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2" r:id="rId6"/>
    <p:sldId id="267" r:id="rId7"/>
    <p:sldId id="264" r:id="rId8"/>
    <p:sldId id="260" r:id="rId9"/>
    <p:sldId id="265" r:id="rId10"/>
    <p:sldId id="266" r:id="rId11"/>
    <p:sldId id="268"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705"/>
    <p:restoredTop sz="94694"/>
  </p:normalViewPr>
  <p:slideViewPr>
    <p:cSldViewPr snapToGrid="0" snapToObjects="1" showGuides="1">
      <p:cViewPr varScale="1">
        <p:scale>
          <a:sx n="100" d="100"/>
          <a:sy n="100" d="100"/>
        </p:scale>
        <p:origin x="72" y="3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104201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94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76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34689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28504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A0D36-D9E4-E943-8D3F-D74CAF1FA28F}" type="datetimeFigureOut">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3463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A0D36-D9E4-E943-8D3F-D74CAF1FA28F}"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0883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4A0D36-D9E4-E943-8D3F-D74CAF1FA28F}" type="datetimeFigureOut">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65399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4A0D36-D9E4-E943-8D3F-D74CAF1FA28F}" type="datetimeFigureOut">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83221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41744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78064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27032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936311"/>
            <a:ext cx="2057400" cy="142835"/>
          </a:xfrm>
          <a:prstGeom prst="rect">
            <a:avLst/>
          </a:prstGeom>
        </p:spPr>
        <p:txBody>
          <a:bodyPr vert="horz" lIns="91440" tIns="45720" rIns="91440" bIns="45720" rtlCol="0" anchor="ctr"/>
          <a:lstStyle>
            <a:lvl1pPr algn="l">
              <a:defRPr sz="800">
                <a:solidFill>
                  <a:schemeClr val="tx1">
                    <a:tint val="75000"/>
                  </a:schemeClr>
                </a:solidFill>
              </a:defRPr>
            </a:lvl1pPr>
          </a:lstStyle>
          <a:p>
            <a:fld id="{F34A0D36-D9E4-E943-8D3F-D74CAF1FA28F}" type="datetimeFigureOut">
              <a:rPr lang="en-US" smtClean="0"/>
              <a:pPr/>
              <a:t>9/1/2020</a:t>
            </a:fld>
            <a:endParaRPr lang="en-US"/>
          </a:p>
        </p:txBody>
      </p:sp>
      <p:sp>
        <p:nvSpPr>
          <p:cNvPr id="5" name="Footer Placeholder 4"/>
          <p:cNvSpPr>
            <a:spLocks noGrp="1"/>
          </p:cNvSpPr>
          <p:nvPr>
            <p:ph type="ftr" sz="quarter" idx="3"/>
          </p:nvPr>
        </p:nvSpPr>
        <p:spPr>
          <a:xfrm>
            <a:off x="3028950" y="4936311"/>
            <a:ext cx="3086100" cy="14283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936311"/>
            <a:ext cx="2057400" cy="142835"/>
          </a:xfrm>
          <a:prstGeom prst="rect">
            <a:avLst/>
          </a:prstGeom>
        </p:spPr>
        <p:txBody>
          <a:bodyPr vert="horz" lIns="91440" tIns="45720" rIns="91440" bIns="45720" rtlCol="0" anchor="ctr"/>
          <a:lstStyle>
            <a:lvl1pPr algn="r">
              <a:defRPr sz="800">
                <a:solidFill>
                  <a:schemeClr val="tx1">
                    <a:tint val="75000"/>
                  </a:schemeClr>
                </a:solidFill>
              </a:defRPr>
            </a:lvl1pPr>
          </a:lstStyle>
          <a:p>
            <a:fld id="{9BF0AC56-E01A-F74D-9010-B0A5DC26A503}" type="slidenum">
              <a:rPr lang="en-US" smtClean="0"/>
              <a:pPr/>
              <a:t>‹#›</a:t>
            </a:fld>
            <a:endParaRPr lang="en-US"/>
          </a:p>
        </p:txBody>
      </p:sp>
    </p:spTree>
    <p:extLst>
      <p:ext uri="{BB962C8B-B14F-4D97-AF65-F5344CB8AC3E}">
        <p14:creationId xmlns:p14="http://schemas.microsoft.com/office/powerpoint/2010/main" val="184865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5E45-F349-0641-9ADA-AF2384D8DF72}"/>
              </a:ext>
            </a:extLst>
          </p:cNvPr>
          <p:cNvSpPr>
            <a:spLocks noGrp="1"/>
          </p:cNvSpPr>
          <p:nvPr>
            <p:ph type="ctrTitle"/>
          </p:nvPr>
        </p:nvSpPr>
        <p:spPr/>
        <p:txBody>
          <a:bodyPr>
            <a:normAutofit fontScale="90000"/>
          </a:bodyPr>
          <a:lstStyle/>
          <a:p>
            <a:r>
              <a:rPr lang="en-US" dirty="0"/>
              <a:t>Module 2 – STAR Model for Interviewing and Dress for Success</a:t>
            </a:r>
          </a:p>
        </p:txBody>
      </p:sp>
      <p:sp>
        <p:nvSpPr>
          <p:cNvPr id="3" name="Subtitle 2">
            <a:extLst>
              <a:ext uri="{FF2B5EF4-FFF2-40B4-BE49-F238E27FC236}">
                <a16:creationId xmlns:a16="http://schemas.microsoft.com/office/drawing/2014/main" id="{878BBB39-14F0-7B40-BDBC-E346DDE8A861}"/>
              </a:ext>
            </a:extLst>
          </p:cNvPr>
          <p:cNvSpPr>
            <a:spLocks noGrp="1"/>
          </p:cNvSpPr>
          <p:nvPr>
            <p:ph type="subTitle" idx="1"/>
          </p:nvPr>
        </p:nvSpPr>
        <p:spPr/>
        <p:txBody>
          <a:bodyPr/>
          <a:lstStyle/>
          <a:p>
            <a:r>
              <a:rPr lang="en-US" dirty="0"/>
              <a:t>Dr. Becky Rutherfoord</a:t>
            </a:r>
          </a:p>
          <a:p>
            <a:r>
              <a:rPr lang="en-US" dirty="0"/>
              <a:t>Department Chair, Information Technology</a:t>
            </a:r>
          </a:p>
        </p:txBody>
      </p:sp>
      <p:pic>
        <p:nvPicPr>
          <p:cNvPr id="4" name="Module 2 Power Points">
            <a:hlinkClick r:id="" action="ppaction://media"/>
            <a:extLst>
              <a:ext uri="{FF2B5EF4-FFF2-40B4-BE49-F238E27FC236}">
                <a16:creationId xmlns:a16="http://schemas.microsoft.com/office/drawing/2014/main" id="{45566091-0F5D-4253-B5DE-CE31252BB6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925" y="3638550"/>
            <a:ext cx="609600" cy="609600"/>
          </a:xfrm>
          <a:prstGeom prst="rect">
            <a:avLst/>
          </a:prstGeom>
        </p:spPr>
      </p:pic>
    </p:spTree>
    <p:extLst>
      <p:ext uri="{BB962C8B-B14F-4D97-AF65-F5344CB8AC3E}">
        <p14:creationId xmlns:p14="http://schemas.microsoft.com/office/powerpoint/2010/main" val="25035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6440-FC4B-428F-B569-1F04757B6CAE}"/>
              </a:ext>
            </a:extLst>
          </p:cNvPr>
          <p:cNvSpPr>
            <a:spLocks noGrp="1"/>
          </p:cNvSpPr>
          <p:nvPr>
            <p:ph type="title"/>
          </p:nvPr>
        </p:nvSpPr>
        <p:spPr/>
        <p:txBody>
          <a:bodyPr/>
          <a:lstStyle/>
          <a:p>
            <a:r>
              <a:rPr lang="en-US" dirty="0"/>
              <a:t>Start-up Interview</a:t>
            </a:r>
          </a:p>
        </p:txBody>
      </p:sp>
      <p:sp>
        <p:nvSpPr>
          <p:cNvPr id="3" name="Content Placeholder 2">
            <a:extLst>
              <a:ext uri="{FF2B5EF4-FFF2-40B4-BE49-F238E27FC236}">
                <a16:creationId xmlns:a16="http://schemas.microsoft.com/office/drawing/2014/main" id="{529C233B-3FAC-4926-BDA8-DE7D4800A217}"/>
              </a:ext>
            </a:extLst>
          </p:cNvPr>
          <p:cNvSpPr>
            <a:spLocks noGrp="1"/>
          </p:cNvSpPr>
          <p:nvPr>
            <p:ph idx="1"/>
          </p:nvPr>
        </p:nvSpPr>
        <p:spPr/>
        <p:txBody>
          <a:bodyPr/>
          <a:lstStyle/>
          <a:p>
            <a:r>
              <a:rPr lang="en-US" dirty="0"/>
              <a:t>Start-up companies are those who expect their employees to “do hard work” and “have drive”.</a:t>
            </a:r>
          </a:p>
          <a:p>
            <a:r>
              <a:rPr lang="en-US" dirty="0"/>
              <a:t>Men’s dress:</a:t>
            </a:r>
          </a:p>
          <a:p>
            <a:pPr lvl="1"/>
            <a:r>
              <a:rPr lang="en-US" dirty="0"/>
              <a:t>Casual wear</a:t>
            </a:r>
          </a:p>
          <a:p>
            <a:pPr lvl="1"/>
            <a:r>
              <a:rPr lang="en-US" dirty="0"/>
              <a:t>Pants (no suit) and shirt and tie</a:t>
            </a:r>
          </a:p>
          <a:p>
            <a:r>
              <a:rPr lang="en-US" dirty="0"/>
              <a:t>Women’s dress:</a:t>
            </a:r>
          </a:p>
          <a:p>
            <a:pPr lvl="1"/>
            <a:r>
              <a:rPr lang="en-US" dirty="0"/>
              <a:t>Bright colors or patterns</a:t>
            </a:r>
          </a:p>
          <a:p>
            <a:pPr lvl="1"/>
            <a:r>
              <a:rPr lang="en-US" dirty="0"/>
              <a:t>Can do a skirt, dress </a:t>
            </a:r>
            <a:r>
              <a:rPr lang="en-US"/>
              <a:t>or nice pants and top</a:t>
            </a:r>
            <a:endParaRPr lang="en-US" dirty="0"/>
          </a:p>
        </p:txBody>
      </p:sp>
      <p:pic>
        <p:nvPicPr>
          <p:cNvPr id="4" name="Mod 2 Slide 10">
            <a:hlinkClick r:id="" action="ppaction://media"/>
            <a:extLst>
              <a:ext uri="{FF2B5EF4-FFF2-40B4-BE49-F238E27FC236}">
                <a16:creationId xmlns:a16="http://schemas.microsoft.com/office/drawing/2014/main" id="{BDE7FEDE-FF0F-44A1-A018-01DC800BA0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86525" y="2228850"/>
            <a:ext cx="609600" cy="609600"/>
          </a:xfrm>
          <a:prstGeom prst="rect">
            <a:avLst/>
          </a:prstGeom>
        </p:spPr>
      </p:pic>
    </p:spTree>
    <p:extLst>
      <p:ext uri="{BB962C8B-B14F-4D97-AF65-F5344CB8AC3E}">
        <p14:creationId xmlns:p14="http://schemas.microsoft.com/office/powerpoint/2010/main" val="22207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6A7B-0DB6-4F4B-AFD4-52C1C0952A0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BDF96F2-05B3-45F3-A4D2-263C1AD79D24}"/>
              </a:ext>
            </a:extLst>
          </p:cNvPr>
          <p:cNvSpPr>
            <a:spLocks noGrp="1"/>
          </p:cNvSpPr>
          <p:nvPr>
            <p:ph idx="1"/>
          </p:nvPr>
        </p:nvSpPr>
        <p:spPr/>
        <p:txBody>
          <a:bodyPr/>
          <a:lstStyle/>
          <a:p>
            <a:r>
              <a:rPr lang="en-US" dirty="0"/>
              <a:t>STAR Interviewing Method</a:t>
            </a:r>
          </a:p>
          <a:p>
            <a:r>
              <a:rPr lang="en-US" dirty="0"/>
              <a:t>Dress for Success</a:t>
            </a:r>
          </a:p>
        </p:txBody>
      </p:sp>
      <p:pic>
        <p:nvPicPr>
          <p:cNvPr id="4" name="Mod 2 Slide 11">
            <a:hlinkClick r:id="" action="ppaction://media"/>
            <a:extLst>
              <a:ext uri="{FF2B5EF4-FFF2-40B4-BE49-F238E27FC236}">
                <a16:creationId xmlns:a16="http://schemas.microsoft.com/office/drawing/2014/main" id="{C7EAEC7D-5D88-4901-8809-CE47FA031B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15075" y="2876550"/>
            <a:ext cx="609600" cy="609600"/>
          </a:xfrm>
          <a:prstGeom prst="rect">
            <a:avLst/>
          </a:prstGeom>
        </p:spPr>
      </p:pic>
    </p:spTree>
    <p:extLst>
      <p:ext uri="{BB962C8B-B14F-4D97-AF65-F5344CB8AC3E}">
        <p14:creationId xmlns:p14="http://schemas.microsoft.com/office/powerpoint/2010/main" val="36974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991B-525F-9A46-858F-7D53D582A3FA}"/>
              </a:ext>
            </a:extLst>
          </p:cNvPr>
          <p:cNvSpPr>
            <a:spLocks noGrp="1"/>
          </p:cNvSpPr>
          <p:nvPr>
            <p:ph type="title"/>
          </p:nvPr>
        </p:nvSpPr>
        <p:spPr/>
        <p:txBody>
          <a:bodyPr>
            <a:normAutofit/>
          </a:bodyPr>
          <a:lstStyle/>
          <a:p>
            <a:r>
              <a:rPr lang="en-US" dirty="0"/>
              <a:t>STAR Model for Interviewing</a:t>
            </a:r>
          </a:p>
        </p:txBody>
      </p:sp>
      <p:sp>
        <p:nvSpPr>
          <p:cNvPr id="3" name="Content Placeholder 2">
            <a:extLst>
              <a:ext uri="{FF2B5EF4-FFF2-40B4-BE49-F238E27FC236}">
                <a16:creationId xmlns:a16="http://schemas.microsoft.com/office/drawing/2014/main" id="{E866E1D0-1C1A-1A40-B0F4-87E1B5CA8B39}"/>
              </a:ext>
            </a:extLst>
          </p:cNvPr>
          <p:cNvSpPr>
            <a:spLocks noGrp="1"/>
          </p:cNvSpPr>
          <p:nvPr>
            <p:ph idx="1"/>
          </p:nvPr>
        </p:nvSpPr>
        <p:spPr/>
        <p:txBody>
          <a:bodyPr/>
          <a:lstStyle/>
          <a:p>
            <a:pPr marL="0" indent="0">
              <a:buNone/>
            </a:pPr>
            <a:endParaRPr lang="en-US" dirty="0"/>
          </a:p>
          <a:p>
            <a:r>
              <a:rPr lang="en-US" dirty="0"/>
              <a:t>The STAR model of Interviewing can assist you in preparing yourself for an interview - for an internship or for a job.  </a:t>
            </a:r>
          </a:p>
          <a:p>
            <a:r>
              <a:rPr lang="en-US" dirty="0"/>
              <a:t>Many students believe that they don't really to "prepare" for an interview.  They think that they will be able to present themselves well.  However, interviewing techniques CAN BE LEARNED and this STAR method is an excellent way to prepare yourself for any future interview - large or small</a:t>
            </a:r>
          </a:p>
        </p:txBody>
      </p:sp>
      <p:pic>
        <p:nvPicPr>
          <p:cNvPr id="4" name="Mod 2 slide 2">
            <a:hlinkClick r:id="" action="ppaction://media"/>
            <a:extLst>
              <a:ext uri="{FF2B5EF4-FFF2-40B4-BE49-F238E27FC236}">
                <a16:creationId xmlns:a16="http://schemas.microsoft.com/office/drawing/2014/main" id="{F1F0F7C2-6F4A-402F-B84B-CBA0AF0B2F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750" y="4023123"/>
            <a:ext cx="609600" cy="609600"/>
          </a:xfrm>
          <a:prstGeom prst="rect">
            <a:avLst/>
          </a:prstGeom>
        </p:spPr>
      </p:pic>
    </p:spTree>
    <p:extLst>
      <p:ext uri="{BB962C8B-B14F-4D97-AF65-F5344CB8AC3E}">
        <p14:creationId xmlns:p14="http://schemas.microsoft.com/office/powerpoint/2010/main" val="28278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0B00-8D92-8840-8DC0-F66D066C1F47}"/>
              </a:ext>
            </a:extLst>
          </p:cNvPr>
          <p:cNvSpPr>
            <a:spLocks noGrp="1"/>
          </p:cNvSpPr>
          <p:nvPr>
            <p:ph type="title"/>
          </p:nvPr>
        </p:nvSpPr>
        <p:spPr/>
        <p:txBody>
          <a:bodyPr/>
          <a:lstStyle/>
          <a:p>
            <a:r>
              <a:rPr lang="en-US" dirty="0"/>
              <a:t>What is STAR</a:t>
            </a:r>
          </a:p>
        </p:txBody>
      </p:sp>
      <p:sp>
        <p:nvSpPr>
          <p:cNvPr id="3" name="Content Placeholder 2">
            <a:extLst>
              <a:ext uri="{FF2B5EF4-FFF2-40B4-BE49-F238E27FC236}">
                <a16:creationId xmlns:a16="http://schemas.microsoft.com/office/drawing/2014/main" id="{3BF814CD-0F1A-1E4A-9047-0C0BF22465B5}"/>
              </a:ext>
            </a:extLst>
          </p:cNvPr>
          <p:cNvSpPr>
            <a:spLocks noGrp="1"/>
          </p:cNvSpPr>
          <p:nvPr>
            <p:ph idx="1"/>
          </p:nvPr>
        </p:nvSpPr>
        <p:spPr/>
        <p:txBody>
          <a:bodyPr>
            <a:normAutofit/>
          </a:bodyPr>
          <a:lstStyle/>
          <a:p>
            <a:r>
              <a:rPr lang="en-US" dirty="0"/>
              <a:t> Situation </a:t>
            </a:r>
          </a:p>
          <a:p>
            <a:pPr lvl="1"/>
            <a:r>
              <a:rPr lang="en-US" dirty="0"/>
              <a:t>This describes an event or situation you were in</a:t>
            </a:r>
          </a:p>
          <a:p>
            <a:r>
              <a:rPr lang="en-US" dirty="0"/>
              <a:t>Task</a:t>
            </a:r>
          </a:p>
          <a:p>
            <a:pPr lvl="1"/>
            <a:r>
              <a:rPr lang="en-US" dirty="0"/>
              <a:t>This is where you explain the task you needed to complete</a:t>
            </a:r>
          </a:p>
          <a:p>
            <a:r>
              <a:rPr lang="en-US" dirty="0"/>
              <a:t>Action </a:t>
            </a:r>
          </a:p>
          <a:p>
            <a:pPr lvl="1"/>
            <a:r>
              <a:rPr lang="en-US" dirty="0"/>
              <a:t>This describes specific actions you took to complete the task</a:t>
            </a:r>
          </a:p>
          <a:p>
            <a:r>
              <a:rPr lang="en-US" dirty="0"/>
              <a:t>Result</a:t>
            </a:r>
          </a:p>
          <a:p>
            <a:pPr lvl="1"/>
            <a:r>
              <a:rPr lang="en-US" dirty="0"/>
              <a:t>This is where you describe the results of your efforts to complete the task </a:t>
            </a:r>
          </a:p>
        </p:txBody>
      </p:sp>
      <p:pic>
        <p:nvPicPr>
          <p:cNvPr id="4" name="Recorded Sound">
            <a:hlinkClick r:id="" action="ppaction://media"/>
            <a:extLst>
              <a:ext uri="{FF2B5EF4-FFF2-40B4-BE49-F238E27FC236}">
                <a16:creationId xmlns:a16="http://schemas.microsoft.com/office/drawing/2014/main" id="{01845304-F52E-4DF0-B0B9-E8AD670727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33925" y="4260056"/>
            <a:ext cx="609600" cy="609600"/>
          </a:xfrm>
          <a:prstGeom prst="rect">
            <a:avLst/>
          </a:prstGeom>
        </p:spPr>
      </p:pic>
    </p:spTree>
    <p:extLst>
      <p:ext uri="{BB962C8B-B14F-4D97-AF65-F5344CB8AC3E}">
        <p14:creationId xmlns:p14="http://schemas.microsoft.com/office/powerpoint/2010/main" val="31718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51A5-0212-2145-A8B0-E3C7679DA644}"/>
              </a:ext>
            </a:extLst>
          </p:cNvPr>
          <p:cNvSpPr>
            <a:spLocks noGrp="1"/>
          </p:cNvSpPr>
          <p:nvPr>
            <p:ph type="title"/>
          </p:nvPr>
        </p:nvSpPr>
        <p:spPr/>
        <p:txBody>
          <a:bodyPr>
            <a:normAutofit/>
          </a:bodyPr>
          <a:lstStyle/>
          <a:p>
            <a:r>
              <a:rPr lang="en-US" dirty="0"/>
              <a:t>How to use STAR</a:t>
            </a:r>
          </a:p>
        </p:txBody>
      </p:sp>
      <p:sp>
        <p:nvSpPr>
          <p:cNvPr id="3" name="Content Placeholder 2">
            <a:extLst>
              <a:ext uri="{FF2B5EF4-FFF2-40B4-BE49-F238E27FC236}">
                <a16:creationId xmlns:a16="http://schemas.microsoft.com/office/drawing/2014/main" id="{1DDEC7F5-2CE7-3C42-9510-D8D624C481CD}"/>
              </a:ext>
            </a:extLst>
          </p:cNvPr>
          <p:cNvSpPr>
            <a:spLocks noGrp="1"/>
          </p:cNvSpPr>
          <p:nvPr>
            <p:ph idx="1"/>
          </p:nvPr>
        </p:nvSpPr>
        <p:spPr/>
        <p:txBody>
          <a:bodyPr>
            <a:normAutofit/>
          </a:bodyPr>
          <a:lstStyle/>
          <a:p>
            <a:pPr marL="0" indent="0">
              <a:buNone/>
            </a:pPr>
            <a:r>
              <a:rPr lang="en-US" dirty="0"/>
              <a:t>STAR helps you with behavioral questions asked during an interview.  These might include:</a:t>
            </a:r>
          </a:p>
          <a:p>
            <a:r>
              <a:rPr lang="en-US" dirty="0"/>
              <a:t>Share an example of a time when you faced a difficult problem at work. How did you solve this problem?</a:t>
            </a:r>
          </a:p>
          <a:p>
            <a:r>
              <a:rPr lang="en-US" dirty="0"/>
              <a:t>Describe a time when you were under a lot of pressure at work. How did you react?</a:t>
            </a:r>
          </a:p>
          <a:p>
            <a:r>
              <a:rPr lang="en-US" dirty="0"/>
              <a:t>Tell me about a mistake you’ve made. How did you handle it?</a:t>
            </a:r>
          </a:p>
          <a:p>
            <a:r>
              <a:rPr lang="en-US" dirty="0"/>
              <a:t>Share an example of a time you had to make a difficult decision. What did you do?</a:t>
            </a:r>
          </a:p>
          <a:p>
            <a:pPr lvl="1"/>
            <a:endParaRPr lang="en-US" dirty="0"/>
          </a:p>
          <a:p>
            <a:endParaRPr lang="en-US" dirty="0"/>
          </a:p>
        </p:txBody>
      </p:sp>
      <p:pic>
        <p:nvPicPr>
          <p:cNvPr id="4" name="Mod 2 Slide 4">
            <a:hlinkClick r:id="" action="ppaction://media"/>
            <a:extLst>
              <a:ext uri="{FF2B5EF4-FFF2-40B4-BE49-F238E27FC236}">
                <a16:creationId xmlns:a16="http://schemas.microsoft.com/office/drawing/2014/main" id="{0E8233D0-F7E9-47D4-82E1-F55696FCDE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34025" y="4124326"/>
            <a:ext cx="609600" cy="609600"/>
          </a:xfrm>
          <a:prstGeom prst="rect">
            <a:avLst/>
          </a:prstGeom>
        </p:spPr>
      </p:pic>
    </p:spTree>
    <p:extLst>
      <p:ext uri="{BB962C8B-B14F-4D97-AF65-F5344CB8AC3E}">
        <p14:creationId xmlns:p14="http://schemas.microsoft.com/office/powerpoint/2010/main" val="21766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D580-3DA3-D04F-963D-1DBE77FD2DC7}"/>
              </a:ext>
            </a:extLst>
          </p:cNvPr>
          <p:cNvSpPr>
            <a:spLocks noGrp="1"/>
          </p:cNvSpPr>
          <p:nvPr>
            <p:ph type="title"/>
          </p:nvPr>
        </p:nvSpPr>
        <p:spPr/>
        <p:txBody>
          <a:bodyPr/>
          <a:lstStyle/>
          <a:p>
            <a:r>
              <a:rPr lang="en-US" dirty="0"/>
              <a:t>Using STAR continued</a:t>
            </a:r>
          </a:p>
        </p:txBody>
      </p:sp>
      <p:sp>
        <p:nvSpPr>
          <p:cNvPr id="3" name="Content Placeholder 2">
            <a:extLst>
              <a:ext uri="{FF2B5EF4-FFF2-40B4-BE49-F238E27FC236}">
                <a16:creationId xmlns:a16="http://schemas.microsoft.com/office/drawing/2014/main" id="{B628F059-03E9-7C4F-94E0-366C5C7EC274}"/>
              </a:ext>
            </a:extLst>
          </p:cNvPr>
          <p:cNvSpPr>
            <a:spLocks noGrp="1"/>
          </p:cNvSpPr>
          <p:nvPr>
            <p:ph idx="1"/>
          </p:nvPr>
        </p:nvSpPr>
        <p:spPr/>
        <p:txBody>
          <a:bodyPr>
            <a:normAutofit/>
          </a:bodyPr>
          <a:lstStyle/>
          <a:p>
            <a:r>
              <a:rPr lang="en-US" sz="1700" dirty="0"/>
              <a:t>Explain a situation where you used data or logic to make a recommendation.</a:t>
            </a:r>
          </a:p>
          <a:p>
            <a:r>
              <a:rPr lang="en-US" sz="1700" dirty="0"/>
              <a:t>Tell me about a time when you disagreed with your boss. How did you resolve it?</a:t>
            </a:r>
          </a:p>
          <a:p>
            <a:r>
              <a:rPr lang="en-US" sz="1700" dirty="0"/>
              <a:t>Describe a time when you had to deliver bad news. How did you do it?</a:t>
            </a:r>
          </a:p>
          <a:p>
            <a:r>
              <a:rPr lang="en-US" sz="1700" dirty="0"/>
              <a:t>Tell me about a time you worked with other departments to complete a project.</a:t>
            </a:r>
          </a:p>
          <a:p>
            <a:r>
              <a:rPr lang="en-US" sz="1700" dirty="0"/>
              <a:t>Share an example of a time when you failed. What did you learn from the experience?</a:t>
            </a:r>
          </a:p>
          <a:p>
            <a:r>
              <a:rPr lang="en-US" sz="1700" dirty="0"/>
              <a:t>Tell me about a time when you set and achieved a specific goal.</a:t>
            </a:r>
          </a:p>
        </p:txBody>
      </p:sp>
      <p:pic>
        <p:nvPicPr>
          <p:cNvPr id="4" name="Mod 2 slide 5">
            <a:hlinkClick r:id="" action="ppaction://media"/>
            <a:extLst>
              <a:ext uri="{FF2B5EF4-FFF2-40B4-BE49-F238E27FC236}">
                <a16:creationId xmlns:a16="http://schemas.microsoft.com/office/drawing/2014/main" id="{AA540D54-042A-4DDB-8395-30AE7292D4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8075" y="466130"/>
            <a:ext cx="609600" cy="609600"/>
          </a:xfrm>
          <a:prstGeom prst="rect">
            <a:avLst/>
          </a:prstGeom>
        </p:spPr>
      </p:pic>
    </p:spTree>
    <p:extLst>
      <p:ext uri="{BB962C8B-B14F-4D97-AF65-F5344CB8AC3E}">
        <p14:creationId xmlns:p14="http://schemas.microsoft.com/office/powerpoint/2010/main" val="35830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E328-FDA7-42BF-8CA6-8850B15141F3}"/>
              </a:ext>
            </a:extLst>
          </p:cNvPr>
          <p:cNvSpPr>
            <a:spLocks noGrp="1"/>
          </p:cNvSpPr>
          <p:nvPr>
            <p:ph type="title"/>
          </p:nvPr>
        </p:nvSpPr>
        <p:spPr/>
        <p:txBody>
          <a:bodyPr/>
          <a:lstStyle/>
          <a:p>
            <a:r>
              <a:rPr lang="en-US" dirty="0"/>
              <a:t>Part 2</a:t>
            </a:r>
          </a:p>
        </p:txBody>
      </p:sp>
      <p:sp>
        <p:nvSpPr>
          <p:cNvPr id="3" name="Content Placeholder 2">
            <a:extLst>
              <a:ext uri="{FF2B5EF4-FFF2-40B4-BE49-F238E27FC236}">
                <a16:creationId xmlns:a16="http://schemas.microsoft.com/office/drawing/2014/main" id="{FEE21085-13F6-4A40-AF93-592238AFFC2E}"/>
              </a:ext>
            </a:extLst>
          </p:cNvPr>
          <p:cNvSpPr>
            <a:spLocks noGrp="1"/>
          </p:cNvSpPr>
          <p:nvPr>
            <p:ph idx="1"/>
          </p:nvPr>
        </p:nvSpPr>
        <p:spPr/>
        <p:txBody>
          <a:bodyPr/>
          <a:lstStyle/>
          <a:p>
            <a:r>
              <a:rPr lang="en-US" dirty="0"/>
              <a:t>In this next few slides we will talk about “dressing for success”</a:t>
            </a:r>
          </a:p>
          <a:p>
            <a:pPr marL="0" indent="0">
              <a:buNone/>
            </a:pPr>
            <a:endParaRPr lang="en-US" dirty="0"/>
          </a:p>
        </p:txBody>
      </p:sp>
      <p:pic>
        <p:nvPicPr>
          <p:cNvPr id="4" name="Mod 2 slide 6">
            <a:hlinkClick r:id="" action="ppaction://media"/>
            <a:extLst>
              <a:ext uri="{FF2B5EF4-FFF2-40B4-BE49-F238E27FC236}">
                <a16:creationId xmlns:a16="http://schemas.microsoft.com/office/drawing/2014/main" id="{AD30CD88-813D-4542-9B76-A429C0B6E4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5975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4C3F-C09F-44DE-ABB8-6D3A8F893F5C}"/>
              </a:ext>
            </a:extLst>
          </p:cNvPr>
          <p:cNvSpPr>
            <a:spLocks noGrp="1"/>
          </p:cNvSpPr>
          <p:nvPr>
            <p:ph type="title"/>
          </p:nvPr>
        </p:nvSpPr>
        <p:spPr/>
        <p:txBody>
          <a:bodyPr/>
          <a:lstStyle/>
          <a:p>
            <a:r>
              <a:rPr lang="en-US" dirty="0"/>
              <a:t>Dress for Success</a:t>
            </a:r>
          </a:p>
        </p:txBody>
      </p:sp>
      <p:sp>
        <p:nvSpPr>
          <p:cNvPr id="3" name="Content Placeholder 2">
            <a:extLst>
              <a:ext uri="{FF2B5EF4-FFF2-40B4-BE49-F238E27FC236}">
                <a16:creationId xmlns:a16="http://schemas.microsoft.com/office/drawing/2014/main" id="{7BB36E98-B92C-4907-879A-F1AF258D8BFF}"/>
              </a:ext>
            </a:extLst>
          </p:cNvPr>
          <p:cNvSpPr>
            <a:spLocks noGrp="1"/>
          </p:cNvSpPr>
          <p:nvPr>
            <p:ph idx="1"/>
          </p:nvPr>
        </p:nvSpPr>
        <p:spPr/>
        <p:txBody>
          <a:bodyPr/>
          <a:lstStyle/>
          <a:p>
            <a:r>
              <a:rPr lang="en-US" dirty="0"/>
              <a:t>You need to consider the type of interview you will be going on:</a:t>
            </a:r>
          </a:p>
          <a:p>
            <a:pPr lvl="1"/>
            <a:r>
              <a:rPr lang="en-US" dirty="0"/>
              <a:t>Business Interview</a:t>
            </a:r>
          </a:p>
          <a:p>
            <a:pPr lvl="1"/>
            <a:r>
              <a:rPr lang="en-US" dirty="0"/>
              <a:t>Creative Interview</a:t>
            </a:r>
          </a:p>
          <a:p>
            <a:pPr lvl="1"/>
            <a:r>
              <a:rPr lang="en-US" dirty="0"/>
              <a:t>Start-up Interview</a:t>
            </a:r>
          </a:p>
        </p:txBody>
      </p:sp>
      <p:pic>
        <p:nvPicPr>
          <p:cNvPr id="4" name="Mod 2 Slide 7">
            <a:hlinkClick r:id="" action="ppaction://media"/>
            <a:extLst>
              <a:ext uri="{FF2B5EF4-FFF2-40B4-BE49-F238E27FC236}">
                <a16:creationId xmlns:a16="http://schemas.microsoft.com/office/drawing/2014/main" id="{CE781F2A-69A6-48BD-99F9-CA93388CB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3171825"/>
            <a:ext cx="609600" cy="609600"/>
          </a:xfrm>
          <a:prstGeom prst="rect">
            <a:avLst/>
          </a:prstGeom>
        </p:spPr>
      </p:pic>
    </p:spTree>
    <p:extLst>
      <p:ext uri="{BB962C8B-B14F-4D97-AF65-F5344CB8AC3E}">
        <p14:creationId xmlns:p14="http://schemas.microsoft.com/office/powerpoint/2010/main" val="20522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51C6-5B6D-224A-9185-F02A91C0540E}"/>
              </a:ext>
            </a:extLst>
          </p:cNvPr>
          <p:cNvSpPr>
            <a:spLocks noGrp="1"/>
          </p:cNvSpPr>
          <p:nvPr>
            <p:ph type="title"/>
          </p:nvPr>
        </p:nvSpPr>
        <p:spPr/>
        <p:txBody>
          <a:bodyPr/>
          <a:lstStyle/>
          <a:p>
            <a:r>
              <a:rPr lang="en-US" dirty="0"/>
              <a:t>Business Interview</a:t>
            </a:r>
          </a:p>
        </p:txBody>
      </p:sp>
      <p:sp>
        <p:nvSpPr>
          <p:cNvPr id="3" name="Content Placeholder 2">
            <a:extLst>
              <a:ext uri="{FF2B5EF4-FFF2-40B4-BE49-F238E27FC236}">
                <a16:creationId xmlns:a16="http://schemas.microsoft.com/office/drawing/2014/main" id="{4A9608B3-CAD1-A045-8F73-89C4933BF9D2}"/>
              </a:ext>
            </a:extLst>
          </p:cNvPr>
          <p:cNvSpPr>
            <a:spLocks noGrp="1"/>
          </p:cNvSpPr>
          <p:nvPr>
            <p:ph idx="1"/>
          </p:nvPr>
        </p:nvSpPr>
        <p:spPr/>
        <p:txBody>
          <a:bodyPr>
            <a:normAutofit lnSpcReduction="10000"/>
          </a:bodyPr>
          <a:lstStyle/>
          <a:p>
            <a:r>
              <a:rPr lang="en-US" dirty="0"/>
              <a:t>Be sure to study the company in depth before your interview.</a:t>
            </a:r>
          </a:p>
          <a:p>
            <a:r>
              <a:rPr lang="en-US" dirty="0"/>
              <a:t>Look online to see what you can find about the company.</a:t>
            </a:r>
          </a:p>
          <a:p>
            <a:r>
              <a:rPr lang="en-US" dirty="0"/>
              <a:t>Men’s dress</a:t>
            </a:r>
          </a:p>
          <a:p>
            <a:pPr lvl="1"/>
            <a:r>
              <a:rPr lang="en-US" dirty="0"/>
              <a:t>Suit</a:t>
            </a:r>
          </a:p>
          <a:p>
            <a:pPr lvl="1"/>
            <a:r>
              <a:rPr lang="en-US" dirty="0"/>
              <a:t>Dress shirt and tie</a:t>
            </a:r>
          </a:p>
          <a:p>
            <a:pPr lvl="1"/>
            <a:r>
              <a:rPr lang="en-US" dirty="0"/>
              <a:t>Good shoes and dark socks</a:t>
            </a:r>
          </a:p>
          <a:p>
            <a:r>
              <a:rPr lang="en-US" dirty="0"/>
              <a:t>Women’s dress</a:t>
            </a:r>
          </a:p>
          <a:p>
            <a:pPr lvl="1"/>
            <a:r>
              <a:rPr lang="en-US" dirty="0"/>
              <a:t>Simple, solid colors – suit or skirt and blouse</a:t>
            </a:r>
          </a:p>
          <a:p>
            <a:pPr lvl="1"/>
            <a:r>
              <a:rPr lang="en-US" dirty="0"/>
              <a:t>Beware of too flashy jewelry</a:t>
            </a:r>
          </a:p>
          <a:p>
            <a:pPr lvl="1"/>
            <a:r>
              <a:rPr lang="en-US" dirty="0"/>
              <a:t>Heels or flats</a:t>
            </a:r>
          </a:p>
        </p:txBody>
      </p:sp>
      <p:pic>
        <p:nvPicPr>
          <p:cNvPr id="4" name="Recorded Sound">
            <a:hlinkClick r:id="" action="ppaction://media"/>
            <a:extLst>
              <a:ext uri="{FF2B5EF4-FFF2-40B4-BE49-F238E27FC236}">
                <a16:creationId xmlns:a16="http://schemas.microsoft.com/office/drawing/2014/main" id="{45CA6B40-CB11-4C5C-8BA1-220373DFF6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15150" y="2696171"/>
            <a:ext cx="609600" cy="609600"/>
          </a:xfrm>
          <a:prstGeom prst="rect">
            <a:avLst/>
          </a:prstGeom>
        </p:spPr>
      </p:pic>
    </p:spTree>
    <p:extLst>
      <p:ext uri="{BB962C8B-B14F-4D97-AF65-F5344CB8AC3E}">
        <p14:creationId xmlns:p14="http://schemas.microsoft.com/office/powerpoint/2010/main" val="34804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6B28-1619-4FA7-80C6-00A04DBF957A}"/>
              </a:ext>
            </a:extLst>
          </p:cNvPr>
          <p:cNvSpPr>
            <a:spLocks noGrp="1"/>
          </p:cNvSpPr>
          <p:nvPr>
            <p:ph type="title"/>
          </p:nvPr>
        </p:nvSpPr>
        <p:spPr/>
        <p:txBody>
          <a:bodyPr/>
          <a:lstStyle/>
          <a:p>
            <a:r>
              <a:rPr lang="en-US" dirty="0"/>
              <a:t>Creative Interview</a:t>
            </a:r>
          </a:p>
        </p:txBody>
      </p:sp>
      <p:sp>
        <p:nvSpPr>
          <p:cNvPr id="3" name="Content Placeholder 2">
            <a:extLst>
              <a:ext uri="{FF2B5EF4-FFF2-40B4-BE49-F238E27FC236}">
                <a16:creationId xmlns:a16="http://schemas.microsoft.com/office/drawing/2014/main" id="{AF395B5D-6DDC-4781-8A24-323D7EE9445E}"/>
              </a:ext>
            </a:extLst>
          </p:cNvPr>
          <p:cNvSpPr>
            <a:spLocks noGrp="1"/>
          </p:cNvSpPr>
          <p:nvPr>
            <p:ph idx="1"/>
          </p:nvPr>
        </p:nvSpPr>
        <p:spPr/>
        <p:txBody>
          <a:bodyPr/>
          <a:lstStyle/>
          <a:p>
            <a:r>
              <a:rPr lang="en-US" dirty="0"/>
              <a:t>Remember – this type of company is usually looking for a more “creative” and “original” person</a:t>
            </a:r>
          </a:p>
          <a:p>
            <a:r>
              <a:rPr lang="en-US" dirty="0"/>
              <a:t>Men’s dress:</a:t>
            </a:r>
          </a:p>
          <a:p>
            <a:pPr lvl="1"/>
            <a:r>
              <a:rPr lang="en-US" dirty="0"/>
              <a:t>No suit</a:t>
            </a:r>
          </a:p>
          <a:p>
            <a:pPr lvl="1"/>
            <a:r>
              <a:rPr lang="en-US" dirty="0"/>
              <a:t>Pants, patterned shirt and tie</a:t>
            </a:r>
          </a:p>
          <a:p>
            <a:r>
              <a:rPr lang="en-US" dirty="0"/>
              <a:t>Women’s dress:</a:t>
            </a:r>
          </a:p>
          <a:p>
            <a:pPr lvl="1"/>
            <a:r>
              <a:rPr lang="en-US" dirty="0"/>
              <a:t>Use colors you look the best in</a:t>
            </a:r>
          </a:p>
          <a:p>
            <a:pPr lvl="1"/>
            <a:r>
              <a:rPr lang="en-US" dirty="0"/>
              <a:t>Contrast with some neutral colors as well</a:t>
            </a:r>
          </a:p>
          <a:p>
            <a:pPr lvl="1"/>
            <a:r>
              <a:rPr lang="en-US" dirty="0"/>
              <a:t>Jewelry can be more bold</a:t>
            </a:r>
          </a:p>
        </p:txBody>
      </p:sp>
      <p:pic>
        <p:nvPicPr>
          <p:cNvPr id="4" name="Mod 2 slide 9">
            <a:hlinkClick r:id="" action="ppaction://media"/>
            <a:extLst>
              <a:ext uri="{FF2B5EF4-FFF2-40B4-BE49-F238E27FC236}">
                <a16:creationId xmlns:a16="http://schemas.microsoft.com/office/drawing/2014/main" id="{640E7237-DC88-474B-BBBF-1E795A48C4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67475" y="2266950"/>
            <a:ext cx="609600" cy="609600"/>
          </a:xfrm>
          <a:prstGeom prst="rect">
            <a:avLst/>
          </a:prstGeom>
        </p:spPr>
      </p:pic>
    </p:spTree>
    <p:extLst>
      <p:ext uri="{BB962C8B-B14F-4D97-AF65-F5344CB8AC3E}">
        <p14:creationId xmlns:p14="http://schemas.microsoft.com/office/powerpoint/2010/main" val="25279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9034</TotalTime>
  <Words>556</Words>
  <Application>Microsoft Office PowerPoint</Application>
  <PresentationFormat>On-screen Show (16:9)</PresentationFormat>
  <Paragraphs>67</Paragraphs>
  <Slides>11</Slides>
  <Notes>0</Notes>
  <HiddenSlides>0</HiddenSlides>
  <MMClips>11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11</vt:i4>
      </vt:variant>
    </vt:vector>
  </HeadingPairs>
  <TitlesOfParts>
    <vt:vector size="13" baseType="lpstr">
      <vt:lpstr>Arial</vt:lpstr>
      <vt:lpstr>Office Theme</vt:lpstr>
      <vt:lpstr>Module 2 – STAR Model for Interviewing and Dress for Success</vt:lpstr>
      <vt:lpstr>STAR Model for Interviewing</vt:lpstr>
      <vt:lpstr>What is STAR</vt:lpstr>
      <vt:lpstr>How to use STAR</vt:lpstr>
      <vt:lpstr>Using STAR continued</vt:lpstr>
      <vt:lpstr>Part 2</vt:lpstr>
      <vt:lpstr>Dress for Success</vt:lpstr>
      <vt:lpstr>Business Interview</vt:lpstr>
      <vt:lpstr>Creative Interview</vt:lpstr>
      <vt:lpstr>Start-up Interview</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Kimundi</dc:creator>
  <cp:lastModifiedBy>Rebecca Rutherfoord</cp:lastModifiedBy>
  <cp:revision>23</cp:revision>
  <dcterms:created xsi:type="dcterms:W3CDTF">2019-08-16T16:55:48Z</dcterms:created>
  <dcterms:modified xsi:type="dcterms:W3CDTF">2020-09-01T16:28:37Z</dcterms:modified>
</cp:coreProperties>
</file>