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58" r:id="rId4"/>
    <p:sldId id="259" r:id="rId5"/>
    <p:sldId id="262" r:id="rId6"/>
    <p:sldId id="264" r:id="rId7"/>
    <p:sldId id="260" r:id="rId8"/>
    <p:sldId id="266" r:id="rId9"/>
    <p:sldId id="267" r:id="rId10"/>
    <p:sldId id="268" r:id="rId11"/>
    <p:sldId id="273" r:id="rId12"/>
    <p:sldId id="269" r:id="rId13"/>
    <p:sldId id="270" r:id="rId14"/>
    <p:sldId id="271" r:id="rId15"/>
    <p:sldId id="272" r:id="rId16"/>
    <p:sldId id="274"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705"/>
    <p:restoredTop sz="94694"/>
  </p:normalViewPr>
  <p:slideViewPr>
    <p:cSldViewPr snapToGrid="0" snapToObjects="1" showGuides="1">
      <p:cViewPr varScale="1">
        <p:scale>
          <a:sx n="100" d="100"/>
          <a:sy n="100" d="100"/>
        </p:scale>
        <p:origin x="72" y="396"/>
      </p:cViewPr>
      <p:guideLst>
        <p:guide orient="horz" pos="1620"/>
        <p:guide pos="2880"/>
      </p:guideLst>
    </p:cSldViewPr>
  </p:slideViewPr>
  <p:notesTextViewPr>
    <p:cViewPr>
      <p:scale>
        <a:sx n="1" d="1"/>
        <a:sy n="1" d="1"/>
      </p:scale>
      <p:origin x="0" y="0"/>
    </p:cViewPr>
  </p:notesTextViewPr>
  <p:sorterViewPr>
    <p:cViewPr>
      <p:scale>
        <a:sx n="100" d="100"/>
        <a:sy n="100" d="100"/>
      </p:scale>
      <p:origin x="0" y="-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10420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94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76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3468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28504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A0D36-D9E4-E943-8D3F-D74CAF1FA28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3463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A0D36-D9E4-E943-8D3F-D74CAF1FA28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0883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A0D36-D9E4-E943-8D3F-D74CAF1FA28F}" type="datetimeFigureOut">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65399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A0D36-D9E4-E943-8D3F-D74CAF1FA28F}" type="datetimeFigureOut">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83221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4174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7806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27032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936311"/>
            <a:ext cx="2057400" cy="142835"/>
          </a:xfrm>
          <a:prstGeom prst="rect">
            <a:avLst/>
          </a:prstGeom>
        </p:spPr>
        <p:txBody>
          <a:bodyPr vert="horz" lIns="91440" tIns="45720" rIns="91440" bIns="45720" rtlCol="0" anchor="ctr"/>
          <a:lstStyle>
            <a:lvl1pPr algn="l">
              <a:defRPr sz="800">
                <a:solidFill>
                  <a:schemeClr val="tx1">
                    <a:tint val="75000"/>
                  </a:schemeClr>
                </a:solidFill>
              </a:defRPr>
            </a:lvl1pPr>
          </a:lstStyle>
          <a:p>
            <a:fld id="{F34A0D36-D9E4-E943-8D3F-D74CAF1FA28F}" type="datetimeFigureOut">
              <a:rPr lang="en-US" smtClean="0"/>
              <a:pPr/>
              <a:t>10/2/2020</a:t>
            </a:fld>
            <a:endParaRPr lang="en-US"/>
          </a:p>
        </p:txBody>
      </p:sp>
      <p:sp>
        <p:nvSpPr>
          <p:cNvPr id="5" name="Footer Placeholder 4"/>
          <p:cNvSpPr>
            <a:spLocks noGrp="1"/>
          </p:cNvSpPr>
          <p:nvPr>
            <p:ph type="ftr" sz="quarter" idx="3"/>
          </p:nvPr>
        </p:nvSpPr>
        <p:spPr>
          <a:xfrm>
            <a:off x="3028950" y="4936311"/>
            <a:ext cx="3086100" cy="14283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936311"/>
            <a:ext cx="2057400" cy="142835"/>
          </a:xfrm>
          <a:prstGeom prst="rect">
            <a:avLst/>
          </a:prstGeom>
        </p:spPr>
        <p:txBody>
          <a:bodyPr vert="horz" lIns="91440" tIns="45720" rIns="91440" bIns="45720" rtlCol="0" anchor="ctr"/>
          <a:lstStyle>
            <a:lvl1pPr algn="r">
              <a:defRPr sz="800">
                <a:solidFill>
                  <a:schemeClr val="tx1">
                    <a:tint val="75000"/>
                  </a:schemeClr>
                </a:solidFill>
              </a:defRPr>
            </a:lvl1pPr>
          </a:lstStyle>
          <a:p>
            <a:fld id="{9BF0AC56-E01A-F74D-9010-B0A5DC26A503}" type="slidenum">
              <a:rPr lang="en-US" smtClean="0"/>
              <a:pPr/>
              <a:t>‹#›</a:t>
            </a:fld>
            <a:endParaRPr lang="en-US"/>
          </a:p>
        </p:txBody>
      </p:sp>
    </p:spTree>
    <p:extLst>
      <p:ext uri="{BB962C8B-B14F-4D97-AF65-F5344CB8AC3E}">
        <p14:creationId xmlns:p14="http://schemas.microsoft.com/office/powerpoint/2010/main" val="184865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Anthropology" TargetMode="External"/><Relationship Id="rId13" Type="http://schemas.openxmlformats.org/officeDocument/2006/relationships/hyperlink" Target="https://en.wikipedia.org/wiki/Communication_studies" TargetMode="External"/><Relationship Id="rId3" Type="http://schemas.openxmlformats.org/officeDocument/2006/relationships/slideLayout" Target="../slideLayouts/slideLayout2.xml"/><Relationship Id="rId7" Type="http://schemas.openxmlformats.org/officeDocument/2006/relationships/hyperlink" Target="https://en.wikipedia.org/wiki/Sociology" TargetMode="External"/><Relationship Id="rId12" Type="http://schemas.openxmlformats.org/officeDocument/2006/relationships/hyperlink" Target="https://en.wikipedia.org/wiki/Social_work"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n.wikipedia.org/wiki/Psychology" TargetMode="External"/><Relationship Id="rId11" Type="http://schemas.openxmlformats.org/officeDocument/2006/relationships/hyperlink" Target="https://en.wikipedia.org/wiki/Education" TargetMode="External"/><Relationship Id="rId5" Type="http://schemas.openxmlformats.org/officeDocument/2006/relationships/hyperlink" Target="https://en.wikipedia.org/wiki/Intergroup_relations" TargetMode="External"/><Relationship Id="rId10" Type="http://schemas.openxmlformats.org/officeDocument/2006/relationships/hyperlink" Target="https://en.wikipedia.org/wiki/Epidemiology" TargetMode="External"/><Relationship Id="rId4" Type="http://schemas.openxmlformats.org/officeDocument/2006/relationships/hyperlink" Target="https://en.wikipedia.org/wiki/Social_group" TargetMode="External"/><Relationship Id="rId9" Type="http://schemas.openxmlformats.org/officeDocument/2006/relationships/hyperlink" Target="https://en.wikipedia.org/wiki/Political_science" TargetMode="Externa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5E45-F349-0641-9ADA-AF2384D8DF72}"/>
              </a:ext>
            </a:extLst>
          </p:cNvPr>
          <p:cNvSpPr>
            <a:spLocks noGrp="1"/>
          </p:cNvSpPr>
          <p:nvPr>
            <p:ph type="ctrTitle"/>
          </p:nvPr>
        </p:nvSpPr>
        <p:spPr>
          <a:xfrm>
            <a:off x="1143000" y="390525"/>
            <a:ext cx="6858000" cy="2241947"/>
          </a:xfrm>
        </p:spPr>
        <p:txBody>
          <a:bodyPr>
            <a:normAutofit fontScale="90000"/>
          </a:bodyPr>
          <a:lstStyle/>
          <a:p>
            <a:r>
              <a:rPr lang="en-US" dirty="0"/>
              <a:t>Module 3 – Group/Team Dynamics, Personality Inventories and Conflict Management</a:t>
            </a:r>
          </a:p>
        </p:txBody>
      </p:sp>
      <p:sp>
        <p:nvSpPr>
          <p:cNvPr id="3" name="Subtitle 2">
            <a:extLst>
              <a:ext uri="{FF2B5EF4-FFF2-40B4-BE49-F238E27FC236}">
                <a16:creationId xmlns:a16="http://schemas.microsoft.com/office/drawing/2014/main" id="{878BBB39-14F0-7B40-BDBC-E346DDE8A861}"/>
              </a:ext>
            </a:extLst>
          </p:cNvPr>
          <p:cNvSpPr>
            <a:spLocks noGrp="1"/>
          </p:cNvSpPr>
          <p:nvPr>
            <p:ph type="subTitle" idx="1"/>
          </p:nvPr>
        </p:nvSpPr>
        <p:spPr/>
        <p:txBody>
          <a:bodyPr/>
          <a:lstStyle/>
          <a:p>
            <a:r>
              <a:rPr lang="en-US" dirty="0"/>
              <a:t>Dr. Becky Rutherfoord</a:t>
            </a:r>
          </a:p>
          <a:p>
            <a:r>
              <a:rPr lang="en-US" dirty="0"/>
              <a:t>Department Chair, Information Technology</a:t>
            </a:r>
          </a:p>
        </p:txBody>
      </p:sp>
      <p:pic>
        <p:nvPicPr>
          <p:cNvPr id="13" name="Module 3 sound">
            <a:hlinkClick r:id="" action="ppaction://media"/>
            <a:extLst>
              <a:ext uri="{FF2B5EF4-FFF2-40B4-BE49-F238E27FC236}">
                <a16:creationId xmlns:a16="http://schemas.microsoft.com/office/drawing/2014/main" id="{5C134B36-9F1D-4910-96F5-9641EC9DF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8175" y="3638550"/>
            <a:ext cx="609600" cy="609600"/>
          </a:xfrm>
          <a:prstGeom prst="rect">
            <a:avLst/>
          </a:prstGeom>
        </p:spPr>
      </p:pic>
    </p:spTree>
    <p:extLst>
      <p:ext uri="{BB962C8B-B14F-4D97-AF65-F5344CB8AC3E}">
        <p14:creationId xmlns:p14="http://schemas.microsoft.com/office/powerpoint/2010/main" val="25035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E0B5-EA27-4640-80DB-7AEE6F938761}"/>
              </a:ext>
            </a:extLst>
          </p:cNvPr>
          <p:cNvSpPr>
            <a:spLocks noGrp="1"/>
          </p:cNvSpPr>
          <p:nvPr>
            <p:ph type="title"/>
          </p:nvPr>
        </p:nvSpPr>
        <p:spPr/>
        <p:txBody>
          <a:bodyPr/>
          <a:lstStyle/>
          <a:p>
            <a:r>
              <a:rPr lang="en-US" dirty="0"/>
              <a:t>5 Stages continued</a:t>
            </a:r>
          </a:p>
        </p:txBody>
      </p:sp>
      <p:sp>
        <p:nvSpPr>
          <p:cNvPr id="3" name="Content Placeholder 2">
            <a:extLst>
              <a:ext uri="{FF2B5EF4-FFF2-40B4-BE49-F238E27FC236}">
                <a16:creationId xmlns:a16="http://schemas.microsoft.com/office/drawing/2014/main" id="{079CFC25-FE9C-47ED-9FEA-E16A42129D4A}"/>
              </a:ext>
            </a:extLst>
          </p:cNvPr>
          <p:cNvSpPr>
            <a:spLocks noGrp="1"/>
          </p:cNvSpPr>
          <p:nvPr>
            <p:ph idx="1"/>
          </p:nvPr>
        </p:nvSpPr>
        <p:spPr/>
        <p:txBody>
          <a:bodyPr>
            <a:normAutofit lnSpcReduction="10000"/>
          </a:bodyPr>
          <a:lstStyle/>
          <a:p>
            <a:r>
              <a:rPr lang="en-US" dirty="0"/>
              <a:t>Norming</a:t>
            </a:r>
          </a:p>
          <a:p>
            <a:pPr lvl="1"/>
            <a:r>
              <a:rPr lang="en-US" dirty="0"/>
              <a:t>The stage where the group works through individual and social issues of the group</a:t>
            </a:r>
          </a:p>
          <a:p>
            <a:pPr lvl="1"/>
            <a:r>
              <a:rPr lang="en-US" dirty="0"/>
              <a:t>The group creates norms of acceptable behavior</a:t>
            </a:r>
          </a:p>
          <a:p>
            <a:pPr lvl="1"/>
            <a:r>
              <a:rPr lang="en-US" dirty="0"/>
              <a:t>The group/team members begin to trust each other</a:t>
            </a:r>
          </a:p>
          <a:p>
            <a:pPr lvl="1"/>
            <a:r>
              <a:rPr lang="en-US" dirty="0"/>
              <a:t>Time varies for this</a:t>
            </a:r>
          </a:p>
          <a:p>
            <a:r>
              <a:rPr lang="en-US" dirty="0"/>
              <a:t>Performing</a:t>
            </a:r>
          </a:p>
          <a:p>
            <a:pPr lvl="1"/>
            <a:r>
              <a:rPr lang="en-US" dirty="0"/>
              <a:t>The stage where real work begins</a:t>
            </a:r>
          </a:p>
          <a:p>
            <a:pPr lvl="1"/>
            <a:r>
              <a:rPr lang="en-US" dirty="0"/>
              <a:t>Continue to completion of task/project</a:t>
            </a:r>
          </a:p>
          <a:p>
            <a:r>
              <a:rPr lang="en-US" dirty="0"/>
              <a:t>Adjourning</a:t>
            </a:r>
          </a:p>
          <a:p>
            <a:pPr lvl="1"/>
            <a:r>
              <a:rPr lang="en-US" dirty="0"/>
              <a:t>Group is adjourned at end of project</a:t>
            </a:r>
          </a:p>
        </p:txBody>
      </p:sp>
      <p:pic>
        <p:nvPicPr>
          <p:cNvPr id="4" name="Module 3 Slide 10">
            <a:hlinkClick r:id="" action="ppaction://media"/>
            <a:extLst>
              <a:ext uri="{FF2B5EF4-FFF2-40B4-BE49-F238E27FC236}">
                <a16:creationId xmlns:a16="http://schemas.microsoft.com/office/drawing/2014/main" id="{3B481C1A-ABEA-4FE1-B082-3E809277E5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19900" y="2571750"/>
            <a:ext cx="609600" cy="609600"/>
          </a:xfrm>
          <a:prstGeom prst="rect">
            <a:avLst/>
          </a:prstGeom>
        </p:spPr>
      </p:pic>
    </p:spTree>
    <p:extLst>
      <p:ext uri="{BB962C8B-B14F-4D97-AF65-F5344CB8AC3E}">
        <p14:creationId xmlns:p14="http://schemas.microsoft.com/office/powerpoint/2010/main" val="38420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6271-8EC2-4289-96DC-CD2A14FB91A9}"/>
              </a:ext>
            </a:extLst>
          </p:cNvPr>
          <p:cNvSpPr>
            <a:spLocks noGrp="1"/>
          </p:cNvSpPr>
          <p:nvPr>
            <p:ph type="title"/>
          </p:nvPr>
        </p:nvSpPr>
        <p:spPr/>
        <p:txBody>
          <a:bodyPr/>
          <a:lstStyle/>
          <a:p>
            <a:r>
              <a:rPr lang="en-US" dirty="0"/>
              <a:t>Part 2 of Module – Conflict Management</a:t>
            </a:r>
          </a:p>
        </p:txBody>
      </p:sp>
      <p:sp>
        <p:nvSpPr>
          <p:cNvPr id="3" name="Content Placeholder 2">
            <a:extLst>
              <a:ext uri="{FF2B5EF4-FFF2-40B4-BE49-F238E27FC236}">
                <a16:creationId xmlns:a16="http://schemas.microsoft.com/office/drawing/2014/main" id="{C447A2F8-6596-4994-A478-81893DCA3586}"/>
              </a:ext>
            </a:extLst>
          </p:cNvPr>
          <p:cNvSpPr>
            <a:spLocks noGrp="1"/>
          </p:cNvSpPr>
          <p:nvPr>
            <p:ph idx="1"/>
          </p:nvPr>
        </p:nvSpPr>
        <p:spPr/>
        <p:txBody>
          <a:bodyPr/>
          <a:lstStyle/>
          <a:p>
            <a:endParaRPr lang="en-US" dirty="0"/>
          </a:p>
        </p:txBody>
      </p:sp>
      <p:pic>
        <p:nvPicPr>
          <p:cNvPr id="4" name="Module 3 Slide 11">
            <a:hlinkClick r:id="" action="ppaction://media"/>
            <a:extLst>
              <a:ext uri="{FF2B5EF4-FFF2-40B4-BE49-F238E27FC236}">
                <a16:creationId xmlns:a16="http://schemas.microsoft.com/office/drawing/2014/main" id="{8E5D0570-10E6-452D-AFA4-85E2A12BE7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43650" y="2143125"/>
            <a:ext cx="609600" cy="609600"/>
          </a:xfrm>
          <a:prstGeom prst="rect">
            <a:avLst/>
          </a:prstGeom>
        </p:spPr>
      </p:pic>
    </p:spTree>
    <p:extLst>
      <p:ext uri="{BB962C8B-B14F-4D97-AF65-F5344CB8AC3E}">
        <p14:creationId xmlns:p14="http://schemas.microsoft.com/office/powerpoint/2010/main" val="17741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3E42-5F0A-4FF7-A89F-F8DA3055BB04}"/>
              </a:ext>
            </a:extLst>
          </p:cNvPr>
          <p:cNvSpPr>
            <a:spLocks noGrp="1"/>
          </p:cNvSpPr>
          <p:nvPr>
            <p:ph type="title"/>
          </p:nvPr>
        </p:nvSpPr>
        <p:spPr/>
        <p:txBody>
          <a:bodyPr/>
          <a:lstStyle/>
          <a:p>
            <a:r>
              <a:rPr lang="en-US" dirty="0"/>
              <a:t>Conflict Management Definition</a:t>
            </a:r>
          </a:p>
        </p:txBody>
      </p:sp>
      <p:sp>
        <p:nvSpPr>
          <p:cNvPr id="3" name="Content Placeholder 2">
            <a:extLst>
              <a:ext uri="{FF2B5EF4-FFF2-40B4-BE49-F238E27FC236}">
                <a16:creationId xmlns:a16="http://schemas.microsoft.com/office/drawing/2014/main" id="{3A86DB24-4AD9-42B8-A6CA-F5E44C21EB24}"/>
              </a:ext>
            </a:extLst>
          </p:cNvPr>
          <p:cNvSpPr>
            <a:spLocks noGrp="1"/>
          </p:cNvSpPr>
          <p:nvPr>
            <p:ph idx="1"/>
          </p:nvPr>
        </p:nvSpPr>
        <p:spPr/>
        <p:txBody>
          <a:bodyPr/>
          <a:lstStyle/>
          <a:p>
            <a:r>
              <a:rPr lang="en-US" b="1" dirty="0"/>
              <a:t>Conflict management</a:t>
            </a:r>
            <a:r>
              <a:rPr lang="en-US" dirty="0"/>
              <a:t> is the process of limiting the negative aspects of </a:t>
            </a:r>
            <a:r>
              <a:rPr lang="en-US" b="1" dirty="0"/>
              <a:t>conflict</a:t>
            </a:r>
            <a:r>
              <a:rPr lang="en-US" dirty="0"/>
              <a:t> while increasing the positive aspects of </a:t>
            </a:r>
            <a:r>
              <a:rPr lang="en-US" b="1" dirty="0"/>
              <a:t>conflict</a:t>
            </a:r>
            <a:r>
              <a:rPr lang="en-US" dirty="0"/>
              <a:t>. The aim of </a:t>
            </a:r>
            <a:r>
              <a:rPr lang="en-US" b="1" dirty="0"/>
              <a:t>conflict management</a:t>
            </a:r>
            <a:r>
              <a:rPr lang="en-US" dirty="0"/>
              <a:t> is to enhance learning and group outcomes, including effectiveness or performance in an organizational setting.</a:t>
            </a:r>
          </a:p>
        </p:txBody>
      </p:sp>
      <p:pic>
        <p:nvPicPr>
          <p:cNvPr id="4" name="Module 3 Slide 12">
            <a:hlinkClick r:id="" action="ppaction://media"/>
            <a:extLst>
              <a:ext uri="{FF2B5EF4-FFF2-40B4-BE49-F238E27FC236}">
                <a16:creationId xmlns:a16="http://schemas.microsoft.com/office/drawing/2014/main" id="{D357A67A-3B9F-4561-8CBB-67CA396DF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4875" y="3476625"/>
            <a:ext cx="609600" cy="609600"/>
          </a:xfrm>
          <a:prstGeom prst="rect">
            <a:avLst/>
          </a:prstGeom>
        </p:spPr>
      </p:pic>
    </p:spTree>
    <p:extLst>
      <p:ext uri="{BB962C8B-B14F-4D97-AF65-F5344CB8AC3E}">
        <p14:creationId xmlns:p14="http://schemas.microsoft.com/office/powerpoint/2010/main" val="12168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6108-DADE-4D79-A9C1-55B52D53B36D}"/>
              </a:ext>
            </a:extLst>
          </p:cNvPr>
          <p:cNvSpPr>
            <a:spLocks noGrp="1"/>
          </p:cNvSpPr>
          <p:nvPr>
            <p:ph type="title"/>
          </p:nvPr>
        </p:nvSpPr>
        <p:spPr/>
        <p:txBody>
          <a:bodyPr/>
          <a:lstStyle/>
          <a:p>
            <a:r>
              <a:rPr lang="en-US" dirty="0"/>
              <a:t>Conflict Management Styles</a:t>
            </a:r>
          </a:p>
        </p:txBody>
      </p:sp>
      <p:sp>
        <p:nvSpPr>
          <p:cNvPr id="3" name="Content Placeholder 2">
            <a:extLst>
              <a:ext uri="{FF2B5EF4-FFF2-40B4-BE49-F238E27FC236}">
                <a16:creationId xmlns:a16="http://schemas.microsoft.com/office/drawing/2014/main" id="{130D57C8-1DE9-4672-A817-C9610524934D}"/>
              </a:ext>
            </a:extLst>
          </p:cNvPr>
          <p:cNvSpPr>
            <a:spLocks noGrp="1"/>
          </p:cNvSpPr>
          <p:nvPr>
            <p:ph idx="1"/>
          </p:nvPr>
        </p:nvSpPr>
        <p:spPr/>
        <p:txBody>
          <a:bodyPr>
            <a:normAutofit lnSpcReduction="10000"/>
          </a:bodyPr>
          <a:lstStyle/>
          <a:p>
            <a:r>
              <a:rPr lang="en-US" dirty="0"/>
              <a:t>The Accommodator</a:t>
            </a:r>
          </a:p>
          <a:p>
            <a:pPr lvl="1"/>
            <a:r>
              <a:rPr lang="en-US" dirty="0"/>
              <a:t>An </a:t>
            </a:r>
            <a:r>
              <a:rPr lang="en-US" b="1" dirty="0"/>
              <a:t>accommodating</a:t>
            </a:r>
            <a:r>
              <a:rPr lang="en-US" dirty="0"/>
              <a:t> manager is one who cooperates to a high degree. This may be at the manager's own expense and actually work against that manager's own goals, objectives, and desired outcomes. This approach is effective when the other person is the expert or has a better solution.</a:t>
            </a:r>
            <a:r>
              <a:rPr lang="en-US" b="1" dirty="0"/>
              <a:t> </a:t>
            </a:r>
            <a:endParaRPr lang="en-US" dirty="0"/>
          </a:p>
          <a:p>
            <a:r>
              <a:rPr lang="en-US" dirty="0"/>
              <a:t>The Avoider</a:t>
            </a:r>
          </a:p>
          <a:p>
            <a:pPr lvl="1"/>
            <a:r>
              <a:rPr lang="en-US" b="1" dirty="0"/>
              <a:t>Avoiding</a:t>
            </a:r>
            <a:r>
              <a:rPr lang="en-US" dirty="0"/>
              <a:t> an issue is one way a manager might attempt to resolve conflict. This type of conflict style does not help the other staff members reach their goals and does not help the manager who is avoiding the issue and cannot assertively pursue his or her own goals. However, this works well when the issue is trivial or when the manager has no chance of winning</a:t>
            </a:r>
          </a:p>
          <a:p>
            <a:endParaRPr lang="en-US" dirty="0"/>
          </a:p>
        </p:txBody>
      </p:sp>
      <p:pic>
        <p:nvPicPr>
          <p:cNvPr id="4" name="Module 3 Slide 13">
            <a:hlinkClick r:id="" action="ppaction://media"/>
            <a:extLst>
              <a:ext uri="{FF2B5EF4-FFF2-40B4-BE49-F238E27FC236}">
                <a16:creationId xmlns:a16="http://schemas.microsoft.com/office/drawing/2014/main" id="{661FF1E7-77AC-4A7E-A6C1-DC3640CAD4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8950" y="857250"/>
            <a:ext cx="609600" cy="609600"/>
          </a:xfrm>
          <a:prstGeom prst="rect">
            <a:avLst/>
          </a:prstGeom>
        </p:spPr>
      </p:pic>
    </p:spTree>
    <p:extLst>
      <p:ext uri="{BB962C8B-B14F-4D97-AF65-F5344CB8AC3E}">
        <p14:creationId xmlns:p14="http://schemas.microsoft.com/office/powerpoint/2010/main" val="187370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7109-08C7-4D85-9843-E9FCF9D121F3}"/>
              </a:ext>
            </a:extLst>
          </p:cNvPr>
          <p:cNvSpPr>
            <a:spLocks noGrp="1"/>
          </p:cNvSpPr>
          <p:nvPr>
            <p:ph type="title"/>
          </p:nvPr>
        </p:nvSpPr>
        <p:spPr/>
        <p:txBody>
          <a:bodyPr/>
          <a:lstStyle/>
          <a:p>
            <a:r>
              <a:rPr lang="en-US" dirty="0"/>
              <a:t>Styles continued</a:t>
            </a:r>
          </a:p>
        </p:txBody>
      </p:sp>
      <p:sp>
        <p:nvSpPr>
          <p:cNvPr id="3" name="Content Placeholder 2">
            <a:extLst>
              <a:ext uri="{FF2B5EF4-FFF2-40B4-BE49-F238E27FC236}">
                <a16:creationId xmlns:a16="http://schemas.microsoft.com/office/drawing/2014/main" id="{C56B15B2-CDE5-49CB-9E63-36AF3A437FE2}"/>
              </a:ext>
            </a:extLst>
          </p:cNvPr>
          <p:cNvSpPr>
            <a:spLocks noGrp="1"/>
          </p:cNvSpPr>
          <p:nvPr>
            <p:ph idx="1"/>
          </p:nvPr>
        </p:nvSpPr>
        <p:spPr/>
        <p:txBody>
          <a:bodyPr>
            <a:normAutofit lnSpcReduction="10000"/>
          </a:bodyPr>
          <a:lstStyle/>
          <a:p>
            <a:r>
              <a:rPr lang="en-US" dirty="0"/>
              <a:t>The Collaborator</a:t>
            </a:r>
          </a:p>
          <a:p>
            <a:pPr lvl="1"/>
            <a:r>
              <a:rPr lang="en-US" b="1" dirty="0"/>
              <a:t>Collaborating</a:t>
            </a:r>
            <a:r>
              <a:rPr lang="en-US" dirty="0"/>
              <a:t> managers become partners or pair up with each other to achieve both of their goals in this style. This is how managers break free of the win-lose paradigm and seek the win-win. This can be effective for complex scenarios where managers need to find a novel solution.</a:t>
            </a:r>
          </a:p>
          <a:p>
            <a:r>
              <a:rPr lang="en-US" dirty="0"/>
              <a:t>The Competitor</a:t>
            </a:r>
          </a:p>
          <a:p>
            <a:pPr lvl="1"/>
            <a:r>
              <a:rPr lang="en-US" b="1" dirty="0"/>
              <a:t>Competing</a:t>
            </a:r>
            <a:r>
              <a:rPr lang="en-US" dirty="0"/>
              <a:t>: This is the win-lose approach. A manager is acting in a very assertive way to achieve his or her own goals without seeking to cooperate with other employees, and it may be at the expense of those other employees. This approach may be appropriate for emergencies when time is of the essence.</a:t>
            </a:r>
          </a:p>
        </p:txBody>
      </p:sp>
      <p:pic>
        <p:nvPicPr>
          <p:cNvPr id="4" name="Module 3 Slide 14">
            <a:hlinkClick r:id="" action="ppaction://media"/>
            <a:extLst>
              <a:ext uri="{FF2B5EF4-FFF2-40B4-BE49-F238E27FC236}">
                <a16:creationId xmlns:a16="http://schemas.microsoft.com/office/drawing/2014/main" id="{446CC804-A41B-45F9-9185-3D562DF35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4150" y="770930"/>
            <a:ext cx="609600" cy="609600"/>
          </a:xfrm>
          <a:prstGeom prst="rect">
            <a:avLst/>
          </a:prstGeom>
        </p:spPr>
      </p:pic>
    </p:spTree>
    <p:extLst>
      <p:ext uri="{BB962C8B-B14F-4D97-AF65-F5344CB8AC3E}">
        <p14:creationId xmlns:p14="http://schemas.microsoft.com/office/powerpoint/2010/main" val="19427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8E99-822D-4359-B4E0-941D6BAA104C}"/>
              </a:ext>
            </a:extLst>
          </p:cNvPr>
          <p:cNvSpPr>
            <a:spLocks noGrp="1"/>
          </p:cNvSpPr>
          <p:nvPr>
            <p:ph type="title"/>
          </p:nvPr>
        </p:nvSpPr>
        <p:spPr/>
        <p:txBody>
          <a:bodyPr/>
          <a:lstStyle/>
          <a:p>
            <a:r>
              <a:rPr lang="en-US" dirty="0"/>
              <a:t>Styles continued</a:t>
            </a:r>
          </a:p>
        </p:txBody>
      </p:sp>
      <p:sp>
        <p:nvSpPr>
          <p:cNvPr id="3" name="Content Placeholder 2">
            <a:extLst>
              <a:ext uri="{FF2B5EF4-FFF2-40B4-BE49-F238E27FC236}">
                <a16:creationId xmlns:a16="http://schemas.microsoft.com/office/drawing/2014/main" id="{4CF5A021-871A-4F59-8842-0D69535C8A99}"/>
              </a:ext>
            </a:extLst>
          </p:cNvPr>
          <p:cNvSpPr>
            <a:spLocks noGrp="1"/>
          </p:cNvSpPr>
          <p:nvPr>
            <p:ph idx="1"/>
          </p:nvPr>
        </p:nvSpPr>
        <p:spPr/>
        <p:txBody>
          <a:bodyPr/>
          <a:lstStyle/>
          <a:p>
            <a:r>
              <a:rPr lang="en-US" dirty="0"/>
              <a:t>The Compromiser</a:t>
            </a:r>
          </a:p>
          <a:p>
            <a:pPr lvl="1"/>
            <a:r>
              <a:rPr lang="en-US" b="1" dirty="0"/>
              <a:t>Compromising</a:t>
            </a:r>
            <a:r>
              <a:rPr lang="en-US" dirty="0"/>
              <a:t>: This is the lose-lose scenario where neither person nor manager really achieves what they want. This requires a moderate level of assertiveness and cooperation. It may be appropriate for scenarios where you need a temporary solution or where both sides have equally important goals.</a:t>
            </a:r>
          </a:p>
        </p:txBody>
      </p:sp>
      <p:pic>
        <p:nvPicPr>
          <p:cNvPr id="4" name="Module 3 Slide 15">
            <a:hlinkClick r:id="" action="ppaction://media"/>
            <a:extLst>
              <a:ext uri="{FF2B5EF4-FFF2-40B4-BE49-F238E27FC236}">
                <a16:creationId xmlns:a16="http://schemas.microsoft.com/office/drawing/2014/main" id="{6FFC69FA-6DC3-4170-A9A2-0D4C04A1E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3295650"/>
            <a:ext cx="609600" cy="609600"/>
          </a:xfrm>
          <a:prstGeom prst="rect">
            <a:avLst/>
          </a:prstGeom>
        </p:spPr>
      </p:pic>
    </p:spTree>
    <p:extLst>
      <p:ext uri="{BB962C8B-B14F-4D97-AF65-F5344CB8AC3E}">
        <p14:creationId xmlns:p14="http://schemas.microsoft.com/office/powerpoint/2010/main" val="16252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0057-85DC-462E-A99F-748E12C271EE}"/>
              </a:ext>
            </a:extLst>
          </p:cNvPr>
          <p:cNvSpPr>
            <a:spLocks noGrp="1"/>
          </p:cNvSpPr>
          <p:nvPr>
            <p:ph type="title"/>
          </p:nvPr>
        </p:nvSpPr>
        <p:spPr/>
        <p:txBody>
          <a:bodyPr/>
          <a:lstStyle/>
          <a:p>
            <a:r>
              <a:rPr lang="en-US" dirty="0"/>
              <a:t>Module 3 Resources</a:t>
            </a:r>
          </a:p>
        </p:txBody>
      </p:sp>
      <p:sp>
        <p:nvSpPr>
          <p:cNvPr id="3" name="Content Placeholder 2">
            <a:extLst>
              <a:ext uri="{FF2B5EF4-FFF2-40B4-BE49-F238E27FC236}">
                <a16:creationId xmlns:a16="http://schemas.microsoft.com/office/drawing/2014/main" id="{0B6FA930-4606-442C-B9D6-999EA38E4FC7}"/>
              </a:ext>
            </a:extLst>
          </p:cNvPr>
          <p:cNvSpPr>
            <a:spLocks noGrp="1"/>
          </p:cNvSpPr>
          <p:nvPr>
            <p:ph idx="1"/>
          </p:nvPr>
        </p:nvSpPr>
        <p:spPr/>
        <p:txBody>
          <a:bodyPr/>
          <a:lstStyle/>
          <a:p>
            <a:r>
              <a:rPr lang="en-US" dirty="0"/>
              <a:t>Links for Personality Inventories</a:t>
            </a:r>
          </a:p>
          <a:p>
            <a:pPr lvl="1"/>
            <a:r>
              <a:rPr lang="en-US" dirty="0"/>
              <a:t>Take the Personality Inventory and see what you come out as</a:t>
            </a:r>
          </a:p>
          <a:p>
            <a:r>
              <a:rPr lang="en-US" dirty="0"/>
              <a:t>Links for Group/Team Dynamics</a:t>
            </a:r>
          </a:p>
          <a:p>
            <a:pPr lvl="1"/>
            <a:r>
              <a:rPr lang="en-US" dirty="0"/>
              <a:t>Many good links to learn in much more detail about Team Dynamics</a:t>
            </a:r>
          </a:p>
          <a:p>
            <a:pPr lvl="1"/>
            <a:r>
              <a:rPr lang="en-US" dirty="0"/>
              <a:t>Be sure to look at these and learn all you can about Team Dynamics</a:t>
            </a:r>
          </a:p>
          <a:p>
            <a:r>
              <a:rPr lang="en-US" dirty="0"/>
              <a:t>Links for Conflict Management</a:t>
            </a:r>
          </a:p>
          <a:p>
            <a:pPr lvl="1"/>
            <a:r>
              <a:rPr lang="en-US" dirty="0"/>
              <a:t>As mentioned, there are several good links concerning conflict management</a:t>
            </a:r>
          </a:p>
        </p:txBody>
      </p:sp>
      <p:pic>
        <p:nvPicPr>
          <p:cNvPr id="4" name="Module 3 Slide 16">
            <a:hlinkClick r:id="" action="ppaction://media"/>
            <a:extLst>
              <a:ext uri="{FF2B5EF4-FFF2-40B4-BE49-F238E27FC236}">
                <a16:creationId xmlns:a16="http://schemas.microsoft.com/office/drawing/2014/main" id="{C0339324-443F-4051-A2EE-58C98F0E62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9933" y="3876810"/>
            <a:ext cx="609600" cy="609600"/>
          </a:xfrm>
          <a:prstGeom prst="rect">
            <a:avLst/>
          </a:prstGeom>
        </p:spPr>
      </p:pic>
    </p:spTree>
    <p:extLst>
      <p:ext uri="{BB962C8B-B14F-4D97-AF65-F5344CB8AC3E}">
        <p14:creationId xmlns:p14="http://schemas.microsoft.com/office/powerpoint/2010/main" val="327840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51E9-3DC1-4399-911A-B88D62E9635C}"/>
              </a:ext>
            </a:extLst>
          </p:cNvPr>
          <p:cNvSpPr>
            <a:spLocks noGrp="1"/>
          </p:cNvSpPr>
          <p:nvPr>
            <p:ph type="title"/>
          </p:nvPr>
        </p:nvSpPr>
        <p:spPr/>
        <p:txBody>
          <a:bodyPr/>
          <a:lstStyle/>
          <a:p>
            <a:r>
              <a:rPr lang="en-US" dirty="0"/>
              <a:t>Personality Inventories for an Individual</a:t>
            </a:r>
          </a:p>
        </p:txBody>
      </p:sp>
      <p:sp>
        <p:nvSpPr>
          <p:cNvPr id="3" name="Content Placeholder 2">
            <a:extLst>
              <a:ext uri="{FF2B5EF4-FFF2-40B4-BE49-F238E27FC236}">
                <a16:creationId xmlns:a16="http://schemas.microsoft.com/office/drawing/2014/main" id="{BD4996FC-74F0-491F-AA03-9ABFC7A7938C}"/>
              </a:ext>
            </a:extLst>
          </p:cNvPr>
          <p:cNvSpPr>
            <a:spLocks noGrp="1"/>
          </p:cNvSpPr>
          <p:nvPr>
            <p:ph idx="1"/>
          </p:nvPr>
        </p:nvSpPr>
        <p:spPr/>
        <p:txBody>
          <a:bodyPr>
            <a:normAutofit/>
          </a:bodyPr>
          <a:lstStyle/>
          <a:p>
            <a:r>
              <a:rPr lang="en-US" dirty="0"/>
              <a:t>Personality tests use assessments and questions to identify potential strengths and weaknesses of an individual.</a:t>
            </a:r>
          </a:p>
          <a:p>
            <a:r>
              <a:rPr lang="en-US" dirty="0"/>
              <a:t>You can also learn such things as your preferred learning style, and how to best study for your personality type.</a:t>
            </a:r>
          </a:p>
          <a:p>
            <a:r>
              <a:rPr lang="en-US" dirty="0"/>
              <a:t>You can also see from data where certain personality types choose particular careers.</a:t>
            </a:r>
          </a:p>
          <a:p>
            <a:r>
              <a:rPr lang="en-US" dirty="0"/>
              <a:t>This can help you in selecting your major and point you toward job opportunities</a:t>
            </a:r>
          </a:p>
        </p:txBody>
      </p:sp>
      <p:pic>
        <p:nvPicPr>
          <p:cNvPr id="4" name="Module 3 slide 2">
            <a:hlinkClick r:id="" action="ppaction://media"/>
            <a:extLst>
              <a:ext uri="{FF2B5EF4-FFF2-40B4-BE49-F238E27FC236}">
                <a16:creationId xmlns:a16="http://schemas.microsoft.com/office/drawing/2014/main" id="{1FC64A9F-767B-4608-9B39-07401F852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86300" y="3848100"/>
            <a:ext cx="609600" cy="609600"/>
          </a:xfrm>
          <a:prstGeom prst="rect">
            <a:avLst/>
          </a:prstGeom>
        </p:spPr>
      </p:pic>
    </p:spTree>
    <p:extLst>
      <p:ext uri="{BB962C8B-B14F-4D97-AF65-F5344CB8AC3E}">
        <p14:creationId xmlns:p14="http://schemas.microsoft.com/office/powerpoint/2010/main" val="30308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0B00-8D92-8840-8DC0-F66D066C1F47}"/>
              </a:ext>
            </a:extLst>
          </p:cNvPr>
          <p:cNvSpPr>
            <a:spLocks noGrp="1"/>
          </p:cNvSpPr>
          <p:nvPr>
            <p:ph type="title"/>
          </p:nvPr>
        </p:nvSpPr>
        <p:spPr/>
        <p:txBody>
          <a:bodyPr/>
          <a:lstStyle/>
          <a:p>
            <a:r>
              <a:rPr lang="en-US" dirty="0"/>
              <a:t>Personality Inventories for a Company</a:t>
            </a:r>
          </a:p>
        </p:txBody>
      </p:sp>
      <p:sp>
        <p:nvSpPr>
          <p:cNvPr id="3" name="Content Placeholder 2">
            <a:extLst>
              <a:ext uri="{FF2B5EF4-FFF2-40B4-BE49-F238E27FC236}">
                <a16:creationId xmlns:a16="http://schemas.microsoft.com/office/drawing/2014/main" id="{3BF814CD-0F1A-1E4A-9047-0C0BF22465B5}"/>
              </a:ext>
            </a:extLst>
          </p:cNvPr>
          <p:cNvSpPr>
            <a:spLocks noGrp="1"/>
          </p:cNvSpPr>
          <p:nvPr>
            <p:ph idx="1"/>
          </p:nvPr>
        </p:nvSpPr>
        <p:spPr/>
        <p:txBody>
          <a:bodyPr>
            <a:normAutofit lnSpcReduction="10000"/>
          </a:bodyPr>
          <a:lstStyle/>
          <a:p>
            <a:r>
              <a:rPr lang="en-US" dirty="0"/>
              <a:t>  Personality tests use assessments and questions to identify potential strengths and weaknesses in each of your employees. You can then help shape your employee’s role within projects and teams to fit these strengths and weaknesses. For instance, someone who loves details and accuracy might be the best researcher for a project, while someone who loves to collaborate with others could make a great project lead.</a:t>
            </a:r>
          </a:p>
          <a:p>
            <a:r>
              <a:rPr lang="en-US" dirty="0"/>
              <a:t>The tests also reveal who on your team might work well together and who would do best working alone. Letting each employee work in the way that suits them can improve the quality and quantity of their work.</a:t>
            </a:r>
          </a:p>
          <a:p>
            <a:endParaRPr lang="en-US" dirty="0"/>
          </a:p>
        </p:txBody>
      </p:sp>
      <p:pic>
        <p:nvPicPr>
          <p:cNvPr id="4" name="Module 3 Slide 3">
            <a:hlinkClick r:id="" action="ppaction://media"/>
            <a:extLst>
              <a:ext uri="{FF2B5EF4-FFF2-40B4-BE49-F238E27FC236}">
                <a16:creationId xmlns:a16="http://schemas.microsoft.com/office/drawing/2014/main" id="{8F3D0D1A-ABE8-4729-A006-6C6B0219D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76825" y="4023123"/>
            <a:ext cx="609600" cy="609600"/>
          </a:xfrm>
          <a:prstGeom prst="rect">
            <a:avLst/>
          </a:prstGeom>
        </p:spPr>
      </p:pic>
    </p:spTree>
    <p:extLst>
      <p:ext uri="{BB962C8B-B14F-4D97-AF65-F5344CB8AC3E}">
        <p14:creationId xmlns:p14="http://schemas.microsoft.com/office/powerpoint/2010/main" val="31718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1A5-0212-2145-A8B0-E3C7679DA644}"/>
              </a:ext>
            </a:extLst>
          </p:cNvPr>
          <p:cNvSpPr>
            <a:spLocks noGrp="1"/>
          </p:cNvSpPr>
          <p:nvPr>
            <p:ph type="title"/>
          </p:nvPr>
        </p:nvSpPr>
        <p:spPr/>
        <p:txBody>
          <a:bodyPr>
            <a:normAutofit/>
          </a:bodyPr>
          <a:lstStyle/>
          <a:p>
            <a:r>
              <a:rPr lang="en-US" dirty="0"/>
              <a:t>Group/Team Dynamics Definition</a:t>
            </a:r>
          </a:p>
        </p:txBody>
      </p:sp>
      <p:sp>
        <p:nvSpPr>
          <p:cNvPr id="3" name="Content Placeholder 2">
            <a:extLst>
              <a:ext uri="{FF2B5EF4-FFF2-40B4-BE49-F238E27FC236}">
                <a16:creationId xmlns:a16="http://schemas.microsoft.com/office/drawing/2014/main" id="{1DDEC7F5-2CE7-3C42-9510-D8D624C481CD}"/>
              </a:ext>
            </a:extLst>
          </p:cNvPr>
          <p:cNvSpPr>
            <a:spLocks noGrp="1"/>
          </p:cNvSpPr>
          <p:nvPr>
            <p:ph idx="1"/>
          </p:nvPr>
        </p:nvSpPr>
        <p:spPr/>
        <p:txBody>
          <a:bodyPr>
            <a:normAutofit fontScale="92500"/>
          </a:bodyPr>
          <a:lstStyle/>
          <a:p>
            <a:r>
              <a:rPr lang="en-US" b="1" dirty="0"/>
              <a:t>Group dynamics</a:t>
            </a:r>
            <a:r>
              <a:rPr lang="en-US" dirty="0"/>
              <a:t> is a system of behaviors and psychological processes occurring within a </a:t>
            </a:r>
            <a:r>
              <a:rPr lang="en-US" dirty="0">
                <a:hlinkClick r:id="rId4" tooltip="Social group">
                  <a:extLst>
                    <a:ext uri="{A12FA001-AC4F-418D-AE19-62706E023703}">
                      <ahyp:hlinkClr xmlns:ahyp="http://schemas.microsoft.com/office/drawing/2018/hyperlinkcolor" val="tx"/>
                    </a:ext>
                  </a:extLst>
                </a:hlinkClick>
              </a:rPr>
              <a:t>social group</a:t>
            </a:r>
            <a:r>
              <a:rPr lang="en-US" dirty="0"/>
              <a:t> (</a:t>
            </a:r>
            <a:r>
              <a:rPr lang="en-US" i="1" dirty="0"/>
              <a:t>intra</a:t>
            </a:r>
            <a:r>
              <a:rPr lang="en-US" dirty="0"/>
              <a:t>group dynamics), or between social groups (</a:t>
            </a:r>
            <a:r>
              <a:rPr lang="en-US" i="1" dirty="0">
                <a:hlinkClick r:id="rId5" tooltip="Intergroup relations">
                  <a:extLst>
                    <a:ext uri="{A12FA001-AC4F-418D-AE19-62706E023703}">
                      <ahyp:hlinkClr xmlns:ahyp="http://schemas.microsoft.com/office/drawing/2018/hyperlinkcolor" val="tx"/>
                    </a:ext>
                  </a:extLst>
                </a:hlinkClick>
              </a:rPr>
              <a:t>inter</a:t>
            </a:r>
            <a:r>
              <a:rPr lang="en-US" dirty="0">
                <a:hlinkClick r:id="rId5" tooltip="Intergroup relations">
                  <a:extLst>
                    <a:ext uri="{A12FA001-AC4F-418D-AE19-62706E023703}">
                      <ahyp:hlinkClr xmlns:ahyp="http://schemas.microsoft.com/office/drawing/2018/hyperlinkcolor" val="tx"/>
                    </a:ext>
                  </a:extLst>
                </a:hlinkClick>
              </a:rPr>
              <a:t>group dynamics</a:t>
            </a:r>
            <a:r>
              <a:rPr lang="en-US" dirty="0"/>
              <a:t>). The study of group dynamics can be useful in understanding decision-making </a:t>
            </a:r>
            <a:r>
              <a:rPr lang="en-US" dirty="0" err="1"/>
              <a:t>behaviour</a:t>
            </a:r>
            <a:r>
              <a:rPr lang="en-US" dirty="0"/>
              <a:t>, tracking the spread of diseases in society, creating effective therapy techniques, and following the emergence and popularity of new ideas and technologies.</a:t>
            </a:r>
            <a:r>
              <a:rPr lang="en-US" baseline="30000" dirty="0"/>
              <a:t> </a:t>
            </a:r>
            <a:r>
              <a:rPr lang="en-US" dirty="0"/>
              <a:t>Group dynamics are at the core of understanding racism, sexism, and other forms of social prejudice and discrimination. These applications of the field are studied in </a:t>
            </a:r>
            <a:r>
              <a:rPr lang="en-US" dirty="0">
                <a:hlinkClick r:id="rId6" tooltip="Psychology">
                  <a:extLst>
                    <a:ext uri="{A12FA001-AC4F-418D-AE19-62706E023703}">
                      <ahyp:hlinkClr xmlns:ahyp="http://schemas.microsoft.com/office/drawing/2018/hyperlinkcolor" val="tx"/>
                    </a:ext>
                  </a:extLst>
                </a:hlinkClick>
              </a:rPr>
              <a:t>psychology</a:t>
            </a:r>
            <a:r>
              <a:rPr lang="en-US" dirty="0"/>
              <a:t>, </a:t>
            </a:r>
            <a:r>
              <a:rPr lang="en-US" dirty="0">
                <a:hlinkClick r:id="rId7" tooltip="Sociology">
                  <a:extLst>
                    <a:ext uri="{A12FA001-AC4F-418D-AE19-62706E023703}">
                      <ahyp:hlinkClr xmlns:ahyp="http://schemas.microsoft.com/office/drawing/2018/hyperlinkcolor" val="tx"/>
                    </a:ext>
                  </a:extLst>
                </a:hlinkClick>
              </a:rPr>
              <a:t>sociology</a:t>
            </a:r>
            <a:r>
              <a:rPr lang="en-US" dirty="0"/>
              <a:t>, </a:t>
            </a:r>
            <a:r>
              <a:rPr lang="en-US" dirty="0">
                <a:hlinkClick r:id="rId8" tooltip="Anthropology">
                  <a:extLst>
                    <a:ext uri="{A12FA001-AC4F-418D-AE19-62706E023703}">
                      <ahyp:hlinkClr xmlns:ahyp="http://schemas.microsoft.com/office/drawing/2018/hyperlinkcolor" val="tx"/>
                    </a:ext>
                  </a:extLst>
                </a:hlinkClick>
              </a:rPr>
              <a:t>anthropology</a:t>
            </a:r>
            <a:r>
              <a:rPr lang="en-US" dirty="0"/>
              <a:t>, </a:t>
            </a:r>
            <a:r>
              <a:rPr lang="en-US" dirty="0">
                <a:hlinkClick r:id="rId9" tooltip="Political science">
                  <a:extLst>
                    <a:ext uri="{A12FA001-AC4F-418D-AE19-62706E023703}">
                      <ahyp:hlinkClr xmlns:ahyp="http://schemas.microsoft.com/office/drawing/2018/hyperlinkcolor" val="tx"/>
                    </a:ext>
                  </a:extLst>
                </a:hlinkClick>
              </a:rPr>
              <a:t>political science</a:t>
            </a:r>
            <a:r>
              <a:rPr lang="en-US" dirty="0"/>
              <a:t>, </a:t>
            </a:r>
            <a:r>
              <a:rPr lang="en-US" dirty="0">
                <a:hlinkClick r:id="rId10" tooltip="Epidemiology">
                  <a:extLst>
                    <a:ext uri="{A12FA001-AC4F-418D-AE19-62706E023703}">
                      <ahyp:hlinkClr xmlns:ahyp="http://schemas.microsoft.com/office/drawing/2018/hyperlinkcolor" val="tx"/>
                    </a:ext>
                  </a:extLst>
                </a:hlinkClick>
              </a:rPr>
              <a:t>epidemiology</a:t>
            </a:r>
            <a:r>
              <a:rPr lang="en-US" dirty="0"/>
              <a:t>, </a:t>
            </a:r>
            <a:r>
              <a:rPr lang="en-US" dirty="0">
                <a:hlinkClick r:id="rId11" tooltip="Education">
                  <a:extLst>
                    <a:ext uri="{A12FA001-AC4F-418D-AE19-62706E023703}">
                      <ahyp:hlinkClr xmlns:ahyp="http://schemas.microsoft.com/office/drawing/2018/hyperlinkcolor" val="tx"/>
                    </a:ext>
                  </a:extLst>
                </a:hlinkClick>
              </a:rPr>
              <a:t>education</a:t>
            </a:r>
            <a:r>
              <a:rPr lang="en-US" dirty="0"/>
              <a:t>, </a:t>
            </a:r>
            <a:r>
              <a:rPr lang="en-US" dirty="0">
                <a:hlinkClick r:id="rId12" tooltip="Social work">
                  <a:extLst>
                    <a:ext uri="{A12FA001-AC4F-418D-AE19-62706E023703}">
                      <ahyp:hlinkClr xmlns:ahyp="http://schemas.microsoft.com/office/drawing/2018/hyperlinkcolor" val="tx"/>
                    </a:ext>
                  </a:extLst>
                </a:hlinkClick>
              </a:rPr>
              <a:t>social work</a:t>
            </a:r>
            <a:r>
              <a:rPr lang="en-US" dirty="0"/>
              <a:t>, business, and </a:t>
            </a:r>
            <a:r>
              <a:rPr lang="en-US" dirty="0">
                <a:hlinkClick r:id="rId13" tooltip="Communication studies">
                  <a:extLst>
                    <a:ext uri="{A12FA001-AC4F-418D-AE19-62706E023703}">
                      <ahyp:hlinkClr xmlns:ahyp="http://schemas.microsoft.com/office/drawing/2018/hyperlinkcolor" val="tx"/>
                    </a:ext>
                  </a:extLst>
                </a:hlinkClick>
              </a:rPr>
              <a:t>communication studies</a:t>
            </a:r>
            <a:r>
              <a:rPr lang="en-US" dirty="0"/>
              <a:t>.</a:t>
            </a:r>
          </a:p>
        </p:txBody>
      </p:sp>
      <p:pic>
        <p:nvPicPr>
          <p:cNvPr id="4" name="Module 3 Slide 4">
            <a:hlinkClick r:id="" action="ppaction://media"/>
            <a:extLst>
              <a:ext uri="{FF2B5EF4-FFF2-40B4-BE49-F238E27FC236}">
                <a16:creationId xmlns:a16="http://schemas.microsoft.com/office/drawing/2014/main" id="{F828E69F-F3A4-4F05-8EF8-E43CA9AECBE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315200" y="3581400"/>
            <a:ext cx="609600" cy="609600"/>
          </a:xfrm>
          <a:prstGeom prst="rect">
            <a:avLst/>
          </a:prstGeom>
        </p:spPr>
      </p:pic>
    </p:spTree>
    <p:extLst>
      <p:ext uri="{BB962C8B-B14F-4D97-AF65-F5344CB8AC3E}">
        <p14:creationId xmlns:p14="http://schemas.microsoft.com/office/powerpoint/2010/main" val="21766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D580-3DA3-D04F-963D-1DBE77FD2DC7}"/>
              </a:ext>
            </a:extLst>
          </p:cNvPr>
          <p:cNvSpPr>
            <a:spLocks noGrp="1"/>
          </p:cNvSpPr>
          <p:nvPr>
            <p:ph type="title"/>
          </p:nvPr>
        </p:nvSpPr>
        <p:spPr/>
        <p:txBody>
          <a:bodyPr/>
          <a:lstStyle/>
          <a:p>
            <a:r>
              <a:rPr lang="en-US" dirty="0"/>
              <a:t>Understanding Group/Team Dynamics</a:t>
            </a:r>
          </a:p>
        </p:txBody>
      </p:sp>
      <p:sp>
        <p:nvSpPr>
          <p:cNvPr id="3" name="Content Placeholder 2">
            <a:extLst>
              <a:ext uri="{FF2B5EF4-FFF2-40B4-BE49-F238E27FC236}">
                <a16:creationId xmlns:a16="http://schemas.microsoft.com/office/drawing/2014/main" id="{B628F059-03E9-7C4F-94E0-366C5C7EC274}"/>
              </a:ext>
            </a:extLst>
          </p:cNvPr>
          <p:cNvSpPr>
            <a:spLocks noGrp="1"/>
          </p:cNvSpPr>
          <p:nvPr>
            <p:ph idx="1"/>
          </p:nvPr>
        </p:nvSpPr>
        <p:spPr/>
        <p:txBody>
          <a:bodyPr>
            <a:normAutofit/>
          </a:bodyPr>
          <a:lstStyle/>
          <a:p>
            <a:r>
              <a:rPr lang="en-US" dirty="0"/>
              <a:t>Most individuals don’t realize that it takes quite a bit of knowledge to work effectively in a team environment.</a:t>
            </a:r>
          </a:p>
          <a:p>
            <a:r>
              <a:rPr lang="en-US" dirty="0"/>
              <a:t>Individuals need to study group/team dynamics in order to understand not only how they work in a team, but have a better understanding of how others in the team think and contribute.</a:t>
            </a:r>
          </a:p>
          <a:p>
            <a:r>
              <a:rPr lang="en-US" dirty="0"/>
              <a:t>Teams need to create a strong sense of togetherness.</a:t>
            </a:r>
          </a:p>
          <a:p>
            <a:r>
              <a:rPr lang="en-US" dirty="0"/>
              <a:t>Individuals need to feel they belong to the group/team.</a:t>
            </a:r>
          </a:p>
        </p:txBody>
      </p:sp>
      <p:pic>
        <p:nvPicPr>
          <p:cNvPr id="4" name="Module 3 Slide 5">
            <a:hlinkClick r:id="" action="ppaction://media"/>
            <a:extLst>
              <a:ext uri="{FF2B5EF4-FFF2-40B4-BE49-F238E27FC236}">
                <a16:creationId xmlns:a16="http://schemas.microsoft.com/office/drawing/2014/main" id="{9A9AC997-AD30-4AE8-A8A3-9DC2F9472C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6800" y="3819525"/>
            <a:ext cx="609600" cy="609600"/>
          </a:xfrm>
          <a:prstGeom prst="rect">
            <a:avLst/>
          </a:prstGeom>
        </p:spPr>
      </p:pic>
    </p:spTree>
    <p:extLst>
      <p:ext uri="{BB962C8B-B14F-4D97-AF65-F5344CB8AC3E}">
        <p14:creationId xmlns:p14="http://schemas.microsoft.com/office/powerpoint/2010/main" val="35830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4C3F-C09F-44DE-ABB8-6D3A8F893F5C}"/>
              </a:ext>
            </a:extLst>
          </p:cNvPr>
          <p:cNvSpPr>
            <a:spLocks noGrp="1"/>
          </p:cNvSpPr>
          <p:nvPr>
            <p:ph type="title"/>
          </p:nvPr>
        </p:nvSpPr>
        <p:spPr/>
        <p:txBody>
          <a:bodyPr/>
          <a:lstStyle/>
          <a:p>
            <a:r>
              <a:rPr lang="en-US" dirty="0"/>
              <a:t>Principles of Group/team Dynamics</a:t>
            </a:r>
          </a:p>
        </p:txBody>
      </p:sp>
      <p:sp>
        <p:nvSpPr>
          <p:cNvPr id="3" name="Content Placeholder 2">
            <a:extLst>
              <a:ext uri="{FF2B5EF4-FFF2-40B4-BE49-F238E27FC236}">
                <a16:creationId xmlns:a16="http://schemas.microsoft.com/office/drawing/2014/main" id="{7BB36E98-B92C-4907-879A-F1AF258D8BFF}"/>
              </a:ext>
            </a:extLst>
          </p:cNvPr>
          <p:cNvSpPr>
            <a:spLocks noGrp="1"/>
          </p:cNvSpPr>
          <p:nvPr>
            <p:ph idx="1"/>
          </p:nvPr>
        </p:nvSpPr>
        <p:spPr/>
        <p:txBody>
          <a:bodyPr/>
          <a:lstStyle/>
          <a:p>
            <a:r>
              <a:rPr lang="en-US" dirty="0"/>
              <a:t>Principle of Perception</a:t>
            </a:r>
          </a:p>
          <a:p>
            <a:pPr lvl="1"/>
            <a:r>
              <a:rPr lang="en-US" dirty="0"/>
              <a:t>The general prestige of being a group member – the greater the prestige, the greater the influence of that team member</a:t>
            </a:r>
          </a:p>
          <a:p>
            <a:r>
              <a:rPr lang="en-US" dirty="0"/>
              <a:t>Principle of Conformity</a:t>
            </a:r>
          </a:p>
          <a:p>
            <a:pPr lvl="1"/>
            <a:r>
              <a:rPr lang="en-US" dirty="0"/>
              <a:t>The individual’s need to conform to the group norms – this can be difficult to achieve</a:t>
            </a:r>
          </a:p>
          <a:p>
            <a:r>
              <a:rPr lang="en-US" dirty="0"/>
              <a:t>Principle of Change</a:t>
            </a:r>
          </a:p>
          <a:p>
            <a:pPr lvl="1"/>
            <a:r>
              <a:rPr lang="en-US" dirty="0"/>
              <a:t>Every decision in a group is bound to change at a specific point in time and this causes various additional stress on team members</a:t>
            </a:r>
          </a:p>
          <a:p>
            <a:pPr lvl="1"/>
            <a:endParaRPr lang="en-US" dirty="0"/>
          </a:p>
        </p:txBody>
      </p:sp>
      <p:pic>
        <p:nvPicPr>
          <p:cNvPr id="4" name="Module 3 Slide 6">
            <a:hlinkClick r:id="" action="ppaction://media"/>
            <a:extLst>
              <a:ext uri="{FF2B5EF4-FFF2-40B4-BE49-F238E27FC236}">
                <a16:creationId xmlns:a16="http://schemas.microsoft.com/office/drawing/2014/main" id="{15057338-3C77-40CC-AD9D-BE43F1D2E8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0675" y="4032648"/>
            <a:ext cx="609600" cy="609600"/>
          </a:xfrm>
          <a:prstGeom prst="rect">
            <a:avLst/>
          </a:prstGeom>
        </p:spPr>
      </p:pic>
    </p:spTree>
    <p:extLst>
      <p:ext uri="{BB962C8B-B14F-4D97-AF65-F5344CB8AC3E}">
        <p14:creationId xmlns:p14="http://schemas.microsoft.com/office/powerpoint/2010/main" val="20522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51C6-5B6D-224A-9185-F02A91C0540E}"/>
              </a:ext>
            </a:extLst>
          </p:cNvPr>
          <p:cNvSpPr>
            <a:spLocks noGrp="1"/>
          </p:cNvSpPr>
          <p:nvPr>
            <p:ph type="title"/>
          </p:nvPr>
        </p:nvSpPr>
        <p:spPr/>
        <p:txBody>
          <a:bodyPr/>
          <a:lstStyle/>
          <a:p>
            <a:r>
              <a:rPr lang="en-US" dirty="0"/>
              <a:t>Principles continued</a:t>
            </a:r>
          </a:p>
        </p:txBody>
      </p:sp>
      <p:sp>
        <p:nvSpPr>
          <p:cNvPr id="3" name="Content Placeholder 2">
            <a:extLst>
              <a:ext uri="{FF2B5EF4-FFF2-40B4-BE49-F238E27FC236}">
                <a16:creationId xmlns:a16="http://schemas.microsoft.com/office/drawing/2014/main" id="{4A9608B3-CAD1-A045-8F73-89C4933BF9D2}"/>
              </a:ext>
            </a:extLst>
          </p:cNvPr>
          <p:cNvSpPr>
            <a:spLocks noGrp="1"/>
          </p:cNvSpPr>
          <p:nvPr>
            <p:ph idx="1"/>
          </p:nvPr>
        </p:nvSpPr>
        <p:spPr/>
        <p:txBody>
          <a:bodyPr/>
          <a:lstStyle/>
          <a:p>
            <a:r>
              <a:rPr lang="en-US" dirty="0"/>
              <a:t>Principle of Readjustment</a:t>
            </a:r>
          </a:p>
          <a:p>
            <a:pPr lvl="1"/>
            <a:r>
              <a:rPr lang="en-US" dirty="0"/>
              <a:t>This is a result of the Principle of Change.  Readjustment of group/team dynamics is crucial based on the changes occurring.  The team still needs to be in-sync with group goals</a:t>
            </a:r>
          </a:p>
          <a:p>
            <a:r>
              <a:rPr lang="en-US" dirty="0"/>
              <a:t>Principle of Common Motives</a:t>
            </a:r>
          </a:p>
          <a:p>
            <a:pPr lvl="1"/>
            <a:r>
              <a:rPr lang="en-US" dirty="0"/>
              <a:t>Group/Team members need to have common motives which leads to group decision making being more cohesive</a:t>
            </a:r>
          </a:p>
          <a:p>
            <a:r>
              <a:rPr lang="en-US" dirty="0"/>
              <a:t>Goal Orientation</a:t>
            </a:r>
          </a:p>
          <a:p>
            <a:pPr lvl="1"/>
            <a:r>
              <a:rPr lang="en-US" dirty="0"/>
              <a:t>Group needs to achieve goals with the help of their common motives. This makes a strong goal-oriented team/group.</a:t>
            </a:r>
          </a:p>
        </p:txBody>
      </p:sp>
      <p:pic>
        <p:nvPicPr>
          <p:cNvPr id="4" name="Module 3 Slide 7">
            <a:hlinkClick r:id="" action="ppaction://media"/>
            <a:extLst>
              <a:ext uri="{FF2B5EF4-FFF2-40B4-BE49-F238E27FC236}">
                <a16:creationId xmlns:a16="http://schemas.microsoft.com/office/drawing/2014/main" id="{1BE24792-2BFF-4152-9DED-8000B6EF1E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43775" y="885825"/>
            <a:ext cx="609600" cy="609600"/>
          </a:xfrm>
          <a:prstGeom prst="rect">
            <a:avLst/>
          </a:prstGeom>
        </p:spPr>
      </p:pic>
    </p:spTree>
    <p:extLst>
      <p:ext uri="{BB962C8B-B14F-4D97-AF65-F5344CB8AC3E}">
        <p14:creationId xmlns:p14="http://schemas.microsoft.com/office/powerpoint/2010/main" val="34804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CC40-E163-4D0D-A86F-A63ECF662F30}"/>
              </a:ext>
            </a:extLst>
          </p:cNvPr>
          <p:cNvSpPr>
            <a:spLocks noGrp="1"/>
          </p:cNvSpPr>
          <p:nvPr>
            <p:ph type="title"/>
          </p:nvPr>
        </p:nvSpPr>
        <p:spPr/>
        <p:txBody>
          <a:bodyPr/>
          <a:lstStyle/>
          <a:p>
            <a:r>
              <a:rPr lang="en-US" dirty="0"/>
              <a:t>Principles continued</a:t>
            </a:r>
          </a:p>
        </p:txBody>
      </p:sp>
      <p:sp>
        <p:nvSpPr>
          <p:cNvPr id="3" name="Content Placeholder 2">
            <a:extLst>
              <a:ext uri="{FF2B5EF4-FFF2-40B4-BE49-F238E27FC236}">
                <a16:creationId xmlns:a16="http://schemas.microsoft.com/office/drawing/2014/main" id="{D55E627C-6E80-4E45-97F8-828377E61C65}"/>
              </a:ext>
            </a:extLst>
          </p:cNvPr>
          <p:cNvSpPr>
            <a:spLocks noGrp="1"/>
          </p:cNvSpPr>
          <p:nvPr>
            <p:ph idx="1"/>
          </p:nvPr>
        </p:nvSpPr>
        <p:spPr/>
        <p:txBody>
          <a:bodyPr/>
          <a:lstStyle/>
          <a:p>
            <a:r>
              <a:rPr lang="en-US" dirty="0"/>
              <a:t>Principle of Power</a:t>
            </a:r>
          </a:p>
          <a:p>
            <a:pPr lvl="1"/>
            <a:r>
              <a:rPr lang="en-US" dirty="0"/>
              <a:t>Every group/team member needs to understand the power structure of the team.</a:t>
            </a:r>
          </a:p>
          <a:p>
            <a:r>
              <a:rPr lang="en-US" dirty="0"/>
              <a:t>Continuous Process, Principles</a:t>
            </a:r>
          </a:p>
          <a:p>
            <a:pPr lvl="1"/>
            <a:r>
              <a:rPr lang="en-US" dirty="0"/>
              <a:t>Each individual is responsible for the continuous function of the group.</a:t>
            </a:r>
          </a:p>
        </p:txBody>
      </p:sp>
      <p:pic>
        <p:nvPicPr>
          <p:cNvPr id="4" name="Module 3 Slide 8">
            <a:hlinkClick r:id="" action="ppaction://media"/>
            <a:extLst>
              <a:ext uri="{FF2B5EF4-FFF2-40B4-BE49-F238E27FC236}">
                <a16:creationId xmlns:a16="http://schemas.microsoft.com/office/drawing/2014/main" id="{3D2BE586-9508-4DF2-8FBB-D6481197F8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3543300"/>
            <a:ext cx="609600" cy="609600"/>
          </a:xfrm>
          <a:prstGeom prst="rect">
            <a:avLst/>
          </a:prstGeom>
        </p:spPr>
      </p:pic>
    </p:spTree>
    <p:extLst>
      <p:ext uri="{BB962C8B-B14F-4D97-AF65-F5344CB8AC3E}">
        <p14:creationId xmlns:p14="http://schemas.microsoft.com/office/powerpoint/2010/main" val="82528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4605-286E-4ED2-B1D7-9AB7DFE6C941}"/>
              </a:ext>
            </a:extLst>
          </p:cNvPr>
          <p:cNvSpPr>
            <a:spLocks noGrp="1"/>
          </p:cNvSpPr>
          <p:nvPr>
            <p:ph type="title"/>
          </p:nvPr>
        </p:nvSpPr>
        <p:spPr/>
        <p:txBody>
          <a:bodyPr>
            <a:normAutofit fontScale="90000"/>
          </a:bodyPr>
          <a:lstStyle/>
          <a:p>
            <a:r>
              <a:rPr lang="en-US" dirty="0"/>
              <a:t>5 Stages of Group/Team Formation (Tuckman)</a:t>
            </a:r>
          </a:p>
        </p:txBody>
      </p:sp>
      <p:sp>
        <p:nvSpPr>
          <p:cNvPr id="3" name="Content Placeholder 2">
            <a:extLst>
              <a:ext uri="{FF2B5EF4-FFF2-40B4-BE49-F238E27FC236}">
                <a16:creationId xmlns:a16="http://schemas.microsoft.com/office/drawing/2014/main" id="{3819B8FA-61B4-45ED-AB29-44E5F00D964D}"/>
              </a:ext>
            </a:extLst>
          </p:cNvPr>
          <p:cNvSpPr>
            <a:spLocks noGrp="1"/>
          </p:cNvSpPr>
          <p:nvPr>
            <p:ph idx="1"/>
          </p:nvPr>
        </p:nvSpPr>
        <p:spPr/>
        <p:txBody>
          <a:bodyPr>
            <a:normAutofit lnSpcReduction="10000"/>
          </a:bodyPr>
          <a:lstStyle/>
          <a:p>
            <a:r>
              <a:rPr lang="en-US" dirty="0"/>
              <a:t>Forming</a:t>
            </a:r>
          </a:p>
          <a:p>
            <a:pPr lvl="1"/>
            <a:r>
              <a:rPr lang="en-US" dirty="0"/>
              <a:t>This is the first stage when a team/group forms</a:t>
            </a:r>
          </a:p>
          <a:p>
            <a:pPr lvl="1"/>
            <a:r>
              <a:rPr lang="en-US" dirty="0"/>
              <a:t>This can last a few days or weeks</a:t>
            </a:r>
          </a:p>
          <a:p>
            <a:pPr lvl="1"/>
            <a:r>
              <a:rPr lang="en-US" dirty="0"/>
              <a:t>Most individuals are positive and enthusiastic</a:t>
            </a:r>
          </a:p>
          <a:p>
            <a:pPr lvl="1"/>
            <a:r>
              <a:rPr lang="en-US" dirty="0"/>
              <a:t>Individuals, however, need to understand conflict resolution techniques, communication skills, group decision-making and time management</a:t>
            </a:r>
          </a:p>
          <a:p>
            <a:r>
              <a:rPr lang="en-US" dirty="0"/>
              <a:t>Storming</a:t>
            </a:r>
          </a:p>
          <a:p>
            <a:pPr lvl="1"/>
            <a:r>
              <a:rPr lang="en-US" dirty="0"/>
              <a:t>This is the stage after forming where fights and arguments occur</a:t>
            </a:r>
          </a:p>
          <a:p>
            <a:pPr lvl="1"/>
            <a:r>
              <a:rPr lang="en-US" dirty="0"/>
              <a:t>This leads to stress in the group/team</a:t>
            </a:r>
          </a:p>
          <a:p>
            <a:pPr lvl="1"/>
            <a:r>
              <a:rPr lang="en-US" dirty="0"/>
              <a:t>This can last 1-2 months</a:t>
            </a:r>
          </a:p>
        </p:txBody>
      </p:sp>
      <p:pic>
        <p:nvPicPr>
          <p:cNvPr id="4" name="Module 3 Slide 9">
            <a:hlinkClick r:id="" action="ppaction://media"/>
            <a:extLst>
              <a:ext uri="{FF2B5EF4-FFF2-40B4-BE49-F238E27FC236}">
                <a16:creationId xmlns:a16="http://schemas.microsoft.com/office/drawing/2014/main" id="{38D4EDB8-CADF-4877-9B12-D3CBBA9C3C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9925" y="1013818"/>
            <a:ext cx="609600" cy="609600"/>
          </a:xfrm>
          <a:prstGeom prst="rect">
            <a:avLst/>
          </a:prstGeom>
        </p:spPr>
      </p:pic>
    </p:spTree>
    <p:extLst>
      <p:ext uri="{BB962C8B-B14F-4D97-AF65-F5344CB8AC3E}">
        <p14:creationId xmlns:p14="http://schemas.microsoft.com/office/powerpoint/2010/main" val="39416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9068</TotalTime>
  <Words>1167</Words>
  <Application>Microsoft Office PowerPoint</Application>
  <PresentationFormat>On-screen Show (16:9)</PresentationFormat>
  <Paragraphs>82</Paragraphs>
  <Slides>16</Slides>
  <Notes>0</Notes>
  <HiddenSlides>0</HiddenSlides>
  <MMClips>16</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Arial</vt:lpstr>
      <vt:lpstr>Office Theme</vt:lpstr>
      <vt:lpstr>Module 3 – Group/Team Dynamics, Personality Inventories and Conflict Management</vt:lpstr>
      <vt:lpstr>Personality Inventories for an Individual</vt:lpstr>
      <vt:lpstr>Personality Inventories for a Company</vt:lpstr>
      <vt:lpstr>Group/Team Dynamics Definition</vt:lpstr>
      <vt:lpstr>Understanding Group/Team Dynamics</vt:lpstr>
      <vt:lpstr>Principles of Group/team Dynamics</vt:lpstr>
      <vt:lpstr>Principles continued</vt:lpstr>
      <vt:lpstr>Principles continued</vt:lpstr>
      <vt:lpstr>5 Stages of Group/Team Formation (Tuckman)</vt:lpstr>
      <vt:lpstr>5 Stages continued</vt:lpstr>
      <vt:lpstr>Part 2 of Module – Conflict Management</vt:lpstr>
      <vt:lpstr>Conflict Management Definition</vt:lpstr>
      <vt:lpstr>Conflict Management Styles</vt:lpstr>
      <vt:lpstr>Styles continued</vt:lpstr>
      <vt:lpstr>Styles continued</vt:lpstr>
      <vt:lpstr>Module 3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Kimundi</dc:creator>
  <cp:lastModifiedBy>Rebecca Rutherfoord</cp:lastModifiedBy>
  <cp:revision>35</cp:revision>
  <dcterms:created xsi:type="dcterms:W3CDTF">2019-08-16T16:55:48Z</dcterms:created>
  <dcterms:modified xsi:type="dcterms:W3CDTF">2020-10-02T17:12:54Z</dcterms:modified>
</cp:coreProperties>
</file>