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11" r:id="rId3"/>
    <p:sldId id="317" r:id="rId4"/>
    <p:sldId id="396" r:id="rId5"/>
    <p:sldId id="397" r:id="rId6"/>
    <p:sldId id="398" r:id="rId7"/>
    <p:sldId id="405" r:id="rId8"/>
    <p:sldId id="399" r:id="rId9"/>
    <p:sldId id="334" r:id="rId10"/>
    <p:sldId id="276" r:id="rId11"/>
    <p:sldId id="333" r:id="rId12"/>
    <p:sldId id="404" r:id="rId13"/>
    <p:sldId id="400" r:id="rId14"/>
    <p:sldId id="406" r:id="rId15"/>
    <p:sldId id="408" r:id="rId16"/>
    <p:sldId id="407" r:id="rId17"/>
    <p:sldId id="409" r:id="rId18"/>
    <p:sldId id="410" r:id="rId19"/>
    <p:sldId id="394" r:id="rId20"/>
    <p:sldId id="411" r:id="rId21"/>
    <p:sldId id="412" r:id="rId22"/>
    <p:sldId id="403" r:id="rId23"/>
    <p:sldId id="402" r:id="rId24"/>
    <p:sldId id="413" r:id="rId25"/>
    <p:sldId id="388" r:id="rId26"/>
    <p:sldId id="414" r:id="rId27"/>
    <p:sldId id="401" r:id="rId28"/>
    <p:sldId id="395" r:id="rId29"/>
    <p:sldId id="415" r:id="rId30"/>
    <p:sldId id="416" r:id="rId31"/>
    <p:sldId id="417" r:id="rId32"/>
    <p:sldId id="418" r:id="rId33"/>
    <p:sldId id="419"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22"/>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39" autoAdjust="0"/>
  </p:normalViewPr>
  <p:slideViewPr>
    <p:cSldViewPr snapToGrid="0" snapToObjects="1">
      <p:cViewPr varScale="1">
        <p:scale>
          <a:sx n="112" d="100"/>
          <a:sy n="112" d="100"/>
        </p:scale>
        <p:origin x="-87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B2A4B-F289-DC48-8290-30A8508779E3}" type="datetimeFigureOut">
              <a:rPr lang="en-US" smtClean="0"/>
              <a:t>4/30/15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62685E-9A15-DD44-B50B-276A6134A8A7}" type="slidenum">
              <a:rPr lang="en-US" smtClean="0"/>
              <a:t>‹#›</a:t>
            </a:fld>
            <a:endParaRPr lang="en-US"/>
          </a:p>
        </p:txBody>
      </p:sp>
    </p:spTree>
    <p:extLst>
      <p:ext uri="{BB962C8B-B14F-4D97-AF65-F5344CB8AC3E}">
        <p14:creationId xmlns:p14="http://schemas.microsoft.com/office/powerpoint/2010/main" val="1008826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4/30/15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702322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4/30/15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40967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4/30/15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239921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4/30/15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0945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C8188-5ED6-E348-A6E4-567292A4FA19}" type="datetimeFigureOut">
              <a:rPr lang="en-US" smtClean="0"/>
              <a:t>4/30/15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63235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3C8188-5ED6-E348-A6E4-567292A4FA19}" type="datetimeFigureOut">
              <a:rPr lang="en-US" smtClean="0"/>
              <a:t>4/30/15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60907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3C8188-5ED6-E348-A6E4-567292A4FA19}" type="datetimeFigureOut">
              <a:rPr lang="en-US" smtClean="0"/>
              <a:t>4/30/15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452566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3C8188-5ED6-E348-A6E4-567292A4FA19}" type="datetimeFigureOut">
              <a:rPr lang="en-US" smtClean="0"/>
              <a:t>4/30/15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4147324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C8188-5ED6-E348-A6E4-567292A4FA19}" type="datetimeFigureOut">
              <a:rPr lang="en-US" smtClean="0"/>
              <a:t>4/30/15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403495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C8188-5ED6-E348-A6E4-567292A4FA19}" type="datetimeFigureOut">
              <a:rPr lang="en-US" smtClean="0"/>
              <a:t>4/30/15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0747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C8188-5ED6-E348-A6E4-567292A4FA19}" type="datetimeFigureOut">
              <a:rPr lang="en-US" smtClean="0"/>
              <a:t>4/30/15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4516073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C8188-5ED6-E348-A6E4-567292A4FA19}" type="datetimeFigureOut">
              <a:rPr lang="en-US" smtClean="0"/>
              <a:t>4/30/15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3E821-C288-0044-BD0B-03C8193AC021}" type="slidenum">
              <a:rPr lang="en-US" smtClean="0"/>
              <a:t>‹#›</a:t>
            </a:fld>
            <a:endParaRPr lang="en-US"/>
          </a:p>
        </p:txBody>
      </p:sp>
    </p:spTree>
    <p:extLst>
      <p:ext uri="{BB962C8B-B14F-4D97-AF65-F5344CB8AC3E}">
        <p14:creationId xmlns:p14="http://schemas.microsoft.com/office/powerpoint/2010/main" val="1416531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414" y="861894"/>
            <a:ext cx="8454432" cy="769441"/>
          </a:xfrm>
          <a:prstGeom prst="rect">
            <a:avLst/>
          </a:prstGeom>
          <a:noFill/>
        </p:spPr>
        <p:txBody>
          <a:bodyPr wrap="square" rtlCol="0">
            <a:spAutoFit/>
          </a:bodyPr>
          <a:lstStyle/>
          <a:p>
            <a:pPr algn="ctr"/>
            <a:r>
              <a:rPr lang="en-US" sz="4400" b="1" dirty="0" smtClean="0">
                <a:solidFill>
                  <a:srgbClr val="3A3A3A"/>
                </a:solidFill>
              </a:rPr>
              <a:t>Addison Elementary Career Day!</a:t>
            </a:r>
            <a:endParaRPr lang="en-US" sz="4400" dirty="0">
              <a:solidFill>
                <a:srgbClr val="3A3A3A"/>
              </a:solidFill>
              <a:latin typeface="Century Gothic"/>
              <a:cs typeface="Century Gothic"/>
            </a:endParaRPr>
          </a:p>
        </p:txBody>
      </p:sp>
      <p:sp>
        <p:nvSpPr>
          <p:cNvPr id="2" name="TextBox 1"/>
          <p:cNvSpPr txBox="1"/>
          <p:nvPr/>
        </p:nvSpPr>
        <p:spPr>
          <a:xfrm>
            <a:off x="3994649" y="2854371"/>
            <a:ext cx="4728211" cy="2123658"/>
          </a:xfrm>
          <a:prstGeom prst="rect">
            <a:avLst/>
          </a:prstGeom>
          <a:noFill/>
        </p:spPr>
        <p:txBody>
          <a:bodyPr wrap="square" rtlCol="0">
            <a:spAutoFit/>
          </a:bodyPr>
          <a:lstStyle/>
          <a:p>
            <a:r>
              <a:rPr lang="en-US" sz="2800" b="1" dirty="0" smtClean="0">
                <a:solidFill>
                  <a:srgbClr val="3A3A3A"/>
                </a:solidFill>
              </a:rPr>
              <a:t>Let’s Build a Website</a:t>
            </a:r>
          </a:p>
          <a:p>
            <a:r>
              <a:rPr lang="en-US" sz="2400" dirty="0" smtClean="0">
                <a:solidFill>
                  <a:srgbClr val="3A3A3A"/>
                </a:solidFill>
              </a:rPr>
              <a:t>May 1, 2015</a:t>
            </a:r>
          </a:p>
          <a:p>
            <a:endParaRPr lang="en-US" sz="2000" dirty="0" smtClean="0">
              <a:solidFill>
                <a:srgbClr val="3A3A3A"/>
              </a:solidFill>
            </a:endParaRPr>
          </a:p>
          <a:p>
            <a:r>
              <a:rPr lang="en-US" sz="2800" b="1" dirty="0" smtClean="0">
                <a:solidFill>
                  <a:srgbClr val="3A3A3A"/>
                </a:solidFill>
              </a:rPr>
              <a:t>Christopher Ward</a:t>
            </a:r>
            <a:br>
              <a:rPr lang="en-US" sz="2800" b="1" dirty="0" smtClean="0">
                <a:solidFill>
                  <a:srgbClr val="3A3A3A"/>
                </a:solidFill>
              </a:rPr>
            </a:br>
            <a:r>
              <a:rPr lang="en-US" sz="1600" dirty="0" smtClean="0">
                <a:solidFill>
                  <a:srgbClr val="3A3A3A"/>
                </a:solidFill>
              </a:rPr>
              <a:t>Kennesaw State University</a:t>
            </a:r>
            <a:br>
              <a:rPr lang="en-US" sz="1600" dirty="0" smtClean="0">
                <a:solidFill>
                  <a:srgbClr val="3A3A3A"/>
                </a:solidFill>
              </a:rPr>
            </a:br>
            <a:r>
              <a:rPr lang="en-US" sz="1600" dirty="0" smtClean="0">
                <a:solidFill>
                  <a:srgbClr val="3A3A3A"/>
                </a:solidFill>
              </a:rPr>
              <a:t>Director of Web Services and Mobile Development</a:t>
            </a:r>
          </a:p>
        </p:txBody>
      </p:sp>
      <p:pic>
        <p:nvPicPr>
          <p:cNvPr id="6" name="Picture 5" descr="tommy-book-co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82" y="2285991"/>
            <a:ext cx="2823335" cy="3346174"/>
          </a:xfrm>
          <a:prstGeom prst="rect">
            <a:avLst/>
          </a:prstGeom>
        </p:spPr>
      </p:pic>
    </p:spTree>
    <p:extLst>
      <p:ext uri="{BB962C8B-B14F-4D97-AF65-F5344CB8AC3E}">
        <p14:creationId xmlns:p14="http://schemas.microsoft.com/office/powerpoint/2010/main" val="37586317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p:cNvSpPr txBox="1"/>
          <p:nvPr/>
        </p:nvSpPr>
        <p:spPr>
          <a:xfrm>
            <a:off x="282241" y="373564"/>
            <a:ext cx="8540053" cy="1323439"/>
          </a:xfrm>
          <a:prstGeom prst="rect">
            <a:avLst/>
          </a:prstGeom>
          <a:noFill/>
        </p:spPr>
        <p:txBody>
          <a:bodyPr wrap="square" rtlCol="0">
            <a:spAutoFit/>
          </a:bodyPr>
          <a:lstStyle/>
          <a:p>
            <a:pPr algn="ctr"/>
            <a:r>
              <a:rPr lang="en-US" sz="4000" b="1" dirty="0" smtClean="0">
                <a:solidFill>
                  <a:srgbClr val="FFCC22"/>
                </a:solidFill>
                <a:latin typeface="Century Gothic"/>
                <a:cs typeface="Century Gothic"/>
              </a:rPr>
              <a:t>We Need Four Things Before We Can Start Building a Website</a:t>
            </a:r>
          </a:p>
        </p:txBody>
      </p:sp>
      <p:sp>
        <p:nvSpPr>
          <p:cNvPr id="3" name="TextBox 2"/>
          <p:cNvSpPr txBox="1"/>
          <p:nvPr/>
        </p:nvSpPr>
        <p:spPr>
          <a:xfrm>
            <a:off x="572758" y="2260826"/>
            <a:ext cx="7894196" cy="3539430"/>
          </a:xfrm>
          <a:prstGeom prst="rect">
            <a:avLst/>
          </a:prstGeom>
          <a:noFill/>
        </p:spPr>
        <p:txBody>
          <a:bodyPr wrap="square" rtlCol="0">
            <a:spAutoFit/>
          </a:bodyPr>
          <a:lstStyle/>
          <a:p>
            <a:r>
              <a:rPr lang="en-US" sz="3200" b="1" dirty="0" smtClean="0">
                <a:solidFill>
                  <a:schemeClr val="bg1"/>
                </a:solidFill>
                <a:latin typeface="Century Gothic"/>
                <a:cs typeface="Century Gothic"/>
              </a:rPr>
              <a:t>A Site Map</a:t>
            </a:r>
          </a:p>
          <a:p>
            <a:endParaRPr lang="en-US" sz="3200" b="1" dirty="0">
              <a:solidFill>
                <a:schemeClr val="bg1"/>
              </a:solidFill>
              <a:latin typeface="Century Gothic"/>
              <a:cs typeface="Century Gothic"/>
            </a:endParaRPr>
          </a:p>
          <a:p>
            <a:r>
              <a:rPr lang="en-US" sz="3200" b="1" dirty="0" smtClean="0">
                <a:solidFill>
                  <a:schemeClr val="bg1"/>
                </a:solidFill>
                <a:latin typeface="Century Gothic"/>
                <a:cs typeface="Century Gothic"/>
              </a:rPr>
              <a:t>Branding (Colors and Logos)</a:t>
            </a:r>
          </a:p>
          <a:p>
            <a:endParaRPr lang="en-US" sz="3200" b="1" dirty="0">
              <a:solidFill>
                <a:schemeClr val="bg1"/>
              </a:solidFill>
              <a:latin typeface="Century Gothic"/>
              <a:cs typeface="Century Gothic"/>
            </a:endParaRPr>
          </a:p>
          <a:p>
            <a:r>
              <a:rPr lang="en-US" sz="3200" b="1" dirty="0">
                <a:solidFill>
                  <a:schemeClr val="bg1"/>
                </a:solidFill>
                <a:latin typeface="Century Gothic"/>
                <a:cs typeface="Century Gothic"/>
              </a:rPr>
              <a:t>Content (Words, Pictures, Stuff)</a:t>
            </a:r>
          </a:p>
          <a:p>
            <a:endParaRPr lang="en-US" sz="3200" b="1" dirty="0">
              <a:solidFill>
                <a:schemeClr val="bg1"/>
              </a:solidFill>
              <a:latin typeface="Century Gothic"/>
              <a:cs typeface="Century Gothic"/>
            </a:endParaRPr>
          </a:p>
          <a:p>
            <a:r>
              <a:rPr lang="en-US" sz="3200" b="1" dirty="0" smtClean="0">
                <a:solidFill>
                  <a:schemeClr val="bg1"/>
                </a:solidFill>
                <a:latin typeface="Century Gothic"/>
                <a:cs typeface="Century Gothic"/>
              </a:rPr>
              <a:t>A Wireframe (Blueprint)</a:t>
            </a:r>
          </a:p>
        </p:txBody>
      </p:sp>
    </p:spTree>
    <p:extLst>
      <p:ext uri="{BB962C8B-B14F-4D97-AF65-F5344CB8AC3E}">
        <p14:creationId xmlns:p14="http://schemas.microsoft.com/office/powerpoint/2010/main" val="13641150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460784" y="2960919"/>
            <a:ext cx="4855071" cy="1015663"/>
          </a:xfrm>
          <a:prstGeom prst="rect">
            <a:avLst/>
          </a:prstGeom>
          <a:noFill/>
        </p:spPr>
        <p:txBody>
          <a:bodyPr wrap="square" rtlCol="0">
            <a:spAutoFit/>
          </a:bodyPr>
          <a:lstStyle/>
          <a:p>
            <a:pPr algn="ctr"/>
            <a:r>
              <a:rPr lang="en-US" sz="6000" b="1" dirty="0" smtClean="0">
                <a:solidFill>
                  <a:schemeClr val="bg1"/>
                </a:solidFill>
                <a:latin typeface="Century Gothic"/>
                <a:cs typeface="Century Gothic"/>
              </a:rPr>
              <a:t>Let’s try it!</a:t>
            </a:r>
          </a:p>
        </p:txBody>
      </p:sp>
      <p:pic>
        <p:nvPicPr>
          <p:cNvPr id="2" name="Picture 1" descr="tomm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315" y="449519"/>
            <a:ext cx="3087533" cy="6093815"/>
          </a:xfrm>
          <a:prstGeom prst="rect">
            <a:avLst/>
          </a:prstGeom>
        </p:spPr>
      </p:pic>
    </p:spTree>
    <p:extLst>
      <p:ext uri="{BB962C8B-B14F-4D97-AF65-F5344CB8AC3E}">
        <p14:creationId xmlns:p14="http://schemas.microsoft.com/office/powerpoint/2010/main" val="2543753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254000" y="5608376"/>
            <a:ext cx="8479693" cy="646331"/>
          </a:xfrm>
          <a:prstGeom prst="rect">
            <a:avLst/>
          </a:prstGeom>
          <a:noFill/>
        </p:spPr>
        <p:txBody>
          <a:bodyPr wrap="square" rtlCol="0">
            <a:spAutoFit/>
          </a:bodyPr>
          <a:lstStyle/>
          <a:p>
            <a:pPr algn="ctr"/>
            <a:r>
              <a:rPr lang="en-US" sz="3600" b="1" dirty="0" smtClean="0">
                <a:solidFill>
                  <a:schemeClr val="bg1"/>
                </a:solidFill>
                <a:latin typeface="Century Gothic"/>
                <a:cs typeface="Century Gothic"/>
              </a:rPr>
              <a:t>The Avengers Need a </a:t>
            </a:r>
            <a:r>
              <a:rPr lang="en-US" sz="3600" b="1" dirty="0" smtClean="0">
                <a:solidFill>
                  <a:srgbClr val="FFCC22"/>
                </a:solidFill>
                <a:latin typeface="Century Gothic"/>
                <a:cs typeface="Century Gothic"/>
              </a:rPr>
              <a:t>New Website</a:t>
            </a:r>
            <a:r>
              <a:rPr lang="en-US" sz="3600" b="1" dirty="0" smtClean="0">
                <a:solidFill>
                  <a:schemeClr val="bg1"/>
                </a:solidFill>
                <a:latin typeface="Century Gothic"/>
                <a:cs typeface="Century Gothic"/>
              </a:rPr>
              <a:t>!</a:t>
            </a:r>
          </a:p>
        </p:txBody>
      </p:sp>
      <p:pic>
        <p:nvPicPr>
          <p:cNvPr id="5" name="Picture 4"/>
          <p:cNvPicPr>
            <a:picLocks noChangeAspect="1"/>
          </p:cNvPicPr>
          <p:nvPr/>
        </p:nvPicPr>
        <p:blipFill>
          <a:blip r:embed="rId2"/>
          <a:stretch>
            <a:fillRect/>
          </a:stretch>
        </p:blipFill>
        <p:spPr>
          <a:xfrm>
            <a:off x="0" y="1828800"/>
            <a:ext cx="9144000" cy="3192000"/>
          </a:xfrm>
          <a:prstGeom prst="rect">
            <a:avLst/>
          </a:prstGeom>
        </p:spPr>
      </p:pic>
    </p:spTree>
    <p:extLst>
      <p:ext uri="{BB962C8B-B14F-4D97-AF65-F5344CB8AC3E}">
        <p14:creationId xmlns:p14="http://schemas.microsoft.com/office/powerpoint/2010/main" val="8706997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78403" y="464305"/>
            <a:ext cx="8422618" cy="646331"/>
          </a:xfrm>
          <a:prstGeom prst="rect">
            <a:avLst/>
          </a:prstGeom>
          <a:noFill/>
        </p:spPr>
        <p:txBody>
          <a:bodyPr wrap="square" rtlCol="0">
            <a:spAutoFit/>
          </a:bodyPr>
          <a:lstStyle/>
          <a:p>
            <a:pPr algn="ctr"/>
            <a:r>
              <a:rPr lang="en-US" sz="3600" b="1" dirty="0" smtClean="0">
                <a:solidFill>
                  <a:srgbClr val="3A3A3A"/>
                </a:solidFill>
                <a:latin typeface="Century Gothic"/>
                <a:cs typeface="Century Gothic"/>
              </a:rPr>
              <a:t>Site Map</a:t>
            </a:r>
            <a:endParaRPr lang="en-US" sz="3600" b="1" dirty="0">
              <a:solidFill>
                <a:srgbClr val="3A3A3A"/>
              </a:solidFill>
              <a:latin typeface="Century Gothic"/>
              <a:cs typeface="Century Gothic"/>
            </a:endParaRPr>
          </a:p>
        </p:txBody>
      </p:sp>
      <p:pic>
        <p:nvPicPr>
          <p:cNvPr id="5" name="Picture 4" descr="Career-Day-Outline---Shee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02" y="1397765"/>
            <a:ext cx="8603423" cy="4942263"/>
          </a:xfrm>
          <a:prstGeom prst="rect">
            <a:avLst/>
          </a:prstGeom>
        </p:spPr>
      </p:pic>
    </p:spTree>
    <p:extLst>
      <p:ext uri="{BB962C8B-B14F-4D97-AF65-F5344CB8AC3E}">
        <p14:creationId xmlns:p14="http://schemas.microsoft.com/office/powerpoint/2010/main" val="32946989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78403" y="464305"/>
            <a:ext cx="8422618" cy="646331"/>
          </a:xfrm>
          <a:prstGeom prst="rect">
            <a:avLst/>
          </a:prstGeom>
          <a:noFill/>
        </p:spPr>
        <p:txBody>
          <a:bodyPr wrap="square" rtlCol="0">
            <a:spAutoFit/>
          </a:bodyPr>
          <a:lstStyle/>
          <a:p>
            <a:pPr algn="ctr"/>
            <a:r>
              <a:rPr lang="en-US" sz="3600" b="1" dirty="0" smtClean="0">
                <a:solidFill>
                  <a:srgbClr val="3A3A3A"/>
                </a:solidFill>
                <a:latin typeface="Century Gothic"/>
                <a:cs typeface="Century Gothic"/>
              </a:rPr>
              <a:t>Branding (Colors and Logos)</a:t>
            </a:r>
            <a:endParaRPr lang="en-US" sz="3600" b="1" dirty="0">
              <a:solidFill>
                <a:srgbClr val="3A3A3A"/>
              </a:solidFill>
              <a:latin typeface="Century Gothic"/>
              <a:cs typeface="Century Gothic"/>
            </a:endParaRPr>
          </a:p>
        </p:txBody>
      </p:sp>
      <p:pic>
        <p:nvPicPr>
          <p:cNvPr id="2" name="Picture 1"/>
          <p:cNvPicPr>
            <a:picLocks noChangeAspect="1"/>
          </p:cNvPicPr>
          <p:nvPr/>
        </p:nvPicPr>
        <p:blipFill>
          <a:blip r:embed="rId2"/>
          <a:stretch>
            <a:fillRect/>
          </a:stretch>
        </p:blipFill>
        <p:spPr>
          <a:xfrm>
            <a:off x="1191846" y="1357240"/>
            <a:ext cx="6897077" cy="5138322"/>
          </a:xfrm>
          <a:prstGeom prst="rect">
            <a:avLst/>
          </a:prstGeom>
        </p:spPr>
      </p:pic>
    </p:spTree>
    <p:extLst>
      <p:ext uri="{BB962C8B-B14F-4D97-AF65-F5344CB8AC3E}">
        <p14:creationId xmlns:p14="http://schemas.microsoft.com/office/powerpoint/2010/main" val="15708585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140" y="3158915"/>
            <a:ext cx="3851249" cy="646331"/>
          </a:xfrm>
          <a:prstGeom prst="rect">
            <a:avLst/>
          </a:prstGeom>
          <a:noFill/>
        </p:spPr>
        <p:txBody>
          <a:bodyPr wrap="square" rtlCol="0">
            <a:spAutoFit/>
          </a:bodyPr>
          <a:lstStyle/>
          <a:p>
            <a:pPr algn="ctr"/>
            <a:r>
              <a:rPr lang="en-US" sz="3600" b="1" dirty="0" smtClean="0">
                <a:solidFill>
                  <a:srgbClr val="3A3A3A"/>
                </a:solidFill>
                <a:latin typeface="Century Gothic"/>
                <a:cs typeface="Century Gothic"/>
              </a:rPr>
              <a:t>Content</a:t>
            </a:r>
            <a:endParaRPr lang="en-US" sz="3600" b="1" dirty="0">
              <a:solidFill>
                <a:srgbClr val="3A3A3A"/>
              </a:solidFill>
              <a:latin typeface="Century Gothic"/>
              <a:cs typeface="Century Gothic"/>
            </a:endParaRPr>
          </a:p>
        </p:txBody>
      </p:sp>
      <p:sp>
        <p:nvSpPr>
          <p:cNvPr id="5" name="TextBox 4"/>
          <p:cNvSpPr txBox="1"/>
          <p:nvPr/>
        </p:nvSpPr>
        <p:spPr>
          <a:xfrm>
            <a:off x="4932715" y="283667"/>
            <a:ext cx="1490869" cy="369332"/>
          </a:xfrm>
          <a:prstGeom prst="rect">
            <a:avLst/>
          </a:prstGeom>
          <a:noFill/>
        </p:spPr>
        <p:txBody>
          <a:bodyPr wrap="square" rtlCol="0">
            <a:spAutoFit/>
          </a:bodyPr>
          <a:lstStyle/>
          <a:p>
            <a:r>
              <a:rPr lang="en-US" b="1" dirty="0" smtClean="0">
                <a:solidFill>
                  <a:srgbClr val="3A3A3A"/>
                </a:solidFill>
                <a:latin typeface="Century Gothic"/>
                <a:cs typeface="Century Gothic"/>
              </a:rPr>
              <a:t>Photos</a:t>
            </a:r>
            <a:endParaRPr lang="en-US" b="1" dirty="0">
              <a:solidFill>
                <a:srgbClr val="3A3A3A"/>
              </a:solidFill>
              <a:latin typeface="Century Gothic"/>
              <a:cs typeface="Century Gothic"/>
            </a:endParaRPr>
          </a:p>
        </p:txBody>
      </p:sp>
      <p:sp>
        <p:nvSpPr>
          <p:cNvPr id="6" name="TextBox 5"/>
          <p:cNvSpPr txBox="1"/>
          <p:nvPr/>
        </p:nvSpPr>
        <p:spPr>
          <a:xfrm>
            <a:off x="4976887" y="3061690"/>
            <a:ext cx="1490869" cy="369332"/>
          </a:xfrm>
          <a:prstGeom prst="rect">
            <a:avLst/>
          </a:prstGeom>
          <a:noFill/>
        </p:spPr>
        <p:txBody>
          <a:bodyPr wrap="square" rtlCol="0">
            <a:spAutoFit/>
          </a:bodyPr>
          <a:lstStyle/>
          <a:p>
            <a:r>
              <a:rPr lang="en-US" b="1" dirty="0" smtClean="0">
                <a:solidFill>
                  <a:srgbClr val="3A3A3A"/>
                </a:solidFill>
                <a:latin typeface="Century Gothic"/>
                <a:cs typeface="Century Gothic"/>
              </a:rPr>
              <a:t>Text</a:t>
            </a:r>
            <a:endParaRPr lang="en-US" b="1" dirty="0">
              <a:solidFill>
                <a:srgbClr val="3A3A3A"/>
              </a:solidFill>
              <a:latin typeface="Century Gothic"/>
              <a:cs typeface="Century Gothic"/>
            </a:endParaRPr>
          </a:p>
        </p:txBody>
      </p:sp>
      <p:pic>
        <p:nvPicPr>
          <p:cNvPr id="2" name="Picture 1"/>
          <p:cNvPicPr>
            <a:picLocks noChangeAspect="1"/>
          </p:cNvPicPr>
          <p:nvPr/>
        </p:nvPicPr>
        <p:blipFill>
          <a:blip r:embed="rId2"/>
          <a:stretch>
            <a:fillRect/>
          </a:stretch>
        </p:blipFill>
        <p:spPr>
          <a:xfrm>
            <a:off x="5021059" y="795122"/>
            <a:ext cx="1401330" cy="971826"/>
          </a:xfrm>
          <a:prstGeom prst="rect">
            <a:avLst/>
          </a:prstGeom>
        </p:spPr>
      </p:pic>
      <p:pic>
        <p:nvPicPr>
          <p:cNvPr id="7" name="Picture 6" descr="circ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270" y="1915484"/>
            <a:ext cx="3688270" cy="569290"/>
          </a:xfrm>
          <a:prstGeom prst="rect">
            <a:avLst/>
          </a:prstGeom>
        </p:spPr>
      </p:pic>
      <p:sp>
        <p:nvSpPr>
          <p:cNvPr id="8" name="TextBox 7"/>
          <p:cNvSpPr txBox="1"/>
          <p:nvPr/>
        </p:nvSpPr>
        <p:spPr>
          <a:xfrm>
            <a:off x="4974685" y="3545379"/>
            <a:ext cx="3517511" cy="3046987"/>
          </a:xfrm>
          <a:prstGeom prst="rect">
            <a:avLst/>
          </a:prstGeom>
          <a:noFill/>
        </p:spPr>
        <p:txBody>
          <a:bodyPr wrap="square" rtlCol="0">
            <a:spAutoFit/>
          </a:bodyPr>
          <a:lstStyle/>
          <a:p>
            <a:r>
              <a:rPr lang="en-US" sz="1200" dirty="0">
                <a:solidFill>
                  <a:srgbClr val="3A3A3A"/>
                </a:solidFill>
                <a:latin typeface="Century Gothic"/>
                <a:cs typeface="Century Gothic"/>
              </a:rPr>
              <a:t>Welcome To The New KSU</a:t>
            </a:r>
          </a:p>
          <a:p>
            <a:endParaRPr lang="en-US" sz="1200" dirty="0">
              <a:solidFill>
                <a:srgbClr val="3A3A3A"/>
              </a:solidFill>
              <a:latin typeface="Century Gothic"/>
              <a:cs typeface="Century Gothic"/>
            </a:endParaRPr>
          </a:p>
          <a:p>
            <a:r>
              <a:rPr lang="en-US" sz="1200" dirty="0">
                <a:solidFill>
                  <a:srgbClr val="3A3A3A"/>
                </a:solidFill>
                <a:latin typeface="Century Gothic"/>
                <a:cs typeface="Century Gothic"/>
              </a:rPr>
              <a:t>Kennesaw State University is a comprehensive university recognized for its entrepreneurial spirit, global engagement and sense of community. As Georgia’s third-largest university and one of the fifty largest public universities in the country, Kennesaw State offers more than 100 undergraduate and graduate degrees, including an increasing number of doctoral programs. Kennesaw State is committed to becoming a world-class academic institution positioned to broaden its academic and research missions and expand its scope on a local, national and global level.</a:t>
            </a:r>
          </a:p>
        </p:txBody>
      </p:sp>
    </p:spTree>
    <p:extLst>
      <p:ext uri="{BB962C8B-B14F-4D97-AF65-F5344CB8AC3E}">
        <p14:creationId xmlns:p14="http://schemas.microsoft.com/office/powerpoint/2010/main" val="24556562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140" y="3158915"/>
            <a:ext cx="3851249" cy="646331"/>
          </a:xfrm>
          <a:prstGeom prst="rect">
            <a:avLst/>
          </a:prstGeom>
          <a:noFill/>
        </p:spPr>
        <p:txBody>
          <a:bodyPr wrap="square" rtlCol="0">
            <a:spAutoFit/>
          </a:bodyPr>
          <a:lstStyle/>
          <a:p>
            <a:pPr algn="ctr"/>
            <a:r>
              <a:rPr lang="en-US" sz="3600" b="1" dirty="0" smtClean="0">
                <a:solidFill>
                  <a:srgbClr val="3A3A3A"/>
                </a:solidFill>
                <a:latin typeface="Century Gothic"/>
                <a:cs typeface="Century Gothic"/>
              </a:rPr>
              <a:t>Wireframe</a:t>
            </a:r>
            <a:endParaRPr lang="en-US" sz="3600" b="1" dirty="0">
              <a:solidFill>
                <a:srgbClr val="3A3A3A"/>
              </a:solidFill>
              <a:latin typeface="Century Gothic"/>
              <a:cs typeface="Century Gothic"/>
            </a:endParaRPr>
          </a:p>
        </p:txBody>
      </p:sp>
      <p:pic>
        <p:nvPicPr>
          <p:cNvPr id="4" name="Picture 3" descr="Screen Shot 2014-09-24 at 3.20.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426" y="0"/>
            <a:ext cx="4065758" cy="6858000"/>
          </a:xfrm>
          <a:prstGeom prst="rect">
            <a:avLst/>
          </a:prstGeom>
        </p:spPr>
      </p:pic>
    </p:spTree>
    <p:extLst>
      <p:ext uri="{BB962C8B-B14F-4D97-AF65-F5344CB8AC3E}">
        <p14:creationId xmlns:p14="http://schemas.microsoft.com/office/powerpoint/2010/main" val="24123480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pic>
        <p:nvPicPr>
          <p:cNvPr id="2" name="Picture 1" descr="Screen Shot 2015-04-30 at 9.13.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0"/>
            <a:ext cx="9144000" cy="5822699"/>
          </a:xfrm>
          <a:prstGeom prst="rect">
            <a:avLst/>
          </a:prstGeom>
        </p:spPr>
      </p:pic>
    </p:spTree>
    <p:extLst>
      <p:ext uri="{BB962C8B-B14F-4D97-AF65-F5344CB8AC3E}">
        <p14:creationId xmlns:p14="http://schemas.microsoft.com/office/powerpoint/2010/main" val="8859807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924610" y="2142887"/>
            <a:ext cx="3790955" cy="2308324"/>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But, we aren’t done quite yet…</a:t>
            </a:r>
          </a:p>
        </p:txBody>
      </p:sp>
      <p:pic>
        <p:nvPicPr>
          <p:cNvPr id="2" name="Picture 1" descr="tomm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052" y="383257"/>
            <a:ext cx="3087533" cy="6093815"/>
          </a:xfrm>
          <a:prstGeom prst="rect">
            <a:avLst/>
          </a:prstGeom>
        </p:spPr>
      </p:pic>
    </p:spTree>
    <p:extLst>
      <p:ext uri="{BB962C8B-B14F-4D97-AF65-F5344CB8AC3E}">
        <p14:creationId xmlns:p14="http://schemas.microsoft.com/office/powerpoint/2010/main" val="10215843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651434" y="2264307"/>
            <a:ext cx="4537848" cy="2308324"/>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What about phones and tablets?</a:t>
            </a:r>
            <a:endParaRPr lang="en-US" sz="4800" b="1" dirty="0">
              <a:solidFill>
                <a:schemeClr val="bg1"/>
              </a:solidFill>
              <a:latin typeface="Century Gothic"/>
              <a:cs typeface="Century Gothic"/>
            </a:endParaRPr>
          </a:p>
        </p:txBody>
      </p:sp>
      <p:pic>
        <p:nvPicPr>
          <p:cNvPr id="2" name="Picture 1" descr="tommy-responsib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978" y="389827"/>
            <a:ext cx="3194750" cy="6206195"/>
          </a:xfrm>
          <a:prstGeom prst="rect">
            <a:avLst/>
          </a:prstGeom>
        </p:spPr>
      </p:pic>
    </p:spTree>
    <p:extLst>
      <p:ext uri="{BB962C8B-B14F-4D97-AF65-F5344CB8AC3E}">
        <p14:creationId xmlns:p14="http://schemas.microsoft.com/office/powerpoint/2010/main" val="10443996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4870" y="5396223"/>
            <a:ext cx="8050696" cy="584776"/>
          </a:xfrm>
          <a:prstGeom prst="rect">
            <a:avLst/>
          </a:prstGeom>
          <a:noFill/>
        </p:spPr>
        <p:txBody>
          <a:bodyPr wrap="square" rtlCol="0">
            <a:spAutoFit/>
          </a:bodyPr>
          <a:lstStyle/>
          <a:p>
            <a:pPr algn="ctr"/>
            <a:r>
              <a:rPr lang="en-US" sz="3200" b="1" dirty="0" smtClean="0">
                <a:solidFill>
                  <a:srgbClr val="3A3A3A"/>
                </a:solidFill>
                <a:latin typeface="Century Gothic"/>
                <a:cs typeface="Century Gothic"/>
              </a:rPr>
              <a:t>I work at Kennesaw State University</a:t>
            </a:r>
          </a:p>
        </p:txBody>
      </p:sp>
      <p:pic>
        <p:nvPicPr>
          <p:cNvPr id="3" name="Picture 2" descr="ksu-polaroid-fram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2871216"/>
          </a:xfrm>
          <a:prstGeom prst="rect">
            <a:avLst/>
          </a:prstGeom>
        </p:spPr>
      </p:pic>
    </p:spTree>
    <p:extLst>
      <p:ext uri="{BB962C8B-B14F-4D97-AF65-F5344CB8AC3E}">
        <p14:creationId xmlns:p14="http://schemas.microsoft.com/office/powerpoint/2010/main" val="36462459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651434" y="618824"/>
            <a:ext cx="7807870" cy="5632312"/>
          </a:xfrm>
          <a:prstGeom prst="rect">
            <a:avLst/>
          </a:prstGeom>
          <a:noFill/>
        </p:spPr>
        <p:txBody>
          <a:bodyPr wrap="square" rtlCol="0">
            <a:spAutoFit/>
          </a:bodyPr>
          <a:lstStyle/>
          <a:p>
            <a:pPr algn="ctr"/>
            <a:r>
              <a:rPr lang="en-US" sz="4800" b="1" dirty="0" smtClean="0">
                <a:solidFill>
                  <a:srgbClr val="FFCC22"/>
                </a:solidFill>
                <a:latin typeface="Century Gothic"/>
                <a:cs typeface="Century Gothic"/>
              </a:rPr>
              <a:t>RESPONSIVE WEB DESIGN:</a:t>
            </a:r>
          </a:p>
          <a:p>
            <a:pPr algn="ctr"/>
            <a:endParaRPr lang="en-US" sz="2400" b="1" dirty="0" smtClean="0">
              <a:solidFill>
                <a:schemeClr val="bg1"/>
              </a:solidFill>
              <a:latin typeface="Century Gothic"/>
              <a:cs typeface="Century Gothic"/>
            </a:endParaRPr>
          </a:p>
          <a:p>
            <a:pPr algn="ctr"/>
            <a:r>
              <a:rPr lang="en-US" sz="4800" b="1" dirty="0" smtClean="0">
                <a:solidFill>
                  <a:schemeClr val="bg1"/>
                </a:solidFill>
                <a:latin typeface="Century Gothic"/>
                <a:cs typeface="Century Gothic"/>
              </a:rPr>
              <a:t>The </a:t>
            </a:r>
            <a:r>
              <a:rPr lang="en-US" sz="4800" b="1" dirty="0">
                <a:solidFill>
                  <a:schemeClr val="bg1"/>
                </a:solidFill>
                <a:latin typeface="Century Gothic"/>
                <a:cs typeface="Century Gothic"/>
              </a:rPr>
              <a:t>goal of responsive design is to build web pages that detect the visitor’s screen size and orientation and change the layout accordingly.</a:t>
            </a:r>
          </a:p>
        </p:txBody>
      </p:sp>
    </p:spTree>
    <p:extLst>
      <p:ext uri="{BB962C8B-B14F-4D97-AF65-F5344CB8AC3E}">
        <p14:creationId xmlns:p14="http://schemas.microsoft.com/office/powerpoint/2010/main" val="300412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ay-wh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37848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646393" y="1905836"/>
            <a:ext cx="4404295" cy="3170099"/>
          </a:xfrm>
          <a:prstGeom prst="rect">
            <a:avLst/>
          </a:prstGeom>
          <a:noFill/>
        </p:spPr>
        <p:txBody>
          <a:bodyPr wrap="square" rtlCol="0">
            <a:spAutoFit/>
          </a:bodyPr>
          <a:lstStyle/>
          <a:p>
            <a:pPr algn="ctr"/>
            <a:r>
              <a:rPr lang="en-US" sz="4000" b="1" dirty="0" smtClean="0">
                <a:solidFill>
                  <a:schemeClr val="bg1"/>
                </a:solidFill>
                <a:latin typeface="Century Gothic"/>
                <a:cs typeface="Century Gothic"/>
              </a:rPr>
              <a:t>Why do you think it would be important for websites to work well on phones?</a:t>
            </a:r>
          </a:p>
        </p:txBody>
      </p:sp>
      <p:pic>
        <p:nvPicPr>
          <p:cNvPr id="2" name="Picture 1" descr="tomm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315" y="449519"/>
            <a:ext cx="3087533" cy="6093815"/>
          </a:xfrm>
          <a:prstGeom prst="rect">
            <a:avLst/>
          </a:prstGeom>
        </p:spPr>
      </p:pic>
    </p:spTree>
    <p:extLst>
      <p:ext uri="{BB962C8B-B14F-4D97-AF65-F5344CB8AC3E}">
        <p14:creationId xmlns:p14="http://schemas.microsoft.com/office/powerpoint/2010/main" val="18060937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615694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4" name="TextBox 3"/>
          <p:cNvSpPr txBox="1"/>
          <p:nvPr/>
        </p:nvSpPr>
        <p:spPr>
          <a:xfrm>
            <a:off x="282241" y="373564"/>
            <a:ext cx="8540053" cy="1323439"/>
          </a:xfrm>
          <a:prstGeom prst="rect">
            <a:avLst/>
          </a:prstGeom>
          <a:noFill/>
        </p:spPr>
        <p:txBody>
          <a:bodyPr wrap="square" rtlCol="0">
            <a:spAutoFit/>
          </a:bodyPr>
          <a:lstStyle/>
          <a:p>
            <a:pPr algn="ctr"/>
            <a:r>
              <a:rPr lang="en-US" sz="4000" b="1" dirty="0" smtClean="0">
                <a:solidFill>
                  <a:srgbClr val="FFCC22"/>
                </a:solidFill>
                <a:latin typeface="Century Gothic"/>
                <a:cs typeface="Century Gothic"/>
              </a:rPr>
              <a:t>Mobile Devices That Visit </a:t>
            </a:r>
            <a:r>
              <a:rPr lang="en-US" sz="4000" b="1" dirty="0" err="1" smtClean="0">
                <a:solidFill>
                  <a:srgbClr val="FFCC22"/>
                </a:solidFill>
                <a:latin typeface="Century Gothic"/>
                <a:cs typeface="Century Gothic"/>
              </a:rPr>
              <a:t>Kennesaw.edu</a:t>
            </a:r>
            <a:endParaRPr lang="en-US" sz="4000" b="1" dirty="0" smtClean="0">
              <a:solidFill>
                <a:srgbClr val="FFCC22"/>
              </a:solidFill>
              <a:latin typeface="Century Gothic"/>
              <a:cs typeface="Century Gothic"/>
            </a:endParaRPr>
          </a:p>
        </p:txBody>
      </p:sp>
      <p:sp>
        <p:nvSpPr>
          <p:cNvPr id="3" name="TextBox 2"/>
          <p:cNvSpPr txBox="1"/>
          <p:nvPr/>
        </p:nvSpPr>
        <p:spPr>
          <a:xfrm>
            <a:off x="572758" y="2260826"/>
            <a:ext cx="7894196" cy="3970318"/>
          </a:xfrm>
          <a:prstGeom prst="rect">
            <a:avLst/>
          </a:prstGeom>
          <a:noFill/>
        </p:spPr>
        <p:txBody>
          <a:bodyPr wrap="square" rtlCol="0">
            <a:spAutoFit/>
          </a:bodyPr>
          <a:lstStyle/>
          <a:p>
            <a:r>
              <a:rPr lang="en-US" sz="2800" b="1" dirty="0" err="1" smtClean="0">
                <a:solidFill>
                  <a:schemeClr val="bg1"/>
                </a:solidFill>
                <a:latin typeface="Century Gothic"/>
                <a:cs typeface="Century Gothic"/>
              </a:rPr>
              <a:t>Kennesaw.edu</a:t>
            </a:r>
            <a:r>
              <a:rPr lang="en-US" sz="2800" b="1" dirty="0" smtClean="0">
                <a:solidFill>
                  <a:schemeClr val="bg1"/>
                </a:solidFill>
                <a:latin typeface="Century Gothic"/>
                <a:cs typeface="Century Gothic"/>
              </a:rPr>
              <a:t> receives over </a:t>
            </a:r>
            <a:r>
              <a:rPr lang="en-US" sz="2800" b="1" dirty="0" smtClean="0">
                <a:solidFill>
                  <a:srgbClr val="FFCC22"/>
                </a:solidFill>
                <a:latin typeface="Century Gothic"/>
                <a:cs typeface="Century Gothic"/>
              </a:rPr>
              <a:t>one million </a:t>
            </a:r>
            <a:r>
              <a:rPr lang="en-US" sz="2800" b="1" dirty="0" smtClean="0">
                <a:solidFill>
                  <a:schemeClr val="bg1"/>
                </a:solidFill>
                <a:latin typeface="Century Gothic"/>
                <a:cs typeface="Century Gothic"/>
              </a:rPr>
              <a:t>visits per month.</a:t>
            </a:r>
          </a:p>
          <a:p>
            <a:endParaRPr lang="en-US" sz="2800" b="1" dirty="0">
              <a:solidFill>
                <a:schemeClr val="bg1"/>
              </a:solidFill>
              <a:latin typeface="Century Gothic"/>
              <a:cs typeface="Century Gothic"/>
            </a:endParaRPr>
          </a:p>
          <a:p>
            <a:r>
              <a:rPr lang="en-US" sz="2800" b="1" dirty="0" smtClean="0">
                <a:solidFill>
                  <a:schemeClr val="bg1"/>
                </a:solidFill>
                <a:latin typeface="Century Gothic"/>
                <a:cs typeface="Century Gothic"/>
              </a:rPr>
              <a:t>25% of all visits to KSU’s website are on  phones! (That’s 250,000 visits/month!!!)</a:t>
            </a:r>
          </a:p>
          <a:p>
            <a:endParaRPr lang="en-US" sz="2800" b="1" dirty="0">
              <a:solidFill>
                <a:schemeClr val="bg1"/>
              </a:solidFill>
              <a:latin typeface="Century Gothic"/>
              <a:cs typeface="Century Gothic"/>
            </a:endParaRPr>
          </a:p>
          <a:p>
            <a:r>
              <a:rPr lang="en-US" sz="2800" b="1" dirty="0" smtClean="0">
                <a:solidFill>
                  <a:schemeClr val="bg1"/>
                </a:solidFill>
                <a:latin typeface="Century Gothic"/>
                <a:cs typeface="Century Gothic"/>
              </a:rPr>
              <a:t>Over </a:t>
            </a:r>
            <a:r>
              <a:rPr lang="en-US" sz="2800" b="1" dirty="0" smtClean="0">
                <a:solidFill>
                  <a:srgbClr val="FFCC22"/>
                </a:solidFill>
                <a:latin typeface="Century Gothic"/>
                <a:cs typeface="Century Gothic"/>
              </a:rPr>
              <a:t>1,450 DIFFERENT </a:t>
            </a:r>
            <a:r>
              <a:rPr lang="en-US" sz="2800" b="1" dirty="0" smtClean="0">
                <a:solidFill>
                  <a:schemeClr val="bg1"/>
                </a:solidFill>
                <a:latin typeface="Century Gothic"/>
                <a:cs typeface="Century Gothic"/>
              </a:rPr>
              <a:t>kinds of phones and tablets have visited KSU over the last six months.</a:t>
            </a:r>
            <a:endParaRPr lang="en-US" sz="2800" b="1" dirty="0">
              <a:solidFill>
                <a:schemeClr val="bg1"/>
              </a:solidFill>
              <a:latin typeface="Century Gothic"/>
              <a:cs typeface="Century Gothic"/>
            </a:endParaRPr>
          </a:p>
        </p:txBody>
      </p:sp>
    </p:spTree>
    <p:extLst>
      <p:ext uri="{BB962C8B-B14F-4D97-AF65-F5344CB8AC3E}">
        <p14:creationId xmlns:p14="http://schemas.microsoft.com/office/powerpoint/2010/main" val="16241678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810572" y="358350"/>
            <a:ext cx="7503043" cy="646331"/>
          </a:xfrm>
          <a:prstGeom prst="rect">
            <a:avLst/>
          </a:prstGeom>
          <a:noFill/>
        </p:spPr>
        <p:txBody>
          <a:bodyPr wrap="square" rtlCol="0">
            <a:spAutoFit/>
          </a:bodyPr>
          <a:lstStyle/>
          <a:p>
            <a:pPr algn="ctr"/>
            <a:r>
              <a:rPr lang="en-US" sz="3600" b="1" dirty="0" smtClean="0">
                <a:solidFill>
                  <a:srgbClr val="3A3A3A"/>
                </a:solidFill>
                <a:latin typeface="Century Gothic"/>
                <a:cs typeface="Century Gothic"/>
              </a:rPr>
              <a:t>That’s </a:t>
            </a:r>
            <a:r>
              <a:rPr lang="en-US" sz="3600" b="1" dirty="0" smtClean="0">
                <a:solidFill>
                  <a:srgbClr val="FFCC22"/>
                </a:solidFill>
                <a:latin typeface="Century Gothic"/>
                <a:cs typeface="Century Gothic"/>
              </a:rPr>
              <a:t>A LOT </a:t>
            </a:r>
            <a:r>
              <a:rPr lang="en-US" sz="3600" b="1" dirty="0" smtClean="0">
                <a:solidFill>
                  <a:srgbClr val="3A3A3A"/>
                </a:solidFill>
                <a:latin typeface="Century Gothic"/>
                <a:cs typeface="Century Gothic"/>
              </a:rPr>
              <a:t>of different devices</a:t>
            </a:r>
            <a:r>
              <a:rPr lang="en-US" sz="3600" b="1" dirty="0" smtClean="0">
                <a:solidFill>
                  <a:schemeClr val="bg1"/>
                </a:solidFill>
                <a:latin typeface="Century Gothic"/>
                <a:cs typeface="Century Gothic"/>
              </a:rPr>
              <a:t>!</a:t>
            </a:r>
            <a:endParaRPr lang="en-US" sz="3600" b="1" dirty="0">
              <a:solidFill>
                <a:schemeClr val="bg1"/>
              </a:solidFill>
              <a:latin typeface="Century Gothic"/>
              <a:cs typeface="Century Gothic"/>
            </a:endParaRPr>
          </a:p>
        </p:txBody>
      </p:sp>
      <p:pic>
        <p:nvPicPr>
          <p:cNvPr id="2" name="Picture 1"/>
          <p:cNvPicPr>
            <a:picLocks noChangeAspect="1"/>
          </p:cNvPicPr>
          <p:nvPr/>
        </p:nvPicPr>
        <p:blipFill>
          <a:blip r:embed="rId2"/>
          <a:stretch>
            <a:fillRect/>
          </a:stretch>
        </p:blipFill>
        <p:spPr>
          <a:xfrm>
            <a:off x="0" y="1367739"/>
            <a:ext cx="9144000" cy="4838700"/>
          </a:xfrm>
          <a:prstGeom prst="rect">
            <a:avLst/>
          </a:prstGeom>
        </p:spPr>
      </p:pic>
    </p:spTree>
    <p:extLst>
      <p:ext uri="{BB962C8B-B14F-4D97-AF65-F5344CB8AC3E}">
        <p14:creationId xmlns:p14="http://schemas.microsoft.com/office/powerpoint/2010/main" val="8663109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creens-devic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70" y="905294"/>
            <a:ext cx="8867913" cy="5775967"/>
          </a:xfrm>
          <a:prstGeom prst="rect">
            <a:avLst/>
          </a:prstGeom>
        </p:spPr>
      </p:pic>
      <p:sp>
        <p:nvSpPr>
          <p:cNvPr id="5" name="TextBox 4"/>
          <p:cNvSpPr txBox="1"/>
          <p:nvPr/>
        </p:nvSpPr>
        <p:spPr>
          <a:xfrm>
            <a:off x="799529" y="93318"/>
            <a:ext cx="7503043" cy="646331"/>
          </a:xfrm>
          <a:prstGeom prst="rect">
            <a:avLst/>
          </a:prstGeom>
          <a:noFill/>
        </p:spPr>
        <p:txBody>
          <a:bodyPr wrap="square" rtlCol="0">
            <a:spAutoFit/>
          </a:bodyPr>
          <a:lstStyle/>
          <a:p>
            <a:pPr algn="ctr"/>
            <a:r>
              <a:rPr lang="en-US" sz="2400" b="1" dirty="0" smtClean="0">
                <a:solidFill>
                  <a:srgbClr val="3A3A3A"/>
                </a:solidFill>
                <a:latin typeface="Century Gothic"/>
                <a:cs typeface="Century Gothic"/>
              </a:rPr>
              <a:t>Everyone gets a great website!</a:t>
            </a:r>
            <a:r>
              <a:rPr lang="en-US" sz="3600" b="1" dirty="0" smtClean="0">
                <a:solidFill>
                  <a:schemeClr val="bg1"/>
                </a:solidFill>
                <a:latin typeface="Century Gothic"/>
                <a:cs typeface="Century Gothic"/>
              </a:rPr>
              <a:t>!</a:t>
            </a:r>
            <a:endParaRPr lang="en-US" sz="3600" b="1" dirty="0">
              <a:solidFill>
                <a:schemeClr val="bg1"/>
              </a:solidFill>
              <a:latin typeface="Century Gothic"/>
              <a:cs typeface="Century Gothic"/>
            </a:endParaRPr>
          </a:p>
        </p:txBody>
      </p:sp>
    </p:spTree>
    <p:extLst>
      <p:ext uri="{BB962C8B-B14F-4D97-AF65-F5344CB8AC3E}">
        <p14:creationId xmlns:p14="http://schemas.microsoft.com/office/powerpoint/2010/main" val="25658987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595649" y="1824997"/>
            <a:ext cx="4855071" cy="3046988"/>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What kind of people do we hire to build websites?</a:t>
            </a:r>
            <a:endParaRPr lang="en-US" sz="4800" b="1" dirty="0">
              <a:solidFill>
                <a:schemeClr val="bg1"/>
              </a:solidFill>
              <a:latin typeface="Century Gothic"/>
              <a:cs typeface="Century Gothic"/>
            </a:endParaRPr>
          </a:p>
        </p:txBody>
      </p:sp>
      <p:pic>
        <p:nvPicPr>
          <p:cNvPr id="2" name="Picture 1" descr="tommy-goo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1866" y="146094"/>
            <a:ext cx="3276277" cy="6532098"/>
          </a:xfrm>
          <a:prstGeom prst="rect">
            <a:avLst/>
          </a:prstGeom>
        </p:spPr>
      </p:pic>
    </p:spTree>
    <p:extLst>
      <p:ext uri="{BB962C8B-B14F-4D97-AF65-F5344CB8AC3E}">
        <p14:creationId xmlns:p14="http://schemas.microsoft.com/office/powerpoint/2010/main" val="31645802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bgroup-coll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218"/>
            <a:ext cx="9144000" cy="6604782"/>
          </a:xfrm>
          <a:prstGeom prst="rect">
            <a:avLst/>
          </a:prstGeom>
        </p:spPr>
      </p:pic>
      <p:sp>
        <p:nvSpPr>
          <p:cNvPr id="4" name="TextBox 3"/>
          <p:cNvSpPr txBox="1"/>
          <p:nvPr/>
        </p:nvSpPr>
        <p:spPr>
          <a:xfrm>
            <a:off x="148550" y="128484"/>
            <a:ext cx="5355119" cy="400110"/>
          </a:xfrm>
          <a:prstGeom prst="rect">
            <a:avLst/>
          </a:prstGeom>
          <a:noFill/>
        </p:spPr>
        <p:txBody>
          <a:bodyPr wrap="square" rtlCol="0">
            <a:spAutoFit/>
          </a:bodyPr>
          <a:lstStyle/>
          <a:p>
            <a:r>
              <a:rPr lang="en-US" sz="2000" b="1" dirty="0" smtClean="0">
                <a:solidFill>
                  <a:srgbClr val="3A3A3A"/>
                </a:solidFill>
                <a:latin typeface="Century Gothic"/>
                <a:cs typeface="Century Gothic"/>
              </a:rPr>
              <a:t>We’re fun, talented and creative!</a:t>
            </a:r>
          </a:p>
        </p:txBody>
      </p:sp>
    </p:spTree>
    <p:extLst>
      <p:ext uri="{BB962C8B-B14F-4D97-AF65-F5344CB8AC3E}">
        <p14:creationId xmlns:p14="http://schemas.microsoft.com/office/powerpoint/2010/main" val="23207760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353393" y="2582456"/>
            <a:ext cx="3942522" cy="1754327"/>
          </a:xfrm>
          <a:prstGeom prst="rect">
            <a:avLst/>
          </a:prstGeom>
          <a:noFill/>
        </p:spPr>
        <p:txBody>
          <a:bodyPr wrap="square" rtlCol="0">
            <a:spAutoFit/>
          </a:bodyPr>
          <a:lstStyle/>
          <a:p>
            <a:pPr algn="ctr"/>
            <a:r>
              <a:rPr lang="en-US" sz="3600" b="1" dirty="0" smtClean="0">
                <a:solidFill>
                  <a:schemeClr val="bg1"/>
                </a:solidFill>
                <a:latin typeface="Century Gothic"/>
                <a:cs typeface="Century Gothic"/>
              </a:rPr>
              <a:t>And we </a:t>
            </a:r>
            <a:r>
              <a:rPr lang="en-US" sz="3600" b="1" dirty="0" smtClean="0">
                <a:solidFill>
                  <a:srgbClr val="FFCC22"/>
                </a:solidFill>
                <a:latin typeface="Century Gothic"/>
                <a:cs typeface="Century Gothic"/>
              </a:rPr>
              <a:t>LOVE</a:t>
            </a:r>
            <a:r>
              <a:rPr lang="en-US" sz="3600" b="1" dirty="0" smtClean="0">
                <a:solidFill>
                  <a:schemeClr val="bg1"/>
                </a:solidFill>
                <a:latin typeface="Century Gothic"/>
                <a:cs typeface="Century Gothic"/>
              </a:rPr>
              <a:t> to share what we do… </a:t>
            </a:r>
          </a:p>
        </p:txBody>
      </p:sp>
      <p:pic>
        <p:nvPicPr>
          <p:cNvPr id="2" name="Picture 1"/>
          <p:cNvPicPr>
            <a:picLocks noChangeAspect="1"/>
          </p:cNvPicPr>
          <p:nvPr/>
        </p:nvPicPr>
        <p:blipFill>
          <a:blip r:embed="rId2"/>
          <a:stretch>
            <a:fillRect/>
          </a:stretch>
        </p:blipFill>
        <p:spPr>
          <a:xfrm>
            <a:off x="4472607" y="1807264"/>
            <a:ext cx="4086087" cy="3051796"/>
          </a:xfrm>
          <a:prstGeom prst="rect">
            <a:avLst/>
          </a:prstGeom>
        </p:spPr>
      </p:pic>
    </p:spTree>
    <p:extLst>
      <p:ext uri="{BB962C8B-B14F-4D97-AF65-F5344CB8AC3E}">
        <p14:creationId xmlns:p14="http://schemas.microsoft.com/office/powerpoint/2010/main" val="39705427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378403" y="2506074"/>
            <a:ext cx="8422618" cy="1754327"/>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Does anyone here know </a:t>
            </a:r>
            <a:r>
              <a:rPr lang="en-US" sz="5400" b="1" i="1" dirty="0" smtClean="0">
                <a:solidFill>
                  <a:srgbClr val="FFCC22"/>
                </a:solidFill>
                <a:latin typeface="Century Gothic"/>
                <a:cs typeface="Century Gothic"/>
              </a:rPr>
              <a:t>anything</a:t>
            </a:r>
            <a:r>
              <a:rPr lang="en-US" sz="5400" b="1" dirty="0" smtClean="0">
                <a:solidFill>
                  <a:schemeClr val="bg1"/>
                </a:solidFill>
                <a:latin typeface="Century Gothic"/>
                <a:cs typeface="Century Gothic"/>
              </a:rPr>
              <a:t> about KSU?</a:t>
            </a:r>
            <a:endParaRPr lang="en-US" sz="5400" b="1" dirty="0">
              <a:solidFill>
                <a:schemeClr val="bg1"/>
              </a:solidFill>
              <a:latin typeface="Century Gothic"/>
              <a:cs typeface="Century Gothic"/>
            </a:endParaRPr>
          </a:p>
        </p:txBody>
      </p:sp>
    </p:spTree>
    <p:extLst>
      <p:ext uri="{BB962C8B-B14F-4D97-AF65-F5344CB8AC3E}">
        <p14:creationId xmlns:p14="http://schemas.microsoft.com/office/powerpoint/2010/main" val="36196607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kac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618433" y="5658361"/>
            <a:ext cx="7873999" cy="646331"/>
          </a:xfrm>
          <a:prstGeom prst="rect">
            <a:avLst/>
          </a:prstGeom>
          <a:noFill/>
        </p:spPr>
        <p:txBody>
          <a:bodyPr wrap="square" rtlCol="0">
            <a:spAutoFit/>
          </a:bodyPr>
          <a:lstStyle/>
          <a:p>
            <a:pPr algn="ctr"/>
            <a:r>
              <a:rPr lang="en-US" sz="3600" b="1" dirty="0" smtClean="0">
                <a:solidFill>
                  <a:schemeClr val="bg1"/>
                </a:solidFill>
                <a:latin typeface="Century Gothic"/>
                <a:cs typeface="Century Gothic"/>
              </a:rPr>
              <a:t>We get to travel to different places</a:t>
            </a:r>
          </a:p>
        </p:txBody>
      </p:sp>
    </p:spTree>
    <p:extLst>
      <p:ext uri="{BB962C8B-B14F-4D97-AF65-F5344CB8AC3E}">
        <p14:creationId xmlns:p14="http://schemas.microsoft.com/office/powerpoint/2010/main" val="15089733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munity-si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705600"/>
          </a:xfrm>
          <a:prstGeom prst="rect">
            <a:avLst/>
          </a:prstGeom>
        </p:spPr>
      </p:pic>
      <p:sp>
        <p:nvSpPr>
          <p:cNvPr id="5" name="TextBox 4"/>
          <p:cNvSpPr txBox="1"/>
          <p:nvPr/>
        </p:nvSpPr>
        <p:spPr>
          <a:xfrm>
            <a:off x="618433" y="5658361"/>
            <a:ext cx="7873999" cy="646331"/>
          </a:xfrm>
          <a:prstGeom prst="rect">
            <a:avLst/>
          </a:prstGeom>
          <a:noFill/>
        </p:spPr>
        <p:txBody>
          <a:bodyPr wrap="square" rtlCol="0">
            <a:spAutoFit/>
          </a:bodyPr>
          <a:lstStyle/>
          <a:p>
            <a:pPr algn="ctr"/>
            <a:r>
              <a:rPr lang="en-US" sz="3600" b="1" dirty="0" smtClean="0">
                <a:solidFill>
                  <a:srgbClr val="3A3A3A"/>
                </a:solidFill>
                <a:latin typeface="Century Gothic"/>
                <a:cs typeface="Century Gothic"/>
              </a:rPr>
              <a:t>We get to help our community.</a:t>
            </a:r>
          </a:p>
        </p:txBody>
      </p:sp>
    </p:spTree>
    <p:extLst>
      <p:ext uri="{BB962C8B-B14F-4D97-AF65-F5344CB8AC3E}">
        <p14:creationId xmlns:p14="http://schemas.microsoft.com/office/powerpoint/2010/main" val="23630002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ac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827975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es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72717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rg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223569" y="769018"/>
            <a:ext cx="3368262" cy="5262980"/>
          </a:xfrm>
          <a:prstGeom prst="rect">
            <a:avLst/>
          </a:prstGeom>
          <a:solidFill>
            <a:schemeClr val="bg1">
              <a:alpha val="49000"/>
            </a:schemeClr>
          </a:solidFill>
          <a:ln>
            <a:solidFill>
              <a:schemeClr val="tx1"/>
            </a:solidFill>
          </a:ln>
        </p:spPr>
        <p:txBody>
          <a:bodyPr wrap="square" rtlCol="0">
            <a:spAutoFit/>
          </a:bodyPr>
          <a:lstStyle/>
          <a:p>
            <a:pPr algn="ctr"/>
            <a:endParaRPr lang="en-US" sz="2800" b="1" dirty="0" smtClean="0">
              <a:solidFill>
                <a:srgbClr val="3A3A3A"/>
              </a:solidFill>
              <a:latin typeface="Century Gothic"/>
              <a:cs typeface="Century Gothic"/>
            </a:endParaRPr>
          </a:p>
          <a:p>
            <a:pPr algn="ctr"/>
            <a:r>
              <a:rPr lang="en-US" sz="2800" b="1" dirty="0" smtClean="0">
                <a:solidFill>
                  <a:srgbClr val="3A3A3A"/>
                </a:solidFill>
                <a:latin typeface="Century Gothic"/>
                <a:cs typeface="Century Gothic"/>
              </a:rPr>
              <a:t>32,000 Students</a:t>
            </a:r>
          </a:p>
          <a:p>
            <a:pPr algn="ctr"/>
            <a:endParaRPr lang="en-US" sz="2800" b="1" dirty="0">
              <a:solidFill>
                <a:srgbClr val="3A3A3A"/>
              </a:solidFill>
              <a:latin typeface="Century Gothic"/>
              <a:cs typeface="Century Gothic"/>
            </a:endParaRPr>
          </a:p>
          <a:p>
            <a:pPr algn="ctr"/>
            <a:r>
              <a:rPr lang="en-US" sz="2800" b="1" dirty="0" smtClean="0">
                <a:solidFill>
                  <a:srgbClr val="3A3A3A"/>
                </a:solidFill>
                <a:latin typeface="Century Gothic"/>
                <a:cs typeface="Century Gothic"/>
              </a:rPr>
              <a:t>Over 2,800 employees</a:t>
            </a:r>
          </a:p>
          <a:p>
            <a:pPr algn="ctr"/>
            <a:endParaRPr lang="en-US" sz="2800" b="1" dirty="0">
              <a:solidFill>
                <a:srgbClr val="3A3A3A"/>
              </a:solidFill>
              <a:latin typeface="Century Gothic"/>
              <a:cs typeface="Century Gothic"/>
            </a:endParaRPr>
          </a:p>
          <a:p>
            <a:pPr algn="ctr"/>
            <a:r>
              <a:rPr lang="en-US" sz="2800" b="1" dirty="0" smtClean="0">
                <a:solidFill>
                  <a:srgbClr val="3A3A3A"/>
                </a:solidFill>
                <a:latin typeface="Century Gothic"/>
                <a:cs typeface="Century Gothic"/>
              </a:rPr>
              <a:t>Top 50 largest public universities in the U.S.</a:t>
            </a:r>
          </a:p>
          <a:p>
            <a:pPr algn="ctr"/>
            <a:endParaRPr lang="en-US" sz="2800" b="1" dirty="0">
              <a:solidFill>
                <a:srgbClr val="3A3A3A"/>
              </a:solidFill>
              <a:latin typeface="Century Gothic"/>
              <a:cs typeface="Century Gothic"/>
            </a:endParaRPr>
          </a:p>
          <a:p>
            <a:pPr algn="ctr"/>
            <a:r>
              <a:rPr lang="en-US" sz="2800" b="1" dirty="0" err="1" smtClean="0">
                <a:solidFill>
                  <a:srgbClr val="3A3A3A"/>
                </a:solidFill>
                <a:latin typeface="Century Gothic"/>
                <a:cs typeface="Century Gothic"/>
              </a:rPr>
              <a:t>OwlNation</a:t>
            </a:r>
            <a:r>
              <a:rPr lang="en-US" sz="2800" b="1" dirty="0" smtClean="0">
                <a:solidFill>
                  <a:srgbClr val="3A3A3A"/>
                </a:solidFill>
                <a:latin typeface="Century Gothic"/>
                <a:cs typeface="Century Gothic"/>
              </a:rPr>
              <a:t>!</a:t>
            </a:r>
          </a:p>
          <a:p>
            <a:pPr algn="ctr"/>
            <a:endParaRPr lang="en-US" sz="2800" b="1" dirty="0" smtClean="0">
              <a:solidFill>
                <a:srgbClr val="3A3A3A"/>
              </a:solidFill>
              <a:latin typeface="Century Gothic"/>
              <a:cs typeface="Century Gothic"/>
            </a:endParaRPr>
          </a:p>
        </p:txBody>
      </p:sp>
    </p:spTree>
    <p:extLst>
      <p:ext uri="{BB962C8B-B14F-4D97-AF65-F5344CB8AC3E}">
        <p14:creationId xmlns:p14="http://schemas.microsoft.com/office/powerpoint/2010/main" val="22482725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at-wo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84548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buildwebsi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08678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404819" y="5320162"/>
            <a:ext cx="4497348" cy="830997"/>
          </a:xfrm>
          <a:prstGeom prst="rect">
            <a:avLst/>
          </a:prstGeom>
          <a:solidFill>
            <a:schemeClr val="tx1">
              <a:alpha val="71000"/>
            </a:schemeClr>
          </a:solidFill>
          <a:ln>
            <a:solidFill>
              <a:schemeClr val="tx1"/>
            </a:solidFill>
          </a:ln>
        </p:spPr>
        <p:txBody>
          <a:bodyPr wrap="square" rtlCol="0">
            <a:spAutoFit/>
          </a:bodyPr>
          <a:lstStyle/>
          <a:p>
            <a:pPr algn="ctr"/>
            <a:r>
              <a:rPr lang="en-US" sz="4800" b="1" dirty="0" smtClean="0">
                <a:solidFill>
                  <a:schemeClr val="bg1"/>
                </a:solidFill>
                <a:latin typeface="Century Gothic"/>
                <a:cs typeface="Century Gothic"/>
              </a:rPr>
              <a:t>lots. of. sites.</a:t>
            </a:r>
            <a:endParaRPr lang="en-US" sz="4800" b="1" dirty="0">
              <a:solidFill>
                <a:schemeClr val="bg1"/>
              </a:solidFill>
              <a:latin typeface="Century Gothic"/>
              <a:cs typeface="Century Gothic"/>
            </a:endParaRPr>
          </a:p>
        </p:txBody>
      </p:sp>
    </p:spTree>
    <p:extLst>
      <p:ext uri="{BB962C8B-B14F-4D97-AF65-F5344CB8AC3E}">
        <p14:creationId xmlns:p14="http://schemas.microsoft.com/office/powerpoint/2010/main" val="4111326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bgro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00782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483262" y="1488076"/>
            <a:ext cx="4855071" cy="3785652"/>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Let’s learn about how we go about building a website.</a:t>
            </a:r>
            <a:endParaRPr lang="en-US" sz="4800" b="1" dirty="0">
              <a:solidFill>
                <a:schemeClr val="bg1"/>
              </a:solidFill>
              <a:latin typeface="Century Gothic"/>
              <a:cs typeface="Century Gothic"/>
            </a:endParaRPr>
          </a:p>
        </p:txBody>
      </p:sp>
      <p:pic>
        <p:nvPicPr>
          <p:cNvPr id="4" name="Picture 3" descr="tommy-boo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651" y="269711"/>
            <a:ext cx="3325165" cy="6138767"/>
          </a:xfrm>
          <a:prstGeom prst="rect">
            <a:avLst/>
          </a:prstGeom>
        </p:spPr>
      </p:pic>
    </p:spTree>
    <p:extLst>
      <p:ext uri="{BB962C8B-B14F-4D97-AF65-F5344CB8AC3E}">
        <p14:creationId xmlns:p14="http://schemas.microsoft.com/office/powerpoint/2010/main" val="32138712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11638</TotalTime>
  <Words>379</Words>
  <Application>Microsoft Macintosh PowerPoint</Application>
  <PresentationFormat>On-screen Show (4:3)</PresentationFormat>
  <Paragraphs>55</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Kennesaw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ITS</dc:creator>
  <cp:lastModifiedBy>ITS</cp:lastModifiedBy>
  <cp:revision>154</cp:revision>
  <dcterms:created xsi:type="dcterms:W3CDTF">2013-10-11T12:31:37Z</dcterms:created>
  <dcterms:modified xsi:type="dcterms:W3CDTF">2015-04-30T21:20:01Z</dcterms:modified>
</cp:coreProperties>
</file>