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8"/>
  </p:notesMasterIdLst>
  <p:sldIdLst>
    <p:sldId id="256" r:id="rId2"/>
    <p:sldId id="313" r:id="rId3"/>
    <p:sldId id="317" r:id="rId4"/>
    <p:sldId id="281" r:id="rId5"/>
    <p:sldId id="426" r:id="rId6"/>
    <p:sldId id="364" r:id="rId7"/>
    <p:sldId id="293" r:id="rId8"/>
    <p:sldId id="397" r:id="rId9"/>
    <p:sldId id="427" r:id="rId10"/>
    <p:sldId id="398" r:id="rId11"/>
    <p:sldId id="399" r:id="rId12"/>
    <p:sldId id="346" r:id="rId13"/>
    <p:sldId id="347" r:id="rId14"/>
    <p:sldId id="348" r:id="rId15"/>
    <p:sldId id="349" r:id="rId16"/>
    <p:sldId id="382" r:id="rId17"/>
    <p:sldId id="276" r:id="rId18"/>
    <p:sldId id="400" r:id="rId19"/>
    <p:sldId id="429" r:id="rId20"/>
    <p:sldId id="433" r:id="rId21"/>
    <p:sldId id="432" r:id="rId22"/>
    <p:sldId id="428" r:id="rId23"/>
    <p:sldId id="430" r:id="rId24"/>
    <p:sldId id="434" r:id="rId25"/>
    <p:sldId id="431" r:id="rId26"/>
    <p:sldId id="435" r:id="rId27"/>
    <p:sldId id="410" r:id="rId28"/>
    <p:sldId id="411" r:id="rId29"/>
    <p:sldId id="436" r:id="rId30"/>
    <p:sldId id="406" r:id="rId31"/>
    <p:sldId id="438" r:id="rId32"/>
    <p:sldId id="439" r:id="rId33"/>
    <p:sldId id="437" r:id="rId34"/>
    <p:sldId id="415" r:id="rId35"/>
    <p:sldId id="408" r:id="rId36"/>
    <p:sldId id="440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3A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82"/>
    <p:restoredTop sz="90438" autoAdjust="0"/>
  </p:normalViewPr>
  <p:slideViewPr>
    <p:cSldViewPr snapToGrid="0" snapToObjects="1">
      <p:cViewPr>
        <p:scale>
          <a:sx n="89" d="100"/>
          <a:sy n="89" d="100"/>
        </p:scale>
        <p:origin x="4416" y="21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6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FB2A4B-F289-DC48-8290-30A8508779E3}" type="datetimeFigureOut">
              <a:rPr lang="en-US" smtClean="0"/>
              <a:t>5/3/23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62685E-9A15-DD44-B50B-276A6134A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826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C8188-5ED6-E348-A6E4-567292A4FA19}" type="datetimeFigureOut">
              <a:rPr lang="en-US" smtClean="0"/>
              <a:t>5/3/23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3E821-C288-0044-BD0B-03C8193AC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322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C8188-5ED6-E348-A6E4-567292A4FA19}" type="datetimeFigureOut">
              <a:rPr lang="en-US" smtClean="0"/>
              <a:t>5/3/23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3E821-C288-0044-BD0B-03C8193AC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679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C8188-5ED6-E348-A6E4-567292A4FA19}" type="datetimeFigureOut">
              <a:rPr lang="en-US" smtClean="0"/>
              <a:t>5/3/23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3E821-C288-0044-BD0B-03C8193AC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218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C8188-5ED6-E348-A6E4-567292A4FA19}" type="datetimeFigureOut">
              <a:rPr lang="en-US" smtClean="0"/>
              <a:t>5/3/23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3E821-C288-0044-BD0B-03C8193AC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55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C8188-5ED6-E348-A6E4-567292A4FA19}" type="datetimeFigureOut">
              <a:rPr lang="en-US" smtClean="0"/>
              <a:t>5/3/23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3E821-C288-0044-BD0B-03C8193AC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355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C8188-5ED6-E348-A6E4-567292A4FA19}" type="datetimeFigureOut">
              <a:rPr lang="en-US" smtClean="0"/>
              <a:t>5/3/23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3E821-C288-0044-BD0B-03C8193AC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076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C8188-5ED6-E348-A6E4-567292A4FA19}" type="datetimeFigureOut">
              <a:rPr lang="en-US" smtClean="0"/>
              <a:t>5/3/23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3E821-C288-0044-BD0B-03C8193AC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566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C8188-5ED6-E348-A6E4-567292A4FA19}" type="datetimeFigureOut">
              <a:rPr lang="en-US" smtClean="0"/>
              <a:t>5/3/23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3E821-C288-0044-BD0B-03C8193AC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324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C8188-5ED6-E348-A6E4-567292A4FA19}" type="datetimeFigureOut">
              <a:rPr lang="en-US" smtClean="0"/>
              <a:t>5/3/23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3E821-C288-0044-BD0B-03C8193AC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955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C8188-5ED6-E348-A6E4-567292A4FA19}" type="datetimeFigureOut">
              <a:rPr lang="en-US" smtClean="0"/>
              <a:t>5/3/23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3E821-C288-0044-BD0B-03C8193AC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71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C8188-5ED6-E348-A6E4-567292A4FA19}" type="datetimeFigureOut">
              <a:rPr lang="en-US" smtClean="0"/>
              <a:t>5/3/23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3E821-C288-0044-BD0B-03C8193AC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607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3C8188-5ED6-E348-A6E4-567292A4FA19}" type="datetimeFigureOut">
              <a:rPr lang="en-US" smtClean="0"/>
              <a:t>5/3/23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73E821-C288-0044-BD0B-03C8193AC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531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4414" y="861894"/>
            <a:ext cx="84544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3A3A3A"/>
                </a:solidFill>
                <a:latin typeface="Century Gothic" panose="020B0502020202020204" pitchFamily="34" charset="0"/>
              </a:rPr>
              <a:t>The UITS-EAS </a:t>
            </a:r>
            <a:r>
              <a:rPr lang="en-US" sz="4400" b="1" dirty="0" err="1">
                <a:solidFill>
                  <a:srgbClr val="3A3A3A"/>
                </a:solidFill>
                <a:latin typeface="Century Gothic" panose="020B0502020202020204" pitchFamily="34" charset="0"/>
              </a:rPr>
              <a:t>WebGroup</a:t>
            </a:r>
            <a:br>
              <a:rPr lang="en-US" sz="4400" b="1" dirty="0">
                <a:solidFill>
                  <a:srgbClr val="3A3A3A"/>
                </a:solidFill>
                <a:latin typeface="Century Gothic" panose="020B0502020202020204" pitchFamily="34" charset="0"/>
              </a:rPr>
            </a:br>
            <a:r>
              <a:rPr lang="en-US" sz="3200" b="1" dirty="0">
                <a:solidFill>
                  <a:srgbClr val="3A3A3A"/>
                </a:solidFill>
                <a:latin typeface="Century Gothic" panose="020B0502020202020204" pitchFamily="34" charset="0"/>
              </a:rPr>
              <a:t>Your Best Friend &amp; Partner for All Things</a:t>
            </a:r>
            <a:br>
              <a:rPr lang="en-US" sz="3200" b="1" dirty="0">
                <a:solidFill>
                  <a:srgbClr val="3A3A3A"/>
                </a:solidFill>
                <a:latin typeface="Century Gothic" panose="020B0502020202020204" pitchFamily="34" charset="0"/>
              </a:rPr>
            </a:br>
            <a:r>
              <a:rPr lang="en-US" sz="3200" b="1" dirty="0">
                <a:solidFill>
                  <a:srgbClr val="3A3A3A"/>
                </a:solidFill>
                <a:latin typeface="Century Gothic" panose="020B0502020202020204" pitchFamily="34" charset="0"/>
              </a:rPr>
              <a:t>KSU Website-Related</a:t>
            </a:r>
            <a:endParaRPr lang="en-US" sz="3200" b="1" dirty="0">
              <a:solidFill>
                <a:srgbClr val="3A3A3A"/>
              </a:solidFill>
              <a:latin typeface="Century Gothic" panose="020B0502020202020204" pitchFamily="34" charset="0"/>
              <a:cs typeface="Century Gothic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577784" y="2908784"/>
            <a:ext cx="5988432" cy="3227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6317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98538" y="1666284"/>
            <a:ext cx="295703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3A3A3A"/>
                </a:solidFill>
                <a:latin typeface="Century Gothic"/>
                <a:cs typeface="Century Gothic"/>
              </a:rPr>
              <a:t>Build Amazing Culture</a:t>
            </a:r>
          </a:p>
          <a:p>
            <a:pPr algn="ctr"/>
            <a:endParaRPr lang="en-US" sz="4000" b="1" dirty="0">
              <a:solidFill>
                <a:srgbClr val="3A3A3A"/>
              </a:solidFill>
              <a:latin typeface="Century Gothic"/>
              <a:cs typeface="Century Gothic"/>
            </a:endParaRPr>
          </a:p>
          <a:p>
            <a:pPr algn="ctr"/>
            <a:r>
              <a:rPr lang="en-US" sz="4000" b="1" dirty="0">
                <a:solidFill>
                  <a:srgbClr val="3A3A3A"/>
                </a:solidFill>
                <a:latin typeface="Century Gothic"/>
                <a:cs typeface="Century Gothic"/>
              </a:rPr>
              <a:t>Patrick</a:t>
            </a:r>
          </a:p>
          <a:p>
            <a:pPr algn="ctr"/>
            <a:r>
              <a:rPr lang="en-US" sz="4000" b="1" dirty="0" err="1">
                <a:solidFill>
                  <a:srgbClr val="3A3A3A"/>
                </a:solidFill>
                <a:latin typeface="Century Gothic"/>
                <a:cs typeface="Century Gothic"/>
              </a:rPr>
              <a:t>Lencioni</a:t>
            </a:r>
            <a:endParaRPr lang="en-US" sz="4000" b="1" dirty="0">
              <a:solidFill>
                <a:srgbClr val="3A3A3A"/>
              </a:solidFill>
              <a:latin typeface="Century Gothic"/>
              <a:cs typeface="Century Gothic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967" y="664029"/>
            <a:ext cx="4797033" cy="6193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687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07AC6035-6577-E21C-E555-3E2EBDEF4C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5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5408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t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3968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tk_talki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1814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orldsbestp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8130" y="358818"/>
            <a:ext cx="823098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  <a:latin typeface="Century Gothic"/>
                <a:cs typeface="Century Gothic"/>
              </a:rPr>
              <a:t>World’s Best Pizza Cutter</a:t>
            </a:r>
          </a:p>
        </p:txBody>
      </p:sp>
    </p:spTree>
    <p:extLst>
      <p:ext uri="{BB962C8B-B14F-4D97-AF65-F5344CB8AC3E}">
        <p14:creationId xmlns:p14="http://schemas.microsoft.com/office/powerpoint/2010/main" val="26215905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opizz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76" y="144673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29603" y="146045"/>
            <a:ext cx="62847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Century Gothic"/>
                <a:cs typeface="Century Gothic"/>
              </a:rPr>
              <a:t>Solutions for Developing a Team…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8130" y="5812090"/>
            <a:ext cx="82309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Century Gothic"/>
                <a:cs typeface="Century Gothic"/>
              </a:rPr>
              <a:t>Are NOT LIKE pizza cutters.</a:t>
            </a:r>
          </a:p>
        </p:txBody>
      </p:sp>
    </p:spTree>
    <p:extLst>
      <p:ext uri="{BB962C8B-B14F-4D97-AF65-F5344CB8AC3E}">
        <p14:creationId xmlns:p14="http://schemas.microsoft.com/office/powerpoint/2010/main" val="4985084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3A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1333" y="1209084"/>
            <a:ext cx="837745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Century Gothic"/>
                <a:cs typeface="Century Gothic"/>
              </a:rPr>
              <a:t>Stay</a:t>
            </a:r>
            <a:r>
              <a:rPr lang="en-US" sz="4000" b="1" dirty="0">
                <a:solidFill>
                  <a:srgbClr val="3A3A3A"/>
                </a:solidFill>
                <a:latin typeface="Century Gothic"/>
                <a:cs typeface="Century Gothic"/>
              </a:rPr>
              <a:t> </a:t>
            </a:r>
            <a:r>
              <a:rPr lang="en-US" sz="4000" b="1" dirty="0">
                <a:solidFill>
                  <a:schemeClr val="accent6"/>
                </a:solidFill>
                <a:latin typeface="Century Gothic"/>
                <a:cs typeface="Century Gothic"/>
              </a:rPr>
              <a:t>honest</a:t>
            </a:r>
            <a:r>
              <a:rPr lang="en-US" sz="4000" b="1" dirty="0">
                <a:solidFill>
                  <a:schemeClr val="bg1"/>
                </a:solidFill>
                <a:latin typeface="Century Gothic"/>
                <a:cs typeface="Century Gothic"/>
              </a:rPr>
              <a:t>.</a:t>
            </a:r>
            <a:r>
              <a:rPr lang="en-US" sz="4000" b="1" dirty="0">
                <a:solidFill>
                  <a:schemeClr val="accent6"/>
                </a:solidFill>
                <a:latin typeface="Century Gothic"/>
                <a:cs typeface="Century Gothic"/>
              </a:rPr>
              <a:t> </a:t>
            </a:r>
          </a:p>
          <a:p>
            <a:pPr algn="ctr"/>
            <a:endParaRPr lang="en-US" sz="4000" b="1" dirty="0">
              <a:solidFill>
                <a:schemeClr val="accent6"/>
              </a:solidFill>
              <a:latin typeface="Century Gothic"/>
              <a:cs typeface="Century Gothic"/>
            </a:endParaRPr>
          </a:p>
          <a:p>
            <a:pPr algn="ctr"/>
            <a:r>
              <a:rPr lang="en-US" sz="4000" b="1" dirty="0">
                <a:solidFill>
                  <a:schemeClr val="bg1"/>
                </a:solidFill>
                <a:latin typeface="Century Gothic"/>
                <a:cs typeface="Century Gothic"/>
              </a:rPr>
              <a:t>Be</a:t>
            </a:r>
            <a:r>
              <a:rPr lang="en-US" sz="4000" b="1" dirty="0">
                <a:solidFill>
                  <a:srgbClr val="3A3A3A"/>
                </a:solidFill>
                <a:latin typeface="Century Gothic"/>
                <a:cs typeface="Century Gothic"/>
              </a:rPr>
              <a:t> </a:t>
            </a:r>
            <a:r>
              <a:rPr lang="en-US" sz="4000" b="1" dirty="0">
                <a:solidFill>
                  <a:schemeClr val="accent6"/>
                </a:solidFill>
                <a:latin typeface="Century Gothic"/>
                <a:cs typeface="Century Gothic"/>
              </a:rPr>
              <a:t>authentic</a:t>
            </a:r>
            <a:r>
              <a:rPr lang="en-US" sz="4000" b="1" dirty="0">
                <a:solidFill>
                  <a:schemeClr val="bg1"/>
                </a:solidFill>
                <a:latin typeface="Century Gothic"/>
                <a:cs typeface="Century Gothic"/>
              </a:rPr>
              <a:t>.</a:t>
            </a:r>
          </a:p>
          <a:p>
            <a:pPr algn="ctr"/>
            <a:endParaRPr lang="en-US" sz="4000" b="1" dirty="0">
              <a:solidFill>
                <a:schemeClr val="accent6"/>
              </a:solidFill>
              <a:latin typeface="Century Gothic"/>
              <a:cs typeface="Century Gothic"/>
            </a:endParaRPr>
          </a:p>
          <a:p>
            <a:pPr algn="ctr"/>
            <a:r>
              <a:rPr lang="en-US" sz="4000" b="1" dirty="0">
                <a:solidFill>
                  <a:schemeClr val="bg1"/>
                </a:solidFill>
                <a:latin typeface="Century Gothic"/>
                <a:cs typeface="Century Gothic"/>
              </a:rPr>
              <a:t>There is no perfect model for teamwork</a:t>
            </a:r>
            <a:r>
              <a:rPr lang="mr-IN" sz="4000" b="1" dirty="0">
                <a:solidFill>
                  <a:schemeClr val="bg1"/>
                </a:solidFill>
                <a:latin typeface="Century Gothic"/>
                <a:cs typeface="Century Gothic"/>
              </a:rPr>
              <a:t>…</a:t>
            </a:r>
            <a:r>
              <a:rPr lang="en-US" sz="4000" b="1" dirty="0">
                <a:solidFill>
                  <a:schemeClr val="bg1"/>
                </a:solidFill>
                <a:latin typeface="Century Gothic"/>
                <a:cs typeface="Century Gothic"/>
              </a:rPr>
              <a:t>only </a:t>
            </a:r>
            <a:r>
              <a:rPr lang="en-US" sz="4000" b="1" dirty="0">
                <a:solidFill>
                  <a:schemeClr val="accent6"/>
                </a:solidFill>
                <a:latin typeface="Century Gothic"/>
                <a:cs typeface="Century Gothic"/>
              </a:rPr>
              <a:t>perfect practices </a:t>
            </a:r>
            <a:r>
              <a:rPr lang="en-US" sz="4000" b="1" dirty="0">
                <a:solidFill>
                  <a:schemeClr val="bg1"/>
                </a:solidFill>
                <a:latin typeface="Century Gothic"/>
                <a:cs typeface="Century Gothic"/>
              </a:rPr>
              <a:t>that fit your profile. </a:t>
            </a:r>
          </a:p>
        </p:txBody>
      </p:sp>
    </p:spTree>
    <p:extLst>
      <p:ext uri="{BB962C8B-B14F-4D97-AF65-F5344CB8AC3E}">
        <p14:creationId xmlns:p14="http://schemas.microsoft.com/office/powerpoint/2010/main" val="17665358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2241" y="373564"/>
            <a:ext cx="85400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6"/>
                </a:solidFill>
                <a:latin typeface="Century Gothic"/>
                <a:cs typeface="Century Gothic"/>
              </a:rPr>
              <a:t>Our </a:t>
            </a:r>
            <a:r>
              <a:rPr lang="en-US" sz="4000" b="1" dirty="0" err="1">
                <a:solidFill>
                  <a:schemeClr val="accent6"/>
                </a:solidFill>
                <a:latin typeface="Century Gothic"/>
                <a:cs typeface="Century Gothic"/>
              </a:rPr>
              <a:t>WebGroup</a:t>
            </a:r>
            <a:r>
              <a:rPr lang="en-US" sz="4000" b="1" dirty="0">
                <a:solidFill>
                  <a:schemeClr val="accent6"/>
                </a:solidFill>
                <a:latin typeface="Century Gothic"/>
                <a:cs typeface="Century Gothic"/>
              </a:rPr>
              <a:t> Culture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2758" y="1303464"/>
            <a:ext cx="789419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3A3A3A"/>
                </a:solidFill>
                <a:latin typeface="Century Gothic"/>
                <a:cs typeface="Century Gothic"/>
              </a:rPr>
              <a:t>Our relationships are built on trust</a:t>
            </a:r>
          </a:p>
          <a:p>
            <a:endParaRPr lang="en-US" sz="2400" b="1" dirty="0">
              <a:solidFill>
                <a:srgbClr val="3A3A3A"/>
              </a:solidFill>
              <a:latin typeface="Century Gothic"/>
              <a:cs typeface="Century Gothic"/>
            </a:endParaRPr>
          </a:p>
          <a:p>
            <a:r>
              <a:rPr lang="en-US" sz="2400" b="1" dirty="0">
                <a:solidFill>
                  <a:srgbClr val="3A3A3A"/>
                </a:solidFill>
                <a:latin typeface="Century Gothic"/>
                <a:cs typeface="Century Gothic"/>
              </a:rPr>
              <a:t>We foster a learning environment where our expertise helps grow others and where we are always learning from the people around us</a:t>
            </a:r>
          </a:p>
          <a:p>
            <a:endParaRPr lang="en-US" sz="2400" b="1" dirty="0">
              <a:solidFill>
                <a:srgbClr val="3A3A3A"/>
              </a:solidFill>
              <a:latin typeface="Century Gothic"/>
              <a:cs typeface="Century Gothic"/>
            </a:endParaRPr>
          </a:p>
          <a:p>
            <a:r>
              <a:rPr lang="en-US" sz="2400" b="1" dirty="0">
                <a:solidFill>
                  <a:srgbClr val="3A3A3A"/>
                </a:solidFill>
                <a:latin typeface="Century Gothic"/>
                <a:cs typeface="Century Gothic"/>
              </a:rPr>
              <a:t>We are invested in each other personally and professionally</a:t>
            </a:r>
          </a:p>
          <a:p>
            <a:endParaRPr lang="en-US" sz="2400" b="1" dirty="0">
              <a:solidFill>
                <a:srgbClr val="3A3A3A"/>
              </a:solidFill>
              <a:latin typeface="Century Gothic"/>
              <a:cs typeface="Century Gothic"/>
            </a:endParaRPr>
          </a:p>
          <a:p>
            <a:r>
              <a:rPr lang="en-US" sz="2400" b="1" dirty="0">
                <a:solidFill>
                  <a:srgbClr val="3A3A3A"/>
                </a:solidFill>
                <a:latin typeface="Century Gothic"/>
                <a:cs typeface="Century Gothic"/>
              </a:rPr>
              <a:t>We have a definitive sociology where individuals not only compliment our team but also thrive in a collaborative group setting</a:t>
            </a:r>
          </a:p>
          <a:p>
            <a:endParaRPr lang="en-US" sz="2400" b="1" dirty="0">
              <a:solidFill>
                <a:srgbClr val="3A3A3A"/>
              </a:solidFill>
              <a:latin typeface="Century Gothic"/>
              <a:cs typeface="Century Gothic"/>
            </a:endParaRPr>
          </a:p>
          <a:p>
            <a:r>
              <a:rPr lang="en-US" sz="2400" b="1" dirty="0">
                <a:solidFill>
                  <a:srgbClr val="3A3A3A"/>
                </a:solidFill>
                <a:latin typeface="Century Gothic"/>
                <a:cs typeface="Century Gothic"/>
              </a:rPr>
              <a:t>We have an incredible amount of fun</a:t>
            </a:r>
          </a:p>
        </p:txBody>
      </p:sp>
    </p:spTree>
    <p:extLst>
      <p:ext uri="{BB962C8B-B14F-4D97-AF65-F5344CB8AC3E}">
        <p14:creationId xmlns:p14="http://schemas.microsoft.com/office/powerpoint/2010/main" val="13641150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3A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8987" y="533032"/>
            <a:ext cx="8377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Century Gothic"/>
                <a:cs typeface="Century Gothic"/>
              </a:rPr>
              <a:t>Our </a:t>
            </a:r>
            <a:r>
              <a:rPr lang="en-US" sz="4800" b="1" dirty="0">
                <a:solidFill>
                  <a:schemeClr val="accent6"/>
                </a:solidFill>
                <a:latin typeface="Century Gothic"/>
                <a:cs typeface="Century Gothic"/>
              </a:rPr>
              <a:t>People</a:t>
            </a:r>
            <a:r>
              <a:rPr lang="en-US" sz="4800" b="1" dirty="0">
                <a:solidFill>
                  <a:schemeClr val="bg1"/>
                </a:solidFill>
                <a:latin typeface="Century Gothic"/>
                <a:cs typeface="Century Gothic"/>
              </a:rPr>
              <a:t>. </a:t>
            </a:r>
          </a:p>
        </p:txBody>
      </p:sp>
      <p:pic>
        <p:nvPicPr>
          <p:cNvPr id="3" name="Picture 2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F5EBB986-62FB-6344-88A3-512E642679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8625" y="1684208"/>
            <a:ext cx="5258179" cy="4206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778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483290" y="299625"/>
            <a:ext cx="41518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entury Gothic"/>
                <a:cs typeface="Century Gothic"/>
              </a:rPr>
              <a:t>Chris Ward</a:t>
            </a:r>
          </a:p>
          <a:p>
            <a:r>
              <a:rPr lang="en-US" sz="2000" b="1" dirty="0">
                <a:latin typeface="Century Gothic"/>
                <a:cs typeface="Century Gothic"/>
              </a:rPr>
              <a:t>Director of Web Services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093779-3BFE-1E81-A2D6-79A6F4C6535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4219236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CE60A94-FE8D-D653-06A6-9C3D7A00F408}"/>
              </a:ext>
            </a:extLst>
          </p:cNvPr>
          <p:cNvSpPr txBox="1"/>
          <p:nvPr/>
        </p:nvSpPr>
        <p:spPr>
          <a:xfrm>
            <a:off x="4483290" y="1377283"/>
            <a:ext cx="436728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>
                <a:latin typeface="Century Gothic"/>
                <a:cs typeface="Century Gothic"/>
              </a:rPr>
              <a:t>Been at KSU for 21 years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>
                <a:latin typeface="Century Gothic"/>
                <a:cs typeface="Century Gothic"/>
              </a:rPr>
              <a:t>Degrees from KSU (</a:t>
            </a:r>
            <a:r>
              <a:rPr lang="en-US" sz="2800" b="1" dirty="0" err="1">
                <a:latin typeface="Century Gothic"/>
                <a:cs typeface="Century Gothic"/>
              </a:rPr>
              <a:t>PoliSci</a:t>
            </a:r>
            <a:r>
              <a:rPr lang="en-US" sz="2800" b="1" dirty="0">
                <a:latin typeface="Century Gothic"/>
                <a:cs typeface="Century Gothic"/>
              </a:rPr>
              <a:t>, ’95; MAPW, 11’)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>
                <a:latin typeface="Century Gothic"/>
                <a:cs typeface="Century Gothic"/>
              </a:rPr>
              <a:t>Obsessed with Star Wars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>
                <a:latin typeface="Century Gothic"/>
                <a:cs typeface="Century Gothic"/>
              </a:rPr>
              <a:t>Halloween is a 24/7/365 endeavor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>
                <a:latin typeface="Century Gothic"/>
                <a:cs typeface="Century Gothic"/>
              </a:rPr>
              <a:t>Married to Paula and has four kids</a:t>
            </a:r>
          </a:p>
        </p:txBody>
      </p:sp>
    </p:spTree>
    <p:extLst>
      <p:ext uri="{BB962C8B-B14F-4D97-AF65-F5344CB8AC3E}">
        <p14:creationId xmlns:p14="http://schemas.microsoft.com/office/powerpoint/2010/main" val="1656020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60119" y="429983"/>
            <a:ext cx="6721805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Century Gothic"/>
                <a:cs typeface="Century Gothic"/>
              </a:rPr>
              <a:t>Higher Ed Responsive Web Design is more than putting a Web site on a phone. It is a complicated process that requires complex practices and solutions</a:t>
            </a:r>
            <a:r>
              <a:rPr lang="en-US" sz="5400" b="1" dirty="0">
                <a:solidFill>
                  <a:schemeClr val="bg1"/>
                </a:solidFill>
                <a:latin typeface="Century Gothic"/>
                <a:cs typeface="Century Gothic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02628" y="0"/>
            <a:ext cx="457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77886" y="1843664"/>
            <a:ext cx="442847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3A3A3A"/>
                </a:solidFill>
                <a:latin typeface="Century Gothic"/>
                <a:cs typeface="Century Gothic"/>
              </a:rPr>
              <a:t>So,…what exactly are we going to be talking about today?</a:t>
            </a:r>
          </a:p>
        </p:txBody>
      </p:sp>
    </p:spTree>
    <p:extLst>
      <p:ext uri="{BB962C8B-B14F-4D97-AF65-F5344CB8AC3E}">
        <p14:creationId xmlns:p14="http://schemas.microsoft.com/office/powerpoint/2010/main" val="23091537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6355" y="285978"/>
            <a:ext cx="41518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Century Gothic"/>
                <a:cs typeface="Century Gothic"/>
              </a:rPr>
              <a:t>Great Reasons to Contact Chris: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093779-3BFE-1E81-A2D6-79A6F4C6535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924763" y="0"/>
            <a:ext cx="4219236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CE60A94-FE8D-D653-06A6-9C3D7A00F408}"/>
              </a:ext>
            </a:extLst>
          </p:cNvPr>
          <p:cNvSpPr txBox="1"/>
          <p:nvPr/>
        </p:nvSpPr>
        <p:spPr>
          <a:xfrm>
            <a:off x="256355" y="1956873"/>
            <a:ext cx="43331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Century Gothic"/>
                <a:cs typeface="Century Gothic"/>
              </a:rPr>
              <a:t>Questions about KSU Websites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Century Gothic"/>
                <a:cs typeface="Century Gothic"/>
              </a:rPr>
              <a:t>Accessibility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Century Gothic"/>
                <a:cs typeface="Century Gothic"/>
              </a:rPr>
              <a:t>KSU Style and Logo Questions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Century Gothic"/>
                <a:cs typeface="Century Gothic"/>
              </a:rPr>
              <a:t>Adobe Stock Photos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Century Gothic"/>
                <a:cs typeface="Century Gothic"/>
              </a:rPr>
              <a:t>Teambuilding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b="1" dirty="0">
              <a:latin typeface="Century Gothic"/>
              <a:cs typeface="Century Gothic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9CB09F-B7A7-8D13-201D-719F59573421}"/>
              </a:ext>
            </a:extLst>
          </p:cNvPr>
          <p:cNvSpPr txBox="1"/>
          <p:nvPr/>
        </p:nvSpPr>
        <p:spPr>
          <a:xfrm>
            <a:off x="256355" y="1481476"/>
            <a:ext cx="4323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6"/>
                </a:solidFill>
                <a:latin typeface="Century Gothic"/>
                <a:cs typeface="Century Gothic"/>
              </a:rPr>
              <a:t>WORK THINGS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6A0F5B4-F2D4-B5A2-4737-98EE8B623B71}"/>
              </a:ext>
            </a:extLst>
          </p:cNvPr>
          <p:cNvSpPr txBox="1"/>
          <p:nvPr/>
        </p:nvSpPr>
        <p:spPr>
          <a:xfrm>
            <a:off x="170619" y="4278929"/>
            <a:ext cx="4323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6"/>
                </a:solidFill>
                <a:latin typeface="Century Gothic"/>
                <a:cs typeface="Century Gothic"/>
              </a:rPr>
              <a:t>PERSONAL THINGS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45DD081-2DDB-9DB4-642E-823CA49FEBD4}"/>
              </a:ext>
            </a:extLst>
          </p:cNvPr>
          <p:cNvSpPr txBox="1"/>
          <p:nvPr/>
        </p:nvSpPr>
        <p:spPr>
          <a:xfrm>
            <a:off x="238836" y="4787244"/>
            <a:ext cx="43331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Century Gothic"/>
                <a:cs typeface="Century Gothic"/>
              </a:rPr>
              <a:t>Star Wars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Century Gothic"/>
                <a:cs typeface="Century Gothic"/>
              </a:rPr>
              <a:t>Guitars, 80s Music, Sports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Century Gothic"/>
                <a:cs typeface="Century Gothic"/>
              </a:rPr>
              <a:t>Horror Movies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Century Gothic"/>
                <a:cs typeface="Century Gothic"/>
              </a:rPr>
              <a:t>Halloween Stuff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Century Gothic"/>
                <a:cs typeface="Century Gothic"/>
              </a:rPr>
              <a:t>Retro Video Games</a:t>
            </a:r>
          </a:p>
        </p:txBody>
      </p:sp>
    </p:spTree>
    <p:extLst>
      <p:ext uri="{BB962C8B-B14F-4D97-AF65-F5344CB8AC3E}">
        <p14:creationId xmlns:p14="http://schemas.microsoft.com/office/powerpoint/2010/main" val="7051473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483290" y="299625"/>
            <a:ext cx="41518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entury Gothic"/>
                <a:cs typeface="Century Gothic"/>
              </a:rPr>
              <a:t>Kevin Ball</a:t>
            </a:r>
          </a:p>
          <a:p>
            <a:r>
              <a:rPr lang="en-US" sz="2000" b="1" dirty="0">
                <a:latin typeface="Century Gothic"/>
                <a:cs typeface="Century Gothic"/>
              </a:rPr>
              <a:t>Lead Web Developer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093779-3BFE-1E81-A2D6-79A6F4C6535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4219236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CE60A94-FE8D-D653-06A6-9C3D7A00F408}"/>
              </a:ext>
            </a:extLst>
          </p:cNvPr>
          <p:cNvSpPr txBox="1"/>
          <p:nvPr/>
        </p:nvSpPr>
        <p:spPr>
          <a:xfrm>
            <a:off x="4483290" y="1377283"/>
            <a:ext cx="440140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>
                <a:latin typeface="Century Gothic"/>
                <a:cs typeface="Century Gothic"/>
              </a:rPr>
              <a:t>Been at KSU for 10 years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>
                <a:latin typeface="Century Gothic"/>
                <a:cs typeface="Century Gothic"/>
              </a:rPr>
              <a:t>Degree from KSU (Computer Sci, ’16)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>
                <a:latin typeface="Century Gothic"/>
                <a:cs typeface="Century Gothic"/>
              </a:rPr>
              <a:t>Knows more about cars than all of you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>
                <a:latin typeface="Century Gothic"/>
                <a:cs typeface="Century Gothic"/>
              </a:rPr>
              <a:t>Logged 1000s of hours in video games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>
                <a:latin typeface="Century Gothic"/>
                <a:cs typeface="Century Gothic"/>
              </a:rPr>
              <a:t>Married to Elizabeth and LOTS fur babies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325955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6355" y="285978"/>
            <a:ext cx="41518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Century Gothic"/>
                <a:cs typeface="Century Gothic"/>
              </a:rPr>
              <a:t>Great Reasons to Contact Kevin: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093779-3BFE-1E81-A2D6-79A6F4C6535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924763" y="0"/>
            <a:ext cx="4219236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CE60A94-FE8D-D653-06A6-9C3D7A00F408}"/>
              </a:ext>
            </a:extLst>
          </p:cNvPr>
          <p:cNvSpPr txBox="1"/>
          <p:nvPr/>
        </p:nvSpPr>
        <p:spPr>
          <a:xfrm>
            <a:off x="256355" y="1956873"/>
            <a:ext cx="43331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Century Gothic"/>
                <a:cs typeface="Century Gothic"/>
              </a:rPr>
              <a:t>Questions about Web Development, particularly HTML, CSS, PHP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Century Gothic"/>
                <a:cs typeface="Century Gothic"/>
              </a:rPr>
              <a:t>Integrations with Web Apps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Century Gothic"/>
                <a:cs typeface="Century Gothic"/>
              </a:rPr>
              <a:t>Accessibility (WCAG)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Century Gothic"/>
                <a:cs typeface="Century Gothic"/>
              </a:rPr>
              <a:t>Mobile Web and Apps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9CB09F-B7A7-8D13-201D-719F59573421}"/>
              </a:ext>
            </a:extLst>
          </p:cNvPr>
          <p:cNvSpPr txBox="1"/>
          <p:nvPr/>
        </p:nvSpPr>
        <p:spPr>
          <a:xfrm>
            <a:off x="256355" y="1481476"/>
            <a:ext cx="4323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6"/>
                </a:solidFill>
                <a:latin typeface="Century Gothic"/>
                <a:cs typeface="Century Gothic"/>
              </a:rPr>
              <a:t>WORK THINGS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6A0F5B4-F2D4-B5A2-4737-98EE8B623B71}"/>
              </a:ext>
            </a:extLst>
          </p:cNvPr>
          <p:cNvSpPr txBox="1"/>
          <p:nvPr/>
        </p:nvSpPr>
        <p:spPr>
          <a:xfrm>
            <a:off x="170619" y="4278929"/>
            <a:ext cx="4323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6"/>
                </a:solidFill>
                <a:latin typeface="Century Gothic"/>
                <a:cs typeface="Century Gothic"/>
              </a:rPr>
              <a:t>PERSONAL THINGS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45DD081-2DDB-9DB4-642E-823CA49FEBD4}"/>
              </a:ext>
            </a:extLst>
          </p:cNvPr>
          <p:cNvSpPr txBox="1"/>
          <p:nvPr/>
        </p:nvSpPr>
        <p:spPr>
          <a:xfrm>
            <a:off x="238836" y="4787244"/>
            <a:ext cx="43331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Century Gothic"/>
                <a:cs typeface="Century Gothic"/>
              </a:rPr>
              <a:t>Car Problems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Century Gothic"/>
                <a:cs typeface="Century Gothic"/>
              </a:rPr>
              <a:t>Animal Care (Dogs, Cats, Rabbits)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Century Gothic"/>
                <a:cs typeface="Century Gothic"/>
              </a:rPr>
              <a:t>MMORPG Video Games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585547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483289" y="299625"/>
            <a:ext cx="43331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entury Gothic"/>
                <a:cs typeface="Century Gothic"/>
              </a:rPr>
              <a:t>Jonathan Maxfield</a:t>
            </a:r>
          </a:p>
          <a:p>
            <a:r>
              <a:rPr lang="en-US" sz="2000" b="1" dirty="0">
                <a:latin typeface="Century Gothic"/>
                <a:cs typeface="Century Gothic"/>
              </a:rPr>
              <a:t>Web Specialist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093779-3BFE-1E81-A2D6-79A6F4C6535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4219236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CE60A94-FE8D-D653-06A6-9C3D7A00F408}"/>
              </a:ext>
            </a:extLst>
          </p:cNvPr>
          <p:cNvSpPr txBox="1"/>
          <p:nvPr/>
        </p:nvSpPr>
        <p:spPr>
          <a:xfrm>
            <a:off x="4483290" y="1377283"/>
            <a:ext cx="433316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>
                <a:latin typeface="Century Gothic"/>
                <a:cs typeface="Century Gothic"/>
              </a:rPr>
              <a:t>Been at KSU for 10 years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>
                <a:latin typeface="Century Gothic"/>
                <a:cs typeface="Century Gothic"/>
              </a:rPr>
              <a:t>Degree from KSU (History, ’12)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>
                <a:latin typeface="Century Gothic"/>
                <a:cs typeface="Century Gothic"/>
              </a:rPr>
              <a:t>Is an elite D&amp;D Dungeon Master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>
                <a:latin typeface="Century Gothic"/>
                <a:cs typeface="Century Gothic"/>
              </a:rPr>
              <a:t>Is insanely good at World of Warships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>
                <a:latin typeface="Century Gothic"/>
                <a:cs typeface="Century Gothic"/>
              </a:rPr>
              <a:t>Married to </a:t>
            </a:r>
            <a:r>
              <a:rPr lang="en-US" sz="2800" b="1" dirty="0" err="1">
                <a:latin typeface="Century Gothic"/>
                <a:cs typeface="Century Gothic"/>
              </a:rPr>
              <a:t>Milya</a:t>
            </a:r>
            <a:r>
              <a:rPr lang="en-US" sz="2800" b="1" dirty="0">
                <a:latin typeface="Century Gothic"/>
                <a:cs typeface="Century Gothic"/>
              </a:rPr>
              <a:t> and has one daughter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013042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6355" y="285978"/>
            <a:ext cx="41518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Century Gothic"/>
                <a:cs typeface="Century Gothic"/>
              </a:rPr>
              <a:t>Great Reasons to Contact Jonathan: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093779-3BFE-1E81-A2D6-79A6F4C6535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924763" y="0"/>
            <a:ext cx="4219236" cy="68579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CE60A94-FE8D-D653-06A6-9C3D7A00F408}"/>
              </a:ext>
            </a:extLst>
          </p:cNvPr>
          <p:cNvSpPr txBox="1"/>
          <p:nvPr/>
        </p:nvSpPr>
        <p:spPr>
          <a:xfrm>
            <a:off x="256355" y="1956873"/>
            <a:ext cx="43331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Century Gothic"/>
                <a:cs typeface="Century Gothic"/>
              </a:rPr>
              <a:t>Questions about Omni CMS Website Service Tickets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chemeClr val="bg1"/>
                </a:solidFill>
                <a:latin typeface="Century Gothic"/>
                <a:cs typeface="Century Gothic"/>
              </a:rPr>
              <a:t>FacultyWeb</a:t>
            </a:r>
            <a:endParaRPr lang="en-US" sz="2000" b="1" dirty="0">
              <a:solidFill>
                <a:schemeClr val="bg1"/>
              </a:solidFill>
              <a:latin typeface="Century Gothic"/>
              <a:cs typeface="Century Gothic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Century Gothic"/>
                <a:cs typeface="Century Gothic"/>
              </a:rPr>
              <a:t>Formstack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Century Gothic"/>
                <a:cs typeface="Century Gothic"/>
              </a:rPr>
              <a:t>Writing and Proofreading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9CB09F-B7A7-8D13-201D-719F59573421}"/>
              </a:ext>
            </a:extLst>
          </p:cNvPr>
          <p:cNvSpPr txBox="1"/>
          <p:nvPr/>
        </p:nvSpPr>
        <p:spPr>
          <a:xfrm>
            <a:off x="256355" y="1481476"/>
            <a:ext cx="4323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6"/>
                </a:solidFill>
                <a:latin typeface="Century Gothic"/>
                <a:cs typeface="Century Gothic"/>
              </a:rPr>
              <a:t>WORK THINGS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6A0F5B4-F2D4-B5A2-4737-98EE8B623B71}"/>
              </a:ext>
            </a:extLst>
          </p:cNvPr>
          <p:cNvSpPr txBox="1"/>
          <p:nvPr/>
        </p:nvSpPr>
        <p:spPr>
          <a:xfrm>
            <a:off x="170619" y="4278929"/>
            <a:ext cx="4323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6"/>
                </a:solidFill>
                <a:latin typeface="Century Gothic"/>
                <a:cs typeface="Century Gothic"/>
              </a:rPr>
              <a:t>PERSONAL THINGS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45DD081-2DDB-9DB4-642E-823CA49FEBD4}"/>
              </a:ext>
            </a:extLst>
          </p:cNvPr>
          <p:cNvSpPr txBox="1"/>
          <p:nvPr/>
        </p:nvSpPr>
        <p:spPr>
          <a:xfrm>
            <a:off x="238836" y="4787244"/>
            <a:ext cx="43331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Century Gothic"/>
                <a:cs typeface="Century Gothic"/>
              </a:rPr>
              <a:t>Fantasy Gaming, Especially Building D&amp;D Characters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Century Gothic"/>
                <a:cs typeface="Century Gothic"/>
              </a:rPr>
              <a:t>“Old-</a:t>
            </a:r>
            <a:r>
              <a:rPr lang="en-US" sz="2000" b="1" dirty="0" err="1">
                <a:solidFill>
                  <a:schemeClr val="bg1"/>
                </a:solidFill>
                <a:latin typeface="Century Gothic"/>
                <a:cs typeface="Century Gothic"/>
              </a:rPr>
              <a:t>Tyme</a:t>
            </a:r>
            <a:r>
              <a:rPr lang="en-US" sz="2000" b="1" dirty="0">
                <a:solidFill>
                  <a:schemeClr val="bg1"/>
                </a:solidFill>
                <a:latin typeface="Century Gothic"/>
                <a:cs typeface="Century Gothic"/>
              </a:rPr>
              <a:t>” Movies and Entertainment History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Century Gothic"/>
                <a:cs typeface="Century Gothic"/>
              </a:rPr>
              <a:t>Renaissance Festival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7457807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483290" y="299625"/>
            <a:ext cx="41518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entury Gothic"/>
                <a:cs typeface="Century Gothic"/>
              </a:rPr>
              <a:t>Michael </a:t>
            </a:r>
            <a:r>
              <a:rPr lang="en-US" sz="3600" b="1" dirty="0" err="1">
                <a:latin typeface="Century Gothic"/>
                <a:cs typeface="Century Gothic"/>
              </a:rPr>
              <a:t>Cahal</a:t>
            </a:r>
            <a:endParaRPr lang="en-US" sz="3600" b="1" dirty="0">
              <a:latin typeface="Century Gothic"/>
              <a:cs typeface="Century Gothic"/>
            </a:endParaRPr>
          </a:p>
          <a:p>
            <a:r>
              <a:rPr lang="en-US" sz="2000" b="1" dirty="0">
                <a:latin typeface="Century Gothic"/>
                <a:cs typeface="Century Gothic"/>
              </a:rPr>
              <a:t>Web Developer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093779-3BFE-1E81-A2D6-79A6F4C6535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4219236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CE60A94-FE8D-D653-06A6-9C3D7A00F408}"/>
              </a:ext>
            </a:extLst>
          </p:cNvPr>
          <p:cNvSpPr txBox="1"/>
          <p:nvPr/>
        </p:nvSpPr>
        <p:spPr>
          <a:xfrm>
            <a:off x="4483289" y="1377283"/>
            <a:ext cx="446964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>
                <a:latin typeface="Century Gothic"/>
                <a:cs typeface="Century Gothic"/>
              </a:rPr>
              <a:t>Been at KSU for almost 2 years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>
                <a:latin typeface="Century Gothic"/>
                <a:cs typeface="Century Gothic"/>
              </a:rPr>
              <a:t>Two degrees from UGA (Music Ed, ’10; M-Music Ed, ‘12)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>
                <a:latin typeface="Century Gothic"/>
                <a:cs typeface="Century Gothic"/>
              </a:rPr>
              <a:t>Plays five instruments (Primary: saxophone)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>
                <a:latin typeface="Century Gothic"/>
                <a:cs typeface="Century Gothic"/>
              </a:rPr>
              <a:t>Says he likes to “work in the yard”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>
                <a:latin typeface="Century Gothic"/>
                <a:cs typeface="Century Gothic"/>
              </a:rPr>
              <a:t>Married to Mia and has one daughter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641432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6355" y="285978"/>
            <a:ext cx="41518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Century Gothic"/>
                <a:cs typeface="Century Gothic"/>
              </a:rPr>
              <a:t>Great Reasons to Contact Michael: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093779-3BFE-1E81-A2D6-79A6F4C6535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924763" y="0"/>
            <a:ext cx="4219235" cy="68579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CE60A94-FE8D-D653-06A6-9C3D7A00F408}"/>
              </a:ext>
            </a:extLst>
          </p:cNvPr>
          <p:cNvSpPr txBox="1"/>
          <p:nvPr/>
        </p:nvSpPr>
        <p:spPr>
          <a:xfrm>
            <a:off x="256355" y="1956873"/>
            <a:ext cx="43331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Century Gothic"/>
                <a:cs typeface="Century Gothic"/>
              </a:rPr>
              <a:t>Questions about Web Development, specifically HTML, CSS, PHP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Century Gothic"/>
                <a:cs typeface="Century Gothic"/>
              </a:rPr>
              <a:t>Training in Omni CMS (New Templates and Snippets)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9CB09F-B7A7-8D13-201D-719F59573421}"/>
              </a:ext>
            </a:extLst>
          </p:cNvPr>
          <p:cNvSpPr txBox="1"/>
          <p:nvPr/>
        </p:nvSpPr>
        <p:spPr>
          <a:xfrm>
            <a:off x="256355" y="1481476"/>
            <a:ext cx="4323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6"/>
                </a:solidFill>
                <a:latin typeface="Century Gothic"/>
                <a:cs typeface="Century Gothic"/>
              </a:rPr>
              <a:t>WORK THINGS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6A0F5B4-F2D4-B5A2-4737-98EE8B623B71}"/>
              </a:ext>
            </a:extLst>
          </p:cNvPr>
          <p:cNvSpPr txBox="1"/>
          <p:nvPr/>
        </p:nvSpPr>
        <p:spPr>
          <a:xfrm>
            <a:off x="170619" y="4278929"/>
            <a:ext cx="4323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6"/>
                </a:solidFill>
                <a:latin typeface="Century Gothic"/>
                <a:cs typeface="Century Gothic"/>
              </a:rPr>
              <a:t>PERSONAL THINGS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45DD081-2DDB-9DB4-642E-823CA49FEBD4}"/>
              </a:ext>
            </a:extLst>
          </p:cNvPr>
          <p:cNvSpPr txBox="1"/>
          <p:nvPr/>
        </p:nvSpPr>
        <p:spPr>
          <a:xfrm>
            <a:off x="238836" y="4787244"/>
            <a:ext cx="43331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Century Gothic"/>
                <a:cs typeface="Century Gothic"/>
              </a:rPr>
              <a:t>Music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Century Gothic"/>
                <a:cs typeface="Century Gothic"/>
              </a:rPr>
              <a:t>Working in the Yard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Century Gothic"/>
                <a:cs typeface="Century Gothic"/>
              </a:rPr>
              <a:t>Paddleboarding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Century Gothic"/>
                <a:cs typeface="Century Gothic"/>
              </a:rPr>
              <a:t>Golf Carts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Century Gothic"/>
                <a:cs typeface="Century Gothic"/>
              </a:rPr>
              <a:t>Living in Acworth</a:t>
            </a:r>
          </a:p>
          <a:p>
            <a:endParaRPr lang="en-US" sz="2000" b="1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641063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218"/>
            <a:ext cx="9090083" cy="6837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361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78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7007" y="4984768"/>
            <a:ext cx="45971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Century Gothic"/>
                <a:cs typeface="Century Gothic"/>
              </a:rPr>
              <a:t>What We Do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  <a:latin typeface="Century Gothic"/>
                <a:cs typeface="Century Gothic"/>
              </a:rPr>
              <a:t>(rocket science)</a:t>
            </a:r>
          </a:p>
        </p:txBody>
      </p:sp>
    </p:spTree>
    <p:extLst>
      <p:ext uri="{BB962C8B-B14F-4D97-AF65-F5344CB8AC3E}">
        <p14:creationId xmlns:p14="http://schemas.microsoft.com/office/powerpoint/2010/main" val="6813142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59887" y="313273"/>
            <a:ext cx="6424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Century Gothic"/>
                <a:cs typeface="Century Gothic"/>
              </a:rPr>
              <a:t>WebGroup</a:t>
            </a:r>
            <a:r>
              <a:rPr lang="en-US" sz="3600" b="1" dirty="0">
                <a:latin typeface="Century Gothic"/>
                <a:cs typeface="Century Gothic"/>
              </a:rPr>
              <a:t> Responsibilities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E60A94-FE8D-D653-06A6-9C3D7A00F408}"/>
              </a:ext>
            </a:extLst>
          </p:cNvPr>
          <p:cNvSpPr txBox="1"/>
          <p:nvPr/>
        </p:nvSpPr>
        <p:spPr>
          <a:xfrm>
            <a:off x="259307" y="1117976"/>
            <a:ext cx="4210335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entury Gothic"/>
                <a:cs typeface="Century Gothic"/>
              </a:rPr>
              <a:t>Omni CMS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latin typeface="Century Gothic"/>
                <a:cs typeface="Century Gothic"/>
              </a:rPr>
              <a:t>University Content Management Systems with Over 300+ Sites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latin typeface="Century Gothic"/>
                <a:cs typeface="Century Gothic"/>
              </a:rPr>
              <a:t>Develop and Maintain All Code in the System (Templates, Snippets)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latin typeface="Century Gothic"/>
                <a:cs typeface="Century Gothic"/>
              </a:rPr>
              <a:t>Manage Users and Permissions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latin typeface="Century Gothic"/>
                <a:cs typeface="Century Gothic"/>
              </a:rPr>
              <a:t>Support Administrative Sites</a:t>
            </a:r>
          </a:p>
          <a:p>
            <a:endParaRPr lang="en-US" sz="2800" b="1" dirty="0">
              <a:latin typeface="Century Gothic"/>
              <a:cs typeface="Century Gothic"/>
            </a:endParaRPr>
          </a:p>
          <a:p>
            <a:r>
              <a:rPr lang="en-US" sz="2800" b="1" dirty="0" err="1">
                <a:latin typeface="Century Gothic"/>
                <a:cs typeface="Century Gothic"/>
              </a:rPr>
              <a:t>FacultyWeb</a:t>
            </a:r>
            <a:endParaRPr lang="en-US" sz="2800" b="1" dirty="0">
              <a:latin typeface="Century Gothic"/>
              <a:cs typeface="Century Gothic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latin typeface="Century Gothic"/>
                <a:cs typeface="Century Gothic"/>
              </a:rPr>
              <a:t>CMS for over 1000 Faculty Sites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latin typeface="Century Gothic"/>
                <a:cs typeface="Century Gothic"/>
              </a:rPr>
              <a:t>Manage Users and Permissions</a:t>
            </a:r>
          </a:p>
          <a:p>
            <a:endParaRPr lang="en-US" sz="2800" b="1" dirty="0">
              <a:latin typeface="Century Gothic"/>
              <a:cs typeface="Century Gothic"/>
            </a:endParaRPr>
          </a:p>
          <a:p>
            <a:r>
              <a:rPr lang="en-US" sz="2800" b="1" dirty="0">
                <a:latin typeface="Century Gothic"/>
                <a:cs typeface="Century Gothic"/>
              </a:rPr>
              <a:t>Formstack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latin typeface="Century Gothic"/>
                <a:cs typeface="Century Gothic"/>
              </a:rPr>
              <a:t>Form Building Solution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latin typeface="Century Gothic"/>
                <a:cs typeface="Century Gothic"/>
              </a:rPr>
              <a:t>Manage Users and Permissions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latin typeface="Century Gothic"/>
                <a:cs typeface="Century Gothic"/>
              </a:rPr>
              <a:t>Support Form Development and Management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A5CCFF-1C92-B8FF-533E-591CE79255C9}"/>
              </a:ext>
            </a:extLst>
          </p:cNvPr>
          <p:cNvSpPr txBox="1"/>
          <p:nvPr/>
        </p:nvSpPr>
        <p:spPr>
          <a:xfrm>
            <a:off x="4565174" y="1117976"/>
            <a:ext cx="4210335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Century Gothic"/>
                <a:cs typeface="Century Gothic"/>
              </a:rPr>
              <a:t>Siteimprove</a:t>
            </a:r>
            <a:endParaRPr lang="en-US" sz="2800" b="1" dirty="0">
              <a:latin typeface="Century Gothic"/>
              <a:cs typeface="Century Gothic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latin typeface="Century Gothic"/>
                <a:cs typeface="Century Gothic"/>
              </a:rPr>
              <a:t>Online Tool That Evaluates KSU Websites for Quality Assurance and Accessibility</a:t>
            </a:r>
          </a:p>
          <a:p>
            <a:br>
              <a:rPr lang="en-US" sz="2800" b="1" dirty="0">
                <a:latin typeface="Century Gothic"/>
                <a:cs typeface="Century Gothic"/>
              </a:rPr>
            </a:br>
            <a:r>
              <a:rPr lang="en-US" sz="2800" b="1" dirty="0" err="1">
                <a:latin typeface="Century Gothic"/>
                <a:cs typeface="Century Gothic"/>
              </a:rPr>
              <a:t>Funnelback</a:t>
            </a:r>
            <a:endParaRPr lang="en-US" sz="2800" b="1" dirty="0">
              <a:latin typeface="Century Gothic"/>
              <a:cs typeface="Century Gothic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latin typeface="Century Gothic"/>
                <a:cs typeface="Century Gothic"/>
              </a:rPr>
              <a:t>University Search Engine </a:t>
            </a:r>
          </a:p>
          <a:p>
            <a:endParaRPr lang="en-US" sz="2800" b="1" dirty="0">
              <a:latin typeface="Century Gothic"/>
              <a:cs typeface="Century Gothic"/>
            </a:endParaRPr>
          </a:p>
          <a:p>
            <a:r>
              <a:rPr lang="en-US" sz="2800" b="1" dirty="0">
                <a:latin typeface="Century Gothic"/>
                <a:cs typeface="Century Gothic"/>
              </a:rPr>
              <a:t>Student Inform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latin typeface="Century Gothic"/>
                <a:cs typeface="Century Gothic"/>
              </a:rPr>
              <a:t>Develop and maintain all code in the system (templates, snippets)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>
              <a:latin typeface="Century Gothic"/>
              <a:cs typeface="Century Gothic"/>
            </a:endParaRPr>
          </a:p>
          <a:p>
            <a:r>
              <a:rPr lang="en-US" sz="2800" b="1" dirty="0">
                <a:latin typeface="Century Gothic"/>
                <a:cs typeface="Century Gothic"/>
              </a:rPr>
              <a:t>Web App Integrations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latin typeface="Century Gothic"/>
                <a:cs typeface="Century Gothic"/>
              </a:rPr>
              <a:t>Development Integrations with Omni CMS including </a:t>
            </a:r>
            <a:r>
              <a:rPr lang="en-US" sz="1600" b="1" dirty="0" err="1">
                <a:latin typeface="Century Gothic"/>
                <a:cs typeface="Century Gothic"/>
              </a:rPr>
              <a:t>IntWeb</a:t>
            </a:r>
            <a:r>
              <a:rPr lang="en-US" sz="1600" b="1" dirty="0">
                <a:latin typeface="Century Gothic"/>
                <a:cs typeface="Century Gothic"/>
              </a:rPr>
              <a:t>, Emergency Alerts, </a:t>
            </a:r>
            <a:r>
              <a:rPr lang="en-US" sz="1600" b="1" dirty="0" err="1">
                <a:latin typeface="Century Gothic"/>
                <a:cs typeface="Century Gothic"/>
              </a:rPr>
              <a:t>OwlTV</a:t>
            </a:r>
            <a:r>
              <a:rPr lang="en-US" sz="1600" b="1" dirty="0">
                <a:latin typeface="Century Gothic"/>
                <a:cs typeface="Century Gothic"/>
              </a:rPr>
              <a:t>, Email Signature</a:t>
            </a:r>
          </a:p>
        </p:txBody>
      </p:sp>
      <p:pic>
        <p:nvPicPr>
          <p:cNvPr id="7170" name="Picture 2" descr="Free Rocket SVG, PNG Icon, Symbol. Download Image.">
            <a:extLst>
              <a:ext uri="{FF2B5EF4-FFF2-40B4-BE49-F238E27FC236}">
                <a16:creationId xmlns:a16="http://schemas.microsoft.com/office/drawing/2014/main" id="{5A00F7C0-8BD3-DAD0-CCDC-A133CC5589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848" y="1173706"/>
            <a:ext cx="424973" cy="42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Free Rocket SVG, PNG Icon, Symbol. Download Image.">
            <a:extLst>
              <a:ext uri="{FF2B5EF4-FFF2-40B4-BE49-F238E27FC236}">
                <a16:creationId xmlns:a16="http://schemas.microsoft.com/office/drawing/2014/main" id="{95254E37-5801-4A7B-7D5C-053FBA4822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666" y="3482247"/>
            <a:ext cx="424973" cy="42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Free Rocket SVG, PNG Icon, Symbol. Download Image.">
            <a:extLst>
              <a:ext uri="{FF2B5EF4-FFF2-40B4-BE49-F238E27FC236}">
                <a16:creationId xmlns:a16="http://schemas.microsoft.com/office/drawing/2014/main" id="{CDCAF08F-7A21-2CCD-3D31-05322EA048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107" y="4833580"/>
            <a:ext cx="424973" cy="42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Free Rocket SVG, PNG Icon, Symbol. Download Image.">
            <a:extLst>
              <a:ext uri="{FF2B5EF4-FFF2-40B4-BE49-F238E27FC236}">
                <a16:creationId xmlns:a16="http://schemas.microsoft.com/office/drawing/2014/main" id="{A2DE9207-DDF1-53E9-908C-30802840CB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8672" y="1173706"/>
            <a:ext cx="424973" cy="42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Free Rocket SVG, PNG Icon, Symbol. Download Image.">
            <a:extLst>
              <a:ext uri="{FF2B5EF4-FFF2-40B4-BE49-F238E27FC236}">
                <a16:creationId xmlns:a16="http://schemas.microsoft.com/office/drawing/2014/main" id="{68C76935-8B31-9020-333F-94D1F853EF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8671" y="2752297"/>
            <a:ext cx="424973" cy="42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Free Rocket SVG, PNG Icon, Symbol. Download Image.">
            <a:extLst>
              <a:ext uri="{FF2B5EF4-FFF2-40B4-BE49-F238E27FC236}">
                <a16:creationId xmlns:a16="http://schemas.microsoft.com/office/drawing/2014/main" id="{F4E858C3-0038-0289-6664-D9F471EA8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6444" y="5039242"/>
            <a:ext cx="424973" cy="42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Free Rocket SVG, PNG Icon, Symbol. Download Image.">
            <a:extLst>
              <a:ext uri="{FF2B5EF4-FFF2-40B4-BE49-F238E27FC236}">
                <a16:creationId xmlns:a16="http://schemas.microsoft.com/office/drawing/2014/main" id="{F86FC0F2-68B0-70F8-70CF-27FD6B042A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080" y="1173157"/>
            <a:ext cx="424973" cy="42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Free Rocket SVG, PNG Icon, Symbol. Download Image.">
            <a:extLst>
              <a:ext uri="{FF2B5EF4-FFF2-40B4-BE49-F238E27FC236}">
                <a16:creationId xmlns:a16="http://schemas.microsoft.com/office/drawing/2014/main" id="{B72322AD-42E0-125C-6729-86001FBE97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0808" y="1172608"/>
            <a:ext cx="424973" cy="42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Free Rocket SVG, PNG Icon, Symbol. Download Image.">
            <a:extLst>
              <a:ext uri="{FF2B5EF4-FFF2-40B4-BE49-F238E27FC236}">
                <a16:creationId xmlns:a16="http://schemas.microsoft.com/office/drawing/2014/main" id="{07A6E5BF-8DC1-B6D4-7DFE-A8DEED186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0536" y="1172059"/>
            <a:ext cx="424973" cy="42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Free Rocket SVG, PNG Icon, Symbol. Download Image.">
            <a:extLst>
              <a:ext uri="{FF2B5EF4-FFF2-40B4-BE49-F238E27FC236}">
                <a16:creationId xmlns:a16="http://schemas.microsoft.com/office/drawing/2014/main" id="{9EC13DC0-A735-1806-BB95-D9E2D6C020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9680" y="3489743"/>
            <a:ext cx="424973" cy="42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Free Rocket SVG, PNG Icon, Symbol. Download Image.">
            <a:extLst>
              <a:ext uri="{FF2B5EF4-FFF2-40B4-BE49-F238E27FC236}">
                <a16:creationId xmlns:a16="http://schemas.microsoft.com/office/drawing/2014/main" id="{B7930222-02E1-4886-9408-8D12C2506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605" y="4840037"/>
            <a:ext cx="424973" cy="42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Free Rocket SVG, PNG Icon, Symbol. Download Image.">
            <a:extLst>
              <a:ext uri="{FF2B5EF4-FFF2-40B4-BE49-F238E27FC236}">
                <a16:creationId xmlns:a16="http://schemas.microsoft.com/office/drawing/2014/main" id="{1779E608-A2DC-AE16-68DA-E15A73ED36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280" y="4832006"/>
            <a:ext cx="424973" cy="42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Free Rocket SVG, PNG Icon, Symbol. Download Image.">
            <a:extLst>
              <a:ext uri="{FF2B5EF4-FFF2-40B4-BE49-F238E27FC236}">
                <a16:creationId xmlns:a16="http://schemas.microsoft.com/office/drawing/2014/main" id="{6BDECFEF-1139-D655-1B4F-9A0DDF0D22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303" y="4838463"/>
            <a:ext cx="424973" cy="42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Free Rocket SVG, PNG Icon, Symbol. Download Image.">
            <a:extLst>
              <a:ext uri="{FF2B5EF4-FFF2-40B4-BE49-F238E27FC236}">
                <a16:creationId xmlns:a16="http://schemas.microsoft.com/office/drawing/2014/main" id="{7A26440F-8DF1-6165-7594-6F4B9F7B0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938" y="4832793"/>
            <a:ext cx="424973" cy="42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Free Rocket SVG, PNG Icon, Symbol. Download Image.">
            <a:extLst>
              <a:ext uri="{FF2B5EF4-FFF2-40B4-BE49-F238E27FC236}">
                <a16:creationId xmlns:a16="http://schemas.microsoft.com/office/drawing/2014/main" id="{441EF5DE-DDCB-2DD1-FB39-6984BFC186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611" y="4839250"/>
            <a:ext cx="424973" cy="42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Free Rocket SVG, PNG Icon, Symbol. Download Image.">
            <a:extLst>
              <a:ext uri="{FF2B5EF4-FFF2-40B4-BE49-F238E27FC236}">
                <a16:creationId xmlns:a16="http://schemas.microsoft.com/office/drawing/2014/main" id="{342223C7-8B63-19AF-9680-608EA60014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441" y="2752297"/>
            <a:ext cx="424973" cy="42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 descr="Icon&#10;&#10;Description automatically generated">
            <a:extLst>
              <a:ext uri="{FF2B5EF4-FFF2-40B4-BE49-F238E27FC236}">
                <a16:creationId xmlns:a16="http://schemas.microsoft.com/office/drawing/2014/main" id="{3DDB2DF7-B574-9A61-B33D-E350A2790C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5138" y="3785830"/>
            <a:ext cx="264777" cy="488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432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3A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4231" y="2969880"/>
            <a:ext cx="84226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Century Gothic"/>
                <a:cs typeface="Century Gothic"/>
              </a:rPr>
              <a:t>Let’s start with a story.</a:t>
            </a:r>
          </a:p>
        </p:txBody>
      </p:sp>
    </p:spTree>
    <p:extLst>
      <p:ext uri="{BB962C8B-B14F-4D97-AF65-F5344CB8AC3E}">
        <p14:creationId xmlns:p14="http://schemas.microsoft.com/office/powerpoint/2010/main" val="36196607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3A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4118" y="3013501"/>
            <a:ext cx="84357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Century Gothic"/>
                <a:cs typeface="Century Gothic"/>
              </a:rPr>
              <a:t>What we are </a:t>
            </a:r>
            <a:r>
              <a:rPr lang="en-US" sz="4800" b="1" dirty="0">
                <a:solidFill>
                  <a:schemeClr val="accent6"/>
                </a:solidFill>
                <a:latin typeface="Century Gothic"/>
                <a:cs typeface="Century Gothic"/>
              </a:rPr>
              <a:t>working </a:t>
            </a:r>
            <a:r>
              <a:rPr lang="en-US" sz="4800" b="1" dirty="0">
                <a:solidFill>
                  <a:schemeClr val="bg1"/>
                </a:solidFill>
                <a:latin typeface="Century Gothic"/>
                <a:cs typeface="Century Gothic"/>
              </a:rPr>
              <a:t>on. </a:t>
            </a:r>
          </a:p>
        </p:txBody>
      </p:sp>
    </p:spTree>
    <p:extLst>
      <p:ext uri="{BB962C8B-B14F-4D97-AF65-F5344CB8AC3E}">
        <p14:creationId xmlns:p14="http://schemas.microsoft.com/office/powerpoint/2010/main" val="12299862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59887" y="313273"/>
            <a:ext cx="6424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Century Gothic"/>
                <a:cs typeface="Century Gothic"/>
              </a:rPr>
              <a:t>WebGroup</a:t>
            </a:r>
            <a:r>
              <a:rPr lang="en-US" sz="3600" b="1" dirty="0">
                <a:latin typeface="Century Gothic"/>
                <a:cs typeface="Century Gothic"/>
              </a:rPr>
              <a:t> 2023 Projects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E60A94-FE8D-D653-06A6-9C3D7A00F408}"/>
              </a:ext>
            </a:extLst>
          </p:cNvPr>
          <p:cNvSpPr txBox="1"/>
          <p:nvPr/>
        </p:nvSpPr>
        <p:spPr>
          <a:xfrm>
            <a:off x="317310" y="1138448"/>
            <a:ext cx="4950727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entury Gothic"/>
                <a:cs typeface="Century Gothic"/>
              </a:rPr>
              <a:t>Website Builds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latin typeface="Century Gothic"/>
                <a:cs typeface="Century Gothic"/>
              </a:rPr>
              <a:t>Student Affairs (38)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latin typeface="Century Gothic"/>
                <a:cs typeface="Century Gothic"/>
              </a:rPr>
              <a:t>Campus Services (12)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latin typeface="Century Gothic"/>
                <a:cs typeface="Century Gothic"/>
              </a:rPr>
              <a:t>CETL (Summer)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latin typeface="Century Gothic"/>
                <a:cs typeface="Century Gothic"/>
              </a:rPr>
              <a:t>Curriculum, Instruction, and Assessment (Summer)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latin typeface="Century Gothic"/>
                <a:cs typeface="Century Gothic"/>
              </a:rPr>
              <a:t>Human Resources (Summer/Fall)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latin typeface="Century Gothic"/>
                <a:cs typeface="Century Gothic"/>
              </a:rPr>
              <a:t>Museums, Archives and Rare Books (Summer/Fall)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latin typeface="Century Gothic"/>
                <a:cs typeface="Century Gothic"/>
              </a:rPr>
              <a:t>UITS (Fall)</a:t>
            </a:r>
          </a:p>
          <a:p>
            <a:r>
              <a:rPr lang="en-US" b="1" dirty="0">
                <a:latin typeface="Century Gothic"/>
                <a:cs typeface="Century Gothic"/>
              </a:rPr>
              <a:t> </a:t>
            </a:r>
          </a:p>
          <a:p>
            <a:r>
              <a:rPr lang="en-US" sz="2800" b="1" dirty="0">
                <a:latin typeface="Century Gothic"/>
                <a:cs typeface="Century Gothic"/>
              </a:rPr>
              <a:t>Development Projects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latin typeface="Century Gothic"/>
                <a:cs typeface="Century Gothic"/>
              </a:rPr>
              <a:t>RAVE Emergency Notification Integration with Omni CMS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latin typeface="Century Gothic"/>
                <a:cs typeface="Century Gothic"/>
              </a:rPr>
              <a:t>Omni CS Dynamic Site Map Generation Tool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latin typeface="Century Gothic"/>
                <a:cs typeface="Century Gothic"/>
              </a:rPr>
              <a:t>Library Hours Management App (Spring)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latin typeface="Century Gothic"/>
                <a:cs typeface="Century Gothic"/>
              </a:rPr>
              <a:t>Rapid-Development Framework (Spring)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err="1">
                <a:latin typeface="Century Gothic"/>
                <a:cs typeface="Century Gothic"/>
              </a:rPr>
              <a:t>IntWeb</a:t>
            </a:r>
            <a:r>
              <a:rPr lang="en-US" sz="1600" b="1" dirty="0">
                <a:latin typeface="Century Gothic"/>
                <a:cs typeface="Century Gothic"/>
              </a:rPr>
              <a:t> Upgrade (Summer)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latin typeface="Century Gothic"/>
                <a:cs typeface="Century Gothic"/>
              </a:rPr>
              <a:t>CETL Journal &amp; Conference Management (Summer)</a:t>
            </a:r>
          </a:p>
        </p:txBody>
      </p:sp>
      <p:pic>
        <p:nvPicPr>
          <p:cNvPr id="7" name="Picture 6" descr="A picture containing text, person, indoor, person&#10;&#10;Description automatically generated">
            <a:extLst>
              <a:ext uri="{FF2B5EF4-FFF2-40B4-BE49-F238E27FC236}">
                <a16:creationId xmlns:a16="http://schemas.microsoft.com/office/drawing/2014/main" id="{246ECBE0-63F6-C362-60AC-17F6714D19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9211" y="1226288"/>
            <a:ext cx="3464789" cy="563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6359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59887" y="313273"/>
            <a:ext cx="6424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Century Gothic"/>
                <a:cs typeface="Century Gothic"/>
              </a:rPr>
              <a:t>WebGroup</a:t>
            </a:r>
            <a:r>
              <a:rPr lang="en-US" sz="3600" b="1" dirty="0">
                <a:latin typeface="Century Gothic"/>
                <a:cs typeface="Century Gothic"/>
              </a:rPr>
              <a:t> 2023 Projects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E60A94-FE8D-D653-06A6-9C3D7A00F408}"/>
              </a:ext>
            </a:extLst>
          </p:cNvPr>
          <p:cNvSpPr txBox="1"/>
          <p:nvPr/>
        </p:nvSpPr>
        <p:spPr>
          <a:xfrm>
            <a:off x="3847320" y="1733872"/>
            <a:ext cx="4950727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Century Gothic"/>
                <a:cs typeface="Century Gothic"/>
              </a:rPr>
              <a:t>Siteimprove</a:t>
            </a:r>
            <a:endParaRPr lang="en-US" sz="2800" b="1" dirty="0">
              <a:latin typeface="Century Gothic"/>
              <a:cs typeface="Century Gothic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latin typeface="Century Gothic"/>
                <a:cs typeface="Century Gothic"/>
              </a:rPr>
              <a:t>Implement Site Enhancements and Corrections to Achieve 90&amp; Scoring for Quality Assurance and Accessibility</a:t>
            </a:r>
          </a:p>
          <a:p>
            <a:r>
              <a:rPr lang="en-US" b="1" dirty="0">
                <a:latin typeface="Century Gothic"/>
                <a:cs typeface="Century Gothic"/>
              </a:rPr>
              <a:t> </a:t>
            </a:r>
          </a:p>
          <a:p>
            <a:r>
              <a:rPr lang="en-US" sz="2800" b="1" dirty="0">
                <a:latin typeface="Century Gothic"/>
                <a:cs typeface="Century Gothic"/>
              </a:rPr>
              <a:t>Teambuilding and Presentations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latin typeface="Century Gothic"/>
                <a:cs typeface="Century Gothic"/>
              </a:rPr>
              <a:t>Continue Teambuilding Work with Georgia Tech Project Management Team | Exploring “Getting Comfortable with the Uncomfortable” and “Developing Teams in Virtual Environments”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latin typeface="Century Gothic"/>
                <a:cs typeface="Century Gothic"/>
              </a:rPr>
              <a:t>USG Interact </a:t>
            </a:r>
            <a:r>
              <a:rPr lang="en-US" sz="1600" b="1" dirty="0">
                <a:latin typeface="Century Gothic"/>
              </a:rPr>
              <a:t>Presentation | “The Future Is Coming: A Discussion On the Inevitable Collision of AI and Your University's Website” </a:t>
            </a:r>
          </a:p>
        </p:txBody>
      </p:sp>
      <p:pic>
        <p:nvPicPr>
          <p:cNvPr id="3" name="Picture 2" descr="A picture containing indoor, person&#10;&#10;Description automatically generated">
            <a:extLst>
              <a:ext uri="{FF2B5EF4-FFF2-40B4-BE49-F238E27FC236}">
                <a16:creationId xmlns:a16="http://schemas.microsoft.com/office/drawing/2014/main" id="{6FEA3A24-5728-40A6-781B-34278142E7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83758"/>
            <a:ext cx="3490955" cy="5674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3754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3A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8343" y="2656876"/>
            <a:ext cx="8435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Century Gothic"/>
                <a:cs typeface="Century Gothic"/>
              </a:rPr>
              <a:t>Lastly…we have an incredible amount of </a:t>
            </a:r>
            <a:r>
              <a:rPr lang="en-US" sz="4800" b="1" dirty="0">
                <a:solidFill>
                  <a:schemeClr val="accent6"/>
                </a:solidFill>
                <a:latin typeface="Century Gothic"/>
                <a:cs typeface="Century Gothic"/>
              </a:rPr>
              <a:t>fun</a:t>
            </a:r>
            <a:r>
              <a:rPr lang="en-US" sz="4800" b="1" dirty="0">
                <a:solidFill>
                  <a:schemeClr val="bg1"/>
                </a:solidFill>
                <a:latin typeface="Century Gothic"/>
                <a:cs typeface="Century Gothic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1309733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63292" y="5833853"/>
            <a:ext cx="3362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Century Gothic"/>
                <a:cs typeface="Century Gothic"/>
              </a:rPr>
              <a:t>Nerd Retreat</a:t>
            </a:r>
          </a:p>
        </p:txBody>
      </p:sp>
    </p:spTree>
    <p:extLst>
      <p:ext uri="{BB962C8B-B14F-4D97-AF65-F5344CB8AC3E}">
        <p14:creationId xmlns:p14="http://schemas.microsoft.com/office/powerpoint/2010/main" val="16613090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7378" y="5920939"/>
            <a:ext cx="3362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Century Gothic"/>
                <a:cs typeface="Century Gothic"/>
              </a:rPr>
              <a:t>Crockpot Day</a:t>
            </a:r>
          </a:p>
        </p:txBody>
      </p:sp>
    </p:spTree>
    <p:extLst>
      <p:ext uri="{BB962C8B-B14F-4D97-AF65-F5344CB8AC3E}">
        <p14:creationId xmlns:p14="http://schemas.microsoft.com/office/powerpoint/2010/main" val="20033111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3A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9817" y="2644170"/>
            <a:ext cx="85643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Century Gothic"/>
                <a:cs typeface="Century Gothic"/>
              </a:rPr>
              <a:t>Ladies and gentlemen…</a:t>
            </a:r>
          </a:p>
          <a:p>
            <a:pPr algn="ctr"/>
            <a:r>
              <a:rPr lang="en-US" sz="4800" b="1" dirty="0">
                <a:solidFill>
                  <a:schemeClr val="bg1"/>
                </a:solidFill>
                <a:latin typeface="Century Gothic"/>
                <a:cs typeface="Century Gothic"/>
              </a:rPr>
              <a:t>The </a:t>
            </a:r>
            <a:r>
              <a:rPr lang="en-US" sz="4800" b="1" dirty="0" err="1">
                <a:solidFill>
                  <a:schemeClr val="accent6"/>
                </a:solidFill>
                <a:latin typeface="Century Gothic"/>
                <a:cs typeface="Century Gothic"/>
              </a:rPr>
              <a:t>WebGroup</a:t>
            </a:r>
            <a:r>
              <a:rPr lang="en-US" sz="4800" b="1" dirty="0">
                <a:solidFill>
                  <a:schemeClr val="accent6"/>
                </a:solidFill>
                <a:latin typeface="Century Gothic"/>
                <a:cs typeface="Century Gothic"/>
              </a:rPr>
              <a:t> </a:t>
            </a:r>
            <a:r>
              <a:rPr lang="en-US" sz="4800" b="1" dirty="0">
                <a:solidFill>
                  <a:schemeClr val="bg1"/>
                </a:solidFill>
                <a:latin typeface="Century Gothic"/>
                <a:cs typeface="Century Gothic"/>
              </a:rPr>
              <a:t>Family Band. </a:t>
            </a:r>
          </a:p>
        </p:txBody>
      </p:sp>
    </p:spTree>
    <p:extLst>
      <p:ext uri="{BB962C8B-B14F-4D97-AF65-F5344CB8AC3E}">
        <p14:creationId xmlns:p14="http://schemas.microsoft.com/office/powerpoint/2010/main" val="2038374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20934" y="1527923"/>
            <a:ext cx="310740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entury Gothic"/>
                <a:cs typeface="Century Gothic"/>
              </a:rPr>
              <a:t> Once upon a time,</a:t>
            </a:r>
          </a:p>
          <a:p>
            <a:pPr algn="ctr"/>
            <a:r>
              <a:rPr lang="en-US" sz="3600" b="1" dirty="0">
                <a:latin typeface="Century Gothic"/>
                <a:cs typeface="Century Gothic"/>
              </a:rPr>
              <a:t>Kennesaw State University hired this guy</a:t>
            </a:r>
            <a:r>
              <a:rPr lang="mr-IN" sz="3600" b="1" dirty="0">
                <a:latin typeface="Century Gothic"/>
                <a:cs typeface="Century Gothic"/>
              </a:rPr>
              <a:t>…</a:t>
            </a:r>
            <a:endParaRPr lang="en-US" sz="36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19363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4876" y="5661338"/>
            <a:ext cx="8377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r-IN" sz="4000" b="1" dirty="0">
                <a:solidFill>
                  <a:schemeClr val="bg1"/>
                </a:solidFill>
                <a:latin typeface="Century Gothic"/>
                <a:cs typeface="Century Gothic"/>
              </a:rPr>
              <a:t>…</a:t>
            </a:r>
            <a:r>
              <a:rPr lang="en-US" sz="4000" b="1" dirty="0">
                <a:solidFill>
                  <a:schemeClr val="bg1"/>
                </a:solidFill>
                <a:latin typeface="Century Gothic"/>
                <a:cs typeface="Century Gothic"/>
              </a:rPr>
              <a:t>to manage </a:t>
            </a:r>
            <a:r>
              <a:rPr lang="en-US" sz="4000" b="1" dirty="0" err="1">
                <a:solidFill>
                  <a:schemeClr val="bg1"/>
                </a:solidFill>
                <a:latin typeface="Century Gothic"/>
                <a:cs typeface="Century Gothic"/>
              </a:rPr>
              <a:t>Kennesaw.edu</a:t>
            </a:r>
            <a:endParaRPr lang="en-US" sz="4000" b="1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207888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90199"/>
            <a:ext cx="6999514" cy="46678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38648" y="325179"/>
            <a:ext cx="294224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entury Gothic"/>
                <a:cs typeface="Century Gothic"/>
              </a:rPr>
              <a:t> After a </a:t>
            </a:r>
            <a:r>
              <a:rPr lang="en-US" sz="3600" b="1">
                <a:latin typeface="Century Gothic"/>
                <a:cs typeface="Century Gothic"/>
              </a:rPr>
              <a:t>few years, the Web </a:t>
            </a:r>
            <a:r>
              <a:rPr lang="en-US" sz="3600" b="1" dirty="0">
                <a:latin typeface="Century Gothic"/>
                <a:cs typeface="Century Gothic"/>
              </a:rPr>
              <a:t>started to get REALLY hard. It required a whole new set of coding skills.</a:t>
            </a:r>
          </a:p>
        </p:txBody>
      </p:sp>
    </p:spTree>
    <p:extLst>
      <p:ext uri="{BB962C8B-B14F-4D97-AF65-F5344CB8AC3E}">
        <p14:creationId xmlns:p14="http://schemas.microsoft.com/office/powerpoint/2010/main" val="2116683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rincess-lei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0663" y="1719056"/>
            <a:ext cx="33627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Century Gothic"/>
                <a:cs typeface="Century Gothic"/>
              </a:rPr>
              <a:t>Help me, direct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  <a:latin typeface="Century Gothic"/>
                <a:cs typeface="Century Gothic"/>
              </a:rPr>
              <a:t>supervisor</a:t>
            </a:r>
            <a:r>
              <a:rPr lang="mr-IN" sz="3600" b="1" dirty="0">
                <a:solidFill>
                  <a:schemeClr val="bg1"/>
                </a:solidFill>
                <a:latin typeface="Century Gothic"/>
                <a:cs typeface="Century Gothic"/>
              </a:rPr>
              <a:t>…</a:t>
            </a:r>
            <a:r>
              <a:rPr lang="en-US" sz="3600" b="1" dirty="0">
                <a:solidFill>
                  <a:schemeClr val="bg1"/>
                </a:solidFill>
                <a:latin typeface="Century Gothic"/>
                <a:cs typeface="Century Gothic"/>
              </a:rPr>
              <a:t>I need a real web developer.</a:t>
            </a:r>
          </a:p>
        </p:txBody>
      </p:sp>
    </p:spTree>
    <p:extLst>
      <p:ext uri="{BB962C8B-B14F-4D97-AF65-F5344CB8AC3E}">
        <p14:creationId xmlns:p14="http://schemas.microsoft.com/office/powerpoint/2010/main" val="256050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0926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ollage of people&#10;&#10;Description automatically generated with medium confidence">
            <a:extLst>
              <a:ext uri="{FF2B5EF4-FFF2-40B4-BE49-F238E27FC236}">
                <a16:creationId xmlns:a16="http://schemas.microsoft.com/office/drawing/2014/main" id="{77226280-4F70-CF19-1CAA-39FA3A4396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6050"/>
            <a:ext cx="9161061" cy="4885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5376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14242</TotalTime>
  <Words>880</Words>
  <Application>Microsoft Macintosh PowerPoint</Application>
  <PresentationFormat>On-screen Show (4:3)</PresentationFormat>
  <Paragraphs>161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Calibri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Kennesaw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ITS</dc:creator>
  <cp:lastModifiedBy>Christopher Ward</cp:lastModifiedBy>
  <cp:revision>163</cp:revision>
  <dcterms:created xsi:type="dcterms:W3CDTF">2013-10-11T12:31:37Z</dcterms:created>
  <dcterms:modified xsi:type="dcterms:W3CDTF">2023-05-03T19:20:25Z</dcterms:modified>
</cp:coreProperties>
</file>