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38" r:id="rId3"/>
    <p:sldId id="354" r:id="rId4"/>
    <p:sldId id="355" r:id="rId5"/>
    <p:sldId id="356" r:id="rId6"/>
    <p:sldId id="310" r:id="rId7"/>
    <p:sldId id="357" r:id="rId8"/>
    <p:sldId id="358" r:id="rId9"/>
    <p:sldId id="360" r:id="rId10"/>
    <p:sldId id="359" r:id="rId11"/>
    <p:sldId id="361" r:id="rId12"/>
    <p:sldId id="362" r:id="rId13"/>
    <p:sldId id="364" r:id="rId14"/>
    <p:sldId id="365" r:id="rId15"/>
    <p:sldId id="366" r:id="rId16"/>
    <p:sldId id="367" r:id="rId17"/>
    <p:sldId id="368" r:id="rId18"/>
    <p:sldId id="369" r:id="rId19"/>
    <p:sldId id="371" r:id="rId20"/>
    <p:sldId id="374" r:id="rId21"/>
    <p:sldId id="372" r:id="rId22"/>
    <p:sldId id="373" r:id="rId23"/>
    <p:sldId id="376" r:id="rId24"/>
    <p:sldId id="377" r:id="rId25"/>
    <p:sldId id="378" r:id="rId26"/>
    <p:sldId id="379" r:id="rId27"/>
    <p:sldId id="380" r:id="rId28"/>
    <p:sldId id="381" r:id="rId29"/>
    <p:sldId id="406" r:id="rId30"/>
    <p:sldId id="408" r:id="rId31"/>
    <p:sldId id="409" r:id="rId32"/>
    <p:sldId id="415" r:id="rId33"/>
    <p:sldId id="411" r:id="rId34"/>
    <p:sldId id="412" r:id="rId35"/>
    <p:sldId id="416" r:id="rId36"/>
    <p:sldId id="414" r:id="rId37"/>
    <p:sldId id="407" r:id="rId38"/>
    <p:sldId id="418" r:id="rId39"/>
    <p:sldId id="421" r:id="rId40"/>
    <p:sldId id="417" r:id="rId41"/>
    <p:sldId id="405" r:id="rId42"/>
    <p:sldId id="395" r:id="rId43"/>
    <p:sldId id="330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e Rocchio" initials="R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12E"/>
    <a:srgbClr val="C9013A"/>
    <a:srgbClr val="0000FF"/>
    <a:srgbClr val="009900"/>
    <a:srgbClr val="3333FF"/>
    <a:srgbClr val="FFFF99"/>
    <a:srgbClr val="FFFFCC"/>
    <a:srgbClr val="FFE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127" autoAdjust="0"/>
  </p:normalViewPr>
  <p:slideViewPr>
    <p:cSldViewPr>
      <p:cViewPr>
        <p:scale>
          <a:sx n="100" d="100"/>
          <a:sy n="100" d="100"/>
        </p:scale>
        <p:origin x="-1392" y="-4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9216"/>
    </p:cViewPr>
  </p:sorterViewPr>
  <p:notesViewPr>
    <p:cSldViewPr>
      <p:cViewPr varScale="1">
        <p:scale>
          <a:sx n="50" d="100"/>
          <a:sy n="50" d="100"/>
        </p:scale>
        <p:origin x="-1637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0-14T21:59:13.265" idx="1">
    <p:pos x="20" y="79"/>
    <p:text>NOTE TO CHRIS:
KAREN SAID SHE WOULD GET US BETTER RESOLUTION IMAGES - FROM HER GRAPHICS DESIGNER... 
IN ADDITION, i THINK THAT WE COULD JAZZ THIS UP SIGNIFICANTLY WITH A FEW IMAGES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E156B-2F7A-4247-982B-341390BEDF4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AAF33-CFF4-48A1-8235-435521888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1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25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25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25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2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2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6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By stakeholder  we mean the campus unit that </a:t>
            </a:r>
            <a:r>
              <a:rPr lang="en-US" sz="2000" dirty="0" smtClean="0"/>
              <a:t>that owns, manages or curates </a:t>
            </a:r>
            <a:r>
              <a:rPr lang="en-US" sz="2000" dirty="0"/>
              <a:t>the data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/>
              <a:t>Once you have priorities to focus on you can begin to advocate for a strategic approach to mobility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Focus on the stakeholders that can supply the data that your prioritized audiences most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AAF33-CFF4-48A1-8235-4355218880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6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4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6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228600" y="5334000"/>
            <a:ext cx="86106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6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9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7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3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9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C4846-21C1-4B44-8678-4E74E0C49723}" type="datetimeFigureOut">
              <a:rPr lang="en-US" smtClean="0"/>
              <a:t>9/25/13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06E67-701A-4518-AB2B-5A1A7039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568303"/>
            <a:ext cx="7696200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atin typeface="Goudy Old Style" pitchFamily="18" charset="0"/>
              </a:rPr>
              <a:t>The phrase responsive web design doesn’t have any meaning whatsoever to anyone outside of our field</a:t>
            </a:r>
            <a:r>
              <a:rPr lang="en-US" sz="4800" b="1" dirty="0" smtClean="0">
                <a:latin typeface="Goudy Old Style" pitchFamily="18" charset="0"/>
              </a:rPr>
              <a:t>.</a:t>
            </a:r>
            <a:endParaRPr lang="en-US" sz="4800" b="1" dirty="0">
              <a:latin typeface="Goudy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6413956"/>
            <a:ext cx="4038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speckyboy.com</a:t>
            </a:r>
            <a:r>
              <a:rPr lang="en-US" sz="800" dirty="0"/>
              <a:t>/2013/08/07/why-clients-</a:t>
            </a:r>
            <a:r>
              <a:rPr lang="en-US" sz="800" dirty="0" err="1"/>
              <a:t>dont</a:t>
            </a:r>
            <a:r>
              <a:rPr lang="en-US" sz="800" dirty="0"/>
              <a:t>-care-about-responsive-web-design/</a:t>
            </a:r>
          </a:p>
        </p:txBody>
      </p:sp>
    </p:spTree>
    <p:extLst>
      <p:ext uri="{BB962C8B-B14F-4D97-AF65-F5344CB8AC3E}">
        <p14:creationId xmlns:p14="http://schemas.microsoft.com/office/powerpoint/2010/main" val="121987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219200"/>
            <a:ext cx="7696200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latin typeface="Goudy Old Style" pitchFamily="18" charset="0"/>
              </a:rPr>
              <a:t>As IT professionals, we should not only be able to explain what responsive web design is, but also why it should be implemented</a:t>
            </a:r>
            <a:endParaRPr lang="en-US" sz="4800" b="1" dirty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1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So, how did we get to this point?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8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ackmorr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" y="0"/>
            <a:ext cx="9152467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Pre-June 29, 2007 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3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2007phon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5547"/>
            <a:ext cx="8624147" cy="6063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5816024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oudy Old Style" pitchFamily="18" charset="0"/>
              </a:rPr>
              <a:t>No, really. Pre-June 27, 2007 awesome phones.</a:t>
            </a:r>
            <a:endParaRPr lang="en-US" sz="32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45720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Moto 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4572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Blackberry Pearl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4572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Palm Treo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0" y="4572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Nokia E62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9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phone_lau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6413956"/>
            <a:ext cx="29718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800" dirty="0"/>
              <a:t>http://farm2.staticflickr.com/1260/665917039_f293d499c0_o.jpg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4877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lev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This phone is a level </a:t>
            </a:r>
            <a:r>
              <a:rPr lang="en-US" sz="3600" i="1" dirty="0" smtClean="0">
                <a:solidFill>
                  <a:schemeClr val="bg1"/>
                </a:solidFill>
                <a:latin typeface="Goudy Old Style" pitchFamily="18" charset="0"/>
              </a:rPr>
              <a:t>AND</a:t>
            </a:r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 a flashlight.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6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28575"/>
            <a:ext cx="9156700" cy="6048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There’s an app for that.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3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9" y="431800"/>
            <a:ext cx="8380871" cy="589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A smartphone home screen.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4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9" y="431800"/>
            <a:ext cx="8380871" cy="589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And somewhere in all those apps is a browser.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3" name="Picture 2" descr="wald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46100"/>
            <a:ext cx="36449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About Us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533400"/>
            <a:ext cx="800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200" b="1" dirty="0" smtClean="0">
                <a:latin typeface="Goudy Old Style" pitchFamily="18" charset="0"/>
              </a:rPr>
              <a:t>Eric </a:t>
            </a:r>
            <a:r>
              <a:rPr lang="en-US" sz="2200" b="1" dirty="0" err="1" smtClean="0">
                <a:latin typeface="Goudy Old Style" pitchFamily="18" charset="0"/>
              </a:rPr>
              <a:t>Bollens</a:t>
            </a:r>
            <a:r>
              <a:rPr lang="en-US" sz="2200" b="1" dirty="0" smtClean="0">
                <a:latin typeface="Goudy Old Style" pitchFamily="18" charset="0"/>
              </a:rPr>
              <a:t/>
            </a:r>
            <a:br>
              <a:rPr lang="en-US" sz="2200" b="1" dirty="0" smtClean="0">
                <a:latin typeface="Goudy Old Style" pitchFamily="18" charset="0"/>
              </a:rPr>
            </a:br>
            <a:r>
              <a:rPr lang="en-US" sz="2200" dirty="0" smtClean="0">
                <a:latin typeface="Goudy Old Style" pitchFamily="18" charset="0"/>
              </a:rPr>
              <a:t>Lead Software Architect, UCLA</a:t>
            </a:r>
            <a:br>
              <a:rPr lang="en-US" sz="2200" dirty="0" smtClean="0">
                <a:latin typeface="Goudy Old Style" pitchFamily="18" charset="0"/>
              </a:rPr>
            </a:br>
            <a:endParaRPr lang="en-US" sz="2200" dirty="0" smtClean="0">
              <a:latin typeface="Goudy Old Style" pitchFamily="18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2200" b="1" dirty="0" smtClean="0">
                <a:latin typeface="Goudy Old Style" pitchFamily="18" charset="0"/>
              </a:rPr>
              <a:t>Brett </a:t>
            </a:r>
            <a:r>
              <a:rPr lang="en-US" sz="2200" b="1" dirty="0" err="1" smtClean="0">
                <a:latin typeface="Goudy Old Style" pitchFamily="18" charset="0"/>
              </a:rPr>
              <a:t>Pollak</a:t>
            </a:r>
            <a:r>
              <a:rPr lang="en-US" sz="2200" b="1" dirty="0" smtClean="0">
                <a:latin typeface="Goudy Old Style" pitchFamily="18" charset="0"/>
              </a:rPr>
              <a:t/>
            </a:r>
            <a:br>
              <a:rPr lang="en-US" sz="2200" b="1" dirty="0" smtClean="0">
                <a:latin typeface="Goudy Old Style" pitchFamily="18" charset="0"/>
              </a:rPr>
            </a:br>
            <a:r>
              <a:rPr lang="en-US" sz="2200" dirty="0" smtClean="0">
                <a:latin typeface="Goudy Old Style" pitchFamily="18" charset="0"/>
              </a:rPr>
              <a:t>Director, Campus Web Office, UC San Diego</a:t>
            </a:r>
            <a:br>
              <a:rPr lang="en-US" sz="2200" dirty="0" smtClean="0">
                <a:latin typeface="Goudy Old Style" pitchFamily="18" charset="0"/>
              </a:rPr>
            </a:br>
            <a:endParaRPr lang="en-US" sz="2200" dirty="0" smtClean="0">
              <a:latin typeface="Goudy Old Style" pitchFamily="18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2200" b="1" dirty="0" smtClean="0">
                <a:latin typeface="Goudy Old Style" pitchFamily="18" charset="0"/>
              </a:rPr>
              <a:t>Rose </a:t>
            </a:r>
            <a:r>
              <a:rPr lang="en-US" sz="2200" b="1" dirty="0" err="1" smtClean="0">
                <a:latin typeface="Goudy Old Style" pitchFamily="18" charset="0"/>
              </a:rPr>
              <a:t>Rocchio</a:t>
            </a:r>
            <a:r>
              <a:rPr lang="en-US" sz="2200" b="1" dirty="0" smtClean="0">
                <a:latin typeface="Goudy Old Style" pitchFamily="18" charset="0"/>
              </a:rPr>
              <a:t/>
            </a:r>
            <a:br>
              <a:rPr lang="en-US" sz="2200" b="1" dirty="0" smtClean="0">
                <a:latin typeface="Goudy Old Style" pitchFamily="18" charset="0"/>
              </a:rPr>
            </a:br>
            <a:r>
              <a:rPr lang="en-US" sz="2200" dirty="0" smtClean="0">
                <a:latin typeface="Goudy Old Style" pitchFamily="18" charset="0"/>
              </a:rPr>
              <a:t>OIT Director of Academic Applications, UCLA</a:t>
            </a:r>
            <a:br>
              <a:rPr lang="en-US" sz="2200" dirty="0" smtClean="0">
                <a:latin typeface="Goudy Old Style" pitchFamily="18" charset="0"/>
              </a:rPr>
            </a:br>
            <a:endParaRPr lang="en-US" sz="2200" dirty="0" smtClean="0">
              <a:latin typeface="Goudy Old Style" pitchFamily="18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2200" b="1" dirty="0" smtClean="0">
                <a:latin typeface="Goudy Old Style" pitchFamily="18" charset="0"/>
              </a:rPr>
              <a:t>Chris Ward</a:t>
            </a:r>
            <a:br>
              <a:rPr lang="en-US" sz="2200" b="1" dirty="0" smtClean="0">
                <a:latin typeface="Goudy Old Style" pitchFamily="18" charset="0"/>
              </a:rPr>
            </a:br>
            <a:r>
              <a:rPr lang="en-US" sz="2200" dirty="0" smtClean="0">
                <a:latin typeface="Goudy Old Style" pitchFamily="18" charset="0"/>
              </a:rPr>
              <a:t>Assistant Director of Web Services, Kennesaw State University</a:t>
            </a:r>
            <a:r>
              <a:rPr lang="en-US" sz="2200" b="1" dirty="0" smtClean="0">
                <a:latin typeface="Goudy Old Style" pitchFamily="18" charset="0"/>
              </a:rPr>
              <a:t/>
            </a:r>
            <a:br>
              <a:rPr lang="en-US" sz="2200" b="1" dirty="0" smtClean="0">
                <a:latin typeface="Goudy Old Style" pitchFamily="18" charset="0"/>
              </a:rPr>
            </a:br>
            <a:endParaRPr lang="en-US" sz="2200" b="1" dirty="0" smtClean="0">
              <a:latin typeface="Goudy Old Style" pitchFamily="18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2200" b="1" dirty="0" smtClean="0">
                <a:latin typeface="Goudy Old Style" pitchFamily="18" charset="0"/>
              </a:rPr>
              <a:t>Amos Williams</a:t>
            </a:r>
            <a:br>
              <a:rPr lang="en-US" sz="2200" b="1" dirty="0" smtClean="0">
                <a:latin typeface="Goudy Old Style" pitchFamily="18" charset="0"/>
              </a:rPr>
            </a:br>
            <a:r>
              <a:rPr lang="en-US" sz="2200" dirty="0" smtClean="0">
                <a:latin typeface="Goudy Old Style" pitchFamily="18" charset="0"/>
              </a:rPr>
              <a:t>Lead Web Developer, Kennesaw State University</a:t>
            </a:r>
            <a:endParaRPr lang="en-US" sz="2200" dirty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We are all aware of mobile usage…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4" name="Picture 3" descr="char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685800"/>
            <a:ext cx="5810250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641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2286000"/>
            <a:ext cx="7696200" cy="184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latin typeface="Goudy Old Style" pitchFamily="18" charset="0"/>
              </a:rPr>
              <a:t>…and then a</a:t>
            </a:r>
          </a:p>
          <a:p>
            <a:pPr algn="ctr">
              <a:lnSpc>
                <a:spcPct val="120000"/>
              </a:lnSpc>
            </a:pPr>
            <a:r>
              <a:rPr lang="en-US" sz="4800" b="1" dirty="0" smtClean="0">
                <a:latin typeface="Goudy Old Style" pitchFamily="18" charset="0"/>
              </a:rPr>
              <a:t>funny thing happened.</a:t>
            </a:r>
            <a:endParaRPr lang="en-US" sz="4800" b="1" dirty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1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0"/>
            <a:ext cx="10836265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6566356"/>
            <a:ext cx="47244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www.scmp.com</a:t>
            </a:r>
            <a:r>
              <a:rPr lang="en-US" sz="800" dirty="0"/>
              <a:t>/sites/default/files/styles/980w/public/2013/08/21/</a:t>
            </a:r>
            <a:r>
              <a:rPr lang="en-US" sz="800" dirty="0" err="1"/>
              <a:t>smartphone.jpg?itok</a:t>
            </a:r>
            <a:r>
              <a:rPr lang="en-US" sz="800" dirty="0"/>
              <a:t>=OdKbU4tP</a:t>
            </a:r>
          </a:p>
        </p:txBody>
      </p:sp>
    </p:spTree>
    <p:extLst>
      <p:ext uri="{BB962C8B-B14F-4D97-AF65-F5344CB8AC3E}">
        <p14:creationId xmlns:p14="http://schemas.microsoft.com/office/powerpoint/2010/main" val="205892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09600"/>
            <a:ext cx="8153400" cy="5456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/>
              <a:t>55% of mobile phone owners say they use their phone to access the </a:t>
            </a:r>
            <a:r>
              <a:rPr lang="en-US" sz="2000" dirty="0" smtClean="0"/>
              <a:t>internet.</a:t>
            </a:r>
            <a:br>
              <a:rPr lang="en-US" sz="2000" dirty="0" smtClean="0"/>
            </a:br>
            <a:r>
              <a:rPr lang="en-US" sz="900" dirty="0" smtClean="0"/>
              <a:t>http</a:t>
            </a:r>
            <a:r>
              <a:rPr lang="en-US" sz="900" dirty="0"/>
              <a:t>://</a:t>
            </a:r>
            <a:r>
              <a:rPr lang="en-US" sz="900" dirty="0" err="1"/>
              <a:t>www.pewinternet.org</a:t>
            </a:r>
            <a:r>
              <a:rPr lang="en-US" sz="900" dirty="0"/>
              <a:t>/Reports/2012/Cell-Internet-Use-2012/Main-Findings/Cell-Internet-</a:t>
            </a:r>
            <a:r>
              <a:rPr lang="en-US" sz="900" dirty="0" err="1"/>
              <a:t>Use.aspx</a:t>
            </a:r>
            <a:endParaRPr lang="en-US" sz="9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/>
              <a:t>31% of current mobile internet users mostly go online using their phone. That’s 17% of all mobile phone </a:t>
            </a:r>
            <a:r>
              <a:rPr lang="en-US" sz="2000" dirty="0" smtClean="0"/>
              <a:t>owners.</a:t>
            </a:r>
            <a:br>
              <a:rPr lang="en-US" sz="2000" dirty="0" smtClean="0"/>
            </a:br>
            <a:r>
              <a:rPr lang="en-US" sz="900" dirty="0" smtClean="0"/>
              <a:t>http</a:t>
            </a:r>
            <a:r>
              <a:rPr lang="en-US" sz="900" dirty="0"/>
              <a:t>://</a:t>
            </a:r>
            <a:r>
              <a:rPr lang="en-US" sz="900" dirty="0" err="1"/>
              <a:t>www.pewinternet.org</a:t>
            </a:r>
            <a:r>
              <a:rPr lang="en-US" sz="900" dirty="0"/>
              <a:t>/Reports/2012/Cell-Internet-Use-2012/Key-Findings/</a:t>
            </a:r>
            <a:r>
              <a:rPr lang="en-US" sz="900" dirty="0" err="1"/>
              <a:t>Overview.aspx</a:t>
            </a:r>
            <a:endParaRPr lang="en-US" sz="9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/>
              <a:t>Blacks, Hispanics, low-income Americans, high school educated are more likely to be mobile-only users.</a:t>
            </a:r>
            <a:br>
              <a:rPr lang="en-US" sz="2000" dirty="0" smtClean="0"/>
            </a:br>
            <a:r>
              <a:rPr lang="en-US" sz="900" dirty="0" smtClean="0"/>
              <a:t>http://</a:t>
            </a:r>
            <a:r>
              <a:rPr lang="en-US" sz="900" dirty="0" err="1" smtClean="0"/>
              <a:t>www.pewinternet.org</a:t>
            </a:r>
            <a:r>
              <a:rPr lang="en-US" sz="900" dirty="0" smtClean="0"/>
              <a:t>/Reports/2012/Cell-Internet-Use-2012/Main-Findings/Cell-Internet-</a:t>
            </a:r>
            <a:r>
              <a:rPr lang="en-US" sz="900" dirty="0" err="1" smtClean="0"/>
              <a:t>Use.aspx</a:t>
            </a:r>
            <a:endParaRPr lang="en-US" sz="900" dirty="0" smtClean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 smtClean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/>
              <a:t>77</a:t>
            </a:r>
            <a:r>
              <a:rPr lang="en-US" sz="2000" dirty="0"/>
              <a:t>% of mobile searches take place at home or work, only 17% on-the-go, according to </a:t>
            </a:r>
            <a:r>
              <a:rPr lang="en-US" sz="2000" dirty="0" smtClean="0"/>
              <a:t>Google.</a:t>
            </a:r>
            <a:br>
              <a:rPr lang="en-US" sz="2000" dirty="0" smtClean="0"/>
            </a:br>
            <a:r>
              <a:rPr lang="en-US" sz="900" dirty="0" smtClean="0"/>
              <a:t>http</a:t>
            </a:r>
            <a:r>
              <a:rPr lang="en-US" sz="900" dirty="0"/>
              <a:t>://</a:t>
            </a:r>
            <a:r>
              <a:rPr lang="en-US" sz="900" dirty="0" err="1"/>
              <a:t>www.google.com</a:t>
            </a:r>
            <a:r>
              <a:rPr lang="en-US" sz="900" dirty="0"/>
              <a:t>/think/research-studies/creating-moments-that-</a:t>
            </a:r>
            <a:r>
              <a:rPr lang="en-US" sz="900" dirty="0" err="1"/>
              <a:t>matter.html</a:t>
            </a:r>
            <a:endParaRPr lang="en-US" sz="9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/>
              <a:t>86% of mobile internet users (and 92% of mobile internet users aged 13-24) say they use their mobile devices while watching </a:t>
            </a:r>
            <a:r>
              <a:rPr lang="en-US" sz="2000" dirty="0" smtClean="0"/>
              <a:t>television.</a:t>
            </a:r>
            <a:br>
              <a:rPr lang="en-US" sz="2000" dirty="0" smtClean="0"/>
            </a:br>
            <a:r>
              <a:rPr lang="en-US" sz="900" dirty="0" smtClean="0"/>
              <a:t>http</a:t>
            </a:r>
            <a:r>
              <a:rPr lang="en-US" sz="900" dirty="0"/>
              <a:t>://</a:t>
            </a:r>
            <a:r>
              <a:rPr lang="en-US" sz="900" dirty="0" err="1"/>
              <a:t>advertising.yahoo.com</a:t>
            </a:r>
            <a:r>
              <a:rPr lang="en-US" sz="900" dirty="0"/>
              <a:t>/article/the-role-of-mobile-devices-in-shopping-</a:t>
            </a:r>
            <a:r>
              <a:rPr lang="en-US" sz="900" dirty="0" err="1" smtClean="0"/>
              <a:t>process.html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1969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We could just make an m-dot site.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2" name="Picture 1" descr="Screen Shot 2013-09-26 at 2.0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591694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3-09-26 at 2.02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77" y="2362200"/>
            <a:ext cx="2333023" cy="2959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523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Let’s think about a tablet site too</a:t>
            </a:r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.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2" name="Picture 1" descr="Screen Shot 2013-09-26 at 2.0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591694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3-09-26 at 2.02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77" y="2362200"/>
            <a:ext cx="2333023" cy="2959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tanford_ip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4893733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And one for the Internet-powered toaster.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2" name="Picture 1" descr="Screen Shot 2013-09-26 at 2.0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591694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3-09-26 at 2.02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77" y="2362200"/>
            <a:ext cx="2333023" cy="2959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tanford_ip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4893733" cy="3670300"/>
          </a:xfrm>
          <a:prstGeom prst="rect">
            <a:avLst/>
          </a:prstGeom>
        </p:spPr>
      </p:pic>
      <p:pic>
        <p:nvPicPr>
          <p:cNvPr id="5" name="Picture 4" descr="stanford_toast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1000"/>
            <a:ext cx="4800600" cy="42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2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295400"/>
            <a:ext cx="7696200" cy="421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Goudy Old Style" pitchFamily="18" charset="0"/>
              </a:rPr>
              <a:t>Rather than tailoring disconnected designs to each of an ever-increasing number of web devices, we can treat them as facets of the same experience. </a:t>
            </a:r>
            <a:endParaRPr lang="en-US" sz="2800" b="1" dirty="0" smtClean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800" b="1" dirty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smtClean="0">
                <a:latin typeface="Goudy Old Style" pitchFamily="18" charset="0"/>
              </a:rPr>
              <a:t>We </a:t>
            </a:r>
            <a:r>
              <a:rPr lang="en-US" sz="2800" b="1" dirty="0">
                <a:latin typeface="Goudy Old Style" pitchFamily="18" charset="0"/>
              </a:rPr>
              <a:t>can design for an optimal viewing experience, but embed standards-based technologies into our designs to make them not only more flexible, but more adaptive to the media that renders them.</a:t>
            </a:r>
            <a:endParaRPr lang="en-US" sz="2800" b="1" dirty="0">
              <a:latin typeface="Goudy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6413956"/>
            <a:ext cx="23622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alistapart.com</a:t>
            </a:r>
            <a:r>
              <a:rPr lang="en-US" sz="800" dirty="0"/>
              <a:t>/article/responsive-web-design</a:t>
            </a:r>
          </a:p>
        </p:txBody>
      </p:sp>
    </p:spTree>
    <p:extLst>
      <p:ext uri="{BB962C8B-B14F-4D97-AF65-F5344CB8AC3E}">
        <p14:creationId xmlns:p14="http://schemas.microsoft.com/office/powerpoint/2010/main" val="14749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ut_desktop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3857038" cy="3124200"/>
          </a:xfrm>
          <a:prstGeom prst="rect">
            <a:avLst/>
          </a:prstGeom>
        </p:spPr>
      </p:pic>
      <p:pic>
        <p:nvPicPr>
          <p:cNvPr id="5" name="Picture 4" descr="ut_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05000"/>
            <a:ext cx="1602886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2667000"/>
            <a:ext cx="1749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latin typeface="Arial Black"/>
                <a:cs typeface="Arial Black"/>
              </a:rPr>
              <a:t>=</a:t>
            </a:r>
            <a:endParaRPr lang="en-US" sz="10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6187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turefriend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17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Future friendly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3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Today’s Workshop Agenda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737458"/>
            <a:ext cx="8001000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000" b="1" dirty="0" smtClean="0">
                <a:latin typeface="Goudy Old Style" pitchFamily="18" charset="0"/>
              </a:rPr>
              <a:t>Understanding the Mobile Web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000" b="1" dirty="0" smtClean="0">
                <a:latin typeface="Goudy Old Style" pitchFamily="18" charset="0"/>
              </a:rPr>
              <a:t>Planning and Organization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000" b="1" dirty="0" smtClean="0">
                <a:latin typeface="Goudy Old Style" pitchFamily="18" charset="0"/>
              </a:rPr>
              <a:t>Introduction to Responsive Web Components</a:t>
            </a:r>
            <a:endParaRPr lang="en-US" sz="3000" b="1" dirty="0" smtClean="0">
              <a:latin typeface="Goudy Old Style" pitchFamily="18" charset="0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000" b="1" dirty="0" smtClean="0">
                <a:latin typeface="Goudy Old Style" pitchFamily="18" charset="0"/>
              </a:rPr>
              <a:t>Responsive Web Site Design &amp; Patterns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000" b="1" dirty="0" smtClean="0">
                <a:latin typeface="Goudy Old Style" pitchFamily="18" charset="0"/>
              </a:rPr>
              <a:t>Developing Responsive Web Site</a:t>
            </a:r>
            <a:r>
              <a:rPr lang="en-US" sz="3000" b="1" dirty="0" smtClean="0">
                <a:latin typeface="Goudy Old Style" pitchFamily="18" charset="0"/>
              </a:rPr>
              <a:t>s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3000" b="1" dirty="0" smtClean="0">
                <a:latin typeface="Goudy Old Style" pitchFamily="18" charset="0"/>
              </a:rPr>
              <a:t>Managing Responsive Web Sites in Higher Ed.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endParaRPr lang="en-US" sz="3000" b="1" dirty="0" smtClean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68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Device diversity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4" name="Picture 3" descr="devi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162800" cy="51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1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2009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2" name="Picture 1" descr="2009desk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793068" cy="3733800"/>
          </a:xfrm>
          <a:prstGeom prst="rect">
            <a:avLst/>
          </a:prstGeom>
        </p:spPr>
      </p:pic>
      <p:pic>
        <p:nvPicPr>
          <p:cNvPr id="3" name="Picture 2" descr="2009lap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9707"/>
            <a:ext cx="2972847" cy="2959293"/>
          </a:xfrm>
          <a:prstGeom prst="rect">
            <a:avLst/>
          </a:prstGeom>
        </p:spPr>
      </p:pic>
      <p:pic>
        <p:nvPicPr>
          <p:cNvPr id="5" name="Picture 4" descr="2009pho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52" y="3948506"/>
            <a:ext cx="2223748" cy="123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2010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2" name="Picture 1" descr="2009desk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457200"/>
            <a:ext cx="4010526" cy="3124200"/>
          </a:xfrm>
          <a:prstGeom prst="rect">
            <a:avLst/>
          </a:prstGeom>
        </p:spPr>
      </p:pic>
      <p:pic>
        <p:nvPicPr>
          <p:cNvPr id="3" name="Picture 2" descr="2009lap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1000"/>
            <a:ext cx="2526117" cy="2514600"/>
          </a:xfrm>
          <a:prstGeom prst="rect">
            <a:avLst/>
          </a:prstGeom>
        </p:spPr>
      </p:pic>
      <p:pic>
        <p:nvPicPr>
          <p:cNvPr id="4" name="Picture 3" descr="2010_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24" y="3098068"/>
            <a:ext cx="2978876" cy="2312132"/>
          </a:xfrm>
          <a:prstGeom prst="rect">
            <a:avLst/>
          </a:prstGeom>
        </p:spPr>
      </p:pic>
      <p:pic>
        <p:nvPicPr>
          <p:cNvPr id="6" name="Picture 5" descr="2010phon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57600"/>
            <a:ext cx="89846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2011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2" name="Picture 1" descr="2011desk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2" y="457200"/>
            <a:ext cx="3912708" cy="3048000"/>
          </a:xfrm>
          <a:prstGeom prst="rect">
            <a:avLst/>
          </a:prstGeom>
        </p:spPr>
      </p:pic>
      <p:pic>
        <p:nvPicPr>
          <p:cNvPr id="3" name="Picture 2" descr="2011lap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3870030" cy="2143030"/>
          </a:xfrm>
          <a:prstGeom prst="rect">
            <a:avLst/>
          </a:prstGeom>
        </p:spPr>
      </p:pic>
      <p:pic>
        <p:nvPicPr>
          <p:cNvPr id="4" name="Picture 3" descr="2011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52800"/>
            <a:ext cx="2743200" cy="2129206"/>
          </a:xfrm>
          <a:prstGeom prst="rect">
            <a:avLst/>
          </a:prstGeom>
        </p:spPr>
      </p:pic>
      <p:pic>
        <p:nvPicPr>
          <p:cNvPr id="5" name="Picture 4" descr="2011phon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400" y="3962400"/>
            <a:ext cx="664415" cy="1206500"/>
          </a:xfrm>
          <a:prstGeom prst="rect">
            <a:avLst/>
          </a:prstGeom>
        </p:spPr>
      </p:pic>
      <p:pic>
        <p:nvPicPr>
          <p:cNvPr id="6" name="Picture 5" descr="2011smalltabl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97" y="3657600"/>
            <a:ext cx="117640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4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2012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3" name="Picture 2" descr="2012mon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52800"/>
            <a:ext cx="2543260" cy="1981200"/>
          </a:xfrm>
          <a:prstGeom prst="rect">
            <a:avLst/>
          </a:prstGeom>
        </p:spPr>
      </p:pic>
      <p:pic>
        <p:nvPicPr>
          <p:cNvPr id="4" name="Picture 3" descr="2012t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3947886" cy="2590800"/>
          </a:xfrm>
          <a:prstGeom prst="rect">
            <a:avLst/>
          </a:prstGeom>
        </p:spPr>
      </p:pic>
      <p:pic>
        <p:nvPicPr>
          <p:cNvPr id="5" name="Picture 4" descr="2012lap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00"/>
            <a:ext cx="3099878" cy="1905000"/>
          </a:xfrm>
          <a:prstGeom prst="rect">
            <a:avLst/>
          </a:prstGeom>
        </p:spPr>
      </p:pic>
      <p:pic>
        <p:nvPicPr>
          <p:cNvPr id="6" name="Picture 5" descr="2012ipa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200400"/>
            <a:ext cx="2454340" cy="1905000"/>
          </a:xfrm>
          <a:prstGeom prst="rect">
            <a:avLst/>
          </a:prstGeom>
        </p:spPr>
      </p:pic>
      <p:pic>
        <p:nvPicPr>
          <p:cNvPr id="10" name="Picture 9" descr="2012smabl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352800"/>
            <a:ext cx="1176403" cy="1752600"/>
          </a:xfrm>
          <a:prstGeom prst="rect">
            <a:avLst/>
          </a:prstGeom>
        </p:spPr>
      </p:pic>
      <p:pic>
        <p:nvPicPr>
          <p:cNvPr id="11" name="Picture 10" descr="2012androi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19" y="3733800"/>
            <a:ext cx="770481" cy="1371600"/>
          </a:xfrm>
          <a:prstGeom prst="rect">
            <a:avLst/>
          </a:prstGeom>
        </p:spPr>
      </p:pic>
      <p:pic>
        <p:nvPicPr>
          <p:cNvPr id="12" name="Picture 11" descr="2012iphon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962400"/>
            <a:ext cx="5518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0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2013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3" name="Picture 2" descr="2012mon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34" y="837364"/>
            <a:ext cx="2543260" cy="1981200"/>
          </a:xfrm>
          <a:prstGeom prst="rect">
            <a:avLst/>
          </a:prstGeom>
        </p:spPr>
      </p:pic>
      <p:pic>
        <p:nvPicPr>
          <p:cNvPr id="4" name="Picture 3" descr="2012t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4" y="761164"/>
            <a:ext cx="3135086" cy="2057400"/>
          </a:xfrm>
          <a:prstGeom prst="rect">
            <a:avLst/>
          </a:prstGeom>
        </p:spPr>
      </p:pic>
      <p:pic>
        <p:nvPicPr>
          <p:cNvPr id="5" name="Picture 4" descr="2012lap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99564"/>
            <a:ext cx="3225234" cy="1982036"/>
          </a:xfrm>
          <a:prstGeom prst="rect">
            <a:avLst/>
          </a:prstGeom>
        </p:spPr>
      </p:pic>
      <p:pic>
        <p:nvPicPr>
          <p:cNvPr id="6" name="Picture 5" descr="2012ipa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83" y="3504364"/>
            <a:ext cx="1668951" cy="1295400"/>
          </a:xfrm>
          <a:prstGeom prst="rect">
            <a:avLst/>
          </a:prstGeom>
        </p:spPr>
      </p:pic>
      <p:pic>
        <p:nvPicPr>
          <p:cNvPr id="10" name="Picture 9" descr="2012smabl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34" y="3504364"/>
            <a:ext cx="947803" cy="1412033"/>
          </a:xfrm>
          <a:prstGeom prst="rect">
            <a:avLst/>
          </a:prstGeom>
        </p:spPr>
      </p:pic>
      <p:pic>
        <p:nvPicPr>
          <p:cNvPr id="11" name="Picture 10" descr="2012androi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34" y="3809164"/>
            <a:ext cx="599263" cy="1066800"/>
          </a:xfrm>
          <a:prstGeom prst="rect">
            <a:avLst/>
          </a:prstGeom>
        </p:spPr>
      </p:pic>
      <p:pic>
        <p:nvPicPr>
          <p:cNvPr id="12" name="Picture 11" descr="2012iphon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60" y="3961564"/>
            <a:ext cx="441474" cy="914400"/>
          </a:xfrm>
          <a:prstGeom prst="rect">
            <a:avLst/>
          </a:prstGeom>
        </p:spPr>
      </p:pic>
      <p:pic>
        <p:nvPicPr>
          <p:cNvPr id="2" name="Picture 1" descr="2013lenov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4" y="837364"/>
            <a:ext cx="2521324" cy="1905000"/>
          </a:xfrm>
          <a:prstGeom prst="rect">
            <a:avLst/>
          </a:prstGeom>
        </p:spPr>
      </p:pic>
      <p:pic>
        <p:nvPicPr>
          <p:cNvPr id="9" name="Picture 8" descr="2013watch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34" y="4190164"/>
            <a:ext cx="26574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8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2014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2" name="Picture 1" descr="nd_toa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85800"/>
            <a:ext cx="538787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oudy Old Style" pitchFamily="18" charset="0"/>
              </a:rPr>
              <a:t>“What’s under the Christmas tree in two years? That’s what we’re designing for today.</a:t>
            </a:r>
            <a:r>
              <a:rPr lang="en-US" sz="2400" dirty="0" smtClean="0">
                <a:solidFill>
                  <a:schemeClr val="bg1"/>
                </a:solidFill>
                <a:latin typeface="Goudy Old Style" pitchFamily="18" charset="0"/>
              </a:rPr>
              <a:t>” - </a:t>
            </a:r>
            <a:r>
              <a:rPr lang="en-US" sz="2400" dirty="0">
                <a:solidFill>
                  <a:schemeClr val="bg1"/>
                </a:solidFill>
                <a:latin typeface="Goudy Old Style" pitchFamily="18" charset="0"/>
              </a:rPr>
              <a:t>Brad Frost</a:t>
            </a:r>
            <a:endParaRPr lang="en-US" sz="24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8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Goudy Old Style" pitchFamily="18" charset="0"/>
              </a:rPr>
              <a:t>A wide spectrum of devices</a:t>
            </a:r>
            <a:endParaRPr lang="en-US" sz="33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pic>
        <p:nvPicPr>
          <p:cNvPr id="3" name="Picture 2" descr="spectr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41957"/>
            <a:ext cx="8610600" cy="39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rw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68424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oudy Old Style" pitchFamily="18" charset="0"/>
              </a:rPr>
              <a:t>Start smart…know what you are doing and why.</a:t>
            </a:r>
            <a:endParaRPr lang="en-US" sz="32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8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09600" y="1436985"/>
            <a:ext cx="4038600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Goudy Old Style" pitchFamily="18" charset="0"/>
              </a:rPr>
              <a:t>This Workshop today is all about YOU learning. If at anytime you have any questions, please feel free to ask. </a:t>
            </a:r>
            <a:endParaRPr lang="en-US" sz="3200" b="1" dirty="0">
              <a:latin typeface="Goudy Old Style" pitchFamily="18" charset="0"/>
            </a:endParaRPr>
          </a:p>
        </p:txBody>
      </p:sp>
      <p:pic>
        <p:nvPicPr>
          <p:cNvPr id="2" name="Picture 1" descr="tshirt gu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35178"/>
            <a:ext cx="3886264" cy="621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6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tsandbol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56700" cy="6172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68424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oudy Old Style" pitchFamily="18" charset="0"/>
              </a:rPr>
              <a:t>Now that we have the why…let’s get to the how.</a:t>
            </a:r>
            <a:endParaRPr lang="en-US" sz="32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6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59830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Planning for Responsive </a:t>
            </a:r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Web Design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5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ball_p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Have a game plan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3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762000"/>
            <a:ext cx="8001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Goudy Old Style" pitchFamily="18" charset="0"/>
              </a:rPr>
              <a:t>Have a game plan</a:t>
            </a:r>
            <a:endParaRPr lang="en-US" sz="4800" b="1" dirty="0" smtClean="0">
              <a:latin typeface="Goudy Old Style" pitchFamily="18" charset="0"/>
            </a:endParaRPr>
          </a:p>
          <a:p>
            <a:pPr algn="ctr"/>
            <a:endParaRPr lang="en-US" sz="3600" b="1" dirty="0" smtClean="0">
              <a:latin typeface="Goudy Old Style" pitchFamily="18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Understand the client’s Brand/</a:t>
            </a:r>
            <a:r>
              <a:rPr lang="en-US" sz="3600" dirty="0">
                <a:latin typeface="Goudy Old Style"/>
                <a:cs typeface="Goudy Old Style"/>
              </a:rPr>
              <a:t>Audience</a:t>
            </a:r>
            <a:r>
              <a:rPr lang="en-US" sz="3600" dirty="0">
                <a:latin typeface="Goudy Old Style"/>
                <a:cs typeface="Goudy Old Style"/>
              </a:rPr>
              <a:t>/</a:t>
            </a:r>
            <a:r>
              <a:rPr lang="en-US" sz="3600" dirty="0" smtClean="0">
                <a:latin typeface="Goudy Old Style"/>
                <a:cs typeface="Goudy Old Style"/>
              </a:rPr>
              <a:t>Services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atin typeface="Goudy Old Style"/>
                <a:cs typeface="Goudy Old Style"/>
              </a:rPr>
              <a:t>Design </a:t>
            </a:r>
            <a:r>
              <a:rPr lang="en-US" sz="3600" dirty="0">
                <a:latin typeface="Goudy Old Style"/>
                <a:cs typeface="Goudy Old Style"/>
              </a:rPr>
              <a:t>takes </a:t>
            </a:r>
            <a:r>
              <a:rPr lang="en-US" sz="3600" dirty="0" smtClean="0">
                <a:latin typeface="Goudy Old Style"/>
                <a:cs typeface="Goudy Old Style"/>
              </a:rPr>
              <a:t>Time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atin typeface="Goudy Old Style"/>
                <a:cs typeface="Goudy Old Style"/>
              </a:rPr>
              <a:t>Content </a:t>
            </a:r>
            <a:r>
              <a:rPr lang="en-US" sz="3600" dirty="0">
                <a:latin typeface="Goudy Old Style"/>
                <a:cs typeface="Goudy Old Style"/>
              </a:rPr>
              <a:t>&amp; Functionality </a:t>
            </a:r>
            <a:r>
              <a:rPr lang="en-US" sz="3600" dirty="0" smtClean="0">
                <a:latin typeface="Goudy Old Style"/>
                <a:cs typeface="Goudy Old Style"/>
              </a:rPr>
              <a:t>Requirements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atin typeface="Goudy Old Style"/>
                <a:cs typeface="Goudy Old Style"/>
              </a:rPr>
              <a:t>Development</a:t>
            </a:r>
            <a:endParaRPr lang="en-US" sz="3600" dirty="0">
              <a:latin typeface="Goudy Old Style"/>
              <a:cs typeface="Goudy Old Style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atin typeface="Goudy Old Style"/>
                <a:cs typeface="Goudy Old Style"/>
              </a:rPr>
              <a:t>Testing </a:t>
            </a:r>
            <a:r>
              <a:rPr lang="en-US" sz="3600" dirty="0">
                <a:latin typeface="Goudy Old Style"/>
                <a:cs typeface="Goudy Old Style"/>
              </a:rPr>
              <a:t>an Training (if CMS)</a:t>
            </a:r>
            <a:r>
              <a:rPr lang="en-US" sz="3600" b="1" dirty="0" smtClean="0">
                <a:latin typeface="Goudy Old Style"/>
                <a:cs typeface="Goudy Old Style"/>
              </a:rPr>
              <a:t> </a:t>
            </a:r>
            <a:endParaRPr lang="en-US" sz="3600" b="1" dirty="0"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92218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stru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56700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Set and manage expectations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1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609600"/>
            <a:ext cx="8001000" cy="526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 smtClean="0">
                <a:latin typeface="Goudy Old Style" pitchFamily="18" charset="0"/>
              </a:rPr>
              <a:t>Set and manage expectations</a:t>
            </a:r>
            <a:r>
              <a:rPr lang="en-US" sz="4400" b="1" dirty="0">
                <a:latin typeface="Goudy Old Style" pitchFamily="18" charset="0"/>
              </a:rPr>
              <a:t/>
            </a:r>
            <a:br>
              <a:rPr lang="en-US" sz="4400" b="1" dirty="0">
                <a:latin typeface="Goudy Old Style" pitchFamily="18" charset="0"/>
              </a:rPr>
            </a:br>
            <a:endParaRPr lang="en-US" sz="3600" dirty="0" smtClean="0">
              <a:latin typeface="Goudy Old Style"/>
              <a:cs typeface="Goudy Old Style"/>
            </a:endParaRPr>
          </a:p>
          <a:p>
            <a:pPr marL="571500" lvl="1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latin typeface="Goudy Old Style"/>
                <a:cs typeface="Goudy Old Style"/>
              </a:rPr>
              <a:t>Design takes effort, plan for iteration and time</a:t>
            </a:r>
          </a:p>
          <a:p>
            <a:pPr marL="571500" lvl="1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latin typeface="Goudy Old Style"/>
                <a:cs typeface="Goudy Old Style"/>
              </a:rPr>
              <a:t>Critical </a:t>
            </a:r>
            <a:r>
              <a:rPr lang="en-US" sz="3600" dirty="0">
                <a:latin typeface="Goudy Old Style"/>
                <a:cs typeface="Goudy Old Style"/>
              </a:rPr>
              <a:t>to get feedback</a:t>
            </a:r>
          </a:p>
          <a:p>
            <a:pPr marL="571500" lvl="1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Communicate a realistic timeline</a:t>
            </a:r>
          </a:p>
          <a:p>
            <a:pPr marL="571500" lvl="1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Plan to spend some </a:t>
            </a:r>
            <a:r>
              <a:rPr lang="en-US" sz="3600" dirty="0" smtClean="0">
                <a:latin typeface="Goudy Old Style"/>
                <a:cs typeface="Goudy Old Style"/>
              </a:rPr>
              <a:t>time</a:t>
            </a:r>
            <a:endParaRPr lang="en-US" sz="3600" dirty="0"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68963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Content. Content. Content.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4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762000"/>
            <a:ext cx="80010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Goudy Old Style" pitchFamily="18" charset="0"/>
              </a:rPr>
              <a:t>Content. Content. Content.</a:t>
            </a:r>
            <a:endParaRPr lang="en-US" sz="4800" b="1" dirty="0" smtClean="0">
              <a:latin typeface="Goudy Old Style" pitchFamily="18" charset="0"/>
            </a:endParaRPr>
          </a:p>
          <a:p>
            <a:pPr algn="ctr"/>
            <a:endParaRPr lang="en-US" sz="3600" b="1" dirty="0" smtClean="0">
              <a:latin typeface="Goudy Old Style" pitchFamily="18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What types do you have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How frequent will it change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What is the message of your site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What is the Value proposition you are trying to convey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Goudy Old Style"/>
                <a:cs typeface="Goudy Old Style"/>
              </a:rPr>
              <a:t>What are the three most critical components? </a:t>
            </a:r>
          </a:p>
        </p:txBody>
      </p:sp>
    </p:spTree>
    <p:extLst>
      <p:ext uri="{BB962C8B-B14F-4D97-AF65-F5344CB8AC3E}">
        <p14:creationId xmlns:p14="http://schemas.microsoft.com/office/powerpoint/2010/main" val="265392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k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Getting to priorities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9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533400"/>
            <a:ext cx="8001000" cy="616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latin typeface="Goudy Old Style" pitchFamily="18" charset="0"/>
              </a:rPr>
              <a:t>Getting to priorities</a:t>
            </a:r>
            <a:endParaRPr lang="en-US" sz="4800" b="1" dirty="0" smtClean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endParaRPr lang="en-US" sz="3600" b="1" dirty="0" smtClean="0">
              <a:latin typeface="Goudy Old Style" pitchFamily="18" charset="0"/>
            </a:endParaRP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For Tablets - What will tablet users care most about</a:t>
            </a:r>
          </a:p>
          <a:p>
            <a:pPr marL="1028700" lvl="1" indent="-571500">
              <a:lnSpc>
                <a:spcPct val="120000"/>
              </a:lnSpc>
              <a:buFont typeface="Courier New"/>
              <a:buChar char="o"/>
            </a:pPr>
            <a:r>
              <a:rPr lang="en-US" sz="3000" dirty="0">
                <a:latin typeface="Goudy Old Style"/>
                <a:cs typeface="Goudy Old Style"/>
              </a:rPr>
              <a:t>How does this differ from widescreen users</a:t>
            </a:r>
          </a:p>
          <a:p>
            <a:pPr marL="1028700" lvl="1" indent="-571500">
              <a:lnSpc>
                <a:spcPct val="120000"/>
              </a:lnSpc>
              <a:buFont typeface="Courier New"/>
              <a:buChar char="o"/>
            </a:pPr>
            <a:r>
              <a:rPr lang="en-US" sz="3000" dirty="0">
                <a:latin typeface="Goudy Old Style"/>
                <a:cs typeface="Goudy Old Style"/>
              </a:rPr>
              <a:t>What can you “let go of” to simplify the view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For phone – what will phone users care most about?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For watches?</a:t>
            </a:r>
          </a:p>
          <a:p>
            <a:pPr>
              <a:lnSpc>
                <a:spcPct val="120000"/>
              </a:lnSpc>
            </a:pPr>
            <a:endParaRPr lang="en-US" sz="3600" dirty="0"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82308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715000"/>
            <a:ext cx="8610600" cy="914400"/>
          </a:xfrm>
          <a:prstGeom prst="rect">
            <a:avLst/>
          </a:prstGeom>
          <a:solidFill>
            <a:srgbClr val="970C3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867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What Are YOU Wanting To Learn Today?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609600"/>
            <a:ext cx="8001000" cy="560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latin typeface="Goudy Old Style" pitchFamily="18" charset="0"/>
              </a:rPr>
              <a:t>Question #1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Goudy Old Style" pitchFamily="18" charset="0"/>
              </a:rPr>
              <a:t>Question </a:t>
            </a:r>
            <a:r>
              <a:rPr lang="en-US" sz="2400" b="1" dirty="0" smtClean="0">
                <a:latin typeface="Goudy Old Style" pitchFamily="18" charset="0"/>
              </a:rPr>
              <a:t>#2</a:t>
            </a:r>
            <a:endParaRPr lang="en-US" sz="2400" b="1" dirty="0">
              <a:latin typeface="Goudy Old Style" pitchFamily="18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Goudy Old Style" pitchFamily="18" charset="0"/>
              </a:rPr>
              <a:t>Question </a:t>
            </a:r>
            <a:r>
              <a:rPr lang="en-US" sz="2400" b="1" dirty="0" smtClean="0">
                <a:latin typeface="Goudy Old Style" pitchFamily="18" charset="0"/>
              </a:rPr>
              <a:t>#3</a:t>
            </a:r>
            <a:endParaRPr lang="en-US" sz="2400" b="1" dirty="0">
              <a:latin typeface="Goudy Old Style" pitchFamily="18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Goudy Old Style" pitchFamily="18" charset="0"/>
              </a:rPr>
              <a:t>Question </a:t>
            </a:r>
            <a:r>
              <a:rPr lang="en-US" sz="2400" b="1" dirty="0" smtClean="0">
                <a:latin typeface="Goudy Old Style" pitchFamily="18" charset="0"/>
              </a:rPr>
              <a:t>#4</a:t>
            </a:r>
            <a:endParaRPr lang="en-US" sz="2400" b="1" dirty="0">
              <a:latin typeface="Goudy Old Style" pitchFamily="18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Goudy Old Style" pitchFamily="18" charset="0"/>
              </a:rPr>
              <a:t>Question </a:t>
            </a:r>
            <a:r>
              <a:rPr lang="en-US" sz="2400" b="1" dirty="0" smtClean="0">
                <a:latin typeface="Goudy Old Style" pitchFamily="18" charset="0"/>
              </a:rPr>
              <a:t>#5</a:t>
            </a:r>
            <a:endParaRPr lang="en-US" sz="2400" b="1" dirty="0">
              <a:latin typeface="Goudy Old Style" pitchFamily="18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Goudy Old Style" pitchFamily="18" charset="0"/>
              </a:rPr>
              <a:t>Question </a:t>
            </a:r>
            <a:r>
              <a:rPr lang="en-US" sz="2400" b="1" dirty="0" smtClean="0">
                <a:latin typeface="Goudy Old Style" pitchFamily="18" charset="0"/>
              </a:rPr>
              <a:t>#6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Goudy Old Style" pitchFamily="18" charset="0"/>
              </a:rPr>
              <a:t>Question </a:t>
            </a:r>
            <a:r>
              <a:rPr lang="en-US" sz="2400" b="1" dirty="0" smtClean="0">
                <a:latin typeface="Goudy Old Style" pitchFamily="18" charset="0"/>
              </a:rPr>
              <a:t>#7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Goudy Old Style" pitchFamily="18" charset="0"/>
              </a:rPr>
              <a:t>Question </a:t>
            </a:r>
            <a:r>
              <a:rPr lang="en-US" sz="2400" b="1" dirty="0" smtClean="0">
                <a:latin typeface="Goudy Old Style" pitchFamily="18" charset="0"/>
              </a:rPr>
              <a:t>#8</a:t>
            </a:r>
            <a:endParaRPr lang="en-US" sz="2400" b="1" dirty="0">
              <a:latin typeface="Goudy Old Style" pitchFamily="18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latin typeface="Goudy Old Style" pitchFamily="18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2400" b="1" dirty="0" smtClean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User experience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1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533400"/>
            <a:ext cx="8001000" cy="505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smtClean="0">
                <a:latin typeface="Goudy Old Style" pitchFamily="18" charset="0"/>
              </a:rPr>
              <a:t>User experience</a:t>
            </a:r>
            <a:endParaRPr lang="en-US" sz="4800" b="1" dirty="0" smtClean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endParaRPr lang="en-US" sz="3600" b="1" dirty="0" smtClean="0">
              <a:latin typeface="Goudy Old Style" pitchFamily="18" charset="0"/>
            </a:endParaRP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User Centric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Best possible navigation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Navigation Simplification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Quick answers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r>
              <a:rPr lang="en-US" sz="3000" dirty="0">
                <a:latin typeface="Goudy Old Style"/>
                <a:cs typeface="Goudy Old Style"/>
              </a:rPr>
              <a:t>Anticipate </a:t>
            </a:r>
            <a:r>
              <a:rPr lang="en-US" sz="3000" dirty="0" smtClean="0">
                <a:latin typeface="Goudy Old Style"/>
                <a:cs typeface="Goudy Old Style"/>
              </a:rPr>
              <a:t>needs</a:t>
            </a:r>
            <a:endParaRPr lang="en-US" sz="3000" dirty="0">
              <a:latin typeface="Goudy Old Style"/>
              <a:cs typeface="Goudy Old Style"/>
            </a:endParaRPr>
          </a:p>
          <a:p>
            <a:pPr>
              <a:lnSpc>
                <a:spcPct val="120000"/>
              </a:lnSpc>
            </a:pPr>
            <a:endParaRPr lang="en-US" sz="3600" dirty="0"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95568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2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Questions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1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it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6" y="0"/>
            <a:ext cx="9152526" cy="6446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51610" y="5983068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#</a:t>
            </a:r>
            <a:r>
              <a:rPr lang="en-US" sz="3600" dirty="0" err="1" smtClean="0">
                <a:solidFill>
                  <a:schemeClr val="bg1"/>
                </a:solidFill>
                <a:latin typeface="Goudy Old Style" pitchFamily="18" charset="0"/>
              </a:rPr>
              <a:t>rwdedu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8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59830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Responsive Web Design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1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248400"/>
          </a:xfrm>
          <a:prstGeom prst="rect">
            <a:avLst/>
          </a:prstGeom>
          <a:gradFill>
            <a:gsLst>
              <a:gs pos="0">
                <a:srgbClr val="D8CCAB"/>
              </a:gs>
              <a:gs pos="100000">
                <a:srgbClr val="FDEFD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988397"/>
            <a:ext cx="7696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Goudy Old Style" pitchFamily="18" charset="0"/>
              </a:rPr>
              <a:t>Responsive Web design is the approach that suggests that design and development should respond to the user’s behavior and environment based on screen size, platform and orientation. </a:t>
            </a:r>
            <a:endParaRPr lang="en-US" sz="2400" b="1" dirty="0" smtClean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400" b="1" dirty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latin typeface="Goudy Old Style" pitchFamily="18" charset="0"/>
              </a:rPr>
              <a:t>The </a:t>
            </a:r>
            <a:r>
              <a:rPr lang="en-US" sz="2400" b="1" dirty="0">
                <a:latin typeface="Goudy Old Style" pitchFamily="18" charset="0"/>
              </a:rPr>
              <a:t>practice consists of a mix of flexible grids and layouts, images and an intelligent use of CSS media queries. </a:t>
            </a:r>
            <a:endParaRPr lang="en-US" sz="2400" b="1" dirty="0" smtClean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400" b="1" dirty="0">
              <a:latin typeface="Goudy Old Style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latin typeface="Goudy Old Style" pitchFamily="18" charset="0"/>
              </a:rPr>
              <a:t>As </a:t>
            </a:r>
            <a:r>
              <a:rPr lang="en-US" sz="2400" b="1" dirty="0">
                <a:latin typeface="Goudy Old Style" pitchFamily="18" charset="0"/>
              </a:rPr>
              <a:t>the user switches from their laptop to </a:t>
            </a:r>
            <a:r>
              <a:rPr lang="en-US" sz="2400" b="1" dirty="0" smtClean="0">
                <a:latin typeface="Goudy Old Style" pitchFamily="18" charset="0"/>
              </a:rPr>
              <a:t>tablet, </a:t>
            </a:r>
            <a:r>
              <a:rPr lang="en-US" sz="2400" b="1" dirty="0">
                <a:latin typeface="Goudy Old Style" pitchFamily="18" charset="0"/>
              </a:rPr>
              <a:t>the website should automatically switch to accommodate for resolution, image size and scripting abilities.</a:t>
            </a:r>
            <a:endParaRPr lang="en-US" sz="2400" b="1" dirty="0"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228600" y="304800"/>
            <a:ext cx="8610600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6413956"/>
            <a:ext cx="40386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coding.smashingmagazine.com</a:t>
            </a:r>
            <a:r>
              <a:rPr lang="en-US" sz="800" dirty="0"/>
              <a:t>/2011/01/12/guidelines-for-responsive-web-design/</a:t>
            </a:r>
          </a:p>
        </p:txBody>
      </p:sp>
    </p:spTree>
    <p:extLst>
      <p:ext uri="{BB962C8B-B14F-4D97-AF65-F5344CB8AC3E}">
        <p14:creationId xmlns:p14="http://schemas.microsoft.com/office/powerpoint/2010/main" val="18746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ywh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15000"/>
            <a:ext cx="9144000" cy="1219200"/>
          </a:xfrm>
          <a:prstGeom prst="rect">
            <a:avLst/>
          </a:prstGeom>
          <a:solidFill>
            <a:srgbClr val="970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98306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oudy Old Style" pitchFamily="18" charset="0"/>
              </a:rPr>
              <a:t>Media queries, flexible grids, say what?!?!?</a:t>
            </a:r>
            <a:endParaRPr lang="en-US" sz="3600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9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25482</TotalTime>
  <Words>1564</Words>
  <Application>Microsoft Macintosh PowerPoint</Application>
  <PresentationFormat>On-screen Show (4:3)</PresentationFormat>
  <Paragraphs>209</Paragraphs>
  <Slides>52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Educause ACTI-MWF Update</dc:title>
  <dc:creator>Rose Rocchio</dc:creator>
  <cp:lastModifiedBy>ITS</cp:lastModifiedBy>
  <cp:revision>248</cp:revision>
  <dcterms:created xsi:type="dcterms:W3CDTF">2012-08-28T07:59:25Z</dcterms:created>
  <dcterms:modified xsi:type="dcterms:W3CDTF">2013-09-27T18:21:32Z</dcterms:modified>
</cp:coreProperties>
</file>