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23" r:id="rId11"/>
    <p:sldId id="325" r:id="rId12"/>
    <p:sldId id="326" r:id="rId13"/>
    <p:sldId id="319" r:id="rId14"/>
    <p:sldId id="327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e Rocchio" initials="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FFFFCC"/>
    <a:srgbClr val="FFE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815" autoAdjust="0"/>
    <p:restoredTop sz="72914" autoAdjust="0"/>
  </p:normalViewPr>
  <p:slideViewPr>
    <p:cSldViewPr>
      <p:cViewPr varScale="1">
        <p:scale>
          <a:sx n="137" d="100"/>
          <a:sy n="137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14T21:59:13.265" idx="1">
    <p:pos x="20" y="79"/>
    <p:text>NOTE TO CHRIS:
KAREN SAID SHE WOULD GET US BETTER RESOLUTION IMAGES - FROM HER GRAPHICS DESIGNER... 
IN ADDITION, i THINK THAT WE COULD JAZZ THIS UP SIGNIFICANTLY WITH A FEW IMAGES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E156B-2F7A-4247-982B-341390BEDF4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AF33-CFF4-48A1-8235-435521888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AAF33-CFF4-48A1-8235-4355218880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6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7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0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4846-21C1-4B44-8678-4E74E0C49723}" type="datetimeFigureOut">
              <a:rPr lang="en-US" smtClean="0"/>
              <a:t>8/23/13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06E67-701A-4518-AB2B-5A1A70395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15240"/>
            <a:ext cx="9174480" cy="68732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0851" y="5181600"/>
            <a:ext cx="4411349" cy="10668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  <a:latin typeface="Goudy Old Style" pitchFamily="18" charset="0"/>
              </a:rPr>
              <a:t>Rose </a:t>
            </a:r>
            <a:r>
              <a:rPr lang="en-US" sz="1600" b="1" dirty="0">
                <a:solidFill>
                  <a:schemeClr val="tx1"/>
                </a:solidFill>
                <a:latin typeface="Goudy Old Style" pitchFamily="18" charset="0"/>
              </a:rPr>
              <a:t>Rocchio, UCLA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Goudy Old Style" pitchFamily="18" charset="0"/>
              </a:rPr>
              <a:t>Mojgan Amini, UCSD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Goudy Old Style" pitchFamily="18" charset="0"/>
              </a:rPr>
              <a:t>Chris Ward, Kennesaw State University</a:t>
            </a:r>
          </a:p>
          <a:p>
            <a:pPr algn="l"/>
            <a:r>
              <a:rPr lang="en-US" sz="1600" b="1" dirty="0">
                <a:solidFill>
                  <a:schemeClr val="tx1"/>
                </a:solidFill>
                <a:latin typeface="Goudy Old Style" pitchFamily="18" charset="0"/>
              </a:rPr>
              <a:t>Lori </a:t>
            </a:r>
            <a:r>
              <a:rPr lang="en-US" sz="1600" b="1" dirty="0" err="1">
                <a:solidFill>
                  <a:schemeClr val="tx1"/>
                </a:solidFill>
                <a:latin typeface="Goudy Old Style" pitchFamily="18" charset="0"/>
              </a:rPr>
              <a:t>Tirpak</a:t>
            </a:r>
            <a:r>
              <a:rPr lang="en-US" sz="1600" b="1" dirty="0">
                <a:solidFill>
                  <a:schemeClr val="tx1"/>
                </a:solidFill>
                <a:latin typeface="Goudy Old Style" pitchFamily="18" charset="0"/>
              </a:rPr>
              <a:t> , Oakland University, Rochester</a:t>
            </a:r>
          </a:p>
        </p:txBody>
      </p:sp>
    </p:spTree>
    <p:extLst>
      <p:ext uri="{BB962C8B-B14F-4D97-AF65-F5344CB8AC3E}">
        <p14:creationId xmlns:p14="http://schemas.microsoft.com/office/powerpoint/2010/main" val="12121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2679240"/>
            <a:ext cx="1752600" cy="14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Students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Parents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Counselors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703255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In-House </a:t>
            </a:r>
            <a:r>
              <a:rPr lang="en-US" sz="1600" dirty="0" smtClean="0">
                <a:latin typeface="Goudy Old Style" pitchFamily="18" charset="0"/>
              </a:rPr>
              <a:t>IT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Learning Curve</a:t>
            </a:r>
            <a:endParaRPr lang="en-US" sz="1600" dirty="0">
              <a:latin typeface="Goudy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Small Budget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Outsourced IT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0325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Desktop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Mobile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Native </a:t>
            </a:r>
            <a:r>
              <a:rPr lang="en-US" sz="1600" dirty="0" smtClean="0">
                <a:latin typeface="Goudy Old Style" pitchFamily="18" charset="0"/>
              </a:rPr>
              <a:t>App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17240"/>
            <a:ext cx="14097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Platform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917240"/>
            <a:ext cx="12954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Resources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917240"/>
            <a:ext cx="1600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Audience</a:t>
            </a:r>
            <a:endParaRPr lang="en-US" b="1" dirty="0">
              <a:latin typeface="Goudy Old Style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4038600"/>
            <a:ext cx="4572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783610"/>
            <a:ext cx="0" cy="1413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9800" y="41969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278361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2755440"/>
            <a:ext cx="0" cy="984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37397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275544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32825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1910954"/>
            <a:ext cx="13716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Content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09209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About KSU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Academic Programs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Tuition &amp; Fees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Stories &amp; Testimony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Application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19600" y="2749154"/>
            <a:ext cx="0" cy="2508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5257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600" y="27491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3276268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3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1376" y="5638800"/>
            <a:ext cx="9175376" cy="1219200"/>
          </a:xfrm>
          <a:prstGeom prst="rect">
            <a:avLst/>
          </a:prstGeom>
          <a:solidFill>
            <a:srgbClr val="970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9068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Dollars + Hope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≠</a:t>
            </a:r>
            <a:r>
              <a:rPr lang="en-US" sz="3600" dirty="0">
                <a:solidFill>
                  <a:schemeClr val="bg1"/>
                </a:solidFill>
                <a:latin typeface="Goudy Old Style" pitchFamily="18" charset="0"/>
              </a:rPr>
              <a:t> A </a:t>
            </a: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Strong </a:t>
            </a:r>
            <a:r>
              <a:rPr lang="en-US" sz="3600" dirty="0">
                <a:solidFill>
                  <a:schemeClr val="bg1"/>
                </a:solidFill>
                <a:latin typeface="Goudy Old Style" pitchFamily="18" charset="0"/>
              </a:rPr>
              <a:t>Mobile Strategy</a:t>
            </a:r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2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4200" y="2679240"/>
            <a:ext cx="1752600" cy="14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Students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Parents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HS Counselors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703255"/>
            <a:ext cx="198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In-House </a:t>
            </a:r>
            <a:r>
              <a:rPr lang="en-US" sz="1600" dirty="0" smtClean="0">
                <a:latin typeface="Goudy Old Style" pitchFamily="18" charset="0"/>
              </a:rPr>
              <a:t>IT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Learning Curve</a:t>
            </a:r>
            <a:endParaRPr lang="en-US" sz="1600" dirty="0">
              <a:latin typeface="Goudy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Small Budget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Outsourced IT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0325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Desktop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Mobile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Native </a:t>
            </a:r>
            <a:r>
              <a:rPr lang="en-US" sz="1600" dirty="0" smtClean="0">
                <a:latin typeface="Goudy Old Style" pitchFamily="18" charset="0"/>
              </a:rPr>
              <a:t>App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17240"/>
            <a:ext cx="14097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Platform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917240"/>
            <a:ext cx="12954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Resources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1917240"/>
            <a:ext cx="1600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Audience</a:t>
            </a:r>
            <a:endParaRPr lang="en-US" b="1" dirty="0">
              <a:latin typeface="Goudy Old Style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4038600"/>
            <a:ext cx="4572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783610"/>
            <a:ext cx="0" cy="1413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9800" y="41969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278361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2755440"/>
            <a:ext cx="0" cy="984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05600" y="37397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05600" y="275544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32825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1910954"/>
            <a:ext cx="13716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Content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09209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About KSU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Academic Programs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Tuition &amp; Fees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Stories &amp; Testimony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Application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19600" y="2749154"/>
            <a:ext cx="0" cy="2508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5257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600" y="27491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3276268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6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26792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Desktop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Mobile Web Site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Native 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703255"/>
            <a:ext cx="198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About KSU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Academic Programs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Tuition &amp; Fees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Stories &amp; Testimony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Goudy Old Style" pitchFamily="18" charset="0"/>
              </a:rPr>
              <a:t>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703255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HS Students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HS Parents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HS Counselors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1724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Audience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91724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Content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91724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Goudy Old Style" pitchFamily="18" charset="0"/>
              </a:rPr>
              <a:t>Platform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2600" y="3511154"/>
            <a:ext cx="457200" cy="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9800" y="2783610"/>
            <a:ext cx="0" cy="14133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9800" y="41969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278361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77000" y="2755440"/>
            <a:ext cx="0" cy="984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7000" y="37397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77000" y="275544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2200" y="32825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191095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Goudy Old Style" pitchFamily="18" charset="0"/>
              </a:rPr>
              <a:t>Resources</a:t>
            </a:r>
            <a:endParaRPr lang="en-US" b="1" dirty="0">
              <a:latin typeface="Goudy Old Styl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09209"/>
            <a:ext cx="152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In-House IT</a:t>
            </a:r>
            <a:endParaRPr lang="en-US" sz="1600" dirty="0">
              <a:latin typeface="Goudy Old Style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Small Budget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Outsourced IT</a:t>
            </a: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Goudy Old Style" pitchFamily="18" charset="0"/>
              </a:rPr>
              <a:t>Large Budget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19600" y="2749154"/>
            <a:ext cx="0" cy="9848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3733468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9600" y="2749154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14800" y="3276268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67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75158"/>
            <a:ext cx="17526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One in 8 visitors to Kennesaw.edu is from a mobile device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49835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Two-thirds of Kennesaw mobile traffic is from iOS devices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9835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Enrollment Services needs solution in place for Fall 2012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75158"/>
            <a:ext cx="1752600" cy="152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In-house Web team that specializes in HTML &amp; CSS development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64417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Any authentication would require visitors to have a KSU-specific ID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2971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Goudy Old Style" pitchFamily="18" charset="0"/>
              </a:rPr>
              <a:t>One size does not fit all.</a:t>
            </a:r>
            <a:endParaRPr lang="en-US" sz="3200" dirty="0">
              <a:latin typeface="Goudy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835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The guy who can build/support apps left for Google last spring 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264417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Whatever Admissions gets, Financial Aid &amp; Registrar also get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810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KSU has a business school with a large number of BlackBerry users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0359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Undergraduate Admissions site averages 50,000 visits per month</a:t>
            </a:r>
            <a:endParaRPr lang="en-US" sz="1600" dirty="0">
              <a:latin typeface="Goudy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98354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oudy Old Style" pitchFamily="18" charset="0"/>
              </a:rPr>
              <a:t>2013 University spending reduced 3% due to state budget cuts</a:t>
            </a:r>
            <a:endParaRPr lang="en-US" sz="1600" dirty="0"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8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219200"/>
          </a:xfrm>
          <a:prstGeom prst="rect">
            <a:avLst/>
          </a:prstGeom>
          <a:solidFill>
            <a:srgbClr val="970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9830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Why are we here today?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7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76200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oudy Old Style" pitchFamily="18" charset="0"/>
              </a:rPr>
              <a:t> </a:t>
            </a:r>
            <a:r>
              <a:rPr lang="en-US" sz="2400" b="1" dirty="0" smtClean="0">
                <a:latin typeface="Goudy Old Style" pitchFamily="18" charset="0"/>
              </a:rPr>
              <a:t>Mobile broadband subscriptions are expected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to grow from nearly 1 billion in 2011 to over 5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billion globally in 2016 </a:t>
            </a:r>
          </a:p>
          <a:p>
            <a:pPr algn="ctr"/>
            <a:endParaRPr lang="en-US" sz="2400" b="1" dirty="0">
              <a:latin typeface="Goudy Old Style" pitchFamily="18" charset="0"/>
            </a:endParaRP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 By 2015, more Americans will access the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Internet via mobile devices than desktop PCs </a:t>
            </a:r>
          </a:p>
          <a:p>
            <a:pPr algn="ctr"/>
            <a:endParaRPr lang="en-US" sz="2400" b="1" dirty="0">
              <a:latin typeface="Goudy Old Style" pitchFamily="18" charset="0"/>
            </a:endParaRP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 As of March 2012, 46% of American adults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were smartphone owners – up from 35% in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May 2011 </a:t>
            </a:r>
          </a:p>
          <a:p>
            <a:pPr algn="ctr"/>
            <a:endParaRPr lang="en-US" sz="2400" b="1" dirty="0">
              <a:latin typeface="Goudy Old Style" pitchFamily="18" charset="0"/>
            </a:endParaRP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In 2011, global smartphone shipments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exceeded personal computer shipments for </a:t>
            </a:r>
          </a:p>
          <a:p>
            <a:pPr algn="ctr"/>
            <a:r>
              <a:rPr lang="en-US" sz="2400" b="1" dirty="0" smtClean="0">
                <a:latin typeface="Goudy Old Style" pitchFamily="18" charset="0"/>
              </a:rPr>
              <a:t>the first time in history </a:t>
            </a:r>
            <a:endParaRPr lang="en-US" sz="2400" b="1" dirty="0">
              <a:latin typeface="Goudy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6322368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WhiteHouse.gov, Digital Government: Building A 21</a:t>
            </a:r>
            <a:r>
              <a:rPr lang="en-US" sz="900" baseline="30000" dirty="0" smtClean="0"/>
              <a:t>st</a:t>
            </a:r>
            <a:r>
              <a:rPr lang="en-US" sz="900" dirty="0" smtClean="0"/>
              <a:t> Century Platform to Better Serve The People, May 23, 2012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45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41912" cy="61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1376" y="5791200"/>
            <a:ext cx="9175376" cy="1219200"/>
          </a:xfrm>
          <a:prstGeom prst="rect">
            <a:avLst/>
          </a:prstGeom>
          <a:solidFill>
            <a:srgbClr val="970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059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We understand the need.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1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1376" y="5791200"/>
            <a:ext cx="9175376" cy="1219200"/>
          </a:xfrm>
          <a:prstGeom prst="rect">
            <a:avLst/>
          </a:prstGeom>
          <a:solidFill>
            <a:srgbClr val="970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059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Take the time to know where you want to go.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7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1376" y="5791200"/>
            <a:ext cx="9175376" cy="1219200"/>
          </a:xfrm>
          <a:prstGeom prst="rect">
            <a:avLst/>
          </a:prstGeom>
          <a:solidFill>
            <a:srgbClr val="970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0592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oudy Old Style" pitchFamily="18" charset="0"/>
              </a:rPr>
              <a:t>One size does not fit all.</a:t>
            </a:r>
            <a:endParaRPr lang="en-US" sz="3600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304800"/>
            <a:ext cx="8610600" cy="6248400"/>
          </a:xfrm>
          <a:prstGeom prst="rect">
            <a:avLst/>
          </a:prstGeom>
          <a:gradFill>
            <a:gsLst>
              <a:gs pos="0">
                <a:srgbClr val="D8CCAB"/>
              </a:gs>
              <a:gs pos="100000">
                <a:srgbClr val="FDEFD1"/>
              </a:gs>
            </a:gsLst>
            <a:lin ang="5400000" scaled="0"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8382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oudy Old Style" pitchFamily="18" charset="0"/>
              </a:rPr>
              <a:t>No matter who you are, you have to first define your </a:t>
            </a:r>
            <a:r>
              <a:rPr lang="en-US" sz="3600" b="1" dirty="0" smtClean="0">
                <a:latin typeface="Goudy Old Style" pitchFamily="18" charset="0"/>
              </a:rPr>
              <a:t>goals </a:t>
            </a:r>
            <a:r>
              <a:rPr lang="en-US" sz="3600" b="1" dirty="0">
                <a:latin typeface="Goudy Old Style" pitchFamily="18" charset="0"/>
              </a:rPr>
              <a:t>and needs</a:t>
            </a:r>
          </a:p>
        </p:txBody>
      </p:sp>
    </p:spTree>
    <p:extLst>
      <p:ext uri="{BB962C8B-B14F-4D97-AF65-F5344CB8AC3E}">
        <p14:creationId xmlns:p14="http://schemas.microsoft.com/office/powerpoint/2010/main" val="80952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28382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45A6E"/>
                </a:solidFill>
                <a:latin typeface="Goudy Old Style" pitchFamily="18" charset="0"/>
              </a:rPr>
              <a:t>No matter who you are, you have to first define your institution’s goals and needs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7" y="0"/>
            <a:ext cx="918556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547" y="5352871"/>
            <a:ext cx="7860147" cy="1200329"/>
          </a:xfrm>
          <a:prstGeom prst="rect">
            <a:avLst/>
          </a:prstGeom>
          <a:solidFill>
            <a:srgbClr val="970C32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Goudy Old Style" pitchFamily="18" charset="0"/>
              </a:rPr>
              <a:t>Let’s try an example: KSU Admissions wants to use mobile technologies to improve information flow with prospective high school parents. </a:t>
            </a:r>
            <a:endParaRPr lang="en-US" sz="2400" b="1" dirty="0">
              <a:solidFill>
                <a:schemeClr val="bg1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2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22154</TotalTime>
  <Words>440</Words>
  <Application>Microsoft Macintosh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Educause ACTI-MWF Update</dc:title>
  <dc:creator>Rose Rocchio</dc:creator>
  <cp:lastModifiedBy>ITS</cp:lastModifiedBy>
  <cp:revision>104</cp:revision>
  <dcterms:created xsi:type="dcterms:W3CDTF">2012-08-28T07:59:25Z</dcterms:created>
  <dcterms:modified xsi:type="dcterms:W3CDTF">2013-08-23T14:04:19Z</dcterms:modified>
</cp:coreProperties>
</file>