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323" r:id="rId4"/>
    <p:sldId id="258" r:id="rId5"/>
    <p:sldId id="259" r:id="rId6"/>
    <p:sldId id="260" r:id="rId7"/>
    <p:sldId id="261" r:id="rId8"/>
    <p:sldId id="262" r:id="rId9"/>
    <p:sldId id="298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21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5" r:id="rId31"/>
    <p:sldId id="283" r:id="rId32"/>
    <p:sldId id="284" r:id="rId33"/>
    <p:sldId id="282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5" r:id="rId43"/>
    <p:sldId id="294" r:id="rId44"/>
    <p:sldId id="296" r:id="rId45"/>
    <p:sldId id="297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22" r:id="rId65"/>
    <p:sldId id="317" r:id="rId66"/>
    <p:sldId id="318" r:id="rId67"/>
    <p:sldId id="319" r:id="rId68"/>
    <p:sldId id="320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2033"/>
    <a:srgbClr val="0A667F"/>
    <a:srgbClr val="F7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A9ECF-54CB-C096-4752-57177717C2E3}" v="137" dt="2023-09-08T17:28:14.068"/>
    <p1510:client id="{100DC22D-07F6-9761-E1F7-A7406AC8FE8F}" v="1" dt="2023-08-31T14:02:31.835"/>
    <p1510:client id="{858424CC-A6CE-9F09-8C3F-3339CF1B4CC5}" v="3" dt="2023-08-29T17:52:50.668"/>
    <p1510:client id="{8F6A2AB1-F399-4770-B8DF-34DAE7D08B16}" v="3" dt="2023-08-25T12:18:01.397"/>
    <p1510:client id="{B6EAC0B6-2F83-1E2B-25FE-4FCCE0895E91}" v="2120" dt="2023-08-25T18:37:30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452"/>
    <p:restoredTop sz="94721"/>
  </p:normalViewPr>
  <p:slideViewPr>
    <p:cSldViewPr snapToGrid="0" snapToObjects="1">
      <p:cViewPr>
        <p:scale>
          <a:sx n="94" d="100"/>
          <a:sy n="94" d="100"/>
        </p:scale>
        <p:origin x="2640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4AD98-C779-AD48-8AAF-D721EDEFADDA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FEDA9-A633-D644-A8CE-BDEC3C687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41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60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86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58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48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80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99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6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74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3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37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80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85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02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06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18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11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48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04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12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03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82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59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248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659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297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2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291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106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523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31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442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707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168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692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184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292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806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869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664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693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07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437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0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2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61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FEDA9-A633-D644-A8CE-BDEC3C687C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777ABD-486A-A97C-302D-F9729704E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2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3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2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38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4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9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2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1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8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06F31-A8A7-CF43-BE15-E8C0B82D1A63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CA6EB-7F71-4E4E-8BAA-EB30D60F1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7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1868784" y="903935"/>
            <a:ext cx="8454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The Future is Coming: A Discussion on the Inevitable Collision of AI and Your University's Website</a:t>
            </a:r>
            <a:endParaRPr lang="en-US" sz="3200" b="1" dirty="0">
              <a:solidFill>
                <a:srgbClr val="0F476B"/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080BF-DAEC-08E3-4AC3-0A0AFBBE4318}"/>
              </a:ext>
            </a:extLst>
          </p:cNvPr>
          <p:cNvSpPr txBox="1"/>
          <p:nvPr/>
        </p:nvSpPr>
        <p:spPr>
          <a:xfrm>
            <a:off x="1868784" y="4067204"/>
            <a:ext cx="8454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Christopher Ward, Kevin Ball, Michael </a:t>
            </a:r>
            <a:r>
              <a:rPr lang="en-US" sz="2400" b="1" dirty="0" err="1">
                <a:solidFill>
                  <a:srgbClr val="0F476B"/>
                </a:solidFill>
                <a:latin typeface="Century Gothic" panose="020B0502020202020204" pitchFamily="34" charset="0"/>
              </a:rPr>
              <a:t>Cahal</a:t>
            </a:r>
            <a:b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Jonathan Maxfield, Michael Haynes</a:t>
            </a:r>
            <a:b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</a:rPr>
            </a:br>
            <a:b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Kennesaw State University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01147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1177695" y="1451882"/>
            <a:ext cx="270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ChatGPT</a:t>
            </a:r>
            <a:endParaRPr lang="en-US" sz="36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AI Text Generation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B90642-5AF9-1455-0090-CA430A57DD09}"/>
              </a:ext>
            </a:extLst>
          </p:cNvPr>
          <p:cNvSpPr txBox="1"/>
          <p:nvPr/>
        </p:nvSpPr>
        <p:spPr>
          <a:xfrm>
            <a:off x="7568738" y="1452425"/>
            <a:ext cx="2707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Google</a:t>
            </a:r>
            <a:endParaRPr lang="en-US" sz="36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309334A-9EDB-F4DF-2AA4-EAF075F1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60" y="2070037"/>
            <a:ext cx="5631020" cy="3896810"/>
          </a:xfrm>
          <a:prstGeom prst="rect">
            <a:avLst/>
          </a:prstGeom>
        </p:spPr>
      </p:pic>
      <p:pic>
        <p:nvPicPr>
          <p:cNvPr id="10" name="Picture 9" descr="A screenshot of a chat&#10;&#10;Description automatically generated">
            <a:extLst>
              <a:ext uri="{FF2B5EF4-FFF2-40B4-BE49-F238E27FC236}">
                <a16:creationId xmlns:a16="http://schemas.microsoft.com/office/drawing/2014/main" id="{C46F789A-826B-EE07-C9E6-89595B9AC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672" y="2308418"/>
            <a:ext cx="6573092" cy="36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275309" y="4506215"/>
            <a:ext cx="2259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Midjourney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AI Image Generation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5E58D-CD81-B832-E99B-E106FCC8094D}"/>
              </a:ext>
            </a:extLst>
          </p:cNvPr>
          <p:cNvSpPr txBox="1"/>
          <p:nvPr/>
        </p:nvSpPr>
        <p:spPr>
          <a:xfrm>
            <a:off x="737196" y="1252106"/>
            <a:ext cx="10717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A painting of a baseball player hitting during a game</a:t>
            </a:r>
          </a:p>
        </p:txBody>
      </p:sp>
      <p:pic>
        <p:nvPicPr>
          <p:cNvPr id="9" name="Picture 8" descr="A baseball player in a uniform&#10;&#10;Description automatically generated">
            <a:extLst>
              <a:ext uri="{FF2B5EF4-FFF2-40B4-BE49-F238E27FC236}">
                <a16:creationId xmlns:a16="http://schemas.microsoft.com/office/drawing/2014/main" id="{A4D69C81-7F8F-8C50-3086-17EF121B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238" y="3169154"/>
            <a:ext cx="2142218" cy="2142218"/>
          </a:xfrm>
          <a:prstGeom prst="rect">
            <a:avLst/>
          </a:prstGeom>
        </p:spPr>
      </p:pic>
      <p:pic>
        <p:nvPicPr>
          <p:cNvPr id="12" name="Picture 11" descr="A person swinging a baseball bat&#10;&#10;Description automatically generated">
            <a:extLst>
              <a:ext uri="{FF2B5EF4-FFF2-40B4-BE49-F238E27FC236}">
                <a16:creationId xmlns:a16="http://schemas.microsoft.com/office/drawing/2014/main" id="{34F2B21F-B4A4-DFC2-B2DA-B9C9F4FE2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892" y="3142625"/>
            <a:ext cx="2142218" cy="2142218"/>
          </a:xfrm>
          <a:prstGeom prst="rect">
            <a:avLst/>
          </a:prstGeom>
        </p:spPr>
      </p:pic>
      <p:pic>
        <p:nvPicPr>
          <p:cNvPr id="14" name="Picture 13" descr="A person swinging a baseball bat&#10;&#10;Description automatically generated">
            <a:extLst>
              <a:ext uri="{FF2B5EF4-FFF2-40B4-BE49-F238E27FC236}">
                <a16:creationId xmlns:a16="http://schemas.microsoft.com/office/drawing/2014/main" id="{AA86E169-593A-57FD-C0B3-0FBDACF45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263" y="2293647"/>
            <a:ext cx="2259370" cy="2259370"/>
          </a:xfrm>
          <a:prstGeom prst="rect">
            <a:avLst/>
          </a:prstGeom>
        </p:spPr>
      </p:pic>
      <p:pic>
        <p:nvPicPr>
          <p:cNvPr id="16" name="Picture 15" descr="A baseball player swinging a bat&#10;&#10;Description automatically generated">
            <a:extLst>
              <a:ext uri="{FF2B5EF4-FFF2-40B4-BE49-F238E27FC236}">
                <a16:creationId xmlns:a16="http://schemas.microsoft.com/office/drawing/2014/main" id="{C7DBA86B-F049-6122-7D19-EF6905F37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29" y="2293647"/>
            <a:ext cx="2142218" cy="2142218"/>
          </a:xfrm>
          <a:prstGeom prst="rect">
            <a:avLst/>
          </a:prstGeom>
        </p:spPr>
      </p:pic>
      <p:pic>
        <p:nvPicPr>
          <p:cNvPr id="18" name="Picture 17" descr="A baseball players playing baseball&#10;&#10;Description automatically generated">
            <a:extLst>
              <a:ext uri="{FF2B5EF4-FFF2-40B4-BE49-F238E27FC236}">
                <a16:creationId xmlns:a16="http://schemas.microsoft.com/office/drawing/2014/main" id="{6F1C1E4F-BB57-1428-7107-599E9236C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4831" y="2181802"/>
            <a:ext cx="2142218" cy="2142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CABD28-3184-D53F-97D6-D70A6D54233B}"/>
              </a:ext>
            </a:extLst>
          </p:cNvPr>
          <p:cNvSpPr txBox="1"/>
          <p:nvPr/>
        </p:nvSpPr>
        <p:spPr>
          <a:xfrm>
            <a:off x="7319662" y="5332269"/>
            <a:ext cx="2259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Craiyon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B8BB-82B9-35BE-57A5-ECCCFB7770B6}"/>
              </a:ext>
            </a:extLst>
          </p:cNvPr>
          <p:cNvSpPr txBox="1"/>
          <p:nvPr/>
        </p:nvSpPr>
        <p:spPr>
          <a:xfrm>
            <a:off x="2422689" y="5332269"/>
            <a:ext cx="2528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352033"/>
                </a:solidFill>
                <a:latin typeface="Century Gothic" panose="020B0502020202020204" pitchFamily="34" charset="0"/>
              </a:rPr>
              <a:t>OpenAI</a:t>
            </a:r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</a:rPr>
              <a:t> Dall-E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83583-BAAD-DCDA-E7E4-CEE942D6DD90}"/>
              </a:ext>
            </a:extLst>
          </p:cNvPr>
          <p:cNvSpPr txBox="1"/>
          <p:nvPr/>
        </p:nvSpPr>
        <p:spPr>
          <a:xfrm>
            <a:off x="4923323" y="4579088"/>
            <a:ext cx="2259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Adobe Firefly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041CF-9879-4D26-83D8-719A126FB7FD}"/>
              </a:ext>
            </a:extLst>
          </p:cNvPr>
          <p:cNvSpPr txBox="1"/>
          <p:nvPr/>
        </p:nvSpPr>
        <p:spPr>
          <a:xfrm>
            <a:off x="9664831" y="4440589"/>
            <a:ext cx="2259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Adobe Photoshop</a:t>
            </a:r>
          </a:p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 panose="020B0502020202020204" pitchFamily="34" charset="0"/>
              </a:rPr>
              <a:t>(Beta)</a:t>
            </a: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5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644653"/>
            <a:ext cx="94822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What We Need to Know for Today Regarding AI: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Basically…enter a prompt, wait anywhere from seconds to a minute and content will be returned.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12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484632" y="1988407"/>
            <a:ext cx="5797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This was the day we had our first “</a:t>
            </a:r>
            <a:r>
              <a:rPr lang="en-US" sz="36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A-HA!” </a:t>
            </a:r>
            <a:r>
              <a:rPr lang="en-US" sz="36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moment with AI and proceeded to talk about it and its implications for websites for years to come.</a:t>
            </a:r>
            <a:endParaRPr lang="en-US" sz="36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865584" y="491085"/>
            <a:ext cx="1046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Our Day Which Shall Live In Infamy 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December 16, 2022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building with a sign on it&#10;&#10;Description automatically generated">
            <a:extLst>
              <a:ext uri="{FF2B5EF4-FFF2-40B4-BE49-F238E27FC236}">
                <a16:creationId xmlns:a16="http://schemas.microsoft.com/office/drawing/2014/main" id="{7121A368-EF20-E86A-C77A-3821024DB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568" y="2941260"/>
            <a:ext cx="4078212" cy="2655901"/>
          </a:xfrm>
          <a:prstGeom prst="rect">
            <a:avLst/>
          </a:prstGeom>
        </p:spPr>
      </p:pic>
      <p:pic>
        <p:nvPicPr>
          <p:cNvPr id="8" name="Picture 7" descr="A person in a garment&#10;&#10;Description automatically generated">
            <a:extLst>
              <a:ext uri="{FF2B5EF4-FFF2-40B4-BE49-F238E27FC236}">
                <a16:creationId xmlns:a16="http://schemas.microsoft.com/office/drawing/2014/main" id="{2BBC919F-8078-EF44-E596-EDF8F8571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76465" y="2291608"/>
            <a:ext cx="2438241" cy="183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99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865584" y="491085"/>
            <a:ext cx="1046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Our Day Which Shall Live In Infamy 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December 16, 2022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C6584986-BE53-6426-F4CE-9A3AFC77C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02" y="1744191"/>
            <a:ext cx="4609198" cy="4197264"/>
          </a:xfrm>
          <a:prstGeom prst="rect">
            <a:avLst/>
          </a:prstGeom>
        </p:spPr>
      </p:pic>
      <p:pic>
        <p:nvPicPr>
          <p:cNvPr id="11" name="Picture 10" descr="A person in a garment&#10;&#10;Description automatically generated">
            <a:extLst>
              <a:ext uri="{FF2B5EF4-FFF2-40B4-BE49-F238E27FC236}">
                <a16:creationId xmlns:a16="http://schemas.microsoft.com/office/drawing/2014/main" id="{FF1CE677-18F1-A8BC-0D21-9F693C5F2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016" y="2690255"/>
            <a:ext cx="3251200" cy="3251200"/>
          </a:xfrm>
          <a:prstGeom prst="rect">
            <a:avLst/>
          </a:prstGeom>
        </p:spPr>
      </p:pic>
      <p:pic>
        <p:nvPicPr>
          <p:cNvPr id="6" name="Picture 5" descr="Two men in clothing with white face paint&#10;&#10;Description automatically generated">
            <a:extLst>
              <a:ext uri="{FF2B5EF4-FFF2-40B4-BE49-F238E27FC236}">
                <a16:creationId xmlns:a16="http://schemas.microsoft.com/office/drawing/2014/main" id="{2A768A00-DE45-59BF-06F9-2D0451254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120" y="1964966"/>
            <a:ext cx="2543901" cy="25439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47603D-9FFF-DC3D-B4BC-9B054DCA8E91}"/>
              </a:ext>
            </a:extLst>
          </p:cNvPr>
          <p:cNvSpPr/>
          <p:nvPr/>
        </p:nvSpPr>
        <p:spPr>
          <a:xfrm>
            <a:off x="4302492" y="5408915"/>
            <a:ext cx="1174283" cy="404261"/>
          </a:xfrm>
          <a:prstGeom prst="rect">
            <a:avLst/>
          </a:prstGeom>
          <a:solidFill>
            <a:srgbClr val="F7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6195C5-7F1B-247B-C32A-06A5DC77B127}"/>
              </a:ext>
            </a:extLst>
          </p:cNvPr>
          <p:cNvSpPr txBox="1"/>
          <p:nvPr/>
        </p:nvSpPr>
        <p:spPr>
          <a:xfrm>
            <a:off x="4057128" y="4633702"/>
            <a:ext cx="4077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“Write a Christmas song in the style of the rock group KISS.”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2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461053" y="1863279"/>
            <a:ext cx="57716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What will it mean for the future of the web if content can be generated – about </a:t>
            </a:r>
            <a:r>
              <a:rPr lang="en-US" sz="2400" b="1" i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ANYTHING</a:t>
            </a:r>
            <a: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 – instantly?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How will this affect web pages, websites, and entire domains?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Will websites stop being “websites” and become search boxes?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When are we going to feel the AI shift in higher education?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865584" y="491085"/>
            <a:ext cx="1046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Our Day Which Shall Live In Infamy 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December 16, 2022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artoon of a beaver using a computer&#10;&#10;Description automatically generated">
            <a:extLst>
              <a:ext uri="{FF2B5EF4-FFF2-40B4-BE49-F238E27FC236}">
                <a16:creationId xmlns:a16="http://schemas.microsoft.com/office/drawing/2014/main" id="{D8333C76-F364-6F73-7EA7-266C0A4F3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46" y="1863279"/>
            <a:ext cx="4172552" cy="417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27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1167873"/>
            <a:ext cx="94822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So…a little background is in order</a:t>
            </a:r>
            <a:endParaRPr lang="en-US" sz="8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531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176" y="80662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6080370" y="934610"/>
            <a:ext cx="54563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Amongst the five of us presenting, we have over 45 years of web development experience.</a:t>
            </a:r>
          </a:p>
          <a:p>
            <a:pPr algn="ctr"/>
            <a:endParaRPr lang="en-US" sz="32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Unequivocally, the hardest (and longest) part of getting a website built is getting the content.</a:t>
            </a:r>
          </a:p>
        </p:txBody>
      </p:sp>
    </p:spTree>
    <p:extLst>
      <p:ext uri="{BB962C8B-B14F-4D97-AF65-F5344CB8AC3E}">
        <p14:creationId xmlns:p14="http://schemas.microsoft.com/office/powerpoint/2010/main" val="3219865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1536" y="85234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533008" y="1010810"/>
            <a:ext cx="57611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Hmmm….</a:t>
            </a:r>
          </a:p>
          <a:p>
            <a:pPr algn="ctr"/>
            <a:endParaRPr lang="en-US" sz="32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What would it be like if INSTEAD of building and managing thousands of webpages, the website literally generated content and “built” itself based on the user’s wants and needs?</a:t>
            </a:r>
          </a:p>
        </p:txBody>
      </p:sp>
      <p:pic>
        <p:nvPicPr>
          <p:cNvPr id="3" name="Picture 2" descr="A cartoon of a person with her hand on her chin&#10;&#10;Description automatically generated">
            <a:extLst>
              <a:ext uri="{FF2B5EF4-FFF2-40B4-BE49-F238E27FC236}">
                <a16:creationId xmlns:a16="http://schemas.microsoft.com/office/drawing/2014/main" id="{6FA35119-C211-8A50-7915-5EA1F97B2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944" y="533400"/>
            <a:ext cx="1399156" cy="139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01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798541"/>
            <a:ext cx="94822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First, we’d have to determine AI’s text capabilities and what it can do well.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(As well as where we might run into some struggles.)</a:t>
            </a:r>
          </a:p>
        </p:txBody>
      </p:sp>
    </p:spTree>
    <p:extLst>
      <p:ext uri="{BB962C8B-B14F-4D97-AF65-F5344CB8AC3E}">
        <p14:creationId xmlns:p14="http://schemas.microsoft.com/office/powerpoint/2010/main" val="3929269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40652" y="907629"/>
            <a:ext cx="5602562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The Last Thing We Want To Do...</a:t>
            </a:r>
            <a:endParaRPr lang="en-US" dirty="0"/>
          </a:p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/>
              </a:rPr>
              <a:t>Talk at you about AI and Websites for 50 straight minutes. </a:t>
            </a:r>
            <a:br>
              <a:rPr lang="en-US" sz="2800" b="1" dirty="0">
                <a:solidFill>
                  <a:srgbClr val="0F476B"/>
                </a:solidFill>
                <a:latin typeface="Century Gothic"/>
              </a:rPr>
            </a:br>
            <a:br>
              <a:rPr lang="en-US" sz="2800" b="1" dirty="0">
                <a:solidFill>
                  <a:srgbClr val="0F476B"/>
                </a:solidFill>
                <a:latin typeface="Century Gothic"/>
              </a:rPr>
            </a:br>
            <a:r>
              <a:rPr lang="en-US" sz="2800" b="1" dirty="0">
                <a:solidFill>
                  <a:srgbClr val="0F476B"/>
                </a:solidFill>
                <a:latin typeface="Century Gothic"/>
              </a:rPr>
              <a:t>What do you want to learn from this session today? 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robot holding a book and a pen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271" y="660890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1536" y="85234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502528" y="791380"/>
            <a:ext cx="57611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After </a:t>
            </a:r>
            <a:r>
              <a:rPr lang="en-US" sz="4000" b="1" strike="sngStrike" dirty="0">
                <a:solidFill>
                  <a:srgbClr val="0F476B"/>
                </a:solidFill>
                <a:latin typeface="Century Gothic" panose="020B0502020202020204" pitchFamily="34" charset="0"/>
              </a:rPr>
              <a:t>playing</a:t>
            </a:r>
            <a:r>
              <a:rPr lang="en-US" sz="40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>
                <a:solidFill>
                  <a:srgbClr val="352033"/>
                </a:solidFill>
                <a:latin typeface="Century Gothic" panose="020B0502020202020204" pitchFamily="34" charset="0"/>
              </a:rPr>
              <a:t>science experiments </a:t>
            </a:r>
            <a:r>
              <a:rPr lang="en-US" sz="40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with </a:t>
            </a:r>
            <a:r>
              <a:rPr lang="en-US" sz="4000" b="1" dirty="0" err="1">
                <a:solidFill>
                  <a:srgbClr val="0F476B"/>
                </a:solidFill>
                <a:latin typeface="Century Gothic" panose="020B0502020202020204" pitchFamily="34" charset="0"/>
              </a:rPr>
              <a:t>ChatGPT</a:t>
            </a:r>
            <a:r>
              <a:rPr lang="en-US" sz="40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 for dozens of hours and feeding it hundreds of prompts this is our takeaway about the content it can generate.</a:t>
            </a:r>
          </a:p>
        </p:txBody>
      </p:sp>
    </p:spTree>
    <p:extLst>
      <p:ext uri="{BB962C8B-B14F-4D97-AF65-F5344CB8AC3E}">
        <p14:creationId xmlns:p14="http://schemas.microsoft.com/office/powerpoint/2010/main" val="1247550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tanding around a table with a computer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1536" y="85234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568470" y="1011187"/>
            <a:ext cx="5761110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200" b="1" dirty="0">
                <a:solidFill>
                  <a:srgbClr val="0F476B"/>
                </a:solidFill>
                <a:latin typeface="Century Gothic"/>
              </a:rPr>
              <a:t>VERY difficult to differentiate from actual human writing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solidFill>
                  <a:srgbClr val="0F476B"/>
                </a:solidFill>
                <a:latin typeface="Century Gothic"/>
              </a:rPr>
              <a:t>Almost limitless options to generate a variety of text-based content</a:t>
            </a:r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solidFill>
                  <a:srgbClr val="0F476B"/>
                </a:solidFill>
                <a:latin typeface="Century Gothic"/>
              </a:rPr>
              <a:t>Chat GPT always takes "the high road"</a:t>
            </a:r>
            <a:endParaRPr lang="en-US" sz="3200" dirty="0"/>
          </a:p>
          <a:p>
            <a:pPr marL="571500" indent="-571500">
              <a:buFont typeface="Arial"/>
              <a:buChar char="•"/>
            </a:pPr>
            <a:r>
              <a:rPr lang="en-US" sz="3200" b="1" dirty="0">
                <a:solidFill>
                  <a:srgbClr val="0F476B"/>
                </a:solidFill>
                <a:latin typeface="Century Gothic"/>
                <a:cs typeface="Calibri" panose="020F0502020204030204"/>
              </a:rPr>
              <a:t>Weirdly "creative"</a:t>
            </a:r>
          </a:p>
        </p:txBody>
      </p:sp>
    </p:spTree>
    <p:extLst>
      <p:ext uri="{BB962C8B-B14F-4D97-AF65-F5344CB8AC3E}">
        <p14:creationId xmlns:p14="http://schemas.microsoft.com/office/powerpoint/2010/main" val="261222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1537205"/>
            <a:ext cx="9482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It was very early on that we made the connection it could seamlessly “combine” ideas into coherent output.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47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2216" y="852340"/>
            <a:ext cx="4841256" cy="4841256"/>
          </a:xfrm>
          <a:prstGeom prst="rect">
            <a:avLst/>
          </a:prstGeom>
        </p:spPr>
      </p:pic>
      <p:pic>
        <p:nvPicPr>
          <p:cNvPr id="3" name="Picture 2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EA632B21-6313-9680-F34E-359415A22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60" y="739180"/>
            <a:ext cx="5334972" cy="49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44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1167873"/>
            <a:ext cx="94822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Well…that’s good.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But how does all of this actually apply to higher ed and </a:t>
            </a:r>
            <a:r>
              <a:rPr lang="en-US" sz="48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OUR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websites?</a:t>
            </a:r>
          </a:p>
        </p:txBody>
      </p:sp>
    </p:spTree>
    <p:extLst>
      <p:ext uri="{BB962C8B-B14F-4D97-AF65-F5344CB8AC3E}">
        <p14:creationId xmlns:p14="http://schemas.microsoft.com/office/powerpoint/2010/main" val="1435678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826408" y="418436"/>
            <a:ext cx="56025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ChatGPT</a:t>
            </a:r>
            <a:b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</a:br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Takeaway #1:</a:t>
            </a:r>
          </a:p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While not 100% perfect, the output from </a:t>
            </a:r>
            <a:r>
              <a:rPr lang="en-US" sz="3200" b="1" dirty="0" err="1">
                <a:solidFill>
                  <a:srgbClr val="0F476B"/>
                </a:solidFill>
                <a:latin typeface="Century Gothic" panose="020B0502020202020204" pitchFamily="34" charset="0"/>
              </a:rPr>
              <a:t>ChatGPT</a:t>
            </a:r>
            <a: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 is both grammatically correct and free of spelling errors. </a:t>
            </a:r>
            <a:b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</a:br>
            <a:b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(More like 99.9% right.)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61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1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16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201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55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826408" y="403196"/>
            <a:ext cx="56025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ChatGPT</a:t>
            </a:r>
            <a:b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</a:br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Takeaway #2:</a:t>
            </a:r>
          </a:p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F476B"/>
                </a:solidFill>
                <a:latin typeface="Century Gothic" panose="020B0502020202020204" pitchFamily="34" charset="0"/>
              </a:rPr>
              <a:t>ChatGPT</a:t>
            </a:r>
            <a: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 is incredibly adept at taking incredible amounts of information from multiple sources and condensing it in a way that makes it concise and “more to the point.”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26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AA8D41-1817-0E04-25C4-6B7903A820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6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1020" y="0"/>
            <a:ext cx="11109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5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780688" y="485065"/>
            <a:ext cx="560256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A couple of quick notes before we start:</a:t>
            </a:r>
          </a:p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We are going to try and do this presentation </a:t>
            </a:r>
            <a:r>
              <a:rPr lang="en-US" sz="2800" b="1" dirty="0">
                <a:solidFill>
                  <a:srgbClr val="352033"/>
                </a:solidFill>
                <a:latin typeface="Century Gothic" panose="020B0502020202020204" pitchFamily="34" charset="0"/>
              </a:rPr>
              <a:t>without going to the dystopian future 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where robots have taken </a:t>
            </a:r>
            <a:r>
              <a:rPr lang="en-US" sz="2800" b="1" dirty="0">
                <a:solidFill>
                  <a:srgbClr val="352033"/>
                </a:solidFill>
                <a:latin typeface="Century Gothic" panose="020B0502020202020204" pitchFamily="34" charset="0"/>
              </a:rPr>
              <a:t>all our jobs 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and humanity has devolved into Wall-E. </a:t>
            </a:r>
          </a:p>
        </p:txBody>
      </p:sp>
      <p:pic>
        <p:nvPicPr>
          <p:cNvPr id="6" name="Picture 5" descr="A group of people standing on a road with robots and a mushroom cloud explosion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19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83FEF-94AB-751E-638F-1FCF76E747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6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0D39101-BBF9-8E65-7A34-3DE4D21C4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714" y="0"/>
            <a:ext cx="6526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24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FA575A-7330-C6B1-B82B-64FC71EFC2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6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2960" y="0"/>
            <a:ext cx="10546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53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858C2B-18DE-756F-0F77-6B104F262F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6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76F012-883D-30C4-8213-DA6A2BC9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2960" y="0"/>
            <a:ext cx="10546080" cy="6858000"/>
          </a:xfrm>
          <a:prstGeom prst="rect">
            <a:avLst/>
          </a:prstGeom>
        </p:spPr>
      </p:pic>
      <p:pic>
        <p:nvPicPr>
          <p:cNvPr id="6" name="Picture 5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974CE80-D302-1EC0-1B97-8DD4A78A1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79862"/>
            <a:ext cx="7772400" cy="44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8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A83FEF-94AB-751E-638F-1FCF76E747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6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paper with red text&#10;&#10;Description automatically generated">
            <a:extLst>
              <a:ext uri="{FF2B5EF4-FFF2-40B4-BE49-F238E27FC236}">
                <a16:creationId xmlns:a16="http://schemas.microsoft.com/office/drawing/2014/main" id="{B1681608-C6F4-A993-FADE-9CBB08098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90" y="0"/>
            <a:ext cx="6103620" cy="6858000"/>
          </a:xfrm>
          <a:prstGeom prst="rect">
            <a:avLst/>
          </a:prstGeom>
        </p:spPr>
      </p:pic>
      <p:pic>
        <p:nvPicPr>
          <p:cNvPr id="10" name="Picture 9" descr="A group of people forming letters&#10;&#10;Description automatically generated">
            <a:extLst>
              <a:ext uri="{FF2B5EF4-FFF2-40B4-BE49-F238E27FC236}">
                <a16:creationId xmlns:a16="http://schemas.microsoft.com/office/drawing/2014/main" id="{96ED5CB6-CB16-D92B-C659-ED43AD77B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03" y="378042"/>
            <a:ext cx="2595548" cy="1456702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C9C3D58-A684-A0E2-782D-A5A1FC29F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3" y="2689269"/>
            <a:ext cx="2595549" cy="1471949"/>
          </a:xfrm>
          <a:prstGeom prst="rect">
            <a:avLst/>
          </a:prstGeom>
        </p:spPr>
      </p:pic>
      <p:pic>
        <p:nvPicPr>
          <p:cNvPr id="14" name="Picture 13" descr="A screen shot of a website&#10;&#10;Description automatically generated">
            <a:extLst>
              <a:ext uri="{FF2B5EF4-FFF2-40B4-BE49-F238E27FC236}">
                <a16:creationId xmlns:a16="http://schemas.microsoft.com/office/drawing/2014/main" id="{776D7AC6-B629-F2AD-4E60-7ECCB33E9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948" y="378042"/>
            <a:ext cx="2595548" cy="1461273"/>
          </a:xfrm>
          <a:prstGeom prst="rect">
            <a:avLst/>
          </a:prstGeom>
        </p:spPr>
      </p:pic>
      <p:pic>
        <p:nvPicPr>
          <p:cNvPr id="16" name="Picture 1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D4E140-24B6-7518-1497-3C824EFB7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948" y="2696660"/>
            <a:ext cx="2595548" cy="1464679"/>
          </a:xfrm>
          <a:prstGeom prst="rect">
            <a:avLst/>
          </a:prstGeom>
        </p:spPr>
      </p:pic>
      <p:pic>
        <p:nvPicPr>
          <p:cNvPr id="18" name="Picture 17" descr="A person smiling at camera&#10;&#10;Description automatically generated">
            <a:extLst>
              <a:ext uri="{FF2B5EF4-FFF2-40B4-BE49-F238E27FC236}">
                <a16:creationId xmlns:a16="http://schemas.microsoft.com/office/drawing/2014/main" id="{7FCB4E30-41F4-927A-72CC-05B9FC283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131" y="5139903"/>
            <a:ext cx="2595548" cy="1382818"/>
          </a:xfrm>
          <a:prstGeom prst="rect">
            <a:avLst/>
          </a:prstGeom>
        </p:spPr>
      </p:pic>
      <p:pic>
        <p:nvPicPr>
          <p:cNvPr id="20" name="Picture 19" descr="A screenshot of a website&#10;&#10;Description automatically generated">
            <a:extLst>
              <a:ext uri="{FF2B5EF4-FFF2-40B4-BE49-F238E27FC236}">
                <a16:creationId xmlns:a16="http://schemas.microsoft.com/office/drawing/2014/main" id="{3534890D-342C-860C-69B3-F8143F3AC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03" y="5139903"/>
            <a:ext cx="2595548" cy="138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DD8979-D069-48F1-F28A-DBA36087EA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6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tudent affairs&#10;&#10;Description automatically generated">
            <a:extLst>
              <a:ext uri="{FF2B5EF4-FFF2-40B4-BE49-F238E27FC236}">
                <a16:creationId xmlns:a16="http://schemas.microsoft.com/office/drawing/2014/main" id="{362785B0-662F-2AB0-3433-4B2F5A5FB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04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826408" y="403196"/>
            <a:ext cx="560256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ChatGPT</a:t>
            </a:r>
            <a:b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</a:br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Takeaway #3:</a:t>
            </a:r>
          </a:p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It is easy to get lost in the discussion of AI mimic vs. invention. </a:t>
            </a:r>
          </a:p>
          <a:p>
            <a:pPr algn="ctr"/>
            <a:endParaRPr lang="en-US" sz="32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The better (more creative) the prompt, the better the output!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38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852694" y="927605"/>
            <a:ext cx="104866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“I need fantastical content for a website at Kennesaw State University. We are going to have a new academic program for our new campus on the moon. Tell me all about it - student life, academics, athletics. And remember it is for a webpage. The content needs to be structured for the web and speak to 18-22 year </a:t>
            </a:r>
            <a:r>
              <a:rPr lang="en-US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olds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15677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5320" y="0"/>
            <a:ext cx="11235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40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201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80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54868" y="1537205"/>
            <a:ext cx="9482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Now…let’s try something fantastical but something we can actually use on our website.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820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780688" y="485065"/>
            <a:ext cx="560256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A couple of quick notes before we start:</a:t>
            </a:r>
          </a:p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We are going to try and stay </a:t>
            </a:r>
            <a:r>
              <a:rPr lang="en-US" sz="2800" b="1" dirty="0">
                <a:solidFill>
                  <a:srgbClr val="352033"/>
                </a:solidFill>
                <a:latin typeface="Century Gothic" panose="020B0502020202020204" pitchFamily="34" charset="0"/>
              </a:rPr>
              <a:t>"grounded” 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and work in the realm of </a:t>
            </a:r>
            <a:r>
              <a:rPr lang="en-US" sz="2800" b="1" dirty="0">
                <a:solidFill>
                  <a:srgbClr val="352033"/>
                </a:solidFill>
                <a:latin typeface="Century Gothic" panose="020B0502020202020204" pitchFamily="34" charset="0"/>
              </a:rPr>
              <a:t>"realistic ideas." 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We will try to avoid "AI insanity,” general handwringing, and </a:t>
            </a:r>
            <a:r>
              <a:rPr lang="en-US" sz="2800" b="1" dirty="0">
                <a:solidFill>
                  <a:srgbClr val="352033"/>
                </a:solidFill>
                <a:latin typeface="Century Gothic" panose="020B0502020202020204" pitchFamily="34" charset="0"/>
              </a:rPr>
              <a:t>anxiety-inducing trauma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11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1177695" y="1451882"/>
            <a:ext cx="9612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343541"/>
                </a:solidFill>
                <a:effectLst/>
                <a:latin typeface="Century Gothic" panose="020B0502020202020204" pitchFamily="34" charset="0"/>
              </a:rPr>
              <a:t>“We are going to generate a fun 3-4 paragraphs about a day in the life of Scrappy the Owl at Kennesaw State University.”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AI Text Generation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09334A-9EDB-F4DF-2AA4-EAF075F1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5100" y="3113311"/>
            <a:ext cx="5631020" cy="290754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287B67-7BF1-CFC5-EE51-56CFE9917D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85361" y="3128551"/>
            <a:ext cx="5457599" cy="290754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407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09334A-9EDB-F4DF-2AA4-EAF075F1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0218" y="350520"/>
            <a:ext cx="6909614" cy="5609373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6" name="Picture 5" descr="A person in a garment holding food&#10;&#10;Description automatically generated">
            <a:extLst>
              <a:ext uri="{FF2B5EF4-FFF2-40B4-BE49-F238E27FC236}">
                <a16:creationId xmlns:a16="http://schemas.microsoft.com/office/drawing/2014/main" id="{FEA5B331-BE8F-225A-55A0-7CF78F951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0" y="345440"/>
            <a:ext cx="3022600" cy="3022600"/>
          </a:xfrm>
          <a:prstGeom prst="rect">
            <a:avLst/>
          </a:prstGeom>
        </p:spPr>
      </p:pic>
      <p:pic>
        <p:nvPicPr>
          <p:cNvPr id="9" name="Picture 8" descr="A person in a garment&#10;&#10;Description automatically generated">
            <a:extLst>
              <a:ext uri="{FF2B5EF4-FFF2-40B4-BE49-F238E27FC236}">
                <a16:creationId xmlns:a16="http://schemas.microsoft.com/office/drawing/2014/main" id="{33DE7B97-1C7A-86DB-2E75-4F6DA159B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200" y="2937293"/>
            <a:ext cx="3022600" cy="3022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6F6876-02D0-7D94-C335-6D19EF9E6377}"/>
              </a:ext>
            </a:extLst>
          </p:cNvPr>
          <p:cNvSpPr/>
          <p:nvPr/>
        </p:nvSpPr>
        <p:spPr>
          <a:xfrm>
            <a:off x="5921829" y="5587999"/>
            <a:ext cx="1197428" cy="370114"/>
          </a:xfrm>
          <a:prstGeom prst="rect">
            <a:avLst/>
          </a:prstGeom>
          <a:solidFill>
            <a:srgbClr val="F7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90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382577" y="2645569"/>
            <a:ext cx="948226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  <a:cs typeface="Century Gothic"/>
              </a:rPr>
              <a:t>But...hold on a sec.</a:t>
            </a:r>
            <a:endParaRPr lang="en-US" sz="4800" b="1" dirty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687271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826408" y="978160"/>
            <a:ext cx="5602562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In this era of information insanity, how can we be sure that the AI content is factual and accurate?!?!</a:t>
            </a:r>
            <a:endParaRPr lang="en-US" dirty="0"/>
          </a:p>
        </p:txBody>
      </p:sp>
      <p:pic>
        <p:nvPicPr>
          <p:cNvPr id="6" name="Picture 5" descr="A cartoon of a robot holding a caution sign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2380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35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734864" y="417051"/>
            <a:ext cx="10714888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667F"/>
                </a:solidFill>
                <a:latin typeface="Century Gothic"/>
                <a:ea typeface="+mn-lt"/>
                <a:cs typeface="+mn-lt"/>
              </a:rPr>
              <a:t>Definition &amp; Role of AI:</a:t>
            </a:r>
            <a:r>
              <a:rPr lang="en-US" sz="2800" b="1" dirty="0">
                <a:solidFill>
                  <a:srgbClr val="374151"/>
                </a:solidFill>
                <a:latin typeface="Century Gothic"/>
                <a:ea typeface="+mn-lt"/>
                <a:cs typeface="+mn-lt"/>
              </a:rPr>
              <a:t> Artificial Intelligence enables machines to learn and decide through data, algorithms, and feedback, enhancing content accuracy.</a:t>
            </a:r>
            <a:br>
              <a:rPr lang="en-US" sz="2800" b="1" dirty="0">
                <a:solidFill>
                  <a:srgbClr val="374151"/>
                </a:solidFill>
                <a:latin typeface="Century Gothic"/>
                <a:ea typeface="+mn-lt"/>
                <a:cs typeface="+mn-lt"/>
              </a:rPr>
            </a:br>
            <a:endParaRPr lang="en-US" sz="2800" b="1">
              <a:latin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667F"/>
                </a:solidFill>
                <a:latin typeface="Century Gothic"/>
                <a:ea typeface="+mn-lt"/>
                <a:cs typeface="+mn-lt"/>
              </a:rPr>
              <a:t>Fact-checking &amp; Misinformation Detection:</a:t>
            </a:r>
            <a:r>
              <a:rPr lang="en-US" sz="2800" b="1" dirty="0">
                <a:solidFill>
                  <a:srgbClr val="374151"/>
                </a:solidFill>
                <a:latin typeface="Century Gothic"/>
                <a:ea typeface="+mn-lt"/>
                <a:cs typeface="+mn-lt"/>
              </a:rPr>
              <a:t> AI verifies online information by analyzing data from multiple sources and can identify patterns of misinformation or bias in content.</a:t>
            </a:r>
            <a:br>
              <a:rPr lang="en-US" sz="2800" b="1" dirty="0">
                <a:solidFill>
                  <a:srgbClr val="374151"/>
                </a:solidFill>
                <a:latin typeface="Century Gothic"/>
                <a:ea typeface="+mn-lt"/>
                <a:cs typeface="+mn-lt"/>
              </a:rPr>
            </a:br>
            <a:endParaRPr lang="en-US" sz="2800" b="1">
              <a:latin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667F"/>
                </a:solidFill>
                <a:latin typeface="Century Gothic"/>
                <a:ea typeface="+mn-lt"/>
                <a:cs typeface="+mn-lt"/>
              </a:rPr>
              <a:t>Limitations &amp; Responsibility:</a:t>
            </a:r>
            <a:r>
              <a:rPr lang="en-US" sz="2800" b="1" dirty="0">
                <a:solidFill>
                  <a:srgbClr val="374151"/>
                </a:solidFill>
                <a:latin typeface="Century Gothic"/>
                <a:ea typeface="+mn-lt"/>
                <a:cs typeface="+mn-lt"/>
              </a:rPr>
              <a:t> While AI offers transformative capabilities, human oversight is crucial to address potential inaccuracies and ensure responsible usage.</a:t>
            </a:r>
            <a:endParaRPr lang="en-US" sz="2800" b="1">
              <a:latin typeface="Century Gothic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F476B"/>
              </a:solidFill>
              <a:latin typeface="Century Gothic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7383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bot looking at a magnifying glass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1536" y="85234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426328" y="1068471"/>
            <a:ext cx="5892728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F476B"/>
                </a:solidFill>
                <a:latin typeface="Century Gothic"/>
              </a:rPr>
              <a:t>Let's take a look at Google's Generative AI and how it is generating content.</a:t>
            </a:r>
          </a:p>
          <a:p>
            <a:pPr algn="ctr"/>
            <a:endParaRPr lang="en-US" sz="4000" b="1" dirty="0">
              <a:solidFill>
                <a:srgbClr val="0F476B"/>
              </a:solidFill>
              <a:latin typeface="Century Gothic"/>
            </a:endParaRPr>
          </a:p>
          <a:p>
            <a:pPr algn="ctr"/>
            <a:r>
              <a:rPr lang="en-US" sz="4000" b="1" dirty="0">
                <a:solidFill>
                  <a:srgbClr val="0F476B"/>
                </a:solidFill>
                <a:latin typeface="Century Gothic"/>
              </a:rPr>
              <a:t>(And determine what it perceives as factual.)</a:t>
            </a:r>
          </a:p>
        </p:txBody>
      </p:sp>
    </p:spTree>
    <p:extLst>
      <p:ext uri="{BB962C8B-B14F-4D97-AF65-F5344CB8AC3E}">
        <p14:creationId xmlns:p14="http://schemas.microsoft.com/office/powerpoint/2010/main" val="3922000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2370359-28F7-1274-CBCD-08BB2A63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66"/>
            <a:ext cx="12191999" cy="6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75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hat&#10;&#10;Description automatically generated">
            <a:extLst>
              <a:ext uri="{FF2B5EF4-FFF2-40B4-BE49-F238E27FC236}">
                <a16:creationId xmlns:a16="http://schemas.microsoft.com/office/drawing/2014/main" id="{C2370359-28F7-1274-CBCD-08BB2A63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" y="-1566"/>
            <a:ext cx="12195866" cy="68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65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C2370359-28F7-1274-CBCD-08BB2A63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" y="-3342"/>
            <a:ext cx="12195866" cy="68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265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llege admission form&#10;&#10;Description automatically generated">
            <a:extLst>
              <a:ext uri="{FF2B5EF4-FFF2-40B4-BE49-F238E27FC236}">
                <a16:creationId xmlns:a16="http://schemas.microsoft.com/office/drawing/2014/main" id="{C2370359-28F7-1274-CBCD-08BB2A63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3" y="2369"/>
            <a:ext cx="12195866" cy="6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04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Who We Are And What We Do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ECA14-E604-EB63-44D0-CB0BEFFAC686}"/>
              </a:ext>
            </a:extLst>
          </p:cNvPr>
          <p:cNvSpPr txBox="1"/>
          <p:nvPr/>
        </p:nvSpPr>
        <p:spPr>
          <a:xfrm>
            <a:off x="591642" y="4329724"/>
            <a:ext cx="5359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 </a:t>
            </a:r>
            <a:r>
              <a:rPr lang="en-US" sz="40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Kennesaw State UITS</a:t>
            </a:r>
            <a:br>
              <a:rPr lang="en-US" sz="4000" b="1" dirty="0">
                <a:solidFill>
                  <a:srgbClr val="0F476B"/>
                </a:solidFill>
                <a:latin typeface="Century Gothic" panose="020B0502020202020204" pitchFamily="34" charset="0"/>
              </a:rPr>
            </a:br>
            <a:r>
              <a:rPr lang="en-US" sz="40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WebGroup</a:t>
            </a:r>
          </a:p>
        </p:txBody>
      </p:sp>
      <p:pic>
        <p:nvPicPr>
          <p:cNvPr id="7" name="Picture 6" descr="A person in sunglasses playing a keyboard&#10;&#10;Description automatically generated">
            <a:extLst>
              <a:ext uri="{FF2B5EF4-FFF2-40B4-BE49-F238E27FC236}">
                <a16:creationId xmlns:a16="http://schemas.microsoft.com/office/drawing/2014/main" id="{34FE3FE3-1673-D843-2A12-E65F076DA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242" y="1651626"/>
            <a:ext cx="2069362" cy="2069362"/>
          </a:xfrm>
          <a:prstGeom prst="rect">
            <a:avLst/>
          </a:prstGeom>
        </p:spPr>
      </p:pic>
      <p:pic>
        <p:nvPicPr>
          <p:cNvPr id="9" name="Picture 8" descr="A person in a garment&#10;&#10;Description automatically generated">
            <a:extLst>
              <a:ext uri="{FF2B5EF4-FFF2-40B4-BE49-F238E27FC236}">
                <a16:creationId xmlns:a16="http://schemas.microsoft.com/office/drawing/2014/main" id="{00A7F109-339B-685C-6A1C-34D0457AE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141" y="1649499"/>
            <a:ext cx="2069362" cy="2069362"/>
          </a:xfrm>
          <a:prstGeom prst="rect">
            <a:avLst/>
          </a:prstGeom>
        </p:spPr>
      </p:pic>
      <p:pic>
        <p:nvPicPr>
          <p:cNvPr id="11" name="Picture 10" descr="A person holding a saxophone&#10;&#10;Description automatically generated">
            <a:extLst>
              <a:ext uri="{FF2B5EF4-FFF2-40B4-BE49-F238E27FC236}">
                <a16:creationId xmlns:a16="http://schemas.microsoft.com/office/drawing/2014/main" id="{DE5F9336-7B86-0567-264E-F19B27362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343" y="1651626"/>
            <a:ext cx="2069362" cy="2069362"/>
          </a:xfrm>
          <a:prstGeom prst="rect">
            <a:avLst/>
          </a:prstGeom>
        </p:spPr>
      </p:pic>
      <p:pic>
        <p:nvPicPr>
          <p:cNvPr id="13" name="Picture 12" descr="A person with a beard and mustache in front of a large blue background&#10;&#10;Description automatically generated">
            <a:extLst>
              <a:ext uri="{FF2B5EF4-FFF2-40B4-BE49-F238E27FC236}">
                <a16:creationId xmlns:a16="http://schemas.microsoft.com/office/drawing/2014/main" id="{A5231C46-170D-F847-77A6-7CBEB2229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71" y="1650964"/>
            <a:ext cx="2069362" cy="2069362"/>
          </a:xfrm>
          <a:prstGeom prst="rect">
            <a:avLst/>
          </a:prstGeom>
        </p:spPr>
      </p:pic>
      <p:pic>
        <p:nvPicPr>
          <p:cNvPr id="15" name="Picture 14" descr="A person with a beard and a robe&#10;&#10;Description automatically generated">
            <a:extLst>
              <a:ext uri="{FF2B5EF4-FFF2-40B4-BE49-F238E27FC236}">
                <a16:creationId xmlns:a16="http://schemas.microsoft.com/office/drawing/2014/main" id="{4E407444-1752-4F9F-555F-586A07CCC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534" y="1651626"/>
            <a:ext cx="2069362" cy="2069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42CEF9-51B3-8D9D-E507-FC63AB802410}"/>
              </a:ext>
            </a:extLst>
          </p:cNvPr>
          <p:cNvSpPr txBox="1"/>
          <p:nvPr/>
        </p:nvSpPr>
        <p:spPr>
          <a:xfrm>
            <a:off x="6380862" y="4083503"/>
            <a:ext cx="52257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Manage University CMS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Web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Search Engine / Forms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Web Accessibility</a:t>
            </a:r>
          </a:p>
        </p:txBody>
      </p:sp>
    </p:spTree>
    <p:extLst>
      <p:ext uri="{BB962C8B-B14F-4D97-AF65-F5344CB8AC3E}">
        <p14:creationId xmlns:p14="http://schemas.microsoft.com/office/powerpoint/2010/main" val="3262233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hat&#10;&#10;Description automatically generated">
            <a:extLst>
              <a:ext uri="{FF2B5EF4-FFF2-40B4-BE49-F238E27FC236}">
                <a16:creationId xmlns:a16="http://schemas.microsoft.com/office/drawing/2014/main" id="{C2370359-28F7-1274-CBCD-08BB2A63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8" y="2369"/>
            <a:ext cx="12195176" cy="6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909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471625" y="1026650"/>
            <a:ext cx="572032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How can we take what is happening with Google's Generative AI (</a:t>
            </a:r>
            <a:r>
              <a:rPr lang="en-US" sz="4400" b="1" dirty="0">
                <a:solidFill>
                  <a:srgbClr val="352033"/>
                </a:solidFill>
                <a:latin typeface="Century Gothic"/>
              </a:rPr>
              <a:t>the future</a:t>
            </a:r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) and translate it to higher ed?</a:t>
            </a:r>
          </a:p>
        </p:txBody>
      </p:sp>
      <p:pic>
        <p:nvPicPr>
          <p:cNvPr id="6" name="Picture 5" descr="A cartoon robot holding a microphone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3798" y="69552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575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960013" y="802915"/>
            <a:ext cx="10271973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Google basically uses the Internet for its source of verifiable facts.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Where is a higher ed's source of verifiable facts if the future web is generated dynamically?</a:t>
            </a:r>
          </a:p>
        </p:txBody>
      </p:sp>
    </p:spTree>
    <p:extLst>
      <p:ext uri="{BB962C8B-B14F-4D97-AF65-F5344CB8AC3E}">
        <p14:creationId xmlns:p14="http://schemas.microsoft.com/office/powerpoint/2010/main" val="23490622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847190" y="687214"/>
            <a:ext cx="5602562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Generating AI webpages (content) for our institutions would require managing a centralized source of truth.</a:t>
            </a:r>
          </a:p>
        </p:txBody>
      </p:sp>
      <p:pic>
        <p:nvPicPr>
          <p:cNvPr id="6" name="Picture 5" descr="A group of robots standing together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1653" y="64703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758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430061" y="569450"/>
            <a:ext cx="5720325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F476B"/>
                </a:solidFill>
                <a:latin typeface="Century Gothic"/>
              </a:rPr>
              <a:t> Have seen this methodology before when we implemented AI chat.</a:t>
            </a:r>
          </a:p>
          <a:p>
            <a:pPr algn="ctr"/>
            <a:endParaRPr lang="en-US" sz="3600" b="1" dirty="0">
              <a:solidFill>
                <a:srgbClr val="0F476B"/>
              </a:solidFill>
              <a:latin typeface="Century Gothic"/>
            </a:endParaRPr>
          </a:p>
          <a:p>
            <a:pPr algn="ctr"/>
            <a:r>
              <a:rPr lang="en-US" sz="3600" b="1" dirty="0">
                <a:solidFill>
                  <a:srgbClr val="0F476B"/>
                </a:solidFill>
                <a:latin typeface="Century Gothic"/>
              </a:rPr>
              <a:t>It was overwhelming because we were managing paragraphs not data and facts.</a:t>
            </a:r>
          </a:p>
        </p:txBody>
      </p:sp>
      <p:pic>
        <p:nvPicPr>
          <p:cNvPr id="6" name="Picture 5" descr="A cartoon robot holding a microphone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33798" y="695526"/>
            <a:ext cx="4815928" cy="481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51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904594" y="802915"/>
            <a:ext cx="10271973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How we integrate AI is still a theoretical challenge.</a:t>
            </a:r>
          </a:p>
          <a:p>
            <a:pPr algn="ctr"/>
            <a:endParaRPr lang="en-US" sz="4800" b="1" dirty="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But how will it also affect our CMSs and user experience?</a:t>
            </a:r>
          </a:p>
          <a:p>
            <a:pPr algn="ctr"/>
            <a:br>
              <a:rPr lang="en-US" sz="2400" b="1" dirty="0">
                <a:solidFill>
                  <a:schemeClr val="bg1"/>
                </a:solidFill>
                <a:latin typeface="Century Gothic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/>
              </a:rPr>
              <a:t>(i.e. how we build and manage websites?)</a:t>
            </a:r>
          </a:p>
        </p:txBody>
      </p:sp>
    </p:spTree>
    <p:extLst>
      <p:ext uri="{BB962C8B-B14F-4D97-AF65-F5344CB8AC3E}">
        <p14:creationId xmlns:p14="http://schemas.microsoft.com/office/powerpoint/2010/main" val="3760011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546845" y="1151341"/>
            <a:ext cx="4812853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Buckle Up.</a:t>
            </a:r>
          </a:p>
          <a:p>
            <a:pPr algn="ctr"/>
            <a:endParaRPr lang="en-US" sz="2800" b="1" dirty="0">
              <a:solidFill>
                <a:srgbClr val="0F476B"/>
              </a:solidFill>
              <a:latin typeface="Century Gothic"/>
            </a:endParaRPr>
          </a:p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It is time for a Website Development History Lesson.</a:t>
            </a:r>
          </a:p>
        </p:txBody>
      </p:sp>
      <p:pic>
        <p:nvPicPr>
          <p:cNvPr id="6" name="Picture 5" descr="A person in a classroom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1653" y="695527"/>
            <a:ext cx="4815928" cy="4815928"/>
          </a:xfrm>
          <a:prstGeom prst="rect">
            <a:avLst/>
          </a:prstGeom>
        </p:spPr>
      </p:pic>
      <p:pic>
        <p:nvPicPr>
          <p:cNvPr id="3" name="Picture 2" descr="A bunch of wires and cables&#10;&#10;Description automatically generated">
            <a:extLst>
              <a:ext uri="{FF2B5EF4-FFF2-40B4-BE49-F238E27FC236}">
                <a16:creationId xmlns:a16="http://schemas.microsoft.com/office/drawing/2014/main" id="{2470F131-ED6E-023F-175D-B25F2C7B8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491" y="3879273"/>
            <a:ext cx="2105891" cy="2105891"/>
          </a:xfrm>
          <a:prstGeom prst="rect">
            <a:avLst/>
          </a:prstGeom>
        </p:spPr>
      </p:pic>
      <p:pic>
        <p:nvPicPr>
          <p:cNvPr id="4" name="Picture 3" descr="A circular object with a light in the center&#10;&#10;Description automatically generated">
            <a:extLst>
              <a:ext uri="{FF2B5EF4-FFF2-40B4-BE49-F238E27FC236}">
                <a16:creationId xmlns:a16="http://schemas.microsoft.com/office/drawing/2014/main" id="{9BC6976C-2DC3-F650-459E-7E7C93342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691" y="249381"/>
            <a:ext cx="2105891" cy="210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311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71669" y="1903677"/>
            <a:ext cx="556869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Basic Design &amp; Limited </a:t>
            </a:r>
            <a:r>
              <a:rPr lang="en-US" sz="3600" b="1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Interactivity</a:t>
            </a:r>
          </a:p>
          <a:p>
            <a:pPr marL="571500" indent="-571500">
              <a:buFont typeface="Arial"/>
              <a:buChar char="•"/>
            </a:pPr>
            <a:r>
              <a:rPr lang="en-US" sz="3600" b="1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HTML-centric Development</a:t>
            </a:r>
            <a:endParaRPr lang="en-US" sz="3600" b="1" dirty="0">
              <a:solidFill>
                <a:srgbClr val="0F476B"/>
              </a:solidFill>
              <a:latin typeface="Century Gothic"/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Manual Site Management</a:t>
            </a:r>
          </a:p>
        </p:txBody>
      </p:sp>
      <p:pic>
        <p:nvPicPr>
          <p:cNvPr id="6" name="Picture 5" descr="A toy robot with glowing eyes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9054" y="1552063"/>
            <a:ext cx="4274329" cy="427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367590" y="391539"/>
            <a:ext cx="111866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Website Development History – The 90s</a:t>
            </a:r>
            <a:r>
              <a:rPr lang="en-US" sz="2800" b="1" dirty="0">
                <a:solidFill>
                  <a:srgbClr val="0F476B"/>
                </a:solidFill>
                <a:latin typeface="Century Gothic"/>
              </a:rPr>
              <a:t> 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015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37033" y="1675077"/>
            <a:ext cx="556869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 dirty="0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Rise of Dynamic &amp; Interactive Content</a:t>
            </a:r>
          </a:p>
          <a:p>
            <a:pPr marL="571500" indent="-571500">
              <a:buFont typeface="Arial"/>
              <a:buChar char="•"/>
            </a:pPr>
            <a:r>
              <a:rPr lang="en-US" sz="3600" b="1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Emergence of CMS &amp; Web Platforms</a:t>
            </a:r>
            <a:endParaRPr lang="en-US" sz="3600" b="1" dirty="0">
              <a:solidFill>
                <a:srgbClr val="0F476B"/>
              </a:solidFill>
              <a:latin typeface="Century Gothic"/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 dirty="0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Focus on Design &amp; User Experience (CSS)</a:t>
            </a:r>
          </a:p>
        </p:txBody>
      </p:sp>
      <p:pic>
        <p:nvPicPr>
          <p:cNvPr id="6" name="Picture 5" descr="A robot with a hat and wheels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9054" y="1552063"/>
            <a:ext cx="4274329" cy="427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367590" y="391539"/>
            <a:ext cx="111866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Website Development History – The 00s</a:t>
            </a:r>
            <a:r>
              <a:rPr lang="en-US" sz="2800" b="1" dirty="0">
                <a:solidFill>
                  <a:srgbClr val="0F476B"/>
                </a:solidFill>
                <a:latin typeface="Century Gothic"/>
              </a:rPr>
              <a:t> 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350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37033" y="1675077"/>
            <a:ext cx="556869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600" b="1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Mobile-First &amp; Responsive Design</a:t>
            </a:r>
            <a:endParaRPr lang="en-US" sz="3600" b="1" dirty="0">
              <a:solidFill>
                <a:srgbClr val="0F476B"/>
              </a:solidFill>
              <a:latin typeface="Century Gothic"/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Single Page Applications &amp; Modern Frameworks</a:t>
            </a:r>
            <a:endParaRPr lang="en-US" sz="3600" b="1" dirty="0">
              <a:solidFill>
                <a:srgbClr val="0F476B"/>
              </a:solidFill>
              <a:latin typeface="Century Gothic"/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en-US" sz="3600" b="1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API-Driven &amp; Modular Development</a:t>
            </a:r>
          </a:p>
        </p:txBody>
      </p:sp>
      <p:pic>
        <p:nvPicPr>
          <p:cNvPr id="6" name="Picture 5" descr="A robot in a suit and tie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9054" y="1552063"/>
            <a:ext cx="4274329" cy="427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367590" y="391539"/>
            <a:ext cx="111866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Website Development History – The 10s</a:t>
            </a:r>
            <a:r>
              <a:rPr lang="en-US" sz="2800" b="1" dirty="0">
                <a:solidFill>
                  <a:srgbClr val="0F476B"/>
                </a:solidFill>
                <a:latin typeface="Century Gothic"/>
              </a:rPr>
              <a:t> 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9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484632" y="2007586"/>
            <a:ext cx="57972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We are </a:t>
            </a:r>
            <a:r>
              <a:rPr lang="en-US" sz="3600" b="1" dirty="0">
                <a:solidFill>
                  <a:srgbClr val="352033"/>
                </a:solidFill>
                <a:latin typeface="Century Gothic" panose="020B0502020202020204" pitchFamily="34" charset="0"/>
                <a:cs typeface="Century Gothic"/>
              </a:rPr>
              <a:t>creatively collaborative </a:t>
            </a:r>
            <a:r>
              <a:rPr lang="en-US" sz="36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and enjoy the value of engaging in a good discussion about technology and the future of the web</a:t>
            </a:r>
            <a:endParaRPr lang="en-US" sz="36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9054" y="1552063"/>
            <a:ext cx="4274329" cy="427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  <a:cs typeface="Century Gothic"/>
              </a:rPr>
              <a:t>Who We Are And What We Do</a:t>
            </a:r>
            <a:r>
              <a:rPr lang="en-US" sz="28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82382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904594" y="1170060"/>
            <a:ext cx="10271973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These changes over the last twenty-five years have dramatically affected how we build and maintain our university sites and domains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274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275309" y="4506215"/>
            <a:ext cx="22593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Great Idea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586789" y="440029"/>
            <a:ext cx="901842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How This Usually Shakes Out</a:t>
            </a:r>
            <a:r>
              <a:rPr lang="en-US" sz="2800" b="1" dirty="0">
                <a:solidFill>
                  <a:srgbClr val="0F476B"/>
                </a:solidFill>
                <a:latin typeface="Century Gothic"/>
              </a:rPr>
              <a:t> 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65E58D-CD81-B832-E99B-E106FCC8094D}"/>
              </a:ext>
            </a:extLst>
          </p:cNvPr>
          <p:cNvSpPr txBox="1"/>
          <p:nvPr/>
        </p:nvSpPr>
        <p:spPr>
          <a:xfrm>
            <a:off x="737196" y="1252106"/>
            <a:ext cx="1071760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0F476B"/>
                </a:solidFill>
                <a:latin typeface="Century Gothic"/>
              </a:rPr>
              <a:t>(Based on the collective 45 years of experience)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69C81-7F8F-8C50-3086-17EF121B0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238" y="3169154"/>
            <a:ext cx="2142218" cy="2142218"/>
          </a:xfrm>
          <a:prstGeom prst="rect">
            <a:avLst/>
          </a:prstGeom>
        </p:spPr>
      </p:pic>
      <p:pic>
        <p:nvPicPr>
          <p:cNvPr id="12" name="Picture 11" descr="A group of people giving each other a high five&#10;&#10;Description automatically generated">
            <a:extLst>
              <a:ext uri="{FF2B5EF4-FFF2-40B4-BE49-F238E27FC236}">
                <a16:creationId xmlns:a16="http://schemas.microsoft.com/office/drawing/2014/main" id="{34F2B21F-B4A4-DFC2-B2DA-B9C9F4FE2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892" y="3142625"/>
            <a:ext cx="2142218" cy="2142218"/>
          </a:xfrm>
          <a:prstGeom prst="rect">
            <a:avLst/>
          </a:prstGeom>
        </p:spPr>
      </p:pic>
      <p:pic>
        <p:nvPicPr>
          <p:cNvPr id="14" name="Picture 13" descr="A cartoon of a leprechaun using a computer&#10;&#10;Description automatically generated">
            <a:extLst>
              <a:ext uri="{FF2B5EF4-FFF2-40B4-BE49-F238E27FC236}">
                <a16:creationId xmlns:a16="http://schemas.microsoft.com/office/drawing/2014/main" id="{AA86E169-593A-57FD-C0B3-0FBDACF45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263" y="2293647"/>
            <a:ext cx="2259370" cy="2259370"/>
          </a:xfrm>
          <a:prstGeom prst="rect">
            <a:avLst/>
          </a:prstGeom>
        </p:spPr>
      </p:pic>
      <p:pic>
        <p:nvPicPr>
          <p:cNvPr id="16" name="Picture 15" descr="A light bulb with planets and stars&#10;&#10;Description automatically generated">
            <a:extLst>
              <a:ext uri="{FF2B5EF4-FFF2-40B4-BE49-F238E27FC236}">
                <a16:creationId xmlns:a16="http://schemas.microsoft.com/office/drawing/2014/main" id="{C7DBA86B-F049-6122-7D19-EF6905F37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29" y="2293647"/>
            <a:ext cx="2142218" cy="2142218"/>
          </a:xfrm>
          <a:prstGeom prst="rect">
            <a:avLst/>
          </a:prstGeom>
        </p:spPr>
      </p:pic>
      <p:pic>
        <p:nvPicPr>
          <p:cNvPr id="18" name="Picture 17" descr="A cartoon turtle wearing a graduation cap&#10;&#10;Description automatically generated">
            <a:extLst>
              <a:ext uri="{FF2B5EF4-FFF2-40B4-BE49-F238E27FC236}">
                <a16:creationId xmlns:a16="http://schemas.microsoft.com/office/drawing/2014/main" id="{6F1C1E4F-BB57-1428-7107-599E9236C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4831" y="2181802"/>
            <a:ext cx="2142218" cy="21422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CABD28-3184-D53F-97D6-D70A6D54233B}"/>
              </a:ext>
            </a:extLst>
          </p:cNvPr>
          <p:cNvSpPr txBox="1"/>
          <p:nvPr/>
        </p:nvSpPr>
        <p:spPr>
          <a:xfrm>
            <a:off x="7319662" y="5332269"/>
            <a:ext cx="22593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Web Hosting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B8BB-82B9-35BE-57A5-ECCCFB7770B6}"/>
              </a:ext>
            </a:extLst>
          </p:cNvPr>
          <p:cNvSpPr txBox="1"/>
          <p:nvPr/>
        </p:nvSpPr>
        <p:spPr>
          <a:xfrm>
            <a:off x="2422689" y="5332269"/>
            <a:ext cx="252857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The Real World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283583-BAAD-DCDA-E7E4-CEE942D6DD90}"/>
              </a:ext>
            </a:extLst>
          </p:cNvPr>
          <p:cNvSpPr txBox="1"/>
          <p:nvPr/>
        </p:nvSpPr>
        <p:spPr>
          <a:xfrm>
            <a:off x="4923323" y="4579088"/>
            <a:ext cx="22593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Notre Dame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041CF-9879-4D26-83D8-719A126FB7FD}"/>
              </a:ext>
            </a:extLst>
          </p:cNvPr>
          <p:cNvSpPr txBox="1"/>
          <p:nvPr/>
        </p:nvSpPr>
        <p:spPr>
          <a:xfrm>
            <a:off x="9664831" y="4440589"/>
            <a:ext cx="225937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352033"/>
                </a:solidFill>
                <a:latin typeface="Century Gothic"/>
              </a:rPr>
              <a:t>The Rest of Higher 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649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FA575A-7330-C6B1-B82B-64FC71EFC2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6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" y="189863"/>
            <a:ext cx="12191460" cy="64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12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FA575A-7330-C6B1-B82B-64FC71EFC2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6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men standing in front of a brick wall&#10;&#10;Description automatically generated">
            <a:extLst>
              <a:ext uri="{FF2B5EF4-FFF2-40B4-BE49-F238E27FC236}">
                <a16:creationId xmlns:a16="http://schemas.microsoft.com/office/drawing/2014/main" id="{55C53ADA-77D8-768B-E6AB-C5192EC3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48" y="183119"/>
            <a:ext cx="12185302" cy="648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071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FA575A-7330-C6B1-B82B-64FC71EFC2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6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642C5-5C4D-5CBD-46C6-7F751BD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57" y="426332"/>
            <a:ext cx="7545526" cy="3474776"/>
          </a:xfrm>
          <a:prstGeom prst="rect">
            <a:avLst/>
          </a:prstGeom>
        </p:spPr>
      </p:pic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449763F9-FAA1-FA03-83B1-4263362ED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508543"/>
            <a:ext cx="5951220" cy="3003215"/>
          </a:xfrm>
          <a:prstGeom prst="rect">
            <a:avLst/>
          </a:prstGeom>
        </p:spPr>
      </p:pic>
      <p:pic>
        <p:nvPicPr>
          <p:cNvPr id="6" name="Picture 5" descr="A screenshot of a product description&#10;&#10;Description automatically generated">
            <a:extLst>
              <a:ext uri="{FF2B5EF4-FFF2-40B4-BE49-F238E27FC236}">
                <a16:creationId xmlns:a16="http://schemas.microsoft.com/office/drawing/2014/main" id="{1853A8AB-D318-795A-0858-5C550B012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3507542"/>
            <a:ext cx="4122420" cy="3005216"/>
          </a:xfrm>
          <a:prstGeom prst="rect">
            <a:avLst/>
          </a:prstGeom>
        </p:spPr>
      </p:pic>
      <p:pic>
        <p:nvPicPr>
          <p:cNvPr id="7" name="Picture 6" descr="A computer screen with a computer screen and a clipboard&#10;&#10;Description automatically generated">
            <a:extLst>
              <a:ext uri="{FF2B5EF4-FFF2-40B4-BE49-F238E27FC236}">
                <a16:creationId xmlns:a16="http://schemas.microsoft.com/office/drawing/2014/main" id="{9D5AFEAD-BCDC-9AF3-B824-1E5C9906C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626647"/>
            <a:ext cx="4000500" cy="26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889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904594" y="1170060"/>
            <a:ext cx="10271973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What happens when GoDaddy (or Squarespace, or Web.com) adds the prompt and submit button to generate an </a:t>
            </a:r>
            <a:r>
              <a:rPr lang="en-US" sz="4800" b="1" u="sng" dirty="0">
                <a:solidFill>
                  <a:schemeClr val="bg1"/>
                </a:solidFill>
                <a:latin typeface="Century Gothic"/>
              </a:rPr>
              <a:t>entire</a:t>
            </a:r>
            <a:r>
              <a:rPr lang="en-US" sz="4800" b="1" dirty="0">
                <a:solidFill>
                  <a:schemeClr val="bg1"/>
                </a:solidFill>
                <a:latin typeface="Century Gothic"/>
              </a:rPr>
              <a:t> website in a matter of seconds?</a:t>
            </a:r>
          </a:p>
        </p:txBody>
      </p:sp>
    </p:spTree>
    <p:extLst>
      <p:ext uri="{BB962C8B-B14F-4D97-AF65-F5344CB8AC3E}">
        <p14:creationId xmlns:p14="http://schemas.microsoft.com/office/powerpoint/2010/main" val="34618475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car&#10;&#10;Description automatically generated">
            <a:extLst>
              <a:ext uri="{FF2B5EF4-FFF2-40B4-BE49-F238E27FC236}">
                <a16:creationId xmlns:a16="http://schemas.microsoft.com/office/drawing/2014/main" id="{9A431D10-B658-DE6E-097A-106D86C8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" y="135"/>
            <a:ext cx="12194930" cy="6855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367590" y="743231"/>
            <a:ext cx="1118665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</a:rPr>
              <a:t>Marty...</a:t>
            </a:r>
            <a:endParaRPr lang="en-US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</a:rPr>
              <a:t>it's time to head to the future.</a:t>
            </a:r>
            <a:endParaRPr lang="en-US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8191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516572" y="1526049"/>
            <a:ext cx="6087934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F476B"/>
                </a:solidFill>
                <a:latin typeface="Century Gothic"/>
                <a:ea typeface="+mn-lt"/>
                <a:cs typeface="+mn-lt"/>
              </a:rPr>
              <a:t>Shift in skill requirements in content creation positions</a:t>
            </a:r>
            <a:endParaRPr lang="en-US" sz="2800" dirty="0">
              <a:solidFill>
                <a:srgbClr val="000000"/>
              </a:solidFill>
              <a:latin typeface="Calibri" panose="020F0502020204030204"/>
              <a:ea typeface="+mn-lt"/>
              <a:cs typeface="+mn-lt"/>
            </a:endParaRP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F476B"/>
                </a:solidFill>
                <a:latin typeface="Century Gothic"/>
                <a:cs typeface="Calibri"/>
              </a:rPr>
              <a:t>Quality assurance adheres to standards, accuracy, and removing biases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F476B"/>
                </a:solidFill>
                <a:latin typeface="Century Gothic"/>
                <a:cs typeface="Calibri"/>
              </a:rPr>
              <a:t>Evolving roles of web designers and SEO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F476B"/>
                </a:solidFill>
                <a:latin typeface="Century Gothic"/>
                <a:cs typeface="Calibri"/>
              </a:rPr>
              <a:t>How ALL of this interacts with Google (and if they still want to drive traffic to sites)</a:t>
            </a:r>
          </a:p>
        </p:txBody>
      </p:sp>
      <p:pic>
        <p:nvPicPr>
          <p:cNvPr id="6" name="Picture 5" descr="A cartoon of a robot holding a ball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7408" y="1552063"/>
            <a:ext cx="4274329" cy="4274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367590" y="391539"/>
            <a:ext cx="1118665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Future Implications and Questions</a:t>
            </a:r>
            <a:r>
              <a:rPr lang="en-US" sz="2800" b="1" dirty="0">
                <a:solidFill>
                  <a:srgbClr val="0F476B"/>
                </a:solidFill>
                <a:latin typeface="Century Gothic"/>
              </a:rPr>
              <a:t> </a:t>
            </a:r>
            <a:endParaRPr lang="en-US" sz="2800" b="1" dirty="0">
              <a:solidFill>
                <a:srgbClr val="0F476B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281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4346" y="1180416"/>
            <a:ext cx="9285942" cy="4785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285024" y="242202"/>
            <a:ext cx="951068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/>
              </a:rPr>
              <a:t>Further Discussion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38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1776" y="806620"/>
            <a:ext cx="4841256" cy="4841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6628571" y="815784"/>
            <a:ext cx="45092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Let’s establish a Baseline - </a:t>
            </a:r>
            <a:r>
              <a:rPr lang="en-US" sz="4400" b="1" dirty="0">
                <a:solidFill>
                  <a:srgbClr val="352033"/>
                </a:solidFill>
                <a:latin typeface="Century Gothic" panose="020B0502020202020204" pitchFamily="34" charset="0"/>
              </a:rPr>
              <a:t>What is AI</a:t>
            </a:r>
            <a:r>
              <a:rPr lang="en-US" sz="4400" b="1" dirty="0">
                <a:solidFill>
                  <a:srgbClr val="0F476B"/>
                </a:solidFill>
                <a:latin typeface="Century Gothic" panose="020B0502020202020204" pitchFamily="34" charset="0"/>
              </a:rPr>
              <a:t> and what do we need to know for today's discussion? </a:t>
            </a:r>
          </a:p>
        </p:txBody>
      </p:sp>
    </p:spTree>
    <p:extLst>
      <p:ext uri="{BB962C8B-B14F-4D97-AF65-F5344CB8AC3E}">
        <p14:creationId xmlns:p14="http://schemas.microsoft.com/office/powerpoint/2010/main" val="2646115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11284" y="1803173"/>
            <a:ext cx="109694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Artificial intelligence (AI) is the simulation of human intelligence by machines, such as computers or robots. AI uses real-time data to replicate human discernment and make decisions.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  <a:cs typeface="Century Gothic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AI can be used for expert systems, natural language processing, speech recognition, and machine vision.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270647" y="516866"/>
            <a:ext cx="9482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  <a:cs typeface="Century Gothic"/>
              </a:rPr>
              <a:t>What is AI? (Artificial Intelligence)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71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8748F-1C81-3CDD-25A9-1E01C56D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121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C900FC-735D-EA86-2C69-9635958A4734}"/>
              </a:ext>
            </a:extLst>
          </p:cNvPr>
          <p:cNvSpPr txBox="1"/>
          <p:nvPr/>
        </p:nvSpPr>
        <p:spPr>
          <a:xfrm>
            <a:off x="611284" y="1803173"/>
            <a:ext cx="10969431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Generative AI is a subset of AI that focuses on creating new content, such as text, images, and videos.</a:t>
            </a:r>
          </a:p>
          <a:p>
            <a:pPr algn="ctr"/>
            <a:br>
              <a:rPr lang="en-US" sz="3200" b="1" dirty="0">
                <a:solidFill>
                  <a:schemeClr val="bg1"/>
                </a:solidFill>
                <a:latin typeface="Century Gothic"/>
              </a:rPr>
            </a:br>
            <a:r>
              <a:rPr lang="en-US" sz="3200" b="1" dirty="0">
                <a:solidFill>
                  <a:schemeClr val="bg1"/>
                </a:solidFill>
                <a:latin typeface="Century Gothic"/>
              </a:rPr>
              <a:t>Generative AI works by learning from a large dataset of existing content. Once the model is trained, it will use the patterns and relationships to create new content similar to the dataset’s content.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B40228-207A-E79C-595B-60821057B4C6}"/>
              </a:ext>
            </a:extLst>
          </p:cNvPr>
          <p:cNvSpPr txBox="1"/>
          <p:nvPr/>
        </p:nvSpPr>
        <p:spPr>
          <a:xfrm>
            <a:off x="1270647" y="516866"/>
            <a:ext cx="948226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Century Gothic"/>
              </a:rPr>
              <a:t>What is Generative AI?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85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</TotalTime>
  <Words>870</Words>
  <Application>Microsoft Office PowerPoint</Application>
  <PresentationFormat>Widescreen</PresentationFormat>
  <Paragraphs>102</Paragraphs>
  <Slides>68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Christopher Ward</cp:lastModifiedBy>
  <cp:revision>539</cp:revision>
  <dcterms:created xsi:type="dcterms:W3CDTF">2018-01-30T20:41:36Z</dcterms:created>
  <dcterms:modified xsi:type="dcterms:W3CDTF">2023-09-08T17:37:52Z</dcterms:modified>
</cp:coreProperties>
</file>