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428" r:id="rId3"/>
    <p:sldId id="311" r:id="rId4"/>
    <p:sldId id="317" r:id="rId5"/>
    <p:sldId id="313" r:id="rId6"/>
    <p:sldId id="455" r:id="rId7"/>
    <p:sldId id="429" r:id="rId8"/>
    <p:sldId id="382" r:id="rId9"/>
    <p:sldId id="418" r:id="rId10"/>
    <p:sldId id="430" r:id="rId11"/>
    <p:sldId id="431" r:id="rId12"/>
    <p:sldId id="432" r:id="rId13"/>
    <p:sldId id="433" r:id="rId14"/>
    <p:sldId id="434" r:id="rId15"/>
    <p:sldId id="400" r:id="rId16"/>
    <p:sldId id="437" r:id="rId17"/>
    <p:sldId id="436" r:id="rId18"/>
    <p:sldId id="435" r:id="rId19"/>
    <p:sldId id="438" r:id="rId20"/>
    <p:sldId id="439" r:id="rId21"/>
    <p:sldId id="440" r:id="rId22"/>
    <p:sldId id="446" r:id="rId23"/>
    <p:sldId id="448" r:id="rId24"/>
    <p:sldId id="445" r:id="rId25"/>
    <p:sldId id="402" r:id="rId26"/>
    <p:sldId id="453" r:id="rId27"/>
    <p:sldId id="447" r:id="rId28"/>
    <p:sldId id="443" r:id="rId29"/>
    <p:sldId id="441" r:id="rId30"/>
    <p:sldId id="454" r:id="rId31"/>
    <p:sldId id="450" r:id="rId32"/>
    <p:sldId id="458" r:id="rId33"/>
    <p:sldId id="459" r:id="rId34"/>
    <p:sldId id="449" r:id="rId35"/>
    <p:sldId id="457" r:id="rId36"/>
    <p:sldId id="451" r:id="rId37"/>
    <p:sldId id="452" r:id="rId38"/>
    <p:sldId id="456"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3A3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30"/>
    <p:restoredTop sz="90212" autoAdjust="0"/>
  </p:normalViewPr>
  <p:slideViewPr>
    <p:cSldViewPr snapToGrid="0" snapToObjects="1">
      <p:cViewPr varScale="1">
        <p:scale>
          <a:sx n="117" d="100"/>
          <a:sy n="117" d="100"/>
        </p:scale>
        <p:origin x="108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6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FB2A4B-F289-DC48-8290-30A8508779E3}" type="datetimeFigureOut">
              <a:rPr lang="en-US" smtClean="0"/>
              <a:t>9/11/18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62685E-9A15-DD44-B50B-276A6134A8A7}" type="slidenum">
              <a:rPr lang="en-US" smtClean="0"/>
              <a:t>‹#›</a:t>
            </a:fld>
            <a:endParaRPr lang="en-US"/>
          </a:p>
        </p:txBody>
      </p:sp>
    </p:spTree>
    <p:extLst>
      <p:ext uri="{BB962C8B-B14F-4D97-AF65-F5344CB8AC3E}">
        <p14:creationId xmlns:p14="http://schemas.microsoft.com/office/powerpoint/2010/main" val="10088269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62685E-9A15-DD44-B50B-276A6134A8A7}" type="slidenum">
              <a:rPr lang="en-US" smtClean="0"/>
              <a:t>3</a:t>
            </a:fld>
            <a:endParaRPr lang="en-US"/>
          </a:p>
        </p:txBody>
      </p:sp>
    </p:spTree>
    <p:extLst>
      <p:ext uri="{BB962C8B-B14F-4D97-AF65-F5344CB8AC3E}">
        <p14:creationId xmlns:p14="http://schemas.microsoft.com/office/powerpoint/2010/main" val="409702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62685E-9A15-DD44-B50B-276A6134A8A7}" type="slidenum">
              <a:rPr lang="en-US" smtClean="0"/>
              <a:t>12</a:t>
            </a:fld>
            <a:endParaRPr lang="en-US"/>
          </a:p>
        </p:txBody>
      </p:sp>
    </p:spTree>
    <p:extLst>
      <p:ext uri="{BB962C8B-B14F-4D97-AF65-F5344CB8AC3E}">
        <p14:creationId xmlns:p14="http://schemas.microsoft.com/office/powerpoint/2010/main" val="3373527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3A3A3A"/>
                </a:solidFill>
                <a:latin typeface="Century Gothic"/>
                <a:cs typeface="Century Gothic"/>
              </a:rPr>
              <a:t>FOC</a:t>
            </a:r>
            <a:endParaRPr lang="en-US" dirty="0"/>
          </a:p>
        </p:txBody>
      </p:sp>
      <p:sp>
        <p:nvSpPr>
          <p:cNvPr id="4" name="Slide Number Placeholder 3"/>
          <p:cNvSpPr>
            <a:spLocks noGrp="1"/>
          </p:cNvSpPr>
          <p:nvPr>
            <p:ph type="sldNum" sz="quarter" idx="10"/>
          </p:nvPr>
        </p:nvSpPr>
        <p:spPr/>
        <p:txBody>
          <a:bodyPr/>
          <a:lstStyle/>
          <a:p>
            <a:fld id="{4762685E-9A15-DD44-B50B-276A6134A8A7}" type="slidenum">
              <a:rPr lang="en-US" smtClean="0"/>
              <a:t>14</a:t>
            </a:fld>
            <a:endParaRPr lang="en-US"/>
          </a:p>
        </p:txBody>
      </p:sp>
    </p:spTree>
    <p:extLst>
      <p:ext uri="{BB962C8B-B14F-4D97-AF65-F5344CB8AC3E}">
        <p14:creationId xmlns:p14="http://schemas.microsoft.com/office/powerpoint/2010/main" val="4101380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62685E-9A15-DD44-B50B-276A6134A8A7}" type="slidenum">
              <a:rPr lang="en-US" smtClean="0"/>
              <a:t>18</a:t>
            </a:fld>
            <a:endParaRPr lang="en-US"/>
          </a:p>
        </p:txBody>
      </p:sp>
    </p:spTree>
    <p:extLst>
      <p:ext uri="{BB962C8B-B14F-4D97-AF65-F5344CB8AC3E}">
        <p14:creationId xmlns:p14="http://schemas.microsoft.com/office/powerpoint/2010/main" val="3878113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43C8188-5ED6-E348-A6E4-567292A4FA19}" type="datetimeFigureOut">
              <a:rPr lang="en-US" smtClean="0"/>
              <a:t>9/11/18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1702322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3C8188-5ED6-E348-A6E4-567292A4FA19}" type="datetimeFigureOut">
              <a:rPr lang="en-US" smtClean="0"/>
              <a:t>9/11/18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3409679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3C8188-5ED6-E348-A6E4-567292A4FA19}" type="datetimeFigureOut">
              <a:rPr lang="en-US" smtClean="0"/>
              <a:t>9/11/18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2399218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3C8188-5ED6-E348-A6E4-567292A4FA19}" type="datetimeFigureOut">
              <a:rPr lang="en-US" smtClean="0"/>
              <a:t>9/11/18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309455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3C8188-5ED6-E348-A6E4-567292A4FA19}" type="datetimeFigureOut">
              <a:rPr lang="en-US" smtClean="0"/>
              <a:t>9/11/18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3632355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3C8188-5ED6-E348-A6E4-567292A4FA19}" type="datetimeFigureOut">
              <a:rPr lang="en-US" smtClean="0"/>
              <a:t>9/11/18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3609076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3C8188-5ED6-E348-A6E4-567292A4FA19}" type="datetimeFigureOut">
              <a:rPr lang="en-US" smtClean="0"/>
              <a:t>9/11/18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3452566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3C8188-5ED6-E348-A6E4-567292A4FA19}" type="datetimeFigureOut">
              <a:rPr lang="en-US" smtClean="0"/>
              <a:t>9/11/18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4147324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3C8188-5ED6-E348-A6E4-567292A4FA19}" type="datetimeFigureOut">
              <a:rPr lang="en-US" smtClean="0"/>
              <a:t>9/11/18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4034955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3C8188-5ED6-E348-A6E4-567292A4FA19}" type="datetimeFigureOut">
              <a:rPr lang="en-US" smtClean="0"/>
              <a:t>9/11/18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107471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3C8188-5ED6-E348-A6E4-567292A4FA19}" type="datetimeFigureOut">
              <a:rPr lang="en-US" smtClean="0"/>
              <a:t>9/11/18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3E821-C288-0044-BD0B-03C8193AC021}" type="slidenum">
              <a:rPr lang="en-US" smtClean="0"/>
              <a:t>‹#›</a:t>
            </a:fld>
            <a:endParaRPr lang="en-US"/>
          </a:p>
        </p:txBody>
      </p:sp>
    </p:spTree>
    <p:extLst>
      <p:ext uri="{BB962C8B-B14F-4D97-AF65-F5344CB8AC3E}">
        <p14:creationId xmlns:p14="http://schemas.microsoft.com/office/powerpoint/2010/main" val="1451607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3C8188-5ED6-E348-A6E4-567292A4FA19}" type="datetimeFigureOut">
              <a:rPr lang="en-US" smtClean="0"/>
              <a:t>9/11/18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73E821-C288-0044-BD0B-03C8193AC021}" type="slidenum">
              <a:rPr lang="en-US" smtClean="0"/>
              <a:t>‹#›</a:t>
            </a:fld>
            <a:endParaRPr lang="en-US"/>
          </a:p>
        </p:txBody>
      </p:sp>
    </p:spTree>
    <p:extLst>
      <p:ext uri="{BB962C8B-B14F-4D97-AF65-F5344CB8AC3E}">
        <p14:creationId xmlns:p14="http://schemas.microsoft.com/office/powerpoint/2010/main" val="1416531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F37896-1A2A-624E-85D7-D48C27D4BB52}"/>
              </a:ext>
            </a:extLst>
          </p:cNvPr>
          <p:cNvPicPr>
            <a:picLocks noChangeAspect="1"/>
          </p:cNvPicPr>
          <p:nvPr/>
        </p:nvPicPr>
        <p:blipFill>
          <a:blip r:embed="rId2"/>
          <a:stretch>
            <a:fillRect/>
          </a:stretch>
        </p:blipFill>
        <p:spPr>
          <a:xfrm>
            <a:off x="0" y="0"/>
            <a:ext cx="9144004" cy="6858000"/>
          </a:xfrm>
          <a:prstGeom prst="rect">
            <a:avLst/>
          </a:prstGeom>
        </p:spPr>
      </p:pic>
      <p:sp>
        <p:nvSpPr>
          <p:cNvPr id="2" name="TextBox 1"/>
          <p:cNvSpPr txBox="1"/>
          <p:nvPr/>
        </p:nvSpPr>
        <p:spPr>
          <a:xfrm>
            <a:off x="480484" y="5586200"/>
            <a:ext cx="4728211" cy="892552"/>
          </a:xfrm>
          <a:prstGeom prst="rect">
            <a:avLst/>
          </a:prstGeom>
          <a:solidFill>
            <a:schemeClr val="bg1">
              <a:alpha val="84000"/>
            </a:schemeClr>
          </a:solidFill>
          <a:ln>
            <a:solidFill>
              <a:schemeClr val="tx1"/>
            </a:solidFill>
          </a:ln>
        </p:spPr>
        <p:txBody>
          <a:bodyPr wrap="square" rtlCol="0">
            <a:spAutoFit/>
          </a:bodyPr>
          <a:lstStyle/>
          <a:p>
            <a:r>
              <a:rPr lang="en-US" sz="2000" dirty="0">
                <a:solidFill>
                  <a:srgbClr val="3A3A3A"/>
                </a:solidFill>
              </a:rPr>
              <a:t>Christopher Ward</a:t>
            </a:r>
            <a:br>
              <a:rPr lang="en-US" sz="2000" dirty="0">
                <a:solidFill>
                  <a:srgbClr val="3A3A3A"/>
                </a:solidFill>
              </a:rPr>
            </a:br>
            <a:r>
              <a:rPr lang="en-US" sz="1600" dirty="0">
                <a:solidFill>
                  <a:srgbClr val="3A3A3A"/>
                </a:solidFill>
              </a:rPr>
              <a:t>Kennesaw State University</a:t>
            </a:r>
            <a:br>
              <a:rPr lang="en-US" sz="1600" dirty="0">
                <a:solidFill>
                  <a:srgbClr val="3A3A3A"/>
                </a:solidFill>
              </a:rPr>
            </a:br>
            <a:r>
              <a:rPr lang="en-US" sz="1600" dirty="0">
                <a:solidFill>
                  <a:srgbClr val="3A3A3A"/>
                </a:solidFill>
              </a:rPr>
              <a:t>Director of Web Services and Mobile Development</a:t>
            </a:r>
          </a:p>
        </p:txBody>
      </p:sp>
    </p:spTree>
    <p:extLst>
      <p:ext uri="{BB962C8B-B14F-4D97-AF65-F5344CB8AC3E}">
        <p14:creationId xmlns:p14="http://schemas.microsoft.com/office/powerpoint/2010/main" val="3758631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0335" y="221701"/>
            <a:ext cx="8323329" cy="769441"/>
          </a:xfrm>
          <a:prstGeom prst="rect">
            <a:avLst/>
          </a:prstGeom>
          <a:noFill/>
        </p:spPr>
        <p:txBody>
          <a:bodyPr wrap="square" rtlCol="0">
            <a:spAutoFit/>
          </a:bodyPr>
          <a:lstStyle/>
          <a:p>
            <a:pPr algn="ctr"/>
            <a:r>
              <a:rPr lang="en-US" sz="4400" b="1" dirty="0">
                <a:solidFill>
                  <a:srgbClr val="3A3A3A"/>
                </a:solidFill>
                <a:latin typeface="Century Gothic"/>
                <a:cs typeface="Century Gothic"/>
              </a:rPr>
              <a:t>THE POWER TO SAY “NO”</a:t>
            </a:r>
          </a:p>
        </p:txBody>
      </p:sp>
      <p:pic>
        <p:nvPicPr>
          <p:cNvPr id="3" name="Picture 2">
            <a:extLst>
              <a:ext uri="{FF2B5EF4-FFF2-40B4-BE49-F238E27FC236}">
                <a16:creationId xmlns:a16="http://schemas.microsoft.com/office/drawing/2014/main" id="{06D488AD-47CC-E14A-A69D-8148317A55EE}"/>
              </a:ext>
            </a:extLst>
          </p:cNvPr>
          <p:cNvPicPr>
            <a:picLocks noChangeAspect="1"/>
          </p:cNvPicPr>
          <p:nvPr/>
        </p:nvPicPr>
        <p:blipFill>
          <a:blip r:embed="rId2"/>
          <a:stretch>
            <a:fillRect/>
          </a:stretch>
        </p:blipFill>
        <p:spPr>
          <a:xfrm>
            <a:off x="0" y="1168764"/>
            <a:ext cx="9144000" cy="4572000"/>
          </a:xfrm>
          <a:prstGeom prst="rect">
            <a:avLst/>
          </a:prstGeom>
        </p:spPr>
      </p:pic>
      <p:sp>
        <p:nvSpPr>
          <p:cNvPr id="5" name="TextBox 4">
            <a:extLst>
              <a:ext uri="{FF2B5EF4-FFF2-40B4-BE49-F238E27FC236}">
                <a16:creationId xmlns:a16="http://schemas.microsoft.com/office/drawing/2014/main" id="{125B74EA-85A8-CA4F-95E3-60D232FE9F55}"/>
              </a:ext>
            </a:extLst>
          </p:cNvPr>
          <p:cNvSpPr txBox="1"/>
          <p:nvPr/>
        </p:nvSpPr>
        <p:spPr>
          <a:xfrm>
            <a:off x="497421" y="5936700"/>
            <a:ext cx="8323329" cy="707886"/>
          </a:xfrm>
          <a:prstGeom prst="rect">
            <a:avLst/>
          </a:prstGeom>
          <a:noFill/>
        </p:spPr>
        <p:txBody>
          <a:bodyPr wrap="square" rtlCol="0">
            <a:spAutoFit/>
          </a:bodyPr>
          <a:lstStyle/>
          <a:p>
            <a:pPr algn="ctr"/>
            <a:r>
              <a:rPr lang="en-US" sz="2000" b="1" dirty="0">
                <a:solidFill>
                  <a:srgbClr val="3A3A3A"/>
                </a:solidFill>
                <a:latin typeface="Century Gothic"/>
                <a:cs typeface="Century Gothic"/>
              </a:rPr>
              <a:t>WISDOM - The sound application of accrued knowledge and experience through patient, good judgement</a:t>
            </a:r>
          </a:p>
        </p:txBody>
      </p:sp>
    </p:spTree>
    <p:extLst>
      <p:ext uri="{BB962C8B-B14F-4D97-AF65-F5344CB8AC3E}">
        <p14:creationId xmlns:p14="http://schemas.microsoft.com/office/powerpoint/2010/main" val="2447399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1DCA1A-1AC8-B844-BA27-0C879C016836}"/>
              </a:ext>
            </a:extLst>
          </p:cNvPr>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352226" y="3418114"/>
            <a:ext cx="4622546" cy="3170099"/>
          </a:xfrm>
          <a:prstGeom prst="rect">
            <a:avLst/>
          </a:prstGeom>
          <a:noFill/>
        </p:spPr>
        <p:txBody>
          <a:bodyPr wrap="square" rtlCol="0">
            <a:spAutoFit/>
          </a:bodyPr>
          <a:lstStyle/>
          <a:p>
            <a:pPr algn="ctr"/>
            <a:r>
              <a:rPr lang="en-US" sz="4000" b="1" dirty="0">
                <a:solidFill>
                  <a:schemeClr val="bg1"/>
                </a:solidFill>
                <a:latin typeface="Century Gothic"/>
                <a:cs typeface="Century Gothic"/>
              </a:rPr>
              <a:t>FOCUS</a:t>
            </a:r>
          </a:p>
          <a:p>
            <a:pPr algn="ctr"/>
            <a:endParaRPr lang="en-US" sz="3200" b="1" dirty="0">
              <a:solidFill>
                <a:schemeClr val="bg1"/>
              </a:solidFill>
              <a:latin typeface="Century Gothic"/>
              <a:cs typeface="Century Gothic"/>
            </a:endParaRPr>
          </a:p>
          <a:p>
            <a:pPr algn="ctr"/>
            <a:r>
              <a:rPr lang="en-US" sz="3200" b="1" dirty="0">
                <a:solidFill>
                  <a:schemeClr val="bg1"/>
                </a:solidFill>
                <a:latin typeface="Century Gothic"/>
                <a:cs typeface="Century Gothic"/>
              </a:rPr>
              <a:t>The art of pruning the irrelevant and pouring your best into what you are doing</a:t>
            </a:r>
          </a:p>
        </p:txBody>
      </p:sp>
    </p:spTree>
    <p:extLst>
      <p:ext uri="{BB962C8B-B14F-4D97-AF65-F5344CB8AC3E}">
        <p14:creationId xmlns:p14="http://schemas.microsoft.com/office/powerpoint/2010/main" val="1794474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0335" y="221701"/>
            <a:ext cx="8323329" cy="769441"/>
          </a:xfrm>
          <a:prstGeom prst="rect">
            <a:avLst/>
          </a:prstGeom>
          <a:noFill/>
        </p:spPr>
        <p:txBody>
          <a:bodyPr wrap="square" rtlCol="0">
            <a:spAutoFit/>
          </a:bodyPr>
          <a:lstStyle/>
          <a:p>
            <a:pPr algn="ctr"/>
            <a:r>
              <a:rPr lang="en-US" sz="4400" b="1" dirty="0">
                <a:solidFill>
                  <a:srgbClr val="3A3A3A"/>
                </a:solidFill>
                <a:latin typeface="Century Gothic"/>
                <a:cs typeface="Century Gothic"/>
              </a:rPr>
              <a:t>THE JEDI MIND TRICK</a:t>
            </a:r>
          </a:p>
        </p:txBody>
      </p:sp>
      <p:pic>
        <p:nvPicPr>
          <p:cNvPr id="3" name="Picture 2">
            <a:extLst>
              <a:ext uri="{FF2B5EF4-FFF2-40B4-BE49-F238E27FC236}">
                <a16:creationId xmlns:a16="http://schemas.microsoft.com/office/drawing/2014/main" id="{06D488AD-47CC-E14A-A69D-8148317A55EE}"/>
              </a:ext>
            </a:extLst>
          </p:cNvPr>
          <p:cNvPicPr>
            <a:picLocks noChangeAspect="1"/>
          </p:cNvPicPr>
          <p:nvPr/>
        </p:nvPicPr>
        <p:blipFill>
          <a:blip r:embed="rId3"/>
          <a:stretch>
            <a:fillRect/>
          </a:stretch>
        </p:blipFill>
        <p:spPr>
          <a:xfrm>
            <a:off x="0" y="1168764"/>
            <a:ext cx="9144000" cy="4572000"/>
          </a:xfrm>
          <a:prstGeom prst="rect">
            <a:avLst/>
          </a:prstGeom>
        </p:spPr>
      </p:pic>
      <p:sp>
        <p:nvSpPr>
          <p:cNvPr id="5" name="TextBox 4">
            <a:extLst>
              <a:ext uri="{FF2B5EF4-FFF2-40B4-BE49-F238E27FC236}">
                <a16:creationId xmlns:a16="http://schemas.microsoft.com/office/drawing/2014/main" id="{125B74EA-85A8-CA4F-95E3-60D232FE9F55}"/>
              </a:ext>
            </a:extLst>
          </p:cNvPr>
          <p:cNvSpPr txBox="1"/>
          <p:nvPr/>
        </p:nvSpPr>
        <p:spPr>
          <a:xfrm>
            <a:off x="497421" y="5936700"/>
            <a:ext cx="8323329" cy="707886"/>
          </a:xfrm>
          <a:prstGeom prst="rect">
            <a:avLst/>
          </a:prstGeom>
          <a:noFill/>
        </p:spPr>
        <p:txBody>
          <a:bodyPr wrap="square" rtlCol="0">
            <a:spAutoFit/>
          </a:bodyPr>
          <a:lstStyle/>
          <a:p>
            <a:pPr algn="ctr"/>
            <a:r>
              <a:rPr lang="en-US" sz="2000" b="1" dirty="0">
                <a:solidFill>
                  <a:srgbClr val="3A3A3A"/>
                </a:solidFill>
                <a:latin typeface="Century Gothic"/>
                <a:cs typeface="Century Gothic"/>
              </a:rPr>
              <a:t>FOCUS </a:t>
            </a:r>
            <a:r>
              <a:rPr lang="en-US" sz="2000" b="1" dirty="0">
                <a:solidFill>
                  <a:srgbClr val="3A3A3A"/>
                </a:solidFill>
                <a:latin typeface="Century Gothic"/>
              </a:rPr>
              <a:t>- The art of pruning the irrelevant and pouring your best into what you are doing</a:t>
            </a:r>
          </a:p>
        </p:txBody>
      </p:sp>
    </p:spTree>
    <p:extLst>
      <p:ext uri="{BB962C8B-B14F-4D97-AF65-F5344CB8AC3E}">
        <p14:creationId xmlns:p14="http://schemas.microsoft.com/office/powerpoint/2010/main" val="3692477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1DCA1A-1AC8-B844-BA27-0C879C016836}"/>
              </a:ext>
            </a:extLst>
          </p:cNvPr>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352226" y="258901"/>
            <a:ext cx="4622546" cy="3170099"/>
          </a:xfrm>
          <a:prstGeom prst="rect">
            <a:avLst/>
          </a:prstGeom>
          <a:noFill/>
        </p:spPr>
        <p:txBody>
          <a:bodyPr wrap="square" rtlCol="0">
            <a:spAutoFit/>
          </a:bodyPr>
          <a:lstStyle/>
          <a:p>
            <a:pPr algn="ctr"/>
            <a:r>
              <a:rPr lang="en-US" sz="4000" b="1" dirty="0">
                <a:solidFill>
                  <a:schemeClr val="bg1"/>
                </a:solidFill>
                <a:latin typeface="Century Gothic"/>
                <a:cs typeface="Century Gothic"/>
              </a:rPr>
              <a:t>KNOWLEDGE</a:t>
            </a:r>
          </a:p>
          <a:p>
            <a:pPr algn="ctr"/>
            <a:endParaRPr lang="en-US" sz="3200" b="1" dirty="0">
              <a:solidFill>
                <a:schemeClr val="bg1"/>
              </a:solidFill>
              <a:latin typeface="Century Gothic"/>
              <a:cs typeface="Century Gothic"/>
            </a:endParaRPr>
          </a:p>
          <a:p>
            <a:pPr algn="ctr"/>
            <a:r>
              <a:rPr lang="en-US" sz="3200" b="1" dirty="0">
                <a:solidFill>
                  <a:schemeClr val="bg1"/>
                </a:solidFill>
                <a:latin typeface="Century Gothic"/>
                <a:cs typeface="Century Gothic"/>
              </a:rPr>
              <a:t>The act of acquiring skills and information by focusing on the task at hand</a:t>
            </a:r>
          </a:p>
        </p:txBody>
      </p:sp>
    </p:spTree>
    <p:extLst>
      <p:ext uri="{BB962C8B-B14F-4D97-AF65-F5344CB8AC3E}">
        <p14:creationId xmlns:p14="http://schemas.microsoft.com/office/powerpoint/2010/main" val="600713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0335" y="221701"/>
            <a:ext cx="8323329" cy="769441"/>
          </a:xfrm>
          <a:prstGeom prst="rect">
            <a:avLst/>
          </a:prstGeom>
          <a:noFill/>
        </p:spPr>
        <p:txBody>
          <a:bodyPr wrap="square" rtlCol="0">
            <a:spAutoFit/>
          </a:bodyPr>
          <a:lstStyle/>
          <a:p>
            <a:pPr algn="ctr"/>
            <a:r>
              <a:rPr lang="en-US" sz="4400" b="1" dirty="0">
                <a:solidFill>
                  <a:srgbClr val="3A3A3A"/>
                </a:solidFill>
                <a:latin typeface="Century Gothic"/>
                <a:cs typeface="Century Gothic"/>
              </a:rPr>
              <a:t>WE ARE TEACHERS</a:t>
            </a:r>
          </a:p>
        </p:txBody>
      </p:sp>
      <p:pic>
        <p:nvPicPr>
          <p:cNvPr id="3" name="Picture 2">
            <a:extLst>
              <a:ext uri="{FF2B5EF4-FFF2-40B4-BE49-F238E27FC236}">
                <a16:creationId xmlns:a16="http://schemas.microsoft.com/office/drawing/2014/main" id="{06D488AD-47CC-E14A-A69D-8148317A55EE}"/>
              </a:ext>
            </a:extLst>
          </p:cNvPr>
          <p:cNvPicPr>
            <a:picLocks noChangeAspect="1"/>
          </p:cNvPicPr>
          <p:nvPr/>
        </p:nvPicPr>
        <p:blipFill>
          <a:blip r:embed="rId3"/>
          <a:stretch>
            <a:fillRect/>
          </a:stretch>
        </p:blipFill>
        <p:spPr>
          <a:xfrm>
            <a:off x="0" y="1168764"/>
            <a:ext cx="9144000" cy="4572000"/>
          </a:xfrm>
          <a:prstGeom prst="rect">
            <a:avLst/>
          </a:prstGeom>
        </p:spPr>
      </p:pic>
      <p:sp>
        <p:nvSpPr>
          <p:cNvPr id="5" name="TextBox 4">
            <a:extLst>
              <a:ext uri="{FF2B5EF4-FFF2-40B4-BE49-F238E27FC236}">
                <a16:creationId xmlns:a16="http://schemas.microsoft.com/office/drawing/2014/main" id="{125B74EA-85A8-CA4F-95E3-60D232FE9F55}"/>
              </a:ext>
            </a:extLst>
          </p:cNvPr>
          <p:cNvSpPr txBox="1"/>
          <p:nvPr/>
        </p:nvSpPr>
        <p:spPr>
          <a:xfrm>
            <a:off x="497421" y="5936700"/>
            <a:ext cx="8323329" cy="707886"/>
          </a:xfrm>
          <a:prstGeom prst="rect">
            <a:avLst/>
          </a:prstGeom>
          <a:noFill/>
        </p:spPr>
        <p:txBody>
          <a:bodyPr wrap="square" rtlCol="0">
            <a:spAutoFit/>
          </a:bodyPr>
          <a:lstStyle/>
          <a:p>
            <a:pPr algn="ctr"/>
            <a:r>
              <a:rPr lang="en-US" sz="2000" b="1" dirty="0">
                <a:solidFill>
                  <a:srgbClr val="3A3A3A"/>
                </a:solidFill>
                <a:latin typeface="Century Gothic"/>
                <a:cs typeface="Century Gothic"/>
              </a:rPr>
              <a:t>KNOWLEDGE </a:t>
            </a:r>
            <a:r>
              <a:rPr lang="en-US" sz="2000" b="1" dirty="0">
                <a:solidFill>
                  <a:srgbClr val="3A3A3A"/>
                </a:solidFill>
                <a:latin typeface="Century Gothic"/>
              </a:rPr>
              <a:t>- The act of acquiring skills and information</a:t>
            </a:r>
          </a:p>
          <a:p>
            <a:pPr algn="ctr"/>
            <a:r>
              <a:rPr lang="en-US" sz="2000" b="1" dirty="0">
                <a:solidFill>
                  <a:srgbClr val="3A3A3A"/>
                </a:solidFill>
                <a:latin typeface="Century Gothic"/>
              </a:rPr>
              <a:t>by focusing on the task at hand</a:t>
            </a:r>
          </a:p>
        </p:txBody>
      </p:sp>
    </p:spTree>
    <p:extLst>
      <p:ext uri="{BB962C8B-B14F-4D97-AF65-F5344CB8AC3E}">
        <p14:creationId xmlns:p14="http://schemas.microsoft.com/office/powerpoint/2010/main" val="1726256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5" name="TextBox 4"/>
          <p:cNvSpPr txBox="1"/>
          <p:nvPr/>
        </p:nvSpPr>
        <p:spPr>
          <a:xfrm>
            <a:off x="363106" y="2743969"/>
            <a:ext cx="8377456" cy="1569660"/>
          </a:xfrm>
          <a:prstGeom prst="rect">
            <a:avLst/>
          </a:prstGeom>
          <a:noFill/>
        </p:spPr>
        <p:txBody>
          <a:bodyPr wrap="square" rtlCol="0">
            <a:spAutoFit/>
          </a:bodyPr>
          <a:lstStyle/>
          <a:p>
            <a:pPr algn="ctr"/>
            <a:r>
              <a:rPr lang="en-US" sz="4800" b="1" dirty="0">
                <a:solidFill>
                  <a:schemeClr val="bg1"/>
                </a:solidFill>
                <a:latin typeface="Century Gothic"/>
                <a:cs typeface="Century Gothic"/>
              </a:rPr>
              <a:t>Let’s do a couple of examples. </a:t>
            </a:r>
          </a:p>
        </p:txBody>
      </p:sp>
    </p:spTree>
    <p:extLst>
      <p:ext uri="{BB962C8B-B14F-4D97-AF65-F5344CB8AC3E}">
        <p14:creationId xmlns:p14="http://schemas.microsoft.com/office/powerpoint/2010/main" val="164877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1DCA1A-1AC8-B844-BA27-0C879C016836}"/>
              </a:ext>
            </a:extLst>
          </p:cNvPr>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352225" y="258901"/>
            <a:ext cx="8378118" cy="1631216"/>
          </a:xfrm>
          <a:prstGeom prst="rect">
            <a:avLst/>
          </a:prstGeom>
          <a:noFill/>
        </p:spPr>
        <p:txBody>
          <a:bodyPr wrap="square" rtlCol="0">
            <a:spAutoFit/>
          </a:bodyPr>
          <a:lstStyle/>
          <a:p>
            <a:pPr algn="ctr"/>
            <a:r>
              <a:rPr lang="en-US" sz="2000" b="1" dirty="0">
                <a:solidFill>
                  <a:srgbClr val="3A3A3A"/>
                </a:solidFill>
                <a:latin typeface="Century Gothic"/>
                <a:cs typeface="Century Gothic"/>
              </a:rPr>
              <a:t>EXAMPLE #1</a:t>
            </a:r>
          </a:p>
          <a:p>
            <a:pPr algn="ctr"/>
            <a:r>
              <a:rPr lang="en-US" sz="2000" b="1" dirty="0">
                <a:solidFill>
                  <a:srgbClr val="3A3A3A"/>
                </a:solidFill>
                <a:latin typeface="Century Gothic"/>
                <a:cs typeface="Century Gothic"/>
              </a:rPr>
              <a:t>This is Cindy. She works in the Office of Student Success. Her director has tasked her with building an online registration form. One of the items she wants is to ask for is the student’s SSN. And she wants to highlight the importance of this field with red text.</a:t>
            </a:r>
          </a:p>
        </p:txBody>
      </p:sp>
    </p:spTree>
    <p:extLst>
      <p:ext uri="{BB962C8B-B14F-4D97-AF65-F5344CB8AC3E}">
        <p14:creationId xmlns:p14="http://schemas.microsoft.com/office/powerpoint/2010/main" val="2999825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5" name="TextBox 4"/>
          <p:cNvSpPr txBox="1"/>
          <p:nvPr/>
        </p:nvSpPr>
        <p:spPr>
          <a:xfrm>
            <a:off x="515499" y="2155124"/>
            <a:ext cx="8203290" cy="3170099"/>
          </a:xfrm>
          <a:prstGeom prst="rect">
            <a:avLst/>
          </a:prstGeom>
          <a:noFill/>
        </p:spPr>
        <p:txBody>
          <a:bodyPr wrap="square" rtlCol="0">
            <a:spAutoFit/>
          </a:bodyPr>
          <a:lstStyle/>
          <a:p>
            <a:r>
              <a:rPr lang="en-US" sz="4000" b="1" dirty="0">
                <a:solidFill>
                  <a:schemeClr val="bg1"/>
                </a:solidFill>
                <a:latin typeface="Century Gothic"/>
                <a:cs typeface="Century Gothic"/>
              </a:rPr>
              <a:t>Wisdom – The Power to say “No” </a:t>
            </a:r>
            <a:r>
              <a:rPr lang="en-US" sz="4000" b="1" dirty="0">
                <a:solidFill>
                  <a:schemeClr val="accent6"/>
                </a:solidFill>
                <a:latin typeface="Century Gothic"/>
                <a:cs typeface="Century Gothic"/>
              </a:rPr>
              <a:t> </a:t>
            </a:r>
          </a:p>
          <a:p>
            <a:endParaRPr lang="en-US" sz="4000" b="1" dirty="0">
              <a:solidFill>
                <a:schemeClr val="accent6"/>
              </a:solidFill>
              <a:latin typeface="Century Gothic"/>
              <a:cs typeface="Century Gothic"/>
            </a:endParaRPr>
          </a:p>
          <a:p>
            <a:r>
              <a:rPr lang="en-US" sz="4000" b="1" dirty="0">
                <a:solidFill>
                  <a:schemeClr val="bg1"/>
                </a:solidFill>
                <a:latin typeface="Century Gothic"/>
                <a:cs typeface="Century Gothic"/>
              </a:rPr>
              <a:t>Focus – The Jedi Mind Trick</a:t>
            </a:r>
          </a:p>
          <a:p>
            <a:endParaRPr lang="en-US" sz="4000" b="1" dirty="0">
              <a:solidFill>
                <a:schemeClr val="accent6"/>
              </a:solidFill>
              <a:latin typeface="Century Gothic"/>
              <a:cs typeface="Century Gothic"/>
            </a:endParaRPr>
          </a:p>
          <a:p>
            <a:r>
              <a:rPr lang="en-US" sz="4000" b="1" dirty="0">
                <a:solidFill>
                  <a:schemeClr val="bg1"/>
                </a:solidFill>
                <a:latin typeface="Century Gothic"/>
                <a:cs typeface="Century Gothic"/>
              </a:rPr>
              <a:t>Knowledge – We Are Teachers</a:t>
            </a:r>
          </a:p>
        </p:txBody>
      </p:sp>
      <p:sp>
        <p:nvSpPr>
          <p:cNvPr id="3" name="TextBox 2">
            <a:extLst>
              <a:ext uri="{FF2B5EF4-FFF2-40B4-BE49-F238E27FC236}">
                <a16:creationId xmlns:a16="http://schemas.microsoft.com/office/drawing/2014/main" id="{55D58BBF-A84F-984A-9C6A-8541115427EA}"/>
              </a:ext>
            </a:extLst>
          </p:cNvPr>
          <p:cNvSpPr txBox="1"/>
          <p:nvPr/>
        </p:nvSpPr>
        <p:spPr>
          <a:xfrm>
            <a:off x="341333" y="653916"/>
            <a:ext cx="8377456" cy="707886"/>
          </a:xfrm>
          <a:prstGeom prst="rect">
            <a:avLst/>
          </a:prstGeom>
          <a:noFill/>
        </p:spPr>
        <p:txBody>
          <a:bodyPr wrap="square" rtlCol="0">
            <a:spAutoFit/>
          </a:bodyPr>
          <a:lstStyle/>
          <a:p>
            <a:pPr algn="ctr"/>
            <a:r>
              <a:rPr lang="en-US" sz="4000" b="1" dirty="0">
                <a:solidFill>
                  <a:schemeClr val="bg1"/>
                </a:solidFill>
                <a:latin typeface="Century Gothic"/>
                <a:cs typeface="Century Gothic"/>
              </a:rPr>
              <a:t>The </a:t>
            </a:r>
            <a:r>
              <a:rPr lang="en-US" sz="4000" b="1" dirty="0">
                <a:solidFill>
                  <a:schemeClr val="accent6"/>
                </a:solidFill>
                <a:latin typeface="Century Gothic"/>
                <a:cs typeface="Century Gothic"/>
              </a:rPr>
              <a:t>THREE TENETS </a:t>
            </a:r>
            <a:r>
              <a:rPr lang="en-US" sz="4000" b="1" dirty="0">
                <a:solidFill>
                  <a:schemeClr val="bg1"/>
                </a:solidFill>
                <a:latin typeface="Century Gothic"/>
                <a:cs typeface="Century Gothic"/>
              </a:rPr>
              <a:t>of the Jedi</a:t>
            </a:r>
          </a:p>
        </p:txBody>
      </p:sp>
    </p:spTree>
    <p:extLst>
      <p:ext uri="{BB962C8B-B14F-4D97-AF65-F5344CB8AC3E}">
        <p14:creationId xmlns:p14="http://schemas.microsoft.com/office/powerpoint/2010/main" val="3261167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1DCA1A-1AC8-B844-BA27-0C879C016836}"/>
              </a:ext>
            </a:extLst>
          </p:cNvPr>
          <p:cNvPicPr>
            <a:picLocks noChangeAspect="1"/>
          </p:cNvPicPr>
          <p:nvPr/>
        </p:nvPicPr>
        <p:blipFill>
          <a:blip r:embed="rId3"/>
          <a:stretch>
            <a:fillRect/>
          </a:stretch>
        </p:blipFill>
        <p:spPr>
          <a:xfrm>
            <a:off x="0" y="0"/>
            <a:ext cx="9144000" cy="6858000"/>
          </a:xfrm>
          <a:prstGeom prst="rect">
            <a:avLst/>
          </a:prstGeom>
        </p:spPr>
      </p:pic>
      <p:sp>
        <p:nvSpPr>
          <p:cNvPr id="4" name="TextBox 3"/>
          <p:cNvSpPr txBox="1"/>
          <p:nvPr/>
        </p:nvSpPr>
        <p:spPr>
          <a:xfrm>
            <a:off x="352225" y="258901"/>
            <a:ext cx="8378118" cy="1631216"/>
          </a:xfrm>
          <a:prstGeom prst="rect">
            <a:avLst/>
          </a:prstGeom>
          <a:noFill/>
        </p:spPr>
        <p:txBody>
          <a:bodyPr wrap="square" rtlCol="0">
            <a:spAutoFit/>
          </a:bodyPr>
          <a:lstStyle/>
          <a:p>
            <a:pPr algn="ctr"/>
            <a:r>
              <a:rPr lang="en-US" sz="2000" b="1" dirty="0">
                <a:solidFill>
                  <a:schemeClr val="bg1"/>
                </a:solidFill>
                <a:latin typeface="Century Gothic"/>
                <a:cs typeface="Century Gothic"/>
              </a:rPr>
              <a:t>EXAMPLE #2</a:t>
            </a:r>
          </a:p>
          <a:p>
            <a:pPr algn="ctr"/>
            <a:r>
              <a:rPr lang="en-US" sz="2000" b="1" dirty="0">
                <a:solidFill>
                  <a:schemeClr val="bg1"/>
                </a:solidFill>
                <a:latin typeface="Century Gothic"/>
                <a:cs typeface="Century Gothic"/>
              </a:rPr>
              <a:t>This is Professor White. He is a faculty member who has been “building my own webpages in notepad for almost 20 years.” He is requesting source code access to the CMS so that he can have better control over his webpages. He also LOVES tables! </a:t>
            </a:r>
          </a:p>
        </p:txBody>
      </p:sp>
    </p:spTree>
    <p:extLst>
      <p:ext uri="{BB962C8B-B14F-4D97-AF65-F5344CB8AC3E}">
        <p14:creationId xmlns:p14="http://schemas.microsoft.com/office/powerpoint/2010/main" val="2403301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5" name="TextBox 4"/>
          <p:cNvSpPr txBox="1"/>
          <p:nvPr/>
        </p:nvSpPr>
        <p:spPr>
          <a:xfrm>
            <a:off x="515499" y="2155124"/>
            <a:ext cx="8203290" cy="3170099"/>
          </a:xfrm>
          <a:prstGeom prst="rect">
            <a:avLst/>
          </a:prstGeom>
          <a:noFill/>
        </p:spPr>
        <p:txBody>
          <a:bodyPr wrap="square" rtlCol="0">
            <a:spAutoFit/>
          </a:bodyPr>
          <a:lstStyle/>
          <a:p>
            <a:r>
              <a:rPr lang="en-US" sz="4000" b="1" dirty="0">
                <a:solidFill>
                  <a:schemeClr val="bg1"/>
                </a:solidFill>
                <a:latin typeface="Century Gothic"/>
                <a:cs typeface="Century Gothic"/>
              </a:rPr>
              <a:t>Wisdom – The Power to say “No” </a:t>
            </a:r>
            <a:r>
              <a:rPr lang="en-US" sz="4000" b="1" dirty="0">
                <a:solidFill>
                  <a:schemeClr val="accent6"/>
                </a:solidFill>
                <a:latin typeface="Century Gothic"/>
                <a:cs typeface="Century Gothic"/>
              </a:rPr>
              <a:t> </a:t>
            </a:r>
          </a:p>
          <a:p>
            <a:endParaRPr lang="en-US" sz="4000" b="1" dirty="0">
              <a:solidFill>
                <a:schemeClr val="accent6"/>
              </a:solidFill>
              <a:latin typeface="Century Gothic"/>
              <a:cs typeface="Century Gothic"/>
            </a:endParaRPr>
          </a:p>
          <a:p>
            <a:r>
              <a:rPr lang="en-US" sz="4000" b="1" dirty="0">
                <a:solidFill>
                  <a:schemeClr val="bg1"/>
                </a:solidFill>
                <a:latin typeface="Century Gothic"/>
                <a:cs typeface="Century Gothic"/>
              </a:rPr>
              <a:t>Focus – The Jedi Mind Trick</a:t>
            </a:r>
          </a:p>
          <a:p>
            <a:endParaRPr lang="en-US" sz="4000" b="1" dirty="0">
              <a:solidFill>
                <a:schemeClr val="accent6"/>
              </a:solidFill>
              <a:latin typeface="Century Gothic"/>
              <a:cs typeface="Century Gothic"/>
            </a:endParaRPr>
          </a:p>
          <a:p>
            <a:r>
              <a:rPr lang="en-US" sz="4000" b="1" dirty="0">
                <a:solidFill>
                  <a:schemeClr val="bg1"/>
                </a:solidFill>
                <a:latin typeface="Century Gothic"/>
                <a:cs typeface="Century Gothic"/>
              </a:rPr>
              <a:t>Knowledge – We Are Teachers</a:t>
            </a:r>
          </a:p>
        </p:txBody>
      </p:sp>
      <p:sp>
        <p:nvSpPr>
          <p:cNvPr id="3" name="TextBox 2">
            <a:extLst>
              <a:ext uri="{FF2B5EF4-FFF2-40B4-BE49-F238E27FC236}">
                <a16:creationId xmlns:a16="http://schemas.microsoft.com/office/drawing/2014/main" id="{55D58BBF-A84F-984A-9C6A-8541115427EA}"/>
              </a:ext>
            </a:extLst>
          </p:cNvPr>
          <p:cNvSpPr txBox="1"/>
          <p:nvPr/>
        </p:nvSpPr>
        <p:spPr>
          <a:xfrm>
            <a:off x="341333" y="653916"/>
            <a:ext cx="8377456" cy="707886"/>
          </a:xfrm>
          <a:prstGeom prst="rect">
            <a:avLst/>
          </a:prstGeom>
          <a:noFill/>
        </p:spPr>
        <p:txBody>
          <a:bodyPr wrap="square" rtlCol="0">
            <a:spAutoFit/>
          </a:bodyPr>
          <a:lstStyle/>
          <a:p>
            <a:pPr algn="ctr"/>
            <a:r>
              <a:rPr lang="en-US" sz="4000" b="1" dirty="0">
                <a:solidFill>
                  <a:schemeClr val="bg1"/>
                </a:solidFill>
                <a:latin typeface="Century Gothic"/>
                <a:cs typeface="Century Gothic"/>
              </a:rPr>
              <a:t>The </a:t>
            </a:r>
            <a:r>
              <a:rPr lang="en-US" sz="4000" b="1" dirty="0">
                <a:solidFill>
                  <a:schemeClr val="accent6"/>
                </a:solidFill>
                <a:latin typeface="Century Gothic"/>
                <a:cs typeface="Century Gothic"/>
              </a:rPr>
              <a:t>THREE TENETS </a:t>
            </a:r>
            <a:r>
              <a:rPr lang="en-US" sz="4000" b="1" dirty="0">
                <a:solidFill>
                  <a:schemeClr val="bg1"/>
                </a:solidFill>
                <a:latin typeface="Century Gothic"/>
                <a:cs typeface="Century Gothic"/>
              </a:rPr>
              <a:t>of the Jedi</a:t>
            </a:r>
          </a:p>
        </p:txBody>
      </p:sp>
    </p:spTree>
    <p:extLst>
      <p:ext uri="{BB962C8B-B14F-4D97-AF65-F5344CB8AC3E}">
        <p14:creationId xmlns:p14="http://schemas.microsoft.com/office/powerpoint/2010/main" val="1168427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C8E529-9B4D-234E-AF9D-3FC2BE081C21}"/>
              </a:ext>
            </a:extLst>
          </p:cNvPr>
          <p:cNvPicPr>
            <a:picLocks noChangeAspect="1"/>
          </p:cNvPicPr>
          <p:nvPr/>
        </p:nvPicPr>
        <p:blipFill>
          <a:blip r:embed="rId2"/>
          <a:stretch>
            <a:fillRect/>
          </a:stretch>
        </p:blipFill>
        <p:spPr>
          <a:xfrm>
            <a:off x="0" y="247861"/>
            <a:ext cx="9135143" cy="6594490"/>
          </a:xfrm>
          <a:prstGeom prst="rect">
            <a:avLst/>
          </a:prstGeom>
        </p:spPr>
      </p:pic>
      <p:sp>
        <p:nvSpPr>
          <p:cNvPr id="4" name="TextBox 3"/>
          <p:cNvSpPr txBox="1"/>
          <p:nvPr/>
        </p:nvSpPr>
        <p:spPr>
          <a:xfrm>
            <a:off x="148550" y="128484"/>
            <a:ext cx="5355119" cy="400110"/>
          </a:xfrm>
          <a:prstGeom prst="rect">
            <a:avLst/>
          </a:prstGeom>
          <a:noFill/>
        </p:spPr>
        <p:txBody>
          <a:bodyPr wrap="square" rtlCol="0">
            <a:spAutoFit/>
          </a:bodyPr>
          <a:lstStyle/>
          <a:p>
            <a:r>
              <a:rPr lang="en-US" sz="2000" b="1" dirty="0">
                <a:solidFill>
                  <a:srgbClr val="3A3A3A"/>
                </a:solidFill>
                <a:latin typeface="Century Gothic"/>
                <a:cs typeface="Century Gothic"/>
              </a:rPr>
              <a:t>A Little Bit About Us…</a:t>
            </a:r>
          </a:p>
        </p:txBody>
      </p:sp>
    </p:spTree>
    <p:extLst>
      <p:ext uri="{BB962C8B-B14F-4D97-AF65-F5344CB8AC3E}">
        <p14:creationId xmlns:p14="http://schemas.microsoft.com/office/powerpoint/2010/main" val="3048158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1DCA1A-1AC8-B844-BA27-0C879C016836}"/>
              </a:ext>
            </a:extLst>
          </p:cNvPr>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276025" y="5072742"/>
            <a:ext cx="8389003" cy="1323439"/>
          </a:xfrm>
          <a:prstGeom prst="rect">
            <a:avLst/>
          </a:prstGeom>
          <a:noFill/>
        </p:spPr>
        <p:txBody>
          <a:bodyPr wrap="square" rtlCol="0">
            <a:spAutoFit/>
          </a:bodyPr>
          <a:lstStyle/>
          <a:p>
            <a:pPr algn="ctr"/>
            <a:r>
              <a:rPr lang="en-US" sz="4000" b="1" dirty="0">
                <a:solidFill>
                  <a:schemeClr val="bg1"/>
                </a:solidFill>
                <a:latin typeface="Century Gothic"/>
                <a:cs typeface="Century Gothic"/>
              </a:rPr>
              <a:t>We ONLY way to be an </a:t>
            </a:r>
            <a:r>
              <a:rPr lang="en-US" sz="4000" b="1" dirty="0">
                <a:solidFill>
                  <a:schemeClr val="accent6"/>
                </a:solidFill>
                <a:latin typeface="Century Gothic"/>
                <a:cs typeface="Century Gothic"/>
              </a:rPr>
              <a:t>effective Jedi</a:t>
            </a:r>
            <a:r>
              <a:rPr lang="en-US" sz="4000" b="1" dirty="0">
                <a:solidFill>
                  <a:schemeClr val="bg1"/>
                </a:solidFill>
                <a:latin typeface="Century Gothic"/>
                <a:cs typeface="Century Gothic"/>
              </a:rPr>
              <a:t>…is to relentlessly build TRUST</a:t>
            </a:r>
            <a:endParaRPr lang="en-US" sz="3200" b="1" dirty="0">
              <a:solidFill>
                <a:schemeClr val="bg1"/>
              </a:solidFill>
              <a:latin typeface="Century Gothic"/>
              <a:cs typeface="Century Gothic"/>
            </a:endParaRPr>
          </a:p>
        </p:txBody>
      </p:sp>
    </p:spTree>
    <p:extLst>
      <p:ext uri="{BB962C8B-B14F-4D97-AF65-F5344CB8AC3E}">
        <p14:creationId xmlns:p14="http://schemas.microsoft.com/office/powerpoint/2010/main" val="3947078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D58BBF-A84F-984A-9C6A-8541115427EA}"/>
              </a:ext>
            </a:extLst>
          </p:cNvPr>
          <p:cNvSpPr txBox="1"/>
          <p:nvPr/>
        </p:nvSpPr>
        <p:spPr>
          <a:xfrm>
            <a:off x="341333" y="653916"/>
            <a:ext cx="8377456" cy="707886"/>
          </a:xfrm>
          <a:prstGeom prst="rect">
            <a:avLst/>
          </a:prstGeom>
          <a:noFill/>
        </p:spPr>
        <p:txBody>
          <a:bodyPr wrap="square" rtlCol="0">
            <a:spAutoFit/>
          </a:bodyPr>
          <a:lstStyle/>
          <a:p>
            <a:pPr algn="ctr"/>
            <a:r>
              <a:rPr lang="en-US" sz="4000" b="1" dirty="0">
                <a:solidFill>
                  <a:schemeClr val="bg1"/>
                </a:solidFill>
                <a:latin typeface="Century Gothic"/>
                <a:cs typeface="Century Gothic"/>
              </a:rPr>
              <a:t>The </a:t>
            </a:r>
            <a:r>
              <a:rPr lang="en-US" sz="4000" b="1" dirty="0">
                <a:solidFill>
                  <a:schemeClr val="accent6"/>
                </a:solidFill>
                <a:latin typeface="Century Gothic"/>
                <a:cs typeface="Century Gothic"/>
              </a:rPr>
              <a:t>TEACHINGS </a:t>
            </a:r>
            <a:r>
              <a:rPr lang="en-US" sz="4000" b="1" dirty="0">
                <a:solidFill>
                  <a:schemeClr val="bg1"/>
                </a:solidFill>
                <a:latin typeface="Century Gothic"/>
                <a:cs typeface="Century Gothic"/>
              </a:rPr>
              <a:t>of the Jedi</a:t>
            </a:r>
          </a:p>
        </p:txBody>
      </p:sp>
      <p:sp>
        <p:nvSpPr>
          <p:cNvPr id="4" name="TextBox 3">
            <a:extLst>
              <a:ext uri="{FF2B5EF4-FFF2-40B4-BE49-F238E27FC236}">
                <a16:creationId xmlns:a16="http://schemas.microsoft.com/office/drawing/2014/main" id="{E433B61C-AED9-0340-BD19-251D1EA8F4E8}"/>
              </a:ext>
            </a:extLst>
          </p:cNvPr>
          <p:cNvSpPr txBox="1"/>
          <p:nvPr/>
        </p:nvSpPr>
        <p:spPr>
          <a:xfrm>
            <a:off x="341333" y="6118546"/>
            <a:ext cx="8377456" cy="369332"/>
          </a:xfrm>
          <a:prstGeom prst="rect">
            <a:avLst/>
          </a:prstGeom>
          <a:noFill/>
        </p:spPr>
        <p:txBody>
          <a:bodyPr wrap="square" rtlCol="0">
            <a:spAutoFit/>
          </a:bodyPr>
          <a:lstStyle/>
          <a:p>
            <a:pPr algn="ctr"/>
            <a:r>
              <a:rPr lang="en-US" b="1" dirty="0">
                <a:solidFill>
                  <a:schemeClr val="bg1"/>
                </a:solidFill>
                <a:latin typeface="Century Gothic"/>
                <a:cs typeface="Century Gothic"/>
              </a:rPr>
              <a:t>https://</a:t>
            </a:r>
            <a:r>
              <a:rPr lang="en-US" b="1" dirty="0" err="1">
                <a:solidFill>
                  <a:schemeClr val="bg1"/>
                </a:solidFill>
                <a:latin typeface="Century Gothic"/>
                <a:cs typeface="Century Gothic"/>
              </a:rPr>
              <a:t>www.templeofthejediorder.org</a:t>
            </a:r>
            <a:r>
              <a:rPr lang="en-US" b="1" dirty="0">
                <a:solidFill>
                  <a:schemeClr val="bg1"/>
                </a:solidFill>
                <a:latin typeface="Century Gothic"/>
                <a:cs typeface="Century Gothic"/>
              </a:rPr>
              <a:t>/doctrine-of-the-order</a:t>
            </a:r>
          </a:p>
        </p:txBody>
      </p:sp>
      <p:pic>
        <p:nvPicPr>
          <p:cNvPr id="2" name="Picture 1">
            <a:extLst>
              <a:ext uri="{FF2B5EF4-FFF2-40B4-BE49-F238E27FC236}">
                <a16:creationId xmlns:a16="http://schemas.microsoft.com/office/drawing/2014/main" id="{63E9D3D1-62FF-2249-B579-BADA5C0123BA}"/>
              </a:ext>
            </a:extLst>
          </p:cNvPr>
          <p:cNvPicPr>
            <a:picLocks noChangeAspect="1"/>
          </p:cNvPicPr>
          <p:nvPr/>
        </p:nvPicPr>
        <p:blipFill>
          <a:blip r:embed="rId2"/>
          <a:stretch>
            <a:fillRect/>
          </a:stretch>
        </p:blipFill>
        <p:spPr>
          <a:xfrm>
            <a:off x="2646834" y="1905930"/>
            <a:ext cx="3581400" cy="3581400"/>
          </a:xfrm>
          <a:prstGeom prst="rect">
            <a:avLst/>
          </a:prstGeom>
        </p:spPr>
      </p:pic>
    </p:spTree>
    <p:extLst>
      <p:ext uri="{BB962C8B-B14F-4D97-AF65-F5344CB8AC3E}">
        <p14:creationId xmlns:p14="http://schemas.microsoft.com/office/powerpoint/2010/main" val="1150003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8594" y="735955"/>
            <a:ext cx="2957038" cy="5386090"/>
          </a:xfrm>
          <a:prstGeom prst="rect">
            <a:avLst/>
          </a:prstGeom>
          <a:noFill/>
        </p:spPr>
        <p:txBody>
          <a:bodyPr wrap="square" rtlCol="0">
            <a:spAutoFit/>
          </a:bodyPr>
          <a:lstStyle/>
          <a:p>
            <a:pPr algn="ctr"/>
            <a:r>
              <a:rPr lang="en-US" sz="4000" b="1" dirty="0">
                <a:solidFill>
                  <a:srgbClr val="3A3A3A"/>
                </a:solidFill>
                <a:latin typeface="Century Gothic"/>
                <a:cs typeface="Century Gothic"/>
              </a:rPr>
              <a:t>The Jedi serve others through the ways they perform</a:t>
            </a:r>
          </a:p>
          <a:p>
            <a:pPr algn="ctr"/>
            <a:endParaRPr lang="en-US" sz="4000" b="1" dirty="0">
              <a:solidFill>
                <a:srgbClr val="3A3A3A"/>
              </a:solidFill>
              <a:latin typeface="Century Gothic"/>
              <a:cs typeface="Century Gothic"/>
            </a:endParaRPr>
          </a:p>
          <a:p>
            <a:pPr algn="ctr"/>
            <a:r>
              <a:rPr lang="en-US" sz="2400" b="1" dirty="0">
                <a:solidFill>
                  <a:srgbClr val="3A3A3A"/>
                </a:solidFill>
                <a:latin typeface="Century Gothic"/>
                <a:cs typeface="Century Gothic"/>
              </a:rPr>
              <a:t>(Excellence)</a:t>
            </a:r>
          </a:p>
        </p:txBody>
      </p:sp>
      <p:pic>
        <p:nvPicPr>
          <p:cNvPr id="2" name="Picture 1"/>
          <p:cNvPicPr>
            <a:picLocks noChangeAspect="1"/>
          </p:cNvPicPr>
          <p:nvPr/>
        </p:nvPicPr>
        <p:blipFill>
          <a:blip r:embed="rId2"/>
          <a:stretch>
            <a:fillRect/>
          </a:stretch>
        </p:blipFill>
        <p:spPr>
          <a:xfrm>
            <a:off x="4534199" y="348343"/>
            <a:ext cx="4226623" cy="6193971"/>
          </a:xfrm>
          <a:prstGeom prst="rect">
            <a:avLst/>
          </a:prstGeom>
        </p:spPr>
      </p:pic>
      <p:sp>
        <p:nvSpPr>
          <p:cNvPr id="5" name="TextBox 4">
            <a:extLst>
              <a:ext uri="{FF2B5EF4-FFF2-40B4-BE49-F238E27FC236}">
                <a16:creationId xmlns:a16="http://schemas.microsoft.com/office/drawing/2014/main" id="{72306580-D8BA-C94A-84F1-61F82A3B325F}"/>
              </a:ext>
            </a:extLst>
          </p:cNvPr>
          <p:cNvSpPr txBox="1"/>
          <p:nvPr/>
        </p:nvSpPr>
        <p:spPr>
          <a:xfrm>
            <a:off x="461076" y="6311482"/>
            <a:ext cx="3621067" cy="230832"/>
          </a:xfrm>
          <a:prstGeom prst="rect">
            <a:avLst/>
          </a:prstGeom>
          <a:noFill/>
        </p:spPr>
        <p:txBody>
          <a:bodyPr wrap="square" rtlCol="0">
            <a:spAutoFit/>
          </a:bodyPr>
          <a:lstStyle/>
          <a:p>
            <a:pPr algn="ctr"/>
            <a:r>
              <a:rPr lang="en-US" sz="900" b="1" dirty="0">
                <a:solidFill>
                  <a:srgbClr val="3A3A3A"/>
                </a:solidFill>
                <a:latin typeface="Century Gothic"/>
                <a:cs typeface="Century Gothic"/>
              </a:rPr>
              <a:t>https://</a:t>
            </a:r>
            <a:r>
              <a:rPr lang="en-US" sz="900" b="1" dirty="0" err="1">
                <a:solidFill>
                  <a:srgbClr val="3A3A3A"/>
                </a:solidFill>
                <a:latin typeface="Century Gothic"/>
                <a:cs typeface="Century Gothic"/>
              </a:rPr>
              <a:t>www.templeofthejediorder.org</a:t>
            </a:r>
            <a:r>
              <a:rPr lang="en-US" sz="900" b="1" dirty="0">
                <a:solidFill>
                  <a:srgbClr val="3A3A3A"/>
                </a:solidFill>
                <a:latin typeface="Century Gothic"/>
                <a:cs typeface="Century Gothic"/>
              </a:rPr>
              <a:t>/doctrine-of-the-order</a:t>
            </a:r>
          </a:p>
        </p:txBody>
      </p:sp>
    </p:spTree>
    <p:extLst>
      <p:ext uri="{BB962C8B-B14F-4D97-AF65-F5344CB8AC3E}">
        <p14:creationId xmlns:p14="http://schemas.microsoft.com/office/powerpoint/2010/main" val="2014549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0565" y="162052"/>
            <a:ext cx="7398406" cy="1200329"/>
          </a:xfrm>
          <a:prstGeom prst="rect">
            <a:avLst/>
          </a:prstGeom>
          <a:noFill/>
        </p:spPr>
        <p:txBody>
          <a:bodyPr wrap="square" rtlCol="0">
            <a:spAutoFit/>
          </a:bodyPr>
          <a:lstStyle/>
          <a:p>
            <a:pPr algn="ctr"/>
            <a:r>
              <a:rPr lang="en-US" sz="3600" b="1" dirty="0">
                <a:solidFill>
                  <a:srgbClr val="3A3A3A"/>
                </a:solidFill>
                <a:latin typeface="Century Gothic"/>
                <a:cs typeface="Century Gothic"/>
              </a:rPr>
              <a:t>The Jedi use their skills to the best of their abilities</a:t>
            </a:r>
          </a:p>
        </p:txBody>
      </p:sp>
      <p:pic>
        <p:nvPicPr>
          <p:cNvPr id="6" name="Picture 5">
            <a:extLst>
              <a:ext uri="{FF2B5EF4-FFF2-40B4-BE49-F238E27FC236}">
                <a16:creationId xmlns:a16="http://schemas.microsoft.com/office/drawing/2014/main" id="{F902DF0E-81DF-B84E-9D6E-97E114AE0AE6}"/>
              </a:ext>
            </a:extLst>
          </p:cNvPr>
          <p:cNvPicPr>
            <a:picLocks noChangeAspect="1"/>
          </p:cNvPicPr>
          <p:nvPr/>
        </p:nvPicPr>
        <p:blipFill>
          <a:blip r:embed="rId2"/>
          <a:stretch>
            <a:fillRect/>
          </a:stretch>
        </p:blipFill>
        <p:spPr>
          <a:xfrm>
            <a:off x="0" y="1515229"/>
            <a:ext cx="9144000" cy="4572000"/>
          </a:xfrm>
          <a:prstGeom prst="rect">
            <a:avLst/>
          </a:prstGeom>
        </p:spPr>
      </p:pic>
      <p:sp>
        <p:nvSpPr>
          <p:cNvPr id="2" name="Rectangle 1">
            <a:extLst>
              <a:ext uri="{FF2B5EF4-FFF2-40B4-BE49-F238E27FC236}">
                <a16:creationId xmlns:a16="http://schemas.microsoft.com/office/drawing/2014/main" id="{4FAA02A9-532E-3548-B4BC-0996041EAF54}"/>
              </a:ext>
            </a:extLst>
          </p:cNvPr>
          <p:cNvSpPr/>
          <p:nvPr/>
        </p:nvSpPr>
        <p:spPr>
          <a:xfrm>
            <a:off x="2501153" y="6240719"/>
            <a:ext cx="4141694" cy="461665"/>
          </a:xfrm>
          <a:prstGeom prst="rect">
            <a:avLst/>
          </a:prstGeom>
        </p:spPr>
        <p:txBody>
          <a:bodyPr wrap="square">
            <a:spAutoFit/>
          </a:bodyPr>
          <a:lstStyle/>
          <a:p>
            <a:pPr algn="ctr"/>
            <a:r>
              <a:rPr lang="en-US" sz="2400" b="1" dirty="0">
                <a:solidFill>
                  <a:srgbClr val="3A3A3A"/>
                </a:solidFill>
                <a:latin typeface="Century Gothic"/>
                <a:cs typeface="Century Gothic"/>
              </a:rPr>
              <a:t>(Play To Our Strengths)</a:t>
            </a:r>
          </a:p>
        </p:txBody>
      </p:sp>
      <p:sp>
        <p:nvSpPr>
          <p:cNvPr id="5" name="TextBox 4">
            <a:extLst>
              <a:ext uri="{FF2B5EF4-FFF2-40B4-BE49-F238E27FC236}">
                <a16:creationId xmlns:a16="http://schemas.microsoft.com/office/drawing/2014/main" id="{062D6BE8-C0CC-2B40-BFEA-1550C59ACD84}"/>
              </a:ext>
            </a:extLst>
          </p:cNvPr>
          <p:cNvSpPr txBox="1"/>
          <p:nvPr/>
        </p:nvSpPr>
        <p:spPr>
          <a:xfrm>
            <a:off x="71717" y="5702521"/>
            <a:ext cx="3621067" cy="230832"/>
          </a:xfrm>
          <a:prstGeom prst="rect">
            <a:avLst/>
          </a:prstGeom>
          <a:noFill/>
        </p:spPr>
        <p:txBody>
          <a:bodyPr wrap="square" rtlCol="0">
            <a:spAutoFit/>
          </a:bodyPr>
          <a:lstStyle/>
          <a:p>
            <a:pPr algn="ctr"/>
            <a:r>
              <a:rPr lang="en-US" sz="900" b="1" dirty="0">
                <a:solidFill>
                  <a:schemeClr val="bg1"/>
                </a:solidFill>
                <a:latin typeface="Century Gothic"/>
                <a:cs typeface="Century Gothic"/>
              </a:rPr>
              <a:t>https://</a:t>
            </a:r>
            <a:r>
              <a:rPr lang="en-US" sz="900" b="1" dirty="0" err="1">
                <a:solidFill>
                  <a:schemeClr val="bg1"/>
                </a:solidFill>
                <a:latin typeface="Century Gothic"/>
                <a:cs typeface="Century Gothic"/>
              </a:rPr>
              <a:t>www.templeofthejediorder.org</a:t>
            </a:r>
            <a:r>
              <a:rPr lang="en-US" sz="900" b="1" dirty="0">
                <a:solidFill>
                  <a:schemeClr val="bg1"/>
                </a:solidFill>
                <a:latin typeface="Century Gothic"/>
                <a:cs typeface="Century Gothic"/>
              </a:rPr>
              <a:t>/doctrine-of-the-order</a:t>
            </a:r>
          </a:p>
        </p:txBody>
      </p:sp>
    </p:spTree>
    <p:extLst>
      <p:ext uri="{BB962C8B-B14F-4D97-AF65-F5344CB8AC3E}">
        <p14:creationId xmlns:p14="http://schemas.microsoft.com/office/powerpoint/2010/main" val="3878648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52502" y="1672211"/>
            <a:ext cx="2957038" cy="3539430"/>
          </a:xfrm>
          <a:prstGeom prst="rect">
            <a:avLst/>
          </a:prstGeom>
          <a:noFill/>
        </p:spPr>
        <p:txBody>
          <a:bodyPr wrap="square" rtlCol="0">
            <a:spAutoFit/>
          </a:bodyPr>
          <a:lstStyle/>
          <a:p>
            <a:pPr algn="ctr"/>
            <a:r>
              <a:rPr lang="en-US" sz="4000" b="1" dirty="0">
                <a:solidFill>
                  <a:srgbClr val="3A3A3A"/>
                </a:solidFill>
                <a:latin typeface="Century Gothic"/>
                <a:cs typeface="Century Gothic"/>
              </a:rPr>
              <a:t>The Jedi have integrity</a:t>
            </a:r>
          </a:p>
          <a:p>
            <a:pPr algn="ctr"/>
            <a:endParaRPr lang="en-US" sz="4000" b="1" dirty="0">
              <a:solidFill>
                <a:srgbClr val="3A3A3A"/>
              </a:solidFill>
              <a:latin typeface="Century Gothic"/>
              <a:cs typeface="Century Gothic"/>
            </a:endParaRPr>
          </a:p>
          <a:p>
            <a:pPr algn="ctr"/>
            <a:r>
              <a:rPr lang="en-US" sz="2400" b="1" dirty="0">
                <a:solidFill>
                  <a:srgbClr val="3A3A3A"/>
                </a:solidFill>
                <a:latin typeface="Century Gothic"/>
                <a:cs typeface="Century Gothic"/>
              </a:rPr>
              <a:t>(Principled)</a:t>
            </a:r>
          </a:p>
          <a:p>
            <a:pPr algn="ctr"/>
            <a:endParaRPr lang="en-US" sz="4000" b="1" dirty="0">
              <a:solidFill>
                <a:srgbClr val="3A3A3A"/>
              </a:solidFill>
              <a:latin typeface="Century Gothic"/>
              <a:cs typeface="Century Gothic"/>
            </a:endParaRPr>
          </a:p>
        </p:txBody>
      </p:sp>
      <p:pic>
        <p:nvPicPr>
          <p:cNvPr id="2" name="Picture 1"/>
          <p:cNvPicPr>
            <a:picLocks noChangeAspect="1"/>
          </p:cNvPicPr>
          <p:nvPr/>
        </p:nvPicPr>
        <p:blipFill>
          <a:blip r:embed="rId2"/>
          <a:stretch>
            <a:fillRect/>
          </a:stretch>
        </p:blipFill>
        <p:spPr>
          <a:xfrm>
            <a:off x="419399" y="239486"/>
            <a:ext cx="4226623" cy="6193971"/>
          </a:xfrm>
          <a:prstGeom prst="rect">
            <a:avLst/>
          </a:prstGeom>
        </p:spPr>
      </p:pic>
      <p:sp>
        <p:nvSpPr>
          <p:cNvPr id="5" name="TextBox 4">
            <a:extLst>
              <a:ext uri="{FF2B5EF4-FFF2-40B4-BE49-F238E27FC236}">
                <a16:creationId xmlns:a16="http://schemas.microsoft.com/office/drawing/2014/main" id="{0F066606-0888-414B-AF90-1CDEECA1EE91}"/>
              </a:ext>
            </a:extLst>
          </p:cNvPr>
          <p:cNvSpPr txBox="1"/>
          <p:nvPr/>
        </p:nvSpPr>
        <p:spPr>
          <a:xfrm>
            <a:off x="5103838" y="6202625"/>
            <a:ext cx="3621067" cy="230832"/>
          </a:xfrm>
          <a:prstGeom prst="rect">
            <a:avLst/>
          </a:prstGeom>
          <a:noFill/>
        </p:spPr>
        <p:txBody>
          <a:bodyPr wrap="square" rtlCol="0">
            <a:spAutoFit/>
          </a:bodyPr>
          <a:lstStyle/>
          <a:p>
            <a:pPr algn="ctr"/>
            <a:r>
              <a:rPr lang="en-US" sz="900" b="1" dirty="0">
                <a:solidFill>
                  <a:srgbClr val="3A3A3A"/>
                </a:solidFill>
                <a:latin typeface="Century Gothic"/>
                <a:cs typeface="Century Gothic"/>
              </a:rPr>
              <a:t>https://</a:t>
            </a:r>
            <a:r>
              <a:rPr lang="en-US" sz="900" b="1" dirty="0" err="1">
                <a:solidFill>
                  <a:srgbClr val="3A3A3A"/>
                </a:solidFill>
                <a:latin typeface="Century Gothic"/>
                <a:cs typeface="Century Gothic"/>
              </a:rPr>
              <a:t>www.templeofthejediorder.org</a:t>
            </a:r>
            <a:r>
              <a:rPr lang="en-US" sz="900" b="1" dirty="0">
                <a:solidFill>
                  <a:srgbClr val="3A3A3A"/>
                </a:solidFill>
                <a:latin typeface="Century Gothic"/>
                <a:cs typeface="Century Gothic"/>
              </a:rPr>
              <a:t>/doctrine-of-the-order</a:t>
            </a:r>
          </a:p>
        </p:txBody>
      </p:sp>
    </p:spTree>
    <p:extLst>
      <p:ext uri="{BB962C8B-B14F-4D97-AF65-F5344CB8AC3E}">
        <p14:creationId xmlns:p14="http://schemas.microsoft.com/office/powerpoint/2010/main" val="1987869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8265" y="2008864"/>
            <a:ext cx="2957038" cy="2923877"/>
          </a:xfrm>
          <a:prstGeom prst="rect">
            <a:avLst/>
          </a:prstGeom>
          <a:noFill/>
        </p:spPr>
        <p:txBody>
          <a:bodyPr wrap="square" rtlCol="0">
            <a:spAutoFit/>
          </a:bodyPr>
          <a:lstStyle/>
          <a:p>
            <a:pPr algn="ctr"/>
            <a:r>
              <a:rPr lang="en-US" sz="4000" b="1" dirty="0">
                <a:solidFill>
                  <a:srgbClr val="3A3A3A"/>
                </a:solidFill>
                <a:latin typeface="Century Gothic"/>
                <a:cs typeface="Century Gothic"/>
              </a:rPr>
              <a:t>The Jedi maintain a clear mind</a:t>
            </a:r>
          </a:p>
          <a:p>
            <a:pPr algn="ctr"/>
            <a:endParaRPr lang="en-US" sz="4000" b="1" dirty="0">
              <a:solidFill>
                <a:srgbClr val="3A3A3A"/>
              </a:solidFill>
              <a:latin typeface="Century Gothic"/>
              <a:cs typeface="Century Gothic"/>
            </a:endParaRPr>
          </a:p>
          <a:p>
            <a:pPr algn="ctr"/>
            <a:r>
              <a:rPr lang="en-US" sz="2400" b="1" dirty="0">
                <a:solidFill>
                  <a:srgbClr val="3A3A3A"/>
                </a:solidFill>
                <a:latin typeface="Century Gothic"/>
                <a:cs typeface="Century Gothic"/>
              </a:rPr>
              <a:t>(Undistracted)</a:t>
            </a:r>
          </a:p>
        </p:txBody>
      </p:sp>
      <p:pic>
        <p:nvPicPr>
          <p:cNvPr id="2" name="Picture 1"/>
          <p:cNvPicPr>
            <a:picLocks noChangeAspect="1"/>
          </p:cNvPicPr>
          <p:nvPr/>
        </p:nvPicPr>
        <p:blipFill>
          <a:blip r:embed="rId2"/>
          <a:stretch>
            <a:fillRect/>
          </a:stretch>
        </p:blipFill>
        <p:spPr>
          <a:xfrm>
            <a:off x="4534199" y="348343"/>
            <a:ext cx="4226623" cy="6193971"/>
          </a:xfrm>
          <a:prstGeom prst="rect">
            <a:avLst/>
          </a:prstGeom>
        </p:spPr>
      </p:pic>
      <p:sp>
        <p:nvSpPr>
          <p:cNvPr id="5" name="TextBox 4">
            <a:extLst>
              <a:ext uri="{FF2B5EF4-FFF2-40B4-BE49-F238E27FC236}">
                <a16:creationId xmlns:a16="http://schemas.microsoft.com/office/drawing/2014/main" id="{D99262E8-3852-A449-B2E5-6AB723BD292F}"/>
              </a:ext>
            </a:extLst>
          </p:cNvPr>
          <p:cNvSpPr txBox="1"/>
          <p:nvPr/>
        </p:nvSpPr>
        <p:spPr>
          <a:xfrm>
            <a:off x="461076" y="6311482"/>
            <a:ext cx="3621067" cy="230832"/>
          </a:xfrm>
          <a:prstGeom prst="rect">
            <a:avLst/>
          </a:prstGeom>
          <a:noFill/>
        </p:spPr>
        <p:txBody>
          <a:bodyPr wrap="square" rtlCol="0">
            <a:spAutoFit/>
          </a:bodyPr>
          <a:lstStyle/>
          <a:p>
            <a:pPr algn="ctr"/>
            <a:r>
              <a:rPr lang="en-US" sz="900" b="1" dirty="0">
                <a:solidFill>
                  <a:srgbClr val="3A3A3A"/>
                </a:solidFill>
                <a:latin typeface="Century Gothic"/>
                <a:cs typeface="Century Gothic"/>
              </a:rPr>
              <a:t>https://</a:t>
            </a:r>
            <a:r>
              <a:rPr lang="en-US" sz="900" b="1" dirty="0" err="1">
                <a:solidFill>
                  <a:srgbClr val="3A3A3A"/>
                </a:solidFill>
                <a:latin typeface="Century Gothic"/>
                <a:cs typeface="Century Gothic"/>
              </a:rPr>
              <a:t>www.templeofthejediorder.org</a:t>
            </a:r>
            <a:r>
              <a:rPr lang="en-US" sz="900" b="1" dirty="0">
                <a:solidFill>
                  <a:srgbClr val="3A3A3A"/>
                </a:solidFill>
                <a:latin typeface="Century Gothic"/>
                <a:cs typeface="Century Gothic"/>
              </a:rPr>
              <a:t>/doctrine-of-the-order</a:t>
            </a:r>
          </a:p>
        </p:txBody>
      </p:sp>
    </p:spTree>
    <p:extLst>
      <p:ext uri="{BB962C8B-B14F-4D97-AF65-F5344CB8AC3E}">
        <p14:creationId xmlns:p14="http://schemas.microsoft.com/office/powerpoint/2010/main" val="219100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4808" y="456514"/>
            <a:ext cx="7398406" cy="646331"/>
          </a:xfrm>
          <a:prstGeom prst="rect">
            <a:avLst/>
          </a:prstGeom>
          <a:noFill/>
        </p:spPr>
        <p:txBody>
          <a:bodyPr wrap="square" rtlCol="0">
            <a:spAutoFit/>
          </a:bodyPr>
          <a:lstStyle/>
          <a:p>
            <a:pPr algn="ctr"/>
            <a:r>
              <a:rPr lang="en-US" sz="3600" b="1" dirty="0">
                <a:solidFill>
                  <a:srgbClr val="3A3A3A"/>
                </a:solidFill>
                <a:latin typeface="Century Gothic"/>
                <a:cs typeface="Century Gothic"/>
              </a:rPr>
              <a:t>The Jedi are patient</a:t>
            </a:r>
          </a:p>
        </p:txBody>
      </p:sp>
      <p:pic>
        <p:nvPicPr>
          <p:cNvPr id="6" name="Picture 5">
            <a:extLst>
              <a:ext uri="{FF2B5EF4-FFF2-40B4-BE49-F238E27FC236}">
                <a16:creationId xmlns:a16="http://schemas.microsoft.com/office/drawing/2014/main" id="{F902DF0E-81DF-B84E-9D6E-97E114AE0AE6}"/>
              </a:ext>
            </a:extLst>
          </p:cNvPr>
          <p:cNvPicPr>
            <a:picLocks noChangeAspect="1"/>
          </p:cNvPicPr>
          <p:nvPr/>
        </p:nvPicPr>
        <p:blipFill>
          <a:blip r:embed="rId2"/>
          <a:stretch>
            <a:fillRect/>
          </a:stretch>
        </p:blipFill>
        <p:spPr>
          <a:xfrm>
            <a:off x="0" y="1515229"/>
            <a:ext cx="9144000" cy="4572000"/>
          </a:xfrm>
          <a:prstGeom prst="rect">
            <a:avLst/>
          </a:prstGeom>
        </p:spPr>
      </p:pic>
      <p:sp>
        <p:nvSpPr>
          <p:cNvPr id="5" name="TextBox 4">
            <a:extLst>
              <a:ext uri="{FF2B5EF4-FFF2-40B4-BE49-F238E27FC236}">
                <a16:creationId xmlns:a16="http://schemas.microsoft.com/office/drawing/2014/main" id="{062D6BE8-C0CC-2B40-BFEA-1550C59ACD84}"/>
              </a:ext>
            </a:extLst>
          </p:cNvPr>
          <p:cNvSpPr txBox="1"/>
          <p:nvPr/>
        </p:nvSpPr>
        <p:spPr>
          <a:xfrm>
            <a:off x="5280886" y="5693557"/>
            <a:ext cx="3621067" cy="230832"/>
          </a:xfrm>
          <a:prstGeom prst="rect">
            <a:avLst/>
          </a:prstGeom>
          <a:noFill/>
        </p:spPr>
        <p:txBody>
          <a:bodyPr wrap="square" rtlCol="0">
            <a:spAutoFit/>
          </a:bodyPr>
          <a:lstStyle/>
          <a:p>
            <a:pPr algn="ctr"/>
            <a:r>
              <a:rPr lang="en-US" sz="900" b="1" dirty="0">
                <a:solidFill>
                  <a:schemeClr val="bg1"/>
                </a:solidFill>
                <a:latin typeface="Century Gothic"/>
                <a:cs typeface="Century Gothic"/>
              </a:rPr>
              <a:t>https://</a:t>
            </a:r>
            <a:r>
              <a:rPr lang="en-US" sz="900" b="1" dirty="0" err="1">
                <a:solidFill>
                  <a:schemeClr val="bg1"/>
                </a:solidFill>
                <a:latin typeface="Century Gothic"/>
                <a:cs typeface="Century Gothic"/>
              </a:rPr>
              <a:t>www.templeofthejediorder.org</a:t>
            </a:r>
            <a:r>
              <a:rPr lang="en-US" sz="900" b="1" dirty="0">
                <a:solidFill>
                  <a:schemeClr val="bg1"/>
                </a:solidFill>
                <a:latin typeface="Century Gothic"/>
                <a:cs typeface="Century Gothic"/>
              </a:rPr>
              <a:t>/doctrine-of-the-order</a:t>
            </a:r>
          </a:p>
        </p:txBody>
      </p:sp>
      <p:sp>
        <p:nvSpPr>
          <p:cNvPr id="7" name="Rectangle 6">
            <a:extLst>
              <a:ext uri="{FF2B5EF4-FFF2-40B4-BE49-F238E27FC236}">
                <a16:creationId xmlns:a16="http://schemas.microsoft.com/office/drawing/2014/main" id="{8E448FE2-82AA-1C4C-ABAE-03BF0F526C33}"/>
              </a:ext>
            </a:extLst>
          </p:cNvPr>
          <p:cNvSpPr/>
          <p:nvPr/>
        </p:nvSpPr>
        <p:spPr>
          <a:xfrm>
            <a:off x="197225" y="6240720"/>
            <a:ext cx="8740588" cy="461665"/>
          </a:xfrm>
          <a:prstGeom prst="rect">
            <a:avLst/>
          </a:prstGeom>
        </p:spPr>
        <p:txBody>
          <a:bodyPr wrap="square">
            <a:spAutoFit/>
          </a:bodyPr>
          <a:lstStyle/>
          <a:p>
            <a:pPr algn="ctr"/>
            <a:r>
              <a:rPr lang="en-US" sz="2400" b="1" dirty="0">
                <a:solidFill>
                  <a:srgbClr val="3A3A3A"/>
                </a:solidFill>
                <a:latin typeface="Century Gothic"/>
                <a:cs typeface="Century Gothic"/>
              </a:rPr>
              <a:t>Committed to Others; Not to Ourselves</a:t>
            </a:r>
          </a:p>
        </p:txBody>
      </p:sp>
    </p:spTree>
    <p:extLst>
      <p:ext uri="{BB962C8B-B14F-4D97-AF65-F5344CB8AC3E}">
        <p14:creationId xmlns:p14="http://schemas.microsoft.com/office/powerpoint/2010/main" val="2901514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44817" y="1972528"/>
            <a:ext cx="2957038" cy="2923877"/>
          </a:xfrm>
          <a:prstGeom prst="rect">
            <a:avLst/>
          </a:prstGeom>
          <a:noFill/>
        </p:spPr>
        <p:txBody>
          <a:bodyPr wrap="square" rtlCol="0">
            <a:spAutoFit/>
          </a:bodyPr>
          <a:lstStyle/>
          <a:p>
            <a:pPr algn="ctr"/>
            <a:r>
              <a:rPr lang="en-US" sz="4000" b="1" dirty="0">
                <a:solidFill>
                  <a:srgbClr val="3A3A3A"/>
                </a:solidFill>
                <a:latin typeface="Century Gothic"/>
                <a:cs typeface="Century Gothic"/>
              </a:rPr>
              <a:t>The Jedi cultivate empathy</a:t>
            </a:r>
          </a:p>
          <a:p>
            <a:pPr algn="ctr"/>
            <a:endParaRPr lang="en-US" sz="4000" b="1" dirty="0">
              <a:solidFill>
                <a:srgbClr val="3A3A3A"/>
              </a:solidFill>
              <a:latin typeface="Century Gothic"/>
              <a:cs typeface="Century Gothic"/>
            </a:endParaRPr>
          </a:p>
          <a:p>
            <a:pPr algn="ctr"/>
            <a:r>
              <a:rPr lang="en-US" sz="2400" b="1" dirty="0">
                <a:solidFill>
                  <a:srgbClr val="3A3A3A"/>
                </a:solidFill>
                <a:latin typeface="Century Gothic"/>
                <a:cs typeface="Century Gothic"/>
              </a:rPr>
              <a:t>(Caring)</a:t>
            </a:r>
          </a:p>
        </p:txBody>
      </p:sp>
      <p:pic>
        <p:nvPicPr>
          <p:cNvPr id="2" name="Picture 1"/>
          <p:cNvPicPr>
            <a:picLocks noChangeAspect="1"/>
          </p:cNvPicPr>
          <p:nvPr/>
        </p:nvPicPr>
        <p:blipFill>
          <a:blip r:embed="rId2"/>
          <a:stretch>
            <a:fillRect/>
          </a:stretch>
        </p:blipFill>
        <p:spPr>
          <a:xfrm>
            <a:off x="419399" y="239486"/>
            <a:ext cx="4226623" cy="6193971"/>
          </a:xfrm>
          <a:prstGeom prst="rect">
            <a:avLst/>
          </a:prstGeom>
        </p:spPr>
      </p:pic>
      <p:sp>
        <p:nvSpPr>
          <p:cNvPr id="5" name="TextBox 4">
            <a:extLst>
              <a:ext uri="{FF2B5EF4-FFF2-40B4-BE49-F238E27FC236}">
                <a16:creationId xmlns:a16="http://schemas.microsoft.com/office/drawing/2014/main" id="{2BA06CE5-9BD2-3748-A593-483F62DC2CAF}"/>
              </a:ext>
            </a:extLst>
          </p:cNvPr>
          <p:cNvSpPr txBox="1"/>
          <p:nvPr/>
        </p:nvSpPr>
        <p:spPr>
          <a:xfrm>
            <a:off x="5103838" y="6202625"/>
            <a:ext cx="3621067" cy="230832"/>
          </a:xfrm>
          <a:prstGeom prst="rect">
            <a:avLst/>
          </a:prstGeom>
          <a:noFill/>
        </p:spPr>
        <p:txBody>
          <a:bodyPr wrap="square" rtlCol="0">
            <a:spAutoFit/>
          </a:bodyPr>
          <a:lstStyle/>
          <a:p>
            <a:pPr algn="ctr"/>
            <a:r>
              <a:rPr lang="en-US" sz="900" b="1" dirty="0">
                <a:solidFill>
                  <a:srgbClr val="3A3A3A"/>
                </a:solidFill>
                <a:latin typeface="Century Gothic"/>
                <a:cs typeface="Century Gothic"/>
              </a:rPr>
              <a:t>https://</a:t>
            </a:r>
            <a:r>
              <a:rPr lang="en-US" sz="900" b="1" dirty="0" err="1">
                <a:solidFill>
                  <a:srgbClr val="3A3A3A"/>
                </a:solidFill>
                <a:latin typeface="Century Gothic"/>
                <a:cs typeface="Century Gothic"/>
              </a:rPr>
              <a:t>www.templeofthejediorder.org</a:t>
            </a:r>
            <a:r>
              <a:rPr lang="en-US" sz="900" b="1" dirty="0">
                <a:solidFill>
                  <a:srgbClr val="3A3A3A"/>
                </a:solidFill>
                <a:latin typeface="Century Gothic"/>
                <a:cs typeface="Century Gothic"/>
              </a:rPr>
              <a:t>/doctrine-of-the-order</a:t>
            </a:r>
          </a:p>
        </p:txBody>
      </p:sp>
    </p:spTree>
    <p:extLst>
      <p:ext uri="{BB962C8B-B14F-4D97-AF65-F5344CB8AC3E}">
        <p14:creationId xmlns:p14="http://schemas.microsoft.com/office/powerpoint/2010/main" val="586298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0193" y="1670046"/>
            <a:ext cx="3076776" cy="3539430"/>
          </a:xfrm>
          <a:prstGeom prst="rect">
            <a:avLst/>
          </a:prstGeom>
          <a:noFill/>
        </p:spPr>
        <p:txBody>
          <a:bodyPr wrap="square" rtlCol="0">
            <a:spAutoFit/>
          </a:bodyPr>
          <a:lstStyle/>
          <a:p>
            <a:pPr algn="ctr"/>
            <a:r>
              <a:rPr lang="en-US" sz="4000" b="1" dirty="0">
                <a:solidFill>
                  <a:srgbClr val="3A3A3A"/>
                </a:solidFill>
                <a:latin typeface="Century Gothic"/>
                <a:cs typeface="Century Gothic"/>
              </a:rPr>
              <a:t>The Jedi understand their limitations</a:t>
            </a:r>
          </a:p>
          <a:p>
            <a:pPr algn="ctr"/>
            <a:endParaRPr lang="en-US" sz="4000" b="1" dirty="0">
              <a:solidFill>
                <a:srgbClr val="3A3A3A"/>
              </a:solidFill>
              <a:latin typeface="Century Gothic"/>
              <a:cs typeface="Century Gothic"/>
            </a:endParaRPr>
          </a:p>
          <a:p>
            <a:pPr algn="ctr"/>
            <a:r>
              <a:rPr lang="en-US" sz="2400" b="1" dirty="0">
                <a:solidFill>
                  <a:srgbClr val="3A3A3A"/>
                </a:solidFill>
                <a:latin typeface="Century Gothic"/>
                <a:cs typeface="Century Gothic"/>
              </a:rPr>
              <a:t>(Humility)</a:t>
            </a:r>
          </a:p>
        </p:txBody>
      </p:sp>
      <p:pic>
        <p:nvPicPr>
          <p:cNvPr id="2" name="Picture 1"/>
          <p:cNvPicPr>
            <a:picLocks noChangeAspect="1"/>
          </p:cNvPicPr>
          <p:nvPr/>
        </p:nvPicPr>
        <p:blipFill>
          <a:blip r:embed="rId2"/>
          <a:stretch>
            <a:fillRect/>
          </a:stretch>
        </p:blipFill>
        <p:spPr>
          <a:xfrm>
            <a:off x="4627805" y="325465"/>
            <a:ext cx="4226623" cy="6193971"/>
          </a:xfrm>
          <a:prstGeom prst="rect">
            <a:avLst/>
          </a:prstGeom>
        </p:spPr>
      </p:pic>
      <p:sp>
        <p:nvSpPr>
          <p:cNvPr id="5" name="TextBox 4">
            <a:extLst>
              <a:ext uri="{FF2B5EF4-FFF2-40B4-BE49-F238E27FC236}">
                <a16:creationId xmlns:a16="http://schemas.microsoft.com/office/drawing/2014/main" id="{ACC5480B-8A9C-EB46-9434-7636CB557BD9}"/>
              </a:ext>
            </a:extLst>
          </p:cNvPr>
          <p:cNvSpPr txBox="1"/>
          <p:nvPr/>
        </p:nvSpPr>
        <p:spPr>
          <a:xfrm>
            <a:off x="572374" y="6288604"/>
            <a:ext cx="3621067" cy="230832"/>
          </a:xfrm>
          <a:prstGeom prst="rect">
            <a:avLst/>
          </a:prstGeom>
          <a:noFill/>
        </p:spPr>
        <p:txBody>
          <a:bodyPr wrap="square" rtlCol="0">
            <a:spAutoFit/>
          </a:bodyPr>
          <a:lstStyle/>
          <a:p>
            <a:pPr algn="ctr"/>
            <a:r>
              <a:rPr lang="en-US" sz="900" b="1" dirty="0">
                <a:solidFill>
                  <a:srgbClr val="3A3A3A"/>
                </a:solidFill>
                <a:latin typeface="Century Gothic"/>
                <a:cs typeface="Century Gothic"/>
              </a:rPr>
              <a:t>https://</a:t>
            </a:r>
            <a:r>
              <a:rPr lang="en-US" sz="900" b="1" dirty="0" err="1">
                <a:solidFill>
                  <a:srgbClr val="3A3A3A"/>
                </a:solidFill>
                <a:latin typeface="Century Gothic"/>
                <a:cs typeface="Century Gothic"/>
              </a:rPr>
              <a:t>www.templeofthejediorder.org</a:t>
            </a:r>
            <a:r>
              <a:rPr lang="en-US" sz="900" b="1" dirty="0">
                <a:solidFill>
                  <a:srgbClr val="3A3A3A"/>
                </a:solidFill>
                <a:latin typeface="Century Gothic"/>
                <a:cs typeface="Century Gothic"/>
              </a:rPr>
              <a:t>/doctrine-of-the-order</a:t>
            </a:r>
          </a:p>
        </p:txBody>
      </p:sp>
    </p:spTree>
    <p:extLst>
      <p:ext uri="{BB962C8B-B14F-4D97-AF65-F5344CB8AC3E}">
        <p14:creationId xmlns:p14="http://schemas.microsoft.com/office/powerpoint/2010/main" val="2318379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53785" y="1039559"/>
            <a:ext cx="2957038" cy="4770537"/>
          </a:xfrm>
          <a:prstGeom prst="rect">
            <a:avLst/>
          </a:prstGeom>
          <a:noFill/>
        </p:spPr>
        <p:txBody>
          <a:bodyPr wrap="square" rtlCol="0">
            <a:spAutoFit/>
          </a:bodyPr>
          <a:lstStyle/>
          <a:p>
            <a:pPr algn="ctr"/>
            <a:r>
              <a:rPr lang="en-US" sz="4000" b="1" dirty="0">
                <a:solidFill>
                  <a:srgbClr val="3A3A3A"/>
                </a:solidFill>
                <a:latin typeface="Century Gothic"/>
                <a:cs typeface="Century Gothic"/>
              </a:rPr>
              <a:t>The Jedi are aware of the impacts of action and inaction</a:t>
            </a:r>
          </a:p>
          <a:p>
            <a:pPr algn="ctr"/>
            <a:endParaRPr lang="en-US" sz="4000" b="1" dirty="0">
              <a:solidFill>
                <a:srgbClr val="3A3A3A"/>
              </a:solidFill>
              <a:latin typeface="Century Gothic"/>
              <a:cs typeface="Century Gothic"/>
            </a:endParaRPr>
          </a:p>
          <a:p>
            <a:pPr algn="ctr"/>
            <a:r>
              <a:rPr lang="en-US" sz="2400" b="1" dirty="0">
                <a:solidFill>
                  <a:srgbClr val="3A3A3A"/>
                </a:solidFill>
                <a:latin typeface="Century Gothic"/>
                <a:cs typeface="Century Gothic"/>
              </a:rPr>
              <a:t>(Innovation)</a:t>
            </a:r>
          </a:p>
        </p:txBody>
      </p:sp>
      <p:pic>
        <p:nvPicPr>
          <p:cNvPr id="2" name="Picture 1"/>
          <p:cNvPicPr>
            <a:picLocks noChangeAspect="1"/>
          </p:cNvPicPr>
          <p:nvPr/>
        </p:nvPicPr>
        <p:blipFill>
          <a:blip r:embed="rId2"/>
          <a:stretch>
            <a:fillRect/>
          </a:stretch>
        </p:blipFill>
        <p:spPr>
          <a:xfrm>
            <a:off x="419399" y="239486"/>
            <a:ext cx="4226623" cy="6193971"/>
          </a:xfrm>
          <a:prstGeom prst="rect">
            <a:avLst/>
          </a:prstGeom>
        </p:spPr>
      </p:pic>
      <p:sp>
        <p:nvSpPr>
          <p:cNvPr id="6" name="TextBox 5">
            <a:extLst>
              <a:ext uri="{FF2B5EF4-FFF2-40B4-BE49-F238E27FC236}">
                <a16:creationId xmlns:a16="http://schemas.microsoft.com/office/drawing/2014/main" id="{01974E7E-5A9E-C34B-90E9-18B1E608BC95}"/>
              </a:ext>
            </a:extLst>
          </p:cNvPr>
          <p:cNvSpPr txBox="1"/>
          <p:nvPr/>
        </p:nvSpPr>
        <p:spPr>
          <a:xfrm>
            <a:off x="5103838" y="6202625"/>
            <a:ext cx="3621067" cy="230832"/>
          </a:xfrm>
          <a:prstGeom prst="rect">
            <a:avLst/>
          </a:prstGeom>
          <a:noFill/>
        </p:spPr>
        <p:txBody>
          <a:bodyPr wrap="square" rtlCol="0">
            <a:spAutoFit/>
          </a:bodyPr>
          <a:lstStyle/>
          <a:p>
            <a:pPr algn="ctr"/>
            <a:r>
              <a:rPr lang="en-US" sz="900" b="1" dirty="0">
                <a:solidFill>
                  <a:srgbClr val="3A3A3A"/>
                </a:solidFill>
                <a:latin typeface="Century Gothic"/>
                <a:cs typeface="Century Gothic"/>
              </a:rPr>
              <a:t>https://</a:t>
            </a:r>
            <a:r>
              <a:rPr lang="en-US" sz="900" b="1" dirty="0" err="1">
                <a:solidFill>
                  <a:srgbClr val="3A3A3A"/>
                </a:solidFill>
                <a:latin typeface="Century Gothic"/>
                <a:cs typeface="Century Gothic"/>
              </a:rPr>
              <a:t>www.templeofthejediorder.org</a:t>
            </a:r>
            <a:r>
              <a:rPr lang="en-US" sz="900" b="1" dirty="0">
                <a:solidFill>
                  <a:srgbClr val="3A3A3A"/>
                </a:solidFill>
                <a:latin typeface="Century Gothic"/>
                <a:cs typeface="Century Gothic"/>
              </a:rPr>
              <a:t>/doctrine-of-the-order</a:t>
            </a:r>
          </a:p>
        </p:txBody>
      </p:sp>
    </p:spTree>
    <p:extLst>
      <p:ext uri="{BB962C8B-B14F-4D97-AF65-F5344CB8AC3E}">
        <p14:creationId xmlns:p14="http://schemas.microsoft.com/office/powerpoint/2010/main" val="1384317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6" y="253218"/>
            <a:ext cx="9142668" cy="6604781"/>
          </a:xfrm>
          <a:prstGeom prst="rect">
            <a:avLst/>
          </a:prstGeom>
        </p:spPr>
      </p:pic>
      <p:sp>
        <p:nvSpPr>
          <p:cNvPr id="4" name="TextBox 3"/>
          <p:cNvSpPr txBox="1"/>
          <p:nvPr/>
        </p:nvSpPr>
        <p:spPr>
          <a:xfrm>
            <a:off x="148550" y="128484"/>
            <a:ext cx="5355119" cy="400110"/>
          </a:xfrm>
          <a:prstGeom prst="rect">
            <a:avLst/>
          </a:prstGeom>
          <a:noFill/>
        </p:spPr>
        <p:txBody>
          <a:bodyPr wrap="square" rtlCol="0">
            <a:spAutoFit/>
          </a:bodyPr>
          <a:lstStyle/>
          <a:p>
            <a:r>
              <a:rPr lang="en-US" sz="2000" b="1" dirty="0">
                <a:solidFill>
                  <a:srgbClr val="3A3A3A"/>
                </a:solidFill>
                <a:latin typeface="Century Gothic"/>
                <a:cs typeface="Century Gothic"/>
              </a:rPr>
              <a:t>A Little Bit About Me…</a:t>
            </a:r>
          </a:p>
        </p:txBody>
      </p:sp>
    </p:spTree>
    <p:extLst>
      <p:ext uri="{BB962C8B-B14F-4D97-AF65-F5344CB8AC3E}">
        <p14:creationId xmlns:p14="http://schemas.microsoft.com/office/powerpoint/2010/main" val="3646245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0565" y="123307"/>
            <a:ext cx="7398406" cy="1200329"/>
          </a:xfrm>
          <a:prstGeom prst="rect">
            <a:avLst/>
          </a:prstGeom>
          <a:noFill/>
        </p:spPr>
        <p:txBody>
          <a:bodyPr wrap="square" rtlCol="0">
            <a:spAutoFit/>
          </a:bodyPr>
          <a:lstStyle/>
          <a:p>
            <a:pPr algn="ctr"/>
            <a:r>
              <a:rPr lang="en-US" sz="3600" b="1" dirty="0">
                <a:solidFill>
                  <a:srgbClr val="3A3A3A"/>
                </a:solidFill>
                <a:latin typeface="Century Gothic"/>
                <a:cs typeface="Century Gothic"/>
              </a:rPr>
              <a:t>The Jedi are providers and beacons of hope</a:t>
            </a:r>
          </a:p>
        </p:txBody>
      </p:sp>
      <p:sp>
        <p:nvSpPr>
          <p:cNvPr id="5" name="TextBox 4">
            <a:extLst>
              <a:ext uri="{FF2B5EF4-FFF2-40B4-BE49-F238E27FC236}">
                <a16:creationId xmlns:a16="http://schemas.microsoft.com/office/drawing/2014/main" id="{062D6BE8-C0CC-2B40-BFEA-1550C59ACD84}"/>
              </a:ext>
            </a:extLst>
          </p:cNvPr>
          <p:cNvSpPr txBox="1"/>
          <p:nvPr/>
        </p:nvSpPr>
        <p:spPr>
          <a:xfrm>
            <a:off x="2589235" y="6365910"/>
            <a:ext cx="3621067" cy="230832"/>
          </a:xfrm>
          <a:prstGeom prst="rect">
            <a:avLst/>
          </a:prstGeom>
          <a:noFill/>
        </p:spPr>
        <p:txBody>
          <a:bodyPr wrap="square" rtlCol="0">
            <a:spAutoFit/>
          </a:bodyPr>
          <a:lstStyle/>
          <a:p>
            <a:pPr algn="ctr"/>
            <a:r>
              <a:rPr lang="en-US" sz="900" b="1" dirty="0">
                <a:solidFill>
                  <a:srgbClr val="3A3A3A"/>
                </a:solidFill>
                <a:latin typeface="Century Gothic"/>
                <a:cs typeface="Century Gothic"/>
              </a:rPr>
              <a:t>https://</a:t>
            </a:r>
            <a:r>
              <a:rPr lang="en-US" sz="900" b="1" dirty="0" err="1">
                <a:solidFill>
                  <a:srgbClr val="3A3A3A"/>
                </a:solidFill>
                <a:latin typeface="Century Gothic"/>
                <a:cs typeface="Century Gothic"/>
              </a:rPr>
              <a:t>www.templeofthejediorder.org</a:t>
            </a:r>
            <a:r>
              <a:rPr lang="en-US" sz="900" b="1" dirty="0">
                <a:solidFill>
                  <a:srgbClr val="3A3A3A"/>
                </a:solidFill>
                <a:latin typeface="Century Gothic"/>
                <a:cs typeface="Century Gothic"/>
              </a:rPr>
              <a:t>/doctrine-of-the-order</a:t>
            </a:r>
          </a:p>
        </p:txBody>
      </p:sp>
      <p:pic>
        <p:nvPicPr>
          <p:cNvPr id="6" name="Picture 5">
            <a:extLst>
              <a:ext uri="{FF2B5EF4-FFF2-40B4-BE49-F238E27FC236}">
                <a16:creationId xmlns:a16="http://schemas.microsoft.com/office/drawing/2014/main" id="{F902DF0E-81DF-B84E-9D6E-97E114AE0AE6}"/>
              </a:ext>
            </a:extLst>
          </p:cNvPr>
          <p:cNvPicPr>
            <a:picLocks noChangeAspect="1"/>
          </p:cNvPicPr>
          <p:nvPr/>
        </p:nvPicPr>
        <p:blipFill>
          <a:blip r:embed="rId2"/>
          <a:stretch>
            <a:fillRect/>
          </a:stretch>
        </p:blipFill>
        <p:spPr>
          <a:xfrm>
            <a:off x="0" y="1515229"/>
            <a:ext cx="9144000" cy="4572000"/>
          </a:xfrm>
          <a:prstGeom prst="rect">
            <a:avLst/>
          </a:prstGeom>
        </p:spPr>
      </p:pic>
    </p:spTree>
    <p:extLst>
      <p:ext uri="{BB962C8B-B14F-4D97-AF65-F5344CB8AC3E}">
        <p14:creationId xmlns:p14="http://schemas.microsoft.com/office/powerpoint/2010/main" val="3914188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1DCA1A-1AC8-B844-BA27-0C879C01683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82029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1DCA1A-1AC8-B844-BA27-0C879C01683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00192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1DCA1A-1AC8-B844-BA27-0C879C01683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03781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5" name="TextBox 4"/>
          <p:cNvSpPr txBox="1"/>
          <p:nvPr/>
        </p:nvSpPr>
        <p:spPr>
          <a:xfrm>
            <a:off x="461069" y="1469318"/>
            <a:ext cx="8203290" cy="4589911"/>
          </a:xfrm>
          <a:prstGeom prst="rect">
            <a:avLst/>
          </a:prstGeom>
          <a:noFill/>
        </p:spPr>
        <p:txBody>
          <a:bodyPr wrap="square" rtlCol="0">
            <a:spAutoFit/>
          </a:bodyPr>
          <a:lstStyle/>
          <a:p>
            <a:pPr algn="ctr">
              <a:lnSpc>
                <a:spcPct val="150000"/>
              </a:lnSpc>
            </a:pPr>
            <a:r>
              <a:rPr lang="en-US" sz="4000" b="1" dirty="0">
                <a:solidFill>
                  <a:schemeClr val="bg1"/>
                </a:solidFill>
                <a:latin typeface="Century Gothic"/>
                <a:cs typeface="Century Gothic"/>
              </a:rPr>
              <a:t>Emotion, yet Peace</a:t>
            </a:r>
          </a:p>
          <a:p>
            <a:pPr algn="ctr">
              <a:lnSpc>
                <a:spcPct val="150000"/>
              </a:lnSpc>
            </a:pPr>
            <a:r>
              <a:rPr lang="en-US" sz="4000" b="1" dirty="0">
                <a:solidFill>
                  <a:schemeClr val="bg1"/>
                </a:solidFill>
                <a:latin typeface="Century Gothic"/>
                <a:cs typeface="Century Gothic"/>
              </a:rPr>
              <a:t>Ignorance, yet Knowledge</a:t>
            </a:r>
          </a:p>
          <a:p>
            <a:pPr algn="ctr">
              <a:lnSpc>
                <a:spcPct val="150000"/>
              </a:lnSpc>
            </a:pPr>
            <a:r>
              <a:rPr lang="en-US" sz="4000" b="1" dirty="0">
                <a:solidFill>
                  <a:schemeClr val="bg1"/>
                </a:solidFill>
                <a:latin typeface="Century Gothic"/>
                <a:cs typeface="Century Gothic"/>
              </a:rPr>
              <a:t>Passion, yet Serenity</a:t>
            </a:r>
          </a:p>
          <a:p>
            <a:pPr algn="ctr">
              <a:lnSpc>
                <a:spcPct val="150000"/>
              </a:lnSpc>
            </a:pPr>
            <a:r>
              <a:rPr lang="en-US" sz="4000" b="1" dirty="0">
                <a:solidFill>
                  <a:schemeClr val="bg1"/>
                </a:solidFill>
                <a:latin typeface="Century Gothic"/>
                <a:cs typeface="Century Gothic"/>
              </a:rPr>
              <a:t>Chaos, yet Harmony</a:t>
            </a:r>
          </a:p>
          <a:p>
            <a:pPr algn="ctr">
              <a:lnSpc>
                <a:spcPct val="150000"/>
              </a:lnSpc>
            </a:pPr>
            <a:r>
              <a:rPr lang="en-US" sz="4000" b="1" dirty="0">
                <a:solidFill>
                  <a:schemeClr val="bg1"/>
                </a:solidFill>
                <a:latin typeface="Century Gothic"/>
                <a:cs typeface="Century Gothic"/>
              </a:rPr>
              <a:t>Death, yet the Force</a:t>
            </a:r>
          </a:p>
        </p:txBody>
      </p:sp>
      <p:sp>
        <p:nvSpPr>
          <p:cNvPr id="3" name="TextBox 2">
            <a:extLst>
              <a:ext uri="{FF2B5EF4-FFF2-40B4-BE49-F238E27FC236}">
                <a16:creationId xmlns:a16="http://schemas.microsoft.com/office/drawing/2014/main" id="{55D58BBF-A84F-984A-9C6A-8541115427EA}"/>
              </a:ext>
            </a:extLst>
          </p:cNvPr>
          <p:cNvSpPr txBox="1"/>
          <p:nvPr/>
        </p:nvSpPr>
        <p:spPr>
          <a:xfrm>
            <a:off x="341333" y="555942"/>
            <a:ext cx="8377456" cy="830997"/>
          </a:xfrm>
          <a:prstGeom prst="rect">
            <a:avLst/>
          </a:prstGeom>
          <a:noFill/>
        </p:spPr>
        <p:txBody>
          <a:bodyPr wrap="square" rtlCol="0">
            <a:spAutoFit/>
          </a:bodyPr>
          <a:lstStyle/>
          <a:p>
            <a:pPr algn="ctr"/>
            <a:r>
              <a:rPr lang="en-US" sz="4800" b="1" dirty="0">
                <a:solidFill>
                  <a:schemeClr val="bg1"/>
                </a:solidFill>
                <a:latin typeface="Century Gothic"/>
                <a:cs typeface="Century Gothic"/>
              </a:rPr>
              <a:t>The </a:t>
            </a:r>
            <a:r>
              <a:rPr lang="en-US" sz="4800" b="1" dirty="0">
                <a:solidFill>
                  <a:schemeClr val="accent6"/>
                </a:solidFill>
                <a:latin typeface="Century Gothic"/>
                <a:cs typeface="Century Gothic"/>
              </a:rPr>
              <a:t>CODE </a:t>
            </a:r>
            <a:r>
              <a:rPr lang="en-US" sz="4800" b="1" dirty="0">
                <a:solidFill>
                  <a:schemeClr val="bg1"/>
                </a:solidFill>
                <a:latin typeface="Century Gothic"/>
                <a:cs typeface="Century Gothic"/>
              </a:rPr>
              <a:t>of the Jedi</a:t>
            </a:r>
          </a:p>
        </p:txBody>
      </p:sp>
      <p:sp>
        <p:nvSpPr>
          <p:cNvPr id="4" name="TextBox 3">
            <a:extLst>
              <a:ext uri="{FF2B5EF4-FFF2-40B4-BE49-F238E27FC236}">
                <a16:creationId xmlns:a16="http://schemas.microsoft.com/office/drawing/2014/main" id="{BEA45C78-2BF8-014E-9E00-2B8A048CBD25}"/>
              </a:ext>
            </a:extLst>
          </p:cNvPr>
          <p:cNvSpPr txBox="1"/>
          <p:nvPr/>
        </p:nvSpPr>
        <p:spPr>
          <a:xfrm>
            <a:off x="2589235" y="6365910"/>
            <a:ext cx="3621067" cy="230832"/>
          </a:xfrm>
          <a:prstGeom prst="rect">
            <a:avLst/>
          </a:prstGeom>
          <a:noFill/>
        </p:spPr>
        <p:txBody>
          <a:bodyPr wrap="square" rtlCol="0">
            <a:spAutoFit/>
          </a:bodyPr>
          <a:lstStyle/>
          <a:p>
            <a:pPr algn="ctr"/>
            <a:r>
              <a:rPr lang="en-US" sz="900" b="1" dirty="0">
                <a:solidFill>
                  <a:schemeClr val="bg1">
                    <a:lumMod val="85000"/>
                  </a:schemeClr>
                </a:solidFill>
                <a:latin typeface="Century Gothic"/>
                <a:cs typeface="Century Gothic"/>
              </a:rPr>
              <a:t>https://</a:t>
            </a:r>
            <a:r>
              <a:rPr lang="en-US" sz="900" b="1" dirty="0" err="1">
                <a:solidFill>
                  <a:schemeClr val="bg1">
                    <a:lumMod val="85000"/>
                  </a:schemeClr>
                </a:solidFill>
                <a:latin typeface="Century Gothic"/>
                <a:cs typeface="Century Gothic"/>
              </a:rPr>
              <a:t>www.templeofthejediorder.org</a:t>
            </a:r>
            <a:r>
              <a:rPr lang="en-US" sz="900" b="1" dirty="0">
                <a:solidFill>
                  <a:schemeClr val="bg1">
                    <a:lumMod val="85000"/>
                  </a:schemeClr>
                </a:solidFill>
                <a:latin typeface="Century Gothic"/>
                <a:cs typeface="Century Gothic"/>
              </a:rPr>
              <a:t>/doctrine-of-the-order</a:t>
            </a:r>
          </a:p>
        </p:txBody>
      </p:sp>
    </p:spTree>
    <p:extLst>
      <p:ext uri="{BB962C8B-B14F-4D97-AF65-F5344CB8AC3E}">
        <p14:creationId xmlns:p14="http://schemas.microsoft.com/office/powerpoint/2010/main" val="960603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1DCA1A-1AC8-B844-BA27-0C879C016836}"/>
              </a:ext>
            </a:extLst>
          </p:cNvPr>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377498" y="272142"/>
            <a:ext cx="8389003" cy="707886"/>
          </a:xfrm>
          <a:prstGeom prst="rect">
            <a:avLst/>
          </a:prstGeom>
          <a:noFill/>
        </p:spPr>
        <p:txBody>
          <a:bodyPr wrap="square" rtlCol="0">
            <a:spAutoFit/>
          </a:bodyPr>
          <a:lstStyle/>
          <a:p>
            <a:pPr algn="ctr"/>
            <a:r>
              <a:rPr lang="en-US" sz="4000" b="1" dirty="0">
                <a:solidFill>
                  <a:schemeClr val="bg1"/>
                </a:solidFill>
                <a:latin typeface="Century Gothic"/>
                <a:cs typeface="Century Gothic"/>
              </a:rPr>
              <a:t>What </a:t>
            </a:r>
            <a:r>
              <a:rPr lang="en-US" sz="4000" b="1" i="1" dirty="0">
                <a:solidFill>
                  <a:schemeClr val="bg1"/>
                </a:solidFill>
                <a:latin typeface="Century Gothic"/>
                <a:cs typeface="Century Gothic"/>
              </a:rPr>
              <a:t>happened</a:t>
            </a:r>
            <a:r>
              <a:rPr lang="en-US" sz="4000" b="1" dirty="0">
                <a:solidFill>
                  <a:schemeClr val="bg1"/>
                </a:solidFill>
                <a:latin typeface="Century Gothic"/>
                <a:cs typeface="Century Gothic"/>
              </a:rPr>
              <a:t> to the Jedi…</a:t>
            </a:r>
            <a:endParaRPr lang="en-US" sz="3200" b="1" dirty="0">
              <a:solidFill>
                <a:schemeClr val="bg1"/>
              </a:solidFill>
              <a:latin typeface="Century Gothic"/>
              <a:cs typeface="Century Gothic"/>
            </a:endParaRPr>
          </a:p>
        </p:txBody>
      </p:sp>
    </p:spTree>
    <p:extLst>
      <p:ext uri="{BB962C8B-B14F-4D97-AF65-F5344CB8AC3E}">
        <p14:creationId xmlns:p14="http://schemas.microsoft.com/office/powerpoint/2010/main" val="986774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342751" y="1445880"/>
            <a:ext cx="8422618" cy="3785652"/>
          </a:xfrm>
          <a:prstGeom prst="rect">
            <a:avLst/>
          </a:prstGeom>
          <a:noFill/>
        </p:spPr>
        <p:txBody>
          <a:bodyPr wrap="square" rtlCol="0">
            <a:spAutoFit/>
          </a:bodyPr>
          <a:lstStyle/>
          <a:p>
            <a:pPr algn="ctr"/>
            <a:r>
              <a:rPr lang="en-US" sz="4800" b="1" dirty="0">
                <a:solidFill>
                  <a:schemeClr val="bg1"/>
                </a:solidFill>
                <a:latin typeface="Century Gothic"/>
                <a:cs typeface="Century Gothic"/>
              </a:rPr>
              <a:t>In order to be a powerful Jedi, you must </a:t>
            </a:r>
            <a:r>
              <a:rPr lang="en-US" sz="4800" b="1" dirty="0">
                <a:solidFill>
                  <a:schemeClr val="accent6"/>
                </a:solidFill>
                <a:latin typeface="Century Gothic"/>
                <a:cs typeface="Century Gothic"/>
              </a:rPr>
              <a:t>find</a:t>
            </a:r>
            <a:r>
              <a:rPr lang="en-US" sz="4800" b="1" dirty="0">
                <a:solidFill>
                  <a:schemeClr val="bg1"/>
                </a:solidFill>
                <a:latin typeface="Century Gothic"/>
                <a:cs typeface="Century Gothic"/>
              </a:rPr>
              <a:t> your passion, </a:t>
            </a:r>
            <a:r>
              <a:rPr lang="en-US" sz="4800" b="1" dirty="0">
                <a:solidFill>
                  <a:schemeClr val="accent6"/>
                </a:solidFill>
                <a:latin typeface="Century Gothic"/>
                <a:cs typeface="Century Gothic"/>
              </a:rPr>
              <a:t>direct</a:t>
            </a:r>
            <a:r>
              <a:rPr lang="en-US" sz="4800" b="1" dirty="0">
                <a:solidFill>
                  <a:schemeClr val="bg1"/>
                </a:solidFill>
                <a:latin typeface="Century Gothic"/>
                <a:cs typeface="Century Gothic"/>
              </a:rPr>
              <a:t> your emotions and </a:t>
            </a:r>
            <a:r>
              <a:rPr lang="en-US" sz="4800" b="1" dirty="0">
                <a:solidFill>
                  <a:schemeClr val="accent6"/>
                </a:solidFill>
                <a:latin typeface="Century Gothic"/>
                <a:cs typeface="Century Gothic"/>
              </a:rPr>
              <a:t>interweave</a:t>
            </a:r>
            <a:r>
              <a:rPr lang="en-US" sz="4800" b="1" dirty="0">
                <a:solidFill>
                  <a:schemeClr val="bg1"/>
                </a:solidFill>
                <a:latin typeface="Century Gothic"/>
                <a:cs typeface="Century Gothic"/>
              </a:rPr>
              <a:t> them into all you do.</a:t>
            </a:r>
          </a:p>
        </p:txBody>
      </p:sp>
    </p:spTree>
    <p:extLst>
      <p:ext uri="{BB962C8B-B14F-4D97-AF65-F5344CB8AC3E}">
        <p14:creationId xmlns:p14="http://schemas.microsoft.com/office/powerpoint/2010/main" val="1848349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1DCA1A-1AC8-B844-BA27-0C879C016836}"/>
              </a:ext>
            </a:extLst>
          </p:cNvPr>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377498" y="272142"/>
            <a:ext cx="8389003" cy="707886"/>
          </a:xfrm>
          <a:prstGeom prst="rect">
            <a:avLst/>
          </a:prstGeom>
          <a:noFill/>
        </p:spPr>
        <p:txBody>
          <a:bodyPr wrap="square" rtlCol="0">
            <a:spAutoFit/>
          </a:bodyPr>
          <a:lstStyle/>
          <a:p>
            <a:pPr algn="ctr"/>
            <a:r>
              <a:rPr lang="en-US" sz="4000" b="1" dirty="0">
                <a:solidFill>
                  <a:srgbClr val="3A3A3A"/>
                </a:solidFill>
                <a:latin typeface="Century Gothic"/>
                <a:cs typeface="Century Gothic"/>
              </a:rPr>
              <a:t>Find Your Passion…</a:t>
            </a:r>
            <a:endParaRPr lang="en-US" sz="3200" b="1" dirty="0">
              <a:solidFill>
                <a:srgbClr val="3A3A3A"/>
              </a:solidFill>
              <a:latin typeface="Century Gothic"/>
              <a:cs typeface="Century Gothic"/>
            </a:endParaRPr>
          </a:p>
        </p:txBody>
      </p:sp>
      <p:sp>
        <p:nvSpPr>
          <p:cNvPr id="5" name="TextBox 4">
            <a:extLst>
              <a:ext uri="{FF2B5EF4-FFF2-40B4-BE49-F238E27FC236}">
                <a16:creationId xmlns:a16="http://schemas.microsoft.com/office/drawing/2014/main" id="{934BF9A9-5E45-284A-87C0-E0034F3B775A}"/>
              </a:ext>
            </a:extLst>
          </p:cNvPr>
          <p:cNvSpPr txBox="1"/>
          <p:nvPr/>
        </p:nvSpPr>
        <p:spPr>
          <a:xfrm>
            <a:off x="344846" y="5769427"/>
            <a:ext cx="8389003" cy="707886"/>
          </a:xfrm>
          <a:prstGeom prst="rect">
            <a:avLst/>
          </a:prstGeom>
          <a:noFill/>
        </p:spPr>
        <p:txBody>
          <a:bodyPr wrap="square" rtlCol="0">
            <a:spAutoFit/>
          </a:bodyPr>
          <a:lstStyle/>
          <a:p>
            <a:pPr algn="ctr"/>
            <a:r>
              <a:rPr lang="en-US" sz="4000" b="1" dirty="0">
                <a:solidFill>
                  <a:srgbClr val="3A3A3A"/>
                </a:solidFill>
                <a:latin typeface="Century Gothic"/>
                <a:cs typeface="Century Gothic"/>
              </a:rPr>
              <a:t>And Use It to Do Great Things!</a:t>
            </a:r>
            <a:endParaRPr lang="en-US" sz="3200" b="1" dirty="0">
              <a:solidFill>
                <a:srgbClr val="3A3A3A"/>
              </a:solidFill>
              <a:latin typeface="Century Gothic"/>
              <a:cs typeface="Century Gothic"/>
            </a:endParaRPr>
          </a:p>
        </p:txBody>
      </p:sp>
    </p:spTree>
    <p:extLst>
      <p:ext uri="{BB962C8B-B14F-4D97-AF65-F5344CB8AC3E}">
        <p14:creationId xmlns:p14="http://schemas.microsoft.com/office/powerpoint/2010/main" val="4257104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4C2817-33A8-FC4F-878C-5DB7CF012DAE}"/>
              </a:ext>
            </a:extLst>
          </p:cNvPr>
          <p:cNvPicPr>
            <a:picLocks noChangeAspect="1"/>
          </p:cNvPicPr>
          <p:nvPr/>
        </p:nvPicPr>
        <p:blipFill>
          <a:blip r:embed="rId2"/>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55D58BBF-A84F-984A-9C6A-8541115427EA}"/>
              </a:ext>
            </a:extLst>
          </p:cNvPr>
          <p:cNvSpPr txBox="1"/>
          <p:nvPr/>
        </p:nvSpPr>
        <p:spPr>
          <a:xfrm>
            <a:off x="368228" y="393931"/>
            <a:ext cx="8377456" cy="707886"/>
          </a:xfrm>
          <a:prstGeom prst="rect">
            <a:avLst/>
          </a:prstGeom>
          <a:noFill/>
        </p:spPr>
        <p:txBody>
          <a:bodyPr wrap="square" rtlCol="0">
            <a:spAutoFit/>
          </a:bodyPr>
          <a:lstStyle/>
          <a:p>
            <a:pPr algn="ctr"/>
            <a:r>
              <a:rPr lang="en-US" sz="4000" b="1" dirty="0">
                <a:solidFill>
                  <a:schemeClr val="bg1"/>
                </a:solidFill>
                <a:latin typeface="Century Gothic"/>
                <a:cs typeface="Century Gothic"/>
              </a:rPr>
              <a:t>Our Jedi Order</a:t>
            </a:r>
          </a:p>
        </p:txBody>
      </p:sp>
      <p:sp>
        <p:nvSpPr>
          <p:cNvPr id="6" name="TextBox 5">
            <a:extLst>
              <a:ext uri="{FF2B5EF4-FFF2-40B4-BE49-F238E27FC236}">
                <a16:creationId xmlns:a16="http://schemas.microsoft.com/office/drawing/2014/main" id="{24868198-C4F3-5144-AFEA-5C0FCDE13DEB}"/>
              </a:ext>
            </a:extLst>
          </p:cNvPr>
          <p:cNvSpPr txBox="1"/>
          <p:nvPr/>
        </p:nvSpPr>
        <p:spPr>
          <a:xfrm>
            <a:off x="383272" y="5324072"/>
            <a:ext cx="8377456" cy="1323439"/>
          </a:xfrm>
          <a:prstGeom prst="rect">
            <a:avLst/>
          </a:prstGeom>
          <a:noFill/>
        </p:spPr>
        <p:txBody>
          <a:bodyPr wrap="square" rtlCol="0">
            <a:spAutoFit/>
          </a:bodyPr>
          <a:lstStyle/>
          <a:p>
            <a:pPr algn="ctr"/>
            <a:r>
              <a:rPr lang="en-US" sz="4000" b="1" dirty="0">
                <a:solidFill>
                  <a:schemeClr val="bg1"/>
                </a:solidFill>
                <a:latin typeface="Century Gothic"/>
                <a:cs typeface="Century Gothic"/>
              </a:rPr>
              <a:t>We Are Powerful and Strong in the Force</a:t>
            </a:r>
          </a:p>
        </p:txBody>
      </p:sp>
    </p:spTree>
    <p:extLst>
      <p:ext uri="{BB962C8B-B14F-4D97-AF65-F5344CB8AC3E}">
        <p14:creationId xmlns:p14="http://schemas.microsoft.com/office/powerpoint/2010/main" val="2880422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1BA871-BE83-9546-ABC9-10970101EEE1}"/>
              </a:ext>
            </a:extLst>
          </p:cNvPr>
          <p:cNvPicPr>
            <a:picLocks noChangeAspect="1"/>
          </p:cNvPicPr>
          <p:nvPr/>
        </p:nvPicPr>
        <p:blipFill>
          <a:blip r:embed="rId2"/>
          <a:stretch>
            <a:fillRect/>
          </a:stretch>
        </p:blipFill>
        <p:spPr>
          <a:xfrm>
            <a:off x="0" y="1561474"/>
            <a:ext cx="9155757" cy="3739869"/>
          </a:xfrm>
          <a:prstGeom prst="rect">
            <a:avLst/>
          </a:prstGeom>
        </p:spPr>
      </p:pic>
    </p:spTree>
    <p:extLst>
      <p:ext uri="{BB962C8B-B14F-4D97-AF65-F5344CB8AC3E}">
        <p14:creationId xmlns:p14="http://schemas.microsoft.com/office/powerpoint/2010/main" val="3619660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C3E12D-1ED6-8D47-86A1-33F9FBFAA085}"/>
              </a:ext>
            </a:extLst>
          </p:cNvPr>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272143" y="199921"/>
            <a:ext cx="8323329" cy="1077218"/>
          </a:xfrm>
          <a:prstGeom prst="rect">
            <a:avLst/>
          </a:prstGeom>
          <a:noFill/>
        </p:spPr>
        <p:txBody>
          <a:bodyPr wrap="square" rtlCol="0">
            <a:spAutoFit/>
          </a:bodyPr>
          <a:lstStyle/>
          <a:p>
            <a:pPr algn="ctr"/>
            <a:r>
              <a:rPr lang="en-US" sz="3200" b="1" dirty="0">
                <a:solidFill>
                  <a:srgbClr val="3A3A3A"/>
                </a:solidFill>
                <a:latin typeface="Century Gothic"/>
                <a:cs typeface="Century Gothic"/>
              </a:rPr>
              <a:t>As Web/IT Professionals, We Are Unique and Unlike Others In Our Galaxy</a:t>
            </a:r>
          </a:p>
        </p:txBody>
      </p:sp>
    </p:spTree>
    <p:extLst>
      <p:ext uri="{BB962C8B-B14F-4D97-AF65-F5344CB8AC3E}">
        <p14:creationId xmlns:p14="http://schemas.microsoft.com/office/powerpoint/2010/main" val="2309153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3" name="TextBox 2"/>
          <p:cNvSpPr txBox="1"/>
          <p:nvPr/>
        </p:nvSpPr>
        <p:spPr>
          <a:xfrm>
            <a:off x="360691" y="1185900"/>
            <a:ext cx="8422618" cy="4524315"/>
          </a:xfrm>
          <a:prstGeom prst="rect">
            <a:avLst/>
          </a:prstGeom>
          <a:noFill/>
        </p:spPr>
        <p:txBody>
          <a:bodyPr wrap="square" rtlCol="0">
            <a:spAutoFit/>
          </a:bodyPr>
          <a:lstStyle/>
          <a:p>
            <a:pPr algn="ctr"/>
            <a:r>
              <a:rPr lang="en-US" sz="4800" b="1" dirty="0">
                <a:solidFill>
                  <a:schemeClr val="bg1"/>
                </a:solidFill>
                <a:latin typeface="Century Gothic"/>
                <a:cs typeface="Century Gothic"/>
              </a:rPr>
              <a:t>Like the Jedi are the guardians of peace and justice in the galaxy…we are the </a:t>
            </a:r>
            <a:r>
              <a:rPr lang="en-US" sz="4800" b="1" dirty="0">
                <a:solidFill>
                  <a:schemeClr val="accent6"/>
                </a:solidFill>
                <a:latin typeface="Century Gothic"/>
                <a:cs typeface="Century Gothic"/>
              </a:rPr>
              <a:t>guardians of sanity security, and stability </a:t>
            </a:r>
            <a:r>
              <a:rPr lang="en-US" sz="4800" b="1" dirty="0">
                <a:solidFill>
                  <a:schemeClr val="bg1"/>
                </a:solidFill>
                <a:latin typeface="Century Gothic"/>
                <a:cs typeface="Century Gothic"/>
              </a:rPr>
              <a:t>in our systems.</a:t>
            </a:r>
          </a:p>
        </p:txBody>
      </p:sp>
    </p:spTree>
    <p:extLst>
      <p:ext uri="{BB962C8B-B14F-4D97-AF65-F5344CB8AC3E}">
        <p14:creationId xmlns:p14="http://schemas.microsoft.com/office/powerpoint/2010/main" val="862806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3915" y="5425070"/>
            <a:ext cx="8323329" cy="1077218"/>
          </a:xfrm>
          <a:prstGeom prst="rect">
            <a:avLst/>
          </a:prstGeom>
          <a:noFill/>
        </p:spPr>
        <p:txBody>
          <a:bodyPr wrap="square" rtlCol="0">
            <a:spAutoFit/>
          </a:bodyPr>
          <a:lstStyle/>
          <a:p>
            <a:pPr algn="ctr"/>
            <a:r>
              <a:rPr lang="en-US" sz="3200" b="1" dirty="0">
                <a:solidFill>
                  <a:srgbClr val="3A3A3A"/>
                </a:solidFill>
                <a:latin typeface="Century Gothic"/>
                <a:cs typeface="Century Gothic"/>
              </a:rPr>
              <a:t>It’s Time to Expand Our Minds…</a:t>
            </a:r>
          </a:p>
          <a:p>
            <a:pPr algn="ctr"/>
            <a:r>
              <a:rPr lang="en-US" sz="3200" b="1" dirty="0">
                <a:solidFill>
                  <a:srgbClr val="3A3A3A"/>
                </a:solidFill>
                <a:latin typeface="Century Gothic"/>
                <a:cs typeface="Century Gothic"/>
              </a:rPr>
              <a:t>And Start Our Jedi Training</a:t>
            </a:r>
          </a:p>
        </p:txBody>
      </p:sp>
      <p:pic>
        <p:nvPicPr>
          <p:cNvPr id="2" name="Picture 1">
            <a:extLst>
              <a:ext uri="{FF2B5EF4-FFF2-40B4-BE49-F238E27FC236}">
                <a16:creationId xmlns:a16="http://schemas.microsoft.com/office/drawing/2014/main" id="{03C398AC-813F-424F-8060-0F70CAEB9F90}"/>
              </a:ext>
            </a:extLst>
          </p:cNvPr>
          <p:cNvPicPr>
            <a:picLocks noChangeAspect="1"/>
          </p:cNvPicPr>
          <p:nvPr/>
        </p:nvPicPr>
        <p:blipFill>
          <a:blip r:embed="rId2"/>
          <a:stretch>
            <a:fillRect/>
          </a:stretch>
        </p:blipFill>
        <p:spPr>
          <a:xfrm>
            <a:off x="0" y="-1"/>
            <a:ext cx="9144000" cy="5148943"/>
          </a:xfrm>
          <a:prstGeom prst="rect">
            <a:avLst/>
          </a:prstGeom>
        </p:spPr>
      </p:pic>
    </p:spTree>
    <p:extLst>
      <p:ext uri="{BB962C8B-B14F-4D97-AF65-F5344CB8AC3E}">
        <p14:creationId xmlns:p14="http://schemas.microsoft.com/office/powerpoint/2010/main" val="4279469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5" name="TextBox 4"/>
          <p:cNvSpPr txBox="1"/>
          <p:nvPr/>
        </p:nvSpPr>
        <p:spPr>
          <a:xfrm>
            <a:off x="1299276" y="2155124"/>
            <a:ext cx="3849667" cy="3170099"/>
          </a:xfrm>
          <a:prstGeom prst="rect">
            <a:avLst/>
          </a:prstGeom>
          <a:noFill/>
        </p:spPr>
        <p:txBody>
          <a:bodyPr wrap="square" rtlCol="0">
            <a:spAutoFit/>
          </a:bodyPr>
          <a:lstStyle/>
          <a:p>
            <a:r>
              <a:rPr lang="en-US" sz="4000" b="1" dirty="0">
                <a:solidFill>
                  <a:schemeClr val="bg1"/>
                </a:solidFill>
                <a:latin typeface="Century Gothic"/>
                <a:cs typeface="Century Gothic"/>
              </a:rPr>
              <a:t>Wisdom</a:t>
            </a:r>
            <a:r>
              <a:rPr lang="en-US" sz="4000" b="1" dirty="0">
                <a:solidFill>
                  <a:schemeClr val="accent6"/>
                </a:solidFill>
                <a:latin typeface="Century Gothic"/>
                <a:cs typeface="Century Gothic"/>
              </a:rPr>
              <a:t> </a:t>
            </a:r>
          </a:p>
          <a:p>
            <a:endParaRPr lang="en-US" sz="4000" b="1" dirty="0">
              <a:solidFill>
                <a:schemeClr val="accent6"/>
              </a:solidFill>
              <a:latin typeface="Century Gothic"/>
              <a:cs typeface="Century Gothic"/>
            </a:endParaRPr>
          </a:p>
          <a:p>
            <a:r>
              <a:rPr lang="en-US" sz="4000" b="1" dirty="0">
                <a:solidFill>
                  <a:schemeClr val="bg1"/>
                </a:solidFill>
                <a:latin typeface="Century Gothic"/>
                <a:cs typeface="Century Gothic"/>
              </a:rPr>
              <a:t>Focus</a:t>
            </a:r>
          </a:p>
          <a:p>
            <a:endParaRPr lang="en-US" sz="4000" b="1" dirty="0">
              <a:solidFill>
                <a:schemeClr val="accent6"/>
              </a:solidFill>
              <a:latin typeface="Century Gothic"/>
              <a:cs typeface="Century Gothic"/>
            </a:endParaRPr>
          </a:p>
          <a:p>
            <a:r>
              <a:rPr lang="en-US" sz="4000" b="1" dirty="0">
                <a:solidFill>
                  <a:schemeClr val="bg1"/>
                </a:solidFill>
                <a:latin typeface="Century Gothic"/>
                <a:cs typeface="Century Gothic"/>
              </a:rPr>
              <a:t>Knowledge </a:t>
            </a:r>
          </a:p>
        </p:txBody>
      </p:sp>
      <p:sp>
        <p:nvSpPr>
          <p:cNvPr id="3" name="TextBox 2">
            <a:extLst>
              <a:ext uri="{FF2B5EF4-FFF2-40B4-BE49-F238E27FC236}">
                <a16:creationId xmlns:a16="http://schemas.microsoft.com/office/drawing/2014/main" id="{55D58BBF-A84F-984A-9C6A-8541115427EA}"/>
              </a:ext>
            </a:extLst>
          </p:cNvPr>
          <p:cNvSpPr txBox="1"/>
          <p:nvPr/>
        </p:nvSpPr>
        <p:spPr>
          <a:xfrm>
            <a:off x="341333" y="653916"/>
            <a:ext cx="8377456" cy="707886"/>
          </a:xfrm>
          <a:prstGeom prst="rect">
            <a:avLst/>
          </a:prstGeom>
          <a:noFill/>
        </p:spPr>
        <p:txBody>
          <a:bodyPr wrap="square" rtlCol="0">
            <a:spAutoFit/>
          </a:bodyPr>
          <a:lstStyle/>
          <a:p>
            <a:pPr algn="ctr"/>
            <a:r>
              <a:rPr lang="en-US" sz="4000" b="1" dirty="0">
                <a:solidFill>
                  <a:schemeClr val="bg1"/>
                </a:solidFill>
                <a:latin typeface="Century Gothic"/>
                <a:cs typeface="Century Gothic"/>
              </a:rPr>
              <a:t>The </a:t>
            </a:r>
            <a:r>
              <a:rPr lang="en-US" sz="4000" b="1" dirty="0">
                <a:solidFill>
                  <a:schemeClr val="accent6"/>
                </a:solidFill>
                <a:latin typeface="Century Gothic"/>
                <a:cs typeface="Century Gothic"/>
              </a:rPr>
              <a:t>THREE TENETS </a:t>
            </a:r>
            <a:r>
              <a:rPr lang="en-US" sz="4000" b="1" dirty="0">
                <a:solidFill>
                  <a:schemeClr val="bg1"/>
                </a:solidFill>
                <a:latin typeface="Century Gothic"/>
                <a:cs typeface="Century Gothic"/>
              </a:rPr>
              <a:t>of the Jedi</a:t>
            </a:r>
          </a:p>
        </p:txBody>
      </p:sp>
      <p:sp>
        <p:nvSpPr>
          <p:cNvPr id="4" name="TextBox 3">
            <a:extLst>
              <a:ext uri="{FF2B5EF4-FFF2-40B4-BE49-F238E27FC236}">
                <a16:creationId xmlns:a16="http://schemas.microsoft.com/office/drawing/2014/main" id="{E433B61C-AED9-0340-BD19-251D1EA8F4E8}"/>
              </a:ext>
            </a:extLst>
          </p:cNvPr>
          <p:cNvSpPr txBox="1"/>
          <p:nvPr/>
        </p:nvSpPr>
        <p:spPr>
          <a:xfrm>
            <a:off x="341333" y="6118546"/>
            <a:ext cx="8377456" cy="369332"/>
          </a:xfrm>
          <a:prstGeom prst="rect">
            <a:avLst/>
          </a:prstGeom>
          <a:noFill/>
        </p:spPr>
        <p:txBody>
          <a:bodyPr wrap="square" rtlCol="0">
            <a:spAutoFit/>
          </a:bodyPr>
          <a:lstStyle/>
          <a:p>
            <a:pPr algn="ctr"/>
            <a:r>
              <a:rPr lang="en-US" b="1" dirty="0">
                <a:solidFill>
                  <a:schemeClr val="bg1"/>
                </a:solidFill>
                <a:latin typeface="Century Gothic"/>
                <a:cs typeface="Century Gothic"/>
              </a:rPr>
              <a:t>https://</a:t>
            </a:r>
            <a:r>
              <a:rPr lang="en-US" b="1" dirty="0" err="1">
                <a:solidFill>
                  <a:schemeClr val="bg1"/>
                </a:solidFill>
                <a:latin typeface="Century Gothic"/>
                <a:cs typeface="Century Gothic"/>
              </a:rPr>
              <a:t>www.templeofthejediorder.org</a:t>
            </a:r>
            <a:r>
              <a:rPr lang="en-US" b="1" dirty="0">
                <a:solidFill>
                  <a:schemeClr val="bg1"/>
                </a:solidFill>
                <a:latin typeface="Century Gothic"/>
                <a:cs typeface="Century Gothic"/>
              </a:rPr>
              <a:t>/doctrine-of-the-order</a:t>
            </a:r>
          </a:p>
        </p:txBody>
      </p:sp>
      <p:pic>
        <p:nvPicPr>
          <p:cNvPr id="2" name="Picture 1">
            <a:extLst>
              <a:ext uri="{FF2B5EF4-FFF2-40B4-BE49-F238E27FC236}">
                <a16:creationId xmlns:a16="http://schemas.microsoft.com/office/drawing/2014/main" id="{63E9D3D1-62FF-2249-B579-BADA5C0123BA}"/>
              </a:ext>
            </a:extLst>
          </p:cNvPr>
          <p:cNvPicPr>
            <a:picLocks noChangeAspect="1"/>
          </p:cNvPicPr>
          <p:nvPr/>
        </p:nvPicPr>
        <p:blipFill>
          <a:blip r:embed="rId2"/>
          <a:stretch>
            <a:fillRect/>
          </a:stretch>
        </p:blipFill>
        <p:spPr>
          <a:xfrm>
            <a:off x="4388547" y="1829727"/>
            <a:ext cx="3581400" cy="3581400"/>
          </a:xfrm>
          <a:prstGeom prst="rect">
            <a:avLst/>
          </a:prstGeom>
        </p:spPr>
      </p:pic>
    </p:spTree>
    <p:extLst>
      <p:ext uri="{BB962C8B-B14F-4D97-AF65-F5344CB8AC3E}">
        <p14:creationId xmlns:p14="http://schemas.microsoft.com/office/powerpoint/2010/main" val="1766535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1DCA1A-1AC8-B844-BA27-0C879C016836}"/>
              </a:ext>
            </a:extLst>
          </p:cNvPr>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44110" y="619970"/>
            <a:ext cx="2957038" cy="5632311"/>
          </a:xfrm>
          <a:prstGeom prst="rect">
            <a:avLst/>
          </a:prstGeom>
          <a:noFill/>
        </p:spPr>
        <p:txBody>
          <a:bodyPr wrap="square" rtlCol="0">
            <a:spAutoFit/>
          </a:bodyPr>
          <a:lstStyle/>
          <a:p>
            <a:pPr algn="ctr"/>
            <a:r>
              <a:rPr lang="en-US" sz="4000" b="1" dirty="0">
                <a:solidFill>
                  <a:schemeClr val="bg1"/>
                </a:solidFill>
                <a:latin typeface="Century Gothic"/>
                <a:cs typeface="Century Gothic"/>
              </a:rPr>
              <a:t>WISDOM</a:t>
            </a:r>
          </a:p>
          <a:p>
            <a:pPr algn="ctr"/>
            <a:endParaRPr lang="en-US" sz="3200" b="1" dirty="0">
              <a:solidFill>
                <a:schemeClr val="bg1"/>
              </a:solidFill>
              <a:latin typeface="Century Gothic"/>
              <a:cs typeface="Century Gothic"/>
            </a:endParaRPr>
          </a:p>
          <a:p>
            <a:pPr algn="ctr"/>
            <a:r>
              <a:rPr lang="en-US" sz="3200" b="1" dirty="0">
                <a:solidFill>
                  <a:schemeClr val="bg1"/>
                </a:solidFill>
                <a:latin typeface="Century Gothic"/>
                <a:cs typeface="Century Gothic"/>
              </a:rPr>
              <a:t>The sound application of accrued knowledge and experience through patient, good judgement</a:t>
            </a:r>
          </a:p>
        </p:txBody>
      </p:sp>
    </p:spTree>
    <p:extLst>
      <p:ext uri="{BB962C8B-B14F-4D97-AF65-F5344CB8AC3E}">
        <p14:creationId xmlns:p14="http://schemas.microsoft.com/office/powerpoint/2010/main" val="51267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19917</TotalTime>
  <Words>659</Words>
  <Application>Microsoft Macintosh PowerPoint</Application>
  <PresentationFormat>On-screen Show (4:3)</PresentationFormat>
  <Paragraphs>100</Paragraphs>
  <Slides>38</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Kennesaw State University</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ITS</dc:creator>
  <cp:lastModifiedBy>Christopher Ward</cp:lastModifiedBy>
  <cp:revision>207</cp:revision>
  <dcterms:created xsi:type="dcterms:W3CDTF">2013-10-11T12:31:37Z</dcterms:created>
  <dcterms:modified xsi:type="dcterms:W3CDTF">2018-09-13T00:04:57Z</dcterms:modified>
</cp:coreProperties>
</file>