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7" r:id="rId4"/>
    <p:sldId id="277" r:id="rId5"/>
    <p:sldId id="278" r:id="rId6"/>
    <p:sldId id="279" r:id="rId7"/>
    <p:sldId id="280" r:id="rId8"/>
    <p:sldId id="276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2" r:id="rId20"/>
    <p:sldId id="291" r:id="rId21"/>
    <p:sldId id="293" r:id="rId22"/>
    <p:sldId id="295" r:id="rId23"/>
    <p:sldId id="296" r:id="rId24"/>
    <p:sldId id="297" r:id="rId25"/>
    <p:sldId id="300" r:id="rId26"/>
    <p:sldId id="294" r:id="rId27"/>
    <p:sldId id="298" r:id="rId28"/>
    <p:sldId id="299" r:id="rId29"/>
    <p:sldId id="301" r:id="rId30"/>
    <p:sldId id="302" r:id="rId31"/>
    <p:sldId id="303" r:id="rId32"/>
    <p:sldId id="304" r:id="rId33"/>
    <p:sldId id="306" r:id="rId34"/>
    <p:sldId id="307" r:id="rId35"/>
    <p:sldId id="308" r:id="rId36"/>
    <p:sldId id="30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39" autoAdjust="0"/>
  </p:normalViewPr>
  <p:slideViewPr>
    <p:cSldViewPr snapToGrid="0" snapToObjects="1">
      <p:cViewPr varScale="1">
        <p:scale>
          <a:sx n="160" d="100"/>
          <a:sy n="160" d="100"/>
        </p:scale>
        <p:origin x="-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B2A4B-F289-DC48-8290-30A8508779E3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2685E-9A15-DD44-B50B-276A6134A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2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AAF33-CFF4-48A1-8235-4355218880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0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2685E-9A15-DD44-B50B-276A6134A8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5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2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7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" y="304800"/>
            <a:ext cx="8610600" cy="6248400"/>
          </a:xfrm>
          <a:prstGeom prst="rect">
            <a:avLst/>
          </a:prstGeom>
          <a:gradFill>
            <a:gsLst>
              <a:gs pos="0">
                <a:srgbClr val="D8CCAB"/>
              </a:gs>
              <a:gs pos="100000">
                <a:srgbClr val="FDEFD1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8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6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2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5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188-5ED6-E348-A6E4-567292A4FA1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0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C8188-5ED6-E348-A6E4-567292A4FA1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E821-C288-0044-BD0B-03C8193AC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3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559" y="395086"/>
            <a:ext cx="8454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A3A3A"/>
                </a:solidFill>
              </a:rPr>
              <a:t>Improving </a:t>
            </a:r>
            <a:r>
              <a:rPr lang="en-US" sz="4400" b="1" dirty="0">
                <a:solidFill>
                  <a:srgbClr val="3A3A3A"/>
                </a:solidFill>
              </a:rPr>
              <a:t>the Higher Education Web Experience Through Responsive Web Design</a:t>
            </a:r>
            <a:r>
              <a:rPr lang="en-US" sz="4400" dirty="0">
                <a:solidFill>
                  <a:srgbClr val="3A3A3A"/>
                </a:solidFill>
              </a:rPr>
              <a:t> </a:t>
            </a:r>
            <a:endParaRPr lang="en-US" sz="4400" dirty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chris_and_am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3" y="2971023"/>
            <a:ext cx="2993877" cy="29938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92840" y="2894055"/>
            <a:ext cx="39898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A3A3A"/>
                </a:solidFill>
              </a:rPr>
              <a:t>Christopher Ward</a:t>
            </a:r>
            <a:br>
              <a:rPr lang="en-US" sz="2000" dirty="0" smtClean="0">
                <a:solidFill>
                  <a:srgbClr val="3A3A3A"/>
                </a:solidFill>
              </a:rPr>
            </a:br>
            <a:r>
              <a:rPr lang="en-US" sz="2000" dirty="0" smtClean="0">
                <a:solidFill>
                  <a:srgbClr val="3A3A3A"/>
                </a:solidFill>
              </a:rPr>
              <a:t>Kennesaw State University</a:t>
            </a:r>
            <a:br>
              <a:rPr lang="en-US" sz="2000" dirty="0" smtClean="0">
                <a:solidFill>
                  <a:srgbClr val="3A3A3A"/>
                </a:solidFill>
              </a:rPr>
            </a:br>
            <a:r>
              <a:rPr lang="en-US" sz="2000" dirty="0" smtClean="0">
                <a:solidFill>
                  <a:srgbClr val="3A3A3A"/>
                </a:solidFill>
              </a:rPr>
              <a:t>Assistant Director of Web Services</a:t>
            </a:r>
          </a:p>
          <a:p>
            <a:r>
              <a:rPr lang="en-US" sz="2000" dirty="0" smtClean="0">
                <a:solidFill>
                  <a:srgbClr val="3A3A3A"/>
                </a:solidFill>
              </a:rPr>
              <a:t>@</a:t>
            </a:r>
            <a:r>
              <a:rPr lang="en-US" sz="2000" dirty="0" err="1" smtClean="0">
                <a:solidFill>
                  <a:srgbClr val="3A3A3A"/>
                </a:solidFill>
              </a:rPr>
              <a:t>beerpievader</a:t>
            </a:r>
            <a:endParaRPr lang="en-US" sz="2000" dirty="0" smtClean="0">
              <a:solidFill>
                <a:srgbClr val="3A3A3A"/>
              </a:solidFill>
            </a:endParaRPr>
          </a:p>
          <a:p>
            <a:endParaRPr lang="en-US" sz="2000" dirty="0">
              <a:solidFill>
                <a:srgbClr val="3A3A3A"/>
              </a:solidFill>
            </a:endParaRPr>
          </a:p>
          <a:p>
            <a:endParaRPr lang="en-US" sz="2000" dirty="0" smtClean="0">
              <a:solidFill>
                <a:srgbClr val="3A3A3A"/>
              </a:solidFill>
            </a:endParaRPr>
          </a:p>
          <a:p>
            <a:r>
              <a:rPr lang="en-US" sz="2000" dirty="0" smtClean="0">
                <a:solidFill>
                  <a:srgbClr val="3A3A3A"/>
                </a:solidFill>
              </a:rPr>
              <a:t>Amos Williams</a:t>
            </a:r>
            <a:br>
              <a:rPr lang="en-US" sz="2000" dirty="0" smtClean="0">
                <a:solidFill>
                  <a:srgbClr val="3A3A3A"/>
                </a:solidFill>
              </a:rPr>
            </a:br>
            <a:r>
              <a:rPr lang="en-US" sz="2000" dirty="0" smtClean="0">
                <a:solidFill>
                  <a:srgbClr val="3A3A3A"/>
                </a:solidFill>
              </a:rPr>
              <a:t>Kennesaw State University</a:t>
            </a:r>
          </a:p>
          <a:p>
            <a:r>
              <a:rPr lang="en-US" sz="2000" dirty="0" smtClean="0">
                <a:solidFill>
                  <a:srgbClr val="3A3A3A"/>
                </a:solidFill>
              </a:rPr>
              <a:t>Lead Web and Mobile Developer</a:t>
            </a:r>
          </a:p>
          <a:p>
            <a:r>
              <a:rPr lang="en-US" sz="2000" dirty="0" smtClean="0">
                <a:solidFill>
                  <a:srgbClr val="3A3A3A"/>
                </a:solidFill>
              </a:rPr>
              <a:t>@</a:t>
            </a:r>
            <a:r>
              <a:rPr lang="en-US" sz="2000" dirty="0" err="1" smtClean="0">
                <a:solidFill>
                  <a:srgbClr val="3A3A3A"/>
                </a:solidFill>
              </a:rPr>
              <a:t>trezzay</a:t>
            </a:r>
            <a:endParaRPr lang="en-US" sz="2000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3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42" y="373564"/>
            <a:ext cx="8377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Kennesaw State Enrollment Services</a:t>
            </a:r>
            <a:endParaRPr lang="en-US" sz="3200" b="1" dirty="0" smtClean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467" y="4425566"/>
            <a:ext cx="215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Admissions</a:t>
            </a:r>
            <a:endParaRPr lang="en-US" sz="28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3433" y="4424030"/>
            <a:ext cx="215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Financial</a:t>
            </a:r>
          </a:p>
          <a:p>
            <a:pPr algn="ctr"/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Aid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9999" y="4422494"/>
            <a:ext cx="215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Registrar</a:t>
            </a:r>
            <a:endParaRPr lang="en-US" sz="28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admissions_i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7" y="1667589"/>
            <a:ext cx="2629675" cy="2629675"/>
          </a:xfrm>
          <a:prstGeom prst="rect">
            <a:avLst/>
          </a:prstGeom>
        </p:spPr>
      </p:pic>
      <p:pic>
        <p:nvPicPr>
          <p:cNvPr id="7" name="Picture 6" descr="registrar_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99" y="2032521"/>
            <a:ext cx="2508497" cy="2508497"/>
          </a:xfrm>
          <a:prstGeom prst="rect">
            <a:avLst/>
          </a:prstGeom>
        </p:spPr>
      </p:pic>
      <p:pic>
        <p:nvPicPr>
          <p:cNvPr id="8" name="Picture 7" descr="finaid_ic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83" y="1917068"/>
            <a:ext cx="2380195" cy="23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1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42" y="373564"/>
            <a:ext cx="8377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Kennesaw State Enrollment Services</a:t>
            </a:r>
            <a:endParaRPr lang="en-US" sz="3200" b="1" dirty="0" smtClean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467" y="4425566"/>
            <a:ext cx="215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pple Chancery"/>
                <a:cs typeface="Apple Chancery"/>
              </a:rPr>
              <a:t>Admissions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pple Chancery"/>
              <a:cs typeface="Apple Chance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3433" y="4424030"/>
            <a:ext cx="215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ooper Black"/>
                <a:cs typeface="Cooper Black"/>
              </a:rPr>
              <a:t>Financial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ooper Black"/>
                <a:cs typeface="Cooper Black"/>
              </a:rPr>
              <a:t>Aid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9999" y="4422494"/>
            <a:ext cx="215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Rockwell"/>
                <a:cs typeface="Rockwell"/>
              </a:rPr>
              <a:t>Registrar</a:t>
            </a: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Rockwell"/>
              <a:cs typeface="Rockwell"/>
            </a:endParaRPr>
          </a:p>
        </p:txBody>
      </p:sp>
      <p:pic>
        <p:nvPicPr>
          <p:cNvPr id="2" name="Picture 1" descr="admissions_icon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7" y="1667589"/>
            <a:ext cx="2629675" cy="2629675"/>
          </a:xfrm>
          <a:prstGeom prst="rect">
            <a:avLst/>
          </a:prstGeom>
        </p:spPr>
      </p:pic>
      <p:pic>
        <p:nvPicPr>
          <p:cNvPr id="7" name="Picture 6" descr="registrar_icon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99" y="2032521"/>
            <a:ext cx="2508497" cy="2508497"/>
          </a:xfrm>
          <a:prstGeom prst="rect">
            <a:avLst/>
          </a:prstGeom>
        </p:spPr>
      </p:pic>
      <p:pic>
        <p:nvPicPr>
          <p:cNvPr id="8" name="Picture 7" descr="finaid_icon.jp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83" y="1917068"/>
            <a:ext cx="2380195" cy="23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6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uttergar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6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242" y="373564"/>
            <a:ext cx="8377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Kennesaw State Enrollment Services</a:t>
            </a:r>
            <a:endParaRPr lang="en-US" sz="3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144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42" y="373564"/>
            <a:ext cx="837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Goals</a:t>
            </a:r>
            <a:endParaRPr lang="en-US" sz="4000" b="1" dirty="0" smtClean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758" y="1565010"/>
            <a:ext cx="7894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Consistent look-and-feel</a:t>
            </a:r>
            <a:b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</a:br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Uniform user experience</a:t>
            </a:r>
          </a:p>
          <a:p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Simplify navigation</a:t>
            </a:r>
          </a:p>
          <a:p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Simplify content</a:t>
            </a:r>
          </a:p>
          <a:p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Oh, and make sure it works on phones</a:t>
            </a:r>
            <a:endParaRPr lang="en-US" sz="32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708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876" y="2656884"/>
            <a:ext cx="8377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Office of Undergraduate Admissions</a:t>
            </a:r>
            <a:endParaRPr lang="en-US" sz="40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367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2 at 1.2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35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2 at 1.2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35972" cy="6858000"/>
          </a:xfrm>
          <a:prstGeom prst="rect">
            <a:avLst/>
          </a:prstGeom>
        </p:spPr>
      </p:pic>
      <p:pic>
        <p:nvPicPr>
          <p:cNvPr id="4" name="Picture 3" descr="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595312"/>
            <a:ext cx="5802313" cy="58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0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42" y="373564"/>
            <a:ext cx="837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Admissions Action Steps</a:t>
            </a:r>
            <a:endParaRPr lang="en-US" sz="4000" b="1" dirty="0" smtClean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758" y="1565010"/>
            <a:ext cx="7894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Content Inventory and Gardening</a:t>
            </a:r>
            <a:b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</a:br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Condense Navigation</a:t>
            </a:r>
          </a:p>
          <a:p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Research and Test Workable RWD Navigation Patterns</a:t>
            </a:r>
          </a:p>
          <a:p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Supplement with Alternate Forms of Content </a:t>
            </a:r>
          </a:p>
        </p:txBody>
      </p:sp>
    </p:spTree>
    <p:extLst>
      <p:ext uri="{BB962C8B-B14F-4D97-AF65-F5344CB8AC3E}">
        <p14:creationId xmlns:p14="http://schemas.microsoft.com/office/powerpoint/2010/main" val="310018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317500"/>
            <a:ext cx="8029541" cy="635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5552" y="6213772"/>
            <a:ext cx="357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Launched July 2012</a:t>
            </a:r>
            <a:endParaRPr lang="en-US" sz="24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458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248" y="2895024"/>
            <a:ext cx="837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Office of Student Financial Aid</a:t>
            </a:r>
            <a:endParaRPr lang="en-US" sz="40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294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4878" y="175007"/>
            <a:ext cx="625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Hey,…let’s call an audible.</a:t>
            </a:r>
            <a:endParaRPr lang="en-US" sz="3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059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0-22 at 1.3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8849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4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df_moun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7180" y="4934917"/>
            <a:ext cx="6024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PDF Mountain</a:t>
            </a:r>
            <a:endParaRPr lang="en-US" sz="54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05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42" y="373564"/>
            <a:ext cx="837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Financial Aid Action Steps</a:t>
            </a:r>
            <a:endParaRPr lang="en-US" sz="4000" b="1" dirty="0" smtClean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758" y="1819026"/>
            <a:ext cx="78941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Mobilize Content</a:t>
            </a:r>
            <a:b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</a:br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Integrate Video Throughout Site</a:t>
            </a:r>
          </a:p>
          <a:p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Integrate Social Media Into Site</a:t>
            </a:r>
          </a:p>
          <a:p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Adopt Enrollment Services</a:t>
            </a:r>
            <a:b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</a:br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Look-and-Feel</a:t>
            </a:r>
          </a:p>
        </p:txBody>
      </p:sp>
    </p:spTree>
    <p:extLst>
      <p:ext uri="{BB962C8B-B14F-4D97-AF65-F5344CB8AC3E}">
        <p14:creationId xmlns:p14="http://schemas.microsoft.com/office/powerpoint/2010/main" val="160207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naidscre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4" y="122963"/>
            <a:ext cx="8315325" cy="6584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2214" y="6213772"/>
            <a:ext cx="404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Launched January 2013</a:t>
            </a:r>
            <a:endParaRPr lang="en-US" sz="24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422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248" y="2895024"/>
            <a:ext cx="837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Office of the Registrar</a:t>
            </a:r>
            <a:endParaRPr lang="en-US" sz="40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090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df_moun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7180" y="4934917"/>
            <a:ext cx="6024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PDF Mountain</a:t>
            </a:r>
            <a:endParaRPr lang="en-US" sz="54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384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df_mountain_sn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7180" y="4934917"/>
            <a:ext cx="6024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PDF Mountain</a:t>
            </a:r>
            <a:endParaRPr lang="en-US" sz="54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748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2 at 2.2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2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2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42" y="373564"/>
            <a:ext cx="837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Registrar Action Steps</a:t>
            </a:r>
            <a:endParaRPr lang="en-US" sz="4000" b="1" dirty="0" smtClean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758" y="1819026"/>
            <a:ext cx="7894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Mobilize Content</a:t>
            </a:r>
            <a:b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</a:br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Logically Organize Content Into Simple Categories</a:t>
            </a:r>
          </a:p>
          <a:p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Push Content Closer to the Home Page </a:t>
            </a:r>
          </a:p>
          <a:p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Adopt Enrollment Services</a:t>
            </a:r>
            <a:b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</a:br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Look-and-Feel</a:t>
            </a:r>
          </a:p>
        </p:txBody>
      </p:sp>
    </p:spTree>
    <p:extLst>
      <p:ext uri="{BB962C8B-B14F-4D97-AF65-F5344CB8AC3E}">
        <p14:creationId xmlns:p14="http://schemas.microsoft.com/office/powerpoint/2010/main" val="223146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istrar_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5" y="283747"/>
            <a:ext cx="7981950" cy="6320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2214" y="6213772"/>
            <a:ext cx="404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Launched July 2013</a:t>
            </a:r>
            <a:endParaRPr lang="en-US" sz="24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881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521" y="711833"/>
            <a:ext cx="7953373" cy="541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Looking Past Native Apps: Responsive Campus </a:t>
            </a:r>
            <a:r>
              <a:rPr lang="en-US" sz="3200" b="1" dirty="0" smtClean="0">
                <a:solidFill>
                  <a:schemeClr val="bg1"/>
                </a:solidFill>
              </a:rPr>
              <a:t>Map</a:t>
            </a: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Responsive/Mobile Websites - HTML5 Frameworks, CSS Preprocessors, and Touch </a:t>
            </a:r>
            <a:r>
              <a:rPr lang="en-US" sz="3200" b="1" dirty="0" smtClean="0">
                <a:solidFill>
                  <a:schemeClr val="bg1"/>
                </a:solidFill>
              </a:rPr>
              <a:t>Interfaces</a:t>
            </a: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Moving the USG Website into a Responsive Design Template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Improving the Higher Education Web Experience Through Responsive Web Design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908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42" y="373564"/>
            <a:ext cx="837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What Did We Learn</a:t>
            </a:r>
            <a:endParaRPr lang="en-US" sz="4000" b="1" dirty="0" smtClean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758" y="1993662"/>
            <a:ext cx="78941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Responsive Web Design Is Hard</a:t>
            </a:r>
            <a:b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</a:br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A Great Responsive Site Starts With Great Content</a:t>
            </a:r>
          </a:p>
          <a:p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Responsive Web Design Requires Communication</a:t>
            </a:r>
            <a:endParaRPr lang="en-US" sz="32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421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0119" y="429983"/>
            <a:ext cx="6721805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The </a:t>
            </a:r>
            <a:r>
              <a:rPr lang="en-US" sz="5400" b="1" dirty="0">
                <a:solidFill>
                  <a:schemeClr val="bg1"/>
                </a:solidFill>
                <a:latin typeface="Century Gothic"/>
                <a:cs typeface="Century Gothic"/>
              </a:rPr>
              <a:t>phrase responsive web design doesn’t have any meaning whatsoever to anyone outside of our </a:t>
            </a:r>
            <a:r>
              <a:rPr lang="en-US" sz="5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field.</a:t>
            </a:r>
            <a:endParaRPr lang="en-US" sz="5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4794" y="6446165"/>
            <a:ext cx="40386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6"/>
                </a:solidFill>
              </a:rPr>
              <a:t>http://</a:t>
            </a:r>
            <a:r>
              <a:rPr lang="en-US" sz="800" dirty="0" err="1">
                <a:solidFill>
                  <a:schemeClr val="accent6"/>
                </a:solidFill>
              </a:rPr>
              <a:t>speckyboy.com</a:t>
            </a:r>
            <a:r>
              <a:rPr lang="en-US" sz="800" dirty="0">
                <a:solidFill>
                  <a:schemeClr val="accent6"/>
                </a:solidFill>
              </a:rPr>
              <a:t>/2013/08/07/why-clients-</a:t>
            </a:r>
            <a:r>
              <a:rPr lang="en-US" sz="800" dirty="0" err="1">
                <a:solidFill>
                  <a:schemeClr val="accent6"/>
                </a:solidFill>
              </a:rPr>
              <a:t>dont</a:t>
            </a:r>
            <a:r>
              <a:rPr lang="en-US" sz="800" dirty="0">
                <a:solidFill>
                  <a:schemeClr val="accent6"/>
                </a:solidFill>
              </a:rPr>
              <a:t>-care-about-responsive-web-design/</a:t>
            </a:r>
          </a:p>
        </p:txBody>
      </p:sp>
    </p:spTree>
    <p:extLst>
      <p:ext uri="{BB962C8B-B14F-4D97-AF65-F5344CB8AC3E}">
        <p14:creationId xmlns:p14="http://schemas.microsoft.com/office/powerpoint/2010/main" val="83777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304800"/>
            <a:ext cx="8610600" cy="6248400"/>
          </a:xfrm>
          <a:prstGeom prst="rect">
            <a:avLst/>
          </a:prstGeom>
          <a:gradFill>
            <a:gsLst>
              <a:gs pos="0">
                <a:srgbClr val="D8CCAB"/>
              </a:gs>
              <a:gs pos="100000">
                <a:srgbClr val="FDEFD1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yp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0119" y="429983"/>
            <a:ext cx="672180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/>
                <a:cs typeface="Century Gothic"/>
              </a:rPr>
              <a:t>Higher Ed Responsive Web Design is more than putting a Web site on a phone. It is a complicated process that requires complex practices and solutions</a:t>
            </a:r>
            <a:r>
              <a:rPr lang="en-US" sz="5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lang="en-US" sz="5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817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42" y="2350086"/>
            <a:ext cx="8377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But We Also Learned </a:t>
            </a:r>
            <a:r>
              <a:rPr lang="en-US" sz="60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&lt;One More Thing&gt;</a:t>
            </a:r>
            <a:r>
              <a:rPr lang="en-US" sz="60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…</a:t>
            </a:r>
            <a:endParaRPr lang="en-US" sz="60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659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42" y="373564"/>
            <a:ext cx="837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People Visit These Sites On Phones!</a:t>
            </a:r>
            <a:endParaRPr lang="en-US" sz="3600" b="1" dirty="0" smtClean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758" y="1358622"/>
            <a:ext cx="789419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One in six visits to an Enrollment Services site is on a mobile device</a:t>
            </a:r>
          </a:p>
          <a:p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One in four visits to Undergraduate Admissions is from a mobile device (135K)</a:t>
            </a:r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endParaRPr lang="en-US" sz="32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Operating Systems Visiting Enrollment Services sites break roughly 2/3 </a:t>
            </a:r>
            <a:r>
              <a:rPr lang="en-US" sz="3200" b="1" dirty="0" err="1" smtClean="0">
                <a:solidFill>
                  <a:srgbClr val="3A3A3A"/>
                </a:solidFill>
                <a:latin typeface="Century Gothic"/>
                <a:cs typeface="Century Gothic"/>
              </a:rPr>
              <a:t>iOS</a:t>
            </a:r>
            <a:r>
              <a:rPr lang="en-US" sz="32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, 1/3 Android</a:t>
            </a:r>
            <a:endParaRPr lang="en-US" sz="3200" b="1" dirty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626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42" y="373564"/>
            <a:ext cx="837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So,…Let’s Talk About You.</a:t>
            </a:r>
            <a:endParaRPr lang="en-US" sz="3600" b="1" dirty="0" smtClean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679" y="1818997"/>
            <a:ext cx="44278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A3A3A"/>
                </a:solidFill>
                <a:latin typeface="Century Gothic"/>
                <a:cs typeface="Century Gothic"/>
              </a:rPr>
              <a:t>Where are </a:t>
            </a:r>
            <a:r>
              <a:rPr lang="en-US" sz="36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you with Responsive Web Design?; </a:t>
            </a:r>
            <a:r>
              <a:rPr lang="en-US" sz="3600" b="1" dirty="0">
                <a:solidFill>
                  <a:srgbClr val="3A3A3A"/>
                </a:solidFill>
                <a:latin typeface="Century Gothic"/>
                <a:cs typeface="Century Gothic"/>
              </a:rPr>
              <a:t>where do you want to </a:t>
            </a:r>
            <a:r>
              <a:rPr lang="en-US" sz="36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go?; </a:t>
            </a:r>
            <a:r>
              <a:rPr lang="en-US" sz="3600" b="1" dirty="0">
                <a:solidFill>
                  <a:srgbClr val="3A3A3A"/>
                </a:solidFill>
                <a:latin typeface="Century Gothic"/>
                <a:cs typeface="Century Gothic"/>
              </a:rPr>
              <a:t>what do you want to </a:t>
            </a:r>
            <a:r>
              <a:rPr lang="en-US" sz="36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learn?</a:t>
            </a:r>
            <a:endParaRPr lang="en-US" sz="3600" b="1" dirty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tshirt gu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47" y="1019894"/>
            <a:ext cx="3648816" cy="583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9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1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559" y="395086"/>
            <a:ext cx="8454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A3A3A"/>
                </a:solidFill>
              </a:rPr>
              <a:t>Improving </a:t>
            </a:r>
            <a:r>
              <a:rPr lang="en-US" sz="4400" b="1" dirty="0">
                <a:solidFill>
                  <a:srgbClr val="3A3A3A"/>
                </a:solidFill>
              </a:rPr>
              <a:t>the Higher Education Web Experience Through Responsive Web </a:t>
            </a:r>
            <a:r>
              <a:rPr lang="en-US" sz="4400" b="1" dirty="0" smtClean="0">
                <a:solidFill>
                  <a:srgbClr val="3A3A3A"/>
                </a:solidFill>
              </a:rPr>
              <a:t>Design</a:t>
            </a:r>
            <a:r>
              <a:rPr lang="en-US" sz="4400" dirty="0" smtClean="0">
                <a:solidFill>
                  <a:srgbClr val="3A3A3A"/>
                </a:solidFill>
              </a:rPr>
              <a:t> </a:t>
            </a:r>
            <a:endParaRPr lang="en-US" sz="4400" dirty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chris_and_am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3" y="2971023"/>
            <a:ext cx="2993877" cy="29938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92840" y="2894055"/>
            <a:ext cx="39898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A3A3A"/>
                </a:solidFill>
              </a:rPr>
              <a:t>Christopher Ward</a:t>
            </a:r>
            <a:br>
              <a:rPr lang="en-US" sz="2000" dirty="0" smtClean="0">
                <a:solidFill>
                  <a:srgbClr val="3A3A3A"/>
                </a:solidFill>
              </a:rPr>
            </a:br>
            <a:r>
              <a:rPr lang="en-US" sz="2000" dirty="0" smtClean="0">
                <a:solidFill>
                  <a:srgbClr val="3A3A3A"/>
                </a:solidFill>
              </a:rPr>
              <a:t>Kennesaw State University</a:t>
            </a:r>
            <a:br>
              <a:rPr lang="en-US" sz="2000" dirty="0" smtClean="0">
                <a:solidFill>
                  <a:srgbClr val="3A3A3A"/>
                </a:solidFill>
              </a:rPr>
            </a:br>
            <a:r>
              <a:rPr lang="en-US" sz="2000" dirty="0" smtClean="0">
                <a:solidFill>
                  <a:srgbClr val="3A3A3A"/>
                </a:solidFill>
              </a:rPr>
              <a:t>Assistant Director of Web Services</a:t>
            </a:r>
          </a:p>
          <a:p>
            <a:r>
              <a:rPr lang="en-US" sz="2000" dirty="0" smtClean="0">
                <a:solidFill>
                  <a:srgbClr val="3A3A3A"/>
                </a:solidFill>
              </a:rPr>
              <a:t>@</a:t>
            </a:r>
            <a:r>
              <a:rPr lang="en-US" sz="2000" dirty="0" err="1" smtClean="0">
                <a:solidFill>
                  <a:srgbClr val="3A3A3A"/>
                </a:solidFill>
              </a:rPr>
              <a:t>beerpievader</a:t>
            </a:r>
            <a:endParaRPr lang="en-US" sz="2000" dirty="0" smtClean="0">
              <a:solidFill>
                <a:srgbClr val="3A3A3A"/>
              </a:solidFill>
            </a:endParaRPr>
          </a:p>
          <a:p>
            <a:endParaRPr lang="en-US" sz="2000" dirty="0">
              <a:solidFill>
                <a:srgbClr val="3A3A3A"/>
              </a:solidFill>
            </a:endParaRPr>
          </a:p>
          <a:p>
            <a:endParaRPr lang="en-US" sz="2000" dirty="0" smtClean="0">
              <a:solidFill>
                <a:srgbClr val="3A3A3A"/>
              </a:solidFill>
            </a:endParaRPr>
          </a:p>
          <a:p>
            <a:r>
              <a:rPr lang="en-US" sz="2000" dirty="0" smtClean="0">
                <a:solidFill>
                  <a:srgbClr val="3A3A3A"/>
                </a:solidFill>
              </a:rPr>
              <a:t>Amos Williams</a:t>
            </a:r>
            <a:br>
              <a:rPr lang="en-US" sz="2000" dirty="0" smtClean="0">
                <a:solidFill>
                  <a:srgbClr val="3A3A3A"/>
                </a:solidFill>
              </a:rPr>
            </a:br>
            <a:r>
              <a:rPr lang="en-US" sz="2000" dirty="0" smtClean="0">
                <a:solidFill>
                  <a:srgbClr val="3A3A3A"/>
                </a:solidFill>
              </a:rPr>
              <a:t>Kennesaw State University</a:t>
            </a:r>
          </a:p>
          <a:p>
            <a:r>
              <a:rPr lang="en-US" sz="2000" dirty="0" smtClean="0">
                <a:solidFill>
                  <a:srgbClr val="3A3A3A"/>
                </a:solidFill>
              </a:rPr>
              <a:t>Lead Web and Mobile Developer</a:t>
            </a:r>
          </a:p>
          <a:p>
            <a:r>
              <a:rPr lang="en-US" sz="2000" dirty="0" smtClean="0">
                <a:solidFill>
                  <a:srgbClr val="3A3A3A"/>
                </a:solidFill>
              </a:rPr>
              <a:t>@</a:t>
            </a:r>
            <a:r>
              <a:rPr lang="en-US" sz="2000" dirty="0" err="1" smtClean="0">
                <a:solidFill>
                  <a:srgbClr val="3A3A3A"/>
                </a:solidFill>
              </a:rPr>
              <a:t>trezzay</a:t>
            </a:r>
            <a:endParaRPr lang="en-US" sz="2000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0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559" y="395086"/>
            <a:ext cx="8454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A3A3A"/>
                </a:solidFill>
              </a:rPr>
              <a:t>Improving </a:t>
            </a:r>
            <a:r>
              <a:rPr lang="en-US" sz="4400" b="1" dirty="0">
                <a:solidFill>
                  <a:srgbClr val="3A3A3A"/>
                </a:solidFill>
              </a:rPr>
              <a:t>the Higher Education Web Experience Through Responsive Web Design</a:t>
            </a:r>
            <a:r>
              <a:rPr lang="en-US" sz="4400" dirty="0">
                <a:solidFill>
                  <a:srgbClr val="3A3A3A"/>
                </a:solidFill>
              </a:rPr>
              <a:t> </a:t>
            </a:r>
            <a:endParaRPr lang="en-US" sz="4400" dirty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chris_and_am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3" y="2971023"/>
            <a:ext cx="2993877" cy="29938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92840" y="2894055"/>
            <a:ext cx="39898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A3A3A"/>
                </a:solidFill>
              </a:rPr>
              <a:t>Christopher Ward</a:t>
            </a:r>
            <a:br>
              <a:rPr lang="en-US" sz="2000" dirty="0" smtClean="0">
                <a:solidFill>
                  <a:srgbClr val="3A3A3A"/>
                </a:solidFill>
              </a:rPr>
            </a:br>
            <a:r>
              <a:rPr lang="en-US" sz="2000" dirty="0" smtClean="0">
                <a:solidFill>
                  <a:srgbClr val="3A3A3A"/>
                </a:solidFill>
              </a:rPr>
              <a:t>Kennesaw State University</a:t>
            </a:r>
            <a:br>
              <a:rPr lang="en-US" sz="2000" dirty="0" smtClean="0">
                <a:solidFill>
                  <a:srgbClr val="3A3A3A"/>
                </a:solidFill>
              </a:rPr>
            </a:br>
            <a:r>
              <a:rPr lang="en-US" sz="2000" dirty="0" smtClean="0">
                <a:solidFill>
                  <a:srgbClr val="3A3A3A"/>
                </a:solidFill>
              </a:rPr>
              <a:t>Assistant Director of Web Services</a:t>
            </a:r>
          </a:p>
          <a:p>
            <a:r>
              <a:rPr lang="en-US" sz="2000" dirty="0" smtClean="0">
                <a:solidFill>
                  <a:srgbClr val="3A3A3A"/>
                </a:solidFill>
              </a:rPr>
              <a:t>@</a:t>
            </a:r>
            <a:r>
              <a:rPr lang="en-US" sz="2000" dirty="0" err="1" smtClean="0">
                <a:solidFill>
                  <a:srgbClr val="3A3A3A"/>
                </a:solidFill>
              </a:rPr>
              <a:t>beerpievader</a:t>
            </a:r>
            <a:endParaRPr lang="en-US" sz="2000" dirty="0" smtClean="0">
              <a:solidFill>
                <a:srgbClr val="3A3A3A"/>
              </a:solidFill>
            </a:endParaRPr>
          </a:p>
          <a:p>
            <a:endParaRPr lang="en-US" sz="2000" dirty="0">
              <a:solidFill>
                <a:srgbClr val="3A3A3A"/>
              </a:solidFill>
            </a:endParaRPr>
          </a:p>
          <a:p>
            <a:endParaRPr lang="en-US" sz="2000" dirty="0" smtClean="0">
              <a:solidFill>
                <a:srgbClr val="3A3A3A"/>
              </a:solidFill>
            </a:endParaRPr>
          </a:p>
          <a:p>
            <a:r>
              <a:rPr lang="en-US" sz="2000" dirty="0" smtClean="0">
                <a:solidFill>
                  <a:srgbClr val="3A3A3A"/>
                </a:solidFill>
              </a:rPr>
              <a:t>Amos Williams</a:t>
            </a:r>
            <a:br>
              <a:rPr lang="en-US" sz="2000" dirty="0" smtClean="0">
                <a:solidFill>
                  <a:srgbClr val="3A3A3A"/>
                </a:solidFill>
              </a:rPr>
            </a:br>
            <a:r>
              <a:rPr lang="en-US" sz="2000" dirty="0" smtClean="0">
                <a:solidFill>
                  <a:srgbClr val="3A3A3A"/>
                </a:solidFill>
              </a:rPr>
              <a:t>Kennesaw State University</a:t>
            </a:r>
          </a:p>
          <a:p>
            <a:r>
              <a:rPr lang="en-US" sz="2000" dirty="0" smtClean="0">
                <a:solidFill>
                  <a:srgbClr val="3A3A3A"/>
                </a:solidFill>
              </a:rPr>
              <a:t>Lead Web and Mobile Developer</a:t>
            </a:r>
          </a:p>
          <a:p>
            <a:r>
              <a:rPr lang="en-US" sz="2000" dirty="0" smtClean="0">
                <a:solidFill>
                  <a:srgbClr val="3A3A3A"/>
                </a:solidFill>
              </a:rPr>
              <a:t>@</a:t>
            </a:r>
            <a:r>
              <a:rPr lang="en-US" sz="2000" dirty="0" err="1" smtClean="0">
                <a:solidFill>
                  <a:srgbClr val="3A3A3A"/>
                </a:solidFill>
              </a:rPr>
              <a:t>trezzay</a:t>
            </a:r>
            <a:endParaRPr lang="en-US" sz="2000" dirty="0">
              <a:solidFill>
                <a:srgbClr val="3A3A3A"/>
              </a:solidFill>
            </a:endParaRPr>
          </a:p>
        </p:txBody>
      </p:sp>
      <p:pic>
        <p:nvPicPr>
          <p:cNvPr id="3" name="Picture 2" descr="starbur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47" y="648725"/>
            <a:ext cx="5773131" cy="57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0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42" y="373564"/>
            <a:ext cx="837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Questions</a:t>
            </a:r>
            <a:endParaRPr lang="en-US" sz="4000" b="1" dirty="0" smtClean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758" y="1282794"/>
            <a:ext cx="7894196" cy="524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1.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2.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3.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4.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5.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6.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7.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8.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9.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62782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42" y="373564"/>
            <a:ext cx="837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What we’re </a:t>
            </a:r>
            <a:r>
              <a:rPr lang="en-US" sz="4000" b="1" dirty="0" err="1" smtClean="0">
                <a:solidFill>
                  <a:schemeClr val="accent6"/>
                </a:solidFill>
                <a:latin typeface="Century Gothic"/>
                <a:cs typeface="Century Gothic"/>
              </a:rPr>
              <a:t>gonna</a:t>
            </a:r>
            <a:r>
              <a:rPr lang="en-US" sz="40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 talk about…</a:t>
            </a:r>
            <a:endParaRPr lang="en-US" sz="4000" b="1" dirty="0" smtClean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758" y="1449558"/>
            <a:ext cx="7894196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RWD Implementation Process at KSU</a:t>
            </a:r>
          </a:p>
          <a:p>
            <a:endParaRPr lang="en-US" sz="28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Office of Undergraduate Admissions</a:t>
            </a:r>
          </a:p>
          <a:p>
            <a:endParaRPr lang="en-US" sz="28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Office of Student Financial Aid</a:t>
            </a:r>
          </a:p>
          <a:p>
            <a:endParaRPr lang="en-US" sz="28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Office of the Registrar</a:t>
            </a:r>
          </a:p>
          <a:p>
            <a:endParaRPr lang="en-US" sz="28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Analytics</a:t>
            </a:r>
          </a:p>
          <a:p>
            <a:endParaRPr lang="en-US" sz="2800" b="1" dirty="0">
              <a:solidFill>
                <a:srgbClr val="3A3A3A"/>
              </a:solidFill>
              <a:latin typeface="Century Gothic"/>
              <a:cs typeface="Century Gothic"/>
            </a:endParaRPr>
          </a:p>
          <a:p>
            <a:r>
              <a:rPr lang="en-US" sz="28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Challenges</a:t>
            </a:r>
            <a:endParaRPr lang="en-US" sz="28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411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876" y="2656884"/>
            <a:ext cx="8377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So, </a:t>
            </a:r>
            <a:r>
              <a:rPr lang="en-US" sz="40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&lt;ALL&gt; </a:t>
            </a:r>
            <a:r>
              <a:rPr lang="en-US" sz="4000" b="1" dirty="0" smtClean="0">
                <a:solidFill>
                  <a:srgbClr val="3A3A3A"/>
                </a:solidFill>
                <a:latin typeface="Century Gothic"/>
                <a:cs typeface="Century Gothic"/>
              </a:rPr>
              <a:t>of this started in September 2011</a:t>
            </a:r>
            <a:endParaRPr lang="en-US" sz="4000" b="1" dirty="0" smtClean="0">
              <a:solidFill>
                <a:srgbClr val="3A3A3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936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395</Words>
  <Application>Microsoft Macintosh PowerPoint</Application>
  <PresentationFormat>On-screen Show (4:3)</PresentationFormat>
  <Paragraphs>125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Kennesaw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</dc:creator>
  <cp:lastModifiedBy>Chris Ward</cp:lastModifiedBy>
  <cp:revision>44</cp:revision>
  <dcterms:created xsi:type="dcterms:W3CDTF">2013-10-11T12:31:37Z</dcterms:created>
  <dcterms:modified xsi:type="dcterms:W3CDTF">2013-10-23T19:56:23Z</dcterms:modified>
</cp:coreProperties>
</file>