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311" r:id="rId3"/>
    <p:sldId id="313" r:id="rId4"/>
    <p:sldId id="317" r:id="rId5"/>
    <p:sldId id="281" r:id="rId6"/>
    <p:sldId id="426" r:id="rId7"/>
    <p:sldId id="364" r:id="rId8"/>
    <p:sldId id="293" r:id="rId9"/>
    <p:sldId id="397" r:id="rId10"/>
    <p:sldId id="398" r:id="rId11"/>
    <p:sldId id="399" r:id="rId12"/>
    <p:sldId id="346" r:id="rId13"/>
    <p:sldId id="347" r:id="rId14"/>
    <p:sldId id="348" r:id="rId15"/>
    <p:sldId id="349" r:id="rId16"/>
    <p:sldId id="382" r:id="rId17"/>
    <p:sldId id="276" r:id="rId18"/>
    <p:sldId id="400" r:id="rId19"/>
    <p:sldId id="417" r:id="rId20"/>
    <p:sldId id="401" r:id="rId21"/>
    <p:sldId id="402" r:id="rId22"/>
    <p:sldId id="403" r:id="rId23"/>
    <p:sldId id="404" r:id="rId24"/>
    <p:sldId id="416" r:id="rId25"/>
    <p:sldId id="418" r:id="rId26"/>
    <p:sldId id="405" r:id="rId27"/>
    <p:sldId id="407" r:id="rId28"/>
    <p:sldId id="406" r:id="rId29"/>
    <p:sldId id="415" r:id="rId30"/>
    <p:sldId id="408" r:id="rId31"/>
    <p:sldId id="409" r:id="rId32"/>
    <p:sldId id="410" r:id="rId33"/>
    <p:sldId id="411" r:id="rId34"/>
    <p:sldId id="412" r:id="rId35"/>
    <p:sldId id="414" r:id="rId36"/>
    <p:sldId id="419" r:id="rId37"/>
    <p:sldId id="425" r:id="rId38"/>
    <p:sldId id="424" r:id="rId39"/>
    <p:sldId id="420" r:id="rId40"/>
    <p:sldId id="421" r:id="rId41"/>
    <p:sldId id="422" r:id="rId42"/>
    <p:sldId id="42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28"/>
    <p:restoredTop sz="90416" autoAdjust="0"/>
  </p:normalViewPr>
  <p:slideViewPr>
    <p:cSldViewPr snapToGrid="0" snapToObjects="1">
      <p:cViewPr>
        <p:scale>
          <a:sx n="122" d="100"/>
          <a:sy n="122" d="100"/>
        </p:scale>
        <p:origin x="155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B2A4B-F289-DC48-8290-30A8508779E3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2685E-9A15-DD44-B50B-276A6134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2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2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7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7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2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55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0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C8188-5ED6-E348-A6E4-567292A4FA19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3E821-C288-0044-BD0B-03C8193A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3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414" y="861894"/>
            <a:ext cx="8454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3A3A3A"/>
                </a:solidFill>
              </a:rPr>
              <a:t>Building an Amazing Collaborative Web Team and Environment</a:t>
            </a:r>
            <a:endParaRPr lang="en-US" sz="4400" dirty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 descr="chris_and_am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3" y="2689239"/>
            <a:ext cx="2993877" cy="2993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4649" y="2807679"/>
            <a:ext cx="472821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A3A3A"/>
                </a:solidFill>
              </a:rPr>
              <a:t>Christopher Ward</a:t>
            </a:r>
            <a:br>
              <a:rPr lang="en-US" sz="2000" dirty="0" smtClean="0">
                <a:solidFill>
                  <a:srgbClr val="3A3A3A"/>
                </a:solidFill>
              </a:rPr>
            </a:br>
            <a:r>
              <a:rPr lang="en-US" sz="1600" dirty="0" smtClean="0">
                <a:solidFill>
                  <a:srgbClr val="3A3A3A"/>
                </a:solidFill>
              </a:rPr>
              <a:t>Kennesaw State University</a:t>
            </a:r>
            <a:br>
              <a:rPr lang="en-US" sz="1600" dirty="0" smtClean="0">
                <a:solidFill>
                  <a:srgbClr val="3A3A3A"/>
                </a:solidFill>
              </a:rPr>
            </a:br>
            <a:r>
              <a:rPr lang="en-US" sz="1600" dirty="0" smtClean="0">
                <a:solidFill>
                  <a:srgbClr val="3A3A3A"/>
                </a:solidFill>
              </a:rPr>
              <a:t>Director of Web Services and Mobile Development</a:t>
            </a:r>
          </a:p>
          <a:p>
            <a:r>
              <a:rPr lang="en-US" sz="1600" dirty="0" smtClean="0">
                <a:solidFill>
                  <a:srgbClr val="3A3A3A"/>
                </a:solidFill>
              </a:rPr>
              <a:t>@</a:t>
            </a:r>
            <a:r>
              <a:rPr lang="en-US" sz="1600" dirty="0" err="1" smtClean="0">
                <a:solidFill>
                  <a:srgbClr val="3A3A3A"/>
                </a:solidFill>
              </a:rPr>
              <a:t>beerpievader</a:t>
            </a:r>
            <a:endParaRPr lang="en-US" sz="1600" dirty="0" smtClean="0">
              <a:solidFill>
                <a:srgbClr val="3A3A3A"/>
              </a:solidFill>
            </a:endParaRPr>
          </a:p>
          <a:p>
            <a:endParaRPr lang="en-US" sz="2000" dirty="0">
              <a:solidFill>
                <a:srgbClr val="3A3A3A"/>
              </a:solidFill>
            </a:endParaRPr>
          </a:p>
          <a:p>
            <a:r>
              <a:rPr lang="en-US" sz="2000" dirty="0" smtClean="0">
                <a:solidFill>
                  <a:srgbClr val="3A3A3A"/>
                </a:solidFill>
              </a:rPr>
              <a:t>Amos Williams</a:t>
            </a:r>
            <a:br>
              <a:rPr lang="en-US" sz="2000" dirty="0" smtClean="0">
                <a:solidFill>
                  <a:srgbClr val="3A3A3A"/>
                </a:solidFill>
              </a:rPr>
            </a:br>
            <a:r>
              <a:rPr lang="en-US" sz="1600" dirty="0" smtClean="0">
                <a:solidFill>
                  <a:srgbClr val="3A3A3A"/>
                </a:solidFill>
              </a:rPr>
              <a:t>Kennesaw State University</a:t>
            </a:r>
          </a:p>
          <a:p>
            <a:r>
              <a:rPr lang="en-US" sz="1600" dirty="0" smtClean="0">
                <a:solidFill>
                  <a:srgbClr val="3A3A3A"/>
                </a:solidFill>
              </a:rPr>
              <a:t>Assistant Director </a:t>
            </a:r>
            <a:r>
              <a:rPr lang="en-US" sz="1600" dirty="0">
                <a:solidFill>
                  <a:srgbClr val="3A3A3A"/>
                </a:solidFill>
              </a:rPr>
              <a:t>of Web Services </a:t>
            </a:r>
            <a:r>
              <a:rPr lang="en-US" sz="1600" dirty="0" smtClean="0">
                <a:solidFill>
                  <a:srgbClr val="3A3A3A"/>
                </a:solidFill>
              </a:rPr>
              <a:t>and</a:t>
            </a:r>
            <a:br>
              <a:rPr lang="en-US" sz="1600" dirty="0" smtClean="0">
                <a:solidFill>
                  <a:srgbClr val="3A3A3A"/>
                </a:solidFill>
              </a:rPr>
            </a:br>
            <a:r>
              <a:rPr lang="en-US" sz="1600" dirty="0" smtClean="0">
                <a:solidFill>
                  <a:srgbClr val="3A3A3A"/>
                </a:solidFill>
              </a:rPr>
              <a:t>Mobile Development</a:t>
            </a:r>
            <a:br>
              <a:rPr lang="en-US" sz="1600" dirty="0" smtClean="0">
                <a:solidFill>
                  <a:srgbClr val="3A3A3A"/>
                </a:solidFill>
              </a:rPr>
            </a:br>
            <a:r>
              <a:rPr lang="en-US" sz="1600" dirty="0" smtClean="0">
                <a:solidFill>
                  <a:srgbClr val="3A3A3A"/>
                </a:solidFill>
              </a:rPr>
              <a:t>@</a:t>
            </a:r>
            <a:r>
              <a:rPr lang="en-US" sz="1600" dirty="0" err="1" smtClean="0">
                <a:solidFill>
                  <a:srgbClr val="3A3A3A"/>
                </a:solidFill>
              </a:rPr>
              <a:t>trezzay</a:t>
            </a:r>
            <a:endParaRPr lang="en-US" sz="1600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3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538" y="1666284"/>
            <a:ext cx="29570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Build Amazing Culture</a:t>
            </a:r>
          </a:p>
          <a:p>
            <a:pPr algn="ctr"/>
            <a:endParaRPr lang="en-US" sz="40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Patrick</a:t>
            </a:r>
          </a:p>
          <a:p>
            <a:pPr algn="ctr"/>
            <a:r>
              <a:rPr lang="en-US" sz="4000" b="1" dirty="0" err="1" smtClean="0">
                <a:solidFill>
                  <a:srgbClr val="3A3A3A"/>
                </a:solidFill>
                <a:latin typeface="Century Gothic"/>
                <a:cs typeface="Century Gothic"/>
              </a:rPr>
              <a:t>Lencioni</a:t>
            </a:r>
            <a:endParaRPr lang="en-US" sz="40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67" y="664029"/>
            <a:ext cx="4797033" cy="61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0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9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k_tal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rldsbestp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30" y="358818"/>
            <a:ext cx="82309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entury Gothic"/>
                <a:cs typeface="Century Gothic"/>
              </a:rPr>
              <a:t>World’s Best Pizza Cutter</a:t>
            </a:r>
          </a:p>
        </p:txBody>
      </p:sp>
    </p:spTree>
    <p:extLst>
      <p:ext uri="{BB962C8B-B14F-4D97-AF65-F5344CB8AC3E}">
        <p14:creationId xmlns:p14="http://schemas.microsoft.com/office/powerpoint/2010/main" val="26215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pizz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30" y="369861"/>
            <a:ext cx="8230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Leadership solutions</a:t>
            </a:r>
            <a:r>
              <a:rPr lang="en-US" sz="4000" b="1" dirty="0" smtClean="0">
                <a:latin typeface="Century Gothic"/>
                <a:cs typeface="Century Gothic"/>
              </a:rPr>
              <a:t>…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130" y="5812090"/>
            <a:ext cx="8230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Are NOT LIKE pizza cutters.</a:t>
            </a:r>
          </a:p>
        </p:txBody>
      </p:sp>
    </p:spTree>
    <p:extLst>
      <p:ext uri="{BB962C8B-B14F-4D97-AF65-F5344CB8AC3E}">
        <p14:creationId xmlns:p14="http://schemas.microsoft.com/office/powerpoint/2010/main" val="4985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333" y="1209084"/>
            <a:ext cx="83774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Stay</a:t>
            </a:r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 </a:t>
            </a:r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honest</a:t>
            </a:r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</a:p>
          <a:p>
            <a:pPr algn="ctr"/>
            <a:endParaRPr lang="en-US" sz="4000" b="1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Be</a:t>
            </a:r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 </a:t>
            </a:r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authentic</a:t>
            </a:r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</a:p>
          <a:p>
            <a:pPr algn="ctr"/>
            <a:endParaRPr lang="en-US" sz="4000" b="1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There is no perfect leadership profile</a:t>
            </a:r>
            <a:r>
              <a:rPr lang="mr-IN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…</a:t>
            </a:r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only </a:t>
            </a:r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perfect practices </a:t>
            </a:r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that fit your profile. </a:t>
            </a:r>
            <a:endParaRPr lang="en-US" sz="4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665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241" y="373564"/>
            <a:ext cx="854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Our </a:t>
            </a:r>
            <a:r>
              <a:rPr lang="en-US" sz="4000" b="1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WebGroup</a:t>
            </a:r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Culture</a:t>
            </a:r>
            <a:endParaRPr lang="en-US" sz="4000" b="1" dirty="0" smtClean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758" y="1303464"/>
            <a:ext cx="78941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Our relationships are built on trust</a:t>
            </a:r>
            <a:endParaRPr lang="en-US" sz="24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 foster a learning environment where our expertise helps grow others and where we are always learning from the people around us</a:t>
            </a:r>
            <a:endParaRPr lang="en-US" sz="24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 are invested in each other personally and professionally</a:t>
            </a: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 have a definitive sociology and hire others who will not only compliment our team but will thrive in a collaborative group setting</a:t>
            </a: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 have an incredible amount of fun</a:t>
            </a:r>
            <a:endParaRPr lang="en-US" sz="24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641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3106" y="2743969"/>
            <a:ext cx="8377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Our relationships are built on </a:t>
            </a:r>
            <a:r>
              <a:rPr lang="en-US" sz="48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trust</a:t>
            </a:r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endParaRPr lang="en-US" sz="4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487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7251" y="1633628"/>
            <a:ext cx="29570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You Decide.</a:t>
            </a:r>
          </a:p>
          <a:p>
            <a:pPr algn="ctr"/>
            <a:endParaRPr lang="en-US" sz="40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Andy Stanley</a:t>
            </a:r>
            <a:endParaRPr lang="en-US" sz="40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8" y="729343"/>
            <a:ext cx="6369171" cy="61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" y="253218"/>
            <a:ext cx="9142668" cy="6604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550" y="128484"/>
            <a:ext cx="5355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A Little Bit About Us…</a:t>
            </a:r>
          </a:p>
        </p:txBody>
      </p:sp>
    </p:spTree>
    <p:extLst>
      <p:ext uri="{BB962C8B-B14F-4D97-AF65-F5344CB8AC3E}">
        <p14:creationId xmlns:p14="http://schemas.microsoft.com/office/powerpoint/2010/main" val="364624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457" y="1285280"/>
            <a:ext cx="84357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We 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foster a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  <a:cs typeface="Century Gothic"/>
              </a:rPr>
              <a:t>learning environment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where our expertise helps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  <a:cs typeface="Century Gothic"/>
              </a:rPr>
              <a:t>grow others 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and where we are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  <a:cs typeface="Century Gothic"/>
              </a:rPr>
              <a:t>always learning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from the people around </a:t>
            </a:r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us. </a:t>
            </a:r>
            <a:endParaRPr lang="en-US" sz="4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872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538" y="2439168"/>
            <a:ext cx="2957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This</a:t>
            </a:r>
          </a:p>
          <a:p>
            <a:pPr algn="ctr"/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Is</a:t>
            </a:r>
          </a:p>
          <a:p>
            <a:pPr algn="ctr"/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Caleb</a:t>
            </a:r>
            <a:endParaRPr lang="en-US" sz="40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21" y="348343"/>
            <a:ext cx="4237980" cy="61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69"/>
            <a:ext cx="9090083" cy="6694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030" y="2946039"/>
            <a:ext cx="837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entury Gothic"/>
                <a:cs typeface="Century Gothic"/>
              </a:rPr>
              <a:t>A Learning Environment Thrives When It’s Filled </a:t>
            </a:r>
            <a:r>
              <a:rPr lang="en-US" sz="2400" b="1" smtClean="0">
                <a:latin typeface="Century Gothic"/>
                <a:cs typeface="Century Gothic"/>
              </a:rPr>
              <a:t>With People Who Want To Learn</a:t>
            </a:r>
            <a:endParaRPr lang="en-US" sz="2400" b="1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089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457" y="2297650"/>
            <a:ext cx="8435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We are invested in each other </a:t>
            </a:r>
            <a:r>
              <a:rPr lang="en-US" sz="48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personally</a:t>
            </a:r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and </a:t>
            </a:r>
            <a:r>
              <a:rPr lang="en-US" sz="48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professionally</a:t>
            </a:r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endParaRPr lang="en-US" sz="4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832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171" y="555171"/>
            <a:ext cx="6302829" cy="6302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824" y="686570"/>
            <a:ext cx="29570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The people you lead need to feel like you are connected to them. That is how you build trust.</a:t>
            </a:r>
          </a:p>
          <a:p>
            <a:pPr algn="ctr"/>
            <a:endParaRPr lang="en-US" sz="32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32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Dr. Henry Cloud</a:t>
            </a:r>
            <a:endParaRPr lang="en-US" sz="32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12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457" y="1209077"/>
            <a:ext cx="84357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We have a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  <a:cs typeface="Century Gothic"/>
              </a:rPr>
              <a:t>definitive sociology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and hire others who will not only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  <a:cs typeface="Century Gothic"/>
              </a:rPr>
              <a:t>compliment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our team but will </a:t>
            </a:r>
            <a:r>
              <a:rPr lang="en-US" sz="4800" b="1" dirty="0">
                <a:solidFill>
                  <a:schemeClr val="accent6"/>
                </a:solidFill>
                <a:latin typeface="Century Gothic"/>
                <a:cs typeface="Century Gothic"/>
              </a:rPr>
              <a:t>thrive</a:t>
            </a:r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 in a collaborative group setting. </a:t>
            </a:r>
          </a:p>
        </p:txBody>
      </p:sp>
    </p:spTree>
    <p:extLst>
      <p:ext uri="{BB962C8B-B14F-4D97-AF65-F5344CB8AC3E}">
        <p14:creationId xmlns:p14="http://schemas.microsoft.com/office/powerpoint/2010/main" val="1520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343" y="2656876"/>
            <a:ext cx="8435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We have </a:t>
            </a:r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an incredible amount of </a:t>
            </a:r>
            <a:r>
              <a:rPr lang="en-US" sz="48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fun</a:t>
            </a:r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endParaRPr lang="en-US" sz="4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2998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0083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3292" y="5833853"/>
            <a:ext cx="336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Nerd Retreat</a:t>
            </a:r>
            <a:endParaRPr lang="en-US" sz="36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13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0119" y="429983"/>
            <a:ext cx="672180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Higher Ed Responsive Web Design is more than putting a Web site on a phone. It is a complicated process that requires complex practices and solutions</a:t>
            </a:r>
            <a:r>
              <a:rPr lang="en-US" sz="5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  <a:endParaRPr lang="en-US" sz="54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8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7886" y="1843664"/>
            <a:ext cx="44284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So,…what exactly are we going to be talking about today?</a:t>
            </a:r>
          </a:p>
        </p:txBody>
      </p:sp>
    </p:spTree>
    <p:extLst>
      <p:ext uri="{BB962C8B-B14F-4D97-AF65-F5344CB8AC3E}">
        <p14:creationId xmlns:p14="http://schemas.microsoft.com/office/powerpoint/2010/main" val="23091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008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378" y="5920939"/>
            <a:ext cx="336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Crockpot Day</a:t>
            </a:r>
            <a:endParaRPr lang="en-US" sz="36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033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008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2492" y="467197"/>
            <a:ext cx="336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HealthTrails</a:t>
            </a:r>
            <a:endParaRPr lang="en-US" sz="3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33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8"/>
            <a:ext cx="9090083" cy="68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007" y="4984768"/>
            <a:ext cx="4597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What We Do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(rocket science)</a:t>
            </a:r>
            <a:endParaRPr lang="en-US" sz="36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813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241" y="373564"/>
            <a:ext cx="854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Our </a:t>
            </a:r>
            <a:r>
              <a:rPr lang="en-US" sz="4000" b="1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WebGroup</a:t>
            </a:r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Culture</a:t>
            </a:r>
            <a:endParaRPr lang="en-US" sz="4000" b="1" dirty="0" smtClean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758" y="1303464"/>
            <a:ext cx="78941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Our relationships are built on trust</a:t>
            </a:r>
            <a:endParaRPr lang="en-US" sz="24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 foster a learning environment where our expertise helps grow others and where we are always learning from the people around us</a:t>
            </a:r>
            <a:endParaRPr lang="en-US" sz="24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 are invested in each other personally and professionally</a:t>
            </a: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 have a definitive sociology and hire others who will not only compliment our team but will thrive in a collaborative group setting</a:t>
            </a:r>
          </a:p>
          <a:p>
            <a:endParaRPr lang="en-US" sz="2400" b="1" dirty="0">
              <a:solidFill>
                <a:srgbClr val="3A3A3A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 have an incredible amount of fun</a:t>
            </a:r>
            <a:endParaRPr lang="en-US" sz="24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354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41" y="373564"/>
            <a:ext cx="854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Our </a:t>
            </a:r>
            <a:r>
              <a:rPr lang="en-US" sz="4000" b="1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WebGroup</a:t>
            </a:r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Culture</a:t>
            </a:r>
            <a:endParaRPr lang="en-US" sz="4000" b="1" dirty="0" smtClean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758" y="1303464"/>
            <a:ext cx="78941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Our relationships are built on </a:t>
            </a:r>
            <a:r>
              <a:rPr lang="en-US" sz="24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trust</a:t>
            </a:r>
            <a:endParaRPr lang="en-US" sz="2400" b="1" dirty="0" smtClean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endParaRPr lang="en-US" sz="24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We foster a </a:t>
            </a:r>
            <a:r>
              <a:rPr lang="en-US" sz="24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learning</a:t>
            </a:r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environment where our expertise helps grow others and where we are always learning from the people around us</a:t>
            </a:r>
            <a:endParaRPr lang="en-US" sz="24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endParaRPr lang="en-US" sz="24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We are </a:t>
            </a:r>
            <a:r>
              <a:rPr lang="en-US" sz="24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invested</a:t>
            </a:r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in each other personally and professionally</a:t>
            </a:r>
          </a:p>
          <a:p>
            <a:endParaRPr lang="en-US" sz="24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We have a definitive sociology and hire others who will not only compliment our team but will </a:t>
            </a:r>
            <a:r>
              <a:rPr lang="en-US" sz="24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thrive</a:t>
            </a:r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in a collaborative group setting</a:t>
            </a:r>
          </a:p>
          <a:p>
            <a:endParaRPr lang="en-US" sz="24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We have an incredible amount of </a:t>
            </a:r>
            <a:r>
              <a:rPr lang="en-US" sz="24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fun</a:t>
            </a:r>
            <a:endParaRPr lang="en-US" sz="2400" b="1" dirty="0" smtClean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9433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8"/>
            <a:ext cx="9144000" cy="6837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6548" y="4320738"/>
            <a:ext cx="1668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3A3A3A"/>
                </a:solidFill>
                <a:latin typeface="Century Gothic"/>
                <a:cs typeface="Century Gothic"/>
              </a:rPr>
              <a:t>WebGroup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6189" y="3667597"/>
            <a:ext cx="238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3A3A3A"/>
                </a:solidFill>
                <a:latin typeface="Century Gothic"/>
                <a:cs typeface="Century Gothic"/>
              </a:rPr>
              <a:t>College Webmasters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4903" y="2774969"/>
            <a:ext cx="238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University Web Editors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336077"/>
            <a:ext cx="238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Web Users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3525" y="5087908"/>
            <a:ext cx="3362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Spheres of </a:t>
            </a:r>
          </a:p>
          <a:p>
            <a:pPr algn="ctr"/>
            <a:r>
              <a:rPr lang="en-US" sz="3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Influence</a:t>
            </a:r>
            <a:endParaRPr lang="en-US" sz="3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090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8"/>
            <a:ext cx="9144000" cy="6837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6548" y="4320738"/>
            <a:ext cx="1668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3A3A3A"/>
                </a:solidFill>
                <a:latin typeface="Century Gothic"/>
                <a:cs typeface="Century Gothic"/>
              </a:rPr>
              <a:t>WebGroup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6189" y="3667597"/>
            <a:ext cx="238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3A3A3A"/>
                </a:solidFill>
                <a:latin typeface="Century Gothic"/>
                <a:cs typeface="Century Gothic"/>
              </a:rPr>
              <a:t>College Webmasters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4903" y="2774969"/>
            <a:ext cx="238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University Web Editors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336077"/>
            <a:ext cx="238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Web Users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3525" y="5087908"/>
            <a:ext cx="3362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Spheres of </a:t>
            </a:r>
          </a:p>
          <a:p>
            <a:pPr algn="ctr"/>
            <a:r>
              <a:rPr lang="en-US" sz="3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Influence</a:t>
            </a:r>
            <a:endParaRPr lang="en-US" sz="3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4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4" y="5822967"/>
            <a:ext cx="449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Century Gothic"/>
                <a:cs typeface="Century Gothic"/>
              </a:rPr>
              <a:t>OmniUpdate Day</a:t>
            </a:r>
            <a:endParaRPr lang="en-US" sz="36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278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231" y="2969880"/>
            <a:ext cx="8422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Let’s start with a story.</a:t>
            </a:r>
            <a:endParaRPr lang="en-US" sz="54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96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8"/>
            <a:ext cx="9144000" cy="6837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6548" y="4320738"/>
            <a:ext cx="1668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3A3A3A"/>
                </a:solidFill>
                <a:latin typeface="Century Gothic"/>
                <a:cs typeface="Century Gothic"/>
              </a:rPr>
              <a:t>WebGroup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6189" y="3667597"/>
            <a:ext cx="238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3A3A3A"/>
                </a:solidFill>
                <a:latin typeface="Century Gothic"/>
                <a:cs typeface="Century Gothic"/>
              </a:rPr>
              <a:t>College Webmasters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4903" y="2774969"/>
            <a:ext cx="238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University Web Editors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336077"/>
            <a:ext cx="238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Web Users</a:t>
            </a:r>
            <a:endParaRPr lang="en-US" sz="1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3525" y="5087908"/>
            <a:ext cx="3362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Spheres of </a:t>
            </a:r>
          </a:p>
          <a:p>
            <a:pPr algn="ctr"/>
            <a:r>
              <a:rPr lang="en-US" sz="3600" b="1" dirty="0" smtClean="0">
                <a:solidFill>
                  <a:srgbClr val="3A3A3A"/>
                </a:solidFill>
                <a:latin typeface="Century Gothic"/>
                <a:cs typeface="Century Gothic"/>
              </a:rPr>
              <a:t>Influence</a:t>
            </a:r>
            <a:endParaRPr lang="en-US" sz="3600" b="1" dirty="0" smtClean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1532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795" y="1132884"/>
            <a:ext cx="37843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Leadership is not about authority</a:t>
            </a:r>
            <a:r>
              <a:rPr lang="mr-IN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…</a:t>
            </a:r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it’s about responsibility.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Brian Billick</a:t>
            </a:r>
            <a:endParaRPr lang="en-US" sz="40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649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40" y="818958"/>
            <a:ext cx="4561490" cy="6039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241" y="373564"/>
            <a:ext cx="854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So,</a:t>
            </a:r>
            <a:r>
              <a:rPr lang="mr-IN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…</a:t>
            </a:r>
            <a:r>
              <a:rPr lang="en-US" sz="40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Let’s Talk About You</a:t>
            </a:r>
            <a:endParaRPr lang="en-US" sz="4000" b="1" dirty="0" smtClean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005" y="1853320"/>
            <a:ext cx="34842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A3A3A"/>
                </a:solidFill>
                <a:latin typeface="Century Gothic"/>
                <a:cs typeface="Century Gothic"/>
              </a:rPr>
              <a:t>Where are you with </a:t>
            </a:r>
            <a:r>
              <a:rPr lang="en-US" sz="3600" b="1" smtClean="0">
                <a:solidFill>
                  <a:srgbClr val="3A3A3A"/>
                </a:solidFill>
                <a:latin typeface="Century Gothic"/>
                <a:cs typeface="Century Gothic"/>
              </a:rPr>
              <a:t>leading your teams?; </a:t>
            </a:r>
            <a:r>
              <a:rPr lang="en-US" sz="3600" b="1" dirty="0">
                <a:solidFill>
                  <a:srgbClr val="3A3A3A"/>
                </a:solidFill>
                <a:latin typeface="Century Gothic"/>
                <a:cs typeface="Century Gothic"/>
              </a:rPr>
              <a:t>where do you want to go?; what do you want to learn?</a:t>
            </a:r>
            <a:endParaRPr lang="en-US" sz="3600" b="1" dirty="0">
              <a:solidFill>
                <a:srgbClr val="3A3A3A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41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0934" y="1527923"/>
            <a:ext cx="3107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/>
                <a:cs typeface="Century Gothic"/>
              </a:rPr>
              <a:t> Once upon a time,</a:t>
            </a:r>
          </a:p>
          <a:p>
            <a:pPr algn="ctr"/>
            <a:r>
              <a:rPr lang="en-US" sz="3600" b="1" dirty="0" smtClean="0">
                <a:latin typeface="Century Gothic"/>
                <a:cs typeface="Century Gothic"/>
              </a:rPr>
              <a:t>Kennesaw State University hired this guy</a:t>
            </a:r>
            <a:r>
              <a:rPr lang="mr-IN" sz="3600" b="1" dirty="0" smtClean="0">
                <a:latin typeface="Century Gothic"/>
                <a:cs typeface="Century Gothic"/>
              </a:rPr>
              <a:t>…</a:t>
            </a:r>
            <a:endParaRPr lang="en-US" sz="3600" b="1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93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876" y="5661338"/>
            <a:ext cx="8377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…</a:t>
            </a:r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to manage </a:t>
            </a:r>
            <a:r>
              <a:rPr lang="en-US" sz="40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Kennesaw.edu</a:t>
            </a:r>
            <a:endParaRPr lang="en-US" sz="40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207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199"/>
            <a:ext cx="6999514" cy="4667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8648" y="325179"/>
            <a:ext cx="29422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/>
                <a:cs typeface="Century Gothic"/>
              </a:rPr>
              <a:t> After a </a:t>
            </a:r>
            <a:r>
              <a:rPr lang="en-US" sz="3600" b="1" smtClean="0">
                <a:latin typeface="Century Gothic"/>
                <a:cs typeface="Century Gothic"/>
              </a:rPr>
              <a:t>few years, the Web </a:t>
            </a:r>
            <a:r>
              <a:rPr lang="en-US" sz="3600" b="1" dirty="0" smtClean="0">
                <a:latin typeface="Century Gothic"/>
                <a:cs typeface="Century Gothic"/>
              </a:rPr>
              <a:t>started to get REALLY hard. It required a whole new set of coding skills.</a:t>
            </a:r>
            <a:endParaRPr lang="en-US" sz="3600" b="1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166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ncess-le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663" y="1719056"/>
            <a:ext cx="33627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Help me, direct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supervisor</a:t>
            </a:r>
            <a:r>
              <a:rPr lang="mr-IN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…</a:t>
            </a:r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I need a real web developer.</a:t>
            </a:r>
            <a:endParaRPr lang="en-US" sz="36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605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13904</TotalTime>
  <Words>572</Words>
  <Application>Microsoft Macintosh PowerPoint</Application>
  <PresentationFormat>On-screen Show (4:3)</PresentationFormat>
  <Paragraphs>102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Calibri</vt:lpstr>
      <vt:lpstr>Century 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Kennesaw State University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ITS</dc:creator>
  <cp:lastModifiedBy>Christopher Ward</cp:lastModifiedBy>
  <cp:revision>152</cp:revision>
  <dcterms:created xsi:type="dcterms:W3CDTF">2013-10-11T12:31:37Z</dcterms:created>
  <dcterms:modified xsi:type="dcterms:W3CDTF">2017-09-28T13:26:41Z</dcterms:modified>
</cp:coreProperties>
</file>