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256" r:id="rId2"/>
    <p:sldId id="311" r:id="rId3"/>
    <p:sldId id="313" r:id="rId4"/>
    <p:sldId id="277" r:id="rId5"/>
    <p:sldId id="315" r:id="rId6"/>
    <p:sldId id="316" r:id="rId7"/>
    <p:sldId id="280" r:id="rId8"/>
    <p:sldId id="317" r:id="rId9"/>
    <p:sldId id="318" r:id="rId10"/>
    <p:sldId id="319" r:id="rId11"/>
    <p:sldId id="320" r:id="rId12"/>
    <p:sldId id="321" r:id="rId13"/>
    <p:sldId id="322" r:id="rId14"/>
    <p:sldId id="323" r:id="rId15"/>
    <p:sldId id="324" r:id="rId16"/>
    <p:sldId id="325" r:id="rId17"/>
    <p:sldId id="326" r:id="rId18"/>
    <p:sldId id="327" r:id="rId19"/>
    <p:sldId id="328" r:id="rId20"/>
    <p:sldId id="329" r:id="rId21"/>
    <p:sldId id="330" r:id="rId22"/>
    <p:sldId id="331" r:id="rId23"/>
    <p:sldId id="332" r:id="rId24"/>
    <p:sldId id="333" r:id="rId25"/>
    <p:sldId id="276" r:id="rId26"/>
    <p:sldId id="334" r:id="rId27"/>
    <p:sldId id="281" r:id="rId28"/>
    <p:sldId id="284" r:id="rId29"/>
    <p:sldId id="287" r:id="rId30"/>
    <p:sldId id="288" r:id="rId31"/>
    <p:sldId id="289" r:id="rId32"/>
    <p:sldId id="290" r:id="rId33"/>
    <p:sldId id="335" r:id="rId34"/>
    <p:sldId id="336" r:id="rId35"/>
    <p:sldId id="337" r:id="rId36"/>
    <p:sldId id="338" r:id="rId37"/>
    <p:sldId id="339" r:id="rId38"/>
    <p:sldId id="340" r:id="rId39"/>
    <p:sldId id="293" r:id="rId40"/>
    <p:sldId id="364" r:id="rId41"/>
    <p:sldId id="365" r:id="rId42"/>
    <p:sldId id="366" r:id="rId43"/>
    <p:sldId id="350" r:id="rId44"/>
    <p:sldId id="343" r:id="rId45"/>
    <p:sldId id="363" r:id="rId46"/>
    <p:sldId id="372" r:id="rId47"/>
    <p:sldId id="373" r:id="rId48"/>
    <p:sldId id="378" r:id="rId49"/>
    <p:sldId id="375" r:id="rId50"/>
    <p:sldId id="377" r:id="rId51"/>
    <p:sldId id="376" r:id="rId52"/>
    <p:sldId id="379" r:id="rId53"/>
    <p:sldId id="380" r:id="rId54"/>
    <p:sldId id="381" r:id="rId55"/>
    <p:sldId id="369" r:id="rId56"/>
    <p:sldId id="382" r:id="rId57"/>
    <p:sldId id="294" r:id="rId58"/>
    <p:sldId id="385" r:id="rId59"/>
    <p:sldId id="384" r:id="rId60"/>
    <p:sldId id="395" r:id="rId61"/>
    <p:sldId id="383" r:id="rId62"/>
    <p:sldId id="374" r:id="rId63"/>
    <p:sldId id="344" r:id="rId64"/>
    <p:sldId id="346" r:id="rId65"/>
    <p:sldId id="347" r:id="rId66"/>
    <p:sldId id="348" r:id="rId67"/>
    <p:sldId id="349" r:id="rId68"/>
    <p:sldId id="367" r:id="rId69"/>
    <p:sldId id="355" r:id="rId70"/>
    <p:sldId id="356" r:id="rId71"/>
    <p:sldId id="357" r:id="rId72"/>
    <p:sldId id="358" r:id="rId73"/>
    <p:sldId id="359" r:id="rId74"/>
    <p:sldId id="360" r:id="rId75"/>
    <p:sldId id="361" r:id="rId76"/>
    <p:sldId id="370" r:id="rId77"/>
    <p:sldId id="341" r:id="rId78"/>
    <p:sldId id="386" r:id="rId79"/>
    <p:sldId id="371" r:id="rId80"/>
    <p:sldId id="314" r:id="rId81"/>
    <p:sldId id="388" r:id="rId82"/>
    <p:sldId id="389" r:id="rId83"/>
    <p:sldId id="390" r:id="rId84"/>
    <p:sldId id="391" r:id="rId85"/>
    <p:sldId id="392" r:id="rId86"/>
    <p:sldId id="393" r:id="rId87"/>
    <p:sldId id="387" r:id="rId88"/>
    <p:sldId id="394"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3A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439" autoAdjust="0"/>
  </p:normalViewPr>
  <p:slideViewPr>
    <p:cSldViewPr snapToGrid="0" snapToObjects="1">
      <p:cViewPr varScale="1">
        <p:scale>
          <a:sx n="113" d="100"/>
          <a:sy n="113" d="100"/>
        </p:scale>
        <p:origin x="-129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696"/>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FB2A4B-F289-DC48-8290-30A8508779E3}" type="datetimeFigureOut">
              <a:rPr lang="en-US" smtClean="0"/>
              <a:t>9/11/14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62685E-9A15-DD44-B50B-276A6134A8A7}" type="slidenum">
              <a:rPr lang="en-US" smtClean="0"/>
              <a:t>‹#›</a:t>
            </a:fld>
            <a:endParaRPr lang="en-US"/>
          </a:p>
        </p:txBody>
      </p:sp>
    </p:spTree>
    <p:extLst>
      <p:ext uri="{BB962C8B-B14F-4D97-AF65-F5344CB8AC3E}">
        <p14:creationId xmlns:p14="http://schemas.microsoft.com/office/powerpoint/2010/main" val="10088269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3C8188-5ED6-E348-A6E4-567292A4FA19}" type="datetimeFigureOut">
              <a:rPr lang="en-US" smtClean="0"/>
              <a:t>9/11/14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1702322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C8188-5ED6-E348-A6E4-567292A4FA19}" type="datetimeFigureOut">
              <a:rPr lang="en-US" smtClean="0"/>
              <a:t>9/11/14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409679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C8188-5ED6-E348-A6E4-567292A4FA19}" type="datetimeFigureOut">
              <a:rPr lang="en-US" smtClean="0"/>
              <a:t>9/11/14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239921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C8188-5ED6-E348-A6E4-567292A4FA19}" type="datetimeFigureOut">
              <a:rPr lang="en-US" smtClean="0"/>
              <a:t>9/11/14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09455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3C8188-5ED6-E348-A6E4-567292A4FA19}" type="datetimeFigureOut">
              <a:rPr lang="en-US" smtClean="0"/>
              <a:t>9/11/14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632355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3C8188-5ED6-E348-A6E4-567292A4FA19}" type="datetimeFigureOut">
              <a:rPr lang="en-US" smtClean="0"/>
              <a:t>9/11/14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609076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3C8188-5ED6-E348-A6E4-567292A4FA19}" type="datetimeFigureOut">
              <a:rPr lang="en-US" smtClean="0"/>
              <a:t>9/11/14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452566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3C8188-5ED6-E348-A6E4-567292A4FA19}" type="datetimeFigureOut">
              <a:rPr lang="en-US" smtClean="0"/>
              <a:t>9/11/14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4147324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3C8188-5ED6-E348-A6E4-567292A4FA19}" type="datetimeFigureOut">
              <a:rPr lang="en-US" smtClean="0"/>
              <a:t>9/11/14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4034955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C8188-5ED6-E348-A6E4-567292A4FA19}" type="datetimeFigureOut">
              <a:rPr lang="en-US" smtClean="0"/>
              <a:t>9/11/14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10747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C8188-5ED6-E348-A6E4-567292A4FA19}" type="datetimeFigureOut">
              <a:rPr lang="en-US" smtClean="0"/>
              <a:t>9/11/14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14516073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C8188-5ED6-E348-A6E4-567292A4FA19}" type="datetimeFigureOut">
              <a:rPr lang="en-US" smtClean="0"/>
              <a:t>9/11/14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73E821-C288-0044-BD0B-03C8193AC021}" type="slidenum">
              <a:rPr lang="en-US" smtClean="0"/>
              <a:t>‹#›</a:t>
            </a:fld>
            <a:endParaRPr lang="en-US"/>
          </a:p>
        </p:txBody>
      </p:sp>
    </p:spTree>
    <p:extLst>
      <p:ext uri="{BB962C8B-B14F-4D97-AF65-F5344CB8AC3E}">
        <p14:creationId xmlns:p14="http://schemas.microsoft.com/office/powerpoint/2010/main" val="1416531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3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 Id="rId3" Type="http://schemas.openxmlformats.org/officeDocument/2006/relationships/image" Target="../media/image6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4414" y="861894"/>
            <a:ext cx="8454432" cy="769441"/>
          </a:xfrm>
          <a:prstGeom prst="rect">
            <a:avLst/>
          </a:prstGeom>
          <a:noFill/>
        </p:spPr>
        <p:txBody>
          <a:bodyPr wrap="square" rtlCol="0">
            <a:spAutoFit/>
          </a:bodyPr>
          <a:lstStyle/>
          <a:p>
            <a:pPr algn="ctr"/>
            <a:r>
              <a:rPr lang="en-US" sz="4400" b="1" dirty="0" smtClean="0">
                <a:solidFill>
                  <a:srgbClr val="3A3A3A"/>
                </a:solidFill>
              </a:rPr>
              <a:t>The Sustainable Mobile Web</a:t>
            </a:r>
            <a:endParaRPr lang="en-US" sz="4400" dirty="0">
              <a:solidFill>
                <a:srgbClr val="3A3A3A"/>
              </a:solidFill>
              <a:latin typeface="Century Gothic"/>
              <a:cs typeface="Century Gothic"/>
            </a:endParaRPr>
          </a:p>
        </p:txBody>
      </p:sp>
      <p:pic>
        <p:nvPicPr>
          <p:cNvPr id="5" name="Picture 4" descr="chris_and_am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983" y="2515071"/>
            <a:ext cx="2993877" cy="2993877"/>
          </a:xfrm>
          <a:prstGeom prst="rect">
            <a:avLst/>
          </a:prstGeom>
        </p:spPr>
      </p:pic>
      <p:sp>
        <p:nvSpPr>
          <p:cNvPr id="2" name="TextBox 1"/>
          <p:cNvSpPr txBox="1"/>
          <p:nvPr/>
        </p:nvSpPr>
        <p:spPr>
          <a:xfrm>
            <a:off x="3994649" y="2633511"/>
            <a:ext cx="4728211" cy="2739211"/>
          </a:xfrm>
          <a:prstGeom prst="rect">
            <a:avLst/>
          </a:prstGeom>
          <a:noFill/>
        </p:spPr>
        <p:txBody>
          <a:bodyPr wrap="square" rtlCol="0">
            <a:spAutoFit/>
          </a:bodyPr>
          <a:lstStyle/>
          <a:p>
            <a:r>
              <a:rPr lang="en-US" sz="2000" dirty="0" smtClean="0">
                <a:solidFill>
                  <a:srgbClr val="3A3A3A"/>
                </a:solidFill>
              </a:rPr>
              <a:t>Christopher Ward</a:t>
            </a:r>
            <a:br>
              <a:rPr lang="en-US" sz="2000" dirty="0" smtClean="0">
                <a:solidFill>
                  <a:srgbClr val="3A3A3A"/>
                </a:solidFill>
              </a:rPr>
            </a:br>
            <a:r>
              <a:rPr lang="en-US" sz="1600" dirty="0" smtClean="0">
                <a:solidFill>
                  <a:srgbClr val="3A3A3A"/>
                </a:solidFill>
              </a:rPr>
              <a:t>Kennesaw State University</a:t>
            </a:r>
            <a:br>
              <a:rPr lang="en-US" sz="1600" dirty="0" smtClean="0">
                <a:solidFill>
                  <a:srgbClr val="3A3A3A"/>
                </a:solidFill>
              </a:rPr>
            </a:br>
            <a:r>
              <a:rPr lang="en-US" sz="1600" dirty="0" smtClean="0">
                <a:solidFill>
                  <a:srgbClr val="3A3A3A"/>
                </a:solidFill>
              </a:rPr>
              <a:t>Director </a:t>
            </a:r>
            <a:r>
              <a:rPr lang="en-US" sz="1600" dirty="0" smtClean="0">
                <a:solidFill>
                  <a:srgbClr val="3A3A3A"/>
                </a:solidFill>
              </a:rPr>
              <a:t>of Web </a:t>
            </a:r>
            <a:r>
              <a:rPr lang="en-US" sz="1600" dirty="0" smtClean="0">
                <a:solidFill>
                  <a:srgbClr val="3A3A3A"/>
                </a:solidFill>
              </a:rPr>
              <a:t>Services and Mobile Development</a:t>
            </a:r>
            <a:endParaRPr lang="en-US" sz="1600" dirty="0" smtClean="0">
              <a:solidFill>
                <a:srgbClr val="3A3A3A"/>
              </a:solidFill>
            </a:endParaRPr>
          </a:p>
          <a:p>
            <a:r>
              <a:rPr lang="en-US" sz="1600" dirty="0" smtClean="0">
                <a:solidFill>
                  <a:srgbClr val="3A3A3A"/>
                </a:solidFill>
              </a:rPr>
              <a:t>@</a:t>
            </a:r>
            <a:r>
              <a:rPr lang="en-US" sz="1600" dirty="0" err="1" smtClean="0">
                <a:solidFill>
                  <a:srgbClr val="3A3A3A"/>
                </a:solidFill>
              </a:rPr>
              <a:t>beerpievader</a:t>
            </a:r>
            <a:endParaRPr lang="en-US" sz="1600" dirty="0" smtClean="0">
              <a:solidFill>
                <a:srgbClr val="3A3A3A"/>
              </a:solidFill>
            </a:endParaRPr>
          </a:p>
          <a:p>
            <a:endParaRPr lang="en-US" sz="2000" dirty="0">
              <a:solidFill>
                <a:srgbClr val="3A3A3A"/>
              </a:solidFill>
            </a:endParaRPr>
          </a:p>
          <a:p>
            <a:r>
              <a:rPr lang="en-US" sz="2000" dirty="0" smtClean="0">
                <a:solidFill>
                  <a:srgbClr val="3A3A3A"/>
                </a:solidFill>
              </a:rPr>
              <a:t>Amos </a:t>
            </a:r>
            <a:r>
              <a:rPr lang="en-US" sz="2000" dirty="0" smtClean="0">
                <a:solidFill>
                  <a:srgbClr val="3A3A3A"/>
                </a:solidFill>
              </a:rPr>
              <a:t>Williams</a:t>
            </a:r>
            <a:br>
              <a:rPr lang="en-US" sz="2000" dirty="0" smtClean="0">
                <a:solidFill>
                  <a:srgbClr val="3A3A3A"/>
                </a:solidFill>
              </a:rPr>
            </a:br>
            <a:r>
              <a:rPr lang="en-US" sz="1600" dirty="0" smtClean="0">
                <a:solidFill>
                  <a:srgbClr val="3A3A3A"/>
                </a:solidFill>
              </a:rPr>
              <a:t>Kennesaw State University</a:t>
            </a:r>
          </a:p>
          <a:p>
            <a:r>
              <a:rPr lang="en-US" sz="1600" dirty="0" smtClean="0">
                <a:solidFill>
                  <a:srgbClr val="3A3A3A"/>
                </a:solidFill>
              </a:rPr>
              <a:t>Assistant Director </a:t>
            </a:r>
            <a:r>
              <a:rPr lang="en-US" sz="1600" dirty="0">
                <a:solidFill>
                  <a:srgbClr val="3A3A3A"/>
                </a:solidFill>
              </a:rPr>
              <a:t>of Web Services </a:t>
            </a:r>
            <a:r>
              <a:rPr lang="en-US" sz="1600" dirty="0" smtClean="0">
                <a:solidFill>
                  <a:srgbClr val="3A3A3A"/>
                </a:solidFill>
              </a:rPr>
              <a:t>and</a:t>
            </a:r>
            <a:br>
              <a:rPr lang="en-US" sz="1600" dirty="0" smtClean="0">
                <a:solidFill>
                  <a:srgbClr val="3A3A3A"/>
                </a:solidFill>
              </a:rPr>
            </a:br>
            <a:r>
              <a:rPr lang="en-US" sz="1600" dirty="0" smtClean="0">
                <a:solidFill>
                  <a:srgbClr val="3A3A3A"/>
                </a:solidFill>
              </a:rPr>
              <a:t>Mobile Development</a:t>
            </a:r>
            <a:br>
              <a:rPr lang="en-US" sz="1600" dirty="0" smtClean="0">
                <a:solidFill>
                  <a:srgbClr val="3A3A3A"/>
                </a:solidFill>
              </a:rPr>
            </a:br>
            <a:r>
              <a:rPr lang="en-US" sz="1600" dirty="0" smtClean="0">
                <a:solidFill>
                  <a:srgbClr val="3A3A3A"/>
                </a:solidFill>
              </a:rPr>
              <a:t>@</a:t>
            </a:r>
            <a:r>
              <a:rPr lang="en-US" sz="1600" dirty="0" err="1" smtClean="0">
                <a:solidFill>
                  <a:srgbClr val="3A3A3A"/>
                </a:solidFill>
              </a:rPr>
              <a:t>trezzay</a:t>
            </a:r>
            <a:endParaRPr lang="en-US" sz="1600" dirty="0">
              <a:solidFill>
                <a:srgbClr val="3A3A3A"/>
              </a:solidFill>
            </a:endParaRPr>
          </a:p>
        </p:txBody>
      </p:sp>
    </p:spTree>
    <p:extLst>
      <p:ext uri="{BB962C8B-B14F-4D97-AF65-F5344CB8AC3E}">
        <p14:creationId xmlns:p14="http://schemas.microsoft.com/office/powerpoint/2010/main" val="37586317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41560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84196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63097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1055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512054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85593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039771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68532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63172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57279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bgroup-coll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218"/>
            <a:ext cx="9144000" cy="6604782"/>
          </a:xfrm>
          <a:prstGeom prst="rect">
            <a:avLst/>
          </a:prstGeom>
        </p:spPr>
      </p:pic>
      <p:sp>
        <p:nvSpPr>
          <p:cNvPr id="4" name="TextBox 3"/>
          <p:cNvSpPr txBox="1"/>
          <p:nvPr/>
        </p:nvSpPr>
        <p:spPr>
          <a:xfrm>
            <a:off x="148550" y="128484"/>
            <a:ext cx="5355119" cy="400110"/>
          </a:xfrm>
          <a:prstGeom prst="rect">
            <a:avLst/>
          </a:prstGeom>
          <a:noFill/>
        </p:spPr>
        <p:txBody>
          <a:bodyPr wrap="square" rtlCol="0">
            <a:spAutoFit/>
          </a:bodyPr>
          <a:lstStyle/>
          <a:p>
            <a:r>
              <a:rPr lang="en-US" sz="2000" b="1" dirty="0" smtClean="0">
                <a:solidFill>
                  <a:srgbClr val="3A3A3A"/>
                </a:solidFill>
                <a:latin typeface="Century Gothic"/>
                <a:cs typeface="Century Gothic"/>
              </a:rPr>
              <a:t>A Little Bit About Us…</a:t>
            </a:r>
            <a:endParaRPr lang="en-US" sz="2000" b="1" dirty="0" smtClean="0">
              <a:solidFill>
                <a:srgbClr val="3A3A3A"/>
              </a:solidFill>
              <a:latin typeface="Century Gothic"/>
              <a:cs typeface="Century Gothic"/>
            </a:endParaRPr>
          </a:p>
        </p:txBody>
      </p:sp>
    </p:spTree>
    <p:extLst>
      <p:ext uri="{BB962C8B-B14F-4D97-AF65-F5344CB8AC3E}">
        <p14:creationId xmlns:p14="http://schemas.microsoft.com/office/powerpoint/2010/main" val="36462459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06724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71283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01008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926305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460784" y="958274"/>
            <a:ext cx="4855071" cy="4832092"/>
          </a:xfrm>
          <a:prstGeom prst="rect">
            <a:avLst/>
          </a:prstGeom>
          <a:noFill/>
        </p:spPr>
        <p:txBody>
          <a:bodyPr wrap="square" rtlCol="0">
            <a:spAutoFit/>
          </a:bodyPr>
          <a:lstStyle/>
          <a:p>
            <a:pPr algn="ctr"/>
            <a:r>
              <a:rPr lang="en-US" sz="4400" b="1" dirty="0" smtClean="0">
                <a:solidFill>
                  <a:schemeClr val="bg1"/>
                </a:solidFill>
                <a:latin typeface="Century Gothic"/>
                <a:cs typeface="Century Gothic"/>
              </a:rPr>
              <a:t>The “Tommy Problem” is coming...RWD is so new that most sites haven’t had a first round of redesigns yet.</a:t>
            </a:r>
            <a:endParaRPr lang="en-US" sz="4400" b="1" dirty="0">
              <a:solidFill>
                <a:schemeClr val="bg1"/>
              </a:solidFill>
              <a:latin typeface="Century Gothic"/>
              <a:cs typeface="Century Gothic"/>
            </a:endParaRPr>
          </a:p>
        </p:txBody>
      </p:sp>
      <p:pic>
        <p:nvPicPr>
          <p:cNvPr id="2" name="Picture 1" descr="tomm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8315" y="449519"/>
            <a:ext cx="3087533" cy="6093815"/>
          </a:xfrm>
          <a:prstGeom prst="rect">
            <a:avLst/>
          </a:prstGeom>
        </p:spPr>
      </p:pic>
    </p:spTree>
    <p:extLst>
      <p:ext uri="{BB962C8B-B14F-4D97-AF65-F5344CB8AC3E}">
        <p14:creationId xmlns:p14="http://schemas.microsoft.com/office/powerpoint/2010/main" val="25437530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241" y="373564"/>
            <a:ext cx="8540053" cy="707886"/>
          </a:xfrm>
          <a:prstGeom prst="rect">
            <a:avLst/>
          </a:prstGeom>
          <a:noFill/>
        </p:spPr>
        <p:txBody>
          <a:bodyPr wrap="square" rtlCol="0">
            <a:spAutoFit/>
          </a:bodyPr>
          <a:lstStyle/>
          <a:p>
            <a:pPr algn="ctr"/>
            <a:r>
              <a:rPr lang="en-US" sz="4000" b="1" dirty="0" smtClean="0">
                <a:solidFill>
                  <a:schemeClr val="accent6"/>
                </a:solidFill>
                <a:latin typeface="Century Gothic"/>
                <a:cs typeface="Century Gothic"/>
              </a:rPr>
              <a:t>What RWD Forces Us To Do…</a:t>
            </a:r>
            <a:endParaRPr lang="en-US" sz="4000" b="1" dirty="0" smtClean="0">
              <a:solidFill>
                <a:schemeClr val="accent6"/>
              </a:solidFill>
              <a:latin typeface="Century Gothic"/>
              <a:cs typeface="Century Gothic"/>
            </a:endParaRPr>
          </a:p>
        </p:txBody>
      </p:sp>
      <p:sp>
        <p:nvSpPr>
          <p:cNvPr id="3" name="TextBox 2"/>
          <p:cNvSpPr txBox="1"/>
          <p:nvPr/>
        </p:nvSpPr>
        <p:spPr>
          <a:xfrm>
            <a:off x="572758" y="1303464"/>
            <a:ext cx="7894196" cy="5262980"/>
          </a:xfrm>
          <a:prstGeom prst="rect">
            <a:avLst/>
          </a:prstGeom>
          <a:noFill/>
        </p:spPr>
        <p:txBody>
          <a:bodyPr wrap="square" rtlCol="0">
            <a:spAutoFit/>
          </a:bodyPr>
          <a:lstStyle/>
          <a:p>
            <a:r>
              <a:rPr lang="en-US" sz="2800" b="1" dirty="0" smtClean="0">
                <a:solidFill>
                  <a:srgbClr val="3A3A3A"/>
                </a:solidFill>
                <a:latin typeface="Century Gothic"/>
                <a:cs typeface="Century Gothic"/>
              </a:rPr>
              <a:t>Refine navigation to work on smaller screens (while not sacrificing usability)</a:t>
            </a:r>
            <a:endParaRPr lang="en-US" sz="2800" b="1" dirty="0" smtClean="0">
              <a:solidFill>
                <a:srgbClr val="3A3A3A"/>
              </a:solidFill>
              <a:latin typeface="Century Gothic"/>
              <a:cs typeface="Century Gothic"/>
            </a:endParaRPr>
          </a:p>
          <a:p>
            <a:endParaRPr lang="en-US" sz="2800" b="1" dirty="0">
              <a:solidFill>
                <a:srgbClr val="3A3A3A"/>
              </a:solidFill>
              <a:latin typeface="Century Gothic"/>
              <a:cs typeface="Century Gothic"/>
            </a:endParaRPr>
          </a:p>
          <a:p>
            <a:r>
              <a:rPr lang="en-US" sz="2800" b="1" dirty="0" smtClean="0">
                <a:solidFill>
                  <a:srgbClr val="3A3A3A"/>
                </a:solidFill>
                <a:latin typeface="Century Gothic"/>
                <a:cs typeface="Century Gothic"/>
              </a:rPr>
              <a:t>Revise and refine content to work on a multitude of devices, operating systems and screen sizes </a:t>
            </a:r>
            <a:endParaRPr lang="en-US" sz="2800" b="1" dirty="0" smtClean="0">
              <a:solidFill>
                <a:srgbClr val="3A3A3A"/>
              </a:solidFill>
              <a:latin typeface="Century Gothic"/>
              <a:cs typeface="Century Gothic"/>
            </a:endParaRPr>
          </a:p>
          <a:p>
            <a:endParaRPr lang="en-US" sz="2800" b="1" dirty="0">
              <a:solidFill>
                <a:srgbClr val="3A3A3A"/>
              </a:solidFill>
              <a:latin typeface="Century Gothic"/>
              <a:cs typeface="Century Gothic"/>
            </a:endParaRPr>
          </a:p>
          <a:p>
            <a:r>
              <a:rPr lang="en-US" sz="2800" b="1" dirty="0" smtClean="0">
                <a:solidFill>
                  <a:srgbClr val="3A3A3A"/>
                </a:solidFill>
                <a:latin typeface="Century Gothic"/>
                <a:cs typeface="Century Gothic"/>
              </a:rPr>
              <a:t>Be concise, to the point and get rid of all the crap</a:t>
            </a:r>
          </a:p>
          <a:p>
            <a:endParaRPr lang="en-US" sz="2800" b="1" dirty="0">
              <a:solidFill>
                <a:srgbClr val="3A3A3A"/>
              </a:solidFill>
              <a:latin typeface="Century Gothic"/>
              <a:cs typeface="Century Gothic"/>
            </a:endParaRPr>
          </a:p>
          <a:p>
            <a:r>
              <a:rPr lang="en-US" sz="2800" b="1" dirty="0" smtClean="0">
                <a:solidFill>
                  <a:srgbClr val="3A3A3A"/>
                </a:solidFill>
                <a:latin typeface="Century Gothic"/>
                <a:cs typeface="Century Gothic"/>
              </a:rPr>
              <a:t>Develop responsibly (i.e. not demolish users’ data plans)</a:t>
            </a:r>
            <a:endParaRPr lang="en-US" sz="2800" b="1" dirty="0" smtClean="0">
              <a:solidFill>
                <a:srgbClr val="3A3A3A"/>
              </a:solidFill>
              <a:latin typeface="Century Gothic"/>
              <a:cs typeface="Century Gothic"/>
            </a:endParaRPr>
          </a:p>
        </p:txBody>
      </p:sp>
    </p:spTree>
    <p:extLst>
      <p:ext uri="{BB962C8B-B14F-4D97-AF65-F5344CB8AC3E}">
        <p14:creationId xmlns:p14="http://schemas.microsoft.com/office/powerpoint/2010/main" val="13641150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483262" y="1947219"/>
            <a:ext cx="4855071" cy="3046988"/>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Let’s see a real-life example of this insanity in action.</a:t>
            </a:r>
            <a:endParaRPr lang="en-US" sz="4800" b="1" dirty="0">
              <a:solidFill>
                <a:schemeClr val="bg1"/>
              </a:solidFill>
              <a:latin typeface="Century Gothic"/>
              <a:cs typeface="Century Gothic"/>
            </a:endParaRPr>
          </a:p>
        </p:txBody>
      </p:sp>
      <p:pic>
        <p:nvPicPr>
          <p:cNvPr id="4" name="Picture 3" descr="tommy-boo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9651" y="269711"/>
            <a:ext cx="3325165" cy="6138767"/>
          </a:xfrm>
          <a:prstGeom prst="rect">
            <a:avLst/>
          </a:prstGeom>
        </p:spPr>
      </p:pic>
    </p:spTree>
    <p:extLst>
      <p:ext uri="{BB962C8B-B14F-4D97-AF65-F5344CB8AC3E}">
        <p14:creationId xmlns:p14="http://schemas.microsoft.com/office/powerpoint/2010/main" val="32138712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4876" y="2656884"/>
            <a:ext cx="8377456" cy="1323439"/>
          </a:xfrm>
          <a:prstGeom prst="rect">
            <a:avLst/>
          </a:prstGeom>
          <a:noFill/>
        </p:spPr>
        <p:txBody>
          <a:bodyPr wrap="square" rtlCol="0">
            <a:spAutoFit/>
          </a:bodyPr>
          <a:lstStyle/>
          <a:p>
            <a:pPr algn="ctr"/>
            <a:r>
              <a:rPr lang="en-US" sz="4000" b="1" dirty="0" smtClean="0">
                <a:solidFill>
                  <a:srgbClr val="3A3A3A"/>
                </a:solidFill>
                <a:latin typeface="Century Gothic"/>
                <a:cs typeface="Century Gothic"/>
              </a:rPr>
              <a:t>So, </a:t>
            </a:r>
            <a:r>
              <a:rPr lang="en-US" sz="4000" b="1" dirty="0" smtClean="0">
                <a:solidFill>
                  <a:schemeClr val="accent6"/>
                </a:solidFill>
                <a:latin typeface="Century Gothic"/>
                <a:cs typeface="Century Gothic"/>
              </a:rPr>
              <a:t>&lt;ALL&gt; </a:t>
            </a:r>
            <a:r>
              <a:rPr lang="en-US" sz="4000" b="1" dirty="0" smtClean="0">
                <a:solidFill>
                  <a:srgbClr val="3A3A3A"/>
                </a:solidFill>
                <a:latin typeface="Century Gothic"/>
                <a:cs typeface="Century Gothic"/>
              </a:rPr>
              <a:t>of this started in September 2011</a:t>
            </a:r>
            <a:endParaRPr lang="en-US" sz="4000" b="1" dirty="0" smtClean="0">
              <a:solidFill>
                <a:srgbClr val="3A3A3A"/>
              </a:solidFill>
              <a:latin typeface="Century Gothic"/>
              <a:cs typeface="Century Gothic"/>
            </a:endParaRPr>
          </a:p>
        </p:txBody>
      </p:sp>
    </p:spTree>
    <p:extLst>
      <p:ext uri="{BB962C8B-B14F-4D97-AF65-F5344CB8AC3E}">
        <p14:creationId xmlns:p14="http://schemas.microsoft.com/office/powerpoint/2010/main" val="9193636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uttergar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68" cy="6858000"/>
          </a:xfrm>
          <a:prstGeom prst="rect">
            <a:avLst/>
          </a:prstGeom>
        </p:spPr>
      </p:pic>
      <p:sp>
        <p:nvSpPr>
          <p:cNvPr id="4" name="TextBox 3"/>
          <p:cNvSpPr txBox="1"/>
          <p:nvPr/>
        </p:nvSpPr>
        <p:spPr>
          <a:xfrm>
            <a:off x="282242" y="373564"/>
            <a:ext cx="8377456" cy="1077218"/>
          </a:xfrm>
          <a:prstGeom prst="rect">
            <a:avLst/>
          </a:prstGeom>
          <a:noFill/>
        </p:spPr>
        <p:txBody>
          <a:bodyPr wrap="square" rtlCol="0">
            <a:spAutoFit/>
          </a:bodyPr>
          <a:lstStyle/>
          <a:p>
            <a:pPr algn="ctr"/>
            <a:r>
              <a:rPr lang="en-US" sz="3200" b="1" dirty="0" smtClean="0">
                <a:solidFill>
                  <a:schemeClr val="bg1"/>
                </a:solidFill>
                <a:effectLst>
                  <a:outerShdw blurRad="50800" dist="38100" dir="2700000" algn="tl" rotWithShape="0">
                    <a:srgbClr val="000000"/>
                  </a:outerShdw>
                </a:effectLst>
                <a:latin typeface="Century Gothic"/>
                <a:cs typeface="Century Gothic"/>
              </a:rPr>
              <a:t>Kennesaw </a:t>
            </a:r>
            <a:r>
              <a:rPr lang="en-US" sz="3200" b="1" dirty="0" smtClean="0">
                <a:solidFill>
                  <a:schemeClr val="bg1"/>
                </a:solidFill>
                <a:effectLst>
                  <a:outerShdw blurRad="50800" dist="38100" dir="2700000" algn="tl" rotWithShape="0">
                    <a:srgbClr val="000000"/>
                  </a:outerShdw>
                </a:effectLst>
                <a:latin typeface="Century Gothic"/>
                <a:cs typeface="Century Gothic"/>
              </a:rPr>
              <a:t>State University</a:t>
            </a:r>
            <a:br>
              <a:rPr lang="en-US" sz="3200" b="1" dirty="0" smtClean="0">
                <a:solidFill>
                  <a:schemeClr val="bg1"/>
                </a:solidFill>
                <a:effectLst>
                  <a:outerShdw blurRad="50800" dist="38100" dir="2700000" algn="tl" rotWithShape="0">
                    <a:srgbClr val="000000"/>
                  </a:outerShdw>
                </a:effectLst>
                <a:latin typeface="Century Gothic"/>
                <a:cs typeface="Century Gothic"/>
              </a:rPr>
            </a:br>
            <a:r>
              <a:rPr lang="en-US" sz="3200" b="1" dirty="0" smtClean="0">
                <a:solidFill>
                  <a:schemeClr val="bg1"/>
                </a:solidFill>
                <a:effectLst>
                  <a:outerShdw blurRad="50800" dist="38100" dir="2700000" algn="tl" rotWithShape="0">
                    <a:srgbClr val="000000"/>
                  </a:outerShdw>
                </a:effectLst>
                <a:latin typeface="Century Gothic"/>
                <a:cs typeface="Century Gothic"/>
              </a:rPr>
              <a:t>Office of</a:t>
            </a:r>
            <a:r>
              <a:rPr lang="en-US" sz="3200" b="1" dirty="0">
                <a:solidFill>
                  <a:schemeClr val="bg1"/>
                </a:solidFill>
                <a:effectLst>
                  <a:outerShdw blurRad="50800" dist="38100" dir="2700000" algn="tl" rotWithShape="0">
                    <a:srgbClr val="000000"/>
                  </a:outerShdw>
                </a:effectLst>
                <a:latin typeface="Century Gothic"/>
                <a:cs typeface="Century Gothic"/>
              </a:rPr>
              <a:t> </a:t>
            </a:r>
            <a:r>
              <a:rPr lang="en-US" sz="3200" b="1" dirty="0" smtClean="0">
                <a:solidFill>
                  <a:schemeClr val="bg1"/>
                </a:solidFill>
                <a:effectLst>
                  <a:outerShdw blurRad="50800" dist="38100" dir="2700000" algn="tl" rotWithShape="0">
                    <a:srgbClr val="000000"/>
                  </a:outerShdw>
                </a:effectLst>
                <a:latin typeface="Century Gothic"/>
                <a:cs typeface="Century Gothic"/>
              </a:rPr>
              <a:t>U</a:t>
            </a:r>
            <a:r>
              <a:rPr lang="en-US" sz="3200" b="1" dirty="0" smtClean="0">
                <a:solidFill>
                  <a:schemeClr val="bg1"/>
                </a:solidFill>
                <a:effectLst>
                  <a:outerShdw blurRad="50800" dist="38100" dir="2700000" algn="tl" rotWithShape="0">
                    <a:srgbClr val="000000"/>
                  </a:outerShdw>
                </a:effectLst>
                <a:latin typeface="Century Gothic"/>
                <a:cs typeface="Century Gothic"/>
              </a:rPr>
              <a:t>ndergraduate Admissions</a:t>
            </a:r>
            <a:endParaRPr lang="en-US" sz="3200" b="1" dirty="0" smtClean="0">
              <a:solidFill>
                <a:schemeClr val="bg1"/>
              </a:solidFill>
              <a:effectLst>
                <a:outerShdw blurRad="50800" dist="38100" dir="2700000" algn="tl" rotWithShape="0">
                  <a:srgbClr val="000000"/>
                </a:outerShdw>
              </a:effectLst>
              <a:latin typeface="Century Gothic"/>
              <a:cs typeface="Century Gothic"/>
            </a:endParaRPr>
          </a:p>
        </p:txBody>
      </p:sp>
    </p:spTree>
    <p:extLst>
      <p:ext uri="{BB962C8B-B14F-4D97-AF65-F5344CB8AC3E}">
        <p14:creationId xmlns:p14="http://schemas.microsoft.com/office/powerpoint/2010/main" val="263144829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3-10-22 at 1.22.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35972" cy="6858000"/>
          </a:xfrm>
          <a:prstGeom prst="rect">
            <a:avLst/>
          </a:prstGeom>
        </p:spPr>
      </p:pic>
    </p:spTree>
    <p:extLst>
      <p:ext uri="{BB962C8B-B14F-4D97-AF65-F5344CB8AC3E}">
        <p14:creationId xmlns:p14="http://schemas.microsoft.com/office/powerpoint/2010/main" val="3169735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0119" y="429983"/>
            <a:ext cx="6721805" cy="6093976"/>
          </a:xfrm>
          <a:prstGeom prst="rect">
            <a:avLst/>
          </a:prstGeom>
          <a:noFill/>
        </p:spPr>
        <p:txBody>
          <a:bodyPr wrap="square" rtlCol="0">
            <a:spAutoFit/>
          </a:bodyPr>
          <a:lstStyle/>
          <a:p>
            <a:pPr algn="ctr"/>
            <a:r>
              <a:rPr lang="en-US" sz="4800" b="1" dirty="0">
                <a:solidFill>
                  <a:schemeClr val="bg1"/>
                </a:solidFill>
                <a:latin typeface="Century Gothic"/>
                <a:cs typeface="Century Gothic"/>
              </a:rPr>
              <a:t>Higher Ed Responsive Web Design is more than putting a Web site on a phone. It is a complicated process that requires complex practices and solutions</a:t>
            </a:r>
            <a:r>
              <a:rPr lang="en-US" sz="5400" b="1" dirty="0" smtClean="0">
                <a:solidFill>
                  <a:schemeClr val="bg1"/>
                </a:solidFill>
                <a:latin typeface="Century Gothic"/>
                <a:cs typeface="Century Gothic"/>
              </a:rPr>
              <a:t>.</a:t>
            </a:r>
            <a:endParaRPr lang="en-US" sz="5400" b="1" dirty="0">
              <a:solidFill>
                <a:schemeClr val="bg1"/>
              </a:solidFill>
              <a:latin typeface="Century Gothic"/>
              <a:cs typeface="Century Gothic"/>
            </a:endParaRPr>
          </a:p>
        </p:txBody>
      </p:sp>
      <p:pic>
        <p:nvPicPr>
          <p:cNvPr id="2" name="Picture 1" descr="confused-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28" y="0"/>
            <a:ext cx="4572000" cy="6858000"/>
          </a:xfrm>
          <a:prstGeom prst="rect">
            <a:avLst/>
          </a:prstGeom>
        </p:spPr>
      </p:pic>
      <p:sp>
        <p:nvSpPr>
          <p:cNvPr id="4" name="TextBox 3"/>
          <p:cNvSpPr txBox="1"/>
          <p:nvPr/>
        </p:nvSpPr>
        <p:spPr>
          <a:xfrm>
            <a:off x="4177886" y="1843664"/>
            <a:ext cx="4428472" cy="3170099"/>
          </a:xfrm>
          <a:prstGeom prst="rect">
            <a:avLst/>
          </a:prstGeom>
          <a:noFill/>
        </p:spPr>
        <p:txBody>
          <a:bodyPr wrap="square" rtlCol="0">
            <a:spAutoFit/>
          </a:bodyPr>
          <a:lstStyle/>
          <a:p>
            <a:pPr algn="ctr"/>
            <a:r>
              <a:rPr lang="en-US" sz="4000" b="1" dirty="0" smtClean="0">
                <a:solidFill>
                  <a:srgbClr val="3A3A3A"/>
                </a:solidFill>
                <a:latin typeface="Century Gothic"/>
                <a:cs typeface="Century Gothic"/>
              </a:rPr>
              <a:t>So,…what exactly are we going to be talking about today?</a:t>
            </a:r>
            <a:endParaRPr lang="en-US" sz="4000" b="1" dirty="0" smtClean="0">
              <a:solidFill>
                <a:srgbClr val="3A3A3A"/>
              </a:solidFill>
              <a:latin typeface="Century Gothic"/>
              <a:cs typeface="Century Gothic"/>
            </a:endParaRPr>
          </a:p>
        </p:txBody>
      </p:sp>
    </p:spTree>
    <p:extLst>
      <p:ext uri="{BB962C8B-B14F-4D97-AF65-F5344CB8AC3E}">
        <p14:creationId xmlns:p14="http://schemas.microsoft.com/office/powerpoint/2010/main" val="23091537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3-10-22 at 1.22.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35972" cy="6858000"/>
          </a:xfrm>
          <a:prstGeom prst="rect">
            <a:avLst/>
          </a:prstGeom>
        </p:spPr>
      </p:pic>
      <p:pic>
        <p:nvPicPr>
          <p:cNvPr id="4" name="Picture 3" descr="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562" y="595312"/>
            <a:ext cx="5802313" cy="5802313"/>
          </a:xfrm>
          <a:prstGeom prst="rect">
            <a:avLst/>
          </a:prstGeom>
        </p:spPr>
      </p:pic>
    </p:spTree>
    <p:extLst>
      <p:ext uri="{BB962C8B-B14F-4D97-AF65-F5344CB8AC3E}">
        <p14:creationId xmlns:p14="http://schemas.microsoft.com/office/powerpoint/2010/main" val="158270543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242" y="373564"/>
            <a:ext cx="8377456" cy="707886"/>
          </a:xfrm>
          <a:prstGeom prst="rect">
            <a:avLst/>
          </a:prstGeom>
          <a:noFill/>
        </p:spPr>
        <p:txBody>
          <a:bodyPr wrap="square" rtlCol="0">
            <a:spAutoFit/>
          </a:bodyPr>
          <a:lstStyle/>
          <a:p>
            <a:pPr algn="ctr"/>
            <a:r>
              <a:rPr lang="en-US" sz="4000" b="1" dirty="0" smtClean="0">
                <a:solidFill>
                  <a:schemeClr val="accent6"/>
                </a:solidFill>
                <a:latin typeface="Century Gothic"/>
                <a:cs typeface="Century Gothic"/>
              </a:rPr>
              <a:t>Admissions Action Steps</a:t>
            </a:r>
          </a:p>
        </p:txBody>
      </p:sp>
      <p:sp>
        <p:nvSpPr>
          <p:cNvPr id="3" name="TextBox 2"/>
          <p:cNvSpPr txBox="1"/>
          <p:nvPr/>
        </p:nvSpPr>
        <p:spPr>
          <a:xfrm>
            <a:off x="572758" y="1565010"/>
            <a:ext cx="7894196" cy="4524315"/>
          </a:xfrm>
          <a:prstGeom prst="rect">
            <a:avLst/>
          </a:prstGeom>
          <a:noFill/>
        </p:spPr>
        <p:txBody>
          <a:bodyPr wrap="square" rtlCol="0">
            <a:spAutoFit/>
          </a:bodyPr>
          <a:lstStyle/>
          <a:p>
            <a:r>
              <a:rPr lang="en-US" sz="3200" b="1" dirty="0" smtClean="0">
                <a:solidFill>
                  <a:srgbClr val="3A3A3A"/>
                </a:solidFill>
                <a:latin typeface="Century Gothic"/>
                <a:cs typeface="Century Gothic"/>
              </a:rPr>
              <a:t>Content Inventory and Gardening</a:t>
            </a:r>
            <a:br>
              <a:rPr lang="en-US" sz="3200" b="1" dirty="0" smtClean="0">
                <a:solidFill>
                  <a:srgbClr val="3A3A3A"/>
                </a:solidFill>
                <a:latin typeface="Century Gothic"/>
                <a:cs typeface="Century Gothic"/>
              </a:rPr>
            </a:br>
            <a:endParaRPr lang="en-US" sz="3200" b="1" dirty="0">
              <a:solidFill>
                <a:srgbClr val="3A3A3A"/>
              </a:solidFill>
              <a:latin typeface="Century Gothic"/>
              <a:cs typeface="Century Gothic"/>
            </a:endParaRPr>
          </a:p>
          <a:p>
            <a:r>
              <a:rPr lang="en-US" sz="3200" b="1" dirty="0" smtClean="0">
                <a:solidFill>
                  <a:srgbClr val="3A3A3A"/>
                </a:solidFill>
                <a:latin typeface="Century Gothic"/>
                <a:cs typeface="Century Gothic"/>
              </a:rPr>
              <a:t>Condense Navigation</a:t>
            </a:r>
          </a:p>
          <a:p>
            <a:endParaRPr lang="en-US" sz="3200" b="1" dirty="0">
              <a:solidFill>
                <a:srgbClr val="3A3A3A"/>
              </a:solidFill>
              <a:latin typeface="Century Gothic"/>
              <a:cs typeface="Century Gothic"/>
            </a:endParaRPr>
          </a:p>
          <a:p>
            <a:r>
              <a:rPr lang="en-US" sz="3200" b="1" dirty="0" smtClean="0">
                <a:solidFill>
                  <a:srgbClr val="3A3A3A"/>
                </a:solidFill>
                <a:latin typeface="Century Gothic"/>
                <a:cs typeface="Century Gothic"/>
              </a:rPr>
              <a:t>Research and Test Workable RWD Navigation Patterns</a:t>
            </a:r>
          </a:p>
          <a:p>
            <a:endParaRPr lang="en-US" sz="3200" b="1" dirty="0">
              <a:solidFill>
                <a:srgbClr val="3A3A3A"/>
              </a:solidFill>
              <a:latin typeface="Century Gothic"/>
              <a:cs typeface="Century Gothic"/>
            </a:endParaRPr>
          </a:p>
          <a:p>
            <a:r>
              <a:rPr lang="en-US" sz="3200" b="1" dirty="0" smtClean="0">
                <a:solidFill>
                  <a:srgbClr val="3A3A3A"/>
                </a:solidFill>
                <a:latin typeface="Century Gothic"/>
                <a:cs typeface="Century Gothic"/>
              </a:rPr>
              <a:t>Supplement with Alternate Forms of Content </a:t>
            </a:r>
          </a:p>
        </p:txBody>
      </p:sp>
    </p:spTree>
    <p:extLst>
      <p:ext uri="{BB962C8B-B14F-4D97-AF65-F5344CB8AC3E}">
        <p14:creationId xmlns:p14="http://schemas.microsoft.com/office/powerpoint/2010/main" val="310018911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miss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549" y="179807"/>
            <a:ext cx="8036601" cy="6363527"/>
          </a:xfrm>
          <a:prstGeom prst="rect">
            <a:avLst/>
          </a:prstGeom>
        </p:spPr>
      </p:pic>
      <p:sp>
        <p:nvSpPr>
          <p:cNvPr id="6" name="TextBox 5"/>
          <p:cNvSpPr txBox="1"/>
          <p:nvPr/>
        </p:nvSpPr>
        <p:spPr>
          <a:xfrm>
            <a:off x="5135552" y="6213772"/>
            <a:ext cx="3571207" cy="461665"/>
          </a:xfrm>
          <a:prstGeom prst="rect">
            <a:avLst/>
          </a:prstGeom>
          <a:noFill/>
        </p:spPr>
        <p:txBody>
          <a:bodyPr wrap="square" rtlCol="0">
            <a:spAutoFit/>
          </a:bodyPr>
          <a:lstStyle/>
          <a:p>
            <a:pPr algn="ctr"/>
            <a:r>
              <a:rPr lang="en-US" sz="2400" b="1" dirty="0" smtClean="0">
                <a:solidFill>
                  <a:srgbClr val="3A3A3A"/>
                </a:solidFill>
                <a:latin typeface="Century Gothic"/>
                <a:cs typeface="Century Gothic"/>
              </a:rPr>
              <a:t>Launched July 2012</a:t>
            </a:r>
          </a:p>
        </p:txBody>
      </p:sp>
    </p:spTree>
    <p:extLst>
      <p:ext uri="{BB962C8B-B14F-4D97-AF65-F5344CB8AC3E}">
        <p14:creationId xmlns:p14="http://schemas.microsoft.com/office/powerpoint/2010/main" val="271458510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ld-sm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chalkboard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554" y="478599"/>
            <a:ext cx="7833299" cy="2522195"/>
          </a:xfrm>
          <a:prstGeom prst="rect">
            <a:avLst/>
          </a:prstGeom>
        </p:spPr>
      </p:pic>
    </p:spTree>
    <p:extLst>
      <p:ext uri="{BB962C8B-B14F-4D97-AF65-F5344CB8AC3E}">
        <p14:creationId xmlns:p14="http://schemas.microsoft.com/office/powerpoint/2010/main" val="165754466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ld-sm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chalkboard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75" y="417492"/>
            <a:ext cx="7963948" cy="2607171"/>
          </a:xfrm>
          <a:prstGeom prst="rect">
            <a:avLst/>
          </a:prstGeom>
        </p:spPr>
      </p:pic>
    </p:spTree>
    <p:extLst>
      <p:ext uri="{BB962C8B-B14F-4D97-AF65-F5344CB8AC3E}">
        <p14:creationId xmlns:p14="http://schemas.microsoft.com/office/powerpoint/2010/main" val="11221444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ld-sm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chalkboard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083" y="443761"/>
            <a:ext cx="7480687" cy="2615796"/>
          </a:xfrm>
          <a:prstGeom prst="rect">
            <a:avLst/>
          </a:prstGeom>
        </p:spPr>
      </p:pic>
    </p:spTree>
    <p:extLst>
      <p:ext uri="{BB962C8B-B14F-4D97-AF65-F5344CB8AC3E}">
        <p14:creationId xmlns:p14="http://schemas.microsoft.com/office/powerpoint/2010/main" val="22451145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ld-sm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chalkboard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084" y="525521"/>
            <a:ext cx="7439948" cy="2459110"/>
          </a:xfrm>
          <a:prstGeom prst="rect">
            <a:avLst/>
          </a:prstGeom>
        </p:spPr>
      </p:pic>
    </p:spTree>
    <p:extLst>
      <p:ext uri="{BB962C8B-B14F-4D97-AF65-F5344CB8AC3E}">
        <p14:creationId xmlns:p14="http://schemas.microsoft.com/office/powerpoint/2010/main" val="353813301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4-09-11 at 2.37.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7500"/>
            <a:ext cx="9144000" cy="6217920"/>
          </a:xfrm>
          <a:prstGeom prst="rect">
            <a:avLst/>
          </a:prstGeom>
        </p:spPr>
      </p:pic>
    </p:spTree>
    <p:extLst>
      <p:ext uri="{BB962C8B-B14F-4D97-AF65-F5344CB8AC3E}">
        <p14:creationId xmlns:p14="http://schemas.microsoft.com/office/powerpoint/2010/main" val="266720862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334231" y="1003228"/>
            <a:ext cx="8422618" cy="4524315"/>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When the KSU Admissions responsive site launched in July 2012 there were</a:t>
            </a:r>
          </a:p>
          <a:p>
            <a:pPr algn="ctr"/>
            <a:r>
              <a:rPr lang="en-US" sz="4800" b="1" dirty="0" smtClean="0">
                <a:solidFill>
                  <a:schemeClr val="bg1"/>
                </a:solidFill>
                <a:latin typeface="Century Gothic"/>
                <a:cs typeface="Century Gothic"/>
              </a:rPr>
              <a:t>130 pages on the site. </a:t>
            </a:r>
            <a:endParaRPr lang="en-US" sz="4800" b="1" dirty="0">
              <a:solidFill>
                <a:schemeClr val="bg1"/>
              </a:solidFill>
              <a:latin typeface="Century Gothic"/>
              <a:cs typeface="Century Gothic"/>
            </a:endParaRPr>
          </a:p>
          <a:p>
            <a:pPr algn="ctr"/>
            <a:endParaRPr lang="en-US" sz="4800" b="1" dirty="0" smtClean="0">
              <a:solidFill>
                <a:schemeClr val="bg1"/>
              </a:solidFill>
              <a:latin typeface="Century Gothic"/>
              <a:cs typeface="Century Gothic"/>
            </a:endParaRPr>
          </a:p>
          <a:p>
            <a:pPr algn="ctr"/>
            <a:r>
              <a:rPr lang="en-US" sz="4800" b="1" dirty="0" smtClean="0">
                <a:solidFill>
                  <a:schemeClr val="bg1"/>
                </a:solidFill>
                <a:latin typeface="Century Gothic"/>
                <a:cs typeface="Century Gothic"/>
              </a:rPr>
              <a:t>Today there are over 210.</a:t>
            </a:r>
            <a:endParaRPr lang="en-US" sz="4800" b="1" dirty="0">
              <a:solidFill>
                <a:schemeClr val="bg1"/>
              </a:solidFill>
              <a:latin typeface="Century Gothic"/>
              <a:cs typeface="Century Gothic"/>
            </a:endParaRPr>
          </a:p>
        </p:txBody>
      </p:sp>
    </p:spTree>
    <p:extLst>
      <p:ext uri="{BB962C8B-B14F-4D97-AF65-F5344CB8AC3E}">
        <p14:creationId xmlns:p14="http://schemas.microsoft.com/office/powerpoint/2010/main" val="248971993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ncess-le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60663" y="1316274"/>
            <a:ext cx="3362755" cy="3970318"/>
          </a:xfrm>
          <a:prstGeom prst="rect">
            <a:avLst/>
          </a:prstGeom>
          <a:noFill/>
        </p:spPr>
        <p:txBody>
          <a:bodyPr wrap="square" rtlCol="0">
            <a:spAutoFit/>
          </a:bodyPr>
          <a:lstStyle/>
          <a:p>
            <a:pPr algn="ctr"/>
            <a:r>
              <a:rPr lang="en-US" sz="3600" b="1" dirty="0" smtClean="0">
                <a:solidFill>
                  <a:schemeClr val="bg1"/>
                </a:solidFill>
                <a:latin typeface="Century Gothic"/>
                <a:cs typeface="Century Gothic"/>
              </a:rPr>
              <a:t>Is there anything that we could have done to prevent this from happening?</a:t>
            </a:r>
            <a:endParaRPr lang="en-US" sz="3600" b="1" dirty="0" smtClean="0">
              <a:solidFill>
                <a:schemeClr val="bg1"/>
              </a:solidFill>
              <a:latin typeface="Century Gothic"/>
              <a:cs typeface="Century Gothic"/>
            </a:endParaRPr>
          </a:p>
        </p:txBody>
      </p:sp>
    </p:spTree>
    <p:extLst>
      <p:ext uri="{BB962C8B-B14F-4D97-AF65-F5344CB8AC3E}">
        <p14:creationId xmlns:p14="http://schemas.microsoft.com/office/powerpoint/2010/main" val="2560506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ld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761021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bi-w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5290964" y="1911889"/>
            <a:ext cx="3362755" cy="2308324"/>
          </a:xfrm>
          <a:prstGeom prst="rect">
            <a:avLst/>
          </a:prstGeom>
          <a:noFill/>
        </p:spPr>
        <p:txBody>
          <a:bodyPr wrap="square" rtlCol="0">
            <a:spAutoFit/>
          </a:bodyPr>
          <a:lstStyle/>
          <a:p>
            <a:pPr algn="ctr"/>
            <a:r>
              <a:rPr lang="en-US" sz="3600" b="1" dirty="0" smtClean="0">
                <a:latin typeface="Century Gothic"/>
                <a:cs typeface="Century Gothic"/>
              </a:rPr>
              <a:t>Probably Not.</a:t>
            </a:r>
          </a:p>
          <a:p>
            <a:pPr algn="ctr"/>
            <a:r>
              <a:rPr lang="en-US" sz="3600" b="1" dirty="0" smtClean="0">
                <a:latin typeface="Century Gothic"/>
                <a:cs typeface="Century Gothic"/>
              </a:rPr>
              <a:t>We still had much to learn in 2012.</a:t>
            </a:r>
            <a:endParaRPr lang="en-US" sz="3600" b="1" dirty="0" smtClean="0">
              <a:latin typeface="Century Gothic"/>
              <a:cs typeface="Century Gothic"/>
            </a:endParaRPr>
          </a:p>
        </p:txBody>
      </p:sp>
    </p:spTree>
    <p:extLst>
      <p:ext uri="{BB962C8B-B14F-4D97-AF65-F5344CB8AC3E}">
        <p14:creationId xmlns:p14="http://schemas.microsoft.com/office/powerpoint/2010/main" val="211668307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ncess-le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60663" y="1316274"/>
            <a:ext cx="3362755" cy="3970318"/>
          </a:xfrm>
          <a:prstGeom prst="rect">
            <a:avLst/>
          </a:prstGeom>
          <a:noFill/>
        </p:spPr>
        <p:txBody>
          <a:bodyPr wrap="square" rtlCol="0">
            <a:spAutoFit/>
          </a:bodyPr>
          <a:lstStyle/>
          <a:p>
            <a:pPr algn="ctr"/>
            <a:r>
              <a:rPr lang="en-US" sz="3600" b="1" dirty="0" smtClean="0">
                <a:solidFill>
                  <a:schemeClr val="bg1"/>
                </a:solidFill>
                <a:latin typeface="Century Gothic"/>
                <a:cs typeface="Century Gothic"/>
              </a:rPr>
              <a:t>Well, is there anything that we can do </a:t>
            </a:r>
            <a:r>
              <a:rPr lang="en-US" sz="3600" b="1" i="1" dirty="0" smtClean="0">
                <a:solidFill>
                  <a:schemeClr val="accent6"/>
                </a:solidFill>
                <a:latin typeface="Century Gothic"/>
                <a:cs typeface="Century Gothic"/>
              </a:rPr>
              <a:t>now</a:t>
            </a:r>
            <a:r>
              <a:rPr lang="en-US" sz="3600" b="1" dirty="0" smtClean="0">
                <a:solidFill>
                  <a:schemeClr val="bg1"/>
                </a:solidFill>
                <a:latin typeface="Century Gothic"/>
                <a:cs typeface="Century Gothic"/>
              </a:rPr>
              <a:t> to prevent this from happening?</a:t>
            </a:r>
            <a:endParaRPr lang="en-US" sz="3600" b="1" dirty="0" smtClean="0">
              <a:solidFill>
                <a:schemeClr val="bg1"/>
              </a:solidFill>
              <a:latin typeface="Century Gothic"/>
              <a:cs typeface="Century Gothic"/>
            </a:endParaRPr>
          </a:p>
        </p:txBody>
      </p:sp>
    </p:spTree>
    <p:extLst>
      <p:ext uri="{BB962C8B-B14F-4D97-AF65-F5344CB8AC3E}">
        <p14:creationId xmlns:p14="http://schemas.microsoft.com/office/powerpoint/2010/main" val="155279597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bi-w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5223530" y="2979499"/>
            <a:ext cx="3362755" cy="646331"/>
          </a:xfrm>
          <a:prstGeom prst="rect">
            <a:avLst/>
          </a:prstGeom>
          <a:noFill/>
        </p:spPr>
        <p:txBody>
          <a:bodyPr wrap="square" rtlCol="0">
            <a:spAutoFit/>
          </a:bodyPr>
          <a:lstStyle/>
          <a:p>
            <a:pPr algn="ctr"/>
            <a:r>
              <a:rPr lang="en-US" sz="3600" b="1" dirty="0" smtClean="0">
                <a:latin typeface="Century Gothic"/>
                <a:cs typeface="Century Gothic"/>
              </a:rPr>
              <a:t>Yes.</a:t>
            </a:r>
            <a:endParaRPr lang="en-US" sz="3600" b="1" dirty="0" smtClean="0">
              <a:latin typeface="Century Gothic"/>
              <a:cs typeface="Century Gothic"/>
            </a:endParaRPr>
          </a:p>
        </p:txBody>
      </p:sp>
    </p:spTree>
    <p:extLst>
      <p:ext uri="{BB962C8B-B14F-4D97-AF65-F5344CB8AC3E}">
        <p14:creationId xmlns:p14="http://schemas.microsoft.com/office/powerpoint/2010/main" val="290758940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356709" y="823418"/>
            <a:ext cx="8422618" cy="4524315"/>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The most important step to mobile web sustainability starts with communication and the ability of the developer and client to understand one another.</a:t>
            </a:r>
          </a:p>
        </p:txBody>
      </p:sp>
    </p:spTree>
    <p:extLst>
      <p:ext uri="{BB962C8B-B14F-4D97-AF65-F5344CB8AC3E}">
        <p14:creationId xmlns:p14="http://schemas.microsoft.com/office/powerpoint/2010/main" val="259574662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241" y="373564"/>
            <a:ext cx="8540053" cy="830997"/>
          </a:xfrm>
          <a:prstGeom prst="rect">
            <a:avLst/>
          </a:prstGeom>
          <a:noFill/>
        </p:spPr>
        <p:txBody>
          <a:bodyPr wrap="square" rtlCol="0">
            <a:spAutoFit/>
          </a:bodyPr>
          <a:lstStyle/>
          <a:p>
            <a:pPr algn="ctr"/>
            <a:r>
              <a:rPr lang="en-US" sz="2400" b="1" dirty="0" smtClean="0">
                <a:solidFill>
                  <a:schemeClr val="accent6"/>
                </a:solidFill>
                <a:latin typeface="Century Gothic"/>
                <a:cs typeface="Century Gothic"/>
              </a:rPr>
              <a:t>Things That Web Professionals Need to Be Able to Communicate (In Plain Speak) About The Mobile Web</a:t>
            </a:r>
            <a:endParaRPr lang="en-US" sz="2400" b="1" dirty="0" smtClean="0">
              <a:solidFill>
                <a:schemeClr val="accent6"/>
              </a:solidFill>
              <a:latin typeface="Century Gothic"/>
              <a:cs typeface="Century Gothic"/>
            </a:endParaRPr>
          </a:p>
        </p:txBody>
      </p:sp>
      <p:sp>
        <p:nvSpPr>
          <p:cNvPr id="3" name="TextBox 2"/>
          <p:cNvSpPr txBox="1"/>
          <p:nvPr/>
        </p:nvSpPr>
        <p:spPr>
          <a:xfrm>
            <a:off x="572758" y="1651842"/>
            <a:ext cx="7894196" cy="1446550"/>
          </a:xfrm>
          <a:prstGeom prst="rect">
            <a:avLst/>
          </a:prstGeom>
          <a:noFill/>
        </p:spPr>
        <p:txBody>
          <a:bodyPr wrap="square" rtlCol="0">
            <a:spAutoFit/>
          </a:bodyPr>
          <a:lstStyle/>
          <a:p>
            <a:r>
              <a:rPr lang="en-US" sz="4400" b="1" dirty="0" smtClean="0">
                <a:solidFill>
                  <a:srgbClr val="3A3A3A"/>
                </a:solidFill>
                <a:latin typeface="Century Gothic"/>
                <a:cs typeface="Century Gothic"/>
              </a:rPr>
              <a:t>Content Design &amp; Strategy</a:t>
            </a:r>
            <a:endParaRPr lang="en-US" sz="4400" b="1" dirty="0" smtClean="0">
              <a:solidFill>
                <a:srgbClr val="3A3A3A"/>
              </a:solidFill>
              <a:latin typeface="Century Gothic"/>
              <a:cs typeface="Century Gothic"/>
            </a:endParaRPr>
          </a:p>
          <a:p>
            <a:endParaRPr lang="en-US" sz="4400" b="1" dirty="0">
              <a:solidFill>
                <a:srgbClr val="3A3A3A"/>
              </a:solidFill>
              <a:latin typeface="Century Gothic"/>
              <a:cs typeface="Century Gothic"/>
            </a:endParaRPr>
          </a:p>
        </p:txBody>
      </p:sp>
    </p:spTree>
    <p:extLst>
      <p:ext uri="{BB962C8B-B14F-4D97-AF65-F5344CB8AC3E}">
        <p14:creationId xmlns:p14="http://schemas.microsoft.com/office/powerpoint/2010/main" val="267583685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1151" y="5295915"/>
            <a:ext cx="2630241" cy="769441"/>
          </a:xfrm>
          <a:prstGeom prst="rect">
            <a:avLst/>
          </a:prstGeom>
          <a:noFill/>
        </p:spPr>
        <p:txBody>
          <a:bodyPr wrap="square" rtlCol="0">
            <a:spAutoFit/>
          </a:bodyPr>
          <a:lstStyle/>
          <a:p>
            <a:pPr algn="ctr"/>
            <a:r>
              <a:rPr lang="en-US" sz="4400" b="1" dirty="0" smtClean="0">
                <a:solidFill>
                  <a:srgbClr val="3A3A3A"/>
                </a:solidFill>
                <a:latin typeface="Century Gothic"/>
                <a:cs typeface="Century Gothic"/>
              </a:rPr>
              <a:t>Balls</a:t>
            </a:r>
            <a:endParaRPr lang="en-US" sz="4400" b="1" dirty="0" smtClean="0">
              <a:solidFill>
                <a:srgbClr val="3A3A3A"/>
              </a:solidFill>
              <a:latin typeface="Century Gothic"/>
              <a:cs typeface="Century Gothic"/>
            </a:endParaRPr>
          </a:p>
        </p:txBody>
      </p:sp>
      <p:sp>
        <p:nvSpPr>
          <p:cNvPr id="5" name="TextBox 4"/>
          <p:cNvSpPr txBox="1"/>
          <p:nvPr/>
        </p:nvSpPr>
        <p:spPr>
          <a:xfrm>
            <a:off x="282241" y="373564"/>
            <a:ext cx="8540053" cy="584776"/>
          </a:xfrm>
          <a:prstGeom prst="rect">
            <a:avLst/>
          </a:prstGeom>
          <a:noFill/>
        </p:spPr>
        <p:txBody>
          <a:bodyPr wrap="square" rtlCol="0">
            <a:spAutoFit/>
          </a:bodyPr>
          <a:lstStyle/>
          <a:p>
            <a:pPr algn="ctr"/>
            <a:r>
              <a:rPr lang="en-US" sz="3200" b="1" dirty="0" smtClean="0">
                <a:solidFill>
                  <a:schemeClr val="accent6"/>
                </a:solidFill>
                <a:latin typeface="Century Gothic"/>
                <a:cs typeface="Century Gothic"/>
              </a:rPr>
              <a:t>At Kennesaw State University, We Build…</a:t>
            </a:r>
            <a:endParaRPr lang="en-US" sz="3200" b="1" dirty="0" smtClean="0">
              <a:solidFill>
                <a:schemeClr val="accent6"/>
              </a:solidFill>
              <a:latin typeface="Century Gothic"/>
              <a:cs typeface="Century Gothic"/>
            </a:endParaRPr>
          </a:p>
        </p:txBody>
      </p:sp>
      <p:sp>
        <p:nvSpPr>
          <p:cNvPr id="6" name="TextBox 5"/>
          <p:cNvSpPr txBox="1"/>
          <p:nvPr/>
        </p:nvSpPr>
        <p:spPr>
          <a:xfrm>
            <a:off x="5363924" y="5295915"/>
            <a:ext cx="2630241" cy="769441"/>
          </a:xfrm>
          <a:prstGeom prst="rect">
            <a:avLst/>
          </a:prstGeom>
          <a:noFill/>
        </p:spPr>
        <p:txBody>
          <a:bodyPr wrap="square" rtlCol="0">
            <a:spAutoFit/>
          </a:bodyPr>
          <a:lstStyle/>
          <a:p>
            <a:pPr algn="ctr"/>
            <a:r>
              <a:rPr lang="en-US" sz="4400" b="1" dirty="0" smtClean="0">
                <a:solidFill>
                  <a:srgbClr val="3A3A3A"/>
                </a:solidFill>
                <a:latin typeface="Century Gothic"/>
                <a:cs typeface="Century Gothic"/>
              </a:rPr>
              <a:t>Buckets</a:t>
            </a:r>
            <a:endParaRPr lang="en-US" sz="4400" b="1" dirty="0" smtClean="0">
              <a:solidFill>
                <a:srgbClr val="3A3A3A"/>
              </a:solidFill>
              <a:latin typeface="Century Gothic"/>
              <a:cs typeface="Century Gothic"/>
            </a:endParaRPr>
          </a:p>
        </p:txBody>
      </p:sp>
      <p:pic>
        <p:nvPicPr>
          <p:cNvPr id="2" name="Picture 1" descr="ball-air pum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151" y="1090087"/>
            <a:ext cx="2877512" cy="4315251"/>
          </a:xfrm>
          <a:prstGeom prst="rect">
            <a:avLst/>
          </a:prstGeom>
        </p:spPr>
      </p:pic>
      <p:pic>
        <p:nvPicPr>
          <p:cNvPr id="7" name="Picture 6" descr="buck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079" y="2522918"/>
            <a:ext cx="2903086" cy="2772997"/>
          </a:xfrm>
          <a:prstGeom prst="rect">
            <a:avLst/>
          </a:prstGeom>
        </p:spPr>
      </p:pic>
    </p:spTree>
    <p:extLst>
      <p:ext uri="{BB962C8B-B14F-4D97-AF65-F5344CB8AC3E}">
        <p14:creationId xmlns:p14="http://schemas.microsoft.com/office/powerpoint/2010/main" val="97461603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ll-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653011" y="216331"/>
            <a:ext cx="3068136" cy="6370975"/>
          </a:xfrm>
          <a:prstGeom prst="rect">
            <a:avLst/>
          </a:prstGeom>
          <a:noFill/>
        </p:spPr>
        <p:txBody>
          <a:bodyPr wrap="square" rtlCol="0">
            <a:spAutoFit/>
          </a:bodyPr>
          <a:lstStyle/>
          <a:p>
            <a:pPr algn="ctr"/>
            <a:r>
              <a:rPr lang="en-US" sz="4400" b="1" dirty="0" smtClean="0">
                <a:solidFill>
                  <a:srgbClr val="3A3A3A"/>
                </a:solidFill>
                <a:latin typeface="Century Gothic"/>
                <a:cs typeface="Century Gothic"/>
              </a:rPr>
              <a:t>Balls</a:t>
            </a:r>
          </a:p>
          <a:p>
            <a:pPr algn="ctr"/>
            <a:endParaRPr lang="en-US" sz="2800" b="1" dirty="0">
              <a:solidFill>
                <a:srgbClr val="3A3A3A"/>
              </a:solidFill>
              <a:latin typeface="Century Gothic"/>
              <a:cs typeface="Century Gothic"/>
            </a:endParaRPr>
          </a:p>
          <a:p>
            <a:pPr algn="ctr"/>
            <a:r>
              <a:rPr lang="en-US" sz="2800" b="1" dirty="0" smtClean="0">
                <a:solidFill>
                  <a:srgbClr val="3A3A3A"/>
                </a:solidFill>
                <a:latin typeface="Century Gothic"/>
                <a:cs typeface="Century Gothic"/>
              </a:rPr>
              <a:t>Have the ability to expand</a:t>
            </a:r>
          </a:p>
          <a:p>
            <a:pPr algn="ctr"/>
            <a:endParaRPr lang="en-US" sz="2800" b="1" dirty="0">
              <a:solidFill>
                <a:srgbClr val="3A3A3A"/>
              </a:solidFill>
              <a:latin typeface="Century Gothic"/>
              <a:cs typeface="Century Gothic"/>
            </a:endParaRPr>
          </a:p>
          <a:p>
            <a:pPr algn="ctr"/>
            <a:r>
              <a:rPr lang="en-US" sz="2800" b="1" dirty="0" smtClean="0">
                <a:solidFill>
                  <a:srgbClr val="3A3A3A"/>
                </a:solidFill>
                <a:latin typeface="Century Gothic"/>
                <a:cs typeface="Century Gothic"/>
              </a:rPr>
              <a:t>With too much content, they are unusable</a:t>
            </a:r>
          </a:p>
          <a:p>
            <a:pPr algn="ctr"/>
            <a:endParaRPr lang="en-US" sz="2800" b="1" dirty="0">
              <a:solidFill>
                <a:srgbClr val="3A3A3A"/>
              </a:solidFill>
              <a:latin typeface="Century Gothic"/>
              <a:cs typeface="Century Gothic"/>
            </a:endParaRPr>
          </a:p>
          <a:p>
            <a:pPr algn="ctr"/>
            <a:r>
              <a:rPr lang="en-US" sz="2800" b="1" dirty="0" smtClean="0">
                <a:solidFill>
                  <a:srgbClr val="3A3A3A"/>
                </a:solidFill>
                <a:latin typeface="Century Gothic"/>
                <a:cs typeface="Century Gothic"/>
              </a:rPr>
              <a:t>At some point the whole thing will explode and you need to start over</a:t>
            </a:r>
            <a:endParaRPr lang="en-US" sz="2800" b="1" dirty="0" smtClean="0">
              <a:solidFill>
                <a:srgbClr val="3A3A3A"/>
              </a:solidFill>
              <a:latin typeface="Century Gothic"/>
              <a:cs typeface="Century Gothic"/>
            </a:endParaRPr>
          </a:p>
        </p:txBody>
      </p:sp>
    </p:spTree>
    <p:extLst>
      <p:ext uri="{BB962C8B-B14F-4D97-AF65-F5344CB8AC3E}">
        <p14:creationId xmlns:p14="http://schemas.microsoft.com/office/powerpoint/2010/main" val="342449243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cket-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18120" y="699566"/>
            <a:ext cx="3068136" cy="5509201"/>
          </a:xfrm>
          <a:prstGeom prst="rect">
            <a:avLst/>
          </a:prstGeom>
          <a:noFill/>
        </p:spPr>
        <p:txBody>
          <a:bodyPr wrap="square" rtlCol="0">
            <a:spAutoFit/>
          </a:bodyPr>
          <a:lstStyle/>
          <a:p>
            <a:pPr algn="ctr"/>
            <a:r>
              <a:rPr lang="en-US" sz="4400" b="1" dirty="0" smtClean="0">
                <a:solidFill>
                  <a:srgbClr val="3A3A3A"/>
                </a:solidFill>
                <a:latin typeface="Century Gothic"/>
                <a:cs typeface="Century Gothic"/>
              </a:rPr>
              <a:t>Buckets</a:t>
            </a:r>
          </a:p>
          <a:p>
            <a:pPr algn="ctr"/>
            <a:endParaRPr lang="en-US" sz="2800" b="1" dirty="0">
              <a:solidFill>
                <a:srgbClr val="3A3A3A"/>
              </a:solidFill>
              <a:latin typeface="Century Gothic"/>
              <a:cs typeface="Century Gothic"/>
            </a:endParaRPr>
          </a:p>
          <a:p>
            <a:pPr algn="ctr"/>
            <a:r>
              <a:rPr lang="en-US" sz="2800" b="1" dirty="0" smtClean="0">
                <a:solidFill>
                  <a:srgbClr val="3A3A3A"/>
                </a:solidFill>
                <a:latin typeface="Century Gothic"/>
                <a:cs typeface="Century Gothic"/>
              </a:rPr>
              <a:t>Highly structured</a:t>
            </a:r>
          </a:p>
          <a:p>
            <a:pPr algn="ctr"/>
            <a:endParaRPr lang="en-US" sz="2800" b="1" dirty="0">
              <a:solidFill>
                <a:srgbClr val="3A3A3A"/>
              </a:solidFill>
              <a:latin typeface="Century Gothic"/>
              <a:cs typeface="Century Gothic"/>
            </a:endParaRPr>
          </a:p>
          <a:p>
            <a:pPr algn="ctr"/>
            <a:r>
              <a:rPr lang="en-US" sz="2800" b="1" dirty="0" smtClean="0">
                <a:solidFill>
                  <a:srgbClr val="3A3A3A"/>
                </a:solidFill>
                <a:latin typeface="Century Gothic"/>
                <a:cs typeface="Century Gothic"/>
              </a:rPr>
              <a:t>Content based on fixed numbers or elements</a:t>
            </a:r>
          </a:p>
          <a:p>
            <a:pPr algn="ctr"/>
            <a:endParaRPr lang="en-US" sz="2800" b="1" dirty="0">
              <a:solidFill>
                <a:srgbClr val="3A3A3A"/>
              </a:solidFill>
              <a:latin typeface="Century Gothic"/>
              <a:cs typeface="Century Gothic"/>
            </a:endParaRPr>
          </a:p>
          <a:p>
            <a:pPr algn="ctr"/>
            <a:r>
              <a:rPr lang="en-US" sz="2800" b="1" dirty="0" smtClean="0">
                <a:solidFill>
                  <a:srgbClr val="3A3A3A"/>
                </a:solidFill>
                <a:latin typeface="Century Gothic"/>
                <a:cs typeface="Century Gothic"/>
              </a:rPr>
              <a:t>Once it fills up, just put it in a bigger bucket</a:t>
            </a:r>
            <a:endParaRPr lang="en-US" sz="2800" b="1" dirty="0" smtClean="0">
              <a:solidFill>
                <a:srgbClr val="3A3A3A"/>
              </a:solidFill>
              <a:latin typeface="Century Gothic"/>
              <a:cs typeface="Century Gothic"/>
            </a:endParaRPr>
          </a:p>
        </p:txBody>
      </p:sp>
    </p:spTree>
    <p:extLst>
      <p:ext uri="{BB962C8B-B14F-4D97-AF65-F5344CB8AC3E}">
        <p14:creationId xmlns:p14="http://schemas.microsoft.com/office/powerpoint/2010/main" val="7080577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483262" y="1947219"/>
            <a:ext cx="4855071" cy="3046988"/>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Let’s see a real-life example of a “balls” website.</a:t>
            </a:r>
            <a:endParaRPr lang="en-US" sz="4800" b="1" dirty="0">
              <a:solidFill>
                <a:schemeClr val="bg1"/>
              </a:solidFill>
              <a:latin typeface="Century Gothic"/>
              <a:cs typeface="Century Gothic"/>
            </a:endParaRPr>
          </a:p>
        </p:txBody>
      </p:sp>
      <p:pic>
        <p:nvPicPr>
          <p:cNvPr id="4" name="Picture 3" descr="tommy-boo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9651" y="269711"/>
            <a:ext cx="3325165" cy="6138767"/>
          </a:xfrm>
          <a:prstGeom prst="rect">
            <a:avLst/>
          </a:prstGeom>
        </p:spPr>
      </p:pic>
    </p:spTree>
    <p:extLst>
      <p:ext uri="{BB962C8B-B14F-4D97-AF65-F5344CB8AC3E}">
        <p14:creationId xmlns:p14="http://schemas.microsoft.com/office/powerpoint/2010/main" val="232145833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creen Shot 2014-09-12 at 1.14.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200"/>
            <a:ext cx="9144000" cy="5678599"/>
          </a:xfrm>
          <a:prstGeom prst="rect">
            <a:avLst/>
          </a:prstGeom>
        </p:spPr>
      </p:pic>
      <p:pic>
        <p:nvPicPr>
          <p:cNvPr id="5" name="Picture 4" descr="Screen Shot 2014-09-12 at 1.06.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4051" y="2494840"/>
            <a:ext cx="2248169" cy="3497833"/>
          </a:xfrm>
          <a:prstGeom prst="rect">
            <a:avLst/>
          </a:prstGeom>
          <a:ln>
            <a:solidFill>
              <a:schemeClr val="tx1"/>
            </a:solidFill>
          </a:ln>
        </p:spPr>
      </p:pic>
    </p:spTree>
    <p:extLst>
      <p:ext uri="{BB962C8B-B14F-4D97-AF65-F5344CB8AC3E}">
        <p14:creationId xmlns:p14="http://schemas.microsoft.com/office/powerpoint/2010/main" val="1816011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4414" y="861894"/>
            <a:ext cx="8454432" cy="769441"/>
          </a:xfrm>
          <a:prstGeom prst="rect">
            <a:avLst/>
          </a:prstGeom>
          <a:noFill/>
        </p:spPr>
        <p:txBody>
          <a:bodyPr wrap="square" rtlCol="0">
            <a:spAutoFit/>
          </a:bodyPr>
          <a:lstStyle/>
          <a:p>
            <a:pPr algn="ctr"/>
            <a:r>
              <a:rPr lang="en-US" sz="4400" b="1" dirty="0" smtClean="0">
                <a:solidFill>
                  <a:srgbClr val="3A3A3A"/>
                </a:solidFill>
              </a:rPr>
              <a:t>The Sustainable Mobile Web</a:t>
            </a:r>
            <a:endParaRPr lang="en-US" sz="4400" dirty="0">
              <a:solidFill>
                <a:srgbClr val="3A3A3A"/>
              </a:solidFill>
              <a:latin typeface="Century Gothic"/>
              <a:cs typeface="Century Gothic"/>
            </a:endParaRPr>
          </a:p>
        </p:txBody>
      </p:sp>
      <p:pic>
        <p:nvPicPr>
          <p:cNvPr id="5" name="Picture 4" descr="chris_and_am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983" y="2515071"/>
            <a:ext cx="2993877" cy="2993877"/>
          </a:xfrm>
          <a:prstGeom prst="rect">
            <a:avLst/>
          </a:prstGeom>
        </p:spPr>
      </p:pic>
      <p:sp>
        <p:nvSpPr>
          <p:cNvPr id="2" name="TextBox 1"/>
          <p:cNvSpPr txBox="1"/>
          <p:nvPr/>
        </p:nvSpPr>
        <p:spPr>
          <a:xfrm>
            <a:off x="3994649" y="2633511"/>
            <a:ext cx="4728211" cy="2739211"/>
          </a:xfrm>
          <a:prstGeom prst="rect">
            <a:avLst/>
          </a:prstGeom>
          <a:noFill/>
        </p:spPr>
        <p:txBody>
          <a:bodyPr wrap="square" rtlCol="0">
            <a:spAutoFit/>
          </a:bodyPr>
          <a:lstStyle/>
          <a:p>
            <a:r>
              <a:rPr lang="en-US" sz="2000" dirty="0" smtClean="0">
                <a:solidFill>
                  <a:srgbClr val="3A3A3A"/>
                </a:solidFill>
              </a:rPr>
              <a:t>Christopher Ward</a:t>
            </a:r>
            <a:br>
              <a:rPr lang="en-US" sz="2000" dirty="0" smtClean="0">
                <a:solidFill>
                  <a:srgbClr val="3A3A3A"/>
                </a:solidFill>
              </a:rPr>
            </a:br>
            <a:r>
              <a:rPr lang="en-US" sz="1600" dirty="0" smtClean="0">
                <a:solidFill>
                  <a:srgbClr val="3A3A3A"/>
                </a:solidFill>
              </a:rPr>
              <a:t>Kennesaw State University</a:t>
            </a:r>
            <a:br>
              <a:rPr lang="en-US" sz="1600" dirty="0" smtClean="0">
                <a:solidFill>
                  <a:srgbClr val="3A3A3A"/>
                </a:solidFill>
              </a:rPr>
            </a:br>
            <a:r>
              <a:rPr lang="en-US" sz="1600" dirty="0" smtClean="0">
                <a:solidFill>
                  <a:srgbClr val="3A3A3A"/>
                </a:solidFill>
              </a:rPr>
              <a:t>Director </a:t>
            </a:r>
            <a:r>
              <a:rPr lang="en-US" sz="1600" dirty="0" smtClean="0">
                <a:solidFill>
                  <a:srgbClr val="3A3A3A"/>
                </a:solidFill>
              </a:rPr>
              <a:t>of Web </a:t>
            </a:r>
            <a:r>
              <a:rPr lang="en-US" sz="1600" dirty="0" smtClean="0">
                <a:solidFill>
                  <a:srgbClr val="3A3A3A"/>
                </a:solidFill>
              </a:rPr>
              <a:t>Services and Mobile Development</a:t>
            </a:r>
            <a:endParaRPr lang="en-US" sz="1600" dirty="0" smtClean="0">
              <a:solidFill>
                <a:srgbClr val="3A3A3A"/>
              </a:solidFill>
            </a:endParaRPr>
          </a:p>
          <a:p>
            <a:r>
              <a:rPr lang="en-US" sz="1600" dirty="0" smtClean="0">
                <a:solidFill>
                  <a:srgbClr val="3A3A3A"/>
                </a:solidFill>
              </a:rPr>
              <a:t>@</a:t>
            </a:r>
            <a:r>
              <a:rPr lang="en-US" sz="1600" dirty="0" err="1" smtClean="0">
                <a:solidFill>
                  <a:srgbClr val="3A3A3A"/>
                </a:solidFill>
              </a:rPr>
              <a:t>beerpievader</a:t>
            </a:r>
            <a:endParaRPr lang="en-US" sz="1600" dirty="0" smtClean="0">
              <a:solidFill>
                <a:srgbClr val="3A3A3A"/>
              </a:solidFill>
            </a:endParaRPr>
          </a:p>
          <a:p>
            <a:endParaRPr lang="en-US" sz="2000" dirty="0">
              <a:solidFill>
                <a:srgbClr val="3A3A3A"/>
              </a:solidFill>
            </a:endParaRPr>
          </a:p>
          <a:p>
            <a:r>
              <a:rPr lang="en-US" sz="2000" dirty="0" smtClean="0">
                <a:solidFill>
                  <a:srgbClr val="3A3A3A"/>
                </a:solidFill>
              </a:rPr>
              <a:t>Amos </a:t>
            </a:r>
            <a:r>
              <a:rPr lang="en-US" sz="2000" dirty="0" smtClean="0">
                <a:solidFill>
                  <a:srgbClr val="3A3A3A"/>
                </a:solidFill>
              </a:rPr>
              <a:t>Williams</a:t>
            </a:r>
            <a:br>
              <a:rPr lang="en-US" sz="2000" dirty="0" smtClean="0">
                <a:solidFill>
                  <a:srgbClr val="3A3A3A"/>
                </a:solidFill>
              </a:rPr>
            </a:br>
            <a:r>
              <a:rPr lang="en-US" sz="1600" dirty="0" smtClean="0">
                <a:solidFill>
                  <a:srgbClr val="3A3A3A"/>
                </a:solidFill>
              </a:rPr>
              <a:t>Kennesaw State University</a:t>
            </a:r>
          </a:p>
          <a:p>
            <a:r>
              <a:rPr lang="en-US" sz="1600" dirty="0" smtClean="0">
                <a:solidFill>
                  <a:srgbClr val="3A3A3A"/>
                </a:solidFill>
              </a:rPr>
              <a:t>Assistant Director </a:t>
            </a:r>
            <a:r>
              <a:rPr lang="en-US" sz="1600" dirty="0">
                <a:solidFill>
                  <a:srgbClr val="3A3A3A"/>
                </a:solidFill>
              </a:rPr>
              <a:t>of Web Services </a:t>
            </a:r>
            <a:r>
              <a:rPr lang="en-US" sz="1600" dirty="0" smtClean="0">
                <a:solidFill>
                  <a:srgbClr val="3A3A3A"/>
                </a:solidFill>
              </a:rPr>
              <a:t>and</a:t>
            </a:r>
            <a:br>
              <a:rPr lang="en-US" sz="1600" dirty="0" smtClean="0">
                <a:solidFill>
                  <a:srgbClr val="3A3A3A"/>
                </a:solidFill>
              </a:rPr>
            </a:br>
            <a:r>
              <a:rPr lang="en-US" sz="1600" dirty="0" smtClean="0">
                <a:solidFill>
                  <a:srgbClr val="3A3A3A"/>
                </a:solidFill>
              </a:rPr>
              <a:t>Mobile Development</a:t>
            </a:r>
            <a:br>
              <a:rPr lang="en-US" sz="1600" dirty="0" smtClean="0">
                <a:solidFill>
                  <a:srgbClr val="3A3A3A"/>
                </a:solidFill>
              </a:rPr>
            </a:br>
            <a:r>
              <a:rPr lang="en-US" sz="1600" dirty="0" smtClean="0">
                <a:solidFill>
                  <a:srgbClr val="3A3A3A"/>
                </a:solidFill>
              </a:rPr>
              <a:t>@</a:t>
            </a:r>
            <a:r>
              <a:rPr lang="en-US" sz="1600" dirty="0" err="1" smtClean="0">
                <a:solidFill>
                  <a:srgbClr val="3A3A3A"/>
                </a:solidFill>
              </a:rPr>
              <a:t>trezzay</a:t>
            </a:r>
            <a:endParaRPr lang="en-US" sz="1600" dirty="0">
              <a:solidFill>
                <a:srgbClr val="3A3A3A"/>
              </a:solidFill>
            </a:endParaRPr>
          </a:p>
        </p:txBody>
      </p:sp>
    </p:spTree>
    <p:extLst>
      <p:ext uri="{BB962C8B-B14F-4D97-AF65-F5344CB8AC3E}">
        <p14:creationId xmlns:p14="http://schemas.microsoft.com/office/powerpoint/2010/main" val="244649014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7856" y="1014231"/>
            <a:ext cx="3068136" cy="4893648"/>
          </a:xfrm>
          <a:prstGeom prst="rect">
            <a:avLst/>
          </a:prstGeom>
          <a:noFill/>
        </p:spPr>
        <p:txBody>
          <a:bodyPr wrap="square" rtlCol="0">
            <a:spAutoFit/>
          </a:bodyPr>
          <a:lstStyle/>
          <a:p>
            <a:pPr algn="ctr"/>
            <a:r>
              <a:rPr lang="en-US" sz="4000" b="1" dirty="0" smtClean="0">
                <a:solidFill>
                  <a:srgbClr val="3A3A3A"/>
                </a:solidFill>
                <a:latin typeface="Century Gothic"/>
                <a:cs typeface="Century Gothic"/>
              </a:rPr>
              <a:t>In 24 months, KSU Online Learning added over 130 new pages.</a:t>
            </a:r>
          </a:p>
          <a:p>
            <a:pPr algn="ctr"/>
            <a:endParaRPr lang="en-US" sz="1600" b="1" dirty="0" smtClean="0">
              <a:solidFill>
                <a:srgbClr val="3A3A3A"/>
              </a:solidFill>
              <a:latin typeface="Century Gothic"/>
              <a:cs typeface="Century Gothic"/>
            </a:endParaRPr>
          </a:p>
          <a:p>
            <a:pPr algn="ctr"/>
            <a:r>
              <a:rPr lang="en-US" sz="1600" b="1" dirty="0" smtClean="0">
                <a:solidFill>
                  <a:srgbClr val="3A3A3A"/>
                </a:solidFill>
                <a:latin typeface="Century Gothic"/>
                <a:cs typeface="Century Gothic"/>
              </a:rPr>
              <a:t>(Aug 2012 – July 2014)</a:t>
            </a:r>
          </a:p>
        </p:txBody>
      </p:sp>
      <p:pic>
        <p:nvPicPr>
          <p:cNvPr id="4" name="Picture 3"/>
          <p:cNvPicPr>
            <a:picLocks noChangeAspect="1"/>
          </p:cNvPicPr>
          <p:nvPr/>
        </p:nvPicPr>
        <p:blipFill>
          <a:blip r:embed="rId2"/>
          <a:stretch>
            <a:fillRect/>
          </a:stretch>
        </p:blipFill>
        <p:spPr>
          <a:xfrm>
            <a:off x="4233615" y="1258658"/>
            <a:ext cx="4385636" cy="4385636"/>
          </a:xfrm>
          <a:prstGeom prst="rect">
            <a:avLst/>
          </a:prstGeom>
        </p:spPr>
      </p:pic>
    </p:spTree>
    <p:extLst>
      <p:ext uri="{BB962C8B-B14F-4D97-AF65-F5344CB8AC3E}">
        <p14:creationId xmlns:p14="http://schemas.microsoft.com/office/powerpoint/2010/main" val="295738776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4-09-12 at 1.09.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5600"/>
            <a:ext cx="9144000" cy="6125526"/>
          </a:xfrm>
          <a:prstGeom prst="rect">
            <a:avLst/>
          </a:prstGeom>
        </p:spPr>
      </p:pic>
      <p:pic>
        <p:nvPicPr>
          <p:cNvPr id="3" name="Picture 2" descr="Screen Shot 2014-09-12 at 1.09.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001" y="1326085"/>
            <a:ext cx="2499906" cy="4745253"/>
          </a:xfrm>
          <a:prstGeom prst="rect">
            <a:avLst/>
          </a:prstGeom>
        </p:spPr>
      </p:pic>
    </p:spTree>
    <p:extLst>
      <p:ext uri="{BB962C8B-B14F-4D97-AF65-F5344CB8AC3E}">
        <p14:creationId xmlns:p14="http://schemas.microsoft.com/office/powerpoint/2010/main" val="3241590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483262" y="1947219"/>
            <a:ext cx="4855071" cy="3046988"/>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Let’s see a real-life example of a “buckets” website.</a:t>
            </a:r>
            <a:endParaRPr lang="en-US" sz="4800" b="1" dirty="0">
              <a:solidFill>
                <a:schemeClr val="bg1"/>
              </a:solidFill>
              <a:latin typeface="Century Gothic"/>
              <a:cs typeface="Century Gothic"/>
            </a:endParaRPr>
          </a:p>
        </p:txBody>
      </p:sp>
      <p:pic>
        <p:nvPicPr>
          <p:cNvPr id="4" name="Picture 3" descr="tommy-boo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9651" y="269711"/>
            <a:ext cx="3325165" cy="6138767"/>
          </a:xfrm>
          <a:prstGeom prst="rect">
            <a:avLst/>
          </a:prstGeom>
        </p:spPr>
      </p:pic>
    </p:spTree>
    <p:extLst>
      <p:ext uri="{BB962C8B-B14F-4D97-AF65-F5344CB8AC3E}">
        <p14:creationId xmlns:p14="http://schemas.microsoft.com/office/powerpoint/2010/main" val="108586799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9-12 at 1.34.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9400"/>
            <a:ext cx="9144000" cy="6297091"/>
          </a:xfrm>
          <a:prstGeom prst="rect">
            <a:avLst/>
          </a:prstGeom>
        </p:spPr>
      </p:pic>
      <p:pic>
        <p:nvPicPr>
          <p:cNvPr id="6" name="Picture 5" descr="Screen Shot 2014-09-12 at 1.38.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4900" y="2573506"/>
            <a:ext cx="1635916" cy="2733646"/>
          </a:xfrm>
          <a:prstGeom prst="rect">
            <a:avLst/>
          </a:prstGeom>
          <a:ln>
            <a:solidFill>
              <a:schemeClr val="tx1"/>
            </a:solidFill>
          </a:ln>
        </p:spPr>
      </p:pic>
    </p:spTree>
    <p:extLst>
      <p:ext uri="{BB962C8B-B14F-4D97-AF65-F5344CB8AC3E}">
        <p14:creationId xmlns:p14="http://schemas.microsoft.com/office/powerpoint/2010/main" val="254272799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creen Shot 2014-09-12 at 1.38.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4900" y="2573506"/>
            <a:ext cx="1635916" cy="2733646"/>
          </a:xfrm>
          <a:prstGeom prst="rect">
            <a:avLst/>
          </a:prstGeom>
          <a:ln>
            <a:solidFill>
              <a:schemeClr val="tx1"/>
            </a:solidFill>
          </a:ln>
        </p:spPr>
      </p:pic>
      <p:pic>
        <p:nvPicPr>
          <p:cNvPr id="2" name="Picture 1" descr="arts-circl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9400"/>
            <a:ext cx="9144000" cy="6297091"/>
          </a:xfrm>
          <a:prstGeom prst="rect">
            <a:avLst/>
          </a:prstGeom>
        </p:spPr>
      </p:pic>
    </p:spTree>
    <p:extLst>
      <p:ext uri="{BB962C8B-B14F-4D97-AF65-F5344CB8AC3E}">
        <p14:creationId xmlns:p14="http://schemas.microsoft.com/office/powerpoint/2010/main" val="398675308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pic>
        <p:nvPicPr>
          <p:cNvPr id="4" name="Picture 3" descr="long-r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71398" y="857134"/>
            <a:ext cx="8016043" cy="1815882"/>
          </a:xfrm>
          <a:prstGeom prst="rect">
            <a:avLst/>
          </a:prstGeom>
          <a:noFill/>
        </p:spPr>
        <p:txBody>
          <a:bodyPr wrap="square" rtlCol="0">
            <a:spAutoFit/>
          </a:bodyPr>
          <a:lstStyle/>
          <a:p>
            <a:pPr algn="ctr"/>
            <a:r>
              <a:rPr lang="en-US" sz="2800" b="1" dirty="0" smtClean="0">
                <a:solidFill>
                  <a:schemeClr val="bg1"/>
                </a:solidFill>
                <a:latin typeface="Century Gothic"/>
                <a:cs typeface="Century Gothic"/>
              </a:rPr>
              <a:t>The broader implication with both Balls and Buckets is that pushing in new content elongates pages making sites more unusable on smaller screens. </a:t>
            </a:r>
            <a:endParaRPr lang="en-US" sz="2800" b="1" dirty="0">
              <a:solidFill>
                <a:schemeClr val="bg1"/>
              </a:solidFill>
              <a:latin typeface="Century Gothic"/>
              <a:cs typeface="Century Gothic"/>
            </a:endParaRPr>
          </a:p>
        </p:txBody>
      </p:sp>
    </p:spTree>
    <p:extLst>
      <p:ext uri="{BB962C8B-B14F-4D97-AF65-F5344CB8AC3E}">
        <p14:creationId xmlns:p14="http://schemas.microsoft.com/office/powerpoint/2010/main" val="7918208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570250" y="1988312"/>
            <a:ext cx="8016043" cy="2554545"/>
          </a:xfrm>
          <a:prstGeom prst="rect">
            <a:avLst/>
          </a:prstGeom>
          <a:noFill/>
        </p:spPr>
        <p:txBody>
          <a:bodyPr wrap="square" rtlCol="0">
            <a:spAutoFit/>
          </a:bodyPr>
          <a:lstStyle/>
          <a:p>
            <a:pPr algn="ctr"/>
            <a:r>
              <a:rPr lang="en-US" sz="4000" b="1" dirty="0" smtClean="0">
                <a:solidFill>
                  <a:schemeClr val="bg1"/>
                </a:solidFill>
                <a:latin typeface="Century Gothic"/>
                <a:cs typeface="Century Gothic"/>
              </a:rPr>
              <a:t>Of course, there are also multiple forms of </a:t>
            </a:r>
            <a:r>
              <a:rPr lang="en-US" sz="4000" b="1" dirty="0" smtClean="0">
                <a:solidFill>
                  <a:schemeClr val="accent6"/>
                </a:solidFill>
                <a:latin typeface="Century Gothic"/>
                <a:cs typeface="Century Gothic"/>
              </a:rPr>
              <a:t>unsustainable mobile web content </a:t>
            </a:r>
            <a:r>
              <a:rPr lang="en-US" sz="4000" b="1" dirty="0" smtClean="0">
                <a:solidFill>
                  <a:schemeClr val="bg1"/>
                </a:solidFill>
                <a:latin typeface="Century Gothic"/>
                <a:cs typeface="Century Gothic"/>
              </a:rPr>
              <a:t>that mus</a:t>
            </a:r>
            <a:r>
              <a:rPr lang="en-US" sz="4000" b="1" dirty="0" smtClean="0">
                <a:solidFill>
                  <a:schemeClr val="bg1"/>
                </a:solidFill>
                <a:latin typeface="Century Gothic"/>
                <a:cs typeface="Century Gothic"/>
              </a:rPr>
              <a:t>t be addressed..</a:t>
            </a:r>
            <a:r>
              <a:rPr lang="en-US" sz="4000" b="1" dirty="0" smtClean="0">
                <a:solidFill>
                  <a:schemeClr val="bg1"/>
                </a:solidFill>
                <a:latin typeface="Century Gothic"/>
                <a:cs typeface="Century Gothic"/>
              </a:rPr>
              <a:t>. </a:t>
            </a:r>
            <a:endParaRPr lang="en-US" sz="4000" b="1" dirty="0">
              <a:solidFill>
                <a:schemeClr val="bg1"/>
              </a:solidFill>
              <a:latin typeface="Century Gothic"/>
              <a:cs typeface="Century Gothic"/>
            </a:endParaRPr>
          </a:p>
        </p:txBody>
      </p:sp>
    </p:spTree>
    <p:extLst>
      <p:ext uri="{BB962C8B-B14F-4D97-AF65-F5344CB8AC3E}">
        <p14:creationId xmlns:p14="http://schemas.microsoft.com/office/powerpoint/2010/main" val="176653583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riter-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42895" y="5328247"/>
            <a:ext cx="7136505" cy="923330"/>
          </a:xfrm>
          <a:prstGeom prst="rect">
            <a:avLst/>
          </a:prstGeom>
          <a:noFill/>
        </p:spPr>
        <p:txBody>
          <a:bodyPr wrap="square" rtlCol="0">
            <a:spAutoFit/>
          </a:bodyPr>
          <a:lstStyle/>
          <a:p>
            <a:pPr algn="ctr"/>
            <a:r>
              <a:rPr lang="en-US" sz="5400" b="1" dirty="0" err="1" smtClean="0">
                <a:solidFill>
                  <a:srgbClr val="3A3A3A"/>
                </a:solidFill>
                <a:latin typeface="Century Gothic"/>
                <a:cs typeface="Century Gothic"/>
              </a:rPr>
              <a:t>Cap’n</a:t>
            </a:r>
            <a:r>
              <a:rPr lang="en-US" sz="5400" b="1" dirty="0" smtClean="0">
                <a:solidFill>
                  <a:srgbClr val="3A3A3A"/>
                </a:solidFill>
                <a:latin typeface="Century Gothic"/>
                <a:cs typeface="Century Gothic"/>
              </a:rPr>
              <a:t> Paragraphs</a:t>
            </a:r>
            <a:endParaRPr lang="en-US" sz="5400" b="1" dirty="0" smtClean="0">
              <a:solidFill>
                <a:srgbClr val="3A3A3A"/>
              </a:solidFill>
              <a:latin typeface="Century Gothic"/>
              <a:cs typeface="Century Gothic"/>
            </a:endParaRPr>
          </a:p>
        </p:txBody>
      </p:sp>
    </p:spTree>
    <p:extLst>
      <p:ext uri="{BB962C8B-B14F-4D97-AF65-F5344CB8AC3E}">
        <p14:creationId xmlns:p14="http://schemas.microsoft.com/office/powerpoint/2010/main" val="230748739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df_mountain_sn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627180" y="5238343"/>
            <a:ext cx="6024563" cy="923330"/>
          </a:xfrm>
          <a:prstGeom prst="rect">
            <a:avLst/>
          </a:prstGeom>
          <a:noFill/>
        </p:spPr>
        <p:txBody>
          <a:bodyPr wrap="square" rtlCol="0">
            <a:spAutoFit/>
          </a:bodyPr>
          <a:lstStyle/>
          <a:p>
            <a:pPr algn="ctr"/>
            <a:r>
              <a:rPr lang="en-US" sz="5400" b="1" dirty="0" smtClean="0">
                <a:solidFill>
                  <a:srgbClr val="3A3A3A"/>
                </a:solidFill>
                <a:latin typeface="Century Gothic"/>
                <a:cs typeface="Century Gothic"/>
              </a:rPr>
              <a:t>PDF Mountain</a:t>
            </a:r>
          </a:p>
        </p:txBody>
      </p:sp>
    </p:spTree>
    <p:extLst>
      <p:ext uri="{BB962C8B-B14F-4D97-AF65-F5344CB8AC3E}">
        <p14:creationId xmlns:p14="http://schemas.microsoft.com/office/powerpoint/2010/main" val="426661334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mons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921558" y="5429389"/>
            <a:ext cx="7044859" cy="923330"/>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The Table Monster</a:t>
            </a:r>
            <a:endParaRPr lang="en-US" sz="5400" b="1" dirty="0" smtClean="0">
              <a:solidFill>
                <a:schemeClr val="bg1"/>
              </a:solidFill>
              <a:latin typeface="Century Gothic"/>
              <a:cs typeface="Century Gothic"/>
            </a:endParaRPr>
          </a:p>
        </p:txBody>
      </p:sp>
    </p:spTree>
    <p:extLst>
      <p:ext uri="{BB962C8B-B14F-4D97-AF65-F5344CB8AC3E}">
        <p14:creationId xmlns:p14="http://schemas.microsoft.com/office/powerpoint/2010/main" val="35191711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4414" y="861894"/>
            <a:ext cx="8454432" cy="769441"/>
          </a:xfrm>
          <a:prstGeom prst="rect">
            <a:avLst/>
          </a:prstGeom>
          <a:noFill/>
        </p:spPr>
        <p:txBody>
          <a:bodyPr wrap="square" rtlCol="0">
            <a:spAutoFit/>
          </a:bodyPr>
          <a:lstStyle/>
          <a:p>
            <a:pPr algn="ctr"/>
            <a:r>
              <a:rPr lang="en-US" sz="4400" b="1" dirty="0" smtClean="0">
                <a:solidFill>
                  <a:srgbClr val="3A3A3A"/>
                </a:solidFill>
              </a:rPr>
              <a:t>The Sustainable Mobile Web</a:t>
            </a:r>
            <a:endParaRPr lang="en-US" sz="4400" dirty="0">
              <a:solidFill>
                <a:srgbClr val="3A3A3A"/>
              </a:solidFill>
              <a:latin typeface="Century Gothic"/>
              <a:cs typeface="Century Gothic"/>
            </a:endParaRPr>
          </a:p>
        </p:txBody>
      </p:sp>
      <p:pic>
        <p:nvPicPr>
          <p:cNvPr id="5" name="Picture 4" descr="chris_and_am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983" y="2515071"/>
            <a:ext cx="2993877" cy="2993877"/>
          </a:xfrm>
          <a:prstGeom prst="rect">
            <a:avLst/>
          </a:prstGeom>
        </p:spPr>
      </p:pic>
      <p:sp>
        <p:nvSpPr>
          <p:cNvPr id="2" name="TextBox 1"/>
          <p:cNvSpPr txBox="1"/>
          <p:nvPr/>
        </p:nvSpPr>
        <p:spPr>
          <a:xfrm>
            <a:off x="3994649" y="2633511"/>
            <a:ext cx="4728211" cy="2739211"/>
          </a:xfrm>
          <a:prstGeom prst="rect">
            <a:avLst/>
          </a:prstGeom>
          <a:noFill/>
        </p:spPr>
        <p:txBody>
          <a:bodyPr wrap="square" rtlCol="0">
            <a:spAutoFit/>
          </a:bodyPr>
          <a:lstStyle/>
          <a:p>
            <a:r>
              <a:rPr lang="en-US" sz="2000" dirty="0" smtClean="0">
                <a:solidFill>
                  <a:srgbClr val="3A3A3A"/>
                </a:solidFill>
              </a:rPr>
              <a:t>Christopher Ward</a:t>
            </a:r>
            <a:br>
              <a:rPr lang="en-US" sz="2000" dirty="0" smtClean="0">
                <a:solidFill>
                  <a:srgbClr val="3A3A3A"/>
                </a:solidFill>
              </a:rPr>
            </a:br>
            <a:r>
              <a:rPr lang="en-US" sz="1600" dirty="0" smtClean="0">
                <a:solidFill>
                  <a:srgbClr val="3A3A3A"/>
                </a:solidFill>
              </a:rPr>
              <a:t>Kennesaw State University</a:t>
            </a:r>
            <a:br>
              <a:rPr lang="en-US" sz="1600" dirty="0" smtClean="0">
                <a:solidFill>
                  <a:srgbClr val="3A3A3A"/>
                </a:solidFill>
              </a:rPr>
            </a:br>
            <a:r>
              <a:rPr lang="en-US" sz="1600" dirty="0" smtClean="0">
                <a:solidFill>
                  <a:srgbClr val="3A3A3A"/>
                </a:solidFill>
              </a:rPr>
              <a:t>Director </a:t>
            </a:r>
            <a:r>
              <a:rPr lang="en-US" sz="1600" dirty="0" smtClean="0">
                <a:solidFill>
                  <a:srgbClr val="3A3A3A"/>
                </a:solidFill>
              </a:rPr>
              <a:t>of Web </a:t>
            </a:r>
            <a:r>
              <a:rPr lang="en-US" sz="1600" dirty="0" smtClean="0">
                <a:solidFill>
                  <a:srgbClr val="3A3A3A"/>
                </a:solidFill>
              </a:rPr>
              <a:t>Services and Mobile Development</a:t>
            </a:r>
            <a:endParaRPr lang="en-US" sz="1600" dirty="0" smtClean="0">
              <a:solidFill>
                <a:srgbClr val="3A3A3A"/>
              </a:solidFill>
            </a:endParaRPr>
          </a:p>
          <a:p>
            <a:r>
              <a:rPr lang="en-US" sz="1600" dirty="0" smtClean="0">
                <a:solidFill>
                  <a:srgbClr val="3A3A3A"/>
                </a:solidFill>
              </a:rPr>
              <a:t>@</a:t>
            </a:r>
            <a:r>
              <a:rPr lang="en-US" sz="1600" dirty="0" err="1" smtClean="0">
                <a:solidFill>
                  <a:srgbClr val="3A3A3A"/>
                </a:solidFill>
              </a:rPr>
              <a:t>beerpievader</a:t>
            </a:r>
            <a:endParaRPr lang="en-US" sz="1600" dirty="0" smtClean="0">
              <a:solidFill>
                <a:srgbClr val="3A3A3A"/>
              </a:solidFill>
            </a:endParaRPr>
          </a:p>
          <a:p>
            <a:endParaRPr lang="en-US" sz="2000" dirty="0">
              <a:solidFill>
                <a:srgbClr val="3A3A3A"/>
              </a:solidFill>
            </a:endParaRPr>
          </a:p>
          <a:p>
            <a:r>
              <a:rPr lang="en-US" sz="2000" dirty="0" smtClean="0">
                <a:solidFill>
                  <a:srgbClr val="3A3A3A"/>
                </a:solidFill>
              </a:rPr>
              <a:t>Amos </a:t>
            </a:r>
            <a:r>
              <a:rPr lang="en-US" sz="2000" dirty="0" smtClean="0">
                <a:solidFill>
                  <a:srgbClr val="3A3A3A"/>
                </a:solidFill>
              </a:rPr>
              <a:t>Williams</a:t>
            </a:r>
            <a:br>
              <a:rPr lang="en-US" sz="2000" dirty="0" smtClean="0">
                <a:solidFill>
                  <a:srgbClr val="3A3A3A"/>
                </a:solidFill>
              </a:rPr>
            </a:br>
            <a:r>
              <a:rPr lang="en-US" sz="1600" dirty="0" smtClean="0">
                <a:solidFill>
                  <a:srgbClr val="3A3A3A"/>
                </a:solidFill>
              </a:rPr>
              <a:t>Kennesaw State University</a:t>
            </a:r>
          </a:p>
          <a:p>
            <a:r>
              <a:rPr lang="en-US" sz="1600" dirty="0" smtClean="0">
                <a:solidFill>
                  <a:srgbClr val="3A3A3A"/>
                </a:solidFill>
              </a:rPr>
              <a:t>Assistant Director </a:t>
            </a:r>
            <a:r>
              <a:rPr lang="en-US" sz="1600" dirty="0">
                <a:solidFill>
                  <a:srgbClr val="3A3A3A"/>
                </a:solidFill>
              </a:rPr>
              <a:t>of Web Services </a:t>
            </a:r>
            <a:r>
              <a:rPr lang="en-US" sz="1600" dirty="0" smtClean="0">
                <a:solidFill>
                  <a:srgbClr val="3A3A3A"/>
                </a:solidFill>
              </a:rPr>
              <a:t>and</a:t>
            </a:r>
            <a:br>
              <a:rPr lang="en-US" sz="1600" dirty="0" smtClean="0">
                <a:solidFill>
                  <a:srgbClr val="3A3A3A"/>
                </a:solidFill>
              </a:rPr>
            </a:br>
            <a:r>
              <a:rPr lang="en-US" sz="1600" dirty="0" smtClean="0">
                <a:solidFill>
                  <a:srgbClr val="3A3A3A"/>
                </a:solidFill>
              </a:rPr>
              <a:t>Mobile Development</a:t>
            </a:r>
            <a:br>
              <a:rPr lang="en-US" sz="1600" dirty="0" smtClean="0">
                <a:solidFill>
                  <a:srgbClr val="3A3A3A"/>
                </a:solidFill>
              </a:rPr>
            </a:br>
            <a:r>
              <a:rPr lang="en-US" sz="1600" dirty="0" smtClean="0">
                <a:solidFill>
                  <a:srgbClr val="3A3A3A"/>
                </a:solidFill>
              </a:rPr>
              <a:t>@</a:t>
            </a:r>
            <a:r>
              <a:rPr lang="en-US" sz="1600" dirty="0" err="1" smtClean="0">
                <a:solidFill>
                  <a:srgbClr val="3A3A3A"/>
                </a:solidFill>
              </a:rPr>
              <a:t>trezzay</a:t>
            </a:r>
            <a:endParaRPr lang="en-US" sz="1600" dirty="0">
              <a:solidFill>
                <a:srgbClr val="3A3A3A"/>
              </a:solidFill>
            </a:endParaRPr>
          </a:p>
        </p:txBody>
      </p:sp>
      <p:pic>
        <p:nvPicPr>
          <p:cNvPr id="6" name="Picture 5" descr="starbur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647" y="648725"/>
            <a:ext cx="5773131" cy="5773131"/>
          </a:xfrm>
          <a:prstGeom prst="rect">
            <a:avLst/>
          </a:prstGeom>
        </p:spPr>
      </p:pic>
    </p:spTree>
    <p:extLst>
      <p:ext uri="{BB962C8B-B14F-4D97-AF65-F5344CB8AC3E}">
        <p14:creationId xmlns:p14="http://schemas.microsoft.com/office/powerpoint/2010/main" val="244649014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ck-atta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9144000" cy="6781800"/>
          </a:xfrm>
          <a:prstGeom prst="rect">
            <a:avLst/>
          </a:prstGeom>
        </p:spPr>
      </p:pic>
      <p:sp>
        <p:nvSpPr>
          <p:cNvPr id="4" name="TextBox 3"/>
          <p:cNvSpPr txBox="1"/>
          <p:nvPr/>
        </p:nvSpPr>
        <p:spPr>
          <a:xfrm>
            <a:off x="1896843" y="2417601"/>
            <a:ext cx="5172228" cy="1754327"/>
          </a:xfrm>
          <a:prstGeom prst="rect">
            <a:avLst/>
          </a:prstGeom>
          <a:noFill/>
        </p:spPr>
        <p:txBody>
          <a:bodyPr wrap="square" rtlCol="0">
            <a:spAutoFit/>
          </a:bodyPr>
          <a:lstStyle/>
          <a:p>
            <a:pPr algn="ctr"/>
            <a:r>
              <a:rPr lang="en-US" sz="5400" b="1" dirty="0" smtClean="0">
                <a:latin typeface="Century Gothic"/>
                <a:cs typeface="Century Gothic"/>
              </a:rPr>
              <a:t>Stack</a:t>
            </a:r>
          </a:p>
          <a:p>
            <a:pPr algn="ctr"/>
            <a:r>
              <a:rPr lang="en-US" sz="5400" b="1" dirty="0" smtClean="0">
                <a:latin typeface="Century Gothic"/>
                <a:cs typeface="Century Gothic"/>
              </a:rPr>
              <a:t>Attack</a:t>
            </a:r>
            <a:endParaRPr lang="en-US" sz="5400" b="1" dirty="0" smtClean="0">
              <a:latin typeface="Century Gothic"/>
              <a:cs typeface="Century Gothic"/>
            </a:endParaRPr>
          </a:p>
        </p:txBody>
      </p:sp>
    </p:spTree>
    <p:extLst>
      <p:ext uri="{BB962C8B-B14F-4D97-AF65-F5344CB8AC3E}">
        <p14:creationId xmlns:p14="http://schemas.microsoft.com/office/powerpoint/2010/main" val="397916296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570250" y="587422"/>
            <a:ext cx="8016043" cy="5632311"/>
          </a:xfrm>
          <a:prstGeom prst="rect">
            <a:avLst/>
          </a:prstGeom>
          <a:noFill/>
        </p:spPr>
        <p:txBody>
          <a:bodyPr wrap="square" rtlCol="0">
            <a:spAutoFit/>
          </a:bodyPr>
          <a:lstStyle/>
          <a:p>
            <a:pPr algn="ctr"/>
            <a:r>
              <a:rPr lang="en-US" sz="4000" b="1" dirty="0" smtClean="0">
                <a:solidFill>
                  <a:schemeClr val="bg1"/>
                </a:solidFill>
                <a:latin typeface="Century Gothic"/>
                <a:cs typeface="Century Gothic"/>
              </a:rPr>
              <a:t>Like a sustainable desktop site, a sustainable mobile website requires a content design that effectively displays information areas in a organized and usable manner.</a:t>
            </a:r>
          </a:p>
          <a:p>
            <a:pPr algn="ctr"/>
            <a:endParaRPr lang="en-US" sz="4000" b="1" dirty="0">
              <a:solidFill>
                <a:schemeClr val="bg1"/>
              </a:solidFill>
              <a:latin typeface="Century Gothic"/>
              <a:cs typeface="Century Gothic"/>
            </a:endParaRPr>
          </a:p>
          <a:p>
            <a:pPr algn="ctr"/>
            <a:r>
              <a:rPr lang="en-US" sz="4000" b="1" dirty="0" smtClean="0">
                <a:solidFill>
                  <a:schemeClr val="bg1"/>
                </a:solidFill>
                <a:latin typeface="Century Gothic"/>
                <a:cs typeface="Century Gothic"/>
              </a:rPr>
              <a:t>Not just today…but also</a:t>
            </a:r>
            <a:br>
              <a:rPr lang="en-US" sz="4000" b="1" dirty="0" smtClean="0">
                <a:solidFill>
                  <a:schemeClr val="bg1"/>
                </a:solidFill>
                <a:latin typeface="Century Gothic"/>
                <a:cs typeface="Century Gothic"/>
              </a:rPr>
            </a:br>
            <a:r>
              <a:rPr lang="en-US" sz="4000" b="1" dirty="0" smtClean="0">
                <a:solidFill>
                  <a:schemeClr val="accent6"/>
                </a:solidFill>
                <a:latin typeface="Century Gothic"/>
                <a:cs typeface="Century Gothic"/>
              </a:rPr>
              <a:t>two or three years</a:t>
            </a:r>
            <a:r>
              <a:rPr lang="en-US" sz="4000" b="1" dirty="0" smtClean="0">
                <a:solidFill>
                  <a:schemeClr val="bg1"/>
                </a:solidFill>
                <a:latin typeface="Century Gothic"/>
                <a:cs typeface="Century Gothic"/>
              </a:rPr>
              <a:t> from now. </a:t>
            </a:r>
            <a:endParaRPr lang="en-US" sz="4000" b="1" dirty="0">
              <a:solidFill>
                <a:schemeClr val="bg1"/>
              </a:solidFill>
              <a:latin typeface="Century Gothic"/>
              <a:cs typeface="Century Gothic"/>
            </a:endParaRPr>
          </a:p>
        </p:txBody>
      </p:sp>
    </p:spTree>
    <p:extLst>
      <p:ext uri="{BB962C8B-B14F-4D97-AF65-F5344CB8AC3E}">
        <p14:creationId xmlns:p14="http://schemas.microsoft.com/office/powerpoint/2010/main" val="396319499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2758" y="1651842"/>
            <a:ext cx="7894196" cy="3477875"/>
          </a:xfrm>
          <a:prstGeom prst="rect">
            <a:avLst/>
          </a:prstGeom>
          <a:noFill/>
        </p:spPr>
        <p:txBody>
          <a:bodyPr wrap="square" rtlCol="0">
            <a:spAutoFit/>
          </a:bodyPr>
          <a:lstStyle/>
          <a:p>
            <a:r>
              <a:rPr lang="en-US" sz="4400" b="1" dirty="0" smtClean="0">
                <a:solidFill>
                  <a:srgbClr val="3A3A3A"/>
                </a:solidFill>
                <a:latin typeface="Century Gothic"/>
                <a:cs typeface="Century Gothic"/>
              </a:rPr>
              <a:t>Content Design &amp; Strategy</a:t>
            </a:r>
            <a:endParaRPr lang="en-US" sz="4400" b="1" dirty="0" smtClean="0">
              <a:solidFill>
                <a:srgbClr val="3A3A3A"/>
              </a:solidFill>
              <a:latin typeface="Century Gothic"/>
              <a:cs typeface="Century Gothic"/>
            </a:endParaRPr>
          </a:p>
          <a:p>
            <a:endParaRPr lang="en-US" sz="4400" b="1" dirty="0">
              <a:solidFill>
                <a:srgbClr val="3A3A3A"/>
              </a:solidFill>
              <a:latin typeface="Century Gothic"/>
              <a:cs typeface="Century Gothic"/>
            </a:endParaRPr>
          </a:p>
          <a:p>
            <a:r>
              <a:rPr lang="en-US" sz="4400" b="1" dirty="0">
                <a:solidFill>
                  <a:srgbClr val="3A3A3A"/>
                </a:solidFill>
                <a:latin typeface="Century Gothic"/>
                <a:cs typeface="Century Gothic"/>
              </a:rPr>
              <a:t>Navigation Design and Development</a:t>
            </a:r>
          </a:p>
          <a:p>
            <a:endParaRPr lang="en-US" sz="4400" b="1" dirty="0">
              <a:solidFill>
                <a:srgbClr val="3A3A3A"/>
              </a:solidFill>
              <a:latin typeface="Century Gothic"/>
              <a:cs typeface="Century Gothic"/>
            </a:endParaRPr>
          </a:p>
        </p:txBody>
      </p:sp>
      <p:sp>
        <p:nvSpPr>
          <p:cNvPr id="5" name="TextBox 4"/>
          <p:cNvSpPr txBox="1"/>
          <p:nvPr/>
        </p:nvSpPr>
        <p:spPr>
          <a:xfrm>
            <a:off x="282241" y="373564"/>
            <a:ext cx="8540053" cy="830997"/>
          </a:xfrm>
          <a:prstGeom prst="rect">
            <a:avLst/>
          </a:prstGeom>
          <a:noFill/>
        </p:spPr>
        <p:txBody>
          <a:bodyPr wrap="square" rtlCol="0">
            <a:spAutoFit/>
          </a:bodyPr>
          <a:lstStyle/>
          <a:p>
            <a:pPr algn="ctr"/>
            <a:r>
              <a:rPr lang="en-US" sz="2400" b="1" dirty="0" smtClean="0">
                <a:solidFill>
                  <a:schemeClr val="accent6"/>
                </a:solidFill>
                <a:latin typeface="Century Gothic"/>
                <a:cs typeface="Century Gothic"/>
              </a:rPr>
              <a:t>Things That Web Professionals Need to Be Able to Communicate (In Plain Speak) About The Mobile Web</a:t>
            </a:r>
            <a:endParaRPr lang="en-US" sz="2400" b="1" dirty="0" smtClean="0">
              <a:solidFill>
                <a:schemeClr val="accent6"/>
              </a:solidFill>
              <a:latin typeface="Century Gothic"/>
              <a:cs typeface="Century Gothic"/>
            </a:endParaRPr>
          </a:p>
        </p:txBody>
      </p:sp>
    </p:spTree>
    <p:extLst>
      <p:ext uri="{BB962C8B-B14F-4D97-AF65-F5344CB8AC3E}">
        <p14:creationId xmlns:p14="http://schemas.microsoft.com/office/powerpoint/2010/main" val="130071921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334231" y="1003228"/>
            <a:ext cx="8422618" cy="4832093"/>
          </a:xfrm>
          <a:prstGeom prst="rect">
            <a:avLst/>
          </a:prstGeom>
          <a:noFill/>
        </p:spPr>
        <p:txBody>
          <a:bodyPr wrap="square" rtlCol="0">
            <a:spAutoFit/>
          </a:bodyPr>
          <a:lstStyle/>
          <a:p>
            <a:pPr algn="ctr"/>
            <a:r>
              <a:rPr lang="en-US" sz="2800" b="1" dirty="0" smtClean="0">
                <a:solidFill>
                  <a:schemeClr val="bg1"/>
                </a:solidFill>
                <a:latin typeface="Century Gothic"/>
                <a:cs typeface="Century Gothic"/>
              </a:rPr>
              <a:t>“Mobile navigation </a:t>
            </a:r>
            <a:r>
              <a:rPr lang="en-US" sz="2800" b="1" dirty="0">
                <a:solidFill>
                  <a:schemeClr val="bg1"/>
                </a:solidFill>
                <a:latin typeface="Century Gothic"/>
                <a:cs typeface="Century Gothic"/>
              </a:rPr>
              <a:t>should be like a good friend: there when you need them, but cool enough to give you your space. A bad friend is someone who’s not there when you need someone to talk to (when navigation is absent or hard to find), or someone who’s obnoxious because they’re always around and taking up space (dude, get off my couch). Finding the balance between accessible navigation and mobile screen real estate is an art that we’re all </a:t>
            </a:r>
            <a:r>
              <a:rPr lang="en-US" sz="2800" b="1" u="sng" dirty="0">
                <a:solidFill>
                  <a:schemeClr val="accent6"/>
                </a:solidFill>
                <a:latin typeface="Century Gothic"/>
                <a:cs typeface="Century Gothic"/>
              </a:rPr>
              <a:t>trying</a:t>
            </a:r>
            <a:r>
              <a:rPr lang="en-US" sz="2800" b="1" dirty="0">
                <a:solidFill>
                  <a:schemeClr val="bg1"/>
                </a:solidFill>
                <a:latin typeface="Century Gothic"/>
                <a:cs typeface="Century Gothic"/>
              </a:rPr>
              <a:t> to sort out</a:t>
            </a:r>
            <a:r>
              <a:rPr lang="en-US" sz="2800" b="1" dirty="0" smtClean="0">
                <a:solidFill>
                  <a:schemeClr val="bg1"/>
                </a:solidFill>
                <a:latin typeface="Century Gothic"/>
                <a:cs typeface="Century Gothic"/>
              </a:rPr>
              <a:t>.” – Brad Frost</a:t>
            </a:r>
            <a:endParaRPr lang="en-US" sz="2800" b="1" dirty="0">
              <a:solidFill>
                <a:schemeClr val="bg1"/>
              </a:solidFill>
              <a:latin typeface="Century Gothic"/>
              <a:cs typeface="Century Gothic"/>
            </a:endParaRPr>
          </a:p>
        </p:txBody>
      </p:sp>
    </p:spTree>
    <p:extLst>
      <p:ext uri="{BB962C8B-B14F-4D97-AF65-F5344CB8AC3E}">
        <p14:creationId xmlns:p14="http://schemas.microsoft.com/office/powerpoint/2010/main" val="381637453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t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02939688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tk_talk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94818145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rldsbestp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38130" y="358818"/>
            <a:ext cx="8230988" cy="1785104"/>
          </a:xfrm>
          <a:prstGeom prst="rect">
            <a:avLst/>
          </a:prstGeom>
          <a:noFill/>
        </p:spPr>
        <p:txBody>
          <a:bodyPr wrap="square" rtlCol="0">
            <a:spAutoFit/>
          </a:bodyPr>
          <a:lstStyle/>
          <a:p>
            <a:pPr algn="ctr"/>
            <a:r>
              <a:rPr lang="en-US" sz="5500" b="1" dirty="0" smtClean="0">
                <a:solidFill>
                  <a:schemeClr val="bg1"/>
                </a:solidFill>
                <a:effectLst>
                  <a:outerShdw blurRad="50800" dist="38100" dir="2700000" algn="tl" rotWithShape="0">
                    <a:srgbClr val="000000"/>
                  </a:outerShdw>
                </a:effectLst>
                <a:latin typeface="Century Gothic"/>
                <a:cs typeface="Century Gothic"/>
              </a:rPr>
              <a:t>World’s Best Pizza Cutter</a:t>
            </a:r>
          </a:p>
        </p:txBody>
      </p:sp>
    </p:spTree>
    <p:extLst>
      <p:ext uri="{BB962C8B-B14F-4D97-AF65-F5344CB8AC3E}">
        <p14:creationId xmlns:p14="http://schemas.microsoft.com/office/powerpoint/2010/main" val="262159050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pizz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38130" y="369861"/>
            <a:ext cx="8230988" cy="707886"/>
          </a:xfrm>
          <a:prstGeom prst="rect">
            <a:avLst/>
          </a:prstGeom>
          <a:noFill/>
        </p:spPr>
        <p:txBody>
          <a:bodyPr wrap="square" rtlCol="0">
            <a:spAutoFit/>
          </a:bodyPr>
          <a:lstStyle/>
          <a:p>
            <a:pPr algn="ctr"/>
            <a:r>
              <a:rPr lang="en-US" sz="4000" b="1" dirty="0" smtClean="0">
                <a:latin typeface="Century Gothic"/>
                <a:cs typeface="Century Gothic"/>
              </a:rPr>
              <a:t>RWD navigation solutions</a:t>
            </a:r>
            <a:r>
              <a:rPr lang="en-US" sz="4000" b="1" dirty="0" smtClean="0">
                <a:latin typeface="Century Gothic"/>
                <a:cs typeface="Century Gothic"/>
              </a:rPr>
              <a:t>… </a:t>
            </a:r>
          </a:p>
        </p:txBody>
      </p:sp>
      <p:sp>
        <p:nvSpPr>
          <p:cNvPr id="6" name="TextBox 5"/>
          <p:cNvSpPr txBox="1"/>
          <p:nvPr/>
        </p:nvSpPr>
        <p:spPr>
          <a:xfrm>
            <a:off x="438130" y="5812090"/>
            <a:ext cx="8230988" cy="707886"/>
          </a:xfrm>
          <a:prstGeom prst="rect">
            <a:avLst/>
          </a:prstGeom>
          <a:noFill/>
        </p:spPr>
        <p:txBody>
          <a:bodyPr wrap="square" rtlCol="0">
            <a:spAutoFit/>
          </a:bodyPr>
          <a:lstStyle/>
          <a:p>
            <a:pPr algn="ctr"/>
            <a:r>
              <a:rPr lang="en-US" sz="4000" b="1" dirty="0" smtClean="0">
                <a:latin typeface="Century Gothic"/>
                <a:cs typeface="Century Gothic"/>
              </a:rPr>
              <a:t>Are NOT LIKE pizza cutters.</a:t>
            </a:r>
          </a:p>
        </p:txBody>
      </p:sp>
    </p:spTree>
    <p:extLst>
      <p:ext uri="{BB962C8B-B14F-4D97-AF65-F5344CB8AC3E}">
        <p14:creationId xmlns:p14="http://schemas.microsoft.com/office/powerpoint/2010/main" val="49850843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334231" y="1003228"/>
            <a:ext cx="8422618" cy="4524315"/>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Well-designed RWD navigation should be flexible – the ability to accommodate expandability – without sacrificing usability. </a:t>
            </a:r>
            <a:endParaRPr lang="en-US" sz="4800" b="1" dirty="0">
              <a:solidFill>
                <a:schemeClr val="bg1"/>
              </a:solidFill>
              <a:latin typeface="Century Gothic"/>
              <a:cs typeface="Century Gothic"/>
            </a:endParaRPr>
          </a:p>
        </p:txBody>
      </p:sp>
    </p:spTree>
    <p:extLst>
      <p:ext uri="{BB962C8B-B14F-4D97-AF65-F5344CB8AC3E}">
        <p14:creationId xmlns:p14="http://schemas.microsoft.com/office/powerpoint/2010/main" val="175677059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uffalo-deskt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200"/>
            <a:ext cx="9144000" cy="6182407"/>
          </a:xfrm>
          <a:prstGeom prst="rect">
            <a:avLst/>
          </a:prstGeom>
        </p:spPr>
      </p:pic>
    </p:spTree>
    <p:extLst>
      <p:ext uri="{BB962C8B-B14F-4D97-AF65-F5344CB8AC3E}">
        <p14:creationId xmlns:p14="http://schemas.microsoft.com/office/powerpoint/2010/main" val="229413594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242" y="373564"/>
            <a:ext cx="8377456" cy="707886"/>
          </a:xfrm>
          <a:prstGeom prst="rect">
            <a:avLst/>
          </a:prstGeom>
          <a:noFill/>
        </p:spPr>
        <p:txBody>
          <a:bodyPr wrap="square" rtlCol="0">
            <a:spAutoFit/>
          </a:bodyPr>
          <a:lstStyle/>
          <a:p>
            <a:pPr algn="ctr"/>
            <a:r>
              <a:rPr lang="en-US" sz="4000" b="1" dirty="0" smtClean="0">
                <a:solidFill>
                  <a:schemeClr val="accent6"/>
                </a:solidFill>
                <a:latin typeface="Century Gothic"/>
                <a:cs typeface="Century Gothic"/>
              </a:rPr>
              <a:t>Questions</a:t>
            </a:r>
          </a:p>
        </p:txBody>
      </p:sp>
      <p:sp>
        <p:nvSpPr>
          <p:cNvPr id="3" name="TextBox 2"/>
          <p:cNvSpPr txBox="1"/>
          <p:nvPr/>
        </p:nvSpPr>
        <p:spPr>
          <a:xfrm>
            <a:off x="572758" y="1282794"/>
            <a:ext cx="7894196" cy="2663293"/>
          </a:xfrm>
          <a:prstGeom prst="rect">
            <a:avLst/>
          </a:prstGeom>
          <a:noFill/>
        </p:spPr>
        <p:txBody>
          <a:bodyPr wrap="square" rtlCol="0">
            <a:spAutoFit/>
          </a:bodyPr>
          <a:lstStyle/>
          <a:p>
            <a:pPr>
              <a:lnSpc>
                <a:spcPct val="120000"/>
              </a:lnSpc>
            </a:pPr>
            <a:r>
              <a:rPr lang="en-US" sz="2800" b="1" dirty="0" smtClean="0">
                <a:solidFill>
                  <a:srgbClr val="3A3A3A"/>
                </a:solidFill>
                <a:latin typeface="Century Gothic"/>
                <a:cs typeface="Century Gothic"/>
              </a:rPr>
              <a:t>1.</a:t>
            </a:r>
          </a:p>
          <a:p>
            <a:pPr>
              <a:lnSpc>
                <a:spcPct val="120000"/>
              </a:lnSpc>
            </a:pPr>
            <a:r>
              <a:rPr lang="en-US" sz="2800" b="1" dirty="0" smtClean="0">
                <a:solidFill>
                  <a:srgbClr val="3A3A3A"/>
                </a:solidFill>
                <a:latin typeface="Century Gothic"/>
                <a:cs typeface="Century Gothic"/>
              </a:rPr>
              <a:t>2.</a:t>
            </a:r>
          </a:p>
          <a:p>
            <a:pPr>
              <a:lnSpc>
                <a:spcPct val="120000"/>
              </a:lnSpc>
            </a:pPr>
            <a:r>
              <a:rPr lang="en-US" sz="2800" b="1" dirty="0" smtClean="0">
                <a:solidFill>
                  <a:srgbClr val="3A3A3A"/>
                </a:solidFill>
                <a:latin typeface="Century Gothic"/>
                <a:cs typeface="Century Gothic"/>
              </a:rPr>
              <a:t>3.</a:t>
            </a:r>
          </a:p>
          <a:p>
            <a:pPr>
              <a:lnSpc>
                <a:spcPct val="120000"/>
              </a:lnSpc>
            </a:pPr>
            <a:r>
              <a:rPr lang="en-US" sz="2800" b="1" dirty="0" smtClean="0">
                <a:solidFill>
                  <a:srgbClr val="3A3A3A"/>
                </a:solidFill>
                <a:latin typeface="Century Gothic"/>
                <a:cs typeface="Century Gothic"/>
              </a:rPr>
              <a:t>4.</a:t>
            </a:r>
          </a:p>
          <a:p>
            <a:pPr>
              <a:lnSpc>
                <a:spcPct val="120000"/>
              </a:lnSpc>
            </a:pPr>
            <a:r>
              <a:rPr lang="en-US" sz="2800" b="1" dirty="0" smtClean="0">
                <a:solidFill>
                  <a:srgbClr val="3A3A3A"/>
                </a:solidFill>
                <a:latin typeface="Century Gothic"/>
                <a:cs typeface="Century Gothic"/>
              </a:rPr>
              <a:t>5</a:t>
            </a:r>
            <a:r>
              <a:rPr lang="en-US" sz="2800" b="1" dirty="0" smtClean="0">
                <a:solidFill>
                  <a:srgbClr val="3A3A3A"/>
                </a:solidFill>
                <a:latin typeface="Century Gothic"/>
                <a:cs typeface="Century Gothic"/>
              </a:rPr>
              <a:t>.</a:t>
            </a:r>
            <a:endParaRPr lang="en-US" sz="2800" b="1" dirty="0" smtClean="0">
              <a:solidFill>
                <a:srgbClr val="3A3A3A"/>
              </a:solidFill>
              <a:latin typeface="Century Gothic"/>
              <a:cs typeface="Century Gothic"/>
            </a:endParaRPr>
          </a:p>
        </p:txBody>
      </p:sp>
    </p:spTree>
    <p:extLst>
      <p:ext uri="{BB962C8B-B14F-4D97-AF65-F5344CB8AC3E}">
        <p14:creationId xmlns:p14="http://schemas.microsoft.com/office/powerpoint/2010/main" val="62782980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uffalo-desktop-na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200"/>
            <a:ext cx="9144000" cy="6182407"/>
          </a:xfrm>
          <a:prstGeom prst="rect">
            <a:avLst/>
          </a:prstGeom>
        </p:spPr>
      </p:pic>
    </p:spTree>
    <p:extLst>
      <p:ext uri="{BB962C8B-B14F-4D97-AF65-F5344CB8AC3E}">
        <p14:creationId xmlns:p14="http://schemas.microsoft.com/office/powerpoint/2010/main" val="324969978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uffalo-mobi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800" y="0"/>
            <a:ext cx="3437953" cy="6858000"/>
          </a:xfrm>
          <a:prstGeom prst="rect">
            <a:avLst/>
          </a:prstGeom>
        </p:spPr>
      </p:pic>
    </p:spTree>
    <p:extLst>
      <p:ext uri="{BB962C8B-B14F-4D97-AF65-F5344CB8AC3E}">
        <p14:creationId xmlns:p14="http://schemas.microsoft.com/office/powerpoint/2010/main" val="73092074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uffalo-mobile-nav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800" y="0"/>
            <a:ext cx="3437953" cy="6858000"/>
          </a:xfrm>
          <a:prstGeom prst="rect">
            <a:avLst/>
          </a:prstGeom>
        </p:spPr>
      </p:pic>
    </p:spTree>
    <p:extLst>
      <p:ext uri="{BB962C8B-B14F-4D97-AF65-F5344CB8AC3E}">
        <p14:creationId xmlns:p14="http://schemas.microsoft.com/office/powerpoint/2010/main" val="32076634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uffalo-mobile-nav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0"/>
            <a:ext cx="1214701" cy="6858000"/>
          </a:xfrm>
          <a:prstGeom prst="rect">
            <a:avLst/>
          </a:prstGeom>
        </p:spPr>
      </p:pic>
    </p:spTree>
    <p:extLst>
      <p:ext uri="{BB962C8B-B14F-4D97-AF65-F5344CB8AC3E}">
        <p14:creationId xmlns:p14="http://schemas.microsoft.com/office/powerpoint/2010/main" val="312979388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uffalo-mobile-nav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0"/>
            <a:ext cx="1214701" cy="6858000"/>
          </a:xfrm>
          <a:prstGeom prst="rect">
            <a:avLst/>
          </a:prstGeom>
        </p:spPr>
      </p:pic>
      <p:pic>
        <p:nvPicPr>
          <p:cNvPr id="3" name="Picture 2" descr="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700" y="520700"/>
            <a:ext cx="5816600" cy="5816600"/>
          </a:xfrm>
          <a:prstGeom prst="rect">
            <a:avLst/>
          </a:prstGeom>
        </p:spPr>
      </p:pic>
    </p:spTree>
    <p:extLst>
      <p:ext uri="{BB962C8B-B14F-4D97-AF65-F5344CB8AC3E}">
        <p14:creationId xmlns:p14="http://schemas.microsoft.com/office/powerpoint/2010/main" val="238923072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hamburg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11" y="598658"/>
            <a:ext cx="5120821" cy="5144515"/>
          </a:xfrm>
          <a:prstGeom prst="rect">
            <a:avLst/>
          </a:prstGeom>
        </p:spPr>
      </p:pic>
      <p:sp>
        <p:nvSpPr>
          <p:cNvPr id="3" name="TextBox 2"/>
          <p:cNvSpPr txBox="1"/>
          <p:nvPr/>
        </p:nvSpPr>
        <p:spPr>
          <a:xfrm>
            <a:off x="5248423" y="924561"/>
            <a:ext cx="3326632" cy="5078314"/>
          </a:xfrm>
          <a:prstGeom prst="rect">
            <a:avLst/>
          </a:prstGeom>
          <a:noFill/>
        </p:spPr>
        <p:txBody>
          <a:bodyPr wrap="square" rtlCol="0">
            <a:spAutoFit/>
          </a:bodyPr>
          <a:lstStyle/>
          <a:p>
            <a:pPr algn="ctr"/>
            <a:r>
              <a:rPr lang="en-US" sz="3600" b="1" dirty="0" smtClean="0">
                <a:latin typeface="Century Gothic"/>
                <a:cs typeface="Century Gothic"/>
              </a:rPr>
              <a:t>Mobile Web Navigation is not arbitrarily implementing a hamburger icon and putting a list of 42 items under it. </a:t>
            </a:r>
            <a:endParaRPr lang="en-US" sz="3600" b="1" dirty="0">
              <a:latin typeface="Century Gothic"/>
              <a:cs typeface="Century Gothic"/>
            </a:endParaRPr>
          </a:p>
        </p:txBody>
      </p:sp>
    </p:spTree>
    <p:extLst>
      <p:ext uri="{BB962C8B-B14F-4D97-AF65-F5344CB8AC3E}">
        <p14:creationId xmlns:p14="http://schemas.microsoft.com/office/powerpoint/2010/main" val="183527953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570250" y="587422"/>
            <a:ext cx="8016043" cy="5632311"/>
          </a:xfrm>
          <a:prstGeom prst="rect">
            <a:avLst/>
          </a:prstGeom>
          <a:noFill/>
        </p:spPr>
        <p:txBody>
          <a:bodyPr wrap="square" rtlCol="0">
            <a:spAutoFit/>
          </a:bodyPr>
          <a:lstStyle/>
          <a:p>
            <a:pPr algn="ctr"/>
            <a:r>
              <a:rPr lang="en-US" sz="4000" b="1" dirty="0" smtClean="0">
                <a:solidFill>
                  <a:schemeClr val="bg1"/>
                </a:solidFill>
                <a:latin typeface="Century Gothic"/>
                <a:cs typeface="Century Gothic"/>
              </a:rPr>
              <a:t>Like a sustainable desktop site, a sustainable mobile website requires a navigation pattern that effectively displays content areas in a organized and usable manner.</a:t>
            </a:r>
          </a:p>
          <a:p>
            <a:pPr algn="ctr"/>
            <a:endParaRPr lang="en-US" sz="4000" b="1" dirty="0">
              <a:solidFill>
                <a:schemeClr val="bg1"/>
              </a:solidFill>
              <a:latin typeface="Century Gothic"/>
              <a:cs typeface="Century Gothic"/>
            </a:endParaRPr>
          </a:p>
          <a:p>
            <a:pPr algn="ctr"/>
            <a:r>
              <a:rPr lang="en-US" sz="4000" b="1" dirty="0" smtClean="0">
                <a:solidFill>
                  <a:schemeClr val="bg1"/>
                </a:solidFill>
                <a:latin typeface="Century Gothic"/>
                <a:cs typeface="Century Gothic"/>
              </a:rPr>
              <a:t>Not just today…but also</a:t>
            </a:r>
            <a:br>
              <a:rPr lang="en-US" sz="4000" b="1" dirty="0" smtClean="0">
                <a:solidFill>
                  <a:schemeClr val="bg1"/>
                </a:solidFill>
                <a:latin typeface="Century Gothic"/>
                <a:cs typeface="Century Gothic"/>
              </a:rPr>
            </a:br>
            <a:r>
              <a:rPr lang="en-US" sz="4000" b="1" dirty="0" smtClean="0">
                <a:solidFill>
                  <a:schemeClr val="accent6"/>
                </a:solidFill>
                <a:latin typeface="Century Gothic"/>
                <a:cs typeface="Century Gothic"/>
              </a:rPr>
              <a:t>two or three years</a:t>
            </a:r>
            <a:r>
              <a:rPr lang="en-US" sz="4000" b="1" dirty="0" smtClean="0">
                <a:solidFill>
                  <a:schemeClr val="bg1"/>
                </a:solidFill>
                <a:latin typeface="Century Gothic"/>
                <a:cs typeface="Century Gothic"/>
              </a:rPr>
              <a:t> from now. </a:t>
            </a:r>
            <a:endParaRPr lang="en-US" sz="4000" b="1" dirty="0">
              <a:solidFill>
                <a:schemeClr val="bg1"/>
              </a:solidFill>
              <a:latin typeface="Century Gothic"/>
              <a:cs typeface="Century Gothic"/>
            </a:endParaRPr>
          </a:p>
        </p:txBody>
      </p:sp>
    </p:spTree>
    <p:extLst>
      <p:ext uri="{BB962C8B-B14F-4D97-AF65-F5344CB8AC3E}">
        <p14:creationId xmlns:p14="http://schemas.microsoft.com/office/powerpoint/2010/main" val="350715145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683139" y="6095278"/>
            <a:ext cx="7712090" cy="338554"/>
          </a:xfrm>
          <a:prstGeom prst="rect">
            <a:avLst/>
          </a:prstGeom>
          <a:solidFill>
            <a:schemeClr val="bg1">
              <a:alpha val="38000"/>
            </a:schemeClr>
          </a:solidFill>
          <a:ln>
            <a:solidFill>
              <a:schemeClr val="tx1"/>
            </a:solidFill>
          </a:ln>
        </p:spPr>
        <p:txBody>
          <a:bodyPr wrap="square" rtlCol="0">
            <a:spAutoFit/>
          </a:bodyPr>
          <a:lstStyle/>
          <a:p>
            <a:pPr algn="ctr"/>
            <a:r>
              <a:rPr lang="en-US" sz="1600" b="1" dirty="0">
                <a:solidFill>
                  <a:srgbClr val="3A3A3A"/>
                </a:solidFill>
                <a:latin typeface="Century Gothic"/>
                <a:cs typeface="Century Gothic"/>
              </a:rPr>
              <a:t>http:/</a:t>
            </a:r>
            <a:r>
              <a:rPr lang="en-US" sz="1600" b="1" dirty="0" smtClean="0">
                <a:solidFill>
                  <a:srgbClr val="3A3A3A"/>
                </a:solidFill>
                <a:latin typeface="Century Gothic"/>
                <a:cs typeface="Century Gothic"/>
              </a:rPr>
              <a:t>/</a:t>
            </a:r>
            <a:r>
              <a:rPr lang="en-US" sz="1600" b="1" dirty="0" err="1" smtClean="0">
                <a:solidFill>
                  <a:srgbClr val="3A3A3A"/>
                </a:solidFill>
                <a:latin typeface="Century Gothic"/>
                <a:cs typeface="Century Gothic"/>
              </a:rPr>
              <a:t>www.responsivenavigation.net</a:t>
            </a:r>
            <a:endParaRPr lang="en-US" sz="1600" b="1" dirty="0" smtClean="0">
              <a:solidFill>
                <a:srgbClr val="3A3A3A"/>
              </a:solidFill>
              <a:latin typeface="Century Gothic"/>
              <a:cs typeface="Century Gothic"/>
            </a:endParaRPr>
          </a:p>
        </p:txBody>
      </p:sp>
      <p:pic>
        <p:nvPicPr>
          <p:cNvPr id="5" name="Picture 4" descr="Screen Shot 2014-09-12 at 11.43.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378" y="337141"/>
            <a:ext cx="7962021" cy="5585879"/>
          </a:xfrm>
          <a:prstGeom prst="rect">
            <a:avLst/>
          </a:prstGeom>
        </p:spPr>
      </p:pic>
    </p:spTree>
    <p:extLst>
      <p:ext uri="{BB962C8B-B14F-4D97-AF65-F5344CB8AC3E}">
        <p14:creationId xmlns:p14="http://schemas.microsoft.com/office/powerpoint/2010/main" val="22909172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dark-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5248423" y="1036941"/>
            <a:ext cx="3326632" cy="4770537"/>
          </a:xfrm>
          <a:prstGeom prst="rect">
            <a:avLst/>
          </a:prstGeom>
          <a:noFill/>
        </p:spPr>
        <p:txBody>
          <a:bodyPr wrap="square" rtlCol="0">
            <a:spAutoFit/>
          </a:bodyPr>
          <a:lstStyle/>
          <a:p>
            <a:pPr algn="ctr"/>
            <a:r>
              <a:rPr lang="en-US" sz="3600" b="1" dirty="0" smtClean="0">
                <a:solidFill>
                  <a:schemeClr val="bg1"/>
                </a:solidFill>
                <a:latin typeface="Century Gothic"/>
                <a:cs typeface="Century Gothic"/>
              </a:rPr>
              <a:t>Trying to figure ou</a:t>
            </a:r>
            <a:r>
              <a:rPr lang="en-US" sz="3600" b="1" dirty="0" smtClean="0">
                <a:solidFill>
                  <a:schemeClr val="bg1"/>
                </a:solidFill>
                <a:latin typeface="Century Gothic"/>
                <a:cs typeface="Century Gothic"/>
              </a:rPr>
              <a:t>t mobile web strategies by guessing is like working in the dark.</a:t>
            </a:r>
          </a:p>
          <a:p>
            <a:pPr algn="ctr"/>
            <a:endParaRPr lang="en-US" sz="3600" b="1" dirty="0">
              <a:solidFill>
                <a:schemeClr val="bg1"/>
              </a:solidFill>
              <a:latin typeface="Century Gothic"/>
              <a:cs typeface="Century Gothic"/>
            </a:endParaRPr>
          </a:p>
          <a:p>
            <a:pPr algn="ctr"/>
            <a:r>
              <a:rPr lang="en-US" sz="1600" b="1" dirty="0" smtClean="0">
                <a:solidFill>
                  <a:schemeClr val="bg1"/>
                </a:solidFill>
                <a:latin typeface="Century Gothic"/>
                <a:cs typeface="Century Gothic"/>
              </a:rPr>
              <a:t>(and a bit scary)</a:t>
            </a:r>
            <a:endParaRPr lang="en-US" sz="1600" b="1" dirty="0">
              <a:solidFill>
                <a:schemeClr val="bg1"/>
              </a:solidFill>
              <a:latin typeface="Century Gothic"/>
              <a:cs typeface="Century Gothic"/>
            </a:endParaRPr>
          </a:p>
        </p:txBody>
      </p:sp>
    </p:spTree>
    <p:extLst>
      <p:ext uri="{BB962C8B-B14F-4D97-AF65-F5344CB8AC3E}">
        <p14:creationId xmlns:p14="http://schemas.microsoft.com/office/powerpoint/2010/main" val="22984680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2758" y="1651842"/>
            <a:ext cx="7894196" cy="4154983"/>
          </a:xfrm>
          <a:prstGeom prst="rect">
            <a:avLst/>
          </a:prstGeom>
          <a:noFill/>
        </p:spPr>
        <p:txBody>
          <a:bodyPr wrap="square" rtlCol="0">
            <a:spAutoFit/>
          </a:bodyPr>
          <a:lstStyle/>
          <a:p>
            <a:r>
              <a:rPr lang="en-US" sz="4400" b="1" dirty="0" smtClean="0">
                <a:solidFill>
                  <a:srgbClr val="3A3A3A"/>
                </a:solidFill>
                <a:latin typeface="Century Gothic"/>
                <a:cs typeface="Century Gothic"/>
              </a:rPr>
              <a:t>Content Design &amp; Strategy</a:t>
            </a:r>
            <a:endParaRPr lang="en-US" sz="4400" b="1" dirty="0" smtClean="0">
              <a:solidFill>
                <a:srgbClr val="3A3A3A"/>
              </a:solidFill>
              <a:latin typeface="Century Gothic"/>
              <a:cs typeface="Century Gothic"/>
            </a:endParaRPr>
          </a:p>
          <a:p>
            <a:endParaRPr lang="en-US" sz="4400" b="1" dirty="0">
              <a:solidFill>
                <a:srgbClr val="3A3A3A"/>
              </a:solidFill>
              <a:latin typeface="Century Gothic"/>
              <a:cs typeface="Century Gothic"/>
            </a:endParaRPr>
          </a:p>
          <a:p>
            <a:r>
              <a:rPr lang="en-US" sz="4400" b="1" dirty="0">
                <a:solidFill>
                  <a:srgbClr val="3A3A3A"/>
                </a:solidFill>
                <a:latin typeface="Century Gothic"/>
                <a:cs typeface="Century Gothic"/>
              </a:rPr>
              <a:t>Navigation Design and Development</a:t>
            </a:r>
          </a:p>
          <a:p>
            <a:endParaRPr lang="en-US" sz="4400" b="1" dirty="0">
              <a:solidFill>
                <a:srgbClr val="3A3A3A"/>
              </a:solidFill>
              <a:latin typeface="Century Gothic"/>
              <a:cs typeface="Century Gothic"/>
            </a:endParaRPr>
          </a:p>
          <a:p>
            <a:r>
              <a:rPr lang="en-US" sz="4400" b="1" dirty="0" smtClean="0">
                <a:solidFill>
                  <a:srgbClr val="3A3A3A"/>
                </a:solidFill>
                <a:latin typeface="Century Gothic"/>
                <a:cs typeface="Century Gothic"/>
              </a:rPr>
              <a:t>Analytics</a:t>
            </a:r>
            <a:endParaRPr lang="en-US" sz="4400" b="1" dirty="0" smtClean="0">
              <a:solidFill>
                <a:srgbClr val="3A3A3A"/>
              </a:solidFill>
              <a:latin typeface="Century Gothic"/>
              <a:cs typeface="Century Gothic"/>
            </a:endParaRPr>
          </a:p>
        </p:txBody>
      </p:sp>
      <p:sp>
        <p:nvSpPr>
          <p:cNvPr id="5" name="TextBox 4"/>
          <p:cNvSpPr txBox="1"/>
          <p:nvPr/>
        </p:nvSpPr>
        <p:spPr>
          <a:xfrm>
            <a:off x="282241" y="373564"/>
            <a:ext cx="8540053" cy="830997"/>
          </a:xfrm>
          <a:prstGeom prst="rect">
            <a:avLst/>
          </a:prstGeom>
          <a:noFill/>
        </p:spPr>
        <p:txBody>
          <a:bodyPr wrap="square" rtlCol="0">
            <a:spAutoFit/>
          </a:bodyPr>
          <a:lstStyle/>
          <a:p>
            <a:pPr algn="ctr"/>
            <a:r>
              <a:rPr lang="en-US" sz="2400" b="1" dirty="0" smtClean="0">
                <a:solidFill>
                  <a:schemeClr val="accent6"/>
                </a:solidFill>
                <a:latin typeface="Century Gothic"/>
                <a:cs typeface="Century Gothic"/>
              </a:rPr>
              <a:t>Things That Web Professionals Need to Be Able to Communicate (In Plain Speak) About The Mobile Web</a:t>
            </a:r>
            <a:endParaRPr lang="en-US" sz="2400" b="1" dirty="0" smtClean="0">
              <a:solidFill>
                <a:schemeClr val="accent6"/>
              </a:solidFill>
              <a:latin typeface="Century Gothic"/>
              <a:cs typeface="Century Gothic"/>
            </a:endParaRPr>
          </a:p>
        </p:txBody>
      </p:sp>
    </p:spTree>
    <p:extLst>
      <p:ext uri="{BB962C8B-B14F-4D97-AF65-F5344CB8AC3E}">
        <p14:creationId xmlns:p14="http://schemas.microsoft.com/office/powerpoint/2010/main" val="29870432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334231" y="2969880"/>
            <a:ext cx="8422618" cy="923330"/>
          </a:xfrm>
          <a:prstGeom prst="rect">
            <a:avLst/>
          </a:prstGeom>
          <a:noFill/>
        </p:spPr>
        <p:txBody>
          <a:bodyPr wrap="square" rtlCol="0">
            <a:spAutoFit/>
          </a:bodyPr>
          <a:lstStyle/>
          <a:p>
            <a:pPr algn="ctr"/>
            <a:r>
              <a:rPr lang="en-US" sz="5400" b="1" dirty="0" smtClean="0">
                <a:solidFill>
                  <a:schemeClr val="bg1"/>
                </a:solidFill>
                <a:latin typeface="Century Gothic"/>
                <a:cs typeface="Century Gothic"/>
              </a:rPr>
              <a:t>Let’s start with a story.</a:t>
            </a:r>
            <a:endParaRPr lang="en-US" sz="5400" b="1" dirty="0">
              <a:solidFill>
                <a:schemeClr val="bg1"/>
              </a:solidFill>
              <a:latin typeface="Century Gothic"/>
              <a:cs typeface="Century Gothic"/>
            </a:endParaRPr>
          </a:p>
        </p:txBody>
      </p:sp>
    </p:spTree>
    <p:extLst>
      <p:ext uri="{BB962C8B-B14F-4D97-AF65-F5344CB8AC3E}">
        <p14:creationId xmlns:p14="http://schemas.microsoft.com/office/powerpoint/2010/main" val="361966074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1160119" y="1070549"/>
            <a:ext cx="6721805" cy="4616648"/>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Using analytics should consistently </a:t>
            </a:r>
            <a:r>
              <a:rPr lang="en-US" sz="4800" b="1" dirty="0" smtClean="0">
                <a:solidFill>
                  <a:schemeClr val="accent6"/>
                </a:solidFill>
                <a:latin typeface="Century Gothic"/>
                <a:cs typeface="Century Gothic"/>
              </a:rPr>
              <a:t>drive decisions</a:t>
            </a:r>
            <a:r>
              <a:rPr lang="en-US" sz="4800" b="1" dirty="0" smtClean="0">
                <a:solidFill>
                  <a:schemeClr val="bg1"/>
                </a:solidFill>
                <a:latin typeface="Century Gothic"/>
                <a:cs typeface="Century Gothic"/>
              </a:rPr>
              <a:t> on content, navigation, desktop, mobile and all things in between</a:t>
            </a:r>
            <a:r>
              <a:rPr lang="en-US" sz="5400" b="1" dirty="0" smtClean="0">
                <a:solidFill>
                  <a:schemeClr val="bg1"/>
                </a:solidFill>
                <a:latin typeface="Century Gothic"/>
                <a:cs typeface="Century Gothic"/>
              </a:rPr>
              <a:t>.</a:t>
            </a:r>
            <a:endParaRPr lang="en-US" sz="5400" b="1" dirty="0">
              <a:solidFill>
                <a:schemeClr val="bg1"/>
              </a:solidFill>
              <a:latin typeface="Century Gothic"/>
              <a:cs typeface="Century Gothic"/>
            </a:endParaRPr>
          </a:p>
        </p:txBody>
      </p:sp>
    </p:spTree>
    <p:extLst>
      <p:ext uri="{BB962C8B-B14F-4D97-AF65-F5344CB8AC3E}">
        <p14:creationId xmlns:p14="http://schemas.microsoft.com/office/powerpoint/2010/main" val="12658688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595649" y="1610079"/>
            <a:ext cx="4855071" cy="3785652"/>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Let’s see a real-life example of using analytics to make a sustainable site.</a:t>
            </a:r>
            <a:endParaRPr lang="en-US" sz="4800" b="1" dirty="0">
              <a:solidFill>
                <a:schemeClr val="bg1"/>
              </a:solidFill>
              <a:latin typeface="Century Gothic"/>
              <a:cs typeface="Century Gothic"/>
            </a:endParaRPr>
          </a:p>
        </p:txBody>
      </p:sp>
      <p:pic>
        <p:nvPicPr>
          <p:cNvPr id="2" name="Picture 1" descr="tommy-goo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1866" y="146094"/>
            <a:ext cx="3276277" cy="6532098"/>
          </a:xfrm>
          <a:prstGeom prst="rect">
            <a:avLst/>
          </a:prstGeom>
        </p:spPr>
      </p:pic>
    </p:spTree>
    <p:extLst>
      <p:ext uri="{BB962C8B-B14F-4D97-AF65-F5344CB8AC3E}">
        <p14:creationId xmlns:p14="http://schemas.microsoft.com/office/powerpoint/2010/main" val="86631099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ast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528214" y="5374815"/>
            <a:ext cx="4281904" cy="830997"/>
          </a:xfrm>
          <a:prstGeom prst="rect">
            <a:avLst/>
          </a:prstGeom>
          <a:noFill/>
        </p:spPr>
        <p:txBody>
          <a:bodyPr wrap="square" rtlCol="0">
            <a:spAutoFit/>
          </a:bodyPr>
          <a:lstStyle/>
          <a:p>
            <a:pPr algn="ctr"/>
            <a:r>
              <a:rPr lang="en-US" sz="1600" b="1" dirty="0" smtClean="0">
                <a:solidFill>
                  <a:schemeClr val="bg1"/>
                </a:solidFill>
                <a:latin typeface="Century Gothic"/>
                <a:cs typeface="Century Gothic"/>
              </a:rPr>
              <a:t>Welcome to Enterprise Systems &amp; Services</a:t>
            </a:r>
          </a:p>
          <a:p>
            <a:pPr algn="ctr"/>
            <a:endParaRPr lang="en-US" sz="1600" b="1" dirty="0">
              <a:solidFill>
                <a:schemeClr val="bg1"/>
              </a:solidFill>
              <a:latin typeface="Century Gothic"/>
              <a:cs typeface="Century Gothic"/>
            </a:endParaRPr>
          </a:p>
          <a:p>
            <a:pPr algn="ctr"/>
            <a:r>
              <a:rPr lang="en-US" sz="1600" b="1" dirty="0" smtClean="0">
                <a:solidFill>
                  <a:schemeClr val="bg1"/>
                </a:solidFill>
                <a:latin typeface="Century Gothic"/>
                <a:cs typeface="Century Gothic"/>
              </a:rPr>
              <a:t>Home of </a:t>
            </a:r>
            <a:r>
              <a:rPr lang="en-US" sz="1600" b="1" dirty="0" err="1" smtClean="0">
                <a:solidFill>
                  <a:schemeClr val="bg1"/>
                </a:solidFill>
                <a:latin typeface="Century Gothic"/>
                <a:cs typeface="Century Gothic"/>
              </a:rPr>
              <a:t>www.kennesaw.edu</a:t>
            </a:r>
            <a:r>
              <a:rPr lang="en-US" sz="1600" b="1" dirty="0" smtClean="0">
                <a:solidFill>
                  <a:schemeClr val="bg1"/>
                </a:solidFill>
                <a:latin typeface="Century Gothic"/>
                <a:cs typeface="Century Gothic"/>
              </a:rPr>
              <a:t>/</a:t>
            </a:r>
            <a:r>
              <a:rPr lang="en-US" sz="1600" b="1" dirty="0" err="1" smtClean="0">
                <a:solidFill>
                  <a:schemeClr val="bg1"/>
                </a:solidFill>
                <a:latin typeface="Century Gothic"/>
                <a:cs typeface="Century Gothic"/>
              </a:rPr>
              <a:t>ess</a:t>
            </a:r>
            <a:endParaRPr lang="en-US" sz="1600" b="1" dirty="0">
              <a:solidFill>
                <a:schemeClr val="bg1"/>
              </a:solidFill>
              <a:latin typeface="Century Gothic"/>
              <a:cs typeface="Century Gothic"/>
            </a:endParaRPr>
          </a:p>
        </p:txBody>
      </p:sp>
    </p:spTree>
    <p:extLst>
      <p:ext uri="{BB962C8B-B14F-4D97-AF65-F5344CB8AC3E}">
        <p14:creationId xmlns:p14="http://schemas.microsoft.com/office/powerpoint/2010/main" val="30911940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4-09-12 at 3.39.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300"/>
            <a:ext cx="9144000" cy="6353735"/>
          </a:xfrm>
          <a:prstGeom prst="rect">
            <a:avLst/>
          </a:prstGeom>
        </p:spPr>
      </p:pic>
    </p:spTree>
    <p:extLst>
      <p:ext uri="{BB962C8B-B14F-4D97-AF65-F5344CB8AC3E}">
        <p14:creationId xmlns:p14="http://schemas.microsoft.com/office/powerpoint/2010/main" val="119587197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4-09-12 at 3.43.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0"/>
            <a:ext cx="9144000" cy="6593448"/>
          </a:xfrm>
          <a:prstGeom prst="rect">
            <a:avLst/>
          </a:prstGeom>
        </p:spPr>
      </p:pic>
    </p:spTree>
    <p:extLst>
      <p:ext uri="{BB962C8B-B14F-4D97-AF65-F5344CB8AC3E}">
        <p14:creationId xmlns:p14="http://schemas.microsoft.com/office/powerpoint/2010/main" val="225641324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4-09-12 at 3.44.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800" y="0"/>
            <a:ext cx="3446953" cy="6858000"/>
          </a:xfrm>
          <a:prstGeom prst="rect">
            <a:avLst/>
          </a:prstGeom>
        </p:spPr>
      </p:pic>
    </p:spTree>
    <p:extLst>
      <p:ext uri="{BB962C8B-B14F-4D97-AF65-F5344CB8AC3E}">
        <p14:creationId xmlns:p14="http://schemas.microsoft.com/office/powerpoint/2010/main" val="112552988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2758" y="1651842"/>
            <a:ext cx="7894196" cy="4154983"/>
          </a:xfrm>
          <a:prstGeom prst="rect">
            <a:avLst/>
          </a:prstGeom>
          <a:noFill/>
        </p:spPr>
        <p:txBody>
          <a:bodyPr wrap="square" rtlCol="0">
            <a:spAutoFit/>
          </a:bodyPr>
          <a:lstStyle/>
          <a:p>
            <a:r>
              <a:rPr lang="en-US" sz="4400" b="1" dirty="0" smtClean="0">
                <a:solidFill>
                  <a:srgbClr val="3A3A3A"/>
                </a:solidFill>
                <a:latin typeface="Century Gothic"/>
                <a:cs typeface="Century Gothic"/>
              </a:rPr>
              <a:t>Content Design &amp; Strategy</a:t>
            </a:r>
            <a:endParaRPr lang="en-US" sz="4400" b="1" dirty="0" smtClean="0">
              <a:solidFill>
                <a:srgbClr val="3A3A3A"/>
              </a:solidFill>
              <a:latin typeface="Century Gothic"/>
              <a:cs typeface="Century Gothic"/>
            </a:endParaRPr>
          </a:p>
          <a:p>
            <a:endParaRPr lang="en-US" sz="4400" b="1" dirty="0">
              <a:solidFill>
                <a:srgbClr val="3A3A3A"/>
              </a:solidFill>
              <a:latin typeface="Century Gothic"/>
              <a:cs typeface="Century Gothic"/>
            </a:endParaRPr>
          </a:p>
          <a:p>
            <a:r>
              <a:rPr lang="en-US" sz="4400" b="1" dirty="0">
                <a:solidFill>
                  <a:srgbClr val="3A3A3A"/>
                </a:solidFill>
                <a:latin typeface="Century Gothic"/>
                <a:cs typeface="Century Gothic"/>
              </a:rPr>
              <a:t>Navigation Design and Development</a:t>
            </a:r>
          </a:p>
          <a:p>
            <a:endParaRPr lang="en-US" sz="4400" b="1" dirty="0">
              <a:solidFill>
                <a:srgbClr val="3A3A3A"/>
              </a:solidFill>
              <a:latin typeface="Century Gothic"/>
              <a:cs typeface="Century Gothic"/>
            </a:endParaRPr>
          </a:p>
          <a:p>
            <a:r>
              <a:rPr lang="en-US" sz="4400" b="1" dirty="0" smtClean="0">
                <a:solidFill>
                  <a:srgbClr val="3A3A3A"/>
                </a:solidFill>
                <a:latin typeface="Century Gothic"/>
                <a:cs typeface="Century Gothic"/>
              </a:rPr>
              <a:t>Analytics</a:t>
            </a:r>
            <a:endParaRPr lang="en-US" sz="4400" b="1" dirty="0" smtClean="0">
              <a:solidFill>
                <a:srgbClr val="3A3A3A"/>
              </a:solidFill>
              <a:latin typeface="Century Gothic"/>
              <a:cs typeface="Century Gothic"/>
            </a:endParaRPr>
          </a:p>
        </p:txBody>
      </p:sp>
      <p:sp>
        <p:nvSpPr>
          <p:cNvPr id="5" name="TextBox 4"/>
          <p:cNvSpPr txBox="1"/>
          <p:nvPr/>
        </p:nvSpPr>
        <p:spPr>
          <a:xfrm>
            <a:off x="282241" y="373564"/>
            <a:ext cx="8540053" cy="830997"/>
          </a:xfrm>
          <a:prstGeom prst="rect">
            <a:avLst/>
          </a:prstGeom>
          <a:noFill/>
        </p:spPr>
        <p:txBody>
          <a:bodyPr wrap="square" rtlCol="0">
            <a:spAutoFit/>
          </a:bodyPr>
          <a:lstStyle/>
          <a:p>
            <a:pPr algn="ctr"/>
            <a:r>
              <a:rPr lang="en-US" sz="2400" b="1" dirty="0" smtClean="0">
                <a:solidFill>
                  <a:schemeClr val="accent6"/>
                </a:solidFill>
                <a:latin typeface="Century Gothic"/>
                <a:cs typeface="Century Gothic"/>
              </a:rPr>
              <a:t>Things That Web Professionals Need to Be Able to Communicate (In Plain Speak) About The Mobile Web</a:t>
            </a:r>
            <a:endParaRPr lang="en-US" sz="2400" b="1" dirty="0" smtClean="0">
              <a:solidFill>
                <a:schemeClr val="accent6"/>
              </a:solidFill>
              <a:latin typeface="Century Gothic"/>
              <a:cs typeface="Century Gothic"/>
            </a:endParaRPr>
          </a:p>
        </p:txBody>
      </p:sp>
    </p:spTree>
    <p:extLst>
      <p:ext uri="{BB962C8B-B14F-4D97-AF65-F5344CB8AC3E}">
        <p14:creationId xmlns:p14="http://schemas.microsoft.com/office/powerpoint/2010/main" val="303082727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1160119" y="429983"/>
            <a:ext cx="6721805" cy="6093976"/>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Developing for the mobile web is </a:t>
            </a:r>
            <a:r>
              <a:rPr lang="en-US" sz="4800" b="1" dirty="0">
                <a:solidFill>
                  <a:schemeClr val="bg1"/>
                </a:solidFill>
                <a:latin typeface="Century Gothic"/>
                <a:cs typeface="Century Gothic"/>
              </a:rPr>
              <a:t>more than putting a </a:t>
            </a:r>
            <a:r>
              <a:rPr lang="en-US" sz="4800" b="1" dirty="0" smtClean="0">
                <a:solidFill>
                  <a:schemeClr val="bg1"/>
                </a:solidFill>
                <a:latin typeface="Century Gothic"/>
                <a:cs typeface="Century Gothic"/>
              </a:rPr>
              <a:t>site </a:t>
            </a:r>
            <a:r>
              <a:rPr lang="en-US" sz="4800" b="1" dirty="0">
                <a:solidFill>
                  <a:schemeClr val="bg1"/>
                </a:solidFill>
                <a:latin typeface="Century Gothic"/>
                <a:cs typeface="Century Gothic"/>
              </a:rPr>
              <a:t>on a phone. It is a complicated process that requires complex practices and solutions</a:t>
            </a:r>
            <a:r>
              <a:rPr lang="en-US" sz="5400" b="1" dirty="0" smtClean="0">
                <a:solidFill>
                  <a:schemeClr val="bg1"/>
                </a:solidFill>
                <a:latin typeface="Century Gothic"/>
                <a:cs typeface="Century Gothic"/>
              </a:rPr>
              <a:t>.</a:t>
            </a:r>
            <a:endParaRPr lang="en-US" sz="5400" b="1" dirty="0">
              <a:solidFill>
                <a:schemeClr val="bg1"/>
              </a:solidFill>
              <a:latin typeface="Century Gothic"/>
              <a:cs typeface="Century Gothic"/>
            </a:endParaRPr>
          </a:p>
        </p:txBody>
      </p:sp>
    </p:spTree>
    <p:extLst>
      <p:ext uri="{BB962C8B-B14F-4D97-AF65-F5344CB8AC3E}">
        <p14:creationId xmlns:p14="http://schemas.microsoft.com/office/powerpoint/2010/main" val="369357108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651434" y="935693"/>
            <a:ext cx="4537848" cy="5016758"/>
          </a:xfrm>
          <a:prstGeom prst="rect">
            <a:avLst/>
          </a:prstGeom>
          <a:noFill/>
        </p:spPr>
        <p:txBody>
          <a:bodyPr wrap="square" rtlCol="0">
            <a:spAutoFit/>
          </a:bodyPr>
          <a:lstStyle/>
          <a:p>
            <a:pPr algn="ctr"/>
            <a:r>
              <a:rPr lang="en-US" sz="4000" b="1" dirty="0" smtClean="0">
                <a:solidFill>
                  <a:schemeClr val="bg1"/>
                </a:solidFill>
                <a:latin typeface="Century Gothic"/>
                <a:cs typeface="Century Gothic"/>
              </a:rPr>
              <a:t>The modern web demands us to build responsibly.</a:t>
            </a:r>
          </a:p>
          <a:p>
            <a:pPr algn="ctr"/>
            <a:endParaRPr lang="en-US" sz="4000" b="1" dirty="0" smtClean="0">
              <a:solidFill>
                <a:schemeClr val="bg1"/>
              </a:solidFill>
              <a:latin typeface="Century Gothic"/>
              <a:cs typeface="Century Gothic"/>
            </a:endParaRPr>
          </a:p>
          <a:p>
            <a:pPr algn="ctr"/>
            <a:r>
              <a:rPr lang="en-US" sz="4000" b="1" dirty="0" smtClean="0">
                <a:solidFill>
                  <a:schemeClr val="bg1"/>
                </a:solidFill>
                <a:latin typeface="Century Gothic"/>
                <a:cs typeface="Century Gothic"/>
              </a:rPr>
              <a:t>That’s right…the </a:t>
            </a:r>
            <a:r>
              <a:rPr lang="en-US" sz="4000" b="1" dirty="0" smtClean="0">
                <a:solidFill>
                  <a:schemeClr val="accent6"/>
                </a:solidFill>
                <a:latin typeface="Century Gothic"/>
                <a:cs typeface="Century Gothic"/>
              </a:rPr>
              <a:t>responsible responsive</a:t>
            </a:r>
          </a:p>
          <a:p>
            <a:pPr algn="ctr"/>
            <a:r>
              <a:rPr lang="en-US" sz="4000" b="1" dirty="0" smtClean="0">
                <a:solidFill>
                  <a:schemeClr val="accent6"/>
                </a:solidFill>
                <a:latin typeface="Century Gothic"/>
                <a:cs typeface="Century Gothic"/>
              </a:rPr>
              <a:t>sustainable </a:t>
            </a:r>
            <a:r>
              <a:rPr lang="en-US" sz="4000" b="1" dirty="0" smtClean="0">
                <a:solidFill>
                  <a:schemeClr val="accent6"/>
                </a:solidFill>
                <a:latin typeface="Century Gothic"/>
                <a:cs typeface="Century Gothic"/>
              </a:rPr>
              <a:t>web</a:t>
            </a:r>
            <a:r>
              <a:rPr lang="en-US" sz="4000" b="1" dirty="0" smtClean="0">
                <a:solidFill>
                  <a:schemeClr val="bg1"/>
                </a:solidFill>
                <a:latin typeface="Century Gothic"/>
                <a:cs typeface="Century Gothic"/>
              </a:rPr>
              <a:t>.</a:t>
            </a:r>
            <a:endParaRPr lang="en-US" sz="4000" b="1" dirty="0">
              <a:solidFill>
                <a:schemeClr val="bg1"/>
              </a:solidFill>
              <a:latin typeface="Century Gothic"/>
              <a:cs typeface="Century Gothic"/>
            </a:endParaRPr>
          </a:p>
        </p:txBody>
      </p:sp>
      <p:pic>
        <p:nvPicPr>
          <p:cNvPr id="2" name="Picture 1" descr="tommy-responsib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282" y="191045"/>
            <a:ext cx="3194750" cy="6206195"/>
          </a:xfrm>
          <a:prstGeom prst="rect">
            <a:avLst/>
          </a:prstGeom>
        </p:spPr>
      </p:pic>
    </p:spTree>
    <p:extLst>
      <p:ext uri="{BB962C8B-B14F-4D97-AF65-F5344CB8AC3E}">
        <p14:creationId xmlns:p14="http://schemas.microsoft.com/office/powerpoint/2010/main" val="10443996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descr="tommy-co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024" y="213521"/>
            <a:ext cx="5473529" cy="6487145"/>
          </a:xfrm>
          <a:prstGeom prst="rect">
            <a:avLst/>
          </a:prstGeom>
        </p:spPr>
      </p:pic>
    </p:spTree>
    <p:extLst>
      <p:ext uri="{BB962C8B-B14F-4D97-AF65-F5344CB8AC3E}">
        <p14:creationId xmlns:p14="http://schemas.microsoft.com/office/powerpoint/2010/main" val="24903899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11025</TotalTime>
  <Words>901</Words>
  <Application>Microsoft Macintosh PowerPoint</Application>
  <PresentationFormat>On-screen Show (4:3)</PresentationFormat>
  <Paragraphs>131</Paragraphs>
  <Slides>88</Slides>
  <Notes>0</Notes>
  <HiddenSlides>0</HiddenSlides>
  <MMClips>0</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Kennesaw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ITS</dc:creator>
  <cp:lastModifiedBy>ITS</cp:lastModifiedBy>
  <cp:revision>116</cp:revision>
  <dcterms:created xsi:type="dcterms:W3CDTF">2013-10-11T12:31:37Z</dcterms:created>
  <dcterms:modified xsi:type="dcterms:W3CDTF">2014-09-15T19:55:05Z</dcterms:modified>
</cp:coreProperties>
</file>