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3" r:id="rId8"/>
    <p:sldId id="262" r:id="rId9"/>
    <p:sldId id="279" r:id="rId10"/>
    <p:sldId id="264" r:id="rId11"/>
    <p:sldId id="265" r:id="rId12"/>
    <p:sldId id="266" r:id="rId13"/>
    <p:sldId id="267" r:id="rId14"/>
    <p:sldId id="269" r:id="rId15"/>
    <p:sldId id="270" r:id="rId16"/>
    <p:sldId id="271" r:id="rId17"/>
    <p:sldId id="274" r:id="rId18"/>
    <p:sldId id="275" r:id="rId19"/>
    <p:sldId id="276" r:id="rId20"/>
    <p:sldId id="277" r:id="rId21"/>
    <p:sldId id="278" r:id="rId22"/>
    <p:sldId id="290" r:id="rId23"/>
    <p:sldId id="272" r:id="rId24"/>
    <p:sldId id="282" r:id="rId25"/>
    <p:sldId id="280" r:id="rId26"/>
    <p:sldId id="281" r:id="rId27"/>
    <p:sldId id="291" r:id="rId28"/>
    <p:sldId id="273" r:id="rId29"/>
    <p:sldId id="283" r:id="rId30"/>
    <p:sldId id="284" r:id="rId31"/>
    <p:sldId id="285" r:id="rId32"/>
    <p:sldId id="292" r:id="rId33"/>
    <p:sldId id="286" r:id="rId34"/>
    <p:sldId id="287" r:id="rId35"/>
    <p:sldId id="288" r:id="rId36"/>
    <p:sldId id="289"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3"/>
    <p:restoredTop sz="94682"/>
  </p:normalViewPr>
  <p:slideViewPr>
    <p:cSldViewPr snapToGrid="0" snapToObjects="1">
      <p:cViewPr varScale="1">
        <p:scale>
          <a:sx n="121" d="100"/>
          <a:sy n="121" d="100"/>
        </p:scale>
        <p:origin x="176" y="2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98D0-DDD5-C846-88F8-F4D4476FE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2BE8E-C167-8B43-8397-0A7C39847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2B1E61-FEF4-E241-81BC-57CDF8FF71B2}"/>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5" name="Footer Placeholder 4">
            <a:extLst>
              <a:ext uri="{FF2B5EF4-FFF2-40B4-BE49-F238E27FC236}">
                <a16:creationId xmlns:a16="http://schemas.microsoft.com/office/drawing/2014/main" id="{BEC67D1E-F97E-434D-9A6E-A0D46E5D7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86D03-5A3E-EE4D-B8BD-3A4048073537}"/>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331023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6666-265E-3C41-9B1A-CBDC51B0D6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AAB1C-9BF9-E244-96BB-29D76497BE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EE095-F899-1A49-BA9D-6785BD88D631}"/>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5" name="Footer Placeholder 4">
            <a:extLst>
              <a:ext uri="{FF2B5EF4-FFF2-40B4-BE49-F238E27FC236}">
                <a16:creationId xmlns:a16="http://schemas.microsoft.com/office/drawing/2014/main" id="{311BE5EF-40B9-4F4B-81BF-07052E162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F3478-E7EB-C445-BC6F-4225E237E1A1}"/>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133901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1FE4F-152A-5845-96B5-B75A3C54B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6A635-9AAB-434E-91CD-14A61D85CC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4953C-4B18-664A-BC6B-AD47562049E5}"/>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5" name="Footer Placeholder 4">
            <a:extLst>
              <a:ext uri="{FF2B5EF4-FFF2-40B4-BE49-F238E27FC236}">
                <a16:creationId xmlns:a16="http://schemas.microsoft.com/office/drawing/2014/main" id="{6E5253E0-7C71-104C-AF55-6ED7343DB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A949A-730E-8C44-8671-621AA27722B0}"/>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57687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E4E8-4C9F-A747-8656-A865D54E9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2BB89-8C01-D44C-981E-3D5399CD93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8937A-05E7-8646-8407-159FB2B6839B}"/>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5" name="Footer Placeholder 4">
            <a:extLst>
              <a:ext uri="{FF2B5EF4-FFF2-40B4-BE49-F238E27FC236}">
                <a16:creationId xmlns:a16="http://schemas.microsoft.com/office/drawing/2014/main" id="{27A04F1B-10CA-444B-A585-258C8496C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602D3-E398-584A-84AF-3941FCE29567}"/>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29573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22F7-075F-C840-B4FF-76D860A9E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949EC9-8916-3344-89ED-1CE77EA51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A51BDE-A1B5-2345-8AA7-05C84ECE3FAE}"/>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5" name="Footer Placeholder 4">
            <a:extLst>
              <a:ext uri="{FF2B5EF4-FFF2-40B4-BE49-F238E27FC236}">
                <a16:creationId xmlns:a16="http://schemas.microsoft.com/office/drawing/2014/main" id="{ABED2656-B595-B240-A113-190FBFB80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A327E-66DD-184D-BE49-11DFB8BFCB18}"/>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17254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E1CF-B1A7-0A4F-8B8B-B3C316C26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8A219-E3B8-734B-B810-AB204A1B0E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6F57F-716D-A043-BB1C-FF4395FEB2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8F48C-EFB5-9445-9ADD-ECE939139804}"/>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6" name="Footer Placeholder 5">
            <a:extLst>
              <a:ext uri="{FF2B5EF4-FFF2-40B4-BE49-F238E27FC236}">
                <a16:creationId xmlns:a16="http://schemas.microsoft.com/office/drawing/2014/main" id="{35C65FB0-785B-1C42-AC1B-88159FF9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ECAA0-781D-EE4B-8BEC-113318D2CC5F}"/>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149292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DB79-D72B-FC4D-A524-E0B7BA4D5C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D1990-AF2A-E746-A0E3-0C9A37329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F01851-94F2-434E-A663-A7722462DB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4322D-2529-3D4E-BBE3-DB70D3B83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C6ED78-ED8C-1945-B6D4-3D3434064A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8A2D7C-1628-834C-B782-8CF2FB671F07}"/>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8" name="Footer Placeholder 7">
            <a:extLst>
              <a:ext uri="{FF2B5EF4-FFF2-40B4-BE49-F238E27FC236}">
                <a16:creationId xmlns:a16="http://schemas.microsoft.com/office/drawing/2014/main" id="{2B5E11A0-DBB3-A14F-9834-92F92AAA59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339A73-5FEE-2743-A8CC-9E1C7A8FA38F}"/>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204302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BEB3-2A7C-2142-BE82-05A279D69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004442-CA59-DE41-98E3-98C415757042}"/>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4" name="Footer Placeholder 3">
            <a:extLst>
              <a:ext uri="{FF2B5EF4-FFF2-40B4-BE49-F238E27FC236}">
                <a16:creationId xmlns:a16="http://schemas.microsoft.com/office/drawing/2014/main" id="{322F0298-4E64-5143-B3E2-C57CDBB70A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CCF41-EDA5-844C-B815-6B1D984BA486}"/>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37875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EBB87-6BA4-744F-AB89-BCDC133BA176}"/>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3" name="Footer Placeholder 2">
            <a:extLst>
              <a:ext uri="{FF2B5EF4-FFF2-40B4-BE49-F238E27FC236}">
                <a16:creationId xmlns:a16="http://schemas.microsoft.com/office/drawing/2014/main" id="{095E3565-B817-0E40-B140-FF24DBAF9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F2A693-D13B-F34A-9244-E8277F935D1D}"/>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1432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3CB6-F764-EA45-B0FE-E00E5B080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370E9A-DF04-6A4A-9F1B-9E1DE26ED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8A65A-2487-864D-92F6-5670EC8AD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B61758-BD03-B44D-9294-95DF9EAACAF1}"/>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6" name="Footer Placeholder 5">
            <a:extLst>
              <a:ext uri="{FF2B5EF4-FFF2-40B4-BE49-F238E27FC236}">
                <a16:creationId xmlns:a16="http://schemas.microsoft.com/office/drawing/2014/main" id="{93E813B7-A5DD-7A4C-8EB9-1F6566934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AF88E-12D2-474D-87B9-8211D4B8B81C}"/>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89196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883E-B31B-6D44-B715-D4D1E30B9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42B085-AECD-C546-814E-0AA119959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29B69-1D80-A14D-ADA8-FBD19A285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F1B2F6-07CA-5245-A2E4-2526F2B065BE}"/>
              </a:ext>
            </a:extLst>
          </p:cNvPr>
          <p:cNvSpPr>
            <a:spLocks noGrp="1"/>
          </p:cNvSpPr>
          <p:nvPr>
            <p:ph type="dt" sz="half" idx="10"/>
          </p:nvPr>
        </p:nvSpPr>
        <p:spPr/>
        <p:txBody>
          <a:bodyPr/>
          <a:lstStyle/>
          <a:p>
            <a:fld id="{60CDEE26-B2AA-ED49-A6B7-58512596EC72}" type="datetimeFigureOut">
              <a:rPr lang="en-US" smtClean="0"/>
              <a:t>9/4/18</a:t>
            </a:fld>
            <a:endParaRPr lang="en-US"/>
          </a:p>
        </p:txBody>
      </p:sp>
      <p:sp>
        <p:nvSpPr>
          <p:cNvPr id="6" name="Footer Placeholder 5">
            <a:extLst>
              <a:ext uri="{FF2B5EF4-FFF2-40B4-BE49-F238E27FC236}">
                <a16:creationId xmlns:a16="http://schemas.microsoft.com/office/drawing/2014/main" id="{22A2C2C0-52F8-814C-B54A-D4E1CF37A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878DD-850B-DD47-B69A-23E3A240CD03}"/>
              </a:ext>
            </a:extLst>
          </p:cNvPr>
          <p:cNvSpPr>
            <a:spLocks noGrp="1"/>
          </p:cNvSpPr>
          <p:nvPr>
            <p:ph type="sldNum" sz="quarter" idx="12"/>
          </p:nvPr>
        </p:nvSpPr>
        <p:spPr/>
        <p:txBody>
          <a:bodyPr/>
          <a:lstStyle/>
          <a:p>
            <a:fld id="{A47AFC49-9900-FA49-9FB4-CDEB2160D266}" type="slidenum">
              <a:rPr lang="en-US" smtClean="0"/>
              <a:t>‹#›</a:t>
            </a:fld>
            <a:endParaRPr lang="en-US"/>
          </a:p>
        </p:txBody>
      </p:sp>
    </p:spTree>
    <p:extLst>
      <p:ext uri="{BB962C8B-B14F-4D97-AF65-F5344CB8AC3E}">
        <p14:creationId xmlns:p14="http://schemas.microsoft.com/office/powerpoint/2010/main" val="338542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2ABCF-BE41-9246-BBAC-A3F178A46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6CEAC-403E-E049-AC3A-159AB0E30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D9C2B-6B94-3B4E-B8A0-CD618751D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DEE26-B2AA-ED49-A6B7-58512596EC72}" type="datetimeFigureOut">
              <a:rPr lang="en-US" smtClean="0"/>
              <a:t>9/4/18</a:t>
            </a:fld>
            <a:endParaRPr lang="en-US"/>
          </a:p>
        </p:txBody>
      </p:sp>
      <p:sp>
        <p:nvSpPr>
          <p:cNvPr id="5" name="Footer Placeholder 4">
            <a:extLst>
              <a:ext uri="{FF2B5EF4-FFF2-40B4-BE49-F238E27FC236}">
                <a16:creationId xmlns:a16="http://schemas.microsoft.com/office/drawing/2014/main" id="{0D6A589E-0650-D047-B851-569FB5EF9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3369BE-9D2D-7A4B-A0CE-55BB0CB3D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AFC49-9900-FA49-9FB4-CDEB2160D266}" type="slidenum">
              <a:rPr lang="en-US" smtClean="0"/>
              <a:t>‹#›</a:t>
            </a:fld>
            <a:endParaRPr lang="en-US"/>
          </a:p>
        </p:txBody>
      </p:sp>
    </p:spTree>
    <p:extLst>
      <p:ext uri="{BB962C8B-B14F-4D97-AF65-F5344CB8AC3E}">
        <p14:creationId xmlns:p14="http://schemas.microsoft.com/office/powerpoint/2010/main" val="358372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7CE59A-A38A-5B4C-81B0-C6F9F205551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4981ABC-3398-9246-999B-B46C1FCC2E43}"/>
              </a:ext>
            </a:extLst>
          </p:cNvPr>
          <p:cNvSpPr txBox="1">
            <a:spLocks/>
          </p:cNvSpPr>
          <p:nvPr/>
        </p:nvSpPr>
        <p:spPr>
          <a:xfrm>
            <a:off x="396241" y="730479"/>
            <a:ext cx="9144000" cy="23876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latin typeface="Bauhaus 93" pitchFamily="82" charset="77"/>
              </a:rPr>
              <a:t>What a Fool Believes:</a:t>
            </a:r>
            <a:br>
              <a:rPr lang="en-US" b="1" dirty="0">
                <a:latin typeface="Bauhaus 93" pitchFamily="82" charset="77"/>
              </a:rPr>
            </a:br>
            <a:r>
              <a:rPr lang="en-US" b="1" dirty="0">
                <a:latin typeface="Bauhaus 93" pitchFamily="82" charset="77"/>
              </a:rPr>
              <a:t>Managing a Web Project Without a Project Manager</a:t>
            </a:r>
            <a:endParaRPr lang="en-US" dirty="0">
              <a:latin typeface="Bauhaus 93" pitchFamily="82" charset="77"/>
            </a:endParaRPr>
          </a:p>
        </p:txBody>
      </p:sp>
      <p:sp>
        <p:nvSpPr>
          <p:cNvPr id="2" name="Title 1">
            <a:extLst>
              <a:ext uri="{FF2B5EF4-FFF2-40B4-BE49-F238E27FC236}">
                <a16:creationId xmlns:a16="http://schemas.microsoft.com/office/drawing/2014/main" id="{18A94220-E706-7343-BD65-73A05A01A691}"/>
              </a:ext>
            </a:extLst>
          </p:cNvPr>
          <p:cNvSpPr>
            <a:spLocks noGrp="1"/>
          </p:cNvSpPr>
          <p:nvPr>
            <p:ph type="ctrTitle"/>
          </p:nvPr>
        </p:nvSpPr>
        <p:spPr>
          <a:xfrm>
            <a:off x="339634" y="695643"/>
            <a:ext cx="9144000" cy="2387600"/>
          </a:xfrm>
        </p:spPr>
        <p:txBody>
          <a:bodyPr>
            <a:normAutofit fontScale="90000"/>
          </a:bodyPr>
          <a:lstStyle/>
          <a:p>
            <a:pPr algn="l"/>
            <a:r>
              <a:rPr lang="en-US" b="1" dirty="0">
                <a:solidFill>
                  <a:schemeClr val="bg1"/>
                </a:solidFill>
                <a:latin typeface="Bauhaus 93" pitchFamily="82" charset="77"/>
              </a:rPr>
              <a:t>What a Fool Believes:</a:t>
            </a:r>
            <a:br>
              <a:rPr lang="en-US" b="1" dirty="0">
                <a:solidFill>
                  <a:schemeClr val="bg1"/>
                </a:solidFill>
                <a:latin typeface="Bauhaus 93" pitchFamily="82" charset="77"/>
              </a:rPr>
            </a:br>
            <a:r>
              <a:rPr lang="en-US" b="1" dirty="0">
                <a:solidFill>
                  <a:schemeClr val="bg1"/>
                </a:solidFill>
                <a:latin typeface="Bauhaus 93" pitchFamily="82" charset="77"/>
              </a:rPr>
              <a:t>Managing a Web Project Without a Project Manager</a:t>
            </a:r>
            <a:endParaRPr lang="en-US" dirty="0">
              <a:solidFill>
                <a:schemeClr val="bg1"/>
              </a:solidFill>
              <a:latin typeface="Bauhaus 93" pitchFamily="82" charset="77"/>
            </a:endParaRPr>
          </a:p>
        </p:txBody>
      </p:sp>
      <p:sp>
        <p:nvSpPr>
          <p:cNvPr id="8" name="Subtitle 2">
            <a:extLst>
              <a:ext uri="{FF2B5EF4-FFF2-40B4-BE49-F238E27FC236}">
                <a16:creationId xmlns:a16="http://schemas.microsoft.com/office/drawing/2014/main" id="{00CCD12D-6EF1-C24A-A837-DE92080CE1C5}"/>
              </a:ext>
            </a:extLst>
          </p:cNvPr>
          <p:cNvSpPr txBox="1">
            <a:spLocks/>
          </p:cNvSpPr>
          <p:nvPr/>
        </p:nvSpPr>
        <p:spPr>
          <a:xfrm>
            <a:off x="418011" y="4725126"/>
            <a:ext cx="5669280" cy="15450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Futura" panose="020B0602020204020303" pitchFamily="34" charset="-79"/>
                <a:cs typeface="Futura" panose="020B0602020204020303" pitchFamily="34" charset="-79"/>
              </a:rPr>
              <a:t>Paula </a:t>
            </a:r>
            <a:r>
              <a:rPr lang="en-US" sz="1600" b="1" dirty="0" err="1">
                <a:latin typeface="Futura" panose="020B0602020204020303" pitchFamily="34" charset="-79"/>
                <a:cs typeface="Futura" panose="020B0602020204020303" pitchFamily="34" charset="-79"/>
              </a:rPr>
              <a:t>Bechtler</a:t>
            </a:r>
            <a:r>
              <a:rPr lang="en-US" sz="1600" b="1" dirty="0">
                <a:latin typeface="Futura" panose="020B0602020204020303" pitchFamily="34" charset="-79"/>
                <a:cs typeface="Futura" panose="020B0602020204020303" pitchFamily="34" charset="-79"/>
              </a:rPr>
              <a:t>, Project Manager</a:t>
            </a:r>
            <a:br>
              <a:rPr lang="en-US" sz="1600" b="1" dirty="0">
                <a:latin typeface="Futura" panose="020B0602020204020303" pitchFamily="34" charset="-79"/>
                <a:cs typeface="Futura" panose="020B0602020204020303" pitchFamily="34" charset="-79"/>
              </a:rPr>
            </a:br>
            <a:r>
              <a:rPr lang="en-US" sz="1600" b="1" dirty="0">
                <a:latin typeface="Futura" panose="020B0602020204020303" pitchFamily="34" charset="-79"/>
                <a:cs typeface="Futura" panose="020B0602020204020303" pitchFamily="34" charset="-79"/>
              </a:rPr>
              <a:t>Kennesaw State University</a:t>
            </a:r>
            <a:br>
              <a:rPr lang="en-US" sz="1600" b="1" dirty="0">
                <a:latin typeface="Futura" panose="020B0602020204020303" pitchFamily="34" charset="-79"/>
                <a:cs typeface="Futura" panose="020B0602020204020303" pitchFamily="34" charset="-79"/>
              </a:rPr>
            </a:br>
            <a:endParaRPr lang="en-US" sz="1600" b="1" dirty="0">
              <a:latin typeface="Futura" panose="020B0602020204020303" pitchFamily="34" charset="-79"/>
              <a:cs typeface="Futura" panose="020B0602020204020303" pitchFamily="34" charset="-79"/>
            </a:endParaRPr>
          </a:p>
          <a:p>
            <a:pPr algn="l"/>
            <a:r>
              <a:rPr lang="en-US" sz="1600" b="1" dirty="0">
                <a:latin typeface="Futura" panose="020B0602020204020303" pitchFamily="34" charset="-79"/>
                <a:cs typeface="Futura" panose="020B0602020204020303" pitchFamily="34" charset="-79"/>
              </a:rPr>
              <a:t>Christopher Ward, Director of Web Services</a:t>
            </a:r>
            <a:br>
              <a:rPr lang="en-US" sz="1600" b="1" dirty="0">
                <a:latin typeface="Futura" panose="020B0602020204020303" pitchFamily="34" charset="-79"/>
                <a:cs typeface="Futura" panose="020B0602020204020303" pitchFamily="34" charset="-79"/>
              </a:rPr>
            </a:br>
            <a:r>
              <a:rPr lang="en-US" sz="1600" b="1" dirty="0">
                <a:latin typeface="Futura" panose="020B0602020204020303" pitchFamily="34" charset="-79"/>
                <a:cs typeface="Futura" panose="020B0602020204020303" pitchFamily="34" charset="-79"/>
              </a:rPr>
              <a:t>Kennesaw State University</a:t>
            </a:r>
          </a:p>
        </p:txBody>
      </p:sp>
      <p:sp>
        <p:nvSpPr>
          <p:cNvPr id="3" name="Subtitle 2">
            <a:extLst>
              <a:ext uri="{FF2B5EF4-FFF2-40B4-BE49-F238E27FC236}">
                <a16:creationId xmlns:a16="http://schemas.microsoft.com/office/drawing/2014/main" id="{B799AA13-1612-4A4B-853B-5068A9BB83F9}"/>
              </a:ext>
            </a:extLst>
          </p:cNvPr>
          <p:cNvSpPr>
            <a:spLocks noGrp="1"/>
          </p:cNvSpPr>
          <p:nvPr>
            <p:ph type="subTitle" idx="1"/>
          </p:nvPr>
        </p:nvSpPr>
        <p:spPr>
          <a:xfrm>
            <a:off x="396241" y="4707709"/>
            <a:ext cx="5669280" cy="1545045"/>
          </a:xfrm>
        </p:spPr>
        <p:txBody>
          <a:bodyPr>
            <a:normAutofit/>
          </a:bodyPr>
          <a:lstStyle/>
          <a:p>
            <a:pPr algn="l"/>
            <a:r>
              <a:rPr lang="en-US" sz="1600" b="1" dirty="0">
                <a:solidFill>
                  <a:schemeClr val="accent4">
                    <a:lumMod val="60000"/>
                    <a:lumOff val="40000"/>
                  </a:schemeClr>
                </a:solidFill>
                <a:latin typeface="Futura" panose="020B0602020204020303" pitchFamily="34" charset="-79"/>
                <a:cs typeface="Futura" panose="020B0602020204020303" pitchFamily="34" charset="-79"/>
              </a:rPr>
              <a:t>Paula </a:t>
            </a:r>
            <a:r>
              <a:rPr lang="en-US" sz="1600" b="1" dirty="0" err="1">
                <a:solidFill>
                  <a:schemeClr val="accent4">
                    <a:lumMod val="60000"/>
                    <a:lumOff val="40000"/>
                  </a:schemeClr>
                </a:solidFill>
                <a:latin typeface="Futura" panose="020B0602020204020303" pitchFamily="34" charset="-79"/>
                <a:cs typeface="Futura" panose="020B0602020204020303" pitchFamily="34" charset="-79"/>
              </a:rPr>
              <a:t>Bechtler</a:t>
            </a:r>
            <a:r>
              <a:rPr lang="en-US" sz="1600" b="1" dirty="0">
                <a:solidFill>
                  <a:schemeClr val="accent4">
                    <a:lumMod val="60000"/>
                    <a:lumOff val="40000"/>
                  </a:schemeClr>
                </a:solidFill>
                <a:latin typeface="Futura" panose="020B0602020204020303" pitchFamily="34" charset="-79"/>
                <a:cs typeface="Futura" panose="020B0602020204020303" pitchFamily="34" charset="-79"/>
              </a:rPr>
              <a:t>, Project Manager</a:t>
            </a:r>
            <a:br>
              <a:rPr lang="en-US" sz="1600" b="1" dirty="0">
                <a:solidFill>
                  <a:schemeClr val="accent4">
                    <a:lumMod val="60000"/>
                    <a:lumOff val="40000"/>
                  </a:schemeClr>
                </a:solidFill>
                <a:latin typeface="Futura" panose="020B0602020204020303" pitchFamily="34" charset="-79"/>
                <a:cs typeface="Futura" panose="020B0602020204020303" pitchFamily="34" charset="-79"/>
              </a:rPr>
            </a:br>
            <a:r>
              <a:rPr lang="en-US" sz="1600" b="1" dirty="0">
                <a:solidFill>
                  <a:schemeClr val="accent4">
                    <a:lumMod val="60000"/>
                    <a:lumOff val="40000"/>
                  </a:schemeClr>
                </a:solidFill>
                <a:latin typeface="Futura" panose="020B0602020204020303" pitchFamily="34" charset="-79"/>
                <a:cs typeface="Futura" panose="020B0602020204020303" pitchFamily="34" charset="-79"/>
              </a:rPr>
              <a:t>Kennesaw State University</a:t>
            </a:r>
            <a:br>
              <a:rPr lang="en-US" sz="1600" b="1" dirty="0">
                <a:solidFill>
                  <a:schemeClr val="accent4">
                    <a:lumMod val="60000"/>
                    <a:lumOff val="40000"/>
                  </a:schemeClr>
                </a:solidFill>
                <a:latin typeface="Futura" panose="020B0602020204020303" pitchFamily="34" charset="-79"/>
                <a:cs typeface="Futura" panose="020B0602020204020303" pitchFamily="34" charset="-79"/>
              </a:rPr>
            </a:br>
            <a:endParaRPr lang="en-US" sz="1600" b="1" dirty="0">
              <a:solidFill>
                <a:schemeClr val="accent4">
                  <a:lumMod val="60000"/>
                  <a:lumOff val="40000"/>
                </a:schemeClr>
              </a:solidFill>
              <a:latin typeface="Futura" panose="020B0602020204020303" pitchFamily="34" charset="-79"/>
              <a:cs typeface="Futura" panose="020B0602020204020303" pitchFamily="34" charset="-79"/>
            </a:endParaRPr>
          </a:p>
          <a:p>
            <a:pPr algn="l"/>
            <a:r>
              <a:rPr lang="en-US" sz="1600" b="1" dirty="0">
                <a:solidFill>
                  <a:schemeClr val="accent4">
                    <a:lumMod val="60000"/>
                    <a:lumOff val="40000"/>
                  </a:schemeClr>
                </a:solidFill>
                <a:latin typeface="Futura" panose="020B0602020204020303" pitchFamily="34" charset="-79"/>
                <a:cs typeface="Futura" panose="020B0602020204020303" pitchFamily="34" charset="-79"/>
              </a:rPr>
              <a:t>Christopher Ward, Director of Web Services</a:t>
            </a:r>
            <a:br>
              <a:rPr lang="en-US" sz="1600" b="1" dirty="0">
                <a:solidFill>
                  <a:schemeClr val="accent4">
                    <a:lumMod val="60000"/>
                    <a:lumOff val="40000"/>
                  </a:schemeClr>
                </a:solidFill>
                <a:latin typeface="Futura" panose="020B0602020204020303" pitchFamily="34" charset="-79"/>
                <a:cs typeface="Futura" panose="020B0602020204020303" pitchFamily="34" charset="-79"/>
              </a:rPr>
            </a:br>
            <a:r>
              <a:rPr lang="en-US" sz="1600" b="1" dirty="0">
                <a:solidFill>
                  <a:schemeClr val="accent4">
                    <a:lumMod val="60000"/>
                    <a:lumOff val="40000"/>
                  </a:schemeClr>
                </a:solidFill>
                <a:latin typeface="Futura" panose="020B0602020204020303" pitchFamily="34" charset="-79"/>
                <a:cs typeface="Futura" panose="020B0602020204020303" pitchFamily="34" charset="-79"/>
              </a:rPr>
              <a:t>Kennesaw State University</a:t>
            </a:r>
          </a:p>
        </p:txBody>
      </p:sp>
    </p:spTree>
    <p:extLst>
      <p:ext uri="{BB962C8B-B14F-4D97-AF65-F5344CB8AC3E}">
        <p14:creationId xmlns:p14="http://schemas.microsoft.com/office/powerpoint/2010/main" val="213686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678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757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1451328" y="890041"/>
            <a:ext cx="9289344" cy="938719"/>
          </a:xfrm>
          <a:prstGeom prst="rect">
            <a:avLst/>
          </a:prstGeom>
          <a:noFill/>
        </p:spPr>
        <p:txBody>
          <a:bodyPr wrap="square" rtlCol="0">
            <a:spAutoFit/>
          </a:bodyPr>
          <a:lstStyle/>
          <a:p>
            <a:pPr algn="ctr"/>
            <a:r>
              <a:rPr lang="en-US" sz="5500" b="1" dirty="0">
                <a:solidFill>
                  <a:schemeClr val="bg1"/>
                </a:solidFill>
                <a:effectLst>
                  <a:outerShdw blurRad="50800" dist="38100" dir="2700000" algn="tl" rotWithShape="0">
                    <a:srgbClr val="000000"/>
                  </a:outerShdw>
                </a:effectLst>
                <a:latin typeface="Century Gothic"/>
                <a:cs typeface="Century Gothic"/>
              </a:rPr>
              <a:t>World’s Best Kitchen Knife</a:t>
            </a:r>
          </a:p>
        </p:txBody>
      </p:sp>
    </p:spTree>
    <p:extLst>
      <p:ext uri="{BB962C8B-B14F-4D97-AF65-F5344CB8AC3E}">
        <p14:creationId xmlns:p14="http://schemas.microsoft.com/office/powerpoint/2010/main" val="153939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1451328" y="541698"/>
            <a:ext cx="9289344" cy="707886"/>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Project Management solutions…</a:t>
            </a:r>
          </a:p>
        </p:txBody>
      </p:sp>
      <p:sp>
        <p:nvSpPr>
          <p:cNvPr id="8" name="TextBox 7">
            <a:extLst>
              <a:ext uri="{FF2B5EF4-FFF2-40B4-BE49-F238E27FC236}">
                <a16:creationId xmlns:a16="http://schemas.microsoft.com/office/drawing/2014/main" id="{7531AE4F-BE9A-3740-8878-397F2111713B}"/>
              </a:ext>
            </a:extLst>
          </p:cNvPr>
          <p:cNvSpPr txBox="1"/>
          <p:nvPr/>
        </p:nvSpPr>
        <p:spPr>
          <a:xfrm>
            <a:off x="1455687" y="5823447"/>
            <a:ext cx="9289344" cy="707886"/>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Are NOT LIKE kitchen knives!</a:t>
            </a:r>
          </a:p>
        </p:txBody>
      </p:sp>
    </p:spTree>
    <p:extLst>
      <p:ext uri="{BB962C8B-B14F-4D97-AF65-F5344CB8AC3E}">
        <p14:creationId xmlns:p14="http://schemas.microsoft.com/office/powerpoint/2010/main" val="237843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1" y="1012954"/>
            <a:ext cx="10998924" cy="4832092"/>
          </a:xfrm>
          <a:prstGeom prst="rect">
            <a:avLst/>
          </a:prstGeom>
          <a:noFill/>
        </p:spPr>
        <p:txBody>
          <a:bodyPr wrap="square" rtlCol="0">
            <a:spAutoFit/>
          </a:bodyPr>
          <a:lstStyle/>
          <a:p>
            <a:pPr algn="ctr"/>
            <a:r>
              <a:rPr lang="en-US" sz="4400" b="1" dirty="0">
                <a:solidFill>
                  <a:schemeClr val="tx1">
                    <a:lumMod val="50000"/>
                    <a:lumOff val="50000"/>
                  </a:schemeClr>
                </a:solidFill>
                <a:latin typeface="Century Gothic"/>
                <a:cs typeface="Century Gothic"/>
              </a:rPr>
              <a:t>Set </a:t>
            </a:r>
            <a:r>
              <a:rPr lang="en-US" sz="4400" b="1" dirty="0">
                <a:solidFill>
                  <a:schemeClr val="accent1">
                    <a:lumMod val="75000"/>
                  </a:schemeClr>
                </a:solidFill>
                <a:latin typeface="Century Gothic"/>
                <a:cs typeface="Century Gothic"/>
              </a:rPr>
              <a:t>realistic </a:t>
            </a:r>
            <a:r>
              <a:rPr lang="en-US" sz="4400" b="1" dirty="0">
                <a:solidFill>
                  <a:schemeClr val="tx1">
                    <a:lumMod val="50000"/>
                    <a:lumOff val="50000"/>
                  </a:schemeClr>
                </a:solidFill>
                <a:latin typeface="Century Gothic"/>
                <a:cs typeface="Century Gothic"/>
              </a:rPr>
              <a:t>expectations.</a:t>
            </a:r>
          </a:p>
          <a:p>
            <a:pPr algn="ctr"/>
            <a:endParaRPr lang="en-US" sz="4400" b="1" dirty="0">
              <a:solidFill>
                <a:schemeClr val="tx1">
                  <a:lumMod val="50000"/>
                  <a:lumOff val="50000"/>
                </a:schemeClr>
              </a:solidFill>
              <a:latin typeface="Century Gothic"/>
              <a:cs typeface="Century Gothic"/>
            </a:endParaRPr>
          </a:p>
          <a:p>
            <a:pPr algn="ctr"/>
            <a:r>
              <a:rPr lang="en-US" sz="4400" b="1" dirty="0">
                <a:solidFill>
                  <a:schemeClr val="tx1">
                    <a:lumMod val="50000"/>
                    <a:lumOff val="50000"/>
                  </a:schemeClr>
                </a:solidFill>
                <a:latin typeface="Century Gothic"/>
                <a:cs typeface="Century Gothic"/>
              </a:rPr>
              <a:t>Be </a:t>
            </a:r>
            <a:r>
              <a:rPr lang="en-US" sz="4400" b="1" dirty="0">
                <a:solidFill>
                  <a:schemeClr val="accent1">
                    <a:lumMod val="75000"/>
                  </a:schemeClr>
                </a:solidFill>
                <a:latin typeface="Century Gothic"/>
                <a:cs typeface="Century Gothic"/>
              </a:rPr>
              <a:t>authentic</a:t>
            </a:r>
            <a:r>
              <a:rPr lang="en-US" sz="4400" b="1" dirty="0">
                <a:solidFill>
                  <a:schemeClr val="tx1">
                    <a:lumMod val="50000"/>
                    <a:lumOff val="50000"/>
                  </a:schemeClr>
                </a:solidFill>
                <a:latin typeface="Century Gothic"/>
                <a:cs typeface="Century Gothic"/>
              </a:rPr>
              <a:t>.</a:t>
            </a:r>
          </a:p>
          <a:p>
            <a:pPr algn="ctr"/>
            <a:endParaRPr lang="en-US" sz="4400" b="1" dirty="0">
              <a:solidFill>
                <a:schemeClr val="tx1">
                  <a:lumMod val="50000"/>
                  <a:lumOff val="50000"/>
                </a:schemeClr>
              </a:solidFill>
              <a:latin typeface="Century Gothic"/>
              <a:cs typeface="Century Gothic"/>
            </a:endParaRPr>
          </a:p>
          <a:p>
            <a:pPr algn="ctr"/>
            <a:r>
              <a:rPr lang="en-US" sz="4400" b="1" dirty="0">
                <a:solidFill>
                  <a:schemeClr val="tx1">
                    <a:lumMod val="50000"/>
                    <a:lumOff val="50000"/>
                  </a:schemeClr>
                </a:solidFill>
                <a:latin typeface="Century Gothic"/>
                <a:cs typeface="Century Gothic"/>
              </a:rPr>
              <a:t>There is no perfect project management solution</a:t>
            </a:r>
            <a:r>
              <a:rPr lang="mr-IN" sz="4400" b="1" dirty="0">
                <a:solidFill>
                  <a:schemeClr val="tx1">
                    <a:lumMod val="50000"/>
                    <a:lumOff val="50000"/>
                  </a:schemeClr>
                </a:solidFill>
                <a:latin typeface="Century Gothic"/>
                <a:cs typeface="Century Gothic"/>
              </a:rPr>
              <a:t>…</a:t>
            </a:r>
            <a:r>
              <a:rPr lang="en-US" sz="4400" b="1" dirty="0">
                <a:solidFill>
                  <a:schemeClr val="tx1">
                    <a:lumMod val="50000"/>
                    <a:lumOff val="50000"/>
                  </a:schemeClr>
                </a:solidFill>
                <a:latin typeface="Century Gothic"/>
                <a:cs typeface="Century Gothic"/>
              </a:rPr>
              <a:t>only </a:t>
            </a:r>
            <a:r>
              <a:rPr lang="en-US" sz="4400" b="1" dirty="0">
                <a:solidFill>
                  <a:schemeClr val="accent1">
                    <a:lumMod val="75000"/>
                  </a:schemeClr>
                </a:solidFill>
                <a:latin typeface="Century Gothic"/>
                <a:cs typeface="Century Gothic"/>
              </a:rPr>
              <a:t>perfect practices</a:t>
            </a:r>
            <a:r>
              <a:rPr lang="en-US" sz="4400" b="1" dirty="0">
                <a:solidFill>
                  <a:schemeClr val="tx1">
                    <a:lumMod val="50000"/>
                    <a:lumOff val="50000"/>
                  </a:schemeClr>
                </a:solidFill>
                <a:latin typeface="Century Gothic"/>
                <a:cs typeface="Century Gothic"/>
              </a:rPr>
              <a:t> that fit your goals and needs. </a:t>
            </a:r>
          </a:p>
        </p:txBody>
      </p:sp>
    </p:spTree>
    <p:extLst>
      <p:ext uri="{BB962C8B-B14F-4D97-AF65-F5344CB8AC3E}">
        <p14:creationId xmlns:p14="http://schemas.microsoft.com/office/powerpoint/2010/main" val="235659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0" y="541698"/>
            <a:ext cx="12192000" cy="707886"/>
          </a:xfrm>
          <a:prstGeom prst="rect">
            <a:avLst/>
          </a:prstGeom>
          <a:solidFill>
            <a:schemeClr val="bg1">
              <a:lumMod val="65000"/>
              <a:alpha val="50000"/>
            </a:schemeClr>
          </a:solid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Three Parts to EVERY Project</a:t>
            </a:r>
          </a:p>
        </p:txBody>
      </p:sp>
      <p:sp>
        <p:nvSpPr>
          <p:cNvPr id="8" name="TextBox 7">
            <a:extLst>
              <a:ext uri="{FF2B5EF4-FFF2-40B4-BE49-F238E27FC236}">
                <a16:creationId xmlns:a16="http://schemas.microsoft.com/office/drawing/2014/main" id="{7531AE4F-BE9A-3740-8878-397F2111713B}"/>
              </a:ext>
            </a:extLst>
          </p:cNvPr>
          <p:cNvSpPr txBox="1"/>
          <p:nvPr/>
        </p:nvSpPr>
        <p:spPr>
          <a:xfrm>
            <a:off x="541282" y="5823447"/>
            <a:ext cx="2654764" cy="707886"/>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Planning</a:t>
            </a:r>
          </a:p>
        </p:txBody>
      </p:sp>
      <p:sp>
        <p:nvSpPr>
          <p:cNvPr id="5" name="TextBox 4">
            <a:extLst>
              <a:ext uri="{FF2B5EF4-FFF2-40B4-BE49-F238E27FC236}">
                <a16:creationId xmlns:a16="http://schemas.microsoft.com/office/drawing/2014/main" id="{CF57C97E-BC1A-C747-865E-08CD108A7490}"/>
              </a:ext>
            </a:extLst>
          </p:cNvPr>
          <p:cNvSpPr txBox="1"/>
          <p:nvPr/>
        </p:nvSpPr>
        <p:spPr>
          <a:xfrm>
            <a:off x="4768618" y="5823447"/>
            <a:ext cx="2654764" cy="707886"/>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Execution</a:t>
            </a:r>
          </a:p>
        </p:txBody>
      </p:sp>
      <p:sp>
        <p:nvSpPr>
          <p:cNvPr id="6" name="TextBox 5">
            <a:extLst>
              <a:ext uri="{FF2B5EF4-FFF2-40B4-BE49-F238E27FC236}">
                <a16:creationId xmlns:a16="http://schemas.microsoft.com/office/drawing/2014/main" id="{61834D98-144C-EC47-852F-021B63002E37}"/>
              </a:ext>
            </a:extLst>
          </p:cNvPr>
          <p:cNvSpPr txBox="1"/>
          <p:nvPr/>
        </p:nvSpPr>
        <p:spPr>
          <a:xfrm>
            <a:off x="8853614" y="5823447"/>
            <a:ext cx="2654764" cy="707886"/>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Closeout</a:t>
            </a:r>
          </a:p>
        </p:txBody>
      </p:sp>
    </p:spTree>
    <p:extLst>
      <p:ext uri="{BB962C8B-B14F-4D97-AF65-F5344CB8AC3E}">
        <p14:creationId xmlns:p14="http://schemas.microsoft.com/office/powerpoint/2010/main" val="1475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1" y="5549126"/>
            <a:ext cx="11451771" cy="707886"/>
          </a:xfrm>
          <a:prstGeom prst="rect">
            <a:avLst/>
          </a:prstGeom>
          <a:solidFill>
            <a:schemeClr val="bg1">
              <a:lumMod val="65000"/>
              <a:alpha val="50000"/>
            </a:schemeClr>
          </a:solidFill>
        </p:spPr>
        <p:txBody>
          <a:bodyPr wrap="square" rtlCol="0">
            <a:spAutoFit/>
          </a:bodyPr>
          <a:lstStyle/>
          <a:p>
            <a:pPr algn="r"/>
            <a:r>
              <a:rPr lang="en-US" sz="4000" b="1" dirty="0">
                <a:solidFill>
                  <a:schemeClr val="bg1"/>
                </a:solidFill>
                <a:effectLst>
                  <a:outerShdw blurRad="50800" dist="38100" dir="2700000" algn="tl" rotWithShape="0">
                    <a:srgbClr val="000000"/>
                  </a:outerShdw>
                </a:effectLst>
                <a:latin typeface="Century Gothic"/>
                <a:cs typeface="Century Gothic"/>
              </a:rPr>
              <a:t>Planning</a:t>
            </a:r>
          </a:p>
        </p:txBody>
      </p:sp>
    </p:spTree>
    <p:extLst>
      <p:ext uri="{BB962C8B-B14F-4D97-AF65-F5344CB8AC3E}">
        <p14:creationId xmlns:p14="http://schemas.microsoft.com/office/powerpoint/2010/main" val="397414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0" y="3054527"/>
            <a:ext cx="10998924" cy="769441"/>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Listen</a:t>
            </a:r>
            <a:r>
              <a:rPr lang="en-US" sz="4400" b="1" dirty="0">
                <a:solidFill>
                  <a:schemeClr val="tx1">
                    <a:lumMod val="50000"/>
                    <a:lumOff val="50000"/>
                  </a:schemeClr>
                </a:solidFill>
                <a:latin typeface="Century Gothic"/>
                <a:cs typeface="Century Gothic"/>
              </a:rPr>
              <a:t> to the client/customer.</a:t>
            </a:r>
          </a:p>
        </p:txBody>
      </p:sp>
    </p:spTree>
    <p:extLst>
      <p:ext uri="{BB962C8B-B14F-4D97-AF65-F5344CB8AC3E}">
        <p14:creationId xmlns:p14="http://schemas.microsoft.com/office/powerpoint/2010/main" val="134667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0" y="3039559"/>
            <a:ext cx="10998924" cy="769441"/>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Define</a:t>
            </a:r>
            <a:r>
              <a:rPr lang="en-US" sz="4400" b="1" dirty="0">
                <a:solidFill>
                  <a:schemeClr val="tx1">
                    <a:lumMod val="50000"/>
                    <a:lumOff val="50000"/>
                  </a:schemeClr>
                </a:solidFill>
                <a:latin typeface="Century Gothic"/>
                <a:cs typeface="Century Gothic"/>
              </a:rPr>
              <a:t> the scope of the project.</a:t>
            </a:r>
          </a:p>
        </p:txBody>
      </p:sp>
    </p:spTree>
    <p:extLst>
      <p:ext uri="{BB962C8B-B14F-4D97-AF65-F5344CB8AC3E}">
        <p14:creationId xmlns:p14="http://schemas.microsoft.com/office/powerpoint/2010/main" val="262826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3" y="2377705"/>
            <a:ext cx="10998924" cy="2123658"/>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Know</a:t>
            </a:r>
            <a:r>
              <a:rPr lang="en-US" sz="4400" b="1" dirty="0">
                <a:solidFill>
                  <a:schemeClr val="tx1">
                    <a:lumMod val="50000"/>
                    <a:lumOff val="50000"/>
                  </a:schemeClr>
                </a:solidFill>
                <a:latin typeface="Century Gothic"/>
                <a:cs typeface="Century Gothic"/>
              </a:rPr>
              <a:t> the stakeholders up front and </a:t>
            </a:r>
          </a:p>
          <a:p>
            <a:pPr algn="ctr"/>
            <a:r>
              <a:rPr lang="en-US" sz="4400" b="1" dirty="0">
                <a:solidFill>
                  <a:schemeClr val="accent1">
                    <a:lumMod val="75000"/>
                  </a:schemeClr>
                </a:solidFill>
                <a:latin typeface="Century Gothic"/>
                <a:cs typeface="Century Gothic"/>
              </a:rPr>
              <a:t>establish</a:t>
            </a:r>
            <a:r>
              <a:rPr lang="en-US" sz="4400" b="1" dirty="0">
                <a:solidFill>
                  <a:schemeClr val="tx1">
                    <a:lumMod val="50000"/>
                    <a:lumOff val="50000"/>
                  </a:schemeClr>
                </a:solidFill>
                <a:latin typeface="Century Gothic"/>
                <a:cs typeface="Century Gothic"/>
              </a:rPr>
              <a:t> primary lines of communication.</a:t>
            </a:r>
          </a:p>
        </p:txBody>
      </p:sp>
    </p:spTree>
    <p:extLst>
      <p:ext uri="{BB962C8B-B14F-4D97-AF65-F5344CB8AC3E}">
        <p14:creationId xmlns:p14="http://schemas.microsoft.com/office/powerpoint/2010/main" val="376559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E9FB24-9332-DB4B-9042-A95A521109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652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6" y="2699926"/>
            <a:ext cx="10998924" cy="1446550"/>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Set</a:t>
            </a:r>
            <a:r>
              <a:rPr lang="en-US" sz="4400" b="1" dirty="0">
                <a:solidFill>
                  <a:schemeClr val="tx1">
                    <a:lumMod val="50000"/>
                    <a:lumOff val="50000"/>
                  </a:schemeClr>
                </a:solidFill>
                <a:latin typeface="Century Gothic"/>
                <a:cs typeface="Century Gothic"/>
              </a:rPr>
              <a:t> realistic goals and</a:t>
            </a:r>
          </a:p>
          <a:p>
            <a:pPr algn="ctr"/>
            <a:r>
              <a:rPr lang="en-US" sz="4400" b="1" dirty="0">
                <a:solidFill>
                  <a:schemeClr val="tx1">
                    <a:lumMod val="50000"/>
                    <a:lumOff val="50000"/>
                  </a:schemeClr>
                </a:solidFill>
                <a:latin typeface="Century Gothic"/>
                <a:cs typeface="Century Gothic"/>
              </a:rPr>
              <a:t>specific timeframes.</a:t>
            </a:r>
          </a:p>
        </p:txBody>
      </p:sp>
    </p:spTree>
    <p:extLst>
      <p:ext uri="{BB962C8B-B14F-4D97-AF65-F5344CB8AC3E}">
        <p14:creationId xmlns:p14="http://schemas.microsoft.com/office/powerpoint/2010/main" val="122480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6" y="2368996"/>
            <a:ext cx="10998924" cy="2123658"/>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Determine</a:t>
            </a:r>
            <a:r>
              <a:rPr lang="en-US" sz="4400" b="1" dirty="0">
                <a:solidFill>
                  <a:schemeClr val="tx1">
                    <a:lumMod val="50000"/>
                    <a:lumOff val="50000"/>
                  </a:schemeClr>
                </a:solidFill>
                <a:latin typeface="Century Gothic"/>
                <a:cs typeface="Century Gothic"/>
              </a:rPr>
              <a:t> tasks and</a:t>
            </a:r>
          </a:p>
          <a:p>
            <a:pPr algn="ctr"/>
            <a:r>
              <a:rPr lang="en-US" sz="4400" b="1" dirty="0">
                <a:solidFill>
                  <a:schemeClr val="accent1">
                    <a:lumMod val="75000"/>
                  </a:schemeClr>
                </a:solidFill>
                <a:latin typeface="Century Gothic"/>
                <a:cs typeface="Century Gothic"/>
              </a:rPr>
              <a:t>assign</a:t>
            </a:r>
            <a:r>
              <a:rPr lang="en-US" sz="4400" b="1" dirty="0">
                <a:solidFill>
                  <a:schemeClr val="tx1">
                    <a:lumMod val="50000"/>
                    <a:lumOff val="50000"/>
                  </a:schemeClr>
                </a:solidFill>
                <a:latin typeface="Century Gothic"/>
                <a:cs typeface="Century Gothic"/>
              </a:rPr>
              <a:t> to individuals, groups,</a:t>
            </a:r>
            <a:br>
              <a:rPr lang="en-US" sz="4400" b="1" dirty="0">
                <a:solidFill>
                  <a:schemeClr val="tx1">
                    <a:lumMod val="50000"/>
                    <a:lumOff val="50000"/>
                  </a:schemeClr>
                </a:solidFill>
                <a:latin typeface="Century Gothic"/>
                <a:cs typeface="Century Gothic"/>
              </a:rPr>
            </a:br>
            <a:r>
              <a:rPr lang="en-US" sz="4400" b="1" dirty="0">
                <a:solidFill>
                  <a:schemeClr val="tx1">
                    <a:lumMod val="50000"/>
                    <a:lumOff val="50000"/>
                  </a:schemeClr>
                </a:solidFill>
                <a:latin typeface="Century Gothic"/>
                <a:cs typeface="Century Gothic"/>
              </a:rPr>
              <a:t>and/or teams.</a:t>
            </a:r>
          </a:p>
        </p:txBody>
      </p:sp>
    </p:spTree>
    <p:extLst>
      <p:ext uri="{BB962C8B-B14F-4D97-AF65-F5344CB8AC3E}">
        <p14:creationId xmlns:p14="http://schemas.microsoft.com/office/powerpoint/2010/main" val="246039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F527D-61E0-5B43-8075-D7D6627464AC}"/>
              </a:ext>
            </a:extLst>
          </p:cNvPr>
          <p:cNvPicPr>
            <a:picLocks noChangeAspect="1"/>
          </p:cNvPicPr>
          <p:nvPr/>
        </p:nvPicPr>
        <p:blipFill>
          <a:blip r:embed="rId2"/>
          <a:stretch>
            <a:fillRect/>
          </a:stretch>
        </p:blipFill>
        <p:spPr>
          <a:xfrm>
            <a:off x="0" y="0"/>
            <a:ext cx="12203951" cy="6864723"/>
          </a:xfrm>
          <a:prstGeom prst="rect">
            <a:avLst/>
          </a:prstGeom>
        </p:spPr>
      </p:pic>
      <p:sp>
        <p:nvSpPr>
          <p:cNvPr id="3" name="TextBox 2"/>
          <p:cNvSpPr txBox="1"/>
          <p:nvPr/>
        </p:nvSpPr>
        <p:spPr>
          <a:xfrm>
            <a:off x="5547365" y="1175929"/>
            <a:ext cx="6069874" cy="4524315"/>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Story Time!</a:t>
            </a:r>
            <a:br>
              <a:rPr lang="en-US" sz="4400" b="1" dirty="0">
                <a:solidFill>
                  <a:schemeClr val="accent1">
                    <a:lumMod val="75000"/>
                  </a:schemeClr>
                </a:solidFill>
                <a:latin typeface="Century Gothic"/>
                <a:cs typeface="Century Gothic"/>
              </a:rPr>
            </a:br>
            <a:br>
              <a:rPr lang="en-US" sz="2800" b="1" dirty="0">
                <a:solidFill>
                  <a:schemeClr val="tx1">
                    <a:lumMod val="50000"/>
                    <a:lumOff val="50000"/>
                  </a:schemeClr>
                </a:solidFill>
                <a:latin typeface="Century Gothic"/>
                <a:cs typeface="Century Gothic"/>
              </a:rPr>
            </a:br>
            <a:r>
              <a:rPr lang="en-US" b="1" dirty="0">
                <a:solidFill>
                  <a:schemeClr val="tx1">
                    <a:lumMod val="50000"/>
                    <a:lumOff val="50000"/>
                  </a:schemeClr>
                </a:solidFill>
                <a:latin typeface="Century Gothic"/>
                <a:cs typeface="Century Gothic"/>
              </a:rPr>
              <a:t>This is Dr. Cap N. Smooth. He has contacted the WebGroup to help him develop a new website for the university’s Yacht Club. In his initial e-mail he has indicated that he is working with another faculty member as well as a group of students who he is advising.</a:t>
            </a:r>
          </a:p>
          <a:p>
            <a:pPr algn="ctr"/>
            <a:endParaRPr lang="en-US" b="1" dirty="0">
              <a:solidFill>
                <a:schemeClr val="tx1">
                  <a:lumMod val="50000"/>
                  <a:lumOff val="50000"/>
                </a:schemeClr>
              </a:solidFill>
              <a:latin typeface="Century Gothic"/>
              <a:cs typeface="Century Gothic"/>
            </a:endParaRPr>
          </a:p>
          <a:p>
            <a:pPr algn="ctr"/>
            <a:r>
              <a:rPr lang="en-US" b="1" dirty="0">
                <a:solidFill>
                  <a:schemeClr val="tx1">
                    <a:lumMod val="50000"/>
                    <a:lumOff val="50000"/>
                  </a:schemeClr>
                </a:solidFill>
                <a:latin typeface="Century Gothic"/>
                <a:cs typeface="Century Gothic"/>
              </a:rPr>
              <a:t>Dr. Smooth has let us know he has a handful of photos and some text that he has about yachting. He would like to know if he could ”just send it to us” and if we could “have something for him to look at before the start of spring semester.”    </a:t>
            </a:r>
          </a:p>
        </p:txBody>
      </p:sp>
    </p:spTree>
    <p:extLst>
      <p:ext uri="{BB962C8B-B14F-4D97-AF65-F5344CB8AC3E}">
        <p14:creationId xmlns:p14="http://schemas.microsoft.com/office/powerpoint/2010/main" val="102386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975360" y="3154268"/>
            <a:ext cx="11216639" cy="707886"/>
          </a:xfrm>
          <a:prstGeom prst="rect">
            <a:avLst/>
          </a:prstGeom>
          <a:solidFill>
            <a:schemeClr val="bg1">
              <a:lumMod val="65000"/>
              <a:alpha val="50000"/>
            </a:schemeClr>
          </a:solidFill>
        </p:spPr>
        <p:txBody>
          <a:bodyPr wrap="square" rtlCol="0">
            <a:spAutoFit/>
          </a:bodyPr>
          <a:lstStyle/>
          <a:p>
            <a:r>
              <a:rPr lang="en-US" sz="4000" b="1" dirty="0">
                <a:solidFill>
                  <a:schemeClr val="bg1"/>
                </a:solidFill>
                <a:effectLst>
                  <a:outerShdw blurRad="50800" dist="38100" dir="2700000" algn="tl" rotWithShape="0">
                    <a:srgbClr val="000000"/>
                  </a:outerShdw>
                </a:effectLst>
                <a:latin typeface="Century Gothic"/>
                <a:cs typeface="Century Gothic"/>
              </a:rPr>
              <a:t>Execution</a:t>
            </a:r>
          </a:p>
        </p:txBody>
      </p:sp>
    </p:spTree>
    <p:extLst>
      <p:ext uri="{BB962C8B-B14F-4D97-AF65-F5344CB8AC3E}">
        <p14:creationId xmlns:p14="http://schemas.microsoft.com/office/powerpoint/2010/main" val="356977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8" y="2699929"/>
            <a:ext cx="10998924" cy="1446550"/>
          </a:xfrm>
          <a:prstGeom prst="rect">
            <a:avLst/>
          </a:prstGeom>
          <a:noFill/>
        </p:spPr>
        <p:txBody>
          <a:bodyPr wrap="square" rtlCol="0">
            <a:spAutoFit/>
          </a:bodyPr>
          <a:lstStyle/>
          <a:p>
            <a:pPr algn="ctr"/>
            <a:r>
              <a:rPr lang="en-US" sz="4400" b="1" dirty="0">
                <a:solidFill>
                  <a:schemeClr val="accent4">
                    <a:lumMod val="60000"/>
                    <a:lumOff val="40000"/>
                  </a:schemeClr>
                </a:solidFill>
                <a:latin typeface="Century Gothic"/>
                <a:cs typeface="Century Gothic"/>
              </a:rPr>
              <a:t>Monitor</a:t>
            </a:r>
            <a:r>
              <a:rPr lang="en-US" sz="4400" b="1" dirty="0">
                <a:solidFill>
                  <a:schemeClr val="tx1">
                    <a:lumMod val="50000"/>
                    <a:lumOff val="50000"/>
                  </a:schemeClr>
                </a:solidFill>
                <a:latin typeface="Century Gothic"/>
                <a:cs typeface="Century Gothic"/>
              </a:rPr>
              <a:t> </a:t>
            </a:r>
            <a:r>
              <a:rPr lang="en-US" sz="4400" b="1" dirty="0">
                <a:solidFill>
                  <a:schemeClr val="bg1"/>
                </a:solidFill>
                <a:latin typeface="Century Gothic"/>
                <a:cs typeface="Century Gothic"/>
              </a:rPr>
              <a:t>progress and</a:t>
            </a:r>
            <a:br>
              <a:rPr lang="en-US" sz="4400" b="1" dirty="0">
                <a:solidFill>
                  <a:schemeClr val="bg1"/>
                </a:solidFill>
                <a:latin typeface="Century Gothic"/>
                <a:cs typeface="Century Gothic"/>
              </a:rPr>
            </a:br>
            <a:r>
              <a:rPr lang="en-US" sz="4400" b="1" dirty="0">
                <a:solidFill>
                  <a:schemeClr val="accent4">
                    <a:lumMod val="60000"/>
                    <a:lumOff val="40000"/>
                  </a:schemeClr>
                </a:solidFill>
                <a:latin typeface="Century Gothic"/>
                <a:cs typeface="Century Gothic"/>
              </a:rPr>
              <a:t>stay</a:t>
            </a:r>
            <a:r>
              <a:rPr lang="en-US" sz="4400" b="1" dirty="0">
                <a:solidFill>
                  <a:schemeClr val="bg1"/>
                </a:solidFill>
                <a:latin typeface="Century Gothic"/>
                <a:cs typeface="Century Gothic"/>
              </a:rPr>
              <a:t> on track.</a:t>
            </a:r>
          </a:p>
        </p:txBody>
      </p:sp>
    </p:spTree>
    <p:extLst>
      <p:ext uri="{BB962C8B-B14F-4D97-AF65-F5344CB8AC3E}">
        <p14:creationId xmlns:p14="http://schemas.microsoft.com/office/powerpoint/2010/main" val="366841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6" y="2699924"/>
            <a:ext cx="10998924" cy="1446550"/>
          </a:xfrm>
          <a:prstGeom prst="rect">
            <a:avLst/>
          </a:prstGeom>
          <a:noFill/>
        </p:spPr>
        <p:txBody>
          <a:bodyPr wrap="square" rtlCol="0">
            <a:spAutoFit/>
          </a:bodyPr>
          <a:lstStyle/>
          <a:p>
            <a:pPr algn="ctr"/>
            <a:r>
              <a:rPr lang="en-US" sz="4400" b="1" dirty="0">
                <a:solidFill>
                  <a:schemeClr val="accent4">
                    <a:lumMod val="60000"/>
                    <a:lumOff val="40000"/>
                  </a:schemeClr>
                </a:solidFill>
                <a:latin typeface="Century Gothic"/>
                <a:cs typeface="Century Gothic"/>
              </a:rPr>
              <a:t>Evade</a:t>
            </a:r>
            <a:r>
              <a:rPr lang="en-US" sz="4400" b="1" dirty="0">
                <a:solidFill>
                  <a:schemeClr val="tx1">
                    <a:lumMod val="50000"/>
                    <a:lumOff val="50000"/>
                  </a:schemeClr>
                </a:solidFill>
                <a:latin typeface="Century Gothic"/>
                <a:cs typeface="Century Gothic"/>
              </a:rPr>
              <a:t> </a:t>
            </a:r>
            <a:r>
              <a:rPr lang="en-US" sz="4400" b="1" dirty="0">
                <a:solidFill>
                  <a:schemeClr val="bg1"/>
                </a:solidFill>
                <a:latin typeface="Century Gothic"/>
                <a:cs typeface="Century Gothic"/>
              </a:rPr>
              <a:t>attempts to</a:t>
            </a:r>
            <a:br>
              <a:rPr lang="en-US" sz="4400" b="1" dirty="0">
                <a:solidFill>
                  <a:schemeClr val="bg1"/>
                </a:solidFill>
                <a:latin typeface="Century Gothic"/>
                <a:cs typeface="Century Gothic"/>
              </a:rPr>
            </a:br>
            <a:r>
              <a:rPr lang="en-US" sz="4400" b="1" dirty="0">
                <a:solidFill>
                  <a:schemeClr val="bg1"/>
                </a:solidFill>
                <a:latin typeface="Century Gothic"/>
                <a:cs typeface="Century Gothic"/>
              </a:rPr>
              <a:t>increase scope.</a:t>
            </a:r>
          </a:p>
        </p:txBody>
      </p:sp>
    </p:spTree>
    <p:extLst>
      <p:ext uri="{BB962C8B-B14F-4D97-AF65-F5344CB8AC3E}">
        <p14:creationId xmlns:p14="http://schemas.microsoft.com/office/powerpoint/2010/main" val="128059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9" y="2699922"/>
            <a:ext cx="10998924" cy="1446550"/>
          </a:xfrm>
          <a:prstGeom prst="rect">
            <a:avLst/>
          </a:prstGeom>
          <a:noFill/>
        </p:spPr>
        <p:txBody>
          <a:bodyPr wrap="square" rtlCol="0">
            <a:spAutoFit/>
          </a:bodyPr>
          <a:lstStyle/>
          <a:p>
            <a:pPr algn="ctr"/>
            <a:r>
              <a:rPr lang="en-US" sz="4400" b="1" dirty="0">
                <a:solidFill>
                  <a:schemeClr val="accent4">
                    <a:lumMod val="60000"/>
                    <a:lumOff val="40000"/>
                  </a:schemeClr>
                </a:solidFill>
                <a:latin typeface="Century Gothic"/>
                <a:cs typeface="Century Gothic"/>
              </a:rPr>
              <a:t>Inform</a:t>
            </a:r>
            <a:r>
              <a:rPr lang="en-US" sz="4400" b="1" dirty="0">
                <a:solidFill>
                  <a:schemeClr val="tx1">
                    <a:lumMod val="50000"/>
                    <a:lumOff val="50000"/>
                  </a:schemeClr>
                </a:solidFill>
                <a:latin typeface="Century Gothic"/>
                <a:cs typeface="Century Gothic"/>
              </a:rPr>
              <a:t> </a:t>
            </a:r>
            <a:r>
              <a:rPr lang="en-US" sz="4400" b="1" dirty="0">
                <a:solidFill>
                  <a:schemeClr val="bg1"/>
                </a:solidFill>
                <a:latin typeface="Century Gothic"/>
                <a:cs typeface="Century Gothic"/>
              </a:rPr>
              <a:t>team members</a:t>
            </a:r>
            <a:br>
              <a:rPr lang="en-US" sz="4400" b="1" dirty="0">
                <a:solidFill>
                  <a:schemeClr val="bg1"/>
                </a:solidFill>
                <a:latin typeface="Century Gothic"/>
                <a:cs typeface="Century Gothic"/>
              </a:rPr>
            </a:br>
            <a:r>
              <a:rPr lang="en-US" sz="4400" b="1" dirty="0">
                <a:solidFill>
                  <a:schemeClr val="bg1"/>
                </a:solidFill>
                <a:latin typeface="Century Gothic"/>
                <a:cs typeface="Century Gothic"/>
              </a:rPr>
              <a:t>of progress.</a:t>
            </a:r>
          </a:p>
        </p:txBody>
      </p:sp>
    </p:spTree>
    <p:extLst>
      <p:ext uri="{BB962C8B-B14F-4D97-AF65-F5344CB8AC3E}">
        <p14:creationId xmlns:p14="http://schemas.microsoft.com/office/powerpoint/2010/main" val="367905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F527D-61E0-5B43-8075-D7D6627464AC}"/>
              </a:ext>
            </a:extLst>
          </p:cNvPr>
          <p:cNvPicPr>
            <a:picLocks noChangeAspect="1"/>
          </p:cNvPicPr>
          <p:nvPr/>
        </p:nvPicPr>
        <p:blipFill>
          <a:blip r:embed="rId2"/>
          <a:stretch>
            <a:fillRect/>
          </a:stretch>
        </p:blipFill>
        <p:spPr>
          <a:xfrm>
            <a:off x="0" y="0"/>
            <a:ext cx="12203951" cy="6864722"/>
          </a:xfrm>
          <a:prstGeom prst="rect">
            <a:avLst/>
          </a:prstGeom>
        </p:spPr>
      </p:pic>
      <p:sp>
        <p:nvSpPr>
          <p:cNvPr id="3" name="TextBox 2"/>
          <p:cNvSpPr txBox="1"/>
          <p:nvPr/>
        </p:nvSpPr>
        <p:spPr>
          <a:xfrm>
            <a:off x="400595" y="616205"/>
            <a:ext cx="5268685" cy="5632311"/>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Story Time!</a:t>
            </a:r>
            <a:br>
              <a:rPr lang="en-US" sz="4400" b="1" dirty="0">
                <a:solidFill>
                  <a:schemeClr val="accent1">
                    <a:lumMod val="75000"/>
                  </a:schemeClr>
                </a:solidFill>
                <a:latin typeface="Century Gothic"/>
                <a:cs typeface="Century Gothic"/>
              </a:rPr>
            </a:br>
            <a:br>
              <a:rPr lang="en-US" sz="2800" b="1" dirty="0">
                <a:solidFill>
                  <a:schemeClr val="tx1">
                    <a:lumMod val="50000"/>
                    <a:lumOff val="50000"/>
                  </a:schemeClr>
                </a:solidFill>
                <a:latin typeface="Century Gothic"/>
                <a:cs typeface="Century Gothic"/>
              </a:rPr>
            </a:br>
            <a:r>
              <a:rPr lang="en-US" b="1" dirty="0">
                <a:solidFill>
                  <a:schemeClr val="tx1">
                    <a:lumMod val="50000"/>
                    <a:lumOff val="50000"/>
                  </a:schemeClr>
                </a:solidFill>
                <a:latin typeface="Century Gothic"/>
                <a:cs typeface="Century Gothic"/>
              </a:rPr>
              <a:t>After meeting with the WebGroup, Dr. Smooth returned to his office and immediately started working on exciting and fresh content for the Yacht Club’s website. </a:t>
            </a:r>
          </a:p>
          <a:p>
            <a:pPr algn="ctr"/>
            <a:endParaRPr lang="en-US" b="1" dirty="0">
              <a:solidFill>
                <a:schemeClr val="tx1">
                  <a:lumMod val="50000"/>
                  <a:lumOff val="50000"/>
                </a:schemeClr>
              </a:solidFill>
              <a:latin typeface="Century Gothic"/>
              <a:cs typeface="Century Gothic"/>
            </a:endParaRPr>
          </a:p>
          <a:p>
            <a:pPr algn="ctr"/>
            <a:r>
              <a:rPr lang="en-US" b="1" dirty="0">
                <a:solidFill>
                  <a:schemeClr val="tx1">
                    <a:lumMod val="50000"/>
                    <a:lumOff val="50000"/>
                  </a:schemeClr>
                </a:solidFill>
                <a:latin typeface="Century Gothic"/>
                <a:cs typeface="Century Gothic"/>
              </a:rPr>
              <a:t>The first weekend he sent several pages of text and a few PDF files. Shortly thereafter, he neglected to send critical content necessary for the site’s completion.</a:t>
            </a:r>
          </a:p>
          <a:p>
            <a:pPr algn="ctr"/>
            <a:endParaRPr lang="en-US" b="1" dirty="0">
              <a:solidFill>
                <a:schemeClr val="tx1">
                  <a:lumMod val="50000"/>
                  <a:lumOff val="50000"/>
                </a:schemeClr>
              </a:solidFill>
              <a:latin typeface="Century Gothic"/>
              <a:cs typeface="Century Gothic"/>
            </a:endParaRPr>
          </a:p>
          <a:p>
            <a:pPr algn="ctr"/>
            <a:r>
              <a:rPr lang="en-US" b="1" dirty="0">
                <a:solidFill>
                  <a:schemeClr val="tx1">
                    <a:lumMod val="50000"/>
                    <a:lumOff val="50000"/>
                  </a:schemeClr>
                </a:solidFill>
                <a:latin typeface="Century Gothic"/>
                <a:cs typeface="Century Gothic"/>
              </a:rPr>
              <a:t>Additionally, after a night of vivid brainstorming he had an idea to add a page on the site where users could upload their favorite yachting Pinterest posts. He let the WebGroup know that he wanted to add this new functionality immediately.  </a:t>
            </a:r>
          </a:p>
        </p:txBody>
      </p:sp>
    </p:spTree>
    <p:extLst>
      <p:ext uri="{BB962C8B-B14F-4D97-AF65-F5344CB8AC3E}">
        <p14:creationId xmlns:p14="http://schemas.microsoft.com/office/powerpoint/2010/main" val="323619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914400" y="5819092"/>
            <a:ext cx="11277600" cy="707886"/>
          </a:xfrm>
          <a:prstGeom prst="rect">
            <a:avLst/>
          </a:prstGeom>
          <a:solidFill>
            <a:schemeClr val="bg1">
              <a:lumMod val="65000"/>
              <a:alpha val="50000"/>
            </a:schemeClr>
          </a:solidFill>
        </p:spPr>
        <p:txBody>
          <a:bodyPr wrap="square" rtlCol="0">
            <a:spAutoFit/>
          </a:bodyPr>
          <a:lstStyle/>
          <a:p>
            <a:r>
              <a:rPr lang="en-US" sz="4000" b="1" dirty="0">
                <a:solidFill>
                  <a:schemeClr val="bg1"/>
                </a:solidFill>
                <a:effectLst>
                  <a:outerShdw blurRad="50800" dist="38100" dir="2700000" algn="tl" rotWithShape="0">
                    <a:srgbClr val="000000"/>
                  </a:outerShdw>
                </a:effectLst>
                <a:latin typeface="Century Gothic"/>
                <a:cs typeface="Century Gothic"/>
              </a:rPr>
              <a:t>Closeout</a:t>
            </a:r>
          </a:p>
        </p:txBody>
      </p:sp>
    </p:spTree>
    <p:extLst>
      <p:ext uri="{BB962C8B-B14F-4D97-AF65-F5344CB8AC3E}">
        <p14:creationId xmlns:p14="http://schemas.microsoft.com/office/powerpoint/2010/main" val="273596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7" y="2699926"/>
            <a:ext cx="10998924" cy="1446550"/>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Communicate</a:t>
            </a:r>
            <a:r>
              <a:rPr lang="en-US" sz="4400" b="1" dirty="0">
                <a:solidFill>
                  <a:schemeClr val="tx1">
                    <a:lumMod val="50000"/>
                    <a:lumOff val="50000"/>
                  </a:schemeClr>
                </a:solidFill>
                <a:latin typeface="Century Gothic"/>
                <a:cs typeface="Century Gothic"/>
              </a:rPr>
              <a:t> to audiences</a:t>
            </a:r>
            <a:br>
              <a:rPr lang="en-US" sz="4400" b="1" dirty="0">
                <a:solidFill>
                  <a:schemeClr val="tx1">
                    <a:lumMod val="50000"/>
                    <a:lumOff val="50000"/>
                  </a:schemeClr>
                </a:solidFill>
                <a:latin typeface="Century Gothic"/>
                <a:cs typeface="Century Gothic"/>
              </a:rPr>
            </a:br>
            <a:r>
              <a:rPr lang="en-US" sz="4400" b="1" dirty="0">
                <a:solidFill>
                  <a:schemeClr val="tx1">
                    <a:lumMod val="50000"/>
                    <a:lumOff val="50000"/>
                  </a:schemeClr>
                </a:solidFill>
                <a:latin typeface="Century Gothic"/>
                <a:cs typeface="Century Gothic"/>
              </a:rPr>
              <a:t>upon project launch.</a:t>
            </a:r>
          </a:p>
        </p:txBody>
      </p:sp>
    </p:spTree>
    <p:extLst>
      <p:ext uri="{BB962C8B-B14F-4D97-AF65-F5344CB8AC3E}">
        <p14:creationId xmlns:p14="http://schemas.microsoft.com/office/powerpoint/2010/main" val="423861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3CC2-954B-A04F-B405-55B4D14055E7}"/>
              </a:ext>
            </a:extLst>
          </p:cNvPr>
          <p:cNvSpPr>
            <a:spLocks noGrp="1"/>
          </p:cNvSpPr>
          <p:nvPr>
            <p:ph type="title"/>
          </p:nvPr>
        </p:nvSpPr>
        <p:spPr>
          <a:xfrm>
            <a:off x="838200" y="427742"/>
            <a:ext cx="10515600" cy="1200329"/>
          </a:xfrm>
          <a:noFill/>
        </p:spPr>
        <p:txBody>
          <a:bodyPr wrap="square" rtlCol="0">
            <a:spAutoFit/>
          </a:bodyPr>
          <a:lstStyle/>
          <a:p>
            <a:r>
              <a:rPr lang="en-US" sz="4000" b="1" dirty="0">
                <a:solidFill>
                  <a:schemeClr val="bg1"/>
                </a:solidFill>
                <a:effectLst>
                  <a:outerShdw blurRad="50800" dist="38100" dir="2700000" algn="tl" rotWithShape="0">
                    <a:srgbClr val="000000"/>
                  </a:outerShdw>
                </a:effectLst>
                <a:latin typeface="Century Gothic"/>
                <a:ea typeface="+mn-ea"/>
              </a:rPr>
              <a:t>Why are you here today /</a:t>
            </a:r>
            <a:br>
              <a:rPr lang="en-US" sz="4000" b="1" dirty="0">
                <a:solidFill>
                  <a:schemeClr val="bg1"/>
                </a:solidFill>
                <a:effectLst>
                  <a:outerShdw blurRad="50800" dist="38100" dir="2700000" algn="tl" rotWithShape="0">
                    <a:srgbClr val="000000"/>
                  </a:outerShdw>
                </a:effectLst>
                <a:latin typeface="Century Gothic"/>
                <a:ea typeface="+mn-ea"/>
              </a:rPr>
            </a:br>
            <a:r>
              <a:rPr lang="en-US" sz="4000" b="1" dirty="0">
                <a:solidFill>
                  <a:schemeClr val="bg1"/>
                </a:solidFill>
                <a:effectLst>
                  <a:outerShdw blurRad="50800" dist="38100" dir="2700000" algn="tl" rotWithShape="0">
                    <a:srgbClr val="000000"/>
                  </a:outerShdw>
                </a:effectLst>
                <a:latin typeface="Century Gothic"/>
                <a:ea typeface="+mn-ea"/>
              </a:rPr>
              <a:t>What are you wanting to learn?</a:t>
            </a:r>
          </a:p>
        </p:txBody>
      </p:sp>
      <p:sp>
        <p:nvSpPr>
          <p:cNvPr id="3" name="Content Placeholder 2">
            <a:extLst>
              <a:ext uri="{FF2B5EF4-FFF2-40B4-BE49-F238E27FC236}">
                <a16:creationId xmlns:a16="http://schemas.microsoft.com/office/drawing/2014/main" id="{DF89A531-3147-D74C-B55D-21F5351A121E}"/>
              </a:ext>
            </a:extLst>
          </p:cNvPr>
          <p:cNvSpPr>
            <a:spLocks noGrp="1"/>
          </p:cNvSpPr>
          <p:nvPr>
            <p:ph idx="1"/>
          </p:nvPr>
        </p:nvSpPr>
        <p:spPr/>
        <p:txBody>
          <a:bodyPr/>
          <a:lstStyle/>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a:p>
            <a:pPr marL="514350" indent="-514350">
              <a:buFont typeface="+mj-lt"/>
              <a:buAutoNum type="arabicPeriod"/>
            </a:pPr>
            <a:r>
              <a:rPr lang="en-US" dirty="0">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183653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6" y="3048277"/>
            <a:ext cx="10998924" cy="769441"/>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Identify</a:t>
            </a:r>
            <a:r>
              <a:rPr lang="en-US" sz="4400" b="1" dirty="0">
                <a:solidFill>
                  <a:schemeClr val="tx1">
                    <a:lumMod val="50000"/>
                    <a:lumOff val="50000"/>
                  </a:schemeClr>
                </a:solidFill>
                <a:latin typeface="Century Gothic"/>
                <a:cs typeface="Century Gothic"/>
              </a:rPr>
              <a:t> lessons learned.</a:t>
            </a:r>
          </a:p>
        </p:txBody>
      </p:sp>
    </p:spTree>
    <p:extLst>
      <p:ext uri="{BB962C8B-B14F-4D97-AF65-F5344CB8AC3E}">
        <p14:creationId xmlns:p14="http://schemas.microsoft.com/office/powerpoint/2010/main" val="240568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9" y="2708635"/>
            <a:ext cx="10998924" cy="1446550"/>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Determine</a:t>
            </a:r>
            <a:r>
              <a:rPr lang="en-US" sz="4400" b="1" dirty="0">
                <a:solidFill>
                  <a:schemeClr val="tx1">
                    <a:lumMod val="50000"/>
                    <a:lumOff val="50000"/>
                  </a:schemeClr>
                </a:solidFill>
                <a:latin typeface="Century Gothic"/>
                <a:cs typeface="Century Gothic"/>
              </a:rPr>
              <a:t> future planning</a:t>
            </a:r>
            <a:br>
              <a:rPr lang="en-US" sz="4400" b="1" dirty="0">
                <a:solidFill>
                  <a:schemeClr val="tx1">
                    <a:lumMod val="50000"/>
                    <a:lumOff val="50000"/>
                  </a:schemeClr>
                </a:solidFill>
                <a:latin typeface="Century Gothic"/>
                <a:cs typeface="Century Gothic"/>
              </a:rPr>
            </a:br>
            <a:r>
              <a:rPr lang="en-US" sz="4400" b="1" dirty="0">
                <a:solidFill>
                  <a:schemeClr val="tx1">
                    <a:lumMod val="50000"/>
                    <a:lumOff val="50000"/>
                  </a:schemeClr>
                </a:solidFill>
                <a:latin typeface="Century Gothic"/>
                <a:cs typeface="Century Gothic"/>
              </a:rPr>
              <a:t>(especially if project was in phases).</a:t>
            </a:r>
          </a:p>
        </p:txBody>
      </p:sp>
    </p:spTree>
    <p:extLst>
      <p:ext uri="{BB962C8B-B14F-4D97-AF65-F5344CB8AC3E}">
        <p14:creationId xmlns:p14="http://schemas.microsoft.com/office/powerpoint/2010/main" val="141713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F527D-61E0-5B43-8075-D7D6627464AC}"/>
              </a:ext>
            </a:extLst>
          </p:cNvPr>
          <p:cNvPicPr>
            <a:picLocks noChangeAspect="1"/>
          </p:cNvPicPr>
          <p:nvPr/>
        </p:nvPicPr>
        <p:blipFill>
          <a:blip r:embed="rId2"/>
          <a:stretch>
            <a:fillRect/>
          </a:stretch>
        </p:blipFill>
        <p:spPr>
          <a:xfrm>
            <a:off x="0" y="0"/>
            <a:ext cx="12203951" cy="6864722"/>
          </a:xfrm>
          <a:prstGeom prst="rect">
            <a:avLst/>
          </a:prstGeom>
        </p:spPr>
      </p:pic>
      <p:sp>
        <p:nvSpPr>
          <p:cNvPr id="3" name="TextBox 2"/>
          <p:cNvSpPr txBox="1"/>
          <p:nvPr/>
        </p:nvSpPr>
        <p:spPr>
          <a:xfrm>
            <a:off x="6032306" y="479238"/>
            <a:ext cx="5129347" cy="5909310"/>
          </a:xfrm>
          <a:prstGeom prst="rect">
            <a:avLst/>
          </a:prstGeom>
          <a:noFill/>
        </p:spPr>
        <p:txBody>
          <a:bodyPr wrap="square" rtlCol="0">
            <a:spAutoFit/>
          </a:bodyPr>
          <a:lstStyle/>
          <a:p>
            <a:pPr algn="ctr"/>
            <a:r>
              <a:rPr lang="en-US" sz="4400" b="1" dirty="0">
                <a:solidFill>
                  <a:schemeClr val="accent1">
                    <a:lumMod val="75000"/>
                  </a:schemeClr>
                </a:solidFill>
                <a:latin typeface="Century Gothic"/>
                <a:cs typeface="Century Gothic"/>
              </a:rPr>
              <a:t>Story Time!</a:t>
            </a:r>
            <a:br>
              <a:rPr lang="en-US" sz="4400" b="1" dirty="0">
                <a:solidFill>
                  <a:schemeClr val="accent1">
                    <a:lumMod val="75000"/>
                  </a:schemeClr>
                </a:solidFill>
                <a:latin typeface="Century Gothic"/>
                <a:cs typeface="Century Gothic"/>
              </a:rPr>
            </a:br>
            <a:br>
              <a:rPr lang="en-US" sz="2800" b="1" dirty="0">
                <a:solidFill>
                  <a:schemeClr val="tx1">
                    <a:lumMod val="50000"/>
                    <a:lumOff val="50000"/>
                  </a:schemeClr>
                </a:solidFill>
                <a:latin typeface="Century Gothic"/>
                <a:cs typeface="Century Gothic"/>
              </a:rPr>
            </a:br>
            <a:r>
              <a:rPr lang="en-US" b="1" dirty="0">
                <a:solidFill>
                  <a:schemeClr val="tx1">
                    <a:lumMod val="50000"/>
                    <a:lumOff val="50000"/>
                  </a:schemeClr>
                </a:solidFill>
                <a:latin typeface="Century Gothic"/>
                <a:cs typeface="Century Gothic"/>
              </a:rPr>
              <a:t>After completing the website, Dr. Smooth was ready to launch the Yacht Club’s digital presence to the world. He suggested putting flyers around campus and sending “electronic mails” to students.</a:t>
            </a:r>
          </a:p>
          <a:p>
            <a:pPr algn="ctr"/>
            <a:endParaRPr lang="en-US" b="1" dirty="0">
              <a:solidFill>
                <a:schemeClr val="tx1">
                  <a:lumMod val="50000"/>
                  <a:lumOff val="50000"/>
                </a:schemeClr>
              </a:solidFill>
              <a:latin typeface="Century Gothic"/>
              <a:cs typeface="Century Gothic"/>
            </a:endParaRPr>
          </a:p>
          <a:p>
            <a:pPr algn="ctr"/>
            <a:r>
              <a:rPr lang="en-US" b="1" dirty="0">
                <a:solidFill>
                  <a:schemeClr val="tx1">
                    <a:lumMod val="50000"/>
                    <a:lumOff val="50000"/>
                  </a:schemeClr>
                </a:solidFill>
                <a:latin typeface="Century Gothic"/>
                <a:cs typeface="Century Gothic"/>
              </a:rPr>
              <a:t>After much thought, he also reconsidered the idea to have users upload photos, but rather have an Instagram feed that could display posts with the hashtag: #</a:t>
            </a:r>
            <a:r>
              <a:rPr lang="en-US" b="1" dirty="0" err="1">
                <a:solidFill>
                  <a:schemeClr val="tx1">
                    <a:lumMod val="50000"/>
                    <a:lumOff val="50000"/>
                  </a:schemeClr>
                </a:solidFill>
                <a:latin typeface="Century Gothic"/>
                <a:cs typeface="Century Gothic"/>
              </a:rPr>
              <a:t>yachtrocking</a:t>
            </a:r>
            <a:r>
              <a:rPr lang="en-US" b="1" dirty="0">
                <a:solidFill>
                  <a:schemeClr val="tx1">
                    <a:lumMod val="50000"/>
                    <a:lumOff val="50000"/>
                  </a:schemeClr>
                </a:solidFill>
                <a:latin typeface="Century Gothic"/>
                <a:cs typeface="Century Gothic"/>
              </a:rPr>
              <a:t>.</a:t>
            </a:r>
          </a:p>
          <a:p>
            <a:pPr algn="ctr"/>
            <a:endParaRPr lang="en-US" b="1" dirty="0">
              <a:solidFill>
                <a:schemeClr val="tx1">
                  <a:lumMod val="50000"/>
                  <a:lumOff val="50000"/>
                </a:schemeClr>
              </a:solidFill>
              <a:latin typeface="Century Gothic"/>
              <a:cs typeface="Century Gothic"/>
            </a:endParaRPr>
          </a:p>
          <a:p>
            <a:pPr algn="ctr"/>
            <a:r>
              <a:rPr lang="en-US" b="1" dirty="0">
                <a:solidFill>
                  <a:schemeClr val="tx1">
                    <a:lumMod val="50000"/>
                    <a:lumOff val="50000"/>
                  </a:schemeClr>
                </a:solidFill>
                <a:latin typeface="Century Gothic"/>
                <a:cs typeface="Century Gothic"/>
              </a:rPr>
              <a:t>Lastly, he requested the ability to monitor his site’s effectiveness as well as gain access to add, edit and delete site content as needed.</a:t>
            </a:r>
          </a:p>
          <a:p>
            <a:pPr algn="ctr"/>
            <a:endParaRPr lang="en-US" b="1" dirty="0">
              <a:solidFill>
                <a:schemeClr val="tx1">
                  <a:lumMod val="50000"/>
                  <a:lumOff val="50000"/>
                </a:schemeClr>
              </a:solidFill>
              <a:latin typeface="Century Gothic"/>
              <a:cs typeface="Century Gothic"/>
            </a:endParaRPr>
          </a:p>
          <a:p>
            <a:pPr algn="ctr"/>
            <a:r>
              <a:rPr lang="en-US" b="1" dirty="0">
                <a:solidFill>
                  <a:schemeClr val="tx1">
                    <a:lumMod val="50000"/>
                    <a:lumOff val="50000"/>
                  </a:schemeClr>
                </a:solidFill>
                <a:latin typeface="Century Gothic"/>
                <a:cs typeface="Century Gothic"/>
              </a:rPr>
              <a:t>     </a:t>
            </a:r>
          </a:p>
        </p:txBody>
      </p:sp>
    </p:spTree>
    <p:extLst>
      <p:ext uri="{BB962C8B-B14F-4D97-AF65-F5344CB8AC3E}">
        <p14:creationId xmlns:p14="http://schemas.microsoft.com/office/powerpoint/2010/main" val="242815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574766" y="5819092"/>
            <a:ext cx="11617234" cy="707886"/>
          </a:xfrm>
          <a:prstGeom prst="rect">
            <a:avLst/>
          </a:prstGeom>
          <a:solidFill>
            <a:schemeClr val="bg1">
              <a:lumMod val="65000"/>
              <a:alpha val="50000"/>
            </a:schemeClr>
          </a:solidFill>
        </p:spPr>
        <p:txBody>
          <a:bodyPr wrap="square" rtlCol="0">
            <a:spAutoFit/>
          </a:bodyPr>
          <a:lstStyle/>
          <a:p>
            <a:r>
              <a:rPr lang="en-US" sz="4000" b="1" dirty="0">
                <a:solidFill>
                  <a:schemeClr val="bg1"/>
                </a:solidFill>
                <a:effectLst>
                  <a:outerShdw blurRad="50800" dist="38100" dir="2700000" algn="tl" rotWithShape="0">
                    <a:srgbClr val="000000"/>
                  </a:outerShdw>
                </a:effectLst>
                <a:latin typeface="Century Gothic"/>
                <a:cs typeface="Century Gothic"/>
              </a:rPr>
              <a:t>Implementing Project Management</a:t>
            </a:r>
          </a:p>
        </p:txBody>
      </p:sp>
    </p:spTree>
    <p:extLst>
      <p:ext uri="{BB962C8B-B14F-4D97-AF65-F5344CB8AC3E}">
        <p14:creationId xmlns:p14="http://schemas.microsoft.com/office/powerpoint/2010/main" val="159928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7" y="2708630"/>
            <a:ext cx="10998924" cy="1446550"/>
          </a:xfrm>
          <a:prstGeom prst="rect">
            <a:avLst/>
          </a:prstGeom>
          <a:noFill/>
        </p:spPr>
        <p:txBody>
          <a:bodyPr wrap="square" rtlCol="0">
            <a:spAutoFit/>
          </a:bodyPr>
          <a:lstStyle/>
          <a:p>
            <a:pPr algn="ctr"/>
            <a:r>
              <a:rPr lang="en-US" sz="4400" b="1" dirty="0">
                <a:solidFill>
                  <a:schemeClr val="bg1"/>
                </a:solidFill>
                <a:latin typeface="Century Gothic"/>
                <a:cs typeface="Century Gothic"/>
              </a:rPr>
              <a:t>Find a</a:t>
            </a:r>
            <a:r>
              <a:rPr lang="en-US" sz="4400" b="1" dirty="0">
                <a:solidFill>
                  <a:schemeClr val="accent4">
                    <a:lumMod val="60000"/>
                    <a:lumOff val="40000"/>
                  </a:schemeClr>
                </a:solidFill>
                <a:latin typeface="Century Gothic"/>
                <a:cs typeface="Century Gothic"/>
              </a:rPr>
              <a:t> method</a:t>
            </a:r>
            <a:r>
              <a:rPr lang="en-US" sz="4400" b="1" dirty="0">
                <a:solidFill>
                  <a:schemeClr val="tx1">
                    <a:lumMod val="50000"/>
                    <a:lumOff val="50000"/>
                  </a:schemeClr>
                </a:solidFill>
                <a:latin typeface="Century Gothic"/>
                <a:cs typeface="Century Gothic"/>
              </a:rPr>
              <a:t> </a:t>
            </a:r>
            <a:r>
              <a:rPr lang="en-US" sz="4400" b="1" dirty="0">
                <a:solidFill>
                  <a:schemeClr val="accent4">
                    <a:lumMod val="60000"/>
                    <a:lumOff val="40000"/>
                  </a:schemeClr>
                </a:solidFill>
                <a:latin typeface="Century Gothic"/>
                <a:cs typeface="Century Gothic"/>
              </a:rPr>
              <a:t>of communication</a:t>
            </a:r>
          </a:p>
          <a:p>
            <a:pPr algn="ctr"/>
            <a:r>
              <a:rPr lang="en-US" sz="4400" b="1" dirty="0">
                <a:solidFill>
                  <a:schemeClr val="bg1"/>
                </a:solidFill>
                <a:latin typeface="Century Gothic"/>
                <a:cs typeface="Century Gothic"/>
              </a:rPr>
              <a:t>that works best for you.</a:t>
            </a:r>
          </a:p>
        </p:txBody>
      </p:sp>
    </p:spTree>
    <p:extLst>
      <p:ext uri="{BB962C8B-B14F-4D97-AF65-F5344CB8AC3E}">
        <p14:creationId xmlns:p14="http://schemas.microsoft.com/office/powerpoint/2010/main" val="1129374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7" y="2708630"/>
            <a:ext cx="10998924" cy="1446550"/>
          </a:xfrm>
          <a:prstGeom prst="rect">
            <a:avLst/>
          </a:prstGeom>
          <a:noFill/>
        </p:spPr>
        <p:txBody>
          <a:bodyPr wrap="square" rtlCol="0">
            <a:spAutoFit/>
          </a:bodyPr>
          <a:lstStyle/>
          <a:p>
            <a:pPr algn="ctr"/>
            <a:r>
              <a:rPr lang="en-US" sz="4400" b="1" dirty="0">
                <a:solidFill>
                  <a:schemeClr val="bg1"/>
                </a:solidFill>
                <a:latin typeface="Century Gothic"/>
                <a:cs typeface="Century Gothic"/>
              </a:rPr>
              <a:t>Find an</a:t>
            </a:r>
            <a:r>
              <a:rPr lang="en-US" sz="4400" b="1" dirty="0">
                <a:solidFill>
                  <a:schemeClr val="accent4">
                    <a:lumMod val="60000"/>
                    <a:lumOff val="40000"/>
                  </a:schemeClr>
                </a:solidFill>
                <a:latin typeface="Century Gothic"/>
                <a:cs typeface="Century Gothic"/>
              </a:rPr>
              <a:t> organizational methodology</a:t>
            </a:r>
          </a:p>
          <a:p>
            <a:pPr algn="ctr"/>
            <a:r>
              <a:rPr lang="en-US" sz="4400" b="1" dirty="0">
                <a:solidFill>
                  <a:schemeClr val="bg1"/>
                </a:solidFill>
                <a:latin typeface="Century Gothic"/>
                <a:cs typeface="Century Gothic"/>
              </a:rPr>
              <a:t>that is trackable and effective.</a:t>
            </a:r>
          </a:p>
        </p:txBody>
      </p:sp>
    </p:spTree>
    <p:extLst>
      <p:ext uri="{BB962C8B-B14F-4D97-AF65-F5344CB8AC3E}">
        <p14:creationId xmlns:p14="http://schemas.microsoft.com/office/powerpoint/2010/main" val="244679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0896" y="2377701"/>
            <a:ext cx="10998924" cy="2123658"/>
          </a:xfrm>
          <a:prstGeom prst="rect">
            <a:avLst/>
          </a:prstGeom>
          <a:noFill/>
        </p:spPr>
        <p:txBody>
          <a:bodyPr wrap="square" rtlCol="0">
            <a:spAutoFit/>
          </a:bodyPr>
          <a:lstStyle/>
          <a:p>
            <a:pPr algn="ctr"/>
            <a:r>
              <a:rPr lang="en-US" sz="4400" b="1" dirty="0">
                <a:solidFill>
                  <a:schemeClr val="bg1"/>
                </a:solidFill>
                <a:latin typeface="Century Gothic"/>
                <a:cs typeface="Century Gothic"/>
              </a:rPr>
              <a:t>Find a</a:t>
            </a:r>
            <a:r>
              <a:rPr lang="en-US" sz="4400" b="1" dirty="0">
                <a:solidFill>
                  <a:schemeClr val="accent4">
                    <a:lumMod val="60000"/>
                    <a:lumOff val="40000"/>
                  </a:schemeClr>
                </a:solidFill>
                <a:latin typeface="Century Gothic"/>
                <a:cs typeface="Century Gothic"/>
              </a:rPr>
              <a:t> process</a:t>
            </a:r>
          </a:p>
          <a:p>
            <a:pPr algn="ctr"/>
            <a:r>
              <a:rPr lang="en-US" sz="4400" b="1" dirty="0">
                <a:solidFill>
                  <a:schemeClr val="bg1"/>
                </a:solidFill>
                <a:latin typeface="Century Gothic"/>
                <a:cs typeface="Century Gothic"/>
              </a:rPr>
              <a:t>that is time efficient and improves flow of work and tasks.</a:t>
            </a:r>
          </a:p>
        </p:txBody>
      </p:sp>
    </p:spTree>
    <p:extLst>
      <p:ext uri="{BB962C8B-B14F-4D97-AF65-F5344CB8AC3E}">
        <p14:creationId xmlns:p14="http://schemas.microsoft.com/office/powerpoint/2010/main" val="4270782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0" y="733293"/>
            <a:ext cx="12192000" cy="707886"/>
          </a:xfrm>
          <a:prstGeom prst="rect">
            <a:avLst/>
          </a:prstGeom>
          <a:solidFill>
            <a:schemeClr val="bg1">
              <a:lumMod val="65000"/>
              <a:alpha val="50000"/>
            </a:schemeClr>
          </a:solidFill>
        </p:spPr>
        <p:txBody>
          <a:bodyPr wrap="square" rtlCol="0">
            <a:spAutoFit/>
          </a:bodyPr>
          <a:lstStyle/>
          <a:p>
            <a:pPr algn="ctr"/>
            <a:r>
              <a:rPr lang="en-US" sz="4000" b="1" dirty="0">
                <a:solidFill>
                  <a:schemeClr val="bg1"/>
                </a:solidFill>
                <a:effectLst>
                  <a:outerShdw blurRad="50800" dist="38100" dir="2700000" algn="tl" rotWithShape="0">
                    <a:srgbClr val="000000"/>
                  </a:outerShdw>
                </a:effectLst>
                <a:latin typeface="Century Gothic"/>
                <a:cs typeface="Century Gothic"/>
              </a:rPr>
              <a:t>Questions?</a:t>
            </a:r>
          </a:p>
        </p:txBody>
      </p:sp>
    </p:spTree>
    <p:extLst>
      <p:ext uri="{BB962C8B-B14F-4D97-AF65-F5344CB8AC3E}">
        <p14:creationId xmlns:p14="http://schemas.microsoft.com/office/powerpoint/2010/main" val="2638132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ADA2ADD-1121-644C-8239-45D8A5D8E02C}"/>
              </a:ext>
            </a:extLst>
          </p:cNvPr>
          <p:cNvSpPr txBox="1"/>
          <p:nvPr/>
        </p:nvSpPr>
        <p:spPr>
          <a:xfrm>
            <a:off x="670560" y="733293"/>
            <a:ext cx="11521440" cy="707886"/>
          </a:xfrm>
          <a:prstGeom prst="rect">
            <a:avLst/>
          </a:prstGeom>
          <a:solidFill>
            <a:schemeClr val="bg1">
              <a:lumMod val="65000"/>
              <a:alpha val="23000"/>
            </a:schemeClr>
          </a:solidFill>
        </p:spPr>
        <p:txBody>
          <a:bodyPr wrap="square" rtlCol="0">
            <a:spAutoFit/>
          </a:bodyPr>
          <a:lstStyle/>
          <a:p>
            <a:r>
              <a:rPr lang="en-US" sz="4000" b="1" dirty="0">
                <a:solidFill>
                  <a:schemeClr val="bg1"/>
                </a:solidFill>
                <a:effectLst>
                  <a:outerShdw blurRad="50800" dist="38100" dir="2700000" algn="tl" rotWithShape="0">
                    <a:srgbClr val="000000"/>
                  </a:outerShdw>
                </a:effectLst>
                <a:latin typeface="Century Gothic"/>
                <a:cs typeface="Century Gothic"/>
              </a:rPr>
              <a:t>Photo Citations</a:t>
            </a:r>
          </a:p>
        </p:txBody>
      </p:sp>
      <p:sp>
        <p:nvSpPr>
          <p:cNvPr id="4" name="TextBox 3">
            <a:extLst>
              <a:ext uri="{FF2B5EF4-FFF2-40B4-BE49-F238E27FC236}">
                <a16:creationId xmlns:a16="http://schemas.microsoft.com/office/drawing/2014/main" id="{583B9F3B-0ECA-FC45-9492-7E2AE41596EF}"/>
              </a:ext>
            </a:extLst>
          </p:cNvPr>
          <p:cNvSpPr txBox="1"/>
          <p:nvPr/>
        </p:nvSpPr>
        <p:spPr>
          <a:xfrm>
            <a:off x="666201" y="1861061"/>
            <a:ext cx="11521440" cy="4107343"/>
          </a:xfrm>
          <a:prstGeom prst="rect">
            <a:avLst/>
          </a:prstGeom>
          <a:noFill/>
        </p:spPr>
        <p:txBody>
          <a:bodyPr wrap="square" rtlCol="0">
            <a:spAutoFit/>
          </a:bodyPr>
          <a:lstStyle/>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Raining Huang - https://unsplash.com/photos/CUwuO2mxTds</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Bogdan </a:t>
            </a:r>
            <a:r>
              <a:rPr lang="en-US" sz="1600" b="1" dirty="0" err="1">
                <a:solidFill>
                  <a:schemeClr val="bg1"/>
                </a:solidFill>
                <a:effectLst>
                  <a:outerShdw blurRad="50800" dist="38100" dir="2700000" algn="tl" rotWithShape="0">
                    <a:srgbClr val="000000"/>
                  </a:outerShdw>
                </a:effectLst>
                <a:latin typeface="Century Gothic"/>
                <a:cs typeface="Century Gothic"/>
              </a:rPr>
              <a:t>Glisik</a:t>
            </a:r>
            <a:r>
              <a:rPr lang="en-US" sz="1600" b="1" dirty="0">
                <a:solidFill>
                  <a:schemeClr val="bg1"/>
                </a:solidFill>
                <a:effectLst>
                  <a:outerShdw blurRad="50800" dist="38100" dir="2700000" algn="tl" rotWithShape="0">
                    <a:srgbClr val="000000"/>
                  </a:outerShdw>
                </a:effectLst>
                <a:latin typeface="Century Gothic"/>
                <a:cs typeface="Century Gothic"/>
              </a:rPr>
              <a:t> - https://unsplash.com/photos/o5Oz9aq_BRo</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Guillaume </a:t>
            </a:r>
            <a:r>
              <a:rPr lang="en-US" sz="1600" b="1" dirty="0" err="1">
                <a:solidFill>
                  <a:schemeClr val="bg1"/>
                </a:solidFill>
                <a:effectLst>
                  <a:outerShdw blurRad="50800" dist="38100" dir="2700000" algn="tl" rotWithShape="0">
                    <a:srgbClr val="000000"/>
                  </a:outerShdw>
                </a:effectLst>
                <a:latin typeface="Century Gothic"/>
                <a:cs typeface="Century Gothic"/>
              </a:rPr>
              <a:t>Baudusseau</a:t>
            </a:r>
            <a:r>
              <a:rPr lang="en-US" sz="1600" b="1" dirty="0">
                <a:solidFill>
                  <a:schemeClr val="bg1"/>
                </a:solidFill>
                <a:effectLst>
                  <a:outerShdw blurRad="50800" dist="38100" dir="2700000" algn="tl" rotWithShape="0">
                    <a:srgbClr val="000000"/>
                  </a:outerShdw>
                </a:effectLst>
                <a:latin typeface="Century Gothic"/>
                <a:cs typeface="Century Gothic"/>
              </a:rPr>
              <a:t> - https://unsplash.com/photos/2ZMjnR2d3qk</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Matt Hardy - https://unsplash.com/photos/55NI4yEAas4</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a:t>
            </a:r>
            <a:r>
              <a:rPr lang="en-US" sz="1600" b="1" dirty="0" err="1">
                <a:solidFill>
                  <a:schemeClr val="bg1"/>
                </a:solidFill>
                <a:effectLst>
                  <a:outerShdw blurRad="50800" dist="38100" dir="2700000" algn="tl" rotWithShape="0">
                    <a:srgbClr val="000000"/>
                  </a:outerShdw>
                </a:effectLst>
                <a:latin typeface="Century Gothic"/>
                <a:cs typeface="Century Gothic"/>
              </a:rPr>
              <a:t>Geren</a:t>
            </a:r>
            <a:r>
              <a:rPr lang="en-US" sz="1600" b="1" dirty="0">
                <a:solidFill>
                  <a:schemeClr val="bg1"/>
                </a:solidFill>
                <a:effectLst>
                  <a:outerShdw blurRad="50800" dist="38100" dir="2700000" algn="tl" rotWithShape="0">
                    <a:srgbClr val="000000"/>
                  </a:outerShdw>
                </a:effectLst>
                <a:latin typeface="Century Gothic"/>
                <a:cs typeface="Century Gothic"/>
              </a:rPr>
              <a:t> de Klerk - https://unsplash.com/photos/A-ozMmNf_PQ</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a:t>
            </a:r>
            <a:r>
              <a:rPr lang="en-US" sz="1600" b="1" dirty="0" err="1">
                <a:solidFill>
                  <a:schemeClr val="bg1"/>
                </a:solidFill>
                <a:effectLst>
                  <a:outerShdw blurRad="50800" dist="38100" dir="2700000" algn="tl" rotWithShape="0">
                    <a:srgbClr val="000000"/>
                  </a:outerShdw>
                </a:effectLst>
                <a:latin typeface="Century Gothic"/>
                <a:cs typeface="Century Gothic"/>
              </a:rPr>
              <a:t>Keyur</a:t>
            </a:r>
            <a:r>
              <a:rPr lang="en-US" sz="1600" b="1" dirty="0">
                <a:solidFill>
                  <a:schemeClr val="bg1"/>
                </a:solidFill>
                <a:effectLst>
                  <a:outerShdw blurRad="50800" dist="38100" dir="2700000" algn="tl" rotWithShape="0">
                    <a:srgbClr val="000000"/>
                  </a:outerShdw>
                </a:effectLst>
                <a:latin typeface="Century Gothic"/>
                <a:cs typeface="Century Gothic"/>
              </a:rPr>
              <a:t> </a:t>
            </a:r>
            <a:r>
              <a:rPr lang="en-US" sz="1600" b="1" dirty="0" err="1">
                <a:solidFill>
                  <a:schemeClr val="bg1"/>
                </a:solidFill>
                <a:effectLst>
                  <a:outerShdw blurRad="50800" dist="38100" dir="2700000" algn="tl" rotWithShape="0">
                    <a:srgbClr val="000000"/>
                  </a:outerShdw>
                </a:effectLst>
                <a:latin typeface="Century Gothic"/>
                <a:cs typeface="Century Gothic"/>
              </a:rPr>
              <a:t>Hardas</a:t>
            </a:r>
            <a:r>
              <a:rPr lang="en-US" sz="1600" b="1" dirty="0">
                <a:solidFill>
                  <a:schemeClr val="bg1"/>
                </a:solidFill>
                <a:effectLst>
                  <a:outerShdw blurRad="50800" dist="38100" dir="2700000" algn="tl" rotWithShape="0">
                    <a:srgbClr val="000000"/>
                  </a:outerShdw>
                </a:effectLst>
                <a:latin typeface="Century Gothic"/>
                <a:cs typeface="Century Gothic"/>
              </a:rPr>
              <a:t> - https://unsplash.com/photos/grIcoQE9tKg</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Jessica </a:t>
            </a:r>
            <a:r>
              <a:rPr lang="en-US" sz="1600" b="1" dirty="0" err="1">
                <a:solidFill>
                  <a:schemeClr val="bg1"/>
                </a:solidFill>
                <a:effectLst>
                  <a:outerShdw blurRad="50800" dist="38100" dir="2700000" algn="tl" rotWithShape="0">
                    <a:srgbClr val="000000"/>
                  </a:outerShdw>
                </a:effectLst>
                <a:latin typeface="Century Gothic"/>
                <a:cs typeface="Century Gothic"/>
              </a:rPr>
              <a:t>To'oto'o</a:t>
            </a:r>
            <a:r>
              <a:rPr lang="en-US" sz="1600" b="1" dirty="0">
                <a:solidFill>
                  <a:schemeClr val="bg1"/>
                </a:solidFill>
                <a:effectLst>
                  <a:outerShdw blurRad="50800" dist="38100" dir="2700000" algn="tl" rotWithShape="0">
                    <a:srgbClr val="000000"/>
                  </a:outerShdw>
                </a:effectLst>
                <a:latin typeface="Century Gothic"/>
                <a:cs typeface="Century Gothic"/>
              </a:rPr>
              <a:t> - https://unsplash.com/photos/IBEDNvQbUyc</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Val </a:t>
            </a:r>
            <a:r>
              <a:rPr lang="en-US" sz="1600" b="1" dirty="0" err="1">
                <a:solidFill>
                  <a:schemeClr val="bg1"/>
                </a:solidFill>
                <a:effectLst>
                  <a:outerShdw blurRad="50800" dist="38100" dir="2700000" algn="tl" rotWithShape="0">
                    <a:srgbClr val="000000"/>
                  </a:outerShdw>
                </a:effectLst>
                <a:latin typeface="Century Gothic"/>
                <a:cs typeface="Century Gothic"/>
              </a:rPr>
              <a:t>Vesa</a:t>
            </a:r>
            <a:r>
              <a:rPr lang="en-US" sz="1600" b="1" dirty="0">
                <a:solidFill>
                  <a:schemeClr val="bg1"/>
                </a:solidFill>
                <a:effectLst>
                  <a:outerShdw blurRad="50800" dist="38100" dir="2700000" algn="tl" rotWithShape="0">
                    <a:srgbClr val="000000"/>
                  </a:outerShdw>
                </a:effectLst>
                <a:latin typeface="Century Gothic"/>
                <a:cs typeface="Century Gothic"/>
              </a:rPr>
              <a:t> - https://unsplash.com/photos/TigHsiPBuo0</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Lance Asper - https://unsplash.com/photos/SLf9CvojiPo</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Mohamed </a:t>
            </a:r>
            <a:r>
              <a:rPr lang="en-US" sz="1600" b="1" dirty="0" err="1">
                <a:solidFill>
                  <a:schemeClr val="bg1"/>
                </a:solidFill>
                <a:effectLst>
                  <a:outerShdw blurRad="50800" dist="38100" dir="2700000" algn="tl" rotWithShape="0">
                    <a:srgbClr val="000000"/>
                  </a:outerShdw>
                </a:effectLst>
                <a:latin typeface="Century Gothic"/>
                <a:cs typeface="Century Gothic"/>
              </a:rPr>
              <a:t>Masaau</a:t>
            </a:r>
            <a:r>
              <a:rPr lang="en-US" sz="1600" b="1" dirty="0">
                <a:solidFill>
                  <a:schemeClr val="bg1"/>
                </a:solidFill>
                <a:effectLst>
                  <a:outerShdw blurRad="50800" dist="38100" dir="2700000" algn="tl" rotWithShape="0">
                    <a:srgbClr val="000000"/>
                  </a:outerShdw>
                </a:effectLst>
                <a:latin typeface="Century Gothic"/>
                <a:cs typeface="Century Gothic"/>
              </a:rPr>
              <a:t> - https://unsplash.com/photos/nfF5-G6cFwY</a:t>
            </a:r>
          </a:p>
          <a:p>
            <a:pPr>
              <a:lnSpc>
                <a:spcPct val="150000"/>
              </a:lnSpc>
            </a:pPr>
            <a:r>
              <a:rPr lang="en-US" sz="1600" b="1" dirty="0">
                <a:solidFill>
                  <a:schemeClr val="bg1"/>
                </a:solidFill>
                <a:effectLst>
                  <a:outerShdw blurRad="50800" dist="38100" dir="2700000" algn="tl" rotWithShape="0">
                    <a:srgbClr val="000000"/>
                  </a:outerShdw>
                </a:effectLst>
                <a:latin typeface="Century Gothic"/>
                <a:cs typeface="Century Gothic"/>
              </a:rPr>
              <a:t>Photo by Maximilian </a:t>
            </a:r>
            <a:r>
              <a:rPr lang="en-US" sz="1600" b="1" dirty="0" err="1">
                <a:solidFill>
                  <a:schemeClr val="bg1"/>
                </a:solidFill>
                <a:effectLst>
                  <a:outerShdw blurRad="50800" dist="38100" dir="2700000" algn="tl" rotWithShape="0">
                    <a:srgbClr val="000000"/>
                  </a:outerShdw>
                </a:effectLst>
                <a:latin typeface="Century Gothic"/>
                <a:cs typeface="Century Gothic"/>
              </a:rPr>
              <a:t>Weisbecker</a:t>
            </a:r>
            <a:r>
              <a:rPr lang="en-US" sz="1600" b="1" dirty="0">
                <a:solidFill>
                  <a:schemeClr val="bg1"/>
                </a:solidFill>
                <a:effectLst>
                  <a:outerShdw blurRad="50800" dist="38100" dir="2700000" algn="tl" rotWithShape="0">
                    <a:srgbClr val="000000"/>
                  </a:outerShdw>
                </a:effectLst>
                <a:latin typeface="Century Gothic"/>
                <a:cs typeface="Century Gothic"/>
              </a:rPr>
              <a:t> - https://</a:t>
            </a:r>
            <a:r>
              <a:rPr lang="en-US" sz="1600" b="1" dirty="0" err="1">
                <a:solidFill>
                  <a:schemeClr val="bg1"/>
                </a:solidFill>
                <a:effectLst>
                  <a:outerShdw blurRad="50800" dist="38100" dir="2700000" algn="tl" rotWithShape="0">
                    <a:srgbClr val="000000"/>
                  </a:outerShdw>
                </a:effectLst>
                <a:latin typeface="Century Gothic"/>
                <a:cs typeface="Century Gothic"/>
              </a:rPr>
              <a:t>unsplash.com</a:t>
            </a:r>
            <a:r>
              <a:rPr lang="en-US" sz="1600" b="1" dirty="0">
                <a:solidFill>
                  <a:schemeClr val="bg1"/>
                </a:solidFill>
                <a:effectLst>
                  <a:outerShdw blurRad="50800" dist="38100" dir="2700000" algn="tl" rotWithShape="0">
                    <a:srgbClr val="000000"/>
                  </a:outerShdw>
                </a:effectLst>
                <a:latin typeface="Century Gothic"/>
                <a:cs typeface="Century Gothic"/>
              </a:rPr>
              <a:t>/photos/Esq0ovRY-Zs</a:t>
            </a:r>
          </a:p>
        </p:txBody>
      </p:sp>
    </p:spTree>
    <p:extLst>
      <p:ext uri="{BB962C8B-B14F-4D97-AF65-F5344CB8AC3E}">
        <p14:creationId xmlns:p14="http://schemas.microsoft.com/office/powerpoint/2010/main" val="32502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884691" y="2644170"/>
            <a:ext cx="8422618" cy="1569660"/>
          </a:xfrm>
          <a:prstGeom prst="rect">
            <a:avLst/>
          </a:prstGeom>
          <a:noFill/>
        </p:spPr>
        <p:txBody>
          <a:bodyPr wrap="square" rtlCol="0">
            <a:spAutoFit/>
          </a:bodyPr>
          <a:lstStyle/>
          <a:p>
            <a:pPr algn="ctr"/>
            <a:r>
              <a:rPr lang="en-US" sz="4800" b="1" dirty="0">
                <a:solidFill>
                  <a:schemeClr val="tx1">
                    <a:lumMod val="50000"/>
                    <a:lumOff val="50000"/>
                  </a:schemeClr>
                </a:solidFill>
                <a:latin typeface="Century Gothic"/>
                <a:cs typeface="Century Gothic"/>
              </a:rPr>
              <a:t>Why </a:t>
            </a:r>
            <a:r>
              <a:rPr lang="en-US" sz="4800" b="1" dirty="0">
                <a:solidFill>
                  <a:schemeClr val="accent1">
                    <a:lumMod val="75000"/>
                  </a:schemeClr>
                </a:solidFill>
                <a:latin typeface="Century Gothic"/>
                <a:cs typeface="Century Gothic"/>
              </a:rPr>
              <a:t>WE </a:t>
            </a:r>
            <a:r>
              <a:rPr lang="en-US" sz="4800" b="1" dirty="0">
                <a:solidFill>
                  <a:schemeClr val="tx1">
                    <a:lumMod val="50000"/>
                    <a:lumOff val="50000"/>
                  </a:schemeClr>
                </a:solidFill>
                <a:latin typeface="Century Gothic"/>
                <a:cs typeface="Century Gothic"/>
              </a:rPr>
              <a:t>think this talk is important.</a:t>
            </a:r>
          </a:p>
        </p:txBody>
      </p:sp>
    </p:spTree>
    <p:extLst>
      <p:ext uri="{BB962C8B-B14F-4D97-AF65-F5344CB8AC3E}">
        <p14:creationId xmlns:p14="http://schemas.microsoft.com/office/powerpoint/2010/main" val="155345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884691" y="1536174"/>
            <a:ext cx="8422618" cy="3785652"/>
          </a:xfrm>
          <a:prstGeom prst="rect">
            <a:avLst/>
          </a:prstGeom>
          <a:noFill/>
        </p:spPr>
        <p:txBody>
          <a:bodyPr wrap="square" rtlCol="0">
            <a:spAutoFit/>
          </a:bodyPr>
          <a:lstStyle/>
          <a:p>
            <a:pPr algn="ctr"/>
            <a:r>
              <a:rPr lang="en-US" sz="4800" b="1" dirty="0">
                <a:solidFill>
                  <a:schemeClr val="tx1">
                    <a:lumMod val="50000"/>
                    <a:lumOff val="50000"/>
                  </a:schemeClr>
                </a:solidFill>
                <a:latin typeface="Century Gothic"/>
                <a:cs typeface="Century Gothic"/>
              </a:rPr>
              <a:t>Before we start…</a:t>
            </a:r>
          </a:p>
          <a:p>
            <a:pPr algn="ctr"/>
            <a:r>
              <a:rPr lang="en-US" sz="4800" b="1" dirty="0">
                <a:solidFill>
                  <a:schemeClr val="tx1">
                    <a:lumMod val="50000"/>
                    <a:lumOff val="50000"/>
                  </a:schemeClr>
                </a:solidFill>
                <a:latin typeface="Century Gothic"/>
                <a:cs typeface="Century Gothic"/>
              </a:rPr>
              <a:t>Let’s talk about where we were and </a:t>
            </a:r>
            <a:r>
              <a:rPr lang="en-US" sz="4800" b="1" dirty="0">
                <a:solidFill>
                  <a:schemeClr val="accent1">
                    <a:lumMod val="75000"/>
                  </a:schemeClr>
                </a:solidFill>
                <a:latin typeface="Century Gothic"/>
                <a:cs typeface="Century Gothic"/>
              </a:rPr>
              <a:t>WHY </a:t>
            </a:r>
            <a:r>
              <a:rPr lang="en-US" sz="4800" b="1" dirty="0">
                <a:solidFill>
                  <a:schemeClr val="tx1">
                    <a:lumMod val="50000"/>
                    <a:lumOff val="50000"/>
                  </a:schemeClr>
                </a:solidFill>
                <a:latin typeface="Century Gothic"/>
                <a:cs typeface="Century Gothic"/>
              </a:rPr>
              <a:t>we needed a project manager for web development.</a:t>
            </a:r>
          </a:p>
        </p:txBody>
      </p:sp>
    </p:spTree>
    <p:extLst>
      <p:ext uri="{BB962C8B-B14F-4D97-AF65-F5344CB8AC3E}">
        <p14:creationId xmlns:p14="http://schemas.microsoft.com/office/powerpoint/2010/main" val="4920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53450-1D98-EE4A-A115-CD40573127C8}"/>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EE8C2D8-CB55-5148-930C-87C13AEA3BE8}"/>
              </a:ext>
            </a:extLst>
          </p:cNvPr>
          <p:cNvSpPr txBox="1"/>
          <p:nvPr/>
        </p:nvSpPr>
        <p:spPr>
          <a:xfrm>
            <a:off x="7033523" y="5026613"/>
            <a:ext cx="4627255"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srgbClr val="000000"/>
                  </a:outerShdw>
                </a:effectLst>
                <a:latin typeface="Century Gothic"/>
                <a:cs typeface="Century Gothic"/>
              </a:rPr>
              <a:t>Kennesaw.edu</a:t>
            </a:r>
            <a:endParaRPr lang="en-US" sz="4400" b="1" dirty="0">
              <a:solidFill>
                <a:schemeClr val="bg1"/>
              </a:solidFill>
              <a:effectLst>
                <a:outerShdw blurRad="50800" dist="38100" dir="2700000" algn="tl" rotWithShape="0">
                  <a:srgbClr val="000000"/>
                </a:outerShdw>
              </a:effectLst>
              <a:latin typeface="Century Gothic"/>
              <a:cs typeface="Century Gothic"/>
            </a:endParaRPr>
          </a:p>
          <a:p>
            <a:pPr algn="ctr"/>
            <a:r>
              <a:rPr lang="en-US" sz="4400" b="1" dirty="0">
                <a:solidFill>
                  <a:schemeClr val="bg1"/>
                </a:solidFill>
                <a:effectLst>
                  <a:outerShdw blurRad="50800" dist="38100" dir="2700000" algn="tl" rotWithShape="0">
                    <a:srgbClr val="000000"/>
                  </a:outerShdw>
                </a:effectLst>
                <a:latin typeface="Century Gothic"/>
                <a:cs typeface="Century Gothic"/>
              </a:rPr>
              <a:t>2002-2013</a:t>
            </a:r>
          </a:p>
        </p:txBody>
      </p:sp>
    </p:spTree>
    <p:extLst>
      <p:ext uri="{BB962C8B-B14F-4D97-AF65-F5344CB8AC3E}">
        <p14:creationId xmlns:p14="http://schemas.microsoft.com/office/powerpoint/2010/main" val="202618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53450-1D98-EE4A-A115-CD40573127C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40531C0-2523-0D4A-B096-51BD008B08A6}"/>
              </a:ext>
            </a:extLst>
          </p:cNvPr>
          <p:cNvSpPr txBox="1"/>
          <p:nvPr/>
        </p:nvSpPr>
        <p:spPr>
          <a:xfrm>
            <a:off x="357052" y="975619"/>
            <a:ext cx="4789714" cy="1569660"/>
          </a:xfrm>
          <a:prstGeom prst="rect">
            <a:avLst/>
          </a:prstGeom>
          <a:noFill/>
        </p:spPr>
        <p:txBody>
          <a:bodyPr wrap="square" rtlCol="0">
            <a:spAutoFit/>
          </a:bodyPr>
          <a:lstStyle/>
          <a:p>
            <a:pPr algn="ctr"/>
            <a:r>
              <a:rPr lang="en-US" sz="4800" b="1" dirty="0">
                <a:solidFill>
                  <a:schemeClr val="bg1"/>
                </a:solidFill>
                <a:latin typeface="Century Gothic"/>
                <a:cs typeface="Century Gothic"/>
              </a:rPr>
              <a:t>Consolidation</a:t>
            </a:r>
          </a:p>
          <a:p>
            <a:pPr algn="ctr"/>
            <a:r>
              <a:rPr lang="en-US" sz="4800" b="1" dirty="0">
                <a:solidFill>
                  <a:schemeClr val="bg1"/>
                </a:solidFill>
                <a:latin typeface="Century Gothic"/>
                <a:cs typeface="Century Gothic"/>
              </a:rPr>
              <a:t>2014</a:t>
            </a:r>
          </a:p>
        </p:txBody>
      </p:sp>
    </p:spTree>
    <p:extLst>
      <p:ext uri="{BB962C8B-B14F-4D97-AF65-F5344CB8AC3E}">
        <p14:creationId xmlns:p14="http://schemas.microsoft.com/office/powerpoint/2010/main" val="347975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53450-1D98-EE4A-A115-CD40573127C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7142075-255B-D547-90E0-0583DC35B36C}"/>
              </a:ext>
            </a:extLst>
          </p:cNvPr>
          <p:cNvSpPr txBox="1"/>
          <p:nvPr/>
        </p:nvSpPr>
        <p:spPr>
          <a:xfrm>
            <a:off x="928814" y="4242841"/>
            <a:ext cx="4627255" cy="1077218"/>
          </a:xfrm>
          <a:prstGeom prst="rect">
            <a:avLst/>
          </a:prstGeom>
          <a:noFill/>
        </p:spPr>
        <p:txBody>
          <a:bodyPr wrap="square" rtlCol="0">
            <a:spAutoFit/>
          </a:bodyPr>
          <a:lstStyle/>
          <a:p>
            <a:pPr algn="ctr"/>
            <a:r>
              <a:rPr lang="en-US" sz="3200" b="1" dirty="0" err="1">
                <a:solidFill>
                  <a:schemeClr val="bg1"/>
                </a:solidFill>
                <a:effectLst>
                  <a:outerShdw blurRad="50800" dist="38100" dir="2700000" algn="tl" rotWithShape="0">
                    <a:srgbClr val="000000"/>
                  </a:outerShdw>
                </a:effectLst>
                <a:latin typeface="Century Gothic"/>
                <a:cs typeface="Century Gothic"/>
              </a:rPr>
              <a:t>Kennesaw.edu</a:t>
            </a:r>
            <a:endParaRPr lang="en-US" sz="3200" b="1" dirty="0">
              <a:solidFill>
                <a:schemeClr val="bg1"/>
              </a:solidFill>
              <a:effectLst>
                <a:outerShdw blurRad="50800" dist="38100" dir="2700000" algn="tl" rotWithShape="0">
                  <a:srgbClr val="000000"/>
                </a:outerShdw>
              </a:effectLst>
              <a:latin typeface="Century Gothic"/>
              <a:cs typeface="Century Gothic"/>
            </a:endParaRPr>
          </a:p>
          <a:p>
            <a:pPr algn="ctr"/>
            <a:r>
              <a:rPr lang="en-US" sz="3200" b="1" dirty="0">
                <a:solidFill>
                  <a:schemeClr val="bg1"/>
                </a:solidFill>
                <a:effectLst>
                  <a:outerShdw blurRad="50800" dist="38100" dir="2700000" algn="tl" rotWithShape="0">
                    <a:srgbClr val="000000"/>
                  </a:outerShdw>
                </a:effectLst>
                <a:latin typeface="Century Gothic"/>
                <a:cs typeface="Century Gothic"/>
              </a:rPr>
              <a:t>2015-present</a:t>
            </a:r>
          </a:p>
        </p:txBody>
      </p:sp>
    </p:spTree>
    <p:extLst>
      <p:ext uri="{BB962C8B-B14F-4D97-AF65-F5344CB8AC3E}">
        <p14:creationId xmlns:p14="http://schemas.microsoft.com/office/powerpoint/2010/main" val="323387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6538" y="2701836"/>
            <a:ext cx="10998924" cy="1446550"/>
          </a:xfrm>
          <a:prstGeom prst="rect">
            <a:avLst/>
          </a:prstGeom>
          <a:noFill/>
        </p:spPr>
        <p:txBody>
          <a:bodyPr wrap="square" rtlCol="0">
            <a:spAutoFit/>
          </a:bodyPr>
          <a:lstStyle/>
          <a:p>
            <a:pPr algn="ctr"/>
            <a:r>
              <a:rPr lang="en-US" sz="4400" b="1" dirty="0">
                <a:solidFill>
                  <a:schemeClr val="bg1"/>
                </a:solidFill>
                <a:latin typeface="Century Gothic"/>
                <a:cs typeface="Century Gothic"/>
              </a:rPr>
              <a:t>One </a:t>
            </a:r>
            <a:r>
              <a:rPr lang="en-US" sz="4400" b="1" dirty="0">
                <a:solidFill>
                  <a:schemeClr val="accent4">
                    <a:lumMod val="60000"/>
                    <a:lumOff val="40000"/>
                  </a:schemeClr>
                </a:solidFill>
                <a:latin typeface="Century Gothic"/>
                <a:cs typeface="Century Gothic"/>
              </a:rPr>
              <a:t>really important</a:t>
            </a:r>
            <a:r>
              <a:rPr lang="en-US" sz="4400" b="1" dirty="0">
                <a:solidFill>
                  <a:schemeClr val="tx1">
                    <a:lumMod val="50000"/>
                    <a:lumOff val="50000"/>
                  </a:schemeClr>
                </a:solidFill>
                <a:latin typeface="Century Gothic"/>
                <a:cs typeface="Century Gothic"/>
              </a:rPr>
              <a:t> </a:t>
            </a:r>
            <a:r>
              <a:rPr lang="en-US" sz="4400" b="1" dirty="0">
                <a:solidFill>
                  <a:schemeClr val="bg1"/>
                </a:solidFill>
                <a:latin typeface="Century Gothic"/>
                <a:cs typeface="Century Gothic"/>
              </a:rPr>
              <a:t>note</a:t>
            </a:r>
            <a:br>
              <a:rPr lang="en-US" sz="4400" b="1" dirty="0">
                <a:solidFill>
                  <a:schemeClr val="bg1"/>
                </a:solidFill>
                <a:latin typeface="Century Gothic"/>
                <a:cs typeface="Century Gothic"/>
              </a:rPr>
            </a:br>
            <a:r>
              <a:rPr lang="en-US" sz="4400" b="1" dirty="0">
                <a:solidFill>
                  <a:schemeClr val="bg1"/>
                </a:solidFill>
                <a:latin typeface="Century Gothic"/>
                <a:cs typeface="Century Gothic"/>
              </a:rPr>
              <a:t>before we get started...</a:t>
            </a:r>
          </a:p>
        </p:txBody>
      </p:sp>
    </p:spTree>
    <p:extLst>
      <p:ext uri="{BB962C8B-B14F-4D97-AF65-F5344CB8AC3E}">
        <p14:creationId xmlns:p14="http://schemas.microsoft.com/office/powerpoint/2010/main" val="1780143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10338</TotalTime>
  <Words>242</Words>
  <Application>Microsoft Macintosh PowerPoint</Application>
  <PresentationFormat>Widescreen</PresentationFormat>
  <Paragraphs>89</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Bauhaus 93</vt:lpstr>
      <vt:lpstr>Calibri</vt:lpstr>
      <vt:lpstr>Calibri Light</vt:lpstr>
      <vt:lpstr>Century Gothic</vt:lpstr>
      <vt:lpstr>Futura</vt:lpstr>
      <vt:lpstr>Futura Medium</vt:lpstr>
      <vt:lpstr>Office Theme</vt:lpstr>
      <vt:lpstr>What a Fool Believes: Managing a Web Project Without a Project Manager</vt:lpstr>
      <vt:lpstr>PowerPoint Presentation</vt:lpstr>
      <vt:lpstr>Why are you here today / What are you wanting to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 Fool Believes: Managing a Web Project Without a Project Manager</dc:title>
  <dc:creator>Christopher Ward</dc:creator>
  <cp:lastModifiedBy>Christopher Ward</cp:lastModifiedBy>
  <cp:revision>33</cp:revision>
  <dcterms:created xsi:type="dcterms:W3CDTF">2018-09-04T13:54:57Z</dcterms:created>
  <dcterms:modified xsi:type="dcterms:W3CDTF">2018-09-11T18:13:16Z</dcterms:modified>
</cp:coreProperties>
</file>