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25887" autoAdjust="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-96" y="-1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707EE-BF1B-4941-ACB1-4226BCF79C10}" type="datetimeFigureOut">
              <a:rPr lang="en-US"/>
              <a:pPr/>
              <a:t>4/30/13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D6133-FBB6-2D44-86B4-363028516F4A}" type="slidenum">
              <a:rPr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D6133-FBB6-2D44-86B4-363028516F4A}" type="slidenum">
              <a:rPr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aperBackingColor.jpg"/>
          <p:cNvPicPr>
            <a:picLocks noChangeAspect="1"/>
          </p:cNvPicPr>
          <p:nvPr/>
        </p:nvPicPr>
        <p:blipFill>
          <a:blip r:embed="rId2"/>
          <a:srcRect l="469" t="13915"/>
          <a:stretch>
            <a:fillRect/>
          </a:stretch>
        </p:blipFill>
        <p:spPr>
          <a:xfrm>
            <a:off x="1613903" y="699248"/>
            <a:ext cx="5916194" cy="3837694"/>
          </a:xfrm>
          <a:prstGeom prst="rect">
            <a:avLst/>
          </a:prstGeom>
          <a:solidFill>
            <a:srgbClr val="FFFFFF">
              <a:shade val="85000"/>
            </a:srgbClr>
          </a:solidFill>
          <a:ln w="22225" cap="sq">
            <a:solidFill>
              <a:srgbClr val="FDFDFD"/>
            </a:solidFill>
            <a:miter lim="800000"/>
          </a:ln>
          <a:effectLst>
            <a:outerShdw blurRad="57150" dist="37500" dir="7560000" sy="98000" kx="80000" ky="63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D341-9923-1348-9341-60319B0BC7D1}" type="datetimeFigureOut">
              <a:rPr lang="en-US"/>
              <a:pPr/>
              <a:t>4/30/13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7D0D-9D6E-7045-85F2-A3D6AA292F9F}" type="slidenum">
              <a:rPr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9569" y="1143000"/>
            <a:ext cx="5724862" cy="1846961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69" y="2994212"/>
            <a:ext cx="5724862" cy="1007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90000"/>
              <a:buFont typeface="Wingdings" pitchFamily="2" charset="2"/>
              <a:buNone/>
              <a:defRPr sz="2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D341-9923-1348-9341-60319B0BC7D1}" type="datetimeFigureOut">
              <a:rPr lang="en-US"/>
              <a:pPr/>
              <a:t>4/30/13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7D0D-9D6E-7045-85F2-A3D6AA292F9F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D341-9923-1348-9341-60319B0BC7D1}" type="datetimeFigureOut">
              <a:rPr lang="en-US"/>
              <a:pPr/>
              <a:t>4/30/13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7D0D-9D6E-7045-85F2-A3D6AA292F9F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63" y="1143000"/>
            <a:ext cx="3807662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199" y="605118"/>
            <a:ext cx="3776472" cy="556549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363" y="2618815"/>
            <a:ext cx="3807662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18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D341-9923-1348-9341-60319B0BC7D1}" type="datetimeFigureOut">
              <a:rPr lang="en-US"/>
              <a:pPr/>
              <a:t>4/30/13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7D0D-9D6E-7045-85F2-A3D6AA292F9F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D341-9923-1348-9341-60319B0BC7D1}" type="datetimeFigureOut">
              <a:rPr lang="en-US"/>
              <a:pPr/>
              <a:t>4/30/13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7D0D-9D6E-7045-85F2-A3D6AA292F9F}" type="slidenum">
              <a:rPr/>
              <a:pPr/>
              <a:t>‹#›</a:t>
            </a:fld>
            <a:endParaRPr lang="en-US"/>
          </a:p>
        </p:txBody>
      </p:sp>
      <p:pic>
        <p:nvPicPr>
          <p:cNvPr id="10" name="Picture 9" descr="pictureCaptionBacking.png"/>
          <p:cNvPicPr>
            <a:picLocks noChangeAspect="1"/>
          </p:cNvPicPr>
          <p:nvPr/>
        </p:nvPicPr>
        <p:blipFill>
          <a:blip r:embed="rId2"/>
          <a:srcRect l="52272" t="8889" r="5152" b="16566"/>
          <a:stretch>
            <a:fillRect/>
          </a:stretch>
        </p:blipFill>
        <p:spPr>
          <a:xfrm>
            <a:off x="4594412" y="663388"/>
            <a:ext cx="3893127" cy="511232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5487" y="1143000"/>
            <a:ext cx="3792537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487" y="2618815"/>
            <a:ext cx="3792537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18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29938" y="864971"/>
            <a:ext cx="3422075" cy="47091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7" y="462896"/>
            <a:ext cx="7718425" cy="8280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9" y="1598613"/>
            <a:ext cx="7718424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D341-9923-1348-9341-60319B0BC7D1}" type="datetimeFigureOut">
              <a:rPr lang="en-US"/>
              <a:pPr/>
              <a:t>4/30/13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7D0D-9D6E-7045-85F2-A3D6AA292F9F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685801"/>
            <a:ext cx="1066800" cy="54848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8" y="685757"/>
            <a:ext cx="6437312" cy="548222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D341-9923-1348-9341-60319B0BC7D1}" type="datetimeFigureOut">
              <a:rPr lang="en-US"/>
              <a:pPr/>
              <a:t>4/30/13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7D0D-9D6E-7045-85F2-A3D6AA292F9F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D341-9923-1348-9341-60319B0BC7D1}" type="datetimeFigureOut">
              <a:rPr lang="en-US"/>
              <a:pPr/>
              <a:t>4/30/13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7D0D-9D6E-7045-85F2-A3D6AA292F9F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hotoBacking-r.png"/>
          <p:cNvPicPr>
            <a:picLocks noChangeAspect="1"/>
          </p:cNvPicPr>
          <p:nvPr/>
        </p:nvPicPr>
        <p:blipFill>
          <a:blip r:embed="rId2"/>
          <a:srcRect l="17353" t="9412" r="17500" b="32353"/>
          <a:stretch>
            <a:fillRect/>
          </a:stretch>
        </p:blipFill>
        <p:spPr>
          <a:xfrm>
            <a:off x="1586753" y="645459"/>
            <a:ext cx="5957047" cy="399377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9668D341-9923-1348-9341-60319B0BC7D1}" type="datetimeFigureOut">
              <a:rPr lang="en-US"/>
              <a:pPr/>
              <a:t>4/30/13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F6EC7D0D-9D6E-7045-85F2-A3D6AA292F9F}" type="slidenum">
              <a:rPr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435" y="4953000"/>
            <a:ext cx="8095130" cy="857250"/>
          </a:xfrm>
        </p:spPr>
        <p:txBody>
          <a:bodyPr anchor="b" anchorCtr="0">
            <a:noAutofit/>
          </a:bodyPr>
          <a:lstStyle>
            <a:lvl1pPr>
              <a:defRPr sz="54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435" y="5791200"/>
            <a:ext cx="8095130" cy="50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764792" y="804672"/>
            <a:ext cx="5638800" cy="3657600"/>
          </a:xfrm>
        </p:spPr>
        <p:txBody>
          <a:bodyPr/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18" y="2514600"/>
            <a:ext cx="8162365" cy="914400"/>
          </a:xfrm>
        </p:spPr>
        <p:txBody>
          <a:bodyPr anchor="b" anchorCtr="0"/>
          <a:lstStyle>
            <a:lvl1pPr algn="ctr">
              <a:defRPr sz="5400" b="0" cap="none" baseline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818" y="3429000"/>
            <a:ext cx="8162365" cy="701000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9668D341-9923-1348-9341-60319B0BC7D1}" type="datetimeFigureOut">
              <a:rPr lang="en-US"/>
              <a:pPr/>
              <a:t>4/30/13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6EC7D0D-9D6E-7045-85F2-A3D6AA292F9F}" type="slidenum">
              <a:rPr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D341-9923-1348-9341-60319B0BC7D1}" type="datetimeFigureOut">
              <a:rPr lang="en-US"/>
              <a:pPr/>
              <a:t>4/30/13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7D0D-9D6E-7045-85F2-A3D6AA292F9F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598613"/>
            <a:ext cx="3773488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174875"/>
            <a:ext cx="3773488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98613"/>
            <a:ext cx="3776472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776472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D341-9923-1348-9341-60319B0BC7D1}" type="datetimeFigureOut">
              <a:rPr lang="en-US"/>
              <a:pPr/>
              <a:t>4/30/13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7D0D-9D6E-7045-85F2-A3D6AA292F9F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D341-9923-1348-9341-60319B0BC7D1}" type="datetimeFigureOut">
              <a:rPr lang="en-US"/>
              <a:pPr/>
              <a:t>4/30/13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7D0D-9D6E-7045-85F2-A3D6AA292F9F}" type="slidenum">
              <a:rPr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4170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D341-9923-1348-9341-60319B0BC7D1}" type="datetimeFigureOut">
              <a:rPr lang="en-US"/>
              <a:pPr/>
              <a:t>4/30/13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7D0D-9D6E-7045-85F2-A3D6AA292F9F}" type="slidenum">
              <a:rPr/>
              <a:pPr/>
              <a:t>‹#›</a:t>
            </a:fld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D341-9923-1348-9341-60319B0BC7D1}" type="datetimeFigureOut">
              <a:rPr lang="en-US"/>
              <a:pPr/>
              <a:t>4/30/13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7D0D-9D6E-7045-85F2-A3D6AA292F9F}" type="slidenum">
              <a:rPr/>
              <a:pPr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6141" y="314979"/>
            <a:ext cx="769171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6141" y="1586753"/>
            <a:ext cx="7691719" cy="457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668D341-9923-1348-9341-60319B0BC7D1}" type="datetimeFigureOut">
              <a:rPr lang="en-US"/>
              <a:pPr/>
              <a:t>4/30/13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6EC7D0D-9D6E-7045-85F2-A3D6AA292F9F}" type="slidenum">
              <a:rPr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400"/>
        </a:spcBef>
        <a:buSzPct val="90000"/>
        <a:buFont typeface="Wingdings" pitchFamily="2" charset="2"/>
        <a:buChar char="v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63650" indent="-349250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33655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457200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9569" y="1704788"/>
            <a:ext cx="5724862" cy="1846961"/>
          </a:xfrm>
        </p:spPr>
        <p:txBody>
          <a:bodyPr/>
          <a:lstStyle/>
          <a:p>
            <a:r>
              <a:rPr lang="en-US"/>
              <a:t>Chapter 36:</a:t>
            </a:r>
            <a:br>
              <a:rPr lang="en-US"/>
            </a:br>
            <a:r>
              <a:rPr lang="en-US"/>
              <a:t>Image Formation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69" y="3497812"/>
            <a:ext cx="5724862" cy="1007200"/>
          </a:xfrm>
        </p:spPr>
        <p:txBody>
          <a:bodyPr/>
          <a:lstStyle/>
          <a:p>
            <a:r>
              <a:rPr lang="en-US"/>
              <a:t>Suggested Problems: </a:t>
            </a:r>
          </a:p>
          <a:p>
            <a:r>
              <a:rPr lang="en-US"/>
              <a:t>3,7,9,23,28,33,45,73,77</a:t>
            </a:r>
          </a:p>
          <a:p>
            <a:endParaRPr lang="en-US"/>
          </a:p>
        </p:txBody>
      </p:sp>
      <p:pic>
        <p:nvPicPr>
          <p:cNvPr id="5" name="Picture 4" descr="Screen Shot 2013-04-27 at 5.50.06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81605">
            <a:off x="224642" y="3551749"/>
            <a:ext cx="2969854" cy="3115167"/>
          </a:xfrm>
          <a:prstGeom prst="rect">
            <a:avLst/>
          </a:prstGeom>
        </p:spPr>
      </p:pic>
      <p:pic>
        <p:nvPicPr>
          <p:cNvPr id="6" name="Picture 5" descr="Screen Shot 2013-04-27 at 5.54.19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290609">
            <a:off x="6702818" y="165041"/>
            <a:ext cx="2367969" cy="1780764"/>
          </a:xfrm>
          <a:prstGeom prst="rect">
            <a:avLst/>
          </a:prstGeom>
        </p:spPr>
      </p:pic>
      <p:pic>
        <p:nvPicPr>
          <p:cNvPr id="7" name="Picture 6" descr="Screen Shot 2013-04-27 at 5.55.34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55015">
            <a:off x="120756" y="191683"/>
            <a:ext cx="2522947" cy="1706533"/>
          </a:xfrm>
          <a:prstGeom prst="rect">
            <a:avLst/>
          </a:prstGeom>
        </p:spPr>
      </p:pic>
      <p:pic>
        <p:nvPicPr>
          <p:cNvPr id="8" name="Picture 7" descr="Screen Shot 2013-04-27 at 5.59.10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805">
            <a:off x="5991055" y="3592812"/>
            <a:ext cx="3198209" cy="3189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163" y="406015"/>
            <a:ext cx="5017215" cy="895314"/>
          </a:xfrm>
        </p:spPr>
        <p:txBody>
          <a:bodyPr/>
          <a:lstStyle/>
          <a:p>
            <a:r>
              <a:rPr lang="en-US"/>
              <a:t>Distance of Refracted Image  </a:t>
            </a:r>
          </a:p>
        </p:txBody>
      </p:sp>
      <p:pic>
        <p:nvPicPr>
          <p:cNvPr id="4" name="Picture 3" descr="Screen Shot 2013-04-27 at 4.33.5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22" y="1890583"/>
            <a:ext cx="4772290" cy="1982170"/>
          </a:xfrm>
          <a:prstGeom prst="rect">
            <a:avLst/>
          </a:prstGeom>
        </p:spPr>
      </p:pic>
      <p:pic>
        <p:nvPicPr>
          <p:cNvPr id="5" name="Picture 4" descr="Screen Shot 2013-04-27 at 4.48.56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6100" y="406015"/>
            <a:ext cx="3251200" cy="5829300"/>
          </a:xfrm>
          <a:prstGeom prst="rect">
            <a:avLst/>
          </a:prstGeom>
        </p:spPr>
      </p:pic>
      <p:pic>
        <p:nvPicPr>
          <p:cNvPr id="6" name="Picture 5" descr="Screen Shot 2013-04-27 at 4.57.10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652" y="4269061"/>
            <a:ext cx="3215539" cy="21436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14355" y="-74801"/>
            <a:ext cx="7691719" cy="1143000"/>
          </a:xfrm>
        </p:spPr>
        <p:txBody>
          <a:bodyPr/>
          <a:lstStyle/>
          <a:p>
            <a:r>
              <a:rPr lang="en-US"/>
              <a:t>Lenses </a:t>
            </a:r>
          </a:p>
        </p:txBody>
      </p:sp>
      <p:pic>
        <p:nvPicPr>
          <p:cNvPr id="5" name="Picture 4" descr="Screen Shot 2013-04-27 at 5.07.37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756" y="1068199"/>
            <a:ext cx="8483600" cy="3124200"/>
          </a:xfrm>
          <a:prstGeom prst="rect">
            <a:avLst/>
          </a:prstGeom>
        </p:spPr>
      </p:pic>
      <p:pic>
        <p:nvPicPr>
          <p:cNvPr id="7" name="Picture 6" descr="Screen Shot 2013-04-27 at 5.08.24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56" y="4345107"/>
            <a:ext cx="8246545" cy="2171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86971" y="0"/>
            <a:ext cx="9830971" cy="1143000"/>
          </a:xfrm>
        </p:spPr>
        <p:txBody>
          <a:bodyPr/>
          <a:lstStyle/>
          <a:p>
            <a:r>
              <a:rPr lang="en-US"/>
              <a:t>Images Formed by Lenses</a:t>
            </a:r>
          </a:p>
        </p:txBody>
      </p:sp>
      <p:pic>
        <p:nvPicPr>
          <p:cNvPr id="4" name="Picture 3" descr="Screen Shot 2013-04-27 at 5.09.45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777" y="1143000"/>
            <a:ext cx="8060221" cy="2502243"/>
          </a:xfrm>
          <a:prstGeom prst="rect">
            <a:avLst/>
          </a:prstGeom>
        </p:spPr>
      </p:pic>
      <p:pic>
        <p:nvPicPr>
          <p:cNvPr id="5" name="Picture 4" descr="Screen Shot 2013-04-27 at 5.08.5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071" y="3924343"/>
            <a:ext cx="6578601" cy="260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4703"/>
            <a:ext cx="7691719" cy="1143000"/>
          </a:xfrm>
        </p:spPr>
        <p:txBody>
          <a:bodyPr/>
          <a:lstStyle/>
          <a:p>
            <a:r>
              <a:rPr lang="en-US"/>
              <a:t>Distance of Lens Image </a:t>
            </a:r>
          </a:p>
        </p:txBody>
      </p:sp>
      <p:pic>
        <p:nvPicPr>
          <p:cNvPr id="4" name="Picture 3" descr="Screen Shot 2013-04-27 at 5.12.2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964" y="4697476"/>
            <a:ext cx="8077201" cy="1905000"/>
          </a:xfrm>
          <a:prstGeom prst="rect">
            <a:avLst/>
          </a:prstGeom>
        </p:spPr>
      </p:pic>
      <p:pic>
        <p:nvPicPr>
          <p:cNvPr id="10" name="Picture 9" descr="Screen Shot 2013-04-27 at 5.29.06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20907">
            <a:off x="4932902" y="1143000"/>
            <a:ext cx="3672263" cy="2962157"/>
          </a:xfrm>
          <a:prstGeom prst="rect">
            <a:avLst/>
          </a:prstGeom>
        </p:spPr>
      </p:pic>
      <p:pic>
        <p:nvPicPr>
          <p:cNvPr id="13" name="Picture 12" descr="Screen Shot 2013-04-27 at 4.59.10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17027">
            <a:off x="419414" y="1129062"/>
            <a:ext cx="3784816" cy="28528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4-27 at 5.12.4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21" y="3031619"/>
            <a:ext cx="4305300" cy="3543301"/>
          </a:xfrm>
          <a:prstGeom prst="rect">
            <a:avLst/>
          </a:prstGeom>
        </p:spPr>
      </p:pic>
      <p:pic>
        <p:nvPicPr>
          <p:cNvPr id="5" name="Picture 4" descr="Screen Shot 2013-04-27 at 5.13.02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5669" y="2485519"/>
            <a:ext cx="3378200" cy="4089401"/>
          </a:xfrm>
          <a:prstGeom prst="rect">
            <a:avLst/>
          </a:prstGeom>
        </p:spPr>
      </p:pic>
      <p:pic>
        <p:nvPicPr>
          <p:cNvPr id="6" name="Picture 5" descr="Screen Shot 2013-04-27 at 5.32.54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7559" y="249857"/>
            <a:ext cx="1916908" cy="1326445"/>
          </a:xfrm>
          <a:prstGeom prst="rect">
            <a:avLst/>
          </a:prstGeom>
        </p:spPr>
      </p:pic>
      <p:pic>
        <p:nvPicPr>
          <p:cNvPr id="7" name="Picture 6" descr="Screen Shot 2013-04-27 at 5.35.30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31431">
            <a:off x="6244664" y="398324"/>
            <a:ext cx="2485874" cy="1807259"/>
          </a:xfrm>
          <a:prstGeom prst="rect">
            <a:avLst/>
          </a:prstGeom>
        </p:spPr>
      </p:pic>
      <p:pic>
        <p:nvPicPr>
          <p:cNvPr id="8" name="Picture 7" descr="Screen Shot 2013-04-27 at 5.37.44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275309">
            <a:off x="369826" y="504229"/>
            <a:ext cx="3329554" cy="23756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2496" y="274638"/>
            <a:ext cx="8229600" cy="1143000"/>
          </a:xfrm>
        </p:spPr>
        <p:txBody>
          <a:bodyPr/>
          <a:lstStyle/>
          <a:p>
            <a:r>
              <a:rPr lang="en-US"/>
              <a:t>Flat Mirrors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141" y="3735294"/>
            <a:ext cx="2785035" cy="2423458"/>
          </a:xfrm>
        </p:spPr>
        <p:txBody>
          <a:bodyPr>
            <a:normAutofit lnSpcReduction="10000"/>
          </a:bodyPr>
          <a:lstStyle/>
          <a:p>
            <a:r>
              <a:rPr lang="en-US" i="1"/>
              <a:t>p </a:t>
            </a:r>
            <a:r>
              <a:rPr lang="en-US"/>
              <a:t>is called the object distance</a:t>
            </a:r>
          </a:p>
          <a:p>
            <a:r>
              <a:rPr lang="en-US" i="1"/>
              <a:t>q </a:t>
            </a:r>
            <a:r>
              <a:rPr lang="en-US"/>
              <a:t>is called the image distance</a:t>
            </a:r>
          </a:p>
          <a:p>
            <a:r>
              <a:rPr lang="en-US"/>
              <a:t>θ</a:t>
            </a:r>
            <a:r>
              <a:rPr lang="en-US" baseline="-25000"/>
              <a:t>1 </a:t>
            </a:r>
            <a:r>
              <a:rPr lang="en-US"/>
              <a:t>=θ</a:t>
            </a:r>
            <a:r>
              <a:rPr lang="en-US" baseline="-25000"/>
              <a:t>2</a:t>
            </a:r>
            <a:r>
              <a:rPr lang="en-US"/>
              <a:t> </a:t>
            </a:r>
            <a:endParaRPr lang="en-US" i="1"/>
          </a:p>
        </p:txBody>
      </p:sp>
      <p:pic>
        <p:nvPicPr>
          <p:cNvPr id="5" name="Picture 4" descr="Screen Shot 2013-04-27 at 3.21.38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08627">
            <a:off x="268755" y="333052"/>
            <a:ext cx="3310009" cy="2790168"/>
          </a:xfrm>
          <a:prstGeom prst="rect">
            <a:avLst/>
          </a:prstGeom>
        </p:spPr>
      </p:pic>
      <p:pic>
        <p:nvPicPr>
          <p:cNvPr id="6" name="Picture 5" descr="Screen Shot 2013-04-27 at 3.27.02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827" y="1498798"/>
            <a:ext cx="2370547" cy="3606800"/>
          </a:xfrm>
          <a:prstGeom prst="rect">
            <a:avLst/>
          </a:prstGeom>
        </p:spPr>
      </p:pic>
      <p:pic>
        <p:nvPicPr>
          <p:cNvPr id="7" name="Picture 6" descr="Screen Shot 2013-04-27 at 3.27.10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6866" y="2784299"/>
            <a:ext cx="2487016" cy="272899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511176" y="569708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/>
              <a:t>Virtual Image: formed when light rays do not pass through the image point but only appear to diverge from that point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112" y="-268507"/>
            <a:ext cx="7691719" cy="1143000"/>
          </a:xfrm>
        </p:spPr>
        <p:txBody>
          <a:bodyPr/>
          <a:lstStyle/>
          <a:p>
            <a:r>
              <a:rPr lang="en-US"/>
              <a:t>Magnification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589" y="874493"/>
            <a:ext cx="8059272" cy="4897718"/>
          </a:xfrm>
        </p:spPr>
        <p:txBody>
          <a:bodyPr/>
          <a:lstStyle/>
          <a:p>
            <a:r>
              <a:rPr lang="en-US"/>
              <a:t>Magnification(M)= height of image ÷ height of object</a:t>
            </a:r>
          </a:p>
          <a:p>
            <a:r>
              <a:rPr lang="en-US"/>
              <a:t>M=</a:t>
            </a:r>
            <a:r>
              <a:rPr lang="en-US" i="1"/>
              <a:t>h</a:t>
            </a:r>
            <a:r>
              <a:rPr lang="en-US" i="1" baseline="30000"/>
              <a:t>’</a:t>
            </a:r>
            <a:r>
              <a:rPr lang="en-US" i="1"/>
              <a:t>/h = -(q/p)</a:t>
            </a:r>
          </a:p>
          <a:p>
            <a:r>
              <a:rPr lang="en-US"/>
              <a:t>M</a:t>
            </a:r>
            <a:r>
              <a:rPr lang="en-US" i="1"/>
              <a:t>=1 </a:t>
            </a:r>
            <a:r>
              <a:rPr lang="en-US"/>
              <a:t>in flat mirror </a:t>
            </a:r>
          </a:p>
          <a:p>
            <a:r>
              <a:rPr lang="en-US" i="1"/>
              <a:t>Closer than they appear </a:t>
            </a:r>
            <a:r>
              <a:rPr lang="en-US" i="1">
                <a:latin typeface="Wingdings"/>
                <a:ea typeface="Wingdings"/>
                <a:cs typeface="Wingdings"/>
              </a:rPr>
              <a:t></a:t>
            </a:r>
            <a:r>
              <a:rPr lang="en-US" i="1"/>
              <a:t> Smaller Image    M&lt;1      </a:t>
            </a:r>
          </a:p>
          <a:p>
            <a:r>
              <a:rPr lang="en-US" i="1"/>
              <a:t>Make up Mirror/ Magnifying glass </a:t>
            </a:r>
            <a:r>
              <a:rPr lang="en-US" i="1">
                <a:latin typeface="Wingdings"/>
                <a:ea typeface="Wingdings"/>
                <a:cs typeface="Wingdings"/>
              </a:rPr>
              <a:t></a:t>
            </a:r>
            <a:r>
              <a:rPr lang="en-US" i="1"/>
              <a:t> Larger Image M&gt;1 </a:t>
            </a:r>
          </a:p>
          <a:p>
            <a:pPr>
              <a:buNone/>
            </a:pPr>
            <a:r>
              <a:rPr lang="en-US" i="1"/>
              <a:t>     </a:t>
            </a:r>
          </a:p>
          <a:p>
            <a:r>
              <a:rPr lang="en-US" i="1"/>
              <a:t>                                                  </a:t>
            </a:r>
          </a:p>
        </p:txBody>
      </p:sp>
      <p:pic>
        <p:nvPicPr>
          <p:cNvPr id="4" name="Picture 3" descr="Screen Shot 2013-04-27 at 3.43.27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20080">
            <a:off x="6896870" y="4250245"/>
            <a:ext cx="1786347" cy="2090905"/>
          </a:xfrm>
          <a:prstGeom prst="rect">
            <a:avLst/>
          </a:prstGeom>
        </p:spPr>
      </p:pic>
      <p:pic>
        <p:nvPicPr>
          <p:cNvPr id="5" name="Picture 4" descr="Screen Shot 2013-04-27 at 3.44.20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82248">
            <a:off x="488748" y="4326398"/>
            <a:ext cx="3066052" cy="23339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906" y="-261471"/>
            <a:ext cx="7691719" cy="1143000"/>
          </a:xfrm>
        </p:spPr>
        <p:txBody>
          <a:bodyPr/>
          <a:lstStyle/>
          <a:p>
            <a:r>
              <a:rPr lang="en-US"/>
              <a:t>Spherical Mirrors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81529"/>
            <a:ext cx="3570941" cy="3512333"/>
          </a:xfrm>
        </p:spPr>
        <p:txBody>
          <a:bodyPr>
            <a:normAutofit fontScale="92500" lnSpcReduction="10000"/>
          </a:bodyPr>
          <a:lstStyle/>
          <a:p>
            <a:r>
              <a:rPr lang="en-US" sz="2000"/>
              <a:t>Curved surfaces have a focal point that is parrallel to the rays of light and they all converge at the focal point </a:t>
            </a:r>
          </a:p>
          <a:p>
            <a:r>
              <a:rPr lang="en-US" sz="2000"/>
              <a:t>Real Image: formed when light rays pass through and diverge from the image point</a:t>
            </a:r>
          </a:p>
          <a:p>
            <a:r>
              <a:rPr lang="en-US" sz="2000"/>
              <a:t>Concave mirrors have a magnification greater than one </a:t>
            </a:r>
          </a:p>
        </p:txBody>
      </p:sp>
      <p:pic>
        <p:nvPicPr>
          <p:cNvPr id="4" name="Picture 3" descr="Screen Shot 2013-04-27 at 3.47.40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4117" y="702235"/>
            <a:ext cx="4828661" cy="2840388"/>
          </a:xfrm>
          <a:prstGeom prst="rect">
            <a:avLst/>
          </a:prstGeom>
        </p:spPr>
      </p:pic>
      <p:pic>
        <p:nvPicPr>
          <p:cNvPr id="5" name="Picture 4" descr="Screen Shot 2013-04-27 at 3.47.52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0941" y="3721917"/>
            <a:ext cx="5308023" cy="29248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3-04-27 at 3.57.02 P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2966" b="-2966"/>
          <a:stretch>
            <a:fillRect/>
          </a:stretch>
        </p:blipFill>
        <p:spPr>
          <a:xfrm>
            <a:off x="726141" y="0"/>
            <a:ext cx="5847978" cy="3476069"/>
          </a:xfrm>
        </p:spPr>
      </p:pic>
      <p:pic>
        <p:nvPicPr>
          <p:cNvPr id="5" name="Picture 4" descr="Screen Shot 2013-04-27 at 3.57.10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141" y="3446439"/>
            <a:ext cx="5847978" cy="31366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3-04-27 at 3.57.27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102" y="642471"/>
            <a:ext cx="3882839" cy="2684278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42118" y="1075765"/>
            <a:ext cx="4323977" cy="3603811"/>
          </a:xfrm>
        </p:spPr>
        <p:txBody>
          <a:bodyPr/>
          <a:lstStyle/>
          <a:p>
            <a:r>
              <a:rPr lang="en-US"/>
              <a:t>Convex mirrors have a magnification less than one </a:t>
            </a:r>
          </a:p>
        </p:txBody>
      </p:sp>
      <p:pic>
        <p:nvPicPr>
          <p:cNvPr id="7" name="Picture 6" descr="Screen Shot 2013-04-27 at 3.57.19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2588" y="3486343"/>
            <a:ext cx="5504331" cy="29742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58597" y="754848"/>
            <a:ext cx="5950664" cy="776304"/>
          </a:xfrm>
        </p:spPr>
        <p:txBody>
          <a:bodyPr/>
          <a:lstStyle/>
          <a:p>
            <a:r>
              <a:rPr lang="en-US"/>
              <a:t>Distance of Reflected </a:t>
            </a:r>
            <a:br>
              <a:rPr lang="en-US"/>
            </a:br>
            <a:r>
              <a:rPr lang="en-US"/>
              <a:t>Images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H="1">
            <a:off x="706604" y="2446201"/>
            <a:ext cx="5229411" cy="695049"/>
          </a:xfrm>
        </p:spPr>
        <p:txBody>
          <a:bodyPr/>
          <a:lstStyle/>
          <a:p>
            <a:r>
              <a:rPr lang="en-US" i="1"/>
              <a:t>f = focal length = R/2</a:t>
            </a:r>
          </a:p>
        </p:txBody>
      </p:sp>
      <p:pic>
        <p:nvPicPr>
          <p:cNvPr id="4" name="Picture 3" descr="Screen Shot 2013-04-27 at 4.06.00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527" y="3435507"/>
            <a:ext cx="4855884" cy="2789961"/>
          </a:xfrm>
          <a:prstGeom prst="rect">
            <a:avLst/>
          </a:prstGeom>
        </p:spPr>
      </p:pic>
      <p:pic>
        <p:nvPicPr>
          <p:cNvPr id="5" name="Picture 4" descr="Screen Shot 2013-04-27 at 4.25.47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036" y="366696"/>
            <a:ext cx="3344208" cy="6226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94936" y="0"/>
            <a:ext cx="7691719" cy="1143000"/>
          </a:xfrm>
        </p:spPr>
        <p:txBody>
          <a:bodyPr/>
          <a:lstStyle/>
          <a:p>
            <a:r>
              <a:rPr lang="en-US"/>
              <a:t>Reflections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6346" y="1143000"/>
            <a:ext cx="7691719" cy="1913886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Negitive will give an inverted image </a:t>
            </a:r>
          </a:p>
          <a:p>
            <a:r>
              <a:rPr lang="en-US"/>
              <a:t>Positive will give an upright image </a:t>
            </a:r>
          </a:p>
          <a:p>
            <a:r>
              <a:rPr lang="en-US"/>
              <a:t>For straight mirrors the focal legth goes to infinity, therefore  m=1 </a:t>
            </a:r>
          </a:p>
        </p:txBody>
      </p:sp>
      <p:pic>
        <p:nvPicPr>
          <p:cNvPr id="6" name="Picture 5" descr="Screen Shot 2013-04-27 at 4.05.48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368" y="3550775"/>
            <a:ext cx="8259264" cy="27640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710" y="979226"/>
            <a:ext cx="3684662" cy="791891"/>
          </a:xfrm>
        </p:spPr>
        <p:txBody>
          <a:bodyPr/>
          <a:lstStyle/>
          <a:p>
            <a:r>
              <a:rPr lang="en-US"/>
              <a:t>Images Formed by Refraction  </a:t>
            </a:r>
          </a:p>
        </p:txBody>
      </p:sp>
      <p:pic>
        <p:nvPicPr>
          <p:cNvPr id="7" name="Picture 6" descr="Screen Shot 2013-04-27 at 4.33.22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5990" y="215807"/>
            <a:ext cx="3744200" cy="3110619"/>
          </a:xfrm>
          <a:prstGeom prst="rect">
            <a:avLst/>
          </a:prstGeom>
        </p:spPr>
      </p:pic>
      <p:pic>
        <p:nvPicPr>
          <p:cNvPr id="9" name="Picture 8" descr="Screen Shot 2013-04-27 at 4.34.06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829" y="3609332"/>
            <a:ext cx="7796321" cy="2800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Venture">
  <a:themeElements>
    <a:clrScheme name="Venture">
      <a:dk1>
        <a:sysClr val="windowText" lastClr="000000"/>
      </a:dk1>
      <a:lt1>
        <a:sysClr val="window" lastClr="FFFFFF"/>
      </a:lt1>
      <a:dk2>
        <a:srgbClr val="738450"/>
      </a:dk2>
      <a:lt2>
        <a:srgbClr val="E8E9D1"/>
      </a:lt2>
      <a:accent1>
        <a:srgbClr val="9EB060"/>
      </a:accent1>
      <a:accent2>
        <a:srgbClr val="D09A08"/>
      </a:accent2>
      <a:accent3>
        <a:srgbClr val="F2EC86"/>
      </a:accent3>
      <a:accent4>
        <a:srgbClr val="824F1C"/>
      </a:accent4>
      <a:accent5>
        <a:srgbClr val="511818"/>
      </a:accent5>
      <a:accent6>
        <a:srgbClr val="553876"/>
      </a:accent6>
      <a:hlink>
        <a:srgbClr val="929547"/>
      </a:hlink>
      <a:folHlink>
        <a:srgbClr val="56633C"/>
      </a:folHlink>
    </a:clrScheme>
    <a:fontScheme name="Venture">
      <a:majorFont>
        <a:latin typeface="Calisto MT"/>
        <a:ea typeface=""/>
        <a:cs typeface=""/>
        <a:font script="Jpan" typeface="ＭＳ Ｐ明朝"/>
      </a:majorFont>
      <a:minorFont>
        <a:latin typeface="Calisto MT"/>
        <a:ea typeface=""/>
        <a:cs typeface=""/>
        <a:font script="Jpan" typeface="ＭＳ Ｐ明朝"/>
      </a:minorFont>
    </a:fontScheme>
    <a:fmtScheme name="Ven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76200" dist="25400" dir="13500000">
              <a:srgbClr val="4B4B4B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shade val="10000"/>
                <a:alpha val="30000"/>
                <a:satMod val="60000"/>
              </a:schemeClr>
              <a:schemeClr val="phClr">
                <a:tint val="20000"/>
                <a:alpha val="5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Venture.thmx</Template>
  <TotalTime>276</TotalTime>
  <Words>218</Words>
  <Application>Microsoft Macintosh PowerPoint</Application>
  <PresentationFormat>On-screen Show (4:3)</PresentationFormat>
  <Paragraphs>33</Paragraphs>
  <Slides>14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Venture</vt:lpstr>
      <vt:lpstr>Chapter 36: Image Formation </vt:lpstr>
      <vt:lpstr>Flat Mirrors </vt:lpstr>
      <vt:lpstr>Magnification </vt:lpstr>
      <vt:lpstr>Spherical Mirrors </vt:lpstr>
      <vt:lpstr>Slide 5</vt:lpstr>
      <vt:lpstr>Slide 6</vt:lpstr>
      <vt:lpstr>Distance of Reflected  Images </vt:lpstr>
      <vt:lpstr>Reflections </vt:lpstr>
      <vt:lpstr>Images Formed by Refraction  </vt:lpstr>
      <vt:lpstr>Distance of Refracted Image  </vt:lpstr>
      <vt:lpstr>Lenses </vt:lpstr>
      <vt:lpstr>Images Formed by Lenses</vt:lpstr>
      <vt:lpstr>Distance of Lens Image </vt:lpstr>
      <vt:lpstr>Slide 14</vt:lpstr>
    </vt:vector>
  </TitlesOfParts>
  <Company>Brookwood High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36: Image Formation </dc:title>
  <dc:creator>Christina Megedyuk</dc:creator>
  <cp:lastModifiedBy>Christina Megedyuk</cp:lastModifiedBy>
  <cp:revision>2</cp:revision>
  <dcterms:created xsi:type="dcterms:W3CDTF">2013-04-30T17:39:52Z</dcterms:created>
  <dcterms:modified xsi:type="dcterms:W3CDTF">2013-04-30T17:43:09Z</dcterms:modified>
</cp:coreProperties>
</file>