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9"/>
  </p:notesMasterIdLst>
  <p:sldIdLst>
    <p:sldId id="392" r:id="rId2"/>
    <p:sldId id="369" r:id="rId3"/>
    <p:sldId id="370" r:id="rId4"/>
    <p:sldId id="366" r:id="rId5"/>
    <p:sldId id="367" r:id="rId6"/>
    <p:sldId id="368" r:id="rId7"/>
    <p:sldId id="300" r:id="rId8"/>
    <p:sldId id="301" r:id="rId9"/>
    <p:sldId id="398" r:id="rId10"/>
    <p:sldId id="303" r:id="rId11"/>
    <p:sldId id="305" r:id="rId12"/>
    <p:sldId id="307" r:id="rId13"/>
    <p:sldId id="309" r:id="rId14"/>
    <p:sldId id="311" r:id="rId15"/>
    <p:sldId id="313" r:id="rId16"/>
    <p:sldId id="315" r:id="rId17"/>
    <p:sldId id="317" r:id="rId18"/>
    <p:sldId id="401" r:id="rId19"/>
    <p:sldId id="396" r:id="rId20"/>
    <p:sldId id="376" r:id="rId21"/>
    <p:sldId id="322" r:id="rId22"/>
    <p:sldId id="387" r:id="rId23"/>
    <p:sldId id="390" r:id="rId24"/>
    <p:sldId id="388" r:id="rId25"/>
    <p:sldId id="389" r:id="rId26"/>
    <p:sldId id="373" r:id="rId27"/>
    <p:sldId id="391" r:id="rId28"/>
    <p:sldId id="377" r:id="rId29"/>
    <p:sldId id="327" r:id="rId30"/>
    <p:sldId id="378" r:id="rId31"/>
    <p:sldId id="379" r:id="rId32"/>
    <p:sldId id="393" r:id="rId33"/>
    <p:sldId id="394" r:id="rId34"/>
    <p:sldId id="397" r:id="rId35"/>
    <p:sldId id="400" r:id="rId36"/>
    <p:sldId id="382" r:id="rId37"/>
    <p:sldId id="383" r:id="rId38"/>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B4C4"/>
    <a:srgbClr val="72BDCC"/>
    <a:srgbClr val="FFFFFF"/>
    <a:srgbClr val="35261F"/>
    <a:srgbClr val="2FB0DC"/>
    <a:srgbClr val="66B134"/>
    <a:srgbClr val="0076B8"/>
    <a:srgbClr val="008B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34615" autoAdjust="0"/>
    <p:restoredTop sz="86417" autoAdjust="0"/>
  </p:normalViewPr>
  <p:slideViewPr>
    <p:cSldViewPr>
      <p:cViewPr>
        <p:scale>
          <a:sx n="70" d="100"/>
          <a:sy n="70" d="100"/>
        </p:scale>
        <p:origin x="-720" y="293"/>
      </p:cViewPr>
      <p:guideLst>
        <p:guide orient="horz" pos="2160"/>
        <p:guide pos="2880"/>
      </p:guideLst>
    </p:cSldViewPr>
  </p:slideViewPr>
  <p:outlineViewPr>
    <p:cViewPr>
      <p:scale>
        <a:sx n="33" d="100"/>
        <a:sy n="33" d="100"/>
      </p:scale>
      <p:origin x="0" y="2122"/>
    </p:cViewPr>
  </p:outlineViewPr>
  <p:notesTextViewPr>
    <p:cViewPr>
      <p:scale>
        <a:sx n="100" d="100"/>
        <a:sy n="100" d="100"/>
      </p:scale>
      <p:origin x="0" y="0"/>
    </p:cViewPr>
  </p:notesTextViewPr>
  <p:sorterViewPr>
    <p:cViewPr>
      <p:scale>
        <a:sx n="170" d="100"/>
        <a:sy n="170" d="100"/>
      </p:scale>
      <p:origin x="0" y="3542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vl1pPr>
          </a:lstStyle>
          <a:p>
            <a:endParaRPr lang="en-US"/>
          </a:p>
        </p:txBody>
      </p:sp>
      <p:sp>
        <p:nvSpPr>
          <p:cNvPr id="106499" name="Rectangle 3"/>
          <p:cNvSpPr>
            <a:spLocks noGrp="1" noChangeArrowheads="1"/>
          </p:cNvSpPr>
          <p:nvPr>
            <p:ph type="dt" idx="1"/>
          </p:nvPr>
        </p:nvSpPr>
        <p:spPr bwMode="auto">
          <a:xfrm>
            <a:off x="397256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vl1pPr>
          </a:lstStyle>
          <a:p>
            <a:endParaRPr lang="en-US"/>
          </a:p>
        </p:txBody>
      </p:sp>
      <p:sp>
        <p:nvSpPr>
          <p:cNvPr id="10650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106501"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6502"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vl1pPr>
          </a:lstStyle>
          <a:p>
            <a:endParaRPr lang="en-US"/>
          </a:p>
        </p:txBody>
      </p:sp>
      <p:sp>
        <p:nvSpPr>
          <p:cNvPr id="106503"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vl1pPr>
          </a:lstStyle>
          <a:p>
            <a:fld id="{BCD6F9DF-3BD2-4C1F-8D21-DDB640D2ECDC}" type="slidenum">
              <a:rPr lang="en-US"/>
              <a:pPr/>
              <a:t>‹#›</a:t>
            </a:fld>
            <a:endParaRPr lang="en-US"/>
          </a:p>
        </p:txBody>
      </p:sp>
    </p:spTree>
    <p:extLst>
      <p:ext uri="{BB962C8B-B14F-4D97-AF65-F5344CB8AC3E}">
        <p14:creationId xmlns:p14="http://schemas.microsoft.com/office/powerpoint/2010/main" val="10404343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mn-ea"/>
        <a:cs typeface="+mn-cs"/>
      </a:defRPr>
    </a:lvl2pPr>
    <a:lvl3pPr marL="914400" algn="l" rtl="0" fontAlgn="base">
      <a:spcBef>
        <a:spcPct val="30000"/>
      </a:spcBef>
      <a:spcAft>
        <a:spcPct val="0"/>
      </a:spcAft>
      <a:defRPr sz="1200" kern="1200">
        <a:solidFill>
          <a:schemeClr val="tx1"/>
        </a:solidFill>
        <a:latin typeface="Times" charset="0"/>
        <a:ea typeface="+mn-ea"/>
        <a:cs typeface="+mn-cs"/>
      </a:defRPr>
    </a:lvl3pPr>
    <a:lvl4pPr marL="1371600" algn="l" rtl="0" fontAlgn="base">
      <a:spcBef>
        <a:spcPct val="30000"/>
      </a:spcBef>
      <a:spcAft>
        <a:spcPct val="0"/>
      </a:spcAft>
      <a:defRPr sz="1200" kern="1200">
        <a:solidFill>
          <a:schemeClr val="tx1"/>
        </a:solidFill>
        <a:latin typeface="Times" charset="0"/>
        <a:ea typeface="+mn-ea"/>
        <a:cs typeface="+mn-cs"/>
      </a:defRPr>
    </a:lvl4pPr>
    <a:lvl5pPr marL="1828800" algn="l" rtl="0" fontAlgn="base">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44FB66-7C13-4A56-A10C-B4266E22E1F3}" type="slidenum">
              <a:rPr lang="en-US"/>
              <a:pPr/>
              <a:t>2</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r>
              <a:rPr lang="en-US"/>
              <a:t>What is the ploidy state of each stage?</a:t>
            </a:r>
          </a:p>
          <a:p>
            <a:endParaRPr lang="en-US"/>
          </a:p>
          <a:p>
            <a:r>
              <a:rPr lang="en-US"/>
              <a:t>Count the number of centromeres in each cell to determine its ploidy (doesn’t correlate with the number of linear DNA molecules).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4D63EEF-BAFC-4F2B-BB23-B00CC6BD80FB}" type="slidenum">
              <a:rPr lang="en-US"/>
              <a:pPr/>
              <a:t>16</a:t>
            </a:fld>
            <a:endParaRPr lang="en-US"/>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r>
              <a:rPr lang="en-US" b="1">
                <a:latin typeface="Arial" charset="0"/>
              </a:rPr>
              <a:t>2.14 (part 8) Meiosis is divided into stages. </a:t>
            </a:r>
            <a:r>
              <a:rPr lang="en-US" i="1">
                <a:latin typeface="Arial" charset="0"/>
              </a:rPr>
              <a:t>[Photographs by C. A. Hasenkampf/Biological Photo Service.]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7E6A8C-EC7B-4338-8B95-7488EFB32BAE}" type="slidenum">
              <a:rPr lang="en-US"/>
              <a:pPr/>
              <a:t>17</a:t>
            </a:fld>
            <a:endParaRPr lang="en-US"/>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r>
              <a:rPr lang="en-US" b="1">
                <a:latin typeface="Arial" charset="0"/>
              </a:rPr>
              <a:t>2.14 (part 9) Meiosis is divided into stages. </a:t>
            </a:r>
            <a:r>
              <a:rPr lang="en-US" i="1">
                <a:latin typeface="Arial" charset="0"/>
              </a:rPr>
              <a:t>[Photographs by C. A. Hasenkampf/Biological Photo Service.]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ADEE1-C7FB-4643-8B2B-BF9033245CA9}" type="slidenum">
              <a:rPr lang="en-US"/>
              <a:pPr/>
              <a:t>19</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r>
              <a:rPr lang="en-US" b="1">
                <a:latin typeface="Arial" charset="0"/>
              </a:rPr>
              <a:t>2.13 Meiosis includes two cell divisions. </a:t>
            </a:r>
            <a:r>
              <a:rPr lang="en-US">
                <a:latin typeface="Helvetica" pitchFamily="64" charset="0"/>
              </a:rPr>
              <a:t>In this illustration, the original cell is 2</a:t>
            </a:r>
            <a:r>
              <a:rPr lang="en-US" i="1">
                <a:latin typeface="Arial" charset="0"/>
              </a:rPr>
              <a:t>n </a:t>
            </a:r>
            <a:r>
              <a:rPr lang="en-US">
                <a:latin typeface="Helvetica" pitchFamily="64" charset="0"/>
              </a:rPr>
              <a:t>−</a:t>
            </a:r>
            <a:r>
              <a:rPr lang="en-US" i="1">
                <a:latin typeface="Arial" charset="0"/>
              </a:rPr>
              <a:t> </a:t>
            </a:r>
            <a:r>
              <a:rPr lang="en-US">
                <a:latin typeface="Helvetica" pitchFamily="64" charset="0"/>
              </a:rPr>
              <a:t>4.After two meiotic divisions, each resulting cell is 1</a:t>
            </a:r>
            <a:r>
              <a:rPr lang="en-US" i="1">
                <a:latin typeface="Arial" charset="0"/>
              </a:rPr>
              <a:t>n </a:t>
            </a:r>
            <a:r>
              <a:rPr lang="en-US">
                <a:latin typeface="Helvetica" pitchFamily="64" charset="0"/>
              </a:rPr>
              <a:t>−</a:t>
            </a:r>
            <a:r>
              <a:rPr lang="en-US" i="1">
                <a:latin typeface="Arial" charset="0"/>
              </a:rPr>
              <a:t> </a:t>
            </a:r>
            <a:r>
              <a:rPr lang="en-US">
                <a:latin typeface="Helvetica" pitchFamily="64" charset="0"/>
              </a:rPr>
              <a:t>2.</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1621A-8E96-45FE-9CF1-1D09B7810FB8}" type="slidenum">
              <a:rPr lang="en-US"/>
              <a:pPr/>
              <a:t>21</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b="1" dirty="0">
                <a:latin typeface="Arial" charset="0"/>
              </a:rPr>
              <a:t>2.16 Crossing over produces genetic variation.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1621A-8E96-45FE-9CF1-1D09B7810FB8}" type="slidenum">
              <a:rPr lang="en-US"/>
              <a:pPr/>
              <a:t>22</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b="1" dirty="0">
                <a:latin typeface="Arial" charset="0"/>
              </a:rPr>
              <a:t>2.16 Crossing over produces genetic variation.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1621A-8E96-45FE-9CF1-1D09B7810FB8}" type="slidenum">
              <a:rPr lang="en-US"/>
              <a:pPr/>
              <a:t>23</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b="1" dirty="0">
                <a:latin typeface="Arial" charset="0"/>
              </a:rPr>
              <a:t>2.16 Crossing over produces genetic variation.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1621A-8E96-45FE-9CF1-1D09B7810FB8}" type="slidenum">
              <a:rPr lang="en-US"/>
              <a:pPr/>
              <a:t>24</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b="1" dirty="0">
                <a:latin typeface="Arial" charset="0"/>
              </a:rPr>
              <a:t>2.16 Crossing over produces genetic variation.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A1621A-8E96-45FE-9CF1-1D09B7810FB8}" type="slidenum">
              <a:rPr lang="en-US"/>
              <a:pPr/>
              <a:t>25</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r>
              <a:rPr lang="en-US" b="1" dirty="0">
                <a:latin typeface="Arial" charset="0"/>
              </a:rPr>
              <a:t>2.16 Crossing over produces genetic variation.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B8BAFA-7FC2-4DDE-92E6-4A64ABB73539}" type="slidenum">
              <a:rPr lang="en-US"/>
              <a:pPr/>
              <a:t>26</a:t>
            </a:fld>
            <a:endParaRPr lang="en-US"/>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p:txBody>
          <a:bodyPr/>
          <a:lstStyle/>
          <a:p>
            <a:r>
              <a:rPr lang="en-US"/>
              <a:t>What is the ploidy state of each stage?</a:t>
            </a:r>
          </a:p>
          <a:p>
            <a:endParaRPr lang="en-US"/>
          </a:p>
          <a:p>
            <a:r>
              <a:rPr lang="en-US"/>
              <a:t>Count the number of centromeres in each cell to determine its ploidy (doesn’t correlate with the number of linear DNA molecules).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B209133-D115-49B2-A469-71DF9DE359E7}" type="slidenum">
              <a:rPr lang="en-US"/>
              <a:pPr/>
              <a:t>29</a:t>
            </a:fld>
            <a:endParaRPr 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b="1" dirty="0">
                <a:latin typeface="Arial" charset="0"/>
              </a:rPr>
              <a:t>2.18 Mitosis and meiosis compared.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ADEE1-C7FB-4643-8B2B-BF9033245CA9}" type="slidenum">
              <a:rPr lang="en-US"/>
              <a:pPr/>
              <a:t>7</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r>
              <a:rPr lang="en-US" b="1">
                <a:latin typeface="Arial" charset="0"/>
              </a:rPr>
              <a:t>2.13 Meiosis includes two cell divisions. </a:t>
            </a:r>
            <a:r>
              <a:rPr lang="en-US">
                <a:latin typeface="Helvetica" pitchFamily="64" charset="0"/>
              </a:rPr>
              <a:t>In this illustration, the original cell is 2</a:t>
            </a:r>
            <a:r>
              <a:rPr lang="en-US" i="1">
                <a:latin typeface="Arial" charset="0"/>
              </a:rPr>
              <a:t>n </a:t>
            </a:r>
            <a:r>
              <a:rPr lang="en-US">
                <a:latin typeface="Helvetica" pitchFamily="64" charset="0"/>
              </a:rPr>
              <a:t>−</a:t>
            </a:r>
            <a:r>
              <a:rPr lang="en-US" i="1">
                <a:latin typeface="Arial" charset="0"/>
              </a:rPr>
              <a:t> </a:t>
            </a:r>
            <a:r>
              <a:rPr lang="en-US">
                <a:latin typeface="Helvetica" pitchFamily="64" charset="0"/>
              </a:rPr>
              <a:t>4.After two meiotic divisions, each resulting cell is 1</a:t>
            </a:r>
            <a:r>
              <a:rPr lang="en-US" i="1">
                <a:latin typeface="Arial" charset="0"/>
              </a:rPr>
              <a:t>n </a:t>
            </a:r>
            <a:r>
              <a:rPr lang="en-US">
                <a:latin typeface="Helvetica" pitchFamily="64" charset="0"/>
              </a:rPr>
              <a:t>−</a:t>
            </a:r>
            <a:r>
              <a:rPr lang="en-US" i="1">
                <a:latin typeface="Arial" charset="0"/>
              </a:rPr>
              <a:t> </a:t>
            </a:r>
            <a:r>
              <a:rPr lang="en-US">
                <a:latin typeface="Helvetica" pitchFamily="64" charset="0"/>
              </a:rPr>
              <a:t>2.</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1ADEE1-C7FB-4643-8B2B-BF9033245CA9}" type="slidenum">
              <a:rPr lang="en-US"/>
              <a:pPr/>
              <a:t>32</a:t>
            </a:fld>
            <a:endParaRPr lang="en-US"/>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p:txBody>
          <a:bodyPr/>
          <a:lstStyle/>
          <a:p>
            <a:r>
              <a:rPr lang="en-US" b="1">
                <a:latin typeface="Arial" charset="0"/>
              </a:rPr>
              <a:t>2.13 Meiosis includes two cell divisions. </a:t>
            </a:r>
            <a:r>
              <a:rPr lang="en-US">
                <a:latin typeface="Helvetica" pitchFamily="64" charset="0"/>
              </a:rPr>
              <a:t>In this illustration, the original cell is 2</a:t>
            </a:r>
            <a:r>
              <a:rPr lang="en-US" i="1">
                <a:latin typeface="Arial" charset="0"/>
              </a:rPr>
              <a:t>n </a:t>
            </a:r>
            <a:r>
              <a:rPr lang="en-US">
                <a:latin typeface="Helvetica" pitchFamily="64" charset="0"/>
              </a:rPr>
              <a:t>−</a:t>
            </a:r>
            <a:r>
              <a:rPr lang="en-US" i="1">
                <a:latin typeface="Arial" charset="0"/>
              </a:rPr>
              <a:t> </a:t>
            </a:r>
            <a:r>
              <a:rPr lang="en-US">
                <a:latin typeface="Helvetica" pitchFamily="64" charset="0"/>
              </a:rPr>
              <a:t>4.After two meiotic divisions, each resulting cell is 1</a:t>
            </a:r>
            <a:r>
              <a:rPr lang="en-US" i="1">
                <a:latin typeface="Arial" charset="0"/>
              </a:rPr>
              <a:t>n </a:t>
            </a:r>
            <a:r>
              <a:rPr lang="en-US">
                <a:latin typeface="Helvetica" pitchFamily="64" charset="0"/>
              </a:rPr>
              <a:t>−</a:t>
            </a:r>
            <a:r>
              <a:rPr lang="en-US" i="1">
                <a:latin typeface="Arial" charset="0"/>
              </a:rPr>
              <a:t> </a:t>
            </a:r>
            <a:r>
              <a:rPr lang="en-US">
                <a:latin typeface="Helvetica" pitchFamily="64" charset="0"/>
              </a:rPr>
              <a:t>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7C47E1-1C3A-4A23-A27B-9D1A8DF7E3B7}" type="slidenum">
              <a:rPr lang="en-US"/>
              <a:pPr/>
              <a:t>8</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r>
              <a:rPr lang="en-US" b="1">
                <a:latin typeface="Arial" charset="0"/>
              </a:rPr>
              <a:t>2.14 (part 1) Meiosis is divided into stages. </a:t>
            </a:r>
            <a:r>
              <a:rPr lang="en-US" i="1">
                <a:latin typeface="Arial" charset="0"/>
              </a:rPr>
              <a:t>[Photographs by C. A. Hasenkampf/Biological Photo Service.]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57EA90-723F-469E-8C71-950EA000F8DB}" type="slidenum">
              <a:rPr lang="en-US"/>
              <a:pPr/>
              <a:t>10</a:t>
            </a:fld>
            <a:endParaRPr lang="en-US"/>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r>
              <a:rPr lang="en-US" b="1">
                <a:latin typeface="Arial" charset="0"/>
              </a:rPr>
              <a:t>2.14 (part 2) Meiosis is divided into stages. </a:t>
            </a:r>
            <a:r>
              <a:rPr lang="en-US" i="1">
                <a:latin typeface="Arial" charset="0"/>
              </a:rPr>
              <a:t>[Photographs by C. A. Hasenkampf/Biological Photo Service.]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F0CB8D-05DC-4E91-B38B-83B126FA8F7B}" type="slidenum">
              <a:rPr lang="en-US"/>
              <a:pPr/>
              <a:t>11</a:t>
            </a:fld>
            <a:endParaRPr lang="en-US"/>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r>
              <a:rPr lang="en-US" b="1">
                <a:latin typeface="Arial" charset="0"/>
              </a:rPr>
              <a:t>2.14 (part 3) Meiosis is divided into stages. </a:t>
            </a:r>
            <a:r>
              <a:rPr lang="en-US" i="1">
                <a:latin typeface="Arial" charset="0"/>
              </a:rPr>
              <a:t>[Photographs by C. A. Hasenkampf/Biological Photo Service.]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D66A94-4397-408B-B2D7-8514EE5021A4}" type="slidenum">
              <a:rPr lang="en-US"/>
              <a:pPr/>
              <a:t>12</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r>
              <a:rPr lang="en-US" b="1">
                <a:latin typeface="Arial" charset="0"/>
              </a:rPr>
              <a:t>2.14 (part 4) Meiosis is divided into stages. </a:t>
            </a:r>
            <a:r>
              <a:rPr lang="en-US" i="1">
                <a:latin typeface="Arial" charset="0"/>
              </a:rPr>
              <a:t>[Photographs by C. A. Hasenkampf/Biological Photo Service.]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FCB373-DA20-4774-AD81-D3B9332847B1}" type="slidenum">
              <a:rPr lang="en-US"/>
              <a:pPr/>
              <a:t>13</a:t>
            </a:fld>
            <a:endParaRPr lang="en-US"/>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r>
              <a:rPr lang="en-US" b="1">
                <a:latin typeface="Arial" charset="0"/>
              </a:rPr>
              <a:t>2.14 (part 5) Meiosis is divided into stages. </a:t>
            </a:r>
            <a:r>
              <a:rPr lang="en-US" i="1">
                <a:latin typeface="Arial" charset="0"/>
              </a:rPr>
              <a:t>[Photographs by C. A. Hasenkampf/Biological Photo Service.]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2AD595-B6B7-4411-AADE-C3F1EB3BDE42}" type="slidenum">
              <a:rPr lang="en-US"/>
              <a:pPr/>
              <a:t>14</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b="1">
                <a:latin typeface="Arial" charset="0"/>
              </a:rPr>
              <a:t>2.14 (part 6) Meiosis is divided into stages. </a:t>
            </a:r>
            <a:r>
              <a:rPr lang="en-US" i="1">
                <a:latin typeface="Arial" charset="0"/>
              </a:rPr>
              <a:t>[Photographs by C. A. Hasenkampf/Biological Photo Service.]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DF43DD-94C3-424C-BD03-653E33BF3C49}" type="slidenum">
              <a:rPr lang="en-US"/>
              <a:pPr/>
              <a:t>15</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b="1">
                <a:latin typeface="Arial" charset="0"/>
              </a:rPr>
              <a:t>2.14 (part 7) Meiosis is divided into stages. </a:t>
            </a:r>
            <a:r>
              <a:rPr lang="en-US" i="1">
                <a:latin typeface="Arial" charset="0"/>
              </a:rPr>
              <a:t>[Photographs by C. A. Hasenkampf/Biological Photo Service.]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52400"/>
            <a:ext cx="7772400" cy="762000"/>
          </a:xfrm>
        </p:spPr>
        <p:txBody>
          <a:bodyPr/>
          <a:lstStyle>
            <a:lvl1pPr>
              <a:defRPr sz="3400"/>
            </a:lvl1pPr>
          </a:lstStyle>
          <a:p>
            <a:r>
              <a:rPr lang="en-US" dirty="0" smtClean="0"/>
              <a:t>Click to edit Master title style</a:t>
            </a:r>
            <a:endParaRPr lang="en-US" dirty="0"/>
          </a:p>
        </p:txBody>
      </p:sp>
      <p:sp>
        <p:nvSpPr>
          <p:cNvPr id="3" name="Subtitle 2"/>
          <p:cNvSpPr>
            <a:spLocks noGrp="1"/>
          </p:cNvSpPr>
          <p:nvPr>
            <p:ph type="subTitle" idx="1"/>
          </p:nvPr>
        </p:nvSpPr>
        <p:spPr>
          <a:xfrm>
            <a:off x="1219200" y="1219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DCC3722-EB67-49BC-8DB8-FF06868EEED9}"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05500" y="76200"/>
            <a:ext cx="1943100" cy="3276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76200"/>
            <a:ext cx="5676900" cy="327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C13EE2-7666-40E4-AF3E-CD10B361ED3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73025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85888"/>
            <a:ext cx="3810000" cy="4710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85888"/>
            <a:ext cx="3810000" cy="22780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16350"/>
            <a:ext cx="3810000" cy="2279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BED972A-D5D9-44E6-A414-59452F22D4B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6B9479-4F0A-488D-BB98-66756D9E4A4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76200"/>
            <a:ext cx="3810000" cy="45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8600" y="76200"/>
            <a:ext cx="3810000" cy="45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F4A3137-D4BE-43CD-A3AB-5419CB697C7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lvl1pPr>
              <a:defRPr sz="3400"/>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219200"/>
            <a:ext cx="4040188"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057400"/>
            <a:ext cx="4040188"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219200"/>
            <a:ext cx="4041775"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57400"/>
            <a:ext cx="4041775" cy="4068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9066217-6273-4F20-9B1B-5157B494607A}"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E707DDA-2C02-493A-ACD6-5AB6BCF05727}"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3629C56-5D08-4C7D-9EC1-E912063D6F8E}"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7EF836F-9A9E-4A95-89ED-F45A527F03A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76200" y="76200"/>
            <a:ext cx="7772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75C01C6-1108-4C63-A1ED-64B03129AE5B}" type="slidenum">
              <a:rPr lang="en-US"/>
              <a:pPr/>
              <a:t>‹#›</a:t>
            </a:fld>
            <a:endParaRPr lang="en-US"/>
          </a:p>
        </p:txBody>
      </p:sp>
      <p:sp>
        <p:nvSpPr>
          <p:cNvPr id="1026" name="Rectangle 2"/>
          <p:cNvSpPr>
            <a:spLocks noGrp="1" noChangeArrowheads="1"/>
          </p:cNvSpPr>
          <p:nvPr>
            <p:ph type="title"/>
          </p:nvPr>
        </p:nvSpPr>
        <p:spPr bwMode="auto">
          <a:xfrm>
            <a:off x="2286000" y="2895600"/>
            <a:ext cx="4876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1000">
          <a:solidFill>
            <a:schemeClr val="tx2"/>
          </a:solidFill>
          <a:latin typeface="+mj-lt"/>
          <a:ea typeface="+mj-ea"/>
          <a:cs typeface="+mj-cs"/>
        </a:defRPr>
      </a:lvl1pPr>
      <a:lvl2pPr algn="ctr" rtl="0" fontAlgn="base">
        <a:spcBef>
          <a:spcPct val="0"/>
        </a:spcBef>
        <a:spcAft>
          <a:spcPct val="0"/>
        </a:spcAft>
        <a:defRPr sz="1000">
          <a:solidFill>
            <a:schemeClr val="tx2"/>
          </a:solidFill>
          <a:latin typeface="Arial" charset="0"/>
        </a:defRPr>
      </a:lvl2pPr>
      <a:lvl3pPr algn="ctr" rtl="0" fontAlgn="base">
        <a:spcBef>
          <a:spcPct val="0"/>
        </a:spcBef>
        <a:spcAft>
          <a:spcPct val="0"/>
        </a:spcAft>
        <a:defRPr sz="1000">
          <a:solidFill>
            <a:schemeClr val="tx2"/>
          </a:solidFill>
          <a:latin typeface="Arial" charset="0"/>
        </a:defRPr>
      </a:lvl3pPr>
      <a:lvl4pPr algn="ctr" rtl="0" fontAlgn="base">
        <a:spcBef>
          <a:spcPct val="0"/>
        </a:spcBef>
        <a:spcAft>
          <a:spcPct val="0"/>
        </a:spcAft>
        <a:defRPr sz="1000">
          <a:solidFill>
            <a:schemeClr val="tx2"/>
          </a:solidFill>
          <a:latin typeface="Arial" charset="0"/>
        </a:defRPr>
      </a:lvl4pPr>
      <a:lvl5pPr algn="ctr" rtl="0" fontAlgn="base">
        <a:spcBef>
          <a:spcPct val="0"/>
        </a:spcBef>
        <a:spcAft>
          <a:spcPct val="0"/>
        </a:spcAft>
        <a:defRPr sz="1000">
          <a:solidFill>
            <a:schemeClr val="tx2"/>
          </a:solidFill>
          <a:latin typeface="Arial" charset="0"/>
        </a:defRPr>
      </a:lvl5pPr>
      <a:lvl6pPr marL="457200" algn="ctr" rtl="0" fontAlgn="base">
        <a:spcBef>
          <a:spcPct val="0"/>
        </a:spcBef>
        <a:spcAft>
          <a:spcPct val="0"/>
        </a:spcAft>
        <a:defRPr sz="1000">
          <a:solidFill>
            <a:schemeClr val="tx2"/>
          </a:solidFill>
          <a:latin typeface="Arial" charset="0"/>
        </a:defRPr>
      </a:lvl6pPr>
      <a:lvl7pPr marL="914400" algn="ctr" rtl="0" fontAlgn="base">
        <a:spcBef>
          <a:spcPct val="0"/>
        </a:spcBef>
        <a:spcAft>
          <a:spcPct val="0"/>
        </a:spcAft>
        <a:defRPr sz="1000">
          <a:solidFill>
            <a:schemeClr val="tx2"/>
          </a:solidFill>
          <a:latin typeface="Arial" charset="0"/>
        </a:defRPr>
      </a:lvl7pPr>
      <a:lvl8pPr marL="1371600" algn="ctr" rtl="0" fontAlgn="base">
        <a:spcBef>
          <a:spcPct val="0"/>
        </a:spcBef>
        <a:spcAft>
          <a:spcPct val="0"/>
        </a:spcAft>
        <a:defRPr sz="1000">
          <a:solidFill>
            <a:schemeClr val="tx2"/>
          </a:solidFill>
          <a:latin typeface="Arial" charset="0"/>
        </a:defRPr>
      </a:lvl8pPr>
      <a:lvl9pPr marL="1828800" algn="ctr" rtl="0" fontAlgn="base">
        <a:spcBef>
          <a:spcPct val="0"/>
        </a:spcBef>
        <a:spcAft>
          <a:spcPct val="0"/>
        </a:spcAft>
        <a:defRPr sz="1000">
          <a:solidFill>
            <a:schemeClr val="tx2"/>
          </a:solidFill>
          <a:latin typeface="Arial" charset="0"/>
        </a:defRPr>
      </a:lvl9pPr>
    </p:titleStyle>
    <p:bodyStyle>
      <a:lvl1pPr marL="342900" indent="-342900" algn="l" rtl="0" fontAlgn="base">
        <a:spcBef>
          <a:spcPct val="20000"/>
        </a:spcBef>
        <a:spcAft>
          <a:spcPct val="0"/>
        </a:spcAft>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vcell.ndsu.nodak.edu/animations/meiosis/index.htm"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oleObject" Target="../embeddings/oleObject8.bin"/><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7.png"/><Relationship Id="rId5" Type="http://schemas.openxmlformats.org/officeDocument/2006/relationships/oleObject" Target="../embeddings/oleObject4.bin"/><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838200" y="2667000"/>
            <a:ext cx="7772400" cy="1371600"/>
          </a:xfrm>
        </p:spPr>
        <p:txBody>
          <a:bodyPr/>
          <a:lstStyle/>
          <a:p>
            <a:pPr algn="ctr"/>
            <a:r>
              <a:rPr lang="en-US" dirty="0" smtClean="0"/>
              <a:t>See beginning of mitosis slide set for outline content for these slides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figure 2-14 part 2"/>
          <p:cNvPicPr>
            <a:picLocks noChangeAspect="1" noChangeArrowheads="1"/>
          </p:cNvPicPr>
          <p:nvPr/>
        </p:nvPicPr>
        <p:blipFill>
          <a:blip r:embed="rId3" cstate="print"/>
          <a:srcRect/>
          <a:stretch>
            <a:fillRect/>
          </a:stretch>
        </p:blipFill>
        <p:spPr bwMode="auto">
          <a:xfrm>
            <a:off x="444500" y="165100"/>
            <a:ext cx="8258175"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 descr="figure 2-14 part 3"/>
          <p:cNvPicPr>
            <a:picLocks noChangeAspect="1" noChangeArrowheads="1"/>
          </p:cNvPicPr>
          <p:nvPr/>
        </p:nvPicPr>
        <p:blipFill>
          <a:blip r:embed="rId3" cstate="print"/>
          <a:srcRect/>
          <a:stretch>
            <a:fillRect/>
          </a:stretch>
        </p:blipFill>
        <p:spPr bwMode="auto">
          <a:xfrm>
            <a:off x="469900" y="165100"/>
            <a:ext cx="8215313"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figure 2-14 part 4"/>
          <p:cNvPicPr>
            <a:picLocks noChangeAspect="1" noChangeArrowheads="1"/>
          </p:cNvPicPr>
          <p:nvPr/>
        </p:nvPicPr>
        <p:blipFill>
          <a:blip r:embed="rId3" cstate="print"/>
          <a:srcRect b="6999"/>
          <a:stretch>
            <a:fillRect/>
          </a:stretch>
        </p:blipFill>
        <p:spPr bwMode="auto">
          <a:xfrm>
            <a:off x="533400" y="782637"/>
            <a:ext cx="8074025" cy="6075363"/>
          </a:xfrm>
          <a:prstGeom prst="rect">
            <a:avLst/>
          </a:prstGeom>
          <a:noFill/>
          <a:ln w="9525">
            <a:noFill/>
            <a:miter lim="800000"/>
            <a:headEnd/>
            <a:tailEnd/>
          </a:ln>
          <a:effectLst/>
        </p:spPr>
      </p:pic>
      <p:sp>
        <p:nvSpPr>
          <p:cNvPr id="3" name="Title 2"/>
          <p:cNvSpPr>
            <a:spLocks noGrp="1"/>
          </p:cNvSpPr>
          <p:nvPr>
            <p:ph type="title" idx="4294967295"/>
          </p:nvPr>
        </p:nvSpPr>
        <p:spPr>
          <a:xfrm>
            <a:off x="4191000" y="228600"/>
            <a:ext cx="4876800" cy="457200"/>
          </a:xfrm>
        </p:spPr>
        <p:txBody>
          <a:bodyPr/>
          <a:lstStyle/>
          <a:p>
            <a:r>
              <a:rPr lang="en-US" sz="2400" dirty="0" smtClean="0"/>
              <a:t>Anaphase I—splitting of homologous pairs</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figure 2-14 part 5"/>
          <p:cNvPicPr>
            <a:picLocks noChangeAspect="1" noChangeArrowheads="1"/>
          </p:cNvPicPr>
          <p:nvPr/>
        </p:nvPicPr>
        <p:blipFill>
          <a:blip r:embed="rId3" cstate="print"/>
          <a:srcRect b="9332"/>
          <a:stretch>
            <a:fillRect/>
          </a:stretch>
        </p:blipFill>
        <p:spPr bwMode="auto">
          <a:xfrm>
            <a:off x="533400" y="935037"/>
            <a:ext cx="8080375" cy="5922963"/>
          </a:xfrm>
          <a:prstGeom prst="rect">
            <a:avLst/>
          </a:prstGeom>
          <a:noFill/>
          <a:ln w="9525">
            <a:noFill/>
            <a:miter lim="800000"/>
            <a:headEnd/>
            <a:tailEnd/>
          </a:ln>
          <a:effectLst/>
        </p:spPr>
      </p:pic>
      <p:sp>
        <p:nvSpPr>
          <p:cNvPr id="3" name="Title 2"/>
          <p:cNvSpPr txBox="1">
            <a:spLocks/>
          </p:cNvSpPr>
          <p:nvPr/>
        </p:nvSpPr>
        <p:spPr bwMode="auto">
          <a:xfrm>
            <a:off x="0" y="304800"/>
            <a:ext cx="4876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mj-lt"/>
                <a:ea typeface="+mj-ea"/>
                <a:cs typeface="+mj-cs"/>
              </a:rPr>
              <a:t>Anaphase I—splitting of homologous pairs</a:t>
            </a:r>
            <a:endParaRPr kumimoji="0" lang="en-US" sz="2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figure 2-14 part 6"/>
          <p:cNvPicPr>
            <a:picLocks noChangeAspect="1" noChangeArrowheads="1"/>
          </p:cNvPicPr>
          <p:nvPr/>
        </p:nvPicPr>
        <p:blipFill>
          <a:blip r:embed="rId3" cstate="print"/>
          <a:srcRect/>
          <a:stretch>
            <a:fillRect/>
          </a:stretch>
        </p:blipFill>
        <p:spPr bwMode="auto">
          <a:xfrm>
            <a:off x="863600" y="165100"/>
            <a:ext cx="7427913"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figure 2-14 part 7"/>
          <p:cNvPicPr>
            <a:picLocks noChangeAspect="1" noChangeArrowheads="1"/>
          </p:cNvPicPr>
          <p:nvPr/>
        </p:nvPicPr>
        <p:blipFill>
          <a:blip r:embed="rId3" cstate="print"/>
          <a:srcRect b="8044"/>
          <a:stretch>
            <a:fillRect/>
          </a:stretch>
        </p:blipFill>
        <p:spPr bwMode="auto">
          <a:xfrm>
            <a:off x="381000" y="850900"/>
            <a:ext cx="8221663" cy="6007100"/>
          </a:xfrm>
          <a:prstGeom prst="rect">
            <a:avLst/>
          </a:prstGeom>
          <a:noFill/>
          <a:ln w="9525">
            <a:noFill/>
            <a:miter lim="800000"/>
            <a:headEnd/>
            <a:tailEnd/>
          </a:ln>
          <a:effectLst/>
        </p:spPr>
      </p:pic>
      <p:sp>
        <p:nvSpPr>
          <p:cNvPr id="3" name="Title 2"/>
          <p:cNvSpPr txBox="1">
            <a:spLocks/>
          </p:cNvSpPr>
          <p:nvPr/>
        </p:nvSpPr>
        <p:spPr bwMode="auto">
          <a:xfrm>
            <a:off x="4191000" y="228600"/>
            <a:ext cx="4876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mj-lt"/>
                <a:ea typeface="+mj-ea"/>
                <a:cs typeface="+mj-cs"/>
              </a:rPr>
              <a:t>Anaphase 2—splitting of single duplicated chromosomes</a:t>
            </a:r>
            <a:endParaRPr kumimoji="0" lang="en-US" sz="2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figure 2-14 part 8"/>
          <p:cNvPicPr>
            <a:picLocks noChangeAspect="1" noChangeArrowheads="1"/>
          </p:cNvPicPr>
          <p:nvPr/>
        </p:nvPicPr>
        <p:blipFill>
          <a:blip r:embed="rId3" cstate="print"/>
          <a:srcRect b="8044"/>
          <a:stretch>
            <a:fillRect/>
          </a:stretch>
        </p:blipFill>
        <p:spPr bwMode="auto">
          <a:xfrm>
            <a:off x="457200" y="850900"/>
            <a:ext cx="8178800" cy="6007100"/>
          </a:xfrm>
          <a:prstGeom prst="rect">
            <a:avLst/>
          </a:prstGeom>
          <a:noFill/>
          <a:ln w="9525">
            <a:noFill/>
            <a:miter lim="800000"/>
            <a:headEnd/>
            <a:tailEnd/>
          </a:ln>
          <a:effectLst/>
        </p:spPr>
      </p:pic>
      <p:sp>
        <p:nvSpPr>
          <p:cNvPr id="3" name="Title 2"/>
          <p:cNvSpPr txBox="1">
            <a:spLocks/>
          </p:cNvSpPr>
          <p:nvPr/>
        </p:nvSpPr>
        <p:spPr bwMode="auto">
          <a:xfrm>
            <a:off x="-76200" y="228600"/>
            <a:ext cx="4876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smtClean="0">
                <a:ln>
                  <a:noFill/>
                </a:ln>
                <a:solidFill>
                  <a:schemeClr val="tx2"/>
                </a:solidFill>
                <a:effectLst/>
                <a:uLnTx/>
                <a:uFillTx/>
                <a:latin typeface="+mj-lt"/>
                <a:ea typeface="+mj-ea"/>
                <a:cs typeface="+mj-cs"/>
              </a:rPr>
              <a:t>Anaphase 2—splitting of single duplicated chromosomes</a:t>
            </a:r>
            <a:endParaRPr kumimoji="0" lang="en-US" sz="2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figure 2-14 part 9"/>
          <p:cNvPicPr>
            <a:picLocks noChangeAspect="1" noChangeArrowheads="1"/>
          </p:cNvPicPr>
          <p:nvPr/>
        </p:nvPicPr>
        <p:blipFill>
          <a:blip r:embed="rId3" cstate="print"/>
          <a:srcRect/>
          <a:stretch>
            <a:fillRect/>
          </a:stretch>
        </p:blipFill>
        <p:spPr bwMode="auto">
          <a:xfrm>
            <a:off x="508000" y="165100"/>
            <a:ext cx="8135938"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3581400"/>
            <a:ext cx="7924800" cy="461665"/>
          </a:xfrm>
          <a:prstGeom prst="rect">
            <a:avLst/>
          </a:prstGeom>
        </p:spPr>
        <p:txBody>
          <a:bodyPr wrap="square">
            <a:spAutoFit/>
          </a:bodyPr>
          <a:lstStyle/>
          <a:p>
            <a:r>
              <a:rPr lang="en-US" dirty="0">
                <a:latin typeface="+mj-lt"/>
                <a:hlinkClick r:id="rId2"/>
              </a:rPr>
              <a:t>http://vcell.ndsu.nodak.edu/animations/meiosis/index.htm</a:t>
            </a:r>
            <a:endParaRPr lang="en-US" dirty="0">
              <a:latin typeface="+mj-lt"/>
            </a:endParaRPr>
          </a:p>
        </p:txBody>
      </p:sp>
      <p:sp>
        <p:nvSpPr>
          <p:cNvPr id="3" name="Title 2"/>
          <p:cNvSpPr>
            <a:spLocks noGrp="1"/>
          </p:cNvSpPr>
          <p:nvPr>
            <p:ph type="title" idx="4294967295"/>
          </p:nvPr>
        </p:nvSpPr>
        <p:spPr>
          <a:xfrm>
            <a:off x="2133600" y="609600"/>
            <a:ext cx="4876800" cy="457200"/>
          </a:xfrm>
        </p:spPr>
        <p:txBody>
          <a:bodyPr/>
          <a:lstStyle/>
          <a:p>
            <a:r>
              <a:rPr lang="en-US" sz="4400" b="1" dirty="0" smtClean="0"/>
              <a:t>Meiosis</a:t>
            </a:r>
            <a:r>
              <a:rPr lang="en-US" sz="4400" b="1" baseline="0" dirty="0" smtClean="0"/>
              <a:t> video</a:t>
            </a:r>
            <a:endParaRPr lang="en-US" sz="4400" b="1" dirty="0"/>
          </a:p>
        </p:txBody>
      </p:sp>
    </p:spTree>
    <p:extLst>
      <p:ext uri="{BB962C8B-B14F-4D97-AF65-F5344CB8AC3E}">
        <p14:creationId xmlns:p14="http://schemas.microsoft.com/office/powerpoint/2010/main" val="1329364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figure 2-13"/>
          <p:cNvPicPr>
            <a:picLocks noChangeAspect="1" noChangeArrowheads="1"/>
          </p:cNvPicPr>
          <p:nvPr/>
        </p:nvPicPr>
        <p:blipFill>
          <a:blip r:embed="rId3" cstate="print"/>
          <a:srcRect/>
          <a:stretch>
            <a:fillRect/>
          </a:stretch>
        </p:blipFill>
        <p:spPr bwMode="auto">
          <a:xfrm>
            <a:off x="2108200" y="165100"/>
            <a:ext cx="6148388" cy="6532563"/>
          </a:xfrm>
          <a:prstGeom prst="rect">
            <a:avLst/>
          </a:prstGeom>
          <a:noFill/>
          <a:ln w="9525">
            <a:noFill/>
            <a:miter lim="800000"/>
            <a:headEnd/>
            <a:tailEnd/>
          </a:ln>
          <a:effectLst/>
        </p:spPr>
      </p:pic>
      <p:sp>
        <p:nvSpPr>
          <p:cNvPr id="3" name="TextBox 2"/>
          <p:cNvSpPr txBox="1"/>
          <p:nvPr/>
        </p:nvSpPr>
        <p:spPr>
          <a:xfrm>
            <a:off x="2209800" y="4648200"/>
            <a:ext cx="1676400" cy="646331"/>
          </a:xfrm>
          <a:prstGeom prst="rect">
            <a:avLst/>
          </a:prstGeom>
          <a:noFill/>
        </p:spPr>
        <p:txBody>
          <a:bodyPr wrap="square" rtlCol="0">
            <a:spAutoFit/>
          </a:bodyPr>
          <a:lstStyle/>
          <a:p>
            <a:pPr algn="ctr"/>
            <a:r>
              <a:rPr lang="en-US" sz="1800" b="1" dirty="0" smtClean="0">
                <a:latin typeface="+mn-lt"/>
              </a:rPr>
              <a:t>diploid,</a:t>
            </a:r>
          </a:p>
          <a:p>
            <a:pPr algn="ctr"/>
            <a:r>
              <a:rPr lang="en-US" sz="1800" b="1" dirty="0" smtClean="0">
                <a:latin typeface="+mn-lt"/>
              </a:rPr>
              <a:t>duplicated</a:t>
            </a:r>
            <a:endParaRPr lang="en-US" sz="1800" b="1" dirty="0">
              <a:latin typeface="+mn-lt"/>
            </a:endParaRPr>
          </a:p>
        </p:txBody>
      </p:sp>
      <p:sp>
        <p:nvSpPr>
          <p:cNvPr id="4" name="TextBox 3"/>
          <p:cNvSpPr txBox="1"/>
          <p:nvPr/>
        </p:nvSpPr>
        <p:spPr>
          <a:xfrm>
            <a:off x="4648200" y="5562600"/>
            <a:ext cx="1676400" cy="646331"/>
          </a:xfrm>
          <a:prstGeom prst="rect">
            <a:avLst/>
          </a:prstGeom>
          <a:solidFill>
            <a:schemeClr val="bg1"/>
          </a:solidFill>
          <a:ln>
            <a:solidFill>
              <a:schemeClr val="tx1"/>
            </a:solidFill>
          </a:ln>
        </p:spPr>
        <p:txBody>
          <a:bodyPr wrap="square" rtlCol="0">
            <a:spAutoFit/>
          </a:bodyPr>
          <a:lstStyle/>
          <a:p>
            <a:pPr algn="ctr"/>
            <a:r>
              <a:rPr lang="en-US" sz="1800" b="1" dirty="0" smtClean="0">
                <a:latin typeface="+mn-lt"/>
              </a:rPr>
              <a:t>haploid,</a:t>
            </a:r>
          </a:p>
          <a:p>
            <a:pPr algn="ctr"/>
            <a:r>
              <a:rPr lang="en-US" sz="1800" b="1" dirty="0" smtClean="0">
                <a:latin typeface="+mn-lt"/>
              </a:rPr>
              <a:t>duplicated</a:t>
            </a:r>
            <a:endParaRPr lang="en-US" sz="1800" b="1" dirty="0">
              <a:latin typeface="+mn-lt"/>
            </a:endParaRPr>
          </a:p>
        </p:txBody>
      </p:sp>
      <p:sp>
        <p:nvSpPr>
          <p:cNvPr id="5" name="TextBox 4"/>
          <p:cNvSpPr txBox="1"/>
          <p:nvPr/>
        </p:nvSpPr>
        <p:spPr>
          <a:xfrm>
            <a:off x="7467600" y="6059269"/>
            <a:ext cx="1676400" cy="646331"/>
          </a:xfrm>
          <a:prstGeom prst="rect">
            <a:avLst/>
          </a:prstGeom>
          <a:solidFill>
            <a:schemeClr val="bg1"/>
          </a:solidFill>
          <a:ln>
            <a:solidFill>
              <a:schemeClr val="tx1"/>
            </a:solidFill>
          </a:ln>
        </p:spPr>
        <p:txBody>
          <a:bodyPr wrap="square" rtlCol="0">
            <a:spAutoFit/>
          </a:bodyPr>
          <a:lstStyle/>
          <a:p>
            <a:pPr algn="ctr"/>
            <a:r>
              <a:rPr lang="en-US" sz="1800" b="1" dirty="0" smtClean="0">
                <a:latin typeface="+mn-lt"/>
              </a:rPr>
              <a:t>haploid,</a:t>
            </a:r>
          </a:p>
          <a:p>
            <a:pPr algn="ctr"/>
            <a:r>
              <a:rPr lang="en-US" sz="1800" b="1" dirty="0" smtClean="0">
                <a:latin typeface="+mn-lt"/>
              </a:rPr>
              <a:t>unduplicated</a:t>
            </a:r>
            <a:endParaRPr lang="en-US" sz="1800" b="1" dirty="0">
              <a:latin typeface="+mn-lt"/>
            </a:endParaRPr>
          </a:p>
        </p:txBody>
      </p:sp>
      <p:sp>
        <p:nvSpPr>
          <p:cNvPr id="6" name="TextBox 5"/>
          <p:cNvSpPr txBox="1"/>
          <p:nvPr/>
        </p:nvSpPr>
        <p:spPr>
          <a:xfrm>
            <a:off x="-76200" y="2971800"/>
            <a:ext cx="1676400" cy="646331"/>
          </a:xfrm>
          <a:prstGeom prst="rect">
            <a:avLst/>
          </a:prstGeom>
          <a:noFill/>
        </p:spPr>
        <p:txBody>
          <a:bodyPr wrap="square" rtlCol="0">
            <a:spAutoFit/>
          </a:bodyPr>
          <a:lstStyle/>
          <a:p>
            <a:pPr algn="ctr"/>
            <a:r>
              <a:rPr lang="en-US" sz="1800" b="1" dirty="0" smtClean="0">
                <a:latin typeface="+mn-lt"/>
              </a:rPr>
              <a:t>diploid,</a:t>
            </a:r>
          </a:p>
          <a:p>
            <a:pPr algn="ctr"/>
            <a:r>
              <a:rPr lang="en-US" sz="1800" b="1" dirty="0" smtClean="0">
                <a:latin typeface="+mn-lt"/>
              </a:rPr>
              <a:t>unduplicated</a:t>
            </a:r>
            <a:endParaRPr lang="en-US" sz="1800" b="1" dirty="0">
              <a:latin typeface="+mn-lt"/>
            </a:endParaRPr>
          </a:p>
        </p:txBody>
      </p:sp>
      <p:cxnSp>
        <p:nvCxnSpPr>
          <p:cNvPr id="8" name="Straight Arrow Connector 7"/>
          <p:cNvCxnSpPr>
            <a:stCxn id="6" idx="3"/>
          </p:cNvCxnSpPr>
          <p:nvPr/>
        </p:nvCxnSpPr>
        <p:spPr bwMode="auto">
          <a:xfrm flipV="1">
            <a:off x="1600200" y="3276600"/>
            <a:ext cx="685800" cy="18366"/>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9" name="TextBox 8"/>
          <p:cNvSpPr txBox="1"/>
          <p:nvPr/>
        </p:nvSpPr>
        <p:spPr>
          <a:xfrm>
            <a:off x="1447800" y="2895600"/>
            <a:ext cx="914400" cy="307777"/>
          </a:xfrm>
          <a:prstGeom prst="rect">
            <a:avLst/>
          </a:prstGeom>
          <a:solidFill>
            <a:schemeClr val="bg1"/>
          </a:solidFill>
          <a:ln>
            <a:solidFill>
              <a:schemeClr val="tx1"/>
            </a:solidFill>
          </a:ln>
        </p:spPr>
        <p:txBody>
          <a:bodyPr wrap="square" rtlCol="0">
            <a:spAutoFit/>
          </a:bodyPr>
          <a:lstStyle/>
          <a:p>
            <a:pPr algn="ctr"/>
            <a:r>
              <a:rPr lang="en-US" sz="1400" b="1" dirty="0" smtClean="0">
                <a:latin typeface="+mn-lt"/>
              </a:rPr>
              <a:t>S-phase</a:t>
            </a:r>
            <a:endParaRPr lang="en-US" sz="1400" b="1" dirty="0">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cstate="print"/>
          <a:srcRect r="8472"/>
          <a:stretch>
            <a:fillRect/>
          </a:stretch>
        </p:blipFill>
        <p:spPr bwMode="auto">
          <a:xfrm>
            <a:off x="0" y="2233613"/>
            <a:ext cx="9144000" cy="4624387"/>
          </a:xfrm>
          <a:prstGeom prst="rect">
            <a:avLst/>
          </a:prstGeom>
          <a:noFill/>
        </p:spPr>
      </p:pic>
      <p:sp>
        <p:nvSpPr>
          <p:cNvPr id="44035" name="Text Box 3"/>
          <p:cNvSpPr txBox="1">
            <a:spLocks noChangeArrowheads="1"/>
          </p:cNvSpPr>
          <p:nvPr/>
        </p:nvSpPr>
        <p:spPr bwMode="auto">
          <a:xfrm>
            <a:off x="128588" y="5962650"/>
            <a:ext cx="879475" cy="274638"/>
          </a:xfrm>
          <a:prstGeom prst="rect">
            <a:avLst/>
          </a:prstGeom>
          <a:noFill/>
          <a:ln w="9525">
            <a:noFill/>
            <a:miter lim="800000"/>
            <a:headEnd/>
            <a:tailEnd/>
          </a:ln>
          <a:effectLst/>
        </p:spPr>
        <p:txBody>
          <a:bodyPr wrap="none">
            <a:spAutoFit/>
          </a:bodyPr>
          <a:lstStyle/>
          <a:p>
            <a:pPr algn="ctr" eaLnBrk="0" hangingPunct="0"/>
            <a:r>
              <a:rPr lang="en-US" altLang="en-US" sz="1200" b="1">
                <a:latin typeface="Arial" charset="0"/>
              </a:rPr>
              <a:t>GROWTH</a:t>
            </a:r>
          </a:p>
        </p:txBody>
      </p:sp>
      <p:sp>
        <p:nvSpPr>
          <p:cNvPr id="44036" name="Text Box 4"/>
          <p:cNvSpPr txBox="1">
            <a:spLocks noChangeArrowheads="1"/>
          </p:cNvSpPr>
          <p:nvPr/>
        </p:nvSpPr>
        <p:spPr bwMode="auto">
          <a:xfrm>
            <a:off x="1143000" y="5870575"/>
            <a:ext cx="2006600" cy="457200"/>
          </a:xfrm>
          <a:prstGeom prst="rect">
            <a:avLst/>
          </a:prstGeom>
          <a:noFill/>
          <a:ln w="9525">
            <a:noFill/>
            <a:miter lim="800000"/>
            <a:headEnd/>
            <a:tailEnd/>
          </a:ln>
          <a:effectLst/>
        </p:spPr>
        <p:txBody>
          <a:bodyPr wrap="none">
            <a:spAutoFit/>
          </a:bodyPr>
          <a:lstStyle/>
          <a:p>
            <a:pPr algn="ctr" eaLnBrk="0" hangingPunct="0"/>
            <a:r>
              <a:rPr lang="en-US" altLang="en-US" sz="1200" b="1">
                <a:latin typeface="Arial" charset="0"/>
              </a:rPr>
              <a:t>MEIOSIS  I,</a:t>
            </a:r>
          </a:p>
          <a:p>
            <a:pPr algn="ctr" eaLnBrk="0" hangingPunct="0"/>
            <a:r>
              <a:rPr lang="en-US" altLang="en-US" sz="1200" b="1">
                <a:latin typeface="Arial" charset="0"/>
              </a:rPr>
              <a:t>CYTOPLASMIC DIVISION</a:t>
            </a:r>
          </a:p>
        </p:txBody>
      </p:sp>
      <p:sp>
        <p:nvSpPr>
          <p:cNvPr id="44037" name="Text Box 5"/>
          <p:cNvSpPr txBox="1">
            <a:spLocks noChangeArrowheads="1"/>
          </p:cNvSpPr>
          <p:nvPr/>
        </p:nvSpPr>
        <p:spPr bwMode="auto">
          <a:xfrm>
            <a:off x="3582988" y="5870575"/>
            <a:ext cx="2006600" cy="457200"/>
          </a:xfrm>
          <a:prstGeom prst="rect">
            <a:avLst/>
          </a:prstGeom>
          <a:noFill/>
          <a:ln w="9525">
            <a:noFill/>
            <a:miter lim="800000"/>
            <a:headEnd/>
            <a:tailEnd/>
          </a:ln>
          <a:effectLst/>
        </p:spPr>
        <p:txBody>
          <a:bodyPr wrap="none">
            <a:spAutoFit/>
          </a:bodyPr>
          <a:lstStyle/>
          <a:p>
            <a:pPr algn="ctr" eaLnBrk="0" hangingPunct="0"/>
            <a:r>
              <a:rPr lang="en-US" altLang="en-US" sz="1200" b="1">
                <a:latin typeface="Arial" charset="0"/>
              </a:rPr>
              <a:t>MEIOSIS  II,</a:t>
            </a:r>
          </a:p>
          <a:p>
            <a:pPr algn="ctr" eaLnBrk="0" hangingPunct="0"/>
            <a:r>
              <a:rPr lang="en-US" altLang="en-US" sz="1200" b="1">
                <a:latin typeface="Arial" charset="0"/>
              </a:rPr>
              <a:t>CYTOPLASMIC DIVISION</a:t>
            </a:r>
          </a:p>
        </p:txBody>
      </p:sp>
      <p:sp>
        <p:nvSpPr>
          <p:cNvPr id="44038" name="Text Box 6"/>
          <p:cNvSpPr txBox="1">
            <a:spLocks noChangeArrowheads="1"/>
          </p:cNvSpPr>
          <p:nvPr/>
        </p:nvSpPr>
        <p:spPr bwMode="auto">
          <a:xfrm>
            <a:off x="6188075" y="1509713"/>
            <a:ext cx="2384425" cy="701675"/>
          </a:xfrm>
          <a:prstGeom prst="rect">
            <a:avLst/>
          </a:prstGeom>
          <a:noFill/>
          <a:ln w="9525">
            <a:noFill/>
            <a:miter lim="800000"/>
            <a:headEnd/>
            <a:tailEnd/>
          </a:ln>
          <a:effectLst/>
        </p:spPr>
        <p:txBody>
          <a:bodyPr>
            <a:spAutoFit/>
          </a:bodyPr>
          <a:lstStyle/>
          <a:p>
            <a:pPr eaLnBrk="0" hangingPunct="0">
              <a:lnSpc>
                <a:spcPts val="1600"/>
              </a:lnSpc>
            </a:pPr>
            <a:r>
              <a:rPr lang="en-US" altLang="en-US" sz="1400" b="1">
                <a:latin typeface="Arial" charset="0"/>
              </a:rPr>
              <a:t>cell differentation, sperm formation (mature, haploid male gametes)</a:t>
            </a:r>
          </a:p>
        </p:txBody>
      </p:sp>
      <p:sp>
        <p:nvSpPr>
          <p:cNvPr id="44039" name="Text Box 7"/>
          <p:cNvSpPr txBox="1">
            <a:spLocks noChangeArrowheads="1"/>
          </p:cNvSpPr>
          <p:nvPr/>
        </p:nvSpPr>
        <p:spPr bwMode="auto">
          <a:xfrm>
            <a:off x="4110038" y="5580063"/>
            <a:ext cx="1925637" cy="295275"/>
          </a:xfrm>
          <a:prstGeom prst="rect">
            <a:avLst/>
          </a:prstGeom>
          <a:noFill/>
          <a:ln w="9525">
            <a:noFill/>
            <a:miter lim="800000"/>
            <a:headEnd/>
            <a:tailEnd/>
          </a:ln>
          <a:effectLst/>
        </p:spPr>
        <p:txBody>
          <a:bodyPr wrap="none">
            <a:spAutoFit/>
          </a:bodyPr>
          <a:lstStyle/>
          <a:p>
            <a:pPr algn="r" eaLnBrk="0" hangingPunct="0">
              <a:lnSpc>
                <a:spcPts val="1600"/>
              </a:lnSpc>
            </a:pPr>
            <a:r>
              <a:rPr lang="en-US" altLang="en-US" sz="1400" b="1">
                <a:latin typeface="Arial" charset="0"/>
              </a:rPr>
              <a:t>spermatids (haploid)</a:t>
            </a:r>
          </a:p>
        </p:txBody>
      </p:sp>
      <p:sp>
        <p:nvSpPr>
          <p:cNvPr id="44040" name="Text Box 8"/>
          <p:cNvSpPr txBox="1">
            <a:spLocks noChangeArrowheads="1"/>
          </p:cNvSpPr>
          <p:nvPr/>
        </p:nvSpPr>
        <p:spPr bwMode="auto">
          <a:xfrm>
            <a:off x="3346450" y="3687763"/>
            <a:ext cx="1712913" cy="7016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secondary spermatocytes (haploid)</a:t>
            </a:r>
          </a:p>
        </p:txBody>
      </p:sp>
      <p:sp>
        <p:nvSpPr>
          <p:cNvPr id="44041" name="Text Box 9"/>
          <p:cNvSpPr txBox="1">
            <a:spLocks noChangeArrowheads="1"/>
          </p:cNvSpPr>
          <p:nvPr/>
        </p:nvSpPr>
        <p:spPr bwMode="auto">
          <a:xfrm>
            <a:off x="1289050" y="4729163"/>
            <a:ext cx="1712913" cy="7016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dirty="0">
                <a:latin typeface="Arial" charset="0"/>
              </a:rPr>
              <a:t>primary spermatocyte (diploid)</a:t>
            </a:r>
          </a:p>
        </p:txBody>
      </p:sp>
      <p:sp>
        <p:nvSpPr>
          <p:cNvPr id="44042" name="Text Box 10"/>
          <p:cNvSpPr txBox="1">
            <a:spLocks noChangeArrowheads="1"/>
          </p:cNvSpPr>
          <p:nvPr/>
        </p:nvSpPr>
        <p:spPr bwMode="auto">
          <a:xfrm>
            <a:off x="-88900" y="4576763"/>
            <a:ext cx="1357313" cy="11080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spermato-</a:t>
            </a:r>
          </a:p>
          <a:p>
            <a:pPr algn="ctr" eaLnBrk="0" hangingPunct="0">
              <a:lnSpc>
                <a:spcPts val="1600"/>
              </a:lnSpc>
            </a:pPr>
            <a:r>
              <a:rPr lang="en-US" altLang="en-US" sz="1400" b="1">
                <a:latin typeface="Arial" charset="0"/>
              </a:rPr>
              <a:t>gonium (diploid male reproductive cell)</a:t>
            </a:r>
          </a:p>
        </p:txBody>
      </p:sp>
      <p:sp>
        <p:nvSpPr>
          <p:cNvPr id="44043" name="Text Box 11"/>
          <p:cNvSpPr txBox="1">
            <a:spLocks noChangeArrowheads="1"/>
          </p:cNvSpPr>
          <p:nvPr/>
        </p:nvSpPr>
        <p:spPr bwMode="auto">
          <a:xfrm>
            <a:off x="1403350" y="303213"/>
            <a:ext cx="6330950" cy="1190625"/>
          </a:xfrm>
          <a:prstGeom prst="rect">
            <a:avLst/>
          </a:prstGeom>
          <a:noFill/>
          <a:ln w="9525">
            <a:noFill/>
            <a:miter lim="800000"/>
            <a:headEnd/>
            <a:tailEnd/>
          </a:ln>
          <a:effectLst/>
        </p:spPr>
        <p:txBody>
          <a:bodyPr wrap="none">
            <a:spAutoFit/>
          </a:bodyPr>
          <a:lstStyle/>
          <a:p>
            <a:pPr algn="ctr"/>
            <a:r>
              <a:rPr lang="en-US" sz="3600">
                <a:latin typeface="Arial" charset="0"/>
              </a:rPr>
              <a:t>Spermatogenesis results in </a:t>
            </a:r>
          </a:p>
          <a:p>
            <a:pPr algn="ctr"/>
            <a:r>
              <a:rPr lang="en-US" sz="3600">
                <a:latin typeface="Arial" charset="0"/>
              </a:rPr>
              <a:t>4 gametes per meiotic division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914400" y="0"/>
            <a:ext cx="4175125" cy="6705600"/>
          </a:xfrm>
          <a:prstGeom prst="rect">
            <a:avLst/>
          </a:prstGeom>
          <a:noFill/>
        </p:spPr>
      </p:pic>
      <p:sp>
        <p:nvSpPr>
          <p:cNvPr id="6147" name="Text Box 3"/>
          <p:cNvSpPr txBox="1">
            <a:spLocks noChangeArrowheads="1"/>
          </p:cNvSpPr>
          <p:nvPr/>
        </p:nvSpPr>
        <p:spPr bwMode="auto">
          <a:xfrm>
            <a:off x="755650" y="1676400"/>
            <a:ext cx="387350" cy="336550"/>
          </a:xfrm>
          <a:prstGeom prst="rect">
            <a:avLst/>
          </a:prstGeom>
          <a:noFill/>
          <a:ln w="9525">
            <a:noFill/>
            <a:miter lim="800000"/>
            <a:headEnd/>
            <a:tailEnd/>
          </a:ln>
          <a:effectLst/>
        </p:spPr>
        <p:txBody>
          <a:bodyPr wrap="none">
            <a:spAutoFit/>
          </a:bodyPr>
          <a:lstStyle/>
          <a:p>
            <a:pPr eaLnBrk="0" hangingPunct="0"/>
            <a:r>
              <a:rPr lang="en-US" altLang="en-US" sz="1600" b="1">
                <a:latin typeface="Arial" charset="0"/>
              </a:rPr>
              <a:t>or</a:t>
            </a:r>
          </a:p>
        </p:txBody>
      </p:sp>
      <p:sp>
        <p:nvSpPr>
          <p:cNvPr id="6148" name="Text Box 4"/>
          <p:cNvSpPr txBox="1">
            <a:spLocks noChangeArrowheads="1"/>
          </p:cNvSpPr>
          <p:nvPr/>
        </p:nvSpPr>
        <p:spPr bwMode="auto">
          <a:xfrm>
            <a:off x="755650" y="3429000"/>
            <a:ext cx="387350" cy="336550"/>
          </a:xfrm>
          <a:prstGeom prst="rect">
            <a:avLst/>
          </a:prstGeom>
          <a:noFill/>
          <a:ln w="9525">
            <a:noFill/>
            <a:miter lim="800000"/>
            <a:headEnd/>
            <a:tailEnd/>
          </a:ln>
          <a:effectLst/>
        </p:spPr>
        <p:txBody>
          <a:bodyPr wrap="none">
            <a:spAutoFit/>
          </a:bodyPr>
          <a:lstStyle/>
          <a:p>
            <a:pPr eaLnBrk="0" hangingPunct="0"/>
            <a:r>
              <a:rPr lang="en-US" altLang="en-US" sz="1600" b="1">
                <a:latin typeface="Arial" charset="0"/>
              </a:rPr>
              <a:t>or</a:t>
            </a:r>
          </a:p>
        </p:txBody>
      </p:sp>
      <p:sp>
        <p:nvSpPr>
          <p:cNvPr id="6149" name="Text Box 5"/>
          <p:cNvSpPr txBox="1">
            <a:spLocks noChangeArrowheads="1"/>
          </p:cNvSpPr>
          <p:nvPr/>
        </p:nvSpPr>
        <p:spPr bwMode="auto">
          <a:xfrm>
            <a:off x="755650" y="5105400"/>
            <a:ext cx="387350" cy="336550"/>
          </a:xfrm>
          <a:prstGeom prst="rect">
            <a:avLst/>
          </a:prstGeom>
          <a:noFill/>
          <a:ln w="9525">
            <a:noFill/>
            <a:miter lim="800000"/>
            <a:headEnd/>
            <a:tailEnd/>
          </a:ln>
          <a:effectLst/>
        </p:spPr>
        <p:txBody>
          <a:bodyPr wrap="none">
            <a:spAutoFit/>
          </a:bodyPr>
          <a:lstStyle/>
          <a:p>
            <a:pPr eaLnBrk="0" hangingPunct="0"/>
            <a:r>
              <a:rPr lang="en-US" altLang="en-US" sz="1600" b="1">
                <a:latin typeface="Arial" charset="0"/>
              </a:rPr>
              <a:t>or</a:t>
            </a:r>
          </a:p>
        </p:txBody>
      </p:sp>
      <p:sp>
        <p:nvSpPr>
          <p:cNvPr id="6150" name="Line 6"/>
          <p:cNvSpPr>
            <a:spLocks noChangeShapeType="1"/>
          </p:cNvSpPr>
          <p:nvPr/>
        </p:nvSpPr>
        <p:spPr bwMode="auto">
          <a:xfrm>
            <a:off x="965200" y="5854700"/>
            <a:ext cx="1600200" cy="0"/>
          </a:xfrm>
          <a:prstGeom prst="line">
            <a:avLst/>
          </a:prstGeom>
          <a:noFill/>
          <a:ln w="12700">
            <a:solidFill>
              <a:schemeClr val="tx1"/>
            </a:solidFill>
            <a:prstDash val="dash"/>
            <a:round/>
            <a:headEnd/>
            <a:tailEnd/>
          </a:ln>
          <a:effectLst/>
        </p:spPr>
        <p:txBody>
          <a:bodyPr wrap="none" anchor="ctr"/>
          <a:lstStyle/>
          <a:p>
            <a:endParaRPr lang="en-US"/>
          </a:p>
        </p:txBody>
      </p:sp>
      <p:sp>
        <p:nvSpPr>
          <p:cNvPr id="6151" name="Line 7"/>
          <p:cNvSpPr>
            <a:spLocks noChangeShapeType="1"/>
          </p:cNvSpPr>
          <p:nvPr/>
        </p:nvSpPr>
        <p:spPr bwMode="auto">
          <a:xfrm>
            <a:off x="952500" y="4178300"/>
            <a:ext cx="1600200" cy="0"/>
          </a:xfrm>
          <a:prstGeom prst="line">
            <a:avLst/>
          </a:prstGeom>
          <a:noFill/>
          <a:ln w="12700">
            <a:solidFill>
              <a:schemeClr val="tx1"/>
            </a:solidFill>
            <a:prstDash val="dash"/>
            <a:round/>
            <a:headEnd/>
            <a:tailEnd/>
          </a:ln>
          <a:effectLst/>
        </p:spPr>
        <p:txBody>
          <a:bodyPr wrap="none" anchor="ctr"/>
          <a:lstStyle/>
          <a:p>
            <a:endParaRPr lang="en-US"/>
          </a:p>
        </p:txBody>
      </p:sp>
      <p:sp>
        <p:nvSpPr>
          <p:cNvPr id="6152" name="Line 8"/>
          <p:cNvSpPr>
            <a:spLocks noChangeShapeType="1"/>
          </p:cNvSpPr>
          <p:nvPr/>
        </p:nvSpPr>
        <p:spPr bwMode="auto">
          <a:xfrm>
            <a:off x="977900" y="2489200"/>
            <a:ext cx="1600200" cy="0"/>
          </a:xfrm>
          <a:prstGeom prst="line">
            <a:avLst/>
          </a:prstGeom>
          <a:noFill/>
          <a:ln w="12700">
            <a:solidFill>
              <a:schemeClr val="tx1"/>
            </a:solidFill>
            <a:prstDash val="dash"/>
            <a:round/>
            <a:headEnd/>
            <a:tailEnd/>
          </a:ln>
          <a:effectLst/>
        </p:spPr>
        <p:txBody>
          <a:bodyPr wrap="none" anchor="ctr"/>
          <a:lstStyle/>
          <a:p>
            <a:endParaRPr lang="en-US"/>
          </a:p>
        </p:txBody>
      </p:sp>
      <p:sp>
        <p:nvSpPr>
          <p:cNvPr id="6153" name="Text Box 9"/>
          <p:cNvSpPr txBox="1">
            <a:spLocks noChangeArrowheads="1"/>
          </p:cNvSpPr>
          <p:nvPr/>
        </p:nvSpPr>
        <p:spPr bwMode="auto">
          <a:xfrm>
            <a:off x="3351213" y="252413"/>
            <a:ext cx="282575" cy="304800"/>
          </a:xfrm>
          <a:prstGeom prst="rect">
            <a:avLst/>
          </a:prstGeom>
          <a:noFill/>
          <a:ln w="9525">
            <a:noFill/>
            <a:miter lim="800000"/>
            <a:headEnd/>
            <a:tailEnd/>
          </a:ln>
          <a:effectLst/>
        </p:spPr>
        <p:txBody>
          <a:bodyPr wrap="none">
            <a:spAutoFit/>
          </a:bodyPr>
          <a:lstStyle/>
          <a:p>
            <a:pPr algn="ctr" eaLnBrk="0" hangingPunct="0"/>
            <a:r>
              <a:rPr lang="en-US" altLang="en-US" sz="1400">
                <a:latin typeface="Arial" charset="0"/>
              </a:rPr>
              <a:t>1</a:t>
            </a:r>
          </a:p>
        </p:txBody>
      </p:sp>
      <p:sp>
        <p:nvSpPr>
          <p:cNvPr id="6154" name="Text Box 10"/>
          <p:cNvSpPr txBox="1">
            <a:spLocks noChangeArrowheads="1"/>
          </p:cNvSpPr>
          <p:nvPr/>
        </p:nvSpPr>
        <p:spPr bwMode="auto">
          <a:xfrm>
            <a:off x="3884613" y="252413"/>
            <a:ext cx="282575" cy="304800"/>
          </a:xfrm>
          <a:prstGeom prst="rect">
            <a:avLst/>
          </a:prstGeom>
          <a:noFill/>
          <a:ln w="9525">
            <a:noFill/>
            <a:miter lim="800000"/>
            <a:headEnd/>
            <a:tailEnd/>
          </a:ln>
          <a:effectLst/>
        </p:spPr>
        <p:txBody>
          <a:bodyPr wrap="none">
            <a:spAutoFit/>
          </a:bodyPr>
          <a:lstStyle/>
          <a:p>
            <a:pPr algn="ctr" eaLnBrk="0" hangingPunct="0"/>
            <a:r>
              <a:rPr lang="en-US" altLang="en-US" sz="1400">
                <a:latin typeface="Arial" charset="0"/>
              </a:rPr>
              <a:t>2</a:t>
            </a:r>
          </a:p>
        </p:txBody>
      </p:sp>
      <p:sp>
        <p:nvSpPr>
          <p:cNvPr id="6155" name="Text Box 11"/>
          <p:cNvSpPr txBox="1">
            <a:spLocks noChangeArrowheads="1"/>
          </p:cNvSpPr>
          <p:nvPr/>
        </p:nvSpPr>
        <p:spPr bwMode="auto">
          <a:xfrm>
            <a:off x="4468813" y="252413"/>
            <a:ext cx="282575" cy="304800"/>
          </a:xfrm>
          <a:prstGeom prst="rect">
            <a:avLst/>
          </a:prstGeom>
          <a:noFill/>
          <a:ln w="9525">
            <a:noFill/>
            <a:miter lim="800000"/>
            <a:headEnd/>
            <a:tailEnd/>
          </a:ln>
          <a:effectLst/>
        </p:spPr>
        <p:txBody>
          <a:bodyPr wrap="none">
            <a:spAutoFit/>
          </a:bodyPr>
          <a:lstStyle/>
          <a:p>
            <a:pPr algn="ctr" eaLnBrk="0" hangingPunct="0"/>
            <a:r>
              <a:rPr lang="en-US" altLang="en-US" sz="1400">
                <a:latin typeface="Arial" charset="0"/>
              </a:rPr>
              <a:t>3</a:t>
            </a:r>
          </a:p>
        </p:txBody>
      </p:sp>
      <p:sp>
        <p:nvSpPr>
          <p:cNvPr id="6156" name="Text Box 12"/>
          <p:cNvSpPr txBox="1">
            <a:spLocks noChangeArrowheads="1"/>
          </p:cNvSpPr>
          <p:nvPr/>
        </p:nvSpPr>
        <p:spPr bwMode="auto">
          <a:xfrm>
            <a:off x="3105150" y="1116013"/>
            <a:ext cx="1928813" cy="304800"/>
          </a:xfrm>
          <a:prstGeom prst="rect">
            <a:avLst/>
          </a:prstGeom>
          <a:noFill/>
          <a:ln w="9525">
            <a:noFill/>
            <a:miter lim="800000"/>
            <a:headEnd/>
            <a:tailEnd/>
          </a:ln>
          <a:effectLst/>
        </p:spPr>
        <p:txBody>
          <a:bodyPr wrap="none">
            <a:spAutoFit/>
          </a:bodyPr>
          <a:lstStyle/>
          <a:p>
            <a:pPr algn="ctr" eaLnBrk="0" hangingPunct="0"/>
            <a:r>
              <a:rPr lang="en-US" altLang="en-US" sz="1400">
                <a:latin typeface="Arial" charset="0"/>
              </a:rPr>
              <a:t>combinations possible</a:t>
            </a:r>
          </a:p>
        </p:txBody>
      </p:sp>
      <p:grpSp>
        <p:nvGrpSpPr>
          <p:cNvPr id="2" name="Group 13"/>
          <p:cNvGrpSpPr>
            <a:grpSpLocks/>
          </p:cNvGrpSpPr>
          <p:nvPr/>
        </p:nvGrpSpPr>
        <p:grpSpPr bwMode="auto">
          <a:xfrm>
            <a:off x="2641600" y="457200"/>
            <a:ext cx="533400" cy="304800"/>
            <a:chOff x="2496" y="336"/>
            <a:chExt cx="336" cy="192"/>
          </a:xfrm>
        </p:grpSpPr>
        <p:grpSp>
          <p:nvGrpSpPr>
            <p:cNvPr id="3" name="Group 14"/>
            <p:cNvGrpSpPr>
              <a:grpSpLocks/>
            </p:cNvGrpSpPr>
            <p:nvPr/>
          </p:nvGrpSpPr>
          <p:grpSpPr bwMode="auto">
            <a:xfrm>
              <a:off x="2496" y="336"/>
              <a:ext cx="96" cy="192"/>
              <a:chOff x="2496" y="336"/>
              <a:chExt cx="96" cy="192"/>
            </a:xfrm>
          </p:grpSpPr>
          <p:sp>
            <p:nvSpPr>
              <p:cNvPr id="6159" name="Line 15"/>
              <p:cNvSpPr>
                <a:spLocks noChangeShapeType="1"/>
              </p:cNvSpPr>
              <p:nvPr/>
            </p:nvSpPr>
            <p:spPr bwMode="auto">
              <a:xfrm>
                <a:off x="2496" y="336"/>
                <a:ext cx="96" cy="0"/>
              </a:xfrm>
              <a:prstGeom prst="line">
                <a:avLst/>
              </a:prstGeom>
              <a:noFill/>
              <a:ln w="12700">
                <a:solidFill>
                  <a:schemeClr val="bg2"/>
                </a:solidFill>
                <a:round/>
                <a:headEnd/>
                <a:tailEnd/>
              </a:ln>
              <a:effectLst/>
            </p:spPr>
            <p:txBody>
              <a:bodyPr wrap="none" anchor="ctr"/>
              <a:lstStyle/>
              <a:p>
                <a:endParaRPr lang="en-US"/>
              </a:p>
            </p:txBody>
          </p:sp>
          <p:sp>
            <p:nvSpPr>
              <p:cNvPr id="6160" name="Line 16"/>
              <p:cNvSpPr>
                <a:spLocks noChangeShapeType="1"/>
              </p:cNvSpPr>
              <p:nvPr/>
            </p:nvSpPr>
            <p:spPr bwMode="auto">
              <a:xfrm>
                <a:off x="2496" y="528"/>
                <a:ext cx="96" cy="0"/>
              </a:xfrm>
              <a:prstGeom prst="line">
                <a:avLst/>
              </a:prstGeom>
              <a:noFill/>
              <a:ln w="12700">
                <a:solidFill>
                  <a:schemeClr val="bg2"/>
                </a:solidFill>
                <a:round/>
                <a:headEnd/>
                <a:tailEnd/>
              </a:ln>
              <a:effectLst/>
            </p:spPr>
            <p:txBody>
              <a:bodyPr wrap="none" anchor="ctr"/>
              <a:lstStyle/>
              <a:p>
                <a:endParaRPr lang="en-US"/>
              </a:p>
            </p:txBody>
          </p:sp>
          <p:sp>
            <p:nvSpPr>
              <p:cNvPr id="6161" name="Line 17"/>
              <p:cNvSpPr>
                <a:spLocks noChangeShapeType="1"/>
              </p:cNvSpPr>
              <p:nvPr/>
            </p:nvSpPr>
            <p:spPr bwMode="auto">
              <a:xfrm>
                <a:off x="2592" y="336"/>
                <a:ext cx="0" cy="192"/>
              </a:xfrm>
              <a:prstGeom prst="line">
                <a:avLst/>
              </a:prstGeom>
              <a:noFill/>
              <a:ln w="9525">
                <a:solidFill>
                  <a:schemeClr val="bg2"/>
                </a:solidFill>
                <a:round/>
                <a:headEnd/>
                <a:tailEnd/>
              </a:ln>
              <a:effectLst/>
            </p:spPr>
            <p:txBody>
              <a:bodyPr wrap="none" anchor="ctr"/>
              <a:lstStyle/>
              <a:p>
                <a:endParaRPr lang="en-US"/>
              </a:p>
            </p:txBody>
          </p:sp>
        </p:grpSp>
        <p:sp>
          <p:nvSpPr>
            <p:cNvPr id="6162" name="Line 18"/>
            <p:cNvSpPr>
              <a:spLocks noChangeShapeType="1"/>
            </p:cNvSpPr>
            <p:nvPr/>
          </p:nvSpPr>
          <p:spPr bwMode="auto">
            <a:xfrm>
              <a:off x="2592" y="432"/>
              <a:ext cx="240" cy="0"/>
            </a:xfrm>
            <a:prstGeom prst="line">
              <a:avLst/>
            </a:prstGeom>
            <a:noFill/>
            <a:ln w="9525">
              <a:solidFill>
                <a:schemeClr val="bg2"/>
              </a:solidFill>
              <a:round/>
              <a:headEnd/>
              <a:tailEnd type="triangle" w="med" len="med"/>
            </a:ln>
            <a:effectLst/>
          </p:spPr>
          <p:txBody>
            <a:bodyPr wrap="none" anchor="ctr"/>
            <a:lstStyle/>
            <a:p>
              <a:endParaRPr lang="en-US"/>
            </a:p>
          </p:txBody>
        </p:sp>
      </p:grpSp>
      <p:grpSp>
        <p:nvGrpSpPr>
          <p:cNvPr id="4" name="Group 19"/>
          <p:cNvGrpSpPr>
            <a:grpSpLocks/>
          </p:cNvGrpSpPr>
          <p:nvPr/>
        </p:nvGrpSpPr>
        <p:grpSpPr bwMode="auto">
          <a:xfrm>
            <a:off x="2641600" y="876300"/>
            <a:ext cx="533400" cy="304800"/>
            <a:chOff x="2496" y="600"/>
            <a:chExt cx="336" cy="192"/>
          </a:xfrm>
        </p:grpSpPr>
        <p:grpSp>
          <p:nvGrpSpPr>
            <p:cNvPr id="5" name="Group 20"/>
            <p:cNvGrpSpPr>
              <a:grpSpLocks/>
            </p:cNvGrpSpPr>
            <p:nvPr/>
          </p:nvGrpSpPr>
          <p:grpSpPr bwMode="auto">
            <a:xfrm>
              <a:off x="2496" y="600"/>
              <a:ext cx="96" cy="192"/>
              <a:chOff x="2496" y="600"/>
              <a:chExt cx="96" cy="192"/>
            </a:xfrm>
          </p:grpSpPr>
          <p:sp>
            <p:nvSpPr>
              <p:cNvPr id="6165" name="Line 21"/>
              <p:cNvSpPr>
                <a:spLocks noChangeShapeType="1"/>
              </p:cNvSpPr>
              <p:nvPr/>
            </p:nvSpPr>
            <p:spPr bwMode="auto">
              <a:xfrm>
                <a:off x="2496" y="600"/>
                <a:ext cx="96" cy="0"/>
              </a:xfrm>
              <a:prstGeom prst="line">
                <a:avLst/>
              </a:prstGeom>
              <a:noFill/>
              <a:ln w="12700">
                <a:solidFill>
                  <a:schemeClr val="bg2"/>
                </a:solidFill>
                <a:round/>
                <a:headEnd/>
                <a:tailEnd/>
              </a:ln>
              <a:effectLst/>
            </p:spPr>
            <p:txBody>
              <a:bodyPr wrap="none" anchor="ctr"/>
              <a:lstStyle/>
              <a:p>
                <a:endParaRPr lang="en-US"/>
              </a:p>
            </p:txBody>
          </p:sp>
          <p:sp>
            <p:nvSpPr>
              <p:cNvPr id="6166" name="Line 22"/>
              <p:cNvSpPr>
                <a:spLocks noChangeShapeType="1"/>
              </p:cNvSpPr>
              <p:nvPr/>
            </p:nvSpPr>
            <p:spPr bwMode="auto">
              <a:xfrm>
                <a:off x="2496" y="792"/>
                <a:ext cx="96" cy="0"/>
              </a:xfrm>
              <a:prstGeom prst="line">
                <a:avLst/>
              </a:prstGeom>
              <a:noFill/>
              <a:ln w="12700">
                <a:solidFill>
                  <a:schemeClr val="bg2"/>
                </a:solidFill>
                <a:round/>
                <a:headEnd/>
                <a:tailEnd/>
              </a:ln>
              <a:effectLst/>
            </p:spPr>
            <p:txBody>
              <a:bodyPr wrap="none" anchor="ctr"/>
              <a:lstStyle/>
              <a:p>
                <a:endParaRPr lang="en-US"/>
              </a:p>
            </p:txBody>
          </p:sp>
          <p:sp>
            <p:nvSpPr>
              <p:cNvPr id="6167" name="Line 23"/>
              <p:cNvSpPr>
                <a:spLocks noChangeShapeType="1"/>
              </p:cNvSpPr>
              <p:nvPr/>
            </p:nvSpPr>
            <p:spPr bwMode="auto">
              <a:xfrm>
                <a:off x="2592" y="600"/>
                <a:ext cx="0" cy="192"/>
              </a:xfrm>
              <a:prstGeom prst="line">
                <a:avLst/>
              </a:prstGeom>
              <a:noFill/>
              <a:ln w="9525">
                <a:solidFill>
                  <a:schemeClr val="bg2"/>
                </a:solidFill>
                <a:round/>
                <a:headEnd/>
                <a:tailEnd/>
              </a:ln>
              <a:effectLst/>
            </p:spPr>
            <p:txBody>
              <a:bodyPr wrap="none" anchor="ctr"/>
              <a:lstStyle/>
              <a:p>
                <a:endParaRPr lang="en-US"/>
              </a:p>
            </p:txBody>
          </p:sp>
        </p:grpSp>
        <p:sp>
          <p:nvSpPr>
            <p:cNvPr id="6168" name="Line 24"/>
            <p:cNvSpPr>
              <a:spLocks noChangeShapeType="1"/>
            </p:cNvSpPr>
            <p:nvPr/>
          </p:nvSpPr>
          <p:spPr bwMode="auto">
            <a:xfrm>
              <a:off x="2592" y="696"/>
              <a:ext cx="240" cy="0"/>
            </a:xfrm>
            <a:prstGeom prst="line">
              <a:avLst/>
            </a:prstGeom>
            <a:noFill/>
            <a:ln w="9525">
              <a:solidFill>
                <a:schemeClr val="bg2"/>
              </a:solidFill>
              <a:round/>
              <a:headEnd/>
              <a:tailEnd type="triangle" w="med" len="med"/>
            </a:ln>
            <a:effectLst/>
          </p:spPr>
          <p:txBody>
            <a:bodyPr wrap="none" anchor="ctr"/>
            <a:lstStyle/>
            <a:p>
              <a:endParaRPr lang="en-US"/>
            </a:p>
          </p:txBody>
        </p:sp>
      </p:grpSp>
      <p:grpSp>
        <p:nvGrpSpPr>
          <p:cNvPr id="6" name="Group 25"/>
          <p:cNvGrpSpPr>
            <a:grpSpLocks/>
          </p:cNvGrpSpPr>
          <p:nvPr/>
        </p:nvGrpSpPr>
        <p:grpSpPr bwMode="auto">
          <a:xfrm>
            <a:off x="2641600" y="2159000"/>
            <a:ext cx="533400" cy="304800"/>
            <a:chOff x="2496" y="336"/>
            <a:chExt cx="336" cy="192"/>
          </a:xfrm>
        </p:grpSpPr>
        <p:grpSp>
          <p:nvGrpSpPr>
            <p:cNvPr id="7" name="Group 26"/>
            <p:cNvGrpSpPr>
              <a:grpSpLocks/>
            </p:cNvGrpSpPr>
            <p:nvPr/>
          </p:nvGrpSpPr>
          <p:grpSpPr bwMode="auto">
            <a:xfrm>
              <a:off x="2496" y="336"/>
              <a:ext cx="96" cy="192"/>
              <a:chOff x="2496" y="336"/>
              <a:chExt cx="96" cy="192"/>
            </a:xfrm>
          </p:grpSpPr>
          <p:sp>
            <p:nvSpPr>
              <p:cNvPr id="6171" name="Line 27"/>
              <p:cNvSpPr>
                <a:spLocks noChangeShapeType="1"/>
              </p:cNvSpPr>
              <p:nvPr/>
            </p:nvSpPr>
            <p:spPr bwMode="auto">
              <a:xfrm>
                <a:off x="2496" y="336"/>
                <a:ext cx="96" cy="0"/>
              </a:xfrm>
              <a:prstGeom prst="line">
                <a:avLst/>
              </a:prstGeom>
              <a:noFill/>
              <a:ln w="12700">
                <a:solidFill>
                  <a:schemeClr val="bg2"/>
                </a:solidFill>
                <a:round/>
                <a:headEnd/>
                <a:tailEnd/>
              </a:ln>
              <a:effectLst/>
            </p:spPr>
            <p:txBody>
              <a:bodyPr wrap="none" anchor="ctr"/>
              <a:lstStyle/>
              <a:p>
                <a:endParaRPr lang="en-US"/>
              </a:p>
            </p:txBody>
          </p:sp>
          <p:sp>
            <p:nvSpPr>
              <p:cNvPr id="6172" name="Line 28"/>
              <p:cNvSpPr>
                <a:spLocks noChangeShapeType="1"/>
              </p:cNvSpPr>
              <p:nvPr/>
            </p:nvSpPr>
            <p:spPr bwMode="auto">
              <a:xfrm>
                <a:off x="2496" y="528"/>
                <a:ext cx="96" cy="0"/>
              </a:xfrm>
              <a:prstGeom prst="line">
                <a:avLst/>
              </a:prstGeom>
              <a:noFill/>
              <a:ln w="12700">
                <a:solidFill>
                  <a:schemeClr val="bg2"/>
                </a:solidFill>
                <a:round/>
                <a:headEnd/>
                <a:tailEnd/>
              </a:ln>
              <a:effectLst/>
            </p:spPr>
            <p:txBody>
              <a:bodyPr wrap="none" anchor="ctr"/>
              <a:lstStyle/>
              <a:p>
                <a:endParaRPr lang="en-US"/>
              </a:p>
            </p:txBody>
          </p:sp>
          <p:sp>
            <p:nvSpPr>
              <p:cNvPr id="6173" name="Line 29"/>
              <p:cNvSpPr>
                <a:spLocks noChangeShapeType="1"/>
              </p:cNvSpPr>
              <p:nvPr/>
            </p:nvSpPr>
            <p:spPr bwMode="auto">
              <a:xfrm>
                <a:off x="2592" y="336"/>
                <a:ext cx="0" cy="192"/>
              </a:xfrm>
              <a:prstGeom prst="line">
                <a:avLst/>
              </a:prstGeom>
              <a:noFill/>
              <a:ln w="9525">
                <a:solidFill>
                  <a:schemeClr val="bg2"/>
                </a:solidFill>
                <a:round/>
                <a:headEnd/>
                <a:tailEnd/>
              </a:ln>
              <a:effectLst/>
            </p:spPr>
            <p:txBody>
              <a:bodyPr wrap="none" anchor="ctr"/>
              <a:lstStyle/>
              <a:p>
                <a:endParaRPr lang="en-US"/>
              </a:p>
            </p:txBody>
          </p:sp>
        </p:grpSp>
        <p:sp>
          <p:nvSpPr>
            <p:cNvPr id="6174" name="Line 30"/>
            <p:cNvSpPr>
              <a:spLocks noChangeShapeType="1"/>
            </p:cNvSpPr>
            <p:nvPr/>
          </p:nvSpPr>
          <p:spPr bwMode="auto">
            <a:xfrm>
              <a:off x="2592" y="432"/>
              <a:ext cx="240" cy="0"/>
            </a:xfrm>
            <a:prstGeom prst="line">
              <a:avLst/>
            </a:prstGeom>
            <a:noFill/>
            <a:ln w="9525">
              <a:solidFill>
                <a:schemeClr val="bg2"/>
              </a:solidFill>
              <a:round/>
              <a:headEnd/>
              <a:tailEnd type="triangle" w="med" len="med"/>
            </a:ln>
            <a:effectLst/>
          </p:spPr>
          <p:txBody>
            <a:bodyPr wrap="none" anchor="ctr"/>
            <a:lstStyle/>
            <a:p>
              <a:endParaRPr lang="en-US"/>
            </a:p>
          </p:txBody>
        </p:sp>
      </p:grpSp>
      <p:grpSp>
        <p:nvGrpSpPr>
          <p:cNvPr id="8" name="Group 31"/>
          <p:cNvGrpSpPr>
            <a:grpSpLocks/>
          </p:cNvGrpSpPr>
          <p:nvPr/>
        </p:nvGrpSpPr>
        <p:grpSpPr bwMode="auto">
          <a:xfrm>
            <a:off x="2641600" y="2578100"/>
            <a:ext cx="533400" cy="304800"/>
            <a:chOff x="2496" y="600"/>
            <a:chExt cx="336" cy="192"/>
          </a:xfrm>
        </p:grpSpPr>
        <p:grpSp>
          <p:nvGrpSpPr>
            <p:cNvPr id="9" name="Group 32"/>
            <p:cNvGrpSpPr>
              <a:grpSpLocks/>
            </p:cNvGrpSpPr>
            <p:nvPr/>
          </p:nvGrpSpPr>
          <p:grpSpPr bwMode="auto">
            <a:xfrm>
              <a:off x="2496" y="600"/>
              <a:ext cx="96" cy="192"/>
              <a:chOff x="2496" y="600"/>
              <a:chExt cx="96" cy="192"/>
            </a:xfrm>
          </p:grpSpPr>
          <p:sp>
            <p:nvSpPr>
              <p:cNvPr id="6177" name="Line 33"/>
              <p:cNvSpPr>
                <a:spLocks noChangeShapeType="1"/>
              </p:cNvSpPr>
              <p:nvPr/>
            </p:nvSpPr>
            <p:spPr bwMode="auto">
              <a:xfrm>
                <a:off x="2496" y="600"/>
                <a:ext cx="96" cy="0"/>
              </a:xfrm>
              <a:prstGeom prst="line">
                <a:avLst/>
              </a:prstGeom>
              <a:noFill/>
              <a:ln w="12700">
                <a:solidFill>
                  <a:schemeClr val="bg2"/>
                </a:solidFill>
                <a:round/>
                <a:headEnd/>
                <a:tailEnd/>
              </a:ln>
              <a:effectLst/>
            </p:spPr>
            <p:txBody>
              <a:bodyPr wrap="none" anchor="ctr"/>
              <a:lstStyle/>
              <a:p>
                <a:endParaRPr lang="en-US"/>
              </a:p>
            </p:txBody>
          </p:sp>
          <p:sp>
            <p:nvSpPr>
              <p:cNvPr id="6178" name="Line 34"/>
              <p:cNvSpPr>
                <a:spLocks noChangeShapeType="1"/>
              </p:cNvSpPr>
              <p:nvPr/>
            </p:nvSpPr>
            <p:spPr bwMode="auto">
              <a:xfrm>
                <a:off x="2496" y="792"/>
                <a:ext cx="96" cy="0"/>
              </a:xfrm>
              <a:prstGeom prst="line">
                <a:avLst/>
              </a:prstGeom>
              <a:noFill/>
              <a:ln w="12700">
                <a:solidFill>
                  <a:schemeClr val="bg2"/>
                </a:solidFill>
                <a:round/>
                <a:headEnd/>
                <a:tailEnd/>
              </a:ln>
              <a:effectLst/>
            </p:spPr>
            <p:txBody>
              <a:bodyPr wrap="none" anchor="ctr"/>
              <a:lstStyle/>
              <a:p>
                <a:endParaRPr lang="en-US"/>
              </a:p>
            </p:txBody>
          </p:sp>
          <p:sp>
            <p:nvSpPr>
              <p:cNvPr id="6179" name="Line 35"/>
              <p:cNvSpPr>
                <a:spLocks noChangeShapeType="1"/>
              </p:cNvSpPr>
              <p:nvPr/>
            </p:nvSpPr>
            <p:spPr bwMode="auto">
              <a:xfrm>
                <a:off x="2592" y="600"/>
                <a:ext cx="0" cy="192"/>
              </a:xfrm>
              <a:prstGeom prst="line">
                <a:avLst/>
              </a:prstGeom>
              <a:noFill/>
              <a:ln w="9525">
                <a:solidFill>
                  <a:schemeClr val="bg2"/>
                </a:solidFill>
                <a:round/>
                <a:headEnd/>
                <a:tailEnd/>
              </a:ln>
              <a:effectLst/>
            </p:spPr>
            <p:txBody>
              <a:bodyPr wrap="none" anchor="ctr"/>
              <a:lstStyle/>
              <a:p>
                <a:endParaRPr lang="en-US"/>
              </a:p>
            </p:txBody>
          </p:sp>
        </p:grpSp>
        <p:sp>
          <p:nvSpPr>
            <p:cNvPr id="6180" name="Line 36"/>
            <p:cNvSpPr>
              <a:spLocks noChangeShapeType="1"/>
            </p:cNvSpPr>
            <p:nvPr/>
          </p:nvSpPr>
          <p:spPr bwMode="auto">
            <a:xfrm>
              <a:off x="2592" y="696"/>
              <a:ext cx="240" cy="0"/>
            </a:xfrm>
            <a:prstGeom prst="line">
              <a:avLst/>
            </a:prstGeom>
            <a:noFill/>
            <a:ln w="9525">
              <a:solidFill>
                <a:schemeClr val="bg2"/>
              </a:solidFill>
              <a:round/>
              <a:headEnd/>
              <a:tailEnd type="triangle" w="med" len="med"/>
            </a:ln>
            <a:effectLst/>
          </p:spPr>
          <p:txBody>
            <a:bodyPr wrap="none" anchor="ctr"/>
            <a:lstStyle/>
            <a:p>
              <a:endParaRPr lang="en-US"/>
            </a:p>
          </p:txBody>
        </p:sp>
      </p:grpSp>
      <p:grpSp>
        <p:nvGrpSpPr>
          <p:cNvPr id="10" name="Group 37"/>
          <p:cNvGrpSpPr>
            <a:grpSpLocks/>
          </p:cNvGrpSpPr>
          <p:nvPr/>
        </p:nvGrpSpPr>
        <p:grpSpPr bwMode="auto">
          <a:xfrm>
            <a:off x="2641600" y="3835400"/>
            <a:ext cx="533400" cy="304800"/>
            <a:chOff x="2496" y="336"/>
            <a:chExt cx="336" cy="192"/>
          </a:xfrm>
        </p:grpSpPr>
        <p:grpSp>
          <p:nvGrpSpPr>
            <p:cNvPr id="11" name="Group 38"/>
            <p:cNvGrpSpPr>
              <a:grpSpLocks/>
            </p:cNvGrpSpPr>
            <p:nvPr/>
          </p:nvGrpSpPr>
          <p:grpSpPr bwMode="auto">
            <a:xfrm>
              <a:off x="2496" y="336"/>
              <a:ext cx="96" cy="192"/>
              <a:chOff x="2496" y="336"/>
              <a:chExt cx="96" cy="192"/>
            </a:xfrm>
          </p:grpSpPr>
          <p:sp>
            <p:nvSpPr>
              <p:cNvPr id="6183" name="Line 39"/>
              <p:cNvSpPr>
                <a:spLocks noChangeShapeType="1"/>
              </p:cNvSpPr>
              <p:nvPr/>
            </p:nvSpPr>
            <p:spPr bwMode="auto">
              <a:xfrm>
                <a:off x="2496" y="336"/>
                <a:ext cx="96" cy="0"/>
              </a:xfrm>
              <a:prstGeom prst="line">
                <a:avLst/>
              </a:prstGeom>
              <a:noFill/>
              <a:ln w="12700">
                <a:solidFill>
                  <a:schemeClr val="bg2"/>
                </a:solidFill>
                <a:round/>
                <a:headEnd/>
                <a:tailEnd/>
              </a:ln>
              <a:effectLst/>
            </p:spPr>
            <p:txBody>
              <a:bodyPr wrap="none" anchor="ctr"/>
              <a:lstStyle/>
              <a:p>
                <a:endParaRPr lang="en-US"/>
              </a:p>
            </p:txBody>
          </p:sp>
          <p:sp>
            <p:nvSpPr>
              <p:cNvPr id="6184" name="Line 40"/>
              <p:cNvSpPr>
                <a:spLocks noChangeShapeType="1"/>
              </p:cNvSpPr>
              <p:nvPr/>
            </p:nvSpPr>
            <p:spPr bwMode="auto">
              <a:xfrm>
                <a:off x="2496" y="528"/>
                <a:ext cx="96" cy="0"/>
              </a:xfrm>
              <a:prstGeom prst="line">
                <a:avLst/>
              </a:prstGeom>
              <a:noFill/>
              <a:ln w="12700">
                <a:solidFill>
                  <a:schemeClr val="bg2"/>
                </a:solidFill>
                <a:round/>
                <a:headEnd/>
                <a:tailEnd/>
              </a:ln>
              <a:effectLst/>
            </p:spPr>
            <p:txBody>
              <a:bodyPr wrap="none" anchor="ctr"/>
              <a:lstStyle/>
              <a:p>
                <a:endParaRPr lang="en-US"/>
              </a:p>
            </p:txBody>
          </p:sp>
          <p:sp>
            <p:nvSpPr>
              <p:cNvPr id="6185" name="Line 41"/>
              <p:cNvSpPr>
                <a:spLocks noChangeShapeType="1"/>
              </p:cNvSpPr>
              <p:nvPr/>
            </p:nvSpPr>
            <p:spPr bwMode="auto">
              <a:xfrm>
                <a:off x="2592" y="336"/>
                <a:ext cx="0" cy="192"/>
              </a:xfrm>
              <a:prstGeom prst="line">
                <a:avLst/>
              </a:prstGeom>
              <a:noFill/>
              <a:ln w="9525">
                <a:solidFill>
                  <a:schemeClr val="bg2"/>
                </a:solidFill>
                <a:round/>
                <a:headEnd/>
                <a:tailEnd/>
              </a:ln>
              <a:effectLst/>
            </p:spPr>
            <p:txBody>
              <a:bodyPr wrap="none" anchor="ctr"/>
              <a:lstStyle/>
              <a:p>
                <a:endParaRPr lang="en-US"/>
              </a:p>
            </p:txBody>
          </p:sp>
        </p:grpSp>
        <p:sp>
          <p:nvSpPr>
            <p:cNvPr id="6186" name="Line 42"/>
            <p:cNvSpPr>
              <a:spLocks noChangeShapeType="1"/>
            </p:cNvSpPr>
            <p:nvPr/>
          </p:nvSpPr>
          <p:spPr bwMode="auto">
            <a:xfrm>
              <a:off x="2592" y="432"/>
              <a:ext cx="240" cy="0"/>
            </a:xfrm>
            <a:prstGeom prst="line">
              <a:avLst/>
            </a:prstGeom>
            <a:noFill/>
            <a:ln w="9525">
              <a:solidFill>
                <a:schemeClr val="bg2"/>
              </a:solidFill>
              <a:round/>
              <a:headEnd/>
              <a:tailEnd type="triangle" w="med" len="med"/>
            </a:ln>
            <a:effectLst/>
          </p:spPr>
          <p:txBody>
            <a:bodyPr wrap="none" anchor="ctr"/>
            <a:lstStyle/>
            <a:p>
              <a:endParaRPr lang="en-US"/>
            </a:p>
          </p:txBody>
        </p:sp>
      </p:grpSp>
      <p:grpSp>
        <p:nvGrpSpPr>
          <p:cNvPr id="12" name="Group 43"/>
          <p:cNvGrpSpPr>
            <a:grpSpLocks/>
          </p:cNvGrpSpPr>
          <p:nvPr/>
        </p:nvGrpSpPr>
        <p:grpSpPr bwMode="auto">
          <a:xfrm>
            <a:off x="2641600" y="4254500"/>
            <a:ext cx="533400" cy="304800"/>
            <a:chOff x="2496" y="600"/>
            <a:chExt cx="336" cy="192"/>
          </a:xfrm>
        </p:grpSpPr>
        <p:grpSp>
          <p:nvGrpSpPr>
            <p:cNvPr id="13" name="Group 44"/>
            <p:cNvGrpSpPr>
              <a:grpSpLocks/>
            </p:cNvGrpSpPr>
            <p:nvPr/>
          </p:nvGrpSpPr>
          <p:grpSpPr bwMode="auto">
            <a:xfrm>
              <a:off x="2496" y="600"/>
              <a:ext cx="96" cy="192"/>
              <a:chOff x="2496" y="600"/>
              <a:chExt cx="96" cy="192"/>
            </a:xfrm>
          </p:grpSpPr>
          <p:sp>
            <p:nvSpPr>
              <p:cNvPr id="6189" name="Line 45"/>
              <p:cNvSpPr>
                <a:spLocks noChangeShapeType="1"/>
              </p:cNvSpPr>
              <p:nvPr/>
            </p:nvSpPr>
            <p:spPr bwMode="auto">
              <a:xfrm>
                <a:off x="2496" y="600"/>
                <a:ext cx="96" cy="0"/>
              </a:xfrm>
              <a:prstGeom prst="line">
                <a:avLst/>
              </a:prstGeom>
              <a:noFill/>
              <a:ln w="12700">
                <a:solidFill>
                  <a:schemeClr val="bg2"/>
                </a:solidFill>
                <a:round/>
                <a:headEnd/>
                <a:tailEnd/>
              </a:ln>
              <a:effectLst/>
            </p:spPr>
            <p:txBody>
              <a:bodyPr wrap="none" anchor="ctr"/>
              <a:lstStyle/>
              <a:p>
                <a:endParaRPr lang="en-US"/>
              </a:p>
            </p:txBody>
          </p:sp>
          <p:sp>
            <p:nvSpPr>
              <p:cNvPr id="6190" name="Line 46"/>
              <p:cNvSpPr>
                <a:spLocks noChangeShapeType="1"/>
              </p:cNvSpPr>
              <p:nvPr/>
            </p:nvSpPr>
            <p:spPr bwMode="auto">
              <a:xfrm>
                <a:off x="2496" y="792"/>
                <a:ext cx="96" cy="0"/>
              </a:xfrm>
              <a:prstGeom prst="line">
                <a:avLst/>
              </a:prstGeom>
              <a:noFill/>
              <a:ln w="12700">
                <a:solidFill>
                  <a:schemeClr val="bg2"/>
                </a:solidFill>
                <a:round/>
                <a:headEnd/>
                <a:tailEnd/>
              </a:ln>
              <a:effectLst/>
            </p:spPr>
            <p:txBody>
              <a:bodyPr wrap="none" anchor="ctr"/>
              <a:lstStyle/>
              <a:p>
                <a:endParaRPr lang="en-US"/>
              </a:p>
            </p:txBody>
          </p:sp>
          <p:sp>
            <p:nvSpPr>
              <p:cNvPr id="6191" name="Line 47"/>
              <p:cNvSpPr>
                <a:spLocks noChangeShapeType="1"/>
              </p:cNvSpPr>
              <p:nvPr/>
            </p:nvSpPr>
            <p:spPr bwMode="auto">
              <a:xfrm>
                <a:off x="2592" y="600"/>
                <a:ext cx="0" cy="192"/>
              </a:xfrm>
              <a:prstGeom prst="line">
                <a:avLst/>
              </a:prstGeom>
              <a:noFill/>
              <a:ln w="9525">
                <a:solidFill>
                  <a:schemeClr val="bg2"/>
                </a:solidFill>
                <a:round/>
                <a:headEnd/>
                <a:tailEnd/>
              </a:ln>
              <a:effectLst/>
            </p:spPr>
            <p:txBody>
              <a:bodyPr wrap="none" anchor="ctr"/>
              <a:lstStyle/>
              <a:p>
                <a:endParaRPr lang="en-US"/>
              </a:p>
            </p:txBody>
          </p:sp>
        </p:grpSp>
        <p:sp>
          <p:nvSpPr>
            <p:cNvPr id="6192" name="Line 48"/>
            <p:cNvSpPr>
              <a:spLocks noChangeShapeType="1"/>
            </p:cNvSpPr>
            <p:nvPr/>
          </p:nvSpPr>
          <p:spPr bwMode="auto">
            <a:xfrm>
              <a:off x="2592" y="696"/>
              <a:ext cx="240" cy="0"/>
            </a:xfrm>
            <a:prstGeom prst="line">
              <a:avLst/>
            </a:prstGeom>
            <a:noFill/>
            <a:ln w="9525">
              <a:solidFill>
                <a:schemeClr val="bg2"/>
              </a:solidFill>
              <a:round/>
              <a:headEnd/>
              <a:tailEnd type="triangle" w="med" len="med"/>
            </a:ln>
            <a:effectLst/>
          </p:spPr>
          <p:txBody>
            <a:bodyPr wrap="none" anchor="ctr"/>
            <a:lstStyle/>
            <a:p>
              <a:endParaRPr lang="en-US"/>
            </a:p>
          </p:txBody>
        </p:sp>
      </p:grpSp>
      <p:grpSp>
        <p:nvGrpSpPr>
          <p:cNvPr id="14" name="Group 49"/>
          <p:cNvGrpSpPr>
            <a:grpSpLocks/>
          </p:cNvGrpSpPr>
          <p:nvPr/>
        </p:nvGrpSpPr>
        <p:grpSpPr bwMode="auto">
          <a:xfrm>
            <a:off x="2641600" y="5511800"/>
            <a:ext cx="533400" cy="304800"/>
            <a:chOff x="2496" y="336"/>
            <a:chExt cx="336" cy="192"/>
          </a:xfrm>
        </p:grpSpPr>
        <p:grpSp>
          <p:nvGrpSpPr>
            <p:cNvPr id="15" name="Group 50"/>
            <p:cNvGrpSpPr>
              <a:grpSpLocks/>
            </p:cNvGrpSpPr>
            <p:nvPr/>
          </p:nvGrpSpPr>
          <p:grpSpPr bwMode="auto">
            <a:xfrm>
              <a:off x="2496" y="336"/>
              <a:ext cx="96" cy="192"/>
              <a:chOff x="2496" y="336"/>
              <a:chExt cx="96" cy="192"/>
            </a:xfrm>
          </p:grpSpPr>
          <p:sp>
            <p:nvSpPr>
              <p:cNvPr id="6195" name="Line 51"/>
              <p:cNvSpPr>
                <a:spLocks noChangeShapeType="1"/>
              </p:cNvSpPr>
              <p:nvPr/>
            </p:nvSpPr>
            <p:spPr bwMode="auto">
              <a:xfrm>
                <a:off x="2496" y="336"/>
                <a:ext cx="96" cy="0"/>
              </a:xfrm>
              <a:prstGeom prst="line">
                <a:avLst/>
              </a:prstGeom>
              <a:noFill/>
              <a:ln w="12700">
                <a:solidFill>
                  <a:schemeClr val="bg2"/>
                </a:solidFill>
                <a:round/>
                <a:headEnd/>
                <a:tailEnd/>
              </a:ln>
              <a:effectLst/>
            </p:spPr>
            <p:txBody>
              <a:bodyPr wrap="none" anchor="ctr"/>
              <a:lstStyle/>
              <a:p>
                <a:endParaRPr lang="en-US"/>
              </a:p>
            </p:txBody>
          </p:sp>
          <p:sp>
            <p:nvSpPr>
              <p:cNvPr id="6196" name="Line 52"/>
              <p:cNvSpPr>
                <a:spLocks noChangeShapeType="1"/>
              </p:cNvSpPr>
              <p:nvPr/>
            </p:nvSpPr>
            <p:spPr bwMode="auto">
              <a:xfrm>
                <a:off x="2496" y="528"/>
                <a:ext cx="96" cy="0"/>
              </a:xfrm>
              <a:prstGeom prst="line">
                <a:avLst/>
              </a:prstGeom>
              <a:noFill/>
              <a:ln w="12700">
                <a:solidFill>
                  <a:schemeClr val="bg2"/>
                </a:solidFill>
                <a:round/>
                <a:headEnd/>
                <a:tailEnd/>
              </a:ln>
              <a:effectLst/>
            </p:spPr>
            <p:txBody>
              <a:bodyPr wrap="none" anchor="ctr"/>
              <a:lstStyle/>
              <a:p>
                <a:endParaRPr lang="en-US"/>
              </a:p>
            </p:txBody>
          </p:sp>
          <p:sp>
            <p:nvSpPr>
              <p:cNvPr id="6197" name="Line 53"/>
              <p:cNvSpPr>
                <a:spLocks noChangeShapeType="1"/>
              </p:cNvSpPr>
              <p:nvPr/>
            </p:nvSpPr>
            <p:spPr bwMode="auto">
              <a:xfrm>
                <a:off x="2592" y="336"/>
                <a:ext cx="0" cy="192"/>
              </a:xfrm>
              <a:prstGeom prst="line">
                <a:avLst/>
              </a:prstGeom>
              <a:noFill/>
              <a:ln w="9525">
                <a:solidFill>
                  <a:schemeClr val="bg2"/>
                </a:solidFill>
                <a:round/>
                <a:headEnd/>
                <a:tailEnd/>
              </a:ln>
              <a:effectLst/>
            </p:spPr>
            <p:txBody>
              <a:bodyPr wrap="none" anchor="ctr"/>
              <a:lstStyle/>
              <a:p>
                <a:endParaRPr lang="en-US"/>
              </a:p>
            </p:txBody>
          </p:sp>
        </p:grpSp>
        <p:sp>
          <p:nvSpPr>
            <p:cNvPr id="6198" name="Line 54"/>
            <p:cNvSpPr>
              <a:spLocks noChangeShapeType="1"/>
            </p:cNvSpPr>
            <p:nvPr/>
          </p:nvSpPr>
          <p:spPr bwMode="auto">
            <a:xfrm>
              <a:off x="2592" y="432"/>
              <a:ext cx="240" cy="0"/>
            </a:xfrm>
            <a:prstGeom prst="line">
              <a:avLst/>
            </a:prstGeom>
            <a:noFill/>
            <a:ln w="9525">
              <a:solidFill>
                <a:schemeClr val="bg2"/>
              </a:solidFill>
              <a:round/>
              <a:headEnd/>
              <a:tailEnd type="triangle" w="med" len="med"/>
            </a:ln>
            <a:effectLst/>
          </p:spPr>
          <p:txBody>
            <a:bodyPr wrap="none" anchor="ctr"/>
            <a:lstStyle/>
            <a:p>
              <a:endParaRPr lang="en-US"/>
            </a:p>
          </p:txBody>
        </p:sp>
      </p:grpSp>
      <p:grpSp>
        <p:nvGrpSpPr>
          <p:cNvPr id="16" name="Group 55"/>
          <p:cNvGrpSpPr>
            <a:grpSpLocks/>
          </p:cNvGrpSpPr>
          <p:nvPr/>
        </p:nvGrpSpPr>
        <p:grpSpPr bwMode="auto">
          <a:xfrm>
            <a:off x="2641600" y="5930900"/>
            <a:ext cx="533400" cy="304800"/>
            <a:chOff x="2496" y="600"/>
            <a:chExt cx="336" cy="192"/>
          </a:xfrm>
        </p:grpSpPr>
        <p:grpSp>
          <p:nvGrpSpPr>
            <p:cNvPr id="17" name="Group 56"/>
            <p:cNvGrpSpPr>
              <a:grpSpLocks/>
            </p:cNvGrpSpPr>
            <p:nvPr/>
          </p:nvGrpSpPr>
          <p:grpSpPr bwMode="auto">
            <a:xfrm>
              <a:off x="2496" y="600"/>
              <a:ext cx="96" cy="192"/>
              <a:chOff x="2496" y="600"/>
              <a:chExt cx="96" cy="192"/>
            </a:xfrm>
          </p:grpSpPr>
          <p:sp>
            <p:nvSpPr>
              <p:cNvPr id="6201" name="Line 57"/>
              <p:cNvSpPr>
                <a:spLocks noChangeShapeType="1"/>
              </p:cNvSpPr>
              <p:nvPr/>
            </p:nvSpPr>
            <p:spPr bwMode="auto">
              <a:xfrm>
                <a:off x="2496" y="600"/>
                <a:ext cx="96" cy="0"/>
              </a:xfrm>
              <a:prstGeom prst="line">
                <a:avLst/>
              </a:prstGeom>
              <a:noFill/>
              <a:ln w="12700">
                <a:solidFill>
                  <a:schemeClr val="bg2"/>
                </a:solidFill>
                <a:round/>
                <a:headEnd/>
                <a:tailEnd/>
              </a:ln>
              <a:effectLst/>
            </p:spPr>
            <p:txBody>
              <a:bodyPr wrap="none" anchor="ctr"/>
              <a:lstStyle/>
              <a:p>
                <a:endParaRPr lang="en-US"/>
              </a:p>
            </p:txBody>
          </p:sp>
          <p:sp>
            <p:nvSpPr>
              <p:cNvPr id="6202" name="Line 58"/>
              <p:cNvSpPr>
                <a:spLocks noChangeShapeType="1"/>
              </p:cNvSpPr>
              <p:nvPr/>
            </p:nvSpPr>
            <p:spPr bwMode="auto">
              <a:xfrm>
                <a:off x="2496" y="792"/>
                <a:ext cx="96" cy="0"/>
              </a:xfrm>
              <a:prstGeom prst="line">
                <a:avLst/>
              </a:prstGeom>
              <a:noFill/>
              <a:ln w="12700">
                <a:solidFill>
                  <a:schemeClr val="bg2"/>
                </a:solidFill>
                <a:round/>
                <a:headEnd/>
                <a:tailEnd/>
              </a:ln>
              <a:effectLst/>
            </p:spPr>
            <p:txBody>
              <a:bodyPr wrap="none" anchor="ctr"/>
              <a:lstStyle/>
              <a:p>
                <a:endParaRPr lang="en-US"/>
              </a:p>
            </p:txBody>
          </p:sp>
          <p:sp>
            <p:nvSpPr>
              <p:cNvPr id="6203" name="Line 59"/>
              <p:cNvSpPr>
                <a:spLocks noChangeShapeType="1"/>
              </p:cNvSpPr>
              <p:nvPr/>
            </p:nvSpPr>
            <p:spPr bwMode="auto">
              <a:xfrm>
                <a:off x="2592" y="600"/>
                <a:ext cx="0" cy="192"/>
              </a:xfrm>
              <a:prstGeom prst="line">
                <a:avLst/>
              </a:prstGeom>
              <a:noFill/>
              <a:ln w="9525">
                <a:solidFill>
                  <a:schemeClr val="bg2"/>
                </a:solidFill>
                <a:round/>
                <a:headEnd/>
                <a:tailEnd/>
              </a:ln>
              <a:effectLst/>
            </p:spPr>
            <p:txBody>
              <a:bodyPr wrap="none" anchor="ctr"/>
              <a:lstStyle/>
              <a:p>
                <a:endParaRPr lang="en-US"/>
              </a:p>
            </p:txBody>
          </p:sp>
        </p:grpSp>
        <p:sp>
          <p:nvSpPr>
            <p:cNvPr id="6204" name="Line 60"/>
            <p:cNvSpPr>
              <a:spLocks noChangeShapeType="1"/>
            </p:cNvSpPr>
            <p:nvPr/>
          </p:nvSpPr>
          <p:spPr bwMode="auto">
            <a:xfrm>
              <a:off x="2592" y="696"/>
              <a:ext cx="240" cy="0"/>
            </a:xfrm>
            <a:prstGeom prst="line">
              <a:avLst/>
            </a:prstGeom>
            <a:noFill/>
            <a:ln w="9525">
              <a:solidFill>
                <a:schemeClr val="bg2"/>
              </a:solidFill>
              <a:round/>
              <a:headEnd/>
              <a:tailEnd type="triangle" w="med" len="med"/>
            </a:ln>
            <a:effectLst/>
          </p:spPr>
          <p:txBody>
            <a:bodyPr wrap="none" anchor="ctr"/>
            <a:lstStyle/>
            <a:p>
              <a:endParaRPr lang="en-US"/>
            </a:p>
          </p:txBody>
        </p:sp>
      </p:grpSp>
      <p:sp>
        <p:nvSpPr>
          <p:cNvPr id="6205" name="Text Box 61"/>
          <p:cNvSpPr txBox="1">
            <a:spLocks noChangeArrowheads="1"/>
          </p:cNvSpPr>
          <p:nvPr/>
        </p:nvSpPr>
        <p:spPr bwMode="auto">
          <a:xfrm>
            <a:off x="5791200" y="914400"/>
            <a:ext cx="2819400" cy="2677656"/>
          </a:xfrm>
          <a:prstGeom prst="rect">
            <a:avLst/>
          </a:prstGeom>
          <a:noFill/>
          <a:ln w="9525">
            <a:noFill/>
            <a:miter lim="800000"/>
            <a:headEnd/>
            <a:tailEnd/>
          </a:ln>
          <a:effectLst/>
        </p:spPr>
        <p:txBody>
          <a:bodyPr wrap="square">
            <a:spAutoFit/>
          </a:bodyPr>
          <a:lstStyle/>
          <a:p>
            <a:pPr algn="ctr">
              <a:spcBef>
                <a:spcPct val="50000"/>
              </a:spcBef>
            </a:pPr>
            <a:r>
              <a:rPr lang="en-US" dirty="0">
                <a:latin typeface="+mn-lt"/>
              </a:rPr>
              <a:t>Random segregation of homologous chromosomes </a:t>
            </a:r>
            <a:r>
              <a:rPr lang="en-US" dirty="0" smtClean="0">
                <a:latin typeface="+mn-lt"/>
              </a:rPr>
              <a:t>also increases genetic </a:t>
            </a:r>
            <a:r>
              <a:rPr lang="en-US" dirty="0">
                <a:latin typeface="+mn-lt"/>
              </a:rPr>
              <a:t>diversity of </a:t>
            </a:r>
            <a:r>
              <a:rPr lang="en-US" dirty="0" smtClean="0">
                <a:latin typeface="+mn-lt"/>
              </a:rPr>
              <a:t>gametes</a:t>
            </a:r>
            <a:endParaRPr lang="en-US" dirty="0">
              <a:latin typeface="+mn-l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figure 2-16"/>
          <p:cNvPicPr>
            <a:picLocks noChangeAspect="1" noChangeArrowheads="1"/>
          </p:cNvPicPr>
          <p:nvPr/>
        </p:nvPicPr>
        <p:blipFill>
          <a:blip r:embed="rId3" cstate="print"/>
          <a:srcRect/>
          <a:stretch>
            <a:fillRect/>
          </a:stretch>
        </p:blipFill>
        <p:spPr bwMode="auto">
          <a:xfrm>
            <a:off x="304800" y="1658937"/>
            <a:ext cx="8531225" cy="4741863"/>
          </a:xfrm>
          <a:prstGeom prst="rect">
            <a:avLst/>
          </a:prstGeom>
          <a:noFill/>
          <a:ln w="9525">
            <a:noFill/>
            <a:miter lim="800000"/>
            <a:headEnd/>
            <a:tailEnd/>
          </a:ln>
          <a:effectLst/>
        </p:spPr>
      </p:pic>
      <p:sp>
        <p:nvSpPr>
          <p:cNvPr id="3" name="Title 2"/>
          <p:cNvSpPr>
            <a:spLocks noGrp="1"/>
          </p:cNvSpPr>
          <p:nvPr>
            <p:ph type="title" idx="4294967295"/>
          </p:nvPr>
        </p:nvSpPr>
        <p:spPr>
          <a:xfrm>
            <a:off x="457200" y="304800"/>
            <a:ext cx="8382000" cy="533400"/>
          </a:xfrm>
        </p:spPr>
        <p:txBody>
          <a:bodyPr/>
          <a:lstStyle/>
          <a:p>
            <a:r>
              <a:rPr lang="en-US" sz="2800" b="1" kern="1200" dirty="0" smtClean="0">
                <a:solidFill>
                  <a:schemeClr val="tx1"/>
                </a:solidFill>
                <a:latin typeface="Arial"/>
                <a:ea typeface="+mn-ea"/>
                <a:cs typeface="+mn-cs"/>
              </a:rPr>
              <a:t>Crossing over produces new genetic variation</a:t>
            </a:r>
            <a:endParaRPr lang="en-US" sz="2800" dirty="0"/>
          </a:p>
        </p:txBody>
      </p:sp>
      <p:grpSp>
        <p:nvGrpSpPr>
          <p:cNvPr id="6" name="Group 5"/>
          <p:cNvGrpSpPr/>
          <p:nvPr/>
        </p:nvGrpSpPr>
        <p:grpSpPr>
          <a:xfrm>
            <a:off x="0" y="2667000"/>
            <a:ext cx="1066800" cy="276999"/>
            <a:chOff x="0" y="2667000"/>
            <a:chExt cx="1066800" cy="276999"/>
          </a:xfrm>
        </p:grpSpPr>
        <p:sp>
          <p:nvSpPr>
            <p:cNvPr id="4" name="Line Callout 2 3"/>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5" name="TextBox 4"/>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Dominant</a:t>
              </a:r>
              <a:endParaRPr lang="en-US" sz="1200" dirty="0"/>
            </a:p>
          </p:txBody>
        </p:sp>
      </p:grpSp>
      <p:grpSp>
        <p:nvGrpSpPr>
          <p:cNvPr id="7" name="Group 6"/>
          <p:cNvGrpSpPr/>
          <p:nvPr/>
        </p:nvGrpSpPr>
        <p:grpSpPr>
          <a:xfrm>
            <a:off x="1295400" y="3581400"/>
            <a:ext cx="1066800" cy="276999"/>
            <a:chOff x="0" y="2667000"/>
            <a:chExt cx="1066800" cy="276999"/>
          </a:xfrm>
        </p:grpSpPr>
        <p:sp>
          <p:nvSpPr>
            <p:cNvPr id="8" name="Line Callout 2 7"/>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9" name="TextBox 8"/>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recessive</a:t>
              </a:r>
              <a:endParaRPr lang="en-US" sz="1200" dirty="0"/>
            </a:p>
          </p:txBody>
        </p:sp>
      </p:grpSp>
      <p:grpSp>
        <p:nvGrpSpPr>
          <p:cNvPr id="12" name="Group 11"/>
          <p:cNvGrpSpPr/>
          <p:nvPr/>
        </p:nvGrpSpPr>
        <p:grpSpPr>
          <a:xfrm>
            <a:off x="1295400" y="1600200"/>
            <a:ext cx="7772400" cy="4419600"/>
            <a:chOff x="1295400" y="1600200"/>
            <a:chExt cx="7772400" cy="4419600"/>
          </a:xfrm>
        </p:grpSpPr>
        <p:sp>
          <p:nvSpPr>
            <p:cNvPr id="10" name="Rectangle 9"/>
            <p:cNvSpPr/>
            <p:nvPr/>
          </p:nvSpPr>
          <p:spPr bwMode="auto">
            <a:xfrm>
              <a:off x="1295400" y="2667000"/>
              <a:ext cx="7620000" cy="3352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1" name="Rectangle 10"/>
            <p:cNvSpPr/>
            <p:nvPr/>
          </p:nvSpPr>
          <p:spPr bwMode="auto">
            <a:xfrm>
              <a:off x="2286000" y="1600200"/>
              <a:ext cx="6781800" cy="1066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figure 2-16"/>
          <p:cNvPicPr>
            <a:picLocks noChangeAspect="1" noChangeArrowheads="1"/>
          </p:cNvPicPr>
          <p:nvPr/>
        </p:nvPicPr>
        <p:blipFill>
          <a:blip r:embed="rId3" cstate="print"/>
          <a:srcRect/>
          <a:stretch>
            <a:fillRect/>
          </a:stretch>
        </p:blipFill>
        <p:spPr bwMode="auto">
          <a:xfrm>
            <a:off x="304800" y="1658937"/>
            <a:ext cx="8531225" cy="4741863"/>
          </a:xfrm>
          <a:prstGeom prst="rect">
            <a:avLst/>
          </a:prstGeom>
          <a:noFill/>
          <a:ln w="9525">
            <a:noFill/>
            <a:miter lim="800000"/>
            <a:headEnd/>
            <a:tailEnd/>
          </a:ln>
          <a:effectLst/>
        </p:spPr>
      </p:pic>
      <p:sp>
        <p:nvSpPr>
          <p:cNvPr id="3" name="Title 2"/>
          <p:cNvSpPr>
            <a:spLocks noGrp="1"/>
          </p:cNvSpPr>
          <p:nvPr>
            <p:ph type="title" idx="4294967295"/>
          </p:nvPr>
        </p:nvSpPr>
        <p:spPr>
          <a:xfrm>
            <a:off x="457200" y="304800"/>
            <a:ext cx="8382000" cy="533400"/>
          </a:xfrm>
        </p:spPr>
        <p:txBody>
          <a:bodyPr/>
          <a:lstStyle/>
          <a:p>
            <a:r>
              <a:rPr lang="en-US" sz="2800" b="1" kern="1200" dirty="0" smtClean="0">
                <a:solidFill>
                  <a:schemeClr val="tx1"/>
                </a:solidFill>
                <a:latin typeface="Arial"/>
                <a:ea typeface="+mn-ea"/>
                <a:cs typeface="+mn-cs"/>
              </a:rPr>
              <a:t>Crossing over produces new genetic variation</a:t>
            </a:r>
            <a:endParaRPr lang="en-US" sz="2800" dirty="0"/>
          </a:p>
        </p:txBody>
      </p:sp>
      <p:grpSp>
        <p:nvGrpSpPr>
          <p:cNvPr id="2" name="Group 5"/>
          <p:cNvGrpSpPr/>
          <p:nvPr/>
        </p:nvGrpSpPr>
        <p:grpSpPr>
          <a:xfrm>
            <a:off x="0" y="2667000"/>
            <a:ext cx="1066800" cy="276999"/>
            <a:chOff x="0" y="2667000"/>
            <a:chExt cx="1066800" cy="276999"/>
          </a:xfrm>
        </p:grpSpPr>
        <p:sp>
          <p:nvSpPr>
            <p:cNvPr id="4" name="Line Callout 2 3"/>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5" name="TextBox 4"/>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Dominant</a:t>
              </a:r>
              <a:endParaRPr lang="en-US" sz="1200" dirty="0"/>
            </a:p>
          </p:txBody>
        </p:sp>
      </p:grpSp>
      <p:grpSp>
        <p:nvGrpSpPr>
          <p:cNvPr id="6" name="Group 6"/>
          <p:cNvGrpSpPr/>
          <p:nvPr/>
        </p:nvGrpSpPr>
        <p:grpSpPr>
          <a:xfrm>
            <a:off x="1295400" y="3581400"/>
            <a:ext cx="1066800" cy="276999"/>
            <a:chOff x="0" y="2667000"/>
            <a:chExt cx="1066800" cy="276999"/>
          </a:xfrm>
        </p:grpSpPr>
        <p:sp>
          <p:nvSpPr>
            <p:cNvPr id="8" name="Line Callout 2 7"/>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9" name="TextBox 8"/>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recessive</a:t>
              </a:r>
              <a:endParaRPr lang="en-US" sz="1200" dirty="0"/>
            </a:p>
          </p:txBody>
        </p:sp>
      </p:grpSp>
      <p:sp>
        <p:nvSpPr>
          <p:cNvPr id="10" name="Rectangle 9"/>
          <p:cNvSpPr/>
          <p:nvPr/>
        </p:nvSpPr>
        <p:spPr bwMode="auto">
          <a:xfrm>
            <a:off x="2514600" y="3581400"/>
            <a:ext cx="6424706" cy="2438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charset="0"/>
            </a:endParaRPr>
          </a:p>
        </p:txBody>
      </p:sp>
      <p:sp>
        <p:nvSpPr>
          <p:cNvPr id="11" name="Rectangle 10"/>
          <p:cNvSpPr/>
          <p:nvPr/>
        </p:nvSpPr>
        <p:spPr bwMode="auto">
          <a:xfrm>
            <a:off x="3349812" y="1600200"/>
            <a:ext cx="5717988" cy="2057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smtClean="0">
              <a:ln>
                <a:noFill/>
              </a:ln>
              <a:solidFill>
                <a:schemeClr val="tx1"/>
              </a:solidFill>
              <a:effectLst/>
              <a:latin typeface="Times" charset="0"/>
            </a:endParaRPr>
          </a:p>
        </p:txBody>
      </p:sp>
      <p:sp>
        <p:nvSpPr>
          <p:cNvPr id="13" name="Rectangle 12"/>
          <p:cNvSpPr/>
          <p:nvPr/>
        </p:nvSpPr>
        <p:spPr bwMode="auto">
          <a:xfrm>
            <a:off x="2971800" y="1600200"/>
            <a:ext cx="533400" cy="1066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4" name="Rectangle 13"/>
          <p:cNvSpPr/>
          <p:nvPr/>
        </p:nvSpPr>
        <p:spPr bwMode="auto">
          <a:xfrm>
            <a:off x="1447800" y="3962400"/>
            <a:ext cx="1371600" cy="762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figure 2-16"/>
          <p:cNvPicPr>
            <a:picLocks noChangeAspect="1" noChangeArrowheads="1"/>
          </p:cNvPicPr>
          <p:nvPr/>
        </p:nvPicPr>
        <p:blipFill>
          <a:blip r:embed="rId3" cstate="print"/>
          <a:srcRect/>
          <a:stretch>
            <a:fillRect/>
          </a:stretch>
        </p:blipFill>
        <p:spPr bwMode="auto">
          <a:xfrm>
            <a:off x="304800" y="1658937"/>
            <a:ext cx="8531225" cy="4741863"/>
          </a:xfrm>
          <a:prstGeom prst="rect">
            <a:avLst/>
          </a:prstGeom>
          <a:noFill/>
          <a:ln w="9525">
            <a:noFill/>
            <a:miter lim="800000"/>
            <a:headEnd/>
            <a:tailEnd/>
          </a:ln>
          <a:effectLst/>
        </p:spPr>
      </p:pic>
      <p:sp>
        <p:nvSpPr>
          <p:cNvPr id="3" name="Title 2"/>
          <p:cNvSpPr>
            <a:spLocks noGrp="1"/>
          </p:cNvSpPr>
          <p:nvPr>
            <p:ph type="title" idx="4294967295"/>
          </p:nvPr>
        </p:nvSpPr>
        <p:spPr>
          <a:xfrm>
            <a:off x="457200" y="304800"/>
            <a:ext cx="8382000" cy="533400"/>
          </a:xfrm>
        </p:spPr>
        <p:txBody>
          <a:bodyPr/>
          <a:lstStyle/>
          <a:p>
            <a:r>
              <a:rPr lang="en-US" sz="2800" b="1" kern="1200" dirty="0" smtClean="0">
                <a:solidFill>
                  <a:schemeClr val="tx1"/>
                </a:solidFill>
                <a:latin typeface="Arial"/>
                <a:ea typeface="+mn-ea"/>
                <a:cs typeface="+mn-cs"/>
              </a:rPr>
              <a:t>Crossing over produces new genetic variation</a:t>
            </a:r>
            <a:endParaRPr lang="en-US" sz="2800" dirty="0"/>
          </a:p>
        </p:txBody>
      </p:sp>
      <p:grpSp>
        <p:nvGrpSpPr>
          <p:cNvPr id="2" name="Group 5"/>
          <p:cNvGrpSpPr/>
          <p:nvPr/>
        </p:nvGrpSpPr>
        <p:grpSpPr>
          <a:xfrm>
            <a:off x="0" y="2667000"/>
            <a:ext cx="1066800" cy="276999"/>
            <a:chOff x="0" y="2667000"/>
            <a:chExt cx="1066800" cy="276999"/>
          </a:xfrm>
        </p:grpSpPr>
        <p:sp>
          <p:nvSpPr>
            <p:cNvPr id="4" name="Line Callout 2 3"/>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5" name="TextBox 4"/>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Dominant</a:t>
              </a:r>
              <a:endParaRPr lang="en-US" sz="1200" dirty="0"/>
            </a:p>
          </p:txBody>
        </p:sp>
      </p:grpSp>
      <p:grpSp>
        <p:nvGrpSpPr>
          <p:cNvPr id="6" name="Group 6"/>
          <p:cNvGrpSpPr/>
          <p:nvPr/>
        </p:nvGrpSpPr>
        <p:grpSpPr>
          <a:xfrm>
            <a:off x="1295400" y="3581400"/>
            <a:ext cx="1066800" cy="276999"/>
            <a:chOff x="0" y="2667000"/>
            <a:chExt cx="1066800" cy="276999"/>
          </a:xfrm>
        </p:grpSpPr>
        <p:sp>
          <p:nvSpPr>
            <p:cNvPr id="8" name="Line Callout 2 7"/>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9" name="TextBox 8"/>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recessive</a:t>
              </a:r>
              <a:endParaRPr lang="en-US" sz="1200" dirty="0"/>
            </a:p>
          </p:txBody>
        </p:sp>
      </p:grpSp>
      <p:sp>
        <p:nvSpPr>
          <p:cNvPr id="10" name="Rectangle 9"/>
          <p:cNvSpPr/>
          <p:nvPr/>
        </p:nvSpPr>
        <p:spPr bwMode="auto">
          <a:xfrm>
            <a:off x="3810000" y="2590800"/>
            <a:ext cx="5005294" cy="3352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1" name="Rectangle 10"/>
          <p:cNvSpPr/>
          <p:nvPr/>
        </p:nvSpPr>
        <p:spPr bwMode="auto">
          <a:xfrm>
            <a:off x="4800600" y="1600200"/>
            <a:ext cx="4267200" cy="1066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figure 2-16"/>
          <p:cNvPicPr>
            <a:picLocks noChangeAspect="1" noChangeArrowheads="1"/>
          </p:cNvPicPr>
          <p:nvPr/>
        </p:nvPicPr>
        <p:blipFill>
          <a:blip r:embed="rId3" cstate="print"/>
          <a:srcRect/>
          <a:stretch>
            <a:fillRect/>
          </a:stretch>
        </p:blipFill>
        <p:spPr bwMode="auto">
          <a:xfrm>
            <a:off x="304800" y="1658937"/>
            <a:ext cx="8531225" cy="4741863"/>
          </a:xfrm>
          <a:prstGeom prst="rect">
            <a:avLst/>
          </a:prstGeom>
          <a:noFill/>
          <a:ln w="9525">
            <a:noFill/>
            <a:miter lim="800000"/>
            <a:headEnd/>
            <a:tailEnd/>
          </a:ln>
          <a:effectLst/>
        </p:spPr>
      </p:pic>
      <p:sp>
        <p:nvSpPr>
          <p:cNvPr id="3" name="Title 2"/>
          <p:cNvSpPr>
            <a:spLocks noGrp="1"/>
          </p:cNvSpPr>
          <p:nvPr>
            <p:ph type="title" idx="4294967295"/>
          </p:nvPr>
        </p:nvSpPr>
        <p:spPr>
          <a:xfrm>
            <a:off x="457200" y="304800"/>
            <a:ext cx="8382000" cy="533400"/>
          </a:xfrm>
        </p:spPr>
        <p:txBody>
          <a:bodyPr/>
          <a:lstStyle/>
          <a:p>
            <a:r>
              <a:rPr lang="en-US" sz="2800" b="1" kern="1200" dirty="0" smtClean="0">
                <a:solidFill>
                  <a:schemeClr val="tx1"/>
                </a:solidFill>
                <a:latin typeface="Arial"/>
                <a:ea typeface="+mn-ea"/>
                <a:cs typeface="+mn-cs"/>
              </a:rPr>
              <a:t>Crossing over produces new genetic variation</a:t>
            </a:r>
            <a:endParaRPr lang="en-US" sz="2800" dirty="0"/>
          </a:p>
        </p:txBody>
      </p:sp>
      <p:grpSp>
        <p:nvGrpSpPr>
          <p:cNvPr id="2" name="Group 5"/>
          <p:cNvGrpSpPr/>
          <p:nvPr/>
        </p:nvGrpSpPr>
        <p:grpSpPr>
          <a:xfrm>
            <a:off x="0" y="2667000"/>
            <a:ext cx="1066800" cy="276999"/>
            <a:chOff x="0" y="2667000"/>
            <a:chExt cx="1066800" cy="276999"/>
          </a:xfrm>
        </p:grpSpPr>
        <p:sp>
          <p:nvSpPr>
            <p:cNvPr id="4" name="Line Callout 2 3"/>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5" name="TextBox 4"/>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Dominant</a:t>
              </a:r>
              <a:endParaRPr lang="en-US" sz="1200" dirty="0"/>
            </a:p>
          </p:txBody>
        </p:sp>
      </p:grpSp>
      <p:grpSp>
        <p:nvGrpSpPr>
          <p:cNvPr id="6" name="Group 6"/>
          <p:cNvGrpSpPr/>
          <p:nvPr/>
        </p:nvGrpSpPr>
        <p:grpSpPr>
          <a:xfrm>
            <a:off x="1295400" y="3581400"/>
            <a:ext cx="1066800" cy="276999"/>
            <a:chOff x="0" y="2667000"/>
            <a:chExt cx="1066800" cy="276999"/>
          </a:xfrm>
        </p:grpSpPr>
        <p:sp>
          <p:nvSpPr>
            <p:cNvPr id="8" name="Line Callout 2 7"/>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9" name="TextBox 8"/>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recessive</a:t>
              </a:r>
              <a:endParaRPr lang="en-US" sz="1200" dirty="0"/>
            </a:p>
          </p:txBody>
        </p:sp>
      </p:grpSp>
      <p:sp>
        <p:nvSpPr>
          <p:cNvPr id="10" name="Rectangle 9"/>
          <p:cNvSpPr/>
          <p:nvPr/>
        </p:nvSpPr>
        <p:spPr bwMode="auto">
          <a:xfrm>
            <a:off x="6400800" y="2590800"/>
            <a:ext cx="2601259" cy="3352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11" name="Rectangle 10"/>
          <p:cNvSpPr/>
          <p:nvPr/>
        </p:nvSpPr>
        <p:spPr bwMode="auto">
          <a:xfrm>
            <a:off x="5638800" y="1600200"/>
            <a:ext cx="3429000" cy="990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figure 2-16"/>
          <p:cNvPicPr>
            <a:picLocks noChangeAspect="1" noChangeArrowheads="1"/>
          </p:cNvPicPr>
          <p:nvPr/>
        </p:nvPicPr>
        <p:blipFill>
          <a:blip r:embed="rId3" cstate="print"/>
          <a:srcRect/>
          <a:stretch>
            <a:fillRect/>
          </a:stretch>
        </p:blipFill>
        <p:spPr bwMode="auto">
          <a:xfrm>
            <a:off x="304800" y="1658937"/>
            <a:ext cx="8531225" cy="4741863"/>
          </a:xfrm>
          <a:prstGeom prst="rect">
            <a:avLst/>
          </a:prstGeom>
          <a:noFill/>
          <a:ln w="9525">
            <a:noFill/>
            <a:miter lim="800000"/>
            <a:headEnd/>
            <a:tailEnd/>
          </a:ln>
          <a:effectLst/>
        </p:spPr>
      </p:pic>
      <p:sp>
        <p:nvSpPr>
          <p:cNvPr id="3" name="Title 2"/>
          <p:cNvSpPr>
            <a:spLocks noGrp="1"/>
          </p:cNvSpPr>
          <p:nvPr>
            <p:ph type="title" idx="4294967295"/>
          </p:nvPr>
        </p:nvSpPr>
        <p:spPr>
          <a:xfrm>
            <a:off x="457200" y="304800"/>
            <a:ext cx="8382000" cy="533400"/>
          </a:xfrm>
        </p:spPr>
        <p:txBody>
          <a:bodyPr/>
          <a:lstStyle/>
          <a:p>
            <a:r>
              <a:rPr lang="en-US" sz="2800" b="1" kern="1200" dirty="0" smtClean="0">
                <a:solidFill>
                  <a:schemeClr val="tx1"/>
                </a:solidFill>
                <a:latin typeface="Arial"/>
                <a:ea typeface="+mn-ea"/>
                <a:cs typeface="+mn-cs"/>
              </a:rPr>
              <a:t>Crossing over produces new genetic variation</a:t>
            </a:r>
            <a:endParaRPr lang="en-US" sz="2800" dirty="0"/>
          </a:p>
        </p:txBody>
      </p:sp>
      <p:grpSp>
        <p:nvGrpSpPr>
          <p:cNvPr id="2" name="Group 5"/>
          <p:cNvGrpSpPr/>
          <p:nvPr/>
        </p:nvGrpSpPr>
        <p:grpSpPr>
          <a:xfrm>
            <a:off x="0" y="2667000"/>
            <a:ext cx="1066800" cy="276999"/>
            <a:chOff x="0" y="2667000"/>
            <a:chExt cx="1066800" cy="276999"/>
          </a:xfrm>
        </p:grpSpPr>
        <p:sp>
          <p:nvSpPr>
            <p:cNvPr id="4" name="Line Callout 2 3"/>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5" name="TextBox 4"/>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Dominant</a:t>
              </a:r>
              <a:endParaRPr lang="en-US" sz="1200" dirty="0"/>
            </a:p>
          </p:txBody>
        </p:sp>
      </p:grpSp>
      <p:grpSp>
        <p:nvGrpSpPr>
          <p:cNvPr id="6" name="Group 6"/>
          <p:cNvGrpSpPr/>
          <p:nvPr/>
        </p:nvGrpSpPr>
        <p:grpSpPr>
          <a:xfrm>
            <a:off x="1295400" y="3581400"/>
            <a:ext cx="1066800" cy="276999"/>
            <a:chOff x="0" y="2667000"/>
            <a:chExt cx="1066800" cy="276999"/>
          </a:xfrm>
        </p:grpSpPr>
        <p:sp>
          <p:nvSpPr>
            <p:cNvPr id="8" name="Line Callout 2 7"/>
            <p:cNvSpPr/>
            <p:nvPr/>
          </p:nvSpPr>
          <p:spPr bwMode="auto">
            <a:xfrm rot="10800000">
              <a:off x="0" y="2667000"/>
              <a:ext cx="914400" cy="228600"/>
            </a:xfrm>
            <a:prstGeom prst="borderCallout2">
              <a:avLst>
                <a:gd name="adj1" fmla="val 18750"/>
                <a:gd name="adj2" fmla="val -8333"/>
                <a:gd name="adj3" fmla="val 18750"/>
                <a:gd name="adj4" fmla="val -16667"/>
                <a:gd name="adj5" fmla="val 181465"/>
                <a:gd name="adj6" fmla="val 3954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charset="0"/>
              </a:endParaRPr>
            </a:p>
          </p:txBody>
        </p:sp>
        <p:sp>
          <p:nvSpPr>
            <p:cNvPr id="9" name="TextBox 8"/>
            <p:cNvSpPr txBox="1"/>
            <p:nvPr/>
          </p:nvSpPr>
          <p:spPr>
            <a:xfrm>
              <a:off x="0" y="2667000"/>
              <a:ext cx="1066800" cy="276999"/>
            </a:xfrm>
            <a:prstGeom prst="rect">
              <a:avLst/>
            </a:prstGeom>
            <a:solidFill>
              <a:schemeClr val="bg1"/>
            </a:solidFill>
            <a:ln>
              <a:solidFill>
                <a:schemeClr val="tx1"/>
              </a:solidFill>
            </a:ln>
          </p:spPr>
          <p:txBody>
            <a:bodyPr wrap="square" rtlCol="0">
              <a:spAutoFit/>
            </a:bodyPr>
            <a:lstStyle/>
            <a:p>
              <a:r>
                <a:rPr lang="en-US" sz="1200" dirty="0" smtClean="0"/>
                <a:t>recessive</a:t>
              </a:r>
              <a:endParaRPr lang="en-US" sz="1200" dirty="0"/>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r="8472"/>
          <a:stretch>
            <a:fillRect/>
          </a:stretch>
        </p:blipFill>
        <p:spPr bwMode="auto">
          <a:xfrm>
            <a:off x="0" y="2233613"/>
            <a:ext cx="9144000" cy="4624387"/>
          </a:xfrm>
          <a:prstGeom prst="rect">
            <a:avLst/>
          </a:prstGeom>
          <a:noFill/>
        </p:spPr>
      </p:pic>
      <p:sp>
        <p:nvSpPr>
          <p:cNvPr id="37891" name="Text Box 3"/>
          <p:cNvSpPr txBox="1">
            <a:spLocks noChangeArrowheads="1"/>
          </p:cNvSpPr>
          <p:nvPr/>
        </p:nvSpPr>
        <p:spPr bwMode="auto">
          <a:xfrm>
            <a:off x="128588" y="5962650"/>
            <a:ext cx="879475" cy="274638"/>
          </a:xfrm>
          <a:prstGeom prst="rect">
            <a:avLst/>
          </a:prstGeom>
          <a:noFill/>
          <a:ln w="9525">
            <a:noFill/>
            <a:miter lim="800000"/>
            <a:headEnd/>
            <a:tailEnd/>
          </a:ln>
          <a:effectLst/>
        </p:spPr>
        <p:txBody>
          <a:bodyPr wrap="none">
            <a:spAutoFit/>
          </a:bodyPr>
          <a:lstStyle/>
          <a:p>
            <a:pPr algn="ctr" eaLnBrk="0" hangingPunct="0"/>
            <a:r>
              <a:rPr lang="en-US" altLang="en-US" sz="1200" b="1">
                <a:latin typeface="Arial" charset="0"/>
              </a:rPr>
              <a:t>GROWTH</a:t>
            </a:r>
          </a:p>
        </p:txBody>
      </p:sp>
      <p:sp>
        <p:nvSpPr>
          <p:cNvPr id="37892" name="Text Box 4"/>
          <p:cNvSpPr txBox="1">
            <a:spLocks noChangeArrowheads="1"/>
          </p:cNvSpPr>
          <p:nvPr/>
        </p:nvSpPr>
        <p:spPr bwMode="auto">
          <a:xfrm>
            <a:off x="1143000" y="5870575"/>
            <a:ext cx="2006600" cy="457200"/>
          </a:xfrm>
          <a:prstGeom prst="rect">
            <a:avLst/>
          </a:prstGeom>
          <a:noFill/>
          <a:ln w="9525">
            <a:noFill/>
            <a:miter lim="800000"/>
            <a:headEnd/>
            <a:tailEnd/>
          </a:ln>
          <a:effectLst/>
        </p:spPr>
        <p:txBody>
          <a:bodyPr wrap="none">
            <a:spAutoFit/>
          </a:bodyPr>
          <a:lstStyle/>
          <a:p>
            <a:pPr algn="ctr" eaLnBrk="0" hangingPunct="0"/>
            <a:r>
              <a:rPr lang="en-US" altLang="en-US" sz="1200" b="1">
                <a:latin typeface="Arial" charset="0"/>
              </a:rPr>
              <a:t>MEIOSIS  I,</a:t>
            </a:r>
          </a:p>
          <a:p>
            <a:pPr algn="ctr" eaLnBrk="0" hangingPunct="0"/>
            <a:r>
              <a:rPr lang="en-US" altLang="en-US" sz="1200" b="1">
                <a:latin typeface="Arial" charset="0"/>
              </a:rPr>
              <a:t>CYTOPLASMIC DIVISION</a:t>
            </a:r>
          </a:p>
        </p:txBody>
      </p:sp>
      <p:sp>
        <p:nvSpPr>
          <p:cNvPr id="37893" name="Text Box 5"/>
          <p:cNvSpPr txBox="1">
            <a:spLocks noChangeArrowheads="1"/>
          </p:cNvSpPr>
          <p:nvPr/>
        </p:nvSpPr>
        <p:spPr bwMode="auto">
          <a:xfrm>
            <a:off x="3582988" y="5870575"/>
            <a:ext cx="2006600" cy="457200"/>
          </a:xfrm>
          <a:prstGeom prst="rect">
            <a:avLst/>
          </a:prstGeom>
          <a:noFill/>
          <a:ln w="9525">
            <a:noFill/>
            <a:miter lim="800000"/>
            <a:headEnd/>
            <a:tailEnd/>
          </a:ln>
          <a:effectLst/>
        </p:spPr>
        <p:txBody>
          <a:bodyPr wrap="none">
            <a:spAutoFit/>
          </a:bodyPr>
          <a:lstStyle/>
          <a:p>
            <a:pPr algn="ctr" eaLnBrk="0" hangingPunct="0"/>
            <a:r>
              <a:rPr lang="en-US" altLang="en-US" sz="1200" b="1">
                <a:latin typeface="Arial" charset="0"/>
              </a:rPr>
              <a:t>MEIOSIS  II,</a:t>
            </a:r>
          </a:p>
          <a:p>
            <a:pPr algn="ctr" eaLnBrk="0" hangingPunct="0"/>
            <a:r>
              <a:rPr lang="en-US" altLang="en-US" sz="1200" b="1">
                <a:latin typeface="Arial" charset="0"/>
              </a:rPr>
              <a:t>CYTOPLASMIC DIVISION</a:t>
            </a:r>
          </a:p>
        </p:txBody>
      </p:sp>
      <p:sp>
        <p:nvSpPr>
          <p:cNvPr id="37894" name="Text Box 6"/>
          <p:cNvSpPr txBox="1">
            <a:spLocks noChangeArrowheads="1"/>
          </p:cNvSpPr>
          <p:nvPr/>
        </p:nvSpPr>
        <p:spPr bwMode="auto">
          <a:xfrm>
            <a:off x="6188075" y="1509713"/>
            <a:ext cx="2384425" cy="701675"/>
          </a:xfrm>
          <a:prstGeom prst="rect">
            <a:avLst/>
          </a:prstGeom>
          <a:noFill/>
          <a:ln w="9525">
            <a:noFill/>
            <a:miter lim="800000"/>
            <a:headEnd/>
            <a:tailEnd/>
          </a:ln>
          <a:effectLst/>
        </p:spPr>
        <p:txBody>
          <a:bodyPr>
            <a:spAutoFit/>
          </a:bodyPr>
          <a:lstStyle/>
          <a:p>
            <a:pPr eaLnBrk="0" hangingPunct="0">
              <a:lnSpc>
                <a:spcPts val="1600"/>
              </a:lnSpc>
            </a:pPr>
            <a:r>
              <a:rPr lang="en-US" altLang="en-US" sz="1400" b="1">
                <a:latin typeface="Arial" charset="0"/>
              </a:rPr>
              <a:t>cell differentation, sperm formation (mature, haploid male gametes)</a:t>
            </a:r>
          </a:p>
        </p:txBody>
      </p:sp>
      <p:sp>
        <p:nvSpPr>
          <p:cNvPr id="37895" name="Text Box 7"/>
          <p:cNvSpPr txBox="1">
            <a:spLocks noChangeArrowheads="1"/>
          </p:cNvSpPr>
          <p:nvPr/>
        </p:nvSpPr>
        <p:spPr bwMode="auto">
          <a:xfrm>
            <a:off x="4110038" y="5580063"/>
            <a:ext cx="1925637" cy="295275"/>
          </a:xfrm>
          <a:prstGeom prst="rect">
            <a:avLst/>
          </a:prstGeom>
          <a:noFill/>
          <a:ln w="9525">
            <a:noFill/>
            <a:miter lim="800000"/>
            <a:headEnd/>
            <a:tailEnd/>
          </a:ln>
          <a:effectLst/>
        </p:spPr>
        <p:txBody>
          <a:bodyPr wrap="none">
            <a:spAutoFit/>
          </a:bodyPr>
          <a:lstStyle/>
          <a:p>
            <a:pPr algn="r" eaLnBrk="0" hangingPunct="0">
              <a:lnSpc>
                <a:spcPts val="1600"/>
              </a:lnSpc>
            </a:pPr>
            <a:r>
              <a:rPr lang="en-US" altLang="en-US" sz="1400" b="1">
                <a:latin typeface="Arial" charset="0"/>
              </a:rPr>
              <a:t>spermatids (haploid)</a:t>
            </a:r>
          </a:p>
        </p:txBody>
      </p:sp>
      <p:sp>
        <p:nvSpPr>
          <p:cNvPr id="37896" name="Text Box 8"/>
          <p:cNvSpPr txBox="1">
            <a:spLocks noChangeArrowheads="1"/>
          </p:cNvSpPr>
          <p:nvPr/>
        </p:nvSpPr>
        <p:spPr bwMode="auto">
          <a:xfrm>
            <a:off x="3346450" y="3687763"/>
            <a:ext cx="1712913" cy="7016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secondary spermatocytes (n?)</a:t>
            </a:r>
          </a:p>
        </p:txBody>
      </p:sp>
      <p:sp>
        <p:nvSpPr>
          <p:cNvPr id="37897" name="Text Box 9"/>
          <p:cNvSpPr txBox="1">
            <a:spLocks noChangeArrowheads="1"/>
          </p:cNvSpPr>
          <p:nvPr/>
        </p:nvSpPr>
        <p:spPr bwMode="auto">
          <a:xfrm>
            <a:off x="1289050" y="4729163"/>
            <a:ext cx="1712913" cy="7016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primary spermatocyte</a:t>
            </a:r>
          </a:p>
          <a:p>
            <a:pPr algn="ctr" eaLnBrk="0" hangingPunct="0">
              <a:lnSpc>
                <a:spcPts val="1600"/>
              </a:lnSpc>
            </a:pPr>
            <a:r>
              <a:rPr lang="en-US" altLang="en-US" sz="1400" b="1">
                <a:latin typeface="Arial" charset="0"/>
              </a:rPr>
              <a:t>(n?)</a:t>
            </a:r>
          </a:p>
        </p:txBody>
      </p:sp>
      <p:sp>
        <p:nvSpPr>
          <p:cNvPr id="37898" name="Text Box 10"/>
          <p:cNvSpPr txBox="1">
            <a:spLocks noChangeArrowheads="1"/>
          </p:cNvSpPr>
          <p:nvPr/>
        </p:nvSpPr>
        <p:spPr bwMode="auto">
          <a:xfrm>
            <a:off x="-88900" y="4576763"/>
            <a:ext cx="1357313" cy="11080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spermato-</a:t>
            </a:r>
          </a:p>
          <a:p>
            <a:pPr algn="ctr" eaLnBrk="0" hangingPunct="0">
              <a:lnSpc>
                <a:spcPts val="1600"/>
              </a:lnSpc>
            </a:pPr>
            <a:r>
              <a:rPr lang="en-US" altLang="en-US" sz="1400" b="1">
                <a:latin typeface="Arial" charset="0"/>
              </a:rPr>
              <a:t>gonium (diploid male reproductive cell)</a:t>
            </a:r>
          </a:p>
        </p:txBody>
      </p:sp>
      <p:sp>
        <p:nvSpPr>
          <p:cNvPr id="37899" name="Text Box 11"/>
          <p:cNvSpPr txBox="1">
            <a:spLocks noChangeArrowheads="1"/>
          </p:cNvSpPr>
          <p:nvPr/>
        </p:nvSpPr>
        <p:spPr bwMode="auto">
          <a:xfrm>
            <a:off x="1720930" y="303213"/>
            <a:ext cx="5695790" cy="1077218"/>
          </a:xfrm>
          <a:prstGeom prst="rect">
            <a:avLst/>
          </a:prstGeom>
          <a:noFill/>
          <a:ln w="9525">
            <a:noFill/>
            <a:miter lim="800000"/>
            <a:headEnd/>
            <a:tailEnd/>
          </a:ln>
          <a:effectLst/>
        </p:spPr>
        <p:txBody>
          <a:bodyPr wrap="none">
            <a:spAutoFit/>
          </a:bodyPr>
          <a:lstStyle/>
          <a:p>
            <a:pPr algn="ctr"/>
            <a:r>
              <a:rPr lang="en-US" sz="3200" dirty="0">
                <a:latin typeface="Arial" charset="0"/>
              </a:rPr>
              <a:t>Spermatogenesis results in </a:t>
            </a:r>
          </a:p>
          <a:p>
            <a:pPr algn="ctr"/>
            <a:r>
              <a:rPr lang="en-US" sz="3200" dirty="0">
                <a:latin typeface="Arial" charset="0"/>
              </a:rPr>
              <a:t>4 gametes per meiotic division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0" y="304800"/>
            <a:ext cx="9144000" cy="1470025"/>
          </a:xfrm>
        </p:spPr>
        <p:txBody>
          <a:bodyPr/>
          <a:lstStyle/>
          <a:p>
            <a:r>
              <a:rPr lang="en-US" sz="2400"/>
              <a:t>Trisomy 21 (Down’s Syndrome) is due to incorrect segregation of </a:t>
            </a:r>
            <a:br>
              <a:rPr lang="en-US" sz="2400"/>
            </a:br>
            <a:r>
              <a:rPr lang="en-US" sz="2400"/>
              <a:t>chromosome 21 during meiosis</a:t>
            </a:r>
          </a:p>
        </p:txBody>
      </p:sp>
      <p:graphicFrame>
        <p:nvGraphicFramePr>
          <p:cNvPr id="14340" name="Object 4"/>
          <p:cNvGraphicFramePr>
            <a:graphicFrameLocks noChangeAspect="1"/>
          </p:cNvGraphicFramePr>
          <p:nvPr/>
        </p:nvGraphicFramePr>
        <p:xfrm>
          <a:off x="0" y="2078038"/>
          <a:ext cx="9144000" cy="3840162"/>
        </p:xfrm>
        <a:graphic>
          <a:graphicData uri="http://schemas.openxmlformats.org/presentationml/2006/ole">
            <mc:AlternateContent xmlns:mc="http://schemas.openxmlformats.org/markup-compatibility/2006">
              <mc:Choice xmlns:v="urn:schemas-microsoft-com:vml" Requires="v">
                <p:oleObj spid="_x0000_s395275" name="Bitmap Image" r:id="rId3" imgW="20857143" imgH="8457143" progId="PBrush">
                  <p:embed/>
                </p:oleObj>
              </mc:Choice>
              <mc:Fallback>
                <p:oleObj name="Bitmap Image" r:id="rId3" imgW="20857143" imgH="8457143"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r="3419"/>
                      <a:stretch>
                        <a:fillRect/>
                      </a:stretch>
                    </p:blipFill>
                    <p:spPr bwMode="auto">
                      <a:xfrm>
                        <a:off x="0" y="2078038"/>
                        <a:ext cx="9144000" cy="384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2" name="Line 6"/>
          <p:cNvSpPr>
            <a:spLocks noChangeShapeType="1"/>
          </p:cNvSpPr>
          <p:nvPr/>
        </p:nvSpPr>
        <p:spPr bwMode="auto">
          <a:xfrm flipH="1" flipV="1">
            <a:off x="2133600" y="5448300"/>
            <a:ext cx="1162050" cy="1123950"/>
          </a:xfrm>
          <a:prstGeom prst="line">
            <a:avLst/>
          </a:prstGeom>
          <a:noFill/>
          <a:ln w="38100">
            <a:solidFill>
              <a:srgbClr val="FF0066"/>
            </a:solidFill>
            <a:round/>
            <a:headEnd/>
            <a:tailEnd type="triangle" w="med" len="med"/>
          </a:ln>
          <a:effectLst/>
        </p:spPr>
        <p:txBody>
          <a:bodyPr/>
          <a:lstStyle/>
          <a:p>
            <a:endParaRPr lang="en-US"/>
          </a:p>
        </p:txBody>
      </p:sp>
      <p:sp>
        <p:nvSpPr>
          <p:cNvPr id="14343" name="Text Box 7"/>
          <p:cNvSpPr txBox="1">
            <a:spLocks noChangeArrowheads="1"/>
          </p:cNvSpPr>
          <p:nvPr/>
        </p:nvSpPr>
        <p:spPr bwMode="auto">
          <a:xfrm>
            <a:off x="3448050" y="6343650"/>
            <a:ext cx="3238500" cy="457200"/>
          </a:xfrm>
          <a:prstGeom prst="rect">
            <a:avLst/>
          </a:prstGeom>
          <a:noFill/>
          <a:ln w="9525">
            <a:noFill/>
            <a:miter lim="800000"/>
            <a:headEnd/>
            <a:tailEnd/>
          </a:ln>
          <a:effectLst/>
        </p:spPr>
        <p:txBody>
          <a:bodyPr>
            <a:spAutoFit/>
          </a:bodyPr>
          <a:lstStyle/>
          <a:p>
            <a:pPr>
              <a:spcBef>
                <a:spcPct val="50000"/>
              </a:spcBef>
            </a:pPr>
            <a:r>
              <a:rPr lang="en-US" b="1">
                <a:latin typeface="Arial" charset="0"/>
              </a:rPr>
              <a:t>3</a:t>
            </a:r>
            <a:r>
              <a:rPr lang="en-US" b="1" baseline="30000">
                <a:latin typeface="Arial" charset="0"/>
              </a:rPr>
              <a:t>rd</a:t>
            </a:r>
            <a:r>
              <a:rPr lang="en-US" b="1">
                <a:latin typeface="Arial" charset="0"/>
              </a:rPr>
              <a:t> Chromosome 21</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0"/>
            <a:ext cx="8229600" cy="762000"/>
          </a:xfrm>
        </p:spPr>
        <p:txBody>
          <a:bodyPr/>
          <a:lstStyle/>
          <a:p>
            <a:r>
              <a:rPr lang="en-US" sz="2400" b="1"/>
              <a:t>Nondisjunction</a:t>
            </a:r>
          </a:p>
        </p:txBody>
      </p:sp>
      <p:pic>
        <p:nvPicPr>
          <p:cNvPr id="49155" name="Picture 3" descr="15_12Nondisjunction_L"/>
          <p:cNvPicPr>
            <a:picLocks noGrp="1" noChangeAspect="1" noChangeArrowheads="1"/>
          </p:cNvPicPr>
          <p:nvPr>
            <p:ph idx="1"/>
          </p:nvPr>
        </p:nvPicPr>
        <p:blipFill>
          <a:blip r:embed="rId2" cstate="print"/>
          <a:srcRect/>
          <a:stretch>
            <a:fillRect/>
          </a:stretch>
        </p:blipFill>
        <p:spPr>
          <a:xfrm>
            <a:off x="457200" y="1066800"/>
            <a:ext cx="8077200" cy="5765800"/>
          </a:xfrm>
          <a:noFill/>
          <a:ln/>
        </p:spPr>
      </p:pic>
      <p:sp>
        <p:nvSpPr>
          <p:cNvPr id="49156" name="Text Box 4"/>
          <p:cNvSpPr txBox="1">
            <a:spLocks noChangeArrowheads="1"/>
          </p:cNvSpPr>
          <p:nvPr/>
        </p:nvSpPr>
        <p:spPr bwMode="auto">
          <a:xfrm rot="-5400000">
            <a:off x="7336632" y="5050631"/>
            <a:ext cx="3340100" cy="274637"/>
          </a:xfrm>
          <a:prstGeom prst="rect">
            <a:avLst/>
          </a:prstGeom>
          <a:noFill/>
          <a:ln w="9525">
            <a:noFill/>
            <a:miter lim="800000"/>
            <a:headEnd/>
            <a:tailEnd/>
          </a:ln>
          <a:effectLst/>
        </p:spPr>
        <p:txBody>
          <a:bodyPr>
            <a:spAutoFit/>
          </a:bodyPr>
          <a:lstStyle/>
          <a:p>
            <a:pPr>
              <a:spcBef>
                <a:spcPct val="50000"/>
              </a:spcBef>
            </a:pPr>
            <a:r>
              <a:rPr lang="en-US" sz="1200">
                <a:latin typeface="Arial" charset="0"/>
              </a:rPr>
              <a:t>From Campbell and Reece, </a:t>
            </a:r>
            <a:r>
              <a:rPr lang="en-US" sz="1200" i="1">
                <a:latin typeface="Arial" charset="0"/>
              </a:rPr>
              <a:t>Biology, </a:t>
            </a:r>
            <a:r>
              <a:rPr lang="en-US" sz="1200">
                <a:latin typeface="Arial" charset="0"/>
              </a:rPr>
              <a:t>7</a:t>
            </a:r>
            <a:r>
              <a:rPr lang="en-US" sz="1200" baseline="30000">
                <a:latin typeface="Arial" charset="0"/>
              </a:rPr>
              <a:t>th</a:t>
            </a:r>
            <a:r>
              <a:rPr lang="en-US" sz="1200">
                <a:latin typeface="Arial" charset="0"/>
              </a:rPr>
              <a:t> ed.</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3" name="Picture 3" descr="figure 2-18_nb"/>
          <p:cNvPicPr>
            <a:picLocks noChangeAspect="1" noChangeArrowheads="1"/>
          </p:cNvPicPr>
          <p:nvPr/>
        </p:nvPicPr>
        <p:blipFill>
          <a:blip r:embed="rId3" cstate="print"/>
          <a:srcRect/>
          <a:stretch>
            <a:fillRect/>
          </a:stretch>
        </p:blipFill>
        <p:spPr bwMode="auto">
          <a:xfrm>
            <a:off x="303213" y="606425"/>
            <a:ext cx="8535987" cy="5645150"/>
          </a:xfrm>
          <a:prstGeom prst="rect">
            <a:avLst/>
          </a:prstGeom>
          <a:noFill/>
        </p:spPr>
      </p:pic>
      <p:sp>
        <p:nvSpPr>
          <p:cNvPr id="3" name="Title 2"/>
          <p:cNvSpPr>
            <a:spLocks noGrp="1"/>
          </p:cNvSpPr>
          <p:nvPr>
            <p:ph type="title" idx="4294967295"/>
          </p:nvPr>
        </p:nvSpPr>
        <p:spPr>
          <a:xfrm>
            <a:off x="1219200" y="0"/>
            <a:ext cx="6705600" cy="457200"/>
          </a:xfrm>
        </p:spPr>
        <p:txBody>
          <a:bodyPr/>
          <a:lstStyle/>
          <a:p>
            <a:pPr rtl="0" fontAlgn="base"/>
            <a:r>
              <a:rPr lang="en-US" sz="2400" b="1" kern="1200" dirty="0" smtClean="0">
                <a:solidFill>
                  <a:schemeClr val="tx1"/>
                </a:solidFill>
                <a:latin typeface="Arial"/>
                <a:ea typeface="+mn-ea"/>
                <a:cs typeface="+mn-cs"/>
              </a:rPr>
              <a:t>Mitosis and meiosis compared</a:t>
            </a:r>
            <a:endParaRPr lang="en-US" sz="2400" dirty="0"/>
          </a:p>
        </p:txBody>
      </p:sp>
      <p:sp>
        <p:nvSpPr>
          <p:cNvPr id="4" name="TextBox 3"/>
          <p:cNvSpPr txBox="1"/>
          <p:nvPr/>
        </p:nvSpPr>
        <p:spPr>
          <a:xfrm>
            <a:off x="2819400" y="6027003"/>
            <a:ext cx="5867400" cy="830997"/>
          </a:xfrm>
          <a:prstGeom prst="rect">
            <a:avLst/>
          </a:prstGeom>
          <a:noFill/>
        </p:spPr>
        <p:txBody>
          <a:bodyPr wrap="square" rtlCol="0">
            <a:spAutoFit/>
          </a:bodyPr>
          <a:lstStyle/>
          <a:p>
            <a:r>
              <a:rPr lang="en-US" dirty="0" smtClean="0">
                <a:latin typeface="+mn-lt"/>
              </a:rPr>
              <a:t>Which phase in meiosis is most comparable to metaphase of mitosis?</a:t>
            </a:r>
            <a:endParaRPr lang="en-US" dirty="0">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1892300"/>
            <a:ext cx="6019800" cy="4965700"/>
          </a:xfrm>
          <a:prstGeom prst="rect">
            <a:avLst/>
          </a:prstGeom>
          <a:noFill/>
        </p:spPr>
      </p:pic>
      <p:pic>
        <p:nvPicPr>
          <p:cNvPr id="38915" name="Picture 3"/>
          <p:cNvPicPr>
            <a:picLocks noChangeAspect="1" noChangeArrowheads="1"/>
          </p:cNvPicPr>
          <p:nvPr/>
        </p:nvPicPr>
        <p:blipFill>
          <a:blip r:embed="rId3" cstate="print"/>
          <a:srcRect/>
          <a:stretch>
            <a:fillRect/>
          </a:stretch>
        </p:blipFill>
        <p:spPr bwMode="auto">
          <a:xfrm>
            <a:off x="6276975" y="1892300"/>
            <a:ext cx="2867025" cy="3581400"/>
          </a:xfrm>
          <a:prstGeom prst="rect">
            <a:avLst/>
          </a:prstGeom>
          <a:noFill/>
          <a:ln w="12700">
            <a:solidFill>
              <a:srgbClr val="000000"/>
            </a:solidFill>
            <a:miter lim="800000"/>
            <a:headEnd/>
            <a:tailEnd/>
          </a:ln>
        </p:spPr>
      </p:pic>
      <p:sp>
        <p:nvSpPr>
          <p:cNvPr id="38916" name="Text Box 4"/>
          <p:cNvSpPr txBox="1">
            <a:spLocks noChangeArrowheads="1"/>
          </p:cNvSpPr>
          <p:nvPr/>
        </p:nvSpPr>
        <p:spPr bwMode="auto">
          <a:xfrm>
            <a:off x="128588" y="6491288"/>
            <a:ext cx="879475" cy="274637"/>
          </a:xfrm>
          <a:prstGeom prst="rect">
            <a:avLst/>
          </a:prstGeom>
          <a:noFill/>
          <a:ln w="9525">
            <a:noFill/>
            <a:miter lim="800000"/>
            <a:headEnd/>
            <a:tailEnd/>
          </a:ln>
          <a:effectLst/>
        </p:spPr>
        <p:txBody>
          <a:bodyPr wrap="none">
            <a:spAutoFit/>
          </a:bodyPr>
          <a:lstStyle/>
          <a:p>
            <a:pPr algn="ctr" eaLnBrk="0" hangingPunct="0"/>
            <a:r>
              <a:rPr lang="en-US" altLang="en-US" sz="1200" b="1">
                <a:latin typeface="Arial" charset="0"/>
              </a:rPr>
              <a:t>GROWTH</a:t>
            </a:r>
          </a:p>
        </p:txBody>
      </p:sp>
      <p:sp>
        <p:nvSpPr>
          <p:cNvPr id="38917" name="Text Box 5"/>
          <p:cNvSpPr txBox="1">
            <a:spLocks noChangeArrowheads="1"/>
          </p:cNvSpPr>
          <p:nvPr/>
        </p:nvSpPr>
        <p:spPr bwMode="auto">
          <a:xfrm>
            <a:off x="1155700" y="6399213"/>
            <a:ext cx="2006600" cy="457200"/>
          </a:xfrm>
          <a:prstGeom prst="rect">
            <a:avLst/>
          </a:prstGeom>
          <a:noFill/>
          <a:ln w="9525">
            <a:noFill/>
            <a:miter lim="800000"/>
            <a:headEnd/>
            <a:tailEnd/>
          </a:ln>
          <a:effectLst/>
        </p:spPr>
        <p:txBody>
          <a:bodyPr wrap="none">
            <a:spAutoFit/>
          </a:bodyPr>
          <a:lstStyle/>
          <a:p>
            <a:pPr algn="ctr" eaLnBrk="0" hangingPunct="0"/>
            <a:r>
              <a:rPr lang="en-US" altLang="en-US" sz="1200" b="1">
                <a:latin typeface="Arial" charset="0"/>
              </a:rPr>
              <a:t>MEIOSIS I,</a:t>
            </a:r>
          </a:p>
          <a:p>
            <a:pPr algn="ctr" eaLnBrk="0" hangingPunct="0"/>
            <a:r>
              <a:rPr lang="en-US" altLang="en-US" sz="1200" b="1">
                <a:latin typeface="Arial" charset="0"/>
              </a:rPr>
              <a:t>CYTOPLASMIC DIVISION</a:t>
            </a:r>
          </a:p>
        </p:txBody>
      </p:sp>
      <p:sp>
        <p:nvSpPr>
          <p:cNvPr id="38918" name="Text Box 6"/>
          <p:cNvSpPr txBox="1">
            <a:spLocks noChangeArrowheads="1"/>
          </p:cNvSpPr>
          <p:nvPr/>
        </p:nvSpPr>
        <p:spPr bwMode="auto">
          <a:xfrm>
            <a:off x="3633788" y="6399213"/>
            <a:ext cx="2006600" cy="457200"/>
          </a:xfrm>
          <a:prstGeom prst="rect">
            <a:avLst/>
          </a:prstGeom>
          <a:noFill/>
          <a:ln w="9525">
            <a:noFill/>
            <a:miter lim="800000"/>
            <a:headEnd/>
            <a:tailEnd/>
          </a:ln>
          <a:effectLst/>
        </p:spPr>
        <p:txBody>
          <a:bodyPr wrap="none">
            <a:spAutoFit/>
          </a:bodyPr>
          <a:lstStyle/>
          <a:p>
            <a:pPr algn="ctr" eaLnBrk="0" hangingPunct="0"/>
            <a:r>
              <a:rPr lang="en-US" altLang="en-US" sz="1200" b="1">
                <a:latin typeface="Arial" charset="0"/>
              </a:rPr>
              <a:t>MEIOSIS II,</a:t>
            </a:r>
          </a:p>
          <a:p>
            <a:pPr algn="ctr" eaLnBrk="0" hangingPunct="0"/>
            <a:r>
              <a:rPr lang="en-US" altLang="en-US" sz="1200" b="1">
                <a:latin typeface="Arial" charset="0"/>
              </a:rPr>
              <a:t>CYTOPLASMIC DIVISION</a:t>
            </a:r>
          </a:p>
        </p:txBody>
      </p:sp>
      <p:sp>
        <p:nvSpPr>
          <p:cNvPr id="38919" name="Text Box 7"/>
          <p:cNvSpPr txBox="1">
            <a:spLocks noChangeArrowheads="1"/>
          </p:cNvSpPr>
          <p:nvPr/>
        </p:nvSpPr>
        <p:spPr bwMode="auto">
          <a:xfrm>
            <a:off x="4887913" y="5803900"/>
            <a:ext cx="969962" cy="4984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ovum (haploid)</a:t>
            </a:r>
          </a:p>
        </p:txBody>
      </p:sp>
      <p:sp>
        <p:nvSpPr>
          <p:cNvPr id="38920" name="Text Box 8"/>
          <p:cNvSpPr txBox="1">
            <a:spLocks noChangeArrowheads="1"/>
          </p:cNvSpPr>
          <p:nvPr/>
        </p:nvSpPr>
        <p:spPr bwMode="auto">
          <a:xfrm>
            <a:off x="1301750" y="4673600"/>
            <a:ext cx="1712913" cy="4984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primary oocyte (diploid)</a:t>
            </a:r>
          </a:p>
        </p:txBody>
      </p:sp>
      <p:sp>
        <p:nvSpPr>
          <p:cNvPr id="38921" name="Text Box 9"/>
          <p:cNvSpPr txBox="1">
            <a:spLocks noChangeArrowheads="1"/>
          </p:cNvSpPr>
          <p:nvPr/>
        </p:nvSpPr>
        <p:spPr bwMode="auto">
          <a:xfrm>
            <a:off x="-114300" y="4673600"/>
            <a:ext cx="1357313" cy="9048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oogonium (diploid reproductive cell)</a:t>
            </a:r>
          </a:p>
        </p:txBody>
      </p:sp>
      <p:sp>
        <p:nvSpPr>
          <p:cNvPr id="38922" name="Text Box 10"/>
          <p:cNvSpPr txBox="1">
            <a:spLocks noChangeArrowheads="1"/>
          </p:cNvSpPr>
          <p:nvPr/>
        </p:nvSpPr>
        <p:spPr bwMode="auto">
          <a:xfrm>
            <a:off x="3314700" y="5270500"/>
            <a:ext cx="1204913" cy="7016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secondary oocyte (haploid)</a:t>
            </a:r>
          </a:p>
        </p:txBody>
      </p:sp>
      <p:sp>
        <p:nvSpPr>
          <p:cNvPr id="38923" name="Text Box 11"/>
          <p:cNvSpPr txBox="1">
            <a:spLocks noChangeArrowheads="1"/>
          </p:cNvSpPr>
          <p:nvPr/>
        </p:nvSpPr>
        <p:spPr bwMode="auto">
          <a:xfrm>
            <a:off x="3314700" y="2159000"/>
            <a:ext cx="1204913" cy="7016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first polar body (haploid)</a:t>
            </a:r>
          </a:p>
        </p:txBody>
      </p:sp>
      <p:sp>
        <p:nvSpPr>
          <p:cNvPr id="38924" name="Text Box 12"/>
          <p:cNvSpPr txBox="1">
            <a:spLocks noChangeArrowheads="1"/>
          </p:cNvSpPr>
          <p:nvPr/>
        </p:nvSpPr>
        <p:spPr bwMode="auto">
          <a:xfrm>
            <a:off x="4800600" y="1816100"/>
            <a:ext cx="1204913" cy="701675"/>
          </a:xfrm>
          <a:prstGeom prst="rect">
            <a:avLst/>
          </a:prstGeom>
          <a:noFill/>
          <a:ln w="9525">
            <a:noFill/>
            <a:miter lim="800000"/>
            <a:headEnd/>
            <a:tailEnd/>
          </a:ln>
          <a:effectLst/>
        </p:spPr>
        <p:txBody>
          <a:bodyPr>
            <a:spAutoFit/>
          </a:bodyPr>
          <a:lstStyle/>
          <a:p>
            <a:pPr algn="ctr" eaLnBrk="0" hangingPunct="0">
              <a:lnSpc>
                <a:spcPts val="1600"/>
              </a:lnSpc>
            </a:pPr>
            <a:r>
              <a:rPr lang="en-US" altLang="en-US" sz="1400" b="1">
                <a:latin typeface="Arial" charset="0"/>
              </a:rPr>
              <a:t>three polar bodies (haploid)</a:t>
            </a:r>
          </a:p>
        </p:txBody>
      </p:sp>
      <p:sp>
        <p:nvSpPr>
          <p:cNvPr id="38925" name="Text Box 13"/>
          <p:cNvSpPr txBox="1">
            <a:spLocks noChangeArrowheads="1"/>
          </p:cNvSpPr>
          <p:nvPr/>
        </p:nvSpPr>
        <p:spPr bwMode="auto">
          <a:xfrm>
            <a:off x="1517650" y="303213"/>
            <a:ext cx="6102350" cy="1190625"/>
          </a:xfrm>
          <a:prstGeom prst="rect">
            <a:avLst/>
          </a:prstGeom>
          <a:noFill/>
          <a:ln w="9525">
            <a:noFill/>
            <a:miter lim="800000"/>
            <a:headEnd/>
            <a:tailEnd/>
          </a:ln>
          <a:effectLst/>
        </p:spPr>
        <p:txBody>
          <a:bodyPr wrap="none">
            <a:spAutoFit/>
          </a:bodyPr>
          <a:lstStyle/>
          <a:p>
            <a:pPr algn="ctr"/>
            <a:r>
              <a:rPr lang="en-US" sz="3600">
                <a:latin typeface="Arial" charset="0"/>
              </a:rPr>
              <a:t>Oogenesis results in </a:t>
            </a:r>
          </a:p>
          <a:p>
            <a:pPr algn="ctr"/>
            <a:r>
              <a:rPr lang="en-US" sz="3600">
                <a:latin typeface="Arial" charset="0"/>
              </a:rPr>
              <a:t>1 gamete per meiotic division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5"/>
          <p:cNvSpPr>
            <a:spLocks noGrp="1" noChangeArrowheads="1"/>
          </p:cNvSpPr>
          <p:nvPr>
            <p:ph type="title"/>
          </p:nvPr>
        </p:nvSpPr>
        <p:spPr>
          <a:xfrm>
            <a:off x="6013450" y="939800"/>
            <a:ext cx="3130550" cy="5918200"/>
          </a:xfrm>
        </p:spPr>
        <p:txBody>
          <a:bodyPr/>
          <a:lstStyle/>
          <a:p>
            <a:pPr algn="l">
              <a:buFontTx/>
              <a:buChar char="•"/>
            </a:pPr>
            <a:r>
              <a:rPr lang="en-US" sz="1800" b="1" dirty="0"/>
              <a:t>These cells were all taken from the same individual (a mammal).  </a:t>
            </a:r>
            <a:br>
              <a:rPr lang="en-US" sz="1800" b="1" dirty="0"/>
            </a:br>
            <a:r>
              <a:rPr lang="en-US" sz="1800" b="1" dirty="0"/>
              <a:t>Identify the cell division events occurring in each cell and explain your reasoning.  </a:t>
            </a:r>
            <a:br>
              <a:rPr lang="en-US" sz="1800" b="1" dirty="0"/>
            </a:br>
            <a:r>
              <a:rPr lang="en-US" sz="1800" b="1" dirty="0"/>
              <a:t>What is the sex of the individual?  </a:t>
            </a:r>
            <a:br>
              <a:rPr lang="en-US" sz="1800" b="1" dirty="0"/>
            </a:br>
            <a:r>
              <a:rPr lang="en-US" sz="1800" b="1" dirty="0"/>
              <a:t>What is the diploid chromosome number?</a:t>
            </a:r>
          </a:p>
        </p:txBody>
      </p:sp>
      <p:graphicFrame>
        <p:nvGraphicFramePr>
          <p:cNvPr id="21508" name="Object 4"/>
          <p:cNvGraphicFramePr>
            <a:graphicFrameLocks noGrp="1" noChangeAspect="1"/>
          </p:cNvGraphicFramePr>
          <p:nvPr>
            <p:ph idx="1"/>
          </p:nvPr>
        </p:nvGraphicFramePr>
        <p:xfrm>
          <a:off x="0" y="0"/>
          <a:ext cx="5738813" cy="5738813"/>
        </p:xfrm>
        <a:graphic>
          <a:graphicData uri="http://schemas.openxmlformats.org/presentationml/2006/ole">
            <mc:AlternateContent xmlns:mc="http://schemas.openxmlformats.org/markup-compatibility/2006">
              <mc:Choice xmlns:v="urn:schemas-microsoft-com:vml" Requires="v">
                <p:oleObj spid="_x0000_s292875" name="Image" r:id="rId3" imgW="3098413" imgH="3098413" progId="Photoshop.Image.6">
                  <p:embed/>
                </p:oleObj>
              </mc:Choice>
              <mc:Fallback>
                <p:oleObj name="Image" r:id="rId3" imgW="3098413" imgH="3098413" progId="Photoshop.Image.6">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38813" cy="5738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92138" y="476250"/>
            <a:ext cx="7772400" cy="1143000"/>
          </a:xfrm>
        </p:spPr>
        <p:txBody>
          <a:bodyPr/>
          <a:lstStyle/>
          <a:p>
            <a:pPr algn="l"/>
            <a:r>
              <a:rPr lang="en-US" sz="1800" b="1" dirty="0"/>
              <a:t>These cells were all taken from the same individual (a mammal).  Identify the cell division events occurring in each cell and explain your reasoning.  </a:t>
            </a:r>
            <a:br>
              <a:rPr lang="en-US" sz="1800" b="1" dirty="0"/>
            </a:br>
            <a:r>
              <a:rPr lang="en-US" sz="1800" b="1" dirty="0"/>
              <a:t>What is the sex of the individual?  </a:t>
            </a:r>
            <a:r>
              <a:rPr lang="en-US" sz="1800" dirty="0"/>
              <a:t>Female</a:t>
            </a:r>
            <a:br>
              <a:rPr lang="en-US" sz="1800" dirty="0"/>
            </a:br>
            <a:r>
              <a:rPr lang="en-US" sz="1800" b="1" dirty="0"/>
              <a:t>What is the diploid chromosome number?  </a:t>
            </a:r>
            <a:r>
              <a:rPr lang="en-US" sz="1800" dirty="0"/>
              <a:t>N = 3, diploid no. = 2n or 6</a:t>
            </a:r>
            <a:endParaRPr lang="en-US" sz="1800" b="1" dirty="0"/>
          </a:p>
        </p:txBody>
      </p:sp>
      <p:graphicFrame>
        <p:nvGraphicFramePr>
          <p:cNvPr id="27651" name="Object 3"/>
          <p:cNvGraphicFramePr>
            <a:graphicFrameLocks noGrp="1" noChangeAspect="1"/>
          </p:cNvGraphicFramePr>
          <p:nvPr>
            <p:ph sz="half" idx="1"/>
          </p:nvPr>
        </p:nvGraphicFramePr>
        <p:xfrm>
          <a:off x="488950" y="2425700"/>
          <a:ext cx="3098800" cy="1504950"/>
        </p:xfrm>
        <a:graphic>
          <a:graphicData uri="http://schemas.openxmlformats.org/presentationml/2006/ole">
            <mc:AlternateContent xmlns:mc="http://schemas.openxmlformats.org/markup-compatibility/2006">
              <mc:Choice xmlns:v="urn:schemas-microsoft-com:vml" Requires="v">
                <p:oleObj spid="_x0000_s293908" name="Image" r:id="rId3" imgW="3098413" imgH="3098413" progId="Photoshop.Image.6">
                  <p:embed/>
                </p:oleObj>
              </mc:Choice>
              <mc:Fallback>
                <p:oleObj name="Image" r:id="rId3" imgW="3098413" imgH="3098413" progId="Photoshop.Image.6">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b="51434"/>
                      <a:stretch>
                        <a:fillRect/>
                      </a:stretch>
                    </p:blipFill>
                    <p:spPr bwMode="auto">
                      <a:xfrm>
                        <a:off x="488950" y="2425700"/>
                        <a:ext cx="3098800"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2" name="Object 4"/>
          <p:cNvGraphicFramePr>
            <a:graphicFrameLocks noGrp="1" noChangeAspect="1"/>
          </p:cNvGraphicFramePr>
          <p:nvPr>
            <p:ph sz="half" idx="2"/>
          </p:nvPr>
        </p:nvGraphicFramePr>
        <p:xfrm>
          <a:off x="5003800" y="3719513"/>
          <a:ext cx="3098800" cy="1795462"/>
        </p:xfrm>
        <a:graphic>
          <a:graphicData uri="http://schemas.openxmlformats.org/presentationml/2006/ole">
            <mc:AlternateContent xmlns:mc="http://schemas.openxmlformats.org/markup-compatibility/2006">
              <mc:Choice xmlns:v="urn:schemas-microsoft-com:vml" Requires="v">
                <p:oleObj spid="_x0000_s293909" name="Image" r:id="rId5" imgW="3098413" imgH="3098413" progId="Photoshop.Image.6">
                  <p:embed/>
                </p:oleObj>
              </mc:Choice>
              <mc:Fallback>
                <p:oleObj name="Image" r:id="rId5" imgW="3098413" imgH="3098413" progId="Photoshop.Image.6">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t="49385"/>
                      <a:stretch>
                        <a:fillRect/>
                      </a:stretch>
                    </p:blipFill>
                    <p:spPr bwMode="auto">
                      <a:xfrm>
                        <a:off x="5003800" y="3719513"/>
                        <a:ext cx="3098800" cy="179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7655" name="Text Box 7"/>
          <p:cNvSpPr txBox="1">
            <a:spLocks noChangeArrowheads="1"/>
          </p:cNvSpPr>
          <p:nvPr/>
        </p:nvSpPr>
        <p:spPr bwMode="auto">
          <a:xfrm>
            <a:off x="403225" y="4024313"/>
            <a:ext cx="1381125" cy="609600"/>
          </a:xfrm>
          <a:prstGeom prst="rect">
            <a:avLst/>
          </a:prstGeom>
          <a:noFill/>
          <a:ln w="9525">
            <a:noFill/>
            <a:miter lim="800000"/>
            <a:headEnd/>
            <a:tailEnd/>
          </a:ln>
          <a:effectLst/>
        </p:spPr>
        <p:txBody>
          <a:bodyPr lIns="0" tIns="0" rIns="0" bIns="0">
            <a:spAutoFit/>
          </a:bodyPr>
          <a:lstStyle/>
          <a:p>
            <a:pPr>
              <a:spcBef>
                <a:spcPct val="50000"/>
              </a:spcBef>
            </a:pPr>
            <a:r>
              <a:rPr lang="en-US" sz="2000" b="1">
                <a:latin typeface="Arial" charset="0"/>
              </a:rPr>
              <a:t>Anaphase I of Meiosis</a:t>
            </a:r>
          </a:p>
        </p:txBody>
      </p:sp>
      <p:sp>
        <p:nvSpPr>
          <p:cNvPr id="27656" name="Text Box 8"/>
          <p:cNvSpPr txBox="1">
            <a:spLocks noChangeArrowheads="1"/>
          </p:cNvSpPr>
          <p:nvPr/>
        </p:nvSpPr>
        <p:spPr bwMode="auto">
          <a:xfrm>
            <a:off x="2108200" y="4024313"/>
            <a:ext cx="1381125" cy="609600"/>
          </a:xfrm>
          <a:prstGeom prst="rect">
            <a:avLst/>
          </a:prstGeom>
          <a:noFill/>
          <a:ln w="9525">
            <a:noFill/>
            <a:miter lim="800000"/>
            <a:headEnd/>
            <a:tailEnd/>
          </a:ln>
          <a:effectLst/>
        </p:spPr>
        <p:txBody>
          <a:bodyPr lIns="0" tIns="0" rIns="0" bIns="0">
            <a:spAutoFit/>
          </a:bodyPr>
          <a:lstStyle/>
          <a:p>
            <a:pPr>
              <a:spcBef>
                <a:spcPct val="50000"/>
              </a:spcBef>
            </a:pPr>
            <a:r>
              <a:rPr lang="en-US" sz="2000" b="1">
                <a:latin typeface="Arial" charset="0"/>
              </a:rPr>
              <a:t>Anaphase of Mitosis</a:t>
            </a:r>
          </a:p>
        </p:txBody>
      </p:sp>
      <p:sp>
        <p:nvSpPr>
          <p:cNvPr id="27657" name="Text Box 9"/>
          <p:cNvSpPr txBox="1">
            <a:spLocks noChangeArrowheads="1"/>
          </p:cNvSpPr>
          <p:nvPr/>
        </p:nvSpPr>
        <p:spPr bwMode="auto">
          <a:xfrm>
            <a:off x="4791075" y="5641975"/>
            <a:ext cx="1635125" cy="609600"/>
          </a:xfrm>
          <a:prstGeom prst="rect">
            <a:avLst/>
          </a:prstGeom>
          <a:noFill/>
          <a:ln w="9525">
            <a:noFill/>
            <a:miter lim="800000"/>
            <a:headEnd/>
            <a:tailEnd/>
          </a:ln>
          <a:effectLst/>
        </p:spPr>
        <p:txBody>
          <a:bodyPr lIns="0" tIns="0" rIns="0" bIns="0">
            <a:spAutoFit/>
          </a:bodyPr>
          <a:lstStyle/>
          <a:p>
            <a:pPr>
              <a:spcBef>
                <a:spcPct val="50000"/>
              </a:spcBef>
            </a:pPr>
            <a:r>
              <a:rPr lang="en-US" sz="2000" b="1">
                <a:latin typeface="Arial" charset="0"/>
              </a:rPr>
              <a:t>Anaphase II of Meiosis</a:t>
            </a:r>
          </a:p>
        </p:txBody>
      </p:sp>
      <p:sp>
        <p:nvSpPr>
          <p:cNvPr id="27658" name="Text Box 10"/>
          <p:cNvSpPr txBox="1">
            <a:spLocks noChangeArrowheads="1"/>
          </p:cNvSpPr>
          <p:nvPr/>
        </p:nvSpPr>
        <p:spPr bwMode="auto">
          <a:xfrm>
            <a:off x="6645275" y="5641975"/>
            <a:ext cx="1381125" cy="609600"/>
          </a:xfrm>
          <a:prstGeom prst="rect">
            <a:avLst/>
          </a:prstGeom>
          <a:noFill/>
          <a:ln w="9525">
            <a:noFill/>
            <a:miter lim="800000"/>
            <a:headEnd/>
            <a:tailEnd/>
          </a:ln>
          <a:effectLst/>
        </p:spPr>
        <p:txBody>
          <a:bodyPr lIns="0" tIns="0" rIns="0" bIns="0">
            <a:spAutoFit/>
          </a:bodyPr>
          <a:lstStyle/>
          <a:p>
            <a:pPr>
              <a:spcBef>
                <a:spcPct val="50000"/>
              </a:spcBef>
            </a:pPr>
            <a:r>
              <a:rPr lang="en-US" sz="2000" b="1">
                <a:latin typeface="Arial" charset="0"/>
              </a:rPr>
              <a:t>Metaphase I of Meiosis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figure 2-13"/>
          <p:cNvPicPr>
            <a:picLocks noChangeAspect="1" noChangeArrowheads="1"/>
          </p:cNvPicPr>
          <p:nvPr/>
        </p:nvPicPr>
        <p:blipFill>
          <a:blip r:embed="rId3" cstate="print"/>
          <a:srcRect/>
          <a:stretch>
            <a:fillRect/>
          </a:stretch>
        </p:blipFill>
        <p:spPr bwMode="auto">
          <a:xfrm>
            <a:off x="2995612" y="325437"/>
            <a:ext cx="6148388" cy="6532563"/>
          </a:xfrm>
          <a:prstGeom prst="rect">
            <a:avLst/>
          </a:prstGeom>
          <a:noFill/>
          <a:ln w="9525">
            <a:noFill/>
            <a:miter lim="800000"/>
            <a:headEnd/>
            <a:tailEnd/>
          </a:ln>
          <a:effectLst/>
        </p:spPr>
      </p:pic>
      <p:sp>
        <p:nvSpPr>
          <p:cNvPr id="3" name="TextBox 2"/>
          <p:cNvSpPr txBox="1"/>
          <p:nvPr/>
        </p:nvSpPr>
        <p:spPr>
          <a:xfrm>
            <a:off x="228600" y="762000"/>
            <a:ext cx="2590800" cy="4093428"/>
          </a:xfrm>
          <a:prstGeom prst="rect">
            <a:avLst/>
          </a:prstGeom>
          <a:noFill/>
        </p:spPr>
        <p:txBody>
          <a:bodyPr wrap="square" rtlCol="0">
            <a:spAutoFit/>
          </a:bodyPr>
          <a:lstStyle/>
          <a:p>
            <a:r>
              <a:rPr lang="en-US" sz="2000" dirty="0" smtClean="0">
                <a:latin typeface="+mn-lt"/>
              </a:rPr>
              <a:t>Label each chromosome “M1” or “P1”, “M2” or “P2” as appropriate (see board for the genotype of this heterozygous individual)</a:t>
            </a:r>
          </a:p>
          <a:p>
            <a:r>
              <a:rPr lang="en-US" sz="2000" dirty="0" smtClean="0">
                <a:latin typeface="+mn-lt"/>
              </a:rPr>
              <a:t> </a:t>
            </a:r>
          </a:p>
          <a:p>
            <a:r>
              <a:rPr lang="en-US" sz="2000" dirty="0" smtClean="0">
                <a:latin typeface="+mn-lt"/>
              </a:rPr>
              <a:t>Continue to label the chromatids as appropriate (“M1” etc.)</a:t>
            </a:r>
            <a:endParaRPr lang="en-US" sz="2000" dirty="0">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300038" y="152400"/>
            <a:ext cx="8615362" cy="1905000"/>
          </a:xfrm>
        </p:spPr>
        <p:txBody>
          <a:bodyPr/>
          <a:lstStyle/>
          <a:p>
            <a:pPr>
              <a:lnSpc>
                <a:spcPct val="90000"/>
              </a:lnSpc>
              <a:buFontTx/>
              <a:buNone/>
            </a:pPr>
            <a:r>
              <a:rPr lang="en-US" sz="2000" b="1" dirty="0"/>
              <a:t>A cell in G1 has 12 chromosomes.  What is its diploid chromosome number?  </a:t>
            </a:r>
            <a:endParaRPr lang="en-US" sz="2000" b="1" dirty="0" smtClean="0"/>
          </a:p>
          <a:p>
            <a:pPr>
              <a:lnSpc>
                <a:spcPct val="90000"/>
              </a:lnSpc>
              <a:buFontTx/>
              <a:buNone/>
            </a:pPr>
            <a:r>
              <a:rPr lang="en-US" sz="2000" b="1" dirty="0" smtClean="0"/>
              <a:t>Draw a picture of each stage.</a:t>
            </a:r>
          </a:p>
          <a:p>
            <a:pPr>
              <a:lnSpc>
                <a:spcPct val="90000"/>
              </a:lnSpc>
              <a:buFontTx/>
              <a:buNone/>
            </a:pPr>
            <a:r>
              <a:rPr lang="en-US" sz="2000" b="1" dirty="0" smtClean="0"/>
              <a:t>How </a:t>
            </a:r>
            <a:r>
              <a:rPr lang="en-US" sz="2000" b="1" dirty="0"/>
              <a:t>many chromosomes and DNA molecules will be found </a:t>
            </a:r>
            <a:r>
              <a:rPr lang="en-US" sz="2000" b="1" u="sng" dirty="0"/>
              <a:t>per cel</a:t>
            </a:r>
            <a:r>
              <a:rPr lang="en-US" sz="2000" b="1" dirty="0"/>
              <a:t>l when this original cell progresses to the following stages? </a:t>
            </a:r>
            <a:r>
              <a:rPr lang="en-US" sz="2000" dirty="0"/>
              <a:t>(one, unduplicated chromosome </a:t>
            </a:r>
            <a:r>
              <a:rPr lang="en-US" sz="2000" dirty="0" smtClean="0"/>
              <a:t>= </a:t>
            </a:r>
            <a:r>
              <a:rPr lang="en-US" sz="2000" dirty="0"/>
              <a:t>one, </a:t>
            </a:r>
            <a:r>
              <a:rPr lang="en-US" sz="2000" dirty="0" smtClean="0"/>
              <a:t>single </a:t>
            </a:r>
            <a:r>
              <a:rPr lang="en-US" sz="2000" dirty="0"/>
              <a:t>DNA molecule)</a:t>
            </a:r>
          </a:p>
        </p:txBody>
      </p:sp>
      <p:graphicFrame>
        <p:nvGraphicFramePr>
          <p:cNvPr id="4" name="Table 3"/>
          <p:cNvGraphicFramePr>
            <a:graphicFrameLocks noGrp="1"/>
          </p:cNvGraphicFramePr>
          <p:nvPr/>
        </p:nvGraphicFramePr>
        <p:xfrm>
          <a:off x="381000" y="2209800"/>
          <a:ext cx="8305800" cy="4572001"/>
        </p:xfrm>
        <a:graphic>
          <a:graphicData uri="http://schemas.openxmlformats.org/drawingml/2006/table">
            <a:tbl>
              <a:tblPr firstRow="1" bandRow="1">
                <a:tableStyleId>{D7AC3CCA-C797-4891-BE02-D94E43425B78}</a:tableStyleId>
              </a:tblPr>
              <a:tblGrid>
                <a:gridCol w="1371600"/>
                <a:gridCol w="1397000"/>
                <a:gridCol w="1384300"/>
                <a:gridCol w="1333500"/>
                <a:gridCol w="1435100"/>
                <a:gridCol w="1384300"/>
              </a:tblGrid>
              <a:tr h="381001">
                <a:tc>
                  <a:txBody>
                    <a:bodyPr/>
                    <a:lstStyle/>
                    <a:p>
                      <a:pPr algn="ctr"/>
                      <a:r>
                        <a:rPr lang="en-US" b="0" dirty="0" smtClean="0"/>
                        <a:t>Stage</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smtClean="0"/>
                        <a:t>picture</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err="1" smtClean="0"/>
                        <a:t>C’some</a:t>
                      </a:r>
                      <a:r>
                        <a:rPr lang="en-US" sz="1200" b="0" dirty="0" smtClean="0"/>
                        <a:t>/molecule</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smtClean="0"/>
                        <a:t>Stage</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smtClean="0"/>
                        <a:t>picture</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err="1" smtClean="0"/>
                        <a:t>C’some</a:t>
                      </a:r>
                      <a:r>
                        <a:rPr lang="en-US" sz="1200" b="0" dirty="0" smtClean="0"/>
                        <a:t>/molecule</a:t>
                      </a:r>
                      <a:endParaRPr lang="en-US" sz="12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3584">
                <a:tc>
                  <a:txBody>
                    <a:bodyPr/>
                    <a:lstStyle/>
                    <a:p>
                      <a:pPr algn="ctr"/>
                      <a:r>
                        <a:rPr lang="en-US" b="0" dirty="0" smtClean="0"/>
                        <a:t>G2</a:t>
                      </a: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Anaphase I</a:t>
                      </a:r>
                    </a:p>
                    <a:p>
                      <a:pPr algn="ctr"/>
                      <a:endParaRPr lang="en-US"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52234">
                <a:tc>
                  <a:txBody>
                    <a:bodyPr/>
                    <a:lstStyle/>
                    <a:p>
                      <a:pPr algn="ctr"/>
                      <a:r>
                        <a:rPr lang="en-US" dirty="0" smtClean="0"/>
                        <a:t>Prophase of mitosis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Prophase II</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15182">
                <a:tc>
                  <a:txBody>
                    <a:bodyPr/>
                    <a:lstStyle/>
                    <a:p>
                      <a:pPr algn="ctr"/>
                      <a:r>
                        <a:rPr lang="en-US" dirty="0" smtClean="0"/>
                        <a:t>Metaphase I</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Anaphase II</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300038" y="152400"/>
            <a:ext cx="8615362" cy="1905000"/>
          </a:xfrm>
        </p:spPr>
        <p:txBody>
          <a:bodyPr/>
          <a:lstStyle/>
          <a:p>
            <a:pPr>
              <a:lnSpc>
                <a:spcPct val="90000"/>
              </a:lnSpc>
              <a:buFontTx/>
              <a:buNone/>
            </a:pPr>
            <a:r>
              <a:rPr lang="en-US" sz="2000" b="1" dirty="0"/>
              <a:t>A cell in G1 has 12 chromosomes.  What is its diploid chromosome number?  </a:t>
            </a:r>
            <a:endParaRPr lang="en-US" sz="2000" b="1" dirty="0" smtClean="0"/>
          </a:p>
          <a:p>
            <a:pPr>
              <a:lnSpc>
                <a:spcPct val="90000"/>
              </a:lnSpc>
              <a:buFontTx/>
              <a:buNone/>
            </a:pPr>
            <a:r>
              <a:rPr lang="en-US" sz="2000" b="1" dirty="0" smtClean="0"/>
              <a:t>Draw a picture of each stage.</a:t>
            </a:r>
          </a:p>
          <a:p>
            <a:pPr>
              <a:lnSpc>
                <a:spcPct val="90000"/>
              </a:lnSpc>
              <a:buFontTx/>
              <a:buNone/>
            </a:pPr>
            <a:r>
              <a:rPr lang="en-US" sz="2000" b="1" dirty="0" smtClean="0"/>
              <a:t>How </a:t>
            </a:r>
            <a:r>
              <a:rPr lang="en-US" sz="2000" b="1" dirty="0"/>
              <a:t>many chromosomes and DNA molecules will be found </a:t>
            </a:r>
            <a:r>
              <a:rPr lang="en-US" sz="2000" b="1" u="sng" dirty="0"/>
              <a:t>per cel</a:t>
            </a:r>
            <a:r>
              <a:rPr lang="en-US" sz="2000" b="1" dirty="0"/>
              <a:t>l when this original cell progresses to the following stages? </a:t>
            </a:r>
            <a:r>
              <a:rPr lang="en-US" sz="2000" dirty="0"/>
              <a:t>(one, unduplicated chromosome </a:t>
            </a:r>
            <a:r>
              <a:rPr lang="en-US" sz="2000" dirty="0" smtClean="0"/>
              <a:t>= </a:t>
            </a:r>
            <a:r>
              <a:rPr lang="en-US" sz="2000" dirty="0"/>
              <a:t>one, </a:t>
            </a:r>
            <a:r>
              <a:rPr lang="en-US" sz="2000" dirty="0" smtClean="0"/>
              <a:t>single </a:t>
            </a:r>
            <a:r>
              <a:rPr lang="en-US" sz="2000" dirty="0"/>
              <a:t>DNA molecule)</a:t>
            </a:r>
          </a:p>
        </p:txBody>
      </p:sp>
      <p:graphicFrame>
        <p:nvGraphicFramePr>
          <p:cNvPr id="4" name="Table 3"/>
          <p:cNvGraphicFramePr>
            <a:graphicFrameLocks noGrp="1"/>
          </p:cNvGraphicFramePr>
          <p:nvPr/>
        </p:nvGraphicFramePr>
        <p:xfrm>
          <a:off x="381000" y="2209800"/>
          <a:ext cx="8305800" cy="4572001"/>
        </p:xfrm>
        <a:graphic>
          <a:graphicData uri="http://schemas.openxmlformats.org/drawingml/2006/table">
            <a:tbl>
              <a:tblPr firstRow="1" bandRow="1">
                <a:tableStyleId>{D7AC3CCA-C797-4891-BE02-D94E43425B78}</a:tableStyleId>
              </a:tblPr>
              <a:tblGrid>
                <a:gridCol w="1371600"/>
                <a:gridCol w="1397000"/>
                <a:gridCol w="1384300"/>
                <a:gridCol w="1333500"/>
                <a:gridCol w="1435100"/>
                <a:gridCol w="1384300"/>
              </a:tblGrid>
              <a:tr h="381001">
                <a:tc>
                  <a:txBody>
                    <a:bodyPr/>
                    <a:lstStyle/>
                    <a:p>
                      <a:pPr algn="ctr"/>
                      <a:r>
                        <a:rPr lang="en-US" b="0" dirty="0" smtClean="0"/>
                        <a:t>Stage</a:t>
                      </a: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smtClean="0"/>
                        <a:t>picture</a:t>
                      </a:r>
                      <a:endParaRPr lang="en-US" sz="1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err="1" smtClean="0"/>
                        <a:t>C’some</a:t>
                      </a:r>
                      <a:r>
                        <a:rPr lang="en-US" sz="1200" b="0" dirty="0" smtClean="0"/>
                        <a:t>/molecule</a:t>
                      </a:r>
                      <a:endParaRPr lang="en-US" sz="1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smtClean="0"/>
                        <a:t>Stage</a:t>
                      </a: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smtClean="0"/>
                        <a:t>picture</a:t>
                      </a:r>
                      <a:endParaRPr lang="en-US" sz="1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b="0" dirty="0" err="1" smtClean="0"/>
                        <a:t>C’some</a:t>
                      </a:r>
                      <a:r>
                        <a:rPr lang="en-US" sz="1200" b="0" dirty="0" smtClean="0"/>
                        <a:t>/molecule</a:t>
                      </a:r>
                      <a:endParaRPr lang="en-US" sz="12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3584">
                <a:tc>
                  <a:txBody>
                    <a:bodyPr/>
                    <a:lstStyle/>
                    <a:p>
                      <a:pPr algn="ctr"/>
                      <a:r>
                        <a:rPr lang="en-US" b="0" dirty="0" smtClean="0"/>
                        <a:t>G2</a:t>
                      </a: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b="0" dirty="0" smtClean="0"/>
                        <a:t>12, 24</a:t>
                      </a: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Anaphase I</a:t>
                      </a:r>
                    </a:p>
                    <a:p>
                      <a:pPr algn="ctr"/>
                      <a:endParaRPr 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12, 24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752234">
                <a:tc>
                  <a:txBody>
                    <a:bodyPr/>
                    <a:lstStyle/>
                    <a:p>
                      <a:pPr algn="ctr"/>
                      <a:r>
                        <a:rPr lang="en-US" dirty="0" smtClean="0"/>
                        <a:t>Prophase of mitosis</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12, 24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Prophase II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6, 12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015182">
                <a:tc>
                  <a:txBody>
                    <a:bodyPr/>
                    <a:lstStyle/>
                    <a:p>
                      <a:pPr algn="ctr"/>
                      <a:r>
                        <a:rPr lang="en-US" dirty="0" smtClean="0"/>
                        <a:t>Metaphase 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12, 24</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Anaphase II</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dirty="0" smtClean="0"/>
                        <a:t>12, 12</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381000" y="152400"/>
            <a:ext cx="8229600" cy="762000"/>
          </a:xfrm>
        </p:spPr>
        <p:txBody>
          <a:bodyPr/>
          <a:lstStyle/>
          <a:p>
            <a:r>
              <a:rPr lang="en-US" sz="2400" b="1" dirty="0" smtClean="0"/>
              <a:t>Mitosis and Meiosis: practice questions</a:t>
            </a:r>
          </a:p>
        </p:txBody>
      </p:sp>
      <p:sp>
        <p:nvSpPr>
          <p:cNvPr id="3" name="Content Placeholder 2"/>
          <p:cNvSpPr>
            <a:spLocks noGrp="1"/>
          </p:cNvSpPr>
          <p:nvPr>
            <p:ph idx="1"/>
          </p:nvPr>
        </p:nvSpPr>
        <p:spPr>
          <a:xfrm>
            <a:off x="381000" y="1371600"/>
            <a:ext cx="8305800" cy="5029200"/>
          </a:xfrm>
        </p:spPr>
        <p:txBody>
          <a:bodyPr/>
          <a:lstStyle/>
          <a:p>
            <a:pPr marL="0" indent="0">
              <a:buFontTx/>
              <a:buNone/>
              <a:defRPr/>
            </a:pPr>
            <a:r>
              <a:rPr lang="en-US" sz="2000" dirty="0" smtClean="0"/>
              <a:t>The following comprehension questions (at end of each chapter section) in </a:t>
            </a:r>
            <a:r>
              <a:rPr lang="en-US" sz="2000" dirty="0" err="1" smtClean="0"/>
              <a:t>Brooker</a:t>
            </a:r>
            <a:r>
              <a:rPr lang="en-US" sz="2000" dirty="0" smtClean="0"/>
              <a:t>, </a:t>
            </a:r>
            <a:r>
              <a:rPr lang="en-US" sz="2000" i="1" dirty="0" smtClean="0"/>
              <a:t>Concepts of Genetics </a:t>
            </a:r>
            <a:r>
              <a:rPr lang="en-US" sz="2000" dirty="0" smtClean="0"/>
              <a:t> are recommended:</a:t>
            </a:r>
            <a:endParaRPr lang="en-US" sz="2000" dirty="0"/>
          </a:p>
          <a:p>
            <a:pPr>
              <a:defRPr/>
            </a:pPr>
            <a:r>
              <a:rPr lang="en-US" sz="2000" u="sng" dirty="0" smtClean="0"/>
              <a:t>Comprehension Questions</a:t>
            </a:r>
            <a:r>
              <a:rPr lang="en-US" sz="2000" dirty="0" smtClean="0"/>
              <a:t> (at end of each section): sections 2.1 #1,3; 2.2; 2.3; 2.4; 2.5#1.  </a:t>
            </a:r>
            <a:r>
              <a:rPr lang="en-US" sz="1800" dirty="0" smtClean="0"/>
              <a:t>Answers to Comprehension Questions are at the very end of every chapter. </a:t>
            </a:r>
          </a:p>
          <a:p>
            <a:pPr>
              <a:defRPr/>
            </a:pPr>
            <a:endParaRPr lang="en-US" sz="2000" u="sng" dirty="0" smtClean="0"/>
          </a:p>
          <a:p>
            <a:pPr>
              <a:defRPr/>
            </a:pPr>
            <a:r>
              <a:rPr lang="en-US" sz="2000" u="sng" dirty="0" smtClean="0"/>
              <a:t>Solved Problems</a:t>
            </a:r>
            <a:r>
              <a:rPr lang="en-US" sz="2000" dirty="0" smtClean="0"/>
              <a:t> at end of chapter (answers included): S1, S2, S4.</a:t>
            </a:r>
          </a:p>
          <a:p>
            <a:pPr>
              <a:defRPr/>
            </a:pPr>
            <a:endParaRPr lang="en-US" sz="2000" u="sng" dirty="0" smtClean="0"/>
          </a:p>
          <a:p>
            <a:pPr>
              <a:defRPr/>
            </a:pPr>
            <a:r>
              <a:rPr lang="en-US" sz="2000" u="sng" dirty="0" smtClean="0"/>
              <a:t>Conceptual questions</a:t>
            </a:r>
            <a:r>
              <a:rPr lang="en-US" sz="2000" dirty="0" smtClean="0"/>
              <a:t> and </a:t>
            </a:r>
            <a:r>
              <a:rPr lang="en-US" sz="2000" u="sng" dirty="0" smtClean="0"/>
              <a:t>Experimental/Application Questions</a:t>
            </a:r>
            <a:r>
              <a:rPr lang="en-US" sz="2000" dirty="0" smtClean="0"/>
              <a:t> at end of chapter (answers found by logging into publisher’s website, or find them in the book): </a:t>
            </a:r>
          </a:p>
          <a:p>
            <a:pPr lvl="1">
              <a:defRPr/>
            </a:pPr>
            <a:r>
              <a:rPr lang="en-US" sz="1800" dirty="0" smtClean="0"/>
              <a:t>Concepts—C1, C2, C3, C5, C6, C7, C8, C9, C10, C11, C12</a:t>
            </a:r>
            <a:r>
              <a:rPr lang="en-US" sz="1800" smtClean="0"/>
              <a:t>, C16, C18, C19, C20, C24, C26</a:t>
            </a:r>
            <a:endParaRPr lang="en-US" sz="1800" dirty="0" smtClean="0"/>
          </a:p>
          <a:p>
            <a:pPr lvl="1">
              <a:defRPr/>
            </a:pPr>
            <a:r>
              <a:rPr lang="en-US" sz="1800" dirty="0" smtClean="0"/>
              <a:t>A little more </a:t>
            </a:r>
            <a:r>
              <a:rPr lang="en-US" sz="1800" dirty="0"/>
              <a:t>challenging—C13, C14</a:t>
            </a:r>
            <a:endParaRPr lang="en-US" sz="1800" dirty="0" smtClean="0"/>
          </a:p>
        </p:txBody>
      </p:sp>
    </p:spTree>
    <p:extLst>
      <p:ext uri="{BB962C8B-B14F-4D97-AF65-F5344CB8AC3E}">
        <p14:creationId xmlns:p14="http://schemas.microsoft.com/office/powerpoint/2010/main" val="1781995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815975" y="1171575"/>
            <a:ext cx="7772400" cy="4114800"/>
          </a:xfrm>
        </p:spPr>
        <p:txBody>
          <a:bodyPr/>
          <a:lstStyle/>
          <a:p>
            <a:pPr>
              <a:buFontTx/>
              <a:buNone/>
            </a:pPr>
            <a:r>
              <a:rPr lang="en-US" b="1"/>
              <a:t>The fruit fly has four pairs of chromosomes, whereas the house fly has six pairs of chromosomes.  Other things being equal, in which species would you expect to see more genetic variation among the progeny of a cross?  Explain your choice.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731838" y="0"/>
            <a:ext cx="7772400" cy="2838450"/>
          </a:xfrm>
        </p:spPr>
        <p:txBody>
          <a:bodyPr/>
          <a:lstStyle/>
          <a:p>
            <a:pPr>
              <a:buFontTx/>
              <a:buNone/>
            </a:pPr>
            <a:r>
              <a:rPr lang="en-US" b="1" dirty="0"/>
              <a:t>The fruit fly has four pairs of chromosomes, whereas the house fly has six pairs of chromosomes.  Other things being equal, in which species would you expect to see more genetic variation among the progeny of a cross?  Explain your choice.</a:t>
            </a:r>
          </a:p>
        </p:txBody>
      </p:sp>
      <p:sp>
        <p:nvSpPr>
          <p:cNvPr id="30723" name="Text Box 3"/>
          <p:cNvSpPr txBox="1">
            <a:spLocks noChangeArrowheads="1"/>
          </p:cNvSpPr>
          <p:nvPr/>
        </p:nvSpPr>
        <p:spPr bwMode="auto">
          <a:xfrm>
            <a:off x="658813" y="3041650"/>
            <a:ext cx="7910512" cy="2647950"/>
          </a:xfrm>
          <a:prstGeom prst="rect">
            <a:avLst/>
          </a:prstGeom>
          <a:noFill/>
          <a:ln w="9525">
            <a:noFill/>
            <a:miter lim="800000"/>
            <a:headEnd/>
            <a:tailEnd/>
          </a:ln>
          <a:effectLst/>
        </p:spPr>
        <p:txBody>
          <a:bodyPr>
            <a:spAutoFit/>
          </a:bodyPr>
          <a:lstStyle/>
          <a:p>
            <a:pPr>
              <a:spcBef>
                <a:spcPct val="50000"/>
              </a:spcBef>
            </a:pPr>
            <a:r>
              <a:rPr lang="en-US">
                <a:latin typeface="Arial" charset="0"/>
              </a:rPr>
              <a:t>Expect to see more genetic variation in the house fly, because it has a greater number of independently assorting chromosomes.  In addition to recombination, a species generates 2</a:t>
            </a:r>
            <a:r>
              <a:rPr lang="en-US" baseline="30000">
                <a:latin typeface="Arial" charset="0"/>
              </a:rPr>
              <a:t>N</a:t>
            </a:r>
            <a:r>
              <a:rPr lang="en-US">
                <a:latin typeface="Arial" charset="0"/>
              </a:rPr>
              <a:t> number of different gametes per individual (N = haploid chromosome number).  Thus a fruit fly can generate 2</a:t>
            </a:r>
            <a:r>
              <a:rPr lang="en-US" baseline="30000">
                <a:latin typeface="Arial" charset="0"/>
              </a:rPr>
              <a:t>4</a:t>
            </a:r>
            <a:r>
              <a:rPr lang="en-US">
                <a:latin typeface="Arial" charset="0"/>
              </a:rPr>
              <a:t> different gametes, while the house fly can generate 2</a:t>
            </a:r>
            <a:r>
              <a:rPr lang="en-US" baseline="30000">
                <a:latin typeface="Arial" charset="0"/>
              </a:rPr>
              <a:t>6</a:t>
            </a:r>
            <a:r>
              <a:rPr lang="en-US">
                <a:latin typeface="Arial" charset="0"/>
              </a:rPr>
              <a:t> different gametes.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0" y="304800"/>
            <a:ext cx="9144000" cy="1470025"/>
          </a:xfrm>
        </p:spPr>
        <p:txBody>
          <a:bodyPr/>
          <a:lstStyle/>
          <a:p>
            <a:r>
              <a:rPr lang="en-US" sz="2400"/>
              <a:t>Trisomy 21 (Down’s Syndrome) is due to incorrect segregation of </a:t>
            </a:r>
            <a:br>
              <a:rPr lang="en-US" sz="2400"/>
            </a:br>
            <a:r>
              <a:rPr lang="en-US" sz="2400"/>
              <a:t>chromosome 21 during meiosis</a:t>
            </a:r>
          </a:p>
        </p:txBody>
      </p:sp>
      <p:graphicFrame>
        <p:nvGraphicFramePr>
          <p:cNvPr id="14340" name="Object 4"/>
          <p:cNvGraphicFramePr>
            <a:graphicFrameLocks noChangeAspect="1"/>
          </p:cNvGraphicFramePr>
          <p:nvPr/>
        </p:nvGraphicFramePr>
        <p:xfrm>
          <a:off x="0" y="2078038"/>
          <a:ext cx="9144000" cy="3840162"/>
        </p:xfrm>
        <a:graphic>
          <a:graphicData uri="http://schemas.openxmlformats.org/presentationml/2006/ole">
            <mc:AlternateContent xmlns:mc="http://schemas.openxmlformats.org/markup-compatibility/2006">
              <mc:Choice xmlns:v="urn:schemas-microsoft-com:vml" Requires="v">
                <p:oleObj spid="_x0000_s289803" name="Bitmap Image" r:id="rId3" imgW="20857143" imgH="8457143" progId="PBrush">
                  <p:embed/>
                </p:oleObj>
              </mc:Choice>
              <mc:Fallback>
                <p:oleObj name="Bitmap Image" r:id="rId3" imgW="20857143" imgH="8457143"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r="3419"/>
                      <a:stretch>
                        <a:fillRect/>
                      </a:stretch>
                    </p:blipFill>
                    <p:spPr bwMode="auto">
                      <a:xfrm>
                        <a:off x="0" y="2078038"/>
                        <a:ext cx="9144000" cy="384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342" name="Line 6"/>
          <p:cNvSpPr>
            <a:spLocks noChangeShapeType="1"/>
          </p:cNvSpPr>
          <p:nvPr/>
        </p:nvSpPr>
        <p:spPr bwMode="auto">
          <a:xfrm flipH="1" flipV="1">
            <a:off x="2133600" y="5448300"/>
            <a:ext cx="1162050" cy="1123950"/>
          </a:xfrm>
          <a:prstGeom prst="line">
            <a:avLst/>
          </a:prstGeom>
          <a:noFill/>
          <a:ln w="38100">
            <a:solidFill>
              <a:srgbClr val="FF0066"/>
            </a:solidFill>
            <a:round/>
            <a:headEnd/>
            <a:tailEnd type="triangle" w="med" len="med"/>
          </a:ln>
          <a:effectLst/>
        </p:spPr>
        <p:txBody>
          <a:bodyPr/>
          <a:lstStyle/>
          <a:p>
            <a:endParaRPr lang="en-US"/>
          </a:p>
        </p:txBody>
      </p:sp>
      <p:sp>
        <p:nvSpPr>
          <p:cNvPr id="14343" name="Text Box 7"/>
          <p:cNvSpPr txBox="1">
            <a:spLocks noChangeArrowheads="1"/>
          </p:cNvSpPr>
          <p:nvPr/>
        </p:nvSpPr>
        <p:spPr bwMode="auto">
          <a:xfrm>
            <a:off x="3448050" y="6343650"/>
            <a:ext cx="3238500" cy="457200"/>
          </a:xfrm>
          <a:prstGeom prst="rect">
            <a:avLst/>
          </a:prstGeom>
          <a:noFill/>
          <a:ln w="9525">
            <a:noFill/>
            <a:miter lim="800000"/>
            <a:headEnd/>
            <a:tailEnd/>
          </a:ln>
          <a:effectLst/>
        </p:spPr>
        <p:txBody>
          <a:bodyPr>
            <a:spAutoFit/>
          </a:bodyPr>
          <a:lstStyle/>
          <a:p>
            <a:pPr>
              <a:spcBef>
                <a:spcPct val="50000"/>
              </a:spcBef>
            </a:pPr>
            <a:r>
              <a:rPr lang="en-US" b="1">
                <a:latin typeface="Arial" charset="0"/>
              </a:rPr>
              <a:t>3</a:t>
            </a:r>
            <a:r>
              <a:rPr lang="en-US" b="1" baseline="30000">
                <a:latin typeface="Arial" charset="0"/>
              </a:rPr>
              <a:t>rd</a:t>
            </a:r>
            <a:r>
              <a:rPr lang="en-US" b="1">
                <a:latin typeface="Arial" charset="0"/>
              </a:rPr>
              <a:t> Chromosome 21</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4413" y="609600"/>
            <a:ext cx="3049587" cy="5245100"/>
          </a:xfrm>
        </p:spPr>
        <p:txBody>
          <a:bodyPr/>
          <a:lstStyle/>
          <a:p>
            <a:r>
              <a:rPr lang="en-US" sz="2800"/>
              <a:t>Incidence of Down’s Syndrome According to Mother’s Age</a:t>
            </a:r>
          </a:p>
        </p:txBody>
      </p:sp>
      <p:graphicFrame>
        <p:nvGraphicFramePr>
          <p:cNvPr id="15364" name="Object 4"/>
          <p:cNvGraphicFramePr>
            <a:graphicFrameLocks noGrp="1" noChangeAspect="1"/>
          </p:cNvGraphicFramePr>
          <p:nvPr>
            <p:ph idx="1"/>
          </p:nvPr>
        </p:nvGraphicFramePr>
        <p:xfrm>
          <a:off x="458788" y="463550"/>
          <a:ext cx="5532437" cy="5894388"/>
        </p:xfrm>
        <a:graphic>
          <a:graphicData uri="http://schemas.openxmlformats.org/presentationml/2006/ole">
            <mc:AlternateContent xmlns:mc="http://schemas.openxmlformats.org/markup-compatibility/2006">
              <mc:Choice xmlns:v="urn:schemas-microsoft-com:vml" Requires="v">
                <p:oleObj spid="_x0000_s290827" name="Bitmap Image" r:id="rId3" imgW="11545912" imgH="10285714" progId="PBrush">
                  <p:embed/>
                </p:oleObj>
              </mc:Choice>
              <mc:Fallback>
                <p:oleObj name="Bitmap Image" r:id="rId3" imgW="11545912" imgH="10285714"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l="6770" r="9622"/>
                      <a:stretch>
                        <a:fillRect/>
                      </a:stretch>
                    </p:blipFill>
                    <p:spPr bwMode="auto">
                      <a:xfrm>
                        <a:off x="458788" y="463550"/>
                        <a:ext cx="5532437" cy="589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5010150" cy="819150"/>
          </a:xfrm>
        </p:spPr>
        <p:txBody>
          <a:bodyPr/>
          <a:lstStyle/>
          <a:p>
            <a:r>
              <a:rPr lang="en-US" sz="2800"/>
              <a:t>Trisomy 13</a:t>
            </a:r>
          </a:p>
        </p:txBody>
      </p:sp>
      <p:sp>
        <p:nvSpPr>
          <p:cNvPr id="17411" name="Rectangle 3"/>
          <p:cNvSpPr>
            <a:spLocks noGrp="1" noChangeArrowheads="1"/>
          </p:cNvSpPr>
          <p:nvPr>
            <p:ph type="body" sz="half" idx="1"/>
          </p:nvPr>
        </p:nvSpPr>
        <p:spPr>
          <a:xfrm>
            <a:off x="1028700" y="4876800"/>
            <a:ext cx="3810000" cy="1562100"/>
          </a:xfrm>
        </p:spPr>
        <p:txBody>
          <a:bodyPr/>
          <a:lstStyle/>
          <a:p>
            <a:r>
              <a:rPr lang="en-US" sz="2000" b="1"/>
              <a:t>Polydactyly</a:t>
            </a:r>
          </a:p>
          <a:p>
            <a:r>
              <a:rPr lang="en-US" sz="2000" b="1"/>
              <a:t>Ocular defects</a:t>
            </a:r>
          </a:p>
          <a:p>
            <a:r>
              <a:rPr lang="en-US" sz="2000" b="1"/>
              <a:t>Cleft lip and palate</a:t>
            </a:r>
          </a:p>
          <a:p>
            <a:r>
              <a:rPr lang="en-US" sz="2000" b="1"/>
              <a:t>Microcephaly</a:t>
            </a:r>
          </a:p>
          <a:p>
            <a:endParaRPr lang="en-US" sz="2000" b="1"/>
          </a:p>
        </p:txBody>
      </p:sp>
      <p:graphicFrame>
        <p:nvGraphicFramePr>
          <p:cNvPr id="17414" name="Object 6"/>
          <p:cNvGraphicFramePr>
            <a:graphicFrameLocks noGrp="1" noChangeAspect="1"/>
          </p:cNvGraphicFramePr>
          <p:nvPr>
            <p:ph sz="quarter" idx="2"/>
          </p:nvPr>
        </p:nvGraphicFramePr>
        <p:xfrm>
          <a:off x="4975225" y="1181100"/>
          <a:ext cx="3443288" cy="4438650"/>
        </p:xfrm>
        <a:graphic>
          <a:graphicData uri="http://schemas.openxmlformats.org/presentationml/2006/ole">
            <mc:AlternateContent xmlns:mc="http://schemas.openxmlformats.org/markup-compatibility/2006">
              <mc:Choice xmlns:v="urn:schemas-microsoft-com:vml" Requires="v">
                <p:oleObj spid="_x0000_s291860" name="Bitmap Image" r:id="rId3" imgW="10285714" imgH="13257143" progId="PBrush">
                  <p:embed/>
                </p:oleObj>
              </mc:Choice>
              <mc:Fallback>
                <p:oleObj name="Bitmap Image" r:id="rId3" imgW="10285714" imgH="13257143"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5225" y="1181100"/>
                        <a:ext cx="3443288" cy="443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16" name="Object 8"/>
          <p:cNvGraphicFramePr>
            <a:graphicFrameLocks noGrp="1" noChangeAspect="1"/>
          </p:cNvGraphicFramePr>
          <p:nvPr>
            <p:ph sz="quarter" idx="3"/>
          </p:nvPr>
        </p:nvGraphicFramePr>
        <p:xfrm>
          <a:off x="981075" y="1543050"/>
          <a:ext cx="2070100" cy="3124200"/>
        </p:xfrm>
        <a:graphic>
          <a:graphicData uri="http://schemas.openxmlformats.org/presentationml/2006/ole">
            <mc:AlternateContent xmlns:mc="http://schemas.openxmlformats.org/markup-compatibility/2006">
              <mc:Choice xmlns:v="urn:schemas-microsoft-com:vml" Requires="v">
                <p:oleObj spid="_x0000_s291861" name="Bitmap Image" r:id="rId5" imgW="7516274" imgH="11342857" progId="PBrush">
                  <p:embed/>
                </p:oleObj>
              </mc:Choice>
              <mc:Fallback>
                <p:oleObj name="Bitmap Image" r:id="rId5" imgW="7516274" imgH="11342857"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075" y="1543050"/>
                        <a:ext cx="20701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figure 2-13"/>
          <p:cNvPicPr>
            <a:picLocks noChangeAspect="1" noChangeArrowheads="1"/>
          </p:cNvPicPr>
          <p:nvPr/>
        </p:nvPicPr>
        <p:blipFill>
          <a:blip r:embed="rId3" cstate="print"/>
          <a:srcRect/>
          <a:stretch>
            <a:fillRect/>
          </a:stretch>
        </p:blipFill>
        <p:spPr bwMode="auto">
          <a:xfrm>
            <a:off x="1471612" y="165100"/>
            <a:ext cx="6148388" cy="6532563"/>
          </a:xfrm>
          <a:prstGeom prst="rect">
            <a:avLst/>
          </a:prstGeom>
          <a:noFill/>
          <a:ln w="9525">
            <a:noFill/>
            <a:miter lim="800000"/>
            <a:headEnd/>
            <a:tailEnd/>
          </a:ln>
          <a:effectLst/>
        </p:spPr>
      </p:pic>
      <p:sp>
        <p:nvSpPr>
          <p:cNvPr id="3" name="TextBox 2"/>
          <p:cNvSpPr txBox="1"/>
          <p:nvPr/>
        </p:nvSpPr>
        <p:spPr>
          <a:xfrm>
            <a:off x="1393371" y="4325034"/>
            <a:ext cx="1676400" cy="646331"/>
          </a:xfrm>
          <a:prstGeom prst="rect">
            <a:avLst/>
          </a:prstGeom>
          <a:noFill/>
        </p:spPr>
        <p:txBody>
          <a:bodyPr wrap="square" rtlCol="0">
            <a:spAutoFit/>
          </a:bodyPr>
          <a:lstStyle/>
          <a:p>
            <a:pPr algn="ctr"/>
            <a:r>
              <a:rPr lang="en-US" sz="1800" b="1" dirty="0" smtClean="0">
                <a:latin typeface="+mn-lt"/>
              </a:rPr>
              <a:t>diploid,</a:t>
            </a:r>
          </a:p>
          <a:p>
            <a:pPr algn="ctr"/>
            <a:r>
              <a:rPr lang="en-US" sz="1800" b="1" dirty="0" smtClean="0">
                <a:latin typeface="+mn-lt"/>
              </a:rPr>
              <a:t>duplicated</a:t>
            </a:r>
            <a:endParaRPr lang="en-US" sz="1800" b="1" dirty="0">
              <a:latin typeface="+mn-lt"/>
            </a:endParaRPr>
          </a:p>
        </p:txBody>
      </p:sp>
      <p:sp>
        <p:nvSpPr>
          <p:cNvPr id="4" name="TextBox 3"/>
          <p:cNvSpPr txBox="1"/>
          <p:nvPr/>
        </p:nvSpPr>
        <p:spPr>
          <a:xfrm>
            <a:off x="4114800" y="5486400"/>
            <a:ext cx="1676400" cy="646331"/>
          </a:xfrm>
          <a:prstGeom prst="rect">
            <a:avLst/>
          </a:prstGeom>
          <a:solidFill>
            <a:schemeClr val="bg1"/>
          </a:solidFill>
        </p:spPr>
        <p:txBody>
          <a:bodyPr wrap="square" rtlCol="0">
            <a:spAutoFit/>
          </a:bodyPr>
          <a:lstStyle/>
          <a:p>
            <a:pPr algn="ctr"/>
            <a:r>
              <a:rPr lang="en-US" sz="1800" b="1" dirty="0" smtClean="0">
                <a:latin typeface="+mn-lt"/>
              </a:rPr>
              <a:t>haploid,</a:t>
            </a:r>
          </a:p>
          <a:p>
            <a:pPr algn="ctr"/>
            <a:r>
              <a:rPr lang="en-US" sz="1800" b="1" dirty="0" smtClean="0">
                <a:latin typeface="+mn-lt"/>
              </a:rPr>
              <a:t>duplicated</a:t>
            </a:r>
            <a:endParaRPr lang="en-US" sz="1800" b="1" dirty="0">
              <a:latin typeface="+mn-lt"/>
            </a:endParaRPr>
          </a:p>
        </p:txBody>
      </p:sp>
      <p:sp>
        <p:nvSpPr>
          <p:cNvPr id="5" name="TextBox 4"/>
          <p:cNvSpPr txBox="1"/>
          <p:nvPr/>
        </p:nvSpPr>
        <p:spPr>
          <a:xfrm>
            <a:off x="7239000" y="5809565"/>
            <a:ext cx="1676400" cy="646331"/>
          </a:xfrm>
          <a:prstGeom prst="rect">
            <a:avLst/>
          </a:prstGeom>
          <a:solidFill>
            <a:schemeClr val="bg1"/>
          </a:solidFill>
        </p:spPr>
        <p:txBody>
          <a:bodyPr wrap="square" rtlCol="0">
            <a:spAutoFit/>
          </a:bodyPr>
          <a:lstStyle/>
          <a:p>
            <a:pPr algn="ctr"/>
            <a:r>
              <a:rPr lang="en-US" sz="1800" b="1" dirty="0" smtClean="0">
                <a:latin typeface="+mn-lt"/>
              </a:rPr>
              <a:t>haploid,</a:t>
            </a:r>
          </a:p>
          <a:p>
            <a:pPr algn="ctr"/>
            <a:r>
              <a:rPr lang="en-US" sz="1800" b="1" dirty="0" smtClean="0">
                <a:latin typeface="+mn-lt"/>
              </a:rPr>
              <a:t>unduplicated</a:t>
            </a:r>
            <a:endParaRPr lang="en-US" sz="1800" b="1" dirty="0">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2" descr="figure 2-14 part 1"/>
          <p:cNvPicPr>
            <a:picLocks noChangeAspect="1" noChangeArrowheads="1"/>
          </p:cNvPicPr>
          <p:nvPr/>
        </p:nvPicPr>
        <p:blipFill>
          <a:blip r:embed="rId3" cstate="print"/>
          <a:srcRect/>
          <a:stretch>
            <a:fillRect/>
          </a:stretch>
        </p:blipFill>
        <p:spPr bwMode="auto">
          <a:xfrm>
            <a:off x="812800" y="165100"/>
            <a:ext cx="7526338" cy="6532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58" descr="bro25332_02_1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77900"/>
            <a:ext cx="8643938" cy="495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Freeform 13"/>
          <p:cNvSpPr>
            <a:spLocks/>
          </p:cNvSpPr>
          <p:nvPr/>
        </p:nvSpPr>
        <p:spPr bwMode="auto">
          <a:xfrm>
            <a:off x="7342188" y="3109913"/>
            <a:ext cx="403225" cy="1190625"/>
          </a:xfrm>
          <a:custGeom>
            <a:avLst/>
            <a:gdLst>
              <a:gd name="T0" fmla="*/ 2147483647 w 242"/>
              <a:gd name="T1" fmla="*/ 0 h 714"/>
              <a:gd name="T2" fmla="*/ 2147483647 w 242"/>
              <a:gd name="T3" fmla="*/ 0 h 714"/>
              <a:gd name="T4" fmla="*/ 2147483647 w 242"/>
              <a:gd name="T5" fmla="*/ 2147483647 h 714"/>
              <a:gd name="T6" fmla="*/ 2147483647 w 242"/>
              <a:gd name="T7" fmla="*/ 2147483647 h 714"/>
              <a:gd name="T8" fmla="*/ 2147483647 w 242"/>
              <a:gd name="T9" fmla="*/ 2147483647 h 714"/>
              <a:gd name="T10" fmla="*/ 2147483647 w 242"/>
              <a:gd name="T11" fmla="*/ 2147483647 h 714"/>
              <a:gd name="T12" fmla="*/ 2147483647 w 242"/>
              <a:gd name="T13" fmla="*/ 2147483647 h 714"/>
              <a:gd name="T14" fmla="*/ 2147483647 w 242"/>
              <a:gd name="T15" fmla="*/ 2147483647 h 714"/>
              <a:gd name="T16" fmla="*/ 2147483647 w 242"/>
              <a:gd name="T17" fmla="*/ 2147483647 h 714"/>
              <a:gd name="T18" fmla="*/ 2147483647 w 242"/>
              <a:gd name="T19" fmla="*/ 2147483647 h 714"/>
              <a:gd name="T20" fmla="*/ 2147483647 w 242"/>
              <a:gd name="T21" fmla="*/ 2147483647 h 714"/>
              <a:gd name="T22" fmla="*/ 2147483647 w 242"/>
              <a:gd name="T23" fmla="*/ 2147483647 h 714"/>
              <a:gd name="T24" fmla="*/ 2147483647 w 242"/>
              <a:gd name="T25" fmla="*/ 2147483647 h 714"/>
              <a:gd name="T26" fmla="*/ 2147483647 w 242"/>
              <a:gd name="T27" fmla="*/ 2147483647 h 714"/>
              <a:gd name="T28" fmla="*/ 2147483647 w 242"/>
              <a:gd name="T29" fmla="*/ 2147483647 h 714"/>
              <a:gd name="T30" fmla="*/ 2147483647 w 242"/>
              <a:gd name="T31" fmla="*/ 2147483647 h 714"/>
              <a:gd name="T32" fmla="*/ 2147483647 w 242"/>
              <a:gd name="T33" fmla="*/ 2147483647 h 714"/>
              <a:gd name="T34" fmla="*/ 2147483647 w 242"/>
              <a:gd name="T35" fmla="*/ 2147483647 h 714"/>
              <a:gd name="T36" fmla="*/ 2147483647 w 242"/>
              <a:gd name="T37" fmla="*/ 2147483647 h 714"/>
              <a:gd name="T38" fmla="*/ 2147483647 w 242"/>
              <a:gd name="T39" fmla="*/ 2147483647 h 714"/>
              <a:gd name="T40" fmla="*/ 2147483647 w 242"/>
              <a:gd name="T41" fmla="*/ 2147483647 h 714"/>
              <a:gd name="T42" fmla="*/ 2147483647 w 242"/>
              <a:gd name="T43" fmla="*/ 2147483647 h 714"/>
              <a:gd name="T44" fmla="*/ 2147483647 w 242"/>
              <a:gd name="T45" fmla="*/ 2147483647 h 714"/>
              <a:gd name="T46" fmla="*/ 2147483647 w 242"/>
              <a:gd name="T47" fmla="*/ 2147483647 h 714"/>
              <a:gd name="T48" fmla="*/ 0 w 242"/>
              <a:gd name="T49" fmla="*/ 2147483647 h 714"/>
              <a:gd name="T50" fmla="*/ 2147483647 w 242"/>
              <a:gd name="T51" fmla="*/ 2147483647 h 714"/>
              <a:gd name="T52" fmla="*/ 2147483647 w 242"/>
              <a:gd name="T53" fmla="*/ 2147483647 h 714"/>
              <a:gd name="T54" fmla="*/ 2147483647 w 242"/>
              <a:gd name="T55" fmla="*/ 2147483647 h 714"/>
              <a:gd name="T56" fmla="*/ 2147483647 w 242"/>
              <a:gd name="T57" fmla="*/ 2147483647 h 714"/>
              <a:gd name="T58" fmla="*/ 2147483647 w 242"/>
              <a:gd name="T59" fmla="*/ 2147483647 h 714"/>
              <a:gd name="T60" fmla="*/ 2147483647 w 242"/>
              <a:gd name="T61" fmla="*/ 2147483647 h 714"/>
              <a:gd name="T62" fmla="*/ 2147483647 w 242"/>
              <a:gd name="T63" fmla="*/ 2147483647 h 714"/>
              <a:gd name="T64" fmla="*/ 2147483647 w 242"/>
              <a:gd name="T65" fmla="*/ 2147483647 h 714"/>
              <a:gd name="T66" fmla="*/ 2147483647 w 242"/>
              <a:gd name="T67" fmla="*/ 2147483647 h 714"/>
              <a:gd name="T68" fmla="*/ 2147483647 w 242"/>
              <a:gd name="T69" fmla="*/ 2147483647 h 714"/>
              <a:gd name="T70" fmla="*/ 2147483647 w 242"/>
              <a:gd name="T71" fmla="*/ 2147483647 h 714"/>
              <a:gd name="T72" fmla="*/ 2147483647 w 242"/>
              <a:gd name="T73" fmla="*/ 2147483647 h 714"/>
              <a:gd name="T74" fmla="*/ 2147483647 w 242"/>
              <a:gd name="T75" fmla="*/ 2147483647 h 714"/>
              <a:gd name="T76" fmla="*/ 2147483647 w 242"/>
              <a:gd name="T77" fmla="*/ 2147483647 h 714"/>
              <a:gd name="T78" fmla="*/ 2147483647 w 242"/>
              <a:gd name="T79" fmla="*/ 2147483647 h 714"/>
              <a:gd name="T80" fmla="*/ 2147483647 w 242"/>
              <a:gd name="T81" fmla="*/ 2147483647 h 714"/>
              <a:gd name="T82" fmla="*/ 2147483647 w 242"/>
              <a:gd name="T83" fmla="*/ 2147483647 h 714"/>
              <a:gd name="T84" fmla="*/ 2147483647 w 242"/>
              <a:gd name="T85" fmla="*/ 2147483647 h 714"/>
              <a:gd name="T86" fmla="*/ 2147483647 w 242"/>
              <a:gd name="T87" fmla="*/ 2147483647 h 714"/>
              <a:gd name="T88" fmla="*/ 2147483647 w 242"/>
              <a:gd name="T89" fmla="*/ 2147483647 h 714"/>
              <a:gd name="T90" fmla="*/ 2147483647 w 242"/>
              <a:gd name="T91" fmla="*/ 2147483647 h 714"/>
              <a:gd name="T92" fmla="*/ 2147483647 w 242"/>
              <a:gd name="T93" fmla="*/ 2147483647 h 714"/>
              <a:gd name="T94" fmla="*/ 2147483647 w 242"/>
              <a:gd name="T95" fmla="*/ 2147483647 h 714"/>
              <a:gd name="T96" fmla="*/ 2147483647 w 242"/>
              <a:gd name="T97" fmla="*/ 0 h 714"/>
              <a:gd name="T98" fmla="*/ 2147483647 w 242"/>
              <a:gd name="T99" fmla="*/ 0 h 7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2"/>
              <a:gd name="T151" fmla="*/ 0 h 714"/>
              <a:gd name="T152" fmla="*/ 242 w 242"/>
              <a:gd name="T153" fmla="*/ 714 h 7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2" h="714">
                <a:moveTo>
                  <a:pt x="242" y="0"/>
                </a:moveTo>
                <a:lnTo>
                  <a:pt x="242" y="0"/>
                </a:lnTo>
                <a:lnTo>
                  <a:pt x="220" y="20"/>
                </a:lnTo>
                <a:lnTo>
                  <a:pt x="198" y="42"/>
                </a:lnTo>
                <a:lnTo>
                  <a:pt x="180" y="62"/>
                </a:lnTo>
                <a:lnTo>
                  <a:pt x="164" y="84"/>
                </a:lnTo>
                <a:lnTo>
                  <a:pt x="150" y="106"/>
                </a:lnTo>
                <a:lnTo>
                  <a:pt x="138" y="130"/>
                </a:lnTo>
                <a:lnTo>
                  <a:pt x="126" y="152"/>
                </a:lnTo>
                <a:lnTo>
                  <a:pt x="118" y="174"/>
                </a:lnTo>
                <a:lnTo>
                  <a:pt x="112" y="198"/>
                </a:lnTo>
                <a:lnTo>
                  <a:pt x="106" y="220"/>
                </a:lnTo>
                <a:lnTo>
                  <a:pt x="104" y="242"/>
                </a:lnTo>
                <a:lnTo>
                  <a:pt x="100" y="264"/>
                </a:lnTo>
                <a:lnTo>
                  <a:pt x="100" y="308"/>
                </a:lnTo>
                <a:lnTo>
                  <a:pt x="102" y="350"/>
                </a:lnTo>
                <a:lnTo>
                  <a:pt x="108" y="390"/>
                </a:lnTo>
                <a:lnTo>
                  <a:pt x="116" y="426"/>
                </a:lnTo>
                <a:lnTo>
                  <a:pt x="126" y="458"/>
                </a:lnTo>
                <a:lnTo>
                  <a:pt x="136" y="484"/>
                </a:lnTo>
                <a:lnTo>
                  <a:pt x="152" y="524"/>
                </a:lnTo>
                <a:lnTo>
                  <a:pt x="160" y="538"/>
                </a:lnTo>
                <a:lnTo>
                  <a:pt x="190" y="468"/>
                </a:lnTo>
                <a:lnTo>
                  <a:pt x="176" y="714"/>
                </a:lnTo>
                <a:lnTo>
                  <a:pt x="0" y="572"/>
                </a:lnTo>
                <a:lnTo>
                  <a:pt x="68" y="584"/>
                </a:lnTo>
                <a:lnTo>
                  <a:pt x="62" y="566"/>
                </a:lnTo>
                <a:lnTo>
                  <a:pt x="54" y="546"/>
                </a:lnTo>
                <a:lnTo>
                  <a:pt x="48" y="520"/>
                </a:lnTo>
                <a:lnTo>
                  <a:pt x="40" y="488"/>
                </a:lnTo>
                <a:lnTo>
                  <a:pt x="34" y="452"/>
                </a:lnTo>
                <a:lnTo>
                  <a:pt x="28" y="410"/>
                </a:lnTo>
                <a:lnTo>
                  <a:pt x="28" y="366"/>
                </a:lnTo>
                <a:lnTo>
                  <a:pt x="30" y="320"/>
                </a:lnTo>
                <a:lnTo>
                  <a:pt x="34" y="296"/>
                </a:lnTo>
                <a:lnTo>
                  <a:pt x="38" y="272"/>
                </a:lnTo>
                <a:lnTo>
                  <a:pt x="44" y="248"/>
                </a:lnTo>
                <a:lnTo>
                  <a:pt x="52" y="224"/>
                </a:lnTo>
                <a:lnTo>
                  <a:pt x="60" y="200"/>
                </a:lnTo>
                <a:lnTo>
                  <a:pt x="72" y="176"/>
                </a:lnTo>
                <a:lnTo>
                  <a:pt x="84" y="152"/>
                </a:lnTo>
                <a:lnTo>
                  <a:pt x="100" y="128"/>
                </a:lnTo>
                <a:lnTo>
                  <a:pt x="118" y="104"/>
                </a:lnTo>
                <a:lnTo>
                  <a:pt x="138" y="82"/>
                </a:lnTo>
                <a:lnTo>
                  <a:pt x="160" y="60"/>
                </a:lnTo>
                <a:lnTo>
                  <a:pt x="184" y="40"/>
                </a:lnTo>
                <a:lnTo>
                  <a:pt x="212" y="20"/>
                </a:lnTo>
                <a:lnTo>
                  <a:pt x="242" y="0"/>
                </a:lnTo>
                <a:close/>
              </a:path>
            </a:pathLst>
          </a:custGeom>
          <a:solidFill>
            <a:srgbClr val="FFFFFF"/>
          </a:solidFill>
          <a:ln w="11176">
            <a:solidFill>
              <a:srgbClr val="000000"/>
            </a:solidFill>
            <a:round/>
            <a:headEnd/>
            <a:tailEnd/>
          </a:ln>
        </p:spPr>
        <p:txBody>
          <a:bodyPr/>
          <a:lstStyle/>
          <a:p>
            <a:endParaRPr lang="en-US"/>
          </a:p>
        </p:txBody>
      </p:sp>
      <p:sp>
        <p:nvSpPr>
          <p:cNvPr id="67588" name="Freeform 14"/>
          <p:cNvSpPr>
            <a:spLocks/>
          </p:cNvSpPr>
          <p:nvPr/>
        </p:nvSpPr>
        <p:spPr bwMode="auto">
          <a:xfrm>
            <a:off x="5605463" y="3109913"/>
            <a:ext cx="403225" cy="1190625"/>
          </a:xfrm>
          <a:custGeom>
            <a:avLst/>
            <a:gdLst>
              <a:gd name="T0" fmla="*/ 2147483647 w 242"/>
              <a:gd name="T1" fmla="*/ 0 h 714"/>
              <a:gd name="T2" fmla="*/ 2147483647 w 242"/>
              <a:gd name="T3" fmla="*/ 0 h 714"/>
              <a:gd name="T4" fmla="*/ 2147483647 w 242"/>
              <a:gd name="T5" fmla="*/ 2147483647 h 714"/>
              <a:gd name="T6" fmla="*/ 2147483647 w 242"/>
              <a:gd name="T7" fmla="*/ 2147483647 h 714"/>
              <a:gd name="T8" fmla="*/ 2147483647 w 242"/>
              <a:gd name="T9" fmla="*/ 2147483647 h 714"/>
              <a:gd name="T10" fmla="*/ 2147483647 w 242"/>
              <a:gd name="T11" fmla="*/ 2147483647 h 714"/>
              <a:gd name="T12" fmla="*/ 2147483647 w 242"/>
              <a:gd name="T13" fmla="*/ 2147483647 h 714"/>
              <a:gd name="T14" fmla="*/ 2147483647 w 242"/>
              <a:gd name="T15" fmla="*/ 2147483647 h 714"/>
              <a:gd name="T16" fmla="*/ 2147483647 w 242"/>
              <a:gd name="T17" fmla="*/ 2147483647 h 714"/>
              <a:gd name="T18" fmla="*/ 2147483647 w 242"/>
              <a:gd name="T19" fmla="*/ 2147483647 h 714"/>
              <a:gd name="T20" fmla="*/ 2147483647 w 242"/>
              <a:gd name="T21" fmla="*/ 2147483647 h 714"/>
              <a:gd name="T22" fmla="*/ 2147483647 w 242"/>
              <a:gd name="T23" fmla="*/ 2147483647 h 714"/>
              <a:gd name="T24" fmla="*/ 2147483647 w 242"/>
              <a:gd name="T25" fmla="*/ 2147483647 h 714"/>
              <a:gd name="T26" fmla="*/ 2147483647 w 242"/>
              <a:gd name="T27" fmla="*/ 2147483647 h 714"/>
              <a:gd name="T28" fmla="*/ 2147483647 w 242"/>
              <a:gd name="T29" fmla="*/ 2147483647 h 714"/>
              <a:gd name="T30" fmla="*/ 2147483647 w 242"/>
              <a:gd name="T31" fmla="*/ 2147483647 h 714"/>
              <a:gd name="T32" fmla="*/ 2147483647 w 242"/>
              <a:gd name="T33" fmla="*/ 2147483647 h 714"/>
              <a:gd name="T34" fmla="*/ 2147483647 w 242"/>
              <a:gd name="T35" fmla="*/ 2147483647 h 714"/>
              <a:gd name="T36" fmla="*/ 2147483647 w 242"/>
              <a:gd name="T37" fmla="*/ 2147483647 h 714"/>
              <a:gd name="T38" fmla="*/ 2147483647 w 242"/>
              <a:gd name="T39" fmla="*/ 2147483647 h 714"/>
              <a:gd name="T40" fmla="*/ 2147483647 w 242"/>
              <a:gd name="T41" fmla="*/ 2147483647 h 714"/>
              <a:gd name="T42" fmla="*/ 2147483647 w 242"/>
              <a:gd name="T43" fmla="*/ 2147483647 h 714"/>
              <a:gd name="T44" fmla="*/ 2147483647 w 242"/>
              <a:gd name="T45" fmla="*/ 2147483647 h 714"/>
              <a:gd name="T46" fmla="*/ 2147483647 w 242"/>
              <a:gd name="T47" fmla="*/ 2147483647 h 714"/>
              <a:gd name="T48" fmla="*/ 0 w 242"/>
              <a:gd name="T49" fmla="*/ 2147483647 h 714"/>
              <a:gd name="T50" fmla="*/ 2147483647 w 242"/>
              <a:gd name="T51" fmla="*/ 2147483647 h 714"/>
              <a:gd name="T52" fmla="*/ 2147483647 w 242"/>
              <a:gd name="T53" fmla="*/ 2147483647 h 714"/>
              <a:gd name="T54" fmla="*/ 2147483647 w 242"/>
              <a:gd name="T55" fmla="*/ 2147483647 h 714"/>
              <a:gd name="T56" fmla="*/ 2147483647 w 242"/>
              <a:gd name="T57" fmla="*/ 2147483647 h 714"/>
              <a:gd name="T58" fmla="*/ 2147483647 w 242"/>
              <a:gd name="T59" fmla="*/ 2147483647 h 714"/>
              <a:gd name="T60" fmla="*/ 2147483647 w 242"/>
              <a:gd name="T61" fmla="*/ 2147483647 h 714"/>
              <a:gd name="T62" fmla="*/ 2147483647 w 242"/>
              <a:gd name="T63" fmla="*/ 2147483647 h 714"/>
              <a:gd name="T64" fmla="*/ 2147483647 w 242"/>
              <a:gd name="T65" fmla="*/ 2147483647 h 714"/>
              <a:gd name="T66" fmla="*/ 2147483647 w 242"/>
              <a:gd name="T67" fmla="*/ 2147483647 h 714"/>
              <a:gd name="T68" fmla="*/ 2147483647 w 242"/>
              <a:gd name="T69" fmla="*/ 2147483647 h 714"/>
              <a:gd name="T70" fmla="*/ 2147483647 w 242"/>
              <a:gd name="T71" fmla="*/ 2147483647 h 714"/>
              <a:gd name="T72" fmla="*/ 2147483647 w 242"/>
              <a:gd name="T73" fmla="*/ 2147483647 h 714"/>
              <a:gd name="T74" fmla="*/ 2147483647 w 242"/>
              <a:gd name="T75" fmla="*/ 2147483647 h 714"/>
              <a:gd name="T76" fmla="*/ 2147483647 w 242"/>
              <a:gd name="T77" fmla="*/ 2147483647 h 714"/>
              <a:gd name="T78" fmla="*/ 2147483647 w 242"/>
              <a:gd name="T79" fmla="*/ 2147483647 h 714"/>
              <a:gd name="T80" fmla="*/ 2147483647 w 242"/>
              <a:gd name="T81" fmla="*/ 2147483647 h 714"/>
              <a:gd name="T82" fmla="*/ 2147483647 w 242"/>
              <a:gd name="T83" fmla="*/ 2147483647 h 714"/>
              <a:gd name="T84" fmla="*/ 2147483647 w 242"/>
              <a:gd name="T85" fmla="*/ 2147483647 h 714"/>
              <a:gd name="T86" fmla="*/ 2147483647 w 242"/>
              <a:gd name="T87" fmla="*/ 2147483647 h 714"/>
              <a:gd name="T88" fmla="*/ 2147483647 w 242"/>
              <a:gd name="T89" fmla="*/ 2147483647 h 714"/>
              <a:gd name="T90" fmla="*/ 2147483647 w 242"/>
              <a:gd name="T91" fmla="*/ 2147483647 h 714"/>
              <a:gd name="T92" fmla="*/ 2147483647 w 242"/>
              <a:gd name="T93" fmla="*/ 2147483647 h 714"/>
              <a:gd name="T94" fmla="*/ 2147483647 w 242"/>
              <a:gd name="T95" fmla="*/ 2147483647 h 714"/>
              <a:gd name="T96" fmla="*/ 2147483647 w 242"/>
              <a:gd name="T97" fmla="*/ 0 h 714"/>
              <a:gd name="T98" fmla="*/ 2147483647 w 242"/>
              <a:gd name="T99" fmla="*/ 0 h 7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2"/>
              <a:gd name="T151" fmla="*/ 0 h 714"/>
              <a:gd name="T152" fmla="*/ 242 w 242"/>
              <a:gd name="T153" fmla="*/ 714 h 7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2" h="714">
                <a:moveTo>
                  <a:pt x="242" y="0"/>
                </a:moveTo>
                <a:lnTo>
                  <a:pt x="242" y="0"/>
                </a:lnTo>
                <a:lnTo>
                  <a:pt x="218" y="20"/>
                </a:lnTo>
                <a:lnTo>
                  <a:pt x="198" y="42"/>
                </a:lnTo>
                <a:lnTo>
                  <a:pt x="178" y="62"/>
                </a:lnTo>
                <a:lnTo>
                  <a:pt x="162" y="84"/>
                </a:lnTo>
                <a:lnTo>
                  <a:pt x="148" y="106"/>
                </a:lnTo>
                <a:lnTo>
                  <a:pt x="136" y="130"/>
                </a:lnTo>
                <a:lnTo>
                  <a:pt x="126" y="152"/>
                </a:lnTo>
                <a:lnTo>
                  <a:pt x="118" y="174"/>
                </a:lnTo>
                <a:lnTo>
                  <a:pt x="110" y="198"/>
                </a:lnTo>
                <a:lnTo>
                  <a:pt x="106" y="220"/>
                </a:lnTo>
                <a:lnTo>
                  <a:pt x="102" y="242"/>
                </a:lnTo>
                <a:lnTo>
                  <a:pt x="100" y="264"/>
                </a:lnTo>
                <a:lnTo>
                  <a:pt x="98" y="308"/>
                </a:lnTo>
                <a:lnTo>
                  <a:pt x="102" y="350"/>
                </a:lnTo>
                <a:lnTo>
                  <a:pt x="108" y="390"/>
                </a:lnTo>
                <a:lnTo>
                  <a:pt x="116" y="426"/>
                </a:lnTo>
                <a:lnTo>
                  <a:pt x="126" y="458"/>
                </a:lnTo>
                <a:lnTo>
                  <a:pt x="134" y="484"/>
                </a:lnTo>
                <a:lnTo>
                  <a:pt x="152" y="524"/>
                </a:lnTo>
                <a:lnTo>
                  <a:pt x="160" y="538"/>
                </a:lnTo>
                <a:lnTo>
                  <a:pt x="190" y="468"/>
                </a:lnTo>
                <a:lnTo>
                  <a:pt x="174" y="714"/>
                </a:lnTo>
                <a:lnTo>
                  <a:pt x="0" y="572"/>
                </a:lnTo>
                <a:lnTo>
                  <a:pt x="66" y="584"/>
                </a:lnTo>
                <a:lnTo>
                  <a:pt x="60" y="566"/>
                </a:lnTo>
                <a:lnTo>
                  <a:pt x="54" y="546"/>
                </a:lnTo>
                <a:lnTo>
                  <a:pt x="46" y="520"/>
                </a:lnTo>
                <a:lnTo>
                  <a:pt x="38" y="488"/>
                </a:lnTo>
                <a:lnTo>
                  <a:pt x="32" y="452"/>
                </a:lnTo>
                <a:lnTo>
                  <a:pt x="28" y="410"/>
                </a:lnTo>
                <a:lnTo>
                  <a:pt x="26" y="366"/>
                </a:lnTo>
                <a:lnTo>
                  <a:pt x="28" y="320"/>
                </a:lnTo>
                <a:lnTo>
                  <a:pt x="32" y="296"/>
                </a:lnTo>
                <a:lnTo>
                  <a:pt x="36" y="272"/>
                </a:lnTo>
                <a:lnTo>
                  <a:pt x="42" y="248"/>
                </a:lnTo>
                <a:lnTo>
                  <a:pt x="50" y="224"/>
                </a:lnTo>
                <a:lnTo>
                  <a:pt x="60" y="200"/>
                </a:lnTo>
                <a:lnTo>
                  <a:pt x="70" y="176"/>
                </a:lnTo>
                <a:lnTo>
                  <a:pt x="84" y="152"/>
                </a:lnTo>
                <a:lnTo>
                  <a:pt x="98" y="128"/>
                </a:lnTo>
                <a:lnTo>
                  <a:pt x="116" y="104"/>
                </a:lnTo>
                <a:lnTo>
                  <a:pt x="136" y="82"/>
                </a:lnTo>
                <a:lnTo>
                  <a:pt x="158" y="60"/>
                </a:lnTo>
                <a:lnTo>
                  <a:pt x="184" y="40"/>
                </a:lnTo>
                <a:lnTo>
                  <a:pt x="212" y="20"/>
                </a:lnTo>
                <a:lnTo>
                  <a:pt x="242" y="0"/>
                </a:lnTo>
                <a:close/>
              </a:path>
            </a:pathLst>
          </a:custGeom>
          <a:solidFill>
            <a:srgbClr val="FFFFFF"/>
          </a:solidFill>
          <a:ln w="11176">
            <a:solidFill>
              <a:srgbClr val="000000"/>
            </a:solidFill>
            <a:round/>
            <a:headEnd/>
            <a:tailEnd/>
          </a:ln>
        </p:spPr>
        <p:txBody>
          <a:bodyPr/>
          <a:lstStyle/>
          <a:p>
            <a:endParaRPr lang="en-US"/>
          </a:p>
        </p:txBody>
      </p:sp>
      <p:sp>
        <p:nvSpPr>
          <p:cNvPr id="67589" name="Freeform 15"/>
          <p:cNvSpPr>
            <a:spLocks/>
          </p:cNvSpPr>
          <p:nvPr/>
        </p:nvSpPr>
        <p:spPr bwMode="auto">
          <a:xfrm>
            <a:off x="2114550" y="3109913"/>
            <a:ext cx="403225" cy="1190625"/>
          </a:xfrm>
          <a:custGeom>
            <a:avLst/>
            <a:gdLst>
              <a:gd name="T0" fmla="*/ 2147483647 w 242"/>
              <a:gd name="T1" fmla="*/ 0 h 714"/>
              <a:gd name="T2" fmla="*/ 2147483647 w 242"/>
              <a:gd name="T3" fmla="*/ 0 h 714"/>
              <a:gd name="T4" fmla="*/ 2147483647 w 242"/>
              <a:gd name="T5" fmla="*/ 2147483647 h 714"/>
              <a:gd name="T6" fmla="*/ 2147483647 w 242"/>
              <a:gd name="T7" fmla="*/ 2147483647 h 714"/>
              <a:gd name="T8" fmla="*/ 2147483647 w 242"/>
              <a:gd name="T9" fmla="*/ 2147483647 h 714"/>
              <a:gd name="T10" fmla="*/ 2147483647 w 242"/>
              <a:gd name="T11" fmla="*/ 2147483647 h 714"/>
              <a:gd name="T12" fmla="*/ 2147483647 w 242"/>
              <a:gd name="T13" fmla="*/ 2147483647 h 714"/>
              <a:gd name="T14" fmla="*/ 2147483647 w 242"/>
              <a:gd name="T15" fmla="*/ 2147483647 h 714"/>
              <a:gd name="T16" fmla="*/ 2147483647 w 242"/>
              <a:gd name="T17" fmla="*/ 2147483647 h 714"/>
              <a:gd name="T18" fmla="*/ 2147483647 w 242"/>
              <a:gd name="T19" fmla="*/ 2147483647 h 714"/>
              <a:gd name="T20" fmla="*/ 2147483647 w 242"/>
              <a:gd name="T21" fmla="*/ 2147483647 h 714"/>
              <a:gd name="T22" fmla="*/ 2147483647 w 242"/>
              <a:gd name="T23" fmla="*/ 2147483647 h 714"/>
              <a:gd name="T24" fmla="*/ 2147483647 w 242"/>
              <a:gd name="T25" fmla="*/ 2147483647 h 714"/>
              <a:gd name="T26" fmla="*/ 2147483647 w 242"/>
              <a:gd name="T27" fmla="*/ 2147483647 h 714"/>
              <a:gd name="T28" fmla="*/ 2147483647 w 242"/>
              <a:gd name="T29" fmla="*/ 2147483647 h 714"/>
              <a:gd name="T30" fmla="*/ 2147483647 w 242"/>
              <a:gd name="T31" fmla="*/ 2147483647 h 714"/>
              <a:gd name="T32" fmla="*/ 2147483647 w 242"/>
              <a:gd name="T33" fmla="*/ 2147483647 h 714"/>
              <a:gd name="T34" fmla="*/ 2147483647 w 242"/>
              <a:gd name="T35" fmla="*/ 2147483647 h 714"/>
              <a:gd name="T36" fmla="*/ 2147483647 w 242"/>
              <a:gd name="T37" fmla="*/ 2147483647 h 714"/>
              <a:gd name="T38" fmla="*/ 2147483647 w 242"/>
              <a:gd name="T39" fmla="*/ 2147483647 h 714"/>
              <a:gd name="T40" fmla="*/ 2147483647 w 242"/>
              <a:gd name="T41" fmla="*/ 2147483647 h 714"/>
              <a:gd name="T42" fmla="*/ 2147483647 w 242"/>
              <a:gd name="T43" fmla="*/ 2147483647 h 714"/>
              <a:gd name="T44" fmla="*/ 2147483647 w 242"/>
              <a:gd name="T45" fmla="*/ 2147483647 h 714"/>
              <a:gd name="T46" fmla="*/ 2147483647 w 242"/>
              <a:gd name="T47" fmla="*/ 2147483647 h 714"/>
              <a:gd name="T48" fmla="*/ 0 w 242"/>
              <a:gd name="T49" fmla="*/ 2147483647 h 714"/>
              <a:gd name="T50" fmla="*/ 2147483647 w 242"/>
              <a:gd name="T51" fmla="*/ 2147483647 h 714"/>
              <a:gd name="T52" fmla="*/ 2147483647 w 242"/>
              <a:gd name="T53" fmla="*/ 2147483647 h 714"/>
              <a:gd name="T54" fmla="*/ 2147483647 w 242"/>
              <a:gd name="T55" fmla="*/ 2147483647 h 714"/>
              <a:gd name="T56" fmla="*/ 2147483647 w 242"/>
              <a:gd name="T57" fmla="*/ 2147483647 h 714"/>
              <a:gd name="T58" fmla="*/ 2147483647 w 242"/>
              <a:gd name="T59" fmla="*/ 2147483647 h 714"/>
              <a:gd name="T60" fmla="*/ 2147483647 w 242"/>
              <a:gd name="T61" fmla="*/ 2147483647 h 714"/>
              <a:gd name="T62" fmla="*/ 2147483647 w 242"/>
              <a:gd name="T63" fmla="*/ 2147483647 h 714"/>
              <a:gd name="T64" fmla="*/ 2147483647 w 242"/>
              <a:gd name="T65" fmla="*/ 2147483647 h 714"/>
              <a:gd name="T66" fmla="*/ 2147483647 w 242"/>
              <a:gd name="T67" fmla="*/ 2147483647 h 714"/>
              <a:gd name="T68" fmla="*/ 2147483647 w 242"/>
              <a:gd name="T69" fmla="*/ 2147483647 h 714"/>
              <a:gd name="T70" fmla="*/ 2147483647 w 242"/>
              <a:gd name="T71" fmla="*/ 2147483647 h 714"/>
              <a:gd name="T72" fmla="*/ 2147483647 w 242"/>
              <a:gd name="T73" fmla="*/ 2147483647 h 714"/>
              <a:gd name="T74" fmla="*/ 2147483647 w 242"/>
              <a:gd name="T75" fmla="*/ 2147483647 h 714"/>
              <a:gd name="T76" fmla="*/ 2147483647 w 242"/>
              <a:gd name="T77" fmla="*/ 2147483647 h 714"/>
              <a:gd name="T78" fmla="*/ 2147483647 w 242"/>
              <a:gd name="T79" fmla="*/ 2147483647 h 714"/>
              <a:gd name="T80" fmla="*/ 2147483647 w 242"/>
              <a:gd name="T81" fmla="*/ 2147483647 h 714"/>
              <a:gd name="T82" fmla="*/ 2147483647 w 242"/>
              <a:gd name="T83" fmla="*/ 2147483647 h 714"/>
              <a:gd name="T84" fmla="*/ 2147483647 w 242"/>
              <a:gd name="T85" fmla="*/ 2147483647 h 714"/>
              <a:gd name="T86" fmla="*/ 2147483647 w 242"/>
              <a:gd name="T87" fmla="*/ 2147483647 h 714"/>
              <a:gd name="T88" fmla="*/ 2147483647 w 242"/>
              <a:gd name="T89" fmla="*/ 2147483647 h 714"/>
              <a:gd name="T90" fmla="*/ 2147483647 w 242"/>
              <a:gd name="T91" fmla="*/ 2147483647 h 714"/>
              <a:gd name="T92" fmla="*/ 2147483647 w 242"/>
              <a:gd name="T93" fmla="*/ 2147483647 h 714"/>
              <a:gd name="T94" fmla="*/ 2147483647 w 242"/>
              <a:gd name="T95" fmla="*/ 2147483647 h 714"/>
              <a:gd name="T96" fmla="*/ 2147483647 w 242"/>
              <a:gd name="T97" fmla="*/ 0 h 714"/>
              <a:gd name="T98" fmla="*/ 2147483647 w 242"/>
              <a:gd name="T99" fmla="*/ 0 h 7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2"/>
              <a:gd name="T151" fmla="*/ 0 h 714"/>
              <a:gd name="T152" fmla="*/ 242 w 242"/>
              <a:gd name="T153" fmla="*/ 714 h 7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2" h="714">
                <a:moveTo>
                  <a:pt x="242" y="0"/>
                </a:moveTo>
                <a:lnTo>
                  <a:pt x="242" y="0"/>
                </a:lnTo>
                <a:lnTo>
                  <a:pt x="218" y="20"/>
                </a:lnTo>
                <a:lnTo>
                  <a:pt x="198" y="42"/>
                </a:lnTo>
                <a:lnTo>
                  <a:pt x="180" y="62"/>
                </a:lnTo>
                <a:lnTo>
                  <a:pt x="162" y="84"/>
                </a:lnTo>
                <a:lnTo>
                  <a:pt x="148" y="106"/>
                </a:lnTo>
                <a:lnTo>
                  <a:pt x="136" y="130"/>
                </a:lnTo>
                <a:lnTo>
                  <a:pt x="126" y="152"/>
                </a:lnTo>
                <a:lnTo>
                  <a:pt x="118" y="174"/>
                </a:lnTo>
                <a:lnTo>
                  <a:pt x="112" y="198"/>
                </a:lnTo>
                <a:lnTo>
                  <a:pt x="106" y="220"/>
                </a:lnTo>
                <a:lnTo>
                  <a:pt x="102" y="242"/>
                </a:lnTo>
                <a:lnTo>
                  <a:pt x="100" y="264"/>
                </a:lnTo>
                <a:lnTo>
                  <a:pt x="100" y="308"/>
                </a:lnTo>
                <a:lnTo>
                  <a:pt x="102" y="350"/>
                </a:lnTo>
                <a:lnTo>
                  <a:pt x="108" y="390"/>
                </a:lnTo>
                <a:lnTo>
                  <a:pt x="116" y="426"/>
                </a:lnTo>
                <a:lnTo>
                  <a:pt x="126" y="458"/>
                </a:lnTo>
                <a:lnTo>
                  <a:pt x="136" y="484"/>
                </a:lnTo>
                <a:lnTo>
                  <a:pt x="152" y="524"/>
                </a:lnTo>
                <a:lnTo>
                  <a:pt x="160" y="538"/>
                </a:lnTo>
                <a:lnTo>
                  <a:pt x="190" y="468"/>
                </a:lnTo>
                <a:lnTo>
                  <a:pt x="174" y="714"/>
                </a:lnTo>
                <a:lnTo>
                  <a:pt x="0" y="572"/>
                </a:lnTo>
                <a:lnTo>
                  <a:pt x="68" y="584"/>
                </a:lnTo>
                <a:lnTo>
                  <a:pt x="60" y="566"/>
                </a:lnTo>
                <a:lnTo>
                  <a:pt x="54" y="546"/>
                </a:lnTo>
                <a:lnTo>
                  <a:pt x="46" y="520"/>
                </a:lnTo>
                <a:lnTo>
                  <a:pt x="40" y="488"/>
                </a:lnTo>
                <a:lnTo>
                  <a:pt x="32" y="452"/>
                </a:lnTo>
                <a:lnTo>
                  <a:pt x="28" y="410"/>
                </a:lnTo>
                <a:lnTo>
                  <a:pt x="26" y="366"/>
                </a:lnTo>
                <a:lnTo>
                  <a:pt x="30" y="320"/>
                </a:lnTo>
                <a:lnTo>
                  <a:pt x="32" y="296"/>
                </a:lnTo>
                <a:lnTo>
                  <a:pt x="36" y="272"/>
                </a:lnTo>
                <a:lnTo>
                  <a:pt x="42" y="248"/>
                </a:lnTo>
                <a:lnTo>
                  <a:pt x="50" y="224"/>
                </a:lnTo>
                <a:lnTo>
                  <a:pt x="60" y="200"/>
                </a:lnTo>
                <a:lnTo>
                  <a:pt x="70" y="176"/>
                </a:lnTo>
                <a:lnTo>
                  <a:pt x="84" y="152"/>
                </a:lnTo>
                <a:lnTo>
                  <a:pt x="100" y="128"/>
                </a:lnTo>
                <a:lnTo>
                  <a:pt x="116" y="104"/>
                </a:lnTo>
                <a:lnTo>
                  <a:pt x="136" y="82"/>
                </a:lnTo>
                <a:lnTo>
                  <a:pt x="158" y="60"/>
                </a:lnTo>
                <a:lnTo>
                  <a:pt x="184" y="40"/>
                </a:lnTo>
                <a:lnTo>
                  <a:pt x="212" y="20"/>
                </a:lnTo>
                <a:lnTo>
                  <a:pt x="242" y="0"/>
                </a:lnTo>
                <a:close/>
              </a:path>
            </a:pathLst>
          </a:custGeom>
          <a:solidFill>
            <a:srgbClr val="FFFFFF"/>
          </a:solidFill>
          <a:ln w="11176">
            <a:solidFill>
              <a:srgbClr val="000000"/>
            </a:solidFill>
            <a:round/>
            <a:headEnd/>
            <a:tailEnd/>
          </a:ln>
        </p:spPr>
        <p:txBody>
          <a:bodyPr/>
          <a:lstStyle/>
          <a:p>
            <a:endParaRPr lang="en-US"/>
          </a:p>
        </p:txBody>
      </p:sp>
      <p:sp>
        <p:nvSpPr>
          <p:cNvPr id="67590" name="Freeform 16"/>
          <p:cNvSpPr>
            <a:spLocks/>
          </p:cNvSpPr>
          <p:nvPr/>
        </p:nvSpPr>
        <p:spPr bwMode="auto">
          <a:xfrm>
            <a:off x="395288" y="3109913"/>
            <a:ext cx="406400" cy="1190625"/>
          </a:xfrm>
          <a:custGeom>
            <a:avLst/>
            <a:gdLst>
              <a:gd name="T0" fmla="*/ 2147483647 w 244"/>
              <a:gd name="T1" fmla="*/ 0 h 714"/>
              <a:gd name="T2" fmla="*/ 2147483647 w 244"/>
              <a:gd name="T3" fmla="*/ 0 h 714"/>
              <a:gd name="T4" fmla="*/ 2147483647 w 244"/>
              <a:gd name="T5" fmla="*/ 2147483647 h 714"/>
              <a:gd name="T6" fmla="*/ 2147483647 w 244"/>
              <a:gd name="T7" fmla="*/ 2147483647 h 714"/>
              <a:gd name="T8" fmla="*/ 2147483647 w 244"/>
              <a:gd name="T9" fmla="*/ 2147483647 h 714"/>
              <a:gd name="T10" fmla="*/ 2147483647 w 244"/>
              <a:gd name="T11" fmla="*/ 2147483647 h 714"/>
              <a:gd name="T12" fmla="*/ 2147483647 w 244"/>
              <a:gd name="T13" fmla="*/ 2147483647 h 714"/>
              <a:gd name="T14" fmla="*/ 2147483647 w 244"/>
              <a:gd name="T15" fmla="*/ 2147483647 h 714"/>
              <a:gd name="T16" fmla="*/ 2147483647 w 244"/>
              <a:gd name="T17" fmla="*/ 2147483647 h 714"/>
              <a:gd name="T18" fmla="*/ 2147483647 w 244"/>
              <a:gd name="T19" fmla="*/ 2147483647 h 714"/>
              <a:gd name="T20" fmla="*/ 2147483647 w 244"/>
              <a:gd name="T21" fmla="*/ 2147483647 h 714"/>
              <a:gd name="T22" fmla="*/ 2147483647 w 244"/>
              <a:gd name="T23" fmla="*/ 2147483647 h 714"/>
              <a:gd name="T24" fmla="*/ 2147483647 w 244"/>
              <a:gd name="T25" fmla="*/ 2147483647 h 714"/>
              <a:gd name="T26" fmla="*/ 2147483647 w 244"/>
              <a:gd name="T27" fmla="*/ 2147483647 h 714"/>
              <a:gd name="T28" fmla="*/ 2147483647 w 244"/>
              <a:gd name="T29" fmla="*/ 2147483647 h 714"/>
              <a:gd name="T30" fmla="*/ 2147483647 w 244"/>
              <a:gd name="T31" fmla="*/ 2147483647 h 714"/>
              <a:gd name="T32" fmla="*/ 2147483647 w 244"/>
              <a:gd name="T33" fmla="*/ 2147483647 h 714"/>
              <a:gd name="T34" fmla="*/ 2147483647 w 244"/>
              <a:gd name="T35" fmla="*/ 2147483647 h 714"/>
              <a:gd name="T36" fmla="*/ 2147483647 w 244"/>
              <a:gd name="T37" fmla="*/ 2147483647 h 714"/>
              <a:gd name="T38" fmla="*/ 2147483647 w 244"/>
              <a:gd name="T39" fmla="*/ 2147483647 h 714"/>
              <a:gd name="T40" fmla="*/ 2147483647 w 244"/>
              <a:gd name="T41" fmla="*/ 2147483647 h 714"/>
              <a:gd name="T42" fmla="*/ 2147483647 w 244"/>
              <a:gd name="T43" fmla="*/ 2147483647 h 714"/>
              <a:gd name="T44" fmla="*/ 2147483647 w 244"/>
              <a:gd name="T45" fmla="*/ 2147483647 h 714"/>
              <a:gd name="T46" fmla="*/ 2147483647 w 244"/>
              <a:gd name="T47" fmla="*/ 2147483647 h 714"/>
              <a:gd name="T48" fmla="*/ 0 w 244"/>
              <a:gd name="T49" fmla="*/ 2147483647 h 714"/>
              <a:gd name="T50" fmla="*/ 2147483647 w 244"/>
              <a:gd name="T51" fmla="*/ 2147483647 h 714"/>
              <a:gd name="T52" fmla="*/ 2147483647 w 244"/>
              <a:gd name="T53" fmla="*/ 2147483647 h 714"/>
              <a:gd name="T54" fmla="*/ 2147483647 w 244"/>
              <a:gd name="T55" fmla="*/ 2147483647 h 714"/>
              <a:gd name="T56" fmla="*/ 2147483647 w 244"/>
              <a:gd name="T57" fmla="*/ 2147483647 h 714"/>
              <a:gd name="T58" fmla="*/ 2147483647 w 244"/>
              <a:gd name="T59" fmla="*/ 2147483647 h 714"/>
              <a:gd name="T60" fmla="*/ 2147483647 w 244"/>
              <a:gd name="T61" fmla="*/ 2147483647 h 714"/>
              <a:gd name="T62" fmla="*/ 2147483647 w 244"/>
              <a:gd name="T63" fmla="*/ 2147483647 h 714"/>
              <a:gd name="T64" fmla="*/ 2147483647 w 244"/>
              <a:gd name="T65" fmla="*/ 2147483647 h 714"/>
              <a:gd name="T66" fmla="*/ 2147483647 w 244"/>
              <a:gd name="T67" fmla="*/ 2147483647 h 714"/>
              <a:gd name="T68" fmla="*/ 2147483647 w 244"/>
              <a:gd name="T69" fmla="*/ 2147483647 h 714"/>
              <a:gd name="T70" fmla="*/ 2147483647 w 244"/>
              <a:gd name="T71" fmla="*/ 2147483647 h 714"/>
              <a:gd name="T72" fmla="*/ 2147483647 w 244"/>
              <a:gd name="T73" fmla="*/ 2147483647 h 714"/>
              <a:gd name="T74" fmla="*/ 2147483647 w 244"/>
              <a:gd name="T75" fmla="*/ 2147483647 h 714"/>
              <a:gd name="T76" fmla="*/ 2147483647 w 244"/>
              <a:gd name="T77" fmla="*/ 2147483647 h 714"/>
              <a:gd name="T78" fmla="*/ 2147483647 w 244"/>
              <a:gd name="T79" fmla="*/ 2147483647 h 714"/>
              <a:gd name="T80" fmla="*/ 2147483647 w 244"/>
              <a:gd name="T81" fmla="*/ 2147483647 h 714"/>
              <a:gd name="T82" fmla="*/ 2147483647 w 244"/>
              <a:gd name="T83" fmla="*/ 2147483647 h 714"/>
              <a:gd name="T84" fmla="*/ 2147483647 w 244"/>
              <a:gd name="T85" fmla="*/ 2147483647 h 714"/>
              <a:gd name="T86" fmla="*/ 2147483647 w 244"/>
              <a:gd name="T87" fmla="*/ 2147483647 h 714"/>
              <a:gd name="T88" fmla="*/ 2147483647 w 244"/>
              <a:gd name="T89" fmla="*/ 2147483647 h 714"/>
              <a:gd name="T90" fmla="*/ 2147483647 w 244"/>
              <a:gd name="T91" fmla="*/ 2147483647 h 714"/>
              <a:gd name="T92" fmla="*/ 2147483647 w 244"/>
              <a:gd name="T93" fmla="*/ 2147483647 h 714"/>
              <a:gd name="T94" fmla="*/ 2147483647 w 244"/>
              <a:gd name="T95" fmla="*/ 2147483647 h 714"/>
              <a:gd name="T96" fmla="*/ 2147483647 w 244"/>
              <a:gd name="T97" fmla="*/ 0 h 714"/>
              <a:gd name="T98" fmla="*/ 2147483647 w 244"/>
              <a:gd name="T99" fmla="*/ 0 h 7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4"/>
              <a:gd name="T151" fmla="*/ 0 h 714"/>
              <a:gd name="T152" fmla="*/ 244 w 244"/>
              <a:gd name="T153" fmla="*/ 714 h 7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4" h="714">
                <a:moveTo>
                  <a:pt x="244" y="0"/>
                </a:moveTo>
                <a:lnTo>
                  <a:pt x="244" y="0"/>
                </a:lnTo>
                <a:lnTo>
                  <a:pt x="220" y="20"/>
                </a:lnTo>
                <a:lnTo>
                  <a:pt x="200" y="42"/>
                </a:lnTo>
                <a:lnTo>
                  <a:pt x="180" y="62"/>
                </a:lnTo>
                <a:lnTo>
                  <a:pt x="164" y="84"/>
                </a:lnTo>
                <a:lnTo>
                  <a:pt x="150" y="106"/>
                </a:lnTo>
                <a:lnTo>
                  <a:pt x="138" y="130"/>
                </a:lnTo>
                <a:lnTo>
                  <a:pt x="128" y="152"/>
                </a:lnTo>
                <a:lnTo>
                  <a:pt x="120" y="174"/>
                </a:lnTo>
                <a:lnTo>
                  <a:pt x="112" y="198"/>
                </a:lnTo>
                <a:lnTo>
                  <a:pt x="108" y="220"/>
                </a:lnTo>
                <a:lnTo>
                  <a:pt x="104" y="242"/>
                </a:lnTo>
                <a:lnTo>
                  <a:pt x="102" y="264"/>
                </a:lnTo>
                <a:lnTo>
                  <a:pt x="100" y="308"/>
                </a:lnTo>
                <a:lnTo>
                  <a:pt x="104" y="350"/>
                </a:lnTo>
                <a:lnTo>
                  <a:pt x="110" y="390"/>
                </a:lnTo>
                <a:lnTo>
                  <a:pt x="118" y="426"/>
                </a:lnTo>
                <a:lnTo>
                  <a:pt x="126" y="458"/>
                </a:lnTo>
                <a:lnTo>
                  <a:pt x="136" y="484"/>
                </a:lnTo>
                <a:lnTo>
                  <a:pt x="154" y="524"/>
                </a:lnTo>
                <a:lnTo>
                  <a:pt x="160" y="538"/>
                </a:lnTo>
                <a:lnTo>
                  <a:pt x="192" y="468"/>
                </a:lnTo>
                <a:lnTo>
                  <a:pt x="176" y="714"/>
                </a:lnTo>
                <a:lnTo>
                  <a:pt x="0" y="572"/>
                </a:lnTo>
                <a:lnTo>
                  <a:pt x="68" y="584"/>
                </a:lnTo>
                <a:lnTo>
                  <a:pt x="62" y="566"/>
                </a:lnTo>
                <a:lnTo>
                  <a:pt x="56" y="546"/>
                </a:lnTo>
                <a:lnTo>
                  <a:pt x="48" y="520"/>
                </a:lnTo>
                <a:lnTo>
                  <a:pt x="40" y="488"/>
                </a:lnTo>
                <a:lnTo>
                  <a:pt x="34" y="452"/>
                </a:lnTo>
                <a:lnTo>
                  <a:pt x="30" y="410"/>
                </a:lnTo>
                <a:lnTo>
                  <a:pt x="28" y="366"/>
                </a:lnTo>
                <a:lnTo>
                  <a:pt x="30" y="320"/>
                </a:lnTo>
                <a:lnTo>
                  <a:pt x="34" y="296"/>
                </a:lnTo>
                <a:lnTo>
                  <a:pt x="38" y="272"/>
                </a:lnTo>
                <a:lnTo>
                  <a:pt x="44" y="248"/>
                </a:lnTo>
                <a:lnTo>
                  <a:pt x="52" y="224"/>
                </a:lnTo>
                <a:lnTo>
                  <a:pt x="62" y="200"/>
                </a:lnTo>
                <a:lnTo>
                  <a:pt x="72" y="176"/>
                </a:lnTo>
                <a:lnTo>
                  <a:pt x="86" y="152"/>
                </a:lnTo>
                <a:lnTo>
                  <a:pt x="100" y="128"/>
                </a:lnTo>
                <a:lnTo>
                  <a:pt x="118" y="104"/>
                </a:lnTo>
                <a:lnTo>
                  <a:pt x="138" y="82"/>
                </a:lnTo>
                <a:lnTo>
                  <a:pt x="160" y="60"/>
                </a:lnTo>
                <a:lnTo>
                  <a:pt x="186" y="40"/>
                </a:lnTo>
                <a:lnTo>
                  <a:pt x="212" y="20"/>
                </a:lnTo>
                <a:lnTo>
                  <a:pt x="244" y="0"/>
                </a:lnTo>
                <a:close/>
              </a:path>
            </a:pathLst>
          </a:custGeom>
          <a:solidFill>
            <a:srgbClr val="FFFFFF"/>
          </a:solidFill>
          <a:ln w="11176">
            <a:solidFill>
              <a:srgbClr val="000000"/>
            </a:solidFill>
            <a:round/>
            <a:headEnd/>
            <a:tailEnd/>
          </a:ln>
        </p:spPr>
        <p:txBody>
          <a:bodyPr/>
          <a:lstStyle/>
          <a:p>
            <a:endParaRPr lang="en-US"/>
          </a:p>
        </p:txBody>
      </p:sp>
      <p:sp>
        <p:nvSpPr>
          <p:cNvPr id="67591" name="Freeform 17"/>
          <p:cNvSpPr>
            <a:spLocks/>
          </p:cNvSpPr>
          <p:nvPr/>
        </p:nvSpPr>
        <p:spPr bwMode="auto">
          <a:xfrm>
            <a:off x="3887788" y="3109913"/>
            <a:ext cx="404812" cy="1190625"/>
          </a:xfrm>
          <a:custGeom>
            <a:avLst/>
            <a:gdLst>
              <a:gd name="T0" fmla="*/ 2147483647 w 242"/>
              <a:gd name="T1" fmla="*/ 0 h 714"/>
              <a:gd name="T2" fmla="*/ 2147483647 w 242"/>
              <a:gd name="T3" fmla="*/ 0 h 714"/>
              <a:gd name="T4" fmla="*/ 2147483647 w 242"/>
              <a:gd name="T5" fmla="*/ 2147483647 h 714"/>
              <a:gd name="T6" fmla="*/ 2147483647 w 242"/>
              <a:gd name="T7" fmla="*/ 2147483647 h 714"/>
              <a:gd name="T8" fmla="*/ 2147483647 w 242"/>
              <a:gd name="T9" fmla="*/ 2147483647 h 714"/>
              <a:gd name="T10" fmla="*/ 2147483647 w 242"/>
              <a:gd name="T11" fmla="*/ 2147483647 h 714"/>
              <a:gd name="T12" fmla="*/ 2147483647 w 242"/>
              <a:gd name="T13" fmla="*/ 2147483647 h 714"/>
              <a:gd name="T14" fmla="*/ 2147483647 w 242"/>
              <a:gd name="T15" fmla="*/ 2147483647 h 714"/>
              <a:gd name="T16" fmla="*/ 2147483647 w 242"/>
              <a:gd name="T17" fmla="*/ 2147483647 h 714"/>
              <a:gd name="T18" fmla="*/ 2147483647 w 242"/>
              <a:gd name="T19" fmla="*/ 2147483647 h 714"/>
              <a:gd name="T20" fmla="*/ 2147483647 w 242"/>
              <a:gd name="T21" fmla="*/ 2147483647 h 714"/>
              <a:gd name="T22" fmla="*/ 2147483647 w 242"/>
              <a:gd name="T23" fmla="*/ 2147483647 h 714"/>
              <a:gd name="T24" fmla="*/ 2147483647 w 242"/>
              <a:gd name="T25" fmla="*/ 2147483647 h 714"/>
              <a:gd name="T26" fmla="*/ 2147483647 w 242"/>
              <a:gd name="T27" fmla="*/ 2147483647 h 714"/>
              <a:gd name="T28" fmla="*/ 2147483647 w 242"/>
              <a:gd name="T29" fmla="*/ 2147483647 h 714"/>
              <a:gd name="T30" fmla="*/ 2147483647 w 242"/>
              <a:gd name="T31" fmla="*/ 2147483647 h 714"/>
              <a:gd name="T32" fmla="*/ 2147483647 w 242"/>
              <a:gd name="T33" fmla="*/ 2147483647 h 714"/>
              <a:gd name="T34" fmla="*/ 2147483647 w 242"/>
              <a:gd name="T35" fmla="*/ 2147483647 h 714"/>
              <a:gd name="T36" fmla="*/ 2147483647 w 242"/>
              <a:gd name="T37" fmla="*/ 2147483647 h 714"/>
              <a:gd name="T38" fmla="*/ 2147483647 w 242"/>
              <a:gd name="T39" fmla="*/ 2147483647 h 714"/>
              <a:gd name="T40" fmla="*/ 2147483647 w 242"/>
              <a:gd name="T41" fmla="*/ 2147483647 h 714"/>
              <a:gd name="T42" fmla="*/ 2147483647 w 242"/>
              <a:gd name="T43" fmla="*/ 2147483647 h 714"/>
              <a:gd name="T44" fmla="*/ 2147483647 w 242"/>
              <a:gd name="T45" fmla="*/ 2147483647 h 714"/>
              <a:gd name="T46" fmla="*/ 2147483647 w 242"/>
              <a:gd name="T47" fmla="*/ 2147483647 h 714"/>
              <a:gd name="T48" fmla="*/ 0 w 242"/>
              <a:gd name="T49" fmla="*/ 2147483647 h 714"/>
              <a:gd name="T50" fmla="*/ 2147483647 w 242"/>
              <a:gd name="T51" fmla="*/ 2147483647 h 714"/>
              <a:gd name="T52" fmla="*/ 2147483647 w 242"/>
              <a:gd name="T53" fmla="*/ 2147483647 h 714"/>
              <a:gd name="T54" fmla="*/ 2147483647 w 242"/>
              <a:gd name="T55" fmla="*/ 2147483647 h 714"/>
              <a:gd name="T56" fmla="*/ 2147483647 w 242"/>
              <a:gd name="T57" fmla="*/ 2147483647 h 714"/>
              <a:gd name="T58" fmla="*/ 2147483647 w 242"/>
              <a:gd name="T59" fmla="*/ 2147483647 h 714"/>
              <a:gd name="T60" fmla="*/ 2147483647 w 242"/>
              <a:gd name="T61" fmla="*/ 2147483647 h 714"/>
              <a:gd name="T62" fmla="*/ 2147483647 w 242"/>
              <a:gd name="T63" fmla="*/ 2147483647 h 714"/>
              <a:gd name="T64" fmla="*/ 2147483647 w 242"/>
              <a:gd name="T65" fmla="*/ 2147483647 h 714"/>
              <a:gd name="T66" fmla="*/ 2147483647 w 242"/>
              <a:gd name="T67" fmla="*/ 2147483647 h 714"/>
              <a:gd name="T68" fmla="*/ 2147483647 w 242"/>
              <a:gd name="T69" fmla="*/ 2147483647 h 714"/>
              <a:gd name="T70" fmla="*/ 2147483647 w 242"/>
              <a:gd name="T71" fmla="*/ 2147483647 h 714"/>
              <a:gd name="T72" fmla="*/ 2147483647 w 242"/>
              <a:gd name="T73" fmla="*/ 2147483647 h 714"/>
              <a:gd name="T74" fmla="*/ 2147483647 w 242"/>
              <a:gd name="T75" fmla="*/ 2147483647 h 714"/>
              <a:gd name="T76" fmla="*/ 2147483647 w 242"/>
              <a:gd name="T77" fmla="*/ 2147483647 h 714"/>
              <a:gd name="T78" fmla="*/ 2147483647 w 242"/>
              <a:gd name="T79" fmla="*/ 2147483647 h 714"/>
              <a:gd name="T80" fmla="*/ 2147483647 w 242"/>
              <a:gd name="T81" fmla="*/ 2147483647 h 714"/>
              <a:gd name="T82" fmla="*/ 2147483647 w 242"/>
              <a:gd name="T83" fmla="*/ 2147483647 h 714"/>
              <a:gd name="T84" fmla="*/ 2147483647 w 242"/>
              <a:gd name="T85" fmla="*/ 2147483647 h 714"/>
              <a:gd name="T86" fmla="*/ 2147483647 w 242"/>
              <a:gd name="T87" fmla="*/ 2147483647 h 714"/>
              <a:gd name="T88" fmla="*/ 2147483647 w 242"/>
              <a:gd name="T89" fmla="*/ 2147483647 h 714"/>
              <a:gd name="T90" fmla="*/ 2147483647 w 242"/>
              <a:gd name="T91" fmla="*/ 2147483647 h 714"/>
              <a:gd name="T92" fmla="*/ 2147483647 w 242"/>
              <a:gd name="T93" fmla="*/ 2147483647 h 714"/>
              <a:gd name="T94" fmla="*/ 2147483647 w 242"/>
              <a:gd name="T95" fmla="*/ 2147483647 h 714"/>
              <a:gd name="T96" fmla="*/ 2147483647 w 242"/>
              <a:gd name="T97" fmla="*/ 0 h 714"/>
              <a:gd name="T98" fmla="*/ 2147483647 w 242"/>
              <a:gd name="T99" fmla="*/ 0 h 71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2"/>
              <a:gd name="T151" fmla="*/ 0 h 714"/>
              <a:gd name="T152" fmla="*/ 242 w 242"/>
              <a:gd name="T153" fmla="*/ 714 h 71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2" h="714">
                <a:moveTo>
                  <a:pt x="242" y="0"/>
                </a:moveTo>
                <a:lnTo>
                  <a:pt x="242" y="0"/>
                </a:lnTo>
                <a:lnTo>
                  <a:pt x="218" y="20"/>
                </a:lnTo>
                <a:lnTo>
                  <a:pt x="198" y="42"/>
                </a:lnTo>
                <a:lnTo>
                  <a:pt x="178" y="62"/>
                </a:lnTo>
                <a:lnTo>
                  <a:pt x="162" y="84"/>
                </a:lnTo>
                <a:lnTo>
                  <a:pt x="148" y="106"/>
                </a:lnTo>
                <a:lnTo>
                  <a:pt x="136" y="130"/>
                </a:lnTo>
                <a:lnTo>
                  <a:pt x="126" y="152"/>
                </a:lnTo>
                <a:lnTo>
                  <a:pt x="118" y="174"/>
                </a:lnTo>
                <a:lnTo>
                  <a:pt x="112" y="198"/>
                </a:lnTo>
                <a:lnTo>
                  <a:pt x="106" y="220"/>
                </a:lnTo>
                <a:lnTo>
                  <a:pt x="102" y="242"/>
                </a:lnTo>
                <a:lnTo>
                  <a:pt x="100" y="264"/>
                </a:lnTo>
                <a:lnTo>
                  <a:pt x="98" y="308"/>
                </a:lnTo>
                <a:lnTo>
                  <a:pt x="102" y="350"/>
                </a:lnTo>
                <a:lnTo>
                  <a:pt x="108" y="390"/>
                </a:lnTo>
                <a:lnTo>
                  <a:pt x="116" y="426"/>
                </a:lnTo>
                <a:lnTo>
                  <a:pt x="126" y="458"/>
                </a:lnTo>
                <a:lnTo>
                  <a:pt x="136" y="484"/>
                </a:lnTo>
                <a:lnTo>
                  <a:pt x="152" y="524"/>
                </a:lnTo>
                <a:lnTo>
                  <a:pt x="160" y="538"/>
                </a:lnTo>
                <a:lnTo>
                  <a:pt x="190" y="468"/>
                </a:lnTo>
                <a:lnTo>
                  <a:pt x="174" y="714"/>
                </a:lnTo>
                <a:lnTo>
                  <a:pt x="0" y="572"/>
                </a:lnTo>
                <a:lnTo>
                  <a:pt x="68" y="584"/>
                </a:lnTo>
                <a:lnTo>
                  <a:pt x="60" y="566"/>
                </a:lnTo>
                <a:lnTo>
                  <a:pt x="54" y="546"/>
                </a:lnTo>
                <a:lnTo>
                  <a:pt x="46" y="520"/>
                </a:lnTo>
                <a:lnTo>
                  <a:pt x="38" y="488"/>
                </a:lnTo>
                <a:lnTo>
                  <a:pt x="32" y="452"/>
                </a:lnTo>
                <a:lnTo>
                  <a:pt x="28" y="410"/>
                </a:lnTo>
                <a:lnTo>
                  <a:pt x="26" y="366"/>
                </a:lnTo>
                <a:lnTo>
                  <a:pt x="30" y="320"/>
                </a:lnTo>
                <a:lnTo>
                  <a:pt x="32" y="296"/>
                </a:lnTo>
                <a:lnTo>
                  <a:pt x="36" y="272"/>
                </a:lnTo>
                <a:lnTo>
                  <a:pt x="42" y="248"/>
                </a:lnTo>
                <a:lnTo>
                  <a:pt x="50" y="224"/>
                </a:lnTo>
                <a:lnTo>
                  <a:pt x="60" y="200"/>
                </a:lnTo>
                <a:lnTo>
                  <a:pt x="70" y="176"/>
                </a:lnTo>
                <a:lnTo>
                  <a:pt x="84" y="152"/>
                </a:lnTo>
                <a:lnTo>
                  <a:pt x="100" y="128"/>
                </a:lnTo>
                <a:lnTo>
                  <a:pt x="116" y="104"/>
                </a:lnTo>
                <a:lnTo>
                  <a:pt x="136" y="82"/>
                </a:lnTo>
                <a:lnTo>
                  <a:pt x="158" y="60"/>
                </a:lnTo>
                <a:lnTo>
                  <a:pt x="184" y="40"/>
                </a:lnTo>
                <a:lnTo>
                  <a:pt x="212" y="20"/>
                </a:lnTo>
                <a:lnTo>
                  <a:pt x="242" y="0"/>
                </a:lnTo>
                <a:close/>
              </a:path>
            </a:pathLst>
          </a:custGeom>
          <a:solidFill>
            <a:srgbClr val="FFFFFF"/>
          </a:solidFill>
          <a:ln w="11176">
            <a:solidFill>
              <a:srgbClr val="000000"/>
            </a:solidFill>
            <a:round/>
            <a:headEnd/>
            <a:tailEnd/>
          </a:ln>
        </p:spPr>
        <p:txBody>
          <a:bodyPr/>
          <a:lstStyle/>
          <a:p>
            <a:endParaRPr lang="en-US"/>
          </a:p>
        </p:txBody>
      </p:sp>
      <p:grpSp>
        <p:nvGrpSpPr>
          <p:cNvPr id="67592" name="Group 141"/>
          <p:cNvGrpSpPr>
            <a:grpSpLocks/>
          </p:cNvGrpSpPr>
          <p:nvPr/>
        </p:nvGrpSpPr>
        <p:grpSpPr bwMode="auto">
          <a:xfrm>
            <a:off x="3103563" y="4356100"/>
            <a:ext cx="295275" cy="573088"/>
            <a:chOff x="3130360" y="4358958"/>
            <a:chExt cx="281178" cy="546100"/>
          </a:xfrm>
        </p:grpSpPr>
        <p:sp>
          <p:nvSpPr>
            <p:cNvPr id="67634" name="Line 27"/>
            <p:cNvSpPr>
              <a:spLocks noChangeShapeType="1"/>
            </p:cNvSpPr>
            <p:nvPr/>
          </p:nvSpPr>
          <p:spPr bwMode="auto">
            <a:xfrm>
              <a:off x="3240088" y="4672013"/>
              <a:ext cx="171450" cy="187325"/>
            </a:xfrm>
            <a:prstGeom prst="line">
              <a:avLst/>
            </a:prstGeom>
            <a:noFill/>
            <a:ln w="14986">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5" name="Line 28"/>
            <p:cNvSpPr>
              <a:spLocks noChangeShapeType="1"/>
            </p:cNvSpPr>
            <p:nvPr/>
          </p:nvSpPr>
          <p:spPr bwMode="auto">
            <a:xfrm rot="-1380000">
              <a:off x="3130360" y="4358958"/>
              <a:ext cx="171450" cy="546100"/>
            </a:xfrm>
            <a:prstGeom prst="line">
              <a:avLst/>
            </a:prstGeom>
            <a:noFill/>
            <a:ln w="4">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67593" name="Rectangle 31"/>
          <p:cNvSpPr>
            <a:spLocks noChangeArrowheads="1"/>
          </p:cNvSpPr>
          <p:nvPr/>
        </p:nvSpPr>
        <p:spPr bwMode="auto">
          <a:xfrm>
            <a:off x="795338" y="1306513"/>
            <a:ext cx="725487"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000000"/>
                </a:solidFill>
                <a:latin typeface="Helvetica" pitchFamily="-110" charset="0"/>
              </a:rPr>
              <a:t>LEPTOTENE</a:t>
            </a:r>
            <a:endParaRPr lang="en-US"/>
          </a:p>
        </p:txBody>
      </p:sp>
      <p:sp>
        <p:nvSpPr>
          <p:cNvPr id="67594" name="Rectangle 40"/>
          <p:cNvSpPr>
            <a:spLocks noChangeArrowheads="1"/>
          </p:cNvSpPr>
          <p:nvPr/>
        </p:nvSpPr>
        <p:spPr bwMode="auto">
          <a:xfrm>
            <a:off x="2551113" y="1306513"/>
            <a:ext cx="66675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000000"/>
                </a:solidFill>
                <a:latin typeface="Helvetica" pitchFamily="-110" charset="0"/>
              </a:rPr>
              <a:t>ZYGOTENE</a:t>
            </a:r>
            <a:endParaRPr lang="en-US"/>
          </a:p>
        </p:txBody>
      </p:sp>
      <p:sp>
        <p:nvSpPr>
          <p:cNvPr id="67595" name="Rectangle 48"/>
          <p:cNvSpPr>
            <a:spLocks noChangeArrowheads="1"/>
          </p:cNvSpPr>
          <p:nvPr/>
        </p:nvSpPr>
        <p:spPr bwMode="auto">
          <a:xfrm>
            <a:off x="977900" y="1573213"/>
            <a:ext cx="579438"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Nuclear</a:t>
            </a:r>
          </a:p>
          <a:p>
            <a:r>
              <a:rPr lang="en-US" sz="900" b="0">
                <a:solidFill>
                  <a:srgbClr val="000000"/>
                </a:solidFill>
                <a:latin typeface="Helvetica" pitchFamily="-110" charset="0"/>
              </a:rPr>
              <a:t>membrane</a:t>
            </a:r>
            <a:endParaRPr lang="en-US"/>
          </a:p>
        </p:txBody>
      </p:sp>
      <p:sp>
        <p:nvSpPr>
          <p:cNvPr id="67596" name="Rectangle 63"/>
          <p:cNvSpPr>
            <a:spLocks noChangeArrowheads="1"/>
          </p:cNvSpPr>
          <p:nvPr/>
        </p:nvSpPr>
        <p:spPr bwMode="auto">
          <a:xfrm>
            <a:off x="7662863" y="1573213"/>
            <a:ext cx="1030287"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Nuclear membrane</a:t>
            </a:r>
          </a:p>
          <a:p>
            <a:r>
              <a:rPr lang="en-US" sz="900" b="0">
                <a:solidFill>
                  <a:srgbClr val="000000"/>
                </a:solidFill>
                <a:latin typeface="Helvetica" pitchFamily="-110" charset="0"/>
              </a:rPr>
              <a:t>fragmenting</a:t>
            </a:r>
            <a:endParaRPr lang="en-US"/>
          </a:p>
        </p:txBody>
      </p:sp>
      <p:sp>
        <p:nvSpPr>
          <p:cNvPr id="67597" name="Rectangle 89"/>
          <p:cNvSpPr>
            <a:spLocks noChangeArrowheads="1"/>
          </p:cNvSpPr>
          <p:nvPr/>
        </p:nvSpPr>
        <p:spPr bwMode="auto">
          <a:xfrm>
            <a:off x="5884863" y="1579563"/>
            <a:ext cx="4794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Chiasma</a:t>
            </a:r>
            <a:endParaRPr lang="en-US"/>
          </a:p>
        </p:txBody>
      </p:sp>
      <p:sp>
        <p:nvSpPr>
          <p:cNvPr id="67598" name="Rectangle 96"/>
          <p:cNvSpPr>
            <a:spLocks noChangeArrowheads="1"/>
          </p:cNvSpPr>
          <p:nvPr/>
        </p:nvSpPr>
        <p:spPr bwMode="auto">
          <a:xfrm>
            <a:off x="4262438" y="1306513"/>
            <a:ext cx="7461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000000"/>
                </a:solidFill>
                <a:latin typeface="Helvetica" pitchFamily="-110" charset="0"/>
              </a:rPr>
              <a:t>PACHYTENE</a:t>
            </a:r>
            <a:endParaRPr lang="en-US"/>
          </a:p>
        </p:txBody>
      </p:sp>
      <p:sp>
        <p:nvSpPr>
          <p:cNvPr id="67599" name="Rectangle 105"/>
          <p:cNvSpPr>
            <a:spLocks noChangeArrowheads="1"/>
          </p:cNvSpPr>
          <p:nvPr/>
        </p:nvSpPr>
        <p:spPr bwMode="auto">
          <a:xfrm>
            <a:off x="5988050" y="1306513"/>
            <a:ext cx="693738"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000000"/>
                </a:solidFill>
                <a:latin typeface="Helvetica" pitchFamily="-110" charset="0"/>
              </a:rPr>
              <a:t>DIPLOTENE</a:t>
            </a:r>
            <a:endParaRPr lang="en-US"/>
          </a:p>
        </p:txBody>
      </p:sp>
      <p:sp>
        <p:nvSpPr>
          <p:cNvPr id="67600" name="Rectangle 114"/>
          <p:cNvSpPr>
            <a:spLocks noChangeArrowheads="1"/>
          </p:cNvSpPr>
          <p:nvPr/>
        </p:nvSpPr>
        <p:spPr bwMode="auto">
          <a:xfrm>
            <a:off x="7726363" y="1293813"/>
            <a:ext cx="692150"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a:solidFill>
                  <a:srgbClr val="000000"/>
                </a:solidFill>
                <a:latin typeface="Helvetica" pitchFamily="-110" charset="0"/>
              </a:rPr>
              <a:t>DIAKINESIS</a:t>
            </a:r>
            <a:endParaRPr lang="en-US"/>
          </a:p>
        </p:txBody>
      </p:sp>
      <p:sp>
        <p:nvSpPr>
          <p:cNvPr id="67601" name="Rectangle 124"/>
          <p:cNvSpPr>
            <a:spLocks noChangeArrowheads="1"/>
          </p:cNvSpPr>
          <p:nvPr/>
        </p:nvSpPr>
        <p:spPr bwMode="auto">
          <a:xfrm>
            <a:off x="465138" y="5667375"/>
            <a:ext cx="136683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Replicated chromosomes</a:t>
            </a:r>
          </a:p>
          <a:p>
            <a:r>
              <a:rPr lang="en-US" sz="900" b="0">
                <a:solidFill>
                  <a:srgbClr val="000000"/>
                </a:solidFill>
                <a:latin typeface="Helvetica" pitchFamily="-110" charset="0"/>
              </a:rPr>
              <a:t>condense.</a:t>
            </a:r>
            <a:endParaRPr lang="en-US"/>
          </a:p>
        </p:txBody>
      </p:sp>
      <p:sp>
        <p:nvSpPr>
          <p:cNvPr id="67602" name="Rectangle 154"/>
          <p:cNvSpPr>
            <a:spLocks noChangeArrowheads="1"/>
          </p:cNvSpPr>
          <p:nvPr/>
        </p:nvSpPr>
        <p:spPr bwMode="auto">
          <a:xfrm>
            <a:off x="2438400" y="5667375"/>
            <a:ext cx="914400"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Synapsis begins.</a:t>
            </a:r>
            <a:endParaRPr lang="en-US"/>
          </a:p>
        </p:txBody>
      </p:sp>
      <p:sp>
        <p:nvSpPr>
          <p:cNvPr id="67603" name="Rectangle 169"/>
          <p:cNvSpPr>
            <a:spLocks noChangeArrowheads="1"/>
          </p:cNvSpPr>
          <p:nvPr/>
        </p:nvSpPr>
        <p:spPr bwMode="auto">
          <a:xfrm>
            <a:off x="3890963" y="5667375"/>
            <a:ext cx="1487487"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A bivalent has formed and</a:t>
            </a:r>
          </a:p>
          <a:p>
            <a:r>
              <a:rPr lang="en-US" sz="900" b="0">
                <a:solidFill>
                  <a:srgbClr val="000000"/>
                </a:solidFill>
                <a:latin typeface="Helvetica" pitchFamily="-110" charset="0"/>
              </a:rPr>
              <a:t>crossing over has occurred.</a:t>
            </a:r>
            <a:endParaRPr lang="en-US"/>
          </a:p>
        </p:txBody>
      </p:sp>
      <p:sp>
        <p:nvSpPr>
          <p:cNvPr id="67604" name="Rectangle 215"/>
          <p:cNvSpPr>
            <a:spLocks noChangeArrowheads="1"/>
          </p:cNvSpPr>
          <p:nvPr/>
        </p:nvSpPr>
        <p:spPr bwMode="auto">
          <a:xfrm>
            <a:off x="5695950" y="5667375"/>
            <a:ext cx="12573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Synaptonemal complex</a:t>
            </a:r>
          </a:p>
          <a:p>
            <a:r>
              <a:rPr lang="en-US" sz="900" b="0">
                <a:solidFill>
                  <a:srgbClr val="000000"/>
                </a:solidFill>
                <a:latin typeface="Helvetica" pitchFamily="-110" charset="0"/>
              </a:rPr>
              <a:t>dissociates.</a:t>
            </a:r>
            <a:endParaRPr lang="en-US"/>
          </a:p>
        </p:txBody>
      </p:sp>
      <p:sp>
        <p:nvSpPr>
          <p:cNvPr id="67605" name="Rectangle 246"/>
          <p:cNvSpPr>
            <a:spLocks noChangeArrowheads="1"/>
          </p:cNvSpPr>
          <p:nvPr/>
        </p:nvSpPr>
        <p:spPr bwMode="auto">
          <a:xfrm>
            <a:off x="2759075" y="4021138"/>
            <a:ext cx="8874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Synaptonemal</a:t>
            </a:r>
          </a:p>
          <a:p>
            <a:r>
              <a:rPr lang="en-US" sz="900" b="0">
                <a:solidFill>
                  <a:srgbClr val="000000"/>
                </a:solidFill>
                <a:latin typeface="Helvetica" pitchFamily="-110" charset="0"/>
              </a:rPr>
              <a:t>complex forming</a:t>
            </a:r>
            <a:endParaRPr lang="en-US"/>
          </a:p>
        </p:txBody>
      </p:sp>
      <p:sp>
        <p:nvSpPr>
          <p:cNvPr id="67606" name="Rectangle 272"/>
          <p:cNvSpPr>
            <a:spLocks noChangeArrowheads="1"/>
          </p:cNvSpPr>
          <p:nvPr/>
        </p:nvSpPr>
        <p:spPr bwMode="auto">
          <a:xfrm>
            <a:off x="7578725" y="5667375"/>
            <a:ext cx="9572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End of prophase I</a:t>
            </a:r>
            <a:endParaRPr lang="en-US"/>
          </a:p>
        </p:txBody>
      </p:sp>
      <p:sp>
        <p:nvSpPr>
          <p:cNvPr id="67607" name="Rectangle 286"/>
          <p:cNvSpPr>
            <a:spLocks noChangeArrowheads="1"/>
          </p:cNvSpPr>
          <p:nvPr/>
        </p:nvSpPr>
        <p:spPr bwMode="auto">
          <a:xfrm>
            <a:off x="3138488" y="1573213"/>
            <a:ext cx="4318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900" b="0">
                <a:solidFill>
                  <a:srgbClr val="000000"/>
                </a:solidFill>
                <a:latin typeface="Helvetica" pitchFamily="-110" charset="0"/>
              </a:rPr>
              <a:t>Bivalent</a:t>
            </a:r>
          </a:p>
          <a:p>
            <a:r>
              <a:rPr lang="en-US" sz="900" b="0">
                <a:solidFill>
                  <a:srgbClr val="000000"/>
                </a:solidFill>
                <a:latin typeface="Helvetica" pitchFamily="-110" charset="0"/>
              </a:rPr>
              <a:t>forming</a:t>
            </a:r>
            <a:endParaRPr lang="en-US"/>
          </a:p>
        </p:txBody>
      </p:sp>
      <p:sp>
        <p:nvSpPr>
          <p:cNvPr id="67608" name="Rectangle 301"/>
          <p:cNvSpPr>
            <a:spLocks noChangeArrowheads="1"/>
          </p:cNvSpPr>
          <p:nvPr/>
        </p:nvSpPr>
        <p:spPr bwMode="auto">
          <a:xfrm>
            <a:off x="3270250" y="1016000"/>
            <a:ext cx="2714625" cy="1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100">
                <a:solidFill>
                  <a:srgbClr val="000000"/>
                </a:solidFill>
                <a:latin typeface="Helvetica" pitchFamily="-110" charset="0"/>
              </a:rPr>
              <a:t>STAGES OF PROPHASE OF MEIOSIS I</a:t>
            </a:r>
            <a:endParaRPr lang="en-US"/>
          </a:p>
        </p:txBody>
      </p:sp>
      <p:grpSp>
        <p:nvGrpSpPr>
          <p:cNvPr id="67609" name="Group 140"/>
          <p:cNvGrpSpPr>
            <a:grpSpLocks/>
          </p:cNvGrpSpPr>
          <p:nvPr/>
        </p:nvGrpSpPr>
        <p:grpSpPr bwMode="auto">
          <a:xfrm>
            <a:off x="1198563" y="1860550"/>
            <a:ext cx="3175" cy="419100"/>
            <a:chOff x="1316038" y="1982788"/>
            <a:chExt cx="3171" cy="399997"/>
          </a:xfrm>
        </p:grpSpPr>
        <p:sp>
          <p:nvSpPr>
            <p:cNvPr id="67631" name="Line 19"/>
            <p:cNvSpPr>
              <a:spLocks noChangeShapeType="1"/>
            </p:cNvSpPr>
            <p:nvPr/>
          </p:nvSpPr>
          <p:spPr bwMode="auto">
            <a:xfrm>
              <a:off x="1316038" y="1982788"/>
              <a:ext cx="1587" cy="393700"/>
            </a:xfrm>
            <a:prstGeom prst="line">
              <a:avLst/>
            </a:prstGeom>
            <a:noFill/>
            <a:ln w="1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2" name="Line 20"/>
            <p:cNvSpPr>
              <a:spLocks noChangeShapeType="1"/>
            </p:cNvSpPr>
            <p:nvPr/>
          </p:nvSpPr>
          <p:spPr bwMode="auto">
            <a:xfrm>
              <a:off x="1316038" y="1982788"/>
              <a:ext cx="1587" cy="393700"/>
            </a:xfrm>
            <a:prstGeom prst="line">
              <a:avLst/>
            </a:prstGeom>
            <a:noFill/>
            <a:ln w="14986">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3" name="Line 20"/>
            <p:cNvSpPr>
              <a:spLocks noChangeShapeType="1"/>
            </p:cNvSpPr>
            <p:nvPr/>
          </p:nvSpPr>
          <p:spPr bwMode="auto">
            <a:xfrm>
              <a:off x="1317622" y="1989085"/>
              <a:ext cx="1587" cy="393700"/>
            </a:xfrm>
            <a:prstGeom prst="line">
              <a:avLst/>
            </a:prstGeom>
            <a:noFill/>
            <a:ln w="749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7610" name="Group 137"/>
          <p:cNvGrpSpPr>
            <a:grpSpLocks/>
          </p:cNvGrpSpPr>
          <p:nvPr/>
        </p:nvGrpSpPr>
        <p:grpSpPr bwMode="auto">
          <a:xfrm>
            <a:off x="8118475" y="1860550"/>
            <a:ext cx="3175" cy="433388"/>
            <a:chOff x="7907338" y="1982788"/>
            <a:chExt cx="3171" cy="412697"/>
          </a:xfrm>
        </p:grpSpPr>
        <p:sp>
          <p:nvSpPr>
            <p:cNvPr id="67628" name="Line 21"/>
            <p:cNvSpPr>
              <a:spLocks noChangeShapeType="1"/>
            </p:cNvSpPr>
            <p:nvPr/>
          </p:nvSpPr>
          <p:spPr bwMode="auto">
            <a:xfrm>
              <a:off x="7907338" y="1982788"/>
              <a:ext cx="1587" cy="406400"/>
            </a:xfrm>
            <a:prstGeom prst="line">
              <a:avLst/>
            </a:prstGeom>
            <a:noFill/>
            <a:ln w="1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9" name="Line 22"/>
            <p:cNvSpPr>
              <a:spLocks noChangeShapeType="1"/>
            </p:cNvSpPr>
            <p:nvPr/>
          </p:nvSpPr>
          <p:spPr bwMode="auto">
            <a:xfrm>
              <a:off x="7907338" y="1982788"/>
              <a:ext cx="1587" cy="406400"/>
            </a:xfrm>
            <a:prstGeom prst="line">
              <a:avLst/>
            </a:prstGeom>
            <a:noFill/>
            <a:ln w="14986">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30" name="Line 22"/>
            <p:cNvSpPr>
              <a:spLocks noChangeShapeType="1"/>
            </p:cNvSpPr>
            <p:nvPr/>
          </p:nvSpPr>
          <p:spPr bwMode="auto">
            <a:xfrm>
              <a:off x="7908922" y="1989085"/>
              <a:ext cx="1587" cy="406400"/>
            </a:xfrm>
            <a:prstGeom prst="line">
              <a:avLst/>
            </a:prstGeom>
            <a:noFill/>
            <a:ln w="749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7611" name="Group 138"/>
          <p:cNvGrpSpPr>
            <a:grpSpLocks/>
          </p:cNvGrpSpPr>
          <p:nvPr/>
        </p:nvGrpSpPr>
        <p:grpSpPr bwMode="auto">
          <a:xfrm>
            <a:off x="6108700" y="1724025"/>
            <a:ext cx="3175" cy="1130300"/>
            <a:chOff x="5992813" y="1852613"/>
            <a:chExt cx="3171" cy="1076272"/>
          </a:xfrm>
        </p:grpSpPr>
        <p:sp>
          <p:nvSpPr>
            <p:cNvPr id="67625" name="Line 23"/>
            <p:cNvSpPr>
              <a:spLocks noChangeShapeType="1"/>
            </p:cNvSpPr>
            <p:nvPr/>
          </p:nvSpPr>
          <p:spPr bwMode="auto">
            <a:xfrm>
              <a:off x="5992813" y="1852613"/>
              <a:ext cx="1587" cy="1069975"/>
            </a:xfrm>
            <a:prstGeom prst="line">
              <a:avLst/>
            </a:prstGeom>
            <a:noFill/>
            <a:ln w="1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6" name="Line 24"/>
            <p:cNvSpPr>
              <a:spLocks noChangeShapeType="1"/>
            </p:cNvSpPr>
            <p:nvPr/>
          </p:nvSpPr>
          <p:spPr bwMode="auto">
            <a:xfrm>
              <a:off x="5992813" y="1852613"/>
              <a:ext cx="1587" cy="1069975"/>
            </a:xfrm>
            <a:prstGeom prst="line">
              <a:avLst/>
            </a:prstGeom>
            <a:noFill/>
            <a:ln w="14986">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7" name="Line 24"/>
            <p:cNvSpPr>
              <a:spLocks noChangeShapeType="1"/>
            </p:cNvSpPr>
            <p:nvPr/>
          </p:nvSpPr>
          <p:spPr bwMode="auto">
            <a:xfrm>
              <a:off x="5994397" y="1858910"/>
              <a:ext cx="1587" cy="1069975"/>
            </a:xfrm>
            <a:prstGeom prst="line">
              <a:avLst/>
            </a:prstGeom>
            <a:noFill/>
            <a:ln w="749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7612" name="Group 139"/>
          <p:cNvGrpSpPr>
            <a:grpSpLocks/>
          </p:cNvGrpSpPr>
          <p:nvPr/>
        </p:nvGrpSpPr>
        <p:grpSpPr bwMode="auto">
          <a:xfrm>
            <a:off x="3241675" y="1854200"/>
            <a:ext cx="185738" cy="912813"/>
            <a:chOff x="3262313" y="1976438"/>
            <a:chExt cx="176209" cy="869897"/>
          </a:xfrm>
        </p:grpSpPr>
        <p:sp>
          <p:nvSpPr>
            <p:cNvPr id="67617" name="Line 25"/>
            <p:cNvSpPr>
              <a:spLocks noChangeShapeType="1"/>
            </p:cNvSpPr>
            <p:nvPr/>
          </p:nvSpPr>
          <p:spPr bwMode="auto">
            <a:xfrm>
              <a:off x="3376613" y="1982788"/>
              <a:ext cx="1587" cy="723900"/>
            </a:xfrm>
            <a:prstGeom prst="line">
              <a:avLst/>
            </a:prstGeom>
            <a:noFill/>
            <a:ln w="1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18" name="Freeform 29"/>
            <p:cNvSpPr>
              <a:spLocks/>
            </p:cNvSpPr>
            <p:nvPr/>
          </p:nvSpPr>
          <p:spPr bwMode="auto">
            <a:xfrm>
              <a:off x="3262313" y="2605088"/>
              <a:ext cx="174625" cy="234950"/>
            </a:xfrm>
            <a:custGeom>
              <a:avLst/>
              <a:gdLst>
                <a:gd name="T0" fmla="*/ 0 w 110"/>
                <a:gd name="T1" fmla="*/ 2147483647 h 148"/>
                <a:gd name="T2" fmla="*/ 2147483647 w 110"/>
                <a:gd name="T3" fmla="*/ 2147483647 h 148"/>
                <a:gd name="T4" fmla="*/ 2147483647 w 110"/>
                <a:gd name="T5" fmla="*/ 2147483647 h 148"/>
                <a:gd name="T6" fmla="*/ 2147483647 w 110"/>
                <a:gd name="T7" fmla="*/ 2147483647 h 148"/>
                <a:gd name="T8" fmla="*/ 2147483647 w 110"/>
                <a:gd name="T9" fmla="*/ 0 h 148"/>
                <a:gd name="T10" fmla="*/ 2147483647 w 110"/>
                <a:gd name="T11" fmla="*/ 0 h 148"/>
                <a:gd name="T12" fmla="*/ 2147483647 w 110"/>
                <a:gd name="T13" fmla="*/ 2147483647 h 148"/>
                <a:gd name="T14" fmla="*/ 2147483647 w 110"/>
                <a:gd name="T15" fmla="*/ 2147483647 h 148"/>
                <a:gd name="T16" fmla="*/ 2147483647 w 110"/>
                <a:gd name="T17" fmla="*/ 2147483647 h 148"/>
                <a:gd name="T18" fmla="*/ 2147483647 w 110"/>
                <a:gd name="T19" fmla="*/ 2147483647 h 148"/>
                <a:gd name="T20" fmla="*/ 2147483647 w 110"/>
                <a:gd name="T21" fmla="*/ 2147483647 h 148"/>
                <a:gd name="T22" fmla="*/ 2147483647 w 110"/>
                <a:gd name="T23" fmla="*/ 2147483647 h 148"/>
                <a:gd name="T24" fmla="*/ 2147483647 w 110"/>
                <a:gd name="T25" fmla="*/ 2147483647 h 148"/>
                <a:gd name="T26" fmla="*/ 2147483647 w 110"/>
                <a:gd name="T27" fmla="*/ 2147483647 h 148"/>
                <a:gd name="T28" fmla="*/ 2147483647 w 110"/>
                <a:gd name="T29" fmla="*/ 2147483647 h 148"/>
                <a:gd name="T30" fmla="*/ 2147483647 w 110"/>
                <a:gd name="T31" fmla="*/ 2147483647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0"/>
                <a:gd name="T49" fmla="*/ 0 h 148"/>
                <a:gd name="T50" fmla="*/ 110 w 110"/>
                <a:gd name="T51" fmla="*/ 148 h 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0" h="148">
                  <a:moveTo>
                    <a:pt x="0" y="12"/>
                  </a:moveTo>
                  <a:lnTo>
                    <a:pt x="16" y="2"/>
                  </a:lnTo>
                  <a:lnTo>
                    <a:pt x="22" y="0"/>
                  </a:lnTo>
                  <a:lnTo>
                    <a:pt x="26" y="0"/>
                  </a:lnTo>
                  <a:lnTo>
                    <a:pt x="32" y="2"/>
                  </a:lnTo>
                  <a:lnTo>
                    <a:pt x="36" y="6"/>
                  </a:lnTo>
                  <a:lnTo>
                    <a:pt x="108" y="118"/>
                  </a:lnTo>
                  <a:lnTo>
                    <a:pt x="110" y="124"/>
                  </a:lnTo>
                  <a:lnTo>
                    <a:pt x="110" y="128"/>
                  </a:lnTo>
                  <a:lnTo>
                    <a:pt x="108" y="134"/>
                  </a:lnTo>
                  <a:lnTo>
                    <a:pt x="104" y="138"/>
                  </a:lnTo>
                  <a:lnTo>
                    <a:pt x="88" y="148"/>
                  </a:lnTo>
                </a:path>
              </a:pathLst>
            </a:custGeom>
            <a:noFill/>
            <a:ln w="10">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67619" name="Group 124"/>
            <p:cNvGrpSpPr>
              <a:grpSpLocks/>
            </p:cNvGrpSpPr>
            <p:nvPr/>
          </p:nvGrpSpPr>
          <p:grpSpPr bwMode="auto">
            <a:xfrm>
              <a:off x="3262313" y="1976438"/>
              <a:ext cx="174625" cy="863600"/>
              <a:chOff x="3262313" y="1976438"/>
              <a:chExt cx="174625" cy="863600"/>
            </a:xfrm>
          </p:grpSpPr>
          <p:sp>
            <p:nvSpPr>
              <p:cNvPr id="67623" name="Line 26"/>
              <p:cNvSpPr>
                <a:spLocks noChangeShapeType="1"/>
              </p:cNvSpPr>
              <p:nvPr/>
            </p:nvSpPr>
            <p:spPr bwMode="auto">
              <a:xfrm>
                <a:off x="3376613" y="1976438"/>
                <a:ext cx="1587" cy="727075"/>
              </a:xfrm>
              <a:prstGeom prst="line">
                <a:avLst/>
              </a:prstGeom>
              <a:noFill/>
              <a:ln w="14986">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4" name="Freeform 30"/>
              <p:cNvSpPr>
                <a:spLocks/>
              </p:cNvSpPr>
              <p:nvPr/>
            </p:nvSpPr>
            <p:spPr bwMode="auto">
              <a:xfrm>
                <a:off x="3262313" y="2605088"/>
                <a:ext cx="174625" cy="234950"/>
              </a:xfrm>
              <a:custGeom>
                <a:avLst/>
                <a:gdLst>
                  <a:gd name="T0" fmla="*/ 0 w 110"/>
                  <a:gd name="T1" fmla="*/ 2147483647 h 148"/>
                  <a:gd name="T2" fmla="*/ 2147483647 w 110"/>
                  <a:gd name="T3" fmla="*/ 2147483647 h 148"/>
                  <a:gd name="T4" fmla="*/ 2147483647 w 110"/>
                  <a:gd name="T5" fmla="*/ 2147483647 h 148"/>
                  <a:gd name="T6" fmla="*/ 2147483647 w 110"/>
                  <a:gd name="T7" fmla="*/ 2147483647 h 148"/>
                  <a:gd name="T8" fmla="*/ 2147483647 w 110"/>
                  <a:gd name="T9" fmla="*/ 0 h 148"/>
                  <a:gd name="T10" fmla="*/ 2147483647 w 110"/>
                  <a:gd name="T11" fmla="*/ 0 h 148"/>
                  <a:gd name="T12" fmla="*/ 2147483647 w 110"/>
                  <a:gd name="T13" fmla="*/ 2147483647 h 148"/>
                  <a:gd name="T14" fmla="*/ 2147483647 w 110"/>
                  <a:gd name="T15" fmla="*/ 2147483647 h 148"/>
                  <a:gd name="T16" fmla="*/ 2147483647 w 110"/>
                  <a:gd name="T17" fmla="*/ 2147483647 h 148"/>
                  <a:gd name="T18" fmla="*/ 2147483647 w 110"/>
                  <a:gd name="T19" fmla="*/ 2147483647 h 148"/>
                  <a:gd name="T20" fmla="*/ 2147483647 w 110"/>
                  <a:gd name="T21" fmla="*/ 2147483647 h 148"/>
                  <a:gd name="T22" fmla="*/ 2147483647 w 110"/>
                  <a:gd name="T23" fmla="*/ 2147483647 h 148"/>
                  <a:gd name="T24" fmla="*/ 2147483647 w 110"/>
                  <a:gd name="T25" fmla="*/ 2147483647 h 148"/>
                  <a:gd name="T26" fmla="*/ 2147483647 w 110"/>
                  <a:gd name="T27" fmla="*/ 2147483647 h 148"/>
                  <a:gd name="T28" fmla="*/ 2147483647 w 110"/>
                  <a:gd name="T29" fmla="*/ 2147483647 h 148"/>
                  <a:gd name="T30" fmla="*/ 2147483647 w 110"/>
                  <a:gd name="T31" fmla="*/ 2147483647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0"/>
                  <a:gd name="T49" fmla="*/ 0 h 148"/>
                  <a:gd name="T50" fmla="*/ 110 w 110"/>
                  <a:gd name="T51" fmla="*/ 148 h 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0" h="148">
                    <a:moveTo>
                      <a:pt x="0" y="12"/>
                    </a:moveTo>
                    <a:lnTo>
                      <a:pt x="16" y="2"/>
                    </a:lnTo>
                    <a:lnTo>
                      <a:pt x="22" y="0"/>
                    </a:lnTo>
                    <a:lnTo>
                      <a:pt x="26" y="0"/>
                    </a:lnTo>
                    <a:lnTo>
                      <a:pt x="32" y="2"/>
                    </a:lnTo>
                    <a:lnTo>
                      <a:pt x="36" y="6"/>
                    </a:lnTo>
                    <a:lnTo>
                      <a:pt x="108" y="118"/>
                    </a:lnTo>
                    <a:lnTo>
                      <a:pt x="110" y="124"/>
                    </a:lnTo>
                    <a:lnTo>
                      <a:pt x="110" y="128"/>
                    </a:lnTo>
                    <a:lnTo>
                      <a:pt x="108" y="134"/>
                    </a:lnTo>
                    <a:lnTo>
                      <a:pt x="104" y="138"/>
                    </a:lnTo>
                    <a:lnTo>
                      <a:pt x="88" y="148"/>
                    </a:lnTo>
                  </a:path>
                </a:pathLst>
              </a:custGeom>
              <a:noFill/>
              <a:ln w="14986">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7620" name="Group 134"/>
            <p:cNvGrpSpPr>
              <a:grpSpLocks/>
            </p:cNvGrpSpPr>
            <p:nvPr/>
          </p:nvGrpSpPr>
          <p:grpSpPr bwMode="auto">
            <a:xfrm>
              <a:off x="3263897" y="1982735"/>
              <a:ext cx="174625" cy="863600"/>
              <a:chOff x="3262313" y="1976438"/>
              <a:chExt cx="174625" cy="863600"/>
            </a:xfrm>
          </p:grpSpPr>
          <p:sp>
            <p:nvSpPr>
              <p:cNvPr id="67621" name="Line 26"/>
              <p:cNvSpPr>
                <a:spLocks noChangeShapeType="1"/>
              </p:cNvSpPr>
              <p:nvPr/>
            </p:nvSpPr>
            <p:spPr bwMode="auto">
              <a:xfrm>
                <a:off x="3376613" y="1976438"/>
                <a:ext cx="1587" cy="727075"/>
              </a:xfrm>
              <a:prstGeom prst="line">
                <a:avLst/>
              </a:prstGeom>
              <a:noFill/>
              <a:ln w="749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622" name="Freeform 30"/>
              <p:cNvSpPr>
                <a:spLocks/>
              </p:cNvSpPr>
              <p:nvPr/>
            </p:nvSpPr>
            <p:spPr bwMode="auto">
              <a:xfrm>
                <a:off x="3262313" y="2605088"/>
                <a:ext cx="174625" cy="234950"/>
              </a:xfrm>
              <a:custGeom>
                <a:avLst/>
                <a:gdLst>
                  <a:gd name="T0" fmla="*/ 0 w 110"/>
                  <a:gd name="T1" fmla="*/ 2147483647 h 148"/>
                  <a:gd name="T2" fmla="*/ 2147483647 w 110"/>
                  <a:gd name="T3" fmla="*/ 2147483647 h 148"/>
                  <a:gd name="T4" fmla="*/ 2147483647 w 110"/>
                  <a:gd name="T5" fmla="*/ 2147483647 h 148"/>
                  <a:gd name="T6" fmla="*/ 2147483647 w 110"/>
                  <a:gd name="T7" fmla="*/ 2147483647 h 148"/>
                  <a:gd name="T8" fmla="*/ 2147483647 w 110"/>
                  <a:gd name="T9" fmla="*/ 0 h 148"/>
                  <a:gd name="T10" fmla="*/ 2147483647 w 110"/>
                  <a:gd name="T11" fmla="*/ 0 h 148"/>
                  <a:gd name="T12" fmla="*/ 2147483647 w 110"/>
                  <a:gd name="T13" fmla="*/ 2147483647 h 148"/>
                  <a:gd name="T14" fmla="*/ 2147483647 w 110"/>
                  <a:gd name="T15" fmla="*/ 2147483647 h 148"/>
                  <a:gd name="T16" fmla="*/ 2147483647 w 110"/>
                  <a:gd name="T17" fmla="*/ 2147483647 h 148"/>
                  <a:gd name="T18" fmla="*/ 2147483647 w 110"/>
                  <a:gd name="T19" fmla="*/ 2147483647 h 148"/>
                  <a:gd name="T20" fmla="*/ 2147483647 w 110"/>
                  <a:gd name="T21" fmla="*/ 2147483647 h 148"/>
                  <a:gd name="T22" fmla="*/ 2147483647 w 110"/>
                  <a:gd name="T23" fmla="*/ 2147483647 h 148"/>
                  <a:gd name="T24" fmla="*/ 2147483647 w 110"/>
                  <a:gd name="T25" fmla="*/ 2147483647 h 148"/>
                  <a:gd name="T26" fmla="*/ 2147483647 w 110"/>
                  <a:gd name="T27" fmla="*/ 2147483647 h 148"/>
                  <a:gd name="T28" fmla="*/ 2147483647 w 110"/>
                  <a:gd name="T29" fmla="*/ 2147483647 h 148"/>
                  <a:gd name="T30" fmla="*/ 2147483647 w 110"/>
                  <a:gd name="T31" fmla="*/ 2147483647 h 1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10"/>
                  <a:gd name="T49" fmla="*/ 0 h 148"/>
                  <a:gd name="T50" fmla="*/ 110 w 110"/>
                  <a:gd name="T51" fmla="*/ 148 h 1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10" h="148">
                    <a:moveTo>
                      <a:pt x="0" y="12"/>
                    </a:moveTo>
                    <a:lnTo>
                      <a:pt x="16" y="2"/>
                    </a:lnTo>
                    <a:lnTo>
                      <a:pt x="22" y="0"/>
                    </a:lnTo>
                    <a:lnTo>
                      <a:pt x="26" y="0"/>
                    </a:lnTo>
                    <a:lnTo>
                      <a:pt x="32" y="2"/>
                    </a:lnTo>
                    <a:lnTo>
                      <a:pt x="36" y="6"/>
                    </a:lnTo>
                    <a:lnTo>
                      <a:pt x="108" y="118"/>
                    </a:lnTo>
                    <a:lnTo>
                      <a:pt x="110" y="124"/>
                    </a:lnTo>
                    <a:lnTo>
                      <a:pt x="110" y="128"/>
                    </a:lnTo>
                    <a:lnTo>
                      <a:pt x="108" y="134"/>
                    </a:lnTo>
                    <a:lnTo>
                      <a:pt x="104" y="138"/>
                    </a:lnTo>
                    <a:lnTo>
                      <a:pt x="88" y="148"/>
                    </a:lnTo>
                  </a:path>
                </a:pathLst>
              </a:custGeom>
              <a:noFill/>
              <a:ln w="7493">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sp>
        <p:nvSpPr>
          <p:cNvPr id="197645" name="Text Box 13"/>
          <p:cNvSpPr txBox="1">
            <a:spLocks noChangeArrowheads="1"/>
          </p:cNvSpPr>
          <p:nvPr/>
        </p:nvSpPr>
        <p:spPr bwMode="auto">
          <a:xfrm>
            <a:off x="788988" y="54114"/>
            <a:ext cx="7516812" cy="707886"/>
          </a:xfrm>
          <a:prstGeom prst="rect">
            <a:avLst/>
          </a:prstGeom>
          <a:noFill/>
          <a:ln w="9525">
            <a:noFill/>
            <a:miter lim="800000"/>
            <a:headEnd/>
            <a:tailEnd/>
          </a:ln>
          <a:effectLst>
            <a:outerShdw blurRad="40000" dist="20000" dir="5400000" rotWithShape="0">
              <a:srgbClr val="808080">
                <a:alpha val="37999"/>
              </a:srgbClr>
            </a:outerShdw>
          </a:effectLst>
        </p:spPr>
        <p:txBody>
          <a:bodyPr wrap="square">
            <a:spAutoFit/>
          </a:bodyPr>
          <a:lstStyle/>
          <a:p>
            <a:pPr algn="ctr"/>
            <a:r>
              <a:rPr lang="en-US" sz="2000" dirty="0">
                <a:latin typeface="Arial" charset="0"/>
              </a:rPr>
              <a:t>Non-sister chromatids on homologous </a:t>
            </a:r>
            <a:br>
              <a:rPr lang="en-US" sz="2000" dirty="0">
                <a:latin typeface="Arial" charset="0"/>
              </a:rPr>
            </a:br>
            <a:r>
              <a:rPr lang="en-US" sz="2000" dirty="0">
                <a:latin typeface="Arial" charset="0"/>
              </a:rPr>
              <a:t>chromosomes exchange DNA during meiotic recombination</a:t>
            </a:r>
          </a:p>
        </p:txBody>
      </p:sp>
      <p:sp>
        <p:nvSpPr>
          <p:cNvPr id="67615" name="Text Box 19"/>
          <p:cNvSpPr txBox="1">
            <a:spLocks noChangeArrowheads="1"/>
          </p:cNvSpPr>
          <p:nvPr/>
        </p:nvSpPr>
        <p:spPr bwMode="auto">
          <a:xfrm>
            <a:off x="152400" y="6430377"/>
            <a:ext cx="3200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Arial" charset="0"/>
                <a:ea typeface="ＭＳ Ｐゴシック" pitchFamily="-110" charset="-128"/>
              </a:defRPr>
            </a:lvl1pPr>
            <a:lvl2pPr marL="37931725" indent="-37474525" eaLnBrk="0" hangingPunct="0">
              <a:defRPr sz="2400" b="1">
                <a:solidFill>
                  <a:schemeClr val="tx1"/>
                </a:solidFill>
                <a:latin typeface="Arial" charset="0"/>
                <a:ea typeface="ＭＳ Ｐゴシック" pitchFamily="-110" charset="-128"/>
              </a:defRPr>
            </a:lvl2pPr>
            <a:lvl3pPr eaLnBrk="0" hangingPunct="0">
              <a:defRPr sz="2400" b="1">
                <a:solidFill>
                  <a:schemeClr val="tx1"/>
                </a:solidFill>
                <a:latin typeface="Arial" charset="0"/>
                <a:ea typeface="ＭＳ Ｐゴシック" pitchFamily="-110" charset="-128"/>
              </a:defRPr>
            </a:lvl3pPr>
            <a:lvl4pPr eaLnBrk="0" hangingPunct="0">
              <a:defRPr sz="2400" b="1">
                <a:solidFill>
                  <a:schemeClr val="tx1"/>
                </a:solidFill>
                <a:latin typeface="Arial" charset="0"/>
                <a:ea typeface="ＭＳ Ｐゴシック" pitchFamily="-110" charset="-128"/>
              </a:defRPr>
            </a:lvl4pPr>
            <a:lvl5pPr eaLnBrk="0" hangingPunct="0">
              <a:defRPr sz="2400" b="1">
                <a:solidFill>
                  <a:schemeClr val="tx1"/>
                </a:solidFill>
                <a:latin typeface="Arial" charset="0"/>
                <a:ea typeface="ＭＳ Ｐゴシック" pitchFamily="-110" charset="-128"/>
              </a:defRPr>
            </a:lvl5pPr>
            <a:lvl6pPr marL="457200" eaLnBrk="0" fontAlgn="base" hangingPunct="0">
              <a:spcBef>
                <a:spcPct val="0"/>
              </a:spcBef>
              <a:spcAft>
                <a:spcPct val="0"/>
              </a:spcAft>
              <a:defRPr sz="2400" b="1">
                <a:solidFill>
                  <a:schemeClr val="tx1"/>
                </a:solidFill>
                <a:latin typeface="Arial" charset="0"/>
                <a:ea typeface="ＭＳ Ｐゴシック" pitchFamily="-110" charset="-128"/>
              </a:defRPr>
            </a:lvl6pPr>
            <a:lvl7pPr marL="914400" eaLnBrk="0" fontAlgn="base" hangingPunct="0">
              <a:spcBef>
                <a:spcPct val="0"/>
              </a:spcBef>
              <a:spcAft>
                <a:spcPct val="0"/>
              </a:spcAft>
              <a:defRPr sz="2400" b="1">
                <a:solidFill>
                  <a:schemeClr val="tx1"/>
                </a:solidFill>
                <a:latin typeface="Arial" charset="0"/>
                <a:ea typeface="ＭＳ Ｐゴシック" pitchFamily="-110" charset="-128"/>
              </a:defRPr>
            </a:lvl7pPr>
            <a:lvl8pPr marL="1371600" eaLnBrk="0" fontAlgn="base" hangingPunct="0">
              <a:spcBef>
                <a:spcPct val="0"/>
              </a:spcBef>
              <a:spcAft>
                <a:spcPct val="0"/>
              </a:spcAft>
              <a:defRPr sz="2400" b="1">
                <a:solidFill>
                  <a:schemeClr val="tx1"/>
                </a:solidFill>
                <a:latin typeface="Arial" charset="0"/>
                <a:ea typeface="ＭＳ Ｐゴシック" pitchFamily="-110" charset="-128"/>
              </a:defRPr>
            </a:lvl8pPr>
            <a:lvl9pPr marL="1828800" eaLnBrk="0" fontAlgn="base" hangingPunct="0">
              <a:spcBef>
                <a:spcPct val="0"/>
              </a:spcBef>
              <a:spcAft>
                <a:spcPct val="0"/>
              </a:spcAft>
              <a:defRPr sz="2400" b="1">
                <a:solidFill>
                  <a:schemeClr val="tx1"/>
                </a:solidFill>
                <a:latin typeface="Arial" charset="0"/>
                <a:ea typeface="ＭＳ Ｐゴシック" pitchFamily="-110" charset="-128"/>
              </a:defRPr>
            </a:lvl9pPr>
          </a:lstStyle>
          <a:p>
            <a:pPr eaLnBrk="1" hangingPunct="1">
              <a:spcBef>
                <a:spcPct val="50000"/>
              </a:spcBef>
            </a:pPr>
            <a:r>
              <a:rPr lang="en-US" sz="1600" dirty="0"/>
              <a:t>Figure </a:t>
            </a:r>
            <a:r>
              <a:rPr lang="en-US" sz="1600" dirty="0" smtClean="0"/>
              <a:t>2.10—</a:t>
            </a:r>
            <a:r>
              <a:rPr lang="en-US" sz="1600" dirty="0" err="1" smtClean="0"/>
              <a:t>Brooker</a:t>
            </a:r>
            <a:r>
              <a:rPr lang="en-US" sz="1600" dirty="0" smtClean="0"/>
              <a:t> Genetics</a:t>
            </a:r>
            <a:endParaRPr lang="en-US" sz="1600" dirty="0"/>
          </a:p>
        </p:txBody>
      </p:sp>
    </p:spTree>
    <p:extLst>
      <p:ext uri="{BB962C8B-B14F-4D97-AF65-F5344CB8AC3E}">
        <p14:creationId xmlns:p14="http://schemas.microsoft.com/office/powerpoint/2010/main" val="796732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7645"/>
                                        </p:tgtEl>
                                        <p:attrNameLst>
                                          <p:attrName>style.visibility</p:attrName>
                                        </p:attrNameLst>
                                      </p:cBhvr>
                                      <p:to>
                                        <p:strVal val="visible"/>
                                      </p:to>
                                    </p:set>
                                    <p:anim calcmode="lin" valueType="num">
                                      <p:cBhvr>
                                        <p:cTn id="7" dur="500" fill="hold"/>
                                        <p:tgtEl>
                                          <p:spTgt spid="197645"/>
                                        </p:tgtEl>
                                        <p:attrNameLst>
                                          <p:attrName>ppt_w</p:attrName>
                                        </p:attrNameLst>
                                      </p:cBhvr>
                                      <p:tavLst>
                                        <p:tav tm="0">
                                          <p:val>
                                            <p:fltVal val="0"/>
                                          </p:val>
                                        </p:tav>
                                        <p:tav tm="100000">
                                          <p:val>
                                            <p:strVal val="#ppt_w"/>
                                          </p:val>
                                        </p:tav>
                                      </p:tavLst>
                                    </p:anim>
                                    <p:anim calcmode="lin" valueType="num">
                                      <p:cBhvr>
                                        <p:cTn id="8" dur="500" fill="hold"/>
                                        <p:tgtEl>
                                          <p:spTgt spid="1976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45"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TotalTime>
  <Words>1379</Words>
  <Application>Microsoft Office PowerPoint</Application>
  <PresentationFormat>On-screen Show (4:3)</PresentationFormat>
  <Paragraphs>225</Paragraphs>
  <Slides>37</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Blank Presentation</vt:lpstr>
      <vt:lpstr>Bitmap Image</vt:lpstr>
      <vt:lpstr>Image</vt:lpstr>
      <vt:lpstr>PowerPoint Presentation</vt:lpstr>
      <vt:lpstr>PowerPoint Presentation</vt:lpstr>
      <vt:lpstr>PowerPoint Presentation</vt:lpstr>
      <vt:lpstr>Trisomy 21 (Down’s Syndrome) is due to incorrect segregation of  chromosome 21 during meiosis</vt:lpstr>
      <vt:lpstr>Incidence of Down’s Syndrome According to Mother’s Age</vt:lpstr>
      <vt:lpstr>Trisomy 13</vt:lpstr>
      <vt:lpstr>PowerPoint Presentation</vt:lpstr>
      <vt:lpstr>PowerPoint Presentation</vt:lpstr>
      <vt:lpstr>PowerPoint Presentation</vt:lpstr>
      <vt:lpstr>PowerPoint Presentation</vt:lpstr>
      <vt:lpstr>PowerPoint Presentation</vt:lpstr>
      <vt:lpstr>Anaphase I—splitting of homologous pairs</vt:lpstr>
      <vt:lpstr>PowerPoint Presentation</vt:lpstr>
      <vt:lpstr>PowerPoint Presentation</vt:lpstr>
      <vt:lpstr>PowerPoint Presentation</vt:lpstr>
      <vt:lpstr>PowerPoint Presentation</vt:lpstr>
      <vt:lpstr>PowerPoint Presentation</vt:lpstr>
      <vt:lpstr>Meiosis video</vt:lpstr>
      <vt:lpstr>PowerPoint Presentation</vt:lpstr>
      <vt:lpstr>PowerPoint Presentation</vt:lpstr>
      <vt:lpstr>Crossing over produces new genetic variation</vt:lpstr>
      <vt:lpstr>Crossing over produces new genetic variation</vt:lpstr>
      <vt:lpstr>Crossing over produces new genetic variation</vt:lpstr>
      <vt:lpstr>Crossing over produces new genetic variation</vt:lpstr>
      <vt:lpstr>Crossing over produces new genetic variation</vt:lpstr>
      <vt:lpstr>PowerPoint Presentation</vt:lpstr>
      <vt:lpstr>Trisomy 21 (Down’s Syndrome) is due to incorrect segregation of  chromosome 21 during meiosis</vt:lpstr>
      <vt:lpstr>Nondisjunction</vt:lpstr>
      <vt:lpstr>Mitosis and meiosis compared</vt:lpstr>
      <vt:lpstr>These cells were all taken from the same individual (a mammal).   Identify the cell division events occurring in each cell and explain your reasoning.   What is the sex of the individual?   What is the diploid chromosome number?</vt:lpstr>
      <vt:lpstr>These cells were all taken from the same individual (a mammal).  Identify the cell division events occurring in each cell and explain your reasoning.   What is the sex of the individual?  Female What is the diploid chromosome number?  N = 3, diploid no. = 2n or 6</vt:lpstr>
      <vt:lpstr>PowerPoint Presentation</vt:lpstr>
      <vt:lpstr>PowerPoint Presentation</vt:lpstr>
      <vt:lpstr>PowerPoint Presentation</vt:lpstr>
      <vt:lpstr>Mitosis and Meiosis: practice questions</vt:lpstr>
      <vt:lpstr>PowerPoint Presentation</vt:lpstr>
      <vt:lpstr>PowerPoint Presentation</vt:lpstr>
    </vt:vector>
  </TitlesOfParts>
  <Manager>Sumanas, Inc.</Manager>
  <Company>W. H. Freeman &amp; Company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Genetics: A Conceptual Approach 3/e</dc:title>
  <dc:creator>Benjamin Pierce</dc:creator>
  <cp:lastModifiedBy>juser</cp:lastModifiedBy>
  <cp:revision>133</cp:revision>
  <dcterms:created xsi:type="dcterms:W3CDTF">2002-12-24T01:08:46Z</dcterms:created>
  <dcterms:modified xsi:type="dcterms:W3CDTF">2014-08-21T17:51:40Z</dcterms:modified>
</cp:coreProperties>
</file>