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notesMasterIdLst>
    <p:notesMasterId r:id="rId45"/>
  </p:notesMasterIdLst>
  <p:handoutMasterIdLst>
    <p:handoutMasterId r:id="rId46"/>
  </p:handoutMasterIdLst>
  <p:sldIdLst>
    <p:sldId id="355" r:id="rId6"/>
    <p:sldId id="363" r:id="rId7"/>
    <p:sldId id="364" r:id="rId8"/>
    <p:sldId id="365" r:id="rId9"/>
    <p:sldId id="368" r:id="rId10"/>
    <p:sldId id="268" r:id="rId11"/>
    <p:sldId id="370" r:id="rId12"/>
    <p:sldId id="372" r:id="rId13"/>
    <p:sldId id="273" r:id="rId14"/>
    <p:sldId id="371" r:id="rId15"/>
    <p:sldId id="362" r:id="rId16"/>
    <p:sldId id="380" r:id="rId17"/>
    <p:sldId id="348" r:id="rId18"/>
    <p:sldId id="280" r:id="rId19"/>
    <p:sldId id="351" r:id="rId20"/>
    <p:sldId id="349" r:id="rId21"/>
    <p:sldId id="360" r:id="rId22"/>
    <p:sldId id="350" r:id="rId23"/>
    <p:sldId id="361" r:id="rId24"/>
    <p:sldId id="276" r:id="rId25"/>
    <p:sldId id="375" r:id="rId26"/>
    <p:sldId id="376" r:id="rId27"/>
    <p:sldId id="373" r:id="rId28"/>
    <p:sldId id="381" r:id="rId29"/>
    <p:sldId id="382" r:id="rId30"/>
    <p:sldId id="359" r:id="rId31"/>
    <p:sldId id="286" r:id="rId32"/>
    <p:sldId id="288" r:id="rId33"/>
    <p:sldId id="290" r:id="rId34"/>
    <p:sldId id="292" r:id="rId35"/>
    <p:sldId id="294" r:id="rId36"/>
    <p:sldId id="379" r:id="rId37"/>
    <p:sldId id="297" r:id="rId38"/>
    <p:sldId id="299" r:id="rId39"/>
    <p:sldId id="342" r:id="rId40"/>
    <p:sldId id="352" r:id="rId41"/>
    <p:sldId id="353" r:id="rId42"/>
    <p:sldId id="377" r:id="rId43"/>
    <p:sldId id="378" r:id="rId44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4C4"/>
    <a:srgbClr val="72BDCC"/>
    <a:srgbClr val="FFFFFF"/>
    <a:srgbClr val="35261F"/>
    <a:srgbClr val="2FB0DC"/>
    <a:srgbClr val="66B134"/>
    <a:srgbClr val="0076B8"/>
    <a:srgbClr val="008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4542" autoAdjust="0"/>
    <p:restoredTop sz="96814" autoAdjust="0"/>
  </p:normalViewPr>
  <p:slideViewPr>
    <p:cSldViewPr snapToGrid="0">
      <p:cViewPr>
        <p:scale>
          <a:sx n="80" d="100"/>
          <a:sy n="80" d="100"/>
        </p:scale>
        <p:origin x="-43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13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F36F5-50F0-4B6D-9442-64412947858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4CD2EF-7226-4313-9288-7DAB7A5D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9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329940"/>
            <a:ext cx="68173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D6F9DF-3BD2-4C1F-8D21-DDB640D2E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89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043CC-6612-4920-AB76-C330212C6BCE}" type="slidenum">
              <a:rPr lang="en-US"/>
              <a:pPr/>
              <a:t>6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2.4a A virus is a simple replicative structure consisting of protein and nucleic acid. </a:t>
            </a:r>
            <a:endParaRPr lang="en-US" i="1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6A356-CFD7-482B-BC18-B52F31212763}" type="slidenum">
              <a:rPr lang="en-US"/>
              <a:pPr/>
              <a:t>28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2.10 (part 2) The cell cycle is divided into stages. </a:t>
            </a:r>
            <a:r>
              <a:rPr lang="en-US" i="1">
                <a:latin typeface="Arial" charset="0"/>
              </a:rPr>
              <a:t>[Photographs by Conly L. Rieder/Biological Photo Service.]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A0755-A15E-480B-8054-F466A8589D99}" type="slidenum">
              <a:rPr lang="en-US"/>
              <a:pPr/>
              <a:t>29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2.10 (part 3) The cell cycle is divided into stages. </a:t>
            </a:r>
            <a:r>
              <a:rPr lang="en-US" i="1">
                <a:latin typeface="Arial" charset="0"/>
              </a:rPr>
              <a:t>[Photographs by Conly L. Rieder/Biological Photo Service.]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4B9B4-8137-4508-BDF0-892334B693B3}" type="slidenum">
              <a:rPr lang="en-US"/>
              <a:pPr/>
              <a:t>30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2.10 (part 4) The cell cycle is divided into stages. </a:t>
            </a:r>
            <a:r>
              <a:rPr lang="en-US" i="1">
                <a:latin typeface="Arial" charset="0"/>
              </a:rPr>
              <a:t>[Photographs by Conly L. Rieder/Biological Photo Service.]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5AFF1-80C3-4306-9334-9069C47D0517}" type="slidenum">
              <a:rPr lang="en-US"/>
              <a:pPr/>
              <a:t>31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2.10 (part 5) The cell cycle is divided into stages. </a:t>
            </a:r>
            <a:r>
              <a:rPr lang="en-US" i="1">
                <a:latin typeface="Arial" charset="0"/>
              </a:rPr>
              <a:t>[Photographs by Conly L. Rieder/Biological Photo Service.]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47615-DFBE-419A-A7BA-739ED52CBE52}" type="slidenum">
              <a:rPr lang="en-US"/>
              <a:pPr/>
              <a:t>33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2.11 Microtubules are composed of tubulin subunits. </a:t>
            </a:r>
            <a:r>
              <a:rPr lang="en-US">
                <a:latin typeface="Helvetica" pitchFamily="64" charset="0"/>
              </a:rPr>
              <a:t>Each microtubule has a positively charged (+) end at the kinetochore and a negatively charged (−) end at the centrosome.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A51A4-0547-4C4A-BC8A-B3C16A274902}" type="slidenum">
              <a:rPr lang="en-US"/>
              <a:pPr/>
              <a:t>34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2.12 The number of chromosomes and the number of DNA molecules change in the course of the cell cycle. </a:t>
            </a:r>
            <a:r>
              <a:rPr lang="en-US">
                <a:latin typeface="Helvetica" pitchFamily="64" charset="0"/>
              </a:rPr>
              <a:t>The number of chromosomes per cell equals the number of functional centromeres, and the number of DNA molecules per cell equals the number of chromatids.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9337C-A372-4D28-907D-B0C418AF8267}" type="slidenum">
              <a:rPr lang="en-US"/>
              <a:pPr/>
              <a:t>35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2.1 Features of the cell cycle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200C0-487F-4E76-84EC-CC44440FDCBF}" type="slidenum">
              <a:rPr lang="en-US"/>
              <a:pPr/>
              <a:t>36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7050"/>
            <a:ext cx="3505200" cy="2628900"/>
          </a:xfrm>
          <a:ln>
            <a:noFill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908" y="3330246"/>
            <a:ext cx="6818589" cy="315376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6968B-5BBD-4360-9394-E7C9F893C39D}" type="slidenum">
              <a:rPr lang="en-US"/>
              <a:pPr/>
              <a:t>37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7050"/>
            <a:ext cx="3505200" cy="2628900"/>
          </a:xfrm>
          <a:ln>
            <a:noFill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908" y="3330246"/>
            <a:ext cx="6818589" cy="315376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91B7C-4C0C-406E-A2FD-52EB6A7004F7}" type="slidenum">
              <a:rPr lang="en-US"/>
              <a:pPr/>
              <a:t>9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2.5b Prokaryotic cells reproduce by simple division. </a:t>
            </a:r>
            <a:r>
              <a:rPr lang="en-US" i="1">
                <a:latin typeface="Arial" charset="0"/>
              </a:rPr>
              <a:t>[Micrograph by Lee D. Simon/Photo Researchers.]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200C0-487F-4E76-84EC-CC44440FDCBF}" type="slidenum">
              <a:rPr lang="en-US"/>
              <a:pPr/>
              <a:t>13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7050"/>
            <a:ext cx="3505200" cy="2628900"/>
          </a:xfrm>
          <a:ln>
            <a:noFill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908" y="3330246"/>
            <a:ext cx="6818589" cy="315376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12DAC-86A0-4F7A-8216-91082111B38B}" type="slidenum">
              <a:rPr lang="en-US"/>
              <a:pPr/>
              <a:t>14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2.7 Each eukaryotic chromosome has a centromere and telomeres.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6968B-5BBD-4360-9394-E7C9F893C39D}" type="slidenum">
              <a:rPr lang="en-US"/>
              <a:pPr/>
              <a:t>16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7050"/>
            <a:ext cx="3505200" cy="2628900"/>
          </a:xfrm>
          <a:ln>
            <a:noFill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908" y="3330246"/>
            <a:ext cx="6818589" cy="315376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200C0-487F-4E76-84EC-CC44440FDCBF}" type="slidenum">
              <a:rPr lang="en-US"/>
              <a:pPr/>
              <a:t>19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7050"/>
            <a:ext cx="3505200" cy="2628900"/>
          </a:xfrm>
          <a:ln>
            <a:noFill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908" y="3330246"/>
            <a:ext cx="6818589" cy="315376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5CD72-895B-41EA-B683-1807F3778190}" type="slidenum">
              <a:rPr lang="en-US"/>
              <a:pPr/>
              <a:t>20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2.6a Diploid eukaryotic cells have two sets of chromosomes. </a:t>
            </a:r>
            <a:r>
              <a:rPr lang="en-US">
                <a:latin typeface="Helvetica" pitchFamily="64" charset="0"/>
              </a:rPr>
              <a:t>(a) A set of chromosomes from a female human cell. Each pair of chromosomes is hybridized to a uniquely colored probe, giving it a distinct color. </a:t>
            </a:r>
            <a:r>
              <a:rPr lang="en-US" i="1">
                <a:latin typeface="Arial" charset="0"/>
              </a:rPr>
              <a:t>[Part a: Courtesy of Dr. Thomas Ried and Dr. Evelin Schrock.]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for editor:</a:t>
            </a:r>
          </a:p>
          <a:p>
            <a:endParaRPr lang="en-US" dirty="0" smtClean="0"/>
          </a:p>
          <a:p>
            <a:r>
              <a:rPr lang="en-US" dirty="0" err="1" smtClean="0"/>
              <a:t>Cyclin</a:t>
            </a:r>
            <a:r>
              <a:rPr lang="en-US" baseline="0" dirty="0" smtClean="0"/>
              <a:t> protein should be much smaller, so that figure can denote an increase in </a:t>
            </a:r>
            <a:r>
              <a:rPr lang="en-US" baseline="0" dirty="0" err="1" smtClean="0"/>
              <a:t>cyclin</a:t>
            </a:r>
            <a:r>
              <a:rPr lang="en-US" baseline="0" dirty="0" smtClean="0"/>
              <a:t> concentration as cell cycle progresses (more </a:t>
            </a:r>
            <a:r>
              <a:rPr lang="en-US" baseline="0" dirty="0" err="1" smtClean="0"/>
              <a:t>cyclin</a:t>
            </a:r>
            <a:r>
              <a:rPr lang="en-US" baseline="0" dirty="0" smtClean="0"/>
              <a:t> protein </a:t>
            </a:r>
            <a:r>
              <a:rPr lang="en-US" baseline="0" dirty="0" smtClean="0">
                <a:sym typeface="Wingdings" pitchFamily="2" charset="2"/>
              </a:rPr>
              <a:t> activation of CDK).  Show phosphorylation activity of CDKs on some downstream targets.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9DF-3BD2-4C1F-8D21-DDB640D2ECD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89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143A9-9D76-4CA4-A616-5AB7D6AB36D3}" type="slidenum">
              <a:rPr lang="en-US"/>
              <a:pPr/>
              <a:t>27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2.10 (part 1) The cell cycle is divided into stages. </a:t>
            </a:r>
            <a:r>
              <a:rPr lang="en-US" i="1">
                <a:latin typeface="Arial" charset="0"/>
              </a:rPr>
              <a:t>[Photographs by Conly L. Rieder/Biological Photo Service.]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7620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219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3722-EB67-49BC-8DB8-FF06868EE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13EE2-7666-40E4-AF3E-CD10B361E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D78B-64F8-4E3B-B76C-B5C3E5523A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69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84545-4EA3-4EFF-B97C-10C21B8942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73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57462-957F-4C3A-A6F4-3EFCEFBDD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55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ED57-D16A-44B7-B36C-ADF98BFD70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53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901F3-6A5E-4219-B1B9-D565E602FB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73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890B0-F31D-4839-95FD-962348A5A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76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491F0-875D-4FC3-93EB-2E1D89E11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3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75EBB-C9DD-454E-A46F-5090F76A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2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D972A-D5D9-44E6-A414-59452F22D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18852-4980-4C94-BAE9-976B60AA4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58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9467-B3D4-4B54-92AD-80E0810A97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51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5E86-D6D9-4171-A548-2C22CCCBF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15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D78B-64F8-4E3B-B76C-B5C3E5523A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6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84545-4EA3-4EFF-B97C-10C21B8942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89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57462-957F-4C3A-A6F4-3EFCEFBDD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13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ED57-D16A-44B7-B36C-ADF98BFD70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04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901F3-6A5E-4219-B1B9-D565E602FB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41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890B0-F31D-4839-95FD-962348A5A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30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491F0-875D-4FC3-93EB-2E1D89E11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6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B9479-4F0A-488D-BB98-66756D9E4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75EBB-C9DD-454E-A46F-5090F76A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44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18852-4980-4C94-BAE9-976B60AA4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94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9467-B3D4-4B54-92AD-80E0810A97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93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5E86-D6D9-4171-A548-2C22CCCBF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3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D78B-64F8-4E3B-B76C-B5C3E5523A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17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84545-4EA3-4EFF-B97C-10C21B8942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21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57462-957F-4C3A-A6F4-3EFCEFBDD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99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ED57-D16A-44B7-B36C-ADF98BFD70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22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901F3-6A5E-4219-B1B9-D565E602FB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43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890B0-F31D-4839-95FD-962348A5A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7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A3137-D4BE-43CD-A3AB-5419CB697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491F0-875D-4FC3-93EB-2E1D89E11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89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75EBB-C9DD-454E-A46F-5090F76A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17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18852-4980-4C94-BAE9-976B60AA4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37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9467-B3D4-4B54-92AD-80E0810A97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8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5E86-D6D9-4171-A548-2C22CCCBF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541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D78B-64F8-4E3B-B76C-B5C3E5523A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893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84545-4EA3-4EFF-B97C-10C21B8942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01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57462-957F-4C3A-A6F4-3EFCEFBDD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27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ED57-D16A-44B7-B36C-ADF98BFD70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00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901F3-6A5E-4219-B1B9-D565E602FB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8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890B0-F31D-4839-95FD-962348A5A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84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491F0-875D-4FC3-93EB-2E1D89E11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34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75EBB-C9DD-454E-A46F-5090F76A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381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18852-4980-4C94-BAE9-976B60AA4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07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9467-B3D4-4B54-92AD-80E0810A97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174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5E86-D6D9-4171-A548-2C22CCCBF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66217-6273-4F20-9B1B-5157B49460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07DDA-2C02-493A-ACD6-5AB6BCF05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29C56-5D08-4C7D-9EC1-E912063D6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F836F-9A9E-4A95-89ED-F45A527F03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5C01C6-1108-4C63-A1ED-64B03129AE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6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1" hangingPunct="1">
              <a:defRPr/>
            </a:pPr>
            <a:fld id="{AAA2486F-8633-4F0D-B30C-4F65F7E932B5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6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1" hangingPunct="1">
              <a:defRPr/>
            </a:pPr>
            <a:fld id="{AAA2486F-8633-4F0D-B30C-4F65F7E932B5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8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6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1" hangingPunct="1">
              <a:defRPr/>
            </a:pPr>
            <a:fld id="{AAA2486F-8633-4F0D-B30C-4F65F7E932B5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4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6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1" hangingPunct="1">
              <a:defRPr/>
            </a:pPr>
            <a:fld id="{AAA2486F-8633-4F0D-B30C-4F65F7E932B5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1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pmap.org/" TargetMode="External"/><Relationship Id="rId2" Type="http://schemas.openxmlformats.org/officeDocument/2006/relationships/hyperlink" Target="http://www.ncbi.nlm.nih.gov/entrez/query.fcgi?db=OMI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200" dirty="0" smtClean="0"/>
              <a:t>Broad Course Objectives for </a:t>
            </a:r>
            <a:r>
              <a:rPr lang="en-US" sz="32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Cell Reproduction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772400" cy="4800600"/>
          </a:xfrm>
        </p:spPr>
        <p:txBody>
          <a:bodyPr/>
          <a:lstStyle/>
          <a:p>
            <a:pPr lvl="0">
              <a:buNone/>
            </a:pPr>
            <a:r>
              <a:rPr lang="en-US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should </a:t>
            </a:r>
            <a:r>
              <a:rPr lang="en-US" sz="20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able </a:t>
            </a:r>
            <a:r>
              <a:rPr lang="en-US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 the basic differences between prokaryotes and eukaryotes in genome organization and cell structure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cellular events that occur during the eukaryotic cell cycle and gamete formation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chromosome structure and number changes as a cell progresses through a cell cycle, meiosis I and meiosis II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meiosis and random fertilization contribute to genetic variation in sexually reproducing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organisms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Necessary for understanding future material: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The cellular basis for a “diploid genotype” vs. a “haploid genotype”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The cellular basis for independent assortment of alleles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Cellular basis for Down’s Syndrome and other chromosome aneuploidy (Chromosome Variation)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DNA replication and gene expression in bacteria vs. eukaryotes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1" descr="bro25332_02_0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893763"/>
            <a:ext cx="7402512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85"/>
          <p:cNvGrpSpPr>
            <a:grpSpLocks/>
          </p:cNvGrpSpPr>
          <p:nvPr/>
        </p:nvGrpSpPr>
        <p:grpSpPr bwMode="auto">
          <a:xfrm>
            <a:off x="2520950" y="581025"/>
            <a:ext cx="3175" cy="1716088"/>
            <a:chOff x="3268320" y="2787650"/>
            <a:chExt cx="1930" cy="1009650"/>
          </a:xfrm>
        </p:grpSpPr>
        <p:sp>
          <p:nvSpPr>
            <p:cNvPr id="9296" name="Line 18"/>
            <p:cNvSpPr>
              <a:spLocks noChangeShapeType="1"/>
            </p:cNvSpPr>
            <p:nvPr/>
          </p:nvSpPr>
          <p:spPr bwMode="auto">
            <a:xfrm flipV="1">
              <a:off x="3268663" y="2787650"/>
              <a:ext cx="1587" cy="1009650"/>
            </a:xfrm>
            <a:prstGeom prst="line">
              <a:avLst/>
            </a:pr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97" name="Line 19"/>
            <p:cNvSpPr>
              <a:spLocks noChangeShapeType="1"/>
            </p:cNvSpPr>
            <p:nvPr/>
          </p:nvSpPr>
          <p:spPr bwMode="auto">
            <a:xfrm flipV="1">
              <a:off x="3268320" y="2787650"/>
              <a:ext cx="1587" cy="1009650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220" name="Group 101"/>
          <p:cNvGrpSpPr>
            <a:grpSpLocks/>
          </p:cNvGrpSpPr>
          <p:nvPr/>
        </p:nvGrpSpPr>
        <p:grpSpPr bwMode="auto">
          <a:xfrm>
            <a:off x="2473325" y="4343400"/>
            <a:ext cx="1588" cy="1936750"/>
            <a:chOff x="3239745" y="5000625"/>
            <a:chExt cx="1930" cy="1139825"/>
          </a:xfrm>
        </p:grpSpPr>
        <p:sp>
          <p:nvSpPr>
            <p:cNvPr id="9294" name="Line 20"/>
            <p:cNvSpPr>
              <a:spLocks noChangeShapeType="1"/>
            </p:cNvSpPr>
            <p:nvPr/>
          </p:nvSpPr>
          <p:spPr bwMode="auto">
            <a:xfrm flipV="1">
              <a:off x="3240088" y="5000625"/>
              <a:ext cx="1587" cy="1139825"/>
            </a:xfrm>
            <a:prstGeom prst="line">
              <a:avLst/>
            </a:pr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95" name="Line 21"/>
            <p:cNvSpPr>
              <a:spLocks noChangeShapeType="1"/>
            </p:cNvSpPr>
            <p:nvPr/>
          </p:nvSpPr>
          <p:spPr bwMode="auto">
            <a:xfrm flipV="1">
              <a:off x="3239745" y="5000625"/>
              <a:ext cx="1587" cy="1139825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221" name="Group 84"/>
          <p:cNvGrpSpPr>
            <a:grpSpLocks/>
          </p:cNvGrpSpPr>
          <p:nvPr/>
        </p:nvGrpSpPr>
        <p:grpSpPr bwMode="auto">
          <a:xfrm>
            <a:off x="1420813" y="376238"/>
            <a:ext cx="1587" cy="1241425"/>
            <a:chOff x="2620620" y="2667000"/>
            <a:chExt cx="1930" cy="730250"/>
          </a:xfrm>
        </p:grpSpPr>
        <p:sp>
          <p:nvSpPr>
            <p:cNvPr id="9292" name="Line 22"/>
            <p:cNvSpPr>
              <a:spLocks noChangeShapeType="1"/>
            </p:cNvSpPr>
            <p:nvPr/>
          </p:nvSpPr>
          <p:spPr bwMode="auto">
            <a:xfrm flipV="1">
              <a:off x="2620963" y="2667000"/>
              <a:ext cx="1587" cy="730250"/>
            </a:xfrm>
            <a:prstGeom prst="line">
              <a:avLst/>
            </a:pr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93" name="Line 23"/>
            <p:cNvSpPr>
              <a:spLocks noChangeShapeType="1"/>
            </p:cNvSpPr>
            <p:nvPr/>
          </p:nvSpPr>
          <p:spPr bwMode="auto">
            <a:xfrm flipV="1">
              <a:off x="2620620" y="2667000"/>
              <a:ext cx="1587" cy="730250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222" name="Group 100"/>
          <p:cNvGrpSpPr>
            <a:grpSpLocks/>
          </p:cNvGrpSpPr>
          <p:nvPr/>
        </p:nvGrpSpPr>
        <p:grpSpPr bwMode="auto">
          <a:xfrm>
            <a:off x="3627438" y="3878263"/>
            <a:ext cx="3175" cy="2401887"/>
            <a:chOff x="3919195" y="4727575"/>
            <a:chExt cx="1930" cy="1412875"/>
          </a:xfrm>
        </p:grpSpPr>
        <p:sp>
          <p:nvSpPr>
            <p:cNvPr id="9290" name="Line 24"/>
            <p:cNvSpPr>
              <a:spLocks noChangeShapeType="1"/>
            </p:cNvSpPr>
            <p:nvPr/>
          </p:nvSpPr>
          <p:spPr bwMode="auto">
            <a:xfrm flipV="1">
              <a:off x="3919538" y="4727575"/>
              <a:ext cx="1587" cy="1412875"/>
            </a:xfrm>
            <a:prstGeom prst="line">
              <a:avLst/>
            </a:pr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91" name="Line 25"/>
            <p:cNvSpPr>
              <a:spLocks noChangeShapeType="1"/>
            </p:cNvSpPr>
            <p:nvPr/>
          </p:nvSpPr>
          <p:spPr bwMode="auto">
            <a:xfrm flipV="1">
              <a:off x="3919195" y="4727575"/>
              <a:ext cx="1587" cy="1412875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223" name="Group 99"/>
          <p:cNvGrpSpPr>
            <a:grpSpLocks/>
          </p:cNvGrpSpPr>
          <p:nvPr/>
        </p:nvGrpSpPr>
        <p:grpSpPr bwMode="auto">
          <a:xfrm>
            <a:off x="4605338" y="4197350"/>
            <a:ext cx="1587" cy="2082800"/>
            <a:chOff x="4493870" y="4914900"/>
            <a:chExt cx="1930" cy="1225550"/>
          </a:xfrm>
        </p:grpSpPr>
        <p:sp>
          <p:nvSpPr>
            <p:cNvPr id="9288" name="Line 26"/>
            <p:cNvSpPr>
              <a:spLocks noChangeShapeType="1"/>
            </p:cNvSpPr>
            <p:nvPr/>
          </p:nvSpPr>
          <p:spPr bwMode="auto">
            <a:xfrm flipV="1">
              <a:off x="4494213" y="4914900"/>
              <a:ext cx="1587" cy="1225550"/>
            </a:xfrm>
            <a:prstGeom prst="line">
              <a:avLst/>
            </a:pr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89" name="Line 27"/>
            <p:cNvSpPr>
              <a:spLocks noChangeShapeType="1"/>
            </p:cNvSpPr>
            <p:nvPr/>
          </p:nvSpPr>
          <p:spPr bwMode="auto">
            <a:xfrm flipV="1">
              <a:off x="4493870" y="4914900"/>
              <a:ext cx="1587" cy="1225550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224" name="Group 87"/>
          <p:cNvGrpSpPr>
            <a:grpSpLocks/>
          </p:cNvGrpSpPr>
          <p:nvPr/>
        </p:nvGrpSpPr>
        <p:grpSpPr bwMode="auto">
          <a:xfrm>
            <a:off x="4497388" y="376238"/>
            <a:ext cx="1587" cy="1785937"/>
            <a:chOff x="4430370" y="2667000"/>
            <a:chExt cx="1930" cy="1050925"/>
          </a:xfrm>
        </p:grpSpPr>
        <p:sp>
          <p:nvSpPr>
            <p:cNvPr id="9286" name="Line 28"/>
            <p:cNvSpPr>
              <a:spLocks noChangeShapeType="1"/>
            </p:cNvSpPr>
            <p:nvPr/>
          </p:nvSpPr>
          <p:spPr bwMode="auto">
            <a:xfrm flipV="1">
              <a:off x="4430713" y="2787650"/>
              <a:ext cx="1587" cy="930275"/>
            </a:xfrm>
            <a:prstGeom prst="line">
              <a:avLst/>
            </a:pr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87" name="Line 29"/>
            <p:cNvSpPr>
              <a:spLocks noChangeShapeType="1"/>
            </p:cNvSpPr>
            <p:nvPr/>
          </p:nvSpPr>
          <p:spPr bwMode="auto">
            <a:xfrm flipV="1">
              <a:off x="4430370" y="2667000"/>
              <a:ext cx="1587" cy="1050925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225" name="Group 90"/>
          <p:cNvGrpSpPr>
            <a:grpSpLocks/>
          </p:cNvGrpSpPr>
          <p:nvPr/>
        </p:nvGrpSpPr>
        <p:grpSpPr bwMode="auto">
          <a:xfrm>
            <a:off x="5786438" y="376238"/>
            <a:ext cx="1031875" cy="1828800"/>
            <a:chOff x="5189195" y="2667000"/>
            <a:chExt cx="606768" cy="1076325"/>
          </a:xfrm>
        </p:grpSpPr>
        <p:sp>
          <p:nvSpPr>
            <p:cNvPr id="9284" name="Freeform 30"/>
            <p:cNvSpPr>
              <a:spLocks/>
            </p:cNvSpPr>
            <p:nvPr/>
          </p:nvSpPr>
          <p:spPr bwMode="auto">
            <a:xfrm>
              <a:off x="5189538" y="2667000"/>
              <a:ext cx="606425" cy="1076325"/>
            </a:xfrm>
            <a:custGeom>
              <a:avLst/>
              <a:gdLst>
                <a:gd name="T0" fmla="*/ 2147483647 w 382"/>
                <a:gd name="T1" fmla="*/ 0 h 678"/>
                <a:gd name="T2" fmla="*/ 2147483647 w 382"/>
                <a:gd name="T3" fmla="*/ 2147483647 h 678"/>
                <a:gd name="T4" fmla="*/ 0 w 382"/>
                <a:gd name="T5" fmla="*/ 2147483647 h 678"/>
                <a:gd name="T6" fmla="*/ 0 60000 65536"/>
                <a:gd name="T7" fmla="*/ 0 60000 65536"/>
                <a:gd name="T8" fmla="*/ 0 60000 65536"/>
                <a:gd name="T9" fmla="*/ 0 w 382"/>
                <a:gd name="T10" fmla="*/ 0 h 678"/>
                <a:gd name="T11" fmla="*/ 382 w 382"/>
                <a:gd name="T12" fmla="*/ 678 h 6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2" h="678">
                  <a:moveTo>
                    <a:pt x="382" y="0"/>
                  </a:moveTo>
                  <a:lnTo>
                    <a:pt x="382" y="122"/>
                  </a:lnTo>
                  <a:lnTo>
                    <a:pt x="0" y="678"/>
                  </a:lnTo>
                </a:path>
              </a:pathLst>
            </a:cu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85" name="Freeform 31"/>
            <p:cNvSpPr>
              <a:spLocks/>
            </p:cNvSpPr>
            <p:nvPr/>
          </p:nvSpPr>
          <p:spPr bwMode="auto">
            <a:xfrm>
              <a:off x="5189195" y="2667000"/>
              <a:ext cx="606425" cy="1076325"/>
            </a:xfrm>
            <a:custGeom>
              <a:avLst/>
              <a:gdLst>
                <a:gd name="T0" fmla="*/ 2147483647 w 382"/>
                <a:gd name="T1" fmla="*/ 0 h 678"/>
                <a:gd name="T2" fmla="*/ 2147483647 w 382"/>
                <a:gd name="T3" fmla="*/ 2147483647 h 678"/>
                <a:gd name="T4" fmla="*/ 0 w 382"/>
                <a:gd name="T5" fmla="*/ 2147483647 h 678"/>
                <a:gd name="T6" fmla="*/ 0 60000 65536"/>
                <a:gd name="T7" fmla="*/ 0 60000 65536"/>
                <a:gd name="T8" fmla="*/ 0 60000 65536"/>
                <a:gd name="T9" fmla="*/ 0 w 382"/>
                <a:gd name="T10" fmla="*/ 0 h 678"/>
                <a:gd name="T11" fmla="*/ 382 w 382"/>
                <a:gd name="T12" fmla="*/ 678 h 6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2" h="678">
                  <a:moveTo>
                    <a:pt x="382" y="0"/>
                  </a:moveTo>
                  <a:lnTo>
                    <a:pt x="382" y="122"/>
                  </a:lnTo>
                  <a:lnTo>
                    <a:pt x="0" y="678"/>
                  </a:lnTo>
                </a:path>
              </a:pathLst>
            </a:cu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226" name="Group 102"/>
          <p:cNvGrpSpPr>
            <a:grpSpLocks/>
          </p:cNvGrpSpPr>
          <p:nvPr/>
        </p:nvGrpSpPr>
        <p:grpSpPr bwMode="auto">
          <a:xfrm>
            <a:off x="955675" y="3981450"/>
            <a:ext cx="1355725" cy="2298700"/>
            <a:chOff x="2347570" y="4787900"/>
            <a:chExt cx="797268" cy="1352550"/>
          </a:xfrm>
        </p:grpSpPr>
        <p:sp>
          <p:nvSpPr>
            <p:cNvPr id="9282" name="Freeform 32"/>
            <p:cNvSpPr>
              <a:spLocks/>
            </p:cNvSpPr>
            <p:nvPr/>
          </p:nvSpPr>
          <p:spPr bwMode="auto">
            <a:xfrm>
              <a:off x="2347913" y="4787900"/>
              <a:ext cx="796925" cy="1352550"/>
            </a:xfrm>
            <a:custGeom>
              <a:avLst/>
              <a:gdLst>
                <a:gd name="T0" fmla="*/ 0 w 502"/>
                <a:gd name="T1" fmla="*/ 2147483647 h 852"/>
                <a:gd name="T2" fmla="*/ 0 w 502"/>
                <a:gd name="T3" fmla="*/ 2147483647 h 852"/>
                <a:gd name="T4" fmla="*/ 2147483647 w 502"/>
                <a:gd name="T5" fmla="*/ 0 h 852"/>
                <a:gd name="T6" fmla="*/ 0 60000 65536"/>
                <a:gd name="T7" fmla="*/ 0 60000 65536"/>
                <a:gd name="T8" fmla="*/ 0 60000 65536"/>
                <a:gd name="T9" fmla="*/ 0 w 502"/>
                <a:gd name="T10" fmla="*/ 0 h 852"/>
                <a:gd name="T11" fmla="*/ 502 w 502"/>
                <a:gd name="T12" fmla="*/ 852 h 8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2" h="852">
                  <a:moveTo>
                    <a:pt x="0" y="852"/>
                  </a:moveTo>
                  <a:lnTo>
                    <a:pt x="0" y="732"/>
                  </a:lnTo>
                  <a:lnTo>
                    <a:pt x="502" y="0"/>
                  </a:lnTo>
                </a:path>
              </a:pathLst>
            </a:cu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83" name="Freeform 33"/>
            <p:cNvSpPr>
              <a:spLocks/>
            </p:cNvSpPr>
            <p:nvPr/>
          </p:nvSpPr>
          <p:spPr bwMode="auto">
            <a:xfrm>
              <a:off x="2347570" y="4787900"/>
              <a:ext cx="796925" cy="1352550"/>
            </a:xfrm>
            <a:custGeom>
              <a:avLst/>
              <a:gdLst>
                <a:gd name="T0" fmla="*/ 0 w 502"/>
                <a:gd name="T1" fmla="*/ 2147483647 h 852"/>
                <a:gd name="T2" fmla="*/ 0 w 502"/>
                <a:gd name="T3" fmla="*/ 2147483647 h 852"/>
                <a:gd name="T4" fmla="*/ 2147483647 w 502"/>
                <a:gd name="T5" fmla="*/ 0 h 852"/>
                <a:gd name="T6" fmla="*/ 0 60000 65536"/>
                <a:gd name="T7" fmla="*/ 0 60000 65536"/>
                <a:gd name="T8" fmla="*/ 0 60000 65536"/>
                <a:gd name="T9" fmla="*/ 0 w 502"/>
                <a:gd name="T10" fmla="*/ 0 h 852"/>
                <a:gd name="T11" fmla="*/ 502 w 502"/>
                <a:gd name="T12" fmla="*/ 852 h 8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2" h="852">
                  <a:moveTo>
                    <a:pt x="0" y="852"/>
                  </a:moveTo>
                  <a:lnTo>
                    <a:pt x="0" y="732"/>
                  </a:lnTo>
                  <a:lnTo>
                    <a:pt x="502" y="0"/>
                  </a:lnTo>
                </a:path>
              </a:pathLst>
            </a:cu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227" name="Group 88"/>
          <p:cNvGrpSpPr>
            <a:grpSpLocks/>
          </p:cNvGrpSpPr>
          <p:nvPr/>
        </p:nvGrpSpPr>
        <p:grpSpPr bwMode="auto">
          <a:xfrm>
            <a:off x="5334000" y="581025"/>
            <a:ext cx="1588" cy="1592263"/>
            <a:chOff x="4922495" y="2787650"/>
            <a:chExt cx="1930" cy="936625"/>
          </a:xfrm>
        </p:grpSpPr>
        <p:sp>
          <p:nvSpPr>
            <p:cNvPr id="9280" name="Line 34"/>
            <p:cNvSpPr>
              <a:spLocks noChangeShapeType="1"/>
            </p:cNvSpPr>
            <p:nvPr/>
          </p:nvSpPr>
          <p:spPr bwMode="auto">
            <a:xfrm flipV="1">
              <a:off x="4922838" y="2787650"/>
              <a:ext cx="1587" cy="936625"/>
            </a:xfrm>
            <a:prstGeom prst="line">
              <a:avLst/>
            </a:pr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81" name="Line 35"/>
            <p:cNvSpPr>
              <a:spLocks noChangeShapeType="1"/>
            </p:cNvSpPr>
            <p:nvPr/>
          </p:nvSpPr>
          <p:spPr bwMode="auto">
            <a:xfrm flipV="1">
              <a:off x="4922495" y="2787650"/>
              <a:ext cx="1587" cy="936625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228" name="Group 86"/>
          <p:cNvGrpSpPr>
            <a:grpSpLocks/>
          </p:cNvGrpSpPr>
          <p:nvPr/>
        </p:nvGrpSpPr>
        <p:grpSpPr bwMode="auto">
          <a:xfrm>
            <a:off x="3400425" y="574675"/>
            <a:ext cx="157163" cy="1538288"/>
            <a:chOff x="3785845" y="2784475"/>
            <a:chExt cx="92418" cy="904875"/>
          </a:xfrm>
        </p:grpSpPr>
        <p:sp>
          <p:nvSpPr>
            <p:cNvPr id="9275" name="Line 36"/>
            <p:cNvSpPr>
              <a:spLocks noChangeShapeType="1"/>
            </p:cNvSpPr>
            <p:nvPr/>
          </p:nvSpPr>
          <p:spPr bwMode="auto">
            <a:xfrm>
              <a:off x="3833813" y="2784475"/>
              <a:ext cx="1588" cy="828675"/>
            </a:xfrm>
            <a:prstGeom prst="line">
              <a:avLst/>
            </a:pr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76" name="Freeform 37"/>
            <p:cNvSpPr>
              <a:spLocks/>
            </p:cNvSpPr>
            <p:nvPr/>
          </p:nvSpPr>
          <p:spPr bwMode="auto">
            <a:xfrm>
              <a:off x="3786188" y="3594100"/>
              <a:ext cx="92075" cy="95250"/>
            </a:xfrm>
            <a:custGeom>
              <a:avLst/>
              <a:gdLst>
                <a:gd name="T0" fmla="*/ 0 w 58"/>
                <a:gd name="T1" fmla="*/ 2147483647 h 60"/>
                <a:gd name="T2" fmla="*/ 0 w 58"/>
                <a:gd name="T3" fmla="*/ 2147483647 h 60"/>
                <a:gd name="T4" fmla="*/ 0 w 58"/>
                <a:gd name="T5" fmla="*/ 2147483647 h 60"/>
                <a:gd name="T6" fmla="*/ 0 w 58"/>
                <a:gd name="T7" fmla="*/ 2147483647 h 60"/>
                <a:gd name="T8" fmla="*/ 0 w 58"/>
                <a:gd name="T9" fmla="*/ 2147483647 h 60"/>
                <a:gd name="T10" fmla="*/ 2147483647 w 58"/>
                <a:gd name="T11" fmla="*/ 0 h 60"/>
                <a:gd name="T12" fmla="*/ 2147483647 w 58"/>
                <a:gd name="T13" fmla="*/ 0 h 60"/>
                <a:gd name="T14" fmla="*/ 2147483647 w 58"/>
                <a:gd name="T15" fmla="*/ 0 h 60"/>
                <a:gd name="T16" fmla="*/ 2147483647 w 58"/>
                <a:gd name="T17" fmla="*/ 2147483647 h 60"/>
                <a:gd name="T18" fmla="*/ 2147483647 w 58"/>
                <a:gd name="T19" fmla="*/ 2147483647 h 60"/>
                <a:gd name="T20" fmla="*/ 2147483647 w 58"/>
                <a:gd name="T21" fmla="*/ 2147483647 h 60"/>
                <a:gd name="T22" fmla="*/ 2147483647 w 58"/>
                <a:gd name="T23" fmla="*/ 2147483647 h 60"/>
                <a:gd name="T24" fmla="*/ 2147483647 w 58"/>
                <a:gd name="T25" fmla="*/ 2147483647 h 60"/>
                <a:gd name="T26" fmla="*/ 2147483647 w 58"/>
                <a:gd name="T27" fmla="*/ 2147483647 h 60"/>
                <a:gd name="T28" fmla="*/ 2147483647 w 58"/>
                <a:gd name="T29" fmla="*/ 2147483647 h 60"/>
                <a:gd name="T30" fmla="*/ 2147483647 w 58"/>
                <a:gd name="T31" fmla="*/ 214748364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"/>
                <a:gd name="T49" fmla="*/ 0 h 60"/>
                <a:gd name="T50" fmla="*/ 58 w 58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" h="60">
                  <a:moveTo>
                    <a:pt x="0" y="2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46" y="20"/>
                  </a:lnTo>
                  <a:lnTo>
                    <a:pt x="50" y="24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40"/>
                  </a:lnTo>
                  <a:lnTo>
                    <a:pt x="58" y="60"/>
                  </a:lnTo>
                </a:path>
              </a:pathLst>
            </a:cu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grpSp>
          <p:nvGrpSpPr>
            <p:cNvPr id="9277" name="Group 82"/>
            <p:cNvGrpSpPr>
              <a:grpSpLocks/>
            </p:cNvGrpSpPr>
            <p:nvPr/>
          </p:nvGrpSpPr>
          <p:grpSpPr bwMode="auto">
            <a:xfrm>
              <a:off x="3785845" y="2784475"/>
              <a:ext cx="92075" cy="904875"/>
              <a:chOff x="3786188" y="2784475"/>
              <a:chExt cx="92075" cy="904875"/>
            </a:xfrm>
          </p:grpSpPr>
          <p:sp>
            <p:nvSpPr>
              <p:cNvPr id="9278" name="Line 38"/>
              <p:cNvSpPr>
                <a:spLocks noChangeShapeType="1"/>
              </p:cNvSpPr>
              <p:nvPr/>
            </p:nvSpPr>
            <p:spPr bwMode="auto">
              <a:xfrm>
                <a:off x="3833813" y="2784475"/>
                <a:ext cx="1588" cy="828675"/>
              </a:xfrm>
              <a:prstGeom prst="line">
                <a:avLst/>
              </a:prstGeom>
              <a:noFill/>
              <a:ln w="673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279" name="Freeform 39"/>
              <p:cNvSpPr>
                <a:spLocks/>
              </p:cNvSpPr>
              <p:nvPr/>
            </p:nvSpPr>
            <p:spPr bwMode="auto">
              <a:xfrm>
                <a:off x="3786188" y="3594100"/>
                <a:ext cx="92075" cy="95250"/>
              </a:xfrm>
              <a:custGeom>
                <a:avLst/>
                <a:gdLst>
                  <a:gd name="T0" fmla="*/ 0 w 58"/>
                  <a:gd name="T1" fmla="*/ 2147483647 h 60"/>
                  <a:gd name="T2" fmla="*/ 0 w 58"/>
                  <a:gd name="T3" fmla="*/ 2147483647 h 60"/>
                  <a:gd name="T4" fmla="*/ 0 w 58"/>
                  <a:gd name="T5" fmla="*/ 2147483647 h 60"/>
                  <a:gd name="T6" fmla="*/ 0 w 58"/>
                  <a:gd name="T7" fmla="*/ 2147483647 h 60"/>
                  <a:gd name="T8" fmla="*/ 0 w 58"/>
                  <a:gd name="T9" fmla="*/ 2147483647 h 60"/>
                  <a:gd name="T10" fmla="*/ 2147483647 w 58"/>
                  <a:gd name="T11" fmla="*/ 0 h 60"/>
                  <a:gd name="T12" fmla="*/ 2147483647 w 58"/>
                  <a:gd name="T13" fmla="*/ 0 h 60"/>
                  <a:gd name="T14" fmla="*/ 2147483647 w 58"/>
                  <a:gd name="T15" fmla="*/ 0 h 60"/>
                  <a:gd name="T16" fmla="*/ 2147483647 w 58"/>
                  <a:gd name="T17" fmla="*/ 2147483647 h 60"/>
                  <a:gd name="T18" fmla="*/ 2147483647 w 58"/>
                  <a:gd name="T19" fmla="*/ 2147483647 h 60"/>
                  <a:gd name="T20" fmla="*/ 2147483647 w 58"/>
                  <a:gd name="T21" fmla="*/ 2147483647 h 60"/>
                  <a:gd name="T22" fmla="*/ 2147483647 w 58"/>
                  <a:gd name="T23" fmla="*/ 2147483647 h 60"/>
                  <a:gd name="T24" fmla="*/ 2147483647 w 58"/>
                  <a:gd name="T25" fmla="*/ 2147483647 h 60"/>
                  <a:gd name="T26" fmla="*/ 2147483647 w 58"/>
                  <a:gd name="T27" fmla="*/ 2147483647 h 60"/>
                  <a:gd name="T28" fmla="*/ 2147483647 w 58"/>
                  <a:gd name="T29" fmla="*/ 2147483647 h 60"/>
                  <a:gd name="T30" fmla="*/ 2147483647 w 58"/>
                  <a:gd name="T31" fmla="*/ 2147483647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8"/>
                  <a:gd name="T49" fmla="*/ 0 h 60"/>
                  <a:gd name="T50" fmla="*/ 58 w 58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8" h="60">
                    <a:moveTo>
                      <a:pt x="0" y="2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46" y="20"/>
                    </a:lnTo>
                    <a:lnTo>
                      <a:pt x="50" y="24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40"/>
                    </a:lnTo>
                    <a:lnTo>
                      <a:pt x="58" y="60"/>
                    </a:lnTo>
                  </a:path>
                </a:pathLst>
              </a:custGeom>
              <a:noFill/>
              <a:ln w="673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9229" name="Group 91"/>
          <p:cNvGrpSpPr>
            <a:grpSpLocks/>
          </p:cNvGrpSpPr>
          <p:nvPr/>
        </p:nvGrpSpPr>
        <p:grpSpPr bwMode="auto">
          <a:xfrm>
            <a:off x="6796088" y="2038350"/>
            <a:ext cx="993775" cy="3175"/>
            <a:chOff x="5782920" y="3644900"/>
            <a:chExt cx="584543" cy="1588"/>
          </a:xfrm>
        </p:grpSpPr>
        <p:sp>
          <p:nvSpPr>
            <p:cNvPr id="9273" name="Line 40"/>
            <p:cNvSpPr>
              <a:spLocks noChangeShapeType="1"/>
            </p:cNvSpPr>
            <p:nvPr/>
          </p:nvSpPr>
          <p:spPr bwMode="auto">
            <a:xfrm flipH="1">
              <a:off x="5783263" y="3644900"/>
              <a:ext cx="584200" cy="1588"/>
            </a:xfrm>
            <a:prstGeom prst="line">
              <a:avLst/>
            </a:pr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74" name="Line 41"/>
            <p:cNvSpPr>
              <a:spLocks noChangeShapeType="1"/>
            </p:cNvSpPr>
            <p:nvPr/>
          </p:nvSpPr>
          <p:spPr bwMode="auto">
            <a:xfrm flipH="1">
              <a:off x="5782920" y="3644900"/>
              <a:ext cx="584200" cy="1588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230" name="Group 92"/>
          <p:cNvGrpSpPr>
            <a:grpSpLocks/>
          </p:cNvGrpSpPr>
          <p:nvPr/>
        </p:nvGrpSpPr>
        <p:grpSpPr bwMode="auto">
          <a:xfrm>
            <a:off x="7185025" y="2463800"/>
            <a:ext cx="604838" cy="3175"/>
            <a:chOff x="6011520" y="3895725"/>
            <a:chExt cx="355943" cy="1588"/>
          </a:xfrm>
        </p:grpSpPr>
        <p:sp>
          <p:nvSpPr>
            <p:cNvPr id="9271" name="Line 42"/>
            <p:cNvSpPr>
              <a:spLocks noChangeShapeType="1"/>
            </p:cNvSpPr>
            <p:nvPr/>
          </p:nvSpPr>
          <p:spPr bwMode="auto">
            <a:xfrm flipH="1">
              <a:off x="6011863" y="3895725"/>
              <a:ext cx="355600" cy="1588"/>
            </a:xfrm>
            <a:prstGeom prst="line">
              <a:avLst/>
            </a:pr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72" name="Line 43"/>
            <p:cNvSpPr>
              <a:spLocks noChangeShapeType="1"/>
            </p:cNvSpPr>
            <p:nvPr/>
          </p:nvSpPr>
          <p:spPr bwMode="auto">
            <a:xfrm flipH="1">
              <a:off x="6011520" y="3895725"/>
              <a:ext cx="355600" cy="1588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231" name="Group 93"/>
          <p:cNvGrpSpPr>
            <a:grpSpLocks/>
          </p:cNvGrpSpPr>
          <p:nvPr/>
        </p:nvGrpSpPr>
        <p:grpSpPr bwMode="auto">
          <a:xfrm>
            <a:off x="6807200" y="2886075"/>
            <a:ext cx="982663" cy="1588"/>
            <a:chOff x="5789270" y="4143375"/>
            <a:chExt cx="578193" cy="1588"/>
          </a:xfrm>
        </p:grpSpPr>
        <p:sp>
          <p:nvSpPr>
            <p:cNvPr id="9269" name="Line 44"/>
            <p:cNvSpPr>
              <a:spLocks noChangeShapeType="1"/>
            </p:cNvSpPr>
            <p:nvPr/>
          </p:nvSpPr>
          <p:spPr bwMode="auto">
            <a:xfrm flipH="1">
              <a:off x="5789613" y="4143375"/>
              <a:ext cx="577850" cy="1588"/>
            </a:xfrm>
            <a:prstGeom prst="line">
              <a:avLst/>
            </a:pr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70" name="Line 45"/>
            <p:cNvSpPr>
              <a:spLocks noChangeShapeType="1"/>
            </p:cNvSpPr>
            <p:nvPr/>
          </p:nvSpPr>
          <p:spPr bwMode="auto">
            <a:xfrm flipH="1">
              <a:off x="5789270" y="4143375"/>
              <a:ext cx="577850" cy="1588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232" name="Group 94"/>
          <p:cNvGrpSpPr>
            <a:grpSpLocks/>
          </p:cNvGrpSpPr>
          <p:nvPr/>
        </p:nvGrpSpPr>
        <p:grpSpPr bwMode="auto">
          <a:xfrm>
            <a:off x="6881813" y="3376613"/>
            <a:ext cx="908050" cy="3175"/>
            <a:chOff x="5833720" y="4432300"/>
            <a:chExt cx="533743" cy="1588"/>
          </a:xfrm>
        </p:grpSpPr>
        <p:sp>
          <p:nvSpPr>
            <p:cNvPr id="9267" name="Line 46"/>
            <p:cNvSpPr>
              <a:spLocks noChangeShapeType="1"/>
            </p:cNvSpPr>
            <p:nvPr/>
          </p:nvSpPr>
          <p:spPr bwMode="auto">
            <a:xfrm flipH="1">
              <a:off x="5834063" y="4432300"/>
              <a:ext cx="533400" cy="1588"/>
            </a:xfrm>
            <a:prstGeom prst="line">
              <a:avLst/>
            </a:pr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68" name="Line 47"/>
            <p:cNvSpPr>
              <a:spLocks noChangeShapeType="1"/>
            </p:cNvSpPr>
            <p:nvPr/>
          </p:nvSpPr>
          <p:spPr bwMode="auto">
            <a:xfrm flipH="1">
              <a:off x="5833720" y="4432300"/>
              <a:ext cx="533400" cy="1588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233" name="Group 95"/>
          <p:cNvGrpSpPr>
            <a:grpSpLocks/>
          </p:cNvGrpSpPr>
          <p:nvPr/>
        </p:nvGrpSpPr>
        <p:grpSpPr bwMode="auto">
          <a:xfrm>
            <a:off x="6996113" y="3759200"/>
            <a:ext cx="793750" cy="3175"/>
            <a:chOff x="5900395" y="4657725"/>
            <a:chExt cx="467068" cy="1588"/>
          </a:xfrm>
        </p:grpSpPr>
        <p:sp>
          <p:nvSpPr>
            <p:cNvPr id="9265" name="Line 48"/>
            <p:cNvSpPr>
              <a:spLocks noChangeShapeType="1"/>
            </p:cNvSpPr>
            <p:nvPr/>
          </p:nvSpPr>
          <p:spPr bwMode="auto">
            <a:xfrm flipH="1">
              <a:off x="5900738" y="4657725"/>
              <a:ext cx="466725" cy="1588"/>
            </a:xfrm>
            <a:prstGeom prst="line">
              <a:avLst/>
            </a:pr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66" name="Line 49"/>
            <p:cNvSpPr>
              <a:spLocks noChangeShapeType="1"/>
            </p:cNvSpPr>
            <p:nvPr/>
          </p:nvSpPr>
          <p:spPr bwMode="auto">
            <a:xfrm flipH="1">
              <a:off x="5900395" y="4657725"/>
              <a:ext cx="466725" cy="1588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234" name="Group 96"/>
          <p:cNvGrpSpPr>
            <a:grpSpLocks/>
          </p:cNvGrpSpPr>
          <p:nvPr/>
        </p:nvGrpSpPr>
        <p:grpSpPr bwMode="auto">
          <a:xfrm>
            <a:off x="6584950" y="4181475"/>
            <a:ext cx="1204913" cy="1588"/>
            <a:chOff x="5659095" y="4905375"/>
            <a:chExt cx="708368" cy="1588"/>
          </a:xfrm>
        </p:grpSpPr>
        <p:sp>
          <p:nvSpPr>
            <p:cNvPr id="9263" name="Line 50"/>
            <p:cNvSpPr>
              <a:spLocks noChangeShapeType="1"/>
            </p:cNvSpPr>
            <p:nvPr/>
          </p:nvSpPr>
          <p:spPr bwMode="auto">
            <a:xfrm flipH="1">
              <a:off x="5659438" y="4905375"/>
              <a:ext cx="708025" cy="1588"/>
            </a:xfrm>
            <a:prstGeom prst="line">
              <a:avLst/>
            </a:pr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64" name="Line 51"/>
            <p:cNvSpPr>
              <a:spLocks noChangeShapeType="1"/>
            </p:cNvSpPr>
            <p:nvPr/>
          </p:nvSpPr>
          <p:spPr bwMode="auto">
            <a:xfrm flipH="1">
              <a:off x="5659095" y="4905375"/>
              <a:ext cx="708025" cy="1588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235" name="Group 97"/>
          <p:cNvGrpSpPr>
            <a:grpSpLocks/>
          </p:cNvGrpSpPr>
          <p:nvPr/>
        </p:nvGrpSpPr>
        <p:grpSpPr bwMode="auto">
          <a:xfrm>
            <a:off x="5689600" y="4595813"/>
            <a:ext cx="2100263" cy="3175"/>
            <a:chOff x="5132045" y="5149850"/>
            <a:chExt cx="1235418" cy="1588"/>
          </a:xfrm>
        </p:grpSpPr>
        <p:sp>
          <p:nvSpPr>
            <p:cNvPr id="9261" name="Line 52"/>
            <p:cNvSpPr>
              <a:spLocks noChangeShapeType="1"/>
            </p:cNvSpPr>
            <p:nvPr/>
          </p:nvSpPr>
          <p:spPr bwMode="auto">
            <a:xfrm flipH="1">
              <a:off x="5132388" y="5149850"/>
              <a:ext cx="1235075" cy="1588"/>
            </a:xfrm>
            <a:prstGeom prst="line">
              <a:avLst/>
            </a:pr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62" name="Line 53"/>
            <p:cNvSpPr>
              <a:spLocks noChangeShapeType="1"/>
            </p:cNvSpPr>
            <p:nvPr/>
          </p:nvSpPr>
          <p:spPr bwMode="auto">
            <a:xfrm flipH="1">
              <a:off x="5132045" y="5149850"/>
              <a:ext cx="1235075" cy="1588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236" name="Group 98"/>
          <p:cNvGrpSpPr>
            <a:grpSpLocks/>
          </p:cNvGrpSpPr>
          <p:nvPr/>
        </p:nvGrpSpPr>
        <p:grpSpPr bwMode="auto">
          <a:xfrm>
            <a:off x="5468938" y="5103813"/>
            <a:ext cx="2320925" cy="3175"/>
            <a:chOff x="5001870" y="5448300"/>
            <a:chExt cx="1365593" cy="1588"/>
          </a:xfrm>
        </p:grpSpPr>
        <p:sp>
          <p:nvSpPr>
            <p:cNvPr id="9259" name="Line 54"/>
            <p:cNvSpPr>
              <a:spLocks noChangeShapeType="1"/>
            </p:cNvSpPr>
            <p:nvPr/>
          </p:nvSpPr>
          <p:spPr bwMode="auto">
            <a:xfrm flipH="1">
              <a:off x="5002213" y="5448300"/>
              <a:ext cx="1365250" cy="1588"/>
            </a:xfrm>
            <a:prstGeom prst="line">
              <a:avLst/>
            </a:prstGeom>
            <a:noFill/>
            <a:ln w="2019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60" name="Line 55"/>
            <p:cNvSpPr>
              <a:spLocks noChangeShapeType="1"/>
            </p:cNvSpPr>
            <p:nvPr/>
          </p:nvSpPr>
          <p:spPr bwMode="auto">
            <a:xfrm flipH="1">
              <a:off x="5001870" y="5448300"/>
              <a:ext cx="1365250" cy="1588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9237" name="Rectangle 206"/>
          <p:cNvSpPr>
            <a:spLocks noChangeArrowheads="1"/>
          </p:cNvSpPr>
          <p:nvPr/>
        </p:nvSpPr>
        <p:spPr bwMode="auto">
          <a:xfrm>
            <a:off x="2338388" y="180975"/>
            <a:ext cx="3590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Golgi</a:t>
            </a:r>
          </a:p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body</a:t>
            </a:r>
            <a:endParaRPr lang="en-US" sz="1100" b="1"/>
          </a:p>
        </p:txBody>
      </p:sp>
      <p:sp>
        <p:nvSpPr>
          <p:cNvPr id="9238" name="Rectangle 216"/>
          <p:cNvSpPr>
            <a:spLocks noChangeArrowheads="1"/>
          </p:cNvSpPr>
          <p:nvPr/>
        </p:nvSpPr>
        <p:spPr bwMode="auto">
          <a:xfrm>
            <a:off x="3125788" y="180975"/>
            <a:ext cx="6123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Nuclear</a:t>
            </a:r>
          </a:p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envelope</a:t>
            </a:r>
            <a:endParaRPr lang="en-US" sz="1100" b="1"/>
          </a:p>
        </p:txBody>
      </p:sp>
      <p:sp>
        <p:nvSpPr>
          <p:cNvPr id="9239" name="Rectangle 231"/>
          <p:cNvSpPr>
            <a:spLocks noChangeArrowheads="1"/>
          </p:cNvSpPr>
          <p:nvPr/>
        </p:nvSpPr>
        <p:spPr bwMode="auto">
          <a:xfrm>
            <a:off x="5118100" y="180975"/>
            <a:ext cx="9489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Chromosomal</a:t>
            </a:r>
          </a:p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DNA</a:t>
            </a:r>
            <a:endParaRPr lang="en-US" sz="1100" b="1"/>
          </a:p>
        </p:txBody>
      </p:sp>
      <p:sp>
        <p:nvSpPr>
          <p:cNvPr id="9240" name="Rectangle 245"/>
          <p:cNvSpPr>
            <a:spLocks noChangeArrowheads="1"/>
          </p:cNvSpPr>
          <p:nvPr/>
        </p:nvSpPr>
        <p:spPr bwMode="auto">
          <a:xfrm>
            <a:off x="6488113" y="180975"/>
            <a:ext cx="54983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Nucleus</a:t>
            </a:r>
            <a:endParaRPr lang="en-US" sz="1100" b="1"/>
          </a:p>
        </p:txBody>
      </p:sp>
      <p:sp>
        <p:nvSpPr>
          <p:cNvPr id="9241" name="Rectangle 252"/>
          <p:cNvSpPr>
            <a:spLocks noChangeArrowheads="1"/>
          </p:cNvSpPr>
          <p:nvPr/>
        </p:nvSpPr>
        <p:spPr bwMode="auto">
          <a:xfrm>
            <a:off x="4097338" y="180975"/>
            <a:ext cx="6748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Nucleolus</a:t>
            </a:r>
            <a:endParaRPr lang="en-US" sz="1100" b="1"/>
          </a:p>
        </p:txBody>
      </p:sp>
      <p:sp>
        <p:nvSpPr>
          <p:cNvPr id="9242" name="Rectangle 261"/>
          <p:cNvSpPr>
            <a:spLocks noChangeArrowheads="1"/>
          </p:cNvSpPr>
          <p:nvPr/>
        </p:nvSpPr>
        <p:spPr bwMode="auto">
          <a:xfrm>
            <a:off x="7837488" y="1876425"/>
            <a:ext cx="10114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Polyribosomes</a:t>
            </a:r>
            <a:endParaRPr lang="en-US" sz="1100" b="1"/>
          </a:p>
        </p:txBody>
      </p:sp>
      <p:sp>
        <p:nvSpPr>
          <p:cNvPr id="9243" name="Rectangle 274"/>
          <p:cNvSpPr>
            <a:spLocks noChangeArrowheads="1"/>
          </p:cNvSpPr>
          <p:nvPr/>
        </p:nvSpPr>
        <p:spPr bwMode="auto">
          <a:xfrm>
            <a:off x="7837488" y="2351088"/>
            <a:ext cx="68287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Ribosome</a:t>
            </a:r>
            <a:endParaRPr lang="en-US" sz="1100" b="1"/>
          </a:p>
        </p:txBody>
      </p:sp>
      <p:sp>
        <p:nvSpPr>
          <p:cNvPr id="9244" name="Rectangle 282"/>
          <p:cNvSpPr>
            <a:spLocks noChangeArrowheads="1"/>
          </p:cNvSpPr>
          <p:nvPr/>
        </p:nvSpPr>
        <p:spPr bwMode="auto">
          <a:xfrm>
            <a:off x="7837488" y="2798763"/>
            <a:ext cx="13497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Rough endoplasmic</a:t>
            </a:r>
          </a:p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reticulum</a:t>
            </a:r>
            <a:endParaRPr lang="en-US" sz="1100" b="1"/>
          </a:p>
        </p:txBody>
      </p:sp>
      <p:sp>
        <p:nvSpPr>
          <p:cNvPr id="9245" name="Rectangle 307"/>
          <p:cNvSpPr>
            <a:spLocks noChangeArrowheads="1"/>
          </p:cNvSpPr>
          <p:nvPr/>
        </p:nvSpPr>
        <p:spPr bwMode="auto">
          <a:xfrm>
            <a:off x="7837488" y="3284538"/>
            <a:ext cx="7213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Cytoplasm</a:t>
            </a:r>
            <a:endParaRPr lang="en-US" sz="1100" b="1"/>
          </a:p>
        </p:txBody>
      </p:sp>
      <p:sp>
        <p:nvSpPr>
          <p:cNvPr id="9246" name="Rectangle 316"/>
          <p:cNvSpPr>
            <a:spLocks noChangeArrowheads="1"/>
          </p:cNvSpPr>
          <p:nvPr/>
        </p:nvSpPr>
        <p:spPr bwMode="auto">
          <a:xfrm>
            <a:off x="7837488" y="3657600"/>
            <a:ext cx="1221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Membrane protein</a:t>
            </a:r>
            <a:endParaRPr lang="en-US" sz="1100" b="1"/>
          </a:p>
        </p:txBody>
      </p:sp>
      <p:sp>
        <p:nvSpPr>
          <p:cNvPr id="9247" name="Rectangle 331"/>
          <p:cNvSpPr>
            <a:spLocks noChangeArrowheads="1"/>
          </p:cNvSpPr>
          <p:nvPr/>
        </p:nvSpPr>
        <p:spPr bwMode="auto">
          <a:xfrm>
            <a:off x="7837488" y="4110038"/>
            <a:ext cx="124553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Plasma membrane</a:t>
            </a:r>
            <a:endParaRPr lang="en-US" sz="1100" b="1"/>
          </a:p>
        </p:txBody>
      </p:sp>
      <p:sp>
        <p:nvSpPr>
          <p:cNvPr id="9248" name="Rectangle 345"/>
          <p:cNvSpPr>
            <a:spLocks noChangeArrowheads="1"/>
          </p:cNvSpPr>
          <p:nvPr/>
        </p:nvSpPr>
        <p:spPr bwMode="auto">
          <a:xfrm>
            <a:off x="7772400" y="4505325"/>
            <a:ext cx="14266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Smooth endoplasmic</a:t>
            </a:r>
          </a:p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reticulum</a:t>
            </a:r>
            <a:endParaRPr lang="en-US" sz="1100" b="1"/>
          </a:p>
        </p:txBody>
      </p:sp>
      <p:sp>
        <p:nvSpPr>
          <p:cNvPr id="9249" name="Rectangle 371"/>
          <p:cNvSpPr>
            <a:spLocks noChangeArrowheads="1"/>
          </p:cNvSpPr>
          <p:nvPr/>
        </p:nvSpPr>
        <p:spPr bwMode="auto">
          <a:xfrm>
            <a:off x="1906588" y="6286500"/>
            <a:ext cx="97943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Mitochondrion</a:t>
            </a:r>
            <a:endParaRPr lang="en-US" sz="1100" b="1"/>
          </a:p>
        </p:txBody>
      </p:sp>
      <p:sp>
        <p:nvSpPr>
          <p:cNvPr id="9250" name="Rectangle 384"/>
          <p:cNvSpPr>
            <a:spLocks noChangeArrowheads="1"/>
          </p:cNvSpPr>
          <p:nvPr/>
        </p:nvSpPr>
        <p:spPr bwMode="auto">
          <a:xfrm>
            <a:off x="211138" y="6286500"/>
            <a:ext cx="12695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Mitochondrial DNA</a:t>
            </a:r>
            <a:endParaRPr lang="en-US" sz="1100" b="1"/>
          </a:p>
        </p:txBody>
      </p:sp>
      <p:sp>
        <p:nvSpPr>
          <p:cNvPr id="9251" name="Rectangle 400"/>
          <p:cNvSpPr>
            <a:spLocks noChangeArrowheads="1"/>
          </p:cNvSpPr>
          <p:nvPr/>
        </p:nvSpPr>
        <p:spPr bwMode="auto">
          <a:xfrm>
            <a:off x="3228975" y="6286500"/>
            <a:ext cx="6107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Centriole</a:t>
            </a:r>
            <a:endParaRPr lang="en-US" sz="1100" b="1"/>
          </a:p>
        </p:txBody>
      </p:sp>
      <p:sp>
        <p:nvSpPr>
          <p:cNvPr id="9252" name="Rectangle 410"/>
          <p:cNvSpPr>
            <a:spLocks noChangeArrowheads="1"/>
          </p:cNvSpPr>
          <p:nvPr/>
        </p:nvSpPr>
        <p:spPr bwMode="auto">
          <a:xfrm>
            <a:off x="4205288" y="6286500"/>
            <a:ext cx="7982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Microtubule</a:t>
            </a:r>
            <a:endParaRPr lang="en-US" sz="1100" b="1"/>
          </a:p>
        </p:txBody>
      </p:sp>
      <p:sp>
        <p:nvSpPr>
          <p:cNvPr id="9253" name="Rectangle 421"/>
          <p:cNvSpPr>
            <a:spLocks noChangeArrowheads="1"/>
          </p:cNvSpPr>
          <p:nvPr/>
        </p:nvSpPr>
        <p:spPr bwMode="auto">
          <a:xfrm>
            <a:off x="874713" y="180975"/>
            <a:ext cx="9137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Microfilament</a:t>
            </a:r>
            <a:endParaRPr lang="en-US" sz="1100" b="1"/>
          </a:p>
        </p:txBody>
      </p:sp>
      <p:sp>
        <p:nvSpPr>
          <p:cNvPr id="9254" name="Rectangle 434"/>
          <p:cNvSpPr>
            <a:spLocks noChangeArrowheads="1"/>
          </p:cNvSpPr>
          <p:nvPr/>
        </p:nvSpPr>
        <p:spPr bwMode="auto">
          <a:xfrm>
            <a:off x="7837488" y="5000625"/>
            <a:ext cx="69890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Lysosome</a:t>
            </a:r>
            <a:endParaRPr lang="en-US" sz="1100" b="1"/>
          </a:p>
        </p:txBody>
      </p:sp>
      <p:sp>
        <p:nvSpPr>
          <p:cNvPr id="9255" name="Rectangle 442"/>
          <p:cNvSpPr>
            <a:spLocks noChangeArrowheads="1"/>
          </p:cNvSpPr>
          <p:nvPr/>
        </p:nvSpPr>
        <p:spPr bwMode="auto">
          <a:xfrm>
            <a:off x="76200" y="6646863"/>
            <a:ext cx="99867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(b)  Animal cell</a:t>
            </a:r>
            <a:endParaRPr lang="en-US" sz="1100" b="1"/>
          </a:p>
        </p:txBody>
      </p:sp>
      <p:sp>
        <p:nvSpPr>
          <p:cNvPr id="9256" name="Text Box 9"/>
          <p:cNvSpPr txBox="1">
            <a:spLocks noChangeArrowheads="1"/>
          </p:cNvSpPr>
          <p:nvPr/>
        </p:nvSpPr>
        <p:spPr bwMode="auto">
          <a:xfrm>
            <a:off x="6807783" y="6140305"/>
            <a:ext cx="18036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 err="1" smtClean="0">
                <a:latin typeface="+mn-lt"/>
              </a:rPr>
              <a:t>Brooker</a:t>
            </a:r>
            <a:r>
              <a:rPr lang="en-US" sz="1600" dirty="0" smtClean="0">
                <a:latin typeface="+mn-lt"/>
              </a:rPr>
              <a:t> Fig </a:t>
            </a:r>
            <a:r>
              <a:rPr lang="en-US" sz="1600" dirty="0">
                <a:latin typeface="+mn-lt"/>
              </a:rPr>
              <a:t>2.1b</a:t>
            </a:r>
          </a:p>
        </p:txBody>
      </p:sp>
      <p:sp>
        <p:nvSpPr>
          <p:cNvPr id="9258" name="Rectangle 455"/>
          <p:cNvSpPr>
            <a:spLocks noChangeArrowheads="1"/>
          </p:cNvSpPr>
          <p:nvPr/>
        </p:nvSpPr>
        <p:spPr bwMode="auto">
          <a:xfrm>
            <a:off x="2369354" y="6705600"/>
            <a:ext cx="426559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359241"/>
            <a:ext cx="2141094" cy="1079827"/>
          </a:xfrm>
        </p:spPr>
        <p:txBody>
          <a:bodyPr/>
          <a:lstStyle/>
          <a:p>
            <a:r>
              <a:rPr lang="en-US" sz="2800" b="1" dirty="0" smtClean="0"/>
              <a:t>Eukaryotic</a:t>
            </a:r>
            <a:r>
              <a:rPr lang="en-US" sz="2800" b="1" baseline="0" dirty="0" smtClean="0"/>
              <a:t> Cell Structure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73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Cloning Divisions vs. </a:t>
            </a:r>
            <a:br>
              <a:rPr lang="en-US" dirty="0" smtClean="0"/>
            </a:br>
            <a:r>
              <a:rPr lang="en-US" dirty="0" smtClean="0"/>
              <a:t>Reductional Divisions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422" y="1873887"/>
            <a:ext cx="2958353" cy="1957574"/>
          </a:xfrm>
        </p:spPr>
        <p:txBody>
          <a:bodyPr/>
          <a:lstStyle/>
          <a:p>
            <a:r>
              <a:rPr lang="en-US" dirty="0" smtClean="0"/>
              <a:t>Functions of mitosis and meiosis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1" y="0"/>
            <a:ext cx="4484818" cy="685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876800" y="6477000"/>
            <a:ext cx="4267200" cy="38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sz="1200" dirty="0" smtClean="0"/>
              <a:t>From </a:t>
            </a:r>
            <a:r>
              <a:rPr lang="en-US" sz="1200" dirty="0" err="1" smtClean="0"/>
              <a:t>Audesirk</a:t>
            </a:r>
            <a:r>
              <a:rPr lang="en-US" sz="1200" dirty="0" smtClean="0"/>
              <a:t> and </a:t>
            </a:r>
            <a:r>
              <a:rPr lang="en-US" sz="1200" dirty="0" err="1" smtClean="0"/>
              <a:t>Audesirk</a:t>
            </a:r>
            <a:r>
              <a:rPr lang="en-US" sz="1200" dirty="0" smtClean="0"/>
              <a:t>, </a:t>
            </a:r>
            <a:r>
              <a:rPr lang="en-US" sz="1200" i="1" dirty="0" smtClean="0"/>
              <a:t>Biology—Life on Earth</a:t>
            </a:r>
            <a:r>
              <a:rPr lang="en-US" sz="1200" dirty="0" smtClean="0"/>
              <a:t>, 6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</a:t>
            </a:r>
            <a:r>
              <a:rPr lang="en-US" sz="1200" dirty="0" err="1" smtClean="0"/>
              <a:t>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42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00454-003-f005"/>
          <p:cNvPicPr>
            <a:picLocks noChangeAspect="1" noChangeArrowheads="1"/>
          </p:cNvPicPr>
          <p:nvPr/>
        </p:nvPicPr>
        <p:blipFill>
          <a:blip r:embed="rId3" cstate="print"/>
          <a:srcRect l="19662" r="19185" b="4967"/>
          <a:stretch>
            <a:fillRect/>
          </a:stretch>
        </p:blipFill>
        <p:spPr bwMode="auto">
          <a:xfrm>
            <a:off x="265113" y="392113"/>
            <a:ext cx="5003800" cy="587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40163" y="6392863"/>
            <a:ext cx="53038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i="1"/>
              <a:t>Emery’s Elements of Medical </a:t>
            </a:r>
            <a:r>
              <a:rPr lang="en-US" sz="1400"/>
              <a:t>Genetics, 12th ed </a:t>
            </a:r>
            <a:r>
              <a:rPr lang="en-US" sz="1400" i="1"/>
              <a:t>© 2005 Elsevier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775325" y="1828799"/>
            <a:ext cx="3009900" cy="2743201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Karyotype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(normal male)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 2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165100"/>
            <a:ext cx="67881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8006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+mn-lt"/>
              </a:rPr>
              <a:t>Similar to fig 2.6--</a:t>
            </a:r>
            <a:r>
              <a:rPr lang="en-US" sz="1800" b="1" dirty="0" err="1" smtClean="0">
                <a:latin typeface="+mn-lt"/>
              </a:rPr>
              <a:t>Brooker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g_02-08nb"/>
          <p:cNvPicPr>
            <a:picLocks noChangeAspect="1" noChangeArrowheads="1"/>
          </p:cNvPicPr>
          <p:nvPr/>
        </p:nvPicPr>
        <p:blipFill>
          <a:blip r:embed="rId2" cstate="print"/>
          <a:srcRect l="12062" r="12062" b="4010"/>
          <a:stretch>
            <a:fillRect/>
          </a:stretch>
        </p:blipFill>
        <p:spPr bwMode="auto">
          <a:xfrm>
            <a:off x="1949450" y="762000"/>
            <a:ext cx="6470650" cy="5851525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6248400" cy="457200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Types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of Chromosomes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6200" y="6534150"/>
            <a:ext cx="6610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From </a:t>
            </a:r>
            <a:r>
              <a:rPr lang="en-US" sz="1600" i="1" dirty="0"/>
              <a:t>Genetics, A Conceptual Approach</a:t>
            </a:r>
            <a:r>
              <a:rPr lang="en-US" sz="1600" dirty="0"/>
              <a:t>, Pierce, 2</a:t>
            </a:r>
            <a:r>
              <a:rPr lang="en-US" sz="1600" baseline="30000" dirty="0"/>
              <a:t>nd</a:t>
            </a:r>
            <a:r>
              <a:rPr lang="en-US" sz="1600" dirty="0"/>
              <a:t> ed.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00454-003-f007"/>
          <p:cNvPicPr>
            <a:picLocks noChangeAspect="1" noChangeArrowheads="1"/>
          </p:cNvPicPr>
          <p:nvPr/>
        </p:nvPicPr>
        <p:blipFill>
          <a:blip r:embed="rId3" cstate="print"/>
          <a:srcRect l="16922" r="17430" b="2499"/>
          <a:stretch>
            <a:fillRect/>
          </a:stretch>
        </p:blipFill>
        <p:spPr bwMode="auto">
          <a:xfrm>
            <a:off x="234950" y="57150"/>
            <a:ext cx="5584825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248400" y="838200"/>
            <a:ext cx="2895600" cy="28194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chromosome has a characteristic banding pattern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840163" y="6507163"/>
            <a:ext cx="53038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i="1"/>
              <a:t>Emery’s Elements of Medical </a:t>
            </a:r>
            <a:r>
              <a:rPr lang="en-US" sz="1400"/>
              <a:t>Genetics, 12th ed </a:t>
            </a:r>
            <a:r>
              <a:rPr lang="en-US" sz="1400" i="1"/>
              <a:t>© 2005 Elsevier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Chromosome nomenclature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244475"/>
            <a:ext cx="8229600" cy="8382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Examples of Public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Databases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Genetic Information (human)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Online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Mendelian Inheritance in Man (OMIM)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  <a:hlinkClick r:id="rId2"/>
              </a:rPr>
              <a:t>http://www.ncbi.nlm.nih.gov/entrez/query.fcgi?db=OMIM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Main database of all human genes known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HapMap Project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  <a:hlinkClick r:id="rId3"/>
              </a:rPr>
              <a:t>www.hapmap.org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Database of single nucleotide polymorphisms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00454-003-f005"/>
          <p:cNvPicPr>
            <a:picLocks noChangeAspect="1" noChangeArrowheads="1"/>
          </p:cNvPicPr>
          <p:nvPr/>
        </p:nvPicPr>
        <p:blipFill>
          <a:blip r:embed="rId3" cstate="print"/>
          <a:srcRect l="19662" r="19185" b="4967"/>
          <a:stretch>
            <a:fillRect/>
          </a:stretch>
        </p:blipFill>
        <p:spPr bwMode="auto">
          <a:xfrm>
            <a:off x="265113" y="392113"/>
            <a:ext cx="5003800" cy="587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40163" y="6392863"/>
            <a:ext cx="53038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i="1"/>
              <a:t>Emery’s Elements of Medical </a:t>
            </a:r>
            <a:r>
              <a:rPr lang="en-US" sz="1400"/>
              <a:t>Genetics, 12th ed </a:t>
            </a:r>
            <a:r>
              <a:rPr lang="en-US" sz="1400" i="1"/>
              <a:t>© 2005 Elsevier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775325" y="1828799"/>
            <a:ext cx="3009900" cy="2743201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Karyotype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(normal male)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5257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Is this a diploid or a haploid karyotype?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730250" y="0"/>
            <a:ext cx="7772400" cy="804863"/>
          </a:xfrm>
        </p:spPr>
        <p:txBody>
          <a:bodyPr/>
          <a:lstStyle/>
          <a:p>
            <a:r>
              <a:rPr lang="en-US" sz="3200" dirty="0"/>
              <a:t>Outline/Study Guide for Mitosis-Meiosis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7700" y="889000"/>
            <a:ext cx="7772400" cy="542448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000" u="sng" dirty="0" smtClean="0"/>
              <a:t>Review of cell structure necessary for understanding cell division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What </a:t>
            </a:r>
            <a:r>
              <a:rPr lang="en-US" sz="2000" dirty="0"/>
              <a:t>structural differences exist between the genomes of viruses, bacteria, and eukaryotic cells</a:t>
            </a:r>
            <a:r>
              <a:rPr lang="en-US" sz="2000" dirty="0" smtClean="0"/>
              <a:t>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What structures are responsible for the cytoplasmic division of bacterial cells?  </a:t>
            </a:r>
            <a:endParaRPr lang="en-US" sz="2000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/>
              <a:t>Why does bacterial cell division not need elaborate mechanisms like lining up the chromosomes at the metaphase plate for correct chromosome </a:t>
            </a:r>
            <a:r>
              <a:rPr lang="en-US" sz="2000" dirty="0" smtClean="0"/>
              <a:t>segregation?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Is bacterial cell division a “cloning division” or a “reductional division”?</a:t>
            </a:r>
          </a:p>
          <a:p>
            <a:pPr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80000"/>
              </a:lnSpc>
              <a:buNone/>
            </a:pPr>
            <a:r>
              <a:rPr lang="en-US" sz="2000" u="sng" dirty="0" smtClean="0"/>
              <a:t>Eukaryotic Cell Division</a:t>
            </a:r>
            <a:endParaRPr lang="en-US" sz="2000" u="sng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multicellular </a:t>
            </a:r>
            <a:r>
              <a:rPr lang="en-US" sz="2000" dirty="0" smtClean="0"/>
              <a:t>organisms which bodily processes use mitosis? </a:t>
            </a:r>
            <a:r>
              <a:rPr lang="en-US" sz="2000" dirty="0"/>
              <a:t>Meiosis?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/>
              <a:t>What is a somatic (body) cell vs. a gamete (or germ) cell?  </a:t>
            </a:r>
            <a:endParaRPr lang="en-US" sz="20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What are the phases of the cell cycle, and what events occur in each phase? 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At what points in the cell cycle is cell division regulated (“checkpoints”)?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What signaling molecules are involved in regulating the cell cycle?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 2-0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5100"/>
            <a:ext cx="700881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>
            <a:off x="4038600" y="760412"/>
            <a:ext cx="838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83"/>
          <p:cNvSpPr>
            <a:spLocks noChangeArrowheads="1"/>
          </p:cNvSpPr>
          <p:nvPr/>
        </p:nvSpPr>
        <p:spPr bwMode="auto">
          <a:xfrm>
            <a:off x="2947988" y="6553200"/>
            <a:ext cx="43053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800" smtClean="0">
                <a:solidFill>
                  <a:srgbClr val="000000"/>
                </a:solidFill>
                <a:latin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31747" name="Picture 58" descr="bro25332_02_06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2" y="762000"/>
            <a:ext cx="4992688" cy="439578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11"/>
          <p:cNvSpPr>
            <a:spLocks noChangeArrowheads="1"/>
          </p:cNvSpPr>
          <p:nvPr/>
        </p:nvSpPr>
        <p:spPr bwMode="auto">
          <a:xfrm>
            <a:off x="5500687" y="2279650"/>
            <a:ext cx="168275" cy="193675"/>
          </a:xfrm>
          <a:prstGeom prst="rect">
            <a:avLst/>
          </a:prstGeom>
          <a:noFill/>
          <a:ln w="7874">
            <a:solidFill>
              <a:srgbClr val="FFFFFF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9" name="Freeform 13"/>
          <p:cNvSpPr>
            <a:spLocks/>
          </p:cNvSpPr>
          <p:nvPr/>
        </p:nvSpPr>
        <p:spPr bwMode="auto">
          <a:xfrm>
            <a:off x="4487862" y="2425700"/>
            <a:ext cx="1085850" cy="1524000"/>
          </a:xfrm>
          <a:custGeom>
            <a:avLst/>
            <a:gdLst>
              <a:gd name="T0" fmla="*/ 2147483647 w 684"/>
              <a:gd name="T1" fmla="*/ 2147483647 h 960"/>
              <a:gd name="T2" fmla="*/ 2147483647 w 684"/>
              <a:gd name="T3" fmla="*/ 2147483647 h 960"/>
              <a:gd name="T4" fmla="*/ 2147483647 w 684"/>
              <a:gd name="T5" fmla="*/ 2147483647 h 960"/>
              <a:gd name="T6" fmla="*/ 2147483647 w 684"/>
              <a:gd name="T7" fmla="*/ 2147483647 h 960"/>
              <a:gd name="T8" fmla="*/ 2147483647 w 684"/>
              <a:gd name="T9" fmla="*/ 2147483647 h 960"/>
              <a:gd name="T10" fmla="*/ 2147483647 w 684"/>
              <a:gd name="T11" fmla="*/ 2147483647 h 960"/>
              <a:gd name="T12" fmla="*/ 2147483647 w 684"/>
              <a:gd name="T13" fmla="*/ 2147483647 h 960"/>
              <a:gd name="T14" fmla="*/ 2147483647 w 684"/>
              <a:gd name="T15" fmla="*/ 0 h 960"/>
              <a:gd name="T16" fmla="*/ 2147483647 w 684"/>
              <a:gd name="T17" fmla="*/ 2147483647 h 960"/>
              <a:gd name="T18" fmla="*/ 2147483647 w 684"/>
              <a:gd name="T19" fmla="*/ 2147483647 h 960"/>
              <a:gd name="T20" fmla="*/ 2147483647 w 684"/>
              <a:gd name="T21" fmla="*/ 2147483647 h 960"/>
              <a:gd name="T22" fmla="*/ 2147483647 w 684"/>
              <a:gd name="T23" fmla="*/ 2147483647 h 960"/>
              <a:gd name="T24" fmla="*/ 2147483647 w 684"/>
              <a:gd name="T25" fmla="*/ 2147483647 h 960"/>
              <a:gd name="T26" fmla="*/ 2147483647 w 684"/>
              <a:gd name="T27" fmla="*/ 2147483647 h 960"/>
              <a:gd name="T28" fmla="*/ 2147483647 w 684"/>
              <a:gd name="T29" fmla="*/ 2147483647 h 960"/>
              <a:gd name="T30" fmla="*/ 2147483647 w 684"/>
              <a:gd name="T31" fmla="*/ 2147483647 h 960"/>
              <a:gd name="T32" fmla="*/ 2147483647 w 684"/>
              <a:gd name="T33" fmla="*/ 2147483647 h 960"/>
              <a:gd name="T34" fmla="*/ 2147483647 w 684"/>
              <a:gd name="T35" fmla="*/ 2147483647 h 960"/>
              <a:gd name="T36" fmla="*/ 2147483647 w 684"/>
              <a:gd name="T37" fmla="*/ 2147483647 h 960"/>
              <a:gd name="T38" fmla="*/ 2147483647 w 684"/>
              <a:gd name="T39" fmla="*/ 2147483647 h 960"/>
              <a:gd name="T40" fmla="*/ 2147483647 w 684"/>
              <a:gd name="T41" fmla="*/ 2147483647 h 960"/>
              <a:gd name="T42" fmla="*/ 2147483647 w 684"/>
              <a:gd name="T43" fmla="*/ 2147483647 h 960"/>
              <a:gd name="T44" fmla="*/ 2147483647 w 684"/>
              <a:gd name="T45" fmla="*/ 2147483647 h 960"/>
              <a:gd name="T46" fmla="*/ 2147483647 w 684"/>
              <a:gd name="T47" fmla="*/ 2147483647 h 960"/>
              <a:gd name="T48" fmla="*/ 2147483647 w 684"/>
              <a:gd name="T49" fmla="*/ 2147483647 h 960"/>
              <a:gd name="T50" fmla="*/ 2147483647 w 684"/>
              <a:gd name="T51" fmla="*/ 2147483647 h 960"/>
              <a:gd name="T52" fmla="*/ 0 w 684"/>
              <a:gd name="T53" fmla="*/ 2147483647 h 960"/>
              <a:gd name="T54" fmla="*/ 2147483647 w 684"/>
              <a:gd name="T55" fmla="*/ 2147483647 h 960"/>
              <a:gd name="T56" fmla="*/ 2147483647 w 684"/>
              <a:gd name="T57" fmla="*/ 2147483647 h 960"/>
              <a:gd name="T58" fmla="*/ 2147483647 w 684"/>
              <a:gd name="T59" fmla="*/ 2147483647 h 960"/>
              <a:gd name="T60" fmla="*/ 2147483647 w 684"/>
              <a:gd name="T61" fmla="*/ 2147483647 h 960"/>
              <a:gd name="T62" fmla="*/ 2147483647 w 684"/>
              <a:gd name="T63" fmla="*/ 2147483647 h 960"/>
              <a:gd name="T64" fmla="*/ 2147483647 w 684"/>
              <a:gd name="T65" fmla="*/ 2147483647 h 960"/>
              <a:gd name="T66" fmla="*/ 2147483647 w 684"/>
              <a:gd name="T67" fmla="*/ 2147483647 h 960"/>
              <a:gd name="T68" fmla="*/ 2147483647 w 684"/>
              <a:gd name="T69" fmla="*/ 2147483647 h 960"/>
              <a:gd name="T70" fmla="*/ 2147483647 w 684"/>
              <a:gd name="T71" fmla="*/ 2147483647 h 960"/>
              <a:gd name="T72" fmla="*/ 2147483647 w 684"/>
              <a:gd name="T73" fmla="*/ 2147483647 h 960"/>
              <a:gd name="T74" fmla="*/ 2147483647 w 684"/>
              <a:gd name="T75" fmla="*/ 2147483647 h 96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84"/>
              <a:gd name="T115" fmla="*/ 0 h 960"/>
              <a:gd name="T116" fmla="*/ 684 w 684"/>
              <a:gd name="T117" fmla="*/ 960 h 96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84" h="960">
                <a:moveTo>
                  <a:pt x="220" y="232"/>
                </a:moveTo>
                <a:lnTo>
                  <a:pt x="220" y="232"/>
                </a:lnTo>
                <a:lnTo>
                  <a:pt x="252" y="202"/>
                </a:lnTo>
                <a:lnTo>
                  <a:pt x="284" y="174"/>
                </a:lnTo>
                <a:lnTo>
                  <a:pt x="318" y="148"/>
                </a:lnTo>
                <a:lnTo>
                  <a:pt x="350" y="124"/>
                </a:lnTo>
                <a:lnTo>
                  <a:pt x="384" y="102"/>
                </a:lnTo>
                <a:lnTo>
                  <a:pt x="418" y="82"/>
                </a:lnTo>
                <a:lnTo>
                  <a:pt x="450" y="64"/>
                </a:lnTo>
                <a:lnTo>
                  <a:pt x="482" y="50"/>
                </a:lnTo>
                <a:lnTo>
                  <a:pt x="514" y="36"/>
                </a:lnTo>
                <a:lnTo>
                  <a:pt x="544" y="24"/>
                </a:lnTo>
                <a:lnTo>
                  <a:pt x="572" y="16"/>
                </a:lnTo>
                <a:lnTo>
                  <a:pt x="598" y="8"/>
                </a:lnTo>
                <a:lnTo>
                  <a:pt x="624" y="4"/>
                </a:lnTo>
                <a:lnTo>
                  <a:pt x="646" y="0"/>
                </a:lnTo>
                <a:lnTo>
                  <a:pt x="666" y="0"/>
                </a:lnTo>
                <a:lnTo>
                  <a:pt x="684" y="2"/>
                </a:lnTo>
                <a:lnTo>
                  <a:pt x="648" y="10"/>
                </a:lnTo>
                <a:lnTo>
                  <a:pt x="612" y="22"/>
                </a:lnTo>
                <a:lnTo>
                  <a:pt x="578" y="34"/>
                </a:lnTo>
                <a:lnTo>
                  <a:pt x="544" y="50"/>
                </a:lnTo>
                <a:lnTo>
                  <a:pt x="512" y="66"/>
                </a:lnTo>
                <a:lnTo>
                  <a:pt x="482" y="84"/>
                </a:lnTo>
                <a:lnTo>
                  <a:pt x="452" y="104"/>
                </a:lnTo>
                <a:lnTo>
                  <a:pt x="424" y="124"/>
                </a:lnTo>
                <a:lnTo>
                  <a:pt x="398" y="144"/>
                </a:lnTo>
                <a:lnTo>
                  <a:pt x="372" y="166"/>
                </a:lnTo>
                <a:lnTo>
                  <a:pt x="348" y="190"/>
                </a:lnTo>
                <a:lnTo>
                  <a:pt x="326" y="212"/>
                </a:lnTo>
                <a:lnTo>
                  <a:pt x="306" y="236"/>
                </a:lnTo>
                <a:lnTo>
                  <a:pt x="288" y="258"/>
                </a:lnTo>
                <a:lnTo>
                  <a:pt x="254" y="304"/>
                </a:lnTo>
                <a:lnTo>
                  <a:pt x="238" y="326"/>
                </a:lnTo>
                <a:lnTo>
                  <a:pt x="224" y="348"/>
                </a:lnTo>
                <a:lnTo>
                  <a:pt x="212" y="370"/>
                </a:lnTo>
                <a:lnTo>
                  <a:pt x="200" y="392"/>
                </a:lnTo>
                <a:lnTo>
                  <a:pt x="182" y="434"/>
                </a:lnTo>
                <a:lnTo>
                  <a:pt x="168" y="478"/>
                </a:lnTo>
                <a:lnTo>
                  <a:pt x="158" y="518"/>
                </a:lnTo>
                <a:lnTo>
                  <a:pt x="152" y="558"/>
                </a:lnTo>
                <a:lnTo>
                  <a:pt x="150" y="596"/>
                </a:lnTo>
                <a:lnTo>
                  <a:pt x="148" y="632"/>
                </a:lnTo>
                <a:lnTo>
                  <a:pt x="150" y="664"/>
                </a:lnTo>
                <a:lnTo>
                  <a:pt x="154" y="694"/>
                </a:lnTo>
                <a:lnTo>
                  <a:pt x="158" y="720"/>
                </a:lnTo>
                <a:lnTo>
                  <a:pt x="162" y="742"/>
                </a:lnTo>
                <a:lnTo>
                  <a:pt x="172" y="774"/>
                </a:lnTo>
                <a:lnTo>
                  <a:pt x="176" y="784"/>
                </a:lnTo>
                <a:lnTo>
                  <a:pt x="210" y="708"/>
                </a:lnTo>
                <a:lnTo>
                  <a:pt x="192" y="960"/>
                </a:lnTo>
                <a:lnTo>
                  <a:pt x="0" y="834"/>
                </a:lnTo>
                <a:lnTo>
                  <a:pt x="74" y="838"/>
                </a:lnTo>
                <a:lnTo>
                  <a:pt x="70" y="824"/>
                </a:lnTo>
                <a:lnTo>
                  <a:pt x="60" y="784"/>
                </a:lnTo>
                <a:lnTo>
                  <a:pt x="54" y="756"/>
                </a:lnTo>
                <a:lnTo>
                  <a:pt x="50" y="722"/>
                </a:lnTo>
                <a:lnTo>
                  <a:pt x="48" y="686"/>
                </a:lnTo>
                <a:lnTo>
                  <a:pt x="46" y="644"/>
                </a:lnTo>
                <a:lnTo>
                  <a:pt x="50" y="598"/>
                </a:lnTo>
                <a:lnTo>
                  <a:pt x="56" y="550"/>
                </a:lnTo>
                <a:lnTo>
                  <a:pt x="68" y="500"/>
                </a:lnTo>
                <a:lnTo>
                  <a:pt x="76" y="474"/>
                </a:lnTo>
                <a:lnTo>
                  <a:pt x="84" y="448"/>
                </a:lnTo>
                <a:lnTo>
                  <a:pt x="96" y="422"/>
                </a:lnTo>
                <a:lnTo>
                  <a:pt x="108" y="394"/>
                </a:lnTo>
                <a:lnTo>
                  <a:pt x="122" y="368"/>
                </a:lnTo>
                <a:lnTo>
                  <a:pt x="136" y="340"/>
                </a:lnTo>
                <a:lnTo>
                  <a:pt x="154" y="314"/>
                </a:lnTo>
                <a:lnTo>
                  <a:pt x="174" y="286"/>
                </a:lnTo>
                <a:lnTo>
                  <a:pt x="196" y="258"/>
                </a:lnTo>
                <a:lnTo>
                  <a:pt x="220" y="232"/>
                </a:lnTo>
                <a:close/>
              </a:path>
            </a:pathLst>
          </a:custGeom>
          <a:solidFill>
            <a:srgbClr val="FFFFFF"/>
          </a:solidFill>
          <a:ln w="7874">
            <a:solidFill>
              <a:srgbClr val="000000"/>
            </a:solidFill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eaLnBrk="1" hangingPunct="1"/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0" name="Freeform 14"/>
          <p:cNvSpPr>
            <a:spLocks/>
          </p:cNvSpPr>
          <p:nvPr/>
        </p:nvSpPr>
        <p:spPr bwMode="auto">
          <a:xfrm>
            <a:off x="5456237" y="3924300"/>
            <a:ext cx="2047875" cy="520700"/>
          </a:xfrm>
          <a:custGeom>
            <a:avLst/>
            <a:gdLst>
              <a:gd name="T0" fmla="*/ 0 w 1290"/>
              <a:gd name="T1" fmla="*/ 2147483647 h 328"/>
              <a:gd name="T2" fmla="*/ 0 w 1290"/>
              <a:gd name="T3" fmla="*/ 2147483647 h 328"/>
              <a:gd name="T4" fmla="*/ 2147483647 w 1290"/>
              <a:gd name="T5" fmla="*/ 2147483647 h 328"/>
              <a:gd name="T6" fmla="*/ 2147483647 w 1290"/>
              <a:gd name="T7" fmla="*/ 2147483647 h 328"/>
              <a:gd name="T8" fmla="*/ 2147483647 w 1290"/>
              <a:gd name="T9" fmla="*/ 2147483647 h 328"/>
              <a:gd name="T10" fmla="*/ 2147483647 w 1290"/>
              <a:gd name="T11" fmla="*/ 2147483647 h 328"/>
              <a:gd name="T12" fmla="*/ 2147483647 w 1290"/>
              <a:gd name="T13" fmla="*/ 2147483647 h 328"/>
              <a:gd name="T14" fmla="*/ 2147483647 w 1290"/>
              <a:gd name="T15" fmla="*/ 2147483647 h 328"/>
              <a:gd name="T16" fmla="*/ 2147483647 w 1290"/>
              <a:gd name="T17" fmla="*/ 2147483647 h 328"/>
              <a:gd name="T18" fmla="*/ 2147483647 w 1290"/>
              <a:gd name="T19" fmla="*/ 2147483647 h 328"/>
              <a:gd name="T20" fmla="*/ 2147483647 w 1290"/>
              <a:gd name="T21" fmla="*/ 2147483647 h 328"/>
              <a:gd name="T22" fmla="*/ 2147483647 w 1290"/>
              <a:gd name="T23" fmla="*/ 2147483647 h 328"/>
              <a:gd name="T24" fmla="*/ 2147483647 w 1290"/>
              <a:gd name="T25" fmla="*/ 2147483647 h 328"/>
              <a:gd name="T26" fmla="*/ 2147483647 w 1290"/>
              <a:gd name="T27" fmla="*/ 2147483647 h 328"/>
              <a:gd name="T28" fmla="*/ 2147483647 w 1290"/>
              <a:gd name="T29" fmla="*/ 2147483647 h 328"/>
              <a:gd name="T30" fmla="*/ 2147483647 w 1290"/>
              <a:gd name="T31" fmla="*/ 2147483647 h 328"/>
              <a:gd name="T32" fmla="*/ 2147483647 w 1290"/>
              <a:gd name="T33" fmla="*/ 2147483647 h 328"/>
              <a:gd name="T34" fmla="*/ 2147483647 w 1290"/>
              <a:gd name="T35" fmla="*/ 2147483647 h 328"/>
              <a:gd name="T36" fmla="*/ 2147483647 w 1290"/>
              <a:gd name="T37" fmla="*/ 2147483647 h 328"/>
              <a:gd name="T38" fmla="*/ 2147483647 w 1290"/>
              <a:gd name="T39" fmla="*/ 2147483647 h 328"/>
              <a:gd name="T40" fmla="*/ 2147483647 w 1290"/>
              <a:gd name="T41" fmla="*/ 2147483647 h 328"/>
              <a:gd name="T42" fmla="*/ 2147483647 w 1290"/>
              <a:gd name="T43" fmla="*/ 2147483647 h 328"/>
              <a:gd name="T44" fmla="*/ 2147483647 w 1290"/>
              <a:gd name="T45" fmla="*/ 2147483647 h 328"/>
              <a:gd name="T46" fmla="*/ 2147483647 w 1290"/>
              <a:gd name="T47" fmla="*/ 2147483647 h 328"/>
              <a:gd name="T48" fmla="*/ 2147483647 w 1290"/>
              <a:gd name="T49" fmla="*/ 2147483647 h 328"/>
              <a:gd name="T50" fmla="*/ 2147483647 w 1290"/>
              <a:gd name="T51" fmla="*/ 2147483647 h 328"/>
              <a:gd name="T52" fmla="*/ 2147483647 w 1290"/>
              <a:gd name="T53" fmla="*/ 0 h 328"/>
              <a:gd name="T54" fmla="*/ 2147483647 w 1290"/>
              <a:gd name="T55" fmla="*/ 2147483647 h 328"/>
              <a:gd name="T56" fmla="*/ 2147483647 w 1290"/>
              <a:gd name="T57" fmla="*/ 2147483647 h 328"/>
              <a:gd name="T58" fmla="*/ 2147483647 w 1290"/>
              <a:gd name="T59" fmla="*/ 2147483647 h 328"/>
              <a:gd name="T60" fmla="*/ 2147483647 w 1290"/>
              <a:gd name="T61" fmla="*/ 2147483647 h 328"/>
              <a:gd name="T62" fmla="*/ 2147483647 w 1290"/>
              <a:gd name="T63" fmla="*/ 2147483647 h 328"/>
              <a:gd name="T64" fmla="*/ 2147483647 w 1290"/>
              <a:gd name="T65" fmla="*/ 2147483647 h 328"/>
              <a:gd name="T66" fmla="*/ 2147483647 w 1290"/>
              <a:gd name="T67" fmla="*/ 2147483647 h 328"/>
              <a:gd name="T68" fmla="*/ 2147483647 w 1290"/>
              <a:gd name="T69" fmla="*/ 2147483647 h 328"/>
              <a:gd name="T70" fmla="*/ 2147483647 w 1290"/>
              <a:gd name="T71" fmla="*/ 2147483647 h 328"/>
              <a:gd name="T72" fmla="*/ 2147483647 w 1290"/>
              <a:gd name="T73" fmla="*/ 2147483647 h 328"/>
              <a:gd name="T74" fmla="*/ 2147483647 w 1290"/>
              <a:gd name="T75" fmla="*/ 2147483647 h 328"/>
              <a:gd name="T76" fmla="*/ 2147483647 w 1290"/>
              <a:gd name="T77" fmla="*/ 2147483647 h 328"/>
              <a:gd name="T78" fmla="*/ 2147483647 w 1290"/>
              <a:gd name="T79" fmla="*/ 2147483647 h 328"/>
              <a:gd name="T80" fmla="*/ 2147483647 w 1290"/>
              <a:gd name="T81" fmla="*/ 2147483647 h 328"/>
              <a:gd name="T82" fmla="*/ 2147483647 w 1290"/>
              <a:gd name="T83" fmla="*/ 2147483647 h 328"/>
              <a:gd name="T84" fmla="*/ 2147483647 w 1290"/>
              <a:gd name="T85" fmla="*/ 2147483647 h 328"/>
              <a:gd name="T86" fmla="*/ 2147483647 w 1290"/>
              <a:gd name="T87" fmla="*/ 2147483647 h 328"/>
              <a:gd name="T88" fmla="*/ 2147483647 w 1290"/>
              <a:gd name="T89" fmla="*/ 2147483647 h 328"/>
              <a:gd name="T90" fmla="*/ 2147483647 w 1290"/>
              <a:gd name="T91" fmla="*/ 2147483647 h 328"/>
              <a:gd name="T92" fmla="*/ 2147483647 w 1290"/>
              <a:gd name="T93" fmla="*/ 2147483647 h 328"/>
              <a:gd name="T94" fmla="*/ 2147483647 w 1290"/>
              <a:gd name="T95" fmla="*/ 2147483647 h 328"/>
              <a:gd name="T96" fmla="*/ 2147483647 w 1290"/>
              <a:gd name="T97" fmla="*/ 2147483647 h 328"/>
              <a:gd name="T98" fmla="*/ 2147483647 w 1290"/>
              <a:gd name="T99" fmla="*/ 2147483647 h 328"/>
              <a:gd name="T100" fmla="*/ 2147483647 w 1290"/>
              <a:gd name="T101" fmla="*/ 2147483647 h 328"/>
              <a:gd name="T102" fmla="*/ 2147483647 w 1290"/>
              <a:gd name="T103" fmla="*/ 2147483647 h 328"/>
              <a:gd name="T104" fmla="*/ 2147483647 w 1290"/>
              <a:gd name="T105" fmla="*/ 2147483647 h 328"/>
              <a:gd name="T106" fmla="*/ 0 w 1290"/>
              <a:gd name="T107" fmla="*/ 2147483647 h 328"/>
              <a:gd name="T108" fmla="*/ 0 w 1290"/>
              <a:gd name="T109" fmla="*/ 2147483647 h 3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90"/>
              <a:gd name="T166" fmla="*/ 0 h 328"/>
              <a:gd name="T167" fmla="*/ 1290 w 1290"/>
              <a:gd name="T168" fmla="*/ 328 h 3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90" h="328">
                <a:moveTo>
                  <a:pt x="0" y="190"/>
                </a:moveTo>
                <a:lnTo>
                  <a:pt x="0" y="190"/>
                </a:lnTo>
                <a:lnTo>
                  <a:pt x="64" y="210"/>
                </a:lnTo>
                <a:lnTo>
                  <a:pt x="124" y="224"/>
                </a:lnTo>
                <a:lnTo>
                  <a:pt x="186" y="238"/>
                </a:lnTo>
                <a:lnTo>
                  <a:pt x="244" y="248"/>
                </a:lnTo>
                <a:lnTo>
                  <a:pt x="300" y="256"/>
                </a:lnTo>
                <a:lnTo>
                  <a:pt x="356" y="260"/>
                </a:lnTo>
                <a:lnTo>
                  <a:pt x="410" y="264"/>
                </a:lnTo>
                <a:lnTo>
                  <a:pt x="464" y="264"/>
                </a:lnTo>
                <a:lnTo>
                  <a:pt x="514" y="262"/>
                </a:lnTo>
                <a:lnTo>
                  <a:pt x="564" y="260"/>
                </a:lnTo>
                <a:lnTo>
                  <a:pt x="610" y="256"/>
                </a:lnTo>
                <a:lnTo>
                  <a:pt x="656" y="250"/>
                </a:lnTo>
                <a:lnTo>
                  <a:pt x="700" y="242"/>
                </a:lnTo>
                <a:lnTo>
                  <a:pt x="742" y="234"/>
                </a:lnTo>
                <a:lnTo>
                  <a:pt x="782" y="224"/>
                </a:lnTo>
                <a:lnTo>
                  <a:pt x="820" y="214"/>
                </a:lnTo>
                <a:lnTo>
                  <a:pt x="890" y="192"/>
                </a:lnTo>
                <a:lnTo>
                  <a:pt x="952" y="168"/>
                </a:lnTo>
                <a:lnTo>
                  <a:pt x="1006" y="146"/>
                </a:lnTo>
                <a:lnTo>
                  <a:pt x="1050" y="124"/>
                </a:lnTo>
                <a:lnTo>
                  <a:pt x="1084" y="104"/>
                </a:lnTo>
                <a:lnTo>
                  <a:pt x="1110" y="88"/>
                </a:lnTo>
                <a:lnTo>
                  <a:pt x="1132" y="74"/>
                </a:lnTo>
                <a:lnTo>
                  <a:pt x="1048" y="68"/>
                </a:lnTo>
                <a:lnTo>
                  <a:pt x="1290" y="0"/>
                </a:lnTo>
                <a:lnTo>
                  <a:pt x="1238" y="222"/>
                </a:lnTo>
                <a:lnTo>
                  <a:pt x="1218" y="152"/>
                </a:lnTo>
                <a:lnTo>
                  <a:pt x="1192" y="166"/>
                </a:lnTo>
                <a:lnTo>
                  <a:pt x="1160" y="184"/>
                </a:lnTo>
                <a:lnTo>
                  <a:pt x="1118" y="204"/>
                </a:lnTo>
                <a:lnTo>
                  <a:pt x="1066" y="226"/>
                </a:lnTo>
                <a:lnTo>
                  <a:pt x="1002" y="250"/>
                </a:lnTo>
                <a:lnTo>
                  <a:pt x="932" y="274"/>
                </a:lnTo>
                <a:lnTo>
                  <a:pt x="892" y="284"/>
                </a:lnTo>
                <a:lnTo>
                  <a:pt x="852" y="296"/>
                </a:lnTo>
                <a:lnTo>
                  <a:pt x="808" y="304"/>
                </a:lnTo>
                <a:lnTo>
                  <a:pt x="764" y="312"/>
                </a:lnTo>
                <a:lnTo>
                  <a:pt x="718" y="318"/>
                </a:lnTo>
                <a:lnTo>
                  <a:pt x="670" y="324"/>
                </a:lnTo>
                <a:lnTo>
                  <a:pt x="620" y="326"/>
                </a:lnTo>
                <a:lnTo>
                  <a:pt x="570" y="328"/>
                </a:lnTo>
                <a:lnTo>
                  <a:pt x="518" y="328"/>
                </a:lnTo>
                <a:lnTo>
                  <a:pt x="464" y="324"/>
                </a:lnTo>
                <a:lnTo>
                  <a:pt x="408" y="318"/>
                </a:lnTo>
                <a:lnTo>
                  <a:pt x="354" y="310"/>
                </a:lnTo>
                <a:lnTo>
                  <a:pt x="296" y="298"/>
                </a:lnTo>
                <a:lnTo>
                  <a:pt x="238" y="284"/>
                </a:lnTo>
                <a:lnTo>
                  <a:pt x="180" y="266"/>
                </a:lnTo>
                <a:lnTo>
                  <a:pt x="120" y="244"/>
                </a:lnTo>
                <a:lnTo>
                  <a:pt x="60" y="220"/>
                </a:lnTo>
                <a:lnTo>
                  <a:pt x="0" y="190"/>
                </a:lnTo>
                <a:close/>
              </a:path>
            </a:pathLst>
          </a:custGeom>
          <a:solidFill>
            <a:srgbClr val="FFFFFF"/>
          </a:solidFill>
          <a:ln w="7874">
            <a:solidFill>
              <a:srgbClr val="000000"/>
            </a:solidFill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eaLnBrk="1" hangingPunct="1"/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1" name="Rectangle 212"/>
          <p:cNvSpPr>
            <a:spLocks noChangeArrowheads="1"/>
          </p:cNvSpPr>
          <p:nvPr/>
        </p:nvSpPr>
        <p:spPr bwMode="auto">
          <a:xfrm>
            <a:off x="184006" y="1859677"/>
            <a:ext cx="305595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rgbClr val="000000"/>
                </a:solidFill>
                <a:latin typeface="Helvetica" pitchFamily="34" charset="0"/>
              </a:rPr>
              <a:t>Homologous chromosomes 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00"/>
                </a:solidFill>
                <a:latin typeface="Helvetica" pitchFamily="34" charset="0"/>
              </a:rPr>
              <a:t>and 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00"/>
                </a:solidFill>
                <a:latin typeface="Helvetica" pitchFamily="34" charset="0"/>
              </a:rPr>
              <a:t>sister chromatids of the right homolog</a:t>
            </a:r>
            <a:endParaRPr lang="en-US" sz="54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2" name="Rectangle 255"/>
          <p:cNvSpPr>
            <a:spLocks noChangeArrowheads="1"/>
          </p:cNvSpPr>
          <p:nvPr/>
        </p:nvSpPr>
        <p:spPr bwMode="auto">
          <a:xfrm>
            <a:off x="4603461" y="4849813"/>
            <a:ext cx="1324080" cy="30777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Helvetica" pitchFamily="34" charset="0"/>
              </a:rPr>
              <a:t>A pair of homologous</a:t>
            </a:r>
          </a:p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Helvetica" pitchFamily="34" charset="0"/>
              </a:rPr>
              <a:t>chromosomes</a:t>
            </a:r>
            <a:endParaRPr lang="en-US" sz="1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3" name="Rectangle 364"/>
          <p:cNvSpPr>
            <a:spLocks noChangeArrowheads="1"/>
          </p:cNvSpPr>
          <p:nvPr/>
        </p:nvSpPr>
        <p:spPr bwMode="auto">
          <a:xfrm>
            <a:off x="4802187" y="3378200"/>
            <a:ext cx="869950" cy="762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500" smtClean="0">
                <a:solidFill>
                  <a:srgbClr val="000000"/>
                </a:solidFill>
                <a:latin typeface="Arial" charset="0"/>
              </a:rPr>
              <a:t>© Leonard Lessin/Peter Arnold</a:t>
            </a:r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4" name="Rectangle 364"/>
          <p:cNvSpPr>
            <a:spLocks noChangeArrowheads="1"/>
          </p:cNvSpPr>
          <p:nvPr/>
        </p:nvSpPr>
        <p:spPr bwMode="auto">
          <a:xfrm>
            <a:off x="7088187" y="5156200"/>
            <a:ext cx="1460500" cy="920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© Biophoto Associates/Photo Researchers</a:t>
            </a:r>
            <a:endParaRPr lang="en-US" sz="6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5" name="Rectangle 497"/>
          <p:cNvSpPr>
            <a:spLocks noChangeArrowheads="1"/>
          </p:cNvSpPr>
          <p:nvPr/>
        </p:nvSpPr>
        <p:spPr bwMode="auto">
          <a:xfrm>
            <a:off x="4303712" y="1362075"/>
            <a:ext cx="38100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1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56" name="Rectangle 497"/>
          <p:cNvSpPr>
            <a:spLocks noChangeArrowheads="1"/>
          </p:cNvSpPr>
          <p:nvPr/>
        </p:nvSpPr>
        <p:spPr bwMode="auto">
          <a:xfrm>
            <a:off x="4727575" y="1362075"/>
            <a:ext cx="36512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2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57" name="Rectangle 497"/>
          <p:cNvSpPr>
            <a:spLocks noChangeArrowheads="1"/>
          </p:cNvSpPr>
          <p:nvPr/>
        </p:nvSpPr>
        <p:spPr bwMode="auto">
          <a:xfrm>
            <a:off x="5164137" y="1362075"/>
            <a:ext cx="36513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3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58" name="Rectangle 497"/>
          <p:cNvSpPr>
            <a:spLocks noChangeArrowheads="1"/>
          </p:cNvSpPr>
          <p:nvPr/>
        </p:nvSpPr>
        <p:spPr bwMode="auto">
          <a:xfrm>
            <a:off x="5705475" y="1362075"/>
            <a:ext cx="38100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4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59" name="Rectangle 497"/>
          <p:cNvSpPr>
            <a:spLocks noChangeArrowheads="1"/>
          </p:cNvSpPr>
          <p:nvPr/>
        </p:nvSpPr>
        <p:spPr bwMode="auto">
          <a:xfrm>
            <a:off x="6135687" y="1362075"/>
            <a:ext cx="36513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5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60" name="Rectangle 497"/>
          <p:cNvSpPr>
            <a:spLocks noChangeArrowheads="1"/>
          </p:cNvSpPr>
          <p:nvPr/>
        </p:nvSpPr>
        <p:spPr bwMode="auto">
          <a:xfrm>
            <a:off x="4227512" y="1935163"/>
            <a:ext cx="36513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6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61" name="Rectangle 497"/>
          <p:cNvSpPr>
            <a:spLocks noChangeArrowheads="1"/>
          </p:cNvSpPr>
          <p:nvPr/>
        </p:nvSpPr>
        <p:spPr bwMode="auto">
          <a:xfrm>
            <a:off x="4525962" y="1935163"/>
            <a:ext cx="36513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7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62" name="Rectangle 497"/>
          <p:cNvSpPr>
            <a:spLocks noChangeArrowheads="1"/>
          </p:cNvSpPr>
          <p:nvPr/>
        </p:nvSpPr>
        <p:spPr bwMode="auto">
          <a:xfrm>
            <a:off x="4837112" y="1935163"/>
            <a:ext cx="38100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8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63" name="Rectangle 497"/>
          <p:cNvSpPr>
            <a:spLocks noChangeArrowheads="1"/>
          </p:cNvSpPr>
          <p:nvPr/>
        </p:nvSpPr>
        <p:spPr bwMode="auto">
          <a:xfrm>
            <a:off x="5173662" y="1935163"/>
            <a:ext cx="36513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9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64" name="Rectangle 497"/>
          <p:cNvSpPr>
            <a:spLocks noChangeArrowheads="1"/>
          </p:cNvSpPr>
          <p:nvPr/>
        </p:nvSpPr>
        <p:spPr bwMode="auto">
          <a:xfrm>
            <a:off x="5545137" y="1935163"/>
            <a:ext cx="74613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10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65" name="Rectangle 497"/>
          <p:cNvSpPr>
            <a:spLocks noChangeArrowheads="1"/>
          </p:cNvSpPr>
          <p:nvPr/>
        </p:nvSpPr>
        <p:spPr bwMode="auto">
          <a:xfrm>
            <a:off x="5837237" y="1935163"/>
            <a:ext cx="74613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11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66" name="Rectangle 497"/>
          <p:cNvSpPr>
            <a:spLocks noChangeArrowheads="1"/>
          </p:cNvSpPr>
          <p:nvPr/>
        </p:nvSpPr>
        <p:spPr bwMode="auto">
          <a:xfrm>
            <a:off x="6192837" y="1938338"/>
            <a:ext cx="74613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12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67" name="Rectangle 497"/>
          <p:cNvSpPr>
            <a:spLocks noChangeArrowheads="1"/>
          </p:cNvSpPr>
          <p:nvPr/>
        </p:nvSpPr>
        <p:spPr bwMode="auto">
          <a:xfrm>
            <a:off x="4316412" y="2446338"/>
            <a:ext cx="74613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13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68" name="Rectangle 497"/>
          <p:cNvSpPr>
            <a:spLocks noChangeArrowheads="1"/>
          </p:cNvSpPr>
          <p:nvPr/>
        </p:nvSpPr>
        <p:spPr bwMode="auto">
          <a:xfrm>
            <a:off x="4621212" y="2446338"/>
            <a:ext cx="74613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14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69" name="Rectangle 497"/>
          <p:cNvSpPr>
            <a:spLocks noChangeArrowheads="1"/>
          </p:cNvSpPr>
          <p:nvPr/>
        </p:nvSpPr>
        <p:spPr bwMode="auto">
          <a:xfrm>
            <a:off x="4957762" y="2446338"/>
            <a:ext cx="74613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15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70" name="Rectangle 497"/>
          <p:cNvSpPr>
            <a:spLocks noChangeArrowheads="1"/>
          </p:cNvSpPr>
          <p:nvPr/>
        </p:nvSpPr>
        <p:spPr bwMode="auto">
          <a:xfrm>
            <a:off x="5534025" y="2446338"/>
            <a:ext cx="74612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16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71" name="Rectangle 497"/>
          <p:cNvSpPr>
            <a:spLocks noChangeArrowheads="1"/>
          </p:cNvSpPr>
          <p:nvPr/>
        </p:nvSpPr>
        <p:spPr bwMode="auto">
          <a:xfrm>
            <a:off x="5800725" y="2446338"/>
            <a:ext cx="73025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17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72" name="Rectangle 497"/>
          <p:cNvSpPr>
            <a:spLocks noChangeArrowheads="1"/>
          </p:cNvSpPr>
          <p:nvPr/>
        </p:nvSpPr>
        <p:spPr bwMode="auto">
          <a:xfrm>
            <a:off x="6086475" y="2446338"/>
            <a:ext cx="74612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18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73" name="Rectangle 497"/>
          <p:cNvSpPr>
            <a:spLocks noChangeArrowheads="1"/>
          </p:cNvSpPr>
          <p:nvPr/>
        </p:nvSpPr>
        <p:spPr bwMode="auto">
          <a:xfrm>
            <a:off x="4241800" y="2860675"/>
            <a:ext cx="74612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19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74" name="Rectangle 497"/>
          <p:cNvSpPr>
            <a:spLocks noChangeArrowheads="1"/>
          </p:cNvSpPr>
          <p:nvPr/>
        </p:nvSpPr>
        <p:spPr bwMode="auto">
          <a:xfrm>
            <a:off x="4621212" y="2860675"/>
            <a:ext cx="74613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20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75" name="Rectangle 497"/>
          <p:cNvSpPr>
            <a:spLocks noChangeArrowheads="1"/>
          </p:cNvSpPr>
          <p:nvPr/>
        </p:nvSpPr>
        <p:spPr bwMode="auto">
          <a:xfrm>
            <a:off x="5703887" y="2873375"/>
            <a:ext cx="73025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21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76" name="Rectangle 497"/>
          <p:cNvSpPr>
            <a:spLocks noChangeArrowheads="1"/>
          </p:cNvSpPr>
          <p:nvPr/>
        </p:nvSpPr>
        <p:spPr bwMode="auto">
          <a:xfrm>
            <a:off x="6026150" y="2873375"/>
            <a:ext cx="74612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22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77" name="Rectangle 497"/>
          <p:cNvSpPr>
            <a:spLocks noChangeArrowheads="1"/>
          </p:cNvSpPr>
          <p:nvPr/>
        </p:nvSpPr>
        <p:spPr bwMode="auto">
          <a:xfrm>
            <a:off x="5005387" y="3209925"/>
            <a:ext cx="88900" cy="79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FFFFFF"/>
                </a:solidFill>
                <a:latin typeface="Helvetica" pitchFamily="34" charset="0"/>
              </a:rPr>
              <a:t>XY</a:t>
            </a:r>
            <a:endParaRPr lang="en-US" sz="6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78" name="Rectangle 11"/>
          <p:cNvSpPr>
            <a:spLocks noChangeArrowheads="1"/>
          </p:cNvSpPr>
          <p:nvPr/>
        </p:nvSpPr>
        <p:spPr bwMode="auto">
          <a:xfrm>
            <a:off x="5138737" y="3795713"/>
            <a:ext cx="374650" cy="846137"/>
          </a:xfrm>
          <a:prstGeom prst="rect">
            <a:avLst/>
          </a:prstGeom>
          <a:noFill/>
          <a:ln w="7874">
            <a:solidFill>
              <a:srgbClr val="FFFFFF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79" name="Text Box 9"/>
          <p:cNvSpPr txBox="1">
            <a:spLocks noChangeArrowheads="1"/>
          </p:cNvSpPr>
          <p:nvPr/>
        </p:nvSpPr>
        <p:spPr bwMode="auto">
          <a:xfrm>
            <a:off x="228600" y="6324600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err="1" smtClean="0">
                <a:latin typeface="+mn-lt"/>
              </a:rPr>
              <a:t>Brooker</a:t>
            </a:r>
            <a:r>
              <a:rPr lang="en-US" sz="2000" dirty="0" smtClean="0">
                <a:latin typeface="+mn-lt"/>
              </a:rPr>
              <a:t>, Fig 2.6a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895600" y="2133600"/>
            <a:ext cx="1941512" cy="16621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895600" y="2133600"/>
            <a:ext cx="2420938" cy="1600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cxnSp>
    </p:spTree>
    <p:extLst>
      <p:ext uri="{BB962C8B-B14F-4D97-AF65-F5344CB8AC3E}">
        <p14:creationId xmlns:p14="http://schemas.microsoft.com/office/powerpoint/2010/main" val="39246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089275"/>
            <a:ext cx="62103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05"/>
          <p:cNvGrpSpPr>
            <a:grpSpLocks/>
          </p:cNvGrpSpPr>
          <p:nvPr/>
        </p:nvGrpSpPr>
        <p:grpSpPr bwMode="auto">
          <a:xfrm>
            <a:off x="2216150" y="3049588"/>
            <a:ext cx="271463" cy="1200150"/>
            <a:chOff x="1908175" y="2473325"/>
            <a:chExt cx="285750" cy="1263650"/>
          </a:xfrm>
        </p:grpSpPr>
        <p:sp>
          <p:nvSpPr>
            <p:cNvPr id="18459" name="Line 8"/>
            <p:cNvSpPr>
              <a:spLocks noChangeShapeType="1"/>
            </p:cNvSpPr>
            <p:nvPr/>
          </p:nvSpPr>
          <p:spPr bwMode="auto">
            <a:xfrm>
              <a:off x="1908175" y="3114675"/>
              <a:ext cx="174625" cy="1588"/>
            </a:xfrm>
            <a:prstGeom prst="line">
              <a:avLst/>
            </a:prstGeom>
            <a:noFill/>
            <a:ln w="1562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0" name="Freeform 9"/>
            <p:cNvSpPr>
              <a:spLocks/>
            </p:cNvSpPr>
            <p:nvPr/>
          </p:nvSpPr>
          <p:spPr bwMode="auto">
            <a:xfrm>
              <a:off x="2082800" y="2473325"/>
              <a:ext cx="111125" cy="1263650"/>
            </a:xfrm>
            <a:custGeom>
              <a:avLst/>
              <a:gdLst>
                <a:gd name="T0" fmla="*/ 2147483647 w 70"/>
                <a:gd name="T1" fmla="*/ 2147483647 h 796"/>
                <a:gd name="T2" fmla="*/ 2147483647 w 70"/>
                <a:gd name="T3" fmla="*/ 2147483647 h 796"/>
                <a:gd name="T4" fmla="*/ 2147483647 w 70"/>
                <a:gd name="T5" fmla="*/ 2147483647 h 796"/>
                <a:gd name="T6" fmla="*/ 2147483647 w 70"/>
                <a:gd name="T7" fmla="*/ 2147483647 h 796"/>
                <a:gd name="T8" fmla="*/ 2147483647 w 70"/>
                <a:gd name="T9" fmla="*/ 2147483647 h 796"/>
                <a:gd name="T10" fmla="*/ 2147483647 w 70"/>
                <a:gd name="T11" fmla="*/ 2147483647 h 796"/>
                <a:gd name="T12" fmla="*/ 2147483647 w 70"/>
                <a:gd name="T13" fmla="*/ 2147483647 h 796"/>
                <a:gd name="T14" fmla="*/ 2147483647 w 70"/>
                <a:gd name="T15" fmla="*/ 2147483647 h 796"/>
                <a:gd name="T16" fmla="*/ 2147483647 w 70"/>
                <a:gd name="T17" fmla="*/ 2147483647 h 796"/>
                <a:gd name="T18" fmla="*/ 0 w 70"/>
                <a:gd name="T19" fmla="*/ 2147483647 h 796"/>
                <a:gd name="T20" fmla="*/ 0 w 70"/>
                <a:gd name="T21" fmla="*/ 2147483647 h 796"/>
                <a:gd name="T22" fmla="*/ 0 w 70"/>
                <a:gd name="T23" fmla="*/ 2147483647 h 796"/>
                <a:gd name="T24" fmla="*/ 2147483647 w 70"/>
                <a:gd name="T25" fmla="*/ 2147483647 h 796"/>
                <a:gd name="T26" fmla="*/ 2147483647 w 70"/>
                <a:gd name="T27" fmla="*/ 2147483647 h 796"/>
                <a:gd name="T28" fmla="*/ 2147483647 w 70"/>
                <a:gd name="T29" fmla="*/ 2147483647 h 796"/>
                <a:gd name="T30" fmla="*/ 2147483647 w 70"/>
                <a:gd name="T31" fmla="*/ 2147483647 h 796"/>
                <a:gd name="T32" fmla="*/ 2147483647 w 70"/>
                <a:gd name="T33" fmla="*/ 2147483647 h 796"/>
                <a:gd name="T34" fmla="*/ 2147483647 w 70"/>
                <a:gd name="T35" fmla="*/ 0 h 796"/>
                <a:gd name="T36" fmla="*/ 2147483647 w 70"/>
                <a:gd name="T37" fmla="*/ 0 h 796"/>
                <a:gd name="T38" fmla="*/ 2147483647 w 70"/>
                <a:gd name="T39" fmla="*/ 0 h 7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"/>
                <a:gd name="T61" fmla="*/ 0 h 796"/>
                <a:gd name="T62" fmla="*/ 70 w 70"/>
                <a:gd name="T63" fmla="*/ 796 h 7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" h="796">
                  <a:moveTo>
                    <a:pt x="70" y="796"/>
                  </a:moveTo>
                  <a:lnTo>
                    <a:pt x="30" y="796"/>
                  </a:lnTo>
                  <a:lnTo>
                    <a:pt x="24" y="794"/>
                  </a:lnTo>
                  <a:lnTo>
                    <a:pt x="18" y="792"/>
                  </a:lnTo>
                  <a:lnTo>
                    <a:pt x="10" y="786"/>
                  </a:lnTo>
                  <a:lnTo>
                    <a:pt x="2" y="776"/>
                  </a:lnTo>
                  <a:lnTo>
                    <a:pt x="2" y="772"/>
                  </a:lnTo>
                  <a:lnTo>
                    <a:pt x="0" y="76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10" y="1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70" y="0"/>
                  </a:lnTo>
                </a:path>
              </a:pathLst>
            </a:custGeom>
            <a:noFill/>
            <a:ln w="1562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436" name="Group 104"/>
          <p:cNvGrpSpPr>
            <a:grpSpLocks/>
          </p:cNvGrpSpPr>
          <p:nvPr/>
        </p:nvGrpSpPr>
        <p:grpSpPr bwMode="auto">
          <a:xfrm>
            <a:off x="4833938" y="2141538"/>
            <a:ext cx="2374900" cy="774700"/>
            <a:chOff x="4664075" y="1517650"/>
            <a:chExt cx="2498725" cy="815975"/>
          </a:xfrm>
        </p:grpSpPr>
        <p:sp>
          <p:nvSpPr>
            <p:cNvPr id="18456" name="Freeform 10"/>
            <p:cNvSpPr>
              <a:spLocks/>
            </p:cNvSpPr>
            <p:nvPr/>
          </p:nvSpPr>
          <p:spPr bwMode="auto">
            <a:xfrm>
              <a:off x="4664075" y="1517650"/>
              <a:ext cx="1247775" cy="765175"/>
            </a:xfrm>
            <a:custGeom>
              <a:avLst/>
              <a:gdLst>
                <a:gd name="T0" fmla="*/ 2147483647 w 786"/>
                <a:gd name="T1" fmla="*/ 0 h 482"/>
                <a:gd name="T2" fmla="*/ 2147483647 w 786"/>
                <a:gd name="T3" fmla="*/ 2147483647 h 482"/>
                <a:gd name="T4" fmla="*/ 0 w 786"/>
                <a:gd name="T5" fmla="*/ 2147483647 h 482"/>
                <a:gd name="T6" fmla="*/ 0 60000 65536"/>
                <a:gd name="T7" fmla="*/ 0 60000 65536"/>
                <a:gd name="T8" fmla="*/ 0 60000 65536"/>
                <a:gd name="T9" fmla="*/ 0 w 786"/>
                <a:gd name="T10" fmla="*/ 0 h 482"/>
                <a:gd name="T11" fmla="*/ 786 w 786"/>
                <a:gd name="T12" fmla="*/ 482 h 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6" h="482">
                  <a:moveTo>
                    <a:pt x="786" y="0"/>
                  </a:moveTo>
                  <a:lnTo>
                    <a:pt x="786" y="188"/>
                  </a:lnTo>
                  <a:lnTo>
                    <a:pt x="0" y="482"/>
                  </a:lnTo>
                </a:path>
              </a:pathLst>
            </a:custGeom>
            <a:noFill/>
            <a:ln w="1562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57" name="Line 11"/>
            <p:cNvSpPr>
              <a:spLocks noChangeShapeType="1"/>
            </p:cNvSpPr>
            <p:nvPr/>
          </p:nvSpPr>
          <p:spPr bwMode="auto">
            <a:xfrm flipH="1">
              <a:off x="5581650" y="1816100"/>
              <a:ext cx="330200" cy="447675"/>
            </a:xfrm>
            <a:prstGeom prst="line">
              <a:avLst/>
            </a:prstGeom>
            <a:noFill/>
            <a:ln w="1562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58" name="Line 12"/>
            <p:cNvSpPr>
              <a:spLocks noChangeShapeType="1"/>
            </p:cNvSpPr>
            <p:nvPr/>
          </p:nvSpPr>
          <p:spPr bwMode="auto">
            <a:xfrm>
              <a:off x="5911850" y="1816100"/>
              <a:ext cx="1250950" cy="517525"/>
            </a:xfrm>
            <a:prstGeom prst="line">
              <a:avLst/>
            </a:prstGeom>
            <a:noFill/>
            <a:ln w="1562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609600" y="3227388"/>
            <a:ext cx="152876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smtClean="0">
                <a:solidFill>
                  <a:srgbClr val="000000"/>
                </a:solidFill>
                <a:latin typeface="Helvetica" pitchFamily="34" charset="0"/>
              </a:rPr>
              <a:t>Homologous</a:t>
            </a:r>
          </a:p>
          <a:p>
            <a:pPr eaLnBrk="1" hangingPunct="1"/>
            <a:r>
              <a:rPr lang="en-US" sz="2000" smtClean="0">
                <a:solidFill>
                  <a:srgbClr val="000000"/>
                </a:solidFill>
                <a:latin typeface="Helvetica" pitchFamily="34" charset="0"/>
              </a:rPr>
              <a:t>pair of</a:t>
            </a:r>
          </a:p>
          <a:p>
            <a:pPr eaLnBrk="1" hangingPunct="1"/>
            <a:r>
              <a:rPr lang="en-US" sz="2000" smtClean="0">
                <a:solidFill>
                  <a:srgbClr val="000000"/>
                </a:solidFill>
                <a:latin typeface="Helvetica" pitchFamily="34" charset="0"/>
              </a:rPr>
              <a:t>chromosomes</a:t>
            </a:r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" name="Rectangle 40"/>
          <p:cNvSpPr>
            <a:spLocks noChangeArrowheads="1"/>
          </p:cNvSpPr>
          <p:nvPr/>
        </p:nvSpPr>
        <p:spPr bwMode="auto">
          <a:xfrm>
            <a:off x="4994275" y="1860550"/>
            <a:ext cx="210026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smtClean="0">
                <a:solidFill>
                  <a:srgbClr val="000000"/>
                </a:solidFill>
                <a:latin typeface="Helvetica" pitchFamily="34" charset="0"/>
              </a:rPr>
              <a:t>Gene loci (location)</a:t>
            </a:r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9" name="Rectangle 58"/>
          <p:cNvSpPr>
            <a:spLocks noChangeArrowheads="1"/>
          </p:cNvSpPr>
          <p:nvPr/>
        </p:nvSpPr>
        <p:spPr bwMode="auto">
          <a:xfrm>
            <a:off x="4641850" y="2805113"/>
            <a:ext cx="2889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i="1" smtClean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0" name="Rectangle 59"/>
          <p:cNvSpPr>
            <a:spLocks noChangeArrowheads="1"/>
          </p:cNvSpPr>
          <p:nvPr/>
        </p:nvSpPr>
        <p:spPr bwMode="auto">
          <a:xfrm>
            <a:off x="5564188" y="2805113"/>
            <a:ext cx="2635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i="1" smtClean="0">
                <a:solidFill>
                  <a:srgbClr val="000000"/>
                </a:solidFill>
                <a:latin typeface="Helvetica" pitchFamily="34" charset="0"/>
              </a:rPr>
              <a:t>b</a:t>
            </a:r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1" name="Rectangle 60"/>
          <p:cNvSpPr>
            <a:spLocks noChangeArrowheads="1"/>
          </p:cNvSpPr>
          <p:nvPr/>
        </p:nvSpPr>
        <p:spPr bwMode="auto">
          <a:xfrm>
            <a:off x="7212013" y="2805113"/>
            <a:ext cx="24923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i="1" smtClean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2" name="Rectangle 61"/>
          <p:cNvSpPr>
            <a:spLocks noChangeArrowheads="1"/>
          </p:cNvSpPr>
          <p:nvPr/>
        </p:nvSpPr>
        <p:spPr bwMode="auto">
          <a:xfrm>
            <a:off x="4625975" y="4186238"/>
            <a:ext cx="29051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i="1" smtClean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3" name="Rectangle 62"/>
          <p:cNvSpPr>
            <a:spLocks noChangeArrowheads="1"/>
          </p:cNvSpPr>
          <p:nvPr/>
        </p:nvSpPr>
        <p:spPr bwMode="auto">
          <a:xfrm>
            <a:off x="5564188" y="4186238"/>
            <a:ext cx="290512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i="1" smtClean="0">
                <a:solidFill>
                  <a:srgbClr val="000000"/>
                </a:solidFill>
                <a:latin typeface="Helvetica" pitchFamily="34" charset="0"/>
              </a:rPr>
              <a:t>B</a:t>
            </a:r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4" name="Rectangle 63"/>
          <p:cNvSpPr>
            <a:spLocks noChangeArrowheads="1"/>
          </p:cNvSpPr>
          <p:nvPr/>
        </p:nvSpPr>
        <p:spPr bwMode="auto">
          <a:xfrm>
            <a:off x="7212013" y="4186238"/>
            <a:ext cx="24923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i="1" smtClean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5" name="Rectangle 64"/>
          <p:cNvSpPr>
            <a:spLocks noChangeArrowheads="1"/>
          </p:cNvSpPr>
          <p:nvPr/>
        </p:nvSpPr>
        <p:spPr bwMode="auto">
          <a:xfrm>
            <a:off x="4122738" y="4778375"/>
            <a:ext cx="3254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i="1" smtClean="0">
                <a:solidFill>
                  <a:srgbClr val="000000"/>
                </a:solidFill>
                <a:latin typeface="Helvetica" pitchFamily="34" charset="0"/>
              </a:rPr>
              <a:t>AA</a:t>
            </a:r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6" name="Rectangle 66"/>
          <p:cNvSpPr>
            <a:spLocks noChangeArrowheads="1"/>
          </p:cNvSpPr>
          <p:nvPr/>
        </p:nvSpPr>
        <p:spPr bwMode="auto">
          <a:xfrm>
            <a:off x="5872163" y="4778375"/>
            <a:ext cx="298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i="1" smtClean="0">
                <a:solidFill>
                  <a:srgbClr val="000000"/>
                </a:solidFill>
                <a:latin typeface="Helvetica" pitchFamily="34" charset="0"/>
              </a:rPr>
              <a:t>Bb</a:t>
            </a:r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7" name="Rectangle 68"/>
          <p:cNvSpPr>
            <a:spLocks noChangeArrowheads="1"/>
          </p:cNvSpPr>
          <p:nvPr/>
        </p:nvSpPr>
        <p:spPr bwMode="auto">
          <a:xfrm>
            <a:off x="7637463" y="4778375"/>
            <a:ext cx="2428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i="1" smtClean="0">
                <a:solidFill>
                  <a:srgbClr val="000000"/>
                </a:solidFill>
                <a:latin typeface="Helvetica" pitchFamily="34" charset="0"/>
              </a:rPr>
              <a:t>cc</a:t>
            </a:r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8" name="Rectangle 70"/>
          <p:cNvSpPr>
            <a:spLocks noChangeArrowheads="1"/>
          </p:cNvSpPr>
          <p:nvPr/>
        </p:nvSpPr>
        <p:spPr bwMode="auto">
          <a:xfrm>
            <a:off x="2352675" y="4778375"/>
            <a:ext cx="1206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b="1" smtClean="0">
                <a:solidFill>
                  <a:srgbClr val="000000"/>
                </a:solidFill>
                <a:latin typeface="Helvetica" pitchFamily="34" charset="0"/>
              </a:rPr>
              <a:t>Genotype:</a:t>
            </a:r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9" name="Rectangle 79"/>
          <p:cNvSpPr>
            <a:spLocks noChangeArrowheads="1"/>
          </p:cNvSpPr>
          <p:nvPr/>
        </p:nvSpPr>
        <p:spPr bwMode="auto">
          <a:xfrm>
            <a:off x="3679825" y="5083175"/>
            <a:ext cx="14239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</a:rPr>
              <a:t>Homozygous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</a:rPr>
              <a:t>for the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</a:rPr>
              <a:t>dominant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</a:rPr>
              <a:t>allele</a:t>
            </a:r>
            <a:endParaRPr lang="en-US" sz="1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50" name="Rectangle 109"/>
          <p:cNvSpPr>
            <a:spLocks noChangeArrowheads="1"/>
          </p:cNvSpPr>
          <p:nvPr/>
        </p:nvSpPr>
        <p:spPr bwMode="auto">
          <a:xfrm>
            <a:off x="5338763" y="5083175"/>
            <a:ext cx="15049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smtClean="0">
                <a:solidFill>
                  <a:srgbClr val="000000"/>
                </a:solidFill>
                <a:latin typeface="Helvetica" pitchFamily="34" charset="0"/>
              </a:rPr>
              <a:t>Heterozygous</a:t>
            </a:r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51" name="Rectangle 121"/>
          <p:cNvSpPr>
            <a:spLocks noChangeArrowheads="1"/>
          </p:cNvSpPr>
          <p:nvPr/>
        </p:nvSpPr>
        <p:spPr bwMode="auto">
          <a:xfrm>
            <a:off x="7069138" y="5083175"/>
            <a:ext cx="14239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smtClean="0">
                <a:solidFill>
                  <a:srgbClr val="000000"/>
                </a:solidFill>
                <a:latin typeface="Helvetica" pitchFamily="34" charset="0"/>
              </a:rPr>
              <a:t>Homozygous</a:t>
            </a:r>
          </a:p>
          <a:p>
            <a:pPr eaLnBrk="1" hangingPunct="1"/>
            <a:r>
              <a:rPr lang="en-US" sz="2000" smtClean="0">
                <a:solidFill>
                  <a:srgbClr val="000000"/>
                </a:solidFill>
                <a:latin typeface="Helvetica" pitchFamily="34" charset="0"/>
              </a:rPr>
              <a:t>for the</a:t>
            </a:r>
          </a:p>
          <a:p>
            <a:pPr eaLnBrk="1" hangingPunct="1"/>
            <a:r>
              <a:rPr lang="en-US" sz="2000" smtClean="0">
                <a:solidFill>
                  <a:srgbClr val="000000"/>
                </a:solidFill>
                <a:latin typeface="Helvetica" pitchFamily="34" charset="0"/>
              </a:rPr>
              <a:t>recessive</a:t>
            </a:r>
          </a:p>
          <a:p>
            <a:pPr eaLnBrk="1" hangingPunct="1"/>
            <a:r>
              <a:rPr lang="en-US" sz="2000" smtClean="0">
                <a:solidFill>
                  <a:srgbClr val="000000"/>
                </a:solidFill>
                <a:latin typeface="Helvetica" pitchFamily="34" charset="0"/>
              </a:rPr>
              <a:t>allele</a:t>
            </a:r>
            <a:endParaRPr 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52" name="Rectangle 152"/>
          <p:cNvSpPr>
            <a:spLocks noChangeArrowheads="1"/>
          </p:cNvSpPr>
          <p:nvPr/>
        </p:nvSpPr>
        <p:spPr bwMode="auto">
          <a:xfrm>
            <a:off x="2299097" y="6629400"/>
            <a:ext cx="409098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609600" y="381001"/>
            <a:ext cx="799766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0" dirty="0" smtClean="0"/>
              <a:t>Homologous chromosomes have the same genes, but </a:t>
            </a:r>
            <a:r>
              <a:rPr lang="en-US" b="0" i="1" dirty="0" smtClean="0"/>
              <a:t>may</a:t>
            </a:r>
            <a:r>
              <a:rPr lang="en-US" b="0" dirty="0" smtClean="0"/>
              <a:t> have different alleles</a:t>
            </a:r>
          </a:p>
        </p:txBody>
      </p:sp>
      <p:sp>
        <p:nvSpPr>
          <p:cNvPr id="18454" name="Text Box 15"/>
          <p:cNvSpPr txBox="1">
            <a:spLocks noChangeArrowheads="1"/>
          </p:cNvSpPr>
          <p:nvPr/>
        </p:nvSpPr>
        <p:spPr bwMode="auto">
          <a:xfrm>
            <a:off x="533400" y="6172200"/>
            <a:ext cx="1864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 smtClean="0">
                <a:latin typeface="+mn-lt"/>
              </a:rPr>
              <a:t>Brooker</a:t>
            </a:r>
            <a:r>
              <a:rPr lang="en-US" sz="1800" dirty="0" smtClean="0">
                <a:latin typeface="+mn-lt"/>
              </a:rPr>
              <a:t> Fig 2.3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299097" y="5094755"/>
            <a:ext cx="65759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5238283" y="4924425"/>
            <a:ext cx="0" cy="14324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950541" y="4899376"/>
            <a:ext cx="0" cy="14324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7515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6"/>
          <p:cNvSpPr>
            <a:spLocks noChangeArrowheads="1"/>
          </p:cNvSpPr>
          <p:nvPr/>
        </p:nvSpPr>
        <p:spPr bwMode="auto">
          <a:xfrm>
            <a:off x="4244428" y="6629400"/>
            <a:ext cx="520174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900" b="1" dirty="0" smtClean="0">
                <a:solidFill>
                  <a:srgbClr val="000000"/>
                </a:solidFill>
                <a:latin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26627" name="Picture 78" descr="bro25332_02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68338"/>
            <a:ext cx="8932862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Group 222"/>
          <p:cNvGrpSpPr>
            <a:grpSpLocks/>
          </p:cNvGrpSpPr>
          <p:nvPr/>
        </p:nvGrpSpPr>
        <p:grpSpPr bwMode="auto">
          <a:xfrm>
            <a:off x="4508500" y="5507038"/>
            <a:ext cx="541338" cy="87312"/>
            <a:chOff x="4441825" y="5299075"/>
            <a:chExt cx="492125" cy="79375"/>
          </a:xfrm>
        </p:grpSpPr>
        <p:sp>
          <p:nvSpPr>
            <p:cNvPr id="11" name="Line 41"/>
            <p:cNvSpPr>
              <a:spLocks noChangeShapeType="1"/>
            </p:cNvSpPr>
            <p:nvPr/>
          </p:nvSpPr>
          <p:spPr bwMode="auto">
            <a:xfrm>
              <a:off x="4534189" y="5340927"/>
              <a:ext cx="399761" cy="1444"/>
            </a:xfrm>
            <a:prstGeom prst="line">
              <a:avLst/>
            </a:prstGeom>
            <a:noFill/>
            <a:ln w="110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9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Freeform 44"/>
            <p:cNvSpPr>
              <a:spLocks/>
            </p:cNvSpPr>
            <p:nvPr/>
          </p:nvSpPr>
          <p:spPr bwMode="auto">
            <a:xfrm>
              <a:off x="4441825" y="5299075"/>
              <a:ext cx="142875" cy="79375"/>
            </a:xfrm>
            <a:custGeom>
              <a:avLst/>
              <a:gdLst>
                <a:gd name="T0" fmla="*/ 2147483647 w 90"/>
                <a:gd name="T1" fmla="*/ 2147483647 h 50"/>
                <a:gd name="T2" fmla="*/ 2147483647 w 90"/>
                <a:gd name="T3" fmla="*/ 2147483647 h 50"/>
                <a:gd name="T4" fmla="*/ 2147483647 w 90"/>
                <a:gd name="T5" fmla="*/ 0 h 50"/>
                <a:gd name="T6" fmla="*/ 0 w 90"/>
                <a:gd name="T7" fmla="*/ 2147483647 h 50"/>
                <a:gd name="T8" fmla="*/ 2147483647 w 90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50"/>
                <a:gd name="T17" fmla="*/ 90 w 9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50">
                  <a:moveTo>
                    <a:pt x="90" y="50"/>
                  </a:moveTo>
                  <a:lnTo>
                    <a:pt x="78" y="24"/>
                  </a:lnTo>
                  <a:lnTo>
                    <a:pt x="90" y="0"/>
                  </a:lnTo>
                  <a:lnTo>
                    <a:pt x="0" y="26"/>
                  </a:lnTo>
                  <a:lnTo>
                    <a:pt x="9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9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629" name="Group 223"/>
          <p:cNvGrpSpPr>
            <a:grpSpLocks/>
          </p:cNvGrpSpPr>
          <p:nvPr/>
        </p:nvGrpSpPr>
        <p:grpSpPr bwMode="auto">
          <a:xfrm>
            <a:off x="1685925" y="3429000"/>
            <a:ext cx="404813" cy="87313"/>
            <a:chOff x="1876425" y="3409950"/>
            <a:chExt cx="368300" cy="79375"/>
          </a:xfrm>
        </p:grpSpPr>
        <p:sp>
          <p:nvSpPr>
            <p:cNvPr id="14" name="Line 45"/>
            <p:cNvSpPr>
              <a:spLocks noChangeShapeType="1"/>
            </p:cNvSpPr>
            <p:nvPr/>
          </p:nvSpPr>
          <p:spPr bwMode="auto">
            <a:xfrm>
              <a:off x="1965972" y="3451802"/>
              <a:ext cx="180539" cy="1443"/>
            </a:xfrm>
            <a:prstGeom prst="line">
              <a:avLst/>
            </a:prstGeom>
            <a:noFill/>
            <a:ln w="110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9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1876425" y="3409950"/>
              <a:ext cx="140099" cy="79375"/>
            </a:xfrm>
            <a:custGeom>
              <a:avLst/>
              <a:gdLst>
                <a:gd name="T0" fmla="*/ 2147483647 w 88"/>
                <a:gd name="T1" fmla="*/ 2147483647 h 50"/>
                <a:gd name="T2" fmla="*/ 2147483647 w 88"/>
                <a:gd name="T3" fmla="*/ 2147483647 h 50"/>
                <a:gd name="T4" fmla="*/ 2147483647 w 88"/>
                <a:gd name="T5" fmla="*/ 0 h 50"/>
                <a:gd name="T6" fmla="*/ 0 w 88"/>
                <a:gd name="T7" fmla="*/ 2147483647 h 50"/>
                <a:gd name="T8" fmla="*/ 2147483647 w 88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50"/>
                <a:gd name="T17" fmla="*/ 88 w 88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50">
                  <a:moveTo>
                    <a:pt x="88" y="50"/>
                  </a:moveTo>
                  <a:lnTo>
                    <a:pt x="78" y="26"/>
                  </a:lnTo>
                  <a:lnTo>
                    <a:pt x="88" y="0"/>
                  </a:lnTo>
                  <a:lnTo>
                    <a:pt x="0" y="26"/>
                  </a:lnTo>
                  <a:lnTo>
                    <a:pt x="88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9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47"/>
            <p:cNvSpPr>
              <a:spLocks/>
            </p:cNvSpPr>
            <p:nvPr/>
          </p:nvSpPr>
          <p:spPr bwMode="auto">
            <a:xfrm>
              <a:off x="2104626" y="3409950"/>
              <a:ext cx="140099" cy="79375"/>
            </a:xfrm>
            <a:custGeom>
              <a:avLst/>
              <a:gdLst>
                <a:gd name="T0" fmla="*/ 0 w 88"/>
                <a:gd name="T1" fmla="*/ 2147483647 h 50"/>
                <a:gd name="T2" fmla="*/ 2147483647 w 88"/>
                <a:gd name="T3" fmla="*/ 2147483647 h 50"/>
                <a:gd name="T4" fmla="*/ 0 w 88"/>
                <a:gd name="T5" fmla="*/ 0 h 50"/>
                <a:gd name="T6" fmla="*/ 2147483647 w 88"/>
                <a:gd name="T7" fmla="*/ 2147483647 h 50"/>
                <a:gd name="T8" fmla="*/ 0 w 88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50"/>
                <a:gd name="T17" fmla="*/ 88 w 88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50">
                  <a:moveTo>
                    <a:pt x="0" y="50"/>
                  </a:moveTo>
                  <a:lnTo>
                    <a:pt x="10" y="26"/>
                  </a:lnTo>
                  <a:lnTo>
                    <a:pt x="0" y="0"/>
                  </a:lnTo>
                  <a:lnTo>
                    <a:pt x="88" y="2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9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630" name="Group 219"/>
          <p:cNvGrpSpPr>
            <a:grpSpLocks/>
          </p:cNvGrpSpPr>
          <p:nvPr/>
        </p:nvGrpSpPr>
        <p:grpSpPr bwMode="auto">
          <a:xfrm>
            <a:off x="3268663" y="1665288"/>
            <a:ext cx="1423987" cy="963612"/>
            <a:chOff x="3314700" y="1806575"/>
            <a:chExt cx="1295400" cy="876300"/>
          </a:xfrm>
        </p:grpSpPr>
        <p:sp>
          <p:nvSpPr>
            <p:cNvPr id="18" name="Freeform 43"/>
            <p:cNvSpPr>
              <a:spLocks/>
            </p:cNvSpPr>
            <p:nvPr/>
          </p:nvSpPr>
          <p:spPr bwMode="auto">
            <a:xfrm>
              <a:off x="4461353" y="1806575"/>
              <a:ext cx="148747" cy="79401"/>
            </a:xfrm>
            <a:custGeom>
              <a:avLst/>
              <a:gdLst>
                <a:gd name="T0" fmla="*/ 0 w 94"/>
                <a:gd name="T1" fmla="*/ 0 h 50"/>
                <a:gd name="T2" fmla="*/ 2147483647 w 94"/>
                <a:gd name="T3" fmla="*/ 2147483647 h 50"/>
                <a:gd name="T4" fmla="*/ 2147483647 w 94"/>
                <a:gd name="T5" fmla="*/ 2147483647 h 50"/>
                <a:gd name="T6" fmla="*/ 2147483647 w 94"/>
                <a:gd name="T7" fmla="*/ 0 h 50"/>
                <a:gd name="T8" fmla="*/ 0 w 94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0"/>
                <a:gd name="T17" fmla="*/ 94 w 9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0">
                  <a:moveTo>
                    <a:pt x="0" y="0"/>
                  </a:moveTo>
                  <a:lnTo>
                    <a:pt x="18" y="22"/>
                  </a:lnTo>
                  <a:lnTo>
                    <a:pt x="14" y="50"/>
                  </a:ln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9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49"/>
            <p:cNvSpPr>
              <a:spLocks/>
            </p:cNvSpPr>
            <p:nvPr/>
          </p:nvSpPr>
          <p:spPr bwMode="auto">
            <a:xfrm>
              <a:off x="3314700" y="1832561"/>
              <a:ext cx="1215972" cy="850314"/>
            </a:xfrm>
            <a:custGeom>
              <a:avLst/>
              <a:gdLst>
                <a:gd name="T0" fmla="*/ 2147483647 w 766"/>
                <a:gd name="T1" fmla="*/ 0 h 536"/>
                <a:gd name="T2" fmla="*/ 2147483647 w 766"/>
                <a:gd name="T3" fmla="*/ 0 h 536"/>
                <a:gd name="T4" fmla="*/ 2147483647 w 766"/>
                <a:gd name="T5" fmla="*/ 2147483647 h 536"/>
                <a:gd name="T6" fmla="*/ 2147483647 w 766"/>
                <a:gd name="T7" fmla="*/ 2147483647 h 536"/>
                <a:gd name="T8" fmla="*/ 2147483647 w 766"/>
                <a:gd name="T9" fmla="*/ 2147483647 h 536"/>
                <a:gd name="T10" fmla="*/ 2147483647 w 766"/>
                <a:gd name="T11" fmla="*/ 2147483647 h 536"/>
                <a:gd name="T12" fmla="*/ 2147483647 w 766"/>
                <a:gd name="T13" fmla="*/ 2147483647 h 536"/>
                <a:gd name="T14" fmla="*/ 2147483647 w 766"/>
                <a:gd name="T15" fmla="*/ 2147483647 h 536"/>
                <a:gd name="T16" fmla="*/ 2147483647 w 766"/>
                <a:gd name="T17" fmla="*/ 2147483647 h 536"/>
                <a:gd name="T18" fmla="*/ 2147483647 w 766"/>
                <a:gd name="T19" fmla="*/ 2147483647 h 536"/>
                <a:gd name="T20" fmla="*/ 2147483647 w 766"/>
                <a:gd name="T21" fmla="*/ 2147483647 h 536"/>
                <a:gd name="T22" fmla="*/ 2147483647 w 766"/>
                <a:gd name="T23" fmla="*/ 2147483647 h 536"/>
                <a:gd name="T24" fmla="*/ 2147483647 w 766"/>
                <a:gd name="T25" fmla="*/ 2147483647 h 536"/>
                <a:gd name="T26" fmla="*/ 2147483647 w 766"/>
                <a:gd name="T27" fmla="*/ 2147483647 h 536"/>
                <a:gd name="T28" fmla="*/ 2147483647 w 766"/>
                <a:gd name="T29" fmla="*/ 2147483647 h 536"/>
                <a:gd name="T30" fmla="*/ 2147483647 w 766"/>
                <a:gd name="T31" fmla="*/ 2147483647 h 536"/>
                <a:gd name="T32" fmla="*/ 2147483647 w 766"/>
                <a:gd name="T33" fmla="*/ 2147483647 h 536"/>
                <a:gd name="T34" fmla="*/ 0 w 766"/>
                <a:gd name="T35" fmla="*/ 2147483647 h 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6"/>
                <a:gd name="T55" fmla="*/ 0 h 536"/>
                <a:gd name="T56" fmla="*/ 766 w 766"/>
                <a:gd name="T57" fmla="*/ 536 h 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6" h="536">
                  <a:moveTo>
                    <a:pt x="766" y="0"/>
                  </a:moveTo>
                  <a:lnTo>
                    <a:pt x="766" y="0"/>
                  </a:lnTo>
                  <a:lnTo>
                    <a:pt x="704" y="20"/>
                  </a:lnTo>
                  <a:lnTo>
                    <a:pt x="644" y="42"/>
                  </a:lnTo>
                  <a:lnTo>
                    <a:pt x="586" y="66"/>
                  </a:lnTo>
                  <a:lnTo>
                    <a:pt x="530" y="92"/>
                  </a:lnTo>
                  <a:lnTo>
                    <a:pt x="474" y="120"/>
                  </a:lnTo>
                  <a:lnTo>
                    <a:pt x="422" y="150"/>
                  </a:lnTo>
                  <a:lnTo>
                    <a:pt x="370" y="182"/>
                  </a:lnTo>
                  <a:lnTo>
                    <a:pt x="320" y="214"/>
                  </a:lnTo>
                  <a:lnTo>
                    <a:pt x="272" y="250"/>
                  </a:lnTo>
                  <a:lnTo>
                    <a:pt x="228" y="286"/>
                  </a:lnTo>
                  <a:lnTo>
                    <a:pt x="184" y="324"/>
                  </a:lnTo>
                  <a:lnTo>
                    <a:pt x="142" y="364"/>
                  </a:lnTo>
                  <a:lnTo>
                    <a:pt x="104" y="406"/>
                  </a:lnTo>
                  <a:lnTo>
                    <a:pt x="66" y="448"/>
                  </a:lnTo>
                  <a:lnTo>
                    <a:pt x="32" y="492"/>
                  </a:lnTo>
                  <a:lnTo>
                    <a:pt x="0" y="536"/>
                  </a:lnTo>
                </a:path>
              </a:pathLst>
            </a:custGeom>
            <a:noFill/>
            <a:ln w="110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9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631" name="Group 220"/>
          <p:cNvGrpSpPr>
            <a:grpSpLocks/>
          </p:cNvGrpSpPr>
          <p:nvPr/>
        </p:nvGrpSpPr>
        <p:grpSpPr bwMode="auto">
          <a:xfrm>
            <a:off x="6426200" y="1668463"/>
            <a:ext cx="1423988" cy="974725"/>
            <a:chOff x="6184900" y="1809750"/>
            <a:chExt cx="1295400" cy="885825"/>
          </a:xfrm>
        </p:grpSpPr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7363324" y="2558517"/>
              <a:ext cx="116976" cy="137058"/>
            </a:xfrm>
            <a:custGeom>
              <a:avLst/>
              <a:gdLst>
                <a:gd name="T0" fmla="*/ 2147483647 w 74"/>
                <a:gd name="T1" fmla="*/ 0 h 86"/>
                <a:gd name="T2" fmla="*/ 2147483647 w 74"/>
                <a:gd name="T3" fmla="*/ 2147483647 h 86"/>
                <a:gd name="T4" fmla="*/ 0 w 74"/>
                <a:gd name="T5" fmla="*/ 2147483647 h 86"/>
                <a:gd name="T6" fmla="*/ 2147483647 w 74"/>
                <a:gd name="T7" fmla="*/ 2147483647 h 86"/>
                <a:gd name="T8" fmla="*/ 2147483647 w 74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86"/>
                <a:gd name="T17" fmla="*/ 74 w 74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86">
                  <a:moveTo>
                    <a:pt x="40" y="0"/>
                  </a:moveTo>
                  <a:lnTo>
                    <a:pt x="26" y="24"/>
                  </a:lnTo>
                  <a:lnTo>
                    <a:pt x="0" y="32"/>
                  </a:lnTo>
                  <a:lnTo>
                    <a:pt x="74" y="8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9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6184900" y="1809750"/>
              <a:ext cx="1241966" cy="816575"/>
            </a:xfrm>
            <a:custGeom>
              <a:avLst/>
              <a:gdLst>
                <a:gd name="T0" fmla="*/ 2147483647 w 782"/>
                <a:gd name="T1" fmla="*/ 2147483647 h 514"/>
                <a:gd name="T2" fmla="*/ 2147483647 w 782"/>
                <a:gd name="T3" fmla="*/ 2147483647 h 514"/>
                <a:gd name="T4" fmla="*/ 2147483647 w 782"/>
                <a:gd name="T5" fmla="*/ 2147483647 h 514"/>
                <a:gd name="T6" fmla="*/ 2147483647 w 782"/>
                <a:gd name="T7" fmla="*/ 2147483647 h 514"/>
                <a:gd name="T8" fmla="*/ 2147483647 w 782"/>
                <a:gd name="T9" fmla="*/ 2147483647 h 514"/>
                <a:gd name="T10" fmla="*/ 2147483647 w 782"/>
                <a:gd name="T11" fmla="*/ 2147483647 h 514"/>
                <a:gd name="T12" fmla="*/ 2147483647 w 782"/>
                <a:gd name="T13" fmla="*/ 2147483647 h 514"/>
                <a:gd name="T14" fmla="*/ 2147483647 w 782"/>
                <a:gd name="T15" fmla="*/ 2147483647 h 514"/>
                <a:gd name="T16" fmla="*/ 2147483647 w 782"/>
                <a:gd name="T17" fmla="*/ 2147483647 h 514"/>
                <a:gd name="T18" fmla="*/ 2147483647 w 782"/>
                <a:gd name="T19" fmla="*/ 2147483647 h 514"/>
                <a:gd name="T20" fmla="*/ 2147483647 w 782"/>
                <a:gd name="T21" fmla="*/ 2147483647 h 514"/>
                <a:gd name="T22" fmla="*/ 2147483647 w 782"/>
                <a:gd name="T23" fmla="*/ 2147483647 h 514"/>
                <a:gd name="T24" fmla="*/ 2147483647 w 782"/>
                <a:gd name="T25" fmla="*/ 2147483647 h 514"/>
                <a:gd name="T26" fmla="*/ 2147483647 w 782"/>
                <a:gd name="T27" fmla="*/ 2147483647 h 514"/>
                <a:gd name="T28" fmla="*/ 2147483647 w 782"/>
                <a:gd name="T29" fmla="*/ 2147483647 h 514"/>
                <a:gd name="T30" fmla="*/ 2147483647 w 782"/>
                <a:gd name="T31" fmla="*/ 2147483647 h 514"/>
                <a:gd name="T32" fmla="*/ 2147483647 w 782"/>
                <a:gd name="T33" fmla="*/ 2147483647 h 514"/>
                <a:gd name="T34" fmla="*/ 0 w 782"/>
                <a:gd name="T35" fmla="*/ 0 h 5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2"/>
                <a:gd name="T55" fmla="*/ 0 h 514"/>
                <a:gd name="T56" fmla="*/ 782 w 782"/>
                <a:gd name="T57" fmla="*/ 514 h 5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2" h="514">
                  <a:moveTo>
                    <a:pt x="782" y="514"/>
                  </a:moveTo>
                  <a:lnTo>
                    <a:pt x="782" y="514"/>
                  </a:lnTo>
                  <a:lnTo>
                    <a:pt x="748" y="470"/>
                  </a:lnTo>
                  <a:lnTo>
                    <a:pt x="712" y="428"/>
                  </a:lnTo>
                  <a:lnTo>
                    <a:pt x="674" y="386"/>
                  </a:lnTo>
                  <a:lnTo>
                    <a:pt x="634" y="348"/>
                  </a:lnTo>
                  <a:lnTo>
                    <a:pt x="590" y="310"/>
                  </a:lnTo>
                  <a:lnTo>
                    <a:pt x="546" y="272"/>
                  </a:lnTo>
                  <a:lnTo>
                    <a:pt x="500" y="238"/>
                  </a:lnTo>
                  <a:lnTo>
                    <a:pt x="450" y="204"/>
                  </a:lnTo>
                  <a:lnTo>
                    <a:pt x="400" y="172"/>
                  </a:lnTo>
                  <a:lnTo>
                    <a:pt x="348" y="142"/>
                  </a:lnTo>
                  <a:lnTo>
                    <a:pt x="294" y="114"/>
                  </a:lnTo>
                  <a:lnTo>
                    <a:pt x="238" y="88"/>
                  </a:lnTo>
                  <a:lnTo>
                    <a:pt x="180" y="62"/>
                  </a:lnTo>
                  <a:lnTo>
                    <a:pt x="122" y="40"/>
                  </a:lnTo>
                  <a:lnTo>
                    <a:pt x="62" y="20"/>
                  </a:lnTo>
                  <a:lnTo>
                    <a:pt x="0" y="0"/>
                  </a:lnTo>
                </a:path>
              </a:pathLst>
            </a:custGeom>
            <a:noFill/>
            <a:ln w="110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9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632" name="Group 221"/>
          <p:cNvGrpSpPr>
            <a:grpSpLocks/>
          </p:cNvGrpSpPr>
          <p:nvPr/>
        </p:nvGrpSpPr>
        <p:grpSpPr bwMode="auto">
          <a:xfrm>
            <a:off x="6915150" y="4276725"/>
            <a:ext cx="1054100" cy="1012825"/>
            <a:chOff x="6629400" y="4181475"/>
            <a:chExt cx="958850" cy="920750"/>
          </a:xfrm>
        </p:grpSpPr>
        <p:sp>
          <p:nvSpPr>
            <p:cNvPr id="24" name="Freeform 48"/>
            <p:cNvSpPr>
              <a:spLocks/>
            </p:cNvSpPr>
            <p:nvPr/>
          </p:nvSpPr>
          <p:spPr bwMode="auto">
            <a:xfrm>
              <a:off x="6629400" y="4993987"/>
              <a:ext cx="142962" cy="108238"/>
            </a:xfrm>
            <a:custGeom>
              <a:avLst/>
              <a:gdLst>
                <a:gd name="T0" fmla="*/ 2147483647 w 90"/>
                <a:gd name="T1" fmla="*/ 2147483647 h 68"/>
                <a:gd name="T2" fmla="*/ 2147483647 w 90"/>
                <a:gd name="T3" fmla="*/ 2147483647 h 68"/>
                <a:gd name="T4" fmla="*/ 2147483647 w 90"/>
                <a:gd name="T5" fmla="*/ 0 h 68"/>
                <a:gd name="T6" fmla="*/ 0 w 90"/>
                <a:gd name="T7" fmla="*/ 2147483647 h 68"/>
                <a:gd name="T8" fmla="*/ 2147483647 w 90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68"/>
                <a:gd name="T17" fmla="*/ 90 w 9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68">
                  <a:moveTo>
                    <a:pt x="90" y="44"/>
                  </a:moveTo>
                  <a:lnTo>
                    <a:pt x="68" y="28"/>
                  </a:lnTo>
                  <a:lnTo>
                    <a:pt x="64" y="0"/>
                  </a:lnTo>
                  <a:lnTo>
                    <a:pt x="0" y="68"/>
                  </a:lnTo>
                  <a:lnTo>
                    <a:pt x="9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9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51"/>
            <p:cNvSpPr>
              <a:spLocks/>
            </p:cNvSpPr>
            <p:nvPr/>
          </p:nvSpPr>
          <p:spPr bwMode="auto">
            <a:xfrm>
              <a:off x="6708823" y="4181475"/>
              <a:ext cx="879427" cy="873125"/>
            </a:xfrm>
            <a:custGeom>
              <a:avLst/>
              <a:gdLst>
                <a:gd name="T0" fmla="*/ 0 w 554"/>
                <a:gd name="T1" fmla="*/ 2147483647 h 550"/>
                <a:gd name="T2" fmla="*/ 0 w 554"/>
                <a:gd name="T3" fmla="*/ 2147483647 h 550"/>
                <a:gd name="T4" fmla="*/ 2147483647 w 554"/>
                <a:gd name="T5" fmla="*/ 2147483647 h 550"/>
                <a:gd name="T6" fmla="*/ 2147483647 w 554"/>
                <a:gd name="T7" fmla="*/ 2147483647 h 550"/>
                <a:gd name="T8" fmla="*/ 2147483647 w 554"/>
                <a:gd name="T9" fmla="*/ 2147483647 h 550"/>
                <a:gd name="T10" fmla="*/ 2147483647 w 554"/>
                <a:gd name="T11" fmla="*/ 2147483647 h 550"/>
                <a:gd name="T12" fmla="*/ 2147483647 w 554"/>
                <a:gd name="T13" fmla="*/ 2147483647 h 550"/>
                <a:gd name="T14" fmla="*/ 2147483647 w 554"/>
                <a:gd name="T15" fmla="*/ 2147483647 h 550"/>
                <a:gd name="T16" fmla="*/ 2147483647 w 554"/>
                <a:gd name="T17" fmla="*/ 2147483647 h 550"/>
                <a:gd name="T18" fmla="*/ 2147483647 w 554"/>
                <a:gd name="T19" fmla="*/ 2147483647 h 550"/>
                <a:gd name="T20" fmla="*/ 2147483647 w 554"/>
                <a:gd name="T21" fmla="*/ 2147483647 h 550"/>
                <a:gd name="T22" fmla="*/ 2147483647 w 554"/>
                <a:gd name="T23" fmla="*/ 2147483647 h 550"/>
                <a:gd name="T24" fmla="*/ 2147483647 w 554"/>
                <a:gd name="T25" fmla="*/ 2147483647 h 550"/>
                <a:gd name="T26" fmla="*/ 2147483647 w 554"/>
                <a:gd name="T27" fmla="*/ 2147483647 h 550"/>
                <a:gd name="T28" fmla="*/ 2147483647 w 554"/>
                <a:gd name="T29" fmla="*/ 2147483647 h 550"/>
                <a:gd name="T30" fmla="*/ 2147483647 w 554"/>
                <a:gd name="T31" fmla="*/ 2147483647 h 550"/>
                <a:gd name="T32" fmla="*/ 2147483647 w 554"/>
                <a:gd name="T33" fmla="*/ 2147483647 h 550"/>
                <a:gd name="T34" fmla="*/ 2147483647 w 554"/>
                <a:gd name="T35" fmla="*/ 0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4"/>
                <a:gd name="T55" fmla="*/ 0 h 550"/>
                <a:gd name="T56" fmla="*/ 554 w 554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4" h="550">
                  <a:moveTo>
                    <a:pt x="0" y="550"/>
                  </a:moveTo>
                  <a:lnTo>
                    <a:pt x="0" y="550"/>
                  </a:lnTo>
                  <a:lnTo>
                    <a:pt x="46" y="526"/>
                  </a:lnTo>
                  <a:lnTo>
                    <a:pt x="92" y="498"/>
                  </a:lnTo>
                  <a:lnTo>
                    <a:pt x="136" y="470"/>
                  </a:lnTo>
                  <a:lnTo>
                    <a:pt x="178" y="440"/>
                  </a:lnTo>
                  <a:lnTo>
                    <a:pt x="218" y="410"/>
                  </a:lnTo>
                  <a:lnTo>
                    <a:pt x="258" y="378"/>
                  </a:lnTo>
                  <a:lnTo>
                    <a:pt x="296" y="344"/>
                  </a:lnTo>
                  <a:lnTo>
                    <a:pt x="332" y="310"/>
                  </a:lnTo>
                  <a:lnTo>
                    <a:pt x="366" y="274"/>
                  </a:lnTo>
                  <a:lnTo>
                    <a:pt x="398" y="238"/>
                  </a:lnTo>
                  <a:lnTo>
                    <a:pt x="428" y="200"/>
                  </a:lnTo>
                  <a:lnTo>
                    <a:pt x="458" y="162"/>
                  </a:lnTo>
                  <a:lnTo>
                    <a:pt x="484" y="122"/>
                  </a:lnTo>
                  <a:lnTo>
                    <a:pt x="510" y="82"/>
                  </a:lnTo>
                  <a:lnTo>
                    <a:pt x="534" y="40"/>
                  </a:lnTo>
                  <a:lnTo>
                    <a:pt x="554" y="0"/>
                  </a:lnTo>
                </a:path>
              </a:pathLst>
            </a:custGeom>
            <a:noFill/>
            <a:ln w="110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9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6" name="Rectangle 69"/>
          <p:cNvSpPr>
            <a:spLocks noChangeArrowheads="1"/>
          </p:cNvSpPr>
          <p:nvPr/>
        </p:nvSpPr>
        <p:spPr bwMode="auto">
          <a:xfrm>
            <a:off x="4497388" y="3292475"/>
            <a:ext cx="293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G</a:t>
            </a:r>
            <a:r>
              <a:rPr lang="en-US" sz="2000" b="1" baseline="-25000" dirty="0">
                <a:solidFill>
                  <a:srgbClr val="000000"/>
                </a:solidFill>
                <a:latin typeface="+mn-lt"/>
              </a:rPr>
              <a:t>1</a:t>
            </a:r>
          </a:p>
        </p:txBody>
      </p:sp>
      <p:sp>
        <p:nvSpPr>
          <p:cNvPr id="27" name="Rectangle 71"/>
          <p:cNvSpPr>
            <a:spLocks noChangeArrowheads="1"/>
          </p:cNvSpPr>
          <p:nvPr/>
        </p:nvSpPr>
        <p:spPr bwMode="auto">
          <a:xfrm>
            <a:off x="664369" y="4273550"/>
            <a:ext cx="2067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400" b="1">
                <a:solidFill>
                  <a:srgbClr val="000000"/>
                </a:solidFill>
                <a:latin typeface="Helvetica" pitchFamily="34" charset="0"/>
              </a:rPr>
              <a:t>G</a:t>
            </a:r>
            <a:r>
              <a:rPr lang="en-US" sz="1400" b="1" baseline="-250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1400" b="1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Rectangle 75"/>
          <p:cNvSpPr>
            <a:spLocks noChangeArrowheads="1"/>
          </p:cNvSpPr>
          <p:nvPr/>
        </p:nvSpPr>
        <p:spPr bwMode="auto">
          <a:xfrm>
            <a:off x="5541963" y="2719388"/>
            <a:ext cx="171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S</a:t>
            </a:r>
          </a:p>
        </p:txBody>
      </p:sp>
      <p:sp>
        <p:nvSpPr>
          <p:cNvPr id="29" name="Rectangle 76"/>
          <p:cNvSpPr>
            <a:spLocks noChangeArrowheads="1"/>
          </p:cNvSpPr>
          <p:nvPr/>
        </p:nvSpPr>
        <p:spPr bwMode="auto">
          <a:xfrm>
            <a:off x="1883569" y="4986338"/>
            <a:ext cx="764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400" b="1">
                <a:solidFill>
                  <a:srgbClr val="000000"/>
                </a:solidFill>
                <a:latin typeface="Helvetica" pitchFamily="34" charset="0"/>
              </a:rPr>
              <a:t>Two</a:t>
            </a:r>
          </a:p>
          <a:p>
            <a:pPr eaLnBrk="1" hangingPunct="1">
              <a:defRPr/>
            </a:pPr>
            <a:r>
              <a:rPr lang="en-US" sz="1400" b="1">
                <a:solidFill>
                  <a:srgbClr val="000000"/>
                </a:solidFill>
                <a:latin typeface="Helvetica" pitchFamily="34" charset="0"/>
              </a:rPr>
              <a:t>daughter</a:t>
            </a:r>
          </a:p>
          <a:p>
            <a:pPr eaLnBrk="1" hangingPunct="1">
              <a:defRPr/>
            </a:pPr>
            <a:r>
              <a:rPr lang="en-US" sz="1400" b="1">
                <a:solidFill>
                  <a:srgbClr val="000000"/>
                </a:solidFill>
                <a:latin typeface="Helvetica" pitchFamily="34" charset="0"/>
              </a:rPr>
              <a:t>cells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Rectangle 92"/>
          <p:cNvSpPr>
            <a:spLocks noChangeArrowheads="1"/>
          </p:cNvSpPr>
          <p:nvPr/>
        </p:nvSpPr>
        <p:spPr bwMode="auto">
          <a:xfrm>
            <a:off x="234157" y="4529138"/>
            <a:ext cx="14988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solidFill>
                  <a:srgbClr val="000000"/>
                </a:solidFill>
                <a:latin typeface="Helvetica" pitchFamily="34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Helvetica" pitchFamily="34" charset="0"/>
              </a:rPr>
              <a:t>Nondividing</a:t>
            </a:r>
            <a:r>
              <a:rPr lang="en-US" sz="1400" b="1" dirty="0">
                <a:solidFill>
                  <a:srgbClr val="000000"/>
                </a:solidFill>
                <a:latin typeface="Helvetica" pitchFamily="34" charset="0"/>
              </a:rPr>
              <a:t> cell)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Rectangle 109"/>
          <p:cNvSpPr>
            <a:spLocks noChangeArrowheads="1"/>
          </p:cNvSpPr>
          <p:nvPr/>
        </p:nvSpPr>
        <p:spPr bwMode="auto">
          <a:xfrm>
            <a:off x="1785144" y="4241800"/>
            <a:ext cx="11557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400" b="1">
                <a:solidFill>
                  <a:srgbClr val="000000"/>
                </a:solidFill>
                <a:latin typeface="Helvetica" pitchFamily="34" charset="0"/>
              </a:rPr>
              <a:t>Chromosome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Rectangle 119"/>
          <p:cNvSpPr>
            <a:spLocks noChangeArrowheads="1"/>
          </p:cNvSpPr>
          <p:nvPr/>
        </p:nvSpPr>
        <p:spPr bwMode="auto">
          <a:xfrm>
            <a:off x="3434557" y="2430463"/>
            <a:ext cx="9345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400" b="1">
                <a:solidFill>
                  <a:srgbClr val="000000"/>
                </a:solidFill>
                <a:latin typeface="Helvetica" pitchFamily="34" charset="0"/>
              </a:rPr>
              <a:t>Restriction</a:t>
            </a:r>
          </a:p>
          <a:p>
            <a:pPr eaLnBrk="1" hangingPunct="1">
              <a:defRPr/>
            </a:pPr>
            <a:r>
              <a:rPr lang="en-US" sz="1400" b="1">
                <a:solidFill>
                  <a:srgbClr val="000000"/>
                </a:solidFill>
                <a:latin typeface="Helvetica" pitchFamily="34" charset="0"/>
              </a:rPr>
              <a:t>point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tangle 135"/>
          <p:cNvSpPr>
            <a:spLocks noChangeArrowheads="1"/>
          </p:cNvSpPr>
          <p:nvPr/>
        </p:nvSpPr>
        <p:spPr bwMode="auto">
          <a:xfrm>
            <a:off x="2343944" y="2482850"/>
            <a:ext cx="9441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400" b="1">
                <a:solidFill>
                  <a:srgbClr val="000000"/>
                </a:solidFill>
                <a:latin typeface="Helvetica" pitchFamily="34" charset="0"/>
              </a:rPr>
              <a:t>Mother cell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Rectangle 145"/>
          <p:cNvSpPr>
            <a:spLocks noChangeArrowheads="1"/>
          </p:cNvSpPr>
          <p:nvPr/>
        </p:nvSpPr>
        <p:spPr bwMode="auto">
          <a:xfrm>
            <a:off x="2969419" y="4238625"/>
            <a:ext cx="8544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400" b="1">
                <a:solidFill>
                  <a:srgbClr val="000000"/>
                </a:solidFill>
                <a:latin typeface="Helvetica" pitchFamily="34" charset="0"/>
              </a:rPr>
              <a:t>Nucleolus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Rectangle 154"/>
          <p:cNvSpPr>
            <a:spLocks noChangeArrowheads="1"/>
          </p:cNvSpPr>
          <p:nvPr/>
        </p:nvSpPr>
        <p:spPr bwMode="auto">
          <a:xfrm>
            <a:off x="5490509" y="3394169"/>
            <a:ext cx="1715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M</a:t>
            </a:r>
          </a:p>
        </p:txBody>
      </p:sp>
      <p:sp>
        <p:nvSpPr>
          <p:cNvPr id="36" name="Line 213"/>
          <p:cNvSpPr>
            <a:spLocks noChangeShapeType="1"/>
          </p:cNvSpPr>
          <p:nvPr/>
        </p:nvSpPr>
        <p:spPr bwMode="auto">
          <a:xfrm flipV="1">
            <a:off x="2317750" y="3836988"/>
            <a:ext cx="287338" cy="415925"/>
          </a:xfrm>
          <a:prstGeom prst="line">
            <a:avLst/>
          </a:prstGeom>
          <a:noFill/>
          <a:ln w="736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9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Freeform 214"/>
          <p:cNvSpPr>
            <a:spLocks/>
          </p:cNvSpPr>
          <p:nvPr/>
        </p:nvSpPr>
        <p:spPr bwMode="auto">
          <a:xfrm>
            <a:off x="3900488" y="2646363"/>
            <a:ext cx="349250" cy="268287"/>
          </a:xfrm>
          <a:custGeom>
            <a:avLst/>
            <a:gdLst>
              <a:gd name="T0" fmla="*/ 0 w 200"/>
              <a:gd name="T1" fmla="*/ 0 h 154"/>
              <a:gd name="T2" fmla="*/ 2147483647 w 200"/>
              <a:gd name="T3" fmla="*/ 2147483647 h 154"/>
              <a:gd name="T4" fmla="*/ 2147483647 w 200"/>
              <a:gd name="T5" fmla="*/ 2147483647 h 154"/>
              <a:gd name="T6" fmla="*/ 0 60000 65536"/>
              <a:gd name="T7" fmla="*/ 0 60000 65536"/>
              <a:gd name="T8" fmla="*/ 0 60000 65536"/>
              <a:gd name="T9" fmla="*/ 0 w 200"/>
              <a:gd name="T10" fmla="*/ 0 h 154"/>
              <a:gd name="T11" fmla="*/ 200 w 200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154">
                <a:moveTo>
                  <a:pt x="0" y="0"/>
                </a:moveTo>
                <a:lnTo>
                  <a:pt x="62" y="90"/>
                </a:lnTo>
                <a:lnTo>
                  <a:pt x="200" y="154"/>
                </a:lnTo>
              </a:path>
            </a:pathLst>
          </a:custGeom>
          <a:noFill/>
          <a:ln w="736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9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Line 215"/>
          <p:cNvSpPr>
            <a:spLocks noChangeShapeType="1"/>
          </p:cNvSpPr>
          <p:nvPr/>
        </p:nvSpPr>
        <p:spPr bwMode="auto">
          <a:xfrm flipH="1" flipV="1">
            <a:off x="3068638" y="3830638"/>
            <a:ext cx="328612" cy="422275"/>
          </a:xfrm>
          <a:prstGeom prst="line">
            <a:avLst/>
          </a:prstGeom>
          <a:noFill/>
          <a:ln w="736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9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Rectangle 135"/>
          <p:cNvSpPr>
            <a:spLocks noChangeArrowheads="1"/>
          </p:cNvSpPr>
          <p:nvPr/>
        </p:nvSpPr>
        <p:spPr bwMode="auto">
          <a:xfrm>
            <a:off x="5297488" y="2328863"/>
            <a:ext cx="71333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100" b="1" dirty="0" err="1">
                <a:solidFill>
                  <a:srgbClr val="000000"/>
                </a:solidFill>
                <a:latin typeface="Helvetica" pitchFamily="2" charset="0"/>
              </a:rPr>
              <a:t>Interphase</a:t>
            </a:r>
            <a:endParaRPr lang="en-US" sz="11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tangle 135"/>
          <p:cNvSpPr>
            <a:spLocks noChangeArrowheads="1"/>
          </p:cNvSpPr>
          <p:nvPr/>
        </p:nvSpPr>
        <p:spPr bwMode="auto">
          <a:xfrm rot="19420567">
            <a:off x="4529278" y="3779337"/>
            <a:ext cx="79188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100" b="1" dirty="0" err="1">
                <a:solidFill>
                  <a:srgbClr val="000000"/>
                </a:solidFill>
                <a:latin typeface="Helvetica" pitchFamily="2" charset="0"/>
              </a:rPr>
              <a:t>Cytokinesis</a:t>
            </a:r>
            <a:endParaRPr lang="en-US" sz="11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Rectangle 135"/>
          <p:cNvSpPr>
            <a:spLocks noChangeArrowheads="1"/>
          </p:cNvSpPr>
          <p:nvPr/>
        </p:nvSpPr>
        <p:spPr bwMode="auto">
          <a:xfrm rot="18248765">
            <a:off x="4784521" y="3920624"/>
            <a:ext cx="69890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100" b="1" dirty="0" err="1">
                <a:solidFill>
                  <a:srgbClr val="000000"/>
                </a:solidFill>
                <a:latin typeface="Helvetica" pitchFamily="2" charset="0"/>
              </a:rPr>
              <a:t>Telophase</a:t>
            </a:r>
            <a:endParaRPr lang="en-US" sz="11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Rectangle 135"/>
          <p:cNvSpPr>
            <a:spLocks noChangeArrowheads="1"/>
          </p:cNvSpPr>
          <p:nvPr/>
        </p:nvSpPr>
        <p:spPr bwMode="auto">
          <a:xfrm rot="16756332">
            <a:off x="5059268" y="3984124"/>
            <a:ext cx="6764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100" b="1" dirty="0">
                <a:solidFill>
                  <a:srgbClr val="000000"/>
                </a:solidFill>
                <a:latin typeface="Helvetica" pitchFamily="2" charset="0"/>
              </a:rPr>
              <a:t>Anaphase</a:t>
            </a:r>
            <a:endParaRPr lang="en-US" sz="11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Rectangle 135"/>
          <p:cNvSpPr>
            <a:spLocks noChangeArrowheads="1"/>
          </p:cNvSpPr>
          <p:nvPr/>
        </p:nvSpPr>
        <p:spPr bwMode="auto">
          <a:xfrm rot="4876630">
            <a:off x="5341585" y="3978569"/>
            <a:ext cx="7293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100" b="1" dirty="0">
                <a:solidFill>
                  <a:srgbClr val="000000"/>
                </a:solidFill>
                <a:latin typeface="Helvetica" pitchFamily="2" charset="0"/>
              </a:rPr>
              <a:t>Metaphase</a:t>
            </a:r>
            <a:endParaRPr lang="en-US" sz="11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Rectangle 135"/>
          <p:cNvSpPr>
            <a:spLocks noChangeArrowheads="1"/>
          </p:cNvSpPr>
          <p:nvPr/>
        </p:nvSpPr>
        <p:spPr bwMode="auto">
          <a:xfrm rot="3132989">
            <a:off x="5563452" y="3958724"/>
            <a:ext cx="97302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100" b="1" dirty="0" err="1">
                <a:solidFill>
                  <a:srgbClr val="000000"/>
                </a:solidFill>
                <a:latin typeface="Helvetica" pitchFamily="2" charset="0"/>
              </a:rPr>
              <a:t>Prometaphase</a:t>
            </a:r>
            <a:endParaRPr lang="en-US" sz="11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Rectangle 135"/>
          <p:cNvSpPr>
            <a:spLocks noChangeArrowheads="1"/>
          </p:cNvSpPr>
          <p:nvPr/>
        </p:nvSpPr>
        <p:spPr bwMode="auto">
          <a:xfrm rot="2376635">
            <a:off x="5978585" y="3858712"/>
            <a:ext cx="64440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100" b="1" dirty="0">
                <a:solidFill>
                  <a:srgbClr val="000000"/>
                </a:solidFill>
                <a:latin typeface="Helvetica" pitchFamily="2" charset="0"/>
              </a:rPr>
              <a:t>Prophase</a:t>
            </a:r>
            <a:endParaRPr lang="en-US" sz="11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Rectangle 69"/>
          <p:cNvSpPr>
            <a:spLocks noChangeArrowheads="1"/>
          </p:cNvSpPr>
          <p:nvPr/>
        </p:nvSpPr>
        <p:spPr bwMode="auto">
          <a:xfrm>
            <a:off x="6465888" y="3292475"/>
            <a:ext cx="293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G</a:t>
            </a:r>
            <a:r>
              <a:rPr lang="en-US" sz="2000" b="1" baseline="-25000" dirty="0">
                <a:solidFill>
                  <a:srgbClr val="000000"/>
                </a:solidFill>
                <a:latin typeface="+mn-lt"/>
              </a:rPr>
              <a:t>2</a:t>
            </a:r>
          </a:p>
        </p:txBody>
      </p:sp>
      <p:sp>
        <p:nvSpPr>
          <p:cNvPr id="26655" name="Text Box 13"/>
          <p:cNvSpPr txBox="1">
            <a:spLocks noChangeArrowheads="1"/>
          </p:cNvSpPr>
          <p:nvPr/>
        </p:nvSpPr>
        <p:spPr bwMode="auto">
          <a:xfrm>
            <a:off x="228600" y="6305490"/>
            <a:ext cx="20505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err="1" smtClean="0">
                <a:latin typeface="+mn-lt"/>
              </a:rPr>
              <a:t>Brooker</a:t>
            </a:r>
            <a:r>
              <a:rPr lang="en-US" sz="2000" dirty="0" smtClean="0">
                <a:latin typeface="+mn-lt"/>
              </a:rPr>
              <a:t> Fig 2.5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The Cell </a:t>
            </a:r>
            <a:r>
              <a:rPr lang="en-US" baseline="0" dirty="0" smtClean="0"/>
              <a:t>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18" descr="bro25332_23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649345"/>
            <a:ext cx="4799013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1" name="Group 142"/>
          <p:cNvGrpSpPr>
            <a:grpSpLocks/>
          </p:cNvGrpSpPr>
          <p:nvPr/>
        </p:nvGrpSpPr>
        <p:grpSpPr bwMode="auto">
          <a:xfrm>
            <a:off x="2808288" y="1793808"/>
            <a:ext cx="1020762" cy="719137"/>
            <a:chOff x="2476500" y="1068161"/>
            <a:chExt cx="1457325" cy="1027339"/>
          </a:xfrm>
        </p:grpSpPr>
        <p:sp>
          <p:nvSpPr>
            <p:cNvPr id="63555" name="Freeform 194"/>
            <p:cNvSpPr>
              <a:spLocks/>
            </p:cNvSpPr>
            <p:nvPr/>
          </p:nvSpPr>
          <p:spPr bwMode="auto">
            <a:xfrm>
              <a:off x="3800475" y="1068161"/>
              <a:ext cx="133350" cy="69850"/>
            </a:xfrm>
            <a:custGeom>
              <a:avLst/>
              <a:gdLst>
                <a:gd name="T0" fmla="*/ 0 w 84"/>
                <a:gd name="T1" fmla="*/ 0 h 44"/>
                <a:gd name="T2" fmla="*/ 2147483647 w 84"/>
                <a:gd name="T3" fmla="*/ 2147483647 h 44"/>
                <a:gd name="T4" fmla="*/ 2147483647 w 84"/>
                <a:gd name="T5" fmla="*/ 2147483647 h 44"/>
                <a:gd name="T6" fmla="*/ 2147483647 w 84"/>
                <a:gd name="T7" fmla="*/ 0 h 44"/>
                <a:gd name="T8" fmla="*/ 0 w 8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44"/>
                <a:gd name="T17" fmla="*/ 84 w 8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44">
                  <a:moveTo>
                    <a:pt x="0" y="0"/>
                  </a:moveTo>
                  <a:lnTo>
                    <a:pt x="16" y="20"/>
                  </a:lnTo>
                  <a:lnTo>
                    <a:pt x="12" y="44"/>
                  </a:lnTo>
                  <a:lnTo>
                    <a:pt x="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  <p:sp>
          <p:nvSpPr>
            <p:cNvPr id="63556" name="Freeform 202"/>
            <p:cNvSpPr>
              <a:spLocks/>
            </p:cNvSpPr>
            <p:nvPr/>
          </p:nvSpPr>
          <p:spPr bwMode="auto">
            <a:xfrm>
              <a:off x="2476500" y="1085850"/>
              <a:ext cx="1355725" cy="1009650"/>
            </a:xfrm>
            <a:custGeom>
              <a:avLst/>
              <a:gdLst>
                <a:gd name="T0" fmla="*/ 0 w 854"/>
                <a:gd name="T1" fmla="*/ 2147483647 h 636"/>
                <a:gd name="T2" fmla="*/ 0 w 854"/>
                <a:gd name="T3" fmla="*/ 2147483647 h 636"/>
                <a:gd name="T4" fmla="*/ 2147483647 w 854"/>
                <a:gd name="T5" fmla="*/ 2147483647 h 636"/>
                <a:gd name="T6" fmla="*/ 2147483647 w 854"/>
                <a:gd name="T7" fmla="*/ 2147483647 h 636"/>
                <a:gd name="T8" fmla="*/ 2147483647 w 854"/>
                <a:gd name="T9" fmla="*/ 2147483647 h 636"/>
                <a:gd name="T10" fmla="*/ 2147483647 w 854"/>
                <a:gd name="T11" fmla="*/ 2147483647 h 636"/>
                <a:gd name="T12" fmla="*/ 2147483647 w 854"/>
                <a:gd name="T13" fmla="*/ 2147483647 h 636"/>
                <a:gd name="T14" fmla="*/ 2147483647 w 854"/>
                <a:gd name="T15" fmla="*/ 2147483647 h 636"/>
                <a:gd name="T16" fmla="*/ 2147483647 w 854"/>
                <a:gd name="T17" fmla="*/ 2147483647 h 636"/>
                <a:gd name="T18" fmla="*/ 2147483647 w 854"/>
                <a:gd name="T19" fmla="*/ 2147483647 h 636"/>
                <a:gd name="T20" fmla="*/ 2147483647 w 854"/>
                <a:gd name="T21" fmla="*/ 2147483647 h 636"/>
                <a:gd name="T22" fmla="*/ 2147483647 w 854"/>
                <a:gd name="T23" fmla="*/ 2147483647 h 636"/>
                <a:gd name="T24" fmla="*/ 2147483647 w 854"/>
                <a:gd name="T25" fmla="*/ 2147483647 h 636"/>
                <a:gd name="T26" fmla="*/ 2147483647 w 854"/>
                <a:gd name="T27" fmla="*/ 2147483647 h 636"/>
                <a:gd name="T28" fmla="*/ 2147483647 w 854"/>
                <a:gd name="T29" fmla="*/ 2147483647 h 636"/>
                <a:gd name="T30" fmla="*/ 2147483647 w 854"/>
                <a:gd name="T31" fmla="*/ 2147483647 h 636"/>
                <a:gd name="T32" fmla="*/ 2147483647 w 854"/>
                <a:gd name="T33" fmla="*/ 2147483647 h 636"/>
                <a:gd name="T34" fmla="*/ 2147483647 w 854"/>
                <a:gd name="T35" fmla="*/ 0 h 6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4"/>
                <a:gd name="T55" fmla="*/ 0 h 636"/>
                <a:gd name="T56" fmla="*/ 854 w 854"/>
                <a:gd name="T57" fmla="*/ 636 h 6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4" h="636">
                  <a:moveTo>
                    <a:pt x="0" y="636"/>
                  </a:moveTo>
                  <a:lnTo>
                    <a:pt x="0" y="636"/>
                  </a:lnTo>
                  <a:lnTo>
                    <a:pt x="36" y="578"/>
                  </a:lnTo>
                  <a:lnTo>
                    <a:pt x="76" y="522"/>
                  </a:lnTo>
                  <a:lnTo>
                    <a:pt x="118" y="470"/>
                  </a:lnTo>
                  <a:lnTo>
                    <a:pt x="162" y="418"/>
                  </a:lnTo>
                  <a:lnTo>
                    <a:pt x="208" y="370"/>
                  </a:lnTo>
                  <a:lnTo>
                    <a:pt x="258" y="322"/>
                  </a:lnTo>
                  <a:lnTo>
                    <a:pt x="308" y="278"/>
                  </a:lnTo>
                  <a:lnTo>
                    <a:pt x="362" y="236"/>
                  </a:lnTo>
                  <a:lnTo>
                    <a:pt x="418" y="196"/>
                  </a:lnTo>
                  <a:lnTo>
                    <a:pt x="474" y="160"/>
                  </a:lnTo>
                  <a:lnTo>
                    <a:pt x="534" y="126"/>
                  </a:lnTo>
                  <a:lnTo>
                    <a:pt x="594" y="94"/>
                  </a:lnTo>
                  <a:lnTo>
                    <a:pt x="658" y="66"/>
                  </a:lnTo>
                  <a:lnTo>
                    <a:pt x="722" y="42"/>
                  </a:lnTo>
                  <a:lnTo>
                    <a:pt x="788" y="20"/>
                  </a:lnTo>
                  <a:lnTo>
                    <a:pt x="854" y="0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</p:grpSp>
      <p:grpSp>
        <p:nvGrpSpPr>
          <p:cNvPr id="63492" name="Group 139"/>
          <p:cNvGrpSpPr>
            <a:grpSpLocks/>
          </p:cNvGrpSpPr>
          <p:nvPr/>
        </p:nvGrpSpPr>
        <p:grpSpPr bwMode="auto">
          <a:xfrm>
            <a:off x="2565400" y="3070158"/>
            <a:ext cx="114300" cy="781050"/>
            <a:chOff x="2130425" y="2892425"/>
            <a:chExt cx="161925" cy="1114425"/>
          </a:xfrm>
        </p:grpSpPr>
        <p:sp>
          <p:nvSpPr>
            <p:cNvPr id="63553" name="Freeform 200"/>
            <p:cNvSpPr>
              <a:spLocks/>
            </p:cNvSpPr>
            <p:nvPr/>
          </p:nvSpPr>
          <p:spPr bwMode="auto">
            <a:xfrm>
              <a:off x="2130425" y="2892425"/>
              <a:ext cx="73025" cy="133350"/>
            </a:xfrm>
            <a:custGeom>
              <a:avLst/>
              <a:gdLst>
                <a:gd name="T0" fmla="*/ 0 w 46"/>
                <a:gd name="T1" fmla="*/ 2147483647 h 84"/>
                <a:gd name="T2" fmla="*/ 2147483647 w 46"/>
                <a:gd name="T3" fmla="*/ 2147483647 h 84"/>
                <a:gd name="T4" fmla="*/ 2147483647 w 46"/>
                <a:gd name="T5" fmla="*/ 2147483647 h 84"/>
                <a:gd name="T6" fmla="*/ 2147483647 w 46"/>
                <a:gd name="T7" fmla="*/ 0 h 84"/>
                <a:gd name="T8" fmla="*/ 0 w 46"/>
                <a:gd name="T9" fmla="*/ 21474836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84"/>
                <a:gd name="T17" fmla="*/ 46 w 4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84">
                  <a:moveTo>
                    <a:pt x="0" y="80"/>
                  </a:moveTo>
                  <a:lnTo>
                    <a:pt x="24" y="72"/>
                  </a:lnTo>
                  <a:lnTo>
                    <a:pt x="46" y="84"/>
                  </a:lnTo>
                  <a:lnTo>
                    <a:pt x="32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  <p:sp>
          <p:nvSpPr>
            <p:cNvPr id="63554" name="Freeform 203"/>
            <p:cNvSpPr>
              <a:spLocks/>
            </p:cNvSpPr>
            <p:nvPr/>
          </p:nvSpPr>
          <p:spPr bwMode="auto">
            <a:xfrm>
              <a:off x="2155825" y="2994025"/>
              <a:ext cx="136525" cy="1012825"/>
            </a:xfrm>
            <a:custGeom>
              <a:avLst/>
              <a:gdLst>
                <a:gd name="T0" fmla="*/ 2147483647 w 86"/>
                <a:gd name="T1" fmla="*/ 2147483647 h 638"/>
                <a:gd name="T2" fmla="*/ 2147483647 w 86"/>
                <a:gd name="T3" fmla="*/ 2147483647 h 638"/>
                <a:gd name="T4" fmla="*/ 2147483647 w 86"/>
                <a:gd name="T5" fmla="*/ 2147483647 h 638"/>
                <a:gd name="T6" fmla="*/ 2147483647 w 86"/>
                <a:gd name="T7" fmla="*/ 2147483647 h 638"/>
                <a:gd name="T8" fmla="*/ 2147483647 w 86"/>
                <a:gd name="T9" fmla="*/ 2147483647 h 638"/>
                <a:gd name="T10" fmla="*/ 2147483647 w 86"/>
                <a:gd name="T11" fmla="*/ 2147483647 h 638"/>
                <a:gd name="T12" fmla="*/ 2147483647 w 86"/>
                <a:gd name="T13" fmla="*/ 2147483647 h 638"/>
                <a:gd name="T14" fmla="*/ 2147483647 w 86"/>
                <a:gd name="T15" fmla="*/ 2147483647 h 638"/>
                <a:gd name="T16" fmla="*/ 2147483647 w 86"/>
                <a:gd name="T17" fmla="*/ 2147483647 h 638"/>
                <a:gd name="T18" fmla="*/ 0 w 86"/>
                <a:gd name="T19" fmla="*/ 2147483647 h 638"/>
                <a:gd name="T20" fmla="*/ 0 w 86"/>
                <a:gd name="T21" fmla="*/ 2147483647 h 638"/>
                <a:gd name="T22" fmla="*/ 2147483647 w 86"/>
                <a:gd name="T23" fmla="*/ 2147483647 h 638"/>
                <a:gd name="T24" fmla="*/ 2147483647 w 86"/>
                <a:gd name="T25" fmla="*/ 0 h 6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638"/>
                <a:gd name="T41" fmla="*/ 86 w 86"/>
                <a:gd name="T42" fmla="*/ 638 h 6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638">
                  <a:moveTo>
                    <a:pt x="86" y="638"/>
                  </a:moveTo>
                  <a:lnTo>
                    <a:pt x="86" y="638"/>
                  </a:lnTo>
                  <a:lnTo>
                    <a:pt x="66" y="582"/>
                  </a:lnTo>
                  <a:lnTo>
                    <a:pt x="48" y="524"/>
                  </a:lnTo>
                  <a:lnTo>
                    <a:pt x="34" y="466"/>
                  </a:lnTo>
                  <a:lnTo>
                    <a:pt x="22" y="406"/>
                  </a:lnTo>
                  <a:lnTo>
                    <a:pt x="12" y="344"/>
                  </a:lnTo>
                  <a:lnTo>
                    <a:pt x="6" y="284"/>
                  </a:lnTo>
                  <a:lnTo>
                    <a:pt x="2" y="220"/>
                  </a:lnTo>
                  <a:lnTo>
                    <a:pt x="0" y="158"/>
                  </a:lnTo>
                  <a:lnTo>
                    <a:pt x="2" y="78"/>
                  </a:lnTo>
                  <a:lnTo>
                    <a:pt x="10" y="0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</p:grpSp>
      <p:grpSp>
        <p:nvGrpSpPr>
          <p:cNvPr id="63493" name="Group 136"/>
          <p:cNvGrpSpPr>
            <a:grpSpLocks/>
          </p:cNvGrpSpPr>
          <p:nvPr/>
        </p:nvGrpSpPr>
        <p:grpSpPr bwMode="auto">
          <a:xfrm>
            <a:off x="4443413" y="1789045"/>
            <a:ext cx="1258887" cy="2362200"/>
            <a:chOff x="4813300" y="1060450"/>
            <a:chExt cx="1797050" cy="3375025"/>
          </a:xfrm>
        </p:grpSpPr>
        <p:sp>
          <p:nvSpPr>
            <p:cNvPr id="63551" name="Freeform 195"/>
            <p:cNvSpPr>
              <a:spLocks/>
            </p:cNvSpPr>
            <p:nvPr/>
          </p:nvSpPr>
          <p:spPr bwMode="auto">
            <a:xfrm>
              <a:off x="6267450" y="4305300"/>
              <a:ext cx="95250" cy="130175"/>
            </a:xfrm>
            <a:custGeom>
              <a:avLst/>
              <a:gdLst>
                <a:gd name="T0" fmla="*/ 2147483647 w 60"/>
                <a:gd name="T1" fmla="*/ 2147483647 h 82"/>
                <a:gd name="T2" fmla="*/ 2147483647 w 60"/>
                <a:gd name="T3" fmla="*/ 2147483647 h 82"/>
                <a:gd name="T4" fmla="*/ 2147483647 w 60"/>
                <a:gd name="T5" fmla="*/ 0 h 82"/>
                <a:gd name="T6" fmla="*/ 0 w 60"/>
                <a:gd name="T7" fmla="*/ 2147483647 h 82"/>
                <a:gd name="T8" fmla="*/ 2147483647 w 60"/>
                <a:gd name="T9" fmla="*/ 2147483647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82"/>
                <a:gd name="T17" fmla="*/ 60 w 60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82">
                  <a:moveTo>
                    <a:pt x="60" y="24"/>
                  </a:moveTo>
                  <a:lnTo>
                    <a:pt x="36" y="20"/>
                  </a:lnTo>
                  <a:lnTo>
                    <a:pt x="20" y="0"/>
                  </a:lnTo>
                  <a:lnTo>
                    <a:pt x="0" y="82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  <p:sp>
          <p:nvSpPr>
            <p:cNvPr id="63552" name="Freeform 204"/>
            <p:cNvSpPr>
              <a:spLocks/>
            </p:cNvSpPr>
            <p:nvPr/>
          </p:nvSpPr>
          <p:spPr bwMode="auto">
            <a:xfrm>
              <a:off x="4813300" y="1060450"/>
              <a:ext cx="1797050" cy="3282950"/>
            </a:xfrm>
            <a:custGeom>
              <a:avLst/>
              <a:gdLst>
                <a:gd name="T0" fmla="*/ 0 w 1132"/>
                <a:gd name="T1" fmla="*/ 0 h 2068"/>
                <a:gd name="T2" fmla="*/ 0 w 1132"/>
                <a:gd name="T3" fmla="*/ 0 h 2068"/>
                <a:gd name="T4" fmla="*/ 2147483647 w 1132"/>
                <a:gd name="T5" fmla="*/ 2147483647 h 2068"/>
                <a:gd name="T6" fmla="*/ 2147483647 w 1132"/>
                <a:gd name="T7" fmla="*/ 2147483647 h 2068"/>
                <a:gd name="T8" fmla="*/ 2147483647 w 1132"/>
                <a:gd name="T9" fmla="*/ 2147483647 h 2068"/>
                <a:gd name="T10" fmla="*/ 2147483647 w 1132"/>
                <a:gd name="T11" fmla="*/ 2147483647 h 2068"/>
                <a:gd name="T12" fmla="*/ 2147483647 w 1132"/>
                <a:gd name="T13" fmla="*/ 2147483647 h 2068"/>
                <a:gd name="T14" fmla="*/ 2147483647 w 1132"/>
                <a:gd name="T15" fmla="*/ 2147483647 h 2068"/>
                <a:gd name="T16" fmla="*/ 2147483647 w 1132"/>
                <a:gd name="T17" fmla="*/ 2147483647 h 2068"/>
                <a:gd name="T18" fmla="*/ 2147483647 w 1132"/>
                <a:gd name="T19" fmla="*/ 2147483647 h 2068"/>
                <a:gd name="T20" fmla="*/ 2147483647 w 1132"/>
                <a:gd name="T21" fmla="*/ 2147483647 h 2068"/>
                <a:gd name="T22" fmla="*/ 2147483647 w 1132"/>
                <a:gd name="T23" fmla="*/ 2147483647 h 2068"/>
                <a:gd name="T24" fmla="*/ 2147483647 w 1132"/>
                <a:gd name="T25" fmla="*/ 2147483647 h 2068"/>
                <a:gd name="T26" fmla="*/ 2147483647 w 1132"/>
                <a:gd name="T27" fmla="*/ 2147483647 h 2068"/>
                <a:gd name="T28" fmla="*/ 2147483647 w 1132"/>
                <a:gd name="T29" fmla="*/ 2147483647 h 2068"/>
                <a:gd name="T30" fmla="*/ 2147483647 w 1132"/>
                <a:gd name="T31" fmla="*/ 2147483647 h 2068"/>
                <a:gd name="T32" fmla="*/ 2147483647 w 1132"/>
                <a:gd name="T33" fmla="*/ 2147483647 h 2068"/>
                <a:gd name="T34" fmla="*/ 2147483647 w 1132"/>
                <a:gd name="T35" fmla="*/ 2147483647 h 2068"/>
                <a:gd name="T36" fmla="*/ 2147483647 w 1132"/>
                <a:gd name="T37" fmla="*/ 2147483647 h 2068"/>
                <a:gd name="T38" fmla="*/ 2147483647 w 1132"/>
                <a:gd name="T39" fmla="*/ 2147483647 h 2068"/>
                <a:gd name="T40" fmla="*/ 2147483647 w 1132"/>
                <a:gd name="T41" fmla="*/ 2147483647 h 2068"/>
                <a:gd name="T42" fmla="*/ 2147483647 w 1132"/>
                <a:gd name="T43" fmla="*/ 2147483647 h 2068"/>
                <a:gd name="T44" fmla="*/ 2147483647 w 1132"/>
                <a:gd name="T45" fmla="*/ 2147483647 h 2068"/>
                <a:gd name="T46" fmla="*/ 2147483647 w 1132"/>
                <a:gd name="T47" fmla="*/ 2147483647 h 2068"/>
                <a:gd name="T48" fmla="*/ 2147483647 w 1132"/>
                <a:gd name="T49" fmla="*/ 2147483647 h 2068"/>
                <a:gd name="T50" fmla="*/ 2147483647 w 1132"/>
                <a:gd name="T51" fmla="*/ 2147483647 h 2068"/>
                <a:gd name="T52" fmla="*/ 2147483647 w 1132"/>
                <a:gd name="T53" fmla="*/ 2147483647 h 2068"/>
                <a:gd name="T54" fmla="*/ 2147483647 w 1132"/>
                <a:gd name="T55" fmla="*/ 2147483647 h 2068"/>
                <a:gd name="T56" fmla="*/ 2147483647 w 1132"/>
                <a:gd name="T57" fmla="*/ 2147483647 h 2068"/>
                <a:gd name="T58" fmla="*/ 2147483647 w 1132"/>
                <a:gd name="T59" fmla="*/ 2147483647 h 2068"/>
                <a:gd name="T60" fmla="*/ 2147483647 w 1132"/>
                <a:gd name="T61" fmla="*/ 2147483647 h 2068"/>
                <a:gd name="T62" fmla="*/ 2147483647 w 1132"/>
                <a:gd name="T63" fmla="*/ 2147483647 h 2068"/>
                <a:gd name="T64" fmla="*/ 2147483647 w 1132"/>
                <a:gd name="T65" fmla="*/ 2147483647 h 2068"/>
                <a:gd name="T66" fmla="*/ 2147483647 w 1132"/>
                <a:gd name="T67" fmla="*/ 2147483647 h 2068"/>
                <a:gd name="T68" fmla="*/ 2147483647 w 1132"/>
                <a:gd name="T69" fmla="*/ 2147483647 h 2068"/>
                <a:gd name="T70" fmla="*/ 2147483647 w 1132"/>
                <a:gd name="T71" fmla="*/ 2147483647 h 2068"/>
                <a:gd name="T72" fmla="*/ 2147483647 w 1132"/>
                <a:gd name="T73" fmla="*/ 2147483647 h 2068"/>
                <a:gd name="T74" fmla="*/ 2147483647 w 1132"/>
                <a:gd name="T75" fmla="*/ 2147483647 h 2068"/>
                <a:gd name="T76" fmla="*/ 2147483647 w 1132"/>
                <a:gd name="T77" fmla="*/ 2147483647 h 2068"/>
                <a:gd name="T78" fmla="*/ 2147483647 w 1132"/>
                <a:gd name="T79" fmla="*/ 2147483647 h 2068"/>
                <a:gd name="T80" fmla="*/ 2147483647 w 1132"/>
                <a:gd name="T81" fmla="*/ 2147483647 h 2068"/>
                <a:gd name="T82" fmla="*/ 2147483647 w 1132"/>
                <a:gd name="T83" fmla="*/ 2147483647 h 2068"/>
                <a:gd name="T84" fmla="*/ 2147483647 w 1132"/>
                <a:gd name="T85" fmla="*/ 2147483647 h 2068"/>
                <a:gd name="T86" fmla="*/ 2147483647 w 1132"/>
                <a:gd name="T87" fmla="*/ 2147483647 h 2068"/>
                <a:gd name="T88" fmla="*/ 2147483647 w 1132"/>
                <a:gd name="T89" fmla="*/ 2147483647 h 2068"/>
                <a:gd name="T90" fmla="*/ 2147483647 w 1132"/>
                <a:gd name="T91" fmla="*/ 2147483647 h 2068"/>
                <a:gd name="T92" fmla="*/ 2147483647 w 1132"/>
                <a:gd name="T93" fmla="*/ 2147483647 h 2068"/>
                <a:gd name="T94" fmla="*/ 2147483647 w 1132"/>
                <a:gd name="T95" fmla="*/ 2147483647 h 2068"/>
                <a:gd name="T96" fmla="*/ 2147483647 w 1132"/>
                <a:gd name="T97" fmla="*/ 2147483647 h 2068"/>
                <a:gd name="T98" fmla="*/ 2147483647 w 1132"/>
                <a:gd name="T99" fmla="*/ 2147483647 h 2068"/>
                <a:gd name="T100" fmla="*/ 2147483647 w 1132"/>
                <a:gd name="T101" fmla="*/ 2147483647 h 20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2"/>
                <a:gd name="T154" fmla="*/ 0 h 2068"/>
                <a:gd name="T155" fmla="*/ 1132 w 1132"/>
                <a:gd name="T156" fmla="*/ 2068 h 20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2" h="2068">
                  <a:moveTo>
                    <a:pt x="0" y="0"/>
                  </a:moveTo>
                  <a:lnTo>
                    <a:pt x="0" y="0"/>
                  </a:lnTo>
                  <a:lnTo>
                    <a:pt x="60" y="12"/>
                  </a:lnTo>
                  <a:lnTo>
                    <a:pt x="120" y="28"/>
                  </a:lnTo>
                  <a:lnTo>
                    <a:pt x="178" y="46"/>
                  </a:lnTo>
                  <a:lnTo>
                    <a:pt x="234" y="68"/>
                  </a:lnTo>
                  <a:lnTo>
                    <a:pt x="290" y="90"/>
                  </a:lnTo>
                  <a:lnTo>
                    <a:pt x="344" y="116"/>
                  </a:lnTo>
                  <a:lnTo>
                    <a:pt x="398" y="142"/>
                  </a:lnTo>
                  <a:lnTo>
                    <a:pt x="450" y="172"/>
                  </a:lnTo>
                  <a:lnTo>
                    <a:pt x="500" y="204"/>
                  </a:lnTo>
                  <a:lnTo>
                    <a:pt x="548" y="238"/>
                  </a:lnTo>
                  <a:lnTo>
                    <a:pt x="596" y="274"/>
                  </a:lnTo>
                  <a:lnTo>
                    <a:pt x="642" y="310"/>
                  </a:lnTo>
                  <a:lnTo>
                    <a:pt x="686" y="350"/>
                  </a:lnTo>
                  <a:lnTo>
                    <a:pt x="728" y="392"/>
                  </a:lnTo>
                  <a:lnTo>
                    <a:pt x="768" y="434"/>
                  </a:lnTo>
                  <a:lnTo>
                    <a:pt x="808" y="480"/>
                  </a:lnTo>
                  <a:lnTo>
                    <a:pt x="844" y="526"/>
                  </a:lnTo>
                  <a:lnTo>
                    <a:pt x="880" y="574"/>
                  </a:lnTo>
                  <a:lnTo>
                    <a:pt x="912" y="624"/>
                  </a:lnTo>
                  <a:lnTo>
                    <a:pt x="944" y="674"/>
                  </a:lnTo>
                  <a:lnTo>
                    <a:pt x="972" y="726"/>
                  </a:lnTo>
                  <a:lnTo>
                    <a:pt x="1000" y="780"/>
                  </a:lnTo>
                  <a:lnTo>
                    <a:pt x="1024" y="834"/>
                  </a:lnTo>
                  <a:lnTo>
                    <a:pt x="1046" y="890"/>
                  </a:lnTo>
                  <a:lnTo>
                    <a:pt x="1066" y="948"/>
                  </a:lnTo>
                  <a:lnTo>
                    <a:pt x="1082" y="1006"/>
                  </a:lnTo>
                  <a:lnTo>
                    <a:pt x="1098" y="1066"/>
                  </a:lnTo>
                  <a:lnTo>
                    <a:pt x="1110" y="1126"/>
                  </a:lnTo>
                  <a:lnTo>
                    <a:pt x="1120" y="1188"/>
                  </a:lnTo>
                  <a:lnTo>
                    <a:pt x="1126" y="1250"/>
                  </a:lnTo>
                  <a:lnTo>
                    <a:pt x="1130" y="1312"/>
                  </a:lnTo>
                  <a:lnTo>
                    <a:pt x="1132" y="1376"/>
                  </a:lnTo>
                  <a:lnTo>
                    <a:pt x="1130" y="1422"/>
                  </a:lnTo>
                  <a:lnTo>
                    <a:pt x="1128" y="1470"/>
                  </a:lnTo>
                  <a:lnTo>
                    <a:pt x="1124" y="1516"/>
                  </a:lnTo>
                  <a:lnTo>
                    <a:pt x="1120" y="1562"/>
                  </a:lnTo>
                  <a:lnTo>
                    <a:pt x="1112" y="1606"/>
                  </a:lnTo>
                  <a:lnTo>
                    <a:pt x="1104" y="1652"/>
                  </a:lnTo>
                  <a:lnTo>
                    <a:pt x="1094" y="1696"/>
                  </a:lnTo>
                  <a:lnTo>
                    <a:pt x="1084" y="1740"/>
                  </a:lnTo>
                  <a:lnTo>
                    <a:pt x="1072" y="1782"/>
                  </a:lnTo>
                  <a:lnTo>
                    <a:pt x="1058" y="1826"/>
                  </a:lnTo>
                  <a:lnTo>
                    <a:pt x="1044" y="1868"/>
                  </a:lnTo>
                  <a:lnTo>
                    <a:pt x="1026" y="1908"/>
                  </a:lnTo>
                  <a:lnTo>
                    <a:pt x="1010" y="1950"/>
                  </a:lnTo>
                  <a:lnTo>
                    <a:pt x="990" y="1990"/>
                  </a:lnTo>
                  <a:lnTo>
                    <a:pt x="970" y="2028"/>
                  </a:lnTo>
                  <a:lnTo>
                    <a:pt x="950" y="2068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</p:grpSp>
      <p:grpSp>
        <p:nvGrpSpPr>
          <p:cNvPr id="63494" name="Group 135"/>
          <p:cNvGrpSpPr>
            <a:grpSpLocks/>
          </p:cNvGrpSpPr>
          <p:nvPr/>
        </p:nvGrpSpPr>
        <p:grpSpPr bwMode="auto">
          <a:xfrm>
            <a:off x="5599113" y="3900420"/>
            <a:ext cx="365125" cy="247650"/>
            <a:chOff x="6464300" y="4076700"/>
            <a:chExt cx="520700" cy="355600"/>
          </a:xfrm>
        </p:grpSpPr>
        <p:sp>
          <p:nvSpPr>
            <p:cNvPr id="63549" name="Freeform 196"/>
            <p:cNvSpPr>
              <a:spLocks/>
            </p:cNvSpPr>
            <p:nvPr/>
          </p:nvSpPr>
          <p:spPr bwMode="auto">
            <a:xfrm>
              <a:off x="6464300" y="4314825"/>
              <a:ext cx="117475" cy="117475"/>
            </a:xfrm>
            <a:custGeom>
              <a:avLst/>
              <a:gdLst>
                <a:gd name="T0" fmla="*/ 2147483647 w 74"/>
                <a:gd name="T1" fmla="*/ 2147483647 h 74"/>
                <a:gd name="T2" fmla="*/ 2147483647 w 74"/>
                <a:gd name="T3" fmla="*/ 2147483647 h 74"/>
                <a:gd name="T4" fmla="*/ 2147483647 w 74"/>
                <a:gd name="T5" fmla="*/ 0 h 74"/>
                <a:gd name="T6" fmla="*/ 0 w 74"/>
                <a:gd name="T7" fmla="*/ 2147483647 h 74"/>
                <a:gd name="T8" fmla="*/ 2147483647 w 74"/>
                <a:gd name="T9" fmla="*/ 21474836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74"/>
                <a:gd name="T17" fmla="*/ 74 w 74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74">
                  <a:moveTo>
                    <a:pt x="74" y="32"/>
                  </a:moveTo>
                  <a:lnTo>
                    <a:pt x="50" y="24"/>
                  </a:lnTo>
                  <a:lnTo>
                    <a:pt x="40" y="0"/>
                  </a:lnTo>
                  <a:lnTo>
                    <a:pt x="0" y="74"/>
                  </a:lnTo>
                  <a:lnTo>
                    <a:pt x="7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  <p:sp>
          <p:nvSpPr>
            <p:cNvPr id="63550" name="Freeform 205"/>
            <p:cNvSpPr>
              <a:spLocks/>
            </p:cNvSpPr>
            <p:nvPr/>
          </p:nvSpPr>
          <p:spPr bwMode="auto">
            <a:xfrm>
              <a:off x="6540500" y="4076700"/>
              <a:ext cx="444500" cy="276225"/>
            </a:xfrm>
            <a:custGeom>
              <a:avLst/>
              <a:gdLst>
                <a:gd name="T0" fmla="*/ 0 w 280"/>
                <a:gd name="T1" fmla="*/ 2147483647 h 174"/>
                <a:gd name="T2" fmla="*/ 0 w 280"/>
                <a:gd name="T3" fmla="*/ 2147483647 h 174"/>
                <a:gd name="T4" fmla="*/ 2147483647 w 280"/>
                <a:gd name="T5" fmla="*/ 2147483647 h 174"/>
                <a:gd name="T6" fmla="*/ 2147483647 w 280"/>
                <a:gd name="T7" fmla="*/ 2147483647 h 174"/>
                <a:gd name="T8" fmla="*/ 2147483647 w 280"/>
                <a:gd name="T9" fmla="*/ 2147483647 h 174"/>
                <a:gd name="T10" fmla="*/ 2147483647 w 280"/>
                <a:gd name="T11" fmla="*/ 2147483647 h 174"/>
                <a:gd name="T12" fmla="*/ 2147483647 w 280"/>
                <a:gd name="T13" fmla="*/ 2147483647 h 174"/>
                <a:gd name="T14" fmla="*/ 2147483647 w 280"/>
                <a:gd name="T15" fmla="*/ 2147483647 h 174"/>
                <a:gd name="T16" fmla="*/ 2147483647 w 280"/>
                <a:gd name="T17" fmla="*/ 2147483647 h 174"/>
                <a:gd name="T18" fmla="*/ 2147483647 w 280"/>
                <a:gd name="T19" fmla="*/ 0 h 1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0"/>
                <a:gd name="T31" fmla="*/ 0 h 174"/>
                <a:gd name="T32" fmla="*/ 280 w 280"/>
                <a:gd name="T33" fmla="*/ 174 h 1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0" h="174">
                  <a:moveTo>
                    <a:pt x="0" y="174"/>
                  </a:moveTo>
                  <a:lnTo>
                    <a:pt x="0" y="174"/>
                  </a:lnTo>
                  <a:lnTo>
                    <a:pt x="22" y="154"/>
                  </a:lnTo>
                  <a:lnTo>
                    <a:pt x="50" y="130"/>
                  </a:lnTo>
                  <a:lnTo>
                    <a:pt x="82" y="106"/>
                  </a:lnTo>
                  <a:lnTo>
                    <a:pt x="116" y="82"/>
                  </a:lnTo>
                  <a:lnTo>
                    <a:pt x="154" y="60"/>
                  </a:lnTo>
                  <a:lnTo>
                    <a:pt x="194" y="36"/>
                  </a:lnTo>
                  <a:lnTo>
                    <a:pt x="236" y="16"/>
                  </a:lnTo>
                  <a:lnTo>
                    <a:pt x="280" y="0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</p:grpSp>
      <p:grpSp>
        <p:nvGrpSpPr>
          <p:cNvPr id="63495" name="Group 141"/>
          <p:cNvGrpSpPr>
            <a:grpSpLocks/>
          </p:cNvGrpSpPr>
          <p:nvPr/>
        </p:nvGrpSpPr>
        <p:grpSpPr bwMode="auto">
          <a:xfrm>
            <a:off x="2273300" y="2062095"/>
            <a:ext cx="268288" cy="373063"/>
            <a:chOff x="1711325" y="1450975"/>
            <a:chExt cx="384175" cy="533400"/>
          </a:xfrm>
        </p:grpSpPr>
        <p:sp>
          <p:nvSpPr>
            <p:cNvPr id="63547" name="Freeform 201"/>
            <p:cNvSpPr>
              <a:spLocks/>
            </p:cNvSpPr>
            <p:nvPr/>
          </p:nvSpPr>
          <p:spPr bwMode="auto">
            <a:xfrm>
              <a:off x="1711325" y="1450975"/>
              <a:ext cx="130175" cy="101600"/>
            </a:xfrm>
            <a:custGeom>
              <a:avLst/>
              <a:gdLst>
                <a:gd name="T0" fmla="*/ 2147483647 w 82"/>
                <a:gd name="T1" fmla="*/ 2147483647 h 64"/>
                <a:gd name="T2" fmla="*/ 2147483647 w 82"/>
                <a:gd name="T3" fmla="*/ 2147483647 h 64"/>
                <a:gd name="T4" fmla="*/ 2147483647 w 82"/>
                <a:gd name="T5" fmla="*/ 2147483647 h 64"/>
                <a:gd name="T6" fmla="*/ 0 w 82"/>
                <a:gd name="T7" fmla="*/ 0 h 64"/>
                <a:gd name="T8" fmla="*/ 2147483647 w 8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64"/>
                <a:gd name="T17" fmla="*/ 82 w 8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64">
                  <a:moveTo>
                    <a:pt x="58" y="64"/>
                  </a:moveTo>
                  <a:lnTo>
                    <a:pt x="60" y="38"/>
                  </a:lnTo>
                  <a:lnTo>
                    <a:pt x="82" y="24"/>
                  </a:lnTo>
                  <a:lnTo>
                    <a:pt x="0" y="0"/>
                  </a:lnTo>
                  <a:lnTo>
                    <a:pt x="5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  <p:sp>
          <p:nvSpPr>
            <p:cNvPr id="63548" name="Freeform 206"/>
            <p:cNvSpPr>
              <a:spLocks/>
            </p:cNvSpPr>
            <p:nvPr/>
          </p:nvSpPr>
          <p:spPr bwMode="auto">
            <a:xfrm>
              <a:off x="1803400" y="1508125"/>
              <a:ext cx="292100" cy="476250"/>
            </a:xfrm>
            <a:custGeom>
              <a:avLst/>
              <a:gdLst>
                <a:gd name="T0" fmla="*/ 0 w 184"/>
                <a:gd name="T1" fmla="*/ 0 h 300"/>
                <a:gd name="T2" fmla="*/ 0 w 184"/>
                <a:gd name="T3" fmla="*/ 0 h 300"/>
                <a:gd name="T4" fmla="*/ 2147483647 w 184"/>
                <a:gd name="T5" fmla="*/ 2147483647 h 300"/>
                <a:gd name="T6" fmla="*/ 2147483647 w 184"/>
                <a:gd name="T7" fmla="*/ 2147483647 h 300"/>
                <a:gd name="T8" fmla="*/ 2147483647 w 184"/>
                <a:gd name="T9" fmla="*/ 2147483647 h 300"/>
                <a:gd name="T10" fmla="*/ 2147483647 w 184"/>
                <a:gd name="T11" fmla="*/ 2147483647 h 300"/>
                <a:gd name="T12" fmla="*/ 2147483647 w 184"/>
                <a:gd name="T13" fmla="*/ 2147483647 h 300"/>
                <a:gd name="T14" fmla="*/ 2147483647 w 184"/>
                <a:gd name="T15" fmla="*/ 2147483647 h 300"/>
                <a:gd name="T16" fmla="*/ 2147483647 w 184"/>
                <a:gd name="T17" fmla="*/ 2147483647 h 300"/>
                <a:gd name="T18" fmla="*/ 2147483647 w 184"/>
                <a:gd name="T19" fmla="*/ 2147483647 h 300"/>
                <a:gd name="T20" fmla="*/ 2147483647 w 184"/>
                <a:gd name="T21" fmla="*/ 2147483647 h 300"/>
                <a:gd name="T22" fmla="*/ 2147483647 w 184"/>
                <a:gd name="T23" fmla="*/ 2147483647 h 300"/>
                <a:gd name="T24" fmla="*/ 2147483647 w 184"/>
                <a:gd name="T25" fmla="*/ 2147483647 h 300"/>
                <a:gd name="T26" fmla="*/ 2147483647 w 184"/>
                <a:gd name="T27" fmla="*/ 2147483647 h 300"/>
                <a:gd name="T28" fmla="*/ 2147483647 w 184"/>
                <a:gd name="T29" fmla="*/ 2147483647 h 300"/>
                <a:gd name="T30" fmla="*/ 2147483647 w 184"/>
                <a:gd name="T31" fmla="*/ 2147483647 h 3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4"/>
                <a:gd name="T49" fmla="*/ 0 h 300"/>
                <a:gd name="T50" fmla="*/ 184 w 184"/>
                <a:gd name="T51" fmla="*/ 300 h 3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4" h="300">
                  <a:moveTo>
                    <a:pt x="0" y="0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32" y="20"/>
                  </a:lnTo>
                  <a:lnTo>
                    <a:pt x="50" y="34"/>
                  </a:lnTo>
                  <a:lnTo>
                    <a:pt x="66" y="50"/>
                  </a:lnTo>
                  <a:lnTo>
                    <a:pt x="80" y="68"/>
                  </a:lnTo>
                  <a:lnTo>
                    <a:pt x="96" y="88"/>
                  </a:lnTo>
                  <a:lnTo>
                    <a:pt x="110" y="110"/>
                  </a:lnTo>
                  <a:lnTo>
                    <a:pt x="124" y="132"/>
                  </a:lnTo>
                  <a:lnTo>
                    <a:pt x="148" y="176"/>
                  </a:lnTo>
                  <a:lnTo>
                    <a:pt x="166" y="222"/>
                  </a:lnTo>
                  <a:lnTo>
                    <a:pt x="174" y="244"/>
                  </a:lnTo>
                  <a:lnTo>
                    <a:pt x="178" y="264"/>
                  </a:lnTo>
                  <a:lnTo>
                    <a:pt x="182" y="282"/>
                  </a:lnTo>
                  <a:lnTo>
                    <a:pt x="184" y="300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</p:grpSp>
      <p:grpSp>
        <p:nvGrpSpPr>
          <p:cNvPr id="63496" name="Group 137"/>
          <p:cNvGrpSpPr>
            <a:grpSpLocks/>
          </p:cNvGrpSpPr>
          <p:nvPr/>
        </p:nvGrpSpPr>
        <p:grpSpPr bwMode="auto">
          <a:xfrm>
            <a:off x="5257800" y="4803708"/>
            <a:ext cx="219075" cy="365125"/>
            <a:chOff x="5975350" y="5368925"/>
            <a:chExt cx="314325" cy="520700"/>
          </a:xfrm>
        </p:grpSpPr>
        <p:sp>
          <p:nvSpPr>
            <p:cNvPr id="63545" name="Freeform 197"/>
            <p:cNvSpPr>
              <a:spLocks/>
            </p:cNvSpPr>
            <p:nvPr/>
          </p:nvSpPr>
          <p:spPr bwMode="auto">
            <a:xfrm>
              <a:off x="6156325" y="5816600"/>
              <a:ext cx="133350" cy="73025"/>
            </a:xfrm>
            <a:custGeom>
              <a:avLst/>
              <a:gdLst>
                <a:gd name="T0" fmla="*/ 2147483647 w 84"/>
                <a:gd name="T1" fmla="*/ 0 h 46"/>
                <a:gd name="T2" fmla="*/ 2147483647 w 84"/>
                <a:gd name="T3" fmla="*/ 2147483647 h 46"/>
                <a:gd name="T4" fmla="*/ 0 w 84"/>
                <a:gd name="T5" fmla="*/ 2147483647 h 46"/>
                <a:gd name="T6" fmla="*/ 2147483647 w 84"/>
                <a:gd name="T7" fmla="*/ 2147483647 h 46"/>
                <a:gd name="T8" fmla="*/ 2147483647 w 8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46"/>
                <a:gd name="T17" fmla="*/ 84 w 8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46">
                  <a:moveTo>
                    <a:pt x="12" y="0"/>
                  </a:moveTo>
                  <a:lnTo>
                    <a:pt x="16" y="26"/>
                  </a:lnTo>
                  <a:lnTo>
                    <a:pt x="0" y="46"/>
                  </a:lnTo>
                  <a:lnTo>
                    <a:pt x="84" y="4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  <p:sp>
          <p:nvSpPr>
            <p:cNvPr id="63546" name="Freeform 208"/>
            <p:cNvSpPr>
              <a:spLocks/>
            </p:cNvSpPr>
            <p:nvPr/>
          </p:nvSpPr>
          <p:spPr bwMode="auto">
            <a:xfrm>
              <a:off x="5975350" y="5368925"/>
              <a:ext cx="209550" cy="492125"/>
            </a:xfrm>
            <a:custGeom>
              <a:avLst/>
              <a:gdLst>
                <a:gd name="T0" fmla="*/ 2147483647 w 132"/>
                <a:gd name="T1" fmla="*/ 2147483647 h 310"/>
                <a:gd name="T2" fmla="*/ 2147483647 w 132"/>
                <a:gd name="T3" fmla="*/ 2147483647 h 310"/>
                <a:gd name="T4" fmla="*/ 2147483647 w 132"/>
                <a:gd name="T5" fmla="*/ 2147483647 h 310"/>
                <a:gd name="T6" fmla="*/ 2147483647 w 132"/>
                <a:gd name="T7" fmla="*/ 2147483647 h 310"/>
                <a:gd name="T8" fmla="*/ 2147483647 w 132"/>
                <a:gd name="T9" fmla="*/ 2147483647 h 310"/>
                <a:gd name="T10" fmla="*/ 2147483647 w 132"/>
                <a:gd name="T11" fmla="*/ 2147483647 h 310"/>
                <a:gd name="T12" fmla="*/ 2147483647 w 132"/>
                <a:gd name="T13" fmla="*/ 2147483647 h 310"/>
                <a:gd name="T14" fmla="*/ 2147483647 w 132"/>
                <a:gd name="T15" fmla="*/ 2147483647 h 310"/>
                <a:gd name="T16" fmla="*/ 2147483647 w 132"/>
                <a:gd name="T17" fmla="*/ 2147483647 h 310"/>
                <a:gd name="T18" fmla="*/ 2147483647 w 132"/>
                <a:gd name="T19" fmla="*/ 2147483647 h 310"/>
                <a:gd name="T20" fmla="*/ 2147483647 w 132"/>
                <a:gd name="T21" fmla="*/ 2147483647 h 310"/>
                <a:gd name="T22" fmla="*/ 2147483647 w 132"/>
                <a:gd name="T23" fmla="*/ 2147483647 h 310"/>
                <a:gd name="T24" fmla="*/ 2147483647 w 132"/>
                <a:gd name="T25" fmla="*/ 2147483647 h 310"/>
                <a:gd name="T26" fmla="*/ 0 w 132"/>
                <a:gd name="T27" fmla="*/ 2147483647 h 310"/>
                <a:gd name="T28" fmla="*/ 0 w 132"/>
                <a:gd name="T29" fmla="*/ 2147483647 h 310"/>
                <a:gd name="T30" fmla="*/ 2147483647 w 132"/>
                <a:gd name="T31" fmla="*/ 2147483647 h 310"/>
                <a:gd name="T32" fmla="*/ 2147483647 w 132"/>
                <a:gd name="T33" fmla="*/ 2147483647 h 310"/>
                <a:gd name="T34" fmla="*/ 2147483647 w 132"/>
                <a:gd name="T35" fmla="*/ 0 h 3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310"/>
                <a:gd name="T56" fmla="*/ 132 w 132"/>
                <a:gd name="T57" fmla="*/ 310 h 3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310">
                  <a:moveTo>
                    <a:pt x="132" y="310"/>
                  </a:moveTo>
                  <a:lnTo>
                    <a:pt x="132" y="310"/>
                  </a:lnTo>
                  <a:lnTo>
                    <a:pt x="118" y="306"/>
                  </a:lnTo>
                  <a:lnTo>
                    <a:pt x="104" y="298"/>
                  </a:lnTo>
                  <a:lnTo>
                    <a:pt x="90" y="288"/>
                  </a:lnTo>
                  <a:lnTo>
                    <a:pt x="76" y="274"/>
                  </a:lnTo>
                  <a:lnTo>
                    <a:pt x="62" y="260"/>
                  </a:lnTo>
                  <a:lnTo>
                    <a:pt x="48" y="244"/>
                  </a:lnTo>
                  <a:lnTo>
                    <a:pt x="36" y="224"/>
                  </a:lnTo>
                  <a:lnTo>
                    <a:pt x="26" y="204"/>
                  </a:lnTo>
                  <a:lnTo>
                    <a:pt x="16" y="182"/>
                  </a:lnTo>
                  <a:lnTo>
                    <a:pt x="10" y="158"/>
                  </a:lnTo>
                  <a:lnTo>
                    <a:pt x="4" y="134"/>
                  </a:lnTo>
                  <a:lnTo>
                    <a:pt x="0" y="108"/>
                  </a:lnTo>
                  <a:lnTo>
                    <a:pt x="0" y="82"/>
                  </a:lnTo>
                  <a:lnTo>
                    <a:pt x="2" y="54"/>
                  </a:lnTo>
                  <a:lnTo>
                    <a:pt x="8" y="28"/>
                  </a:lnTo>
                  <a:lnTo>
                    <a:pt x="16" y="0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</p:grpSp>
      <p:grpSp>
        <p:nvGrpSpPr>
          <p:cNvPr id="63497" name="Group 140"/>
          <p:cNvGrpSpPr>
            <a:grpSpLocks/>
          </p:cNvGrpSpPr>
          <p:nvPr/>
        </p:nvGrpSpPr>
        <p:grpSpPr bwMode="auto">
          <a:xfrm>
            <a:off x="2243138" y="3086033"/>
            <a:ext cx="225425" cy="717550"/>
            <a:chOff x="1670050" y="2914650"/>
            <a:chExt cx="320675" cy="1025525"/>
          </a:xfrm>
        </p:grpSpPr>
        <p:sp>
          <p:nvSpPr>
            <p:cNvPr id="63543" name="Freeform 199"/>
            <p:cNvSpPr>
              <a:spLocks/>
            </p:cNvSpPr>
            <p:nvPr/>
          </p:nvSpPr>
          <p:spPr bwMode="auto">
            <a:xfrm>
              <a:off x="1920875" y="2914650"/>
              <a:ext cx="69850" cy="136525"/>
            </a:xfrm>
            <a:custGeom>
              <a:avLst/>
              <a:gdLst>
                <a:gd name="T0" fmla="*/ 0 w 44"/>
                <a:gd name="T1" fmla="*/ 2147483647 h 86"/>
                <a:gd name="T2" fmla="*/ 2147483647 w 44"/>
                <a:gd name="T3" fmla="*/ 2147483647 h 86"/>
                <a:gd name="T4" fmla="*/ 2147483647 w 44"/>
                <a:gd name="T5" fmla="*/ 2147483647 h 86"/>
                <a:gd name="T6" fmla="*/ 2147483647 w 44"/>
                <a:gd name="T7" fmla="*/ 0 h 86"/>
                <a:gd name="T8" fmla="*/ 0 w 44"/>
                <a:gd name="T9" fmla="*/ 2147483647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6"/>
                <a:gd name="T17" fmla="*/ 44 w 44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6">
                  <a:moveTo>
                    <a:pt x="0" y="72"/>
                  </a:moveTo>
                  <a:lnTo>
                    <a:pt x="24" y="68"/>
                  </a:lnTo>
                  <a:lnTo>
                    <a:pt x="44" y="86"/>
                  </a:lnTo>
                  <a:lnTo>
                    <a:pt x="44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  <p:sp>
          <p:nvSpPr>
            <p:cNvPr id="63544" name="Freeform 209"/>
            <p:cNvSpPr>
              <a:spLocks/>
            </p:cNvSpPr>
            <p:nvPr/>
          </p:nvSpPr>
          <p:spPr bwMode="auto">
            <a:xfrm>
              <a:off x="1670050" y="3019425"/>
              <a:ext cx="292100" cy="920750"/>
            </a:xfrm>
            <a:custGeom>
              <a:avLst/>
              <a:gdLst>
                <a:gd name="T0" fmla="*/ 2147483647 w 184"/>
                <a:gd name="T1" fmla="*/ 0 h 580"/>
                <a:gd name="T2" fmla="*/ 2147483647 w 184"/>
                <a:gd name="T3" fmla="*/ 0 h 580"/>
                <a:gd name="T4" fmla="*/ 2147483647 w 184"/>
                <a:gd name="T5" fmla="*/ 2147483647 h 580"/>
                <a:gd name="T6" fmla="*/ 2147483647 w 184"/>
                <a:gd name="T7" fmla="*/ 2147483647 h 580"/>
                <a:gd name="T8" fmla="*/ 2147483647 w 184"/>
                <a:gd name="T9" fmla="*/ 2147483647 h 580"/>
                <a:gd name="T10" fmla="*/ 2147483647 w 184"/>
                <a:gd name="T11" fmla="*/ 2147483647 h 580"/>
                <a:gd name="T12" fmla="*/ 2147483647 w 184"/>
                <a:gd name="T13" fmla="*/ 2147483647 h 580"/>
                <a:gd name="T14" fmla="*/ 2147483647 w 184"/>
                <a:gd name="T15" fmla="*/ 2147483647 h 580"/>
                <a:gd name="T16" fmla="*/ 2147483647 w 184"/>
                <a:gd name="T17" fmla="*/ 2147483647 h 580"/>
                <a:gd name="T18" fmla="*/ 2147483647 w 184"/>
                <a:gd name="T19" fmla="*/ 2147483647 h 580"/>
                <a:gd name="T20" fmla="*/ 0 w 184"/>
                <a:gd name="T21" fmla="*/ 2147483647 h 5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4"/>
                <a:gd name="T34" fmla="*/ 0 h 580"/>
                <a:gd name="T35" fmla="*/ 184 w 184"/>
                <a:gd name="T36" fmla="*/ 580 h 5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4" h="580">
                  <a:moveTo>
                    <a:pt x="184" y="0"/>
                  </a:moveTo>
                  <a:lnTo>
                    <a:pt x="184" y="0"/>
                  </a:lnTo>
                  <a:lnTo>
                    <a:pt x="172" y="46"/>
                  </a:lnTo>
                  <a:lnTo>
                    <a:pt x="158" y="98"/>
                  </a:lnTo>
                  <a:lnTo>
                    <a:pt x="144" y="158"/>
                  </a:lnTo>
                  <a:lnTo>
                    <a:pt x="126" y="226"/>
                  </a:lnTo>
                  <a:lnTo>
                    <a:pt x="104" y="302"/>
                  </a:lnTo>
                  <a:lnTo>
                    <a:pt x="78" y="386"/>
                  </a:lnTo>
                  <a:lnTo>
                    <a:pt x="44" y="478"/>
                  </a:lnTo>
                  <a:lnTo>
                    <a:pt x="22" y="528"/>
                  </a:lnTo>
                  <a:lnTo>
                    <a:pt x="0" y="580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</p:grpSp>
      <p:grpSp>
        <p:nvGrpSpPr>
          <p:cNvPr id="63498" name="Group 138"/>
          <p:cNvGrpSpPr>
            <a:grpSpLocks/>
          </p:cNvGrpSpPr>
          <p:nvPr/>
        </p:nvGrpSpPr>
        <p:grpSpPr bwMode="auto">
          <a:xfrm>
            <a:off x="2862263" y="4200458"/>
            <a:ext cx="2152650" cy="674687"/>
            <a:chOff x="2552700" y="4505325"/>
            <a:chExt cx="3076575" cy="965200"/>
          </a:xfrm>
        </p:grpSpPr>
        <p:sp>
          <p:nvSpPr>
            <p:cNvPr id="63541" name="Freeform 198"/>
            <p:cNvSpPr>
              <a:spLocks/>
            </p:cNvSpPr>
            <p:nvPr/>
          </p:nvSpPr>
          <p:spPr bwMode="auto">
            <a:xfrm>
              <a:off x="2552700" y="4505325"/>
              <a:ext cx="101600" cy="130175"/>
            </a:xfrm>
            <a:custGeom>
              <a:avLst/>
              <a:gdLst>
                <a:gd name="T0" fmla="*/ 2147483647 w 64"/>
                <a:gd name="T1" fmla="*/ 2147483647 h 82"/>
                <a:gd name="T2" fmla="*/ 2147483647 w 64"/>
                <a:gd name="T3" fmla="*/ 2147483647 h 82"/>
                <a:gd name="T4" fmla="*/ 2147483647 w 64"/>
                <a:gd name="T5" fmla="*/ 2147483647 h 82"/>
                <a:gd name="T6" fmla="*/ 0 w 64"/>
                <a:gd name="T7" fmla="*/ 0 h 82"/>
                <a:gd name="T8" fmla="*/ 2147483647 w 64"/>
                <a:gd name="T9" fmla="*/ 2147483647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82"/>
                <a:gd name="T17" fmla="*/ 64 w 64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82">
                  <a:moveTo>
                    <a:pt x="26" y="82"/>
                  </a:moveTo>
                  <a:lnTo>
                    <a:pt x="40" y="60"/>
                  </a:lnTo>
                  <a:lnTo>
                    <a:pt x="64" y="54"/>
                  </a:lnTo>
                  <a:lnTo>
                    <a:pt x="0" y="0"/>
                  </a:lnTo>
                  <a:lnTo>
                    <a:pt x="26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  <p:sp>
          <p:nvSpPr>
            <p:cNvPr id="63542" name="Freeform 210"/>
            <p:cNvSpPr>
              <a:spLocks/>
            </p:cNvSpPr>
            <p:nvPr/>
          </p:nvSpPr>
          <p:spPr bwMode="auto">
            <a:xfrm>
              <a:off x="2613025" y="4597400"/>
              <a:ext cx="3016250" cy="873125"/>
            </a:xfrm>
            <a:custGeom>
              <a:avLst/>
              <a:gdLst>
                <a:gd name="T0" fmla="*/ 2147483647 w 1900"/>
                <a:gd name="T1" fmla="*/ 2147483647 h 550"/>
                <a:gd name="T2" fmla="*/ 2147483647 w 1900"/>
                <a:gd name="T3" fmla="*/ 2147483647 h 550"/>
                <a:gd name="T4" fmla="*/ 2147483647 w 1900"/>
                <a:gd name="T5" fmla="*/ 2147483647 h 550"/>
                <a:gd name="T6" fmla="*/ 2147483647 w 1900"/>
                <a:gd name="T7" fmla="*/ 2147483647 h 550"/>
                <a:gd name="T8" fmla="*/ 2147483647 w 1900"/>
                <a:gd name="T9" fmla="*/ 2147483647 h 550"/>
                <a:gd name="T10" fmla="*/ 2147483647 w 1900"/>
                <a:gd name="T11" fmla="*/ 2147483647 h 550"/>
                <a:gd name="T12" fmla="*/ 2147483647 w 1900"/>
                <a:gd name="T13" fmla="*/ 2147483647 h 550"/>
                <a:gd name="T14" fmla="*/ 2147483647 w 1900"/>
                <a:gd name="T15" fmla="*/ 2147483647 h 550"/>
                <a:gd name="T16" fmla="*/ 2147483647 w 1900"/>
                <a:gd name="T17" fmla="*/ 2147483647 h 550"/>
                <a:gd name="T18" fmla="*/ 2147483647 w 1900"/>
                <a:gd name="T19" fmla="*/ 2147483647 h 550"/>
                <a:gd name="T20" fmla="*/ 2147483647 w 1900"/>
                <a:gd name="T21" fmla="*/ 2147483647 h 550"/>
                <a:gd name="T22" fmla="*/ 2147483647 w 1900"/>
                <a:gd name="T23" fmla="*/ 2147483647 h 550"/>
                <a:gd name="T24" fmla="*/ 2147483647 w 1900"/>
                <a:gd name="T25" fmla="*/ 2147483647 h 550"/>
                <a:gd name="T26" fmla="*/ 2147483647 w 1900"/>
                <a:gd name="T27" fmla="*/ 2147483647 h 550"/>
                <a:gd name="T28" fmla="*/ 2147483647 w 1900"/>
                <a:gd name="T29" fmla="*/ 2147483647 h 550"/>
                <a:gd name="T30" fmla="*/ 2147483647 w 1900"/>
                <a:gd name="T31" fmla="*/ 2147483647 h 550"/>
                <a:gd name="T32" fmla="*/ 2147483647 w 1900"/>
                <a:gd name="T33" fmla="*/ 2147483647 h 550"/>
                <a:gd name="T34" fmla="*/ 2147483647 w 1900"/>
                <a:gd name="T35" fmla="*/ 2147483647 h 550"/>
                <a:gd name="T36" fmla="*/ 2147483647 w 1900"/>
                <a:gd name="T37" fmla="*/ 2147483647 h 550"/>
                <a:gd name="T38" fmla="*/ 2147483647 w 1900"/>
                <a:gd name="T39" fmla="*/ 2147483647 h 550"/>
                <a:gd name="T40" fmla="*/ 2147483647 w 1900"/>
                <a:gd name="T41" fmla="*/ 2147483647 h 550"/>
                <a:gd name="T42" fmla="*/ 2147483647 w 1900"/>
                <a:gd name="T43" fmla="*/ 2147483647 h 550"/>
                <a:gd name="T44" fmla="*/ 2147483647 w 1900"/>
                <a:gd name="T45" fmla="*/ 2147483647 h 550"/>
                <a:gd name="T46" fmla="*/ 2147483647 w 1900"/>
                <a:gd name="T47" fmla="*/ 2147483647 h 550"/>
                <a:gd name="T48" fmla="*/ 2147483647 w 1900"/>
                <a:gd name="T49" fmla="*/ 2147483647 h 550"/>
                <a:gd name="T50" fmla="*/ 2147483647 w 1900"/>
                <a:gd name="T51" fmla="*/ 2147483647 h 550"/>
                <a:gd name="T52" fmla="*/ 2147483647 w 1900"/>
                <a:gd name="T53" fmla="*/ 2147483647 h 550"/>
                <a:gd name="T54" fmla="*/ 2147483647 w 1900"/>
                <a:gd name="T55" fmla="*/ 2147483647 h 550"/>
                <a:gd name="T56" fmla="*/ 2147483647 w 1900"/>
                <a:gd name="T57" fmla="*/ 2147483647 h 550"/>
                <a:gd name="T58" fmla="*/ 2147483647 w 1900"/>
                <a:gd name="T59" fmla="*/ 2147483647 h 550"/>
                <a:gd name="T60" fmla="*/ 2147483647 w 1900"/>
                <a:gd name="T61" fmla="*/ 2147483647 h 550"/>
                <a:gd name="T62" fmla="*/ 2147483647 w 1900"/>
                <a:gd name="T63" fmla="*/ 2147483647 h 550"/>
                <a:gd name="T64" fmla="*/ 2147483647 w 1900"/>
                <a:gd name="T65" fmla="*/ 2147483647 h 550"/>
                <a:gd name="T66" fmla="*/ 2147483647 w 1900"/>
                <a:gd name="T67" fmla="*/ 2147483647 h 550"/>
                <a:gd name="T68" fmla="*/ 2147483647 w 1900"/>
                <a:gd name="T69" fmla="*/ 2147483647 h 550"/>
                <a:gd name="T70" fmla="*/ 2147483647 w 1900"/>
                <a:gd name="T71" fmla="*/ 2147483647 h 550"/>
                <a:gd name="T72" fmla="*/ 2147483647 w 1900"/>
                <a:gd name="T73" fmla="*/ 2147483647 h 550"/>
                <a:gd name="T74" fmla="*/ 2147483647 w 1900"/>
                <a:gd name="T75" fmla="*/ 2147483647 h 550"/>
                <a:gd name="T76" fmla="*/ 0 w 1900"/>
                <a:gd name="T77" fmla="*/ 0 h 5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00"/>
                <a:gd name="T118" fmla="*/ 0 h 550"/>
                <a:gd name="T119" fmla="*/ 1900 w 1900"/>
                <a:gd name="T120" fmla="*/ 550 h 5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00" h="550">
                  <a:moveTo>
                    <a:pt x="1900" y="310"/>
                  </a:moveTo>
                  <a:lnTo>
                    <a:pt x="1900" y="310"/>
                  </a:lnTo>
                  <a:lnTo>
                    <a:pt x="1856" y="338"/>
                  </a:lnTo>
                  <a:lnTo>
                    <a:pt x="1814" y="364"/>
                  </a:lnTo>
                  <a:lnTo>
                    <a:pt x="1768" y="390"/>
                  </a:lnTo>
                  <a:lnTo>
                    <a:pt x="1724" y="412"/>
                  </a:lnTo>
                  <a:lnTo>
                    <a:pt x="1676" y="434"/>
                  </a:lnTo>
                  <a:lnTo>
                    <a:pt x="1630" y="454"/>
                  </a:lnTo>
                  <a:lnTo>
                    <a:pt x="1582" y="472"/>
                  </a:lnTo>
                  <a:lnTo>
                    <a:pt x="1532" y="488"/>
                  </a:lnTo>
                  <a:lnTo>
                    <a:pt x="1482" y="502"/>
                  </a:lnTo>
                  <a:lnTo>
                    <a:pt x="1432" y="514"/>
                  </a:lnTo>
                  <a:lnTo>
                    <a:pt x="1380" y="526"/>
                  </a:lnTo>
                  <a:lnTo>
                    <a:pt x="1328" y="534"/>
                  </a:lnTo>
                  <a:lnTo>
                    <a:pt x="1276" y="542"/>
                  </a:lnTo>
                  <a:lnTo>
                    <a:pt x="1222" y="546"/>
                  </a:lnTo>
                  <a:lnTo>
                    <a:pt x="1170" y="550"/>
                  </a:lnTo>
                  <a:lnTo>
                    <a:pt x="1116" y="550"/>
                  </a:lnTo>
                  <a:lnTo>
                    <a:pt x="1072" y="550"/>
                  </a:lnTo>
                  <a:lnTo>
                    <a:pt x="1030" y="548"/>
                  </a:lnTo>
                  <a:lnTo>
                    <a:pt x="988" y="544"/>
                  </a:lnTo>
                  <a:lnTo>
                    <a:pt x="948" y="540"/>
                  </a:lnTo>
                  <a:lnTo>
                    <a:pt x="906" y="536"/>
                  </a:lnTo>
                  <a:lnTo>
                    <a:pt x="866" y="528"/>
                  </a:lnTo>
                  <a:lnTo>
                    <a:pt x="826" y="520"/>
                  </a:lnTo>
                  <a:lnTo>
                    <a:pt x="786" y="512"/>
                  </a:lnTo>
                  <a:lnTo>
                    <a:pt x="706" y="490"/>
                  </a:lnTo>
                  <a:lnTo>
                    <a:pt x="630" y="464"/>
                  </a:lnTo>
                  <a:lnTo>
                    <a:pt x="556" y="434"/>
                  </a:lnTo>
                  <a:lnTo>
                    <a:pt x="484" y="400"/>
                  </a:lnTo>
                  <a:lnTo>
                    <a:pt x="414" y="362"/>
                  </a:lnTo>
                  <a:lnTo>
                    <a:pt x="346" y="322"/>
                  </a:lnTo>
                  <a:lnTo>
                    <a:pt x="282" y="276"/>
                  </a:lnTo>
                  <a:lnTo>
                    <a:pt x="220" y="228"/>
                  </a:lnTo>
                  <a:lnTo>
                    <a:pt x="160" y="174"/>
                  </a:lnTo>
                  <a:lnTo>
                    <a:pt x="104" y="120"/>
                  </a:lnTo>
                  <a:lnTo>
                    <a:pt x="50" y="62"/>
                  </a:lnTo>
                  <a:lnTo>
                    <a:pt x="0" y="0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</p:grpSp>
      <p:sp>
        <p:nvSpPr>
          <p:cNvPr id="63499" name="Rectangle 238"/>
          <p:cNvSpPr>
            <a:spLocks noChangeArrowheads="1"/>
          </p:cNvSpPr>
          <p:nvPr/>
        </p:nvSpPr>
        <p:spPr bwMode="auto">
          <a:xfrm>
            <a:off x="5670550" y="4351270"/>
            <a:ext cx="67486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Activated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mitotic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cyclin/CDK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complex</a:t>
            </a:r>
            <a:endParaRPr lang="en-US" sz="1000" b="1"/>
          </a:p>
        </p:txBody>
      </p:sp>
      <p:grpSp>
        <p:nvGrpSpPr>
          <p:cNvPr id="63500" name="Group 134"/>
          <p:cNvGrpSpPr>
            <a:grpSpLocks/>
          </p:cNvGrpSpPr>
          <p:nvPr/>
        </p:nvGrpSpPr>
        <p:grpSpPr bwMode="auto">
          <a:xfrm>
            <a:off x="5588000" y="4273483"/>
            <a:ext cx="63500" cy="479425"/>
            <a:chOff x="6448425" y="4610100"/>
            <a:chExt cx="88900" cy="685800"/>
          </a:xfrm>
        </p:grpSpPr>
        <p:sp>
          <p:nvSpPr>
            <p:cNvPr id="63539" name="Line 271"/>
            <p:cNvSpPr>
              <a:spLocks noChangeShapeType="1"/>
            </p:cNvSpPr>
            <p:nvPr/>
          </p:nvSpPr>
          <p:spPr bwMode="auto">
            <a:xfrm flipH="1">
              <a:off x="6496050" y="4953000"/>
              <a:ext cx="41275" cy="1588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  <p:sp>
          <p:nvSpPr>
            <p:cNvPr id="63540" name="Freeform 272"/>
            <p:cNvSpPr>
              <a:spLocks/>
            </p:cNvSpPr>
            <p:nvPr/>
          </p:nvSpPr>
          <p:spPr bwMode="auto">
            <a:xfrm>
              <a:off x="6448425" y="4610100"/>
              <a:ext cx="47625" cy="685800"/>
            </a:xfrm>
            <a:custGeom>
              <a:avLst/>
              <a:gdLst>
                <a:gd name="T0" fmla="*/ 0 w 30"/>
                <a:gd name="T1" fmla="*/ 0 h 432"/>
                <a:gd name="T2" fmla="*/ 2147483647 w 30"/>
                <a:gd name="T3" fmla="*/ 0 h 432"/>
                <a:gd name="T4" fmla="*/ 2147483647 w 30"/>
                <a:gd name="T5" fmla="*/ 0 h 432"/>
                <a:gd name="T6" fmla="*/ 2147483647 w 30"/>
                <a:gd name="T7" fmla="*/ 0 h 432"/>
                <a:gd name="T8" fmla="*/ 2147483647 w 30"/>
                <a:gd name="T9" fmla="*/ 2147483647 h 432"/>
                <a:gd name="T10" fmla="*/ 2147483647 w 30"/>
                <a:gd name="T11" fmla="*/ 2147483647 h 432"/>
                <a:gd name="T12" fmla="*/ 2147483647 w 30"/>
                <a:gd name="T13" fmla="*/ 2147483647 h 432"/>
                <a:gd name="T14" fmla="*/ 2147483647 w 30"/>
                <a:gd name="T15" fmla="*/ 2147483647 h 432"/>
                <a:gd name="T16" fmla="*/ 2147483647 w 30"/>
                <a:gd name="T17" fmla="*/ 2147483647 h 432"/>
                <a:gd name="T18" fmla="*/ 2147483647 w 30"/>
                <a:gd name="T19" fmla="*/ 2147483647 h 432"/>
                <a:gd name="T20" fmla="*/ 2147483647 w 30"/>
                <a:gd name="T21" fmla="*/ 2147483647 h 432"/>
                <a:gd name="T22" fmla="*/ 2147483647 w 30"/>
                <a:gd name="T23" fmla="*/ 2147483647 h 432"/>
                <a:gd name="T24" fmla="*/ 2147483647 w 30"/>
                <a:gd name="T25" fmla="*/ 2147483647 h 432"/>
                <a:gd name="T26" fmla="*/ 2147483647 w 30"/>
                <a:gd name="T27" fmla="*/ 2147483647 h 432"/>
                <a:gd name="T28" fmla="*/ 2147483647 w 30"/>
                <a:gd name="T29" fmla="*/ 2147483647 h 432"/>
                <a:gd name="T30" fmla="*/ 0 w 30"/>
                <a:gd name="T31" fmla="*/ 2147483647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432"/>
                <a:gd name="T50" fmla="*/ 30 w 30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432">
                  <a:moveTo>
                    <a:pt x="0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6" y="8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408"/>
                  </a:lnTo>
                  <a:lnTo>
                    <a:pt x="30" y="418"/>
                  </a:lnTo>
                  <a:lnTo>
                    <a:pt x="26" y="424"/>
                  </a:lnTo>
                  <a:lnTo>
                    <a:pt x="22" y="430"/>
                  </a:lnTo>
                  <a:lnTo>
                    <a:pt x="18" y="432"/>
                  </a:lnTo>
                  <a:lnTo>
                    <a:pt x="0" y="432"/>
                  </a:lnTo>
                </a:path>
              </a:pathLst>
            </a:cu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</p:grpSp>
      <p:sp>
        <p:nvSpPr>
          <p:cNvPr id="63501" name="Rectangle 273"/>
          <p:cNvSpPr>
            <a:spLocks noChangeArrowheads="1"/>
          </p:cNvSpPr>
          <p:nvPr/>
        </p:nvSpPr>
        <p:spPr bwMode="auto">
          <a:xfrm>
            <a:off x="1092917" y="1414395"/>
            <a:ext cx="88806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G</a:t>
            </a:r>
            <a:r>
              <a:rPr lang="en-US" sz="1000" b="1" baseline="-25000" dirty="0">
                <a:solidFill>
                  <a:srgbClr val="000000"/>
                </a:solidFill>
                <a:latin typeface="Helvetica" pitchFamily="34" charset="0"/>
              </a:rPr>
              <a:t>1</a:t>
            </a:r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Helvetica" pitchFamily="34" charset="0"/>
              </a:rPr>
              <a:t>cyclin</a:t>
            </a:r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 is</a:t>
            </a:r>
          </a:p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degraded after</a:t>
            </a:r>
          </a:p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cell enters</a:t>
            </a:r>
          </a:p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S phase.</a:t>
            </a:r>
            <a:endParaRPr lang="en-US" sz="1000" b="1" dirty="0"/>
          </a:p>
        </p:txBody>
      </p:sp>
      <p:sp>
        <p:nvSpPr>
          <p:cNvPr id="63502" name="Rectangle 313"/>
          <p:cNvSpPr>
            <a:spLocks noChangeArrowheads="1"/>
          </p:cNvSpPr>
          <p:nvPr/>
        </p:nvSpPr>
        <p:spPr bwMode="auto">
          <a:xfrm>
            <a:off x="1592693" y="2537190"/>
            <a:ext cx="758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Activated G</a:t>
            </a:r>
            <a:r>
              <a:rPr lang="en-US" sz="1000" b="1" baseline="-25000" dirty="0">
                <a:solidFill>
                  <a:srgbClr val="000000"/>
                </a:solidFill>
                <a:latin typeface="Helvetica" pitchFamily="34" charset="0"/>
              </a:rPr>
              <a:t>1</a:t>
            </a:r>
          </a:p>
          <a:p>
            <a:r>
              <a:rPr lang="en-US" sz="1000" b="1" dirty="0" err="1">
                <a:solidFill>
                  <a:srgbClr val="000000"/>
                </a:solidFill>
                <a:latin typeface="Helvetica" pitchFamily="34" charset="0"/>
              </a:rPr>
              <a:t>cyclin</a:t>
            </a:r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/CDK</a:t>
            </a:r>
          </a:p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complex</a:t>
            </a:r>
            <a:endParaRPr lang="en-US" sz="1000" b="1" dirty="0"/>
          </a:p>
        </p:txBody>
      </p:sp>
      <p:grpSp>
        <p:nvGrpSpPr>
          <p:cNvPr id="63503" name="Group 133"/>
          <p:cNvGrpSpPr>
            <a:grpSpLocks/>
          </p:cNvGrpSpPr>
          <p:nvPr/>
        </p:nvGrpSpPr>
        <p:grpSpPr bwMode="auto">
          <a:xfrm>
            <a:off x="2309813" y="2490720"/>
            <a:ext cx="63500" cy="446088"/>
            <a:chOff x="1765300" y="2063750"/>
            <a:chExt cx="88900" cy="638175"/>
          </a:xfrm>
        </p:grpSpPr>
        <p:sp>
          <p:nvSpPr>
            <p:cNvPr id="63537" name="Line 341"/>
            <p:cNvSpPr>
              <a:spLocks noChangeShapeType="1"/>
            </p:cNvSpPr>
            <p:nvPr/>
          </p:nvSpPr>
          <p:spPr bwMode="auto">
            <a:xfrm>
              <a:off x="1765300" y="2381250"/>
              <a:ext cx="41275" cy="1588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  <p:sp>
          <p:nvSpPr>
            <p:cNvPr id="63538" name="Freeform 342"/>
            <p:cNvSpPr>
              <a:spLocks/>
            </p:cNvSpPr>
            <p:nvPr/>
          </p:nvSpPr>
          <p:spPr bwMode="auto">
            <a:xfrm>
              <a:off x="1806575" y="2063750"/>
              <a:ext cx="47625" cy="638175"/>
            </a:xfrm>
            <a:custGeom>
              <a:avLst/>
              <a:gdLst>
                <a:gd name="T0" fmla="*/ 2147483647 w 30"/>
                <a:gd name="T1" fmla="*/ 2147483647 h 402"/>
                <a:gd name="T2" fmla="*/ 2147483647 w 30"/>
                <a:gd name="T3" fmla="*/ 2147483647 h 402"/>
                <a:gd name="T4" fmla="*/ 2147483647 w 30"/>
                <a:gd name="T5" fmla="*/ 2147483647 h 402"/>
                <a:gd name="T6" fmla="*/ 2147483647 w 30"/>
                <a:gd name="T7" fmla="*/ 2147483647 h 402"/>
                <a:gd name="T8" fmla="*/ 2147483647 w 30"/>
                <a:gd name="T9" fmla="*/ 2147483647 h 402"/>
                <a:gd name="T10" fmla="*/ 2147483647 w 30"/>
                <a:gd name="T11" fmla="*/ 2147483647 h 402"/>
                <a:gd name="T12" fmla="*/ 2147483647 w 30"/>
                <a:gd name="T13" fmla="*/ 2147483647 h 402"/>
                <a:gd name="T14" fmla="*/ 0 w 30"/>
                <a:gd name="T15" fmla="*/ 2147483647 h 402"/>
                <a:gd name="T16" fmla="*/ 0 w 30"/>
                <a:gd name="T17" fmla="*/ 2147483647 h 402"/>
                <a:gd name="T18" fmla="*/ 0 w 30"/>
                <a:gd name="T19" fmla="*/ 2147483647 h 402"/>
                <a:gd name="T20" fmla="*/ 2147483647 w 30"/>
                <a:gd name="T21" fmla="*/ 2147483647 h 402"/>
                <a:gd name="T22" fmla="*/ 2147483647 w 30"/>
                <a:gd name="T23" fmla="*/ 2147483647 h 402"/>
                <a:gd name="T24" fmla="*/ 2147483647 w 30"/>
                <a:gd name="T25" fmla="*/ 2147483647 h 402"/>
                <a:gd name="T26" fmla="*/ 2147483647 w 30"/>
                <a:gd name="T27" fmla="*/ 0 h 402"/>
                <a:gd name="T28" fmla="*/ 2147483647 w 30"/>
                <a:gd name="T29" fmla="*/ 0 h 402"/>
                <a:gd name="T30" fmla="*/ 2147483647 w 30"/>
                <a:gd name="T31" fmla="*/ 0 h 4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402"/>
                <a:gd name="T50" fmla="*/ 30 w 30"/>
                <a:gd name="T51" fmla="*/ 402 h 4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402">
                  <a:moveTo>
                    <a:pt x="30" y="402"/>
                  </a:moveTo>
                  <a:lnTo>
                    <a:pt x="12" y="402"/>
                  </a:lnTo>
                  <a:lnTo>
                    <a:pt x="8" y="400"/>
                  </a:lnTo>
                  <a:lnTo>
                    <a:pt x="4" y="394"/>
                  </a:lnTo>
                  <a:lnTo>
                    <a:pt x="2" y="388"/>
                  </a:lnTo>
                  <a:lnTo>
                    <a:pt x="0" y="378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30" y="0"/>
                  </a:lnTo>
                </a:path>
              </a:pathLst>
            </a:cu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</p:grpSp>
      <p:sp>
        <p:nvSpPr>
          <p:cNvPr id="63504" name="Rectangle 343"/>
          <p:cNvSpPr>
            <a:spLocks noChangeArrowheads="1"/>
          </p:cNvSpPr>
          <p:nvPr/>
        </p:nvSpPr>
        <p:spPr bwMode="auto">
          <a:xfrm>
            <a:off x="3068638" y="3501958"/>
            <a:ext cx="14747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G</a:t>
            </a:r>
            <a:r>
              <a:rPr lang="en-US" sz="1000" b="1" baseline="-250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sz="1000" b="1" baseline="-25000"/>
          </a:p>
        </p:txBody>
      </p:sp>
      <p:sp>
        <p:nvSpPr>
          <p:cNvPr id="63505" name="Rectangle 345"/>
          <p:cNvSpPr>
            <a:spLocks noChangeArrowheads="1"/>
          </p:cNvSpPr>
          <p:nvPr/>
        </p:nvSpPr>
        <p:spPr bwMode="auto">
          <a:xfrm>
            <a:off x="5143500" y="3363845"/>
            <a:ext cx="14747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G</a:t>
            </a:r>
            <a:r>
              <a:rPr lang="en-US" sz="1000" b="1" baseline="-250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sz="1000" b="1" baseline="-25000"/>
          </a:p>
        </p:txBody>
      </p:sp>
      <p:sp>
        <p:nvSpPr>
          <p:cNvPr id="63506" name="Rectangle 347"/>
          <p:cNvSpPr>
            <a:spLocks noChangeArrowheads="1"/>
          </p:cNvSpPr>
          <p:nvPr/>
        </p:nvSpPr>
        <p:spPr bwMode="auto">
          <a:xfrm>
            <a:off x="4152900" y="4335395"/>
            <a:ext cx="10740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 sz="1000" b="1"/>
          </a:p>
        </p:txBody>
      </p:sp>
      <p:sp>
        <p:nvSpPr>
          <p:cNvPr id="63507" name="Rectangle 348"/>
          <p:cNvSpPr>
            <a:spLocks noChangeArrowheads="1"/>
          </p:cNvSpPr>
          <p:nvPr/>
        </p:nvSpPr>
        <p:spPr bwMode="auto">
          <a:xfrm>
            <a:off x="4162425" y="2230370"/>
            <a:ext cx="849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S</a:t>
            </a:r>
            <a:endParaRPr lang="en-US" sz="1000" b="1"/>
          </a:p>
        </p:txBody>
      </p:sp>
      <p:sp>
        <p:nvSpPr>
          <p:cNvPr id="63509" name="Rectangle 368"/>
          <p:cNvSpPr>
            <a:spLocks noChangeArrowheads="1"/>
          </p:cNvSpPr>
          <p:nvPr/>
        </p:nvSpPr>
        <p:spPr bwMode="auto">
          <a:xfrm>
            <a:off x="3648613" y="4668475"/>
            <a:ext cx="67486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Metaphase</a:t>
            </a:r>
          </a:p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checkpoint</a:t>
            </a:r>
            <a:endParaRPr lang="en-US" sz="1000" b="1" dirty="0"/>
          </a:p>
        </p:txBody>
      </p:sp>
      <p:sp>
        <p:nvSpPr>
          <p:cNvPr id="63510" name="Rectangle 387"/>
          <p:cNvSpPr>
            <a:spLocks noChangeArrowheads="1"/>
          </p:cNvSpPr>
          <p:nvPr/>
        </p:nvSpPr>
        <p:spPr bwMode="auto">
          <a:xfrm>
            <a:off x="4247385" y="3458672"/>
            <a:ext cx="749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G</a:t>
            </a:r>
            <a:r>
              <a:rPr lang="en-US" sz="1000" b="1" baseline="-25000" dirty="0">
                <a:solidFill>
                  <a:srgbClr val="000000"/>
                </a:solidFill>
                <a:latin typeface="Helvetica" pitchFamily="34" charset="0"/>
              </a:rPr>
              <a:t>2 </a:t>
            </a:r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checkpoint</a:t>
            </a:r>
            <a:endParaRPr lang="en-US" sz="1000" b="1" dirty="0"/>
          </a:p>
        </p:txBody>
      </p:sp>
      <p:sp>
        <p:nvSpPr>
          <p:cNvPr id="63511" name="Rectangle 399"/>
          <p:cNvSpPr>
            <a:spLocks noChangeArrowheads="1"/>
          </p:cNvSpPr>
          <p:nvPr/>
        </p:nvSpPr>
        <p:spPr bwMode="auto">
          <a:xfrm>
            <a:off x="3524251" y="2963795"/>
            <a:ext cx="736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G</a:t>
            </a:r>
            <a:r>
              <a:rPr lang="en-US" sz="1000" b="1" baseline="-25000" dirty="0">
                <a:solidFill>
                  <a:srgbClr val="000000"/>
                </a:solidFill>
                <a:latin typeface="Helvetica" pitchFamily="34" charset="0"/>
              </a:rPr>
              <a:t>1</a:t>
            </a:r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 checkpoint</a:t>
            </a:r>
            <a:endParaRPr lang="en-US" sz="1000" b="1" dirty="0"/>
          </a:p>
        </p:txBody>
      </p:sp>
      <p:sp>
        <p:nvSpPr>
          <p:cNvPr id="63512" name="Rectangle 417"/>
          <p:cNvSpPr>
            <a:spLocks noChangeArrowheads="1"/>
          </p:cNvSpPr>
          <p:nvPr/>
        </p:nvSpPr>
        <p:spPr bwMode="auto">
          <a:xfrm>
            <a:off x="5797550" y="5411720"/>
            <a:ext cx="19845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Mitotic cyclin is degraded as cell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progresses through mitosis.</a:t>
            </a:r>
            <a:endParaRPr lang="en-US" sz="1000" b="1"/>
          </a:p>
        </p:txBody>
      </p:sp>
      <p:sp>
        <p:nvSpPr>
          <p:cNvPr id="63514" name="Line 349"/>
          <p:cNvSpPr>
            <a:spLocks noChangeShapeType="1"/>
          </p:cNvSpPr>
          <p:nvPr/>
        </p:nvSpPr>
        <p:spPr bwMode="auto">
          <a:xfrm flipH="1" flipV="1">
            <a:off x="1984375" y="3806758"/>
            <a:ext cx="74613" cy="128587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 b="1"/>
          </a:p>
        </p:txBody>
      </p:sp>
      <p:sp>
        <p:nvSpPr>
          <p:cNvPr id="63515" name="Line 350"/>
          <p:cNvSpPr>
            <a:spLocks noChangeShapeType="1"/>
          </p:cNvSpPr>
          <p:nvPr/>
        </p:nvSpPr>
        <p:spPr bwMode="auto">
          <a:xfrm flipH="1" flipV="1">
            <a:off x="1984375" y="3806758"/>
            <a:ext cx="74613" cy="128587"/>
          </a:xfrm>
          <a:prstGeom prst="line">
            <a:avLst/>
          </a:prstGeom>
          <a:noFill/>
          <a:ln w="673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 b="1"/>
          </a:p>
        </p:txBody>
      </p:sp>
      <p:sp>
        <p:nvSpPr>
          <p:cNvPr id="63516" name="Rectangle 351"/>
          <p:cNvSpPr>
            <a:spLocks noChangeArrowheads="1"/>
          </p:cNvSpPr>
          <p:nvPr/>
        </p:nvSpPr>
        <p:spPr bwMode="auto">
          <a:xfrm>
            <a:off x="1428385" y="3706745"/>
            <a:ext cx="54341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G</a:t>
            </a:r>
            <a:r>
              <a:rPr lang="en-US" sz="1000" b="1" baseline="-25000" dirty="0">
                <a:solidFill>
                  <a:srgbClr val="000000"/>
                </a:solidFill>
                <a:latin typeface="Helvetica" pitchFamily="34" charset="0"/>
              </a:rPr>
              <a:t>1</a:t>
            </a:r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Helvetica" pitchFamily="34" charset="0"/>
              </a:rPr>
              <a:t>cyclin</a:t>
            </a:r>
            <a:endParaRPr lang="en-US" sz="1000" b="1" dirty="0"/>
          </a:p>
        </p:txBody>
      </p:sp>
      <p:sp>
        <p:nvSpPr>
          <p:cNvPr id="63517" name="Rectangle 213"/>
          <p:cNvSpPr>
            <a:spLocks noChangeArrowheads="1"/>
          </p:cNvSpPr>
          <p:nvPr/>
        </p:nvSpPr>
        <p:spPr bwMode="auto">
          <a:xfrm>
            <a:off x="6508032" y="3390833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Mitotic</a:t>
            </a:r>
          </a:p>
          <a:p>
            <a:r>
              <a:rPr lang="en-US" sz="1000" b="1" dirty="0" err="1">
                <a:solidFill>
                  <a:srgbClr val="000000"/>
                </a:solidFill>
                <a:latin typeface="Helvetica" pitchFamily="34" charset="0"/>
              </a:rPr>
              <a:t>cyclin</a:t>
            </a:r>
            <a:endParaRPr lang="en-US" sz="1000" b="1" dirty="0"/>
          </a:p>
        </p:txBody>
      </p:sp>
      <p:sp>
        <p:nvSpPr>
          <p:cNvPr id="63518" name="Rectangle 226"/>
          <p:cNvSpPr>
            <a:spLocks noChangeArrowheads="1"/>
          </p:cNvSpPr>
          <p:nvPr/>
        </p:nvSpPr>
        <p:spPr bwMode="auto">
          <a:xfrm>
            <a:off x="5246688" y="4589395"/>
            <a:ext cx="2789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CDK</a:t>
            </a:r>
            <a:endParaRPr lang="en-US" sz="1000" b="1"/>
          </a:p>
        </p:txBody>
      </p:sp>
      <p:sp>
        <p:nvSpPr>
          <p:cNvPr id="63519" name="Rectangle 229"/>
          <p:cNvSpPr>
            <a:spLocks noChangeArrowheads="1"/>
          </p:cNvSpPr>
          <p:nvPr/>
        </p:nvSpPr>
        <p:spPr bwMode="auto">
          <a:xfrm>
            <a:off x="2503488" y="2533583"/>
            <a:ext cx="2789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CDK</a:t>
            </a:r>
            <a:endParaRPr lang="en-US" sz="1000" b="1"/>
          </a:p>
        </p:txBody>
      </p:sp>
      <p:sp>
        <p:nvSpPr>
          <p:cNvPr id="63520" name="Rectangle 232"/>
          <p:cNvSpPr>
            <a:spLocks noChangeArrowheads="1"/>
          </p:cNvSpPr>
          <p:nvPr/>
        </p:nvSpPr>
        <p:spPr bwMode="auto">
          <a:xfrm>
            <a:off x="2681288" y="3955983"/>
            <a:ext cx="2789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CDK</a:t>
            </a:r>
            <a:endParaRPr lang="en-US" sz="1000" b="1"/>
          </a:p>
        </p:txBody>
      </p:sp>
      <p:sp>
        <p:nvSpPr>
          <p:cNvPr id="63521" name="Rectangle 235"/>
          <p:cNvSpPr>
            <a:spLocks noChangeArrowheads="1"/>
          </p:cNvSpPr>
          <p:nvPr/>
        </p:nvSpPr>
        <p:spPr bwMode="auto">
          <a:xfrm>
            <a:off x="4117975" y="1719195"/>
            <a:ext cx="2789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CDK</a:t>
            </a:r>
            <a:endParaRPr lang="en-US" sz="1000" b="1"/>
          </a:p>
        </p:txBody>
      </p:sp>
      <p:grpSp>
        <p:nvGrpSpPr>
          <p:cNvPr id="63522" name="Group 66"/>
          <p:cNvGrpSpPr>
            <a:grpSpLocks/>
          </p:cNvGrpSpPr>
          <p:nvPr/>
        </p:nvGrpSpPr>
        <p:grpSpPr bwMode="auto">
          <a:xfrm>
            <a:off x="3381375" y="3003483"/>
            <a:ext cx="125413" cy="4762"/>
            <a:chOff x="3295650" y="2797175"/>
            <a:chExt cx="177800" cy="6577"/>
          </a:xfrm>
        </p:grpSpPr>
        <p:sp>
          <p:nvSpPr>
            <p:cNvPr id="63535" name="Line 412"/>
            <p:cNvSpPr>
              <a:spLocks noChangeShapeType="1"/>
            </p:cNvSpPr>
            <p:nvPr/>
          </p:nvSpPr>
          <p:spPr bwMode="auto">
            <a:xfrm>
              <a:off x="3295654" y="2797175"/>
              <a:ext cx="177796" cy="6269"/>
            </a:xfrm>
            <a:prstGeom prst="line">
              <a:avLst/>
            </a:prstGeom>
            <a:noFill/>
            <a:ln w="1346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  <p:sp>
          <p:nvSpPr>
            <p:cNvPr id="63536" name="Line 415"/>
            <p:cNvSpPr>
              <a:spLocks noChangeShapeType="1"/>
            </p:cNvSpPr>
            <p:nvPr/>
          </p:nvSpPr>
          <p:spPr bwMode="auto">
            <a:xfrm>
              <a:off x="3295650" y="2797483"/>
              <a:ext cx="177796" cy="6269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</p:grpSp>
      <p:grpSp>
        <p:nvGrpSpPr>
          <p:cNvPr id="63523" name="Group 68"/>
          <p:cNvGrpSpPr>
            <a:grpSpLocks/>
          </p:cNvGrpSpPr>
          <p:nvPr/>
        </p:nvGrpSpPr>
        <p:grpSpPr bwMode="auto">
          <a:xfrm>
            <a:off x="4699000" y="3767070"/>
            <a:ext cx="36513" cy="169863"/>
            <a:chOff x="5178425" y="3886200"/>
            <a:chExt cx="51027" cy="244475"/>
          </a:xfrm>
        </p:grpSpPr>
        <p:sp>
          <p:nvSpPr>
            <p:cNvPr id="63533" name="Freeform 413"/>
            <p:cNvSpPr>
              <a:spLocks/>
            </p:cNvSpPr>
            <p:nvPr/>
          </p:nvSpPr>
          <p:spPr bwMode="auto">
            <a:xfrm>
              <a:off x="5178425" y="3886200"/>
              <a:ext cx="50990" cy="222250"/>
            </a:xfrm>
            <a:custGeom>
              <a:avLst/>
              <a:gdLst>
                <a:gd name="T0" fmla="*/ 2147483647 w 32"/>
                <a:gd name="T1" fmla="*/ 2147483647 h 140"/>
                <a:gd name="T2" fmla="*/ 2147483647 w 32"/>
                <a:gd name="T3" fmla="*/ 0 h 140"/>
                <a:gd name="T4" fmla="*/ 0 w 32"/>
                <a:gd name="T5" fmla="*/ 0 h 140"/>
                <a:gd name="T6" fmla="*/ 0 60000 65536"/>
                <a:gd name="T7" fmla="*/ 0 60000 65536"/>
                <a:gd name="T8" fmla="*/ 0 60000 65536"/>
                <a:gd name="T9" fmla="*/ 0 w 32"/>
                <a:gd name="T10" fmla="*/ 0 h 140"/>
                <a:gd name="T11" fmla="*/ 32 w 32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140">
                  <a:moveTo>
                    <a:pt x="32" y="140"/>
                  </a:move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noFill/>
            <a:ln w="1346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  <p:sp>
          <p:nvSpPr>
            <p:cNvPr id="63534" name="Freeform 416"/>
            <p:cNvSpPr>
              <a:spLocks/>
            </p:cNvSpPr>
            <p:nvPr/>
          </p:nvSpPr>
          <p:spPr bwMode="auto">
            <a:xfrm>
              <a:off x="5178462" y="3908425"/>
              <a:ext cx="50990" cy="222250"/>
            </a:xfrm>
            <a:custGeom>
              <a:avLst/>
              <a:gdLst>
                <a:gd name="T0" fmla="*/ 2147483647 w 32"/>
                <a:gd name="T1" fmla="*/ 2147483647 h 140"/>
                <a:gd name="T2" fmla="*/ 2147483647 w 32"/>
                <a:gd name="T3" fmla="*/ 0 h 140"/>
                <a:gd name="T4" fmla="*/ 0 w 32"/>
                <a:gd name="T5" fmla="*/ 0 h 140"/>
                <a:gd name="T6" fmla="*/ 0 60000 65536"/>
                <a:gd name="T7" fmla="*/ 0 60000 65536"/>
                <a:gd name="T8" fmla="*/ 0 60000 65536"/>
                <a:gd name="T9" fmla="*/ 0 w 32"/>
                <a:gd name="T10" fmla="*/ 0 h 140"/>
                <a:gd name="T11" fmla="*/ 32 w 32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140">
                  <a:moveTo>
                    <a:pt x="32" y="140"/>
                  </a:move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</p:grpSp>
      <p:grpSp>
        <p:nvGrpSpPr>
          <p:cNvPr id="63524" name="Group 67"/>
          <p:cNvGrpSpPr>
            <a:grpSpLocks/>
          </p:cNvGrpSpPr>
          <p:nvPr/>
        </p:nvGrpSpPr>
        <p:grpSpPr bwMode="auto">
          <a:xfrm>
            <a:off x="4060825" y="4067108"/>
            <a:ext cx="9525" cy="85725"/>
            <a:chOff x="4254500" y="4314825"/>
            <a:chExt cx="12927" cy="123825"/>
          </a:xfrm>
        </p:grpSpPr>
        <p:sp>
          <p:nvSpPr>
            <p:cNvPr id="63531" name="Line 414"/>
            <p:cNvSpPr>
              <a:spLocks noChangeShapeType="1"/>
            </p:cNvSpPr>
            <p:nvPr/>
          </p:nvSpPr>
          <p:spPr bwMode="auto">
            <a:xfrm flipV="1">
              <a:off x="4254500" y="4314825"/>
              <a:ext cx="12824" cy="101600"/>
            </a:xfrm>
            <a:prstGeom prst="line">
              <a:avLst/>
            </a:prstGeom>
            <a:noFill/>
            <a:ln w="1346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  <p:sp>
          <p:nvSpPr>
            <p:cNvPr id="63532" name="Line 471"/>
            <p:cNvSpPr>
              <a:spLocks noChangeShapeType="1"/>
            </p:cNvSpPr>
            <p:nvPr/>
          </p:nvSpPr>
          <p:spPr bwMode="auto">
            <a:xfrm flipV="1">
              <a:off x="4254603" y="4337050"/>
              <a:ext cx="12824" cy="101600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 b="1"/>
            </a:p>
          </p:txBody>
        </p:sp>
      </p:grpSp>
      <p:sp>
        <p:nvSpPr>
          <p:cNvPr id="63526" name="Text Box 4"/>
          <p:cNvSpPr txBox="1">
            <a:spLocks noChangeArrowheads="1"/>
          </p:cNvSpPr>
          <p:nvPr/>
        </p:nvSpPr>
        <p:spPr bwMode="auto">
          <a:xfrm>
            <a:off x="304800" y="5791200"/>
            <a:ext cx="228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dirty="0" err="1" smtClean="0">
                <a:latin typeface="+mn-lt"/>
              </a:rPr>
              <a:t>Brooker</a:t>
            </a:r>
            <a:r>
              <a:rPr lang="en-US" sz="1400" b="1" dirty="0" smtClean="0">
                <a:latin typeface="+mn-lt"/>
              </a:rPr>
              <a:t>, Fig </a:t>
            </a:r>
            <a:r>
              <a:rPr lang="en-US" sz="1400" b="1" dirty="0">
                <a:latin typeface="+mn-lt"/>
              </a:rPr>
              <a:t>23.16</a:t>
            </a:r>
            <a:endParaRPr lang="en-US" sz="1400" b="1" i="1" dirty="0">
              <a:latin typeface="+mn-lt"/>
            </a:endParaRPr>
          </a:p>
        </p:txBody>
      </p:sp>
      <p:sp>
        <p:nvSpPr>
          <p:cNvPr id="63527" name="Rectangle 5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900" b="1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74638"/>
            <a:ext cx="8579892" cy="1143000"/>
          </a:xfrm>
        </p:spPr>
        <p:txBody>
          <a:bodyPr/>
          <a:lstStyle/>
          <a:p>
            <a:r>
              <a:rPr lang="en-US" sz="2800" b="1" dirty="0" err="1" smtClean="0"/>
              <a:t>Cyclin</a:t>
            </a:r>
            <a:r>
              <a:rPr lang="en-US" sz="2800" b="1" dirty="0" smtClean="0"/>
              <a:t> Protein and CDK’s Regulate the Cell</a:t>
            </a:r>
            <a:r>
              <a:rPr lang="en-US" sz="2800" b="1" baseline="0" dirty="0" smtClean="0"/>
              <a:t> Cycle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524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8809" y="762000"/>
            <a:ext cx="4125191" cy="4953000"/>
          </a:xfrm>
        </p:spPr>
        <p:txBody>
          <a:bodyPr/>
          <a:lstStyle/>
          <a:p>
            <a:r>
              <a:rPr lang="en-US" sz="2400" b="1" dirty="0" smtClean="0"/>
              <a:t>The concentration of </a:t>
            </a:r>
            <a:r>
              <a:rPr lang="en-US" sz="2400" b="1" dirty="0" err="1" smtClean="0"/>
              <a:t>cyclin</a:t>
            </a:r>
            <a:r>
              <a:rPr lang="en-US" sz="2400" b="1" dirty="0" smtClean="0"/>
              <a:t> proteins determines the Cell Cycle</a:t>
            </a:r>
            <a:br>
              <a:rPr lang="en-US" sz="2400" b="1" dirty="0" smtClean="0"/>
            </a:br>
            <a:r>
              <a:rPr lang="en-US" sz="2000" dirty="0" smtClean="0"/>
              <a:t>(fig from Campbell’s </a:t>
            </a:r>
            <a:r>
              <a:rPr lang="en-US" sz="2000" i="1" dirty="0" smtClean="0"/>
              <a:t>Biology)</a:t>
            </a:r>
            <a:endParaRPr lang="en-US" sz="2000" dirty="0"/>
          </a:p>
        </p:txBody>
      </p:sp>
      <p:pic>
        <p:nvPicPr>
          <p:cNvPr id="7172" name="Picture 4" descr="12_16G2Checkpoint_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6366"/>
            <a:ext cx="4461164" cy="68116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3813464" y="1465118"/>
            <a:ext cx="1693718" cy="11637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69854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sz="2400" u="sng" dirty="0" smtClean="0"/>
              <a:t>The timing of the cell cycle is important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>
                <a:sym typeface="Wingdings" pitchFamily="2" charset="2"/>
              </a:rPr>
              <a:t>m</a:t>
            </a:r>
            <a:r>
              <a:rPr lang="en-US" sz="2400" dirty="0" smtClean="0"/>
              <a:t>istakes </a:t>
            </a:r>
            <a:r>
              <a:rPr lang="en-US" sz="2400" dirty="0"/>
              <a:t>in mitosis result in abnormal </a:t>
            </a:r>
            <a:r>
              <a:rPr lang="en-US" sz="2400" dirty="0" smtClean="0"/>
              <a:t>number </a:t>
            </a:r>
            <a:r>
              <a:rPr lang="en-US" sz="2400" dirty="0"/>
              <a:t>and type of </a:t>
            </a:r>
            <a:r>
              <a:rPr lang="en-US" sz="2400" dirty="0" smtClean="0"/>
              <a:t>chromosomes, </a:t>
            </a:r>
            <a:r>
              <a:rPr lang="en-US" sz="2400" dirty="0"/>
              <a:t>and can cause cancer</a:t>
            </a:r>
          </a:p>
        </p:txBody>
      </p:sp>
      <p:pic>
        <p:nvPicPr>
          <p:cNvPr id="34819" name="Picture 3" descr="aneuploid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08088"/>
            <a:ext cx="9144000" cy="5299075"/>
          </a:xfrm>
          <a:noFill/>
          <a:ln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486400" y="6477000"/>
            <a:ext cx="342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Photo from Karp, </a:t>
            </a:r>
            <a:r>
              <a:rPr lang="en-US" sz="1200" i="1">
                <a:latin typeface="Arial" charset="0"/>
              </a:rPr>
              <a:t>Cell and Molecular Biology</a:t>
            </a:r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figure 2-10 part 1_n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65100"/>
            <a:ext cx="66309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figure 2-10 part 2_n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165100"/>
            <a:ext cx="661193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figure 2-10 part 3_n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65100"/>
            <a:ext cx="64785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30238"/>
            <a:ext cx="7772400" cy="5465762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 smtClean="0"/>
              <a:t>What is the difference between being haploid vs. diploid?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 smtClean="0"/>
              <a:t>What is the genetic content of the parent cell vs. the daughter cell in mitosis?  In meiosis?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 smtClean="0"/>
              <a:t>What are the parts of a chromosome?  When is a chromosome considered a single duplicated chromosome, vs. two unduplicated chromosomes?  </a:t>
            </a:r>
          </a:p>
          <a:p>
            <a:pPr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What </a:t>
            </a:r>
            <a:r>
              <a:rPr lang="en-US" sz="2400" dirty="0"/>
              <a:t>are the </a:t>
            </a:r>
            <a:r>
              <a:rPr lang="en-US" sz="2400" dirty="0" smtClean="0"/>
              <a:t>sub-stages </a:t>
            </a:r>
            <a:r>
              <a:rPr lang="en-US" sz="2400" dirty="0"/>
              <a:t>of </a:t>
            </a:r>
            <a:r>
              <a:rPr lang="en-US" sz="2400" dirty="0" smtClean="0"/>
              <a:t>mitosis and meiosis, </a:t>
            </a:r>
            <a:r>
              <a:rPr lang="en-US" sz="2400" dirty="0"/>
              <a:t>and what </a:t>
            </a:r>
            <a:r>
              <a:rPr lang="en-US" sz="2400" dirty="0" smtClean="0"/>
              <a:t>cellular </a:t>
            </a:r>
            <a:r>
              <a:rPr lang="en-US" sz="2400" dirty="0"/>
              <a:t>events </a:t>
            </a:r>
            <a:r>
              <a:rPr lang="en-US" sz="2400" dirty="0" smtClean="0"/>
              <a:t>occur in each </a:t>
            </a:r>
            <a:r>
              <a:rPr lang="en-US" sz="2400" dirty="0"/>
              <a:t>phase? </a:t>
            </a:r>
            <a:r>
              <a:rPr lang="en-US" sz="2400" dirty="0" smtClean="0"/>
              <a:t> </a:t>
            </a:r>
            <a:r>
              <a:rPr lang="en-US" sz="2000" dirty="0" smtClean="0"/>
              <a:t>(example events below)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e.g. How are the microtubules functioning in each stage? 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e.g. When </a:t>
            </a:r>
            <a:r>
              <a:rPr lang="en-US" sz="2000" dirty="0"/>
              <a:t>does the nuclear membrane disappear and </a:t>
            </a:r>
            <a:r>
              <a:rPr lang="en-US" sz="2000" dirty="0" smtClean="0"/>
              <a:t>reappear?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e.g. When does recombination occur?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e.g. What structures are responsible for the cytoplasmic division of animal cells? 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e.g. Are the chromosomes condensed during interphase?  During mitosis or meiosis?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figure 2-10 part 4_n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00" y="165100"/>
            <a:ext cx="65944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figure 2-10 part 5_n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00" y="165100"/>
            <a:ext cx="65817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00"/>
          <p:cNvSpPr>
            <a:spLocks noChangeArrowheads="1"/>
          </p:cNvSpPr>
          <p:nvPr/>
        </p:nvSpPr>
        <p:spPr bwMode="auto">
          <a:xfrm>
            <a:off x="86061" y="6878483"/>
            <a:ext cx="43053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0" dirty="0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6779879" y="6530759"/>
            <a:ext cx="1928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r>
              <a:rPr lang="en-US" sz="1800" dirty="0" smtClean="0"/>
              <a:t>Fig 2.9, </a:t>
            </a:r>
            <a:r>
              <a:rPr lang="en-US" sz="1800" dirty="0" err="1" smtClean="0"/>
              <a:t>Brooker</a:t>
            </a:r>
            <a:endParaRPr lang="en-US" sz="1800" dirty="0"/>
          </a:p>
        </p:txBody>
      </p:sp>
      <p:pic>
        <p:nvPicPr>
          <p:cNvPr id="60420" name="Picture 35" descr="bro25332_02_09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>
            <a:fillRect/>
          </a:stretch>
        </p:blipFill>
        <p:spPr bwMode="auto">
          <a:xfrm>
            <a:off x="188913" y="1697340"/>
            <a:ext cx="47021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282"/>
          <p:cNvSpPr>
            <a:spLocks noChangeArrowheads="1"/>
          </p:cNvSpPr>
          <p:nvPr/>
        </p:nvSpPr>
        <p:spPr bwMode="auto">
          <a:xfrm>
            <a:off x="1752600" y="5815315"/>
            <a:ext cx="14811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600" b="0">
                <a:solidFill>
                  <a:srgbClr val="000000"/>
                </a:solidFill>
              </a:rPr>
              <a:t>© Dr. David M. Phillips/Visuals Unlimited</a:t>
            </a:r>
            <a:endParaRPr lang="en-US"/>
          </a:p>
        </p:txBody>
      </p:sp>
      <p:pic>
        <p:nvPicPr>
          <p:cNvPr id="60422" name="Picture 35" descr="bro25332_02_09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6" t="33646"/>
          <a:stretch>
            <a:fillRect/>
          </a:stretch>
        </p:blipFill>
        <p:spPr bwMode="auto">
          <a:xfrm>
            <a:off x="5097463" y="3033813"/>
            <a:ext cx="3741737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Rectangle 77"/>
          <p:cNvSpPr>
            <a:spLocks noChangeArrowheads="1"/>
          </p:cNvSpPr>
          <p:nvPr/>
        </p:nvSpPr>
        <p:spPr bwMode="auto">
          <a:xfrm>
            <a:off x="174625" y="6086778"/>
            <a:ext cx="3814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Helvetica" pitchFamily="-110" charset="0"/>
              </a:rPr>
              <a:t>(a) Cleavage of an animal cell</a:t>
            </a:r>
            <a:endParaRPr lang="en-US"/>
          </a:p>
        </p:txBody>
      </p:sp>
      <p:sp>
        <p:nvSpPr>
          <p:cNvPr id="60424" name="Rectangle 138"/>
          <p:cNvSpPr>
            <a:spLocks noChangeArrowheads="1"/>
          </p:cNvSpPr>
          <p:nvPr/>
        </p:nvSpPr>
        <p:spPr bwMode="auto">
          <a:xfrm>
            <a:off x="5045075" y="2183115"/>
            <a:ext cx="673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Helvetica" pitchFamily="-110" charset="0"/>
              </a:rPr>
              <a:t>Cleavage</a:t>
            </a:r>
          </a:p>
          <a:p>
            <a:r>
              <a:rPr lang="en-US" sz="1200" b="1" dirty="0">
                <a:solidFill>
                  <a:srgbClr val="000000"/>
                </a:solidFill>
                <a:latin typeface="Helvetica" pitchFamily="-110" charset="0"/>
              </a:rPr>
              <a:t>furrow</a:t>
            </a:r>
            <a:endParaRPr lang="en-US" b="1" dirty="0"/>
          </a:p>
        </p:txBody>
      </p:sp>
      <p:sp>
        <p:nvSpPr>
          <p:cNvPr id="60425" name="Rectangle 165"/>
          <p:cNvSpPr>
            <a:spLocks noChangeArrowheads="1"/>
          </p:cNvSpPr>
          <p:nvPr/>
        </p:nvSpPr>
        <p:spPr bwMode="auto">
          <a:xfrm>
            <a:off x="3743325" y="5294615"/>
            <a:ext cx="9413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Helvetica" pitchFamily="-110" charset="0"/>
              </a:rPr>
              <a:t>150 </a:t>
            </a:r>
            <a:r>
              <a:rPr lang="en-US" sz="1200" b="0">
                <a:solidFill>
                  <a:srgbClr val="FFFFFF"/>
                </a:solidFill>
                <a:latin typeface="Mathematical Pi OTF 1" pitchFamily="50" charset="0"/>
              </a:rPr>
              <a:t>m</a:t>
            </a:r>
            <a:r>
              <a:rPr lang="en-US" sz="1200" b="0">
                <a:solidFill>
                  <a:srgbClr val="FFFFFF"/>
                </a:solidFill>
                <a:latin typeface="Helvetica" pitchFamily="-110" charset="0"/>
              </a:rPr>
              <a:t>m</a:t>
            </a:r>
            <a:endParaRPr lang="en-US"/>
          </a:p>
        </p:txBody>
      </p:sp>
      <p:sp>
        <p:nvSpPr>
          <p:cNvPr id="60426" name="Rectangle 170"/>
          <p:cNvSpPr>
            <a:spLocks noChangeArrowheads="1"/>
          </p:cNvSpPr>
          <p:nvPr/>
        </p:nvSpPr>
        <p:spPr bwMode="auto">
          <a:xfrm>
            <a:off x="6989763" y="3688065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636466"/>
                </a:solidFill>
                <a:latin typeface="Helvetica" pitchFamily="-110" charset="0"/>
              </a:rPr>
              <a:t>S</a:t>
            </a:r>
            <a:endParaRPr lang="en-US" sz="2800" b="1"/>
          </a:p>
        </p:txBody>
      </p:sp>
      <p:grpSp>
        <p:nvGrpSpPr>
          <p:cNvPr id="60427" name="Group 232"/>
          <p:cNvGrpSpPr>
            <a:grpSpLocks/>
          </p:cNvGrpSpPr>
          <p:nvPr/>
        </p:nvGrpSpPr>
        <p:grpSpPr bwMode="auto">
          <a:xfrm>
            <a:off x="2855913" y="2308528"/>
            <a:ext cx="2163762" cy="1311275"/>
            <a:chOff x="3651250" y="875020"/>
            <a:chExt cx="1214534" cy="736293"/>
          </a:xfrm>
        </p:grpSpPr>
        <p:sp>
          <p:nvSpPr>
            <p:cNvPr id="60435" name="Line 70"/>
            <p:cNvSpPr>
              <a:spLocks noChangeShapeType="1"/>
            </p:cNvSpPr>
            <p:nvPr/>
          </p:nvSpPr>
          <p:spPr bwMode="auto">
            <a:xfrm flipH="1">
              <a:off x="3651250" y="877888"/>
              <a:ext cx="1200150" cy="733425"/>
            </a:xfrm>
            <a:prstGeom prst="line">
              <a:avLst/>
            </a:prstGeom>
            <a:noFill/>
            <a:ln w="1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Line 72"/>
            <p:cNvSpPr>
              <a:spLocks noChangeShapeType="1"/>
            </p:cNvSpPr>
            <p:nvPr/>
          </p:nvSpPr>
          <p:spPr bwMode="auto">
            <a:xfrm flipH="1">
              <a:off x="3651250" y="877888"/>
              <a:ext cx="1200150" cy="733425"/>
            </a:xfrm>
            <a:prstGeom prst="line">
              <a:avLst/>
            </a:prstGeom>
            <a:noFill/>
            <a:ln w="27559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Line 72"/>
            <p:cNvSpPr>
              <a:spLocks noChangeShapeType="1"/>
            </p:cNvSpPr>
            <p:nvPr/>
          </p:nvSpPr>
          <p:spPr bwMode="auto">
            <a:xfrm flipH="1">
              <a:off x="3665634" y="875020"/>
              <a:ext cx="1200150" cy="733425"/>
            </a:xfrm>
            <a:prstGeom prst="line">
              <a:avLst/>
            </a:pr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8" name="Rectangle 69"/>
          <p:cNvSpPr>
            <a:spLocks noChangeArrowheads="1"/>
          </p:cNvSpPr>
          <p:nvPr/>
        </p:nvSpPr>
        <p:spPr bwMode="auto">
          <a:xfrm>
            <a:off x="6015038" y="4081765"/>
            <a:ext cx="2067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Helvetica" pitchFamily="-110" charset="0"/>
              </a:rPr>
              <a:t>G</a:t>
            </a:r>
            <a:r>
              <a:rPr lang="en-US" sz="1400" b="1" baseline="-25000" dirty="0">
                <a:solidFill>
                  <a:srgbClr val="000000"/>
                </a:solidFill>
                <a:latin typeface="Helvetica" pitchFamily="-110" charset="0"/>
              </a:rPr>
              <a:t>1</a:t>
            </a:r>
            <a:endParaRPr lang="en-US" sz="1400" b="1" baseline="-25000" dirty="0"/>
          </a:p>
        </p:txBody>
      </p:sp>
      <p:sp>
        <p:nvSpPr>
          <p:cNvPr id="60429" name="Rectangle 69"/>
          <p:cNvSpPr>
            <a:spLocks noChangeArrowheads="1"/>
          </p:cNvSpPr>
          <p:nvPr/>
        </p:nvSpPr>
        <p:spPr bwMode="auto">
          <a:xfrm>
            <a:off x="7826375" y="4100815"/>
            <a:ext cx="2067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Helvetica" pitchFamily="-110" charset="0"/>
              </a:rPr>
              <a:t>G</a:t>
            </a:r>
            <a:r>
              <a:rPr lang="en-US" sz="1400" b="1" baseline="-25000">
                <a:solidFill>
                  <a:srgbClr val="000000"/>
                </a:solidFill>
                <a:latin typeface="Helvetica" pitchFamily="-110" charset="0"/>
              </a:rPr>
              <a:t>2</a:t>
            </a:r>
            <a:endParaRPr lang="en-US" sz="1400" b="1" baseline="-25000"/>
          </a:p>
        </p:txBody>
      </p:sp>
      <p:sp>
        <p:nvSpPr>
          <p:cNvPr id="60430" name="Rectangle 171"/>
          <p:cNvSpPr>
            <a:spLocks noChangeArrowheads="1"/>
          </p:cNvSpPr>
          <p:nvPr/>
        </p:nvSpPr>
        <p:spPr bwMode="auto">
          <a:xfrm rot="-2220000">
            <a:off x="6031929" y="4690098"/>
            <a:ext cx="64761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Helvetica" pitchFamily="-110" charset="0"/>
              </a:rPr>
              <a:t>Cytokinesis</a:t>
            </a:r>
            <a:endParaRPr lang="en-US" sz="2800" b="1" dirty="0"/>
          </a:p>
        </p:txBody>
      </p:sp>
      <p:grpSp>
        <p:nvGrpSpPr>
          <p:cNvPr id="60431" name="Group 37"/>
          <p:cNvGrpSpPr>
            <a:grpSpLocks/>
          </p:cNvGrpSpPr>
          <p:nvPr/>
        </p:nvGrpSpPr>
        <p:grpSpPr bwMode="auto">
          <a:xfrm>
            <a:off x="3811588" y="5580365"/>
            <a:ext cx="793750" cy="130175"/>
            <a:chOff x="4170363" y="2710242"/>
            <a:chExt cx="446544" cy="73025"/>
          </a:xfrm>
        </p:grpSpPr>
        <p:sp>
          <p:nvSpPr>
            <p:cNvPr id="60432" name="Line 67"/>
            <p:cNvSpPr>
              <a:spLocks noChangeShapeType="1"/>
            </p:cNvSpPr>
            <p:nvPr/>
          </p:nvSpPr>
          <p:spPr bwMode="auto">
            <a:xfrm>
              <a:off x="4170363" y="2710242"/>
              <a:ext cx="1587" cy="73025"/>
            </a:xfrm>
            <a:prstGeom prst="line">
              <a:avLst/>
            </a:prstGeom>
            <a:noFill/>
            <a:ln w="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3" name="Line 69"/>
            <p:cNvSpPr>
              <a:spLocks noChangeShapeType="1"/>
            </p:cNvSpPr>
            <p:nvPr/>
          </p:nvSpPr>
          <p:spPr bwMode="auto">
            <a:xfrm>
              <a:off x="4170363" y="2745960"/>
              <a:ext cx="441325" cy="1588"/>
            </a:xfrm>
            <a:prstGeom prst="line">
              <a:avLst/>
            </a:prstGeom>
            <a:noFill/>
            <a:ln w="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Line 67"/>
            <p:cNvSpPr>
              <a:spLocks noChangeShapeType="1"/>
            </p:cNvSpPr>
            <p:nvPr/>
          </p:nvSpPr>
          <p:spPr bwMode="auto">
            <a:xfrm>
              <a:off x="4615320" y="2710242"/>
              <a:ext cx="1587" cy="73025"/>
            </a:xfrm>
            <a:prstGeom prst="line">
              <a:avLst/>
            </a:prstGeom>
            <a:noFill/>
            <a:ln w="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08" y="-31046"/>
            <a:ext cx="7901353" cy="726505"/>
          </a:xfrm>
        </p:spPr>
        <p:txBody>
          <a:bodyPr/>
          <a:lstStyle/>
          <a:p>
            <a:r>
              <a:rPr lang="en-US" sz="4000" dirty="0" smtClean="0"/>
              <a:t>Cytokinesis = splitting of cell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51427" y="585987"/>
            <a:ext cx="2566732" cy="640916"/>
            <a:chOff x="3393124" y="585987"/>
            <a:chExt cx="2566732" cy="640916"/>
          </a:xfrm>
        </p:grpSpPr>
        <p:sp>
          <p:nvSpPr>
            <p:cNvPr id="3" name="Right Brace 2"/>
            <p:cNvSpPr/>
            <p:nvPr/>
          </p:nvSpPr>
          <p:spPr bwMode="auto">
            <a:xfrm rot="5400000">
              <a:off x="3708485" y="270626"/>
              <a:ext cx="315537" cy="946259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06557" y="886790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“cell”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44084" y="888349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“movement”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26" name="Right Brace 25"/>
            <p:cNvSpPr/>
            <p:nvPr/>
          </p:nvSpPr>
          <p:spPr bwMode="auto">
            <a:xfrm rot="5400000">
              <a:off x="5031137" y="-25635"/>
              <a:ext cx="315537" cy="1541898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figure 2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525" y="325437"/>
            <a:ext cx="65944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52399" y="1295400"/>
            <a:ext cx="2546733" cy="3505200"/>
          </a:xfrm>
        </p:spPr>
        <p:txBody>
          <a:bodyPr/>
          <a:lstStyle/>
          <a:p>
            <a:r>
              <a:rPr lang="en-US" sz="2800" dirty="0" smtClean="0"/>
              <a:t>How do the microtubules appear out of “nowhere”?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1" name="Picture 3" descr="figure 2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1187450"/>
            <a:ext cx="8535987" cy="448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table 2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60400"/>
            <a:ext cx="85312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00454-003-f005"/>
          <p:cNvPicPr>
            <a:picLocks noChangeAspect="1" noChangeArrowheads="1"/>
          </p:cNvPicPr>
          <p:nvPr/>
        </p:nvPicPr>
        <p:blipFill>
          <a:blip r:embed="rId3" cstate="print"/>
          <a:srcRect l="19662" r="19185" b="4967"/>
          <a:stretch>
            <a:fillRect/>
          </a:stretch>
        </p:blipFill>
        <p:spPr bwMode="auto">
          <a:xfrm>
            <a:off x="265113" y="392113"/>
            <a:ext cx="5003800" cy="587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40163" y="6392863"/>
            <a:ext cx="53038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i="1"/>
              <a:t>Emery’s Elements of Medical </a:t>
            </a:r>
            <a:r>
              <a:rPr lang="en-US" sz="1400"/>
              <a:t>Genetics, 12th ed </a:t>
            </a:r>
            <a:r>
              <a:rPr lang="en-US" sz="1400" i="1"/>
              <a:t>© 2005 Elsevier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775325" y="1828799"/>
            <a:ext cx="3009900" cy="2743201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Karyotype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(normal male)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5257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Is this a diploid or a haploid karyotype?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00454-003-f007"/>
          <p:cNvPicPr>
            <a:picLocks noChangeAspect="1" noChangeArrowheads="1"/>
          </p:cNvPicPr>
          <p:nvPr/>
        </p:nvPicPr>
        <p:blipFill>
          <a:blip r:embed="rId3" cstate="print"/>
          <a:srcRect l="16922" r="17430" b="2499"/>
          <a:stretch>
            <a:fillRect/>
          </a:stretch>
        </p:blipFill>
        <p:spPr bwMode="auto">
          <a:xfrm>
            <a:off x="234950" y="57150"/>
            <a:ext cx="5584825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248400" y="838200"/>
            <a:ext cx="2895600" cy="2819400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Is this a diploid or a haploid karyotype?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840163" y="6507163"/>
            <a:ext cx="53038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i="1"/>
              <a:t>Emery’s Elements of Medical </a:t>
            </a:r>
            <a:r>
              <a:rPr lang="en-US" sz="1400"/>
              <a:t>Genetics, 12th ed </a:t>
            </a:r>
            <a:r>
              <a:rPr lang="en-US" sz="1400" i="1"/>
              <a:t>© 2005 Elsevier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85" descr="C:\Documents and Settings\anuj.garawal\Desktop\WMF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" y="1185850"/>
            <a:ext cx="6295958" cy="571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11"/>
          <p:cNvSpPr>
            <a:spLocks noChangeArrowheads="1"/>
          </p:cNvSpPr>
          <p:nvPr/>
        </p:nvSpPr>
        <p:spPr bwMode="auto">
          <a:xfrm>
            <a:off x="6300788" y="5046243"/>
            <a:ext cx="29225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Helvetica" charset="0"/>
              </a:rPr>
              <a:t>(a) Chromosomal composition found</a:t>
            </a:r>
          </a:p>
          <a:p>
            <a:r>
              <a:rPr lang="en-US" sz="1300" dirty="0">
                <a:solidFill>
                  <a:srgbClr val="000000"/>
                </a:solidFill>
                <a:latin typeface="Helvetica" charset="0"/>
              </a:rPr>
              <a:t>     in most female human cells</a:t>
            </a:r>
          </a:p>
          <a:p>
            <a:r>
              <a:rPr lang="en-US" sz="1300" dirty="0">
                <a:solidFill>
                  <a:srgbClr val="000000"/>
                </a:solidFill>
                <a:latin typeface="Helvetica" charset="0"/>
              </a:rPr>
              <a:t>     (46 chromosomes)</a:t>
            </a:r>
            <a:endParaRPr lang="en-US" dirty="0"/>
          </a:p>
        </p:txBody>
      </p:sp>
      <p:sp>
        <p:nvSpPr>
          <p:cNvPr id="56324" name="Rectangle 16"/>
          <p:cNvSpPr>
            <a:spLocks noChangeArrowheads="1"/>
          </p:cNvSpPr>
          <p:nvPr/>
        </p:nvSpPr>
        <p:spPr bwMode="auto">
          <a:xfrm>
            <a:off x="284587" y="3161585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</a:t>
            </a:r>
            <a:endParaRPr lang="en-US"/>
          </a:p>
        </p:txBody>
      </p:sp>
      <p:sp>
        <p:nvSpPr>
          <p:cNvPr id="56325" name="Rectangle 17"/>
          <p:cNvSpPr>
            <a:spLocks noChangeArrowheads="1"/>
          </p:cNvSpPr>
          <p:nvPr/>
        </p:nvSpPr>
        <p:spPr bwMode="auto">
          <a:xfrm>
            <a:off x="1026689" y="3161585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2</a:t>
            </a:r>
            <a:endParaRPr lang="en-US"/>
          </a:p>
        </p:txBody>
      </p:sp>
      <p:sp>
        <p:nvSpPr>
          <p:cNvPr id="56326" name="Rectangle 18"/>
          <p:cNvSpPr>
            <a:spLocks noChangeArrowheads="1"/>
          </p:cNvSpPr>
          <p:nvPr/>
        </p:nvSpPr>
        <p:spPr bwMode="auto">
          <a:xfrm>
            <a:off x="1759087" y="3161585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3</a:t>
            </a:r>
            <a:endParaRPr lang="en-US"/>
          </a:p>
        </p:txBody>
      </p:sp>
      <p:sp>
        <p:nvSpPr>
          <p:cNvPr id="56327" name="Rectangle 19"/>
          <p:cNvSpPr>
            <a:spLocks noChangeArrowheads="1"/>
          </p:cNvSpPr>
          <p:nvPr/>
        </p:nvSpPr>
        <p:spPr bwMode="auto">
          <a:xfrm>
            <a:off x="2565584" y="3161585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4</a:t>
            </a:r>
            <a:endParaRPr lang="en-US"/>
          </a:p>
        </p:txBody>
      </p:sp>
      <p:sp>
        <p:nvSpPr>
          <p:cNvPr id="56328" name="Rectangle 20"/>
          <p:cNvSpPr>
            <a:spLocks noChangeArrowheads="1"/>
          </p:cNvSpPr>
          <p:nvPr/>
        </p:nvSpPr>
        <p:spPr bwMode="auto">
          <a:xfrm>
            <a:off x="3346323" y="3161585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5</a:t>
            </a:r>
            <a:endParaRPr lang="en-US"/>
          </a:p>
        </p:txBody>
      </p:sp>
      <p:sp>
        <p:nvSpPr>
          <p:cNvPr id="56329" name="Rectangle 21"/>
          <p:cNvSpPr>
            <a:spLocks noChangeArrowheads="1"/>
          </p:cNvSpPr>
          <p:nvPr/>
        </p:nvSpPr>
        <p:spPr bwMode="auto">
          <a:xfrm>
            <a:off x="4062667" y="3161585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6</a:t>
            </a:r>
            <a:endParaRPr lang="en-US"/>
          </a:p>
        </p:txBody>
      </p:sp>
      <p:sp>
        <p:nvSpPr>
          <p:cNvPr id="56330" name="Rectangle 22"/>
          <p:cNvSpPr>
            <a:spLocks noChangeArrowheads="1"/>
          </p:cNvSpPr>
          <p:nvPr/>
        </p:nvSpPr>
        <p:spPr bwMode="auto">
          <a:xfrm>
            <a:off x="4859460" y="3161585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7</a:t>
            </a:r>
            <a:endParaRPr lang="en-US"/>
          </a:p>
        </p:txBody>
      </p:sp>
      <p:sp>
        <p:nvSpPr>
          <p:cNvPr id="56331" name="Rectangle 23"/>
          <p:cNvSpPr>
            <a:spLocks noChangeArrowheads="1"/>
          </p:cNvSpPr>
          <p:nvPr/>
        </p:nvSpPr>
        <p:spPr bwMode="auto">
          <a:xfrm>
            <a:off x="4803875" y="6336406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XX</a:t>
            </a:r>
            <a:endParaRPr lang="en-US"/>
          </a:p>
        </p:txBody>
      </p:sp>
      <p:sp>
        <p:nvSpPr>
          <p:cNvPr id="56332" name="Rectangle 24"/>
          <p:cNvSpPr>
            <a:spLocks noChangeArrowheads="1"/>
          </p:cNvSpPr>
          <p:nvPr/>
        </p:nvSpPr>
        <p:spPr bwMode="auto">
          <a:xfrm>
            <a:off x="5526445" y="3164626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8</a:t>
            </a:r>
            <a:endParaRPr lang="en-US"/>
          </a:p>
        </p:txBody>
      </p:sp>
      <p:sp>
        <p:nvSpPr>
          <p:cNvPr id="56333" name="Rectangle 25"/>
          <p:cNvSpPr>
            <a:spLocks noChangeArrowheads="1"/>
          </p:cNvSpPr>
          <p:nvPr/>
        </p:nvSpPr>
        <p:spPr bwMode="auto">
          <a:xfrm>
            <a:off x="258494" y="4782757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9</a:t>
            </a:r>
            <a:endParaRPr lang="en-US"/>
          </a:p>
        </p:txBody>
      </p:sp>
      <p:sp>
        <p:nvSpPr>
          <p:cNvPr id="56334" name="Rectangle 26"/>
          <p:cNvSpPr>
            <a:spLocks noChangeArrowheads="1"/>
          </p:cNvSpPr>
          <p:nvPr/>
        </p:nvSpPr>
        <p:spPr bwMode="auto">
          <a:xfrm>
            <a:off x="978729" y="4782757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10</a:t>
            </a:r>
            <a:endParaRPr lang="en-US"/>
          </a:p>
        </p:txBody>
      </p:sp>
      <p:sp>
        <p:nvSpPr>
          <p:cNvPr id="56335" name="Rectangle 27"/>
          <p:cNvSpPr>
            <a:spLocks noChangeArrowheads="1"/>
          </p:cNvSpPr>
          <p:nvPr/>
        </p:nvSpPr>
        <p:spPr bwMode="auto">
          <a:xfrm>
            <a:off x="1778697" y="4782757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11</a:t>
            </a:r>
            <a:endParaRPr lang="en-US"/>
          </a:p>
        </p:txBody>
      </p:sp>
      <p:sp>
        <p:nvSpPr>
          <p:cNvPr id="56336" name="Rectangle 28"/>
          <p:cNvSpPr>
            <a:spLocks noChangeArrowheads="1"/>
          </p:cNvSpPr>
          <p:nvPr/>
        </p:nvSpPr>
        <p:spPr bwMode="auto">
          <a:xfrm>
            <a:off x="2530503" y="4782757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12</a:t>
            </a:r>
            <a:endParaRPr lang="en-US"/>
          </a:p>
        </p:txBody>
      </p:sp>
      <p:sp>
        <p:nvSpPr>
          <p:cNvPr id="56337" name="Rectangle 29"/>
          <p:cNvSpPr>
            <a:spLocks noChangeArrowheads="1"/>
          </p:cNvSpPr>
          <p:nvPr/>
        </p:nvSpPr>
        <p:spPr bwMode="auto">
          <a:xfrm>
            <a:off x="3285484" y="4782757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13</a:t>
            </a:r>
            <a:endParaRPr lang="en-US"/>
          </a:p>
        </p:txBody>
      </p:sp>
      <p:sp>
        <p:nvSpPr>
          <p:cNvPr id="56338" name="Rectangle 30"/>
          <p:cNvSpPr>
            <a:spLocks noChangeArrowheads="1"/>
          </p:cNvSpPr>
          <p:nvPr/>
        </p:nvSpPr>
        <p:spPr bwMode="auto">
          <a:xfrm>
            <a:off x="4082277" y="4782757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14</a:t>
            </a:r>
            <a:endParaRPr lang="en-US"/>
          </a:p>
        </p:txBody>
      </p:sp>
      <p:sp>
        <p:nvSpPr>
          <p:cNvPr id="56339" name="Rectangle 31"/>
          <p:cNvSpPr>
            <a:spLocks noChangeArrowheads="1"/>
          </p:cNvSpPr>
          <p:nvPr/>
        </p:nvSpPr>
        <p:spPr bwMode="auto">
          <a:xfrm>
            <a:off x="4817850" y="4782757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15</a:t>
            </a:r>
            <a:endParaRPr lang="en-US"/>
          </a:p>
        </p:txBody>
      </p:sp>
      <p:sp>
        <p:nvSpPr>
          <p:cNvPr id="56340" name="Rectangle 32"/>
          <p:cNvSpPr>
            <a:spLocks noChangeArrowheads="1"/>
          </p:cNvSpPr>
          <p:nvPr/>
        </p:nvSpPr>
        <p:spPr bwMode="auto">
          <a:xfrm>
            <a:off x="234815" y="6336406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17</a:t>
            </a:r>
            <a:endParaRPr lang="en-US"/>
          </a:p>
        </p:txBody>
      </p:sp>
      <p:sp>
        <p:nvSpPr>
          <p:cNvPr id="56341" name="Rectangle 33"/>
          <p:cNvSpPr>
            <a:spLocks noChangeArrowheads="1"/>
          </p:cNvSpPr>
          <p:nvPr/>
        </p:nvSpPr>
        <p:spPr bwMode="auto">
          <a:xfrm>
            <a:off x="1019445" y="6336406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18</a:t>
            </a:r>
            <a:endParaRPr lang="en-US"/>
          </a:p>
        </p:txBody>
      </p:sp>
      <p:sp>
        <p:nvSpPr>
          <p:cNvPr id="56342" name="Rectangle 34"/>
          <p:cNvSpPr>
            <a:spLocks noChangeArrowheads="1"/>
          </p:cNvSpPr>
          <p:nvPr/>
        </p:nvSpPr>
        <p:spPr bwMode="auto">
          <a:xfrm>
            <a:off x="1729260" y="6336406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19</a:t>
            </a:r>
            <a:endParaRPr lang="en-US"/>
          </a:p>
        </p:txBody>
      </p:sp>
      <p:sp>
        <p:nvSpPr>
          <p:cNvPr id="56343" name="Rectangle 35"/>
          <p:cNvSpPr>
            <a:spLocks noChangeArrowheads="1"/>
          </p:cNvSpPr>
          <p:nvPr/>
        </p:nvSpPr>
        <p:spPr bwMode="auto">
          <a:xfrm>
            <a:off x="2506824" y="6336406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20</a:t>
            </a:r>
            <a:endParaRPr lang="en-US"/>
          </a:p>
        </p:txBody>
      </p:sp>
      <p:sp>
        <p:nvSpPr>
          <p:cNvPr id="56344" name="Rectangle 36"/>
          <p:cNvSpPr>
            <a:spLocks noChangeArrowheads="1"/>
          </p:cNvSpPr>
          <p:nvPr/>
        </p:nvSpPr>
        <p:spPr bwMode="auto">
          <a:xfrm>
            <a:off x="3287563" y="6336406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21</a:t>
            </a:r>
            <a:endParaRPr lang="en-US"/>
          </a:p>
        </p:txBody>
      </p:sp>
      <p:sp>
        <p:nvSpPr>
          <p:cNvPr id="56345" name="Rectangle 37"/>
          <p:cNvSpPr>
            <a:spLocks noChangeArrowheads="1"/>
          </p:cNvSpPr>
          <p:nvPr/>
        </p:nvSpPr>
        <p:spPr bwMode="auto">
          <a:xfrm>
            <a:off x="4058598" y="6336406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22</a:t>
            </a:r>
            <a:endParaRPr lang="en-US"/>
          </a:p>
        </p:txBody>
      </p:sp>
      <p:sp>
        <p:nvSpPr>
          <p:cNvPr id="56346" name="Rectangle 38"/>
          <p:cNvSpPr>
            <a:spLocks noChangeArrowheads="1"/>
          </p:cNvSpPr>
          <p:nvPr/>
        </p:nvSpPr>
        <p:spPr bwMode="auto">
          <a:xfrm>
            <a:off x="5569656" y="4782757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16</a:t>
            </a:r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6212"/>
            <a:ext cx="8912180" cy="738188"/>
          </a:xfr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cap="flat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1800" b="1" dirty="0">
                <a:solidFill>
                  <a:srgbClr val="000000"/>
                </a:solidFill>
                <a:ea typeface="+mn-ea"/>
                <a:cs typeface="+mn-cs"/>
              </a:rPr>
              <a:t>In humans, most cells </a:t>
            </a:r>
            <a:r>
              <a:rPr lang="en-US" sz="1800" b="1" dirty="0" smtClean="0">
                <a:solidFill>
                  <a:srgbClr val="000000"/>
                </a:solidFill>
                <a:ea typeface="+mn-ea"/>
                <a:cs typeface="+mn-cs"/>
              </a:rPr>
              <a:t>are diploid and have </a:t>
            </a:r>
            <a:r>
              <a:rPr lang="en-US" sz="1800" b="1" dirty="0">
                <a:solidFill>
                  <a:srgbClr val="000000"/>
                </a:solidFill>
                <a:ea typeface="+mn-ea"/>
                <a:cs typeface="+mn-cs"/>
              </a:rPr>
              <a:t>46 </a:t>
            </a:r>
            <a:r>
              <a:rPr lang="en-US" sz="1800" b="1" dirty="0" smtClean="0">
                <a:solidFill>
                  <a:srgbClr val="000000"/>
                </a:solidFill>
                <a:ea typeface="+mn-ea"/>
                <a:cs typeface="+mn-cs"/>
              </a:rPr>
              <a:t>chromosomes </a:t>
            </a:r>
          </a:p>
          <a:p>
            <a:pPr algn="ctr" eaLnBrk="1" hangingPunct="1">
              <a:buFontTx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ea typeface="+mn-ea"/>
                <a:cs typeface="+mn-cs"/>
              </a:rPr>
              <a:t>(23 </a:t>
            </a:r>
            <a:r>
              <a:rPr lang="en-US" sz="1800" b="1" dirty="0">
                <a:solidFill>
                  <a:srgbClr val="000000"/>
                </a:solidFill>
                <a:ea typeface="+mn-ea"/>
                <a:cs typeface="+mn-cs"/>
              </a:rPr>
              <a:t>homologous </a:t>
            </a:r>
            <a:r>
              <a:rPr lang="en-US" sz="1800" b="1" dirty="0" smtClean="0">
                <a:solidFill>
                  <a:srgbClr val="000000"/>
                </a:solidFill>
                <a:ea typeface="+mn-ea"/>
                <a:cs typeface="+mn-cs"/>
              </a:rPr>
              <a:t>pairs)</a:t>
            </a:r>
            <a:endParaRPr lang="en-US" sz="18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6348" name="Text Box 8"/>
          <p:cNvSpPr txBox="1">
            <a:spLocks noChangeArrowheads="1"/>
          </p:cNvSpPr>
          <p:nvPr/>
        </p:nvSpPr>
        <p:spPr bwMode="auto">
          <a:xfrm>
            <a:off x="6374930" y="6352218"/>
            <a:ext cx="2531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800" b="1" dirty="0">
                <a:latin typeface="+mn-lt"/>
              </a:rPr>
              <a:t>Figure </a:t>
            </a:r>
            <a:r>
              <a:rPr lang="en-US" sz="1800" b="1" dirty="0" smtClean="0">
                <a:latin typeface="+mn-lt"/>
              </a:rPr>
              <a:t>1.11a, </a:t>
            </a:r>
            <a:r>
              <a:rPr lang="en-US" sz="1800" b="1" dirty="0" err="1" smtClean="0">
                <a:latin typeface="+mn-lt"/>
              </a:rPr>
              <a:t>Brooker</a:t>
            </a:r>
            <a:endParaRPr lang="en-US" sz="1800" b="1" dirty="0">
              <a:latin typeface="+mn-lt"/>
            </a:endParaRPr>
          </a:p>
        </p:txBody>
      </p:sp>
      <p:sp>
        <p:nvSpPr>
          <p:cNvPr id="56351" name="Rectangle 682"/>
          <p:cNvSpPr>
            <a:spLocks noChangeArrowheads="1"/>
          </p:cNvSpPr>
          <p:nvPr/>
        </p:nvSpPr>
        <p:spPr bwMode="auto">
          <a:xfrm>
            <a:off x="166844" y="6610082"/>
            <a:ext cx="43053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charset="0"/>
              </a:rPr>
              <a:t>Copyright ©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8012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bldLvl="5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86" descr="C:\Documents and Settings\anuj.garawal\Desktop\WMF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799"/>
            <a:ext cx="4278313" cy="577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14"/>
          <p:cNvSpPr>
            <a:spLocks noChangeArrowheads="1"/>
          </p:cNvSpPr>
          <p:nvPr/>
        </p:nvSpPr>
        <p:spPr bwMode="auto">
          <a:xfrm>
            <a:off x="667555" y="3960538"/>
            <a:ext cx="312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Helvetica" charset="0"/>
              </a:rPr>
              <a:t>(b) Chromosomal composition found in</a:t>
            </a:r>
          </a:p>
          <a:p>
            <a:r>
              <a:rPr lang="en-US" sz="1300" dirty="0">
                <a:solidFill>
                  <a:srgbClr val="000000"/>
                </a:solidFill>
                <a:latin typeface="Helvetica" charset="0"/>
              </a:rPr>
              <a:t>      a human gamete (23 chromosomes)</a:t>
            </a:r>
            <a:endParaRPr lang="en-US" dirty="0"/>
          </a:p>
        </p:txBody>
      </p:sp>
      <p:sp>
        <p:nvSpPr>
          <p:cNvPr id="57348" name="Rectangle 39"/>
          <p:cNvSpPr>
            <a:spLocks noChangeArrowheads="1"/>
          </p:cNvSpPr>
          <p:nvPr/>
        </p:nvSpPr>
        <p:spPr bwMode="auto">
          <a:xfrm>
            <a:off x="4575533" y="2971800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Helvetica" charset="0"/>
              </a:rPr>
              <a:t>1</a:t>
            </a:r>
            <a:endParaRPr lang="en-US" dirty="0"/>
          </a:p>
        </p:txBody>
      </p:sp>
      <p:sp>
        <p:nvSpPr>
          <p:cNvPr id="57349" name="Rectangle 40"/>
          <p:cNvSpPr>
            <a:spLocks noChangeArrowheads="1"/>
          </p:cNvSpPr>
          <p:nvPr/>
        </p:nvSpPr>
        <p:spPr bwMode="auto">
          <a:xfrm>
            <a:off x="5104731" y="2971800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2</a:t>
            </a:r>
            <a:endParaRPr lang="en-US"/>
          </a:p>
        </p:txBody>
      </p:sp>
      <p:sp>
        <p:nvSpPr>
          <p:cNvPr id="57350" name="Rectangle 41"/>
          <p:cNvSpPr>
            <a:spLocks noChangeArrowheads="1"/>
          </p:cNvSpPr>
          <p:nvPr/>
        </p:nvSpPr>
        <p:spPr bwMode="auto">
          <a:xfrm>
            <a:off x="5621050" y="2971800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3</a:t>
            </a:r>
            <a:endParaRPr lang="en-US"/>
          </a:p>
        </p:txBody>
      </p:sp>
      <p:sp>
        <p:nvSpPr>
          <p:cNvPr id="57351" name="Rectangle 42"/>
          <p:cNvSpPr>
            <a:spLocks noChangeArrowheads="1"/>
          </p:cNvSpPr>
          <p:nvPr/>
        </p:nvSpPr>
        <p:spPr bwMode="auto">
          <a:xfrm>
            <a:off x="6121315" y="2971800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4</a:t>
            </a:r>
            <a:endParaRPr lang="en-US"/>
          </a:p>
        </p:txBody>
      </p:sp>
      <p:sp>
        <p:nvSpPr>
          <p:cNvPr id="57352" name="Rectangle 43"/>
          <p:cNvSpPr>
            <a:spLocks noChangeArrowheads="1"/>
          </p:cNvSpPr>
          <p:nvPr/>
        </p:nvSpPr>
        <p:spPr bwMode="auto">
          <a:xfrm>
            <a:off x="6624755" y="2971800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Helvetica" charset="0"/>
              </a:rPr>
              <a:t>5</a:t>
            </a:r>
            <a:endParaRPr lang="en-US" dirty="0"/>
          </a:p>
        </p:txBody>
      </p:sp>
      <p:sp>
        <p:nvSpPr>
          <p:cNvPr id="57353" name="Rectangle 44"/>
          <p:cNvSpPr>
            <a:spLocks noChangeArrowheads="1"/>
          </p:cNvSpPr>
          <p:nvPr/>
        </p:nvSpPr>
        <p:spPr bwMode="auto">
          <a:xfrm>
            <a:off x="7108966" y="2971800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6</a:t>
            </a:r>
            <a:endParaRPr lang="en-US"/>
          </a:p>
        </p:txBody>
      </p:sp>
      <p:sp>
        <p:nvSpPr>
          <p:cNvPr id="57354" name="Rectangle 45"/>
          <p:cNvSpPr>
            <a:spLocks noChangeArrowheads="1"/>
          </p:cNvSpPr>
          <p:nvPr/>
        </p:nvSpPr>
        <p:spPr bwMode="auto">
          <a:xfrm>
            <a:off x="7596352" y="2971800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7</a:t>
            </a:r>
            <a:endParaRPr lang="en-US"/>
          </a:p>
        </p:txBody>
      </p:sp>
      <p:sp>
        <p:nvSpPr>
          <p:cNvPr id="57355" name="Rectangle 46"/>
          <p:cNvSpPr>
            <a:spLocks noChangeArrowheads="1"/>
          </p:cNvSpPr>
          <p:nvPr/>
        </p:nvSpPr>
        <p:spPr bwMode="auto">
          <a:xfrm>
            <a:off x="7580298" y="6272019"/>
            <a:ext cx="200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X</a:t>
            </a:r>
            <a:endParaRPr lang="en-US"/>
          </a:p>
        </p:txBody>
      </p:sp>
      <p:sp>
        <p:nvSpPr>
          <p:cNvPr id="57356" name="Rectangle 47"/>
          <p:cNvSpPr>
            <a:spLocks noChangeArrowheads="1"/>
          </p:cNvSpPr>
          <p:nvPr/>
        </p:nvSpPr>
        <p:spPr bwMode="auto">
          <a:xfrm>
            <a:off x="8102967" y="2971800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8</a:t>
            </a:r>
            <a:endParaRPr lang="en-US"/>
          </a:p>
        </p:txBody>
      </p:sp>
      <p:sp>
        <p:nvSpPr>
          <p:cNvPr id="57357" name="Rectangle 48"/>
          <p:cNvSpPr>
            <a:spLocks noChangeArrowheads="1"/>
          </p:cNvSpPr>
          <p:nvPr/>
        </p:nvSpPr>
        <p:spPr bwMode="auto">
          <a:xfrm>
            <a:off x="4549775" y="4648200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9</a:t>
            </a:r>
            <a:endParaRPr lang="en-US"/>
          </a:p>
        </p:txBody>
      </p:sp>
      <p:sp>
        <p:nvSpPr>
          <p:cNvPr id="57358" name="Rectangle 49"/>
          <p:cNvSpPr>
            <a:spLocks noChangeArrowheads="1"/>
          </p:cNvSpPr>
          <p:nvPr/>
        </p:nvSpPr>
        <p:spPr bwMode="auto">
          <a:xfrm>
            <a:off x="5044227" y="4648200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10</a:t>
            </a:r>
            <a:endParaRPr lang="en-US"/>
          </a:p>
        </p:txBody>
      </p:sp>
      <p:sp>
        <p:nvSpPr>
          <p:cNvPr id="57359" name="Rectangle 50"/>
          <p:cNvSpPr>
            <a:spLocks noChangeArrowheads="1"/>
          </p:cNvSpPr>
          <p:nvPr/>
        </p:nvSpPr>
        <p:spPr bwMode="auto">
          <a:xfrm>
            <a:off x="5534788" y="4648200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11</a:t>
            </a:r>
            <a:endParaRPr lang="en-US"/>
          </a:p>
        </p:txBody>
      </p:sp>
      <p:sp>
        <p:nvSpPr>
          <p:cNvPr id="57360" name="Rectangle 51"/>
          <p:cNvSpPr>
            <a:spLocks noChangeArrowheads="1"/>
          </p:cNvSpPr>
          <p:nvPr/>
        </p:nvSpPr>
        <p:spPr bwMode="auto">
          <a:xfrm>
            <a:off x="6047932" y="4648200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12</a:t>
            </a:r>
            <a:endParaRPr lang="en-US"/>
          </a:p>
        </p:txBody>
      </p:sp>
      <p:sp>
        <p:nvSpPr>
          <p:cNvPr id="57361" name="Rectangle 52"/>
          <p:cNvSpPr>
            <a:spLocks noChangeArrowheads="1"/>
          </p:cNvSpPr>
          <p:nvPr/>
        </p:nvSpPr>
        <p:spPr bwMode="auto">
          <a:xfrm>
            <a:off x="6586834" y="4648200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13</a:t>
            </a:r>
            <a:endParaRPr lang="en-US"/>
          </a:p>
        </p:txBody>
      </p:sp>
      <p:sp>
        <p:nvSpPr>
          <p:cNvPr id="57362" name="Rectangle 53"/>
          <p:cNvSpPr>
            <a:spLocks noChangeArrowheads="1"/>
          </p:cNvSpPr>
          <p:nvPr/>
        </p:nvSpPr>
        <p:spPr bwMode="auto">
          <a:xfrm>
            <a:off x="7064516" y="4648200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14</a:t>
            </a:r>
            <a:endParaRPr lang="en-US"/>
          </a:p>
        </p:txBody>
      </p:sp>
      <p:sp>
        <p:nvSpPr>
          <p:cNvPr id="57363" name="Rectangle 54"/>
          <p:cNvSpPr>
            <a:spLocks noChangeArrowheads="1"/>
          </p:cNvSpPr>
          <p:nvPr/>
        </p:nvSpPr>
        <p:spPr bwMode="auto">
          <a:xfrm>
            <a:off x="7555077" y="4648200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15</a:t>
            </a:r>
            <a:endParaRPr lang="en-US"/>
          </a:p>
        </p:txBody>
      </p:sp>
      <p:sp>
        <p:nvSpPr>
          <p:cNvPr id="57364" name="Rectangle 55"/>
          <p:cNvSpPr>
            <a:spLocks noChangeArrowheads="1"/>
          </p:cNvSpPr>
          <p:nvPr/>
        </p:nvSpPr>
        <p:spPr bwMode="auto">
          <a:xfrm>
            <a:off x="4549775" y="6272019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17</a:t>
            </a:r>
            <a:endParaRPr lang="en-US"/>
          </a:p>
        </p:txBody>
      </p:sp>
      <p:sp>
        <p:nvSpPr>
          <p:cNvPr id="57365" name="Rectangle 56"/>
          <p:cNvSpPr>
            <a:spLocks noChangeArrowheads="1"/>
          </p:cNvSpPr>
          <p:nvPr/>
        </p:nvSpPr>
        <p:spPr bwMode="auto">
          <a:xfrm>
            <a:off x="5044227" y="6272019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18</a:t>
            </a:r>
            <a:endParaRPr lang="en-US"/>
          </a:p>
        </p:txBody>
      </p:sp>
      <p:sp>
        <p:nvSpPr>
          <p:cNvPr id="57366" name="Rectangle 57"/>
          <p:cNvSpPr>
            <a:spLocks noChangeArrowheads="1"/>
          </p:cNvSpPr>
          <p:nvPr/>
        </p:nvSpPr>
        <p:spPr bwMode="auto">
          <a:xfrm>
            <a:off x="5534788" y="6272019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19</a:t>
            </a:r>
            <a:endParaRPr lang="en-US"/>
          </a:p>
        </p:txBody>
      </p:sp>
      <p:sp>
        <p:nvSpPr>
          <p:cNvPr id="57367" name="Rectangle 58"/>
          <p:cNvSpPr>
            <a:spLocks noChangeArrowheads="1"/>
          </p:cNvSpPr>
          <p:nvPr/>
        </p:nvSpPr>
        <p:spPr bwMode="auto">
          <a:xfrm>
            <a:off x="6047932" y="6272019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20</a:t>
            </a:r>
            <a:endParaRPr lang="en-US"/>
          </a:p>
        </p:txBody>
      </p:sp>
      <p:sp>
        <p:nvSpPr>
          <p:cNvPr id="57368" name="Rectangle 59"/>
          <p:cNvSpPr>
            <a:spLocks noChangeArrowheads="1"/>
          </p:cNvSpPr>
          <p:nvPr/>
        </p:nvSpPr>
        <p:spPr bwMode="auto">
          <a:xfrm>
            <a:off x="6548197" y="6272019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21</a:t>
            </a:r>
            <a:endParaRPr lang="en-US"/>
          </a:p>
        </p:txBody>
      </p:sp>
      <p:sp>
        <p:nvSpPr>
          <p:cNvPr id="57369" name="Rectangle 60"/>
          <p:cNvSpPr>
            <a:spLocks noChangeArrowheads="1"/>
          </p:cNvSpPr>
          <p:nvPr/>
        </p:nvSpPr>
        <p:spPr bwMode="auto">
          <a:xfrm>
            <a:off x="7051637" y="6272019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22</a:t>
            </a:r>
            <a:endParaRPr lang="en-US"/>
          </a:p>
        </p:txBody>
      </p:sp>
      <p:sp>
        <p:nvSpPr>
          <p:cNvPr id="57370" name="Rectangle 61"/>
          <p:cNvSpPr>
            <a:spLocks noChangeArrowheads="1"/>
          </p:cNvSpPr>
          <p:nvPr/>
        </p:nvSpPr>
        <p:spPr bwMode="auto">
          <a:xfrm>
            <a:off x="8032759" y="4648200"/>
            <a:ext cx="27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charset="0"/>
              </a:rPr>
              <a:t>16</a:t>
            </a:r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199"/>
            <a:ext cx="3841124" cy="1616299"/>
          </a:xfr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cap="flat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000000"/>
                </a:solidFill>
                <a:ea typeface="+mn-ea"/>
                <a:cs typeface="+mn-cs"/>
              </a:rPr>
              <a:t>Gametes (sperm </a:t>
            </a:r>
            <a:r>
              <a:rPr lang="en-US" sz="2000" b="1" dirty="0">
                <a:solidFill>
                  <a:srgbClr val="000000"/>
                </a:solidFill>
                <a:ea typeface="+mn-ea"/>
                <a:cs typeface="+mn-cs"/>
              </a:rPr>
              <a:t>and </a:t>
            </a:r>
            <a:r>
              <a:rPr lang="en-US" sz="2000" b="1" dirty="0" smtClean="0">
                <a:solidFill>
                  <a:srgbClr val="000000"/>
                </a:solidFill>
                <a:ea typeface="+mn-ea"/>
                <a:cs typeface="+mn-cs"/>
              </a:rPr>
              <a:t>egg)</a:t>
            </a:r>
            <a:endParaRPr lang="en-US" sz="2000" b="1" dirty="0">
              <a:solidFill>
                <a:srgbClr val="000000"/>
              </a:solidFill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ea typeface="+mn-ea"/>
                <a:cs typeface="+mn-cs"/>
              </a:rPr>
              <a:t>Are haploid</a:t>
            </a:r>
          </a:p>
          <a:p>
            <a:pPr lvl="1" eaLnBrk="1" hangingPunct="1">
              <a:defRPr/>
            </a:pPr>
            <a:r>
              <a:rPr lang="en-US" sz="2000" b="1" dirty="0" smtClean="0">
                <a:solidFill>
                  <a:srgbClr val="000000"/>
                </a:solidFill>
                <a:ea typeface="+mn-ea"/>
                <a:cs typeface="+mn-cs"/>
              </a:rPr>
              <a:t>e.g. Human gametes have  </a:t>
            </a:r>
            <a:r>
              <a:rPr lang="en-US" sz="2000" b="1" dirty="0">
                <a:solidFill>
                  <a:srgbClr val="000000"/>
                </a:solidFill>
                <a:ea typeface="+mn-ea"/>
                <a:cs typeface="+mn-cs"/>
              </a:rPr>
              <a:t>23 chromosomes</a:t>
            </a:r>
          </a:p>
        </p:txBody>
      </p:sp>
      <p:sp>
        <p:nvSpPr>
          <p:cNvPr id="57372" name="Text Box 7"/>
          <p:cNvSpPr txBox="1">
            <a:spLocks noChangeArrowheads="1"/>
          </p:cNvSpPr>
          <p:nvPr/>
        </p:nvSpPr>
        <p:spPr bwMode="auto">
          <a:xfrm>
            <a:off x="381000" y="6368534"/>
            <a:ext cx="2544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800" b="1" dirty="0">
                <a:latin typeface="+mn-lt"/>
              </a:rPr>
              <a:t>Figure </a:t>
            </a:r>
            <a:r>
              <a:rPr lang="en-US" sz="1800" b="1" dirty="0" smtClean="0">
                <a:latin typeface="+mn-lt"/>
              </a:rPr>
              <a:t>1.11b, </a:t>
            </a:r>
            <a:r>
              <a:rPr lang="en-US" sz="1800" b="1" dirty="0" err="1" smtClean="0">
                <a:latin typeface="+mn-lt"/>
              </a:rPr>
              <a:t>Brooker</a:t>
            </a:r>
            <a:endParaRPr lang="en-US" sz="1800" b="1" dirty="0">
              <a:latin typeface="+mn-lt"/>
            </a:endParaRPr>
          </a:p>
        </p:txBody>
      </p:sp>
      <p:sp>
        <p:nvSpPr>
          <p:cNvPr id="57374" name="Rectangle 682"/>
          <p:cNvSpPr>
            <a:spLocks noChangeArrowheads="1"/>
          </p:cNvSpPr>
          <p:nvPr/>
        </p:nvSpPr>
        <p:spPr bwMode="auto">
          <a:xfrm>
            <a:off x="4712058" y="6733506"/>
            <a:ext cx="43053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  <a:cs typeface="Arial" charset="0"/>
              </a:rPr>
              <a:t>Copyright ©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3527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build="p" bldLvl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30250"/>
            <a:ext cx="7772400" cy="536575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Do we need to know “leptotene, zygotene, pachytene,” etc.? No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Do we need to know “G1, S, G2, M—prophase, metaphase, anaphase, telophase, cytokinesis”? Yes.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Draw </a:t>
            </a:r>
            <a:r>
              <a:rPr lang="en-US" sz="2400" dirty="0"/>
              <a:t>chromosomes for when the cell is in G1, G2, Metaphase, and Telophase.  Assume they are always condensed so that you can denote whether the chromosome is duplicated or not.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What are the resulting products of mitosis and meiosis (cellularly, and in terms of genetic variation or similarity)?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924800" cy="914400"/>
          </a:xfrm>
        </p:spPr>
        <p:txBody>
          <a:bodyPr/>
          <a:lstStyle/>
          <a:p>
            <a:r>
              <a:rPr lang="en-US" sz="2800" b="1" dirty="0" smtClean="0"/>
              <a:t>Size differences between eukaryotic cells, bacterial cells, and viruses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6477000"/>
            <a:ext cx="4267200" cy="381000"/>
          </a:xfrm>
        </p:spPr>
        <p:txBody>
          <a:bodyPr/>
          <a:lstStyle/>
          <a:p>
            <a:pPr algn="r"/>
            <a:r>
              <a:rPr lang="en-US" sz="1200" dirty="0" smtClean="0"/>
              <a:t>From </a:t>
            </a:r>
            <a:r>
              <a:rPr lang="en-US" sz="1200" dirty="0" err="1" smtClean="0"/>
              <a:t>Audesirk</a:t>
            </a:r>
            <a:r>
              <a:rPr lang="en-US" sz="1200" dirty="0" smtClean="0"/>
              <a:t> and </a:t>
            </a:r>
            <a:r>
              <a:rPr lang="en-US" sz="1200" dirty="0" err="1" smtClean="0"/>
              <a:t>Audesirk</a:t>
            </a:r>
            <a:r>
              <a:rPr lang="en-US" sz="1200" dirty="0" smtClean="0"/>
              <a:t>, </a:t>
            </a:r>
            <a:r>
              <a:rPr lang="en-US" sz="1200" i="1" dirty="0" smtClean="0"/>
              <a:t>Biology—Life on Earth</a:t>
            </a:r>
            <a:r>
              <a:rPr lang="en-US" sz="1200" dirty="0" smtClean="0"/>
              <a:t>, 6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</a:t>
            </a:r>
            <a:r>
              <a:rPr lang="en-US" sz="1200" dirty="0" err="1" smtClean="0"/>
              <a:t>ed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333" b="8333"/>
          <a:stretch>
            <a:fillRect/>
          </a:stretch>
        </p:blipFill>
        <p:spPr bwMode="auto">
          <a:xfrm>
            <a:off x="228600" y="1304925"/>
            <a:ext cx="81534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 2-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165100"/>
            <a:ext cx="61912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460375" y="6037597"/>
            <a:ext cx="18965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 err="1" smtClean="0">
                <a:latin typeface="+mn-lt"/>
              </a:rPr>
              <a:t>Brooker</a:t>
            </a:r>
            <a:r>
              <a:rPr lang="en-US" sz="1600" dirty="0" smtClean="0">
                <a:latin typeface="+mn-lt"/>
              </a:rPr>
              <a:t>, Fig </a:t>
            </a:r>
            <a:r>
              <a:rPr lang="en-US" sz="1600" dirty="0">
                <a:latin typeface="+mn-lt"/>
              </a:rPr>
              <a:t>2.1 a</a:t>
            </a:r>
          </a:p>
        </p:txBody>
      </p:sp>
      <p:pic>
        <p:nvPicPr>
          <p:cNvPr id="7172" name="Picture 82" descr="bro25332_02_0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22413"/>
            <a:ext cx="82581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9"/>
          <p:cNvSpPr>
            <a:spLocks noChangeShapeType="1"/>
          </p:cNvSpPr>
          <p:nvPr/>
        </p:nvSpPr>
        <p:spPr bwMode="auto">
          <a:xfrm flipV="1">
            <a:off x="7586663" y="2459038"/>
            <a:ext cx="3175" cy="285750"/>
          </a:xfrm>
          <a:prstGeom prst="line">
            <a:avLst/>
          </a:prstGeom>
          <a:noFill/>
          <a:ln w="673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4" name="Group 161"/>
          <p:cNvGrpSpPr>
            <a:grpSpLocks/>
          </p:cNvGrpSpPr>
          <p:nvPr/>
        </p:nvGrpSpPr>
        <p:grpSpPr bwMode="auto">
          <a:xfrm>
            <a:off x="460375" y="1533525"/>
            <a:ext cx="153988" cy="1525588"/>
            <a:chOff x="1930400" y="544513"/>
            <a:chExt cx="85725" cy="847725"/>
          </a:xfrm>
        </p:grpSpPr>
        <p:sp>
          <p:nvSpPr>
            <p:cNvPr id="7191" name="Line 10"/>
            <p:cNvSpPr>
              <a:spLocks noChangeShapeType="1"/>
            </p:cNvSpPr>
            <p:nvPr/>
          </p:nvSpPr>
          <p:spPr bwMode="auto">
            <a:xfrm>
              <a:off x="1930400" y="954088"/>
              <a:ext cx="38100" cy="1587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Freeform 11"/>
            <p:cNvSpPr>
              <a:spLocks/>
            </p:cNvSpPr>
            <p:nvPr/>
          </p:nvSpPr>
          <p:spPr bwMode="auto">
            <a:xfrm>
              <a:off x="1968500" y="544513"/>
              <a:ext cx="47625" cy="847725"/>
            </a:xfrm>
            <a:custGeom>
              <a:avLst/>
              <a:gdLst>
                <a:gd name="T0" fmla="*/ 2147483647 w 30"/>
                <a:gd name="T1" fmla="*/ 2147483647 h 534"/>
                <a:gd name="T2" fmla="*/ 2147483647 w 30"/>
                <a:gd name="T3" fmla="*/ 2147483647 h 534"/>
                <a:gd name="T4" fmla="*/ 2147483647 w 30"/>
                <a:gd name="T5" fmla="*/ 2147483647 h 534"/>
                <a:gd name="T6" fmla="*/ 2147483647 w 30"/>
                <a:gd name="T7" fmla="*/ 2147483647 h 534"/>
                <a:gd name="T8" fmla="*/ 2147483647 w 30"/>
                <a:gd name="T9" fmla="*/ 2147483647 h 534"/>
                <a:gd name="T10" fmla="*/ 2147483647 w 30"/>
                <a:gd name="T11" fmla="*/ 2147483647 h 534"/>
                <a:gd name="T12" fmla="*/ 2147483647 w 30"/>
                <a:gd name="T13" fmla="*/ 2147483647 h 534"/>
                <a:gd name="T14" fmla="*/ 0 w 30"/>
                <a:gd name="T15" fmla="*/ 2147483647 h 534"/>
                <a:gd name="T16" fmla="*/ 0 w 30"/>
                <a:gd name="T17" fmla="*/ 2147483647 h 534"/>
                <a:gd name="T18" fmla="*/ 0 w 30"/>
                <a:gd name="T19" fmla="*/ 2147483647 h 534"/>
                <a:gd name="T20" fmla="*/ 2147483647 w 30"/>
                <a:gd name="T21" fmla="*/ 2147483647 h 534"/>
                <a:gd name="T22" fmla="*/ 2147483647 w 30"/>
                <a:gd name="T23" fmla="*/ 2147483647 h 534"/>
                <a:gd name="T24" fmla="*/ 2147483647 w 30"/>
                <a:gd name="T25" fmla="*/ 0 h 534"/>
                <a:gd name="T26" fmla="*/ 2147483647 w 30"/>
                <a:gd name="T27" fmla="*/ 0 h 534"/>
                <a:gd name="T28" fmla="*/ 2147483647 w 30"/>
                <a:gd name="T29" fmla="*/ 0 h 534"/>
                <a:gd name="T30" fmla="*/ 2147483647 w 30"/>
                <a:gd name="T31" fmla="*/ 0 h 5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534"/>
                <a:gd name="T50" fmla="*/ 30 w 30"/>
                <a:gd name="T51" fmla="*/ 534 h 5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534">
                  <a:moveTo>
                    <a:pt x="30" y="534"/>
                  </a:moveTo>
                  <a:lnTo>
                    <a:pt x="14" y="534"/>
                  </a:lnTo>
                  <a:lnTo>
                    <a:pt x="8" y="532"/>
                  </a:lnTo>
                  <a:lnTo>
                    <a:pt x="4" y="530"/>
                  </a:lnTo>
                  <a:lnTo>
                    <a:pt x="2" y="526"/>
                  </a:lnTo>
                  <a:lnTo>
                    <a:pt x="0" y="520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30" y="0"/>
                  </a:lnTo>
                </a:path>
              </a:pathLst>
            </a:cu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882650" y="2859088"/>
            <a:ext cx="3175" cy="485775"/>
          </a:xfrm>
          <a:prstGeom prst="line">
            <a:avLst/>
          </a:prstGeom>
          <a:noFill/>
          <a:ln w="673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>
            <a:off x="2139950" y="3001963"/>
            <a:ext cx="3175" cy="342900"/>
          </a:xfrm>
          <a:prstGeom prst="line">
            <a:avLst/>
          </a:prstGeom>
          <a:noFill/>
          <a:ln w="673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14"/>
          <p:cNvSpPr>
            <a:spLocks noChangeShapeType="1"/>
          </p:cNvSpPr>
          <p:nvPr/>
        </p:nvSpPr>
        <p:spPr bwMode="auto">
          <a:xfrm>
            <a:off x="3078163" y="2944813"/>
            <a:ext cx="3175" cy="400050"/>
          </a:xfrm>
          <a:prstGeom prst="line">
            <a:avLst/>
          </a:prstGeom>
          <a:noFill/>
          <a:ln w="673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Freeform 15"/>
          <p:cNvSpPr>
            <a:spLocks/>
          </p:cNvSpPr>
          <p:nvPr/>
        </p:nvSpPr>
        <p:spPr bwMode="auto">
          <a:xfrm>
            <a:off x="2667000" y="2030413"/>
            <a:ext cx="1628775" cy="1400175"/>
          </a:xfrm>
          <a:custGeom>
            <a:avLst/>
            <a:gdLst>
              <a:gd name="T0" fmla="*/ 2147483647 w 570"/>
              <a:gd name="T1" fmla="*/ 2147483647 h 490"/>
              <a:gd name="T2" fmla="*/ 2147483647 w 570"/>
              <a:gd name="T3" fmla="*/ 2147483647 h 490"/>
              <a:gd name="T4" fmla="*/ 0 w 570"/>
              <a:gd name="T5" fmla="*/ 0 h 490"/>
              <a:gd name="T6" fmla="*/ 0 60000 65536"/>
              <a:gd name="T7" fmla="*/ 0 60000 65536"/>
              <a:gd name="T8" fmla="*/ 0 60000 65536"/>
              <a:gd name="T9" fmla="*/ 0 w 570"/>
              <a:gd name="T10" fmla="*/ 0 h 490"/>
              <a:gd name="T11" fmla="*/ 570 w 570"/>
              <a:gd name="T12" fmla="*/ 490 h 4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0" h="490">
                <a:moveTo>
                  <a:pt x="570" y="490"/>
                </a:moveTo>
                <a:lnTo>
                  <a:pt x="468" y="490"/>
                </a:lnTo>
                <a:lnTo>
                  <a:pt x="0" y="0"/>
                </a:lnTo>
              </a:path>
            </a:pathLst>
          </a:custGeom>
          <a:noFill/>
          <a:ln w="673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Group 83"/>
          <p:cNvGrpSpPr>
            <a:grpSpLocks/>
          </p:cNvGrpSpPr>
          <p:nvPr/>
        </p:nvGrpSpPr>
        <p:grpSpPr bwMode="auto">
          <a:xfrm>
            <a:off x="3843338" y="2384425"/>
            <a:ext cx="1028700" cy="452438"/>
            <a:chOff x="3810000" y="1017588"/>
            <a:chExt cx="571500" cy="250825"/>
          </a:xfrm>
        </p:grpSpPr>
        <p:sp>
          <p:nvSpPr>
            <p:cNvPr id="7189" name="Freeform 16"/>
            <p:cNvSpPr>
              <a:spLocks/>
            </p:cNvSpPr>
            <p:nvPr/>
          </p:nvSpPr>
          <p:spPr bwMode="auto">
            <a:xfrm>
              <a:off x="3810000" y="1176338"/>
              <a:ext cx="571500" cy="92075"/>
            </a:xfrm>
            <a:custGeom>
              <a:avLst/>
              <a:gdLst>
                <a:gd name="T0" fmla="*/ 2147483647 w 360"/>
                <a:gd name="T1" fmla="*/ 2147483647 h 58"/>
                <a:gd name="T2" fmla="*/ 2147483647 w 360"/>
                <a:gd name="T3" fmla="*/ 2147483647 h 58"/>
                <a:gd name="T4" fmla="*/ 0 w 360"/>
                <a:gd name="T5" fmla="*/ 0 h 58"/>
                <a:gd name="T6" fmla="*/ 0 60000 65536"/>
                <a:gd name="T7" fmla="*/ 0 60000 65536"/>
                <a:gd name="T8" fmla="*/ 0 60000 65536"/>
                <a:gd name="T9" fmla="*/ 0 w 360"/>
                <a:gd name="T10" fmla="*/ 0 h 58"/>
                <a:gd name="T11" fmla="*/ 360 w 360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58">
                  <a:moveTo>
                    <a:pt x="360" y="58"/>
                  </a:moveTo>
                  <a:lnTo>
                    <a:pt x="258" y="58"/>
                  </a:lnTo>
                  <a:lnTo>
                    <a:pt x="0" y="0"/>
                  </a:lnTo>
                </a:path>
              </a:pathLst>
            </a:cu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17"/>
            <p:cNvSpPr>
              <a:spLocks noChangeShapeType="1"/>
            </p:cNvSpPr>
            <p:nvPr/>
          </p:nvSpPr>
          <p:spPr bwMode="auto">
            <a:xfrm flipH="1" flipV="1">
              <a:off x="3829050" y="1017588"/>
              <a:ext cx="390525" cy="250825"/>
            </a:xfrm>
            <a:prstGeom prst="line">
              <a:avLst/>
            </a:prstGeom>
            <a:noFill/>
            <a:ln w="67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Rectangle 56"/>
          <p:cNvSpPr>
            <a:spLocks noChangeArrowheads="1"/>
          </p:cNvSpPr>
          <p:nvPr/>
        </p:nvSpPr>
        <p:spPr bwMode="auto">
          <a:xfrm>
            <a:off x="654050" y="3340100"/>
            <a:ext cx="8858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Helvetica" pitchFamily="34" charset="0"/>
              </a:rPr>
              <a:t>Outer</a:t>
            </a:r>
          </a:p>
          <a:p>
            <a:r>
              <a:rPr lang="en-US" sz="1400" b="0">
                <a:solidFill>
                  <a:srgbClr val="000000"/>
                </a:solidFill>
                <a:latin typeface="Helvetica" pitchFamily="34" charset="0"/>
              </a:rPr>
              <a:t>membrane</a:t>
            </a:r>
            <a:endParaRPr lang="en-US" sz="1400"/>
          </a:p>
        </p:txBody>
      </p:sp>
      <p:sp>
        <p:nvSpPr>
          <p:cNvPr id="7181" name="Rectangle 69"/>
          <p:cNvSpPr>
            <a:spLocks noChangeArrowheads="1"/>
          </p:cNvSpPr>
          <p:nvPr/>
        </p:nvSpPr>
        <p:spPr bwMode="auto">
          <a:xfrm>
            <a:off x="1752600" y="3340100"/>
            <a:ext cx="6858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Helvetica" pitchFamily="34" charset="0"/>
              </a:rPr>
              <a:t>Cell wall</a:t>
            </a:r>
            <a:endParaRPr lang="en-US" sz="1400"/>
          </a:p>
        </p:txBody>
      </p:sp>
      <p:sp>
        <p:nvSpPr>
          <p:cNvPr id="7182" name="Rectangle 77"/>
          <p:cNvSpPr>
            <a:spLocks noChangeArrowheads="1"/>
          </p:cNvSpPr>
          <p:nvPr/>
        </p:nvSpPr>
        <p:spPr bwMode="auto">
          <a:xfrm>
            <a:off x="4329113" y="3340100"/>
            <a:ext cx="1317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Helvetica" pitchFamily="34" charset="0"/>
              </a:rPr>
              <a:t>Nucleoid</a:t>
            </a:r>
          </a:p>
          <a:p>
            <a:r>
              <a:rPr lang="en-US" sz="1400" b="0">
                <a:solidFill>
                  <a:srgbClr val="000000"/>
                </a:solidFill>
                <a:latin typeface="Helvetica" pitchFamily="34" charset="0"/>
              </a:rPr>
              <a:t>(where bacterial</a:t>
            </a:r>
          </a:p>
          <a:p>
            <a:r>
              <a:rPr lang="en-US" sz="1400" b="0">
                <a:solidFill>
                  <a:srgbClr val="000000"/>
                </a:solidFill>
                <a:latin typeface="Helvetica" pitchFamily="34" charset="0"/>
              </a:rPr>
              <a:t>chromosome is</a:t>
            </a:r>
          </a:p>
          <a:p>
            <a:r>
              <a:rPr lang="en-US" sz="1400" b="0">
                <a:solidFill>
                  <a:srgbClr val="000000"/>
                </a:solidFill>
                <a:latin typeface="Helvetica" pitchFamily="34" charset="0"/>
              </a:rPr>
              <a:t>found)</a:t>
            </a:r>
            <a:endParaRPr lang="en-US" sz="1400"/>
          </a:p>
        </p:txBody>
      </p:sp>
      <p:sp>
        <p:nvSpPr>
          <p:cNvPr id="7183" name="Rectangle 118"/>
          <p:cNvSpPr>
            <a:spLocks noChangeArrowheads="1"/>
          </p:cNvSpPr>
          <p:nvPr/>
        </p:nvSpPr>
        <p:spPr bwMode="auto">
          <a:xfrm>
            <a:off x="4900613" y="2733675"/>
            <a:ext cx="10287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Helvetica" pitchFamily="34" charset="0"/>
              </a:rPr>
              <a:t>Ribosomes</a:t>
            </a:r>
          </a:p>
          <a:p>
            <a:r>
              <a:rPr lang="en-US" sz="1400" b="0">
                <a:solidFill>
                  <a:srgbClr val="000000"/>
                </a:solidFill>
                <a:latin typeface="Helvetica" pitchFamily="34" charset="0"/>
              </a:rPr>
              <a:t>in cytoplasm</a:t>
            </a:r>
            <a:endParaRPr lang="en-US" sz="1400"/>
          </a:p>
        </p:txBody>
      </p:sp>
      <p:sp>
        <p:nvSpPr>
          <p:cNvPr id="7184" name="Rectangle 138"/>
          <p:cNvSpPr>
            <a:spLocks noChangeArrowheads="1"/>
          </p:cNvSpPr>
          <p:nvPr/>
        </p:nvSpPr>
        <p:spPr bwMode="auto">
          <a:xfrm>
            <a:off x="7210425" y="2733675"/>
            <a:ext cx="8016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Helvetica" pitchFamily="34" charset="0"/>
              </a:rPr>
              <a:t>Flagellum</a:t>
            </a:r>
            <a:endParaRPr lang="en-US" sz="1400"/>
          </a:p>
        </p:txBody>
      </p:sp>
      <p:sp>
        <p:nvSpPr>
          <p:cNvPr id="7185" name="Rectangle 147"/>
          <p:cNvSpPr>
            <a:spLocks noChangeArrowheads="1"/>
          </p:cNvSpPr>
          <p:nvPr/>
        </p:nvSpPr>
        <p:spPr bwMode="auto">
          <a:xfrm>
            <a:off x="2814638" y="3340100"/>
            <a:ext cx="9890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Helvetica" pitchFamily="34" charset="0"/>
              </a:rPr>
              <a:t>Plasma</a:t>
            </a:r>
          </a:p>
          <a:p>
            <a:r>
              <a:rPr lang="en-US" sz="1400" b="0">
                <a:solidFill>
                  <a:srgbClr val="000000"/>
                </a:solidFill>
                <a:latin typeface="Helvetica" pitchFamily="34" charset="0"/>
              </a:rPr>
              <a:t>membrane</a:t>
            </a:r>
          </a:p>
          <a:p>
            <a:r>
              <a:rPr lang="en-US" sz="1400" b="0">
                <a:solidFill>
                  <a:srgbClr val="000000"/>
                </a:solidFill>
                <a:latin typeface="Helvetica" pitchFamily="34" charset="0"/>
              </a:rPr>
              <a:t>(also known</a:t>
            </a:r>
          </a:p>
          <a:p>
            <a:r>
              <a:rPr lang="en-US" sz="1400" b="0">
                <a:solidFill>
                  <a:srgbClr val="000000"/>
                </a:solidFill>
                <a:latin typeface="Helvetica" pitchFamily="34" charset="0"/>
              </a:rPr>
              <a:t>as inner</a:t>
            </a:r>
          </a:p>
          <a:p>
            <a:r>
              <a:rPr lang="en-US" sz="1400" b="0">
                <a:solidFill>
                  <a:srgbClr val="000000"/>
                </a:solidFill>
                <a:latin typeface="Helvetica" pitchFamily="34" charset="0"/>
              </a:rPr>
              <a:t>membrane)</a:t>
            </a:r>
            <a:endParaRPr lang="en-US" sz="1400"/>
          </a:p>
        </p:txBody>
      </p:sp>
      <p:sp>
        <p:nvSpPr>
          <p:cNvPr id="7186" name="Rectangle 187"/>
          <p:cNvSpPr>
            <a:spLocks noChangeArrowheads="1"/>
          </p:cNvSpPr>
          <p:nvPr/>
        </p:nvSpPr>
        <p:spPr bwMode="auto">
          <a:xfrm rot="-5400000">
            <a:off x="65881" y="2177257"/>
            <a:ext cx="446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l-GR" sz="1400" b="0">
                <a:solidFill>
                  <a:srgbClr val="000000"/>
                </a:solidFill>
                <a:latin typeface="Helvetica" pitchFamily="34" charset="0"/>
              </a:rPr>
              <a:t>1 </a:t>
            </a:r>
            <a:r>
              <a:rPr lang="en-US" sz="1400" b="0">
                <a:solidFill>
                  <a:srgbClr val="000000"/>
                </a:solidFill>
                <a:latin typeface="Mathematical Pi OTF 1" pitchFamily="50" charset="0"/>
              </a:rPr>
              <a:t>m</a:t>
            </a:r>
            <a:r>
              <a:rPr lang="en-US" sz="1400" b="0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 sz="1400"/>
          </a:p>
        </p:txBody>
      </p:sp>
      <p:sp>
        <p:nvSpPr>
          <p:cNvPr id="7187" name="Rectangle 190"/>
          <p:cNvSpPr>
            <a:spLocks noChangeArrowheads="1"/>
          </p:cNvSpPr>
          <p:nvPr/>
        </p:nvSpPr>
        <p:spPr bwMode="auto">
          <a:xfrm>
            <a:off x="271463" y="4602163"/>
            <a:ext cx="147796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Helvetica" pitchFamily="34" charset="0"/>
              </a:rPr>
              <a:t>(a)  Bacterial cell</a:t>
            </a:r>
            <a:endParaRPr lang="en-US" sz="1400"/>
          </a:p>
        </p:txBody>
      </p:sp>
      <p:sp>
        <p:nvSpPr>
          <p:cNvPr id="7188" name="Rectangle 455"/>
          <p:cNvSpPr>
            <a:spLocks noChangeArrowheads="1"/>
          </p:cNvSpPr>
          <p:nvPr/>
        </p:nvSpPr>
        <p:spPr bwMode="auto">
          <a:xfrm>
            <a:off x="4572000" y="6432885"/>
            <a:ext cx="43053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0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647" y="475129"/>
            <a:ext cx="6323759" cy="457200"/>
          </a:xfrm>
        </p:spPr>
        <p:txBody>
          <a:bodyPr/>
          <a:lstStyle/>
          <a:p>
            <a:r>
              <a:rPr lang="en-US" sz="3600" dirty="0" smtClean="0"/>
              <a:t>Prokaryotic</a:t>
            </a:r>
            <a:r>
              <a:rPr lang="en-US" sz="3600" baseline="0" dirty="0" smtClean="0"/>
              <a:t> Cell Structure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73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4" descr="bro25332_02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13" y="461963"/>
            <a:ext cx="3125788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109"/>
          <p:cNvGrpSpPr>
            <a:grpSpLocks/>
          </p:cNvGrpSpPr>
          <p:nvPr/>
        </p:nvGrpSpPr>
        <p:grpSpPr bwMode="auto">
          <a:xfrm>
            <a:off x="5319988" y="2487613"/>
            <a:ext cx="98425" cy="371475"/>
            <a:chOff x="4467225" y="2589213"/>
            <a:chExt cx="98425" cy="371475"/>
          </a:xfrm>
        </p:grpSpPr>
        <p:sp>
          <p:nvSpPr>
            <p:cNvPr id="23590" name="Line 8"/>
            <p:cNvSpPr>
              <a:spLocks noChangeShapeType="1"/>
            </p:cNvSpPr>
            <p:nvPr/>
          </p:nvSpPr>
          <p:spPr bwMode="auto">
            <a:xfrm>
              <a:off x="4514850" y="2589213"/>
              <a:ext cx="1588" cy="241300"/>
            </a:xfrm>
            <a:prstGeom prst="line">
              <a:avLst/>
            </a:prstGeom>
            <a:noFill/>
            <a:ln w="1562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91" name="Freeform 9"/>
            <p:cNvSpPr>
              <a:spLocks/>
            </p:cNvSpPr>
            <p:nvPr/>
          </p:nvSpPr>
          <p:spPr bwMode="auto">
            <a:xfrm>
              <a:off x="4467225" y="2792413"/>
              <a:ext cx="98425" cy="168275"/>
            </a:xfrm>
            <a:custGeom>
              <a:avLst/>
              <a:gdLst>
                <a:gd name="T0" fmla="*/ 2147483647 w 62"/>
                <a:gd name="T1" fmla="*/ 0 h 106"/>
                <a:gd name="T2" fmla="*/ 2147483647 w 62"/>
                <a:gd name="T3" fmla="*/ 2147483647 h 106"/>
                <a:gd name="T4" fmla="*/ 0 w 62"/>
                <a:gd name="T5" fmla="*/ 0 h 106"/>
                <a:gd name="T6" fmla="*/ 2147483647 w 62"/>
                <a:gd name="T7" fmla="*/ 2147483647 h 106"/>
                <a:gd name="T8" fmla="*/ 2147483647 w 62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06"/>
                <a:gd name="T17" fmla="*/ 62 w 62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06">
                  <a:moveTo>
                    <a:pt x="62" y="0"/>
                  </a:moveTo>
                  <a:lnTo>
                    <a:pt x="30" y="12"/>
                  </a:lnTo>
                  <a:lnTo>
                    <a:pt x="0" y="0"/>
                  </a:lnTo>
                  <a:lnTo>
                    <a:pt x="32" y="10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556" name="Group 108"/>
          <p:cNvGrpSpPr>
            <a:grpSpLocks/>
          </p:cNvGrpSpPr>
          <p:nvPr/>
        </p:nvGrpSpPr>
        <p:grpSpPr bwMode="auto">
          <a:xfrm>
            <a:off x="5319988" y="1230313"/>
            <a:ext cx="98425" cy="371475"/>
            <a:chOff x="4467225" y="1331913"/>
            <a:chExt cx="98425" cy="371475"/>
          </a:xfrm>
        </p:grpSpPr>
        <p:sp>
          <p:nvSpPr>
            <p:cNvPr id="23588" name="Line 10"/>
            <p:cNvSpPr>
              <a:spLocks noChangeShapeType="1"/>
            </p:cNvSpPr>
            <p:nvPr/>
          </p:nvSpPr>
          <p:spPr bwMode="auto">
            <a:xfrm>
              <a:off x="4514850" y="1331913"/>
              <a:ext cx="1588" cy="238125"/>
            </a:xfrm>
            <a:prstGeom prst="line">
              <a:avLst/>
            </a:prstGeom>
            <a:noFill/>
            <a:ln w="1562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89" name="Freeform 11"/>
            <p:cNvSpPr>
              <a:spLocks/>
            </p:cNvSpPr>
            <p:nvPr/>
          </p:nvSpPr>
          <p:spPr bwMode="auto">
            <a:xfrm>
              <a:off x="4467225" y="1535113"/>
              <a:ext cx="98425" cy="168275"/>
            </a:xfrm>
            <a:custGeom>
              <a:avLst/>
              <a:gdLst>
                <a:gd name="T0" fmla="*/ 2147483647 w 62"/>
                <a:gd name="T1" fmla="*/ 0 h 106"/>
                <a:gd name="T2" fmla="*/ 2147483647 w 62"/>
                <a:gd name="T3" fmla="*/ 2147483647 h 106"/>
                <a:gd name="T4" fmla="*/ 0 w 62"/>
                <a:gd name="T5" fmla="*/ 0 h 106"/>
                <a:gd name="T6" fmla="*/ 2147483647 w 62"/>
                <a:gd name="T7" fmla="*/ 2147483647 h 106"/>
                <a:gd name="T8" fmla="*/ 2147483647 w 62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06"/>
                <a:gd name="T17" fmla="*/ 62 w 62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06">
                  <a:moveTo>
                    <a:pt x="62" y="0"/>
                  </a:moveTo>
                  <a:lnTo>
                    <a:pt x="30" y="12"/>
                  </a:lnTo>
                  <a:lnTo>
                    <a:pt x="0" y="0"/>
                  </a:lnTo>
                  <a:lnTo>
                    <a:pt x="32" y="10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557" name="Group 110"/>
          <p:cNvGrpSpPr>
            <a:grpSpLocks/>
          </p:cNvGrpSpPr>
          <p:nvPr/>
        </p:nvGrpSpPr>
        <p:grpSpPr bwMode="auto">
          <a:xfrm>
            <a:off x="5319988" y="3690938"/>
            <a:ext cx="98425" cy="371475"/>
            <a:chOff x="4467225" y="3792538"/>
            <a:chExt cx="98425" cy="371475"/>
          </a:xfrm>
        </p:grpSpPr>
        <p:sp>
          <p:nvSpPr>
            <p:cNvPr id="23586" name="Line 12"/>
            <p:cNvSpPr>
              <a:spLocks noChangeShapeType="1"/>
            </p:cNvSpPr>
            <p:nvPr/>
          </p:nvSpPr>
          <p:spPr bwMode="auto">
            <a:xfrm>
              <a:off x="4514850" y="3792538"/>
              <a:ext cx="1588" cy="241300"/>
            </a:xfrm>
            <a:prstGeom prst="line">
              <a:avLst/>
            </a:prstGeom>
            <a:noFill/>
            <a:ln w="1562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87" name="Freeform 13"/>
            <p:cNvSpPr>
              <a:spLocks/>
            </p:cNvSpPr>
            <p:nvPr/>
          </p:nvSpPr>
          <p:spPr bwMode="auto">
            <a:xfrm>
              <a:off x="4467225" y="3995738"/>
              <a:ext cx="98425" cy="168275"/>
            </a:xfrm>
            <a:custGeom>
              <a:avLst/>
              <a:gdLst>
                <a:gd name="T0" fmla="*/ 2147483647 w 62"/>
                <a:gd name="T1" fmla="*/ 0 h 106"/>
                <a:gd name="T2" fmla="*/ 2147483647 w 62"/>
                <a:gd name="T3" fmla="*/ 2147483647 h 106"/>
                <a:gd name="T4" fmla="*/ 0 w 62"/>
                <a:gd name="T5" fmla="*/ 0 h 106"/>
                <a:gd name="T6" fmla="*/ 2147483647 w 62"/>
                <a:gd name="T7" fmla="*/ 2147483647 h 106"/>
                <a:gd name="T8" fmla="*/ 2147483647 w 62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06"/>
                <a:gd name="T17" fmla="*/ 62 w 62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06">
                  <a:moveTo>
                    <a:pt x="62" y="0"/>
                  </a:moveTo>
                  <a:lnTo>
                    <a:pt x="30" y="14"/>
                  </a:lnTo>
                  <a:lnTo>
                    <a:pt x="0" y="0"/>
                  </a:lnTo>
                  <a:lnTo>
                    <a:pt x="32" y="10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558" name="Group 35"/>
          <p:cNvGrpSpPr>
            <a:grpSpLocks/>
          </p:cNvGrpSpPr>
          <p:nvPr/>
        </p:nvGrpSpPr>
        <p:grpSpPr bwMode="auto">
          <a:xfrm>
            <a:off x="5097738" y="4926013"/>
            <a:ext cx="546100" cy="504825"/>
            <a:chOff x="4244975" y="5027613"/>
            <a:chExt cx="546100" cy="504825"/>
          </a:xfrm>
        </p:grpSpPr>
        <p:grpSp>
          <p:nvGrpSpPr>
            <p:cNvPr id="23580" name="Group 111"/>
            <p:cNvGrpSpPr>
              <a:grpSpLocks/>
            </p:cNvGrpSpPr>
            <p:nvPr/>
          </p:nvGrpSpPr>
          <p:grpSpPr bwMode="auto">
            <a:xfrm>
              <a:off x="4244975" y="5027613"/>
              <a:ext cx="276225" cy="504825"/>
              <a:chOff x="4244975" y="5027613"/>
              <a:chExt cx="276225" cy="504825"/>
            </a:xfrm>
          </p:grpSpPr>
          <p:sp>
            <p:nvSpPr>
              <p:cNvPr id="23584" name="Freeform 14"/>
              <p:cNvSpPr>
                <a:spLocks/>
              </p:cNvSpPr>
              <p:nvPr/>
            </p:nvSpPr>
            <p:spPr bwMode="auto">
              <a:xfrm>
                <a:off x="4244975" y="5380038"/>
                <a:ext cx="152400" cy="152400"/>
              </a:xfrm>
              <a:custGeom>
                <a:avLst/>
                <a:gdLst>
                  <a:gd name="T0" fmla="*/ 2147483647 w 96"/>
                  <a:gd name="T1" fmla="*/ 2147483647 h 96"/>
                  <a:gd name="T2" fmla="*/ 2147483647 w 96"/>
                  <a:gd name="T3" fmla="*/ 2147483647 h 96"/>
                  <a:gd name="T4" fmla="*/ 2147483647 w 96"/>
                  <a:gd name="T5" fmla="*/ 0 h 96"/>
                  <a:gd name="T6" fmla="*/ 0 w 96"/>
                  <a:gd name="T7" fmla="*/ 2147483647 h 96"/>
                  <a:gd name="T8" fmla="*/ 2147483647 w 96"/>
                  <a:gd name="T9" fmla="*/ 2147483647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96"/>
                  <a:gd name="T17" fmla="*/ 96 w 9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96">
                    <a:moveTo>
                      <a:pt x="96" y="42"/>
                    </a:moveTo>
                    <a:lnTo>
                      <a:pt x="64" y="30"/>
                    </a:lnTo>
                    <a:lnTo>
                      <a:pt x="52" y="0"/>
                    </a:lnTo>
                    <a:lnTo>
                      <a:pt x="0" y="96"/>
                    </a:lnTo>
                    <a:lnTo>
                      <a:pt x="96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585" name="Freeform 16"/>
              <p:cNvSpPr>
                <a:spLocks/>
              </p:cNvSpPr>
              <p:nvPr/>
            </p:nvSpPr>
            <p:spPr bwMode="auto">
              <a:xfrm>
                <a:off x="4318000" y="5027613"/>
                <a:ext cx="203200" cy="428625"/>
              </a:xfrm>
              <a:custGeom>
                <a:avLst/>
                <a:gdLst>
                  <a:gd name="T0" fmla="*/ 2147483647 w 128"/>
                  <a:gd name="T1" fmla="*/ 0 h 270"/>
                  <a:gd name="T2" fmla="*/ 2147483647 w 128"/>
                  <a:gd name="T3" fmla="*/ 0 h 270"/>
                  <a:gd name="T4" fmla="*/ 2147483647 w 128"/>
                  <a:gd name="T5" fmla="*/ 2147483647 h 270"/>
                  <a:gd name="T6" fmla="*/ 2147483647 w 128"/>
                  <a:gd name="T7" fmla="*/ 2147483647 h 270"/>
                  <a:gd name="T8" fmla="*/ 2147483647 w 128"/>
                  <a:gd name="T9" fmla="*/ 2147483647 h 270"/>
                  <a:gd name="T10" fmla="*/ 2147483647 w 128"/>
                  <a:gd name="T11" fmla="*/ 2147483647 h 270"/>
                  <a:gd name="T12" fmla="*/ 2147483647 w 128"/>
                  <a:gd name="T13" fmla="*/ 2147483647 h 270"/>
                  <a:gd name="T14" fmla="*/ 2147483647 w 128"/>
                  <a:gd name="T15" fmla="*/ 2147483647 h 270"/>
                  <a:gd name="T16" fmla="*/ 2147483647 w 128"/>
                  <a:gd name="T17" fmla="*/ 2147483647 h 270"/>
                  <a:gd name="T18" fmla="*/ 2147483647 w 128"/>
                  <a:gd name="T19" fmla="*/ 2147483647 h 270"/>
                  <a:gd name="T20" fmla="*/ 2147483647 w 128"/>
                  <a:gd name="T21" fmla="*/ 2147483647 h 270"/>
                  <a:gd name="T22" fmla="*/ 2147483647 w 128"/>
                  <a:gd name="T23" fmla="*/ 2147483647 h 270"/>
                  <a:gd name="T24" fmla="*/ 2147483647 w 128"/>
                  <a:gd name="T25" fmla="*/ 2147483647 h 270"/>
                  <a:gd name="T26" fmla="*/ 2147483647 w 128"/>
                  <a:gd name="T27" fmla="*/ 2147483647 h 270"/>
                  <a:gd name="T28" fmla="*/ 0 w 128"/>
                  <a:gd name="T29" fmla="*/ 2147483647 h 2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8"/>
                  <a:gd name="T46" fmla="*/ 0 h 270"/>
                  <a:gd name="T47" fmla="*/ 128 w 128"/>
                  <a:gd name="T48" fmla="*/ 270 h 2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8" h="270">
                    <a:moveTo>
                      <a:pt x="128" y="0"/>
                    </a:moveTo>
                    <a:lnTo>
                      <a:pt x="128" y="0"/>
                    </a:lnTo>
                    <a:lnTo>
                      <a:pt x="128" y="32"/>
                    </a:lnTo>
                    <a:lnTo>
                      <a:pt x="126" y="64"/>
                    </a:lnTo>
                    <a:lnTo>
                      <a:pt x="122" y="96"/>
                    </a:lnTo>
                    <a:lnTo>
                      <a:pt x="118" y="112"/>
                    </a:lnTo>
                    <a:lnTo>
                      <a:pt x="114" y="128"/>
                    </a:lnTo>
                    <a:lnTo>
                      <a:pt x="108" y="144"/>
                    </a:lnTo>
                    <a:lnTo>
                      <a:pt x="98" y="162"/>
                    </a:lnTo>
                    <a:lnTo>
                      <a:pt x="88" y="178"/>
                    </a:lnTo>
                    <a:lnTo>
                      <a:pt x="76" y="196"/>
                    </a:lnTo>
                    <a:lnTo>
                      <a:pt x="62" y="214"/>
                    </a:lnTo>
                    <a:lnTo>
                      <a:pt x="44" y="232"/>
                    </a:lnTo>
                    <a:lnTo>
                      <a:pt x="22" y="250"/>
                    </a:lnTo>
                    <a:lnTo>
                      <a:pt x="0" y="270"/>
                    </a:lnTo>
                  </a:path>
                </a:pathLst>
              </a:custGeom>
              <a:noFill/>
              <a:ln w="1562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3581" name="Group 112"/>
            <p:cNvGrpSpPr>
              <a:grpSpLocks/>
            </p:cNvGrpSpPr>
            <p:nvPr/>
          </p:nvGrpSpPr>
          <p:grpSpPr bwMode="auto">
            <a:xfrm>
              <a:off x="4521200" y="5027613"/>
              <a:ext cx="269875" cy="504825"/>
              <a:chOff x="4521200" y="5027613"/>
              <a:chExt cx="269875" cy="504825"/>
            </a:xfrm>
          </p:grpSpPr>
          <p:sp>
            <p:nvSpPr>
              <p:cNvPr id="23582" name="Freeform 15"/>
              <p:cNvSpPr>
                <a:spLocks/>
              </p:cNvSpPr>
              <p:nvPr/>
            </p:nvSpPr>
            <p:spPr bwMode="auto">
              <a:xfrm>
                <a:off x="4638675" y="5380038"/>
                <a:ext cx="152400" cy="152400"/>
              </a:xfrm>
              <a:custGeom>
                <a:avLst/>
                <a:gdLst>
                  <a:gd name="T0" fmla="*/ 0 w 96"/>
                  <a:gd name="T1" fmla="*/ 2147483647 h 96"/>
                  <a:gd name="T2" fmla="*/ 2147483647 w 96"/>
                  <a:gd name="T3" fmla="*/ 2147483647 h 96"/>
                  <a:gd name="T4" fmla="*/ 2147483647 w 96"/>
                  <a:gd name="T5" fmla="*/ 0 h 96"/>
                  <a:gd name="T6" fmla="*/ 2147483647 w 96"/>
                  <a:gd name="T7" fmla="*/ 2147483647 h 96"/>
                  <a:gd name="T8" fmla="*/ 0 w 96"/>
                  <a:gd name="T9" fmla="*/ 2147483647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96"/>
                  <a:gd name="T17" fmla="*/ 96 w 9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96">
                    <a:moveTo>
                      <a:pt x="0" y="42"/>
                    </a:moveTo>
                    <a:lnTo>
                      <a:pt x="30" y="30"/>
                    </a:lnTo>
                    <a:lnTo>
                      <a:pt x="42" y="0"/>
                    </a:lnTo>
                    <a:lnTo>
                      <a:pt x="96" y="9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583" name="Freeform 17"/>
              <p:cNvSpPr>
                <a:spLocks/>
              </p:cNvSpPr>
              <p:nvPr/>
            </p:nvSpPr>
            <p:spPr bwMode="auto">
              <a:xfrm>
                <a:off x="4521200" y="5027613"/>
                <a:ext cx="203200" cy="428625"/>
              </a:xfrm>
              <a:custGeom>
                <a:avLst/>
                <a:gdLst>
                  <a:gd name="T0" fmla="*/ 0 w 128"/>
                  <a:gd name="T1" fmla="*/ 0 h 270"/>
                  <a:gd name="T2" fmla="*/ 0 w 128"/>
                  <a:gd name="T3" fmla="*/ 0 h 270"/>
                  <a:gd name="T4" fmla="*/ 0 w 128"/>
                  <a:gd name="T5" fmla="*/ 2147483647 h 270"/>
                  <a:gd name="T6" fmla="*/ 0 w 128"/>
                  <a:gd name="T7" fmla="*/ 2147483647 h 270"/>
                  <a:gd name="T8" fmla="*/ 2147483647 w 128"/>
                  <a:gd name="T9" fmla="*/ 2147483647 h 270"/>
                  <a:gd name="T10" fmla="*/ 2147483647 w 128"/>
                  <a:gd name="T11" fmla="*/ 2147483647 h 270"/>
                  <a:gd name="T12" fmla="*/ 2147483647 w 128"/>
                  <a:gd name="T13" fmla="*/ 2147483647 h 270"/>
                  <a:gd name="T14" fmla="*/ 2147483647 w 128"/>
                  <a:gd name="T15" fmla="*/ 2147483647 h 270"/>
                  <a:gd name="T16" fmla="*/ 2147483647 w 128"/>
                  <a:gd name="T17" fmla="*/ 2147483647 h 270"/>
                  <a:gd name="T18" fmla="*/ 2147483647 w 128"/>
                  <a:gd name="T19" fmla="*/ 2147483647 h 270"/>
                  <a:gd name="T20" fmla="*/ 2147483647 w 128"/>
                  <a:gd name="T21" fmla="*/ 2147483647 h 270"/>
                  <a:gd name="T22" fmla="*/ 2147483647 w 128"/>
                  <a:gd name="T23" fmla="*/ 2147483647 h 270"/>
                  <a:gd name="T24" fmla="*/ 2147483647 w 128"/>
                  <a:gd name="T25" fmla="*/ 2147483647 h 270"/>
                  <a:gd name="T26" fmla="*/ 2147483647 w 128"/>
                  <a:gd name="T27" fmla="*/ 2147483647 h 270"/>
                  <a:gd name="T28" fmla="*/ 2147483647 w 128"/>
                  <a:gd name="T29" fmla="*/ 2147483647 h 2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8"/>
                  <a:gd name="T46" fmla="*/ 0 h 270"/>
                  <a:gd name="T47" fmla="*/ 128 w 128"/>
                  <a:gd name="T48" fmla="*/ 270 h 2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8" h="270">
                    <a:moveTo>
                      <a:pt x="0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0" y="64"/>
                    </a:lnTo>
                    <a:lnTo>
                      <a:pt x="4" y="96"/>
                    </a:lnTo>
                    <a:lnTo>
                      <a:pt x="8" y="112"/>
                    </a:lnTo>
                    <a:lnTo>
                      <a:pt x="12" y="128"/>
                    </a:lnTo>
                    <a:lnTo>
                      <a:pt x="20" y="144"/>
                    </a:lnTo>
                    <a:lnTo>
                      <a:pt x="28" y="162"/>
                    </a:lnTo>
                    <a:lnTo>
                      <a:pt x="38" y="178"/>
                    </a:lnTo>
                    <a:lnTo>
                      <a:pt x="50" y="196"/>
                    </a:lnTo>
                    <a:lnTo>
                      <a:pt x="66" y="214"/>
                    </a:lnTo>
                    <a:lnTo>
                      <a:pt x="82" y="232"/>
                    </a:lnTo>
                    <a:lnTo>
                      <a:pt x="104" y="250"/>
                    </a:lnTo>
                    <a:lnTo>
                      <a:pt x="128" y="270"/>
                    </a:lnTo>
                  </a:path>
                </a:pathLst>
              </a:custGeom>
              <a:noFill/>
              <a:ln w="1562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23559" name="Group 38"/>
          <p:cNvGrpSpPr>
            <a:grpSpLocks/>
          </p:cNvGrpSpPr>
          <p:nvPr/>
        </p:nvGrpSpPr>
        <p:grpSpPr bwMode="auto">
          <a:xfrm>
            <a:off x="5415238" y="785813"/>
            <a:ext cx="876300" cy="3175"/>
            <a:chOff x="4562475" y="887413"/>
            <a:chExt cx="876300" cy="2644"/>
          </a:xfrm>
        </p:grpSpPr>
        <p:sp>
          <p:nvSpPr>
            <p:cNvPr id="23578" name="Line 18"/>
            <p:cNvSpPr>
              <a:spLocks noChangeShapeType="1"/>
            </p:cNvSpPr>
            <p:nvPr/>
          </p:nvSpPr>
          <p:spPr bwMode="auto">
            <a:xfrm>
              <a:off x="4562475" y="887413"/>
              <a:ext cx="876300" cy="1587"/>
            </a:xfrm>
            <a:prstGeom prst="line">
              <a:avLst/>
            </a:prstGeom>
            <a:noFill/>
            <a:ln w="2006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79" name="Line 20"/>
            <p:cNvSpPr>
              <a:spLocks noChangeShapeType="1"/>
            </p:cNvSpPr>
            <p:nvPr/>
          </p:nvSpPr>
          <p:spPr bwMode="auto">
            <a:xfrm>
              <a:off x="4562475" y="888470"/>
              <a:ext cx="876300" cy="1587"/>
            </a:xfrm>
            <a:prstGeom prst="line">
              <a:avLst/>
            </a:prstGeom>
            <a:noFill/>
            <a:ln w="8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560" name="Group 37"/>
          <p:cNvGrpSpPr>
            <a:grpSpLocks/>
          </p:cNvGrpSpPr>
          <p:nvPr/>
        </p:nvGrpSpPr>
        <p:grpSpPr bwMode="auto">
          <a:xfrm>
            <a:off x="4326213" y="785813"/>
            <a:ext cx="358775" cy="3175"/>
            <a:chOff x="3473450" y="887413"/>
            <a:chExt cx="358775" cy="2644"/>
          </a:xfrm>
        </p:grpSpPr>
        <p:sp>
          <p:nvSpPr>
            <p:cNvPr id="23576" name="Line 21"/>
            <p:cNvSpPr>
              <a:spLocks noChangeShapeType="1"/>
            </p:cNvSpPr>
            <p:nvPr/>
          </p:nvSpPr>
          <p:spPr bwMode="auto">
            <a:xfrm>
              <a:off x="3473450" y="887413"/>
              <a:ext cx="358775" cy="1587"/>
            </a:xfrm>
            <a:prstGeom prst="line">
              <a:avLst/>
            </a:prstGeom>
            <a:noFill/>
            <a:ln w="2006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77" name="Line 22"/>
            <p:cNvSpPr>
              <a:spLocks noChangeShapeType="1"/>
            </p:cNvSpPr>
            <p:nvPr/>
          </p:nvSpPr>
          <p:spPr bwMode="auto">
            <a:xfrm>
              <a:off x="3473450" y="888470"/>
              <a:ext cx="358775" cy="1587"/>
            </a:xfrm>
            <a:prstGeom prst="line">
              <a:avLst/>
            </a:prstGeom>
            <a:noFill/>
            <a:ln w="8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561" name="Group 40"/>
          <p:cNvGrpSpPr>
            <a:grpSpLocks/>
          </p:cNvGrpSpPr>
          <p:nvPr/>
        </p:nvGrpSpPr>
        <p:grpSpPr bwMode="auto">
          <a:xfrm>
            <a:off x="5370788" y="3890963"/>
            <a:ext cx="393700" cy="608012"/>
            <a:chOff x="4518025" y="3992563"/>
            <a:chExt cx="393700" cy="607482"/>
          </a:xfrm>
        </p:grpSpPr>
        <p:sp>
          <p:nvSpPr>
            <p:cNvPr id="23574" name="Freeform 19"/>
            <p:cNvSpPr>
              <a:spLocks/>
            </p:cNvSpPr>
            <p:nvPr/>
          </p:nvSpPr>
          <p:spPr bwMode="auto">
            <a:xfrm>
              <a:off x="4518025" y="3992563"/>
              <a:ext cx="393700" cy="606425"/>
            </a:xfrm>
            <a:custGeom>
              <a:avLst/>
              <a:gdLst>
                <a:gd name="T0" fmla="*/ 2147483647 w 248"/>
                <a:gd name="T1" fmla="*/ 0 h 382"/>
                <a:gd name="T2" fmla="*/ 2147483647 w 248"/>
                <a:gd name="T3" fmla="*/ 0 h 382"/>
                <a:gd name="T4" fmla="*/ 0 w 248"/>
                <a:gd name="T5" fmla="*/ 2147483647 h 382"/>
                <a:gd name="T6" fmla="*/ 0 60000 65536"/>
                <a:gd name="T7" fmla="*/ 0 60000 65536"/>
                <a:gd name="T8" fmla="*/ 0 60000 65536"/>
                <a:gd name="T9" fmla="*/ 0 w 248"/>
                <a:gd name="T10" fmla="*/ 0 h 382"/>
                <a:gd name="T11" fmla="*/ 248 w 248"/>
                <a:gd name="T12" fmla="*/ 382 h 3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382">
                  <a:moveTo>
                    <a:pt x="248" y="0"/>
                  </a:moveTo>
                  <a:lnTo>
                    <a:pt x="150" y="0"/>
                  </a:lnTo>
                  <a:lnTo>
                    <a:pt x="0" y="382"/>
                  </a:lnTo>
                </a:path>
              </a:pathLst>
            </a:custGeom>
            <a:noFill/>
            <a:ln w="2006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75" name="Freeform 23"/>
            <p:cNvSpPr>
              <a:spLocks/>
            </p:cNvSpPr>
            <p:nvPr/>
          </p:nvSpPr>
          <p:spPr bwMode="auto">
            <a:xfrm>
              <a:off x="4518025" y="3993620"/>
              <a:ext cx="393700" cy="606425"/>
            </a:xfrm>
            <a:custGeom>
              <a:avLst/>
              <a:gdLst>
                <a:gd name="T0" fmla="*/ 2147483647 w 248"/>
                <a:gd name="T1" fmla="*/ 0 h 382"/>
                <a:gd name="T2" fmla="*/ 2147483647 w 248"/>
                <a:gd name="T3" fmla="*/ 0 h 382"/>
                <a:gd name="T4" fmla="*/ 0 w 248"/>
                <a:gd name="T5" fmla="*/ 2147483647 h 382"/>
                <a:gd name="T6" fmla="*/ 0 60000 65536"/>
                <a:gd name="T7" fmla="*/ 0 60000 65536"/>
                <a:gd name="T8" fmla="*/ 0 60000 65536"/>
                <a:gd name="T9" fmla="*/ 0 w 248"/>
                <a:gd name="T10" fmla="*/ 0 h 382"/>
                <a:gd name="T11" fmla="*/ 248 w 248"/>
                <a:gd name="T12" fmla="*/ 382 h 3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382">
                  <a:moveTo>
                    <a:pt x="248" y="0"/>
                  </a:moveTo>
                  <a:lnTo>
                    <a:pt x="150" y="0"/>
                  </a:lnTo>
                  <a:lnTo>
                    <a:pt x="0" y="382"/>
                  </a:lnTo>
                </a:path>
              </a:pathLst>
            </a:custGeom>
            <a:noFill/>
            <a:ln w="8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562" name="Group 39"/>
          <p:cNvGrpSpPr>
            <a:grpSpLocks/>
          </p:cNvGrpSpPr>
          <p:nvPr/>
        </p:nvGrpSpPr>
        <p:grpSpPr bwMode="auto">
          <a:xfrm>
            <a:off x="5412063" y="2671763"/>
            <a:ext cx="352425" cy="493712"/>
            <a:chOff x="4559300" y="2773363"/>
            <a:chExt cx="352425" cy="493182"/>
          </a:xfrm>
        </p:grpSpPr>
        <p:sp>
          <p:nvSpPr>
            <p:cNvPr id="23572" name="Freeform 24"/>
            <p:cNvSpPr>
              <a:spLocks/>
            </p:cNvSpPr>
            <p:nvPr/>
          </p:nvSpPr>
          <p:spPr bwMode="auto">
            <a:xfrm>
              <a:off x="4559300" y="2773363"/>
              <a:ext cx="352425" cy="492125"/>
            </a:xfrm>
            <a:custGeom>
              <a:avLst/>
              <a:gdLst>
                <a:gd name="T0" fmla="*/ 2147483647 w 222"/>
                <a:gd name="T1" fmla="*/ 0 h 310"/>
                <a:gd name="T2" fmla="*/ 2147483647 w 222"/>
                <a:gd name="T3" fmla="*/ 0 h 310"/>
                <a:gd name="T4" fmla="*/ 0 w 222"/>
                <a:gd name="T5" fmla="*/ 2147483647 h 310"/>
                <a:gd name="T6" fmla="*/ 0 60000 65536"/>
                <a:gd name="T7" fmla="*/ 0 60000 65536"/>
                <a:gd name="T8" fmla="*/ 0 60000 65536"/>
                <a:gd name="T9" fmla="*/ 0 w 222"/>
                <a:gd name="T10" fmla="*/ 0 h 310"/>
                <a:gd name="T11" fmla="*/ 222 w 222"/>
                <a:gd name="T12" fmla="*/ 310 h 3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" h="310">
                  <a:moveTo>
                    <a:pt x="222" y="0"/>
                  </a:moveTo>
                  <a:lnTo>
                    <a:pt x="124" y="0"/>
                  </a:lnTo>
                  <a:lnTo>
                    <a:pt x="0" y="310"/>
                  </a:lnTo>
                </a:path>
              </a:pathLst>
            </a:custGeom>
            <a:noFill/>
            <a:ln w="2006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73" name="Freeform 25"/>
            <p:cNvSpPr>
              <a:spLocks/>
            </p:cNvSpPr>
            <p:nvPr/>
          </p:nvSpPr>
          <p:spPr bwMode="auto">
            <a:xfrm>
              <a:off x="4559300" y="2774420"/>
              <a:ext cx="352425" cy="492125"/>
            </a:xfrm>
            <a:custGeom>
              <a:avLst/>
              <a:gdLst>
                <a:gd name="T0" fmla="*/ 2147483647 w 222"/>
                <a:gd name="T1" fmla="*/ 0 h 310"/>
                <a:gd name="T2" fmla="*/ 2147483647 w 222"/>
                <a:gd name="T3" fmla="*/ 0 h 310"/>
                <a:gd name="T4" fmla="*/ 0 w 222"/>
                <a:gd name="T5" fmla="*/ 2147483647 h 310"/>
                <a:gd name="T6" fmla="*/ 0 60000 65536"/>
                <a:gd name="T7" fmla="*/ 0 60000 65536"/>
                <a:gd name="T8" fmla="*/ 0 60000 65536"/>
                <a:gd name="T9" fmla="*/ 0 w 222"/>
                <a:gd name="T10" fmla="*/ 0 h 310"/>
                <a:gd name="T11" fmla="*/ 222 w 222"/>
                <a:gd name="T12" fmla="*/ 310 h 3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" h="310">
                  <a:moveTo>
                    <a:pt x="222" y="0"/>
                  </a:moveTo>
                  <a:lnTo>
                    <a:pt x="124" y="0"/>
                  </a:lnTo>
                  <a:lnTo>
                    <a:pt x="0" y="310"/>
                  </a:lnTo>
                </a:path>
              </a:pathLst>
            </a:custGeom>
            <a:noFill/>
            <a:ln w="8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3563" name="Rectangle 26"/>
          <p:cNvSpPr>
            <a:spLocks noChangeArrowheads="1"/>
          </p:cNvSpPr>
          <p:nvPr/>
        </p:nvSpPr>
        <p:spPr bwMode="auto">
          <a:xfrm>
            <a:off x="3394739" y="820509"/>
            <a:ext cx="9441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Helvetica" pitchFamily="34" charset="0"/>
              </a:rPr>
              <a:t>Mother cell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64" name="Rectangle 36"/>
          <p:cNvSpPr>
            <a:spLocks noChangeArrowheads="1"/>
          </p:cNvSpPr>
          <p:nvPr/>
        </p:nvSpPr>
        <p:spPr bwMode="auto">
          <a:xfrm>
            <a:off x="6326463" y="712788"/>
            <a:ext cx="11253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 smtClean="0">
                <a:solidFill>
                  <a:srgbClr val="000000"/>
                </a:solidFill>
                <a:latin typeface="Helvetica" pitchFamily="34" charset="0"/>
              </a:rPr>
              <a:t>Bacterial</a:t>
            </a:r>
          </a:p>
          <a:p>
            <a:pPr eaLnBrk="1" hangingPunct="1"/>
            <a:r>
              <a:rPr lang="en-US" sz="1400" b="1" smtClean="0">
                <a:solidFill>
                  <a:srgbClr val="000000"/>
                </a:solidFill>
                <a:latin typeface="Helvetica" pitchFamily="34" charset="0"/>
              </a:rPr>
              <a:t>chromosome</a:t>
            </a:r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65" name="Rectangle 55"/>
          <p:cNvSpPr>
            <a:spLocks noChangeArrowheads="1"/>
          </p:cNvSpPr>
          <p:nvPr/>
        </p:nvSpPr>
        <p:spPr bwMode="auto">
          <a:xfrm>
            <a:off x="5793063" y="3808413"/>
            <a:ext cx="6572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 smtClean="0">
                <a:solidFill>
                  <a:srgbClr val="000000"/>
                </a:solidFill>
                <a:latin typeface="Helvetica" pitchFamily="34" charset="0"/>
              </a:rPr>
              <a:t>Septum</a:t>
            </a:r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66" name="Rectangle 61"/>
          <p:cNvSpPr>
            <a:spLocks noChangeArrowheads="1"/>
          </p:cNvSpPr>
          <p:nvPr/>
        </p:nvSpPr>
        <p:spPr bwMode="auto">
          <a:xfrm>
            <a:off x="5793063" y="4970463"/>
            <a:ext cx="11584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 smtClean="0">
                <a:solidFill>
                  <a:srgbClr val="000000"/>
                </a:solidFill>
                <a:latin typeface="Helvetica" pitchFamily="34" charset="0"/>
              </a:rPr>
              <a:t>Two daughter</a:t>
            </a:r>
          </a:p>
          <a:p>
            <a:pPr eaLnBrk="1" hangingPunct="1"/>
            <a:r>
              <a:rPr lang="en-US" sz="1400" b="1" smtClean="0">
                <a:solidFill>
                  <a:srgbClr val="000000"/>
                </a:solidFill>
                <a:latin typeface="Helvetica" pitchFamily="34" charset="0"/>
              </a:rPr>
              <a:t>cells</a:t>
            </a:r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67" name="Rectangle 77"/>
          <p:cNvSpPr>
            <a:spLocks noChangeArrowheads="1"/>
          </p:cNvSpPr>
          <p:nvPr/>
        </p:nvSpPr>
        <p:spPr bwMode="auto">
          <a:xfrm>
            <a:off x="5793063" y="2573338"/>
            <a:ext cx="10323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 smtClean="0">
                <a:solidFill>
                  <a:srgbClr val="000000"/>
                </a:solidFill>
                <a:latin typeface="Helvetica" pitchFamily="34" charset="0"/>
              </a:rPr>
              <a:t>FtsZ protein</a:t>
            </a:r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68" name="Rectangle 88"/>
          <p:cNvSpPr>
            <a:spLocks noChangeArrowheads="1"/>
          </p:cNvSpPr>
          <p:nvPr/>
        </p:nvSpPr>
        <p:spPr bwMode="auto">
          <a:xfrm>
            <a:off x="5793063" y="1246188"/>
            <a:ext cx="19668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 smtClean="0">
                <a:solidFill>
                  <a:srgbClr val="000000"/>
                </a:solidFill>
                <a:latin typeface="Helvetica" pitchFamily="34" charset="0"/>
              </a:rPr>
              <a:t>Replication of bacterial</a:t>
            </a:r>
          </a:p>
          <a:p>
            <a:pPr eaLnBrk="1" hangingPunct="1"/>
            <a:r>
              <a:rPr lang="en-US" sz="1400" b="1" smtClean="0">
                <a:solidFill>
                  <a:srgbClr val="000000"/>
                </a:solidFill>
                <a:latin typeface="Helvetica" pitchFamily="34" charset="0"/>
              </a:rPr>
              <a:t>chromosome</a:t>
            </a:r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69" name="Rectangle 120"/>
          <p:cNvSpPr>
            <a:spLocks noChangeArrowheads="1"/>
          </p:cNvSpPr>
          <p:nvPr/>
        </p:nvSpPr>
        <p:spPr bwMode="auto">
          <a:xfrm>
            <a:off x="2438613" y="6657755"/>
            <a:ext cx="57627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3570" name="Text Box 9"/>
          <p:cNvSpPr txBox="1">
            <a:spLocks noChangeArrowheads="1"/>
          </p:cNvSpPr>
          <p:nvPr/>
        </p:nvSpPr>
        <p:spPr bwMode="auto">
          <a:xfrm>
            <a:off x="331690" y="6257645"/>
            <a:ext cx="2106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err="1" smtClean="0">
                <a:latin typeface="+mn-lt"/>
              </a:rPr>
              <a:t>Brooker</a:t>
            </a:r>
            <a:r>
              <a:rPr lang="en-US" sz="2000" dirty="0" smtClean="0">
                <a:latin typeface="+mn-lt"/>
              </a:rPr>
              <a:t>, Fig 2.4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6" y="1888300"/>
            <a:ext cx="3054162" cy="2383631"/>
          </a:xfrm>
        </p:spPr>
        <p:txBody>
          <a:bodyPr/>
          <a:lstStyle/>
          <a:p>
            <a:r>
              <a:rPr lang="en-US" sz="4000" b="1" dirty="0" smtClean="0"/>
              <a:t>Bacterial</a:t>
            </a:r>
            <a:r>
              <a:rPr lang="en-US" sz="4000" b="1" baseline="0" dirty="0" smtClean="0"/>
              <a:t> Cell Division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246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 2-0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5600"/>
            <a:ext cx="8531225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1718</Words>
  <Application>Microsoft Office PowerPoint</Application>
  <PresentationFormat>On-screen Show (4:3)</PresentationFormat>
  <Paragraphs>353</Paragraphs>
  <Slides>39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Blank Presentation</vt:lpstr>
      <vt:lpstr>Default Design</vt:lpstr>
      <vt:lpstr>1_Default Design</vt:lpstr>
      <vt:lpstr>3_Default Design</vt:lpstr>
      <vt:lpstr>4_Default Design</vt:lpstr>
      <vt:lpstr>Broad Course Objectives for Cell Reproduction</vt:lpstr>
      <vt:lpstr>Outline/Study Guide for Mitosis-Meiosis</vt:lpstr>
      <vt:lpstr>PowerPoint Presentation</vt:lpstr>
      <vt:lpstr>PowerPoint Presentation</vt:lpstr>
      <vt:lpstr>Size differences between eukaryotic cells, bacterial cells, and viruses</vt:lpstr>
      <vt:lpstr>PowerPoint Presentation</vt:lpstr>
      <vt:lpstr>Prokaryotic Cell Structure</vt:lpstr>
      <vt:lpstr>Bacterial Cell Division</vt:lpstr>
      <vt:lpstr>PowerPoint Presentation</vt:lpstr>
      <vt:lpstr>Eukaryotic Cell Structure</vt:lpstr>
      <vt:lpstr>Cloning Divisions vs.  Reductional Divisions</vt:lpstr>
      <vt:lpstr>Functions of mitosis and meiosis</vt:lpstr>
      <vt:lpstr>Karyotype (normal male)</vt:lpstr>
      <vt:lpstr>PowerPoint Presentation</vt:lpstr>
      <vt:lpstr>Types of Chromosomes</vt:lpstr>
      <vt:lpstr>Each chromosome has a characteristic banding pattern</vt:lpstr>
      <vt:lpstr>Chromosome nomenclature</vt:lpstr>
      <vt:lpstr>Examples of Public Databases for Genetic Information (human)</vt:lpstr>
      <vt:lpstr>Karyotype (normal male)</vt:lpstr>
      <vt:lpstr>PowerPoint Presentation</vt:lpstr>
      <vt:lpstr>PowerPoint Presentation</vt:lpstr>
      <vt:lpstr>PowerPoint Presentation</vt:lpstr>
      <vt:lpstr>The Cell Cycle</vt:lpstr>
      <vt:lpstr>Cyclin Protein and CDK’s Regulate the Cell Cycle</vt:lpstr>
      <vt:lpstr>The concentration of cyclin proteins determines the Cell Cycle (fig from Campbell’s Biology)</vt:lpstr>
      <vt:lpstr>The timing of the cell cycle is important mistakes in mitosis result in abnormal number and type of chromosomes, and can cause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Cytokinesis = splitting of cell</vt:lpstr>
      <vt:lpstr>How do the microtubules appear out of “nowhere”?</vt:lpstr>
      <vt:lpstr>PowerPoint Presentation</vt:lpstr>
      <vt:lpstr>PowerPoint Presentation</vt:lpstr>
      <vt:lpstr>Karyotype (normal male)</vt:lpstr>
      <vt:lpstr>Is this a diploid or a haploid karyotype?</vt:lpstr>
      <vt:lpstr>PowerPoint Presentation</vt:lpstr>
      <vt:lpstr>PowerPoint Presentation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Genetics: A Conceptual Approach 3/e</dc:title>
  <dc:creator>Benjamin Pierce</dc:creator>
  <cp:lastModifiedBy>juser</cp:lastModifiedBy>
  <cp:revision>137</cp:revision>
  <cp:lastPrinted>2011-08-23T11:44:27Z</cp:lastPrinted>
  <dcterms:created xsi:type="dcterms:W3CDTF">2002-12-24T01:08:46Z</dcterms:created>
  <dcterms:modified xsi:type="dcterms:W3CDTF">2014-08-21T17:39:59Z</dcterms:modified>
</cp:coreProperties>
</file>