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9" r:id="rId11"/>
    <p:sldId id="266" r:id="rId12"/>
    <p:sldId id="267" r:id="rId13"/>
    <p:sldId id="268" r:id="rId14"/>
  </p:sldIdLst>
  <p:sldSz cx="9144000" cy="6858000" type="screen4x3"/>
  <p:notesSz cx="6980238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4770" cy="461169"/>
          </a:xfrm>
          <a:prstGeom prst="rect">
            <a:avLst/>
          </a:prstGeom>
        </p:spPr>
        <p:txBody>
          <a:bodyPr vert="horz" lIns="92570" tIns="46286" rIns="92570" bIns="462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1"/>
            <a:ext cx="3024770" cy="461169"/>
          </a:xfrm>
          <a:prstGeom prst="rect">
            <a:avLst/>
          </a:prstGeom>
        </p:spPr>
        <p:txBody>
          <a:bodyPr vert="horz" lIns="92570" tIns="46286" rIns="92570" bIns="46286" rtlCol="0"/>
          <a:lstStyle>
            <a:lvl1pPr algn="r">
              <a:defRPr sz="1200"/>
            </a:lvl1pPr>
          </a:lstStyle>
          <a:p>
            <a:fld id="{635BD5B9-BCDF-461B-9713-C674FDB5267B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2150"/>
            <a:ext cx="4611688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0" tIns="46286" rIns="92570" bIns="462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81104"/>
            <a:ext cx="5584190" cy="4150519"/>
          </a:xfrm>
          <a:prstGeom prst="rect">
            <a:avLst/>
          </a:prstGeom>
        </p:spPr>
        <p:txBody>
          <a:bodyPr vert="horz" lIns="92570" tIns="46286" rIns="92570" bIns="462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24770" cy="461169"/>
          </a:xfrm>
          <a:prstGeom prst="rect">
            <a:avLst/>
          </a:prstGeom>
        </p:spPr>
        <p:txBody>
          <a:bodyPr vert="horz" lIns="92570" tIns="46286" rIns="92570" bIns="462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760606"/>
            <a:ext cx="3024770" cy="461169"/>
          </a:xfrm>
          <a:prstGeom prst="rect">
            <a:avLst/>
          </a:prstGeom>
        </p:spPr>
        <p:txBody>
          <a:bodyPr vert="horz" lIns="92570" tIns="46286" rIns="92570" bIns="46286" rtlCol="0" anchor="b"/>
          <a:lstStyle>
            <a:lvl1pPr algn="r">
              <a:defRPr sz="1200"/>
            </a:lvl1pPr>
          </a:lstStyle>
          <a:p>
            <a:fld id="{BDE07FBF-4DFD-4350-825C-DB834D03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2131" indent="-28928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7126" indent="-231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9975" indent="-231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2826" indent="-231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45676" indent="-231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08525" indent="-231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71376" indent="-231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34226" indent="-231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F62FD5-CCD3-4E8E-B971-F8A45B0A8F99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Table 3.4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0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2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2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0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8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3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5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5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AAE4-0124-4005-B794-3C8DCBF281FD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11046-6540-41CE-9202-9977D993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Why do non-Mendelian </a:t>
            </a:r>
            <a:r>
              <a:rPr lang="en-US" sz="2800" dirty="0"/>
              <a:t>patterns </a:t>
            </a:r>
            <a:r>
              <a:rPr lang="en-US" sz="2800" dirty="0" smtClean="0"/>
              <a:t>occur?</a:t>
            </a:r>
            <a:br>
              <a:rPr lang="en-US" sz="2800" dirty="0" smtClean="0"/>
            </a:br>
            <a:r>
              <a:rPr lang="en-US" sz="2800" dirty="0" smtClean="0"/>
              <a:t>(When to decide whether it is “Mendelian” or “non-Mendelian”)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05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sz="2400" b="1" dirty="0" smtClean="0"/>
              <a:t>Mendelian Genetics: 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29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 smtClean="0"/>
              <a:t>The following comprehension questions (at end of each chapter section) in </a:t>
            </a:r>
            <a:r>
              <a:rPr lang="en-US" sz="2000" dirty="0" err="1" smtClean="0"/>
              <a:t>Brooker</a:t>
            </a:r>
            <a:r>
              <a:rPr lang="en-US" sz="2000" dirty="0" smtClean="0"/>
              <a:t>, </a:t>
            </a:r>
            <a:r>
              <a:rPr lang="en-US" sz="2000" i="1" dirty="0" smtClean="0"/>
              <a:t>Concepts of Genetics </a:t>
            </a:r>
            <a:r>
              <a:rPr lang="en-US" sz="2000" dirty="0" smtClean="0"/>
              <a:t> are recommended:</a:t>
            </a:r>
            <a:endParaRPr lang="en-US" sz="2000" dirty="0"/>
          </a:p>
          <a:p>
            <a:pPr>
              <a:defRPr/>
            </a:pPr>
            <a:r>
              <a:rPr lang="en-US" sz="2000" u="sng" dirty="0" smtClean="0"/>
              <a:t>Comprehension Questions</a:t>
            </a:r>
            <a:r>
              <a:rPr lang="en-US" sz="2000" dirty="0" smtClean="0"/>
              <a:t> (at end of each section): sections 3.2, 3.3, 3.4, 3.5, 3.6.  Answers to Comprehension Questions are at the very end of every chapter. </a:t>
            </a:r>
          </a:p>
          <a:p>
            <a:pPr>
              <a:defRPr/>
            </a:pPr>
            <a:r>
              <a:rPr lang="en-US" sz="2000" u="sng" dirty="0" smtClean="0"/>
              <a:t>Solved Problems</a:t>
            </a:r>
            <a:r>
              <a:rPr lang="en-US" sz="2000" dirty="0" smtClean="0"/>
              <a:t> at end of chapter (answers included): S1-S4.</a:t>
            </a:r>
          </a:p>
          <a:p>
            <a:pPr>
              <a:defRPr/>
            </a:pPr>
            <a:r>
              <a:rPr lang="en-US" sz="2000" u="sng" dirty="0" smtClean="0"/>
              <a:t>Conceptual questions</a:t>
            </a:r>
            <a:r>
              <a:rPr lang="en-US" sz="2000" dirty="0" smtClean="0"/>
              <a:t> and </a:t>
            </a:r>
            <a:r>
              <a:rPr lang="en-US" sz="2000" u="sng" dirty="0" smtClean="0"/>
              <a:t>Experimental/Application Questions</a:t>
            </a:r>
            <a:r>
              <a:rPr lang="en-US" sz="2000" dirty="0" smtClean="0"/>
              <a:t> at end of chapter (answers found by logging into publisher’s website, or find them in the book): </a:t>
            </a:r>
          </a:p>
          <a:p>
            <a:pPr lvl="1">
              <a:defRPr/>
            </a:pPr>
            <a:r>
              <a:rPr lang="en-US" sz="1600" dirty="0" smtClean="0"/>
              <a:t>Concepts--C2, C4, C5, C6, C7, C12 (may become clearer after linkage chapter), C22, E9</a:t>
            </a:r>
          </a:p>
          <a:p>
            <a:pPr lvl="1">
              <a:defRPr/>
            </a:pPr>
            <a:r>
              <a:rPr lang="en-US" sz="1600" dirty="0" smtClean="0"/>
              <a:t>Predicting progeny and genotypes--C8, C9, C10, </a:t>
            </a:r>
            <a:r>
              <a:rPr lang="en-US" sz="1600" dirty="0"/>
              <a:t>C17</a:t>
            </a:r>
            <a:r>
              <a:rPr lang="en-US" sz="1600" dirty="0" smtClean="0"/>
              <a:t>, </a:t>
            </a:r>
            <a:r>
              <a:rPr lang="en-US" sz="1600" dirty="0"/>
              <a:t>C19, C21, C22, </a:t>
            </a:r>
            <a:r>
              <a:rPr lang="en-US" sz="1600" dirty="0" smtClean="0"/>
              <a:t>C26, C27, E10 (I like this question), E14, </a:t>
            </a:r>
          </a:p>
          <a:p>
            <a:pPr lvl="1">
              <a:defRPr/>
            </a:pPr>
            <a:r>
              <a:rPr lang="en-US" sz="1600" dirty="0" smtClean="0"/>
              <a:t>Human pedigrees--C13, C15, C23, C24, </a:t>
            </a:r>
          </a:p>
          <a:p>
            <a:pPr lvl="1">
              <a:defRPr/>
            </a:pPr>
            <a:r>
              <a:rPr lang="en-US" sz="1600" dirty="0" smtClean="0"/>
              <a:t>A little more challenging—C29, C30, C32, E11, </a:t>
            </a:r>
          </a:p>
          <a:p>
            <a:pPr lvl="1">
              <a:defRPr/>
            </a:pPr>
            <a:r>
              <a:rPr lang="en-US" sz="1600" dirty="0" smtClean="0"/>
              <a:t>Chi-square analysis--E13 (I like this question too), E15, E16</a:t>
            </a:r>
          </a:p>
          <a:p>
            <a:pPr lvl="1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4982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--Draw diploid </a:t>
            </a:r>
            <a:r>
              <a:rPr lang="en-US" sz="2000" dirty="0" err="1" smtClean="0">
                <a:solidFill>
                  <a:schemeClr val="tx1"/>
                </a:solidFill>
              </a:rPr>
              <a:t>karyotypes</a:t>
            </a:r>
            <a:r>
              <a:rPr lang="en-US" sz="2000" dirty="0" smtClean="0">
                <a:solidFill>
                  <a:schemeClr val="tx1"/>
                </a:solidFill>
              </a:rPr>
              <a:t> for each individual here.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--</a:t>
            </a:r>
            <a:r>
              <a:rPr lang="en-US" sz="2000" dirty="0" smtClean="0">
                <a:solidFill>
                  <a:schemeClr val="tx1"/>
                </a:solidFill>
              </a:rPr>
              <a:t>Draw haploid </a:t>
            </a:r>
            <a:r>
              <a:rPr lang="en-US" sz="2000" dirty="0" err="1" smtClean="0">
                <a:solidFill>
                  <a:schemeClr val="tx1"/>
                </a:solidFill>
              </a:rPr>
              <a:t>karyotypes</a:t>
            </a:r>
            <a:r>
              <a:rPr lang="en-US" sz="2000" dirty="0" smtClean="0">
                <a:solidFill>
                  <a:schemeClr val="tx1"/>
                </a:solidFill>
              </a:rPr>
              <a:t> for the gametes giving rise to the F1.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5791200" cy="3505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 P0		RRYY	x	</a:t>
            </a:r>
            <a:r>
              <a:rPr lang="en-US" sz="2800" dirty="0" err="1" smtClean="0"/>
              <a:t>rryy</a:t>
            </a:r>
            <a:r>
              <a:rPr lang="en-US" sz="2800" dirty="0" smtClean="0"/>
              <a:t> </a:t>
            </a:r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F1		</a:t>
            </a:r>
            <a:r>
              <a:rPr lang="en-US" sz="2800" dirty="0" err="1" smtClean="0"/>
              <a:t>RrYy</a:t>
            </a:r>
            <a:r>
              <a:rPr lang="en-US" sz="2800" dirty="0" smtClean="0"/>
              <a:t>  	x 	</a:t>
            </a:r>
            <a:r>
              <a:rPr lang="en-US" sz="2800" dirty="0" err="1" smtClean="0"/>
              <a:t>Rr</a:t>
            </a:r>
            <a:r>
              <a:rPr lang="en-US" sz="2800" dirty="0" smtClean="0"/>
              <a:t> </a:t>
            </a:r>
            <a:r>
              <a:rPr lang="en-US" sz="2800" dirty="0" err="1" smtClean="0"/>
              <a:t>Yy</a:t>
            </a: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F2				</a:t>
            </a: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1534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u="sng" dirty="0"/>
              <a:t>Gene 1—seed shape</a:t>
            </a:r>
            <a:r>
              <a:rPr lang="en-US" dirty="0"/>
              <a:t> </a:t>
            </a:r>
            <a:r>
              <a:rPr lang="en-US" sz="1600" dirty="0"/>
              <a:t>(5p 14.2)</a:t>
            </a:r>
            <a:r>
              <a:rPr lang="en-US" dirty="0"/>
              <a:t>		</a:t>
            </a:r>
            <a:r>
              <a:rPr lang="en-US" u="sng" dirty="0"/>
              <a:t>Gene 2- Seed color</a:t>
            </a:r>
            <a:r>
              <a:rPr lang="en-US" dirty="0"/>
              <a:t> </a:t>
            </a:r>
            <a:r>
              <a:rPr lang="en-US" sz="1600" dirty="0"/>
              <a:t>(7q 22.1)</a:t>
            </a:r>
            <a:endParaRPr lang="en-US" u="sng" dirty="0"/>
          </a:p>
          <a:p>
            <a:pPr eaLnBrk="1" hangingPunct="1"/>
            <a:r>
              <a:rPr lang="en-US" dirty="0" smtClean="0"/>
              <a:t>R </a:t>
            </a:r>
            <a:r>
              <a:rPr lang="en-US" dirty="0"/>
              <a:t>= smooth				Y = yellow</a:t>
            </a:r>
          </a:p>
          <a:p>
            <a:pPr eaLnBrk="1" hangingPunct="1"/>
            <a:r>
              <a:rPr lang="en-US" dirty="0" smtClean="0"/>
              <a:t>r </a:t>
            </a:r>
            <a:r>
              <a:rPr lang="en-US" dirty="0"/>
              <a:t>= wrinkled				y = green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075907" y="3391694"/>
            <a:ext cx="5334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001294" y="4456906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1" name="TextBox 7"/>
          <p:cNvSpPr txBox="1">
            <a:spLocks noChangeArrowheads="1"/>
          </p:cNvSpPr>
          <p:nvPr/>
        </p:nvSpPr>
        <p:spPr bwMode="auto">
          <a:xfrm>
            <a:off x="6324600" y="4876800"/>
            <a:ext cx="2667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What is the cell event giving rise to “separation during gametogenesis” in Mendel’s Law of Segregation?</a:t>
            </a:r>
          </a:p>
        </p:txBody>
      </p:sp>
    </p:spTree>
    <p:extLst>
      <p:ext uri="{BB962C8B-B14F-4D97-AF65-F5344CB8AC3E}">
        <p14:creationId xmlns:p14="http://schemas.microsoft.com/office/powerpoint/2010/main" val="31151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en-US" sz="2200" b="1" smtClean="0"/>
              <a:t>Ch 3-Mendelian Genetics-Outline and Study Guide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838200"/>
            <a:ext cx="8153400" cy="57912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Review terms: true-breeding, homozygous dominant, Homozygous recessive, Heterozygous, genotype, phenotype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chemeClr val="tx1"/>
                </a:solidFill>
              </a:rPr>
              <a:t>Mendel’s discovery of genetic principles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his experiments with the pea plants, what was the significance of Mendel continually seeing a 3:1 ratio of the dominant : recessive phenotypes?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What is the Principle of Segregation?  What is the cellular basis of this?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What is the Law of Independent Assortment? What cellular event in meiosis is the basis of the Law of Independent Assortment)?  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What is the difference between a monohybrid cross and a dihybrid cross?  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What different gametes are possible from an individual that is AABB? </a:t>
            </a:r>
            <a:r>
              <a:rPr lang="en-US" sz="2000" dirty="0" err="1" smtClean="0">
                <a:solidFill>
                  <a:schemeClr val="tx1"/>
                </a:solidFill>
              </a:rPr>
              <a:t>AABb</a:t>
            </a:r>
            <a:r>
              <a:rPr lang="en-US" sz="2000" dirty="0" smtClean="0">
                <a:solidFill>
                  <a:schemeClr val="tx1"/>
                </a:solidFill>
              </a:rPr>
              <a:t>?  </a:t>
            </a:r>
            <a:r>
              <a:rPr lang="en-US" sz="2000" dirty="0" err="1" smtClean="0">
                <a:solidFill>
                  <a:schemeClr val="tx1"/>
                </a:solidFill>
              </a:rPr>
              <a:t>AaBb</a:t>
            </a:r>
            <a:r>
              <a:rPr lang="en-US" sz="2000" dirty="0" smtClean="0">
                <a:solidFill>
                  <a:schemeClr val="tx1"/>
                </a:solidFill>
              </a:rPr>
              <a:t>?  </a:t>
            </a:r>
            <a:r>
              <a:rPr lang="en-US" sz="2000" dirty="0" err="1" smtClean="0">
                <a:solidFill>
                  <a:schemeClr val="tx1"/>
                </a:solidFill>
              </a:rPr>
              <a:t>aaBb</a:t>
            </a:r>
            <a:r>
              <a:rPr lang="en-US" sz="2000" dirty="0" smtClean="0">
                <a:solidFill>
                  <a:schemeClr val="tx1"/>
                </a:solidFill>
              </a:rPr>
              <a:t>?, etc.  (A or a : flower color; B or b:  stem height.)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chemeClr val="tx1"/>
                </a:solidFill>
              </a:rPr>
              <a:t>Test Cross</a:t>
            </a:r>
            <a:r>
              <a:rPr lang="en-US" sz="2000" dirty="0" smtClean="0">
                <a:solidFill>
                  <a:schemeClr val="tx1"/>
                </a:solidFill>
              </a:rPr>
              <a:t>—how is a genetic test cross used to determine the genotype of an individual by looking at his/her children?</a:t>
            </a:r>
          </a:p>
        </p:txBody>
      </p:sp>
    </p:spTree>
    <p:extLst>
      <p:ext uri="{BB962C8B-B14F-4D97-AF65-F5344CB8AC3E}">
        <p14:creationId xmlns:p14="http://schemas.microsoft.com/office/powerpoint/2010/main" val="1228529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2400" smtClean="0"/>
              <a:t>Ch 3—Outline and Study Guide, cont.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990600"/>
            <a:ext cx="7924800" cy="55626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en-US" sz="2200" i="1" dirty="0" smtClean="0">
                <a:solidFill>
                  <a:schemeClr val="tx1"/>
                </a:solidFill>
              </a:rPr>
              <a:t>Using simple probability to predict inheritance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Multiplicative probability—how often will two conditions (e.g. round seeds and wrinkled pods) coincide in the same individual?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Additive probability – how many total progeny will share this trait? (e.g. how many progeny from a monohybrid cross show the dominant trait?)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Predicting frequency of phenotypes and genotypes from specific crosses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		</a:t>
            </a:r>
            <a:r>
              <a:rPr lang="en-US" sz="1800" dirty="0" smtClean="0">
                <a:solidFill>
                  <a:schemeClr val="tx1"/>
                </a:solidFill>
              </a:rPr>
              <a:t>e.g.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		</a:t>
            </a:r>
            <a:r>
              <a:rPr lang="en-US" sz="1800" dirty="0" err="1" smtClean="0">
                <a:solidFill>
                  <a:schemeClr val="tx1"/>
                </a:solidFill>
              </a:rPr>
              <a:t>AaBb</a:t>
            </a:r>
            <a:r>
              <a:rPr lang="en-US" sz="1800" dirty="0" smtClean="0">
                <a:solidFill>
                  <a:schemeClr val="tx1"/>
                </a:solidFill>
              </a:rPr>
              <a:t> x </a:t>
            </a:r>
            <a:r>
              <a:rPr lang="en-US" sz="1800" dirty="0" err="1" smtClean="0">
                <a:solidFill>
                  <a:schemeClr val="tx1"/>
                </a:solidFill>
              </a:rPr>
              <a:t>AaBb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		</a:t>
            </a:r>
            <a:r>
              <a:rPr lang="en-US" sz="1800" dirty="0" err="1" smtClean="0">
                <a:solidFill>
                  <a:schemeClr val="tx1"/>
                </a:solidFill>
              </a:rPr>
              <a:t>aabb</a:t>
            </a:r>
            <a:r>
              <a:rPr lang="en-US" sz="1800" dirty="0" smtClean="0">
                <a:solidFill>
                  <a:schemeClr val="tx1"/>
                </a:solidFill>
              </a:rPr>
              <a:t> X AABB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		AABB x </a:t>
            </a:r>
            <a:r>
              <a:rPr lang="en-US" sz="1800" dirty="0" err="1" smtClean="0">
                <a:solidFill>
                  <a:schemeClr val="tx1"/>
                </a:solidFill>
              </a:rPr>
              <a:t>AaBB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Using chi-square statistics to determine if the observed data “fit” a particular hypothesis or prediction, what does it mean when you get a p-value below 0.05?</a:t>
            </a:r>
          </a:p>
        </p:txBody>
      </p:sp>
    </p:spTree>
    <p:extLst>
      <p:ext uri="{BB962C8B-B14F-4D97-AF65-F5344CB8AC3E}">
        <p14:creationId xmlns:p14="http://schemas.microsoft.com/office/powerpoint/2010/main" val="229224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dirty="0" smtClean="0"/>
              <a:t>Determine the most probable genetic crosses based on the following data: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dirty="0" smtClean="0"/>
              <a:t>Two lines of true-breeding plants, one with yellow petals and one with red, are crossed.  The F1 are all red.  When the F1 </a:t>
            </a:r>
            <a:r>
              <a:rPr lang="en-US" sz="2600" b="1" dirty="0" smtClean="0"/>
              <a:t>are self crossed </a:t>
            </a:r>
            <a:r>
              <a:rPr lang="en-US" sz="2600" b="1" dirty="0" smtClean="0"/>
              <a:t>to give </a:t>
            </a:r>
            <a:r>
              <a:rPr lang="en-US" sz="2600" b="1" dirty="0" smtClean="0"/>
              <a:t>the F2 generation, </a:t>
            </a:r>
            <a:r>
              <a:rPr lang="en-US" sz="2600" b="1" dirty="0" smtClean="0"/>
              <a:t>we find the following result: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dirty="0" smtClean="0"/>
              <a:t>Red			259</a:t>
            </a:r>
            <a:endParaRPr lang="en-US" sz="26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u="sng" dirty="0" smtClean="0"/>
              <a:t>Yellow		  	</a:t>
            </a:r>
            <a:r>
              <a:rPr lang="en-US" sz="2600" b="1" u="sng" dirty="0" smtClean="0"/>
              <a:t>  61</a:t>
            </a:r>
            <a:endParaRPr lang="en-US" sz="26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dirty="0" smtClean="0"/>
              <a:t>Total			320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9999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analysis to determine whether the data fit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proposed hypothesis (H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expected Mendelian transmission)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229600" cy="46021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Two lines of true-breeding plants, one with yellow petals and one with red, are crossed.  The F1 are all red.  When the F1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are self-crossed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to give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the F2 generation,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we find the following result: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Red		259</a:t>
            </a:r>
            <a:endParaRPr lang="en-US" sz="1800" b="1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Yellow		  61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Total		320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Hypothesis: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Df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=					p=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Conclusion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704582"/>
            <a:ext cx="89916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true,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deviation between the observed and expected = random sampling error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The smaller the sample size, the larger the random sampling error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difference between the expected and observed due to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mere sampling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error, or is it a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real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difference?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6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8305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In corn, purple kernels are dominant over yellow kernels, and full kernels are dominant over shrunken kernels.  A corn plant having purple and full kernels is crossed with a plant having yellow and shrunken kernels, and the following progeny are obtained: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533400" y="2743200"/>
            <a:ext cx="78486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 b="1"/>
              <a:t>purple, full		112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/>
              <a:t>	purple, shrunken	103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/>
              <a:t>	yellow, full		91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/>
              <a:t>	yellow, shrunken	94</a:t>
            </a:r>
            <a:endParaRPr lang="en-US" sz="2400"/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304800" y="5613737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What are the most likely genotypes of the parents and progeny?  </a:t>
            </a:r>
          </a:p>
          <a:p>
            <a:pPr eaLnBrk="1" hangingPunct="1"/>
            <a:r>
              <a:rPr lang="en-US" sz="2000" dirty="0"/>
              <a:t>Use the Branch and Fork method to determine the expected progeny ratios.</a:t>
            </a:r>
          </a:p>
          <a:p>
            <a:pPr eaLnBrk="1" hangingPunct="1"/>
            <a:r>
              <a:rPr lang="en-US" sz="2000" dirty="0"/>
              <a:t>Test your genetic </a:t>
            </a:r>
            <a:r>
              <a:rPr lang="en-US" sz="2000" dirty="0" smtClean="0"/>
              <a:t>hypothesis (H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/>
              <a:t>with a chi-square test.</a:t>
            </a:r>
          </a:p>
        </p:txBody>
      </p:sp>
    </p:spTree>
    <p:extLst>
      <p:ext uri="{BB962C8B-B14F-4D97-AF65-F5344CB8AC3E}">
        <p14:creationId xmlns:p14="http://schemas.microsoft.com/office/powerpoint/2010/main" val="41150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table 3-0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7"/>
          <a:stretch/>
        </p:blipFill>
        <p:spPr bwMode="auto">
          <a:xfrm>
            <a:off x="304800" y="152400"/>
            <a:ext cx="8531225" cy="540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57150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Do the number of individuals or objects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that fall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in each category differ significantly from the number you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expect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?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this difference between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the expected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and observed due to sampling error, or is it a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real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difference?</a:t>
            </a:r>
          </a:p>
        </p:txBody>
      </p:sp>
    </p:spTree>
    <p:extLst>
      <p:ext uri="{BB962C8B-B14F-4D97-AF65-F5344CB8AC3E}">
        <p14:creationId xmlns:p14="http://schemas.microsoft.com/office/powerpoint/2010/main" val="31031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82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In the laboratory, a genetics student crossed flies with normal long wings to flies with mutant </a:t>
            </a:r>
            <a:r>
              <a:rPr lang="en-US" sz="2400" b="1" i="1" smtClean="0"/>
              <a:t>dumpy</a:t>
            </a:r>
            <a:r>
              <a:rPr lang="en-US" sz="2400" b="1" smtClean="0"/>
              <a:t> wings, which she believed was a recessive trait.  In the F1, all flies had long wings.  In the F2, the following results were obtained: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792	long-winged flies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208 	dumpy-winged flies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The student tested the hypothesis that the </a:t>
            </a:r>
            <a:r>
              <a:rPr lang="en-US" sz="2400" b="1" i="1" smtClean="0"/>
              <a:t>dumpy</a:t>
            </a:r>
            <a:r>
              <a:rPr lang="en-US" sz="2400" b="1" smtClean="0"/>
              <a:t> wing is inherited as a recessive trait by performing X</a:t>
            </a:r>
            <a:r>
              <a:rPr lang="en-US" sz="2400" b="1" baseline="30000" smtClean="0"/>
              <a:t>2</a:t>
            </a:r>
            <a:r>
              <a:rPr lang="en-US" sz="2400" b="1" smtClean="0"/>
              <a:t> analysis of the F2 data.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a.)  What ratio did the student hypothesize?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b.) Did the X</a:t>
            </a:r>
            <a:r>
              <a:rPr lang="en-US" sz="2400" b="1" baseline="30000" smtClean="0"/>
              <a:t>2</a:t>
            </a:r>
            <a:r>
              <a:rPr lang="en-US" sz="2400" b="1" smtClean="0"/>
              <a:t> analysis support the hypothesis?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c.) What do the data suggest about the </a:t>
            </a:r>
            <a:r>
              <a:rPr lang="en-US" sz="2400" b="1" i="1" smtClean="0"/>
              <a:t>dumpy</a:t>
            </a:r>
            <a:r>
              <a:rPr lang="en-US" sz="2400" b="1" smtClean="0"/>
              <a:t> mutation?</a:t>
            </a:r>
          </a:p>
        </p:txBody>
      </p:sp>
    </p:spTree>
    <p:extLst>
      <p:ext uri="{BB962C8B-B14F-4D97-AF65-F5344CB8AC3E}">
        <p14:creationId xmlns:p14="http://schemas.microsoft.com/office/powerpoint/2010/main" val="31729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Mendel crossed two lines of true-breeding plants, obtained the F1 generation, and then self-crossed among the F1 individuals to obtain the F2 progeny described below.  Do the data that Mendel obtained fit his hypothesis of single-gene (and different chromosome) segregation?  Mendel obtained the following in one experiment: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			385 yellow round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 			  70 yellow wrinkled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 			  90 green round</a:t>
            </a:r>
            <a:endParaRPr lang="en-US" sz="22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			</a:t>
            </a:r>
            <a:r>
              <a:rPr lang="en-US" sz="2200" b="1" u="sng" dirty="0" smtClean="0"/>
              <a:t>  32 green wrinkled</a:t>
            </a:r>
            <a:endParaRPr lang="en-US" sz="22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			577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H</a:t>
            </a:r>
            <a:r>
              <a:rPr lang="en-US" sz="2200" b="1" baseline="-25000" dirty="0" smtClean="0"/>
              <a:t>0</a:t>
            </a:r>
            <a:r>
              <a:rPr lang="en-US" sz="2200" b="1" dirty="0" smtClean="0"/>
              <a:t> Hypothesis: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err="1" smtClean="0"/>
              <a:t>Df</a:t>
            </a:r>
            <a:r>
              <a:rPr lang="en-US" sz="2200" b="1" dirty="0" smtClean="0"/>
              <a:t>=				p=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Conclusion:</a:t>
            </a:r>
          </a:p>
        </p:txBody>
      </p:sp>
    </p:spTree>
    <p:extLst>
      <p:ext uri="{BB962C8B-B14F-4D97-AF65-F5344CB8AC3E}">
        <p14:creationId xmlns:p14="http://schemas.microsoft.com/office/powerpoint/2010/main" val="5678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“But I was taught that 0.05&gt;p means ‘accept’ or ‘fail to reject’”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2895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many uses of chi-square, a “</a:t>
            </a:r>
            <a:r>
              <a:rPr lang="en-US" sz="2000" dirty="0" err="1" smtClean="0"/>
              <a:t>strawman</a:t>
            </a:r>
            <a:r>
              <a:rPr lang="en-US" sz="2000" dirty="0" smtClean="0"/>
              <a:t>” hypothesis (the Null Hypothesis), opposite the true hypothesis is set up:</a:t>
            </a:r>
          </a:p>
          <a:p>
            <a:r>
              <a:rPr lang="en-US" sz="2000" b="1" dirty="0" err="1" smtClean="0"/>
              <a:t>Strawman</a:t>
            </a:r>
            <a:r>
              <a:rPr lang="en-US" sz="2000" b="1" dirty="0" smtClean="0"/>
              <a:t> hypothesis (H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): </a:t>
            </a:r>
            <a:r>
              <a:rPr lang="en-US" sz="2000" dirty="0" smtClean="0"/>
              <a:t>there is no difference in thrombus formation between aspirin users and the control group</a:t>
            </a:r>
          </a:p>
          <a:p>
            <a:r>
              <a:rPr lang="en-US" sz="2000" b="1" dirty="0"/>
              <a:t>Real hypothesis (H</a:t>
            </a:r>
            <a:r>
              <a:rPr lang="en-US" sz="2000" b="1" baseline="-25000" dirty="0"/>
              <a:t>A</a:t>
            </a:r>
            <a:r>
              <a:rPr lang="en-US" sz="2000" b="1" dirty="0"/>
              <a:t>): </a:t>
            </a:r>
            <a:r>
              <a:rPr lang="en-US" sz="2000" dirty="0"/>
              <a:t>people who take aspirin have lower rates of thrombus formation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0.05 &gt; p, reject H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 smtClean="0"/>
              <a:t>[</a:t>
            </a:r>
            <a:r>
              <a:rPr lang="en-US" sz="2000" dirty="0"/>
              <a:t>and indirectly support H</a:t>
            </a:r>
            <a:r>
              <a:rPr lang="en-US" sz="2000" baseline="-25000" dirty="0"/>
              <a:t>A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67730"/>
              </p:ext>
            </p:extLst>
          </p:nvPr>
        </p:nvGraphicFramePr>
        <p:xfrm>
          <a:off x="152400" y="3764021"/>
          <a:ext cx="4114800" cy="256057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95400"/>
                <a:gridCol w="1219200"/>
                <a:gridCol w="1600200"/>
              </a:tblGrid>
              <a:tr h="3048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Thrombus Formation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6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Observed (aspirin group)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Expected (control group)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Developed thrombi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Free of thrombi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76" name="TextBox 4"/>
          <p:cNvSpPr txBox="1">
            <a:spLocks noChangeArrowheads="1"/>
          </p:cNvSpPr>
          <p:nvPr/>
        </p:nvSpPr>
        <p:spPr bwMode="auto">
          <a:xfrm>
            <a:off x="4695092" y="6101917"/>
            <a:ext cx="4419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In genetics, H</a:t>
            </a:r>
            <a:r>
              <a:rPr lang="en-US" b="1" baseline="-25000" dirty="0">
                <a:solidFill>
                  <a:srgbClr val="FF0000"/>
                </a:solidFill>
              </a:rPr>
              <a:t>0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u="sng" dirty="0">
                <a:solidFill>
                  <a:srgbClr val="FF0000"/>
                </a:solidFill>
              </a:rPr>
              <a:t>is</a:t>
            </a:r>
            <a:r>
              <a:rPr lang="en-US" b="1" dirty="0">
                <a:solidFill>
                  <a:srgbClr val="FF0000"/>
                </a:solidFill>
              </a:rPr>
              <a:t> the real hypothesis</a:t>
            </a:r>
            <a:r>
              <a:rPr lang="en-US" b="1" dirty="0"/>
              <a:t>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997991"/>
              </p:ext>
            </p:extLst>
          </p:nvPr>
        </p:nvGraphicFramePr>
        <p:xfrm>
          <a:off x="4572000" y="3733800"/>
          <a:ext cx="4267200" cy="201725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95400"/>
                <a:gridCol w="1219200"/>
                <a:gridCol w="1752600"/>
              </a:tblGrid>
              <a:tr h="3048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Mendelian Segregation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6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Observed data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Expected under Mendelian</a:t>
                      </a:r>
                      <a:r>
                        <a:rPr lang="en-US" sz="1800" baseline="0" dirty="0" smtClean="0"/>
                        <a:t> rules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¾ dominant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9.75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¼ recessive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33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763000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The following genotypes are crossed:  </a:t>
            </a:r>
            <a:r>
              <a:rPr lang="en-US" sz="2800" b="1" i="1"/>
              <a:t>AaBbCcDd  x AaBbCcDd.  </a:t>
            </a:r>
            <a:r>
              <a:rPr lang="en-US" sz="2800" b="1"/>
              <a:t>Assume that all four genes are unlinked with respect to one another.  Give the proportion of the progeny of this cross having the following genotypes: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a.)  </a:t>
            </a:r>
            <a:r>
              <a:rPr lang="en-US" sz="2800" b="1" i="1"/>
              <a:t>AaBbCcDd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b.)  </a:t>
            </a:r>
            <a:r>
              <a:rPr lang="en-US" sz="2800" b="1" i="1"/>
              <a:t>aabbccdd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c.)  </a:t>
            </a:r>
            <a:r>
              <a:rPr lang="en-US" sz="2800" b="1" i="1"/>
              <a:t>AaBbccDd</a:t>
            </a:r>
          </a:p>
          <a:p>
            <a:pPr eaLnBrk="1" hangingPunct="1">
              <a:spcBef>
                <a:spcPct val="50000"/>
              </a:spcBef>
            </a:pPr>
            <a:endParaRPr lang="en-US" sz="2800" b="1"/>
          </a:p>
          <a:p>
            <a:pPr eaLnBrk="1" hangingPunct="1">
              <a:spcBef>
                <a:spcPct val="50000"/>
              </a:spcBef>
            </a:pP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24296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1027</Words>
  <Application>Microsoft Office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Why do non-Mendelian patterns occur? (When to decide whether it is “Mendelian” or “non-Mendelian”)</vt:lpstr>
      <vt:lpstr>PowerPoint Presentation</vt:lpstr>
      <vt:lpstr>Use X2 analysis to determine whether the data fit  the proposed hypothesis (H0: expected Mendelian transmission)</vt:lpstr>
      <vt:lpstr>PowerPoint Presentation</vt:lpstr>
      <vt:lpstr>PowerPoint Presentation</vt:lpstr>
      <vt:lpstr>PowerPoint Presentation</vt:lpstr>
      <vt:lpstr>PowerPoint Presentation</vt:lpstr>
      <vt:lpstr>“But I was taught that 0.05&gt;p means ‘accept’ or ‘fail to reject’”</vt:lpstr>
      <vt:lpstr>PowerPoint Presentation</vt:lpstr>
      <vt:lpstr>Mendelian Genetics: practice questions</vt:lpstr>
      <vt:lpstr>--Draw diploid karyotypes for each individual here. --Draw haploid karyotypes for the gametes giving rise to the F1.</vt:lpstr>
      <vt:lpstr>Ch 3-Mendelian Genetics-Outline and Study Guide</vt:lpstr>
      <vt:lpstr>Ch 3—Outline and Study Guide,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juser</dc:creator>
  <cp:lastModifiedBy>juser</cp:lastModifiedBy>
  <cp:revision>15</cp:revision>
  <cp:lastPrinted>2013-01-18T21:22:27Z</cp:lastPrinted>
  <dcterms:created xsi:type="dcterms:W3CDTF">2011-08-22T20:39:13Z</dcterms:created>
  <dcterms:modified xsi:type="dcterms:W3CDTF">2013-01-18T21:25:33Z</dcterms:modified>
</cp:coreProperties>
</file>