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300" r:id="rId3"/>
    <p:sldId id="281" r:id="rId4"/>
    <p:sldId id="284" r:id="rId5"/>
    <p:sldId id="285" r:id="rId6"/>
    <p:sldId id="257" r:id="rId7"/>
    <p:sldId id="265" r:id="rId8"/>
    <p:sldId id="286" r:id="rId9"/>
    <p:sldId id="293" r:id="rId10"/>
    <p:sldId id="258" r:id="rId11"/>
    <p:sldId id="268" r:id="rId12"/>
    <p:sldId id="283" r:id="rId13"/>
    <p:sldId id="269" r:id="rId14"/>
    <p:sldId id="294" r:id="rId15"/>
    <p:sldId id="272" r:id="rId16"/>
    <p:sldId id="292" r:id="rId17"/>
    <p:sldId id="273" r:id="rId18"/>
    <p:sldId id="274" r:id="rId19"/>
    <p:sldId id="298" r:id="rId20"/>
    <p:sldId id="299" r:id="rId21"/>
    <p:sldId id="308" r:id="rId22"/>
    <p:sldId id="305" r:id="rId23"/>
    <p:sldId id="306" r:id="rId24"/>
    <p:sldId id="295" r:id="rId25"/>
    <p:sldId id="296" r:id="rId26"/>
    <p:sldId id="297" r:id="rId27"/>
    <p:sldId id="276" r:id="rId28"/>
    <p:sldId id="277" r:id="rId29"/>
    <p:sldId id="275" r:id="rId30"/>
    <p:sldId id="301" r:id="rId31"/>
    <p:sldId id="307" r:id="rId32"/>
    <p:sldId id="302" r:id="rId33"/>
    <p:sldId id="303" r:id="rId34"/>
    <p:sldId id="304" r:id="rId35"/>
    <p:sldId id="290" r:id="rId36"/>
  </p:sldIdLst>
  <p:sldSz cx="9144000" cy="6858000" type="screen4x3"/>
  <p:notesSz cx="9223375" cy="6980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9D9A"/>
    <a:srgbClr val="00918E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15" autoAdjust="0"/>
    <p:restoredTop sz="86381" autoAdjust="0"/>
  </p:normalViewPr>
  <p:slideViewPr>
    <p:cSldViewPr>
      <p:cViewPr>
        <p:scale>
          <a:sx n="50" d="100"/>
          <a:sy n="50" d="100"/>
        </p:scale>
        <p:origin x="509" y="5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t" anchorCtr="0" compatLnSpc="1">
            <a:prstTxWarp prst="textNoShape">
              <a:avLst/>
            </a:prstTxWarp>
          </a:bodyPr>
          <a:lstStyle>
            <a:lvl1pPr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6050" y="0"/>
            <a:ext cx="39957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t" anchorCtr="0" compatLnSpc="1">
            <a:prstTxWarp prst="textNoShape">
              <a:avLst/>
            </a:prstTxWarp>
          </a:bodyPr>
          <a:lstStyle>
            <a:lvl1pPr algn="r"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29400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b" anchorCtr="0" compatLnSpc="1">
            <a:prstTxWarp prst="textNoShape">
              <a:avLst/>
            </a:prstTxWarp>
          </a:bodyPr>
          <a:lstStyle>
            <a:lvl1pPr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6050" y="6629400"/>
            <a:ext cx="39957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b" anchorCtr="0" compatLnSpc="1">
            <a:prstTxWarp prst="textNoShape">
              <a:avLst/>
            </a:prstTxWarp>
          </a:bodyPr>
          <a:lstStyle>
            <a:lvl1pPr algn="r" defTabSz="920382">
              <a:defRPr sz="1200"/>
            </a:lvl1pPr>
          </a:lstStyle>
          <a:p>
            <a:pPr>
              <a:defRPr/>
            </a:pPr>
            <a:fld id="{39E444BE-781B-4EEB-ADEA-89773EBCC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05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t" anchorCtr="0" compatLnSpc="1">
            <a:prstTxWarp prst="textNoShape">
              <a:avLst/>
            </a:prstTxWarp>
          </a:bodyPr>
          <a:lstStyle>
            <a:lvl1pPr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6050" y="0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t" anchorCtr="0" compatLnSpc="1">
            <a:prstTxWarp prst="textNoShape">
              <a:avLst/>
            </a:prstTxWarp>
          </a:bodyPr>
          <a:lstStyle>
            <a:lvl1pPr algn="r"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7025" y="523875"/>
            <a:ext cx="3489325" cy="26177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8725" y="3316288"/>
            <a:ext cx="6765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30988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b" anchorCtr="0" compatLnSpc="1">
            <a:prstTxWarp prst="textNoShape">
              <a:avLst/>
            </a:prstTxWarp>
          </a:bodyPr>
          <a:lstStyle>
            <a:lvl1pPr defTabSz="920382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6050" y="6630988"/>
            <a:ext cx="39973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1" tIns="46011" rIns="92021" bIns="46011" numCol="1" anchor="b" anchorCtr="0" compatLnSpc="1">
            <a:prstTxWarp prst="textNoShape">
              <a:avLst/>
            </a:prstTxWarp>
          </a:bodyPr>
          <a:lstStyle>
            <a:lvl1pPr algn="r" defTabSz="920382">
              <a:defRPr sz="1200"/>
            </a:lvl1pPr>
          </a:lstStyle>
          <a:p>
            <a:pPr>
              <a:defRPr/>
            </a:pPr>
            <a:fld id="{C94654C8-1CC3-439C-BF54-AB003074F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90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Tx/>
              <a:buNone/>
            </a:pPr>
            <a:r>
              <a:rPr lang="en-US" sz="2400" dirty="0" smtClean="0">
                <a:cs typeface="Times New Roman" pitchFamily="18" charset="0"/>
              </a:rPr>
              <a:t>Base modifiers covalently modify the structure of a nucleotide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 smtClean="0">
                <a:cs typeface="Times New Roman" pitchFamily="18" charset="0"/>
              </a:rPr>
              <a:t>Nitrous acid, replaces amino groups with  </a:t>
            </a:r>
            <a:r>
              <a:rPr lang="en-US" sz="2400" dirty="0" err="1" smtClean="0">
                <a:cs typeface="Times New Roman" pitchFamily="18" charset="0"/>
              </a:rPr>
              <a:t>keto</a:t>
            </a:r>
            <a:r>
              <a:rPr lang="en-US" sz="2400" dirty="0" smtClean="0">
                <a:cs typeface="Times New Roman" pitchFamily="18" charset="0"/>
              </a:rPr>
              <a:t> groups (–NH</a:t>
            </a:r>
            <a:r>
              <a:rPr lang="en-US" sz="2400" baseline="-25000" dirty="0" smtClean="0">
                <a:cs typeface="Times New Roman" pitchFamily="18" charset="0"/>
              </a:rPr>
              <a:t>2</a:t>
            </a:r>
            <a:r>
              <a:rPr lang="en-US" sz="2400" dirty="0" smtClean="0">
                <a:cs typeface="Times New Roman" pitchFamily="18" charset="0"/>
              </a:rPr>
              <a:t> to =O)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 smtClean="0">
                <a:cs typeface="Times New Roman" pitchFamily="18" charset="0"/>
              </a:rPr>
              <a:t>This can change cytosine to uracil (C-&gt;T</a:t>
            </a:r>
            <a:r>
              <a:rPr lang="en-US" sz="2400" baseline="0" dirty="0" smtClean="0">
                <a:cs typeface="Times New Roman" pitchFamily="18" charset="0"/>
              </a:rPr>
              <a:t> transition) </a:t>
            </a:r>
            <a:r>
              <a:rPr lang="en-US" sz="2400" dirty="0" smtClean="0">
                <a:cs typeface="Times New Roman" pitchFamily="18" charset="0"/>
              </a:rPr>
              <a:t>and adenine to hypoxanthine (A-&gt;T transversion)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4654C8-1CC3-439C-BF54-AB003074F0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Aerobic organisms use oxygen as terminal electron acceptor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Reactive oxygen species (ROS) generated by normal metabolism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ROS used by immune system to kill invading cells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Oxidative stress is an imbalance between synthesis and destruction of ROS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ROS can damage DNA and other molecules if not removed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FF3300"/>
                </a:solidFill>
              </a:rPr>
              <a:t>Refer to Figure 18.11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4654C8-1CC3-439C-BF54-AB003074F0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2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6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3FB2D-754B-4D7F-AAB6-4431A6A338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8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1EC17-ADAA-45EC-8D4B-0EC03E7330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1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AA508-7C58-47DE-8561-DA48AF2B99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6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72D56-3660-4B04-B9B5-F3FC15EB1D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4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7ED3-8049-49D8-827C-3621F85B6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35923-0531-480D-91F2-05B159F528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66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AD914-2DAF-421F-A8D1-887B0B292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4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05852-6E35-4556-9463-05C112F1C9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9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45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8D325-A251-440B-BD7F-F231E96289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07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1226-B175-4AE3-9961-94CBACF3C2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2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D157F-6C33-49E1-A04E-AD958C9908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4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50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7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6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36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05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42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42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42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0F52A25-50ED-4969-9655-32C66FEE18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5" descr="bro25332_18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6238"/>
            <a:ext cx="4200525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1295400"/>
            <a:ext cx="3352800" cy="3657600"/>
          </a:xfrm>
        </p:spPr>
        <p:txBody>
          <a:bodyPr/>
          <a:lstStyle/>
          <a:p>
            <a:r>
              <a:rPr lang="en-US" dirty="0" err="1" smtClean="0"/>
              <a:t>Xeroderma</a:t>
            </a:r>
            <a:r>
              <a:rPr lang="en-US" dirty="0" smtClean="0"/>
              <a:t> </a:t>
            </a:r>
            <a:r>
              <a:rPr lang="en-US" dirty="0" err="1" smtClean="0"/>
              <a:t>Pigmentosum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8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smtClean="0"/>
              <a:t>Nonsense and Frameshift Mutations in APC gene cause Familial Adenomatous Polyposis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038600" cy="4495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smtClean="0"/>
              <a:t>Inner colon epithelia is covered in polyps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smtClean="0"/>
              <a:t>Risk of extracolonic tumors (upper GI, desmoid, osteoma, thyroid, brain, other)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smtClean="0"/>
              <a:t>Untreated polyposis leads to 100% risk of cancer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 smtClean="0"/>
              <a:t>Prevention—prophylactic colectomy</a:t>
            </a:r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1" b="-302"/>
          <a:stretch>
            <a:fillRect/>
          </a:stretch>
        </p:blipFill>
        <p:spPr bwMode="auto">
          <a:xfrm>
            <a:off x="4973638" y="1903413"/>
            <a:ext cx="334645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2800" smtClean="0">
                <a:latin typeface="Tahoma" pitchFamily="34" charset="0"/>
              </a:rPr>
              <a:t>Gel Electrophoresis to detect truncated APC proteins in FAP families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562600" y="1676400"/>
            <a:ext cx="3581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DNA transcribed to mRNA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RNA translated to protein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Protein run on gel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Truncated protein has different mobility in gel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2246313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DNA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84188" y="3176588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mRNA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04800" y="4267200"/>
            <a:ext cx="114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Protein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09600" y="5486400"/>
            <a:ext cx="639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Gel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12888" y="169545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Normal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000375" y="1689100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Mutated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092575" y="6008688"/>
            <a:ext cx="231775" cy="0"/>
          </a:xfrm>
          <a:prstGeom prst="line">
            <a:avLst/>
          </a:prstGeom>
          <a:noFill/>
          <a:ln w="28575" cap="flat" cmpd="sng">
            <a:solidFill>
              <a:srgbClr val="990000"/>
            </a:solidFill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279900" y="5780088"/>
            <a:ext cx="2806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990000"/>
                </a:solidFill>
                <a:latin typeface="Arial" pitchFamily="34" charset="0"/>
              </a:rPr>
              <a:t>What will the protein bands look like on the gel?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1471613" y="5091113"/>
            <a:ext cx="2552700" cy="1420812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 type="none" w="med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1573213" y="2343150"/>
            <a:ext cx="944562" cy="261938"/>
            <a:chOff x="1016" y="1466"/>
            <a:chExt cx="670" cy="165"/>
          </a:xfrm>
        </p:grpSpPr>
        <p:sp>
          <p:nvSpPr>
            <p:cNvPr id="13340" name="Line 14"/>
            <p:cNvSpPr>
              <a:spLocks noChangeShapeType="1"/>
            </p:cNvSpPr>
            <p:nvPr/>
          </p:nvSpPr>
          <p:spPr bwMode="auto">
            <a:xfrm>
              <a:off x="1017" y="1466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Line 15"/>
            <p:cNvSpPr>
              <a:spLocks noChangeShapeType="1"/>
            </p:cNvSpPr>
            <p:nvPr/>
          </p:nvSpPr>
          <p:spPr bwMode="auto">
            <a:xfrm>
              <a:off x="1016" y="1631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6" name="Group 16"/>
          <p:cNvGrpSpPr>
            <a:grpSpLocks/>
          </p:cNvGrpSpPr>
          <p:nvPr/>
        </p:nvGrpSpPr>
        <p:grpSpPr bwMode="auto">
          <a:xfrm>
            <a:off x="1589088" y="3176588"/>
            <a:ext cx="915987" cy="455612"/>
            <a:chOff x="1062" y="2041"/>
            <a:chExt cx="649" cy="287"/>
          </a:xfrm>
        </p:grpSpPr>
        <p:sp>
          <p:nvSpPr>
            <p:cNvPr id="13338" name="Freeform 17"/>
            <p:cNvSpPr>
              <a:spLocks/>
            </p:cNvSpPr>
            <p:nvPr/>
          </p:nvSpPr>
          <p:spPr bwMode="auto">
            <a:xfrm>
              <a:off x="1062" y="2041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Freeform 18"/>
            <p:cNvSpPr>
              <a:spLocks/>
            </p:cNvSpPr>
            <p:nvPr/>
          </p:nvSpPr>
          <p:spPr bwMode="auto">
            <a:xfrm>
              <a:off x="1062" y="2177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7" name="Group 19"/>
          <p:cNvGrpSpPr>
            <a:grpSpLocks/>
          </p:cNvGrpSpPr>
          <p:nvPr/>
        </p:nvGrpSpPr>
        <p:grpSpPr bwMode="auto">
          <a:xfrm>
            <a:off x="3103563" y="2341563"/>
            <a:ext cx="946150" cy="261937"/>
            <a:chOff x="1016" y="1466"/>
            <a:chExt cx="670" cy="165"/>
          </a:xfrm>
        </p:grpSpPr>
        <p:sp>
          <p:nvSpPr>
            <p:cNvPr id="13336" name="Line 20"/>
            <p:cNvSpPr>
              <a:spLocks noChangeShapeType="1"/>
            </p:cNvSpPr>
            <p:nvPr/>
          </p:nvSpPr>
          <p:spPr bwMode="auto">
            <a:xfrm>
              <a:off x="1017" y="1466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21"/>
            <p:cNvSpPr>
              <a:spLocks noChangeShapeType="1"/>
            </p:cNvSpPr>
            <p:nvPr/>
          </p:nvSpPr>
          <p:spPr bwMode="auto">
            <a:xfrm>
              <a:off x="1016" y="1631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328" name="Group 22"/>
          <p:cNvGrpSpPr>
            <a:grpSpLocks/>
          </p:cNvGrpSpPr>
          <p:nvPr/>
        </p:nvGrpSpPr>
        <p:grpSpPr bwMode="auto">
          <a:xfrm>
            <a:off x="3117850" y="3217863"/>
            <a:ext cx="915988" cy="455612"/>
            <a:chOff x="1062" y="2041"/>
            <a:chExt cx="649" cy="287"/>
          </a:xfrm>
        </p:grpSpPr>
        <p:sp>
          <p:nvSpPr>
            <p:cNvPr id="13334" name="Freeform 23"/>
            <p:cNvSpPr>
              <a:spLocks/>
            </p:cNvSpPr>
            <p:nvPr/>
          </p:nvSpPr>
          <p:spPr bwMode="auto">
            <a:xfrm>
              <a:off x="1062" y="2041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5" name="Freeform 24"/>
            <p:cNvSpPr>
              <a:spLocks/>
            </p:cNvSpPr>
            <p:nvPr/>
          </p:nvSpPr>
          <p:spPr bwMode="auto">
            <a:xfrm>
              <a:off x="1062" y="2177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329" name="Picture 25" descr="prot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4060825"/>
            <a:ext cx="11715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6" descr="protei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065588"/>
            <a:ext cx="8080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7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065338"/>
            <a:ext cx="4270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8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097213"/>
            <a:ext cx="428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9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4333875"/>
            <a:ext cx="4286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2800" smtClean="0">
                <a:latin typeface="Tahoma" pitchFamily="34" charset="0"/>
              </a:rPr>
              <a:t>Gel Electrophoresis to detect truncated APC proteins in FAP families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562600" y="1676400"/>
            <a:ext cx="3581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DNA transcribed to mRNA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RNA translated to protein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Protein run on gel</a:t>
            </a:r>
          </a:p>
          <a:p>
            <a:pPr marL="342900" indent="-342900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2600" b="1">
                <a:latin typeface="Tahoma" pitchFamily="34" charset="0"/>
              </a:rPr>
              <a:t>Truncated protein has different mobility in gel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57200" y="2246313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DNA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4188" y="3176588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mRNA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4267200"/>
            <a:ext cx="114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Protein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09600" y="5486400"/>
            <a:ext cx="639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Gel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12888" y="169545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Normal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000375" y="1689100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/>
              <a:t>Mutated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4092575" y="6008688"/>
            <a:ext cx="231775" cy="0"/>
          </a:xfrm>
          <a:prstGeom prst="line">
            <a:avLst/>
          </a:prstGeom>
          <a:noFill/>
          <a:ln w="28575" cap="flat" cmpd="sng">
            <a:solidFill>
              <a:srgbClr val="990000"/>
            </a:solidFill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279900" y="5562600"/>
            <a:ext cx="1511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 b="1">
                <a:solidFill>
                  <a:srgbClr val="990000"/>
                </a:solidFill>
                <a:latin typeface="Arial" pitchFamily="34" charset="0"/>
              </a:rPr>
              <a:t>Shorter mutant protein runs faster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1471613" y="5091113"/>
            <a:ext cx="2552700" cy="1420812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round/>
            <a:headEnd type="none" w="med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1573213" y="2343150"/>
            <a:ext cx="944562" cy="261938"/>
            <a:chOff x="1016" y="1466"/>
            <a:chExt cx="670" cy="165"/>
          </a:xfrm>
        </p:grpSpPr>
        <p:sp>
          <p:nvSpPr>
            <p:cNvPr id="14367" name="Line 14"/>
            <p:cNvSpPr>
              <a:spLocks noChangeShapeType="1"/>
            </p:cNvSpPr>
            <p:nvPr/>
          </p:nvSpPr>
          <p:spPr bwMode="auto">
            <a:xfrm>
              <a:off x="1017" y="1466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15"/>
            <p:cNvSpPr>
              <a:spLocks noChangeShapeType="1"/>
            </p:cNvSpPr>
            <p:nvPr/>
          </p:nvSpPr>
          <p:spPr bwMode="auto">
            <a:xfrm>
              <a:off x="1016" y="1631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0" name="Group 16"/>
          <p:cNvGrpSpPr>
            <a:grpSpLocks/>
          </p:cNvGrpSpPr>
          <p:nvPr/>
        </p:nvGrpSpPr>
        <p:grpSpPr bwMode="auto">
          <a:xfrm>
            <a:off x="1589088" y="3176588"/>
            <a:ext cx="915987" cy="455612"/>
            <a:chOff x="1062" y="2041"/>
            <a:chExt cx="649" cy="287"/>
          </a:xfrm>
        </p:grpSpPr>
        <p:sp>
          <p:nvSpPr>
            <p:cNvPr id="14365" name="Freeform 17"/>
            <p:cNvSpPr>
              <a:spLocks/>
            </p:cNvSpPr>
            <p:nvPr/>
          </p:nvSpPr>
          <p:spPr bwMode="auto">
            <a:xfrm>
              <a:off x="1062" y="2041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Freeform 18"/>
            <p:cNvSpPr>
              <a:spLocks/>
            </p:cNvSpPr>
            <p:nvPr/>
          </p:nvSpPr>
          <p:spPr bwMode="auto">
            <a:xfrm>
              <a:off x="1062" y="2177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1" name="Group 19"/>
          <p:cNvGrpSpPr>
            <a:grpSpLocks/>
          </p:cNvGrpSpPr>
          <p:nvPr/>
        </p:nvGrpSpPr>
        <p:grpSpPr bwMode="auto">
          <a:xfrm>
            <a:off x="3103563" y="2341563"/>
            <a:ext cx="946150" cy="261937"/>
            <a:chOff x="1016" y="1466"/>
            <a:chExt cx="670" cy="165"/>
          </a:xfrm>
        </p:grpSpPr>
        <p:sp>
          <p:nvSpPr>
            <p:cNvPr id="14363" name="Line 20"/>
            <p:cNvSpPr>
              <a:spLocks noChangeShapeType="1"/>
            </p:cNvSpPr>
            <p:nvPr/>
          </p:nvSpPr>
          <p:spPr bwMode="auto">
            <a:xfrm>
              <a:off x="1017" y="1466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1"/>
            <p:cNvSpPr>
              <a:spLocks noChangeShapeType="1"/>
            </p:cNvSpPr>
            <p:nvPr/>
          </p:nvSpPr>
          <p:spPr bwMode="auto">
            <a:xfrm>
              <a:off x="1016" y="1631"/>
              <a:ext cx="669" cy="0"/>
            </a:xfrm>
            <a:prstGeom prst="line">
              <a:avLst/>
            </a:pr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2" name="Group 22"/>
          <p:cNvGrpSpPr>
            <a:grpSpLocks/>
          </p:cNvGrpSpPr>
          <p:nvPr/>
        </p:nvGrpSpPr>
        <p:grpSpPr bwMode="auto">
          <a:xfrm>
            <a:off x="3117850" y="3217863"/>
            <a:ext cx="915988" cy="455612"/>
            <a:chOff x="1062" y="2041"/>
            <a:chExt cx="649" cy="287"/>
          </a:xfrm>
        </p:grpSpPr>
        <p:sp>
          <p:nvSpPr>
            <p:cNvPr id="14361" name="Freeform 23"/>
            <p:cNvSpPr>
              <a:spLocks/>
            </p:cNvSpPr>
            <p:nvPr/>
          </p:nvSpPr>
          <p:spPr bwMode="auto">
            <a:xfrm>
              <a:off x="1062" y="2041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Freeform 24"/>
            <p:cNvSpPr>
              <a:spLocks/>
            </p:cNvSpPr>
            <p:nvPr/>
          </p:nvSpPr>
          <p:spPr bwMode="auto">
            <a:xfrm>
              <a:off x="1062" y="2177"/>
              <a:ext cx="649" cy="151"/>
            </a:xfrm>
            <a:custGeom>
              <a:avLst/>
              <a:gdLst>
                <a:gd name="T0" fmla="*/ 0 w 649"/>
                <a:gd name="T1" fmla="*/ 113 h 151"/>
                <a:gd name="T2" fmla="*/ 138 w 649"/>
                <a:gd name="T3" fmla="*/ 5 h 151"/>
                <a:gd name="T4" fmla="*/ 325 w 649"/>
                <a:gd name="T5" fmla="*/ 84 h 151"/>
                <a:gd name="T6" fmla="*/ 453 w 649"/>
                <a:gd name="T7" fmla="*/ 143 h 151"/>
                <a:gd name="T8" fmla="*/ 649 w 649"/>
                <a:gd name="T9" fmla="*/ 35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"/>
                <a:gd name="T16" fmla="*/ 0 h 151"/>
                <a:gd name="T17" fmla="*/ 649 w 64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" h="151">
                  <a:moveTo>
                    <a:pt x="0" y="113"/>
                  </a:moveTo>
                  <a:cubicBezTo>
                    <a:pt x="42" y="61"/>
                    <a:pt x="84" y="10"/>
                    <a:pt x="138" y="5"/>
                  </a:cubicBezTo>
                  <a:cubicBezTo>
                    <a:pt x="192" y="0"/>
                    <a:pt x="273" y="61"/>
                    <a:pt x="325" y="84"/>
                  </a:cubicBezTo>
                  <a:cubicBezTo>
                    <a:pt x="377" y="107"/>
                    <a:pt x="399" y="151"/>
                    <a:pt x="453" y="143"/>
                  </a:cubicBezTo>
                  <a:cubicBezTo>
                    <a:pt x="507" y="135"/>
                    <a:pt x="616" y="55"/>
                    <a:pt x="649" y="3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353" name="Picture 25" descr="prot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4060825"/>
            <a:ext cx="11715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6" descr="protei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065588"/>
            <a:ext cx="80803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7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065338"/>
            <a:ext cx="4270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8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3097213"/>
            <a:ext cx="428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9" descr="BUR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4333875"/>
            <a:ext cx="4286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30" descr="g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5334000"/>
            <a:ext cx="6762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1" descr="g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5278438"/>
            <a:ext cx="6762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2" descr="g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5943600"/>
            <a:ext cx="6746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1" descr="bro25332_180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68300"/>
            <a:ext cx="15478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9" descr="bro25332_180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74650"/>
            <a:ext cx="1573212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4" name="Group 126"/>
          <p:cNvGrpSpPr>
            <a:grpSpLocks/>
          </p:cNvGrpSpPr>
          <p:nvPr/>
        </p:nvGrpSpPr>
        <p:grpSpPr bwMode="auto">
          <a:xfrm>
            <a:off x="3695700" y="4899025"/>
            <a:ext cx="98425" cy="387350"/>
            <a:chOff x="3695700" y="5054600"/>
            <a:chExt cx="98425" cy="387350"/>
          </a:xfrm>
        </p:grpSpPr>
        <p:sp>
          <p:nvSpPr>
            <p:cNvPr id="20531" name="Line 8"/>
            <p:cNvSpPr>
              <a:spLocks noChangeShapeType="1"/>
            </p:cNvSpPr>
            <p:nvPr/>
          </p:nvSpPr>
          <p:spPr bwMode="auto">
            <a:xfrm>
              <a:off x="3743325" y="5054600"/>
              <a:ext cx="3175" cy="254000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Freeform 9"/>
            <p:cNvSpPr>
              <a:spLocks/>
            </p:cNvSpPr>
            <p:nvPr/>
          </p:nvSpPr>
          <p:spPr bwMode="auto">
            <a:xfrm>
              <a:off x="3695700" y="5270500"/>
              <a:ext cx="98425" cy="171450"/>
            </a:xfrm>
            <a:custGeom>
              <a:avLst/>
              <a:gdLst>
                <a:gd name="T0" fmla="*/ 2147483647 w 62"/>
                <a:gd name="T1" fmla="*/ 0 h 108"/>
                <a:gd name="T2" fmla="*/ 2147483647 w 62"/>
                <a:gd name="T3" fmla="*/ 2147483647 h 108"/>
                <a:gd name="T4" fmla="*/ 0 w 62"/>
                <a:gd name="T5" fmla="*/ 0 h 108"/>
                <a:gd name="T6" fmla="*/ 2147483647 w 62"/>
                <a:gd name="T7" fmla="*/ 2147483647 h 108"/>
                <a:gd name="T8" fmla="*/ 2147483647 w 62"/>
                <a:gd name="T9" fmla="*/ 0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8"/>
                <a:gd name="T17" fmla="*/ 62 w 62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8">
                  <a:moveTo>
                    <a:pt x="62" y="0"/>
                  </a:moveTo>
                  <a:lnTo>
                    <a:pt x="32" y="12"/>
                  </a:lnTo>
                  <a:lnTo>
                    <a:pt x="0" y="0"/>
                  </a:lnTo>
                  <a:lnTo>
                    <a:pt x="32" y="10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125"/>
          <p:cNvGrpSpPr>
            <a:grpSpLocks/>
          </p:cNvGrpSpPr>
          <p:nvPr/>
        </p:nvGrpSpPr>
        <p:grpSpPr bwMode="auto">
          <a:xfrm>
            <a:off x="5467350" y="4899025"/>
            <a:ext cx="98425" cy="387350"/>
            <a:chOff x="5467350" y="5054600"/>
            <a:chExt cx="98425" cy="387350"/>
          </a:xfrm>
        </p:grpSpPr>
        <p:sp>
          <p:nvSpPr>
            <p:cNvPr id="20529" name="Line 10"/>
            <p:cNvSpPr>
              <a:spLocks noChangeShapeType="1"/>
            </p:cNvSpPr>
            <p:nvPr/>
          </p:nvSpPr>
          <p:spPr bwMode="auto">
            <a:xfrm>
              <a:off x="5514975" y="5054600"/>
              <a:ext cx="1588" cy="254000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Freeform 11"/>
            <p:cNvSpPr>
              <a:spLocks/>
            </p:cNvSpPr>
            <p:nvPr/>
          </p:nvSpPr>
          <p:spPr bwMode="auto">
            <a:xfrm>
              <a:off x="5467350" y="5270500"/>
              <a:ext cx="98425" cy="171450"/>
            </a:xfrm>
            <a:custGeom>
              <a:avLst/>
              <a:gdLst>
                <a:gd name="T0" fmla="*/ 2147483647 w 62"/>
                <a:gd name="T1" fmla="*/ 0 h 108"/>
                <a:gd name="T2" fmla="*/ 2147483647 w 62"/>
                <a:gd name="T3" fmla="*/ 2147483647 h 108"/>
                <a:gd name="T4" fmla="*/ 0 w 62"/>
                <a:gd name="T5" fmla="*/ 0 h 108"/>
                <a:gd name="T6" fmla="*/ 2147483647 w 62"/>
                <a:gd name="T7" fmla="*/ 2147483647 h 108"/>
                <a:gd name="T8" fmla="*/ 2147483647 w 62"/>
                <a:gd name="T9" fmla="*/ 0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8"/>
                <a:gd name="T17" fmla="*/ 62 w 62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8">
                  <a:moveTo>
                    <a:pt x="62" y="0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30" y="10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6" name="Group 123"/>
          <p:cNvGrpSpPr>
            <a:grpSpLocks/>
          </p:cNvGrpSpPr>
          <p:nvPr/>
        </p:nvGrpSpPr>
        <p:grpSpPr bwMode="auto">
          <a:xfrm>
            <a:off x="3695700" y="2584450"/>
            <a:ext cx="98425" cy="384175"/>
            <a:chOff x="3695700" y="2740025"/>
            <a:chExt cx="98425" cy="384175"/>
          </a:xfrm>
        </p:grpSpPr>
        <p:sp>
          <p:nvSpPr>
            <p:cNvPr id="20527" name="Line 12"/>
            <p:cNvSpPr>
              <a:spLocks noChangeShapeType="1"/>
            </p:cNvSpPr>
            <p:nvPr/>
          </p:nvSpPr>
          <p:spPr bwMode="auto">
            <a:xfrm>
              <a:off x="3743325" y="2740025"/>
              <a:ext cx="3175" cy="250825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Freeform 13"/>
            <p:cNvSpPr>
              <a:spLocks/>
            </p:cNvSpPr>
            <p:nvPr/>
          </p:nvSpPr>
          <p:spPr bwMode="auto">
            <a:xfrm>
              <a:off x="3695700" y="2955925"/>
              <a:ext cx="98425" cy="168275"/>
            </a:xfrm>
            <a:custGeom>
              <a:avLst/>
              <a:gdLst>
                <a:gd name="T0" fmla="*/ 2147483647 w 62"/>
                <a:gd name="T1" fmla="*/ 0 h 106"/>
                <a:gd name="T2" fmla="*/ 2147483647 w 62"/>
                <a:gd name="T3" fmla="*/ 2147483647 h 106"/>
                <a:gd name="T4" fmla="*/ 0 w 62"/>
                <a:gd name="T5" fmla="*/ 0 h 106"/>
                <a:gd name="T6" fmla="*/ 2147483647 w 62"/>
                <a:gd name="T7" fmla="*/ 2147483647 h 106"/>
                <a:gd name="T8" fmla="*/ 2147483647 w 62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6"/>
                <a:gd name="T17" fmla="*/ 62 w 62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6">
                  <a:moveTo>
                    <a:pt x="62" y="0"/>
                  </a:moveTo>
                  <a:lnTo>
                    <a:pt x="32" y="12"/>
                  </a:lnTo>
                  <a:lnTo>
                    <a:pt x="0" y="0"/>
                  </a:lnTo>
                  <a:lnTo>
                    <a:pt x="32" y="10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7" name="Group 124"/>
          <p:cNvGrpSpPr>
            <a:grpSpLocks/>
          </p:cNvGrpSpPr>
          <p:nvPr/>
        </p:nvGrpSpPr>
        <p:grpSpPr bwMode="auto">
          <a:xfrm>
            <a:off x="5467350" y="2584450"/>
            <a:ext cx="98425" cy="384175"/>
            <a:chOff x="5467350" y="2740025"/>
            <a:chExt cx="98425" cy="384175"/>
          </a:xfrm>
        </p:grpSpPr>
        <p:sp>
          <p:nvSpPr>
            <p:cNvPr id="20525" name="Line 14"/>
            <p:cNvSpPr>
              <a:spLocks noChangeShapeType="1"/>
            </p:cNvSpPr>
            <p:nvPr/>
          </p:nvSpPr>
          <p:spPr bwMode="auto">
            <a:xfrm>
              <a:off x="5514975" y="2740025"/>
              <a:ext cx="1588" cy="250825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Freeform 15"/>
            <p:cNvSpPr>
              <a:spLocks/>
            </p:cNvSpPr>
            <p:nvPr/>
          </p:nvSpPr>
          <p:spPr bwMode="auto">
            <a:xfrm>
              <a:off x="5467350" y="2955925"/>
              <a:ext cx="98425" cy="168275"/>
            </a:xfrm>
            <a:custGeom>
              <a:avLst/>
              <a:gdLst>
                <a:gd name="T0" fmla="*/ 2147483647 w 62"/>
                <a:gd name="T1" fmla="*/ 0 h 106"/>
                <a:gd name="T2" fmla="*/ 2147483647 w 62"/>
                <a:gd name="T3" fmla="*/ 2147483647 h 106"/>
                <a:gd name="T4" fmla="*/ 0 w 62"/>
                <a:gd name="T5" fmla="*/ 0 h 106"/>
                <a:gd name="T6" fmla="*/ 2147483647 w 62"/>
                <a:gd name="T7" fmla="*/ 2147483647 h 106"/>
                <a:gd name="T8" fmla="*/ 2147483647 w 62"/>
                <a:gd name="T9" fmla="*/ 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6"/>
                <a:gd name="T17" fmla="*/ 62 w 62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6">
                  <a:moveTo>
                    <a:pt x="62" y="0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30" y="10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8" name="Group 121"/>
          <p:cNvGrpSpPr>
            <a:grpSpLocks/>
          </p:cNvGrpSpPr>
          <p:nvPr/>
        </p:nvGrpSpPr>
        <p:grpSpPr bwMode="auto">
          <a:xfrm>
            <a:off x="3654425" y="1225550"/>
            <a:ext cx="180975" cy="495300"/>
            <a:chOff x="3654425" y="1381125"/>
            <a:chExt cx="180975" cy="495300"/>
          </a:xfrm>
        </p:grpSpPr>
        <p:sp>
          <p:nvSpPr>
            <p:cNvPr id="20522" name="Freeform 16"/>
            <p:cNvSpPr>
              <a:spLocks/>
            </p:cNvSpPr>
            <p:nvPr/>
          </p:nvSpPr>
          <p:spPr bwMode="auto">
            <a:xfrm>
              <a:off x="3743325" y="1381125"/>
              <a:ext cx="92075" cy="361950"/>
            </a:xfrm>
            <a:custGeom>
              <a:avLst/>
              <a:gdLst>
                <a:gd name="T0" fmla="*/ 2147483647 w 58"/>
                <a:gd name="T1" fmla="*/ 2147483647 h 228"/>
                <a:gd name="T2" fmla="*/ 2147483647 w 58"/>
                <a:gd name="T3" fmla="*/ 2147483647 h 228"/>
                <a:gd name="T4" fmla="*/ 0 w 58"/>
                <a:gd name="T5" fmla="*/ 2147483647 h 228"/>
                <a:gd name="T6" fmla="*/ 0 w 58"/>
                <a:gd name="T7" fmla="*/ 2147483647 h 228"/>
                <a:gd name="T8" fmla="*/ 2147483647 w 58"/>
                <a:gd name="T9" fmla="*/ 2147483647 h 228"/>
                <a:gd name="T10" fmla="*/ 2147483647 w 58"/>
                <a:gd name="T11" fmla="*/ 2147483647 h 228"/>
                <a:gd name="T12" fmla="*/ 2147483647 w 58"/>
                <a:gd name="T13" fmla="*/ 2147483647 h 228"/>
                <a:gd name="T14" fmla="*/ 2147483647 w 58"/>
                <a:gd name="T15" fmla="*/ 2147483647 h 228"/>
                <a:gd name="T16" fmla="*/ 2147483647 w 58"/>
                <a:gd name="T17" fmla="*/ 2147483647 h 228"/>
                <a:gd name="T18" fmla="*/ 2147483647 w 58"/>
                <a:gd name="T19" fmla="*/ 2147483647 h 228"/>
                <a:gd name="T20" fmla="*/ 2147483647 w 58"/>
                <a:gd name="T21" fmla="*/ 2147483647 h 228"/>
                <a:gd name="T22" fmla="*/ 2147483647 w 58"/>
                <a:gd name="T23" fmla="*/ 0 h 2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28"/>
                <a:gd name="T38" fmla="*/ 58 w 58"/>
                <a:gd name="T39" fmla="*/ 228 h 2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28">
                  <a:moveTo>
                    <a:pt x="2" y="228"/>
                  </a:moveTo>
                  <a:lnTo>
                    <a:pt x="2" y="228"/>
                  </a:lnTo>
                  <a:lnTo>
                    <a:pt x="0" y="136"/>
                  </a:lnTo>
                  <a:lnTo>
                    <a:pt x="2" y="112"/>
                  </a:lnTo>
                  <a:lnTo>
                    <a:pt x="4" y="92"/>
                  </a:lnTo>
                  <a:lnTo>
                    <a:pt x="10" y="72"/>
                  </a:lnTo>
                  <a:lnTo>
                    <a:pt x="16" y="54"/>
                  </a:lnTo>
                  <a:lnTo>
                    <a:pt x="24" y="38"/>
                  </a:lnTo>
                  <a:lnTo>
                    <a:pt x="34" y="22"/>
                  </a:lnTo>
                  <a:lnTo>
                    <a:pt x="46" y="10"/>
                  </a:lnTo>
                  <a:lnTo>
                    <a:pt x="58" y="0"/>
                  </a:lnTo>
                </a:path>
              </a:pathLst>
            </a:cu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Freeform 17"/>
            <p:cNvSpPr>
              <a:spLocks/>
            </p:cNvSpPr>
            <p:nvPr/>
          </p:nvSpPr>
          <p:spPr bwMode="auto">
            <a:xfrm>
              <a:off x="3654425" y="1381125"/>
              <a:ext cx="88900" cy="215900"/>
            </a:xfrm>
            <a:custGeom>
              <a:avLst/>
              <a:gdLst>
                <a:gd name="T0" fmla="*/ 2147483647 w 56"/>
                <a:gd name="T1" fmla="*/ 2147483647 h 136"/>
                <a:gd name="T2" fmla="*/ 2147483647 w 56"/>
                <a:gd name="T3" fmla="*/ 2147483647 h 136"/>
                <a:gd name="T4" fmla="*/ 2147483647 w 56"/>
                <a:gd name="T5" fmla="*/ 2147483647 h 136"/>
                <a:gd name="T6" fmla="*/ 2147483647 w 56"/>
                <a:gd name="T7" fmla="*/ 2147483647 h 136"/>
                <a:gd name="T8" fmla="*/ 2147483647 w 56"/>
                <a:gd name="T9" fmla="*/ 2147483647 h 136"/>
                <a:gd name="T10" fmla="*/ 2147483647 w 56"/>
                <a:gd name="T11" fmla="*/ 2147483647 h 136"/>
                <a:gd name="T12" fmla="*/ 2147483647 w 56"/>
                <a:gd name="T13" fmla="*/ 2147483647 h 136"/>
                <a:gd name="T14" fmla="*/ 2147483647 w 56"/>
                <a:gd name="T15" fmla="*/ 2147483647 h 136"/>
                <a:gd name="T16" fmla="*/ 2147483647 w 56"/>
                <a:gd name="T17" fmla="*/ 2147483647 h 136"/>
                <a:gd name="T18" fmla="*/ 0 w 56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36"/>
                <a:gd name="T32" fmla="*/ 56 w 56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36">
                  <a:moveTo>
                    <a:pt x="56" y="136"/>
                  </a:moveTo>
                  <a:lnTo>
                    <a:pt x="56" y="136"/>
                  </a:lnTo>
                  <a:lnTo>
                    <a:pt x="56" y="112"/>
                  </a:lnTo>
                  <a:lnTo>
                    <a:pt x="54" y="92"/>
                  </a:lnTo>
                  <a:lnTo>
                    <a:pt x="48" y="72"/>
                  </a:lnTo>
                  <a:lnTo>
                    <a:pt x="42" y="54"/>
                  </a:lnTo>
                  <a:lnTo>
                    <a:pt x="34" y="38"/>
                  </a:lnTo>
                  <a:lnTo>
                    <a:pt x="24" y="22"/>
                  </a:lnTo>
                  <a:lnTo>
                    <a:pt x="12" y="10"/>
                  </a:lnTo>
                  <a:lnTo>
                    <a:pt x="0" y="0"/>
                  </a:lnTo>
                </a:path>
              </a:pathLst>
            </a:cu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Freeform 18"/>
            <p:cNvSpPr>
              <a:spLocks/>
            </p:cNvSpPr>
            <p:nvPr/>
          </p:nvSpPr>
          <p:spPr bwMode="auto">
            <a:xfrm>
              <a:off x="3695700" y="1704975"/>
              <a:ext cx="98425" cy="171450"/>
            </a:xfrm>
            <a:custGeom>
              <a:avLst/>
              <a:gdLst>
                <a:gd name="T0" fmla="*/ 2147483647 w 62"/>
                <a:gd name="T1" fmla="*/ 0 h 108"/>
                <a:gd name="T2" fmla="*/ 2147483647 w 62"/>
                <a:gd name="T3" fmla="*/ 2147483647 h 108"/>
                <a:gd name="T4" fmla="*/ 0 w 62"/>
                <a:gd name="T5" fmla="*/ 0 h 108"/>
                <a:gd name="T6" fmla="*/ 2147483647 w 62"/>
                <a:gd name="T7" fmla="*/ 2147483647 h 108"/>
                <a:gd name="T8" fmla="*/ 2147483647 w 62"/>
                <a:gd name="T9" fmla="*/ 0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8"/>
                <a:gd name="T17" fmla="*/ 62 w 62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8">
                  <a:moveTo>
                    <a:pt x="62" y="0"/>
                  </a:moveTo>
                  <a:lnTo>
                    <a:pt x="32" y="12"/>
                  </a:lnTo>
                  <a:lnTo>
                    <a:pt x="0" y="0"/>
                  </a:lnTo>
                  <a:lnTo>
                    <a:pt x="32" y="10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9" name="Group 119"/>
          <p:cNvGrpSpPr>
            <a:grpSpLocks/>
          </p:cNvGrpSpPr>
          <p:nvPr/>
        </p:nvGrpSpPr>
        <p:grpSpPr bwMode="auto">
          <a:xfrm>
            <a:off x="5426075" y="1225550"/>
            <a:ext cx="180975" cy="495300"/>
            <a:chOff x="5426075" y="1381125"/>
            <a:chExt cx="180975" cy="495300"/>
          </a:xfrm>
        </p:grpSpPr>
        <p:sp>
          <p:nvSpPr>
            <p:cNvPr id="20519" name="Freeform 19"/>
            <p:cNvSpPr>
              <a:spLocks/>
            </p:cNvSpPr>
            <p:nvPr/>
          </p:nvSpPr>
          <p:spPr bwMode="auto">
            <a:xfrm>
              <a:off x="5514975" y="1381125"/>
              <a:ext cx="92075" cy="361950"/>
            </a:xfrm>
            <a:custGeom>
              <a:avLst/>
              <a:gdLst>
                <a:gd name="T0" fmla="*/ 0 w 58"/>
                <a:gd name="T1" fmla="*/ 2147483647 h 228"/>
                <a:gd name="T2" fmla="*/ 0 w 58"/>
                <a:gd name="T3" fmla="*/ 2147483647 h 228"/>
                <a:gd name="T4" fmla="*/ 0 w 58"/>
                <a:gd name="T5" fmla="*/ 2147483647 h 228"/>
                <a:gd name="T6" fmla="*/ 0 w 58"/>
                <a:gd name="T7" fmla="*/ 2147483647 h 228"/>
                <a:gd name="T8" fmla="*/ 2147483647 w 58"/>
                <a:gd name="T9" fmla="*/ 2147483647 h 228"/>
                <a:gd name="T10" fmla="*/ 2147483647 w 58"/>
                <a:gd name="T11" fmla="*/ 2147483647 h 228"/>
                <a:gd name="T12" fmla="*/ 2147483647 w 58"/>
                <a:gd name="T13" fmla="*/ 2147483647 h 228"/>
                <a:gd name="T14" fmla="*/ 2147483647 w 58"/>
                <a:gd name="T15" fmla="*/ 2147483647 h 228"/>
                <a:gd name="T16" fmla="*/ 2147483647 w 58"/>
                <a:gd name="T17" fmla="*/ 2147483647 h 228"/>
                <a:gd name="T18" fmla="*/ 2147483647 w 58"/>
                <a:gd name="T19" fmla="*/ 2147483647 h 228"/>
                <a:gd name="T20" fmla="*/ 2147483647 w 58"/>
                <a:gd name="T21" fmla="*/ 2147483647 h 228"/>
                <a:gd name="T22" fmla="*/ 2147483647 w 58"/>
                <a:gd name="T23" fmla="*/ 0 h 2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28"/>
                <a:gd name="T38" fmla="*/ 58 w 58"/>
                <a:gd name="T39" fmla="*/ 228 h 2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28">
                  <a:moveTo>
                    <a:pt x="0" y="228"/>
                  </a:moveTo>
                  <a:lnTo>
                    <a:pt x="0" y="228"/>
                  </a:lnTo>
                  <a:lnTo>
                    <a:pt x="0" y="136"/>
                  </a:lnTo>
                  <a:lnTo>
                    <a:pt x="2" y="112"/>
                  </a:lnTo>
                  <a:lnTo>
                    <a:pt x="4" y="92"/>
                  </a:lnTo>
                  <a:lnTo>
                    <a:pt x="8" y="72"/>
                  </a:lnTo>
                  <a:lnTo>
                    <a:pt x="16" y="54"/>
                  </a:lnTo>
                  <a:lnTo>
                    <a:pt x="24" y="38"/>
                  </a:lnTo>
                  <a:lnTo>
                    <a:pt x="34" y="22"/>
                  </a:lnTo>
                  <a:lnTo>
                    <a:pt x="44" y="10"/>
                  </a:lnTo>
                  <a:lnTo>
                    <a:pt x="58" y="0"/>
                  </a:lnTo>
                </a:path>
              </a:pathLst>
            </a:cu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Freeform 20"/>
            <p:cNvSpPr>
              <a:spLocks/>
            </p:cNvSpPr>
            <p:nvPr/>
          </p:nvSpPr>
          <p:spPr bwMode="auto">
            <a:xfrm>
              <a:off x="5426075" y="1381125"/>
              <a:ext cx="88900" cy="215900"/>
            </a:xfrm>
            <a:custGeom>
              <a:avLst/>
              <a:gdLst>
                <a:gd name="T0" fmla="*/ 2147483647 w 56"/>
                <a:gd name="T1" fmla="*/ 2147483647 h 136"/>
                <a:gd name="T2" fmla="*/ 2147483647 w 56"/>
                <a:gd name="T3" fmla="*/ 2147483647 h 136"/>
                <a:gd name="T4" fmla="*/ 2147483647 w 56"/>
                <a:gd name="T5" fmla="*/ 2147483647 h 136"/>
                <a:gd name="T6" fmla="*/ 2147483647 w 56"/>
                <a:gd name="T7" fmla="*/ 2147483647 h 136"/>
                <a:gd name="T8" fmla="*/ 2147483647 w 56"/>
                <a:gd name="T9" fmla="*/ 2147483647 h 136"/>
                <a:gd name="T10" fmla="*/ 2147483647 w 56"/>
                <a:gd name="T11" fmla="*/ 2147483647 h 136"/>
                <a:gd name="T12" fmla="*/ 2147483647 w 56"/>
                <a:gd name="T13" fmla="*/ 2147483647 h 136"/>
                <a:gd name="T14" fmla="*/ 2147483647 w 56"/>
                <a:gd name="T15" fmla="*/ 2147483647 h 136"/>
                <a:gd name="T16" fmla="*/ 2147483647 w 56"/>
                <a:gd name="T17" fmla="*/ 2147483647 h 136"/>
                <a:gd name="T18" fmla="*/ 0 w 56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36"/>
                <a:gd name="T32" fmla="*/ 56 w 56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36">
                  <a:moveTo>
                    <a:pt x="56" y="136"/>
                  </a:moveTo>
                  <a:lnTo>
                    <a:pt x="56" y="136"/>
                  </a:lnTo>
                  <a:lnTo>
                    <a:pt x="56" y="112"/>
                  </a:lnTo>
                  <a:lnTo>
                    <a:pt x="52" y="92"/>
                  </a:lnTo>
                  <a:lnTo>
                    <a:pt x="48" y="72"/>
                  </a:lnTo>
                  <a:lnTo>
                    <a:pt x="42" y="54"/>
                  </a:lnTo>
                  <a:lnTo>
                    <a:pt x="34" y="38"/>
                  </a:lnTo>
                  <a:lnTo>
                    <a:pt x="24" y="22"/>
                  </a:lnTo>
                  <a:lnTo>
                    <a:pt x="12" y="10"/>
                  </a:lnTo>
                  <a:lnTo>
                    <a:pt x="0" y="0"/>
                  </a:lnTo>
                </a:path>
              </a:pathLst>
            </a:cu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Freeform 21"/>
            <p:cNvSpPr>
              <a:spLocks/>
            </p:cNvSpPr>
            <p:nvPr/>
          </p:nvSpPr>
          <p:spPr bwMode="auto">
            <a:xfrm>
              <a:off x="5467350" y="1704975"/>
              <a:ext cx="98425" cy="171450"/>
            </a:xfrm>
            <a:custGeom>
              <a:avLst/>
              <a:gdLst>
                <a:gd name="T0" fmla="*/ 2147483647 w 62"/>
                <a:gd name="T1" fmla="*/ 0 h 108"/>
                <a:gd name="T2" fmla="*/ 2147483647 w 62"/>
                <a:gd name="T3" fmla="*/ 2147483647 h 108"/>
                <a:gd name="T4" fmla="*/ 0 w 62"/>
                <a:gd name="T5" fmla="*/ 0 h 108"/>
                <a:gd name="T6" fmla="*/ 2147483647 w 62"/>
                <a:gd name="T7" fmla="*/ 2147483647 h 108"/>
                <a:gd name="T8" fmla="*/ 2147483647 w 62"/>
                <a:gd name="T9" fmla="*/ 0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08"/>
                <a:gd name="T17" fmla="*/ 62 w 62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08">
                  <a:moveTo>
                    <a:pt x="62" y="0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30" y="10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0" name="Group 122"/>
          <p:cNvGrpSpPr>
            <a:grpSpLocks/>
          </p:cNvGrpSpPr>
          <p:nvPr/>
        </p:nvGrpSpPr>
        <p:grpSpPr bwMode="auto">
          <a:xfrm>
            <a:off x="2724150" y="444500"/>
            <a:ext cx="644525" cy="358775"/>
            <a:chOff x="2724150" y="600075"/>
            <a:chExt cx="644525" cy="358775"/>
          </a:xfrm>
        </p:grpSpPr>
        <p:sp>
          <p:nvSpPr>
            <p:cNvPr id="20517" name="Freeform 22"/>
            <p:cNvSpPr>
              <a:spLocks/>
            </p:cNvSpPr>
            <p:nvPr/>
          </p:nvSpPr>
          <p:spPr bwMode="auto">
            <a:xfrm>
              <a:off x="3286125" y="866775"/>
              <a:ext cx="82550" cy="92075"/>
            </a:xfrm>
            <a:custGeom>
              <a:avLst/>
              <a:gdLst>
                <a:gd name="T0" fmla="*/ 2147483647 w 52"/>
                <a:gd name="T1" fmla="*/ 0 h 58"/>
                <a:gd name="T2" fmla="*/ 2147483647 w 52"/>
                <a:gd name="T3" fmla="*/ 2147483647 h 58"/>
                <a:gd name="T4" fmla="*/ 0 w 52"/>
                <a:gd name="T5" fmla="*/ 2147483647 h 58"/>
                <a:gd name="T6" fmla="*/ 2147483647 w 52"/>
                <a:gd name="T7" fmla="*/ 2147483647 h 58"/>
                <a:gd name="T8" fmla="*/ 2147483647 w 52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8"/>
                <a:gd name="T17" fmla="*/ 52 w 52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8">
                  <a:moveTo>
                    <a:pt x="26" y="0"/>
                  </a:moveTo>
                  <a:lnTo>
                    <a:pt x="18" y="18"/>
                  </a:lnTo>
                  <a:lnTo>
                    <a:pt x="0" y="24"/>
                  </a:lnTo>
                  <a:lnTo>
                    <a:pt x="52" y="58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Freeform 23"/>
            <p:cNvSpPr>
              <a:spLocks/>
            </p:cNvSpPr>
            <p:nvPr/>
          </p:nvSpPr>
          <p:spPr bwMode="auto">
            <a:xfrm>
              <a:off x="2724150" y="600075"/>
              <a:ext cx="587375" cy="295275"/>
            </a:xfrm>
            <a:custGeom>
              <a:avLst/>
              <a:gdLst>
                <a:gd name="T0" fmla="*/ 0 w 370"/>
                <a:gd name="T1" fmla="*/ 2147483647 h 186"/>
                <a:gd name="T2" fmla="*/ 0 w 370"/>
                <a:gd name="T3" fmla="*/ 2147483647 h 186"/>
                <a:gd name="T4" fmla="*/ 2147483647 w 370"/>
                <a:gd name="T5" fmla="*/ 0 h 186"/>
                <a:gd name="T6" fmla="*/ 2147483647 w 370"/>
                <a:gd name="T7" fmla="*/ 0 h 186"/>
                <a:gd name="T8" fmla="*/ 2147483647 w 370"/>
                <a:gd name="T9" fmla="*/ 2147483647 h 186"/>
                <a:gd name="T10" fmla="*/ 2147483647 w 370"/>
                <a:gd name="T11" fmla="*/ 2147483647 h 186"/>
                <a:gd name="T12" fmla="*/ 2147483647 w 370"/>
                <a:gd name="T13" fmla="*/ 2147483647 h 186"/>
                <a:gd name="T14" fmla="*/ 2147483647 w 370"/>
                <a:gd name="T15" fmla="*/ 2147483647 h 186"/>
                <a:gd name="T16" fmla="*/ 2147483647 w 370"/>
                <a:gd name="T17" fmla="*/ 2147483647 h 186"/>
                <a:gd name="T18" fmla="*/ 2147483647 w 370"/>
                <a:gd name="T19" fmla="*/ 2147483647 h 186"/>
                <a:gd name="T20" fmla="*/ 2147483647 w 370"/>
                <a:gd name="T21" fmla="*/ 2147483647 h 186"/>
                <a:gd name="T22" fmla="*/ 2147483647 w 370"/>
                <a:gd name="T23" fmla="*/ 2147483647 h 186"/>
                <a:gd name="T24" fmla="*/ 2147483647 w 370"/>
                <a:gd name="T25" fmla="*/ 2147483647 h 186"/>
                <a:gd name="T26" fmla="*/ 2147483647 w 370"/>
                <a:gd name="T27" fmla="*/ 2147483647 h 186"/>
                <a:gd name="T28" fmla="*/ 2147483647 w 370"/>
                <a:gd name="T29" fmla="*/ 2147483647 h 186"/>
                <a:gd name="T30" fmla="*/ 2147483647 w 370"/>
                <a:gd name="T31" fmla="*/ 2147483647 h 186"/>
                <a:gd name="T32" fmla="*/ 2147483647 w 370"/>
                <a:gd name="T33" fmla="*/ 2147483647 h 186"/>
                <a:gd name="T34" fmla="*/ 2147483647 w 370"/>
                <a:gd name="T35" fmla="*/ 2147483647 h 186"/>
                <a:gd name="T36" fmla="*/ 2147483647 w 370"/>
                <a:gd name="T37" fmla="*/ 2147483647 h 186"/>
                <a:gd name="T38" fmla="*/ 2147483647 w 370"/>
                <a:gd name="T39" fmla="*/ 2147483647 h 186"/>
                <a:gd name="T40" fmla="*/ 2147483647 w 370"/>
                <a:gd name="T41" fmla="*/ 2147483647 h 186"/>
                <a:gd name="T42" fmla="*/ 2147483647 w 370"/>
                <a:gd name="T43" fmla="*/ 2147483647 h 186"/>
                <a:gd name="T44" fmla="*/ 2147483647 w 370"/>
                <a:gd name="T45" fmla="*/ 2147483647 h 186"/>
                <a:gd name="T46" fmla="*/ 2147483647 w 370"/>
                <a:gd name="T47" fmla="*/ 2147483647 h 186"/>
                <a:gd name="T48" fmla="*/ 2147483647 w 370"/>
                <a:gd name="T49" fmla="*/ 2147483647 h 186"/>
                <a:gd name="T50" fmla="*/ 2147483647 w 370"/>
                <a:gd name="T51" fmla="*/ 2147483647 h 186"/>
                <a:gd name="T52" fmla="*/ 2147483647 w 370"/>
                <a:gd name="T53" fmla="*/ 2147483647 h 186"/>
                <a:gd name="T54" fmla="*/ 2147483647 w 370"/>
                <a:gd name="T55" fmla="*/ 2147483647 h 186"/>
                <a:gd name="T56" fmla="*/ 2147483647 w 370"/>
                <a:gd name="T57" fmla="*/ 2147483647 h 186"/>
                <a:gd name="T58" fmla="*/ 2147483647 w 370"/>
                <a:gd name="T59" fmla="*/ 2147483647 h 186"/>
                <a:gd name="T60" fmla="*/ 2147483647 w 370"/>
                <a:gd name="T61" fmla="*/ 2147483647 h 186"/>
                <a:gd name="T62" fmla="*/ 2147483647 w 370"/>
                <a:gd name="T63" fmla="*/ 2147483647 h 186"/>
                <a:gd name="T64" fmla="*/ 2147483647 w 370"/>
                <a:gd name="T65" fmla="*/ 2147483647 h 186"/>
                <a:gd name="T66" fmla="*/ 2147483647 w 370"/>
                <a:gd name="T67" fmla="*/ 2147483647 h 186"/>
                <a:gd name="T68" fmla="*/ 2147483647 w 370"/>
                <a:gd name="T69" fmla="*/ 2147483647 h 186"/>
                <a:gd name="T70" fmla="*/ 2147483647 w 370"/>
                <a:gd name="T71" fmla="*/ 2147483647 h 186"/>
                <a:gd name="T72" fmla="*/ 2147483647 w 370"/>
                <a:gd name="T73" fmla="*/ 2147483647 h 186"/>
                <a:gd name="T74" fmla="*/ 2147483647 w 370"/>
                <a:gd name="T75" fmla="*/ 2147483647 h 186"/>
                <a:gd name="T76" fmla="*/ 2147483647 w 370"/>
                <a:gd name="T77" fmla="*/ 2147483647 h 186"/>
                <a:gd name="T78" fmla="*/ 2147483647 w 370"/>
                <a:gd name="T79" fmla="*/ 2147483647 h 186"/>
                <a:gd name="T80" fmla="*/ 2147483647 w 370"/>
                <a:gd name="T81" fmla="*/ 2147483647 h 186"/>
                <a:gd name="T82" fmla="*/ 2147483647 w 370"/>
                <a:gd name="T83" fmla="*/ 2147483647 h 186"/>
                <a:gd name="T84" fmla="*/ 2147483647 w 370"/>
                <a:gd name="T85" fmla="*/ 2147483647 h 186"/>
                <a:gd name="T86" fmla="*/ 2147483647 w 370"/>
                <a:gd name="T87" fmla="*/ 2147483647 h 186"/>
                <a:gd name="T88" fmla="*/ 2147483647 w 370"/>
                <a:gd name="T89" fmla="*/ 2147483647 h 1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0"/>
                <a:gd name="T136" fmla="*/ 0 h 186"/>
                <a:gd name="T137" fmla="*/ 370 w 370"/>
                <a:gd name="T138" fmla="*/ 186 h 1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0" h="186">
                  <a:moveTo>
                    <a:pt x="0" y="44"/>
                  </a:moveTo>
                  <a:lnTo>
                    <a:pt x="0" y="44"/>
                  </a:lnTo>
                  <a:lnTo>
                    <a:pt x="22" y="0"/>
                  </a:lnTo>
                  <a:lnTo>
                    <a:pt x="32" y="22"/>
                  </a:lnTo>
                  <a:lnTo>
                    <a:pt x="40" y="46"/>
                  </a:lnTo>
                  <a:lnTo>
                    <a:pt x="64" y="4"/>
                  </a:lnTo>
                  <a:lnTo>
                    <a:pt x="84" y="52"/>
                  </a:lnTo>
                  <a:lnTo>
                    <a:pt x="116" y="12"/>
                  </a:lnTo>
                  <a:lnTo>
                    <a:pt x="124" y="60"/>
                  </a:lnTo>
                  <a:lnTo>
                    <a:pt x="142" y="42"/>
                  </a:lnTo>
                  <a:lnTo>
                    <a:pt x="160" y="24"/>
                  </a:lnTo>
                  <a:lnTo>
                    <a:pt x="166" y="74"/>
                  </a:lnTo>
                  <a:lnTo>
                    <a:pt x="184" y="56"/>
                  </a:lnTo>
                  <a:lnTo>
                    <a:pt x="204" y="40"/>
                  </a:lnTo>
                  <a:lnTo>
                    <a:pt x="210" y="92"/>
                  </a:lnTo>
                  <a:lnTo>
                    <a:pt x="230" y="76"/>
                  </a:lnTo>
                  <a:lnTo>
                    <a:pt x="250" y="60"/>
                  </a:lnTo>
                  <a:lnTo>
                    <a:pt x="246" y="110"/>
                  </a:lnTo>
                  <a:lnTo>
                    <a:pt x="286" y="82"/>
                  </a:lnTo>
                  <a:lnTo>
                    <a:pt x="286" y="108"/>
                  </a:lnTo>
                  <a:lnTo>
                    <a:pt x="282" y="134"/>
                  </a:lnTo>
                  <a:lnTo>
                    <a:pt x="328" y="112"/>
                  </a:lnTo>
                  <a:lnTo>
                    <a:pt x="322" y="136"/>
                  </a:lnTo>
                  <a:lnTo>
                    <a:pt x="314" y="160"/>
                  </a:lnTo>
                  <a:lnTo>
                    <a:pt x="338" y="152"/>
                  </a:lnTo>
                  <a:lnTo>
                    <a:pt x="362" y="144"/>
                  </a:lnTo>
                  <a:lnTo>
                    <a:pt x="352" y="172"/>
                  </a:lnTo>
                  <a:lnTo>
                    <a:pt x="370" y="186"/>
                  </a:lnTo>
                </a:path>
              </a:pathLst>
            </a:custGeom>
            <a:noFill/>
            <a:ln w="8890">
              <a:solidFill>
                <a:srgbClr val="ED1C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91" name="Group 120"/>
          <p:cNvGrpSpPr>
            <a:grpSpLocks/>
          </p:cNvGrpSpPr>
          <p:nvPr/>
        </p:nvGrpSpPr>
        <p:grpSpPr bwMode="auto">
          <a:xfrm>
            <a:off x="5632450" y="1574800"/>
            <a:ext cx="647700" cy="358775"/>
            <a:chOff x="5632450" y="1730375"/>
            <a:chExt cx="647700" cy="358775"/>
          </a:xfrm>
        </p:grpSpPr>
        <p:sp>
          <p:nvSpPr>
            <p:cNvPr id="20515" name="Freeform 24"/>
            <p:cNvSpPr>
              <a:spLocks/>
            </p:cNvSpPr>
            <p:nvPr/>
          </p:nvSpPr>
          <p:spPr bwMode="auto">
            <a:xfrm>
              <a:off x="5632450" y="2000250"/>
              <a:ext cx="85725" cy="88900"/>
            </a:xfrm>
            <a:custGeom>
              <a:avLst/>
              <a:gdLst>
                <a:gd name="T0" fmla="*/ 2147483647 w 54"/>
                <a:gd name="T1" fmla="*/ 0 h 56"/>
                <a:gd name="T2" fmla="*/ 2147483647 w 54"/>
                <a:gd name="T3" fmla="*/ 2147483647 h 56"/>
                <a:gd name="T4" fmla="*/ 2147483647 w 54"/>
                <a:gd name="T5" fmla="*/ 2147483647 h 56"/>
                <a:gd name="T6" fmla="*/ 0 w 54"/>
                <a:gd name="T7" fmla="*/ 2147483647 h 56"/>
                <a:gd name="T8" fmla="*/ 2147483647 w 54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6"/>
                <a:gd name="T17" fmla="*/ 54 w 5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6">
                  <a:moveTo>
                    <a:pt x="28" y="0"/>
                  </a:moveTo>
                  <a:lnTo>
                    <a:pt x="36" y="18"/>
                  </a:lnTo>
                  <a:lnTo>
                    <a:pt x="54" y="24"/>
                  </a:lnTo>
                  <a:lnTo>
                    <a:pt x="0" y="5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Freeform 25"/>
            <p:cNvSpPr>
              <a:spLocks/>
            </p:cNvSpPr>
            <p:nvPr/>
          </p:nvSpPr>
          <p:spPr bwMode="auto">
            <a:xfrm>
              <a:off x="5689600" y="1730375"/>
              <a:ext cx="590550" cy="298450"/>
            </a:xfrm>
            <a:custGeom>
              <a:avLst/>
              <a:gdLst>
                <a:gd name="T0" fmla="*/ 2147483647 w 372"/>
                <a:gd name="T1" fmla="*/ 2147483647 h 188"/>
                <a:gd name="T2" fmla="*/ 2147483647 w 372"/>
                <a:gd name="T3" fmla="*/ 2147483647 h 188"/>
                <a:gd name="T4" fmla="*/ 2147483647 w 372"/>
                <a:gd name="T5" fmla="*/ 0 h 188"/>
                <a:gd name="T6" fmla="*/ 2147483647 w 372"/>
                <a:gd name="T7" fmla="*/ 0 h 188"/>
                <a:gd name="T8" fmla="*/ 2147483647 w 372"/>
                <a:gd name="T9" fmla="*/ 2147483647 h 188"/>
                <a:gd name="T10" fmla="*/ 2147483647 w 372"/>
                <a:gd name="T11" fmla="*/ 2147483647 h 188"/>
                <a:gd name="T12" fmla="*/ 2147483647 w 372"/>
                <a:gd name="T13" fmla="*/ 2147483647 h 188"/>
                <a:gd name="T14" fmla="*/ 2147483647 w 372"/>
                <a:gd name="T15" fmla="*/ 2147483647 h 188"/>
                <a:gd name="T16" fmla="*/ 2147483647 w 372"/>
                <a:gd name="T17" fmla="*/ 2147483647 h 188"/>
                <a:gd name="T18" fmla="*/ 2147483647 w 372"/>
                <a:gd name="T19" fmla="*/ 2147483647 h 188"/>
                <a:gd name="T20" fmla="*/ 2147483647 w 372"/>
                <a:gd name="T21" fmla="*/ 2147483647 h 188"/>
                <a:gd name="T22" fmla="*/ 2147483647 w 372"/>
                <a:gd name="T23" fmla="*/ 2147483647 h 188"/>
                <a:gd name="T24" fmla="*/ 2147483647 w 372"/>
                <a:gd name="T25" fmla="*/ 2147483647 h 188"/>
                <a:gd name="T26" fmla="*/ 2147483647 w 372"/>
                <a:gd name="T27" fmla="*/ 2147483647 h 188"/>
                <a:gd name="T28" fmla="*/ 2147483647 w 372"/>
                <a:gd name="T29" fmla="*/ 2147483647 h 188"/>
                <a:gd name="T30" fmla="*/ 2147483647 w 372"/>
                <a:gd name="T31" fmla="*/ 2147483647 h 188"/>
                <a:gd name="T32" fmla="*/ 2147483647 w 372"/>
                <a:gd name="T33" fmla="*/ 2147483647 h 188"/>
                <a:gd name="T34" fmla="*/ 2147483647 w 372"/>
                <a:gd name="T35" fmla="*/ 2147483647 h 188"/>
                <a:gd name="T36" fmla="*/ 2147483647 w 372"/>
                <a:gd name="T37" fmla="*/ 2147483647 h 188"/>
                <a:gd name="T38" fmla="*/ 2147483647 w 372"/>
                <a:gd name="T39" fmla="*/ 2147483647 h 188"/>
                <a:gd name="T40" fmla="*/ 2147483647 w 372"/>
                <a:gd name="T41" fmla="*/ 2147483647 h 188"/>
                <a:gd name="T42" fmla="*/ 2147483647 w 372"/>
                <a:gd name="T43" fmla="*/ 2147483647 h 188"/>
                <a:gd name="T44" fmla="*/ 2147483647 w 372"/>
                <a:gd name="T45" fmla="*/ 2147483647 h 188"/>
                <a:gd name="T46" fmla="*/ 2147483647 w 372"/>
                <a:gd name="T47" fmla="*/ 2147483647 h 188"/>
                <a:gd name="T48" fmla="*/ 2147483647 w 372"/>
                <a:gd name="T49" fmla="*/ 2147483647 h 188"/>
                <a:gd name="T50" fmla="*/ 2147483647 w 372"/>
                <a:gd name="T51" fmla="*/ 2147483647 h 188"/>
                <a:gd name="T52" fmla="*/ 2147483647 w 372"/>
                <a:gd name="T53" fmla="*/ 2147483647 h 188"/>
                <a:gd name="T54" fmla="*/ 2147483647 w 372"/>
                <a:gd name="T55" fmla="*/ 2147483647 h 188"/>
                <a:gd name="T56" fmla="*/ 2147483647 w 372"/>
                <a:gd name="T57" fmla="*/ 2147483647 h 188"/>
                <a:gd name="T58" fmla="*/ 2147483647 w 372"/>
                <a:gd name="T59" fmla="*/ 2147483647 h 188"/>
                <a:gd name="T60" fmla="*/ 2147483647 w 372"/>
                <a:gd name="T61" fmla="*/ 2147483647 h 188"/>
                <a:gd name="T62" fmla="*/ 2147483647 w 372"/>
                <a:gd name="T63" fmla="*/ 2147483647 h 188"/>
                <a:gd name="T64" fmla="*/ 2147483647 w 372"/>
                <a:gd name="T65" fmla="*/ 2147483647 h 188"/>
                <a:gd name="T66" fmla="*/ 2147483647 w 372"/>
                <a:gd name="T67" fmla="*/ 2147483647 h 188"/>
                <a:gd name="T68" fmla="*/ 2147483647 w 372"/>
                <a:gd name="T69" fmla="*/ 2147483647 h 188"/>
                <a:gd name="T70" fmla="*/ 2147483647 w 372"/>
                <a:gd name="T71" fmla="*/ 2147483647 h 188"/>
                <a:gd name="T72" fmla="*/ 2147483647 w 372"/>
                <a:gd name="T73" fmla="*/ 2147483647 h 188"/>
                <a:gd name="T74" fmla="*/ 2147483647 w 372"/>
                <a:gd name="T75" fmla="*/ 2147483647 h 188"/>
                <a:gd name="T76" fmla="*/ 2147483647 w 372"/>
                <a:gd name="T77" fmla="*/ 2147483647 h 188"/>
                <a:gd name="T78" fmla="*/ 2147483647 w 372"/>
                <a:gd name="T79" fmla="*/ 2147483647 h 188"/>
                <a:gd name="T80" fmla="*/ 2147483647 w 372"/>
                <a:gd name="T81" fmla="*/ 2147483647 h 188"/>
                <a:gd name="T82" fmla="*/ 2147483647 w 372"/>
                <a:gd name="T83" fmla="*/ 2147483647 h 188"/>
                <a:gd name="T84" fmla="*/ 2147483647 w 372"/>
                <a:gd name="T85" fmla="*/ 2147483647 h 188"/>
                <a:gd name="T86" fmla="*/ 2147483647 w 372"/>
                <a:gd name="T87" fmla="*/ 2147483647 h 188"/>
                <a:gd name="T88" fmla="*/ 0 w 372"/>
                <a:gd name="T89" fmla="*/ 2147483647 h 1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2"/>
                <a:gd name="T136" fmla="*/ 0 h 188"/>
                <a:gd name="T137" fmla="*/ 372 w 372"/>
                <a:gd name="T138" fmla="*/ 188 h 1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2" h="188">
                  <a:moveTo>
                    <a:pt x="372" y="44"/>
                  </a:moveTo>
                  <a:lnTo>
                    <a:pt x="372" y="44"/>
                  </a:lnTo>
                  <a:lnTo>
                    <a:pt x="348" y="0"/>
                  </a:lnTo>
                  <a:lnTo>
                    <a:pt x="340" y="24"/>
                  </a:lnTo>
                  <a:lnTo>
                    <a:pt x="330" y="46"/>
                  </a:lnTo>
                  <a:lnTo>
                    <a:pt x="306" y="4"/>
                  </a:lnTo>
                  <a:lnTo>
                    <a:pt x="288" y="52"/>
                  </a:lnTo>
                  <a:lnTo>
                    <a:pt x="256" y="14"/>
                  </a:lnTo>
                  <a:lnTo>
                    <a:pt x="248" y="62"/>
                  </a:lnTo>
                  <a:lnTo>
                    <a:pt x="230" y="44"/>
                  </a:lnTo>
                  <a:lnTo>
                    <a:pt x="212" y="26"/>
                  </a:lnTo>
                  <a:lnTo>
                    <a:pt x="206" y="76"/>
                  </a:lnTo>
                  <a:lnTo>
                    <a:pt x="186" y="58"/>
                  </a:lnTo>
                  <a:lnTo>
                    <a:pt x="168" y="42"/>
                  </a:lnTo>
                  <a:lnTo>
                    <a:pt x="162" y="94"/>
                  </a:lnTo>
                  <a:lnTo>
                    <a:pt x="142" y="78"/>
                  </a:lnTo>
                  <a:lnTo>
                    <a:pt x="122" y="62"/>
                  </a:lnTo>
                  <a:lnTo>
                    <a:pt x="124" y="112"/>
                  </a:lnTo>
                  <a:lnTo>
                    <a:pt x="84" y="84"/>
                  </a:lnTo>
                  <a:lnTo>
                    <a:pt x="86" y="110"/>
                  </a:lnTo>
                  <a:lnTo>
                    <a:pt x="90" y="136"/>
                  </a:lnTo>
                  <a:lnTo>
                    <a:pt x="42" y="114"/>
                  </a:lnTo>
                  <a:lnTo>
                    <a:pt x="50" y="138"/>
                  </a:lnTo>
                  <a:lnTo>
                    <a:pt x="56" y="162"/>
                  </a:lnTo>
                  <a:lnTo>
                    <a:pt x="34" y="154"/>
                  </a:lnTo>
                  <a:lnTo>
                    <a:pt x="8" y="146"/>
                  </a:lnTo>
                  <a:lnTo>
                    <a:pt x="18" y="174"/>
                  </a:lnTo>
                  <a:lnTo>
                    <a:pt x="0" y="188"/>
                  </a:lnTo>
                </a:path>
              </a:pathLst>
            </a:custGeom>
            <a:noFill/>
            <a:ln w="8890">
              <a:solidFill>
                <a:srgbClr val="ED1C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2" name="Rectangle 26"/>
          <p:cNvSpPr>
            <a:spLocks noChangeArrowheads="1"/>
          </p:cNvSpPr>
          <p:nvPr/>
        </p:nvSpPr>
        <p:spPr bwMode="auto">
          <a:xfrm>
            <a:off x="2225675" y="565150"/>
            <a:ext cx="614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Germ-line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mutation</a:t>
            </a:r>
            <a:endParaRPr lang="en-US" sz="2400" b="1"/>
          </a:p>
        </p:txBody>
      </p:sp>
      <p:sp>
        <p:nvSpPr>
          <p:cNvPr id="20493" name="Rectangle 43"/>
          <p:cNvSpPr>
            <a:spLocks noChangeArrowheads="1"/>
          </p:cNvSpPr>
          <p:nvPr/>
        </p:nvSpPr>
        <p:spPr bwMode="auto">
          <a:xfrm>
            <a:off x="4375150" y="692150"/>
            <a:ext cx="566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Gametes</a:t>
            </a:r>
            <a:endParaRPr lang="en-US" sz="2400" b="1"/>
          </a:p>
        </p:txBody>
      </p:sp>
      <p:sp>
        <p:nvSpPr>
          <p:cNvPr id="20494" name="Rectangle 50"/>
          <p:cNvSpPr>
            <a:spLocks noChangeArrowheads="1"/>
          </p:cNvSpPr>
          <p:nvPr/>
        </p:nvSpPr>
        <p:spPr bwMode="auto">
          <a:xfrm>
            <a:off x="4419600" y="1981200"/>
            <a:ext cx="4810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Embryo</a:t>
            </a:r>
            <a:endParaRPr lang="en-US" sz="2400" b="1"/>
          </a:p>
        </p:txBody>
      </p:sp>
      <p:sp>
        <p:nvSpPr>
          <p:cNvPr id="20495" name="Rectangle 56"/>
          <p:cNvSpPr>
            <a:spLocks noChangeArrowheads="1"/>
          </p:cNvSpPr>
          <p:nvPr/>
        </p:nvSpPr>
        <p:spPr bwMode="auto">
          <a:xfrm>
            <a:off x="4356100" y="3841750"/>
            <a:ext cx="58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Mature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individual</a:t>
            </a:r>
            <a:endParaRPr lang="en-US" sz="2400" b="1"/>
          </a:p>
        </p:txBody>
      </p:sp>
      <p:sp>
        <p:nvSpPr>
          <p:cNvPr id="20496" name="Rectangle 72"/>
          <p:cNvSpPr>
            <a:spLocks noChangeArrowheads="1"/>
          </p:cNvSpPr>
          <p:nvPr/>
        </p:nvSpPr>
        <p:spPr bwMode="auto">
          <a:xfrm>
            <a:off x="2225675" y="3660775"/>
            <a:ext cx="6746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Mutation is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found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throughout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the entire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body.</a:t>
            </a:r>
            <a:endParaRPr lang="en-US" sz="2400" b="1"/>
          </a:p>
        </p:txBody>
      </p:sp>
      <p:sp>
        <p:nvSpPr>
          <p:cNvPr id="20497" name="Rectangle 111"/>
          <p:cNvSpPr>
            <a:spLocks noChangeArrowheads="1"/>
          </p:cNvSpPr>
          <p:nvPr/>
        </p:nvSpPr>
        <p:spPr bwMode="auto">
          <a:xfrm>
            <a:off x="2225675" y="5359400"/>
            <a:ext cx="768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Half of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the gametes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carry the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mutation.</a:t>
            </a:r>
            <a:endParaRPr lang="en-US" sz="2400" b="1"/>
          </a:p>
        </p:txBody>
      </p:sp>
      <p:grpSp>
        <p:nvGrpSpPr>
          <p:cNvPr id="20498" name="Group 118"/>
          <p:cNvGrpSpPr>
            <a:grpSpLocks/>
          </p:cNvGrpSpPr>
          <p:nvPr/>
        </p:nvGrpSpPr>
        <p:grpSpPr bwMode="auto">
          <a:xfrm>
            <a:off x="2924175" y="3076575"/>
            <a:ext cx="450850" cy="1803400"/>
            <a:chOff x="2924175" y="3232150"/>
            <a:chExt cx="450850" cy="1803400"/>
          </a:xfrm>
        </p:grpSpPr>
        <p:sp>
          <p:nvSpPr>
            <p:cNvPr id="20513" name="Line 144"/>
            <p:cNvSpPr>
              <a:spLocks noChangeShapeType="1"/>
            </p:cNvSpPr>
            <p:nvPr/>
          </p:nvSpPr>
          <p:spPr bwMode="auto">
            <a:xfrm>
              <a:off x="2924175" y="4133850"/>
              <a:ext cx="390525" cy="1588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Freeform 145"/>
            <p:cNvSpPr>
              <a:spLocks/>
            </p:cNvSpPr>
            <p:nvPr/>
          </p:nvSpPr>
          <p:spPr bwMode="auto">
            <a:xfrm>
              <a:off x="3314700" y="3232150"/>
              <a:ext cx="60325" cy="1803400"/>
            </a:xfrm>
            <a:custGeom>
              <a:avLst/>
              <a:gdLst>
                <a:gd name="T0" fmla="*/ 2147483647 w 38"/>
                <a:gd name="T1" fmla="*/ 2147483647 h 1136"/>
                <a:gd name="T2" fmla="*/ 2147483647 w 38"/>
                <a:gd name="T3" fmla="*/ 2147483647 h 1136"/>
                <a:gd name="T4" fmla="*/ 2147483647 w 38"/>
                <a:gd name="T5" fmla="*/ 2147483647 h 1136"/>
                <a:gd name="T6" fmla="*/ 2147483647 w 38"/>
                <a:gd name="T7" fmla="*/ 2147483647 h 1136"/>
                <a:gd name="T8" fmla="*/ 2147483647 w 38"/>
                <a:gd name="T9" fmla="*/ 2147483647 h 1136"/>
                <a:gd name="T10" fmla="*/ 2147483647 w 38"/>
                <a:gd name="T11" fmla="*/ 2147483647 h 1136"/>
                <a:gd name="T12" fmla="*/ 0 w 38"/>
                <a:gd name="T13" fmla="*/ 2147483647 h 1136"/>
                <a:gd name="T14" fmla="*/ 0 w 38"/>
                <a:gd name="T15" fmla="*/ 2147483647 h 1136"/>
                <a:gd name="T16" fmla="*/ 0 w 38"/>
                <a:gd name="T17" fmla="*/ 2147483647 h 1136"/>
                <a:gd name="T18" fmla="*/ 0 w 38"/>
                <a:gd name="T19" fmla="*/ 2147483647 h 1136"/>
                <a:gd name="T20" fmla="*/ 0 w 38"/>
                <a:gd name="T21" fmla="*/ 2147483647 h 1136"/>
                <a:gd name="T22" fmla="*/ 2147483647 w 38"/>
                <a:gd name="T23" fmla="*/ 2147483647 h 1136"/>
                <a:gd name="T24" fmla="*/ 2147483647 w 38"/>
                <a:gd name="T25" fmla="*/ 2147483647 h 1136"/>
                <a:gd name="T26" fmla="*/ 2147483647 w 38"/>
                <a:gd name="T27" fmla="*/ 0 h 1136"/>
                <a:gd name="T28" fmla="*/ 2147483647 w 38"/>
                <a:gd name="T29" fmla="*/ 0 h 1136"/>
                <a:gd name="T30" fmla="*/ 2147483647 w 38"/>
                <a:gd name="T31" fmla="*/ 0 h 11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"/>
                <a:gd name="T49" fmla="*/ 0 h 1136"/>
                <a:gd name="T50" fmla="*/ 38 w 38"/>
                <a:gd name="T51" fmla="*/ 1136 h 11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" h="1136">
                  <a:moveTo>
                    <a:pt x="38" y="1136"/>
                  </a:moveTo>
                  <a:lnTo>
                    <a:pt x="16" y="1136"/>
                  </a:lnTo>
                  <a:lnTo>
                    <a:pt x="10" y="1136"/>
                  </a:lnTo>
                  <a:lnTo>
                    <a:pt x="4" y="1132"/>
                  </a:lnTo>
                  <a:lnTo>
                    <a:pt x="0" y="1126"/>
                  </a:lnTo>
                  <a:lnTo>
                    <a:pt x="0" y="1120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38" y="0"/>
                  </a:lnTo>
                </a:path>
              </a:pathLst>
            </a:custGeom>
            <a:noFill/>
            <a:ln w="889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9" name="Rectangle 146"/>
          <p:cNvSpPr>
            <a:spLocks noChangeArrowheads="1"/>
          </p:cNvSpPr>
          <p:nvPr/>
        </p:nvSpPr>
        <p:spPr bwMode="auto">
          <a:xfrm>
            <a:off x="6134100" y="1730375"/>
            <a:ext cx="536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Somatic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mutation</a:t>
            </a:r>
            <a:endParaRPr lang="en-US" sz="2400" b="1"/>
          </a:p>
        </p:txBody>
      </p:sp>
      <p:sp>
        <p:nvSpPr>
          <p:cNvPr id="20500" name="Rectangle 161"/>
          <p:cNvSpPr>
            <a:spLocks noChangeArrowheads="1"/>
          </p:cNvSpPr>
          <p:nvPr/>
        </p:nvSpPr>
        <p:spPr bwMode="auto">
          <a:xfrm>
            <a:off x="6134100" y="3346450"/>
            <a:ext cx="512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Patch of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affected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area</a:t>
            </a:r>
            <a:endParaRPr lang="en-US" sz="2400" b="1"/>
          </a:p>
        </p:txBody>
      </p:sp>
      <p:sp>
        <p:nvSpPr>
          <p:cNvPr id="20501" name="Rectangle 180"/>
          <p:cNvSpPr>
            <a:spLocks noChangeArrowheads="1"/>
          </p:cNvSpPr>
          <p:nvPr/>
        </p:nvSpPr>
        <p:spPr bwMode="auto">
          <a:xfrm>
            <a:off x="6134100" y="5359400"/>
            <a:ext cx="768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None of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the gametes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carry the</a:t>
            </a:r>
          </a:p>
          <a:p>
            <a:r>
              <a:rPr lang="en-US" sz="1100">
                <a:solidFill>
                  <a:srgbClr val="000000"/>
                </a:solidFill>
                <a:latin typeface="Helvetica" pitchFamily="34" charset="0"/>
              </a:rPr>
              <a:t>mutation.</a:t>
            </a:r>
            <a:endParaRPr lang="en-US" sz="2400" b="1"/>
          </a:p>
        </p:txBody>
      </p:sp>
      <p:sp>
        <p:nvSpPr>
          <p:cNvPr id="20502" name="Rectangle 214"/>
          <p:cNvSpPr>
            <a:spLocks noChangeArrowheads="1"/>
          </p:cNvSpPr>
          <p:nvPr/>
        </p:nvSpPr>
        <p:spPr bwMode="auto">
          <a:xfrm>
            <a:off x="2439988" y="6202978"/>
            <a:ext cx="21945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(a) Germ-line mutation</a:t>
            </a:r>
            <a:endParaRPr lang="en-US" sz="3600" b="1" dirty="0"/>
          </a:p>
        </p:txBody>
      </p:sp>
      <p:sp>
        <p:nvSpPr>
          <p:cNvPr id="20503" name="Rectangle 234"/>
          <p:cNvSpPr>
            <a:spLocks noChangeArrowheads="1"/>
          </p:cNvSpPr>
          <p:nvPr/>
        </p:nvSpPr>
        <p:spPr bwMode="auto">
          <a:xfrm>
            <a:off x="4794420" y="6230779"/>
            <a:ext cx="24445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(b) Somatic cell mutation</a:t>
            </a:r>
            <a:endParaRPr lang="en-US" sz="3600" b="1" dirty="0"/>
          </a:p>
        </p:txBody>
      </p:sp>
      <p:sp>
        <p:nvSpPr>
          <p:cNvPr id="20504" name="Rectangle 258"/>
          <p:cNvSpPr>
            <a:spLocks noChangeArrowheads="1"/>
          </p:cNvSpPr>
          <p:nvPr/>
        </p:nvSpPr>
        <p:spPr bwMode="auto">
          <a:xfrm>
            <a:off x="2439988" y="228600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</a:rPr>
              <a:t>Copyright © The McGraw-Hill Companies, Inc. Permission required for reproduction or display.</a:t>
            </a:r>
          </a:p>
        </p:txBody>
      </p:sp>
      <p:grpSp>
        <p:nvGrpSpPr>
          <p:cNvPr id="20505" name="Group 49"/>
          <p:cNvGrpSpPr>
            <a:grpSpLocks/>
          </p:cNvGrpSpPr>
          <p:nvPr/>
        </p:nvGrpSpPr>
        <p:grpSpPr bwMode="auto">
          <a:xfrm>
            <a:off x="5638800" y="3443288"/>
            <a:ext cx="463550" cy="9525"/>
            <a:chOff x="5638800" y="3598983"/>
            <a:chExt cx="463550" cy="9511"/>
          </a:xfrm>
        </p:grpSpPr>
        <p:sp>
          <p:nvSpPr>
            <p:cNvPr id="20510" name="Line 256"/>
            <p:cNvSpPr>
              <a:spLocks noChangeShapeType="1"/>
            </p:cNvSpPr>
            <p:nvPr/>
          </p:nvSpPr>
          <p:spPr bwMode="auto">
            <a:xfrm>
              <a:off x="5641929" y="3606800"/>
              <a:ext cx="460421" cy="1694"/>
            </a:xfrm>
            <a:prstGeom prst="line">
              <a:avLst/>
            </a:prstGeom>
            <a:noFill/>
            <a:ln w="12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257"/>
            <p:cNvSpPr>
              <a:spLocks noChangeShapeType="1"/>
            </p:cNvSpPr>
            <p:nvPr/>
          </p:nvSpPr>
          <p:spPr bwMode="auto">
            <a:xfrm>
              <a:off x="5641929" y="3606800"/>
              <a:ext cx="460421" cy="1694"/>
            </a:xfrm>
            <a:prstGeom prst="line">
              <a:avLst/>
            </a:prstGeom>
            <a:noFill/>
            <a:ln w="1333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257"/>
            <p:cNvSpPr>
              <a:spLocks noChangeShapeType="1"/>
            </p:cNvSpPr>
            <p:nvPr/>
          </p:nvSpPr>
          <p:spPr bwMode="auto">
            <a:xfrm>
              <a:off x="5638800" y="3598983"/>
              <a:ext cx="460421" cy="1694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6" name="Text Box 2"/>
          <p:cNvSpPr txBox="1">
            <a:spLocks noChangeArrowheads="1"/>
          </p:cNvSpPr>
          <p:nvPr/>
        </p:nvSpPr>
        <p:spPr bwMode="auto">
          <a:xfrm>
            <a:off x="0" y="6172200"/>
            <a:ext cx="14130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>
                <a:solidFill>
                  <a:srgbClr val="FF3300"/>
                </a:solidFill>
                <a:latin typeface="Times New Roman" pitchFamily="18" charset="0"/>
              </a:rPr>
              <a:t>Figure 18.4a and b</a:t>
            </a:r>
          </a:p>
        </p:txBody>
      </p:sp>
      <p:sp>
        <p:nvSpPr>
          <p:cNvPr id="2648083" name="Rectangle 19"/>
          <p:cNvSpPr>
            <a:spLocks noChangeArrowheads="1"/>
          </p:cNvSpPr>
          <p:nvPr/>
        </p:nvSpPr>
        <p:spPr bwMode="auto">
          <a:xfrm>
            <a:off x="6477000" y="2286000"/>
            <a:ext cx="2286000" cy="10064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FF00"/>
                </a:solidFill>
              </a:rPr>
              <a:t>The earlier the mutation, the larger the patch</a:t>
            </a:r>
          </a:p>
        </p:txBody>
      </p:sp>
      <p:sp>
        <p:nvSpPr>
          <p:cNvPr id="20508" name="Line 26"/>
          <p:cNvSpPr>
            <a:spLocks noChangeShapeType="1"/>
          </p:cNvSpPr>
          <p:nvPr/>
        </p:nvSpPr>
        <p:spPr bwMode="auto">
          <a:xfrm flipH="1">
            <a:off x="5715000" y="2819400"/>
            <a:ext cx="762000" cy="5334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8083" grpId="0" animBg="1"/>
      <p:bldP spid="205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 descr="Fig_17-02NB"/>
          <p:cNvSpPr>
            <a:spLocks noGrp="1" noChangeAspect="1" noChangeArrowheads="1"/>
          </p:cNvSpPr>
          <p:nvPr/>
        </p:nvSpPr>
        <p:spPr bwMode="auto">
          <a:xfrm>
            <a:off x="152400" y="685800"/>
            <a:ext cx="8991600" cy="64277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smtClean="0"/>
              <a:t>Different results of somatic vs. germline mutations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" name="Rectangle 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Sources of mutation</a:t>
            </a:r>
            <a:endParaRPr lang="en-US" dirty="0" smtClean="0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143000"/>
            <a:ext cx="7770812" cy="44958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Mistakes in DNA replication:</a:t>
            </a:r>
          </a:p>
          <a:p>
            <a:pPr lvl="1"/>
            <a:r>
              <a:rPr lang="en-US" sz="2000" dirty="0" smtClean="0"/>
              <a:t>Mismatch pairing due to “wobble-like” pairing</a:t>
            </a:r>
          </a:p>
          <a:p>
            <a:pPr lvl="1"/>
            <a:r>
              <a:rPr lang="en-US" sz="2000" dirty="0" smtClean="0"/>
              <a:t>Slippage of DNA polymerase at repeated sequences</a:t>
            </a:r>
            <a:endParaRPr lang="en-US" sz="2000" dirty="0"/>
          </a:p>
          <a:p>
            <a:pPr lvl="1"/>
            <a:r>
              <a:rPr lang="en-US" sz="2000" dirty="0" smtClean="0"/>
              <a:t>Tri-nucleotide </a:t>
            </a:r>
            <a:r>
              <a:rPr lang="en-US" sz="2000" dirty="0"/>
              <a:t>repeat expansion (e.g. Huntington's gene, FRAXA. See fig 18.12)</a:t>
            </a:r>
          </a:p>
          <a:p>
            <a:r>
              <a:rPr lang="en-US" sz="2400" dirty="0" smtClean="0"/>
              <a:t>Spontaneous mutations:</a:t>
            </a:r>
          </a:p>
          <a:p>
            <a:pPr lvl="1"/>
            <a:r>
              <a:rPr lang="en-US" sz="2000" dirty="0" err="1" smtClean="0"/>
              <a:t>Depurination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De-</a:t>
            </a:r>
            <a:r>
              <a:rPr lang="en-US" sz="2000" dirty="0" err="1" smtClean="0"/>
              <a:t>amination</a:t>
            </a:r>
            <a:endParaRPr lang="en-US" sz="2000" dirty="0" smtClean="0"/>
          </a:p>
          <a:p>
            <a:pPr lvl="1"/>
            <a:r>
              <a:rPr lang="en-US" sz="2000" dirty="0" err="1" smtClean="0"/>
              <a:t>Tautomeric</a:t>
            </a:r>
            <a:r>
              <a:rPr lang="en-US" sz="2000" dirty="0" smtClean="0"/>
              <a:t> shift (see fig 18.10) </a:t>
            </a:r>
          </a:p>
          <a:p>
            <a:r>
              <a:rPr lang="en-US" sz="2400" dirty="0" smtClean="0"/>
              <a:t>Oxidative stress and ROS</a:t>
            </a:r>
          </a:p>
          <a:p>
            <a:r>
              <a:rPr lang="en-US" sz="2400" dirty="0" smtClean="0"/>
              <a:t>Mutagen inducers</a:t>
            </a:r>
          </a:p>
          <a:p>
            <a:pPr lvl="1"/>
            <a:r>
              <a:rPr lang="en-US" sz="2000" dirty="0" smtClean="0"/>
              <a:t>Chemical mutagens: ethidium bromide, 5-BrdU</a:t>
            </a:r>
          </a:p>
          <a:p>
            <a:pPr lvl="1"/>
            <a:r>
              <a:rPr lang="en-US" sz="2000" dirty="0" smtClean="0"/>
              <a:t>Ionizing radiation</a:t>
            </a:r>
          </a:p>
          <a:p>
            <a:pPr lvl="1"/>
            <a:r>
              <a:rPr lang="en-US" sz="2000" dirty="0" smtClean="0"/>
              <a:t>UV radiation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 descr="Fig_17-13nb"/>
          <p:cNvSpPr>
            <a:spLocks noGrp="1" noChangeAspect="1" noChangeArrowheads="1"/>
          </p:cNvSpPr>
          <p:nvPr/>
        </p:nvSpPr>
        <p:spPr bwMode="auto">
          <a:xfrm>
            <a:off x="304800" y="160338"/>
            <a:ext cx="8839200" cy="6318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Fig 17-13 Wobble base pairing leads to a replicated error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Wobble base pairing leads to a replicated 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7411" name="Rectangle 3" descr="Fig_17-14nb"/>
          <p:cNvSpPr>
            <a:spLocks noGrp="1" noChangeAspect="1" noChangeArrowheads="1"/>
          </p:cNvSpPr>
          <p:nvPr/>
        </p:nvSpPr>
        <p:spPr bwMode="auto">
          <a:xfrm>
            <a:off x="685800" y="1371600"/>
            <a:ext cx="7675563" cy="548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Insertions and Deletions may result from strand slippage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4572000"/>
            <a:ext cx="1752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Insertion in newly synthesized strand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1676400" y="5257800"/>
            <a:ext cx="1066800" cy="381000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391400" y="4343400"/>
            <a:ext cx="1752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Deletion in newly synthesized strand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6629400" y="4953000"/>
            <a:ext cx="685800" cy="762000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609600" y="6477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900" b="1">
                <a:latin typeface="Times New Roman" pitchFamily="18" charset="0"/>
              </a:rPr>
              <a:t>Copyright ©The McGraw-Hill Companies, Inc. Permission required for reproduction or display</a:t>
            </a:r>
          </a:p>
        </p:txBody>
      </p:sp>
      <p:sp>
        <p:nvSpPr>
          <p:cNvPr id="2783235" name="Rectangle 3"/>
          <p:cNvSpPr>
            <a:spLocks noChangeArrowheads="1"/>
          </p:cNvSpPr>
          <p:nvPr/>
        </p:nvSpPr>
        <p:spPr bwMode="auto">
          <a:xfrm>
            <a:off x="228600" y="685800"/>
            <a:ext cx="8915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cs typeface="Times New Roman" pitchFamily="18" charset="0"/>
              </a:rPr>
              <a:t>In normal individuals, trinucleotide sequences are transmitted from parent to offspring without mutation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cs typeface="Times New Roman" pitchFamily="18" charset="0"/>
              </a:rPr>
              <a:t>However, in persons with TRNE disorders, the length of a trinucleotide repeat increases above a certain critical size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2000">
              <a:cs typeface="Times New Roman" pitchFamily="18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>
                <a:cs typeface="Times New Roman" pitchFamily="18" charset="0"/>
              </a:rPr>
              <a:t>It also becomes prone to frequent expansion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2000">
              <a:cs typeface="Times New Roman" pitchFamily="18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>
                <a:cs typeface="Times New Roman" pitchFamily="18" charset="0"/>
              </a:rPr>
              <a:t>This phenomenon is shown here with the trinucleotide repeat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CAG</a:t>
            </a:r>
          </a:p>
        </p:txBody>
      </p:sp>
      <p:sp>
        <p:nvSpPr>
          <p:cNvPr id="2783237" name="Text Box 5"/>
          <p:cNvSpPr txBox="1">
            <a:spLocks noChangeArrowheads="1"/>
          </p:cNvSpPr>
          <p:nvPr/>
        </p:nvSpPr>
        <p:spPr bwMode="auto">
          <a:xfrm>
            <a:off x="457200" y="4267200"/>
            <a:ext cx="5214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b="1">
                <a:latin typeface="Courier New" pitchFamily="49" charset="0"/>
              </a:rPr>
              <a:t>CAGCAGCAGCAGCAGCAGCAGCAGCAGCAGCAG</a:t>
            </a:r>
          </a:p>
        </p:txBody>
      </p:sp>
      <p:sp>
        <p:nvSpPr>
          <p:cNvPr id="2783238" name="Text Box 6"/>
          <p:cNvSpPr txBox="1">
            <a:spLocks noChangeArrowheads="1"/>
          </p:cNvSpPr>
          <p:nvPr/>
        </p:nvSpPr>
        <p:spPr bwMode="auto">
          <a:xfrm>
            <a:off x="457200" y="5257800"/>
            <a:ext cx="8415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b="1">
                <a:latin typeface="Courier New" pitchFamily="49" charset="0"/>
              </a:rPr>
              <a:t>CAGCAGCAGCAGCAGCAGCAGCAGCAGCAGCAGCAGCAGCAGCAGCAGCAGCAG</a:t>
            </a:r>
          </a:p>
        </p:txBody>
      </p:sp>
      <p:sp>
        <p:nvSpPr>
          <p:cNvPr id="2783239" name="AutoShape 7"/>
          <p:cNvSpPr>
            <a:spLocks noChangeArrowheads="1"/>
          </p:cNvSpPr>
          <p:nvPr/>
        </p:nvSpPr>
        <p:spPr bwMode="auto">
          <a:xfrm>
            <a:off x="5410200" y="4876800"/>
            <a:ext cx="990600" cy="381000"/>
          </a:xfrm>
          <a:prstGeom prst="wedgeRectCallout">
            <a:avLst>
              <a:gd name="adj1" fmla="val -62019"/>
              <a:gd name="adj2" fmla="val -1312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i="1">
                <a:solidFill>
                  <a:srgbClr val="FFFF00"/>
                </a:solidFill>
              </a:rPr>
              <a:t>n</a:t>
            </a:r>
            <a:r>
              <a:rPr lang="en-US" sz="2000" b="1">
                <a:solidFill>
                  <a:srgbClr val="FFFF00"/>
                </a:solidFill>
              </a:rPr>
              <a:t> = 11</a:t>
            </a:r>
          </a:p>
        </p:txBody>
      </p:sp>
      <p:sp>
        <p:nvSpPr>
          <p:cNvPr id="2783240" name="AutoShape 8"/>
          <p:cNvSpPr>
            <a:spLocks noChangeArrowheads="1"/>
          </p:cNvSpPr>
          <p:nvPr/>
        </p:nvSpPr>
        <p:spPr bwMode="auto">
          <a:xfrm>
            <a:off x="5410200" y="5791200"/>
            <a:ext cx="990600" cy="381000"/>
          </a:xfrm>
          <a:prstGeom prst="wedgeRectCallout">
            <a:avLst>
              <a:gd name="adj1" fmla="val 51444"/>
              <a:gd name="adj2" fmla="val -1162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i="1">
                <a:solidFill>
                  <a:srgbClr val="FFFF00"/>
                </a:solidFill>
              </a:rPr>
              <a:t>n</a:t>
            </a:r>
            <a:r>
              <a:rPr lang="en-US" sz="2000" b="1">
                <a:solidFill>
                  <a:srgbClr val="FFFF00"/>
                </a:solidFill>
              </a:rPr>
              <a:t> = 18</a:t>
            </a:r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18 - 48</a:t>
            </a:r>
          </a:p>
        </p:txBody>
      </p:sp>
    </p:spTree>
    <p:extLst>
      <p:ext uri="{BB962C8B-B14F-4D97-AF65-F5344CB8AC3E}">
        <p14:creationId xmlns:p14="http://schemas.microsoft.com/office/powerpoint/2010/main" val="35607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8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83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8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8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8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83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83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8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35" grpId="0" build="p" bldLvl="3"/>
      <p:bldP spid="2783237" grpId="0"/>
      <p:bldP spid="2783238" grpId="0"/>
      <p:bldP spid="2783239" grpId="0" animBg="1"/>
      <p:bldP spid="27832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152400" y="6312873"/>
            <a:ext cx="2476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indent="0">
              <a:spcBef>
                <a:spcPct val="20000"/>
              </a:spcBef>
            </a:pPr>
            <a:r>
              <a:rPr lang="en-US" sz="1800" b="1" dirty="0" smtClean="0">
                <a:cs typeface="Times New Roman" pitchFamily="18" charset="0"/>
              </a:rPr>
              <a:t>Fig-18.12</a:t>
            </a:r>
            <a:endParaRPr lang="en-US" sz="1800" b="1" dirty="0">
              <a:cs typeface="Times New Roman" pitchFamily="18" charset="0"/>
            </a:endParaRPr>
          </a:p>
        </p:txBody>
      </p:sp>
      <p:pic>
        <p:nvPicPr>
          <p:cNvPr id="53251" name="Picture 180" descr="bro25332_18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455613"/>
            <a:ext cx="5184775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81" descr="bro25332_181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2843213"/>
            <a:ext cx="24955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82" descr="bro25332_1812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852738"/>
            <a:ext cx="24765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623"/>
          <p:cNvSpPr>
            <a:spLocks noChangeArrowheads="1"/>
          </p:cNvSpPr>
          <p:nvPr/>
        </p:nvSpPr>
        <p:spPr bwMode="auto">
          <a:xfrm>
            <a:off x="3413125" y="2644775"/>
            <a:ext cx="24860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(a) Formation of a hairpin with a trinucleotide (CTG) repeat sequence</a:t>
            </a:r>
            <a:endParaRPr lang="en-US" sz="2400" b="1"/>
          </a:p>
        </p:txBody>
      </p:sp>
      <p:sp>
        <p:nvSpPr>
          <p:cNvPr id="53255" name="Rectangle 1682"/>
          <p:cNvSpPr>
            <a:spLocks noChangeArrowheads="1"/>
          </p:cNvSpPr>
          <p:nvPr/>
        </p:nvSpPr>
        <p:spPr bwMode="auto">
          <a:xfrm>
            <a:off x="3476625" y="506413"/>
            <a:ext cx="17986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One DNA strand with a trinucleotide repeat sequence</a:t>
            </a:r>
            <a:endParaRPr lang="en-US" sz="2400" b="1"/>
          </a:p>
        </p:txBody>
      </p:sp>
      <p:sp>
        <p:nvSpPr>
          <p:cNvPr id="53256" name="Rectangle 1726"/>
          <p:cNvSpPr>
            <a:spLocks noChangeArrowheads="1"/>
          </p:cNvSpPr>
          <p:nvPr/>
        </p:nvSpPr>
        <p:spPr bwMode="auto">
          <a:xfrm>
            <a:off x="3476625" y="2865438"/>
            <a:ext cx="167957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One DNA template strand prior to DNA replication</a:t>
            </a:r>
            <a:endParaRPr lang="en-US" sz="2400" b="1"/>
          </a:p>
        </p:txBody>
      </p:sp>
      <p:sp>
        <p:nvSpPr>
          <p:cNvPr id="53257" name="Rectangle 1767"/>
          <p:cNvSpPr>
            <a:spLocks noChangeArrowheads="1"/>
          </p:cNvSpPr>
          <p:nvPr/>
        </p:nvSpPr>
        <p:spPr bwMode="auto">
          <a:xfrm>
            <a:off x="6181725" y="2865438"/>
            <a:ext cx="167957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One DNA template strand prior to DNA replication</a:t>
            </a:r>
            <a:endParaRPr lang="en-US" sz="2400" b="1"/>
          </a:p>
        </p:txBody>
      </p:sp>
      <p:sp>
        <p:nvSpPr>
          <p:cNvPr id="53258" name="Rectangle 1808"/>
          <p:cNvSpPr>
            <a:spLocks noChangeArrowheads="1"/>
          </p:cNvSpPr>
          <p:nvPr/>
        </p:nvSpPr>
        <p:spPr bwMode="auto">
          <a:xfrm>
            <a:off x="5619750" y="952500"/>
            <a:ext cx="9017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Trinucleotide (CTG) repeat</a:t>
            </a:r>
            <a:endParaRPr lang="en-US" sz="2400" b="1"/>
          </a:p>
        </p:txBody>
      </p:sp>
      <p:sp>
        <p:nvSpPr>
          <p:cNvPr id="53259" name="Rectangle 1833"/>
          <p:cNvSpPr>
            <a:spLocks noChangeArrowheads="1"/>
          </p:cNvSpPr>
          <p:nvPr/>
        </p:nvSpPr>
        <p:spPr bwMode="auto">
          <a:xfrm>
            <a:off x="4460875" y="3016250"/>
            <a:ext cx="2095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TNRE</a:t>
            </a:r>
            <a:endParaRPr lang="en-US" sz="2400" b="1"/>
          </a:p>
        </p:txBody>
      </p:sp>
      <p:sp>
        <p:nvSpPr>
          <p:cNvPr id="53260" name="Rectangle 1837"/>
          <p:cNvSpPr>
            <a:spLocks noChangeArrowheads="1"/>
          </p:cNvSpPr>
          <p:nvPr/>
        </p:nvSpPr>
        <p:spPr bwMode="auto">
          <a:xfrm>
            <a:off x="7248525" y="3016250"/>
            <a:ext cx="2095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TNRE</a:t>
            </a:r>
            <a:endParaRPr lang="en-US" sz="2400" b="1"/>
          </a:p>
        </p:txBody>
      </p:sp>
      <p:sp>
        <p:nvSpPr>
          <p:cNvPr id="53261" name="Rectangle 1841"/>
          <p:cNvSpPr>
            <a:spLocks noChangeArrowheads="1"/>
          </p:cNvSpPr>
          <p:nvPr/>
        </p:nvSpPr>
        <p:spPr bwMode="auto">
          <a:xfrm>
            <a:off x="6445250" y="1914525"/>
            <a:ext cx="9652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Hairpin with CG base pairing</a:t>
            </a:r>
            <a:endParaRPr lang="en-US" sz="2400" b="1"/>
          </a:p>
        </p:txBody>
      </p:sp>
      <p:sp>
        <p:nvSpPr>
          <p:cNvPr id="53262" name="Rectangle 1865"/>
          <p:cNvSpPr>
            <a:spLocks noChangeArrowheads="1"/>
          </p:cNvSpPr>
          <p:nvPr/>
        </p:nvSpPr>
        <p:spPr bwMode="auto">
          <a:xfrm>
            <a:off x="508000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63" name="Rectangle 1866"/>
          <p:cNvSpPr>
            <a:spLocks noChangeArrowheads="1"/>
          </p:cNvSpPr>
          <p:nvPr/>
        </p:nvSpPr>
        <p:spPr bwMode="auto">
          <a:xfrm>
            <a:off x="6429375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64" name="Rectangle 1867"/>
          <p:cNvSpPr>
            <a:spLocks noChangeArrowheads="1"/>
          </p:cNvSpPr>
          <p:nvPr/>
        </p:nvSpPr>
        <p:spPr bwMode="auto">
          <a:xfrm>
            <a:off x="654367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65" name="Rectangle 1868"/>
          <p:cNvSpPr>
            <a:spLocks noChangeArrowheads="1"/>
          </p:cNvSpPr>
          <p:nvPr/>
        </p:nvSpPr>
        <p:spPr bwMode="auto">
          <a:xfrm>
            <a:off x="665162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66" name="Rectangle 1869"/>
          <p:cNvSpPr>
            <a:spLocks noChangeArrowheads="1"/>
          </p:cNvSpPr>
          <p:nvPr/>
        </p:nvSpPr>
        <p:spPr bwMode="auto">
          <a:xfrm>
            <a:off x="519747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67" name="Rectangle 1870"/>
          <p:cNvSpPr>
            <a:spLocks noChangeArrowheads="1"/>
          </p:cNvSpPr>
          <p:nvPr/>
        </p:nvSpPr>
        <p:spPr bwMode="auto">
          <a:xfrm>
            <a:off x="530542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68" name="Rectangle 1871"/>
          <p:cNvSpPr>
            <a:spLocks noChangeArrowheads="1"/>
          </p:cNvSpPr>
          <p:nvPr/>
        </p:nvSpPr>
        <p:spPr bwMode="auto">
          <a:xfrm>
            <a:off x="54165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69" name="Rectangle 1872"/>
          <p:cNvSpPr>
            <a:spLocks noChangeArrowheads="1"/>
          </p:cNvSpPr>
          <p:nvPr/>
        </p:nvSpPr>
        <p:spPr bwMode="auto">
          <a:xfrm>
            <a:off x="553402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70" name="Rectangle 1873"/>
          <p:cNvSpPr>
            <a:spLocks noChangeArrowheads="1"/>
          </p:cNvSpPr>
          <p:nvPr/>
        </p:nvSpPr>
        <p:spPr bwMode="auto">
          <a:xfrm>
            <a:off x="564197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71" name="Rectangle 1874"/>
          <p:cNvSpPr>
            <a:spLocks noChangeArrowheads="1"/>
          </p:cNvSpPr>
          <p:nvPr/>
        </p:nvSpPr>
        <p:spPr bwMode="auto">
          <a:xfrm>
            <a:off x="575310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72" name="Rectangle 1875"/>
          <p:cNvSpPr>
            <a:spLocks noChangeArrowheads="1"/>
          </p:cNvSpPr>
          <p:nvPr/>
        </p:nvSpPr>
        <p:spPr bwMode="auto">
          <a:xfrm>
            <a:off x="587057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73" name="Rectangle 1876"/>
          <p:cNvSpPr>
            <a:spLocks noChangeArrowheads="1"/>
          </p:cNvSpPr>
          <p:nvPr/>
        </p:nvSpPr>
        <p:spPr bwMode="auto">
          <a:xfrm>
            <a:off x="597852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74" name="Rectangle 1877"/>
          <p:cNvSpPr>
            <a:spLocks noChangeArrowheads="1"/>
          </p:cNvSpPr>
          <p:nvPr/>
        </p:nvSpPr>
        <p:spPr bwMode="auto">
          <a:xfrm>
            <a:off x="60896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75" name="Rectangle 1878"/>
          <p:cNvSpPr>
            <a:spLocks noChangeArrowheads="1"/>
          </p:cNvSpPr>
          <p:nvPr/>
        </p:nvSpPr>
        <p:spPr bwMode="auto">
          <a:xfrm>
            <a:off x="620712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76" name="Rectangle 1879"/>
          <p:cNvSpPr>
            <a:spLocks noChangeArrowheads="1"/>
          </p:cNvSpPr>
          <p:nvPr/>
        </p:nvSpPr>
        <p:spPr bwMode="auto">
          <a:xfrm>
            <a:off x="631507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77" name="Rectangle 1880"/>
          <p:cNvSpPr>
            <a:spLocks noChangeArrowheads="1"/>
          </p:cNvSpPr>
          <p:nvPr/>
        </p:nvSpPr>
        <p:spPr bwMode="auto">
          <a:xfrm>
            <a:off x="6765925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78" name="Rectangle 1881"/>
          <p:cNvSpPr>
            <a:spLocks noChangeArrowheads="1"/>
          </p:cNvSpPr>
          <p:nvPr/>
        </p:nvSpPr>
        <p:spPr bwMode="auto">
          <a:xfrm>
            <a:off x="6883400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79" name="Rectangle 1882"/>
          <p:cNvSpPr>
            <a:spLocks noChangeArrowheads="1"/>
          </p:cNvSpPr>
          <p:nvPr/>
        </p:nvSpPr>
        <p:spPr bwMode="auto">
          <a:xfrm>
            <a:off x="698817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80" name="Rectangle 1883"/>
          <p:cNvSpPr>
            <a:spLocks noChangeArrowheads="1"/>
          </p:cNvSpPr>
          <p:nvPr/>
        </p:nvSpPr>
        <p:spPr bwMode="auto">
          <a:xfrm>
            <a:off x="486092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81" name="Rectangle 1884"/>
          <p:cNvSpPr>
            <a:spLocks noChangeArrowheads="1"/>
          </p:cNvSpPr>
          <p:nvPr/>
        </p:nvSpPr>
        <p:spPr bwMode="auto">
          <a:xfrm>
            <a:off x="4972050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82" name="Rectangle 1885"/>
          <p:cNvSpPr>
            <a:spLocks noChangeArrowheads="1"/>
          </p:cNvSpPr>
          <p:nvPr/>
        </p:nvSpPr>
        <p:spPr bwMode="auto">
          <a:xfrm>
            <a:off x="385127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83" name="Rectangle 1886"/>
          <p:cNvSpPr>
            <a:spLocks noChangeArrowheads="1"/>
          </p:cNvSpPr>
          <p:nvPr/>
        </p:nvSpPr>
        <p:spPr bwMode="auto">
          <a:xfrm>
            <a:off x="4298950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84" name="Rectangle 1887"/>
          <p:cNvSpPr>
            <a:spLocks noChangeArrowheads="1"/>
          </p:cNvSpPr>
          <p:nvPr/>
        </p:nvSpPr>
        <p:spPr bwMode="auto">
          <a:xfrm>
            <a:off x="4410075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85" name="Rectangle 1888"/>
          <p:cNvSpPr>
            <a:spLocks noChangeArrowheads="1"/>
          </p:cNvSpPr>
          <p:nvPr/>
        </p:nvSpPr>
        <p:spPr bwMode="auto">
          <a:xfrm>
            <a:off x="451802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86" name="Rectangle 1889"/>
          <p:cNvSpPr>
            <a:spLocks noChangeArrowheads="1"/>
          </p:cNvSpPr>
          <p:nvPr/>
        </p:nvSpPr>
        <p:spPr bwMode="auto">
          <a:xfrm>
            <a:off x="4632325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87" name="Rectangle 1890"/>
          <p:cNvSpPr>
            <a:spLocks noChangeArrowheads="1"/>
          </p:cNvSpPr>
          <p:nvPr/>
        </p:nvSpPr>
        <p:spPr bwMode="auto">
          <a:xfrm>
            <a:off x="4746625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88" name="Rectangle 1891"/>
          <p:cNvSpPr>
            <a:spLocks noChangeArrowheads="1"/>
          </p:cNvSpPr>
          <p:nvPr/>
        </p:nvSpPr>
        <p:spPr bwMode="auto">
          <a:xfrm>
            <a:off x="3956050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89" name="Rectangle 1892"/>
          <p:cNvSpPr>
            <a:spLocks noChangeArrowheads="1"/>
          </p:cNvSpPr>
          <p:nvPr/>
        </p:nvSpPr>
        <p:spPr bwMode="auto">
          <a:xfrm>
            <a:off x="40703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90" name="Rectangle 1893"/>
          <p:cNvSpPr>
            <a:spLocks noChangeArrowheads="1"/>
          </p:cNvSpPr>
          <p:nvPr/>
        </p:nvSpPr>
        <p:spPr bwMode="auto">
          <a:xfrm>
            <a:off x="41846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91" name="Rectangle 1894"/>
          <p:cNvSpPr>
            <a:spLocks noChangeArrowheads="1"/>
          </p:cNvSpPr>
          <p:nvPr/>
        </p:nvSpPr>
        <p:spPr bwMode="auto">
          <a:xfrm>
            <a:off x="7442200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92" name="Rectangle 1895"/>
          <p:cNvSpPr>
            <a:spLocks noChangeArrowheads="1"/>
          </p:cNvSpPr>
          <p:nvPr/>
        </p:nvSpPr>
        <p:spPr bwMode="auto">
          <a:xfrm>
            <a:off x="7553325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93" name="Rectangle 1896"/>
          <p:cNvSpPr>
            <a:spLocks noChangeArrowheads="1"/>
          </p:cNvSpPr>
          <p:nvPr/>
        </p:nvSpPr>
        <p:spPr bwMode="auto">
          <a:xfrm>
            <a:off x="7661275" y="650875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294" name="Rectangle 1897"/>
          <p:cNvSpPr>
            <a:spLocks noChangeArrowheads="1"/>
          </p:cNvSpPr>
          <p:nvPr/>
        </p:nvSpPr>
        <p:spPr bwMode="auto">
          <a:xfrm>
            <a:off x="8007350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95" name="Rectangle 1898"/>
          <p:cNvSpPr>
            <a:spLocks noChangeArrowheads="1"/>
          </p:cNvSpPr>
          <p:nvPr/>
        </p:nvSpPr>
        <p:spPr bwMode="auto">
          <a:xfrm>
            <a:off x="811847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296" name="Rectangle 1899"/>
          <p:cNvSpPr>
            <a:spLocks noChangeArrowheads="1"/>
          </p:cNvSpPr>
          <p:nvPr/>
        </p:nvSpPr>
        <p:spPr bwMode="auto">
          <a:xfrm>
            <a:off x="77787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97" name="Rectangle 1900"/>
          <p:cNvSpPr>
            <a:spLocks noChangeArrowheads="1"/>
          </p:cNvSpPr>
          <p:nvPr/>
        </p:nvSpPr>
        <p:spPr bwMode="auto">
          <a:xfrm>
            <a:off x="7219950" y="68897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298" name="Rectangle 1901"/>
          <p:cNvSpPr>
            <a:spLocks noChangeArrowheads="1"/>
          </p:cNvSpPr>
          <p:nvPr/>
        </p:nvSpPr>
        <p:spPr bwMode="auto">
          <a:xfrm>
            <a:off x="7893050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299" name="Rectangle 1902"/>
          <p:cNvSpPr>
            <a:spLocks noChangeArrowheads="1"/>
          </p:cNvSpPr>
          <p:nvPr/>
        </p:nvSpPr>
        <p:spPr bwMode="auto">
          <a:xfrm>
            <a:off x="7108825" y="68897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00" name="Rectangle 1903"/>
          <p:cNvSpPr>
            <a:spLocks noChangeArrowheads="1"/>
          </p:cNvSpPr>
          <p:nvPr/>
        </p:nvSpPr>
        <p:spPr bwMode="auto">
          <a:xfrm>
            <a:off x="7331075" y="650875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01" name="Rectangle 1904"/>
          <p:cNvSpPr>
            <a:spLocks noChangeArrowheads="1"/>
          </p:cNvSpPr>
          <p:nvPr/>
        </p:nvSpPr>
        <p:spPr bwMode="auto">
          <a:xfrm>
            <a:off x="6105525" y="1117600"/>
            <a:ext cx="5794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Hairpin formation</a:t>
            </a:r>
            <a:endParaRPr lang="en-US" sz="2400" b="1"/>
          </a:p>
        </p:txBody>
      </p:sp>
      <p:sp>
        <p:nvSpPr>
          <p:cNvPr id="53302" name="Rectangle 1920"/>
          <p:cNvSpPr>
            <a:spLocks noChangeArrowheads="1"/>
          </p:cNvSpPr>
          <p:nvPr/>
        </p:nvSpPr>
        <p:spPr bwMode="auto">
          <a:xfrm rot="-5400000">
            <a:off x="6114257" y="1974056"/>
            <a:ext cx="5556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03" name="Rectangle 1921"/>
          <p:cNvSpPr>
            <a:spLocks noChangeArrowheads="1"/>
          </p:cNvSpPr>
          <p:nvPr/>
        </p:nvSpPr>
        <p:spPr bwMode="auto">
          <a:xfrm rot="-5400000">
            <a:off x="6119813" y="1865312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04" name="Rectangle 1922"/>
          <p:cNvSpPr>
            <a:spLocks noChangeArrowheads="1"/>
          </p:cNvSpPr>
          <p:nvPr/>
        </p:nvSpPr>
        <p:spPr bwMode="auto">
          <a:xfrm rot="-5400000">
            <a:off x="6077744" y="1750219"/>
            <a:ext cx="5873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05" name="Rectangle 1923"/>
          <p:cNvSpPr>
            <a:spLocks noChangeArrowheads="1"/>
          </p:cNvSpPr>
          <p:nvPr/>
        </p:nvSpPr>
        <p:spPr bwMode="auto">
          <a:xfrm rot="5400000">
            <a:off x="5968206" y="1416844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06" name="Rectangle 1924"/>
          <p:cNvSpPr>
            <a:spLocks noChangeArrowheads="1"/>
          </p:cNvSpPr>
          <p:nvPr/>
        </p:nvSpPr>
        <p:spPr bwMode="auto">
          <a:xfrm rot="5400000">
            <a:off x="5973763" y="1525587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07" name="Rectangle 1925"/>
          <p:cNvSpPr>
            <a:spLocks noChangeArrowheads="1"/>
          </p:cNvSpPr>
          <p:nvPr/>
        </p:nvSpPr>
        <p:spPr bwMode="auto">
          <a:xfrm rot="5400000">
            <a:off x="6001544" y="1640681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08" name="Rectangle 1926"/>
          <p:cNvSpPr>
            <a:spLocks noChangeArrowheads="1"/>
          </p:cNvSpPr>
          <p:nvPr/>
        </p:nvSpPr>
        <p:spPr bwMode="auto">
          <a:xfrm rot="5400000">
            <a:off x="5968206" y="1750219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09" name="Rectangle 1927"/>
          <p:cNvSpPr>
            <a:spLocks noChangeArrowheads="1"/>
          </p:cNvSpPr>
          <p:nvPr/>
        </p:nvSpPr>
        <p:spPr bwMode="auto">
          <a:xfrm rot="5400000">
            <a:off x="5973763" y="1862137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10" name="Rectangle 1928"/>
          <p:cNvSpPr>
            <a:spLocks noChangeArrowheads="1"/>
          </p:cNvSpPr>
          <p:nvPr/>
        </p:nvSpPr>
        <p:spPr bwMode="auto">
          <a:xfrm rot="5400000">
            <a:off x="6001544" y="1977231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11" name="Rectangle 1929"/>
          <p:cNvSpPr>
            <a:spLocks noChangeArrowheads="1"/>
          </p:cNvSpPr>
          <p:nvPr/>
        </p:nvSpPr>
        <p:spPr bwMode="auto">
          <a:xfrm rot="6960000">
            <a:off x="5968206" y="2115344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12" name="Rectangle 1930"/>
          <p:cNvSpPr>
            <a:spLocks noChangeArrowheads="1"/>
          </p:cNvSpPr>
          <p:nvPr/>
        </p:nvSpPr>
        <p:spPr bwMode="auto">
          <a:xfrm rot="5400000">
            <a:off x="5929313" y="2205037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13" name="Freeform 1931"/>
          <p:cNvSpPr>
            <a:spLocks/>
          </p:cNvSpPr>
          <p:nvPr/>
        </p:nvSpPr>
        <p:spPr bwMode="auto">
          <a:xfrm>
            <a:off x="6007100" y="2295525"/>
            <a:ext cx="53975" cy="66675"/>
          </a:xfrm>
          <a:custGeom>
            <a:avLst/>
            <a:gdLst>
              <a:gd name="T0" fmla="*/ 2147483647 w 34"/>
              <a:gd name="T1" fmla="*/ 2147483647 h 42"/>
              <a:gd name="T2" fmla="*/ 2147483647 w 34"/>
              <a:gd name="T3" fmla="*/ 2147483647 h 42"/>
              <a:gd name="T4" fmla="*/ 2147483647 w 34"/>
              <a:gd name="T5" fmla="*/ 2147483647 h 42"/>
              <a:gd name="T6" fmla="*/ 2147483647 w 34"/>
              <a:gd name="T7" fmla="*/ 2147483647 h 42"/>
              <a:gd name="T8" fmla="*/ 2147483647 w 34"/>
              <a:gd name="T9" fmla="*/ 2147483647 h 42"/>
              <a:gd name="T10" fmla="*/ 2147483647 w 34"/>
              <a:gd name="T11" fmla="*/ 2147483647 h 42"/>
              <a:gd name="T12" fmla="*/ 2147483647 w 34"/>
              <a:gd name="T13" fmla="*/ 2147483647 h 42"/>
              <a:gd name="T14" fmla="*/ 2147483647 w 34"/>
              <a:gd name="T15" fmla="*/ 2147483647 h 42"/>
              <a:gd name="T16" fmla="*/ 2147483647 w 34"/>
              <a:gd name="T17" fmla="*/ 2147483647 h 42"/>
              <a:gd name="T18" fmla="*/ 0 w 34"/>
              <a:gd name="T19" fmla="*/ 2147483647 h 42"/>
              <a:gd name="T20" fmla="*/ 0 w 34"/>
              <a:gd name="T21" fmla="*/ 2147483647 h 42"/>
              <a:gd name="T22" fmla="*/ 2147483647 w 34"/>
              <a:gd name="T23" fmla="*/ 2147483647 h 42"/>
              <a:gd name="T24" fmla="*/ 2147483647 w 34"/>
              <a:gd name="T25" fmla="*/ 2147483647 h 42"/>
              <a:gd name="T26" fmla="*/ 2147483647 w 34"/>
              <a:gd name="T27" fmla="*/ 2147483647 h 42"/>
              <a:gd name="T28" fmla="*/ 2147483647 w 34"/>
              <a:gd name="T29" fmla="*/ 0 h 42"/>
              <a:gd name="T30" fmla="*/ 2147483647 w 34"/>
              <a:gd name="T31" fmla="*/ 2147483647 h 42"/>
              <a:gd name="T32" fmla="*/ 2147483647 w 34"/>
              <a:gd name="T33" fmla="*/ 2147483647 h 42"/>
              <a:gd name="T34" fmla="*/ 2147483647 w 34"/>
              <a:gd name="T35" fmla="*/ 2147483647 h 42"/>
              <a:gd name="T36" fmla="*/ 2147483647 w 34"/>
              <a:gd name="T37" fmla="*/ 2147483647 h 42"/>
              <a:gd name="T38" fmla="*/ 2147483647 w 34"/>
              <a:gd name="T39" fmla="*/ 2147483647 h 42"/>
              <a:gd name="T40" fmla="*/ 2147483647 w 34"/>
              <a:gd name="T41" fmla="*/ 2147483647 h 42"/>
              <a:gd name="T42" fmla="*/ 2147483647 w 34"/>
              <a:gd name="T43" fmla="*/ 2147483647 h 42"/>
              <a:gd name="T44" fmla="*/ 2147483647 w 34"/>
              <a:gd name="T45" fmla="*/ 2147483647 h 42"/>
              <a:gd name="T46" fmla="*/ 2147483647 w 34"/>
              <a:gd name="T47" fmla="*/ 2147483647 h 42"/>
              <a:gd name="T48" fmla="*/ 2147483647 w 34"/>
              <a:gd name="T49" fmla="*/ 2147483647 h 42"/>
              <a:gd name="T50" fmla="*/ 2147483647 w 34"/>
              <a:gd name="T51" fmla="*/ 2147483647 h 42"/>
              <a:gd name="T52" fmla="*/ 2147483647 w 34"/>
              <a:gd name="T53" fmla="*/ 2147483647 h 42"/>
              <a:gd name="T54" fmla="*/ 2147483647 w 34"/>
              <a:gd name="T55" fmla="*/ 2147483647 h 42"/>
              <a:gd name="T56" fmla="*/ 2147483647 w 34"/>
              <a:gd name="T57" fmla="*/ 2147483647 h 42"/>
              <a:gd name="T58" fmla="*/ 2147483647 w 34"/>
              <a:gd name="T59" fmla="*/ 2147483647 h 42"/>
              <a:gd name="T60" fmla="*/ 2147483647 w 34"/>
              <a:gd name="T61" fmla="*/ 2147483647 h 42"/>
              <a:gd name="T62" fmla="*/ 2147483647 w 34"/>
              <a:gd name="T63" fmla="*/ 2147483647 h 42"/>
              <a:gd name="T64" fmla="*/ 2147483647 w 34"/>
              <a:gd name="T65" fmla="*/ 2147483647 h 42"/>
              <a:gd name="T66" fmla="*/ 2147483647 w 34"/>
              <a:gd name="T67" fmla="*/ 2147483647 h 42"/>
              <a:gd name="T68" fmla="*/ 2147483647 w 34"/>
              <a:gd name="T69" fmla="*/ 2147483647 h 42"/>
              <a:gd name="T70" fmla="*/ 2147483647 w 34"/>
              <a:gd name="T71" fmla="*/ 2147483647 h 42"/>
              <a:gd name="T72" fmla="*/ 2147483647 w 34"/>
              <a:gd name="T73" fmla="*/ 2147483647 h 42"/>
              <a:gd name="T74" fmla="*/ 2147483647 w 34"/>
              <a:gd name="T75" fmla="*/ 2147483647 h 42"/>
              <a:gd name="T76" fmla="*/ 2147483647 w 34"/>
              <a:gd name="T77" fmla="*/ 2147483647 h 42"/>
              <a:gd name="T78" fmla="*/ 2147483647 w 34"/>
              <a:gd name="T79" fmla="*/ 2147483647 h 42"/>
              <a:gd name="T80" fmla="*/ 2147483647 w 34"/>
              <a:gd name="T81" fmla="*/ 2147483647 h 42"/>
              <a:gd name="T82" fmla="*/ 2147483647 w 34"/>
              <a:gd name="T83" fmla="*/ 2147483647 h 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4"/>
              <a:gd name="T127" fmla="*/ 0 h 42"/>
              <a:gd name="T128" fmla="*/ 34 w 34"/>
              <a:gd name="T129" fmla="*/ 42 h 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4" h="42">
                <a:moveTo>
                  <a:pt x="16" y="18"/>
                </a:moveTo>
                <a:lnTo>
                  <a:pt x="30" y="26"/>
                </a:lnTo>
                <a:lnTo>
                  <a:pt x="20" y="42"/>
                </a:lnTo>
                <a:lnTo>
                  <a:pt x="18" y="40"/>
                </a:lnTo>
                <a:lnTo>
                  <a:pt x="20" y="36"/>
                </a:lnTo>
                <a:lnTo>
                  <a:pt x="18" y="36"/>
                </a:lnTo>
                <a:lnTo>
                  <a:pt x="16" y="36"/>
                </a:lnTo>
                <a:lnTo>
                  <a:pt x="14" y="36"/>
                </a:lnTo>
                <a:lnTo>
                  <a:pt x="6" y="34"/>
                </a:lnTo>
                <a:lnTo>
                  <a:pt x="2" y="30"/>
                </a:lnTo>
                <a:lnTo>
                  <a:pt x="0" y="24"/>
                </a:lnTo>
                <a:lnTo>
                  <a:pt x="0" y="18"/>
                </a:lnTo>
                <a:lnTo>
                  <a:pt x="2" y="10"/>
                </a:lnTo>
                <a:lnTo>
                  <a:pt x="8" y="4"/>
                </a:lnTo>
                <a:lnTo>
                  <a:pt x="12" y="2"/>
                </a:lnTo>
                <a:lnTo>
                  <a:pt x="20" y="0"/>
                </a:lnTo>
                <a:lnTo>
                  <a:pt x="26" y="2"/>
                </a:lnTo>
                <a:lnTo>
                  <a:pt x="30" y="6"/>
                </a:lnTo>
                <a:lnTo>
                  <a:pt x="32" y="12"/>
                </a:lnTo>
                <a:lnTo>
                  <a:pt x="34" y="16"/>
                </a:lnTo>
                <a:lnTo>
                  <a:pt x="34" y="18"/>
                </a:lnTo>
                <a:lnTo>
                  <a:pt x="32" y="20"/>
                </a:lnTo>
                <a:lnTo>
                  <a:pt x="28" y="18"/>
                </a:lnTo>
                <a:lnTo>
                  <a:pt x="28" y="16"/>
                </a:lnTo>
                <a:lnTo>
                  <a:pt x="28" y="14"/>
                </a:lnTo>
                <a:lnTo>
                  <a:pt x="28" y="12"/>
                </a:lnTo>
                <a:lnTo>
                  <a:pt x="26" y="10"/>
                </a:lnTo>
                <a:lnTo>
                  <a:pt x="24" y="6"/>
                </a:lnTo>
                <a:lnTo>
                  <a:pt x="20" y="4"/>
                </a:lnTo>
                <a:lnTo>
                  <a:pt x="14" y="6"/>
                </a:lnTo>
                <a:lnTo>
                  <a:pt x="10" y="8"/>
                </a:lnTo>
                <a:lnTo>
                  <a:pt x="6" y="12"/>
                </a:lnTo>
                <a:lnTo>
                  <a:pt x="4" y="18"/>
                </a:lnTo>
                <a:lnTo>
                  <a:pt x="4" y="24"/>
                </a:lnTo>
                <a:lnTo>
                  <a:pt x="6" y="28"/>
                </a:lnTo>
                <a:lnTo>
                  <a:pt x="8" y="30"/>
                </a:lnTo>
                <a:lnTo>
                  <a:pt x="14" y="32"/>
                </a:lnTo>
                <a:lnTo>
                  <a:pt x="18" y="32"/>
                </a:lnTo>
                <a:lnTo>
                  <a:pt x="20" y="30"/>
                </a:lnTo>
                <a:lnTo>
                  <a:pt x="22" y="30"/>
                </a:lnTo>
                <a:lnTo>
                  <a:pt x="22" y="28"/>
                </a:lnTo>
                <a:lnTo>
                  <a:pt x="24" y="28"/>
                </a:lnTo>
                <a:lnTo>
                  <a:pt x="24" y="26"/>
                </a:lnTo>
                <a:lnTo>
                  <a:pt x="14" y="20"/>
                </a:lnTo>
                <a:lnTo>
                  <a:pt x="16" y="18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14" name="Rectangle 1932"/>
          <p:cNvSpPr>
            <a:spLocks noChangeArrowheads="1"/>
          </p:cNvSpPr>
          <p:nvPr/>
        </p:nvSpPr>
        <p:spPr bwMode="auto">
          <a:xfrm rot="-1860000">
            <a:off x="6086475" y="2305050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15" name="Rectangle 1933"/>
          <p:cNvSpPr>
            <a:spLocks noChangeArrowheads="1"/>
          </p:cNvSpPr>
          <p:nvPr/>
        </p:nvSpPr>
        <p:spPr bwMode="auto">
          <a:xfrm rot="-5400000">
            <a:off x="6161088" y="2208212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16" name="Rectangle 1934"/>
          <p:cNvSpPr>
            <a:spLocks noChangeArrowheads="1"/>
          </p:cNvSpPr>
          <p:nvPr/>
        </p:nvSpPr>
        <p:spPr bwMode="auto">
          <a:xfrm rot="-7080000">
            <a:off x="6074569" y="2124869"/>
            <a:ext cx="5873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17" name="Rectangle 1935"/>
          <p:cNvSpPr>
            <a:spLocks noChangeArrowheads="1"/>
          </p:cNvSpPr>
          <p:nvPr/>
        </p:nvSpPr>
        <p:spPr bwMode="auto">
          <a:xfrm rot="-5400000">
            <a:off x="6114257" y="1637506"/>
            <a:ext cx="5556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18" name="Rectangle 1936"/>
          <p:cNvSpPr>
            <a:spLocks noChangeArrowheads="1"/>
          </p:cNvSpPr>
          <p:nvPr/>
        </p:nvSpPr>
        <p:spPr bwMode="auto">
          <a:xfrm rot="-5400000">
            <a:off x="6119813" y="1525587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19" name="Rectangle 1937"/>
          <p:cNvSpPr>
            <a:spLocks noChangeArrowheads="1"/>
          </p:cNvSpPr>
          <p:nvPr/>
        </p:nvSpPr>
        <p:spPr bwMode="auto">
          <a:xfrm rot="-5400000">
            <a:off x="6077744" y="1410494"/>
            <a:ext cx="58737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ED1C24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20" name="Rectangle 1938"/>
          <p:cNvSpPr>
            <a:spLocks noChangeArrowheads="1"/>
          </p:cNvSpPr>
          <p:nvPr/>
        </p:nvSpPr>
        <p:spPr bwMode="auto">
          <a:xfrm>
            <a:off x="5645150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21" name="Rectangle 1939"/>
          <p:cNvSpPr>
            <a:spLocks noChangeArrowheads="1"/>
          </p:cNvSpPr>
          <p:nvPr/>
        </p:nvSpPr>
        <p:spPr bwMode="auto">
          <a:xfrm>
            <a:off x="5756275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22" name="Rectangle 1940"/>
          <p:cNvSpPr>
            <a:spLocks noChangeArrowheads="1"/>
          </p:cNvSpPr>
          <p:nvPr/>
        </p:nvSpPr>
        <p:spPr bwMode="auto">
          <a:xfrm>
            <a:off x="4635500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23" name="Rectangle 1941"/>
          <p:cNvSpPr>
            <a:spLocks noChangeArrowheads="1"/>
          </p:cNvSpPr>
          <p:nvPr/>
        </p:nvSpPr>
        <p:spPr bwMode="auto">
          <a:xfrm>
            <a:off x="5083175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24" name="Rectangle 1942"/>
          <p:cNvSpPr>
            <a:spLocks noChangeArrowheads="1"/>
          </p:cNvSpPr>
          <p:nvPr/>
        </p:nvSpPr>
        <p:spPr bwMode="auto">
          <a:xfrm>
            <a:off x="5194300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25" name="Rectangle 1943"/>
          <p:cNvSpPr>
            <a:spLocks noChangeArrowheads="1"/>
          </p:cNvSpPr>
          <p:nvPr/>
        </p:nvSpPr>
        <p:spPr bwMode="auto">
          <a:xfrm>
            <a:off x="5302250" y="1231900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26" name="Rectangle 1944"/>
          <p:cNvSpPr>
            <a:spLocks noChangeArrowheads="1"/>
          </p:cNvSpPr>
          <p:nvPr/>
        </p:nvSpPr>
        <p:spPr bwMode="auto">
          <a:xfrm>
            <a:off x="5416550" y="126682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27" name="Rectangle 1945"/>
          <p:cNvSpPr>
            <a:spLocks noChangeArrowheads="1"/>
          </p:cNvSpPr>
          <p:nvPr/>
        </p:nvSpPr>
        <p:spPr bwMode="auto">
          <a:xfrm>
            <a:off x="5530850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28" name="Rectangle 1946"/>
          <p:cNvSpPr>
            <a:spLocks noChangeArrowheads="1"/>
          </p:cNvSpPr>
          <p:nvPr/>
        </p:nvSpPr>
        <p:spPr bwMode="auto">
          <a:xfrm>
            <a:off x="4740275" y="1231900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29" name="Rectangle 1947"/>
          <p:cNvSpPr>
            <a:spLocks noChangeArrowheads="1"/>
          </p:cNvSpPr>
          <p:nvPr/>
        </p:nvSpPr>
        <p:spPr bwMode="auto">
          <a:xfrm>
            <a:off x="4854575" y="126682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30" name="Rectangle 1948"/>
          <p:cNvSpPr>
            <a:spLocks noChangeArrowheads="1"/>
          </p:cNvSpPr>
          <p:nvPr/>
        </p:nvSpPr>
        <p:spPr bwMode="auto">
          <a:xfrm>
            <a:off x="4968875" y="126682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31" name="Rectangle 1949"/>
          <p:cNvSpPr>
            <a:spLocks noChangeArrowheads="1"/>
          </p:cNvSpPr>
          <p:nvPr/>
        </p:nvSpPr>
        <p:spPr bwMode="auto">
          <a:xfrm>
            <a:off x="6657975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32" name="Rectangle 1950"/>
          <p:cNvSpPr>
            <a:spLocks noChangeArrowheads="1"/>
          </p:cNvSpPr>
          <p:nvPr/>
        </p:nvSpPr>
        <p:spPr bwMode="auto">
          <a:xfrm>
            <a:off x="6769100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33" name="Rectangle 1951"/>
          <p:cNvSpPr>
            <a:spLocks noChangeArrowheads="1"/>
          </p:cNvSpPr>
          <p:nvPr/>
        </p:nvSpPr>
        <p:spPr bwMode="auto">
          <a:xfrm>
            <a:off x="6877050" y="1231900"/>
            <a:ext cx="5873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2400" b="1"/>
          </a:p>
        </p:txBody>
      </p:sp>
      <p:sp>
        <p:nvSpPr>
          <p:cNvPr id="53334" name="Rectangle 1952"/>
          <p:cNvSpPr>
            <a:spLocks noChangeArrowheads="1"/>
          </p:cNvSpPr>
          <p:nvPr/>
        </p:nvSpPr>
        <p:spPr bwMode="auto">
          <a:xfrm>
            <a:off x="7223125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35" name="Rectangle 1953"/>
          <p:cNvSpPr>
            <a:spLocks noChangeArrowheads="1"/>
          </p:cNvSpPr>
          <p:nvPr/>
        </p:nvSpPr>
        <p:spPr bwMode="auto">
          <a:xfrm>
            <a:off x="7334250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36" name="Rectangle 1954"/>
          <p:cNvSpPr>
            <a:spLocks noChangeArrowheads="1"/>
          </p:cNvSpPr>
          <p:nvPr/>
        </p:nvSpPr>
        <p:spPr bwMode="auto">
          <a:xfrm>
            <a:off x="6994525" y="126682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37" name="Rectangle 1955"/>
          <p:cNvSpPr>
            <a:spLocks noChangeArrowheads="1"/>
          </p:cNvSpPr>
          <p:nvPr/>
        </p:nvSpPr>
        <p:spPr bwMode="auto">
          <a:xfrm>
            <a:off x="6442075" y="1266825"/>
            <a:ext cx="555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2400" b="1"/>
          </a:p>
        </p:txBody>
      </p:sp>
      <p:sp>
        <p:nvSpPr>
          <p:cNvPr id="53338" name="Rectangle 1956"/>
          <p:cNvSpPr>
            <a:spLocks noChangeArrowheads="1"/>
          </p:cNvSpPr>
          <p:nvPr/>
        </p:nvSpPr>
        <p:spPr bwMode="auto">
          <a:xfrm>
            <a:off x="7108825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39" name="Rectangle 1957"/>
          <p:cNvSpPr>
            <a:spLocks noChangeArrowheads="1"/>
          </p:cNvSpPr>
          <p:nvPr/>
        </p:nvSpPr>
        <p:spPr bwMode="auto">
          <a:xfrm>
            <a:off x="6324600" y="1266825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2400" b="1"/>
          </a:p>
        </p:txBody>
      </p:sp>
      <p:sp>
        <p:nvSpPr>
          <p:cNvPr id="53340" name="Rectangle 1958"/>
          <p:cNvSpPr>
            <a:spLocks noChangeArrowheads="1"/>
          </p:cNvSpPr>
          <p:nvPr/>
        </p:nvSpPr>
        <p:spPr bwMode="auto">
          <a:xfrm>
            <a:off x="6546850" y="1231900"/>
            <a:ext cx="508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2400" b="1"/>
          </a:p>
        </p:txBody>
      </p:sp>
      <p:sp>
        <p:nvSpPr>
          <p:cNvPr id="53341" name="Rectangle 1959"/>
          <p:cNvSpPr>
            <a:spLocks noChangeArrowheads="1"/>
          </p:cNvSpPr>
          <p:nvPr/>
        </p:nvSpPr>
        <p:spPr bwMode="auto">
          <a:xfrm>
            <a:off x="3419475" y="6321425"/>
            <a:ext cx="175101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(b) Mechanism of trinucleotide repeat expansion</a:t>
            </a:r>
            <a:endParaRPr lang="en-US" sz="2400" b="1"/>
          </a:p>
        </p:txBody>
      </p:sp>
      <p:sp>
        <p:nvSpPr>
          <p:cNvPr id="53342" name="Rectangle 2001"/>
          <p:cNvSpPr>
            <a:spLocks noChangeArrowheads="1"/>
          </p:cNvSpPr>
          <p:nvPr/>
        </p:nvSpPr>
        <p:spPr bwMode="auto">
          <a:xfrm>
            <a:off x="6124575" y="6321425"/>
            <a:ext cx="166211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(c) Mechanism of trinucleotide repeat deletion</a:t>
            </a:r>
            <a:endParaRPr lang="en-US" sz="2400" b="1"/>
          </a:p>
        </p:txBody>
      </p:sp>
      <p:sp>
        <p:nvSpPr>
          <p:cNvPr id="53343" name="Rectangle 2043"/>
          <p:cNvSpPr>
            <a:spLocks noChangeArrowheads="1"/>
          </p:cNvSpPr>
          <p:nvPr/>
        </p:nvSpPr>
        <p:spPr bwMode="auto">
          <a:xfrm>
            <a:off x="4660900" y="3394075"/>
            <a:ext cx="993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replication begins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and goes just past the TNRE.</a:t>
            </a:r>
            <a:endParaRPr lang="en-US" sz="2400" b="1"/>
          </a:p>
        </p:txBody>
      </p:sp>
      <p:sp>
        <p:nvSpPr>
          <p:cNvPr id="53344" name="Rectangle 2086"/>
          <p:cNvSpPr>
            <a:spLocks noChangeArrowheads="1"/>
          </p:cNvSpPr>
          <p:nvPr/>
        </p:nvSpPr>
        <p:spPr bwMode="auto">
          <a:xfrm>
            <a:off x="7362825" y="3524250"/>
            <a:ext cx="1077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Hairpin forms in template strand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prior to DNA replication.</a:t>
            </a:r>
            <a:endParaRPr lang="en-US" sz="2400" b="1"/>
          </a:p>
        </p:txBody>
      </p:sp>
      <p:sp>
        <p:nvSpPr>
          <p:cNvPr id="53345" name="Rectangle 2136"/>
          <p:cNvSpPr>
            <a:spLocks noChangeArrowheads="1"/>
          </p:cNvSpPr>
          <p:nvPr/>
        </p:nvSpPr>
        <p:spPr bwMode="auto">
          <a:xfrm>
            <a:off x="7362825" y="4292600"/>
            <a:ext cx="92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replication occurs and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polymerase slips over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the hairpin.</a:t>
            </a:r>
            <a:endParaRPr lang="en-US" sz="2400" b="1"/>
          </a:p>
        </p:txBody>
      </p:sp>
      <p:sp>
        <p:nvSpPr>
          <p:cNvPr id="53346" name="Rectangle 2192"/>
          <p:cNvSpPr>
            <a:spLocks noChangeArrowheads="1"/>
          </p:cNvSpPr>
          <p:nvPr/>
        </p:nvSpPr>
        <p:spPr bwMode="auto">
          <a:xfrm>
            <a:off x="7362825" y="5314950"/>
            <a:ext cx="6445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repair occurs.</a:t>
            </a:r>
            <a:endParaRPr lang="en-US" sz="2400" b="1"/>
          </a:p>
        </p:txBody>
      </p:sp>
      <p:sp>
        <p:nvSpPr>
          <p:cNvPr id="53347" name="Rectangle 2208"/>
          <p:cNvSpPr>
            <a:spLocks noChangeArrowheads="1"/>
          </p:cNvSpPr>
          <p:nvPr/>
        </p:nvSpPr>
        <p:spPr bwMode="auto">
          <a:xfrm>
            <a:off x="4660900" y="4073525"/>
            <a:ext cx="865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polymerase slips off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the template strand and a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hairpin forms.</a:t>
            </a:r>
            <a:endParaRPr lang="en-US" sz="2400" b="1"/>
          </a:p>
        </p:txBody>
      </p:sp>
      <p:sp>
        <p:nvSpPr>
          <p:cNvPr id="53348" name="Rectangle 2264"/>
          <p:cNvSpPr>
            <a:spLocks noChangeArrowheads="1"/>
          </p:cNvSpPr>
          <p:nvPr/>
        </p:nvSpPr>
        <p:spPr bwMode="auto">
          <a:xfrm>
            <a:off x="4660900" y="4991100"/>
            <a:ext cx="890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polymerase resumes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replication.</a:t>
            </a:r>
            <a:endParaRPr lang="en-US" sz="2400" b="1"/>
          </a:p>
        </p:txBody>
      </p:sp>
      <p:sp>
        <p:nvSpPr>
          <p:cNvPr id="53349" name="Rectangle 2299"/>
          <p:cNvSpPr>
            <a:spLocks noChangeArrowheads="1"/>
          </p:cNvSpPr>
          <p:nvPr/>
        </p:nvSpPr>
        <p:spPr bwMode="auto">
          <a:xfrm>
            <a:off x="4660900" y="5543550"/>
            <a:ext cx="6445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 repair occurs.</a:t>
            </a:r>
            <a:endParaRPr lang="en-US" sz="2400" b="1"/>
          </a:p>
        </p:txBody>
      </p:sp>
      <p:sp>
        <p:nvSpPr>
          <p:cNvPr id="53350" name="Rectangle 2315"/>
          <p:cNvSpPr>
            <a:spLocks noChangeArrowheads="1"/>
          </p:cNvSpPr>
          <p:nvPr/>
        </p:nvSpPr>
        <p:spPr bwMode="auto">
          <a:xfrm>
            <a:off x="4562475" y="5934075"/>
            <a:ext cx="11588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OR</a:t>
            </a:r>
            <a:endParaRPr lang="en-US" sz="2400" b="1"/>
          </a:p>
        </p:txBody>
      </p:sp>
      <p:sp>
        <p:nvSpPr>
          <p:cNvPr id="53351" name="Rectangle 2317"/>
          <p:cNvSpPr>
            <a:spLocks noChangeArrowheads="1"/>
          </p:cNvSpPr>
          <p:nvPr/>
        </p:nvSpPr>
        <p:spPr bwMode="auto">
          <a:xfrm>
            <a:off x="7264400" y="5934075"/>
            <a:ext cx="11588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OR</a:t>
            </a:r>
            <a:endParaRPr lang="en-US" sz="2400" b="1"/>
          </a:p>
        </p:txBody>
      </p:sp>
      <p:sp>
        <p:nvSpPr>
          <p:cNvPr id="53352" name="Rectangle 2319"/>
          <p:cNvSpPr>
            <a:spLocks noChangeArrowheads="1"/>
          </p:cNvSpPr>
          <p:nvPr/>
        </p:nvSpPr>
        <p:spPr bwMode="auto">
          <a:xfrm>
            <a:off x="5219700" y="3641725"/>
            <a:ext cx="393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DNA</a:t>
            </a:r>
          </a:p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polymerase</a:t>
            </a:r>
            <a:endParaRPr lang="en-US" sz="2400" b="1"/>
          </a:p>
        </p:txBody>
      </p:sp>
      <p:sp>
        <p:nvSpPr>
          <p:cNvPr id="53353" name="Rectangle 2332"/>
          <p:cNvSpPr>
            <a:spLocks noChangeArrowheads="1"/>
          </p:cNvSpPr>
          <p:nvPr/>
        </p:nvSpPr>
        <p:spPr bwMode="auto">
          <a:xfrm>
            <a:off x="4940300" y="5938838"/>
            <a:ext cx="86518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TNRE is the same length.</a:t>
            </a:r>
            <a:endParaRPr lang="en-US" sz="2400" b="1"/>
          </a:p>
        </p:txBody>
      </p:sp>
      <p:sp>
        <p:nvSpPr>
          <p:cNvPr id="53354" name="Rectangle 2352"/>
          <p:cNvSpPr>
            <a:spLocks noChangeArrowheads="1"/>
          </p:cNvSpPr>
          <p:nvPr/>
        </p:nvSpPr>
        <p:spPr bwMode="auto">
          <a:xfrm>
            <a:off x="7607300" y="5938838"/>
            <a:ext cx="877888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TNRE</a:t>
            </a:r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 is the same length.</a:t>
            </a:r>
            <a:endParaRPr lang="en-US" sz="2400" b="1"/>
          </a:p>
        </p:txBody>
      </p:sp>
      <p:sp>
        <p:nvSpPr>
          <p:cNvPr id="53355" name="Rectangle 2372"/>
          <p:cNvSpPr>
            <a:spLocks noChangeArrowheads="1"/>
          </p:cNvSpPr>
          <p:nvPr/>
        </p:nvSpPr>
        <p:spPr bwMode="auto">
          <a:xfrm>
            <a:off x="3760788" y="5649913"/>
            <a:ext cx="5445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TNRE</a:t>
            </a:r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 is longer.</a:t>
            </a:r>
            <a:endParaRPr lang="en-US" sz="2400" b="1"/>
          </a:p>
        </p:txBody>
      </p:sp>
      <p:sp>
        <p:nvSpPr>
          <p:cNvPr id="53356" name="Rectangle 2385"/>
          <p:cNvSpPr>
            <a:spLocks noChangeArrowheads="1"/>
          </p:cNvSpPr>
          <p:nvPr/>
        </p:nvSpPr>
        <p:spPr bwMode="auto">
          <a:xfrm>
            <a:off x="6448425" y="5649913"/>
            <a:ext cx="5683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00"/>
                </a:solidFill>
                <a:latin typeface="Helvetica" pitchFamily="34" charset="0"/>
              </a:rPr>
              <a:t>TNRE</a:t>
            </a:r>
            <a:r>
              <a:rPr lang="en-US" sz="600">
                <a:solidFill>
                  <a:srgbClr val="000000"/>
                </a:solidFill>
                <a:latin typeface="Helvetica" pitchFamily="34" charset="0"/>
              </a:rPr>
              <a:t> is shorter.</a:t>
            </a:r>
            <a:endParaRPr lang="en-US" sz="2400" b="1"/>
          </a:p>
        </p:txBody>
      </p:sp>
      <p:sp>
        <p:nvSpPr>
          <p:cNvPr id="53357" name="Freeform 2399"/>
          <p:cNvSpPr>
            <a:spLocks/>
          </p:cNvSpPr>
          <p:nvPr/>
        </p:nvSpPr>
        <p:spPr bwMode="auto">
          <a:xfrm>
            <a:off x="6048375" y="1482725"/>
            <a:ext cx="6350" cy="6350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0 w 4"/>
              <a:gd name="T5" fmla="*/ 0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0 h 4"/>
              <a:gd name="T24" fmla="*/ 2147483647 w 4"/>
              <a:gd name="T25" fmla="*/ 0 h 4"/>
              <a:gd name="T26" fmla="*/ 2147483647 w 4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4"/>
              <a:gd name="T44" fmla="*/ 4 w 4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8" name="Freeform 2400"/>
          <p:cNvSpPr>
            <a:spLocks/>
          </p:cNvSpPr>
          <p:nvPr/>
        </p:nvSpPr>
        <p:spPr bwMode="auto">
          <a:xfrm>
            <a:off x="6048375" y="1457325"/>
            <a:ext cx="6350" cy="6350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0 w 4"/>
              <a:gd name="T5" fmla="*/ 0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0 h 4"/>
              <a:gd name="T24" fmla="*/ 2147483647 w 4"/>
              <a:gd name="T25" fmla="*/ 0 h 4"/>
              <a:gd name="T26" fmla="*/ 2147483647 w 4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4"/>
              <a:gd name="T44" fmla="*/ 4 w 4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59" name="Freeform 2401"/>
          <p:cNvSpPr>
            <a:spLocks/>
          </p:cNvSpPr>
          <p:nvPr/>
        </p:nvSpPr>
        <p:spPr bwMode="auto">
          <a:xfrm>
            <a:off x="6048375" y="1431925"/>
            <a:ext cx="6350" cy="6350"/>
          </a:xfrm>
          <a:custGeom>
            <a:avLst/>
            <a:gdLst>
              <a:gd name="T0" fmla="*/ 2147483647 w 4"/>
              <a:gd name="T1" fmla="*/ 0 h 4"/>
              <a:gd name="T2" fmla="*/ 2147483647 w 4"/>
              <a:gd name="T3" fmla="*/ 0 h 4"/>
              <a:gd name="T4" fmla="*/ 0 w 4"/>
              <a:gd name="T5" fmla="*/ 0 h 4"/>
              <a:gd name="T6" fmla="*/ 0 w 4"/>
              <a:gd name="T7" fmla="*/ 2147483647 h 4"/>
              <a:gd name="T8" fmla="*/ 0 w 4"/>
              <a:gd name="T9" fmla="*/ 2147483647 h 4"/>
              <a:gd name="T10" fmla="*/ 0 w 4"/>
              <a:gd name="T11" fmla="*/ 2147483647 h 4"/>
              <a:gd name="T12" fmla="*/ 2147483647 w 4"/>
              <a:gd name="T13" fmla="*/ 2147483647 h 4"/>
              <a:gd name="T14" fmla="*/ 2147483647 w 4"/>
              <a:gd name="T15" fmla="*/ 2147483647 h 4"/>
              <a:gd name="T16" fmla="*/ 2147483647 w 4"/>
              <a:gd name="T17" fmla="*/ 2147483647 h 4"/>
              <a:gd name="T18" fmla="*/ 2147483647 w 4"/>
              <a:gd name="T19" fmla="*/ 2147483647 h 4"/>
              <a:gd name="T20" fmla="*/ 2147483647 w 4"/>
              <a:gd name="T21" fmla="*/ 2147483647 h 4"/>
              <a:gd name="T22" fmla="*/ 2147483647 w 4"/>
              <a:gd name="T23" fmla="*/ 0 h 4"/>
              <a:gd name="T24" fmla="*/ 2147483647 w 4"/>
              <a:gd name="T25" fmla="*/ 0 h 4"/>
              <a:gd name="T26" fmla="*/ 2147483647 w 4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4"/>
              <a:gd name="T44" fmla="*/ 4 w 4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0" name="Freeform 2402"/>
          <p:cNvSpPr>
            <a:spLocks/>
          </p:cNvSpPr>
          <p:nvPr/>
        </p:nvSpPr>
        <p:spPr bwMode="auto">
          <a:xfrm>
            <a:off x="6080125" y="1704975"/>
            <a:ext cx="9525" cy="6350"/>
          </a:xfrm>
          <a:custGeom>
            <a:avLst/>
            <a:gdLst>
              <a:gd name="T0" fmla="*/ 2147483647 w 6"/>
              <a:gd name="T1" fmla="*/ 0 h 4"/>
              <a:gd name="T2" fmla="*/ 2147483647 w 6"/>
              <a:gd name="T3" fmla="*/ 0 h 4"/>
              <a:gd name="T4" fmla="*/ 0 w 6"/>
              <a:gd name="T5" fmla="*/ 0 h 4"/>
              <a:gd name="T6" fmla="*/ 0 w 6"/>
              <a:gd name="T7" fmla="*/ 2147483647 h 4"/>
              <a:gd name="T8" fmla="*/ 0 w 6"/>
              <a:gd name="T9" fmla="*/ 2147483647 h 4"/>
              <a:gd name="T10" fmla="*/ 0 w 6"/>
              <a:gd name="T11" fmla="*/ 2147483647 h 4"/>
              <a:gd name="T12" fmla="*/ 2147483647 w 6"/>
              <a:gd name="T13" fmla="*/ 2147483647 h 4"/>
              <a:gd name="T14" fmla="*/ 2147483647 w 6"/>
              <a:gd name="T15" fmla="*/ 2147483647 h 4"/>
              <a:gd name="T16" fmla="*/ 2147483647 w 6"/>
              <a:gd name="T17" fmla="*/ 2147483647 h 4"/>
              <a:gd name="T18" fmla="*/ 2147483647 w 6"/>
              <a:gd name="T19" fmla="*/ 2147483647 h 4"/>
              <a:gd name="T20" fmla="*/ 2147483647 w 6"/>
              <a:gd name="T21" fmla="*/ 2147483647 h 4"/>
              <a:gd name="T22" fmla="*/ 2147483647 w 6"/>
              <a:gd name="T23" fmla="*/ 0 h 4"/>
              <a:gd name="T24" fmla="*/ 2147483647 w 6"/>
              <a:gd name="T25" fmla="*/ 0 h 4"/>
              <a:gd name="T26" fmla="*/ 2147483647 w 6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4"/>
              <a:gd name="T44" fmla="*/ 6 w 6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1" name="Freeform 2403"/>
          <p:cNvSpPr>
            <a:spLocks/>
          </p:cNvSpPr>
          <p:nvPr/>
        </p:nvSpPr>
        <p:spPr bwMode="auto">
          <a:xfrm>
            <a:off x="6080125" y="1679575"/>
            <a:ext cx="9525" cy="6350"/>
          </a:xfrm>
          <a:custGeom>
            <a:avLst/>
            <a:gdLst>
              <a:gd name="T0" fmla="*/ 2147483647 w 6"/>
              <a:gd name="T1" fmla="*/ 0 h 4"/>
              <a:gd name="T2" fmla="*/ 2147483647 w 6"/>
              <a:gd name="T3" fmla="*/ 0 h 4"/>
              <a:gd name="T4" fmla="*/ 0 w 6"/>
              <a:gd name="T5" fmla="*/ 0 h 4"/>
              <a:gd name="T6" fmla="*/ 0 w 6"/>
              <a:gd name="T7" fmla="*/ 2147483647 h 4"/>
              <a:gd name="T8" fmla="*/ 0 w 6"/>
              <a:gd name="T9" fmla="*/ 2147483647 h 4"/>
              <a:gd name="T10" fmla="*/ 0 w 6"/>
              <a:gd name="T11" fmla="*/ 2147483647 h 4"/>
              <a:gd name="T12" fmla="*/ 2147483647 w 6"/>
              <a:gd name="T13" fmla="*/ 2147483647 h 4"/>
              <a:gd name="T14" fmla="*/ 2147483647 w 6"/>
              <a:gd name="T15" fmla="*/ 2147483647 h 4"/>
              <a:gd name="T16" fmla="*/ 2147483647 w 6"/>
              <a:gd name="T17" fmla="*/ 2147483647 h 4"/>
              <a:gd name="T18" fmla="*/ 2147483647 w 6"/>
              <a:gd name="T19" fmla="*/ 2147483647 h 4"/>
              <a:gd name="T20" fmla="*/ 2147483647 w 6"/>
              <a:gd name="T21" fmla="*/ 2147483647 h 4"/>
              <a:gd name="T22" fmla="*/ 2147483647 w 6"/>
              <a:gd name="T23" fmla="*/ 0 h 4"/>
              <a:gd name="T24" fmla="*/ 2147483647 w 6"/>
              <a:gd name="T25" fmla="*/ 0 h 4"/>
              <a:gd name="T26" fmla="*/ 2147483647 w 6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4"/>
              <a:gd name="T44" fmla="*/ 6 w 6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4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2" name="Freeform 2404"/>
          <p:cNvSpPr>
            <a:spLocks/>
          </p:cNvSpPr>
          <p:nvPr/>
        </p:nvSpPr>
        <p:spPr bwMode="auto">
          <a:xfrm>
            <a:off x="6080125" y="1654175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0 w 6"/>
              <a:gd name="T5" fmla="*/ 0 h 6"/>
              <a:gd name="T6" fmla="*/ 0 w 6"/>
              <a:gd name="T7" fmla="*/ 2147483647 h 6"/>
              <a:gd name="T8" fmla="*/ 0 w 6"/>
              <a:gd name="T9" fmla="*/ 2147483647 h 6"/>
              <a:gd name="T10" fmla="*/ 0 w 6"/>
              <a:gd name="T11" fmla="*/ 2147483647 h 6"/>
              <a:gd name="T12" fmla="*/ 2147483647 w 6"/>
              <a:gd name="T13" fmla="*/ 2147483647 h 6"/>
              <a:gd name="T14" fmla="*/ 2147483647 w 6"/>
              <a:gd name="T15" fmla="*/ 2147483647 h 6"/>
              <a:gd name="T16" fmla="*/ 2147483647 w 6"/>
              <a:gd name="T17" fmla="*/ 2147483647 h 6"/>
              <a:gd name="T18" fmla="*/ 2147483647 w 6"/>
              <a:gd name="T19" fmla="*/ 2147483647 h 6"/>
              <a:gd name="T20" fmla="*/ 2147483647 w 6"/>
              <a:gd name="T21" fmla="*/ 2147483647 h 6"/>
              <a:gd name="T22" fmla="*/ 2147483647 w 6"/>
              <a:gd name="T23" fmla="*/ 0 h 6"/>
              <a:gd name="T24" fmla="*/ 2147483647 w 6"/>
              <a:gd name="T25" fmla="*/ 0 h 6"/>
              <a:gd name="T26" fmla="*/ 2147483647 w 6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6"/>
              <a:gd name="T44" fmla="*/ 6 w 6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6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3" name="Freeform 2405"/>
          <p:cNvSpPr>
            <a:spLocks/>
          </p:cNvSpPr>
          <p:nvPr/>
        </p:nvSpPr>
        <p:spPr bwMode="auto">
          <a:xfrm>
            <a:off x="6048375" y="1816100"/>
            <a:ext cx="6350" cy="9525"/>
          </a:xfrm>
          <a:custGeom>
            <a:avLst/>
            <a:gdLst>
              <a:gd name="T0" fmla="*/ 2147483647 w 4"/>
              <a:gd name="T1" fmla="*/ 0 h 6"/>
              <a:gd name="T2" fmla="*/ 2147483647 w 4"/>
              <a:gd name="T3" fmla="*/ 0 h 6"/>
              <a:gd name="T4" fmla="*/ 0 w 4"/>
              <a:gd name="T5" fmla="*/ 2147483647 h 6"/>
              <a:gd name="T6" fmla="*/ 0 w 4"/>
              <a:gd name="T7" fmla="*/ 2147483647 h 6"/>
              <a:gd name="T8" fmla="*/ 0 w 4"/>
              <a:gd name="T9" fmla="*/ 2147483647 h 6"/>
              <a:gd name="T10" fmla="*/ 0 w 4"/>
              <a:gd name="T11" fmla="*/ 2147483647 h 6"/>
              <a:gd name="T12" fmla="*/ 2147483647 w 4"/>
              <a:gd name="T13" fmla="*/ 2147483647 h 6"/>
              <a:gd name="T14" fmla="*/ 2147483647 w 4"/>
              <a:gd name="T15" fmla="*/ 2147483647 h 6"/>
              <a:gd name="T16" fmla="*/ 2147483647 w 4"/>
              <a:gd name="T17" fmla="*/ 2147483647 h 6"/>
              <a:gd name="T18" fmla="*/ 2147483647 w 4"/>
              <a:gd name="T19" fmla="*/ 2147483647 h 6"/>
              <a:gd name="T20" fmla="*/ 2147483647 w 4"/>
              <a:gd name="T21" fmla="*/ 2147483647 h 6"/>
              <a:gd name="T22" fmla="*/ 2147483647 w 4"/>
              <a:gd name="T23" fmla="*/ 2147483647 h 6"/>
              <a:gd name="T24" fmla="*/ 2147483647 w 4"/>
              <a:gd name="T25" fmla="*/ 0 h 6"/>
              <a:gd name="T26" fmla="*/ 2147483647 w 4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6"/>
              <a:gd name="T44" fmla="*/ 4 w 4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4" name="Freeform 2406"/>
          <p:cNvSpPr>
            <a:spLocks/>
          </p:cNvSpPr>
          <p:nvPr/>
        </p:nvSpPr>
        <p:spPr bwMode="auto">
          <a:xfrm>
            <a:off x="6048375" y="1790700"/>
            <a:ext cx="6350" cy="9525"/>
          </a:xfrm>
          <a:custGeom>
            <a:avLst/>
            <a:gdLst>
              <a:gd name="T0" fmla="*/ 2147483647 w 4"/>
              <a:gd name="T1" fmla="*/ 0 h 6"/>
              <a:gd name="T2" fmla="*/ 2147483647 w 4"/>
              <a:gd name="T3" fmla="*/ 0 h 6"/>
              <a:gd name="T4" fmla="*/ 0 w 4"/>
              <a:gd name="T5" fmla="*/ 2147483647 h 6"/>
              <a:gd name="T6" fmla="*/ 0 w 4"/>
              <a:gd name="T7" fmla="*/ 2147483647 h 6"/>
              <a:gd name="T8" fmla="*/ 0 w 4"/>
              <a:gd name="T9" fmla="*/ 2147483647 h 6"/>
              <a:gd name="T10" fmla="*/ 0 w 4"/>
              <a:gd name="T11" fmla="*/ 2147483647 h 6"/>
              <a:gd name="T12" fmla="*/ 2147483647 w 4"/>
              <a:gd name="T13" fmla="*/ 2147483647 h 6"/>
              <a:gd name="T14" fmla="*/ 2147483647 w 4"/>
              <a:gd name="T15" fmla="*/ 2147483647 h 6"/>
              <a:gd name="T16" fmla="*/ 2147483647 w 4"/>
              <a:gd name="T17" fmla="*/ 2147483647 h 6"/>
              <a:gd name="T18" fmla="*/ 2147483647 w 4"/>
              <a:gd name="T19" fmla="*/ 2147483647 h 6"/>
              <a:gd name="T20" fmla="*/ 2147483647 w 4"/>
              <a:gd name="T21" fmla="*/ 2147483647 h 6"/>
              <a:gd name="T22" fmla="*/ 2147483647 w 4"/>
              <a:gd name="T23" fmla="*/ 2147483647 h 6"/>
              <a:gd name="T24" fmla="*/ 2147483647 w 4"/>
              <a:gd name="T25" fmla="*/ 0 h 6"/>
              <a:gd name="T26" fmla="*/ 2147483647 w 4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6"/>
              <a:gd name="T44" fmla="*/ 4 w 4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4" y="6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5" name="Freeform 2407"/>
          <p:cNvSpPr>
            <a:spLocks/>
          </p:cNvSpPr>
          <p:nvPr/>
        </p:nvSpPr>
        <p:spPr bwMode="auto">
          <a:xfrm>
            <a:off x="6048375" y="1765300"/>
            <a:ext cx="6350" cy="9525"/>
          </a:xfrm>
          <a:custGeom>
            <a:avLst/>
            <a:gdLst>
              <a:gd name="T0" fmla="*/ 2147483647 w 4"/>
              <a:gd name="T1" fmla="*/ 0 h 6"/>
              <a:gd name="T2" fmla="*/ 2147483647 w 4"/>
              <a:gd name="T3" fmla="*/ 0 h 6"/>
              <a:gd name="T4" fmla="*/ 0 w 4"/>
              <a:gd name="T5" fmla="*/ 2147483647 h 6"/>
              <a:gd name="T6" fmla="*/ 0 w 4"/>
              <a:gd name="T7" fmla="*/ 2147483647 h 6"/>
              <a:gd name="T8" fmla="*/ 0 w 4"/>
              <a:gd name="T9" fmla="*/ 2147483647 h 6"/>
              <a:gd name="T10" fmla="*/ 0 w 4"/>
              <a:gd name="T11" fmla="*/ 2147483647 h 6"/>
              <a:gd name="T12" fmla="*/ 2147483647 w 4"/>
              <a:gd name="T13" fmla="*/ 2147483647 h 6"/>
              <a:gd name="T14" fmla="*/ 2147483647 w 4"/>
              <a:gd name="T15" fmla="*/ 2147483647 h 6"/>
              <a:gd name="T16" fmla="*/ 2147483647 w 4"/>
              <a:gd name="T17" fmla="*/ 2147483647 h 6"/>
              <a:gd name="T18" fmla="*/ 2147483647 w 4"/>
              <a:gd name="T19" fmla="*/ 2147483647 h 6"/>
              <a:gd name="T20" fmla="*/ 2147483647 w 4"/>
              <a:gd name="T21" fmla="*/ 2147483647 h 6"/>
              <a:gd name="T22" fmla="*/ 2147483647 w 4"/>
              <a:gd name="T23" fmla="*/ 2147483647 h 6"/>
              <a:gd name="T24" fmla="*/ 2147483647 w 4"/>
              <a:gd name="T25" fmla="*/ 0 h 6"/>
              <a:gd name="T26" fmla="*/ 2147483647 w 4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"/>
              <a:gd name="T43" fmla="*/ 0 h 6"/>
              <a:gd name="T44" fmla="*/ 4 w 4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4" y="6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6" name="Freeform 2408"/>
          <p:cNvSpPr>
            <a:spLocks/>
          </p:cNvSpPr>
          <p:nvPr/>
        </p:nvSpPr>
        <p:spPr bwMode="auto">
          <a:xfrm>
            <a:off x="6080125" y="2038350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2147483647 w 6"/>
              <a:gd name="T5" fmla="*/ 2147483647 h 6"/>
              <a:gd name="T6" fmla="*/ 0 w 6"/>
              <a:gd name="T7" fmla="*/ 2147483647 h 6"/>
              <a:gd name="T8" fmla="*/ 0 w 6"/>
              <a:gd name="T9" fmla="*/ 2147483647 h 6"/>
              <a:gd name="T10" fmla="*/ 2147483647 w 6"/>
              <a:gd name="T11" fmla="*/ 2147483647 h 6"/>
              <a:gd name="T12" fmla="*/ 2147483647 w 6"/>
              <a:gd name="T13" fmla="*/ 2147483647 h 6"/>
              <a:gd name="T14" fmla="*/ 2147483647 w 6"/>
              <a:gd name="T15" fmla="*/ 2147483647 h 6"/>
              <a:gd name="T16" fmla="*/ 2147483647 w 6"/>
              <a:gd name="T17" fmla="*/ 2147483647 h 6"/>
              <a:gd name="T18" fmla="*/ 2147483647 w 6"/>
              <a:gd name="T19" fmla="*/ 2147483647 h 6"/>
              <a:gd name="T20" fmla="*/ 2147483647 w 6"/>
              <a:gd name="T21" fmla="*/ 2147483647 h 6"/>
              <a:gd name="T22" fmla="*/ 2147483647 w 6"/>
              <a:gd name="T23" fmla="*/ 2147483647 h 6"/>
              <a:gd name="T24" fmla="*/ 2147483647 w 6"/>
              <a:gd name="T25" fmla="*/ 0 h 6"/>
              <a:gd name="T26" fmla="*/ 2147483647 w 6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6"/>
              <a:gd name="T44" fmla="*/ 6 w 6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6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7" name="Freeform 2409"/>
          <p:cNvSpPr>
            <a:spLocks/>
          </p:cNvSpPr>
          <p:nvPr/>
        </p:nvSpPr>
        <p:spPr bwMode="auto">
          <a:xfrm>
            <a:off x="6080125" y="2012950"/>
            <a:ext cx="9525" cy="9525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0 h 6"/>
              <a:gd name="T4" fmla="*/ 2147483647 w 6"/>
              <a:gd name="T5" fmla="*/ 2147483647 h 6"/>
              <a:gd name="T6" fmla="*/ 0 w 6"/>
              <a:gd name="T7" fmla="*/ 2147483647 h 6"/>
              <a:gd name="T8" fmla="*/ 0 w 6"/>
              <a:gd name="T9" fmla="*/ 2147483647 h 6"/>
              <a:gd name="T10" fmla="*/ 2147483647 w 6"/>
              <a:gd name="T11" fmla="*/ 2147483647 h 6"/>
              <a:gd name="T12" fmla="*/ 2147483647 w 6"/>
              <a:gd name="T13" fmla="*/ 2147483647 h 6"/>
              <a:gd name="T14" fmla="*/ 2147483647 w 6"/>
              <a:gd name="T15" fmla="*/ 2147483647 h 6"/>
              <a:gd name="T16" fmla="*/ 2147483647 w 6"/>
              <a:gd name="T17" fmla="*/ 2147483647 h 6"/>
              <a:gd name="T18" fmla="*/ 2147483647 w 6"/>
              <a:gd name="T19" fmla="*/ 2147483647 h 6"/>
              <a:gd name="T20" fmla="*/ 2147483647 w 6"/>
              <a:gd name="T21" fmla="*/ 2147483647 h 6"/>
              <a:gd name="T22" fmla="*/ 2147483647 w 6"/>
              <a:gd name="T23" fmla="*/ 2147483647 h 6"/>
              <a:gd name="T24" fmla="*/ 2147483647 w 6"/>
              <a:gd name="T25" fmla="*/ 0 h 6"/>
              <a:gd name="T26" fmla="*/ 2147483647 w 6"/>
              <a:gd name="T27" fmla="*/ 0 h 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6"/>
              <a:gd name="T44" fmla="*/ 6 w 6"/>
              <a:gd name="T45" fmla="*/ 6 h 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6">
                <a:moveTo>
                  <a:pt x="4" y="0"/>
                </a:move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2" y="6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8" name="Freeform 2410"/>
          <p:cNvSpPr>
            <a:spLocks/>
          </p:cNvSpPr>
          <p:nvPr/>
        </p:nvSpPr>
        <p:spPr bwMode="auto">
          <a:xfrm>
            <a:off x="6080125" y="1990725"/>
            <a:ext cx="9525" cy="6350"/>
          </a:xfrm>
          <a:custGeom>
            <a:avLst/>
            <a:gdLst>
              <a:gd name="T0" fmla="*/ 2147483647 w 6"/>
              <a:gd name="T1" fmla="*/ 0 h 4"/>
              <a:gd name="T2" fmla="*/ 2147483647 w 6"/>
              <a:gd name="T3" fmla="*/ 0 h 4"/>
              <a:gd name="T4" fmla="*/ 2147483647 w 6"/>
              <a:gd name="T5" fmla="*/ 0 h 4"/>
              <a:gd name="T6" fmla="*/ 0 w 6"/>
              <a:gd name="T7" fmla="*/ 2147483647 h 4"/>
              <a:gd name="T8" fmla="*/ 0 w 6"/>
              <a:gd name="T9" fmla="*/ 2147483647 h 4"/>
              <a:gd name="T10" fmla="*/ 2147483647 w 6"/>
              <a:gd name="T11" fmla="*/ 2147483647 h 4"/>
              <a:gd name="T12" fmla="*/ 2147483647 w 6"/>
              <a:gd name="T13" fmla="*/ 2147483647 h 4"/>
              <a:gd name="T14" fmla="*/ 2147483647 w 6"/>
              <a:gd name="T15" fmla="*/ 2147483647 h 4"/>
              <a:gd name="T16" fmla="*/ 2147483647 w 6"/>
              <a:gd name="T17" fmla="*/ 2147483647 h 4"/>
              <a:gd name="T18" fmla="*/ 2147483647 w 6"/>
              <a:gd name="T19" fmla="*/ 2147483647 h 4"/>
              <a:gd name="T20" fmla="*/ 2147483647 w 6"/>
              <a:gd name="T21" fmla="*/ 2147483647 h 4"/>
              <a:gd name="T22" fmla="*/ 2147483647 w 6"/>
              <a:gd name="T23" fmla="*/ 0 h 4"/>
              <a:gd name="T24" fmla="*/ 2147483647 w 6"/>
              <a:gd name="T25" fmla="*/ 0 h 4"/>
              <a:gd name="T26" fmla="*/ 2147483647 w 6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"/>
              <a:gd name="T43" fmla="*/ 0 h 4"/>
              <a:gd name="T44" fmla="*/ 6 w 6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" h="4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4" y="4"/>
                </a:lnTo>
                <a:lnTo>
                  <a:pt x="6" y="4"/>
                </a:lnTo>
                <a:lnTo>
                  <a:pt x="6" y="2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370" name="Group 217"/>
          <p:cNvGrpSpPr>
            <a:grpSpLocks/>
          </p:cNvGrpSpPr>
          <p:nvPr/>
        </p:nvGrpSpPr>
        <p:grpSpPr bwMode="auto">
          <a:xfrm>
            <a:off x="5049838" y="871538"/>
            <a:ext cx="2019300" cy="60325"/>
            <a:chOff x="3621088" y="942975"/>
            <a:chExt cx="2019300" cy="60325"/>
          </a:xfrm>
        </p:grpSpPr>
        <p:sp>
          <p:nvSpPr>
            <p:cNvPr id="53412" name="Line 186"/>
            <p:cNvSpPr>
              <a:spLocks noChangeShapeType="1"/>
            </p:cNvSpPr>
            <p:nvPr/>
          </p:nvSpPr>
          <p:spPr bwMode="auto">
            <a:xfrm flipV="1">
              <a:off x="4630738" y="974725"/>
              <a:ext cx="1588" cy="28575"/>
            </a:xfrm>
            <a:prstGeom prst="line">
              <a:avLst/>
            </a:pr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3" name="Freeform 187"/>
            <p:cNvSpPr>
              <a:spLocks/>
            </p:cNvSpPr>
            <p:nvPr/>
          </p:nvSpPr>
          <p:spPr bwMode="auto">
            <a:xfrm>
              <a:off x="3621088" y="942975"/>
              <a:ext cx="2019300" cy="31750"/>
            </a:xfrm>
            <a:custGeom>
              <a:avLst/>
              <a:gdLst>
                <a:gd name="T0" fmla="*/ 2147483647 w 1272"/>
                <a:gd name="T1" fmla="*/ 0 h 20"/>
                <a:gd name="T2" fmla="*/ 2147483647 w 1272"/>
                <a:gd name="T3" fmla="*/ 2147483647 h 20"/>
                <a:gd name="T4" fmla="*/ 2147483647 w 1272"/>
                <a:gd name="T5" fmla="*/ 2147483647 h 20"/>
                <a:gd name="T6" fmla="*/ 2147483647 w 1272"/>
                <a:gd name="T7" fmla="*/ 2147483647 h 20"/>
                <a:gd name="T8" fmla="*/ 2147483647 w 1272"/>
                <a:gd name="T9" fmla="*/ 2147483647 h 20"/>
                <a:gd name="T10" fmla="*/ 2147483647 w 1272"/>
                <a:gd name="T11" fmla="*/ 2147483647 h 20"/>
                <a:gd name="T12" fmla="*/ 2147483647 w 1272"/>
                <a:gd name="T13" fmla="*/ 2147483647 h 20"/>
                <a:gd name="T14" fmla="*/ 2147483647 w 1272"/>
                <a:gd name="T15" fmla="*/ 2147483647 h 20"/>
                <a:gd name="T16" fmla="*/ 2147483647 w 1272"/>
                <a:gd name="T17" fmla="*/ 2147483647 h 20"/>
                <a:gd name="T18" fmla="*/ 2147483647 w 1272"/>
                <a:gd name="T19" fmla="*/ 2147483647 h 20"/>
                <a:gd name="T20" fmla="*/ 2147483647 w 1272"/>
                <a:gd name="T21" fmla="*/ 2147483647 h 20"/>
                <a:gd name="T22" fmla="*/ 2147483647 w 1272"/>
                <a:gd name="T23" fmla="*/ 2147483647 h 20"/>
                <a:gd name="T24" fmla="*/ 0 w 1272"/>
                <a:gd name="T25" fmla="*/ 2147483647 h 20"/>
                <a:gd name="T26" fmla="*/ 0 w 1272"/>
                <a:gd name="T27" fmla="*/ 2147483647 h 20"/>
                <a:gd name="T28" fmla="*/ 0 w 1272"/>
                <a:gd name="T29" fmla="*/ 2147483647 h 20"/>
                <a:gd name="T30" fmla="*/ 0 w 1272"/>
                <a:gd name="T31" fmla="*/ 0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72"/>
                <a:gd name="T49" fmla="*/ 0 h 20"/>
                <a:gd name="T50" fmla="*/ 1272 w 1272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72" h="20">
                  <a:moveTo>
                    <a:pt x="1272" y="0"/>
                  </a:moveTo>
                  <a:lnTo>
                    <a:pt x="1272" y="10"/>
                  </a:lnTo>
                  <a:lnTo>
                    <a:pt x="1270" y="14"/>
                  </a:lnTo>
                  <a:lnTo>
                    <a:pt x="1268" y="18"/>
                  </a:lnTo>
                  <a:lnTo>
                    <a:pt x="1266" y="20"/>
                  </a:lnTo>
                  <a:lnTo>
                    <a:pt x="1262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1" name="Group 220"/>
          <p:cNvGrpSpPr>
            <a:grpSpLocks/>
          </p:cNvGrpSpPr>
          <p:nvPr/>
        </p:nvGrpSpPr>
        <p:grpSpPr bwMode="auto">
          <a:xfrm>
            <a:off x="4325938" y="3106738"/>
            <a:ext cx="457200" cy="60325"/>
            <a:chOff x="2897188" y="3178175"/>
            <a:chExt cx="457200" cy="60325"/>
          </a:xfrm>
        </p:grpSpPr>
        <p:sp>
          <p:nvSpPr>
            <p:cNvPr id="53410" name="Line 188"/>
            <p:cNvSpPr>
              <a:spLocks noChangeShapeType="1"/>
            </p:cNvSpPr>
            <p:nvPr/>
          </p:nvSpPr>
          <p:spPr bwMode="auto">
            <a:xfrm>
              <a:off x="3125788" y="3178175"/>
              <a:ext cx="1588" cy="28575"/>
            </a:xfrm>
            <a:prstGeom prst="line">
              <a:avLst/>
            </a:pr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11" name="Freeform 189"/>
            <p:cNvSpPr>
              <a:spLocks/>
            </p:cNvSpPr>
            <p:nvPr/>
          </p:nvSpPr>
          <p:spPr bwMode="auto">
            <a:xfrm>
              <a:off x="2897188" y="3206750"/>
              <a:ext cx="457200" cy="31750"/>
            </a:xfrm>
            <a:custGeom>
              <a:avLst/>
              <a:gdLst>
                <a:gd name="T0" fmla="*/ 0 w 288"/>
                <a:gd name="T1" fmla="*/ 2147483647 h 20"/>
                <a:gd name="T2" fmla="*/ 0 w 288"/>
                <a:gd name="T3" fmla="*/ 2147483647 h 20"/>
                <a:gd name="T4" fmla="*/ 0 w 288"/>
                <a:gd name="T5" fmla="*/ 2147483647 h 20"/>
                <a:gd name="T6" fmla="*/ 0 w 288"/>
                <a:gd name="T7" fmla="*/ 2147483647 h 20"/>
                <a:gd name="T8" fmla="*/ 0 w 288"/>
                <a:gd name="T9" fmla="*/ 2147483647 h 20"/>
                <a:gd name="T10" fmla="*/ 2147483647 w 288"/>
                <a:gd name="T11" fmla="*/ 2147483647 h 20"/>
                <a:gd name="T12" fmla="*/ 2147483647 w 288"/>
                <a:gd name="T13" fmla="*/ 0 h 20"/>
                <a:gd name="T14" fmla="*/ 2147483647 w 288"/>
                <a:gd name="T15" fmla="*/ 0 h 20"/>
                <a:gd name="T16" fmla="*/ 2147483647 w 288"/>
                <a:gd name="T17" fmla="*/ 0 h 20"/>
                <a:gd name="T18" fmla="*/ 2147483647 w 288"/>
                <a:gd name="T19" fmla="*/ 0 h 20"/>
                <a:gd name="T20" fmla="*/ 2147483647 w 288"/>
                <a:gd name="T21" fmla="*/ 0 h 20"/>
                <a:gd name="T22" fmla="*/ 2147483647 w 288"/>
                <a:gd name="T23" fmla="*/ 2147483647 h 20"/>
                <a:gd name="T24" fmla="*/ 2147483647 w 288"/>
                <a:gd name="T25" fmla="*/ 2147483647 h 20"/>
                <a:gd name="T26" fmla="*/ 2147483647 w 288"/>
                <a:gd name="T27" fmla="*/ 2147483647 h 20"/>
                <a:gd name="T28" fmla="*/ 2147483647 w 288"/>
                <a:gd name="T29" fmla="*/ 2147483647 h 20"/>
                <a:gd name="T30" fmla="*/ 2147483647 w 288"/>
                <a:gd name="T31" fmla="*/ 2147483647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8"/>
                <a:gd name="T49" fmla="*/ 0 h 20"/>
                <a:gd name="T50" fmla="*/ 288 w 288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8" h="20">
                  <a:moveTo>
                    <a:pt x="0" y="20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280" y="0"/>
                  </a:lnTo>
                  <a:lnTo>
                    <a:pt x="282" y="0"/>
                  </a:lnTo>
                  <a:lnTo>
                    <a:pt x="286" y="2"/>
                  </a:lnTo>
                  <a:lnTo>
                    <a:pt x="288" y="4"/>
                  </a:lnTo>
                  <a:lnTo>
                    <a:pt x="288" y="8"/>
                  </a:lnTo>
                  <a:lnTo>
                    <a:pt x="288" y="20"/>
                  </a:lnTo>
                </a:path>
              </a:pathLst>
            </a:cu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2" name="Group 219"/>
          <p:cNvGrpSpPr>
            <a:grpSpLocks/>
          </p:cNvGrpSpPr>
          <p:nvPr/>
        </p:nvGrpSpPr>
        <p:grpSpPr bwMode="auto">
          <a:xfrm>
            <a:off x="7024688" y="3106738"/>
            <a:ext cx="628650" cy="60325"/>
            <a:chOff x="5595938" y="3178175"/>
            <a:chExt cx="628650" cy="60325"/>
          </a:xfrm>
        </p:grpSpPr>
        <p:sp>
          <p:nvSpPr>
            <p:cNvPr id="53408" name="Line 190"/>
            <p:cNvSpPr>
              <a:spLocks noChangeShapeType="1"/>
            </p:cNvSpPr>
            <p:nvPr/>
          </p:nvSpPr>
          <p:spPr bwMode="auto">
            <a:xfrm>
              <a:off x="5910263" y="3178175"/>
              <a:ext cx="1588" cy="28575"/>
            </a:xfrm>
            <a:prstGeom prst="line">
              <a:avLst/>
            </a:pr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9" name="Freeform 191"/>
            <p:cNvSpPr>
              <a:spLocks/>
            </p:cNvSpPr>
            <p:nvPr/>
          </p:nvSpPr>
          <p:spPr bwMode="auto">
            <a:xfrm>
              <a:off x="5595938" y="3206750"/>
              <a:ext cx="628650" cy="31750"/>
            </a:xfrm>
            <a:custGeom>
              <a:avLst/>
              <a:gdLst>
                <a:gd name="T0" fmla="*/ 0 w 396"/>
                <a:gd name="T1" fmla="*/ 2147483647 h 20"/>
                <a:gd name="T2" fmla="*/ 0 w 396"/>
                <a:gd name="T3" fmla="*/ 2147483647 h 20"/>
                <a:gd name="T4" fmla="*/ 0 w 396"/>
                <a:gd name="T5" fmla="*/ 2147483647 h 20"/>
                <a:gd name="T6" fmla="*/ 0 w 396"/>
                <a:gd name="T7" fmla="*/ 2147483647 h 20"/>
                <a:gd name="T8" fmla="*/ 0 w 396"/>
                <a:gd name="T9" fmla="*/ 2147483647 h 20"/>
                <a:gd name="T10" fmla="*/ 2147483647 w 396"/>
                <a:gd name="T11" fmla="*/ 2147483647 h 20"/>
                <a:gd name="T12" fmla="*/ 2147483647 w 396"/>
                <a:gd name="T13" fmla="*/ 0 h 20"/>
                <a:gd name="T14" fmla="*/ 2147483647 w 396"/>
                <a:gd name="T15" fmla="*/ 0 h 20"/>
                <a:gd name="T16" fmla="*/ 2147483647 w 396"/>
                <a:gd name="T17" fmla="*/ 0 h 20"/>
                <a:gd name="T18" fmla="*/ 2147483647 w 396"/>
                <a:gd name="T19" fmla="*/ 0 h 20"/>
                <a:gd name="T20" fmla="*/ 2147483647 w 396"/>
                <a:gd name="T21" fmla="*/ 0 h 20"/>
                <a:gd name="T22" fmla="*/ 2147483647 w 396"/>
                <a:gd name="T23" fmla="*/ 2147483647 h 20"/>
                <a:gd name="T24" fmla="*/ 2147483647 w 396"/>
                <a:gd name="T25" fmla="*/ 2147483647 h 20"/>
                <a:gd name="T26" fmla="*/ 2147483647 w 396"/>
                <a:gd name="T27" fmla="*/ 2147483647 h 20"/>
                <a:gd name="T28" fmla="*/ 2147483647 w 396"/>
                <a:gd name="T29" fmla="*/ 2147483647 h 20"/>
                <a:gd name="T30" fmla="*/ 2147483647 w 396"/>
                <a:gd name="T31" fmla="*/ 2147483647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6"/>
                <a:gd name="T49" fmla="*/ 0 h 20"/>
                <a:gd name="T50" fmla="*/ 396 w 396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6" h="20">
                  <a:moveTo>
                    <a:pt x="0" y="20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388" y="0"/>
                  </a:lnTo>
                  <a:lnTo>
                    <a:pt x="392" y="0"/>
                  </a:lnTo>
                  <a:lnTo>
                    <a:pt x="394" y="2"/>
                  </a:lnTo>
                  <a:lnTo>
                    <a:pt x="396" y="4"/>
                  </a:lnTo>
                  <a:lnTo>
                    <a:pt x="396" y="8"/>
                  </a:lnTo>
                  <a:lnTo>
                    <a:pt x="396" y="20"/>
                  </a:lnTo>
                </a:path>
              </a:pathLst>
            </a:cu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3" name="Group 218"/>
          <p:cNvGrpSpPr>
            <a:grpSpLocks/>
          </p:cNvGrpSpPr>
          <p:nvPr/>
        </p:nvGrpSpPr>
        <p:grpSpPr bwMode="auto">
          <a:xfrm>
            <a:off x="6332538" y="1446213"/>
            <a:ext cx="63500" cy="1050925"/>
            <a:chOff x="4903788" y="1517650"/>
            <a:chExt cx="63500" cy="1050925"/>
          </a:xfrm>
        </p:grpSpPr>
        <p:sp>
          <p:nvSpPr>
            <p:cNvPr id="53406" name="Line 192"/>
            <p:cNvSpPr>
              <a:spLocks noChangeShapeType="1"/>
            </p:cNvSpPr>
            <p:nvPr/>
          </p:nvSpPr>
          <p:spPr bwMode="auto">
            <a:xfrm flipH="1">
              <a:off x="4938713" y="2035175"/>
              <a:ext cx="28575" cy="1588"/>
            </a:xfrm>
            <a:prstGeom prst="line">
              <a:avLst/>
            </a:pr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7" name="Freeform 193"/>
            <p:cNvSpPr>
              <a:spLocks/>
            </p:cNvSpPr>
            <p:nvPr/>
          </p:nvSpPr>
          <p:spPr bwMode="auto">
            <a:xfrm>
              <a:off x="4903788" y="1517650"/>
              <a:ext cx="34925" cy="1050925"/>
            </a:xfrm>
            <a:custGeom>
              <a:avLst/>
              <a:gdLst>
                <a:gd name="T0" fmla="*/ 0 w 22"/>
                <a:gd name="T1" fmla="*/ 0 h 662"/>
                <a:gd name="T2" fmla="*/ 2147483647 w 22"/>
                <a:gd name="T3" fmla="*/ 0 h 662"/>
                <a:gd name="T4" fmla="*/ 2147483647 w 22"/>
                <a:gd name="T5" fmla="*/ 0 h 662"/>
                <a:gd name="T6" fmla="*/ 2147483647 w 22"/>
                <a:gd name="T7" fmla="*/ 0 h 662"/>
                <a:gd name="T8" fmla="*/ 2147483647 w 22"/>
                <a:gd name="T9" fmla="*/ 2147483647 h 662"/>
                <a:gd name="T10" fmla="*/ 2147483647 w 22"/>
                <a:gd name="T11" fmla="*/ 2147483647 h 662"/>
                <a:gd name="T12" fmla="*/ 2147483647 w 22"/>
                <a:gd name="T13" fmla="*/ 2147483647 h 662"/>
                <a:gd name="T14" fmla="*/ 2147483647 w 22"/>
                <a:gd name="T15" fmla="*/ 2147483647 h 662"/>
                <a:gd name="T16" fmla="*/ 2147483647 w 22"/>
                <a:gd name="T17" fmla="*/ 2147483647 h 662"/>
                <a:gd name="T18" fmla="*/ 2147483647 w 22"/>
                <a:gd name="T19" fmla="*/ 2147483647 h 662"/>
                <a:gd name="T20" fmla="*/ 2147483647 w 22"/>
                <a:gd name="T21" fmla="*/ 2147483647 h 662"/>
                <a:gd name="T22" fmla="*/ 2147483647 w 22"/>
                <a:gd name="T23" fmla="*/ 2147483647 h 662"/>
                <a:gd name="T24" fmla="*/ 2147483647 w 22"/>
                <a:gd name="T25" fmla="*/ 2147483647 h 662"/>
                <a:gd name="T26" fmla="*/ 2147483647 w 22"/>
                <a:gd name="T27" fmla="*/ 2147483647 h 662"/>
                <a:gd name="T28" fmla="*/ 2147483647 w 22"/>
                <a:gd name="T29" fmla="*/ 2147483647 h 662"/>
                <a:gd name="T30" fmla="*/ 0 w 22"/>
                <a:gd name="T31" fmla="*/ 2147483647 h 6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662"/>
                <a:gd name="T50" fmla="*/ 22 w 22"/>
                <a:gd name="T51" fmla="*/ 662 h 6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662">
                  <a:moveTo>
                    <a:pt x="0" y="0"/>
                  </a:move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2" y="10"/>
                  </a:lnTo>
                  <a:lnTo>
                    <a:pt x="22" y="652"/>
                  </a:lnTo>
                  <a:lnTo>
                    <a:pt x="20" y="656"/>
                  </a:lnTo>
                  <a:lnTo>
                    <a:pt x="18" y="660"/>
                  </a:lnTo>
                  <a:lnTo>
                    <a:pt x="16" y="662"/>
                  </a:lnTo>
                  <a:lnTo>
                    <a:pt x="12" y="662"/>
                  </a:lnTo>
                  <a:lnTo>
                    <a:pt x="0" y="662"/>
                  </a:lnTo>
                </a:path>
              </a:pathLst>
            </a:custGeom>
            <a:noFill/>
            <a:ln w="4699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4" name="Group 221"/>
          <p:cNvGrpSpPr>
            <a:grpSpLocks/>
          </p:cNvGrpSpPr>
          <p:nvPr/>
        </p:nvGrpSpPr>
        <p:grpSpPr bwMode="auto">
          <a:xfrm>
            <a:off x="6027738" y="1081088"/>
            <a:ext cx="53975" cy="200025"/>
            <a:chOff x="4598988" y="1152525"/>
            <a:chExt cx="53975" cy="200025"/>
          </a:xfrm>
        </p:grpSpPr>
        <p:sp>
          <p:nvSpPr>
            <p:cNvPr id="53404" name="Line 194"/>
            <p:cNvSpPr>
              <a:spLocks noChangeShapeType="1"/>
            </p:cNvSpPr>
            <p:nvPr/>
          </p:nvSpPr>
          <p:spPr bwMode="auto">
            <a:xfrm>
              <a:off x="4624388" y="1152525"/>
              <a:ext cx="1588" cy="127000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5" name="Freeform 195"/>
            <p:cNvSpPr>
              <a:spLocks/>
            </p:cNvSpPr>
            <p:nvPr/>
          </p:nvSpPr>
          <p:spPr bwMode="auto">
            <a:xfrm>
              <a:off x="4598988" y="1260475"/>
              <a:ext cx="53975" cy="92075"/>
            </a:xfrm>
            <a:custGeom>
              <a:avLst/>
              <a:gdLst>
                <a:gd name="T0" fmla="*/ 2147483647 w 34"/>
                <a:gd name="T1" fmla="*/ 0 h 58"/>
                <a:gd name="T2" fmla="*/ 2147483647 w 34"/>
                <a:gd name="T3" fmla="*/ 2147483647 h 58"/>
                <a:gd name="T4" fmla="*/ 0 w 34"/>
                <a:gd name="T5" fmla="*/ 0 h 58"/>
                <a:gd name="T6" fmla="*/ 2147483647 w 34"/>
                <a:gd name="T7" fmla="*/ 2147483647 h 58"/>
                <a:gd name="T8" fmla="*/ 2147483647 w 3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8"/>
                <a:gd name="T17" fmla="*/ 34 w 3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8">
                  <a:moveTo>
                    <a:pt x="34" y="0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16" y="5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5" name="Group 168"/>
          <p:cNvGrpSpPr>
            <a:grpSpLocks/>
          </p:cNvGrpSpPr>
          <p:nvPr/>
        </p:nvGrpSpPr>
        <p:grpSpPr bwMode="auto">
          <a:xfrm>
            <a:off x="4584700" y="3290888"/>
            <a:ext cx="53975" cy="466725"/>
            <a:chOff x="3156331" y="3362325"/>
            <a:chExt cx="53975" cy="466725"/>
          </a:xfrm>
        </p:grpSpPr>
        <p:sp>
          <p:nvSpPr>
            <p:cNvPr id="53402" name="Freeform 196"/>
            <p:cNvSpPr>
              <a:spLocks/>
            </p:cNvSpPr>
            <p:nvPr/>
          </p:nvSpPr>
          <p:spPr bwMode="auto">
            <a:xfrm>
              <a:off x="3156331" y="3740150"/>
              <a:ext cx="53975" cy="88900"/>
            </a:xfrm>
            <a:custGeom>
              <a:avLst/>
              <a:gdLst>
                <a:gd name="T0" fmla="*/ 2147483647 w 34"/>
                <a:gd name="T1" fmla="*/ 0 h 56"/>
                <a:gd name="T2" fmla="*/ 2147483647 w 34"/>
                <a:gd name="T3" fmla="*/ 2147483647 h 56"/>
                <a:gd name="T4" fmla="*/ 0 w 34"/>
                <a:gd name="T5" fmla="*/ 0 h 56"/>
                <a:gd name="T6" fmla="*/ 2147483647 w 34"/>
                <a:gd name="T7" fmla="*/ 2147483647 h 56"/>
                <a:gd name="T8" fmla="*/ 2147483647 w 34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0"/>
                  </a:moveTo>
                  <a:lnTo>
                    <a:pt x="16" y="6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3" name="Line 197"/>
            <p:cNvSpPr>
              <a:spLocks noChangeShapeType="1"/>
            </p:cNvSpPr>
            <p:nvPr/>
          </p:nvSpPr>
          <p:spPr bwMode="auto">
            <a:xfrm flipV="1">
              <a:off x="3180365" y="3362325"/>
              <a:ext cx="1588" cy="403225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6" name="Group 165"/>
          <p:cNvGrpSpPr>
            <a:grpSpLocks/>
          </p:cNvGrpSpPr>
          <p:nvPr/>
        </p:nvGrpSpPr>
        <p:grpSpPr bwMode="auto">
          <a:xfrm>
            <a:off x="7286625" y="3290888"/>
            <a:ext cx="50800" cy="612775"/>
            <a:chOff x="5858256" y="3362325"/>
            <a:chExt cx="50800" cy="612775"/>
          </a:xfrm>
        </p:grpSpPr>
        <p:sp>
          <p:nvSpPr>
            <p:cNvPr id="53400" name="Freeform 198"/>
            <p:cNvSpPr>
              <a:spLocks/>
            </p:cNvSpPr>
            <p:nvPr/>
          </p:nvSpPr>
          <p:spPr bwMode="auto">
            <a:xfrm>
              <a:off x="5858256" y="3886200"/>
              <a:ext cx="50800" cy="88900"/>
            </a:xfrm>
            <a:custGeom>
              <a:avLst/>
              <a:gdLst>
                <a:gd name="T0" fmla="*/ 2147483647 w 32"/>
                <a:gd name="T1" fmla="*/ 0 h 56"/>
                <a:gd name="T2" fmla="*/ 2147483647 w 32"/>
                <a:gd name="T3" fmla="*/ 2147483647 h 56"/>
                <a:gd name="T4" fmla="*/ 0 w 32"/>
                <a:gd name="T5" fmla="*/ 0 h 56"/>
                <a:gd name="T6" fmla="*/ 2147483647 w 32"/>
                <a:gd name="T7" fmla="*/ 2147483647 h 56"/>
                <a:gd name="T8" fmla="*/ 2147483647 w 3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6"/>
                <a:gd name="T17" fmla="*/ 32 w 3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6">
                  <a:moveTo>
                    <a:pt x="32" y="0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01" name="Line 199"/>
            <p:cNvSpPr>
              <a:spLocks noChangeShapeType="1"/>
            </p:cNvSpPr>
            <p:nvPr/>
          </p:nvSpPr>
          <p:spPr bwMode="auto">
            <a:xfrm flipV="1">
              <a:off x="5882290" y="3362325"/>
              <a:ext cx="1588" cy="552450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7" name="Group 166"/>
          <p:cNvGrpSpPr>
            <a:grpSpLocks/>
          </p:cNvGrpSpPr>
          <p:nvPr/>
        </p:nvGrpSpPr>
        <p:grpSpPr bwMode="auto">
          <a:xfrm>
            <a:off x="7291388" y="4068763"/>
            <a:ext cx="50800" cy="682625"/>
            <a:chOff x="5862828" y="4140200"/>
            <a:chExt cx="50800" cy="682625"/>
          </a:xfrm>
        </p:grpSpPr>
        <p:sp>
          <p:nvSpPr>
            <p:cNvPr id="53398" name="Freeform 200"/>
            <p:cNvSpPr>
              <a:spLocks/>
            </p:cNvSpPr>
            <p:nvPr/>
          </p:nvSpPr>
          <p:spPr bwMode="auto">
            <a:xfrm>
              <a:off x="5862828" y="4733925"/>
              <a:ext cx="50800" cy="88900"/>
            </a:xfrm>
            <a:custGeom>
              <a:avLst/>
              <a:gdLst>
                <a:gd name="T0" fmla="*/ 2147483647 w 32"/>
                <a:gd name="T1" fmla="*/ 0 h 56"/>
                <a:gd name="T2" fmla="*/ 2147483647 w 32"/>
                <a:gd name="T3" fmla="*/ 2147483647 h 56"/>
                <a:gd name="T4" fmla="*/ 0 w 32"/>
                <a:gd name="T5" fmla="*/ 0 h 56"/>
                <a:gd name="T6" fmla="*/ 2147483647 w 32"/>
                <a:gd name="T7" fmla="*/ 2147483647 h 56"/>
                <a:gd name="T8" fmla="*/ 2147483647 w 3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6"/>
                <a:gd name="T17" fmla="*/ 32 w 3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6">
                  <a:moveTo>
                    <a:pt x="32" y="0"/>
                  </a:moveTo>
                  <a:lnTo>
                    <a:pt x="16" y="6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9" name="Line 201"/>
            <p:cNvSpPr>
              <a:spLocks noChangeShapeType="1"/>
            </p:cNvSpPr>
            <p:nvPr/>
          </p:nvSpPr>
          <p:spPr bwMode="auto">
            <a:xfrm flipV="1">
              <a:off x="5882290" y="4140200"/>
              <a:ext cx="1588" cy="619125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78" name="Group 167"/>
          <p:cNvGrpSpPr>
            <a:grpSpLocks/>
          </p:cNvGrpSpPr>
          <p:nvPr/>
        </p:nvGrpSpPr>
        <p:grpSpPr bwMode="auto">
          <a:xfrm>
            <a:off x="7286625" y="4989513"/>
            <a:ext cx="50800" cy="714375"/>
            <a:chOff x="5858256" y="5060950"/>
            <a:chExt cx="50800" cy="714375"/>
          </a:xfrm>
        </p:grpSpPr>
        <p:sp>
          <p:nvSpPr>
            <p:cNvPr id="53396" name="Freeform 202"/>
            <p:cNvSpPr>
              <a:spLocks/>
            </p:cNvSpPr>
            <p:nvPr/>
          </p:nvSpPr>
          <p:spPr bwMode="auto">
            <a:xfrm>
              <a:off x="5858256" y="5686425"/>
              <a:ext cx="50800" cy="88900"/>
            </a:xfrm>
            <a:custGeom>
              <a:avLst/>
              <a:gdLst>
                <a:gd name="T0" fmla="*/ 2147483647 w 32"/>
                <a:gd name="T1" fmla="*/ 0 h 56"/>
                <a:gd name="T2" fmla="*/ 2147483647 w 32"/>
                <a:gd name="T3" fmla="*/ 2147483647 h 56"/>
                <a:gd name="T4" fmla="*/ 0 w 32"/>
                <a:gd name="T5" fmla="*/ 0 h 56"/>
                <a:gd name="T6" fmla="*/ 2147483647 w 32"/>
                <a:gd name="T7" fmla="*/ 2147483647 h 56"/>
                <a:gd name="T8" fmla="*/ 2147483647 w 3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56"/>
                <a:gd name="T17" fmla="*/ 32 w 3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56">
                  <a:moveTo>
                    <a:pt x="32" y="0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7" name="Line 203"/>
            <p:cNvSpPr>
              <a:spLocks noChangeShapeType="1"/>
            </p:cNvSpPr>
            <p:nvPr/>
          </p:nvSpPr>
          <p:spPr bwMode="auto">
            <a:xfrm flipV="1">
              <a:off x="5882290" y="5060950"/>
              <a:ext cx="1588" cy="654050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379" name="Line 204"/>
          <p:cNvSpPr>
            <a:spLocks noChangeShapeType="1"/>
          </p:cNvSpPr>
          <p:nvPr/>
        </p:nvSpPr>
        <p:spPr bwMode="auto">
          <a:xfrm flipH="1" flipV="1">
            <a:off x="7024688" y="5684838"/>
            <a:ext cx="200025" cy="7620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0" name="Line 205"/>
          <p:cNvSpPr>
            <a:spLocks noChangeShapeType="1"/>
          </p:cNvSpPr>
          <p:nvPr/>
        </p:nvSpPr>
        <p:spPr bwMode="auto">
          <a:xfrm flipH="1">
            <a:off x="4986338" y="3665538"/>
            <a:ext cx="200025" cy="7620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1" name="Line 206"/>
          <p:cNvSpPr>
            <a:spLocks noChangeShapeType="1"/>
          </p:cNvSpPr>
          <p:nvPr/>
        </p:nvSpPr>
        <p:spPr bwMode="auto">
          <a:xfrm flipH="1" flipV="1">
            <a:off x="3541713" y="2954338"/>
            <a:ext cx="88900" cy="282575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2" name="Line 207"/>
          <p:cNvSpPr>
            <a:spLocks noChangeShapeType="1"/>
          </p:cNvSpPr>
          <p:nvPr/>
        </p:nvSpPr>
        <p:spPr bwMode="auto">
          <a:xfrm flipH="1" flipV="1">
            <a:off x="3875088" y="601663"/>
            <a:ext cx="85725" cy="22225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3" name="Line 208"/>
          <p:cNvSpPr>
            <a:spLocks noChangeShapeType="1"/>
          </p:cNvSpPr>
          <p:nvPr/>
        </p:nvSpPr>
        <p:spPr bwMode="auto">
          <a:xfrm flipH="1" flipV="1">
            <a:off x="6249988" y="2954338"/>
            <a:ext cx="88900" cy="282575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384" name="Group 169"/>
          <p:cNvGrpSpPr>
            <a:grpSpLocks/>
          </p:cNvGrpSpPr>
          <p:nvPr/>
        </p:nvGrpSpPr>
        <p:grpSpPr bwMode="auto">
          <a:xfrm>
            <a:off x="4584700" y="3983038"/>
            <a:ext cx="53975" cy="428625"/>
            <a:chOff x="3156331" y="4054475"/>
            <a:chExt cx="53975" cy="428625"/>
          </a:xfrm>
        </p:grpSpPr>
        <p:sp>
          <p:nvSpPr>
            <p:cNvPr id="53394" name="Freeform 209"/>
            <p:cNvSpPr>
              <a:spLocks/>
            </p:cNvSpPr>
            <p:nvPr/>
          </p:nvSpPr>
          <p:spPr bwMode="auto">
            <a:xfrm>
              <a:off x="3156331" y="4394200"/>
              <a:ext cx="53975" cy="88900"/>
            </a:xfrm>
            <a:custGeom>
              <a:avLst/>
              <a:gdLst>
                <a:gd name="T0" fmla="*/ 2147483647 w 34"/>
                <a:gd name="T1" fmla="*/ 0 h 56"/>
                <a:gd name="T2" fmla="*/ 2147483647 w 34"/>
                <a:gd name="T3" fmla="*/ 2147483647 h 56"/>
                <a:gd name="T4" fmla="*/ 0 w 34"/>
                <a:gd name="T5" fmla="*/ 0 h 56"/>
                <a:gd name="T6" fmla="*/ 2147483647 w 34"/>
                <a:gd name="T7" fmla="*/ 2147483647 h 56"/>
                <a:gd name="T8" fmla="*/ 2147483647 w 34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0"/>
                  </a:moveTo>
                  <a:lnTo>
                    <a:pt x="16" y="6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5" name="Line 210"/>
            <p:cNvSpPr>
              <a:spLocks noChangeShapeType="1"/>
            </p:cNvSpPr>
            <p:nvPr/>
          </p:nvSpPr>
          <p:spPr bwMode="auto">
            <a:xfrm flipV="1">
              <a:off x="3180365" y="4054475"/>
              <a:ext cx="1588" cy="365125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85" name="Group 170"/>
          <p:cNvGrpSpPr>
            <a:grpSpLocks/>
          </p:cNvGrpSpPr>
          <p:nvPr/>
        </p:nvGrpSpPr>
        <p:grpSpPr bwMode="auto">
          <a:xfrm>
            <a:off x="4584700" y="4906963"/>
            <a:ext cx="53975" cy="314325"/>
            <a:chOff x="3156331" y="4978400"/>
            <a:chExt cx="53975" cy="314325"/>
          </a:xfrm>
        </p:grpSpPr>
        <p:sp>
          <p:nvSpPr>
            <p:cNvPr id="53392" name="Freeform 211"/>
            <p:cNvSpPr>
              <a:spLocks/>
            </p:cNvSpPr>
            <p:nvPr/>
          </p:nvSpPr>
          <p:spPr bwMode="auto">
            <a:xfrm>
              <a:off x="3156331" y="5203825"/>
              <a:ext cx="53975" cy="88900"/>
            </a:xfrm>
            <a:custGeom>
              <a:avLst/>
              <a:gdLst>
                <a:gd name="T0" fmla="*/ 2147483647 w 34"/>
                <a:gd name="T1" fmla="*/ 0 h 56"/>
                <a:gd name="T2" fmla="*/ 2147483647 w 34"/>
                <a:gd name="T3" fmla="*/ 2147483647 h 56"/>
                <a:gd name="T4" fmla="*/ 0 w 34"/>
                <a:gd name="T5" fmla="*/ 0 h 56"/>
                <a:gd name="T6" fmla="*/ 2147483647 w 34"/>
                <a:gd name="T7" fmla="*/ 2147483647 h 56"/>
                <a:gd name="T8" fmla="*/ 2147483647 w 34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0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3" name="Line 212"/>
            <p:cNvSpPr>
              <a:spLocks noChangeShapeType="1"/>
            </p:cNvSpPr>
            <p:nvPr/>
          </p:nvSpPr>
          <p:spPr bwMode="auto">
            <a:xfrm flipV="1">
              <a:off x="3180365" y="4978400"/>
              <a:ext cx="1588" cy="254000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86" name="Group 171"/>
          <p:cNvGrpSpPr>
            <a:grpSpLocks/>
          </p:cNvGrpSpPr>
          <p:nvPr/>
        </p:nvGrpSpPr>
        <p:grpSpPr bwMode="auto">
          <a:xfrm>
            <a:off x="4584700" y="5437188"/>
            <a:ext cx="53975" cy="279400"/>
            <a:chOff x="3156331" y="5508625"/>
            <a:chExt cx="53975" cy="279400"/>
          </a:xfrm>
        </p:grpSpPr>
        <p:sp>
          <p:nvSpPr>
            <p:cNvPr id="53390" name="Freeform 213"/>
            <p:cNvSpPr>
              <a:spLocks/>
            </p:cNvSpPr>
            <p:nvPr/>
          </p:nvSpPr>
          <p:spPr bwMode="auto">
            <a:xfrm>
              <a:off x="3156331" y="5699125"/>
              <a:ext cx="53975" cy="88900"/>
            </a:xfrm>
            <a:custGeom>
              <a:avLst/>
              <a:gdLst>
                <a:gd name="T0" fmla="*/ 2147483647 w 34"/>
                <a:gd name="T1" fmla="*/ 0 h 56"/>
                <a:gd name="T2" fmla="*/ 2147483647 w 34"/>
                <a:gd name="T3" fmla="*/ 2147483647 h 56"/>
                <a:gd name="T4" fmla="*/ 0 w 34"/>
                <a:gd name="T5" fmla="*/ 0 h 56"/>
                <a:gd name="T6" fmla="*/ 2147483647 w 34"/>
                <a:gd name="T7" fmla="*/ 2147483647 h 56"/>
                <a:gd name="T8" fmla="*/ 2147483647 w 34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56"/>
                <a:gd name="T17" fmla="*/ 34 w 34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56">
                  <a:moveTo>
                    <a:pt x="34" y="0"/>
                  </a:moveTo>
                  <a:lnTo>
                    <a:pt x="16" y="8"/>
                  </a:lnTo>
                  <a:lnTo>
                    <a:pt x="0" y="0"/>
                  </a:lnTo>
                  <a:lnTo>
                    <a:pt x="16" y="5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91" name="Line 214"/>
            <p:cNvSpPr>
              <a:spLocks noChangeShapeType="1"/>
            </p:cNvSpPr>
            <p:nvPr/>
          </p:nvSpPr>
          <p:spPr bwMode="auto">
            <a:xfrm flipV="1">
              <a:off x="3180365" y="5508625"/>
              <a:ext cx="1588" cy="219075"/>
            </a:xfrm>
            <a:prstGeom prst="line">
              <a:avLst/>
            </a:prstGeom>
            <a:noFill/>
            <a:ln w="698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387" name="Line 215"/>
          <p:cNvSpPr>
            <a:spLocks noChangeShapeType="1"/>
          </p:cNvSpPr>
          <p:nvPr/>
        </p:nvSpPr>
        <p:spPr bwMode="auto">
          <a:xfrm flipH="1" flipV="1">
            <a:off x="4319588" y="5684838"/>
            <a:ext cx="200025" cy="7620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8" name="Line 216"/>
          <p:cNvSpPr>
            <a:spLocks noChangeShapeType="1"/>
          </p:cNvSpPr>
          <p:nvPr/>
        </p:nvSpPr>
        <p:spPr bwMode="auto">
          <a:xfrm flipV="1">
            <a:off x="4691063" y="5973763"/>
            <a:ext cx="200025" cy="7620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89" name="Line 217"/>
          <p:cNvSpPr>
            <a:spLocks noChangeShapeType="1"/>
          </p:cNvSpPr>
          <p:nvPr/>
        </p:nvSpPr>
        <p:spPr bwMode="auto">
          <a:xfrm flipV="1">
            <a:off x="7386638" y="5973763"/>
            <a:ext cx="200025" cy="76200"/>
          </a:xfrm>
          <a:prstGeom prst="line">
            <a:avLst/>
          </a:prstGeom>
          <a:noFill/>
          <a:ln w="4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3831"/>
            <a:ext cx="2667000" cy="2737644"/>
          </a:xfrm>
        </p:spPr>
        <p:txBody>
          <a:bodyPr/>
          <a:lstStyle/>
          <a:p>
            <a:r>
              <a:rPr lang="en-US" dirty="0" smtClean="0"/>
              <a:t>Expansion of tri-nucleotide repeats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smtClean="0"/>
              <a:t>Study Guide/Outline--Mutations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7848600" cy="5486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 smtClean="0"/>
              <a:t>Mutation Mechanisms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A gene may have a mutation rate of “1.4 x10</a:t>
            </a:r>
            <a:r>
              <a:rPr lang="en-US" sz="1800" b="1" baseline="30000" smtClean="0"/>
              <a:t>-5</a:t>
            </a:r>
            <a:r>
              <a:rPr lang="en-US" sz="1800" b="1" smtClean="0"/>
              <a:t>” What exactly does this number mean? (from class)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What are the molecular mechanisms by which mutations arise in the DNA? What can happen during DNA replication? Recombination, chemically?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What is the difference between transitions and transversions?</a:t>
            </a:r>
          </a:p>
          <a:p>
            <a:pPr>
              <a:lnSpc>
                <a:spcPct val="80000"/>
              </a:lnSpc>
            </a:pPr>
            <a:endParaRPr lang="en-US" sz="1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smtClean="0"/>
              <a:t>Effects on Protein/Effects on the Organism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What are the differences between a missense, nonsense, and frameshift mutation? (and how do they arise)? Why does a silent mutation not result in an amino acid change?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Mutations in DNA sequence may be written as “T352C”, while mutations in amino acid sequence may be written as “Met 54 Val”.  What is meant by this nomenclature?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The effect of a mutation may be reversed in an organism, either a true reversion at the same nucleotide, or through second mutations. Explain the difference between a true reversion, partial reversion, and suppressor mutations (intragenic or intergenic).</a:t>
            </a:r>
          </a:p>
          <a:p>
            <a:pPr>
              <a:lnSpc>
                <a:spcPct val="80000"/>
              </a:lnSpc>
            </a:pPr>
            <a:r>
              <a:rPr lang="en-US" sz="1800" b="1" smtClean="0"/>
              <a:t>What is the difference between a somatic and germline mutation (including passing on mutation to offspring and what proportion of cells in the organism are mutant)?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9"/>
          <p:cNvSpPr txBox="1">
            <a:spLocks noChangeArrowheads="1"/>
          </p:cNvSpPr>
          <p:nvPr/>
        </p:nvSpPr>
        <p:spPr bwMode="auto">
          <a:xfrm>
            <a:off x="76200" y="6324600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smtClean="0"/>
              <a:t>Brooks, Fig </a:t>
            </a:r>
            <a:r>
              <a:rPr lang="en-US" sz="1600" b="1" dirty="0"/>
              <a:t>18.13</a:t>
            </a:r>
          </a:p>
        </p:txBody>
      </p:sp>
      <p:pic>
        <p:nvPicPr>
          <p:cNvPr id="57350" name="Picture 267" descr="bro25332_18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927100"/>
            <a:ext cx="78660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1" name="Group 268"/>
          <p:cNvGrpSpPr>
            <a:grpSpLocks/>
          </p:cNvGrpSpPr>
          <p:nvPr/>
        </p:nvGrpSpPr>
        <p:grpSpPr bwMode="auto">
          <a:xfrm>
            <a:off x="2686050" y="1830388"/>
            <a:ext cx="1003300" cy="166687"/>
            <a:chOff x="3021013" y="2359025"/>
            <a:chExt cx="827087" cy="136525"/>
          </a:xfrm>
        </p:grpSpPr>
        <p:sp>
          <p:nvSpPr>
            <p:cNvPr id="57434" name="Line 81"/>
            <p:cNvSpPr>
              <a:spLocks noChangeShapeType="1"/>
            </p:cNvSpPr>
            <p:nvPr/>
          </p:nvSpPr>
          <p:spPr bwMode="auto">
            <a:xfrm>
              <a:off x="3021013" y="2427288"/>
              <a:ext cx="641350" cy="1587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35" name="Freeform 82"/>
            <p:cNvSpPr>
              <a:spLocks/>
            </p:cNvSpPr>
            <p:nvPr/>
          </p:nvSpPr>
          <p:spPr bwMode="auto">
            <a:xfrm>
              <a:off x="3613150" y="2359025"/>
              <a:ext cx="234950" cy="136525"/>
            </a:xfrm>
            <a:custGeom>
              <a:avLst/>
              <a:gdLst>
                <a:gd name="T0" fmla="*/ 0 w 148"/>
                <a:gd name="T1" fmla="*/ 0 h 86"/>
                <a:gd name="T2" fmla="*/ 2147483647 w 148"/>
                <a:gd name="T3" fmla="*/ 2147483647 h 86"/>
                <a:gd name="T4" fmla="*/ 0 w 148"/>
                <a:gd name="T5" fmla="*/ 2147483647 h 86"/>
                <a:gd name="T6" fmla="*/ 2147483647 w 148"/>
                <a:gd name="T7" fmla="*/ 2147483647 h 86"/>
                <a:gd name="T8" fmla="*/ 0 w 148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86"/>
                <a:gd name="T17" fmla="*/ 148 w 148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86">
                  <a:moveTo>
                    <a:pt x="0" y="0"/>
                  </a:moveTo>
                  <a:lnTo>
                    <a:pt x="20" y="43"/>
                  </a:lnTo>
                  <a:lnTo>
                    <a:pt x="0" y="86"/>
                  </a:lnTo>
                  <a:lnTo>
                    <a:pt x="14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2" name="Group 269"/>
          <p:cNvGrpSpPr>
            <a:grpSpLocks/>
          </p:cNvGrpSpPr>
          <p:nvPr/>
        </p:nvGrpSpPr>
        <p:grpSpPr bwMode="auto">
          <a:xfrm>
            <a:off x="3187700" y="4598988"/>
            <a:ext cx="1001713" cy="163512"/>
            <a:chOff x="3435350" y="4640263"/>
            <a:chExt cx="825500" cy="134937"/>
          </a:xfrm>
        </p:grpSpPr>
        <p:sp>
          <p:nvSpPr>
            <p:cNvPr id="57432" name="Line 83"/>
            <p:cNvSpPr>
              <a:spLocks noChangeShapeType="1"/>
            </p:cNvSpPr>
            <p:nvPr/>
          </p:nvSpPr>
          <p:spPr bwMode="auto">
            <a:xfrm>
              <a:off x="3435350" y="4708525"/>
              <a:ext cx="639763" cy="1588"/>
            </a:xfrm>
            <a:prstGeom prst="line">
              <a:avLst/>
            </a:prstGeom>
            <a:noFill/>
            <a:ln w="1333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7433" name="Freeform 84"/>
            <p:cNvSpPr>
              <a:spLocks/>
            </p:cNvSpPr>
            <p:nvPr/>
          </p:nvSpPr>
          <p:spPr bwMode="auto">
            <a:xfrm>
              <a:off x="4025900" y="4640263"/>
              <a:ext cx="234950" cy="134937"/>
            </a:xfrm>
            <a:custGeom>
              <a:avLst/>
              <a:gdLst>
                <a:gd name="T0" fmla="*/ 0 w 148"/>
                <a:gd name="T1" fmla="*/ 0 h 85"/>
                <a:gd name="T2" fmla="*/ 2147483647 w 148"/>
                <a:gd name="T3" fmla="*/ 2147483647 h 85"/>
                <a:gd name="T4" fmla="*/ 0 w 148"/>
                <a:gd name="T5" fmla="*/ 2147483647 h 85"/>
                <a:gd name="T6" fmla="*/ 2147483647 w 148"/>
                <a:gd name="T7" fmla="*/ 2147483647 h 85"/>
                <a:gd name="T8" fmla="*/ 0 w 148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85"/>
                <a:gd name="T17" fmla="*/ 148 w 148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85">
                  <a:moveTo>
                    <a:pt x="0" y="0"/>
                  </a:moveTo>
                  <a:lnTo>
                    <a:pt x="20" y="43"/>
                  </a:lnTo>
                  <a:lnTo>
                    <a:pt x="0" y="85"/>
                  </a:lnTo>
                  <a:lnTo>
                    <a:pt x="14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57353" name="Rectangle 85"/>
          <p:cNvSpPr>
            <a:spLocks noChangeArrowheads="1"/>
          </p:cNvSpPr>
          <p:nvPr/>
        </p:nvSpPr>
        <p:spPr bwMode="auto">
          <a:xfrm>
            <a:off x="4585817" y="1841956"/>
            <a:ext cx="49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Helvetica" pitchFamily="34" charset="0"/>
              </a:rPr>
              <a:t>Uracil</a:t>
            </a:r>
            <a:endParaRPr lang="en-US" sz="1400" b="1" dirty="0"/>
          </a:p>
        </p:txBody>
      </p:sp>
      <p:sp>
        <p:nvSpPr>
          <p:cNvPr id="57354" name="Rectangle 91"/>
          <p:cNvSpPr>
            <a:spLocks noChangeArrowheads="1"/>
          </p:cNvSpPr>
          <p:nvPr/>
        </p:nvSpPr>
        <p:spPr bwMode="auto">
          <a:xfrm>
            <a:off x="2827338" y="1509713"/>
            <a:ext cx="5305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HNO</a:t>
            </a:r>
            <a:r>
              <a:rPr lang="en-US" sz="16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1600" b="1" baseline="-25000"/>
          </a:p>
        </p:txBody>
      </p:sp>
      <p:sp>
        <p:nvSpPr>
          <p:cNvPr id="57355" name="Rectangle 95"/>
          <p:cNvSpPr>
            <a:spLocks noChangeArrowheads="1"/>
          </p:cNvSpPr>
          <p:nvPr/>
        </p:nvSpPr>
        <p:spPr bwMode="auto">
          <a:xfrm>
            <a:off x="3336925" y="4276725"/>
            <a:ext cx="5305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HNO</a:t>
            </a:r>
            <a:r>
              <a:rPr lang="en-US" sz="16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1600" b="1" baseline="-25000"/>
          </a:p>
        </p:txBody>
      </p:sp>
      <p:sp>
        <p:nvSpPr>
          <p:cNvPr id="57356" name="Rectangle 99"/>
          <p:cNvSpPr>
            <a:spLocks noChangeArrowheads="1"/>
          </p:cNvSpPr>
          <p:nvPr/>
        </p:nvSpPr>
        <p:spPr bwMode="auto">
          <a:xfrm>
            <a:off x="6477000" y="1841956"/>
            <a:ext cx="7053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Adenine</a:t>
            </a:r>
            <a:endParaRPr lang="en-US" sz="1400" b="1"/>
          </a:p>
        </p:txBody>
      </p:sp>
      <p:sp>
        <p:nvSpPr>
          <p:cNvPr id="57357" name="Rectangle 106"/>
          <p:cNvSpPr>
            <a:spLocks noChangeArrowheads="1"/>
          </p:cNvSpPr>
          <p:nvPr/>
        </p:nvSpPr>
        <p:spPr bwMode="auto">
          <a:xfrm>
            <a:off x="7169785" y="4724400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Helvetica" pitchFamily="34" charset="0"/>
              </a:rPr>
              <a:t>Cytosine</a:t>
            </a:r>
            <a:endParaRPr lang="en-US" sz="1400" b="1" dirty="0"/>
          </a:p>
        </p:txBody>
      </p:sp>
      <p:sp>
        <p:nvSpPr>
          <p:cNvPr id="57358" name="Freeform 114"/>
          <p:cNvSpPr>
            <a:spLocks/>
          </p:cNvSpPr>
          <p:nvPr/>
        </p:nvSpPr>
        <p:spPr bwMode="auto">
          <a:xfrm>
            <a:off x="7375525" y="1023938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2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4" y="89"/>
                </a:lnTo>
                <a:lnTo>
                  <a:pt x="12" y="19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59" name="Freeform 115"/>
          <p:cNvSpPr>
            <a:spLocks/>
          </p:cNvSpPr>
          <p:nvPr/>
        </p:nvSpPr>
        <p:spPr bwMode="auto">
          <a:xfrm>
            <a:off x="6970713" y="2295525"/>
            <a:ext cx="134937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6" y="0"/>
                </a:lnTo>
                <a:lnTo>
                  <a:pt x="59" y="74"/>
                </a:lnTo>
                <a:lnTo>
                  <a:pt x="59" y="0"/>
                </a:lnTo>
                <a:lnTo>
                  <a:pt x="70" y="0"/>
                </a:lnTo>
                <a:lnTo>
                  <a:pt x="70" y="89"/>
                </a:lnTo>
                <a:lnTo>
                  <a:pt x="59" y="89"/>
                </a:lnTo>
                <a:lnTo>
                  <a:pt x="12" y="19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60" name="Freeform 116"/>
          <p:cNvSpPr>
            <a:spLocks/>
          </p:cNvSpPr>
          <p:nvPr/>
        </p:nvSpPr>
        <p:spPr bwMode="auto">
          <a:xfrm>
            <a:off x="6223000" y="1854200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2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4" y="89"/>
                </a:lnTo>
                <a:lnTo>
                  <a:pt x="12" y="16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61" name="Rectangle 117"/>
          <p:cNvSpPr>
            <a:spLocks noChangeArrowheads="1"/>
          </p:cNvSpPr>
          <p:nvPr/>
        </p:nvSpPr>
        <p:spPr bwMode="auto">
          <a:xfrm>
            <a:off x="6291263" y="253365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62" name="Rectangle 119"/>
          <p:cNvSpPr>
            <a:spLocks noChangeArrowheads="1"/>
          </p:cNvSpPr>
          <p:nvPr/>
        </p:nvSpPr>
        <p:spPr bwMode="auto">
          <a:xfrm>
            <a:off x="8054975" y="10080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63" name="Rectangle 122"/>
          <p:cNvSpPr>
            <a:spLocks noChangeArrowheads="1"/>
          </p:cNvSpPr>
          <p:nvPr/>
        </p:nvSpPr>
        <p:spPr bwMode="auto">
          <a:xfrm>
            <a:off x="7740650" y="2062163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364" name="Rectangle 127"/>
          <p:cNvSpPr>
            <a:spLocks noChangeArrowheads="1"/>
          </p:cNvSpPr>
          <p:nvPr/>
        </p:nvSpPr>
        <p:spPr bwMode="auto">
          <a:xfrm>
            <a:off x="7727950" y="5510213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365" name="Rectangle 132"/>
          <p:cNvSpPr>
            <a:spLocks noChangeArrowheads="1"/>
          </p:cNvSpPr>
          <p:nvPr/>
        </p:nvSpPr>
        <p:spPr bwMode="auto">
          <a:xfrm>
            <a:off x="4054475" y="5000625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366" name="Freeform 137"/>
          <p:cNvSpPr>
            <a:spLocks/>
          </p:cNvSpPr>
          <p:nvPr/>
        </p:nvSpPr>
        <p:spPr bwMode="auto">
          <a:xfrm>
            <a:off x="4586288" y="2287588"/>
            <a:ext cx="141287" cy="173037"/>
          </a:xfrm>
          <a:custGeom>
            <a:avLst/>
            <a:gdLst>
              <a:gd name="T0" fmla="*/ 0 w 73"/>
              <a:gd name="T1" fmla="*/ 2147483647 h 90"/>
              <a:gd name="T2" fmla="*/ 0 w 73"/>
              <a:gd name="T3" fmla="*/ 0 h 90"/>
              <a:gd name="T4" fmla="*/ 2147483647 w 73"/>
              <a:gd name="T5" fmla="*/ 0 h 90"/>
              <a:gd name="T6" fmla="*/ 2147483647 w 73"/>
              <a:gd name="T7" fmla="*/ 2147483647 h 90"/>
              <a:gd name="T8" fmla="*/ 2147483647 w 73"/>
              <a:gd name="T9" fmla="*/ 2147483647 h 90"/>
              <a:gd name="T10" fmla="*/ 2147483647 w 73"/>
              <a:gd name="T11" fmla="*/ 0 h 90"/>
              <a:gd name="T12" fmla="*/ 2147483647 w 73"/>
              <a:gd name="T13" fmla="*/ 0 h 90"/>
              <a:gd name="T14" fmla="*/ 2147483647 w 73"/>
              <a:gd name="T15" fmla="*/ 2147483647 h 90"/>
              <a:gd name="T16" fmla="*/ 2147483647 w 73"/>
              <a:gd name="T17" fmla="*/ 2147483647 h 90"/>
              <a:gd name="T18" fmla="*/ 2147483647 w 73"/>
              <a:gd name="T19" fmla="*/ 2147483647 h 90"/>
              <a:gd name="T20" fmla="*/ 2147483647 w 73"/>
              <a:gd name="T21" fmla="*/ 2147483647 h 90"/>
              <a:gd name="T22" fmla="*/ 2147483647 w 73"/>
              <a:gd name="T23" fmla="*/ 2147483647 h 90"/>
              <a:gd name="T24" fmla="*/ 0 w 73"/>
              <a:gd name="T25" fmla="*/ 2147483647 h 90"/>
              <a:gd name="T26" fmla="*/ 0 w 73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"/>
              <a:gd name="T43" fmla="*/ 0 h 90"/>
              <a:gd name="T44" fmla="*/ 73 w 73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" h="90">
                <a:moveTo>
                  <a:pt x="0" y="90"/>
                </a:moveTo>
                <a:lnTo>
                  <a:pt x="0" y="0"/>
                </a:lnTo>
                <a:lnTo>
                  <a:pt x="15" y="0"/>
                </a:lnTo>
                <a:lnTo>
                  <a:pt x="62" y="74"/>
                </a:lnTo>
                <a:lnTo>
                  <a:pt x="62" y="0"/>
                </a:lnTo>
                <a:lnTo>
                  <a:pt x="73" y="0"/>
                </a:lnTo>
                <a:lnTo>
                  <a:pt x="73" y="90"/>
                </a:lnTo>
                <a:lnTo>
                  <a:pt x="58" y="90"/>
                </a:lnTo>
                <a:lnTo>
                  <a:pt x="11" y="20"/>
                </a:lnTo>
                <a:lnTo>
                  <a:pt x="11" y="90"/>
                </a:lnTo>
                <a:lnTo>
                  <a:pt x="0" y="9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67" name="Freeform 139"/>
          <p:cNvSpPr>
            <a:spLocks/>
          </p:cNvSpPr>
          <p:nvPr/>
        </p:nvSpPr>
        <p:spPr bwMode="auto">
          <a:xfrm>
            <a:off x="5334000" y="1854200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6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8" y="89"/>
                </a:lnTo>
                <a:lnTo>
                  <a:pt x="12" y="16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68" name="Rectangle 140"/>
          <p:cNvSpPr>
            <a:spLocks noChangeArrowheads="1"/>
          </p:cNvSpPr>
          <p:nvPr/>
        </p:nvSpPr>
        <p:spPr bwMode="auto">
          <a:xfrm>
            <a:off x="5183188" y="2519363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1600" b="1"/>
          </a:p>
        </p:txBody>
      </p:sp>
      <p:sp>
        <p:nvSpPr>
          <p:cNvPr id="57369" name="Rectangle 141"/>
          <p:cNvSpPr>
            <a:spLocks noChangeArrowheads="1"/>
          </p:cNvSpPr>
          <p:nvPr/>
        </p:nvSpPr>
        <p:spPr bwMode="auto">
          <a:xfrm>
            <a:off x="5221288" y="1084263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1600" b="1"/>
          </a:p>
        </p:txBody>
      </p:sp>
      <p:sp>
        <p:nvSpPr>
          <p:cNvPr id="57370" name="Freeform 142"/>
          <p:cNvSpPr>
            <a:spLocks/>
          </p:cNvSpPr>
          <p:nvPr/>
        </p:nvSpPr>
        <p:spPr bwMode="auto">
          <a:xfrm>
            <a:off x="4368800" y="1143000"/>
            <a:ext cx="134938" cy="171450"/>
          </a:xfrm>
          <a:custGeom>
            <a:avLst/>
            <a:gdLst>
              <a:gd name="T0" fmla="*/ 2147483647 w 70"/>
              <a:gd name="T1" fmla="*/ 0 h 89"/>
              <a:gd name="T2" fmla="*/ 0 w 70"/>
              <a:gd name="T3" fmla="*/ 0 h 89"/>
              <a:gd name="T4" fmla="*/ 0 w 70"/>
              <a:gd name="T5" fmla="*/ 2147483647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2147483647 h 89"/>
              <a:gd name="T12" fmla="*/ 2147483647 w 70"/>
              <a:gd name="T13" fmla="*/ 2147483647 h 89"/>
              <a:gd name="T14" fmla="*/ 2147483647 w 70"/>
              <a:gd name="T15" fmla="*/ 2147483647 h 89"/>
              <a:gd name="T16" fmla="*/ 2147483647 w 70"/>
              <a:gd name="T17" fmla="*/ 0 h 89"/>
              <a:gd name="T18" fmla="*/ 2147483647 w 70"/>
              <a:gd name="T19" fmla="*/ 0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2147483647 w 70"/>
              <a:gd name="T25" fmla="*/ 0 h 89"/>
              <a:gd name="T26" fmla="*/ 2147483647 w 70"/>
              <a:gd name="T27" fmla="*/ 0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12" y="0"/>
                </a:moveTo>
                <a:lnTo>
                  <a:pt x="0" y="0"/>
                </a:lnTo>
                <a:lnTo>
                  <a:pt x="0" y="89"/>
                </a:lnTo>
                <a:lnTo>
                  <a:pt x="12" y="89"/>
                </a:lnTo>
                <a:lnTo>
                  <a:pt x="12" y="47"/>
                </a:lnTo>
                <a:lnTo>
                  <a:pt x="58" y="47"/>
                </a:lnTo>
                <a:lnTo>
                  <a:pt x="58" y="89"/>
                </a:lnTo>
                <a:lnTo>
                  <a:pt x="70" y="89"/>
                </a:lnTo>
                <a:lnTo>
                  <a:pt x="70" y="0"/>
                </a:lnTo>
                <a:lnTo>
                  <a:pt x="58" y="0"/>
                </a:lnTo>
                <a:lnTo>
                  <a:pt x="58" y="35"/>
                </a:lnTo>
                <a:lnTo>
                  <a:pt x="12" y="35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71" name="Freeform 143"/>
          <p:cNvSpPr>
            <a:spLocks/>
          </p:cNvSpPr>
          <p:nvPr/>
        </p:nvSpPr>
        <p:spPr bwMode="auto">
          <a:xfrm>
            <a:off x="3979863" y="1830388"/>
            <a:ext cx="134937" cy="174625"/>
          </a:xfrm>
          <a:custGeom>
            <a:avLst/>
            <a:gdLst>
              <a:gd name="T0" fmla="*/ 2147483647 w 70"/>
              <a:gd name="T1" fmla="*/ 0 h 90"/>
              <a:gd name="T2" fmla="*/ 0 w 70"/>
              <a:gd name="T3" fmla="*/ 0 h 90"/>
              <a:gd name="T4" fmla="*/ 0 w 70"/>
              <a:gd name="T5" fmla="*/ 2147483647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2147483647 w 70"/>
              <a:gd name="T11" fmla="*/ 2147483647 h 90"/>
              <a:gd name="T12" fmla="*/ 2147483647 w 70"/>
              <a:gd name="T13" fmla="*/ 2147483647 h 90"/>
              <a:gd name="T14" fmla="*/ 2147483647 w 70"/>
              <a:gd name="T15" fmla="*/ 2147483647 h 90"/>
              <a:gd name="T16" fmla="*/ 2147483647 w 70"/>
              <a:gd name="T17" fmla="*/ 0 h 90"/>
              <a:gd name="T18" fmla="*/ 2147483647 w 70"/>
              <a:gd name="T19" fmla="*/ 0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2147483647 w 70"/>
              <a:gd name="T25" fmla="*/ 0 h 90"/>
              <a:gd name="T26" fmla="*/ 2147483647 w 70"/>
              <a:gd name="T27" fmla="*/ 0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12" y="0"/>
                </a:moveTo>
                <a:lnTo>
                  <a:pt x="0" y="0"/>
                </a:lnTo>
                <a:lnTo>
                  <a:pt x="0" y="90"/>
                </a:lnTo>
                <a:lnTo>
                  <a:pt x="12" y="90"/>
                </a:lnTo>
                <a:lnTo>
                  <a:pt x="12" y="47"/>
                </a:lnTo>
                <a:lnTo>
                  <a:pt x="58" y="47"/>
                </a:lnTo>
                <a:lnTo>
                  <a:pt x="58" y="90"/>
                </a:lnTo>
                <a:lnTo>
                  <a:pt x="70" y="90"/>
                </a:lnTo>
                <a:lnTo>
                  <a:pt x="70" y="0"/>
                </a:lnTo>
                <a:lnTo>
                  <a:pt x="58" y="0"/>
                </a:lnTo>
                <a:lnTo>
                  <a:pt x="58" y="35"/>
                </a:lnTo>
                <a:lnTo>
                  <a:pt x="12" y="35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72" name="Rectangle 145"/>
          <p:cNvSpPr>
            <a:spLocks noChangeArrowheads="1"/>
          </p:cNvSpPr>
          <p:nvPr/>
        </p:nvSpPr>
        <p:spPr bwMode="auto">
          <a:xfrm>
            <a:off x="5738813" y="18002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73" name="Rectangle 146"/>
          <p:cNvSpPr>
            <a:spLocks noChangeArrowheads="1"/>
          </p:cNvSpPr>
          <p:nvPr/>
        </p:nvSpPr>
        <p:spPr bwMode="auto">
          <a:xfrm>
            <a:off x="4090988" y="2570163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374" name="Rectangle 151"/>
          <p:cNvSpPr>
            <a:spLocks noChangeArrowheads="1"/>
          </p:cNvSpPr>
          <p:nvPr/>
        </p:nvSpPr>
        <p:spPr bwMode="auto">
          <a:xfrm>
            <a:off x="6283325" y="10922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375" name="Rectangle 152"/>
          <p:cNvSpPr>
            <a:spLocks noChangeArrowheads="1"/>
          </p:cNvSpPr>
          <p:nvPr/>
        </p:nvSpPr>
        <p:spPr bwMode="auto">
          <a:xfrm>
            <a:off x="5686425" y="10842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76" name="Rectangle 153"/>
          <p:cNvSpPr>
            <a:spLocks noChangeArrowheads="1"/>
          </p:cNvSpPr>
          <p:nvPr/>
        </p:nvSpPr>
        <p:spPr bwMode="auto">
          <a:xfrm>
            <a:off x="6545263" y="6953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77" name="Rectangle 154"/>
          <p:cNvSpPr>
            <a:spLocks noChangeArrowheads="1"/>
          </p:cNvSpPr>
          <p:nvPr/>
        </p:nvSpPr>
        <p:spPr bwMode="auto">
          <a:xfrm>
            <a:off x="7024688" y="401478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378" name="Rectangle 155"/>
          <p:cNvSpPr>
            <a:spLocks noChangeArrowheads="1"/>
          </p:cNvSpPr>
          <p:nvPr/>
        </p:nvSpPr>
        <p:spPr bwMode="auto">
          <a:xfrm>
            <a:off x="6426200" y="400685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79" name="Rectangle 156"/>
          <p:cNvSpPr>
            <a:spLocks noChangeArrowheads="1"/>
          </p:cNvSpPr>
          <p:nvPr/>
        </p:nvSpPr>
        <p:spPr bwMode="auto">
          <a:xfrm>
            <a:off x="7286625" y="361791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80" name="Rectangle 157"/>
          <p:cNvSpPr>
            <a:spLocks noChangeArrowheads="1"/>
          </p:cNvSpPr>
          <p:nvPr/>
        </p:nvSpPr>
        <p:spPr bwMode="auto">
          <a:xfrm>
            <a:off x="862013" y="328613"/>
            <a:ext cx="15701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Template strand</a:t>
            </a:r>
            <a:endParaRPr lang="en-US" sz="1600" b="1" dirty="0"/>
          </a:p>
        </p:txBody>
      </p:sp>
      <p:sp>
        <p:nvSpPr>
          <p:cNvPr id="57381" name="Rectangle 171"/>
          <p:cNvSpPr>
            <a:spLocks noChangeArrowheads="1"/>
          </p:cNvSpPr>
          <p:nvPr/>
        </p:nvSpPr>
        <p:spPr bwMode="auto">
          <a:xfrm>
            <a:off x="5302250" y="328613"/>
            <a:ext cx="15757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pitchFamily="34" charset="0"/>
              </a:rPr>
              <a:t>After replication</a:t>
            </a:r>
            <a:endParaRPr lang="en-US" sz="1600" b="1"/>
          </a:p>
        </p:txBody>
      </p:sp>
      <p:sp>
        <p:nvSpPr>
          <p:cNvPr id="57382" name="Rectangle 187"/>
          <p:cNvSpPr>
            <a:spLocks noChangeArrowheads="1"/>
          </p:cNvSpPr>
          <p:nvPr/>
        </p:nvSpPr>
        <p:spPr bwMode="auto">
          <a:xfrm>
            <a:off x="5181600" y="4589463"/>
            <a:ext cx="8431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Helvetica" pitchFamily="34" charset="0"/>
              </a:rPr>
              <a:t>Hypo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Helvetica" pitchFamily="34" charset="0"/>
              </a:rPr>
              <a:t>xanthine</a:t>
            </a:r>
            <a:endParaRPr lang="en-US" sz="1600" b="1" dirty="0"/>
          </a:p>
        </p:txBody>
      </p:sp>
      <p:sp>
        <p:nvSpPr>
          <p:cNvPr id="57383" name="Freeform 199"/>
          <p:cNvSpPr>
            <a:spLocks/>
          </p:cNvSpPr>
          <p:nvPr/>
        </p:nvSpPr>
        <p:spPr bwMode="auto">
          <a:xfrm>
            <a:off x="4937125" y="3956050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2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5" y="89"/>
                </a:lnTo>
                <a:lnTo>
                  <a:pt x="12" y="19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84" name="Freeform 200"/>
          <p:cNvSpPr>
            <a:spLocks/>
          </p:cNvSpPr>
          <p:nvPr/>
        </p:nvSpPr>
        <p:spPr bwMode="auto">
          <a:xfrm>
            <a:off x="5349875" y="5233988"/>
            <a:ext cx="133350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1" y="0"/>
                </a:lnTo>
                <a:lnTo>
                  <a:pt x="58" y="70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4" y="89"/>
                </a:lnTo>
                <a:lnTo>
                  <a:pt x="11" y="15"/>
                </a:lnTo>
                <a:lnTo>
                  <a:pt x="11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85" name="Freeform 201"/>
          <p:cNvSpPr>
            <a:spLocks/>
          </p:cNvSpPr>
          <p:nvPr/>
        </p:nvSpPr>
        <p:spPr bwMode="auto">
          <a:xfrm>
            <a:off x="6088063" y="4778375"/>
            <a:ext cx="142875" cy="171450"/>
          </a:xfrm>
          <a:custGeom>
            <a:avLst/>
            <a:gdLst>
              <a:gd name="T0" fmla="*/ 0 w 74"/>
              <a:gd name="T1" fmla="*/ 2147483647 h 89"/>
              <a:gd name="T2" fmla="*/ 0 w 74"/>
              <a:gd name="T3" fmla="*/ 0 h 89"/>
              <a:gd name="T4" fmla="*/ 2147483647 w 74"/>
              <a:gd name="T5" fmla="*/ 0 h 89"/>
              <a:gd name="T6" fmla="*/ 2147483647 w 74"/>
              <a:gd name="T7" fmla="*/ 2147483647 h 89"/>
              <a:gd name="T8" fmla="*/ 2147483647 w 74"/>
              <a:gd name="T9" fmla="*/ 2147483647 h 89"/>
              <a:gd name="T10" fmla="*/ 2147483647 w 74"/>
              <a:gd name="T11" fmla="*/ 0 h 89"/>
              <a:gd name="T12" fmla="*/ 2147483647 w 74"/>
              <a:gd name="T13" fmla="*/ 0 h 89"/>
              <a:gd name="T14" fmla="*/ 2147483647 w 74"/>
              <a:gd name="T15" fmla="*/ 2147483647 h 89"/>
              <a:gd name="T16" fmla="*/ 2147483647 w 74"/>
              <a:gd name="T17" fmla="*/ 2147483647 h 89"/>
              <a:gd name="T18" fmla="*/ 2147483647 w 74"/>
              <a:gd name="T19" fmla="*/ 2147483647 h 89"/>
              <a:gd name="T20" fmla="*/ 2147483647 w 74"/>
              <a:gd name="T21" fmla="*/ 2147483647 h 89"/>
              <a:gd name="T22" fmla="*/ 2147483647 w 74"/>
              <a:gd name="T23" fmla="*/ 2147483647 h 89"/>
              <a:gd name="T24" fmla="*/ 0 w 74"/>
              <a:gd name="T25" fmla="*/ 2147483647 h 89"/>
              <a:gd name="T26" fmla="*/ 0 w 74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"/>
              <a:gd name="T43" fmla="*/ 0 h 89"/>
              <a:gd name="T44" fmla="*/ 74 w 74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" h="89">
                <a:moveTo>
                  <a:pt x="0" y="89"/>
                </a:moveTo>
                <a:lnTo>
                  <a:pt x="0" y="0"/>
                </a:lnTo>
                <a:lnTo>
                  <a:pt x="16" y="0"/>
                </a:lnTo>
                <a:lnTo>
                  <a:pt x="58" y="74"/>
                </a:lnTo>
                <a:lnTo>
                  <a:pt x="62" y="74"/>
                </a:lnTo>
                <a:lnTo>
                  <a:pt x="62" y="0"/>
                </a:lnTo>
                <a:lnTo>
                  <a:pt x="74" y="0"/>
                </a:lnTo>
                <a:lnTo>
                  <a:pt x="74" y="89"/>
                </a:lnTo>
                <a:lnTo>
                  <a:pt x="58" y="89"/>
                </a:lnTo>
                <a:lnTo>
                  <a:pt x="12" y="20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86" name="Rectangle 202"/>
          <p:cNvSpPr>
            <a:spLocks noChangeArrowheads="1"/>
          </p:cNvSpPr>
          <p:nvPr/>
        </p:nvSpPr>
        <p:spPr bwMode="auto">
          <a:xfrm>
            <a:off x="6477000" y="472598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87" name="Rectangle 203"/>
          <p:cNvSpPr>
            <a:spLocks noChangeArrowheads="1"/>
          </p:cNvSpPr>
          <p:nvPr/>
        </p:nvSpPr>
        <p:spPr bwMode="auto">
          <a:xfrm>
            <a:off x="6067425" y="473233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388" name="Freeform 204"/>
          <p:cNvSpPr>
            <a:spLocks/>
          </p:cNvSpPr>
          <p:nvPr/>
        </p:nvSpPr>
        <p:spPr bwMode="auto">
          <a:xfrm>
            <a:off x="4564063" y="4657725"/>
            <a:ext cx="133350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6" y="0"/>
                </a:lnTo>
                <a:lnTo>
                  <a:pt x="58" y="70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8" y="89"/>
                </a:lnTo>
                <a:lnTo>
                  <a:pt x="12" y="16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89" name="Rectangle 208"/>
          <p:cNvSpPr>
            <a:spLocks noChangeArrowheads="1"/>
          </p:cNvSpPr>
          <p:nvPr/>
        </p:nvSpPr>
        <p:spPr bwMode="auto">
          <a:xfrm>
            <a:off x="4205288" y="394811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90" name="Rectangle 209"/>
          <p:cNvSpPr>
            <a:spLocks noChangeArrowheads="1"/>
          </p:cNvSpPr>
          <p:nvPr/>
        </p:nvSpPr>
        <p:spPr bwMode="auto">
          <a:xfrm>
            <a:off x="5953125" y="54737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91" name="Rectangle 211"/>
          <p:cNvSpPr>
            <a:spLocks noChangeArrowheads="1"/>
          </p:cNvSpPr>
          <p:nvPr/>
        </p:nvSpPr>
        <p:spPr bwMode="auto">
          <a:xfrm>
            <a:off x="5946775" y="4014788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1600" b="1"/>
          </a:p>
        </p:txBody>
      </p:sp>
      <p:sp>
        <p:nvSpPr>
          <p:cNvPr id="57392" name="Freeform 212"/>
          <p:cNvSpPr>
            <a:spLocks/>
          </p:cNvSpPr>
          <p:nvPr/>
        </p:nvSpPr>
        <p:spPr bwMode="auto">
          <a:xfrm>
            <a:off x="7780338" y="1727200"/>
            <a:ext cx="134937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1" y="0"/>
                </a:lnTo>
                <a:lnTo>
                  <a:pt x="58" y="70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4" y="89"/>
                </a:lnTo>
                <a:lnTo>
                  <a:pt x="11" y="16"/>
                </a:lnTo>
                <a:lnTo>
                  <a:pt x="11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93" name="Freeform 214"/>
          <p:cNvSpPr>
            <a:spLocks/>
          </p:cNvSpPr>
          <p:nvPr/>
        </p:nvSpPr>
        <p:spPr bwMode="auto">
          <a:xfrm>
            <a:off x="7720013" y="5211763"/>
            <a:ext cx="134937" cy="173037"/>
          </a:xfrm>
          <a:custGeom>
            <a:avLst/>
            <a:gdLst>
              <a:gd name="T0" fmla="*/ 0 w 70"/>
              <a:gd name="T1" fmla="*/ 2147483647 h 90"/>
              <a:gd name="T2" fmla="*/ 0 w 70"/>
              <a:gd name="T3" fmla="*/ 0 h 90"/>
              <a:gd name="T4" fmla="*/ 2147483647 w 70"/>
              <a:gd name="T5" fmla="*/ 0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2147483647 w 70"/>
              <a:gd name="T11" fmla="*/ 0 h 90"/>
              <a:gd name="T12" fmla="*/ 2147483647 w 70"/>
              <a:gd name="T13" fmla="*/ 0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2147483647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0 w 70"/>
              <a:gd name="T25" fmla="*/ 2147483647 h 90"/>
              <a:gd name="T26" fmla="*/ 0 w 70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0" y="90"/>
                </a:moveTo>
                <a:lnTo>
                  <a:pt x="0" y="0"/>
                </a:lnTo>
                <a:lnTo>
                  <a:pt x="11" y="0"/>
                </a:lnTo>
                <a:lnTo>
                  <a:pt x="58" y="70"/>
                </a:lnTo>
                <a:lnTo>
                  <a:pt x="58" y="0"/>
                </a:lnTo>
                <a:lnTo>
                  <a:pt x="70" y="0"/>
                </a:lnTo>
                <a:lnTo>
                  <a:pt x="70" y="90"/>
                </a:lnTo>
                <a:lnTo>
                  <a:pt x="54" y="90"/>
                </a:lnTo>
                <a:lnTo>
                  <a:pt x="11" y="16"/>
                </a:lnTo>
                <a:lnTo>
                  <a:pt x="11" y="90"/>
                </a:lnTo>
                <a:lnTo>
                  <a:pt x="0" y="9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94" name="Freeform 216"/>
          <p:cNvSpPr>
            <a:spLocks/>
          </p:cNvSpPr>
          <p:nvPr/>
        </p:nvSpPr>
        <p:spPr bwMode="auto">
          <a:xfrm>
            <a:off x="6970713" y="4762500"/>
            <a:ext cx="134937" cy="173038"/>
          </a:xfrm>
          <a:custGeom>
            <a:avLst/>
            <a:gdLst>
              <a:gd name="T0" fmla="*/ 0 w 70"/>
              <a:gd name="T1" fmla="*/ 2147483647 h 90"/>
              <a:gd name="T2" fmla="*/ 0 w 70"/>
              <a:gd name="T3" fmla="*/ 0 h 90"/>
              <a:gd name="T4" fmla="*/ 2147483647 w 70"/>
              <a:gd name="T5" fmla="*/ 0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2147483647 w 70"/>
              <a:gd name="T11" fmla="*/ 0 h 90"/>
              <a:gd name="T12" fmla="*/ 2147483647 w 70"/>
              <a:gd name="T13" fmla="*/ 0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2147483647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0 w 70"/>
              <a:gd name="T25" fmla="*/ 2147483647 h 90"/>
              <a:gd name="T26" fmla="*/ 0 w 70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0" y="90"/>
                </a:moveTo>
                <a:lnTo>
                  <a:pt x="0" y="0"/>
                </a:lnTo>
                <a:lnTo>
                  <a:pt x="16" y="0"/>
                </a:lnTo>
                <a:lnTo>
                  <a:pt x="59" y="74"/>
                </a:lnTo>
                <a:lnTo>
                  <a:pt x="59" y="0"/>
                </a:lnTo>
                <a:lnTo>
                  <a:pt x="70" y="0"/>
                </a:lnTo>
                <a:lnTo>
                  <a:pt x="70" y="90"/>
                </a:lnTo>
                <a:lnTo>
                  <a:pt x="59" y="90"/>
                </a:lnTo>
                <a:lnTo>
                  <a:pt x="12" y="20"/>
                </a:lnTo>
                <a:lnTo>
                  <a:pt x="12" y="90"/>
                </a:lnTo>
                <a:lnTo>
                  <a:pt x="0" y="9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395" name="Rectangle 217"/>
          <p:cNvSpPr>
            <a:spLocks noChangeArrowheads="1"/>
          </p:cNvSpPr>
          <p:nvPr/>
        </p:nvSpPr>
        <p:spPr bwMode="auto">
          <a:xfrm>
            <a:off x="7038975" y="5441950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1600" b="1"/>
          </a:p>
        </p:txBody>
      </p:sp>
      <p:sp>
        <p:nvSpPr>
          <p:cNvPr id="57396" name="Rectangle 218"/>
          <p:cNvSpPr>
            <a:spLocks noChangeArrowheads="1"/>
          </p:cNvSpPr>
          <p:nvPr/>
        </p:nvSpPr>
        <p:spPr bwMode="auto">
          <a:xfrm>
            <a:off x="7847013" y="39925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97" name="Rectangle 219"/>
          <p:cNvSpPr>
            <a:spLocks noChangeArrowheads="1"/>
          </p:cNvSpPr>
          <p:nvPr/>
        </p:nvSpPr>
        <p:spPr bwMode="auto">
          <a:xfrm>
            <a:off x="8280400" y="473233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398" name="Rectangle 221"/>
          <p:cNvSpPr>
            <a:spLocks noChangeArrowheads="1"/>
          </p:cNvSpPr>
          <p:nvPr/>
        </p:nvSpPr>
        <p:spPr bwMode="auto">
          <a:xfrm>
            <a:off x="1376915" y="1584940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Helvetica" pitchFamily="34" charset="0"/>
              </a:rPr>
              <a:t>Cytosine</a:t>
            </a:r>
            <a:endParaRPr lang="en-US" sz="1400" b="1" dirty="0"/>
          </a:p>
        </p:txBody>
      </p:sp>
      <p:sp>
        <p:nvSpPr>
          <p:cNvPr id="57399" name="Rectangle 241"/>
          <p:cNvSpPr>
            <a:spLocks noChangeArrowheads="1"/>
          </p:cNvSpPr>
          <p:nvPr/>
        </p:nvSpPr>
        <p:spPr bwMode="auto">
          <a:xfrm>
            <a:off x="650875" y="2384425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400" name="Freeform 246"/>
          <p:cNvSpPr>
            <a:spLocks/>
          </p:cNvSpPr>
          <p:nvPr/>
        </p:nvSpPr>
        <p:spPr bwMode="auto">
          <a:xfrm>
            <a:off x="1466850" y="1997075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6" y="0"/>
                </a:lnTo>
                <a:lnTo>
                  <a:pt x="59" y="70"/>
                </a:lnTo>
                <a:lnTo>
                  <a:pt x="59" y="0"/>
                </a:lnTo>
                <a:lnTo>
                  <a:pt x="70" y="0"/>
                </a:lnTo>
                <a:lnTo>
                  <a:pt x="70" y="89"/>
                </a:lnTo>
                <a:lnTo>
                  <a:pt x="59" y="89"/>
                </a:lnTo>
                <a:lnTo>
                  <a:pt x="12" y="15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01" name="Rectangle 248"/>
          <p:cNvSpPr>
            <a:spLocks noChangeArrowheads="1"/>
          </p:cNvSpPr>
          <p:nvPr/>
        </p:nvSpPr>
        <p:spPr bwMode="auto">
          <a:xfrm>
            <a:off x="2049463" y="806450"/>
            <a:ext cx="3702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16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1600" b="1" baseline="-25000"/>
          </a:p>
        </p:txBody>
      </p:sp>
      <p:sp>
        <p:nvSpPr>
          <p:cNvPr id="57402" name="Rectangle 251"/>
          <p:cNvSpPr>
            <a:spLocks noChangeArrowheads="1"/>
          </p:cNvSpPr>
          <p:nvPr/>
        </p:nvSpPr>
        <p:spPr bwMode="auto">
          <a:xfrm>
            <a:off x="2095500" y="2257425"/>
            <a:ext cx="160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1600" b="1"/>
          </a:p>
        </p:txBody>
      </p:sp>
      <p:sp>
        <p:nvSpPr>
          <p:cNvPr id="57403" name="Rectangle 252"/>
          <p:cNvSpPr>
            <a:spLocks noChangeArrowheads="1"/>
          </p:cNvSpPr>
          <p:nvPr/>
        </p:nvSpPr>
        <p:spPr bwMode="auto">
          <a:xfrm>
            <a:off x="1271588" y="80645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404" name="Rectangle 253"/>
          <p:cNvSpPr>
            <a:spLocks noChangeArrowheads="1"/>
          </p:cNvSpPr>
          <p:nvPr/>
        </p:nvSpPr>
        <p:spPr bwMode="auto">
          <a:xfrm>
            <a:off x="884238" y="15541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405" name="Freeform 254"/>
          <p:cNvSpPr>
            <a:spLocks/>
          </p:cNvSpPr>
          <p:nvPr/>
        </p:nvSpPr>
        <p:spPr bwMode="auto">
          <a:xfrm>
            <a:off x="2163763" y="1592263"/>
            <a:ext cx="139700" cy="171450"/>
          </a:xfrm>
          <a:custGeom>
            <a:avLst/>
            <a:gdLst>
              <a:gd name="T0" fmla="*/ 0 w 73"/>
              <a:gd name="T1" fmla="*/ 2147483647 h 89"/>
              <a:gd name="T2" fmla="*/ 0 w 73"/>
              <a:gd name="T3" fmla="*/ 0 h 89"/>
              <a:gd name="T4" fmla="*/ 2147483647 w 73"/>
              <a:gd name="T5" fmla="*/ 0 h 89"/>
              <a:gd name="T6" fmla="*/ 2147483647 w 73"/>
              <a:gd name="T7" fmla="*/ 2147483647 h 89"/>
              <a:gd name="T8" fmla="*/ 2147483647 w 73"/>
              <a:gd name="T9" fmla="*/ 2147483647 h 89"/>
              <a:gd name="T10" fmla="*/ 2147483647 w 73"/>
              <a:gd name="T11" fmla="*/ 0 h 89"/>
              <a:gd name="T12" fmla="*/ 2147483647 w 73"/>
              <a:gd name="T13" fmla="*/ 0 h 89"/>
              <a:gd name="T14" fmla="*/ 2147483647 w 73"/>
              <a:gd name="T15" fmla="*/ 2147483647 h 89"/>
              <a:gd name="T16" fmla="*/ 2147483647 w 73"/>
              <a:gd name="T17" fmla="*/ 2147483647 h 89"/>
              <a:gd name="T18" fmla="*/ 2147483647 w 73"/>
              <a:gd name="T19" fmla="*/ 2147483647 h 89"/>
              <a:gd name="T20" fmla="*/ 2147483647 w 73"/>
              <a:gd name="T21" fmla="*/ 2147483647 h 89"/>
              <a:gd name="T22" fmla="*/ 2147483647 w 73"/>
              <a:gd name="T23" fmla="*/ 2147483647 h 89"/>
              <a:gd name="T24" fmla="*/ 0 w 73"/>
              <a:gd name="T25" fmla="*/ 2147483647 h 89"/>
              <a:gd name="T26" fmla="*/ 0 w 73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"/>
              <a:gd name="T43" fmla="*/ 0 h 89"/>
              <a:gd name="T44" fmla="*/ 73 w 73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" h="89">
                <a:moveTo>
                  <a:pt x="0" y="89"/>
                </a:moveTo>
                <a:lnTo>
                  <a:pt x="0" y="0"/>
                </a:lnTo>
                <a:lnTo>
                  <a:pt x="15" y="0"/>
                </a:lnTo>
                <a:lnTo>
                  <a:pt x="62" y="74"/>
                </a:lnTo>
                <a:lnTo>
                  <a:pt x="62" y="0"/>
                </a:lnTo>
                <a:lnTo>
                  <a:pt x="73" y="0"/>
                </a:lnTo>
                <a:lnTo>
                  <a:pt x="73" y="89"/>
                </a:lnTo>
                <a:lnTo>
                  <a:pt x="58" y="89"/>
                </a:lnTo>
                <a:lnTo>
                  <a:pt x="15" y="20"/>
                </a:lnTo>
                <a:lnTo>
                  <a:pt x="11" y="20"/>
                </a:lnTo>
                <a:lnTo>
                  <a:pt x="11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06" name="Rectangle 256"/>
          <p:cNvSpPr>
            <a:spLocks noChangeArrowheads="1"/>
          </p:cNvSpPr>
          <p:nvPr/>
        </p:nvSpPr>
        <p:spPr bwMode="auto">
          <a:xfrm>
            <a:off x="1593588" y="4560519"/>
            <a:ext cx="807913" cy="246221"/>
          </a:xfrm>
          <a:prstGeom prst="rect">
            <a:avLst/>
          </a:prstGeom>
          <a:solidFill>
            <a:srgbClr val="129D9A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Adenine</a:t>
            </a:r>
            <a:endParaRPr lang="en-US" sz="1600" b="1" dirty="0"/>
          </a:p>
        </p:txBody>
      </p:sp>
      <p:sp>
        <p:nvSpPr>
          <p:cNvPr id="57407" name="Rectangle 277"/>
          <p:cNvSpPr>
            <a:spLocks noChangeArrowheads="1"/>
          </p:cNvSpPr>
          <p:nvPr/>
        </p:nvSpPr>
        <p:spPr bwMode="auto">
          <a:xfrm>
            <a:off x="2732088" y="54657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408" name="Freeform 278"/>
          <p:cNvSpPr>
            <a:spLocks/>
          </p:cNvSpPr>
          <p:nvPr/>
        </p:nvSpPr>
        <p:spPr bwMode="auto">
          <a:xfrm>
            <a:off x="1317625" y="4673600"/>
            <a:ext cx="134938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1" y="0"/>
                </a:lnTo>
                <a:lnTo>
                  <a:pt x="58" y="70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8" y="89"/>
                </a:lnTo>
                <a:lnTo>
                  <a:pt x="11" y="15"/>
                </a:lnTo>
                <a:lnTo>
                  <a:pt x="11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09" name="Freeform 280"/>
          <p:cNvSpPr>
            <a:spLocks/>
          </p:cNvSpPr>
          <p:nvPr/>
        </p:nvSpPr>
        <p:spPr bwMode="auto">
          <a:xfrm>
            <a:off x="1692275" y="3940175"/>
            <a:ext cx="134938" cy="173038"/>
          </a:xfrm>
          <a:custGeom>
            <a:avLst/>
            <a:gdLst>
              <a:gd name="T0" fmla="*/ 0 w 70"/>
              <a:gd name="T1" fmla="*/ 2147483647 h 90"/>
              <a:gd name="T2" fmla="*/ 0 w 70"/>
              <a:gd name="T3" fmla="*/ 0 h 90"/>
              <a:gd name="T4" fmla="*/ 2147483647 w 70"/>
              <a:gd name="T5" fmla="*/ 0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2147483647 w 70"/>
              <a:gd name="T11" fmla="*/ 0 h 90"/>
              <a:gd name="T12" fmla="*/ 2147483647 w 70"/>
              <a:gd name="T13" fmla="*/ 0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2147483647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0 w 70"/>
              <a:gd name="T25" fmla="*/ 2147483647 h 90"/>
              <a:gd name="T26" fmla="*/ 0 w 70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0" y="90"/>
                </a:moveTo>
                <a:lnTo>
                  <a:pt x="0" y="0"/>
                </a:lnTo>
                <a:lnTo>
                  <a:pt x="15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90"/>
                </a:lnTo>
                <a:lnTo>
                  <a:pt x="58" y="90"/>
                </a:lnTo>
                <a:lnTo>
                  <a:pt x="12" y="20"/>
                </a:lnTo>
                <a:lnTo>
                  <a:pt x="12" y="90"/>
                </a:lnTo>
                <a:lnTo>
                  <a:pt x="0" y="90"/>
                </a:lnTo>
                <a:close/>
              </a:path>
            </a:pathLst>
          </a:custGeom>
          <a:noFill/>
          <a:ln w="2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10" name="Rectangle 281"/>
          <p:cNvSpPr>
            <a:spLocks noChangeArrowheads="1"/>
          </p:cNvSpPr>
          <p:nvPr/>
        </p:nvSpPr>
        <p:spPr bwMode="auto">
          <a:xfrm>
            <a:off x="1676400" y="38957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11" name="Rectangle 282"/>
          <p:cNvSpPr>
            <a:spLocks noChangeArrowheads="1"/>
          </p:cNvSpPr>
          <p:nvPr/>
        </p:nvSpPr>
        <p:spPr bwMode="auto">
          <a:xfrm>
            <a:off x="965200" y="397668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1600" b="1"/>
          </a:p>
        </p:txBody>
      </p:sp>
      <p:sp>
        <p:nvSpPr>
          <p:cNvPr id="57412" name="Freeform 283"/>
          <p:cNvSpPr>
            <a:spLocks/>
          </p:cNvSpPr>
          <p:nvPr/>
        </p:nvSpPr>
        <p:spPr bwMode="auto">
          <a:xfrm>
            <a:off x="2081213" y="5241925"/>
            <a:ext cx="134937" cy="171450"/>
          </a:xfrm>
          <a:custGeom>
            <a:avLst/>
            <a:gdLst>
              <a:gd name="T0" fmla="*/ 0 w 70"/>
              <a:gd name="T1" fmla="*/ 2147483647 h 89"/>
              <a:gd name="T2" fmla="*/ 0 w 70"/>
              <a:gd name="T3" fmla="*/ 0 h 89"/>
              <a:gd name="T4" fmla="*/ 2147483647 w 70"/>
              <a:gd name="T5" fmla="*/ 0 h 89"/>
              <a:gd name="T6" fmla="*/ 2147483647 w 70"/>
              <a:gd name="T7" fmla="*/ 2147483647 h 89"/>
              <a:gd name="T8" fmla="*/ 2147483647 w 70"/>
              <a:gd name="T9" fmla="*/ 2147483647 h 89"/>
              <a:gd name="T10" fmla="*/ 2147483647 w 70"/>
              <a:gd name="T11" fmla="*/ 0 h 89"/>
              <a:gd name="T12" fmla="*/ 2147483647 w 70"/>
              <a:gd name="T13" fmla="*/ 0 h 89"/>
              <a:gd name="T14" fmla="*/ 2147483647 w 70"/>
              <a:gd name="T15" fmla="*/ 2147483647 h 89"/>
              <a:gd name="T16" fmla="*/ 2147483647 w 70"/>
              <a:gd name="T17" fmla="*/ 2147483647 h 89"/>
              <a:gd name="T18" fmla="*/ 2147483647 w 70"/>
              <a:gd name="T19" fmla="*/ 2147483647 h 89"/>
              <a:gd name="T20" fmla="*/ 2147483647 w 70"/>
              <a:gd name="T21" fmla="*/ 2147483647 h 89"/>
              <a:gd name="T22" fmla="*/ 2147483647 w 70"/>
              <a:gd name="T23" fmla="*/ 2147483647 h 89"/>
              <a:gd name="T24" fmla="*/ 0 w 70"/>
              <a:gd name="T25" fmla="*/ 2147483647 h 89"/>
              <a:gd name="T26" fmla="*/ 0 w 70"/>
              <a:gd name="T27" fmla="*/ 2147483647 h 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89"/>
              <a:gd name="T44" fmla="*/ 70 w 70"/>
              <a:gd name="T45" fmla="*/ 89 h 8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89">
                <a:moveTo>
                  <a:pt x="0" y="89"/>
                </a:moveTo>
                <a:lnTo>
                  <a:pt x="0" y="0"/>
                </a:lnTo>
                <a:lnTo>
                  <a:pt x="12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89"/>
                </a:lnTo>
                <a:lnTo>
                  <a:pt x="54" y="89"/>
                </a:lnTo>
                <a:lnTo>
                  <a:pt x="12" y="15"/>
                </a:lnTo>
                <a:lnTo>
                  <a:pt x="12" y="89"/>
                </a:lnTo>
                <a:lnTo>
                  <a:pt x="0" y="89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13" name="Freeform 285"/>
          <p:cNvSpPr>
            <a:spLocks/>
          </p:cNvSpPr>
          <p:nvPr/>
        </p:nvSpPr>
        <p:spPr bwMode="auto">
          <a:xfrm>
            <a:off x="2784475" y="4770438"/>
            <a:ext cx="133350" cy="173037"/>
          </a:xfrm>
          <a:custGeom>
            <a:avLst/>
            <a:gdLst>
              <a:gd name="T0" fmla="*/ 0 w 70"/>
              <a:gd name="T1" fmla="*/ 2147483647 h 90"/>
              <a:gd name="T2" fmla="*/ 0 w 70"/>
              <a:gd name="T3" fmla="*/ 0 h 90"/>
              <a:gd name="T4" fmla="*/ 2147483647 w 70"/>
              <a:gd name="T5" fmla="*/ 0 h 90"/>
              <a:gd name="T6" fmla="*/ 2147483647 w 70"/>
              <a:gd name="T7" fmla="*/ 2147483647 h 90"/>
              <a:gd name="T8" fmla="*/ 2147483647 w 70"/>
              <a:gd name="T9" fmla="*/ 2147483647 h 90"/>
              <a:gd name="T10" fmla="*/ 2147483647 w 70"/>
              <a:gd name="T11" fmla="*/ 0 h 90"/>
              <a:gd name="T12" fmla="*/ 2147483647 w 70"/>
              <a:gd name="T13" fmla="*/ 0 h 90"/>
              <a:gd name="T14" fmla="*/ 2147483647 w 70"/>
              <a:gd name="T15" fmla="*/ 2147483647 h 90"/>
              <a:gd name="T16" fmla="*/ 2147483647 w 70"/>
              <a:gd name="T17" fmla="*/ 2147483647 h 90"/>
              <a:gd name="T18" fmla="*/ 2147483647 w 70"/>
              <a:gd name="T19" fmla="*/ 2147483647 h 90"/>
              <a:gd name="T20" fmla="*/ 2147483647 w 70"/>
              <a:gd name="T21" fmla="*/ 2147483647 h 90"/>
              <a:gd name="T22" fmla="*/ 2147483647 w 70"/>
              <a:gd name="T23" fmla="*/ 2147483647 h 90"/>
              <a:gd name="T24" fmla="*/ 0 w 70"/>
              <a:gd name="T25" fmla="*/ 2147483647 h 90"/>
              <a:gd name="T26" fmla="*/ 0 w 70"/>
              <a:gd name="T27" fmla="*/ 2147483647 h 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0"/>
              <a:gd name="T43" fmla="*/ 0 h 90"/>
              <a:gd name="T44" fmla="*/ 70 w 70"/>
              <a:gd name="T45" fmla="*/ 90 h 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0" h="90">
                <a:moveTo>
                  <a:pt x="0" y="90"/>
                </a:moveTo>
                <a:lnTo>
                  <a:pt x="0" y="0"/>
                </a:lnTo>
                <a:lnTo>
                  <a:pt x="12" y="0"/>
                </a:lnTo>
                <a:lnTo>
                  <a:pt x="58" y="74"/>
                </a:lnTo>
                <a:lnTo>
                  <a:pt x="58" y="0"/>
                </a:lnTo>
                <a:lnTo>
                  <a:pt x="70" y="0"/>
                </a:lnTo>
                <a:lnTo>
                  <a:pt x="70" y="90"/>
                </a:lnTo>
                <a:lnTo>
                  <a:pt x="58" y="90"/>
                </a:lnTo>
                <a:lnTo>
                  <a:pt x="12" y="20"/>
                </a:lnTo>
                <a:lnTo>
                  <a:pt x="12" y="90"/>
                </a:lnTo>
                <a:lnTo>
                  <a:pt x="0" y="9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414" name="Rectangle 287"/>
          <p:cNvSpPr>
            <a:spLocks noChangeArrowheads="1"/>
          </p:cNvSpPr>
          <p:nvPr/>
        </p:nvSpPr>
        <p:spPr bwMode="auto">
          <a:xfrm>
            <a:off x="2551113" y="3984625"/>
            <a:ext cx="3702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16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1600" b="1" baseline="-25000"/>
          </a:p>
        </p:txBody>
      </p:sp>
      <p:sp>
        <p:nvSpPr>
          <p:cNvPr id="57415" name="Rectangle 291"/>
          <p:cNvSpPr>
            <a:spLocks noChangeArrowheads="1"/>
          </p:cNvSpPr>
          <p:nvPr/>
        </p:nvSpPr>
        <p:spPr bwMode="auto">
          <a:xfrm>
            <a:off x="890588" y="5040313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1600" b="1"/>
          </a:p>
        </p:txBody>
      </p:sp>
      <p:sp>
        <p:nvSpPr>
          <p:cNvPr id="57416" name="Rectangle 118"/>
          <p:cNvSpPr>
            <a:spLocks noChangeArrowheads="1"/>
          </p:cNvSpPr>
          <p:nvPr/>
        </p:nvSpPr>
        <p:spPr bwMode="auto">
          <a:xfrm>
            <a:off x="7351713" y="96837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17" name="Rectangle 120"/>
          <p:cNvSpPr>
            <a:spLocks noChangeArrowheads="1"/>
          </p:cNvSpPr>
          <p:nvPr/>
        </p:nvSpPr>
        <p:spPr bwMode="auto">
          <a:xfrm>
            <a:off x="6950075" y="223837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18" name="Rectangle 121"/>
          <p:cNvSpPr>
            <a:spLocks noChangeArrowheads="1"/>
          </p:cNvSpPr>
          <p:nvPr/>
        </p:nvSpPr>
        <p:spPr bwMode="auto">
          <a:xfrm>
            <a:off x="6200775" y="17907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19" name="Rectangle 138"/>
          <p:cNvSpPr>
            <a:spLocks noChangeArrowheads="1"/>
          </p:cNvSpPr>
          <p:nvPr/>
        </p:nvSpPr>
        <p:spPr bwMode="auto">
          <a:xfrm>
            <a:off x="4570413" y="223361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0" name="Rectangle 144"/>
          <p:cNvSpPr>
            <a:spLocks noChangeArrowheads="1"/>
          </p:cNvSpPr>
          <p:nvPr/>
        </p:nvSpPr>
        <p:spPr bwMode="auto">
          <a:xfrm>
            <a:off x="5310188" y="17907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1" name="Rectangle 205"/>
          <p:cNvSpPr>
            <a:spLocks noChangeArrowheads="1"/>
          </p:cNvSpPr>
          <p:nvPr/>
        </p:nvSpPr>
        <p:spPr bwMode="auto">
          <a:xfrm>
            <a:off x="4548188" y="45942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2" name="Rectangle 206"/>
          <p:cNvSpPr>
            <a:spLocks noChangeArrowheads="1"/>
          </p:cNvSpPr>
          <p:nvPr/>
        </p:nvSpPr>
        <p:spPr bwMode="auto">
          <a:xfrm>
            <a:off x="4916488" y="38989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3" name="Rectangle 210"/>
          <p:cNvSpPr>
            <a:spLocks noChangeArrowheads="1"/>
          </p:cNvSpPr>
          <p:nvPr/>
        </p:nvSpPr>
        <p:spPr bwMode="auto">
          <a:xfrm>
            <a:off x="5326063" y="5170488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4" name="Rectangle 213"/>
          <p:cNvSpPr>
            <a:spLocks noChangeArrowheads="1"/>
          </p:cNvSpPr>
          <p:nvPr/>
        </p:nvSpPr>
        <p:spPr bwMode="auto">
          <a:xfrm>
            <a:off x="7756525" y="16637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5" name="Rectangle 215"/>
          <p:cNvSpPr>
            <a:spLocks noChangeArrowheads="1"/>
          </p:cNvSpPr>
          <p:nvPr/>
        </p:nvSpPr>
        <p:spPr bwMode="auto">
          <a:xfrm>
            <a:off x="7696200" y="514985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6" name="Rectangle 220"/>
          <p:cNvSpPr>
            <a:spLocks noChangeArrowheads="1"/>
          </p:cNvSpPr>
          <p:nvPr/>
        </p:nvSpPr>
        <p:spPr bwMode="auto">
          <a:xfrm>
            <a:off x="6950075" y="47085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7" name="Rectangle 247"/>
          <p:cNvSpPr>
            <a:spLocks noChangeArrowheads="1"/>
          </p:cNvSpPr>
          <p:nvPr/>
        </p:nvSpPr>
        <p:spPr bwMode="auto">
          <a:xfrm>
            <a:off x="1452563" y="193357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8" name="Rectangle 255"/>
          <p:cNvSpPr>
            <a:spLocks noChangeArrowheads="1"/>
          </p:cNvSpPr>
          <p:nvPr/>
        </p:nvSpPr>
        <p:spPr bwMode="auto">
          <a:xfrm>
            <a:off x="2146300" y="15367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29" name="Rectangle 279"/>
          <p:cNvSpPr>
            <a:spLocks noChangeArrowheads="1"/>
          </p:cNvSpPr>
          <p:nvPr/>
        </p:nvSpPr>
        <p:spPr bwMode="auto">
          <a:xfrm>
            <a:off x="1303338" y="4610100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30" name="Rectangle 284"/>
          <p:cNvSpPr>
            <a:spLocks noChangeArrowheads="1"/>
          </p:cNvSpPr>
          <p:nvPr/>
        </p:nvSpPr>
        <p:spPr bwMode="auto">
          <a:xfrm>
            <a:off x="2065338" y="5178425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  <p:sp>
        <p:nvSpPr>
          <p:cNvPr id="57431" name="Rectangle 286"/>
          <p:cNvSpPr>
            <a:spLocks noChangeArrowheads="1"/>
          </p:cNvSpPr>
          <p:nvPr/>
        </p:nvSpPr>
        <p:spPr bwMode="auto">
          <a:xfrm>
            <a:off x="2768600" y="4716463"/>
            <a:ext cx="147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25628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609600" y="61722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Figure 18.9a</a:t>
            </a:r>
          </a:p>
        </p:txBody>
      </p:sp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18 - 35</a:t>
            </a:r>
          </a:p>
        </p:txBody>
      </p:sp>
      <p:pic>
        <p:nvPicPr>
          <p:cNvPr id="36868" name="Picture 64" descr="bro25332_180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714500"/>
            <a:ext cx="66897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9" name="Group 194"/>
          <p:cNvGrpSpPr>
            <a:grpSpLocks noChangeAspect="1"/>
          </p:cNvGrpSpPr>
          <p:nvPr/>
        </p:nvGrpSpPr>
        <p:grpSpPr bwMode="auto">
          <a:xfrm>
            <a:off x="4086225" y="2811463"/>
            <a:ext cx="1376363" cy="185737"/>
            <a:chOff x="4105275" y="1438275"/>
            <a:chExt cx="1136650" cy="152400"/>
          </a:xfrm>
        </p:grpSpPr>
        <p:sp>
          <p:nvSpPr>
            <p:cNvPr id="36897" name="Line 61"/>
            <p:cNvSpPr>
              <a:spLocks noChangeAspect="1" noChangeShapeType="1"/>
            </p:cNvSpPr>
            <p:nvPr/>
          </p:nvSpPr>
          <p:spPr bwMode="auto">
            <a:xfrm>
              <a:off x="4105275" y="1514475"/>
              <a:ext cx="933450" cy="1588"/>
            </a:xfrm>
            <a:prstGeom prst="line">
              <a:avLst/>
            </a:prstGeom>
            <a:noFill/>
            <a:ln w="203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8" name="Freeform 62"/>
            <p:cNvSpPr>
              <a:spLocks noChangeAspect="1"/>
            </p:cNvSpPr>
            <p:nvPr/>
          </p:nvSpPr>
          <p:spPr bwMode="auto">
            <a:xfrm>
              <a:off x="4978400" y="1438275"/>
              <a:ext cx="263525" cy="152400"/>
            </a:xfrm>
            <a:custGeom>
              <a:avLst/>
              <a:gdLst>
                <a:gd name="T0" fmla="*/ 0 w 166"/>
                <a:gd name="T1" fmla="*/ 0 h 96"/>
                <a:gd name="T2" fmla="*/ 2147483647 w 166"/>
                <a:gd name="T3" fmla="*/ 2147483647 h 96"/>
                <a:gd name="T4" fmla="*/ 0 w 166"/>
                <a:gd name="T5" fmla="*/ 2147483647 h 96"/>
                <a:gd name="T6" fmla="*/ 2147483647 w 166"/>
                <a:gd name="T7" fmla="*/ 2147483647 h 96"/>
                <a:gd name="T8" fmla="*/ 0 w 16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96"/>
                <a:gd name="T17" fmla="*/ 166 w 16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96">
                  <a:moveTo>
                    <a:pt x="0" y="0"/>
                  </a:moveTo>
                  <a:lnTo>
                    <a:pt x="22" y="48"/>
                  </a:lnTo>
                  <a:lnTo>
                    <a:pt x="0" y="96"/>
                  </a:lnTo>
                  <a:lnTo>
                    <a:pt x="16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0" name="Rectangle 65"/>
          <p:cNvSpPr>
            <a:spLocks noChangeAspect="1" noChangeArrowheads="1"/>
          </p:cNvSpPr>
          <p:nvPr/>
        </p:nvSpPr>
        <p:spPr bwMode="auto">
          <a:xfrm>
            <a:off x="6457950" y="4076700"/>
            <a:ext cx="6810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Uracil</a:t>
            </a:r>
            <a:endParaRPr lang="en-US" sz="3200" b="1"/>
          </a:p>
        </p:txBody>
      </p:sp>
      <p:sp>
        <p:nvSpPr>
          <p:cNvPr id="36871" name="Rectangle 78"/>
          <p:cNvSpPr>
            <a:spLocks noChangeAspect="1" noChangeArrowheads="1"/>
          </p:cNvSpPr>
          <p:nvPr/>
        </p:nvSpPr>
        <p:spPr bwMode="auto">
          <a:xfrm>
            <a:off x="946150" y="4065588"/>
            <a:ext cx="10350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Cytosine</a:t>
            </a:r>
            <a:endParaRPr lang="en-US" sz="3200" b="1"/>
          </a:p>
        </p:txBody>
      </p:sp>
      <p:sp>
        <p:nvSpPr>
          <p:cNvPr id="36872" name="Rectangle 86"/>
          <p:cNvSpPr>
            <a:spLocks noChangeAspect="1" noChangeArrowheads="1"/>
          </p:cNvSpPr>
          <p:nvPr/>
        </p:nvSpPr>
        <p:spPr bwMode="auto">
          <a:xfrm>
            <a:off x="6696075" y="1743075"/>
            <a:ext cx="2079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6873" name="Rectangle 101"/>
          <p:cNvSpPr>
            <a:spLocks noChangeAspect="1" noChangeArrowheads="1"/>
          </p:cNvSpPr>
          <p:nvPr/>
        </p:nvSpPr>
        <p:spPr bwMode="auto">
          <a:xfrm>
            <a:off x="304800" y="4654550"/>
            <a:ext cx="34782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(a) Deamination of cytosine</a:t>
            </a:r>
            <a:endParaRPr lang="en-US" sz="3200" b="1"/>
          </a:p>
        </p:txBody>
      </p:sp>
      <p:sp>
        <p:nvSpPr>
          <p:cNvPr id="36874" name="Rectangle 125"/>
          <p:cNvSpPr>
            <a:spLocks noChangeAspect="1" noChangeArrowheads="1"/>
          </p:cNvSpPr>
          <p:nvPr/>
        </p:nvSpPr>
        <p:spPr bwMode="auto">
          <a:xfrm>
            <a:off x="8061325" y="2627313"/>
            <a:ext cx="1555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+</a:t>
            </a:r>
            <a:endParaRPr lang="en-US" sz="3200" b="1"/>
          </a:p>
        </p:txBody>
      </p:sp>
      <p:sp>
        <p:nvSpPr>
          <p:cNvPr id="36875" name="Rectangle 126"/>
          <p:cNvSpPr>
            <a:spLocks noChangeAspect="1" noChangeArrowheads="1"/>
          </p:cNvSpPr>
          <p:nvPr/>
        </p:nvSpPr>
        <p:spPr bwMode="auto">
          <a:xfrm>
            <a:off x="8510588" y="2627313"/>
            <a:ext cx="482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36876" name="Rectangle 129"/>
          <p:cNvSpPr>
            <a:spLocks noChangeAspect="1" noChangeArrowheads="1"/>
          </p:cNvSpPr>
          <p:nvPr/>
        </p:nvSpPr>
        <p:spPr bwMode="auto">
          <a:xfrm>
            <a:off x="2725738" y="2627313"/>
            <a:ext cx="1555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+</a:t>
            </a:r>
            <a:endParaRPr lang="en-US" sz="3200" b="1"/>
          </a:p>
        </p:txBody>
      </p:sp>
      <p:sp>
        <p:nvSpPr>
          <p:cNvPr id="36877" name="Rectangle 130"/>
          <p:cNvSpPr>
            <a:spLocks noChangeAspect="1" noChangeArrowheads="1"/>
          </p:cNvSpPr>
          <p:nvPr/>
        </p:nvSpPr>
        <p:spPr bwMode="auto">
          <a:xfrm>
            <a:off x="3176588" y="2627313"/>
            <a:ext cx="498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6878" name="Freeform 137"/>
          <p:cNvSpPr>
            <a:spLocks noChangeAspect="1"/>
          </p:cNvSpPr>
          <p:nvPr/>
        </p:nvSpPr>
        <p:spPr bwMode="auto">
          <a:xfrm>
            <a:off x="6727825" y="3278188"/>
            <a:ext cx="146050" cy="187325"/>
          </a:xfrm>
          <a:custGeom>
            <a:avLst/>
            <a:gdLst>
              <a:gd name="T0" fmla="*/ 0 w 76"/>
              <a:gd name="T1" fmla="*/ 2147483647 h 98"/>
              <a:gd name="T2" fmla="*/ 0 w 76"/>
              <a:gd name="T3" fmla="*/ 0 h 98"/>
              <a:gd name="T4" fmla="*/ 2147483647 w 76"/>
              <a:gd name="T5" fmla="*/ 0 h 98"/>
              <a:gd name="T6" fmla="*/ 2147483647 w 76"/>
              <a:gd name="T7" fmla="*/ 2147483647 h 98"/>
              <a:gd name="T8" fmla="*/ 2147483647 w 76"/>
              <a:gd name="T9" fmla="*/ 2147483647 h 98"/>
              <a:gd name="T10" fmla="*/ 2147483647 w 76"/>
              <a:gd name="T11" fmla="*/ 0 h 98"/>
              <a:gd name="T12" fmla="*/ 2147483647 w 76"/>
              <a:gd name="T13" fmla="*/ 0 h 98"/>
              <a:gd name="T14" fmla="*/ 2147483647 w 76"/>
              <a:gd name="T15" fmla="*/ 2147483647 h 98"/>
              <a:gd name="T16" fmla="*/ 2147483647 w 76"/>
              <a:gd name="T17" fmla="*/ 2147483647 h 98"/>
              <a:gd name="T18" fmla="*/ 2147483647 w 76"/>
              <a:gd name="T19" fmla="*/ 2147483647 h 98"/>
              <a:gd name="T20" fmla="*/ 2147483647 w 76"/>
              <a:gd name="T21" fmla="*/ 2147483647 h 98"/>
              <a:gd name="T22" fmla="*/ 2147483647 w 76"/>
              <a:gd name="T23" fmla="*/ 2147483647 h 98"/>
              <a:gd name="T24" fmla="*/ 0 w 76"/>
              <a:gd name="T25" fmla="*/ 2147483647 h 98"/>
              <a:gd name="T26" fmla="*/ 0 w 76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6"/>
              <a:gd name="T43" fmla="*/ 0 h 98"/>
              <a:gd name="T44" fmla="*/ 76 w 76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6" h="98">
                <a:moveTo>
                  <a:pt x="0" y="98"/>
                </a:moveTo>
                <a:lnTo>
                  <a:pt x="0" y="0"/>
                </a:lnTo>
                <a:lnTo>
                  <a:pt x="14" y="0"/>
                </a:lnTo>
                <a:lnTo>
                  <a:pt x="64" y="80"/>
                </a:lnTo>
                <a:lnTo>
                  <a:pt x="64" y="0"/>
                </a:lnTo>
                <a:lnTo>
                  <a:pt x="76" y="0"/>
                </a:lnTo>
                <a:lnTo>
                  <a:pt x="76" y="98"/>
                </a:lnTo>
                <a:lnTo>
                  <a:pt x="62" y="98"/>
                </a:lnTo>
                <a:lnTo>
                  <a:pt x="12" y="20"/>
                </a:lnTo>
                <a:lnTo>
                  <a:pt x="12" y="98"/>
                </a:lnTo>
                <a:lnTo>
                  <a:pt x="0" y="9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Freeform 138"/>
          <p:cNvSpPr>
            <a:spLocks noChangeAspect="1"/>
          </p:cNvSpPr>
          <p:nvPr/>
        </p:nvSpPr>
        <p:spPr bwMode="auto">
          <a:xfrm>
            <a:off x="6238875" y="2435225"/>
            <a:ext cx="150813" cy="184150"/>
          </a:xfrm>
          <a:custGeom>
            <a:avLst/>
            <a:gdLst>
              <a:gd name="T0" fmla="*/ 0 w 78"/>
              <a:gd name="T1" fmla="*/ 2147483647 h 96"/>
              <a:gd name="T2" fmla="*/ 0 w 78"/>
              <a:gd name="T3" fmla="*/ 0 h 96"/>
              <a:gd name="T4" fmla="*/ 2147483647 w 78"/>
              <a:gd name="T5" fmla="*/ 0 h 96"/>
              <a:gd name="T6" fmla="*/ 2147483647 w 78"/>
              <a:gd name="T7" fmla="*/ 2147483647 h 96"/>
              <a:gd name="T8" fmla="*/ 2147483647 w 78"/>
              <a:gd name="T9" fmla="*/ 2147483647 h 96"/>
              <a:gd name="T10" fmla="*/ 2147483647 w 78"/>
              <a:gd name="T11" fmla="*/ 0 h 96"/>
              <a:gd name="T12" fmla="*/ 2147483647 w 78"/>
              <a:gd name="T13" fmla="*/ 0 h 96"/>
              <a:gd name="T14" fmla="*/ 2147483647 w 78"/>
              <a:gd name="T15" fmla="*/ 2147483647 h 96"/>
              <a:gd name="T16" fmla="*/ 2147483647 w 78"/>
              <a:gd name="T17" fmla="*/ 2147483647 h 96"/>
              <a:gd name="T18" fmla="*/ 2147483647 w 78"/>
              <a:gd name="T19" fmla="*/ 2147483647 h 96"/>
              <a:gd name="T20" fmla="*/ 2147483647 w 78"/>
              <a:gd name="T21" fmla="*/ 2147483647 h 96"/>
              <a:gd name="T22" fmla="*/ 2147483647 w 78"/>
              <a:gd name="T23" fmla="*/ 2147483647 h 96"/>
              <a:gd name="T24" fmla="*/ 0 w 78"/>
              <a:gd name="T25" fmla="*/ 2147483647 h 96"/>
              <a:gd name="T26" fmla="*/ 0 w 78"/>
              <a:gd name="T27" fmla="*/ 2147483647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6"/>
              <a:gd name="T44" fmla="*/ 78 w 78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6">
                <a:moveTo>
                  <a:pt x="0" y="96"/>
                </a:moveTo>
                <a:lnTo>
                  <a:pt x="0" y="0"/>
                </a:lnTo>
                <a:lnTo>
                  <a:pt x="16" y="0"/>
                </a:lnTo>
                <a:lnTo>
                  <a:pt x="64" y="78"/>
                </a:lnTo>
                <a:lnTo>
                  <a:pt x="64" y="0"/>
                </a:lnTo>
                <a:lnTo>
                  <a:pt x="78" y="0"/>
                </a:lnTo>
                <a:lnTo>
                  <a:pt x="78" y="96"/>
                </a:lnTo>
                <a:lnTo>
                  <a:pt x="62" y="96"/>
                </a:lnTo>
                <a:lnTo>
                  <a:pt x="12" y="18"/>
                </a:lnTo>
                <a:lnTo>
                  <a:pt x="12" y="96"/>
                </a:lnTo>
                <a:lnTo>
                  <a:pt x="0" y="9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0" name="Rectangle 140"/>
          <p:cNvSpPr>
            <a:spLocks noChangeAspect="1" noChangeArrowheads="1"/>
          </p:cNvSpPr>
          <p:nvPr/>
        </p:nvSpPr>
        <p:spPr bwMode="auto">
          <a:xfrm>
            <a:off x="5911850" y="3135313"/>
            <a:ext cx="2095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6881" name="Rectangle 141"/>
          <p:cNvSpPr>
            <a:spLocks noChangeAspect="1" noChangeArrowheads="1"/>
          </p:cNvSpPr>
          <p:nvPr/>
        </p:nvSpPr>
        <p:spPr bwMode="auto">
          <a:xfrm>
            <a:off x="5797550" y="2124075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6882" name="Rectangle 142"/>
          <p:cNvSpPr>
            <a:spLocks noChangeAspect="1" noChangeArrowheads="1"/>
          </p:cNvSpPr>
          <p:nvPr/>
        </p:nvSpPr>
        <p:spPr bwMode="auto">
          <a:xfrm>
            <a:off x="7496175" y="2181225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6883" name="Rectangle 143"/>
          <p:cNvSpPr>
            <a:spLocks noChangeAspect="1" noChangeArrowheads="1"/>
          </p:cNvSpPr>
          <p:nvPr/>
        </p:nvSpPr>
        <p:spPr bwMode="auto">
          <a:xfrm>
            <a:off x="7496175" y="3143250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6884" name="Freeform 145"/>
          <p:cNvSpPr>
            <a:spLocks noChangeAspect="1"/>
          </p:cNvSpPr>
          <p:nvPr/>
        </p:nvSpPr>
        <p:spPr bwMode="auto">
          <a:xfrm>
            <a:off x="1384300" y="3278188"/>
            <a:ext cx="150813" cy="187325"/>
          </a:xfrm>
          <a:custGeom>
            <a:avLst/>
            <a:gdLst>
              <a:gd name="T0" fmla="*/ 0 w 78"/>
              <a:gd name="T1" fmla="*/ 2147483647 h 98"/>
              <a:gd name="T2" fmla="*/ 0 w 78"/>
              <a:gd name="T3" fmla="*/ 0 h 98"/>
              <a:gd name="T4" fmla="*/ 2147483647 w 78"/>
              <a:gd name="T5" fmla="*/ 0 h 98"/>
              <a:gd name="T6" fmla="*/ 2147483647 w 78"/>
              <a:gd name="T7" fmla="*/ 2147483647 h 98"/>
              <a:gd name="T8" fmla="*/ 2147483647 w 78"/>
              <a:gd name="T9" fmla="*/ 2147483647 h 98"/>
              <a:gd name="T10" fmla="*/ 2147483647 w 78"/>
              <a:gd name="T11" fmla="*/ 0 h 98"/>
              <a:gd name="T12" fmla="*/ 2147483647 w 78"/>
              <a:gd name="T13" fmla="*/ 0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0 w 78"/>
              <a:gd name="T25" fmla="*/ 2147483647 h 98"/>
              <a:gd name="T26" fmla="*/ 0 w 78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8"/>
              <a:gd name="T44" fmla="*/ 78 w 78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8">
                <a:moveTo>
                  <a:pt x="0" y="98"/>
                </a:moveTo>
                <a:lnTo>
                  <a:pt x="0" y="0"/>
                </a:lnTo>
                <a:lnTo>
                  <a:pt x="16" y="0"/>
                </a:lnTo>
                <a:lnTo>
                  <a:pt x="66" y="80"/>
                </a:lnTo>
                <a:lnTo>
                  <a:pt x="66" y="0"/>
                </a:lnTo>
                <a:lnTo>
                  <a:pt x="78" y="0"/>
                </a:lnTo>
                <a:lnTo>
                  <a:pt x="78" y="98"/>
                </a:lnTo>
                <a:lnTo>
                  <a:pt x="64" y="98"/>
                </a:lnTo>
                <a:lnTo>
                  <a:pt x="14" y="20"/>
                </a:lnTo>
                <a:lnTo>
                  <a:pt x="14" y="98"/>
                </a:lnTo>
                <a:lnTo>
                  <a:pt x="0" y="9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8" name="Freeform 147"/>
          <p:cNvSpPr>
            <a:spLocks/>
          </p:cNvSpPr>
          <p:nvPr/>
        </p:nvSpPr>
        <p:spPr bwMode="auto">
          <a:xfrm>
            <a:off x="914400" y="2449513"/>
            <a:ext cx="149225" cy="184150"/>
          </a:xfrm>
          <a:custGeom>
            <a:avLst/>
            <a:gdLst>
              <a:gd name="T0" fmla="*/ 0 w 78"/>
              <a:gd name="T1" fmla="*/ 2147483647 h 96"/>
              <a:gd name="T2" fmla="*/ 0 w 78"/>
              <a:gd name="T3" fmla="*/ 0 h 96"/>
              <a:gd name="T4" fmla="*/ 2147483647 w 78"/>
              <a:gd name="T5" fmla="*/ 0 h 96"/>
              <a:gd name="T6" fmla="*/ 2147483647 w 78"/>
              <a:gd name="T7" fmla="*/ 2147483647 h 96"/>
              <a:gd name="T8" fmla="*/ 2147483647 w 78"/>
              <a:gd name="T9" fmla="*/ 2147483647 h 96"/>
              <a:gd name="T10" fmla="*/ 2147483647 w 78"/>
              <a:gd name="T11" fmla="*/ 0 h 96"/>
              <a:gd name="T12" fmla="*/ 2147483647 w 78"/>
              <a:gd name="T13" fmla="*/ 0 h 96"/>
              <a:gd name="T14" fmla="*/ 2147483647 w 78"/>
              <a:gd name="T15" fmla="*/ 2147483647 h 96"/>
              <a:gd name="T16" fmla="*/ 2147483647 w 78"/>
              <a:gd name="T17" fmla="*/ 2147483647 h 96"/>
              <a:gd name="T18" fmla="*/ 2147483647 w 78"/>
              <a:gd name="T19" fmla="*/ 2147483647 h 96"/>
              <a:gd name="T20" fmla="*/ 2147483647 w 78"/>
              <a:gd name="T21" fmla="*/ 2147483647 h 96"/>
              <a:gd name="T22" fmla="*/ 2147483647 w 78"/>
              <a:gd name="T23" fmla="*/ 2147483647 h 96"/>
              <a:gd name="T24" fmla="*/ 0 w 78"/>
              <a:gd name="T25" fmla="*/ 2147483647 h 96"/>
              <a:gd name="T26" fmla="*/ 0 w 78"/>
              <a:gd name="T27" fmla="*/ 2147483647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6"/>
              <a:gd name="T44" fmla="*/ 78 w 78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6">
                <a:moveTo>
                  <a:pt x="0" y="96"/>
                </a:moveTo>
                <a:lnTo>
                  <a:pt x="0" y="0"/>
                </a:lnTo>
                <a:lnTo>
                  <a:pt x="16" y="0"/>
                </a:lnTo>
                <a:lnTo>
                  <a:pt x="64" y="78"/>
                </a:lnTo>
                <a:lnTo>
                  <a:pt x="64" y="0"/>
                </a:lnTo>
                <a:lnTo>
                  <a:pt x="78" y="0"/>
                </a:lnTo>
                <a:lnTo>
                  <a:pt x="78" y="96"/>
                </a:lnTo>
                <a:lnTo>
                  <a:pt x="62" y="96"/>
                </a:lnTo>
                <a:lnTo>
                  <a:pt x="12" y="18"/>
                </a:lnTo>
                <a:lnTo>
                  <a:pt x="12" y="96"/>
                </a:lnTo>
                <a:lnTo>
                  <a:pt x="0" y="9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540">
                <a:solidFill>
                  <a:schemeClr val="tx1"/>
                </a:solidFill>
              </a:ln>
            </a:endParaRPr>
          </a:p>
        </p:txBody>
      </p:sp>
      <p:sp>
        <p:nvSpPr>
          <p:cNvPr id="36886" name="Rectangle 148"/>
          <p:cNvSpPr>
            <a:spLocks noChangeAspect="1" noChangeArrowheads="1"/>
          </p:cNvSpPr>
          <p:nvPr/>
        </p:nvSpPr>
        <p:spPr bwMode="auto">
          <a:xfrm>
            <a:off x="1365250" y="1739900"/>
            <a:ext cx="4826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100" b="1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3200" b="1" baseline="-25000"/>
          </a:p>
        </p:txBody>
      </p:sp>
      <p:sp>
        <p:nvSpPr>
          <p:cNvPr id="36887" name="Rectangle 151"/>
          <p:cNvSpPr>
            <a:spLocks noChangeAspect="1" noChangeArrowheads="1"/>
          </p:cNvSpPr>
          <p:nvPr/>
        </p:nvSpPr>
        <p:spPr bwMode="auto">
          <a:xfrm>
            <a:off x="577850" y="3135313"/>
            <a:ext cx="2079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6888" name="Rectangle 152"/>
          <p:cNvSpPr>
            <a:spLocks noChangeAspect="1" noChangeArrowheads="1"/>
          </p:cNvSpPr>
          <p:nvPr/>
        </p:nvSpPr>
        <p:spPr bwMode="auto">
          <a:xfrm>
            <a:off x="2157413" y="2181225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6889" name="Rectangle 153"/>
          <p:cNvSpPr>
            <a:spLocks noChangeAspect="1" noChangeArrowheads="1"/>
          </p:cNvSpPr>
          <p:nvPr/>
        </p:nvSpPr>
        <p:spPr bwMode="auto">
          <a:xfrm>
            <a:off x="2160588" y="3143250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6890" name="Rectangle 217"/>
          <p:cNvSpPr>
            <a:spLocks noChangeAspect="1" noChangeArrowheads="1"/>
          </p:cNvSpPr>
          <p:nvPr/>
        </p:nvSpPr>
        <p:spPr bwMode="auto">
          <a:xfrm>
            <a:off x="6462713" y="3667125"/>
            <a:ext cx="711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36891" name="Rectangle 222"/>
          <p:cNvSpPr>
            <a:spLocks noChangeAspect="1" noChangeArrowheads="1"/>
          </p:cNvSpPr>
          <p:nvPr/>
        </p:nvSpPr>
        <p:spPr bwMode="auto">
          <a:xfrm>
            <a:off x="1123950" y="3667125"/>
            <a:ext cx="7080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36892" name="Rectangle 237"/>
          <p:cNvSpPr>
            <a:spLocks noChangeAspect="1" noChangeArrowheads="1"/>
          </p:cNvSpPr>
          <p:nvPr/>
        </p:nvSpPr>
        <p:spPr bwMode="auto">
          <a:xfrm>
            <a:off x="2524125" y="1447800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</a:rPr>
              <a:t>Copyright © The McGraw-Hill Companies, Inc. Permission required for reproduction or display.</a:t>
            </a:r>
          </a:p>
        </p:txBody>
      </p:sp>
      <p:sp>
        <p:nvSpPr>
          <p:cNvPr id="36893" name="Rectangle 139"/>
          <p:cNvSpPr>
            <a:spLocks noChangeAspect="1" noChangeArrowheads="1"/>
          </p:cNvSpPr>
          <p:nvPr/>
        </p:nvSpPr>
        <p:spPr bwMode="auto">
          <a:xfrm>
            <a:off x="6705600" y="3225800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6894" name="Rectangle 144"/>
          <p:cNvSpPr>
            <a:spLocks noChangeAspect="1" noChangeArrowheads="1"/>
          </p:cNvSpPr>
          <p:nvPr/>
        </p:nvSpPr>
        <p:spPr bwMode="auto">
          <a:xfrm>
            <a:off x="6216650" y="2379663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6895" name="Rectangle 146"/>
          <p:cNvSpPr>
            <a:spLocks noChangeAspect="1" noChangeArrowheads="1"/>
          </p:cNvSpPr>
          <p:nvPr/>
        </p:nvSpPr>
        <p:spPr bwMode="auto">
          <a:xfrm>
            <a:off x="1370013" y="3225800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6896" name="Rectangle 154"/>
          <p:cNvSpPr>
            <a:spLocks noChangeAspect="1" noChangeArrowheads="1"/>
          </p:cNvSpPr>
          <p:nvPr/>
        </p:nvSpPr>
        <p:spPr bwMode="auto">
          <a:xfrm>
            <a:off x="881063" y="2379663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27812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685800" y="60960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Figure 18.9b</a:t>
            </a:r>
          </a:p>
        </p:txBody>
      </p:sp>
      <p:sp>
        <p:nvSpPr>
          <p:cNvPr id="39939" name="Text Box 8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18 - 38</a:t>
            </a:r>
          </a:p>
        </p:txBody>
      </p:sp>
      <p:pic>
        <p:nvPicPr>
          <p:cNvPr id="39940" name="Picture 65" descr="bro25332_1809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587500"/>
            <a:ext cx="66262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up 195"/>
          <p:cNvGrpSpPr>
            <a:grpSpLocks noChangeAspect="1"/>
          </p:cNvGrpSpPr>
          <p:nvPr/>
        </p:nvGrpSpPr>
        <p:grpSpPr bwMode="auto">
          <a:xfrm>
            <a:off x="4127500" y="2622550"/>
            <a:ext cx="1362075" cy="182563"/>
            <a:chOff x="4105275" y="4673600"/>
            <a:chExt cx="1136650" cy="152400"/>
          </a:xfrm>
        </p:grpSpPr>
        <p:sp>
          <p:nvSpPr>
            <p:cNvPr id="39969" name="Line 63"/>
            <p:cNvSpPr>
              <a:spLocks noChangeAspect="1" noChangeShapeType="1"/>
            </p:cNvSpPr>
            <p:nvPr/>
          </p:nvSpPr>
          <p:spPr bwMode="auto">
            <a:xfrm flipV="1">
              <a:off x="4105275" y="4749800"/>
              <a:ext cx="933450" cy="3175"/>
            </a:xfrm>
            <a:prstGeom prst="line">
              <a:avLst/>
            </a:prstGeom>
            <a:noFill/>
            <a:ln w="203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64"/>
            <p:cNvSpPr>
              <a:spLocks noChangeAspect="1"/>
            </p:cNvSpPr>
            <p:nvPr/>
          </p:nvSpPr>
          <p:spPr bwMode="auto">
            <a:xfrm>
              <a:off x="4978400" y="4673600"/>
              <a:ext cx="263525" cy="152400"/>
            </a:xfrm>
            <a:custGeom>
              <a:avLst/>
              <a:gdLst>
                <a:gd name="T0" fmla="*/ 0 w 166"/>
                <a:gd name="T1" fmla="*/ 0 h 96"/>
                <a:gd name="T2" fmla="*/ 2147483647 w 166"/>
                <a:gd name="T3" fmla="*/ 2147483647 h 96"/>
                <a:gd name="T4" fmla="*/ 0 w 166"/>
                <a:gd name="T5" fmla="*/ 2147483647 h 96"/>
                <a:gd name="T6" fmla="*/ 2147483647 w 166"/>
                <a:gd name="T7" fmla="*/ 2147483647 h 96"/>
                <a:gd name="T8" fmla="*/ 0 w 16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96"/>
                <a:gd name="T17" fmla="*/ 166 w 16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96">
                  <a:moveTo>
                    <a:pt x="0" y="0"/>
                  </a:moveTo>
                  <a:lnTo>
                    <a:pt x="22" y="48"/>
                  </a:lnTo>
                  <a:lnTo>
                    <a:pt x="0" y="96"/>
                  </a:lnTo>
                  <a:lnTo>
                    <a:pt x="16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2" name="Rectangle 71"/>
          <p:cNvSpPr>
            <a:spLocks noChangeAspect="1" noChangeArrowheads="1"/>
          </p:cNvSpPr>
          <p:nvPr/>
        </p:nvSpPr>
        <p:spPr bwMode="auto">
          <a:xfrm>
            <a:off x="6305550" y="3878263"/>
            <a:ext cx="1022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Thymine</a:t>
            </a:r>
            <a:endParaRPr lang="en-US" sz="3200" b="1"/>
          </a:p>
        </p:txBody>
      </p:sp>
      <p:sp>
        <p:nvSpPr>
          <p:cNvPr id="39943" name="Freeform 87"/>
          <p:cNvSpPr>
            <a:spLocks noChangeAspect="1"/>
          </p:cNvSpPr>
          <p:nvPr/>
        </p:nvSpPr>
        <p:spPr bwMode="auto">
          <a:xfrm>
            <a:off x="6251575" y="2260600"/>
            <a:ext cx="147638" cy="185738"/>
          </a:xfrm>
          <a:custGeom>
            <a:avLst/>
            <a:gdLst>
              <a:gd name="T0" fmla="*/ 0 w 78"/>
              <a:gd name="T1" fmla="*/ 2147483647 h 98"/>
              <a:gd name="T2" fmla="*/ 0 w 78"/>
              <a:gd name="T3" fmla="*/ 0 h 98"/>
              <a:gd name="T4" fmla="*/ 2147483647 w 78"/>
              <a:gd name="T5" fmla="*/ 0 h 98"/>
              <a:gd name="T6" fmla="*/ 2147483647 w 78"/>
              <a:gd name="T7" fmla="*/ 2147483647 h 98"/>
              <a:gd name="T8" fmla="*/ 2147483647 w 78"/>
              <a:gd name="T9" fmla="*/ 2147483647 h 98"/>
              <a:gd name="T10" fmla="*/ 2147483647 w 78"/>
              <a:gd name="T11" fmla="*/ 0 h 98"/>
              <a:gd name="T12" fmla="*/ 2147483647 w 78"/>
              <a:gd name="T13" fmla="*/ 0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0 w 78"/>
              <a:gd name="T25" fmla="*/ 2147483647 h 98"/>
              <a:gd name="T26" fmla="*/ 0 w 78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8"/>
              <a:gd name="T44" fmla="*/ 78 w 78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8">
                <a:moveTo>
                  <a:pt x="0" y="98"/>
                </a:moveTo>
                <a:lnTo>
                  <a:pt x="0" y="0"/>
                </a:lnTo>
                <a:lnTo>
                  <a:pt x="16" y="0"/>
                </a:lnTo>
                <a:lnTo>
                  <a:pt x="64" y="80"/>
                </a:lnTo>
                <a:lnTo>
                  <a:pt x="64" y="0"/>
                </a:lnTo>
                <a:lnTo>
                  <a:pt x="78" y="0"/>
                </a:lnTo>
                <a:lnTo>
                  <a:pt x="78" y="98"/>
                </a:lnTo>
                <a:lnTo>
                  <a:pt x="62" y="98"/>
                </a:lnTo>
                <a:lnTo>
                  <a:pt x="14" y="20"/>
                </a:lnTo>
                <a:lnTo>
                  <a:pt x="12" y="20"/>
                </a:lnTo>
                <a:lnTo>
                  <a:pt x="12" y="98"/>
                </a:lnTo>
                <a:lnTo>
                  <a:pt x="0" y="9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8"/>
          <p:cNvSpPr>
            <a:spLocks noChangeAspect="1" noChangeArrowheads="1"/>
          </p:cNvSpPr>
          <p:nvPr/>
        </p:nvSpPr>
        <p:spPr bwMode="auto">
          <a:xfrm>
            <a:off x="5927725" y="2949575"/>
            <a:ext cx="2079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9945" name="Rectangle 89"/>
          <p:cNvSpPr>
            <a:spLocks noChangeAspect="1" noChangeArrowheads="1"/>
          </p:cNvSpPr>
          <p:nvPr/>
        </p:nvSpPr>
        <p:spPr bwMode="auto">
          <a:xfrm>
            <a:off x="5813425" y="1952625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9946" name="Rectangle 90"/>
          <p:cNvSpPr>
            <a:spLocks noChangeAspect="1" noChangeArrowheads="1"/>
          </p:cNvSpPr>
          <p:nvPr/>
        </p:nvSpPr>
        <p:spPr bwMode="auto">
          <a:xfrm>
            <a:off x="7496175" y="2960688"/>
            <a:ext cx="1920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9947" name="Rectangle 92"/>
          <p:cNvSpPr>
            <a:spLocks noChangeAspect="1" noChangeArrowheads="1"/>
          </p:cNvSpPr>
          <p:nvPr/>
        </p:nvSpPr>
        <p:spPr bwMode="auto">
          <a:xfrm>
            <a:off x="6715125" y="1571625"/>
            <a:ext cx="207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9948" name="Rectangle 93"/>
          <p:cNvSpPr>
            <a:spLocks noChangeAspect="1" noChangeArrowheads="1"/>
          </p:cNvSpPr>
          <p:nvPr/>
        </p:nvSpPr>
        <p:spPr bwMode="auto">
          <a:xfrm>
            <a:off x="7481888" y="2009775"/>
            <a:ext cx="4841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39949" name="Rectangle 96"/>
          <p:cNvSpPr>
            <a:spLocks noChangeAspect="1" noChangeArrowheads="1"/>
          </p:cNvSpPr>
          <p:nvPr/>
        </p:nvSpPr>
        <p:spPr bwMode="auto">
          <a:xfrm>
            <a:off x="2189163" y="2009775"/>
            <a:ext cx="4810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39950" name="Freeform 99"/>
          <p:cNvSpPr>
            <a:spLocks noChangeAspect="1"/>
          </p:cNvSpPr>
          <p:nvPr/>
        </p:nvSpPr>
        <p:spPr bwMode="auto">
          <a:xfrm>
            <a:off x="6734175" y="3097213"/>
            <a:ext cx="149225" cy="187325"/>
          </a:xfrm>
          <a:custGeom>
            <a:avLst/>
            <a:gdLst>
              <a:gd name="T0" fmla="*/ 0 w 78"/>
              <a:gd name="T1" fmla="*/ 2147483647 h 98"/>
              <a:gd name="T2" fmla="*/ 0 w 78"/>
              <a:gd name="T3" fmla="*/ 0 h 98"/>
              <a:gd name="T4" fmla="*/ 2147483647 w 78"/>
              <a:gd name="T5" fmla="*/ 0 h 98"/>
              <a:gd name="T6" fmla="*/ 2147483647 w 78"/>
              <a:gd name="T7" fmla="*/ 2147483647 h 98"/>
              <a:gd name="T8" fmla="*/ 2147483647 w 78"/>
              <a:gd name="T9" fmla="*/ 2147483647 h 98"/>
              <a:gd name="T10" fmla="*/ 2147483647 w 78"/>
              <a:gd name="T11" fmla="*/ 0 h 98"/>
              <a:gd name="T12" fmla="*/ 2147483647 w 78"/>
              <a:gd name="T13" fmla="*/ 0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0 w 78"/>
              <a:gd name="T25" fmla="*/ 2147483647 h 98"/>
              <a:gd name="T26" fmla="*/ 0 w 78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8"/>
              <a:gd name="T44" fmla="*/ 78 w 78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8">
                <a:moveTo>
                  <a:pt x="0" y="98"/>
                </a:moveTo>
                <a:lnTo>
                  <a:pt x="0" y="0"/>
                </a:lnTo>
                <a:lnTo>
                  <a:pt x="16" y="0"/>
                </a:lnTo>
                <a:lnTo>
                  <a:pt x="64" y="78"/>
                </a:lnTo>
                <a:lnTo>
                  <a:pt x="64" y="0"/>
                </a:lnTo>
                <a:lnTo>
                  <a:pt x="78" y="0"/>
                </a:lnTo>
                <a:lnTo>
                  <a:pt x="78" y="98"/>
                </a:lnTo>
                <a:lnTo>
                  <a:pt x="62" y="98"/>
                </a:lnTo>
                <a:lnTo>
                  <a:pt x="12" y="18"/>
                </a:lnTo>
                <a:lnTo>
                  <a:pt x="12" y="98"/>
                </a:lnTo>
                <a:lnTo>
                  <a:pt x="0" y="9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Rectangle 133"/>
          <p:cNvSpPr>
            <a:spLocks noChangeAspect="1" noChangeArrowheads="1"/>
          </p:cNvSpPr>
          <p:nvPr/>
        </p:nvSpPr>
        <p:spPr bwMode="auto">
          <a:xfrm>
            <a:off x="8062913" y="2484438"/>
            <a:ext cx="1555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+</a:t>
            </a:r>
            <a:endParaRPr lang="en-US" sz="3200" b="1"/>
          </a:p>
        </p:txBody>
      </p:sp>
      <p:sp>
        <p:nvSpPr>
          <p:cNvPr id="39952" name="Rectangle 134"/>
          <p:cNvSpPr>
            <a:spLocks noChangeAspect="1" noChangeArrowheads="1"/>
          </p:cNvSpPr>
          <p:nvPr/>
        </p:nvSpPr>
        <p:spPr bwMode="auto">
          <a:xfrm>
            <a:off x="8505825" y="2484438"/>
            <a:ext cx="4841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39953" name="Rectangle 155"/>
          <p:cNvSpPr>
            <a:spLocks noChangeAspect="1" noChangeArrowheads="1"/>
          </p:cNvSpPr>
          <p:nvPr/>
        </p:nvSpPr>
        <p:spPr bwMode="auto">
          <a:xfrm>
            <a:off x="544513" y="3884613"/>
            <a:ext cx="1997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5-methylcytosine</a:t>
            </a:r>
            <a:endParaRPr lang="en-US" sz="3200" b="1"/>
          </a:p>
        </p:txBody>
      </p:sp>
      <p:sp>
        <p:nvSpPr>
          <p:cNvPr id="39954" name="Rectangle 171"/>
          <p:cNvSpPr>
            <a:spLocks noChangeAspect="1" noChangeArrowheads="1"/>
          </p:cNvSpPr>
          <p:nvPr/>
        </p:nvSpPr>
        <p:spPr bwMode="auto">
          <a:xfrm>
            <a:off x="381000" y="4478338"/>
            <a:ext cx="45847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(b) Deamination of 5-methylcytosine</a:t>
            </a:r>
            <a:endParaRPr lang="en-US" sz="3200" b="1"/>
          </a:p>
        </p:txBody>
      </p:sp>
      <p:sp>
        <p:nvSpPr>
          <p:cNvPr id="39955" name="Rectangle 203"/>
          <p:cNvSpPr>
            <a:spLocks noChangeAspect="1" noChangeArrowheads="1"/>
          </p:cNvSpPr>
          <p:nvPr/>
        </p:nvSpPr>
        <p:spPr bwMode="auto">
          <a:xfrm>
            <a:off x="2779713" y="2435225"/>
            <a:ext cx="1555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+</a:t>
            </a:r>
            <a:endParaRPr lang="en-US" sz="3200" b="1"/>
          </a:p>
        </p:txBody>
      </p:sp>
      <p:sp>
        <p:nvSpPr>
          <p:cNvPr id="39956" name="Rectangle 204"/>
          <p:cNvSpPr>
            <a:spLocks noChangeAspect="1" noChangeArrowheads="1"/>
          </p:cNvSpPr>
          <p:nvPr/>
        </p:nvSpPr>
        <p:spPr bwMode="auto">
          <a:xfrm>
            <a:off x="3224213" y="2435225"/>
            <a:ext cx="4984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21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9957" name="Freeform 208"/>
          <p:cNvSpPr>
            <a:spLocks noChangeAspect="1"/>
          </p:cNvSpPr>
          <p:nvPr/>
        </p:nvSpPr>
        <p:spPr bwMode="auto">
          <a:xfrm>
            <a:off x="1450975" y="3086100"/>
            <a:ext cx="147638" cy="182563"/>
          </a:xfrm>
          <a:custGeom>
            <a:avLst/>
            <a:gdLst>
              <a:gd name="T0" fmla="*/ 0 w 78"/>
              <a:gd name="T1" fmla="*/ 2147483647 h 96"/>
              <a:gd name="T2" fmla="*/ 0 w 78"/>
              <a:gd name="T3" fmla="*/ 0 h 96"/>
              <a:gd name="T4" fmla="*/ 2147483647 w 78"/>
              <a:gd name="T5" fmla="*/ 0 h 96"/>
              <a:gd name="T6" fmla="*/ 2147483647 w 78"/>
              <a:gd name="T7" fmla="*/ 2147483647 h 96"/>
              <a:gd name="T8" fmla="*/ 2147483647 w 78"/>
              <a:gd name="T9" fmla="*/ 2147483647 h 96"/>
              <a:gd name="T10" fmla="*/ 2147483647 w 78"/>
              <a:gd name="T11" fmla="*/ 0 h 96"/>
              <a:gd name="T12" fmla="*/ 2147483647 w 78"/>
              <a:gd name="T13" fmla="*/ 0 h 96"/>
              <a:gd name="T14" fmla="*/ 2147483647 w 78"/>
              <a:gd name="T15" fmla="*/ 2147483647 h 96"/>
              <a:gd name="T16" fmla="*/ 2147483647 w 78"/>
              <a:gd name="T17" fmla="*/ 2147483647 h 96"/>
              <a:gd name="T18" fmla="*/ 2147483647 w 78"/>
              <a:gd name="T19" fmla="*/ 2147483647 h 96"/>
              <a:gd name="T20" fmla="*/ 2147483647 w 78"/>
              <a:gd name="T21" fmla="*/ 2147483647 h 96"/>
              <a:gd name="T22" fmla="*/ 2147483647 w 78"/>
              <a:gd name="T23" fmla="*/ 2147483647 h 96"/>
              <a:gd name="T24" fmla="*/ 0 w 78"/>
              <a:gd name="T25" fmla="*/ 2147483647 h 96"/>
              <a:gd name="T26" fmla="*/ 0 w 78"/>
              <a:gd name="T27" fmla="*/ 2147483647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6"/>
              <a:gd name="T44" fmla="*/ 78 w 78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6">
                <a:moveTo>
                  <a:pt x="0" y="96"/>
                </a:moveTo>
                <a:lnTo>
                  <a:pt x="0" y="0"/>
                </a:lnTo>
                <a:lnTo>
                  <a:pt x="16" y="0"/>
                </a:lnTo>
                <a:lnTo>
                  <a:pt x="66" y="78"/>
                </a:lnTo>
                <a:lnTo>
                  <a:pt x="66" y="0"/>
                </a:lnTo>
                <a:lnTo>
                  <a:pt x="78" y="0"/>
                </a:lnTo>
                <a:lnTo>
                  <a:pt x="78" y="96"/>
                </a:lnTo>
                <a:lnTo>
                  <a:pt x="64" y="96"/>
                </a:lnTo>
                <a:lnTo>
                  <a:pt x="14" y="18"/>
                </a:lnTo>
                <a:lnTo>
                  <a:pt x="14" y="96"/>
                </a:lnTo>
                <a:lnTo>
                  <a:pt x="0" y="9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Rectangle 211"/>
          <p:cNvSpPr>
            <a:spLocks noChangeAspect="1" noChangeArrowheads="1"/>
          </p:cNvSpPr>
          <p:nvPr/>
        </p:nvSpPr>
        <p:spPr bwMode="auto">
          <a:xfrm>
            <a:off x="1431925" y="1571625"/>
            <a:ext cx="4826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100" b="1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3200" b="1" baseline="-25000"/>
          </a:p>
        </p:txBody>
      </p:sp>
      <p:sp>
        <p:nvSpPr>
          <p:cNvPr id="39959" name="Rectangle 214"/>
          <p:cNvSpPr>
            <a:spLocks noChangeAspect="1" noChangeArrowheads="1"/>
          </p:cNvSpPr>
          <p:nvPr/>
        </p:nvSpPr>
        <p:spPr bwMode="auto">
          <a:xfrm>
            <a:off x="650875" y="2938463"/>
            <a:ext cx="2079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39960" name="Rectangle 215"/>
          <p:cNvSpPr>
            <a:spLocks noChangeAspect="1" noChangeArrowheads="1"/>
          </p:cNvSpPr>
          <p:nvPr/>
        </p:nvSpPr>
        <p:spPr bwMode="auto">
          <a:xfrm>
            <a:off x="2219325" y="2949575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39961" name="Rectangle 227"/>
          <p:cNvSpPr>
            <a:spLocks noChangeAspect="1" noChangeArrowheads="1"/>
          </p:cNvSpPr>
          <p:nvPr/>
        </p:nvSpPr>
        <p:spPr bwMode="auto">
          <a:xfrm>
            <a:off x="6473825" y="3495675"/>
            <a:ext cx="8318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39962" name="Rectangle 232"/>
          <p:cNvSpPr>
            <a:spLocks noChangeAspect="1" noChangeArrowheads="1"/>
          </p:cNvSpPr>
          <p:nvPr/>
        </p:nvSpPr>
        <p:spPr bwMode="auto">
          <a:xfrm>
            <a:off x="1192213" y="3503613"/>
            <a:ext cx="70961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2" name="Freeform 210"/>
          <p:cNvSpPr>
            <a:spLocks/>
          </p:cNvSpPr>
          <p:nvPr/>
        </p:nvSpPr>
        <p:spPr bwMode="auto">
          <a:xfrm>
            <a:off x="1011238" y="2249488"/>
            <a:ext cx="147637" cy="185737"/>
          </a:xfrm>
          <a:custGeom>
            <a:avLst/>
            <a:gdLst>
              <a:gd name="T0" fmla="*/ 0 w 78"/>
              <a:gd name="T1" fmla="*/ 2147483647 h 98"/>
              <a:gd name="T2" fmla="*/ 0 w 78"/>
              <a:gd name="T3" fmla="*/ 0 h 98"/>
              <a:gd name="T4" fmla="*/ 2147483647 w 78"/>
              <a:gd name="T5" fmla="*/ 0 h 98"/>
              <a:gd name="T6" fmla="*/ 2147483647 w 78"/>
              <a:gd name="T7" fmla="*/ 2147483647 h 98"/>
              <a:gd name="T8" fmla="*/ 2147483647 w 78"/>
              <a:gd name="T9" fmla="*/ 2147483647 h 98"/>
              <a:gd name="T10" fmla="*/ 2147483647 w 78"/>
              <a:gd name="T11" fmla="*/ 0 h 98"/>
              <a:gd name="T12" fmla="*/ 2147483647 w 78"/>
              <a:gd name="T13" fmla="*/ 0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0 w 78"/>
              <a:gd name="T25" fmla="*/ 2147483647 h 98"/>
              <a:gd name="T26" fmla="*/ 0 w 78"/>
              <a:gd name="T27" fmla="*/ 2147483647 h 9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98"/>
              <a:gd name="T44" fmla="*/ 78 w 78"/>
              <a:gd name="T45" fmla="*/ 98 h 9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98">
                <a:moveTo>
                  <a:pt x="0" y="98"/>
                </a:moveTo>
                <a:lnTo>
                  <a:pt x="0" y="0"/>
                </a:lnTo>
                <a:lnTo>
                  <a:pt x="16" y="0"/>
                </a:lnTo>
                <a:lnTo>
                  <a:pt x="64" y="78"/>
                </a:lnTo>
                <a:lnTo>
                  <a:pt x="64" y="0"/>
                </a:lnTo>
                <a:lnTo>
                  <a:pt x="78" y="0"/>
                </a:lnTo>
                <a:lnTo>
                  <a:pt x="78" y="98"/>
                </a:lnTo>
                <a:lnTo>
                  <a:pt x="62" y="98"/>
                </a:lnTo>
                <a:lnTo>
                  <a:pt x="12" y="18"/>
                </a:lnTo>
                <a:lnTo>
                  <a:pt x="12" y="98"/>
                </a:lnTo>
                <a:lnTo>
                  <a:pt x="0" y="9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540">
                <a:solidFill>
                  <a:schemeClr val="tx1"/>
                </a:solidFill>
              </a:ln>
            </a:endParaRPr>
          </a:p>
        </p:txBody>
      </p:sp>
      <p:sp>
        <p:nvSpPr>
          <p:cNvPr id="39964" name="Rectangle 91"/>
          <p:cNvSpPr>
            <a:spLocks noChangeAspect="1" noChangeArrowheads="1"/>
          </p:cNvSpPr>
          <p:nvPr/>
        </p:nvSpPr>
        <p:spPr bwMode="auto">
          <a:xfrm>
            <a:off x="6227763" y="2205038"/>
            <a:ext cx="1920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9965" name="Rectangle 100"/>
          <p:cNvSpPr>
            <a:spLocks noChangeAspect="1" noChangeArrowheads="1"/>
          </p:cNvSpPr>
          <p:nvPr/>
        </p:nvSpPr>
        <p:spPr bwMode="auto">
          <a:xfrm>
            <a:off x="6711950" y="3038475"/>
            <a:ext cx="1920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9966" name="Rectangle 209"/>
          <p:cNvSpPr>
            <a:spLocks noChangeAspect="1" noChangeArrowheads="1"/>
          </p:cNvSpPr>
          <p:nvPr/>
        </p:nvSpPr>
        <p:spPr bwMode="auto">
          <a:xfrm>
            <a:off x="1435100" y="3027363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9967" name="Rectangle 216"/>
          <p:cNvSpPr>
            <a:spLocks noChangeAspect="1" noChangeArrowheads="1"/>
          </p:cNvSpPr>
          <p:nvPr/>
        </p:nvSpPr>
        <p:spPr bwMode="auto">
          <a:xfrm>
            <a:off x="981075" y="2190750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39968" name="Rectangle 237"/>
          <p:cNvSpPr>
            <a:spLocks noChangeAspect="1" noChangeArrowheads="1"/>
          </p:cNvSpPr>
          <p:nvPr/>
        </p:nvSpPr>
        <p:spPr bwMode="auto">
          <a:xfrm>
            <a:off x="2524125" y="1371600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</a:rPr>
              <a:t>Copyright © The McGraw-Hill Companies, Inc.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12822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11" descr="bro25332_181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3"/>
          <a:stretch>
            <a:fillRect/>
          </a:stretch>
        </p:blipFill>
        <p:spPr bwMode="auto">
          <a:xfrm>
            <a:off x="3883173" y="3216275"/>
            <a:ext cx="37163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564"/>
          <p:cNvGrpSpPr>
            <a:grpSpLocks noChangeAspect="1"/>
          </p:cNvGrpSpPr>
          <p:nvPr/>
        </p:nvGrpSpPr>
        <p:grpSpPr bwMode="auto">
          <a:xfrm>
            <a:off x="5284936" y="3906838"/>
            <a:ext cx="866775" cy="84137"/>
            <a:chOff x="5622925" y="990600"/>
            <a:chExt cx="555625" cy="53975"/>
          </a:xfrm>
        </p:grpSpPr>
        <p:sp>
          <p:nvSpPr>
            <p:cNvPr id="43136" name="Line 394"/>
            <p:cNvSpPr>
              <a:spLocks noChangeAspect="1" noChangeShapeType="1"/>
            </p:cNvSpPr>
            <p:nvPr/>
          </p:nvSpPr>
          <p:spPr bwMode="auto">
            <a:xfrm>
              <a:off x="5622925" y="1019175"/>
              <a:ext cx="482600" cy="1588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137" name="Freeform 395"/>
            <p:cNvSpPr>
              <a:spLocks noChangeAspect="1"/>
            </p:cNvSpPr>
            <p:nvPr/>
          </p:nvSpPr>
          <p:spPr bwMode="auto">
            <a:xfrm>
              <a:off x="6089650" y="990600"/>
              <a:ext cx="88900" cy="53975"/>
            </a:xfrm>
            <a:custGeom>
              <a:avLst/>
              <a:gdLst>
                <a:gd name="T0" fmla="*/ 0 w 56"/>
                <a:gd name="T1" fmla="*/ 0 h 34"/>
                <a:gd name="T2" fmla="*/ 2147483647 w 56"/>
                <a:gd name="T3" fmla="*/ 2147483647 h 34"/>
                <a:gd name="T4" fmla="*/ 0 w 56"/>
                <a:gd name="T5" fmla="*/ 2147483647 h 34"/>
                <a:gd name="T6" fmla="*/ 2147483647 w 56"/>
                <a:gd name="T7" fmla="*/ 2147483647 h 34"/>
                <a:gd name="T8" fmla="*/ 0 w 5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4"/>
                <a:gd name="T17" fmla="*/ 56 w 5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4">
                  <a:moveTo>
                    <a:pt x="0" y="0"/>
                  </a:moveTo>
                  <a:lnTo>
                    <a:pt x="6" y="18"/>
                  </a:lnTo>
                  <a:lnTo>
                    <a:pt x="0" y="34"/>
                  </a:lnTo>
                  <a:lnTo>
                    <a:pt x="56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grpSp>
        <p:nvGrpSpPr>
          <p:cNvPr id="43012" name="Group 565"/>
          <p:cNvGrpSpPr>
            <a:grpSpLocks noChangeAspect="1"/>
          </p:cNvGrpSpPr>
          <p:nvPr/>
        </p:nvGrpSpPr>
        <p:grpSpPr bwMode="auto">
          <a:xfrm>
            <a:off x="5284936" y="5348288"/>
            <a:ext cx="866775" cy="79375"/>
            <a:chOff x="5622925" y="1914525"/>
            <a:chExt cx="555625" cy="50800"/>
          </a:xfrm>
        </p:grpSpPr>
        <p:sp>
          <p:nvSpPr>
            <p:cNvPr id="43134" name="Line 396"/>
            <p:cNvSpPr>
              <a:spLocks noChangeAspect="1" noChangeShapeType="1"/>
            </p:cNvSpPr>
            <p:nvPr/>
          </p:nvSpPr>
          <p:spPr bwMode="auto">
            <a:xfrm>
              <a:off x="5622925" y="1939925"/>
              <a:ext cx="482600" cy="1588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135" name="Freeform 397"/>
            <p:cNvSpPr>
              <a:spLocks noChangeAspect="1"/>
            </p:cNvSpPr>
            <p:nvPr/>
          </p:nvSpPr>
          <p:spPr bwMode="auto">
            <a:xfrm>
              <a:off x="6089650" y="1914525"/>
              <a:ext cx="88900" cy="50800"/>
            </a:xfrm>
            <a:custGeom>
              <a:avLst/>
              <a:gdLst>
                <a:gd name="T0" fmla="*/ 0 w 56"/>
                <a:gd name="T1" fmla="*/ 0 h 32"/>
                <a:gd name="T2" fmla="*/ 2147483647 w 56"/>
                <a:gd name="T3" fmla="*/ 2147483647 h 32"/>
                <a:gd name="T4" fmla="*/ 0 w 56"/>
                <a:gd name="T5" fmla="*/ 2147483647 h 32"/>
                <a:gd name="T6" fmla="*/ 2147483647 w 56"/>
                <a:gd name="T7" fmla="*/ 2147483647 h 32"/>
                <a:gd name="T8" fmla="*/ 0 w 56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2"/>
                <a:gd name="T17" fmla="*/ 56 w 56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2">
                  <a:moveTo>
                    <a:pt x="0" y="0"/>
                  </a:moveTo>
                  <a:lnTo>
                    <a:pt x="6" y="16"/>
                  </a:lnTo>
                  <a:lnTo>
                    <a:pt x="0" y="32"/>
                  </a:lnTo>
                  <a:lnTo>
                    <a:pt x="5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43013" name="Rectangle 420"/>
          <p:cNvSpPr>
            <a:spLocks noChangeAspect="1" noChangeArrowheads="1"/>
          </p:cNvSpPr>
          <p:nvPr/>
        </p:nvSpPr>
        <p:spPr bwMode="auto">
          <a:xfrm>
            <a:off x="4791223" y="40862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32" name="Rectangle 421"/>
          <p:cNvSpPr>
            <a:spLocks noChangeArrowheads="1"/>
          </p:cNvSpPr>
          <p:nvPr/>
        </p:nvSpPr>
        <p:spPr bwMode="auto">
          <a:xfrm>
            <a:off x="4216487" y="3748579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15" name="Rectangle 422"/>
          <p:cNvSpPr>
            <a:spLocks noChangeAspect="1" noChangeArrowheads="1"/>
          </p:cNvSpPr>
          <p:nvPr/>
        </p:nvSpPr>
        <p:spPr bwMode="auto">
          <a:xfrm>
            <a:off x="4434036" y="3467100"/>
            <a:ext cx="793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13334" name="Rectangle 423"/>
          <p:cNvSpPr>
            <a:spLocks noChangeArrowheads="1"/>
          </p:cNvSpPr>
          <p:nvPr/>
        </p:nvSpPr>
        <p:spPr bwMode="auto">
          <a:xfrm>
            <a:off x="4433974" y="5561083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17" name="Rectangle 424"/>
          <p:cNvSpPr>
            <a:spLocks noChangeAspect="1" noChangeArrowheads="1"/>
          </p:cNvSpPr>
          <p:nvPr/>
        </p:nvSpPr>
        <p:spPr bwMode="auto">
          <a:xfrm>
            <a:off x="4780111" y="3659188"/>
            <a:ext cx="1859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800" b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43018" name="Rectangle 427"/>
          <p:cNvSpPr>
            <a:spLocks noChangeAspect="1" noChangeArrowheads="1"/>
          </p:cNvSpPr>
          <p:nvPr/>
        </p:nvSpPr>
        <p:spPr bwMode="auto">
          <a:xfrm>
            <a:off x="5473848" y="4060825"/>
            <a:ext cx="42319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Thymine</a:t>
            </a:r>
            <a:endParaRPr lang="en-US" sz="3200" b="1"/>
          </a:p>
        </p:txBody>
      </p:sp>
      <p:sp>
        <p:nvSpPr>
          <p:cNvPr id="43019" name="Rectangle 434"/>
          <p:cNvSpPr>
            <a:spLocks noChangeAspect="1" noChangeArrowheads="1"/>
          </p:cNvSpPr>
          <p:nvPr/>
        </p:nvSpPr>
        <p:spPr bwMode="auto">
          <a:xfrm>
            <a:off x="5469086" y="5495925"/>
            <a:ext cx="43441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Cytosine</a:t>
            </a:r>
            <a:endParaRPr lang="en-US" sz="3200" b="1"/>
          </a:p>
        </p:txBody>
      </p:sp>
      <p:sp>
        <p:nvSpPr>
          <p:cNvPr id="43020" name="Rectangle 472"/>
          <p:cNvSpPr>
            <a:spLocks noChangeAspect="1" noChangeArrowheads="1"/>
          </p:cNvSpPr>
          <p:nvPr/>
        </p:nvSpPr>
        <p:spPr bwMode="auto">
          <a:xfrm>
            <a:off x="4434036" y="4897438"/>
            <a:ext cx="1859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800" b="1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3200" b="1" baseline="-25000"/>
          </a:p>
        </p:txBody>
      </p:sp>
      <p:sp>
        <p:nvSpPr>
          <p:cNvPr id="43021" name="Rectangle 475"/>
          <p:cNvSpPr>
            <a:spLocks noChangeAspect="1" noChangeArrowheads="1"/>
          </p:cNvSpPr>
          <p:nvPr/>
        </p:nvSpPr>
        <p:spPr bwMode="auto">
          <a:xfrm>
            <a:off x="4083198" y="5516563"/>
            <a:ext cx="793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43022" name="Rectangle 477"/>
          <p:cNvSpPr>
            <a:spLocks noChangeAspect="1" noChangeArrowheads="1"/>
          </p:cNvSpPr>
          <p:nvPr/>
        </p:nvSpPr>
        <p:spPr bwMode="auto">
          <a:xfrm>
            <a:off x="4784873" y="50911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43023" name="Rectangle 478"/>
          <p:cNvSpPr>
            <a:spLocks noChangeAspect="1" noChangeArrowheads="1"/>
          </p:cNvSpPr>
          <p:nvPr/>
        </p:nvSpPr>
        <p:spPr bwMode="auto">
          <a:xfrm>
            <a:off x="4791223" y="55213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44" name="Rectangle 479"/>
          <p:cNvSpPr>
            <a:spLocks noChangeArrowheads="1"/>
          </p:cNvSpPr>
          <p:nvPr/>
        </p:nvSpPr>
        <p:spPr bwMode="auto">
          <a:xfrm>
            <a:off x="4216487" y="5184326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25" name="Rectangle 518"/>
          <p:cNvSpPr>
            <a:spLocks noChangeAspect="1" noChangeArrowheads="1"/>
          </p:cNvSpPr>
          <p:nvPr/>
        </p:nvSpPr>
        <p:spPr bwMode="auto">
          <a:xfrm>
            <a:off x="6859736" y="4897438"/>
            <a:ext cx="1460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NH</a:t>
            </a:r>
            <a:endParaRPr lang="en-US" sz="3200" b="1"/>
          </a:p>
        </p:txBody>
      </p:sp>
      <p:sp>
        <p:nvSpPr>
          <p:cNvPr id="43026" name="Rectangle 520"/>
          <p:cNvSpPr>
            <a:spLocks noChangeAspect="1" noChangeArrowheads="1"/>
          </p:cNvSpPr>
          <p:nvPr/>
        </p:nvSpPr>
        <p:spPr bwMode="auto">
          <a:xfrm>
            <a:off x="6507311" y="5516563"/>
            <a:ext cx="793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43027" name="Rectangle 521"/>
          <p:cNvSpPr>
            <a:spLocks noChangeAspect="1" noChangeArrowheads="1"/>
          </p:cNvSpPr>
          <p:nvPr/>
        </p:nvSpPr>
        <p:spPr bwMode="auto">
          <a:xfrm>
            <a:off x="7210573" y="50911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43028" name="Rectangle 522"/>
          <p:cNvSpPr>
            <a:spLocks noChangeAspect="1" noChangeArrowheads="1"/>
          </p:cNvSpPr>
          <p:nvPr/>
        </p:nvSpPr>
        <p:spPr bwMode="auto">
          <a:xfrm>
            <a:off x="7215336" y="55213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63" name="Rectangle 523"/>
          <p:cNvSpPr>
            <a:spLocks noChangeArrowheads="1"/>
          </p:cNvSpPr>
          <p:nvPr/>
        </p:nvSpPr>
        <p:spPr bwMode="auto">
          <a:xfrm>
            <a:off x="6641485" y="5184326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30" name="Rectangle 538"/>
          <p:cNvSpPr>
            <a:spLocks noChangeAspect="1" noChangeArrowheads="1"/>
          </p:cNvSpPr>
          <p:nvPr/>
        </p:nvSpPr>
        <p:spPr bwMode="auto">
          <a:xfrm>
            <a:off x="6453336" y="50657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43031" name="Rectangle 549"/>
          <p:cNvSpPr>
            <a:spLocks noChangeAspect="1" noChangeArrowheads="1"/>
          </p:cNvSpPr>
          <p:nvPr/>
        </p:nvSpPr>
        <p:spPr bwMode="auto">
          <a:xfrm>
            <a:off x="4216548" y="4500563"/>
            <a:ext cx="48410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Keto form</a:t>
            </a:r>
            <a:endParaRPr lang="en-US" sz="3200" b="1"/>
          </a:p>
        </p:txBody>
      </p:sp>
      <p:sp>
        <p:nvSpPr>
          <p:cNvPr id="43032" name="Rectangle 557"/>
          <p:cNvSpPr>
            <a:spLocks noChangeAspect="1" noChangeArrowheads="1"/>
          </p:cNvSpPr>
          <p:nvPr/>
        </p:nvSpPr>
        <p:spPr bwMode="auto">
          <a:xfrm>
            <a:off x="6651773" y="4500563"/>
            <a:ext cx="47929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Enol form</a:t>
            </a:r>
            <a:endParaRPr lang="en-US" sz="3200" b="1"/>
          </a:p>
        </p:txBody>
      </p:sp>
      <p:sp>
        <p:nvSpPr>
          <p:cNvPr id="43033" name="Rectangle 565"/>
          <p:cNvSpPr>
            <a:spLocks noChangeAspect="1" noChangeArrowheads="1"/>
          </p:cNvSpPr>
          <p:nvPr/>
        </p:nvSpPr>
        <p:spPr bwMode="auto">
          <a:xfrm>
            <a:off x="4330848" y="4322763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034" name="Rectangle 608"/>
          <p:cNvSpPr>
            <a:spLocks noChangeAspect="1" noChangeArrowheads="1"/>
          </p:cNvSpPr>
          <p:nvPr/>
        </p:nvSpPr>
        <p:spPr bwMode="auto">
          <a:xfrm>
            <a:off x="4324498" y="5753100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035" name="Rectangle 614"/>
          <p:cNvSpPr>
            <a:spLocks noChangeAspect="1" noChangeArrowheads="1"/>
          </p:cNvSpPr>
          <p:nvPr/>
        </p:nvSpPr>
        <p:spPr bwMode="auto">
          <a:xfrm>
            <a:off x="6750198" y="5753100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13402" name="Rectangle 634"/>
          <p:cNvSpPr>
            <a:spLocks noChangeArrowheads="1"/>
          </p:cNvSpPr>
          <p:nvPr/>
        </p:nvSpPr>
        <p:spPr bwMode="auto">
          <a:xfrm>
            <a:off x="6858972" y="4125537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37" name="Rectangle 635"/>
          <p:cNvSpPr>
            <a:spLocks noChangeAspect="1" noChangeArrowheads="1"/>
          </p:cNvSpPr>
          <p:nvPr/>
        </p:nvSpPr>
        <p:spPr bwMode="auto">
          <a:xfrm>
            <a:off x="7210573" y="40862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404" name="Rectangle 636"/>
          <p:cNvSpPr>
            <a:spLocks noChangeArrowheads="1"/>
          </p:cNvSpPr>
          <p:nvPr/>
        </p:nvSpPr>
        <p:spPr bwMode="auto">
          <a:xfrm>
            <a:off x="6641485" y="3748579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39" name="Rectangle 637"/>
          <p:cNvSpPr>
            <a:spLocks noChangeAspect="1" noChangeArrowheads="1"/>
          </p:cNvSpPr>
          <p:nvPr/>
        </p:nvSpPr>
        <p:spPr bwMode="auto">
          <a:xfrm>
            <a:off x="6859736" y="3467100"/>
            <a:ext cx="1524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OH</a:t>
            </a:r>
            <a:endParaRPr lang="en-US" sz="3200" b="1"/>
          </a:p>
        </p:txBody>
      </p:sp>
      <p:sp>
        <p:nvSpPr>
          <p:cNvPr id="43040" name="Rectangle 639"/>
          <p:cNvSpPr>
            <a:spLocks noChangeAspect="1" noChangeArrowheads="1"/>
          </p:cNvSpPr>
          <p:nvPr/>
        </p:nvSpPr>
        <p:spPr bwMode="auto">
          <a:xfrm>
            <a:off x="7205811" y="3659188"/>
            <a:ext cx="1859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800" b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3200" b="1" baseline="-25000"/>
          </a:p>
        </p:txBody>
      </p:sp>
      <p:sp>
        <p:nvSpPr>
          <p:cNvPr id="43041" name="Rectangle 642"/>
          <p:cNvSpPr>
            <a:spLocks noChangeAspect="1" noChangeArrowheads="1"/>
          </p:cNvSpPr>
          <p:nvPr/>
        </p:nvSpPr>
        <p:spPr bwMode="auto">
          <a:xfrm>
            <a:off x="6507311" y="4090988"/>
            <a:ext cx="793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43042" name="Rectangle 729"/>
          <p:cNvSpPr>
            <a:spLocks noChangeAspect="1" noChangeArrowheads="1"/>
          </p:cNvSpPr>
          <p:nvPr/>
        </p:nvSpPr>
        <p:spPr bwMode="auto">
          <a:xfrm>
            <a:off x="5280173" y="3719513"/>
            <a:ext cx="79989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Tautomeric shift</a:t>
            </a:r>
            <a:endParaRPr lang="en-US" sz="1000" b="1"/>
          </a:p>
        </p:txBody>
      </p:sp>
      <p:sp>
        <p:nvSpPr>
          <p:cNvPr id="43043" name="Rectangle 744"/>
          <p:cNvSpPr>
            <a:spLocks noChangeAspect="1" noChangeArrowheads="1"/>
          </p:cNvSpPr>
          <p:nvPr/>
        </p:nvSpPr>
        <p:spPr bwMode="auto">
          <a:xfrm>
            <a:off x="5280173" y="5159375"/>
            <a:ext cx="79989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Tautomeric shift</a:t>
            </a:r>
            <a:endParaRPr lang="en-US" sz="3200" b="1"/>
          </a:p>
        </p:txBody>
      </p:sp>
      <p:sp>
        <p:nvSpPr>
          <p:cNvPr id="43044" name="Rectangle 759"/>
          <p:cNvSpPr>
            <a:spLocks noChangeAspect="1" noChangeArrowheads="1"/>
          </p:cNvSpPr>
          <p:nvPr/>
        </p:nvSpPr>
        <p:spPr bwMode="auto">
          <a:xfrm>
            <a:off x="4216548" y="5932488"/>
            <a:ext cx="5754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Amino form</a:t>
            </a:r>
            <a:endParaRPr lang="en-US" sz="3200" b="1"/>
          </a:p>
        </p:txBody>
      </p:sp>
      <p:sp>
        <p:nvSpPr>
          <p:cNvPr id="43045" name="Rectangle 768"/>
          <p:cNvSpPr>
            <a:spLocks noChangeAspect="1" noChangeArrowheads="1"/>
          </p:cNvSpPr>
          <p:nvPr/>
        </p:nvSpPr>
        <p:spPr bwMode="auto">
          <a:xfrm>
            <a:off x="6651773" y="5932488"/>
            <a:ext cx="5305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Imino form</a:t>
            </a:r>
            <a:endParaRPr lang="en-US" sz="3200" b="1"/>
          </a:p>
        </p:txBody>
      </p:sp>
      <p:sp>
        <p:nvSpPr>
          <p:cNvPr id="43046" name="Rectangle 795"/>
          <p:cNvSpPr>
            <a:spLocks noChangeAspect="1" noChangeArrowheads="1"/>
          </p:cNvSpPr>
          <p:nvPr/>
        </p:nvSpPr>
        <p:spPr bwMode="auto">
          <a:xfrm>
            <a:off x="4221311" y="3273425"/>
            <a:ext cx="44403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Common</a:t>
            </a:r>
            <a:endParaRPr lang="en-US" sz="3200" b="1"/>
          </a:p>
        </p:txBody>
      </p:sp>
      <p:sp>
        <p:nvSpPr>
          <p:cNvPr id="43047" name="Rectangle 801"/>
          <p:cNvSpPr>
            <a:spLocks noChangeAspect="1" noChangeArrowheads="1"/>
          </p:cNvSpPr>
          <p:nvPr/>
        </p:nvSpPr>
        <p:spPr bwMode="auto">
          <a:xfrm>
            <a:off x="6766073" y="3273425"/>
            <a:ext cx="2270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Rare</a:t>
            </a:r>
            <a:endParaRPr lang="en-US" sz="3200" b="1"/>
          </a:p>
        </p:txBody>
      </p:sp>
      <p:sp>
        <p:nvSpPr>
          <p:cNvPr id="43048" name="Rectangle 816"/>
          <p:cNvSpPr>
            <a:spLocks noChangeAspect="1" noChangeArrowheads="1"/>
          </p:cNvSpPr>
          <p:nvPr/>
        </p:nvSpPr>
        <p:spPr bwMode="auto">
          <a:xfrm>
            <a:off x="3883173" y="6213475"/>
            <a:ext cx="29321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(a)  Tautomeric shifts that occur in the 4 bases found in DNA</a:t>
            </a:r>
            <a:endParaRPr lang="en-US" sz="3200" b="1"/>
          </a:p>
        </p:txBody>
      </p:sp>
      <p:sp>
        <p:nvSpPr>
          <p:cNvPr id="43049" name="Rectangle 476"/>
          <p:cNvSpPr>
            <a:spLocks noChangeAspect="1" noChangeArrowheads="1"/>
          </p:cNvSpPr>
          <p:nvPr/>
        </p:nvSpPr>
        <p:spPr bwMode="auto">
          <a:xfrm>
            <a:off x="4087961" y="4090988"/>
            <a:ext cx="793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43050" name="Rectangle 419"/>
          <p:cNvSpPr>
            <a:spLocks noChangeAspect="1" noChangeArrowheads="1"/>
          </p:cNvSpPr>
          <p:nvPr/>
        </p:nvSpPr>
        <p:spPr bwMode="auto">
          <a:xfrm>
            <a:off x="4032398" y="36306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506" name="Rectangle 418"/>
          <p:cNvSpPr>
            <a:spLocks noChangeArrowheads="1"/>
          </p:cNvSpPr>
          <p:nvPr/>
        </p:nvSpPr>
        <p:spPr bwMode="auto">
          <a:xfrm>
            <a:off x="4433974" y="4125537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52" name="Rectangle 643"/>
          <p:cNvSpPr>
            <a:spLocks noChangeAspect="1" noChangeArrowheads="1"/>
          </p:cNvSpPr>
          <p:nvPr/>
        </p:nvSpPr>
        <p:spPr bwMode="auto">
          <a:xfrm>
            <a:off x="6754961" y="4322763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13508" name="Rectangle 516"/>
          <p:cNvSpPr>
            <a:spLocks noChangeArrowheads="1"/>
          </p:cNvSpPr>
          <p:nvPr/>
        </p:nvSpPr>
        <p:spPr bwMode="auto">
          <a:xfrm>
            <a:off x="6858972" y="5561083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54" name="Rectangle 421"/>
          <p:cNvSpPr>
            <a:spLocks noChangeAspect="1" noChangeArrowheads="1"/>
          </p:cNvSpPr>
          <p:nvPr/>
        </p:nvSpPr>
        <p:spPr bwMode="auto">
          <a:xfrm>
            <a:off x="4229248" y="37655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55" name="Rectangle 423"/>
          <p:cNvSpPr>
            <a:spLocks noChangeAspect="1" noChangeArrowheads="1"/>
          </p:cNvSpPr>
          <p:nvPr/>
        </p:nvSpPr>
        <p:spPr bwMode="auto">
          <a:xfrm>
            <a:off x="4437211" y="55610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56" name="Rectangle 479"/>
          <p:cNvSpPr>
            <a:spLocks noChangeAspect="1" noChangeArrowheads="1"/>
          </p:cNvSpPr>
          <p:nvPr/>
        </p:nvSpPr>
        <p:spPr bwMode="auto">
          <a:xfrm>
            <a:off x="4229248" y="520223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57" name="Rectangle 523"/>
          <p:cNvSpPr>
            <a:spLocks noChangeAspect="1" noChangeArrowheads="1"/>
          </p:cNvSpPr>
          <p:nvPr/>
        </p:nvSpPr>
        <p:spPr bwMode="auto">
          <a:xfrm>
            <a:off x="6653361" y="520223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58" name="Rectangle 634"/>
          <p:cNvSpPr>
            <a:spLocks noChangeAspect="1" noChangeArrowheads="1"/>
          </p:cNvSpPr>
          <p:nvPr/>
        </p:nvSpPr>
        <p:spPr bwMode="auto">
          <a:xfrm>
            <a:off x="6861323" y="41259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59" name="Rectangle 636"/>
          <p:cNvSpPr>
            <a:spLocks noChangeAspect="1" noChangeArrowheads="1"/>
          </p:cNvSpPr>
          <p:nvPr/>
        </p:nvSpPr>
        <p:spPr bwMode="auto">
          <a:xfrm>
            <a:off x="6643836" y="37496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60" name="Rectangle 418"/>
          <p:cNvSpPr>
            <a:spLocks noChangeAspect="1" noChangeArrowheads="1"/>
          </p:cNvSpPr>
          <p:nvPr/>
        </p:nvSpPr>
        <p:spPr bwMode="auto">
          <a:xfrm>
            <a:off x="4437211" y="41259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61" name="Rectangle 516"/>
          <p:cNvSpPr>
            <a:spLocks noChangeAspect="1" noChangeArrowheads="1"/>
          </p:cNvSpPr>
          <p:nvPr/>
        </p:nvSpPr>
        <p:spPr bwMode="auto">
          <a:xfrm>
            <a:off x="6861323" y="55610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pic>
        <p:nvPicPr>
          <p:cNvPr id="43062" name="Picture 211" descr="bro25332_181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58"/>
          <a:stretch>
            <a:fillRect/>
          </a:stretch>
        </p:blipFill>
        <p:spPr bwMode="auto">
          <a:xfrm>
            <a:off x="3884761" y="379413"/>
            <a:ext cx="3732212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63" name="Group 567"/>
          <p:cNvGrpSpPr>
            <a:grpSpLocks noChangeAspect="1"/>
          </p:cNvGrpSpPr>
          <p:nvPr/>
        </p:nvGrpSpPr>
        <p:grpSpPr bwMode="auto">
          <a:xfrm>
            <a:off x="5353198" y="1017588"/>
            <a:ext cx="800100" cy="77787"/>
            <a:chOff x="3054350" y="990600"/>
            <a:chExt cx="555625" cy="53975"/>
          </a:xfrm>
        </p:grpSpPr>
        <p:sp>
          <p:nvSpPr>
            <p:cNvPr id="43132" name="Line 390"/>
            <p:cNvSpPr>
              <a:spLocks noChangeAspect="1" noChangeShapeType="1"/>
            </p:cNvSpPr>
            <p:nvPr/>
          </p:nvSpPr>
          <p:spPr bwMode="auto">
            <a:xfrm>
              <a:off x="3054350" y="1019175"/>
              <a:ext cx="482600" cy="1588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133" name="Freeform 391"/>
            <p:cNvSpPr>
              <a:spLocks noChangeAspect="1"/>
            </p:cNvSpPr>
            <p:nvPr/>
          </p:nvSpPr>
          <p:spPr bwMode="auto">
            <a:xfrm>
              <a:off x="3521075" y="990600"/>
              <a:ext cx="88900" cy="53975"/>
            </a:xfrm>
            <a:custGeom>
              <a:avLst/>
              <a:gdLst>
                <a:gd name="T0" fmla="*/ 0 w 56"/>
                <a:gd name="T1" fmla="*/ 0 h 34"/>
                <a:gd name="T2" fmla="*/ 2147483647 w 56"/>
                <a:gd name="T3" fmla="*/ 2147483647 h 34"/>
                <a:gd name="T4" fmla="*/ 0 w 56"/>
                <a:gd name="T5" fmla="*/ 2147483647 h 34"/>
                <a:gd name="T6" fmla="*/ 2147483647 w 56"/>
                <a:gd name="T7" fmla="*/ 2147483647 h 34"/>
                <a:gd name="T8" fmla="*/ 0 w 56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4"/>
                <a:gd name="T17" fmla="*/ 56 w 5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4">
                  <a:moveTo>
                    <a:pt x="0" y="0"/>
                  </a:moveTo>
                  <a:lnTo>
                    <a:pt x="6" y="18"/>
                  </a:lnTo>
                  <a:lnTo>
                    <a:pt x="0" y="34"/>
                  </a:lnTo>
                  <a:lnTo>
                    <a:pt x="56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grpSp>
        <p:nvGrpSpPr>
          <p:cNvPr id="43064" name="Group 566"/>
          <p:cNvGrpSpPr>
            <a:grpSpLocks noChangeAspect="1"/>
          </p:cNvGrpSpPr>
          <p:nvPr/>
        </p:nvGrpSpPr>
        <p:grpSpPr bwMode="auto">
          <a:xfrm>
            <a:off x="5353198" y="2349500"/>
            <a:ext cx="800100" cy="73025"/>
            <a:chOff x="3054350" y="1914525"/>
            <a:chExt cx="555625" cy="50800"/>
          </a:xfrm>
        </p:grpSpPr>
        <p:sp>
          <p:nvSpPr>
            <p:cNvPr id="43130" name="Line 392"/>
            <p:cNvSpPr>
              <a:spLocks noChangeAspect="1" noChangeShapeType="1"/>
            </p:cNvSpPr>
            <p:nvPr/>
          </p:nvSpPr>
          <p:spPr bwMode="auto">
            <a:xfrm>
              <a:off x="3054350" y="1939925"/>
              <a:ext cx="482600" cy="1588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131" name="Freeform 393"/>
            <p:cNvSpPr>
              <a:spLocks noChangeAspect="1"/>
            </p:cNvSpPr>
            <p:nvPr/>
          </p:nvSpPr>
          <p:spPr bwMode="auto">
            <a:xfrm>
              <a:off x="3521075" y="1914525"/>
              <a:ext cx="88900" cy="50800"/>
            </a:xfrm>
            <a:custGeom>
              <a:avLst/>
              <a:gdLst>
                <a:gd name="T0" fmla="*/ 0 w 56"/>
                <a:gd name="T1" fmla="*/ 0 h 32"/>
                <a:gd name="T2" fmla="*/ 2147483647 w 56"/>
                <a:gd name="T3" fmla="*/ 2147483647 h 32"/>
                <a:gd name="T4" fmla="*/ 0 w 56"/>
                <a:gd name="T5" fmla="*/ 2147483647 h 32"/>
                <a:gd name="T6" fmla="*/ 2147483647 w 56"/>
                <a:gd name="T7" fmla="*/ 2147483647 h 32"/>
                <a:gd name="T8" fmla="*/ 0 w 56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2"/>
                <a:gd name="T17" fmla="*/ 56 w 56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2">
                  <a:moveTo>
                    <a:pt x="0" y="0"/>
                  </a:moveTo>
                  <a:lnTo>
                    <a:pt x="6" y="16"/>
                  </a:lnTo>
                  <a:lnTo>
                    <a:pt x="0" y="32"/>
                  </a:lnTo>
                  <a:lnTo>
                    <a:pt x="5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43065" name="Rectangle 490"/>
          <p:cNvSpPr>
            <a:spLocks noChangeAspect="1" noChangeArrowheads="1"/>
          </p:cNvSpPr>
          <p:nvPr/>
        </p:nvSpPr>
        <p:spPr bwMode="auto">
          <a:xfrm>
            <a:off x="3941911" y="1163638"/>
            <a:ext cx="1859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800" b="1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13352" name="Rectangle 496"/>
          <p:cNvSpPr>
            <a:spLocks noChangeArrowheads="1"/>
          </p:cNvSpPr>
          <p:nvPr/>
        </p:nvSpPr>
        <p:spPr bwMode="auto">
          <a:xfrm>
            <a:off x="4812806" y="115979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53" name="Rectangle 497"/>
          <p:cNvSpPr>
            <a:spLocks noChangeArrowheads="1"/>
          </p:cNvSpPr>
          <p:nvPr/>
        </p:nvSpPr>
        <p:spPr bwMode="auto">
          <a:xfrm>
            <a:off x="4812806" y="79261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68" name="Rectangle 498"/>
          <p:cNvSpPr>
            <a:spLocks noChangeAspect="1" noChangeArrowheads="1"/>
          </p:cNvSpPr>
          <p:nvPr/>
        </p:nvSpPr>
        <p:spPr bwMode="auto">
          <a:xfrm>
            <a:off x="5100786" y="9763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55" name="Rectangle 499"/>
          <p:cNvSpPr>
            <a:spLocks noChangeArrowheads="1"/>
          </p:cNvSpPr>
          <p:nvPr/>
        </p:nvSpPr>
        <p:spPr bwMode="auto">
          <a:xfrm>
            <a:off x="4387174" y="1209098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70" name="Rectangle 500"/>
          <p:cNvSpPr>
            <a:spLocks noChangeAspect="1" noChangeArrowheads="1"/>
          </p:cNvSpPr>
          <p:nvPr/>
        </p:nvSpPr>
        <p:spPr bwMode="auto">
          <a:xfrm>
            <a:off x="5540523" y="2486025"/>
            <a:ext cx="4055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Adenine</a:t>
            </a:r>
            <a:endParaRPr lang="en-US" sz="3200" b="1"/>
          </a:p>
        </p:txBody>
      </p:sp>
      <p:sp>
        <p:nvSpPr>
          <p:cNvPr id="43071" name="Rectangle 507"/>
          <p:cNvSpPr>
            <a:spLocks noChangeAspect="1" noChangeArrowheads="1"/>
          </p:cNvSpPr>
          <p:nvPr/>
        </p:nvSpPr>
        <p:spPr bwMode="auto">
          <a:xfrm>
            <a:off x="5535761" y="1158875"/>
            <a:ext cx="4119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Guanine</a:t>
            </a:r>
            <a:endParaRPr lang="en-US" sz="3200" b="1"/>
          </a:p>
        </p:txBody>
      </p:sp>
      <p:sp>
        <p:nvSpPr>
          <p:cNvPr id="43072" name="Rectangle 514"/>
          <p:cNvSpPr>
            <a:spLocks noChangeAspect="1" noChangeArrowheads="1"/>
          </p:cNvSpPr>
          <p:nvPr/>
        </p:nvSpPr>
        <p:spPr bwMode="auto">
          <a:xfrm>
            <a:off x="4386411" y="596900"/>
            <a:ext cx="793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3200" b="1"/>
          </a:p>
        </p:txBody>
      </p:sp>
      <p:sp>
        <p:nvSpPr>
          <p:cNvPr id="43073" name="Rectangle 530"/>
          <p:cNvSpPr>
            <a:spLocks noChangeAspect="1" noChangeArrowheads="1"/>
          </p:cNvSpPr>
          <p:nvPr/>
        </p:nvSpPr>
        <p:spPr bwMode="auto">
          <a:xfrm>
            <a:off x="6313636" y="249078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65" name="Rectangle 531"/>
          <p:cNvSpPr>
            <a:spLocks noChangeArrowheads="1"/>
          </p:cNvSpPr>
          <p:nvPr/>
        </p:nvSpPr>
        <p:spPr bwMode="auto">
          <a:xfrm>
            <a:off x="7060677" y="248694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66" name="Rectangle 532"/>
          <p:cNvSpPr>
            <a:spLocks noChangeArrowheads="1"/>
          </p:cNvSpPr>
          <p:nvPr/>
        </p:nvSpPr>
        <p:spPr bwMode="auto">
          <a:xfrm>
            <a:off x="7060677" y="2116534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76" name="Rectangle 533"/>
          <p:cNvSpPr>
            <a:spLocks noChangeAspect="1" noChangeArrowheads="1"/>
          </p:cNvSpPr>
          <p:nvPr/>
        </p:nvSpPr>
        <p:spPr bwMode="auto">
          <a:xfrm>
            <a:off x="7348686" y="229870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43077" name="Rectangle 534"/>
          <p:cNvSpPr>
            <a:spLocks noChangeAspect="1" noChangeArrowheads="1"/>
          </p:cNvSpPr>
          <p:nvPr/>
        </p:nvSpPr>
        <p:spPr bwMode="auto">
          <a:xfrm>
            <a:off x="6189811" y="1163638"/>
            <a:ext cx="1859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800" b="1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78" name="Rectangle 537"/>
          <p:cNvSpPr>
            <a:spLocks noChangeAspect="1" noChangeArrowheads="1"/>
          </p:cNvSpPr>
          <p:nvPr/>
        </p:nvSpPr>
        <p:spPr bwMode="auto">
          <a:xfrm>
            <a:off x="6264423" y="20796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71" name="Rectangle 539"/>
          <p:cNvSpPr>
            <a:spLocks noChangeArrowheads="1"/>
          </p:cNvSpPr>
          <p:nvPr/>
        </p:nvSpPr>
        <p:spPr bwMode="auto">
          <a:xfrm>
            <a:off x="6634372" y="253251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72" name="Rectangle 540"/>
          <p:cNvSpPr>
            <a:spLocks noChangeArrowheads="1"/>
          </p:cNvSpPr>
          <p:nvPr/>
        </p:nvSpPr>
        <p:spPr bwMode="auto">
          <a:xfrm>
            <a:off x="6432991" y="2184174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73" name="Rectangle 541"/>
          <p:cNvSpPr>
            <a:spLocks noChangeArrowheads="1"/>
          </p:cNvSpPr>
          <p:nvPr/>
        </p:nvSpPr>
        <p:spPr bwMode="auto">
          <a:xfrm>
            <a:off x="7060677" y="115979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74" name="Rectangle 542"/>
          <p:cNvSpPr>
            <a:spLocks noChangeArrowheads="1"/>
          </p:cNvSpPr>
          <p:nvPr/>
        </p:nvSpPr>
        <p:spPr bwMode="auto">
          <a:xfrm>
            <a:off x="7060677" y="79261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83" name="Rectangle 543"/>
          <p:cNvSpPr>
            <a:spLocks noChangeAspect="1" noChangeArrowheads="1"/>
          </p:cNvSpPr>
          <p:nvPr/>
        </p:nvSpPr>
        <p:spPr bwMode="auto">
          <a:xfrm>
            <a:off x="7348686" y="9763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76" name="Rectangle 544"/>
          <p:cNvSpPr>
            <a:spLocks noChangeArrowheads="1"/>
          </p:cNvSpPr>
          <p:nvPr/>
        </p:nvSpPr>
        <p:spPr bwMode="auto">
          <a:xfrm>
            <a:off x="6634372" y="1209098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85" name="Rectangle 545"/>
          <p:cNvSpPr>
            <a:spLocks noChangeAspect="1" noChangeArrowheads="1"/>
          </p:cNvSpPr>
          <p:nvPr/>
        </p:nvSpPr>
        <p:spPr bwMode="auto">
          <a:xfrm>
            <a:off x="6634311" y="1919288"/>
            <a:ext cx="1460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NH</a:t>
            </a:r>
            <a:endParaRPr lang="en-US" sz="3200" b="1"/>
          </a:p>
        </p:txBody>
      </p:sp>
      <p:sp>
        <p:nvSpPr>
          <p:cNvPr id="43086" name="Rectangle 547"/>
          <p:cNvSpPr>
            <a:spLocks noChangeAspect="1" noChangeArrowheads="1"/>
          </p:cNvSpPr>
          <p:nvPr/>
        </p:nvSpPr>
        <p:spPr bwMode="auto">
          <a:xfrm>
            <a:off x="6634311" y="596900"/>
            <a:ext cx="1524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OH</a:t>
            </a:r>
            <a:endParaRPr lang="en-US" sz="3200" b="1"/>
          </a:p>
        </p:txBody>
      </p:sp>
      <p:sp>
        <p:nvSpPr>
          <p:cNvPr id="43087" name="Rectangle 585"/>
          <p:cNvSpPr>
            <a:spLocks noChangeAspect="1" noChangeArrowheads="1"/>
          </p:cNvSpPr>
          <p:nvPr/>
        </p:nvSpPr>
        <p:spPr bwMode="auto">
          <a:xfrm>
            <a:off x="6964511" y="2682875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088" name="Rectangle 594"/>
          <p:cNvSpPr>
            <a:spLocks noChangeAspect="1" noChangeArrowheads="1"/>
          </p:cNvSpPr>
          <p:nvPr/>
        </p:nvSpPr>
        <p:spPr bwMode="auto">
          <a:xfrm>
            <a:off x="4070498" y="249078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85" name="Rectangle 595"/>
          <p:cNvSpPr>
            <a:spLocks noChangeArrowheads="1"/>
          </p:cNvSpPr>
          <p:nvPr/>
        </p:nvSpPr>
        <p:spPr bwMode="auto">
          <a:xfrm>
            <a:off x="4822331" y="248694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86" name="Rectangle 596"/>
          <p:cNvSpPr>
            <a:spLocks noChangeArrowheads="1"/>
          </p:cNvSpPr>
          <p:nvPr/>
        </p:nvSpPr>
        <p:spPr bwMode="auto">
          <a:xfrm>
            <a:off x="4822331" y="2116534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91" name="Rectangle 597"/>
          <p:cNvSpPr>
            <a:spLocks noChangeAspect="1" noChangeArrowheads="1"/>
          </p:cNvSpPr>
          <p:nvPr/>
        </p:nvSpPr>
        <p:spPr bwMode="auto">
          <a:xfrm>
            <a:off x="5110311" y="229870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13388" name="Rectangle 598"/>
          <p:cNvSpPr>
            <a:spLocks noChangeArrowheads="1"/>
          </p:cNvSpPr>
          <p:nvPr/>
        </p:nvSpPr>
        <p:spPr bwMode="auto">
          <a:xfrm>
            <a:off x="4396398" y="253251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89" name="Rectangle 599"/>
          <p:cNvSpPr>
            <a:spLocks noChangeArrowheads="1"/>
          </p:cNvSpPr>
          <p:nvPr/>
        </p:nvSpPr>
        <p:spPr bwMode="auto">
          <a:xfrm>
            <a:off x="4194201" y="2184174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94" name="Rectangle 600"/>
          <p:cNvSpPr>
            <a:spLocks noChangeAspect="1" noChangeArrowheads="1"/>
          </p:cNvSpPr>
          <p:nvPr/>
        </p:nvSpPr>
        <p:spPr bwMode="auto">
          <a:xfrm>
            <a:off x="4391173" y="191928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095" name="Rectangle 603"/>
          <p:cNvSpPr>
            <a:spLocks noChangeAspect="1" noChangeArrowheads="1"/>
          </p:cNvSpPr>
          <p:nvPr/>
        </p:nvSpPr>
        <p:spPr bwMode="auto">
          <a:xfrm>
            <a:off x="4721373" y="2682875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096" name="Rectangle 683"/>
          <p:cNvSpPr>
            <a:spLocks noChangeAspect="1" noChangeArrowheads="1"/>
          </p:cNvSpPr>
          <p:nvPr/>
        </p:nvSpPr>
        <p:spPr bwMode="auto">
          <a:xfrm>
            <a:off x="4184798" y="1530350"/>
            <a:ext cx="48410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Keto form</a:t>
            </a:r>
            <a:endParaRPr lang="en-US" sz="3200" b="1"/>
          </a:p>
        </p:txBody>
      </p:sp>
      <p:sp>
        <p:nvSpPr>
          <p:cNvPr id="43097" name="Rectangle 691"/>
          <p:cNvSpPr>
            <a:spLocks noChangeAspect="1" noChangeArrowheads="1"/>
          </p:cNvSpPr>
          <p:nvPr/>
        </p:nvSpPr>
        <p:spPr bwMode="auto">
          <a:xfrm>
            <a:off x="6442223" y="1530350"/>
            <a:ext cx="47929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Enol form</a:t>
            </a:r>
            <a:endParaRPr lang="en-US" sz="3200" b="1"/>
          </a:p>
        </p:txBody>
      </p:sp>
      <p:sp>
        <p:nvSpPr>
          <p:cNvPr id="43098" name="Rectangle 699"/>
          <p:cNvSpPr>
            <a:spLocks noChangeAspect="1" noChangeArrowheads="1"/>
          </p:cNvSpPr>
          <p:nvPr/>
        </p:nvSpPr>
        <p:spPr bwMode="auto">
          <a:xfrm>
            <a:off x="5348436" y="842963"/>
            <a:ext cx="79989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Tautomeric shift</a:t>
            </a:r>
            <a:endParaRPr lang="en-US" sz="3200" b="1"/>
          </a:p>
        </p:txBody>
      </p:sp>
      <p:sp>
        <p:nvSpPr>
          <p:cNvPr id="43099" name="Rectangle 777"/>
          <p:cNvSpPr>
            <a:spLocks noChangeAspect="1" noChangeArrowheads="1"/>
          </p:cNvSpPr>
          <p:nvPr/>
        </p:nvSpPr>
        <p:spPr bwMode="auto">
          <a:xfrm>
            <a:off x="4184798" y="2838450"/>
            <a:ext cx="5754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Amino form</a:t>
            </a:r>
            <a:endParaRPr lang="en-US" sz="3200" b="1"/>
          </a:p>
        </p:txBody>
      </p:sp>
      <p:sp>
        <p:nvSpPr>
          <p:cNvPr id="43100" name="Rectangle 786"/>
          <p:cNvSpPr>
            <a:spLocks noChangeAspect="1" noChangeArrowheads="1"/>
          </p:cNvSpPr>
          <p:nvPr/>
        </p:nvSpPr>
        <p:spPr bwMode="auto">
          <a:xfrm>
            <a:off x="6442223" y="2838450"/>
            <a:ext cx="5305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Imino form</a:t>
            </a:r>
            <a:endParaRPr lang="en-US" sz="3200" b="1"/>
          </a:p>
        </p:txBody>
      </p:sp>
      <p:sp>
        <p:nvSpPr>
          <p:cNvPr id="43101" name="Rectangle 805"/>
          <p:cNvSpPr>
            <a:spLocks noChangeAspect="1" noChangeArrowheads="1"/>
          </p:cNvSpPr>
          <p:nvPr/>
        </p:nvSpPr>
        <p:spPr bwMode="auto">
          <a:xfrm>
            <a:off x="4203848" y="431800"/>
            <a:ext cx="4397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Common</a:t>
            </a:r>
            <a:endParaRPr lang="en-US" sz="3200" b="1"/>
          </a:p>
        </p:txBody>
      </p:sp>
      <p:sp>
        <p:nvSpPr>
          <p:cNvPr id="43102" name="Rectangle 812"/>
          <p:cNvSpPr>
            <a:spLocks noChangeAspect="1" noChangeArrowheads="1"/>
          </p:cNvSpPr>
          <p:nvPr/>
        </p:nvSpPr>
        <p:spPr bwMode="auto">
          <a:xfrm>
            <a:off x="6561286" y="431800"/>
            <a:ext cx="22923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Rare</a:t>
            </a:r>
            <a:endParaRPr lang="en-US" sz="3200" b="1"/>
          </a:p>
        </p:txBody>
      </p:sp>
      <p:sp>
        <p:nvSpPr>
          <p:cNvPr id="13446" name="Rectangle 960"/>
          <p:cNvSpPr>
            <a:spLocks noChangeArrowheads="1"/>
          </p:cNvSpPr>
          <p:nvPr/>
        </p:nvSpPr>
        <p:spPr bwMode="auto">
          <a:xfrm>
            <a:off x="4185260" y="85657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447" name="Rectangle 962"/>
          <p:cNvSpPr>
            <a:spLocks noChangeArrowheads="1"/>
          </p:cNvSpPr>
          <p:nvPr/>
        </p:nvSpPr>
        <p:spPr bwMode="auto">
          <a:xfrm>
            <a:off x="6432991" y="856570"/>
            <a:ext cx="561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2400" b="1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106" name="Rectangle 493"/>
          <p:cNvSpPr>
            <a:spLocks noChangeAspect="1" noChangeArrowheads="1"/>
          </p:cNvSpPr>
          <p:nvPr/>
        </p:nvSpPr>
        <p:spPr bwMode="auto">
          <a:xfrm>
            <a:off x="4016523" y="7524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3200" b="1"/>
          </a:p>
        </p:txBody>
      </p:sp>
      <p:sp>
        <p:nvSpPr>
          <p:cNvPr id="43107" name="Rectangle 570"/>
          <p:cNvSpPr>
            <a:spLocks noChangeAspect="1" noChangeArrowheads="1"/>
          </p:cNvSpPr>
          <p:nvPr/>
        </p:nvSpPr>
        <p:spPr bwMode="auto">
          <a:xfrm>
            <a:off x="4716611" y="1360488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108" name="Rectangle 575"/>
          <p:cNvSpPr>
            <a:spLocks noChangeAspect="1" noChangeArrowheads="1"/>
          </p:cNvSpPr>
          <p:nvPr/>
        </p:nvSpPr>
        <p:spPr bwMode="auto">
          <a:xfrm>
            <a:off x="6964511" y="1360488"/>
            <a:ext cx="291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3200" b="1"/>
          </a:p>
        </p:txBody>
      </p:sp>
      <p:sp>
        <p:nvSpPr>
          <p:cNvPr id="43109" name="Rectangle 744"/>
          <p:cNvSpPr>
            <a:spLocks noChangeAspect="1" noChangeArrowheads="1"/>
          </p:cNvSpPr>
          <p:nvPr/>
        </p:nvSpPr>
        <p:spPr bwMode="auto">
          <a:xfrm>
            <a:off x="5348436" y="2174875"/>
            <a:ext cx="79989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Tautomeric shift</a:t>
            </a:r>
            <a:endParaRPr lang="en-US" sz="3200" b="1"/>
          </a:p>
        </p:txBody>
      </p:sp>
      <p:sp>
        <p:nvSpPr>
          <p:cNvPr id="43110" name="Rectangle 496"/>
          <p:cNvSpPr>
            <a:spLocks noChangeAspect="1" noChangeArrowheads="1"/>
          </p:cNvSpPr>
          <p:nvPr/>
        </p:nvSpPr>
        <p:spPr bwMode="auto">
          <a:xfrm>
            <a:off x="4815036" y="11588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1" name="Rectangle 497"/>
          <p:cNvSpPr>
            <a:spLocks noChangeAspect="1" noChangeArrowheads="1"/>
          </p:cNvSpPr>
          <p:nvPr/>
        </p:nvSpPr>
        <p:spPr bwMode="auto">
          <a:xfrm>
            <a:off x="4815036" y="7937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2" name="Rectangle 499"/>
          <p:cNvSpPr>
            <a:spLocks noChangeAspect="1" noChangeArrowheads="1"/>
          </p:cNvSpPr>
          <p:nvPr/>
        </p:nvSpPr>
        <p:spPr bwMode="auto">
          <a:xfrm>
            <a:off x="4389586" y="12096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3" name="Rectangle 531"/>
          <p:cNvSpPr>
            <a:spLocks noChangeAspect="1" noChangeArrowheads="1"/>
          </p:cNvSpPr>
          <p:nvPr/>
        </p:nvSpPr>
        <p:spPr bwMode="auto">
          <a:xfrm>
            <a:off x="7062936" y="24860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4" name="Rectangle 532"/>
          <p:cNvSpPr>
            <a:spLocks noChangeAspect="1" noChangeArrowheads="1"/>
          </p:cNvSpPr>
          <p:nvPr/>
        </p:nvSpPr>
        <p:spPr bwMode="auto">
          <a:xfrm>
            <a:off x="7062936" y="2116138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5" name="Rectangle 539"/>
          <p:cNvSpPr>
            <a:spLocks noChangeAspect="1" noChangeArrowheads="1"/>
          </p:cNvSpPr>
          <p:nvPr/>
        </p:nvSpPr>
        <p:spPr bwMode="auto">
          <a:xfrm>
            <a:off x="6637486" y="253206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6" name="Rectangle 540"/>
          <p:cNvSpPr>
            <a:spLocks noChangeAspect="1" noChangeArrowheads="1"/>
          </p:cNvSpPr>
          <p:nvPr/>
        </p:nvSpPr>
        <p:spPr bwMode="auto">
          <a:xfrm>
            <a:off x="6435873" y="21907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7" name="Rectangle 541"/>
          <p:cNvSpPr>
            <a:spLocks noChangeAspect="1" noChangeArrowheads="1"/>
          </p:cNvSpPr>
          <p:nvPr/>
        </p:nvSpPr>
        <p:spPr bwMode="auto">
          <a:xfrm>
            <a:off x="7072461" y="11588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8" name="Rectangle 542"/>
          <p:cNvSpPr>
            <a:spLocks noChangeAspect="1" noChangeArrowheads="1"/>
          </p:cNvSpPr>
          <p:nvPr/>
        </p:nvSpPr>
        <p:spPr bwMode="auto">
          <a:xfrm>
            <a:off x="7072461" y="7937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19" name="Rectangle 544"/>
          <p:cNvSpPr>
            <a:spLocks noChangeAspect="1" noChangeArrowheads="1"/>
          </p:cNvSpPr>
          <p:nvPr/>
        </p:nvSpPr>
        <p:spPr bwMode="auto">
          <a:xfrm>
            <a:off x="6645423" y="120967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0" name="Rectangle 595"/>
          <p:cNvSpPr>
            <a:spLocks noChangeAspect="1" noChangeArrowheads="1"/>
          </p:cNvSpPr>
          <p:nvPr/>
        </p:nvSpPr>
        <p:spPr bwMode="auto">
          <a:xfrm>
            <a:off x="4824561" y="24860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1" name="Rectangle 596"/>
          <p:cNvSpPr>
            <a:spLocks noChangeAspect="1" noChangeArrowheads="1"/>
          </p:cNvSpPr>
          <p:nvPr/>
        </p:nvSpPr>
        <p:spPr bwMode="auto">
          <a:xfrm>
            <a:off x="4824561" y="213201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2" name="Rectangle 598"/>
          <p:cNvSpPr>
            <a:spLocks noChangeAspect="1" noChangeArrowheads="1"/>
          </p:cNvSpPr>
          <p:nvPr/>
        </p:nvSpPr>
        <p:spPr bwMode="auto">
          <a:xfrm>
            <a:off x="4397523" y="2532063"/>
            <a:ext cx="730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3" name="Rectangle 599"/>
          <p:cNvSpPr>
            <a:spLocks noChangeAspect="1" noChangeArrowheads="1"/>
          </p:cNvSpPr>
          <p:nvPr/>
        </p:nvSpPr>
        <p:spPr bwMode="auto">
          <a:xfrm>
            <a:off x="4205436" y="21907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4" name="Rectangle 960"/>
          <p:cNvSpPr>
            <a:spLocks noChangeAspect="1" noChangeArrowheads="1"/>
          </p:cNvSpPr>
          <p:nvPr/>
        </p:nvSpPr>
        <p:spPr bwMode="auto">
          <a:xfrm>
            <a:off x="4187973" y="8572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5" name="Rectangle 962"/>
          <p:cNvSpPr>
            <a:spLocks noChangeAspect="1" noChangeArrowheads="1"/>
          </p:cNvSpPr>
          <p:nvPr/>
        </p:nvSpPr>
        <p:spPr bwMode="auto">
          <a:xfrm>
            <a:off x="6445398" y="857250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3200" b="1"/>
          </a:p>
        </p:txBody>
      </p:sp>
      <p:sp>
        <p:nvSpPr>
          <p:cNvPr id="43126" name="Text Box 3"/>
          <p:cNvSpPr txBox="1">
            <a:spLocks noChangeArrowheads="1"/>
          </p:cNvSpPr>
          <p:nvPr/>
        </p:nvSpPr>
        <p:spPr bwMode="auto">
          <a:xfrm>
            <a:off x="228600" y="6199188"/>
            <a:ext cx="13783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>
                <a:latin typeface="Times New Roman" pitchFamily="18" charset="0"/>
              </a:rPr>
              <a:t>Figure 18.10a</a:t>
            </a:r>
          </a:p>
        </p:txBody>
      </p:sp>
      <p:sp>
        <p:nvSpPr>
          <p:cNvPr id="43127" name="Text Box 12"/>
          <p:cNvSpPr txBox="1">
            <a:spLocks noChangeArrowheads="1"/>
          </p:cNvSpPr>
          <p:nvPr/>
        </p:nvSpPr>
        <p:spPr bwMode="auto">
          <a:xfrm rot="-5400000">
            <a:off x="553392" y="3007667"/>
            <a:ext cx="586740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Common</a:t>
            </a:r>
          </a:p>
        </p:txBody>
      </p:sp>
      <p:sp>
        <p:nvSpPr>
          <p:cNvPr id="43128" name="Text Box 13"/>
          <p:cNvSpPr txBox="1">
            <a:spLocks noChangeArrowheads="1"/>
          </p:cNvSpPr>
          <p:nvPr/>
        </p:nvSpPr>
        <p:spPr bwMode="auto">
          <a:xfrm rot="5400000">
            <a:off x="5065067" y="3007667"/>
            <a:ext cx="586740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Rare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1" y="184149"/>
            <a:ext cx="2992289" cy="4138613"/>
          </a:xfrm>
        </p:spPr>
        <p:txBody>
          <a:bodyPr/>
          <a:lstStyle/>
          <a:p>
            <a:r>
              <a:rPr lang="en-US" sz="2400" b="1" dirty="0" err="1" smtClean="0"/>
              <a:t>Tautomeric</a:t>
            </a:r>
            <a:r>
              <a:rPr lang="en-US" sz="2400" b="1" dirty="0" smtClean="0"/>
              <a:t> shifts of nucleotides change the pairing</a:t>
            </a:r>
            <a:r>
              <a:rPr lang="en-US" sz="2400" b="1" baseline="0" dirty="0" smtClean="0"/>
              <a:t> properties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19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228600" y="6199188"/>
            <a:ext cx="197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1" dirty="0">
                <a:latin typeface="Times New Roman" pitchFamily="18" charset="0"/>
              </a:rPr>
              <a:t>Figure 18.10b</a:t>
            </a:r>
          </a:p>
        </p:txBody>
      </p:sp>
      <p:pic>
        <p:nvPicPr>
          <p:cNvPr id="44036" name="Picture 212" descr="bro25332_181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362200"/>
            <a:ext cx="83708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442"/>
          <p:cNvSpPr>
            <a:spLocks noChangeAspect="1" noChangeArrowheads="1"/>
          </p:cNvSpPr>
          <p:nvPr/>
        </p:nvSpPr>
        <p:spPr bwMode="auto">
          <a:xfrm>
            <a:off x="5203825" y="4368800"/>
            <a:ext cx="14010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Cytosine (imino)</a:t>
            </a:r>
            <a:endParaRPr lang="en-US" sz="4800" b="1"/>
          </a:p>
        </p:txBody>
      </p:sp>
      <p:sp>
        <p:nvSpPr>
          <p:cNvPr id="44038" name="Rectangle 457"/>
          <p:cNvSpPr>
            <a:spLocks noChangeAspect="1" noChangeArrowheads="1"/>
          </p:cNvSpPr>
          <p:nvPr/>
        </p:nvSpPr>
        <p:spPr bwMode="auto">
          <a:xfrm>
            <a:off x="6938963" y="4368800"/>
            <a:ext cx="14010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Adenine (amino)</a:t>
            </a:r>
            <a:endParaRPr lang="en-US" sz="4800" b="1"/>
          </a:p>
        </p:txBody>
      </p:sp>
      <p:sp>
        <p:nvSpPr>
          <p:cNvPr id="44039" name="Rectangle 486"/>
          <p:cNvSpPr>
            <a:spLocks noChangeAspect="1" noChangeArrowheads="1"/>
          </p:cNvSpPr>
          <p:nvPr/>
        </p:nvSpPr>
        <p:spPr bwMode="auto">
          <a:xfrm>
            <a:off x="6924675" y="385603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13346" name="Rectangle 487"/>
          <p:cNvSpPr>
            <a:spLocks noChangeArrowheads="1"/>
          </p:cNvSpPr>
          <p:nvPr/>
        </p:nvSpPr>
        <p:spPr bwMode="auto">
          <a:xfrm>
            <a:off x="8032323" y="3199077"/>
            <a:ext cx="134870" cy="2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347" name="Rectangle 488"/>
          <p:cNvSpPr>
            <a:spLocks noChangeArrowheads="1"/>
          </p:cNvSpPr>
          <p:nvPr/>
        </p:nvSpPr>
        <p:spPr bwMode="auto">
          <a:xfrm>
            <a:off x="7726147" y="2671611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42" name="Rectangle 489"/>
          <p:cNvSpPr>
            <a:spLocks noChangeAspect="1" noChangeArrowheads="1"/>
          </p:cNvSpPr>
          <p:nvPr/>
        </p:nvSpPr>
        <p:spPr bwMode="auto">
          <a:xfrm>
            <a:off x="8269288" y="269398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13350" name="Rectangle 494"/>
          <p:cNvSpPr>
            <a:spLocks noChangeArrowheads="1"/>
          </p:cNvSpPr>
          <p:nvPr/>
        </p:nvSpPr>
        <p:spPr bwMode="auto">
          <a:xfrm>
            <a:off x="7420722" y="3635553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44" name="Rectangle 495"/>
          <p:cNvSpPr>
            <a:spLocks noChangeAspect="1" noChangeArrowheads="1"/>
          </p:cNvSpPr>
          <p:nvPr/>
        </p:nvSpPr>
        <p:spPr bwMode="auto">
          <a:xfrm>
            <a:off x="6854825" y="328295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45" name="Rectangle 580"/>
          <p:cNvSpPr>
            <a:spLocks noChangeAspect="1" noChangeArrowheads="1"/>
          </p:cNvSpPr>
          <p:nvPr/>
        </p:nvSpPr>
        <p:spPr bwMode="auto">
          <a:xfrm>
            <a:off x="8024813" y="3497263"/>
            <a:ext cx="50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800" b="1"/>
          </a:p>
        </p:txBody>
      </p:sp>
      <p:sp>
        <p:nvSpPr>
          <p:cNvPr id="13394" name="Rectangle 620"/>
          <p:cNvSpPr>
            <a:spLocks noChangeArrowheads="1"/>
          </p:cNvSpPr>
          <p:nvPr/>
        </p:nvSpPr>
        <p:spPr bwMode="auto">
          <a:xfrm>
            <a:off x="5609361" y="3635553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47" name="Rectangle 622"/>
          <p:cNvSpPr>
            <a:spLocks noChangeAspect="1" noChangeArrowheads="1"/>
          </p:cNvSpPr>
          <p:nvPr/>
        </p:nvSpPr>
        <p:spPr bwMode="auto">
          <a:xfrm>
            <a:off x="6075363" y="3841750"/>
            <a:ext cx="1394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800" b="1"/>
          </a:p>
        </p:txBody>
      </p:sp>
      <p:sp>
        <p:nvSpPr>
          <p:cNvPr id="44048" name="Freeform 623"/>
          <p:cNvSpPr>
            <a:spLocks noChangeAspect="1"/>
          </p:cNvSpPr>
          <p:nvPr/>
        </p:nvSpPr>
        <p:spPr bwMode="auto">
          <a:xfrm>
            <a:off x="5448300" y="2786063"/>
            <a:ext cx="107950" cy="130175"/>
          </a:xfrm>
          <a:custGeom>
            <a:avLst/>
            <a:gdLst>
              <a:gd name="T0" fmla="*/ 2147483647 w 28"/>
              <a:gd name="T1" fmla="*/ 0 h 34"/>
              <a:gd name="T2" fmla="*/ 0 w 28"/>
              <a:gd name="T3" fmla="*/ 0 h 34"/>
              <a:gd name="T4" fmla="*/ 0 w 28"/>
              <a:gd name="T5" fmla="*/ 2147483647 h 34"/>
              <a:gd name="T6" fmla="*/ 2147483647 w 28"/>
              <a:gd name="T7" fmla="*/ 2147483647 h 34"/>
              <a:gd name="T8" fmla="*/ 2147483647 w 28"/>
              <a:gd name="T9" fmla="*/ 2147483647 h 34"/>
              <a:gd name="T10" fmla="*/ 2147483647 w 28"/>
              <a:gd name="T11" fmla="*/ 2147483647 h 34"/>
              <a:gd name="T12" fmla="*/ 2147483647 w 28"/>
              <a:gd name="T13" fmla="*/ 2147483647 h 34"/>
              <a:gd name="T14" fmla="*/ 2147483647 w 28"/>
              <a:gd name="T15" fmla="*/ 2147483647 h 34"/>
              <a:gd name="T16" fmla="*/ 2147483647 w 28"/>
              <a:gd name="T17" fmla="*/ 0 h 34"/>
              <a:gd name="T18" fmla="*/ 2147483647 w 28"/>
              <a:gd name="T19" fmla="*/ 0 h 34"/>
              <a:gd name="T20" fmla="*/ 2147483647 w 28"/>
              <a:gd name="T21" fmla="*/ 2147483647 h 34"/>
              <a:gd name="T22" fmla="*/ 2147483647 w 28"/>
              <a:gd name="T23" fmla="*/ 2147483647 h 34"/>
              <a:gd name="T24" fmla="*/ 2147483647 w 28"/>
              <a:gd name="T25" fmla="*/ 0 h 34"/>
              <a:gd name="T26" fmla="*/ 2147483647 w 28"/>
              <a:gd name="T27" fmla="*/ 0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"/>
              <a:gd name="T43" fmla="*/ 0 h 34"/>
              <a:gd name="T44" fmla="*/ 28 w 28"/>
              <a:gd name="T45" fmla="*/ 34 h 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" h="34">
                <a:moveTo>
                  <a:pt x="4" y="0"/>
                </a:moveTo>
                <a:lnTo>
                  <a:pt x="0" y="0"/>
                </a:lnTo>
                <a:lnTo>
                  <a:pt x="0" y="34"/>
                </a:lnTo>
                <a:lnTo>
                  <a:pt x="4" y="34"/>
                </a:lnTo>
                <a:lnTo>
                  <a:pt x="4" y="18"/>
                </a:lnTo>
                <a:lnTo>
                  <a:pt x="22" y="18"/>
                </a:lnTo>
                <a:lnTo>
                  <a:pt x="22" y="34"/>
                </a:lnTo>
                <a:lnTo>
                  <a:pt x="28" y="34"/>
                </a:lnTo>
                <a:lnTo>
                  <a:pt x="28" y="0"/>
                </a:lnTo>
                <a:lnTo>
                  <a:pt x="22" y="0"/>
                </a:lnTo>
                <a:lnTo>
                  <a:pt x="22" y="14"/>
                </a:lnTo>
                <a:lnTo>
                  <a:pt x="4" y="14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4049" name="Freeform 624"/>
          <p:cNvSpPr>
            <a:spLocks noChangeAspect="1"/>
          </p:cNvSpPr>
          <p:nvPr/>
        </p:nvSpPr>
        <p:spPr bwMode="auto">
          <a:xfrm>
            <a:off x="5149850" y="3306763"/>
            <a:ext cx="107950" cy="136525"/>
          </a:xfrm>
          <a:custGeom>
            <a:avLst/>
            <a:gdLst>
              <a:gd name="T0" fmla="*/ 2147483647 w 28"/>
              <a:gd name="T1" fmla="*/ 0 h 36"/>
              <a:gd name="T2" fmla="*/ 0 w 28"/>
              <a:gd name="T3" fmla="*/ 0 h 36"/>
              <a:gd name="T4" fmla="*/ 0 w 28"/>
              <a:gd name="T5" fmla="*/ 2147483647 h 36"/>
              <a:gd name="T6" fmla="*/ 2147483647 w 28"/>
              <a:gd name="T7" fmla="*/ 2147483647 h 36"/>
              <a:gd name="T8" fmla="*/ 2147483647 w 28"/>
              <a:gd name="T9" fmla="*/ 2147483647 h 36"/>
              <a:gd name="T10" fmla="*/ 2147483647 w 28"/>
              <a:gd name="T11" fmla="*/ 2147483647 h 36"/>
              <a:gd name="T12" fmla="*/ 2147483647 w 28"/>
              <a:gd name="T13" fmla="*/ 2147483647 h 36"/>
              <a:gd name="T14" fmla="*/ 2147483647 w 28"/>
              <a:gd name="T15" fmla="*/ 2147483647 h 36"/>
              <a:gd name="T16" fmla="*/ 2147483647 w 28"/>
              <a:gd name="T17" fmla="*/ 0 h 36"/>
              <a:gd name="T18" fmla="*/ 2147483647 w 28"/>
              <a:gd name="T19" fmla="*/ 0 h 36"/>
              <a:gd name="T20" fmla="*/ 2147483647 w 28"/>
              <a:gd name="T21" fmla="*/ 2147483647 h 36"/>
              <a:gd name="T22" fmla="*/ 2147483647 w 28"/>
              <a:gd name="T23" fmla="*/ 2147483647 h 36"/>
              <a:gd name="T24" fmla="*/ 2147483647 w 28"/>
              <a:gd name="T25" fmla="*/ 0 h 36"/>
              <a:gd name="T26" fmla="*/ 2147483647 w 28"/>
              <a:gd name="T27" fmla="*/ 0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"/>
              <a:gd name="T43" fmla="*/ 0 h 36"/>
              <a:gd name="T44" fmla="*/ 28 w 28"/>
              <a:gd name="T45" fmla="*/ 36 h 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" h="36">
                <a:moveTo>
                  <a:pt x="6" y="0"/>
                </a:moveTo>
                <a:lnTo>
                  <a:pt x="0" y="0"/>
                </a:lnTo>
                <a:lnTo>
                  <a:pt x="0" y="36"/>
                </a:lnTo>
                <a:lnTo>
                  <a:pt x="6" y="36"/>
                </a:lnTo>
                <a:lnTo>
                  <a:pt x="6" y="20"/>
                </a:lnTo>
                <a:lnTo>
                  <a:pt x="24" y="20"/>
                </a:lnTo>
                <a:lnTo>
                  <a:pt x="24" y="36"/>
                </a:lnTo>
                <a:lnTo>
                  <a:pt x="28" y="36"/>
                </a:lnTo>
                <a:lnTo>
                  <a:pt x="28" y="0"/>
                </a:lnTo>
                <a:lnTo>
                  <a:pt x="24" y="0"/>
                </a:lnTo>
                <a:lnTo>
                  <a:pt x="24" y="14"/>
                </a:lnTo>
                <a:lnTo>
                  <a:pt x="6" y="14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4050" name="Rectangle 626"/>
          <p:cNvSpPr>
            <a:spLocks noChangeAspect="1" noChangeArrowheads="1"/>
          </p:cNvSpPr>
          <p:nvPr/>
        </p:nvSpPr>
        <p:spPr bwMode="auto">
          <a:xfrm>
            <a:off x="6503988" y="328295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51" name="Rectangle 627"/>
          <p:cNvSpPr>
            <a:spLocks noChangeAspect="1" noChangeArrowheads="1"/>
          </p:cNvSpPr>
          <p:nvPr/>
        </p:nvSpPr>
        <p:spPr bwMode="auto">
          <a:xfrm>
            <a:off x="5241925" y="3887788"/>
            <a:ext cx="50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800" b="1"/>
          </a:p>
        </p:txBody>
      </p:sp>
      <p:sp>
        <p:nvSpPr>
          <p:cNvPr id="44052" name="Rectangle 651"/>
          <p:cNvSpPr>
            <a:spLocks noChangeAspect="1" noChangeArrowheads="1"/>
          </p:cNvSpPr>
          <p:nvPr/>
        </p:nvSpPr>
        <p:spPr bwMode="auto">
          <a:xfrm>
            <a:off x="2420938" y="382587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53" name="Rectangle 652"/>
          <p:cNvSpPr>
            <a:spLocks noChangeAspect="1" noChangeArrowheads="1"/>
          </p:cNvSpPr>
          <p:nvPr/>
        </p:nvSpPr>
        <p:spPr bwMode="auto">
          <a:xfrm>
            <a:off x="6916738" y="274002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54" name="Rectangle 653"/>
          <p:cNvSpPr>
            <a:spLocks noChangeAspect="1" noChangeArrowheads="1"/>
          </p:cNvSpPr>
          <p:nvPr/>
        </p:nvSpPr>
        <p:spPr bwMode="auto">
          <a:xfrm>
            <a:off x="6113463" y="274002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55" name="Rectangle 654"/>
          <p:cNvSpPr>
            <a:spLocks noChangeAspect="1" noChangeArrowheads="1"/>
          </p:cNvSpPr>
          <p:nvPr/>
        </p:nvSpPr>
        <p:spPr bwMode="auto">
          <a:xfrm>
            <a:off x="2032000" y="32686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56" name="Rectangle 655"/>
          <p:cNvSpPr>
            <a:spLocks noChangeAspect="1" noChangeArrowheads="1"/>
          </p:cNvSpPr>
          <p:nvPr/>
        </p:nvSpPr>
        <p:spPr bwMode="auto">
          <a:xfrm>
            <a:off x="2054225" y="27479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57" name="Rectangle 656"/>
          <p:cNvSpPr>
            <a:spLocks noChangeAspect="1" noChangeArrowheads="1"/>
          </p:cNvSpPr>
          <p:nvPr/>
        </p:nvSpPr>
        <p:spPr bwMode="auto">
          <a:xfrm>
            <a:off x="1939925" y="382587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13414" name="Rectangle 657"/>
          <p:cNvSpPr>
            <a:spLocks noChangeArrowheads="1"/>
          </p:cNvSpPr>
          <p:nvPr/>
        </p:nvSpPr>
        <p:spPr bwMode="auto">
          <a:xfrm>
            <a:off x="3521916" y="3184208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415" name="Rectangle 658"/>
          <p:cNvSpPr>
            <a:spLocks noChangeArrowheads="1"/>
          </p:cNvSpPr>
          <p:nvPr/>
        </p:nvSpPr>
        <p:spPr bwMode="auto">
          <a:xfrm>
            <a:off x="3231286" y="2656152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60" name="Rectangle 659"/>
          <p:cNvSpPr>
            <a:spLocks noChangeAspect="1" noChangeArrowheads="1"/>
          </p:cNvSpPr>
          <p:nvPr/>
        </p:nvSpPr>
        <p:spPr bwMode="auto">
          <a:xfrm>
            <a:off x="3767138" y="26797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61" name="Rectangle 660"/>
          <p:cNvSpPr>
            <a:spLocks noChangeAspect="1" noChangeArrowheads="1"/>
          </p:cNvSpPr>
          <p:nvPr/>
        </p:nvSpPr>
        <p:spPr bwMode="auto">
          <a:xfrm>
            <a:off x="2620963" y="414655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13418" name="Rectangle 661"/>
          <p:cNvSpPr>
            <a:spLocks noChangeArrowheads="1"/>
          </p:cNvSpPr>
          <p:nvPr/>
        </p:nvSpPr>
        <p:spPr bwMode="auto">
          <a:xfrm>
            <a:off x="2955452" y="3628447"/>
            <a:ext cx="1298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63" name="Rectangle 662"/>
          <p:cNvSpPr>
            <a:spLocks noChangeAspect="1" noChangeArrowheads="1"/>
          </p:cNvSpPr>
          <p:nvPr/>
        </p:nvSpPr>
        <p:spPr bwMode="auto">
          <a:xfrm>
            <a:off x="2420938" y="2747963"/>
            <a:ext cx="1394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O</a:t>
            </a:r>
            <a:endParaRPr lang="en-US" sz="4800" b="1"/>
          </a:p>
        </p:txBody>
      </p:sp>
      <p:sp>
        <p:nvSpPr>
          <p:cNvPr id="44064" name="Rectangle 663"/>
          <p:cNvSpPr>
            <a:spLocks noChangeAspect="1" noChangeArrowheads="1"/>
          </p:cNvSpPr>
          <p:nvPr/>
        </p:nvSpPr>
        <p:spPr bwMode="auto">
          <a:xfrm>
            <a:off x="3522663" y="3467100"/>
            <a:ext cx="50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800" b="1"/>
          </a:p>
        </p:txBody>
      </p:sp>
      <p:sp>
        <p:nvSpPr>
          <p:cNvPr id="13421" name="Rectangle 670"/>
          <p:cNvSpPr>
            <a:spLocks noChangeArrowheads="1"/>
          </p:cNvSpPr>
          <p:nvPr/>
        </p:nvSpPr>
        <p:spPr bwMode="auto">
          <a:xfrm>
            <a:off x="1083530" y="3642472"/>
            <a:ext cx="134870" cy="22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ln w="19050">
                  <a:solidFill>
                    <a:schemeClr val="bg1"/>
                  </a:solidFill>
                </a:ln>
                <a:solidFill>
                  <a:srgbClr val="FFFFFF"/>
                </a:solidFill>
                <a:latin typeface="Helvetica" pitchFamily="2" charset="0"/>
              </a:rPr>
              <a:t>N</a:t>
            </a:r>
            <a:endParaRPr lang="en-US" sz="1400" b="1" dirty="0">
              <a:ln w="19050">
                <a:solidFill>
                  <a:schemeClr val="bg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66" name="Rectangle 671"/>
          <p:cNvSpPr>
            <a:spLocks noChangeAspect="1" noChangeArrowheads="1"/>
          </p:cNvSpPr>
          <p:nvPr/>
        </p:nvSpPr>
        <p:spPr bwMode="auto">
          <a:xfrm>
            <a:off x="625475" y="33147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67" name="Rectangle 673"/>
          <p:cNvSpPr>
            <a:spLocks noChangeAspect="1" noChangeArrowheads="1"/>
          </p:cNvSpPr>
          <p:nvPr/>
        </p:nvSpPr>
        <p:spPr bwMode="auto">
          <a:xfrm>
            <a:off x="1565275" y="2747963"/>
            <a:ext cx="1394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O</a:t>
            </a:r>
            <a:endParaRPr lang="en-US" sz="4800" b="1"/>
          </a:p>
        </p:txBody>
      </p:sp>
      <p:sp>
        <p:nvSpPr>
          <p:cNvPr id="44068" name="Rectangle 674"/>
          <p:cNvSpPr>
            <a:spLocks noChangeAspect="1" noChangeArrowheads="1"/>
          </p:cNvSpPr>
          <p:nvPr/>
        </p:nvSpPr>
        <p:spPr bwMode="auto">
          <a:xfrm>
            <a:off x="739775" y="2755900"/>
            <a:ext cx="3270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1400" b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4800" b="1"/>
          </a:p>
        </p:txBody>
      </p:sp>
      <p:sp>
        <p:nvSpPr>
          <p:cNvPr id="44069" name="Rectangle 677"/>
          <p:cNvSpPr>
            <a:spLocks noChangeAspect="1" noChangeArrowheads="1"/>
          </p:cNvSpPr>
          <p:nvPr/>
        </p:nvSpPr>
        <p:spPr bwMode="auto">
          <a:xfrm>
            <a:off x="1557338" y="3825875"/>
            <a:ext cx="1394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O</a:t>
            </a:r>
            <a:endParaRPr lang="en-US" sz="4800" b="1"/>
          </a:p>
        </p:txBody>
      </p:sp>
      <p:sp>
        <p:nvSpPr>
          <p:cNvPr id="44070" name="Rectangle 678"/>
          <p:cNvSpPr>
            <a:spLocks noChangeAspect="1" noChangeArrowheads="1"/>
          </p:cNvSpPr>
          <p:nvPr/>
        </p:nvSpPr>
        <p:spPr bwMode="auto">
          <a:xfrm>
            <a:off x="709613" y="3887788"/>
            <a:ext cx="5081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800" b="1"/>
          </a:p>
        </p:txBody>
      </p:sp>
      <p:sp>
        <p:nvSpPr>
          <p:cNvPr id="44072" name="Rectangle 963"/>
          <p:cNvSpPr>
            <a:spLocks noChangeAspect="1" noChangeArrowheads="1"/>
          </p:cNvSpPr>
          <p:nvPr/>
        </p:nvSpPr>
        <p:spPr bwMode="auto">
          <a:xfrm>
            <a:off x="808038" y="4368800"/>
            <a:ext cx="12711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Thymine (enol)</a:t>
            </a:r>
            <a:endParaRPr lang="en-US" sz="4800" b="1"/>
          </a:p>
        </p:txBody>
      </p:sp>
      <p:sp>
        <p:nvSpPr>
          <p:cNvPr id="44073" name="Rectangle 976"/>
          <p:cNvSpPr>
            <a:spLocks noChangeAspect="1" noChangeArrowheads="1"/>
          </p:cNvSpPr>
          <p:nvPr/>
        </p:nvSpPr>
        <p:spPr bwMode="auto">
          <a:xfrm>
            <a:off x="2505075" y="4368800"/>
            <a:ext cx="12503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Guanine (keto)</a:t>
            </a:r>
            <a:endParaRPr lang="en-US" sz="4800" b="1"/>
          </a:p>
        </p:txBody>
      </p:sp>
      <p:sp>
        <p:nvSpPr>
          <p:cNvPr id="44074" name="Rectangle 989"/>
          <p:cNvSpPr>
            <a:spLocks noChangeAspect="1" noChangeArrowheads="1"/>
          </p:cNvSpPr>
          <p:nvPr/>
        </p:nvSpPr>
        <p:spPr bwMode="auto">
          <a:xfrm>
            <a:off x="6465888" y="274002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75" name="Rectangle 990"/>
          <p:cNvSpPr>
            <a:spLocks noChangeAspect="1" noChangeArrowheads="1"/>
          </p:cNvSpPr>
          <p:nvPr/>
        </p:nvSpPr>
        <p:spPr bwMode="auto">
          <a:xfrm>
            <a:off x="7115175" y="24431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76" name="Rectangle 991"/>
          <p:cNvSpPr>
            <a:spLocks noChangeAspect="1" noChangeArrowheads="1"/>
          </p:cNvSpPr>
          <p:nvPr/>
        </p:nvSpPr>
        <p:spPr bwMode="auto">
          <a:xfrm>
            <a:off x="5899150" y="24431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sz="4800" b="1"/>
          </a:p>
        </p:txBody>
      </p:sp>
      <p:sp>
        <p:nvSpPr>
          <p:cNvPr id="44077" name="Rectangle 657"/>
          <p:cNvSpPr>
            <a:spLocks noChangeAspect="1" noChangeArrowheads="1"/>
          </p:cNvSpPr>
          <p:nvPr/>
        </p:nvSpPr>
        <p:spPr bwMode="auto">
          <a:xfrm>
            <a:off x="3527425" y="3195638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78" name="Rectangle 625"/>
          <p:cNvSpPr>
            <a:spLocks noChangeAspect="1" noChangeArrowheads="1"/>
          </p:cNvSpPr>
          <p:nvPr/>
        </p:nvSpPr>
        <p:spPr bwMode="auto">
          <a:xfrm>
            <a:off x="6194425" y="33020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79" name="Rectangle 672"/>
          <p:cNvSpPr>
            <a:spLocks noChangeAspect="1" noChangeArrowheads="1"/>
          </p:cNvSpPr>
          <p:nvPr/>
        </p:nvSpPr>
        <p:spPr bwMode="auto">
          <a:xfrm>
            <a:off x="1692275" y="3302000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0" name="Rectangle 958"/>
          <p:cNvSpPr>
            <a:spLocks noChangeAspect="1" noChangeArrowheads="1"/>
          </p:cNvSpPr>
          <p:nvPr/>
        </p:nvSpPr>
        <p:spPr bwMode="auto">
          <a:xfrm>
            <a:off x="2371725" y="328771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ED1C24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1" name="Rectangle 487"/>
          <p:cNvSpPr>
            <a:spLocks noChangeAspect="1" noChangeArrowheads="1"/>
          </p:cNvSpPr>
          <p:nvPr/>
        </p:nvSpPr>
        <p:spPr bwMode="auto">
          <a:xfrm>
            <a:off x="8037513" y="319881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2" name="Rectangle 488"/>
          <p:cNvSpPr>
            <a:spLocks noChangeAspect="1" noChangeArrowheads="1"/>
          </p:cNvSpPr>
          <p:nvPr/>
        </p:nvSpPr>
        <p:spPr bwMode="auto">
          <a:xfrm>
            <a:off x="7732713" y="268287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3" name="Rectangle 494"/>
          <p:cNvSpPr>
            <a:spLocks noChangeAspect="1" noChangeArrowheads="1"/>
          </p:cNvSpPr>
          <p:nvPr/>
        </p:nvSpPr>
        <p:spPr bwMode="auto">
          <a:xfrm>
            <a:off x="7421563" y="363537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4" name="Rectangle 620"/>
          <p:cNvSpPr>
            <a:spLocks noChangeAspect="1" noChangeArrowheads="1"/>
          </p:cNvSpPr>
          <p:nvPr/>
        </p:nvSpPr>
        <p:spPr bwMode="auto">
          <a:xfrm>
            <a:off x="5613400" y="363537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5" name="Rectangle 658"/>
          <p:cNvSpPr>
            <a:spLocks noChangeAspect="1" noChangeArrowheads="1"/>
          </p:cNvSpPr>
          <p:nvPr/>
        </p:nvSpPr>
        <p:spPr bwMode="auto">
          <a:xfrm>
            <a:off x="3241675" y="266382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6" name="Rectangle 661"/>
          <p:cNvSpPr>
            <a:spLocks noChangeAspect="1" noChangeArrowheads="1"/>
          </p:cNvSpPr>
          <p:nvPr/>
        </p:nvSpPr>
        <p:spPr bwMode="auto">
          <a:xfrm>
            <a:off x="2955925" y="36242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44087" name="Rectangle 670"/>
          <p:cNvSpPr>
            <a:spLocks noChangeAspect="1" noChangeArrowheads="1"/>
          </p:cNvSpPr>
          <p:nvPr/>
        </p:nvSpPr>
        <p:spPr bwMode="auto">
          <a:xfrm>
            <a:off x="1082675" y="3654425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8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elvetica"/>
                <a:ea typeface="+mn-ea"/>
                <a:cs typeface="+mn-cs"/>
              </a:rPr>
              <a:t>Mis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elvetica"/>
                <a:ea typeface="+mn-ea"/>
                <a:cs typeface="+mn-cs"/>
              </a:rPr>
              <a:t>–base pairing due to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elvetica"/>
                <a:ea typeface="+mn-ea"/>
                <a:cs typeface="+mn-cs"/>
              </a:rPr>
              <a:t>tautomeric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elvetica"/>
                <a:ea typeface="+mn-ea"/>
                <a:cs typeface="+mn-cs"/>
              </a:rPr>
              <a:t> shifts</a:t>
            </a:r>
            <a:endParaRPr lang="en-US" sz="5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239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13" descr="bro25332_181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71563"/>
            <a:ext cx="688340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279"/>
          <p:cNvGrpSpPr>
            <a:grpSpLocks noChangeAspect="1"/>
          </p:cNvGrpSpPr>
          <p:nvPr/>
        </p:nvGrpSpPr>
        <p:grpSpPr bwMode="auto">
          <a:xfrm>
            <a:off x="7172325" y="2713038"/>
            <a:ext cx="196850" cy="76200"/>
            <a:chOff x="4972050" y="4695825"/>
            <a:chExt cx="98425" cy="38100"/>
          </a:xfrm>
        </p:grpSpPr>
        <p:sp>
          <p:nvSpPr>
            <p:cNvPr id="45128" name="Line 398"/>
            <p:cNvSpPr>
              <a:spLocks noChangeAspect="1" noChangeShapeType="1"/>
            </p:cNvSpPr>
            <p:nvPr/>
          </p:nvSpPr>
          <p:spPr bwMode="auto">
            <a:xfrm flipH="1">
              <a:off x="5029200" y="4714875"/>
              <a:ext cx="41275" cy="1588"/>
            </a:xfrm>
            <a:prstGeom prst="line">
              <a:avLst/>
            </a:prstGeom>
            <a:noFill/>
            <a:ln w="711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9" name="Freeform 399"/>
            <p:cNvSpPr>
              <a:spLocks noChangeAspect="1"/>
            </p:cNvSpPr>
            <p:nvPr/>
          </p:nvSpPr>
          <p:spPr bwMode="auto">
            <a:xfrm>
              <a:off x="4972050" y="4695825"/>
              <a:ext cx="69850" cy="38100"/>
            </a:xfrm>
            <a:custGeom>
              <a:avLst/>
              <a:gdLst>
                <a:gd name="T0" fmla="*/ 2147483647 w 44"/>
                <a:gd name="T1" fmla="*/ 2147483647 h 24"/>
                <a:gd name="T2" fmla="*/ 2147483647 w 44"/>
                <a:gd name="T3" fmla="*/ 2147483647 h 24"/>
                <a:gd name="T4" fmla="*/ 2147483647 w 44"/>
                <a:gd name="T5" fmla="*/ 0 h 24"/>
                <a:gd name="T6" fmla="*/ 0 w 44"/>
                <a:gd name="T7" fmla="*/ 2147483647 h 24"/>
                <a:gd name="T8" fmla="*/ 2147483647 w 44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24"/>
                <a:gd name="T17" fmla="*/ 44 w 4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24">
                  <a:moveTo>
                    <a:pt x="44" y="24"/>
                  </a:moveTo>
                  <a:lnTo>
                    <a:pt x="38" y="12"/>
                  </a:lnTo>
                  <a:lnTo>
                    <a:pt x="44" y="0"/>
                  </a:lnTo>
                  <a:lnTo>
                    <a:pt x="0" y="12"/>
                  </a:lnTo>
                  <a:lnTo>
                    <a:pt x="44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45060" name="Line 400"/>
          <p:cNvSpPr>
            <a:spLocks noChangeAspect="1" noChangeShapeType="1"/>
          </p:cNvSpPr>
          <p:nvPr/>
        </p:nvSpPr>
        <p:spPr bwMode="auto">
          <a:xfrm>
            <a:off x="4313238" y="2211388"/>
            <a:ext cx="76200" cy="3175"/>
          </a:xfrm>
          <a:prstGeom prst="line">
            <a:avLst/>
          </a:prstGeom>
          <a:noFill/>
          <a:ln w="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5061" name="Freeform 401"/>
          <p:cNvSpPr>
            <a:spLocks noChangeAspect="1"/>
          </p:cNvSpPr>
          <p:nvPr/>
        </p:nvSpPr>
        <p:spPr bwMode="auto">
          <a:xfrm>
            <a:off x="4364038" y="2173288"/>
            <a:ext cx="133350" cy="76200"/>
          </a:xfrm>
          <a:custGeom>
            <a:avLst/>
            <a:gdLst>
              <a:gd name="T0" fmla="*/ 0 w 42"/>
              <a:gd name="T1" fmla="*/ 0 h 24"/>
              <a:gd name="T2" fmla="*/ 2147483647 w 42"/>
              <a:gd name="T3" fmla="*/ 2147483647 h 24"/>
              <a:gd name="T4" fmla="*/ 0 w 42"/>
              <a:gd name="T5" fmla="*/ 2147483647 h 24"/>
              <a:gd name="T6" fmla="*/ 2147483647 w 42"/>
              <a:gd name="T7" fmla="*/ 2147483647 h 24"/>
              <a:gd name="T8" fmla="*/ 0 w 42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24"/>
              <a:gd name="T17" fmla="*/ 42 w 4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24">
                <a:moveTo>
                  <a:pt x="0" y="0"/>
                </a:moveTo>
                <a:lnTo>
                  <a:pt x="4" y="12"/>
                </a:lnTo>
                <a:lnTo>
                  <a:pt x="0" y="24"/>
                </a:lnTo>
                <a:lnTo>
                  <a:pt x="4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grpSp>
        <p:nvGrpSpPr>
          <p:cNvPr id="45062" name="Group 244"/>
          <p:cNvGrpSpPr>
            <a:grpSpLocks noChangeAspect="1"/>
          </p:cNvGrpSpPr>
          <p:nvPr/>
        </p:nvGrpSpPr>
        <p:grpSpPr bwMode="auto">
          <a:xfrm>
            <a:off x="2400300" y="3325813"/>
            <a:ext cx="1735138" cy="101600"/>
            <a:chOff x="2587625" y="4987623"/>
            <a:chExt cx="866775" cy="50800"/>
          </a:xfrm>
        </p:grpSpPr>
        <p:sp>
          <p:nvSpPr>
            <p:cNvPr id="45126" name="Line 402"/>
            <p:cNvSpPr>
              <a:spLocks noChangeAspect="1" noChangeShapeType="1"/>
            </p:cNvSpPr>
            <p:nvPr/>
          </p:nvSpPr>
          <p:spPr bwMode="auto">
            <a:xfrm>
              <a:off x="2587625" y="5013397"/>
              <a:ext cx="790575" cy="1588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7" name="Freeform 403"/>
            <p:cNvSpPr>
              <a:spLocks noChangeAspect="1"/>
            </p:cNvSpPr>
            <p:nvPr/>
          </p:nvSpPr>
          <p:spPr bwMode="auto">
            <a:xfrm>
              <a:off x="3362325" y="4987623"/>
              <a:ext cx="92075" cy="50800"/>
            </a:xfrm>
            <a:custGeom>
              <a:avLst/>
              <a:gdLst>
                <a:gd name="T0" fmla="*/ 0 w 58"/>
                <a:gd name="T1" fmla="*/ 0 h 32"/>
                <a:gd name="T2" fmla="*/ 2147483647 w 58"/>
                <a:gd name="T3" fmla="*/ 2147483647 h 32"/>
                <a:gd name="T4" fmla="*/ 0 w 58"/>
                <a:gd name="T5" fmla="*/ 2147483647 h 32"/>
                <a:gd name="T6" fmla="*/ 2147483647 w 58"/>
                <a:gd name="T7" fmla="*/ 2147483647 h 32"/>
                <a:gd name="T8" fmla="*/ 0 w 58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2"/>
                <a:gd name="T17" fmla="*/ 58 w 58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2">
                  <a:moveTo>
                    <a:pt x="0" y="0"/>
                  </a:moveTo>
                  <a:lnTo>
                    <a:pt x="8" y="16"/>
                  </a:lnTo>
                  <a:lnTo>
                    <a:pt x="0" y="32"/>
                  </a:lnTo>
                  <a:lnTo>
                    <a:pt x="58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grpSp>
        <p:nvGrpSpPr>
          <p:cNvPr id="45063" name="Group 568"/>
          <p:cNvGrpSpPr>
            <a:grpSpLocks noChangeAspect="1"/>
          </p:cNvGrpSpPr>
          <p:nvPr/>
        </p:nvGrpSpPr>
        <p:grpSpPr bwMode="auto">
          <a:xfrm>
            <a:off x="5443538" y="1931988"/>
            <a:ext cx="723900" cy="565150"/>
            <a:chOff x="4108450" y="4305300"/>
            <a:chExt cx="361950" cy="282575"/>
          </a:xfrm>
        </p:grpSpPr>
        <p:sp>
          <p:nvSpPr>
            <p:cNvPr id="45122" name="Freeform 404"/>
            <p:cNvSpPr>
              <a:spLocks noChangeAspect="1"/>
            </p:cNvSpPr>
            <p:nvPr/>
          </p:nvSpPr>
          <p:spPr bwMode="auto">
            <a:xfrm>
              <a:off x="4387850" y="4505325"/>
              <a:ext cx="82550" cy="82550"/>
            </a:xfrm>
            <a:custGeom>
              <a:avLst/>
              <a:gdLst>
                <a:gd name="T0" fmla="*/ 2147483647 w 52"/>
                <a:gd name="T1" fmla="*/ 0 h 52"/>
                <a:gd name="T2" fmla="*/ 2147483647 w 52"/>
                <a:gd name="T3" fmla="*/ 2147483647 h 52"/>
                <a:gd name="T4" fmla="*/ 0 w 52"/>
                <a:gd name="T5" fmla="*/ 2147483647 h 52"/>
                <a:gd name="T6" fmla="*/ 2147483647 w 52"/>
                <a:gd name="T7" fmla="*/ 2147483647 h 52"/>
                <a:gd name="T8" fmla="*/ 2147483647 w 5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2"/>
                <a:gd name="T17" fmla="*/ 52 w 5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2">
                  <a:moveTo>
                    <a:pt x="24" y="0"/>
                  </a:moveTo>
                  <a:lnTo>
                    <a:pt x="16" y="18"/>
                  </a:lnTo>
                  <a:lnTo>
                    <a:pt x="0" y="24"/>
                  </a:lnTo>
                  <a:lnTo>
                    <a:pt x="52" y="5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3" name="Freeform 405"/>
            <p:cNvSpPr>
              <a:spLocks noChangeAspect="1"/>
            </p:cNvSpPr>
            <p:nvPr/>
          </p:nvSpPr>
          <p:spPr bwMode="auto">
            <a:xfrm>
              <a:off x="4387850" y="4305300"/>
              <a:ext cx="82550" cy="82550"/>
            </a:xfrm>
            <a:custGeom>
              <a:avLst/>
              <a:gdLst>
                <a:gd name="T0" fmla="*/ 2147483647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2147483647 h 52"/>
                <a:gd name="T6" fmla="*/ 2147483647 w 52"/>
                <a:gd name="T7" fmla="*/ 0 h 52"/>
                <a:gd name="T8" fmla="*/ 2147483647 w 52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2"/>
                <a:gd name="T17" fmla="*/ 52 w 5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2">
                  <a:moveTo>
                    <a:pt x="24" y="52"/>
                  </a:moveTo>
                  <a:lnTo>
                    <a:pt x="16" y="36"/>
                  </a:lnTo>
                  <a:lnTo>
                    <a:pt x="0" y="28"/>
                  </a:lnTo>
                  <a:lnTo>
                    <a:pt x="52" y="0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4" name="Freeform 406"/>
            <p:cNvSpPr>
              <a:spLocks noChangeAspect="1"/>
            </p:cNvSpPr>
            <p:nvPr/>
          </p:nvSpPr>
          <p:spPr bwMode="auto">
            <a:xfrm>
              <a:off x="4108450" y="4352925"/>
              <a:ext cx="317500" cy="95250"/>
            </a:xfrm>
            <a:custGeom>
              <a:avLst/>
              <a:gdLst>
                <a:gd name="T0" fmla="*/ 0 w 200"/>
                <a:gd name="T1" fmla="*/ 2147483647 h 60"/>
                <a:gd name="T2" fmla="*/ 2147483647 w 200"/>
                <a:gd name="T3" fmla="*/ 2147483647 h 60"/>
                <a:gd name="T4" fmla="*/ 2147483647 w 200"/>
                <a:gd name="T5" fmla="*/ 0 h 60"/>
                <a:gd name="T6" fmla="*/ 0 60000 65536"/>
                <a:gd name="T7" fmla="*/ 0 60000 65536"/>
                <a:gd name="T8" fmla="*/ 0 60000 65536"/>
                <a:gd name="T9" fmla="*/ 0 w 200"/>
                <a:gd name="T10" fmla="*/ 0 h 60"/>
                <a:gd name="T11" fmla="*/ 200 w 200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60">
                  <a:moveTo>
                    <a:pt x="0" y="58"/>
                  </a:moveTo>
                  <a:lnTo>
                    <a:pt x="138" y="60"/>
                  </a:lnTo>
                  <a:lnTo>
                    <a:pt x="200" y="0"/>
                  </a:lnTo>
                </a:path>
              </a:pathLst>
            </a:cu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5" name="Line 407"/>
            <p:cNvSpPr>
              <a:spLocks noChangeAspect="1" noChangeShapeType="1"/>
            </p:cNvSpPr>
            <p:nvPr/>
          </p:nvSpPr>
          <p:spPr bwMode="auto">
            <a:xfrm>
              <a:off x="4327525" y="4448175"/>
              <a:ext cx="107950" cy="101600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45064" name="Freeform 409"/>
          <p:cNvSpPr>
            <a:spLocks noChangeAspect="1"/>
          </p:cNvSpPr>
          <p:nvPr/>
        </p:nvSpPr>
        <p:spPr bwMode="auto">
          <a:xfrm>
            <a:off x="6002338" y="4518025"/>
            <a:ext cx="165100" cy="165100"/>
          </a:xfrm>
          <a:custGeom>
            <a:avLst/>
            <a:gdLst>
              <a:gd name="T0" fmla="*/ 2147483647 w 52"/>
              <a:gd name="T1" fmla="*/ 0 h 52"/>
              <a:gd name="T2" fmla="*/ 2147483647 w 52"/>
              <a:gd name="T3" fmla="*/ 2147483647 h 52"/>
              <a:gd name="T4" fmla="*/ 0 w 52"/>
              <a:gd name="T5" fmla="*/ 2147483647 h 52"/>
              <a:gd name="T6" fmla="*/ 2147483647 w 52"/>
              <a:gd name="T7" fmla="*/ 2147483647 h 52"/>
              <a:gd name="T8" fmla="*/ 2147483647 w 52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4" y="0"/>
                </a:moveTo>
                <a:lnTo>
                  <a:pt x="16" y="18"/>
                </a:lnTo>
                <a:lnTo>
                  <a:pt x="0" y="24"/>
                </a:lnTo>
                <a:lnTo>
                  <a:pt x="52" y="52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5065" name="Freeform 410"/>
          <p:cNvSpPr>
            <a:spLocks noChangeAspect="1"/>
          </p:cNvSpPr>
          <p:nvPr/>
        </p:nvSpPr>
        <p:spPr bwMode="auto">
          <a:xfrm>
            <a:off x="6002338" y="4117975"/>
            <a:ext cx="165100" cy="165100"/>
          </a:xfrm>
          <a:custGeom>
            <a:avLst/>
            <a:gdLst>
              <a:gd name="T0" fmla="*/ 2147483647 w 52"/>
              <a:gd name="T1" fmla="*/ 2147483647 h 52"/>
              <a:gd name="T2" fmla="*/ 2147483647 w 52"/>
              <a:gd name="T3" fmla="*/ 2147483647 h 52"/>
              <a:gd name="T4" fmla="*/ 0 w 52"/>
              <a:gd name="T5" fmla="*/ 2147483647 h 52"/>
              <a:gd name="T6" fmla="*/ 2147483647 w 52"/>
              <a:gd name="T7" fmla="*/ 0 h 52"/>
              <a:gd name="T8" fmla="*/ 2147483647 w 52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4" y="52"/>
                </a:moveTo>
                <a:lnTo>
                  <a:pt x="16" y="36"/>
                </a:lnTo>
                <a:lnTo>
                  <a:pt x="0" y="28"/>
                </a:lnTo>
                <a:lnTo>
                  <a:pt x="52" y="0"/>
                </a:lnTo>
                <a:lnTo>
                  <a:pt x="24" y="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grpSp>
        <p:nvGrpSpPr>
          <p:cNvPr id="45066" name="Group 570"/>
          <p:cNvGrpSpPr>
            <a:grpSpLocks noChangeAspect="1"/>
          </p:cNvGrpSpPr>
          <p:nvPr/>
        </p:nvGrpSpPr>
        <p:grpSpPr bwMode="auto">
          <a:xfrm>
            <a:off x="5443538" y="4213225"/>
            <a:ext cx="654050" cy="400050"/>
            <a:chOff x="4108450" y="5445125"/>
            <a:chExt cx="327025" cy="200025"/>
          </a:xfrm>
        </p:grpSpPr>
        <p:sp>
          <p:nvSpPr>
            <p:cNvPr id="45120" name="Freeform 411"/>
            <p:cNvSpPr>
              <a:spLocks noChangeAspect="1"/>
            </p:cNvSpPr>
            <p:nvPr/>
          </p:nvSpPr>
          <p:spPr bwMode="auto">
            <a:xfrm>
              <a:off x="4108450" y="5445125"/>
              <a:ext cx="317500" cy="95250"/>
            </a:xfrm>
            <a:custGeom>
              <a:avLst/>
              <a:gdLst>
                <a:gd name="T0" fmla="*/ 0 w 200"/>
                <a:gd name="T1" fmla="*/ 2147483647 h 60"/>
                <a:gd name="T2" fmla="*/ 2147483647 w 200"/>
                <a:gd name="T3" fmla="*/ 2147483647 h 60"/>
                <a:gd name="T4" fmla="*/ 2147483647 w 200"/>
                <a:gd name="T5" fmla="*/ 0 h 60"/>
                <a:gd name="T6" fmla="*/ 0 60000 65536"/>
                <a:gd name="T7" fmla="*/ 0 60000 65536"/>
                <a:gd name="T8" fmla="*/ 0 60000 65536"/>
                <a:gd name="T9" fmla="*/ 0 w 200"/>
                <a:gd name="T10" fmla="*/ 0 h 60"/>
                <a:gd name="T11" fmla="*/ 200 w 200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60">
                  <a:moveTo>
                    <a:pt x="0" y="60"/>
                  </a:moveTo>
                  <a:lnTo>
                    <a:pt x="138" y="60"/>
                  </a:lnTo>
                  <a:lnTo>
                    <a:pt x="200" y="0"/>
                  </a:lnTo>
                </a:path>
              </a:pathLst>
            </a:cu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21" name="Line 412"/>
            <p:cNvSpPr>
              <a:spLocks noChangeAspect="1" noChangeShapeType="1"/>
            </p:cNvSpPr>
            <p:nvPr/>
          </p:nvSpPr>
          <p:spPr bwMode="auto">
            <a:xfrm>
              <a:off x="4327525" y="5540375"/>
              <a:ext cx="107950" cy="104775"/>
            </a:xfrm>
            <a:prstGeom prst="line">
              <a:avLst/>
            </a:prstGeom>
            <a:noFill/>
            <a:ln w="1346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</p:grpSp>
      <p:sp>
        <p:nvSpPr>
          <p:cNvPr id="45067" name="Rectangle 904"/>
          <p:cNvSpPr>
            <a:spLocks noChangeAspect="1" noChangeArrowheads="1"/>
          </p:cNvSpPr>
          <p:nvPr/>
        </p:nvSpPr>
        <p:spPr bwMode="auto">
          <a:xfrm>
            <a:off x="1295400" y="6067425"/>
            <a:ext cx="45770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(c)  Tautomeric shifts and DNA replication can cause mutation.</a:t>
            </a:r>
            <a:endParaRPr lang="en-US" sz="4400" b="1"/>
          </a:p>
        </p:txBody>
      </p:sp>
      <p:sp>
        <p:nvSpPr>
          <p:cNvPr id="45068" name="Rectangle 992"/>
          <p:cNvSpPr>
            <a:spLocks noChangeAspect="1" noChangeArrowheads="1"/>
          </p:cNvSpPr>
          <p:nvPr/>
        </p:nvSpPr>
        <p:spPr bwMode="auto">
          <a:xfrm>
            <a:off x="1387475" y="28527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69" name="Rectangle 994"/>
          <p:cNvSpPr>
            <a:spLocks noChangeAspect="1" noChangeArrowheads="1"/>
          </p:cNvSpPr>
          <p:nvPr/>
        </p:nvSpPr>
        <p:spPr bwMode="auto">
          <a:xfrm>
            <a:off x="2130425" y="28527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70" name="Rectangle 996"/>
          <p:cNvSpPr>
            <a:spLocks noChangeAspect="1" noChangeArrowheads="1"/>
          </p:cNvSpPr>
          <p:nvPr/>
        </p:nvSpPr>
        <p:spPr bwMode="auto">
          <a:xfrm>
            <a:off x="1387475" y="37179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71" name="Rectangle 998"/>
          <p:cNvSpPr>
            <a:spLocks noChangeAspect="1" noChangeArrowheads="1"/>
          </p:cNvSpPr>
          <p:nvPr/>
        </p:nvSpPr>
        <p:spPr bwMode="auto">
          <a:xfrm>
            <a:off x="2130425" y="37179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72" name="Rectangle 1002"/>
          <p:cNvSpPr>
            <a:spLocks noChangeAspect="1" noChangeArrowheads="1"/>
          </p:cNvSpPr>
          <p:nvPr/>
        </p:nvSpPr>
        <p:spPr bwMode="auto">
          <a:xfrm>
            <a:off x="1638300" y="3284538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073" name="Rectangle 1003"/>
          <p:cNvSpPr>
            <a:spLocks noChangeAspect="1" noChangeArrowheads="1"/>
          </p:cNvSpPr>
          <p:nvPr/>
        </p:nvSpPr>
        <p:spPr bwMode="auto">
          <a:xfrm>
            <a:off x="1828800" y="3284538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4400" b="1"/>
          </a:p>
        </p:txBody>
      </p:sp>
      <p:sp>
        <p:nvSpPr>
          <p:cNvPr id="45074" name="Rectangle 1004"/>
          <p:cNvSpPr>
            <a:spLocks noChangeAspect="1" noChangeArrowheads="1"/>
          </p:cNvSpPr>
          <p:nvPr/>
        </p:nvSpPr>
        <p:spPr bwMode="auto">
          <a:xfrm>
            <a:off x="6345238" y="11382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75" name="Rectangle 1006"/>
          <p:cNvSpPr>
            <a:spLocks noChangeAspect="1" noChangeArrowheads="1"/>
          </p:cNvSpPr>
          <p:nvPr/>
        </p:nvSpPr>
        <p:spPr bwMode="auto">
          <a:xfrm>
            <a:off x="7089775" y="11382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76" name="Rectangle 1008"/>
          <p:cNvSpPr>
            <a:spLocks noChangeAspect="1" noChangeArrowheads="1"/>
          </p:cNvSpPr>
          <p:nvPr/>
        </p:nvSpPr>
        <p:spPr bwMode="auto">
          <a:xfrm>
            <a:off x="6323013" y="203041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77" name="Rectangle 1010"/>
          <p:cNvSpPr>
            <a:spLocks noChangeAspect="1" noChangeArrowheads="1"/>
          </p:cNvSpPr>
          <p:nvPr/>
        </p:nvSpPr>
        <p:spPr bwMode="auto">
          <a:xfrm>
            <a:off x="7067550" y="203041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78" name="Rectangle 1015"/>
          <p:cNvSpPr>
            <a:spLocks noChangeAspect="1" noChangeArrowheads="1"/>
          </p:cNvSpPr>
          <p:nvPr/>
        </p:nvSpPr>
        <p:spPr bwMode="auto">
          <a:xfrm>
            <a:off x="6594475" y="1576388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079" name="Rectangle 1016"/>
          <p:cNvSpPr>
            <a:spLocks noChangeAspect="1" noChangeArrowheads="1"/>
          </p:cNvSpPr>
          <p:nvPr/>
        </p:nvSpPr>
        <p:spPr bwMode="auto">
          <a:xfrm>
            <a:off x="6778625" y="1576388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4400" b="1"/>
          </a:p>
        </p:txBody>
      </p:sp>
      <p:sp>
        <p:nvSpPr>
          <p:cNvPr id="45080" name="Rectangle 1017"/>
          <p:cNvSpPr>
            <a:spLocks noChangeAspect="1" noChangeArrowheads="1"/>
          </p:cNvSpPr>
          <p:nvPr/>
        </p:nvSpPr>
        <p:spPr bwMode="auto">
          <a:xfrm>
            <a:off x="6335713" y="224631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81" name="Rectangle 1019"/>
          <p:cNvSpPr>
            <a:spLocks noChangeAspect="1" noChangeArrowheads="1"/>
          </p:cNvSpPr>
          <p:nvPr/>
        </p:nvSpPr>
        <p:spPr bwMode="auto">
          <a:xfrm>
            <a:off x="7080250" y="224631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82" name="Rectangle 1021"/>
          <p:cNvSpPr>
            <a:spLocks noChangeAspect="1" noChangeArrowheads="1"/>
          </p:cNvSpPr>
          <p:nvPr/>
        </p:nvSpPr>
        <p:spPr bwMode="auto">
          <a:xfrm>
            <a:off x="6335713" y="310356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83" name="Rectangle 1023"/>
          <p:cNvSpPr>
            <a:spLocks noChangeAspect="1" noChangeArrowheads="1"/>
          </p:cNvSpPr>
          <p:nvPr/>
        </p:nvSpPr>
        <p:spPr bwMode="auto">
          <a:xfrm>
            <a:off x="7080250" y="3103563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84" name="Rectangle 1025"/>
          <p:cNvSpPr>
            <a:spLocks noChangeAspect="1" noChangeArrowheads="1"/>
          </p:cNvSpPr>
          <p:nvPr/>
        </p:nvSpPr>
        <p:spPr bwMode="auto">
          <a:xfrm>
            <a:off x="6335713" y="442277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1600" b="1"/>
          </a:p>
        </p:txBody>
      </p:sp>
      <p:sp>
        <p:nvSpPr>
          <p:cNvPr id="45085" name="Rectangle 1027"/>
          <p:cNvSpPr>
            <a:spLocks noChangeAspect="1" noChangeArrowheads="1"/>
          </p:cNvSpPr>
          <p:nvPr/>
        </p:nvSpPr>
        <p:spPr bwMode="auto">
          <a:xfrm>
            <a:off x="7080250" y="442277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1600" b="1"/>
          </a:p>
        </p:txBody>
      </p:sp>
      <p:sp>
        <p:nvSpPr>
          <p:cNvPr id="45086" name="Rectangle 1029"/>
          <p:cNvSpPr>
            <a:spLocks noChangeAspect="1" noChangeArrowheads="1"/>
          </p:cNvSpPr>
          <p:nvPr/>
        </p:nvSpPr>
        <p:spPr bwMode="auto">
          <a:xfrm>
            <a:off x="6335713" y="52800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87" name="Rectangle 1031"/>
          <p:cNvSpPr>
            <a:spLocks noChangeAspect="1" noChangeArrowheads="1"/>
          </p:cNvSpPr>
          <p:nvPr/>
        </p:nvSpPr>
        <p:spPr bwMode="auto">
          <a:xfrm>
            <a:off x="7080250" y="52800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88" name="Rectangle 1035"/>
          <p:cNvSpPr>
            <a:spLocks noChangeAspect="1" noChangeArrowheads="1"/>
          </p:cNvSpPr>
          <p:nvPr/>
        </p:nvSpPr>
        <p:spPr bwMode="auto">
          <a:xfrm>
            <a:off x="6594475" y="4854575"/>
            <a:ext cx="952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089" name="Rectangle 1036"/>
          <p:cNvSpPr>
            <a:spLocks noChangeAspect="1" noChangeArrowheads="1"/>
          </p:cNvSpPr>
          <p:nvPr/>
        </p:nvSpPr>
        <p:spPr bwMode="auto">
          <a:xfrm>
            <a:off x="6778625" y="4854575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4400" b="1"/>
          </a:p>
        </p:txBody>
      </p:sp>
      <p:sp>
        <p:nvSpPr>
          <p:cNvPr id="45090" name="Rectangle 1037"/>
          <p:cNvSpPr>
            <a:spLocks noChangeAspect="1" noChangeArrowheads="1"/>
          </p:cNvSpPr>
          <p:nvPr/>
        </p:nvSpPr>
        <p:spPr bwMode="auto">
          <a:xfrm>
            <a:off x="6345238" y="33353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91" name="Rectangle 1039"/>
          <p:cNvSpPr>
            <a:spLocks noChangeAspect="1" noChangeArrowheads="1"/>
          </p:cNvSpPr>
          <p:nvPr/>
        </p:nvSpPr>
        <p:spPr bwMode="auto">
          <a:xfrm>
            <a:off x="7089775" y="33353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92" name="Rectangle 1041"/>
          <p:cNvSpPr>
            <a:spLocks noChangeAspect="1" noChangeArrowheads="1"/>
          </p:cNvSpPr>
          <p:nvPr/>
        </p:nvSpPr>
        <p:spPr bwMode="auto">
          <a:xfrm>
            <a:off x="6323013" y="4222750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93" name="Rectangle 1043"/>
          <p:cNvSpPr>
            <a:spLocks noChangeAspect="1" noChangeArrowheads="1"/>
          </p:cNvSpPr>
          <p:nvPr/>
        </p:nvSpPr>
        <p:spPr bwMode="auto">
          <a:xfrm>
            <a:off x="7067550" y="4222750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94" name="Rectangle 1047"/>
          <p:cNvSpPr>
            <a:spLocks noChangeAspect="1" noChangeArrowheads="1"/>
          </p:cNvSpPr>
          <p:nvPr/>
        </p:nvSpPr>
        <p:spPr bwMode="auto">
          <a:xfrm>
            <a:off x="6594475" y="3768725"/>
            <a:ext cx="952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095" name="Rectangle 1048"/>
          <p:cNvSpPr>
            <a:spLocks noChangeAspect="1" noChangeArrowheads="1"/>
          </p:cNvSpPr>
          <p:nvPr/>
        </p:nvSpPr>
        <p:spPr bwMode="auto">
          <a:xfrm>
            <a:off x="6778625" y="3768725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4400" b="1"/>
          </a:p>
        </p:txBody>
      </p:sp>
      <p:sp>
        <p:nvSpPr>
          <p:cNvPr id="45096" name="Rectangle 1049"/>
          <p:cNvSpPr>
            <a:spLocks noChangeAspect="1" noChangeArrowheads="1"/>
          </p:cNvSpPr>
          <p:nvPr/>
        </p:nvSpPr>
        <p:spPr bwMode="auto">
          <a:xfrm>
            <a:off x="4494213" y="16970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097" name="Rectangle 1051"/>
          <p:cNvSpPr>
            <a:spLocks noChangeAspect="1" noChangeArrowheads="1"/>
          </p:cNvSpPr>
          <p:nvPr/>
        </p:nvSpPr>
        <p:spPr bwMode="auto">
          <a:xfrm>
            <a:off x="5237163" y="169703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98" name="Rectangle 1053"/>
          <p:cNvSpPr>
            <a:spLocks noChangeAspect="1" noChangeArrowheads="1"/>
          </p:cNvSpPr>
          <p:nvPr/>
        </p:nvSpPr>
        <p:spPr bwMode="auto">
          <a:xfrm>
            <a:off x="4500563" y="255428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099" name="Rectangle 1055"/>
          <p:cNvSpPr>
            <a:spLocks noChangeAspect="1" noChangeArrowheads="1"/>
          </p:cNvSpPr>
          <p:nvPr/>
        </p:nvSpPr>
        <p:spPr bwMode="auto">
          <a:xfrm>
            <a:off x="5243513" y="2554288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100" name="Rectangle 1059"/>
          <p:cNvSpPr>
            <a:spLocks noChangeAspect="1" noChangeArrowheads="1"/>
          </p:cNvSpPr>
          <p:nvPr/>
        </p:nvSpPr>
        <p:spPr bwMode="auto">
          <a:xfrm>
            <a:off x="4751388" y="2128838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101" name="Rectangle 1060"/>
          <p:cNvSpPr>
            <a:spLocks noChangeAspect="1" noChangeArrowheads="1"/>
          </p:cNvSpPr>
          <p:nvPr/>
        </p:nvSpPr>
        <p:spPr bwMode="auto">
          <a:xfrm>
            <a:off x="4935538" y="2128838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4400" b="1"/>
          </a:p>
        </p:txBody>
      </p:sp>
      <p:sp>
        <p:nvSpPr>
          <p:cNvPr id="45102" name="Rectangle 1061"/>
          <p:cNvSpPr>
            <a:spLocks noChangeAspect="1" noChangeArrowheads="1"/>
          </p:cNvSpPr>
          <p:nvPr/>
        </p:nvSpPr>
        <p:spPr bwMode="auto">
          <a:xfrm>
            <a:off x="4494213" y="38830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103" name="Rectangle 1063"/>
          <p:cNvSpPr>
            <a:spLocks noChangeAspect="1" noChangeArrowheads="1"/>
          </p:cNvSpPr>
          <p:nvPr/>
        </p:nvSpPr>
        <p:spPr bwMode="auto">
          <a:xfrm>
            <a:off x="5237163" y="388302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104" name="Rectangle 1065"/>
          <p:cNvSpPr>
            <a:spLocks noChangeAspect="1" noChangeArrowheads="1"/>
          </p:cNvSpPr>
          <p:nvPr/>
        </p:nvSpPr>
        <p:spPr bwMode="auto">
          <a:xfrm>
            <a:off x="4494213" y="474027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3′</a:t>
            </a:r>
            <a:endParaRPr lang="en-US" sz="4400" b="1"/>
          </a:p>
        </p:txBody>
      </p:sp>
      <p:sp>
        <p:nvSpPr>
          <p:cNvPr id="45105" name="Rectangle 1067"/>
          <p:cNvSpPr>
            <a:spLocks noChangeAspect="1" noChangeArrowheads="1"/>
          </p:cNvSpPr>
          <p:nvPr/>
        </p:nvSpPr>
        <p:spPr bwMode="auto">
          <a:xfrm>
            <a:off x="5237163" y="4740275"/>
            <a:ext cx="1218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5′</a:t>
            </a:r>
            <a:endParaRPr lang="en-US" sz="4400" b="1"/>
          </a:p>
        </p:txBody>
      </p:sp>
      <p:sp>
        <p:nvSpPr>
          <p:cNvPr id="45106" name="Rectangle 1071"/>
          <p:cNvSpPr>
            <a:spLocks noChangeAspect="1" noChangeArrowheads="1"/>
          </p:cNvSpPr>
          <p:nvPr/>
        </p:nvSpPr>
        <p:spPr bwMode="auto">
          <a:xfrm>
            <a:off x="4751388" y="4314825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</a:t>
            </a:r>
            <a:endParaRPr lang="en-US" sz="4400" b="1"/>
          </a:p>
        </p:txBody>
      </p:sp>
      <p:sp>
        <p:nvSpPr>
          <p:cNvPr id="45107" name="Rectangle 1072"/>
          <p:cNvSpPr>
            <a:spLocks noChangeAspect="1" noChangeArrowheads="1"/>
          </p:cNvSpPr>
          <p:nvPr/>
        </p:nvSpPr>
        <p:spPr bwMode="auto">
          <a:xfrm>
            <a:off x="4935538" y="4314825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</a:t>
            </a:r>
            <a:endParaRPr lang="en-US" sz="4400" b="1"/>
          </a:p>
        </p:txBody>
      </p:sp>
      <p:sp>
        <p:nvSpPr>
          <p:cNvPr id="45108" name="Rectangle 1073"/>
          <p:cNvSpPr>
            <a:spLocks noChangeAspect="1" noChangeArrowheads="1"/>
          </p:cNvSpPr>
          <p:nvPr/>
        </p:nvSpPr>
        <p:spPr bwMode="auto">
          <a:xfrm>
            <a:off x="2508250" y="2617788"/>
            <a:ext cx="15485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 thymine base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undergoes a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tautomeric shift prior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to DNA replication.</a:t>
            </a:r>
            <a:endParaRPr lang="en-US" sz="4400" b="1"/>
          </a:p>
        </p:txBody>
      </p:sp>
      <p:sp>
        <p:nvSpPr>
          <p:cNvPr id="45109" name="Rectangle 1132"/>
          <p:cNvSpPr>
            <a:spLocks noChangeAspect="1" noChangeArrowheads="1"/>
          </p:cNvSpPr>
          <p:nvPr/>
        </p:nvSpPr>
        <p:spPr bwMode="auto">
          <a:xfrm>
            <a:off x="3646488" y="2058988"/>
            <a:ext cx="716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Base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mismatch</a:t>
            </a:r>
            <a:endParaRPr lang="en-US" sz="4400" b="1"/>
          </a:p>
        </p:txBody>
      </p:sp>
      <p:sp>
        <p:nvSpPr>
          <p:cNvPr id="45110" name="Rectangle 1144"/>
          <p:cNvSpPr>
            <a:spLocks noChangeAspect="1" noChangeArrowheads="1"/>
          </p:cNvSpPr>
          <p:nvPr/>
        </p:nvSpPr>
        <p:spPr bwMode="auto">
          <a:xfrm>
            <a:off x="4960938" y="3043238"/>
            <a:ext cx="13376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A second round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of DNA replication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occurs.</a:t>
            </a:r>
            <a:endParaRPr lang="en-US" sz="4400" b="1"/>
          </a:p>
        </p:txBody>
      </p:sp>
      <p:sp>
        <p:nvSpPr>
          <p:cNvPr id="45111" name="Rectangle 1179"/>
          <p:cNvSpPr>
            <a:spLocks noChangeAspect="1" noChangeArrowheads="1"/>
          </p:cNvSpPr>
          <p:nvPr/>
        </p:nvSpPr>
        <p:spPr bwMode="auto">
          <a:xfrm>
            <a:off x="6078538" y="5502275"/>
            <a:ext cx="1594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DNA molecules found</a:t>
            </a:r>
          </a:p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in 4 daughter cells</a:t>
            </a:r>
            <a:endParaRPr lang="en-US" sz="4400" b="1"/>
          </a:p>
        </p:txBody>
      </p:sp>
      <p:sp>
        <p:nvSpPr>
          <p:cNvPr id="45112" name="Rectangle 1213"/>
          <p:cNvSpPr>
            <a:spLocks noChangeAspect="1" noChangeArrowheads="1"/>
          </p:cNvSpPr>
          <p:nvPr/>
        </p:nvSpPr>
        <p:spPr bwMode="auto">
          <a:xfrm>
            <a:off x="7467600" y="2668588"/>
            <a:ext cx="6428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Mutation</a:t>
            </a:r>
            <a:endParaRPr lang="en-US" sz="4400" b="1"/>
          </a:p>
        </p:txBody>
      </p:sp>
      <p:sp>
        <p:nvSpPr>
          <p:cNvPr id="45113" name="Rectangle 1221"/>
          <p:cNvSpPr>
            <a:spLocks noChangeAspect="1" noChangeArrowheads="1"/>
          </p:cNvSpPr>
          <p:nvPr/>
        </p:nvSpPr>
        <p:spPr bwMode="auto">
          <a:xfrm>
            <a:off x="6575425" y="2674938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C</a:t>
            </a:r>
            <a:endParaRPr lang="en-US" sz="4400" b="1"/>
          </a:p>
        </p:txBody>
      </p:sp>
      <p:sp>
        <p:nvSpPr>
          <p:cNvPr id="45114" name="Rectangle 1222"/>
          <p:cNvSpPr>
            <a:spLocks noChangeAspect="1" noChangeArrowheads="1"/>
          </p:cNvSpPr>
          <p:nvPr/>
        </p:nvSpPr>
        <p:spPr bwMode="auto">
          <a:xfrm>
            <a:off x="6759575" y="2674938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itchFamily="34" charset="0"/>
              </a:rPr>
              <a:t>G</a:t>
            </a:r>
            <a:endParaRPr lang="en-US" sz="4400" b="1"/>
          </a:p>
        </p:txBody>
      </p:sp>
      <p:sp>
        <p:nvSpPr>
          <p:cNvPr id="2769925" name="AutoShape 5"/>
          <p:cNvSpPr>
            <a:spLocks noChangeArrowheads="1"/>
          </p:cNvSpPr>
          <p:nvPr/>
        </p:nvSpPr>
        <p:spPr bwMode="auto">
          <a:xfrm>
            <a:off x="1371600" y="76200"/>
            <a:ext cx="2286000" cy="762000"/>
          </a:xfrm>
          <a:prstGeom prst="wedgeRectCallout">
            <a:avLst>
              <a:gd name="adj1" fmla="val 96389"/>
              <a:gd name="adj2" fmla="val 2237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latin typeface="+mn-lt"/>
              </a:rPr>
              <a:t>Temporary tautomeric shift</a:t>
            </a:r>
          </a:p>
        </p:txBody>
      </p:sp>
      <p:sp>
        <p:nvSpPr>
          <p:cNvPr id="2769926" name="AutoShape 6"/>
          <p:cNvSpPr>
            <a:spLocks noChangeArrowheads="1"/>
          </p:cNvSpPr>
          <p:nvPr/>
        </p:nvSpPr>
        <p:spPr bwMode="auto">
          <a:xfrm>
            <a:off x="6248400" y="152400"/>
            <a:ext cx="2819400" cy="685800"/>
          </a:xfrm>
          <a:prstGeom prst="wedgeRectCallout">
            <a:avLst>
              <a:gd name="adj1" fmla="val -37500"/>
              <a:gd name="adj2" fmla="val 1574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>
                <a:latin typeface="+mn-lt"/>
              </a:rPr>
              <a:t>Shifted back to its normal form</a:t>
            </a:r>
          </a:p>
        </p:txBody>
      </p:sp>
      <p:sp>
        <p:nvSpPr>
          <p:cNvPr id="45117" name="Text Box 7"/>
          <p:cNvSpPr txBox="1">
            <a:spLocks noChangeArrowheads="1"/>
          </p:cNvSpPr>
          <p:nvPr/>
        </p:nvSpPr>
        <p:spPr bwMode="auto">
          <a:xfrm>
            <a:off x="152400" y="6324600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>
                <a:latin typeface="+mn-lt"/>
              </a:rPr>
              <a:t>Figure 18.10c</a:t>
            </a:r>
          </a:p>
        </p:txBody>
      </p:sp>
    </p:spTree>
    <p:extLst>
      <p:ext uri="{BB962C8B-B14F-4D97-AF65-F5344CB8AC3E}">
        <p14:creationId xmlns:p14="http://schemas.microsoft.com/office/powerpoint/2010/main" val="30816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9925" grpId="0" animBg="1"/>
      <p:bldP spid="27699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Rectangle 3" descr="Fig_17-16nb"/>
          <p:cNvSpPr>
            <a:spLocks noGrp="1" noChangeAspect="1" noChangeArrowheads="1"/>
          </p:cNvSpPr>
          <p:nvPr/>
        </p:nvSpPr>
        <p:spPr bwMode="auto">
          <a:xfrm>
            <a:off x="0" y="685800"/>
            <a:ext cx="9144000" cy="65357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Depurination produces a </a:t>
            </a:r>
            <a:r>
              <a:rPr lang="en-US">
                <a:latin typeface="Times New Roman"/>
              </a:rPr>
              <a:t>“</a:t>
            </a:r>
            <a:r>
              <a:rPr lang="en-US">
                <a:latin typeface="Arial" pitchFamily="34" charset="0"/>
              </a:rPr>
              <a:t>gap</a:t>
            </a:r>
            <a:r>
              <a:rPr lang="en-US">
                <a:latin typeface="Times New Roman"/>
              </a:rPr>
              <a:t>”</a:t>
            </a:r>
            <a:r>
              <a:rPr lang="en-US">
                <a:latin typeface="Arial" pitchFamily="34" charset="0"/>
              </a:rPr>
              <a:t> in the DNA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Rectangle 3" descr="Fig_17-17nb"/>
          <p:cNvSpPr>
            <a:spLocks noGrp="1" noChangeAspect="1" noChangeArrowheads="1"/>
          </p:cNvSpPr>
          <p:nvPr/>
        </p:nvSpPr>
        <p:spPr bwMode="auto">
          <a:xfrm>
            <a:off x="0" y="685800"/>
            <a:ext cx="9144000" cy="65357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Deamination of cytosine bases results in C  T Transition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Rectangle 3" descr="Fig_17-15nb"/>
          <p:cNvSpPr>
            <a:spLocks noGrp="1" noChangeAspect="1" noChangeArrowheads="1"/>
          </p:cNvSpPr>
          <p:nvPr/>
        </p:nvSpPr>
        <p:spPr bwMode="auto">
          <a:xfrm>
            <a:off x="838200" y="1371600"/>
            <a:ext cx="7675563" cy="548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Unequal crossing over produces insertions and deletions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31838"/>
          </a:xfrm>
        </p:spPr>
        <p:txBody>
          <a:bodyPr/>
          <a:lstStyle/>
          <a:p>
            <a:pPr rtl="0" fontAlgn="base"/>
            <a:r>
              <a:rPr lang="en-US" sz="2400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+mn-cs"/>
              </a:rPr>
              <a:t>5-BrdU is an unstable chemical analog of Thymine</a:t>
            </a:r>
            <a:endParaRPr lang="en-US" dirty="0" smtClean="0">
              <a:effectLst/>
            </a:endParaRPr>
          </a:p>
        </p:txBody>
      </p:sp>
      <p:pic>
        <p:nvPicPr>
          <p:cNvPr id="61443" name="Picture 124" descr="bro25332_181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92150"/>
            <a:ext cx="4110038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Freeform 52"/>
          <p:cNvSpPr>
            <a:spLocks noChangeAspect="1"/>
          </p:cNvSpPr>
          <p:nvPr/>
        </p:nvSpPr>
        <p:spPr bwMode="auto">
          <a:xfrm>
            <a:off x="2701925" y="1922463"/>
            <a:ext cx="120650" cy="149225"/>
          </a:xfrm>
          <a:custGeom>
            <a:avLst/>
            <a:gdLst>
              <a:gd name="T0" fmla="*/ 0 w 42"/>
              <a:gd name="T1" fmla="*/ 2147483647 h 52"/>
              <a:gd name="T2" fmla="*/ 0 w 42"/>
              <a:gd name="T3" fmla="*/ 0 h 52"/>
              <a:gd name="T4" fmla="*/ 2147483647 w 42"/>
              <a:gd name="T5" fmla="*/ 0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0 h 52"/>
              <a:gd name="T12" fmla="*/ 2147483647 w 42"/>
              <a:gd name="T13" fmla="*/ 0 h 52"/>
              <a:gd name="T14" fmla="*/ 2147483647 w 42"/>
              <a:gd name="T15" fmla="*/ 2147483647 h 52"/>
              <a:gd name="T16" fmla="*/ 2147483647 w 42"/>
              <a:gd name="T17" fmla="*/ 2147483647 h 52"/>
              <a:gd name="T18" fmla="*/ 2147483647 w 42"/>
              <a:gd name="T19" fmla="*/ 2147483647 h 52"/>
              <a:gd name="T20" fmla="*/ 2147483647 w 42"/>
              <a:gd name="T21" fmla="*/ 2147483647 h 52"/>
              <a:gd name="T22" fmla="*/ 2147483647 w 42"/>
              <a:gd name="T23" fmla="*/ 2147483647 h 52"/>
              <a:gd name="T24" fmla="*/ 0 w 42"/>
              <a:gd name="T25" fmla="*/ 2147483647 h 52"/>
              <a:gd name="T26" fmla="*/ 0 w 42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"/>
              <a:gd name="T43" fmla="*/ 0 h 52"/>
              <a:gd name="T44" fmla="*/ 42 w 42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2" y="0"/>
                </a:lnTo>
                <a:lnTo>
                  <a:pt x="42" y="52"/>
                </a:lnTo>
                <a:lnTo>
                  <a:pt x="34" y="52"/>
                </a:lnTo>
                <a:lnTo>
                  <a:pt x="8" y="10"/>
                </a:lnTo>
                <a:lnTo>
                  <a:pt x="8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5" name="Rectangle 222"/>
          <p:cNvSpPr>
            <a:spLocks noChangeAspect="1" noChangeArrowheads="1"/>
          </p:cNvSpPr>
          <p:nvPr/>
        </p:nvSpPr>
        <p:spPr bwMode="auto">
          <a:xfrm>
            <a:off x="4259263" y="4846638"/>
            <a:ext cx="1444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46" name="Rectangle 223"/>
          <p:cNvSpPr>
            <a:spLocks noChangeAspect="1" noChangeArrowheads="1"/>
          </p:cNvSpPr>
          <p:nvPr/>
        </p:nvSpPr>
        <p:spPr bwMode="auto">
          <a:xfrm>
            <a:off x="2279650" y="2557463"/>
            <a:ext cx="1241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5-bromouracil</a:t>
            </a:r>
          </a:p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   (keto form)</a:t>
            </a:r>
            <a:endParaRPr lang="en-US" sz="4000" b="1"/>
          </a:p>
        </p:txBody>
      </p:sp>
      <p:sp>
        <p:nvSpPr>
          <p:cNvPr id="61447" name="Rectangle 246"/>
          <p:cNvSpPr>
            <a:spLocks noChangeAspect="1" noChangeArrowheads="1"/>
          </p:cNvSpPr>
          <p:nvPr/>
        </p:nvSpPr>
        <p:spPr bwMode="auto">
          <a:xfrm>
            <a:off x="4298950" y="2557463"/>
            <a:ext cx="7429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Adenine</a:t>
            </a:r>
            <a:endParaRPr lang="en-US" sz="4000" b="1"/>
          </a:p>
        </p:txBody>
      </p:sp>
      <p:sp>
        <p:nvSpPr>
          <p:cNvPr id="61448" name="Rectangle 253"/>
          <p:cNvSpPr>
            <a:spLocks noChangeAspect="1" noChangeArrowheads="1"/>
          </p:cNvSpPr>
          <p:nvPr/>
        </p:nvSpPr>
        <p:spPr bwMode="auto">
          <a:xfrm>
            <a:off x="5562600" y="1722438"/>
            <a:ext cx="541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000" b="1"/>
          </a:p>
        </p:txBody>
      </p:sp>
      <p:sp>
        <p:nvSpPr>
          <p:cNvPr id="61449" name="Rectangle 258"/>
          <p:cNvSpPr>
            <a:spLocks noChangeAspect="1" noChangeArrowheads="1"/>
          </p:cNvSpPr>
          <p:nvPr/>
        </p:nvSpPr>
        <p:spPr bwMode="auto">
          <a:xfrm>
            <a:off x="2251075" y="2185988"/>
            <a:ext cx="539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000" b="1"/>
          </a:p>
        </p:txBody>
      </p:sp>
      <p:sp>
        <p:nvSpPr>
          <p:cNvPr id="61450" name="Rectangle 263"/>
          <p:cNvSpPr>
            <a:spLocks noChangeAspect="1" noChangeArrowheads="1"/>
          </p:cNvSpPr>
          <p:nvPr/>
        </p:nvSpPr>
        <p:spPr bwMode="auto">
          <a:xfrm>
            <a:off x="2279650" y="5446713"/>
            <a:ext cx="12414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5-bromouracil</a:t>
            </a:r>
          </a:p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   (enol form)</a:t>
            </a:r>
            <a:endParaRPr lang="en-US" sz="4000" b="1"/>
          </a:p>
        </p:txBody>
      </p:sp>
      <p:sp>
        <p:nvSpPr>
          <p:cNvPr id="61451" name="Rectangle 286"/>
          <p:cNvSpPr>
            <a:spLocks noChangeAspect="1" noChangeArrowheads="1"/>
          </p:cNvSpPr>
          <p:nvPr/>
        </p:nvSpPr>
        <p:spPr bwMode="auto">
          <a:xfrm>
            <a:off x="4287838" y="54467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Guanine</a:t>
            </a:r>
            <a:endParaRPr lang="en-US" sz="4000" b="1"/>
          </a:p>
        </p:txBody>
      </p:sp>
      <p:sp>
        <p:nvSpPr>
          <p:cNvPr id="61452" name="Rectangle 293"/>
          <p:cNvSpPr>
            <a:spLocks noChangeAspect="1" noChangeArrowheads="1"/>
          </p:cNvSpPr>
          <p:nvPr/>
        </p:nvSpPr>
        <p:spPr bwMode="auto">
          <a:xfrm>
            <a:off x="5562600" y="4429125"/>
            <a:ext cx="5413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000" b="1"/>
          </a:p>
        </p:txBody>
      </p:sp>
      <p:sp>
        <p:nvSpPr>
          <p:cNvPr id="61453" name="Rectangle 298"/>
          <p:cNvSpPr>
            <a:spLocks noChangeAspect="1" noChangeArrowheads="1"/>
          </p:cNvSpPr>
          <p:nvPr/>
        </p:nvSpPr>
        <p:spPr bwMode="auto">
          <a:xfrm>
            <a:off x="2251075" y="4886325"/>
            <a:ext cx="5397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Sugar</a:t>
            </a:r>
            <a:endParaRPr lang="en-US" sz="4000" b="1"/>
          </a:p>
        </p:txBody>
      </p:sp>
      <p:sp>
        <p:nvSpPr>
          <p:cNvPr id="61454" name="Freeform 303"/>
          <p:cNvSpPr>
            <a:spLocks noChangeAspect="1"/>
          </p:cNvSpPr>
          <p:nvPr/>
        </p:nvSpPr>
        <p:spPr bwMode="auto">
          <a:xfrm>
            <a:off x="2181225" y="4211638"/>
            <a:ext cx="120650" cy="149225"/>
          </a:xfrm>
          <a:custGeom>
            <a:avLst/>
            <a:gdLst>
              <a:gd name="T0" fmla="*/ 2147483647 w 42"/>
              <a:gd name="T1" fmla="*/ 0 h 52"/>
              <a:gd name="T2" fmla="*/ 0 w 42"/>
              <a:gd name="T3" fmla="*/ 0 h 52"/>
              <a:gd name="T4" fmla="*/ 0 w 42"/>
              <a:gd name="T5" fmla="*/ 2147483647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2147483647 h 52"/>
              <a:gd name="T12" fmla="*/ 2147483647 w 42"/>
              <a:gd name="T13" fmla="*/ 2147483647 h 52"/>
              <a:gd name="T14" fmla="*/ 2147483647 w 42"/>
              <a:gd name="T15" fmla="*/ 2147483647 h 52"/>
              <a:gd name="T16" fmla="*/ 2147483647 w 42"/>
              <a:gd name="T17" fmla="*/ 0 h 52"/>
              <a:gd name="T18" fmla="*/ 2147483647 w 42"/>
              <a:gd name="T19" fmla="*/ 0 h 52"/>
              <a:gd name="T20" fmla="*/ 2147483647 w 42"/>
              <a:gd name="T21" fmla="*/ 2147483647 h 52"/>
              <a:gd name="T22" fmla="*/ 2147483647 w 42"/>
              <a:gd name="T23" fmla="*/ 2147483647 h 52"/>
              <a:gd name="T24" fmla="*/ 2147483647 w 42"/>
              <a:gd name="T25" fmla="*/ 0 h 52"/>
              <a:gd name="T26" fmla="*/ 2147483647 w 42"/>
              <a:gd name="T27" fmla="*/ 0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"/>
              <a:gd name="T43" fmla="*/ 0 h 52"/>
              <a:gd name="T44" fmla="*/ 42 w 42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" h="52">
                <a:moveTo>
                  <a:pt x="8" y="0"/>
                </a:moveTo>
                <a:lnTo>
                  <a:pt x="0" y="0"/>
                </a:lnTo>
                <a:lnTo>
                  <a:pt x="0" y="52"/>
                </a:lnTo>
                <a:lnTo>
                  <a:pt x="8" y="52"/>
                </a:lnTo>
                <a:lnTo>
                  <a:pt x="8" y="26"/>
                </a:lnTo>
                <a:lnTo>
                  <a:pt x="34" y="26"/>
                </a:lnTo>
                <a:lnTo>
                  <a:pt x="34" y="52"/>
                </a:lnTo>
                <a:lnTo>
                  <a:pt x="42" y="52"/>
                </a:lnTo>
                <a:lnTo>
                  <a:pt x="42" y="0"/>
                </a:lnTo>
                <a:lnTo>
                  <a:pt x="34" y="0"/>
                </a:lnTo>
                <a:lnTo>
                  <a:pt x="34" y="20"/>
                </a:lnTo>
                <a:lnTo>
                  <a:pt x="8" y="2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5" name="Rectangle 304"/>
          <p:cNvSpPr>
            <a:spLocks noChangeAspect="1" noChangeArrowheads="1"/>
          </p:cNvSpPr>
          <p:nvPr/>
        </p:nvSpPr>
        <p:spPr bwMode="auto">
          <a:xfrm>
            <a:off x="2163763" y="6162675"/>
            <a:ext cx="4629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pitchFamily="34" charset="0"/>
              </a:rPr>
              <a:t>(a) Base pairing of 5BU with adenine or guanine</a:t>
            </a:r>
            <a:endParaRPr lang="en-US" sz="4000" b="1"/>
          </a:p>
        </p:txBody>
      </p:sp>
      <p:sp>
        <p:nvSpPr>
          <p:cNvPr id="61456" name="Freeform 398"/>
          <p:cNvSpPr>
            <a:spLocks noChangeAspect="1"/>
          </p:cNvSpPr>
          <p:nvPr/>
        </p:nvSpPr>
        <p:spPr bwMode="auto">
          <a:xfrm>
            <a:off x="5226050" y="777875"/>
            <a:ext cx="114300" cy="149225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7" name="Freeform 399"/>
          <p:cNvSpPr>
            <a:spLocks noChangeAspect="1"/>
          </p:cNvSpPr>
          <p:nvPr/>
        </p:nvSpPr>
        <p:spPr bwMode="auto">
          <a:xfrm>
            <a:off x="4865688" y="1928813"/>
            <a:ext cx="114300" cy="147637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8" name="Freeform 400"/>
          <p:cNvSpPr>
            <a:spLocks noChangeAspect="1"/>
          </p:cNvSpPr>
          <p:nvPr/>
        </p:nvSpPr>
        <p:spPr bwMode="auto">
          <a:xfrm>
            <a:off x="4184650" y="1527175"/>
            <a:ext cx="114300" cy="149225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9" name="Rectangle 401"/>
          <p:cNvSpPr>
            <a:spLocks noChangeAspect="1" noChangeArrowheads="1"/>
          </p:cNvSpPr>
          <p:nvPr/>
        </p:nvSpPr>
        <p:spPr bwMode="auto">
          <a:xfrm>
            <a:off x="4252913" y="2146300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60" name="Rectangle 402"/>
          <p:cNvSpPr>
            <a:spLocks noChangeAspect="1" noChangeArrowheads="1"/>
          </p:cNvSpPr>
          <p:nvPr/>
        </p:nvSpPr>
        <p:spPr bwMode="auto">
          <a:xfrm>
            <a:off x="4487863" y="485775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61" name="Rectangle 404"/>
          <p:cNvSpPr>
            <a:spLocks noChangeAspect="1" noChangeArrowheads="1"/>
          </p:cNvSpPr>
          <p:nvPr/>
        </p:nvSpPr>
        <p:spPr bwMode="auto">
          <a:xfrm>
            <a:off x="5848350" y="766763"/>
            <a:ext cx="1460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62" name="Freeform 409"/>
          <p:cNvSpPr>
            <a:spLocks noChangeAspect="1"/>
          </p:cNvSpPr>
          <p:nvPr/>
        </p:nvSpPr>
        <p:spPr bwMode="auto">
          <a:xfrm>
            <a:off x="3378200" y="1527175"/>
            <a:ext cx="119063" cy="149225"/>
          </a:xfrm>
          <a:custGeom>
            <a:avLst/>
            <a:gdLst>
              <a:gd name="T0" fmla="*/ 0 w 42"/>
              <a:gd name="T1" fmla="*/ 2147483647 h 52"/>
              <a:gd name="T2" fmla="*/ 0 w 42"/>
              <a:gd name="T3" fmla="*/ 0 h 52"/>
              <a:gd name="T4" fmla="*/ 2147483647 w 42"/>
              <a:gd name="T5" fmla="*/ 0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0 h 52"/>
              <a:gd name="T12" fmla="*/ 2147483647 w 42"/>
              <a:gd name="T13" fmla="*/ 0 h 52"/>
              <a:gd name="T14" fmla="*/ 2147483647 w 42"/>
              <a:gd name="T15" fmla="*/ 2147483647 h 52"/>
              <a:gd name="T16" fmla="*/ 2147483647 w 42"/>
              <a:gd name="T17" fmla="*/ 2147483647 h 52"/>
              <a:gd name="T18" fmla="*/ 2147483647 w 42"/>
              <a:gd name="T19" fmla="*/ 2147483647 h 52"/>
              <a:gd name="T20" fmla="*/ 2147483647 w 42"/>
              <a:gd name="T21" fmla="*/ 2147483647 h 52"/>
              <a:gd name="T22" fmla="*/ 2147483647 w 42"/>
              <a:gd name="T23" fmla="*/ 2147483647 h 52"/>
              <a:gd name="T24" fmla="*/ 0 w 42"/>
              <a:gd name="T25" fmla="*/ 2147483647 h 52"/>
              <a:gd name="T26" fmla="*/ 0 w 42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"/>
              <a:gd name="T43" fmla="*/ 0 h 52"/>
              <a:gd name="T44" fmla="*/ 42 w 42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2" y="0"/>
                </a:lnTo>
                <a:lnTo>
                  <a:pt x="42" y="52"/>
                </a:lnTo>
                <a:lnTo>
                  <a:pt x="34" y="52"/>
                </a:lnTo>
                <a:lnTo>
                  <a:pt x="8" y="10"/>
                </a:lnTo>
                <a:lnTo>
                  <a:pt x="8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3" name="Rectangle 410"/>
          <p:cNvSpPr>
            <a:spLocks noChangeAspect="1" noChangeArrowheads="1"/>
          </p:cNvSpPr>
          <p:nvPr/>
        </p:nvSpPr>
        <p:spPr bwMode="auto">
          <a:xfrm>
            <a:off x="3251200" y="2133600"/>
            <a:ext cx="160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000" b="1"/>
          </a:p>
        </p:txBody>
      </p:sp>
      <p:sp>
        <p:nvSpPr>
          <p:cNvPr id="61464" name="Rectangle 411"/>
          <p:cNvSpPr>
            <a:spLocks noChangeAspect="1" noChangeArrowheads="1"/>
          </p:cNvSpPr>
          <p:nvPr/>
        </p:nvSpPr>
        <p:spPr bwMode="auto">
          <a:xfrm>
            <a:off x="3279775" y="835025"/>
            <a:ext cx="1603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000" b="1"/>
          </a:p>
        </p:txBody>
      </p:sp>
      <p:sp>
        <p:nvSpPr>
          <p:cNvPr id="61465" name="Rectangle 412"/>
          <p:cNvSpPr>
            <a:spLocks noChangeAspect="1" noChangeArrowheads="1"/>
          </p:cNvSpPr>
          <p:nvPr/>
        </p:nvSpPr>
        <p:spPr bwMode="auto">
          <a:xfrm>
            <a:off x="4241800" y="835025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66" name="Rectangle 413"/>
          <p:cNvSpPr>
            <a:spLocks noChangeAspect="1" noChangeArrowheads="1"/>
          </p:cNvSpPr>
          <p:nvPr/>
        </p:nvSpPr>
        <p:spPr bwMode="auto">
          <a:xfrm>
            <a:off x="4235450" y="3552825"/>
            <a:ext cx="1603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000" b="1"/>
          </a:p>
        </p:txBody>
      </p:sp>
      <p:sp>
        <p:nvSpPr>
          <p:cNvPr id="61467" name="Rectangle 414"/>
          <p:cNvSpPr>
            <a:spLocks noChangeAspect="1" noChangeArrowheads="1"/>
          </p:cNvSpPr>
          <p:nvPr/>
        </p:nvSpPr>
        <p:spPr bwMode="auto">
          <a:xfrm>
            <a:off x="2462213" y="846138"/>
            <a:ext cx="2032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Br</a:t>
            </a:r>
            <a:endParaRPr lang="en-US" sz="4000" b="1"/>
          </a:p>
        </p:txBody>
      </p:sp>
      <p:sp>
        <p:nvSpPr>
          <p:cNvPr id="61468" name="Rectangle 417"/>
          <p:cNvSpPr>
            <a:spLocks noChangeAspect="1" noChangeArrowheads="1"/>
          </p:cNvSpPr>
          <p:nvPr/>
        </p:nvSpPr>
        <p:spPr bwMode="auto">
          <a:xfrm>
            <a:off x="3754438" y="1487488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69" name="Rectangle 418"/>
          <p:cNvSpPr>
            <a:spLocks noChangeAspect="1" noChangeArrowheads="1"/>
          </p:cNvSpPr>
          <p:nvPr/>
        </p:nvSpPr>
        <p:spPr bwMode="auto">
          <a:xfrm>
            <a:off x="3703638" y="835025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70" name="Freeform 419"/>
          <p:cNvSpPr>
            <a:spLocks noChangeAspect="1"/>
          </p:cNvSpPr>
          <p:nvPr/>
        </p:nvSpPr>
        <p:spPr bwMode="auto">
          <a:xfrm>
            <a:off x="5591175" y="1408113"/>
            <a:ext cx="114300" cy="147637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1" name="Freeform 421"/>
          <p:cNvSpPr>
            <a:spLocks noChangeAspect="1"/>
          </p:cNvSpPr>
          <p:nvPr/>
        </p:nvSpPr>
        <p:spPr bwMode="auto">
          <a:xfrm>
            <a:off x="2176463" y="1504950"/>
            <a:ext cx="114300" cy="149225"/>
          </a:xfrm>
          <a:custGeom>
            <a:avLst/>
            <a:gdLst>
              <a:gd name="T0" fmla="*/ 2147483647 w 40"/>
              <a:gd name="T1" fmla="*/ 0 h 52"/>
              <a:gd name="T2" fmla="*/ 0 w 40"/>
              <a:gd name="T3" fmla="*/ 0 h 52"/>
              <a:gd name="T4" fmla="*/ 0 w 40"/>
              <a:gd name="T5" fmla="*/ 2147483647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2147483647 h 52"/>
              <a:gd name="T12" fmla="*/ 2147483647 w 40"/>
              <a:gd name="T13" fmla="*/ 2147483647 h 52"/>
              <a:gd name="T14" fmla="*/ 2147483647 w 40"/>
              <a:gd name="T15" fmla="*/ 2147483647 h 52"/>
              <a:gd name="T16" fmla="*/ 2147483647 w 40"/>
              <a:gd name="T17" fmla="*/ 0 h 52"/>
              <a:gd name="T18" fmla="*/ 2147483647 w 40"/>
              <a:gd name="T19" fmla="*/ 0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2147483647 w 40"/>
              <a:gd name="T25" fmla="*/ 0 h 52"/>
              <a:gd name="T26" fmla="*/ 2147483647 w 40"/>
              <a:gd name="T27" fmla="*/ 0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6" y="0"/>
                </a:moveTo>
                <a:lnTo>
                  <a:pt x="0" y="0"/>
                </a:lnTo>
                <a:lnTo>
                  <a:pt x="0" y="52"/>
                </a:lnTo>
                <a:lnTo>
                  <a:pt x="6" y="52"/>
                </a:lnTo>
                <a:lnTo>
                  <a:pt x="6" y="28"/>
                </a:lnTo>
                <a:lnTo>
                  <a:pt x="34" y="28"/>
                </a:lnTo>
                <a:lnTo>
                  <a:pt x="34" y="52"/>
                </a:lnTo>
                <a:lnTo>
                  <a:pt x="40" y="52"/>
                </a:lnTo>
                <a:lnTo>
                  <a:pt x="40" y="0"/>
                </a:lnTo>
                <a:lnTo>
                  <a:pt x="34" y="0"/>
                </a:lnTo>
                <a:lnTo>
                  <a:pt x="34" y="22"/>
                </a:lnTo>
                <a:lnTo>
                  <a:pt x="6" y="22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2" name="Rectangle 422"/>
          <p:cNvSpPr>
            <a:spLocks noChangeAspect="1" noChangeArrowheads="1"/>
          </p:cNvSpPr>
          <p:nvPr/>
        </p:nvSpPr>
        <p:spPr bwMode="auto">
          <a:xfrm>
            <a:off x="2466975" y="3548063"/>
            <a:ext cx="2032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Br</a:t>
            </a:r>
            <a:endParaRPr lang="en-US" sz="4000" b="1"/>
          </a:p>
        </p:txBody>
      </p:sp>
      <p:sp>
        <p:nvSpPr>
          <p:cNvPr id="61473" name="Freeform 424"/>
          <p:cNvSpPr>
            <a:spLocks noChangeAspect="1"/>
          </p:cNvSpPr>
          <p:nvPr/>
        </p:nvSpPr>
        <p:spPr bwMode="auto">
          <a:xfrm>
            <a:off x="5226050" y="3484563"/>
            <a:ext cx="114300" cy="149225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4" name="Freeform 425"/>
          <p:cNvSpPr>
            <a:spLocks noChangeAspect="1"/>
          </p:cNvSpPr>
          <p:nvPr/>
        </p:nvSpPr>
        <p:spPr bwMode="auto">
          <a:xfrm>
            <a:off x="4865688" y="4635500"/>
            <a:ext cx="114300" cy="147638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5" name="Freeform 426"/>
          <p:cNvSpPr>
            <a:spLocks noChangeAspect="1"/>
          </p:cNvSpPr>
          <p:nvPr/>
        </p:nvSpPr>
        <p:spPr bwMode="auto">
          <a:xfrm>
            <a:off x="4184650" y="4233863"/>
            <a:ext cx="114300" cy="149225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6" name="Rectangle 428"/>
          <p:cNvSpPr>
            <a:spLocks noChangeAspect="1" noChangeArrowheads="1"/>
          </p:cNvSpPr>
          <p:nvPr/>
        </p:nvSpPr>
        <p:spPr bwMode="auto">
          <a:xfrm>
            <a:off x="5848350" y="3478213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77" name="Freeform 431"/>
          <p:cNvSpPr>
            <a:spLocks noChangeAspect="1"/>
          </p:cNvSpPr>
          <p:nvPr/>
        </p:nvSpPr>
        <p:spPr bwMode="auto">
          <a:xfrm>
            <a:off x="2701925" y="4629150"/>
            <a:ext cx="120650" cy="149225"/>
          </a:xfrm>
          <a:custGeom>
            <a:avLst/>
            <a:gdLst>
              <a:gd name="T0" fmla="*/ 0 w 42"/>
              <a:gd name="T1" fmla="*/ 2147483647 h 52"/>
              <a:gd name="T2" fmla="*/ 0 w 42"/>
              <a:gd name="T3" fmla="*/ 0 h 52"/>
              <a:gd name="T4" fmla="*/ 2147483647 w 42"/>
              <a:gd name="T5" fmla="*/ 0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0 h 52"/>
              <a:gd name="T12" fmla="*/ 2147483647 w 42"/>
              <a:gd name="T13" fmla="*/ 0 h 52"/>
              <a:gd name="T14" fmla="*/ 2147483647 w 42"/>
              <a:gd name="T15" fmla="*/ 2147483647 h 52"/>
              <a:gd name="T16" fmla="*/ 2147483647 w 42"/>
              <a:gd name="T17" fmla="*/ 2147483647 h 52"/>
              <a:gd name="T18" fmla="*/ 2147483647 w 42"/>
              <a:gd name="T19" fmla="*/ 2147483647 h 52"/>
              <a:gd name="T20" fmla="*/ 2147483647 w 42"/>
              <a:gd name="T21" fmla="*/ 2147483647 h 52"/>
              <a:gd name="T22" fmla="*/ 2147483647 w 42"/>
              <a:gd name="T23" fmla="*/ 2147483647 h 52"/>
              <a:gd name="T24" fmla="*/ 0 w 42"/>
              <a:gd name="T25" fmla="*/ 2147483647 h 52"/>
              <a:gd name="T26" fmla="*/ 0 w 42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"/>
              <a:gd name="T43" fmla="*/ 0 h 52"/>
              <a:gd name="T44" fmla="*/ 42 w 42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2" y="0"/>
                </a:lnTo>
                <a:lnTo>
                  <a:pt x="42" y="52"/>
                </a:lnTo>
                <a:lnTo>
                  <a:pt x="34" y="52"/>
                </a:lnTo>
                <a:lnTo>
                  <a:pt x="8" y="10"/>
                </a:lnTo>
                <a:lnTo>
                  <a:pt x="8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8" name="Freeform 433"/>
          <p:cNvSpPr>
            <a:spLocks noChangeAspect="1"/>
          </p:cNvSpPr>
          <p:nvPr/>
        </p:nvSpPr>
        <p:spPr bwMode="auto">
          <a:xfrm>
            <a:off x="3378200" y="4233863"/>
            <a:ext cx="119063" cy="149225"/>
          </a:xfrm>
          <a:custGeom>
            <a:avLst/>
            <a:gdLst>
              <a:gd name="T0" fmla="*/ 0 w 42"/>
              <a:gd name="T1" fmla="*/ 2147483647 h 52"/>
              <a:gd name="T2" fmla="*/ 0 w 42"/>
              <a:gd name="T3" fmla="*/ 0 h 52"/>
              <a:gd name="T4" fmla="*/ 2147483647 w 42"/>
              <a:gd name="T5" fmla="*/ 0 h 52"/>
              <a:gd name="T6" fmla="*/ 2147483647 w 42"/>
              <a:gd name="T7" fmla="*/ 2147483647 h 52"/>
              <a:gd name="T8" fmla="*/ 2147483647 w 42"/>
              <a:gd name="T9" fmla="*/ 2147483647 h 52"/>
              <a:gd name="T10" fmla="*/ 2147483647 w 42"/>
              <a:gd name="T11" fmla="*/ 0 h 52"/>
              <a:gd name="T12" fmla="*/ 2147483647 w 42"/>
              <a:gd name="T13" fmla="*/ 0 h 52"/>
              <a:gd name="T14" fmla="*/ 2147483647 w 42"/>
              <a:gd name="T15" fmla="*/ 2147483647 h 52"/>
              <a:gd name="T16" fmla="*/ 2147483647 w 42"/>
              <a:gd name="T17" fmla="*/ 2147483647 h 52"/>
              <a:gd name="T18" fmla="*/ 2147483647 w 42"/>
              <a:gd name="T19" fmla="*/ 2147483647 h 52"/>
              <a:gd name="T20" fmla="*/ 2147483647 w 42"/>
              <a:gd name="T21" fmla="*/ 2147483647 h 52"/>
              <a:gd name="T22" fmla="*/ 2147483647 w 42"/>
              <a:gd name="T23" fmla="*/ 2147483647 h 52"/>
              <a:gd name="T24" fmla="*/ 0 w 42"/>
              <a:gd name="T25" fmla="*/ 2147483647 h 52"/>
              <a:gd name="T26" fmla="*/ 0 w 42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"/>
              <a:gd name="T43" fmla="*/ 0 h 52"/>
              <a:gd name="T44" fmla="*/ 42 w 42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2" y="0"/>
                </a:lnTo>
                <a:lnTo>
                  <a:pt x="42" y="52"/>
                </a:lnTo>
                <a:lnTo>
                  <a:pt x="34" y="52"/>
                </a:lnTo>
                <a:lnTo>
                  <a:pt x="8" y="10"/>
                </a:lnTo>
                <a:lnTo>
                  <a:pt x="8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9" name="Rectangle 434"/>
          <p:cNvSpPr>
            <a:spLocks noChangeAspect="1" noChangeArrowheads="1"/>
          </p:cNvSpPr>
          <p:nvPr/>
        </p:nvSpPr>
        <p:spPr bwMode="auto">
          <a:xfrm>
            <a:off x="3251200" y="4840288"/>
            <a:ext cx="160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000" b="1"/>
          </a:p>
        </p:txBody>
      </p:sp>
      <p:sp>
        <p:nvSpPr>
          <p:cNvPr id="61480" name="Rectangle 435"/>
          <p:cNvSpPr>
            <a:spLocks noChangeAspect="1" noChangeArrowheads="1"/>
          </p:cNvSpPr>
          <p:nvPr/>
        </p:nvSpPr>
        <p:spPr bwMode="auto">
          <a:xfrm>
            <a:off x="3279775" y="3548063"/>
            <a:ext cx="160338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4000" b="1"/>
          </a:p>
        </p:txBody>
      </p:sp>
      <p:sp>
        <p:nvSpPr>
          <p:cNvPr id="61481" name="Rectangle 437"/>
          <p:cNvSpPr>
            <a:spLocks noChangeAspect="1" noChangeArrowheads="1"/>
          </p:cNvSpPr>
          <p:nvPr/>
        </p:nvSpPr>
        <p:spPr bwMode="auto">
          <a:xfrm>
            <a:off x="3771900" y="4194175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82" name="Rectangle 438"/>
          <p:cNvSpPr>
            <a:spLocks noChangeAspect="1" noChangeArrowheads="1"/>
          </p:cNvSpPr>
          <p:nvPr/>
        </p:nvSpPr>
        <p:spPr bwMode="auto">
          <a:xfrm>
            <a:off x="3817938" y="3548063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83" name="Rectangle 439"/>
          <p:cNvSpPr>
            <a:spLocks noChangeAspect="1" noChangeArrowheads="1"/>
          </p:cNvSpPr>
          <p:nvPr/>
        </p:nvSpPr>
        <p:spPr bwMode="auto">
          <a:xfrm>
            <a:off x="3686175" y="4846638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84" name="Rectangle 440"/>
          <p:cNvSpPr>
            <a:spLocks noChangeAspect="1" noChangeArrowheads="1"/>
          </p:cNvSpPr>
          <p:nvPr/>
        </p:nvSpPr>
        <p:spPr bwMode="auto">
          <a:xfrm>
            <a:off x="4492625" y="5200650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4000" b="1"/>
          </a:p>
        </p:txBody>
      </p:sp>
      <p:sp>
        <p:nvSpPr>
          <p:cNvPr id="61485" name="Freeform 441"/>
          <p:cNvSpPr>
            <a:spLocks noChangeAspect="1"/>
          </p:cNvSpPr>
          <p:nvPr/>
        </p:nvSpPr>
        <p:spPr bwMode="auto">
          <a:xfrm>
            <a:off x="5591175" y="4119563"/>
            <a:ext cx="114300" cy="149225"/>
          </a:xfrm>
          <a:custGeom>
            <a:avLst/>
            <a:gdLst>
              <a:gd name="T0" fmla="*/ 0 w 40"/>
              <a:gd name="T1" fmla="*/ 2147483647 h 52"/>
              <a:gd name="T2" fmla="*/ 0 w 40"/>
              <a:gd name="T3" fmla="*/ 0 h 52"/>
              <a:gd name="T4" fmla="*/ 2147483647 w 40"/>
              <a:gd name="T5" fmla="*/ 0 h 52"/>
              <a:gd name="T6" fmla="*/ 2147483647 w 40"/>
              <a:gd name="T7" fmla="*/ 2147483647 h 52"/>
              <a:gd name="T8" fmla="*/ 2147483647 w 40"/>
              <a:gd name="T9" fmla="*/ 2147483647 h 52"/>
              <a:gd name="T10" fmla="*/ 2147483647 w 40"/>
              <a:gd name="T11" fmla="*/ 0 h 52"/>
              <a:gd name="T12" fmla="*/ 2147483647 w 40"/>
              <a:gd name="T13" fmla="*/ 0 h 52"/>
              <a:gd name="T14" fmla="*/ 2147483647 w 40"/>
              <a:gd name="T15" fmla="*/ 2147483647 h 52"/>
              <a:gd name="T16" fmla="*/ 2147483647 w 40"/>
              <a:gd name="T17" fmla="*/ 2147483647 h 52"/>
              <a:gd name="T18" fmla="*/ 2147483647 w 40"/>
              <a:gd name="T19" fmla="*/ 2147483647 h 52"/>
              <a:gd name="T20" fmla="*/ 2147483647 w 40"/>
              <a:gd name="T21" fmla="*/ 2147483647 h 52"/>
              <a:gd name="T22" fmla="*/ 2147483647 w 40"/>
              <a:gd name="T23" fmla="*/ 2147483647 h 52"/>
              <a:gd name="T24" fmla="*/ 0 w 40"/>
              <a:gd name="T25" fmla="*/ 2147483647 h 52"/>
              <a:gd name="T26" fmla="*/ 0 w 40"/>
              <a:gd name="T27" fmla="*/ 214748364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"/>
              <a:gd name="T43" fmla="*/ 0 h 52"/>
              <a:gd name="T44" fmla="*/ 40 w 40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" h="52">
                <a:moveTo>
                  <a:pt x="0" y="52"/>
                </a:moveTo>
                <a:lnTo>
                  <a:pt x="0" y="0"/>
                </a:lnTo>
                <a:lnTo>
                  <a:pt x="8" y="0"/>
                </a:lnTo>
                <a:lnTo>
                  <a:pt x="34" y="42"/>
                </a:lnTo>
                <a:lnTo>
                  <a:pt x="34" y="0"/>
                </a:lnTo>
                <a:lnTo>
                  <a:pt x="40" y="0"/>
                </a:lnTo>
                <a:lnTo>
                  <a:pt x="40" y="52"/>
                </a:lnTo>
                <a:lnTo>
                  <a:pt x="32" y="52"/>
                </a:lnTo>
                <a:lnTo>
                  <a:pt x="6" y="10"/>
                </a:lnTo>
                <a:lnTo>
                  <a:pt x="6" y="52"/>
                </a:lnTo>
                <a:lnTo>
                  <a:pt x="0" y="52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7" name="Rectangle 403"/>
          <p:cNvSpPr>
            <a:spLocks noChangeAspect="1" noChangeArrowheads="1"/>
          </p:cNvSpPr>
          <p:nvPr/>
        </p:nvSpPr>
        <p:spPr bwMode="auto">
          <a:xfrm>
            <a:off x="5213350" y="731838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88" name="Rectangle 405"/>
          <p:cNvSpPr>
            <a:spLocks noChangeAspect="1" noChangeArrowheads="1"/>
          </p:cNvSpPr>
          <p:nvPr/>
        </p:nvSpPr>
        <p:spPr bwMode="auto">
          <a:xfrm>
            <a:off x="4852988" y="1882775"/>
            <a:ext cx="146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89" name="Rectangle 406"/>
          <p:cNvSpPr>
            <a:spLocks noChangeAspect="1" noChangeArrowheads="1"/>
          </p:cNvSpPr>
          <p:nvPr/>
        </p:nvSpPr>
        <p:spPr bwMode="auto">
          <a:xfrm>
            <a:off x="4171950" y="1481138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0" name="Rectangle 407"/>
          <p:cNvSpPr>
            <a:spLocks noChangeAspect="1" noChangeArrowheads="1"/>
          </p:cNvSpPr>
          <p:nvPr/>
        </p:nvSpPr>
        <p:spPr bwMode="auto">
          <a:xfrm>
            <a:off x="2697163" y="1876425"/>
            <a:ext cx="1460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1" name="Rectangle 416"/>
          <p:cNvSpPr>
            <a:spLocks noChangeAspect="1" noChangeArrowheads="1"/>
          </p:cNvSpPr>
          <p:nvPr/>
        </p:nvSpPr>
        <p:spPr bwMode="auto">
          <a:xfrm>
            <a:off x="3371850" y="1481138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2" name="Rectangle 420"/>
          <p:cNvSpPr>
            <a:spLocks noChangeAspect="1" noChangeArrowheads="1"/>
          </p:cNvSpPr>
          <p:nvPr/>
        </p:nvSpPr>
        <p:spPr bwMode="auto">
          <a:xfrm>
            <a:off x="5573713" y="1366838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3" name="Rectangle 427"/>
          <p:cNvSpPr>
            <a:spLocks noChangeAspect="1" noChangeArrowheads="1"/>
          </p:cNvSpPr>
          <p:nvPr/>
        </p:nvSpPr>
        <p:spPr bwMode="auto">
          <a:xfrm>
            <a:off x="5213350" y="3444875"/>
            <a:ext cx="146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4" name="Rectangle 429"/>
          <p:cNvSpPr>
            <a:spLocks noChangeAspect="1" noChangeArrowheads="1"/>
          </p:cNvSpPr>
          <p:nvPr/>
        </p:nvSpPr>
        <p:spPr bwMode="auto">
          <a:xfrm>
            <a:off x="4852988" y="4589463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5" name="Rectangle 430"/>
          <p:cNvSpPr>
            <a:spLocks noChangeAspect="1" noChangeArrowheads="1"/>
          </p:cNvSpPr>
          <p:nvPr/>
        </p:nvSpPr>
        <p:spPr bwMode="auto">
          <a:xfrm>
            <a:off x="4171950" y="418782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6" name="Rectangle 432"/>
          <p:cNvSpPr>
            <a:spLocks noChangeAspect="1" noChangeArrowheads="1"/>
          </p:cNvSpPr>
          <p:nvPr/>
        </p:nvSpPr>
        <p:spPr bwMode="auto">
          <a:xfrm>
            <a:off x="2697163" y="4583113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7" name="Rectangle 436"/>
          <p:cNvSpPr>
            <a:spLocks noChangeAspect="1" noChangeArrowheads="1"/>
          </p:cNvSpPr>
          <p:nvPr/>
        </p:nvSpPr>
        <p:spPr bwMode="auto">
          <a:xfrm>
            <a:off x="3371850" y="418782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61498" name="Rectangle 442"/>
          <p:cNvSpPr>
            <a:spLocks noChangeAspect="1" noChangeArrowheads="1"/>
          </p:cNvSpPr>
          <p:nvPr/>
        </p:nvSpPr>
        <p:spPr bwMode="auto">
          <a:xfrm>
            <a:off x="5573713" y="4068763"/>
            <a:ext cx="1460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4000" b="1"/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0" y="6199188"/>
            <a:ext cx="13783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>
                <a:latin typeface="Times New Roman" pitchFamily="18" charset="0"/>
              </a:rPr>
              <a:t>Figure </a:t>
            </a:r>
            <a:r>
              <a:rPr lang="en-US" sz="1600" b="1" dirty="0" smtClean="0">
                <a:latin typeface="Times New Roman" pitchFamily="18" charset="0"/>
              </a:rPr>
              <a:t>18.14a</a:t>
            </a:r>
            <a:endParaRPr lang="en-US" sz="1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mutation rates for different genes</a:t>
            </a:r>
          </a:p>
        </p:txBody>
      </p:sp>
      <p:graphicFrame>
        <p:nvGraphicFramePr>
          <p:cNvPr id="44063" name="Group 31"/>
          <p:cNvGraphicFramePr>
            <a:graphicFrameLocks noGrp="1"/>
          </p:cNvGraphicFramePr>
          <p:nvPr>
            <p:ph idx="1"/>
          </p:nvPr>
        </p:nvGraphicFramePr>
        <p:xfrm>
          <a:off x="914400" y="1371600"/>
          <a:ext cx="7772400" cy="4114800"/>
        </p:xfrm>
        <a:graphic>
          <a:graphicData uri="http://schemas.openxmlformats.org/drawingml/2006/table">
            <a:tbl>
              <a:tblPr/>
              <a:tblGrid>
                <a:gridCol w="2438400"/>
                <a:gridCol w="2743200"/>
                <a:gridCol w="25908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Disease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Locus or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Mutation 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Achondroplasia (dominant dwarfism)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FGF-R3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(fibroblast growth factor receptor 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–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1.4 x 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Duchenne Muscular Dystrophy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DMD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–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4.5 x 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Hemophilia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Clotting Factor VIII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3.2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–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5.7 x 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07975" y="6172200"/>
            <a:ext cx="2651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err="1" smtClean="0">
                <a:solidFill>
                  <a:srgbClr val="000000"/>
                </a:solidFill>
              </a:rPr>
              <a:t>Brooker</a:t>
            </a:r>
            <a:r>
              <a:rPr lang="en-US" sz="1800" b="1" dirty="0" smtClean="0">
                <a:solidFill>
                  <a:srgbClr val="000000"/>
                </a:solidFill>
              </a:rPr>
              <a:t>, Fig 18.11</a:t>
            </a:r>
          </a:p>
        </p:txBody>
      </p:sp>
      <p:pic>
        <p:nvPicPr>
          <p:cNvPr id="47107" name="Picture 65" descr="bro25332_18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325688"/>
            <a:ext cx="760571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24"/>
          <p:cNvSpPr>
            <a:spLocks noChangeArrowheads="1"/>
          </p:cNvSpPr>
          <p:nvPr/>
        </p:nvSpPr>
        <p:spPr bwMode="auto">
          <a:xfrm>
            <a:off x="799498" y="4330699"/>
            <a:ext cx="27507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Guanine</a:t>
            </a:r>
          </a:p>
          <a:p>
            <a:pPr algn="ctr"/>
            <a:r>
              <a:rPr lang="en-US" sz="2000" dirty="0">
                <a:latin typeface="+mn-lt"/>
              </a:rPr>
              <a:t>Base pairs with </a:t>
            </a:r>
            <a:r>
              <a:rPr lang="en-US" sz="2000" dirty="0" smtClean="0">
                <a:latin typeface="+mn-lt"/>
              </a:rPr>
              <a:t>cytosine</a:t>
            </a:r>
            <a:endParaRPr lang="en-US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9" name="Rectangle 31"/>
          <p:cNvSpPr>
            <a:spLocks noChangeArrowheads="1"/>
          </p:cNvSpPr>
          <p:nvPr/>
        </p:nvSpPr>
        <p:spPr bwMode="auto">
          <a:xfrm>
            <a:off x="5901593" y="4330700"/>
            <a:ext cx="24493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8-oxoguanine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(8-oxoG)</a:t>
            </a:r>
          </a:p>
          <a:p>
            <a:pPr marL="0" lvl="1" algn="ctr"/>
            <a:r>
              <a:rPr lang="en-US" sz="1800" dirty="0">
                <a:latin typeface="+mn-lt"/>
              </a:rPr>
              <a:t>Base pairs with </a:t>
            </a:r>
            <a:r>
              <a:rPr lang="en-US" sz="1800" dirty="0" smtClean="0">
                <a:latin typeface="+mn-lt"/>
              </a:rPr>
              <a:t>adenine</a:t>
            </a:r>
            <a:endParaRPr lang="en-US" dirty="0">
              <a:latin typeface="+mn-lt"/>
            </a:endParaRPr>
          </a:p>
        </p:txBody>
      </p:sp>
      <p:sp>
        <p:nvSpPr>
          <p:cNvPr id="47110" name="Rectangle 51"/>
          <p:cNvSpPr>
            <a:spLocks noChangeArrowheads="1"/>
          </p:cNvSpPr>
          <p:nvPr/>
        </p:nvSpPr>
        <p:spPr bwMode="auto">
          <a:xfrm>
            <a:off x="1225550" y="387667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1" name="Rectangle 52"/>
          <p:cNvSpPr>
            <a:spLocks noChangeArrowheads="1"/>
          </p:cNvSpPr>
          <p:nvPr/>
        </p:nvSpPr>
        <p:spPr bwMode="auto">
          <a:xfrm>
            <a:off x="1981200" y="330517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4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2" name="Rectangle 53"/>
          <p:cNvSpPr>
            <a:spLocks noChangeArrowheads="1"/>
          </p:cNvSpPr>
          <p:nvPr/>
        </p:nvSpPr>
        <p:spPr bwMode="auto">
          <a:xfrm>
            <a:off x="2352675" y="34163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3" name="Rectangle 54"/>
          <p:cNvSpPr>
            <a:spLocks noChangeArrowheads="1"/>
          </p:cNvSpPr>
          <p:nvPr/>
        </p:nvSpPr>
        <p:spPr bwMode="auto">
          <a:xfrm>
            <a:off x="2698750" y="318452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4" name="Rectangle 55"/>
          <p:cNvSpPr>
            <a:spLocks noChangeArrowheads="1"/>
          </p:cNvSpPr>
          <p:nvPr/>
        </p:nvSpPr>
        <p:spPr bwMode="auto">
          <a:xfrm>
            <a:off x="2695575" y="28575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5" name="Rectangle 56"/>
          <p:cNvSpPr>
            <a:spLocks noChangeArrowheads="1"/>
          </p:cNvSpPr>
          <p:nvPr/>
        </p:nvSpPr>
        <p:spPr bwMode="auto">
          <a:xfrm>
            <a:off x="1987550" y="276225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5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6" name="Rectangle 57"/>
          <p:cNvSpPr>
            <a:spLocks noChangeArrowheads="1"/>
          </p:cNvSpPr>
          <p:nvPr/>
        </p:nvSpPr>
        <p:spPr bwMode="auto">
          <a:xfrm>
            <a:off x="2320925" y="259397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6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7" name="Rectangle 58"/>
          <p:cNvSpPr>
            <a:spLocks noChangeArrowheads="1"/>
          </p:cNvSpPr>
          <p:nvPr/>
        </p:nvSpPr>
        <p:spPr bwMode="auto">
          <a:xfrm>
            <a:off x="1295400" y="27940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7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8" name="Rectangle 59"/>
          <p:cNvSpPr>
            <a:spLocks noChangeArrowheads="1"/>
          </p:cNvSpPr>
          <p:nvPr/>
        </p:nvSpPr>
        <p:spPr bwMode="auto">
          <a:xfrm>
            <a:off x="1069975" y="30988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8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19" name="Rectangle 60"/>
          <p:cNvSpPr>
            <a:spLocks noChangeArrowheads="1"/>
          </p:cNvSpPr>
          <p:nvPr/>
        </p:nvSpPr>
        <p:spPr bwMode="auto">
          <a:xfrm>
            <a:off x="1416050" y="33401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9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0" name="Freeform 63"/>
          <p:cNvSpPr>
            <a:spLocks/>
          </p:cNvSpPr>
          <p:nvPr/>
        </p:nvSpPr>
        <p:spPr bwMode="auto">
          <a:xfrm>
            <a:off x="3232150" y="2520950"/>
            <a:ext cx="142875" cy="180975"/>
          </a:xfrm>
          <a:custGeom>
            <a:avLst/>
            <a:gdLst>
              <a:gd name="T0" fmla="*/ 2147483647 w 90"/>
              <a:gd name="T1" fmla="*/ 0 h 114"/>
              <a:gd name="T2" fmla="*/ 2147483647 w 90"/>
              <a:gd name="T3" fmla="*/ 0 h 114"/>
              <a:gd name="T4" fmla="*/ 2147483647 w 90"/>
              <a:gd name="T5" fmla="*/ 2147483647 h 114"/>
              <a:gd name="T6" fmla="*/ 2147483647 w 90"/>
              <a:gd name="T7" fmla="*/ 2147483647 h 114"/>
              <a:gd name="T8" fmla="*/ 2147483647 w 90"/>
              <a:gd name="T9" fmla="*/ 2147483647 h 114"/>
              <a:gd name="T10" fmla="*/ 2147483647 w 90"/>
              <a:gd name="T11" fmla="*/ 2147483647 h 114"/>
              <a:gd name="T12" fmla="*/ 2147483647 w 90"/>
              <a:gd name="T13" fmla="*/ 2147483647 h 114"/>
              <a:gd name="T14" fmla="*/ 0 w 90"/>
              <a:gd name="T15" fmla="*/ 2147483647 h 114"/>
              <a:gd name="T16" fmla="*/ 0 w 90"/>
              <a:gd name="T17" fmla="*/ 0 h 114"/>
              <a:gd name="T18" fmla="*/ 2147483647 w 90"/>
              <a:gd name="T19" fmla="*/ 0 h 114"/>
              <a:gd name="T20" fmla="*/ 2147483647 w 90"/>
              <a:gd name="T21" fmla="*/ 2147483647 h 114"/>
              <a:gd name="T22" fmla="*/ 2147483647 w 90"/>
              <a:gd name="T23" fmla="*/ 2147483647 h 114"/>
              <a:gd name="T24" fmla="*/ 2147483647 w 90"/>
              <a:gd name="T25" fmla="*/ 0 h 114"/>
              <a:gd name="T26" fmla="*/ 2147483647 w 90"/>
              <a:gd name="T27" fmla="*/ 0 h 1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"/>
              <a:gd name="T43" fmla="*/ 0 h 114"/>
              <a:gd name="T44" fmla="*/ 90 w 90"/>
              <a:gd name="T45" fmla="*/ 114 h 1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" h="114">
                <a:moveTo>
                  <a:pt x="74" y="0"/>
                </a:moveTo>
                <a:lnTo>
                  <a:pt x="90" y="0"/>
                </a:lnTo>
                <a:lnTo>
                  <a:pt x="90" y="114"/>
                </a:lnTo>
                <a:lnTo>
                  <a:pt x="74" y="114"/>
                </a:lnTo>
                <a:lnTo>
                  <a:pt x="74" y="62"/>
                </a:lnTo>
                <a:lnTo>
                  <a:pt x="14" y="62"/>
                </a:lnTo>
                <a:lnTo>
                  <a:pt x="14" y="114"/>
                </a:lnTo>
                <a:lnTo>
                  <a:pt x="0" y="114"/>
                </a:lnTo>
                <a:lnTo>
                  <a:pt x="0" y="0"/>
                </a:lnTo>
                <a:lnTo>
                  <a:pt x="14" y="0"/>
                </a:lnTo>
                <a:lnTo>
                  <a:pt x="14" y="48"/>
                </a:lnTo>
                <a:lnTo>
                  <a:pt x="74" y="48"/>
                </a:lnTo>
                <a:lnTo>
                  <a:pt x="74" y="0"/>
                </a:lnTo>
                <a:close/>
              </a:path>
            </a:pathLst>
          </a:custGeom>
          <a:solidFill>
            <a:srgbClr val="FFFFFF"/>
          </a:solidFill>
          <a:ln w="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1" name="Rectangle 65"/>
          <p:cNvSpPr>
            <a:spLocks noChangeArrowheads="1"/>
          </p:cNvSpPr>
          <p:nvPr/>
        </p:nvSpPr>
        <p:spPr bwMode="auto">
          <a:xfrm>
            <a:off x="2286000" y="2057400"/>
            <a:ext cx="196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2" name="Rectangle 69"/>
          <p:cNvSpPr>
            <a:spLocks noChangeArrowheads="1"/>
          </p:cNvSpPr>
          <p:nvPr/>
        </p:nvSpPr>
        <p:spPr bwMode="auto">
          <a:xfrm>
            <a:off x="3121025" y="3505200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000" baseline="-25000" smtClean="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b="1" baseline="-25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3" name="Rectangle 72"/>
          <p:cNvSpPr>
            <a:spLocks noChangeArrowheads="1"/>
          </p:cNvSpPr>
          <p:nvPr/>
        </p:nvSpPr>
        <p:spPr bwMode="auto">
          <a:xfrm>
            <a:off x="3209925" y="247650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4" name="Rectangle 73"/>
          <p:cNvSpPr>
            <a:spLocks noChangeArrowheads="1"/>
          </p:cNvSpPr>
          <p:nvPr/>
        </p:nvSpPr>
        <p:spPr bwMode="auto">
          <a:xfrm>
            <a:off x="4276725" y="2740025"/>
            <a:ext cx="550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ROS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5" name="Rectangle 76"/>
          <p:cNvSpPr>
            <a:spLocks noChangeArrowheads="1"/>
          </p:cNvSpPr>
          <p:nvPr/>
        </p:nvSpPr>
        <p:spPr bwMode="auto">
          <a:xfrm>
            <a:off x="450850" y="300037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6" name="Rectangle 94"/>
          <p:cNvSpPr>
            <a:spLocks noChangeArrowheads="1"/>
          </p:cNvSpPr>
          <p:nvPr/>
        </p:nvSpPr>
        <p:spPr bwMode="auto">
          <a:xfrm>
            <a:off x="6318250" y="387667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7" name="Rectangle 96"/>
          <p:cNvSpPr>
            <a:spLocks noChangeArrowheads="1"/>
          </p:cNvSpPr>
          <p:nvPr/>
        </p:nvSpPr>
        <p:spPr bwMode="auto">
          <a:xfrm>
            <a:off x="6318250" y="207645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ED1C24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8" name="Rectangle 97"/>
          <p:cNvSpPr>
            <a:spLocks noChangeArrowheads="1"/>
          </p:cNvSpPr>
          <p:nvPr/>
        </p:nvSpPr>
        <p:spPr bwMode="auto">
          <a:xfrm>
            <a:off x="7073900" y="330517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4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29" name="Rectangle 98"/>
          <p:cNvSpPr>
            <a:spLocks noChangeArrowheads="1"/>
          </p:cNvSpPr>
          <p:nvPr/>
        </p:nvSpPr>
        <p:spPr bwMode="auto">
          <a:xfrm>
            <a:off x="7445375" y="34163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0" name="Rectangle 99"/>
          <p:cNvSpPr>
            <a:spLocks noChangeArrowheads="1"/>
          </p:cNvSpPr>
          <p:nvPr/>
        </p:nvSpPr>
        <p:spPr bwMode="auto">
          <a:xfrm>
            <a:off x="7791450" y="318452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1" name="Rectangle 100"/>
          <p:cNvSpPr>
            <a:spLocks noChangeArrowheads="1"/>
          </p:cNvSpPr>
          <p:nvPr/>
        </p:nvSpPr>
        <p:spPr bwMode="auto">
          <a:xfrm>
            <a:off x="7788275" y="28575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1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2" name="Rectangle 101"/>
          <p:cNvSpPr>
            <a:spLocks noChangeArrowheads="1"/>
          </p:cNvSpPr>
          <p:nvPr/>
        </p:nvSpPr>
        <p:spPr bwMode="auto">
          <a:xfrm>
            <a:off x="7080250" y="276225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5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3" name="Rectangle 102"/>
          <p:cNvSpPr>
            <a:spLocks noChangeArrowheads="1"/>
          </p:cNvSpPr>
          <p:nvPr/>
        </p:nvSpPr>
        <p:spPr bwMode="auto">
          <a:xfrm>
            <a:off x="7413625" y="2593975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6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4" name="Rectangle 103"/>
          <p:cNvSpPr>
            <a:spLocks noChangeArrowheads="1"/>
          </p:cNvSpPr>
          <p:nvPr/>
        </p:nvSpPr>
        <p:spPr bwMode="auto">
          <a:xfrm>
            <a:off x="6388100" y="27940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7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5" name="Rectangle 104"/>
          <p:cNvSpPr>
            <a:spLocks noChangeArrowheads="1"/>
          </p:cNvSpPr>
          <p:nvPr/>
        </p:nvSpPr>
        <p:spPr bwMode="auto">
          <a:xfrm>
            <a:off x="6162675" y="30988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8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6" name="Rectangle 105"/>
          <p:cNvSpPr>
            <a:spLocks noChangeArrowheads="1"/>
          </p:cNvSpPr>
          <p:nvPr/>
        </p:nvSpPr>
        <p:spPr bwMode="auto">
          <a:xfrm>
            <a:off x="6508750" y="3340100"/>
            <a:ext cx="1873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500" smtClean="0">
                <a:solidFill>
                  <a:srgbClr val="000000"/>
                </a:solidFill>
                <a:latin typeface="Helvetica" pitchFamily="34" charset="0"/>
              </a:rPr>
              <a:t>9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7" name="Freeform 108"/>
          <p:cNvSpPr>
            <a:spLocks/>
          </p:cNvSpPr>
          <p:nvPr/>
        </p:nvSpPr>
        <p:spPr bwMode="auto">
          <a:xfrm>
            <a:off x="8324850" y="2520950"/>
            <a:ext cx="142875" cy="180975"/>
          </a:xfrm>
          <a:custGeom>
            <a:avLst/>
            <a:gdLst>
              <a:gd name="T0" fmla="*/ 2147483647 w 90"/>
              <a:gd name="T1" fmla="*/ 0 h 114"/>
              <a:gd name="T2" fmla="*/ 2147483647 w 90"/>
              <a:gd name="T3" fmla="*/ 0 h 114"/>
              <a:gd name="T4" fmla="*/ 2147483647 w 90"/>
              <a:gd name="T5" fmla="*/ 2147483647 h 114"/>
              <a:gd name="T6" fmla="*/ 2147483647 w 90"/>
              <a:gd name="T7" fmla="*/ 2147483647 h 114"/>
              <a:gd name="T8" fmla="*/ 2147483647 w 90"/>
              <a:gd name="T9" fmla="*/ 2147483647 h 114"/>
              <a:gd name="T10" fmla="*/ 2147483647 w 90"/>
              <a:gd name="T11" fmla="*/ 2147483647 h 114"/>
              <a:gd name="T12" fmla="*/ 2147483647 w 90"/>
              <a:gd name="T13" fmla="*/ 2147483647 h 114"/>
              <a:gd name="T14" fmla="*/ 0 w 90"/>
              <a:gd name="T15" fmla="*/ 2147483647 h 114"/>
              <a:gd name="T16" fmla="*/ 0 w 90"/>
              <a:gd name="T17" fmla="*/ 0 h 114"/>
              <a:gd name="T18" fmla="*/ 2147483647 w 90"/>
              <a:gd name="T19" fmla="*/ 0 h 114"/>
              <a:gd name="T20" fmla="*/ 2147483647 w 90"/>
              <a:gd name="T21" fmla="*/ 2147483647 h 114"/>
              <a:gd name="T22" fmla="*/ 2147483647 w 90"/>
              <a:gd name="T23" fmla="*/ 2147483647 h 114"/>
              <a:gd name="T24" fmla="*/ 2147483647 w 90"/>
              <a:gd name="T25" fmla="*/ 0 h 114"/>
              <a:gd name="T26" fmla="*/ 2147483647 w 90"/>
              <a:gd name="T27" fmla="*/ 0 h 1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0"/>
              <a:gd name="T43" fmla="*/ 0 h 114"/>
              <a:gd name="T44" fmla="*/ 90 w 90"/>
              <a:gd name="T45" fmla="*/ 114 h 1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0" h="114">
                <a:moveTo>
                  <a:pt x="74" y="0"/>
                </a:moveTo>
                <a:lnTo>
                  <a:pt x="90" y="0"/>
                </a:lnTo>
                <a:lnTo>
                  <a:pt x="90" y="114"/>
                </a:lnTo>
                <a:lnTo>
                  <a:pt x="74" y="114"/>
                </a:lnTo>
                <a:lnTo>
                  <a:pt x="74" y="62"/>
                </a:lnTo>
                <a:lnTo>
                  <a:pt x="14" y="62"/>
                </a:lnTo>
                <a:lnTo>
                  <a:pt x="14" y="114"/>
                </a:lnTo>
                <a:lnTo>
                  <a:pt x="0" y="114"/>
                </a:lnTo>
                <a:lnTo>
                  <a:pt x="0" y="0"/>
                </a:lnTo>
                <a:lnTo>
                  <a:pt x="14" y="0"/>
                </a:lnTo>
                <a:lnTo>
                  <a:pt x="14" y="48"/>
                </a:lnTo>
                <a:lnTo>
                  <a:pt x="74" y="48"/>
                </a:lnTo>
                <a:lnTo>
                  <a:pt x="74" y="0"/>
                </a:lnTo>
                <a:close/>
              </a:path>
            </a:pathLst>
          </a:custGeom>
          <a:solidFill>
            <a:srgbClr val="FFFFFF"/>
          </a:solidFill>
          <a:ln w="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8" name="Rectangle 110"/>
          <p:cNvSpPr>
            <a:spLocks noChangeArrowheads="1"/>
          </p:cNvSpPr>
          <p:nvPr/>
        </p:nvSpPr>
        <p:spPr bwMode="auto">
          <a:xfrm>
            <a:off x="7375525" y="20764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39" name="Rectangle 114"/>
          <p:cNvSpPr>
            <a:spLocks noChangeArrowheads="1"/>
          </p:cNvSpPr>
          <p:nvPr/>
        </p:nvSpPr>
        <p:spPr bwMode="auto">
          <a:xfrm>
            <a:off x="8220075" y="3482975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NH</a:t>
            </a:r>
            <a:r>
              <a:rPr lang="en-US" sz="2000" baseline="-25000" smtClean="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b="1" baseline="-25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40" name="Rectangle 117"/>
          <p:cNvSpPr>
            <a:spLocks noChangeArrowheads="1"/>
          </p:cNvSpPr>
          <p:nvPr/>
        </p:nvSpPr>
        <p:spPr bwMode="auto">
          <a:xfrm>
            <a:off x="8302625" y="247650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141" name="Rectangle 118"/>
          <p:cNvSpPr>
            <a:spLocks noChangeArrowheads="1"/>
          </p:cNvSpPr>
          <p:nvPr/>
        </p:nvSpPr>
        <p:spPr bwMode="auto">
          <a:xfrm>
            <a:off x="5537200" y="30003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smtClean="0">
                <a:solidFill>
                  <a:srgbClr val="ED1C24"/>
                </a:solidFill>
                <a:latin typeface="Helvetica" pitchFamily="34" charset="0"/>
              </a:rPr>
              <a:t>O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7142" name="Group 168"/>
          <p:cNvGrpSpPr>
            <a:grpSpLocks/>
          </p:cNvGrpSpPr>
          <p:nvPr/>
        </p:nvGrpSpPr>
        <p:grpSpPr bwMode="auto">
          <a:xfrm>
            <a:off x="7435850" y="3571875"/>
            <a:ext cx="295275" cy="336550"/>
            <a:chOff x="7435761" y="3571863"/>
            <a:chExt cx="295275" cy="336550"/>
          </a:xfrm>
        </p:grpSpPr>
        <p:sp>
          <p:nvSpPr>
            <p:cNvPr id="47168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69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43" name="Group 167"/>
          <p:cNvGrpSpPr>
            <a:grpSpLocks/>
          </p:cNvGrpSpPr>
          <p:nvPr/>
        </p:nvGrpSpPr>
        <p:grpSpPr bwMode="auto">
          <a:xfrm>
            <a:off x="4013200" y="3060700"/>
            <a:ext cx="1317625" cy="174625"/>
            <a:chOff x="4013200" y="3060700"/>
            <a:chExt cx="1317625" cy="174625"/>
          </a:xfrm>
        </p:grpSpPr>
        <p:sp>
          <p:nvSpPr>
            <p:cNvPr id="47166" name="Freeform 123"/>
            <p:cNvSpPr>
              <a:spLocks/>
            </p:cNvSpPr>
            <p:nvPr/>
          </p:nvSpPr>
          <p:spPr bwMode="auto">
            <a:xfrm>
              <a:off x="5032375" y="3060700"/>
              <a:ext cx="298450" cy="174625"/>
            </a:xfrm>
            <a:custGeom>
              <a:avLst/>
              <a:gdLst>
                <a:gd name="T0" fmla="*/ 0 w 188"/>
                <a:gd name="T1" fmla="*/ 0 h 110"/>
                <a:gd name="T2" fmla="*/ 2147483647 w 188"/>
                <a:gd name="T3" fmla="*/ 2147483647 h 110"/>
                <a:gd name="T4" fmla="*/ 0 w 188"/>
                <a:gd name="T5" fmla="*/ 2147483647 h 110"/>
                <a:gd name="T6" fmla="*/ 2147483647 w 188"/>
                <a:gd name="T7" fmla="*/ 2147483647 h 110"/>
                <a:gd name="T8" fmla="*/ 0 w 188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"/>
                <a:gd name="T16" fmla="*/ 0 h 110"/>
                <a:gd name="T17" fmla="*/ 188 w 18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" h="110">
                  <a:moveTo>
                    <a:pt x="0" y="0"/>
                  </a:moveTo>
                  <a:lnTo>
                    <a:pt x="24" y="56"/>
                  </a:lnTo>
                  <a:lnTo>
                    <a:pt x="0" y="110"/>
                  </a:lnTo>
                  <a:lnTo>
                    <a:pt x="188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67" name="Line 124"/>
            <p:cNvSpPr>
              <a:spLocks noChangeShapeType="1"/>
            </p:cNvSpPr>
            <p:nvPr/>
          </p:nvSpPr>
          <p:spPr bwMode="auto">
            <a:xfrm>
              <a:off x="4013200" y="3149600"/>
              <a:ext cx="1130300" cy="1588"/>
            </a:xfrm>
            <a:prstGeom prst="line">
              <a:avLst/>
            </a:prstGeom>
            <a:noFill/>
            <a:ln w="2095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7144" name="Rectangle 125"/>
          <p:cNvSpPr>
            <a:spLocks noChangeArrowheads="1"/>
          </p:cNvSpPr>
          <p:nvPr/>
        </p:nvSpPr>
        <p:spPr bwMode="auto">
          <a:xfrm>
            <a:off x="2844800" y="6541532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smtClean="0">
                <a:solidFill>
                  <a:srgbClr val="000000"/>
                </a:solidFill>
                <a:latin typeface="Arial" charset="0"/>
              </a:rPr>
              <a:t>Copyright © The McGraw-Hill Companies, Inc. Permission required for reproduction or display.</a:t>
            </a:r>
          </a:p>
        </p:txBody>
      </p:sp>
      <p:grpSp>
        <p:nvGrpSpPr>
          <p:cNvPr id="47145" name="Group 172"/>
          <p:cNvGrpSpPr>
            <a:grpSpLocks/>
          </p:cNvGrpSpPr>
          <p:nvPr/>
        </p:nvGrpSpPr>
        <p:grpSpPr bwMode="auto">
          <a:xfrm>
            <a:off x="7888288" y="2709863"/>
            <a:ext cx="295275" cy="336550"/>
            <a:chOff x="7435761" y="3571863"/>
            <a:chExt cx="295275" cy="336550"/>
          </a:xfrm>
        </p:grpSpPr>
        <p:sp>
          <p:nvSpPr>
            <p:cNvPr id="47164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65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46" name="Group 178"/>
          <p:cNvGrpSpPr>
            <a:grpSpLocks/>
          </p:cNvGrpSpPr>
          <p:nvPr/>
        </p:nvGrpSpPr>
        <p:grpSpPr bwMode="auto">
          <a:xfrm>
            <a:off x="6311900" y="2552700"/>
            <a:ext cx="295275" cy="336550"/>
            <a:chOff x="7435761" y="3571863"/>
            <a:chExt cx="295275" cy="336550"/>
          </a:xfrm>
        </p:grpSpPr>
        <p:sp>
          <p:nvSpPr>
            <p:cNvPr id="47162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63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47" name="Group 184"/>
          <p:cNvGrpSpPr>
            <a:grpSpLocks/>
          </p:cNvGrpSpPr>
          <p:nvPr/>
        </p:nvGrpSpPr>
        <p:grpSpPr bwMode="auto">
          <a:xfrm>
            <a:off x="6308725" y="3465513"/>
            <a:ext cx="295275" cy="336550"/>
            <a:chOff x="7435761" y="3571863"/>
            <a:chExt cx="295275" cy="336550"/>
          </a:xfrm>
        </p:grpSpPr>
        <p:sp>
          <p:nvSpPr>
            <p:cNvPr id="47160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61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48" name="Group 199"/>
          <p:cNvGrpSpPr>
            <a:grpSpLocks/>
          </p:cNvGrpSpPr>
          <p:nvPr/>
        </p:nvGrpSpPr>
        <p:grpSpPr bwMode="auto">
          <a:xfrm>
            <a:off x="2341563" y="3571875"/>
            <a:ext cx="295275" cy="336550"/>
            <a:chOff x="7435761" y="3571863"/>
            <a:chExt cx="295275" cy="336550"/>
          </a:xfrm>
        </p:grpSpPr>
        <p:sp>
          <p:nvSpPr>
            <p:cNvPr id="47158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59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49" name="Group 202"/>
          <p:cNvGrpSpPr>
            <a:grpSpLocks/>
          </p:cNvGrpSpPr>
          <p:nvPr/>
        </p:nvGrpSpPr>
        <p:grpSpPr bwMode="auto">
          <a:xfrm>
            <a:off x="2794000" y="2709863"/>
            <a:ext cx="295275" cy="336550"/>
            <a:chOff x="7435761" y="3571863"/>
            <a:chExt cx="295275" cy="336550"/>
          </a:xfrm>
        </p:grpSpPr>
        <p:sp>
          <p:nvSpPr>
            <p:cNvPr id="47156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57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50" name="Group 205"/>
          <p:cNvGrpSpPr>
            <a:grpSpLocks/>
          </p:cNvGrpSpPr>
          <p:nvPr/>
        </p:nvGrpSpPr>
        <p:grpSpPr bwMode="auto">
          <a:xfrm>
            <a:off x="1217613" y="2552700"/>
            <a:ext cx="295275" cy="336550"/>
            <a:chOff x="7435761" y="3571863"/>
            <a:chExt cx="295275" cy="336550"/>
          </a:xfrm>
        </p:grpSpPr>
        <p:sp>
          <p:nvSpPr>
            <p:cNvPr id="47154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55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7151" name="Group 208"/>
          <p:cNvGrpSpPr>
            <a:grpSpLocks/>
          </p:cNvGrpSpPr>
          <p:nvPr/>
        </p:nvGrpSpPr>
        <p:grpSpPr bwMode="auto">
          <a:xfrm>
            <a:off x="1214438" y="3465513"/>
            <a:ext cx="295275" cy="336550"/>
            <a:chOff x="7435761" y="3571863"/>
            <a:chExt cx="295275" cy="336550"/>
          </a:xfrm>
        </p:grpSpPr>
        <p:sp>
          <p:nvSpPr>
            <p:cNvPr id="47152" name="Freeform 112"/>
            <p:cNvSpPr>
              <a:spLocks/>
            </p:cNvSpPr>
            <p:nvPr/>
          </p:nvSpPr>
          <p:spPr bwMode="auto">
            <a:xfrm>
              <a:off x="7454900" y="3632200"/>
              <a:ext cx="146050" cy="180975"/>
            </a:xfrm>
            <a:custGeom>
              <a:avLst/>
              <a:gdLst>
                <a:gd name="T0" fmla="*/ 0 w 92"/>
                <a:gd name="T1" fmla="*/ 2147483647 h 114"/>
                <a:gd name="T2" fmla="*/ 0 w 92"/>
                <a:gd name="T3" fmla="*/ 0 h 114"/>
                <a:gd name="T4" fmla="*/ 2147483647 w 92"/>
                <a:gd name="T5" fmla="*/ 0 h 114"/>
                <a:gd name="T6" fmla="*/ 2147483647 w 92"/>
                <a:gd name="T7" fmla="*/ 2147483647 h 114"/>
                <a:gd name="T8" fmla="*/ 2147483647 w 92"/>
                <a:gd name="T9" fmla="*/ 2147483647 h 114"/>
                <a:gd name="T10" fmla="*/ 2147483647 w 92"/>
                <a:gd name="T11" fmla="*/ 0 h 114"/>
                <a:gd name="T12" fmla="*/ 2147483647 w 92"/>
                <a:gd name="T13" fmla="*/ 0 h 114"/>
                <a:gd name="T14" fmla="*/ 2147483647 w 92"/>
                <a:gd name="T15" fmla="*/ 2147483647 h 114"/>
                <a:gd name="T16" fmla="*/ 2147483647 w 92"/>
                <a:gd name="T17" fmla="*/ 2147483647 h 114"/>
                <a:gd name="T18" fmla="*/ 2147483647 w 92"/>
                <a:gd name="T19" fmla="*/ 2147483647 h 114"/>
                <a:gd name="T20" fmla="*/ 2147483647 w 92"/>
                <a:gd name="T21" fmla="*/ 2147483647 h 114"/>
                <a:gd name="T22" fmla="*/ 2147483647 w 92"/>
                <a:gd name="T23" fmla="*/ 2147483647 h 114"/>
                <a:gd name="T24" fmla="*/ 0 w 92"/>
                <a:gd name="T25" fmla="*/ 2147483647 h 114"/>
                <a:gd name="T26" fmla="*/ 0 w 92"/>
                <a:gd name="T27" fmla="*/ 2147483647 h 1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2"/>
                <a:gd name="T43" fmla="*/ 0 h 114"/>
                <a:gd name="T44" fmla="*/ 92 w 92"/>
                <a:gd name="T45" fmla="*/ 114 h 1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2" h="114">
                  <a:moveTo>
                    <a:pt x="0" y="1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92" y="0"/>
                  </a:lnTo>
                  <a:lnTo>
                    <a:pt x="92" y="114"/>
                  </a:lnTo>
                  <a:lnTo>
                    <a:pt x="74" y="114"/>
                  </a:lnTo>
                  <a:lnTo>
                    <a:pt x="16" y="22"/>
                  </a:lnTo>
                  <a:lnTo>
                    <a:pt x="16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53" name="Rectangle 122"/>
            <p:cNvSpPr>
              <a:spLocks noChangeArrowheads="1"/>
            </p:cNvSpPr>
            <p:nvPr/>
          </p:nvSpPr>
          <p:spPr bwMode="auto">
            <a:xfrm>
              <a:off x="7435761" y="3571863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smtClean="0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 b="1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effectLst/>
                <a:latin typeface="Arial"/>
                <a:ea typeface="+mj-ea"/>
                <a:cs typeface="+mj-cs"/>
              </a:rPr>
              <a:t>Oxidative stress and DNA damage causes G to T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Arial"/>
                <a:ea typeface="+mj-ea"/>
                <a:cs typeface="+mj-cs"/>
              </a:rPr>
              <a:t>transversions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Ionizing radiation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Includes X-rays and gamma rays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Has short wavelength and high energy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Can penetrate deeply into biological materials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Creates chemically reactive molecules termed free radicals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Can cause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Base deletions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Single nicks in DNA strands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Cross-linking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Oxidized bases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Chromosomal breaks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18 - 62</a:t>
            </a:r>
          </a:p>
        </p:txBody>
      </p:sp>
    </p:spTree>
    <p:extLst>
      <p:ext uri="{BB962C8B-B14F-4D97-AF65-F5344CB8AC3E}">
        <p14:creationId xmlns:p14="http://schemas.microsoft.com/office/powerpoint/2010/main" val="36244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Nonionizing radiation 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Includes UV light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Has less energy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Cannot penetrate deeply into biological molecules material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Causes the formation of cross-linked thymine dimers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Thymine dimers may cause mutations when that DNA strand is replicated</a:t>
            </a:r>
          </a:p>
          <a:p>
            <a:pPr lvl="1" eaLnBrk="1" hangingPunct="1">
              <a:lnSpc>
                <a:spcPct val="90000"/>
              </a:lnSpc>
            </a:pPr>
            <a:endParaRPr lang="en-US" smtClean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  <a:cs typeface="Times New Roman" pitchFamily="18" charset="0"/>
              </a:rPr>
              <a:t>Refer to Figure 18.15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18 - 63</a:t>
            </a:r>
          </a:p>
        </p:txBody>
      </p:sp>
    </p:spTree>
    <p:extLst>
      <p:ext uri="{BB962C8B-B14F-4D97-AF65-F5344CB8AC3E}">
        <p14:creationId xmlns:p14="http://schemas.microsoft.com/office/powerpoint/2010/main" val="26782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609600" y="6477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900" b="1">
                <a:latin typeface="Times New Roman" pitchFamily="18" charset="0"/>
              </a:rPr>
              <a:t>Copyright ©The McGraw-Hill Companies, Inc. Permission required for reproduction or display</a:t>
            </a:r>
          </a:p>
        </p:txBody>
      </p:sp>
      <p:sp>
        <p:nvSpPr>
          <p:cNvPr id="2796550" name="Text Box 6"/>
          <p:cNvSpPr txBox="1">
            <a:spLocks noChangeArrowheads="1"/>
          </p:cNvSpPr>
          <p:nvPr/>
        </p:nvSpPr>
        <p:spPr bwMode="auto">
          <a:xfrm>
            <a:off x="533400" y="5867400"/>
            <a:ext cx="1808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Figure 18.15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7696200" y="617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18 - 64</a:t>
            </a:r>
          </a:p>
        </p:txBody>
      </p:sp>
      <p:pic>
        <p:nvPicPr>
          <p:cNvPr id="66565" name="Picture 321" descr="bro25332_18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385763"/>
            <a:ext cx="264160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6" name="Group 322"/>
          <p:cNvGrpSpPr>
            <a:grpSpLocks/>
          </p:cNvGrpSpPr>
          <p:nvPr/>
        </p:nvGrpSpPr>
        <p:grpSpPr bwMode="auto">
          <a:xfrm>
            <a:off x="4414838" y="3416300"/>
            <a:ext cx="85725" cy="501650"/>
            <a:chOff x="4414838" y="3562350"/>
            <a:chExt cx="85725" cy="501650"/>
          </a:xfrm>
        </p:grpSpPr>
        <p:sp>
          <p:nvSpPr>
            <p:cNvPr id="66695" name="Line 115"/>
            <p:cNvSpPr>
              <a:spLocks noChangeShapeType="1"/>
            </p:cNvSpPr>
            <p:nvPr/>
          </p:nvSpPr>
          <p:spPr bwMode="auto">
            <a:xfrm>
              <a:off x="4456113" y="3562350"/>
              <a:ext cx="1587" cy="384175"/>
            </a:xfrm>
            <a:prstGeom prst="line">
              <a:avLst/>
            </a:prstGeom>
            <a:noFill/>
            <a:ln w="8382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96" name="Freeform 116"/>
            <p:cNvSpPr>
              <a:spLocks/>
            </p:cNvSpPr>
            <p:nvPr/>
          </p:nvSpPr>
          <p:spPr bwMode="auto">
            <a:xfrm>
              <a:off x="4414838" y="3911600"/>
              <a:ext cx="85725" cy="152400"/>
            </a:xfrm>
            <a:custGeom>
              <a:avLst/>
              <a:gdLst>
                <a:gd name="T0" fmla="*/ 2147483647 w 54"/>
                <a:gd name="T1" fmla="*/ 0 h 96"/>
                <a:gd name="T2" fmla="*/ 2147483647 w 54"/>
                <a:gd name="T3" fmla="*/ 2147483647 h 96"/>
                <a:gd name="T4" fmla="*/ 0 w 54"/>
                <a:gd name="T5" fmla="*/ 0 h 96"/>
                <a:gd name="T6" fmla="*/ 2147483647 w 54"/>
                <a:gd name="T7" fmla="*/ 2147483647 h 96"/>
                <a:gd name="T8" fmla="*/ 2147483647 w 54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96"/>
                <a:gd name="T17" fmla="*/ 54 w 54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96">
                  <a:moveTo>
                    <a:pt x="54" y="0"/>
                  </a:moveTo>
                  <a:lnTo>
                    <a:pt x="26" y="12"/>
                  </a:lnTo>
                  <a:lnTo>
                    <a:pt x="0" y="0"/>
                  </a:lnTo>
                  <a:lnTo>
                    <a:pt x="26" y="9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67" name="Rectangle 117"/>
          <p:cNvSpPr>
            <a:spLocks noChangeArrowheads="1"/>
          </p:cNvSpPr>
          <p:nvPr/>
        </p:nvSpPr>
        <p:spPr bwMode="auto">
          <a:xfrm>
            <a:off x="4725988" y="3365500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Ultraviolet</a:t>
            </a:r>
          </a:p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light</a:t>
            </a:r>
            <a:endParaRPr lang="en-US" sz="2400" b="1"/>
          </a:p>
        </p:txBody>
      </p:sp>
      <p:sp>
        <p:nvSpPr>
          <p:cNvPr id="66568" name="Rectangle 133"/>
          <p:cNvSpPr>
            <a:spLocks noChangeArrowheads="1"/>
          </p:cNvSpPr>
          <p:nvPr/>
        </p:nvSpPr>
        <p:spPr bwMode="auto">
          <a:xfrm>
            <a:off x="5043488" y="6178550"/>
            <a:ext cx="838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Thymine dimer</a:t>
            </a:r>
            <a:endParaRPr lang="en-US" sz="2400" b="1"/>
          </a:p>
        </p:txBody>
      </p:sp>
      <p:sp>
        <p:nvSpPr>
          <p:cNvPr id="66569" name="Rectangle 145"/>
          <p:cNvSpPr>
            <a:spLocks noChangeArrowheads="1"/>
          </p:cNvSpPr>
          <p:nvPr/>
        </p:nvSpPr>
        <p:spPr bwMode="auto">
          <a:xfrm>
            <a:off x="5192713" y="3070225"/>
            <a:ext cx="485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Thymine</a:t>
            </a:r>
            <a:endParaRPr lang="en-US" sz="2400" b="1"/>
          </a:p>
        </p:txBody>
      </p:sp>
      <p:sp>
        <p:nvSpPr>
          <p:cNvPr id="66570" name="Rectangle 152"/>
          <p:cNvSpPr>
            <a:spLocks noChangeArrowheads="1"/>
          </p:cNvSpPr>
          <p:nvPr/>
        </p:nvSpPr>
        <p:spPr bwMode="auto">
          <a:xfrm>
            <a:off x="5192713" y="1641475"/>
            <a:ext cx="485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Thymine</a:t>
            </a:r>
            <a:endParaRPr lang="en-US" sz="2400" b="1"/>
          </a:p>
        </p:txBody>
      </p:sp>
      <p:grpSp>
        <p:nvGrpSpPr>
          <p:cNvPr id="66571" name="Group 323"/>
          <p:cNvGrpSpPr>
            <a:grpSpLocks/>
          </p:cNvGrpSpPr>
          <p:nvPr/>
        </p:nvGrpSpPr>
        <p:grpSpPr bwMode="auto">
          <a:xfrm>
            <a:off x="4497388" y="3457575"/>
            <a:ext cx="206375" cy="254000"/>
            <a:chOff x="4497388" y="3603625"/>
            <a:chExt cx="206375" cy="254000"/>
          </a:xfrm>
        </p:grpSpPr>
        <p:sp>
          <p:nvSpPr>
            <p:cNvPr id="66693" name="Freeform 159"/>
            <p:cNvSpPr>
              <a:spLocks/>
            </p:cNvSpPr>
            <p:nvPr/>
          </p:nvSpPr>
          <p:spPr bwMode="auto">
            <a:xfrm>
              <a:off x="4497388" y="3775075"/>
              <a:ext cx="69850" cy="82550"/>
            </a:xfrm>
            <a:custGeom>
              <a:avLst/>
              <a:gdLst>
                <a:gd name="T0" fmla="*/ 2147483647 w 44"/>
                <a:gd name="T1" fmla="*/ 0 h 52"/>
                <a:gd name="T2" fmla="*/ 2147483647 w 44"/>
                <a:gd name="T3" fmla="*/ 2147483647 h 52"/>
                <a:gd name="T4" fmla="*/ 2147483647 w 44"/>
                <a:gd name="T5" fmla="*/ 2147483647 h 52"/>
                <a:gd name="T6" fmla="*/ 0 w 44"/>
                <a:gd name="T7" fmla="*/ 2147483647 h 52"/>
                <a:gd name="T8" fmla="*/ 2147483647 w 4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2"/>
                <a:gd name="T17" fmla="*/ 44 w 4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2">
                  <a:moveTo>
                    <a:pt x="18" y="0"/>
                  </a:moveTo>
                  <a:lnTo>
                    <a:pt x="28" y="14"/>
                  </a:lnTo>
                  <a:lnTo>
                    <a:pt x="44" y="18"/>
                  </a:lnTo>
                  <a:lnTo>
                    <a:pt x="0" y="5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32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94" name="Freeform 160"/>
            <p:cNvSpPr>
              <a:spLocks/>
            </p:cNvSpPr>
            <p:nvPr/>
          </p:nvSpPr>
          <p:spPr bwMode="auto">
            <a:xfrm>
              <a:off x="4541838" y="3603625"/>
              <a:ext cx="161925" cy="193675"/>
            </a:xfrm>
            <a:custGeom>
              <a:avLst/>
              <a:gdLst>
                <a:gd name="T0" fmla="*/ 2147483647 w 102"/>
                <a:gd name="T1" fmla="*/ 0 h 122"/>
                <a:gd name="T2" fmla="*/ 2147483647 w 102"/>
                <a:gd name="T3" fmla="*/ 0 h 122"/>
                <a:gd name="T4" fmla="*/ 2147483647 w 102"/>
                <a:gd name="T5" fmla="*/ 2147483647 h 122"/>
                <a:gd name="T6" fmla="*/ 2147483647 w 102"/>
                <a:gd name="T7" fmla="*/ 2147483647 h 122"/>
                <a:gd name="T8" fmla="*/ 2147483647 w 102"/>
                <a:gd name="T9" fmla="*/ 2147483647 h 122"/>
                <a:gd name="T10" fmla="*/ 2147483647 w 102"/>
                <a:gd name="T11" fmla="*/ 2147483647 h 122"/>
                <a:gd name="T12" fmla="*/ 2147483647 w 102"/>
                <a:gd name="T13" fmla="*/ 2147483647 h 122"/>
                <a:gd name="T14" fmla="*/ 2147483647 w 102"/>
                <a:gd name="T15" fmla="*/ 2147483647 h 122"/>
                <a:gd name="T16" fmla="*/ 2147483647 w 102"/>
                <a:gd name="T17" fmla="*/ 2147483647 h 122"/>
                <a:gd name="T18" fmla="*/ 2147483647 w 102"/>
                <a:gd name="T19" fmla="*/ 2147483647 h 122"/>
                <a:gd name="T20" fmla="*/ 2147483647 w 102"/>
                <a:gd name="T21" fmla="*/ 2147483647 h 122"/>
                <a:gd name="T22" fmla="*/ 2147483647 w 102"/>
                <a:gd name="T23" fmla="*/ 2147483647 h 122"/>
                <a:gd name="T24" fmla="*/ 2147483647 w 102"/>
                <a:gd name="T25" fmla="*/ 2147483647 h 122"/>
                <a:gd name="T26" fmla="*/ 2147483647 w 102"/>
                <a:gd name="T27" fmla="*/ 2147483647 h 122"/>
                <a:gd name="T28" fmla="*/ 2147483647 w 102"/>
                <a:gd name="T29" fmla="*/ 2147483647 h 122"/>
                <a:gd name="T30" fmla="*/ 2147483647 w 102"/>
                <a:gd name="T31" fmla="*/ 2147483647 h 122"/>
                <a:gd name="T32" fmla="*/ 2147483647 w 102"/>
                <a:gd name="T33" fmla="*/ 2147483647 h 122"/>
                <a:gd name="T34" fmla="*/ 0 w 102"/>
                <a:gd name="T35" fmla="*/ 2147483647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2"/>
                <a:gd name="T55" fmla="*/ 0 h 122"/>
                <a:gd name="T56" fmla="*/ 102 w 102"/>
                <a:gd name="T57" fmla="*/ 122 h 1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2" h="122">
                  <a:moveTo>
                    <a:pt x="94" y="0"/>
                  </a:moveTo>
                  <a:lnTo>
                    <a:pt x="94" y="0"/>
                  </a:lnTo>
                  <a:lnTo>
                    <a:pt x="102" y="42"/>
                  </a:lnTo>
                  <a:lnTo>
                    <a:pt x="64" y="22"/>
                  </a:lnTo>
                  <a:lnTo>
                    <a:pt x="68" y="44"/>
                  </a:lnTo>
                  <a:lnTo>
                    <a:pt x="72" y="68"/>
                  </a:lnTo>
                  <a:lnTo>
                    <a:pt x="30" y="54"/>
                  </a:lnTo>
                  <a:lnTo>
                    <a:pt x="38" y="74"/>
                  </a:lnTo>
                  <a:lnTo>
                    <a:pt x="46" y="94"/>
                  </a:lnTo>
                  <a:lnTo>
                    <a:pt x="2" y="84"/>
                  </a:lnTo>
                  <a:lnTo>
                    <a:pt x="14" y="108"/>
                  </a:lnTo>
                  <a:lnTo>
                    <a:pt x="0" y="122"/>
                  </a:lnTo>
                </a:path>
              </a:pathLst>
            </a:custGeom>
            <a:noFill/>
            <a:ln w="8382">
              <a:solidFill>
                <a:srgbClr val="A3238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72" name="Freeform 161"/>
          <p:cNvSpPr>
            <a:spLocks noEditPoints="1"/>
          </p:cNvSpPr>
          <p:nvPr/>
        </p:nvSpPr>
        <p:spPr bwMode="auto">
          <a:xfrm>
            <a:off x="3725863" y="904875"/>
            <a:ext cx="88900" cy="98425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2147483647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2147483647 h 62"/>
              <a:gd name="T12" fmla="*/ 2147483647 w 56"/>
              <a:gd name="T13" fmla="*/ 2147483647 h 62"/>
              <a:gd name="T14" fmla="*/ 0 w 56"/>
              <a:gd name="T15" fmla="*/ 2147483647 h 62"/>
              <a:gd name="T16" fmla="*/ 2147483647 w 56"/>
              <a:gd name="T17" fmla="*/ 2147483647 h 62"/>
              <a:gd name="T18" fmla="*/ 2147483647 w 56"/>
              <a:gd name="T19" fmla="*/ 2147483647 h 62"/>
              <a:gd name="T20" fmla="*/ 2147483647 w 56"/>
              <a:gd name="T21" fmla="*/ 2147483647 h 62"/>
              <a:gd name="T22" fmla="*/ 2147483647 w 56"/>
              <a:gd name="T23" fmla="*/ 0 h 62"/>
              <a:gd name="T24" fmla="*/ 2147483647 w 56"/>
              <a:gd name="T25" fmla="*/ 2147483647 h 62"/>
              <a:gd name="T26" fmla="*/ 2147483647 w 56"/>
              <a:gd name="T27" fmla="*/ 2147483647 h 62"/>
              <a:gd name="T28" fmla="*/ 2147483647 w 56"/>
              <a:gd name="T29" fmla="*/ 2147483647 h 62"/>
              <a:gd name="T30" fmla="*/ 2147483647 w 56"/>
              <a:gd name="T31" fmla="*/ 2147483647 h 62"/>
              <a:gd name="T32" fmla="*/ 2147483647 w 56"/>
              <a:gd name="T33" fmla="*/ 2147483647 h 62"/>
              <a:gd name="T34" fmla="*/ 2147483647 w 56"/>
              <a:gd name="T35" fmla="*/ 2147483647 h 62"/>
              <a:gd name="T36" fmla="*/ 2147483647 w 56"/>
              <a:gd name="T37" fmla="*/ 2147483647 h 62"/>
              <a:gd name="T38" fmla="*/ 2147483647 w 56"/>
              <a:gd name="T39" fmla="*/ 2147483647 h 62"/>
              <a:gd name="T40" fmla="*/ 2147483647 w 56"/>
              <a:gd name="T41" fmla="*/ 2147483647 h 62"/>
              <a:gd name="T42" fmla="*/ 2147483647 w 56"/>
              <a:gd name="T43" fmla="*/ 2147483647 h 62"/>
              <a:gd name="T44" fmla="*/ 2147483647 w 56"/>
              <a:gd name="T45" fmla="*/ 2147483647 h 62"/>
              <a:gd name="T46" fmla="*/ 2147483647 w 56"/>
              <a:gd name="T47" fmla="*/ 2147483647 h 62"/>
              <a:gd name="T48" fmla="*/ 2147483647 w 56"/>
              <a:gd name="T49" fmla="*/ 2147483647 h 62"/>
              <a:gd name="T50" fmla="*/ 2147483647 w 56"/>
              <a:gd name="T51" fmla="*/ 2147483647 h 62"/>
              <a:gd name="T52" fmla="*/ 2147483647 w 56"/>
              <a:gd name="T53" fmla="*/ 2147483647 h 62"/>
              <a:gd name="T54" fmla="*/ 2147483647 w 56"/>
              <a:gd name="T55" fmla="*/ 2147483647 h 62"/>
              <a:gd name="T56" fmla="*/ 2147483647 w 56"/>
              <a:gd name="T57" fmla="*/ 2147483647 h 62"/>
              <a:gd name="T58" fmla="*/ 2147483647 w 56"/>
              <a:gd name="T59" fmla="*/ 2147483647 h 62"/>
              <a:gd name="T60" fmla="*/ 2147483647 w 56"/>
              <a:gd name="T61" fmla="*/ 2147483647 h 62"/>
              <a:gd name="T62" fmla="*/ 2147483647 w 56"/>
              <a:gd name="T63" fmla="*/ 2147483647 h 62"/>
              <a:gd name="T64" fmla="*/ 2147483647 w 56"/>
              <a:gd name="T65" fmla="*/ 2147483647 h 62"/>
              <a:gd name="T66" fmla="*/ 2147483647 w 56"/>
              <a:gd name="T67" fmla="*/ 2147483647 h 62"/>
              <a:gd name="T68" fmla="*/ 2147483647 w 56"/>
              <a:gd name="T69" fmla="*/ 2147483647 h 6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2"/>
              <a:gd name="T107" fmla="*/ 56 w 56"/>
              <a:gd name="T108" fmla="*/ 62 h 6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2">
                <a:moveTo>
                  <a:pt x="54" y="44"/>
                </a:moveTo>
                <a:lnTo>
                  <a:pt x="54" y="44"/>
                </a:lnTo>
                <a:lnTo>
                  <a:pt x="48" y="54"/>
                </a:lnTo>
                <a:lnTo>
                  <a:pt x="44" y="56"/>
                </a:lnTo>
                <a:lnTo>
                  <a:pt x="38" y="60"/>
                </a:lnTo>
                <a:lnTo>
                  <a:pt x="28" y="62"/>
                </a:lnTo>
                <a:lnTo>
                  <a:pt x="16" y="60"/>
                </a:lnTo>
                <a:lnTo>
                  <a:pt x="6" y="54"/>
                </a:lnTo>
                <a:lnTo>
                  <a:pt x="2" y="44"/>
                </a:lnTo>
                <a:lnTo>
                  <a:pt x="0" y="32"/>
                </a:lnTo>
                <a:lnTo>
                  <a:pt x="2" y="18"/>
                </a:lnTo>
                <a:lnTo>
                  <a:pt x="6" y="10"/>
                </a:lnTo>
                <a:lnTo>
                  <a:pt x="16" y="4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2" y="18"/>
                </a:lnTo>
                <a:lnTo>
                  <a:pt x="54" y="24"/>
                </a:lnTo>
                <a:lnTo>
                  <a:pt x="56" y="30"/>
                </a:lnTo>
                <a:lnTo>
                  <a:pt x="54" y="44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10"/>
                </a:lnTo>
                <a:lnTo>
                  <a:pt x="28" y="8"/>
                </a:lnTo>
                <a:lnTo>
                  <a:pt x="20" y="10"/>
                </a:lnTo>
                <a:lnTo>
                  <a:pt x="12" y="14"/>
                </a:lnTo>
                <a:lnTo>
                  <a:pt x="8" y="22"/>
                </a:lnTo>
                <a:lnTo>
                  <a:pt x="8" y="32"/>
                </a:lnTo>
                <a:lnTo>
                  <a:pt x="8" y="40"/>
                </a:lnTo>
                <a:lnTo>
                  <a:pt x="12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2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3" name="Freeform 162"/>
          <p:cNvSpPr>
            <a:spLocks noEditPoints="1"/>
          </p:cNvSpPr>
          <p:nvPr/>
        </p:nvSpPr>
        <p:spPr bwMode="auto">
          <a:xfrm>
            <a:off x="3259138" y="904875"/>
            <a:ext cx="88900" cy="98425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2147483647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2147483647 h 62"/>
              <a:gd name="T12" fmla="*/ 2147483647 w 56"/>
              <a:gd name="T13" fmla="*/ 2147483647 h 62"/>
              <a:gd name="T14" fmla="*/ 0 w 56"/>
              <a:gd name="T15" fmla="*/ 2147483647 h 62"/>
              <a:gd name="T16" fmla="*/ 2147483647 w 56"/>
              <a:gd name="T17" fmla="*/ 2147483647 h 62"/>
              <a:gd name="T18" fmla="*/ 2147483647 w 56"/>
              <a:gd name="T19" fmla="*/ 2147483647 h 62"/>
              <a:gd name="T20" fmla="*/ 2147483647 w 56"/>
              <a:gd name="T21" fmla="*/ 2147483647 h 62"/>
              <a:gd name="T22" fmla="*/ 2147483647 w 56"/>
              <a:gd name="T23" fmla="*/ 0 h 62"/>
              <a:gd name="T24" fmla="*/ 2147483647 w 56"/>
              <a:gd name="T25" fmla="*/ 2147483647 h 62"/>
              <a:gd name="T26" fmla="*/ 2147483647 w 56"/>
              <a:gd name="T27" fmla="*/ 2147483647 h 62"/>
              <a:gd name="T28" fmla="*/ 2147483647 w 56"/>
              <a:gd name="T29" fmla="*/ 2147483647 h 62"/>
              <a:gd name="T30" fmla="*/ 2147483647 w 56"/>
              <a:gd name="T31" fmla="*/ 2147483647 h 62"/>
              <a:gd name="T32" fmla="*/ 2147483647 w 56"/>
              <a:gd name="T33" fmla="*/ 2147483647 h 62"/>
              <a:gd name="T34" fmla="*/ 2147483647 w 56"/>
              <a:gd name="T35" fmla="*/ 2147483647 h 62"/>
              <a:gd name="T36" fmla="*/ 2147483647 w 56"/>
              <a:gd name="T37" fmla="*/ 2147483647 h 62"/>
              <a:gd name="T38" fmla="*/ 2147483647 w 56"/>
              <a:gd name="T39" fmla="*/ 2147483647 h 62"/>
              <a:gd name="T40" fmla="*/ 2147483647 w 56"/>
              <a:gd name="T41" fmla="*/ 2147483647 h 62"/>
              <a:gd name="T42" fmla="*/ 2147483647 w 56"/>
              <a:gd name="T43" fmla="*/ 2147483647 h 62"/>
              <a:gd name="T44" fmla="*/ 2147483647 w 56"/>
              <a:gd name="T45" fmla="*/ 2147483647 h 62"/>
              <a:gd name="T46" fmla="*/ 2147483647 w 56"/>
              <a:gd name="T47" fmla="*/ 2147483647 h 62"/>
              <a:gd name="T48" fmla="*/ 2147483647 w 56"/>
              <a:gd name="T49" fmla="*/ 2147483647 h 62"/>
              <a:gd name="T50" fmla="*/ 2147483647 w 56"/>
              <a:gd name="T51" fmla="*/ 2147483647 h 62"/>
              <a:gd name="T52" fmla="*/ 2147483647 w 56"/>
              <a:gd name="T53" fmla="*/ 2147483647 h 62"/>
              <a:gd name="T54" fmla="*/ 2147483647 w 56"/>
              <a:gd name="T55" fmla="*/ 2147483647 h 62"/>
              <a:gd name="T56" fmla="*/ 2147483647 w 56"/>
              <a:gd name="T57" fmla="*/ 2147483647 h 62"/>
              <a:gd name="T58" fmla="*/ 2147483647 w 56"/>
              <a:gd name="T59" fmla="*/ 2147483647 h 62"/>
              <a:gd name="T60" fmla="*/ 2147483647 w 56"/>
              <a:gd name="T61" fmla="*/ 2147483647 h 62"/>
              <a:gd name="T62" fmla="*/ 2147483647 w 56"/>
              <a:gd name="T63" fmla="*/ 2147483647 h 62"/>
              <a:gd name="T64" fmla="*/ 2147483647 w 56"/>
              <a:gd name="T65" fmla="*/ 2147483647 h 62"/>
              <a:gd name="T66" fmla="*/ 2147483647 w 56"/>
              <a:gd name="T67" fmla="*/ 2147483647 h 62"/>
              <a:gd name="T68" fmla="*/ 2147483647 w 56"/>
              <a:gd name="T69" fmla="*/ 2147483647 h 6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2"/>
              <a:gd name="T107" fmla="*/ 56 w 56"/>
              <a:gd name="T108" fmla="*/ 62 h 6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2">
                <a:moveTo>
                  <a:pt x="54" y="44"/>
                </a:moveTo>
                <a:lnTo>
                  <a:pt x="54" y="44"/>
                </a:lnTo>
                <a:lnTo>
                  <a:pt x="48" y="54"/>
                </a:lnTo>
                <a:lnTo>
                  <a:pt x="44" y="56"/>
                </a:lnTo>
                <a:lnTo>
                  <a:pt x="40" y="60"/>
                </a:lnTo>
                <a:lnTo>
                  <a:pt x="28" y="62"/>
                </a:lnTo>
                <a:lnTo>
                  <a:pt x="16" y="60"/>
                </a:lnTo>
                <a:lnTo>
                  <a:pt x="8" y="54"/>
                </a:lnTo>
                <a:lnTo>
                  <a:pt x="2" y="44"/>
                </a:lnTo>
                <a:lnTo>
                  <a:pt x="0" y="32"/>
                </a:lnTo>
                <a:lnTo>
                  <a:pt x="2" y="18"/>
                </a:lnTo>
                <a:lnTo>
                  <a:pt x="8" y="10"/>
                </a:lnTo>
                <a:lnTo>
                  <a:pt x="16" y="4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4" y="18"/>
                </a:lnTo>
                <a:lnTo>
                  <a:pt x="54" y="24"/>
                </a:lnTo>
                <a:lnTo>
                  <a:pt x="56" y="30"/>
                </a:lnTo>
                <a:lnTo>
                  <a:pt x="54" y="44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10"/>
                </a:lnTo>
                <a:lnTo>
                  <a:pt x="28" y="8"/>
                </a:lnTo>
                <a:lnTo>
                  <a:pt x="20" y="10"/>
                </a:lnTo>
                <a:lnTo>
                  <a:pt x="14" y="14"/>
                </a:lnTo>
                <a:lnTo>
                  <a:pt x="10" y="22"/>
                </a:lnTo>
                <a:lnTo>
                  <a:pt x="8" y="32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2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4" name="Freeform 163"/>
          <p:cNvSpPr>
            <a:spLocks noEditPoints="1"/>
          </p:cNvSpPr>
          <p:nvPr/>
        </p:nvSpPr>
        <p:spPr bwMode="auto">
          <a:xfrm>
            <a:off x="3497263" y="908050"/>
            <a:ext cx="69850" cy="92075"/>
          </a:xfrm>
          <a:custGeom>
            <a:avLst/>
            <a:gdLst>
              <a:gd name="T0" fmla="*/ 2147483647 w 44"/>
              <a:gd name="T1" fmla="*/ 2147483647 h 58"/>
              <a:gd name="T2" fmla="*/ 0 w 44"/>
              <a:gd name="T3" fmla="*/ 2147483647 h 58"/>
              <a:gd name="T4" fmla="*/ 0 w 44"/>
              <a:gd name="T5" fmla="*/ 0 h 58"/>
              <a:gd name="T6" fmla="*/ 2147483647 w 44"/>
              <a:gd name="T7" fmla="*/ 0 h 58"/>
              <a:gd name="T8" fmla="*/ 2147483647 w 44"/>
              <a:gd name="T9" fmla="*/ 0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2147483647 w 44"/>
              <a:gd name="T15" fmla="*/ 2147483647 h 58"/>
              <a:gd name="T16" fmla="*/ 2147483647 w 44"/>
              <a:gd name="T17" fmla="*/ 2147483647 h 58"/>
              <a:gd name="T18" fmla="*/ 2147483647 w 44"/>
              <a:gd name="T19" fmla="*/ 2147483647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2147483647 h 58"/>
              <a:gd name="T26" fmla="*/ 2147483647 w 44"/>
              <a:gd name="T27" fmla="*/ 2147483647 h 58"/>
              <a:gd name="T28" fmla="*/ 2147483647 w 44"/>
              <a:gd name="T29" fmla="*/ 2147483647 h 58"/>
              <a:gd name="T30" fmla="*/ 2147483647 w 44"/>
              <a:gd name="T31" fmla="*/ 2147483647 h 58"/>
              <a:gd name="T32" fmla="*/ 2147483647 w 44"/>
              <a:gd name="T33" fmla="*/ 2147483647 h 58"/>
              <a:gd name="T34" fmla="*/ 2147483647 w 44"/>
              <a:gd name="T35" fmla="*/ 2147483647 h 58"/>
              <a:gd name="T36" fmla="*/ 2147483647 w 44"/>
              <a:gd name="T37" fmla="*/ 2147483647 h 58"/>
              <a:gd name="T38" fmla="*/ 2147483647 w 44"/>
              <a:gd name="T39" fmla="*/ 2147483647 h 58"/>
              <a:gd name="T40" fmla="*/ 2147483647 w 44"/>
              <a:gd name="T41" fmla="*/ 2147483647 h 58"/>
              <a:gd name="T42" fmla="*/ 2147483647 w 44"/>
              <a:gd name="T43" fmla="*/ 2147483647 h 58"/>
              <a:gd name="T44" fmla="*/ 2147483647 w 44"/>
              <a:gd name="T45" fmla="*/ 2147483647 h 58"/>
              <a:gd name="T46" fmla="*/ 2147483647 w 44"/>
              <a:gd name="T47" fmla="*/ 2147483647 h 58"/>
              <a:gd name="T48" fmla="*/ 2147483647 w 44"/>
              <a:gd name="T49" fmla="*/ 2147483647 h 58"/>
              <a:gd name="T50" fmla="*/ 2147483647 w 44"/>
              <a:gd name="T51" fmla="*/ 2147483647 h 58"/>
              <a:gd name="T52" fmla="*/ 2147483647 w 44"/>
              <a:gd name="T53" fmla="*/ 2147483647 h 58"/>
              <a:gd name="T54" fmla="*/ 2147483647 w 44"/>
              <a:gd name="T55" fmla="*/ 2147483647 h 58"/>
              <a:gd name="T56" fmla="*/ 2147483647 w 44"/>
              <a:gd name="T57" fmla="*/ 2147483647 h 58"/>
              <a:gd name="T58" fmla="*/ 2147483647 w 44"/>
              <a:gd name="T59" fmla="*/ 2147483647 h 58"/>
              <a:gd name="T60" fmla="*/ 2147483647 w 44"/>
              <a:gd name="T61" fmla="*/ 2147483647 h 58"/>
              <a:gd name="T62" fmla="*/ 2147483647 w 44"/>
              <a:gd name="T63" fmla="*/ 2147483647 h 58"/>
              <a:gd name="T64" fmla="*/ 2147483647 w 44"/>
              <a:gd name="T65" fmla="*/ 2147483647 h 58"/>
              <a:gd name="T66" fmla="*/ 2147483647 w 44"/>
              <a:gd name="T67" fmla="*/ 2147483647 h 58"/>
              <a:gd name="T68" fmla="*/ 2147483647 w 44"/>
              <a:gd name="T69" fmla="*/ 2147483647 h 58"/>
              <a:gd name="T70" fmla="*/ 2147483647 w 44"/>
              <a:gd name="T71" fmla="*/ 2147483647 h 58"/>
              <a:gd name="T72" fmla="*/ 2147483647 w 44"/>
              <a:gd name="T73" fmla="*/ 2147483647 h 58"/>
              <a:gd name="T74" fmla="*/ 2147483647 w 44"/>
              <a:gd name="T75" fmla="*/ 2147483647 h 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4"/>
              <a:gd name="T115" fmla="*/ 0 h 58"/>
              <a:gd name="T116" fmla="*/ 44 w 44"/>
              <a:gd name="T117" fmla="*/ 58 h 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4" h="58">
                <a:moveTo>
                  <a:pt x="8" y="58"/>
                </a:moveTo>
                <a:lnTo>
                  <a:pt x="0" y="58"/>
                </a:lnTo>
                <a:lnTo>
                  <a:pt x="0" y="0"/>
                </a:lnTo>
                <a:lnTo>
                  <a:pt x="26" y="0"/>
                </a:lnTo>
                <a:lnTo>
                  <a:pt x="34" y="2"/>
                </a:lnTo>
                <a:lnTo>
                  <a:pt x="38" y="4"/>
                </a:lnTo>
                <a:lnTo>
                  <a:pt x="42" y="10"/>
                </a:lnTo>
                <a:lnTo>
                  <a:pt x="44" y="16"/>
                </a:lnTo>
                <a:lnTo>
                  <a:pt x="42" y="24"/>
                </a:lnTo>
                <a:lnTo>
                  <a:pt x="38" y="30"/>
                </a:lnTo>
                <a:lnTo>
                  <a:pt x="34" y="32"/>
                </a:lnTo>
                <a:lnTo>
                  <a:pt x="26" y="34"/>
                </a:lnTo>
                <a:lnTo>
                  <a:pt x="8" y="34"/>
                </a:lnTo>
                <a:lnTo>
                  <a:pt x="8" y="58"/>
                </a:lnTo>
                <a:close/>
                <a:moveTo>
                  <a:pt x="8" y="26"/>
                </a:moveTo>
                <a:lnTo>
                  <a:pt x="24" y="26"/>
                </a:lnTo>
                <a:lnTo>
                  <a:pt x="28" y="26"/>
                </a:lnTo>
                <a:lnTo>
                  <a:pt x="32" y="24"/>
                </a:lnTo>
                <a:lnTo>
                  <a:pt x="34" y="22"/>
                </a:lnTo>
                <a:lnTo>
                  <a:pt x="36" y="16"/>
                </a:lnTo>
                <a:lnTo>
                  <a:pt x="34" y="12"/>
                </a:lnTo>
                <a:lnTo>
                  <a:pt x="32" y="10"/>
                </a:lnTo>
                <a:lnTo>
                  <a:pt x="28" y="8"/>
                </a:lnTo>
                <a:lnTo>
                  <a:pt x="24" y="8"/>
                </a:lnTo>
                <a:lnTo>
                  <a:pt x="8" y="8"/>
                </a:lnTo>
                <a:lnTo>
                  <a:pt x="8" y="26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Freeform 164"/>
          <p:cNvSpPr>
            <a:spLocks/>
          </p:cNvSpPr>
          <p:nvPr/>
        </p:nvSpPr>
        <p:spPr bwMode="auto">
          <a:xfrm>
            <a:off x="4678363" y="1263650"/>
            <a:ext cx="69850" cy="92075"/>
          </a:xfrm>
          <a:custGeom>
            <a:avLst/>
            <a:gdLst>
              <a:gd name="T0" fmla="*/ 2147483647 w 44"/>
              <a:gd name="T1" fmla="*/ 0 h 58"/>
              <a:gd name="T2" fmla="*/ 2147483647 w 44"/>
              <a:gd name="T3" fmla="*/ 0 h 58"/>
              <a:gd name="T4" fmla="*/ 2147483647 w 44"/>
              <a:gd name="T5" fmla="*/ 2147483647 h 58"/>
              <a:gd name="T6" fmla="*/ 2147483647 w 44"/>
              <a:gd name="T7" fmla="*/ 2147483647 h 58"/>
              <a:gd name="T8" fmla="*/ 2147483647 w 44"/>
              <a:gd name="T9" fmla="*/ 2147483647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0 w 44"/>
              <a:gd name="T15" fmla="*/ 2147483647 h 58"/>
              <a:gd name="T16" fmla="*/ 0 w 44"/>
              <a:gd name="T17" fmla="*/ 0 h 58"/>
              <a:gd name="T18" fmla="*/ 2147483647 w 44"/>
              <a:gd name="T19" fmla="*/ 0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0 h 58"/>
              <a:gd name="T26" fmla="*/ 2147483647 w 44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8"/>
              <a:gd name="T44" fmla="*/ 44 w 4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8">
                <a:moveTo>
                  <a:pt x="38" y="0"/>
                </a:moveTo>
                <a:lnTo>
                  <a:pt x="44" y="0"/>
                </a:lnTo>
                <a:lnTo>
                  <a:pt x="44" y="58"/>
                </a:lnTo>
                <a:lnTo>
                  <a:pt x="38" y="58"/>
                </a:lnTo>
                <a:lnTo>
                  <a:pt x="38" y="32"/>
                </a:lnTo>
                <a:lnTo>
                  <a:pt x="8" y="32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446" name="Freeform 165"/>
          <p:cNvSpPr>
            <a:spLocks/>
          </p:cNvSpPr>
          <p:nvPr/>
        </p:nvSpPr>
        <p:spPr bwMode="auto">
          <a:xfrm>
            <a:off x="4138613" y="1263650"/>
            <a:ext cx="73025" cy="92075"/>
          </a:xfrm>
          <a:custGeom>
            <a:avLst/>
            <a:gdLst>
              <a:gd name="T0" fmla="*/ 2147483647 w 46"/>
              <a:gd name="T1" fmla="*/ 0 h 58"/>
              <a:gd name="T2" fmla="*/ 2147483647 w 46"/>
              <a:gd name="T3" fmla="*/ 0 h 58"/>
              <a:gd name="T4" fmla="*/ 2147483647 w 46"/>
              <a:gd name="T5" fmla="*/ 2147483647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2147483647 h 58"/>
              <a:gd name="T12" fmla="*/ 2147483647 w 46"/>
              <a:gd name="T13" fmla="*/ 2147483647 h 58"/>
              <a:gd name="T14" fmla="*/ 0 w 46"/>
              <a:gd name="T15" fmla="*/ 2147483647 h 58"/>
              <a:gd name="T16" fmla="*/ 0 w 46"/>
              <a:gd name="T17" fmla="*/ 0 h 58"/>
              <a:gd name="T18" fmla="*/ 2147483647 w 46"/>
              <a:gd name="T19" fmla="*/ 0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2147483647 w 46"/>
              <a:gd name="T25" fmla="*/ 0 h 58"/>
              <a:gd name="T26" fmla="*/ 2147483647 w 46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38" y="0"/>
                </a:move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38" y="32"/>
                </a:lnTo>
                <a:lnTo>
                  <a:pt x="8" y="32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577" name="Rectangle 166"/>
          <p:cNvSpPr>
            <a:spLocks noChangeArrowheads="1"/>
          </p:cNvSpPr>
          <p:nvPr/>
        </p:nvSpPr>
        <p:spPr bwMode="auto">
          <a:xfrm>
            <a:off x="4824413" y="131445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78" name="Rectangle 167"/>
          <p:cNvSpPr>
            <a:spLocks noChangeArrowheads="1"/>
          </p:cNvSpPr>
          <p:nvPr/>
        </p:nvSpPr>
        <p:spPr bwMode="auto">
          <a:xfrm>
            <a:off x="3970338" y="13176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79" name="Rectangle 168"/>
          <p:cNvSpPr>
            <a:spLocks noChangeArrowheads="1"/>
          </p:cNvSpPr>
          <p:nvPr/>
        </p:nvSpPr>
        <p:spPr bwMode="auto">
          <a:xfrm>
            <a:off x="4665663" y="16224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80" name="Freeform 174"/>
          <p:cNvSpPr>
            <a:spLocks noEditPoints="1"/>
          </p:cNvSpPr>
          <p:nvPr/>
        </p:nvSpPr>
        <p:spPr bwMode="auto">
          <a:xfrm>
            <a:off x="3481388" y="66357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0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4"/>
                </a:lnTo>
                <a:lnTo>
                  <a:pt x="38" y="58"/>
                </a:lnTo>
                <a:lnTo>
                  <a:pt x="28" y="60"/>
                </a:lnTo>
                <a:lnTo>
                  <a:pt x="16" y="58"/>
                </a:lnTo>
                <a:lnTo>
                  <a:pt x="6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6" y="8"/>
                </a:lnTo>
                <a:lnTo>
                  <a:pt x="16" y="2"/>
                </a:lnTo>
                <a:lnTo>
                  <a:pt x="28" y="0"/>
                </a:lnTo>
                <a:lnTo>
                  <a:pt x="38" y="0"/>
                </a:lnTo>
                <a:lnTo>
                  <a:pt x="46" y="6"/>
                </a:lnTo>
                <a:lnTo>
                  <a:pt x="50" y="10"/>
                </a:lnTo>
                <a:lnTo>
                  <a:pt x="52" y="16"/>
                </a:lnTo>
                <a:lnTo>
                  <a:pt x="54" y="22"/>
                </a:lnTo>
                <a:lnTo>
                  <a:pt x="56" y="28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2"/>
                </a:lnTo>
                <a:lnTo>
                  <a:pt x="36" y="8"/>
                </a:lnTo>
                <a:lnTo>
                  <a:pt x="28" y="6"/>
                </a:lnTo>
                <a:lnTo>
                  <a:pt x="18" y="8"/>
                </a:lnTo>
                <a:lnTo>
                  <a:pt x="12" y="12"/>
                </a:lnTo>
                <a:lnTo>
                  <a:pt x="8" y="20"/>
                </a:lnTo>
                <a:lnTo>
                  <a:pt x="8" y="30"/>
                </a:lnTo>
                <a:lnTo>
                  <a:pt x="8" y="40"/>
                </a:lnTo>
                <a:lnTo>
                  <a:pt x="12" y="46"/>
                </a:lnTo>
                <a:lnTo>
                  <a:pt x="18" y="52"/>
                </a:lnTo>
                <a:lnTo>
                  <a:pt x="28" y="52"/>
                </a:lnTo>
                <a:lnTo>
                  <a:pt x="36" y="52"/>
                </a:lnTo>
                <a:lnTo>
                  <a:pt x="42" y="46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Freeform 178"/>
          <p:cNvSpPr>
            <a:spLocks/>
          </p:cNvSpPr>
          <p:nvPr/>
        </p:nvSpPr>
        <p:spPr bwMode="auto">
          <a:xfrm>
            <a:off x="5116513" y="1174750"/>
            <a:ext cx="73025" cy="92075"/>
          </a:xfrm>
          <a:custGeom>
            <a:avLst/>
            <a:gdLst>
              <a:gd name="T0" fmla="*/ 0 w 46"/>
              <a:gd name="T1" fmla="*/ 2147483647 h 58"/>
              <a:gd name="T2" fmla="*/ 0 w 46"/>
              <a:gd name="T3" fmla="*/ 0 h 58"/>
              <a:gd name="T4" fmla="*/ 2147483647 w 46"/>
              <a:gd name="T5" fmla="*/ 0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0 h 58"/>
              <a:gd name="T12" fmla="*/ 2147483647 w 46"/>
              <a:gd name="T13" fmla="*/ 0 h 58"/>
              <a:gd name="T14" fmla="*/ 2147483647 w 46"/>
              <a:gd name="T15" fmla="*/ 2147483647 h 58"/>
              <a:gd name="T16" fmla="*/ 2147483647 w 46"/>
              <a:gd name="T17" fmla="*/ 2147483647 h 58"/>
              <a:gd name="T18" fmla="*/ 2147483647 w 46"/>
              <a:gd name="T19" fmla="*/ 2147483647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0 w 46"/>
              <a:gd name="T25" fmla="*/ 2147483647 h 58"/>
              <a:gd name="T26" fmla="*/ 0 w 4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0" y="58"/>
                </a:moveTo>
                <a:lnTo>
                  <a:pt x="0" y="0"/>
                </a:lnTo>
                <a:lnTo>
                  <a:pt x="10" y="0"/>
                </a:lnTo>
                <a:lnTo>
                  <a:pt x="38" y="48"/>
                </a:lnTo>
                <a:lnTo>
                  <a:pt x="38" y="0"/>
                </a:ln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8" y="12"/>
                </a:lnTo>
                <a:lnTo>
                  <a:pt x="8" y="58"/>
                </a:lnTo>
                <a:lnTo>
                  <a:pt x="0" y="5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459" name="Freeform 179"/>
          <p:cNvSpPr>
            <a:spLocks/>
          </p:cNvSpPr>
          <p:nvPr/>
        </p:nvSpPr>
        <p:spPr bwMode="auto">
          <a:xfrm>
            <a:off x="5357813" y="777875"/>
            <a:ext cx="73025" cy="92075"/>
          </a:xfrm>
          <a:custGeom>
            <a:avLst/>
            <a:gdLst>
              <a:gd name="T0" fmla="*/ 0 w 46"/>
              <a:gd name="T1" fmla="*/ 2147483647 h 58"/>
              <a:gd name="T2" fmla="*/ 0 w 46"/>
              <a:gd name="T3" fmla="*/ 0 h 58"/>
              <a:gd name="T4" fmla="*/ 2147483647 w 46"/>
              <a:gd name="T5" fmla="*/ 0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0 h 58"/>
              <a:gd name="T12" fmla="*/ 2147483647 w 46"/>
              <a:gd name="T13" fmla="*/ 0 h 58"/>
              <a:gd name="T14" fmla="*/ 2147483647 w 46"/>
              <a:gd name="T15" fmla="*/ 2147483647 h 58"/>
              <a:gd name="T16" fmla="*/ 2147483647 w 46"/>
              <a:gd name="T17" fmla="*/ 2147483647 h 58"/>
              <a:gd name="T18" fmla="*/ 2147483647 w 46"/>
              <a:gd name="T19" fmla="*/ 2147483647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0 w 46"/>
              <a:gd name="T25" fmla="*/ 2147483647 h 58"/>
              <a:gd name="T26" fmla="*/ 0 w 4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0" y="58"/>
                </a:moveTo>
                <a:lnTo>
                  <a:pt x="0" y="0"/>
                </a:lnTo>
                <a:lnTo>
                  <a:pt x="10" y="0"/>
                </a:lnTo>
                <a:lnTo>
                  <a:pt x="38" y="46"/>
                </a:lnTo>
                <a:lnTo>
                  <a:pt x="38" y="0"/>
                </a:ln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8" y="10"/>
                </a:lnTo>
                <a:lnTo>
                  <a:pt x="8" y="58"/>
                </a:lnTo>
                <a:lnTo>
                  <a:pt x="0" y="5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583" name="Rectangle 181"/>
          <p:cNvSpPr>
            <a:spLocks noChangeArrowheads="1"/>
          </p:cNvSpPr>
          <p:nvPr/>
        </p:nvSpPr>
        <p:spPr bwMode="auto">
          <a:xfrm>
            <a:off x="4967288" y="8096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584" name="Rectangle 182"/>
          <p:cNvSpPr>
            <a:spLocks noChangeArrowheads="1"/>
          </p:cNvSpPr>
          <p:nvPr/>
        </p:nvSpPr>
        <p:spPr bwMode="auto">
          <a:xfrm>
            <a:off x="5345113" y="51435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85" name="Rectangle 183"/>
          <p:cNvSpPr>
            <a:spLocks noChangeArrowheads="1"/>
          </p:cNvSpPr>
          <p:nvPr/>
        </p:nvSpPr>
        <p:spPr bwMode="auto">
          <a:xfrm>
            <a:off x="5345113" y="14636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86" name="Rectangle 185"/>
          <p:cNvSpPr>
            <a:spLocks noChangeArrowheads="1"/>
          </p:cNvSpPr>
          <p:nvPr/>
        </p:nvSpPr>
        <p:spPr bwMode="auto">
          <a:xfrm>
            <a:off x="5710238" y="8128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587" name="Rectangle 186"/>
          <p:cNvSpPr>
            <a:spLocks noChangeArrowheads="1"/>
          </p:cNvSpPr>
          <p:nvPr/>
        </p:nvSpPr>
        <p:spPr bwMode="auto">
          <a:xfrm>
            <a:off x="5716588" y="125095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2400" b="1" baseline="-25000"/>
          </a:p>
        </p:txBody>
      </p:sp>
      <p:sp>
        <p:nvSpPr>
          <p:cNvPr id="66588" name="Rectangle 189"/>
          <p:cNvSpPr>
            <a:spLocks noChangeArrowheads="1"/>
          </p:cNvSpPr>
          <p:nvPr/>
        </p:nvSpPr>
        <p:spPr bwMode="auto">
          <a:xfrm>
            <a:off x="3967163" y="88265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2400" b="1" baseline="-25000"/>
          </a:p>
        </p:txBody>
      </p:sp>
      <p:sp>
        <p:nvSpPr>
          <p:cNvPr id="66589" name="Freeform 192"/>
          <p:cNvSpPr>
            <a:spLocks noEditPoints="1"/>
          </p:cNvSpPr>
          <p:nvPr/>
        </p:nvSpPr>
        <p:spPr bwMode="auto">
          <a:xfrm>
            <a:off x="3725863" y="236537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38" y="58"/>
                </a:lnTo>
                <a:lnTo>
                  <a:pt x="28" y="60"/>
                </a:lnTo>
                <a:lnTo>
                  <a:pt x="16" y="58"/>
                </a:lnTo>
                <a:lnTo>
                  <a:pt x="6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6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6"/>
                </a:lnTo>
                <a:lnTo>
                  <a:pt x="50" y="12"/>
                </a:lnTo>
                <a:lnTo>
                  <a:pt x="52" y="16"/>
                </a:lnTo>
                <a:lnTo>
                  <a:pt x="54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4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2" y="14"/>
                </a:lnTo>
                <a:lnTo>
                  <a:pt x="8" y="20"/>
                </a:lnTo>
                <a:lnTo>
                  <a:pt x="8" y="30"/>
                </a:lnTo>
                <a:lnTo>
                  <a:pt x="8" y="40"/>
                </a:lnTo>
                <a:lnTo>
                  <a:pt x="12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90" name="Freeform 193"/>
          <p:cNvSpPr>
            <a:spLocks noEditPoints="1"/>
          </p:cNvSpPr>
          <p:nvPr/>
        </p:nvSpPr>
        <p:spPr bwMode="auto">
          <a:xfrm>
            <a:off x="3259138" y="236537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6"/>
                </a:lnTo>
                <a:lnTo>
                  <a:pt x="50" y="12"/>
                </a:lnTo>
                <a:lnTo>
                  <a:pt x="54" y="16"/>
                </a:lnTo>
                <a:lnTo>
                  <a:pt x="54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4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4" y="14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91" name="Freeform 194"/>
          <p:cNvSpPr>
            <a:spLocks noEditPoints="1"/>
          </p:cNvSpPr>
          <p:nvPr/>
        </p:nvSpPr>
        <p:spPr bwMode="auto">
          <a:xfrm>
            <a:off x="3481388" y="261302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0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4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0"/>
                </a:lnTo>
                <a:lnTo>
                  <a:pt x="46" y="6"/>
                </a:lnTo>
                <a:lnTo>
                  <a:pt x="50" y="10"/>
                </a:lnTo>
                <a:lnTo>
                  <a:pt x="54" y="16"/>
                </a:lnTo>
                <a:lnTo>
                  <a:pt x="56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2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4" y="12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6"/>
                </a:lnTo>
                <a:lnTo>
                  <a:pt x="20" y="52"/>
                </a:lnTo>
                <a:lnTo>
                  <a:pt x="28" y="52"/>
                </a:lnTo>
                <a:lnTo>
                  <a:pt x="36" y="52"/>
                </a:lnTo>
                <a:lnTo>
                  <a:pt x="42" y="46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92" name="Freeform 195"/>
          <p:cNvSpPr>
            <a:spLocks/>
          </p:cNvSpPr>
          <p:nvPr/>
        </p:nvSpPr>
        <p:spPr bwMode="auto">
          <a:xfrm>
            <a:off x="3576638" y="2619375"/>
            <a:ext cx="69850" cy="9525"/>
          </a:xfrm>
          <a:custGeom>
            <a:avLst/>
            <a:gdLst>
              <a:gd name="T0" fmla="*/ 2147483647 w 44"/>
              <a:gd name="T1" fmla="*/ 2147483647 h 6"/>
              <a:gd name="T2" fmla="*/ 0 w 44"/>
              <a:gd name="T3" fmla="*/ 2147483647 h 6"/>
              <a:gd name="T4" fmla="*/ 0 w 44"/>
              <a:gd name="T5" fmla="*/ 0 h 6"/>
              <a:gd name="T6" fmla="*/ 2147483647 w 44"/>
              <a:gd name="T7" fmla="*/ 0 h 6"/>
              <a:gd name="T8" fmla="*/ 2147483647 w 44"/>
              <a:gd name="T9" fmla="*/ 2147483647 h 6"/>
              <a:gd name="T10" fmla="*/ 2147483647 w 4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6"/>
              <a:gd name="T20" fmla="*/ 44 w 4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6">
                <a:moveTo>
                  <a:pt x="44" y="6"/>
                </a:move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close/>
              </a:path>
            </a:pathLst>
          </a:custGeom>
          <a:solidFill>
            <a:srgbClr val="FFFFFF"/>
          </a:solidFill>
          <a:ln w="14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93" name="Freeform 196"/>
          <p:cNvSpPr>
            <a:spLocks noEditPoints="1"/>
          </p:cNvSpPr>
          <p:nvPr/>
        </p:nvSpPr>
        <p:spPr bwMode="auto">
          <a:xfrm>
            <a:off x="3497263" y="2368550"/>
            <a:ext cx="69850" cy="88900"/>
          </a:xfrm>
          <a:custGeom>
            <a:avLst/>
            <a:gdLst>
              <a:gd name="T0" fmla="*/ 2147483647 w 44"/>
              <a:gd name="T1" fmla="*/ 2147483647 h 56"/>
              <a:gd name="T2" fmla="*/ 0 w 44"/>
              <a:gd name="T3" fmla="*/ 2147483647 h 56"/>
              <a:gd name="T4" fmla="*/ 0 w 44"/>
              <a:gd name="T5" fmla="*/ 0 h 56"/>
              <a:gd name="T6" fmla="*/ 2147483647 w 44"/>
              <a:gd name="T7" fmla="*/ 0 h 56"/>
              <a:gd name="T8" fmla="*/ 2147483647 w 44"/>
              <a:gd name="T9" fmla="*/ 0 h 56"/>
              <a:gd name="T10" fmla="*/ 2147483647 w 44"/>
              <a:gd name="T11" fmla="*/ 0 h 56"/>
              <a:gd name="T12" fmla="*/ 2147483647 w 44"/>
              <a:gd name="T13" fmla="*/ 0 h 56"/>
              <a:gd name="T14" fmla="*/ 2147483647 w 44"/>
              <a:gd name="T15" fmla="*/ 2147483647 h 56"/>
              <a:gd name="T16" fmla="*/ 2147483647 w 44"/>
              <a:gd name="T17" fmla="*/ 2147483647 h 56"/>
              <a:gd name="T18" fmla="*/ 2147483647 w 44"/>
              <a:gd name="T19" fmla="*/ 2147483647 h 56"/>
              <a:gd name="T20" fmla="*/ 2147483647 w 44"/>
              <a:gd name="T21" fmla="*/ 2147483647 h 56"/>
              <a:gd name="T22" fmla="*/ 2147483647 w 44"/>
              <a:gd name="T23" fmla="*/ 2147483647 h 56"/>
              <a:gd name="T24" fmla="*/ 2147483647 w 44"/>
              <a:gd name="T25" fmla="*/ 2147483647 h 56"/>
              <a:gd name="T26" fmla="*/ 2147483647 w 44"/>
              <a:gd name="T27" fmla="*/ 2147483647 h 56"/>
              <a:gd name="T28" fmla="*/ 2147483647 w 44"/>
              <a:gd name="T29" fmla="*/ 2147483647 h 56"/>
              <a:gd name="T30" fmla="*/ 2147483647 w 44"/>
              <a:gd name="T31" fmla="*/ 2147483647 h 56"/>
              <a:gd name="T32" fmla="*/ 2147483647 w 44"/>
              <a:gd name="T33" fmla="*/ 2147483647 h 56"/>
              <a:gd name="T34" fmla="*/ 2147483647 w 44"/>
              <a:gd name="T35" fmla="*/ 2147483647 h 56"/>
              <a:gd name="T36" fmla="*/ 2147483647 w 44"/>
              <a:gd name="T37" fmla="*/ 2147483647 h 56"/>
              <a:gd name="T38" fmla="*/ 2147483647 w 44"/>
              <a:gd name="T39" fmla="*/ 2147483647 h 56"/>
              <a:gd name="T40" fmla="*/ 2147483647 w 44"/>
              <a:gd name="T41" fmla="*/ 2147483647 h 56"/>
              <a:gd name="T42" fmla="*/ 2147483647 w 44"/>
              <a:gd name="T43" fmla="*/ 2147483647 h 56"/>
              <a:gd name="T44" fmla="*/ 2147483647 w 44"/>
              <a:gd name="T45" fmla="*/ 2147483647 h 56"/>
              <a:gd name="T46" fmla="*/ 2147483647 w 44"/>
              <a:gd name="T47" fmla="*/ 2147483647 h 56"/>
              <a:gd name="T48" fmla="*/ 2147483647 w 44"/>
              <a:gd name="T49" fmla="*/ 2147483647 h 56"/>
              <a:gd name="T50" fmla="*/ 2147483647 w 44"/>
              <a:gd name="T51" fmla="*/ 2147483647 h 56"/>
              <a:gd name="T52" fmla="*/ 2147483647 w 44"/>
              <a:gd name="T53" fmla="*/ 2147483647 h 56"/>
              <a:gd name="T54" fmla="*/ 2147483647 w 44"/>
              <a:gd name="T55" fmla="*/ 2147483647 h 56"/>
              <a:gd name="T56" fmla="*/ 2147483647 w 44"/>
              <a:gd name="T57" fmla="*/ 2147483647 h 56"/>
              <a:gd name="T58" fmla="*/ 2147483647 w 44"/>
              <a:gd name="T59" fmla="*/ 2147483647 h 56"/>
              <a:gd name="T60" fmla="*/ 2147483647 w 44"/>
              <a:gd name="T61" fmla="*/ 2147483647 h 56"/>
              <a:gd name="T62" fmla="*/ 2147483647 w 44"/>
              <a:gd name="T63" fmla="*/ 2147483647 h 56"/>
              <a:gd name="T64" fmla="*/ 2147483647 w 44"/>
              <a:gd name="T65" fmla="*/ 2147483647 h 56"/>
              <a:gd name="T66" fmla="*/ 2147483647 w 44"/>
              <a:gd name="T67" fmla="*/ 2147483647 h 56"/>
              <a:gd name="T68" fmla="*/ 2147483647 w 44"/>
              <a:gd name="T69" fmla="*/ 2147483647 h 56"/>
              <a:gd name="T70" fmla="*/ 2147483647 w 44"/>
              <a:gd name="T71" fmla="*/ 2147483647 h 56"/>
              <a:gd name="T72" fmla="*/ 2147483647 w 44"/>
              <a:gd name="T73" fmla="*/ 2147483647 h 56"/>
              <a:gd name="T74" fmla="*/ 2147483647 w 44"/>
              <a:gd name="T75" fmla="*/ 2147483647 h 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4"/>
              <a:gd name="T115" fmla="*/ 0 h 56"/>
              <a:gd name="T116" fmla="*/ 44 w 44"/>
              <a:gd name="T117" fmla="*/ 56 h 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4" h="56">
                <a:moveTo>
                  <a:pt x="8" y="56"/>
                </a:moveTo>
                <a:lnTo>
                  <a:pt x="0" y="56"/>
                </a:lnTo>
                <a:lnTo>
                  <a:pt x="0" y="0"/>
                </a:lnTo>
                <a:lnTo>
                  <a:pt x="26" y="0"/>
                </a:lnTo>
                <a:lnTo>
                  <a:pt x="34" y="0"/>
                </a:lnTo>
                <a:lnTo>
                  <a:pt x="38" y="4"/>
                </a:lnTo>
                <a:lnTo>
                  <a:pt x="42" y="10"/>
                </a:lnTo>
                <a:lnTo>
                  <a:pt x="44" y="16"/>
                </a:lnTo>
                <a:lnTo>
                  <a:pt x="42" y="22"/>
                </a:lnTo>
                <a:lnTo>
                  <a:pt x="38" y="28"/>
                </a:lnTo>
                <a:lnTo>
                  <a:pt x="34" y="32"/>
                </a:lnTo>
                <a:lnTo>
                  <a:pt x="26" y="32"/>
                </a:lnTo>
                <a:lnTo>
                  <a:pt x="8" y="32"/>
                </a:lnTo>
                <a:lnTo>
                  <a:pt x="8" y="56"/>
                </a:lnTo>
                <a:close/>
                <a:moveTo>
                  <a:pt x="8" y="26"/>
                </a:moveTo>
                <a:lnTo>
                  <a:pt x="24" y="26"/>
                </a:lnTo>
                <a:lnTo>
                  <a:pt x="28" y="26"/>
                </a:lnTo>
                <a:lnTo>
                  <a:pt x="32" y="24"/>
                </a:lnTo>
                <a:lnTo>
                  <a:pt x="34" y="20"/>
                </a:lnTo>
                <a:lnTo>
                  <a:pt x="36" y="16"/>
                </a:lnTo>
                <a:lnTo>
                  <a:pt x="34" y="12"/>
                </a:lnTo>
                <a:lnTo>
                  <a:pt x="32" y="8"/>
                </a:lnTo>
                <a:lnTo>
                  <a:pt x="28" y="6"/>
                </a:lnTo>
                <a:lnTo>
                  <a:pt x="24" y="6"/>
                </a:lnTo>
                <a:lnTo>
                  <a:pt x="8" y="6"/>
                </a:lnTo>
                <a:lnTo>
                  <a:pt x="8" y="26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73" name="Freeform 197"/>
          <p:cNvSpPr>
            <a:spLocks/>
          </p:cNvSpPr>
          <p:nvPr/>
        </p:nvSpPr>
        <p:spPr bwMode="auto">
          <a:xfrm>
            <a:off x="4678363" y="2724150"/>
            <a:ext cx="69850" cy="92075"/>
          </a:xfrm>
          <a:custGeom>
            <a:avLst/>
            <a:gdLst>
              <a:gd name="T0" fmla="*/ 2147483647 w 44"/>
              <a:gd name="T1" fmla="*/ 0 h 58"/>
              <a:gd name="T2" fmla="*/ 2147483647 w 44"/>
              <a:gd name="T3" fmla="*/ 0 h 58"/>
              <a:gd name="T4" fmla="*/ 2147483647 w 44"/>
              <a:gd name="T5" fmla="*/ 2147483647 h 58"/>
              <a:gd name="T6" fmla="*/ 2147483647 w 44"/>
              <a:gd name="T7" fmla="*/ 2147483647 h 58"/>
              <a:gd name="T8" fmla="*/ 2147483647 w 44"/>
              <a:gd name="T9" fmla="*/ 2147483647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0 w 44"/>
              <a:gd name="T15" fmla="*/ 2147483647 h 58"/>
              <a:gd name="T16" fmla="*/ 0 w 44"/>
              <a:gd name="T17" fmla="*/ 0 h 58"/>
              <a:gd name="T18" fmla="*/ 2147483647 w 44"/>
              <a:gd name="T19" fmla="*/ 0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0 h 58"/>
              <a:gd name="T26" fmla="*/ 2147483647 w 44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8"/>
              <a:gd name="T44" fmla="*/ 44 w 4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8">
                <a:moveTo>
                  <a:pt x="38" y="0"/>
                </a:moveTo>
                <a:lnTo>
                  <a:pt x="44" y="0"/>
                </a:lnTo>
                <a:lnTo>
                  <a:pt x="44" y="58"/>
                </a:lnTo>
                <a:lnTo>
                  <a:pt x="38" y="58"/>
                </a:lnTo>
                <a:lnTo>
                  <a:pt x="38" y="30"/>
                </a:lnTo>
                <a:lnTo>
                  <a:pt x="8" y="30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474" name="Freeform 198"/>
          <p:cNvSpPr>
            <a:spLocks/>
          </p:cNvSpPr>
          <p:nvPr/>
        </p:nvSpPr>
        <p:spPr bwMode="auto">
          <a:xfrm>
            <a:off x="4138613" y="2724150"/>
            <a:ext cx="73025" cy="92075"/>
          </a:xfrm>
          <a:custGeom>
            <a:avLst/>
            <a:gdLst>
              <a:gd name="T0" fmla="*/ 2147483647 w 46"/>
              <a:gd name="T1" fmla="*/ 0 h 58"/>
              <a:gd name="T2" fmla="*/ 2147483647 w 46"/>
              <a:gd name="T3" fmla="*/ 0 h 58"/>
              <a:gd name="T4" fmla="*/ 2147483647 w 46"/>
              <a:gd name="T5" fmla="*/ 2147483647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2147483647 h 58"/>
              <a:gd name="T12" fmla="*/ 2147483647 w 46"/>
              <a:gd name="T13" fmla="*/ 2147483647 h 58"/>
              <a:gd name="T14" fmla="*/ 0 w 46"/>
              <a:gd name="T15" fmla="*/ 2147483647 h 58"/>
              <a:gd name="T16" fmla="*/ 0 w 46"/>
              <a:gd name="T17" fmla="*/ 0 h 58"/>
              <a:gd name="T18" fmla="*/ 2147483647 w 46"/>
              <a:gd name="T19" fmla="*/ 0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2147483647 w 46"/>
              <a:gd name="T25" fmla="*/ 0 h 58"/>
              <a:gd name="T26" fmla="*/ 2147483647 w 46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38" y="0"/>
                </a:move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38" y="30"/>
                </a:lnTo>
                <a:lnTo>
                  <a:pt x="8" y="30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596" name="Rectangle 199"/>
          <p:cNvSpPr>
            <a:spLocks noChangeArrowheads="1"/>
          </p:cNvSpPr>
          <p:nvPr/>
        </p:nvSpPr>
        <p:spPr bwMode="auto">
          <a:xfrm>
            <a:off x="4824413" y="27717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97" name="Rectangle 200"/>
          <p:cNvSpPr>
            <a:spLocks noChangeArrowheads="1"/>
          </p:cNvSpPr>
          <p:nvPr/>
        </p:nvSpPr>
        <p:spPr bwMode="auto">
          <a:xfrm>
            <a:off x="3970338" y="277495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598" name="Rectangle 201"/>
          <p:cNvSpPr>
            <a:spLocks noChangeArrowheads="1"/>
          </p:cNvSpPr>
          <p:nvPr/>
        </p:nvSpPr>
        <p:spPr bwMode="auto">
          <a:xfrm>
            <a:off x="4665663" y="307975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18484" name="Freeform 209"/>
          <p:cNvSpPr>
            <a:spLocks/>
          </p:cNvSpPr>
          <p:nvPr/>
        </p:nvSpPr>
        <p:spPr bwMode="auto">
          <a:xfrm>
            <a:off x="5119688" y="2635250"/>
            <a:ext cx="69850" cy="88900"/>
          </a:xfrm>
          <a:custGeom>
            <a:avLst/>
            <a:gdLst>
              <a:gd name="T0" fmla="*/ 0 w 44"/>
              <a:gd name="T1" fmla="*/ 2147483647 h 56"/>
              <a:gd name="T2" fmla="*/ 0 w 44"/>
              <a:gd name="T3" fmla="*/ 0 h 56"/>
              <a:gd name="T4" fmla="*/ 2147483647 w 44"/>
              <a:gd name="T5" fmla="*/ 0 h 56"/>
              <a:gd name="T6" fmla="*/ 2147483647 w 44"/>
              <a:gd name="T7" fmla="*/ 2147483647 h 56"/>
              <a:gd name="T8" fmla="*/ 2147483647 w 44"/>
              <a:gd name="T9" fmla="*/ 2147483647 h 56"/>
              <a:gd name="T10" fmla="*/ 2147483647 w 44"/>
              <a:gd name="T11" fmla="*/ 0 h 56"/>
              <a:gd name="T12" fmla="*/ 2147483647 w 44"/>
              <a:gd name="T13" fmla="*/ 0 h 56"/>
              <a:gd name="T14" fmla="*/ 2147483647 w 44"/>
              <a:gd name="T15" fmla="*/ 2147483647 h 56"/>
              <a:gd name="T16" fmla="*/ 2147483647 w 44"/>
              <a:gd name="T17" fmla="*/ 2147483647 h 56"/>
              <a:gd name="T18" fmla="*/ 2147483647 w 44"/>
              <a:gd name="T19" fmla="*/ 2147483647 h 56"/>
              <a:gd name="T20" fmla="*/ 2147483647 w 44"/>
              <a:gd name="T21" fmla="*/ 2147483647 h 56"/>
              <a:gd name="T22" fmla="*/ 2147483647 w 44"/>
              <a:gd name="T23" fmla="*/ 2147483647 h 56"/>
              <a:gd name="T24" fmla="*/ 0 w 44"/>
              <a:gd name="T25" fmla="*/ 2147483647 h 56"/>
              <a:gd name="T26" fmla="*/ 0 w 44"/>
              <a:gd name="T27" fmla="*/ 2147483647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6"/>
              <a:gd name="T44" fmla="*/ 44 w 44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6">
                <a:moveTo>
                  <a:pt x="0" y="56"/>
                </a:moveTo>
                <a:lnTo>
                  <a:pt x="0" y="0"/>
                </a:lnTo>
                <a:lnTo>
                  <a:pt x="8" y="0"/>
                </a:lnTo>
                <a:lnTo>
                  <a:pt x="38" y="46"/>
                </a:lnTo>
                <a:lnTo>
                  <a:pt x="38" y="0"/>
                </a:lnTo>
                <a:lnTo>
                  <a:pt x="44" y="0"/>
                </a:lnTo>
                <a:lnTo>
                  <a:pt x="44" y="56"/>
                </a:lnTo>
                <a:lnTo>
                  <a:pt x="36" y="56"/>
                </a:lnTo>
                <a:lnTo>
                  <a:pt x="6" y="10"/>
                </a:lnTo>
                <a:lnTo>
                  <a:pt x="6" y="56"/>
                </a:lnTo>
                <a:lnTo>
                  <a:pt x="0" y="5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485" name="Freeform 210"/>
          <p:cNvSpPr>
            <a:spLocks/>
          </p:cNvSpPr>
          <p:nvPr/>
        </p:nvSpPr>
        <p:spPr bwMode="auto">
          <a:xfrm>
            <a:off x="5576888" y="2619375"/>
            <a:ext cx="73025" cy="92075"/>
          </a:xfrm>
          <a:custGeom>
            <a:avLst/>
            <a:gdLst>
              <a:gd name="T0" fmla="*/ 0 w 46"/>
              <a:gd name="T1" fmla="*/ 2147483647 h 58"/>
              <a:gd name="T2" fmla="*/ 0 w 46"/>
              <a:gd name="T3" fmla="*/ 0 h 58"/>
              <a:gd name="T4" fmla="*/ 2147483647 w 46"/>
              <a:gd name="T5" fmla="*/ 0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0 h 58"/>
              <a:gd name="T12" fmla="*/ 2147483647 w 46"/>
              <a:gd name="T13" fmla="*/ 0 h 58"/>
              <a:gd name="T14" fmla="*/ 2147483647 w 46"/>
              <a:gd name="T15" fmla="*/ 2147483647 h 58"/>
              <a:gd name="T16" fmla="*/ 2147483647 w 46"/>
              <a:gd name="T17" fmla="*/ 2147483647 h 58"/>
              <a:gd name="T18" fmla="*/ 2147483647 w 46"/>
              <a:gd name="T19" fmla="*/ 2147483647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0 w 46"/>
              <a:gd name="T25" fmla="*/ 2147483647 h 58"/>
              <a:gd name="T26" fmla="*/ 0 w 4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0" y="58"/>
                </a:moveTo>
                <a:lnTo>
                  <a:pt x="0" y="0"/>
                </a:lnTo>
                <a:lnTo>
                  <a:pt x="10" y="0"/>
                </a:lnTo>
                <a:lnTo>
                  <a:pt x="38" y="46"/>
                </a:lnTo>
                <a:lnTo>
                  <a:pt x="38" y="0"/>
                </a:ln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8" y="12"/>
                </a:lnTo>
                <a:lnTo>
                  <a:pt x="8" y="58"/>
                </a:lnTo>
                <a:lnTo>
                  <a:pt x="0" y="5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601" name="Rectangle 212"/>
          <p:cNvSpPr>
            <a:spLocks noChangeArrowheads="1"/>
          </p:cNvSpPr>
          <p:nvPr/>
        </p:nvSpPr>
        <p:spPr bwMode="auto">
          <a:xfrm>
            <a:off x="5329238" y="29019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02" name="Rectangle 213"/>
          <p:cNvSpPr>
            <a:spLocks noChangeArrowheads="1"/>
          </p:cNvSpPr>
          <p:nvPr/>
        </p:nvSpPr>
        <p:spPr bwMode="auto">
          <a:xfrm>
            <a:off x="5761038" y="27336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03" name="Rectangle 214"/>
          <p:cNvSpPr>
            <a:spLocks noChangeArrowheads="1"/>
          </p:cNvSpPr>
          <p:nvPr/>
        </p:nvSpPr>
        <p:spPr bwMode="auto">
          <a:xfrm>
            <a:off x="4973638" y="22320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04" name="Rectangle 216"/>
          <p:cNvSpPr>
            <a:spLocks noChangeArrowheads="1"/>
          </p:cNvSpPr>
          <p:nvPr/>
        </p:nvSpPr>
        <p:spPr bwMode="auto">
          <a:xfrm>
            <a:off x="5707063" y="22542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05" name="Rectangle 217"/>
          <p:cNvSpPr>
            <a:spLocks noChangeArrowheads="1"/>
          </p:cNvSpPr>
          <p:nvPr/>
        </p:nvSpPr>
        <p:spPr bwMode="auto">
          <a:xfrm>
            <a:off x="5345113" y="202565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2400" b="1" baseline="-25000"/>
          </a:p>
        </p:txBody>
      </p:sp>
      <p:sp>
        <p:nvSpPr>
          <p:cNvPr id="66606" name="Rectangle 220"/>
          <p:cNvSpPr>
            <a:spLocks noChangeArrowheads="1"/>
          </p:cNvSpPr>
          <p:nvPr/>
        </p:nvSpPr>
        <p:spPr bwMode="auto">
          <a:xfrm>
            <a:off x="3967163" y="234315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2400" b="1" baseline="-25000"/>
          </a:p>
        </p:txBody>
      </p:sp>
      <p:sp>
        <p:nvSpPr>
          <p:cNvPr id="66607" name="Rectangle 224"/>
          <p:cNvSpPr>
            <a:spLocks noChangeArrowheads="1"/>
          </p:cNvSpPr>
          <p:nvPr/>
        </p:nvSpPr>
        <p:spPr bwMode="auto">
          <a:xfrm>
            <a:off x="3576638" y="254000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–</a:t>
            </a:r>
            <a:endParaRPr lang="en-US" sz="2400" b="1"/>
          </a:p>
        </p:txBody>
      </p:sp>
      <p:sp>
        <p:nvSpPr>
          <p:cNvPr id="66608" name="Freeform 225"/>
          <p:cNvSpPr>
            <a:spLocks noEditPoints="1"/>
          </p:cNvSpPr>
          <p:nvPr/>
        </p:nvSpPr>
        <p:spPr bwMode="auto">
          <a:xfrm>
            <a:off x="3481388" y="115252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6"/>
                </a:lnTo>
                <a:lnTo>
                  <a:pt x="50" y="12"/>
                </a:lnTo>
                <a:lnTo>
                  <a:pt x="54" y="18"/>
                </a:lnTo>
                <a:lnTo>
                  <a:pt x="56" y="24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8"/>
                </a:lnTo>
                <a:lnTo>
                  <a:pt x="28" y="8"/>
                </a:lnTo>
                <a:lnTo>
                  <a:pt x="20" y="8"/>
                </a:lnTo>
                <a:lnTo>
                  <a:pt x="14" y="14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09" name="Freeform 226"/>
          <p:cNvSpPr>
            <a:spLocks/>
          </p:cNvSpPr>
          <p:nvPr/>
        </p:nvSpPr>
        <p:spPr bwMode="auto">
          <a:xfrm>
            <a:off x="3576638" y="1158875"/>
            <a:ext cx="69850" cy="9525"/>
          </a:xfrm>
          <a:custGeom>
            <a:avLst/>
            <a:gdLst>
              <a:gd name="T0" fmla="*/ 2147483647 w 44"/>
              <a:gd name="T1" fmla="*/ 2147483647 h 6"/>
              <a:gd name="T2" fmla="*/ 0 w 44"/>
              <a:gd name="T3" fmla="*/ 2147483647 h 6"/>
              <a:gd name="T4" fmla="*/ 0 w 44"/>
              <a:gd name="T5" fmla="*/ 0 h 6"/>
              <a:gd name="T6" fmla="*/ 2147483647 w 44"/>
              <a:gd name="T7" fmla="*/ 0 h 6"/>
              <a:gd name="T8" fmla="*/ 2147483647 w 44"/>
              <a:gd name="T9" fmla="*/ 2147483647 h 6"/>
              <a:gd name="T10" fmla="*/ 2147483647 w 4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6"/>
              <a:gd name="T20" fmla="*/ 44 w 4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6">
                <a:moveTo>
                  <a:pt x="44" y="6"/>
                </a:move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close/>
              </a:path>
            </a:pathLst>
          </a:custGeom>
          <a:solidFill>
            <a:srgbClr val="FFFFFF"/>
          </a:solidFill>
          <a:ln w="14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10" name="Rectangle 228"/>
          <p:cNvSpPr>
            <a:spLocks noChangeArrowheads="1"/>
          </p:cNvSpPr>
          <p:nvPr/>
        </p:nvSpPr>
        <p:spPr bwMode="auto">
          <a:xfrm>
            <a:off x="3576638" y="10826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–</a:t>
            </a:r>
            <a:endParaRPr lang="en-US" sz="2400" b="1"/>
          </a:p>
        </p:txBody>
      </p:sp>
      <p:sp>
        <p:nvSpPr>
          <p:cNvPr id="66611" name="Freeform 229"/>
          <p:cNvSpPr>
            <a:spLocks noEditPoints="1"/>
          </p:cNvSpPr>
          <p:nvPr/>
        </p:nvSpPr>
        <p:spPr bwMode="auto">
          <a:xfrm>
            <a:off x="3725863" y="401320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38" y="58"/>
                </a:lnTo>
                <a:lnTo>
                  <a:pt x="28" y="60"/>
                </a:lnTo>
                <a:lnTo>
                  <a:pt x="16" y="58"/>
                </a:lnTo>
                <a:lnTo>
                  <a:pt x="6" y="52"/>
                </a:lnTo>
                <a:lnTo>
                  <a:pt x="2" y="44"/>
                </a:lnTo>
                <a:lnTo>
                  <a:pt x="0" y="30"/>
                </a:lnTo>
                <a:lnTo>
                  <a:pt x="2" y="18"/>
                </a:lnTo>
                <a:lnTo>
                  <a:pt x="6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2" y="18"/>
                </a:lnTo>
                <a:lnTo>
                  <a:pt x="54" y="24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8"/>
                </a:lnTo>
                <a:lnTo>
                  <a:pt x="28" y="8"/>
                </a:lnTo>
                <a:lnTo>
                  <a:pt x="20" y="8"/>
                </a:lnTo>
                <a:lnTo>
                  <a:pt x="12" y="14"/>
                </a:lnTo>
                <a:lnTo>
                  <a:pt x="8" y="22"/>
                </a:lnTo>
                <a:lnTo>
                  <a:pt x="8" y="30"/>
                </a:lnTo>
                <a:lnTo>
                  <a:pt x="8" y="40"/>
                </a:lnTo>
                <a:lnTo>
                  <a:pt x="12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12" name="Freeform 230"/>
          <p:cNvSpPr>
            <a:spLocks noEditPoints="1"/>
          </p:cNvSpPr>
          <p:nvPr/>
        </p:nvSpPr>
        <p:spPr bwMode="auto">
          <a:xfrm>
            <a:off x="3259138" y="401320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4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4" y="18"/>
                </a:lnTo>
                <a:lnTo>
                  <a:pt x="54" y="24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8"/>
                </a:lnTo>
                <a:lnTo>
                  <a:pt x="28" y="8"/>
                </a:lnTo>
                <a:lnTo>
                  <a:pt x="20" y="8"/>
                </a:lnTo>
                <a:lnTo>
                  <a:pt x="14" y="14"/>
                </a:lnTo>
                <a:lnTo>
                  <a:pt x="10" y="22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13" name="Freeform 231"/>
          <p:cNvSpPr>
            <a:spLocks noEditPoints="1"/>
          </p:cNvSpPr>
          <p:nvPr/>
        </p:nvSpPr>
        <p:spPr bwMode="auto">
          <a:xfrm>
            <a:off x="3497263" y="4016375"/>
            <a:ext cx="69850" cy="92075"/>
          </a:xfrm>
          <a:custGeom>
            <a:avLst/>
            <a:gdLst>
              <a:gd name="T0" fmla="*/ 2147483647 w 44"/>
              <a:gd name="T1" fmla="*/ 2147483647 h 58"/>
              <a:gd name="T2" fmla="*/ 0 w 44"/>
              <a:gd name="T3" fmla="*/ 2147483647 h 58"/>
              <a:gd name="T4" fmla="*/ 0 w 44"/>
              <a:gd name="T5" fmla="*/ 0 h 58"/>
              <a:gd name="T6" fmla="*/ 2147483647 w 44"/>
              <a:gd name="T7" fmla="*/ 0 h 58"/>
              <a:gd name="T8" fmla="*/ 2147483647 w 44"/>
              <a:gd name="T9" fmla="*/ 0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2147483647 w 44"/>
              <a:gd name="T15" fmla="*/ 2147483647 h 58"/>
              <a:gd name="T16" fmla="*/ 2147483647 w 44"/>
              <a:gd name="T17" fmla="*/ 2147483647 h 58"/>
              <a:gd name="T18" fmla="*/ 2147483647 w 44"/>
              <a:gd name="T19" fmla="*/ 2147483647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2147483647 h 58"/>
              <a:gd name="T26" fmla="*/ 2147483647 w 44"/>
              <a:gd name="T27" fmla="*/ 2147483647 h 58"/>
              <a:gd name="T28" fmla="*/ 2147483647 w 44"/>
              <a:gd name="T29" fmla="*/ 2147483647 h 58"/>
              <a:gd name="T30" fmla="*/ 2147483647 w 44"/>
              <a:gd name="T31" fmla="*/ 2147483647 h 58"/>
              <a:gd name="T32" fmla="*/ 2147483647 w 44"/>
              <a:gd name="T33" fmla="*/ 2147483647 h 58"/>
              <a:gd name="T34" fmla="*/ 2147483647 w 44"/>
              <a:gd name="T35" fmla="*/ 2147483647 h 58"/>
              <a:gd name="T36" fmla="*/ 2147483647 w 44"/>
              <a:gd name="T37" fmla="*/ 2147483647 h 58"/>
              <a:gd name="T38" fmla="*/ 2147483647 w 44"/>
              <a:gd name="T39" fmla="*/ 2147483647 h 58"/>
              <a:gd name="T40" fmla="*/ 2147483647 w 44"/>
              <a:gd name="T41" fmla="*/ 2147483647 h 58"/>
              <a:gd name="T42" fmla="*/ 2147483647 w 44"/>
              <a:gd name="T43" fmla="*/ 2147483647 h 58"/>
              <a:gd name="T44" fmla="*/ 2147483647 w 44"/>
              <a:gd name="T45" fmla="*/ 2147483647 h 58"/>
              <a:gd name="T46" fmla="*/ 2147483647 w 44"/>
              <a:gd name="T47" fmla="*/ 2147483647 h 58"/>
              <a:gd name="T48" fmla="*/ 2147483647 w 44"/>
              <a:gd name="T49" fmla="*/ 2147483647 h 58"/>
              <a:gd name="T50" fmla="*/ 2147483647 w 44"/>
              <a:gd name="T51" fmla="*/ 2147483647 h 58"/>
              <a:gd name="T52" fmla="*/ 2147483647 w 44"/>
              <a:gd name="T53" fmla="*/ 2147483647 h 58"/>
              <a:gd name="T54" fmla="*/ 2147483647 w 44"/>
              <a:gd name="T55" fmla="*/ 2147483647 h 58"/>
              <a:gd name="T56" fmla="*/ 2147483647 w 44"/>
              <a:gd name="T57" fmla="*/ 2147483647 h 58"/>
              <a:gd name="T58" fmla="*/ 2147483647 w 44"/>
              <a:gd name="T59" fmla="*/ 2147483647 h 58"/>
              <a:gd name="T60" fmla="*/ 2147483647 w 44"/>
              <a:gd name="T61" fmla="*/ 2147483647 h 58"/>
              <a:gd name="T62" fmla="*/ 2147483647 w 44"/>
              <a:gd name="T63" fmla="*/ 2147483647 h 58"/>
              <a:gd name="T64" fmla="*/ 2147483647 w 44"/>
              <a:gd name="T65" fmla="*/ 2147483647 h 58"/>
              <a:gd name="T66" fmla="*/ 2147483647 w 44"/>
              <a:gd name="T67" fmla="*/ 2147483647 h 58"/>
              <a:gd name="T68" fmla="*/ 2147483647 w 44"/>
              <a:gd name="T69" fmla="*/ 2147483647 h 58"/>
              <a:gd name="T70" fmla="*/ 2147483647 w 44"/>
              <a:gd name="T71" fmla="*/ 2147483647 h 58"/>
              <a:gd name="T72" fmla="*/ 2147483647 w 44"/>
              <a:gd name="T73" fmla="*/ 2147483647 h 58"/>
              <a:gd name="T74" fmla="*/ 2147483647 w 44"/>
              <a:gd name="T75" fmla="*/ 2147483647 h 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4"/>
              <a:gd name="T115" fmla="*/ 0 h 58"/>
              <a:gd name="T116" fmla="*/ 44 w 44"/>
              <a:gd name="T117" fmla="*/ 58 h 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4" h="58">
                <a:moveTo>
                  <a:pt x="8" y="58"/>
                </a:moveTo>
                <a:lnTo>
                  <a:pt x="0" y="58"/>
                </a:lnTo>
                <a:lnTo>
                  <a:pt x="0" y="0"/>
                </a:lnTo>
                <a:lnTo>
                  <a:pt x="26" y="0"/>
                </a:lnTo>
                <a:lnTo>
                  <a:pt x="34" y="2"/>
                </a:lnTo>
                <a:lnTo>
                  <a:pt x="38" y="4"/>
                </a:lnTo>
                <a:lnTo>
                  <a:pt x="42" y="10"/>
                </a:lnTo>
                <a:lnTo>
                  <a:pt x="44" y="16"/>
                </a:lnTo>
                <a:lnTo>
                  <a:pt x="42" y="24"/>
                </a:lnTo>
                <a:lnTo>
                  <a:pt x="38" y="28"/>
                </a:lnTo>
                <a:lnTo>
                  <a:pt x="34" y="32"/>
                </a:lnTo>
                <a:lnTo>
                  <a:pt x="26" y="34"/>
                </a:lnTo>
                <a:lnTo>
                  <a:pt x="8" y="34"/>
                </a:lnTo>
                <a:lnTo>
                  <a:pt x="8" y="58"/>
                </a:lnTo>
                <a:close/>
                <a:moveTo>
                  <a:pt x="8" y="26"/>
                </a:moveTo>
                <a:lnTo>
                  <a:pt x="24" y="26"/>
                </a:lnTo>
                <a:lnTo>
                  <a:pt x="28" y="26"/>
                </a:lnTo>
                <a:lnTo>
                  <a:pt x="32" y="24"/>
                </a:lnTo>
                <a:lnTo>
                  <a:pt x="34" y="20"/>
                </a:lnTo>
                <a:lnTo>
                  <a:pt x="36" y="16"/>
                </a:lnTo>
                <a:lnTo>
                  <a:pt x="34" y="12"/>
                </a:lnTo>
                <a:lnTo>
                  <a:pt x="32" y="8"/>
                </a:lnTo>
                <a:lnTo>
                  <a:pt x="28" y="8"/>
                </a:lnTo>
                <a:lnTo>
                  <a:pt x="24" y="6"/>
                </a:lnTo>
                <a:lnTo>
                  <a:pt x="8" y="6"/>
                </a:lnTo>
                <a:lnTo>
                  <a:pt x="8" y="26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03" name="Freeform 232"/>
          <p:cNvSpPr>
            <a:spLocks/>
          </p:cNvSpPr>
          <p:nvPr/>
        </p:nvSpPr>
        <p:spPr bwMode="auto">
          <a:xfrm>
            <a:off x="4678363" y="4371975"/>
            <a:ext cx="69850" cy="92075"/>
          </a:xfrm>
          <a:custGeom>
            <a:avLst/>
            <a:gdLst>
              <a:gd name="T0" fmla="*/ 2147483647 w 44"/>
              <a:gd name="T1" fmla="*/ 0 h 58"/>
              <a:gd name="T2" fmla="*/ 2147483647 w 44"/>
              <a:gd name="T3" fmla="*/ 0 h 58"/>
              <a:gd name="T4" fmla="*/ 2147483647 w 44"/>
              <a:gd name="T5" fmla="*/ 2147483647 h 58"/>
              <a:gd name="T6" fmla="*/ 2147483647 w 44"/>
              <a:gd name="T7" fmla="*/ 2147483647 h 58"/>
              <a:gd name="T8" fmla="*/ 2147483647 w 44"/>
              <a:gd name="T9" fmla="*/ 2147483647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0 w 44"/>
              <a:gd name="T15" fmla="*/ 2147483647 h 58"/>
              <a:gd name="T16" fmla="*/ 0 w 44"/>
              <a:gd name="T17" fmla="*/ 0 h 58"/>
              <a:gd name="T18" fmla="*/ 2147483647 w 44"/>
              <a:gd name="T19" fmla="*/ 0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0 h 58"/>
              <a:gd name="T26" fmla="*/ 2147483647 w 44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8"/>
              <a:gd name="T44" fmla="*/ 44 w 4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8">
                <a:moveTo>
                  <a:pt x="38" y="0"/>
                </a:moveTo>
                <a:lnTo>
                  <a:pt x="44" y="0"/>
                </a:lnTo>
                <a:lnTo>
                  <a:pt x="44" y="58"/>
                </a:lnTo>
                <a:lnTo>
                  <a:pt x="38" y="58"/>
                </a:lnTo>
                <a:lnTo>
                  <a:pt x="38" y="30"/>
                </a:lnTo>
                <a:lnTo>
                  <a:pt x="8" y="30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504" name="Freeform 233"/>
          <p:cNvSpPr>
            <a:spLocks/>
          </p:cNvSpPr>
          <p:nvPr/>
        </p:nvSpPr>
        <p:spPr bwMode="auto">
          <a:xfrm>
            <a:off x="4138613" y="4371975"/>
            <a:ext cx="73025" cy="92075"/>
          </a:xfrm>
          <a:custGeom>
            <a:avLst/>
            <a:gdLst>
              <a:gd name="T0" fmla="*/ 2147483647 w 46"/>
              <a:gd name="T1" fmla="*/ 0 h 58"/>
              <a:gd name="T2" fmla="*/ 2147483647 w 46"/>
              <a:gd name="T3" fmla="*/ 0 h 58"/>
              <a:gd name="T4" fmla="*/ 2147483647 w 46"/>
              <a:gd name="T5" fmla="*/ 2147483647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2147483647 h 58"/>
              <a:gd name="T12" fmla="*/ 2147483647 w 46"/>
              <a:gd name="T13" fmla="*/ 2147483647 h 58"/>
              <a:gd name="T14" fmla="*/ 0 w 46"/>
              <a:gd name="T15" fmla="*/ 2147483647 h 58"/>
              <a:gd name="T16" fmla="*/ 0 w 46"/>
              <a:gd name="T17" fmla="*/ 0 h 58"/>
              <a:gd name="T18" fmla="*/ 2147483647 w 46"/>
              <a:gd name="T19" fmla="*/ 0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2147483647 w 46"/>
              <a:gd name="T25" fmla="*/ 0 h 58"/>
              <a:gd name="T26" fmla="*/ 2147483647 w 46"/>
              <a:gd name="T27" fmla="*/ 0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38" y="0"/>
                </a:move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38" y="30"/>
                </a:lnTo>
                <a:lnTo>
                  <a:pt x="8" y="30"/>
                </a:lnTo>
                <a:lnTo>
                  <a:pt x="8" y="58"/>
                </a:lnTo>
                <a:lnTo>
                  <a:pt x="0" y="58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38" y="24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616" name="Rectangle 234"/>
          <p:cNvSpPr>
            <a:spLocks noChangeArrowheads="1"/>
          </p:cNvSpPr>
          <p:nvPr/>
        </p:nvSpPr>
        <p:spPr bwMode="auto">
          <a:xfrm>
            <a:off x="4824413" y="44196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17" name="Rectangle 235"/>
          <p:cNvSpPr>
            <a:spLocks noChangeArrowheads="1"/>
          </p:cNvSpPr>
          <p:nvPr/>
        </p:nvSpPr>
        <p:spPr bwMode="auto">
          <a:xfrm>
            <a:off x="3970338" y="44227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18" name="Rectangle 236"/>
          <p:cNvSpPr>
            <a:spLocks noChangeArrowheads="1"/>
          </p:cNvSpPr>
          <p:nvPr/>
        </p:nvSpPr>
        <p:spPr bwMode="auto">
          <a:xfrm>
            <a:off x="4665663" y="47910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18514" name="Freeform 244"/>
          <p:cNvSpPr>
            <a:spLocks/>
          </p:cNvSpPr>
          <p:nvPr/>
        </p:nvSpPr>
        <p:spPr bwMode="auto">
          <a:xfrm>
            <a:off x="5116513" y="4283075"/>
            <a:ext cx="73025" cy="92075"/>
          </a:xfrm>
          <a:custGeom>
            <a:avLst/>
            <a:gdLst>
              <a:gd name="T0" fmla="*/ 0 w 46"/>
              <a:gd name="T1" fmla="*/ 2147483647 h 58"/>
              <a:gd name="T2" fmla="*/ 0 w 46"/>
              <a:gd name="T3" fmla="*/ 0 h 58"/>
              <a:gd name="T4" fmla="*/ 2147483647 w 46"/>
              <a:gd name="T5" fmla="*/ 0 h 58"/>
              <a:gd name="T6" fmla="*/ 2147483647 w 46"/>
              <a:gd name="T7" fmla="*/ 2147483647 h 58"/>
              <a:gd name="T8" fmla="*/ 2147483647 w 46"/>
              <a:gd name="T9" fmla="*/ 2147483647 h 58"/>
              <a:gd name="T10" fmla="*/ 2147483647 w 46"/>
              <a:gd name="T11" fmla="*/ 0 h 58"/>
              <a:gd name="T12" fmla="*/ 2147483647 w 46"/>
              <a:gd name="T13" fmla="*/ 0 h 58"/>
              <a:gd name="T14" fmla="*/ 2147483647 w 46"/>
              <a:gd name="T15" fmla="*/ 2147483647 h 58"/>
              <a:gd name="T16" fmla="*/ 2147483647 w 46"/>
              <a:gd name="T17" fmla="*/ 2147483647 h 58"/>
              <a:gd name="T18" fmla="*/ 2147483647 w 46"/>
              <a:gd name="T19" fmla="*/ 2147483647 h 58"/>
              <a:gd name="T20" fmla="*/ 2147483647 w 46"/>
              <a:gd name="T21" fmla="*/ 2147483647 h 58"/>
              <a:gd name="T22" fmla="*/ 2147483647 w 46"/>
              <a:gd name="T23" fmla="*/ 2147483647 h 58"/>
              <a:gd name="T24" fmla="*/ 0 w 46"/>
              <a:gd name="T25" fmla="*/ 2147483647 h 58"/>
              <a:gd name="T26" fmla="*/ 0 w 46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8"/>
              <a:gd name="T44" fmla="*/ 46 w 4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8">
                <a:moveTo>
                  <a:pt x="0" y="58"/>
                </a:moveTo>
                <a:lnTo>
                  <a:pt x="0" y="0"/>
                </a:lnTo>
                <a:lnTo>
                  <a:pt x="10" y="0"/>
                </a:lnTo>
                <a:lnTo>
                  <a:pt x="38" y="46"/>
                </a:lnTo>
                <a:lnTo>
                  <a:pt x="38" y="0"/>
                </a:lnTo>
                <a:lnTo>
                  <a:pt x="46" y="0"/>
                </a:lnTo>
                <a:lnTo>
                  <a:pt x="46" y="58"/>
                </a:lnTo>
                <a:lnTo>
                  <a:pt x="38" y="58"/>
                </a:lnTo>
                <a:lnTo>
                  <a:pt x="8" y="12"/>
                </a:lnTo>
                <a:lnTo>
                  <a:pt x="8" y="58"/>
                </a:lnTo>
                <a:lnTo>
                  <a:pt x="0" y="5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515" name="Freeform 245"/>
          <p:cNvSpPr>
            <a:spLocks/>
          </p:cNvSpPr>
          <p:nvPr/>
        </p:nvSpPr>
        <p:spPr bwMode="auto">
          <a:xfrm>
            <a:off x="5357813" y="3886200"/>
            <a:ext cx="73025" cy="88900"/>
          </a:xfrm>
          <a:custGeom>
            <a:avLst/>
            <a:gdLst>
              <a:gd name="T0" fmla="*/ 0 w 46"/>
              <a:gd name="T1" fmla="*/ 2147483647 h 56"/>
              <a:gd name="T2" fmla="*/ 0 w 46"/>
              <a:gd name="T3" fmla="*/ 0 h 56"/>
              <a:gd name="T4" fmla="*/ 2147483647 w 46"/>
              <a:gd name="T5" fmla="*/ 0 h 56"/>
              <a:gd name="T6" fmla="*/ 2147483647 w 46"/>
              <a:gd name="T7" fmla="*/ 2147483647 h 56"/>
              <a:gd name="T8" fmla="*/ 2147483647 w 46"/>
              <a:gd name="T9" fmla="*/ 2147483647 h 56"/>
              <a:gd name="T10" fmla="*/ 2147483647 w 46"/>
              <a:gd name="T11" fmla="*/ 0 h 56"/>
              <a:gd name="T12" fmla="*/ 2147483647 w 46"/>
              <a:gd name="T13" fmla="*/ 0 h 56"/>
              <a:gd name="T14" fmla="*/ 2147483647 w 46"/>
              <a:gd name="T15" fmla="*/ 2147483647 h 56"/>
              <a:gd name="T16" fmla="*/ 2147483647 w 46"/>
              <a:gd name="T17" fmla="*/ 2147483647 h 56"/>
              <a:gd name="T18" fmla="*/ 2147483647 w 46"/>
              <a:gd name="T19" fmla="*/ 2147483647 h 56"/>
              <a:gd name="T20" fmla="*/ 2147483647 w 46"/>
              <a:gd name="T21" fmla="*/ 2147483647 h 56"/>
              <a:gd name="T22" fmla="*/ 2147483647 w 46"/>
              <a:gd name="T23" fmla="*/ 2147483647 h 56"/>
              <a:gd name="T24" fmla="*/ 0 w 46"/>
              <a:gd name="T25" fmla="*/ 2147483647 h 56"/>
              <a:gd name="T26" fmla="*/ 0 w 46"/>
              <a:gd name="T27" fmla="*/ 2147483647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6"/>
              <a:gd name="T44" fmla="*/ 46 w 46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6">
                <a:moveTo>
                  <a:pt x="0" y="56"/>
                </a:moveTo>
                <a:lnTo>
                  <a:pt x="0" y="0"/>
                </a:lnTo>
                <a:lnTo>
                  <a:pt x="10" y="0"/>
                </a:lnTo>
                <a:lnTo>
                  <a:pt x="38" y="46"/>
                </a:lnTo>
                <a:lnTo>
                  <a:pt x="38" y="0"/>
                </a:lnTo>
                <a:lnTo>
                  <a:pt x="46" y="0"/>
                </a:lnTo>
                <a:lnTo>
                  <a:pt x="46" y="56"/>
                </a:lnTo>
                <a:lnTo>
                  <a:pt x="38" y="56"/>
                </a:lnTo>
                <a:lnTo>
                  <a:pt x="8" y="10"/>
                </a:lnTo>
                <a:lnTo>
                  <a:pt x="8" y="56"/>
                </a:lnTo>
                <a:lnTo>
                  <a:pt x="0" y="5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621" name="Rectangle 247"/>
          <p:cNvSpPr>
            <a:spLocks noChangeArrowheads="1"/>
          </p:cNvSpPr>
          <p:nvPr/>
        </p:nvSpPr>
        <p:spPr bwMode="auto">
          <a:xfrm>
            <a:off x="4967288" y="39116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22" name="Rectangle 248"/>
          <p:cNvSpPr>
            <a:spLocks noChangeArrowheads="1"/>
          </p:cNvSpPr>
          <p:nvPr/>
        </p:nvSpPr>
        <p:spPr bwMode="auto">
          <a:xfrm>
            <a:off x="5345113" y="36195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23" name="Rectangle 249"/>
          <p:cNvSpPr>
            <a:spLocks noChangeArrowheads="1"/>
          </p:cNvSpPr>
          <p:nvPr/>
        </p:nvSpPr>
        <p:spPr bwMode="auto">
          <a:xfrm>
            <a:off x="5211763" y="45053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24" name="Rectangle 251"/>
          <p:cNvSpPr>
            <a:spLocks noChangeArrowheads="1"/>
          </p:cNvSpPr>
          <p:nvPr/>
        </p:nvSpPr>
        <p:spPr bwMode="auto">
          <a:xfrm>
            <a:off x="5710238" y="39179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25" name="Rectangle 252"/>
          <p:cNvSpPr>
            <a:spLocks noChangeArrowheads="1"/>
          </p:cNvSpPr>
          <p:nvPr/>
        </p:nvSpPr>
        <p:spPr bwMode="auto">
          <a:xfrm>
            <a:off x="5716588" y="4352925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2400" b="1" baseline="-25000"/>
          </a:p>
        </p:txBody>
      </p:sp>
      <p:sp>
        <p:nvSpPr>
          <p:cNvPr id="66626" name="Rectangle 255"/>
          <p:cNvSpPr>
            <a:spLocks noChangeArrowheads="1"/>
          </p:cNvSpPr>
          <p:nvPr/>
        </p:nvSpPr>
        <p:spPr bwMode="auto">
          <a:xfrm>
            <a:off x="3967163" y="398780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2400" b="1" baseline="-25000"/>
          </a:p>
        </p:txBody>
      </p:sp>
      <p:sp>
        <p:nvSpPr>
          <p:cNvPr id="66627" name="Freeform 258"/>
          <p:cNvSpPr>
            <a:spLocks noEditPoints="1"/>
          </p:cNvSpPr>
          <p:nvPr/>
        </p:nvSpPr>
        <p:spPr bwMode="auto">
          <a:xfrm>
            <a:off x="3725863" y="547370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0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38" y="58"/>
                </a:lnTo>
                <a:lnTo>
                  <a:pt x="28" y="60"/>
                </a:lnTo>
                <a:lnTo>
                  <a:pt x="16" y="58"/>
                </a:lnTo>
                <a:lnTo>
                  <a:pt x="6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6" y="8"/>
                </a:lnTo>
                <a:lnTo>
                  <a:pt x="16" y="2"/>
                </a:lnTo>
                <a:lnTo>
                  <a:pt x="28" y="0"/>
                </a:lnTo>
                <a:lnTo>
                  <a:pt x="38" y="0"/>
                </a:lnTo>
                <a:lnTo>
                  <a:pt x="46" y="6"/>
                </a:lnTo>
                <a:lnTo>
                  <a:pt x="50" y="10"/>
                </a:lnTo>
                <a:lnTo>
                  <a:pt x="52" y="16"/>
                </a:lnTo>
                <a:lnTo>
                  <a:pt x="54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2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8" y="30"/>
                </a:lnTo>
                <a:lnTo>
                  <a:pt x="8" y="40"/>
                </a:lnTo>
                <a:lnTo>
                  <a:pt x="12" y="46"/>
                </a:lnTo>
                <a:lnTo>
                  <a:pt x="20" y="52"/>
                </a:lnTo>
                <a:lnTo>
                  <a:pt x="28" y="52"/>
                </a:lnTo>
                <a:lnTo>
                  <a:pt x="36" y="52"/>
                </a:lnTo>
                <a:lnTo>
                  <a:pt x="42" y="46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28" name="Freeform 259"/>
          <p:cNvSpPr>
            <a:spLocks noEditPoints="1"/>
          </p:cNvSpPr>
          <p:nvPr/>
        </p:nvSpPr>
        <p:spPr bwMode="auto">
          <a:xfrm>
            <a:off x="3259138" y="547370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0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0"/>
                </a:lnTo>
                <a:lnTo>
                  <a:pt x="46" y="6"/>
                </a:lnTo>
                <a:lnTo>
                  <a:pt x="50" y="10"/>
                </a:lnTo>
                <a:lnTo>
                  <a:pt x="54" y="16"/>
                </a:lnTo>
                <a:lnTo>
                  <a:pt x="54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2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4" y="12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6"/>
                </a:lnTo>
                <a:lnTo>
                  <a:pt x="20" y="52"/>
                </a:lnTo>
                <a:lnTo>
                  <a:pt x="28" y="52"/>
                </a:lnTo>
                <a:lnTo>
                  <a:pt x="36" y="52"/>
                </a:lnTo>
                <a:lnTo>
                  <a:pt x="42" y="46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29" name="Freeform 260"/>
          <p:cNvSpPr>
            <a:spLocks noEditPoints="1"/>
          </p:cNvSpPr>
          <p:nvPr/>
        </p:nvSpPr>
        <p:spPr bwMode="auto">
          <a:xfrm>
            <a:off x="3481388" y="5718175"/>
            <a:ext cx="88900" cy="98425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2147483647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2147483647 h 62"/>
              <a:gd name="T12" fmla="*/ 2147483647 w 56"/>
              <a:gd name="T13" fmla="*/ 2147483647 h 62"/>
              <a:gd name="T14" fmla="*/ 0 w 56"/>
              <a:gd name="T15" fmla="*/ 2147483647 h 62"/>
              <a:gd name="T16" fmla="*/ 2147483647 w 56"/>
              <a:gd name="T17" fmla="*/ 2147483647 h 62"/>
              <a:gd name="T18" fmla="*/ 2147483647 w 56"/>
              <a:gd name="T19" fmla="*/ 2147483647 h 62"/>
              <a:gd name="T20" fmla="*/ 2147483647 w 56"/>
              <a:gd name="T21" fmla="*/ 2147483647 h 62"/>
              <a:gd name="T22" fmla="*/ 2147483647 w 56"/>
              <a:gd name="T23" fmla="*/ 0 h 62"/>
              <a:gd name="T24" fmla="*/ 2147483647 w 56"/>
              <a:gd name="T25" fmla="*/ 2147483647 h 62"/>
              <a:gd name="T26" fmla="*/ 2147483647 w 56"/>
              <a:gd name="T27" fmla="*/ 2147483647 h 62"/>
              <a:gd name="T28" fmla="*/ 2147483647 w 56"/>
              <a:gd name="T29" fmla="*/ 2147483647 h 62"/>
              <a:gd name="T30" fmla="*/ 2147483647 w 56"/>
              <a:gd name="T31" fmla="*/ 2147483647 h 62"/>
              <a:gd name="T32" fmla="*/ 2147483647 w 56"/>
              <a:gd name="T33" fmla="*/ 2147483647 h 62"/>
              <a:gd name="T34" fmla="*/ 2147483647 w 56"/>
              <a:gd name="T35" fmla="*/ 2147483647 h 62"/>
              <a:gd name="T36" fmla="*/ 2147483647 w 56"/>
              <a:gd name="T37" fmla="*/ 2147483647 h 62"/>
              <a:gd name="T38" fmla="*/ 2147483647 w 56"/>
              <a:gd name="T39" fmla="*/ 2147483647 h 62"/>
              <a:gd name="T40" fmla="*/ 2147483647 w 56"/>
              <a:gd name="T41" fmla="*/ 2147483647 h 62"/>
              <a:gd name="T42" fmla="*/ 2147483647 w 56"/>
              <a:gd name="T43" fmla="*/ 2147483647 h 62"/>
              <a:gd name="T44" fmla="*/ 2147483647 w 56"/>
              <a:gd name="T45" fmla="*/ 2147483647 h 62"/>
              <a:gd name="T46" fmla="*/ 2147483647 w 56"/>
              <a:gd name="T47" fmla="*/ 2147483647 h 62"/>
              <a:gd name="T48" fmla="*/ 2147483647 w 56"/>
              <a:gd name="T49" fmla="*/ 2147483647 h 62"/>
              <a:gd name="T50" fmla="*/ 2147483647 w 56"/>
              <a:gd name="T51" fmla="*/ 2147483647 h 62"/>
              <a:gd name="T52" fmla="*/ 2147483647 w 56"/>
              <a:gd name="T53" fmla="*/ 2147483647 h 62"/>
              <a:gd name="T54" fmla="*/ 2147483647 w 56"/>
              <a:gd name="T55" fmla="*/ 2147483647 h 62"/>
              <a:gd name="T56" fmla="*/ 2147483647 w 56"/>
              <a:gd name="T57" fmla="*/ 2147483647 h 62"/>
              <a:gd name="T58" fmla="*/ 2147483647 w 56"/>
              <a:gd name="T59" fmla="*/ 2147483647 h 62"/>
              <a:gd name="T60" fmla="*/ 2147483647 w 56"/>
              <a:gd name="T61" fmla="*/ 2147483647 h 62"/>
              <a:gd name="T62" fmla="*/ 2147483647 w 56"/>
              <a:gd name="T63" fmla="*/ 2147483647 h 62"/>
              <a:gd name="T64" fmla="*/ 2147483647 w 56"/>
              <a:gd name="T65" fmla="*/ 2147483647 h 62"/>
              <a:gd name="T66" fmla="*/ 2147483647 w 56"/>
              <a:gd name="T67" fmla="*/ 2147483647 h 62"/>
              <a:gd name="T68" fmla="*/ 2147483647 w 56"/>
              <a:gd name="T69" fmla="*/ 2147483647 h 6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2"/>
              <a:gd name="T107" fmla="*/ 56 w 56"/>
              <a:gd name="T108" fmla="*/ 62 h 6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2">
                <a:moveTo>
                  <a:pt x="54" y="44"/>
                </a:moveTo>
                <a:lnTo>
                  <a:pt x="54" y="44"/>
                </a:lnTo>
                <a:lnTo>
                  <a:pt x="48" y="52"/>
                </a:lnTo>
                <a:lnTo>
                  <a:pt x="44" y="56"/>
                </a:lnTo>
                <a:lnTo>
                  <a:pt x="40" y="60"/>
                </a:lnTo>
                <a:lnTo>
                  <a:pt x="28" y="62"/>
                </a:lnTo>
                <a:lnTo>
                  <a:pt x="16" y="60"/>
                </a:lnTo>
                <a:lnTo>
                  <a:pt x="8" y="52"/>
                </a:lnTo>
                <a:lnTo>
                  <a:pt x="2" y="44"/>
                </a:lnTo>
                <a:lnTo>
                  <a:pt x="0" y="30"/>
                </a:lnTo>
                <a:lnTo>
                  <a:pt x="2" y="18"/>
                </a:lnTo>
                <a:lnTo>
                  <a:pt x="8" y="10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4" y="18"/>
                </a:lnTo>
                <a:lnTo>
                  <a:pt x="56" y="24"/>
                </a:lnTo>
                <a:lnTo>
                  <a:pt x="56" y="30"/>
                </a:lnTo>
                <a:lnTo>
                  <a:pt x="54" y="44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10"/>
                </a:lnTo>
                <a:lnTo>
                  <a:pt x="28" y="8"/>
                </a:lnTo>
                <a:lnTo>
                  <a:pt x="20" y="10"/>
                </a:lnTo>
                <a:lnTo>
                  <a:pt x="14" y="14"/>
                </a:lnTo>
                <a:lnTo>
                  <a:pt x="10" y="22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2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30" name="Freeform 261"/>
          <p:cNvSpPr>
            <a:spLocks/>
          </p:cNvSpPr>
          <p:nvPr/>
        </p:nvSpPr>
        <p:spPr bwMode="auto">
          <a:xfrm>
            <a:off x="3576638" y="5724525"/>
            <a:ext cx="69850" cy="9525"/>
          </a:xfrm>
          <a:custGeom>
            <a:avLst/>
            <a:gdLst>
              <a:gd name="T0" fmla="*/ 2147483647 w 44"/>
              <a:gd name="T1" fmla="*/ 2147483647 h 6"/>
              <a:gd name="T2" fmla="*/ 0 w 44"/>
              <a:gd name="T3" fmla="*/ 2147483647 h 6"/>
              <a:gd name="T4" fmla="*/ 0 w 44"/>
              <a:gd name="T5" fmla="*/ 0 h 6"/>
              <a:gd name="T6" fmla="*/ 2147483647 w 44"/>
              <a:gd name="T7" fmla="*/ 0 h 6"/>
              <a:gd name="T8" fmla="*/ 2147483647 w 44"/>
              <a:gd name="T9" fmla="*/ 2147483647 h 6"/>
              <a:gd name="T10" fmla="*/ 2147483647 w 4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6"/>
              <a:gd name="T20" fmla="*/ 44 w 4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6">
                <a:moveTo>
                  <a:pt x="44" y="6"/>
                </a:move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close/>
              </a:path>
            </a:pathLst>
          </a:custGeom>
          <a:solidFill>
            <a:srgbClr val="FFFFFF"/>
          </a:solidFill>
          <a:ln w="14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31" name="Freeform 262"/>
          <p:cNvSpPr>
            <a:spLocks noEditPoints="1"/>
          </p:cNvSpPr>
          <p:nvPr/>
        </p:nvSpPr>
        <p:spPr bwMode="auto">
          <a:xfrm>
            <a:off x="3497263" y="5473700"/>
            <a:ext cx="69850" cy="92075"/>
          </a:xfrm>
          <a:custGeom>
            <a:avLst/>
            <a:gdLst>
              <a:gd name="T0" fmla="*/ 2147483647 w 44"/>
              <a:gd name="T1" fmla="*/ 2147483647 h 58"/>
              <a:gd name="T2" fmla="*/ 0 w 44"/>
              <a:gd name="T3" fmla="*/ 2147483647 h 58"/>
              <a:gd name="T4" fmla="*/ 0 w 44"/>
              <a:gd name="T5" fmla="*/ 0 h 58"/>
              <a:gd name="T6" fmla="*/ 2147483647 w 44"/>
              <a:gd name="T7" fmla="*/ 0 h 58"/>
              <a:gd name="T8" fmla="*/ 2147483647 w 44"/>
              <a:gd name="T9" fmla="*/ 0 h 58"/>
              <a:gd name="T10" fmla="*/ 2147483647 w 44"/>
              <a:gd name="T11" fmla="*/ 2147483647 h 58"/>
              <a:gd name="T12" fmla="*/ 2147483647 w 44"/>
              <a:gd name="T13" fmla="*/ 2147483647 h 58"/>
              <a:gd name="T14" fmla="*/ 2147483647 w 44"/>
              <a:gd name="T15" fmla="*/ 2147483647 h 58"/>
              <a:gd name="T16" fmla="*/ 2147483647 w 44"/>
              <a:gd name="T17" fmla="*/ 2147483647 h 58"/>
              <a:gd name="T18" fmla="*/ 2147483647 w 44"/>
              <a:gd name="T19" fmla="*/ 2147483647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2147483647 w 44"/>
              <a:gd name="T25" fmla="*/ 2147483647 h 58"/>
              <a:gd name="T26" fmla="*/ 2147483647 w 44"/>
              <a:gd name="T27" fmla="*/ 2147483647 h 58"/>
              <a:gd name="T28" fmla="*/ 2147483647 w 44"/>
              <a:gd name="T29" fmla="*/ 2147483647 h 58"/>
              <a:gd name="T30" fmla="*/ 2147483647 w 44"/>
              <a:gd name="T31" fmla="*/ 2147483647 h 58"/>
              <a:gd name="T32" fmla="*/ 2147483647 w 44"/>
              <a:gd name="T33" fmla="*/ 2147483647 h 58"/>
              <a:gd name="T34" fmla="*/ 2147483647 w 44"/>
              <a:gd name="T35" fmla="*/ 2147483647 h 58"/>
              <a:gd name="T36" fmla="*/ 2147483647 w 44"/>
              <a:gd name="T37" fmla="*/ 2147483647 h 58"/>
              <a:gd name="T38" fmla="*/ 2147483647 w 44"/>
              <a:gd name="T39" fmla="*/ 2147483647 h 58"/>
              <a:gd name="T40" fmla="*/ 2147483647 w 44"/>
              <a:gd name="T41" fmla="*/ 2147483647 h 58"/>
              <a:gd name="T42" fmla="*/ 2147483647 w 44"/>
              <a:gd name="T43" fmla="*/ 2147483647 h 58"/>
              <a:gd name="T44" fmla="*/ 2147483647 w 44"/>
              <a:gd name="T45" fmla="*/ 2147483647 h 58"/>
              <a:gd name="T46" fmla="*/ 2147483647 w 44"/>
              <a:gd name="T47" fmla="*/ 2147483647 h 58"/>
              <a:gd name="T48" fmla="*/ 2147483647 w 44"/>
              <a:gd name="T49" fmla="*/ 2147483647 h 58"/>
              <a:gd name="T50" fmla="*/ 2147483647 w 44"/>
              <a:gd name="T51" fmla="*/ 2147483647 h 58"/>
              <a:gd name="T52" fmla="*/ 2147483647 w 44"/>
              <a:gd name="T53" fmla="*/ 2147483647 h 58"/>
              <a:gd name="T54" fmla="*/ 2147483647 w 44"/>
              <a:gd name="T55" fmla="*/ 2147483647 h 58"/>
              <a:gd name="T56" fmla="*/ 2147483647 w 44"/>
              <a:gd name="T57" fmla="*/ 2147483647 h 58"/>
              <a:gd name="T58" fmla="*/ 2147483647 w 44"/>
              <a:gd name="T59" fmla="*/ 2147483647 h 58"/>
              <a:gd name="T60" fmla="*/ 2147483647 w 44"/>
              <a:gd name="T61" fmla="*/ 2147483647 h 58"/>
              <a:gd name="T62" fmla="*/ 2147483647 w 44"/>
              <a:gd name="T63" fmla="*/ 2147483647 h 58"/>
              <a:gd name="T64" fmla="*/ 2147483647 w 44"/>
              <a:gd name="T65" fmla="*/ 2147483647 h 58"/>
              <a:gd name="T66" fmla="*/ 2147483647 w 44"/>
              <a:gd name="T67" fmla="*/ 2147483647 h 58"/>
              <a:gd name="T68" fmla="*/ 2147483647 w 44"/>
              <a:gd name="T69" fmla="*/ 2147483647 h 58"/>
              <a:gd name="T70" fmla="*/ 2147483647 w 44"/>
              <a:gd name="T71" fmla="*/ 2147483647 h 58"/>
              <a:gd name="T72" fmla="*/ 2147483647 w 44"/>
              <a:gd name="T73" fmla="*/ 2147483647 h 58"/>
              <a:gd name="T74" fmla="*/ 2147483647 w 44"/>
              <a:gd name="T75" fmla="*/ 2147483647 h 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4"/>
              <a:gd name="T115" fmla="*/ 0 h 58"/>
              <a:gd name="T116" fmla="*/ 44 w 44"/>
              <a:gd name="T117" fmla="*/ 58 h 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4" h="58">
                <a:moveTo>
                  <a:pt x="8" y="58"/>
                </a:moveTo>
                <a:lnTo>
                  <a:pt x="0" y="58"/>
                </a:lnTo>
                <a:lnTo>
                  <a:pt x="0" y="0"/>
                </a:lnTo>
                <a:lnTo>
                  <a:pt x="26" y="0"/>
                </a:lnTo>
                <a:lnTo>
                  <a:pt x="34" y="2"/>
                </a:lnTo>
                <a:lnTo>
                  <a:pt x="38" y="6"/>
                </a:lnTo>
                <a:lnTo>
                  <a:pt x="42" y="10"/>
                </a:lnTo>
                <a:lnTo>
                  <a:pt x="44" y="18"/>
                </a:lnTo>
                <a:lnTo>
                  <a:pt x="42" y="24"/>
                </a:lnTo>
                <a:lnTo>
                  <a:pt x="38" y="30"/>
                </a:lnTo>
                <a:lnTo>
                  <a:pt x="34" y="32"/>
                </a:lnTo>
                <a:lnTo>
                  <a:pt x="26" y="34"/>
                </a:lnTo>
                <a:lnTo>
                  <a:pt x="8" y="34"/>
                </a:lnTo>
                <a:lnTo>
                  <a:pt x="8" y="58"/>
                </a:lnTo>
                <a:close/>
                <a:moveTo>
                  <a:pt x="8" y="28"/>
                </a:moveTo>
                <a:lnTo>
                  <a:pt x="24" y="28"/>
                </a:lnTo>
                <a:lnTo>
                  <a:pt x="28" y="26"/>
                </a:lnTo>
                <a:lnTo>
                  <a:pt x="32" y="24"/>
                </a:lnTo>
                <a:lnTo>
                  <a:pt x="34" y="22"/>
                </a:lnTo>
                <a:lnTo>
                  <a:pt x="36" y="18"/>
                </a:lnTo>
                <a:lnTo>
                  <a:pt x="34" y="12"/>
                </a:lnTo>
                <a:lnTo>
                  <a:pt x="32" y="10"/>
                </a:lnTo>
                <a:lnTo>
                  <a:pt x="28" y="8"/>
                </a:lnTo>
                <a:lnTo>
                  <a:pt x="24" y="8"/>
                </a:lnTo>
                <a:lnTo>
                  <a:pt x="8" y="8"/>
                </a:lnTo>
                <a:lnTo>
                  <a:pt x="8" y="28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29" name="Freeform 263"/>
          <p:cNvSpPr>
            <a:spLocks/>
          </p:cNvSpPr>
          <p:nvPr/>
        </p:nvSpPr>
        <p:spPr bwMode="auto">
          <a:xfrm>
            <a:off x="4678363" y="5832475"/>
            <a:ext cx="69850" cy="88900"/>
          </a:xfrm>
          <a:custGeom>
            <a:avLst/>
            <a:gdLst>
              <a:gd name="T0" fmla="*/ 2147483647 w 44"/>
              <a:gd name="T1" fmla="*/ 0 h 56"/>
              <a:gd name="T2" fmla="*/ 2147483647 w 44"/>
              <a:gd name="T3" fmla="*/ 0 h 56"/>
              <a:gd name="T4" fmla="*/ 2147483647 w 44"/>
              <a:gd name="T5" fmla="*/ 2147483647 h 56"/>
              <a:gd name="T6" fmla="*/ 2147483647 w 44"/>
              <a:gd name="T7" fmla="*/ 2147483647 h 56"/>
              <a:gd name="T8" fmla="*/ 2147483647 w 44"/>
              <a:gd name="T9" fmla="*/ 2147483647 h 56"/>
              <a:gd name="T10" fmla="*/ 2147483647 w 44"/>
              <a:gd name="T11" fmla="*/ 2147483647 h 56"/>
              <a:gd name="T12" fmla="*/ 2147483647 w 44"/>
              <a:gd name="T13" fmla="*/ 2147483647 h 56"/>
              <a:gd name="T14" fmla="*/ 0 w 44"/>
              <a:gd name="T15" fmla="*/ 2147483647 h 56"/>
              <a:gd name="T16" fmla="*/ 0 w 44"/>
              <a:gd name="T17" fmla="*/ 0 h 56"/>
              <a:gd name="T18" fmla="*/ 2147483647 w 44"/>
              <a:gd name="T19" fmla="*/ 0 h 56"/>
              <a:gd name="T20" fmla="*/ 2147483647 w 44"/>
              <a:gd name="T21" fmla="*/ 2147483647 h 56"/>
              <a:gd name="T22" fmla="*/ 2147483647 w 44"/>
              <a:gd name="T23" fmla="*/ 2147483647 h 56"/>
              <a:gd name="T24" fmla="*/ 2147483647 w 44"/>
              <a:gd name="T25" fmla="*/ 0 h 56"/>
              <a:gd name="T26" fmla="*/ 2147483647 w 44"/>
              <a:gd name="T27" fmla="*/ 0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6"/>
              <a:gd name="T44" fmla="*/ 44 w 44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6">
                <a:moveTo>
                  <a:pt x="38" y="0"/>
                </a:moveTo>
                <a:lnTo>
                  <a:pt x="44" y="0"/>
                </a:lnTo>
                <a:lnTo>
                  <a:pt x="44" y="56"/>
                </a:lnTo>
                <a:lnTo>
                  <a:pt x="38" y="56"/>
                </a:lnTo>
                <a:lnTo>
                  <a:pt x="38" y="30"/>
                </a:lnTo>
                <a:lnTo>
                  <a:pt x="8" y="30"/>
                </a:lnTo>
                <a:lnTo>
                  <a:pt x="8" y="56"/>
                </a:lnTo>
                <a:lnTo>
                  <a:pt x="0" y="56"/>
                </a:lnTo>
                <a:lnTo>
                  <a:pt x="0" y="0"/>
                </a:lnTo>
                <a:lnTo>
                  <a:pt x="8" y="0"/>
                </a:lnTo>
                <a:lnTo>
                  <a:pt x="8" y="22"/>
                </a:lnTo>
                <a:lnTo>
                  <a:pt x="38" y="22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530" name="Freeform 264"/>
          <p:cNvSpPr>
            <a:spLocks/>
          </p:cNvSpPr>
          <p:nvPr/>
        </p:nvSpPr>
        <p:spPr bwMode="auto">
          <a:xfrm>
            <a:off x="4138613" y="5832475"/>
            <a:ext cx="73025" cy="88900"/>
          </a:xfrm>
          <a:custGeom>
            <a:avLst/>
            <a:gdLst>
              <a:gd name="T0" fmla="*/ 2147483647 w 46"/>
              <a:gd name="T1" fmla="*/ 0 h 56"/>
              <a:gd name="T2" fmla="*/ 2147483647 w 46"/>
              <a:gd name="T3" fmla="*/ 0 h 56"/>
              <a:gd name="T4" fmla="*/ 2147483647 w 46"/>
              <a:gd name="T5" fmla="*/ 2147483647 h 56"/>
              <a:gd name="T6" fmla="*/ 2147483647 w 46"/>
              <a:gd name="T7" fmla="*/ 2147483647 h 56"/>
              <a:gd name="T8" fmla="*/ 2147483647 w 46"/>
              <a:gd name="T9" fmla="*/ 2147483647 h 56"/>
              <a:gd name="T10" fmla="*/ 2147483647 w 46"/>
              <a:gd name="T11" fmla="*/ 2147483647 h 56"/>
              <a:gd name="T12" fmla="*/ 2147483647 w 46"/>
              <a:gd name="T13" fmla="*/ 2147483647 h 56"/>
              <a:gd name="T14" fmla="*/ 0 w 46"/>
              <a:gd name="T15" fmla="*/ 2147483647 h 56"/>
              <a:gd name="T16" fmla="*/ 0 w 46"/>
              <a:gd name="T17" fmla="*/ 0 h 56"/>
              <a:gd name="T18" fmla="*/ 2147483647 w 46"/>
              <a:gd name="T19" fmla="*/ 0 h 56"/>
              <a:gd name="T20" fmla="*/ 2147483647 w 46"/>
              <a:gd name="T21" fmla="*/ 2147483647 h 56"/>
              <a:gd name="T22" fmla="*/ 2147483647 w 46"/>
              <a:gd name="T23" fmla="*/ 2147483647 h 56"/>
              <a:gd name="T24" fmla="*/ 2147483647 w 46"/>
              <a:gd name="T25" fmla="*/ 0 h 56"/>
              <a:gd name="T26" fmla="*/ 2147483647 w 46"/>
              <a:gd name="T27" fmla="*/ 0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6"/>
              <a:gd name="T44" fmla="*/ 46 w 46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6">
                <a:moveTo>
                  <a:pt x="38" y="0"/>
                </a:moveTo>
                <a:lnTo>
                  <a:pt x="46" y="0"/>
                </a:lnTo>
                <a:lnTo>
                  <a:pt x="46" y="56"/>
                </a:lnTo>
                <a:lnTo>
                  <a:pt x="38" y="56"/>
                </a:lnTo>
                <a:lnTo>
                  <a:pt x="38" y="30"/>
                </a:lnTo>
                <a:lnTo>
                  <a:pt x="8" y="30"/>
                </a:lnTo>
                <a:lnTo>
                  <a:pt x="8" y="56"/>
                </a:lnTo>
                <a:lnTo>
                  <a:pt x="0" y="56"/>
                </a:lnTo>
                <a:lnTo>
                  <a:pt x="0" y="0"/>
                </a:lnTo>
                <a:lnTo>
                  <a:pt x="8" y="0"/>
                </a:lnTo>
                <a:lnTo>
                  <a:pt x="8" y="22"/>
                </a:lnTo>
                <a:lnTo>
                  <a:pt x="38" y="22"/>
                </a:lnTo>
                <a:lnTo>
                  <a:pt x="38" y="0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634" name="Rectangle 265"/>
          <p:cNvSpPr>
            <a:spLocks noChangeArrowheads="1"/>
          </p:cNvSpPr>
          <p:nvPr/>
        </p:nvSpPr>
        <p:spPr bwMode="auto">
          <a:xfrm>
            <a:off x="4824413" y="58769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35" name="Rectangle 266"/>
          <p:cNvSpPr>
            <a:spLocks noChangeArrowheads="1"/>
          </p:cNvSpPr>
          <p:nvPr/>
        </p:nvSpPr>
        <p:spPr bwMode="auto">
          <a:xfrm>
            <a:off x="3970338" y="58832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36" name="Rectangle 267"/>
          <p:cNvSpPr>
            <a:spLocks noChangeArrowheads="1"/>
          </p:cNvSpPr>
          <p:nvPr/>
        </p:nvSpPr>
        <p:spPr bwMode="auto">
          <a:xfrm>
            <a:off x="4665663" y="61880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18540" name="Freeform 274"/>
          <p:cNvSpPr>
            <a:spLocks/>
          </p:cNvSpPr>
          <p:nvPr/>
        </p:nvSpPr>
        <p:spPr bwMode="auto">
          <a:xfrm>
            <a:off x="5119688" y="5740400"/>
            <a:ext cx="69850" cy="92075"/>
          </a:xfrm>
          <a:custGeom>
            <a:avLst/>
            <a:gdLst>
              <a:gd name="T0" fmla="*/ 0 w 44"/>
              <a:gd name="T1" fmla="*/ 2147483647 h 58"/>
              <a:gd name="T2" fmla="*/ 0 w 44"/>
              <a:gd name="T3" fmla="*/ 0 h 58"/>
              <a:gd name="T4" fmla="*/ 2147483647 w 44"/>
              <a:gd name="T5" fmla="*/ 0 h 58"/>
              <a:gd name="T6" fmla="*/ 2147483647 w 44"/>
              <a:gd name="T7" fmla="*/ 2147483647 h 58"/>
              <a:gd name="T8" fmla="*/ 2147483647 w 44"/>
              <a:gd name="T9" fmla="*/ 2147483647 h 58"/>
              <a:gd name="T10" fmla="*/ 2147483647 w 44"/>
              <a:gd name="T11" fmla="*/ 0 h 58"/>
              <a:gd name="T12" fmla="*/ 2147483647 w 44"/>
              <a:gd name="T13" fmla="*/ 0 h 58"/>
              <a:gd name="T14" fmla="*/ 2147483647 w 44"/>
              <a:gd name="T15" fmla="*/ 2147483647 h 58"/>
              <a:gd name="T16" fmla="*/ 2147483647 w 44"/>
              <a:gd name="T17" fmla="*/ 2147483647 h 58"/>
              <a:gd name="T18" fmla="*/ 2147483647 w 44"/>
              <a:gd name="T19" fmla="*/ 2147483647 h 58"/>
              <a:gd name="T20" fmla="*/ 2147483647 w 44"/>
              <a:gd name="T21" fmla="*/ 2147483647 h 58"/>
              <a:gd name="T22" fmla="*/ 2147483647 w 44"/>
              <a:gd name="T23" fmla="*/ 2147483647 h 58"/>
              <a:gd name="T24" fmla="*/ 0 w 44"/>
              <a:gd name="T25" fmla="*/ 2147483647 h 58"/>
              <a:gd name="T26" fmla="*/ 0 w 44"/>
              <a:gd name="T27" fmla="*/ 2147483647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4"/>
              <a:gd name="T43" fmla="*/ 0 h 58"/>
              <a:gd name="T44" fmla="*/ 44 w 44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4" h="58">
                <a:moveTo>
                  <a:pt x="0" y="58"/>
                </a:moveTo>
                <a:lnTo>
                  <a:pt x="0" y="0"/>
                </a:lnTo>
                <a:lnTo>
                  <a:pt x="8" y="0"/>
                </a:lnTo>
                <a:lnTo>
                  <a:pt x="38" y="48"/>
                </a:lnTo>
                <a:lnTo>
                  <a:pt x="38" y="0"/>
                </a:lnTo>
                <a:lnTo>
                  <a:pt x="44" y="0"/>
                </a:lnTo>
                <a:lnTo>
                  <a:pt x="44" y="58"/>
                </a:lnTo>
                <a:lnTo>
                  <a:pt x="36" y="58"/>
                </a:lnTo>
                <a:lnTo>
                  <a:pt x="6" y="12"/>
                </a:lnTo>
                <a:lnTo>
                  <a:pt x="6" y="58"/>
                </a:lnTo>
                <a:lnTo>
                  <a:pt x="0" y="58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8541" name="Freeform 275"/>
          <p:cNvSpPr>
            <a:spLocks/>
          </p:cNvSpPr>
          <p:nvPr/>
        </p:nvSpPr>
        <p:spPr bwMode="auto">
          <a:xfrm>
            <a:off x="5576888" y="5727700"/>
            <a:ext cx="73025" cy="88900"/>
          </a:xfrm>
          <a:custGeom>
            <a:avLst/>
            <a:gdLst>
              <a:gd name="T0" fmla="*/ 0 w 46"/>
              <a:gd name="T1" fmla="*/ 2147483647 h 56"/>
              <a:gd name="T2" fmla="*/ 0 w 46"/>
              <a:gd name="T3" fmla="*/ 0 h 56"/>
              <a:gd name="T4" fmla="*/ 2147483647 w 46"/>
              <a:gd name="T5" fmla="*/ 0 h 56"/>
              <a:gd name="T6" fmla="*/ 2147483647 w 46"/>
              <a:gd name="T7" fmla="*/ 2147483647 h 56"/>
              <a:gd name="T8" fmla="*/ 2147483647 w 46"/>
              <a:gd name="T9" fmla="*/ 2147483647 h 56"/>
              <a:gd name="T10" fmla="*/ 2147483647 w 46"/>
              <a:gd name="T11" fmla="*/ 0 h 56"/>
              <a:gd name="T12" fmla="*/ 2147483647 w 46"/>
              <a:gd name="T13" fmla="*/ 0 h 56"/>
              <a:gd name="T14" fmla="*/ 2147483647 w 46"/>
              <a:gd name="T15" fmla="*/ 2147483647 h 56"/>
              <a:gd name="T16" fmla="*/ 2147483647 w 46"/>
              <a:gd name="T17" fmla="*/ 2147483647 h 56"/>
              <a:gd name="T18" fmla="*/ 2147483647 w 46"/>
              <a:gd name="T19" fmla="*/ 2147483647 h 56"/>
              <a:gd name="T20" fmla="*/ 2147483647 w 46"/>
              <a:gd name="T21" fmla="*/ 2147483647 h 56"/>
              <a:gd name="T22" fmla="*/ 2147483647 w 46"/>
              <a:gd name="T23" fmla="*/ 2147483647 h 56"/>
              <a:gd name="T24" fmla="*/ 0 w 46"/>
              <a:gd name="T25" fmla="*/ 2147483647 h 56"/>
              <a:gd name="T26" fmla="*/ 0 w 46"/>
              <a:gd name="T27" fmla="*/ 2147483647 h 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56"/>
              <a:gd name="T44" fmla="*/ 46 w 46"/>
              <a:gd name="T45" fmla="*/ 56 h 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56">
                <a:moveTo>
                  <a:pt x="0" y="56"/>
                </a:moveTo>
                <a:lnTo>
                  <a:pt x="0" y="0"/>
                </a:lnTo>
                <a:lnTo>
                  <a:pt x="10" y="0"/>
                </a:lnTo>
                <a:lnTo>
                  <a:pt x="38" y="46"/>
                </a:lnTo>
                <a:lnTo>
                  <a:pt x="38" y="0"/>
                </a:lnTo>
                <a:lnTo>
                  <a:pt x="46" y="0"/>
                </a:lnTo>
                <a:lnTo>
                  <a:pt x="46" y="56"/>
                </a:lnTo>
                <a:lnTo>
                  <a:pt x="38" y="56"/>
                </a:lnTo>
                <a:lnTo>
                  <a:pt x="8" y="10"/>
                </a:lnTo>
                <a:lnTo>
                  <a:pt x="8" y="56"/>
                </a:lnTo>
                <a:lnTo>
                  <a:pt x="0" y="56"/>
                </a:lnTo>
                <a:close/>
              </a:path>
            </a:pathLst>
          </a:cu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 b="1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6639" name="Rectangle 277"/>
          <p:cNvSpPr>
            <a:spLocks noChangeArrowheads="1"/>
          </p:cNvSpPr>
          <p:nvPr/>
        </p:nvSpPr>
        <p:spPr bwMode="auto">
          <a:xfrm>
            <a:off x="5329238" y="60071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40" name="Rectangle 278"/>
          <p:cNvSpPr>
            <a:spLocks noChangeArrowheads="1"/>
          </p:cNvSpPr>
          <p:nvPr/>
        </p:nvSpPr>
        <p:spPr bwMode="auto">
          <a:xfrm>
            <a:off x="5761038" y="58388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41" name="Rectangle 279"/>
          <p:cNvSpPr>
            <a:spLocks noChangeArrowheads="1"/>
          </p:cNvSpPr>
          <p:nvPr/>
        </p:nvSpPr>
        <p:spPr bwMode="auto">
          <a:xfrm>
            <a:off x="4973638" y="53371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42" name="Rectangle 281"/>
          <p:cNvSpPr>
            <a:spLocks noChangeArrowheads="1"/>
          </p:cNvSpPr>
          <p:nvPr/>
        </p:nvSpPr>
        <p:spPr bwMode="auto">
          <a:xfrm>
            <a:off x="5707063" y="53594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43" name="Rectangle 282"/>
          <p:cNvSpPr>
            <a:spLocks noChangeArrowheads="1"/>
          </p:cNvSpPr>
          <p:nvPr/>
        </p:nvSpPr>
        <p:spPr bwMode="auto">
          <a:xfrm>
            <a:off x="5446713" y="517525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endParaRPr lang="en-US" sz="2400" b="1" baseline="-25000"/>
          </a:p>
        </p:txBody>
      </p:sp>
      <p:sp>
        <p:nvSpPr>
          <p:cNvPr id="66644" name="Rectangle 285"/>
          <p:cNvSpPr>
            <a:spLocks noChangeArrowheads="1"/>
          </p:cNvSpPr>
          <p:nvPr/>
        </p:nvSpPr>
        <p:spPr bwMode="auto">
          <a:xfrm>
            <a:off x="3967163" y="5448300"/>
            <a:ext cx="233362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1000" baseline="-25000">
                <a:solidFill>
                  <a:srgbClr val="000000"/>
                </a:solidFill>
                <a:latin typeface="Helvetica" pitchFamily="34" charset="0"/>
              </a:rPr>
              <a:t>2</a:t>
            </a:r>
            <a:endParaRPr lang="en-US" sz="2400" b="1" baseline="-25000"/>
          </a:p>
        </p:txBody>
      </p:sp>
      <p:sp>
        <p:nvSpPr>
          <p:cNvPr id="66645" name="Rectangle 289"/>
          <p:cNvSpPr>
            <a:spLocks noChangeArrowheads="1"/>
          </p:cNvSpPr>
          <p:nvPr/>
        </p:nvSpPr>
        <p:spPr bwMode="auto">
          <a:xfrm>
            <a:off x="3576638" y="56451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–</a:t>
            </a:r>
            <a:endParaRPr lang="en-US" sz="2400" b="1"/>
          </a:p>
        </p:txBody>
      </p:sp>
      <p:sp>
        <p:nvSpPr>
          <p:cNvPr id="66646" name="Freeform 290"/>
          <p:cNvSpPr>
            <a:spLocks noEditPoints="1"/>
          </p:cNvSpPr>
          <p:nvPr/>
        </p:nvSpPr>
        <p:spPr bwMode="auto">
          <a:xfrm>
            <a:off x="3481388" y="426085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6"/>
                </a:lnTo>
                <a:lnTo>
                  <a:pt x="50" y="12"/>
                </a:lnTo>
                <a:lnTo>
                  <a:pt x="54" y="16"/>
                </a:lnTo>
                <a:lnTo>
                  <a:pt x="56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4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4" y="14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47" name="Freeform 291"/>
          <p:cNvSpPr>
            <a:spLocks/>
          </p:cNvSpPr>
          <p:nvPr/>
        </p:nvSpPr>
        <p:spPr bwMode="auto">
          <a:xfrm>
            <a:off x="3576638" y="4267200"/>
            <a:ext cx="69850" cy="9525"/>
          </a:xfrm>
          <a:custGeom>
            <a:avLst/>
            <a:gdLst>
              <a:gd name="T0" fmla="*/ 2147483647 w 44"/>
              <a:gd name="T1" fmla="*/ 2147483647 h 6"/>
              <a:gd name="T2" fmla="*/ 0 w 44"/>
              <a:gd name="T3" fmla="*/ 2147483647 h 6"/>
              <a:gd name="T4" fmla="*/ 0 w 44"/>
              <a:gd name="T5" fmla="*/ 0 h 6"/>
              <a:gd name="T6" fmla="*/ 2147483647 w 44"/>
              <a:gd name="T7" fmla="*/ 0 h 6"/>
              <a:gd name="T8" fmla="*/ 2147483647 w 44"/>
              <a:gd name="T9" fmla="*/ 2147483647 h 6"/>
              <a:gd name="T10" fmla="*/ 2147483647 w 4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6"/>
              <a:gd name="T20" fmla="*/ 44 w 4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6">
                <a:moveTo>
                  <a:pt x="44" y="6"/>
                </a:move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close/>
              </a:path>
            </a:pathLst>
          </a:custGeom>
          <a:solidFill>
            <a:srgbClr val="FFFFFF"/>
          </a:solidFill>
          <a:ln w="14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48" name="Rectangle 293"/>
          <p:cNvSpPr>
            <a:spLocks noChangeArrowheads="1"/>
          </p:cNvSpPr>
          <p:nvPr/>
        </p:nvSpPr>
        <p:spPr bwMode="auto">
          <a:xfrm>
            <a:off x="3576638" y="418782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–</a:t>
            </a:r>
            <a:endParaRPr lang="en-US" sz="2400" b="1"/>
          </a:p>
        </p:txBody>
      </p:sp>
      <p:sp>
        <p:nvSpPr>
          <p:cNvPr id="66649" name="Freeform 294"/>
          <p:cNvSpPr>
            <a:spLocks noEditPoints="1"/>
          </p:cNvSpPr>
          <p:nvPr/>
        </p:nvSpPr>
        <p:spPr bwMode="auto">
          <a:xfrm>
            <a:off x="3481388" y="2120900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50" y="52"/>
                </a:lnTo>
                <a:lnTo>
                  <a:pt x="46" y="56"/>
                </a:lnTo>
                <a:lnTo>
                  <a:pt x="40" y="58"/>
                </a:lnTo>
                <a:lnTo>
                  <a:pt x="28" y="60"/>
                </a:lnTo>
                <a:lnTo>
                  <a:pt x="18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8" y="2"/>
                </a:lnTo>
                <a:lnTo>
                  <a:pt x="28" y="0"/>
                </a:lnTo>
                <a:lnTo>
                  <a:pt x="40" y="2"/>
                </a:lnTo>
                <a:lnTo>
                  <a:pt x="48" y="6"/>
                </a:lnTo>
                <a:lnTo>
                  <a:pt x="52" y="10"/>
                </a:lnTo>
                <a:lnTo>
                  <a:pt x="54" y="16"/>
                </a:lnTo>
                <a:lnTo>
                  <a:pt x="56" y="22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8" y="20"/>
                </a:moveTo>
                <a:lnTo>
                  <a:pt x="48" y="20"/>
                </a:lnTo>
                <a:lnTo>
                  <a:pt x="44" y="14"/>
                </a:lnTo>
                <a:lnTo>
                  <a:pt x="38" y="8"/>
                </a:lnTo>
                <a:lnTo>
                  <a:pt x="28" y="6"/>
                </a:lnTo>
                <a:lnTo>
                  <a:pt x="20" y="8"/>
                </a:lnTo>
                <a:lnTo>
                  <a:pt x="14" y="14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6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4" y="46"/>
                </a:lnTo>
                <a:lnTo>
                  <a:pt x="48" y="40"/>
                </a:lnTo>
                <a:lnTo>
                  <a:pt x="48" y="30"/>
                </a:lnTo>
                <a:lnTo>
                  <a:pt x="48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50" name="Freeform 296"/>
          <p:cNvSpPr>
            <a:spLocks noEditPoints="1"/>
          </p:cNvSpPr>
          <p:nvPr/>
        </p:nvSpPr>
        <p:spPr bwMode="auto">
          <a:xfrm>
            <a:off x="3481388" y="3768725"/>
            <a:ext cx="88900" cy="98425"/>
          </a:xfrm>
          <a:custGeom>
            <a:avLst/>
            <a:gdLst>
              <a:gd name="T0" fmla="*/ 2147483647 w 56"/>
              <a:gd name="T1" fmla="*/ 2147483647 h 62"/>
              <a:gd name="T2" fmla="*/ 2147483647 w 56"/>
              <a:gd name="T3" fmla="*/ 2147483647 h 62"/>
              <a:gd name="T4" fmla="*/ 2147483647 w 56"/>
              <a:gd name="T5" fmla="*/ 2147483647 h 62"/>
              <a:gd name="T6" fmla="*/ 2147483647 w 56"/>
              <a:gd name="T7" fmla="*/ 2147483647 h 62"/>
              <a:gd name="T8" fmla="*/ 2147483647 w 56"/>
              <a:gd name="T9" fmla="*/ 2147483647 h 62"/>
              <a:gd name="T10" fmla="*/ 2147483647 w 56"/>
              <a:gd name="T11" fmla="*/ 2147483647 h 62"/>
              <a:gd name="T12" fmla="*/ 2147483647 w 56"/>
              <a:gd name="T13" fmla="*/ 2147483647 h 62"/>
              <a:gd name="T14" fmla="*/ 0 w 56"/>
              <a:gd name="T15" fmla="*/ 2147483647 h 62"/>
              <a:gd name="T16" fmla="*/ 2147483647 w 56"/>
              <a:gd name="T17" fmla="*/ 2147483647 h 62"/>
              <a:gd name="T18" fmla="*/ 2147483647 w 56"/>
              <a:gd name="T19" fmla="*/ 2147483647 h 62"/>
              <a:gd name="T20" fmla="*/ 2147483647 w 56"/>
              <a:gd name="T21" fmla="*/ 2147483647 h 62"/>
              <a:gd name="T22" fmla="*/ 2147483647 w 56"/>
              <a:gd name="T23" fmla="*/ 0 h 62"/>
              <a:gd name="T24" fmla="*/ 2147483647 w 56"/>
              <a:gd name="T25" fmla="*/ 2147483647 h 62"/>
              <a:gd name="T26" fmla="*/ 2147483647 w 56"/>
              <a:gd name="T27" fmla="*/ 2147483647 h 62"/>
              <a:gd name="T28" fmla="*/ 2147483647 w 56"/>
              <a:gd name="T29" fmla="*/ 2147483647 h 62"/>
              <a:gd name="T30" fmla="*/ 2147483647 w 56"/>
              <a:gd name="T31" fmla="*/ 2147483647 h 62"/>
              <a:gd name="T32" fmla="*/ 2147483647 w 56"/>
              <a:gd name="T33" fmla="*/ 2147483647 h 62"/>
              <a:gd name="T34" fmla="*/ 2147483647 w 56"/>
              <a:gd name="T35" fmla="*/ 2147483647 h 62"/>
              <a:gd name="T36" fmla="*/ 2147483647 w 56"/>
              <a:gd name="T37" fmla="*/ 2147483647 h 62"/>
              <a:gd name="T38" fmla="*/ 2147483647 w 56"/>
              <a:gd name="T39" fmla="*/ 2147483647 h 62"/>
              <a:gd name="T40" fmla="*/ 2147483647 w 56"/>
              <a:gd name="T41" fmla="*/ 2147483647 h 62"/>
              <a:gd name="T42" fmla="*/ 2147483647 w 56"/>
              <a:gd name="T43" fmla="*/ 2147483647 h 62"/>
              <a:gd name="T44" fmla="*/ 2147483647 w 56"/>
              <a:gd name="T45" fmla="*/ 2147483647 h 62"/>
              <a:gd name="T46" fmla="*/ 2147483647 w 56"/>
              <a:gd name="T47" fmla="*/ 2147483647 h 62"/>
              <a:gd name="T48" fmla="*/ 2147483647 w 56"/>
              <a:gd name="T49" fmla="*/ 2147483647 h 62"/>
              <a:gd name="T50" fmla="*/ 2147483647 w 56"/>
              <a:gd name="T51" fmla="*/ 2147483647 h 62"/>
              <a:gd name="T52" fmla="*/ 2147483647 w 56"/>
              <a:gd name="T53" fmla="*/ 2147483647 h 62"/>
              <a:gd name="T54" fmla="*/ 2147483647 w 56"/>
              <a:gd name="T55" fmla="*/ 2147483647 h 62"/>
              <a:gd name="T56" fmla="*/ 2147483647 w 56"/>
              <a:gd name="T57" fmla="*/ 2147483647 h 62"/>
              <a:gd name="T58" fmla="*/ 2147483647 w 56"/>
              <a:gd name="T59" fmla="*/ 2147483647 h 62"/>
              <a:gd name="T60" fmla="*/ 2147483647 w 56"/>
              <a:gd name="T61" fmla="*/ 2147483647 h 62"/>
              <a:gd name="T62" fmla="*/ 2147483647 w 56"/>
              <a:gd name="T63" fmla="*/ 2147483647 h 62"/>
              <a:gd name="T64" fmla="*/ 2147483647 w 56"/>
              <a:gd name="T65" fmla="*/ 2147483647 h 62"/>
              <a:gd name="T66" fmla="*/ 2147483647 w 56"/>
              <a:gd name="T67" fmla="*/ 2147483647 h 62"/>
              <a:gd name="T68" fmla="*/ 2147483647 w 56"/>
              <a:gd name="T69" fmla="*/ 2147483647 h 6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2"/>
              <a:gd name="T107" fmla="*/ 56 w 56"/>
              <a:gd name="T108" fmla="*/ 62 h 6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2">
                <a:moveTo>
                  <a:pt x="54" y="44"/>
                </a:moveTo>
                <a:lnTo>
                  <a:pt x="54" y="44"/>
                </a:lnTo>
                <a:lnTo>
                  <a:pt x="48" y="54"/>
                </a:lnTo>
                <a:lnTo>
                  <a:pt x="44" y="56"/>
                </a:lnTo>
                <a:lnTo>
                  <a:pt x="40" y="60"/>
                </a:lnTo>
                <a:lnTo>
                  <a:pt x="28" y="62"/>
                </a:lnTo>
                <a:lnTo>
                  <a:pt x="16" y="60"/>
                </a:lnTo>
                <a:lnTo>
                  <a:pt x="8" y="54"/>
                </a:lnTo>
                <a:lnTo>
                  <a:pt x="2" y="44"/>
                </a:lnTo>
                <a:lnTo>
                  <a:pt x="0" y="32"/>
                </a:lnTo>
                <a:lnTo>
                  <a:pt x="2" y="18"/>
                </a:lnTo>
                <a:lnTo>
                  <a:pt x="8" y="10"/>
                </a:lnTo>
                <a:lnTo>
                  <a:pt x="16" y="4"/>
                </a:lnTo>
                <a:lnTo>
                  <a:pt x="28" y="0"/>
                </a:lnTo>
                <a:lnTo>
                  <a:pt x="38" y="2"/>
                </a:lnTo>
                <a:lnTo>
                  <a:pt x="46" y="8"/>
                </a:lnTo>
                <a:lnTo>
                  <a:pt x="50" y="12"/>
                </a:lnTo>
                <a:lnTo>
                  <a:pt x="54" y="18"/>
                </a:lnTo>
                <a:lnTo>
                  <a:pt x="56" y="24"/>
                </a:lnTo>
                <a:lnTo>
                  <a:pt x="56" y="30"/>
                </a:lnTo>
                <a:lnTo>
                  <a:pt x="54" y="44"/>
                </a:lnTo>
                <a:close/>
                <a:moveTo>
                  <a:pt x="46" y="22"/>
                </a:moveTo>
                <a:lnTo>
                  <a:pt x="46" y="22"/>
                </a:lnTo>
                <a:lnTo>
                  <a:pt x="42" y="14"/>
                </a:lnTo>
                <a:lnTo>
                  <a:pt x="36" y="10"/>
                </a:lnTo>
                <a:lnTo>
                  <a:pt x="28" y="8"/>
                </a:lnTo>
                <a:lnTo>
                  <a:pt x="20" y="10"/>
                </a:lnTo>
                <a:lnTo>
                  <a:pt x="14" y="14"/>
                </a:lnTo>
                <a:lnTo>
                  <a:pt x="10" y="22"/>
                </a:lnTo>
                <a:lnTo>
                  <a:pt x="8" y="32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2"/>
                </a:lnTo>
                <a:lnTo>
                  <a:pt x="46" y="22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51" name="Freeform 298"/>
          <p:cNvSpPr>
            <a:spLocks noEditPoints="1"/>
          </p:cNvSpPr>
          <p:nvPr/>
        </p:nvSpPr>
        <p:spPr bwMode="auto">
          <a:xfrm>
            <a:off x="3481388" y="5229225"/>
            <a:ext cx="88900" cy="95250"/>
          </a:xfrm>
          <a:custGeom>
            <a:avLst/>
            <a:gdLst>
              <a:gd name="T0" fmla="*/ 2147483647 w 56"/>
              <a:gd name="T1" fmla="*/ 2147483647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2147483647 w 56"/>
              <a:gd name="T7" fmla="*/ 2147483647 h 60"/>
              <a:gd name="T8" fmla="*/ 2147483647 w 56"/>
              <a:gd name="T9" fmla="*/ 2147483647 h 60"/>
              <a:gd name="T10" fmla="*/ 2147483647 w 56"/>
              <a:gd name="T11" fmla="*/ 2147483647 h 60"/>
              <a:gd name="T12" fmla="*/ 2147483647 w 56"/>
              <a:gd name="T13" fmla="*/ 2147483647 h 60"/>
              <a:gd name="T14" fmla="*/ 0 w 56"/>
              <a:gd name="T15" fmla="*/ 2147483647 h 60"/>
              <a:gd name="T16" fmla="*/ 2147483647 w 56"/>
              <a:gd name="T17" fmla="*/ 2147483647 h 60"/>
              <a:gd name="T18" fmla="*/ 2147483647 w 56"/>
              <a:gd name="T19" fmla="*/ 2147483647 h 60"/>
              <a:gd name="T20" fmla="*/ 2147483647 w 56"/>
              <a:gd name="T21" fmla="*/ 2147483647 h 60"/>
              <a:gd name="T22" fmla="*/ 2147483647 w 56"/>
              <a:gd name="T23" fmla="*/ 0 h 60"/>
              <a:gd name="T24" fmla="*/ 2147483647 w 56"/>
              <a:gd name="T25" fmla="*/ 2147483647 h 60"/>
              <a:gd name="T26" fmla="*/ 2147483647 w 56"/>
              <a:gd name="T27" fmla="*/ 2147483647 h 60"/>
              <a:gd name="T28" fmla="*/ 2147483647 w 56"/>
              <a:gd name="T29" fmla="*/ 2147483647 h 60"/>
              <a:gd name="T30" fmla="*/ 2147483647 w 56"/>
              <a:gd name="T31" fmla="*/ 2147483647 h 60"/>
              <a:gd name="T32" fmla="*/ 2147483647 w 56"/>
              <a:gd name="T33" fmla="*/ 2147483647 h 60"/>
              <a:gd name="T34" fmla="*/ 2147483647 w 56"/>
              <a:gd name="T35" fmla="*/ 2147483647 h 60"/>
              <a:gd name="T36" fmla="*/ 2147483647 w 56"/>
              <a:gd name="T37" fmla="*/ 2147483647 h 60"/>
              <a:gd name="T38" fmla="*/ 2147483647 w 56"/>
              <a:gd name="T39" fmla="*/ 2147483647 h 60"/>
              <a:gd name="T40" fmla="*/ 2147483647 w 56"/>
              <a:gd name="T41" fmla="*/ 2147483647 h 60"/>
              <a:gd name="T42" fmla="*/ 2147483647 w 56"/>
              <a:gd name="T43" fmla="*/ 2147483647 h 60"/>
              <a:gd name="T44" fmla="*/ 2147483647 w 56"/>
              <a:gd name="T45" fmla="*/ 2147483647 h 60"/>
              <a:gd name="T46" fmla="*/ 2147483647 w 56"/>
              <a:gd name="T47" fmla="*/ 2147483647 h 60"/>
              <a:gd name="T48" fmla="*/ 2147483647 w 56"/>
              <a:gd name="T49" fmla="*/ 2147483647 h 60"/>
              <a:gd name="T50" fmla="*/ 2147483647 w 56"/>
              <a:gd name="T51" fmla="*/ 2147483647 h 60"/>
              <a:gd name="T52" fmla="*/ 2147483647 w 56"/>
              <a:gd name="T53" fmla="*/ 2147483647 h 60"/>
              <a:gd name="T54" fmla="*/ 2147483647 w 56"/>
              <a:gd name="T55" fmla="*/ 2147483647 h 60"/>
              <a:gd name="T56" fmla="*/ 2147483647 w 56"/>
              <a:gd name="T57" fmla="*/ 2147483647 h 60"/>
              <a:gd name="T58" fmla="*/ 2147483647 w 56"/>
              <a:gd name="T59" fmla="*/ 2147483647 h 60"/>
              <a:gd name="T60" fmla="*/ 2147483647 w 56"/>
              <a:gd name="T61" fmla="*/ 2147483647 h 60"/>
              <a:gd name="T62" fmla="*/ 2147483647 w 56"/>
              <a:gd name="T63" fmla="*/ 2147483647 h 60"/>
              <a:gd name="T64" fmla="*/ 2147483647 w 56"/>
              <a:gd name="T65" fmla="*/ 2147483647 h 60"/>
              <a:gd name="T66" fmla="*/ 2147483647 w 56"/>
              <a:gd name="T67" fmla="*/ 2147483647 h 60"/>
              <a:gd name="T68" fmla="*/ 2147483647 w 56"/>
              <a:gd name="T69" fmla="*/ 2147483647 h 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"/>
              <a:gd name="T106" fmla="*/ 0 h 60"/>
              <a:gd name="T107" fmla="*/ 56 w 56"/>
              <a:gd name="T108" fmla="*/ 60 h 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" h="60">
                <a:moveTo>
                  <a:pt x="54" y="42"/>
                </a:moveTo>
                <a:lnTo>
                  <a:pt x="54" y="42"/>
                </a:lnTo>
                <a:lnTo>
                  <a:pt x="48" y="52"/>
                </a:lnTo>
                <a:lnTo>
                  <a:pt x="44" y="56"/>
                </a:lnTo>
                <a:lnTo>
                  <a:pt x="40" y="58"/>
                </a:lnTo>
                <a:lnTo>
                  <a:pt x="28" y="60"/>
                </a:lnTo>
                <a:lnTo>
                  <a:pt x="16" y="58"/>
                </a:lnTo>
                <a:lnTo>
                  <a:pt x="8" y="52"/>
                </a:lnTo>
                <a:lnTo>
                  <a:pt x="2" y="42"/>
                </a:lnTo>
                <a:lnTo>
                  <a:pt x="0" y="30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38" y="2"/>
                </a:lnTo>
                <a:lnTo>
                  <a:pt x="46" y="6"/>
                </a:lnTo>
                <a:lnTo>
                  <a:pt x="50" y="12"/>
                </a:lnTo>
                <a:lnTo>
                  <a:pt x="54" y="16"/>
                </a:lnTo>
                <a:lnTo>
                  <a:pt x="56" y="24"/>
                </a:lnTo>
                <a:lnTo>
                  <a:pt x="56" y="30"/>
                </a:lnTo>
                <a:lnTo>
                  <a:pt x="54" y="42"/>
                </a:lnTo>
                <a:close/>
                <a:moveTo>
                  <a:pt x="46" y="20"/>
                </a:moveTo>
                <a:lnTo>
                  <a:pt x="46" y="20"/>
                </a:lnTo>
                <a:lnTo>
                  <a:pt x="42" y="14"/>
                </a:lnTo>
                <a:lnTo>
                  <a:pt x="36" y="8"/>
                </a:lnTo>
                <a:lnTo>
                  <a:pt x="28" y="6"/>
                </a:lnTo>
                <a:lnTo>
                  <a:pt x="20" y="8"/>
                </a:lnTo>
                <a:lnTo>
                  <a:pt x="14" y="14"/>
                </a:lnTo>
                <a:lnTo>
                  <a:pt x="10" y="20"/>
                </a:lnTo>
                <a:lnTo>
                  <a:pt x="8" y="30"/>
                </a:lnTo>
                <a:lnTo>
                  <a:pt x="10" y="40"/>
                </a:lnTo>
                <a:lnTo>
                  <a:pt x="14" y="48"/>
                </a:lnTo>
                <a:lnTo>
                  <a:pt x="20" y="52"/>
                </a:lnTo>
                <a:lnTo>
                  <a:pt x="28" y="54"/>
                </a:lnTo>
                <a:lnTo>
                  <a:pt x="36" y="52"/>
                </a:lnTo>
                <a:lnTo>
                  <a:pt x="42" y="48"/>
                </a:lnTo>
                <a:lnTo>
                  <a:pt x="46" y="40"/>
                </a:lnTo>
                <a:lnTo>
                  <a:pt x="48" y="30"/>
                </a:lnTo>
                <a:lnTo>
                  <a:pt x="46" y="2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52" name="Rectangle 300"/>
          <p:cNvSpPr>
            <a:spLocks noChangeArrowheads="1"/>
          </p:cNvSpPr>
          <p:nvPr/>
        </p:nvSpPr>
        <p:spPr bwMode="auto">
          <a:xfrm>
            <a:off x="2439988" y="228600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</a:rPr>
              <a:t>Copyright © The McGraw-Hill Companies, Inc. Permission required for reproduction or display.</a:t>
            </a:r>
          </a:p>
        </p:txBody>
      </p:sp>
      <p:sp>
        <p:nvSpPr>
          <p:cNvPr id="66653" name="Rectangle 169"/>
          <p:cNvSpPr>
            <a:spLocks noChangeArrowheads="1"/>
          </p:cNvSpPr>
          <p:nvPr/>
        </p:nvSpPr>
        <p:spPr bwMode="auto">
          <a:xfrm>
            <a:off x="4657725" y="12414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54" name="Rectangle 170"/>
          <p:cNvSpPr>
            <a:spLocks noChangeArrowheads="1"/>
          </p:cNvSpPr>
          <p:nvPr/>
        </p:nvSpPr>
        <p:spPr bwMode="auto">
          <a:xfrm>
            <a:off x="4121150" y="12414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55" name="Rectangle 171"/>
          <p:cNvSpPr>
            <a:spLocks noChangeArrowheads="1"/>
          </p:cNvSpPr>
          <p:nvPr/>
        </p:nvSpPr>
        <p:spPr bwMode="auto">
          <a:xfrm>
            <a:off x="4387850" y="9874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56" name="Rectangle 172"/>
          <p:cNvSpPr>
            <a:spLocks noChangeArrowheads="1"/>
          </p:cNvSpPr>
          <p:nvPr/>
        </p:nvSpPr>
        <p:spPr bwMode="auto">
          <a:xfrm>
            <a:off x="3714750" y="8826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57" name="Rectangle 173"/>
          <p:cNvSpPr>
            <a:spLocks noChangeArrowheads="1"/>
          </p:cNvSpPr>
          <p:nvPr/>
        </p:nvSpPr>
        <p:spPr bwMode="auto">
          <a:xfrm>
            <a:off x="3248025" y="8826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58" name="Rectangle 175"/>
          <p:cNvSpPr>
            <a:spLocks noChangeArrowheads="1"/>
          </p:cNvSpPr>
          <p:nvPr/>
        </p:nvSpPr>
        <p:spPr bwMode="auto">
          <a:xfrm>
            <a:off x="3467100" y="6413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59" name="Rectangle 176"/>
          <p:cNvSpPr>
            <a:spLocks noChangeArrowheads="1"/>
          </p:cNvSpPr>
          <p:nvPr/>
        </p:nvSpPr>
        <p:spPr bwMode="auto">
          <a:xfrm>
            <a:off x="3479800" y="88265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P</a:t>
            </a:r>
            <a:endParaRPr lang="en-US" sz="2400" b="1"/>
          </a:p>
        </p:txBody>
      </p:sp>
      <p:sp>
        <p:nvSpPr>
          <p:cNvPr id="66660" name="Rectangle 180"/>
          <p:cNvSpPr>
            <a:spLocks noChangeArrowheads="1"/>
          </p:cNvSpPr>
          <p:nvPr/>
        </p:nvSpPr>
        <p:spPr bwMode="auto">
          <a:xfrm>
            <a:off x="5099050" y="11525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61" name="Rectangle 184"/>
          <p:cNvSpPr>
            <a:spLocks noChangeArrowheads="1"/>
          </p:cNvSpPr>
          <p:nvPr/>
        </p:nvSpPr>
        <p:spPr bwMode="auto">
          <a:xfrm>
            <a:off x="5340350" y="7524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62" name="Rectangle 202"/>
          <p:cNvSpPr>
            <a:spLocks noChangeArrowheads="1"/>
          </p:cNvSpPr>
          <p:nvPr/>
        </p:nvSpPr>
        <p:spPr bwMode="auto">
          <a:xfrm>
            <a:off x="4657725" y="26955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63" name="Rectangle 203"/>
          <p:cNvSpPr>
            <a:spLocks noChangeArrowheads="1"/>
          </p:cNvSpPr>
          <p:nvPr/>
        </p:nvSpPr>
        <p:spPr bwMode="auto">
          <a:xfrm>
            <a:off x="4121150" y="26955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64" name="Rectangle 204"/>
          <p:cNvSpPr>
            <a:spLocks noChangeArrowheads="1"/>
          </p:cNvSpPr>
          <p:nvPr/>
        </p:nvSpPr>
        <p:spPr bwMode="auto">
          <a:xfrm>
            <a:off x="4387850" y="244157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65" name="Rectangle 205"/>
          <p:cNvSpPr>
            <a:spLocks noChangeArrowheads="1"/>
          </p:cNvSpPr>
          <p:nvPr/>
        </p:nvSpPr>
        <p:spPr bwMode="auto">
          <a:xfrm>
            <a:off x="3714750" y="23431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66" name="Rectangle 206"/>
          <p:cNvSpPr>
            <a:spLocks noChangeArrowheads="1"/>
          </p:cNvSpPr>
          <p:nvPr/>
        </p:nvSpPr>
        <p:spPr bwMode="auto">
          <a:xfrm>
            <a:off x="3248025" y="23431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67" name="Rectangle 208"/>
          <p:cNvSpPr>
            <a:spLocks noChangeArrowheads="1"/>
          </p:cNvSpPr>
          <p:nvPr/>
        </p:nvSpPr>
        <p:spPr bwMode="auto">
          <a:xfrm>
            <a:off x="3479800" y="234315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P</a:t>
            </a:r>
            <a:endParaRPr lang="en-US" sz="2400" b="1"/>
          </a:p>
        </p:txBody>
      </p:sp>
      <p:sp>
        <p:nvSpPr>
          <p:cNvPr id="66668" name="Rectangle 211"/>
          <p:cNvSpPr>
            <a:spLocks noChangeArrowheads="1"/>
          </p:cNvSpPr>
          <p:nvPr/>
        </p:nvSpPr>
        <p:spPr bwMode="auto">
          <a:xfrm>
            <a:off x="5099050" y="260667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69" name="Rectangle 215"/>
          <p:cNvSpPr>
            <a:spLocks noChangeArrowheads="1"/>
          </p:cNvSpPr>
          <p:nvPr/>
        </p:nvSpPr>
        <p:spPr bwMode="auto">
          <a:xfrm>
            <a:off x="5559425" y="25908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70" name="Rectangle 223"/>
          <p:cNvSpPr>
            <a:spLocks noChangeArrowheads="1"/>
          </p:cNvSpPr>
          <p:nvPr/>
        </p:nvSpPr>
        <p:spPr bwMode="auto">
          <a:xfrm>
            <a:off x="3470275" y="25876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71" name="Rectangle 227"/>
          <p:cNvSpPr>
            <a:spLocks noChangeArrowheads="1"/>
          </p:cNvSpPr>
          <p:nvPr/>
        </p:nvSpPr>
        <p:spPr bwMode="auto">
          <a:xfrm>
            <a:off x="3470275" y="11303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72" name="Rectangle 237"/>
          <p:cNvSpPr>
            <a:spLocks noChangeArrowheads="1"/>
          </p:cNvSpPr>
          <p:nvPr/>
        </p:nvSpPr>
        <p:spPr bwMode="auto">
          <a:xfrm>
            <a:off x="4657725" y="43434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73" name="Rectangle 238"/>
          <p:cNvSpPr>
            <a:spLocks noChangeArrowheads="1"/>
          </p:cNvSpPr>
          <p:nvPr/>
        </p:nvSpPr>
        <p:spPr bwMode="auto">
          <a:xfrm>
            <a:off x="4121150" y="43434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74" name="Rectangle 239"/>
          <p:cNvSpPr>
            <a:spLocks noChangeArrowheads="1"/>
          </p:cNvSpPr>
          <p:nvPr/>
        </p:nvSpPr>
        <p:spPr bwMode="auto">
          <a:xfrm>
            <a:off x="4387850" y="40894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75" name="Rectangle 240"/>
          <p:cNvSpPr>
            <a:spLocks noChangeArrowheads="1"/>
          </p:cNvSpPr>
          <p:nvPr/>
        </p:nvSpPr>
        <p:spPr bwMode="auto">
          <a:xfrm>
            <a:off x="3714750" y="39878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76" name="Rectangle 241"/>
          <p:cNvSpPr>
            <a:spLocks noChangeArrowheads="1"/>
          </p:cNvSpPr>
          <p:nvPr/>
        </p:nvSpPr>
        <p:spPr bwMode="auto">
          <a:xfrm>
            <a:off x="3248025" y="39878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77" name="Rectangle 242"/>
          <p:cNvSpPr>
            <a:spLocks noChangeArrowheads="1"/>
          </p:cNvSpPr>
          <p:nvPr/>
        </p:nvSpPr>
        <p:spPr bwMode="auto">
          <a:xfrm>
            <a:off x="3479800" y="39878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P</a:t>
            </a:r>
            <a:endParaRPr lang="en-US" sz="2400" b="1"/>
          </a:p>
        </p:txBody>
      </p:sp>
      <p:sp>
        <p:nvSpPr>
          <p:cNvPr id="66678" name="Rectangle 246"/>
          <p:cNvSpPr>
            <a:spLocks noChangeArrowheads="1"/>
          </p:cNvSpPr>
          <p:nvPr/>
        </p:nvSpPr>
        <p:spPr bwMode="auto">
          <a:xfrm>
            <a:off x="5099050" y="42545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79" name="Rectangle 250"/>
          <p:cNvSpPr>
            <a:spLocks noChangeArrowheads="1"/>
          </p:cNvSpPr>
          <p:nvPr/>
        </p:nvSpPr>
        <p:spPr bwMode="auto">
          <a:xfrm>
            <a:off x="5340350" y="38576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80" name="Rectangle 268"/>
          <p:cNvSpPr>
            <a:spLocks noChangeArrowheads="1"/>
          </p:cNvSpPr>
          <p:nvPr/>
        </p:nvSpPr>
        <p:spPr bwMode="auto">
          <a:xfrm>
            <a:off x="4657725" y="58039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81" name="Rectangle 269"/>
          <p:cNvSpPr>
            <a:spLocks noChangeArrowheads="1"/>
          </p:cNvSpPr>
          <p:nvPr/>
        </p:nvSpPr>
        <p:spPr bwMode="auto">
          <a:xfrm>
            <a:off x="4121150" y="58039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H</a:t>
            </a:r>
            <a:endParaRPr lang="en-US" sz="2400" b="1"/>
          </a:p>
        </p:txBody>
      </p:sp>
      <p:sp>
        <p:nvSpPr>
          <p:cNvPr id="66682" name="Rectangle 270"/>
          <p:cNvSpPr>
            <a:spLocks noChangeArrowheads="1"/>
          </p:cNvSpPr>
          <p:nvPr/>
        </p:nvSpPr>
        <p:spPr bwMode="auto">
          <a:xfrm>
            <a:off x="4387850" y="55499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83" name="Rectangle 271"/>
          <p:cNvSpPr>
            <a:spLocks noChangeArrowheads="1"/>
          </p:cNvSpPr>
          <p:nvPr/>
        </p:nvSpPr>
        <p:spPr bwMode="auto">
          <a:xfrm>
            <a:off x="3714750" y="54483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84" name="Rectangle 272"/>
          <p:cNvSpPr>
            <a:spLocks noChangeArrowheads="1"/>
          </p:cNvSpPr>
          <p:nvPr/>
        </p:nvSpPr>
        <p:spPr bwMode="auto">
          <a:xfrm>
            <a:off x="3248025" y="544830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85" name="Rectangle 273"/>
          <p:cNvSpPr>
            <a:spLocks noChangeArrowheads="1"/>
          </p:cNvSpPr>
          <p:nvPr/>
        </p:nvSpPr>
        <p:spPr bwMode="auto">
          <a:xfrm>
            <a:off x="3479800" y="5448300"/>
            <a:ext cx="84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P</a:t>
            </a:r>
            <a:endParaRPr lang="en-US" sz="2400" b="1"/>
          </a:p>
        </p:txBody>
      </p:sp>
      <p:sp>
        <p:nvSpPr>
          <p:cNvPr id="66686" name="Rectangle 276"/>
          <p:cNvSpPr>
            <a:spLocks noChangeArrowheads="1"/>
          </p:cNvSpPr>
          <p:nvPr/>
        </p:nvSpPr>
        <p:spPr bwMode="auto">
          <a:xfrm>
            <a:off x="5099050" y="5715000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87" name="Rectangle 280"/>
          <p:cNvSpPr>
            <a:spLocks noChangeArrowheads="1"/>
          </p:cNvSpPr>
          <p:nvPr/>
        </p:nvSpPr>
        <p:spPr bwMode="auto">
          <a:xfrm>
            <a:off x="5559425" y="5699125"/>
            <a:ext cx="92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pitchFamily="34" charset="0"/>
              </a:rPr>
              <a:t>N</a:t>
            </a:r>
            <a:endParaRPr lang="en-US" sz="2400" b="1"/>
          </a:p>
        </p:txBody>
      </p:sp>
      <p:sp>
        <p:nvSpPr>
          <p:cNvPr id="66688" name="Rectangle 288"/>
          <p:cNvSpPr>
            <a:spLocks noChangeArrowheads="1"/>
          </p:cNvSpPr>
          <p:nvPr/>
        </p:nvSpPr>
        <p:spPr bwMode="auto">
          <a:xfrm>
            <a:off x="3470275" y="569277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89" name="Rectangle 292"/>
          <p:cNvSpPr>
            <a:spLocks noChangeArrowheads="1"/>
          </p:cNvSpPr>
          <p:nvPr/>
        </p:nvSpPr>
        <p:spPr bwMode="auto">
          <a:xfrm>
            <a:off x="3470275" y="4235450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90" name="Rectangle 295"/>
          <p:cNvSpPr>
            <a:spLocks noChangeArrowheads="1"/>
          </p:cNvSpPr>
          <p:nvPr/>
        </p:nvSpPr>
        <p:spPr bwMode="auto">
          <a:xfrm>
            <a:off x="3470275" y="209867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91" name="Rectangle 297"/>
          <p:cNvSpPr>
            <a:spLocks noChangeArrowheads="1"/>
          </p:cNvSpPr>
          <p:nvPr/>
        </p:nvSpPr>
        <p:spPr bwMode="auto">
          <a:xfrm>
            <a:off x="3470275" y="37433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  <p:sp>
        <p:nvSpPr>
          <p:cNvPr id="66692" name="Rectangle 299"/>
          <p:cNvSpPr>
            <a:spLocks noChangeArrowheads="1"/>
          </p:cNvSpPr>
          <p:nvPr/>
        </p:nvSpPr>
        <p:spPr bwMode="auto">
          <a:xfrm>
            <a:off x="3470275" y="5203825"/>
            <a:ext cx="984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pitchFamily="34" charset="0"/>
              </a:rPr>
              <a:t>O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5953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96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65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 over lecture outline at end of lecture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848600" cy="914400"/>
          </a:xfrm>
        </p:spPr>
        <p:txBody>
          <a:bodyPr/>
          <a:lstStyle/>
          <a:p>
            <a:r>
              <a:rPr lang="en-US" sz="2400" b="1" smtClean="0">
                <a:latin typeface="Tahoma" pitchFamily="34" charset="0"/>
              </a:rPr>
              <a:t>Types of Mutations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914400"/>
            <a:ext cx="7772400" cy="54102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2400" u="sng" dirty="0" smtClean="0">
                <a:latin typeface="Tahoma" pitchFamily="34" charset="0"/>
              </a:rPr>
              <a:t>Protein Changing-</a:t>
            </a:r>
            <a:r>
              <a:rPr lang="en-US" sz="2400" dirty="0" smtClean="0">
                <a:latin typeface="Tahoma" pitchFamily="34" charset="0"/>
              </a:rPr>
              <a:t>-Deleterious or neutral (sometimes beneficial) mutations</a:t>
            </a:r>
          </a:p>
          <a:p>
            <a:pPr lvl="1" algn="l">
              <a:lnSpc>
                <a:spcPct val="80000"/>
              </a:lnSpc>
              <a:buFontTx/>
              <a:buChar char="•"/>
            </a:pPr>
            <a:r>
              <a:rPr lang="en-US" sz="2000" dirty="0" smtClean="0">
                <a:latin typeface="Tahoma" pitchFamily="34" charset="0"/>
              </a:rPr>
              <a:t>Missense--</a:t>
            </a:r>
            <a:r>
              <a:rPr lang="en-US" sz="2000" dirty="0" err="1" smtClean="0">
                <a:latin typeface="Tahoma" pitchFamily="34" charset="0"/>
              </a:rPr>
              <a:t>a.a</a:t>
            </a:r>
            <a:r>
              <a:rPr lang="en-US" sz="2000" dirty="0" smtClean="0">
                <a:latin typeface="Tahoma" pitchFamily="34" charset="0"/>
              </a:rPr>
              <a:t>. </a:t>
            </a:r>
            <a:r>
              <a:rPr lang="en-US" sz="2000" dirty="0" smtClean="0">
                <a:latin typeface="Tahoma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Tahoma" pitchFamily="34" charset="0"/>
              </a:rPr>
              <a:t>different </a:t>
            </a:r>
            <a:r>
              <a:rPr lang="en-US" sz="2000" dirty="0" err="1" smtClean="0">
                <a:latin typeface="Tahoma" pitchFamily="34" charset="0"/>
              </a:rPr>
              <a:t>a.a</a:t>
            </a:r>
            <a:r>
              <a:rPr lang="en-US" sz="2000" dirty="0" smtClean="0">
                <a:latin typeface="Tahoma" pitchFamily="34" charset="0"/>
              </a:rPr>
              <a:t>. </a:t>
            </a:r>
          </a:p>
          <a:p>
            <a:pPr lvl="2" algn="l">
              <a:lnSpc>
                <a:spcPct val="80000"/>
              </a:lnSpc>
              <a:buFontTx/>
              <a:buChar char="•"/>
            </a:pPr>
            <a:r>
              <a:rPr lang="en-US" sz="1800" dirty="0" smtClean="0">
                <a:latin typeface="Tahoma" pitchFamily="34" charset="0"/>
              </a:rPr>
              <a:t>Sometimes neutral effect on protein if new </a:t>
            </a:r>
            <a:r>
              <a:rPr lang="en-US" sz="1800" dirty="0" err="1" smtClean="0">
                <a:latin typeface="Tahoma" pitchFamily="34" charset="0"/>
              </a:rPr>
              <a:t>a.a</a:t>
            </a:r>
            <a:r>
              <a:rPr lang="en-US" sz="1800" dirty="0" smtClean="0">
                <a:latin typeface="Tahoma" pitchFamily="34" charset="0"/>
              </a:rPr>
              <a:t>. is chemically similar to old</a:t>
            </a:r>
          </a:p>
          <a:p>
            <a:pPr lvl="1" algn="l">
              <a:lnSpc>
                <a:spcPct val="80000"/>
              </a:lnSpc>
              <a:buFontTx/>
              <a:buChar char="•"/>
            </a:pPr>
            <a:r>
              <a:rPr lang="en-US" sz="2000" dirty="0" smtClean="0">
                <a:latin typeface="Tahoma" pitchFamily="34" charset="0"/>
              </a:rPr>
              <a:t>Nonsense</a:t>
            </a:r>
            <a:r>
              <a:rPr lang="en-US" sz="2000" dirty="0" smtClean="0"/>
              <a:t>—</a:t>
            </a:r>
            <a:r>
              <a:rPr lang="en-US" sz="2000" dirty="0" err="1" smtClean="0">
                <a:latin typeface="Tahoma" pitchFamily="34" charset="0"/>
              </a:rPr>
              <a:t>a.a</a:t>
            </a:r>
            <a:r>
              <a:rPr lang="en-US" sz="2000" dirty="0" smtClean="0">
                <a:latin typeface="Tahoma" pitchFamily="34" charset="0"/>
              </a:rPr>
              <a:t>. codon </a:t>
            </a:r>
            <a:r>
              <a:rPr lang="en-US" sz="2000" dirty="0" smtClean="0">
                <a:latin typeface="Tahoma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Tahoma" pitchFamily="34" charset="0"/>
              </a:rPr>
              <a:t>stop codon (truncation of protein)</a:t>
            </a:r>
          </a:p>
          <a:p>
            <a:pPr lvl="1" algn="l">
              <a:lnSpc>
                <a:spcPct val="80000"/>
              </a:lnSpc>
              <a:buFontTx/>
              <a:buChar char="•"/>
            </a:pPr>
            <a:r>
              <a:rPr lang="en-US" sz="2000" dirty="0" smtClean="0">
                <a:latin typeface="Tahoma" pitchFamily="34" charset="0"/>
              </a:rPr>
              <a:t>Insertion or deletion of </a:t>
            </a:r>
            <a:r>
              <a:rPr lang="en-US" sz="2000" dirty="0" err="1" smtClean="0">
                <a:latin typeface="Tahoma" pitchFamily="34" charset="0"/>
              </a:rPr>
              <a:t>nucleotide</a:t>
            </a:r>
            <a:r>
              <a:rPr lang="en-US" sz="2000" dirty="0" err="1" smtClean="0">
                <a:latin typeface="Tahoma" pitchFamily="34" charset="0"/>
                <a:sym typeface="Wingdings" panose="05000000000000000000" pitchFamily="2" charset="2"/>
              </a:rPr>
              <a:t>s</a:t>
            </a:r>
            <a:r>
              <a:rPr lang="en-US" sz="2000" dirty="0" err="1" smtClean="0">
                <a:latin typeface="Tahoma" pitchFamily="34" charset="0"/>
              </a:rPr>
              <a:t>hift</a:t>
            </a:r>
            <a:r>
              <a:rPr lang="en-US" sz="2000" dirty="0" smtClean="0">
                <a:latin typeface="Tahoma" pitchFamily="34" charset="0"/>
              </a:rPr>
              <a:t> in reading frame (</a:t>
            </a:r>
            <a:r>
              <a:rPr lang="en-US" sz="2000" dirty="0" err="1" smtClean="0">
                <a:latin typeface="Tahoma" pitchFamily="34" charset="0"/>
              </a:rPr>
              <a:t>frameshift</a:t>
            </a:r>
            <a:r>
              <a:rPr lang="en-US" sz="2000" dirty="0" smtClean="0">
                <a:latin typeface="Tahoma" pitchFamily="34" charset="0"/>
              </a:rPr>
              <a:t> mutation</a:t>
            </a:r>
            <a:r>
              <a:rPr lang="en-US" sz="2000" dirty="0" smtClean="0">
                <a:latin typeface="Tahoma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Tahoma" pitchFamily="34" charset="0"/>
              </a:rPr>
              <a:t>missense then stop codon)</a:t>
            </a:r>
          </a:p>
          <a:p>
            <a:pPr lvl="1" algn="l">
              <a:lnSpc>
                <a:spcPct val="80000"/>
              </a:lnSpc>
              <a:buFontTx/>
              <a:buChar char="•"/>
            </a:pPr>
            <a:endParaRPr lang="en-US" sz="2000" dirty="0" smtClean="0">
              <a:latin typeface="Tahoma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sz="2400" u="sng" dirty="0" smtClean="0">
                <a:latin typeface="Tahoma" pitchFamily="34" charset="0"/>
              </a:rPr>
              <a:t>Non protein-changing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400" dirty="0" smtClean="0">
                <a:latin typeface="Tahoma" pitchFamily="34" charset="0"/>
              </a:rPr>
              <a:t>Silent mutations (non-</a:t>
            </a:r>
            <a:r>
              <a:rPr lang="en-US" sz="2400" dirty="0" err="1" smtClean="0">
                <a:latin typeface="Tahoma" pitchFamily="34" charset="0"/>
              </a:rPr>
              <a:t>a.a</a:t>
            </a:r>
            <a:r>
              <a:rPr lang="en-US" sz="2400" dirty="0" smtClean="0">
                <a:latin typeface="Tahoma" pitchFamily="34" charset="0"/>
              </a:rPr>
              <a:t>. changing)--neutral Mutations</a:t>
            </a:r>
          </a:p>
          <a:p>
            <a:pPr algn="l">
              <a:lnSpc>
                <a:spcPct val="80000"/>
              </a:lnSpc>
            </a:pPr>
            <a:endParaRPr lang="en-US" sz="2400" dirty="0">
              <a:latin typeface="Tahoma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sz="2400" u="sng" dirty="0" smtClean="0">
                <a:latin typeface="Tahoma" pitchFamily="34" charset="0"/>
              </a:rPr>
              <a:t>Changes in expression pattern</a:t>
            </a:r>
            <a:endParaRPr lang="en-US" sz="2400" dirty="0">
              <a:latin typeface="Tahoma" pitchFamily="34" charset="0"/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Mutations in the promoter or regulatory regions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position effect </a:t>
            </a:r>
            <a:endParaRPr lang="en-US" sz="2400" u="sng" dirty="0" smtClean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05525" y="1085850"/>
            <a:ext cx="3038475" cy="1181100"/>
          </a:xfrm>
          <a:noFill/>
        </p:spPr>
        <p:txBody>
          <a:bodyPr/>
          <a:lstStyle/>
          <a:p>
            <a:pPr>
              <a:tabLst>
                <a:tab pos="744538" algn="l"/>
              </a:tabLst>
            </a:pPr>
            <a:r>
              <a:rPr lang="en-US" sz="1600" b="1" smtClean="0">
                <a:solidFill>
                  <a:schemeClr val="tx1"/>
                </a:solidFill>
                <a:latin typeface="Georgia" pitchFamily="18" charset="0"/>
              </a:rPr>
              <a:t>The genetic code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0" y="0"/>
            <a:ext cx="6183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t="88297" r="26622" b="3581"/>
          <a:stretch>
            <a:fillRect/>
          </a:stretch>
        </p:blipFill>
        <p:spPr bwMode="auto">
          <a:xfrm>
            <a:off x="5970588" y="5918200"/>
            <a:ext cx="31734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4772025" y="4494213"/>
            <a:ext cx="1190625" cy="0"/>
          </a:xfrm>
          <a:prstGeom prst="line">
            <a:avLst/>
          </a:prstGeom>
          <a:noFill/>
          <a:ln w="28575" cap="flat" cmpd="sng">
            <a:solidFill>
              <a:srgbClr val="FF66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Frameshift Mutations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04850" y="3848100"/>
            <a:ext cx="2332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b="1">
                <a:latin typeface="Arial" pitchFamily="34" charset="0"/>
              </a:rPr>
              <a:t>Frameshift</a:t>
            </a:r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7235825" y="3749675"/>
            <a:ext cx="706438" cy="541338"/>
            <a:chOff x="4708" y="2362"/>
            <a:chExt cx="500" cy="341"/>
          </a:xfrm>
        </p:grpSpPr>
        <p:sp>
          <p:nvSpPr>
            <p:cNvPr id="6278" name="Freeform 6"/>
            <p:cNvSpPr>
              <a:spLocks/>
            </p:cNvSpPr>
            <p:nvPr/>
          </p:nvSpPr>
          <p:spPr bwMode="auto">
            <a:xfrm>
              <a:off x="4754" y="2501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5 w 109"/>
                <a:gd name="T3" fmla="*/ 42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5" y="42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Rectangle 7"/>
            <p:cNvSpPr>
              <a:spLocks noChangeArrowheads="1"/>
            </p:cNvSpPr>
            <p:nvPr/>
          </p:nvSpPr>
          <p:spPr bwMode="auto">
            <a:xfrm>
              <a:off x="4708" y="2523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80" name="Freeform 8"/>
            <p:cNvSpPr>
              <a:spLocks/>
            </p:cNvSpPr>
            <p:nvPr/>
          </p:nvSpPr>
          <p:spPr bwMode="auto">
            <a:xfrm>
              <a:off x="4903" y="2362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0 w 103"/>
                <a:gd name="T3" fmla="*/ 91 h 292"/>
                <a:gd name="T4" fmla="*/ 96 w 103"/>
                <a:gd name="T5" fmla="*/ 66 h 292"/>
                <a:gd name="T6" fmla="*/ 92 w 103"/>
                <a:gd name="T7" fmla="*/ 46 h 292"/>
                <a:gd name="T8" fmla="*/ 85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0 w 103"/>
                <a:gd name="T15" fmla="*/ 2 h 292"/>
                <a:gd name="T16" fmla="*/ 51 w 103"/>
                <a:gd name="T17" fmla="*/ 0 h 292"/>
                <a:gd name="T18" fmla="*/ 42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4 h 292"/>
                <a:gd name="T30" fmla="*/ 3 w 103"/>
                <a:gd name="T31" fmla="*/ 90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0" y="91"/>
                  </a:lnTo>
                  <a:lnTo>
                    <a:pt x="96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4"/>
                  </a:lnTo>
                  <a:lnTo>
                    <a:pt x="3" y="90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Rectangle 9"/>
            <p:cNvSpPr>
              <a:spLocks noChangeArrowheads="1"/>
            </p:cNvSpPr>
            <p:nvPr/>
          </p:nvSpPr>
          <p:spPr bwMode="auto">
            <a:xfrm>
              <a:off x="4856" y="2520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82" name="Freeform 10"/>
            <p:cNvSpPr>
              <a:spLocks/>
            </p:cNvSpPr>
            <p:nvPr/>
          </p:nvSpPr>
          <p:spPr bwMode="auto">
            <a:xfrm>
              <a:off x="5051" y="2498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Rectangle 11"/>
            <p:cNvSpPr>
              <a:spLocks noChangeArrowheads="1"/>
            </p:cNvSpPr>
            <p:nvPr/>
          </p:nvSpPr>
          <p:spPr bwMode="auto">
            <a:xfrm>
              <a:off x="5005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6150" name="Group 12"/>
          <p:cNvGrpSpPr>
            <a:grpSpLocks/>
          </p:cNvGrpSpPr>
          <p:nvPr/>
        </p:nvGrpSpPr>
        <p:grpSpPr bwMode="auto">
          <a:xfrm>
            <a:off x="7980363" y="3757613"/>
            <a:ext cx="514350" cy="531812"/>
            <a:chOff x="5172" y="2367"/>
            <a:chExt cx="365" cy="335"/>
          </a:xfrm>
        </p:grpSpPr>
        <p:sp>
          <p:nvSpPr>
            <p:cNvPr id="6274" name="Freeform 13"/>
            <p:cNvSpPr>
              <a:spLocks/>
            </p:cNvSpPr>
            <p:nvPr/>
          </p:nvSpPr>
          <p:spPr bwMode="auto">
            <a:xfrm>
              <a:off x="5212" y="2367"/>
              <a:ext cx="118" cy="285"/>
            </a:xfrm>
            <a:custGeom>
              <a:avLst/>
              <a:gdLst>
                <a:gd name="T0" fmla="*/ 61 w 118"/>
                <a:gd name="T1" fmla="*/ 0 h 285"/>
                <a:gd name="T2" fmla="*/ 0 w 118"/>
                <a:gd name="T3" fmla="*/ 61 h 285"/>
                <a:gd name="T4" fmla="*/ 0 w 118"/>
                <a:gd name="T5" fmla="*/ 284 h 285"/>
                <a:gd name="T6" fmla="*/ 117 w 118"/>
                <a:gd name="T7" fmla="*/ 284 h 285"/>
                <a:gd name="T8" fmla="*/ 117 w 118"/>
                <a:gd name="T9" fmla="*/ 57 h 285"/>
                <a:gd name="T10" fmla="*/ 61 w 118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"/>
                <a:gd name="T19" fmla="*/ 0 h 285"/>
                <a:gd name="T20" fmla="*/ 118 w 118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" h="285">
                  <a:moveTo>
                    <a:pt x="61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7" y="284"/>
                  </a:lnTo>
                  <a:lnTo>
                    <a:pt x="117" y="57"/>
                  </a:lnTo>
                  <a:lnTo>
                    <a:pt x="61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Rectangle 14"/>
            <p:cNvSpPr>
              <a:spLocks noChangeArrowheads="1"/>
            </p:cNvSpPr>
            <p:nvPr/>
          </p:nvSpPr>
          <p:spPr bwMode="auto">
            <a:xfrm>
              <a:off x="5172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76" name="Freeform 15"/>
            <p:cNvSpPr>
              <a:spLocks/>
            </p:cNvSpPr>
            <p:nvPr/>
          </p:nvSpPr>
          <p:spPr bwMode="auto">
            <a:xfrm>
              <a:off x="5375" y="2369"/>
              <a:ext cx="115" cy="285"/>
            </a:xfrm>
            <a:custGeom>
              <a:avLst/>
              <a:gdLst>
                <a:gd name="T0" fmla="*/ 59 w 115"/>
                <a:gd name="T1" fmla="*/ 0 h 285"/>
                <a:gd name="T2" fmla="*/ 0 w 115"/>
                <a:gd name="T3" fmla="*/ 61 h 285"/>
                <a:gd name="T4" fmla="*/ 0 w 115"/>
                <a:gd name="T5" fmla="*/ 284 h 285"/>
                <a:gd name="T6" fmla="*/ 114 w 115"/>
                <a:gd name="T7" fmla="*/ 284 h 285"/>
                <a:gd name="T8" fmla="*/ 114 w 115"/>
                <a:gd name="T9" fmla="*/ 57 h 285"/>
                <a:gd name="T10" fmla="*/ 59 w 115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85"/>
                <a:gd name="T20" fmla="*/ 115 w 115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85">
                  <a:moveTo>
                    <a:pt x="59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4" y="284"/>
                  </a:lnTo>
                  <a:lnTo>
                    <a:pt x="114" y="57"/>
                  </a:lnTo>
                  <a:lnTo>
                    <a:pt x="59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Rectangle 16"/>
            <p:cNvSpPr>
              <a:spLocks noChangeArrowheads="1"/>
            </p:cNvSpPr>
            <p:nvPr/>
          </p:nvSpPr>
          <p:spPr bwMode="auto">
            <a:xfrm>
              <a:off x="5334" y="2522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</p:grpSp>
      <p:sp>
        <p:nvSpPr>
          <p:cNvPr id="6151" name="Freeform 17"/>
          <p:cNvSpPr>
            <a:spLocks/>
          </p:cNvSpPr>
          <p:nvPr/>
        </p:nvSpPr>
        <p:spPr bwMode="auto">
          <a:xfrm>
            <a:off x="3400425" y="4219575"/>
            <a:ext cx="5254625" cy="74613"/>
          </a:xfrm>
          <a:custGeom>
            <a:avLst/>
            <a:gdLst>
              <a:gd name="T0" fmla="*/ 2147483647 w 3249"/>
              <a:gd name="T1" fmla="*/ 2147483647 h 41"/>
              <a:gd name="T2" fmla="*/ 2147483647 w 3249"/>
              <a:gd name="T3" fmla="*/ 0 h 41"/>
              <a:gd name="T4" fmla="*/ 0 w 3249"/>
              <a:gd name="T5" fmla="*/ 0 h 41"/>
              <a:gd name="T6" fmla="*/ 0 w 3249"/>
              <a:gd name="T7" fmla="*/ 2147483647 h 41"/>
              <a:gd name="T8" fmla="*/ 2147483647 w 3249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49"/>
              <a:gd name="T16" fmla="*/ 0 h 41"/>
              <a:gd name="T17" fmla="*/ 3249 w 3249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49" h="41">
                <a:moveTo>
                  <a:pt x="3248" y="40"/>
                </a:moveTo>
                <a:lnTo>
                  <a:pt x="3248" y="0"/>
                </a:lnTo>
                <a:lnTo>
                  <a:pt x="0" y="0"/>
                </a:lnTo>
                <a:lnTo>
                  <a:pt x="0" y="40"/>
                </a:lnTo>
                <a:lnTo>
                  <a:pt x="3248" y="40"/>
                </a:lnTo>
              </a:path>
            </a:pathLst>
          </a:custGeom>
          <a:solidFill>
            <a:srgbClr val="258DBF">
              <a:alpha val="999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2" name="Group 18"/>
          <p:cNvGrpSpPr>
            <a:grpSpLocks/>
          </p:cNvGrpSpPr>
          <p:nvPr/>
        </p:nvGrpSpPr>
        <p:grpSpPr bwMode="auto">
          <a:xfrm>
            <a:off x="3359150" y="3759200"/>
            <a:ext cx="739775" cy="896938"/>
            <a:chOff x="2380" y="2361"/>
            <a:chExt cx="525" cy="565"/>
          </a:xfrm>
        </p:grpSpPr>
        <p:sp>
          <p:nvSpPr>
            <p:cNvPr id="6266" name="Freeform 19"/>
            <p:cNvSpPr>
              <a:spLocks/>
            </p:cNvSpPr>
            <p:nvPr/>
          </p:nvSpPr>
          <p:spPr bwMode="auto">
            <a:xfrm>
              <a:off x="2420" y="2365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0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6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0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6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Rectangle 20"/>
            <p:cNvSpPr>
              <a:spLocks noChangeArrowheads="1"/>
            </p:cNvSpPr>
            <p:nvPr/>
          </p:nvSpPr>
          <p:spPr bwMode="auto">
            <a:xfrm>
              <a:off x="2380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68" name="Freeform 21"/>
            <p:cNvSpPr>
              <a:spLocks/>
            </p:cNvSpPr>
            <p:nvPr/>
          </p:nvSpPr>
          <p:spPr bwMode="auto">
            <a:xfrm>
              <a:off x="2584" y="2497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6 w 109"/>
                <a:gd name="T3" fmla="*/ 43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6" y="43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Rectangle 22"/>
            <p:cNvSpPr>
              <a:spLocks noChangeArrowheads="1"/>
            </p:cNvSpPr>
            <p:nvPr/>
          </p:nvSpPr>
          <p:spPr bwMode="auto">
            <a:xfrm>
              <a:off x="2538" y="251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70" name="Freeform 23"/>
            <p:cNvSpPr>
              <a:spLocks/>
            </p:cNvSpPr>
            <p:nvPr/>
          </p:nvSpPr>
          <p:spPr bwMode="auto">
            <a:xfrm>
              <a:off x="2744" y="2361"/>
              <a:ext cx="102" cy="292"/>
            </a:xfrm>
            <a:custGeom>
              <a:avLst/>
              <a:gdLst>
                <a:gd name="T0" fmla="*/ 101 w 102"/>
                <a:gd name="T1" fmla="*/ 118 h 292"/>
                <a:gd name="T2" fmla="*/ 99 w 102"/>
                <a:gd name="T3" fmla="*/ 91 h 292"/>
                <a:gd name="T4" fmla="*/ 96 w 102"/>
                <a:gd name="T5" fmla="*/ 66 h 292"/>
                <a:gd name="T6" fmla="*/ 91 w 102"/>
                <a:gd name="T7" fmla="*/ 46 h 292"/>
                <a:gd name="T8" fmla="*/ 85 w 102"/>
                <a:gd name="T9" fmla="*/ 29 h 292"/>
                <a:gd name="T10" fmla="*/ 78 w 102"/>
                <a:gd name="T11" fmla="*/ 17 h 292"/>
                <a:gd name="T12" fmla="*/ 69 w 102"/>
                <a:gd name="T13" fmla="*/ 8 h 292"/>
                <a:gd name="T14" fmla="*/ 60 w 102"/>
                <a:gd name="T15" fmla="*/ 2 h 292"/>
                <a:gd name="T16" fmla="*/ 51 w 102"/>
                <a:gd name="T17" fmla="*/ 0 h 292"/>
                <a:gd name="T18" fmla="*/ 42 w 102"/>
                <a:gd name="T19" fmla="*/ 2 h 292"/>
                <a:gd name="T20" fmla="*/ 32 w 102"/>
                <a:gd name="T21" fmla="*/ 8 h 292"/>
                <a:gd name="T22" fmla="*/ 24 w 102"/>
                <a:gd name="T23" fmla="*/ 16 h 292"/>
                <a:gd name="T24" fmla="*/ 17 w 102"/>
                <a:gd name="T25" fmla="*/ 28 h 292"/>
                <a:gd name="T26" fmla="*/ 10 w 102"/>
                <a:gd name="T27" fmla="*/ 45 h 292"/>
                <a:gd name="T28" fmla="*/ 6 w 102"/>
                <a:gd name="T29" fmla="*/ 64 h 292"/>
                <a:gd name="T30" fmla="*/ 2 w 102"/>
                <a:gd name="T31" fmla="*/ 90 h 292"/>
                <a:gd name="T32" fmla="*/ 1 w 102"/>
                <a:gd name="T33" fmla="*/ 117 h 292"/>
                <a:gd name="T34" fmla="*/ 0 w 102"/>
                <a:gd name="T35" fmla="*/ 291 h 292"/>
                <a:gd name="T36" fmla="*/ 99 w 102"/>
                <a:gd name="T37" fmla="*/ 291 h 292"/>
                <a:gd name="T38" fmla="*/ 101 w 102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2"/>
                <a:gd name="T62" fmla="*/ 102 w 102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2">
                  <a:moveTo>
                    <a:pt x="101" y="118"/>
                  </a:moveTo>
                  <a:lnTo>
                    <a:pt x="99" y="91"/>
                  </a:lnTo>
                  <a:lnTo>
                    <a:pt x="96" y="66"/>
                  </a:lnTo>
                  <a:lnTo>
                    <a:pt x="91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69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4"/>
                  </a:lnTo>
                  <a:lnTo>
                    <a:pt x="2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9" y="291"/>
                  </a:lnTo>
                  <a:lnTo>
                    <a:pt x="101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Rectangle 24"/>
            <p:cNvSpPr>
              <a:spLocks noChangeArrowheads="1"/>
            </p:cNvSpPr>
            <p:nvPr/>
          </p:nvSpPr>
          <p:spPr bwMode="auto">
            <a:xfrm>
              <a:off x="2696" y="2519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72" name="Freeform 25"/>
            <p:cNvSpPr>
              <a:spLocks/>
            </p:cNvSpPr>
            <p:nvPr/>
          </p:nvSpPr>
          <p:spPr bwMode="auto">
            <a:xfrm>
              <a:off x="2410" y="2756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Rectangle 26"/>
            <p:cNvSpPr>
              <a:spLocks noChangeArrowheads="1"/>
            </p:cNvSpPr>
            <p:nvPr/>
          </p:nvSpPr>
          <p:spPr bwMode="auto">
            <a:xfrm>
              <a:off x="2464" y="2746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Met</a:t>
              </a:r>
            </a:p>
          </p:txBody>
        </p:sp>
      </p:grpSp>
      <p:grpSp>
        <p:nvGrpSpPr>
          <p:cNvPr id="6153" name="Group 27"/>
          <p:cNvGrpSpPr>
            <a:grpSpLocks/>
          </p:cNvGrpSpPr>
          <p:nvPr/>
        </p:nvGrpSpPr>
        <p:grpSpPr bwMode="auto">
          <a:xfrm>
            <a:off x="4137025" y="3746500"/>
            <a:ext cx="742950" cy="909638"/>
            <a:chOff x="2850" y="2360"/>
            <a:chExt cx="526" cy="573"/>
          </a:xfrm>
        </p:grpSpPr>
        <p:sp>
          <p:nvSpPr>
            <p:cNvPr id="6258" name="Freeform 28"/>
            <p:cNvSpPr>
              <a:spLocks/>
            </p:cNvSpPr>
            <p:nvPr/>
          </p:nvSpPr>
          <p:spPr bwMode="auto">
            <a:xfrm>
              <a:off x="2890" y="2366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1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7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Rectangle 29"/>
            <p:cNvSpPr>
              <a:spLocks noChangeArrowheads="1"/>
            </p:cNvSpPr>
            <p:nvPr/>
          </p:nvSpPr>
          <p:spPr bwMode="auto">
            <a:xfrm>
              <a:off x="2850" y="251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60" name="Freeform 30"/>
            <p:cNvSpPr>
              <a:spLocks/>
            </p:cNvSpPr>
            <p:nvPr/>
          </p:nvSpPr>
          <p:spPr bwMode="auto">
            <a:xfrm>
              <a:off x="3051" y="2368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1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7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Rectangle 31"/>
            <p:cNvSpPr>
              <a:spLocks noChangeArrowheads="1"/>
            </p:cNvSpPr>
            <p:nvPr/>
          </p:nvSpPr>
          <p:spPr bwMode="auto">
            <a:xfrm>
              <a:off x="3011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62" name="Freeform 32"/>
            <p:cNvSpPr>
              <a:spLocks/>
            </p:cNvSpPr>
            <p:nvPr/>
          </p:nvSpPr>
          <p:spPr bwMode="auto">
            <a:xfrm>
              <a:off x="3214" y="2360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1 w 103"/>
                <a:gd name="T3" fmla="*/ 91 h 292"/>
                <a:gd name="T4" fmla="*/ 97 w 103"/>
                <a:gd name="T5" fmla="*/ 66 h 292"/>
                <a:gd name="T6" fmla="*/ 93 w 103"/>
                <a:gd name="T7" fmla="*/ 46 h 292"/>
                <a:gd name="T8" fmla="*/ 86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1 w 103"/>
                <a:gd name="T15" fmla="*/ 2 h 292"/>
                <a:gd name="T16" fmla="*/ 52 w 103"/>
                <a:gd name="T17" fmla="*/ 0 h 292"/>
                <a:gd name="T18" fmla="*/ 43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5 h 292"/>
                <a:gd name="T30" fmla="*/ 3 w 103"/>
                <a:gd name="T31" fmla="*/ 90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1" y="91"/>
                  </a:lnTo>
                  <a:lnTo>
                    <a:pt x="97" y="66"/>
                  </a:lnTo>
                  <a:lnTo>
                    <a:pt x="93" y="46"/>
                  </a:lnTo>
                  <a:lnTo>
                    <a:pt x="86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3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Rectangle 33"/>
            <p:cNvSpPr>
              <a:spLocks noChangeArrowheads="1"/>
            </p:cNvSpPr>
            <p:nvPr/>
          </p:nvSpPr>
          <p:spPr bwMode="auto">
            <a:xfrm>
              <a:off x="3167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64" name="Freeform 34"/>
            <p:cNvSpPr>
              <a:spLocks/>
            </p:cNvSpPr>
            <p:nvPr/>
          </p:nvSpPr>
          <p:spPr bwMode="auto">
            <a:xfrm>
              <a:off x="2887" y="2764"/>
              <a:ext cx="431" cy="130"/>
            </a:xfrm>
            <a:custGeom>
              <a:avLst/>
              <a:gdLst>
                <a:gd name="T0" fmla="*/ 430 w 431"/>
                <a:gd name="T1" fmla="*/ 129 h 130"/>
                <a:gd name="T2" fmla="*/ 430 w 431"/>
                <a:gd name="T3" fmla="*/ 0 h 130"/>
                <a:gd name="T4" fmla="*/ 0 w 431"/>
                <a:gd name="T5" fmla="*/ 0 h 130"/>
                <a:gd name="T6" fmla="*/ 0 w 431"/>
                <a:gd name="T7" fmla="*/ 129 h 130"/>
                <a:gd name="T8" fmla="*/ 430 w 431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"/>
                <a:gd name="T16" fmla="*/ 0 h 130"/>
                <a:gd name="T17" fmla="*/ 431 w 43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1" h="130">
                  <a:moveTo>
                    <a:pt x="430" y="129"/>
                  </a:moveTo>
                  <a:lnTo>
                    <a:pt x="430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0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Rectangle 35"/>
            <p:cNvSpPr>
              <a:spLocks noChangeArrowheads="1"/>
            </p:cNvSpPr>
            <p:nvPr/>
          </p:nvSpPr>
          <p:spPr bwMode="auto">
            <a:xfrm>
              <a:off x="2940" y="2753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Lys</a:t>
              </a:r>
            </a:p>
          </p:txBody>
        </p:sp>
      </p:grpSp>
      <p:grpSp>
        <p:nvGrpSpPr>
          <p:cNvPr id="6154" name="Group 36"/>
          <p:cNvGrpSpPr>
            <a:grpSpLocks/>
          </p:cNvGrpSpPr>
          <p:nvPr/>
        </p:nvGrpSpPr>
        <p:grpSpPr bwMode="auto">
          <a:xfrm>
            <a:off x="5695950" y="3743325"/>
            <a:ext cx="723900" cy="912813"/>
            <a:chOff x="4119" y="2358"/>
            <a:chExt cx="514" cy="575"/>
          </a:xfrm>
        </p:grpSpPr>
        <p:sp>
          <p:nvSpPr>
            <p:cNvPr id="6250" name="Freeform 37"/>
            <p:cNvSpPr>
              <a:spLocks/>
            </p:cNvSpPr>
            <p:nvPr/>
          </p:nvSpPr>
          <p:spPr bwMode="auto">
            <a:xfrm>
              <a:off x="4166" y="2358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0 w 103"/>
                <a:gd name="T3" fmla="*/ 91 h 292"/>
                <a:gd name="T4" fmla="*/ 97 w 103"/>
                <a:gd name="T5" fmla="*/ 66 h 292"/>
                <a:gd name="T6" fmla="*/ 92 w 103"/>
                <a:gd name="T7" fmla="*/ 46 h 292"/>
                <a:gd name="T8" fmla="*/ 85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0 w 103"/>
                <a:gd name="T15" fmla="*/ 2 h 292"/>
                <a:gd name="T16" fmla="*/ 52 w 103"/>
                <a:gd name="T17" fmla="*/ 0 h 292"/>
                <a:gd name="T18" fmla="*/ 43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4 h 292"/>
                <a:gd name="T30" fmla="*/ 3 w 103"/>
                <a:gd name="T31" fmla="*/ 89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0" y="91"/>
                  </a:lnTo>
                  <a:lnTo>
                    <a:pt x="97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3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4"/>
                  </a:lnTo>
                  <a:lnTo>
                    <a:pt x="3" y="89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Rectangle 38"/>
            <p:cNvSpPr>
              <a:spLocks noChangeArrowheads="1"/>
            </p:cNvSpPr>
            <p:nvPr/>
          </p:nvSpPr>
          <p:spPr bwMode="auto">
            <a:xfrm>
              <a:off x="4119" y="2517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52" name="Freeform 39"/>
            <p:cNvSpPr>
              <a:spLocks/>
            </p:cNvSpPr>
            <p:nvPr/>
          </p:nvSpPr>
          <p:spPr bwMode="auto">
            <a:xfrm>
              <a:off x="4314" y="2498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8 h 154"/>
                <a:gd name="T10" fmla="*/ 5 w 111"/>
                <a:gd name="T11" fmla="*/ 16 h 154"/>
                <a:gd name="T12" fmla="*/ 10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4 w 111"/>
                <a:gd name="T19" fmla="*/ 36 h 154"/>
                <a:gd name="T20" fmla="*/ 45 w 111"/>
                <a:gd name="T21" fmla="*/ 38 h 154"/>
                <a:gd name="T22" fmla="*/ 55 w 111"/>
                <a:gd name="T23" fmla="*/ 39 h 154"/>
                <a:gd name="T24" fmla="*/ 65 w 111"/>
                <a:gd name="T25" fmla="*/ 39 h 154"/>
                <a:gd name="T26" fmla="*/ 76 w 111"/>
                <a:gd name="T27" fmla="*/ 37 h 154"/>
                <a:gd name="T28" fmla="*/ 85 w 111"/>
                <a:gd name="T29" fmla="*/ 34 h 154"/>
                <a:gd name="T30" fmla="*/ 92 w 111"/>
                <a:gd name="T31" fmla="*/ 30 h 154"/>
                <a:gd name="T32" fmla="*/ 100 w 111"/>
                <a:gd name="T33" fmla="*/ 25 h 154"/>
                <a:gd name="T34" fmla="*/ 105 w 111"/>
                <a:gd name="T35" fmla="*/ 18 h 154"/>
                <a:gd name="T36" fmla="*/ 108 w 111"/>
                <a:gd name="T37" fmla="*/ 10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16"/>
                  </a:lnTo>
                  <a:lnTo>
                    <a:pt x="10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4" y="36"/>
                  </a:lnTo>
                  <a:lnTo>
                    <a:pt x="45" y="38"/>
                  </a:lnTo>
                  <a:lnTo>
                    <a:pt x="55" y="39"/>
                  </a:lnTo>
                  <a:lnTo>
                    <a:pt x="65" y="39"/>
                  </a:lnTo>
                  <a:lnTo>
                    <a:pt x="76" y="37"/>
                  </a:lnTo>
                  <a:lnTo>
                    <a:pt x="85" y="34"/>
                  </a:lnTo>
                  <a:lnTo>
                    <a:pt x="92" y="30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8" y="10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Rectangle 40"/>
            <p:cNvSpPr>
              <a:spLocks noChangeArrowheads="1"/>
            </p:cNvSpPr>
            <p:nvPr/>
          </p:nvSpPr>
          <p:spPr bwMode="auto">
            <a:xfrm>
              <a:off x="4268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6254" name="Freeform 41"/>
            <p:cNvSpPr>
              <a:spLocks/>
            </p:cNvSpPr>
            <p:nvPr/>
          </p:nvSpPr>
          <p:spPr bwMode="auto">
            <a:xfrm>
              <a:off x="4472" y="2360"/>
              <a:ext cx="102" cy="292"/>
            </a:xfrm>
            <a:custGeom>
              <a:avLst/>
              <a:gdLst>
                <a:gd name="T0" fmla="*/ 101 w 102"/>
                <a:gd name="T1" fmla="*/ 118 h 292"/>
                <a:gd name="T2" fmla="*/ 100 w 102"/>
                <a:gd name="T3" fmla="*/ 91 h 292"/>
                <a:gd name="T4" fmla="*/ 96 w 102"/>
                <a:gd name="T5" fmla="*/ 66 h 292"/>
                <a:gd name="T6" fmla="*/ 92 w 102"/>
                <a:gd name="T7" fmla="*/ 46 h 292"/>
                <a:gd name="T8" fmla="*/ 85 w 102"/>
                <a:gd name="T9" fmla="*/ 29 h 292"/>
                <a:gd name="T10" fmla="*/ 78 w 102"/>
                <a:gd name="T11" fmla="*/ 17 h 292"/>
                <a:gd name="T12" fmla="*/ 69 w 102"/>
                <a:gd name="T13" fmla="*/ 8 h 292"/>
                <a:gd name="T14" fmla="*/ 60 w 102"/>
                <a:gd name="T15" fmla="*/ 2 h 292"/>
                <a:gd name="T16" fmla="*/ 51 w 102"/>
                <a:gd name="T17" fmla="*/ 0 h 292"/>
                <a:gd name="T18" fmla="*/ 42 w 102"/>
                <a:gd name="T19" fmla="*/ 2 h 292"/>
                <a:gd name="T20" fmla="*/ 33 w 102"/>
                <a:gd name="T21" fmla="*/ 8 h 292"/>
                <a:gd name="T22" fmla="*/ 24 w 102"/>
                <a:gd name="T23" fmla="*/ 16 h 292"/>
                <a:gd name="T24" fmla="*/ 17 w 102"/>
                <a:gd name="T25" fmla="*/ 28 h 292"/>
                <a:gd name="T26" fmla="*/ 10 w 102"/>
                <a:gd name="T27" fmla="*/ 45 h 292"/>
                <a:gd name="T28" fmla="*/ 6 w 102"/>
                <a:gd name="T29" fmla="*/ 65 h 292"/>
                <a:gd name="T30" fmla="*/ 3 w 102"/>
                <a:gd name="T31" fmla="*/ 90 h 292"/>
                <a:gd name="T32" fmla="*/ 1 w 102"/>
                <a:gd name="T33" fmla="*/ 117 h 292"/>
                <a:gd name="T34" fmla="*/ 0 w 102"/>
                <a:gd name="T35" fmla="*/ 291 h 292"/>
                <a:gd name="T36" fmla="*/ 99 w 102"/>
                <a:gd name="T37" fmla="*/ 291 h 292"/>
                <a:gd name="T38" fmla="*/ 101 w 102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2"/>
                <a:gd name="T62" fmla="*/ 102 w 102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2">
                  <a:moveTo>
                    <a:pt x="101" y="118"/>
                  </a:moveTo>
                  <a:lnTo>
                    <a:pt x="100" y="91"/>
                  </a:lnTo>
                  <a:lnTo>
                    <a:pt x="96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69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9" y="291"/>
                  </a:lnTo>
                  <a:lnTo>
                    <a:pt x="101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Rectangle 42"/>
            <p:cNvSpPr>
              <a:spLocks noChangeArrowheads="1"/>
            </p:cNvSpPr>
            <p:nvPr/>
          </p:nvSpPr>
          <p:spPr bwMode="auto">
            <a:xfrm>
              <a:off x="4424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56" name="Freeform 43"/>
            <p:cNvSpPr>
              <a:spLocks/>
            </p:cNvSpPr>
            <p:nvPr/>
          </p:nvSpPr>
          <p:spPr bwMode="auto">
            <a:xfrm>
              <a:off x="4178" y="2764"/>
              <a:ext cx="398" cy="130"/>
            </a:xfrm>
            <a:custGeom>
              <a:avLst/>
              <a:gdLst>
                <a:gd name="T0" fmla="*/ 397 w 398"/>
                <a:gd name="T1" fmla="*/ 129 h 130"/>
                <a:gd name="T2" fmla="*/ 397 w 398"/>
                <a:gd name="T3" fmla="*/ 0 h 130"/>
                <a:gd name="T4" fmla="*/ 0 w 398"/>
                <a:gd name="T5" fmla="*/ 0 h 130"/>
                <a:gd name="T6" fmla="*/ 0 w 398"/>
                <a:gd name="T7" fmla="*/ 129 h 130"/>
                <a:gd name="T8" fmla="*/ 397 w 398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"/>
                <a:gd name="T16" fmla="*/ 0 h 130"/>
                <a:gd name="T17" fmla="*/ 398 w 39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" h="130">
                  <a:moveTo>
                    <a:pt x="397" y="129"/>
                  </a:moveTo>
                  <a:lnTo>
                    <a:pt x="397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397" y="129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Rectangle 44"/>
            <p:cNvSpPr>
              <a:spLocks noChangeArrowheads="1"/>
            </p:cNvSpPr>
            <p:nvPr/>
          </p:nvSpPr>
          <p:spPr bwMode="auto">
            <a:xfrm>
              <a:off x="4227" y="2753"/>
              <a:ext cx="3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Ala</a:t>
              </a:r>
            </a:p>
          </p:txBody>
        </p:sp>
      </p:grpSp>
      <p:grpSp>
        <p:nvGrpSpPr>
          <p:cNvPr id="6155" name="Group 45"/>
          <p:cNvGrpSpPr>
            <a:grpSpLocks/>
          </p:cNvGrpSpPr>
          <p:nvPr/>
        </p:nvGrpSpPr>
        <p:grpSpPr bwMode="auto">
          <a:xfrm>
            <a:off x="6457950" y="3759200"/>
            <a:ext cx="739775" cy="952500"/>
            <a:chOff x="4231" y="2368"/>
            <a:chExt cx="524" cy="600"/>
          </a:xfrm>
        </p:grpSpPr>
        <p:sp>
          <p:nvSpPr>
            <p:cNvPr id="6241" name="Freeform 46"/>
            <p:cNvSpPr>
              <a:spLocks/>
            </p:cNvSpPr>
            <p:nvPr/>
          </p:nvSpPr>
          <p:spPr bwMode="auto">
            <a:xfrm>
              <a:off x="4277" y="2500"/>
              <a:ext cx="110" cy="154"/>
            </a:xfrm>
            <a:custGeom>
              <a:avLst/>
              <a:gdLst>
                <a:gd name="T0" fmla="*/ 109 w 110"/>
                <a:gd name="T1" fmla="*/ 2 h 154"/>
                <a:gd name="T2" fmla="*/ 109 w 110"/>
                <a:gd name="T3" fmla="*/ 153 h 154"/>
                <a:gd name="T4" fmla="*/ 0 w 110"/>
                <a:gd name="T5" fmla="*/ 153 h 154"/>
                <a:gd name="T6" fmla="*/ 0 w 110"/>
                <a:gd name="T7" fmla="*/ 0 h 154"/>
                <a:gd name="T8" fmla="*/ 1 w 110"/>
                <a:gd name="T9" fmla="*/ 8 h 154"/>
                <a:gd name="T10" fmla="*/ 5 w 110"/>
                <a:gd name="T11" fmla="*/ 16 h 154"/>
                <a:gd name="T12" fmla="*/ 10 w 110"/>
                <a:gd name="T13" fmla="*/ 23 h 154"/>
                <a:gd name="T14" fmla="*/ 16 w 110"/>
                <a:gd name="T15" fmla="*/ 28 h 154"/>
                <a:gd name="T16" fmla="*/ 24 w 110"/>
                <a:gd name="T17" fmla="*/ 32 h 154"/>
                <a:gd name="T18" fmla="*/ 33 w 110"/>
                <a:gd name="T19" fmla="*/ 36 h 154"/>
                <a:gd name="T20" fmla="*/ 43 w 110"/>
                <a:gd name="T21" fmla="*/ 38 h 154"/>
                <a:gd name="T22" fmla="*/ 54 w 110"/>
                <a:gd name="T23" fmla="*/ 39 h 154"/>
                <a:gd name="T24" fmla="*/ 64 w 110"/>
                <a:gd name="T25" fmla="*/ 39 h 154"/>
                <a:gd name="T26" fmla="*/ 74 w 110"/>
                <a:gd name="T27" fmla="*/ 37 h 154"/>
                <a:gd name="T28" fmla="*/ 83 w 110"/>
                <a:gd name="T29" fmla="*/ 34 h 154"/>
                <a:gd name="T30" fmla="*/ 91 w 110"/>
                <a:gd name="T31" fmla="*/ 30 h 154"/>
                <a:gd name="T32" fmla="*/ 99 w 110"/>
                <a:gd name="T33" fmla="*/ 25 h 154"/>
                <a:gd name="T34" fmla="*/ 103 w 110"/>
                <a:gd name="T35" fmla="*/ 18 h 154"/>
                <a:gd name="T36" fmla="*/ 107 w 110"/>
                <a:gd name="T37" fmla="*/ 10 h 154"/>
                <a:gd name="T38" fmla="*/ 109 w 110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0"/>
                <a:gd name="T61" fmla="*/ 0 h 154"/>
                <a:gd name="T62" fmla="*/ 110 w 110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0" h="154">
                  <a:moveTo>
                    <a:pt x="109" y="2"/>
                  </a:move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16"/>
                  </a:lnTo>
                  <a:lnTo>
                    <a:pt x="10" y="23"/>
                  </a:lnTo>
                  <a:lnTo>
                    <a:pt x="16" y="28"/>
                  </a:lnTo>
                  <a:lnTo>
                    <a:pt x="24" y="32"/>
                  </a:lnTo>
                  <a:lnTo>
                    <a:pt x="33" y="36"/>
                  </a:lnTo>
                  <a:lnTo>
                    <a:pt x="43" y="38"/>
                  </a:lnTo>
                  <a:lnTo>
                    <a:pt x="54" y="39"/>
                  </a:lnTo>
                  <a:lnTo>
                    <a:pt x="64" y="39"/>
                  </a:lnTo>
                  <a:lnTo>
                    <a:pt x="74" y="37"/>
                  </a:lnTo>
                  <a:lnTo>
                    <a:pt x="83" y="34"/>
                  </a:lnTo>
                  <a:lnTo>
                    <a:pt x="91" y="30"/>
                  </a:lnTo>
                  <a:lnTo>
                    <a:pt x="99" y="25"/>
                  </a:lnTo>
                  <a:lnTo>
                    <a:pt x="103" y="18"/>
                  </a:lnTo>
                  <a:lnTo>
                    <a:pt x="107" y="10"/>
                  </a:lnTo>
                  <a:lnTo>
                    <a:pt x="109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Rectangle 47"/>
            <p:cNvSpPr>
              <a:spLocks noChangeArrowheads="1"/>
            </p:cNvSpPr>
            <p:nvPr/>
          </p:nvSpPr>
          <p:spPr bwMode="auto">
            <a:xfrm>
              <a:off x="4231" y="2522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6243" name="Freeform 48"/>
            <p:cNvSpPr>
              <a:spLocks/>
            </p:cNvSpPr>
            <p:nvPr/>
          </p:nvSpPr>
          <p:spPr bwMode="auto">
            <a:xfrm>
              <a:off x="4436" y="2368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1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7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Rectangle 49"/>
            <p:cNvSpPr>
              <a:spLocks noChangeArrowheads="1"/>
            </p:cNvSpPr>
            <p:nvPr/>
          </p:nvSpPr>
          <p:spPr bwMode="auto">
            <a:xfrm>
              <a:off x="4396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45" name="Freeform 50"/>
            <p:cNvSpPr>
              <a:spLocks/>
            </p:cNvSpPr>
            <p:nvPr/>
          </p:nvSpPr>
          <p:spPr bwMode="auto">
            <a:xfrm>
              <a:off x="4598" y="2499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Rectangle 51"/>
            <p:cNvSpPr>
              <a:spLocks noChangeArrowheads="1"/>
            </p:cNvSpPr>
            <p:nvPr/>
          </p:nvSpPr>
          <p:spPr bwMode="auto">
            <a:xfrm>
              <a:off x="4552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47" name="Freeform 52"/>
            <p:cNvSpPr>
              <a:spLocks/>
            </p:cNvSpPr>
            <p:nvPr/>
          </p:nvSpPr>
          <p:spPr bwMode="auto">
            <a:xfrm>
              <a:off x="4304" y="2707"/>
              <a:ext cx="417" cy="60"/>
            </a:xfrm>
            <a:custGeom>
              <a:avLst/>
              <a:gdLst>
                <a:gd name="T0" fmla="*/ 0 w 417"/>
                <a:gd name="T1" fmla="*/ 0 h 60"/>
                <a:gd name="T2" fmla="*/ 0 w 417"/>
                <a:gd name="T3" fmla="*/ 59 h 60"/>
                <a:gd name="T4" fmla="*/ 416 w 417"/>
                <a:gd name="T5" fmla="*/ 59 h 60"/>
                <a:gd name="T6" fmla="*/ 416 w 417"/>
                <a:gd name="T7" fmla="*/ 1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7"/>
                <a:gd name="T13" fmla="*/ 0 h 60"/>
                <a:gd name="T14" fmla="*/ 417 w 417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7" h="60">
                  <a:moveTo>
                    <a:pt x="0" y="0"/>
                  </a:moveTo>
                  <a:lnTo>
                    <a:pt x="0" y="59"/>
                  </a:lnTo>
                  <a:lnTo>
                    <a:pt x="416" y="59"/>
                  </a:lnTo>
                  <a:lnTo>
                    <a:pt x="416" y="1"/>
                  </a:lnTo>
                </a:path>
              </a:pathLst>
            </a:custGeom>
            <a:noFill/>
            <a:ln w="25399" cap="rnd" cmpd="sng">
              <a:solidFill>
                <a:srgbClr val="FF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Line 53"/>
            <p:cNvSpPr>
              <a:spLocks noChangeShapeType="1"/>
            </p:cNvSpPr>
            <p:nvPr/>
          </p:nvSpPr>
          <p:spPr bwMode="auto">
            <a:xfrm>
              <a:off x="4520" y="2772"/>
              <a:ext cx="0" cy="47"/>
            </a:xfrm>
            <a:prstGeom prst="line">
              <a:avLst/>
            </a:prstGeom>
            <a:noFill/>
            <a:ln w="25399" cap="flat" cmpd="sng">
              <a:solidFill>
                <a:srgbClr val="FF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" name="Rectangle 54"/>
            <p:cNvSpPr>
              <a:spLocks noChangeArrowheads="1"/>
            </p:cNvSpPr>
            <p:nvPr/>
          </p:nvSpPr>
          <p:spPr bwMode="auto">
            <a:xfrm>
              <a:off x="4323" y="2788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endParaRPr lang="en-US" sz="1500" b="1">
                <a:latin typeface="Arial" pitchFamily="34" charset="0"/>
              </a:endParaRPr>
            </a:p>
          </p:txBody>
        </p:sp>
      </p:grpSp>
      <p:grpSp>
        <p:nvGrpSpPr>
          <p:cNvPr id="6156" name="Group 55"/>
          <p:cNvGrpSpPr>
            <a:grpSpLocks/>
          </p:cNvGrpSpPr>
          <p:nvPr/>
        </p:nvGrpSpPr>
        <p:grpSpPr bwMode="auto">
          <a:xfrm>
            <a:off x="4918075" y="3402013"/>
            <a:ext cx="739775" cy="1254125"/>
            <a:chOff x="3316" y="2143"/>
            <a:chExt cx="524" cy="790"/>
          </a:xfrm>
        </p:grpSpPr>
        <p:sp>
          <p:nvSpPr>
            <p:cNvPr id="6230" name="Freeform 56"/>
            <p:cNvSpPr>
              <a:spLocks/>
            </p:cNvSpPr>
            <p:nvPr/>
          </p:nvSpPr>
          <p:spPr bwMode="auto">
            <a:xfrm>
              <a:off x="3362" y="2496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Rectangle 57"/>
            <p:cNvSpPr>
              <a:spLocks noChangeArrowheads="1"/>
            </p:cNvSpPr>
            <p:nvPr/>
          </p:nvSpPr>
          <p:spPr bwMode="auto">
            <a:xfrm>
              <a:off x="3316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32" name="Freeform 58"/>
            <p:cNvSpPr>
              <a:spLocks/>
            </p:cNvSpPr>
            <p:nvPr/>
          </p:nvSpPr>
          <p:spPr bwMode="auto">
            <a:xfrm>
              <a:off x="3518" y="2496"/>
              <a:ext cx="112" cy="154"/>
            </a:xfrm>
            <a:custGeom>
              <a:avLst/>
              <a:gdLst>
                <a:gd name="T0" fmla="*/ 0 w 112"/>
                <a:gd name="T1" fmla="*/ 0 h 154"/>
                <a:gd name="T2" fmla="*/ 57 w 112"/>
                <a:gd name="T3" fmla="*/ 43 h 154"/>
                <a:gd name="T4" fmla="*/ 111 w 112"/>
                <a:gd name="T5" fmla="*/ 2 h 154"/>
                <a:gd name="T6" fmla="*/ 111 w 112"/>
                <a:gd name="T7" fmla="*/ 153 h 154"/>
                <a:gd name="T8" fmla="*/ 0 w 112"/>
                <a:gd name="T9" fmla="*/ 153 h 154"/>
                <a:gd name="T10" fmla="*/ 0 w 112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154"/>
                <a:gd name="T20" fmla="*/ 112 w 112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154">
                  <a:moveTo>
                    <a:pt x="0" y="0"/>
                  </a:moveTo>
                  <a:lnTo>
                    <a:pt x="57" y="43"/>
                  </a:lnTo>
                  <a:lnTo>
                    <a:pt x="111" y="2"/>
                  </a:lnTo>
                  <a:lnTo>
                    <a:pt x="111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Rectangle 59"/>
            <p:cNvSpPr>
              <a:spLocks noChangeArrowheads="1"/>
            </p:cNvSpPr>
            <p:nvPr/>
          </p:nvSpPr>
          <p:spPr bwMode="auto">
            <a:xfrm>
              <a:off x="3472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34" name="Freeform 60"/>
            <p:cNvSpPr>
              <a:spLocks/>
            </p:cNvSpPr>
            <p:nvPr/>
          </p:nvSpPr>
          <p:spPr bwMode="auto">
            <a:xfrm>
              <a:off x="3565" y="2143"/>
              <a:ext cx="182" cy="190"/>
            </a:xfrm>
            <a:custGeom>
              <a:avLst/>
              <a:gdLst>
                <a:gd name="T0" fmla="*/ 0 w 182"/>
                <a:gd name="T1" fmla="*/ 58 h 190"/>
                <a:gd name="T2" fmla="*/ 74 w 182"/>
                <a:gd name="T3" fmla="*/ 63 h 190"/>
                <a:gd name="T4" fmla="*/ 98 w 182"/>
                <a:gd name="T5" fmla="*/ 0 h 190"/>
                <a:gd name="T6" fmla="*/ 181 w 182"/>
                <a:gd name="T7" fmla="*/ 130 h 190"/>
                <a:gd name="T8" fmla="*/ 85 w 182"/>
                <a:gd name="T9" fmla="*/ 189 h 190"/>
                <a:gd name="T10" fmla="*/ 0 w 182"/>
                <a:gd name="T11" fmla="*/ 58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"/>
                <a:gd name="T19" fmla="*/ 0 h 190"/>
                <a:gd name="T20" fmla="*/ 182 w 182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" h="190">
                  <a:moveTo>
                    <a:pt x="0" y="58"/>
                  </a:moveTo>
                  <a:lnTo>
                    <a:pt x="74" y="63"/>
                  </a:lnTo>
                  <a:lnTo>
                    <a:pt x="98" y="0"/>
                  </a:lnTo>
                  <a:lnTo>
                    <a:pt x="181" y="130"/>
                  </a:lnTo>
                  <a:lnTo>
                    <a:pt x="85" y="189"/>
                  </a:lnTo>
                  <a:lnTo>
                    <a:pt x="0" y="58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Rectangle 61"/>
            <p:cNvSpPr>
              <a:spLocks noChangeArrowheads="1"/>
            </p:cNvSpPr>
            <p:nvPr/>
          </p:nvSpPr>
          <p:spPr bwMode="auto">
            <a:xfrm rot="-1920000">
              <a:off x="3577" y="217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36" name="Freeform 62"/>
            <p:cNvSpPr>
              <a:spLocks/>
            </p:cNvSpPr>
            <p:nvPr/>
          </p:nvSpPr>
          <p:spPr bwMode="auto">
            <a:xfrm>
              <a:off x="3679" y="2360"/>
              <a:ext cx="101" cy="292"/>
            </a:xfrm>
            <a:custGeom>
              <a:avLst/>
              <a:gdLst>
                <a:gd name="T0" fmla="*/ 100 w 101"/>
                <a:gd name="T1" fmla="*/ 118 h 292"/>
                <a:gd name="T2" fmla="*/ 99 w 101"/>
                <a:gd name="T3" fmla="*/ 91 h 292"/>
                <a:gd name="T4" fmla="*/ 95 w 101"/>
                <a:gd name="T5" fmla="*/ 66 h 292"/>
                <a:gd name="T6" fmla="*/ 91 w 101"/>
                <a:gd name="T7" fmla="*/ 46 h 292"/>
                <a:gd name="T8" fmla="*/ 84 w 101"/>
                <a:gd name="T9" fmla="*/ 29 h 292"/>
                <a:gd name="T10" fmla="*/ 77 w 101"/>
                <a:gd name="T11" fmla="*/ 17 h 292"/>
                <a:gd name="T12" fmla="*/ 68 w 101"/>
                <a:gd name="T13" fmla="*/ 8 h 292"/>
                <a:gd name="T14" fmla="*/ 60 w 101"/>
                <a:gd name="T15" fmla="*/ 2 h 292"/>
                <a:gd name="T16" fmla="*/ 51 w 101"/>
                <a:gd name="T17" fmla="*/ 0 h 292"/>
                <a:gd name="T18" fmla="*/ 42 w 101"/>
                <a:gd name="T19" fmla="*/ 2 h 292"/>
                <a:gd name="T20" fmla="*/ 32 w 101"/>
                <a:gd name="T21" fmla="*/ 8 h 292"/>
                <a:gd name="T22" fmla="*/ 24 w 101"/>
                <a:gd name="T23" fmla="*/ 16 h 292"/>
                <a:gd name="T24" fmla="*/ 17 w 101"/>
                <a:gd name="T25" fmla="*/ 28 h 292"/>
                <a:gd name="T26" fmla="*/ 10 w 101"/>
                <a:gd name="T27" fmla="*/ 45 h 292"/>
                <a:gd name="T28" fmla="*/ 6 w 101"/>
                <a:gd name="T29" fmla="*/ 65 h 292"/>
                <a:gd name="T30" fmla="*/ 3 w 101"/>
                <a:gd name="T31" fmla="*/ 90 h 292"/>
                <a:gd name="T32" fmla="*/ 1 w 101"/>
                <a:gd name="T33" fmla="*/ 117 h 292"/>
                <a:gd name="T34" fmla="*/ 0 w 101"/>
                <a:gd name="T35" fmla="*/ 291 h 292"/>
                <a:gd name="T36" fmla="*/ 98 w 101"/>
                <a:gd name="T37" fmla="*/ 291 h 292"/>
                <a:gd name="T38" fmla="*/ 100 w 101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1"/>
                <a:gd name="T61" fmla="*/ 0 h 292"/>
                <a:gd name="T62" fmla="*/ 101 w 101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1" h="292">
                  <a:moveTo>
                    <a:pt x="100" y="118"/>
                  </a:moveTo>
                  <a:lnTo>
                    <a:pt x="99" y="91"/>
                  </a:lnTo>
                  <a:lnTo>
                    <a:pt x="95" y="66"/>
                  </a:lnTo>
                  <a:lnTo>
                    <a:pt x="91" y="46"/>
                  </a:lnTo>
                  <a:lnTo>
                    <a:pt x="84" y="29"/>
                  </a:lnTo>
                  <a:lnTo>
                    <a:pt x="77" y="17"/>
                  </a:lnTo>
                  <a:lnTo>
                    <a:pt x="68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8" y="291"/>
                  </a:lnTo>
                  <a:lnTo>
                    <a:pt x="100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Rectangle 63"/>
            <p:cNvSpPr>
              <a:spLocks noChangeArrowheads="1"/>
            </p:cNvSpPr>
            <p:nvPr/>
          </p:nvSpPr>
          <p:spPr bwMode="auto">
            <a:xfrm>
              <a:off x="3631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38" name="Freeform 64"/>
            <p:cNvSpPr>
              <a:spLocks/>
            </p:cNvSpPr>
            <p:nvPr/>
          </p:nvSpPr>
          <p:spPr bwMode="auto">
            <a:xfrm>
              <a:off x="3359" y="2764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Rectangle 65"/>
            <p:cNvSpPr>
              <a:spLocks noChangeArrowheads="1"/>
            </p:cNvSpPr>
            <p:nvPr/>
          </p:nvSpPr>
          <p:spPr bwMode="auto">
            <a:xfrm>
              <a:off x="3413" y="2753"/>
              <a:ext cx="32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Leu</a:t>
              </a:r>
            </a:p>
          </p:txBody>
        </p:sp>
        <p:sp>
          <p:nvSpPr>
            <p:cNvPr id="6240" name="Line 66"/>
            <p:cNvSpPr>
              <a:spLocks noChangeShapeType="1"/>
            </p:cNvSpPr>
            <p:nvPr/>
          </p:nvSpPr>
          <p:spPr bwMode="auto">
            <a:xfrm flipV="1">
              <a:off x="3650" y="2359"/>
              <a:ext cx="0" cy="287"/>
            </a:xfrm>
            <a:prstGeom prst="line">
              <a:avLst/>
            </a:prstGeom>
            <a:noFill/>
            <a:ln w="28575" cap="flat" cmpd="sng">
              <a:solidFill>
                <a:schemeClr val="tx1"/>
              </a:solidFill>
              <a:round/>
              <a:headEnd type="none" w="med" len="med"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7" name="Text Box 67"/>
          <p:cNvSpPr txBox="1">
            <a:spLocks noChangeArrowheads="1"/>
          </p:cNvSpPr>
          <p:nvPr/>
        </p:nvSpPr>
        <p:spPr bwMode="auto">
          <a:xfrm>
            <a:off x="881063" y="5138738"/>
            <a:ext cx="7235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latin typeface="Arial" pitchFamily="34" charset="0"/>
              </a:rPr>
              <a:t>Frameshift:  insertion or deletion of base pairs, producing a stop codon downstream and shortened protein</a:t>
            </a:r>
          </a:p>
        </p:txBody>
      </p:sp>
      <p:sp>
        <p:nvSpPr>
          <p:cNvPr id="16452" name="Text Box 68"/>
          <p:cNvSpPr txBox="1">
            <a:spLocks noChangeArrowheads="1"/>
          </p:cNvSpPr>
          <p:nvPr/>
        </p:nvSpPr>
        <p:spPr bwMode="auto">
          <a:xfrm>
            <a:off x="2403475" y="3721100"/>
            <a:ext cx="822325" cy="915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mRNA</a:t>
            </a:r>
          </a:p>
          <a:p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Protein</a:t>
            </a:r>
          </a:p>
        </p:txBody>
      </p:sp>
      <p:sp>
        <p:nvSpPr>
          <p:cNvPr id="6159" name="Rectangle 69"/>
          <p:cNvSpPr>
            <a:spLocks noChangeArrowheads="1"/>
          </p:cNvSpPr>
          <p:nvPr/>
        </p:nvSpPr>
        <p:spPr bwMode="auto">
          <a:xfrm>
            <a:off x="744538" y="239236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b="1">
                <a:latin typeface="Arial" pitchFamily="34" charset="0"/>
              </a:rPr>
              <a:t>Normal</a:t>
            </a:r>
          </a:p>
        </p:txBody>
      </p:sp>
      <p:sp>
        <p:nvSpPr>
          <p:cNvPr id="16454" name="Rectangle 70"/>
          <p:cNvSpPr>
            <a:spLocks noChangeArrowheads="1"/>
          </p:cNvSpPr>
          <p:nvPr/>
        </p:nvSpPr>
        <p:spPr bwMode="auto">
          <a:xfrm>
            <a:off x="2389188" y="2247900"/>
            <a:ext cx="12747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mRNA</a:t>
            </a:r>
          </a:p>
          <a:p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Protein</a:t>
            </a:r>
          </a:p>
        </p:txBody>
      </p:sp>
      <p:sp>
        <p:nvSpPr>
          <p:cNvPr id="6161" name="Line 71"/>
          <p:cNvSpPr>
            <a:spLocks noChangeShapeType="1"/>
          </p:cNvSpPr>
          <p:nvPr/>
        </p:nvSpPr>
        <p:spPr bwMode="auto">
          <a:xfrm>
            <a:off x="3751263" y="3005138"/>
            <a:ext cx="4292600" cy="0"/>
          </a:xfrm>
          <a:prstGeom prst="line">
            <a:avLst/>
          </a:prstGeom>
          <a:noFill/>
          <a:ln w="28575" cap="flat" cmpd="sng">
            <a:solidFill>
              <a:srgbClr val="FFFF66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Freeform 72"/>
          <p:cNvSpPr>
            <a:spLocks/>
          </p:cNvSpPr>
          <p:nvPr/>
        </p:nvSpPr>
        <p:spPr bwMode="auto">
          <a:xfrm>
            <a:off x="3421063" y="2736850"/>
            <a:ext cx="5254625" cy="74613"/>
          </a:xfrm>
          <a:custGeom>
            <a:avLst/>
            <a:gdLst>
              <a:gd name="T0" fmla="*/ 2147483647 w 3249"/>
              <a:gd name="T1" fmla="*/ 2147483647 h 41"/>
              <a:gd name="T2" fmla="*/ 2147483647 w 3249"/>
              <a:gd name="T3" fmla="*/ 0 h 41"/>
              <a:gd name="T4" fmla="*/ 0 w 3249"/>
              <a:gd name="T5" fmla="*/ 0 h 41"/>
              <a:gd name="T6" fmla="*/ 0 w 3249"/>
              <a:gd name="T7" fmla="*/ 2147483647 h 41"/>
              <a:gd name="T8" fmla="*/ 2147483647 w 3249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49"/>
              <a:gd name="T16" fmla="*/ 0 h 41"/>
              <a:gd name="T17" fmla="*/ 3249 w 3249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49" h="41">
                <a:moveTo>
                  <a:pt x="3248" y="40"/>
                </a:moveTo>
                <a:lnTo>
                  <a:pt x="3248" y="0"/>
                </a:lnTo>
                <a:lnTo>
                  <a:pt x="0" y="0"/>
                </a:lnTo>
                <a:lnTo>
                  <a:pt x="0" y="40"/>
                </a:lnTo>
                <a:lnTo>
                  <a:pt x="3248" y="40"/>
                </a:lnTo>
              </a:path>
            </a:pathLst>
          </a:custGeom>
          <a:solidFill>
            <a:srgbClr val="258DBF">
              <a:alpha val="999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63" name="Group 73"/>
          <p:cNvGrpSpPr>
            <a:grpSpLocks/>
          </p:cNvGrpSpPr>
          <p:nvPr/>
        </p:nvGrpSpPr>
        <p:grpSpPr bwMode="auto">
          <a:xfrm>
            <a:off x="3378200" y="2266950"/>
            <a:ext cx="741363" cy="893763"/>
            <a:chOff x="2394" y="1428"/>
            <a:chExt cx="525" cy="563"/>
          </a:xfrm>
        </p:grpSpPr>
        <p:sp>
          <p:nvSpPr>
            <p:cNvPr id="6222" name="Freeform 74"/>
            <p:cNvSpPr>
              <a:spLocks/>
            </p:cNvSpPr>
            <p:nvPr/>
          </p:nvSpPr>
          <p:spPr bwMode="auto">
            <a:xfrm>
              <a:off x="2434" y="1431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1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7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1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Rectangle 75"/>
            <p:cNvSpPr>
              <a:spLocks noChangeArrowheads="1"/>
            </p:cNvSpPr>
            <p:nvPr/>
          </p:nvSpPr>
          <p:spPr bwMode="auto">
            <a:xfrm>
              <a:off x="2394" y="1583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24" name="Freeform 76"/>
            <p:cNvSpPr>
              <a:spLocks/>
            </p:cNvSpPr>
            <p:nvPr/>
          </p:nvSpPr>
          <p:spPr bwMode="auto">
            <a:xfrm>
              <a:off x="2598" y="1563"/>
              <a:ext cx="110" cy="154"/>
            </a:xfrm>
            <a:custGeom>
              <a:avLst/>
              <a:gdLst>
                <a:gd name="T0" fmla="*/ 0 w 110"/>
                <a:gd name="T1" fmla="*/ 0 h 154"/>
                <a:gd name="T2" fmla="*/ 56 w 110"/>
                <a:gd name="T3" fmla="*/ 44 h 154"/>
                <a:gd name="T4" fmla="*/ 109 w 110"/>
                <a:gd name="T5" fmla="*/ 2 h 154"/>
                <a:gd name="T6" fmla="*/ 109 w 110"/>
                <a:gd name="T7" fmla="*/ 153 h 154"/>
                <a:gd name="T8" fmla="*/ 0 w 110"/>
                <a:gd name="T9" fmla="*/ 153 h 154"/>
                <a:gd name="T10" fmla="*/ 0 w 110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154"/>
                <a:gd name="T20" fmla="*/ 110 w 110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154">
                  <a:moveTo>
                    <a:pt x="0" y="0"/>
                  </a:moveTo>
                  <a:lnTo>
                    <a:pt x="56" y="44"/>
                  </a:lnTo>
                  <a:lnTo>
                    <a:pt x="109" y="2"/>
                  </a:ln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Rectangle 77"/>
            <p:cNvSpPr>
              <a:spLocks noChangeArrowheads="1"/>
            </p:cNvSpPr>
            <p:nvPr/>
          </p:nvSpPr>
          <p:spPr bwMode="auto">
            <a:xfrm>
              <a:off x="2552" y="1585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26" name="Freeform 78"/>
            <p:cNvSpPr>
              <a:spLocks/>
            </p:cNvSpPr>
            <p:nvPr/>
          </p:nvSpPr>
          <p:spPr bwMode="auto">
            <a:xfrm>
              <a:off x="2756" y="1428"/>
              <a:ext cx="104" cy="291"/>
            </a:xfrm>
            <a:custGeom>
              <a:avLst/>
              <a:gdLst>
                <a:gd name="T0" fmla="*/ 103 w 104"/>
                <a:gd name="T1" fmla="*/ 117 h 291"/>
                <a:gd name="T2" fmla="*/ 102 w 104"/>
                <a:gd name="T3" fmla="*/ 90 h 291"/>
                <a:gd name="T4" fmla="*/ 98 w 104"/>
                <a:gd name="T5" fmla="*/ 66 h 291"/>
                <a:gd name="T6" fmla="*/ 94 w 104"/>
                <a:gd name="T7" fmla="*/ 47 h 291"/>
                <a:gd name="T8" fmla="*/ 87 w 104"/>
                <a:gd name="T9" fmla="*/ 30 h 291"/>
                <a:gd name="T10" fmla="*/ 80 w 104"/>
                <a:gd name="T11" fmla="*/ 17 h 291"/>
                <a:gd name="T12" fmla="*/ 71 w 104"/>
                <a:gd name="T13" fmla="*/ 7 h 291"/>
                <a:gd name="T14" fmla="*/ 62 w 104"/>
                <a:gd name="T15" fmla="*/ 2 h 291"/>
                <a:gd name="T16" fmla="*/ 53 w 104"/>
                <a:gd name="T17" fmla="*/ 0 h 291"/>
                <a:gd name="T18" fmla="*/ 44 w 104"/>
                <a:gd name="T19" fmla="*/ 2 h 291"/>
                <a:gd name="T20" fmla="*/ 34 w 104"/>
                <a:gd name="T21" fmla="*/ 7 h 291"/>
                <a:gd name="T22" fmla="*/ 26 w 104"/>
                <a:gd name="T23" fmla="*/ 16 h 291"/>
                <a:gd name="T24" fmla="*/ 19 w 104"/>
                <a:gd name="T25" fmla="*/ 29 h 291"/>
                <a:gd name="T26" fmla="*/ 12 w 104"/>
                <a:gd name="T27" fmla="*/ 46 h 291"/>
                <a:gd name="T28" fmla="*/ 7 w 104"/>
                <a:gd name="T29" fmla="*/ 65 h 291"/>
                <a:gd name="T30" fmla="*/ 3 w 104"/>
                <a:gd name="T31" fmla="*/ 89 h 291"/>
                <a:gd name="T32" fmla="*/ 2 w 104"/>
                <a:gd name="T33" fmla="*/ 116 h 291"/>
                <a:gd name="T34" fmla="*/ 0 w 104"/>
                <a:gd name="T35" fmla="*/ 290 h 291"/>
                <a:gd name="T36" fmla="*/ 101 w 104"/>
                <a:gd name="T37" fmla="*/ 290 h 291"/>
                <a:gd name="T38" fmla="*/ 103 w 104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4"/>
                <a:gd name="T61" fmla="*/ 0 h 291"/>
                <a:gd name="T62" fmla="*/ 104 w 104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4" h="291">
                  <a:moveTo>
                    <a:pt x="103" y="117"/>
                  </a:moveTo>
                  <a:lnTo>
                    <a:pt x="102" y="90"/>
                  </a:lnTo>
                  <a:lnTo>
                    <a:pt x="98" y="66"/>
                  </a:lnTo>
                  <a:lnTo>
                    <a:pt x="94" y="47"/>
                  </a:lnTo>
                  <a:lnTo>
                    <a:pt x="87" y="30"/>
                  </a:lnTo>
                  <a:lnTo>
                    <a:pt x="80" y="17"/>
                  </a:lnTo>
                  <a:lnTo>
                    <a:pt x="71" y="7"/>
                  </a:lnTo>
                  <a:lnTo>
                    <a:pt x="62" y="2"/>
                  </a:lnTo>
                  <a:lnTo>
                    <a:pt x="53" y="0"/>
                  </a:lnTo>
                  <a:lnTo>
                    <a:pt x="44" y="2"/>
                  </a:lnTo>
                  <a:lnTo>
                    <a:pt x="34" y="7"/>
                  </a:lnTo>
                  <a:lnTo>
                    <a:pt x="26" y="16"/>
                  </a:lnTo>
                  <a:lnTo>
                    <a:pt x="19" y="29"/>
                  </a:lnTo>
                  <a:lnTo>
                    <a:pt x="12" y="46"/>
                  </a:lnTo>
                  <a:lnTo>
                    <a:pt x="7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1" y="290"/>
                  </a:lnTo>
                  <a:lnTo>
                    <a:pt x="103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Rectangle 79"/>
            <p:cNvSpPr>
              <a:spLocks noChangeArrowheads="1"/>
            </p:cNvSpPr>
            <p:nvPr/>
          </p:nvSpPr>
          <p:spPr bwMode="auto">
            <a:xfrm>
              <a:off x="2710" y="1585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28" name="Freeform 80"/>
            <p:cNvSpPr>
              <a:spLocks/>
            </p:cNvSpPr>
            <p:nvPr/>
          </p:nvSpPr>
          <p:spPr bwMode="auto">
            <a:xfrm>
              <a:off x="2424" y="1821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Rectangle 81"/>
            <p:cNvSpPr>
              <a:spLocks noChangeArrowheads="1"/>
            </p:cNvSpPr>
            <p:nvPr/>
          </p:nvSpPr>
          <p:spPr bwMode="auto">
            <a:xfrm>
              <a:off x="2478" y="1811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Met</a:t>
              </a:r>
            </a:p>
          </p:txBody>
        </p:sp>
      </p:grpSp>
      <p:grpSp>
        <p:nvGrpSpPr>
          <p:cNvPr id="6164" name="Group 82"/>
          <p:cNvGrpSpPr>
            <a:grpSpLocks/>
          </p:cNvGrpSpPr>
          <p:nvPr/>
        </p:nvGrpSpPr>
        <p:grpSpPr bwMode="auto">
          <a:xfrm>
            <a:off x="4154488" y="2265363"/>
            <a:ext cx="757237" cy="908050"/>
            <a:chOff x="2853" y="1427"/>
            <a:chExt cx="537" cy="572"/>
          </a:xfrm>
        </p:grpSpPr>
        <p:sp>
          <p:nvSpPr>
            <p:cNvPr id="6213" name="Freeform 83"/>
            <p:cNvSpPr>
              <a:spLocks/>
            </p:cNvSpPr>
            <p:nvPr/>
          </p:nvSpPr>
          <p:spPr bwMode="auto">
            <a:xfrm>
              <a:off x="2904" y="1432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2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8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Rectangle 84"/>
            <p:cNvSpPr>
              <a:spLocks noChangeArrowheads="1"/>
            </p:cNvSpPr>
            <p:nvPr/>
          </p:nvSpPr>
          <p:spPr bwMode="auto">
            <a:xfrm>
              <a:off x="2864" y="1585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15" name="Freeform 85"/>
            <p:cNvSpPr>
              <a:spLocks/>
            </p:cNvSpPr>
            <p:nvPr/>
          </p:nvSpPr>
          <p:spPr bwMode="auto">
            <a:xfrm>
              <a:off x="3065" y="1434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2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8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Rectangle 86"/>
            <p:cNvSpPr>
              <a:spLocks noChangeArrowheads="1"/>
            </p:cNvSpPr>
            <p:nvPr/>
          </p:nvSpPr>
          <p:spPr bwMode="auto">
            <a:xfrm>
              <a:off x="3025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217" name="Freeform 87"/>
            <p:cNvSpPr>
              <a:spLocks/>
            </p:cNvSpPr>
            <p:nvPr/>
          </p:nvSpPr>
          <p:spPr bwMode="auto">
            <a:xfrm>
              <a:off x="3229" y="1427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1 h 291"/>
                <a:gd name="T20" fmla="*/ 32 w 102"/>
                <a:gd name="T21" fmla="*/ 7 h 291"/>
                <a:gd name="T22" fmla="*/ 24 w 102"/>
                <a:gd name="T23" fmla="*/ 16 h 291"/>
                <a:gd name="T24" fmla="*/ 17 w 102"/>
                <a:gd name="T25" fmla="*/ 29 h 291"/>
                <a:gd name="T26" fmla="*/ 10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1 w 102"/>
                <a:gd name="T33" fmla="*/ 116 h 291"/>
                <a:gd name="T34" fmla="*/ 0 w 102"/>
                <a:gd name="T35" fmla="*/ 290 h 291"/>
                <a:gd name="T36" fmla="*/ 99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1"/>
                  </a:lnTo>
                  <a:lnTo>
                    <a:pt x="32" y="7"/>
                  </a:lnTo>
                  <a:lnTo>
                    <a:pt x="24" y="16"/>
                  </a:lnTo>
                  <a:lnTo>
                    <a:pt x="17" y="29"/>
                  </a:lnTo>
                  <a:lnTo>
                    <a:pt x="10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1" y="116"/>
                  </a:lnTo>
                  <a:lnTo>
                    <a:pt x="0" y="290"/>
                  </a:lnTo>
                  <a:lnTo>
                    <a:pt x="99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Rectangle 88"/>
            <p:cNvSpPr>
              <a:spLocks noChangeArrowheads="1"/>
            </p:cNvSpPr>
            <p:nvPr/>
          </p:nvSpPr>
          <p:spPr bwMode="auto">
            <a:xfrm>
              <a:off x="3181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19" name="Freeform 89"/>
            <p:cNvSpPr>
              <a:spLocks/>
            </p:cNvSpPr>
            <p:nvPr/>
          </p:nvSpPr>
          <p:spPr bwMode="auto">
            <a:xfrm>
              <a:off x="2853" y="1884"/>
              <a:ext cx="51" cy="17"/>
            </a:xfrm>
            <a:custGeom>
              <a:avLst/>
              <a:gdLst>
                <a:gd name="T0" fmla="*/ 50 w 51"/>
                <a:gd name="T1" fmla="*/ 16 h 17"/>
                <a:gd name="T2" fmla="*/ 50 w 51"/>
                <a:gd name="T3" fmla="*/ 0 h 17"/>
                <a:gd name="T4" fmla="*/ 0 w 51"/>
                <a:gd name="T5" fmla="*/ 0 h 17"/>
                <a:gd name="T6" fmla="*/ 0 w 51"/>
                <a:gd name="T7" fmla="*/ 16 h 17"/>
                <a:gd name="T8" fmla="*/ 5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17"/>
                <a:gd name="T17" fmla="*/ 51 w 5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17">
                  <a:moveTo>
                    <a:pt x="50" y="16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0" y="16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Freeform 90"/>
            <p:cNvSpPr>
              <a:spLocks/>
            </p:cNvSpPr>
            <p:nvPr/>
          </p:nvSpPr>
          <p:spPr bwMode="auto">
            <a:xfrm>
              <a:off x="2901" y="1829"/>
              <a:ext cx="431" cy="130"/>
            </a:xfrm>
            <a:custGeom>
              <a:avLst/>
              <a:gdLst>
                <a:gd name="T0" fmla="*/ 430 w 431"/>
                <a:gd name="T1" fmla="*/ 129 h 130"/>
                <a:gd name="T2" fmla="*/ 430 w 431"/>
                <a:gd name="T3" fmla="*/ 0 h 130"/>
                <a:gd name="T4" fmla="*/ 0 w 431"/>
                <a:gd name="T5" fmla="*/ 0 h 130"/>
                <a:gd name="T6" fmla="*/ 0 w 431"/>
                <a:gd name="T7" fmla="*/ 129 h 130"/>
                <a:gd name="T8" fmla="*/ 430 w 431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"/>
                <a:gd name="T16" fmla="*/ 0 h 130"/>
                <a:gd name="T17" fmla="*/ 431 w 43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1" h="130">
                  <a:moveTo>
                    <a:pt x="430" y="129"/>
                  </a:moveTo>
                  <a:lnTo>
                    <a:pt x="430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0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Rectangle 91"/>
            <p:cNvSpPr>
              <a:spLocks noChangeArrowheads="1"/>
            </p:cNvSpPr>
            <p:nvPr/>
          </p:nvSpPr>
          <p:spPr bwMode="auto">
            <a:xfrm>
              <a:off x="2954" y="1819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Lys</a:t>
              </a:r>
            </a:p>
          </p:txBody>
        </p:sp>
      </p:grpSp>
      <p:grpSp>
        <p:nvGrpSpPr>
          <p:cNvPr id="6165" name="Group 92"/>
          <p:cNvGrpSpPr>
            <a:grpSpLocks/>
          </p:cNvGrpSpPr>
          <p:nvPr/>
        </p:nvGrpSpPr>
        <p:grpSpPr bwMode="auto">
          <a:xfrm>
            <a:off x="4951413" y="2479675"/>
            <a:ext cx="727075" cy="693738"/>
            <a:chOff x="3509" y="1562"/>
            <a:chExt cx="515" cy="437"/>
          </a:xfrm>
        </p:grpSpPr>
        <p:sp>
          <p:nvSpPr>
            <p:cNvPr id="6205" name="Freeform 93"/>
            <p:cNvSpPr>
              <a:spLocks/>
            </p:cNvSpPr>
            <p:nvPr/>
          </p:nvSpPr>
          <p:spPr bwMode="auto">
            <a:xfrm>
              <a:off x="3554" y="1562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Rectangle 94"/>
            <p:cNvSpPr>
              <a:spLocks noChangeArrowheads="1"/>
            </p:cNvSpPr>
            <p:nvPr/>
          </p:nvSpPr>
          <p:spPr bwMode="auto">
            <a:xfrm>
              <a:off x="3509" y="1584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07" name="Freeform 95"/>
            <p:cNvSpPr>
              <a:spLocks/>
            </p:cNvSpPr>
            <p:nvPr/>
          </p:nvSpPr>
          <p:spPr bwMode="auto">
            <a:xfrm>
              <a:off x="3710" y="1562"/>
              <a:ext cx="112" cy="154"/>
            </a:xfrm>
            <a:custGeom>
              <a:avLst/>
              <a:gdLst>
                <a:gd name="T0" fmla="*/ 0 w 112"/>
                <a:gd name="T1" fmla="*/ 0 h 154"/>
                <a:gd name="T2" fmla="*/ 56 w 112"/>
                <a:gd name="T3" fmla="*/ 43 h 154"/>
                <a:gd name="T4" fmla="*/ 111 w 112"/>
                <a:gd name="T5" fmla="*/ 2 h 154"/>
                <a:gd name="T6" fmla="*/ 111 w 112"/>
                <a:gd name="T7" fmla="*/ 153 h 154"/>
                <a:gd name="T8" fmla="*/ 0 w 112"/>
                <a:gd name="T9" fmla="*/ 153 h 154"/>
                <a:gd name="T10" fmla="*/ 0 w 112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154"/>
                <a:gd name="T20" fmla="*/ 112 w 112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154">
                  <a:moveTo>
                    <a:pt x="0" y="0"/>
                  </a:moveTo>
                  <a:lnTo>
                    <a:pt x="56" y="43"/>
                  </a:lnTo>
                  <a:lnTo>
                    <a:pt x="111" y="2"/>
                  </a:lnTo>
                  <a:lnTo>
                    <a:pt x="111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Rectangle 96"/>
            <p:cNvSpPr>
              <a:spLocks noChangeArrowheads="1"/>
            </p:cNvSpPr>
            <p:nvPr/>
          </p:nvSpPr>
          <p:spPr bwMode="auto">
            <a:xfrm>
              <a:off x="3664" y="1584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09" name="Freeform 97"/>
            <p:cNvSpPr>
              <a:spLocks/>
            </p:cNvSpPr>
            <p:nvPr/>
          </p:nvSpPr>
          <p:spPr bwMode="auto">
            <a:xfrm>
              <a:off x="3867" y="1564"/>
              <a:ext cx="110" cy="154"/>
            </a:xfrm>
            <a:custGeom>
              <a:avLst/>
              <a:gdLst>
                <a:gd name="T0" fmla="*/ 0 w 110"/>
                <a:gd name="T1" fmla="*/ 0 h 154"/>
                <a:gd name="T2" fmla="*/ 55 w 110"/>
                <a:gd name="T3" fmla="*/ 43 h 154"/>
                <a:gd name="T4" fmla="*/ 109 w 110"/>
                <a:gd name="T5" fmla="*/ 2 h 154"/>
                <a:gd name="T6" fmla="*/ 109 w 110"/>
                <a:gd name="T7" fmla="*/ 153 h 154"/>
                <a:gd name="T8" fmla="*/ 0 w 110"/>
                <a:gd name="T9" fmla="*/ 153 h 154"/>
                <a:gd name="T10" fmla="*/ 0 w 110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154"/>
                <a:gd name="T20" fmla="*/ 110 w 110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154">
                  <a:moveTo>
                    <a:pt x="0" y="0"/>
                  </a:moveTo>
                  <a:lnTo>
                    <a:pt x="55" y="43"/>
                  </a:lnTo>
                  <a:lnTo>
                    <a:pt x="109" y="2"/>
                  </a:ln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Rectangle 98"/>
            <p:cNvSpPr>
              <a:spLocks noChangeArrowheads="1"/>
            </p:cNvSpPr>
            <p:nvPr/>
          </p:nvSpPr>
          <p:spPr bwMode="auto">
            <a:xfrm>
              <a:off x="3821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211" name="Freeform 99"/>
            <p:cNvSpPr>
              <a:spLocks/>
            </p:cNvSpPr>
            <p:nvPr/>
          </p:nvSpPr>
          <p:spPr bwMode="auto">
            <a:xfrm>
              <a:off x="3551" y="1829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Rectangle 100"/>
            <p:cNvSpPr>
              <a:spLocks noChangeArrowheads="1"/>
            </p:cNvSpPr>
            <p:nvPr/>
          </p:nvSpPr>
          <p:spPr bwMode="auto">
            <a:xfrm>
              <a:off x="3605" y="1819"/>
              <a:ext cx="33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Phe</a:t>
              </a:r>
            </a:p>
          </p:txBody>
        </p:sp>
      </p:grpSp>
      <p:grpSp>
        <p:nvGrpSpPr>
          <p:cNvPr id="6166" name="Group 101"/>
          <p:cNvGrpSpPr>
            <a:grpSpLocks/>
          </p:cNvGrpSpPr>
          <p:nvPr/>
        </p:nvGrpSpPr>
        <p:grpSpPr bwMode="auto">
          <a:xfrm>
            <a:off x="5715000" y="2262188"/>
            <a:ext cx="703263" cy="911225"/>
            <a:chOff x="4050" y="1425"/>
            <a:chExt cx="498" cy="574"/>
          </a:xfrm>
        </p:grpSpPr>
        <p:sp>
          <p:nvSpPr>
            <p:cNvPr id="6197" name="Freeform 102"/>
            <p:cNvSpPr>
              <a:spLocks/>
            </p:cNvSpPr>
            <p:nvPr/>
          </p:nvSpPr>
          <p:spPr bwMode="auto">
            <a:xfrm>
              <a:off x="4097" y="1427"/>
              <a:ext cx="103" cy="291"/>
            </a:xfrm>
            <a:custGeom>
              <a:avLst/>
              <a:gdLst>
                <a:gd name="T0" fmla="*/ 102 w 103"/>
                <a:gd name="T1" fmla="*/ 117 h 291"/>
                <a:gd name="T2" fmla="*/ 100 w 103"/>
                <a:gd name="T3" fmla="*/ 90 h 291"/>
                <a:gd name="T4" fmla="*/ 97 w 103"/>
                <a:gd name="T5" fmla="*/ 66 h 291"/>
                <a:gd name="T6" fmla="*/ 92 w 103"/>
                <a:gd name="T7" fmla="*/ 47 h 291"/>
                <a:gd name="T8" fmla="*/ 85 w 103"/>
                <a:gd name="T9" fmla="*/ 30 h 291"/>
                <a:gd name="T10" fmla="*/ 78 w 103"/>
                <a:gd name="T11" fmla="*/ 17 h 291"/>
                <a:gd name="T12" fmla="*/ 70 w 103"/>
                <a:gd name="T13" fmla="*/ 7 h 291"/>
                <a:gd name="T14" fmla="*/ 61 w 103"/>
                <a:gd name="T15" fmla="*/ 2 h 291"/>
                <a:gd name="T16" fmla="*/ 52 w 103"/>
                <a:gd name="T17" fmla="*/ 0 h 291"/>
                <a:gd name="T18" fmla="*/ 43 w 103"/>
                <a:gd name="T19" fmla="*/ 1 h 291"/>
                <a:gd name="T20" fmla="*/ 33 w 103"/>
                <a:gd name="T21" fmla="*/ 7 h 291"/>
                <a:gd name="T22" fmla="*/ 25 w 103"/>
                <a:gd name="T23" fmla="*/ 16 h 291"/>
                <a:gd name="T24" fmla="*/ 18 w 103"/>
                <a:gd name="T25" fmla="*/ 29 h 291"/>
                <a:gd name="T26" fmla="*/ 11 w 103"/>
                <a:gd name="T27" fmla="*/ 46 h 291"/>
                <a:gd name="T28" fmla="*/ 6 w 103"/>
                <a:gd name="T29" fmla="*/ 65 h 291"/>
                <a:gd name="T30" fmla="*/ 3 w 103"/>
                <a:gd name="T31" fmla="*/ 89 h 291"/>
                <a:gd name="T32" fmla="*/ 2 w 103"/>
                <a:gd name="T33" fmla="*/ 116 h 291"/>
                <a:gd name="T34" fmla="*/ 0 w 103"/>
                <a:gd name="T35" fmla="*/ 290 h 291"/>
                <a:gd name="T36" fmla="*/ 100 w 103"/>
                <a:gd name="T37" fmla="*/ 290 h 291"/>
                <a:gd name="T38" fmla="*/ 102 w 103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1"/>
                <a:gd name="T62" fmla="*/ 103 w 103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1">
                  <a:moveTo>
                    <a:pt x="102" y="117"/>
                  </a:moveTo>
                  <a:lnTo>
                    <a:pt x="100" y="90"/>
                  </a:lnTo>
                  <a:lnTo>
                    <a:pt x="97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70" y="7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3" y="1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2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103"/>
            <p:cNvSpPr>
              <a:spLocks noChangeArrowheads="1"/>
            </p:cNvSpPr>
            <p:nvPr/>
          </p:nvSpPr>
          <p:spPr bwMode="auto">
            <a:xfrm>
              <a:off x="4050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199" name="Freeform 104"/>
            <p:cNvSpPr>
              <a:spLocks/>
            </p:cNvSpPr>
            <p:nvPr/>
          </p:nvSpPr>
          <p:spPr bwMode="auto">
            <a:xfrm>
              <a:off x="4243" y="1425"/>
              <a:ext cx="103" cy="291"/>
            </a:xfrm>
            <a:custGeom>
              <a:avLst/>
              <a:gdLst>
                <a:gd name="T0" fmla="*/ 102 w 103"/>
                <a:gd name="T1" fmla="*/ 117 h 291"/>
                <a:gd name="T2" fmla="*/ 100 w 103"/>
                <a:gd name="T3" fmla="*/ 90 h 291"/>
                <a:gd name="T4" fmla="*/ 96 w 103"/>
                <a:gd name="T5" fmla="*/ 66 h 291"/>
                <a:gd name="T6" fmla="*/ 92 w 103"/>
                <a:gd name="T7" fmla="*/ 47 h 291"/>
                <a:gd name="T8" fmla="*/ 85 w 103"/>
                <a:gd name="T9" fmla="*/ 30 h 291"/>
                <a:gd name="T10" fmla="*/ 78 w 103"/>
                <a:gd name="T11" fmla="*/ 17 h 291"/>
                <a:gd name="T12" fmla="*/ 70 w 103"/>
                <a:gd name="T13" fmla="*/ 7 h 291"/>
                <a:gd name="T14" fmla="*/ 60 w 103"/>
                <a:gd name="T15" fmla="*/ 2 h 291"/>
                <a:gd name="T16" fmla="*/ 51 w 103"/>
                <a:gd name="T17" fmla="*/ 0 h 291"/>
                <a:gd name="T18" fmla="*/ 43 w 103"/>
                <a:gd name="T19" fmla="*/ 1 h 291"/>
                <a:gd name="T20" fmla="*/ 33 w 103"/>
                <a:gd name="T21" fmla="*/ 7 h 291"/>
                <a:gd name="T22" fmla="*/ 25 w 103"/>
                <a:gd name="T23" fmla="*/ 16 h 291"/>
                <a:gd name="T24" fmla="*/ 18 w 103"/>
                <a:gd name="T25" fmla="*/ 29 h 291"/>
                <a:gd name="T26" fmla="*/ 11 w 103"/>
                <a:gd name="T27" fmla="*/ 46 h 291"/>
                <a:gd name="T28" fmla="*/ 6 w 103"/>
                <a:gd name="T29" fmla="*/ 64 h 291"/>
                <a:gd name="T30" fmla="*/ 3 w 103"/>
                <a:gd name="T31" fmla="*/ 89 h 291"/>
                <a:gd name="T32" fmla="*/ 2 w 103"/>
                <a:gd name="T33" fmla="*/ 116 h 291"/>
                <a:gd name="T34" fmla="*/ 0 w 103"/>
                <a:gd name="T35" fmla="*/ 290 h 291"/>
                <a:gd name="T36" fmla="*/ 100 w 103"/>
                <a:gd name="T37" fmla="*/ 290 h 291"/>
                <a:gd name="T38" fmla="*/ 102 w 103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1"/>
                <a:gd name="T62" fmla="*/ 103 w 103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1">
                  <a:moveTo>
                    <a:pt x="102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70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3" y="1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4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2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Rectangle 105"/>
            <p:cNvSpPr>
              <a:spLocks noChangeArrowheads="1"/>
            </p:cNvSpPr>
            <p:nvPr/>
          </p:nvSpPr>
          <p:spPr bwMode="auto">
            <a:xfrm>
              <a:off x="4196" y="1582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201" name="Freeform 106"/>
            <p:cNvSpPr>
              <a:spLocks/>
            </p:cNvSpPr>
            <p:nvPr/>
          </p:nvSpPr>
          <p:spPr bwMode="auto">
            <a:xfrm>
              <a:off x="4391" y="1564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10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4 w 111"/>
                <a:gd name="T19" fmla="*/ 35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5 w 111"/>
                <a:gd name="T27" fmla="*/ 38 h 154"/>
                <a:gd name="T28" fmla="*/ 84 w 111"/>
                <a:gd name="T29" fmla="*/ 34 h 154"/>
                <a:gd name="T30" fmla="*/ 92 w 111"/>
                <a:gd name="T31" fmla="*/ 29 h 154"/>
                <a:gd name="T32" fmla="*/ 100 w 111"/>
                <a:gd name="T33" fmla="*/ 25 h 154"/>
                <a:gd name="T34" fmla="*/ 104 w 111"/>
                <a:gd name="T35" fmla="*/ 18 h 154"/>
                <a:gd name="T36" fmla="*/ 108 w 111"/>
                <a:gd name="T37" fmla="*/ 10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10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4" y="35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5" y="38"/>
                  </a:lnTo>
                  <a:lnTo>
                    <a:pt x="84" y="34"/>
                  </a:lnTo>
                  <a:lnTo>
                    <a:pt x="92" y="29"/>
                  </a:lnTo>
                  <a:lnTo>
                    <a:pt x="100" y="25"/>
                  </a:lnTo>
                  <a:lnTo>
                    <a:pt x="104" y="18"/>
                  </a:lnTo>
                  <a:lnTo>
                    <a:pt x="108" y="10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Rectangle 107"/>
            <p:cNvSpPr>
              <a:spLocks noChangeArrowheads="1"/>
            </p:cNvSpPr>
            <p:nvPr/>
          </p:nvSpPr>
          <p:spPr bwMode="auto">
            <a:xfrm>
              <a:off x="4345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6203" name="Freeform 108"/>
            <p:cNvSpPr>
              <a:spLocks/>
            </p:cNvSpPr>
            <p:nvPr/>
          </p:nvSpPr>
          <p:spPr bwMode="auto">
            <a:xfrm>
              <a:off x="4098" y="1829"/>
              <a:ext cx="399" cy="130"/>
            </a:xfrm>
            <a:custGeom>
              <a:avLst/>
              <a:gdLst>
                <a:gd name="T0" fmla="*/ 398 w 399"/>
                <a:gd name="T1" fmla="*/ 129 h 130"/>
                <a:gd name="T2" fmla="*/ 398 w 399"/>
                <a:gd name="T3" fmla="*/ 0 h 130"/>
                <a:gd name="T4" fmla="*/ 0 w 399"/>
                <a:gd name="T5" fmla="*/ 0 h 130"/>
                <a:gd name="T6" fmla="*/ 0 w 399"/>
                <a:gd name="T7" fmla="*/ 129 h 130"/>
                <a:gd name="T8" fmla="*/ 398 w 399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9"/>
                <a:gd name="T16" fmla="*/ 0 h 130"/>
                <a:gd name="T17" fmla="*/ 399 w 39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9" h="130">
                  <a:moveTo>
                    <a:pt x="398" y="129"/>
                  </a:moveTo>
                  <a:lnTo>
                    <a:pt x="398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398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Rectangle 109"/>
            <p:cNvSpPr>
              <a:spLocks noChangeArrowheads="1"/>
            </p:cNvSpPr>
            <p:nvPr/>
          </p:nvSpPr>
          <p:spPr bwMode="auto">
            <a:xfrm>
              <a:off x="4148" y="1819"/>
              <a:ext cx="3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Gly</a:t>
              </a:r>
            </a:p>
          </p:txBody>
        </p:sp>
      </p:grpSp>
      <p:grpSp>
        <p:nvGrpSpPr>
          <p:cNvPr id="6167" name="Group 110"/>
          <p:cNvGrpSpPr>
            <a:grpSpLocks/>
          </p:cNvGrpSpPr>
          <p:nvPr/>
        </p:nvGrpSpPr>
        <p:grpSpPr bwMode="auto">
          <a:xfrm>
            <a:off x="6453188" y="2265363"/>
            <a:ext cx="728662" cy="903287"/>
            <a:chOff x="4251" y="1427"/>
            <a:chExt cx="517" cy="569"/>
          </a:xfrm>
        </p:grpSpPr>
        <p:sp>
          <p:nvSpPr>
            <p:cNvPr id="6189" name="Freeform 111"/>
            <p:cNvSpPr>
              <a:spLocks/>
            </p:cNvSpPr>
            <p:nvPr/>
          </p:nvSpPr>
          <p:spPr bwMode="auto">
            <a:xfrm>
              <a:off x="4298" y="1427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1 h 291"/>
                <a:gd name="T20" fmla="*/ 32 w 102"/>
                <a:gd name="T21" fmla="*/ 7 h 291"/>
                <a:gd name="T22" fmla="*/ 25 w 102"/>
                <a:gd name="T23" fmla="*/ 16 h 291"/>
                <a:gd name="T24" fmla="*/ 18 w 102"/>
                <a:gd name="T25" fmla="*/ 29 h 291"/>
                <a:gd name="T26" fmla="*/ 11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2 w 102"/>
                <a:gd name="T33" fmla="*/ 116 h 291"/>
                <a:gd name="T34" fmla="*/ 0 w 102"/>
                <a:gd name="T35" fmla="*/ 290 h 291"/>
                <a:gd name="T36" fmla="*/ 99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1"/>
                  </a:lnTo>
                  <a:lnTo>
                    <a:pt x="32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99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Rectangle 112"/>
            <p:cNvSpPr>
              <a:spLocks noChangeArrowheads="1"/>
            </p:cNvSpPr>
            <p:nvPr/>
          </p:nvSpPr>
          <p:spPr bwMode="auto">
            <a:xfrm>
              <a:off x="4251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191" name="Freeform 113"/>
            <p:cNvSpPr>
              <a:spLocks/>
            </p:cNvSpPr>
            <p:nvPr/>
          </p:nvSpPr>
          <p:spPr bwMode="auto">
            <a:xfrm>
              <a:off x="4446" y="1566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9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5 w 111"/>
                <a:gd name="T19" fmla="*/ 37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6 w 111"/>
                <a:gd name="T27" fmla="*/ 38 h 154"/>
                <a:gd name="T28" fmla="*/ 85 w 111"/>
                <a:gd name="T29" fmla="*/ 35 h 154"/>
                <a:gd name="T30" fmla="*/ 93 w 111"/>
                <a:gd name="T31" fmla="*/ 29 h 154"/>
                <a:gd name="T32" fmla="*/ 100 w 111"/>
                <a:gd name="T33" fmla="*/ 25 h 154"/>
                <a:gd name="T34" fmla="*/ 105 w 111"/>
                <a:gd name="T35" fmla="*/ 18 h 154"/>
                <a:gd name="T36" fmla="*/ 109 w 111"/>
                <a:gd name="T37" fmla="*/ 11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9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5" y="37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6" y="38"/>
                  </a:lnTo>
                  <a:lnTo>
                    <a:pt x="85" y="35"/>
                  </a:lnTo>
                  <a:lnTo>
                    <a:pt x="93" y="29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9" y="11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Rectangle 114"/>
            <p:cNvSpPr>
              <a:spLocks noChangeArrowheads="1"/>
            </p:cNvSpPr>
            <p:nvPr/>
          </p:nvSpPr>
          <p:spPr bwMode="auto">
            <a:xfrm>
              <a:off x="4400" y="158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6193" name="Freeform 115"/>
            <p:cNvSpPr>
              <a:spLocks/>
            </p:cNvSpPr>
            <p:nvPr/>
          </p:nvSpPr>
          <p:spPr bwMode="auto">
            <a:xfrm>
              <a:off x="4605" y="1434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2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8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Rectangle 116"/>
            <p:cNvSpPr>
              <a:spLocks noChangeArrowheads="1"/>
            </p:cNvSpPr>
            <p:nvPr/>
          </p:nvSpPr>
          <p:spPr bwMode="auto">
            <a:xfrm>
              <a:off x="4565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195" name="Freeform 117"/>
            <p:cNvSpPr>
              <a:spLocks/>
            </p:cNvSpPr>
            <p:nvPr/>
          </p:nvSpPr>
          <p:spPr bwMode="auto">
            <a:xfrm>
              <a:off x="4291" y="1826"/>
              <a:ext cx="433" cy="130"/>
            </a:xfrm>
            <a:custGeom>
              <a:avLst/>
              <a:gdLst>
                <a:gd name="T0" fmla="*/ 432 w 433"/>
                <a:gd name="T1" fmla="*/ 129 h 130"/>
                <a:gd name="T2" fmla="*/ 432 w 433"/>
                <a:gd name="T3" fmla="*/ 0 h 130"/>
                <a:gd name="T4" fmla="*/ 0 w 433"/>
                <a:gd name="T5" fmla="*/ 0 h 130"/>
                <a:gd name="T6" fmla="*/ 0 w 433"/>
                <a:gd name="T7" fmla="*/ 129 h 130"/>
                <a:gd name="T8" fmla="*/ 432 w 433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30"/>
                <a:gd name="T17" fmla="*/ 433 w 43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30">
                  <a:moveTo>
                    <a:pt x="432" y="129"/>
                  </a:moveTo>
                  <a:lnTo>
                    <a:pt x="432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2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Rectangle 118"/>
            <p:cNvSpPr>
              <a:spLocks noChangeArrowheads="1"/>
            </p:cNvSpPr>
            <p:nvPr/>
          </p:nvSpPr>
          <p:spPr bwMode="auto">
            <a:xfrm>
              <a:off x="4344" y="1816"/>
              <a:ext cx="3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Ala</a:t>
              </a:r>
            </a:p>
          </p:txBody>
        </p:sp>
      </p:grpSp>
      <p:grpSp>
        <p:nvGrpSpPr>
          <p:cNvPr id="6168" name="Group 119"/>
          <p:cNvGrpSpPr>
            <a:grpSpLocks/>
          </p:cNvGrpSpPr>
          <p:nvPr/>
        </p:nvGrpSpPr>
        <p:grpSpPr bwMode="auto">
          <a:xfrm>
            <a:off x="7219950" y="2268538"/>
            <a:ext cx="723900" cy="895350"/>
            <a:chOff x="5117" y="1429"/>
            <a:chExt cx="512" cy="564"/>
          </a:xfrm>
        </p:grpSpPr>
        <p:sp>
          <p:nvSpPr>
            <p:cNvPr id="6181" name="Freeform 120"/>
            <p:cNvSpPr>
              <a:spLocks/>
            </p:cNvSpPr>
            <p:nvPr/>
          </p:nvSpPr>
          <p:spPr bwMode="auto">
            <a:xfrm>
              <a:off x="5163" y="1565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5 w 109"/>
                <a:gd name="T3" fmla="*/ 44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5" y="44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Rectangle 121"/>
            <p:cNvSpPr>
              <a:spLocks noChangeArrowheads="1"/>
            </p:cNvSpPr>
            <p:nvPr/>
          </p:nvSpPr>
          <p:spPr bwMode="auto">
            <a:xfrm>
              <a:off x="5117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183" name="Freeform 122"/>
            <p:cNvSpPr>
              <a:spLocks/>
            </p:cNvSpPr>
            <p:nvPr/>
          </p:nvSpPr>
          <p:spPr bwMode="auto">
            <a:xfrm>
              <a:off x="5317" y="1567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Rectangle 123"/>
            <p:cNvSpPr>
              <a:spLocks noChangeArrowheads="1"/>
            </p:cNvSpPr>
            <p:nvPr/>
          </p:nvSpPr>
          <p:spPr bwMode="auto">
            <a:xfrm>
              <a:off x="5272" y="158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6185" name="Freeform 124"/>
            <p:cNvSpPr>
              <a:spLocks/>
            </p:cNvSpPr>
            <p:nvPr/>
          </p:nvSpPr>
          <p:spPr bwMode="auto">
            <a:xfrm>
              <a:off x="5468" y="1429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2 h 291"/>
                <a:gd name="T20" fmla="*/ 33 w 102"/>
                <a:gd name="T21" fmla="*/ 7 h 291"/>
                <a:gd name="T22" fmla="*/ 25 w 102"/>
                <a:gd name="T23" fmla="*/ 16 h 291"/>
                <a:gd name="T24" fmla="*/ 17 w 102"/>
                <a:gd name="T25" fmla="*/ 29 h 291"/>
                <a:gd name="T26" fmla="*/ 11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2 w 102"/>
                <a:gd name="T33" fmla="*/ 116 h 291"/>
                <a:gd name="T34" fmla="*/ 0 w 102"/>
                <a:gd name="T35" fmla="*/ 290 h 291"/>
                <a:gd name="T36" fmla="*/ 100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7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Rectangle 125"/>
            <p:cNvSpPr>
              <a:spLocks noChangeArrowheads="1"/>
            </p:cNvSpPr>
            <p:nvPr/>
          </p:nvSpPr>
          <p:spPr bwMode="auto">
            <a:xfrm>
              <a:off x="5420" y="1586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6187" name="Freeform 126"/>
            <p:cNvSpPr>
              <a:spLocks/>
            </p:cNvSpPr>
            <p:nvPr/>
          </p:nvSpPr>
          <p:spPr bwMode="auto">
            <a:xfrm>
              <a:off x="5157" y="1824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Rectangle 127"/>
            <p:cNvSpPr>
              <a:spLocks noChangeArrowheads="1"/>
            </p:cNvSpPr>
            <p:nvPr/>
          </p:nvSpPr>
          <p:spPr bwMode="auto">
            <a:xfrm>
              <a:off x="5211" y="1813"/>
              <a:ext cx="32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Leu</a:t>
              </a:r>
            </a:p>
          </p:txBody>
        </p:sp>
      </p:grpSp>
      <p:graphicFrame>
        <p:nvGraphicFramePr>
          <p:cNvPr id="6169" name="Object 128"/>
          <p:cNvGraphicFramePr>
            <a:graphicFrameLocks noChangeAspect="1"/>
          </p:cNvGraphicFramePr>
          <p:nvPr/>
        </p:nvGraphicFramePr>
        <p:xfrm>
          <a:off x="6597650" y="4465638"/>
          <a:ext cx="5207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Clip" r:id="rId3" imgW="1371600" imgH="2287071" progId="MS_ClipArt_Gallery.2">
                  <p:embed/>
                </p:oleObj>
              </mc:Choice>
              <mc:Fallback>
                <p:oleObj name="Clip" r:id="rId3" imgW="1371600" imgH="2287071" progId="MS_ClipArt_Gallery.2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9586"/>
                      <a:stretch>
                        <a:fillRect/>
                      </a:stretch>
                    </p:blipFill>
                    <p:spPr bwMode="auto">
                      <a:xfrm>
                        <a:off x="6597650" y="4465638"/>
                        <a:ext cx="520700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Line 129"/>
          <p:cNvSpPr>
            <a:spLocks noChangeShapeType="1"/>
          </p:cNvSpPr>
          <p:nvPr/>
        </p:nvSpPr>
        <p:spPr bwMode="auto">
          <a:xfrm>
            <a:off x="3975100" y="4492625"/>
            <a:ext cx="282575" cy="0"/>
          </a:xfrm>
          <a:prstGeom prst="line">
            <a:avLst/>
          </a:prstGeom>
          <a:noFill/>
          <a:ln w="28575" cap="flat" cmpd="sng">
            <a:solidFill>
              <a:srgbClr val="FFFF66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71" name="Group 130"/>
          <p:cNvGrpSpPr>
            <a:grpSpLocks/>
          </p:cNvGrpSpPr>
          <p:nvPr/>
        </p:nvGrpSpPr>
        <p:grpSpPr bwMode="auto">
          <a:xfrm>
            <a:off x="7962900" y="2270125"/>
            <a:ext cx="749300" cy="893763"/>
            <a:chOff x="5655" y="1433"/>
            <a:chExt cx="531" cy="563"/>
          </a:xfrm>
        </p:grpSpPr>
        <p:sp>
          <p:nvSpPr>
            <p:cNvPr id="6173" name="Freeform 131"/>
            <p:cNvSpPr>
              <a:spLocks/>
            </p:cNvSpPr>
            <p:nvPr/>
          </p:nvSpPr>
          <p:spPr bwMode="auto">
            <a:xfrm>
              <a:off x="5702" y="1566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9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5 w 111"/>
                <a:gd name="T19" fmla="*/ 37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6 w 111"/>
                <a:gd name="T27" fmla="*/ 38 h 154"/>
                <a:gd name="T28" fmla="*/ 85 w 111"/>
                <a:gd name="T29" fmla="*/ 35 h 154"/>
                <a:gd name="T30" fmla="*/ 93 w 111"/>
                <a:gd name="T31" fmla="*/ 29 h 154"/>
                <a:gd name="T32" fmla="*/ 100 w 111"/>
                <a:gd name="T33" fmla="*/ 25 h 154"/>
                <a:gd name="T34" fmla="*/ 105 w 111"/>
                <a:gd name="T35" fmla="*/ 18 h 154"/>
                <a:gd name="T36" fmla="*/ 109 w 111"/>
                <a:gd name="T37" fmla="*/ 11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9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5" y="37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6" y="38"/>
                  </a:lnTo>
                  <a:lnTo>
                    <a:pt x="85" y="35"/>
                  </a:lnTo>
                  <a:lnTo>
                    <a:pt x="93" y="29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9" y="11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32"/>
            <p:cNvSpPr>
              <a:spLocks/>
            </p:cNvSpPr>
            <p:nvPr/>
          </p:nvSpPr>
          <p:spPr bwMode="auto">
            <a:xfrm>
              <a:off x="5863" y="1433"/>
              <a:ext cx="115" cy="285"/>
            </a:xfrm>
            <a:custGeom>
              <a:avLst/>
              <a:gdLst>
                <a:gd name="T0" fmla="*/ 59 w 115"/>
                <a:gd name="T1" fmla="*/ 0 h 285"/>
                <a:gd name="T2" fmla="*/ 0 w 115"/>
                <a:gd name="T3" fmla="*/ 62 h 285"/>
                <a:gd name="T4" fmla="*/ 0 w 115"/>
                <a:gd name="T5" fmla="*/ 284 h 285"/>
                <a:gd name="T6" fmla="*/ 114 w 115"/>
                <a:gd name="T7" fmla="*/ 284 h 285"/>
                <a:gd name="T8" fmla="*/ 114 w 115"/>
                <a:gd name="T9" fmla="*/ 58 h 285"/>
                <a:gd name="T10" fmla="*/ 59 w 115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85"/>
                <a:gd name="T20" fmla="*/ 115 w 115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85">
                  <a:moveTo>
                    <a:pt x="59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4" y="284"/>
                  </a:lnTo>
                  <a:lnTo>
                    <a:pt x="114" y="58"/>
                  </a:lnTo>
                  <a:lnTo>
                    <a:pt x="59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Rectangle 133"/>
            <p:cNvSpPr>
              <a:spLocks noChangeArrowheads="1"/>
            </p:cNvSpPr>
            <p:nvPr/>
          </p:nvSpPr>
          <p:spPr bwMode="auto">
            <a:xfrm>
              <a:off x="5823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176" name="Freeform 134"/>
            <p:cNvSpPr>
              <a:spLocks/>
            </p:cNvSpPr>
            <p:nvPr/>
          </p:nvSpPr>
          <p:spPr bwMode="auto">
            <a:xfrm>
              <a:off x="6023" y="1436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1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7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1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Rectangle 135"/>
            <p:cNvSpPr>
              <a:spLocks noChangeArrowheads="1"/>
            </p:cNvSpPr>
            <p:nvPr/>
          </p:nvSpPr>
          <p:spPr bwMode="auto">
            <a:xfrm>
              <a:off x="5983" y="158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6178" name="Freeform 136"/>
            <p:cNvSpPr>
              <a:spLocks/>
            </p:cNvSpPr>
            <p:nvPr/>
          </p:nvSpPr>
          <p:spPr bwMode="auto">
            <a:xfrm>
              <a:off x="5711" y="1826"/>
              <a:ext cx="433" cy="130"/>
            </a:xfrm>
            <a:custGeom>
              <a:avLst/>
              <a:gdLst>
                <a:gd name="T0" fmla="*/ 432 w 433"/>
                <a:gd name="T1" fmla="*/ 129 h 130"/>
                <a:gd name="T2" fmla="*/ 432 w 433"/>
                <a:gd name="T3" fmla="*/ 0 h 130"/>
                <a:gd name="T4" fmla="*/ 0 w 433"/>
                <a:gd name="T5" fmla="*/ 0 h 130"/>
                <a:gd name="T6" fmla="*/ 0 w 433"/>
                <a:gd name="T7" fmla="*/ 129 h 130"/>
                <a:gd name="T8" fmla="*/ 432 w 433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30"/>
                <a:gd name="T17" fmla="*/ 433 w 43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30">
                  <a:moveTo>
                    <a:pt x="432" y="129"/>
                  </a:moveTo>
                  <a:lnTo>
                    <a:pt x="432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2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Rectangle 137"/>
            <p:cNvSpPr>
              <a:spLocks noChangeArrowheads="1"/>
            </p:cNvSpPr>
            <p:nvPr/>
          </p:nvSpPr>
          <p:spPr bwMode="auto">
            <a:xfrm>
              <a:off x="5764" y="1816"/>
              <a:ext cx="315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Gln</a:t>
              </a:r>
            </a:p>
          </p:txBody>
        </p:sp>
        <p:sp>
          <p:nvSpPr>
            <p:cNvPr id="6180" name="Rectangle 138"/>
            <p:cNvSpPr>
              <a:spLocks noChangeArrowheads="1"/>
            </p:cNvSpPr>
            <p:nvPr/>
          </p:nvSpPr>
          <p:spPr bwMode="auto">
            <a:xfrm>
              <a:off x="5655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</p:grpSp>
      <p:sp>
        <p:nvSpPr>
          <p:cNvPr id="6172" name="Rectangle 139"/>
          <p:cNvSpPr>
            <a:spLocks noChangeArrowheads="1"/>
          </p:cNvSpPr>
          <p:nvPr/>
        </p:nvSpPr>
        <p:spPr bwMode="auto">
          <a:xfrm>
            <a:off x="609600" y="3429000"/>
            <a:ext cx="8305800" cy="16764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4772025" y="4494213"/>
            <a:ext cx="1190625" cy="0"/>
          </a:xfrm>
          <a:prstGeom prst="line">
            <a:avLst/>
          </a:prstGeom>
          <a:noFill/>
          <a:ln w="28575" cap="flat" cmpd="sng">
            <a:solidFill>
              <a:srgbClr val="FF66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Frameshift Mutations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04850" y="3848100"/>
            <a:ext cx="2332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b="1">
                <a:latin typeface="Arial" pitchFamily="34" charset="0"/>
              </a:rPr>
              <a:t>Frameshift</a:t>
            </a: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7235825" y="3749675"/>
            <a:ext cx="706438" cy="541338"/>
            <a:chOff x="4708" y="2362"/>
            <a:chExt cx="500" cy="341"/>
          </a:xfrm>
        </p:grpSpPr>
        <p:sp>
          <p:nvSpPr>
            <p:cNvPr id="7301" name="Freeform 6"/>
            <p:cNvSpPr>
              <a:spLocks/>
            </p:cNvSpPr>
            <p:nvPr/>
          </p:nvSpPr>
          <p:spPr bwMode="auto">
            <a:xfrm>
              <a:off x="4754" y="2501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5 w 109"/>
                <a:gd name="T3" fmla="*/ 42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5" y="42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2" name="Rectangle 7"/>
            <p:cNvSpPr>
              <a:spLocks noChangeArrowheads="1"/>
            </p:cNvSpPr>
            <p:nvPr/>
          </p:nvSpPr>
          <p:spPr bwMode="auto">
            <a:xfrm>
              <a:off x="4708" y="2523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303" name="Freeform 8"/>
            <p:cNvSpPr>
              <a:spLocks/>
            </p:cNvSpPr>
            <p:nvPr/>
          </p:nvSpPr>
          <p:spPr bwMode="auto">
            <a:xfrm>
              <a:off x="4903" y="2362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0 w 103"/>
                <a:gd name="T3" fmla="*/ 91 h 292"/>
                <a:gd name="T4" fmla="*/ 96 w 103"/>
                <a:gd name="T5" fmla="*/ 66 h 292"/>
                <a:gd name="T6" fmla="*/ 92 w 103"/>
                <a:gd name="T7" fmla="*/ 46 h 292"/>
                <a:gd name="T8" fmla="*/ 85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0 w 103"/>
                <a:gd name="T15" fmla="*/ 2 h 292"/>
                <a:gd name="T16" fmla="*/ 51 w 103"/>
                <a:gd name="T17" fmla="*/ 0 h 292"/>
                <a:gd name="T18" fmla="*/ 42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4 h 292"/>
                <a:gd name="T30" fmla="*/ 3 w 103"/>
                <a:gd name="T31" fmla="*/ 90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0" y="91"/>
                  </a:lnTo>
                  <a:lnTo>
                    <a:pt x="96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4"/>
                  </a:lnTo>
                  <a:lnTo>
                    <a:pt x="3" y="90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" name="Rectangle 9"/>
            <p:cNvSpPr>
              <a:spLocks noChangeArrowheads="1"/>
            </p:cNvSpPr>
            <p:nvPr/>
          </p:nvSpPr>
          <p:spPr bwMode="auto">
            <a:xfrm>
              <a:off x="4856" y="2520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305" name="Freeform 10"/>
            <p:cNvSpPr>
              <a:spLocks/>
            </p:cNvSpPr>
            <p:nvPr/>
          </p:nvSpPr>
          <p:spPr bwMode="auto">
            <a:xfrm>
              <a:off x="5051" y="2498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" name="Rectangle 11"/>
            <p:cNvSpPr>
              <a:spLocks noChangeArrowheads="1"/>
            </p:cNvSpPr>
            <p:nvPr/>
          </p:nvSpPr>
          <p:spPr bwMode="auto">
            <a:xfrm>
              <a:off x="5005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</p:grpSp>
      <p:grpSp>
        <p:nvGrpSpPr>
          <p:cNvPr id="7174" name="Group 12"/>
          <p:cNvGrpSpPr>
            <a:grpSpLocks/>
          </p:cNvGrpSpPr>
          <p:nvPr/>
        </p:nvGrpSpPr>
        <p:grpSpPr bwMode="auto">
          <a:xfrm>
            <a:off x="7980363" y="3757613"/>
            <a:ext cx="514350" cy="531812"/>
            <a:chOff x="5172" y="2367"/>
            <a:chExt cx="365" cy="335"/>
          </a:xfrm>
        </p:grpSpPr>
        <p:sp>
          <p:nvSpPr>
            <p:cNvPr id="7297" name="Freeform 13"/>
            <p:cNvSpPr>
              <a:spLocks/>
            </p:cNvSpPr>
            <p:nvPr/>
          </p:nvSpPr>
          <p:spPr bwMode="auto">
            <a:xfrm>
              <a:off x="5212" y="2367"/>
              <a:ext cx="118" cy="285"/>
            </a:xfrm>
            <a:custGeom>
              <a:avLst/>
              <a:gdLst>
                <a:gd name="T0" fmla="*/ 61 w 118"/>
                <a:gd name="T1" fmla="*/ 0 h 285"/>
                <a:gd name="T2" fmla="*/ 0 w 118"/>
                <a:gd name="T3" fmla="*/ 61 h 285"/>
                <a:gd name="T4" fmla="*/ 0 w 118"/>
                <a:gd name="T5" fmla="*/ 284 h 285"/>
                <a:gd name="T6" fmla="*/ 117 w 118"/>
                <a:gd name="T7" fmla="*/ 284 h 285"/>
                <a:gd name="T8" fmla="*/ 117 w 118"/>
                <a:gd name="T9" fmla="*/ 57 h 285"/>
                <a:gd name="T10" fmla="*/ 61 w 118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8"/>
                <a:gd name="T19" fmla="*/ 0 h 285"/>
                <a:gd name="T20" fmla="*/ 118 w 118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8" h="285">
                  <a:moveTo>
                    <a:pt x="61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7" y="284"/>
                  </a:lnTo>
                  <a:lnTo>
                    <a:pt x="117" y="57"/>
                  </a:lnTo>
                  <a:lnTo>
                    <a:pt x="61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8" name="Rectangle 14"/>
            <p:cNvSpPr>
              <a:spLocks noChangeArrowheads="1"/>
            </p:cNvSpPr>
            <p:nvPr/>
          </p:nvSpPr>
          <p:spPr bwMode="auto">
            <a:xfrm>
              <a:off x="5172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99" name="Freeform 15"/>
            <p:cNvSpPr>
              <a:spLocks/>
            </p:cNvSpPr>
            <p:nvPr/>
          </p:nvSpPr>
          <p:spPr bwMode="auto">
            <a:xfrm>
              <a:off x="5375" y="2369"/>
              <a:ext cx="115" cy="285"/>
            </a:xfrm>
            <a:custGeom>
              <a:avLst/>
              <a:gdLst>
                <a:gd name="T0" fmla="*/ 59 w 115"/>
                <a:gd name="T1" fmla="*/ 0 h 285"/>
                <a:gd name="T2" fmla="*/ 0 w 115"/>
                <a:gd name="T3" fmla="*/ 61 h 285"/>
                <a:gd name="T4" fmla="*/ 0 w 115"/>
                <a:gd name="T5" fmla="*/ 284 h 285"/>
                <a:gd name="T6" fmla="*/ 114 w 115"/>
                <a:gd name="T7" fmla="*/ 284 h 285"/>
                <a:gd name="T8" fmla="*/ 114 w 115"/>
                <a:gd name="T9" fmla="*/ 57 h 285"/>
                <a:gd name="T10" fmla="*/ 59 w 115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85"/>
                <a:gd name="T20" fmla="*/ 115 w 115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85">
                  <a:moveTo>
                    <a:pt x="59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4" y="284"/>
                  </a:lnTo>
                  <a:lnTo>
                    <a:pt x="114" y="57"/>
                  </a:lnTo>
                  <a:lnTo>
                    <a:pt x="59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0" name="Rectangle 16"/>
            <p:cNvSpPr>
              <a:spLocks noChangeArrowheads="1"/>
            </p:cNvSpPr>
            <p:nvPr/>
          </p:nvSpPr>
          <p:spPr bwMode="auto">
            <a:xfrm>
              <a:off x="5334" y="2522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</p:grpSp>
      <p:sp>
        <p:nvSpPr>
          <p:cNvPr id="7175" name="Freeform 17"/>
          <p:cNvSpPr>
            <a:spLocks/>
          </p:cNvSpPr>
          <p:nvPr/>
        </p:nvSpPr>
        <p:spPr bwMode="auto">
          <a:xfrm>
            <a:off x="3400425" y="4219575"/>
            <a:ext cx="5254625" cy="74613"/>
          </a:xfrm>
          <a:custGeom>
            <a:avLst/>
            <a:gdLst>
              <a:gd name="T0" fmla="*/ 2147483647 w 3249"/>
              <a:gd name="T1" fmla="*/ 2147483647 h 41"/>
              <a:gd name="T2" fmla="*/ 2147483647 w 3249"/>
              <a:gd name="T3" fmla="*/ 0 h 41"/>
              <a:gd name="T4" fmla="*/ 0 w 3249"/>
              <a:gd name="T5" fmla="*/ 0 h 41"/>
              <a:gd name="T6" fmla="*/ 0 w 3249"/>
              <a:gd name="T7" fmla="*/ 2147483647 h 41"/>
              <a:gd name="T8" fmla="*/ 2147483647 w 3249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49"/>
              <a:gd name="T16" fmla="*/ 0 h 41"/>
              <a:gd name="T17" fmla="*/ 3249 w 3249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49" h="41">
                <a:moveTo>
                  <a:pt x="3248" y="40"/>
                </a:moveTo>
                <a:lnTo>
                  <a:pt x="3248" y="0"/>
                </a:lnTo>
                <a:lnTo>
                  <a:pt x="0" y="0"/>
                </a:lnTo>
                <a:lnTo>
                  <a:pt x="0" y="40"/>
                </a:lnTo>
                <a:lnTo>
                  <a:pt x="3248" y="40"/>
                </a:lnTo>
              </a:path>
            </a:pathLst>
          </a:custGeom>
          <a:solidFill>
            <a:srgbClr val="258DBF">
              <a:alpha val="999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76" name="Group 18"/>
          <p:cNvGrpSpPr>
            <a:grpSpLocks/>
          </p:cNvGrpSpPr>
          <p:nvPr/>
        </p:nvGrpSpPr>
        <p:grpSpPr bwMode="auto">
          <a:xfrm>
            <a:off x="3359150" y="3759200"/>
            <a:ext cx="739775" cy="896938"/>
            <a:chOff x="2380" y="2361"/>
            <a:chExt cx="525" cy="565"/>
          </a:xfrm>
        </p:grpSpPr>
        <p:sp>
          <p:nvSpPr>
            <p:cNvPr id="7289" name="Freeform 19"/>
            <p:cNvSpPr>
              <a:spLocks/>
            </p:cNvSpPr>
            <p:nvPr/>
          </p:nvSpPr>
          <p:spPr bwMode="auto">
            <a:xfrm>
              <a:off x="2420" y="2365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0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6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0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6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" name="Rectangle 20"/>
            <p:cNvSpPr>
              <a:spLocks noChangeArrowheads="1"/>
            </p:cNvSpPr>
            <p:nvPr/>
          </p:nvSpPr>
          <p:spPr bwMode="auto">
            <a:xfrm>
              <a:off x="2380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91" name="Freeform 21"/>
            <p:cNvSpPr>
              <a:spLocks/>
            </p:cNvSpPr>
            <p:nvPr/>
          </p:nvSpPr>
          <p:spPr bwMode="auto">
            <a:xfrm>
              <a:off x="2584" y="2497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6 w 109"/>
                <a:gd name="T3" fmla="*/ 43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6" y="43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" name="Rectangle 22"/>
            <p:cNvSpPr>
              <a:spLocks noChangeArrowheads="1"/>
            </p:cNvSpPr>
            <p:nvPr/>
          </p:nvSpPr>
          <p:spPr bwMode="auto">
            <a:xfrm>
              <a:off x="2538" y="251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93" name="Freeform 23"/>
            <p:cNvSpPr>
              <a:spLocks/>
            </p:cNvSpPr>
            <p:nvPr/>
          </p:nvSpPr>
          <p:spPr bwMode="auto">
            <a:xfrm>
              <a:off x="2744" y="2361"/>
              <a:ext cx="102" cy="292"/>
            </a:xfrm>
            <a:custGeom>
              <a:avLst/>
              <a:gdLst>
                <a:gd name="T0" fmla="*/ 101 w 102"/>
                <a:gd name="T1" fmla="*/ 118 h 292"/>
                <a:gd name="T2" fmla="*/ 99 w 102"/>
                <a:gd name="T3" fmla="*/ 91 h 292"/>
                <a:gd name="T4" fmla="*/ 96 w 102"/>
                <a:gd name="T5" fmla="*/ 66 h 292"/>
                <a:gd name="T6" fmla="*/ 91 w 102"/>
                <a:gd name="T7" fmla="*/ 46 h 292"/>
                <a:gd name="T8" fmla="*/ 85 w 102"/>
                <a:gd name="T9" fmla="*/ 29 h 292"/>
                <a:gd name="T10" fmla="*/ 78 w 102"/>
                <a:gd name="T11" fmla="*/ 17 h 292"/>
                <a:gd name="T12" fmla="*/ 69 w 102"/>
                <a:gd name="T13" fmla="*/ 8 h 292"/>
                <a:gd name="T14" fmla="*/ 60 w 102"/>
                <a:gd name="T15" fmla="*/ 2 h 292"/>
                <a:gd name="T16" fmla="*/ 51 w 102"/>
                <a:gd name="T17" fmla="*/ 0 h 292"/>
                <a:gd name="T18" fmla="*/ 42 w 102"/>
                <a:gd name="T19" fmla="*/ 2 h 292"/>
                <a:gd name="T20" fmla="*/ 32 w 102"/>
                <a:gd name="T21" fmla="*/ 8 h 292"/>
                <a:gd name="T22" fmla="*/ 24 w 102"/>
                <a:gd name="T23" fmla="*/ 16 h 292"/>
                <a:gd name="T24" fmla="*/ 17 w 102"/>
                <a:gd name="T25" fmla="*/ 28 h 292"/>
                <a:gd name="T26" fmla="*/ 10 w 102"/>
                <a:gd name="T27" fmla="*/ 45 h 292"/>
                <a:gd name="T28" fmla="*/ 6 w 102"/>
                <a:gd name="T29" fmla="*/ 64 h 292"/>
                <a:gd name="T30" fmla="*/ 2 w 102"/>
                <a:gd name="T31" fmla="*/ 90 h 292"/>
                <a:gd name="T32" fmla="*/ 1 w 102"/>
                <a:gd name="T33" fmla="*/ 117 h 292"/>
                <a:gd name="T34" fmla="*/ 0 w 102"/>
                <a:gd name="T35" fmla="*/ 291 h 292"/>
                <a:gd name="T36" fmla="*/ 99 w 102"/>
                <a:gd name="T37" fmla="*/ 291 h 292"/>
                <a:gd name="T38" fmla="*/ 101 w 102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2"/>
                <a:gd name="T62" fmla="*/ 102 w 102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2">
                  <a:moveTo>
                    <a:pt x="101" y="118"/>
                  </a:moveTo>
                  <a:lnTo>
                    <a:pt x="99" y="91"/>
                  </a:lnTo>
                  <a:lnTo>
                    <a:pt x="96" y="66"/>
                  </a:lnTo>
                  <a:lnTo>
                    <a:pt x="91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69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4"/>
                  </a:lnTo>
                  <a:lnTo>
                    <a:pt x="2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9" y="291"/>
                  </a:lnTo>
                  <a:lnTo>
                    <a:pt x="101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" name="Rectangle 24"/>
            <p:cNvSpPr>
              <a:spLocks noChangeArrowheads="1"/>
            </p:cNvSpPr>
            <p:nvPr/>
          </p:nvSpPr>
          <p:spPr bwMode="auto">
            <a:xfrm>
              <a:off x="2696" y="2519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95" name="Freeform 25"/>
            <p:cNvSpPr>
              <a:spLocks/>
            </p:cNvSpPr>
            <p:nvPr/>
          </p:nvSpPr>
          <p:spPr bwMode="auto">
            <a:xfrm>
              <a:off x="2410" y="2756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" name="Rectangle 26"/>
            <p:cNvSpPr>
              <a:spLocks noChangeArrowheads="1"/>
            </p:cNvSpPr>
            <p:nvPr/>
          </p:nvSpPr>
          <p:spPr bwMode="auto">
            <a:xfrm>
              <a:off x="2464" y="2746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Met</a:t>
              </a:r>
            </a:p>
          </p:txBody>
        </p:sp>
      </p:grpSp>
      <p:grpSp>
        <p:nvGrpSpPr>
          <p:cNvPr id="7177" name="Group 27"/>
          <p:cNvGrpSpPr>
            <a:grpSpLocks/>
          </p:cNvGrpSpPr>
          <p:nvPr/>
        </p:nvGrpSpPr>
        <p:grpSpPr bwMode="auto">
          <a:xfrm>
            <a:off x="4137025" y="3746500"/>
            <a:ext cx="742950" cy="909638"/>
            <a:chOff x="2850" y="2360"/>
            <a:chExt cx="526" cy="573"/>
          </a:xfrm>
        </p:grpSpPr>
        <p:sp>
          <p:nvSpPr>
            <p:cNvPr id="7281" name="Freeform 28"/>
            <p:cNvSpPr>
              <a:spLocks/>
            </p:cNvSpPr>
            <p:nvPr/>
          </p:nvSpPr>
          <p:spPr bwMode="auto">
            <a:xfrm>
              <a:off x="2890" y="2366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1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7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" name="Rectangle 29"/>
            <p:cNvSpPr>
              <a:spLocks noChangeArrowheads="1"/>
            </p:cNvSpPr>
            <p:nvPr/>
          </p:nvSpPr>
          <p:spPr bwMode="auto">
            <a:xfrm>
              <a:off x="2850" y="251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83" name="Freeform 30"/>
            <p:cNvSpPr>
              <a:spLocks/>
            </p:cNvSpPr>
            <p:nvPr/>
          </p:nvSpPr>
          <p:spPr bwMode="auto">
            <a:xfrm>
              <a:off x="3051" y="2368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1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7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" name="Rectangle 31"/>
            <p:cNvSpPr>
              <a:spLocks noChangeArrowheads="1"/>
            </p:cNvSpPr>
            <p:nvPr/>
          </p:nvSpPr>
          <p:spPr bwMode="auto">
            <a:xfrm>
              <a:off x="3011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85" name="Freeform 32"/>
            <p:cNvSpPr>
              <a:spLocks/>
            </p:cNvSpPr>
            <p:nvPr/>
          </p:nvSpPr>
          <p:spPr bwMode="auto">
            <a:xfrm>
              <a:off x="3214" y="2360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1 w 103"/>
                <a:gd name="T3" fmla="*/ 91 h 292"/>
                <a:gd name="T4" fmla="*/ 97 w 103"/>
                <a:gd name="T5" fmla="*/ 66 h 292"/>
                <a:gd name="T6" fmla="*/ 93 w 103"/>
                <a:gd name="T7" fmla="*/ 46 h 292"/>
                <a:gd name="T8" fmla="*/ 86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1 w 103"/>
                <a:gd name="T15" fmla="*/ 2 h 292"/>
                <a:gd name="T16" fmla="*/ 52 w 103"/>
                <a:gd name="T17" fmla="*/ 0 h 292"/>
                <a:gd name="T18" fmla="*/ 43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5 h 292"/>
                <a:gd name="T30" fmla="*/ 3 w 103"/>
                <a:gd name="T31" fmla="*/ 90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1" y="91"/>
                  </a:lnTo>
                  <a:lnTo>
                    <a:pt x="97" y="66"/>
                  </a:lnTo>
                  <a:lnTo>
                    <a:pt x="93" y="46"/>
                  </a:lnTo>
                  <a:lnTo>
                    <a:pt x="86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3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" name="Rectangle 33"/>
            <p:cNvSpPr>
              <a:spLocks noChangeArrowheads="1"/>
            </p:cNvSpPr>
            <p:nvPr/>
          </p:nvSpPr>
          <p:spPr bwMode="auto">
            <a:xfrm>
              <a:off x="3167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87" name="Freeform 34"/>
            <p:cNvSpPr>
              <a:spLocks/>
            </p:cNvSpPr>
            <p:nvPr/>
          </p:nvSpPr>
          <p:spPr bwMode="auto">
            <a:xfrm>
              <a:off x="2887" y="2764"/>
              <a:ext cx="431" cy="130"/>
            </a:xfrm>
            <a:custGeom>
              <a:avLst/>
              <a:gdLst>
                <a:gd name="T0" fmla="*/ 430 w 431"/>
                <a:gd name="T1" fmla="*/ 129 h 130"/>
                <a:gd name="T2" fmla="*/ 430 w 431"/>
                <a:gd name="T3" fmla="*/ 0 h 130"/>
                <a:gd name="T4" fmla="*/ 0 w 431"/>
                <a:gd name="T5" fmla="*/ 0 h 130"/>
                <a:gd name="T6" fmla="*/ 0 w 431"/>
                <a:gd name="T7" fmla="*/ 129 h 130"/>
                <a:gd name="T8" fmla="*/ 430 w 431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"/>
                <a:gd name="T16" fmla="*/ 0 h 130"/>
                <a:gd name="T17" fmla="*/ 431 w 43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1" h="130">
                  <a:moveTo>
                    <a:pt x="430" y="129"/>
                  </a:moveTo>
                  <a:lnTo>
                    <a:pt x="430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0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" name="Rectangle 35"/>
            <p:cNvSpPr>
              <a:spLocks noChangeArrowheads="1"/>
            </p:cNvSpPr>
            <p:nvPr/>
          </p:nvSpPr>
          <p:spPr bwMode="auto">
            <a:xfrm>
              <a:off x="2940" y="2753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Lys</a:t>
              </a:r>
            </a:p>
          </p:txBody>
        </p:sp>
      </p:grpSp>
      <p:grpSp>
        <p:nvGrpSpPr>
          <p:cNvPr id="7178" name="Group 36"/>
          <p:cNvGrpSpPr>
            <a:grpSpLocks/>
          </p:cNvGrpSpPr>
          <p:nvPr/>
        </p:nvGrpSpPr>
        <p:grpSpPr bwMode="auto">
          <a:xfrm>
            <a:off x="5695950" y="3743325"/>
            <a:ext cx="723900" cy="912813"/>
            <a:chOff x="4119" y="2358"/>
            <a:chExt cx="514" cy="575"/>
          </a:xfrm>
        </p:grpSpPr>
        <p:sp>
          <p:nvSpPr>
            <p:cNvPr id="7273" name="Freeform 37"/>
            <p:cNvSpPr>
              <a:spLocks/>
            </p:cNvSpPr>
            <p:nvPr/>
          </p:nvSpPr>
          <p:spPr bwMode="auto">
            <a:xfrm>
              <a:off x="4166" y="2358"/>
              <a:ext cx="103" cy="292"/>
            </a:xfrm>
            <a:custGeom>
              <a:avLst/>
              <a:gdLst>
                <a:gd name="T0" fmla="*/ 102 w 103"/>
                <a:gd name="T1" fmla="*/ 118 h 292"/>
                <a:gd name="T2" fmla="*/ 100 w 103"/>
                <a:gd name="T3" fmla="*/ 91 h 292"/>
                <a:gd name="T4" fmla="*/ 97 w 103"/>
                <a:gd name="T5" fmla="*/ 66 h 292"/>
                <a:gd name="T6" fmla="*/ 92 w 103"/>
                <a:gd name="T7" fmla="*/ 46 h 292"/>
                <a:gd name="T8" fmla="*/ 85 w 103"/>
                <a:gd name="T9" fmla="*/ 29 h 292"/>
                <a:gd name="T10" fmla="*/ 78 w 103"/>
                <a:gd name="T11" fmla="*/ 17 h 292"/>
                <a:gd name="T12" fmla="*/ 70 w 103"/>
                <a:gd name="T13" fmla="*/ 8 h 292"/>
                <a:gd name="T14" fmla="*/ 60 w 103"/>
                <a:gd name="T15" fmla="*/ 2 h 292"/>
                <a:gd name="T16" fmla="*/ 52 w 103"/>
                <a:gd name="T17" fmla="*/ 0 h 292"/>
                <a:gd name="T18" fmla="*/ 43 w 103"/>
                <a:gd name="T19" fmla="*/ 2 h 292"/>
                <a:gd name="T20" fmla="*/ 33 w 103"/>
                <a:gd name="T21" fmla="*/ 8 h 292"/>
                <a:gd name="T22" fmla="*/ 25 w 103"/>
                <a:gd name="T23" fmla="*/ 16 h 292"/>
                <a:gd name="T24" fmla="*/ 18 w 103"/>
                <a:gd name="T25" fmla="*/ 28 h 292"/>
                <a:gd name="T26" fmla="*/ 11 w 103"/>
                <a:gd name="T27" fmla="*/ 45 h 292"/>
                <a:gd name="T28" fmla="*/ 6 w 103"/>
                <a:gd name="T29" fmla="*/ 64 h 292"/>
                <a:gd name="T30" fmla="*/ 3 w 103"/>
                <a:gd name="T31" fmla="*/ 89 h 292"/>
                <a:gd name="T32" fmla="*/ 2 w 103"/>
                <a:gd name="T33" fmla="*/ 117 h 292"/>
                <a:gd name="T34" fmla="*/ 0 w 103"/>
                <a:gd name="T35" fmla="*/ 291 h 292"/>
                <a:gd name="T36" fmla="*/ 100 w 103"/>
                <a:gd name="T37" fmla="*/ 291 h 292"/>
                <a:gd name="T38" fmla="*/ 102 w 103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2"/>
                <a:gd name="T62" fmla="*/ 103 w 103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2">
                  <a:moveTo>
                    <a:pt x="102" y="118"/>
                  </a:moveTo>
                  <a:lnTo>
                    <a:pt x="100" y="91"/>
                  </a:lnTo>
                  <a:lnTo>
                    <a:pt x="97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70" y="8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3" y="2"/>
                  </a:lnTo>
                  <a:lnTo>
                    <a:pt x="33" y="8"/>
                  </a:lnTo>
                  <a:lnTo>
                    <a:pt x="25" y="16"/>
                  </a:lnTo>
                  <a:lnTo>
                    <a:pt x="18" y="28"/>
                  </a:lnTo>
                  <a:lnTo>
                    <a:pt x="11" y="45"/>
                  </a:lnTo>
                  <a:lnTo>
                    <a:pt x="6" y="64"/>
                  </a:lnTo>
                  <a:lnTo>
                    <a:pt x="3" y="89"/>
                  </a:lnTo>
                  <a:lnTo>
                    <a:pt x="2" y="117"/>
                  </a:lnTo>
                  <a:lnTo>
                    <a:pt x="0" y="291"/>
                  </a:lnTo>
                  <a:lnTo>
                    <a:pt x="100" y="291"/>
                  </a:lnTo>
                  <a:lnTo>
                    <a:pt x="102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" name="Rectangle 38"/>
            <p:cNvSpPr>
              <a:spLocks noChangeArrowheads="1"/>
            </p:cNvSpPr>
            <p:nvPr/>
          </p:nvSpPr>
          <p:spPr bwMode="auto">
            <a:xfrm>
              <a:off x="4119" y="2517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75" name="Freeform 39"/>
            <p:cNvSpPr>
              <a:spLocks/>
            </p:cNvSpPr>
            <p:nvPr/>
          </p:nvSpPr>
          <p:spPr bwMode="auto">
            <a:xfrm>
              <a:off x="4314" y="2498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8 h 154"/>
                <a:gd name="T10" fmla="*/ 5 w 111"/>
                <a:gd name="T11" fmla="*/ 16 h 154"/>
                <a:gd name="T12" fmla="*/ 10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4 w 111"/>
                <a:gd name="T19" fmla="*/ 36 h 154"/>
                <a:gd name="T20" fmla="*/ 45 w 111"/>
                <a:gd name="T21" fmla="*/ 38 h 154"/>
                <a:gd name="T22" fmla="*/ 55 w 111"/>
                <a:gd name="T23" fmla="*/ 39 h 154"/>
                <a:gd name="T24" fmla="*/ 65 w 111"/>
                <a:gd name="T25" fmla="*/ 39 h 154"/>
                <a:gd name="T26" fmla="*/ 76 w 111"/>
                <a:gd name="T27" fmla="*/ 37 h 154"/>
                <a:gd name="T28" fmla="*/ 85 w 111"/>
                <a:gd name="T29" fmla="*/ 34 h 154"/>
                <a:gd name="T30" fmla="*/ 92 w 111"/>
                <a:gd name="T31" fmla="*/ 30 h 154"/>
                <a:gd name="T32" fmla="*/ 100 w 111"/>
                <a:gd name="T33" fmla="*/ 25 h 154"/>
                <a:gd name="T34" fmla="*/ 105 w 111"/>
                <a:gd name="T35" fmla="*/ 18 h 154"/>
                <a:gd name="T36" fmla="*/ 108 w 111"/>
                <a:gd name="T37" fmla="*/ 10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16"/>
                  </a:lnTo>
                  <a:lnTo>
                    <a:pt x="10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4" y="36"/>
                  </a:lnTo>
                  <a:lnTo>
                    <a:pt x="45" y="38"/>
                  </a:lnTo>
                  <a:lnTo>
                    <a:pt x="55" y="39"/>
                  </a:lnTo>
                  <a:lnTo>
                    <a:pt x="65" y="39"/>
                  </a:lnTo>
                  <a:lnTo>
                    <a:pt x="76" y="37"/>
                  </a:lnTo>
                  <a:lnTo>
                    <a:pt x="85" y="34"/>
                  </a:lnTo>
                  <a:lnTo>
                    <a:pt x="92" y="30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8" y="10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" name="Rectangle 40"/>
            <p:cNvSpPr>
              <a:spLocks noChangeArrowheads="1"/>
            </p:cNvSpPr>
            <p:nvPr/>
          </p:nvSpPr>
          <p:spPr bwMode="auto">
            <a:xfrm>
              <a:off x="4268" y="2520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7277" name="Freeform 41"/>
            <p:cNvSpPr>
              <a:spLocks/>
            </p:cNvSpPr>
            <p:nvPr/>
          </p:nvSpPr>
          <p:spPr bwMode="auto">
            <a:xfrm>
              <a:off x="4472" y="2360"/>
              <a:ext cx="102" cy="292"/>
            </a:xfrm>
            <a:custGeom>
              <a:avLst/>
              <a:gdLst>
                <a:gd name="T0" fmla="*/ 101 w 102"/>
                <a:gd name="T1" fmla="*/ 118 h 292"/>
                <a:gd name="T2" fmla="*/ 100 w 102"/>
                <a:gd name="T3" fmla="*/ 91 h 292"/>
                <a:gd name="T4" fmla="*/ 96 w 102"/>
                <a:gd name="T5" fmla="*/ 66 h 292"/>
                <a:gd name="T6" fmla="*/ 92 w 102"/>
                <a:gd name="T7" fmla="*/ 46 h 292"/>
                <a:gd name="T8" fmla="*/ 85 w 102"/>
                <a:gd name="T9" fmla="*/ 29 h 292"/>
                <a:gd name="T10" fmla="*/ 78 w 102"/>
                <a:gd name="T11" fmla="*/ 17 h 292"/>
                <a:gd name="T12" fmla="*/ 69 w 102"/>
                <a:gd name="T13" fmla="*/ 8 h 292"/>
                <a:gd name="T14" fmla="*/ 60 w 102"/>
                <a:gd name="T15" fmla="*/ 2 h 292"/>
                <a:gd name="T16" fmla="*/ 51 w 102"/>
                <a:gd name="T17" fmla="*/ 0 h 292"/>
                <a:gd name="T18" fmla="*/ 42 w 102"/>
                <a:gd name="T19" fmla="*/ 2 h 292"/>
                <a:gd name="T20" fmla="*/ 33 w 102"/>
                <a:gd name="T21" fmla="*/ 8 h 292"/>
                <a:gd name="T22" fmla="*/ 24 w 102"/>
                <a:gd name="T23" fmla="*/ 16 h 292"/>
                <a:gd name="T24" fmla="*/ 17 w 102"/>
                <a:gd name="T25" fmla="*/ 28 h 292"/>
                <a:gd name="T26" fmla="*/ 10 w 102"/>
                <a:gd name="T27" fmla="*/ 45 h 292"/>
                <a:gd name="T28" fmla="*/ 6 w 102"/>
                <a:gd name="T29" fmla="*/ 65 h 292"/>
                <a:gd name="T30" fmla="*/ 3 w 102"/>
                <a:gd name="T31" fmla="*/ 90 h 292"/>
                <a:gd name="T32" fmla="*/ 1 w 102"/>
                <a:gd name="T33" fmla="*/ 117 h 292"/>
                <a:gd name="T34" fmla="*/ 0 w 102"/>
                <a:gd name="T35" fmla="*/ 291 h 292"/>
                <a:gd name="T36" fmla="*/ 99 w 102"/>
                <a:gd name="T37" fmla="*/ 291 h 292"/>
                <a:gd name="T38" fmla="*/ 101 w 102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2"/>
                <a:gd name="T62" fmla="*/ 102 w 102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2">
                  <a:moveTo>
                    <a:pt x="101" y="118"/>
                  </a:moveTo>
                  <a:lnTo>
                    <a:pt x="100" y="91"/>
                  </a:lnTo>
                  <a:lnTo>
                    <a:pt x="96" y="66"/>
                  </a:lnTo>
                  <a:lnTo>
                    <a:pt x="92" y="46"/>
                  </a:lnTo>
                  <a:lnTo>
                    <a:pt x="85" y="29"/>
                  </a:lnTo>
                  <a:lnTo>
                    <a:pt x="78" y="17"/>
                  </a:lnTo>
                  <a:lnTo>
                    <a:pt x="69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9" y="291"/>
                  </a:lnTo>
                  <a:lnTo>
                    <a:pt x="101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" name="Rectangle 42"/>
            <p:cNvSpPr>
              <a:spLocks noChangeArrowheads="1"/>
            </p:cNvSpPr>
            <p:nvPr/>
          </p:nvSpPr>
          <p:spPr bwMode="auto">
            <a:xfrm>
              <a:off x="4424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79" name="Freeform 43"/>
            <p:cNvSpPr>
              <a:spLocks/>
            </p:cNvSpPr>
            <p:nvPr/>
          </p:nvSpPr>
          <p:spPr bwMode="auto">
            <a:xfrm>
              <a:off x="4178" y="2764"/>
              <a:ext cx="398" cy="130"/>
            </a:xfrm>
            <a:custGeom>
              <a:avLst/>
              <a:gdLst>
                <a:gd name="T0" fmla="*/ 397 w 398"/>
                <a:gd name="T1" fmla="*/ 129 h 130"/>
                <a:gd name="T2" fmla="*/ 397 w 398"/>
                <a:gd name="T3" fmla="*/ 0 h 130"/>
                <a:gd name="T4" fmla="*/ 0 w 398"/>
                <a:gd name="T5" fmla="*/ 0 h 130"/>
                <a:gd name="T6" fmla="*/ 0 w 398"/>
                <a:gd name="T7" fmla="*/ 129 h 130"/>
                <a:gd name="T8" fmla="*/ 397 w 398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"/>
                <a:gd name="T16" fmla="*/ 0 h 130"/>
                <a:gd name="T17" fmla="*/ 398 w 398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" h="130">
                  <a:moveTo>
                    <a:pt x="397" y="129"/>
                  </a:moveTo>
                  <a:lnTo>
                    <a:pt x="397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397" y="129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" name="Rectangle 44"/>
            <p:cNvSpPr>
              <a:spLocks noChangeArrowheads="1"/>
            </p:cNvSpPr>
            <p:nvPr/>
          </p:nvSpPr>
          <p:spPr bwMode="auto">
            <a:xfrm>
              <a:off x="4227" y="2753"/>
              <a:ext cx="3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Ala</a:t>
              </a:r>
            </a:p>
          </p:txBody>
        </p:sp>
      </p:grpSp>
      <p:grpSp>
        <p:nvGrpSpPr>
          <p:cNvPr id="7179" name="Group 45"/>
          <p:cNvGrpSpPr>
            <a:grpSpLocks/>
          </p:cNvGrpSpPr>
          <p:nvPr/>
        </p:nvGrpSpPr>
        <p:grpSpPr bwMode="auto">
          <a:xfrm>
            <a:off x="6457950" y="3759200"/>
            <a:ext cx="739775" cy="952500"/>
            <a:chOff x="4231" y="2368"/>
            <a:chExt cx="524" cy="600"/>
          </a:xfrm>
        </p:grpSpPr>
        <p:sp>
          <p:nvSpPr>
            <p:cNvPr id="7264" name="Freeform 46"/>
            <p:cNvSpPr>
              <a:spLocks/>
            </p:cNvSpPr>
            <p:nvPr/>
          </p:nvSpPr>
          <p:spPr bwMode="auto">
            <a:xfrm>
              <a:off x="4277" y="2500"/>
              <a:ext cx="110" cy="154"/>
            </a:xfrm>
            <a:custGeom>
              <a:avLst/>
              <a:gdLst>
                <a:gd name="T0" fmla="*/ 109 w 110"/>
                <a:gd name="T1" fmla="*/ 2 h 154"/>
                <a:gd name="T2" fmla="*/ 109 w 110"/>
                <a:gd name="T3" fmla="*/ 153 h 154"/>
                <a:gd name="T4" fmla="*/ 0 w 110"/>
                <a:gd name="T5" fmla="*/ 153 h 154"/>
                <a:gd name="T6" fmla="*/ 0 w 110"/>
                <a:gd name="T7" fmla="*/ 0 h 154"/>
                <a:gd name="T8" fmla="*/ 1 w 110"/>
                <a:gd name="T9" fmla="*/ 8 h 154"/>
                <a:gd name="T10" fmla="*/ 5 w 110"/>
                <a:gd name="T11" fmla="*/ 16 h 154"/>
                <a:gd name="T12" fmla="*/ 10 w 110"/>
                <a:gd name="T13" fmla="*/ 23 h 154"/>
                <a:gd name="T14" fmla="*/ 16 w 110"/>
                <a:gd name="T15" fmla="*/ 28 h 154"/>
                <a:gd name="T16" fmla="*/ 24 w 110"/>
                <a:gd name="T17" fmla="*/ 32 h 154"/>
                <a:gd name="T18" fmla="*/ 33 w 110"/>
                <a:gd name="T19" fmla="*/ 36 h 154"/>
                <a:gd name="T20" fmla="*/ 43 w 110"/>
                <a:gd name="T21" fmla="*/ 38 h 154"/>
                <a:gd name="T22" fmla="*/ 54 w 110"/>
                <a:gd name="T23" fmla="*/ 39 h 154"/>
                <a:gd name="T24" fmla="*/ 64 w 110"/>
                <a:gd name="T25" fmla="*/ 39 h 154"/>
                <a:gd name="T26" fmla="*/ 74 w 110"/>
                <a:gd name="T27" fmla="*/ 37 h 154"/>
                <a:gd name="T28" fmla="*/ 83 w 110"/>
                <a:gd name="T29" fmla="*/ 34 h 154"/>
                <a:gd name="T30" fmla="*/ 91 w 110"/>
                <a:gd name="T31" fmla="*/ 30 h 154"/>
                <a:gd name="T32" fmla="*/ 99 w 110"/>
                <a:gd name="T33" fmla="*/ 25 h 154"/>
                <a:gd name="T34" fmla="*/ 103 w 110"/>
                <a:gd name="T35" fmla="*/ 18 h 154"/>
                <a:gd name="T36" fmla="*/ 107 w 110"/>
                <a:gd name="T37" fmla="*/ 10 h 154"/>
                <a:gd name="T38" fmla="*/ 109 w 110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0"/>
                <a:gd name="T61" fmla="*/ 0 h 154"/>
                <a:gd name="T62" fmla="*/ 110 w 110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0" h="154">
                  <a:moveTo>
                    <a:pt x="109" y="2"/>
                  </a:move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16"/>
                  </a:lnTo>
                  <a:lnTo>
                    <a:pt x="10" y="23"/>
                  </a:lnTo>
                  <a:lnTo>
                    <a:pt x="16" y="28"/>
                  </a:lnTo>
                  <a:lnTo>
                    <a:pt x="24" y="32"/>
                  </a:lnTo>
                  <a:lnTo>
                    <a:pt x="33" y="36"/>
                  </a:lnTo>
                  <a:lnTo>
                    <a:pt x="43" y="38"/>
                  </a:lnTo>
                  <a:lnTo>
                    <a:pt x="54" y="39"/>
                  </a:lnTo>
                  <a:lnTo>
                    <a:pt x="64" y="39"/>
                  </a:lnTo>
                  <a:lnTo>
                    <a:pt x="74" y="37"/>
                  </a:lnTo>
                  <a:lnTo>
                    <a:pt x="83" y="34"/>
                  </a:lnTo>
                  <a:lnTo>
                    <a:pt x="91" y="30"/>
                  </a:lnTo>
                  <a:lnTo>
                    <a:pt x="99" y="25"/>
                  </a:lnTo>
                  <a:lnTo>
                    <a:pt x="103" y="18"/>
                  </a:lnTo>
                  <a:lnTo>
                    <a:pt x="107" y="10"/>
                  </a:lnTo>
                  <a:lnTo>
                    <a:pt x="109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5" name="Rectangle 47"/>
            <p:cNvSpPr>
              <a:spLocks noChangeArrowheads="1"/>
            </p:cNvSpPr>
            <p:nvPr/>
          </p:nvSpPr>
          <p:spPr bwMode="auto">
            <a:xfrm>
              <a:off x="4231" y="2522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7266" name="Freeform 48"/>
            <p:cNvSpPr>
              <a:spLocks/>
            </p:cNvSpPr>
            <p:nvPr/>
          </p:nvSpPr>
          <p:spPr bwMode="auto">
            <a:xfrm>
              <a:off x="4436" y="2368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1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7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1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7" name="Rectangle 49"/>
            <p:cNvSpPr>
              <a:spLocks noChangeArrowheads="1"/>
            </p:cNvSpPr>
            <p:nvPr/>
          </p:nvSpPr>
          <p:spPr bwMode="auto">
            <a:xfrm>
              <a:off x="4396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68" name="Freeform 50"/>
            <p:cNvSpPr>
              <a:spLocks/>
            </p:cNvSpPr>
            <p:nvPr/>
          </p:nvSpPr>
          <p:spPr bwMode="auto">
            <a:xfrm>
              <a:off x="4598" y="2499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9" name="Rectangle 51"/>
            <p:cNvSpPr>
              <a:spLocks noChangeArrowheads="1"/>
            </p:cNvSpPr>
            <p:nvPr/>
          </p:nvSpPr>
          <p:spPr bwMode="auto">
            <a:xfrm>
              <a:off x="4552" y="2521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70" name="Freeform 52"/>
            <p:cNvSpPr>
              <a:spLocks/>
            </p:cNvSpPr>
            <p:nvPr/>
          </p:nvSpPr>
          <p:spPr bwMode="auto">
            <a:xfrm>
              <a:off x="4304" y="2707"/>
              <a:ext cx="417" cy="60"/>
            </a:xfrm>
            <a:custGeom>
              <a:avLst/>
              <a:gdLst>
                <a:gd name="T0" fmla="*/ 0 w 417"/>
                <a:gd name="T1" fmla="*/ 0 h 60"/>
                <a:gd name="T2" fmla="*/ 0 w 417"/>
                <a:gd name="T3" fmla="*/ 59 h 60"/>
                <a:gd name="T4" fmla="*/ 416 w 417"/>
                <a:gd name="T5" fmla="*/ 59 h 60"/>
                <a:gd name="T6" fmla="*/ 416 w 417"/>
                <a:gd name="T7" fmla="*/ 1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7"/>
                <a:gd name="T13" fmla="*/ 0 h 60"/>
                <a:gd name="T14" fmla="*/ 417 w 417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7" h="60">
                  <a:moveTo>
                    <a:pt x="0" y="0"/>
                  </a:moveTo>
                  <a:lnTo>
                    <a:pt x="0" y="59"/>
                  </a:lnTo>
                  <a:lnTo>
                    <a:pt x="416" y="59"/>
                  </a:lnTo>
                  <a:lnTo>
                    <a:pt x="416" y="1"/>
                  </a:lnTo>
                </a:path>
              </a:pathLst>
            </a:custGeom>
            <a:noFill/>
            <a:ln w="25399" cap="rnd" cmpd="sng">
              <a:solidFill>
                <a:srgbClr val="FF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" name="Line 53"/>
            <p:cNvSpPr>
              <a:spLocks noChangeShapeType="1"/>
            </p:cNvSpPr>
            <p:nvPr/>
          </p:nvSpPr>
          <p:spPr bwMode="auto">
            <a:xfrm>
              <a:off x="4520" y="2772"/>
              <a:ext cx="0" cy="47"/>
            </a:xfrm>
            <a:prstGeom prst="line">
              <a:avLst/>
            </a:prstGeom>
            <a:noFill/>
            <a:ln w="25399" cap="flat" cmpd="sng">
              <a:solidFill>
                <a:srgbClr val="FF66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" name="Rectangle 54"/>
            <p:cNvSpPr>
              <a:spLocks noChangeArrowheads="1"/>
            </p:cNvSpPr>
            <p:nvPr/>
          </p:nvSpPr>
          <p:spPr bwMode="auto">
            <a:xfrm>
              <a:off x="4323" y="2788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endParaRPr lang="en-US" sz="1500" b="1">
                <a:latin typeface="Arial" pitchFamily="34" charset="0"/>
              </a:endParaRPr>
            </a:p>
          </p:txBody>
        </p:sp>
      </p:grpSp>
      <p:grpSp>
        <p:nvGrpSpPr>
          <p:cNvPr id="7180" name="Group 55"/>
          <p:cNvGrpSpPr>
            <a:grpSpLocks/>
          </p:cNvGrpSpPr>
          <p:nvPr/>
        </p:nvGrpSpPr>
        <p:grpSpPr bwMode="auto">
          <a:xfrm>
            <a:off x="4918075" y="3402013"/>
            <a:ext cx="739775" cy="1254125"/>
            <a:chOff x="3316" y="2143"/>
            <a:chExt cx="524" cy="790"/>
          </a:xfrm>
        </p:grpSpPr>
        <p:sp>
          <p:nvSpPr>
            <p:cNvPr id="7253" name="Freeform 56"/>
            <p:cNvSpPr>
              <a:spLocks/>
            </p:cNvSpPr>
            <p:nvPr/>
          </p:nvSpPr>
          <p:spPr bwMode="auto">
            <a:xfrm>
              <a:off x="3362" y="2496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4" name="Rectangle 57"/>
            <p:cNvSpPr>
              <a:spLocks noChangeArrowheads="1"/>
            </p:cNvSpPr>
            <p:nvPr/>
          </p:nvSpPr>
          <p:spPr bwMode="auto">
            <a:xfrm>
              <a:off x="3316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55" name="Freeform 58"/>
            <p:cNvSpPr>
              <a:spLocks/>
            </p:cNvSpPr>
            <p:nvPr/>
          </p:nvSpPr>
          <p:spPr bwMode="auto">
            <a:xfrm>
              <a:off x="3518" y="2496"/>
              <a:ext cx="112" cy="154"/>
            </a:xfrm>
            <a:custGeom>
              <a:avLst/>
              <a:gdLst>
                <a:gd name="T0" fmla="*/ 0 w 112"/>
                <a:gd name="T1" fmla="*/ 0 h 154"/>
                <a:gd name="T2" fmla="*/ 57 w 112"/>
                <a:gd name="T3" fmla="*/ 43 h 154"/>
                <a:gd name="T4" fmla="*/ 111 w 112"/>
                <a:gd name="T5" fmla="*/ 2 h 154"/>
                <a:gd name="T6" fmla="*/ 111 w 112"/>
                <a:gd name="T7" fmla="*/ 153 h 154"/>
                <a:gd name="T8" fmla="*/ 0 w 112"/>
                <a:gd name="T9" fmla="*/ 153 h 154"/>
                <a:gd name="T10" fmla="*/ 0 w 112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154"/>
                <a:gd name="T20" fmla="*/ 112 w 112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154">
                  <a:moveTo>
                    <a:pt x="0" y="0"/>
                  </a:moveTo>
                  <a:lnTo>
                    <a:pt x="57" y="43"/>
                  </a:lnTo>
                  <a:lnTo>
                    <a:pt x="111" y="2"/>
                  </a:lnTo>
                  <a:lnTo>
                    <a:pt x="111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6" name="Rectangle 59"/>
            <p:cNvSpPr>
              <a:spLocks noChangeArrowheads="1"/>
            </p:cNvSpPr>
            <p:nvPr/>
          </p:nvSpPr>
          <p:spPr bwMode="auto">
            <a:xfrm>
              <a:off x="3472" y="251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57" name="Freeform 60"/>
            <p:cNvSpPr>
              <a:spLocks/>
            </p:cNvSpPr>
            <p:nvPr/>
          </p:nvSpPr>
          <p:spPr bwMode="auto">
            <a:xfrm>
              <a:off x="3565" y="2143"/>
              <a:ext cx="182" cy="190"/>
            </a:xfrm>
            <a:custGeom>
              <a:avLst/>
              <a:gdLst>
                <a:gd name="T0" fmla="*/ 0 w 182"/>
                <a:gd name="T1" fmla="*/ 58 h 190"/>
                <a:gd name="T2" fmla="*/ 74 w 182"/>
                <a:gd name="T3" fmla="*/ 63 h 190"/>
                <a:gd name="T4" fmla="*/ 98 w 182"/>
                <a:gd name="T5" fmla="*/ 0 h 190"/>
                <a:gd name="T6" fmla="*/ 181 w 182"/>
                <a:gd name="T7" fmla="*/ 130 h 190"/>
                <a:gd name="T8" fmla="*/ 85 w 182"/>
                <a:gd name="T9" fmla="*/ 189 h 190"/>
                <a:gd name="T10" fmla="*/ 0 w 182"/>
                <a:gd name="T11" fmla="*/ 58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"/>
                <a:gd name="T19" fmla="*/ 0 h 190"/>
                <a:gd name="T20" fmla="*/ 182 w 182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" h="190">
                  <a:moveTo>
                    <a:pt x="0" y="58"/>
                  </a:moveTo>
                  <a:lnTo>
                    <a:pt x="74" y="63"/>
                  </a:lnTo>
                  <a:lnTo>
                    <a:pt x="98" y="0"/>
                  </a:lnTo>
                  <a:lnTo>
                    <a:pt x="181" y="130"/>
                  </a:lnTo>
                  <a:lnTo>
                    <a:pt x="85" y="189"/>
                  </a:lnTo>
                  <a:lnTo>
                    <a:pt x="0" y="58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Rectangle 61"/>
            <p:cNvSpPr>
              <a:spLocks noChangeArrowheads="1"/>
            </p:cNvSpPr>
            <p:nvPr/>
          </p:nvSpPr>
          <p:spPr bwMode="auto">
            <a:xfrm rot="-1920000">
              <a:off x="3577" y="217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59" name="Freeform 62"/>
            <p:cNvSpPr>
              <a:spLocks/>
            </p:cNvSpPr>
            <p:nvPr/>
          </p:nvSpPr>
          <p:spPr bwMode="auto">
            <a:xfrm>
              <a:off x="3679" y="2360"/>
              <a:ext cx="101" cy="292"/>
            </a:xfrm>
            <a:custGeom>
              <a:avLst/>
              <a:gdLst>
                <a:gd name="T0" fmla="*/ 100 w 101"/>
                <a:gd name="T1" fmla="*/ 118 h 292"/>
                <a:gd name="T2" fmla="*/ 99 w 101"/>
                <a:gd name="T3" fmla="*/ 91 h 292"/>
                <a:gd name="T4" fmla="*/ 95 w 101"/>
                <a:gd name="T5" fmla="*/ 66 h 292"/>
                <a:gd name="T6" fmla="*/ 91 w 101"/>
                <a:gd name="T7" fmla="*/ 46 h 292"/>
                <a:gd name="T8" fmla="*/ 84 w 101"/>
                <a:gd name="T9" fmla="*/ 29 h 292"/>
                <a:gd name="T10" fmla="*/ 77 w 101"/>
                <a:gd name="T11" fmla="*/ 17 h 292"/>
                <a:gd name="T12" fmla="*/ 68 w 101"/>
                <a:gd name="T13" fmla="*/ 8 h 292"/>
                <a:gd name="T14" fmla="*/ 60 w 101"/>
                <a:gd name="T15" fmla="*/ 2 h 292"/>
                <a:gd name="T16" fmla="*/ 51 w 101"/>
                <a:gd name="T17" fmla="*/ 0 h 292"/>
                <a:gd name="T18" fmla="*/ 42 w 101"/>
                <a:gd name="T19" fmla="*/ 2 h 292"/>
                <a:gd name="T20" fmla="*/ 32 w 101"/>
                <a:gd name="T21" fmla="*/ 8 h 292"/>
                <a:gd name="T22" fmla="*/ 24 w 101"/>
                <a:gd name="T23" fmla="*/ 16 h 292"/>
                <a:gd name="T24" fmla="*/ 17 w 101"/>
                <a:gd name="T25" fmla="*/ 28 h 292"/>
                <a:gd name="T26" fmla="*/ 10 w 101"/>
                <a:gd name="T27" fmla="*/ 45 h 292"/>
                <a:gd name="T28" fmla="*/ 6 w 101"/>
                <a:gd name="T29" fmla="*/ 65 h 292"/>
                <a:gd name="T30" fmla="*/ 3 w 101"/>
                <a:gd name="T31" fmla="*/ 90 h 292"/>
                <a:gd name="T32" fmla="*/ 1 w 101"/>
                <a:gd name="T33" fmla="*/ 117 h 292"/>
                <a:gd name="T34" fmla="*/ 0 w 101"/>
                <a:gd name="T35" fmla="*/ 291 h 292"/>
                <a:gd name="T36" fmla="*/ 98 w 101"/>
                <a:gd name="T37" fmla="*/ 291 h 292"/>
                <a:gd name="T38" fmla="*/ 100 w 101"/>
                <a:gd name="T39" fmla="*/ 118 h 29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1"/>
                <a:gd name="T61" fmla="*/ 0 h 292"/>
                <a:gd name="T62" fmla="*/ 101 w 101"/>
                <a:gd name="T63" fmla="*/ 292 h 29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1" h="292">
                  <a:moveTo>
                    <a:pt x="100" y="118"/>
                  </a:moveTo>
                  <a:lnTo>
                    <a:pt x="99" y="91"/>
                  </a:lnTo>
                  <a:lnTo>
                    <a:pt x="95" y="66"/>
                  </a:lnTo>
                  <a:lnTo>
                    <a:pt x="91" y="46"/>
                  </a:lnTo>
                  <a:lnTo>
                    <a:pt x="84" y="29"/>
                  </a:lnTo>
                  <a:lnTo>
                    <a:pt x="77" y="17"/>
                  </a:lnTo>
                  <a:lnTo>
                    <a:pt x="68" y="8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17" y="28"/>
                  </a:lnTo>
                  <a:lnTo>
                    <a:pt x="10" y="45"/>
                  </a:lnTo>
                  <a:lnTo>
                    <a:pt x="6" y="65"/>
                  </a:lnTo>
                  <a:lnTo>
                    <a:pt x="3" y="90"/>
                  </a:lnTo>
                  <a:lnTo>
                    <a:pt x="1" y="117"/>
                  </a:lnTo>
                  <a:lnTo>
                    <a:pt x="0" y="291"/>
                  </a:lnTo>
                  <a:lnTo>
                    <a:pt x="98" y="291"/>
                  </a:lnTo>
                  <a:lnTo>
                    <a:pt x="100" y="118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Rectangle 63"/>
            <p:cNvSpPr>
              <a:spLocks noChangeArrowheads="1"/>
            </p:cNvSpPr>
            <p:nvPr/>
          </p:nvSpPr>
          <p:spPr bwMode="auto">
            <a:xfrm>
              <a:off x="3631" y="2518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61" name="Freeform 64"/>
            <p:cNvSpPr>
              <a:spLocks/>
            </p:cNvSpPr>
            <p:nvPr/>
          </p:nvSpPr>
          <p:spPr bwMode="auto">
            <a:xfrm>
              <a:off x="3359" y="2764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6633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2" name="Rectangle 65"/>
            <p:cNvSpPr>
              <a:spLocks noChangeArrowheads="1"/>
            </p:cNvSpPr>
            <p:nvPr/>
          </p:nvSpPr>
          <p:spPr bwMode="auto">
            <a:xfrm>
              <a:off x="3413" y="2753"/>
              <a:ext cx="32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Leu</a:t>
              </a:r>
            </a:p>
          </p:txBody>
        </p:sp>
        <p:sp>
          <p:nvSpPr>
            <p:cNvPr id="7263" name="Line 66"/>
            <p:cNvSpPr>
              <a:spLocks noChangeShapeType="1"/>
            </p:cNvSpPr>
            <p:nvPr/>
          </p:nvSpPr>
          <p:spPr bwMode="auto">
            <a:xfrm flipV="1">
              <a:off x="3650" y="2359"/>
              <a:ext cx="0" cy="287"/>
            </a:xfrm>
            <a:prstGeom prst="line">
              <a:avLst/>
            </a:prstGeom>
            <a:noFill/>
            <a:ln w="28575" cap="flat" cmpd="sng">
              <a:solidFill>
                <a:schemeClr val="tx1"/>
              </a:solidFill>
              <a:round/>
              <a:headEnd type="none" w="med" len="med"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1" name="Text Box 67"/>
          <p:cNvSpPr txBox="1">
            <a:spLocks noChangeArrowheads="1"/>
          </p:cNvSpPr>
          <p:nvPr/>
        </p:nvSpPr>
        <p:spPr bwMode="auto">
          <a:xfrm>
            <a:off x="881063" y="5138738"/>
            <a:ext cx="7235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latin typeface="Arial" pitchFamily="34" charset="0"/>
              </a:rPr>
              <a:t>Frameshift:  insertion or deletion of base pairs, producing a stop codon downstream and shortened protein</a:t>
            </a:r>
          </a:p>
        </p:txBody>
      </p:sp>
      <p:sp>
        <p:nvSpPr>
          <p:cNvPr id="47172" name="Text Box 68"/>
          <p:cNvSpPr txBox="1">
            <a:spLocks noChangeArrowheads="1"/>
          </p:cNvSpPr>
          <p:nvPr/>
        </p:nvSpPr>
        <p:spPr bwMode="auto">
          <a:xfrm>
            <a:off x="2403475" y="3721100"/>
            <a:ext cx="822325" cy="915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mRNA</a:t>
            </a:r>
          </a:p>
          <a:p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Protein</a:t>
            </a:r>
          </a:p>
        </p:txBody>
      </p:sp>
      <p:sp>
        <p:nvSpPr>
          <p:cNvPr id="7183" name="Rectangle 69"/>
          <p:cNvSpPr>
            <a:spLocks noChangeArrowheads="1"/>
          </p:cNvSpPr>
          <p:nvPr/>
        </p:nvSpPr>
        <p:spPr bwMode="auto">
          <a:xfrm>
            <a:off x="744538" y="239236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b="1">
                <a:latin typeface="Arial" pitchFamily="34" charset="0"/>
              </a:rPr>
              <a:t>Normal</a:t>
            </a: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2389188" y="2247900"/>
            <a:ext cx="12747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mRNA</a:t>
            </a:r>
          </a:p>
          <a:p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Protein</a:t>
            </a:r>
          </a:p>
        </p:txBody>
      </p:sp>
      <p:sp>
        <p:nvSpPr>
          <p:cNvPr id="7185" name="Line 71"/>
          <p:cNvSpPr>
            <a:spLocks noChangeShapeType="1"/>
          </p:cNvSpPr>
          <p:nvPr/>
        </p:nvSpPr>
        <p:spPr bwMode="auto">
          <a:xfrm>
            <a:off x="3751263" y="3005138"/>
            <a:ext cx="4292600" cy="0"/>
          </a:xfrm>
          <a:prstGeom prst="line">
            <a:avLst/>
          </a:prstGeom>
          <a:noFill/>
          <a:ln w="28575" cap="flat" cmpd="sng">
            <a:solidFill>
              <a:srgbClr val="FFFF66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Freeform 72"/>
          <p:cNvSpPr>
            <a:spLocks/>
          </p:cNvSpPr>
          <p:nvPr/>
        </p:nvSpPr>
        <p:spPr bwMode="auto">
          <a:xfrm>
            <a:off x="3421063" y="2736850"/>
            <a:ext cx="5254625" cy="74613"/>
          </a:xfrm>
          <a:custGeom>
            <a:avLst/>
            <a:gdLst>
              <a:gd name="T0" fmla="*/ 2147483647 w 3249"/>
              <a:gd name="T1" fmla="*/ 2147483647 h 41"/>
              <a:gd name="T2" fmla="*/ 2147483647 w 3249"/>
              <a:gd name="T3" fmla="*/ 0 h 41"/>
              <a:gd name="T4" fmla="*/ 0 w 3249"/>
              <a:gd name="T5" fmla="*/ 0 h 41"/>
              <a:gd name="T6" fmla="*/ 0 w 3249"/>
              <a:gd name="T7" fmla="*/ 2147483647 h 41"/>
              <a:gd name="T8" fmla="*/ 2147483647 w 3249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49"/>
              <a:gd name="T16" fmla="*/ 0 h 41"/>
              <a:gd name="T17" fmla="*/ 3249 w 3249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49" h="41">
                <a:moveTo>
                  <a:pt x="3248" y="40"/>
                </a:moveTo>
                <a:lnTo>
                  <a:pt x="3248" y="0"/>
                </a:lnTo>
                <a:lnTo>
                  <a:pt x="0" y="0"/>
                </a:lnTo>
                <a:lnTo>
                  <a:pt x="0" y="40"/>
                </a:lnTo>
                <a:lnTo>
                  <a:pt x="3248" y="40"/>
                </a:lnTo>
              </a:path>
            </a:pathLst>
          </a:custGeom>
          <a:solidFill>
            <a:srgbClr val="258DBF">
              <a:alpha val="999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87" name="Group 73"/>
          <p:cNvGrpSpPr>
            <a:grpSpLocks/>
          </p:cNvGrpSpPr>
          <p:nvPr/>
        </p:nvGrpSpPr>
        <p:grpSpPr bwMode="auto">
          <a:xfrm>
            <a:off x="3378200" y="2266950"/>
            <a:ext cx="741363" cy="893763"/>
            <a:chOff x="2394" y="1428"/>
            <a:chExt cx="525" cy="563"/>
          </a:xfrm>
        </p:grpSpPr>
        <p:sp>
          <p:nvSpPr>
            <p:cNvPr id="7245" name="Freeform 74"/>
            <p:cNvSpPr>
              <a:spLocks/>
            </p:cNvSpPr>
            <p:nvPr/>
          </p:nvSpPr>
          <p:spPr bwMode="auto">
            <a:xfrm>
              <a:off x="2434" y="1431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1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7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1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6" name="Rectangle 75"/>
            <p:cNvSpPr>
              <a:spLocks noChangeArrowheads="1"/>
            </p:cNvSpPr>
            <p:nvPr/>
          </p:nvSpPr>
          <p:spPr bwMode="auto">
            <a:xfrm>
              <a:off x="2394" y="1583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47" name="Freeform 76"/>
            <p:cNvSpPr>
              <a:spLocks/>
            </p:cNvSpPr>
            <p:nvPr/>
          </p:nvSpPr>
          <p:spPr bwMode="auto">
            <a:xfrm>
              <a:off x="2598" y="1563"/>
              <a:ext cx="110" cy="154"/>
            </a:xfrm>
            <a:custGeom>
              <a:avLst/>
              <a:gdLst>
                <a:gd name="T0" fmla="*/ 0 w 110"/>
                <a:gd name="T1" fmla="*/ 0 h 154"/>
                <a:gd name="T2" fmla="*/ 56 w 110"/>
                <a:gd name="T3" fmla="*/ 44 h 154"/>
                <a:gd name="T4" fmla="*/ 109 w 110"/>
                <a:gd name="T5" fmla="*/ 2 h 154"/>
                <a:gd name="T6" fmla="*/ 109 w 110"/>
                <a:gd name="T7" fmla="*/ 153 h 154"/>
                <a:gd name="T8" fmla="*/ 0 w 110"/>
                <a:gd name="T9" fmla="*/ 153 h 154"/>
                <a:gd name="T10" fmla="*/ 0 w 110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154"/>
                <a:gd name="T20" fmla="*/ 110 w 110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154">
                  <a:moveTo>
                    <a:pt x="0" y="0"/>
                  </a:moveTo>
                  <a:lnTo>
                    <a:pt x="56" y="44"/>
                  </a:lnTo>
                  <a:lnTo>
                    <a:pt x="109" y="2"/>
                  </a:ln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8" name="Rectangle 77"/>
            <p:cNvSpPr>
              <a:spLocks noChangeArrowheads="1"/>
            </p:cNvSpPr>
            <p:nvPr/>
          </p:nvSpPr>
          <p:spPr bwMode="auto">
            <a:xfrm>
              <a:off x="2552" y="1585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49" name="Freeform 78"/>
            <p:cNvSpPr>
              <a:spLocks/>
            </p:cNvSpPr>
            <p:nvPr/>
          </p:nvSpPr>
          <p:spPr bwMode="auto">
            <a:xfrm>
              <a:off x="2756" y="1428"/>
              <a:ext cx="104" cy="291"/>
            </a:xfrm>
            <a:custGeom>
              <a:avLst/>
              <a:gdLst>
                <a:gd name="T0" fmla="*/ 103 w 104"/>
                <a:gd name="T1" fmla="*/ 117 h 291"/>
                <a:gd name="T2" fmla="*/ 102 w 104"/>
                <a:gd name="T3" fmla="*/ 90 h 291"/>
                <a:gd name="T4" fmla="*/ 98 w 104"/>
                <a:gd name="T5" fmla="*/ 66 h 291"/>
                <a:gd name="T6" fmla="*/ 94 w 104"/>
                <a:gd name="T7" fmla="*/ 47 h 291"/>
                <a:gd name="T8" fmla="*/ 87 w 104"/>
                <a:gd name="T9" fmla="*/ 30 h 291"/>
                <a:gd name="T10" fmla="*/ 80 w 104"/>
                <a:gd name="T11" fmla="*/ 17 h 291"/>
                <a:gd name="T12" fmla="*/ 71 w 104"/>
                <a:gd name="T13" fmla="*/ 7 h 291"/>
                <a:gd name="T14" fmla="*/ 62 w 104"/>
                <a:gd name="T15" fmla="*/ 2 h 291"/>
                <a:gd name="T16" fmla="*/ 53 w 104"/>
                <a:gd name="T17" fmla="*/ 0 h 291"/>
                <a:gd name="T18" fmla="*/ 44 w 104"/>
                <a:gd name="T19" fmla="*/ 2 h 291"/>
                <a:gd name="T20" fmla="*/ 34 w 104"/>
                <a:gd name="T21" fmla="*/ 7 h 291"/>
                <a:gd name="T22" fmla="*/ 26 w 104"/>
                <a:gd name="T23" fmla="*/ 16 h 291"/>
                <a:gd name="T24" fmla="*/ 19 w 104"/>
                <a:gd name="T25" fmla="*/ 29 h 291"/>
                <a:gd name="T26" fmla="*/ 12 w 104"/>
                <a:gd name="T27" fmla="*/ 46 h 291"/>
                <a:gd name="T28" fmla="*/ 7 w 104"/>
                <a:gd name="T29" fmla="*/ 65 h 291"/>
                <a:gd name="T30" fmla="*/ 3 w 104"/>
                <a:gd name="T31" fmla="*/ 89 h 291"/>
                <a:gd name="T32" fmla="*/ 2 w 104"/>
                <a:gd name="T33" fmla="*/ 116 h 291"/>
                <a:gd name="T34" fmla="*/ 0 w 104"/>
                <a:gd name="T35" fmla="*/ 290 h 291"/>
                <a:gd name="T36" fmla="*/ 101 w 104"/>
                <a:gd name="T37" fmla="*/ 290 h 291"/>
                <a:gd name="T38" fmla="*/ 103 w 104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4"/>
                <a:gd name="T61" fmla="*/ 0 h 291"/>
                <a:gd name="T62" fmla="*/ 104 w 104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4" h="291">
                  <a:moveTo>
                    <a:pt x="103" y="117"/>
                  </a:moveTo>
                  <a:lnTo>
                    <a:pt x="102" y="90"/>
                  </a:lnTo>
                  <a:lnTo>
                    <a:pt x="98" y="66"/>
                  </a:lnTo>
                  <a:lnTo>
                    <a:pt x="94" y="47"/>
                  </a:lnTo>
                  <a:lnTo>
                    <a:pt x="87" y="30"/>
                  </a:lnTo>
                  <a:lnTo>
                    <a:pt x="80" y="17"/>
                  </a:lnTo>
                  <a:lnTo>
                    <a:pt x="71" y="7"/>
                  </a:lnTo>
                  <a:lnTo>
                    <a:pt x="62" y="2"/>
                  </a:lnTo>
                  <a:lnTo>
                    <a:pt x="53" y="0"/>
                  </a:lnTo>
                  <a:lnTo>
                    <a:pt x="44" y="2"/>
                  </a:lnTo>
                  <a:lnTo>
                    <a:pt x="34" y="7"/>
                  </a:lnTo>
                  <a:lnTo>
                    <a:pt x="26" y="16"/>
                  </a:lnTo>
                  <a:lnTo>
                    <a:pt x="19" y="29"/>
                  </a:lnTo>
                  <a:lnTo>
                    <a:pt x="12" y="46"/>
                  </a:lnTo>
                  <a:lnTo>
                    <a:pt x="7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1" y="290"/>
                  </a:lnTo>
                  <a:lnTo>
                    <a:pt x="103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0" name="Rectangle 79"/>
            <p:cNvSpPr>
              <a:spLocks noChangeArrowheads="1"/>
            </p:cNvSpPr>
            <p:nvPr/>
          </p:nvSpPr>
          <p:spPr bwMode="auto">
            <a:xfrm>
              <a:off x="2710" y="1585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51" name="Freeform 80"/>
            <p:cNvSpPr>
              <a:spLocks/>
            </p:cNvSpPr>
            <p:nvPr/>
          </p:nvSpPr>
          <p:spPr bwMode="auto">
            <a:xfrm>
              <a:off x="2424" y="1821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2" name="Rectangle 81"/>
            <p:cNvSpPr>
              <a:spLocks noChangeArrowheads="1"/>
            </p:cNvSpPr>
            <p:nvPr/>
          </p:nvSpPr>
          <p:spPr bwMode="auto">
            <a:xfrm>
              <a:off x="2478" y="1811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Met</a:t>
              </a:r>
            </a:p>
          </p:txBody>
        </p:sp>
      </p:grpSp>
      <p:grpSp>
        <p:nvGrpSpPr>
          <p:cNvPr id="7188" name="Group 82"/>
          <p:cNvGrpSpPr>
            <a:grpSpLocks/>
          </p:cNvGrpSpPr>
          <p:nvPr/>
        </p:nvGrpSpPr>
        <p:grpSpPr bwMode="auto">
          <a:xfrm>
            <a:off x="4154488" y="2265363"/>
            <a:ext cx="757237" cy="908050"/>
            <a:chOff x="2853" y="1427"/>
            <a:chExt cx="537" cy="572"/>
          </a:xfrm>
        </p:grpSpPr>
        <p:sp>
          <p:nvSpPr>
            <p:cNvPr id="7236" name="Freeform 83"/>
            <p:cNvSpPr>
              <a:spLocks/>
            </p:cNvSpPr>
            <p:nvPr/>
          </p:nvSpPr>
          <p:spPr bwMode="auto">
            <a:xfrm>
              <a:off x="2904" y="1432"/>
              <a:ext cx="116" cy="285"/>
            </a:xfrm>
            <a:custGeom>
              <a:avLst/>
              <a:gdLst>
                <a:gd name="T0" fmla="*/ 60 w 116"/>
                <a:gd name="T1" fmla="*/ 0 h 285"/>
                <a:gd name="T2" fmla="*/ 0 w 116"/>
                <a:gd name="T3" fmla="*/ 62 h 285"/>
                <a:gd name="T4" fmla="*/ 0 w 116"/>
                <a:gd name="T5" fmla="*/ 284 h 285"/>
                <a:gd name="T6" fmla="*/ 115 w 116"/>
                <a:gd name="T7" fmla="*/ 284 h 285"/>
                <a:gd name="T8" fmla="*/ 115 w 116"/>
                <a:gd name="T9" fmla="*/ 58 h 285"/>
                <a:gd name="T10" fmla="*/ 60 w 116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285"/>
                <a:gd name="T20" fmla="*/ 116 w 116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5" y="284"/>
                  </a:lnTo>
                  <a:lnTo>
                    <a:pt x="115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7" name="Rectangle 84"/>
            <p:cNvSpPr>
              <a:spLocks noChangeArrowheads="1"/>
            </p:cNvSpPr>
            <p:nvPr/>
          </p:nvSpPr>
          <p:spPr bwMode="auto">
            <a:xfrm>
              <a:off x="2864" y="1585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38" name="Freeform 85"/>
            <p:cNvSpPr>
              <a:spLocks/>
            </p:cNvSpPr>
            <p:nvPr/>
          </p:nvSpPr>
          <p:spPr bwMode="auto">
            <a:xfrm>
              <a:off x="3065" y="1434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2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8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Rectangle 86"/>
            <p:cNvSpPr>
              <a:spLocks noChangeArrowheads="1"/>
            </p:cNvSpPr>
            <p:nvPr/>
          </p:nvSpPr>
          <p:spPr bwMode="auto">
            <a:xfrm>
              <a:off x="3025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40" name="Freeform 87"/>
            <p:cNvSpPr>
              <a:spLocks/>
            </p:cNvSpPr>
            <p:nvPr/>
          </p:nvSpPr>
          <p:spPr bwMode="auto">
            <a:xfrm>
              <a:off x="3229" y="1427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1 h 291"/>
                <a:gd name="T20" fmla="*/ 32 w 102"/>
                <a:gd name="T21" fmla="*/ 7 h 291"/>
                <a:gd name="T22" fmla="*/ 24 w 102"/>
                <a:gd name="T23" fmla="*/ 16 h 291"/>
                <a:gd name="T24" fmla="*/ 17 w 102"/>
                <a:gd name="T25" fmla="*/ 29 h 291"/>
                <a:gd name="T26" fmla="*/ 10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1 w 102"/>
                <a:gd name="T33" fmla="*/ 116 h 291"/>
                <a:gd name="T34" fmla="*/ 0 w 102"/>
                <a:gd name="T35" fmla="*/ 290 h 291"/>
                <a:gd name="T36" fmla="*/ 99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1"/>
                  </a:lnTo>
                  <a:lnTo>
                    <a:pt x="32" y="7"/>
                  </a:lnTo>
                  <a:lnTo>
                    <a:pt x="24" y="16"/>
                  </a:lnTo>
                  <a:lnTo>
                    <a:pt x="17" y="29"/>
                  </a:lnTo>
                  <a:lnTo>
                    <a:pt x="10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1" y="116"/>
                  </a:lnTo>
                  <a:lnTo>
                    <a:pt x="0" y="290"/>
                  </a:lnTo>
                  <a:lnTo>
                    <a:pt x="99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1" name="Rectangle 88"/>
            <p:cNvSpPr>
              <a:spLocks noChangeArrowheads="1"/>
            </p:cNvSpPr>
            <p:nvPr/>
          </p:nvSpPr>
          <p:spPr bwMode="auto">
            <a:xfrm>
              <a:off x="3181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42" name="Freeform 89"/>
            <p:cNvSpPr>
              <a:spLocks/>
            </p:cNvSpPr>
            <p:nvPr/>
          </p:nvSpPr>
          <p:spPr bwMode="auto">
            <a:xfrm>
              <a:off x="2853" y="1884"/>
              <a:ext cx="51" cy="17"/>
            </a:xfrm>
            <a:custGeom>
              <a:avLst/>
              <a:gdLst>
                <a:gd name="T0" fmla="*/ 50 w 51"/>
                <a:gd name="T1" fmla="*/ 16 h 17"/>
                <a:gd name="T2" fmla="*/ 50 w 51"/>
                <a:gd name="T3" fmla="*/ 0 h 17"/>
                <a:gd name="T4" fmla="*/ 0 w 51"/>
                <a:gd name="T5" fmla="*/ 0 h 17"/>
                <a:gd name="T6" fmla="*/ 0 w 51"/>
                <a:gd name="T7" fmla="*/ 16 h 17"/>
                <a:gd name="T8" fmla="*/ 5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17"/>
                <a:gd name="T17" fmla="*/ 51 w 5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17">
                  <a:moveTo>
                    <a:pt x="50" y="16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0" y="16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3" name="Freeform 90"/>
            <p:cNvSpPr>
              <a:spLocks/>
            </p:cNvSpPr>
            <p:nvPr/>
          </p:nvSpPr>
          <p:spPr bwMode="auto">
            <a:xfrm>
              <a:off x="2901" y="1829"/>
              <a:ext cx="431" cy="130"/>
            </a:xfrm>
            <a:custGeom>
              <a:avLst/>
              <a:gdLst>
                <a:gd name="T0" fmla="*/ 430 w 431"/>
                <a:gd name="T1" fmla="*/ 129 h 130"/>
                <a:gd name="T2" fmla="*/ 430 w 431"/>
                <a:gd name="T3" fmla="*/ 0 h 130"/>
                <a:gd name="T4" fmla="*/ 0 w 431"/>
                <a:gd name="T5" fmla="*/ 0 h 130"/>
                <a:gd name="T6" fmla="*/ 0 w 431"/>
                <a:gd name="T7" fmla="*/ 129 h 130"/>
                <a:gd name="T8" fmla="*/ 430 w 431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"/>
                <a:gd name="T16" fmla="*/ 0 h 130"/>
                <a:gd name="T17" fmla="*/ 431 w 431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1" h="130">
                  <a:moveTo>
                    <a:pt x="430" y="129"/>
                  </a:moveTo>
                  <a:lnTo>
                    <a:pt x="430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0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Rectangle 91"/>
            <p:cNvSpPr>
              <a:spLocks noChangeArrowheads="1"/>
            </p:cNvSpPr>
            <p:nvPr/>
          </p:nvSpPr>
          <p:spPr bwMode="auto">
            <a:xfrm>
              <a:off x="2954" y="1819"/>
              <a:ext cx="32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Lys</a:t>
              </a:r>
            </a:p>
          </p:txBody>
        </p:sp>
      </p:grpSp>
      <p:grpSp>
        <p:nvGrpSpPr>
          <p:cNvPr id="7189" name="Group 92"/>
          <p:cNvGrpSpPr>
            <a:grpSpLocks/>
          </p:cNvGrpSpPr>
          <p:nvPr/>
        </p:nvGrpSpPr>
        <p:grpSpPr bwMode="auto">
          <a:xfrm>
            <a:off x="4951413" y="2479675"/>
            <a:ext cx="727075" cy="693738"/>
            <a:chOff x="3509" y="1562"/>
            <a:chExt cx="515" cy="437"/>
          </a:xfrm>
        </p:grpSpPr>
        <p:sp>
          <p:nvSpPr>
            <p:cNvPr id="7228" name="Freeform 93"/>
            <p:cNvSpPr>
              <a:spLocks/>
            </p:cNvSpPr>
            <p:nvPr/>
          </p:nvSpPr>
          <p:spPr bwMode="auto">
            <a:xfrm>
              <a:off x="3554" y="1562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Rectangle 94"/>
            <p:cNvSpPr>
              <a:spLocks noChangeArrowheads="1"/>
            </p:cNvSpPr>
            <p:nvPr/>
          </p:nvSpPr>
          <p:spPr bwMode="auto">
            <a:xfrm>
              <a:off x="3509" y="1584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30" name="Freeform 95"/>
            <p:cNvSpPr>
              <a:spLocks/>
            </p:cNvSpPr>
            <p:nvPr/>
          </p:nvSpPr>
          <p:spPr bwMode="auto">
            <a:xfrm>
              <a:off x="3710" y="1562"/>
              <a:ext cx="112" cy="154"/>
            </a:xfrm>
            <a:custGeom>
              <a:avLst/>
              <a:gdLst>
                <a:gd name="T0" fmla="*/ 0 w 112"/>
                <a:gd name="T1" fmla="*/ 0 h 154"/>
                <a:gd name="T2" fmla="*/ 56 w 112"/>
                <a:gd name="T3" fmla="*/ 43 h 154"/>
                <a:gd name="T4" fmla="*/ 111 w 112"/>
                <a:gd name="T5" fmla="*/ 2 h 154"/>
                <a:gd name="T6" fmla="*/ 111 w 112"/>
                <a:gd name="T7" fmla="*/ 153 h 154"/>
                <a:gd name="T8" fmla="*/ 0 w 112"/>
                <a:gd name="T9" fmla="*/ 153 h 154"/>
                <a:gd name="T10" fmla="*/ 0 w 112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154"/>
                <a:gd name="T20" fmla="*/ 112 w 112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154">
                  <a:moveTo>
                    <a:pt x="0" y="0"/>
                  </a:moveTo>
                  <a:lnTo>
                    <a:pt x="56" y="43"/>
                  </a:lnTo>
                  <a:lnTo>
                    <a:pt x="111" y="2"/>
                  </a:lnTo>
                  <a:lnTo>
                    <a:pt x="111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Rectangle 96"/>
            <p:cNvSpPr>
              <a:spLocks noChangeArrowheads="1"/>
            </p:cNvSpPr>
            <p:nvPr/>
          </p:nvSpPr>
          <p:spPr bwMode="auto">
            <a:xfrm>
              <a:off x="3664" y="1584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32" name="Freeform 97"/>
            <p:cNvSpPr>
              <a:spLocks/>
            </p:cNvSpPr>
            <p:nvPr/>
          </p:nvSpPr>
          <p:spPr bwMode="auto">
            <a:xfrm>
              <a:off x="3867" y="1564"/>
              <a:ext cx="110" cy="154"/>
            </a:xfrm>
            <a:custGeom>
              <a:avLst/>
              <a:gdLst>
                <a:gd name="T0" fmla="*/ 0 w 110"/>
                <a:gd name="T1" fmla="*/ 0 h 154"/>
                <a:gd name="T2" fmla="*/ 55 w 110"/>
                <a:gd name="T3" fmla="*/ 43 h 154"/>
                <a:gd name="T4" fmla="*/ 109 w 110"/>
                <a:gd name="T5" fmla="*/ 2 h 154"/>
                <a:gd name="T6" fmla="*/ 109 w 110"/>
                <a:gd name="T7" fmla="*/ 153 h 154"/>
                <a:gd name="T8" fmla="*/ 0 w 110"/>
                <a:gd name="T9" fmla="*/ 153 h 154"/>
                <a:gd name="T10" fmla="*/ 0 w 110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0"/>
                <a:gd name="T19" fmla="*/ 0 h 154"/>
                <a:gd name="T20" fmla="*/ 110 w 110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0" h="154">
                  <a:moveTo>
                    <a:pt x="0" y="0"/>
                  </a:moveTo>
                  <a:lnTo>
                    <a:pt x="55" y="43"/>
                  </a:lnTo>
                  <a:lnTo>
                    <a:pt x="109" y="2"/>
                  </a:lnTo>
                  <a:lnTo>
                    <a:pt x="109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Rectangle 98"/>
            <p:cNvSpPr>
              <a:spLocks noChangeArrowheads="1"/>
            </p:cNvSpPr>
            <p:nvPr/>
          </p:nvSpPr>
          <p:spPr bwMode="auto">
            <a:xfrm>
              <a:off x="3821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34" name="Freeform 99"/>
            <p:cNvSpPr>
              <a:spLocks/>
            </p:cNvSpPr>
            <p:nvPr/>
          </p:nvSpPr>
          <p:spPr bwMode="auto">
            <a:xfrm>
              <a:off x="3551" y="1829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Rectangle 100"/>
            <p:cNvSpPr>
              <a:spLocks noChangeArrowheads="1"/>
            </p:cNvSpPr>
            <p:nvPr/>
          </p:nvSpPr>
          <p:spPr bwMode="auto">
            <a:xfrm>
              <a:off x="3605" y="1819"/>
              <a:ext cx="33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Phe</a:t>
              </a:r>
            </a:p>
          </p:txBody>
        </p:sp>
      </p:grpSp>
      <p:grpSp>
        <p:nvGrpSpPr>
          <p:cNvPr id="7190" name="Group 101"/>
          <p:cNvGrpSpPr>
            <a:grpSpLocks/>
          </p:cNvGrpSpPr>
          <p:nvPr/>
        </p:nvGrpSpPr>
        <p:grpSpPr bwMode="auto">
          <a:xfrm>
            <a:off x="5715000" y="2262188"/>
            <a:ext cx="703263" cy="911225"/>
            <a:chOff x="4050" y="1425"/>
            <a:chExt cx="498" cy="574"/>
          </a:xfrm>
        </p:grpSpPr>
        <p:sp>
          <p:nvSpPr>
            <p:cNvPr id="7220" name="Freeform 102"/>
            <p:cNvSpPr>
              <a:spLocks/>
            </p:cNvSpPr>
            <p:nvPr/>
          </p:nvSpPr>
          <p:spPr bwMode="auto">
            <a:xfrm>
              <a:off x="4097" y="1427"/>
              <a:ext cx="103" cy="291"/>
            </a:xfrm>
            <a:custGeom>
              <a:avLst/>
              <a:gdLst>
                <a:gd name="T0" fmla="*/ 102 w 103"/>
                <a:gd name="T1" fmla="*/ 117 h 291"/>
                <a:gd name="T2" fmla="*/ 100 w 103"/>
                <a:gd name="T3" fmla="*/ 90 h 291"/>
                <a:gd name="T4" fmla="*/ 97 w 103"/>
                <a:gd name="T5" fmla="*/ 66 h 291"/>
                <a:gd name="T6" fmla="*/ 92 w 103"/>
                <a:gd name="T7" fmla="*/ 47 h 291"/>
                <a:gd name="T8" fmla="*/ 85 w 103"/>
                <a:gd name="T9" fmla="*/ 30 h 291"/>
                <a:gd name="T10" fmla="*/ 78 w 103"/>
                <a:gd name="T11" fmla="*/ 17 h 291"/>
                <a:gd name="T12" fmla="*/ 70 w 103"/>
                <a:gd name="T13" fmla="*/ 7 h 291"/>
                <a:gd name="T14" fmla="*/ 61 w 103"/>
                <a:gd name="T15" fmla="*/ 2 h 291"/>
                <a:gd name="T16" fmla="*/ 52 w 103"/>
                <a:gd name="T17" fmla="*/ 0 h 291"/>
                <a:gd name="T18" fmla="*/ 43 w 103"/>
                <a:gd name="T19" fmla="*/ 1 h 291"/>
                <a:gd name="T20" fmla="*/ 33 w 103"/>
                <a:gd name="T21" fmla="*/ 7 h 291"/>
                <a:gd name="T22" fmla="*/ 25 w 103"/>
                <a:gd name="T23" fmla="*/ 16 h 291"/>
                <a:gd name="T24" fmla="*/ 18 w 103"/>
                <a:gd name="T25" fmla="*/ 29 h 291"/>
                <a:gd name="T26" fmla="*/ 11 w 103"/>
                <a:gd name="T27" fmla="*/ 46 h 291"/>
                <a:gd name="T28" fmla="*/ 6 w 103"/>
                <a:gd name="T29" fmla="*/ 65 h 291"/>
                <a:gd name="T30" fmla="*/ 3 w 103"/>
                <a:gd name="T31" fmla="*/ 89 h 291"/>
                <a:gd name="T32" fmla="*/ 2 w 103"/>
                <a:gd name="T33" fmla="*/ 116 h 291"/>
                <a:gd name="T34" fmla="*/ 0 w 103"/>
                <a:gd name="T35" fmla="*/ 290 h 291"/>
                <a:gd name="T36" fmla="*/ 100 w 103"/>
                <a:gd name="T37" fmla="*/ 290 h 291"/>
                <a:gd name="T38" fmla="*/ 102 w 103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1"/>
                <a:gd name="T62" fmla="*/ 103 w 103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1">
                  <a:moveTo>
                    <a:pt x="102" y="117"/>
                  </a:moveTo>
                  <a:lnTo>
                    <a:pt x="100" y="90"/>
                  </a:lnTo>
                  <a:lnTo>
                    <a:pt x="97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70" y="7"/>
                  </a:lnTo>
                  <a:lnTo>
                    <a:pt x="61" y="2"/>
                  </a:lnTo>
                  <a:lnTo>
                    <a:pt x="52" y="0"/>
                  </a:lnTo>
                  <a:lnTo>
                    <a:pt x="43" y="1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2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Rectangle 103"/>
            <p:cNvSpPr>
              <a:spLocks noChangeArrowheads="1"/>
            </p:cNvSpPr>
            <p:nvPr/>
          </p:nvSpPr>
          <p:spPr bwMode="auto">
            <a:xfrm>
              <a:off x="4050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22" name="Freeform 104"/>
            <p:cNvSpPr>
              <a:spLocks/>
            </p:cNvSpPr>
            <p:nvPr/>
          </p:nvSpPr>
          <p:spPr bwMode="auto">
            <a:xfrm>
              <a:off x="4243" y="1425"/>
              <a:ext cx="103" cy="291"/>
            </a:xfrm>
            <a:custGeom>
              <a:avLst/>
              <a:gdLst>
                <a:gd name="T0" fmla="*/ 102 w 103"/>
                <a:gd name="T1" fmla="*/ 117 h 291"/>
                <a:gd name="T2" fmla="*/ 100 w 103"/>
                <a:gd name="T3" fmla="*/ 90 h 291"/>
                <a:gd name="T4" fmla="*/ 96 w 103"/>
                <a:gd name="T5" fmla="*/ 66 h 291"/>
                <a:gd name="T6" fmla="*/ 92 w 103"/>
                <a:gd name="T7" fmla="*/ 47 h 291"/>
                <a:gd name="T8" fmla="*/ 85 w 103"/>
                <a:gd name="T9" fmla="*/ 30 h 291"/>
                <a:gd name="T10" fmla="*/ 78 w 103"/>
                <a:gd name="T11" fmla="*/ 17 h 291"/>
                <a:gd name="T12" fmla="*/ 70 w 103"/>
                <a:gd name="T13" fmla="*/ 7 h 291"/>
                <a:gd name="T14" fmla="*/ 60 w 103"/>
                <a:gd name="T15" fmla="*/ 2 h 291"/>
                <a:gd name="T16" fmla="*/ 51 w 103"/>
                <a:gd name="T17" fmla="*/ 0 h 291"/>
                <a:gd name="T18" fmla="*/ 43 w 103"/>
                <a:gd name="T19" fmla="*/ 1 h 291"/>
                <a:gd name="T20" fmla="*/ 33 w 103"/>
                <a:gd name="T21" fmla="*/ 7 h 291"/>
                <a:gd name="T22" fmla="*/ 25 w 103"/>
                <a:gd name="T23" fmla="*/ 16 h 291"/>
                <a:gd name="T24" fmla="*/ 18 w 103"/>
                <a:gd name="T25" fmla="*/ 29 h 291"/>
                <a:gd name="T26" fmla="*/ 11 w 103"/>
                <a:gd name="T27" fmla="*/ 46 h 291"/>
                <a:gd name="T28" fmla="*/ 6 w 103"/>
                <a:gd name="T29" fmla="*/ 64 h 291"/>
                <a:gd name="T30" fmla="*/ 3 w 103"/>
                <a:gd name="T31" fmla="*/ 89 h 291"/>
                <a:gd name="T32" fmla="*/ 2 w 103"/>
                <a:gd name="T33" fmla="*/ 116 h 291"/>
                <a:gd name="T34" fmla="*/ 0 w 103"/>
                <a:gd name="T35" fmla="*/ 290 h 291"/>
                <a:gd name="T36" fmla="*/ 100 w 103"/>
                <a:gd name="T37" fmla="*/ 290 h 291"/>
                <a:gd name="T38" fmla="*/ 102 w 103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291"/>
                <a:gd name="T62" fmla="*/ 103 w 103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291">
                  <a:moveTo>
                    <a:pt x="102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70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3" y="1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4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2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Rectangle 105"/>
            <p:cNvSpPr>
              <a:spLocks noChangeArrowheads="1"/>
            </p:cNvSpPr>
            <p:nvPr/>
          </p:nvSpPr>
          <p:spPr bwMode="auto">
            <a:xfrm>
              <a:off x="4196" y="1582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24" name="Freeform 106"/>
            <p:cNvSpPr>
              <a:spLocks/>
            </p:cNvSpPr>
            <p:nvPr/>
          </p:nvSpPr>
          <p:spPr bwMode="auto">
            <a:xfrm>
              <a:off x="4391" y="1564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10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4 w 111"/>
                <a:gd name="T19" fmla="*/ 35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5 w 111"/>
                <a:gd name="T27" fmla="*/ 38 h 154"/>
                <a:gd name="T28" fmla="*/ 84 w 111"/>
                <a:gd name="T29" fmla="*/ 34 h 154"/>
                <a:gd name="T30" fmla="*/ 92 w 111"/>
                <a:gd name="T31" fmla="*/ 29 h 154"/>
                <a:gd name="T32" fmla="*/ 100 w 111"/>
                <a:gd name="T33" fmla="*/ 25 h 154"/>
                <a:gd name="T34" fmla="*/ 104 w 111"/>
                <a:gd name="T35" fmla="*/ 18 h 154"/>
                <a:gd name="T36" fmla="*/ 108 w 111"/>
                <a:gd name="T37" fmla="*/ 10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10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4" y="35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5" y="38"/>
                  </a:lnTo>
                  <a:lnTo>
                    <a:pt x="84" y="34"/>
                  </a:lnTo>
                  <a:lnTo>
                    <a:pt x="92" y="29"/>
                  </a:lnTo>
                  <a:lnTo>
                    <a:pt x="100" y="25"/>
                  </a:lnTo>
                  <a:lnTo>
                    <a:pt x="104" y="18"/>
                  </a:lnTo>
                  <a:lnTo>
                    <a:pt x="108" y="10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Rectangle 107"/>
            <p:cNvSpPr>
              <a:spLocks noChangeArrowheads="1"/>
            </p:cNvSpPr>
            <p:nvPr/>
          </p:nvSpPr>
          <p:spPr bwMode="auto">
            <a:xfrm>
              <a:off x="4345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7226" name="Freeform 108"/>
            <p:cNvSpPr>
              <a:spLocks/>
            </p:cNvSpPr>
            <p:nvPr/>
          </p:nvSpPr>
          <p:spPr bwMode="auto">
            <a:xfrm>
              <a:off x="4098" y="1829"/>
              <a:ext cx="399" cy="130"/>
            </a:xfrm>
            <a:custGeom>
              <a:avLst/>
              <a:gdLst>
                <a:gd name="T0" fmla="*/ 398 w 399"/>
                <a:gd name="T1" fmla="*/ 129 h 130"/>
                <a:gd name="T2" fmla="*/ 398 w 399"/>
                <a:gd name="T3" fmla="*/ 0 h 130"/>
                <a:gd name="T4" fmla="*/ 0 w 399"/>
                <a:gd name="T5" fmla="*/ 0 h 130"/>
                <a:gd name="T6" fmla="*/ 0 w 399"/>
                <a:gd name="T7" fmla="*/ 129 h 130"/>
                <a:gd name="T8" fmla="*/ 398 w 399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9"/>
                <a:gd name="T16" fmla="*/ 0 h 130"/>
                <a:gd name="T17" fmla="*/ 399 w 39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9" h="130">
                  <a:moveTo>
                    <a:pt x="398" y="129"/>
                  </a:moveTo>
                  <a:lnTo>
                    <a:pt x="398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398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Rectangle 109"/>
            <p:cNvSpPr>
              <a:spLocks noChangeArrowheads="1"/>
            </p:cNvSpPr>
            <p:nvPr/>
          </p:nvSpPr>
          <p:spPr bwMode="auto">
            <a:xfrm>
              <a:off x="4148" y="1819"/>
              <a:ext cx="3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Gly</a:t>
              </a:r>
            </a:p>
          </p:txBody>
        </p:sp>
      </p:grpSp>
      <p:grpSp>
        <p:nvGrpSpPr>
          <p:cNvPr id="7191" name="Group 110"/>
          <p:cNvGrpSpPr>
            <a:grpSpLocks/>
          </p:cNvGrpSpPr>
          <p:nvPr/>
        </p:nvGrpSpPr>
        <p:grpSpPr bwMode="auto">
          <a:xfrm>
            <a:off x="6453188" y="2265363"/>
            <a:ext cx="728662" cy="903287"/>
            <a:chOff x="4251" y="1427"/>
            <a:chExt cx="517" cy="569"/>
          </a:xfrm>
        </p:grpSpPr>
        <p:sp>
          <p:nvSpPr>
            <p:cNvPr id="7212" name="Freeform 111"/>
            <p:cNvSpPr>
              <a:spLocks/>
            </p:cNvSpPr>
            <p:nvPr/>
          </p:nvSpPr>
          <p:spPr bwMode="auto">
            <a:xfrm>
              <a:off x="4298" y="1427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1 h 291"/>
                <a:gd name="T20" fmla="*/ 32 w 102"/>
                <a:gd name="T21" fmla="*/ 7 h 291"/>
                <a:gd name="T22" fmla="*/ 25 w 102"/>
                <a:gd name="T23" fmla="*/ 16 h 291"/>
                <a:gd name="T24" fmla="*/ 18 w 102"/>
                <a:gd name="T25" fmla="*/ 29 h 291"/>
                <a:gd name="T26" fmla="*/ 11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2 w 102"/>
                <a:gd name="T33" fmla="*/ 116 h 291"/>
                <a:gd name="T34" fmla="*/ 0 w 102"/>
                <a:gd name="T35" fmla="*/ 290 h 291"/>
                <a:gd name="T36" fmla="*/ 99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1"/>
                  </a:lnTo>
                  <a:lnTo>
                    <a:pt x="32" y="7"/>
                  </a:lnTo>
                  <a:lnTo>
                    <a:pt x="25" y="16"/>
                  </a:lnTo>
                  <a:lnTo>
                    <a:pt x="18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99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Rectangle 112"/>
            <p:cNvSpPr>
              <a:spLocks noChangeArrowheads="1"/>
            </p:cNvSpPr>
            <p:nvPr/>
          </p:nvSpPr>
          <p:spPr bwMode="auto">
            <a:xfrm>
              <a:off x="4251" y="1584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14" name="Freeform 113"/>
            <p:cNvSpPr>
              <a:spLocks/>
            </p:cNvSpPr>
            <p:nvPr/>
          </p:nvSpPr>
          <p:spPr bwMode="auto">
            <a:xfrm>
              <a:off x="4446" y="1566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9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5 w 111"/>
                <a:gd name="T19" fmla="*/ 37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6 w 111"/>
                <a:gd name="T27" fmla="*/ 38 h 154"/>
                <a:gd name="T28" fmla="*/ 85 w 111"/>
                <a:gd name="T29" fmla="*/ 35 h 154"/>
                <a:gd name="T30" fmla="*/ 93 w 111"/>
                <a:gd name="T31" fmla="*/ 29 h 154"/>
                <a:gd name="T32" fmla="*/ 100 w 111"/>
                <a:gd name="T33" fmla="*/ 25 h 154"/>
                <a:gd name="T34" fmla="*/ 105 w 111"/>
                <a:gd name="T35" fmla="*/ 18 h 154"/>
                <a:gd name="T36" fmla="*/ 109 w 111"/>
                <a:gd name="T37" fmla="*/ 11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9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5" y="37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6" y="38"/>
                  </a:lnTo>
                  <a:lnTo>
                    <a:pt x="85" y="35"/>
                  </a:lnTo>
                  <a:lnTo>
                    <a:pt x="93" y="29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9" y="11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Rectangle 114"/>
            <p:cNvSpPr>
              <a:spLocks noChangeArrowheads="1"/>
            </p:cNvSpPr>
            <p:nvPr/>
          </p:nvSpPr>
          <p:spPr bwMode="auto">
            <a:xfrm>
              <a:off x="4400" y="158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7216" name="Freeform 115"/>
            <p:cNvSpPr>
              <a:spLocks/>
            </p:cNvSpPr>
            <p:nvPr/>
          </p:nvSpPr>
          <p:spPr bwMode="auto">
            <a:xfrm>
              <a:off x="4605" y="1434"/>
              <a:ext cx="117" cy="285"/>
            </a:xfrm>
            <a:custGeom>
              <a:avLst/>
              <a:gdLst>
                <a:gd name="T0" fmla="*/ 60 w 117"/>
                <a:gd name="T1" fmla="*/ 0 h 285"/>
                <a:gd name="T2" fmla="*/ 0 w 117"/>
                <a:gd name="T3" fmla="*/ 62 h 285"/>
                <a:gd name="T4" fmla="*/ 0 w 117"/>
                <a:gd name="T5" fmla="*/ 284 h 285"/>
                <a:gd name="T6" fmla="*/ 116 w 117"/>
                <a:gd name="T7" fmla="*/ 284 h 285"/>
                <a:gd name="T8" fmla="*/ 116 w 117"/>
                <a:gd name="T9" fmla="*/ 58 h 285"/>
                <a:gd name="T10" fmla="*/ 60 w 117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5"/>
                <a:gd name="T20" fmla="*/ 117 w 117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5">
                  <a:moveTo>
                    <a:pt x="60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6" y="284"/>
                  </a:lnTo>
                  <a:lnTo>
                    <a:pt x="116" y="58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Rectangle 116"/>
            <p:cNvSpPr>
              <a:spLocks noChangeArrowheads="1"/>
            </p:cNvSpPr>
            <p:nvPr/>
          </p:nvSpPr>
          <p:spPr bwMode="auto">
            <a:xfrm>
              <a:off x="4565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18" name="Freeform 117"/>
            <p:cNvSpPr>
              <a:spLocks/>
            </p:cNvSpPr>
            <p:nvPr/>
          </p:nvSpPr>
          <p:spPr bwMode="auto">
            <a:xfrm>
              <a:off x="4291" y="1826"/>
              <a:ext cx="433" cy="130"/>
            </a:xfrm>
            <a:custGeom>
              <a:avLst/>
              <a:gdLst>
                <a:gd name="T0" fmla="*/ 432 w 433"/>
                <a:gd name="T1" fmla="*/ 129 h 130"/>
                <a:gd name="T2" fmla="*/ 432 w 433"/>
                <a:gd name="T3" fmla="*/ 0 h 130"/>
                <a:gd name="T4" fmla="*/ 0 w 433"/>
                <a:gd name="T5" fmla="*/ 0 h 130"/>
                <a:gd name="T6" fmla="*/ 0 w 433"/>
                <a:gd name="T7" fmla="*/ 129 h 130"/>
                <a:gd name="T8" fmla="*/ 432 w 433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30"/>
                <a:gd name="T17" fmla="*/ 433 w 43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30">
                  <a:moveTo>
                    <a:pt x="432" y="129"/>
                  </a:moveTo>
                  <a:lnTo>
                    <a:pt x="432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2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Rectangle 118"/>
            <p:cNvSpPr>
              <a:spLocks noChangeArrowheads="1"/>
            </p:cNvSpPr>
            <p:nvPr/>
          </p:nvSpPr>
          <p:spPr bwMode="auto">
            <a:xfrm>
              <a:off x="4344" y="1816"/>
              <a:ext cx="3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Ala</a:t>
              </a:r>
            </a:p>
          </p:txBody>
        </p:sp>
      </p:grpSp>
      <p:grpSp>
        <p:nvGrpSpPr>
          <p:cNvPr id="7192" name="Group 119"/>
          <p:cNvGrpSpPr>
            <a:grpSpLocks/>
          </p:cNvGrpSpPr>
          <p:nvPr/>
        </p:nvGrpSpPr>
        <p:grpSpPr bwMode="auto">
          <a:xfrm>
            <a:off x="7219950" y="2268538"/>
            <a:ext cx="723900" cy="895350"/>
            <a:chOff x="5117" y="1429"/>
            <a:chExt cx="512" cy="564"/>
          </a:xfrm>
        </p:grpSpPr>
        <p:sp>
          <p:nvSpPr>
            <p:cNvPr id="7204" name="Freeform 120"/>
            <p:cNvSpPr>
              <a:spLocks/>
            </p:cNvSpPr>
            <p:nvPr/>
          </p:nvSpPr>
          <p:spPr bwMode="auto">
            <a:xfrm>
              <a:off x="5163" y="1565"/>
              <a:ext cx="109" cy="154"/>
            </a:xfrm>
            <a:custGeom>
              <a:avLst/>
              <a:gdLst>
                <a:gd name="T0" fmla="*/ 0 w 109"/>
                <a:gd name="T1" fmla="*/ 0 h 154"/>
                <a:gd name="T2" fmla="*/ 55 w 109"/>
                <a:gd name="T3" fmla="*/ 44 h 154"/>
                <a:gd name="T4" fmla="*/ 108 w 109"/>
                <a:gd name="T5" fmla="*/ 2 h 154"/>
                <a:gd name="T6" fmla="*/ 108 w 109"/>
                <a:gd name="T7" fmla="*/ 153 h 154"/>
                <a:gd name="T8" fmla="*/ 0 w 109"/>
                <a:gd name="T9" fmla="*/ 153 h 154"/>
                <a:gd name="T10" fmla="*/ 0 w 109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154"/>
                <a:gd name="T20" fmla="*/ 109 w 109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154">
                  <a:moveTo>
                    <a:pt x="0" y="0"/>
                  </a:moveTo>
                  <a:lnTo>
                    <a:pt x="55" y="44"/>
                  </a:lnTo>
                  <a:lnTo>
                    <a:pt x="108" y="2"/>
                  </a:lnTo>
                  <a:lnTo>
                    <a:pt x="108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" name="Rectangle 121"/>
            <p:cNvSpPr>
              <a:spLocks noChangeArrowheads="1"/>
            </p:cNvSpPr>
            <p:nvPr/>
          </p:nvSpPr>
          <p:spPr bwMode="auto">
            <a:xfrm>
              <a:off x="5117" y="1587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06" name="Freeform 122"/>
            <p:cNvSpPr>
              <a:spLocks/>
            </p:cNvSpPr>
            <p:nvPr/>
          </p:nvSpPr>
          <p:spPr bwMode="auto">
            <a:xfrm>
              <a:off x="5317" y="1567"/>
              <a:ext cx="111" cy="154"/>
            </a:xfrm>
            <a:custGeom>
              <a:avLst/>
              <a:gdLst>
                <a:gd name="T0" fmla="*/ 0 w 111"/>
                <a:gd name="T1" fmla="*/ 0 h 154"/>
                <a:gd name="T2" fmla="*/ 56 w 111"/>
                <a:gd name="T3" fmla="*/ 43 h 154"/>
                <a:gd name="T4" fmla="*/ 110 w 111"/>
                <a:gd name="T5" fmla="*/ 2 h 154"/>
                <a:gd name="T6" fmla="*/ 110 w 111"/>
                <a:gd name="T7" fmla="*/ 153 h 154"/>
                <a:gd name="T8" fmla="*/ 0 w 111"/>
                <a:gd name="T9" fmla="*/ 153 h 154"/>
                <a:gd name="T10" fmla="*/ 0 w 111"/>
                <a:gd name="T11" fmla="*/ 0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54"/>
                <a:gd name="T20" fmla="*/ 111 w 111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54">
                  <a:moveTo>
                    <a:pt x="0" y="0"/>
                  </a:moveTo>
                  <a:lnTo>
                    <a:pt x="56" y="43"/>
                  </a:lnTo>
                  <a:lnTo>
                    <a:pt x="110" y="2"/>
                  </a:ln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123"/>
            <p:cNvSpPr>
              <a:spLocks noChangeArrowheads="1"/>
            </p:cNvSpPr>
            <p:nvPr/>
          </p:nvSpPr>
          <p:spPr bwMode="auto">
            <a:xfrm>
              <a:off x="5272" y="1589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</a:p>
          </p:txBody>
        </p:sp>
        <p:sp>
          <p:nvSpPr>
            <p:cNvPr id="7208" name="Freeform 124"/>
            <p:cNvSpPr>
              <a:spLocks/>
            </p:cNvSpPr>
            <p:nvPr/>
          </p:nvSpPr>
          <p:spPr bwMode="auto">
            <a:xfrm>
              <a:off x="5468" y="1429"/>
              <a:ext cx="102" cy="291"/>
            </a:xfrm>
            <a:custGeom>
              <a:avLst/>
              <a:gdLst>
                <a:gd name="T0" fmla="*/ 101 w 102"/>
                <a:gd name="T1" fmla="*/ 117 h 291"/>
                <a:gd name="T2" fmla="*/ 100 w 102"/>
                <a:gd name="T3" fmla="*/ 90 h 291"/>
                <a:gd name="T4" fmla="*/ 96 w 102"/>
                <a:gd name="T5" fmla="*/ 66 h 291"/>
                <a:gd name="T6" fmla="*/ 92 w 102"/>
                <a:gd name="T7" fmla="*/ 47 h 291"/>
                <a:gd name="T8" fmla="*/ 85 w 102"/>
                <a:gd name="T9" fmla="*/ 30 h 291"/>
                <a:gd name="T10" fmla="*/ 78 w 102"/>
                <a:gd name="T11" fmla="*/ 17 h 291"/>
                <a:gd name="T12" fmla="*/ 69 w 102"/>
                <a:gd name="T13" fmla="*/ 7 h 291"/>
                <a:gd name="T14" fmla="*/ 60 w 102"/>
                <a:gd name="T15" fmla="*/ 2 h 291"/>
                <a:gd name="T16" fmla="*/ 51 w 102"/>
                <a:gd name="T17" fmla="*/ 0 h 291"/>
                <a:gd name="T18" fmla="*/ 42 w 102"/>
                <a:gd name="T19" fmla="*/ 2 h 291"/>
                <a:gd name="T20" fmla="*/ 33 w 102"/>
                <a:gd name="T21" fmla="*/ 7 h 291"/>
                <a:gd name="T22" fmla="*/ 25 w 102"/>
                <a:gd name="T23" fmla="*/ 16 h 291"/>
                <a:gd name="T24" fmla="*/ 17 w 102"/>
                <a:gd name="T25" fmla="*/ 29 h 291"/>
                <a:gd name="T26" fmla="*/ 11 w 102"/>
                <a:gd name="T27" fmla="*/ 46 h 291"/>
                <a:gd name="T28" fmla="*/ 6 w 102"/>
                <a:gd name="T29" fmla="*/ 65 h 291"/>
                <a:gd name="T30" fmla="*/ 3 w 102"/>
                <a:gd name="T31" fmla="*/ 89 h 291"/>
                <a:gd name="T32" fmla="*/ 2 w 102"/>
                <a:gd name="T33" fmla="*/ 116 h 291"/>
                <a:gd name="T34" fmla="*/ 0 w 102"/>
                <a:gd name="T35" fmla="*/ 290 h 291"/>
                <a:gd name="T36" fmla="*/ 100 w 102"/>
                <a:gd name="T37" fmla="*/ 290 h 291"/>
                <a:gd name="T38" fmla="*/ 101 w 102"/>
                <a:gd name="T39" fmla="*/ 117 h 2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291"/>
                <a:gd name="T62" fmla="*/ 102 w 102"/>
                <a:gd name="T63" fmla="*/ 291 h 2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291">
                  <a:moveTo>
                    <a:pt x="101" y="117"/>
                  </a:moveTo>
                  <a:lnTo>
                    <a:pt x="100" y="90"/>
                  </a:lnTo>
                  <a:lnTo>
                    <a:pt x="96" y="66"/>
                  </a:lnTo>
                  <a:lnTo>
                    <a:pt x="92" y="47"/>
                  </a:lnTo>
                  <a:lnTo>
                    <a:pt x="85" y="30"/>
                  </a:lnTo>
                  <a:lnTo>
                    <a:pt x="78" y="17"/>
                  </a:lnTo>
                  <a:lnTo>
                    <a:pt x="69" y="7"/>
                  </a:lnTo>
                  <a:lnTo>
                    <a:pt x="60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3" y="7"/>
                  </a:lnTo>
                  <a:lnTo>
                    <a:pt x="25" y="16"/>
                  </a:lnTo>
                  <a:lnTo>
                    <a:pt x="17" y="29"/>
                  </a:lnTo>
                  <a:lnTo>
                    <a:pt x="11" y="46"/>
                  </a:lnTo>
                  <a:lnTo>
                    <a:pt x="6" y="65"/>
                  </a:lnTo>
                  <a:lnTo>
                    <a:pt x="3" y="89"/>
                  </a:lnTo>
                  <a:lnTo>
                    <a:pt x="2" y="116"/>
                  </a:lnTo>
                  <a:lnTo>
                    <a:pt x="0" y="290"/>
                  </a:lnTo>
                  <a:lnTo>
                    <a:pt x="100" y="290"/>
                  </a:lnTo>
                  <a:lnTo>
                    <a:pt x="101" y="117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Rectangle 125"/>
            <p:cNvSpPr>
              <a:spLocks noChangeArrowheads="1"/>
            </p:cNvSpPr>
            <p:nvPr/>
          </p:nvSpPr>
          <p:spPr bwMode="auto">
            <a:xfrm>
              <a:off x="5420" y="1586"/>
              <a:ext cx="20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</a:t>
              </a:r>
            </a:p>
          </p:txBody>
        </p:sp>
        <p:sp>
          <p:nvSpPr>
            <p:cNvPr id="7210" name="Freeform 126"/>
            <p:cNvSpPr>
              <a:spLocks/>
            </p:cNvSpPr>
            <p:nvPr/>
          </p:nvSpPr>
          <p:spPr bwMode="auto">
            <a:xfrm>
              <a:off x="5157" y="1824"/>
              <a:ext cx="432" cy="130"/>
            </a:xfrm>
            <a:custGeom>
              <a:avLst/>
              <a:gdLst>
                <a:gd name="T0" fmla="*/ 431 w 432"/>
                <a:gd name="T1" fmla="*/ 129 h 130"/>
                <a:gd name="T2" fmla="*/ 431 w 432"/>
                <a:gd name="T3" fmla="*/ 0 h 130"/>
                <a:gd name="T4" fmla="*/ 0 w 432"/>
                <a:gd name="T5" fmla="*/ 0 h 130"/>
                <a:gd name="T6" fmla="*/ 0 w 432"/>
                <a:gd name="T7" fmla="*/ 129 h 130"/>
                <a:gd name="T8" fmla="*/ 431 w 432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130"/>
                <a:gd name="T17" fmla="*/ 432 w 43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130">
                  <a:moveTo>
                    <a:pt x="431" y="129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1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Rectangle 127"/>
            <p:cNvSpPr>
              <a:spLocks noChangeArrowheads="1"/>
            </p:cNvSpPr>
            <p:nvPr/>
          </p:nvSpPr>
          <p:spPr bwMode="auto">
            <a:xfrm>
              <a:off x="5211" y="1813"/>
              <a:ext cx="32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Leu</a:t>
              </a:r>
            </a:p>
          </p:txBody>
        </p:sp>
      </p:grpSp>
      <p:graphicFrame>
        <p:nvGraphicFramePr>
          <p:cNvPr id="7193" name="Object 128"/>
          <p:cNvGraphicFramePr>
            <a:graphicFrameLocks noChangeAspect="1"/>
          </p:cNvGraphicFramePr>
          <p:nvPr/>
        </p:nvGraphicFramePr>
        <p:xfrm>
          <a:off x="6597650" y="4465638"/>
          <a:ext cx="5207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8" name="Clip" r:id="rId3" imgW="1371600" imgH="2287071" progId="MS_ClipArt_Gallery.2">
                  <p:embed/>
                </p:oleObj>
              </mc:Choice>
              <mc:Fallback>
                <p:oleObj name="Clip" r:id="rId3" imgW="1371600" imgH="2287071" progId="MS_ClipArt_Gallery.2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9586"/>
                      <a:stretch>
                        <a:fillRect/>
                      </a:stretch>
                    </p:blipFill>
                    <p:spPr bwMode="auto">
                      <a:xfrm>
                        <a:off x="6597650" y="4465638"/>
                        <a:ext cx="520700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4" name="Line 129"/>
          <p:cNvSpPr>
            <a:spLocks noChangeShapeType="1"/>
          </p:cNvSpPr>
          <p:nvPr/>
        </p:nvSpPr>
        <p:spPr bwMode="auto">
          <a:xfrm>
            <a:off x="3975100" y="4492625"/>
            <a:ext cx="282575" cy="0"/>
          </a:xfrm>
          <a:prstGeom prst="line">
            <a:avLst/>
          </a:prstGeom>
          <a:noFill/>
          <a:ln w="28575" cap="flat" cmpd="sng">
            <a:solidFill>
              <a:srgbClr val="FFFF66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95" name="Group 130"/>
          <p:cNvGrpSpPr>
            <a:grpSpLocks/>
          </p:cNvGrpSpPr>
          <p:nvPr/>
        </p:nvGrpSpPr>
        <p:grpSpPr bwMode="auto">
          <a:xfrm>
            <a:off x="7962900" y="2270125"/>
            <a:ext cx="749300" cy="893763"/>
            <a:chOff x="5655" y="1433"/>
            <a:chExt cx="531" cy="563"/>
          </a:xfrm>
        </p:grpSpPr>
        <p:sp>
          <p:nvSpPr>
            <p:cNvPr id="7196" name="Freeform 131"/>
            <p:cNvSpPr>
              <a:spLocks/>
            </p:cNvSpPr>
            <p:nvPr/>
          </p:nvSpPr>
          <p:spPr bwMode="auto">
            <a:xfrm>
              <a:off x="5702" y="1566"/>
              <a:ext cx="111" cy="154"/>
            </a:xfrm>
            <a:custGeom>
              <a:avLst/>
              <a:gdLst>
                <a:gd name="T0" fmla="*/ 110 w 111"/>
                <a:gd name="T1" fmla="*/ 2 h 154"/>
                <a:gd name="T2" fmla="*/ 110 w 111"/>
                <a:gd name="T3" fmla="*/ 153 h 154"/>
                <a:gd name="T4" fmla="*/ 0 w 111"/>
                <a:gd name="T5" fmla="*/ 153 h 154"/>
                <a:gd name="T6" fmla="*/ 0 w 111"/>
                <a:gd name="T7" fmla="*/ 0 h 154"/>
                <a:gd name="T8" fmla="*/ 1 w 111"/>
                <a:gd name="T9" fmla="*/ 9 h 154"/>
                <a:gd name="T10" fmla="*/ 5 w 111"/>
                <a:gd name="T11" fmla="*/ 15 h 154"/>
                <a:gd name="T12" fmla="*/ 9 w 111"/>
                <a:gd name="T13" fmla="*/ 23 h 154"/>
                <a:gd name="T14" fmla="*/ 17 w 111"/>
                <a:gd name="T15" fmla="*/ 28 h 154"/>
                <a:gd name="T16" fmla="*/ 25 w 111"/>
                <a:gd name="T17" fmla="*/ 32 h 154"/>
                <a:gd name="T18" fmla="*/ 35 w 111"/>
                <a:gd name="T19" fmla="*/ 37 h 154"/>
                <a:gd name="T20" fmla="*/ 45 w 111"/>
                <a:gd name="T21" fmla="*/ 39 h 154"/>
                <a:gd name="T22" fmla="*/ 55 w 111"/>
                <a:gd name="T23" fmla="*/ 40 h 154"/>
                <a:gd name="T24" fmla="*/ 65 w 111"/>
                <a:gd name="T25" fmla="*/ 39 h 154"/>
                <a:gd name="T26" fmla="*/ 76 w 111"/>
                <a:gd name="T27" fmla="*/ 38 h 154"/>
                <a:gd name="T28" fmla="*/ 85 w 111"/>
                <a:gd name="T29" fmla="*/ 35 h 154"/>
                <a:gd name="T30" fmla="*/ 93 w 111"/>
                <a:gd name="T31" fmla="*/ 29 h 154"/>
                <a:gd name="T32" fmla="*/ 100 w 111"/>
                <a:gd name="T33" fmla="*/ 25 h 154"/>
                <a:gd name="T34" fmla="*/ 105 w 111"/>
                <a:gd name="T35" fmla="*/ 18 h 154"/>
                <a:gd name="T36" fmla="*/ 109 w 111"/>
                <a:gd name="T37" fmla="*/ 11 h 154"/>
                <a:gd name="T38" fmla="*/ 110 w 111"/>
                <a:gd name="T39" fmla="*/ 2 h 1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154"/>
                <a:gd name="T62" fmla="*/ 111 w 111"/>
                <a:gd name="T63" fmla="*/ 154 h 1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154">
                  <a:moveTo>
                    <a:pt x="110" y="2"/>
                  </a:moveTo>
                  <a:lnTo>
                    <a:pt x="11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" y="9"/>
                  </a:lnTo>
                  <a:lnTo>
                    <a:pt x="5" y="15"/>
                  </a:lnTo>
                  <a:lnTo>
                    <a:pt x="9" y="23"/>
                  </a:lnTo>
                  <a:lnTo>
                    <a:pt x="17" y="28"/>
                  </a:lnTo>
                  <a:lnTo>
                    <a:pt x="25" y="32"/>
                  </a:lnTo>
                  <a:lnTo>
                    <a:pt x="35" y="37"/>
                  </a:lnTo>
                  <a:lnTo>
                    <a:pt x="45" y="39"/>
                  </a:lnTo>
                  <a:lnTo>
                    <a:pt x="55" y="40"/>
                  </a:lnTo>
                  <a:lnTo>
                    <a:pt x="65" y="39"/>
                  </a:lnTo>
                  <a:lnTo>
                    <a:pt x="76" y="38"/>
                  </a:lnTo>
                  <a:lnTo>
                    <a:pt x="85" y="35"/>
                  </a:lnTo>
                  <a:lnTo>
                    <a:pt x="93" y="29"/>
                  </a:lnTo>
                  <a:lnTo>
                    <a:pt x="100" y="25"/>
                  </a:lnTo>
                  <a:lnTo>
                    <a:pt x="105" y="18"/>
                  </a:lnTo>
                  <a:lnTo>
                    <a:pt x="109" y="11"/>
                  </a:lnTo>
                  <a:lnTo>
                    <a:pt x="110" y="2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132"/>
            <p:cNvSpPr>
              <a:spLocks/>
            </p:cNvSpPr>
            <p:nvPr/>
          </p:nvSpPr>
          <p:spPr bwMode="auto">
            <a:xfrm>
              <a:off x="5863" y="1433"/>
              <a:ext cx="115" cy="285"/>
            </a:xfrm>
            <a:custGeom>
              <a:avLst/>
              <a:gdLst>
                <a:gd name="T0" fmla="*/ 59 w 115"/>
                <a:gd name="T1" fmla="*/ 0 h 285"/>
                <a:gd name="T2" fmla="*/ 0 w 115"/>
                <a:gd name="T3" fmla="*/ 62 h 285"/>
                <a:gd name="T4" fmla="*/ 0 w 115"/>
                <a:gd name="T5" fmla="*/ 284 h 285"/>
                <a:gd name="T6" fmla="*/ 114 w 115"/>
                <a:gd name="T7" fmla="*/ 284 h 285"/>
                <a:gd name="T8" fmla="*/ 114 w 115"/>
                <a:gd name="T9" fmla="*/ 58 h 285"/>
                <a:gd name="T10" fmla="*/ 59 w 115"/>
                <a:gd name="T11" fmla="*/ 0 h 2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285"/>
                <a:gd name="T20" fmla="*/ 115 w 115"/>
                <a:gd name="T21" fmla="*/ 285 h 2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285">
                  <a:moveTo>
                    <a:pt x="59" y="0"/>
                  </a:moveTo>
                  <a:lnTo>
                    <a:pt x="0" y="62"/>
                  </a:lnTo>
                  <a:lnTo>
                    <a:pt x="0" y="284"/>
                  </a:lnTo>
                  <a:lnTo>
                    <a:pt x="114" y="284"/>
                  </a:lnTo>
                  <a:lnTo>
                    <a:pt x="114" y="58"/>
                  </a:lnTo>
                  <a:lnTo>
                    <a:pt x="59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Rectangle 133"/>
            <p:cNvSpPr>
              <a:spLocks noChangeArrowheads="1"/>
            </p:cNvSpPr>
            <p:nvPr/>
          </p:nvSpPr>
          <p:spPr bwMode="auto">
            <a:xfrm>
              <a:off x="5823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199" name="Freeform 134"/>
            <p:cNvSpPr>
              <a:spLocks/>
            </p:cNvSpPr>
            <p:nvPr/>
          </p:nvSpPr>
          <p:spPr bwMode="auto">
            <a:xfrm>
              <a:off x="6023" y="1436"/>
              <a:ext cx="117" cy="284"/>
            </a:xfrm>
            <a:custGeom>
              <a:avLst/>
              <a:gdLst>
                <a:gd name="T0" fmla="*/ 60 w 117"/>
                <a:gd name="T1" fmla="*/ 0 h 284"/>
                <a:gd name="T2" fmla="*/ 0 w 117"/>
                <a:gd name="T3" fmla="*/ 61 h 284"/>
                <a:gd name="T4" fmla="*/ 0 w 117"/>
                <a:gd name="T5" fmla="*/ 283 h 284"/>
                <a:gd name="T6" fmla="*/ 116 w 117"/>
                <a:gd name="T7" fmla="*/ 283 h 284"/>
                <a:gd name="T8" fmla="*/ 116 w 117"/>
                <a:gd name="T9" fmla="*/ 57 h 284"/>
                <a:gd name="T10" fmla="*/ 60 w 117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7"/>
                <a:gd name="T19" fmla="*/ 0 h 284"/>
                <a:gd name="T20" fmla="*/ 117 w 117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7" h="284">
                  <a:moveTo>
                    <a:pt x="60" y="0"/>
                  </a:moveTo>
                  <a:lnTo>
                    <a:pt x="0" y="61"/>
                  </a:lnTo>
                  <a:lnTo>
                    <a:pt x="0" y="283"/>
                  </a:lnTo>
                  <a:lnTo>
                    <a:pt x="116" y="283"/>
                  </a:lnTo>
                  <a:lnTo>
                    <a:pt x="116" y="57"/>
                  </a:lnTo>
                  <a:lnTo>
                    <a:pt x="60" y="0"/>
                  </a:lnTo>
                </a:path>
              </a:pathLst>
            </a:custGeom>
            <a:solidFill>
              <a:srgbClr val="5BE17B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Rectangle 135"/>
            <p:cNvSpPr>
              <a:spLocks noChangeArrowheads="1"/>
            </p:cNvSpPr>
            <p:nvPr/>
          </p:nvSpPr>
          <p:spPr bwMode="auto">
            <a:xfrm>
              <a:off x="5983" y="1588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A</a:t>
              </a:r>
            </a:p>
          </p:txBody>
        </p:sp>
        <p:sp>
          <p:nvSpPr>
            <p:cNvPr id="7201" name="Freeform 136"/>
            <p:cNvSpPr>
              <a:spLocks/>
            </p:cNvSpPr>
            <p:nvPr/>
          </p:nvSpPr>
          <p:spPr bwMode="auto">
            <a:xfrm>
              <a:off x="5711" y="1826"/>
              <a:ext cx="433" cy="130"/>
            </a:xfrm>
            <a:custGeom>
              <a:avLst/>
              <a:gdLst>
                <a:gd name="T0" fmla="*/ 432 w 433"/>
                <a:gd name="T1" fmla="*/ 129 h 130"/>
                <a:gd name="T2" fmla="*/ 432 w 433"/>
                <a:gd name="T3" fmla="*/ 0 h 130"/>
                <a:gd name="T4" fmla="*/ 0 w 433"/>
                <a:gd name="T5" fmla="*/ 0 h 130"/>
                <a:gd name="T6" fmla="*/ 0 w 433"/>
                <a:gd name="T7" fmla="*/ 129 h 130"/>
                <a:gd name="T8" fmla="*/ 432 w 433"/>
                <a:gd name="T9" fmla="*/ 129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130"/>
                <a:gd name="T17" fmla="*/ 433 w 43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130">
                  <a:moveTo>
                    <a:pt x="432" y="129"/>
                  </a:moveTo>
                  <a:lnTo>
                    <a:pt x="432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432" y="129"/>
                  </a:lnTo>
                </a:path>
              </a:pathLst>
            </a:custGeom>
            <a:solidFill>
              <a:srgbClr val="FFFF66">
                <a:alpha val="999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Rectangle 137"/>
            <p:cNvSpPr>
              <a:spLocks noChangeArrowheads="1"/>
            </p:cNvSpPr>
            <p:nvPr/>
          </p:nvSpPr>
          <p:spPr bwMode="auto">
            <a:xfrm>
              <a:off x="5764" y="1816"/>
              <a:ext cx="315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Gln</a:t>
              </a:r>
            </a:p>
          </p:txBody>
        </p:sp>
        <p:sp>
          <p:nvSpPr>
            <p:cNvPr id="7203" name="Rectangle 138"/>
            <p:cNvSpPr>
              <a:spLocks noChangeArrowheads="1"/>
            </p:cNvSpPr>
            <p:nvPr/>
          </p:nvSpPr>
          <p:spPr bwMode="auto">
            <a:xfrm>
              <a:off x="5655" y="1586"/>
              <a:ext cx="20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461963" indent="-461963">
                <a:lnSpc>
                  <a:spcPct val="85000"/>
                </a:lnSpc>
                <a:spcBef>
                  <a:spcPct val="50000"/>
                </a:spcBef>
              </a:pPr>
              <a:r>
                <a:rPr lang="en-US" sz="1500" b="1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8" descr="bro25332_180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403225"/>
            <a:ext cx="41417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9" descr="bro25332_180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328988"/>
            <a:ext cx="41402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193"/>
          <p:cNvGrpSpPr>
            <a:grpSpLocks/>
          </p:cNvGrpSpPr>
          <p:nvPr/>
        </p:nvGrpSpPr>
        <p:grpSpPr bwMode="auto">
          <a:xfrm>
            <a:off x="6645275" y="650875"/>
            <a:ext cx="66675" cy="203200"/>
            <a:chOff x="5062538" y="796925"/>
            <a:chExt cx="66675" cy="203200"/>
          </a:xfrm>
        </p:grpSpPr>
        <p:sp>
          <p:nvSpPr>
            <p:cNvPr id="5197" name="Line 14"/>
            <p:cNvSpPr>
              <a:spLocks noChangeShapeType="1"/>
            </p:cNvSpPr>
            <p:nvPr/>
          </p:nvSpPr>
          <p:spPr bwMode="auto">
            <a:xfrm flipV="1">
              <a:off x="5097463" y="882650"/>
              <a:ext cx="1588" cy="117475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98" name="Freeform 15"/>
            <p:cNvSpPr>
              <a:spLocks/>
            </p:cNvSpPr>
            <p:nvPr/>
          </p:nvSpPr>
          <p:spPr bwMode="auto">
            <a:xfrm>
              <a:off x="5062538" y="796925"/>
              <a:ext cx="66675" cy="111125"/>
            </a:xfrm>
            <a:custGeom>
              <a:avLst/>
              <a:gdLst>
                <a:gd name="T0" fmla="*/ 0 w 42"/>
                <a:gd name="T1" fmla="*/ 2147483647 h 70"/>
                <a:gd name="T2" fmla="*/ 2147483647 w 42"/>
                <a:gd name="T3" fmla="*/ 2147483647 h 70"/>
                <a:gd name="T4" fmla="*/ 2147483647 w 42"/>
                <a:gd name="T5" fmla="*/ 2147483647 h 70"/>
                <a:gd name="T6" fmla="*/ 2147483647 w 42"/>
                <a:gd name="T7" fmla="*/ 0 h 70"/>
                <a:gd name="T8" fmla="*/ 0 w 42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70"/>
                <a:gd name="T17" fmla="*/ 42 w 4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70">
                  <a:moveTo>
                    <a:pt x="0" y="70"/>
                  </a:moveTo>
                  <a:lnTo>
                    <a:pt x="22" y="62"/>
                  </a:lnTo>
                  <a:lnTo>
                    <a:pt x="42" y="70"/>
                  </a:lnTo>
                  <a:lnTo>
                    <a:pt x="22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13" name="Group 192"/>
          <p:cNvGrpSpPr>
            <a:grpSpLocks/>
          </p:cNvGrpSpPr>
          <p:nvPr/>
        </p:nvGrpSpPr>
        <p:grpSpPr bwMode="auto">
          <a:xfrm>
            <a:off x="4289425" y="1308100"/>
            <a:ext cx="66675" cy="203200"/>
            <a:chOff x="2706688" y="1454150"/>
            <a:chExt cx="66675" cy="203200"/>
          </a:xfrm>
        </p:grpSpPr>
        <p:sp>
          <p:nvSpPr>
            <p:cNvPr id="5195" name="Line 16"/>
            <p:cNvSpPr>
              <a:spLocks noChangeShapeType="1"/>
            </p:cNvSpPr>
            <p:nvPr/>
          </p:nvSpPr>
          <p:spPr bwMode="auto">
            <a:xfrm flipH="1" flipV="1">
              <a:off x="2738438" y="1539875"/>
              <a:ext cx="3175" cy="117475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96" name="Freeform 17"/>
            <p:cNvSpPr>
              <a:spLocks/>
            </p:cNvSpPr>
            <p:nvPr/>
          </p:nvSpPr>
          <p:spPr bwMode="auto">
            <a:xfrm>
              <a:off x="2706688" y="1454150"/>
              <a:ext cx="66675" cy="111125"/>
            </a:xfrm>
            <a:custGeom>
              <a:avLst/>
              <a:gdLst>
                <a:gd name="T0" fmla="*/ 0 w 42"/>
                <a:gd name="T1" fmla="*/ 2147483647 h 70"/>
                <a:gd name="T2" fmla="*/ 2147483647 w 42"/>
                <a:gd name="T3" fmla="*/ 2147483647 h 70"/>
                <a:gd name="T4" fmla="*/ 2147483647 w 42"/>
                <a:gd name="T5" fmla="*/ 2147483647 h 70"/>
                <a:gd name="T6" fmla="*/ 2147483647 w 42"/>
                <a:gd name="T7" fmla="*/ 0 h 70"/>
                <a:gd name="T8" fmla="*/ 0 w 42"/>
                <a:gd name="T9" fmla="*/ 214748364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70"/>
                <a:gd name="T17" fmla="*/ 42 w 4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70">
                  <a:moveTo>
                    <a:pt x="0" y="70"/>
                  </a:moveTo>
                  <a:lnTo>
                    <a:pt x="20" y="60"/>
                  </a:lnTo>
                  <a:lnTo>
                    <a:pt x="42" y="70"/>
                  </a:lnTo>
                  <a:lnTo>
                    <a:pt x="2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14" name="Group 191"/>
          <p:cNvGrpSpPr>
            <a:grpSpLocks/>
          </p:cNvGrpSpPr>
          <p:nvPr/>
        </p:nvGrpSpPr>
        <p:grpSpPr bwMode="auto">
          <a:xfrm>
            <a:off x="4289425" y="635000"/>
            <a:ext cx="66675" cy="203200"/>
            <a:chOff x="2706688" y="781050"/>
            <a:chExt cx="66675" cy="203200"/>
          </a:xfrm>
        </p:grpSpPr>
        <p:sp>
          <p:nvSpPr>
            <p:cNvPr id="5193" name="Line 18"/>
            <p:cNvSpPr>
              <a:spLocks noChangeShapeType="1"/>
            </p:cNvSpPr>
            <p:nvPr/>
          </p:nvSpPr>
          <p:spPr bwMode="auto">
            <a:xfrm flipH="1" flipV="1">
              <a:off x="2738438" y="869950"/>
              <a:ext cx="3175" cy="114300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94" name="Freeform 19"/>
            <p:cNvSpPr>
              <a:spLocks/>
            </p:cNvSpPr>
            <p:nvPr/>
          </p:nvSpPr>
          <p:spPr bwMode="auto">
            <a:xfrm>
              <a:off x="2706688" y="781050"/>
              <a:ext cx="66675" cy="114300"/>
            </a:xfrm>
            <a:custGeom>
              <a:avLst/>
              <a:gdLst>
                <a:gd name="T0" fmla="*/ 0 w 42"/>
                <a:gd name="T1" fmla="*/ 2147483647 h 72"/>
                <a:gd name="T2" fmla="*/ 2147483647 w 42"/>
                <a:gd name="T3" fmla="*/ 2147483647 h 72"/>
                <a:gd name="T4" fmla="*/ 2147483647 w 42"/>
                <a:gd name="T5" fmla="*/ 2147483647 h 72"/>
                <a:gd name="T6" fmla="*/ 2147483647 w 42"/>
                <a:gd name="T7" fmla="*/ 0 h 72"/>
                <a:gd name="T8" fmla="*/ 0 w 42"/>
                <a:gd name="T9" fmla="*/ 2147483647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72"/>
                <a:gd name="T17" fmla="*/ 42 w 42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72">
                  <a:moveTo>
                    <a:pt x="0" y="72"/>
                  </a:moveTo>
                  <a:lnTo>
                    <a:pt x="20" y="62"/>
                  </a:lnTo>
                  <a:lnTo>
                    <a:pt x="42" y="72"/>
                  </a:lnTo>
                  <a:lnTo>
                    <a:pt x="2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15" name="Group 194"/>
          <p:cNvGrpSpPr>
            <a:grpSpLocks/>
          </p:cNvGrpSpPr>
          <p:nvPr/>
        </p:nvGrpSpPr>
        <p:grpSpPr bwMode="auto">
          <a:xfrm>
            <a:off x="6645275" y="920750"/>
            <a:ext cx="66675" cy="212725"/>
            <a:chOff x="5062538" y="1066800"/>
            <a:chExt cx="66675" cy="212725"/>
          </a:xfrm>
        </p:grpSpPr>
        <p:sp>
          <p:nvSpPr>
            <p:cNvPr id="5191" name="Line 20"/>
            <p:cNvSpPr>
              <a:spLocks noChangeShapeType="1"/>
            </p:cNvSpPr>
            <p:nvPr/>
          </p:nvSpPr>
          <p:spPr bwMode="auto">
            <a:xfrm>
              <a:off x="5097463" y="1066800"/>
              <a:ext cx="1588" cy="127000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92" name="Freeform 21"/>
            <p:cNvSpPr>
              <a:spLocks/>
            </p:cNvSpPr>
            <p:nvPr/>
          </p:nvSpPr>
          <p:spPr bwMode="auto">
            <a:xfrm>
              <a:off x="5062538" y="1168400"/>
              <a:ext cx="66675" cy="111125"/>
            </a:xfrm>
            <a:custGeom>
              <a:avLst/>
              <a:gdLst>
                <a:gd name="T0" fmla="*/ 2147483647 w 42"/>
                <a:gd name="T1" fmla="*/ 0 h 70"/>
                <a:gd name="T2" fmla="*/ 2147483647 w 42"/>
                <a:gd name="T3" fmla="*/ 2147483647 h 70"/>
                <a:gd name="T4" fmla="*/ 0 w 42"/>
                <a:gd name="T5" fmla="*/ 0 h 70"/>
                <a:gd name="T6" fmla="*/ 2147483647 w 42"/>
                <a:gd name="T7" fmla="*/ 2147483647 h 70"/>
                <a:gd name="T8" fmla="*/ 2147483647 w 4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70"/>
                <a:gd name="T17" fmla="*/ 42 w 4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70">
                  <a:moveTo>
                    <a:pt x="42" y="0"/>
                  </a:moveTo>
                  <a:lnTo>
                    <a:pt x="22" y="8"/>
                  </a:lnTo>
                  <a:lnTo>
                    <a:pt x="0" y="0"/>
                  </a:lnTo>
                  <a:lnTo>
                    <a:pt x="22" y="7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16" name="Group 189"/>
          <p:cNvGrpSpPr>
            <a:grpSpLocks/>
          </p:cNvGrpSpPr>
          <p:nvPr/>
        </p:nvGrpSpPr>
        <p:grpSpPr bwMode="auto">
          <a:xfrm>
            <a:off x="5984875" y="1406525"/>
            <a:ext cx="549275" cy="85725"/>
            <a:chOff x="4402138" y="1552575"/>
            <a:chExt cx="549275" cy="85725"/>
          </a:xfrm>
        </p:grpSpPr>
        <p:sp>
          <p:nvSpPr>
            <p:cNvPr id="5189" name="Line 22"/>
            <p:cNvSpPr>
              <a:spLocks noChangeShapeType="1"/>
            </p:cNvSpPr>
            <p:nvPr/>
          </p:nvSpPr>
          <p:spPr bwMode="auto">
            <a:xfrm flipV="1">
              <a:off x="4402138" y="1593850"/>
              <a:ext cx="495300" cy="3175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90" name="Freeform 23"/>
            <p:cNvSpPr>
              <a:spLocks/>
            </p:cNvSpPr>
            <p:nvPr/>
          </p:nvSpPr>
          <p:spPr bwMode="auto">
            <a:xfrm>
              <a:off x="4802188" y="1552575"/>
              <a:ext cx="149225" cy="85725"/>
            </a:xfrm>
            <a:custGeom>
              <a:avLst/>
              <a:gdLst>
                <a:gd name="T0" fmla="*/ 0 w 94"/>
                <a:gd name="T1" fmla="*/ 0 h 54"/>
                <a:gd name="T2" fmla="*/ 2147483647 w 94"/>
                <a:gd name="T3" fmla="*/ 2147483647 h 54"/>
                <a:gd name="T4" fmla="*/ 0 w 94"/>
                <a:gd name="T5" fmla="*/ 2147483647 h 54"/>
                <a:gd name="T6" fmla="*/ 2147483647 w 94"/>
                <a:gd name="T7" fmla="*/ 2147483647 h 54"/>
                <a:gd name="T8" fmla="*/ 0 w 94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54"/>
                <a:gd name="T17" fmla="*/ 94 w 9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54">
                  <a:moveTo>
                    <a:pt x="0" y="0"/>
                  </a:moveTo>
                  <a:lnTo>
                    <a:pt x="12" y="26"/>
                  </a:lnTo>
                  <a:lnTo>
                    <a:pt x="0" y="54"/>
                  </a:lnTo>
                  <a:lnTo>
                    <a:pt x="9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17" name="Group 190"/>
          <p:cNvGrpSpPr>
            <a:grpSpLocks/>
          </p:cNvGrpSpPr>
          <p:nvPr/>
        </p:nvGrpSpPr>
        <p:grpSpPr bwMode="auto">
          <a:xfrm>
            <a:off x="5762625" y="4591050"/>
            <a:ext cx="644525" cy="85725"/>
            <a:chOff x="4179888" y="4737100"/>
            <a:chExt cx="644525" cy="85725"/>
          </a:xfrm>
        </p:grpSpPr>
        <p:sp>
          <p:nvSpPr>
            <p:cNvPr id="5187" name="Line 24"/>
            <p:cNvSpPr>
              <a:spLocks noChangeShapeType="1"/>
            </p:cNvSpPr>
            <p:nvPr/>
          </p:nvSpPr>
          <p:spPr bwMode="auto">
            <a:xfrm>
              <a:off x="4179888" y="4781550"/>
              <a:ext cx="527050" cy="1588"/>
            </a:xfrm>
            <a:prstGeom prst="line">
              <a:avLst/>
            </a:prstGeom>
            <a:noFill/>
            <a:ln w="1168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88" name="Freeform 25"/>
            <p:cNvSpPr>
              <a:spLocks/>
            </p:cNvSpPr>
            <p:nvPr/>
          </p:nvSpPr>
          <p:spPr bwMode="auto">
            <a:xfrm>
              <a:off x="4675188" y="4737100"/>
              <a:ext cx="149225" cy="85725"/>
            </a:xfrm>
            <a:custGeom>
              <a:avLst/>
              <a:gdLst>
                <a:gd name="T0" fmla="*/ 0 w 94"/>
                <a:gd name="T1" fmla="*/ 0 h 54"/>
                <a:gd name="T2" fmla="*/ 2147483647 w 94"/>
                <a:gd name="T3" fmla="*/ 2147483647 h 54"/>
                <a:gd name="T4" fmla="*/ 0 w 94"/>
                <a:gd name="T5" fmla="*/ 2147483647 h 54"/>
                <a:gd name="T6" fmla="*/ 2147483647 w 94"/>
                <a:gd name="T7" fmla="*/ 2147483647 h 54"/>
                <a:gd name="T8" fmla="*/ 0 w 94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54"/>
                <a:gd name="T17" fmla="*/ 94 w 9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54">
                  <a:moveTo>
                    <a:pt x="0" y="0"/>
                  </a:moveTo>
                  <a:lnTo>
                    <a:pt x="10" y="28"/>
                  </a:lnTo>
                  <a:lnTo>
                    <a:pt x="0" y="54"/>
                  </a:lnTo>
                  <a:lnTo>
                    <a:pt x="9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4137025" y="2898775"/>
            <a:ext cx="40315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Helvetica" pitchFamily="2" charset="0"/>
              </a:rPr>
              <a:t>(a)  Position effect due to regulatory sequences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7420" name="Rectangle 71"/>
          <p:cNvSpPr>
            <a:spLocks noChangeArrowheads="1"/>
          </p:cNvSpPr>
          <p:nvPr/>
        </p:nvSpPr>
        <p:spPr bwMode="auto">
          <a:xfrm>
            <a:off x="4137025" y="6042025"/>
            <a:ext cx="51344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(b)  Position effect due to translocation to a heterochromatic</a:t>
            </a:r>
          </a:p>
          <a:p>
            <a:r>
              <a:rPr lang="en-US" sz="1400" b="1">
                <a:solidFill>
                  <a:srgbClr val="000000"/>
                </a:solidFill>
                <a:latin typeface="Helvetica" pitchFamily="34" charset="0"/>
              </a:rPr>
              <a:t>      chromosome</a:t>
            </a:r>
            <a:endParaRPr lang="en-US" sz="4000" b="1"/>
          </a:p>
        </p:txBody>
      </p:sp>
      <p:sp>
        <p:nvSpPr>
          <p:cNvPr id="3" name="Rectangle 134"/>
          <p:cNvSpPr>
            <a:spLocks noChangeArrowheads="1"/>
          </p:cNvSpPr>
          <p:nvPr/>
        </p:nvSpPr>
        <p:spPr bwMode="auto">
          <a:xfrm>
            <a:off x="4946650" y="447675"/>
            <a:ext cx="3879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latin typeface="Helvetica" pitchFamily="2" charset="0"/>
              </a:rPr>
              <a:t>Coding</a:t>
            </a:r>
          </a:p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latin typeface="Helvetica" pitchFamily="2" charset="0"/>
              </a:rPr>
              <a:t>sequence</a:t>
            </a:r>
            <a:endParaRPr lang="en-US" sz="700" b="1" dirty="0">
              <a:latin typeface="Arial" charset="0"/>
            </a:endParaRPr>
          </a:p>
        </p:txBody>
      </p:sp>
      <p:sp>
        <p:nvSpPr>
          <p:cNvPr id="5134" name="Rectangle 150"/>
          <p:cNvSpPr>
            <a:spLocks noChangeArrowheads="1"/>
          </p:cNvSpPr>
          <p:nvPr/>
        </p:nvSpPr>
        <p:spPr bwMode="auto">
          <a:xfrm>
            <a:off x="4946650" y="774700"/>
            <a:ext cx="3606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Core</a:t>
            </a:r>
          </a:p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promoter</a:t>
            </a:r>
            <a:endParaRPr lang="en-US" sz="700" b="1">
              <a:latin typeface="Arial" charset="0"/>
            </a:endParaRPr>
          </a:p>
        </p:txBody>
      </p:sp>
      <p:sp>
        <p:nvSpPr>
          <p:cNvPr id="5135" name="Rectangle 162"/>
          <p:cNvSpPr>
            <a:spLocks noChangeArrowheads="1"/>
          </p:cNvSpPr>
          <p:nvPr/>
        </p:nvSpPr>
        <p:spPr bwMode="auto">
          <a:xfrm>
            <a:off x="4946650" y="1120775"/>
            <a:ext cx="4328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Regulatory</a:t>
            </a:r>
          </a:p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sequence</a:t>
            </a:r>
            <a:endParaRPr lang="en-US" sz="700" b="1">
              <a:latin typeface="Arial" charset="0"/>
            </a:endParaRPr>
          </a:p>
        </p:txBody>
      </p:sp>
      <p:sp>
        <p:nvSpPr>
          <p:cNvPr id="5136" name="Rectangle 180"/>
          <p:cNvSpPr>
            <a:spLocks noChangeArrowheads="1"/>
          </p:cNvSpPr>
          <p:nvPr/>
        </p:nvSpPr>
        <p:spPr bwMode="auto">
          <a:xfrm>
            <a:off x="5676900" y="860425"/>
            <a:ext cx="387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Gene </a:t>
            </a: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B</a:t>
            </a:r>
            <a:endParaRPr lang="en-US" sz="950" b="1" i="1">
              <a:latin typeface="Arial" charset="0"/>
            </a:endParaRPr>
          </a:p>
        </p:txBody>
      </p:sp>
      <p:sp>
        <p:nvSpPr>
          <p:cNvPr id="5137" name="Rectangle 185"/>
          <p:cNvSpPr>
            <a:spLocks noChangeArrowheads="1"/>
          </p:cNvSpPr>
          <p:nvPr/>
        </p:nvSpPr>
        <p:spPr bwMode="auto">
          <a:xfrm>
            <a:off x="4946650" y="1514475"/>
            <a:ext cx="3879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Coding</a:t>
            </a:r>
          </a:p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sequence</a:t>
            </a:r>
            <a:endParaRPr lang="en-US" sz="700" b="1">
              <a:latin typeface="Arial" charset="0"/>
            </a:endParaRPr>
          </a:p>
        </p:txBody>
      </p:sp>
      <p:sp>
        <p:nvSpPr>
          <p:cNvPr id="5138" name="Rectangle 201"/>
          <p:cNvSpPr>
            <a:spLocks noChangeArrowheads="1"/>
          </p:cNvSpPr>
          <p:nvPr/>
        </p:nvSpPr>
        <p:spPr bwMode="auto">
          <a:xfrm>
            <a:off x="4946650" y="1841500"/>
            <a:ext cx="3606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Core</a:t>
            </a:r>
          </a:p>
          <a:p>
            <a:pPr>
              <a:defRPr/>
            </a:pPr>
            <a:r>
              <a:rPr lang="en-US" sz="700">
                <a:solidFill>
                  <a:srgbClr val="000000"/>
                </a:solidFill>
                <a:latin typeface="Helvetica" pitchFamily="2" charset="0"/>
              </a:rPr>
              <a:t>promoter</a:t>
            </a:r>
            <a:endParaRPr lang="en-US" sz="700" b="1">
              <a:latin typeface="Arial" charset="0"/>
            </a:endParaRPr>
          </a:p>
        </p:txBody>
      </p:sp>
      <p:sp>
        <p:nvSpPr>
          <p:cNvPr id="5139" name="Rectangle 214"/>
          <p:cNvSpPr>
            <a:spLocks noChangeArrowheads="1"/>
          </p:cNvSpPr>
          <p:nvPr/>
        </p:nvSpPr>
        <p:spPr bwMode="auto">
          <a:xfrm>
            <a:off x="5676900" y="1749425"/>
            <a:ext cx="387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Gene </a:t>
            </a: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A</a:t>
            </a:r>
            <a:endParaRPr lang="en-US" sz="950" b="1" i="1">
              <a:latin typeface="Arial" charset="0"/>
            </a:endParaRPr>
          </a:p>
        </p:txBody>
      </p:sp>
      <p:sp>
        <p:nvSpPr>
          <p:cNvPr id="5140" name="Rectangle 219"/>
          <p:cNvSpPr>
            <a:spLocks noChangeArrowheads="1"/>
          </p:cNvSpPr>
          <p:nvPr/>
        </p:nvSpPr>
        <p:spPr bwMode="auto">
          <a:xfrm>
            <a:off x="5972175" y="1254125"/>
            <a:ext cx="4651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Inversion</a:t>
            </a:r>
            <a:endParaRPr lang="en-US" sz="950" b="1">
              <a:latin typeface="Arial" charset="0"/>
            </a:endParaRPr>
          </a:p>
        </p:txBody>
      </p:sp>
      <p:sp>
        <p:nvSpPr>
          <p:cNvPr id="5141" name="Rectangle 228"/>
          <p:cNvSpPr>
            <a:spLocks noChangeArrowheads="1"/>
          </p:cNvSpPr>
          <p:nvPr/>
        </p:nvSpPr>
        <p:spPr bwMode="auto">
          <a:xfrm>
            <a:off x="5695950" y="4435475"/>
            <a:ext cx="6873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Translocation</a:t>
            </a:r>
            <a:endParaRPr lang="en-US" sz="950" b="1">
              <a:latin typeface="Arial" charset="0"/>
            </a:endParaRPr>
          </a:p>
        </p:txBody>
      </p:sp>
      <p:sp>
        <p:nvSpPr>
          <p:cNvPr id="5142" name="Rectangle 241"/>
          <p:cNvSpPr>
            <a:spLocks noChangeArrowheads="1"/>
          </p:cNvSpPr>
          <p:nvPr/>
        </p:nvSpPr>
        <p:spPr bwMode="auto">
          <a:xfrm>
            <a:off x="7204075" y="908050"/>
            <a:ext cx="1884363" cy="4385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Core </a:t>
            </a:r>
            <a:r>
              <a:rPr lang="en-US" sz="950" b="1" dirty="0" smtClean="0">
                <a:solidFill>
                  <a:srgbClr val="000000"/>
                </a:solidFill>
                <a:latin typeface="Helvetica" pitchFamily="2" charset="0"/>
              </a:rPr>
              <a:t>promoter for </a:t>
            </a: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gene </a:t>
            </a:r>
            <a:r>
              <a:rPr lang="en-US" sz="950" b="1" i="1" dirty="0">
                <a:solidFill>
                  <a:srgbClr val="000000"/>
                </a:solidFill>
                <a:latin typeface="Helvetica" pitchFamily="2" charset="0"/>
              </a:rPr>
              <a:t>A</a:t>
            </a: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 is</a:t>
            </a:r>
          </a:p>
          <a:p>
            <a:pPr>
              <a:defRPr/>
            </a:pP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moved next </a:t>
            </a:r>
            <a:r>
              <a:rPr lang="en-US" sz="950" b="1" dirty="0" smtClean="0">
                <a:solidFill>
                  <a:srgbClr val="000000"/>
                </a:solidFill>
                <a:latin typeface="Helvetica" pitchFamily="2" charset="0"/>
              </a:rPr>
              <a:t>to regulatory</a:t>
            </a:r>
            <a:endParaRPr lang="en-US" sz="950" b="1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sequence </a:t>
            </a:r>
            <a:r>
              <a:rPr lang="en-US" sz="950" b="1" dirty="0" smtClean="0">
                <a:solidFill>
                  <a:srgbClr val="000000"/>
                </a:solidFill>
                <a:latin typeface="Helvetica" pitchFamily="2" charset="0"/>
              </a:rPr>
              <a:t>of gene </a:t>
            </a:r>
            <a:r>
              <a:rPr lang="en-US" sz="950" b="1" i="1" dirty="0">
                <a:solidFill>
                  <a:srgbClr val="000000"/>
                </a:solidFill>
                <a:latin typeface="Helvetica" pitchFamily="2" charset="0"/>
              </a:rPr>
              <a:t>B</a:t>
            </a:r>
            <a:r>
              <a:rPr lang="en-US" sz="950" b="1" dirty="0">
                <a:solidFill>
                  <a:srgbClr val="000000"/>
                </a:solidFill>
                <a:latin typeface="Helvetica" pitchFamily="2" charset="0"/>
              </a:rPr>
              <a:t>.</a:t>
            </a:r>
            <a:endParaRPr lang="en-US" sz="950" b="1" dirty="0">
              <a:latin typeface="Arial" charset="0"/>
            </a:endParaRPr>
          </a:p>
        </p:txBody>
      </p:sp>
      <p:sp>
        <p:nvSpPr>
          <p:cNvPr id="5143" name="Rectangle 300"/>
          <p:cNvSpPr>
            <a:spLocks noChangeArrowheads="1"/>
          </p:cNvSpPr>
          <p:nvPr/>
        </p:nvSpPr>
        <p:spPr bwMode="auto">
          <a:xfrm>
            <a:off x="4137025" y="3424238"/>
            <a:ext cx="31273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 dirty="0">
                <a:solidFill>
                  <a:srgbClr val="000000"/>
                </a:solidFill>
                <a:latin typeface="Helvetica" pitchFamily="2" charset="0"/>
              </a:rPr>
              <a:t>Active</a:t>
            </a:r>
          </a:p>
          <a:p>
            <a:pPr>
              <a:defRPr/>
            </a:pPr>
            <a:r>
              <a:rPr lang="en-US" sz="950" dirty="0">
                <a:solidFill>
                  <a:srgbClr val="000000"/>
                </a:solidFill>
                <a:latin typeface="Helvetica" pitchFamily="2" charset="0"/>
              </a:rPr>
              <a:t>gene</a:t>
            </a:r>
            <a:endParaRPr lang="en-US" sz="950" b="1" dirty="0">
              <a:latin typeface="Arial" charset="0"/>
            </a:endParaRPr>
          </a:p>
        </p:txBody>
      </p:sp>
      <p:sp>
        <p:nvSpPr>
          <p:cNvPr id="5144" name="Rectangle 310"/>
          <p:cNvSpPr>
            <a:spLocks noChangeArrowheads="1"/>
          </p:cNvSpPr>
          <p:nvPr/>
        </p:nvSpPr>
        <p:spPr bwMode="auto">
          <a:xfrm>
            <a:off x="4864100" y="4930775"/>
            <a:ext cx="1120775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950" dirty="0">
                <a:solidFill>
                  <a:srgbClr val="000000"/>
                </a:solidFill>
                <a:latin typeface="Helvetica" pitchFamily="2" charset="0"/>
              </a:rPr>
              <a:t>Heterochromatic</a:t>
            </a:r>
          </a:p>
          <a:p>
            <a:pPr>
              <a:defRPr/>
            </a:pPr>
            <a:r>
              <a:rPr lang="en-US" sz="950" dirty="0">
                <a:solidFill>
                  <a:srgbClr val="000000"/>
                </a:solidFill>
                <a:latin typeface="Helvetica" pitchFamily="2" charset="0"/>
              </a:rPr>
              <a:t>chromosome</a:t>
            </a:r>
          </a:p>
          <a:p>
            <a:pPr>
              <a:defRPr/>
            </a:pPr>
            <a:r>
              <a:rPr lang="en-US" sz="950" dirty="0">
                <a:solidFill>
                  <a:srgbClr val="000000"/>
                </a:solidFill>
                <a:latin typeface="Helvetica" pitchFamily="2" charset="0"/>
              </a:rPr>
              <a:t>(more compacted)</a:t>
            </a:r>
            <a:endParaRPr lang="en-US" sz="950" b="1" dirty="0">
              <a:latin typeface="Arial" charset="0"/>
            </a:endParaRPr>
          </a:p>
        </p:txBody>
      </p:sp>
      <p:sp>
        <p:nvSpPr>
          <p:cNvPr id="5145" name="Rectangle 350"/>
          <p:cNvSpPr>
            <a:spLocks noChangeArrowheads="1"/>
          </p:cNvSpPr>
          <p:nvPr/>
        </p:nvSpPr>
        <p:spPr bwMode="auto">
          <a:xfrm>
            <a:off x="4267200" y="5584825"/>
            <a:ext cx="65722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Euchromatic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chromosome</a:t>
            </a:r>
            <a:endParaRPr lang="en-US" sz="950" b="1">
              <a:latin typeface="Arial" charset="0"/>
            </a:endParaRPr>
          </a:p>
        </p:txBody>
      </p:sp>
      <p:sp>
        <p:nvSpPr>
          <p:cNvPr id="5146" name="Rectangle 371"/>
          <p:cNvSpPr>
            <a:spLocks noChangeArrowheads="1"/>
          </p:cNvSpPr>
          <p:nvPr/>
        </p:nvSpPr>
        <p:spPr bwMode="auto">
          <a:xfrm>
            <a:off x="6115050" y="5584825"/>
            <a:ext cx="117951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Shortened euchromatic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chromosome</a:t>
            </a:r>
            <a:endParaRPr lang="en-US" sz="950" b="1">
              <a:latin typeface="Arial" charset="0"/>
            </a:endParaRPr>
          </a:p>
        </p:txBody>
      </p:sp>
      <p:sp>
        <p:nvSpPr>
          <p:cNvPr id="5147" name="Rectangle 401"/>
          <p:cNvSpPr>
            <a:spLocks noChangeArrowheads="1"/>
          </p:cNvSpPr>
          <p:nvPr/>
        </p:nvSpPr>
        <p:spPr bwMode="auto">
          <a:xfrm>
            <a:off x="7578725" y="4102100"/>
            <a:ext cx="4206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Gene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is now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inactive.</a:t>
            </a:r>
            <a:endParaRPr lang="en-US" sz="950" b="1">
              <a:latin typeface="Arial" charset="0"/>
            </a:endParaRPr>
          </a:p>
        </p:txBody>
      </p:sp>
      <p:sp>
        <p:nvSpPr>
          <p:cNvPr id="5148" name="Rectangle 420"/>
          <p:cNvSpPr>
            <a:spLocks noChangeArrowheads="1"/>
          </p:cNvSpPr>
          <p:nvPr/>
        </p:nvSpPr>
        <p:spPr bwMode="auto">
          <a:xfrm>
            <a:off x="7023100" y="4930775"/>
            <a:ext cx="8175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Translocated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heterochromatic</a:t>
            </a:r>
          </a:p>
          <a:p>
            <a:pPr>
              <a:defRPr/>
            </a:pPr>
            <a:r>
              <a:rPr lang="en-US" sz="950">
                <a:solidFill>
                  <a:srgbClr val="000000"/>
                </a:solidFill>
                <a:latin typeface="Helvetica" pitchFamily="2" charset="0"/>
              </a:rPr>
              <a:t>chromosome</a:t>
            </a:r>
            <a:endParaRPr lang="en-US" sz="950" b="1">
              <a:latin typeface="Arial" charset="0"/>
            </a:endParaRPr>
          </a:p>
        </p:txBody>
      </p:sp>
      <p:sp>
        <p:nvSpPr>
          <p:cNvPr id="5149" name="Rectangle 457"/>
          <p:cNvSpPr>
            <a:spLocks noChangeArrowheads="1"/>
          </p:cNvSpPr>
          <p:nvPr/>
        </p:nvSpPr>
        <p:spPr bwMode="auto">
          <a:xfrm>
            <a:off x="4375150" y="66675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B</a:t>
            </a:r>
            <a:endParaRPr lang="en-US" sz="950" b="1">
              <a:latin typeface="Arial" charset="0"/>
            </a:endParaRPr>
          </a:p>
        </p:txBody>
      </p:sp>
      <p:sp>
        <p:nvSpPr>
          <p:cNvPr id="5150" name="Rectangle 458"/>
          <p:cNvSpPr>
            <a:spLocks noChangeArrowheads="1"/>
          </p:cNvSpPr>
          <p:nvPr/>
        </p:nvSpPr>
        <p:spPr bwMode="auto">
          <a:xfrm>
            <a:off x="4368800" y="1333500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A</a:t>
            </a:r>
            <a:endParaRPr lang="en-US" sz="950" b="1" i="1">
              <a:latin typeface="Arial" charset="0"/>
            </a:endParaRPr>
          </a:p>
        </p:txBody>
      </p:sp>
      <p:sp>
        <p:nvSpPr>
          <p:cNvPr id="5151" name="Rectangle 459"/>
          <p:cNvSpPr>
            <a:spLocks noChangeArrowheads="1"/>
          </p:cNvSpPr>
          <p:nvPr/>
        </p:nvSpPr>
        <p:spPr bwMode="auto">
          <a:xfrm>
            <a:off x="6731000" y="66992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B</a:t>
            </a:r>
            <a:endParaRPr lang="en-US" sz="950" b="1">
              <a:latin typeface="Arial" charset="0"/>
            </a:endParaRPr>
          </a:p>
        </p:txBody>
      </p:sp>
      <p:sp>
        <p:nvSpPr>
          <p:cNvPr id="5152" name="Rectangle 460"/>
          <p:cNvSpPr>
            <a:spLocks noChangeArrowheads="1"/>
          </p:cNvSpPr>
          <p:nvPr/>
        </p:nvSpPr>
        <p:spPr bwMode="auto">
          <a:xfrm>
            <a:off x="6724650" y="981075"/>
            <a:ext cx="76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50" i="1">
                <a:solidFill>
                  <a:srgbClr val="000000"/>
                </a:solidFill>
                <a:latin typeface="Helvetica" pitchFamily="2" charset="0"/>
              </a:rPr>
              <a:t>A</a:t>
            </a:r>
            <a:endParaRPr lang="en-US" sz="950" b="1">
              <a:latin typeface="Arial" charset="0"/>
            </a:endParaRPr>
          </a:p>
        </p:txBody>
      </p:sp>
      <p:sp>
        <p:nvSpPr>
          <p:cNvPr id="17441" name="Rectangle 472"/>
          <p:cNvSpPr>
            <a:spLocks noChangeArrowheads="1"/>
          </p:cNvSpPr>
          <p:nvPr/>
        </p:nvSpPr>
        <p:spPr bwMode="auto">
          <a:xfrm>
            <a:off x="4800600" y="6731793"/>
            <a:ext cx="4264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</a:rPr>
              <a:t>Copyright © The McGraw-Hill Companies, Inc. Permission required for reproduction or display.</a:t>
            </a:r>
          </a:p>
        </p:txBody>
      </p:sp>
      <p:grpSp>
        <p:nvGrpSpPr>
          <p:cNvPr id="17442" name="Group 139"/>
          <p:cNvGrpSpPr>
            <a:grpSpLocks/>
          </p:cNvGrpSpPr>
          <p:nvPr/>
        </p:nvGrpSpPr>
        <p:grpSpPr bwMode="auto">
          <a:xfrm>
            <a:off x="5548313" y="468313"/>
            <a:ext cx="101600" cy="904875"/>
            <a:chOff x="3970338" y="622300"/>
            <a:chExt cx="101600" cy="904875"/>
          </a:xfrm>
        </p:grpSpPr>
        <p:sp>
          <p:nvSpPr>
            <p:cNvPr id="5182" name="Line 148"/>
            <p:cNvSpPr>
              <a:spLocks noChangeShapeType="1"/>
            </p:cNvSpPr>
            <p:nvPr/>
          </p:nvSpPr>
          <p:spPr bwMode="auto">
            <a:xfrm flipH="1">
              <a:off x="4024313" y="1076325"/>
              <a:ext cx="47625" cy="1587"/>
            </a:xfrm>
            <a:prstGeom prst="line">
              <a:avLst/>
            </a:pr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83" name="Freeform 149"/>
            <p:cNvSpPr>
              <a:spLocks/>
            </p:cNvSpPr>
            <p:nvPr/>
          </p:nvSpPr>
          <p:spPr bwMode="auto">
            <a:xfrm>
              <a:off x="3970338" y="622300"/>
              <a:ext cx="53975" cy="904875"/>
            </a:xfrm>
            <a:custGeom>
              <a:avLst/>
              <a:gdLst>
                <a:gd name="T0" fmla="*/ 0 w 34"/>
                <a:gd name="T1" fmla="*/ 0 h 570"/>
                <a:gd name="T2" fmla="*/ 2147483647 w 34"/>
                <a:gd name="T3" fmla="*/ 0 h 570"/>
                <a:gd name="T4" fmla="*/ 2147483647 w 34"/>
                <a:gd name="T5" fmla="*/ 0 h 570"/>
                <a:gd name="T6" fmla="*/ 2147483647 w 34"/>
                <a:gd name="T7" fmla="*/ 0 h 570"/>
                <a:gd name="T8" fmla="*/ 2147483647 w 34"/>
                <a:gd name="T9" fmla="*/ 0 h 570"/>
                <a:gd name="T10" fmla="*/ 2147483647 w 34"/>
                <a:gd name="T11" fmla="*/ 2147483647 h 570"/>
                <a:gd name="T12" fmla="*/ 2147483647 w 34"/>
                <a:gd name="T13" fmla="*/ 2147483647 h 570"/>
                <a:gd name="T14" fmla="*/ 2147483647 w 34"/>
                <a:gd name="T15" fmla="*/ 2147483647 h 570"/>
                <a:gd name="T16" fmla="*/ 2147483647 w 34"/>
                <a:gd name="T17" fmla="*/ 2147483647 h 570"/>
                <a:gd name="T18" fmla="*/ 2147483647 w 34"/>
                <a:gd name="T19" fmla="*/ 2147483647 h 570"/>
                <a:gd name="T20" fmla="*/ 2147483647 w 34"/>
                <a:gd name="T21" fmla="*/ 2147483647 h 570"/>
                <a:gd name="T22" fmla="*/ 2147483647 w 34"/>
                <a:gd name="T23" fmla="*/ 2147483647 h 570"/>
                <a:gd name="T24" fmla="*/ 2147483647 w 34"/>
                <a:gd name="T25" fmla="*/ 2147483647 h 570"/>
                <a:gd name="T26" fmla="*/ 2147483647 w 34"/>
                <a:gd name="T27" fmla="*/ 2147483647 h 570"/>
                <a:gd name="T28" fmla="*/ 2147483647 w 34"/>
                <a:gd name="T29" fmla="*/ 2147483647 h 570"/>
                <a:gd name="T30" fmla="*/ 0 w 34"/>
                <a:gd name="T31" fmla="*/ 2147483647 h 5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570"/>
                <a:gd name="T50" fmla="*/ 34 w 34"/>
                <a:gd name="T51" fmla="*/ 570 h 5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570">
                  <a:moveTo>
                    <a:pt x="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4" y="14"/>
                  </a:lnTo>
                  <a:lnTo>
                    <a:pt x="34" y="556"/>
                  </a:lnTo>
                  <a:lnTo>
                    <a:pt x="32" y="562"/>
                  </a:lnTo>
                  <a:lnTo>
                    <a:pt x="30" y="566"/>
                  </a:lnTo>
                  <a:lnTo>
                    <a:pt x="26" y="570"/>
                  </a:lnTo>
                  <a:lnTo>
                    <a:pt x="20" y="570"/>
                  </a:lnTo>
                  <a:lnTo>
                    <a:pt x="0" y="570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3" name="Group 142"/>
          <p:cNvGrpSpPr>
            <a:grpSpLocks/>
          </p:cNvGrpSpPr>
          <p:nvPr/>
        </p:nvGrpSpPr>
        <p:grpSpPr bwMode="auto">
          <a:xfrm>
            <a:off x="5548313" y="1535113"/>
            <a:ext cx="101600" cy="565150"/>
            <a:chOff x="3970338" y="1689100"/>
            <a:chExt cx="101600" cy="565150"/>
          </a:xfrm>
        </p:grpSpPr>
        <p:sp>
          <p:nvSpPr>
            <p:cNvPr id="5180" name="Line 199"/>
            <p:cNvSpPr>
              <a:spLocks noChangeShapeType="1"/>
            </p:cNvSpPr>
            <p:nvPr/>
          </p:nvSpPr>
          <p:spPr bwMode="auto">
            <a:xfrm flipH="1">
              <a:off x="4024313" y="1971675"/>
              <a:ext cx="47625" cy="1587"/>
            </a:xfrm>
            <a:prstGeom prst="line">
              <a:avLst/>
            </a:pr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81" name="Freeform 200"/>
            <p:cNvSpPr>
              <a:spLocks/>
            </p:cNvSpPr>
            <p:nvPr/>
          </p:nvSpPr>
          <p:spPr bwMode="auto">
            <a:xfrm>
              <a:off x="3970338" y="1689100"/>
              <a:ext cx="53975" cy="565150"/>
            </a:xfrm>
            <a:custGeom>
              <a:avLst/>
              <a:gdLst>
                <a:gd name="T0" fmla="*/ 0 w 34"/>
                <a:gd name="T1" fmla="*/ 0 h 356"/>
                <a:gd name="T2" fmla="*/ 2147483647 w 34"/>
                <a:gd name="T3" fmla="*/ 0 h 356"/>
                <a:gd name="T4" fmla="*/ 2147483647 w 34"/>
                <a:gd name="T5" fmla="*/ 0 h 356"/>
                <a:gd name="T6" fmla="*/ 2147483647 w 34"/>
                <a:gd name="T7" fmla="*/ 0 h 356"/>
                <a:gd name="T8" fmla="*/ 2147483647 w 34"/>
                <a:gd name="T9" fmla="*/ 0 h 356"/>
                <a:gd name="T10" fmla="*/ 2147483647 w 34"/>
                <a:gd name="T11" fmla="*/ 2147483647 h 356"/>
                <a:gd name="T12" fmla="*/ 2147483647 w 34"/>
                <a:gd name="T13" fmla="*/ 2147483647 h 356"/>
                <a:gd name="T14" fmla="*/ 2147483647 w 34"/>
                <a:gd name="T15" fmla="*/ 2147483647 h 356"/>
                <a:gd name="T16" fmla="*/ 2147483647 w 34"/>
                <a:gd name="T17" fmla="*/ 2147483647 h 356"/>
                <a:gd name="T18" fmla="*/ 2147483647 w 34"/>
                <a:gd name="T19" fmla="*/ 2147483647 h 356"/>
                <a:gd name="T20" fmla="*/ 2147483647 w 34"/>
                <a:gd name="T21" fmla="*/ 2147483647 h 356"/>
                <a:gd name="T22" fmla="*/ 2147483647 w 34"/>
                <a:gd name="T23" fmla="*/ 2147483647 h 356"/>
                <a:gd name="T24" fmla="*/ 2147483647 w 34"/>
                <a:gd name="T25" fmla="*/ 2147483647 h 356"/>
                <a:gd name="T26" fmla="*/ 2147483647 w 34"/>
                <a:gd name="T27" fmla="*/ 2147483647 h 356"/>
                <a:gd name="T28" fmla="*/ 2147483647 w 34"/>
                <a:gd name="T29" fmla="*/ 2147483647 h 356"/>
                <a:gd name="T30" fmla="*/ 0 w 34"/>
                <a:gd name="T31" fmla="*/ 2147483647 h 3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"/>
                <a:gd name="T49" fmla="*/ 0 h 356"/>
                <a:gd name="T50" fmla="*/ 34 w 34"/>
                <a:gd name="T51" fmla="*/ 356 h 3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" h="356">
                  <a:moveTo>
                    <a:pt x="0" y="0"/>
                  </a:moveTo>
                  <a:lnTo>
                    <a:pt x="20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4" y="14"/>
                  </a:lnTo>
                  <a:lnTo>
                    <a:pt x="34" y="342"/>
                  </a:lnTo>
                  <a:lnTo>
                    <a:pt x="32" y="348"/>
                  </a:lnTo>
                  <a:lnTo>
                    <a:pt x="30" y="352"/>
                  </a:lnTo>
                  <a:lnTo>
                    <a:pt x="26" y="356"/>
                  </a:lnTo>
                  <a:lnTo>
                    <a:pt x="20" y="356"/>
                  </a:lnTo>
                  <a:lnTo>
                    <a:pt x="0" y="356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4" name="Group 196"/>
          <p:cNvGrpSpPr>
            <a:grpSpLocks/>
          </p:cNvGrpSpPr>
          <p:nvPr/>
        </p:nvGrpSpPr>
        <p:grpSpPr bwMode="auto">
          <a:xfrm>
            <a:off x="7054850" y="977900"/>
            <a:ext cx="138113" cy="1588"/>
            <a:chOff x="5472113" y="1123950"/>
            <a:chExt cx="138852" cy="2220"/>
          </a:xfrm>
        </p:grpSpPr>
        <p:sp>
          <p:nvSpPr>
            <p:cNvPr id="5177" name="Line 29"/>
            <p:cNvSpPr>
              <a:spLocks noChangeShapeType="1"/>
            </p:cNvSpPr>
            <p:nvPr/>
          </p:nvSpPr>
          <p:spPr bwMode="auto">
            <a:xfrm flipH="1">
              <a:off x="5472113" y="1123950"/>
              <a:ext cx="130872" cy="2220"/>
            </a:xfrm>
            <a:prstGeom prst="line">
              <a:avLst/>
            </a:prstGeom>
            <a:noFill/>
            <a:ln w="1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8" name="Line 461"/>
            <p:cNvSpPr>
              <a:spLocks noChangeShapeType="1"/>
            </p:cNvSpPr>
            <p:nvPr/>
          </p:nvSpPr>
          <p:spPr bwMode="auto">
            <a:xfrm flipH="1">
              <a:off x="5472113" y="1123950"/>
              <a:ext cx="130872" cy="2220"/>
            </a:xfrm>
            <a:prstGeom prst="line">
              <a:avLst/>
            </a:pr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9" name="Line 461"/>
            <p:cNvSpPr>
              <a:spLocks noChangeShapeType="1"/>
            </p:cNvSpPr>
            <p:nvPr/>
          </p:nvSpPr>
          <p:spPr bwMode="auto">
            <a:xfrm flipH="1">
              <a:off x="5480093" y="1123950"/>
              <a:ext cx="130872" cy="2220"/>
            </a:xfrm>
            <a:prstGeom prst="line">
              <a:avLst/>
            </a:pr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5" name="Group 183"/>
          <p:cNvGrpSpPr>
            <a:grpSpLocks/>
          </p:cNvGrpSpPr>
          <p:nvPr/>
        </p:nvGrpSpPr>
        <p:grpSpPr bwMode="auto">
          <a:xfrm>
            <a:off x="4706938" y="844550"/>
            <a:ext cx="211137" cy="1588"/>
            <a:chOff x="3124200" y="990600"/>
            <a:chExt cx="211138" cy="1588"/>
          </a:xfrm>
        </p:grpSpPr>
        <p:sp>
          <p:nvSpPr>
            <p:cNvPr id="5174" name="Line 462"/>
            <p:cNvSpPr>
              <a:spLocks noChangeShapeType="1"/>
            </p:cNvSpPr>
            <p:nvPr/>
          </p:nvSpPr>
          <p:spPr bwMode="auto">
            <a:xfrm flipH="1">
              <a:off x="3125787" y="990600"/>
              <a:ext cx="209551" cy="1588"/>
            </a:xfrm>
            <a:prstGeom prst="line">
              <a:avLst/>
            </a:prstGeom>
            <a:noFill/>
            <a:ln w="1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5" name="Line 463"/>
            <p:cNvSpPr>
              <a:spLocks noChangeShapeType="1"/>
            </p:cNvSpPr>
            <p:nvPr/>
          </p:nvSpPr>
          <p:spPr bwMode="auto">
            <a:xfrm flipH="1">
              <a:off x="3125787" y="990600"/>
              <a:ext cx="209551" cy="1588"/>
            </a:xfrm>
            <a:prstGeom prst="line">
              <a:avLst/>
            </a:pr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6" name="Line 463"/>
            <p:cNvSpPr>
              <a:spLocks noChangeShapeType="1"/>
            </p:cNvSpPr>
            <p:nvPr/>
          </p:nvSpPr>
          <p:spPr bwMode="auto">
            <a:xfrm flipH="1">
              <a:off x="3124200" y="990600"/>
              <a:ext cx="209551" cy="1588"/>
            </a:xfrm>
            <a:prstGeom prst="line">
              <a:avLst/>
            </a:pr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6" name="Group 182"/>
          <p:cNvGrpSpPr>
            <a:grpSpLocks/>
          </p:cNvGrpSpPr>
          <p:nvPr/>
        </p:nvGrpSpPr>
        <p:grpSpPr bwMode="auto">
          <a:xfrm>
            <a:off x="4703763" y="503238"/>
            <a:ext cx="214312" cy="236537"/>
            <a:chOff x="3121642" y="649362"/>
            <a:chExt cx="213696" cy="236463"/>
          </a:xfrm>
        </p:grpSpPr>
        <p:sp>
          <p:nvSpPr>
            <p:cNvPr id="5171" name="Freeform 464"/>
            <p:cNvSpPr>
              <a:spLocks/>
            </p:cNvSpPr>
            <p:nvPr/>
          </p:nvSpPr>
          <p:spPr bwMode="auto">
            <a:xfrm>
              <a:off x="3126390" y="657297"/>
              <a:ext cx="208948" cy="228528"/>
            </a:xfrm>
            <a:custGeom>
              <a:avLst/>
              <a:gdLst>
                <a:gd name="T0" fmla="*/ 2147483647 w 132"/>
                <a:gd name="T1" fmla="*/ 0 h 144"/>
                <a:gd name="T2" fmla="*/ 2147483647 w 132"/>
                <a:gd name="T3" fmla="*/ 2147483647 h 144"/>
                <a:gd name="T4" fmla="*/ 0 w 132"/>
                <a:gd name="T5" fmla="*/ 2147483647 h 144"/>
                <a:gd name="T6" fmla="*/ 0 60000 65536"/>
                <a:gd name="T7" fmla="*/ 0 60000 65536"/>
                <a:gd name="T8" fmla="*/ 0 60000 65536"/>
                <a:gd name="T9" fmla="*/ 0 w 132"/>
                <a:gd name="T10" fmla="*/ 0 h 144"/>
                <a:gd name="T11" fmla="*/ 132 w 13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44">
                  <a:moveTo>
                    <a:pt x="132" y="0"/>
                  </a:moveTo>
                  <a:lnTo>
                    <a:pt x="72" y="2"/>
                  </a:lnTo>
                  <a:lnTo>
                    <a:pt x="0" y="144"/>
                  </a:lnTo>
                </a:path>
              </a:pathLst>
            </a:custGeom>
            <a:noFill/>
            <a:ln w="1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2" name="Freeform 465"/>
            <p:cNvSpPr>
              <a:spLocks/>
            </p:cNvSpPr>
            <p:nvPr/>
          </p:nvSpPr>
          <p:spPr bwMode="auto">
            <a:xfrm>
              <a:off x="3126390" y="657297"/>
              <a:ext cx="208948" cy="228528"/>
            </a:xfrm>
            <a:custGeom>
              <a:avLst/>
              <a:gdLst>
                <a:gd name="T0" fmla="*/ 2147483647 w 132"/>
                <a:gd name="T1" fmla="*/ 0 h 144"/>
                <a:gd name="T2" fmla="*/ 2147483647 w 132"/>
                <a:gd name="T3" fmla="*/ 2147483647 h 144"/>
                <a:gd name="T4" fmla="*/ 0 w 132"/>
                <a:gd name="T5" fmla="*/ 2147483647 h 144"/>
                <a:gd name="T6" fmla="*/ 0 60000 65536"/>
                <a:gd name="T7" fmla="*/ 0 60000 65536"/>
                <a:gd name="T8" fmla="*/ 0 60000 65536"/>
                <a:gd name="T9" fmla="*/ 0 w 132"/>
                <a:gd name="T10" fmla="*/ 0 h 144"/>
                <a:gd name="T11" fmla="*/ 132 w 13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44">
                  <a:moveTo>
                    <a:pt x="132" y="0"/>
                  </a:moveTo>
                  <a:lnTo>
                    <a:pt x="72" y="2"/>
                  </a:lnTo>
                  <a:lnTo>
                    <a:pt x="0" y="144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3" name="Freeform 465"/>
            <p:cNvSpPr>
              <a:spLocks/>
            </p:cNvSpPr>
            <p:nvPr/>
          </p:nvSpPr>
          <p:spPr bwMode="auto">
            <a:xfrm>
              <a:off x="3121642" y="649362"/>
              <a:ext cx="208948" cy="228528"/>
            </a:xfrm>
            <a:custGeom>
              <a:avLst/>
              <a:gdLst>
                <a:gd name="T0" fmla="*/ 2147483647 w 132"/>
                <a:gd name="T1" fmla="*/ 0 h 144"/>
                <a:gd name="T2" fmla="*/ 2147483647 w 132"/>
                <a:gd name="T3" fmla="*/ 2147483647 h 144"/>
                <a:gd name="T4" fmla="*/ 0 w 132"/>
                <a:gd name="T5" fmla="*/ 2147483647 h 144"/>
                <a:gd name="T6" fmla="*/ 0 60000 65536"/>
                <a:gd name="T7" fmla="*/ 0 60000 65536"/>
                <a:gd name="T8" fmla="*/ 0 60000 65536"/>
                <a:gd name="T9" fmla="*/ 0 w 132"/>
                <a:gd name="T10" fmla="*/ 0 h 144"/>
                <a:gd name="T11" fmla="*/ 132 w 13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44">
                  <a:moveTo>
                    <a:pt x="132" y="0"/>
                  </a:moveTo>
                  <a:lnTo>
                    <a:pt x="72" y="2"/>
                  </a:lnTo>
                  <a:lnTo>
                    <a:pt x="0" y="144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7" name="Group 187"/>
          <p:cNvGrpSpPr>
            <a:grpSpLocks/>
          </p:cNvGrpSpPr>
          <p:nvPr/>
        </p:nvGrpSpPr>
        <p:grpSpPr bwMode="auto">
          <a:xfrm>
            <a:off x="4703763" y="1522413"/>
            <a:ext cx="214312" cy="388937"/>
            <a:chOff x="3121642" y="1668537"/>
            <a:chExt cx="213696" cy="388863"/>
          </a:xfrm>
        </p:grpSpPr>
        <p:sp>
          <p:nvSpPr>
            <p:cNvPr id="5168" name="Freeform 466"/>
            <p:cNvSpPr>
              <a:spLocks/>
            </p:cNvSpPr>
            <p:nvPr/>
          </p:nvSpPr>
          <p:spPr bwMode="auto">
            <a:xfrm>
              <a:off x="3126390" y="1676472"/>
              <a:ext cx="208948" cy="380928"/>
            </a:xfrm>
            <a:custGeom>
              <a:avLst/>
              <a:gdLst>
                <a:gd name="T0" fmla="*/ 2147483647 w 132"/>
                <a:gd name="T1" fmla="*/ 2147483647 h 240"/>
                <a:gd name="T2" fmla="*/ 2147483647 w 132"/>
                <a:gd name="T3" fmla="*/ 2147483647 h 240"/>
                <a:gd name="T4" fmla="*/ 0 w 132"/>
                <a:gd name="T5" fmla="*/ 0 h 240"/>
                <a:gd name="T6" fmla="*/ 0 60000 65536"/>
                <a:gd name="T7" fmla="*/ 0 60000 65536"/>
                <a:gd name="T8" fmla="*/ 0 60000 65536"/>
                <a:gd name="T9" fmla="*/ 0 w 132"/>
                <a:gd name="T10" fmla="*/ 0 h 240"/>
                <a:gd name="T11" fmla="*/ 132 w 13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40">
                  <a:moveTo>
                    <a:pt x="132" y="240"/>
                  </a:moveTo>
                  <a:lnTo>
                    <a:pt x="72" y="240"/>
                  </a:lnTo>
                  <a:lnTo>
                    <a:pt x="0" y="0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69" name="Freeform 467"/>
            <p:cNvSpPr>
              <a:spLocks/>
            </p:cNvSpPr>
            <p:nvPr/>
          </p:nvSpPr>
          <p:spPr bwMode="auto">
            <a:xfrm>
              <a:off x="3126390" y="1676472"/>
              <a:ext cx="208948" cy="380928"/>
            </a:xfrm>
            <a:custGeom>
              <a:avLst/>
              <a:gdLst>
                <a:gd name="T0" fmla="*/ 2147483647 w 132"/>
                <a:gd name="T1" fmla="*/ 2147483647 h 240"/>
                <a:gd name="T2" fmla="*/ 2147483647 w 132"/>
                <a:gd name="T3" fmla="*/ 2147483647 h 240"/>
                <a:gd name="T4" fmla="*/ 0 w 132"/>
                <a:gd name="T5" fmla="*/ 0 h 240"/>
                <a:gd name="T6" fmla="*/ 0 60000 65536"/>
                <a:gd name="T7" fmla="*/ 0 60000 65536"/>
                <a:gd name="T8" fmla="*/ 0 60000 65536"/>
                <a:gd name="T9" fmla="*/ 0 w 132"/>
                <a:gd name="T10" fmla="*/ 0 h 240"/>
                <a:gd name="T11" fmla="*/ 132 w 13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40">
                  <a:moveTo>
                    <a:pt x="132" y="240"/>
                  </a:moveTo>
                  <a:lnTo>
                    <a:pt x="72" y="240"/>
                  </a:lnTo>
                  <a:lnTo>
                    <a:pt x="0" y="0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70" name="Freeform 467"/>
            <p:cNvSpPr>
              <a:spLocks/>
            </p:cNvSpPr>
            <p:nvPr/>
          </p:nvSpPr>
          <p:spPr bwMode="auto">
            <a:xfrm>
              <a:off x="3121642" y="1668537"/>
              <a:ext cx="208948" cy="380928"/>
            </a:xfrm>
            <a:custGeom>
              <a:avLst/>
              <a:gdLst>
                <a:gd name="T0" fmla="*/ 2147483647 w 132"/>
                <a:gd name="T1" fmla="*/ 2147483647 h 240"/>
                <a:gd name="T2" fmla="*/ 2147483647 w 132"/>
                <a:gd name="T3" fmla="*/ 2147483647 h 240"/>
                <a:gd name="T4" fmla="*/ 0 w 132"/>
                <a:gd name="T5" fmla="*/ 0 h 240"/>
                <a:gd name="T6" fmla="*/ 0 60000 65536"/>
                <a:gd name="T7" fmla="*/ 0 60000 65536"/>
                <a:gd name="T8" fmla="*/ 0 60000 65536"/>
                <a:gd name="T9" fmla="*/ 0 w 132"/>
                <a:gd name="T10" fmla="*/ 0 h 240"/>
                <a:gd name="T11" fmla="*/ 132 w 13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240">
                  <a:moveTo>
                    <a:pt x="132" y="240"/>
                  </a:moveTo>
                  <a:lnTo>
                    <a:pt x="72" y="240"/>
                  </a:lnTo>
                  <a:lnTo>
                    <a:pt x="0" y="0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8" name="Group 185"/>
          <p:cNvGrpSpPr>
            <a:grpSpLocks/>
          </p:cNvGrpSpPr>
          <p:nvPr/>
        </p:nvGrpSpPr>
        <p:grpSpPr bwMode="auto">
          <a:xfrm>
            <a:off x="4703763" y="1411288"/>
            <a:ext cx="214312" cy="160337"/>
            <a:chOff x="3121642" y="1557412"/>
            <a:chExt cx="213696" cy="160263"/>
          </a:xfrm>
        </p:grpSpPr>
        <p:sp>
          <p:nvSpPr>
            <p:cNvPr id="5165" name="Freeform 468"/>
            <p:cNvSpPr>
              <a:spLocks/>
            </p:cNvSpPr>
            <p:nvPr/>
          </p:nvSpPr>
          <p:spPr bwMode="auto">
            <a:xfrm>
              <a:off x="3126390" y="1565345"/>
              <a:ext cx="208948" cy="152330"/>
            </a:xfrm>
            <a:custGeom>
              <a:avLst/>
              <a:gdLst>
                <a:gd name="T0" fmla="*/ 2147483647 w 132"/>
                <a:gd name="T1" fmla="*/ 2147483647 h 96"/>
                <a:gd name="T2" fmla="*/ 2147483647 w 132"/>
                <a:gd name="T3" fmla="*/ 2147483647 h 96"/>
                <a:gd name="T4" fmla="*/ 0 w 132"/>
                <a:gd name="T5" fmla="*/ 0 h 96"/>
                <a:gd name="T6" fmla="*/ 0 60000 65536"/>
                <a:gd name="T7" fmla="*/ 0 60000 65536"/>
                <a:gd name="T8" fmla="*/ 0 60000 65536"/>
                <a:gd name="T9" fmla="*/ 0 w 132"/>
                <a:gd name="T10" fmla="*/ 0 h 96"/>
                <a:gd name="T11" fmla="*/ 132 w 13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96">
                  <a:moveTo>
                    <a:pt x="132" y="96"/>
                  </a:moveTo>
                  <a:lnTo>
                    <a:pt x="72" y="96"/>
                  </a:lnTo>
                  <a:lnTo>
                    <a:pt x="0" y="0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66" name="Freeform 469"/>
            <p:cNvSpPr>
              <a:spLocks/>
            </p:cNvSpPr>
            <p:nvPr/>
          </p:nvSpPr>
          <p:spPr bwMode="auto">
            <a:xfrm>
              <a:off x="3126390" y="1565345"/>
              <a:ext cx="208948" cy="152330"/>
            </a:xfrm>
            <a:custGeom>
              <a:avLst/>
              <a:gdLst>
                <a:gd name="T0" fmla="*/ 2147483647 w 132"/>
                <a:gd name="T1" fmla="*/ 2147483647 h 96"/>
                <a:gd name="T2" fmla="*/ 2147483647 w 132"/>
                <a:gd name="T3" fmla="*/ 2147483647 h 96"/>
                <a:gd name="T4" fmla="*/ 0 w 132"/>
                <a:gd name="T5" fmla="*/ 0 h 96"/>
                <a:gd name="T6" fmla="*/ 0 60000 65536"/>
                <a:gd name="T7" fmla="*/ 0 60000 65536"/>
                <a:gd name="T8" fmla="*/ 0 60000 65536"/>
                <a:gd name="T9" fmla="*/ 0 w 132"/>
                <a:gd name="T10" fmla="*/ 0 h 96"/>
                <a:gd name="T11" fmla="*/ 132 w 13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96">
                  <a:moveTo>
                    <a:pt x="132" y="96"/>
                  </a:moveTo>
                  <a:lnTo>
                    <a:pt x="72" y="96"/>
                  </a:lnTo>
                  <a:lnTo>
                    <a:pt x="0" y="0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67" name="Freeform 469"/>
            <p:cNvSpPr>
              <a:spLocks/>
            </p:cNvSpPr>
            <p:nvPr/>
          </p:nvSpPr>
          <p:spPr bwMode="auto">
            <a:xfrm>
              <a:off x="3121642" y="1557412"/>
              <a:ext cx="208948" cy="152330"/>
            </a:xfrm>
            <a:custGeom>
              <a:avLst/>
              <a:gdLst>
                <a:gd name="T0" fmla="*/ 2147483647 w 132"/>
                <a:gd name="T1" fmla="*/ 2147483647 h 96"/>
                <a:gd name="T2" fmla="*/ 2147483647 w 132"/>
                <a:gd name="T3" fmla="*/ 2147483647 h 96"/>
                <a:gd name="T4" fmla="*/ 0 w 132"/>
                <a:gd name="T5" fmla="*/ 0 h 96"/>
                <a:gd name="T6" fmla="*/ 0 60000 65536"/>
                <a:gd name="T7" fmla="*/ 0 60000 65536"/>
                <a:gd name="T8" fmla="*/ 0 60000 65536"/>
                <a:gd name="T9" fmla="*/ 0 w 132"/>
                <a:gd name="T10" fmla="*/ 0 h 96"/>
                <a:gd name="T11" fmla="*/ 132 w 13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96">
                  <a:moveTo>
                    <a:pt x="132" y="96"/>
                  </a:moveTo>
                  <a:lnTo>
                    <a:pt x="72" y="96"/>
                  </a:lnTo>
                  <a:lnTo>
                    <a:pt x="0" y="0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grpSp>
        <p:nvGrpSpPr>
          <p:cNvPr id="17449" name="Group 184"/>
          <p:cNvGrpSpPr>
            <a:grpSpLocks/>
          </p:cNvGrpSpPr>
          <p:nvPr/>
        </p:nvGrpSpPr>
        <p:grpSpPr bwMode="auto">
          <a:xfrm>
            <a:off x="4703763" y="906463"/>
            <a:ext cx="214312" cy="290512"/>
            <a:chOff x="3121642" y="1052587"/>
            <a:chExt cx="213696" cy="290438"/>
          </a:xfrm>
        </p:grpSpPr>
        <p:sp>
          <p:nvSpPr>
            <p:cNvPr id="4" name="Freeform 470"/>
            <p:cNvSpPr>
              <a:spLocks/>
            </p:cNvSpPr>
            <p:nvPr/>
          </p:nvSpPr>
          <p:spPr bwMode="auto">
            <a:xfrm>
              <a:off x="3126390" y="1060522"/>
              <a:ext cx="208948" cy="282503"/>
            </a:xfrm>
            <a:custGeom>
              <a:avLst/>
              <a:gdLst>
                <a:gd name="T0" fmla="*/ 2147483647 w 132"/>
                <a:gd name="T1" fmla="*/ 2147483647 h 178"/>
                <a:gd name="T2" fmla="*/ 2147483647 w 132"/>
                <a:gd name="T3" fmla="*/ 2147483647 h 178"/>
                <a:gd name="T4" fmla="*/ 0 w 132"/>
                <a:gd name="T5" fmla="*/ 0 h 178"/>
                <a:gd name="T6" fmla="*/ 0 60000 65536"/>
                <a:gd name="T7" fmla="*/ 0 60000 65536"/>
                <a:gd name="T8" fmla="*/ 0 60000 65536"/>
                <a:gd name="T9" fmla="*/ 0 w 132"/>
                <a:gd name="T10" fmla="*/ 0 h 178"/>
                <a:gd name="T11" fmla="*/ 132 w 132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78">
                  <a:moveTo>
                    <a:pt x="132" y="178"/>
                  </a:moveTo>
                  <a:lnTo>
                    <a:pt x="72" y="178"/>
                  </a:lnTo>
                  <a:lnTo>
                    <a:pt x="0" y="0"/>
                  </a:lnTo>
                </a:path>
              </a:pathLst>
            </a:custGeom>
            <a:noFill/>
            <a:ln w="1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63" name="Freeform 471"/>
            <p:cNvSpPr>
              <a:spLocks/>
            </p:cNvSpPr>
            <p:nvPr/>
          </p:nvSpPr>
          <p:spPr bwMode="auto">
            <a:xfrm>
              <a:off x="3126390" y="1060522"/>
              <a:ext cx="208948" cy="282503"/>
            </a:xfrm>
            <a:custGeom>
              <a:avLst/>
              <a:gdLst>
                <a:gd name="T0" fmla="*/ 2147483647 w 132"/>
                <a:gd name="T1" fmla="*/ 2147483647 h 178"/>
                <a:gd name="T2" fmla="*/ 2147483647 w 132"/>
                <a:gd name="T3" fmla="*/ 2147483647 h 178"/>
                <a:gd name="T4" fmla="*/ 0 w 132"/>
                <a:gd name="T5" fmla="*/ 0 h 178"/>
                <a:gd name="T6" fmla="*/ 0 60000 65536"/>
                <a:gd name="T7" fmla="*/ 0 60000 65536"/>
                <a:gd name="T8" fmla="*/ 0 60000 65536"/>
                <a:gd name="T9" fmla="*/ 0 w 132"/>
                <a:gd name="T10" fmla="*/ 0 h 178"/>
                <a:gd name="T11" fmla="*/ 132 w 132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78">
                  <a:moveTo>
                    <a:pt x="132" y="178"/>
                  </a:moveTo>
                  <a:lnTo>
                    <a:pt x="72" y="178"/>
                  </a:lnTo>
                  <a:lnTo>
                    <a:pt x="0" y="0"/>
                  </a:lnTo>
                </a:path>
              </a:pathLst>
            </a:custGeom>
            <a:noFill/>
            <a:ln w="14224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  <p:sp>
          <p:nvSpPr>
            <p:cNvPr id="5164" name="Freeform 471"/>
            <p:cNvSpPr>
              <a:spLocks/>
            </p:cNvSpPr>
            <p:nvPr/>
          </p:nvSpPr>
          <p:spPr bwMode="auto">
            <a:xfrm>
              <a:off x="3121642" y="1052587"/>
              <a:ext cx="208948" cy="282503"/>
            </a:xfrm>
            <a:custGeom>
              <a:avLst/>
              <a:gdLst>
                <a:gd name="T0" fmla="*/ 2147483647 w 132"/>
                <a:gd name="T1" fmla="*/ 2147483647 h 178"/>
                <a:gd name="T2" fmla="*/ 2147483647 w 132"/>
                <a:gd name="T3" fmla="*/ 2147483647 h 178"/>
                <a:gd name="T4" fmla="*/ 0 w 132"/>
                <a:gd name="T5" fmla="*/ 0 h 178"/>
                <a:gd name="T6" fmla="*/ 0 60000 65536"/>
                <a:gd name="T7" fmla="*/ 0 60000 65536"/>
                <a:gd name="T8" fmla="*/ 0 60000 65536"/>
                <a:gd name="T9" fmla="*/ 0 w 132"/>
                <a:gd name="T10" fmla="*/ 0 h 178"/>
                <a:gd name="T11" fmla="*/ 132 w 132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78">
                  <a:moveTo>
                    <a:pt x="132" y="178"/>
                  </a:moveTo>
                  <a:lnTo>
                    <a:pt x="72" y="178"/>
                  </a:lnTo>
                  <a:lnTo>
                    <a:pt x="0" y="0"/>
                  </a:lnTo>
                </a:path>
              </a:pathLst>
            </a:custGeom>
            <a:noFill/>
            <a:ln w="7874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950" b="1">
                <a:latin typeface="Arial" charset="0"/>
              </a:endParaRPr>
            </a:p>
          </p:txBody>
        </p:sp>
      </p:grpSp>
      <p:sp>
        <p:nvSpPr>
          <p:cNvPr id="17450" name="Text Box 3"/>
          <p:cNvSpPr txBox="1">
            <a:spLocks noChangeArrowheads="1"/>
          </p:cNvSpPr>
          <p:nvPr/>
        </p:nvSpPr>
        <p:spPr bwMode="auto">
          <a:xfrm>
            <a:off x="180688" y="6199188"/>
            <a:ext cx="2069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1" dirty="0" err="1" smtClean="0">
                <a:latin typeface="Times New Roman" pitchFamily="18" charset="0"/>
              </a:rPr>
              <a:t>Brooker</a:t>
            </a:r>
            <a:r>
              <a:rPr lang="en-US" sz="1400" b="1" dirty="0" smtClean="0">
                <a:latin typeface="Times New Roman" pitchFamily="18" charset="0"/>
              </a:rPr>
              <a:t>, Fig </a:t>
            </a:r>
            <a:r>
              <a:rPr lang="en-US" sz="1400" b="1" dirty="0">
                <a:latin typeface="Times New Roman" pitchFamily="18" charset="0"/>
              </a:rPr>
              <a:t>18.2a and b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100263"/>
            <a:ext cx="3200400" cy="2100263"/>
          </a:xfrm>
        </p:spPr>
        <p:txBody>
          <a:bodyPr/>
          <a:lstStyle/>
          <a:p>
            <a:r>
              <a:rPr lang="en-US" sz="2400" dirty="0" smtClean="0"/>
              <a:t>Mutations causing changes in gene expression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40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304800"/>
            <a:ext cx="3733800" cy="46482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2000" u="sng" dirty="0" err="1" smtClean="0"/>
              <a:t>Achondroplasia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u="sng" dirty="0" smtClean="0"/>
              <a:t/>
            </a:r>
            <a:br>
              <a:rPr lang="en-US" sz="2000" u="sng" dirty="0" smtClean="0"/>
            </a:br>
            <a:r>
              <a:rPr lang="en-US" sz="2000" dirty="0" smtClean="0"/>
              <a:t>Mutation in Fibroblast Growth Factor Receptor 3 (FGFR-3)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Chromosome 4p16.3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Almost all </a:t>
            </a:r>
            <a:r>
              <a:rPr lang="en-US" sz="2000" dirty="0" err="1" smtClean="0"/>
              <a:t>cases</a:t>
            </a:r>
            <a:r>
              <a:rPr lang="en-US" sz="2000" dirty="0" err="1" smtClean="0">
                <a:sym typeface="Wingdings" pitchFamily="2" charset="2"/>
              </a:rPr>
              <a:t></a:t>
            </a:r>
            <a:r>
              <a:rPr lang="en-US" sz="2000" dirty="0" err="1" smtClean="0"/>
              <a:t>Gly</a:t>
            </a:r>
            <a:r>
              <a:rPr lang="en-US" sz="2000" dirty="0" smtClean="0"/>
              <a:t> 380 </a:t>
            </a:r>
            <a:r>
              <a:rPr lang="en-US" sz="2000" dirty="0" err="1" smtClean="0"/>
              <a:t>Arg</a:t>
            </a:r>
            <a:endParaRPr lang="en-US" sz="2000" dirty="0" smtClean="0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381000" y="533400"/>
          <a:ext cx="44196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Bitmap Image" r:id="rId3" imgW="13832231" imgH="10574226" progId="Paint.Picture">
                  <p:embed/>
                </p:oleObj>
              </mc:Choice>
              <mc:Fallback>
                <p:oleObj name="Bitmap Image" r:id="rId3" imgW="13832231" imgH="1057422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634" t="-1289" b="2812"/>
                      <a:stretch>
                        <a:fillRect/>
                      </a:stretch>
                    </p:blipFill>
                    <p:spPr bwMode="auto">
                      <a:xfrm>
                        <a:off x="381000" y="533400"/>
                        <a:ext cx="44196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2226</Words>
  <Application>Microsoft Macintosh PowerPoint</Application>
  <PresentationFormat>On-screen Show (4:3)</PresentationFormat>
  <Paragraphs>964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Courier New</vt:lpstr>
      <vt:lpstr>Georgia</vt:lpstr>
      <vt:lpstr>Helvetica</vt:lpstr>
      <vt:lpstr>Tahoma</vt:lpstr>
      <vt:lpstr>Times New Roman</vt:lpstr>
      <vt:lpstr>Wingdings</vt:lpstr>
      <vt:lpstr>Arial</vt:lpstr>
      <vt:lpstr>Default Design</vt:lpstr>
      <vt:lpstr>1_Default Design</vt:lpstr>
      <vt:lpstr>Clip</vt:lpstr>
      <vt:lpstr>Bitmap Image</vt:lpstr>
      <vt:lpstr>Xeroderma Pigmentosum</vt:lpstr>
      <vt:lpstr>Study Guide/Outline--Mutations</vt:lpstr>
      <vt:lpstr>Different mutation rates for different genes</vt:lpstr>
      <vt:lpstr>Types of Mutations</vt:lpstr>
      <vt:lpstr>The genetic code</vt:lpstr>
      <vt:lpstr>Frameshift Mutations</vt:lpstr>
      <vt:lpstr>Frameshift Mutations</vt:lpstr>
      <vt:lpstr>Mutations causing changes in gene expression</vt:lpstr>
      <vt:lpstr>Achondroplasia  Mutation in Fibroblast Growth Factor Receptor 3 (FGFR-3)  Chromosome 4p16.3  Almost all casesGly 380 Arg</vt:lpstr>
      <vt:lpstr>Nonsense and Frameshift Mutations in APC gene cause Familial Adenomatous Polyposis</vt:lpstr>
      <vt:lpstr>Gel Electrophoresis to detect truncated APC proteins in FAP families</vt:lpstr>
      <vt:lpstr>Gel Electrophoresis to detect truncated APC proteins in FAP families</vt:lpstr>
      <vt:lpstr>PowerPoint Presentation</vt:lpstr>
      <vt:lpstr>Different results of somatic vs. germline mutations</vt:lpstr>
      <vt:lpstr>Sources of mutation</vt:lpstr>
      <vt:lpstr>Fig 17-13 Wobble base pairing leads to a replicated error</vt:lpstr>
      <vt:lpstr>PowerPoint Presentation</vt:lpstr>
      <vt:lpstr>PowerPoint Presentation</vt:lpstr>
      <vt:lpstr>Expansion of tri-nucleotide repeats</vt:lpstr>
      <vt:lpstr>PowerPoint Presentation</vt:lpstr>
      <vt:lpstr>PowerPoint Presentation</vt:lpstr>
      <vt:lpstr>PowerPoint Presentation</vt:lpstr>
      <vt:lpstr>Tautomeric shifts of nucleotides change the pairing properties</vt:lpstr>
      <vt:lpstr>Mis–base pairing due to tautomeric shifts</vt:lpstr>
      <vt:lpstr>PowerPoint Presentation</vt:lpstr>
      <vt:lpstr>PowerPoint Presentation</vt:lpstr>
      <vt:lpstr>PowerPoint Presentation</vt:lpstr>
      <vt:lpstr>PowerPoint Presentation</vt:lpstr>
      <vt:lpstr>5-BrdU is an unstable chemical analog of Thymine</vt:lpstr>
      <vt:lpstr>Oxidative stress and DNA damage causes G to T transversions</vt:lpstr>
      <vt:lpstr>PowerPoint Presentation</vt:lpstr>
      <vt:lpstr>PowerPoint Presentation</vt:lpstr>
      <vt:lpstr>PowerPoint Presentation</vt:lpstr>
      <vt:lpstr>Go over lecture outline at end of lecture</vt:lpstr>
    </vt:vector>
  </TitlesOfParts>
  <Company>Georgia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B-Thalassemia Phenotypes</dc:title>
  <dc:creator>echen</dc:creator>
  <cp:lastModifiedBy>Carly</cp:lastModifiedBy>
  <cp:revision>53</cp:revision>
  <cp:lastPrinted>2011-04-18T17:49:02Z</cp:lastPrinted>
  <dcterms:created xsi:type="dcterms:W3CDTF">2003-03-10T13:37:06Z</dcterms:created>
  <dcterms:modified xsi:type="dcterms:W3CDTF">2016-05-19T14:06:19Z</dcterms:modified>
</cp:coreProperties>
</file>