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21" r:id="rId2"/>
    <p:sldId id="273" r:id="rId3"/>
    <p:sldId id="344" r:id="rId4"/>
    <p:sldId id="275" r:id="rId5"/>
    <p:sldId id="276" r:id="rId6"/>
    <p:sldId id="274" r:id="rId7"/>
    <p:sldId id="318" r:id="rId8"/>
    <p:sldId id="311" r:id="rId9"/>
    <p:sldId id="326" r:id="rId10"/>
    <p:sldId id="292" r:id="rId11"/>
    <p:sldId id="327" r:id="rId12"/>
    <p:sldId id="328" r:id="rId13"/>
    <p:sldId id="291" r:id="rId14"/>
    <p:sldId id="330" r:id="rId15"/>
    <p:sldId id="331" r:id="rId16"/>
    <p:sldId id="342" r:id="rId17"/>
    <p:sldId id="325" r:id="rId18"/>
    <p:sldId id="312" r:id="rId19"/>
    <p:sldId id="343" r:id="rId20"/>
    <p:sldId id="296" r:id="rId21"/>
    <p:sldId id="307" r:id="rId22"/>
    <p:sldId id="319" r:id="rId23"/>
    <p:sldId id="295" r:id="rId24"/>
    <p:sldId id="308" r:id="rId25"/>
    <p:sldId id="288" r:id="rId26"/>
    <p:sldId id="324" r:id="rId27"/>
    <p:sldId id="317" r:id="rId28"/>
    <p:sldId id="304" r:id="rId29"/>
    <p:sldId id="332" r:id="rId30"/>
    <p:sldId id="316" r:id="rId31"/>
    <p:sldId id="333" r:id="rId32"/>
    <p:sldId id="335" r:id="rId33"/>
    <p:sldId id="346" r:id="rId34"/>
    <p:sldId id="347" r:id="rId35"/>
    <p:sldId id="336" r:id="rId36"/>
    <p:sldId id="345" r:id="rId37"/>
    <p:sldId id="348" r:id="rId38"/>
    <p:sldId id="337" r:id="rId39"/>
    <p:sldId id="338" r:id="rId40"/>
    <p:sldId id="339" r:id="rId41"/>
    <p:sldId id="340" r:id="rId42"/>
    <p:sldId id="341" r:id="rId43"/>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700" autoAdjust="0"/>
    <p:restoredTop sz="68903" autoAdjust="0"/>
  </p:normalViewPr>
  <p:slideViewPr>
    <p:cSldViewPr snapToGrid="0">
      <p:cViewPr>
        <p:scale>
          <a:sx n="70" d="100"/>
          <a:sy n="70" d="100"/>
        </p:scale>
        <p:origin x="-605" y="230"/>
      </p:cViewPr>
      <p:guideLst>
        <p:guide orient="horz" pos="2160"/>
        <p:guide pos="2880"/>
      </p:guideLst>
    </p:cSldViewPr>
  </p:slideViewPr>
  <p:outlineViewPr>
    <p:cViewPr>
      <p:scale>
        <a:sx n="33" d="100"/>
        <a:sy n="33" d="100"/>
      </p:scale>
      <p:origin x="38" y="88051"/>
    </p:cViewPr>
  </p:outlineViewPr>
  <p:notesTextViewPr>
    <p:cViewPr>
      <p:scale>
        <a:sx n="100" d="100"/>
        <a:sy n="100" d="100"/>
      </p:scale>
      <p:origin x="0" y="0"/>
    </p:cViewPr>
  </p:notesTextViewPr>
  <p:sorterViewPr>
    <p:cViewPr>
      <p:scale>
        <a:sx n="66" d="100"/>
        <a:sy n="66" d="100"/>
      </p:scale>
      <p:origin x="0" y="37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4029075" cy="3492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pPr>
              <a:defRPr/>
            </a:pPr>
            <a:endParaRPr lang="en-US"/>
          </a:p>
        </p:txBody>
      </p:sp>
      <p:sp>
        <p:nvSpPr>
          <p:cNvPr id="25603" name="Rectangle 3"/>
          <p:cNvSpPr>
            <a:spLocks noGrp="1" noChangeArrowheads="1"/>
          </p:cNvSpPr>
          <p:nvPr>
            <p:ph type="dt" sz="quarter" idx="1"/>
          </p:nvPr>
        </p:nvSpPr>
        <p:spPr bwMode="auto">
          <a:xfrm>
            <a:off x="5267325" y="0"/>
            <a:ext cx="4029075" cy="3492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pPr>
              <a:defRPr/>
            </a:pPr>
            <a:endParaRPr lang="en-US"/>
          </a:p>
        </p:txBody>
      </p:sp>
      <p:sp>
        <p:nvSpPr>
          <p:cNvPr id="25604" name="Rectangle 4"/>
          <p:cNvSpPr>
            <a:spLocks noGrp="1" noChangeArrowheads="1"/>
          </p:cNvSpPr>
          <p:nvPr>
            <p:ph type="ftr" sz="quarter" idx="2"/>
          </p:nvPr>
        </p:nvSpPr>
        <p:spPr bwMode="auto">
          <a:xfrm>
            <a:off x="0" y="6661150"/>
            <a:ext cx="4029075" cy="3492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pPr>
              <a:defRPr/>
            </a:pPr>
            <a:endParaRPr lang="en-US"/>
          </a:p>
        </p:txBody>
      </p:sp>
      <p:sp>
        <p:nvSpPr>
          <p:cNvPr id="25605" name="Rectangle 5"/>
          <p:cNvSpPr>
            <a:spLocks noGrp="1" noChangeArrowheads="1"/>
          </p:cNvSpPr>
          <p:nvPr>
            <p:ph type="sldNum" sz="quarter" idx="3"/>
          </p:nvPr>
        </p:nvSpPr>
        <p:spPr bwMode="auto">
          <a:xfrm>
            <a:off x="5267325" y="6661150"/>
            <a:ext cx="4029075" cy="3492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pPr>
              <a:defRPr/>
            </a:pPr>
            <a:fld id="{2A92D994-D595-4B4E-82E4-909667DCE679}" type="slidenum">
              <a:rPr lang="en-US"/>
              <a:pPr>
                <a:defRPr/>
              </a:pPr>
              <a:t>‹#›</a:t>
            </a:fld>
            <a:endParaRPr lang="en-US"/>
          </a:p>
        </p:txBody>
      </p:sp>
    </p:spTree>
    <p:extLst>
      <p:ext uri="{BB962C8B-B14F-4D97-AF65-F5344CB8AC3E}">
        <p14:creationId xmlns:p14="http://schemas.microsoft.com/office/powerpoint/2010/main" val="3028961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4029075" cy="3492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pPr>
              <a:defRPr/>
            </a:pPr>
            <a:endParaRPr lang="en-US"/>
          </a:p>
        </p:txBody>
      </p:sp>
      <p:sp>
        <p:nvSpPr>
          <p:cNvPr id="14339" name="Rectangle 3"/>
          <p:cNvSpPr>
            <a:spLocks noGrp="1" noChangeArrowheads="1"/>
          </p:cNvSpPr>
          <p:nvPr>
            <p:ph type="dt" idx="1"/>
          </p:nvPr>
        </p:nvSpPr>
        <p:spPr bwMode="auto">
          <a:xfrm>
            <a:off x="5267325" y="0"/>
            <a:ext cx="4029075" cy="3492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1238250" y="3330575"/>
            <a:ext cx="6819900" cy="31527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6661150"/>
            <a:ext cx="4029075" cy="3492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pPr>
              <a:defRPr/>
            </a:pPr>
            <a:endParaRPr lang="en-US"/>
          </a:p>
        </p:txBody>
      </p:sp>
      <p:sp>
        <p:nvSpPr>
          <p:cNvPr id="14343" name="Rectangle 7"/>
          <p:cNvSpPr>
            <a:spLocks noGrp="1" noChangeArrowheads="1"/>
          </p:cNvSpPr>
          <p:nvPr>
            <p:ph type="sldNum" sz="quarter" idx="5"/>
          </p:nvPr>
        </p:nvSpPr>
        <p:spPr bwMode="auto">
          <a:xfrm>
            <a:off x="5267325" y="6661150"/>
            <a:ext cx="4029075" cy="3492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pPr>
              <a:defRPr/>
            </a:pPr>
            <a:fld id="{B3BE801C-8458-4867-80B3-4CB6272207EE}" type="slidenum">
              <a:rPr lang="en-US"/>
              <a:pPr>
                <a:defRPr/>
              </a:pPr>
              <a:t>‹#›</a:t>
            </a:fld>
            <a:endParaRPr lang="en-US"/>
          </a:p>
        </p:txBody>
      </p:sp>
    </p:spTree>
    <p:extLst>
      <p:ext uri="{BB962C8B-B14F-4D97-AF65-F5344CB8AC3E}">
        <p14:creationId xmlns:p14="http://schemas.microsoft.com/office/powerpoint/2010/main" val="1452046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31863"/>
            <a:fld id="{A0C02C69-25C6-4D9D-AF59-EA5978B923DB}" type="slidenum">
              <a:rPr lang="en-US" smtClean="0"/>
              <a:pPr defTabSz="931863"/>
              <a:t>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ts val="488"/>
              </a:spcBef>
              <a:spcAft>
                <a:spcPts val="488"/>
              </a:spcAft>
            </a:pPr>
            <a:r>
              <a:rPr lang="en-US" b="1" smtClean="0"/>
              <a:t>DNA packaging is not simple.  If most of the DNA exists as “packaged”, how does the cell know to “unpackage” the right part of the genome for gene expression? (e.g. shown here is the “unpackaged” portion of the chromosome that is currently being expressed (i.e. making RNA)</a:t>
            </a:r>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t>How does the bacterial chromosome remain in its “tight” nucleoid without a nuclear membrane?</a:t>
            </a:r>
          </a:p>
        </p:txBody>
      </p:sp>
      <p:sp>
        <p:nvSpPr>
          <p:cNvPr id="58372" name="Slide Number Placeholder 3"/>
          <p:cNvSpPr>
            <a:spLocks noGrp="1"/>
          </p:cNvSpPr>
          <p:nvPr>
            <p:ph type="sldNum" sz="quarter" idx="5"/>
          </p:nvPr>
        </p:nvSpPr>
        <p:spPr>
          <a:noFill/>
        </p:spPr>
        <p:txBody>
          <a:bodyPr/>
          <a:lstStyle/>
          <a:p>
            <a:pPr defTabSz="931863"/>
            <a:fld id="{4BD1D065-6D7D-4F78-9860-87DBDC14262F}" type="slidenum">
              <a:rPr lang="en-US" smtClean="0"/>
              <a:pPr defTabSz="931863"/>
              <a:t>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t>Topiosomerases supercoil and “uncoil” DNA.</a:t>
            </a:r>
          </a:p>
        </p:txBody>
      </p:sp>
      <p:sp>
        <p:nvSpPr>
          <p:cNvPr id="59396" name="Slide Number Placeholder 3"/>
          <p:cNvSpPr>
            <a:spLocks noGrp="1"/>
          </p:cNvSpPr>
          <p:nvPr>
            <p:ph type="sldNum" sz="quarter" idx="5"/>
          </p:nvPr>
        </p:nvSpPr>
        <p:spPr>
          <a:noFill/>
        </p:spPr>
        <p:txBody>
          <a:bodyPr/>
          <a:lstStyle/>
          <a:p>
            <a:pPr defTabSz="931863"/>
            <a:fld id="{DC3AA754-09CA-41A4-A1B3-49EAB587D931}" type="slidenum">
              <a:rPr lang="en-US" smtClean="0"/>
              <a:pPr defTabSz="931863"/>
              <a:t>13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“By opportunistic, or hopping in and out of the genome, I mean ~ once every 10,000 years or so.  Fast on evolutionary time scale, slow from our perspective.  The parasitic sequences can’t hop too much or they’d create too much damage.  But occasionally an insertion will occur, and is detected.  Sometimes this might be a “new mutation” in a family, the child has a mutation that the parent doesn’t (so either the mother was sleeping with the postman, OR, the mutation occurred in one of the parent’s gonads, in the egg or the sperm).</a:t>
            </a:r>
          </a:p>
        </p:txBody>
      </p:sp>
      <p:sp>
        <p:nvSpPr>
          <p:cNvPr id="60420" name="Slide Number Placeholder 3"/>
          <p:cNvSpPr>
            <a:spLocks noGrp="1"/>
          </p:cNvSpPr>
          <p:nvPr>
            <p:ph type="sldNum" sz="quarter" idx="5"/>
          </p:nvPr>
        </p:nvSpPr>
        <p:spPr>
          <a:noFill/>
        </p:spPr>
        <p:txBody>
          <a:bodyPr/>
          <a:lstStyle/>
          <a:p>
            <a:pPr defTabSz="931863"/>
            <a:fld id="{131ADE50-BF6D-41D9-94D8-D45CE4CEB5BC}" type="slidenum">
              <a:rPr lang="en-US" smtClean="0"/>
              <a:pPr defTabSz="931863"/>
              <a:t>18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t>Experiment:  placement of yeast centromere DNA onto bacterial plasmid DNA.  Host yeast cell machinery could recognize the bacterial plasmid DNA by attaching to yeast centromere, treating it as a mitotic chromosome</a:t>
            </a:r>
          </a:p>
        </p:txBody>
      </p:sp>
      <p:sp>
        <p:nvSpPr>
          <p:cNvPr id="61444" name="Slide Number Placeholder 3"/>
          <p:cNvSpPr>
            <a:spLocks noGrp="1"/>
          </p:cNvSpPr>
          <p:nvPr>
            <p:ph type="sldNum" sz="quarter" idx="5"/>
          </p:nvPr>
        </p:nvSpPr>
        <p:spPr>
          <a:noFill/>
        </p:spPr>
        <p:txBody>
          <a:bodyPr/>
          <a:lstStyle/>
          <a:p>
            <a:pPr defTabSz="931863"/>
            <a:fld id="{3A860555-94F9-43C1-A70E-3BCB55B1D992}" type="slidenum">
              <a:rPr lang="en-US" smtClean="0"/>
              <a:pPr defTabSz="931863"/>
              <a:t>21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31863"/>
            <a:fld id="{B0AD407E-20FE-4BD4-8CA9-DE68C804696A}" type="slidenum">
              <a:rPr lang="en-US" smtClean="0"/>
              <a:pPr defTabSz="931863"/>
              <a:t>22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a:spcBef>
                <a:spcPts val="488"/>
              </a:spcBef>
              <a:spcAft>
                <a:spcPts val="488"/>
              </a:spcAft>
            </a:pPr>
            <a:r>
              <a:rPr lang="en-US" b="1" smtClean="0"/>
              <a:t>Figure 11.10 Chromosome fragments that lack centromeres are lost in mitosis.</a:t>
            </a:r>
            <a:endParaRPr lang="en-US" smtClean="0"/>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pPr defTabSz="931863"/>
            <a:fld id="{C703E13E-CDA5-44DA-A2C3-4EECEBAF9874}" type="slidenum">
              <a:rPr lang="en-US" smtClean="0"/>
              <a:pPr defTabSz="931863"/>
              <a:t>26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31863"/>
            <a:fld id="{26C3C7EC-8422-4456-BA45-AC787831B64F}" type="slidenum">
              <a:rPr lang="en-US" smtClean="0"/>
              <a:pPr defTabSz="931863"/>
              <a:t>30</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a:spcBef>
                <a:spcPts val="488"/>
              </a:spcBef>
              <a:spcAft>
                <a:spcPts val="488"/>
              </a:spcAft>
            </a:pPr>
            <a:r>
              <a:rPr lang="en-US" b="1" smtClean="0"/>
              <a:t>Figure 11.7a Adjacent nucleosomes pack together to form a 30-nm fiber.</a:t>
            </a:r>
            <a:r>
              <a:rPr lang="en-US" smtClean="0"/>
              <a:t> (a) Electron micrograph of nucleosomes. </a:t>
            </a:r>
            <a:r>
              <a:rPr lang="en-US" i="1" smtClean="0"/>
              <a:t>[Part a: Jan Bednar, Rachel A. Horowitz, Sergei A. Grigoryev, Lenny M. Carruthers, Jeffrey C. Hansen, Abraham J. Koster, and Christopher L.Woodcock. Nucleosomes, linker DNA, and linker histone form a unique structural motif that directs the higher-order folding and compaction of chromatin. </a:t>
            </a:r>
            <a:r>
              <a:rPr lang="en-US" smtClean="0"/>
              <a:t>PNAS </a:t>
            </a:r>
            <a:r>
              <a:rPr lang="en-US" i="1" smtClean="0"/>
              <a:t>1998; 95:14173–14178. Copyright 2004 National Academy of Sciences, U.S.A.]</a:t>
            </a:r>
            <a:endParaRPr lang="en-US" smtClean="0"/>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Constitutive heterochromatin—always tightly compacted (e.g. highly repetitive sequences or </a:t>
            </a:r>
            <a:r>
              <a:rPr lang="en-US" smtClean="0"/>
              <a:t>centromere sequences)</a:t>
            </a:r>
            <a:endParaRPr lang="en-US" dirty="0" smtClean="0"/>
          </a:p>
          <a:p>
            <a:endParaRPr lang="en-US" dirty="0" smtClean="0"/>
          </a:p>
          <a:p>
            <a:r>
              <a:rPr lang="en-US" dirty="0" smtClean="0"/>
              <a:t>Facultative heterochromatin—DNA that can switch back and forth (e.g. Barr bodies or inactivated X-Chromosomes)</a:t>
            </a:r>
            <a:endParaRPr lang="en-US" dirty="0"/>
          </a:p>
        </p:txBody>
      </p:sp>
      <p:sp>
        <p:nvSpPr>
          <p:cNvPr id="4" name="Slide Number Placeholder 3"/>
          <p:cNvSpPr>
            <a:spLocks noGrp="1"/>
          </p:cNvSpPr>
          <p:nvPr>
            <p:ph type="sldNum" sz="quarter" idx="10"/>
          </p:nvPr>
        </p:nvSpPr>
        <p:spPr/>
        <p:txBody>
          <a:bodyPr/>
          <a:lstStyle/>
          <a:p>
            <a:pPr>
              <a:defRPr/>
            </a:pPr>
            <a:fld id="{B3BE801C-8458-4867-80B3-4CB6272207EE}" type="slidenum">
              <a:rPr lang="en-US" smtClean="0"/>
              <a:pPr>
                <a:defRPr/>
              </a:pPr>
              <a:t>38</a:t>
            </a:fld>
            <a:endParaRPr lang="en-US"/>
          </a:p>
        </p:txBody>
      </p:sp>
    </p:spTree>
    <p:extLst>
      <p:ext uri="{BB962C8B-B14F-4D97-AF65-F5344CB8AC3E}">
        <p14:creationId xmlns:p14="http://schemas.microsoft.com/office/powerpoint/2010/main" val="262038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62150" cy="5295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0"/>
            <a:ext cx="5734050" cy="5295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04850" y="0"/>
            <a:ext cx="7772400" cy="8953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28650" y="1181100"/>
            <a:ext cx="3810000" cy="4114800"/>
          </a:xfrm>
        </p:spPr>
        <p:txBody>
          <a:bodyPr/>
          <a:lstStyle/>
          <a:p>
            <a:pPr lvl="0"/>
            <a:endParaRPr lang="en-US" noProof="0" smtClean="0"/>
          </a:p>
        </p:txBody>
      </p:sp>
      <p:sp>
        <p:nvSpPr>
          <p:cNvPr id="4" name="Text Placeholder 3"/>
          <p:cNvSpPr>
            <a:spLocks noGrp="1"/>
          </p:cNvSpPr>
          <p:nvPr>
            <p:ph type="body" sz="half" idx="2"/>
          </p:nvPr>
        </p:nvSpPr>
        <p:spPr>
          <a:xfrm>
            <a:off x="4591050" y="1181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81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0" y="1181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04850" y="0"/>
            <a:ext cx="7772400" cy="895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28650" y="11811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Study Guide and Outline</a:t>
            </a:r>
          </a:p>
        </p:txBody>
      </p:sp>
      <p:sp>
        <p:nvSpPr>
          <p:cNvPr id="21507" name="Rectangle 3"/>
          <p:cNvSpPr>
            <a:spLocks noGrp="1" noChangeArrowheads="1"/>
          </p:cNvSpPr>
          <p:nvPr>
            <p:ph type="body" idx="1"/>
          </p:nvPr>
        </p:nvSpPr>
        <p:spPr>
          <a:xfrm>
            <a:off x="514350" y="3165475"/>
            <a:ext cx="7886700" cy="3295650"/>
          </a:xfrm>
        </p:spPr>
        <p:txBody>
          <a:bodyPr/>
          <a:lstStyle/>
          <a:p>
            <a:pPr eaLnBrk="1" hangingPunct="1">
              <a:lnSpc>
                <a:spcPct val="90000"/>
              </a:lnSpc>
              <a:buFontTx/>
              <a:buNone/>
            </a:pPr>
            <a:r>
              <a:rPr lang="en-US" sz="1800" smtClean="0"/>
              <a:t>DNA Packaging—Why and How</a:t>
            </a:r>
          </a:p>
          <a:p>
            <a:pPr eaLnBrk="1" hangingPunct="1">
              <a:lnSpc>
                <a:spcPct val="90000"/>
              </a:lnSpc>
            </a:pPr>
            <a:r>
              <a:rPr lang="en-US" sz="1800" smtClean="0"/>
              <a:t>If the DNA in a typical human cell were stretched out, what length would it be? What is the diameter of the nucleus in which human DNA must be packaged?</a:t>
            </a:r>
          </a:p>
          <a:p>
            <a:pPr eaLnBrk="1" hangingPunct="1">
              <a:lnSpc>
                <a:spcPct val="90000"/>
              </a:lnSpc>
            </a:pPr>
            <a:r>
              <a:rPr lang="en-US" sz="1800" smtClean="0"/>
              <a:t>What degree of DNA packaging corresponds with “diffuse DNA” associated with G1? What kind of DNA packaging is associated with M-phase (“condensed DNA”)?</a:t>
            </a:r>
          </a:p>
          <a:p>
            <a:pPr eaLnBrk="1" hangingPunct="1">
              <a:lnSpc>
                <a:spcPct val="90000"/>
              </a:lnSpc>
            </a:pPr>
            <a:r>
              <a:rPr lang="en-US" sz="1800" smtClean="0"/>
              <a:t>What types of DNA sequences make up the genome? What functions do they serve?</a:t>
            </a:r>
          </a:p>
          <a:p>
            <a:pPr eaLnBrk="1" hangingPunct="1">
              <a:lnSpc>
                <a:spcPct val="90000"/>
              </a:lnSpc>
            </a:pPr>
            <a:r>
              <a:rPr lang="en-US" sz="1800" smtClean="0"/>
              <a:t>What are the differences between euchromatin and heterochromatin?</a:t>
            </a:r>
          </a:p>
          <a:p>
            <a:pPr eaLnBrk="1" hangingPunct="1">
              <a:lnSpc>
                <a:spcPct val="90000"/>
              </a:lnSpc>
            </a:pPr>
            <a:r>
              <a:rPr lang="en-US" sz="1800" smtClean="0"/>
              <a:t>What types of proteins are involved in chromosome packaging? </a:t>
            </a:r>
          </a:p>
          <a:p>
            <a:pPr lvl="1" eaLnBrk="1" hangingPunct="1">
              <a:lnSpc>
                <a:spcPct val="90000"/>
              </a:lnSpc>
            </a:pPr>
            <a:r>
              <a:rPr lang="en-US" sz="1400" smtClean="0"/>
              <a:t>How do nucleosomes and histone proteins function in DNA packaging? </a:t>
            </a:r>
          </a:p>
          <a:p>
            <a:pPr lvl="1" eaLnBrk="1" hangingPunct="1">
              <a:lnSpc>
                <a:spcPct val="90000"/>
              </a:lnSpc>
            </a:pPr>
            <a:r>
              <a:rPr lang="en-US" sz="1400" smtClean="0"/>
              <a:t>What is chromosome scaffolding?</a:t>
            </a:r>
          </a:p>
          <a:p>
            <a:pPr eaLnBrk="1" hangingPunct="1">
              <a:lnSpc>
                <a:spcPct val="90000"/>
              </a:lnSpc>
            </a:pPr>
            <a:endParaRPr lang="en-US" sz="1800" smtClean="0"/>
          </a:p>
        </p:txBody>
      </p:sp>
      <p:sp>
        <p:nvSpPr>
          <p:cNvPr id="4" name="TextBox 3"/>
          <p:cNvSpPr txBox="1"/>
          <p:nvPr/>
        </p:nvSpPr>
        <p:spPr>
          <a:xfrm>
            <a:off x="476250" y="990600"/>
            <a:ext cx="7886700" cy="1938338"/>
          </a:xfrm>
          <a:prstGeom prst="rect">
            <a:avLst/>
          </a:prstGeom>
          <a:noFill/>
          <a:ln>
            <a:solidFill>
              <a:schemeClr val="tx2"/>
            </a:solidFill>
          </a:ln>
        </p:spPr>
        <p:txBody>
          <a:bodyPr>
            <a:spAutoFit/>
          </a:bodyPr>
          <a:lstStyle/>
          <a:p>
            <a:pPr>
              <a:defRPr/>
            </a:pPr>
            <a:r>
              <a:rPr lang="en-US" sz="2000" dirty="0">
                <a:latin typeface="+mj-lt"/>
              </a:rPr>
              <a:t>Broad course objective: a.) explain the molecular structure of chromosomes as it relates to DNA packaging, chromosome function and gene expression</a:t>
            </a:r>
          </a:p>
          <a:p>
            <a:pPr>
              <a:defRPr/>
            </a:pPr>
            <a:endParaRPr lang="en-US" sz="2000" dirty="0">
              <a:latin typeface="+mj-lt"/>
            </a:endParaRPr>
          </a:p>
          <a:p>
            <a:pPr>
              <a:defRPr/>
            </a:pPr>
            <a:r>
              <a:rPr lang="en-US" sz="2000" dirty="0">
                <a:latin typeface="+mj-lt"/>
              </a:rPr>
              <a:t>Necessary for future material on: Chromosome Variation, Regulation of Gene Expression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lum contrast="12000"/>
          </a:blip>
          <a:srcRect/>
          <a:stretch>
            <a:fillRect/>
          </a:stretch>
        </p:blipFill>
        <p:spPr bwMode="auto">
          <a:xfrm>
            <a:off x="300038" y="379413"/>
            <a:ext cx="8542337" cy="6097587"/>
          </a:xfrm>
          <a:prstGeom prst="rect">
            <a:avLst/>
          </a:prstGeom>
          <a:noFill/>
          <a:ln w="9525">
            <a:noFill/>
            <a:miter lim="800000"/>
            <a:headEnd/>
            <a:tailEnd/>
          </a:ln>
        </p:spPr>
      </p:pic>
      <p:sp>
        <p:nvSpPr>
          <p:cNvPr id="27651" name="Text Box 3"/>
          <p:cNvSpPr txBox="1">
            <a:spLocks noChangeArrowheads="1"/>
          </p:cNvSpPr>
          <p:nvPr/>
        </p:nvSpPr>
        <p:spPr bwMode="auto">
          <a:xfrm>
            <a:off x="7048500" y="1428750"/>
            <a:ext cx="1200150" cy="274638"/>
          </a:xfrm>
          <a:prstGeom prst="rect">
            <a:avLst/>
          </a:prstGeom>
          <a:noFill/>
          <a:ln w="9525">
            <a:noFill/>
            <a:miter lim="800000"/>
            <a:headEnd/>
            <a:tailEnd/>
          </a:ln>
        </p:spPr>
        <p:txBody>
          <a:bodyPr lIns="0" tIns="0" rIns="0" bIns="0">
            <a:spAutoFit/>
          </a:bodyPr>
          <a:lstStyle/>
          <a:p>
            <a:pPr>
              <a:spcBef>
                <a:spcPct val="50000"/>
              </a:spcBef>
            </a:pPr>
            <a:r>
              <a:rPr lang="en-US" sz="1800" b="1">
                <a:latin typeface="Arial" pitchFamily="34" charset="0"/>
              </a:rPr>
              <a:t>(~ 40 kb)</a:t>
            </a:r>
          </a:p>
        </p:txBody>
      </p:sp>
      <p:sp>
        <p:nvSpPr>
          <p:cNvPr id="27652" name="Rectangle 4"/>
          <p:cNvSpPr>
            <a:spLocks noGrp="1" noChangeArrowheads="1"/>
          </p:cNvSpPr>
          <p:nvPr>
            <p:ph type="title" idx="4294967295"/>
          </p:nvPr>
        </p:nvSpPr>
        <p:spPr>
          <a:xfrm>
            <a:off x="838200" y="95250"/>
            <a:ext cx="7772400" cy="895350"/>
          </a:xfrm>
        </p:spPr>
        <p:txBody>
          <a:bodyPr/>
          <a:lstStyle/>
          <a:p>
            <a:pPr eaLnBrk="1" hangingPunct="1"/>
            <a:r>
              <a:rPr lang="en-US" sz="3200" dirty="0" smtClean="0"/>
              <a:t>Bacterial chromosome is normally </a:t>
            </a:r>
            <a:r>
              <a:rPr lang="en-US" sz="3200" dirty="0" err="1" smtClean="0"/>
              <a:t>supercoiled</a:t>
            </a:r>
            <a:endParaRPr lang="en-US" sz="3200" dirty="0" smtClean="0"/>
          </a:p>
        </p:txBody>
      </p:sp>
      <p:sp>
        <p:nvSpPr>
          <p:cNvPr id="27653" name="TextBox 4"/>
          <p:cNvSpPr txBox="1">
            <a:spLocks noChangeArrowheads="1"/>
          </p:cNvSpPr>
          <p:nvPr/>
        </p:nvSpPr>
        <p:spPr bwMode="auto">
          <a:xfrm>
            <a:off x="261938" y="5159375"/>
            <a:ext cx="4865687" cy="831850"/>
          </a:xfrm>
          <a:prstGeom prst="rect">
            <a:avLst/>
          </a:prstGeom>
          <a:solidFill>
            <a:schemeClr val="bg1"/>
          </a:solidFill>
          <a:ln w="9525">
            <a:noFill/>
            <a:miter lim="800000"/>
            <a:headEnd/>
            <a:tailEnd/>
          </a:ln>
        </p:spPr>
        <p:txBody>
          <a:bodyPr>
            <a:spAutoFit/>
          </a:bodyPr>
          <a:lstStyle/>
          <a:p>
            <a:r>
              <a:rPr lang="en-US"/>
              <a:t>Bacterial DNA released from supercoiling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8" descr="bro25332_12_03b.jpg"/>
          <p:cNvPicPr>
            <a:picLocks noChangeAspect="1"/>
          </p:cNvPicPr>
          <p:nvPr/>
        </p:nvPicPr>
        <p:blipFill>
          <a:blip r:embed="rId2" cstate="print"/>
          <a:srcRect/>
          <a:stretch>
            <a:fillRect/>
          </a:stretch>
        </p:blipFill>
        <p:spPr bwMode="auto">
          <a:xfrm>
            <a:off x="5729288" y="3031860"/>
            <a:ext cx="1938337" cy="1878012"/>
          </a:xfrm>
          <a:prstGeom prst="rect">
            <a:avLst/>
          </a:prstGeom>
          <a:noFill/>
          <a:ln w="9525">
            <a:noFill/>
            <a:miter lim="800000"/>
            <a:headEnd/>
            <a:tailEnd/>
          </a:ln>
        </p:spPr>
      </p:pic>
      <p:grpSp>
        <p:nvGrpSpPr>
          <p:cNvPr id="2" name="Group 99"/>
          <p:cNvGrpSpPr>
            <a:grpSpLocks noChangeAspect="1"/>
          </p:cNvGrpSpPr>
          <p:nvPr/>
        </p:nvGrpSpPr>
        <p:grpSpPr bwMode="auto">
          <a:xfrm>
            <a:off x="4560888" y="3679560"/>
            <a:ext cx="1109662" cy="103187"/>
            <a:chOff x="2927350" y="3433536"/>
            <a:chExt cx="923925" cy="85725"/>
          </a:xfrm>
        </p:grpSpPr>
        <p:sp>
          <p:nvSpPr>
            <p:cNvPr id="8215" name="Line 1052"/>
            <p:cNvSpPr>
              <a:spLocks noChangeAspect="1" noChangeShapeType="1"/>
            </p:cNvSpPr>
            <p:nvPr/>
          </p:nvSpPr>
          <p:spPr bwMode="auto">
            <a:xfrm>
              <a:off x="2927350" y="3467100"/>
              <a:ext cx="806450" cy="1588"/>
            </a:xfrm>
            <a:prstGeom prst="line">
              <a:avLst/>
            </a:prstGeom>
            <a:noFill/>
            <a:ln w="11811">
              <a:solidFill>
                <a:srgbClr val="000000"/>
              </a:solidFill>
              <a:round/>
              <a:headEnd/>
              <a:tailEnd/>
            </a:ln>
          </p:spPr>
          <p:txBody>
            <a:bodyPr/>
            <a:lstStyle/>
            <a:p>
              <a:endParaRPr lang="en-US" sz="1800"/>
            </a:p>
          </p:txBody>
        </p:sp>
        <p:sp>
          <p:nvSpPr>
            <p:cNvPr id="8216" name="Freeform 1053"/>
            <p:cNvSpPr>
              <a:spLocks noChangeAspect="1"/>
            </p:cNvSpPr>
            <p:nvPr/>
          </p:nvSpPr>
          <p:spPr bwMode="auto">
            <a:xfrm>
              <a:off x="3698875" y="3433536"/>
              <a:ext cx="152400" cy="85725"/>
            </a:xfrm>
            <a:custGeom>
              <a:avLst/>
              <a:gdLst>
                <a:gd name="T0" fmla="*/ 0 w 96"/>
                <a:gd name="T1" fmla="*/ 0 h 54"/>
                <a:gd name="T2" fmla="*/ 2147483647 w 96"/>
                <a:gd name="T3" fmla="*/ 2147483647 h 54"/>
                <a:gd name="T4" fmla="*/ 0 w 96"/>
                <a:gd name="T5" fmla="*/ 2147483647 h 54"/>
                <a:gd name="T6" fmla="*/ 2147483647 w 96"/>
                <a:gd name="T7" fmla="*/ 2147483647 h 54"/>
                <a:gd name="T8" fmla="*/ 0 w 96"/>
                <a:gd name="T9" fmla="*/ 0 h 54"/>
                <a:gd name="T10" fmla="*/ 0 60000 65536"/>
                <a:gd name="T11" fmla="*/ 0 60000 65536"/>
                <a:gd name="T12" fmla="*/ 0 60000 65536"/>
                <a:gd name="T13" fmla="*/ 0 60000 65536"/>
                <a:gd name="T14" fmla="*/ 0 60000 65536"/>
                <a:gd name="T15" fmla="*/ 0 w 96"/>
                <a:gd name="T16" fmla="*/ 0 h 54"/>
                <a:gd name="T17" fmla="*/ 96 w 96"/>
                <a:gd name="T18" fmla="*/ 54 h 54"/>
              </a:gdLst>
              <a:ahLst/>
              <a:cxnLst>
                <a:cxn ang="T10">
                  <a:pos x="T0" y="T1"/>
                </a:cxn>
                <a:cxn ang="T11">
                  <a:pos x="T2" y="T3"/>
                </a:cxn>
                <a:cxn ang="T12">
                  <a:pos x="T4" y="T5"/>
                </a:cxn>
                <a:cxn ang="T13">
                  <a:pos x="T6" y="T7"/>
                </a:cxn>
                <a:cxn ang="T14">
                  <a:pos x="T8" y="T9"/>
                </a:cxn>
              </a:cxnLst>
              <a:rect l="T15" t="T16" r="T17" b="T18"/>
              <a:pathLst>
                <a:path w="96" h="54">
                  <a:moveTo>
                    <a:pt x="0" y="0"/>
                  </a:moveTo>
                  <a:lnTo>
                    <a:pt x="12" y="28"/>
                  </a:lnTo>
                  <a:lnTo>
                    <a:pt x="0" y="54"/>
                  </a:lnTo>
                  <a:lnTo>
                    <a:pt x="96" y="28"/>
                  </a:lnTo>
                  <a:lnTo>
                    <a:pt x="0" y="0"/>
                  </a:lnTo>
                  <a:close/>
                </a:path>
              </a:pathLst>
            </a:custGeom>
            <a:solidFill>
              <a:srgbClr val="000000"/>
            </a:solidFill>
            <a:ln w="9525">
              <a:noFill/>
              <a:round/>
              <a:headEnd/>
              <a:tailEnd/>
            </a:ln>
          </p:spPr>
          <p:txBody>
            <a:bodyPr/>
            <a:lstStyle/>
            <a:p>
              <a:endParaRPr lang="en-US" sz="1800"/>
            </a:p>
          </p:txBody>
        </p:sp>
      </p:grpSp>
      <p:sp>
        <p:nvSpPr>
          <p:cNvPr id="8196" name="Rectangle 1059"/>
          <p:cNvSpPr>
            <a:spLocks noChangeAspect="1" noChangeArrowheads="1"/>
          </p:cNvSpPr>
          <p:nvPr/>
        </p:nvSpPr>
        <p:spPr bwMode="auto">
          <a:xfrm>
            <a:off x="1647825" y="5098785"/>
            <a:ext cx="2090316" cy="169277"/>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mn-lt"/>
              </a:rPr>
              <a:t>(a)  Circular chromosomal DNA</a:t>
            </a:r>
            <a:endParaRPr lang="en-US" sz="3200" b="1" dirty="0">
              <a:latin typeface="+mn-lt"/>
            </a:endParaRPr>
          </a:p>
        </p:txBody>
      </p:sp>
      <p:sp>
        <p:nvSpPr>
          <p:cNvPr id="8197" name="Rectangle 1083"/>
          <p:cNvSpPr>
            <a:spLocks noChangeAspect="1" noChangeArrowheads="1"/>
          </p:cNvSpPr>
          <p:nvPr/>
        </p:nvSpPr>
        <p:spPr bwMode="auto">
          <a:xfrm>
            <a:off x="4568825" y="3789097"/>
            <a:ext cx="916918" cy="338554"/>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Formation of</a:t>
            </a:r>
          </a:p>
          <a:p>
            <a:r>
              <a:rPr lang="en-US" sz="1100" b="1">
                <a:solidFill>
                  <a:srgbClr val="000000"/>
                </a:solidFill>
                <a:latin typeface="+mn-lt"/>
              </a:rPr>
              <a:t>loop domains</a:t>
            </a:r>
            <a:endParaRPr lang="en-US" sz="3200" b="1">
              <a:latin typeface="+mn-lt"/>
            </a:endParaRPr>
          </a:p>
        </p:txBody>
      </p:sp>
      <p:sp>
        <p:nvSpPr>
          <p:cNvPr id="8198" name="Rectangle 1105"/>
          <p:cNvSpPr>
            <a:spLocks noChangeAspect="1" noChangeArrowheads="1"/>
          </p:cNvSpPr>
          <p:nvPr/>
        </p:nvSpPr>
        <p:spPr bwMode="auto">
          <a:xfrm>
            <a:off x="5799138" y="5079735"/>
            <a:ext cx="2396490" cy="338554"/>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(b)  Looped chromosomal DNA with</a:t>
            </a:r>
          </a:p>
          <a:p>
            <a:r>
              <a:rPr lang="en-US" sz="1100" b="1">
                <a:solidFill>
                  <a:srgbClr val="000000"/>
                </a:solidFill>
                <a:latin typeface="+mn-lt"/>
              </a:rPr>
              <a:t>      associated proteins</a:t>
            </a:r>
            <a:endParaRPr lang="en-US" sz="3200" b="1">
              <a:latin typeface="+mn-lt"/>
            </a:endParaRPr>
          </a:p>
        </p:txBody>
      </p:sp>
      <p:sp>
        <p:nvSpPr>
          <p:cNvPr id="8199" name="Rectangle 1150"/>
          <p:cNvSpPr>
            <a:spLocks noChangeAspect="1" noChangeArrowheads="1"/>
          </p:cNvSpPr>
          <p:nvPr/>
        </p:nvSpPr>
        <p:spPr bwMode="auto">
          <a:xfrm>
            <a:off x="7796213" y="3179497"/>
            <a:ext cx="580287" cy="338554"/>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Loop</a:t>
            </a:r>
          </a:p>
          <a:p>
            <a:r>
              <a:rPr lang="en-US" sz="1100" b="1">
                <a:solidFill>
                  <a:srgbClr val="000000"/>
                </a:solidFill>
                <a:latin typeface="+mn-lt"/>
              </a:rPr>
              <a:t>domains</a:t>
            </a:r>
            <a:endParaRPr lang="en-US" sz="3200" b="1">
              <a:latin typeface="+mn-lt"/>
            </a:endParaRPr>
          </a:p>
        </p:txBody>
      </p:sp>
      <p:sp>
        <p:nvSpPr>
          <p:cNvPr id="8200" name="Rectangle 1161"/>
          <p:cNvSpPr>
            <a:spLocks noChangeAspect="1" noChangeArrowheads="1"/>
          </p:cNvSpPr>
          <p:nvPr/>
        </p:nvSpPr>
        <p:spPr bwMode="auto">
          <a:xfrm>
            <a:off x="7796213" y="4043097"/>
            <a:ext cx="556243" cy="507831"/>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DNA-</a:t>
            </a:r>
          </a:p>
          <a:p>
            <a:r>
              <a:rPr lang="en-US" sz="1100" b="1">
                <a:solidFill>
                  <a:srgbClr val="000000"/>
                </a:solidFill>
                <a:latin typeface="+mn-lt"/>
              </a:rPr>
              <a:t>binding</a:t>
            </a:r>
          </a:p>
          <a:p>
            <a:r>
              <a:rPr lang="en-US" sz="1100" b="1">
                <a:solidFill>
                  <a:srgbClr val="000000"/>
                </a:solidFill>
                <a:latin typeface="+mn-lt"/>
              </a:rPr>
              <a:t>proteins</a:t>
            </a:r>
            <a:endParaRPr lang="en-US" sz="3200" b="1">
              <a:latin typeface="+mn-lt"/>
            </a:endParaRPr>
          </a:p>
        </p:txBody>
      </p:sp>
      <p:grpSp>
        <p:nvGrpSpPr>
          <p:cNvPr id="3" name="Group 103"/>
          <p:cNvGrpSpPr>
            <a:grpSpLocks noChangeAspect="1"/>
          </p:cNvGrpSpPr>
          <p:nvPr/>
        </p:nvGrpSpPr>
        <p:grpSpPr bwMode="auto">
          <a:xfrm>
            <a:off x="7315200" y="3266810"/>
            <a:ext cx="436563" cy="280987"/>
            <a:chOff x="5222875" y="3089271"/>
            <a:chExt cx="363307" cy="234954"/>
          </a:xfrm>
        </p:grpSpPr>
        <p:sp>
          <p:nvSpPr>
            <p:cNvPr id="8213" name="Freeform 1054"/>
            <p:cNvSpPr>
              <a:spLocks noChangeAspect="1"/>
            </p:cNvSpPr>
            <p:nvPr/>
          </p:nvSpPr>
          <p:spPr bwMode="auto">
            <a:xfrm>
              <a:off x="5222875" y="3089275"/>
              <a:ext cx="352425" cy="234950"/>
            </a:xfrm>
            <a:custGeom>
              <a:avLst/>
              <a:gdLst>
                <a:gd name="T0" fmla="*/ 0 w 222"/>
                <a:gd name="T1" fmla="*/ 0 h 148"/>
                <a:gd name="T2" fmla="*/ 2147483647 w 222"/>
                <a:gd name="T3" fmla="*/ 0 h 148"/>
                <a:gd name="T4" fmla="*/ 2147483647 w 222"/>
                <a:gd name="T5" fmla="*/ 2147483647 h 148"/>
                <a:gd name="T6" fmla="*/ 0 60000 65536"/>
                <a:gd name="T7" fmla="*/ 0 60000 65536"/>
                <a:gd name="T8" fmla="*/ 0 60000 65536"/>
                <a:gd name="T9" fmla="*/ 0 w 222"/>
                <a:gd name="T10" fmla="*/ 0 h 148"/>
                <a:gd name="T11" fmla="*/ 222 w 222"/>
                <a:gd name="T12" fmla="*/ 148 h 148"/>
              </a:gdLst>
              <a:ahLst/>
              <a:cxnLst>
                <a:cxn ang="T6">
                  <a:pos x="T0" y="T1"/>
                </a:cxn>
                <a:cxn ang="T7">
                  <a:pos x="T2" y="T3"/>
                </a:cxn>
                <a:cxn ang="T8">
                  <a:pos x="T4" y="T5"/>
                </a:cxn>
              </a:cxnLst>
              <a:rect l="T9" t="T10" r="T11" b="T12"/>
              <a:pathLst>
                <a:path w="222" h="148">
                  <a:moveTo>
                    <a:pt x="0" y="0"/>
                  </a:moveTo>
                  <a:lnTo>
                    <a:pt x="222" y="0"/>
                  </a:lnTo>
                  <a:lnTo>
                    <a:pt x="88" y="148"/>
                  </a:lnTo>
                </a:path>
              </a:pathLst>
            </a:custGeom>
            <a:noFill/>
            <a:ln w="15621">
              <a:solidFill>
                <a:srgbClr val="FFFFFF"/>
              </a:solidFill>
              <a:round/>
              <a:headEnd/>
              <a:tailEnd/>
            </a:ln>
          </p:spPr>
          <p:txBody>
            <a:bodyPr/>
            <a:lstStyle/>
            <a:p>
              <a:endParaRPr lang="en-US" sz="1800"/>
            </a:p>
          </p:txBody>
        </p:sp>
        <p:sp>
          <p:nvSpPr>
            <p:cNvPr id="8214" name="Freeform 1055"/>
            <p:cNvSpPr>
              <a:spLocks noChangeAspect="1"/>
            </p:cNvSpPr>
            <p:nvPr/>
          </p:nvSpPr>
          <p:spPr bwMode="auto">
            <a:xfrm>
              <a:off x="5233757" y="3089271"/>
              <a:ext cx="352425" cy="234950"/>
            </a:xfrm>
            <a:custGeom>
              <a:avLst/>
              <a:gdLst>
                <a:gd name="T0" fmla="*/ 0 w 222"/>
                <a:gd name="T1" fmla="*/ 0 h 148"/>
                <a:gd name="T2" fmla="*/ 2147483647 w 222"/>
                <a:gd name="T3" fmla="*/ 0 h 148"/>
                <a:gd name="T4" fmla="*/ 2147483647 w 222"/>
                <a:gd name="T5" fmla="*/ 2147483647 h 148"/>
                <a:gd name="T6" fmla="*/ 0 60000 65536"/>
                <a:gd name="T7" fmla="*/ 0 60000 65536"/>
                <a:gd name="T8" fmla="*/ 0 60000 65536"/>
                <a:gd name="T9" fmla="*/ 0 w 222"/>
                <a:gd name="T10" fmla="*/ 0 h 148"/>
                <a:gd name="T11" fmla="*/ 222 w 222"/>
                <a:gd name="T12" fmla="*/ 148 h 148"/>
              </a:gdLst>
              <a:ahLst/>
              <a:cxnLst>
                <a:cxn ang="T6">
                  <a:pos x="T0" y="T1"/>
                </a:cxn>
                <a:cxn ang="T7">
                  <a:pos x="T2" y="T3"/>
                </a:cxn>
                <a:cxn ang="T8">
                  <a:pos x="T4" y="T5"/>
                </a:cxn>
              </a:cxnLst>
              <a:rect l="T9" t="T10" r="T11" b="T12"/>
              <a:pathLst>
                <a:path w="222" h="148">
                  <a:moveTo>
                    <a:pt x="0" y="0"/>
                  </a:moveTo>
                  <a:lnTo>
                    <a:pt x="222" y="0"/>
                  </a:lnTo>
                  <a:lnTo>
                    <a:pt x="88" y="148"/>
                  </a:lnTo>
                </a:path>
              </a:pathLst>
            </a:custGeom>
            <a:noFill/>
            <a:ln w="7874">
              <a:solidFill>
                <a:srgbClr val="000000"/>
              </a:solidFill>
              <a:round/>
              <a:headEnd/>
              <a:tailEnd/>
            </a:ln>
          </p:spPr>
          <p:txBody>
            <a:bodyPr/>
            <a:lstStyle/>
            <a:p>
              <a:endParaRPr lang="en-US" sz="1800"/>
            </a:p>
          </p:txBody>
        </p:sp>
      </p:grpSp>
      <p:grpSp>
        <p:nvGrpSpPr>
          <p:cNvPr id="4" name="Group 104"/>
          <p:cNvGrpSpPr>
            <a:grpSpLocks noChangeAspect="1"/>
          </p:cNvGrpSpPr>
          <p:nvPr/>
        </p:nvGrpSpPr>
        <p:grpSpPr bwMode="auto">
          <a:xfrm>
            <a:off x="6907213" y="4036747"/>
            <a:ext cx="871537" cy="98425"/>
            <a:chOff x="4883150" y="3730621"/>
            <a:chExt cx="724804" cy="82554"/>
          </a:xfrm>
        </p:grpSpPr>
        <p:sp>
          <p:nvSpPr>
            <p:cNvPr id="8211" name="Line 1056"/>
            <p:cNvSpPr>
              <a:spLocks noChangeAspect="1" noChangeShapeType="1"/>
            </p:cNvSpPr>
            <p:nvPr/>
          </p:nvSpPr>
          <p:spPr bwMode="auto">
            <a:xfrm>
              <a:off x="4883150" y="3730625"/>
              <a:ext cx="692150" cy="82550"/>
            </a:xfrm>
            <a:prstGeom prst="line">
              <a:avLst/>
            </a:prstGeom>
            <a:noFill/>
            <a:ln w="15621">
              <a:solidFill>
                <a:srgbClr val="FFFFFF"/>
              </a:solidFill>
              <a:round/>
              <a:headEnd/>
              <a:tailEnd/>
            </a:ln>
          </p:spPr>
          <p:txBody>
            <a:bodyPr/>
            <a:lstStyle/>
            <a:p>
              <a:endParaRPr lang="en-US" sz="1800"/>
            </a:p>
          </p:txBody>
        </p:sp>
        <p:sp>
          <p:nvSpPr>
            <p:cNvPr id="8212" name="Line 1057"/>
            <p:cNvSpPr>
              <a:spLocks noChangeAspect="1" noChangeShapeType="1"/>
            </p:cNvSpPr>
            <p:nvPr/>
          </p:nvSpPr>
          <p:spPr bwMode="auto">
            <a:xfrm>
              <a:off x="4915804" y="3730621"/>
              <a:ext cx="692150" cy="82550"/>
            </a:xfrm>
            <a:prstGeom prst="line">
              <a:avLst/>
            </a:prstGeom>
            <a:noFill/>
            <a:ln w="7874">
              <a:solidFill>
                <a:srgbClr val="000000"/>
              </a:solidFill>
              <a:round/>
              <a:headEnd/>
              <a:tailEnd/>
            </a:ln>
          </p:spPr>
          <p:txBody>
            <a:bodyPr/>
            <a:lstStyle/>
            <a:p>
              <a:endParaRPr lang="en-US" sz="1800"/>
            </a:p>
          </p:txBody>
        </p:sp>
      </p:grpSp>
      <p:pic>
        <p:nvPicPr>
          <p:cNvPr id="8204" name="Picture 27" descr="bro25332_12_03a.jpg"/>
          <p:cNvPicPr>
            <a:picLocks noChangeAspect="1"/>
          </p:cNvPicPr>
          <p:nvPr/>
        </p:nvPicPr>
        <p:blipFill>
          <a:blip r:embed="rId3" cstate="print"/>
          <a:srcRect/>
          <a:stretch>
            <a:fillRect/>
          </a:stretch>
        </p:blipFill>
        <p:spPr bwMode="auto">
          <a:xfrm>
            <a:off x="1600200" y="2126985"/>
            <a:ext cx="2787650" cy="2789237"/>
          </a:xfrm>
          <a:prstGeom prst="rect">
            <a:avLst/>
          </a:prstGeom>
          <a:noFill/>
          <a:ln w="9525">
            <a:noFill/>
            <a:miter lim="800000"/>
            <a:headEnd/>
            <a:tailEnd/>
          </a:ln>
        </p:spPr>
      </p:pic>
      <p:sp>
        <p:nvSpPr>
          <p:cNvPr id="8206" name="Rectangle 3"/>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700" b="1">
                <a:latin typeface="Times New Roman" pitchFamily="18" charset="0"/>
              </a:rPr>
              <a:t>Copyright ©The McGraw-Hill Companies, Inc. Permission required for reproduction or display</a:t>
            </a:r>
          </a:p>
        </p:txBody>
      </p:sp>
      <p:sp>
        <p:nvSpPr>
          <p:cNvPr id="1386505" name="Text Box 9"/>
          <p:cNvSpPr txBox="1">
            <a:spLocks noChangeArrowheads="1"/>
          </p:cNvSpPr>
          <p:nvPr/>
        </p:nvSpPr>
        <p:spPr bwMode="auto">
          <a:xfrm>
            <a:off x="0" y="6245772"/>
            <a:ext cx="1689758" cy="338554"/>
          </a:xfrm>
          <a:prstGeom prst="rect">
            <a:avLst/>
          </a:prstGeom>
          <a:noFill/>
          <a:ln w="9525">
            <a:noFill/>
            <a:miter lim="800000"/>
            <a:headEnd/>
            <a:tailEnd/>
          </a:ln>
        </p:spPr>
        <p:txBody>
          <a:bodyPr wrap="none">
            <a:spAutoFit/>
          </a:bodyPr>
          <a:lstStyle/>
          <a:p>
            <a:pPr eaLnBrk="0" hangingPunct="0"/>
            <a:r>
              <a:rPr lang="en-US" sz="1600" b="1" dirty="0" err="1" smtClean="0">
                <a:latin typeface="Times New Roman" pitchFamily="18" charset="0"/>
              </a:rPr>
              <a:t>Brooker</a:t>
            </a:r>
            <a:r>
              <a:rPr lang="en-US" sz="1600" b="1" dirty="0" smtClean="0">
                <a:latin typeface="Times New Roman" pitchFamily="18" charset="0"/>
              </a:rPr>
              <a:t>, Fig </a:t>
            </a:r>
            <a:r>
              <a:rPr lang="en-US" sz="1600" b="1" dirty="0">
                <a:latin typeface="Times New Roman" pitchFamily="18" charset="0"/>
              </a:rPr>
              <a:t>12.3</a:t>
            </a:r>
          </a:p>
        </p:txBody>
      </p:sp>
      <p:sp>
        <p:nvSpPr>
          <p:cNvPr id="1386509" name="AutoShape 13"/>
          <p:cNvSpPr>
            <a:spLocks noChangeArrowheads="1"/>
          </p:cNvSpPr>
          <p:nvPr/>
        </p:nvSpPr>
        <p:spPr bwMode="auto">
          <a:xfrm>
            <a:off x="4800600" y="2020622"/>
            <a:ext cx="3276600" cy="609600"/>
          </a:xfrm>
          <a:prstGeom prst="wedgeRectCallout">
            <a:avLst>
              <a:gd name="adj1" fmla="val 11190"/>
              <a:gd name="adj2" fmla="val 124481"/>
            </a:avLst>
          </a:prstGeom>
          <a:solidFill>
            <a:schemeClr val="accent1"/>
          </a:solidFill>
          <a:ln w="9525">
            <a:solidFill>
              <a:schemeClr val="tx1"/>
            </a:solidFill>
            <a:miter lim="800000"/>
            <a:headEnd/>
            <a:tailEnd/>
          </a:ln>
        </p:spPr>
        <p:txBody>
          <a:bodyPr/>
          <a:lstStyle/>
          <a:p>
            <a:pPr algn="ctr" eaLnBrk="0" hangingPunct="0"/>
            <a:r>
              <a:rPr lang="en-US" sz="1600" b="1" dirty="0">
                <a:latin typeface="+mn-lt"/>
              </a:rPr>
              <a:t>The </a:t>
            </a:r>
            <a:r>
              <a:rPr lang="en-US" sz="1600" b="1" u="sng" dirty="0">
                <a:latin typeface="+mn-lt"/>
              </a:rPr>
              <a:t>looped structure </a:t>
            </a:r>
            <a:r>
              <a:rPr lang="en-US" sz="1600" b="1" dirty="0">
                <a:latin typeface="+mn-lt"/>
              </a:rPr>
              <a:t>compacts the chromosome about 10-fold</a:t>
            </a:r>
          </a:p>
        </p:txBody>
      </p:sp>
      <p:sp>
        <p:nvSpPr>
          <p:cNvPr id="25" name="Title 24"/>
          <p:cNvSpPr>
            <a:spLocks noGrp="1"/>
          </p:cNvSpPr>
          <p:nvPr>
            <p:ph type="title"/>
          </p:nvPr>
        </p:nvSpPr>
        <p:spPr>
          <a:xfrm>
            <a:off x="554725" y="481667"/>
            <a:ext cx="7772400" cy="895350"/>
          </a:xfrm>
        </p:spPr>
        <p:txBody>
          <a:bodyPr/>
          <a:lstStyle/>
          <a:p>
            <a:pPr rtl="0" eaLnBrk="1" fontAlgn="base" hangingPunct="1"/>
            <a:r>
              <a:rPr lang="en-US" sz="2800" dirty="0" smtClean="0">
                <a:solidFill>
                  <a:schemeClr val="tx1"/>
                </a:solidFill>
                <a:latin typeface="Arial"/>
                <a:ea typeface="+mn-ea"/>
                <a:cs typeface="+mn-cs"/>
              </a:rPr>
              <a:t>To fit within bacterial cell, the chromosome must be compacted ~1000-fold</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86505"/>
                                        </p:tgtEl>
                                        <p:attrNameLst>
                                          <p:attrName>style.visibility</p:attrName>
                                        </p:attrNameLst>
                                      </p:cBhvr>
                                      <p:to>
                                        <p:strVal val="visible"/>
                                      </p:to>
                                    </p:set>
                                    <p:anim calcmode="lin" valueType="num">
                                      <p:cBhvr>
                                        <p:cTn id="7" dur="1000" fill="hold"/>
                                        <p:tgtEl>
                                          <p:spTgt spid="1386505"/>
                                        </p:tgtEl>
                                        <p:attrNameLst>
                                          <p:attrName>ppt_w</p:attrName>
                                        </p:attrNameLst>
                                      </p:cBhvr>
                                      <p:tavLst>
                                        <p:tav tm="0">
                                          <p:val>
                                            <p:fltVal val="0"/>
                                          </p:val>
                                        </p:tav>
                                        <p:tav tm="100000">
                                          <p:val>
                                            <p:strVal val="#ppt_w"/>
                                          </p:val>
                                        </p:tav>
                                      </p:tavLst>
                                    </p:anim>
                                    <p:anim calcmode="lin" valueType="num">
                                      <p:cBhvr>
                                        <p:cTn id="8" dur="1000" fill="hold"/>
                                        <p:tgtEl>
                                          <p:spTgt spid="1386505"/>
                                        </p:tgtEl>
                                        <p:attrNameLst>
                                          <p:attrName>ppt_h</p:attrName>
                                        </p:attrNameLst>
                                      </p:cBhvr>
                                      <p:tavLst>
                                        <p:tav tm="0">
                                          <p:val>
                                            <p:fltVal val="0"/>
                                          </p:val>
                                        </p:tav>
                                        <p:tav tm="100000">
                                          <p:val>
                                            <p:strVal val="#ppt_h"/>
                                          </p:val>
                                        </p:tav>
                                      </p:tavLst>
                                    </p:anim>
                                    <p:anim calcmode="lin" valueType="num">
                                      <p:cBhvr>
                                        <p:cTn id="9" dur="1000" fill="hold"/>
                                        <p:tgtEl>
                                          <p:spTgt spid="13865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865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86509"/>
                                        </p:tgtEl>
                                        <p:attrNameLst>
                                          <p:attrName>style.visibility</p:attrName>
                                        </p:attrNameLst>
                                      </p:cBhvr>
                                      <p:to>
                                        <p:strVal val="visible"/>
                                      </p:to>
                                    </p:set>
                                    <p:animEffect transition="in" filter="wipe(left)">
                                      <p:cBhvr>
                                        <p:cTn id="15" dur="500"/>
                                        <p:tgtEl>
                                          <p:spTgt spid="1386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6505" grpId="0"/>
      <p:bldP spid="13865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bro25286_0311.jpg"/>
          <p:cNvPicPr>
            <a:picLocks noChangeAspect="1"/>
          </p:cNvPicPr>
          <p:nvPr/>
        </p:nvPicPr>
        <p:blipFill>
          <a:blip r:embed="rId2" cstate="print"/>
          <a:srcRect/>
          <a:stretch>
            <a:fillRect/>
          </a:stretch>
        </p:blipFill>
        <p:spPr bwMode="auto">
          <a:xfrm>
            <a:off x="1866900" y="2495550"/>
            <a:ext cx="4864100" cy="2001838"/>
          </a:xfrm>
          <a:prstGeom prst="rect">
            <a:avLst/>
          </a:prstGeom>
          <a:noFill/>
          <a:ln w="9525">
            <a:noFill/>
            <a:miter lim="800000"/>
            <a:headEnd/>
            <a:tailEnd/>
          </a:ln>
        </p:spPr>
      </p:pic>
      <p:grpSp>
        <p:nvGrpSpPr>
          <p:cNvPr id="2" name="Group 13"/>
          <p:cNvGrpSpPr>
            <a:grpSpLocks noChangeAspect="1"/>
          </p:cNvGrpSpPr>
          <p:nvPr/>
        </p:nvGrpSpPr>
        <p:grpSpPr bwMode="auto">
          <a:xfrm>
            <a:off x="4098925" y="3357563"/>
            <a:ext cx="844550" cy="111125"/>
            <a:chOff x="3687763" y="3013075"/>
            <a:chExt cx="1231900" cy="161925"/>
          </a:xfrm>
        </p:grpSpPr>
        <p:sp>
          <p:nvSpPr>
            <p:cNvPr id="9230" name="Line 3283"/>
            <p:cNvSpPr>
              <a:spLocks noChangeAspect="1" noChangeShapeType="1"/>
            </p:cNvSpPr>
            <p:nvPr/>
          </p:nvSpPr>
          <p:spPr bwMode="auto">
            <a:xfrm>
              <a:off x="3687763" y="3095625"/>
              <a:ext cx="1009650" cy="1588"/>
            </a:xfrm>
            <a:prstGeom prst="line">
              <a:avLst/>
            </a:prstGeom>
            <a:noFill/>
            <a:ln w="19050">
              <a:solidFill>
                <a:srgbClr val="000000"/>
              </a:solidFill>
              <a:round/>
              <a:headEnd/>
              <a:tailEnd/>
            </a:ln>
          </p:spPr>
          <p:txBody>
            <a:bodyPr/>
            <a:lstStyle/>
            <a:p>
              <a:endParaRPr lang="en-US"/>
            </a:p>
          </p:txBody>
        </p:sp>
        <p:sp>
          <p:nvSpPr>
            <p:cNvPr id="9231" name="Freeform 3284"/>
            <p:cNvSpPr>
              <a:spLocks noChangeAspect="1"/>
            </p:cNvSpPr>
            <p:nvPr/>
          </p:nvSpPr>
          <p:spPr bwMode="auto">
            <a:xfrm>
              <a:off x="4637088" y="3013075"/>
              <a:ext cx="282575" cy="161925"/>
            </a:xfrm>
            <a:custGeom>
              <a:avLst/>
              <a:gdLst>
                <a:gd name="T0" fmla="*/ 0 w 178"/>
                <a:gd name="T1" fmla="*/ 0 h 102"/>
                <a:gd name="T2" fmla="*/ 2147483647 w 178"/>
                <a:gd name="T3" fmla="*/ 2147483647 h 102"/>
                <a:gd name="T4" fmla="*/ 0 w 178"/>
                <a:gd name="T5" fmla="*/ 2147483647 h 102"/>
                <a:gd name="T6" fmla="*/ 2147483647 w 178"/>
                <a:gd name="T7" fmla="*/ 2147483647 h 102"/>
                <a:gd name="T8" fmla="*/ 0 w 178"/>
                <a:gd name="T9" fmla="*/ 0 h 102"/>
                <a:gd name="T10" fmla="*/ 0 60000 65536"/>
                <a:gd name="T11" fmla="*/ 0 60000 65536"/>
                <a:gd name="T12" fmla="*/ 0 60000 65536"/>
                <a:gd name="T13" fmla="*/ 0 60000 65536"/>
                <a:gd name="T14" fmla="*/ 0 60000 65536"/>
                <a:gd name="T15" fmla="*/ 0 w 178"/>
                <a:gd name="T16" fmla="*/ 0 h 102"/>
                <a:gd name="T17" fmla="*/ 178 w 178"/>
                <a:gd name="T18" fmla="*/ 102 h 102"/>
              </a:gdLst>
              <a:ahLst/>
              <a:cxnLst>
                <a:cxn ang="T10">
                  <a:pos x="T0" y="T1"/>
                </a:cxn>
                <a:cxn ang="T11">
                  <a:pos x="T2" y="T3"/>
                </a:cxn>
                <a:cxn ang="T12">
                  <a:pos x="T4" y="T5"/>
                </a:cxn>
                <a:cxn ang="T13">
                  <a:pos x="T6" y="T7"/>
                </a:cxn>
                <a:cxn ang="T14">
                  <a:pos x="T8" y="T9"/>
                </a:cxn>
              </a:cxnLst>
              <a:rect l="T15" t="T16" r="T17" b="T18"/>
              <a:pathLst>
                <a:path w="178" h="102">
                  <a:moveTo>
                    <a:pt x="0" y="0"/>
                  </a:moveTo>
                  <a:lnTo>
                    <a:pt x="22" y="52"/>
                  </a:lnTo>
                  <a:lnTo>
                    <a:pt x="0" y="102"/>
                  </a:lnTo>
                  <a:lnTo>
                    <a:pt x="178" y="50"/>
                  </a:lnTo>
                  <a:lnTo>
                    <a:pt x="0" y="0"/>
                  </a:lnTo>
                  <a:close/>
                </a:path>
              </a:pathLst>
            </a:custGeom>
            <a:solidFill>
              <a:srgbClr val="000000"/>
            </a:solidFill>
            <a:ln w="9525">
              <a:noFill/>
              <a:round/>
              <a:headEnd/>
              <a:tailEnd/>
            </a:ln>
          </p:spPr>
          <p:txBody>
            <a:bodyPr/>
            <a:lstStyle/>
            <a:p>
              <a:endParaRPr lang="en-US"/>
            </a:p>
          </p:txBody>
        </p:sp>
      </p:grpSp>
      <p:sp>
        <p:nvSpPr>
          <p:cNvPr id="9221" name="Text Box 6"/>
          <p:cNvSpPr txBox="1">
            <a:spLocks noChangeAspect="1" noChangeArrowheads="1"/>
          </p:cNvSpPr>
          <p:nvPr/>
        </p:nvSpPr>
        <p:spPr bwMode="auto">
          <a:xfrm>
            <a:off x="1866900" y="4683125"/>
            <a:ext cx="2770310" cy="307777"/>
          </a:xfrm>
          <a:prstGeom prst="rect">
            <a:avLst/>
          </a:prstGeom>
          <a:noFill/>
          <a:ln w="9525">
            <a:noFill/>
            <a:miter lim="800000"/>
            <a:headEnd/>
            <a:tailEnd/>
          </a:ln>
        </p:spPr>
        <p:txBody>
          <a:bodyPr wrap="none">
            <a:spAutoFit/>
          </a:bodyPr>
          <a:lstStyle/>
          <a:p>
            <a:pPr eaLnBrk="0" hangingPunct="0"/>
            <a:r>
              <a:rPr lang="en-US" sz="1400" b="1">
                <a:latin typeface="Helvetica" pitchFamily="34" charset="0"/>
              </a:rPr>
              <a:t>(b) Looped chromosomal DNA</a:t>
            </a:r>
          </a:p>
        </p:txBody>
      </p:sp>
      <p:sp>
        <p:nvSpPr>
          <p:cNvPr id="9222" name="Text Box 6"/>
          <p:cNvSpPr txBox="1">
            <a:spLocks noChangeAspect="1" noChangeArrowheads="1"/>
          </p:cNvSpPr>
          <p:nvPr/>
        </p:nvSpPr>
        <p:spPr bwMode="auto">
          <a:xfrm>
            <a:off x="4670425" y="4683125"/>
            <a:ext cx="2956259" cy="307777"/>
          </a:xfrm>
          <a:prstGeom prst="rect">
            <a:avLst/>
          </a:prstGeom>
          <a:noFill/>
          <a:ln w="9525">
            <a:noFill/>
            <a:miter lim="800000"/>
            <a:headEnd/>
            <a:tailEnd/>
          </a:ln>
        </p:spPr>
        <p:txBody>
          <a:bodyPr wrap="none">
            <a:spAutoFit/>
          </a:bodyPr>
          <a:lstStyle/>
          <a:p>
            <a:pPr eaLnBrk="0" hangingPunct="0"/>
            <a:r>
              <a:rPr lang="en-US" sz="1400" b="1" dirty="0">
                <a:latin typeface="Helvetica" pitchFamily="34" charset="0"/>
              </a:rPr>
              <a:t>(c) Looped and </a:t>
            </a:r>
            <a:r>
              <a:rPr lang="en-US" sz="1400" b="1" dirty="0" err="1">
                <a:latin typeface="Helvetica" pitchFamily="34" charset="0"/>
              </a:rPr>
              <a:t>supercoiled</a:t>
            </a:r>
            <a:r>
              <a:rPr lang="en-US" sz="1400" b="1" dirty="0">
                <a:latin typeface="Helvetica" pitchFamily="34" charset="0"/>
              </a:rPr>
              <a:t> DNA</a:t>
            </a:r>
          </a:p>
        </p:txBody>
      </p:sp>
      <p:sp>
        <p:nvSpPr>
          <p:cNvPr id="9223" name="Text Box 6"/>
          <p:cNvSpPr txBox="1">
            <a:spLocks noChangeAspect="1" noChangeArrowheads="1"/>
          </p:cNvSpPr>
          <p:nvPr/>
        </p:nvSpPr>
        <p:spPr bwMode="auto">
          <a:xfrm>
            <a:off x="3944113" y="3459163"/>
            <a:ext cx="1268296" cy="307777"/>
          </a:xfrm>
          <a:prstGeom prst="rect">
            <a:avLst/>
          </a:prstGeom>
          <a:noFill/>
          <a:ln w="9525">
            <a:noFill/>
            <a:miter lim="800000"/>
            <a:headEnd/>
            <a:tailEnd/>
          </a:ln>
        </p:spPr>
        <p:txBody>
          <a:bodyPr wrap="none">
            <a:spAutoFit/>
          </a:bodyPr>
          <a:lstStyle/>
          <a:p>
            <a:pPr eaLnBrk="0" hangingPunct="0"/>
            <a:r>
              <a:rPr lang="en-US" sz="1400" b="1" dirty="0" err="1">
                <a:latin typeface="Helvetica" pitchFamily="34" charset="0"/>
              </a:rPr>
              <a:t>Supercoiling</a:t>
            </a:r>
            <a:endParaRPr lang="en-US" sz="1400" b="1" dirty="0">
              <a:latin typeface="Helvetica" pitchFamily="34" charset="0"/>
            </a:endParaRPr>
          </a:p>
        </p:txBody>
      </p:sp>
      <p:sp>
        <p:nvSpPr>
          <p:cNvPr id="1388546" name="Rectangle 2"/>
          <p:cNvSpPr>
            <a:spLocks noGrp="1" noChangeArrowheads="1"/>
          </p:cNvSpPr>
          <p:nvPr>
            <p:ph type="body" idx="1"/>
          </p:nvPr>
        </p:nvSpPr>
        <p:spPr>
          <a:xfrm>
            <a:off x="304800" y="228600"/>
            <a:ext cx="8458200" cy="1066800"/>
          </a:xfrm>
        </p:spPr>
        <p:txBody>
          <a:bodyPr/>
          <a:lstStyle/>
          <a:p>
            <a:pPr eaLnBrk="1" hangingPunct="1">
              <a:buNone/>
            </a:pPr>
            <a:r>
              <a:rPr lang="en-US" sz="2000" b="1" dirty="0" smtClean="0"/>
              <a:t>DNA </a:t>
            </a:r>
            <a:r>
              <a:rPr lang="en-US" sz="2000" b="1" dirty="0" err="1" smtClean="0"/>
              <a:t>supercoiling</a:t>
            </a:r>
            <a:r>
              <a:rPr lang="en-US" sz="2000" b="1" dirty="0" smtClean="0"/>
              <a:t> </a:t>
            </a:r>
            <a:r>
              <a:rPr lang="en-US" sz="2000" dirty="0" smtClean="0"/>
              <a:t>is a second important way to compact the bacterial chromosome</a:t>
            </a:r>
            <a:endParaRPr lang="en-US" sz="2000" i="1" dirty="0" smtClean="0">
              <a:solidFill>
                <a:schemeClr val="hlink"/>
              </a:solidFill>
            </a:endParaRPr>
          </a:p>
        </p:txBody>
      </p:sp>
      <p:sp>
        <p:nvSpPr>
          <p:cNvPr id="9225" name="Rectangle 3"/>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latin typeface="Times New Roman" pitchFamily="18" charset="0"/>
              </a:rPr>
              <a:t>Copyright ©The McGraw-Hill Companies, Inc. Permission required for reproduction or display</a:t>
            </a:r>
          </a:p>
        </p:txBody>
      </p:sp>
      <p:sp>
        <p:nvSpPr>
          <p:cNvPr id="9226" name="Text Box 4"/>
          <p:cNvSpPr txBox="1">
            <a:spLocks noChangeArrowheads="1"/>
          </p:cNvSpPr>
          <p:nvPr/>
        </p:nvSpPr>
        <p:spPr bwMode="auto">
          <a:xfrm>
            <a:off x="8178800" y="6400800"/>
            <a:ext cx="795338" cy="457200"/>
          </a:xfrm>
          <a:prstGeom prst="rect">
            <a:avLst/>
          </a:prstGeom>
          <a:noFill/>
          <a:ln w="9525">
            <a:noFill/>
            <a:miter lim="800000"/>
            <a:headEnd/>
            <a:tailEnd/>
          </a:ln>
        </p:spPr>
        <p:txBody>
          <a:bodyPr wrap="none">
            <a:spAutoFit/>
          </a:bodyPr>
          <a:lstStyle/>
          <a:p>
            <a:pPr eaLnBrk="0" hangingPunct="0"/>
            <a:r>
              <a:rPr lang="en-US" sz="2400" b="1">
                <a:solidFill>
                  <a:schemeClr val="hlink"/>
                </a:solidFill>
              </a:rPr>
              <a:t>12-8</a:t>
            </a:r>
          </a:p>
        </p:txBody>
      </p:sp>
      <p:sp>
        <p:nvSpPr>
          <p:cNvPr id="1388555" name="Rectangle 11"/>
          <p:cNvSpPr>
            <a:spLocks noChangeArrowheads="1"/>
          </p:cNvSpPr>
          <p:nvPr/>
        </p:nvSpPr>
        <p:spPr bwMode="auto">
          <a:xfrm>
            <a:off x="304800" y="5410200"/>
            <a:ext cx="8458200" cy="685800"/>
          </a:xfrm>
          <a:prstGeom prst="rect">
            <a:avLst/>
          </a:prstGeom>
          <a:noFill/>
          <a:ln w="9525">
            <a:noFill/>
            <a:miter lim="800000"/>
            <a:headEnd/>
            <a:tailEnd/>
          </a:ln>
        </p:spPr>
        <p:txBody>
          <a:bodyPr/>
          <a:lstStyle/>
          <a:p>
            <a:pPr marL="342900" indent="-342900" algn="ctr">
              <a:spcBef>
                <a:spcPct val="20000"/>
              </a:spcBef>
            </a:pPr>
            <a:r>
              <a:rPr lang="en-US" sz="2000" b="1" dirty="0" err="1" smtClean="0">
                <a:latin typeface="+mn-lt"/>
              </a:rPr>
              <a:t>Brooker</a:t>
            </a:r>
            <a:r>
              <a:rPr lang="en-US" sz="2000" b="1" dirty="0" smtClean="0">
                <a:latin typeface="+mn-lt"/>
              </a:rPr>
              <a:t>, Fig 12.3 -- illustration </a:t>
            </a:r>
            <a:r>
              <a:rPr lang="en-US" sz="2000" b="1" dirty="0">
                <a:latin typeface="+mn-lt"/>
              </a:rPr>
              <a:t>of DNA </a:t>
            </a:r>
            <a:r>
              <a:rPr lang="en-US" sz="2000" b="1" dirty="0" err="1">
                <a:latin typeface="+mn-lt"/>
              </a:rPr>
              <a:t>supercoiling</a:t>
            </a:r>
            <a:endParaRPr lang="en-US" sz="2000" b="1" i="1" dirty="0">
              <a:latin typeface="+mn-lt"/>
            </a:endParaRPr>
          </a:p>
        </p:txBody>
      </p:sp>
      <p:sp>
        <p:nvSpPr>
          <p:cNvPr id="1388557" name="AutoShape 13"/>
          <p:cNvSpPr>
            <a:spLocks noChangeArrowheads="1"/>
          </p:cNvSpPr>
          <p:nvPr/>
        </p:nvSpPr>
        <p:spPr bwMode="auto">
          <a:xfrm>
            <a:off x="3962400" y="1524000"/>
            <a:ext cx="3200400" cy="609600"/>
          </a:xfrm>
          <a:prstGeom prst="wedgeRectCallout">
            <a:avLst>
              <a:gd name="adj1" fmla="val -3125"/>
              <a:gd name="adj2" fmla="val 210940"/>
            </a:avLst>
          </a:prstGeom>
          <a:solidFill>
            <a:schemeClr val="accent1"/>
          </a:solidFill>
          <a:ln w="9525">
            <a:solidFill>
              <a:schemeClr val="tx1"/>
            </a:solidFill>
            <a:miter lim="800000"/>
            <a:headEnd/>
            <a:tailEnd/>
          </a:ln>
        </p:spPr>
        <p:txBody>
          <a:bodyPr/>
          <a:lstStyle/>
          <a:p>
            <a:pPr algn="ctr" eaLnBrk="0" hangingPunct="0"/>
            <a:r>
              <a:rPr lang="en-US" sz="1600"/>
              <a:t>Supercoiling within loops  creates a more compact chromosome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8546">
                                            <p:txEl>
                                              <p:pRg st="0" end="0"/>
                                            </p:txEl>
                                          </p:spTgt>
                                        </p:tgtEl>
                                        <p:attrNameLst>
                                          <p:attrName>style.visibility</p:attrName>
                                        </p:attrNameLst>
                                      </p:cBhvr>
                                      <p:to>
                                        <p:strVal val="visible"/>
                                      </p:to>
                                    </p:set>
                                    <p:animEffect transition="in" filter="wipe(left)">
                                      <p:cBhvr>
                                        <p:cTn id="7" dur="500"/>
                                        <p:tgtEl>
                                          <p:spTgt spid="13885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88557"/>
                                        </p:tgtEl>
                                        <p:attrNameLst>
                                          <p:attrName>style.visibility</p:attrName>
                                        </p:attrNameLst>
                                      </p:cBhvr>
                                      <p:to>
                                        <p:strVal val="visible"/>
                                      </p:to>
                                    </p:set>
                                    <p:animEffect transition="in" filter="wipe(down)">
                                      <p:cBhvr>
                                        <p:cTn id="12" dur="500"/>
                                        <p:tgtEl>
                                          <p:spTgt spid="1388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8555">
                                            <p:txEl>
                                              <p:pRg st="0" end="0"/>
                                            </p:txEl>
                                          </p:spTgt>
                                        </p:tgtEl>
                                        <p:attrNameLst>
                                          <p:attrName>style.visibility</p:attrName>
                                        </p:attrNameLst>
                                      </p:cBhvr>
                                      <p:to>
                                        <p:strVal val="visible"/>
                                      </p:to>
                                    </p:set>
                                    <p:animEffect transition="in" filter="wipe(left)">
                                      <p:cBhvr>
                                        <p:cTn id="17" dur="500"/>
                                        <p:tgtEl>
                                          <p:spTgt spid="1388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8546" grpId="0" build="p" bldLvl="5"/>
      <p:bldP spid="1388555" grpId="0" build="p" bldLvl="5"/>
      <p:bldP spid="13885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l="32143" r="29443"/>
          <a:stretch>
            <a:fillRect/>
          </a:stretch>
        </p:blipFill>
        <p:spPr bwMode="auto">
          <a:xfrm>
            <a:off x="4681702" y="0"/>
            <a:ext cx="3765550" cy="7008813"/>
          </a:xfrm>
          <a:prstGeom prst="rect">
            <a:avLst/>
          </a:prstGeom>
          <a:noFill/>
          <a:ln w="9525">
            <a:noFill/>
            <a:miter lim="800000"/>
            <a:headEnd/>
            <a:tailEnd/>
          </a:ln>
        </p:spPr>
      </p:pic>
      <p:sp>
        <p:nvSpPr>
          <p:cNvPr id="3" name="Text Box 11"/>
          <p:cNvSpPr txBox="1">
            <a:spLocks noChangeArrowheads="1"/>
          </p:cNvSpPr>
          <p:nvPr/>
        </p:nvSpPr>
        <p:spPr bwMode="auto">
          <a:xfrm>
            <a:off x="509752" y="6264165"/>
            <a:ext cx="2628348" cy="400110"/>
          </a:xfrm>
          <a:prstGeom prst="rect">
            <a:avLst/>
          </a:prstGeom>
          <a:noFill/>
          <a:ln w="9525">
            <a:noFill/>
            <a:miter lim="800000"/>
            <a:headEnd/>
            <a:tailEnd/>
          </a:ln>
        </p:spPr>
        <p:txBody>
          <a:bodyPr wrap="none">
            <a:spAutoFit/>
          </a:bodyPr>
          <a:lstStyle/>
          <a:p>
            <a:pPr eaLnBrk="0" hangingPunct="0"/>
            <a:r>
              <a:rPr lang="en-US" sz="2000" b="1" dirty="0" smtClean="0">
                <a:latin typeface="Times New Roman" pitchFamily="18" charset="0"/>
              </a:rPr>
              <a:t>Like </a:t>
            </a:r>
            <a:r>
              <a:rPr lang="en-US" sz="2000" b="1" dirty="0" err="1" smtClean="0">
                <a:latin typeface="Times New Roman" pitchFamily="18" charset="0"/>
              </a:rPr>
              <a:t>Brooker</a:t>
            </a:r>
            <a:r>
              <a:rPr lang="en-US" sz="2000" b="1" dirty="0" smtClean="0">
                <a:latin typeface="Times New Roman" pitchFamily="18" charset="0"/>
              </a:rPr>
              <a:t>, Fig </a:t>
            </a:r>
            <a:r>
              <a:rPr lang="en-US" sz="2000" b="1" dirty="0">
                <a:latin typeface="Times New Roman" pitchFamily="18" charset="0"/>
              </a:rPr>
              <a:t>12.4</a:t>
            </a:r>
          </a:p>
        </p:txBody>
      </p:sp>
      <p:sp>
        <p:nvSpPr>
          <p:cNvPr id="4" name="Title 3"/>
          <p:cNvSpPr>
            <a:spLocks noGrp="1"/>
          </p:cNvSpPr>
          <p:nvPr>
            <p:ph type="title" idx="4294967295"/>
          </p:nvPr>
        </p:nvSpPr>
        <p:spPr>
          <a:xfrm>
            <a:off x="484133" y="662152"/>
            <a:ext cx="3299591" cy="4177862"/>
          </a:xfrm>
        </p:spPr>
        <p:txBody>
          <a:bodyPr/>
          <a:lstStyle/>
          <a:p>
            <a:r>
              <a:rPr lang="en-US" sz="3200" dirty="0" smtClean="0"/>
              <a:t>Negative</a:t>
            </a:r>
            <a:r>
              <a:rPr lang="en-US" sz="3200" baseline="0" dirty="0" smtClean="0"/>
              <a:t> and Positive </a:t>
            </a:r>
            <a:r>
              <a:rPr lang="en-US" sz="3200" baseline="0" dirty="0" err="1" smtClean="0"/>
              <a:t>Supercoiling</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055" descr="bro25332_12_05.jpg"/>
          <p:cNvPicPr>
            <a:picLocks noChangeAspect="1"/>
          </p:cNvPicPr>
          <p:nvPr/>
        </p:nvPicPr>
        <p:blipFill>
          <a:blip r:embed="rId2" cstate="print"/>
          <a:srcRect/>
          <a:stretch>
            <a:fillRect/>
          </a:stretch>
        </p:blipFill>
        <p:spPr bwMode="auto">
          <a:xfrm>
            <a:off x="3663263" y="630626"/>
            <a:ext cx="2200275" cy="5715000"/>
          </a:xfrm>
          <a:prstGeom prst="rect">
            <a:avLst/>
          </a:prstGeom>
          <a:noFill/>
          <a:ln w="9525">
            <a:noFill/>
            <a:miter lim="800000"/>
            <a:headEnd/>
            <a:tailEnd/>
          </a:ln>
        </p:spPr>
      </p:pic>
      <p:sp>
        <p:nvSpPr>
          <p:cNvPr id="4" name="Rectangle 37"/>
          <p:cNvSpPr txBox="1">
            <a:spLocks noChangeArrowheads="1"/>
          </p:cNvSpPr>
          <p:nvPr/>
        </p:nvSpPr>
        <p:spPr bwMode="auto">
          <a:xfrm>
            <a:off x="5863538" y="287726"/>
            <a:ext cx="1262476" cy="685800"/>
          </a:xfrm>
          <a:prstGeom prst="rect">
            <a:avLst/>
          </a:prstGeom>
          <a:noFill/>
          <a:ln w="9525">
            <a:noFill/>
            <a:miter lim="800000"/>
            <a:headEnd/>
            <a:tailEnd/>
          </a:ln>
        </p:spPr>
        <p:txBody>
          <a:bodyPr lIns="91429" tIns="45715" rIns="91429" bIns="45715" anchor="ctr"/>
          <a:lstStyle/>
          <a:p>
            <a:pPr eaLnBrk="0" hangingPunct="0">
              <a:defRPr/>
            </a:pPr>
            <a:r>
              <a:rPr lang="en-US" sz="1200" b="1" kern="0" dirty="0">
                <a:solidFill>
                  <a:schemeClr val="tx2"/>
                </a:solidFill>
                <a:latin typeface="+mj-lt"/>
                <a:ea typeface="+mj-ea"/>
                <a:cs typeface="+mj-cs"/>
              </a:rPr>
              <a:t>Area of</a:t>
            </a:r>
          </a:p>
          <a:p>
            <a:pPr eaLnBrk="0" hangingPunct="0">
              <a:defRPr/>
            </a:pPr>
            <a:r>
              <a:rPr lang="en-US" sz="1200" b="1" kern="0" dirty="0">
                <a:solidFill>
                  <a:schemeClr val="tx2"/>
                </a:solidFill>
                <a:latin typeface="+mj-lt"/>
                <a:ea typeface="+mj-ea"/>
                <a:cs typeface="+mj-cs"/>
              </a:rPr>
              <a:t>negative</a:t>
            </a:r>
          </a:p>
          <a:p>
            <a:pPr eaLnBrk="0" hangingPunct="0">
              <a:defRPr/>
            </a:pPr>
            <a:r>
              <a:rPr lang="en-US" sz="1200" b="1" kern="0" dirty="0" err="1">
                <a:solidFill>
                  <a:schemeClr val="tx2"/>
                </a:solidFill>
                <a:latin typeface="+mj-lt"/>
                <a:ea typeface="+mj-ea"/>
                <a:cs typeface="+mj-cs"/>
              </a:rPr>
              <a:t>supercoiling</a:t>
            </a:r>
            <a:endParaRPr lang="en-US" sz="1200" b="1" kern="0" dirty="0">
              <a:solidFill>
                <a:schemeClr val="tx2"/>
              </a:solidFill>
              <a:latin typeface="+mj-lt"/>
              <a:ea typeface="+mj-ea"/>
              <a:cs typeface="+mj-cs"/>
            </a:endParaRPr>
          </a:p>
        </p:txBody>
      </p:sp>
      <p:sp>
        <p:nvSpPr>
          <p:cNvPr id="5" name="Rectangle 37"/>
          <p:cNvSpPr txBox="1">
            <a:spLocks noChangeArrowheads="1"/>
          </p:cNvSpPr>
          <p:nvPr/>
        </p:nvSpPr>
        <p:spPr bwMode="auto">
          <a:xfrm>
            <a:off x="4750700" y="2889639"/>
            <a:ext cx="1066800" cy="685800"/>
          </a:xfrm>
          <a:prstGeom prst="rect">
            <a:avLst/>
          </a:prstGeom>
          <a:noFill/>
          <a:ln w="9525">
            <a:noFill/>
            <a:miter lim="800000"/>
            <a:headEnd/>
            <a:tailEnd/>
          </a:ln>
        </p:spPr>
        <p:txBody>
          <a:bodyPr lIns="91429" tIns="45715" rIns="91429" bIns="45715" anchor="ctr"/>
          <a:lstStyle/>
          <a:p>
            <a:pPr eaLnBrk="0" hangingPunct="0">
              <a:defRPr/>
            </a:pPr>
            <a:r>
              <a:rPr lang="en-US" sz="1200" b="1" kern="0" dirty="0">
                <a:solidFill>
                  <a:schemeClr val="tx2"/>
                </a:solidFill>
                <a:latin typeface="+mj-lt"/>
                <a:ea typeface="+mj-ea"/>
                <a:cs typeface="+mj-cs"/>
              </a:rPr>
              <a:t>Strand</a:t>
            </a:r>
          </a:p>
          <a:p>
            <a:pPr eaLnBrk="0" hangingPunct="0">
              <a:defRPr/>
            </a:pPr>
            <a:r>
              <a:rPr lang="en-US" sz="1200" b="1" kern="0" dirty="0">
                <a:solidFill>
                  <a:schemeClr val="tx2"/>
                </a:solidFill>
                <a:latin typeface="+mj-lt"/>
                <a:ea typeface="+mj-ea"/>
                <a:cs typeface="+mj-cs"/>
              </a:rPr>
              <a:t>separation</a:t>
            </a:r>
          </a:p>
        </p:txBody>
      </p:sp>
      <p:grpSp>
        <p:nvGrpSpPr>
          <p:cNvPr id="2" name="Group 11"/>
          <p:cNvGrpSpPr>
            <a:grpSpLocks/>
          </p:cNvGrpSpPr>
          <p:nvPr/>
        </p:nvGrpSpPr>
        <p:grpSpPr bwMode="auto">
          <a:xfrm>
            <a:off x="4674500" y="2867414"/>
            <a:ext cx="85725" cy="773112"/>
            <a:chOff x="3962400" y="3026227"/>
            <a:chExt cx="85726" cy="772886"/>
          </a:xfrm>
        </p:grpSpPr>
        <p:sp>
          <p:nvSpPr>
            <p:cNvPr id="12301" name="Line 1052"/>
            <p:cNvSpPr>
              <a:spLocks noChangeShapeType="1"/>
            </p:cNvSpPr>
            <p:nvPr/>
          </p:nvSpPr>
          <p:spPr bwMode="auto">
            <a:xfrm rot="5400000">
              <a:off x="3665574" y="3362741"/>
              <a:ext cx="674615" cy="1588"/>
            </a:xfrm>
            <a:prstGeom prst="line">
              <a:avLst/>
            </a:prstGeom>
            <a:noFill/>
            <a:ln w="15240">
              <a:solidFill>
                <a:srgbClr val="000000"/>
              </a:solidFill>
              <a:round/>
              <a:headEnd/>
              <a:tailEnd/>
            </a:ln>
          </p:spPr>
          <p:txBody>
            <a:bodyPr/>
            <a:lstStyle/>
            <a:p>
              <a:endParaRPr lang="en-US" b="1"/>
            </a:p>
          </p:txBody>
        </p:sp>
        <p:sp>
          <p:nvSpPr>
            <p:cNvPr id="12302" name="Freeform 1053"/>
            <p:cNvSpPr>
              <a:spLocks/>
            </p:cNvSpPr>
            <p:nvPr/>
          </p:nvSpPr>
          <p:spPr bwMode="auto">
            <a:xfrm rot="5400000">
              <a:off x="3941520" y="3692507"/>
              <a:ext cx="127486" cy="85726"/>
            </a:xfrm>
            <a:custGeom>
              <a:avLst/>
              <a:gdLst>
                <a:gd name="T0" fmla="*/ 0 w 96"/>
                <a:gd name="T1" fmla="*/ 0 h 54"/>
                <a:gd name="T2" fmla="*/ 2147483647 w 96"/>
                <a:gd name="T3" fmla="*/ 2147483647 h 54"/>
                <a:gd name="T4" fmla="*/ 0 w 96"/>
                <a:gd name="T5" fmla="*/ 2147483647 h 54"/>
                <a:gd name="T6" fmla="*/ 2147483647 w 96"/>
                <a:gd name="T7" fmla="*/ 2147483647 h 54"/>
                <a:gd name="T8" fmla="*/ 0 w 96"/>
                <a:gd name="T9" fmla="*/ 0 h 54"/>
                <a:gd name="T10" fmla="*/ 0 60000 65536"/>
                <a:gd name="T11" fmla="*/ 0 60000 65536"/>
                <a:gd name="T12" fmla="*/ 0 60000 65536"/>
                <a:gd name="T13" fmla="*/ 0 60000 65536"/>
                <a:gd name="T14" fmla="*/ 0 60000 65536"/>
                <a:gd name="T15" fmla="*/ 0 w 96"/>
                <a:gd name="T16" fmla="*/ 0 h 54"/>
                <a:gd name="T17" fmla="*/ 96 w 96"/>
                <a:gd name="T18" fmla="*/ 54 h 54"/>
              </a:gdLst>
              <a:ahLst/>
              <a:cxnLst>
                <a:cxn ang="T10">
                  <a:pos x="T0" y="T1"/>
                </a:cxn>
                <a:cxn ang="T11">
                  <a:pos x="T2" y="T3"/>
                </a:cxn>
                <a:cxn ang="T12">
                  <a:pos x="T4" y="T5"/>
                </a:cxn>
                <a:cxn ang="T13">
                  <a:pos x="T6" y="T7"/>
                </a:cxn>
                <a:cxn ang="T14">
                  <a:pos x="T8" y="T9"/>
                </a:cxn>
              </a:cxnLst>
              <a:rect l="T15" t="T16" r="T17" b="T18"/>
              <a:pathLst>
                <a:path w="96" h="54">
                  <a:moveTo>
                    <a:pt x="0" y="0"/>
                  </a:moveTo>
                  <a:lnTo>
                    <a:pt x="12" y="28"/>
                  </a:lnTo>
                  <a:lnTo>
                    <a:pt x="0" y="54"/>
                  </a:lnTo>
                  <a:lnTo>
                    <a:pt x="96" y="28"/>
                  </a:lnTo>
                  <a:lnTo>
                    <a:pt x="0" y="0"/>
                  </a:lnTo>
                  <a:close/>
                </a:path>
              </a:pathLst>
            </a:custGeom>
            <a:solidFill>
              <a:srgbClr val="000000"/>
            </a:solidFill>
            <a:ln w="9525">
              <a:noFill/>
              <a:round/>
              <a:headEnd/>
              <a:tailEnd/>
            </a:ln>
          </p:spPr>
          <p:txBody>
            <a:bodyPr/>
            <a:lstStyle/>
            <a:p>
              <a:endParaRPr lang="en-US" b="1"/>
            </a:p>
          </p:txBody>
        </p:sp>
      </p:grpSp>
      <p:grpSp>
        <p:nvGrpSpPr>
          <p:cNvPr id="3" name="Group 11"/>
          <p:cNvGrpSpPr>
            <a:grpSpLocks/>
          </p:cNvGrpSpPr>
          <p:nvPr/>
        </p:nvGrpSpPr>
        <p:grpSpPr bwMode="auto">
          <a:xfrm>
            <a:off x="5192025" y="505214"/>
            <a:ext cx="668338" cy="631825"/>
            <a:chOff x="4479617" y="663575"/>
            <a:chExt cx="668646" cy="631824"/>
          </a:xfrm>
        </p:grpSpPr>
        <p:sp>
          <p:nvSpPr>
            <p:cNvPr id="12299" name="Line 1052"/>
            <p:cNvSpPr>
              <a:spLocks noChangeShapeType="1"/>
            </p:cNvSpPr>
            <p:nvPr/>
          </p:nvSpPr>
          <p:spPr bwMode="auto">
            <a:xfrm rot="5400000">
              <a:off x="4627562" y="649288"/>
              <a:ext cx="506413" cy="534988"/>
            </a:xfrm>
            <a:prstGeom prst="line">
              <a:avLst/>
            </a:prstGeom>
            <a:noFill/>
            <a:ln w="33020">
              <a:solidFill>
                <a:srgbClr val="FFFFFF"/>
              </a:solidFill>
              <a:round/>
              <a:headEnd/>
              <a:tailEnd/>
            </a:ln>
          </p:spPr>
          <p:txBody>
            <a:bodyPr/>
            <a:lstStyle/>
            <a:p>
              <a:endParaRPr lang="en-US" b="1"/>
            </a:p>
          </p:txBody>
        </p:sp>
        <p:sp>
          <p:nvSpPr>
            <p:cNvPr id="12300" name="Line 1052"/>
            <p:cNvSpPr>
              <a:spLocks noChangeShapeType="1"/>
            </p:cNvSpPr>
            <p:nvPr/>
          </p:nvSpPr>
          <p:spPr bwMode="auto">
            <a:xfrm rot="5400000">
              <a:off x="4493904" y="774699"/>
              <a:ext cx="506413" cy="534988"/>
            </a:xfrm>
            <a:prstGeom prst="line">
              <a:avLst/>
            </a:prstGeom>
            <a:noFill/>
            <a:ln w="15240">
              <a:solidFill>
                <a:srgbClr val="000000"/>
              </a:solidFill>
              <a:round/>
              <a:headEnd/>
              <a:tailEnd/>
            </a:ln>
          </p:spPr>
          <p:txBody>
            <a:bodyPr/>
            <a:lstStyle/>
            <a:p>
              <a:endParaRPr lang="en-US" b="1"/>
            </a:p>
          </p:txBody>
        </p:sp>
      </p:grpSp>
      <p:sp>
        <p:nvSpPr>
          <p:cNvPr id="12297" name="Text Box 5"/>
          <p:cNvSpPr txBox="1">
            <a:spLocks noChangeArrowheads="1"/>
          </p:cNvSpPr>
          <p:nvPr/>
        </p:nvSpPr>
        <p:spPr bwMode="auto">
          <a:xfrm>
            <a:off x="304800" y="6172200"/>
            <a:ext cx="2065694" cy="400110"/>
          </a:xfrm>
          <a:prstGeom prst="rect">
            <a:avLst/>
          </a:prstGeom>
          <a:noFill/>
          <a:ln w="9525">
            <a:noFill/>
            <a:miter lim="800000"/>
            <a:headEnd/>
            <a:tailEnd/>
          </a:ln>
        </p:spPr>
        <p:txBody>
          <a:bodyPr wrap="none">
            <a:spAutoFit/>
          </a:bodyPr>
          <a:lstStyle/>
          <a:p>
            <a:pPr eaLnBrk="0" hangingPunct="0"/>
            <a:r>
              <a:rPr lang="en-US" sz="2000" b="1" dirty="0" err="1" smtClean="0">
                <a:latin typeface="Times New Roman" pitchFamily="18" charset="0"/>
              </a:rPr>
              <a:t>Brooker</a:t>
            </a:r>
            <a:r>
              <a:rPr lang="en-US" sz="2000" b="1" dirty="0" smtClean="0">
                <a:latin typeface="Times New Roman" pitchFamily="18" charset="0"/>
              </a:rPr>
              <a:t>, Fig </a:t>
            </a:r>
            <a:r>
              <a:rPr lang="en-US" sz="2000" b="1" dirty="0">
                <a:latin typeface="Times New Roman" pitchFamily="18" charset="0"/>
              </a:rPr>
              <a:t>12.5</a:t>
            </a:r>
          </a:p>
        </p:txBody>
      </p:sp>
      <p:sp>
        <p:nvSpPr>
          <p:cNvPr id="1498119" name="AutoShape 7"/>
          <p:cNvSpPr>
            <a:spLocks noChangeArrowheads="1"/>
          </p:cNvSpPr>
          <p:nvPr/>
        </p:nvSpPr>
        <p:spPr bwMode="auto">
          <a:xfrm>
            <a:off x="6731900" y="3526226"/>
            <a:ext cx="1981200" cy="914400"/>
          </a:xfrm>
          <a:prstGeom prst="wedgeRectCallout">
            <a:avLst>
              <a:gd name="adj1" fmla="val -88782"/>
              <a:gd name="adj2" fmla="val 47745"/>
            </a:avLst>
          </a:prstGeom>
          <a:solidFill>
            <a:srgbClr val="FFCC99"/>
          </a:solidFill>
          <a:ln w="9525">
            <a:solidFill>
              <a:schemeClr val="tx1"/>
            </a:solidFill>
            <a:miter lim="800000"/>
            <a:headEnd/>
            <a:tailEnd/>
          </a:ln>
        </p:spPr>
        <p:txBody>
          <a:bodyPr/>
          <a:lstStyle/>
          <a:p>
            <a:pPr algn="ctr" eaLnBrk="0" hangingPunct="0"/>
            <a:r>
              <a:rPr lang="en-US" sz="1600" b="1" dirty="0"/>
              <a:t>This enhances DNA replication and transcription</a:t>
            </a:r>
          </a:p>
        </p:txBody>
      </p:sp>
      <p:sp>
        <p:nvSpPr>
          <p:cNvPr id="15" name="Title 14"/>
          <p:cNvSpPr>
            <a:spLocks noGrp="1"/>
          </p:cNvSpPr>
          <p:nvPr>
            <p:ph type="title"/>
          </p:nvPr>
        </p:nvSpPr>
        <p:spPr>
          <a:xfrm>
            <a:off x="0" y="1008994"/>
            <a:ext cx="3488778" cy="3121572"/>
          </a:xfrm>
        </p:spPr>
        <p:txBody>
          <a:bodyPr/>
          <a:lstStyle/>
          <a:p>
            <a:r>
              <a:rPr lang="en-US" sz="2800" dirty="0" smtClean="0"/>
              <a:t>Negative </a:t>
            </a:r>
            <a:r>
              <a:rPr lang="en-US" sz="2800" dirty="0" err="1" smtClean="0"/>
              <a:t>supercoiling</a:t>
            </a:r>
            <a:r>
              <a:rPr lang="en-US" sz="2800" dirty="0" smtClean="0"/>
              <a:t> promotes DNA strand separation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98119"/>
                                        </p:tgtEl>
                                        <p:attrNameLst>
                                          <p:attrName>style.visibility</p:attrName>
                                        </p:attrNameLst>
                                      </p:cBhvr>
                                      <p:to>
                                        <p:strVal val="visible"/>
                                      </p:to>
                                    </p:set>
                                    <p:animEffect transition="in" filter="wipe(left)">
                                      <p:cBhvr>
                                        <p:cTn id="7" dur="500"/>
                                        <p:tgtEl>
                                          <p:spTgt spid="1498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81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Text Box 2"/>
          <p:cNvSpPr txBox="1">
            <a:spLocks noChangeArrowheads="1"/>
          </p:cNvSpPr>
          <p:nvPr/>
        </p:nvSpPr>
        <p:spPr bwMode="auto">
          <a:xfrm>
            <a:off x="304800" y="6248400"/>
            <a:ext cx="1689758" cy="338554"/>
          </a:xfrm>
          <a:prstGeom prst="rect">
            <a:avLst/>
          </a:prstGeom>
          <a:noFill/>
          <a:ln w="9525">
            <a:noFill/>
            <a:miter lim="800000"/>
            <a:headEnd/>
            <a:tailEnd/>
          </a:ln>
        </p:spPr>
        <p:txBody>
          <a:bodyPr wrap="none">
            <a:spAutoFit/>
          </a:bodyPr>
          <a:lstStyle/>
          <a:p>
            <a:pPr eaLnBrk="0" hangingPunct="0"/>
            <a:r>
              <a:rPr lang="en-US" sz="1600" b="1" dirty="0" err="1" smtClean="0">
                <a:latin typeface="Times New Roman" pitchFamily="18" charset="0"/>
              </a:rPr>
              <a:t>Brooker</a:t>
            </a:r>
            <a:r>
              <a:rPr lang="en-US" sz="1600" b="1" dirty="0" smtClean="0">
                <a:latin typeface="Times New Roman" pitchFamily="18" charset="0"/>
              </a:rPr>
              <a:t>, Fig </a:t>
            </a:r>
            <a:r>
              <a:rPr lang="en-US" sz="1600" b="1" dirty="0">
                <a:latin typeface="Times New Roman" pitchFamily="18" charset="0"/>
              </a:rPr>
              <a:t>12.6</a:t>
            </a:r>
          </a:p>
        </p:txBody>
      </p:sp>
      <p:sp>
        <p:nvSpPr>
          <p:cNvPr id="14340" name="Rectangle 18"/>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latin typeface="Times New Roman" pitchFamily="18" charset="0"/>
              </a:rPr>
              <a:t>Copyright ©The McGraw-Hill Companies, Inc. Permission required for reproduction or display</a:t>
            </a:r>
          </a:p>
        </p:txBody>
      </p:sp>
      <p:pic>
        <p:nvPicPr>
          <p:cNvPr id="14341" name="Picture 70" descr="bro25332_12_06 (2)a.jpg"/>
          <p:cNvPicPr>
            <a:picLocks noChangeAspect="1"/>
          </p:cNvPicPr>
          <p:nvPr/>
        </p:nvPicPr>
        <p:blipFill>
          <a:blip r:embed="rId2" cstate="print"/>
          <a:srcRect/>
          <a:stretch>
            <a:fillRect/>
          </a:stretch>
        </p:blipFill>
        <p:spPr bwMode="auto">
          <a:xfrm>
            <a:off x="390525" y="1047750"/>
            <a:ext cx="8362950" cy="4762500"/>
          </a:xfrm>
          <a:prstGeom prst="rect">
            <a:avLst/>
          </a:prstGeom>
          <a:noFill/>
          <a:ln w="9525">
            <a:noFill/>
            <a:miter lim="800000"/>
            <a:headEnd/>
            <a:tailEnd/>
          </a:ln>
        </p:spPr>
      </p:pic>
      <p:pic>
        <p:nvPicPr>
          <p:cNvPr id="14342" name="Picture 71" descr="bro25332_12_06 (2)b.jpg"/>
          <p:cNvPicPr>
            <a:picLocks noChangeAspect="1"/>
          </p:cNvPicPr>
          <p:nvPr/>
        </p:nvPicPr>
        <p:blipFill>
          <a:blip r:embed="rId3" cstate="print"/>
          <a:srcRect/>
          <a:stretch>
            <a:fillRect/>
          </a:stretch>
        </p:blipFill>
        <p:spPr bwMode="auto">
          <a:xfrm>
            <a:off x="400050" y="3490913"/>
            <a:ext cx="5627688" cy="2303462"/>
          </a:xfrm>
          <a:prstGeom prst="rect">
            <a:avLst/>
          </a:prstGeom>
          <a:noFill/>
          <a:ln w="9525">
            <a:noFill/>
            <a:miter lim="800000"/>
            <a:headEnd/>
            <a:tailEnd/>
          </a:ln>
        </p:spPr>
      </p:pic>
      <p:sp>
        <p:nvSpPr>
          <p:cNvPr id="14343" name="Freeform 285"/>
          <p:cNvSpPr>
            <a:spLocks/>
          </p:cNvSpPr>
          <p:nvPr/>
        </p:nvSpPr>
        <p:spPr bwMode="auto">
          <a:xfrm>
            <a:off x="517525" y="2708275"/>
            <a:ext cx="1860550" cy="279400"/>
          </a:xfrm>
          <a:custGeom>
            <a:avLst/>
            <a:gdLst>
              <a:gd name="T0" fmla="*/ 2147483647 w 1172"/>
              <a:gd name="T1" fmla="*/ 2147483647 h 176"/>
              <a:gd name="T2" fmla="*/ 2147483647 w 1172"/>
              <a:gd name="T3" fmla="*/ 2147483647 h 176"/>
              <a:gd name="T4" fmla="*/ 2147483647 w 1172"/>
              <a:gd name="T5" fmla="*/ 2147483647 h 176"/>
              <a:gd name="T6" fmla="*/ 2147483647 w 1172"/>
              <a:gd name="T7" fmla="*/ 2147483647 h 176"/>
              <a:gd name="T8" fmla="*/ 2147483647 w 1172"/>
              <a:gd name="T9" fmla="*/ 2147483647 h 176"/>
              <a:gd name="T10" fmla="*/ 2147483647 w 1172"/>
              <a:gd name="T11" fmla="*/ 2147483647 h 176"/>
              <a:gd name="T12" fmla="*/ 2147483647 w 1172"/>
              <a:gd name="T13" fmla="*/ 2147483647 h 176"/>
              <a:gd name="T14" fmla="*/ 2147483647 w 1172"/>
              <a:gd name="T15" fmla="*/ 2147483647 h 176"/>
              <a:gd name="T16" fmla="*/ 2147483647 w 1172"/>
              <a:gd name="T17" fmla="*/ 2147483647 h 176"/>
              <a:gd name="T18" fmla="*/ 2147483647 w 1172"/>
              <a:gd name="T19" fmla="*/ 2147483647 h 176"/>
              <a:gd name="T20" fmla="*/ 2147483647 w 1172"/>
              <a:gd name="T21" fmla="*/ 0 h 176"/>
              <a:gd name="T22" fmla="*/ 0 w 1172"/>
              <a:gd name="T23" fmla="*/ 0 h 176"/>
              <a:gd name="T24" fmla="*/ 0 w 1172"/>
              <a:gd name="T25" fmla="*/ 2147483647 h 176"/>
              <a:gd name="T26" fmla="*/ 2147483647 w 1172"/>
              <a:gd name="T27" fmla="*/ 2147483647 h 176"/>
              <a:gd name="T28" fmla="*/ 2147483647 w 1172"/>
              <a:gd name="T29" fmla="*/ 2147483647 h 176"/>
              <a:gd name="T30" fmla="*/ 2147483647 w 1172"/>
              <a:gd name="T31" fmla="*/ 2147483647 h 1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2"/>
              <a:gd name="T49" fmla="*/ 0 h 176"/>
              <a:gd name="T50" fmla="*/ 1172 w 1172"/>
              <a:gd name="T51" fmla="*/ 176 h 1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2" h="176">
                <a:moveTo>
                  <a:pt x="1170" y="174"/>
                </a:moveTo>
                <a:lnTo>
                  <a:pt x="1170" y="172"/>
                </a:lnTo>
                <a:lnTo>
                  <a:pt x="6" y="172"/>
                </a:lnTo>
                <a:lnTo>
                  <a:pt x="6" y="4"/>
                </a:lnTo>
                <a:lnTo>
                  <a:pt x="1168" y="4"/>
                </a:lnTo>
                <a:lnTo>
                  <a:pt x="1168" y="174"/>
                </a:lnTo>
                <a:lnTo>
                  <a:pt x="1170" y="174"/>
                </a:lnTo>
                <a:lnTo>
                  <a:pt x="1170" y="172"/>
                </a:lnTo>
                <a:lnTo>
                  <a:pt x="1170" y="174"/>
                </a:lnTo>
                <a:lnTo>
                  <a:pt x="1172" y="174"/>
                </a:lnTo>
                <a:lnTo>
                  <a:pt x="1172" y="0"/>
                </a:lnTo>
                <a:lnTo>
                  <a:pt x="0" y="0"/>
                </a:lnTo>
                <a:lnTo>
                  <a:pt x="0" y="176"/>
                </a:lnTo>
                <a:lnTo>
                  <a:pt x="1172" y="176"/>
                </a:lnTo>
                <a:lnTo>
                  <a:pt x="1172" y="174"/>
                </a:lnTo>
                <a:lnTo>
                  <a:pt x="1170" y="174"/>
                </a:lnTo>
                <a:close/>
              </a:path>
            </a:pathLst>
          </a:custGeom>
          <a:solidFill>
            <a:srgbClr val="000000"/>
          </a:solidFill>
          <a:ln w="9525">
            <a:noFill/>
            <a:round/>
            <a:headEnd/>
            <a:tailEnd/>
          </a:ln>
        </p:spPr>
        <p:txBody>
          <a:bodyPr/>
          <a:lstStyle/>
          <a:p>
            <a:endParaRPr lang="en-US" b="1"/>
          </a:p>
        </p:txBody>
      </p:sp>
      <p:sp>
        <p:nvSpPr>
          <p:cNvPr id="14344" name="Rectangle 286"/>
          <p:cNvSpPr>
            <a:spLocks noChangeArrowheads="1"/>
          </p:cNvSpPr>
          <p:nvPr/>
        </p:nvSpPr>
        <p:spPr bwMode="auto">
          <a:xfrm>
            <a:off x="622300" y="2806700"/>
            <a:ext cx="136525" cy="88900"/>
          </a:xfrm>
          <a:prstGeom prst="rect">
            <a:avLst/>
          </a:prstGeom>
          <a:solidFill>
            <a:srgbClr val="EC3F47"/>
          </a:solidFill>
          <a:ln w="9525">
            <a:noFill/>
            <a:miter lim="800000"/>
            <a:headEnd/>
            <a:tailEnd/>
          </a:ln>
        </p:spPr>
        <p:txBody>
          <a:bodyPr/>
          <a:lstStyle/>
          <a:p>
            <a:endParaRPr lang="en-US" sz="2400" b="1"/>
          </a:p>
        </p:txBody>
      </p:sp>
      <p:sp>
        <p:nvSpPr>
          <p:cNvPr id="14345" name="Freeform 287"/>
          <p:cNvSpPr>
            <a:spLocks/>
          </p:cNvSpPr>
          <p:nvPr/>
        </p:nvSpPr>
        <p:spPr bwMode="auto">
          <a:xfrm>
            <a:off x="619125" y="2800350"/>
            <a:ext cx="142875" cy="98425"/>
          </a:xfrm>
          <a:custGeom>
            <a:avLst/>
            <a:gdLst>
              <a:gd name="T0" fmla="*/ 2147483647 w 90"/>
              <a:gd name="T1" fmla="*/ 2147483647 h 62"/>
              <a:gd name="T2" fmla="*/ 2147483647 w 90"/>
              <a:gd name="T3" fmla="*/ 2147483647 h 62"/>
              <a:gd name="T4" fmla="*/ 2147483647 w 90"/>
              <a:gd name="T5" fmla="*/ 2147483647 h 62"/>
              <a:gd name="T6" fmla="*/ 2147483647 w 90"/>
              <a:gd name="T7" fmla="*/ 2147483647 h 62"/>
              <a:gd name="T8" fmla="*/ 2147483647 w 90"/>
              <a:gd name="T9" fmla="*/ 2147483647 h 62"/>
              <a:gd name="T10" fmla="*/ 2147483647 w 90"/>
              <a:gd name="T11" fmla="*/ 2147483647 h 62"/>
              <a:gd name="T12" fmla="*/ 2147483647 w 90"/>
              <a:gd name="T13" fmla="*/ 2147483647 h 62"/>
              <a:gd name="T14" fmla="*/ 2147483647 w 90"/>
              <a:gd name="T15" fmla="*/ 2147483647 h 62"/>
              <a:gd name="T16" fmla="*/ 2147483647 w 90"/>
              <a:gd name="T17" fmla="*/ 2147483647 h 62"/>
              <a:gd name="T18" fmla="*/ 2147483647 w 90"/>
              <a:gd name="T19" fmla="*/ 2147483647 h 62"/>
              <a:gd name="T20" fmla="*/ 2147483647 w 90"/>
              <a:gd name="T21" fmla="*/ 2147483647 h 62"/>
              <a:gd name="T22" fmla="*/ 2147483647 w 90"/>
              <a:gd name="T23" fmla="*/ 0 h 62"/>
              <a:gd name="T24" fmla="*/ 0 w 90"/>
              <a:gd name="T25" fmla="*/ 0 h 62"/>
              <a:gd name="T26" fmla="*/ 0 w 90"/>
              <a:gd name="T27" fmla="*/ 2147483647 h 62"/>
              <a:gd name="T28" fmla="*/ 2147483647 w 90"/>
              <a:gd name="T29" fmla="*/ 2147483647 h 62"/>
              <a:gd name="T30" fmla="*/ 2147483647 w 90"/>
              <a:gd name="T31" fmla="*/ 2147483647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62"/>
              <a:gd name="T50" fmla="*/ 90 w 90"/>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62">
                <a:moveTo>
                  <a:pt x="2" y="60"/>
                </a:moveTo>
                <a:lnTo>
                  <a:pt x="4" y="60"/>
                </a:lnTo>
                <a:lnTo>
                  <a:pt x="4" y="6"/>
                </a:lnTo>
                <a:lnTo>
                  <a:pt x="86" y="6"/>
                </a:lnTo>
                <a:lnTo>
                  <a:pt x="86" y="58"/>
                </a:lnTo>
                <a:lnTo>
                  <a:pt x="2" y="58"/>
                </a:lnTo>
                <a:lnTo>
                  <a:pt x="2" y="60"/>
                </a:lnTo>
                <a:lnTo>
                  <a:pt x="4" y="60"/>
                </a:lnTo>
                <a:lnTo>
                  <a:pt x="2" y="60"/>
                </a:lnTo>
                <a:lnTo>
                  <a:pt x="2" y="62"/>
                </a:lnTo>
                <a:lnTo>
                  <a:pt x="90" y="62"/>
                </a:lnTo>
                <a:lnTo>
                  <a:pt x="90" y="0"/>
                </a:lnTo>
                <a:lnTo>
                  <a:pt x="0" y="0"/>
                </a:lnTo>
                <a:lnTo>
                  <a:pt x="0" y="62"/>
                </a:lnTo>
                <a:lnTo>
                  <a:pt x="2" y="62"/>
                </a:lnTo>
                <a:lnTo>
                  <a:pt x="2" y="60"/>
                </a:lnTo>
                <a:close/>
              </a:path>
            </a:pathLst>
          </a:custGeom>
          <a:solidFill>
            <a:srgbClr val="000000"/>
          </a:solidFill>
          <a:ln w="9525">
            <a:noFill/>
            <a:round/>
            <a:headEnd/>
            <a:tailEnd/>
          </a:ln>
        </p:spPr>
        <p:txBody>
          <a:bodyPr/>
          <a:lstStyle/>
          <a:p>
            <a:endParaRPr lang="en-US" b="1"/>
          </a:p>
        </p:txBody>
      </p:sp>
      <p:sp>
        <p:nvSpPr>
          <p:cNvPr id="14346" name="Rectangle 288"/>
          <p:cNvSpPr>
            <a:spLocks noChangeArrowheads="1"/>
          </p:cNvSpPr>
          <p:nvPr/>
        </p:nvSpPr>
        <p:spPr bwMode="auto">
          <a:xfrm>
            <a:off x="1524000" y="2806700"/>
            <a:ext cx="136525" cy="88900"/>
          </a:xfrm>
          <a:prstGeom prst="rect">
            <a:avLst/>
          </a:prstGeom>
          <a:solidFill>
            <a:srgbClr val="6DC067"/>
          </a:solidFill>
          <a:ln w="9525">
            <a:noFill/>
            <a:miter lim="800000"/>
            <a:headEnd/>
            <a:tailEnd/>
          </a:ln>
        </p:spPr>
        <p:txBody>
          <a:bodyPr/>
          <a:lstStyle/>
          <a:p>
            <a:endParaRPr lang="en-US" sz="2400" b="1"/>
          </a:p>
        </p:txBody>
      </p:sp>
      <p:sp>
        <p:nvSpPr>
          <p:cNvPr id="14347" name="Freeform 289"/>
          <p:cNvSpPr>
            <a:spLocks/>
          </p:cNvSpPr>
          <p:nvPr/>
        </p:nvSpPr>
        <p:spPr bwMode="auto">
          <a:xfrm>
            <a:off x="1520825" y="2800350"/>
            <a:ext cx="142875" cy="98425"/>
          </a:xfrm>
          <a:custGeom>
            <a:avLst/>
            <a:gdLst>
              <a:gd name="T0" fmla="*/ 2147483647 w 90"/>
              <a:gd name="T1" fmla="*/ 2147483647 h 62"/>
              <a:gd name="T2" fmla="*/ 2147483647 w 90"/>
              <a:gd name="T3" fmla="*/ 2147483647 h 62"/>
              <a:gd name="T4" fmla="*/ 2147483647 w 90"/>
              <a:gd name="T5" fmla="*/ 2147483647 h 62"/>
              <a:gd name="T6" fmla="*/ 2147483647 w 90"/>
              <a:gd name="T7" fmla="*/ 2147483647 h 62"/>
              <a:gd name="T8" fmla="*/ 2147483647 w 90"/>
              <a:gd name="T9" fmla="*/ 2147483647 h 62"/>
              <a:gd name="T10" fmla="*/ 2147483647 w 90"/>
              <a:gd name="T11" fmla="*/ 2147483647 h 62"/>
              <a:gd name="T12" fmla="*/ 2147483647 w 90"/>
              <a:gd name="T13" fmla="*/ 2147483647 h 62"/>
              <a:gd name="T14" fmla="*/ 2147483647 w 90"/>
              <a:gd name="T15" fmla="*/ 2147483647 h 62"/>
              <a:gd name="T16" fmla="*/ 2147483647 w 90"/>
              <a:gd name="T17" fmla="*/ 2147483647 h 62"/>
              <a:gd name="T18" fmla="*/ 2147483647 w 90"/>
              <a:gd name="T19" fmla="*/ 2147483647 h 62"/>
              <a:gd name="T20" fmla="*/ 2147483647 w 90"/>
              <a:gd name="T21" fmla="*/ 2147483647 h 62"/>
              <a:gd name="T22" fmla="*/ 2147483647 w 90"/>
              <a:gd name="T23" fmla="*/ 0 h 62"/>
              <a:gd name="T24" fmla="*/ 0 w 90"/>
              <a:gd name="T25" fmla="*/ 0 h 62"/>
              <a:gd name="T26" fmla="*/ 0 w 90"/>
              <a:gd name="T27" fmla="*/ 2147483647 h 62"/>
              <a:gd name="T28" fmla="*/ 2147483647 w 90"/>
              <a:gd name="T29" fmla="*/ 2147483647 h 62"/>
              <a:gd name="T30" fmla="*/ 2147483647 w 90"/>
              <a:gd name="T31" fmla="*/ 2147483647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62"/>
              <a:gd name="T50" fmla="*/ 90 w 90"/>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62">
                <a:moveTo>
                  <a:pt x="2" y="60"/>
                </a:moveTo>
                <a:lnTo>
                  <a:pt x="4" y="60"/>
                </a:lnTo>
                <a:lnTo>
                  <a:pt x="4" y="6"/>
                </a:lnTo>
                <a:lnTo>
                  <a:pt x="86" y="6"/>
                </a:lnTo>
                <a:lnTo>
                  <a:pt x="86" y="58"/>
                </a:lnTo>
                <a:lnTo>
                  <a:pt x="2" y="58"/>
                </a:lnTo>
                <a:lnTo>
                  <a:pt x="2" y="60"/>
                </a:lnTo>
                <a:lnTo>
                  <a:pt x="4" y="60"/>
                </a:lnTo>
                <a:lnTo>
                  <a:pt x="2" y="60"/>
                </a:lnTo>
                <a:lnTo>
                  <a:pt x="2" y="62"/>
                </a:lnTo>
                <a:lnTo>
                  <a:pt x="90" y="62"/>
                </a:lnTo>
                <a:lnTo>
                  <a:pt x="90" y="0"/>
                </a:lnTo>
                <a:lnTo>
                  <a:pt x="0" y="0"/>
                </a:lnTo>
                <a:lnTo>
                  <a:pt x="0" y="62"/>
                </a:lnTo>
                <a:lnTo>
                  <a:pt x="2" y="62"/>
                </a:lnTo>
                <a:lnTo>
                  <a:pt x="2" y="60"/>
                </a:lnTo>
                <a:close/>
              </a:path>
            </a:pathLst>
          </a:custGeom>
          <a:solidFill>
            <a:srgbClr val="000000"/>
          </a:solidFill>
          <a:ln w="9525">
            <a:noFill/>
            <a:round/>
            <a:headEnd/>
            <a:tailEnd/>
          </a:ln>
        </p:spPr>
        <p:txBody>
          <a:bodyPr/>
          <a:lstStyle/>
          <a:p>
            <a:endParaRPr lang="en-US" b="1"/>
          </a:p>
        </p:txBody>
      </p:sp>
      <p:sp>
        <p:nvSpPr>
          <p:cNvPr id="14348" name="Freeform 290"/>
          <p:cNvSpPr>
            <a:spLocks/>
          </p:cNvSpPr>
          <p:nvPr/>
        </p:nvSpPr>
        <p:spPr bwMode="auto">
          <a:xfrm>
            <a:off x="2378075" y="2378075"/>
            <a:ext cx="1190625" cy="1724025"/>
          </a:xfrm>
          <a:custGeom>
            <a:avLst/>
            <a:gdLst>
              <a:gd name="T0" fmla="*/ 0 w 750"/>
              <a:gd name="T1" fmla="*/ 2147483647 h 1086"/>
              <a:gd name="T2" fmla="*/ 2147483647 w 750"/>
              <a:gd name="T3" fmla="*/ 2147483647 h 1086"/>
              <a:gd name="T4" fmla="*/ 2147483647 w 750"/>
              <a:gd name="T5" fmla="*/ 2147483647 h 1086"/>
              <a:gd name="T6" fmla="*/ 2147483647 w 750"/>
              <a:gd name="T7" fmla="*/ 2147483647 h 1086"/>
              <a:gd name="T8" fmla="*/ 2147483647 w 750"/>
              <a:gd name="T9" fmla="*/ 2147483647 h 1086"/>
              <a:gd name="T10" fmla="*/ 2147483647 w 750"/>
              <a:gd name="T11" fmla="*/ 2147483647 h 1086"/>
              <a:gd name="T12" fmla="*/ 2147483647 w 750"/>
              <a:gd name="T13" fmla="*/ 2147483647 h 1086"/>
              <a:gd name="T14" fmla="*/ 2147483647 w 750"/>
              <a:gd name="T15" fmla="*/ 2147483647 h 1086"/>
              <a:gd name="T16" fmla="*/ 2147483647 w 750"/>
              <a:gd name="T17" fmla="*/ 2147483647 h 1086"/>
              <a:gd name="T18" fmla="*/ 2147483647 w 750"/>
              <a:gd name="T19" fmla="*/ 2147483647 h 1086"/>
              <a:gd name="T20" fmla="*/ 2147483647 w 750"/>
              <a:gd name="T21" fmla="*/ 2147483647 h 1086"/>
              <a:gd name="T22" fmla="*/ 2147483647 w 750"/>
              <a:gd name="T23" fmla="*/ 2147483647 h 1086"/>
              <a:gd name="T24" fmla="*/ 2147483647 w 750"/>
              <a:gd name="T25" fmla="*/ 2147483647 h 1086"/>
              <a:gd name="T26" fmla="*/ 2147483647 w 750"/>
              <a:gd name="T27" fmla="*/ 2147483647 h 1086"/>
              <a:gd name="T28" fmla="*/ 2147483647 w 750"/>
              <a:gd name="T29" fmla="*/ 2147483647 h 1086"/>
              <a:gd name="T30" fmla="*/ 2147483647 w 750"/>
              <a:gd name="T31" fmla="*/ 2147483647 h 1086"/>
              <a:gd name="T32" fmla="*/ 2147483647 w 750"/>
              <a:gd name="T33" fmla="*/ 2147483647 h 1086"/>
              <a:gd name="T34" fmla="*/ 2147483647 w 750"/>
              <a:gd name="T35" fmla="*/ 2147483647 h 1086"/>
              <a:gd name="T36" fmla="*/ 2147483647 w 750"/>
              <a:gd name="T37" fmla="*/ 2147483647 h 1086"/>
              <a:gd name="T38" fmla="*/ 2147483647 w 750"/>
              <a:gd name="T39" fmla="*/ 2147483647 h 1086"/>
              <a:gd name="T40" fmla="*/ 2147483647 w 750"/>
              <a:gd name="T41" fmla="*/ 2147483647 h 1086"/>
              <a:gd name="T42" fmla="*/ 2147483647 w 750"/>
              <a:gd name="T43" fmla="*/ 2147483647 h 1086"/>
              <a:gd name="T44" fmla="*/ 2147483647 w 750"/>
              <a:gd name="T45" fmla="*/ 2147483647 h 1086"/>
              <a:gd name="T46" fmla="*/ 2147483647 w 750"/>
              <a:gd name="T47" fmla="*/ 2147483647 h 1086"/>
              <a:gd name="T48" fmla="*/ 2147483647 w 750"/>
              <a:gd name="T49" fmla="*/ 2147483647 h 1086"/>
              <a:gd name="T50" fmla="*/ 2147483647 w 750"/>
              <a:gd name="T51" fmla="*/ 2147483647 h 1086"/>
              <a:gd name="T52" fmla="*/ 2147483647 w 750"/>
              <a:gd name="T53" fmla="*/ 2147483647 h 1086"/>
              <a:gd name="T54" fmla="*/ 2147483647 w 750"/>
              <a:gd name="T55" fmla="*/ 2147483647 h 1086"/>
              <a:gd name="T56" fmla="*/ 2147483647 w 750"/>
              <a:gd name="T57" fmla="*/ 2147483647 h 1086"/>
              <a:gd name="T58" fmla="*/ 2147483647 w 750"/>
              <a:gd name="T59" fmla="*/ 2147483647 h 1086"/>
              <a:gd name="T60" fmla="*/ 2147483647 w 750"/>
              <a:gd name="T61" fmla="*/ 2147483647 h 1086"/>
              <a:gd name="T62" fmla="*/ 2147483647 w 750"/>
              <a:gd name="T63" fmla="*/ 2147483647 h 1086"/>
              <a:gd name="T64" fmla="*/ 2147483647 w 750"/>
              <a:gd name="T65" fmla="*/ 2147483647 h 1086"/>
              <a:gd name="T66" fmla="*/ 2147483647 w 750"/>
              <a:gd name="T67" fmla="*/ 2147483647 h 1086"/>
              <a:gd name="T68" fmla="*/ 0 w 750"/>
              <a:gd name="T69" fmla="*/ 2147483647 h 10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0"/>
              <a:gd name="T106" fmla="*/ 0 h 1086"/>
              <a:gd name="T107" fmla="*/ 750 w 750"/>
              <a:gd name="T108" fmla="*/ 1086 h 10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0" h="1086">
                <a:moveTo>
                  <a:pt x="0" y="1086"/>
                </a:moveTo>
                <a:lnTo>
                  <a:pt x="0" y="1086"/>
                </a:lnTo>
                <a:lnTo>
                  <a:pt x="86" y="1064"/>
                </a:lnTo>
                <a:lnTo>
                  <a:pt x="164" y="1040"/>
                </a:lnTo>
                <a:lnTo>
                  <a:pt x="236" y="1012"/>
                </a:lnTo>
                <a:lnTo>
                  <a:pt x="302" y="984"/>
                </a:lnTo>
                <a:lnTo>
                  <a:pt x="362" y="952"/>
                </a:lnTo>
                <a:lnTo>
                  <a:pt x="414" y="920"/>
                </a:lnTo>
                <a:lnTo>
                  <a:pt x="460" y="884"/>
                </a:lnTo>
                <a:lnTo>
                  <a:pt x="502" y="848"/>
                </a:lnTo>
                <a:lnTo>
                  <a:pt x="538" y="810"/>
                </a:lnTo>
                <a:lnTo>
                  <a:pt x="570" y="772"/>
                </a:lnTo>
                <a:lnTo>
                  <a:pt x="596" y="734"/>
                </a:lnTo>
                <a:lnTo>
                  <a:pt x="618" y="694"/>
                </a:lnTo>
                <a:lnTo>
                  <a:pt x="636" y="654"/>
                </a:lnTo>
                <a:lnTo>
                  <a:pt x="650" y="614"/>
                </a:lnTo>
                <a:lnTo>
                  <a:pt x="662" y="574"/>
                </a:lnTo>
                <a:lnTo>
                  <a:pt x="670" y="534"/>
                </a:lnTo>
                <a:lnTo>
                  <a:pt x="674" y="496"/>
                </a:lnTo>
                <a:lnTo>
                  <a:pt x="678" y="458"/>
                </a:lnTo>
                <a:lnTo>
                  <a:pt x="678" y="420"/>
                </a:lnTo>
                <a:lnTo>
                  <a:pt x="676" y="386"/>
                </a:lnTo>
                <a:lnTo>
                  <a:pt x="672" y="352"/>
                </a:lnTo>
                <a:lnTo>
                  <a:pt x="668" y="318"/>
                </a:lnTo>
                <a:lnTo>
                  <a:pt x="662" y="288"/>
                </a:lnTo>
                <a:lnTo>
                  <a:pt x="656" y="260"/>
                </a:lnTo>
                <a:lnTo>
                  <a:pt x="642" y="212"/>
                </a:lnTo>
                <a:lnTo>
                  <a:pt x="630" y="176"/>
                </a:lnTo>
                <a:lnTo>
                  <a:pt x="618" y="144"/>
                </a:lnTo>
                <a:lnTo>
                  <a:pt x="588" y="200"/>
                </a:lnTo>
                <a:lnTo>
                  <a:pt x="618" y="0"/>
                </a:lnTo>
                <a:lnTo>
                  <a:pt x="750" y="130"/>
                </a:lnTo>
                <a:lnTo>
                  <a:pt x="696" y="116"/>
                </a:lnTo>
                <a:lnTo>
                  <a:pt x="708" y="150"/>
                </a:lnTo>
                <a:lnTo>
                  <a:pt x="720" y="190"/>
                </a:lnTo>
                <a:lnTo>
                  <a:pt x="732" y="240"/>
                </a:lnTo>
                <a:lnTo>
                  <a:pt x="738" y="270"/>
                </a:lnTo>
                <a:lnTo>
                  <a:pt x="742" y="302"/>
                </a:lnTo>
                <a:lnTo>
                  <a:pt x="746" y="338"/>
                </a:lnTo>
                <a:lnTo>
                  <a:pt x="748" y="374"/>
                </a:lnTo>
                <a:lnTo>
                  <a:pt x="748" y="410"/>
                </a:lnTo>
                <a:lnTo>
                  <a:pt x="746" y="450"/>
                </a:lnTo>
                <a:lnTo>
                  <a:pt x="740" y="490"/>
                </a:lnTo>
                <a:lnTo>
                  <a:pt x="734" y="530"/>
                </a:lnTo>
                <a:lnTo>
                  <a:pt x="724" y="572"/>
                </a:lnTo>
                <a:lnTo>
                  <a:pt x="710" y="614"/>
                </a:lnTo>
                <a:lnTo>
                  <a:pt x="694" y="654"/>
                </a:lnTo>
                <a:lnTo>
                  <a:pt x="672" y="696"/>
                </a:lnTo>
                <a:lnTo>
                  <a:pt x="648" y="738"/>
                </a:lnTo>
                <a:lnTo>
                  <a:pt x="618" y="778"/>
                </a:lnTo>
                <a:lnTo>
                  <a:pt x="582" y="816"/>
                </a:lnTo>
                <a:lnTo>
                  <a:pt x="542" y="854"/>
                </a:lnTo>
                <a:lnTo>
                  <a:pt x="520" y="874"/>
                </a:lnTo>
                <a:lnTo>
                  <a:pt x="498" y="892"/>
                </a:lnTo>
                <a:lnTo>
                  <a:pt x="472" y="910"/>
                </a:lnTo>
                <a:lnTo>
                  <a:pt x="446" y="926"/>
                </a:lnTo>
                <a:lnTo>
                  <a:pt x="418" y="942"/>
                </a:lnTo>
                <a:lnTo>
                  <a:pt x="388" y="960"/>
                </a:lnTo>
                <a:lnTo>
                  <a:pt x="358" y="974"/>
                </a:lnTo>
                <a:lnTo>
                  <a:pt x="324" y="990"/>
                </a:lnTo>
                <a:lnTo>
                  <a:pt x="290" y="1004"/>
                </a:lnTo>
                <a:lnTo>
                  <a:pt x="254" y="1018"/>
                </a:lnTo>
                <a:lnTo>
                  <a:pt x="216" y="1032"/>
                </a:lnTo>
                <a:lnTo>
                  <a:pt x="176" y="1044"/>
                </a:lnTo>
                <a:lnTo>
                  <a:pt x="136" y="1056"/>
                </a:lnTo>
                <a:lnTo>
                  <a:pt x="92" y="1066"/>
                </a:lnTo>
                <a:lnTo>
                  <a:pt x="46" y="1076"/>
                </a:lnTo>
                <a:lnTo>
                  <a:pt x="0" y="1086"/>
                </a:lnTo>
                <a:close/>
              </a:path>
            </a:pathLst>
          </a:custGeom>
          <a:solidFill>
            <a:srgbClr val="FFFFFF"/>
          </a:solidFill>
          <a:ln w="7493">
            <a:solidFill>
              <a:schemeClr val="tx1"/>
            </a:solidFill>
            <a:round/>
            <a:headEnd/>
            <a:tailEnd/>
          </a:ln>
        </p:spPr>
        <p:txBody>
          <a:bodyPr/>
          <a:lstStyle/>
          <a:p>
            <a:endParaRPr lang="en-US" b="1"/>
          </a:p>
        </p:txBody>
      </p:sp>
      <p:sp>
        <p:nvSpPr>
          <p:cNvPr id="14349" name="Freeform 292"/>
          <p:cNvSpPr>
            <a:spLocks/>
          </p:cNvSpPr>
          <p:nvPr/>
        </p:nvSpPr>
        <p:spPr bwMode="auto">
          <a:xfrm>
            <a:off x="4946650" y="4070350"/>
            <a:ext cx="2266950" cy="1438275"/>
          </a:xfrm>
          <a:custGeom>
            <a:avLst/>
            <a:gdLst>
              <a:gd name="T0" fmla="*/ 0 w 1428"/>
              <a:gd name="T1" fmla="*/ 0 h 906"/>
              <a:gd name="T2" fmla="*/ 0 w 1428"/>
              <a:gd name="T3" fmla="*/ 0 h 906"/>
              <a:gd name="T4" fmla="*/ 2147483647 w 1428"/>
              <a:gd name="T5" fmla="*/ 2147483647 h 906"/>
              <a:gd name="T6" fmla="*/ 2147483647 w 1428"/>
              <a:gd name="T7" fmla="*/ 2147483647 h 906"/>
              <a:gd name="T8" fmla="*/ 2147483647 w 1428"/>
              <a:gd name="T9" fmla="*/ 2147483647 h 906"/>
              <a:gd name="T10" fmla="*/ 2147483647 w 1428"/>
              <a:gd name="T11" fmla="*/ 2147483647 h 906"/>
              <a:gd name="T12" fmla="*/ 2147483647 w 1428"/>
              <a:gd name="T13" fmla="*/ 2147483647 h 906"/>
              <a:gd name="T14" fmla="*/ 2147483647 w 1428"/>
              <a:gd name="T15" fmla="*/ 2147483647 h 906"/>
              <a:gd name="T16" fmla="*/ 2147483647 w 1428"/>
              <a:gd name="T17" fmla="*/ 2147483647 h 906"/>
              <a:gd name="T18" fmla="*/ 2147483647 w 1428"/>
              <a:gd name="T19" fmla="*/ 2147483647 h 906"/>
              <a:gd name="T20" fmla="*/ 2147483647 w 1428"/>
              <a:gd name="T21" fmla="*/ 2147483647 h 906"/>
              <a:gd name="T22" fmla="*/ 2147483647 w 1428"/>
              <a:gd name="T23" fmla="*/ 2147483647 h 906"/>
              <a:gd name="T24" fmla="*/ 2147483647 w 1428"/>
              <a:gd name="T25" fmla="*/ 2147483647 h 906"/>
              <a:gd name="T26" fmla="*/ 2147483647 w 1428"/>
              <a:gd name="T27" fmla="*/ 2147483647 h 906"/>
              <a:gd name="T28" fmla="*/ 2147483647 w 1428"/>
              <a:gd name="T29" fmla="*/ 2147483647 h 906"/>
              <a:gd name="T30" fmla="*/ 2147483647 w 1428"/>
              <a:gd name="T31" fmla="*/ 2147483647 h 906"/>
              <a:gd name="T32" fmla="*/ 2147483647 w 1428"/>
              <a:gd name="T33" fmla="*/ 2147483647 h 906"/>
              <a:gd name="T34" fmla="*/ 2147483647 w 1428"/>
              <a:gd name="T35" fmla="*/ 2147483647 h 906"/>
              <a:gd name="T36" fmla="*/ 2147483647 w 1428"/>
              <a:gd name="T37" fmla="*/ 2147483647 h 906"/>
              <a:gd name="T38" fmla="*/ 2147483647 w 1428"/>
              <a:gd name="T39" fmla="*/ 2147483647 h 906"/>
              <a:gd name="T40" fmla="*/ 2147483647 w 1428"/>
              <a:gd name="T41" fmla="*/ 2147483647 h 906"/>
              <a:gd name="T42" fmla="*/ 2147483647 w 1428"/>
              <a:gd name="T43" fmla="*/ 2147483647 h 906"/>
              <a:gd name="T44" fmla="*/ 2147483647 w 1428"/>
              <a:gd name="T45" fmla="*/ 2147483647 h 906"/>
              <a:gd name="T46" fmla="*/ 2147483647 w 1428"/>
              <a:gd name="T47" fmla="*/ 2147483647 h 906"/>
              <a:gd name="T48" fmla="*/ 2147483647 w 1428"/>
              <a:gd name="T49" fmla="*/ 2147483647 h 906"/>
              <a:gd name="T50" fmla="*/ 2147483647 w 1428"/>
              <a:gd name="T51" fmla="*/ 2147483647 h 906"/>
              <a:gd name="T52" fmla="*/ 2147483647 w 1428"/>
              <a:gd name="T53" fmla="*/ 2147483647 h 906"/>
              <a:gd name="T54" fmla="*/ 2147483647 w 1428"/>
              <a:gd name="T55" fmla="*/ 2147483647 h 906"/>
              <a:gd name="T56" fmla="*/ 2147483647 w 1428"/>
              <a:gd name="T57" fmla="*/ 2147483647 h 906"/>
              <a:gd name="T58" fmla="*/ 2147483647 w 1428"/>
              <a:gd name="T59" fmla="*/ 2147483647 h 906"/>
              <a:gd name="T60" fmla="*/ 2147483647 w 1428"/>
              <a:gd name="T61" fmla="*/ 2147483647 h 906"/>
              <a:gd name="T62" fmla="*/ 2147483647 w 1428"/>
              <a:gd name="T63" fmla="*/ 2147483647 h 906"/>
              <a:gd name="T64" fmla="*/ 2147483647 w 1428"/>
              <a:gd name="T65" fmla="*/ 2147483647 h 906"/>
              <a:gd name="T66" fmla="*/ 2147483647 w 1428"/>
              <a:gd name="T67" fmla="*/ 2147483647 h 906"/>
              <a:gd name="T68" fmla="*/ 2147483647 w 1428"/>
              <a:gd name="T69" fmla="*/ 2147483647 h 906"/>
              <a:gd name="T70" fmla="*/ 2147483647 w 1428"/>
              <a:gd name="T71" fmla="*/ 2147483647 h 906"/>
              <a:gd name="T72" fmla="*/ 2147483647 w 1428"/>
              <a:gd name="T73" fmla="*/ 2147483647 h 906"/>
              <a:gd name="T74" fmla="*/ 2147483647 w 1428"/>
              <a:gd name="T75" fmla="*/ 2147483647 h 906"/>
              <a:gd name="T76" fmla="*/ 2147483647 w 1428"/>
              <a:gd name="T77" fmla="*/ 2147483647 h 906"/>
              <a:gd name="T78" fmla="*/ 2147483647 w 1428"/>
              <a:gd name="T79" fmla="*/ 2147483647 h 906"/>
              <a:gd name="T80" fmla="*/ 2147483647 w 1428"/>
              <a:gd name="T81" fmla="*/ 2147483647 h 906"/>
              <a:gd name="T82" fmla="*/ 2147483647 w 1428"/>
              <a:gd name="T83" fmla="*/ 2147483647 h 906"/>
              <a:gd name="T84" fmla="*/ 2147483647 w 1428"/>
              <a:gd name="T85" fmla="*/ 2147483647 h 906"/>
              <a:gd name="T86" fmla="*/ 2147483647 w 1428"/>
              <a:gd name="T87" fmla="*/ 2147483647 h 906"/>
              <a:gd name="T88" fmla="*/ 2147483647 w 1428"/>
              <a:gd name="T89" fmla="*/ 2147483647 h 906"/>
              <a:gd name="T90" fmla="*/ 2147483647 w 1428"/>
              <a:gd name="T91" fmla="*/ 2147483647 h 906"/>
              <a:gd name="T92" fmla="*/ 2147483647 w 1428"/>
              <a:gd name="T93" fmla="*/ 2147483647 h 906"/>
              <a:gd name="T94" fmla="*/ 2147483647 w 1428"/>
              <a:gd name="T95" fmla="*/ 2147483647 h 906"/>
              <a:gd name="T96" fmla="*/ 2147483647 w 1428"/>
              <a:gd name="T97" fmla="*/ 2147483647 h 906"/>
              <a:gd name="T98" fmla="*/ 2147483647 w 1428"/>
              <a:gd name="T99" fmla="*/ 2147483647 h 906"/>
              <a:gd name="T100" fmla="*/ 2147483647 w 1428"/>
              <a:gd name="T101" fmla="*/ 2147483647 h 906"/>
              <a:gd name="T102" fmla="*/ 2147483647 w 1428"/>
              <a:gd name="T103" fmla="*/ 2147483647 h 906"/>
              <a:gd name="T104" fmla="*/ 2147483647 w 1428"/>
              <a:gd name="T105" fmla="*/ 2147483647 h 906"/>
              <a:gd name="T106" fmla="*/ 2147483647 w 1428"/>
              <a:gd name="T107" fmla="*/ 2147483647 h 906"/>
              <a:gd name="T108" fmla="*/ 2147483647 w 1428"/>
              <a:gd name="T109" fmla="*/ 2147483647 h 906"/>
              <a:gd name="T110" fmla="*/ 2147483647 w 1428"/>
              <a:gd name="T111" fmla="*/ 2147483647 h 906"/>
              <a:gd name="T112" fmla="*/ 2147483647 w 1428"/>
              <a:gd name="T113" fmla="*/ 2147483647 h 906"/>
              <a:gd name="T114" fmla="*/ 2147483647 w 1428"/>
              <a:gd name="T115" fmla="*/ 2147483647 h 906"/>
              <a:gd name="T116" fmla="*/ 2147483647 w 1428"/>
              <a:gd name="T117" fmla="*/ 2147483647 h 906"/>
              <a:gd name="T118" fmla="*/ 2147483647 w 1428"/>
              <a:gd name="T119" fmla="*/ 2147483647 h 906"/>
              <a:gd name="T120" fmla="*/ 2147483647 w 1428"/>
              <a:gd name="T121" fmla="*/ 2147483647 h 906"/>
              <a:gd name="T122" fmla="*/ 0 w 1428"/>
              <a:gd name="T123" fmla="*/ 0 h 906"/>
              <a:gd name="T124" fmla="*/ 0 w 1428"/>
              <a:gd name="T125" fmla="*/ 0 h 9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28"/>
              <a:gd name="T190" fmla="*/ 0 h 906"/>
              <a:gd name="T191" fmla="*/ 1428 w 1428"/>
              <a:gd name="T192" fmla="*/ 906 h 9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28" h="906">
                <a:moveTo>
                  <a:pt x="0" y="0"/>
                </a:moveTo>
                <a:lnTo>
                  <a:pt x="0" y="0"/>
                </a:lnTo>
                <a:lnTo>
                  <a:pt x="56" y="88"/>
                </a:lnTo>
                <a:lnTo>
                  <a:pt x="114" y="170"/>
                </a:lnTo>
                <a:lnTo>
                  <a:pt x="170" y="246"/>
                </a:lnTo>
                <a:lnTo>
                  <a:pt x="228" y="316"/>
                </a:lnTo>
                <a:lnTo>
                  <a:pt x="284" y="378"/>
                </a:lnTo>
                <a:lnTo>
                  <a:pt x="340" y="436"/>
                </a:lnTo>
                <a:lnTo>
                  <a:pt x="396" y="488"/>
                </a:lnTo>
                <a:lnTo>
                  <a:pt x="452" y="536"/>
                </a:lnTo>
                <a:lnTo>
                  <a:pt x="508" y="578"/>
                </a:lnTo>
                <a:lnTo>
                  <a:pt x="562" y="614"/>
                </a:lnTo>
                <a:lnTo>
                  <a:pt x="616" y="648"/>
                </a:lnTo>
                <a:lnTo>
                  <a:pt x="668" y="676"/>
                </a:lnTo>
                <a:lnTo>
                  <a:pt x="720" y="702"/>
                </a:lnTo>
                <a:lnTo>
                  <a:pt x="770" y="722"/>
                </a:lnTo>
                <a:lnTo>
                  <a:pt x="818" y="740"/>
                </a:lnTo>
                <a:lnTo>
                  <a:pt x="866" y="754"/>
                </a:lnTo>
                <a:lnTo>
                  <a:pt x="912" y="766"/>
                </a:lnTo>
                <a:lnTo>
                  <a:pt x="954" y="776"/>
                </a:lnTo>
                <a:lnTo>
                  <a:pt x="996" y="782"/>
                </a:lnTo>
                <a:lnTo>
                  <a:pt x="1036" y="788"/>
                </a:lnTo>
                <a:lnTo>
                  <a:pt x="1072" y="790"/>
                </a:lnTo>
                <a:lnTo>
                  <a:pt x="1106" y="792"/>
                </a:lnTo>
                <a:lnTo>
                  <a:pt x="1138" y="792"/>
                </a:lnTo>
                <a:lnTo>
                  <a:pt x="1168" y="790"/>
                </a:lnTo>
                <a:lnTo>
                  <a:pt x="1216" y="786"/>
                </a:lnTo>
                <a:lnTo>
                  <a:pt x="1254" y="780"/>
                </a:lnTo>
                <a:lnTo>
                  <a:pt x="1284" y="772"/>
                </a:lnTo>
                <a:lnTo>
                  <a:pt x="1230" y="740"/>
                </a:lnTo>
                <a:lnTo>
                  <a:pt x="1428" y="780"/>
                </a:lnTo>
                <a:lnTo>
                  <a:pt x="1290" y="906"/>
                </a:lnTo>
                <a:lnTo>
                  <a:pt x="1308" y="852"/>
                </a:lnTo>
                <a:lnTo>
                  <a:pt x="1300" y="854"/>
                </a:lnTo>
                <a:lnTo>
                  <a:pt x="1276" y="858"/>
                </a:lnTo>
                <a:lnTo>
                  <a:pt x="1236" y="864"/>
                </a:lnTo>
                <a:lnTo>
                  <a:pt x="1184" y="866"/>
                </a:lnTo>
                <a:lnTo>
                  <a:pt x="1154" y="866"/>
                </a:lnTo>
                <a:lnTo>
                  <a:pt x="1122" y="866"/>
                </a:lnTo>
                <a:lnTo>
                  <a:pt x="1086" y="864"/>
                </a:lnTo>
                <a:lnTo>
                  <a:pt x="1046" y="858"/>
                </a:lnTo>
                <a:lnTo>
                  <a:pt x="1006" y="852"/>
                </a:lnTo>
                <a:lnTo>
                  <a:pt x="962" y="844"/>
                </a:lnTo>
                <a:lnTo>
                  <a:pt x="918" y="832"/>
                </a:lnTo>
                <a:lnTo>
                  <a:pt x="870" y="818"/>
                </a:lnTo>
                <a:lnTo>
                  <a:pt x="822" y="802"/>
                </a:lnTo>
                <a:lnTo>
                  <a:pt x="772" y="782"/>
                </a:lnTo>
                <a:lnTo>
                  <a:pt x="720" y="758"/>
                </a:lnTo>
                <a:lnTo>
                  <a:pt x="668" y="730"/>
                </a:lnTo>
                <a:lnTo>
                  <a:pt x="614" y="698"/>
                </a:lnTo>
                <a:lnTo>
                  <a:pt x="560" y="662"/>
                </a:lnTo>
                <a:lnTo>
                  <a:pt x="504" y="620"/>
                </a:lnTo>
                <a:lnTo>
                  <a:pt x="448" y="574"/>
                </a:lnTo>
                <a:lnTo>
                  <a:pt x="392" y="524"/>
                </a:lnTo>
                <a:lnTo>
                  <a:pt x="336" y="468"/>
                </a:lnTo>
                <a:lnTo>
                  <a:pt x="280" y="406"/>
                </a:lnTo>
                <a:lnTo>
                  <a:pt x="222" y="338"/>
                </a:lnTo>
                <a:lnTo>
                  <a:pt x="166" y="262"/>
                </a:lnTo>
                <a:lnTo>
                  <a:pt x="110" y="182"/>
                </a:lnTo>
                <a:lnTo>
                  <a:pt x="56" y="94"/>
                </a:lnTo>
                <a:lnTo>
                  <a:pt x="0" y="0"/>
                </a:lnTo>
                <a:close/>
              </a:path>
            </a:pathLst>
          </a:custGeom>
          <a:solidFill>
            <a:srgbClr val="FFFFFF"/>
          </a:solidFill>
          <a:ln w="7493">
            <a:solidFill>
              <a:schemeClr val="tx1"/>
            </a:solidFill>
            <a:round/>
            <a:headEnd/>
            <a:tailEnd/>
          </a:ln>
        </p:spPr>
        <p:txBody>
          <a:bodyPr/>
          <a:lstStyle/>
          <a:p>
            <a:endParaRPr lang="en-US" b="1"/>
          </a:p>
        </p:txBody>
      </p:sp>
      <p:grpSp>
        <p:nvGrpSpPr>
          <p:cNvPr id="3" name="Group 79"/>
          <p:cNvGrpSpPr>
            <a:grpSpLocks/>
          </p:cNvGrpSpPr>
          <p:nvPr/>
        </p:nvGrpSpPr>
        <p:grpSpPr bwMode="auto">
          <a:xfrm>
            <a:off x="1539875" y="1863725"/>
            <a:ext cx="1003300" cy="85725"/>
            <a:chOff x="1539875" y="1863725"/>
            <a:chExt cx="1003300" cy="85725"/>
          </a:xfrm>
        </p:grpSpPr>
        <p:sp>
          <p:nvSpPr>
            <p:cNvPr id="14412" name="Rectangle 295"/>
            <p:cNvSpPr>
              <a:spLocks noChangeArrowheads="1"/>
            </p:cNvSpPr>
            <p:nvPr/>
          </p:nvSpPr>
          <p:spPr bwMode="auto">
            <a:xfrm>
              <a:off x="1539875" y="1901825"/>
              <a:ext cx="911225" cy="9525"/>
            </a:xfrm>
            <a:prstGeom prst="rect">
              <a:avLst/>
            </a:prstGeom>
            <a:solidFill>
              <a:srgbClr val="000000"/>
            </a:solidFill>
            <a:ln w="9525">
              <a:noFill/>
              <a:miter lim="800000"/>
              <a:headEnd/>
              <a:tailEnd/>
            </a:ln>
          </p:spPr>
          <p:txBody>
            <a:bodyPr/>
            <a:lstStyle/>
            <a:p>
              <a:endParaRPr lang="en-US" sz="2400" b="1"/>
            </a:p>
          </p:txBody>
        </p:sp>
        <p:grpSp>
          <p:nvGrpSpPr>
            <p:cNvPr id="4" name="Group 156"/>
            <p:cNvGrpSpPr>
              <a:grpSpLocks/>
            </p:cNvGrpSpPr>
            <p:nvPr/>
          </p:nvGrpSpPr>
          <p:grpSpPr bwMode="auto">
            <a:xfrm>
              <a:off x="1539875" y="1863725"/>
              <a:ext cx="1003300" cy="85725"/>
              <a:chOff x="1539875" y="1863725"/>
              <a:chExt cx="1003300" cy="85725"/>
            </a:xfrm>
          </p:grpSpPr>
          <p:sp>
            <p:nvSpPr>
              <p:cNvPr id="14414" name="Freeform 294"/>
              <p:cNvSpPr>
                <a:spLocks/>
              </p:cNvSpPr>
              <p:nvPr/>
            </p:nvSpPr>
            <p:spPr bwMode="auto">
              <a:xfrm>
                <a:off x="2397125" y="1863725"/>
                <a:ext cx="146050" cy="85725"/>
              </a:xfrm>
              <a:custGeom>
                <a:avLst/>
                <a:gdLst>
                  <a:gd name="T0" fmla="*/ 0 w 92"/>
                  <a:gd name="T1" fmla="*/ 0 h 54"/>
                  <a:gd name="T2" fmla="*/ 2147483647 w 92"/>
                  <a:gd name="T3" fmla="*/ 2147483647 h 54"/>
                  <a:gd name="T4" fmla="*/ 0 w 92"/>
                  <a:gd name="T5" fmla="*/ 2147483647 h 54"/>
                  <a:gd name="T6" fmla="*/ 2147483647 w 92"/>
                  <a:gd name="T7" fmla="*/ 2147483647 h 54"/>
                  <a:gd name="T8" fmla="*/ 0 w 92"/>
                  <a:gd name="T9" fmla="*/ 0 h 54"/>
                  <a:gd name="T10" fmla="*/ 0 60000 65536"/>
                  <a:gd name="T11" fmla="*/ 0 60000 65536"/>
                  <a:gd name="T12" fmla="*/ 0 60000 65536"/>
                  <a:gd name="T13" fmla="*/ 0 60000 65536"/>
                  <a:gd name="T14" fmla="*/ 0 60000 65536"/>
                  <a:gd name="T15" fmla="*/ 0 w 92"/>
                  <a:gd name="T16" fmla="*/ 0 h 54"/>
                  <a:gd name="T17" fmla="*/ 92 w 92"/>
                  <a:gd name="T18" fmla="*/ 54 h 54"/>
                </a:gdLst>
                <a:ahLst/>
                <a:cxnLst>
                  <a:cxn ang="T10">
                    <a:pos x="T0" y="T1"/>
                  </a:cxn>
                  <a:cxn ang="T11">
                    <a:pos x="T2" y="T3"/>
                  </a:cxn>
                  <a:cxn ang="T12">
                    <a:pos x="T4" y="T5"/>
                  </a:cxn>
                  <a:cxn ang="T13">
                    <a:pos x="T6" y="T7"/>
                  </a:cxn>
                  <a:cxn ang="T14">
                    <a:pos x="T8" y="T9"/>
                  </a:cxn>
                </a:cxnLst>
                <a:rect l="T15" t="T16" r="T17" b="T18"/>
                <a:pathLst>
                  <a:path w="92" h="54">
                    <a:moveTo>
                      <a:pt x="0" y="0"/>
                    </a:moveTo>
                    <a:lnTo>
                      <a:pt x="12" y="28"/>
                    </a:lnTo>
                    <a:lnTo>
                      <a:pt x="0" y="54"/>
                    </a:lnTo>
                    <a:lnTo>
                      <a:pt x="92" y="26"/>
                    </a:lnTo>
                    <a:lnTo>
                      <a:pt x="0" y="0"/>
                    </a:lnTo>
                    <a:close/>
                  </a:path>
                </a:pathLst>
              </a:custGeom>
              <a:solidFill>
                <a:srgbClr val="000000"/>
              </a:solidFill>
              <a:ln w="9525">
                <a:noFill/>
                <a:round/>
                <a:headEnd/>
                <a:tailEnd/>
              </a:ln>
            </p:spPr>
            <p:txBody>
              <a:bodyPr/>
              <a:lstStyle/>
              <a:p>
                <a:endParaRPr lang="en-US" b="1"/>
              </a:p>
            </p:txBody>
          </p:sp>
          <p:sp>
            <p:nvSpPr>
              <p:cNvPr id="14415" name="Freeform 296"/>
              <p:cNvSpPr>
                <a:spLocks/>
              </p:cNvSpPr>
              <p:nvPr/>
            </p:nvSpPr>
            <p:spPr bwMode="auto">
              <a:xfrm>
                <a:off x="1539875" y="1901825"/>
                <a:ext cx="911225" cy="9525"/>
              </a:xfrm>
              <a:custGeom>
                <a:avLst/>
                <a:gdLst>
                  <a:gd name="T0" fmla="*/ 0 w 574"/>
                  <a:gd name="T1" fmla="*/ 2147483647 h 6"/>
                  <a:gd name="T2" fmla="*/ 2147483647 w 574"/>
                  <a:gd name="T3" fmla="*/ 2147483647 h 6"/>
                  <a:gd name="T4" fmla="*/ 2147483647 w 574"/>
                  <a:gd name="T5" fmla="*/ 0 h 6"/>
                  <a:gd name="T6" fmla="*/ 0 w 574"/>
                  <a:gd name="T7" fmla="*/ 0 h 6"/>
                  <a:gd name="T8" fmla="*/ 0 60000 65536"/>
                  <a:gd name="T9" fmla="*/ 0 60000 65536"/>
                  <a:gd name="T10" fmla="*/ 0 60000 65536"/>
                  <a:gd name="T11" fmla="*/ 0 60000 65536"/>
                  <a:gd name="T12" fmla="*/ 0 w 574"/>
                  <a:gd name="T13" fmla="*/ 0 h 6"/>
                  <a:gd name="T14" fmla="*/ 574 w 574"/>
                  <a:gd name="T15" fmla="*/ 6 h 6"/>
                </a:gdLst>
                <a:ahLst/>
                <a:cxnLst>
                  <a:cxn ang="T8">
                    <a:pos x="T0" y="T1"/>
                  </a:cxn>
                  <a:cxn ang="T9">
                    <a:pos x="T2" y="T3"/>
                  </a:cxn>
                  <a:cxn ang="T10">
                    <a:pos x="T4" y="T5"/>
                  </a:cxn>
                  <a:cxn ang="T11">
                    <a:pos x="T6" y="T7"/>
                  </a:cxn>
                </a:cxnLst>
                <a:rect l="T12" t="T13" r="T14" b="T15"/>
                <a:pathLst>
                  <a:path w="574" h="6">
                    <a:moveTo>
                      <a:pt x="0" y="6"/>
                    </a:moveTo>
                    <a:lnTo>
                      <a:pt x="574" y="6"/>
                    </a:lnTo>
                    <a:lnTo>
                      <a:pt x="574" y="0"/>
                    </a:lnTo>
                    <a:lnTo>
                      <a:pt x="0" y="0"/>
                    </a:lnTo>
                  </a:path>
                </a:pathLst>
              </a:custGeom>
              <a:noFill/>
              <a:ln w="11303">
                <a:solidFill>
                  <a:schemeClr val="tx1"/>
                </a:solidFill>
                <a:round/>
                <a:headEnd/>
                <a:tailEnd/>
              </a:ln>
            </p:spPr>
            <p:txBody>
              <a:bodyPr/>
              <a:lstStyle/>
              <a:p>
                <a:endParaRPr lang="en-US" b="1"/>
              </a:p>
            </p:txBody>
          </p:sp>
        </p:grpSp>
      </p:grpSp>
      <p:grpSp>
        <p:nvGrpSpPr>
          <p:cNvPr id="5" name="Group 73"/>
          <p:cNvGrpSpPr>
            <a:grpSpLocks/>
          </p:cNvGrpSpPr>
          <p:nvPr/>
        </p:nvGrpSpPr>
        <p:grpSpPr bwMode="auto">
          <a:xfrm>
            <a:off x="3746500" y="1863725"/>
            <a:ext cx="1184275" cy="85725"/>
            <a:chOff x="3746500" y="1863725"/>
            <a:chExt cx="1184275" cy="85725"/>
          </a:xfrm>
        </p:grpSpPr>
        <p:sp>
          <p:nvSpPr>
            <p:cNvPr id="14408" name="Rectangle 298"/>
            <p:cNvSpPr>
              <a:spLocks noChangeArrowheads="1"/>
            </p:cNvSpPr>
            <p:nvPr/>
          </p:nvSpPr>
          <p:spPr bwMode="auto">
            <a:xfrm>
              <a:off x="3746500" y="1901825"/>
              <a:ext cx="1092200" cy="9525"/>
            </a:xfrm>
            <a:prstGeom prst="rect">
              <a:avLst/>
            </a:prstGeom>
            <a:solidFill>
              <a:srgbClr val="000000"/>
            </a:solidFill>
            <a:ln w="9525">
              <a:noFill/>
              <a:miter lim="800000"/>
              <a:headEnd/>
              <a:tailEnd/>
            </a:ln>
          </p:spPr>
          <p:txBody>
            <a:bodyPr/>
            <a:lstStyle/>
            <a:p>
              <a:endParaRPr lang="en-US" sz="2400" b="1"/>
            </a:p>
          </p:txBody>
        </p:sp>
        <p:grpSp>
          <p:nvGrpSpPr>
            <p:cNvPr id="6" name="Group 157"/>
            <p:cNvGrpSpPr>
              <a:grpSpLocks/>
            </p:cNvGrpSpPr>
            <p:nvPr/>
          </p:nvGrpSpPr>
          <p:grpSpPr bwMode="auto">
            <a:xfrm>
              <a:off x="3746500" y="1863725"/>
              <a:ext cx="1184275" cy="85725"/>
              <a:chOff x="3746500" y="1863725"/>
              <a:chExt cx="1184275" cy="85725"/>
            </a:xfrm>
          </p:grpSpPr>
          <p:sp>
            <p:nvSpPr>
              <p:cNvPr id="14410" name="Freeform 297"/>
              <p:cNvSpPr>
                <a:spLocks/>
              </p:cNvSpPr>
              <p:nvPr/>
            </p:nvSpPr>
            <p:spPr bwMode="auto">
              <a:xfrm>
                <a:off x="4787900" y="1863725"/>
                <a:ext cx="142875" cy="85725"/>
              </a:xfrm>
              <a:custGeom>
                <a:avLst/>
                <a:gdLst>
                  <a:gd name="T0" fmla="*/ 0 w 90"/>
                  <a:gd name="T1" fmla="*/ 0 h 54"/>
                  <a:gd name="T2" fmla="*/ 2147483647 w 90"/>
                  <a:gd name="T3" fmla="*/ 2147483647 h 54"/>
                  <a:gd name="T4" fmla="*/ 0 w 90"/>
                  <a:gd name="T5" fmla="*/ 2147483647 h 54"/>
                  <a:gd name="T6" fmla="*/ 2147483647 w 90"/>
                  <a:gd name="T7" fmla="*/ 2147483647 h 54"/>
                  <a:gd name="T8" fmla="*/ 0 w 90"/>
                  <a:gd name="T9" fmla="*/ 0 h 54"/>
                  <a:gd name="T10" fmla="*/ 0 60000 65536"/>
                  <a:gd name="T11" fmla="*/ 0 60000 65536"/>
                  <a:gd name="T12" fmla="*/ 0 60000 65536"/>
                  <a:gd name="T13" fmla="*/ 0 60000 65536"/>
                  <a:gd name="T14" fmla="*/ 0 60000 65536"/>
                  <a:gd name="T15" fmla="*/ 0 w 90"/>
                  <a:gd name="T16" fmla="*/ 0 h 54"/>
                  <a:gd name="T17" fmla="*/ 90 w 90"/>
                  <a:gd name="T18" fmla="*/ 54 h 54"/>
                </a:gdLst>
                <a:ahLst/>
                <a:cxnLst>
                  <a:cxn ang="T10">
                    <a:pos x="T0" y="T1"/>
                  </a:cxn>
                  <a:cxn ang="T11">
                    <a:pos x="T2" y="T3"/>
                  </a:cxn>
                  <a:cxn ang="T12">
                    <a:pos x="T4" y="T5"/>
                  </a:cxn>
                  <a:cxn ang="T13">
                    <a:pos x="T6" y="T7"/>
                  </a:cxn>
                  <a:cxn ang="T14">
                    <a:pos x="T8" y="T9"/>
                  </a:cxn>
                </a:cxnLst>
                <a:rect l="T15" t="T16" r="T17" b="T18"/>
                <a:pathLst>
                  <a:path w="90" h="54">
                    <a:moveTo>
                      <a:pt x="0" y="0"/>
                    </a:moveTo>
                    <a:lnTo>
                      <a:pt x="10" y="28"/>
                    </a:lnTo>
                    <a:lnTo>
                      <a:pt x="0" y="54"/>
                    </a:lnTo>
                    <a:lnTo>
                      <a:pt x="90" y="26"/>
                    </a:lnTo>
                    <a:lnTo>
                      <a:pt x="0" y="0"/>
                    </a:lnTo>
                    <a:close/>
                  </a:path>
                </a:pathLst>
              </a:custGeom>
              <a:solidFill>
                <a:srgbClr val="000000"/>
              </a:solidFill>
              <a:ln w="9525">
                <a:noFill/>
                <a:round/>
                <a:headEnd/>
                <a:tailEnd/>
              </a:ln>
            </p:spPr>
            <p:txBody>
              <a:bodyPr/>
              <a:lstStyle/>
              <a:p>
                <a:endParaRPr lang="en-US" b="1"/>
              </a:p>
            </p:txBody>
          </p:sp>
          <p:sp>
            <p:nvSpPr>
              <p:cNvPr id="14411" name="Freeform 299"/>
              <p:cNvSpPr>
                <a:spLocks/>
              </p:cNvSpPr>
              <p:nvPr/>
            </p:nvSpPr>
            <p:spPr bwMode="auto">
              <a:xfrm>
                <a:off x="3746500" y="1901825"/>
                <a:ext cx="1092200" cy="9525"/>
              </a:xfrm>
              <a:custGeom>
                <a:avLst/>
                <a:gdLst>
                  <a:gd name="T0" fmla="*/ 0 w 688"/>
                  <a:gd name="T1" fmla="*/ 2147483647 h 6"/>
                  <a:gd name="T2" fmla="*/ 2147483647 w 688"/>
                  <a:gd name="T3" fmla="*/ 2147483647 h 6"/>
                  <a:gd name="T4" fmla="*/ 2147483647 w 688"/>
                  <a:gd name="T5" fmla="*/ 0 h 6"/>
                  <a:gd name="T6" fmla="*/ 0 w 688"/>
                  <a:gd name="T7" fmla="*/ 0 h 6"/>
                  <a:gd name="T8" fmla="*/ 0 60000 65536"/>
                  <a:gd name="T9" fmla="*/ 0 60000 65536"/>
                  <a:gd name="T10" fmla="*/ 0 60000 65536"/>
                  <a:gd name="T11" fmla="*/ 0 60000 65536"/>
                  <a:gd name="T12" fmla="*/ 0 w 688"/>
                  <a:gd name="T13" fmla="*/ 0 h 6"/>
                  <a:gd name="T14" fmla="*/ 688 w 688"/>
                  <a:gd name="T15" fmla="*/ 6 h 6"/>
                </a:gdLst>
                <a:ahLst/>
                <a:cxnLst>
                  <a:cxn ang="T8">
                    <a:pos x="T0" y="T1"/>
                  </a:cxn>
                  <a:cxn ang="T9">
                    <a:pos x="T2" y="T3"/>
                  </a:cxn>
                  <a:cxn ang="T10">
                    <a:pos x="T4" y="T5"/>
                  </a:cxn>
                  <a:cxn ang="T11">
                    <a:pos x="T6" y="T7"/>
                  </a:cxn>
                </a:cxnLst>
                <a:rect l="T12" t="T13" r="T14" b="T15"/>
                <a:pathLst>
                  <a:path w="688" h="6">
                    <a:moveTo>
                      <a:pt x="0" y="6"/>
                    </a:moveTo>
                    <a:lnTo>
                      <a:pt x="688" y="6"/>
                    </a:lnTo>
                    <a:lnTo>
                      <a:pt x="688" y="0"/>
                    </a:lnTo>
                    <a:lnTo>
                      <a:pt x="0" y="0"/>
                    </a:lnTo>
                  </a:path>
                </a:pathLst>
              </a:custGeom>
              <a:noFill/>
              <a:ln w="11303">
                <a:solidFill>
                  <a:schemeClr val="tx1"/>
                </a:solidFill>
                <a:round/>
                <a:headEnd/>
                <a:tailEnd/>
              </a:ln>
            </p:spPr>
            <p:txBody>
              <a:bodyPr/>
              <a:lstStyle/>
              <a:p>
                <a:endParaRPr lang="en-US" b="1"/>
              </a:p>
            </p:txBody>
          </p:sp>
        </p:grpSp>
      </p:grpSp>
      <p:grpSp>
        <p:nvGrpSpPr>
          <p:cNvPr id="7" name="Group 78"/>
          <p:cNvGrpSpPr>
            <a:grpSpLocks/>
          </p:cNvGrpSpPr>
          <p:nvPr/>
        </p:nvGrpSpPr>
        <p:grpSpPr bwMode="auto">
          <a:xfrm>
            <a:off x="2603500" y="4559300"/>
            <a:ext cx="682625" cy="85725"/>
            <a:chOff x="2603500" y="4559300"/>
            <a:chExt cx="682625" cy="85725"/>
          </a:xfrm>
        </p:grpSpPr>
        <p:sp>
          <p:nvSpPr>
            <p:cNvPr id="14404" name="Rectangle 301"/>
            <p:cNvSpPr>
              <a:spLocks noChangeArrowheads="1"/>
            </p:cNvSpPr>
            <p:nvPr/>
          </p:nvSpPr>
          <p:spPr bwMode="auto">
            <a:xfrm>
              <a:off x="2603500" y="4597400"/>
              <a:ext cx="590550" cy="9525"/>
            </a:xfrm>
            <a:prstGeom prst="rect">
              <a:avLst/>
            </a:prstGeom>
            <a:solidFill>
              <a:srgbClr val="000000"/>
            </a:solidFill>
            <a:ln w="9525">
              <a:noFill/>
              <a:miter lim="800000"/>
              <a:headEnd/>
              <a:tailEnd/>
            </a:ln>
          </p:spPr>
          <p:txBody>
            <a:bodyPr/>
            <a:lstStyle/>
            <a:p>
              <a:endParaRPr lang="en-US" sz="2400" b="1"/>
            </a:p>
          </p:txBody>
        </p:sp>
        <p:grpSp>
          <p:nvGrpSpPr>
            <p:cNvPr id="8" name="Group 155"/>
            <p:cNvGrpSpPr>
              <a:grpSpLocks/>
            </p:cNvGrpSpPr>
            <p:nvPr/>
          </p:nvGrpSpPr>
          <p:grpSpPr bwMode="auto">
            <a:xfrm>
              <a:off x="2603500" y="4559300"/>
              <a:ext cx="682625" cy="85725"/>
              <a:chOff x="2603500" y="4559300"/>
              <a:chExt cx="682625" cy="85725"/>
            </a:xfrm>
          </p:grpSpPr>
          <p:sp>
            <p:nvSpPr>
              <p:cNvPr id="14406" name="Freeform 300"/>
              <p:cNvSpPr>
                <a:spLocks/>
              </p:cNvSpPr>
              <p:nvPr/>
            </p:nvSpPr>
            <p:spPr bwMode="auto">
              <a:xfrm>
                <a:off x="3140075" y="4559300"/>
                <a:ext cx="146050" cy="85725"/>
              </a:xfrm>
              <a:custGeom>
                <a:avLst/>
                <a:gdLst>
                  <a:gd name="T0" fmla="*/ 0 w 92"/>
                  <a:gd name="T1" fmla="*/ 0 h 54"/>
                  <a:gd name="T2" fmla="*/ 2147483647 w 92"/>
                  <a:gd name="T3" fmla="*/ 2147483647 h 54"/>
                  <a:gd name="T4" fmla="*/ 0 w 92"/>
                  <a:gd name="T5" fmla="*/ 2147483647 h 54"/>
                  <a:gd name="T6" fmla="*/ 2147483647 w 92"/>
                  <a:gd name="T7" fmla="*/ 2147483647 h 54"/>
                  <a:gd name="T8" fmla="*/ 0 w 92"/>
                  <a:gd name="T9" fmla="*/ 0 h 54"/>
                  <a:gd name="T10" fmla="*/ 0 60000 65536"/>
                  <a:gd name="T11" fmla="*/ 0 60000 65536"/>
                  <a:gd name="T12" fmla="*/ 0 60000 65536"/>
                  <a:gd name="T13" fmla="*/ 0 60000 65536"/>
                  <a:gd name="T14" fmla="*/ 0 60000 65536"/>
                  <a:gd name="T15" fmla="*/ 0 w 92"/>
                  <a:gd name="T16" fmla="*/ 0 h 54"/>
                  <a:gd name="T17" fmla="*/ 92 w 92"/>
                  <a:gd name="T18" fmla="*/ 54 h 54"/>
                </a:gdLst>
                <a:ahLst/>
                <a:cxnLst>
                  <a:cxn ang="T10">
                    <a:pos x="T0" y="T1"/>
                  </a:cxn>
                  <a:cxn ang="T11">
                    <a:pos x="T2" y="T3"/>
                  </a:cxn>
                  <a:cxn ang="T12">
                    <a:pos x="T4" y="T5"/>
                  </a:cxn>
                  <a:cxn ang="T13">
                    <a:pos x="T6" y="T7"/>
                  </a:cxn>
                  <a:cxn ang="T14">
                    <a:pos x="T8" y="T9"/>
                  </a:cxn>
                </a:cxnLst>
                <a:rect l="T15" t="T16" r="T17" b="T18"/>
                <a:pathLst>
                  <a:path w="92" h="54">
                    <a:moveTo>
                      <a:pt x="0" y="0"/>
                    </a:moveTo>
                    <a:lnTo>
                      <a:pt x="12" y="26"/>
                    </a:lnTo>
                    <a:lnTo>
                      <a:pt x="0" y="54"/>
                    </a:lnTo>
                    <a:lnTo>
                      <a:pt x="92" y="26"/>
                    </a:lnTo>
                    <a:lnTo>
                      <a:pt x="0" y="0"/>
                    </a:lnTo>
                    <a:close/>
                  </a:path>
                </a:pathLst>
              </a:custGeom>
              <a:solidFill>
                <a:srgbClr val="000000"/>
              </a:solidFill>
              <a:ln w="9525">
                <a:noFill/>
                <a:round/>
                <a:headEnd/>
                <a:tailEnd/>
              </a:ln>
            </p:spPr>
            <p:txBody>
              <a:bodyPr/>
              <a:lstStyle/>
              <a:p>
                <a:endParaRPr lang="en-US" b="1"/>
              </a:p>
            </p:txBody>
          </p:sp>
          <p:sp>
            <p:nvSpPr>
              <p:cNvPr id="14407" name="Freeform 302"/>
              <p:cNvSpPr>
                <a:spLocks/>
              </p:cNvSpPr>
              <p:nvPr/>
            </p:nvSpPr>
            <p:spPr bwMode="auto">
              <a:xfrm>
                <a:off x="2603500" y="4597400"/>
                <a:ext cx="590550" cy="9525"/>
              </a:xfrm>
              <a:custGeom>
                <a:avLst/>
                <a:gdLst>
                  <a:gd name="T0" fmla="*/ 0 w 372"/>
                  <a:gd name="T1" fmla="*/ 2147483647 h 6"/>
                  <a:gd name="T2" fmla="*/ 2147483647 w 372"/>
                  <a:gd name="T3" fmla="*/ 2147483647 h 6"/>
                  <a:gd name="T4" fmla="*/ 2147483647 w 372"/>
                  <a:gd name="T5" fmla="*/ 0 h 6"/>
                  <a:gd name="T6" fmla="*/ 0 w 372"/>
                  <a:gd name="T7" fmla="*/ 0 h 6"/>
                  <a:gd name="T8" fmla="*/ 0 60000 65536"/>
                  <a:gd name="T9" fmla="*/ 0 60000 65536"/>
                  <a:gd name="T10" fmla="*/ 0 60000 65536"/>
                  <a:gd name="T11" fmla="*/ 0 60000 65536"/>
                  <a:gd name="T12" fmla="*/ 0 w 372"/>
                  <a:gd name="T13" fmla="*/ 0 h 6"/>
                  <a:gd name="T14" fmla="*/ 372 w 372"/>
                  <a:gd name="T15" fmla="*/ 6 h 6"/>
                </a:gdLst>
                <a:ahLst/>
                <a:cxnLst>
                  <a:cxn ang="T8">
                    <a:pos x="T0" y="T1"/>
                  </a:cxn>
                  <a:cxn ang="T9">
                    <a:pos x="T2" y="T3"/>
                  </a:cxn>
                  <a:cxn ang="T10">
                    <a:pos x="T4" y="T5"/>
                  </a:cxn>
                  <a:cxn ang="T11">
                    <a:pos x="T6" y="T7"/>
                  </a:cxn>
                </a:cxnLst>
                <a:rect l="T12" t="T13" r="T14" b="T15"/>
                <a:pathLst>
                  <a:path w="372" h="6">
                    <a:moveTo>
                      <a:pt x="0" y="6"/>
                    </a:moveTo>
                    <a:lnTo>
                      <a:pt x="372" y="6"/>
                    </a:lnTo>
                    <a:lnTo>
                      <a:pt x="372" y="0"/>
                    </a:lnTo>
                    <a:lnTo>
                      <a:pt x="0" y="0"/>
                    </a:lnTo>
                  </a:path>
                </a:pathLst>
              </a:custGeom>
              <a:noFill/>
              <a:ln w="11303">
                <a:solidFill>
                  <a:schemeClr val="tx1"/>
                </a:solidFill>
                <a:round/>
                <a:headEnd/>
                <a:tailEnd/>
              </a:ln>
            </p:spPr>
            <p:txBody>
              <a:bodyPr/>
              <a:lstStyle/>
              <a:p>
                <a:endParaRPr lang="en-US" b="1"/>
              </a:p>
            </p:txBody>
          </p:sp>
        </p:grpSp>
      </p:grpSp>
      <p:grpSp>
        <p:nvGrpSpPr>
          <p:cNvPr id="9" name="Group 74"/>
          <p:cNvGrpSpPr>
            <a:grpSpLocks/>
          </p:cNvGrpSpPr>
          <p:nvPr/>
        </p:nvGrpSpPr>
        <p:grpSpPr bwMode="auto">
          <a:xfrm>
            <a:off x="6321425" y="1863725"/>
            <a:ext cx="1016000" cy="85725"/>
            <a:chOff x="6321425" y="1863725"/>
            <a:chExt cx="1016000" cy="85725"/>
          </a:xfrm>
        </p:grpSpPr>
        <p:sp>
          <p:nvSpPr>
            <p:cNvPr id="14400" name="Rectangle 304"/>
            <p:cNvSpPr>
              <a:spLocks noChangeArrowheads="1"/>
            </p:cNvSpPr>
            <p:nvPr/>
          </p:nvSpPr>
          <p:spPr bwMode="auto">
            <a:xfrm>
              <a:off x="6321425" y="1901825"/>
              <a:ext cx="923925" cy="9525"/>
            </a:xfrm>
            <a:prstGeom prst="rect">
              <a:avLst/>
            </a:prstGeom>
            <a:solidFill>
              <a:srgbClr val="000000"/>
            </a:solidFill>
            <a:ln w="9525">
              <a:noFill/>
              <a:miter lim="800000"/>
              <a:headEnd/>
              <a:tailEnd/>
            </a:ln>
          </p:spPr>
          <p:txBody>
            <a:bodyPr/>
            <a:lstStyle/>
            <a:p>
              <a:endParaRPr lang="en-US" sz="2400" b="1"/>
            </a:p>
          </p:txBody>
        </p:sp>
        <p:grpSp>
          <p:nvGrpSpPr>
            <p:cNvPr id="10" name="Group 158"/>
            <p:cNvGrpSpPr>
              <a:grpSpLocks/>
            </p:cNvGrpSpPr>
            <p:nvPr/>
          </p:nvGrpSpPr>
          <p:grpSpPr bwMode="auto">
            <a:xfrm>
              <a:off x="6321425" y="1863725"/>
              <a:ext cx="1016000" cy="85725"/>
              <a:chOff x="6321425" y="1863725"/>
              <a:chExt cx="1016000" cy="85725"/>
            </a:xfrm>
          </p:grpSpPr>
          <p:sp>
            <p:nvSpPr>
              <p:cNvPr id="14402" name="Freeform 303"/>
              <p:cNvSpPr>
                <a:spLocks/>
              </p:cNvSpPr>
              <p:nvPr/>
            </p:nvSpPr>
            <p:spPr bwMode="auto">
              <a:xfrm>
                <a:off x="7191375" y="1863725"/>
                <a:ext cx="146050" cy="85725"/>
              </a:xfrm>
              <a:custGeom>
                <a:avLst/>
                <a:gdLst>
                  <a:gd name="T0" fmla="*/ 0 w 92"/>
                  <a:gd name="T1" fmla="*/ 0 h 54"/>
                  <a:gd name="T2" fmla="*/ 2147483647 w 92"/>
                  <a:gd name="T3" fmla="*/ 2147483647 h 54"/>
                  <a:gd name="T4" fmla="*/ 0 w 92"/>
                  <a:gd name="T5" fmla="*/ 2147483647 h 54"/>
                  <a:gd name="T6" fmla="*/ 2147483647 w 92"/>
                  <a:gd name="T7" fmla="*/ 2147483647 h 54"/>
                  <a:gd name="T8" fmla="*/ 0 w 92"/>
                  <a:gd name="T9" fmla="*/ 0 h 54"/>
                  <a:gd name="T10" fmla="*/ 0 60000 65536"/>
                  <a:gd name="T11" fmla="*/ 0 60000 65536"/>
                  <a:gd name="T12" fmla="*/ 0 60000 65536"/>
                  <a:gd name="T13" fmla="*/ 0 60000 65536"/>
                  <a:gd name="T14" fmla="*/ 0 60000 65536"/>
                  <a:gd name="T15" fmla="*/ 0 w 92"/>
                  <a:gd name="T16" fmla="*/ 0 h 54"/>
                  <a:gd name="T17" fmla="*/ 92 w 92"/>
                  <a:gd name="T18" fmla="*/ 54 h 54"/>
                </a:gdLst>
                <a:ahLst/>
                <a:cxnLst>
                  <a:cxn ang="T10">
                    <a:pos x="T0" y="T1"/>
                  </a:cxn>
                  <a:cxn ang="T11">
                    <a:pos x="T2" y="T3"/>
                  </a:cxn>
                  <a:cxn ang="T12">
                    <a:pos x="T4" y="T5"/>
                  </a:cxn>
                  <a:cxn ang="T13">
                    <a:pos x="T6" y="T7"/>
                  </a:cxn>
                  <a:cxn ang="T14">
                    <a:pos x="T8" y="T9"/>
                  </a:cxn>
                </a:cxnLst>
                <a:rect l="T15" t="T16" r="T17" b="T18"/>
                <a:pathLst>
                  <a:path w="92" h="54">
                    <a:moveTo>
                      <a:pt x="0" y="0"/>
                    </a:moveTo>
                    <a:lnTo>
                      <a:pt x="12" y="28"/>
                    </a:lnTo>
                    <a:lnTo>
                      <a:pt x="0" y="54"/>
                    </a:lnTo>
                    <a:lnTo>
                      <a:pt x="92" y="26"/>
                    </a:lnTo>
                    <a:lnTo>
                      <a:pt x="0" y="0"/>
                    </a:lnTo>
                    <a:close/>
                  </a:path>
                </a:pathLst>
              </a:custGeom>
              <a:solidFill>
                <a:srgbClr val="000000"/>
              </a:solidFill>
              <a:ln w="9525">
                <a:noFill/>
                <a:round/>
                <a:headEnd/>
                <a:tailEnd/>
              </a:ln>
            </p:spPr>
            <p:txBody>
              <a:bodyPr/>
              <a:lstStyle/>
              <a:p>
                <a:endParaRPr lang="en-US" b="1"/>
              </a:p>
            </p:txBody>
          </p:sp>
          <p:sp>
            <p:nvSpPr>
              <p:cNvPr id="14403" name="Freeform 305"/>
              <p:cNvSpPr>
                <a:spLocks/>
              </p:cNvSpPr>
              <p:nvPr/>
            </p:nvSpPr>
            <p:spPr bwMode="auto">
              <a:xfrm>
                <a:off x="6321425" y="1901825"/>
                <a:ext cx="923925" cy="9525"/>
              </a:xfrm>
              <a:custGeom>
                <a:avLst/>
                <a:gdLst>
                  <a:gd name="T0" fmla="*/ 0 w 582"/>
                  <a:gd name="T1" fmla="*/ 2147483647 h 6"/>
                  <a:gd name="T2" fmla="*/ 2147483647 w 582"/>
                  <a:gd name="T3" fmla="*/ 2147483647 h 6"/>
                  <a:gd name="T4" fmla="*/ 2147483647 w 582"/>
                  <a:gd name="T5" fmla="*/ 0 h 6"/>
                  <a:gd name="T6" fmla="*/ 0 w 582"/>
                  <a:gd name="T7" fmla="*/ 0 h 6"/>
                  <a:gd name="T8" fmla="*/ 0 60000 65536"/>
                  <a:gd name="T9" fmla="*/ 0 60000 65536"/>
                  <a:gd name="T10" fmla="*/ 0 60000 65536"/>
                  <a:gd name="T11" fmla="*/ 0 60000 65536"/>
                  <a:gd name="T12" fmla="*/ 0 w 582"/>
                  <a:gd name="T13" fmla="*/ 0 h 6"/>
                  <a:gd name="T14" fmla="*/ 582 w 582"/>
                  <a:gd name="T15" fmla="*/ 6 h 6"/>
                </a:gdLst>
                <a:ahLst/>
                <a:cxnLst>
                  <a:cxn ang="T8">
                    <a:pos x="T0" y="T1"/>
                  </a:cxn>
                  <a:cxn ang="T9">
                    <a:pos x="T2" y="T3"/>
                  </a:cxn>
                  <a:cxn ang="T10">
                    <a:pos x="T4" y="T5"/>
                  </a:cxn>
                  <a:cxn ang="T11">
                    <a:pos x="T6" y="T7"/>
                  </a:cxn>
                </a:cxnLst>
                <a:rect l="T12" t="T13" r="T14" b="T15"/>
                <a:pathLst>
                  <a:path w="582" h="6">
                    <a:moveTo>
                      <a:pt x="0" y="6"/>
                    </a:moveTo>
                    <a:lnTo>
                      <a:pt x="582" y="6"/>
                    </a:lnTo>
                    <a:lnTo>
                      <a:pt x="582" y="0"/>
                    </a:lnTo>
                    <a:lnTo>
                      <a:pt x="0" y="0"/>
                    </a:lnTo>
                  </a:path>
                </a:pathLst>
              </a:custGeom>
              <a:noFill/>
              <a:ln w="11303">
                <a:solidFill>
                  <a:schemeClr val="tx1"/>
                </a:solidFill>
                <a:round/>
                <a:headEnd/>
                <a:tailEnd/>
              </a:ln>
            </p:spPr>
            <p:txBody>
              <a:bodyPr/>
              <a:lstStyle/>
              <a:p>
                <a:endParaRPr lang="en-US" b="1"/>
              </a:p>
            </p:txBody>
          </p:sp>
        </p:grpSp>
      </p:grpSp>
      <p:grpSp>
        <p:nvGrpSpPr>
          <p:cNvPr id="11" name="Group 75"/>
          <p:cNvGrpSpPr>
            <a:grpSpLocks/>
          </p:cNvGrpSpPr>
          <p:nvPr/>
        </p:nvGrpSpPr>
        <p:grpSpPr bwMode="auto">
          <a:xfrm>
            <a:off x="7912100" y="2441575"/>
            <a:ext cx="82550" cy="606425"/>
            <a:chOff x="7912100" y="2441575"/>
            <a:chExt cx="82550" cy="606425"/>
          </a:xfrm>
        </p:grpSpPr>
        <p:sp>
          <p:nvSpPr>
            <p:cNvPr id="14396" name="Rectangle 307"/>
            <p:cNvSpPr>
              <a:spLocks noChangeArrowheads="1"/>
            </p:cNvSpPr>
            <p:nvPr/>
          </p:nvSpPr>
          <p:spPr bwMode="auto">
            <a:xfrm>
              <a:off x="7947025" y="2441575"/>
              <a:ext cx="12700" cy="514350"/>
            </a:xfrm>
            <a:prstGeom prst="rect">
              <a:avLst/>
            </a:prstGeom>
            <a:solidFill>
              <a:srgbClr val="000000"/>
            </a:solidFill>
            <a:ln w="9525">
              <a:noFill/>
              <a:miter lim="800000"/>
              <a:headEnd/>
              <a:tailEnd/>
            </a:ln>
          </p:spPr>
          <p:txBody>
            <a:bodyPr/>
            <a:lstStyle/>
            <a:p>
              <a:endParaRPr lang="en-US" sz="2400" b="1"/>
            </a:p>
          </p:txBody>
        </p:sp>
        <p:grpSp>
          <p:nvGrpSpPr>
            <p:cNvPr id="12" name="Group 159"/>
            <p:cNvGrpSpPr>
              <a:grpSpLocks/>
            </p:cNvGrpSpPr>
            <p:nvPr/>
          </p:nvGrpSpPr>
          <p:grpSpPr bwMode="auto">
            <a:xfrm>
              <a:off x="7912100" y="2441575"/>
              <a:ext cx="82550" cy="606425"/>
              <a:chOff x="7912100" y="2441575"/>
              <a:chExt cx="82550" cy="606425"/>
            </a:xfrm>
          </p:grpSpPr>
          <p:sp>
            <p:nvSpPr>
              <p:cNvPr id="14398" name="Freeform 306"/>
              <p:cNvSpPr>
                <a:spLocks/>
              </p:cNvSpPr>
              <p:nvPr/>
            </p:nvSpPr>
            <p:spPr bwMode="auto">
              <a:xfrm>
                <a:off x="7912100" y="2905125"/>
                <a:ext cx="82550" cy="142875"/>
              </a:xfrm>
              <a:custGeom>
                <a:avLst/>
                <a:gdLst>
                  <a:gd name="T0" fmla="*/ 2147483647 w 52"/>
                  <a:gd name="T1" fmla="*/ 0 h 90"/>
                  <a:gd name="T2" fmla="*/ 2147483647 w 52"/>
                  <a:gd name="T3" fmla="*/ 2147483647 h 90"/>
                  <a:gd name="T4" fmla="*/ 0 w 52"/>
                  <a:gd name="T5" fmla="*/ 0 h 90"/>
                  <a:gd name="T6" fmla="*/ 2147483647 w 52"/>
                  <a:gd name="T7" fmla="*/ 2147483647 h 90"/>
                  <a:gd name="T8" fmla="*/ 2147483647 w 52"/>
                  <a:gd name="T9" fmla="*/ 0 h 90"/>
                  <a:gd name="T10" fmla="*/ 0 60000 65536"/>
                  <a:gd name="T11" fmla="*/ 0 60000 65536"/>
                  <a:gd name="T12" fmla="*/ 0 60000 65536"/>
                  <a:gd name="T13" fmla="*/ 0 60000 65536"/>
                  <a:gd name="T14" fmla="*/ 0 60000 65536"/>
                  <a:gd name="T15" fmla="*/ 0 w 52"/>
                  <a:gd name="T16" fmla="*/ 0 h 90"/>
                  <a:gd name="T17" fmla="*/ 52 w 52"/>
                  <a:gd name="T18" fmla="*/ 90 h 90"/>
                </a:gdLst>
                <a:ahLst/>
                <a:cxnLst>
                  <a:cxn ang="T10">
                    <a:pos x="T0" y="T1"/>
                  </a:cxn>
                  <a:cxn ang="T11">
                    <a:pos x="T2" y="T3"/>
                  </a:cxn>
                  <a:cxn ang="T12">
                    <a:pos x="T4" y="T5"/>
                  </a:cxn>
                  <a:cxn ang="T13">
                    <a:pos x="T6" y="T7"/>
                  </a:cxn>
                  <a:cxn ang="T14">
                    <a:pos x="T8" y="T9"/>
                  </a:cxn>
                </a:cxnLst>
                <a:rect l="T15" t="T16" r="T17" b="T18"/>
                <a:pathLst>
                  <a:path w="52" h="90">
                    <a:moveTo>
                      <a:pt x="52" y="0"/>
                    </a:moveTo>
                    <a:lnTo>
                      <a:pt x="26" y="10"/>
                    </a:lnTo>
                    <a:lnTo>
                      <a:pt x="0" y="0"/>
                    </a:lnTo>
                    <a:lnTo>
                      <a:pt x="26" y="90"/>
                    </a:lnTo>
                    <a:lnTo>
                      <a:pt x="52" y="0"/>
                    </a:lnTo>
                    <a:close/>
                  </a:path>
                </a:pathLst>
              </a:custGeom>
              <a:solidFill>
                <a:srgbClr val="000000"/>
              </a:solidFill>
              <a:ln w="9525">
                <a:noFill/>
                <a:round/>
                <a:headEnd/>
                <a:tailEnd/>
              </a:ln>
            </p:spPr>
            <p:txBody>
              <a:bodyPr/>
              <a:lstStyle/>
              <a:p>
                <a:endParaRPr lang="en-US" b="1"/>
              </a:p>
            </p:txBody>
          </p:sp>
          <p:sp>
            <p:nvSpPr>
              <p:cNvPr id="14399" name="Freeform 308"/>
              <p:cNvSpPr>
                <a:spLocks/>
              </p:cNvSpPr>
              <p:nvPr/>
            </p:nvSpPr>
            <p:spPr bwMode="auto">
              <a:xfrm>
                <a:off x="7947025" y="2441575"/>
                <a:ext cx="12700" cy="514350"/>
              </a:xfrm>
              <a:custGeom>
                <a:avLst/>
                <a:gdLst>
                  <a:gd name="T0" fmla="*/ 0 w 8"/>
                  <a:gd name="T1" fmla="*/ 0 h 324"/>
                  <a:gd name="T2" fmla="*/ 0 w 8"/>
                  <a:gd name="T3" fmla="*/ 2147483647 h 324"/>
                  <a:gd name="T4" fmla="*/ 2147483647 w 8"/>
                  <a:gd name="T5" fmla="*/ 2147483647 h 324"/>
                  <a:gd name="T6" fmla="*/ 2147483647 w 8"/>
                  <a:gd name="T7" fmla="*/ 0 h 324"/>
                  <a:gd name="T8" fmla="*/ 0 60000 65536"/>
                  <a:gd name="T9" fmla="*/ 0 60000 65536"/>
                  <a:gd name="T10" fmla="*/ 0 60000 65536"/>
                  <a:gd name="T11" fmla="*/ 0 60000 65536"/>
                  <a:gd name="T12" fmla="*/ 0 w 8"/>
                  <a:gd name="T13" fmla="*/ 0 h 324"/>
                  <a:gd name="T14" fmla="*/ 8 w 8"/>
                  <a:gd name="T15" fmla="*/ 324 h 324"/>
                </a:gdLst>
                <a:ahLst/>
                <a:cxnLst>
                  <a:cxn ang="T8">
                    <a:pos x="T0" y="T1"/>
                  </a:cxn>
                  <a:cxn ang="T9">
                    <a:pos x="T2" y="T3"/>
                  </a:cxn>
                  <a:cxn ang="T10">
                    <a:pos x="T4" y="T5"/>
                  </a:cxn>
                  <a:cxn ang="T11">
                    <a:pos x="T6" y="T7"/>
                  </a:cxn>
                </a:cxnLst>
                <a:rect l="T12" t="T13" r="T14" b="T15"/>
                <a:pathLst>
                  <a:path w="8" h="324">
                    <a:moveTo>
                      <a:pt x="0" y="0"/>
                    </a:moveTo>
                    <a:lnTo>
                      <a:pt x="0" y="324"/>
                    </a:lnTo>
                    <a:lnTo>
                      <a:pt x="8" y="324"/>
                    </a:lnTo>
                    <a:lnTo>
                      <a:pt x="8" y="0"/>
                    </a:lnTo>
                  </a:path>
                </a:pathLst>
              </a:custGeom>
              <a:noFill/>
              <a:ln w="11303">
                <a:solidFill>
                  <a:schemeClr val="tx1"/>
                </a:solidFill>
                <a:round/>
                <a:headEnd/>
                <a:tailEnd/>
              </a:ln>
            </p:spPr>
            <p:txBody>
              <a:bodyPr/>
              <a:lstStyle/>
              <a:p>
                <a:endParaRPr lang="en-US" b="1"/>
              </a:p>
            </p:txBody>
          </p:sp>
        </p:grpSp>
      </p:grpSp>
      <p:grpSp>
        <p:nvGrpSpPr>
          <p:cNvPr id="13" name="Group 76"/>
          <p:cNvGrpSpPr>
            <a:grpSpLocks/>
          </p:cNvGrpSpPr>
          <p:nvPr/>
        </p:nvGrpSpPr>
        <p:grpSpPr bwMode="auto">
          <a:xfrm>
            <a:off x="7912100" y="3327400"/>
            <a:ext cx="82550" cy="231775"/>
            <a:chOff x="7912100" y="3327400"/>
            <a:chExt cx="82550" cy="231775"/>
          </a:xfrm>
        </p:grpSpPr>
        <p:sp>
          <p:nvSpPr>
            <p:cNvPr id="14392" name="Rectangle 310"/>
            <p:cNvSpPr>
              <a:spLocks noChangeArrowheads="1"/>
            </p:cNvSpPr>
            <p:nvPr/>
          </p:nvSpPr>
          <p:spPr bwMode="auto">
            <a:xfrm>
              <a:off x="7947025" y="3327400"/>
              <a:ext cx="12700" cy="139700"/>
            </a:xfrm>
            <a:prstGeom prst="rect">
              <a:avLst/>
            </a:prstGeom>
            <a:solidFill>
              <a:srgbClr val="000000"/>
            </a:solidFill>
            <a:ln w="9525">
              <a:noFill/>
              <a:miter lim="800000"/>
              <a:headEnd/>
              <a:tailEnd/>
            </a:ln>
          </p:spPr>
          <p:txBody>
            <a:bodyPr/>
            <a:lstStyle/>
            <a:p>
              <a:endParaRPr lang="en-US" sz="2400" b="1"/>
            </a:p>
          </p:txBody>
        </p:sp>
        <p:grpSp>
          <p:nvGrpSpPr>
            <p:cNvPr id="14" name="Group 160"/>
            <p:cNvGrpSpPr>
              <a:grpSpLocks/>
            </p:cNvGrpSpPr>
            <p:nvPr/>
          </p:nvGrpSpPr>
          <p:grpSpPr bwMode="auto">
            <a:xfrm>
              <a:off x="7912100" y="3327400"/>
              <a:ext cx="82550" cy="231775"/>
              <a:chOff x="7912100" y="3327400"/>
              <a:chExt cx="82550" cy="231775"/>
            </a:xfrm>
          </p:grpSpPr>
          <p:sp>
            <p:nvSpPr>
              <p:cNvPr id="14394" name="Freeform 309"/>
              <p:cNvSpPr>
                <a:spLocks/>
              </p:cNvSpPr>
              <p:nvPr/>
            </p:nvSpPr>
            <p:spPr bwMode="auto">
              <a:xfrm>
                <a:off x="7912100" y="3413125"/>
                <a:ext cx="82550" cy="146050"/>
              </a:xfrm>
              <a:custGeom>
                <a:avLst/>
                <a:gdLst>
                  <a:gd name="T0" fmla="*/ 2147483647 w 52"/>
                  <a:gd name="T1" fmla="*/ 0 h 92"/>
                  <a:gd name="T2" fmla="*/ 2147483647 w 52"/>
                  <a:gd name="T3" fmla="*/ 2147483647 h 92"/>
                  <a:gd name="T4" fmla="*/ 0 w 52"/>
                  <a:gd name="T5" fmla="*/ 0 h 92"/>
                  <a:gd name="T6" fmla="*/ 2147483647 w 52"/>
                  <a:gd name="T7" fmla="*/ 2147483647 h 92"/>
                  <a:gd name="T8" fmla="*/ 2147483647 w 52"/>
                  <a:gd name="T9" fmla="*/ 0 h 92"/>
                  <a:gd name="T10" fmla="*/ 0 60000 65536"/>
                  <a:gd name="T11" fmla="*/ 0 60000 65536"/>
                  <a:gd name="T12" fmla="*/ 0 60000 65536"/>
                  <a:gd name="T13" fmla="*/ 0 60000 65536"/>
                  <a:gd name="T14" fmla="*/ 0 60000 65536"/>
                  <a:gd name="T15" fmla="*/ 0 w 52"/>
                  <a:gd name="T16" fmla="*/ 0 h 92"/>
                  <a:gd name="T17" fmla="*/ 52 w 52"/>
                  <a:gd name="T18" fmla="*/ 92 h 92"/>
                </a:gdLst>
                <a:ahLst/>
                <a:cxnLst>
                  <a:cxn ang="T10">
                    <a:pos x="T0" y="T1"/>
                  </a:cxn>
                  <a:cxn ang="T11">
                    <a:pos x="T2" y="T3"/>
                  </a:cxn>
                  <a:cxn ang="T12">
                    <a:pos x="T4" y="T5"/>
                  </a:cxn>
                  <a:cxn ang="T13">
                    <a:pos x="T6" y="T7"/>
                  </a:cxn>
                  <a:cxn ang="T14">
                    <a:pos x="T8" y="T9"/>
                  </a:cxn>
                </a:cxnLst>
                <a:rect l="T15" t="T16" r="T17" b="T18"/>
                <a:pathLst>
                  <a:path w="52" h="92">
                    <a:moveTo>
                      <a:pt x="52" y="0"/>
                    </a:moveTo>
                    <a:lnTo>
                      <a:pt x="26" y="12"/>
                    </a:lnTo>
                    <a:lnTo>
                      <a:pt x="0" y="0"/>
                    </a:lnTo>
                    <a:lnTo>
                      <a:pt x="26" y="92"/>
                    </a:lnTo>
                    <a:lnTo>
                      <a:pt x="52" y="0"/>
                    </a:lnTo>
                    <a:close/>
                  </a:path>
                </a:pathLst>
              </a:custGeom>
              <a:solidFill>
                <a:srgbClr val="000000"/>
              </a:solidFill>
              <a:ln w="9525">
                <a:noFill/>
                <a:round/>
                <a:headEnd/>
                <a:tailEnd/>
              </a:ln>
            </p:spPr>
            <p:txBody>
              <a:bodyPr/>
              <a:lstStyle/>
              <a:p>
                <a:endParaRPr lang="en-US" b="1"/>
              </a:p>
            </p:txBody>
          </p:sp>
          <p:sp>
            <p:nvSpPr>
              <p:cNvPr id="14395" name="Freeform 311"/>
              <p:cNvSpPr>
                <a:spLocks/>
              </p:cNvSpPr>
              <p:nvPr/>
            </p:nvSpPr>
            <p:spPr bwMode="auto">
              <a:xfrm>
                <a:off x="7947025" y="3327400"/>
                <a:ext cx="12700" cy="139700"/>
              </a:xfrm>
              <a:custGeom>
                <a:avLst/>
                <a:gdLst>
                  <a:gd name="T0" fmla="*/ 0 w 8"/>
                  <a:gd name="T1" fmla="*/ 0 h 88"/>
                  <a:gd name="T2" fmla="*/ 0 w 8"/>
                  <a:gd name="T3" fmla="*/ 2147483647 h 88"/>
                  <a:gd name="T4" fmla="*/ 2147483647 w 8"/>
                  <a:gd name="T5" fmla="*/ 2147483647 h 88"/>
                  <a:gd name="T6" fmla="*/ 2147483647 w 8"/>
                  <a:gd name="T7" fmla="*/ 0 h 88"/>
                  <a:gd name="T8" fmla="*/ 0 60000 65536"/>
                  <a:gd name="T9" fmla="*/ 0 60000 65536"/>
                  <a:gd name="T10" fmla="*/ 0 60000 65536"/>
                  <a:gd name="T11" fmla="*/ 0 60000 65536"/>
                  <a:gd name="T12" fmla="*/ 0 w 8"/>
                  <a:gd name="T13" fmla="*/ 0 h 88"/>
                  <a:gd name="T14" fmla="*/ 8 w 8"/>
                  <a:gd name="T15" fmla="*/ 88 h 88"/>
                </a:gdLst>
                <a:ahLst/>
                <a:cxnLst>
                  <a:cxn ang="T8">
                    <a:pos x="T0" y="T1"/>
                  </a:cxn>
                  <a:cxn ang="T9">
                    <a:pos x="T2" y="T3"/>
                  </a:cxn>
                  <a:cxn ang="T10">
                    <a:pos x="T4" y="T5"/>
                  </a:cxn>
                  <a:cxn ang="T11">
                    <a:pos x="T6" y="T7"/>
                  </a:cxn>
                </a:cxnLst>
                <a:rect l="T12" t="T13" r="T14" b="T15"/>
                <a:pathLst>
                  <a:path w="8" h="88">
                    <a:moveTo>
                      <a:pt x="0" y="0"/>
                    </a:moveTo>
                    <a:lnTo>
                      <a:pt x="0" y="88"/>
                    </a:lnTo>
                    <a:lnTo>
                      <a:pt x="8" y="88"/>
                    </a:lnTo>
                    <a:lnTo>
                      <a:pt x="8" y="0"/>
                    </a:lnTo>
                  </a:path>
                </a:pathLst>
              </a:custGeom>
              <a:noFill/>
              <a:ln w="11303">
                <a:solidFill>
                  <a:schemeClr val="tx1"/>
                </a:solidFill>
                <a:round/>
                <a:headEnd/>
                <a:tailEnd/>
              </a:ln>
            </p:spPr>
            <p:txBody>
              <a:bodyPr/>
              <a:lstStyle/>
              <a:p>
                <a:endParaRPr lang="en-US" b="1"/>
              </a:p>
            </p:txBody>
          </p:sp>
        </p:grpSp>
      </p:grpSp>
      <p:grpSp>
        <p:nvGrpSpPr>
          <p:cNvPr id="15" name="Group 77"/>
          <p:cNvGrpSpPr>
            <a:grpSpLocks/>
          </p:cNvGrpSpPr>
          <p:nvPr/>
        </p:nvGrpSpPr>
        <p:grpSpPr bwMode="auto">
          <a:xfrm>
            <a:off x="7912100" y="4006850"/>
            <a:ext cx="82550" cy="546100"/>
            <a:chOff x="7912100" y="4006850"/>
            <a:chExt cx="82550" cy="546100"/>
          </a:xfrm>
        </p:grpSpPr>
        <p:sp>
          <p:nvSpPr>
            <p:cNvPr id="14388" name="Rectangle 313"/>
            <p:cNvSpPr>
              <a:spLocks noChangeArrowheads="1"/>
            </p:cNvSpPr>
            <p:nvPr/>
          </p:nvSpPr>
          <p:spPr bwMode="auto">
            <a:xfrm>
              <a:off x="7947025" y="4006850"/>
              <a:ext cx="12700" cy="454025"/>
            </a:xfrm>
            <a:prstGeom prst="rect">
              <a:avLst/>
            </a:prstGeom>
            <a:solidFill>
              <a:srgbClr val="000000"/>
            </a:solidFill>
            <a:ln w="9525">
              <a:noFill/>
              <a:miter lim="800000"/>
              <a:headEnd/>
              <a:tailEnd/>
            </a:ln>
          </p:spPr>
          <p:txBody>
            <a:bodyPr/>
            <a:lstStyle/>
            <a:p>
              <a:endParaRPr lang="en-US" sz="2400" b="1"/>
            </a:p>
          </p:txBody>
        </p:sp>
        <p:grpSp>
          <p:nvGrpSpPr>
            <p:cNvPr id="16" name="Group 161"/>
            <p:cNvGrpSpPr>
              <a:grpSpLocks/>
            </p:cNvGrpSpPr>
            <p:nvPr/>
          </p:nvGrpSpPr>
          <p:grpSpPr bwMode="auto">
            <a:xfrm>
              <a:off x="7912100" y="4006850"/>
              <a:ext cx="82550" cy="546100"/>
              <a:chOff x="7912100" y="4006850"/>
              <a:chExt cx="82550" cy="546100"/>
            </a:xfrm>
          </p:grpSpPr>
          <p:sp>
            <p:nvSpPr>
              <p:cNvPr id="14390" name="Freeform 312"/>
              <p:cNvSpPr>
                <a:spLocks/>
              </p:cNvSpPr>
              <p:nvPr/>
            </p:nvSpPr>
            <p:spPr bwMode="auto">
              <a:xfrm>
                <a:off x="7912100" y="4410075"/>
                <a:ext cx="82550" cy="142875"/>
              </a:xfrm>
              <a:custGeom>
                <a:avLst/>
                <a:gdLst>
                  <a:gd name="T0" fmla="*/ 2147483647 w 52"/>
                  <a:gd name="T1" fmla="*/ 0 h 90"/>
                  <a:gd name="T2" fmla="*/ 2147483647 w 52"/>
                  <a:gd name="T3" fmla="*/ 2147483647 h 90"/>
                  <a:gd name="T4" fmla="*/ 0 w 52"/>
                  <a:gd name="T5" fmla="*/ 0 h 90"/>
                  <a:gd name="T6" fmla="*/ 2147483647 w 52"/>
                  <a:gd name="T7" fmla="*/ 2147483647 h 90"/>
                  <a:gd name="T8" fmla="*/ 2147483647 w 52"/>
                  <a:gd name="T9" fmla="*/ 0 h 90"/>
                  <a:gd name="T10" fmla="*/ 0 60000 65536"/>
                  <a:gd name="T11" fmla="*/ 0 60000 65536"/>
                  <a:gd name="T12" fmla="*/ 0 60000 65536"/>
                  <a:gd name="T13" fmla="*/ 0 60000 65536"/>
                  <a:gd name="T14" fmla="*/ 0 60000 65536"/>
                  <a:gd name="T15" fmla="*/ 0 w 52"/>
                  <a:gd name="T16" fmla="*/ 0 h 90"/>
                  <a:gd name="T17" fmla="*/ 52 w 52"/>
                  <a:gd name="T18" fmla="*/ 90 h 90"/>
                </a:gdLst>
                <a:ahLst/>
                <a:cxnLst>
                  <a:cxn ang="T10">
                    <a:pos x="T0" y="T1"/>
                  </a:cxn>
                  <a:cxn ang="T11">
                    <a:pos x="T2" y="T3"/>
                  </a:cxn>
                  <a:cxn ang="T12">
                    <a:pos x="T4" y="T5"/>
                  </a:cxn>
                  <a:cxn ang="T13">
                    <a:pos x="T6" y="T7"/>
                  </a:cxn>
                  <a:cxn ang="T14">
                    <a:pos x="T8" y="T9"/>
                  </a:cxn>
                </a:cxnLst>
                <a:rect l="T15" t="T16" r="T17" b="T18"/>
                <a:pathLst>
                  <a:path w="52" h="90">
                    <a:moveTo>
                      <a:pt x="52" y="0"/>
                    </a:moveTo>
                    <a:lnTo>
                      <a:pt x="26" y="10"/>
                    </a:lnTo>
                    <a:lnTo>
                      <a:pt x="0" y="0"/>
                    </a:lnTo>
                    <a:lnTo>
                      <a:pt x="26" y="90"/>
                    </a:lnTo>
                    <a:lnTo>
                      <a:pt x="52" y="0"/>
                    </a:lnTo>
                    <a:close/>
                  </a:path>
                </a:pathLst>
              </a:custGeom>
              <a:solidFill>
                <a:srgbClr val="000000"/>
              </a:solidFill>
              <a:ln w="9525">
                <a:noFill/>
                <a:round/>
                <a:headEnd/>
                <a:tailEnd/>
              </a:ln>
            </p:spPr>
            <p:txBody>
              <a:bodyPr/>
              <a:lstStyle/>
              <a:p>
                <a:endParaRPr lang="en-US" b="1"/>
              </a:p>
            </p:txBody>
          </p:sp>
          <p:sp>
            <p:nvSpPr>
              <p:cNvPr id="14391" name="Freeform 314"/>
              <p:cNvSpPr>
                <a:spLocks/>
              </p:cNvSpPr>
              <p:nvPr/>
            </p:nvSpPr>
            <p:spPr bwMode="auto">
              <a:xfrm>
                <a:off x="7947025" y="4006850"/>
                <a:ext cx="12700" cy="454025"/>
              </a:xfrm>
              <a:custGeom>
                <a:avLst/>
                <a:gdLst>
                  <a:gd name="T0" fmla="*/ 0 w 8"/>
                  <a:gd name="T1" fmla="*/ 0 h 286"/>
                  <a:gd name="T2" fmla="*/ 0 w 8"/>
                  <a:gd name="T3" fmla="*/ 2147483647 h 286"/>
                  <a:gd name="T4" fmla="*/ 2147483647 w 8"/>
                  <a:gd name="T5" fmla="*/ 2147483647 h 286"/>
                  <a:gd name="T6" fmla="*/ 2147483647 w 8"/>
                  <a:gd name="T7" fmla="*/ 0 h 286"/>
                  <a:gd name="T8" fmla="*/ 0 60000 65536"/>
                  <a:gd name="T9" fmla="*/ 0 60000 65536"/>
                  <a:gd name="T10" fmla="*/ 0 60000 65536"/>
                  <a:gd name="T11" fmla="*/ 0 60000 65536"/>
                  <a:gd name="T12" fmla="*/ 0 w 8"/>
                  <a:gd name="T13" fmla="*/ 0 h 286"/>
                  <a:gd name="T14" fmla="*/ 8 w 8"/>
                  <a:gd name="T15" fmla="*/ 286 h 286"/>
                </a:gdLst>
                <a:ahLst/>
                <a:cxnLst>
                  <a:cxn ang="T8">
                    <a:pos x="T0" y="T1"/>
                  </a:cxn>
                  <a:cxn ang="T9">
                    <a:pos x="T2" y="T3"/>
                  </a:cxn>
                  <a:cxn ang="T10">
                    <a:pos x="T4" y="T5"/>
                  </a:cxn>
                  <a:cxn ang="T11">
                    <a:pos x="T6" y="T7"/>
                  </a:cxn>
                </a:cxnLst>
                <a:rect l="T12" t="T13" r="T14" b="T15"/>
                <a:pathLst>
                  <a:path w="8" h="286">
                    <a:moveTo>
                      <a:pt x="0" y="0"/>
                    </a:moveTo>
                    <a:lnTo>
                      <a:pt x="0" y="286"/>
                    </a:lnTo>
                    <a:lnTo>
                      <a:pt x="8" y="286"/>
                    </a:lnTo>
                    <a:lnTo>
                      <a:pt x="8" y="0"/>
                    </a:lnTo>
                  </a:path>
                </a:pathLst>
              </a:custGeom>
              <a:noFill/>
              <a:ln w="11303">
                <a:solidFill>
                  <a:schemeClr val="tx1"/>
                </a:solidFill>
                <a:round/>
                <a:headEnd/>
                <a:tailEnd/>
              </a:ln>
            </p:spPr>
            <p:txBody>
              <a:bodyPr/>
              <a:lstStyle/>
              <a:p>
                <a:endParaRPr lang="en-US" b="1"/>
              </a:p>
            </p:txBody>
          </p:sp>
        </p:grpSp>
      </p:grpSp>
      <p:sp>
        <p:nvSpPr>
          <p:cNvPr id="14357" name="Rectangle 318"/>
          <p:cNvSpPr>
            <a:spLocks noChangeArrowheads="1"/>
          </p:cNvSpPr>
          <p:nvPr/>
        </p:nvSpPr>
        <p:spPr bwMode="auto">
          <a:xfrm>
            <a:off x="2533650" y="2032000"/>
            <a:ext cx="6350" cy="447675"/>
          </a:xfrm>
          <a:prstGeom prst="rect">
            <a:avLst/>
          </a:prstGeom>
          <a:solidFill>
            <a:srgbClr val="000000"/>
          </a:solidFill>
          <a:ln w="9525">
            <a:noFill/>
            <a:miter lim="800000"/>
            <a:headEnd/>
            <a:tailEnd/>
          </a:ln>
        </p:spPr>
        <p:txBody>
          <a:bodyPr/>
          <a:lstStyle/>
          <a:p>
            <a:endParaRPr lang="en-US" sz="2400" b="1"/>
          </a:p>
        </p:txBody>
      </p:sp>
      <p:sp>
        <p:nvSpPr>
          <p:cNvPr id="14358" name="Freeform 319"/>
          <p:cNvSpPr>
            <a:spLocks/>
          </p:cNvSpPr>
          <p:nvPr/>
        </p:nvSpPr>
        <p:spPr bwMode="auto">
          <a:xfrm>
            <a:off x="2533650" y="2032000"/>
            <a:ext cx="6350" cy="447675"/>
          </a:xfrm>
          <a:custGeom>
            <a:avLst/>
            <a:gdLst>
              <a:gd name="T0" fmla="*/ 0 w 4"/>
              <a:gd name="T1" fmla="*/ 0 h 282"/>
              <a:gd name="T2" fmla="*/ 0 w 4"/>
              <a:gd name="T3" fmla="*/ 2147483647 h 282"/>
              <a:gd name="T4" fmla="*/ 2147483647 w 4"/>
              <a:gd name="T5" fmla="*/ 2147483647 h 282"/>
              <a:gd name="T6" fmla="*/ 2147483647 w 4"/>
              <a:gd name="T7" fmla="*/ 0 h 282"/>
              <a:gd name="T8" fmla="*/ 0 60000 65536"/>
              <a:gd name="T9" fmla="*/ 0 60000 65536"/>
              <a:gd name="T10" fmla="*/ 0 60000 65536"/>
              <a:gd name="T11" fmla="*/ 0 60000 65536"/>
              <a:gd name="T12" fmla="*/ 0 w 4"/>
              <a:gd name="T13" fmla="*/ 0 h 282"/>
              <a:gd name="T14" fmla="*/ 4 w 4"/>
              <a:gd name="T15" fmla="*/ 282 h 282"/>
            </a:gdLst>
            <a:ahLst/>
            <a:cxnLst>
              <a:cxn ang="T8">
                <a:pos x="T0" y="T1"/>
              </a:cxn>
              <a:cxn ang="T9">
                <a:pos x="T2" y="T3"/>
              </a:cxn>
              <a:cxn ang="T10">
                <a:pos x="T4" y="T5"/>
              </a:cxn>
              <a:cxn ang="T11">
                <a:pos x="T6" y="T7"/>
              </a:cxn>
            </a:cxnLst>
            <a:rect l="T12" t="T13" r="T14" b="T15"/>
            <a:pathLst>
              <a:path w="4" h="282">
                <a:moveTo>
                  <a:pt x="0" y="0"/>
                </a:moveTo>
                <a:lnTo>
                  <a:pt x="0" y="282"/>
                </a:lnTo>
                <a:lnTo>
                  <a:pt x="4" y="282"/>
                </a:lnTo>
                <a:lnTo>
                  <a:pt x="4" y="0"/>
                </a:lnTo>
              </a:path>
            </a:pathLst>
          </a:custGeom>
          <a:noFill/>
          <a:ln w="9525">
            <a:noFill/>
            <a:round/>
            <a:headEnd/>
            <a:tailEnd/>
          </a:ln>
        </p:spPr>
        <p:txBody>
          <a:bodyPr/>
          <a:lstStyle/>
          <a:p>
            <a:endParaRPr lang="en-US" b="1"/>
          </a:p>
        </p:txBody>
      </p:sp>
      <p:sp>
        <p:nvSpPr>
          <p:cNvPr id="14359" name="Freeform 324"/>
          <p:cNvSpPr>
            <a:spLocks/>
          </p:cNvSpPr>
          <p:nvPr/>
        </p:nvSpPr>
        <p:spPr bwMode="auto">
          <a:xfrm>
            <a:off x="5168900" y="4013200"/>
            <a:ext cx="101600" cy="101600"/>
          </a:xfrm>
          <a:custGeom>
            <a:avLst/>
            <a:gdLst>
              <a:gd name="T0" fmla="*/ 2147483647 w 64"/>
              <a:gd name="T1" fmla="*/ 2147483647 h 64"/>
              <a:gd name="T2" fmla="*/ 2147483647 w 64"/>
              <a:gd name="T3" fmla="*/ 0 h 64"/>
              <a:gd name="T4" fmla="*/ 0 w 64"/>
              <a:gd name="T5" fmla="*/ 2147483647 h 64"/>
              <a:gd name="T6" fmla="*/ 2147483647 w 64"/>
              <a:gd name="T7" fmla="*/ 2147483647 h 64"/>
              <a:gd name="T8" fmla="*/ 2147483647 w 64"/>
              <a:gd name="T9" fmla="*/ 2147483647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64" y="60"/>
                </a:moveTo>
                <a:lnTo>
                  <a:pt x="4" y="0"/>
                </a:lnTo>
                <a:lnTo>
                  <a:pt x="0" y="4"/>
                </a:lnTo>
                <a:lnTo>
                  <a:pt x="60" y="64"/>
                </a:lnTo>
                <a:lnTo>
                  <a:pt x="64" y="60"/>
                </a:lnTo>
                <a:close/>
              </a:path>
            </a:pathLst>
          </a:custGeom>
          <a:solidFill>
            <a:srgbClr val="000000"/>
          </a:solidFill>
          <a:ln w="9525">
            <a:noFill/>
            <a:round/>
            <a:headEnd/>
            <a:tailEnd/>
          </a:ln>
        </p:spPr>
        <p:txBody>
          <a:bodyPr/>
          <a:lstStyle/>
          <a:p>
            <a:endParaRPr lang="en-US" b="1"/>
          </a:p>
        </p:txBody>
      </p:sp>
      <p:grpSp>
        <p:nvGrpSpPr>
          <p:cNvPr id="17" name="Group 147"/>
          <p:cNvGrpSpPr>
            <a:grpSpLocks/>
          </p:cNvGrpSpPr>
          <p:nvPr/>
        </p:nvGrpSpPr>
        <p:grpSpPr bwMode="auto">
          <a:xfrm>
            <a:off x="4994275" y="3825875"/>
            <a:ext cx="320675" cy="317500"/>
            <a:chOff x="4994275" y="3825875"/>
            <a:chExt cx="320675" cy="317500"/>
          </a:xfrm>
        </p:grpSpPr>
        <p:sp>
          <p:nvSpPr>
            <p:cNvPr id="14386" name="Freeform 325"/>
            <p:cNvSpPr>
              <a:spLocks/>
            </p:cNvSpPr>
            <p:nvPr/>
          </p:nvSpPr>
          <p:spPr bwMode="auto">
            <a:xfrm>
              <a:off x="5168900" y="4013200"/>
              <a:ext cx="101600" cy="101600"/>
            </a:xfrm>
            <a:custGeom>
              <a:avLst/>
              <a:gdLst>
                <a:gd name="T0" fmla="*/ 2147483647 w 64"/>
                <a:gd name="T1" fmla="*/ 2147483647 h 64"/>
                <a:gd name="T2" fmla="*/ 2147483647 w 64"/>
                <a:gd name="T3" fmla="*/ 0 h 64"/>
                <a:gd name="T4" fmla="*/ 0 w 64"/>
                <a:gd name="T5" fmla="*/ 2147483647 h 64"/>
                <a:gd name="T6" fmla="*/ 2147483647 w 64"/>
                <a:gd name="T7" fmla="*/ 2147483647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64" y="60"/>
                  </a:moveTo>
                  <a:lnTo>
                    <a:pt x="4" y="0"/>
                  </a:lnTo>
                  <a:lnTo>
                    <a:pt x="0" y="4"/>
                  </a:lnTo>
                  <a:lnTo>
                    <a:pt x="60" y="64"/>
                  </a:lnTo>
                </a:path>
              </a:pathLst>
            </a:custGeom>
            <a:noFill/>
            <a:ln w="7493">
              <a:solidFill>
                <a:schemeClr val="tx1"/>
              </a:solidFill>
              <a:round/>
              <a:headEnd/>
              <a:tailEnd/>
            </a:ln>
          </p:spPr>
          <p:txBody>
            <a:bodyPr/>
            <a:lstStyle/>
            <a:p>
              <a:endParaRPr lang="en-US" b="1"/>
            </a:p>
          </p:txBody>
        </p:sp>
        <p:sp>
          <p:nvSpPr>
            <p:cNvPr id="14387" name="Freeform 326"/>
            <p:cNvSpPr>
              <a:spLocks/>
            </p:cNvSpPr>
            <p:nvPr/>
          </p:nvSpPr>
          <p:spPr bwMode="auto">
            <a:xfrm>
              <a:off x="4994275" y="3825875"/>
              <a:ext cx="320675" cy="317500"/>
            </a:xfrm>
            <a:custGeom>
              <a:avLst/>
              <a:gdLst>
                <a:gd name="T0" fmla="*/ 0 w 202"/>
                <a:gd name="T1" fmla="*/ 2147483647 h 200"/>
                <a:gd name="T2" fmla="*/ 2147483647 w 202"/>
                <a:gd name="T3" fmla="*/ 2147483647 h 200"/>
                <a:gd name="T4" fmla="*/ 2147483647 w 202"/>
                <a:gd name="T5" fmla="*/ 2147483647 h 200"/>
                <a:gd name="T6" fmla="*/ 2147483647 w 202"/>
                <a:gd name="T7" fmla="*/ 2147483647 h 200"/>
                <a:gd name="T8" fmla="*/ 2147483647 w 202"/>
                <a:gd name="T9" fmla="*/ 2147483647 h 200"/>
                <a:gd name="T10" fmla="*/ 2147483647 w 202"/>
                <a:gd name="T11" fmla="*/ 2147483647 h 200"/>
                <a:gd name="T12" fmla="*/ 2147483647 w 202"/>
                <a:gd name="T13" fmla="*/ 2147483647 h 200"/>
                <a:gd name="T14" fmla="*/ 2147483647 w 202"/>
                <a:gd name="T15" fmla="*/ 2147483647 h 200"/>
                <a:gd name="T16" fmla="*/ 2147483647 w 202"/>
                <a:gd name="T17" fmla="*/ 2147483647 h 200"/>
                <a:gd name="T18" fmla="*/ 2147483647 w 202"/>
                <a:gd name="T19" fmla="*/ 2147483647 h 200"/>
                <a:gd name="T20" fmla="*/ 2147483647 w 202"/>
                <a:gd name="T21" fmla="*/ 2147483647 h 200"/>
                <a:gd name="T22" fmla="*/ 2147483647 w 202"/>
                <a:gd name="T23" fmla="*/ 2147483647 h 200"/>
                <a:gd name="T24" fmla="*/ 2147483647 w 202"/>
                <a:gd name="T25" fmla="*/ 2147483647 h 200"/>
                <a:gd name="T26" fmla="*/ 2147483647 w 202"/>
                <a:gd name="T27" fmla="*/ 2147483647 h 200"/>
                <a:gd name="T28" fmla="*/ 2147483647 w 202"/>
                <a:gd name="T29" fmla="*/ 2147483647 h 200"/>
                <a:gd name="T30" fmla="*/ 2147483647 w 202"/>
                <a:gd name="T31" fmla="*/ 0 h 200"/>
                <a:gd name="T32" fmla="*/ 2147483647 w 202"/>
                <a:gd name="T33" fmla="*/ 2147483647 h 200"/>
                <a:gd name="T34" fmla="*/ 2147483647 w 202"/>
                <a:gd name="T35" fmla="*/ 2147483647 h 200"/>
                <a:gd name="T36" fmla="*/ 2147483647 w 202"/>
                <a:gd name="T37" fmla="*/ 2147483647 h 200"/>
                <a:gd name="T38" fmla="*/ 2147483647 w 202"/>
                <a:gd name="T39" fmla="*/ 2147483647 h 200"/>
                <a:gd name="T40" fmla="*/ 2147483647 w 202"/>
                <a:gd name="T41" fmla="*/ 2147483647 h 200"/>
                <a:gd name="T42" fmla="*/ 2147483647 w 202"/>
                <a:gd name="T43" fmla="*/ 2147483647 h 200"/>
                <a:gd name="T44" fmla="*/ 2147483647 w 202"/>
                <a:gd name="T45" fmla="*/ 2147483647 h 200"/>
                <a:gd name="T46" fmla="*/ 2147483647 w 202"/>
                <a:gd name="T47" fmla="*/ 2147483647 h 200"/>
                <a:gd name="T48" fmla="*/ 2147483647 w 202"/>
                <a:gd name="T49" fmla="*/ 2147483647 h 200"/>
                <a:gd name="T50" fmla="*/ 2147483647 w 202"/>
                <a:gd name="T51" fmla="*/ 2147483647 h 200"/>
                <a:gd name="T52" fmla="*/ 2147483647 w 202"/>
                <a:gd name="T53" fmla="*/ 2147483647 h 200"/>
                <a:gd name="T54" fmla="*/ 2147483647 w 202"/>
                <a:gd name="T55" fmla="*/ 2147483647 h 200"/>
                <a:gd name="T56" fmla="*/ 2147483647 w 202"/>
                <a:gd name="T57" fmla="*/ 2147483647 h 200"/>
                <a:gd name="T58" fmla="*/ 2147483647 w 202"/>
                <a:gd name="T59" fmla="*/ 2147483647 h 200"/>
                <a:gd name="T60" fmla="*/ 2147483647 w 202"/>
                <a:gd name="T61" fmla="*/ 2147483647 h 200"/>
                <a:gd name="T62" fmla="*/ 2147483647 w 202"/>
                <a:gd name="T63" fmla="*/ 2147483647 h 200"/>
                <a:gd name="T64" fmla="*/ 0 w 202"/>
                <a:gd name="T65" fmla="*/ 2147483647 h 2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00"/>
                <a:gd name="T101" fmla="*/ 202 w 202"/>
                <a:gd name="T102" fmla="*/ 200 h 2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00">
                  <a:moveTo>
                    <a:pt x="0" y="182"/>
                  </a:moveTo>
                  <a:lnTo>
                    <a:pt x="14" y="196"/>
                  </a:lnTo>
                  <a:lnTo>
                    <a:pt x="20" y="200"/>
                  </a:lnTo>
                  <a:lnTo>
                    <a:pt x="26" y="200"/>
                  </a:lnTo>
                  <a:lnTo>
                    <a:pt x="32" y="200"/>
                  </a:lnTo>
                  <a:lnTo>
                    <a:pt x="38" y="196"/>
                  </a:lnTo>
                  <a:lnTo>
                    <a:pt x="196" y="36"/>
                  </a:lnTo>
                  <a:lnTo>
                    <a:pt x="200" y="32"/>
                  </a:lnTo>
                  <a:lnTo>
                    <a:pt x="202" y="26"/>
                  </a:lnTo>
                  <a:lnTo>
                    <a:pt x="200" y="18"/>
                  </a:lnTo>
                  <a:lnTo>
                    <a:pt x="196" y="14"/>
                  </a:lnTo>
                  <a:lnTo>
                    <a:pt x="184" y="0"/>
                  </a:lnTo>
                  <a:lnTo>
                    <a:pt x="180" y="4"/>
                  </a:lnTo>
                  <a:lnTo>
                    <a:pt x="194" y="16"/>
                  </a:lnTo>
                  <a:lnTo>
                    <a:pt x="196" y="20"/>
                  </a:lnTo>
                  <a:lnTo>
                    <a:pt x="196" y="26"/>
                  </a:lnTo>
                  <a:lnTo>
                    <a:pt x="196" y="30"/>
                  </a:lnTo>
                  <a:lnTo>
                    <a:pt x="194" y="34"/>
                  </a:lnTo>
                  <a:lnTo>
                    <a:pt x="34" y="192"/>
                  </a:lnTo>
                  <a:lnTo>
                    <a:pt x="30" y="196"/>
                  </a:lnTo>
                  <a:lnTo>
                    <a:pt x="26" y="196"/>
                  </a:lnTo>
                  <a:lnTo>
                    <a:pt x="22" y="196"/>
                  </a:lnTo>
                  <a:lnTo>
                    <a:pt x="18" y="192"/>
                  </a:lnTo>
                  <a:lnTo>
                    <a:pt x="4" y="178"/>
                  </a:lnTo>
                  <a:lnTo>
                    <a:pt x="0" y="182"/>
                  </a:lnTo>
                  <a:close/>
                </a:path>
              </a:pathLst>
            </a:custGeom>
            <a:solidFill>
              <a:srgbClr val="000000"/>
            </a:solidFill>
            <a:ln w="7493">
              <a:solidFill>
                <a:schemeClr val="tx1"/>
              </a:solidFill>
              <a:round/>
              <a:headEnd/>
              <a:tailEnd/>
            </a:ln>
          </p:spPr>
          <p:txBody>
            <a:bodyPr/>
            <a:lstStyle/>
            <a:p>
              <a:endParaRPr lang="en-US" b="1"/>
            </a:p>
          </p:txBody>
        </p:sp>
      </p:grpSp>
      <p:sp>
        <p:nvSpPr>
          <p:cNvPr id="14361" name="Rectangle 329"/>
          <p:cNvSpPr>
            <a:spLocks noChangeArrowheads="1"/>
          </p:cNvSpPr>
          <p:nvPr/>
        </p:nvSpPr>
        <p:spPr bwMode="auto">
          <a:xfrm>
            <a:off x="679450" y="1139825"/>
            <a:ext cx="681277"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Upper jaws</a:t>
            </a:r>
            <a:endParaRPr lang="en-US" sz="2400" b="1"/>
          </a:p>
        </p:txBody>
      </p:sp>
      <p:sp>
        <p:nvSpPr>
          <p:cNvPr id="14362" name="Rectangle 338"/>
          <p:cNvSpPr>
            <a:spLocks noChangeArrowheads="1"/>
          </p:cNvSpPr>
          <p:nvPr/>
        </p:nvSpPr>
        <p:spPr bwMode="auto">
          <a:xfrm>
            <a:off x="2409825" y="2479675"/>
            <a:ext cx="278923"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DNA</a:t>
            </a:r>
            <a:endParaRPr lang="en-US" sz="2400" b="1"/>
          </a:p>
        </p:txBody>
      </p:sp>
      <p:sp>
        <p:nvSpPr>
          <p:cNvPr id="14363" name="Rectangle 341"/>
          <p:cNvSpPr>
            <a:spLocks noChangeArrowheads="1"/>
          </p:cNvSpPr>
          <p:nvPr/>
        </p:nvSpPr>
        <p:spPr bwMode="auto">
          <a:xfrm>
            <a:off x="831850" y="2781300"/>
            <a:ext cx="662041"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A subunits</a:t>
            </a:r>
            <a:endParaRPr lang="en-US" sz="2400" b="1"/>
          </a:p>
        </p:txBody>
      </p:sp>
      <p:sp>
        <p:nvSpPr>
          <p:cNvPr id="14364" name="Rectangle 350"/>
          <p:cNvSpPr>
            <a:spLocks noChangeArrowheads="1"/>
          </p:cNvSpPr>
          <p:nvPr/>
        </p:nvSpPr>
        <p:spPr bwMode="auto">
          <a:xfrm>
            <a:off x="1736725" y="2781300"/>
            <a:ext cx="662041"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B subunits</a:t>
            </a:r>
            <a:endParaRPr lang="en-US" sz="2400" b="1"/>
          </a:p>
        </p:txBody>
      </p:sp>
      <p:sp>
        <p:nvSpPr>
          <p:cNvPr id="14365" name="Rectangle 359"/>
          <p:cNvSpPr>
            <a:spLocks noChangeArrowheads="1"/>
          </p:cNvSpPr>
          <p:nvPr/>
        </p:nvSpPr>
        <p:spPr bwMode="auto">
          <a:xfrm>
            <a:off x="1063625" y="4035425"/>
            <a:ext cx="553037" cy="461665"/>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Circular</a:t>
            </a:r>
          </a:p>
          <a:p>
            <a:r>
              <a:rPr lang="en-US" sz="1000" b="1">
                <a:solidFill>
                  <a:srgbClr val="000000"/>
                </a:solidFill>
                <a:latin typeface="Helvetica" pitchFamily="34" charset="0"/>
              </a:rPr>
              <a:t>DNA</a:t>
            </a:r>
          </a:p>
          <a:p>
            <a:r>
              <a:rPr lang="en-US" sz="1000" b="1">
                <a:solidFill>
                  <a:srgbClr val="000000"/>
                </a:solidFill>
                <a:latin typeface="Helvetica" pitchFamily="34" charset="0"/>
              </a:rPr>
              <a:t>molecule</a:t>
            </a:r>
            <a:endParaRPr lang="en-US" sz="2400" b="1"/>
          </a:p>
        </p:txBody>
      </p:sp>
      <p:sp>
        <p:nvSpPr>
          <p:cNvPr id="14366" name="Rectangle 378"/>
          <p:cNvSpPr>
            <a:spLocks noChangeArrowheads="1"/>
          </p:cNvSpPr>
          <p:nvPr/>
        </p:nvSpPr>
        <p:spPr bwMode="auto">
          <a:xfrm>
            <a:off x="2603500" y="4248150"/>
            <a:ext cx="724557" cy="307777"/>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DNA gyrase</a:t>
            </a:r>
          </a:p>
          <a:p>
            <a:r>
              <a:rPr lang="en-US" sz="1000" b="1">
                <a:solidFill>
                  <a:srgbClr val="000000"/>
                </a:solidFill>
                <a:latin typeface="Helvetica" pitchFamily="34" charset="0"/>
              </a:rPr>
              <a:t>2 ATP</a:t>
            </a:r>
            <a:endParaRPr lang="en-US" sz="2400" b="1"/>
          </a:p>
        </p:txBody>
      </p:sp>
      <p:sp>
        <p:nvSpPr>
          <p:cNvPr id="14367" name="Rectangle 391"/>
          <p:cNvSpPr>
            <a:spLocks noChangeArrowheads="1"/>
          </p:cNvSpPr>
          <p:nvPr/>
        </p:nvSpPr>
        <p:spPr bwMode="auto">
          <a:xfrm>
            <a:off x="5286375" y="4117975"/>
            <a:ext cx="637995" cy="307777"/>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2 negative</a:t>
            </a:r>
          </a:p>
          <a:p>
            <a:r>
              <a:rPr lang="en-US" sz="1000" b="1">
                <a:solidFill>
                  <a:srgbClr val="000000"/>
                </a:solidFill>
                <a:latin typeface="Helvetica" pitchFamily="34" charset="0"/>
              </a:rPr>
              <a:t>supercoils</a:t>
            </a:r>
            <a:endParaRPr lang="en-US" sz="2400" b="1"/>
          </a:p>
        </p:txBody>
      </p:sp>
      <p:sp>
        <p:nvSpPr>
          <p:cNvPr id="14368" name="Rectangle 411"/>
          <p:cNvSpPr>
            <a:spLocks noChangeArrowheads="1"/>
          </p:cNvSpPr>
          <p:nvPr/>
        </p:nvSpPr>
        <p:spPr bwMode="auto">
          <a:xfrm>
            <a:off x="1584325" y="1527175"/>
            <a:ext cx="907300" cy="307777"/>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DNA binds to</a:t>
            </a:r>
          </a:p>
          <a:p>
            <a:r>
              <a:rPr lang="en-US" sz="1000" b="1">
                <a:solidFill>
                  <a:srgbClr val="000000"/>
                </a:solidFill>
                <a:latin typeface="Helvetica" pitchFamily="34" charset="0"/>
              </a:rPr>
              <a:t>the lower jaws.</a:t>
            </a:r>
            <a:endParaRPr lang="en-US" sz="2400" b="1"/>
          </a:p>
        </p:txBody>
      </p:sp>
      <p:sp>
        <p:nvSpPr>
          <p:cNvPr id="14369" name="Rectangle 435"/>
          <p:cNvSpPr>
            <a:spLocks noChangeArrowheads="1"/>
          </p:cNvSpPr>
          <p:nvPr/>
        </p:nvSpPr>
        <p:spPr bwMode="auto">
          <a:xfrm>
            <a:off x="460375" y="3175000"/>
            <a:ext cx="3019425"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(a) Molecular mechanism of DNA gyrase function</a:t>
            </a:r>
            <a:endParaRPr lang="en-US" sz="2400" b="1"/>
          </a:p>
        </p:txBody>
      </p:sp>
      <p:sp>
        <p:nvSpPr>
          <p:cNvPr id="14370" name="Rectangle 474"/>
          <p:cNvSpPr>
            <a:spLocks noChangeArrowheads="1"/>
          </p:cNvSpPr>
          <p:nvPr/>
        </p:nvSpPr>
        <p:spPr bwMode="auto">
          <a:xfrm>
            <a:off x="419100" y="5807075"/>
            <a:ext cx="2260600"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(b)  Overview of DNA gyrase function</a:t>
            </a:r>
            <a:endParaRPr lang="en-US" sz="2400" b="1"/>
          </a:p>
        </p:txBody>
      </p:sp>
      <p:sp>
        <p:nvSpPr>
          <p:cNvPr id="14371" name="Rectangle 658"/>
          <p:cNvSpPr>
            <a:spLocks noChangeArrowheads="1"/>
          </p:cNvSpPr>
          <p:nvPr/>
        </p:nvSpPr>
        <p:spPr bwMode="auto">
          <a:xfrm>
            <a:off x="6337300" y="1527175"/>
            <a:ext cx="1032334" cy="307777"/>
          </a:xfrm>
          <a:prstGeom prst="rect">
            <a:avLst/>
          </a:prstGeom>
          <a:noFill/>
          <a:ln w="9525">
            <a:noFill/>
            <a:miter lim="800000"/>
            <a:headEnd/>
            <a:tailEnd/>
          </a:ln>
        </p:spPr>
        <p:txBody>
          <a:bodyPr wrap="none" lIns="0" tIns="0" rIns="0" bIns="0">
            <a:spAutoFit/>
          </a:bodyPr>
          <a:lstStyle/>
          <a:p>
            <a:r>
              <a:rPr lang="sv-SE" sz="1000" b="1">
                <a:solidFill>
                  <a:srgbClr val="000000"/>
                </a:solidFill>
                <a:latin typeface="Helvetica" pitchFamily="34" charset="0"/>
              </a:rPr>
              <a:t>Upper jaws</a:t>
            </a:r>
          </a:p>
          <a:p>
            <a:r>
              <a:rPr lang="sv-SE" sz="1000" b="1">
                <a:solidFill>
                  <a:srgbClr val="000000"/>
                </a:solidFill>
                <a:latin typeface="Helvetica" pitchFamily="34" charset="0"/>
              </a:rPr>
              <a:t>clamp onto DNA.</a:t>
            </a:r>
            <a:endParaRPr lang="en-US" sz="2400" b="1"/>
          </a:p>
        </p:txBody>
      </p:sp>
      <p:sp>
        <p:nvSpPr>
          <p:cNvPr id="14372" name="Rectangle 680"/>
          <p:cNvSpPr>
            <a:spLocks noChangeArrowheads="1"/>
          </p:cNvSpPr>
          <p:nvPr/>
        </p:nvSpPr>
        <p:spPr bwMode="auto">
          <a:xfrm>
            <a:off x="5634561" y="2354759"/>
            <a:ext cx="2214039" cy="769441"/>
          </a:xfrm>
          <a:prstGeom prst="rect">
            <a:avLst/>
          </a:prstGeom>
          <a:noFill/>
          <a:ln w="9525">
            <a:noFill/>
            <a:miter lim="800000"/>
            <a:headEnd/>
            <a:tailEnd/>
          </a:ln>
        </p:spPr>
        <p:txBody>
          <a:bodyPr wrap="square" lIns="0" tIns="0" rIns="0" bIns="0">
            <a:spAutoFit/>
          </a:bodyPr>
          <a:lstStyle/>
          <a:p>
            <a:r>
              <a:rPr lang="en-US" sz="1000" b="1" dirty="0">
                <a:solidFill>
                  <a:srgbClr val="000000"/>
                </a:solidFill>
                <a:latin typeface="Helvetica" pitchFamily="34" charset="0"/>
              </a:rPr>
              <a:t>DNA held in lower </a:t>
            </a:r>
            <a:r>
              <a:rPr lang="en-US" sz="1000" b="1" dirty="0" smtClean="0">
                <a:solidFill>
                  <a:srgbClr val="000000"/>
                </a:solidFill>
                <a:latin typeface="Helvetica" pitchFamily="34" charset="0"/>
              </a:rPr>
              <a:t>jaws is </a:t>
            </a:r>
            <a:r>
              <a:rPr lang="en-US" sz="1000" b="1" dirty="0">
                <a:solidFill>
                  <a:srgbClr val="000000"/>
                </a:solidFill>
                <a:latin typeface="Helvetica" pitchFamily="34" charset="0"/>
              </a:rPr>
              <a:t>cut. DNA held in </a:t>
            </a:r>
            <a:r>
              <a:rPr lang="en-US" sz="1000" b="1" dirty="0" smtClean="0">
                <a:solidFill>
                  <a:srgbClr val="000000"/>
                </a:solidFill>
                <a:latin typeface="Helvetica" pitchFamily="34" charset="0"/>
              </a:rPr>
              <a:t>upper jaws </a:t>
            </a:r>
            <a:r>
              <a:rPr lang="en-US" sz="1000" b="1" dirty="0">
                <a:solidFill>
                  <a:srgbClr val="000000"/>
                </a:solidFill>
                <a:latin typeface="Helvetica" pitchFamily="34" charset="0"/>
              </a:rPr>
              <a:t>is released and </a:t>
            </a:r>
            <a:r>
              <a:rPr lang="en-US" sz="1000" b="1" dirty="0" smtClean="0">
                <a:solidFill>
                  <a:srgbClr val="000000"/>
                </a:solidFill>
                <a:latin typeface="Helvetica" pitchFamily="34" charset="0"/>
              </a:rPr>
              <a:t>passes downward </a:t>
            </a:r>
            <a:r>
              <a:rPr lang="en-US" sz="1000" b="1" dirty="0">
                <a:solidFill>
                  <a:srgbClr val="000000"/>
                </a:solidFill>
                <a:latin typeface="Helvetica" pitchFamily="34" charset="0"/>
              </a:rPr>
              <a:t>through the </a:t>
            </a:r>
            <a:r>
              <a:rPr lang="en-US" sz="1000" b="1" dirty="0" smtClean="0">
                <a:solidFill>
                  <a:srgbClr val="000000"/>
                </a:solidFill>
                <a:latin typeface="Helvetica" pitchFamily="34" charset="0"/>
              </a:rPr>
              <a:t>opening in </a:t>
            </a:r>
            <a:r>
              <a:rPr lang="en-US" sz="1000" b="1" dirty="0">
                <a:solidFill>
                  <a:srgbClr val="000000"/>
                </a:solidFill>
                <a:latin typeface="Helvetica" pitchFamily="34" charset="0"/>
              </a:rPr>
              <a:t>the cut </a:t>
            </a:r>
            <a:r>
              <a:rPr lang="en-US" sz="1000" b="1" dirty="0" smtClean="0">
                <a:solidFill>
                  <a:srgbClr val="000000"/>
                </a:solidFill>
                <a:latin typeface="Helvetica" pitchFamily="34" charset="0"/>
              </a:rPr>
              <a:t>DNA (process</a:t>
            </a:r>
            <a:endParaRPr lang="en-US" sz="1000" b="1" dirty="0">
              <a:solidFill>
                <a:srgbClr val="000000"/>
              </a:solidFill>
              <a:latin typeface="Helvetica" pitchFamily="34" charset="0"/>
            </a:endParaRPr>
          </a:p>
          <a:p>
            <a:r>
              <a:rPr lang="en-US" sz="1000" b="1" dirty="0">
                <a:solidFill>
                  <a:srgbClr val="000000"/>
                </a:solidFill>
                <a:latin typeface="Helvetica" pitchFamily="34" charset="0"/>
              </a:rPr>
              <a:t>uses 2 ATP </a:t>
            </a:r>
            <a:r>
              <a:rPr lang="en-US" sz="1000" b="1" dirty="0" smtClean="0">
                <a:solidFill>
                  <a:srgbClr val="000000"/>
                </a:solidFill>
                <a:latin typeface="Helvetica" pitchFamily="34" charset="0"/>
              </a:rPr>
              <a:t>molecules).</a:t>
            </a:r>
            <a:endParaRPr lang="en-US" sz="2400" b="1" dirty="0"/>
          </a:p>
        </p:txBody>
      </p:sp>
      <p:sp>
        <p:nvSpPr>
          <p:cNvPr id="14373" name="Rectangle 807"/>
          <p:cNvSpPr>
            <a:spLocks noChangeArrowheads="1"/>
          </p:cNvSpPr>
          <p:nvPr/>
        </p:nvSpPr>
        <p:spPr bwMode="auto">
          <a:xfrm>
            <a:off x="6216650" y="4032250"/>
            <a:ext cx="1631857" cy="461665"/>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Cut DNA is ligated back</a:t>
            </a:r>
          </a:p>
          <a:p>
            <a:r>
              <a:rPr lang="en-US" sz="1000" b="1">
                <a:solidFill>
                  <a:srgbClr val="000000"/>
                </a:solidFill>
                <a:latin typeface="Helvetica" pitchFamily="34" charset="0"/>
              </a:rPr>
              <a:t>together, and the DNA is</a:t>
            </a:r>
          </a:p>
          <a:p>
            <a:r>
              <a:rPr lang="en-US" sz="1000" b="1">
                <a:solidFill>
                  <a:srgbClr val="000000"/>
                </a:solidFill>
                <a:latin typeface="Helvetica" pitchFamily="34" charset="0"/>
              </a:rPr>
              <a:t>released from DNA gyrase.</a:t>
            </a:r>
            <a:endParaRPr lang="en-US" sz="2400" b="1"/>
          </a:p>
        </p:txBody>
      </p:sp>
      <p:sp>
        <p:nvSpPr>
          <p:cNvPr id="14374" name="Rectangle 869"/>
          <p:cNvSpPr>
            <a:spLocks noChangeArrowheads="1"/>
          </p:cNvSpPr>
          <p:nvPr/>
        </p:nvSpPr>
        <p:spPr bwMode="auto">
          <a:xfrm>
            <a:off x="517525" y="2479675"/>
            <a:ext cx="687689"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Lower jaws</a:t>
            </a:r>
            <a:endParaRPr lang="en-US" sz="2400" b="1"/>
          </a:p>
        </p:txBody>
      </p:sp>
      <p:grpSp>
        <p:nvGrpSpPr>
          <p:cNvPr id="18" name="Group 148"/>
          <p:cNvGrpSpPr>
            <a:grpSpLocks/>
          </p:cNvGrpSpPr>
          <p:nvPr/>
        </p:nvGrpSpPr>
        <p:grpSpPr bwMode="auto">
          <a:xfrm>
            <a:off x="838200" y="1282700"/>
            <a:ext cx="292100" cy="361950"/>
            <a:chOff x="838200" y="1282700"/>
            <a:chExt cx="292100" cy="361950"/>
          </a:xfrm>
        </p:grpSpPr>
        <p:sp>
          <p:nvSpPr>
            <p:cNvPr id="14384" name="Freeform 316"/>
            <p:cNvSpPr>
              <a:spLocks/>
            </p:cNvSpPr>
            <p:nvPr/>
          </p:nvSpPr>
          <p:spPr bwMode="auto">
            <a:xfrm>
              <a:off x="838200" y="1498600"/>
              <a:ext cx="146050" cy="146050"/>
            </a:xfrm>
            <a:custGeom>
              <a:avLst/>
              <a:gdLst>
                <a:gd name="T0" fmla="*/ 2147483647 w 92"/>
                <a:gd name="T1" fmla="*/ 0 h 92"/>
                <a:gd name="T2" fmla="*/ 0 w 92"/>
                <a:gd name="T3" fmla="*/ 2147483647 h 92"/>
                <a:gd name="T4" fmla="*/ 2147483647 w 92"/>
                <a:gd name="T5" fmla="*/ 2147483647 h 92"/>
                <a:gd name="T6" fmla="*/ 2147483647 w 92"/>
                <a:gd name="T7" fmla="*/ 2147483647 h 92"/>
                <a:gd name="T8" fmla="*/ 0 60000 65536"/>
                <a:gd name="T9" fmla="*/ 0 60000 65536"/>
                <a:gd name="T10" fmla="*/ 0 60000 65536"/>
                <a:gd name="T11" fmla="*/ 0 60000 65536"/>
                <a:gd name="T12" fmla="*/ 0 w 92"/>
                <a:gd name="T13" fmla="*/ 0 h 92"/>
                <a:gd name="T14" fmla="*/ 92 w 92"/>
                <a:gd name="T15" fmla="*/ 92 h 92"/>
              </a:gdLst>
              <a:ahLst/>
              <a:cxnLst>
                <a:cxn ang="T8">
                  <a:pos x="T0" y="T1"/>
                </a:cxn>
                <a:cxn ang="T9">
                  <a:pos x="T2" y="T3"/>
                </a:cxn>
                <a:cxn ang="T10">
                  <a:pos x="T4" y="T5"/>
                </a:cxn>
                <a:cxn ang="T11">
                  <a:pos x="T6" y="T7"/>
                </a:cxn>
              </a:cxnLst>
              <a:rect l="T12" t="T13" r="T14" b="T15"/>
              <a:pathLst>
                <a:path w="92" h="92">
                  <a:moveTo>
                    <a:pt x="90" y="0"/>
                  </a:moveTo>
                  <a:lnTo>
                    <a:pt x="0" y="90"/>
                  </a:lnTo>
                  <a:lnTo>
                    <a:pt x="4" y="92"/>
                  </a:lnTo>
                  <a:lnTo>
                    <a:pt x="92" y="4"/>
                  </a:lnTo>
                </a:path>
              </a:pathLst>
            </a:custGeom>
            <a:noFill/>
            <a:ln w="7493">
              <a:solidFill>
                <a:schemeClr val="tx1"/>
              </a:solidFill>
              <a:round/>
              <a:headEnd/>
              <a:tailEnd/>
            </a:ln>
          </p:spPr>
          <p:txBody>
            <a:bodyPr/>
            <a:lstStyle/>
            <a:p>
              <a:endParaRPr lang="en-US" b="1"/>
            </a:p>
          </p:txBody>
        </p:sp>
        <p:sp>
          <p:nvSpPr>
            <p:cNvPr id="14385" name="Freeform 317"/>
            <p:cNvSpPr>
              <a:spLocks/>
            </p:cNvSpPr>
            <p:nvPr/>
          </p:nvSpPr>
          <p:spPr bwMode="auto">
            <a:xfrm>
              <a:off x="977900" y="1282700"/>
              <a:ext cx="152400" cy="361950"/>
            </a:xfrm>
            <a:custGeom>
              <a:avLst/>
              <a:gdLst>
                <a:gd name="T0" fmla="*/ 0 w 96"/>
                <a:gd name="T1" fmla="*/ 0 h 228"/>
                <a:gd name="T2" fmla="*/ 0 w 96"/>
                <a:gd name="T3" fmla="*/ 2147483647 h 228"/>
                <a:gd name="T4" fmla="*/ 2147483647 w 96"/>
                <a:gd name="T5" fmla="*/ 2147483647 h 228"/>
                <a:gd name="T6" fmla="*/ 2147483647 w 96"/>
                <a:gd name="T7" fmla="*/ 2147483647 h 228"/>
                <a:gd name="T8" fmla="*/ 2147483647 w 96"/>
                <a:gd name="T9" fmla="*/ 2147483647 h 228"/>
                <a:gd name="T10" fmla="*/ 2147483647 w 96"/>
                <a:gd name="T11" fmla="*/ 0 h 228"/>
                <a:gd name="T12" fmla="*/ 0 w 96"/>
                <a:gd name="T13" fmla="*/ 0 h 228"/>
                <a:gd name="T14" fmla="*/ 0 60000 65536"/>
                <a:gd name="T15" fmla="*/ 0 60000 65536"/>
                <a:gd name="T16" fmla="*/ 0 60000 65536"/>
                <a:gd name="T17" fmla="*/ 0 60000 65536"/>
                <a:gd name="T18" fmla="*/ 0 60000 65536"/>
                <a:gd name="T19" fmla="*/ 0 60000 65536"/>
                <a:gd name="T20" fmla="*/ 0 60000 65536"/>
                <a:gd name="T21" fmla="*/ 0 w 96"/>
                <a:gd name="T22" fmla="*/ 0 h 228"/>
                <a:gd name="T23" fmla="*/ 96 w 96"/>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228">
                  <a:moveTo>
                    <a:pt x="0" y="0"/>
                  </a:moveTo>
                  <a:lnTo>
                    <a:pt x="0" y="138"/>
                  </a:lnTo>
                  <a:lnTo>
                    <a:pt x="92" y="228"/>
                  </a:lnTo>
                  <a:lnTo>
                    <a:pt x="96" y="224"/>
                  </a:lnTo>
                  <a:lnTo>
                    <a:pt x="6" y="136"/>
                  </a:lnTo>
                  <a:lnTo>
                    <a:pt x="6" y="0"/>
                  </a:lnTo>
                  <a:lnTo>
                    <a:pt x="0" y="0"/>
                  </a:lnTo>
                  <a:close/>
                </a:path>
              </a:pathLst>
            </a:custGeom>
            <a:solidFill>
              <a:srgbClr val="000000"/>
            </a:solidFill>
            <a:ln w="7493">
              <a:solidFill>
                <a:schemeClr val="tx1"/>
              </a:solidFill>
              <a:round/>
              <a:headEnd/>
              <a:tailEnd/>
            </a:ln>
          </p:spPr>
          <p:txBody>
            <a:bodyPr/>
            <a:lstStyle/>
            <a:p>
              <a:endParaRPr lang="en-US" b="1"/>
            </a:p>
          </p:txBody>
        </p:sp>
      </p:grpSp>
      <p:grpSp>
        <p:nvGrpSpPr>
          <p:cNvPr id="19" name="Group 151"/>
          <p:cNvGrpSpPr>
            <a:grpSpLocks/>
          </p:cNvGrpSpPr>
          <p:nvPr/>
        </p:nvGrpSpPr>
        <p:grpSpPr bwMode="auto">
          <a:xfrm>
            <a:off x="742950" y="1911350"/>
            <a:ext cx="504825" cy="568325"/>
            <a:chOff x="742950" y="1911350"/>
            <a:chExt cx="504825" cy="568325"/>
          </a:xfrm>
        </p:grpSpPr>
        <p:sp>
          <p:nvSpPr>
            <p:cNvPr id="14382" name="Freeform 321"/>
            <p:cNvSpPr>
              <a:spLocks/>
            </p:cNvSpPr>
            <p:nvPr/>
          </p:nvSpPr>
          <p:spPr bwMode="auto">
            <a:xfrm>
              <a:off x="781050" y="1924050"/>
              <a:ext cx="466725" cy="473075"/>
            </a:xfrm>
            <a:custGeom>
              <a:avLst/>
              <a:gdLst>
                <a:gd name="T0" fmla="*/ 2147483647 w 294"/>
                <a:gd name="T1" fmla="*/ 2147483647 h 298"/>
                <a:gd name="T2" fmla="*/ 2147483647 w 294"/>
                <a:gd name="T3" fmla="*/ 2147483647 h 298"/>
                <a:gd name="T4" fmla="*/ 2147483647 w 294"/>
                <a:gd name="T5" fmla="*/ 0 h 298"/>
                <a:gd name="T6" fmla="*/ 0 w 294"/>
                <a:gd name="T7" fmla="*/ 2147483647 h 298"/>
                <a:gd name="T8" fmla="*/ 0 60000 65536"/>
                <a:gd name="T9" fmla="*/ 0 60000 65536"/>
                <a:gd name="T10" fmla="*/ 0 60000 65536"/>
                <a:gd name="T11" fmla="*/ 0 60000 65536"/>
                <a:gd name="T12" fmla="*/ 0 w 294"/>
                <a:gd name="T13" fmla="*/ 0 h 298"/>
                <a:gd name="T14" fmla="*/ 294 w 294"/>
                <a:gd name="T15" fmla="*/ 298 h 298"/>
              </a:gdLst>
              <a:ahLst/>
              <a:cxnLst>
                <a:cxn ang="T8">
                  <a:pos x="T0" y="T1"/>
                </a:cxn>
                <a:cxn ang="T9">
                  <a:pos x="T2" y="T3"/>
                </a:cxn>
                <a:cxn ang="T10">
                  <a:pos x="T4" y="T5"/>
                </a:cxn>
                <a:cxn ang="T11">
                  <a:pos x="T6" y="T7"/>
                </a:cxn>
              </a:cxnLst>
              <a:rect l="T12" t="T13" r="T14" b="T15"/>
              <a:pathLst>
                <a:path w="294" h="298">
                  <a:moveTo>
                    <a:pt x="4" y="298"/>
                  </a:moveTo>
                  <a:lnTo>
                    <a:pt x="294" y="4"/>
                  </a:lnTo>
                  <a:lnTo>
                    <a:pt x="290" y="0"/>
                  </a:lnTo>
                  <a:lnTo>
                    <a:pt x="0" y="294"/>
                  </a:lnTo>
                </a:path>
              </a:pathLst>
            </a:custGeom>
            <a:noFill/>
            <a:ln w="7493">
              <a:solidFill>
                <a:schemeClr val="tx1"/>
              </a:solidFill>
              <a:round/>
              <a:headEnd/>
              <a:tailEnd/>
            </a:ln>
          </p:spPr>
          <p:txBody>
            <a:bodyPr/>
            <a:lstStyle/>
            <a:p>
              <a:endParaRPr lang="en-US" b="1"/>
            </a:p>
          </p:txBody>
        </p:sp>
        <p:sp>
          <p:nvSpPr>
            <p:cNvPr id="14383" name="Freeform 323"/>
            <p:cNvSpPr>
              <a:spLocks/>
            </p:cNvSpPr>
            <p:nvPr/>
          </p:nvSpPr>
          <p:spPr bwMode="auto">
            <a:xfrm>
              <a:off x="742950" y="1911350"/>
              <a:ext cx="44450" cy="568325"/>
            </a:xfrm>
            <a:custGeom>
              <a:avLst/>
              <a:gdLst>
                <a:gd name="T0" fmla="*/ 2147483647 w 28"/>
                <a:gd name="T1" fmla="*/ 2147483647 h 358"/>
                <a:gd name="T2" fmla="*/ 2147483647 w 28"/>
                <a:gd name="T3" fmla="*/ 0 h 358"/>
                <a:gd name="T4" fmla="*/ 0 w 28"/>
                <a:gd name="T5" fmla="*/ 0 h 358"/>
                <a:gd name="T6" fmla="*/ 2147483647 w 28"/>
                <a:gd name="T7" fmla="*/ 2147483647 h 358"/>
                <a:gd name="T8" fmla="*/ 0 60000 65536"/>
                <a:gd name="T9" fmla="*/ 0 60000 65536"/>
                <a:gd name="T10" fmla="*/ 0 60000 65536"/>
                <a:gd name="T11" fmla="*/ 0 60000 65536"/>
                <a:gd name="T12" fmla="*/ 0 w 28"/>
                <a:gd name="T13" fmla="*/ 0 h 358"/>
                <a:gd name="T14" fmla="*/ 28 w 28"/>
                <a:gd name="T15" fmla="*/ 358 h 358"/>
              </a:gdLst>
              <a:ahLst/>
              <a:cxnLst>
                <a:cxn ang="T8">
                  <a:pos x="T0" y="T1"/>
                </a:cxn>
                <a:cxn ang="T9">
                  <a:pos x="T2" y="T3"/>
                </a:cxn>
                <a:cxn ang="T10">
                  <a:pos x="T4" y="T5"/>
                </a:cxn>
                <a:cxn ang="T11">
                  <a:pos x="T6" y="T7"/>
                </a:cxn>
              </a:cxnLst>
              <a:rect l="T12" t="T13" r="T14" b="T15"/>
              <a:pathLst>
                <a:path w="28" h="358">
                  <a:moveTo>
                    <a:pt x="28" y="358"/>
                  </a:moveTo>
                  <a:lnTo>
                    <a:pt x="6" y="0"/>
                  </a:lnTo>
                  <a:lnTo>
                    <a:pt x="0" y="0"/>
                  </a:lnTo>
                  <a:lnTo>
                    <a:pt x="24" y="358"/>
                  </a:lnTo>
                </a:path>
              </a:pathLst>
            </a:custGeom>
            <a:noFill/>
            <a:ln w="7493">
              <a:solidFill>
                <a:schemeClr val="tx1"/>
              </a:solidFill>
              <a:round/>
              <a:headEnd/>
              <a:tailEnd/>
            </a:ln>
          </p:spPr>
          <p:txBody>
            <a:bodyPr/>
            <a:lstStyle/>
            <a:p>
              <a:endParaRPr lang="en-US" b="1"/>
            </a:p>
          </p:txBody>
        </p:sp>
      </p:grpSp>
      <p:sp>
        <p:nvSpPr>
          <p:cNvPr id="14378" name="Freeform 328"/>
          <p:cNvSpPr>
            <a:spLocks/>
          </p:cNvSpPr>
          <p:nvPr/>
        </p:nvSpPr>
        <p:spPr bwMode="auto">
          <a:xfrm>
            <a:off x="822325" y="3917950"/>
            <a:ext cx="203200" cy="187325"/>
          </a:xfrm>
          <a:custGeom>
            <a:avLst/>
            <a:gdLst>
              <a:gd name="T0" fmla="*/ 2147483647 w 128"/>
              <a:gd name="T1" fmla="*/ 2147483647 h 118"/>
              <a:gd name="T2" fmla="*/ 2147483647 w 128"/>
              <a:gd name="T3" fmla="*/ 0 h 118"/>
              <a:gd name="T4" fmla="*/ 0 w 128"/>
              <a:gd name="T5" fmla="*/ 2147483647 h 118"/>
              <a:gd name="T6" fmla="*/ 2147483647 w 128"/>
              <a:gd name="T7" fmla="*/ 2147483647 h 118"/>
              <a:gd name="T8" fmla="*/ 0 60000 65536"/>
              <a:gd name="T9" fmla="*/ 0 60000 65536"/>
              <a:gd name="T10" fmla="*/ 0 60000 65536"/>
              <a:gd name="T11" fmla="*/ 0 60000 65536"/>
              <a:gd name="T12" fmla="*/ 0 w 128"/>
              <a:gd name="T13" fmla="*/ 0 h 118"/>
              <a:gd name="T14" fmla="*/ 128 w 128"/>
              <a:gd name="T15" fmla="*/ 118 h 118"/>
            </a:gdLst>
            <a:ahLst/>
            <a:cxnLst>
              <a:cxn ang="T8">
                <a:pos x="T0" y="T1"/>
              </a:cxn>
              <a:cxn ang="T9">
                <a:pos x="T2" y="T3"/>
              </a:cxn>
              <a:cxn ang="T10">
                <a:pos x="T4" y="T5"/>
              </a:cxn>
              <a:cxn ang="T11">
                <a:pos x="T6" y="T7"/>
              </a:cxn>
            </a:cxnLst>
            <a:rect l="T12" t="T13" r="T14" b="T15"/>
            <a:pathLst>
              <a:path w="128" h="118">
                <a:moveTo>
                  <a:pt x="128" y="116"/>
                </a:moveTo>
                <a:lnTo>
                  <a:pt x="4" y="0"/>
                </a:lnTo>
                <a:lnTo>
                  <a:pt x="0" y="2"/>
                </a:lnTo>
                <a:lnTo>
                  <a:pt x="126" y="118"/>
                </a:lnTo>
              </a:path>
            </a:pathLst>
          </a:custGeom>
          <a:noFill/>
          <a:ln w="7493">
            <a:solidFill>
              <a:schemeClr val="tx1"/>
            </a:solidFill>
            <a:round/>
            <a:headEnd/>
            <a:tailEnd/>
          </a:ln>
        </p:spPr>
        <p:txBody>
          <a:bodyPr/>
          <a:lstStyle/>
          <a:p>
            <a:endParaRPr lang="en-US" b="1"/>
          </a:p>
        </p:txBody>
      </p:sp>
      <p:grpSp>
        <p:nvGrpSpPr>
          <p:cNvPr id="20" name="Group 72"/>
          <p:cNvGrpSpPr>
            <a:grpSpLocks/>
          </p:cNvGrpSpPr>
          <p:nvPr/>
        </p:nvGrpSpPr>
        <p:grpSpPr bwMode="auto">
          <a:xfrm>
            <a:off x="3740152" y="1390651"/>
            <a:ext cx="1395299" cy="464181"/>
            <a:chOff x="3740150" y="1390650"/>
            <a:chExt cx="1396054" cy="463519"/>
          </a:xfrm>
        </p:grpSpPr>
        <p:sp>
          <p:nvSpPr>
            <p:cNvPr id="2" name="Rectangle 606"/>
            <p:cNvSpPr>
              <a:spLocks noChangeArrowheads="1"/>
            </p:cNvSpPr>
            <p:nvPr/>
          </p:nvSpPr>
          <p:spPr bwMode="auto">
            <a:xfrm>
              <a:off x="3740150" y="1390650"/>
              <a:ext cx="1395368" cy="461007"/>
            </a:xfrm>
            <a:prstGeom prst="rect">
              <a:avLst/>
            </a:prstGeom>
            <a:noFill/>
            <a:ln w="9525">
              <a:noFill/>
              <a:miter lim="800000"/>
              <a:headEnd/>
              <a:tailEnd/>
            </a:ln>
          </p:spPr>
          <p:txBody>
            <a:bodyPr wrap="none" lIns="0" tIns="0" rIns="0" bIns="0">
              <a:spAutoFit/>
            </a:bodyPr>
            <a:lstStyle/>
            <a:p>
              <a:pPr>
                <a:defRPr/>
              </a:pPr>
              <a:r>
                <a:rPr lang="en-US" sz="1000" b="1">
                  <a:ln w="19050">
                    <a:solidFill>
                      <a:srgbClr val="FFFFFF"/>
                    </a:solidFill>
                  </a:ln>
                  <a:solidFill>
                    <a:srgbClr val="000000"/>
                  </a:solidFill>
                  <a:latin typeface="Helvetica" pitchFamily="34" charset="0"/>
                </a:rPr>
                <a:t>DNA wraps around</a:t>
              </a:r>
            </a:p>
            <a:p>
              <a:pPr>
                <a:defRPr/>
              </a:pPr>
              <a:r>
                <a:rPr lang="en-US" sz="1000" b="1">
                  <a:ln w="19050">
                    <a:solidFill>
                      <a:srgbClr val="FFFFFF"/>
                    </a:solidFill>
                  </a:ln>
                  <a:solidFill>
                    <a:srgbClr val="000000"/>
                  </a:solidFill>
                  <a:latin typeface="Helvetica" pitchFamily="34" charset="0"/>
                </a:rPr>
                <a:t>the A subunits in a</a:t>
              </a:r>
            </a:p>
            <a:p>
              <a:pPr>
                <a:defRPr/>
              </a:pPr>
              <a:r>
                <a:rPr lang="en-US" sz="1000" b="1">
                  <a:ln w="19050">
                    <a:solidFill>
                      <a:srgbClr val="FFFFFF"/>
                    </a:solidFill>
                  </a:ln>
                  <a:solidFill>
                    <a:srgbClr val="000000"/>
                  </a:solidFill>
                  <a:latin typeface="Helvetica" pitchFamily="34" charset="0"/>
                </a:rPr>
                <a:t>right-handed direction.</a:t>
              </a:r>
              <a:endParaRPr lang="en-US" sz="2400" b="1" dirty="0">
                <a:ln w="19050">
                  <a:solidFill>
                    <a:srgbClr val="FFFFFF"/>
                  </a:solidFill>
                </a:ln>
              </a:endParaRPr>
            </a:p>
          </p:txBody>
        </p:sp>
        <p:sp>
          <p:nvSpPr>
            <p:cNvPr id="14381" name="Rectangle 606"/>
            <p:cNvSpPr>
              <a:spLocks noChangeArrowheads="1"/>
            </p:cNvSpPr>
            <p:nvPr/>
          </p:nvSpPr>
          <p:spPr bwMode="auto">
            <a:xfrm>
              <a:off x="3740836" y="1393162"/>
              <a:ext cx="1395368" cy="461007"/>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DNA wraps around</a:t>
              </a:r>
            </a:p>
            <a:p>
              <a:r>
                <a:rPr lang="en-US" sz="1000" b="1">
                  <a:solidFill>
                    <a:srgbClr val="000000"/>
                  </a:solidFill>
                  <a:latin typeface="Helvetica" pitchFamily="34" charset="0"/>
                </a:rPr>
                <a:t>the A subunits in a</a:t>
              </a:r>
            </a:p>
            <a:p>
              <a:r>
                <a:rPr lang="en-US" sz="1000" b="1">
                  <a:solidFill>
                    <a:srgbClr val="000000"/>
                  </a:solidFill>
                  <a:latin typeface="Helvetica" pitchFamily="34" charset="0"/>
                </a:rPr>
                <a:t>right-handed direction.</a:t>
              </a:r>
              <a:endParaRPr lang="en-US" sz="2400" b="1"/>
            </a:p>
          </p:txBody>
        </p:sp>
      </p:grpSp>
      <p:sp>
        <p:nvSpPr>
          <p:cNvPr id="80" name="Title 79"/>
          <p:cNvSpPr>
            <a:spLocks noGrp="1"/>
          </p:cNvSpPr>
          <p:nvPr>
            <p:ph type="title"/>
          </p:nvPr>
        </p:nvSpPr>
        <p:spPr>
          <a:xfrm>
            <a:off x="457200" y="274638"/>
            <a:ext cx="8229600" cy="487362"/>
          </a:xfrm>
        </p:spPr>
        <p:txBody>
          <a:bodyPr/>
          <a:lstStyle/>
          <a:p>
            <a:r>
              <a:rPr lang="en-US" sz="2400" dirty="0" smtClean="0"/>
              <a:t>Model for coiling</a:t>
            </a:r>
            <a:r>
              <a:rPr lang="en-US" sz="2400" baseline="0" dirty="0" smtClean="0"/>
              <a:t> activity of </a:t>
            </a:r>
            <a:r>
              <a:rPr lang="en-US" sz="2400" baseline="0" dirty="0" err="1" smtClean="0"/>
              <a:t>Topoisomerase</a:t>
            </a:r>
            <a:r>
              <a:rPr lang="en-US" sz="2400" baseline="0" dirty="0" smtClean="0"/>
              <a:t> II (</a:t>
            </a:r>
            <a:r>
              <a:rPr lang="en-US" sz="2400" baseline="0" dirty="0" err="1" smtClean="0"/>
              <a:t>Gyrase</a:t>
            </a:r>
            <a:r>
              <a:rPr lang="en-US" sz="2400" baseline="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99138"/>
                                        </p:tgtEl>
                                        <p:attrNameLst>
                                          <p:attrName>style.visibility</p:attrName>
                                        </p:attrNameLst>
                                      </p:cBhvr>
                                      <p:to>
                                        <p:strVal val="visible"/>
                                      </p:to>
                                    </p:set>
                                    <p:anim calcmode="lin" valueType="num">
                                      <p:cBhvr>
                                        <p:cTn id="7" dur="1000" fill="hold"/>
                                        <p:tgtEl>
                                          <p:spTgt spid="1499138"/>
                                        </p:tgtEl>
                                        <p:attrNameLst>
                                          <p:attrName>ppt_w</p:attrName>
                                        </p:attrNameLst>
                                      </p:cBhvr>
                                      <p:tavLst>
                                        <p:tav tm="0">
                                          <p:val>
                                            <p:fltVal val="0"/>
                                          </p:val>
                                        </p:tav>
                                        <p:tav tm="100000">
                                          <p:val>
                                            <p:strVal val="#ppt_w"/>
                                          </p:val>
                                        </p:tav>
                                      </p:tavLst>
                                    </p:anim>
                                    <p:anim calcmode="lin" valueType="num">
                                      <p:cBhvr>
                                        <p:cTn id="8" dur="1000" fill="hold"/>
                                        <p:tgtEl>
                                          <p:spTgt spid="1499138"/>
                                        </p:tgtEl>
                                        <p:attrNameLst>
                                          <p:attrName>ppt_h</p:attrName>
                                        </p:attrNameLst>
                                      </p:cBhvr>
                                      <p:tavLst>
                                        <p:tav tm="0">
                                          <p:val>
                                            <p:fltVal val="0"/>
                                          </p:val>
                                        </p:tav>
                                        <p:tav tm="100000">
                                          <p:val>
                                            <p:strVal val="#ppt_h"/>
                                          </p:val>
                                        </p:tav>
                                      </p:tavLst>
                                    </p:anim>
                                    <p:anim calcmode="lin" valueType="num">
                                      <p:cBhvr>
                                        <p:cTn id="9" dur="1000" fill="hold"/>
                                        <p:tgtEl>
                                          <p:spTgt spid="14991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991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91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3009900"/>
            <a:ext cx="7772400" cy="895350"/>
          </a:xfrm>
        </p:spPr>
        <p:txBody>
          <a:bodyPr/>
          <a:lstStyle/>
          <a:p>
            <a:r>
              <a:rPr lang="en-US" dirty="0" smtClean="0"/>
              <a:t>Eukaryotic Chromosomes</a:t>
            </a:r>
            <a:endParaRPr lang="en-US" dirty="0"/>
          </a:p>
        </p:txBody>
      </p:sp>
    </p:spTree>
    <p:extLst>
      <p:ext uri="{BB962C8B-B14F-4D97-AF65-F5344CB8AC3E}">
        <p14:creationId xmlns:p14="http://schemas.microsoft.com/office/powerpoint/2010/main" val="399234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306388" y="684213"/>
            <a:ext cx="8529637" cy="6097587"/>
          </a:xfrm>
          <a:prstGeom prst="rect">
            <a:avLst/>
          </a:prstGeom>
          <a:noFill/>
          <a:ln w="9525">
            <a:noFill/>
            <a:miter lim="800000"/>
            <a:headEnd/>
            <a:tailEnd/>
          </a:ln>
        </p:spPr>
      </p:pic>
      <p:sp>
        <p:nvSpPr>
          <p:cNvPr id="30723" name="Rectangle 3"/>
          <p:cNvSpPr>
            <a:spLocks noGrp="1" noChangeArrowheads="1"/>
          </p:cNvSpPr>
          <p:nvPr>
            <p:ph type="title" idx="4294967295"/>
          </p:nvPr>
        </p:nvSpPr>
        <p:spPr>
          <a:xfrm>
            <a:off x="704850" y="0"/>
            <a:ext cx="7772400" cy="590550"/>
          </a:xfrm>
        </p:spPr>
        <p:txBody>
          <a:bodyPr/>
          <a:lstStyle/>
          <a:p>
            <a:pPr eaLnBrk="1" hangingPunct="1"/>
            <a:r>
              <a:rPr lang="en-US" sz="2400" b="1" smtClean="0"/>
              <a:t>Levels of DNA Packaging in Eukaryotes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71500" y="361950"/>
            <a:ext cx="7772400" cy="895350"/>
          </a:xfrm>
        </p:spPr>
        <p:txBody>
          <a:bodyPr/>
          <a:lstStyle/>
          <a:p>
            <a:pPr eaLnBrk="1" hangingPunct="1"/>
            <a:r>
              <a:rPr lang="en-US" sz="2800" b="1" smtClean="0"/>
              <a:t>Types of DNA sequences </a:t>
            </a:r>
            <a:br>
              <a:rPr lang="en-US" sz="2800" b="1" smtClean="0"/>
            </a:br>
            <a:r>
              <a:rPr lang="en-US" sz="2800" b="1" smtClean="0"/>
              <a:t>making up the eukaryotic genome</a:t>
            </a:r>
          </a:p>
        </p:txBody>
      </p:sp>
      <p:sp>
        <p:nvSpPr>
          <p:cNvPr id="31747" name="Text Box 3"/>
          <p:cNvSpPr txBox="1">
            <a:spLocks noChangeArrowheads="1"/>
          </p:cNvSpPr>
          <p:nvPr/>
        </p:nvSpPr>
        <p:spPr bwMode="auto">
          <a:xfrm>
            <a:off x="166688" y="2362200"/>
            <a:ext cx="8809037" cy="2052638"/>
          </a:xfrm>
          <a:prstGeom prst="rect">
            <a:avLst/>
          </a:prstGeom>
          <a:noFill/>
          <a:ln w="9525">
            <a:solidFill>
              <a:schemeClr val="tx1"/>
            </a:solidFill>
            <a:miter lim="800000"/>
            <a:headEnd/>
            <a:tailEnd/>
          </a:ln>
        </p:spPr>
        <p:txBody>
          <a:bodyPr>
            <a:spAutoFit/>
          </a:bodyPr>
          <a:lstStyle/>
          <a:p>
            <a:pPr>
              <a:spcBef>
                <a:spcPct val="50000"/>
              </a:spcBef>
            </a:pPr>
            <a:r>
              <a:rPr lang="en-US" sz="2000" b="1" u="sng">
                <a:latin typeface="Arial" pitchFamily="34" charset="0"/>
              </a:rPr>
              <a:t>DNA type			Function		Number/genome</a:t>
            </a:r>
          </a:p>
          <a:p>
            <a:pPr>
              <a:lnSpc>
                <a:spcPct val="60000"/>
              </a:lnSpc>
              <a:spcBef>
                <a:spcPct val="50000"/>
              </a:spcBef>
            </a:pPr>
            <a:r>
              <a:rPr lang="en-US" sz="2000">
                <a:latin typeface="Arial" pitchFamily="34" charset="0"/>
              </a:rPr>
              <a:t>Unique-sequence	Protein coding and non-coding	     	1</a:t>
            </a:r>
          </a:p>
          <a:p>
            <a:pPr>
              <a:lnSpc>
                <a:spcPct val="80000"/>
              </a:lnSpc>
              <a:spcBef>
                <a:spcPct val="50000"/>
              </a:spcBef>
            </a:pPr>
            <a:r>
              <a:rPr lang="en-US" sz="2000">
                <a:latin typeface="Arial" pitchFamily="34" charset="0"/>
              </a:rPr>
              <a:t>Repetitive-sequence	</a:t>
            </a:r>
            <a:r>
              <a:rPr lang="en-US" sz="2000">
                <a:latin typeface="Arial" pitchFamily="34" charset="0"/>
                <a:cs typeface="Times New Roman" pitchFamily="18" charset="0"/>
              </a:rPr>
              <a:t>Opportunistic</a:t>
            </a:r>
            <a:r>
              <a:rPr lang="en-US" sz="2000">
                <a:latin typeface="Arial" pitchFamily="34" charset="0"/>
              </a:rPr>
              <a:t>?			          few-10</a:t>
            </a:r>
            <a:r>
              <a:rPr lang="en-US" sz="2000" baseline="30000">
                <a:latin typeface="Arial" pitchFamily="34" charset="0"/>
              </a:rPr>
              <a:t>7</a:t>
            </a:r>
          </a:p>
          <a:p>
            <a:pPr>
              <a:spcBef>
                <a:spcPct val="50000"/>
              </a:spcBef>
            </a:pPr>
            <a:r>
              <a:rPr lang="en-US" sz="2000">
                <a:latin typeface="Arial" pitchFamily="34" charset="0"/>
              </a:rPr>
              <a:t>Centromere		Cytoskeleton attachment	      1 region/c’some</a:t>
            </a:r>
          </a:p>
          <a:p>
            <a:pPr>
              <a:spcBef>
                <a:spcPct val="50000"/>
              </a:spcBef>
            </a:pPr>
            <a:r>
              <a:rPr lang="en-US" sz="2000">
                <a:latin typeface="Arial" pitchFamily="34" charset="0"/>
              </a:rPr>
              <a:t>Telomere		C’some stability	           	           Ends of c’some DNA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7" name="Text Box 9"/>
          <p:cNvSpPr txBox="1">
            <a:spLocks noChangeArrowheads="1"/>
          </p:cNvSpPr>
          <p:nvPr/>
        </p:nvSpPr>
        <p:spPr bwMode="auto">
          <a:xfrm>
            <a:off x="381000" y="6096000"/>
            <a:ext cx="16271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dirty="0" err="1" smtClean="0">
                <a:latin typeface="+mj-lt"/>
              </a:rPr>
              <a:t>Brooker</a:t>
            </a:r>
            <a:r>
              <a:rPr lang="en-US" sz="1400" b="1" dirty="0" smtClean="0">
                <a:latin typeface="+mj-lt"/>
              </a:rPr>
              <a:t>, Fig </a:t>
            </a:r>
            <a:r>
              <a:rPr lang="en-US" sz="1400" b="1" dirty="0">
                <a:latin typeface="+mj-lt"/>
              </a:rPr>
              <a:t>12.9</a:t>
            </a:r>
          </a:p>
        </p:txBody>
      </p:sp>
      <p:pic>
        <p:nvPicPr>
          <p:cNvPr id="25603" name="Picture 281" descr="bro25332_12_0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1438" y="533400"/>
            <a:ext cx="7345362"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3"/>
          <p:cNvSpPr>
            <a:spLocks noChangeArrowheads="1"/>
          </p:cNvSpPr>
          <p:nvPr/>
        </p:nvSpPr>
        <p:spPr bwMode="auto">
          <a:xfrm rot="-5400000">
            <a:off x="-1447005" y="2383631"/>
            <a:ext cx="409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Helvetica" pitchFamily="34" charset="0"/>
              </a:rPr>
              <a:t>Percentage in the human genome</a:t>
            </a:r>
            <a:endParaRPr lang="en-US" sz="2400" b="1"/>
          </a:p>
        </p:txBody>
      </p:sp>
      <p:sp>
        <p:nvSpPr>
          <p:cNvPr id="25605" name="Rectangle 59"/>
          <p:cNvSpPr>
            <a:spLocks noChangeArrowheads="1"/>
          </p:cNvSpPr>
          <p:nvPr/>
        </p:nvSpPr>
        <p:spPr bwMode="auto">
          <a:xfrm>
            <a:off x="3381375" y="6184900"/>
            <a:ext cx="3308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Helvetica" pitchFamily="34" charset="0"/>
              </a:rPr>
              <a:t>Classes of DNA sequences</a:t>
            </a:r>
            <a:endParaRPr lang="en-US" sz="2400" b="1"/>
          </a:p>
        </p:txBody>
      </p:sp>
      <p:sp>
        <p:nvSpPr>
          <p:cNvPr id="25606" name="Rectangle 80"/>
          <p:cNvSpPr>
            <a:spLocks noChangeArrowheads="1"/>
          </p:cNvSpPr>
          <p:nvPr/>
        </p:nvSpPr>
        <p:spPr bwMode="auto">
          <a:xfrm>
            <a:off x="981075" y="2006600"/>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60</a:t>
            </a:r>
            <a:endParaRPr lang="en-US" sz="2400" b="1"/>
          </a:p>
        </p:txBody>
      </p:sp>
      <p:sp>
        <p:nvSpPr>
          <p:cNvPr id="25607" name="Rectangle 82"/>
          <p:cNvSpPr>
            <a:spLocks noChangeArrowheads="1"/>
          </p:cNvSpPr>
          <p:nvPr/>
        </p:nvSpPr>
        <p:spPr bwMode="auto">
          <a:xfrm>
            <a:off x="981075" y="2759075"/>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40</a:t>
            </a:r>
            <a:endParaRPr lang="en-US" sz="2400" b="1"/>
          </a:p>
        </p:txBody>
      </p:sp>
      <p:sp>
        <p:nvSpPr>
          <p:cNvPr id="25608" name="Rectangle 84"/>
          <p:cNvSpPr>
            <a:spLocks noChangeArrowheads="1"/>
          </p:cNvSpPr>
          <p:nvPr/>
        </p:nvSpPr>
        <p:spPr bwMode="auto">
          <a:xfrm>
            <a:off x="981075" y="3511550"/>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20</a:t>
            </a:r>
            <a:endParaRPr lang="en-US" sz="2400" b="1"/>
          </a:p>
        </p:txBody>
      </p:sp>
      <p:sp>
        <p:nvSpPr>
          <p:cNvPr id="25609" name="Rectangle 86"/>
          <p:cNvSpPr>
            <a:spLocks noChangeArrowheads="1"/>
          </p:cNvSpPr>
          <p:nvPr/>
        </p:nvSpPr>
        <p:spPr bwMode="auto">
          <a:xfrm>
            <a:off x="854075" y="501650"/>
            <a:ext cx="428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100</a:t>
            </a:r>
            <a:endParaRPr lang="en-US" sz="2400" b="1"/>
          </a:p>
        </p:txBody>
      </p:sp>
      <p:sp>
        <p:nvSpPr>
          <p:cNvPr id="25610" name="Rectangle 89"/>
          <p:cNvSpPr>
            <a:spLocks noChangeArrowheads="1"/>
          </p:cNvSpPr>
          <p:nvPr/>
        </p:nvSpPr>
        <p:spPr bwMode="auto">
          <a:xfrm>
            <a:off x="1644650" y="4521200"/>
            <a:ext cx="12255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Regions of</a:t>
            </a:r>
          </a:p>
          <a:p>
            <a:r>
              <a:rPr lang="en-US" sz="2000">
                <a:solidFill>
                  <a:srgbClr val="000000"/>
                </a:solidFill>
                <a:latin typeface="Helvetica" pitchFamily="34" charset="0"/>
              </a:rPr>
              <a:t>genes that</a:t>
            </a:r>
          </a:p>
          <a:p>
            <a:r>
              <a:rPr lang="en-US" sz="2000">
                <a:solidFill>
                  <a:srgbClr val="000000"/>
                </a:solidFill>
                <a:latin typeface="Helvetica" pitchFamily="34" charset="0"/>
              </a:rPr>
              <a:t>encode</a:t>
            </a:r>
          </a:p>
          <a:p>
            <a:r>
              <a:rPr lang="en-US" sz="2000">
                <a:solidFill>
                  <a:srgbClr val="000000"/>
                </a:solidFill>
                <a:latin typeface="Helvetica" pitchFamily="34" charset="0"/>
              </a:rPr>
              <a:t>proteins</a:t>
            </a:r>
          </a:p>
          <a:p>
            <a:r>
              <a:rPr lang="en-US" sz="2000">
                <a:solidFill>
                  <a:srgbClr val="000000"/>
                </a:solidFill>
                <a:latin typeface="Helvetica" pitchFamily="34" charset="0"/>
              </a:rPr>
              <a:t>(exons)</a:t>
            </a:r>
            <a:endParaRPr lang="en-US" sz="2400" b="1"/>
          </a:p>
        </p:txBody>
      </p:sp>
      <p:sp>
        <p:nvSpPr>
          <p:cNvPr id="25611" name="Rectangle 128"/>
          <p:cNvSpPr>
            <a:spLocks noChangeArrowheads="1"/>
          </p:cNvSpPr>
          <p:nvPr/>
        </p:nvSpPr>
        <p:spPr bwMode="auto">
          <a:xfrm>
            <a:off x="2082800" y="4006850"/>
            <a:ext cx="369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2%</a:t>
            </a:r>
            <a:endParaRPr lang="en-US" sz="2400" b="1"/>
          </a:p>
        </p:txBody>
      </p:sp>
      <p:sp>
        <p:nvSpPr>
          <p:cNvPr id="25612" name="Rectangle 130"/>
          <p:cNvSpPr>
            <a:spLocks noChangeArrowheads="1"/>
          </p:cNvSpPr>
          <p:nvPr/>
        </p:nvSpPr>
        <p:spPr bwMode="auto">
          <a:xfrm>
            <a:off x="3825875" y="3178175"/>
            <a:ext cx="512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24%</a:t>
            </a:r>
            <a:endParaRPr lang="en-US" sz="2400" b="1"/>
          </a:p>
        </p:txBody>
      </p:sp>
      <p:sp>
        <p:nvSpPr>
          <p:cNvPr id="25613" name="Rectangle 133"/>
          <p:cNvSpPr>
            <a:spLocks noChangeArrowheads="1"/>
          </p:cNvSpPr>
          <p:nvPr/>
        </p:nvSpPr>
        <p:spPr bwMode="auto">
          <a:xfrm>
            <a:off x="5641975" y="3514725"/>
            <a:ext cx="512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15%</a:t>
            </a:r>
            <a:endParaRPr lang="en-US" sz="2400" b="1"/>
          </a:p>
        </p:txBody>
      </p:sp>
      <p:sp>
        <p:nvSpPr>
          <p:cNvPr id="25614" name="Rectangle 136"/>
          <p:cNvSpPr>
            <a:spLocks noChangeArrowheads="1"/>
          </p:cNvSpPr>
          <p:nvPr/>
        </p:nvSpPr>
        <p:spPr bwMode="auto">
          <a:xfrm>
            <a:off x="7458075" y="1854200"/>
            <a:ext cx="512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59%</a:t>
            </a:r>
            <a:endParaRPr lang="en-US" sz="2400" b="1"/>
          </a:p>
        </p:txBody>
      </p:sp>
      <p:sp>
        <p:nvSpPr>
          <p:cNvPr id="25615" name="Rectangle 139"/>
          <p:cNvSpPr>
            <a:spLocks noChangeArrowheads="1"/>
          </p:cNvSpPr>
          <p:nvPr/>
        </p:nvSpPr>
        <p:spPr bwMode="auto">
          <a:xfrm>
            <a:off x="981075" y="1254125"/>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80</a:t>
            </a:r>
            <a:endParaRPr lang="en-US" sz="2400" b="1"/>
          </a:p>
        </p:txBody>
      </p:sp>
      <p:sp>
        <p:nvSpPr>
          <p:cNvPr id="25616" name="Rectangle 141"/>
          <p:cNvSpPr>
            <a:spLocks noChangeArrowheads="1"/>
          </p:cNvSpPr>
          <p:nvPr/>
        </p:nvSpPr>
        <p:spPr bwMode="auto">
          <a:xfrm>
            <a:off x="1120775" y="4267200"/>
            <a:ext cx="250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0</a:t>
            </a:r>
            <a:endParaRPr lang="en-US" sz="2400" b="1"/>
          </a:p>
        </p:txBody>
      </p:sp>
      <p:sp>
        <p:nvSpPr>
          <p:cNvPr id="25617" name="Rectangle 142"/>
          <p:cNvSpPr>
            <a:spLocks noChangeArrowheads="1"/>
          </p:cNvSpPr>
          <p:nvPr/>
        </p:nvSpPr>
        <p:spPr bwMode="auto">
          <a:xfrm>
            <a:off x="3444875" y="4521200"/>
            <a:ext cx="1281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Introns and</a:t>
            </a:r>
          </a:p>
          <a:p>
            <a:r>
              <a:rPr lang="en-US" sz="2000">
                <a:solidFill>
                  <a:srgbClr val="000000"/>
                </a:solidFill>
                <a:latin typeface="Helvetica" pitchFamily="34" charset="0"/>
              </a:rPr>
              <a:t>other parts</a:t>
            </a:r>
          </a:p>
          <a:p>
            <a:r>
              <a:rPr lang="en-US" sz="2000">
                <a:solidFill>
                  <a:srgbClr val="000000"/>
                </a:solidFill>
                <a:latin typeface="Helvetica" pitchFamily="34" charset="0"/>
              </a:rPr>
              <a:t>of genes</a:t>
            </a:r>
            <a:endParaRPr lang="en-US" sz="2400" b="1"/>
          </a:p>
        </p:txBody>
      </p:sp>
      <p:sp>
        <p:nvSpPr>
          <p:cNvPr id="25618" name="Rectangle 169"/>
          <p:cNvSpPr>
            <a:spLocks noChangeArrowheads="1"/>
          </p:cNvSpPr>
          <p:nvPr/>
        </p:nvSpPr>
        <p:spPr bwMode="auto">
          <a:xfrm>
            <a:off x="5314950" y="4521200"/>
            <a:ext cx="1184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Unique</a:t>
            </a:r>
          </a:p>
          <a:p>
            <a:r>
              <a:rPr lang="en-US" sz="2000">
                <a:solidFill>
                  <a:srgbClr val="000000"/>
                </a:solidFill>
                <a:latin typeface="Helvetica" pitchFamily="34" charset="0"/>
              </a:rPr>
              <a:t>noncoding</a:t>
            </a:r>
          </a:p>
          <a:p>
            <a:r>
              <a:rPr lang="en-US" sz="2000">
                <a:solidFill>
                  <a:srgbClr val="000000"/>
                </a:solidFill>
                <a:latin typeface="Helvetica" pitchFamily="34" charset="0"/>
              </a:rPr>
              <a:t>DNA</a:t>
            </a:r>
            <a:endParaRPr lang="en-US" sz="2400" b="1"/>
          </a:p>
        </p:txBody>
      </p:sp>
      <p:sp>
        <p:nvSpPr>
          <p:cNvPr id="25619" name="Rectangle 187"/>
          <p:cNvSpPr>
            <a:spLocks noChangeArrowheads="1"/>
          </p:cNvSpPr>
          <p:nvPr/>
        </p:nvSpPr>
        <p:spPr bwMode="auto">
          <a:xfrm>
            <a:off x="7153275" y="4521200"/>
            <a:ext cx="11350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Helvetica" pitchFamily="34" charset="0"/>
              </a:rPr>
              <a:t>Repetitive</a:t>
            </a:r>
          </a:p>
          <a:p>
            <a:r>
              <a:rPr lang="en-US" sz="2000">
                <a:solidFill>
                  <a:srgbClr val="000000"/>
                </a:solidFill>
                <a:latin typeface="Helvetica" pitchFamily="34" charset="0"/>
              </a:rPr>
              <a:t>DNA</a:t>
            </a:r>
            <a:endParaRPr lang="en-US" sz="2400" b="1"/>
          </a:p>
        </p:txBody>
      </p:sp>
      <p:sp>
        <p:nvSpPr>
          <p:cNvPr id="25620" name="Rectangle 200"/>
          <p:cNvSpPr>
            <a:spLocks noChangeArrowheads="1"/>
          </p:cNvSpPr>
          <p:nvPr/>
        </p:nvSpPr>
        <p:spPr bwMode="auto">
          <a:xfrm>
            <a:off x="2419350" y="349250"/>
            <a:ext cx="43053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a:t>Copyright © The McGraw-Hill Companies, Inc. Permission required for reproduction or display.</a:t>
            </a:r>
          </a:p>
        </p:txBody>
      </p:sp>
    </p:spTree>
    <p:extLst>
      <p:ext uri="{BB962C8B-B14F-4D97-AF65-F5344CB8AC3E}">
        <p14:creationId xmlns:p14="http://schemas.microsoft.com/office/powerpoint/2010/main" val="3247463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913417">
                                            <p:txEl>
                                              <p:pRg st="0" end="0"/>
                                            </p:txEl>
                                          </p:spTgt>
                                        </p:tgtEl>
                                        <p:attrNameLst>
                                          <p:attrName>style.visibility</p:attrName>
                                        </p:attrNameLst>
                                      </p:cBhvr>
                                      <p:to>
                                        <p:strVal val="visible"/>
                                      </p:to>
                                    </p:set>
                                    <p:anim calcmode="lin" valueType="num">
                                      <p:cBhvr>
                                        <p:cTn id="7" dur="1000" fill="hold"/>
                                        <p:tgtEl>
                                          <p:spTgt spid="91341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1341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1341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1341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500063" y="142875"/>
            <a:ext cx="8207375" cy="728663"/>
          </a:xfrm>
        </p:spPr>
        <p:txBody>
          <a:bodyPr/>
          <a:lstStyle/>
          <a:p>
            <a:pPr eaLnBrk="1" hangingPunct="1"/>
            <a:r>
              <a:rPr lang="en-US" sz="2400" b="1" smtClean="0"/>
              <a:t>How much DNA do different organisms have?</a:t>
            </a:r>
          </a:p>
        </p:txBody>
      </p:sp>
      <p:sp>
        <p:nvSpPr>
          <p:cNvPr id="22531" name="Text Box 1027"/>
          <p:cNvSpPr txBox="1">
            <a:spLocks noChangeArrowheads="1"/>
          </p:cNvSpPr>
          <p:nvPr/>
        </p:nvSpPr>
        <p:spPr bwMode="auto">
          <a:xfrm>
            <a:off x="379413" y="6400800"/>
            <a:ext cx="8269287" cy="457200"/>
          </a:xfrm>
          <a:prstGeom prst="rect">
            <a:avLst/>
          </a:prstGeom>
          <a:noFill/>
          <a:ln w="9525">
            <a:noFill/>
            <a:miter lim="800000"/>
            <a:headEnd/>
            <a:tailEnd/>
          </a:ln>
        </p:spPr>
        <p:txBody>
          <a:bodyPr>
            <a:spAutoFit/>
          </a:bodyPr>
          <a:lstStyle/>
          <a:p>
            <a:pPr>
              <a:spcBef>
                <a:spcPct val="50000"/>
              </a:spcBef>
            </a:pPr>
            <a:endParaRPr lang="en-US">
              <a:latin typeface="Arial" pitchFamily="34" charset="0"/>
            </a:endParaRPr>
          </a:p>
        </p:txBody>
      </p:sp>
      <p:sp>
        <p:nvSpPr>
          <p:cNvPr id="22532" name="Text Box 1028"/>
          <p:cNvSpPr txBox="1">
            <a:spLocks noChangeArrowheads="1"/>
          </p:cNvSpPr>
          <p:nvPr/>
        </p:nvSpPr>
        <p:spPr bwMode="auto">
          <a:xfrm>
            <a:off x="652463" y="5991225"/>
            <a:ext cx="7543800" cy="762000"/>
          </a:xfrm>
          <a:prstGeom prst="rect">
            <a:avLst/>
          </a:prstGeom>
          <a:noFill/>
          <a:ln w="9525">
            <a:noFill/>
            <a:miter lim="800000"/>
            <a:headEnd/>
            <a:tailEnd/>
          </a:ln>
        </p:spPr>
        <p:txBody>
          <a:bodyPr>
            <a:spAutoFit/>
          </a:bodyPr>
          <a:lstStyle/>
          <a:p>
            <a:pPr>
              <a:spcBef>
                <a:spcPct val="50000"/>
              </a:spcBef>
            </a:pPr>
            <a:r>
              <a:rPr lang="en-US" sz="2000">
                <a:latin typeface="Arial" pitchFamily="34" charset="0"/>
              </a:rPr>
              <a:t>DNA content does not directly coincide with complexity of the organism.  Any theories on why?</a:t>
            </a:r>
            <a:r>
              <a:rPr lang="en-US">
                <a:latin typeface="Arial" pitchFamily="34" charset="0"/>
              </a:rPr>
              <a:t>  </a:t>
            </a:r>
          </a:p>
        </p:txBody>
      </p:sp>
      <p:sp>
        <p:nvSpPr>
          <p:cNvPr id="22533" name="Text Box 1029"/>
          <p:cNvSpPr txBox="1">
            <a:spLocks noChangeArrowheads="1"/>
          </p:cNvSpPr>
          <p:nvPr/>
        </p:nvSpPr>
        <p:spPr bwMode="auto">
          <a:xfrm>
            <a:off x="622300" y="1093788"/>
            <a:ext cx="7813675" cy="4848225"/>
          </a:xfrm>
          <a:prstGeom prst="rect">
            <a:avLst/>
          </a:prstGeom>
          <a:noFill/>
          <a:ln w="9525">
            <a:solidFill>
              <a:schemeClr val="tx1"/>
            </a:solidFill>
            <a:miter lim="800000"/>
            <a:headEnd/>
            <a:tailEnd/>
          </a:ln>
        </p:spPr>
        <p:txBody>
          <a:bodyPr>
            <a:spAutoFit/>
          </a:bodyPr>
          <a:lstStyle/>
          <a:p>
            <a:pPr>
              <a:spcBef>
                <a:spcPct val="50000"/>
              </a:spcBef>
            </a:pPr>
            <a:r>
              <a:rPr lang="en-US" b="1" u="sng">
                <a:latin typeface="Arial" pitchFamily="34" charset="0"/>
              </a:rPr>
              <a:t>Organism				</a:t>
            </a:r>
            <a:r>
              <a:rPr lang="en-US" sz="2000" b="1" u="sng">
                <a:latin typeface="Arial" pitchFamily="34" charset="0"/>
              </a:rPr>
              <a:t>haploid genome in bp</a:t>
            </a:r>
          </a:p>
          <a:p>
            <a:pPr>
              <a:spcBef>
                <a:spcPct val="50000"/>
              </a:spcBef>
            </a:pPr>
            <a:r>
              <a:rPr lang="en-US" b="1">
                <a:latin typeface="Arial" pitchFamily="34" charset="0"/>
              </a:rPr>
              <a:t>T4 Bacteriophage				168,900</a:t>
            </a:r>
          </a:p>
          <a:p>
            <a:pPr>
              <a:spcBef>
                <a:spcPct val="50000"/>
              </a:spcBef>
            </a:pPr>
            <a:r>
              <a:rPr lang="en-US" b="1">
                <a:latin typeface="Arial" pitchFamily="34" charset="0"/>
              </a:rPr>
              <a:t>HIV						    9,750</a:t>
            </a:r>
          </a:p>
          <a:p>
            <a:pPr>
              <a:spcBef>
                <a:spcPct val="50000"/>
              </a:spcBef>
            </a:pPr>
            <a:r>
              <a:rPr lang="en-US" b="1" i="1">
                <a:latin typeface="Arial" pitchFamily="34" charset="0"/>
              </a:rPr>
              <a:t>E. coli</a:t>
            </a:r>
            <a:r>
              <a:rPr lang="en-US" b="1">
                <a:latin typeface="Arial" pitchFamily="34" charset="0"/>
              </a:rPr>
              <a:t>	bacteria			         4,639,221</a:t>
            </a:r>
          </a:p>
          <a:p>
            <a:pPr>
              <a:spcBef>
                <a:spcPct val="50000"/>
              </a:spcBef>
            </a:pPr>
            <a:r>
              <a:rPr lang="en-US" b="1">
                <a:latin typeface="Arial" pitchFamily="34" charset="0"/>
              </a:rPr>
              <a:t>Yeast					       13,105,020</a:t>
            </a:r>
          </a:p>
          <a:p>
            <a:pPr>
              <a:spcBef>
                <a:spcPct val="50000"/>
              </a:spcBef>
            </a:pPr>
            <a:r>
              <a:rPr lang="en-US" b="1">
                <a:latin typeface="Arial" pitchFamily="34" charset="0"/>
              </a:rPr>
              <a:t>Lily					36,000,000,000</a:t>
            </a:r>
          </a:p>
          <a:p>
            <a:pPr>
              <a:spcBef>
                <a:spcPct val="50000"/>
              </a:spcBef>
            </a:pPr>
            <a:r>
              <a:rPr lang="en-US" b="1">
                <a:latin typeface="Arial" pitchFamily="34" charset="0"/>
              </a:rPr>
              <a:t>Amoeba			          290,000,000,000</a:t>
            </a:r>
          </a:p>
          <a:p>
            <a:pPr>
              <a:spcBef>
                <a:spcPct val="50000"/>
              </a:spcBef>
            </a:pPr>
            <a:r>
              <a:rPr lang="en-US" b="1">
                <a:latin typeface="Arial" pitchFamily="34" charset="0"/>
              </a:rPr>
              <a:t>Frog					  3,100,000,000</a:t>
            </a:r>
          </a:p>
          <a:p>
            <a:pPr>
              <a:spcBef>
                <a:spcPct val="50000"/>
              </a:spcBef>
            </a:pPr>
            <a:r>
              <a:rPr lang="en-US" b="1">
                <a:latin typeface="Arial" pitchFamily="34" charset="0"/>
              </a:rPr>
              <a:t>Human				  3,400,000,000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lum contrast="6000"/>
          </a:blip>
          <a:srcRect t="31242" b="32491"/>
          <a:stretch>
            <a:fillRect/>
          </a:stretch>
        </p:blipFill>
        <p:spPr bwMode="auto">
          <a:xfrm>
            <a:off x="306388" y="1846263"/>
            <a:ext cx="8529637" cy="2211387"/>
          </a:xfrm>
          <a:prstGeom prst="rect">
            <a:avLst/>
          </a:prstGeom>
          <a:noFill/>
          <a:ln w="9525">
            <a:noFill/>
            <a:miter lim="800000"/>
            <a:headEnd/>
            <a:tailEnd/>
          </a:ln>
        </p:spPr>
      </p:pic>
      <p:sp>
        <p:nvSpPr>
          <p:cNvPr id="32771" name="Rectangle 3"/>
          <p:cNvSpPr>
            <a:spLocks noGrp="1" noChangeArrowheads="1"/>
          </p:cNvSpPr>
          <p:nvPr>
            <p:ph type="title" idx="4294967295"/>
          </p:nvPr>
        </p:nvSpPr>
        <p:spPr/>
        <p:txBody>
          <a:bodyPr/>
          <a:lstStyle/>
          <a:p>
            <a:pPr eaLnBrk="1" hangingPunct="1"/>
            <a:r>
              <a:rPr lang="en-US" smtClean="0"/>
              <a:t>Centromere sequences</a:t>
            </a:r>
          </a:p>
        </p:txBody>
      </p:sp>
      <p:sp>
        <p:nvSpPr>
          <p:cNvPr id="32772" name="Text Box 4"/>
          <p:cNvSpPr txBox="1">
            <a:spLocks noChangeArrowheads="1"/>
          </p:cNvSpPr>
          <p:nvPr/>
        </p:nvSpPr>
        <p:spPr bwMode="auto">
          <a:xfrm>
            <a:off x="1143000" y="4781550"/>
            <a:ext cx="7162800" cy="1616075"/>
          </a:xfrm>
          <a:prstGeom prst="rect">
            <a:avLst/>
          </a:prstGeom>
          <a:noFill/>
          <a:ln w="9525">
            <a:noFill/>
            <a:miter lim="800000"/>
            <a:headEnd/>
            <a:tailEnd/>
          </a:ln>
        </p:spPr>
        <p:txBody>
          <a:bodyPr>
            <a:spAutoFit/>
          </a:bodyPr>
          <a:lstStyle/>
          <a:p>
            <a:pPr>
              <a:spcBef>
                <a:spcPct val="50000"/>
              </a:spcBef>
              <a:buFontTx/>
              <a:buChar char="•"/>
            </a:pPr>
            <a:r>
              <a:rPr lang="en-US" sz="2000" b="1">
                <a:latin typeface="Arial" pitchFamily="34" charset="0"/>
              </a:rPr>
              <a:t>Repeating sequences</a:t>
            </a:r>
          </a:p>
          <a:p>
            <a:pPr>
              <a:spcBef>
                <a:spcPct val="50000"/>
              </a:spcBef>
              <a:buFontTx/>
              <a:buChar char="•"/>
            </a:pPr>
            <a:r>
              <a:rPr lang="en-US" sz="2000" b="1">
                <a:latin typeface="Arial" pitchFamily="34" charset="0"/>
              </a:rPr>
              <a:t>Non protein-coding</a:t>
            </a:r>
          </a:p>
          <a:p>
            <a:pPr>
              <a:spcBef>
                <a:spcPct val="50000"/>
              </a:spcBef>
              <a:buFontTx/>
              <a:buChar char="•"/>
            </a:pPr>
            <a:r>
              <a:rPr lang="en-US" sz="2000" b="1">
                <a:latin typeface="Arial" pitchFamily="34" charset="0"/>
              </a:rPr>
              <a:t>Sequences bind to centromere proteins, provide anchor sites for spindle fibers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1000" y="6553200"/>
            <a:ext cx="6781800" cy="152400"/>
          </a:xfrm>
          <a:prstGeom prst="rect">
            <a:avLst/>
          </a:prstGeom>
          <a:noFill/>
          <a:ln w="9525">
            <a:noFill/>
            <a:miter lim="800000"/>
            <a:headEnd/>
            <a:tailEnd/>
          </a:ln>
        </p:spPr>
        <p:txBody>
          <a:bodyPr/>
          <a:lstStyle/>
          <a:p>
            <a:pPr eaLnBrk="0" hangingPunct="0"/>
            <a:r>
              <a:rPr lang="en-US" sz="800">
                <a:solidFill>
                  <a:srgbClr val="2E002E"/>
                </a:solidFill>
                <a:latin typeface="Georgia" pitchFamily="18" charset="0"/>
              </a:rPr>
              <a:t>Peter J. Russell, </a:t>
            </a:r>
            <a:r>
              <a:rPr lang="en-US" sz="800" i="1">
                <a:solidFill>
                  <a:srgbClr val="2E002E"/>
                </a:solidFill>
                <a:latin typeface="Georgia" pitchFamily="18" charset="0"/>
              </a:rPr>
              <a:t>iGenetics</a:t>
            </a:r>
            <a:r>
              <a:rPr lang="en-US" sz="800">
                <a:solidFill>
                  <a:srgbClr val="2E002E"/>
                </a:solidFill>
                <a:latin typeface="Georgia" pitchFamily="18" charset="0"/>
              </a:rPr>
              <a:t>: Copyright © Pearson Education, Inc., publishing as Benjamin Cummings.</a:t>
            </a:r>
          </a:p>
        </p:txBody>
      </p:sp>
      <p:sp>
        <p:nvSpPr>
          <p:cNvPr id="33795" name="Rectangle 3"/>
          <p:cNvSpPr>
            <a:spLocks noGrp="1" noChangeArrowheads="1"/>
          </p:cNvSpPr>
          <p:nvPr>
            <p:ph type="title"/>
          </p:nvPr>
        </p:nvSpPr>
        <p:spPr>
          <a:xfrm>
            <a:off x="381000" y="228600"/>
            <a:ext cx="7924800" cy="228600"/>
          </a:xfrm>
          <a:noFill/>
        </p:spPr>
        <p:txBody>
          <a:bodyPr/>
          <a:lstStyle/>
          <a:p>
            <a:pPr eaLnBrk="1" hangingPunct="1"/>
            <a:r>
              <a:rPr lang="en-US" sz="1800" b="1" smtClean="0">
                <a:solidFill>
                  <a:schemeClr val="tx1"/>
                </a:solidFill>
              </a:rPr>
              <a:t>Reminder of function of kinetochores and </a:t>
            </a:r>
            <a:br>
              <a:rPr lang="en-US" sz="1800" b="1" smtClean="0">
                <a:solidFill>
                  <a:schemeClr val="tx1"/>
                </a:solidFill>
              </a:rPr>
            </a:br>
            <a:r>
              <a:rPr lang="en-US" sz="1800" b="1" smtClean="0">
                <a:solidFill>
                  <a:schemeClr val="tx1"/>
                </a:solidFill>
              </a:rPr>
              <a:t>kinetochore microtubules</a:t>
            </a:r>
          </a:p>
        </p:txBody>
      </p:sp>
      <p:pic>
        <p:nvPicPr>
          <p:cNvPr id="33796" name="Picture 4"/>
          <p:cNvPicPr>
            <a:picLocks noChangeAspect="1" noChangeArrowheads="1"/>
          </p:cNvPicPr>
          <p:nvPr/>
        </p:nvPicPr>
        <p:blipFill>
          <a:blip r:embed="rId3" cstate="print"/>
          <a:srcRect b="10127"/>
          <a:stretch>
            <a:fillRect/>
          </a:stretch>
        </p:blipFill>
        <p:spPr bwMode="auto">
          <a:xfrm>
            <a:off x="2068513" y="762000"/>
            <a:ext cx="5005387"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gure 11-10_nb"/>
          <p:cNvPicPr>
            <a:picLocks noChangeAspect="1" noChangeArrowheads="1"/>
          </p:cNvPicPr>
          <p:nvPr/>
        </p:nvPicPr>
        <p:blipFill>
          <a:blip r:embed="rId3" cstate="print"/>
          <a:srcRect/>
          <a:stretch>
            <a:fillRect/>
          </a:stretch>
        </p:blipFill>
        <p:spPr bwMode="auto">
          <a:xfrm>
            <a:off x="5334000" y="3175"/>
            <a:ext cx="3101975" cy="6854825"/>
          </a:xfrm>
          <a:prstGeom prst="rect">
            <a:avLst/>
          </a:prstGeom>
          <a:noFill/>
          <a:ln w="9525">
            <a:noFill/>
            <a:miter lim="800000"/>
            <a:headEnd/>
            <a:tailEnd/>
          </a:ln>
        </p:spPr>
      </p:pic>
      <p:sp>
        <p:nvSpPr>
          <p:cNvPr id="3" name="Title 2"/>
          <p:cNvSpPr>
            <a:spLocks noGrp="1"/>
          </p:cNvSpPr>
          <p:nvPr>
            <p:ph type="title" idx="4294967295"/>
          </p:nvPr>
        </p:nvSpPr>
        <p:spPr>
          <a:xfrm>
            <a:off x="419100" y="1257300"/>
            <a:ext cx="3448050" cy="3448050"/>
          </a:xfrm>
        </p:spPr>
        <p:txBody>
          <a:bodyPr/>
          <a:lstStyle/>
          <a:p>
            <a:pPr>
              <a:defRPr/>
            </a:pPr>
            <a:r>
              <a:rPr lang="en-US" sz="3200" b="1" kern="1200" dirty="0" smtClean="0">
                <a:solidFill>
                  <a:schemeClr val="tx1"/>
                </a:solidFill>
                <a:latin typeface="+mn-lt"/>
                <a:ea typeface="+mn-ea"/>
                <a:cs typeface="+mn-cs"/>
              </a:rPr>
              <a:t>Chromosome fragments lacking </a:t>
            </a:r>
            <a:r>
              <a:rPr lang="en-US" sz="3200" b="1" kern="1200" dirty="0" err="1" smtClean="0">
                <a:solidFill>
                  <a:schemeClr val="tx1"/>
                </a:solidFill>
                <a:latin typeface="+mn-lt"/>
                <a:ea typeface="+mn-ea"/>
                <a:cs typeface="+mn-cs"/>
              </a:rPr>
              <a:t>centromeres</a:t>
            </a:r>
            <a:r>
              <a:rPr lang="en-US" sz="3200" b="1" kern="1200" dirty="0" smtClean="0">
                <a:solidFill>
                  <a:schemeClr val="tx1"/>
                </a:solidFill>
                <a:latin typeface="+mn-lt"/>
                <a:ea typeface="+mn-ea"/>
                <a:cs typeface="+mn-cs"/>
              </a:rPr>
              <a:t> are lost in mitosis</a:t>
            </a:r>
            <a:r>
              <a:rPr lang="en-US" sz="3200" kern="1200" dirty="0" smtClean="0">
                <a:solidFill>
                  <a:schemeClr val="tx1"/>
                </a:solidFill>
                <a:latin typeface="+mn-lt"/>
                <a:ea typeface="+mn-ea"/>
                <a:cs typeface="+mn-cs"/>
              </a:rPr>
              <a:t/>
            </a:r>
            <a:br>
              <a:rPr lang="en-US" sz="3200" kern="1200" dirty="0" smtClean="0">
                <a:solidFill>
                  <a:schemeClr val="tx1"/>
                </a:solidFill>
                <a:latin typeface="+mn-lt"/>
                <a:ea typeface="+mn-ea"/>
                <a:cs typeface="+mn-cs"/>
              </a:rPr>
            </a:br>
            <a:r>
              <a:rPr lang="en-US" sz="2000" dirty="0" smtClean="0"/>
              <a:t>(</a:t>
            </a:r>
            <a:r>
              <a:rPr lang="en-US" sz="2000" b="1" kern="1200" dirty="0" smtClean="0">
                <a:solidFill>
                  <a:schemeClr val="tx1"/>
                </a:solidFill>
              </a:rPr>
              <a:t>Figure 11.10)</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06388" y="379413"/>
            <a:ext cx="8529637" cy="6097587"/>
          </a:xfrm>
          <a:prstGeom prst="rect">
            <a:avLst/>
          </a:prstGeom>
          <a:noFill/>
          <a:ln w="9525">
            <a:noFill/>
            <a:miter lim="800000"/>
            <a:headEnd/>
            <a:tailEnd/>
          </a:ln>
        </p:spPr>
      </p:pic>
      <p:sp>
        <p:nvSpPr>
          <p:cNvPr id="35843" name="Rectangle 3"/>
          <p:cNvSpPr>
            <a:spLocks noGrp="1" noChangeArrowheads="1"/>
          </p:cNvSpPr>
          <p:nvPr>
            <p:ph type="title" idx="4294967295"/>
          </p:nvPr>
        </p:nvSpPr>
        <p:spPr/>
        <p:txBody>
          <a:bodyPr/>
          <a:lstStyle/>
          <a:p>
            <a:pPr eaLnBrk="1" hangingPunct="1"/>
            <a:r>
              <a:rPr lang="en-US" sz="3200" smtClean="0"/>
              <a:t>Telomere sequences function to preserve the length of the “ends”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04850" y="247650"/>
            <a:ext cx="7772400" cy="895350"/>
          </a:xfrm>
        </p:spPr>
        <p:txBody>
          <a:bodyPr/>
          <a:lstStyle/>
          <a:p>
            <a:pPr eaLnBrk="1" hangingPunct="1"/>
            <a:r>
              <a:rPr lang="en-US" smtClean="0"/>
              <a:t>Dolly: First successful cloned adult animal </a:t>
            </a:r>
          </a:p>
        </p:txBody>
      </p:sp>
      <p:pic>
        <p:nvPicPr>
          <p:cNvPr id="36867" name="Picture 3" descr="dollypic"/>
          <p:cNvPicPr>
            <a:picLocks noChangeAspect="1" noChangeArrowheads="1"/>
          </p:cNvPicPr>
          <p:nvPr/>
        </p:nvPicPr>
        <p:blipFill>
          <a:blip r:embed="rId2" cstate="print"/>
          <a:srcRect/>
          <a:stretch>
            <a:fillRect/>
          </a:stretch>
        </p:blipFill>
        <p:spPr bwMode="auto">
          <a:xfrm>
            <a:off x="1116013" y="2057400"/>
            <a:ext cx="3081337" cy="4191000"/>
          </a:xfrm>
          <a:prstGeom prst="rect">
            <a:avLst/>
          </a:prstGeom>
          <a:noFill/>
          <a:ln w="9525">
            <a:noFill/>
            <a:miter lim="800000"/>
            <a:headEnd/>
            <a:tailEnd/>
          </a:ln>
        </p:spPr>
      </p:pic>
      <p:sp>
        <p:nvSpPr>
          <p:cNvPr id="36868" name="Text Box 4"/>
          <p:cNvSpPr txBox="1">
            <a:spLocks noChangeArrowheads="1"/>
          </p:cNvSpPr>
          <p:nvPr/>
        </p:nvSpPr>
        <p:spPr bwMode="auto">
          <a:xfrm>
            <a:off x="5086350" y="2168525"/>
            <a:ext cx="3200400" cy="3195638"/>
          </a:xfrm>
          <a:prstGeom prst="rect">
            <a:avLst/>
          </a:prstGeom>
          <a:noFill/>
          <a:ln w="9525">
            <a:noFill/>
            <a:miter lim="800000"/>
            <a:headEnd/>
            <a:tailEnd/>
          </a:ln>
        </p:spPr>
        <p:txBody>
          <a:bodyPr>
            <a:spAutoFit/>
          </a:bodyPr>
          <a:lstStyle/>
          <a:p>
            <a:pPr>
              <a:spcBef>
                <a:spcPct val="50000"/>
              </a:spcBef>
            </a:pPr>
            <a:r>
              <a:rPr lang="en-US" b="1">
                <a:latin typeface="Arial" pitchFamily="34" charset="0"/>
              </a:rPr>
              <a:t>Born on July 5, 1996, Dolly died on February 14, 2003.</a:t>
            </a:r>
          </a:p>
          <a:p>
            <a:pPr>
              <a:spcBef>
                <a:spcPct val="50000"/>
              </a:spcBef>
            </a:pPr>
            <a:r>
              <a:rPr lang="en-US" b="1">
                <a:latin typeface="Arial" pitchFamily="34" charset="0"/>
              </a:rPr>
              <a:t>Dolly suffered from lung disease, heart disease and other symptoms of premature aging.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1000" y="6553200"/>
            <a:ext cx="6781800" cy="152400"/>
          </a:xfrm>
          <a:prstGeom prst="rect">
            <a:avLst/>
          </a:prstGeom>
          <a:noFill/>
          <a:ln w="9525">
            <a:noFill/>
            <a:miter lim="800000"/>
            <a:headEnd/>
            <a:tailEnd/>
          </a:ln>
        </p:spPr>
        <p:txBody>
          <a:bodyPr/>
          <a:lstStyle/>
          <a:p>
            <a:pPr eaLnBrk="0" hangingPunct="0"/>
            <a:r>
              <a:rPr lang="en-US" sz="800">
                <a:solidFill>
                  <a:srgbClr val="2E002E"/>
                </a:solidFill>
                <a:latin typeface="Georgia" pitchFamily="18" charset="0"/>
              </a:rPr>
              <a:t>Peter J. Russell, </a:t>
            </a:r>
            <a:r>
              <a:rPr lang="en-US" sz="800" i="1">
                <a:solidFill>
                  <a:srgbClr val="2E002E"/>
                </a:solidFill>
                <a:latin typeface="Georgia" pitchFamily="18" charset="0"/>
              </a:rPr>
              <a:t>iGenetics</a:t>
            </a:r>
            <a:r>
              <a:rPr lang="en-US" sz="800">
                <a:solidFill>
                  <a:srgbClr val="2E002E"/>
                </a:solidFill>
                <a:latin typeface="Georgia" pitchFamily="18" charset="0"/>
              </a:rPr>
              <a:t>: Copyright © Pearson Education, Inc., publishing as Benjamin Cummings.</a:t>
            </a:r>
          </a:p>
        </p:txBody>
      </p:sp>
      <p:sp>
        <p:nvSpPr>
          <p:cNvPr id="37891" name="Rectangle 3"/>
          <p:cNvSpPr>
            <a:spLocks noGrp="1" noChangeArrowheads="1"/>
          </p:cNvSpPr>
          <p:nvPr>
            <p:ph type="title"/>
          </p:nvPr>
        </p:nvSpPr>
        <p:spPr>
          <a:xfrm>
            <a:off x="381000" y="228600"/>
            <a:ext cx="7924800" cy="381000"/>
          </a:xfrm>
          <a:noFill/>
        </p:spPr>
        <p:txBody>
          <a:bodyPr/>
          <a:lstStyle/>
          <a:p>
            <a:pPr eaLnBrk="1" hangingPunct="1"/>
            <a:r>
              <a:rPr lang="en-US" sz="1800" b="1" smtClean="0">
                <a:solidFill>
                  <a:schemeClr val="tx1"/>
                </a:solidFill>
              </a:rPr>
              <a:t>Telomeres sequences may loop back and</a:t>
            </a:r>
            <a:br>
              <a:rPr lang="en-US" sz="1800" b="1" smtClean="0">
                <a:solidFill>
                  <a:schemeClr val="tx1"/>
                </a:solidFill>
              </a:rPr>
            </a:br>
            <a:r>
              <a:rPr lang="en-US" sz="1800" b="1" smtClean="0">
                <a:solidFill>
                  <a:schemeClr val="tx1"/>
                </a:solidFill>
              </a:rPr>
              <a:t>preserve DNA-ends during replication</a:t>
            </a:r>
          </a:p>
        </p:txBody>
      </p:sp>
      <p:pic>
        <p:nvPicPr>
          <p:cNvPr id="37892" name="Picture 4"/>
          <p:cNvPicPr>
            <a:picLocks noChangeAspect="1" noChangeArrowheads="1"/>
          </p:cNvPicPr>
          <p:nvPr/>
        </p:nvPicPr>
        <p:blipFill>
          <a:blip r:embed="rId2" cstate="print"/>
          <a:srcRect b="14471"/>
          <a:stretch>
            <a:fillRect/>
          </a:stretch>
        </p:blipFill>
        <p:spPr bwMode="auto">
          <a:xfrm>
            <a:off x="1301750" y="762000"/>
            <a:ext cx="654685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71500" y="361950"/>
            <a:ext cx="7772400" cy="895350"/>
          </a:xfrm>
        </p:spPr>
        <p:txBody>
          <a:bodyPr/>
          <a:lstStyle/>
          <a:p>
            <a:pPr eaLnBrk="1" hangingPunct="1"/>
            <a:r>
              <a:rPr lang="en-US" sz="2800" b="1" smtClean="0"/>
              <a:t>Major proteins necessary for chromosome structure</a:t>
            </a:r>
          </a:p>
        </p:txBody>
      </p:sp>
      <p:sp>
        <p:nvSpPr>
          <p:cNvPr id="38915" name="Text Box 3"/>
          <p:cNvSpPr txBox="1">
            <a:spLocks noChangeArrowheads="1"/>
          </p:cNvSpPr>
          <p:nvPr/>
        </p:nvSpPr>
        <p:spPr bwMode="auto">
          <a:xfrm>
            <a:off x="166688" y="1741488"/>
            <a:ext cx="8809037" cy="4248150"/>
          </a:xfrm>
          <a:prstGeom prst="rect">
            <a:avLst/>
          </a:prstGeom>
          <a:noFill/>
          <a:ln w="9525">
            <a:solidFill>
              <a:schemeClr val="tx1"/>
            </a:solidFill>
            <a:miter lim="800000"/>
            <a:headEnd/>
            <a:tailEnd/>
          </a:ln>
        </p:spPr>
        <p:txBody>
          <a:bodyPr>
            <a:spAutoFit/>
          </a:bodyPr>
          <a:lstStyle/>
          <a:p>
            <a:pPr>
              <a:spcBef>
                <a:spcPct val="50000"/>
              </a:spcBef>
            </a:pPr>
            <a:r>
              <a:rPr lang="en-US" sz="2000" b="1" u="sng" dirty="0">
                <a:latin typeface="Arial" pitchFamily="34" charset="0"/>
              </a:rPr>
              <a:t>Protein type			Function		</a:t>
            </a:r>
          </a:p>
          <a:p>
            <a:pPr>
              <a:spcBef>
                <a:spcPct val="50000"/>
              </a:spcBef>
            </a:pPr>
            <a:r>
              <a:rPr lang="en-US" sz="2000" dirty="0" err="1">
                <a:latin typeface="Arial" pitchFamily="34" charset="0"/>
              </a:rPr>
              <a:t>Histone</a:t>
            </a:r>
            <a:r>
              <a:rPr lang="en-US" sz="2000" dirty="0">
                <a:latin typeface="Arial" pitchFamily="34" charset="0"/>
              </a:rPr>
              <a:t>			packaging at 11nm width, </a:t>
            </a:r>
            <a:r>
              <a:rPr lang="en-US" sz="2000" dirty="0" err="1">
                <a:latin typeface="Arial" pitchFamily="34" charset="0"/>
              </a:rPr>
              <a:t>nucleosome</a:t>
            </a:r>
            <a:r>
              <a:rPr lang="en-US" sz="2000" dirty="0">
                <a:latin typeface="Arial" pitchFamily="34" charset="0"/>
              </a:rPr>
              <a:t> formation	</a:t>
            </a:r>
          </a:p>
          <a:p>
            <a:pPr>
              <a:spcBef>
                <a:spcPct val="50000"/>
              </a:spcBef>
            </a:pPr>
            <a:r>
              <a:rPr lang="en-US" sz="2000" dirty="0">
                <a:latin typeface="Arial" pitchFamily="34" charset="0"/>
              </a:rPr>
              <a:t>Linker proteins		 packaging at 11nm width, </a:t>
            </a:r>
            <a:r>
              <a:rPr lang="en-US" sz="2000" dirty="0" err="1">
                <a:latin typeface="Arial" pitchFamily="34" charset="0"/>
              </a:rPr>
              <a:t>nucleosome</a:t>
            </a:r>
            <a:r>
              <a:rPr lang="en-US" sz="2000" dirty="0">
                <a:latin typeface="Arial" pitchFamily="34" charset="0"/>
              </a:rPr>
              <a:t> formation</a:t>
            </a:r>
          </a:p>
          <a:p>
            <a:pPr>
              <a:spcBef>
                <a:spcPct val="50000"/>
              </a:spcBef>
            </a:pPr>
            <a:r>
              <a:rPr lang="en-US" sz="2000" dirty="0">
                <a:latin typeface="Arial" pitchFamily="34" charset="0"/>
              </a:rPr>
              <a:t>Scaffold			“Skeleton” of the condensed mitotic </a:t>
            </a:r>
            <a:r>
              <a:rPr lang="en-US" sz="2000" dirty="0" err="1">
                <a:latin typeface="Arial" pitchFamily="34" charset="0"/>
              </a:rPr>
              <a:t>c’some</a:t>
            </a:r>
            <a:r>
              <a:rPr lang="en-US" sz="2000" dirty="0">
                <a:latin typeface="Arial" pitchFamily="34" charset="0"/>
              </a:rPr>
              <a:t> </a:t>
            </a:r>
          </a:p>
          <a:p>
            <a:pPr>
              <a:spcBef>
                <a:spcPct val="50000"/>
              </a:spcBef>
            </a:pPr>
            <a:r>
              <a:rPr lang="en-US" sz="2000" dirty="0" err="1">
                <a:latin typeface="Arial" pitchFamily="34" charset="0"/>
              </a:rPr>
              <a:t>Kinetochore</a:t>
            </a:r>
            <a:r>
              <a:rPr lang="en-US" sz="2000" dirty="0">
                <a:latin typeface="Arial" pitchFamily="34" charset="0"/>
              </a:rPr>
              <a:t>		Cytoskeleton attachment to </a:t>
            </a:r>
            <a:r>
              <a:rPr lang="en-US" sz="2000" dirty="0" err="1">
                <a:latin typeface="Arial" pitchFamily="34" charset="0"/>
              </a:rPr>
              <a:t>centromere</a:t>
            </a:r>
            <a:r>
              <a:rPr lang="en-US" sz="2000" dirty="0">
                <a:latin typeface="Arial" pitchFamily="34" charset="0"/>
              </a:rPr>
              <a:t>	</a:t>
            </a:r>
          </a:p>
          <a:p>
            <a:pPr>
              <a:spcBef>
                <a:spcPct val="50000"/>
              </a:spcBef>
            </a:pPr>
            <a:r>
              <a:rPr lang="en-US" sz="2000" dirty="0">
                <a:latin typeface="Arial" pitchFamily="34" charset="0"/>
              </a:rPr>
              <a:t>Telomerase		enzyme for preserving lengths of telomeres in stem 			cells (covered in DNA Replication chapter)</a:t>
            </a:r>
          </a:p>
          <a:p>
            <a:pPr>
              <a:spcBef>
                <a:spcPct val="50000"/>
              </a:spcBef>
            </a:pPr>
            <a:r>
              <a:rPr lang="en-US" sz="2000" dirty="0">
                <a:latin typeface="Arial" pitchFamily="34" charset="0"/>
              </a:rPr>
              <a:t>Telomere caps		protects ends of linear chromosomes from degradation</a:t>
            </a:r>
          </a:p>
          <a:p>
            <a:pPr>
              <a:spcBef>
                <a:spcPct val="50000"/>
              </a:spcBef>
            </a:pPr>
            <a:endParaRPr lang="en-US" sz="2000" dirty="0">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06388" y="684213"/>
            <a:ext cx="8529637" cy="6097587"/>
          </a:xfrm>
          <a:prstGeom prst="rect">
            <a:avLst/>
          </a:prstGeom>
          <a:noFill/>
          <a:ln w="9525">
            <a:noFill/>
            <a:miter lim="800000"/>
            <a:headEnd/>
            <a:tailEnd/>
          </a:ln>
        </p:spPr>
      </p:pic>
      <p:sp>
        <p:nvSpPr>
          <p:cNvPr id="40963" name="Rectangle 3"/>
          <p:cNvSpPr>
            <a:spLocks noGrp="1" noChangeArrowheads="1"/>
          </p:cNvSpPr>
          <p:nvPr>
            <p:ph type="title" idx="4294967295"/>
          </p:nvPr>
        </p:nvSpPr>
        <p:spPr>
          <a:xfrm>
            <a:off x="704850" y="0"/>
            <a:ext cx="7772400" cy="590550"/>
          </a:xfrm>
        </p:spPr>
        <p:txBody>
          <a:bodyPr/>
          <a:lstStyle/>
          <a:p>
            <a:pPr eaLnBrk="1" hangingPunct="1"/>
            <a:r>
              <a:rPr lang="en-US" sz="2400" b="1" dirty="0" smtClean="0"/>
              <a:t>Levels of DNA Packaging in Eukaryotes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l="21217" r="16080"/>
          <a:stretch>
            <a:fillRect/>
          </a:stretch>
        </p:blipFill>
        <p:spPr bwMode="auto">
          <a:xfrm>
            <a:off x="3602038" y="379413"/>
            <a:ext cx="5348287" cy="6097587"/>
          </a:xfrm>
          <a:prstGeom prst="rect">
            <a:avLst/>
          </a:prstGeom>
          <a:noFill/>
          <a:ln w="9525">
            <a:noFill/>
            <a:miter lim="800000"/>
            <a:headEnd/>
            <a:tailEnd/>
          </a:ln>
        </p:spPr>
      </p:pic>
      <p:sp>
        <p:nvSpPr>
          <p:cNvPr id="43011" name="Rectangle 3"/>
          <p:cNvSpPr>
            <a:spLocks noGrp="1" noChangeArrowheads="1"/>
          </p:cNvSpPr>
          <p:nvPr>
            <p:ph type="title" idx="4294967295"/>
          </p:nvPr>
        </p:nvSpPr>
        <p:spPr>
          <a:xfrm>
            <a:off x="247650" y="781050"/>
            <a:ext cx="3467100" cy="4838700"/>
          </a:xfrm>
        </p:spPr>
        <p:txBody>
          <a:bodyPr/>
          <a:lstStyle/>
          <a:p>
            <a:pPr eaLnBrk="1" hangingPunct="1"/>
            <a:r>
              <a:rPr lang="en-US" dirty="0" smtClean="0"/>
              <a:t>Digestion of </a:t>
            </a:r>
            <a:r>
              <a:rPr lang="en-US" dirty="0" err="1" smtClean="0"/>
              <a:t>nucleosomes</a:t>
            </a:r>
            <a:r>
              <a:rPr lang="en-US" dirty="0" smtClean="0"/>
              <a:t> reveals </a:t>
            </a:r>
            <a:r>
              <a:rPr lang="en-US" dirty="0" err="1" smtClean="0"/>
              <a:t>nucleosome</a:t>
            </a:r>
            <a:r>
              <a:rPr lang="en-US" dirty="0" smtClean="0"/>
              <a:t> structure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45" descr="bro25332_12_10 (2)A.jpg"/>
          <p:cNvPicPr>
            <a:picLocks noChangeAspect="1"/>
          </p:cNvPicPr>
          <p:nvPr/>
        </p:nvPicPr>
        <p:blipFill>
          <a:blip r:embed="rId2" cstate="print"/>
          <a:srcRect/>
          <a:stretch>
            <a:fillRect/>
          </a:stretch>
        </p:blipFill>
        <p:spPr bwMode="auto">
          <a:xfrm>
            <a:off x="2339975" y="1608104"/>
            <a:ext cx="4748213" cy="3330575"/>
          </a:xfrm>
          <a:prstGeom prst="rect">
            <a:avLst/>
          </a:prstGeom>
          <a:noFill/>
          <a:ln w="9525">
            <a:noFill/>
            <a:miter lim="800000"/>
            <a:headEnd/>
            <a:tailEnd/>
          </a:ln>
        </p:spPr>
      </p:pic>
      <p:sp>
        <p:nvSpPr>
          <p:cNvPr id="30724" name="Rectangle 2089"/>
          <p:cNvSpPr>
            <a:spLocks noChangeAspect="1" noChangeArrowheads="1"/>
          </p:cNvSpPr>
          <p:nvPr/>
        </p:nvSpPr>
        <p:spPr bwMode="auto">
          <a:xfrm>
            <a:off x="2476500" y="5233954"/>
            <a:ext cx="5321970" cy="276999"/>
          </a:xfrm>
          <a:prstGeom prst="rect">
            <a:avLst/>
          </a:prstGeom>
          <a:noFill/>
          <a:ln w="9525">
            <a:noFill/>
            <a:miter lim="800000"/>
            <a:headEnd/>
            <a:tailEnd/>
          </a:ln>
        </p:spPr>
        <p:txBody>
          <a:bodyPr wrap="none" lIns="0" tIns="0" rIns="0" bIns="0">
            <a:spAutoFit/>
          </a:bodyPr>
          <a:lstStyle/>
          <a:p>
            <a:r>
              <a:rPr lang="en-US" sz="1800" b="1" dirty="0">
                <a:solidFill>
                  <a:srgbClr val="000000"/>
                </a:solidFill>
                <a:latin typeface="+mn-lt"/>
              </a:rPr>
              <a:t>(a)  </a:t>
            </a:r>
            <a:r>
              <a:rPr lang="en-US" sz="1800" b="1" dirty="0" err="1">
                <a:solidFill>
                  <a:srgbClr val="000000"/>
                </a:solidFill>
                <a:latin typeface="+mn-lt"/>
              </a:rPr>
              <a:t>Nucleosomes</a:t>
            </a:r>
            <a:r>
              <a:rPr lang="en-US" sz="1800" b="1" dirty="0">
                <a:solidFill>
                  <a:srgbClr val="000000"/>
                </a:solidFill>
                <a:latin typeface="+mn-lt"/>
              </a:rPr>
              <a:t> showing core </a:t>
            </a:r>
            <a:r>
              <a:rPr lang="en-US" sz="1800" b="1" dirty="0" err="1">
                <a:solidFill>
                  <a:srgbClr val="000000"/>
                </a:solidFill>
                <a:latin typeface="+mn-lt"/>
              </a:rPr>
              <a:t>histone</a:t>
            </a:r>
            <a:r>
              <a:rPr lang="en-US" sz="1800" b="1" dirty="0">
                <a:solidFill>
                  <a:srgbClr val="000000"/>
                </a:solidFill>
                <a:latin typeface="+mn-lt"/>
              </a:rPr>
              <a:t> proteins</a:t>
            </a:r>
            <a:endParaRPr lang="en-US" sz="4800" b="1" dirty="0">
              <a:latin typeface="+mn-lt"/>
            </a:endParaRPr>
          </a:p>
        </p:txBody>
      </p:sp>
      <p:sp>
        <p:nvSpPr>
          <p:cNvPr id="30725" name="Rectangle 2225"/>
          <p:cNvSpPr>
            <a:spLocks noChangeAspect="1" noChangeArrowheads="1"/>
          </p:cNvSpPr>
          <p:nvPr/>
        </p:nvSpPr>
        <p:spPr bwMode="auto">
          <a:xfrm>
            <a:off x="3003550" y="2246279"/>
            <a:ext cx="283732"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H2A</a:t>
            </a:r>
            <a:endParaRPr lang="en-US" sz="3200" b="1">
              <a:latin typeface="+mn-lt"/>
            </a:endParaRPr>
          </a:p>
        </p:txBody>
      </p:sp>
      <p:sp>
        <p:nvSpPr>
          <p:cNvPr id="30726" name="Rectangle 2228"/>
          <p:cNvSpPr>
            <a:spLocks noChangeAspect="1" noChangeArrowheads="1"/>
          </p:cNvSpPr>
          <p:nvPr/>
        </p:nvSpPr>
        <p:spPr bwMode="auto">
          <a:xfrm>
            <a:off x="2344738" y="2301842"/>
            <a:ext cx="283732"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H2A</a:t>
            </a:r>
            <a:endParaRPr lang="en-US" sz="3200" b="1">
              <a:latin typeface="+mn-lt"/>
            </a:endParaRPr>
          </a:p>
        </p:txBody>
      </p:sp>
      <p:sp>
        <p:nvSpPr>
          <p:cNvPr id="30727" name="Rectangle 2231"/>
          <p:cNvSpPr>
            <a:spLocks noChangeAspect="1" noChangeArrowheads="1"/>
          </p:cNvSpPr>
          <p:nvPr/>
        </p:nvSpPr>
        <p:spPr bwMode="auto">
          <a:xfrm>
            <a:off x="3076575" y="2749517"/>
            <a:ext cx="283732"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H2B</a:t>
            </a:r>
            <a:endParaRPr lang="en-US" sz="3200" b="1">
              <a:latin typeface="+mn-lt"/>
            </a:endParaRPr>
          </a:p>
        </p:txBody>
      </p:sp>
      <p:sp>
        <p:nvSpPr>
          <p:cNvPr id="30728" name="Rectangle 2234"/>
          <p:cNvSpPr>
            <a:spLocks noChangeAspect="1" noChangeArrowheads="1"/>
          </p:cNvSpPr>
          <p:nvPr/>
        </p:nvSpPr>
        <p:spPr bwMode="auto">
          <a:xfrm>
            <a:off x="2208213" y="3446429"/>
            <a:ext cx="283732"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H2B</a:t>
            </a:r>
            <a:endParaRPr lang="en-US" sz="3200" b="1">
              <a:latin typeface="+mn-lt"/>
            </a:endParaRPr>
          </a:p>
        </p:txBody>
      </p:sp>
      <p:sp>
        <p:nvSpPr>
          <p:cNvPr id="30729" name="Rectangle 2237"/>
          <p:cNvSpPr>
            <a:spLocks noChangeAspect="1" noChangeArrowheads="1"/>
          </p:cNvSpPr>
          <p:nvPr/>
        </p:nvSpPr>
        <p:spPr bwMode="auto">
          <a:xfrm>
            <a:off x="3460750" y="2590767"/>
            <a:ext cx="181140"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H3</a:t>
            </a:r>
            <a:endParaRPr lang="en-US" sz="3200" b="1">
              <a:latin typeface="+mn-lt"/>
            </a:endParaRPr>
          </a:p>
        </p:txBody>
      </p:sp>
      <p:sp>
        <p:nvSpPr>
          <p:cNvPr id="30730" name="Rectangle 2239"/>
          <p:cNvSpPr>
            <a:spLocks noChangeAspect="1" noChangeArrowheads="1"/>
          </p:cNvSpPr>
          <p:nvPr/>
        </p:nvSpPr>
        <p:spPr bwMode="auto">
          <a:xfrm>
            <a:off x="2995613" y="3074954"/>
            <a:ext cx="181140"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H3</a:t>
            </a:r>
            <a:endParaRPr lang="en-US" sz="3200" b="1">
              <a:latin typeface="+mn-lt"/>
            </a:endParaRPr>
          </a:p>
        </p:txBody>
      </p:sp>
      <p:sp>
        <p:nvSpPr>
          <p:cNvPr id="30731" name="Rectangle 2241"/>
          <p:cNvSpPr>
            <a:spLocks noChangeAspect="1" noChangeArrowheads="1"/>
          </p:cNvSpPr>
          <p:nvPr/>
        </p:nvSpPr>
        <p:spPr bwMode="auto">
          <a:xfrm>
            <a:off x="3540125" y="2954304"/>
            <a:ext cx="181140"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H4</a:t>
            </a:r>
            <a:endParaRPr lang="en-US" sz="3200" b="1">
              <a:latin typeface="+mn-lt"/>
            </a:endParaRPr>
          </a:p>
        </p:txBody>
      </p:sp>
      <p:sp>
        <p:nvSpPr>
          <p:cNvPr id="30732" name="Rectangle 2243"/>
          <p:cNvSpPr>
            <a:spLocks noChangeAspect="1" noChangeArrowheads="1"/>
          </p:cNvSpPr>
          <p:nvPr/>
        </p:nvSpPr>
        <p:spPr bwMode="auto">
          <a:xfrm>
            <a:off x="2947988" y="3582954"/>
            <a:ext cx="181140"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H4</a:t>
            </a:r>
            <a:endParaRPr lang="en-US" sz="3200" b="1">
              <a:latin typeface="+mn-lt"/>
            </a:endParaRPr>
          </a:p>
        </p:txBody>
      </p:sp>
      <p:sp>
        <p:nvSpPr>
          <p:cNvPr id="30733" name="Rectangle 2245"/>
          <p:cNvSpPr>
            <a:spLocks noChangeAspect="1" noChangeArrowheads="1"/>
          </p:cNvSpPr>
          <p:nvPr/>
        </p:nvSpPr>
        <p:spPr bwMode="auto">
          <a:xfrm>
            <a:off x="5024438" y="2676492"/>
            <a:ext cx="307777"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DNA</a:t>
            </a:r>
            <a:endParaRPr lang="en-US" sz="3200" b="1">
              <a:latin typeface="+mn-lt"/>
            </a:endParaRPr>
          </a:p>
        </p:txBody>
      </p:sp>
      <p:sp>
        <p:nvSpPr>
          <p:cNvPr id="30734" name="Rectangle 2248"/>
          <p:cNvSpPr>
            <a:spLocks noChangeAspect="1" noChangeArrowheads="1"/>
          </p:cNvSpPr>
          <p:nvPr/>
        </p:nvSpPr>
        <p:spPr bwMode="auto">
          <a:xfrm>
            <a:off x="6754813" y="2617754"/>
            <a:ext cx="407163"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11 nm</a:t>
            </a:r>
            <a:endParaRPr lang="en-US" sz="3200" b="1">
              <a:latin typeface="+mn-lt"/>
            </a:endParaRPr>
          </a:p>
        </p:txBody>
      </p:sp>
      <p:sp>
        <p:nvSpPr>
          <p:cNvPr id="30735" name="Rectangle 2252"/>
          <p:cNvSpPr>
            <a:spLocks noChangeAspect="1" noChangeArrowheads="1"/>
          </p:cNvSpPr>
          <p:nvPr/>
        </p:nvSpPr>
        <p:spPr bwMode="auto">
          <a:xfrm>
            <a:off x="3995738" y="2314542"/>
            <a:ext cx="892873"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mn-lt"/>
              </a:rPr>
              <a:t>Linker region</a:t>
            </a:r>
            <a:endParaRPr lang="en-US" sz="3200" b="1">
              <a:latin typeface="+mn-lt"/>
            </a:endParaRPr>
          </a:p>
        </p:txBody>
      </p:sp>
      <p:sp>
        <p:nvSpPr>
          <p:cNvPr id="30736" name="Rectangle 2314"/>
          <p:cNvSpPr>
            <a:spLocks noChangeAspect="1" noChangeArrowheads="1"/>
          </p:cNvSpPr>
          <p:nvPr/>
        </p:nvSpPr>
        <p:spPr bwMode="auto">
          <a:xfrm>
            <a:off x="5472113" y="4302092"/>
            <a:ext cx="2013372" cy="677108"/>
          </a:xfrm>
          <a:prstGeom prst="rect">
            <a:avLst/>
          </a:prstGeom>
          <a:noFill/>
          <a:ln w="9525">
            <a:noFill/>
            <a:miter lim="800000"/>
            <a:headEnd/>
            <a:tailEnd/>
          </a:ln>
        </p:spPr>
        <p:txBody>
          <a:bodyPr wrap="none" lIns="0" tIns="0" rIns="0" bIns="0">
            <a:spAutoFit/>
          </a:bodyPr>
          <a:lstStyle/>
          <a:p>
            <a:r>
              <a:rPr lang="en-US" sz="1100" b="1" dirty="0" err="1">
                <a:solidFill>
                  <a:srgbClr val="000000"/>
                </a:solidFill>
                <a:latin typeface="+mn-lt"/>
              </a:rPr>
              <a:t>Nucleosome</a:t>
            </a:r>
            <a:r>
              <a:rPr lang="en-US" sz="1100" b="1" dirty="0">
                <a:solidFill>
                  <a:srgbClr val="000000"/>
                </a:solidFill>
                <a:latin typeface="+mn-lt"/>
              </a:rPr>
              <a:t> —</a:t>
            </a:r>
          </a:p>
          <a:p>
            <a:r>
              <a:rPr lang="en-US" sz="1100" b="1" dirty="0">
                <a:solidFill>
                  <a:srgbClr val="000000"/>
                </a:solidFill>
                <a:latin typeface="+mn-lt"/>
              </a:rPr>
              <a:t>8 </a:t>
            </a:r>
            <a:r>
              <a:rPr lang="en-US" sz="1100" b="1" dirty="0" err="1">
                <a:solidFill>
                  <a:srgbClr val="000000"/>
                </a:solidFill>
                <a:latin typeface="+mn-lt"/>
              </a:rPr>
              <a:t>histone</a:t>
            </a:r>
            <a:r>
              <a:rPr lang="en-US" sz="1100" b="1" dirty="0">
                <a:solidFill>
                  <a:srgbClr val="000000"/>
                </a:solidFill>
                <a:latin typeface="+mn-lt"/>
              </a:rPr>
              <a:t> proteins </a:t>
            </a:r>
            <a:r>
              <a:rPr lang="en-US" sz="1100" b="1" dirty="0" smtClean="0">
                <a:solidFill>
                  <a:srgbClr val="000000"/>
                </a:solidFill>
                <a:latin typeface="+mn-lt"/>
              </a:rPr>
              <a:t>(</a:t>
            </a:r>
            <a:r>
              <a:rPr lang="en-US" sz="1100" b="1" dirty="0" err="1" smtClean="0">
                <a:solidFill>
                  <a:srgbClr val="000000"/>
                </a:solidFill>
                <a:latin typeface="+mn-lt"/>
              </a:rPr>
              <a:t>octamer</a:t>
            </a:r>
            <a:r>
              <a:rPr lang="en-US" sz="1100" b="1" dirty="0" smtClean="0">
                <a:solidFill>
                  <a:srgbClr val="000000"/>
                </a:solidFill>
                <a:latin typeface="+mn-lt"/>
              </a:rPr>
              <a:t>) +</a:t>
            </a:r>
            <a:endParaRPr lang="en-US" sz="1100" b="1" dirty="0">
              <a:solidFill>
                <a:srgbClr val="000000"/>
              </a:solidFill>
              <a:latin typeface="+mn-lt"/>
            </a:endParaRPr>
          </a:p>
          <a:p>
            <a:r>
              <a:rPr lang="en-US" sz="1100" b="1" dirty="0">
                <a:solidFill>
                  <a:srgbClr val="000000"/>
                </a:solidFill>
                <a:latin typeface="+mn-lt"/>
              </a:rPr>
              <a:t>146 or 147 base</a:t>
            </a:r>
          </a:p>
          <a:p>
            <a:r>
              <a:rPr lang="en-US" sz="1100" b="1" dirty="0">
                <a:solidFill>
                  <a:srgbClr val="000000"/>
                </a:solidFill>
                <a:latin typeface="+mn-lt"/>
              </a:rPr>
              <a:t>pairs of DNA</a:t>
            </a:r>
            <a:endParaRPr lang="en-US" sz="3200" b="1" dirty="0">
              <a:latin typeface="+mn-lt"/>
            </a:endParaRPr>
          </a:p>
        </p:txBody>
      </p:sp>
      <p:grpSp>
        <p:nvGrpSpPr>
          <p:cNvPr id="2" name="Group 43"/>
          <p:cNvGrpSpPr>
            <a:grpSpLocks noChangeAspect="1"/>
          </p:cNvGrpSpPr>
          <p:nvPr/>
        </p:nvGrpSpPr>
        <p:grpSpPr bwMode="auto">
          <a:xfrm>
            <a:off x="5391150" y="4106829"/>
            <a:ext cx="1612900" cy="127000"/>
            <a:chOff x="2984500" y="2682875"/>
            <a:chExt cx="1279525" cy="101600"/>
          </a:xfrm>
        </p:grpSpPr>
        <p:sp>
          <p:nvSpPr>
            <p:cNvPr id="30758" name="Line 2364"/>
            <p:cNvSpPr>
              <a:spLocks noChangeAspect="1" noChangeShapeType="1"/>
            </p:cNvSpPr>
            <p:nvPr/>
          </p:nvSpPr>
          <p:spPr bwMode="auto">
            <a:xfrm flipV="1">
              <a:off x="3632200" y="2736850"/>
              <a:ext cx="1588" cy="47625"/>
            </a:xfrm>
            <a:prstGeom prst="line">
              <a:avLst/>
            </a:prstGeom>
            <a:noFill/>
            <a:ln w="7874">
              <a:solidFill>
                <a:srgbClr val="000000"/>
              </a:solidFill>
              <a:round/>
              <a:headEnd/>
              <a:tailEnd/>
            </a:ln>
          </p:spPr>
          <p:txBody>
            <a:bodyPr/>
            <a:lstStyle/>
            <a:p>
              <a:endParaRPr lang="en-US" sz="3200" b="1">
                <a:latin typeface="+mn-lt"/>
              </a:endParaRPr>
            </a:p>
          </p:txBody>
        </p:sp>
        <p:sp>
          <p:nvSpPr>
            <p:cNvPr id="30759" name="Freeform 2365"/>
            <p:cNvSpPr>
              <a:spLocks noChangeAspect="1"/>
            </p:cNvSpPr>
            <p:nvPr/>
          </p:nvSpPr>
          <p:spPr bwMode="auto">
            <a:xfrm>
              <a:off x="2984500" y="2682875"/>
              <a:ext cx="1279525" cy="53975"/>
            </a:xfrm>
            <a:custGeom>
              <a:avLst/>
              <a:gdLst>
                <a:gd name="T0" fmla="*/ 2147483647 w 806"/>
                <a:gd name="T1" fmla="*/ 0 h 34"/>
                <a:gd name="T2" fmla="*/ 2147483647 w 806"/>
                <a:gd name="T3" fmla="*/ 2147483647 h 34"/>
                <a:gd name="T4" fmla="*/ 2147483647 w 806"/>
                <a:gd name="T5" fmla="*/ 2147483647 h 34"/>
                <a:gd name="T6" fmla="*/ 2147483647 w 806"/>
                <a:gd name="T7" fmla="*/ 2147483647 h 34"/>
                <a:gd name="T8" fmla="*/ 2147483647 w 806"/>
                <a:gd name="T9" fmla="*/ 2147483647 h 34"/>
                <a:gd name="T10" fmla="*/ 2147483647 w 806"/>
                <a:gd name="T11" fmla="*/ 2147483647 h 34"/>
                <a:gd name="T12" fmla="*/ 2147483647 w 806"/>
                <a:gd name="T13" fmla="*/ 2147483647 h 34"/>
                <a:gd name="T14" fmla="*/ 2147483647 w 806"/>
                <a:gd name="T15" fmla="*/ 2147483647 h 34"/>
                <a:gd name="T16" fmla="*/ 2147483647 w 806"/>
                <a:gd name="T17" fmla="*/ 2147483647 h 34"/>
                <a:gd name="T18" fmla="*/ 2147483647 w 806"/>
                <a:gd name="T19" fmla="*/ 2147483647 h 34"/>
                <a:gd name="T20" fmla="*/ 2147483647 w 806"/>
                <a:gd name="T21" fmla="*/ 2147483647 h 34"/>
                <a:gd name="T22" fmla="*/ 2147483647 w 806"/>
                <a:gd name="T23" fmla="*/ 2147483647 h 34"/>
                <a:gd name="T24" fmla="*/ 0 w 806"/>
                <a:gd name="T25" fmla="*/ 2147483647 h 34"/>
                <a:gd name="T26" fmla="*/ 0 w 806"/>
                <a:gd name="T27" fmla="*/ 2147483647 h 34"/>
                <a:gd name="T28" fmla="*/ 0 w 806"/>
                <a:gd name="T29" fmla="*/ 2147483647 h 34"/>
                <a:gd name="T30" fmla="*/ 0 w 806"/>
                <a:gd name="T31" fmla="*/ 0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6"/>
                <a:gd name="T49" fmla="*/ 0 h 34"/>
                <a:gd name="T50" fmla="*/ 806 w 806"/>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6" h="34">
                  <a:moveTo>
                    <a:pt x="806" y="0"/>
                  </a:moveTo>
                  <a:lnTo>
                    <a:pt x="806" y="20"/>
                  </a:lnTo>
                  <a:lnTo>
                    <a:pt x="806" y="26"/>
                  </a:lnTo>
                  <a:lnTo>
                    <a:pt x="802" y="30"/>
                  </a:lnTo>
                  <a:lnTo>
                    <a:pt x="798" y="34"/>
                  </a:lnTo>
                  <a:lnTo>
                    <a:pt x="792" y="34"/>
                  </a:lnTo>
                  <a:lnTo>
                    <a:pt x="14" y="34"/>
                  </a:lnTo>
                  <a:lnTo>
                    <a:pt x="8" y="34"/>
                  </a:lnTo>
                  <a:lnTo>
                    <a:pt x="4" y="30"/>
                  </a:lnTo>
                  <a:lnTo>
                    <a:pt x="0" y="26"/>
                  </a:lnTo>
                  <a:lnTo>
                    <a:pt x="0" y="20"/>
                  </a:lnTo>
                  <a:lnTo>
                    <a:pt x="0" y="0"/>
                  </a:lnTo>
                </a:path>
              </a:pathLst>
            </a:custGeom>
            <a:noFill/>
            <a:ln w="7874">
              <a:solidFill>
                <a:srgbClr val="000000"/>
              </a:solidFill>
              <a:round/>
              <a:headEnd/>
              <a:tailEnd/>
            </a:ln>
          </p:spPr>
          <p:txBody>
            <a:bodyPr/>
            <a:lstStyle/>
            <a:p>
              <a:endParaRPr lang="en-US" sz="3200" b="1">
                <a:latin typeface="+mn-lt"/>
              </a:endParaRPr>
            </a:p>
          </p:txBody>
        </p:sp>
      </p:grpSp>
      <p:sp>
        <p:nvSpPr>
          <p:cNvPr id="30738" name="Line 2368"/>
          <p:cNvSpPr>
            <a:spLocks noChangeAspect="1" noChangeShapeType="1"/>
          </p:cNvSpPr>
          <p:nvPr/>
        </p:nvSpPr>
        <p:spPr bwMode="auto">
          <a:xfrm flipV="1">
            <a:off x="2400300" y="3241642"/>
            <a:ext cx="92075" cy="184150"/>
          </a:xfrm>
          <a:prstGeom prst="line">
            <a:avLst/>
          </a:prstGeom>
          <a:noFill/>
          <a:ln w="7874">
            <a:solidFill>
              <a:srgbClr val="000000"/>
            </a:solidFill>
            <a:round/>
            <a:headEnd/>
            <a:tailEnd/>
          </a:ln>
        </p:spPr>
        <p:txBody>
          <a:bodyPr/>
          <a:lstStyle/>
          <a:p>
            <a:endParaRPr lang="en-US" sz="3200" b="1">
              <a:latin typeface="+mn-lt"/>
            </a:endParaRPr>
          </a:p>
        </p:txBody>
      </p:sp>
      <p:sp>
        <p:nvSpPr>
          <p:cNvPr id="30739" name="Line 2369"/>
          <p:cNvSpPr>
            <a:spLocks noChangeAspect="1" noChangeShapeType="1"/>
          </p:cNvSpPr>
          <p:nvPr/>
        </p:nvSpPr>
        <p:spPr bwMode="auto">
          <a:xfrm>
            <a:off x="2495550" y="2482817"/>
            <a:ext cx="212725" cy="223837"/>
          </a:xfrm>
          <a:prstGeom prst="line">
            <a:avLst/>
          </a:prstGeom>
          <a:noFill/>
          <a:ln w="7874">
            <a:solidFill>
              <a:srgbClr val="000000"/>
            </a:solidFill>
            <a:round/>
            <a:headEnd/>
            <a:tailEnd/>
          </a:ln>
        </p:spPr>
        <p:txBody>
          <a:bodyPr/>
          <a:lstStyle/>
          <a:p>
            <a:endParaRPr lang="en-US" sz="3200" b="1">
              <a:latin typeface="+mn-lt"/>
            </a:endParaRPr>
          </a:p>
        </p:txBody>
      </p:sp>
      <p:sp>
        <p:nvSpPr>
          <p:cNvPr id="30740" name="Rectangle 2372"/>
          <p:cNvSpPr>
            <a:spLocks noChangeAspect="1" noChangeArrowheads="1"/>
          </p:cNvSpPr>
          <p:nvPr/>
        </p:nvSpPr>
        <p:spPr bwMode="auto">
          <a:xfrm>
            <a:off x="4135970" y="3362292"/>
            <a:ext cx="546625" cy="507831"/>
          </a:xfrm>
          <a:prstGeom prst="rect">
            <a:avLst/>
          </a:prstGeom>
          <a:noFill/>
          <a:ln w="9525">
            <a:noFill/>
            <a:miter lim="800000"/>
            <a:headEnd/>
            <a:tailEnd/>
          </a:ln>
        </p:spPr>
        <p:txBody>
          <a:bodyPr wrap="none" lIns="0" tIns="0" rIns="0" bIns="0">
            <a:spAutoFit/>
          </a:bodyPr>
          <a:lstStyle/>
          <a:p>
            <a:pPr algn="ctr"/>
            <a:r>
              <a:rPr lang="en-US" sz="1100" b="1">
                <a:solidFill>
                  <a:srgbClr val="000000"/>
                </a:solidFill>
                <a:latin typeface="+mn-lt"/>
              </a:rPr>
              <a:t>Amino</a:t>
            </a:r>
          </a:p>
          <a:p>
            <a:pPr algn="ctr"/>
            <a:r>
              <a:rPr lang="en-US" sz="1100" b="1">
                <a:solidFill>
                  <a:srgbClr val="000000"/>
                </a:solidFill>
                <a:latin typeface="+mn-lt"/>
              </a:rPr>
              <a:t>terminal</a:t>
            </a:r>
          </a:p>
          <a:p>
            <a:pPr algn="ctr"/>
            <a:r>
              <a:rPr lang="en-US" sz="1100" b="1">
                <a:solidFill>
                  <a:srgbClr val="000000"/>
                </a:solidFill>
                <a:latin typeface="+mn-lt"/>
              </a:rPr>
              <a:t>tail</a:t>
            </a:r>
            <a:endParaRPr lang="en-US" sz="3200" b="1">
              <a:latin typeface="+mn-lt"/>
            </a:endParaRPr>
          </a:p>
        </p:txBody>
      </p:sp>
      <p:sp>
        <p:nvSpPr>
          <p:cNvPr id="30741" name="Line 2389"/>
          <p:cNvSpPr>
            <a:spLocks noChangeAspect="1" noChangeShapeType="1"/>
          </p:cNvSpPr>
          <p:nvPr/>
        </p:nvSpPr>
        <p:spPr bwMode="auto">
          <a:xfrm flipV="1">
            <a:off x="4632325" y="3306729"/>
            <a:ext cx="415925" cy="155575"/>
          </a:xfrm>
          <a:prstGeom prst="line">
            <a:avLst/>
          </a:prstGeom>
          <a:noFill/>
          <a:ln w="7874">
            <a:solidFill>
              <a:srgbClr val="000000"/>
            </a:solidFill>
            <a:round/>
            <a:headEnd/>
            <a:tailEnd/>
          </a:ln>
        </p:spPr>
        <p:txBody>
          <a:bodyPr/>
          <a:lstStyle/>
          <a:p>
            <a:endParaRPr lang="en-US" sz="3200" b="1">
              <a:latin typeface="+mn-lt"/>
            </a:endParaRPr>
          </a:p>
        </p:txBody>
      </p:sp>
      <p:sp>
        <p:nvSpPr>
          <p:cNvPr id="30742" name="Rectangle 2390"/>
          <p:cNvSpPr>
            <a:spLocks noChangeAspect="1" noChangeArrowheads="1"/>
          </p:cNvSpPr>
          <p:nvPr/>
        </p:nvSpPr>
        <p:spPr bwMode="auto">
          <a:xfrm>
            <a:off x="4652430" y="3798854"/>
            <a:ext cx="602730" cy="677108"/>
          </a:xfrm>
          <a:prstGeom prst="rect">
            <a:avLst/>
          </a:prstGeom>
          <a:noFill/>
          <a:ln w="9525">
            <a:noFill/>
            <a:miter lim="800000"/>
            <a:headEnd/>
            <a:tailEnd/>
          </a:ln>
        </p:spPr>
        <p:txBody>
          <a:bodyPr wrap="none" lIns="0" tIns="0" rIns="0" bIns="0">
            <a:spAutoFit/>
          </a:bodyPr>
          <a:lstStyle/>
          <a:p>
            <a:pPr algn="ctr"/>
            <a:r>
              <a:rPr lang="en-US" sz="1100" b="1" dirty="0" err="1">
                <a:solidFill>
                  <a:srgbClr val="000000"/>
                </a:solidFill>
                <a:latin typeface="+mn-lt"/>
              </a:rPr>
              <a:t>Histone</a:t>
            </a:r>
            <a:endParaRPr lang="en-US" sz="1100" b="1" dirty="0">
              <a:solidFill>
                <a:srgbClr val="000000"/>
              </a:solidFill>
              <a:latin typeface="+mn-lt"/>
            </a:endParaRPr>
          </a:p>
          <a:p>
            <a:pPr algn="ctr"/>
            <a:r>
              <a:rPr lang="en-US" sz="1100" b="1" dirty="0">
                <a:solidFill>
                  <a:srgbClr val="000000"/>
                </a:solidFill>
                <a:latin typeface="+mn-lt"/>
              </a:rPr>
              <a:t>protein</a:t>
            </a:r>
          </a:p>
          <a:p>
            <a:pPr algn="ctr"/>
            <a:r>
              <a:rPr lang="en-US" sz="1100" b="1" dirty="0">
                <a:solidFill>
                  <a:srgbClr val="000000"/>
                </a:solidFill>
                <a:latin typeface="+mn-lt"/>
              </a:rPr>
              <a:t>(globular</a:t>
            </a:r>
          </a:p>
          <a:p>
            <a:pPr algn="ctr"/>
            <a:r>
              <a:rPr lang="en-US" sz="1100" b="1" dirty="0">
                <a:solidFill>
                  <a:srgbClr val="000000"/>
                </a:solidFill>
                <a:latin typeface="+mn-lt"/>
              </a:rPr>
              <a:t>domain)</a:t>
            </a:r>
            <a:endParaRPr lang="en-US" sz="3200" b="1" dirty="0">
              <a:latin typeface="+mn-lt"/>
            </a:endParaRPr>
          </a:p>
        </p:txBody>
      </p:sp>
      <p:sp>
        <p:nvSpPr>
          <p:cNvPr id="30743" name="Line 2421"/>
          <p:cNvSpPr>
            <a:spLocks noChangeAspect="1" noChangeShapeType="1"/>
          </p:cNvSpPr>
          <p:nvPr/>
        </p:nvSpPr>
        <p:spPr bwMode="auto">
          <a:xfrm flipV="1">
            <a:off x="5235575" y="3501992"/>
            <a:ext cx="284163" cy="396875"/>
          </a:xfrm>
          <a:prstGeom prst="line">
            <a:avLst/>
          </a:prstGeom>
          <a:noFill/>
          <a:ln w="7874">
            <a:solidFill>
              <a:srgbClr val="000000"/>
            </a:solidFill>
            <a:round/>
            <a:headEnd/>
            <a:tailEnd/>
          </a:ln>
        </p:spPr>
        <p:txBody>
          <a:bodyPr/>
          <a:lstStyle/>
          <a:p>
            <a:endParaRPr lang="en-US" sz="3200" b="1">
              <a:latin typeface="+mn-lt"/>
            </a:endParaRPr>
          </a:p>
        </p:txBody>
      </p:sp>
      <p:grpSp>
        <p:nvGrpSpPr>
          <p:cNvPr id="3" name="Group 41"/>
          <p:cNvGrpSpPr>
            <a:grpSpLocks noChangeAspect="1"/>
          </p:cNvGrpSpPr>
          <p:nvPr/>
        </p:nvGrpSpPr>
        <p:grpSpPr bwMode="auto">
          <a:xfrm>
            <a:off x="6511925" y="2141504"/>
            <a:ext cx="355600" cy="444500"/>
            <a:chOff x="3873500" y="1123950"/>
            <a:chExt cx="282575" cy="352425"/>
          </a:xfrm>
        </p:grpSpPr>
        <p:sp>
          <p:nvSpPr>
            <p:cNvPr id="30756" name="Line 2426"/>
            <p:cNvSpPr>
              <a:spLocks noChangeAspect="1" noChangeShapeType="1"/>
            </p:cNvSpPr>
            <p:nvPr/>
          </p:nvSpPr>
          <p:spPr bwMode="auto">
            <a:xfrm flipV="1">
              <a:off x="3873500" y="1123950"/>
              <a:ext cx="73025" cy="50800"/>
            </a:xfrm>
            <a:prstGeom prst="line">
              <a:avLst/>
            </a:prstGeom>
            <a:noFill/>
            <a:ln w="7874">
              <a:solidFill>
                <a:srgbClr val="000000"/>
              </a:solidFill>
              <a:round/>
              <a:headEnd/>
              <a:tailEnd/>
            </a:ln>
          </p:spPr>
          <p:txBody>
            <a:bodyPr/>
            <a:lstStyle/>
            <a:p>
              <a:endParaRPr lang="en-US" sz="3200" b="1">
                <a:latin typeface="+mn-lt"/>
              </a:endParaRPr>
            </a:p>
          </p:txBody>
        </p:sp>
        <p:sp>
          <p:nvSpPr>
            <p:cNvPr id="30757" name="Line 2428"/>
            <p:cNvSpPr>
              <a:spLocks noChangeAspect="1" noChangeShapeType="1"/>
            </p:cNvSpPr>
            <p:nvPr/>
          </p:nvSpPr>
          <p:spPr bwMode="auto">
            <a:xfrm flipH="1" flipV="1">
              <a:off x="3911600" y="1149350"/>
              <a:ext cx="244475" cy="327025"/>
            </a:xfrm>
            <a:prstGeom prst="line">
              <a:avLst/>
            </a:prstGeom>
            <a:noFill/>
            <a:ln w="7874">
              <a:solidFill>
                <a:srgbClr val="000000"/>
              </a:solidFill>
              <a:round/>
              <a:headEnd/>
              <a:tailEnd/>
            </a:ln>
          </p:spPr>
          <p:txBody>
            <a:bodyPr/>
            <a:lstStyle/>
            <a:p>
              <a:endParaRPr lang="en-US" sz="3200" b="1">
                <a:latin typeface="+mn-lt"/>
              </a:endParaRPr>
            </a:p>
          </p:txBody>
        </p:sp>
      </p:grpSp>
      <p:grpSp>
        <p:nvGrpSpPr>
          <p:cNvPr id="4" name="Group 42"/>
          <p:cNvGrpSpPr>
            <a:grpSpLocks noChangeAspect="1"/>
          </p:cNvGrpSpPr>
          <p:nvPr/>
        </p:nvGrpSpPr>
        <p:grpSpPr bwMode="auto">
          <a:xfrm>
            <a:off x="7031038" y="2809842"/>
            <a:ext cx="360362" cy="460375"/>
            <a:chOff x="4286250" y="1654175"/>
            <a:chExt cx="285750" cy="365125"/>
          </a:xfrm>
        </p:grpSpPr>
        <p:sp>
          <p:nvSpPr>
            <p:cNvPr id="30754" name="Line 2427"/>
            <p:cNvSpPr>
              <a:spLocks noChangeAspect="1" noChangeShapeType="1"/>
            </p:cNvSpPr>
            <p:nvPr/>
          </p:nvSpPr>
          <p:spPr bwMode="auto">
            <a:xfrm flipH="1">
              <a:off x="4498975" y="1968500"/>
              <a:ext cx="73025" cy="50800"/>
            </a:xfrm>
            <a:prstGeom prst="line">
              <a:avLst/>
            </a:prstGeom>
            <a:noFill/>
            <a:ln w="4">
              <a:solidFill>
                <a:srgbClr val="000000"/>
              </a:solidFill>
              <a:round/>
              <a:headEnd/>
              <a:tailEnd/>
            </a:ln>
          </p:spPr>
          <p:txBody>
            <a:bodyPr/>
            <a:lstStyle/>
            <a:p>
              <a:endParaRPr lang="en-US" sz="3200" b="1">
                <a:latin typeface="+mn-lt"/>
              </a:endParaRPr>
            </a:p>
          </p:txBody>
        </p:sp>
        <p:sp>
          <p:nvSpPr>
            <p:cNvPr id="30755" name="Line 2429"/>
            <p:cNvSpPr>
              <a:spLocks noChangeAspect="1" noChangeShapeType="1"/>
            </p:cNvSpPr>
            <p:nvPr/>
          </p:nvSpPr>
          <p:spPr bwMode="auto">
            <a:xfrm flipH="1" flipV="1">
              <a:off x="4286250" y="1654175"/>
              <a:ext cx="250825" cy="339725"/>
            </a:xfrm>
            <a:prstGeom prst="line">
              <a:avLst/>
            </a:prstGeom>
            <a:noFill/>
            <a:ln w="7874">
              <a:solidFill>
                <a:srgbClr val="000000"/>
              </a:solidFill>
              <a:round/>
              <a:headEnd/>
              <a:tailEnd/>
            </a:ln>
          </p:spPr>
          <p:txBody>
            <a:bodyPr/>
            <a:lstStyle/>
            <a:p>
              <a:endParaRPr lang="en-US" sz="3200" b="1">
                <a:latin typeface="+mn-lt"/>
              </a:endParaRPr>
            </a:p>
          </p:txBody>
        </p:sp>
      </p:grpSp>
      <p:sp>
        <p:nvSpPr>
          <p:cNvPr id="30746" name="Line 2437"/>
          <p:cNvSpPr>
            <a:spLocks noChangeAspect="1" noChangeShapeType="1"/>
          </p:cNvSpPr>
          <p:nvPr/>
        </p:nvSpPr>
        <p:spPr bwMode="auto">
          <a:xfrm flipV="1">
            <a:off x="4416425" y="2509804"/>
            <a:ext cx="1588" cy="647700"/>
          </a:xfrm>
          <a:prstGeom prst="line">
            <a:avLst/>
          </a:prstGeom>
          <a:noFill/>
          <a:ln w="7874">
            <a:solidFill>
              <a:srgbClr val="000000"/>
            </a:solidFill>
            <a:round/>
            <a:headEnd/>
            <a:tailEnd/>
          </a:ln>
        </p:spPr>
        <p:txBody>
          <a:bodyPr/>
          <a:lstStyle/>
          <a:p>
            <a:endParaRPr lang="en-US" sz="3200" b="1">
              <a:latin typeface="+mn-lt"/>
            </a:endParaRPr>
          </a:p>
        </p:txBody>
      </p:sp>
      <p:sp>
        <p:nvSpPr>
          <p:cNvPr id="30747" name="Rectangle 2"/>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latin typeface="Times New Roman" pitchFamily="18" charset="0"/>
              </a:rPr>
              <a:t>Copyright ©The McGraw-Hill Companies, Inc. Permission required for reproduction or display</a:t>
            </a:r>
          </a:p>
        </p:txBody>
      </p:sp>
      <p:sp>
        <p:nvSpPr>
          <p:cNvPr id="30750" name="Text Box 8"/>
          <p:cNvSpPr txBox="1">
            <a:spLocks noChangeArrowheads="1"/>
          </p:cNvSpPr>
          <p:nvPr/>
        </p:nvSpPr>
        <p:spPr bwMode="auto">
          <a:xfrm>
            <a:off x="99842" y="6032978"/>
            <a:ext cx="2066463" cy="338554"/>
          </a:xfrm>
          <a:prstGeom prst="rect">
            <a:avLst/>
          </a:prstGeom>
          <a:noFill/>
          <a:ln w="9525">
            <a:noFill/>
            <a:miter lim="800000"/>
            <a:headEnd/>
            <a:tailEnd/>
          </a:ln>
        </p:spPr>
        <p:txBody>
          <a:bodyPr wrap="none">
            <a:spAutoFit/>
          </a:bodyPr>
          <a:lstStyle/>
          <a:p>
            <a:pPr eaLnBrk="0" hangingPunct="0"/>
            <a:r>
              <a:rPr lang="en-US" sz="1600" b="1" dirty="0" err="1" smtClean="0">
                <a:latin typeface="+mn-lt"/>
              </a:rPr>
              <a:t>Brooker</a:t>
            </a:r>
            <a:r>
              <a:rPr lang="en-US" sz="1600" b="1" dirty="0" smtClean="0">
                <a:latin typeface="+mn-lt"/>
              </a:rPr>
              <a:t>, Fig </a:t>
            </a:r>
            <a:r>
              <a:rPr lang="en-US" sz="1600" b="1" dirty="0">
                <a:latin typeface="+mn-lt"/>
              </a:rPr>
              <a:t>12.10a</a:t>
            </a:r>
          </a:p>
        </p:txBody>
      </p:sp>
      <p:sp>
        <p:nvSpPr>
          <p:cNvPr id="1417232" name="AutoShape 16"/>
          <p:cNvSpPr>
            <a:spLocks noChangeArrowheads="1"/>
          </p:cNvSpPr>
          <p:nvPr/>
        </p:nvSpPr>
        <p:spPr bwMode="auto">
          <a:xfrm>
            <a:off x="7239000" y="1355834"/>
            <a:ext cx="1600200" cy="557069"/>
          </a:xfrm>
          <a:prstGeom prst="wedgeRectCallout">
            <a:avLst>
              <a:gd name="adj1" fmla="val -63097"/>
              <a:gd name="adj2" fmla="val 155991"/>
            </a:avLst>
          </a:prstGeom>
          <a:noFill/>
          <a:ln w="9525">
            <a:solidFill>
              <a:schemeClr val="tx1"/>
            </a:solidFill>
            <a:miter lim="800000"/>
            <a:headEnd/>
            <a:tailEnd/>
          </a:ln>
        </p:spPr>
        <p:txBody>
          <a:bodyPr/>
          <a:lstStyle/>
          <a:p>
            <a:pPr algn="ctr" eaLnBrk="0" hangingPunct="0"/>
            <a:r>
              <a:rPr lang="en-US" sz="1400" b="1" dirty="0" err="1" smtClean="0">
                <a:latin typeface="+mn-lt"/>
              </a:rPr>
              <a:t>nucleosome</a:t>
            </a:r>
            <a:r>
              <a:rPr lang="en-US" sz="1400" b="1" dirty="0" smtClean="0">
                <a:latin typeface="+mn-lt"/>
              </a:rPr>
              <a:t> diameter </a:t>
            </a:r>
            <a:endParaRPr lang="en-US" sz="1400" b="1" dirty="0">
              <a:latin typeface="+mn-lt"/>
            </a:endParaRPr>
          </a:p>
        </p:txBody>
      </p:sp>
      <p:cxnSp>
        <p:nvCxnSpPr>
          <p:cNvPr id="7" name="Straight Connector 6"/>
          <p:cNvCxnSpPr/>
          <p:nvPr/>
        </p:nvCxnSpPr>
        <p:spPr>
          <a:xfrm>
            <a:off x="5291138" y="2770154"/>
            <a:ext cx="423862" cy="131763"/>
          </a:xfrm>
          <a:prstGeom prst="line">
            <a:avLst/>
          </a:prstGeom>
        </p:spPr>
        <p:style>
          <a:lnRef idx="1">
            <a:schemeClr val="dk1"/>
          </a:lnRef>
          <a:fillRef idx="0">
            <a:schemeClr val="dk1"/>
          </a:fillRef>
          <a:effectRef idx="0">
            <a:schemeClr val="dk1"/>
          </a:effectRef>
          <a:fontRef idx="minor">
            <a:schemeClr val="tx1"/>
          </a:fontRef>
        </p:style>
      </p:cxnSp>
      <p:sp>
        <p:nvSpPr>
          <p:cNvPr id="40" name="Title 39"/>
          <p:cNvSpPr>
            <a:spLocks noGrp="1"/>
          </p:cNvSpPr>
          <p:nvPr>
            <p:ph type="title"/>
          </p:nvPr>
        </p:nvSpPr>
        <p:spPr>
          <a:xfrm>
            <a:off x="583324" y="0"/>
            <a:ext cx="7878161" cy="895350"/>
          </a:xfrm>
        </p:spPr>
        <p:txBody>
          <a:bodyPr/>
          <a:lstStyle/>
          <a:p>
            <a:r>
              <a:rPr lang="en-US" sz="2800" kern="1200" dirty="0" err="1" smtClean="0">
                <a:solidFill>
                  <a:schemeClr val="tx1"/>
                </a:solidFill>
                <a:latin typeface="+mn-lt"/>
                <a:ea typeface="+mn-ea"/>
                <a:cs typeface="Times New Roman"/>
              </a:rPr>
              <a:t>Nucleosomes</a:t>
            </a:r>
            <a:r>
              <a:rPr lang="en-US" sz="2800" kern="1200" dirty="0" smtClean="0">
                <a:solidFill>
                  <a:schemeClr val="tx1"/>
                </a:solidFill>
                <a:latin typeface="+mn-lt"/>
                <a:ea typeface="+mn-ea"/>
                <a:cs typeface="Times New Roman"/>
              </a:rPr>
              <a:t> shorten DNA ~seven-fold</a:t>
            </a:r>
            <a:endParaRPr lang="en-US" sz="4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17232"/>
                                        </p:tgtEl>
                                        <p:attrNameLst>
                                          <p:attrName>style.visibility</p:attrName>
                                        </p:attrNameLst>
                                      </p:cBhvr>
                                      <p:to>
                                        <p:strVal val="visible"/>
                                      </p:to>
                                    </p:set>
                                    <p:animEffect transition="in" filter="wipe(down)">
                                      <p:cBhvr>
                                        <p:cTn id="7" dur="500"/>
                                        <p:tgtEl>
                                          <p:spTgt spid="1417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0" descr="bro25332_12_08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0800" y="3481388"/>
            <a:ext cx="340836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9" descr="bro25332_12_08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704850"/>
            <a:ext cx="3419475"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8" descr="bro25332_12_08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913" y="712788"/>
            <a:ext cx="4181475"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0"/>
          <p:cNvSpPr>
            <a:spLocks noChangeArrowheads="1"/>
          </p:cNvSpPr>
          <p:nvPr/>
        </p:nvSpPr>
        <p:spPr bwMode="auto">
          <a:xfrm>
            <a:off x="330200" y="5029200"/>
            <a:ext cx="3749675" cy="425450"/>
          </a:xfrm>
          <a:prstGeom prst="rect">
            <a:avLst/>
          </a:prstGeom>
          <a:noFill/>
          <a:ln w="9525">
            <a:noFill/>
            <a:miter lim="800000"/>
            <a:headEnd/>
            <a:tailEnd/>
          </a:ln>
        </p:spPr>
        <p:txBody>
          <a:bodyPr wrap="none" lIns="0" tIns="0" rIns="0" bIns="0">
            <a:spAutoFit/>
          </a:bodyPr>
          <a:lstStyle/>
          <a:p>
            <a:pPr>
              <a:defRPr/>
            </a:pPr>
            <a:r>
              <a:rPr lang="en-US" sz="1400" b="1" dirty="0">
                <a:solidFill>
                  <a:srgbClr val="000000"/>
                </a:solidFill>
                <a:latin typeface="Helvetica" pitchFamily="34" charset="0"/>
              </a:rPr>
              <a:t>(a)  Genome sizes (nucleotide base pairs per</a:t>
            </a:r>
          </a:p>
          <a:p>
            <a:pPr indent="304800">
              <a:defRPr/>
            </a:pPr>
            <a:r>
              <a:rPr lang="en-US" sz="1400" b="1" dirty="0">
                <a:solidFill>
                  <a:srgbClr val="000000"/>
                </a:solidFill>
                <a:latin typeface="Helvetica" pitchFamily="34" charset="0"/>
              </a:rPr>
              <a:t>haploid genome)</a:t>
            </a:r>
            <a:endParaRPr lang="en-US" sz="2400" b="1" dirty="0"/>
          </a:p>
        </p:txBody>
      </p:sp>
      <p:sp>
        <p:nvSpPr>
          <p:cNvPr id="22534" name="Rectangle 71"/>
          <p:cNvSpPr>
            <a:spLocks noChangeArrowheads="1"/>
          </p:cNvSpPr>
          <p:nvPr/>
        </p:nvSpPr>
        <p:spPr bwMode="auto">
          <a:xfrm>
            <a:off x="5095875" y="5578475"/>
            <a:ext cx="1790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(c) </a:t>
            </a:r>
            <a:r>
              <a:rPr lang="en-US" sz="1400" b="1" i="1">
                <a:solidFill>
                  <a:srgbClr val="000000"/>
                </a:solidFill>
                <a:latin typeface="Helvetica" pitchFamily="34" charset="0"/>
              </a:rPr>
              <a:t> Plethodon Iarselli</a:t>
            </a:r>
            <a:endParaRPr lang="en-US" sz="2400" b="1" i="1"/>
          </a:p>
        </p:txBody>
      </p:sp>
      <p:sp>
        <p:nvSpPr>
          <p:cNvPr id="22535" name="Rectangle 91"/>
          <p:cNvSpPr>
            <a:spLocks noChangeArrowheads="1"/>
          </p:cNvSpPr>
          <p:nvPr/>
        </p:nvSpPr>
        <p:spPr bwMode="auto">
          <a:xfrm>
            <a:off x="5095875" y="2819400"/>
            <a:ext cx="20955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(b) </a:t>
            </a:r>
            <a:r>
              <a:rPr lang="en-US" sz="1400" b="1" i="1">
                <a:solidFill>
                  <a:srgbClr val="000000"/>
                </a:solidFill>
                <a:latin typeface="Helvetica" pitchFamily="34" charset="0"/>
              </a:rPr>
              <a:t> Plethodon richmondi</a:t>
            </a:r>
            <a:endParaRPr lang="en-US" sz="2400" b="1" i="1"/>
          </a:p>
        </p:txBody>
      </p:sp>
      <p:sp>
        <p:nvSpPr>
          <p:cNvPr id="22536" name="Rectangle 112"/>
          <p:cNvSpPr>
            <a:spLocks noChangeArrowheads="1"/>
          </p:cNvSpPr>
          <p:nvPr/>
        </p:nvSpPr>
        <p:spPr bwMode="auto">
          <a:xfrm>
            <a:off x="304800" y="4622800"/>
            <a:ext cx="260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10</a:t>
            </a:r>
            <a:r>
              <a:rPr lang="en-US" sz="1400" baseline="30000">
                <a:solidFill>
                  <a:srgbClr val="000000"/>
                </a:solidFill>
                <a:latin typeface="Helvetica" pitchFamily="34" charset="0"/>
              </a:rPr>
              <a:t>6</a:t>
            </a:r>
            <a:endParaRPr lang="en-US" sz="2400" b="1" baseline="30000"/>
          </a:p>
        </p:txBody>
      </p:sp>
      <p:sp>
        <p:nvSpPr>
          <p:cNvPr id="22537" name="Rectangle 116"/>
          <p:cNvSpPr>
            <a:spLocks noChangeArrowheads="1"/>
          </p:cNvSpPr>
          <p:nvPr/>
        </p:nvSpPr>
        <p:spPr bwMode="auto">
          <a:xfrm>
            <a:off x="974725" y="4622800"/>
            <a:ext cx="260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10</a:t>
            </a:r>
            <a:r>
              <a:rPr lang="en-US" sz="1400" baseline="30000">
                <a:solidFill>
                  <a:srgbClr val="000000"/>
                </a:solidFill>
                <a:latin typeface="Helvetica" pitchFamily="34" charset="0"/>
              </a:rPr>
              <a:t>7</a:t>
            </a:r>
            <a:endParaRPr lang="en-US" sz="2400" b="1" baseline="30000"/>
          </a:p>
        </p:txBody>
      </p:sp>
      <p:sp>
        <p:nvSpPr>
          <p:cNvPr id="22538" name="Rectangle 120"/>
          <p:cNvSpPr>
            <a:spLocks noChangeArrowheads="1"/>
          </p:cNvSpPr>
          <p:nvPr/>
        </p:nvSpPr>
        <p:spPr bwMode="auto">
          <a:xfrm>
            <a:off x="1660525" y="4622800"/>
            <a:ext cx="260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10</a:t>
            </a:r>
            <a:r>
              <a:rPr lang="en-US" sz="1400" baseline="30000">
                <a:solidFill>
                  <a:srgbClr val="000000"/>
                </a:solidFill>
                <a:latin typeface="Helvetica" pitchFamily="34" charset="0"/>
              </a:rPr>
              <a:t>8</a:t>
            </a:r>
            <a:endParaRPr lang="en-US" sz="2400" b="1" baseline="30000"/>
          </a:p>
        </p:txBody>
      </p:sp>
      <p:sp>
        <p:nvSpPr>
          <p:cNvPr id="22539" name="Rectangle 124"/>
          <p:cNvSpPr>
            <a:spLocks noChangeArrowheads="1"/>
          </p:cNvSpPr>
          <p:nvPr/>
        </p:nvSpPr>
        <p:spPr bwMode="auto">
          <a:xfrm>
            <a:off x="2346325" y="4622800"/>
            <a:ext cx="260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10</a:t>
            </a:r>
            <a:r>
              <a:rPr lang="en-US" sz="1400" baseline="30000">
                <a:solidFill>
                  <a:srgbClr val="000000"/>
                </a:solidFill>
                <a:latin typeface="Helvetica" pitchFamily="34" charset="0"/>
              </a:rPr>
              <a:t>9</a:t>
            </a:r>
            <a:endParaRPr lang="en-US" sz="2400" b="1" baseline="30000"/>
          </a:p>
        </p:txBody>
      </p:sp>
      <p:sp>
        <p:nvSpPr>
          <p:cNvPr id="22540" name="Rectangle 128"/>
          <p:cNvSpPr>
            <a:spLocks noChangeArrowheads="1"/>
          </p:cNvSpPr>
          <p:nvPr/>
        </p:nvSpPr>
        <p:spPr bwMode="auto">
          <a:xfrm>
            <a:off x="2981325" y="4622800"/>
            <a:ext cx="323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10</a:t>
            </a:r>
            <a:r>
              <a:rPr lang="en-US" sz="1400" baseline="30000">
                <a:solidFill>
                  <a:srgbClr val="000000"/>
                </a:solidFill>
                <a:latin typeface="Helvetica" pitchFamily="34" charset="0"/>
              </a:rPr>
              <a:t>10</a:t>
            </a:r>
            <a:endParaRPr lang="en-US" sz="2400" b="1" baseline="30000"/>
          </a:p>
        </p:txBody>
      </p:sp>
      <p:sp>
        <p:nvSpPr>
          <p:cNvPr id="22541" name="Rectangle 133"/>
          <p:cNvSpPr>
            <a:spLocks noChangeArrowheads="1"/>
          </p:cNvSpPr>
          <p:nvPr/>
        </p:nvSpPr>
        <p:spPr bwMode="auto">
          <a:xfrm>
            <a:off x="3660775" y="4622800"/>
            <a:ext cx="323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10</a:t>
            </a:r>
            <a:r>
              <a:rPr lang="en-US" sz="1400" baseline="30000">
                <a:solidFill>
                  <a:srgbClr val="000000"/>
                </a:solidFill>
                <a:latin typeface="Helvetica" pitchFamily="34" charset="0"/>
              </a:rPr>
              <a:t>11</a:t>
            </a:r>
            <a:endParaRPr lang="en-US" sz="2400" b="1" baseline="30000"/>
          </a:p>
        </p:txBody>
      </p:sp>
      <p:sp>
        <p:nvSpPr>
          <p:cNvPr id="22542" name="Rectangle 151"/>
          <p:cNvSpPr>
            <a:spLocks noChangeArrowheads="1"/>
          </p:cNvSpPr>
          <p:nvPr/>
        </p:nvSpPr>
        <p:spPr bwMode="auto">
          <a:xfrm>
            <a:off x="4337050" y="4622800"/>
            <a:ext cx="323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10</a:t>
            </a:r>
            <a:r>
              <a:rPr lang="en-US" sz="1400" baseline="30000">
                <a:solidFill>
                  <a:srgbClr val="000000"/>
                </a:solidFill>
                <a:latin typeface="Helvetica" pitchFamily="34" charset="0"/>
              </a:rPr>
              <a:t>12</a:t>
            </a:r>
            <a:endParaRPr lang="en-US" sz="2400" b="1" baseline="30000"/>
          </a:p>
        </p:txBody>
      </p:sp>
      <p:sp>
        <p:nvSpPr>
          <p:cNvPr id="22543" name="Rectangle 155"/>
          <p:cNvSpPr>
            <a:spLocks noChangeArrowheads="1"/>
          </p:cNvSpPr>
          <p:nvPr/>
        </p:nvSpPr>
        <p:spPr bwMode="auto">
          <a:xfrm>
            <a:off x="558800" y="1108075"/>
            <a:ext cx="442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Fungi</a:t>
            </a:r>
            <a:endParaRPr lang="en-US" sz="2400" b="1"/>
          </a:p>
        </p:txBody>
      </p:sp>
      <p:sp>
        <p:nvSpPr>
          <p:cNvPr id="22544" name="Rectangle 160"/>
          <p:cNvSpPr>
            <a:spLocks noChangeArrowheads="1"/>
          </p:cNvSpPr>
          <p:nvPr/>
        </p:nvSpPr>
        <p:spPr bwMode="auto">
          <a:xfrm>
            <a:off x="755650" y="1470025"/>
            <a:ext cx="6905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Vascular</a:t>
            </a:r>
          </a:p>
          <a:p>
            <a:r>
              <a:rPr lang="en-US" sz="1400">
                <a:solidFill>
                  <a:srgbClr val="000000"/>
                </a:solidFill>
                <a:latin typeface="Helvetica" pitchFamily="34" charset="0"/>
              </a:rPr>
              <a:t>plants</a:t>
            </a:r>
            <a:endParaRPr lang="en-US" sz="2400" b="1"/>
          </a:p>
        </p:txBody>
      </p:sp>
      <p:sp>
        <p:nvSpPr>
          <p:cNvPr id="22545" name="Rectangle 174"/>
          <p:cNvSpPr>
            <a:spLocks noChangeArrowheads="1"/>
          </p:cNvSpPr>
          <p:nvPr/>
        </p:nvSpPr>
        <p:spPr bwMode="auto">
          <a:xfrm>
            <a:off x="1231900" y="2016125"/>
            <a:ext cx="5619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Insects</a:t>
            </a:r>
            <a:endParaRPr lang="en-US" sz="2400" b="1"/>
          </a:p>
        </p:txBody>
      </p:sp>
      <p:sp>
        <p:nvSpPr>
          <p:cNvPr id="22546" name="Rectangle 181"/>
          <p:cNvSpPr>
            <a:spLocks noChangeArrowheads="1"/>
          </p:cNvSpPr>
          <p:nvPr/>
        </p:nvSpPr>
        <p:spPr bwMode="auto">
          <a:xfrm>
            <a:off x="1289050" y="2400300"/>
            <a:ext cx="690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Mollusks</a:t>
            </a:r>
            <a:endParaRPr lang="en-US" sz="2400" b="1"/>
          </a:p>
        </p:txBody>
      </p:sp>
      <p:sp>
        <p:nvSpPr>
          <p:cNvPr id="22547" name="Rectangle 189"/>
          <p:cNvSpPr>
            <a:spLocks noChangeArrowheads="1"/>
          </p:cNvSpPr>
          <p:nvPr/>
        </p:nvSpPr>
        <p:spPr bwMode="auto">
          <a:xfrm>
            <a:off x="1406525" y="2765425"/>
            <a:ext cx="522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Fishes</a:t>
            </a:r>
            <a:endParaRPr lang="en-US" sz="2400" b="1"/>
          </a:p>
        </p:txBody>
      </p:sp>
      <p:sp>
        <p:nvSpPr>
          <p:cNvPr id="22548" name="Rectangle 195"/>
          <p:cNvSpPr>
            <a:spLocks noChangeArrowheads="1"/>
          </p:cNvSpPr>
          <p:nvPr/>
        </p:nvSpPr>
        <p:spPr bwMode="auto">
          <a:xfrm>
            <a:off x="1435100" y="3190875"/>
            <a:ext cx="927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Amphibians</a:t>
            </a:r>
            <a:endParaRPr lang="en-US" sz="2400" b="1"/>
          </a:p>
        </p:txBody>
      </p:sp>
      <p:sp>
        <p:nvSpPr>
          <p:cNvPr id="22549" name="Rectangle 205"/>
          <p:cNvSpPr>
            <a:spLocks noChangeArrowheads="1"/>
          </p:cNvSpPr>
          <p:nvPr/>
        </p:nvSpPr>
        <p:spPr bwMode="auto">
          <a:xfrm>
            <a:off x="1822450" y="35528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Reptiles</a:t>
            </a:r>
            <a:endParaRPr lang="en-US" sz="2400" b="1"/>
          </a:p>
        </p:txBody>
      </p:sp>
      <p:sp>
        <p:nvSpPr>
          <p:cNvPr id="22550" name="Rectangle 214"/>
          <p:cNvSpPr>
            <a:spLocks noChangeArrowheads="1"/>
          </p:cNvSpPr>
          <p:nvPr/>
        </p:nvSpPr>
        <p:spPr bwMode="auto">
          <a:xfrm>
            <a:off x="2012950" y="3914775"/>
            <a:ext cx="4048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Birds</a:t>
            </a:r>
            <a:endParaRPr lang="en-US" sz="2400" b="1"/>
          </a:p>
        </p:txBody>
      </p:sp>
      <p:sp>
        <p:nvSpPr>
          <p:cNvPr id="22551" name="Rectangle 219"/>
          <p:cNvSpPr>
            <a:spLocks noChangeArrowheads="1"/>
          </p:cNvSpPr>
          <p:nvPr/>
        </p:nvSpPr>
        <p:spPr bwMode="auto">
          <a:xfrm>
            <a:off x="1733550" y="4302125"/>
            <a:ext cx="768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Mammals</a:t>
            </a:r>
            <a:endParaRPr lang="en-US" sz="2400" b="1"/>
          </a:p>
        </p:txBody>
      </p:sp>
      <p:sp>
        <p:nvSpPr>
          <p:cNvPr id="22552" name="Freeform 237"/>
          <p:cNvSpPr>
            <a:spLocks/>
          </p:cNvSpPr>
          <p:nvPr/>
        </p:nvSpPr>
        <p:spPr bwMode="auto">
          <a:xfrm>
            <a:off x="3270250" y="3403600"/>
            <a:ext cx="1844675" cy="860425"/>
          </a:xfrm>
          <a:custGeom>
            <a:avLst/>
            <a:gdLst>
              <a:gd name="T0" fmla="*/ 0 w 1162"/>
              <a:gd name="T1" fmla="*/ 0 h 542"/>
              <a:gd name="T2" fmla="*/ 0 w 1162"/>
              <a:gd name="T3" fmla="*/ 0 h 542"/>
              <a:gd name="T4" fmla="*/ 2147483647 w 1162"/>
              <a:gd name="T5" fmla="*/ 2147483647 h 542"/>
              <a:gd name="T6" fmla="*/ 2147483647 w 1162"/>
              <a:gd name="T7" fmla="*/ 2147483647 h 542"/>
              <a:gd name="T8" fmla="*/ 2147483647 w 1162"/>
              <a:gd name="T9" fmla="*/ 2147483647 h 542"/>
              <a:gd name="T10" fmla="*/ 2147483647 w 1162"/>
              <a:gd name="T11" fmla="*/ 2147483647 h 542"/>
              <a:gd name="T12" fmla="*/ 2147483647 w 1162"/>
              <a:gd name="T13" fmla="*/ 2147483647 h 542"/>
              <a:gd name="T14" fmla="*/ 2147483647 w 1162"/>
              <a:gd name="T15" fmla="*/ 2147483647 h 542"/>
              <a:gd name="T16" fmla="*/ 2147483647 w 1162"/>
              <a:gd name="T17" fmla="*/ 2147483647 h 542"/>
              <a:gd name="T18" fmla="*/ 2147483647 w 1162"/>
              <a:gd name="T19" fmla="*/ 2147483647 h 542"/>
              <a:gd name="T20" fmla="*/ 2147483647 w 1162"/>
              <a:gd name="T21" fmla="*/ 2147483647 h 542"/>
              <a:gd name="T22" fmla="*/ 2147483647 w 1162"/>
              <a:gd name="T23" fmla="*/ 2147483647 h 542"/>
              <a:gd name="T24" fmla="*/ 2147483647 w 1162"/>
              <a:gd name="T25" fmla="*/ 2147483647 h 542"/>
              <a:gd name="T26" fmla="*/ 2147483647 w 1162"/>
              <a:gd name="T27" fmla="*/ 2147483647 h 542"/>
              <a:gd name="T28" fmla="*/ 2147483647 w 1162"/>
              <a:gd name="T29" fmla="*/ 2147483647 h 542"/>
              <a:gd name="T30" fmla="*/ 2147483647 w 1162"/>
              <a:gd name="T31" fmla="*/ 2147483647 h 542"/>
              <a:gd name="T32" fmla="*/ 2147483647 w 1162"/>
              <a:gd name="T33" fmla="*/ 2147483647 h 542"/>
              <a:gd name="T34" fmla="*/ 2147483647 w 1162"/>
              <a:gd name="T35" fmla="*/ 2147483647 h 542"/>
              <a:gd name="T36" fmla="*/ 2147483647 w 1162"/>
              <a:gd name="T37" fmla="*/ 2147483647 h 542"/>
              <a:gd name="T38" fmla="*/ 2147483647 w 1162"/>
              <a:gd name="T39" fmla="*/ 2147483647 h 542"/>
              <a:gd name="T40" fmla="*/ 2147483647 w 1162"/>
              <a:gd name="T41" fmla="*/ 2147483647 h 542"/>
              <a:gd name="T42" fmla="*/ 2147483647 w 1162"/>
              <a:gd name="T43" fmla="*/ 2147483647 h 542"/>
              <a:gd name="T44" fmla="*/ 2147483647 w 1162"/>
              <a:gd name="T45" fmla="*/ 2147483647 h 542"/>
              <a:gd name="T46" fmla="*/ 2147483647 w 1162"/>
              <a:gd name="T47" fmla="*/ 2147483647 h 542"/>
              <a:gd name="T48" fmla="*/ 2147483647 w 1162"/>
              <a:gd name="T49" fmla="*/ 2147483647 h 542"/>
              <a:gd name="T50" fmla="*/ 2147483647 w 1162"/>
              <a:gd name="T51" fmla="*/ 2147483647 h 542"/>
              <a:gd name="T52" fmla="*/ 2147483647 w 1162"/>
              <a:gd name="T53" fmla="*/ 2147483647 h 542"/>
              <a:gd name="T54" fmla="*/ 2147483647 w 1162"/>
              <a:gd name="T55" fmla="*/ 2147483647 h 542"/>
              <a:gd name="T56" fmla="*/ 2147483647 w 1162"/>
              <a:gd name="T57" fmla="*/ 2147483647 h 542"/>
              <a:gd name="T58" fmla="*/ 2147483647 w 1162"/>
              <a:gd name="T59" fmla="*/ 2147483647 h 542"/>
              <a:gd name="T60" fmla="*/ 2147483647 w 1162"/>
              <a:gd name="T61" fmla="*/ 2147483647 h 542"/>
              <a:gd name="T62" fmla="*/ 2147483647 w 1162"/>
              <a:gd name="T63" fmla="*/ 2147483647 h 542"/>
              <a:gd name="T64" fmla="*/ 2147483647 w 1162"/>
              <a:gd name="T65" fmla="*/ 2147483647 h 542"/>
              <a:gd name="T66" fmla="*/ 2147483647 w 1162"/>
              <a:gd name="T67" fmla="*/ 2147483647 h 542"/>
              <a:gd name="T68" fmla="*/ 2147483647 w 1162"/>
              <a:gd name="T69" fmla="*/ 2147483647 h 542"/>
              <a:gd name="T70" fmla="*/ 2147483647 w 1162"/>
              <a:gd name="T71" fmla="*/ 2147483647 h 542"/>
              <a:gd name="T72" fmla="*/ 2147483647 w 1162"/>
              <a:gd name="T73" fmla="*/ 2147483647 h 542"/>
              <a:gd name="T74" fmla="*/ 2147483647 w 1162"/>
              <a:gd name="T75" fmla="*/ 2147483647 h 542"/>
              <a:gd name="T76" fmla="*/ 2147483647 w 1162"/>
              <a:gd name="T77" fmla="*/ 2147483647 h 542"/>
              <a:gd name="T78" fmla="*/ 2147483647 w 1162"/>
              <a:gd name="T79" fmla="*/ 2147483647 h 542"/>
              <a:gd name="T80" fmla="*/ 2147483647 w 1162"/>
              <a:gd name="T81" fmla="*/ 2147483647 h 542"/>
              <a:gd name="T82" fmla="*/ 2147483647 w 1162"/>
              <a:gd name="T83" fmla="*/ 2147483647 h 542"/>
              <a:gd name="T84" fmla="*/ 2147483647 w 1162"/>
              <a:gd name="T85" fmla="*/ 2147483647 h 542"/>
              <a:gd name="T86" fmla="*/ 2147483647 w 1162"/>
              <a:gd name="T87" fmla="*/ 2147483647 h 542"/>
              <a:gd name="T88" fmla="*/ 2147483647 w 1162"/>
              <a:gd name="T89" fmla="*/ 2147483647 h 542"/>
              <a:gd name="T90" fmla="*/ 2147483647 w 1162"/>
              <a:gd name="T91" fmla="*/ 2147483647 h 542"/>
              <a:gd name="T92" fmla="*/ 2147483647 w 1162"/>
              <a:gd name="T93" fmla="*/ 2147483647 h 542"/>
              <a:gd name="T94" fmla="*/ 2147483647 w 1162"/>
              <a:gd name="T95" fmla="*/ 2147483647 h 542"/>
              <a:gd name="T96" fmla="*/ 2147483647 w 1162"/>
              <a:gd name="T97" fmla="*/ 2147483647 h 542"/>
              <a:gd name="T98" fmla="*/ 2147483647 w 1162"/>
              <a:gd name="T99" fmla="*/ 2147483647 h 542"/>
              <a:gd name="T100" fmla="*/ 0 w 1162"/>
              <a:gd name="T101" fmla="*/ 0 h 542"/>
              <a:gd name="T102" fmla="*/ 0 w 1162"/>
              <a:gd name="T103" fmla="*/ 0 h 5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2"/>
              <a:gd name="T157" fmla="*/ 0 h 542"/>
              <a:gd name="T158" fmla="*/ 1162 w 1162"/>
              <a:gd name="T159" fmla="*/ 542 h 5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2" h="542">
                <a:moveTo>
                  <a:pt x="0" y="0"/>
                </a:moveTo>
                <a:lnTo>
                  <a:pt x="0" y="0"/>
                </a:lnTo>
                <a:lnTo>
                  <a:pt x="30" y="34"/>
                </a:lnTo>
                <a:lnTo>
                  <a:pt x="64" y="64"/>
                </a:lnTo>
                <a:lnTo>
                  <a:pt x="96" y="92"/>
                </a:lnTo>
                <a:lnTo>
                  <a:pt x="132" y="118"/>
                </a:lnTo>
                <a:lnTo>
                  <a:pt x="168" y="142"/>
                </a:lnTo>
                <a:lnTo>
                  <a:pt x="204" y="164"/>
                </a:lnTo>
                <a:lnTo>
                  <a:pt x="240" y="184"/>
                </a:lnTo>
                <a:lnTo>
                  <a:pt x="278" y="202"/>
                </a:lnTo>
                <a:lnTo>
                  <a:pt x="314" y="216"/>
                </a:lnTo>
                <a:lnTo>
                  <a:pt x="352" y="232"/>
                </a:lnTo>
                <a:lnTo>
                  <a:pt x="390" y="244"/>
                </a:lnTo>
                <a:lnTo>
                  <a:pt x="428" y="254"/>
                </a:lnTo>
                <a:lnTo>
                  <a:pt x="464" y="264"/>
                </a:lnTo>
                <a:lnTo>
                  <a:pt x="500" y="272"/>
                </a:lnTo>
                <a:lnTo>
                  <a:pt x="572" y="286"/>
                </a:lnTo>
                <a:lnTo>
                  <a:pt x="638" y="294"/>
                </a:lnTo>
                <a:lnTo>
                  <a:pt x="700" y="298"/>
                </a:lnTo>
                <a:lnTo>
                  <a:pt x="756" y="300"/>
                </a:lnTo>
                <a:lnTo>
                  <a:pt x="804" y="300"/>
                </a:lnTo>
                <a:lnTo>
                  <a:pt x="844" y="300"/>
                </a:lnTo>
                <a:lnTo>
                  <a:pt x="874" y="298"/>
                </a:lnTo>
                <a:lnTo>
                  <a:pt x="898" y="294"/>
                </a:lnTo>
                <a:lnTo>
                  <a:pt x="810" y="220"/>
                </a:lnTo>
                <a:lnTo>
                  <a:pt x="1162" y="346"/>
                </a:lnTo>
                <a:lnTo>
                  <a:pt x="864" y="542"/>
                </a:lnTo>
                <a:lnTo>
                  <a:pt x="914" y="448"/>
                </a:lnTo>
                <a:lnTo>
                  <a:pt x="888" y="448"/>
                </a:lnTo>
                <a:lnTo>
                  <a:pt x="858" y="448"/>
                </a:lnTo>
                <a:lnTo>
                  <a:pt x="816" y="444"/>
                </a:lnTo>
                <a:lnTo>
                  <a:pt x="766" y="438"/>
                </a:lnTo>
                <a:lnTo>
                  <a:pt x="708" y="430"/>
                </a:lnTo>
                <a:lnTo>
                  <a:pt x="644" y="416"/>
                </a:lnTo>
                <a:lnTo>
                  <a:pt x="576" y="398"/>
                </a:lnTo>
                <a:lnTo>
                  <a:pt x="504" y="376"/>
                </a:lnTo>
                <a:lnTo>
                  <a:pt x="466" y="362"/>
                </a:lnTo>
                <a:lnTo>
                  <a:pt x="428" y="346"/>
                </a:lnTo>
                <a:lnTo>
                  <a:pt x="390" y="330"/>
                </a:lnTo>
                <a:lnTo>
                  <a:pt x="352" y="310"/>
                </a:lnTo>
                <a:lnTo>
                  <a:pt x="314" y="290"/>
                </a:lnTo>
                <a:lnTo>
                  <a:pt x="276" y="266"/>
                </a:lnTo>
                <a:lnTo>
                  <a:pt x="238" y="242"/>
                </a:lnTo>
                <a:lnTo>
                  <a:pt x="202" y="214"/>
                </a:lnTo>
                <a:lnTo>
                  <a:pt x="166" y="184"/>
                </a:lnTo>
                <a:lnTo>
                  <a:pt x="130" y="154"/>
                </a:lnTo>
                <a:lnTo>
                  <a:pt x="96" y="118"/>
                </a:lnTo>
                <a:lnTo>
                  <a:pt x="62" y="82"/>
                </a:lnTo>
                <a:lnTo>
                  <a:pt x="30" y="42"/>
                </a:lnTo>
                <a:lnTo>
                  <a:pt x="0" y="0"/>
                </a:lnTo>
                <a:close/>
              </a:path>
            </a:pathLst>
          </a:custGeom>
          <a:solidFill>
            <a:srgbClr val="FFFFFF"/>
          </a:solidFill>
          <a:ln w="11430">
            <a:solidFill>
              <a:srgbClr val="000000"/>
            </a:solidFill>
            <a:round/>
            <a:headEnd/>
            <a:tailEnd/>
          </a:ln>
        </p:spPr>
        <p:txBody>
          <a:bodyPr/>
          <a:lstStyle/>
          <a:p>
            <a:endParaRPr lang="en-US"/>
          </a:p>
        </p:txBody>
      </p:sp>
      <p:sp>
        <p:nvSpPr>
          <p:cNvPr id="22553" name="Freeform 238"/>
          <p:cNvSpPr>
            <a:spLocks/>
          </p:cNvSpPr>
          <p:nvPr/>
        </p:nvSpPr>
        <p:spPr bwMode="auto">
          <a:xfrm>
            <a:off x="3165475" y="1771650"/>
            <a:ext cx="1949450" cy="1333500"/>
          </a:xfrm>
          <a:custGeom>
            <a:avLst/>
            <a:gdLst>
              <a:gd name="T0" fmla="*/ 0 w 1228"/>
              <a:gd name="T1" fmla="*/ 2147483647 h 840"/>
              <a:gd name="T2" fmla="*/ 0 w 1228"/>
              <a:gd name="T3" fmla="*/ 2147483647 h 840"/>
              <a:gd name="T4" fmla="*/ 2147483647 w 1228"/>
              <a:gd name="T5" fmla="*/ 2147483647 h 840"/>
              <a:gd name="T6" fmla="*/ 2147483647 w 1228"/>
              <a:gd name="T7" fmla="*/ 2147483647 h 840"/>
              <a:gd name="T8" fmla="*/ 2147483647 w 1228"/>
              <a:gd name="T9" fmla="*/ 2147483647 h 840"/>
              <a:gd name="T10" fmla="*/ 2147483647 w 1228"/>
              <a:gd name="T11" fmla="*/ 2147483647 h 840"/>
              <a:gd name="T12" fmla="*/ 2147483647 w 1228"/>
              <a:gd name="T13" fmla="*/ 2147483647 h 840"/>
              <a:gd name="T14" fmla="*/ 2147483647 w 1228"/>
              <a:gd name="T15" fmla="*/ 2147483647 h 840"/>
              <a:gd name="T16" fmla="*/ 2147483647 w 1228"/>
              <a:gd name="T17" fmla="*/ 2147483647 h 840"/>
              <a:gd name="T18" fmla="*/ 2147483647 w 1228"/>
              <a:gd name="T19" fmla="*/ 2147483647 h 840"/>
              <a:gd name="T20" fmla="*/ 2147483647 w 1228"/>
              <a:gd name="T21" fmla="*/ 2147483647 h 840"/>
              <a:gd name="T22" fmla="*/ 2147483647 w 1228"/>
              <a:gd name="T23" fmla="*/ 2147483647 h 840"/>
              <a:gd name="T24" fmla="*/ 2147483647 w 1228"/>
              <a:gd name="T25" fmla="*/ 2147483647 h 840"/>
              <a:gd name="T26" fmla="*/ 2147483647 w 1228"/>
              <a:gd name="T27" fmla="*/ 2147483647 h 840"/>
              <a:gd name="T28" fmla="*/ 2147483647 w 1228"/>
              <a:gd name="T29" fmla="*/ 2147483647 h 840"/>
              <a:gd name="T30" fmla="*/ 2147483647 w 1228"/>
              <a:gd name="T31" fmla="*/ 2147483647 h 840"/>
              <a:gd name="T32" fmla="*/ 2147483647 w 1228"/>
              <a:gd name="T33" fmla="*/ 2147483647 h 840"/>
              <a:gd name="T34" fmla="*/ 2147483647 w 1228"/>
              <a:gd name="T35" fmla="*/ 2147483647 h 840"/>
              <a:gd name="T36" fmla="*/ 2147483647 w 1228"/>
              <a:gd name="T37" fmla="*/ 2147483647 h 840"/>
              <a:gd name="T38" fmla="*/ 2147483647 w 1228"/>
              <a:gd name="T39" fmla="*/ 2147483647 h 840"/>
              <a:gd name="T40" fmla="*/ 2147483647 w 1228"/>
              <a:gd name="T41" fmla="*/ 2147483647 h 840"/>
              <a:gd name="T42" fmla="*/ 2147483647 w 1228"/>
              <a:gd name="T43" fmla="*/ 2147483647 h 840"/>
              <a:gd name="T44" fmla="*/ 2147483647 w 1228"/>
              <a:gd name="T45" fmla="*/ 2147483647 h 840"/>
              <a:gd name="T46" fmla="*/ 2147483647 w 1228"/>
              <a:gd name="T47" fmla="*/ 2147483647 h 840"/>
              <a:gd name="T48" fmla="*/ 2147483647 w 1228"/>
              <a:gd name="T49" fmla="*/ 2147483647 h 840"/>
              <a:gd name="T50" fmla="*/ 2147483647 w 1228"/>
              <a:gd name="T51" fmla="*/ 2147483647 h 840"/>
              <a:gd name="T52" fmla="*/ 2147483647 w 1228"/>
              <a:gd name="T53" fmla="*/ 2147483647 h 840"/>
              <a:gd name="T54" fmla="*/ 2147483647 w 1228"/>
              <a:gd name="T55" fmla="*/ 0 h 840"/>
              <a:gd name="T56" fmla="*/ 2147483647 w 1228"/>
              <a:gd name="T57" fmla="*/ 2147483647 h 840"/>
              <a:gd name="T58" fmla="*/ 2147483647 w 1228"/>
              <a:gd name="T59" fmla="*/ 2147483647 h 840"/>
              <a:gd name="T60" fmla="*/ 2147483647 w 1228"/>
              <a:gd name="T61" fmla="*/ 2147483647 h 840"/>
              <a:gd name="T62" fmla="*/ 2147483647 w 1228"/>
              <a:gd name="T63" fmla="*/ 2147483647 h 840"/>
              <a:gd name="T64" fmla="*/ 2147483647 w 1228"/>
              <a:gd name="T65" fmla="*/ 2147483647 h 840"/>
              <a:gd name="T66" fmla="*/ 2147483647 w 1228"/>
              <a:gd name="T67" fmla="*/ 2147483647 h 840"/>
              <a:gd name="T68" fmla="*/ 2147483647 w 1228"/>
              <a:gd name="T69" fmla="*/ 2147483647 h 840"/>
              <a:gd name="T70" fmla="*/ 2147483647 w 1228"/>
              <a:gd name="T71" fmla="*/ 2147483647 h 840"/>
              <a:gd name="T72" fmla="*/ 2147483647 w 1228"/>
              <a:gd name="T73" fmla="*/ 2147483647 h 840"/>
              <a:gd name="T74" fmla="*/ 2147483647 w 1228"/>
              <a:gd name="T75" fmla="*/ 2147483647 h 840"/>
              <a:gd name="T76" fmla="*/ 2147483647 w 1228"/>
              <a:gd name="T77" fmla="*/ 2147483647 h 840"/>
              <a:gd name="T78" fmla="*/ 2147483647 w 1228"/>
              <a:gd name="T79" fmla="*/ 2147483647 h 840"/>
              <a:gd name="T80" fmla="*/ 2147483647 w 1228"/>
              <a:gd name="T81" fmla="*/ 2147483647 h 840"/>
              <a:gd name="T82" fmla="*/ 2147483647 w 1228"/>
              <a:gd name="T83" fmla="*/ 2147483647 h 840"/>
              <a:gd name="T84" fmla="*/ 2147483647 w 1228"/>
              <a:gd name="T85" fmla="*/ 2147483647 h 840"/>
              <a:gd name="T86" fmla="*/ 2147483647 w 1228"/>
              <a:gd name="T87" fmla="*/ 2147483647 h 840"/>
              <a:gd name="T88" fmla="*/ 2147483647 w 1228"/>
              <a:gd name="T89" fmla="*/ 2147483647 h 840"/>
              <a:gd name="T90" fmla="*/ 2147483647 w 1228"/>
              <a:gd name="T91" fmla="*/ 2147483647 h 840"/>
              <a:gd name="T92" fmla="*/ 2147483647 w 1228"/>
              <a:gd name="T93" fmla="*/ 2147483647 h 840"/>
              <a:gd name="T94" fmla="*/ 2147483647 w 1228"/>
              <a:gd name="T95" fmla="*/ 2147483647 h 840"/>
              <a:gd name="T96" fmla="*/ 2147483647 w 1228"/>
              <a:gd name="T97" fmla="*/ 2147483647 h 840"/>
              <a:gd name="T98" fmla="*/ 2147483647 w 1228"/>
              <a:gd name="T99" fmla="*/ 2147483647 h 840"/>
              <a:gd name="T100" fmla="*/ 2147483647 w 1228"/>
              <a:gd name="T101" fmla="*/ 2147483647 h 840"/>
              <a:gd name="T102" fmla="*/ 2147483647 w 1228"/>
              <a:gd name="T103" fmla="*/ 2147483647 h 840"/>
              <a:gd name="T104" fmla="*/ 2147483647 w 1228"/>
              <a:gd name="T105" fmla="*/ 2147483647 h 840"/>
              <a:gd name="T106" fmla="*/ 0 w 1228"/>
              <a:gd name="T107" fmla="*/ 2147483647 h 840"/>
              <a:gd name="T108" fmla="*/ 0 w 1228"/>
              <a:gd name="T109" fmla="*/ 2147483647 h 8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28"/>
              <a:gd name="T166" fmla="*/ 0 h 840"/>
              <a:gd name="T167" fmla="*/ 1228 w 1228"/>
              <a:gd name="T168" fmla="*/ 840 h 8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28" h="840">
                <a:moveTo>
                  <a:pt x="0" y="840"/>
                </a:moveTo>
                <a:lnTo>
                  <a:pt x="0" y="840"/>
                </a:lnTo>
                <a:lnTo>
                  <a:pt x="50" y="780"/>
                </a:lnTo>
                <a:lnTo>
                  <a:pt x="100" y="726"/>
                </a:lnTo>
                <a:lnTo>
                  <a:pt x="148" y="674"/>
                </a:lnTo>
                <a:lnTo>
                  <a:pt x="196" y="626"/>
                </a:lnTo>
                <a:lnTo>
                  <a:pt x="244" y="582"/>
                </a:lnTo>
                <a:lnTo>
                  <a:pt x="290" y="542"/>
                </a:lnTo>
                <a:lnTo>
                  <a:pt x="334" y="504"/>
                </a:lnTo>
                <a:lnTo>
                  <a:pt x="378" y="470"/>
                </a:lnTo>
                <a:lnTo>
                  <a:pt x="422" y="440"/>
                </a:lnTo>
                <a:lnTo>
                  <a:pt x="464" y="412"/>
                </a:lnTo>
                <a:lnTo>
                  <a:pt x="504" y="388"/>
                </a:lnTo>
                <a:lnTo>
                  <a:pt x="542" y="364"/>
                </a:lnTo>
                <a:lnTo>
                  <a:pt x="580" y="344"/>
                </a:lnTo>
                <a:lnTo>
                  <a:pt x="616" y="326"/>
                </a:lnTo>
                <a:lnTo>
                  <a:pt x="652" y="312"/>
                </a:lnTo>
                <a:lnTo>
                  <a:pt x="686" y="298"/>
                </a:lnTo>
                <a:lnTo>
                  <a:pt x="748" y="276"/>
                </a:lnTo>
                <a:lnTo>
                  <a:pt x="802" y="262"/>
                </a:lnTo>
                <a:lnTo>
                  <a:pt x="850" y="252"/>
                </a:lnTo>
                <a:lnTo>
                  <a:pt x="890" y="248"/>
                </a:lnTo>
                <a:lnTo>
                  <a:pt x="922" y="246"/>
                </a:lnTo>
                <a:lnTo>
                  <a:pt x="946" y="246"/>
                </a:lnTo>
                <a:lnTo>
                  <a:pt x="964" y="248"/>
                </a:lnTo>
                <a:lnTo>
                  <a:pt x="876" y="322"/>
                </a:lnTo>
                <a:lnTo>
                  <a:pt x="1228" y="196"/>
                </a:lnTo>
                <a:lnTo>
                  <a:pt x="930" y="0"/>
                </a:lnTo>
                <a:lnTo>
                  <a:pt x="980" y="94"/>
                </a:lnTo>
                <a:lnTo>
                  <a:pt x="956" y="96"/>
                </a:lnTo>
                <a:lnTo>
                  <a:pt x="928" y="102"/>
                </a:lnTo>
                <a:lnTo>
                  <a:pt x="890" y="110"/>
                </a:lnTo>
                <a:lnTo>
                  <a:pt x="842" y="122"/>
                </a:lnTo>
                <a:lnTo>
                  <a:pt x="786" y="142"/>
                </a:lnTo>
                <a:lnTo>
                  <a:pt x="724" y="166"/>
                </a:lnTo>
                <a:lnTo>
                  <a:pt x="690" y="182"/>
                </a:lnTo>
                <a:lnTo>
                  <a:pt x="656" y="198"/>
                </a:lnTo>
                <a:lnTo>
                  <a:pt x="620" y="218"/>
                </a:lnTo>
                <a:lnTo>
                  <a:pt x="582" y="240"/>
                </a:lnTo>
                <a:lnTo>
                  <a:pt x="544" y="264"/>
                </a:lnTo>
                <a:lnTo>
                  <a:pt x="504" y="290"/>
                </a:lnTo>
                <a:lnTo>
                  <a:pt x="464" y="318"/>
                </a:lnTo>
                <a:lnTo>
                  <a:pt x="422" y="350"/>
                </a:lnTo>
                <a:lnTo>
                  <a:pt x="382" y="384"/>
                </a:lnTo>
                <a:lnTo>
                  <a:pt x="340" y="422"/>
                </a:lnTo>
                <a:lnTo>
                  <a:pt x="296" y="462"/>
                </a:lnTo>
                <a:lnTo>
                  <a:pt x="254" y="506"/>
                </a:lnTo>
                <a:lnTo>
                  <a:pt x="212" y="552"/>
                </a:lnTo>
                <a:lnTo>
                  <a:pt x="168" y="602"/>
                </a:lnTo>
                <a:lnTo>
                  <a:pt x="126" y="656"/>
                </a:lnTo>
                <a:lnTo>
                  <a:pt x="84" y="714"/>
                </a:lnTo>
                <a:lnTo>
                  <a:pt x="42" y="774"/>
                </a:lnTo>
                <a:lnTo>
                  <a:pt x="0" y="840"/>
                </a:lnTo>
                <a:close/>
              </a:path>
            </a:pathLst>
          </a:custGeom>
          <a:solidFill>
            <a:srgbClr val="FFFFFF"/>
          </a:solidFill>
          <a:ln w="11430">
            <a:solidFill>
              <a:srgbClr val="000000"/>
            </a:solidFill>
            <a:round/>
            <a:headEnd/>
            <a:tailEnd/>
          </a:ln>
        </p:spPr>
        <p:txBody>
          <a:bodyPr/>
          <a:lstStyle/>
          <a:p>
            <a:endParaRPr lang="en-US"/>
          </a:p>
        </p:txBody>
      </p:sp>
      <p:sp>
        <p:nvSpPr>
          <p:cNvPr id="22554" name="Rectangle 239"/>
          <p:cNvSpPr>
            <a:spLocks noChangeArrowheads="1"/>
          </p:cNvSpPr>
          <p:nvPr/>
        </p:nvSpPr>
        <p:spPr bwMode="auto">
          <a:xfrm>
            <a:off x="2689225" y="2994025"/>
            <a:ext cx="1044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Salamanders</a:t>
            </a:r>
            <a:endParaRPr lang="en-US" sz="2400" b="1"/>
          </a:p>
        </p:txBody>
      </p:sp>
      <p:sp>
        <p:nvSpPr>
          <p:cNvPr id="22555" name="Rectangle 251"/>
          <p:cNvSpPr>
            <a:spLocks noChangeArrowheads="1"/>
          </p:cNvSpPr>
          <p:nvPr/>
        </p:nvSpPr>
        <p:spPr bwMode="auto">
          <a:xfrm>
            <a:off x="2284413" y="536575"/>
            <a:ext cx="42640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a:t>Copyright © The McGraw-Hill Companies, Inc. Permission required for reproduction or display.</a:t>
            </a:r>
          </a:p>
        </p:txBody>
      </p:sp>
      <p:sp>
        <p:nvSpPr>
          <p:cNvPr id="22556" name="Rectangle 332"/>
          <p:cNvSpPr>
            <a:spLocks noChangeArrowheads="1"/>
          </p:cNvSpPr>
          <p:nvPr/>
        </p:nvSpPr>
        <p:spPr bwMode="auto">
          <a:xfrm>
            <a:off x="6210300" y="2703513"/>
            <a:ext cx="11366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 Simpson’s Nature Photography</a:t>
            </a:r>
            <a:endParaRPr lang="en-US" sz="2400" b="1"/>
          </a:p>
        </p:txBody>
      </p:sp>
      <p:sp>
        <p:nvSpPr>
          <p:cNvPr id="22557" name="Rectangle 359"/>
          <p:cNvSpPr>
            <a:spLocks noChangeArrowheads="1"/>
          </p:cNvSpPr>
          <p:nvPr/>
        </p:nvSpPr>
        <p:spPr bwMode="auto">
          <a:xfrm>
            <a:off x="6508750" y="5476875"/>
            <a:ext cx="6270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rPr>
              <a:t>© William Leonard</a:t>
            </a:r>
            <a:endParaRPr lang="en-US" sz="2400" b="1"/>
          </a:p>
        </p:txBody>
      </p:sp>
      <p:sp>
        <p:nvSpPr>
          <p:cNvPr id="22558" name="Rectangle 3"/>
          <p:cNvSpPr>
            <a:spLocks noChangeArrowheads="1"/>
          </p:cNvSpPr>
          <p:nvPr/>
        </p:nvSpPr>
        <p:spPr bwMode="auto">
          <a:xfrm>
            <a:off x="-685800" y="64770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900" b="1">
                <a:latin typeface="Times New Roman" pitchFamily="18" charset="0"/>
              </a:rPr>
              <a:t>Copyright ©The McGraw-Hill Companies, Inc. Permission required for reproduction or display</a:t>
            </a:r>
          </a:p>
        </p:txBody>
      </p:sp>
      <p:sp>
        <p:nvSpPr>
          <p:cNvPr id="22559" name="Text Box 5"/>
          <p:cNvSpPr txBox="1">
            <a:spLocks noChangeArrowheads="1"/>
          </p:cNvSpPr>
          <p:nvPr/>
        </p:nvSpPr>
        <p:spPr bwMode="auto">
          <a:xfrm>
            <a:off x="8178800" y="6400800"/>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hlink"/>
                </a:solidFill>
              </a:rPr>
              <a:t>12-21</a:t>
            </a:r>
          </a:p>
        </p:txBody>
      </p:sp>
      <p:sp>
        <p:nvSpPr>
          <p:cNvPr id="913417" name="Text Box 9"/>
          <p:cNvSpPr txBox="1">
            <a:spLocks noChangeArrowheads="1"/>
          </p:cNvSpPr>
          <p:nvPr/>
        </p:nvSpPr>
        <p:spPr bwMode="auto">
          <a:xfrm>
            <a:off x="381000" y="5791200"/>
            <a:ext cx="15872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dirty="0" err="1" smtClean="0">
                <a:latin typeface="+mj-lt"/>
              </a:rPr>
              <a:t>Brooker</a:t>
            </a:r>
            <a:r>
              <a:rPr lang="en-US" sz="1400" b="1" dirty="0" smtClean="0">
                <a:latin typeface="+mj-lt"/>
              </a:rPr>
              <a:t> Fig </a:t>
            </a:r>
            <a:r>
              <a:rPr lang="en-US" sz="1400" b="1" dirty="0">
                <a:latin typeface="+mj-lt"/>
              </a:rPr>
              <a:t>12.8</a:t>
            </a:r>
          </a:p>
        </p:txBody>
      </p:sp>
      <p:sp>
        <p:nvSpPr>
          <p:cNvPr id="913435" name="AutoShape 27"/>
          <p:cNvSpPr>
            <a:spLocks noChangeArrowheads="1"/>
          </p:cNvSpPr>
          <p:nvPr/>
        </p:nvSpPr>
        <p:spPr bwMode="auto">
          <a:xfrm>
            <a:off x="5334000" y="5867400"/>
            <a:ext cx="3657600" cy="609600"/>
          </a:xfrm>
          <a:prstGeom prst="wedgeRectCallout">
            <a:avLst>
              <a:gd name="adj1" fmla="val 10199"/>
              <a:gd name="adj2" fmla="val -162500"/>
            </a:avLst>
          </a:prstGeom>
          <a:solidFill>
            <a:schemeClr val="accent1"/>
          </a:solidFill>
          <a:ln w="9525">
            <a:solidFill>
              <a:schemeClr val="tx1"/>
            </a:solidFill>
            <a:miter lim="800000"/>
            <a:headEnd/>
            <a:tailEnd/>
          </a:ln>
        </p:spPr>
        <p:txBody>
          <a:bodyPr/>
          <a:lstStyle/>
          <a:p>
            <a:pPr algn="ctr" eaLnBrk="0" hangingPunct="0"/>
            <a:r>
              <a:rPr lang="en-US" sz="1600"/>
              <a:t>Has a genome that is more than twice as large as that of </a:t>
            </a:r>
            <a:r>
              <a:rPr lang="en-US" sz="1600" i="1"/>
              <a:t>P. richmondi</a:t>
            </a:r>
          </a:p>
        </p:txBody>
      </p:sp>
    </p:spTree>
    <p:extLst>
      <p:ext uri="{BB962C8B-B14F-4D97-AF65-F5344CB8AC3E}">
        <p14:creationId xmlns:p14="http://schemas.microsoft.com/office/powerpoint/2010/main" val="2343032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913417">
                                            <p:txEl>
                                              <p:pRg st="0" end="0"/>
                                            </p:txEl>
                                          </p:spTgt>
                                        </p:tgtEl>
                                        <p:attrNameLst>
                                          <p:attrName>style.visibility</p:attrName>
                                        </p:attrNameLst>
                                      </p:cBhvr>
                                      <p:to>
                                        <p:strVal val="visible"/>
                                      </p:to>
                                    </p:set>
                                    <p:anim calcmode="lin" valueType="num">
                                      <p:cBhvr>
                                        <p:cTn id="7" dur="1000" fill="hold"/>
                                        <p:tgtEl>
                                          <p:spTgt spid="91341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1341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1341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1341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13435"/>
                                        </p:tgtEl>
                                        <p:attrNameLst>
                                          <p:attrName>style.visibility</p:attrName>
                                        </p:attrNameLst>
                                      </p:cBhvr>
                                      <p:to>
                                        <p:strVal val="visible"/>
                                      </p:to>
                                    </p:set>
                                    <p:animEffect transition="in" filter="wipe(down)">
                                      <p:cBhvr>
                                        <p:cTn id="15" dur="500"/>
                                        <p:tgtEl>
                                          <p:spTgt spid="913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igure 11-07a"/>
          <p:cNvPicPr>
            <a:picLocks noChangeAspect="1" noChangeArrowheads="1"/>
          </p:cNvPicPr>
          <p:nvPr/>
        </p:nvPicPr>
        <p:blipFill>
          <a:blip r:embed="rId3" cstate="print"/>
          <a:srcRect/>
          <a:stretch>
            <a:fillRect/>
          </a:stretch>
        </p:blipFill>
        <p:spPr bwMode="auto">
          <a:xfrm>
            <a:off x="635000" y="165100"/>
            <a:ext cx="7891463" cy="653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7" descr="bro25332_12_10 (2)C.jpg"/>
          <p:cNvPicPr>
            <a:picLocks noChangeAspect="1"/>
          </p:cNvPicPr>
          <p:nvPr/>
        </p:nvPicPr>
        <p:blipFill>
          <a:blip r:embed="rId2" cstate="print"/>
          <a:srcRect/>
          <a:stretch>
            <a:fillRect/>
          </a:stretch>
        </p:blipFill>
        <p:spPr bwMode="auto">
          <a:xfrm>
            <a:off x="2427288" y="1295400"/>
            <a:ext cx="4733925" cy="3443288"/>
          </a:xfrm>
          <a:prstGeom prst="rect">
            <a:avLst/>
          </a:prstGeom>
          <a:noFill/>
          <a:ln w="9525">
            <a:noFill/>
            <a:miter lim="800000"/>
            <a:headEnd/>
            <a:tailEnd/>
          </a:ln>
        </p:spPr>
      </p:pic>
      <p:sp>
        <p:nvSpPr>
          <p:cNvPr id="14342" name="Rectangle 2168"/>
          <p:cNvSpPr>
            <a:spLocks noChangeArrowheads="1"/>
          </p:cNvSpPr>
          <p:nvPr/>
        </p:nvSpPr>
        <p:spPr bwMode="auto">
          <a:xfrm>
            <a:off x="945931" y="5227583"/>
            <a:ext cx="7520152" cy="615553"/>
          </a:xfrm>
          <a:prstGeom prst="rect">
            <a:avLst/>
          </a:prstGeom>
          <a:noFill/>
          <a:ln w="9525">
            <a:noFill/>
            <a:miter lim="800000"/>
            <a:headEnd/>
            <a:tailEnd/>
          </a:ln>
        </p:spPr>
        <p:txBody>
          <a:bodyPr wrap="square" lIns="0" tIns="0" rIns="0" bIns="0">
            <a:spAutoFit/>
          </a:bodyPr>
          <a:lstStyle/>
          <a:p>
            <a:pPr algn="ctr">
              <a:defRPr/>
            </a:pPr>
            <a:r>
              <a:rPr lang="en-US" sz="2000" b="1" dirty="0" err="1" smtClean="0">
                <a:solidFill>
                  <a:srgbClr val="000000"/>
                </a:solidFill>
                <a:latin typeface="Helvetica" pitchFamily="34" charset="0"/>
              </a:rPr>
              <a:t>Nucleosomes</a:t>
            </a:r>
            <a:r>
              <a:rPr lang="en-US" sz="2000" b="1" dirty="0" smtClean="0">
                <a:solidFill>
                  <a:srgbClr val="000000"/>
                </a:solidFill>
                <a:latin typeface="Helvetica" pitchFamily="34" charset="0"/>
              </a:rPr>
              <a:t> </a:t>
            </a:r>
            <a:r>
              <a:rPr lang="en-US" sz="2000" b="1" dirty="0">
                <a:solidFill>
                  <a:srgbClr val="000000"/>
                </a:solidFill>
                <a:latin typeface="Helvetica" pitchFamily="34" charset="0"/>
              </a:rPr>
              <a:t>showing linker </a:t>
            </a:r>
            <a:r>
              <a:rPr lang="en-US" sz="2000" b="1" dirty="0" err="1" smtClean="0">
                <a:solidFill>
                  <a:srgbClr val="000000"/>
                </a:solidFill>
                <a:latin typeface="Helvetica" pitchFamily="34" charset="0"/>
              </a:rPr>
              <a:t>histones</a:t>
            </a:r>
            <a:r>
              <a:rPr lang="en-US" sz="2000" b="1" dirty="0" smtClean="0">
                <a:solidFill>
                  <a:srgbClr val="000000"/>
                </a:solidFill>
                <a:latin typeface="Helvetica" pitchFamily="34" charset="0"/>
              </a:rPr>
              <a:t> and </a:t>
            </a:r>
            <a:r>
              <a:rPr lang="en-US" sz="2000" b="1" dirty="0" err="1">
                <a:solidFill>
                  <a:srgbClr val="000000"/>
                </a:solidFill>
                <a:latin typeface="Helvetica" pitchFamily="34" charset="0"/>
              </a:rPr>
              <a:t>nonhistone</a:t>
            </a:r>
            <a:r>
              <a:rPr lang="en-US" sz="2000" b="1" dirty="0">
                <a:solidFill>
                  <a:srgbClr val="000000"/>
                </a:solidFill>
                <a:latin typeface="Helvetica" pitchFamily="34" charset="0"/>
              </a:rPr>
              <a:t> proteins</a:t>
            </a:r>
            <a:endParaRPr lang="en-US" sz="2000" b="1" dirty="0"/>
          </a:p>
        </p:txBody>
      </p:sp>
      <p:sp>
        <p:nvSpPr>
          <p:cNvPr id="32773" name="Rectangle 2264"/>
          <p:cNvSpPr>
            <a:spLocks noChangeAspect="1" noChangeArrowheads="1"/>
          </p:cNvSpPr>
          <p:nvPr/>
        </p:nvSpPr>
        <p:spPr bwMode="auto">
          <a:xfrm>
            <a:off x="2890838" y="1560513"/>
            <a:ext cx="798295" cy="492443"/>
          </a:xfrm>
          <a:prstGeom prst="rect">
            <a:avLst/>
          </a:prstGeom>
          <a:noFill/>
          <a:ln w="9525">
            <a:noFill/>
            <a:miter lim="800000"/>
            <a:headEnd/>
            <a:tailEnd/>
          </a:ln>
        </p:spPr>
        <p:txBody>
          <a:bodyPr wrap="none" lIns="0" tIns="0" rIns="0" bIns="0">
            <a:spAutoFit/>
          </a:bodyPr>
          <a:lstStyle/>
          <a:p>
            <a:r>
              <a:rPr lang="en-US" sz="1600" b="1">
                <a:solidFill>
                  <a:srgbClr val="000000"/>
                </a:solidFill>
                <a:latin typeface="Helvetica" pitchFamily="34" charset="0"/>
              </a:rPr>
              <a:t>Histone</a:t>
            </a:r>
          </a:p>
          <a:p>
            <a:r>
              <a:rPr lang="en-US" sz="1600" b="1">
                <a:solidFill>
                  <a:srgbClr val="000000"/>
                </a:solidFill>
                <a:latin typeface="Helvetica" pitchFamily="34" charset="0"/>
              </a:rPr>
              <a:t>octamer</a:t>
            </a:r>
            <a:endParaRPr lang="en-US" sz="1600" b="1"/>
          </a:p>
        </p:txBody>
      </p:sp>
      <p:sp>
        <p:nvSpPr>
          <p:cNvPr id="32774" name="Rectangle 2278"/>
          <p:cNvSpPr>
            <a:spLocks noChangeAspect="1" noChangeArrowheads="1"/>
          </p:cNvSpPr>
          <p:nvPr/>
        </p:nvSpPr>
        <p:spPr bwMode="auto">
          <a:xfrm>
            <a:off x="2890838" y="2806700"/>
            <a:ext cx="1070806" cy="246221"/>
          </a:xfrm>
          <a:prstGeom prst="rect">
            <a:avLst/>
          </a:prstGeom>
          <a:noFill/>
          <a:ln w="9525">
            <a:noFill/>
            <a:miter lim="800000"/>
            <a:headEnd/>
            <a:tailEnd/>
          </a:ln>
        </p:spPr>
        <p:txBody>
          <a:bodyPr wrap="none" lIns="0" tIns="0" rIns="0" bIns="0">
            <a:spAutoFit/>
          </a:bodyPr>
          <a:lstStyle/>
          <a:p>
            <a:r>
              <a:rPr lang="en-US" sz="1600" b="1">
                <a:solidFill>
                  <a:srgbClr val="000000"/>
                </a:solidFill>
                <a:latin typeface="Helvetica" pitchFamily="34" charset="0"/>
              </a:rPr>
              <a:t>Histone H1</a:t>
            </a:r>
            <a:endParaRPr lang="en-US" sz="1600" b="1"/>
          </a:p>
        </p:txBody>
      </p:sp>
      <p:sp>
        <p:nvSpPr>
          <p:cNvPr id="32775" name="Rectangle 2287"/>
          <p:cNvSpPr>
            <a:spLocks noChangeAspect="1" noChangeArrowheads="1"/>
          </p:cNvSpPr>
          <p:nvPr/>
        </p:nvSpPr>
        <p:spPr bwMode="auto">
          <a:xfrm>
            <a:off x="6019800" y="2311400"/>
            <a:ext cx="1126912" cy="492443"/>
          </a:xfrm>
          <a:prstGeom prst="rect">
            <a:avLst/>
          </a:prstGeom>
          <a:noFill/>
          <a:ln w="9525">
            <a:noFill/>
            <a:miter lim="800000"/>
            <a:headEnd/>
            <a:tailEnd/>
          </a:ln>
        </p:spPr>
        <p:txBody>
          <a:bodyPr wrap="none" lIns="0" tIns="0" rIns="0" bIns="0">
            <a:spAutoFit/>
          </a:bodyPr>
          <a:lstStyle/>
          <a:p>
            <a:r>
              <a:rPr lang="en-US" sz="1600" b="1">
                <a:solidFill>
                  <a:srgbClr val="000000"/>
                </a:solidFill>
                <a:latin typeface="Helvetica" pitchFamily="34" charset="0"/>
              </a:rPr>
              <a:t>Nonhistone</a:t>
            </a:r>
          </a:p>
          <a:p>
            <a:r>
              <a:rPr lang="en-US" sz="1600" b="1">
                <a:solidFill>
                  <a:srgbClr val="000000"/>
                </a:solidFill>
                <a:latin typeface="Helvetica" pitchFamily="34" charset="0"/>
              </a:rPr>
              <a:t>proteins</a:t>
            </a:r>
            <a:endParaRPr lang="en-US" sz="1600" b="1"/>
          </a:p>
        </p:txBody>
      </p:sp>
      <p:sp>
        <p:nvSpPr>
          <p:cNvPr id="32776" name="Rectangle 2305"/>
          <p:cNvSpPr>
            <a:spLocks noChangeAspect="1" noChangeArrowheads="1"/>
          </p:cNvSpPr>
          <p:nvPr/>
        </p:nvSpPr>
        <p:spPr bwMode="auto">
          <a:xfrm>
            <a:off x="4495800" y="3751263"/>
            <a:ext cx="615553" cy="492443"/>
          </a:xfrm>
          <a:prstGeom prst="rect">
            <a:avLst/>
          </a:prstGeom>
          <a:noFill/>
          <a:ln w="7874">
            <a:noFill/>
            <a:miter lim="800000"/>
            <a:headEnd/>
            <a:tailEnd/>
          </a:ln>
        </p:spPr>
        <p:txBody>
          <a:bodyPr wrap="none" lIns="0" tIns="0" rIns="0" bIns="0">
            <a:spAutoFit/>
          </a:bodyPr>
          <a:lstStyle/>
          <a:p>
            <a:r>
              <a:rPr lang="en-US" sz="1600" b="1">
                <a:solidFill>
                  <a:srgbClr val="000000"/>
                </a:solidFill>
                <a:latin typeface="Helvetica" pitchFamily="34" charset="0"/>
              </a:rPr>
              <a:t>Linker</a:t>
            </a:r>
          </a:p>
          <a:p>
            <a:r>
              <a:rPr lang="en-US" sz="1600" b="1">
                <a:solidFill>
                  <a:srgbClr val="000000"/>
                </a:solidFill>
                <a:latin typeface="Helvetica" pitchFamily="34" charset="0"/>
              </a:rPr>
              <a:t>DNA</a:t>
            </a:r>
            <a:endParaRPr lang="en-US" sz="1600" b="1"/>
          </a:p>
        </p:txBody>
      </p:sp>
      <p:sp>
        <p:nvSpPr>
          <p:cNvPr id="32777" name="Line 2423"/>
          <p:cNvSpPr>
            <a:spLocks noChangeAspect="1" noChangeShapeType="1"/>
          </p:cNvSpPr>
          <p:nvPr/>
        </p:nvSpPr>
        <p:spPr bwMode="auto">
          <a:xfrm>
            <a:off x="3744913" y="1701800"/>
            <a:ext cx="568325" cy="233363"/>
          </a:xfrm>
          <a:prstGeom prst="line">
            <a:avLst/>
          </a:prstGeom>
          <a:noFill/>
          <a:ln w="7874">
            <a:solidFill>
              <a:srgbClr val="000000"/>
            </a:solidFill>
            <a:round/>
            <a:headEnd/>
            <a:tailEnd/>
          </a:ln>
        </p:spPr>
        <p:txBody>
          <a:bodyPr/>
          <a:lstStyle/>
          <a:p>
            <a:endParaRPr lang="en-US"/>
          </a:p>
        </p:txBody>
      </p:sp>
      <p:sp>
        <p:nvSpPr>
          <p:cNvPr id="32778" name="Line 2425"/>
          <p:cNvSpPr>
            <a:spLocks noChangeAspect="1" noChangeShapeType="1"/>
          </p:cNvSpPr>
          <p:nvPr/>
        </p:nvSpPr>
        <p:spPr bwMode="auto">
          <a:xfrm>
            <a:off x="3403600" y="3113088"/>
            <a:ext cx="398463" cy="574675"/>
          </a:xfrm>
          <a:prstGeom prst="line">
            <a:avLst/>
          </a:prstGeom>
          <a:noFill/>
          <a:ln w="7874">
            <a:solidFill>
              <a:srgbClr val="000000"/>
            </a:solidFill>
            <a:round/>
            <a:headEnd/>
            <a:tailEnd/>
          </a:ln>
        </p:spPr>
        <p:txBody>
          <a:bodyPr/>
          <a:lstStyle/>
          <a:p>
            <a:endParaRPr lang="en-US"/>
          </a:p>
        </p:txBody>
      </p:sp>
      <p:grpSp>
        <p:nvGrpSpPr>
          <p:cNvPr id="2" name="Group 44"/>
          <p:cNvGrpSpPr>
            <a:grpSpLocks noChangeAspect="1"/>
          </p:cNvGrpSpPr>
          <p:nvPr/>
        </p:nvGrpSpPr>
        <p:grpSpPr bwMode="auto">
          <a:xfrm>
            <a:off x="5246688" y="2481263"/>
            <a:ext cx="717550" cy="973137"/>
            <a:chOff x="2282825" y="4622800"/>
            <a:chExt cx="400050" cy="542925"/>
          </a:xfrm>
        </p:grpSpPr>
        <p:sp>
          <p:nvSpPr>
            <p:cNvPr id="32785" name="Freeform 2432"/>
            <p:cNvSpPr>
              <a:spLocks noChangeAspect="1"/>
            </p:cNvSpPr>
            <p:nvPr/>
          </p:nvSpPr>
          <p:spPr bwMode="auto">
            <a:xfrm>
              <a:off x="2282825" y="4622800"/>
              <a:ext cx="400050" cy="542925"/>
            </a:xfrm>
            <a:custGeom>
              <a:avLst/>
              <a:gdLst>
                <a:gd name="T0" fmla="*/ 0 w 252"/>
                <a:gd name="T1" fmla="*/ 2147483647 h 342"/>
                <a:gd name="T2" fmla="*/ 2147483647 w 252"/>
                <a:gd name="T3" fmla="*/ 0 h 342"/>
                <a:gd name="T4" fmla="*/ 2147483647 w 252"/>
                <a:gd name="T5" fmla="*/ 2147483647 h 342"/>
                <a:gd name="T6" fmla="*/ 0 60000 65536"/>
                <a:gd name="T7" fmla="*/ 0 60000 65536"/>
                <a:gd name="T8" fmla="*/ 0 60000 65536"/>
                <a:gd name="T9" fmla="*/ 0 w 252"/>
                <a:gd name="T10" fmla="*/ 0 h 342"/>
                <a:gd name="T11" fmla="*/ 252 w 252"/>
                <a:gd name="T12" fmla="*/ 342 h 342"/>
              </a:gdLst>
              <a:ahLst/>
              <a:cxnLst>
                <a:cxn ang="T6">
                  <a:pos x="T0" y="T1"/>
                </a:cxn>
                <a:cxn ang="T7">
                  <a:pos x="T2" y="T3"/>
                </a:cxn>
                <a:cxn ang="T8">
                  <a:pos x="T4" y="T5"/>
                </a:cxn>
              </a:cxnLst>
              <a:rect l="T9" t="T10" r="T11" b="T12"/>
              <a:pathLst>
                <a:path w="252" h="342">
                  <a:moveTo>
                    <a:pt x="0" y="138"/>
                  </a:moveTo>
                  <a:lnTo>
                    <a:pt x="252" y="0"/>
                  </a:lnTo>
                  <a:lnTo>
                    <a:pt x="158" y="342"/>
                  </a:lnTo>
                </a:path>
              </a:pathLst>
            </a:custGeom>
            <a:noFill/>
            <a:ln w="7874">
              <a:solidFill>
                <a:srgbClr val="000000"/>
              </a:solidFill>
              <a:round/>
              <a:headEnd/>
              <a:tailEnd/>
            </a:ln>
          </p:spPr>
          <p:txBody>
            <a:bodyPr/>
            <a:lstStyle/>
            <a:p>
              <a:endParaRPr lang="en-US"/>
            </a:p>
          </p:txBody>
        </p:sp>
        <p:sp>
          <p:nvSpPr>
            <p:cNvPr id="32786" name="Line 2433"/>
            <p:cNvSpPr>
              <a:spLocks noChangeAspect="1" noChangeShapeType="1"/>
            </p:cNvSpPr>
            <p:nvPr/>
          </p:nvSpPr>
          <p:spPr bwMode="auto">
            <a:xfrm flipV="1">
              <a:off x="2368550" y="4622800"/>
              <a:ext cx="314325" cy="346075"/>
            </a:xfrm>
            <a:prstGeom prst="line">
              <a:avLst/>
            </a:prstGeom>
            <a:noFill/>
            <a:ln w="7874">
              <a:solidFill>
                <a:srgbClr val="000000"/>
              </a:solidFill>
              <a:round/>
              <a:headEnd/>
              <a:tailEnd/>
            </a:ln>
          </p:spPr>
          <p:txBody>
            <a:bodyPr/>
            <a:lstStyle/>
            <a:p>
              <a:endParaRPr lang="en-US"/>
            </a:p>
          </p:txBody>
        </p:sp>
      </p:grpSp>
      <p:sp>
        <p:nvSpPr>
          <p:cNvPr id="32780" name="Line 2435"/>
          <p:cNvSpPr>
            <a:spLocks noChangeAspect="1" noChangeShapeType="1"/>
          </p:cNvSpPr>
          <p:nvPr/>
        </p:nvSpPr>
        <p:spPr bwMode="auto">
          <a:xfrm flipV="1">
            <a:off x="4995863" y="3443288"/>
            <a:ext cx="319087" cy="284162"/>
          </a:xfrm>
          <a:prstGeom prst="line">
            <a:avLst/>
          </a:prstGeom>
          <a:noFill/>
          <a:ln w="7874">
            <a:solidFill>
              <a:srgbClr val="000000"/>
            </a:solidFill>
            <a:round/>
            <a:headEnd/>
            <a:tailEnd/>
          </a:ln>
        </p:spPr>
        <p:txBody>
          <a:bodyPr/>
          <a:lstStyle/>
          <a:p>
            <a:endParaRPr lang="en-US"/>
          </a:p>
        </p:txBody>
      </p:sp>
      <p:sp>
        <p:nvSpPr>
          <p:cNvPr id="32781" name="Rectangle 2"/>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latin typeface="Times New Roman" pitchFamily="18" charset="0"/>
              </a:rPr>
              <a:t>Copyright ©The McGraw-Hill Companies, Inc. Permission required for reproduction or display</a:t>
            </a:r>
          </a:p>
        </p:txBody>
      </p:sp>
      <p:sp>
        <p:nvSpPr>
          <p:cNvPr id="32783" name="Text Box 5"/>
          <p:cNvSpPr txBox="1">
            <a:spLocks noChangeArrowheads="1"/>
          </p:cNvSpPr>
          <p:nvPr/>
        </p:nvSpPr>
        <p:spPr bwMode="auto">
          <a:xfrm>
            <a:off x="212835" y="6019800"/>
            <a:ext cx="2066463" cy="338554"/>
          </a:xfrm>
          <a:prstGeom prst="rect">
            <a:avLst/>
          </a:prstGeom>
          <a:noFill/>
          <a:ln w="9525">
            <a:noFill/>
            <a:miter lim="800000"/>
            <a:headEnd/>
            <a:tailEnd/>
          </a:ln>
        </p:spPr>
        <p:txBody>
          <a:bodyPr wrap="none">
            <a:spAutoFit/>
          </a:bodyPr>
          <a:lstStyle/>
          <a:p>
            <a:pPr eaLnBrk="0" hangingPunct="0"/>
            <a:r>
              <a:rPr lang="en-US" sz="1600" b="1" dirty="0" err="1" smtClean="0">
                <a:latin typeface="+mn-lt"/>
              </a:rPr>
              <a:t>Brooker</a:t>
            </a:r>
            <a:r>
              <a:rPr lang="en-US" sz="1600" b="1" dirty="0" smtClean="0">
                <a:latin typeface="+mn-lt"/>
              </a:rPr>
              <a:t>, Fig </a:t>
            </a:r>
            <a:r>
              <a:rPr lang="en-US" sz="1600" b="1" dirty="0">
                <a:latin typeface="+mn-lt"/>
              </a:rPr>
              <a:t>12.10c</a:t>
            </a:r>
          </a:p>
        </p:txBody>
      </p:sp>
      <p:sp>
        <p:nvSpPr>
          <p:cNvPr id="19" name="Title 18"/>
          <p:cNvSpPr>
            <a:spLocks noGrp="1"/>
          </p:cNvSpPr>
          <p:nvPr>
            <p:ph type="title"/>
          </p:nvPr>
        </p:nvSpPr>
        <p:spPr/>
        <p:txBody>
          <a:bodyPr/>
          <a:lstStyle/>
          <a:p>
            <a:r>
              <a:rPr lang="en-US" sz="2800" dirty="0" smtClean="0"/>
              <a:t>Non-</a:t>
            </a:r>
            <a:r>
              <a:rPr lang="en-US" sz="2800" dirty="0" err="1" smtClean="0"/>
              <a:t>histone</a:t>
            </a:r>
            <a:r>
              <a:rPr lang="en-US" sz="2800" baseline="0" dirty="0" smtClean="0"/>
              <a:t> proteins play role in chromosomes organization and compaction</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7" descr="bro25332_12_13 (2)b.jpg"/>
          <p:cNvPicPr>
            <a:picLocks noChangeAspect="1"/>
          </p:cNvPicPr>
          <p:nvPr/>
        </p:nvPicPr>
        <p:blipFill>
          <a:blip r:embed="rId2" cstate="print"/>
          <a:srcRect/>
          <a:stretch>
            <a:fillRect/>
          </a:stretch>
        </p:blipFill>
        <p:spPr bwMode="auto">
          <a:xfrm>
            <a:off x="1903413" y="2155825"/>
            <a:ext cx="2047875" cy="3417888"/>
          </a:xfrm>
          <a:prstGeom prst="rect">
            <a:avLst/>
          </a:prstGeom>
          <a:noFill/>
          <a:ln w="9525">
            <a:noFill/>
            <a:miter lim="800000"/>
            <a:headEnd/>
            <a:tailEnd/>
          </a:ln>
        </p:spPr>
      </p:pic>
      <p:pic>
        <p:nvPicPr>
          <p:cNvPr id="40963" name="Picture 28" descr="bro25332_12_13 (2)c.jpg"/>
          <p:cNvPicPr>
            <a:picLocks noChangeAspect="1"/>
          </p:cNvPicPr>
          <p:nvPr/>
        </p:nvPicPr>
        <p:blipFill>
          <a:blip r:embed="rId3" cstate="print"/>
          <a:srcRect/>
          <a:stretch>
            <a:fillRect/>
          </a:stretch>
        </p:blipFill>
        <p:spPr bwMode="auto">
          <a:xfrm>
            <a:off x="4609072" y="1652588"/>
            <a:ext cx="2320925" cy="3919537"/>
          </a:xfrm>
          <a:prstGeom prst="rect">
            <a:avLst/>
          </a:prstGeom>
          <a:noFill/>
          <a:ln w="9525">
            <a:noFill/>
            <a:miter lim="800000"/>
            <a:headEnd/>
            <a:tailEnd/>
          </a:ln>
        </p:spPr>
      </p:pic>
      <p:sp>
        <p:nvSpPr>
          <p:cNvPr id="40965" name="Rectangle 8752"/>
          <p:cNvSpPr>
            <a:spLocks noChangeAspect="1" noChangeArrowheads="1"/>
          </p:cNvSpPr>
          <p:nvPr/>
        </p:nvSpPr>
        <p:spPr bwMode="auto">
          <a:xfrm>
            <a:off x="2291213" y="5797550"/>
            <a:ext cx="1527662" cy="246221"/>
          </a:xfrm>
          <a:prstGeom prst="rect">
            <a:avLst/>
          </a:prstGeom>
          <a:noFill/>
          <a:ln w="9525">
            <a:noFill/>
            <a:miter lim="800000"/>
            <a:headEnd/>
            <a:tailEnd/>
          </a:ln>
        </p:spPr>
        <p:txBody>
          <a:bodyPr wrap="none" lIns="0" tIns="0" rIns="0" bIns="0">
            <a:spAutoFit/>
          </a:bodyPr>
          <a:lstStyle/>
          <a:p>
            <a:r>
              <a:rPr lang="en-US" sz="1600" b="1" dirty="0" smtClean="0">
                <a:solidFill>
                  <a:srgbClr val="000000"/>
                </a:solidFill>
                <a:latin typeface="Helvetica" pitchFamily="34" charset="0"/>
              </a:rPr>
              <a:t>Solenoid </a:t>
            </a:r>
            <a:r>
              <a:rPr lang="en-US" sz="1600" b="1" dirty="0">
                <a:solidFill>
                  <a:srgbClr val="000000"/>
                </a:solidFill>
                <a:latin typeface="Helvetica" pitchFamily="34" charset="0"/>
              </a:rPr>
              <a:t>model</a:t>
            </a:r>
            <a:endParaRPr lang="en-US" sz="2400" b="1" dirty="0"/>
          </a:p>
        </p:txBody>
      </p:sp>
      <p:sp>
        <p:nvSpPr>
          <p:cNvPr id="40966" name="Rectangle 8768"/>
          <p:cNvSpPr>
            <a:spLocks noChangeAspect="1" noChangeArrowheads="1"/>
          </p:cNvSpPr>
          <p:nvPr/>
        </p:nvSpPr>
        <p:spPr bwMode="auto">
          <a:xfrm>
            <a:off x="4960066" y="5797550"/>
            <a:ext cx="1311256" cy="246221"/>
          </a:xfrm>
          <a:prstGeom prst="rect">
            <a:avLst/>
          </a:prstGeom>
          <a:noFill/>
          <a:ln w="9525">
            <a:noFill/>
            <a:miter lim="800000"/>
            <a:headEnd/>
            <a:tailEnd/>
          </a:ln>
        </p:spPr>
        <p:txBody>
          <a:bodyPr wrap="none" lIns="0" tIns="0" rIns="0" bIns="0">
            <a:spAutoFit/>
          </a:bodyPr>
          <a:lstStyle/>
          <a:p>
            <a:r>
              <a:rPr lang="en-US" sz="1600" b="1" dirty="0" smtClean="0">
                <a:solidFill>
                  <a:srgbClr val="000000"/>
                </a:solidFill>
                <a:latin typeface="Helvetica" pitchFamily="34" charset="0"/>
              </a:rPr>
              <a:t>Zigzag </a:t>
            </a:r>
            <a:r>
              <a:rPr lang="en-US" sz="1600" b="1" dirty="0">
                <a:solidFill>
                  <a:srgbClr val="000000"/>
                </a:solidFill>
                <a:latin typeface="Helvetica" pitchFamily="34" charset="0"/>
              </a:rPr>
              <a:t>model</a:t>
            </a:r>
            <a:endParaRPr lang="en-US" sz="2400" b="1" dirty="0"/>
          </a:p>
        </p:txBody>
      </p:sp>
      <p:sp>
        <p:nvSpPr>
          <p:cNvPr id="40967" name="Rectangle 8782"/>
          <p:cNvSpPr>
            <a:spLocks noChangeAspect="1" noChangeArrowheads="1"/>
          </p:cNvSpPr>
          <p:nvPr/>
        </p:nvSpPr>
        <p:spPr bwMode="auto">
          <a:xfrm>
            <a:off x="5212322" y="1163638"/>
            <a:ext cx="593111" cy="246221"/>
          </a:xfrm>
          <a:prstGeom prst="rect">
            <a:avLst/>
          </a:prstGeom>
          <a:noFill/>
          <a:ln w="9525">
            <a:noFill/>
            <a:miter lim="800000"/>
            <a:headEnd/>
            <a:tailEnd/>
          </a:ln>
        </p:spPr>
        <p:txBody>
          <a:bodyPr wrap="none" lIns="0" tIns="0" rIns="0" bIns="0">
            <a:spAutoFit/>
          </a:bodyPr>
          <a:lstStyle/>
          <a:p>
            <a:r>
              <a:rPr lang="en-US" sz="1600" b="1">
                <a:solidFill>
                  <a:srgbClr val="000000"/>
                </a:solidFill>
                <a:latin typeface="Helvetica" pitchFamily="34" charset="0"/>
              </a:rPr>
              <a:t>30 nm</a:t>
            </a:r>
            <a:endParaRPr lang="en-US" sz="2400" b="1"/>
          </a:p>
        </p:txBody>
      </p:sp>
      <p:sp>
        <p:nvSpPr>
          <p:cNvPr id="40968" name="Rectangle 8786"/>
          <p:cNvSpPr>
            <a:spLocks noChangeAspect="1" noChangeArrowheads="1"/>
          </p:cNvSpPr>
          <p:nvPr/>
        </p:nvSpPr>
        <p:spPr bwMode="auto">
          <a:xfrm>
            <a:off x="2517775" y="1535113"/>
            <a:ext cx="593111" cy="246221"/>
          </a:xfrm>
          <a:prstGeom prst="rect">
            <a:avLst/>
          </a:prstGeom>
          <a:noFill/>
          <a:ln w="9525">
            <a:noFill/>
            <a:miter lim="800000"/>
            <a:headEnd/>
            <a:tailEnd/>
          </a:ln>
        </p:spPr>
        <p:txBody>
          <a:bodyPr wrap="none" lIns="0" tIns="0" rIns="0" bIns="0">
            <a:spAutoFit/>
          </a:bodyPr>
          <a:lstStyle/>
          <a:p>
            <a:r>
              <a:rPr lang="en-US" sz="1600" b="1">
                <a:solidFill>
                  <a:srgbClr val="000000"/>
                </a:solidFill>
                <a:latin typeface="Helvetica" pitchFamily="34" charset="0"/>
              </a:rPr>
              <a:t>30 nm</a:t>
            </a:r>
            <a:endParaRPr lang="en-US" sz="2400" b="1"/>
          </a:p>
        </p:txBody>
      </p:sp>
      <p:sp>
        <p:nvSpPr>
          <p:cNvPr id="40969" name="Rectangle 8790"/>
          <p:cNvSpPr>
            <a:spLocks noChangeAspect="1" noChangeArrowheads="1"/>
          </p:cNvSpPr>
          <p:nvPr/>
        </p:nvSpPr>
        <p:spPr bwMode="auto">
          <a:xfrm>
            <a:off x="975545" y="2200543"/>
            <a:ext cx="809517" cy="738664"/>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Helvetica" pitchFamily="34" charset="0"/>
              </a:rPr>
              <a:t>Core</a:t>
            </a:r>
          </a:p>
          <a:p>
            <a:r>
              <a:rPr lang="en-US" sz="1600" b="1" dirty="0" err="1">
                <a:solidFill>
                  <a:srgbClr val="000000"/>
                </a:solidFill>
                <a:latin typeface="Helvetica" pitchFamily="34" charset="0"/>
              </a:rPr>
              <a:t>histone</a:t>
            </a:r>
            <a:endParaRPr lang="en-US" sz="1600" b="1" dirty="0">
              <a:solidFill>
                <a:srgbClr val="000000"/>
              </a:solidFill>
              <a:latin typeface="Helvetica" pitchFamily="34" charset="0"/>
            </a:endParaRPr>
          </a:p>
          <a:p>
            <a:r>
              <a:rPr lang="en-US" sz="1600" b="1" dirty="0">
                <a:solidFill>
                  <a:srgbClr val="000000"/>
                </a:solidFill>
                <a:latin typeface="Helvetica" pitchFamily="34" charset="0"/>
              </a:rPr>
              <a:t>proteins</a:t>
            </a:r>
            <a:endParaRPr lang="en-US" sz="2400" b="1" dirty="0"/>
          </a:p>
        </p:txBody>
      </p:sp>
      <p:grpSp>
        <p:nvGrpSpPr>
          <p:cNvPr id="2" name="Group 25"/>
          <p:cNvGrpSpPr>
            <a:grpSpLocks noChangeAspect="1"/>
          </p:cNvGrpSpPr>
          <p:nvPr/>
        </p:nvGrpSpPr>
        <p:grpSpPr bwMode="auto">
          <a:xfrm>
            <a:off x="1739900" y="2565400"/>
            <a:ext cx="430213" cy="265113"/>
            <a:chOff x="2366963" y="1847850"/>
            <a:chExt cx="565150" cy="349250"/>
          </a:xfrm>
        </p:grpSpPr>
        <p:sp>
          <p:nvSpPr>
            <p:cNvPr id="40986" name="Freeform 8725"/>
            <p:cNvSpPr>
              <a:spLocks noChangeAspect="1"/>
            </p:cNvSpPr>
            <p:nvPr/>
          </p:nvSpPr>
          <p:spPr bwMode="auto">
            <a:xfrm>
              <a:off x="2366963" y="1847850"/>
              <a:ext cx="527050" cy="295275"/>
            </a:xfrm>
            <a:custGeom>
              <a:avLst/>
              <a:gdLst>
                <a:gd name="T0" fmla="*/ 0 w 332"/>
                <a:gd name="T1" fmla="*/ 0 h 186"/>
                <a:gd name="T2" fmla="*/ 2147483647 w 332"/>
                <a:gd name="T3" fmla="*/ 2147483647 h 186"/>
                <a:gd name="T4" fmla="*/ 2147483647 w 332"/>
                <a:gd name="T5" fmla="*/ 2147483647 h 186"/>
                <a:gd name="T6" fmla="*/ 0 60000 65536"/>
                <a:gd name="T7" fmla="*/ 0 60000 65536"/>
                <a:gd name="T8" fmla="*/ 0 60000 65536"/>
                <a:gd name="T9" fmla="*/ 0 w 332"/>
                <a:gd name="T10" fmla="*/ 0 h 186"/>
                <a:gd name="T11" fmla="*/ 332 w 332"/>
                <a:gd name="T12" fmla="*/ 186 h 186"/>
              </a:gdLst>
              <a:ahLst/>
              <a:cxnLst>
                <a:cxn ang="T6">
                  <a:pos x="T0" y="T1"/>
                </a:cxn>
                <a:cxn ang="T7">
                  <a:pos x="T2" y="T3"/>
                </a:cxn>
                <a:cxn ang="T8">
                  <a:pos x="T4" y="T5"/>
                </a:cxn>
              </a:cxnLst>
              <a:rect l="T9" t="T10" r="T11" b="T12"/>
              <a:pathLst>
                <a:path w="332" h="186">
                  <a:moveTo>
                    <a:pt x="0" y="0"/>
                  </a:moveTo>
                  <a:lnTo>
                    <a:pt x="198" y="2"/>
                  </a:lnTo>
                  <a:lnTo>
                    <a:pt x="332" y="186"/>
                  </a:lnTo>
                </a:path>
              </a:pathLst>
            </a:custGeom>
            <a:noFill/>
            <a:ln w="25908">
              <a:solidFill>
                <a:srgbClr val="FFFFFF"/>
              </a:solidFill>
              <a:round/>
              <a:headEnd/>
              <a:tailEnd/>
            </a:ln>
          </p:spPr>
          <p:txBody>
            <a:bodyPr/>
            <a:lstStyle/>
            <a:p>
              <a:endParaRPr lang="en-US"/>
            </a:p>
          </p:txBody>
        </p:sp>
        <p:sp>
          <p:nvSpPr>
            <p:cNvPr id="40987" name="Freeform 8726"/>
            <p:cNvSpPr>
              <a:spLocks noChangeAspect="1"/>
            </p:cNvSpPr>
            <p:nvPr/>
          </p:nvSpPr>
          <p:spPr bwMode="auto">
            <a:xfrm>
              <a:off x="2405063" y="1901825"/>
              <a:ext cx="527050" cy="295275"/>
            </a:xfrm>
            <a:custGeom>
              <a:avLst/>
              <a:gdLst>
                <a:gd name="T0" fmla="*/ 0 w 332"/>
                <a:gd name="T1" fmla="*/ 0 h 186"/>
                <a:gd name="T2" fmla="*/ 2147483647 w 332"/>
                <a:gd name="T3" fmla="*/ 2147483647 h 186"/>
                <a:gd name="T4" fmla="*/ 2147483647 w 332"/>
                <a:gd name="T5" fmla="*/ 2147483647 h 186"/>
                <a:gd name="T6" fmla="*/ 0 60000 65536"/>
                <a:gd name="T7" fmla="*/ 0 60000 65536"/>
                <a:gd name="T8" fmla="*/ 0 60000 65536"/>
                <a:gd name="T9" fmla="*/ 0 w 332"/>
                <a:gd name="T10" fmla="*/ 0 h 186"/>
                <a:gd name="T11" fmla="*/ 332 w 332"/>
                <a:gd name="T12" fmla="*/ 186 h 186"/>
              </a:gdLst>
              <a:ahLst/>
              <a:cxnLst>
                <a:cxn ang="T6">
                  <a:pos x="T0" y="T1"/>
                </a:cxn>
                <a:cxn ang="T7">
                  <a:pos x="T2" y="T3"/>
                </a:cxn>
                <a:cxn ang="T8">
                  <a:pos x="T4" y="T5"/>
                </a:cxn>
              </a:cxnLst>
              <a:rect l="T9" t="T10" r="T11" b="T12"/>
              <a:pathLst>
                <a:path w="332" h="186">
                  <a:moveTo>
                    <a:pt x="0" y="0"/>
                  </a:moveTo>
                  <a:lnTo>
                    <a:pt x="198" y="2"/>
                  </a:lnTo>
                  <a:lnTo>
                    <a:pt x="332" y="186"/>
                  </a:lnTo>
                </a:path>
              </a:pathLst>
            </a:custGeom>
            <a:noFill/>
            <a:ln w="12954">
              <a:solidFill>
                <a:srgbClr val="000000"/>
              </a:solidFill>
              <a:round/>
              <a:headEnd/>
              <a:tailEnd/>
            </a:ln>
          </p:spPr>
          <p:txBody>
            <a:bodyPr/>
            <a:lstStyle/>
            <a:p>
              <a:endParaRPr lang="en-US"/>
            </a:p>
          </p:txBody>
        </p:sp>
      </p:grpSp>
      <p:sp>
        <p:nvSpPr>
          <p:cNvPr id="40971" name="Rectangle 2"/>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latin typeface="Times New Roman" pitchFamily="18" charset="0"/>
              </a:rPr>
              <a:t>Copyright ©The McGraw-Hill Companies, Inc. Permission required for reproduction or display</a:t>
            </a:r>
          </a:p>
        </p:txBody>
      </p:sp>
      <p:sp>
        <p:nvSpPr>
          <p:cNvPr id="40973" name="Text Box 6"/>
          <p:cNvSpPr txBox="1">
            <a:spLocks noChangeArrowheads="1"/>
          </p:cNvSpPr>
          <p:nvPr/>
        </p:nvSpPr>
        <p:spPr bwMode="auto">
          <a:xfrm>
            <a:off x="270642" y="6224752"/>
            <a:ext cx="1952650" cy="338554"/>
          </a:xfrm>
          <a:prstGeom prst="rect">
            <a:avLst/>
          </a:prstGeom>
          <a:noFill/>
          <a:ln w="9525">
            <a:noFill/>
            <a:miter lim="800000"/>
            <a:headEnd/>
            <a:tailEnd/>
          </a:ln>
        </p:spPr>
        <p:txBody>
          <a:bodyPr wrap="none">
            <a:spAutoFit/>
          </a:bodyPr>
          <a:lstStyle/>
          <a:p>
            <a:pPr eaLnBrk="0" hangingPunct="0"/>
            <a:r>
              <a:rPr lang="en-US" sz="1600" b="1" dirty="0" err="1" smtClean="0">
                <a:latin typeface="+mn-lt"/>
              </a:rPr>
              <a:t>Brooker</a:t>
            </a:r>
            <a:r>
              <a:rPr lang="en-US" sz="1600" b="1" dirty="0" smtClean="0">
                <a:latin typeface="+mn-lt"/>
              </a:rPr>
              <a:t>, Fig </a:t>
            </a:r>
            <a:r>
              <a:rPr lang="en-US" sz="1600" b="1" dirty="0">
                <a:latin typeface="+mn-lt"/>
              </a:rPr>
              <a:t>12.13</a:t>
            </a:r>
          </a:p>
        </p:txBody>
      </p:sp>
      <p:sp>
        <p:nvSpPr>
          <p:cNvPr id="1432586" name="AutoShape 10"/>
          <p:cNvSpPr>
            <a:spLocks noChangeArrowheads="1"/>
          </p:cNvSpPr>
          <p:nvPr/>
        </p:nvSpPr>
        <p:spPr bwMode="auto">
          <a:xfrm>
            <a:off x="152400" y="3733800"/>
            <a:ext cx="1524000" cy="1143000"/>
          </a:xfrm>
          <a:prstGeom prst="wedgeRectCallout">
            <a:avLst>
              <a:gd name="adj1" fmla="val 75523"/>
              <a:gd name="adj2" fmla="val -59167"/>
            </a:avLst>
          </a:prstGeom>
          <a:noFill/>
          <a:ln w="9525">
            <a:noFill/>
            <a:miter lim="800000"/>
            <a:headEnd/>
            <a:tailEnd/>
          </a:ln>
        </p:spPr>
        <p:txBody>
          <a:bodyPr/>
          <a:lstStyle/>
          <a:p>
            <a:pPr algn="ctr" eaLnBrk="0" hangingPunct="0"/>
            <a:r>
              <a:rPr lang="en-US" sz="1400" b="1">
                <a:latin typeface="+mn-lt"/>
              </a:rPr>
              <a:t>Regular, spiral configuration containing six nucleosomes per turn</a:t>
            </a:r>
          </a:p>
        </p:txBody>
      </p:sp>
      <p:sp>
        <p:nvSpPr>
          <p:cNvPr id="1432588" name="AutoShape 12"/>
          <p:cNvSpPr>
            <a:spLocks noChangeArrowheads="1"/>
          </p:cNvSpPr>
          <p:nvPr/>
        </p:nvSpPr>
        <p:spPr bwMode="auto">
          <a:xfrm>
            <a:off x="6781800" y="2895600"/>
            <a:ext cx="1981200" cy="1219200"/>
          </a:xfrm>
          <a:prstGeom prst="wedgeRectCallout">
            <a:avLst>
              <a:gd name="adj1" fmla="val -75000"/>
              <a:gd name="adj2" fmla="val -52472"/>
            </a:avLst>
          </a:prstGeom>
          <a:noFill/>
          <a:ln w="9525">
            <a:noFill/>
            <a:miter lim="800000"/>
            <a:headEnd/>
            <a:tailEnd/>
          </a:ln>
        </p:spPr>
        <p:txBody>
          <a:bodyPr/>
          <a:lstStyle/>
          <a:p>
            <a:pPr algn="ctr" eaLnBrk="0" hangingPunct="0"/>
            <a:r>
              <a:rPr lang="en-US" sz="1400" b="1" dirty="0">
                <a:latin typeface="+mn-lt"/>
              </a:rPr>
              <a:t>Irregular configuration where </a:t>
            </a:r>
            <a:r>
              <a:rPr lang="en-US" sz="1400" b="1" dirty="0" err="1">
                <a:latin typeface="+mn-lt"/>
              </a:rPr>
              <a:t>nucleosomes</a:t>
            </a:r>
            <a:r>
              <a:rPr lang="en-US" sz="1400" b="1" dirty="0">
                <a:latin typeface="+mn-lt"/>
              </a:rPr>
              <a:t> have little face-to-face contact</a:t>
            </a:r>
          </a:p>
        </p:txBody>
      </p:sp>
      <p:grpSp>
        <p:nvGrpSpPr>
          <p:cNvPr id="4" name="Group 8"/>
          <p:cNvGrpSpPr>
            <a:grpSpLocks/>
          </p:cNvGrpSpPr>
          <p:nvPr/>
        </p:nvGrpSpPr>
        <p:grpSpPr bwMode="auto">
          <a:xfrm>
            <a:off x="2017713" y="1828800"/>
            <a:ext cx="1766887" cy="244475"/>
            <a:chOff x="2017648" y="1828800"/>
            <a:chExt cx="1766952" cy="244474"/>
          </a:xfrm>
        </p:grpSpPr>
        <p:grpSp>
          <p:nvGrpSpPr>
            <p:cNvPr id="5" name="Group 6"/>
            <p:cNvGrpSpPr>
              <a:grpSpLocks/>
            </p:cNvGrpSpPr>
            <p:nvPr/>
          </p:nvGrpSpPr>
          <p:grpSpPr bwMode="auto">
            <a:xfrm>
              <a:off x="2017648" y="1828800"/>
              <a:ext cx="1766952" cy="244474"/>
              <a:chOff x="1322388" y="1163638"/>
              <a:chExt cx="420752" cy="244474"/>
            </a:xfrm>
          </p:grpSpPr>
          <p:cxnSp>
            <p:nvCxnSpPr>
              <p:cNvPr id="3" name="Straight Connector 2"/>
              <p:cNvCxnSpPr/>
              <p:nvPr/>
            </p:nvCxnSpPr>
            <p:spPr>
              <a:xfrm>
                <a:off x="1322388" y="1285875"/>
                <a:ext cx="420752"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322388" y="1163638"/>
                <a:ext cx="0" cy="244474"/>
              </a:xfrm>
              <a:prstGeom prst="line">
                <a:avLst/>
              </a:prstGeom>
            </p:spPr>
            <p:style>
              <a:lnRef idx="2">
                <a:schemeClr val="dk1"/>
              </a:lnRef>
              <a:fillRef idx="0">
                <a:schemeClr val="dk1"/>
              </a:fillRef>
              <a:effectRef idx="1">
                <a:schemeClr val="dk1"/>
              </a:effectRef>
              <a:fontRef idx="minor">
                <a:schemeClr val="tx1"/>
              </a:fontRef>
            </p:style>
          </p:cxnSp>
        </p:grpSp>
        <p:cxnSp>
          <p:nvCxnSpPr>
            <p:cNvPr id="37" name="Straight Connector 36"/>
            <p:cNvCxnSpPr/>
            <p:nvPr/>
          </p:nvCxnSpPr>
          <p:spPr>
            <a:xfrm>
              <a:off x="3784600" y="1828800"/>
              <a:ext cx="0" cy="244474"/>
            </a:xfrm>
            <a:prstGeom prst="line">
              <a:avLst/>
            </a:prstGeom>
          </p:spPr>
          <p:style>
            <a:lnRef idx="2">
              <a:schemeClr val="dk1"/>
            </a:lnRef>
            <a:fillRef idx="0">
              <a:schemeClr val="dk1"/>
            </a:fillRef>
            <a:effectRef idx="1">
              <a:schemeClr val="dk1"/>
            </a:effectRef>
            <a:fontRef idx="minor">
              <a:schemeClr val="tx1"/>
            </a:fontRef>
          </p:style>
        </p:cxnSp>
      </p:grpSp>
      <p:grpSp>
        <p:nvGrpSpPr>
          <p:cNvPr id="7" name="Group 38"/>
          <p:cNvGrpSpPr>
            <a:grpSpLocks/>
          </p:cNvGrpSpPr>
          <p:nvPr/>
        </p:nvGrpSpPr>
        <p:grpSpPr bwMode="auto">
          <a:xfrm>
            <a:off x="4597959" y="1412875"/>
            <a:ext cx="1766888" cy="244475"/>
            <a:chOff x="2017648" y="1828800"/>
            <a:chExt cx="1766952" cy="244474"/>
          </a:xfrm>
        </p:grpSpPr>
        <p:grpSp>
          <p:nvGrpSpPr>
            <p:cNvPr id="8" name="Group 39"/>
            <p:cNvGrpSpPr>
              <a:grpSpLocks/>
            </p:cNvGrpSpPr>
            <p:nvPr/>
          </p:nvGrpSpPr>
          <p:grpSpPr bwMode="auto">
            <a:xfrm>
              <a:off x="2017648" y="1828800"/>
              <a:ext cx="1766952" cy="244474"/>
              <a:chOff x="1322388" y="1163638"/>
              <a:chExt cx="420752" cy="244474"/>
            </a:xfrm>
          </p:grpSpPr>
          <p:cxnSp>
            <p:nvCxnSpPr>
              <p:cNvPr id="42" name="Straight Connector 41"/>
              <p:cNvCxnSpPr/>
              <p:nvPr/>
            </p:nvCxnSpPr>
            <p:spPr>
              <a:xfrm>
                <a:off x="1322388" y="1285875"/>
                <a:ext cx="420752" cy="0"/>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1322388" y="1163638"/>
                <a:ext cx="0" cy="244474"/>
              </a:xfrm>
              <a:prstGeom prst="line">
                <a:avLst/>
              </a:prstGeom>
            </p:spPr>
            <p:style>
              <a:lnRef idx="2">
                <a:schemeClr val="dk1"/>
              </a:lnRef>
              <a:fillRef idx="0">
                <a:schemeClr val="dk1"/>
              </a:fillRef>
              <a:effectRef idx="1">
                <a:schemeClr val="dk1"/>
              </a:effectRef>
              <a:fontRef idx="minor">
                <a:schemeClr val="tx1"/>
              </a:fontRef>
            </p:style>
          </p:cxnSp>
        </p:grpSp>
        <p:cxnSp>
          <p:nvCxnSpPr>
            <p:cNvPr id="41" name="Straight Connector 40"/>
            <p:cNvCxnSpPr/>
            <p:nvPr/>
          </p:nvCxnSpPr>
          <p:spPr>
            <a:xfrm>
              <a:off x="3784600" y="1828800"/>
              <a:ext cx="0" cy="244474"/>
            </a:xfrm>
            <a:prstGeom prst="line">
              <a:avLst/>
            </a:prstGeom>
          </p:spPr>
          <p:style>
            <a:lnRef idx="2">
              <a:schemeClr val="dk1"/>
            </a:lnRef>
            <a:fillRef idx="0">
              <a:schemeClr val="dk1"/>
            </a:fillRef>
            <a:effectRef idx="1">
              <a:schemeClr val="dk1"/>
            </a:effectRef>
            <a:fontRef idx="minor">
              <a:schemeClr val="tx1"/>
            </a:fontRef>
          </p:style>
        </p:cxnSp>
      </p:grpSp>
      <p:sp>
        <p:nvSpPr>
          <p:cNvPr id="28" name="Title 27"/>
          <p:cNvSpPr>
            <a:spLocks noGrp="1"/>
          </p:cNvSpPr>
          <p:nvPr>
            <p:ph type="title"/>
          </p:nvPr>
        </p:nvSpPr>
        <p:spPr>
          <a:xfrm>
            <a:off x="551793" y="0"/>
            <a:ext cx="7925457" cy="895350"/>
          </a:xfrm>
        </p:spPr>
        <p:txBody>
          <a:bodyPr/>
          <a:lstStyle/>
          <a:p>
            <a:r>
              <a:rPr lang="en-US" sz="2400" b="1" dirty="0" err="1" smtClean="0"/>
              <a:t>Nucleosomes</a:t>
            </a:r>
            <a:r>
              <a:rPr lang="en-US" sz="2400" b="1" baseline="0" dirty="0" smtClean="0"/>
              <a:t> closely associate to form 30 nm fiber (shortens total DNA by another 7 fold)</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2586"/>
                                        </p:tgtEl>
                                        <p:attrNameLst>
                                          <p:attrName>style.visibility</p:attrName>
                                        </p:attrNameLst>
                                      </p:cBhvr>
                                      <p:to>
                                        <p:strVal val="visible"/>
                                      </p:to>
                                    </p:set>
                                    <p:animEffect transition="in" filter="wipe(down)">
                                      <p:cBhvr>
                                        <p:cTn id="7" dur="500"/>
                                        <p:tgtEl>
                                          <p:spTgt spid="1432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2588"/>
                                        </p:tgtEl>
                                        <p:attrNameLst>
                                          <p:attrName>style.visibility</p:attrName>
                                        </p:attrNameLst>
                                      </p:cBhvr>
                                      <p:to>
                                        <p:strVal val="visible"/>
                                      </p:to>
                                    </p:set>
                                    <p:animEffect transition="in" filter="wipe(left)">
                                      <p:cBhvr>
                                        <p:cTn id="12" dur="500"/>
                                        <p:tgtEl>
                                          <p:spTgt spid="1432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586" grpId="0"/>
      <p:bldP spid="143258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592" descr="bro25332_12_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9188" y="692150"/>
            <a:ext cx="3573462"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7"/>
          <p:cNvSpPr>
            <a:spLocks noChangeArrowheads="1"/>
          </p:cNvSpPr>
          <p:nvPr/>
        </p:nvSpPr>
        <p:spPr bwMode="auto">
          <a:xfrm>
            <a:off x="2439988" y="366713"/>
            <a:ext cx="42640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a:t>Copyright © The McGraw-Hill Companies, Inc. Permission required for reproduction or display.</a:t>
            </a:r>
          </a:p>
        </p:txBody>
      </p:sp>
      <p:sp>
        <p:nvSpPr>
          <p:cNvPr id="35844" name="Freeform 969"/>
          <p:cNvSpPr>
            <a:spLocks/>
          </p:cNvSpPr>
          <p:nvPr/>
        </p:nvSpPr>
        <p:spPr bwMode="auto">
          <a:xfrm>
            <a:off x="6326188" y="2270125"/>
            <a:ext cx="12700" cy="15875"/>
          </a:xfrm>
          <a:custGeom>
            <a:avLst/>
            <a:gdLst>
              <a:gd name="T0" fmla="*/ 2147483647 w 8"/>
              <a:gd name="T1" fmla="*/ 2147483647 h 10"/>
              <a:gd name="T2" fmla="*/ 2147483647 w 8"/>
              <a:gd name="T3" fmla="*/ 2147483647 h 10"/>
              <a:gd name="T4" fmla="*/ 2147483647 w 8"/>
              <a:gd name="T5" fmla="*/ 2147483647 h 10"/>
              <a:gd name="T6" fmla="*/ 2147483647 w 8"/>
              <a:gd name="T7" fmla="*/ 2147483647 h 10"/>
              <a:gd name="T8" fmla="*/ 2147483647 w 8"/>
              <a:gd name="T9" fmla="*/ 2147483647 h 10"/>
              <a:gd name="T10" fmla="*/ 2147483647 w 8"/>
              <a:gd name="T11" fmla="*/ 0 h 10"/>
              <a:gd name="T12" fmla="*/ 2147483647 w 8"/>
              <a:gd name="T13" fmla="*/ 0 h 10"/>
              <a:gd name="T14" fmla="*/ 2147483647 w 8"/>
              <a:gd name="T15" fmla="*/ 0 h 10"/>
              <a:gd name="T16" fmla="*/ 2147483647 w 8"/>
              <a:gd name="T17" fmla="*/ 0 h 10"/>
              <a:gd name="T18" fmla="*/ 0 w 8"/>
              <a:gd name="T19" fmla="*/ 2147483647 h 10"/>
              <a:gd name="T20" fmla="*/ 2147483647 w 8"/>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2" y="10"/>
                </a:moveTo>
                <a:lnTo>
                  <a:pt x="2" y="10"/>
                </a:lnTo>
                <a:lnTo>
                  <a:pt x="8" y="8"/>
                </a:lnTo>
                <a:lnTo>
                  <a:pt x="4" y="0"/>
                </a:lnTo>
                <a:lnTo>
                  <a:pt x="2" y="0"/>
                </a:lnTo>
                <a:lnTo>
                  <a:pt x="0" y="2"/>
                </a:lnTo>
                <a:lnTo>
                  <a:pt x="2"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5" name="Freeform 970"/>
          <p:cNvSpPr>
            <a:spLocks/>
          </p:cNvSpPr>
          <p:nvPr/>
        </p:nvSpPr>
        <p:spPr bwMode="auto">
          <a:xfrm>
            <a:off x="6326188" y="2270125"/>
            <a:ext cx="12700" cy="15875"/>
          </a:xfrm>
          <a:custGeom>
            <a:avLst/>
            <a:gdLst>
              <a:gd name="T0" fmla="*/ 0 w 8"/>
              <a:gd name="T1" fmla="*/ 2147483647 h 10"/>
              <a:gd name="T2" fmla="*/ 0 w 8"/>
              <a:gd name="T3" fmla="*/ 2147483647 h 10"/>
              <a:gd name="T4" fmla="*/ 2147483647 w 8"/>
              <a:gd name="T5" fmla="*/ 2147483647 h 10"/>
              <a:gd name="T6" fmla="*/ 2147483647 w 8"/>
              <a:gd name="T7" fmla="*/ 2147483647 h 10"/>
              <a:gd name="T8" fmla="*/ 2147483647 w 8"/>
              <a:gd name="T9" fmla="*/ 0 h 10"/>
              <a:gd name="T10" fmla="*/ 2147483647 w 8"/>
              <a:gd name="T11" fmla="*/ 0 h 10"/>
              <a:gd name="T12" fmla="*/ 2147483647 w 8"/>
              <a:gd name="T13" fmla="*/ 0 h 10"/>
              <a:gd name="T14" fmla="*/ 0 w 8"/>
              <a:gd name="T15" fmla="*/ 2147483647 h 10"/>
              <a:gd name="T16" fmla="*/ 0 w 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0" y="10"/>
                </a:moveTo>
                <a:lnTo>
                  <a:pt x="0" y="10"/>
                </a:lnTo>
                <a:lnTo>
                  <a:pt x="8" y="8"/>
                </a:lnTo>
                <a:lnTo>
                  <a:pt x="8" y="6"/>
                </a:lnTo>
                <a:lnTo>
                  <a:pt x="6" y="0"/>
                </a:lnTo>
                <a:lnTo>
                  <a:pt x="4" y="0"/>
                </a:lnTo>
                <a:lnTo>
                  <a:pt x="0" y="2"/>
                </a:lnTo>
                <a:lnTo>
                  <a:pt x="0"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6" name="Freeform 971"/>
          <p:cNvSpPr>
            <a:spLocks/>
          </p:cNvSpPr>
          <p:nvPr/>
        </p:nvSpPr>
        <p:spPr bwMode="auto">
          <a:xfrm>
            <a:off x="6326188" y="2273300"/>
            <a:ext cx="9525" cy="6350"/>
          </a:xfrm>
          <a:custGeom>
            <a:avLst/>
            <a:gdLst>
              <a:gd name="T0" fmla="*/ 0 w 6"/>
              <a:gd name="T1" fmla="*/ 2147483647 h 4"/>
              <a:gd name="T2" fmla="*/ 0 w 6"/>
              <a:gd name="T3" fmla="*/ 2147483647 h 4"/>
              <a:gd name="T4" fmla="*/ 2147483647 w 6"/>
              <a:gd name="T5" fmla="*/ 2147483647 h 4"/>
              <a:gd name="T6" fmla="*/ 2147483647 w 6"/>
              <a:gd name="T7" fmla="*/ 0 h 4"/>
              <a:gd name="T8" fmla="*/ 2147483647 w 6"/>
              <a:gd name="T9" fmla="*/ 0 h 4"/>
              <a:gd name="T10" fmla="*/ 2147483647 w 6"/>
              <a:gd name="T11" fmla="*/ 0 h 4"/>
              <a:gd name="T12" fmla="*/ 2147483647 w 6"/>
              <a:gd name="T13" fmla="*/ 0 h 4"/>
              <a:gd name="T14" fmla="*/ 2147483647 w 6"/>
              <a:gd name="T15" fmla="*/ 0 h 4"/>
              <a:gd name="T16" fmla="*/ 2147483647 w 6"/>
              <a:gd name="T17" fmla="*/ 0 h 4"/>
              <a:gd name="T18" fmla="*/ 2147483647 w 6"/>
              <a:gd name="T19" fmla="*/ 0 h 4"/>
              <a:gd name="T20" fmla="*/ 0 w 6"/>
              <a:gd name="T21" fmla="*/ 2147483647 h 4"/>
              <a:gd name="T22" fmla="*/ 0 w 6"/>
              <a:gd name="T23" fmla="*/ 2147483647 h 4"/>
              <a:gd name="T24" fmla="*/ 0 w 6"/>
              <a:gd name="T25" fmla="*/ 2147483647 h 4"/>
              <a:gd name="T26" fmla="*/ 0 w 6"/>
              <a:gd name="T27" fmla="*/ 2147483647 h 4"/>
              <a:gd name="T28" fmla="*/ 0 w 6"/>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4"/>
              <a:gd name="T47" fmla="*/ 6 w 6"/>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4">
                <a:moveTo>
                  <a:pt x="0" y="4"/>
                </a:moveTo>
                <a:lnTo>
                  <a:pt x="0" y="4"/>
                </a:lnTo>
                <a:lnTo>
                  <a:pt x="6" y="2"/>
                </a:lnTo>
                <a:lnTo>
                  <a:pt x="6" y="0"/>
                </a:lnTo>
                <a:lnTo>
                  <a:pt x="0" y="2"/>
                </a:lnTo>
                <a:lnTo>
                  <a:pt x="0" y="4"/>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7" name="Freeform 972"/>
          <p:cNvSpPr>
            <a:spLocks/>
          </p:cNvSpPr>
          <p:nvPr/>
        </p:nvSpPr>
        <p:spPr bwMode="auto">
          <a:xfrm>
            <a:off x="6326188" y="2276475"/>
            <a:ext cx="12700" cy="9525"/>
          </a:xfrm>
          <a:custGeom>
            <a:avLst/>
            <a:gdLst>
              <a:gd name="T0" fmla="*/ 0 w 8"/>
              <a:gd name="T1" fmla="*/ 2147483647 h 6"/>
              <a:gd name="T2" fmla="*/ 0 w 8"/>
              <a:gd name="T3" fmla="*/ 2147483647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0 h 6"/>
              <a:gd name="T16" fmla="*/ 2147483647 w 8"/>
              <a:gd name="T17" fmla="*/ 0 h 6"/>
              <a:gd name="T18" fmla="*/ 2147483647 w 8"/>
              <a:gd name="T19" fmla="*/ 0 h 6"/>
              <a:gd name="T20" fmla="*/ 0 w 8"/>
              <a:gd name="T21" fmla="*/ 2147483647 h 6"/>
              <a:gd name="T22" fmla="*/ 0 w 8"/>
              <a:gd name="T23" fmla="*/ 2147483647 h 6"/>
              <a:gd name="T24" fmla="*/ 0 w 8"/>
              <a:gd name="T25" fmla="*/ 2147483647 h 6"/>
              <a:gd name="T26" fmla="*/ 0 w 8"/>
              <a:gd name="T27" fmla="*/ 2147483647 h 6"/>
              <a:gd name="T28" fmla="*/ 0 w 8"/>
              <a:gd name="T29" fmla="*/ 2147483647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6"/>
              <a:gd name="T47" fmla="*/ 8 w 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6">
                <a:moveTo>
                  <a:pt x="0" y="6"/>
                </a:moveTo>
                <a:lnTo>
                  <a:pt x="0" y="6"/>
                </a:lnTo>
                <a:lnTo>
                  <a:pt x="8" y="2"/>
                </a:lnTo>
                <a:lnTo>
                  <a:pt x="8" y="0"/>
                </a:lnTo>
                <a:lnTo>
                  <a:pt x="0" y="4"/>
                </a:lnTo>
                <a:lnTo>
                  <a:pt x="0" y="6"/>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8" name="Freeform 973"/>
          <p:cNvSpPr>
            <a:spLocks/>
          </p:cNvSpPr>
          <p:nvPr/>
        </p:nvSpPr>
        <p:spPr bwMode="auto">
          <a:xfrm>
            <a:off x="6332538" y="2266950"/>
            <a:ext cx="15875" cy="15875"/>
          </a:xfrm>
          <a:custGeom>
            <a:avLst/>
            <a:gdLst>
              <a:gd name="T0" fmla="*/ 2147483647 w 10"/>
              <a:gd name="T1" fmla="*/ 2147483647 h 10"/>
              <a:gd name="T2" fmla="*/ 2147483647 w 10"/>
              <a:gd name="T3" fmla="*/ 2147483647 h 10"/>
              <a:gd name="T4" fmla="*/ 2147483647 w 10"/>
              <a:gd name="T5" fmla="*/ 2147483647 h 10"/>
              <a:gd name="T6" fmla="*/ 2147483647 w 10"/>
              <a:gd name="T7" fmla="*/ 0 h 10"/>
              <a:gd name="T8" fmla="*/ 2147483647 w 10"/>
              <a:gd name="T9" fmla="*/ 0 h 10"/>
              <a:gd name="T10" fmla="*/ 0 w 10"/>
              <a:gd name="T11" fmla="*/ 2147483647 h 10"/>
              <a:gd name="T12" fmla="*/ 2147483647 w 10"/>
              <a:gd name="T13" fmla="*/ 2147483647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4" y="10"/>
                </a:moveTo>
                <a:lnTo>
                  <a:pt x="4" y="10"/>
                </a:lnTo>
                <a:lnTo>
                  <a:pt x="10" y="6"/>
                </a:lnTo>
                <a:lnTo>
                  <a:pt x="4" y="0"/>
                </a:lnTo>
                <a:lnTo>
                  <a:pt x="0" y="2"/>
                </a:lnTo>
                <a:lnTo>
                  <a:pt x="4"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9" name="Freeform 974"/>
          <p:cNvSpPr>
            <a:spLocks/>
          </p:cNvSpPr>
          <p:nvPr/>
        </p:nvSpPr>
        <p:spPr bwMode="auto">
          <a:xfrm>
            <a:off x="6329363" y="2266950"/>
            <a:ext cx="19050" cy="15875"/>
          </a:xfrm>
          <a:custGeom>
            <a:avLst/>
            <a:gdLst>
              <a:gd name="T0" fmla="*/ 2147483647 w 12"/>
              <a:gd name="T1" fmla="*/ 2147483647 h 10"/>
              <a:gd name="T2" fmla="*/ 2147483647 w 12"/>
              <a:gd name="T3" fmla="*/ 2147483647 h 10"/>
              <a:gd name="T4" fmla="*/ 2147483647 w 12"/>
              <a:gd name="T5" fmla="*/ 2147483647 h 10"/>
              <a:gd name="T6" fmla="*/ 2147483647 w 12"/>
              <a:gd name="T7" fmla="*/ 0 h 10"/>
              <a:gd name="T8" fmla="*/ 2147483647 w 12"/>
              <a:gd name="T9" fmla="*/ 0 h 10"/>
              <a:gd name="T10" fmla="*/ 0 w 12"/>
              <a:gd name="T11" fmla="*/ 2147483647 h 10"/>
              <a:gd name="T12" fmla="*/ 2147483647 w 12"/>
              <a:gd name="T13" fmla="*/ 2147483647 h 10"/>
              <a:gd name="T14" fmla="*/ 0 60000 65536"/>
              <a:gd name="T15" fmla="*/ 0 60000 65536"/>
              <a:gd name="T16" fmla="*/ 0 60000 65536"/>
              <a:gd name="T17" fmla="*/ 0 60000 65536"/>
              <a:gd name="T18" fmla="*/ 0 60000 65536"/>
              <a:gd name="T19" fmla="*/ 0 60000 65536"/>
              <a:gd name="T20" fmla="*/ 0 60000 65536"/>
              <a:gd name="T21" fmla="*/ 0 w 12"/>
              <a:gd name="T22" fmla="*/ 0 h 10"/>
              <a:gd name="T23" fmla="*/ 12 w 1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0">
                <a:moveTo>
                  <a:pt x="4" y="10"/>
                </a:moveTo>
                <a:lnTo>
                  <a:pt x="4" y="10"/>
                </a:lnTo>
                <a:lnTo>
                  <a:pt x="12" y="6"/>
                </a:lnTo>
                <a:lnTo>
                  <a:pt x="6" y="0"/>
                </a:lnTo>
                <a:lnTo>
                  <a:pt x="0" y="4"/>
                </a:lnTo>
                <a:lnTo>
                  <a:pt x="4"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0" name="Freeform 975"/>
          <p:cNvSpPr>
            <a:spLocks/>
          </p:cNvSpPr>
          <p:nvPr/>
        </p:nvSpPr>
        <p:spPr bwMode="auto">
          <a:xfrm>
            <a:off x="6332538" y="2266950"/>
            <a:ext cx="9525" cy="9525"/>
          </a:xfrm>
          <a:custGeom>
            <a:avLst/>
            <a:gdLst>
              <a:gd name="T0" fmla="*/ 0 w 6"/>
              <a:gd name="T1" fmla="*/ 2147483647 h 6"/>
              <a:gd name="T2" fmla="*/ 0 w 6"/>
              <a:gd name="T3" fmla="*/ 2147483647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0 h 6"/>
              <a:gd name="T14" fmla="*/ 2147483647 w 6"/>
              <a:gd name="T15" fmla="*/ 0 h 6"/>
              <a:gd name="T16" fmla="*/ 0 w 6"/>
              <a:gd name="T17" fmla="*/ 2147483647 h 6"/>
              <a:gd name="T18" fmla="*/ 0 w 6"/>
              <a:gd name="T19" fmla="*/ 2147483647 h 6"/>
              <a:gd name="T20" fmla="*/ 0 w 6"/>
              <a:gd name="T21" fmla="*/ 2147483647 h 6"/>
              <a:gd name="T22" fmla="*/ 0 w 6"/>
              <a:gd name="T23" fmla="*/ 2147483647 h 6"/>
              <a:gd name="T24" fmla="*/ 0 w 6"/>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6"/>
              <a:gd name="T41" fmla="*/ 6 w 6"/>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6">
                <a:moveTo>
                  <a:pt x="0" y="6"/>
                </a:moveTo>
                <a:lnTo>
                  <a:pt x="0" y="6"/>
                </a:lnTo>
                <a:lnTo>
                  <a:pt x="6" y="2"/>
                </a:lnTo>
                <a:lnTo>
                  <a:pt x="6" y="0"/>
                </a:lnTo>
                <a:lnTo>
                  <a:pt x="0" y="4"/>
                </a:lnTo>
                <a:lnTo>
                  <a:pt x="0" y="6"/>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1" name="Freeform 976"/>
          <p:cNvSpPr>
            <a:spLocks/>
          </p:cNvSpPr>
          <p:nvPr/>
        </p:nvSpPr>
        <p:spPr bwMode="auto">
          <a:xfrm>
            <a:off x="6332538" y="2273300"/>
            <a:ext cx="12700" cy="9525"/>
          </a:xfrm>
          <a:custGeom>
            <a:avLst/>
            <a:gdLst>
              <a:gd name="T0" fmla="*/ 2147483647 w 8"/>
              <a:gd name="T1" fmla="*/ 2147483647 h 6"/>
              <a:gd name="T2" fmla="*/ 2147483647 w 8"/>
              <a:gd name="T3" fmla="*/ 2147483647 h 6"/>
              <a:gd name="T4" fmla="*/ 2147483647 w 8"/>
              <a:gd name="T5" fmla="*/ 0 h 6"/>
              <a:gd name="T6" fmla="*/ 2147483647 w 8"/>
              <a:gd name="T7" fmla="*/ 0 h 6"/>
              <a:gd name="T8" fmla="*/ 2147483647 w 8"/>
              <a:gd name="T9" fmla="*/ 0 h 6"/>
              <a:gd name="T10" fmla="*/ 2147483647 w 8"/>
              <a:gd name="T11" fmla="*/ 0 h 6"/>
              <a:gd name="T12" fmla="*/ 2147483647 w 8"/>
              <a:gd name="T13" fmla="*/ 0 h 6"/>
              <a:gd name="T14" fmla="*/ 2147483647 w 8"/>
              <a:gd name="T15" fmla="*/ 0 h 6"/>
              <a:gd name="T16" fmla="*/ 0 w 8"/>
              <a:gd name="T17" fmla="*/ 2147483647 h 6"/>
              <a:gd name="T18" fmla="*/ 2147483647 w 8"/>
              <a:gd name="T19" fmla="*/ 2147483647 h 6"/>
              <a:gd name="T20" fmla="*/ 2147483647 w 8"/>
              <a:gd name="T21" fmla="*/ 2147483647 h 6"/>
              <a:gd name="T22" fmla="*/ 2147483647 w 8"/>
              <a:gd name="T23" fmla="*/ 2147483647 h 6"/>
              <a:gd name="T24" fmla="*/ 2147483647 w 8"/>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6"/>
              <a:gd name="T41" fmla="*/ 8 w 8"/>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6">
                <a:moveTo>
                  <a:pt x="2" y="6"/>
                </a:moveTo>
                <a:lnTo>
                  <a:pt x="2" y="6"/>
                </a:lnTo>
                <a:lnTo>
                  <a:pt x="8" y="0"/>
                </a:lnTo>
                <a:lnTo>
                  <a:pt x="0" y="4"/>
                </a:lnTo>
                <a:lnTo>
                  <a:pt x="2" y="4"/>
                </a:lnTo>
                <a:lnTo>
                  <a:pt x="2" y="6"/>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2" name="Freeform 977"/>
          <p:cNvSpPr>
            <a:spLocks/>
          </p:cNvSpPr>
          <p:nvPr/>
        </p:nvSpPr>
        <p:spPr bwMode="auto">
          <a:xfrm>
            <a:off x="6335713" y="2260600"/>
            <a:ext cx="15875" cy="19050"/>
          </a:xfrm>
          <a:custGeom>
            <a:avLst/>
            <a:gdLst>
              <a:gd name="T0" fmla="*/ 2147483647 w 10"/>
              <a:gd name="T1" fmla="*/ 2147483647 h 12"/>
              <a:gd name="T2" fmla="*/ 2147483647 w 10"/>
              <a:gd name="T3" fmla="*/ 2147483647 h 12"/>
              <a:gd name="T4" fmla="*/ 2147483647 w 10"/>
              <a:gd name="T5" fmla="*/ 0 h 12"/>
              <a:gd name="T6" fmla="*/ 0 w 10"/>
              <a:gd name="T7" fmla="*/ 2147483647 h 12"/>
              <a:gd name="T8" fmla="*/ 2147483647 w 10"/>
              <a:gd name="T9" fmla="*/ 214748364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6" y="12"/>
                </a:moveTo>
                <a:lnTo>
                  <a:pt x="10" y="8"/>
                </a:lnTo>
                <a:lnTo>
                  <a:pt x="4" y="0"/>
                </a:lnTo>
                <a:lnTo>
                  <a:pt x="0" y="4"/>
                </a:lnTo>
                <a:lnTo>
                  <a:pt x="6" y="12"/>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3" name="Freeform 978"/>
          <p:cNvSpPr>
            <a:spLocks/>
          </p:cNvSpPr>
          <p:nvPr/>
        </p:nvSpPr>
        <p:spPr bwMode="auto">
          <a:xfrm>
            <a:off x="6335713" y="2263775"/>
            <a:ext cx="19050" cy="15875"/>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2147483647 w 12"/>
              <a:gd name="T11" fmla="*/ 0 h 10"/>
              <a:gd name="T12" fmla="*/ 2147483647 w 12"/>
              <a:gd name="T13" fmla="*/ 0 h 10"/>
              <a:gd name="T14" fmla="*/ 2147483647 w 12"/>
              <a:gd name="T15" fmla="*/ 2147483647 h 10"/>
              <a:gd name="T16" fmla="*/ 2147483647 w 12"/>
              <a:gd name="T17" fmla="*/ 2147483647 h 10"/>
              <a:gd name="T18" fmla="*/ 0 w 12"/>
              <a:gd name="T19" fmla="*/ 2147483647 h 10"/>
              <a:gd name="T20" fmla="*/ 2147483647 w 12"/>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0"/>
              <a:gd name="T35" fmla="*/ 12 w 12"/>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0">
                <a:moveTo>
                  <a:pt x="6" y="10"/>
                </a:moveTo>
                <a:lnTo>
                  <a:pt x="6" y="10"/>
                </a:lnTo>
                <a:lnTo>
                  <a:pt x="8" y="8"/>
                </a:lnTo>
                <a:lnTo>
                  <a:pt x="12" y="4"/>
                </a:lnTo>
                <a:lnTo>
                  <a:pt x="6" y="0"/>
                </a:lnTo>
                <a:lnTo>
                  <a:pt x="2" y="2"/>
                </a:lnTo>
                <a:lnTo>
                  <a:pt x="0" y="4"/>
                </a:lnTo>
                <a:lnTo>
                  <a:pt x="6"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4" name="Freeform 979"/>
          <p:cNvSpPr>
            <a:spLocks/>
          </p:cNvSpPr>
          <p:nvPr/>
        </p:nvSpPr>
        <p:spPr bwMode="auto">
          <a:xfrm>
            <a:off x="6338888" y="2263775"/>
            <a:ext cx="9525" cy="9525"/>
          </a:xfrm>
          <a:custGeom>
            <a:avLst/>
            <a:gdLst>
              <a:gd name="T0" fmla="*/ 0 w 6"/>
              <a:gd name="T1" fmla="*/ 2147483647 h 6"/>
              <a:gd name="T2" fmla="*/ 0 w 6"/>
              <a:gd name="T3" fmla="*/ 2147483647 h 6"/>
              <a:gd name="T4" fmla="*/ 2147483647 w 6"/>
              <a:gd name="T5" fmla="*/ 2147483647 h 6"/>
              <a:gd name="T6" fmla="*/ 2147483647 w 6"/>
              <a:gd name="T7" fmla="*/ 2147483647 h 6"/>
              <a:gd name="T8" fmla="*/ 2147483647 w 6"/>
              <a:gd name="T9" fmla="*/ 0 h 6"/>
              <a:gd name="T10" fmla="*/ 2147483647 w 6"/>
              <a:gd name="T11" fmla="*/ 0 h 6"/>
              <a:gd name="T12" fmla="*/ 2147483647 w 6"/>
              <a:gd name="T13" fmla="*/ 0 h 6"/>
              <a:gd name="T14" fmla="*/ 2147483647 w 6"/>
              <a:gd name="T15" fmla="*/ 0 h 6"/>
              <a:gd name="T16" fmla="*/ 2147483647 w 6"/>
              <a:gd name="T17" fmla="*/ 0 h 6"/>
              <a:gd name="T18" fmla="*/ 2147483647 w 6"/>
              <a:gd name="T19" fmla="*/ 0 h 6"/>
              <a:gd name="T20" fmla="*/ 2147483647 w 6"/>
              <a:gd name="T21" fmla="*/ 2147483647 h 6"/>
              <a:gd name="T22" fmla="*/ 2147483647 w 6"/>
              <a:gd name="T23" fmla="*/ 2147483647 h 6"/>
              <a:gd name="T24" fmla="*/ 0 w 6"/>
              <a:gd name="T25" fmla="*/ 2147483647 h 6"/>
              <a:gd name="T26" fmla="*/ 0 w 6"/>
              <a:gd name="T27" fmla="*/ 2147483647 h 6"/>
              <a:gd name="T28" fmla="*/ 0 w 6"/>
              <a:gd name="T29" fmla="*/ 2147483647 h 6"/>
              <a:gd name="T30" fmla="*/ 0 w 6"/>
              <a:gd name="T31" fmla="*/ 2147483647 h 6"/>
              <a:gd name="T32" fmla="*/ 0 w 6"/>
              <a:gd name="T33" fmla="*/ 2147483647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0" y="6"/>
                </a:moveTo>
                <a:lnTo>
                  <a:pt x="0" y="6"/>
                </a:lnTo>
                <a:lnTo>
                  <a:pt x="2" y="4"/>
                </a:lnTo>
                <a:lnTo>
                  <a:pt x="6" y="0"/>
                </a:lnTo>
                <a:lnTo>
                  <a:pt x="4" y="0"/>
                </a:lnTo>
                <a:lnTo>
                  <a:pt x="2" y="2"/>
                </a:lnTo>
                <a:lnTo>
                  <a:pt x="0" y="4"/>
                </a:lnTo>
                <a:lnTo>
                  <a:pt x="0" y="6"/>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5" name="Freeform 980"/>
          <p:cNvSpPr>
            <a:spLocks/>
          </p:cNvSpPr>
          <p:nvPr/>
        </p:nvSpPr>
        <p:spPr bwMode="auto">
          <a:xfrm>
            <a:off x="6342063" y="2266950"/>
            <a:ext cx="9525" cy="9525"/>
          </a:xfrm>
          <a:custGeom>
            <a:avLst/>
            <a:gdLst>
              <a:gd name="T0" fmla="*/ 0 w 6"/>
              <a:gd name="T1" fmla="*/ 2147483647 h 6"/>
              <a:gd name="T2" fmla="*/ 0 w 6"/>
              <a:gd name="T3" fmla="*/ 2147483647 h 6"/>
              <a:gd name="T4" fmla="*/ 2147483647 w 6"/>
              <a:gd name="T5" fmla="*/ 2147483647 h 6"/>
              <a:gd name="T6" fmla="*/ 2147483647 w 6"/>
              <a:gd name="T7" fmla="*/ 2147483647 h 6"/>
              <a:gd name="T8" fmla="*/ 2147483647 w 6"/>
              <a:gd name="T9" fmla="*/ 2147483647 h 6"/>
              <a:gd name="T10" fmla="*/ 2147483647 w 6"/>
              <a:gd name="T11" fmla="*/ 0 h 6"/>
              <a:gd name="T12" fmla="*/ 2147483647 w 6"/>
              <a:gd name="T13" fmla="*/ 0 h 6"/>
              <a:gd name="T14" fmla="*/ 2147483647 w 6"/>
              <a:gd name="T15" fmla="*/ 0 h 6"/>
              <a:gd name="T16" fmla="*/ 2147483647 w 6"/>
              <a:gd name="T17" fmla="*/ 0 h 6"/>
              <a:gd name="T18" fmla="*/ 2147483647 w 6"/>
              <a:gd name="T19" fmla="*/ 0 h 6"/>
              <a:gd name="T20" fmla="*/ 2147483647 w 6"/>
              <a:gd name="T21" fmla="*/ 2147483647 h 6"/>
              <a:gd name="T22" fmla="*/ 2147483647 w 6"/>
              <a:gd name="T23" fmla="*/ 2147483647 h 6"/>
              <a:gd name="T24" fmla="*/ 0 w 6"/>
              <a:gd name="T25" fmla="*/ 2147483647 h 6"/>
              <a:gd name="T26" fmla="*/ 0 w 6"/>
              <a:gd name="T27" fmla="*/ 2147483647 h 6"/>
              <a:gd name="T28" fmla="*/ 0 w 6"/>
              <a:gd name="T29" fmla="*/ 2147483647 h 6"/>
              <a:gd name="T30" fmla="*/ 0 w 6"/>
              <a:gd name="T31" fmla="*/ 2147483647 h 6"/>
              <a:gd name="T32" fmla="*/ 0 w 6"/>
              <a:gd name="T33" fmla="*/ 2147483647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0" y="6"/>
                </a:moveTo>
                <a:lnTo>
                  <a:pt x="0" y="6"/>
                </a:lnTo>
                <a:lnTo>
                  <a:pt x="2" y="6"/>
                </a:lnTo>
                <a:lnTo>
                  <a:pt x="6" y="2"/>
                </a:lnTo>
                <a:lnTo>
                  <a:pt x="6" y="0"/>
                </a:lnTo>
                <a:lnTo>
                  <a:pt x="2" y="4"/>
                </a:lnTo>
                <a:lnTo>
                  <a:pt x="0" y="6"/>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6" name="Freeform 981"/>
          <p:cNvSpPr>
            <a:spLocks/>
          </p:cNvSpPr>
          <p:nvPr/>
        </p:nvSpPr>
        <p:spPr bwMode="auto">
          <a:xfrm>
            <a:off x="6342063" y="2257425"/>
            <a:ext cx="15875" cy="15875"/>
          </a:xfrm>
          <a:custGeom>
            <a:avLst/>
            <a:gdLst>
              <a:gd name="T0" fmla="*/ 2147483647 w 10"/>
              <a:gd name="T1" fmla="*/ 2147483647 h 10"/>
              <a:gd name="T2" fmla="*/ 2147483647 w 10"/>
              <a:gd name="T3" fmla="*/ 2147483647 h 10"/>
              <a:gd name="T4" fmla="*/ 2147483647 w 10"/>
              <a:gd name="T5" fmla="*/ 0 h 10"/>
              <a:gd name="T6" fmla="*/ 0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6" y="10"/>
                </a:moveTo>
                <a:lnTo>
                  <a:pt x="10" y="6"/>
                </a:lnTo>
                <a:lnTo>
                  <a:pt x="4" y="0"/>
                </a:lnTo>
                <a:lnTo>
                  <a:pt x="0" y="4"/>
                </a:lnTo>
                <a:lnTo>
                  <a:pt x="6"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7" name="Freeform 982"/>
          <p:cNvSpPr>
            <a:spLocks/>
          </p:cNvSpPr>
          <p:nvPr/>
        </p:nvSpPr>
        <p:spPr bwMode="auto">
          <a:xfrm>
            <a:off x="6342063" y="2257425"/>
            <a:ext cx="15875" cy="15875"/>
          </a:xfrm>
          <a:custGeom>
            <a:avLst/>
            <a:gdLst>
              <a:gd name="T0" fmla="*/ 2147483647 w 10"/>
              <a:gd name="T1" fmla="*/ 2147483647 h 10"/>
              <a:gd name="T2" fmla="*/ 2147483647 w 10"/>
              <a:gd name="T3" fmla="*/ 2147483647 h 10"/>
              <a:gd name="T4" fmla="*/ 2147483647 w 10"/>
              <a:gd name="T5" fmla="*/ 0 h 10"/>
              <a:gd name="T6" fmla="*/ 0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6" y="10"/>
                </a:moveTo>
                <a:lnTo>
                  <a:pt x="10" y="4"/>
                </a:lnTo>
                <a:lnTo>
                  <a:pt x="4" y="0"/>
                </a:lnTo>
                <a:lnTo>
                  <a:pt x="0" y="4"/>
                </a:lnTo>
                <a:lnTo>
                  <a:pt x="6"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8" name="Freeform 983"/>
          <p:cNvSpPr>
            <a:spLocks/>
          </p:cNvSpPr>
          <p:nvPr/>
        </p:nvSpPr>
        <p:spPr bwMode="auto">
          <a:xfrm>
            <a:off x="6342063" y="2257425"/>
            <a:ext cx="12700" cy="9525"/>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2147483647 w 8"/>
              <a:gd name="T11" fmla="*/ 0 h 6"/>
              <a:gd name="T12" fmla="*/ 2147483647 w 8"/>
              <a:gd name="T13" fmla="*/ 0 h 6"/>
              <a:gd name="T14" fmla="*/ 2147483647 w 8"/>
              <a:gd name="T15" fmla="*/ 0 h 6"/>
              <a:gd name="T16" fmla="*/ 2147483647 w 8"/>
              <a:gd name="T17" fmla="*/ 0 h 6"/>
              <a:gd name="T18" fmla="*/ 2147483647 w 8"/>
              <a:gd name="T19" fmla="*/ 0 h 6"/>
              <a:gd name="T20" fmla="*/ 2147483647 w 8"/>
              <a:gd name="T21" fmla="*/ 2147483647 h 6"/>
              <a:gd name="T22" fmla="*/ 2147483647 w 8"/>
              <a:gd name="T23" fmla="*/ 2147483647 h 6"/>
              <a:gd name="T24" fmla="*/ 0 w 8"/>
              <a:gd name="T25" fmla="*/ 2147483647 h 6"/>
              <a:gd name="T26" fmla="*/ 2147483647 w 8"/>
              <a:gd name="T27" fmla="*/ 2147483647 h 6"/>
              <a:gd name="T28" fmla="*/ 2147483647 w 8"/>
              <a:gd name="T29" fmla="*/ 2147483647 h 6"/>
              <a:gd name="T30" fmla="*/ 2147483647 w 8"/>
              <a:gd name="T31" fmla="*/ 2147483647 h 6"/>
              <a:gd name="T32" fmla="*/ 2147483647 w 8"/>
              <a:gd name="T33" fmla="*/ 2147483647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6"/>
              <a:gd name="T53" fmla="*/ 8 w 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6">
                <a:moveTo>
                  <a:pt x="2" y="6"/>
                </a:moveTo>
                <a:lnTo>
                  <a:pt x="2" y="6"/>
                </a:lnTo>
                <a:lnTo>
                  <a:pt x="6" y="4"/>
                </a:lnTo>
                <a:lnTo>
                  <a:pt x="8" y="2"/>
                </a:lnTo>
                <a:lnTo>
                  <a:pt x="6" y="0"/>
                </a:lnTo>
                <a:lnTo>
                  <a:pt x="4" y="2"/>
                </a:lnTo>
                <a:lnTo>
                  <a:pt x="0" y="6"/>
                </a:lnTo>
                <a:lnTo>
                  <a:pt x="2" y="6"/>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9" name="Freeform 984"/>
          <p:cNvSpPr>
            <a:spLocks/>
          </p:cNvSpPr>
          <p:nvPr/>
        </p:nvSpPr>
        <p:spPr bwMode="auto">
          <a:xfrm>
            <a:off x="6348413" y="2260600"/>
            <a:ext cx="9525" cy="12700"/>
          </a:xfrm>
          <a:custGeom>
            <a:avLst/>
            <a:gdLst>
              <a:gd name="T0" fmla="*/ 0 w 6"/>
              <a:gd name="T1" fmla="*/ 2147483647 h 8"/>
              <a:gd name="T2" fmla="*/ 0 w 6"/>
              <a:gd name="T3" fmla="*/ 2147483647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2147483647 w 6"/>
              <a:gd name="T15" fmla="*/ 2147483647 h 8"/>
              <a:gd name="T16" fmla="*/ 2147483647 w 6"/>
              <a:gd name="T17" fmla="*/ 0 h 8"/>
              <a:gd name="T18" fmla="*/ 2147483647 w 6"/>
              <a:gd name="T19" fmla="*/ 0 h 8"/>
              <a:gd name="T20" fmla="*/ 2147483647 w 6"/>
              <a:gd name="T21" fmla="*/ 2147483647 h 8"/>
              <a:gd name="T22" fmla="*/ 2147483647 w 6"/>
              <a:gd name="T23" fmla="*/ 2147483647 h 8"/>
              <a:gd name="T24" fmla="*/ 0 w 6"/>
              <a:gd name="T25" fmla="*/ 2147483647 h 8"/>
              <a:gd name="T26" fmla="*/ 0 w 6"/>
              <a:gd name="T27" fmla="*/ 2147483647 h 8"/>
              <a:gd name="T28" fmla="*/ 0 w 6"/>
              <a:gd name="T29" fmla="*/ 2147483647 h 8"/>
              <a:gd name="T30" fmla="*/ 0 w 6"/>
              <a:gd name="T31" fmla="*/ 2147483647 h 8"/>
              <a:gd name="T32" fmla="*/ 0 w 6"/>
              <a:gd name="T33" fmla="*/ 2147483647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8"/>
              <a:gd name="T53" fmla="*/ 6 w 6"/>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8">
                <a:moveTo>
                  <a:pt x="0" y="8"/>
                </a:moveTo>
                <a:lnTo>
                  <a:pt x="0" y="8"/>
                </a:lnTo>
                <a:lnTo>
                  <a:pt x="4" y="4"/>
                </a:lnTo>
                <a:lnTo>
                  <a:pt x="6" y="2"/>
                </a:lnTo>
                <a:lnTo>
                  <a:pt x="4" y="0"/>
                </a:lnTo>
                <a:lnTo>
                  <a:pt x="2" y="2"/>
                </a:lnTo>
                <a:lnTo>
                  <a:pt x="0" y="6"/>
                </a:lnTo>
                <a:lnTo>
                  <a:pt x="0" y="8"/>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Freeform 985"/>
          <p:cNvSpPr>
            <a:spLocks/>
          </p:cNvSpPr>
          <p:nvPr/>
        </p:nvSpPr>
        <p:spPr bwMode="auto">
          <a:xfrm>
            <a:off x="6345238" y="2251075"/>
            <a:ext cx="19050" cy="15875"/>
          </a:xfrm>
          <a:custGeom>
            <a:avLst/>
            <a:gdLst>
              <a:gd name="T0" fmla="*/ 2147483647 w 12"/>
              <a:gd name="T1" fmla="*/ 2147483647 h 10"/>
              <a:gd name="T2" fmla="*/ 2147483647 w 12"/>
              <a:gd name="T3" fmla="*/ 2147483647 h 10"/>
              <a:gd name="T4" fmla="*/ 2147483647 w 12"/>
              <a:gd name="T5" fmla="*/ 0 h 10"/>
              <a:gd name="T6" fmla="*/ 0 w 12"/>
              <a:gd name="T7" fmla="*/ 2147483647 h 10"/>
              <a:gd name="T8" fmla="*/ 2147483647 w 12"/>
              <a:gd name="T9" fmla="*/ 214748364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8" y="10"/>
                </a:moveTo>
                <a:lnTo>
                  <a:pt x="12" y="6"/>
                </a:lnTo>
                <a:lnTo>
                  <a:pt x="4" y="0"/>
                </a:lnTo>
                <a:lnTo>
                  <a:pt x="0" y="4"/>
                </a:lnTo>
                <a:lnTo>
                  <a:pt x="8"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1" name="Freeform 986"/>
          <p:cNvSpPr>
            <a:spLocks/>
          </p:cNvSpPr>
          <p:nvPr/>
        </p:nvSpPr>
        <p:spPr bwMode="auto">
          <a:xfrm>
            <a:off x="6345238" y="2251075"/>
            <a:ext cx="19050" cy="15875"/>
          </a:xfrm>
          <a:custGeom>
            <a:avLst/>
            <a:gdLst>
              <a:gd name="T0" fmla="*/ 2147483647 w 12"/>
              <a:gd name="T1" fmla="*/ 2147483647 h 10"/>
              <a:gd name="T2" fmla="*/ 2147483647 w 12"/>
              <a:gd name="T3" fmla="*/ 2147483647 h 10"/>
              <a:gd name="T4" fmla="*/ 2147483647 w 12"/>
              <a:gd name="T5" fmla="*/ 0 h 10"/>
              <a:gd name="T6" fmla="*/ 0 w 12"/>
              <a:gd name="T7" fmla="*/ 2147483647 h 10"/>
              <a:gd name="T8" fmla="*/ 2147483647 w 12"/>
              <a:gd name="T9" fmla="*/ 214748364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6" y="10"/>
                </a:moveTo>
                <a:lnTo>
                  <a:pt x="12" y="4"/>
                </a:lnTo>
                <a:lnTo>
                  <a:pt x="6" y="0"/>
                </a:lnTo>
                <a:lnTo>
                  <a:pt x="0" y="6"/>
                </a:lnTo>
                <a:lnTo>
                  <a:pt x="6"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2" name="Freeform 987"/>
          <p:cNvSpPr>
            <a:spLocks/>
          </p:cNvSpPr>
          <p:nvPr/>
        </p:nvSpPr>
        <p:spPr bwMode="auto">
          <a:xfrm>
            <a:off x="6348413" y="2251075"/>
            <a:ext cx="9525" cy="12700"/>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0 h 8"/>
              <a:gd name="T12" fmla="*/ 0 w 6"/>
              <a:gd name="T13" fmla="*/ 2147483647 h 8"/>
              <a:gd name="T14" fmla="*/ 0 w 6"/>
              <a:gd name="T15" fmla="*/ 2147483647 h 8"/>
              <a:gd name="T16" fmla="*/ 0 w 6"/>
              <a:gd name="T17" fmla="*/ 2147483647 h 8"/>
              <a:gd name="T18" fmla="*/ 0 w 6"/>
              <a:gd name="T19" fmla="*/ 2147483647 h 8"/>
              <a:gd name="T20" fmla="*/ 2147483647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2" y="8"/>
                </a:moveTo>
                <a:lnTo>
                  <a:pt x="6" y="2"/>
                </a:lnTo>
                <a:lnTo>
                  <a:pt x="4" y="0"/>
                </a:lnTo>
                <a:lnTo>
                  <a:pt x="0" y="6"/>
                </a:lnTo>
                <a:lnTo>
                  <a:pt x="0" y="8"/>
                </a:lnTo>
                <a:lnTo>
                  <a:pt x="2" y="8"/>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3" name="Freeform 988"/>
          <p:cNvSpPr>
            <a:spLocks/>
          </p:cNvSpPr>
          <p:nvPr/>
        </p:nvSpPr>
        <p:spPr bwMode="auto">
          <a:xfrm>
            <a:off x="6351588" y="2254250"/>
            <a:ext cx="9525" cy="12700"/>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2147483647 w 6"/>
              <a:gd name="T15" fmla="*/ 0 h 8"/>
              <a:gd name="T16" fmla="*/ 2147483647 w 6"/>
              <a:gd name="T17" fmla="*/ 2147483647 h 8"/>
              <a:gd name="T18" fmla="*/ 2147483647 w 6"/>
              <a:gd name="T19" fmla="*/ 2147483647 h 8"/>
              <a:gd name="T20" fmla="*/ 0 w 6"/>
              <a:gd name="T21" fmla="*/ 2147483647 h 8"/>
              <a:gd name="T22" fmla="*/ 2147483647 w 6"/>
              <a:gd name="T23" fmla="*/ 2147483647 h 8"/>
              <a:gd name="T24" fmla="*/ 2147483647 w 6"/>
              <a:gd name="T25" fmla="*/ 2147483647 h 8"/>
              <a:gd name="T26" fmla="*/ 2147483647 w 6"/>
              <a:gd name="T27" fmla="*/ 2147483647 h 8"/>
              <a:gd name="T28" fmla="*/ 2147483647 w 6"/>
              <a:gd name="T29" fmla="*/ 2147483647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8"/>
              <a:gd name="T47" fmla="*/ 6 w 6"/>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8">
                <a:moveTo>
                  <a:pt x="2" y="8"/>
                </a:moveTo>
                <a:lnTo>
                  <a:pt x="2" y="8"/>
                </a:lnTo>
                <a:lnTo>
                  <a:pt x="6" y="2"/>
                </a:lnTo>
                <a:lnTo>
                  <a:pt x="6" y="0"/>
                </a:lnTo>
                <a:lnTo>
                  <a:pt x="6" y="2"/>
                </a:lnTo>
                <a:lnTo>
                  <a:pt x="0" y="8"/>
                </a:lnTo>
                <a:lnTo>
                  <a:pt x="2" y="8"/>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4" name="Freeform 989"/>
          <p:cNvSpPr>
            <a:spLocks/>
          </p:cNvSpPr>
          <p:nvPr/>
        </p:nvSpPr>
        <p:spPr bwMode="auto">
          <a:xfrm>
            <a:off x="6351588" y="2244725"/>
            <a:ext cx="15875" cy="15875"/>
          </a:xfrm>
          <a:custGeom>
            <a:avLst/>
            <a:gdLst>
              <a:gd name="T0" fmla="*/ 2147483647 w 10"/>
              <a:gd name="T1" fmla="*/ 2147483647 h 10"/>
              <a:gd name="T2" fmla="*/ 2147483647 w 10"/>
              <a:gd name="T3" fmla="*/ 2147483647 h 10"/>
              <a:gd name="T4" fmla="*/ 2147483647 w 10"/>
              <a:gd name="T5" fmla="*/ 0 h 10"/>
              <a:gd name="T6" fmla="*/ 0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6" y="10"/>
                </a:moveTo>
                <a:lnTo>
                  <a:pt x="10" y="6"/>
                </a:lnTo>
                <a:lnTo>
                  <a:pt x="4" y="0"/>
                </a:lnTo>
                <a:lnTo>
                  <a:pt x="0" y="6"/>
                </a:lnTo>
                <a:lnTo>
                  <a:pt x="6"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5" name="Freeform 990"/>
          <p:cNvSpPr>
            <a:spLocks/>
          </p:cNvSpPr>
          <p:nvPr/>
        </p:nvSpPr>
        <p:spPr bwMode="auto">
          <a:xfrm>
            <a:off x="6351588" y="2244725"/>
            <a:ext cx="15875" cy="15875"/>
          </a:xfrm>
          <a:custGeom>
            <a:avLst/>
            <a:gdLst>
              <a:gd name="T0" fmla="*/ 2147483647 w 10"/>
              <a:gd name="T1" fmla="*/ 2147483647 h 10"/>
              <a:gd name="T2" fmla="*/ 2147483647 w 10"/>
              <a:gd name="T3" fmla="*/ 2147483647 h 10"/>
              <a:gd name="T4" fmla="*/ 2147483647 w 10"/>
              <a:gd name="T5" fmla="*/ 0 h 10"/>
              <a:gd name="T6" fmla="*/ 0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6" y="10"/>
                </a:moveTo>
                <a:lnTo>
                  <a:pt x="10" y="4"/>
                </a:lnTo>
                <a:lnTo>
                  <a:pt x="4" y="0"/>
                </a:lnTo>
                <a:lnTo>
                  <a:pt x="0" y="6"/>
                </a:lnTo>
                <a:lnTo>
                  <a:pt x="6"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6" name="Freeform 991"/>
          <p:cNvSpPr>
            <a:spLocks/>
          </p:cNvSpPr>
          <p:nvPr/>
        </p:nvSpPr>
        <p:spPr bwMode="auto">
          <a:xfrm>
            <a:off x="6351588" y="2244725"/>
            <a:ext cx="9525" cy="12700"/>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0 h 8"/>
              <a:gd name="T12" fmla="*/ 0 w 6"/>
              <a:gd name="T13" fmla="*/ 2147483647 h 8"/>
              <a:gd name="T14" fmla="*/ 2147483647 w 6"/>
              <a:gd name="T15" fmla="*/ 2147483647 h 8"/>
              <a:gd name="T16" fmla="*/ 2147483647 w 6"/>
              <a:gd name="T17" fmla="*/ 2147483647 h 8"/>
              <a:gd name="T18" fmla="*/ 2147483647 w 6"/>
              <a:gd name="T19" fmla="*/ 2147483647 h 8"/>
              <a:gd name="T20" fmla="*/ 2147483647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2" y="8"/>
                </a:moveTo>
                <a:lnTo>
                  <a:pt x="6" y="2"/>
                </a:lnTo>
                <a:lnTo>
                  <a:pt x="6" y="0"/>
                </a:lnTo>
                <a:lnTo>
                  <a:pt x="0" y="8"/>
                </a:lnTo>
                <a:lnTo>
                  <a:pt x="2" y="8"/>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7" name="Freeform 992"/>
          <p:cNvSpPr>
            <a:spLocks/>
          </p:cNvSpPr>
          <p:nvPr/>
        </p:nvSpPr>
        <p:spPr bwMode="auto">
          <a:xfrm>
            <a:off x="6357938" y="2247900"/>
            <a:ext cx="9525" cy="12700"/>
          </a:xfrm>
          <a:custGeom>
            <a:avLst/>
            <a:gdLst>
              <a:gd name="T0" fmla="*/ 0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0 h 8"/>
              <a:gd name="T12" fmla="*/ 0 w 6"/>
              <a:gd name="T13" fmla="*/ 2147483647 h 8"/>
              <a:gd name="T14" fmla="*/ 0 w 6"/>
              <a:gd name="T15" fmla="*/ 2147483647 h 8"/>
              <a:gd name="T16" fmla="*/ 0 w 6"/>
              <a:gd name="T17" fmla="*/ 2147483647 h 8"/>
              <a:gd name="T18" fmla="*/ 0 w 6"/>
              <a:gd name="T19" fmla="*/ 2147483647 h 8"/>
              <a:gd name="T20" fmla="*/ 0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0" y="8"/>
                </a:moveTo>
                <a:lnTo>
                  <a:pt x="6" y="2"/>
                </a:lnTo>
                <a:lnTo>
                  <a:pt x="4" y="0"/>
                </a:lnTo>
                <a:lnTo>
                  <a:pt x="0" y="8"/>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8" name="Freeform 993"/>
          <p:cNvSpPr>
            <a:spLocks/>
          </p:cNvSpPr>
          <p:nvPr/>
        </p:nvSpPr>
        <p:spPr bwMode="auto">
          <a:xfrm>
            <a:off x="6354763" y="2238375"/>
            <a:ext cx="19050" cy="15875"/>
          </a:xfrm>
          <a:custGeom>
            <a:avLst/>
            <a:gdLst>
              <a:gd name="T0" fmla="*/ 2147483647 w 12"/>
              <a:gd name="T1" fmla="*/ 2147483647 h 10"/>
              <a:gd name="T2" fmla="*/ 2147483647 w 12"/>
              <a:gd name="T3" fmla="*/ 2147483647 h 10"/>
              <a:gd name="T4" fmla="*/ 2147483647 w 12"/>
              <a:gd name="T5" fmla="*/ 0 h 10"/>
              <a:gd name="T6" fmla="*/ 0 w 12"/>
              <a:gd name="T7" fmla="*/ 2147483647 h 10"/>
              <a:gd name="T8" fmla="*/ 2147483647 w 12"/>
              <a:gd name="T9" fmla="*/ 214748364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8" y="10"/>
                </a:moveTo>
                <a:lnTo>
                  <a:pt x="12" y="6"/>
                </a:lnTo>
                <a:lnTo>
                  <a:pt x="4" y="0"/>
                </a:lnTo>
                <a:lnTo>
                  <a:pt x="0" y="6"/>
                </a:lnTo>
                <a:lnTo>
                  <a:pt x="8"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9" name="Freeform 994"/>
          <p:cNvSpPr>
            <a:spLocks/>
          </p:cNvSpPr>
          <p:nvPr/>
        </p:nvSpPr>
        <p:spPr bwMode="auto">
          <a:xfrm>
            <a:off x="6354763" y="2238375"/>
            <a:ext cx="19050" cy="15875"/>
          </a:xfrm>
          <a:custGeom>
            <a:avLst/>
            <a:gdLst>
              <a:gd name="T0" fmla="*/ 2147483647 w 12"/>
              <a:gd name="T1" fmla="*/ 2147483647 h 10"/>
              <a:gd name="T2" fmla="*/ 2147483647 w 12"/>
              <a:gd name="T3" fmla="*/ 2147483647 h 10"/>
              <a:gd name="T4" fmla="*/ 2147483647 w 12"/>
              <a:gd name="T5" fmla="*/ 0 h 10"/>
              <a:gd name="T6" fmla="*/ 0 w 12"/>
              <a:gd name="T7" fmla="*/ 2147483647 h 10"/>
              <a:gd name="T8" fmla="*/ 2147483647 w 12"/>
              <a:gd name="T9" fmla="*/ 214748364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6" y="10"/>
                </a:moveTo>
                <a:lnTo>
                  <a:pt x="12" y="4"/>
                </a:lnTo>
                <a:lnTo>
                  <a:pt x="4" y="0"/>
                </a:lnTo>
                <a:lnTo>
                  <a:pt x="0" y="6"/>
                </a:lnTo>
                <a:lnTo>
                  <a:pt x="6"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0" name="Freeform 995"/>
          <p:cNvSpPr>
            <a:spLocks/>
          </p:cNvSpPr>
          <p:nvPr/>
        </p:nvSpPr>
        <p:spPr bwMode="auto">
          <a:xfrm>
            <a:off x="6357938" y="2238375"/>
            <a:ext cx="9525" cy="12700"/>
          </a:xfrm>
          <a:custGeom>
            <a:avLst/>
            <a:gdLst>
              <a:gd name="T0" fmla="*/ 0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0 h 8"/>
              <a:gd name="T12" fmla="*/ 0 w 6"/>
              <a:gd name="T13" fmla="*/ 2147483647 h 8"/>
              <a:gd name="T14" fmla="*/ 0 w 6"/>
              <a:gd name="T15" fmla="*/ 2147483647 h 8"/>
              <a:gd name="T16" fmla="*/ 0 w 6"/>
              <a:gd name="T17" fmla="*/ 2147483647 h 8"/>
              <a:gd name="T18" fmla="*/ 0 w 6"/>
              <a:gd name="T19" fmla="*/ 2147483647 h 8"/>
              <a:gd name="T20" fmla="*/ 0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0" y="8"/>
                </a:moveTo>
                <a:lnTo>
                  <a:pt x="6" y="2"/>
                </a:lnTo>
                <a:lnTo>
                  <a:pt x="4" y="2"/>
                </a:lnTo>
                <a:lnTo>
                  <a:pt x="4" y="0"/>
                </a:lnTo>
                <a:lnTo>
                  <a:pt x="0" y="8"/>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1" name="Freeform 996"/>
          <p:cNvSpPr>
            <a:spLocks/>
          </p:cNvSpPr>
          <p:nvPr/>
        </p:nvSpPr>
        <p:spPr bwMode="auto">
          <a:xfrm>
            <a:off x="6361113" y="2241550"/>
            <a:ext cx="9525" cy="12700"/>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0 h 8"/>
              <a:gd name="T12" fmla="*/ 0 w 6"/>
              <a:gd name="T13" fmla="*/ 2147483647 h 8"/>
              <a:gd name="T14" fmla="*/ 2147483647 w 6"/>
              <a:gd name="T15" fmla="*/ 2147483647 h 8"/>
              <a:gd name="T16" fmla="*/ 2147483647 w 6"/>
              <a:gd name="T17" fmla="*/ 2147483647 h 8"/>
              <a:gd name="T18" fmla="*/ 2147483647 w 6"/>
              <a:gd name="T19" fmla="*/ 2147483647 h 8"/>
              <a:gd name="T20" fmla="*/ 2147483647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2" y="8"/>
                </a:moveTo>
                <a:lnTo>
                  <a:pt x="6" y="2"/>
                </a:lnTo>
                <a:lnTo>
                  <a:pt x="6" y="0"/>
                </a:lnTo>
                <a:lnTo>
                  <a:pt x="0" y="8"/>
                </a:lnTo>
                <a:lnTo>
                  <a:pt x="2" y="8"/>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2" name="Freeform 997"/>
          <p:cNvSpPr>
            <a:spLocks/>
          </p:cNvSpPr>
          <p:nvPr/>
        </p:nvSpPr>
        <p:spPr bwMode="auto">
          <a:xfrm>
            <a:off x="6357938" y="2232025"/>
            <a:ext cx="19050" cy="15875"/>
          </a:xfrm>
          <a:custGeom>
            <a:avLst/>
            <a:gdLst>
              <a:gd name="T0" fmla="*/ 2147483647 w 12"/>
              <a:gd name="T1" fmla="*/ 2147483647 h 10"/>
              <a:gd name="T2" fmla="*/ 2147483647 w 12"/>
              <a:gd name="T3" fmla="*/ 2147483647 h 10"/>
              <a:gd name="T4" fmla="*/ 2147483647 w 12"/>
              <a:gd name="T5" fmla="*/ 0 h 10"/>
              <a:gd name="T6" fmla="*/ 0 w 12"/>
              <a:gd name="T7" fmla="*/ 2147483647 h 10"/>
              <a:gd name="T8" fmla="*/ 2147483647 w 12"/>
              <a:gd name="T9" fmla="*/ 214748364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8" y="10"/>
                </a:moveTo>
                <a:lnTo>
                  <a:pt x="12" y="6"/>
                </a:lnTo>
                <a:lnTo>
                  <a:pt x="4" y="0"/>
                </a:lnTo>
                <a:lnTo>
                  <a:pt x="0" y="6"/>
                </a:lnTo>
                <a:lnTo>
                  <a:pt x="8"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3" name="Freeform 998"/>
          <p:cNvSpPr>
            <a:spLocks/>
          </p:cNvSpPr>
          <p:nvPr/>
        </p:nvSpPr>
        <p:spPr bwMode="auto">
          <a:xfrm>
            <a:off x="6361113" y="2232025"/>
            <a:ext cx="15875" cy="15875"/>
          </a:xfrm>
          <a:custGeom>
            <a:avLst/>
            <a:gdLst>
              <a:gd name="T0" fmla="*/ 2147483647 w 10"/>
              <a:gd name="T1" fmla="*/ 2147483647 h 10"/>
              <a:gd name="T2" fmla="*/ 2147483647 w 10"/>
              <a:gd name="T3" fmla="*/ 2147483647 h 10"/>
              <a:gd name="T4" fmla="*/ 2147483647 w 10"/>
              <a:gd name="T5" fmla="*/ 0 h 10"/>
              <a:gd name="T6" fmla="*/ 0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6" y="10"/>
                </a:moveTo>
                <a:lnTo>
                  <a:pt x="10" y="4"/>
                </a:lnTo>
                <a:lnTo>
                  <a:pt x="4" y="0"/>
                </a:lnTo>
                <a:lnTo>
                  <a:pt x="0" y="6"/>
                </a:lnTo>
                <a:lnTo>
                  <a:pt x="6"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4" name="Freeform 999"/>
          <p:cNvSpPr>
            <a:spLocks/>
          </p:cNvSpPr>
          <p:nvPr/>
        </p:nvSpPr>
        <p:spPr bwMode="auto">
          <a:xfrm>
            <a:off x="6361113" y="2232025"/>
            <a:ext cx="9525" cy="12700"/>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0 h 8"/>
              <a:gd name="T12" fmla="*/ 0 w 6"/>
              <a:gd name="T13" fmla="*/ 2147483647 h 8"/>
              <a:gd name="T14" fmla="*/ 0 w 6"/>
              <a:gd name="T15" fmla="*/ 2147483647 h 8"/>
              <a:gd name="T16" fmla="*/ 0 w 6"/>
              <a:gd name="T17" fmla="*/ 2147483647 h 8"/>
              <a:gd name="T18" fmla="*/ 0 w 6"/>
              <a:gd name="T19" fmla="*/ 2147483647 h 8"/>
              <a:gd name="T20" fmla="*/ 2147483647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2" y="8"/>
                </a:moveTo>
                <a:lnTo>
                  <a:pt x="6" y="2"/>
                </a:lnTo>
                <a:lnTo>
                  <a:pt x="4" y="0"/>
                </a:lnTo>
                <a:lnTo>
                  <a:pt x="0" y="8"/>
                </a:lnTo>
                <a:lnTo>
                  <a:pt x="2" y="8"/>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5" name="Freeform 1000"/>
          <p:cNvSpPr>
            <a:spLocks/>
          </p:cNvSpPr>
          <p:nvPr/>
        </p:nvSpPr>
        <p:spPr bwMode="auto">
          <a:xfrm>
            <a:off x="6367463" y="2235200"/>
            <a:ext cx="6350" cy="12700"/>
          </a:xfrm>
          <a:custGeom>
            <a:avLst/>
            <a:gdLst>
              <a:gd name="T0" fmla="*/ 0 w 4"/>
              <a:gd name="T1" fmla="*/ 2147483647 h 8"/>
              <a:gd name="T2" fmla="*/ 2147483647 w 4"/>
              <a:gd name="T3" fmla="*/ 2147483647 h 8"/>
              <a:gd name="T4" fmla="*/ 2147483647 w 4"/>
              <a:gd name="T5" fmla="*/ 2147483647 h 8"/>
              <a:gd name="T6" fmla="*/ 2147483647 w 4"/>
              <a:gd name="T7" fmla="*/ 2147483647 h 8"/>
              <a:gd name="T8" fmla="*/ 2147483647 w 4"/>
              <a:gd name="T9" fmla="*/ 2147483647 h 8"/>
              <a:gd name="T10" fmla="*/ 2147483647 w 4"/>
              <a:gd name="T11" fmla="*/ 0 h 8"/>
              <a:gd name="T12" fmla="*/ 0 w 4"/>
              <a:gd name="T13" fmla="*/ 2147483647 h 8"/>
              <a:gd name="T14" fmla="*/ 0 w 4"/>
              <a:gd name="T15" fmla="*/ 2147483647 h 8"/>
              <a:gd name="T16" fmla="*/ 0 w 4"/>
              <a:gd name="T17" fmla="*/ 2147483647 h 8"/>
              <a:gd name="T18" fmla="*/ 0 w 4"/>
              <a:gd name="T19" fmla="*/ 2147483647 h 8"/>
              <a:gd name="T20" fmla="*/ 0 w 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8"/>
              <a:gd name="T35" fmla="*/ 4 w 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8">
                <a:moveTo>
                  <a:pt x="0" y="8"/>
                </a:moveTo>
                <a:lnTo>
                  <a:pt x="4" y="2"/>
                </a:lnTo>
                <a:lnTo>
                  <a:pt x="4" y="0"/>
                </a:lnTo>
                <a:lnTo>
                  <a:pt x="0" y="8"/>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6" name="Freeform 1001"/>
          <p:cNvSpPr>
            <a:spLocks/>
          </p:cNvSpPr>
          <p:nvPr/>
        </p:nvSpPr>
        <p:spPr bwMode="auto">
          <a:xfrm>
            <a:off x="6364288" y="2225675"/>
            <a:ext cx="15875" cy="15875"/>
          </a:xfrm>
          <a:custGeom>
            <a:avLst/>
            <a:gdLst>
              <a:gd name="T0" fmla="*/ 2147483647 w 10"/>
              <a:gd name="T1" fmla="*/ 2147483647 h 10"/>
              <a:gd name="T2" fmla="*/ 2147483647 w 10"/>
              <a:gd name="T3" fmla="*/ 2147483647 h 10"/>
              <a:gd name="T4" fmla="*/ 2147483647 w 10"/>
              <a:gd name="T5" fmla="*/ 0 h 10"/>
              <a:gd name="T6" fmla="*/ 0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8" y="10"/>
                </a:moveTo>
                <a:lnTo>
                  <a:pt x="10" y="4"/>
                </a:lnTo>
                <a:lnTo>
                  <a:pt x="2" y="0"/>
                </a:lnTo>
                <a:lnTo>
                  <a:pt x="0" y="6"/>
                </a:lnTo>
                <a:lnTo>
                  <a:pt x="8"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7" name="Freeform 1002"/>
          <p:cNvSpPr>
            <a:spLocks/>
          </p:cNvSpPr>
          <p:nvPr/>
        </p:nvSpPr>
        <p:spPr bwMode="auto">
          <a:xfrm>
            <a:off x="6364288" y="2225675"/>
            <a:ext cx="15875" cy="15875"/>
          </a:xfrm>
          <a:custGeom>
            <a:avLst/>
            <a:gdLst>
              <a:gd name="T0" fmla="*/ 2147483647 w 10"/>
              <a:gd name="T1" fmla="*/ 2147483647 h 10"/>
              <a:gd name="T2" fmla="*/ 2147483647 w 10"/>
              <a:gd name="T3" fmla="*/ 2147483647 h 10"/>
              <a:gd name="T4" fmla="*/ 2147483647 w 10"/>
              <a:gd name="T5" fmla="*/ 0 h 10"/>
              <a:gd name="T6" fmla="*/ 0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6" y="10"/>
                </a:moveTo>
                <a:lnTo>
                  <a:pt x="10" y="4"/>
                </a:lnTo>
                <a:lnTo>
                  <a:pt x="4" y="0"/>
                </a:lnTo>
                <a:lnTo>
                  <a:pt x="0" y="6"/>
                </a:lnTo>
                <a:lnTo>
                  <a:pt x="6"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8" name="Freeform 1003"/>
          <p:cNvSpPr>
            <a:spLocks/>
          </p:cNvSpPr>
          <p:nvPr/>
        </p:nvSpPr>
        <p:spPr bwMode="auto">
          <a:xfrm>
            <a:off x="6364288" y="2225675"/>
            <a:ext cx="9525" cy="12700"/>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0 h 8"/>
              <a:gd name="T12" fmla="*/ 0 w 6"/>
              <a:gd name="T13" fmla="*/ 2147483647 h 8"/>
              <a:gd name="T14" fmla="*/ 2147483647 w 6"/>
              <a:gd name="T15" fmla="*/ 2147483647 h 8"/>
              <a:gd name="T16" fmla="*/ 2147483647 w 6"/>
              <a:gd name="T17" fmla="*/ 2147483647 h 8"/>
              <a:gd name="T18" fmla="*/ 2147483647 w 6"/>
              <a:gd name="T19" fmla="*/ 2147483647 h 8"/>
              <a:gd name="T20" fmla="*/ 2147483647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2" y="8"/>
                </a:moveTo>
                <a:lnTo>
                  <a:pt x="6" y="2"/>
                </a:lnTo>
                <a:lnTo>
                  <a:pt x="4" y="0"/>
                </a:lnTo>
                <a:lnTo>
                  <a:pt x="0" y="8"/>
                </a:lnTo>
                <a:lnTo>
                  <a:pt x="2" y="8"/>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9" name="Freeform 1004"/>
          <p:cNvSpPr>
            <a:spLocks/>
          </p:cNvSpPr>
          <p:nvPr/>
        </p:nvSpPr>
        <p:spPr bwMode="auto">
          <a:xfrm>
            <a:off x="6370638" y="2228850"/>
            <a:ext cx="9525" cy="12700"/>
          </a:xfrm>
          <a:custGeom>
            <a:avLst/>
            <a:gdLst>
              <a:gd name="T0" fmla="*/ 2147483647 w 6"/>
              <a:gd name="T1" fmla="*/ 2147483647 h 8"/>
              <a:gd name="T2" fmla="*/ 2147483647 w 6"/>
              <a:gd name="T3" fmla="*/ 2147483647 h 8"/>
              <a:gd name="T4" fmla="*/ 2147483647 w 6"/>
              <a:gd name="T5" fmla="*/ 0 h 8"/>
              <a:gd name="T6" fmla="*/ 2147483647 w 6"/>
              <a:gd name="T7" fmla="*/ 0 h 8"/>
              <a:gd name="T8" fmla="*/ 2147483647 w 6"/>
              <a:gd name="T9" fmla="*/ 0 h 8"/>
              <a:gd name="T10" fmla="*/ 2147483647 w 6"/>
              <a:gd name="T11" fmla="*/ 0 h 8"/>
              <a:gd name="T12" fmla="*/ 0 w 6"/>
              <a:gd name="T13" fmla="*/ 2147483647 h 8"/>
              <a:gd name="T14" fmla="*/ 0 w 6"/>
              <a:gd name="T15" fmla="*/ 2147483647 h 8"/>
              <a:gd name="T16" fmla="*/ 0 w 6"/>
              <a:gd name="T17" fmla="*/ 2147483647 h 8"/>
              <a:gd name="T18" fmla="*/ 0 w 6"/>
              <a:gd name="T19" fmla="*/ 2147483647 h 8"/>
              <a:gd name="T20" fmla="*/ 2147483647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2" y="8"/>
                </a:moveTo>
                <a:lnTo>
                  <a:pt x="6" y="2"/>
                </a:lnTo>
                <a:lnTo>
                  <a:pt x="4" y="0"/>
                </a:lnTo>
                <a:lnTo>
                  <a:pt x="0" y="8"/>
                </a:lnTo>
                <a:lnTo>
                  <a:pt x="2" y="8"/>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0" name="Freeform 1005"/>
          <p:cNvSpPr>
            <a:spLocks/>
          </p:cNvSpPr>
          <p:nvPr/>
        </p:nvSpPr>
        <p:spPr bwMode="auto">
          <a:xfrm>
            <a:off x="6367463" y="2219325"/>
            <a:ext cx="15875" cy="15875"/>
          </a:xfrm>
          <a:custGeom>
            <a:avLst/>
            <a:gdLst>
              <a:gd name="T0" fmla="*/ 2147483647 w 10"/>
              <a:gd name="T1" fmla="*/ 2147483647 h 10"/>
              <a:gd name="T2" fmla="*/ 2147483647 w 10"/>
              <a:gd name="T3" fmla="*/ 2147483647 h 10"/>
              <a:gd name="T4" fmla="*/ 2147483647 w 10"/>
              <a:gd name="T5" fmla="*/ 0 h 10"/>
              <a:gd name="T6" fmla="*/ 0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8" y="10"/>
                </a:moveTo>
                <a:lnTo>
                  <a:pt x="10" y="4"/>
                </a:lnTo>
                <a:lnTo>
                  <a:pt x="4" y="0"/>
                </a:lnTo>
                <a:lnTo>
                  <a:pt x="0" y="6"/>
                </a:lnTo>
                <a:lnTo>
                  <a:pt x="8"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1" name="Freeform 1006"/>
          <p:cNvSpPr>
            <a:spLocks/>
          </p:cNvSpPr>
          <p:nvPr/>
        </p:nvSpPr>
        <p:spPr bwMode="auto">
          <a:xfrm>
            <a:off x="6367463" y="2219325"/>
            <a:ext cx="15875" cy="15875"/>
          </a:xfrm>
          <a:custGeom>
            <a:avLst/>
            <a:gdLst>
              <a:gd name="T0" fmla="*/ 2147483647 w 10"/>
              <a:gd name="T1" fmla="*/ 2147483647 h 10"/>
              <a:gd name="T2" fmla="*/ 2147483647 w 10"/>
              <a:gd name="T3" fmla="*/ 2147483647 h 10"/>
              <a:gd name="T4" fmla="*/ 2147483647 w 10"/>
              <a:gd name="T5" fmla="*/ 0 h 10"/>
              <a:gd name="T6" fmla="*/ 0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6" y="10"/>
                </a:moveTo>
                <a:lnTo>
                  <a:pt x="10" y="4"/>
                </a:lnTo>
                <a:lnTo>
                  <a:pt x="4" y="0"/>
                </a:lnTo>
                <a:lnTo>
                  <a:pt x="0" y="6"/>
                </a:lnTo>
                <a:lnTo>
                  <a:pt x="6"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2" name="Freeform 1007"/>
          <p:cNvSpPr>
            <a:spLocks/>
          </p:cNvSpPr>
          <p:nvPr/>
        </p:nvSpPr>
        <p:spPr bwMode="auto">
          <a:xfrm>
            <a:off x="6370638" y="2219325"/>
            <a:ext cx="6350" cy="12700"/>
          </a:xfrm>
          <a:custGeom>
            <a:avLst/>
            <a:gdLst>
              <a:gd name="T0" fmla="*/ 0 w 4"/>
              <a:gd name="T1" fmla="*/ 2147483647 h 8"/>
              <a:gd name="T2" fmla="*/ 2147483647 w 4"/>
              <a:gd name="T3" fmla="*/ 2147483647 h 8"/>
              <a:gd name="T4" fmla="*/ 2147483647 w 4"/>
              <a:gd name="T5" fmla="*/ 0 h 8"/>
              <a:gd name="T6" fmla="*/ 2147483647 w 4"/>
              <a:gd name="T7" fmla="*/ 0 h 8"/>
              <a:gd name="T8" fmla="*/ 2147483647 w 4"/>
              <a:gd name="T9" fmla="*/ 0 h 8"/>
              <a:gd name="T10" fmla="*/ 2147483647 w 4"/>
              <a:gd name="T11" fmla="*/ 0 h 8"/>
              <a:gd name="T12" fmla="*/ 0 w 4"/>
              <a:gd name="T13" fmla="*/ 2147483647 h 8"/>
              <a:gd name="T14" fmla="*/ 0 w 4"/>
              <a:gd name="T15" fmla="*/ 2147483647 h 8"/>
              <a:gd name="T16" fmla="*/ 0 w 4"/>
              <a:gd name="T17" fmla="*/ 2147483647 h 8"/>
              <a:gd name="T18" fmla="*/ 0 w 4"/>
              <a:gd name="T19" fmla="*/ 2147483647 h 8"/>
              <a:gd name="T20" fmla="*/ 0 w 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8"/>
              <a:gd name="T35" fmla="*/ 4 w 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8">
                <a:moveTo>
                  <a:pt x="0" y="8"/>
                </a:moveTo>
                <a:lnTo>
                  <a:pt x="4" y="2"/>
                </a:lnTo>
                <a:lnTo>
                  <a:pt x="4" y="0"/>
                </a:lnTo>
                <a:lnTo>
                  <a:pt x="0" y="8"/>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3" name="Freeform 1008"/>
          <p:cNvSpPr>
            <a:spLocks/>
          </p:cNvSpPr>
          <p:nvPr/>
        </p:nvSpPr>
        <p:spPr bwMode="auto">
          <a:xfrm>
            <a:off x="6373813" y="2222500"/>
            <a:ext cx="9525" cy="12700"/>
          </a:xfrm>
          <a:custGeom>
            <a:avLst/>
            <a:gdLst>
              <a:gd name="T0" fmla="*/ 2147483647 w 6"/>
              <a:gd name="T1" fmla="*/ 2147483647 h 8"/>
              <a:gd name="T2" fmla="*/ 2147483647 w 6"/>
              <a:gd name="T3" fmla="*/ 2147483647 h 8"/>
              <a:gd name="T4" fmla="*/ 2147483647 w 6"/>
              <a:gd name="T5" fmla="*/ 0 h 8"/>
              <a:gd name="T6" fmla="*/ 2147483647 w 6"/>
              <a:gd name="T7" fmla="*/ 0 h 8"/>
              <a:gd name="T8" fmla="*/ 2147483647 w 6"/>
              <a:gd name="T9" fmla="*/ 0 h 8"/>
              <a:gd name="T10" fmla="*/ 2147483647 w 6"/>
              <a:gd name="T11" fmla="*/ 0 h 8"/>
              <a:gd name="T12" fmla="*/ 0 w 6"/>
              <a:gd name="T13" fmla="*/ 2147483647 h 8"/>
              <a:gd name="T14" fmla="*/ 2147483647 w 6"/>
              <a:gd name="T15" fmla="*/ 2147483647 h 8"/>
              <a:gd name="T16" fmla="*/ 2147483647 w 6"/>
              <a:gd name="T17" fmla="*/ 2147483647 h 8"/>
              <a:gd name="T18" fmla="*/ 2147483647 w 6"/>
              <a:gd name="T19" fmla="*/ 2147483647 h 8"/>
              <a:gd name="T20" fmla="*/ 2147483647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2" y="8"/>
                </a:moveTo>
                <a:lnTo>
                  <a:pt x="6" y="2"/>
                </a:lnTo>
                <a:lnTo>
                  <a:pt x="6" y="0"/>
                </a:lnTo>
                <a:lnTo>
                  <a:pt x="4" y="0"/>
                </a:lnTo>
                <a:lnTo>
                  <a:pt x="0" y="8"/>
                </a:lnTo>
                <a:lnTo>
                  <a:pt x="2" y="8"/>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4" name="Freeform 1009"/>
          <p:cNvSpPr>
            <a:spLocks/>
          </p:cNvSpPr>
          <p:nvPr/>
        </p:nvSpPr>
        <p:spPr bwMode="auto">
          <a:xfrm>
            <a:off x="6370638" y="2212975"/>
            <a:ext cx="19050" cy="15875"/>
          </a:xfrm>
          <a:custGeom>
            <a:avLst/>
            <a:gdLst>
              <a:gd name="T0" fmla="*/ 2147483647 w 12"/>
              <a:gd name="T1" fmla="*/ 2147483647 h 10"/>
              <a:gd name="T2" fmla="*/ 2147483647 w 12"/>
              <a:gd name="T3" fmla="*/ 2147483647 h 10"/>
              <a:gd name="T4" fmla="*/ 2147483647 w 12"/>
              <a:gd name="T5" fmla="*/ 0 h 10"/>
              <a:gd name="T6" fmla="*/ 0 w 12"/>
              <a:gd name="T7" fmla="*/ 2147483647 h 10"/>
              <a:gd name="T8" fmla="*/ 2147483647 w 12"/>
              <a:gd name="T9" fmla="*/ 214748364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8" y="10"/>
                </a:moveTo>
                <a:lnTo>
                  <a:pt x="12" y="4"/>
                </a:lnTo>
                <a:lnTo>
                  <a:pt x="4" y="0"/>
                </a:lnTo>
                <a:lnTo>
                  <a:pt x="0" y="6"/>
                </a:lnTo>
                <a:lnTo>
                  <a:pt x="8"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5" name="Freeform 1010"/>
          <p:cNvSpPr>
            <a:spLocks/>
          </p:cNvSpPr>
          <p:nvPr/>
        </p:nvSpPr>
        <p:spPr bwMode="auto">
          <a:xfrm>
            <a:off x="6370638" y="2212975"/>
            <a:ext cx="19050" cy="15875"/>
          </a:xfrm>
          <a:custGeom>
            <a:avLst/>
            <a:gdLst>
              <a:gd name="T0" fmla="*/ 2147483647 w 12"/>
              <a:gd name="T1" fmla="*/ 2147483647 h 10"/>
              <a:gd name="T2" fmla="*/ 2147483647 w 12"/>
              <a:gd name="T3" fmla="*/ 2147483647 h 10"/>
              <a:gd name="T4" fmla="*/ 2147483647 w 12"/>
              <a:gd name="T5" fmla="*/ 0 h 10"/>
              <a:gd name="T6" fmla="*/ 0 w 12"/>
              <a:gd name="T7" fmla="*/ 2147483647 h 10"/>
              <a:gd name="T8" fmla="*/ 2147483647 w 12"/>
              <a:gd name="T9" fmla="*/ 214748364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8" y="10"/>
                </a:moveTo>
                <a:lnTo>
                  <a:pt x="12" y="4"/>
                </a:lnTo>
                <a:lnTo>
                  <a:pt x="4" y="0"/>
                </a:lnTo>
                <a:lnTo>
                  <a:pt x="0" y="6"/>
                </a:lnTo>
                <a:lnTo>
                  <a:pt x="8"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6" name="Freeform 1012"/>
          <p:cNvSpPr>
            <a:spLocks/>
          </p:cNvSpPr>
          <p:nvPr/>
        </p:nvSpPr>
        <p:spPr bwMode="auto">
          <a:xfrm>
            <a:off x="6373813" y="2212975"/>
            <a:ext cx="9525" cy="12700"/>
          </a:xfrm>
          <a:custGeom>
            <a:avLst/>
            <a:gdLst>
              <a:gd name="T0" fmla="*/ 2147483647 w 6"/>
              <a:gd name="T1" fmla="*/ 2147483647 h 8"/>
              <a:gd name="T2" fmla="*/ 2147483647 w 6"/>
              <a:gd name="T3" fmla="*/ 2147483647 h 8"/>
              <a:gd name="T4" fmla="*/ 2147483647 w 6"/>
              <a:gd name="T5" fmla="*/ 0 h 8"/>
              <a:gd name="T6" fmla="*/ 2147483647 w 6"/>
              <a:gd name="T7" fmla="*/ 0 h 8"/>
              <a:gd name="T8" fmla="*/ 2147483647 w 6"/>
              <a:gd name="T9" fmla="*/ 0 h 8"/>
              <a:gd name="T10" fmla="*/ 2147483647 w 6"/>
              <a:gd name="T11" fmla="*/ 0 h 8"/>
              <a:gd name="T12" fmla="*/ 0 w 6"/>
              <a:gd name="T13" fmla="*/ 2147483647 h 8"/>
              <a:gd name="T14" fmla="*/ 0 w 6"/>
              <a:gd name="T15" fmla="*/ 2147483647 h 8"/>
              <a:gd name="T16" fmla="*/ 0 w 6"/>
              <a:gd name="T17" fmla="*/ 2147483647 h 8"/>
              <a:gd name="T18" fmla="*/ 0 w 6"/>
              <a:gd name="T19" fmla="*/ 2147483647 h 8"/>
              <a:gd name="T20" fmla="*/ 2147483647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2" y="8"/>
                </a:moveTo>
                <a:lnTo>
                  <a:pt x="6" y="2"/>
                </a:lnTo>
                <a:lnTo>
                  <a:pt x="4" y="0"/>
                </a:lnTo>
                <a:lnTo>
                  <a:pt x="0" y="8"/>
                </a:lnTo>
                <a:lnTo>
                  <a:pt x="2" y="8"/>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7" name="Freeform 1013"/>
          <p:cNvSpPr>
            <a:spLocks/>
          </p:cNvSpPr>
          <p:nvPr/>
        </p:nvSpPr>
        <p:spPr bwMode="auto">
          <a:xfrm>
            <a:off x="6376988" y="2216150"/>
            <a:ext cx="9525" cy="12700"/>
          </a:xfrm>
          <a:custGeom>
            <a:avLst/>
            <a:gdLst>
              <a:gd name="T0" fmla="*/ 2147483647 w 6"/>
              <a:gd name="T1" fmla="*/ 2147483647 h 8"/>
              <a:gd name="T2" fmla="*/ 2147483647 w 6"/>
              <a:gd name="T3" fmla="*/ 2147483647 h 8"/>
              <a:gd name="T4" fmla="*/ 2147483647 w 6"/>
              <a:gd name="T5" fmla="*/ 0 h 8"/>
              <a:gd name="T6" fmla="*/ 2147483647 w 6"/>
              <a:gd name="T7" fmla="*/ 0 h 8"/>
              <a:gd name="T8" fmla="*/ 2147483647 w 6"/>
              <a:gd name="T9" fmla="*/ 0 h 8"/>
              <a:gd name="T10" fmla="*/ 2147483647 w 6"/>
              <a:gd name="T11" fmla="*/ 0 h 8"/>
              <a:gd name="T12" fmla="*/ 0 w 6"/>
              <a:gd name="T13" fmla="*/ 2147483647 h 8"/>
              <a:gd name="T14" fmla="*/ 2147483647 w 6"/>
              <a:gd name="T15" fmla="*/ 2147483647 h 8"/>
              <a:gd name="T16" fmla="*/ 2147483647 w 6"/>
              <a:gd name="T17" fmla="*/ 2147483647 h 8"/>
              <a:gd name="T18" fmla="*/ 2147483647 w 6"/>
              <a:gd name="T19" fmla="*/ 2147483647 h 8"/>
              <a:gd name="T20" fmla="*/ 2147483647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2" y="8"/>
                </a:moveTo>
                <a:lnTo>
                  <a:pt x="6" y="2"/>
                </a:lnTo>
                <a:lnTo>
                  <a:pt x="6" y="0"/>
                </a:lnTo>
                <a:lnTo>
                  <a:pt x="0" y="8"/>
                </a:lnTo>
                <a:lnTo>
                  <a:pt x="2" y="8"/>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8" name="Freeform 1014"/>
          <p:cNvSpPr>
            <a:spLocks/>
          </p:cNvSpPr>
          <p:nvPr/>
        </p:nvSpPr>
        <p:spPr bwMode="auto">
          <a:xfrm>
            <a:off x="6376988" y="2206625"/>
            <a:ext cx="15875" cy="15875"/>
          </a:xfrm>
          <a:custGeom>
            <a:avLst/>
            <a:gdLst>
              <a:gd name="T0" fmla="*/ 2147483647 w 10"/>
              <a:gd name="T1" fmla="*/ 2147483647 h 10"/>
              <a:gd name="T2" fmla="*/ 2147483647 w 10"/>
              <a:gd name="T3" fmla="*/ 2147483647 h 10"/>
              <a:gd name="T4" fmla="*/ 2147483647 w 10"/>
              <a:gd name="T5" fmla="*/ 0 h 10"/>
              <a:gd name="T6" fmla="*/ 0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6" y="10"/>
                </a:moveTo>
                <a:lnTo>
                  <a:pt x="10" y="6"/>
                </a:lnTo>
                <a:lnTo>
                  <a:pt x="2" y="0"/>
                </a:lnTo>
                <a:lnTo>
                  <a:pt x="0" y="6"/>
                </a:lnTo>
                <a:lnTo>
                  <a:pt x="6"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9" name="Freeform 1015"/>
          <p:cNvSpPr>
            <a:spLocks/>
          </p:cNvSpPr>
          <p:nvPr/>
        </p:nvSpPr>
        <p:spPr bwMode="auto">
          <a:xfrm>
            <a:off x="6376988" y="2206625"/>
            <a:ext cx="15875" cy="15875"/>
          </a:xfrm>
          <a:custGeom>
            <a:avLst/>
            <a:gdLst>
              <a:gd name="T0" fmla="*/ 2147483647 w 10"/>
              <a:gd name="T1" fmla="*/ 2147483647 h 10"/>
              <a:gd name="T2" fmla="*/ 2147483647 w 10"/>
              <a:gd name="T3" fmla="*/ 2147483647 h 10"/>
              <a:gd name="T4" fmla="*/ 2147483647 w 10"/>
              <a:gd name="T5" fmla="*/ 0 h 10"/>
              <a:gd name="T6" fmla="*/ 0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6" y="10"/>
                </a:moveTo>
                <a:lnTo>
                  <a:pt x="10" y="4"/>
                </a:lnTo>
                <a:lnTo>
                  <a:pt x="4" y="0"/>
                </a:lnTo>
                <a:lnTo>
                  <a:pt x="0" y="6"/>
                </a:lnTo>
                <a:lnTo>
                  <a:pt x="6"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0" name="Freeform 1016"/>
          <p:cNvSpPr>
            <a:spLocks/>
          </p:cNvSpPr>
          <p:nvPr/>
        </p:nvSpPr>
        <p:spPr bwMode="auto">
          <a:xfrm>
            <a:off x="6376988" y="2206625"/>
            <a:ext cx="9525" cy="12700"/>
          </a:xfrm>
          <a:custGeom>
            <a:avLst/>
            <a:gdLst>
              <a:gd name="T0" fmla="*/ 2147483647 w 6"/>
              <a:gd name="T1" fmla="*/ 2147483647 h 8"/>
              <a:gd name="T2" fmla="*/ 2147483647 w 6"/>
              <a:gd name="T3" fmla="*/ 2147483647 h 8"/>
              <a:gd name="T4" fmla="*/ 2147483647 w 6"/>
              <a:gd name="T5" fmla="*/ 0 h 8"/>
              <a:gd name="T6" fmla="*/ 2147483647 w 6"/>
              <a:gd name="T7" fmla="*/ 0 h 8"/>
              <a:gd name="T8" fmla="*/ 2147483647 w 6"/>
              <a:gd name="T9" fmla="*/ 0 h 8"/>
              <a:gd name="T10" fmla="*/ 2147483647 w 6"/>
              <a:gd name="T11" fmla="*/ 0 h 8"/>
              <a:gd name="T12" fmla="*/ 0 w 6"/>
              <a:gd name="T13" fmla="*/ 2147483647 h 8"/>
              <a:gd name="T14" fmla="*/ 0 w 6"/>
              <a:gd name="T15" fmla="*/ 2147483647 h 8"/>
              <a:gd name="T16" fmla="*/ 0 w 6"/>
              <a:gd name="T17" fmla="*/ 2147483647 h 8"/>
              <a:gd name="T18" fmla="*/ 0 w 6"/>
              <a:gd name="T19" fmla="*/ 2147483647 h 8"/>
              <a:gd name="T20" fmla="*/ 2147483647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2" y="8"/>
                </a:moveTo>
                <a:lnTo>
                  <a:pt x="6" y="2"/>
                </a:lnTo>
                <a:lnTo>
                  <a:pt x="6" y="0"/>
                </a:lnTo>
                <a:lnTo>
                  <a:pt x="4" y="0"/>
                </a:lnTo>
                <a:lnTo>
                  <a:pt x="0" y="8"/>
                </a:lnTo>
                <a:lnTo>
                  <a:pt x="2" y="8"/>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1" name="Freeform 1017"/>
          <p:cNvSpPr>
            <a:spLocks/>
          </p:cNvSpPr>
          <p:nvPr/>
        </p:nvSpPr>
        <p:spPr bwMode="auto">
          <a:xfrm>
            <a:off x="6383338" y="2209800"/>
            <a:ext cx="9525" cy="12700"/>
          </a:xfrm>
          <a:custGeom>
            <a:avLst/>
            <a:gdLst>
              <a:gd name="T0" fmla="*/ 0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0 h 8"/>
              <a:gd name="T12" fmla="*/ 0 w 6"/>
              <a:gd name="T13" fmla="*/ 2147483647 h 8"/>
              <a:gd name="T14" fmla="*/ 0 w 6"/>
              <a:gd name="T15" fmla="*/ 2147483647 h 8"/>
              <a:gd name="T16" fmla="*/ 0 w 6"/>
              <a:gd name="T17" fmla="*/ 2147483647 h 8"/>
              <a:gd name="T18" fmla="*/ 0 w 6"/>
              <a:gd name="T19" fmla="*/ 2147483647 h 8"/>
              <a:gd name="T20" fmla="*/ 0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0" y="8"/>
                </a:moveTo>
                <a:lnTo>
                  <a:pt x="6" y="2"/>
                </a:lnTo>
                <a:lnTo>
                  <a:pt x="4" y="2"/>
                </a:lnTo>
                <a:lnTo>
                  <a:pt x="4" y="0"/>
                </a:lnTo>
                <a:lnTo>
                  <a:pt x="0" y="8"/>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2" name="Freeform 1018"/>
          <p:cNvSpPr>
            <a:spLocks/>
          </p:cNvSpPr>
          <p:nvPr/>
        </p:nvSpPr>
        <p:spPr bwMode="auto">
          <a:xfrm>
            <a:off x="6380163" y="2200275"/>
            <a:ext cx="15875" cy="15875"/>
          </a:xfrm>
          <a:custGeom>
            <a:avLst/>
            <a:gdLst>
              <a:gd name="T0" fmla="*/ 2147483647 w 10"/>
              <a:gd name="T1" fmla="*/ 2147483647 h 10"/>
              <a:gd name="T2" fmla="*/ 2147483647 w 10"/>
              <a:gd name="T3" fmla="*/ 2147483647 h 10"/>
              <a:gd name="T4" fmla="*/ 2147483647 w 10"/>
              <a:gd name="T5" fmla="*/ 0 h 10"/>
              <a:gd name="T6" fmla="*/ 0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8" y="10"/>
                </a:moveTo>
                <a:lnTo>
                  <a:pt x="10" y="6"/>
                </a:lnTo>
                <a:lnTo>
                  <a:pt x="4" y="0"/>
                </a:lnTo>
                <a:lnTo>
                  <a:pt x="0" y="4"/>
                </a:lnTo>
                <a:lnTo>
                  <a:pt x="8"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3" name="Freeform 1019"/>
          <p:cNvSpPr>
            <a:spLocks/>
          </p:cNvSpPr>
          <p:nvPr/>
        </p:nvSpPr>
        <p:spPr bwMode="auto">
          <a:xfrm>
            <a:off x="6380163" y="2200275"/>
            <a:ext cx="15875" cy="15875"/>
          </a:xfrm>
          <a:custGeom>
            <a:avLst/>
            <a:gdLst>
              <a:gd name="T0" fmla="*/ 2147483647 w 10"/>
              <a:gd name="T1" fmla="*/ 2147483647 h 10"/>
              <a:gd name="T2" fmla="*/ 2147483647 w 10"/>
              <a:gd name="T3" fmla="*/ 2147483647 h 10"/>
              <a:gd name="T4" fmla="*/ 2147483647 w 10"/>
              <a:gd name="T5" fmla="*/ 0 h 10"/>
              <a:gd name="T6" fmla="*/ 0 w 10"/>
              <a:gd name="T7" fmla="*/ 2147483647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6" y="10"/>
                </a:moveTo>
                <a:lnTo>
                  <a:pt x="10" y="4"/>
                </a:lnTo>
                <a:lnTo>
                  <a:pt x="4" y="0"/>
                </a:lnTo>
                <a:lnTo>
                  <a:pt x="0" y="6"/>
                </a:lnTo>
                <a:lnTo>
                  <a:pt x="6"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4" name="Freeform 1020"/>
          <p:cNvSpPr>
            <a:spLocks/>
          </p:cNvSpPr>
          <p:nvPr/>
        </p:nvSpPr>
        <p:spPr bwMode="auto">
          <a:xfrm>
            <a:off x="6380163" y="2200275"/>
            <a:ext cx="12700" cy="12700"/>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2147483647 w 8"/>
              <a:gd name="T9" fmla="*/ 2147483647 h 8"/>
              <a:gd name="T10" fmla="*/ 2147483647 w 8"/>
              <a:gd name="T11" fmla="*/ 0 h 8"/>
              <a:gd name="T12" fmla="*/ 0 w 8"/>
              <a:gd name="T13" fmla="*/ 2147483647 h 8"/>
              <a:gd name="T14" fmla="*/ 2147483647 w 8"/>
              <a:gd name="T15" fmla="*/ 2147483647 h 8"/>
              <a:gd name="T16" fmla="*/ 2147483647 w 8"/>
              <a:gd name="T17" fmla="*/ 2147483647 h 8"/>
              <a:gd name="T18" fmla="*/ 2147483647 w 8"/>
              <a:gd name="T19" fmla="*/ 2147483647 h 8"/>
              <a:gd name="T20" fmla="*/ 2147483647 w 8"/>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2" y="8"/>
                </a:moveTo>
                <a:lnTo>
                  <a:pt x="8" y="2"/>
                </a:lnTo>
                <a:lnTo>
                  <a:pt x="6" y="2"/>
                </a:lnTo>
                <a:lnTo>
                  <a:pt x="6" y="0"/>
                </a:lnTo>
                <a:lnTo>
                  <a:pt x="0" y="8"/>
                </a:lnTo>
                <a:lnTo>
                  <a:pt x="2" y="8"/>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5" name="Freeform 1021"/>
          <p:cNvSpPr>
            <a:spLocks/>
          </p:cNvSpPr>
          <p:nvPr/>
        </p:nvSpPr>
        <p:spPr bwMode="auto">
          <a:xfrm>
            <a:off x="6386513" y="2203450"/>
            <a:ext cx="9525" cy="12700"/>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0 h 8"/>
              <a:gd name="T12" fmla="*/ 0 w 6"/>
              <a:gd name="T13" fmla="*/ 2147483647 h 8"/>
              <a:gd name="T14" fmla="*/ 0 w 6"/>
              <a:gd name="T15" fmla="*/ 2147483647 h 8"/>
              <a:gd name="T16" fmla="*/ 0 w 6"/>
              <a:gd name="T17" fmla="*/ 2147483647 h 8"/>
              <a:gd name="T18" fmla="*/ 0 w 6"/>
              <a:gd name="T19" fmla="*/ 2147483647 h 8"/>
              <a:gd name="T20" fmla="*/ 2147483647 w 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2" y="8"/>
                </a:moveTo>
                <a:lnTo>
                  <a:pt x="6" y="2"/>
                </a:lnTo>
                <a:lnTo>
                  <a:pt x="4" y="0"/>
                </a:lnTo>
                <a:lnTo>
                  <a:pt x="0" y="8"/>
                </a:lnTo>
                <a:lnTo>
                  <a:pt x="2" y="8"/>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6" name="Freeform 1022"/>
          <p:cNvSpPr>
            <a:spLocks/>
          </p:cNvSpPr>
          <p:nvPr/>
        </p:nvSpPr>
        <p:spPr bwMode="auto">
          <a:xfrm>
            <a:off x="6383338" y="2193925"/>
            <a:ext cx="19050" cy="15875"/>
          </a:xfrm>
          <a:custGeom>
            <a:avLst/>
            <a:gdLst>
              <a:gd name="T0" fmla="*/ 2147483647 w 12"/>
              <a:gd name="T1" fmla="*/ 2147483647 h 10"/>
              <a:gd name="T2" fmla="*/ 2147483647 w 12"/>
              <a:gd name="T3" fmla="*/ 2147483647 h 10"/>
              <a:gd name="T4" fmla="*/ 2147483647 w 12"/>
              <a:gd name="T5" fmla="*/ 0 h 10"/>
              <a:gd name="T6" fmla="*/ 0 w 12"/>
              <a:gd name="T7" fmla="*/ 2147483647 h 10"/>
              <a:gd name="T8" fmla="*/ 2147483647 w 12"/>
              <a:gd name="T9" fmla="*/ 214748364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8" y="10"/>
                </a:moveTo>
                <a:lnTo>
                  <a:pt x="12" y="6"/>
                </a:lnTo>
                <a:lnTo>
                  <a:pt x="4" y="0"/>
                </a:lnTo>
                <a:lnTo>
                  <a:pt x="0" y="4"/>
                </a:lnTo>
                <a:lnTo>
                  <a:pt x="8"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7" name="Freeform 1023"/>
          <p:cNvSpPr>
            <a:spLocks/>
          </p:cNvSpPr>
          <p:nvPr/>
        </p:nvSpPr>
        <p:spPr bwMode="auto">
          <a:xfrm>
            <a:off x="6383338" y="2193925"/>
            <a:ext cx="19050" cy="15875"/>
          </a:xfrm>
          <a:custGeom>
            <a:avLst/>
            <a:gdLst>
              <a:gd name="T0" fmla="*/ 2147483647 w 12"/>
              <a:gd name="T1" fmla="*/ 2147483647 h 10"/>
              <a:gd name="T2" fmla="*/ 2147483647 w 12"/>
              <a:gd name="T3" fmla="*/ 2147483647 h 10"/>
              <a:gd name="T4" fmla="*/ 2147483647 w 12"/>
              <a:gd name="T5" fmla="*/ 0 h 10"/>
              <a:gd name="T6" fmla="*/ 0 w 12"/>
              <a:gd name="T7" fmla="*/ 2147483647 h 10"/>
              <a:gd name="T8" fmla="*/ 2147483647 w 12"/>
              <a:gd name="T9" fmla="*/ 214748364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6" y="10"/>
                </a:moveTo>
                <a:lnTo>
                  <a:pt x="12" y="6"/>
                </a:lnTo>
                <a:lnTo>
                  <a:pt x="6" y="0"/>
                </a:lnTo>
                <a:lnTo>
                  <a:pt x="0" y="6"/>
                </a:lnTo>
                <a:lnTo>
                  <a:pt x="6"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8" name="Freeform 1024"/>
          <p:cNvSpPr>
            <a:spLocks/>
          </p:cNvSpPr>
          <p:nvPr/>
        </p:nvSpPr>
        <p:spPr bwMode="auto">
          <a:xfrm>
            <a:off x="6386513" y="2193925"/>
            <a:ext cx="9525" cy="12700"/>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2147483647 w 6"/>
              <a:gd name="T15" fmla="*/ 2147483647 h 8"/>
              <a:gd name="T16" fmla="*/ 2147483647 w 6"/>
              <a:gd name="T17" fmla="*/ 0 h 8"/>
              <a:gd name="T18" fmla="*/ 2147483647 w 6"/>
              <a:gd name="T19" fmla="*/ 0 h 8"/>
              <a:gd name="T20" fmla="*/ 2147483647 w 6"/>
              <a:gd name="T21" fmla="*/ 2147483647 h 8"/>
              <a:gd name="T22" fmla="*/ 2147483647 w 6"/>
              <a:gd name="T23" fmla="*/ 2147483647 h 8"/>
              <a:gd name="T24" fmla="*/ 0 w 6"/>
              <a:gd name="T25" fmla="*/ 2147483647 h 8"/>
              <a:gd name="T26" fmla="*/ 0 w 6"/>
              <a:gd name="T27" fmla="*/ 2147483647 h 8"/>
              <a:gd name="T28" fmla="*/ 0 w 6"/>
              <a:gd name="T29" fmla="*/ 2147483647 h 8"/>
              <a:gd name="T30" fmla="*/ 0 w 6"/>
              <a:gd name="T31" fmla="*/ 2147483647 h 8"/>
              <a:gd name="T32" fmla="*/ 2147483647 w 6"/>
              <a:gd name="T33" fmla="*/ 2147483647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8"/>
              <a:gd name="T53" fmla="*/ 6 w 6"/>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8">
                <a:moveTo>
                  <a:pt x="2" y="8"/>
                </a:moveTo>
                <a:lnTo>
                  <a:pt x="2" y="8"/>
                </a:lnTo>
                <a:lnTo>
                  <a:pt x="4" y="4"/>
                </a:lnTo>
                <a:lnTo>
                  <a:pt x="6" y="2"/>
                </a:lnTo>
                <a:lnTo>
                  <a:pt x="6" y="0"/>
                </a:lnTo>
                <a:lnTo>
                  <a:pt x="4" y="2"/>
                </a:lnTo>
                <a:lnTo>
                  <a:pt x="0" y="8"/>
                </a:lnTo>
                <a:lnTo>
                  <a:pt x="2" y="8"/>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9" name="Freeform 1025"/>
          <p:cNvSpPr>
            <a:spLocks/>
          </p:cNvSpPr>
          <p:nvPr/>
        </p:nvSpPr>
        <p:spPr bwMode="auto">
          <a:xfrm>
            <a:off x="6389688" y="2200275"/>
            <a:ext cx="9525" cy="9525"/>
          </a:xfrm>
          <a:custGeom>
            <a:avLst/>
            <a:gdLst>
              <a:gd name="T0" fmla="*/ 2147483647 w 6"/>
              <a:gd name="T1" fmla="*/ 2147483647 h 6"/>
              <a:gd name="T2" fmla="*/ 2147483647 w 6"/>
              <a:gd name="T3" fmla="*/ 0 h 6"/>
              <a:gd name="T4" fmla="*/ 2147483647 w 6"/>
              <a:gd name="T5" fmla="*/ 0 h 6"/>
              <a:gd name="T6" fmla="*/ 2147483647 w 6"/>
              <a:gd name="T7" fmla="*/ 0 h 6"/>
              <a:gd name="T8" fmla="*/ 2147483647 w 6"/>
              <a:gd name="T9" fmla="*/ 0 h 6"/>
              <a:gd name="T10" fmla="*/ 2147483647 w 6"/>
              <a:gd name="T11" fmla="*/ 0 h 6"/>
              <a:gd name="T12" fmla="*/ 0 w 6"/>
              <a:gd name="T13" fmla="*/ 2147483647 h 6"/>
              <a:gd name="T14" fmla="*/ 2147483647 w 6"/>
              <a:gd name="T15" fmla="*/ 2147483647 h 6"/>
              <a:gd name="T16" fmla="*/ 2147483647 w 6"/>
              <a:gd name="T17" fmla="*/ 2147483647 h 6"/>
              <a:gd name="T18" fmla="*/ 2147483647 w 6"/>
              <a:gd name="T19" fmla="*/ 2147483647 h 6"/>
              <a:gd name="T20" fmla="*/ 2147483647 w 6"/>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2" y="6"/>
                </a:moveTo>
                <a:lnTo>
                  <a:pt x="6" y="0"/>
                </a:lnTo>
                <a:lnTo>
                  <a:pt x="0" y="6"/>
                </a:lnTo>
                <a:lnTo>
                  <a:pt x="2" y="6"/>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0" name="Freeform 1026"/>
          <p:cNvSpPr>
            <a:spLocks/>
          </p:cNvSpPr>
          <p:nvPr/>
        </p:nvSpPr>
        <p:spPr bwMode="auto">
          <a:xfrm>
            <a:off x="6389688" y="2187575"/>
            <a:ext cx="15875" cy="15875"/>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0 h 10"/>
              <a:gd name="T10" fmla="*/ 2147483647 w 10"/>
              <a:gd name="T11" fmla="*/ 2147483647 h 10"/>
              <a:gd name="T12" fmla="*/ 2147483647 w 10"/>
              <a:gd name="T13" fmla="*/ 2147483647 h 10"/>
              <a:gd name="T14" fmla="*/ 0 w 10"/>
              <a:gd name="T15" fmla="*/ 2147483647 h 10"/>
              <a:gd name="T16" fmla="*/ 2147483647 w 10"/>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8" y="10"/>
                </a:moveTo>
                <a:lnTo>
                  <a:pt x="8" y="10"/>
                </a:lnTo>
                <a:lnTo>
                  <a:pt x="10" y="8"/>
                </a:lnTo>
                <a:lnTo>
                  <a:pt x="6" y="0"/>
                </a:lnTo>
                <a:lnTo>
                  <a:pt x="4" y="2"/>
                </a:lnTo>
                <a:lnTo>
                  <a:pt x="0" y="6"/>
                </a:lnTo>
                <a:lnTo>
                  <a:pt x="8"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1" name="Freeform 1027"/>
          <p:cNvSpPr>
            <a:spLocks/>
          </p:cNvSpPr>
          <p:nvPr/>
        </p:nvSpPr>
        <p:spPr bwMode="auto">
          <a:xfrm>
            <a:off x="6389688" y="2187575"/>
            <a:ext cx="15875" cy="19050"/>
          </a:xfrm>
          <a:custGeom>
            <a:avLst/>
            <a:gdLst>
              <a:gd name="T0" fmla="*/ 2147483647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2147483647 w 10"/>
              <a:gd name="T11" fmla="*/ 0 h 12"/>
              <a:gd name="T12" fmla="*/ 0 w 10"/>
              <a:gd name="T13" fmla="*/ 2147483647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6" y="12"/>
                </a:moveTo>
                <a:lnTo>
                  <a:pt x="6" y="12"/>
                </a:lnTo>
                <a:lnTo>
                  <a:pt x="10" y="6"/>
                </a:lnTo>
                <a:lnTo>
                  <a:pt x="6" y="0"/>
                </a:lnTo>
                <a:lnTo>
                  <a:pt x="0" y="6"/>
                </a:lnTo>
                <a:lnTo>
                  <a:pt x="6" y="12"/>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2" name="Freeform 1028"/>
          <p:cNvSpPr>
            <a:spLocks/>
          </p:cNvSpPr>
          <p:nvPr/>
        </p:nvSpPr>
        <p:spPr bwMode="auto">
          <a:xfrm>
            <a:off x="6392863" y="2190750"/>
            <a:ext cx="9525" cy="9525"/>
          </a:xfrm>
          <a:custGeom>
            <a:avLst/>
            <a:gdLst>
              <a:gd name="T0" fmla="*/ 0 w 6"/>
              <a:gd name="T1" fmla="*/ 2147483647 h 6"/>
              <a:gd name="T2" fmla="*/ 0 w 6"/>
              <a:gd name="T3" fmla="*/ 2147483647 h 6"/>
              <a:gd name="T4" fmla="*/ 2147483647 w 6"/>
              <a:gd name="T5" fmla="*/ 0 h 6"/>
              <a:gd name="T6" fmla="*/ 2147483647 w 6"/>
              <a:gd name="T7" fmla="*/ 0 h 6"/>
              <a:gd name="T8" fmla="*/ 2147483647 w 6"/>
              <a:gd name="T9" fmla="*/ 0 h 6"/>
              <a:gd name="T10" fmla="*/ 2147483647 w 6"/>
              <a:gd name="T11" fmla="*/ 0 h 6"/>
              <a:gd name="T12" fmla="*/ 2147483647 w 6"/>
              <a:gd name="T13" fmla="*/ 0 h 6"/>
              <a:gd name="T14" fmla="*/ 2147483647 w 6"/>
              <a:gd name="T15" fmla="*/ 0 h 6"/>
              <a:gd name="T16" fmla="*/ 0 w 6"/>
              <a:gd name="T17" fmla="*/ 2147483647 h 6"/>
              <a:gd name="T18" fmla="*/ 0 w 6"/>
              <a:gd name="T19" fmla="*/ 2147483647 h 6"/>
              <a:gd name="T20" fmla="*/ 0 w 6"/>
              <a:gd name="T21" fmla="*/ 2147483647 h 6"/>
              <a:gd name="T22" fmla="*/ 0 w 6"/>
              <a:gd name="T23" fmla="*/ 2147483647 h 6"/>
              <a:gd name="T24" fmla="*/ 0 w 6"/>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6"/>
              <a:gd name="T41" fmla="*/ 6 w 6"/>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6">
                <a:moveTo>
                  <a:pt x="0" y="6"/>
                </a:moveTo>
                <a:lnTo>
                  <a:pt x="0" y="6"/>
                </a:lnTo>
                <a:lnTo>
                  <a:pt x="6" y="0"/>
                </a:lnTo>
                <a:lnTo>
                  <a:pt x="0" y="6"/>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3" name="Freeform 1029"/>
          <p:cNvSpPr>
            <a:spLocks/>
          </p:cNvSpPr>
          <p:nvPr/>
        </p:nvSpPr>
        <p:spPr bwMode="auto">
          <a:xfrm>
            <a:off x="6396038" y="2193925"/>
            <a:ext cx="9525" cy="9525"/>
          </a:xfrm>
          <a:custGeom>
            <a:avLst/>
            <a:gdLst>
              <a:gd name="T0" fmla="*/ 0 w 6"/>
              <a:gd name="T1" fmla="*/ 2147483647 h 6"/>
              <a:gd name="T2" fmla="*/ 0 w 6"/>
              <a:gd name="T3" fmla="*/ 2147483647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0 h 6"/>
              <a:gd name="T16" fmla="*/ 2147483647 w 6"/>
              <a:gd name="T17" fmla="*/ 0 h 6"/>
              <a:gd name="T18" fmla="*/ 2147483647 w 6"/>
              <a:gd name="T19" fmla="*/ 0 h 6"/>
              <a:gd name="T20" fmla="*/ 0 w 6"/>
              <a:gd name="T21" fmla="*/ 2147483647 h 6"/>
              <a:gd name="T22" fmla="*/ 0 w 6"/>
              <a:gd name="T23" fmla="*/ 2147483647 h 6"/>
              <a:gd name="T24" fmla="*/ 0 w 6"/>
              <a:gd name="T25" fmla="*/ 2147483647 h 6"/>
              <a:gd name="T26" fmla="*/ 0 w 6"/>
              <a:gd name="T27" fmla="*/ 2147483647 h 6"/>
              <a:gd name="T28" fmla="*/ 0 w 6"/>
              <a:gd name="T29" fmla="*/ 2147483647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6"/>
              <a:gd name="T47" fmla="*/ 6 w 6"/>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6">
                <a:moveTo>
                  <a:pt x="0" y="6"/>
                </a:moveTo>
                <a:lnTo>
                  <a:pt x="0" y="6"/>
                </a:lnTo>
                <a:lnTo>
                  <a:pt x="6" y="2"/>
                </a:lnTo>
                <a:lnTo>
                  <a:pt x="6" y="0"/>
                </a:lnTo>
                <a:lnTo>
                  <a:pt x="0" y="6"/>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4" name="Freeform 1030"/>
          <p:cNvSpPr>
            <a:spLocks/>
          </p:cNvSpPr>
          <p:nvPr/>
        </p:nvSpPr>
        <p:spPr bwMode="auto">
          <a:xfrm>
            <a:off x="6396038" y="2184400"/>
            <a:ext cx="15875" cy="15875"/>
          </a:xfrm>
          <a:custGeom>
            <a:avLst/>
            <a:gdLst>
              <a:gd name="T0" fmla="*/ 2147483647 w 10"/>
              <a:gd name="T1" fmla="*/ 2147483647 h 10"/>
              <a:gd name="T2" fmla="*/ 2147483647 w 10"/>
              <a:gd name="T3" fmla="*/ 2147483647 h 10"/>
              <a:gd name="T4" fmla="*/ 2147483647 w 10"/>
              <a:gd name="T5" fmla="*/ 2147483647 h 10"/>
              <a:gd name="T6" fmla="*/ 2147483647 w 10"/>
              <a:gd name="T7" fmla="*/ 0 h 10"/>
              <a:gd name="T8" fmla="*/ 2147483647 w 10"/>
              <a:gd name="T9" fmla="*/ 0 h 10"/>
              <a:gd name="T10" fmla="*/ 0 w 10"/>
              <a:gd name="T11" fmla="*/ 2147483647 h 10"/>
              <a:gd name="T12" fmla="*/ 2147483647 w 10"/>
              <a:gd name="T13" fmla="*/ 2147483647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6" y="10"/>
                </a:moveTo>
                <a:lnTo>
                  <a:pt x="6" y="10"/>
                </a:lnTo>
                <a:lnTo>
                  <a:pt x="10" y="8"/>
                </a:lnTo>
                <a:lnTo>
                  <a:pt x="6" y="0"/>
                </a:lnTo>
                <a:lnTo>
                  <a:pt x="0" y="4"/>
                </a:lnTo>
                <a:lnTo>
                  <a:pt x="6" y="10"/>
                </a:lnTo>
                <a:close/>
              </a:path>
            </a:pathLst>
          </a:custGeom>
          <a:solidFill>
            <a:srgbClr val="005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5" name="Freeform 1031"/>
          <p:cNvSpPr>
            <a:spLocks/>
          </p:cNvSpPr>
          <p:nvPr/>
        </p:nvSpPr>
        <p:spPr bwMode="auto">
          <a:xfrm>
            <a:off x="6396038" y="2184400"/>
            <a:ext cx="15875" cy="15875"/>
          </a:xfrm>
          <a:custGeom>
            <a:avLst/>
            <a:gdLst>
              <a:gd name="T0" fmla="*/ 2147483647 w 10"/>
              <a:gd name="T1" fmla="*/ 2147483647 h 10"/>
              <a:gd name="T2" fmla="*/ 2147483647 w 10"/>
              <a:gd name="T3" fmla="*/ 2147483647 h 10"/>
              <a:gd name="T4" fmla="*/ 2147483647 w 10"/>
              <a:gd name="T5" fmla="*/ 2147483647 h 10"/>
              <a:gd name="T6" fmla="*/ 2147483647 w 10"/>
              <a:gd name="T7" fmla="*/ 0 h 10"/>
              <a:gd name="T8" fmla="*/ 2147483647 w 10"/>
              <a:gd name="T9" fmla="*/ 0 h 10"/>
              <a:gd name="T10" fmla="*/ 0 w 10"/>
              <a:gd name="T11" fmla="*/ 2147483647 h 10"/>
              <a:gd name="T12" fmla="*/ 2147483647 w 10"/>
              <a:gd name="T13" fmla="*/ 2147483647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4" y="10"/>
                </a:moveTo>
                <a:lnTo>
                  <a:pt x="4" y="10"/>
                </a:lnTo>
                <a:lnTo>
                  <a:pt x="10" y="6"/>
                </a:lnTo>
                <a:lnTo>
                  <a:pt x="8" y="0"/>
                </a:lnTo>
                <a:lnTo>
                  <a:pt x="0" y="4"/>
                </a:lnTo>
                <a:lnTo>
                  <a:pt x="4"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6" name="Freeform 1032"/>
          <p:cNvSpPr>
            <a:spLocks/>
          </p:cNvSpPr>
          <p:nvPr/>
        </p:nvSpPr>
        <p:spPr bwMode="auto">
          <a:xfrm>
            <a:off x="6396038" y="2184400"/>
            <a:ext cx="12700" cy="9525"/>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0 h 6"/>
              <a:gd name="T14" fmla="*/ 2147483647 w 8"/>
              <a:gd name="T15" fmla="*/ 0 h 6"/>
              <a:gd name="T16" fmla="*/ 0 w 8"/>
              <a:gd name="T17" fmla="*/ 2147483647 h 6"/>
              <a:gd name="T18" fmla="*/ 2147483647 w 8"/>
              <a:gd name="T19" fmla="*/ 2147483647 h 6"/>
              <a:gd name="T20" fmla="*/ 2147483647 w 8"/>
              <a:gd name="T21" fmla="*/ 2147483647 h 6"/>
              <a:gd name="T22" fmla="*/ 2147483647 w 8"/>
              <a:gd name="T23" fmla="*/ 2147483647 h 6"/>
              <a:gd name="T24" fmla="*/ 2147483647 w 8"/>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6"/>
              <a:gd name="T41" fmla="*/ 8 w 8"/>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6">
                <a:moveTo>
                  <a:pt x="2" y="6"/>
                </a:moveTo>
                <a:lnTo>
                  <a:pt x="2" y="6"/>
                </a:lnTo>
                <a:lnTo>
                  <a:pt x="8" y="2"/>
                </a:lnTo>
                <a:lnTo>
                  <a:pt x="8" y="0"/>
                </a:lnTo>
                <a:lnTo>
                  <a:pt x="0" y="6"/>
                </a:lnTo>
                <a:lnTo>
                  <a:pt x="2" y="6"/>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7" name="Freeform 1033"/>
          <p:cNvSpPr>
            <a:spLocks/>
          </p:cNvSpPr>
          <p:nvPr/>
        </p:nvSpPr>
        <p:spPr bwMode="auto">
          <a:xfrm>
            <a:off x="6402388" y="2190750"/>
            <a:ext cx="9525" cy="9525"/>
          </a:xfrm>
          <a:custGeom>
            <a:avLst/>
            <a:gdLst>
              <a:gd name="T0" fmla="*/ 0 w 6"/>
              <a:gd name="T1" fmla="*/ 2147483647 h 6"/>
              <a:gd name="T2" fmla="*/ 0 w 6"/>
              <a:gd name="T3" fmla="*/ 2147483647 h 6"/>
              <a:gd name="T4" fmla="*/ 2147483647 w 6"/>
              <a:gd name="T5" fmla="*/ 2147483647 h 6"/>
              <a:gd name="T6" fmla="*/ 2147483647 w 6"/>
              <a:gd name="T7" fmla="*/ 0 h 6"/>
              <a:gd name="T8" fmla="*/ 2147483647 w 6"/>
              <a:gd name="T9" fmla="*/ 0 h 6"/>
              <a:gd name="T10" fmla="*/ 2147483647 w 6"/>
              <a:gd name="T11" fmla="*/ 0 h 6"/>
              <a:gd name="T12" fmla="*/ 2147483647 w 6"/>
              <a:gd name="T13" fmla="*/ 0 h 6"/>
              <a:gd name="T14" fmla="*/ 2147483647 w 6"/>
              <a:gd name="T15" fmla="*/ 0 h 6"/>
              <a:gd name="T16" fmla="*/ 0 w 6"/>
              <a:gd name="T17" fmla="*/ 2147483647 h 6"/>
              <a:gd name="T18" fmla="*/ 0 w 6"/>
              <a:gd name="T19" fmla="*/ 2147483647 h 6"/>
              <a:gd name="T20" fmla="*/ 0 w 6"/>
              <a:gd name="T21" fmla="*/ 2147483647 h 6"/>
              <a:gd name="T22" fmla="*/ 0 w 6"/>
              <a:gd name="T23" fmla="*/ 2147483647 h 6"/>
              <a:gd name="T24" fmla="*/ 0 w 6"/>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6"/>
              <a:gd name="T41" fmla="*/ 6 w 6"/>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6">
                <a:moveTo>
                  <a:pt x="0" y="6"/>
                </a:moveTo>
                <a:lnTo>
                  <a:pt x="0" y="6"/>
                </a:lnTo>
                <a:lnTo>
                  <a:pt x="6" y="2"/>
                </a:lnTo>
                <a:lnTo>
                  <a:pt x="6" y="0"/>
                </a:lnTo>
                <a:lnTo>
                  <a:pt x="0" y="4"/>
                </a:lnTo>
                <a:lnTo>
                  <a:pt x="0" y="6"/>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8" name="Freeform 1035"/>
          <p:cNvSpPr>
            <a:spLocks/>
          </p:cNvSpPr>
          <p:nvPr/>
        </p:nvSpPr>
        <p:spPr bwMode="auto">
          <a:xfrm>
            <a:off x="6402388" y="2181225"/>
            <a:ext cx="15875" cy="15875"/>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0 h 10"/>
              <a:gd name="T12" fmla="*/ 2147483647 w 10"/>
              <a:gd name="T13" fmla="*/ 0 h 10"/>
              <a:gd name="T14" fmla="*/ 2147483647 w 10"/>
              <a:gd name="T15" fmla="*/ 2147483647 h 10"/>
              <a:gd name="T16" fmla="*/ 2147483647 w 10"/>
              <a:gd name="T17" fmla="*/ 2147483647 h 10"/>
              <a:gd name="T18" fmla="*/ 0 w 10"/>
              <a:gd name="T19" fmla="*/ 2147483647 h 10"/>
              <a:gd name="T20" fmla="*/ 2147483647 w 10"/>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4" y="10"/>
                </a:moveTo>
                <a:lnTo>
                  <a:pt x="4" y="10"/>
                </a:lnTo>
                <a:lnTo>
                  <a:pt x="6" y="8"/>
                </a:lnTo>
                <a:lnTo>
                  <a:pt x="10" y="8"/>
                </a:lnTo>
                <a:lnTo>
                  <a:pt x="8" y="0"/>
                </a:lnTo>
                <a:lnTo>
                  <a:pt x="2" y="2"/>
                </a:lnTo>
                <a:lnTo>
                  <a:pt x="0" y="2"/>
                </a:lnTo>
                <a:lnTo>
                  <a:pt x="4" y="10"/>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9" name="Freeform 1036"/>
          <p:cNvSpPr>
            <a:spLocks/>
          </p:cNvSpPr>
          <p:nvPr/>
        </p:nvSpPr>
        <p:spPr bwMode="auto">
          <a:xfrm>
            <a:off x="6402388" y="2181225"/>
            <a:ext cx="12700" cy="9525"/>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2147483647 w 8"/>
              <a:gd name="T17" fmla="*/ 0 h 6"/>
              <a:gd name="T18" fmla="*/ 2147483647 w 8"/>
              <a:gd name="T19" fmla="*/ 0 h 6"/>
              <a:gd name="T20" fmla="*/ 2147483647 w 8"/>
              <a:gd name="T21" fmla="*/ 2147483647 h 6"/>
              <a:gd name="T22" fmla="*/ 2147483647 w 8"/>
              <a:gd name="T23" fmla="*/ 2147483647 h 6"/>
              <a:gd name="T24" fmla="*/ 0 w 8"/>
              <a:gd name="T25" fmla="*/ 2147483647 h 6"/>
              <a:gd name="T26" fmla="*/ 2147483647 w 8"/>
              <a:gd name="T27" fmla="*/ 2147483647 h 6"/>
              <a:gd name="T28" fmla="*/ 2147483647 w 8"/>
              <a:gd name="T29" fmla="*/ 2147483647 h 6"/>
              <a:gd name="T30" fmla="*/ 2147483647 w 8"/>
              <a:gd name="T31" fmla="*/ 2147483647 h 6"/>
              <a:gd name="T32" fmla="*/ 2147483647 w 8"/>
              <a:gd name="T33" fmla="*/ 2147483647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6"/>
              <a:gd name="T53" fmla="*/ 8 w 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6">
                <a:moveTo>
                  <a:pt x="2" y="6"/>
                </a:moveTo>
                <a:lnTo>
                  <a:pt x="2" y="6"/>
                </a:lnTo>
                <a:lnTo>
                  <a:pt x="4" y="4"/>
                </a:lnTo>
                <a:lnTo>
                  <a:pt x="8" y="2"/>
                </a:lnTo>
                <a:lnTo>
                  <a:pt x="8" y="0"/>
                </a:lnTo>
                <a:lnTo>
                  <a:pt x="2" y="4"/>
                </a:lnTo>
                <a:lnTo>
                  <a:pt x="0" y="4"/>
                </a:lnTo>
                <a:lnTo>
                  <a:pt x="2" y="6"/>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0" name="Freeform 1037"/>
          <p:cNvSpPr>
            <a:spLocks/>
          </p:cNvSpPr>
          <p:nvPr/>
        </p:nvSpPr>
        <p:spPr bwMode="auto">
          <a:xfrm>
            <a:off x="6405563" y="2187575"/>
            <a:ext cx="12700" cy="6350"/>
          </a:xfrm>
          <a:custGeom>
            <a:avLst/>
            <a:gdLst>
              <a:gd name="T0" fmla="*/ 2147483647 w 8"/>
              <a:gd name="T1" fmla="*/ 2147483647 h 4"/>
              <a:gd name="T2" fmla="*/ 2147483647 w 8"/>
              <a:gd name="T3" fmla="*/ 2147483647 h 4"/>
              <a:gd name="T4" fmla="*/ 2147483647 w 8"/>
              <a:gd name="T5" fmla="*/ 2147483647 h 4"/>
              <a:gd name="T6" fmla="*/ 2147483647 w 8"/>
              <a:gd name="T7" fmla="*/ 2147483647 h 4"/>
              <a:gd name="T8" fmla="*/ 2147483647 w 8"/>
              <a:gd name="T9" fmla="*/ 2147483647 h 4"/>
              <a:gd name="T10" fmla="*/ 2147483647 w 8"/>
              <a:gd name="T11" fmla="*/ 2147483647 h 4"/>
              <a:gd name="T12" fmla="*/ 2147483647 w 8"/>
              <a:gd name="T13" fmla="*/ 2147483647 h 4"/>
              <a:gd name="T14" fmla="*/ 2147483647 w 8"/>
              <a:gd name="T15" fmla="*/ 2147483647 h 4"/>
              <a:gd name="T16" fmla="*/ 2147483647 w 8"/>
              <a:gd name="T17" fmla="*/ 0 h 4"/>
              <a:gd name="T18" fmla="*/ 2147483647 w 8"/>
              <a:gd name="T19" fmla="*/ 0 h 4"/>
              <a:gd name="T20" fmla="*/ 2147483647 w 8"/>
              <a:gd name="T21" fmla="*/ 2147483647 h 4"/>
              <a:gd name="T22" fmla="*/ 2147483647 w 8"/>
              <a:gd name="T23" fmla="*/ 2147483647 h 4"/>
              <a:gd name="T24" fmla="*/ 0 w 8"/>
              <a:gd name="T25" fmla="*/ 2147483647 h 4"/>
              <a:gd name="T26" fmla="*/ 2147483647 w 8"/>
              <a:gd name="T27" fmla="*/ 2147483647 h 4"/>
              <a:gd name="T28" fmla="*/ 2147483647 w 8"/>
              <a:gd name="T29" fmla="*/ 2147483647 h 4"/>
              <a:gd name="T30" fmla="*/ 2147483647 w 8"/>
              <a:gd name="T31" fmla="*/ 2147483647 h 4"/>
              <a:gd name="T32" fmla="*/ 2147483647 w 8"/>
              <a:gd name="T33" fmla="*/ 2147483647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4"/>
              <a:gd name="T53" fmla="*/ 8 w 8"/>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4">
                <a:moveTo>
                  <a:pt x="2" y="4"/>
                </a:moveTo>
                <a:lnTo>
                  <a:pt x="2" y="4"/>
                </a:lnTo>
                <a:lnTo>
                  <a:pt x="4" y="4"/>
                </a:lnTo>
                <a:lnTo>
                  <a:pt x="8" y="2"/>
                </a:lnTo>
                <a:lnTo>
                  <a:pt x="8" y="0"/>
                </a:lnTo>
                <a:lnTo>
                  <a:pt x="2" y="2"/>
                </a:lnTo>
                <a:lnTo>
                  <a:pt x="0" y="4"/>
                </a:lnTo>
                <a:lnTo>
                  <a:pt x="2" y="4"/>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1" name="Freeform 1040"/>
          <p:cNvSpPr>
            <a:spLocks/>
          </p:cNvSpPr>
          <p:nvPr/>
        </p:nvSpPr>
        <p:spPr bwMode="auto">
          <a:xfrm>
            <a:off x="6411913" y="2181225"/>
            <a:ext cx="12700" cy="6350"/>
          </a:xfrm>
          <a:custGeom>
            <a:avLst/>
            <a:gdLst>
              <a:gd name="T0" fmla="*/ 0 w 8"/>
              <a:gd name="T1" fmla="*/ 2147483647 h 4"/>
              <a:gd name="T2" fmla="*/ 0 w 8"/>
              <a:gd name="T3" fmla="*/ 2147483647 h 4"/>
              <a:gd name="T4" fmla="*/ 0 w 8"/>
              <a:gd name="T5" fmla="*/ 2147483647 h 4"/>
              <a:gd name="T6" fmla="*/ 2147483647 w 8"/>
              <a:gd name="T7" fmla="*/ 2147483647 h 4"/>
              <a:gd name="T8" fmla="*/ 2147483647 w 8"/>
              <a:gd name="T9" fmla="*/ 0 h 4"/>
              <a:gd name="T10" fmla="*/ 2147483647 w 8"/>
              <a:gd name="T11" fmla="*/ 0 h 4"/>
              <a:gd name="T12" fmla="*/ 2147483647 w 8"/>
              <a:gd name="T13" fmla="*/ 0 h 4"/>
              <a:gd name="T14" fmla="*/ 2147483647 w 8"/>
              <a:gd name="T15" fmla="*/ 0 h 4"/>
              <a:gd name="T16" fmla="*/ 2147483647 w 8"/>
              <a:gd name="T17" fmla="*/ 0 h 4"/>
              <a:gd name="T18" fmla="*/ 0 w 8"/>
              <a:gd name="T19" fmla="*/ 2147483647 h 4"/>
              <a:gd name="T20" fmla="*/ 0 w 8"/>
              <a:gd name="T21" fmla="*/ 2147483647 h 4"/>
              <a:gd name="T22" fmla="*/ 0 w 8"/>
              <a:gd name="T23" fmla="*/ 2147483647 h 4"/>
              <a:gd name="T24" fmla="*/ 0 w 8"/>
              <a:gd name="T25" fmla="*/ 2147483647 h 4"/>
              <a:gd name="T26" fmla="*/ 0 w 8"/>
              <a:gd name="T27" fmla="*/ 2147483647 h 4"/>
              <a:gd name="T28" fmla="*/ 0 w 8"/>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4"/>
              <a:gd name="T47" fmla="*/ 8 w 8"/>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4">
                <a:moveTo>
                  <a:pt x="0" y="4"/>
                </a:moveTo>
                <a:lnTo>
                  <a:pt x="0" y="4"/>
                </a:lnTo>
                <a:lnTo>
                  <a:pt x="8" y="2"/>
                </a:lnTo>
                <a:lnTo>
                  <a:pt x="8" y="0"/>
                </a:lnTo>
                <a:lnTo>
                  <a:pt x="0" y="2"/>
                </a:lnTo>
                <a:lnTo>
                  <a:pt x="0" y="4"/>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2" name="Freeform 1041"/>
          <p:cNvSpPr>
            <a:spLocks/>
          </p:cNvSpPr>
          <p:nvPr/>
        </p:nvSpPr>
        <p:spPr bwMode="auto">
          <a:xfrm>
            <a:off x="6411913" y="2187575"/>
            <a:ext cx="12700" cy="3175"/>
          </a:xfrm>
          <a:custGeom>
            <a:avLst/>
            <a:gdLst>
              <a:gd name="T0" fmla="*/ 2147483647 w 8"/>
              <a:gd name="T1" fmla="*/ 2147483647 h 2"/>
              <a:gd name="T2" fmla="*/ 2147483647 w 8"/>
              <a:gd name="T3" fmla="*/ 2147483647 h 2"/>
              <a:gd name="T4" fmla="*/ 2147483647 w 8"/>
              <a:gd name="T5" fmla="*/ 2147483647 h 2"/>
              <a:gd name="T6" fmla="*/ 2147483647 w 8"/>
              <a:gd name="T7" fmla="*/ 2147483647 h 2"/>
              <a:gd name="T8" fmla="*/ 2147483647 w 8"/>
              <a:gd name="T9" fmla="*/ 0 h 2"/>
              <a:gd name="T10" fmla="*/ 2147483647 w 8"/>
              <a:gd name="T11" fmla="*/ 0 h 2"/>
              <a:gd name="T12" fmla="*/ 2147483647 w 8"/>
              <a:gd name="T13" fmla="*/ 0 h 2"/>
              <a:gd name="T14" fmla="*/ 2147483647 w 8"/>
              <a:gd name="T15" fmla="*/ 0 h 2"/>
              <a:gd name="T16" fmla="*/ 2147483647 w 8"/>
              <a:gd name="T17" fmla="*/ 0 h 2"/>
              <a:gd name="T18" fmla="*/ 2147483647 w 8"/>
              <a:gd name="T19" fmla="*/ 2147483647 h 2"/>
              <a:gd name="T20" fmla="*/ 0 w 8"/>
              <a:gd name="T21" fmla="*/ 2147483647 h 2"/>
              <a:gd name="T22" fmla="*/ 0 w 8"/>
              <a:gd name="T23" fmla="*/ 2147483647 h 2"/>
              <a:gd name="T24" fmla="*/ 0 w 8"/>
              <a:gd name="T25" fmla="*/ 2147483647 h 2"/>
              <a:gd name="T26" fmla="*/ 0 w 8"/>
              <a:gd name="T27" fmla="*/ 2147483647 h 2"/>
              <a:gd name="T28" fmla="*/ 2147483647 w 8"/>
              <a:gd name="T29" fmla="*/ 2147483647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2"/>
              <a:gd name="T47" fmla="*/ 8 w 8"/>
              <a:gd name="T48" fmla="*/ 2 h 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2">
                <a:moveTo>
                  <a:pt x="2" y="2"/>
                </a:moveTo>
                <a:lnTo>
                  <a:pt x="2" y="2"/>
                </a:lnTo>
                <a:lnTo>
                  <a:pt x="8" y="2"/>
                </a:lnTo>
                <a:lnTo>
                  <a:pt x="8" y="0"/>
                </a:lnTo>
                <a:lnTo>
                  <a:pt x="2" y="2"/>
                </a:lnTo>
                <a:lnTo>
                  <a:pt x="0" y="2"/>
                </a:lnTo>
                <a:lnTo>
                  <a:pt x="2" y="2"/>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3" name="Freeform 1044"/>
          <p:cNvSpPr>
            <a:spLocks/>
          </p:cNvSpPr>
          <p:nvPr/>
        </p:nvSpPr>
        <p:spPr bwMode="auto">
          <a:xfrm>
            <a:off x="6418263" y="2181225"/>
            <a:ext cx="12700" cy="3175"/>
          </a:xfrm>
          <a:custGeom>
            <a:avLst/>
            <a:gdLst>
              <a:gd name="T0" fmla="*/ 0 w 8"/>
              <a:gd name="T1" fmla="*/ 2147483647 h 2"/>
              <a:gd name="T2" fmla="*/ 0 w 8"/>
              <a:gd name="T3" fmla="*/ 2147483647 h 2"/>
              <a:gd name="T4" fmla="*/ 2147483647 w 8"/>
              <a:gd name="T5" fmla="*/ 2147483647 h 2"/>
              <a:gd name="T6" fmla="*/ 2147483647 w 8"/>
              <a:gd name="T7" fmla="*/ 2147483647 h 2"/>
              <a:gd name="T8" fmla="*/ 2147483647 w 8"/>
              <a:gd name="T9" fmla="*/ 2147483647 h 2"/>
              <a:gd name="T10" fmla="*/ 2147483647 w 8"/>
              <a:gd name="T11" fmla="*/ 0 h 2"/>
              <a:gd name="T12" fmla="*/ 2147483647 w 8"/>
              <a:gd name="T13" fmla="*/ 0 h 2"/>
              <a:gd name="T14" fmla="*/ 2147483647 w 8"/>
              <a:gd name="T15" fmla="*/ 0 h 2"/>
              <a:gd name="T16" fmla="*/ 2147483647 w 8"/>
              <a:gd name="T17" fmla="*/ 0 h 2"/>
              <a:gd name="T18" fmla="*/ 2147483647 w 8"/>
              <a:gd name="T19" fmla="*/ 0 h 2"/>
              <a:gd name="T20" fmla="*/ 2147483647 w 8"/>
              <a:gd name="T21" fmla="*/ 0 h 2"/>
              <a:gd name="T22" fmla="*/ 2147483647 w 8"/>
              <a:gd name="T23" fmla="*/ 0 h 2"/>
              <a:gd name="T24" fmla="*/ 0 w 8"/>
              <a:gd name="T25" fmla="*/ 0 h 2"/>
              <a:gd name="T26" fmla="*/ 0 w 8"/>
              <a:gd name="T27" fmla="*/ 2147483647 h 2"/>
              <a:gd name="T28" fmla="*/ 0 w 8"/>
              <a:gd name="T29" fmla="*/ 2147483647 h 2"/>
              <a:gd name="T30" fmla="*/ 0 w 8"/>
              <a:gd name="T31" fmla="*/ 2147483647 h 2"/>
              <a:gd name="T32" fmla="*/ 0 w 8"/>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2"/>
              <a:gd name="T53" fmla="*/ 8 w 8"/>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2">
                <a:moveTo>
                  <a:pt x="0" y="2"/>
                </a:moveTo>
                <a:lnTo>
                  <a:pt x="0" y="2"/>
                </a:lnTo>
                <a:lnTo>
                  <a:pt x="6" y="2"/>
                </a:lnTo>
                <a:lnTo>
                  <a:pt x="8" y="2"/>
                </a:lnTo>
                <a:lnTo>
                  <a:pt x="8" y="0"/>
                </a:lnTo>
                <a:lnTo>
                  <a:pt x="6" y="0"/>
                </a:lnTo>
                <a:lnTo>
                  <a:pt x="0" y="0"/>
                </a:lnTo>
                <a:lnTo>
                  <a:pt x="0" y="2"/>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4" name="Freeform 1045"/>
          <p:cNvSpPr>
            <a:spLocks/>
          </p:cNvSpPr>
          <p:nvPr/>
        </p:nvSpPr>
        <p:spPr bwMode="auto">
          <a:xfrm>
            <a:off x="6418263" y="2187575"/>
            <a:ext cx="12700" cy="3175"/>
          </a:xfrm>
          <a:custGeom>
            <a:avLst/>
            <a:gdLst>
              <a:gd name="T0" fmla="*/ 2147483647 w 8"/>
              <a:gd name="T1" fmla="*/ 2147483647 h 2"/>
              <a:gd name="T2" fmla="*/ 2147483647 w 8"/>
              <a:gd name="T3" fmla="*/ 2147483647 h 2"/>
              <a:gd name="T4" fmla="*/ 2147483647 w 8"/>
              <a:gd name="T5" fmla="*/ 2147483647 h 2"/>
              <a:gd name="T6" fmla="*/ 2147483647 w 8"/>
              <a:gd name="T7" fmla="*/ 2147483647 h 2"/>
              <a:gd name="T8" fmla="*/ 2147483647 w 8"/>
              <a:gd name="T9" fmla="*/ 2147483647 h 2"/>
              <a:gd name="T10" fmla="*/ 2147483647 w 8"/>
              <a:gd name="T11" fmla="*/ 0 h 2"/>
              <a:gd name="T12" fmla="*/ 2147483647 w 8"/>
              <a:gd name="T13" fmla="*/ 0 h 2"/>
              <a:gd name="T14" fmla="*/ 2147483647 w 8"/>
              <a:gd name="T15" fmla="*/ 0 h 2"/>
              <a:gd name="T16" fmla="*/ 2147483647 w 8"/>
              <a:gd name="T17" fmla="*/ 0 h 2"/>
              <a:gd name="T18" fmla="*/ 2147483647 w 8"/>
              <a:gd name="T19" fmla="*/ 0 h 2"/>
              <a:gd name="T20" fmla="*/ 2147483647 w 8"/>
              <a:gd name="T21" fmla="*/ 0 h 2"/>
              <a:gd name="T22" fmla="*/ 2147483647 w 8"/>
              <a:gd name="T23" fmla="*/ 0 h 2"/>
              <a:gd name="T24" fmla="*/ 0 w 8"/>
              <a:gd name="T25" fmla="*/ 0 h 2"/>
              <a:gd name="T26" fmla="*/ 2147483647 w 8"/>
              <a:gd name="T27" fmla="*/ 0 h 2"/>
              <a:gd name="T28" fmla="*/ 2147483647 w 8"/>
              <a:gd name="T29" fmla="*/ 0 h 2"/>
              <a:gd name="T30" fmla="*/ 2147483647 w 8"/>
              <a:gd name="T31" fmla="*/ 0 h 2"/>
              <a:gd name="T32" fmla="*/ 2147483647 w 8"/>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2"/>
              <a:gd name="T53" fmla="*/ 8 w 8"/>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2">
                <a:moveTo>
                  <a:pt x="2" y="2"/>
                </a:moveTo>
                <a:lnTo>
                  <a:pt x="2" y="2"/>
                </a:lnTo>
                <a:lnTo>
                  <a:pt x="6" y="2"/>
                </a:lnTo>
                <a:lnTo>
                  <a:pt x="8" y="2"/>
                </a:lnTo>
                <a:lnTo>
                  <a:pt x="8" y="0"/>
                </a:lnTo>
                <a:lnTo>
                  <a:pt x="6" y="0"/>
                </a:lnTo>
                <a:lnTo>
                  <a:pt x="0" y="0"/>
                </a:lnTo>
                <a:lnTo>
                  <a:pt x="2" y="0"/>
                </a:lnTo>
                <a:lnTo>
                  <a:pt x="2" y="2"/>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5" name="Freeform 1048"/>
          <p:cNvSpPr>
            <a:spLocks/>
          </p:cNvSpPr>
          <p:nvPr/>
        </p:nvSpPr>
        <p:spPr bwMode="auto">
          <a:xfrm>
            <a:off x="6427788" y="2181225"/>
            <a:ext cx="12700" cy="3175"/>
          </a:xfrm>
          <a:custGeom>
            <a:avLst/>
            <a:gdLst>
              <a:gd name="T0" fmla="*/ 0 w 8"/>
              <a:gd name="T1" fmla="*/ 2147483647 h 2"/>
              <a:gd name="T2" fmla="*/ 0 w 8"/>
              <a:gd name="T3" fmla="*/ 2147483647 h 2"/>
              <a:gd name="T4" fmla="*/ 2147483647 w 8"/>
              <a:gd name="T5" fmla="*/ 2147483647 h 2"/>
              <a:gd name="T6" fmla="*/ 2147483647 w 8"/>
              <a:gd name="T7" fmla="*/ 2147483647 h 2"/>
              <a:gd name="T8" fmla="*/ 2147483647 w 8"/>
              <a:gd name="T9" fmla="*/ 2147483647 h 2"/>
              <a:gd name="T10" fmla="*/ 2147483647 w 8"/>
              <a:gd name="T11" fmla="*/ 2147483647 h 2"/>
              <a:gd name="T12" fmla="*/ 2147483647 w 8"/>
              <a:gd name="T13" fmla="*/ 2147483647 h 2"/>
              <a:gd name="T14" fmla="*/ 2147483647 w 8"/>
              <a:gd name="T15" fmla="*/ 2147483647 h 2"/>
              <a:gd name="T16" fmla="*/ 0 w 8"/>
              <a:gd name="T17" fmla="*/ 0 h 2"/>
              <a:gd name="T18" fmla="*/ 0 w 8"/>
              <a:gd name="T19" fmla="*/ 0 h 2"/>
              <a:gd name="T20" fmla="*/ 0 w 8"/>
              <a:gd name="T21" fmla="*/ 0 h 2"/>
              <a:gd name="T22" fmla="*/ 0 w 8"/>
              <a:gd name="T23" fmla="*/ 0 h 2"/>
              <a:gd name="T24" fmla="*/ 0 w 8"/>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2"/>
              <a:gd name="T41" fmla="*/ 8 w 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2">
                <a:moveTo>
                  <a:pt x="0" y="2"/>
                </a:moveTo>
                <a:lnTo>
                  <a:pt x="0" y="2"/>
                </a:lnTo>
                <a:lnTo>
                  <a:pt x="8" y="2"/>
                </a:lnTo>
                <a:lnTo>
                  <a:pt x="0" y="0"/>
                </a:lnTo>
                <a:lnTo>
                  <a:pt x="0" y="2"/>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6" name="Freeform 1049"/>
          <p:cNvSpPr>
            <a:spLocks/>
          </p:cNvSpPr>
          <p:nvPr/>
        </p:nvSpPr>
        <p:spPr bwMode="auto">
          <a:xfrm>
            <a:off x="6427788" y="2187575"/>
            <a:ext cx="12700" cy="3175"/>
          </a:xfrm>
          <a:custGeom>
            <a:avLst/>
            <a:gdLst>
              <a:gd name="T0" fmla="*/ 0 w 8"/>
              <a:gd name="T1" fmla="*/ 2147483647 h 2"/>
              <a:gd name="T2" fmla="*/ 0 w 8"/>
              <a:gd name="T3" fmla="*/ 2147483647 h 2"/>
              <a:gd name="T4" fmla="*/ 2147483647 w 8"/>
              <a:gd name="T5" fmla="*/ 2147483647 h 2"/>
              <a:gd name="T6" fmla="*/ 2147483647 w 8"/>
              <a:gd name="T7" fmla="*/ 2147483647 h 2"/>
              <a:gd name="T8" fmla="*/ 2147483647 w 8"/>
              <a:gd name="T9" fmla="*/ 2147483647 h 2"/>
              <a:gd name="T10" fmla="*/ 2147483647 w 8"/>
              <a:gd name="T11" fmla="*/ 2147483647 h 2"/>
              <a:gd name="T12" fmla="*/ 2147483647 w 8"/>
              <a:gd name="T13" fmla="*/ 0 h 2"/>
              <a:gd name="T14" fmla="*/ 2147483647 w 8"/>
              <a:gd name="T15" fmla="*/ 0 h 2"/>
              <a:gd name="T16" fmla="*/ 0 w 8"/>
              <a:gd name="T17" fmla="*/ 0 h 2"/>
              <a:gd name="T18" fmla="*/ 0 w 8"/>
              <a:gd name="T19" fmla="*/ 0 h 2"/>
              <a:gd name="T20" fmla="*/ 0 w 8"/>
              <a:gd name="T21" fmla="*/ 0 h 2"/>
              <a:gd name="T22" fmla="*/ 0 w 8"/>
              <a:gd name="T23" fmla="*/ 0 h 2"/>
              <a:gd name="T24" fmla="*/ 0 w 8"/>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2"/>
              <a:gd name="T41" fmla="*/ 8 w 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2">
                <a:moveTo>
                  <a:pt x="0" y="2"/>
                </a:moveTo>
                <a:lnTo>
                  <a:pt x="0" y="2"/>
                </a:lnTo>
                <a:lnTo>
                  <a:pt x="6" y="2"/>
                </a:lnTo>
                <a:lnTo>
                  <a:pt x="8" y="0"/>
                </a:lnTo>
                <a:lnTo>
                  <a:pt x="0" y="0"/>
                </a:lnTo>
                <a:lnTo>
                  <a:pt x="0" y="2"/>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7" name="Freeform 1051"/>
          <p:cNvSpPr>
            <a:spLocks/>
          </p:cNvSpPr>
          <p:nvPr/>
        </p:nvSpPr>
        <p:spPr bwMode="auto">
          <a:xfrm>
            <a:off x="6434138" y="2181225"/>
            <a:ext cx="15875" cy="12700"/>
          </a:xfrm>
          <a:custGeom>
            <a:avLst/>
            <a:gdLst>
              <a:gd name="T0" fmla="*/ 0 w 10"/>
              <a:gd name="T1" fmla="*/ 2147483647 h 8"/>
              <a:gd name="T2" fmla="*/ 0 w 10"/>
              <a:gd name="T3" fmla="*/ 2147483647 h 8"/>
              <a:gd name="T4" fmla="*/ 2147483647 w 10"/>
              <a:gd name="T5" fmla="*/ 2147483647 h 8"/>
              <a:gd name="T6" fmla="*/ 2147483647 w 10"/>
              <a:gd name="T7" fmla="*/ 2147483647 h 8"/>
              <a:gd name="T8" fmla="*/ 2147483647 w 10"/>
              <a:gd name="T9" fmla="*/ 2147483647 h 8"/>
              <a:gd name="T10" fmla="*/ 2147483647 w 10"/>
              <a:gd name="T11" fmla="*/ 2147483647 h 8"/>
              <a:gd name="T12" fmla="*/ 2147483647 w 10"/>
              <a:gd name="T13" fmla="*/ 2147483647 h 8"/>
              <a:gd name="T14" fmla="*/ 2147483647 w 10"/>
              <a:gd name="T15" fmla="*/ 0 h 8"/>
              <a:gd name="T16" fmla="*/ 2147483647 w 10"/>
              <a:gd name="T17" fmla="*/ 0 h 8"/>
              <a:gd name="T18" fmla="*/ 2147483647 w 10"/>
              <a:gd name="T19" fmla="*/ 0 h 8"/>
              <a:gd name="T20" fmla="*/ 0 w 10"/>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0" y="6"/>
                </a:moveTo>
                <a:lnTo>
                  <a:pt x="0" y="6"/>
                </a:lnTo>
                <a:lnTo>
                  <a:pt x="2" y="8"/>
                </a:lnTo>
                <a:lnTo>
                  <a:pt x="6" y="8"/>
                </a:lnTo>
                <a:lnTo>
                  <a:pt x="10" y="2"/>
                </a:lnTo>
                <a:lnTo>
                  <a:pt x="4" y="0"/>
                </a:lnTo>
                <a:lnTo>
                  <a:pt x="2" y="0"/>
                </a:lnTo>
                <a:lnTo>
                  <a:pt x="0" y="6"/>
                </a:lnTo>
                <a:close/>
              </a:path>
            </a:pathLst>
          </a:custGeom>
          <a:solidFill>
            <a:srgbClr val="0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8" name="Freeform 1052"/>
          <p:cNvSpPr>
            <a:spLocks/>
          </p:cNvSpPr>
          <p:nvPr/>
        </p:nvSpPr>
        <p:spPr bwMode="auto">
          <a:xfrm>
            <a:off x="6434138" y="2181225"/>
            <a:ext cx="12700" cy="6350"/>
          </a:xfrm>
          <a:custGeom>
            <a:avLst/>
            <a:gdLst>
              <a:gd name="T0" fmla="*/ 0 w 8"/>
              <a:gd name="T1" fmla="*/ 2147483647 h 4"/>
              <a:gd name="T2" fmla="*/ 0 w 8"/>
              <a:gd name="T3" fmla="*/ 2147483647 h 4"/>
              <a:gd name="T4" fmla="*/ 2147483647 w 8"/>
              <a:gd name="T5" fmla="*/ 2147483647 h 4"/>
              <a:gd name="T6" fmla="*/ 2147483647 w 8"/>
              <a:gd name="T7" fmla="*/ 2147483647 h 4"/>
              <a:gd name="T8" fmla="*/ 2147483647 w 8"/>
              <a:gd name="T9" fmla="*/ 2147483647 h 4"/>
              <a:gd name="T10" fmla="*/ 2147483647 w 8"/>
              <a:gd name="T11" fmla="*/ 2147483647 h 4"/>
              <a:gd name="T12" fmla="*/ 2147483647 w 8"/>
              <a:gd name="T13" fmla="*/ 2147483647 h 4"/>
              <a:gd name="T14" fmla="*/ 2147483647 w 8"/>
              <a:gd name="T15" fmla="*/ 2147483647 h 4"/>
              <a:gd name="T16" fmla="*/ 2147483647 w 8"/>
              <a:gd name="T17" fmla="*/ 2147483647 h 4"/>
              <a:gd name="T18" fmla="*/ 2147483647 w 8"/>
              <a:gd name="T19" fmla="*/ 2147483647 h 4"/>
              <a:gd name="T20" fmla="*/ 2147483647 w 8"/>
              <a:gd name="T21" fmla="*/ 2147483647 h 4"/>
              <a:gd name="T22" fmla="*/ 2147483647 w 8"/>
              <a:gd name="T23" fmla="*/ 2147483647 h 4"/>
              <a:gd name="T24" fmla="*/ 0 w 8"/>
              <a:gd name="T25" fmla="*/ 0 h 4"/>
              <a:gd name="T26" fmla="*/ 0 w 8"/>
              <a:gd name="T27" fmla="*/ 2147483647 h 4"/>
              <a:gd name="T28" fmla="*/ 0 w 8"/>
              <a:gd name="T29" fmla="*/ 2147483647 h 4"/>
              <a:gd name="T30" fmla="*/ 0 w 8"/>
              <a:gd name="T31" fmla="*/ 2147483647 h 4"/>
              <a:gd name="T32" fmla="*/ 0 w 8"/>
              <a:gd name="T33" fmla="*/ 2147483647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4"/>
              <a:gd name="T53" fmla="*/ 8 w 8"/>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4">
                <a:moveTo>
                  <a:pt x="0" y="2"/>
                </a:moveTo>
                <a:lnTo>
                  <a:pt x="0" y="2"/>
                </a:lnTo>
                <a:lnTo>
                  <a:pt x="4" y="2"/>
                </a:lnTo>
                <a:lnTo>
                  <a:pt x="8" y="4"/>
                </a:lnTo>
                <a:lnTo>
                  <a:pt x="8" y="2"/>
                </a:lnTo>
                <a:lnTo>
                  <a:pt x="4" y="2"/>
                </a:lnTo>
                <a:lnTo>
                  <a:pt x="0" y="0"/>
                </a:lnTo>
                <a:lnTo>
                  <a:pt x="0" y="2"/>
                </a:lnTo>
                <a:close/>
              </a:path>
            </a:pathLst>
          </a:custGeom>
          <a:solidFill>
            <a:srgbClr val="A6C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9" name="Freeform 1053"/>
          <p:cNvSpPr>
            <a:spLocks/>
          </p:cNvSpPr>
          <p:nvPr/>
        </p:nvSpPr>
        <p:spPr bwMode="auto">
          <a:xfrm>
            <a:off x="6434138" y="2187575"/>
            <a:ext cx="12700" cy="6350"/>
          </a:xfrm>
          <a:custGeom>
            <a:avLst/>
            <a:gdLst>
              <a:gd name="T0" fmla="*/ 0 w 8"/>
              <a:gd name="T1" fmla="*/ 2147483647 h 4"/>
              <a:gd name="T2" fmla="*/ 0 w 8"/>
              <a:gd name="T3" fmla="*/ 2147483647 h 4"/>
              <a:gd name="T4" fmla="*/ 2147483647 w 8"/>
              <a:gd name="T5" fmla="*/ 2147483647 h 4"/>
              <a:gd name="T6" fmla="*/ 2147483647 w 8"/>
              <a:gd name="T7" fmla="*/ 2147483647 h 4"/>
              <a:gd name="T8" fmla="*/ 2147483647 w 8"/>
              <a:gd name="T9" fmla="*/ 2147483647 h 4"/>
              <a:gd name="T10" fmla="*/ 2147483647 w 8"/>
              <a:gd name="T11" fmla="*/ 2147483647 h 4"/>
              <a:gd name="T12" fmla="*/ 2147483647 w 8"/>
              <a:gd name="T13" fmla="*/ 2147483647 h 4"/>
              <a:gd name="T14" fmla="*/ 2147483647 w 8"/>
              <a:gd name="T15" fmla="*/ 2147483647 h 4"/>
              <a:gd name="T16" fmla="*/ 2147483647 w 8"/>
              <a:gd name="T17" fmla="*/ 2147483647 h 4"/>
              <a:gd name="T18" fmla="*/ 2147483647 w 8"/>
              <a:gd name="T19" fmla="*/ 2147483647 h 4"/>
              <a:gd name="T20" fmla="*/ 2147483647 w 8"/>
              <a:gd name="T21" fmla="*/ 0 h 4"/>
              <a:gd name="T22" fmla="*/ 2147483647 w 8"/>
              <a:gd name="T23" fmla="*/ 0 h 4"/>
              <a:gd name="T24" fmla="*/ 0 w 8"/>
              <a:gd name="T25" fmla="*/ 0 h 4"/>
              <a:gd name="T26" fmla="*/ 0 w 8"/>
              <a:gd name="T27" fmla="*/ 0 h 4"/>
              <a:gd name="T28" fmla="*/ 0 w 8"/>
              <a:gd name="T29" fmla="*/ 0 h 4"/>
              <a:gd name="T30" fmla="*/ 0 w 8"/>
              <a:gd name="T31" fmla="*/ 0 h 4"/>
              <a:gd name="T32" fmla="*/ 0 w 8"/>
              <a:gd name="T33" fmla="*/ 2147483647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4"/>
              <a:gd name="T53" fmla="*/ 8 w 8"/>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4">
                <a:moveTo>
                  <a:pt x="0" y="2"/>
                </a:moveTo>
                <a:lnTo>
                  <a:pt x="0" y="2"/>
                </a:lnTo>
                <a:lnTo>
                  <a:pt x="2" y="2"/>
                </a:lnTo>
                <a:lnTo>
                  <a:pt x="6" y="4"/>
                </a:lnTo>
                <a:lnTo>
                  <a:pt x="8" y="2"/>
                </a:lnTo>
                <a:lnTo>
                  <a:pt x="2" y="0"/>
                </a:lnTo>
                <a:lnTo>
                  <a:pt x="0" y="0"/>
                </a:lnTo>
                <a:lnTo>
                  <a:pt x="0" y="2"/>
                </a:lnTo>
                <a:close/>
              </a:path>
            </a:pathLst>
          </a:custGeom>
          <a:solidFill>
            <a:srgbClr val="0078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5920" name="Picture 1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538" y="2181225"/>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921" name="Group 278"/>
          <p:cNvGrpSpPr>
            <a:grpSpLocks/>
          </p:cNvGrpSpPr>
          <p:nvPr/>
        </p:nvGrpSpPr>
        <p:grpSpPr bwMode="auto">
          <a:xfrm>
            <a:off x="4021138" y="2060575"/>
            <a:ext cx="53975" cy="193675"/>
            <a:chOff x="4021138" y="2060575"/>
            <a:chExt cx="53975" cy="193675"/>
          </a:xfrm>
        </p:grpSpPr>
        <p:sp>
          <p:nvSpPr>
            <p:cNvPr id="36045" name="Line 3550"/>
            <p:cNvSpPr>
              <a:spLocks noChangeShapeType="1"/>
            </p:cNvSpPr>
            <p:nvPr/>
          </p:nvSpPr>
          <p:spPr bwMode="auto">
            <a:xfrm>
              <a:off x="4046538" y="2060575"/>
              <a:ext cx="1587" cy="139700"/>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6" name="Freeform 3551"/>
            <p:cNvSpPr>
              <a:spLocks/>
            </p:cNvSpPr>
            <p:nvPr/>
          </p:nvSpPr>
          <p:spPr bwMode="auto">
            <a:xfrm>
              <a:off x="4021138" y="2162175"/>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6" y="8"/>
                  </a:lnTo>
                  <a:lnTo>
                    <a:pt x="0" y="0"/>
                  </a:lnTo>
                  <a:lnTo>
                    <a:pt x="16"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22" name="Group 271"/>
          <p:cNvGrpSpPr>
            <a:grpSpLocks/>
          </p:cNvGrpSpPr>
          <p:nvPr/>
        </p:nvGrpSpPr>
        <p:grpSpPr bwMode="auto">
          <a:xfrm>
            <a:off x="4541838" y="2060575"/>
            <a:ext cx="53975" cy="193675"/>
            <a:chOff x="4541838" y="2060575"/>
            <a:chExt cx="53975" cy="193675"/>
          </a:xfrm>
        </p:grpSpPr>
        <p:sp>
          <p:nvSpPr>
            <p:cNvPr id="36043" name="Line 3552"/>
            <p:cNvSpPr>
              <a:spLocks noChangeShapeType="1"/>
            </p:cNvSpPr>
            <p:nvPr/>
          </p:nvSpPr>
          <p:spPr bwMode="auto">
            <a:xfrm>
              <a:off x="4570413" y="2060575"/>
              <a:ext cx="1587" cy="139700"/>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4" name="Freeform 3553"/>
            <p:cNvSpPr>
              <a:spLocks/>
            </p:cNvSpPr>
            <p:nvPr/>
          </p:nvSpPr>
          <p:spPr bwMode="auto">
            <a:xfrm>
              <a:off x="4541838" y="2162175"/>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8" y="8"/>
                  </a:lnTo>
                  <a:lnTo>
                    <a:pt x="0" y="0"/>
                  </a:lnTo>
                  <a:lnTo>
                    <a:pt x="18"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23" name="Group 270"/>
          <p:cNvGrpSpPr>
            <a:grpSpLocks/>
          </p:cNvGrpSpPr>
          <p:nvPr/>
        </p:nvGrpSpPr>
        <p:grpSpPr bwMode="auto">
          <a:xfrm>
            <a:off x="5103813" y="2060575"/>
            <a:ext cx="53975" cy="193675"/>
            <a:chOff x="5103813" y="2060575"/>
            <a:chExt cx="53975" cy="193675"/>
          </a:xfrm>
        </p:grpSpPr>
        <p:sp>
          <p:nvSpPr>
            <p:cNvPr id="36041" name="Line 3554"/>
            <p:cNvSpPr>
              <a:spLocks noChangeShapeType="1"/>
            </p:cNvSpPr>
            <p:nvPr/>
          </p:nvSpPr>
          <p:spPr bwMode="auto">
            <a:xfrm>
              <a:off x="5129213" y="2060575"/>
              <a:ext cx="1587" cy="139700"/>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2" name="Freeform 3555"/>
            <p:cNvSpPr>
              <a:spLocks/>
            </p:cNvSpPr>
            <p:nvPr/>
          </p:nvSpPr>
          <p:spPr bwMode="auto">
            <a:xfrm>
              <a:off x="5103813" y="2162175"/>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8" y="8"/>
                  </a:lnTo>
                  <a:lnTo>
                    <a:pt x="0" y="0"/>
                  </a:lnTo>
                  <a:lnTo>
                    <a:pt x="18"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24" name="Group 273"/>
          <p:cNvGrpSpPr>
            <a:grpSpLocks/>
          </p:cNvGrpSpPr>
          <p:nvPr/>
        </p:nvGrpSpPr>
        <p:grpSpPr bwMode="auto">
          <a:xfrm>
            <a:off x="4021138" y="1717675"/>
            <a:ext cx="53975" cy="193675"/>
            <a:chOff x="4021138" y="1717675"/>
            <a:chExt cx="53975" cy="193675"/>
          </a:xfrm>
        </p:grpSpPr>
        <p:sp>
          <p:nvSpPr>
            <p:cNvPr id="36039" name="Line 3556"/>
            <p:cNvSpPr>
              <a:spLocks noChangeShapeType="1"/>
            </p:cNvSpPr>
            <p:nvPr/>
          </p:nvSpPr>
          <p:spPr bwMode="auto">
            <a:xfrm>
              <a:off x="4046538" y="1717675"/>
              <a:ext cx="1587" cy="139700"/>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0" name="Freeform 3557"/>
            <p:cNvSpPr>
              <a:spLocks/>
            </p:cNvSpPr>
            <p:nvPr/>
          </p:nvSpPr>
          <p:spPr bwMode="auto">
            <a:xfrm>
              <a:off x="4021138" y="1819275"/>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6" y="6"/>
                  </a:lnTo>
                  <a:lnTo>
                    <a:pt x="0" y="0"/>
                  </a:lnTo>
                  <a:lnTo>
                    <a:pt x="16"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25" name="Group 274"/>
          <p:cNvGrpSpPr>
            <a:grpSpLocks/>
          </p:cNvGrpSpPr>
          <p:nvPr/>
        </p:nvGrpSpPr>
        <p:grpSpPr bwMode="auto">
          <a:xfrm>
            <a:off x="4541838" y="1717675"/>
            <a:ext cx="53975" cy="193675"/>
            <a:chOff x="4541838" y="1717675"/>
            <a:chExt cx="53975" cy="193675"/>
          </a:xfrm>
        </p:grpSpPr>
        <p:sp>
          <p:nvSpPr>
            <p:cNvPr id="36037" name="Line 3558"/>
            <p:cNvSpPr>
              <a:spLocks noChangeShapeType="1"/>
            </p:cNvSpPr>
            <p:nvPr/>
          </p:nvSpPr>
          <p:spPr bwMode="auto">
            <a:xfrm>
              <a:off x="4570413" y="1717675"/>
              <a:ext cx="1587" cy="139700"/>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8" name="Freeform 3559"/>
            <p:cNvSpPr>
              <a:spLocks/>
            </p:cNvSpPr>
            <p:nvPr/>
          </p:nvSpPr>
          <p:spPr bwMode="auto">
            <a:xfrm>
              <a:off x="4541838" y="1819275"/>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8" y="6"/>
                  </a:lnTo>
                  <a:lnTo>
                    <a:pt x="0" y="0"/>
                  </a:lnTo>
                  <a:lnTo>
                    <a:pt x="18"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26" name="Group 275"/>
          <p:cNvGrpSpPr>
            <a:grpSpLocks/>
          </p:cNvGrpSpPr>
          <p:nvPr/>
        </p:nvGrpSpPr>
        <p:grpSpPr bwMode="auto">
          <a:xfrm>
            <a:off x="5103813" y="1717675"/>
            <a:ext cx="53975" cy="193675"/>
            <a:chOff x="5103813" y="1717675"/>
            <a:chExt cx="53975" cy="193675"/>
          </a:xfrm>
        </p:grpSpPr>
        <p:sp>
          <p:nvSpPr>
            <p:cNvPr id="36035" name="Line 3560"/>
            <p:cNvSpPr>
              <a:spLocks noChangeShapeType="1"/>
            </p:cNvSpPr>
            <p:nvPr/>
          </p:nvSpPr>
          <p:spPr bwMode="auto">
            <a:xfrm>
              <a:off x="5129213" y="1717675"/>
              <a:ext cx="1587" cy="139700"/>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6" name="Freeform 3561"/>
            <p:cNvSpPr>
              <a:spLocks/>
            </p:cNvSpPr>
            <p:nvPr/>
          </p:nvSpPr>
          <p:spPr bwMode="auto">
            <a:xfrm>
              <a:off x="5103813" y="1819275"/>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8" y="6"/>
                  </a:lnTo>
                  <a:lnTo>
                    <a:pt x="0" y="0"/>
                  </a:lnTo>
                  <a:lnTo>
                    <a:pt x="18"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27" name="Group 276"/>
          <p:cNvGrpSpPr>
            <a:grpSpLocks/>
          </p:cNvGrpSpPr>
          <p:nvPr/>
        </p:nvGrpSpPr>
        <p:grpSpPr bwMode="auto">
          <a:xfrm>
            <a:off x="4021138" y="822325"/>
            <a:ext cx="1136650" cy="269875"/>
            <a:chOff x="4021138" y="822325"/>
            <a:chExt cx="1136650" cy="269875"/>
          </a:xfrm>
        </p:grpSpPr>
        <p:sp>
          <p:nvSpPr>
            <p:cNvPr id="36030" name="Freeform 3562"/>
            <p:cNvSpPr>
              <a:spLocks/>
            </p:cNvSpPr>
            <p:nvPr/>
          </p:nvSpPr>
          <p:spPr bwMode="auto">
            <a:xfrm>
              <a:off x="4021138" y="1000125"/>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6" y="8"/>
                  </a:lnTo>
                  <a:lnTo>
                    <a:pt x="0" y="0"/>
                  </a:lnTo>
                  <a:lnTo>
                    <a:pt x="16"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1" name="Line 3563"/>
            <p:cNvSpPr>
              <a:spLocks noChangeShapeType="1"/>
            </p:cNvSpPr>
            <p:nvPr/>
          </p:nvSpPr>
          <p:spPr bwMode="auto">
            <a:xfrm>
              <a:off x="4570413" y="822325"/>
              <a:ext cx="1587" cy="215900"/>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2" name="Freeform 3564"/>
            <p:cNvSpPr>
              <a:spLocks/>
            </p:cNvSpPr>
            <p:nvPr/>
          </p:nvSpPr>
          <p:spPr bwMode="auto">
            <a:xfrm>
              <a:off x="4541838" y="1000125"/>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8" y="8"/>
                  </a:lnTo>
                  <a:lnTo>
                    <a:pt x="0" y="0"/>
                  </a:lnTo>
                  <a:lnTo>
                    <a:pt x="18"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3" name="Freeform 3565"/>
            <p:cNvSpPr>
              <a:spLocks/>
            </p:cNvSpPr>
            <p:nvPr/>
          </p:nvSpPr>
          <p:spPr bwMode="auto">
            <a:xfrm>
              <a:off x="4046538" y="930275"/>
              <a:ext cx="1082675" cy="107950"/>
            </a:xfrm>
            <a:custGeom>
              <a:avLst/>
              <a:gdLst>
                <a:gd name="T0" fmla="*/ 2147483647 w 682"/>
                <a:gd name="T1" fmla="*/ 2147483647 h 68"/>
                <a:gd name="T2" fmla="*/ 2147483647 w 682"/>
                <a:gd name="T3" fmla="*/ 0 h 68"/>
                <a:gd name="T4" fmla="*/ 0 w 682"/>
                <a:gd name="T5" fmla="*/ 0 h 68"/>
                <a:gd name="T6" fmla="*/ 0 w 682"/>
                <a:gd name="T7" fmla="*/ 2147483647 h 68"/>
                <a:gd name="T8" fmla="*/ 0 60000 65536"/>
                <a:gd name="T9" fmla="*/ 0 60000 65536"/>
                <a:gd name="T10" fmla="*/ 0 60000 65536"/>
                <a:gd name="T11" fmla="*/ 0 60000 65536"/>
                <a:gd name="T12" fmla="*/ 0 w 682"/>
                <a:gd name="T13" fmla="*/ 0 h 68"/>
                <a:gd name="T14" fmla="*/ 682 w 682"/>
                <a:gd name="T15" fmla="*/ 68 h 68"/>
              </a:gdLst>
              <a:ahLst/>
              <a:cxnLst>
                <a:cxn ang="T8">
                  <a:pos x="T0" y="T1"/>
                </a:cxn>
                <a:cxn ang="T9">
                  <a:pos x="T2" y="T3"/>
                </a:cxn>
                <a:cxn ang="T10">
                  <a:pos x="T4" y="T5"/>
                </a:cxn>
                <a:cxn ang="T11">
                  <a:pos x="T6" y="T7"/>
                </a:cxn>
              </a:cxnLst>
              <a:rect l="T12" t="T13" r="T14" b="T15"/>
              <a:pathLst>
                <a:path w="682" h="68">
                  <a:moveTo>
                    <a:pt x="682" y="68"/>
                  </a:moveTo>
                  <a:lnTo>
                    <a:pt x="682" y="0"/>
                  </a:lnTo>
                  <a:lnTo>
                    <a:pt x="0" y="0"/>
                  </a:lnTo>
                  <a:lnTo>
                    <a:pt x="0" y="68"/>
                  </a:lnTo>
                </a:path>
              </a:pathLst>
            </a:custGeom>
            <a:noFill/>
            <a:ln w="7239">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34" name="Freeform 3566"/>
            <p:cNvSpPr>
              <a:spLocks/>
            </p:cNvSpPr>
            <p:nvPr/>
          </p:nvSpPr>
          <p:spPr bwMode="auto">
            <a:xfrm>
              <a:off x="5103813" y="1000125"/>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8" y="8"/>
                  </a:lnTo>
                  <a:lnTo>
                    <a:pt x="0" y="0"/>
                  </a:lnTo>
                  <a:lnTo>
                    <a:pt x="18"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28" name="Group 265"/>
          <p:cNvGrpSpPr>
            <a:grpSpLocks/>
          </p:cNvGrpSpPr>
          <p:nvPr/>
        </p:nvGrpSpPr>
        <p:grpSpPr bwMode="auto">
          <a:xfrm>
            <a:off x="5380038" y="3549650"/>
            <a:ext cx="53975" cy="774700"/>
            <a:chOff x="5380038" y="3549650"/>
            <a:chExt cx="53975" cy="774700"/>
          </a:xfrm>
        </p:grpSpPr>
        <p:sp>
          <p:nvSpPr>
            <p:cNvPr id="36028" name="Line 3571"/>
            <p:cNvSpPr>
              <a:spLocks noChangeShapeType="1"/>
            </p:cNvSpPr>
            <p:nvPr/>
          </p:nvSpPr>
          <p:spPr bwMode="auto">
            <a:xfrm>
              <a:off x="5405438" y="3549650"/>
              <a:ext cx="1587" cy="720725"/>
            </a:xfrm>
            <a:prstGeom prst="line">
              <a:avLst/>
            </a:prstGeom>
            <a:noFill/>
            <a:ln w="7239">
              <a:solidFill>
                <a:srgbClr val="ED1C2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9" name="Freeform 3572"/>
            <p:cNvSpPr>
              <a:spLocks/>
            </p:cNvSpPr>
            <p:nvPr/>
          </p:nvSpPr>
          <p:spPr bwMode="auto">
            <a:xfrm>
              <a:off x="5380038" y="4232275"/>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6" y="6"/>
                  </a:lnTo>
                  <a:lnTo>
                    <a:pt x="0" y="0"/>
                  </a:lnTo>
                  <a:lnTo>
                    <a:pt x="16" y="58"/>
                  </a:lnTo>
                  <a:lnTo>
                    <a:pt x="34"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29" name="Group 198"/>
          <p:cNvGrpSpPr>
            <a:grpSpLocks/>
          </p:cNvGrpSpPr>
          <p:nvPr/>
        </p:nvGrpSpPr>
        <p:grpSpPr bwMode="auto">
          <a:xfrm>
            <a:off x="4525963" y="4892675"/>
            <a:ext cx="53975" cy="320675"/>
            <a:chOff x="4525963" y="4892675"/>
            <a:chExt cx="53975" cy="320675"/>
          </a:xfrm>
        </p:grpSpPr>
        <p:sp>
          <p:nvSpPr>
            <p:cNvPr id="36026" name="Line 3579"/>
            <p:cNvSpPr>
              <a:spLocks noChangeShapeType="1"/>
            </p:cNvSpPr>
            <p:nvPr/>
          </p:nvSpPr>
          <p:spPr bwMode="auto">
            <a:xfrm>
              <a:off x="4554538" y="4892675"/>
              <a:ext cx="1587" cy="266700"/>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7" name="Freeform 3580"/>
            <p:cNvSpPr>
              <a:spLocks/>
            </p:cNvSpPr>
            <p:nvPr/>
          </p:nvSpPr>
          <p:spPr bwMode="auto">
            <a:xfrm>
              <a:off x="4525963" y="5121275"/>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8" y="6"/>
                  </a:lnTo>
                  <a:lnTo>
                    <a:pt x="0" y="0"/>
                  </a:lnTo>
                  <a:lnTo>
                    <a:pt x="18"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30" name="Group 268"/>
          <p:cNvGrpSpPr>
            <a:grpSpLocks/>
          </p:cNvGrpSpPr>
          <p:nvPr/>
        </p:nvGrpSpPr>
        <p:grpSpPr bwMode="auto">
          <a:xfrm>
            <a:off x="6348413" y="2273300"/>
            <a:ext cx="50800" cy="301625"/>
            <a:chOff x="6348413" y="2273300"/>
            <a:chExt cx="50800" cy="301625"/>
          </a:xfrm>
        </p:grpSpPr>
        <p:sp>
          <p:nvSpPr>
            <p:cNvPr id="36024" name="Freeform 3590"/>
            <p:cNvSpPr>
              <a:spLocks/>
            </p:cNvSpPr>
            <p:nvPr/>
          </p:nvSpPr>
          <p:spPr bwMode="auto">
            <a:xfrm>
              <a:off x="6348413" y="2482850"/>
              <a:ext cx="50800" cy="92075"/>
            </a:xfrm>
            <a:custGeom>
              <a:avLst/>
              <a:gdLst>
                <a:gd name="T0" fmla="*/ 2147483647 w 32"/>
                <a:gd name="T1" fmla="*/ 0 h 58"/>
                <a:gd name="T2" fmla="*/ 2147483647 w 32"/>
                <a:gd name="T3" fmla="*/ 2147483647 h 58"/>
                <a:gd name="T4" fmla="*/ 0 w 32"/>
                <a:gd name="T5" fmla="*/ 0 h 58"/>
                <a:gd name="T6" fmla="*/ 2147483647 w 32"/>
                <a:gd name="T7" fmla="*/ 2147483647 h 58"/>
                <a:gd name="T8" fmla="*/ 2147483647 w 32"/>
                <a:gd name="T9" fmla="*/ 0 h 58"/>
                <a:gd name="T10" fmla="*/ 0 60000 65536"/>
                <a:gd name="T11" fmla="*/ 0 60000 65536"/>
                <a:gd name="T12" fmla="*/ 0 60000 65536"/>
                <a:gd name="T13" fmla="*/ 0 60000 65536"/>
                <a:gd name="T14" fmla="*/ 0 60000 65536"/>
                <a:gd name="T15" fmla="*/ 0 w 32"/>
                <a:gd name="T16" fmla="*/ 0 h 58"/>
                <a:gd name="T17" fmla="*/ 32 w 32"/>
                <a:gd name="T18" fmla="*/ 58 h 58"/>
              </a:gdLst>
              <a:ahLst/>
              <a:cxnLst>
                <a:cxn ang="T10">
                  <a:pos x="T0" y="T1"/>
                </a:cxn>
                <a:cxn ang="T11">
                  <a:pos x="T2" y="T3"/>
                </a:cxn>
                <a:cxn ang="T12">
                  <a:pos x="T4" y="T5"/>
                </a:cxn>
                <a:cxn ang="T13">
                  <a:pos x="T6" y="T7"/>
                </a:cxn>
                <a:cxn ang="T14">
                  <a:pos x="T8" y="T9"/>
                </a:cxn>
              </a:cxnLst>
              <a:rect l="T15" t="T16" r="T17" b="T18"/>
              <a:pathLst>
                <a:path w="32" h="58">
                  <a:moveTo>
                    <a:pt x="32" y="0"/>
                  </a:moveTo>
                  <a:lnTo>
                    <a:pt x="16" y="8"/>
                  </a:lnTo>
                  <a:lnTo>
                    <a:pt x="0" y="0"/>
                  </a:lnTo>
                  <a:lnTo>
                    <a:pt x="16" y="58"/>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5" name="Line 3591"/>
            <p:cNvSpPr>
              <a:spLocks noChangeShapeType="1"/>
            </p:cNvSpPr>
            <p:nvPr/>
          </p:nvSpPr>
          <p:spPr bwMode="auto">
            <a:xfrm flipV="1">
              <a:off x="6373813" y="2273300"/>
              <a:ext cx="1587" cy="231775"/>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31" name="Group 269"/>
          <p:cNvGrpSpPr>
            <a:grpSpLocks/>
          </p:cNvGrpSpPr>
          <p:nvPr/>
        </p:nvGrpSpPr>
        <p:grpSpPr bwMode="auto">
          <a:xfrm>
            <a:off x="6348413" y="1339850"/>
            <a:ext cx="50800" cy="342900"/>
            <a:chOff x="6348413" y="1339850"/>
            <a:chExt cx="50800" cy="342900"/>
          </a:xfrm>
        </p:grpSpPr>
        <p:sp>
          <p:nvSpPr>
            <p:cNvPr id="36022" name="Freeform 3592"/>
            <p:cNvSpPr>
              <a:spLocks/>
            </p:cNvSpPr>
            <p:nvPr/>
          </p:nvSpPr>
          <p:spPr bwMode="auto">
            <a:xfrm>
              <a:off x="6348413" y="1590675"/>
              <a:ext cx="50800" cy="92075"/>
            </a:xfrm>
            <a:custGeom>
              <a:avLst/>
              <a:gdLst>
                <a:gd name="T0" fmla="*/ 2147483647 w 32"/>
                <a:gd name="T1" fmla="*/ 0 h 58"/>
                <a:gd name="T2" fmla="*/ 2147483647 w 32"/>
                <a:gd name="T3" fmla="*/ 2147483647 h 58"/>
                <a:gd name="T4" fmla="*/ 0 w 32"/>
                <a:gd name="T5" fmla="*/ 0 h 58"/>
                <a:gd name="T6" fmla="*/ 2147483647 w 32"/>
                <a:gd name="T7" fmla="*/ 2147483647 h 58"/>
                <a:gd name="T8" fmla="*/ 2147483647 w 32"/>
                <a:gd name="T9" fmla="*/ 0 h 58"/>
                <a:gd name="T10" fmla="*/ 0 60000 65536"/>
                <a:gd name="T11" fmla="*/ 0 60000 65536"/>
                <a:gd name="T12" fmla="*/ 0 60000 65536"/>
                <a:gd name="T13" fmla="*/ 0 60000 65536"/>
                <a:gd name="T14" fmla="*/ 0 60000 65536"/>
                <a:gd name="T15" fmla="*/ 0 w 32"/>
                <a:gd name="T16" fmla="*/ 0 h 58"/>
                <a:gd name="T17" fmla="*/ 32 w 32"/>
                <a:gd name="T18" fmla="*/ 58 h 58"/>
              </a:gdLst>
              <a:ahLst/>
              <a:cxnLst>
                <a:cxn ang="T10">
                  <a:pos x="T0" y="T1"/>
                </a:cxn>
                <a:cxn ang="T11">
                  <a:pos x="T2" y="T3"/>
                </a:cxn>
                <a:cxn ang="T12">
                  <a:pos x="T4" y="T5"/>
                </a:cxn>
                <a:cxn ang="T13">
                  <a:pos x="T6" y="T7"/>
                </a:cxn>
                <a:cxn ang="T14">
                  <a:pos x="T8" y="T9"/>
                </a:cxn>
              </a:cxnLst>
              <a:rect l="T15" t="T16" r="T17" b="T18"/>
              <a:pathLst>
                <a:path w="32" h="58">
                  <a:moveTo>
                    <a:pt x="32" y="0"/>
                  </a:moveTo>
                  <a:lnTo>
                    <a:pt x="16" y="8"/>
                  </a:lnTo>
                  <a:lnTo>
                    <a:pt x="0" y="0"/>
                  </a:lnTo>
                  <a:lnTo>
                    <a:pt x="16" y="58"/>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3" name="Line 3593"/>
            <p:cNvSpPr>
              <a:spLocks noChangeShapeType="1"/>
            </p:cNvSpPr>
            <p:nvPr/>
          </p:nvSpPr>
          <p:spPr bwMode="auto">
            <a:xfrm flipV="1">
              <a:off x="6373813" y="1339850"/>
              <a:ext cx="1587" cy="269875"/>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32" name="Group 267"/>
          <p:cNvGrpSpPr>
            <a:grpSpLocks/>
          </p:cNvGrpSpPr>
          <p:nvPr/>
        </p:nvGrpSpPr>
        <p:grpSpPr bwMode="auto">
          <a:xfrm>
            <a:off x="6015038" y="3101975"/>
            <a:ext cx="730250" cy="238125"/>
            <a:chOff x="6015038" y="3101975"/>
            <a:chExt cx="730250" cy="238125"/>
          </a:xfrm>
        </p:grpSpPr>
        <p:sp>
          <p:nvSpPr>
            <p:cNvPr id="36019" name="Freeform 3578"/>
            <p:cNvSpPr>
              <a:spLocks/>
            </p:cNvSpPr>
            <p:nvPr/>
          </p:nvSpPr>
          <p:spPr bwMode="auto">
            <a:xfrm>
              <a:off x="6348413" y="3248025"/>
              <a:ext cx="50800" cy="92075"/>
            </a:xfrm>
            <a:custGeom>
              <a:avLst/>
              <a:gdLst>
                <a:gd name="T0" fmla="*/ 2147483647 w 32"/>
                <a:gd name="T1" fmla="*/ 0 h 58"/>
                <a:gd name="T2" fmla="*/ 2147483647 w 32"/>
                <a:gd name="T3" fmla="*/ 2147483647 h 58"/>
                <a:gd name="T4" fmla="*/ 0 w 32"/>
                <a:gd name="T5" fmla="*/ 0 h 58"/>
                <a:gd name="T6" fmla="*/ 2147483647 w 32"/>
                <a:gd name="T7" fmla="*/ 2147483647 h 58"/>
                <a:gd name="T8" fmla="*/ 2147483647 w 32"/>
                <a:gd name="T9" fmla="*/ 0 h 58"/>
                <a:gd name="T10" fmla="*/ 0 60000 65536"/>
                <a:gd name="T11" fmla="*/ 0 60000 65536"/>
                <a:gd name="T12" fmla="*/ 0 60000 65536"/>
                <a:gd name="T13" fmla="*/ 0 60000 65536"/>
                <a:gd name="T14" fmla="*/ 0 60000 65536"/>
                <a:gd name="T15" fmla="*/ 0 w 32"/>
                <a:gd name="T16" fmla="*/ 0 h 58"/>
                <a:gd name="T17" fmla="*/ 32 w 32"/>
                <a:gd name="T18" fmla="*/ 58 h 58"/>
              </a:gdLst>
              <a:ahLst/>
              <a:cxnLst>
                <a:cxn ang="T10">
                  <a:pos x="T0" y="T1"/>
                </a:cxn>
                <a:cxn ang="T11">
                  <a:pos x="T2" y="T3"/>
                </a:cxn>
                <a:cxn ang="T12">
                  <a:pos x="T4" y="T5"/>
                </a:cxn>
                <a:cxn ang="T13">
                  <a:pos x="T6" y="T7"/>
                </a:cxn>
                <a:cxn ang="T14">
                  <a:pos x="T8" y="T9"/>
                </a:cxn>
              </a:cxnLst>
              <a:rect l="T15" t="T16" r="T17" b="T18"/>
              <a:pathLst>
                <a:path w="32" h="58">
                  <a:moveTo>
                    <a:pt x="32" y="0"/>
                  </a:moveTo>
                  <a:lnTo>
                    <a:pt x="16" y="8"/>
                  </a:lnTo>
                  <a:lnTo>
                    <a:pt x="0" y="0"/>
                  </a:lnTo>
                  <a:lnTo>
                    <a:pt x="16" y="58"/>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0" name="Line 3589"/>
            <p:cNvSpPr>
              <a:spLocks noChangeShapeType="1"/>
            </p:cNvSpPr>
            <p:nvPr/>
          </p:nvSpPr>
          <p:spPr bwMode="auto">
            <a:xfrm flipV="1">
              <a:off x="6373813" y="3133725"/>
              <a:ext cx="1587" cy="133350"/>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1" name="Freeform 3594"/>
            <p:cNvSpPr>
              <a:spLocks/>
            </p:cNvSpPr>
            <p:nvPr/>
          </p:nvSpPr>
          <p:spPr bwMode="auto">
            <a:xfrm>
              <a:off x="6015038" y="3101975"/>
              <a:ext cx="730250" cy="31750"/>
            </a:xfrm>
            <a:custGeom>
              <a:avLst/>
              <a:gdLst>
                <a:gd name="T0" fmla="*/ 0 w 460"/>
                <a:gd name="T1" fmla="*/ 0 h 20"/>
                <a:gd name="T2" fmla="*/ 0 w 460"/>
                <a:gd name="T3" fmla="*/ 2147483647 h 20"/>
                <a:gd name="T4" fmla="*/ 0 w 460"/>
                <a:gd name="T5" fmla="*/ 2147483647 h 20"/>
                <a:gd name="T6" fmla="*/ 0 w 460"/>
                <a:gd name="T7" fmla="*/ 2147483647 h 20"/>
                <a:gd name="T8" fmla="*/ 0 w 460"/>
                <a:gd name="T9" fmla="*/ 2147483647 h 20"/>
                <a:gd name="T10" fmla="*/ 2147483647 w 460"/>
                <a:gd name="T11" fmla="*/ 2147483647 h 20"/>
                <a:gd name="T12" fmla="*/ 2147483647 w 460"/>
                <a:gd name="T13" fmla="*/ 2147483647 h 20"/>
                <a:gd name="T14" fmla="*/ 2147483647 w 460"/>
                <a:gd name="T15" fmla="*/ 2147483647 h 20"/>
                <a:gd name="T16" fmla="*/ 2147483647 w 460"/>
                <a:gd name="T17" fmla="*/ 2147483647 h 20"/>
                <a:gd name="T18" fmla="*/ 2147483647 w 460"/>
                <a:gd name="T19" fmla="*/ 2147483647 h 20"/>
                <a:gd name="T20" fmla="*/ 2147483647 w 460"/>
                <a:gd name="T21" fmla="*/ 2147483647 h 20"/>
                <a:gd name="T22" fmla="*/ 2147483647 w 460"/>
                <a:gd name="T23" fmla="*/ 2147483647 h 20"/>
                <a:gd name="T24" fmla="*/ 2147483647 w 460"/>
                <a:gd name="T25" fmla="*/ 2147483647 h 20"/>
                <a:gd name="T26" fmla="*/ 2147483647 w 460"/>
                <a:gd name="T27" fmla="*/ 2147483647 h 20"/>
                <a:gd name="T28" fmla="*/ 2147483647 w 460"/>
                <a:gd name="T29" fmla="*/ 2147483647 h 20"/>
                <a:gd name="T30" fmla="*/ 2147483647 w 460"/>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0"/>
                <a:gd name="T49" fmla="*/ 0 h 20"/>
                <a:gd name="T50" fmla="*/ 460 w 46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0" h="20">
                  <a:moveTo>
                    <a:pt x="0" y="0"/>
                  </a:moveTo>
                  <a:lnTo>
                    <a:pt x="0" y="12"/>
                  </a:lnTo>
                  <a:lnTo>
                    <a:pt x="0" y="16"/>
                  </a:lnTo>
                  <a:lnTo>
                    <a:pt x="2" y="18"/>
                  </a:lnTo>
                  <a:lnTo>
                    <a:pt x="6" y="20"/>
                  </a:lnTo>
                  <a:lnTo>
                    <a:pt x="10" y="20"/>
                  </a:lnTo>
                  <a:lnTo>
                    <a:pt x="452" y="20"/>
                  </a:lnTo>
                  <a:lnTo>
                    <a:pt x="456" y="20"/>
                  </a:lnTo>
                  <a:lnTo>
                    <a:pt x="458" y="18"/>
                  </a:lnTo>
                  <a:lnTo>
                    <a:pt x="460" y="16"/>
                  </a:lnTo>
                  <a:lnTo>
                    <a:pt x="460" y="12"/>
                  </a:lnTo>
                  <a:lnTo>
                    <a:pt x="460" y="0"/>
                  </a:lnTo>
                </a:path>
              </a:pathLst>
            </a:custGeom>
            <a:noFill/>
            <a:ln w="7239">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5933" name="Freeform 3728"/>
          <p:cNvSpPr>
            <a:spLocks/>
          </p:cNvSpPr>
          <p:nvPr/>
        </p:nvSpPr>
        <p:spPr bwMode="auto">
          <a:xfrm>
            <a:off x="5268913" y="3546475"/>
            <a:ext cx="73025" cy="73025"/>
          </a:xfrm>
          <a:custGeom>
            <a:avLst/>
            <a:gdLst>
              <a:gd name="T0" fmla="*/ 0 w 46"/>
              <a:gd name="T1" fmla="*/ 2147483647 h 46"/>
              <a:gd name="T2" fmla="*/ 0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0 h 46"/>
              <a:gd name="T12" fmla="*/ 2147483647 w 46"/>
              <a:gd name="T13" fmla="*/ 0 h 46"/>
              <a:gd name="T14" fmla="*/ 2147483647 w 46"/>
              <a:gd name="T15" fmla="*/ 2147483647 h 46"/>
              <a:gd name="T16" fmla="*/ 2147483647 w 46"/>
              <a:gd name="T17" fmla="*/ 2147483647 h 46"/>
              <a:gd name="T18" fmla="*/ 2147483647 w 46"/>
              <a:gd name="T19" fmla="*/ 2147483647 h 46"/>
              <a:gd name="T20" fmla="*/ 2147483647 w 46"/>
              <a:gd name="T21" fmla="*/ 2147483647 h 46"/>
              <a:gd name="T22" fmla="*/ 2147483647 w 46"/>
              <a:gd name="T23" fmla="*/ 2147483647 h 46"/>
              <a:gd name="T24" fmla="*/ 2147483647 w 46"/>
              <a:gd name="T25" fmla="*/ 2147483647 h 46"/>
              <a:gd name="T26" fmla="*/ 2147483647 w 46"/>
              <a:gd name="T27" fmla="*/ 2147483647 h 46"/>
              <a:gd name="T28" fmla="*/ 2147483647 w 46"/>
              <a:gd name="T29" fmla="*/ 2147483647 h 46"/>
              <a:gd name="T30" fmla="*/ 2147483647 w 46"/>
              <a:gd name="T31" fmla="*/ 2147483647 h 46"/>
              <a:gd name="T32" fmla="*/ 2147483647 w 46"/>
              <a:gd name="T33" fmla="*/ 2147483647 h 46"/>
              <a:gd name="T34" fmla="*/ 2147483647 w 46"/>
              <a:gd name="T35" fmla="*/ 2147483647 h 46"/>
              <a:gd name="T36" fmla="*/ 2147483647 w 46"/>
              <a:gd name="T37" fmla="*/ 2147483647 h 46"/>
              <a:gd name="T38" fmla="*/ 2147483647 w 46"/>
              <a:gd name="T39" fmla="*/ 2147483647 h 46"/>
              <a:gd name="T40" fmla="*/ 0 w 46"/>
              <a:gd name="T41" fmla="*/ 2147483647 h 46"/>
              <a:gd name="T42" fmla="*/ 0 w 46"/>
              <a:gd name="T43" fmla="*/ 2147483647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46"/>
              <a:gd name="T68" fmla="*/ 46 w 46"/>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46">
                <a:moveTo>
                  <a:pt x="0" y="22"/>
                </a:moveTo>
                <a:lnTo>
                  <a:pt x="0" y="22"/>
                </a:lnTo>
                <a:lnTo>
                  <a:pt x="2" y="14"/>
                </a:lnTo>
                <a:lnTo>
                  <a:pt x="6" y="6"/>
                </a:lnTo>
                <a:lnTo>
                  <a:pt x="14" y="2"/>
                </a:lnTo>
                <a:lnTo>
                  <a:pt x="22" y="0"/>
                </a:lnTo>
                <a:lnTo>
                  <a:pt x="32" y="2"/>
                </a:lnTo>
                <a:lnTo>
                  <a:pt x="40" y="6"/>
                </a:lnTo>
                <a:lnTo>
                  <a:pt x="44" y="14"/>
                </a:lnTo>
                <a:lnTo>
                  <a:pt x="46" y="22"/>
                </a:lnTo>
                <a:lnTo>
                  <a:pt x="44" y="32"/>
                </a:lnTo>
                <a:lnTo>
                  <a:pt x="40" y="38"/>
                </a:lnTo>
                <a:lnTo>
                  <a:pt x="32" y="44"/>
                </a:lnTo>
                <a:lnTo>
                  <a:pt x="22" y="46"/>
                </a:lnTo>
                <a:lnTo>
                  <a:pt x="14" y="44"/>
                </a:lnTo>
                <a:lnTo>
                  <a:pt x="6" y="38"/>
                </a:lnTo>
                <a:lnTo>
                  <a:pt x="2" y="32"/>
                </a:lnTo>
                <a:lnTo>
                  <a:pt x="0" y="22"/>
                </a:lnTo>
                <a:close/>
              </a:path>
            </a:pathLst>
          </a:custGeom>
          <a:solidFill>
            <a:srgbClr val="FFFFFF"/>
          </a:solidFill>
          <a:ln w="2">
            <a:solidFill>
              <a:srgbClr val="000000"/>
            </a:solidFill>
            <a:round/>
            <a:headEnd/>
            <a:tailEnd/>
          </a:ln>
        </p:spPr>
        <p:txBody>
          <a:bodyPr/>
          <a:lstStyle/>
          <a:p>
            <a:endParaRPr lang="en-US"/>
          </a:p>
        </p:txBody>
      </p:sp>
      <p:sp>
        <p:nvSpPr>
          <p:cNvPr id="35934" name="Freeform 3729"/>
          <p:cNvSpPr>
            <a:spLocks/>
          </p:cNvSpPr>
          <p:nvPr/>
        </p:nvSpPr>
        <p:spPr bwMode="auto">
          <a:xfrm>
            <a:off x="5268913" y="4248150"/>
            <a:ext cx="73025" cy="73025"/>
          </a:xfrm>
          <a:custGeom>
            <a:avLst/>
            <a:gdLst>
              <a:gd name="T0" fmla="*/ 0 w 46"/>
              <a:gd name="T1" fmla="*/ 2147483647 h 46"/>
              <a:gd name="T2" fmla="*/ 0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0 h 46"/>
              <a:gd name="T12" fmla="*/ 2147483647 w 46"/>
              <a:gd name="T13" fmla="*/ 0 h 46"/>
              <a:gd name="T14" fmla="*/ 2147483647 w 46"/>
              <a:gd name="T15" fmla="*/ 2147483647 h 46"/>
              <a:gd name="T16" fmla="*/ 2147483647 w 46"/>
              <a:gd name="T17" fmla="*/ 2147483647 h 46"/>
              <a:gd name="T18" fmla="*/ 2147483647 w 46"/>
              <a:gd name="T19" fmla="*/ 2147483647 h 46"/>
              <a:gd name="T20" fmla="*/ 2147483647 w 46"/>
              <a:gd name="T21" fmla="*/ 2147483647 h 46"/>
              <a:gd name="T22" fmla="*/ 2147483647 w 46"/>
              <a:gd name="T23" fmla="*/ 2147483647 h 46"/>
              <a:gd name="T24" fmla="*/ 2147483647 w 46"/>
              <a:gd name="T25" fmla="*/ 2147483647 h 46"/>
              <a:gd name="T26" fmla="*/ 2147483647 w 46"/>
              <a:gd name="T27" fmla="*/ 2147483647 h 46"/>
              <a:gd name="T28" fmla="*/ 2147483647 w 46"/>
              <a:gd name="T29" fmla="*/ 2147483647 h 46"/>
              <a:gd name="T30" fmla="*/ 2147483647 w 46"/>
              <a:gd name="T31" fmla="*/ 2147483647 h 46"/>
              <a:gd name="T32" fmla="*/ 2147483647 w 46"/>
              <a:gd name="T33" fmla="*/ 2147483647 h 46"/>
              <a:gd name="T34" fmla="*/ 2147483647 w 46"/>
              <a:gd name="T35" fmla="*/ 2147483647 h 46"/>
              <a:gd name="T36" fmla="*/ 2147483647 w 46"/>
              <a:gd name="T37" fmla="*/ 2147483647 h 46"/>
              <a:gd name="T38" fmla="*/ 2147483647 w 46"/>
              <a:gd name="T39" fmla="*/ 2147483647 h 46"/>
              <a:gd name="T40" fmla="*/ 0 w 46"/>
              <a:gd name="T41" fmla="*/ 2147483647 h 46"/>
              <a:gd name="T42" fmla="*/ 0 w 46"/>
              <a:gd name="T43" fmla="*/ 2147483647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46"/>
              <a:gd name="T68" fmla="*/ 46 w 46"/>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46">
                <a:moveTo>
                  <a:pt x="0" y="22"/>
                </a:moveTo>
                <a:lnTo>
                  <a:pt x="0" y="22"/>
                </a:lnTo>
                <a:lnTo>
                  <a:pt x="2" y="14"/>
                </a:lnTo>
                <a:lnTo>
                  <a:pt x="6" y="6"/>
                </a:lnTo>
                <a:lnTo>
                  <a:pt x="14" y="2"/>
                </a:lnTo>
                <a:lnTo>
                  <a:pt x="22" y="0"/>
                </a:lnTo>
                <a:lnTo>
                  <a:pt x="32" y="2"/>
                </a:lnTo>
                <a:lnTo>
                  <a:pt x="40" y="6"/>
                </a:lnTo>
                <a:lnTo>
                  <a:pt x="44" y="14"/>
                </a:lnTo>
                <a:lnTo>
                  <a:pt x="46" y="22"/>
                </a:lnTo>
                <a:lnTo>
                  <a:pt x="44" y="32"/>
                </a:lnTo>
                <a:lnTo>
                  <a:pt x="40" y="38"/>
                </a:lnTo>
                <a:lnTo>
                  <a:pt x="32" y="44"/>
                </a:lnTo>
                <a:lnTo>
                  <a:pt x="22" y="46"/>
                </a:lnTo>
                <a:lnTo>
                  <a:pt x="14" y="44"/>
                </a:lnTo>
                <a:lnTo>
                  <a:pt x="6" y="38"/>
                </a:lnTo>
                <a:lnTo>
                  <a:pt x="2" y="32"/>
                </a:lnTo>
                <a:lnTo>
                  <a:pt x="0" y="22"/>
                </a:lnTo>
                <a:close/>
              </a:path>
            </a:pathLst>
          </a:custGeom>
          <a:solidFill>
            <a:srgbClr val="FFFFFF"/>
          </a:solidFill>
          <a:ln w="2">
            <a:solidFill>
              <a:srgbClr val="000000"/>
            </a:solidFill>
            <a:round/>
            <a:headEnd/>
            <a:tailEnd/>
          </a:ln>
        </p:spPr>
        <p:txBody>
          <a:bodyPr/>
          <a:lstStyle/>
          <a:p>
            <a:endParaRPr lang="en-US"/>
          </a:p>
        </p:txBody>
      </p:sp>
      <p:grpSp>
        <p:nvGrpSpPr>
          <p:cNvPr id="35935" name="Group 266"/>
          <p:cNvGrpSpPr>
            <a:grpSpLocks/>
          </p:cNvGrpSpPr>
          <p:nvPr/>
        </p:nvGrpSpPr>
        <p:grpSpPr bwMode="auto">
          <a:xfrm>
            <a:off x="6923088" y="3549650"/>
            <a:ext cx="50800" cy="774700"/>
            <a:chOff x="6923088" y="3549650"/>
            <a:chExt cx="50800" cy="774700"/>
          </a:xfrm>
        </p:grpSpPr>
        <p:sp>
          <p:nvSpPr>
            <p:cNvPr id="36017" name="Line 3730"/>
            <p:cNvSpPr>
              <a:spLocks noChangeShapeType="1"/>
            </p:cNvSpPr>
            <p:nvPr/>
          </p:nvSpPr>
          <p:spPr bwMode="auto">
            <a:xfrm>
              <a:off x="6948488" y="3549650"/>
              <a:ext cx="1587" cy="720725"/>
            </a:xfrm>
            <a:prstGeom prst="line">
              <a:avLst/>
            </a:prstGeom>
            <a:noFill/>
            <a:ln w="7239">
              <a:solidFill>
                <a:srgbClr val="ED1C2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8" name="Freeform 3731"/>
            <p:cNvSpPr>
              <a:spLocks/>
            </p:cNvSpPr>
            <p:nvPr/>
          </p:nvSpPr>
          <p:spPr bwMode="auto">
            <a:xfrm>
              <a:off x="6923088" y="4232275"/>
              <a:ext cx="50800" cy="92075"/>
            </a:xfrm>
            <a:custGeom>
              <a:avLst/>
              <a:gdLst>
                <a:gd name="T0" fmla="*/ 2147483647 w 32"/>
                <a:gd name="T1" fmla="*/ 0 h 58"/>
                <a:gd name="T2" fmla="*/ 2147483647 w 32"/>
                <a:gd name="T3" fmla="*/ 2147483647 h 58"/>
                <a:gd name="T4" fmla="*/ 0 w 32"/>
                <a:gd name="T5" fmla="*/ 0 h 58"/>
                <a:gd name="T6" fmla="*/ 2147483647 w 32"/>
                <a:gd name="T7" fmla="*/ 2147483647 h 58"/>
                <a:gd name="T8" fmla="*/ 2147483647 w 32"/>
                <a:gd name="T9" fmla="*/ 0 h 58"/>
                <a:gd name="T10" fmla="*/ 0 60000 65536"/>
                <a:gd name="T11" fmla="*/ 0 60000 65536"/>
                <a:gd name="T12" fmla="*/ 0 60000 65536"/>
                <a:gd name="T13" fmla="*/ 0 60000 65536"/>
                <a:gd name="T14" fmla="*/ 0 60000 65536"/>
                <a:gd name="T15" fmla="*/ 0 w 32"/>
                <a:gd name="T16" fmla="*/ 0 h 58"/>
                <a:gd name="T17" fmla="*/ 32 w 32"/>
                <a:gd name="T18" fmla="*/ 58 h 58"/>
              </a:gdLst>
              <a:ahLst/>
              <a:cxnLst>
                <a:cxn ang="T10">
                  <a:pos x="T0" y="T1"/>
                </a:cxn>
                <a:cxn ang="T11">
                  <a:pos x="T2" y="T3"/>
                </a:cxn>
                <a:cxn ang="T12">
                  <a:pos x="T4" y="T5"/>
                </a:cxn>
                <a:cxn ang="T13">
                  <a:pos x="T6" y="T7"/>
                </a:cxn>
                <a:cxn ang="T14">
                  <a:pos x="T8" y="T9"/>
                </a:cxn>
              </a:cxnLst>
              <a:rect l="T15" t="T16" r="T17" b="T18"/>
              <a:pathLst>
                <a:path w="32" h="58">
                  <a:moveTo>
                    <a:pt x="32" y="0"/>
                  </a:moveTo>
                  <a:lnTo>
                    <a:pt x="16" y="6"/>
                  </a:lnTo>
                  <a:lnTo>
                    <a:pt x="0" y="0"/>
                  </a:lnTo>
                  <a:lnTo>
                    <a:pt x="16" y="58"/>
                  </a:lnTo>
                  <a:lnTo>
                    <a:pt x="3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936" name="Freeform 3732"/>
          <p:cNvSpPr>
            <a:spLocks/>
          </p:cNvSpPr>
          <p:nvPr/>
        </p:nvSpPr>
        <p:spPr bwMode="auto">
          <a:xfrm>
            <a:off x="6811963" y="3546475"/>
            <a:ext cx="73025" cy="73025"/>
          </a:xfrm>
          <a:custGeom>
            <a:avLst/>
            <a:gdLst>
              <a:gd name="T0" fmla="*/ 0 w 46"/>
              <a:gd name="T1" fmla="*/ 2147483647 h 46"/>
              <a:gd name="T2" fmla="*/ 0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0 h 46"/>
              <a:gd name="T12" fmla="*/ 2147483647 w 46"/>
              <a:gd name="T13" fmla="*/ 0 h 46"/>
              <a:gd name="T14" fmla="*/ 2147483647 w 46"/>
              <a:gd name="T15" fmla="*/ 2147483647 h 46"/>
              <a:gd name="T16" fmla="*/ 2147483647 w 46"/>
              <a:gd name="T17" fmla="*/ 2147483647 h 46"/>
              <a:gd name="T18" fmla="*/ 2147483647 w 46"/>
              <a:gd name="T19" fmla="*/ 2147483647 h 46"/>
              <a:gd name="T20" fmla="*/ 2147483647 w 46"/>
              <a:gd name="T21" fmla="*/ 2147483647 h 46"/>
              <a:gd name="T22" fmla="*/ 2147483647 w 46"/>
              <a:gd name="T23" fmla="*/ 2147483647 h 46"/>
              <a:gd name="T24" fmla="*/ 2147483647 w 46"/>
              <a:gd name="T25" fmla="*/ 2147483647 h 46"/>
              <a:gd name="T26" fmla="*/ 2147483647 w 46"/>
              <a:gd name="T27" fmla="*/ 2147483647 h 46"/>
              <a:gd name="T28" fmla="*/ 2147483647 w 46"/>
              <a:gd name="T29" fmla="*/ 2147483647 h 46"/>
              <a:gd name="T30" fmla="*/ 2147483647 w 46"/>
              <a:gd name="T31" fmla="*/ 2147483647 h 46"/>
              <a:gd name="T32" fmla="*/ 2147483647 w 46"/>
              <a:gd name="T33" fmla="*/ 2147483647 h 46"/>
              <a:gd name="T34" fmla="*/ 2147483647 w 46"/>
              <a:gd name="T35" fmla="*/ 2147483647 h 46"/>
              <a:gd name="T36" fmla="*/ 2147483647 w 46"/>
              <a:gd name="T37" fmla="*/ 2147483647 h 46"/>
              <a:gd name="T38" fmla="*/ 2147483647 w 46"/>
              <a:gd name="T39" fmla="*/ 2147483647 h 46"/>
              <a:gd name="T40" fmla="*/ 0 w 46"/>
              <a:gd name="T41" fmla="*/ 2147483647 h 46"/>
              <a:gd name="T42" fmla="*/ 0 w 46"/>
              <a:gd name="T43" fmla="*/ 2147483647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46"/>
              <a:gd name="T68" fmla="*/ 46 w 46"/>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46">
                <a:moveTo>
                  <a:pt x="0" y="22"/>
                </a:moveTo>
                <a:lnTo>
                  <a:pt x="0" y="22"/>
                </a:lnTo>
                <a:lnTo>
                  <a:pt x="2" y="14"/>
                </a:lnTo>
                <a:lnTo>
                  <a:pt x="6" y="6"/>
                </a:lnTo>
                <a:lnTo>
                  <a:pt x="14" y="2"/>
                </a:lnTo>
                <a:lnTo>
                  <a:pt x="22" y="0"/>
                </a:lnTo>
                <a:lnTo>
                  <a:pt x="32" y="2"/>
                </a:lnTo>
                <a:lnTo>
                  <a:pt x="38" y="6"/>
                </a:lnTo>
                <a:lnTo>
                  <a:pt x="44" y="14"/>
                </a:lnTo>
                <a:lnTo>
                  <a:pt x="46" y="22"/>
                </a:lnTo>
                <a:lnTo>
                  <a:pt x="44" y="32"/>
                </a:lnTo>
                <a:lnTo>
                  <a:pt x="38" y="38"/>
                </a:lnTo>
                <a:lnTo>
                  <a:pt x="32" y="44"/>
                </a:lnTo>
                <a:lnTo>
                  <a:pt x="22" y="46"/>
                </a:lnTo>
                <a:lnTo>
                  <a:pt x="14" y="44"/>
                </a:lnTo>
                <a:lnTo>
                  <a:pt x="6" y="38"/>
                </a:lnTo>
                <a:lnTo>
                  <a:pt x="2" y="32"/>
                </a:lnTo>
                <a:lnTo>
                  <a:pt x="0" y="22"/>
                </a:lnTo>
                <a:close/>
              </a:path>
            </a:pathLst>
          </a:custGeom>
          <a:solidFill>
            <a:srgbClr val="FFFFFF"/>
          </a:solidFill>
          <a:ln w="2">
            <a:solidFill>
              <a:srgbClr val="000000"/>
            </a:solidFill>
            <a:round/>
            <a:headEnd/>
            <a:tailEnd/>
          </a:ln>
        </p:spPr>
        <p:txBody>
          <a:bodyPr/>
          <a:lstStyle/>
          <a:p>
            <a:endParaRPr lang="en-US"/>
          </a:p>
        </p:txBody>
      </p:sp>
      <p:sp>
        <p:nvSpPr>
          <p:cNvPr id="35937" name="Freeform 3733"/>
          <p:cNvSpPr>
            <a:spLocks/>
          </p:cNvSpPr>
          <p:nvPr/>
        </p:nvSpPr>
        <p:spPr bwMode="auto">
          <a:xfrm>
            <a:off x="6811963" y="4248150"/>
            <a:ext cx="73025" cy="73025"/>
          </a:xfrm>
          <a:custGeom>
            <a:avLst/>
            <a:gdLst>
              <a:gd name="T0" fmla="*/ 0 w 46"/>
              <a:gd name="T1" fmla="*/ 2147483647 h 46"/>
              <a:gd name="T2" fmla="*/ 0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0 h 46"/>
              <a:gd name="T12" fmla="*/ 2147483647 w 46"/>
              <a:gd name="T13" fmla="*/ 0 h 46"/>
              <a:gd name="T14" fmla="*/ 2147483647 w 46"/>
              <a:gd name="T15" fmla="*/ 2147483647 h 46"/>
              <a:gd name="T16" fmla="*/ 2147483647 w 46"/>
              <a:gd name="T17" fmla="*/ 2147483647 h 46"/>
              <a:gd name="T18" fmla="*/ 2147483647 w 46"/>
              <a:gd name="T19" fmla="*/ 2147483647 h 46"/>
              <a:gd name="T20" fmla="*/ 2147483647 w 46"/>
              <a:gd name="T21" fmla="*/ 2147483647 h 46"/>
              <a:gd name="T22" fmla="*/ 2147483647 w 46"/>
              <a:gd name="T23" fmla="*/ 2147483647 h 46"/>
              <a:gd name="T24" fmla="*/ 2147483647 w 46"/>
              <a:gd name="T25" fmla="*/ 2147483647 h 46"/>
              <a:gd name="T26" fmla="*/ 2147483647 w 46"/>
              <a:gd name="T27" fmla="*/ 2147483647 h 46"/>
              <a:gd name="T28" fmla="*/ 2147483647 w 46"/>
              <a:gd name="T29" fmla="*/ 2147483647 h 46"/>
              <a:gd name="T30" fmla="*/ 2147483647 w 46"/>
              <a:gd name="T31" fmla="*/ 2147483647 h 46"/>
              <a:gd name="T32" fmla="*/ 2147483647 w 46"/>
              <a:gd name="T33" fmla="*/ 2147483647 h 46"/>
              <a:gd name="T34" fmla="*/ 2147483647 w 46"/>
              <a:gd name="T35" fmla="*/ 2147483647 h 46"/>
              <a:gd name="T36" fmla="*/ 2147483647 w 46"/>
              <a:gd name="T37" fmla="*/ 2147483647 h 46"/>
              <a:gd name="T38" fmla="*/ 2147483647 w 46"/>
              <a:gd name="T39" fmla="*/ 2147483647 h 46"/>
              <a:gd name="T40" fmla="*/ 0 w 46"/>
              <a:gd name="T41" fmla="*/ 2147483647 h 46"/>
              <a:gd name="T42" fmla="*/ 0 w 46"/>
              <a:gd name="T43" fmla="*/ 2147483647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46"/>
              <a:gd name="T68" fmla="*/ 46 w 46"/>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46">
                <a:moveTo>
                  <a:pt x="0" y="22"/>
                </a:moveTo>
                <a:lnTo>
                  <a:pt x="0" y="22"/>
                </a:lnTo>
                <a:lnTo>
                  <a:pt x="2" y="14"/>
                </a:lnTo>
                <a:lnTo>
                  <a:pt x="6" y="6"/>
                </a:lnTo>
                <a:lnTo>
                  <a:pt x="14" y="2"/>
                </a:lnTo>
                <a:lnTo>
                  <a:pt x="22" y="0"/>
                </a:lnTo>
                <a:lnTo>
                  <a:pt x="32" y="2"/>
                </a:lnTo>
                <a:lnTo>
                  <a:pt x="38" y="6"/>
                </a:lnTo>
                <a:lnTo>
                  <a:pt x="44" y="14"/>
                </a:lnTo>
                <a:lnTo>
                  <a:pt x="46" y="22"/>
                </a:lnTo>
                <a:lnTo>
                  <a:pt x="44" y="32"/>
                </a:lnTo>
                <a:lnTo>
                  <a:pt x="38" y="38"/>
                </a:lnTo>
                <a:lnTo>
                  <a:pt x="32" y="44"/>
                </a:lnTo>
                <a:lnTo>
                  <a:pt x="22" y="46"/>
                </a:lnTo>
                <a:lnTo>
                  <a:pt x="14" y="44"/>
                </a:lnTo>
                <a:lnTo>
                  <a:pt x="6" y="38"/>
                </a:lnTo>
                <a:lnTo>
                  <a:pt x="2" y="32"/>
                </a:lnTo>
                <a:lnTo>
                  <a:pt x="0" y="22"/>
                </a:lnTo>
                <a:close/>
              </a:path>
            </a:pathLst>
          </a:custGeom>
          <a:solidFill>
            <a:srgbClr val="FFFFFF"/>
          </a:solidFill>
          <a:ln w="2">
            <a:solidFill>
              <a:srgbClr val="000000"/>
            </a:solidFill>
            <a:round/>
            <a:headEnd/>
            <a:tailEnd/>
          </a:ln>
        </p:spPr>
        <p:txBody>
          <a:bodyPr/>
          <a:lstStyle/>
          <a:p>
            <a:endParaRPr lang="en-US"/>
          </a:p>
        </p:txBody>
      </p:sp>
      <p:sp>
        <p:nvSpPr>
          <p:cNvPr id="35938" name="Line 3738"/>
          <p:cNvSpPr>
            <a:spLocks noChangeShapeType="1"/>
          </p:cNvSpPr>
          <p:nvPr/>
        </p:nvSpPr>
        <p:spPr bwMode="auto">
          <a:xfrm>
            <a:off x="4832350" y="5499100"/>
            <a:ext cx="76200" cy="1588"/>
          </a:xfrm>
          <a:prstGeom prst="line">
            <a:avLst/>
          </a:prstGeom>
          <a:noFill/>
          <a:ln w="6">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9" name="Line 3739"/>
          <p:cNvSpPr>
            <a:spLocks noChangeShapeType="1"/>
          </p:cNvSpPr>
          <p:nvPr/>
        </p:nvSpPr>
        <p:spPr bwMode="auto">
          <a:xfrm>
            <a:off x="4832350" y="5499100"/>
            <a:ext cx="76200" cy="158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5940" name="Group 207"/>
          <p:cNvGrpSpPr>
            <a:grpSpLocks/>
          </p:cNvGrpSpPr>
          <p:nvPr/>
        </p:nvGrpSpPr>
        <p:grpSpPr bwMode="auto">
          <a:xfrm>
            <a:off x="4154488" y="4765675"/>
            <a:ext cx="123825" cy="1588"/>
            <a:chOff x="4154488" y="4765188"/>
            <a:chExt cx="123825" cy="2075"/>
          </a:xfrm>
        </p:grpSpPr>
        <p:sp>
          <p:nvSpPr>
            <p:cNvPr id="36015" name="Line 3740"/>
            <p:cNvSpPr>
              <a:spLocks noChangeShapeType="1"/>
            </p:cNvSpPr>
            <p:nvPr/>
          </p:nvSpPr>
          <p:spPr bwMode="auto">
            <a:xfrm>
              <a:off x="4154488" y="4765675"/>
              <a:ext cx="111125" cy="1588"/>
            </a:xfrm>
            <a:prstGeom prst="line">
              <a:avLst/>
            </a:prstGeom>
            <a:noFill/>
            <a:ln w="21717">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6" name="Line 3741"/>
            <p:cNvSpPr>
              <a:spLocks noChangeShapeType="1"/>
            </p:cNvSpPr>
            <p:nvPr/>
          </p:nvSpPr>
          <p:spPr bwMode="auto">
            <a:xfrm>
              <a:off x="4167188" y="4765188"/>
              <a:ext cx="111125" cy="1588"/>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41" name="Group 206"/>
          <p:cNvGrpSpPr>
            <a:grpSpLocks/>
          </p:cNvGrpSpPr>
          <p:nvPr/>
        </p:nvGrpSpPr>
        <p:grpSpPr bwMode="auto">
          <a:xfrm>
            <a:off x="4764088" y="4765675"/>
            <a:ext cx="158750" cy="1588"/>
            <a:chOff x="4764088" y="4765188"/>
            <a:chExt cx="158750" cy="2075"/>
          </a:xfrm>
        </p:grpSpPr>
        <p:sp>
          <p:nvSpPr>
            <p:cNvPr id="36013" name="Line 3742"/>
            <p:cNvSpPr>
              <a:spLocks noChangeShapeType="1"/>
            </p:cNvSpPr>
            <p:nvPr/>
          </p:nvSpPr>
          <p:spPr bwMode="auto">
            <a:xfrm>
              <a:off x="4764088" y="4765675"/>
              <a:ext cx="158750" cy="1588"/>
            </a:xfrm>
            <a:prstGeom prst="line">
              <a:avLst/>
            </a:prstGeom>
            <a:noFill/>
            <a:ln w="21717">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4" name="Line 3743"/>
            <p:cNvSpPr>
              <a:spLocks noChangeShapeType="1"/>
            </p:cNvSpPr>
            <p:nvPr/>
          </p:nvSpPr>
          <p:spPr bwMode="auto">
            <a:xfrm>
              <a:off x="4764088" y="4765188"/>
              <a:ext cx="158750" cy="1588"/>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942" name="Rectangle 3748"/>
          <p:cNvSpPr>
            <a:spLocks noChangeArrowheads="1"/>
          </p:cNvSpPr>
          <p:nvPr/>
        </p:nvSpPr>
        <p:spPr bwMode="auto">
          <a:xfrm>
            <a:off x="4151313" y="514350"/>
            <a:ext cx="78263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Experimental level</a:t>
            </a:r>
            <a:endParaRPr lang="en-US" sz="700" b="1"/>
          </a:p>
        </p:txBody>
      </p:sp>
      <p:sp>
        <p:nvSpPr>
          <p:cNvPr id="35943" name="Rectangle 3765"/>
          <p:cNvSpPr>
            <a:spLocks noChangeArrowheads="1"/>
          </p:cNvSpPr>
          <p:nvPr/>
        </p:nvSpPr>
        <p:spPr bwMode="auto">
          <a:xfrm>
            <a:off x="3938588" y="1908175"/>
            <a:ext cx="13065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Treat with detergent; add phenol.</a:t>
            </a:r>
            <a:endParaRPr lang="en-US" sz="700" b="1"/>
          </a:p>
        </p:txBody>
      </p:sp>
      <p:sp>
        <p:nvSpPr>
          <p:cNvPr id="35944" name="Rectangle 3794"/>
          <p:cNvSpPr>
            <a:spLocks noChangeArrowheads="1"/>
          </p:cNvSpPr>
          <p:nvPr/>
        </p:nvSpPr>
        <p:spPr bwMode="auto">
          <a:xfrm>
            <a:off x="4014788" y="1089025"/>
            <a:ext cx="16351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Low</a:t>
            </a:r>
            <a:endParaRPr lang="en-US" sz="700" b="1"/>
          </a:p>
        </p:txBody>
      </p:sp>
      <p:sp>
        <p:nvSpPr>
          <p:cNvPr id="35945" name="Rectangle 3796"/>
          <p:cNvSpPr>
            <a:spLocks noChangeArrowheads="1"/>
          </p:cNvSpPr>
          <p:nvPr/>
        </p:nvSpPr>
        <p:spPr bwMode="auto">
          <a:xfrm>
            <a:off x="4424363" y="1089025"/>
            <a:ext cx="3159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Medium</a:t>
            </a:r>
            <a:endParaRPr lang="en-US" sz="700" b="1"/>
          </a:p>
        </p:txBody>
      </p:sp>
      <p:sp>
        <p:nvSpPr>
          <p:cNvPr id="35946" name="Rectangle 3808"/>
          <p:cNvSpPr>
            <a:spLocks noChangeArrowheads="1"/>
          </p:cNvSpPr>
          <p:nvPr/>
        </p:nvSpPr>
        <p:spPr bwMode="auto">
          <a:xfrm>
            <a:off x="5056188" y="1089025"/>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High</a:t>
            </a:r>
            <a:endParaRPr lang="en-US" sz="700" b="1"/>
          </a:p>
        </p:txBody>
      </p:sp>
      <p:sp>
        <p:nvSpPr>
          <p:cNvPr id="35947" name="Rectangle 3812"/>
          <p:cNvSpPr>
            <a:spLocks noChangeArrowheads="1"/>
          </p:cNvSpPr>
          <p:nvPr/>
        </p:nvSpPr>
        <p:spPr bwMode="auto">
          <a:xfrm>
            <a:off x="6002338" y="514350"/>
            <a:ext cx="70643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Conceptual level</a:t>
            </a:r>
            <a:endParaRPr lang="en-US" sz="700" b="1"/>
          </a:p>
        </p:txBody>
      </p:sp>
      <p:sp>
        <p:nvSpPr>
          <p:cNvPr id="14757" name="Rectangle 3943"/>
          <p:cNvSpPr>
            <a:spLocks noChangeArrowheads="1"/>
          </p:cNvSpPr>
          <p:nvPr/>
        </p:nvSpPr>
        <p:spPr bwMode="auto">
          <a:xfrm>
            <a:off x="1503363" y="696913"/>
            <a:ext cx="1812925" cy="488950"/>
          </a:xfrm>
          <a:prstGeom prst="rect">
            <a:avLst/>
          </a:prstGeom>
          <a:noFill/>
          <a:ln w="9525">
            <a:noFill/>
            <a:miter lim="800000"/>
            <a:headEnd/>
            <a:tailEnd/>
          </a:ln>
        </p:spPr>
        <p:txBody>
          <a:bodyPr wrap="none" lIns="0" tIns="0" rIns="0" bIns="0">
            <a:spAutoFit/>
          </a:bodyPr>
          <a:lstStyle/>
          <a:p>
            <a:pPr marL="228600" indent="-228600">
              <a:defRPr/>
            </a:pPr>
            <a:r>
              <a:rPr lang="en-US" sz="800" dirty="0">
                <a:solidFill>
                  <a:srgbClr val="000000"/>
                </a:solidFill>
                <a:latin typeface="Helvetica" pitchFamily="34" charset="0"/>
              </a:rPr>
              <a:t>1. Incubate the nuclei with low, medium,</a:t>
            </a:r>
          </a:p>
          <a:p>
            <a:pPr marL="228600" indent="-228600">
              <a:defRPr/>
            </a:pPr>
            <a:r>
              <a:rPr lang="en-US" sz="800" dirty="0">
                <a:solidFill>
                  <a:srgbClr val="000000"/>
                </a:solidFill>
                <a:latin typeface="Helvetica" pitchFamily="34" charset="0"/>
              </a:rPr>
              <a:t>    and high concentrations of </a:t>
            </a:r>
            <a:r>
              <a:rPr lang="en-US" sz="800" dirty="0" err="1">
                <a:solidFill>
                  <a:srgbClr val="000000"/>
                </a:solidFill>
                <a:latin typeface="Helvetica" pitchFamily="34" charset="0"/>
              </a:rPr>
              <a:t>DNase</a:t>
            </a:r>
            <a:r>
              <a:rPr lang="en-US" sz="800" dirty="0">
                <a:solidFill>
                  <a:srgbClr val="000000"/>
                </a:solidFill>
                <a:latin typeface="Helvetica" pitchFamily="34" charset="0"/>
              </a:rPr>
              <a:t> I.</a:t>
            </a:r>
          </a:p>
          <a:p>
            <a:pPr>
              <a:defRPr/>
            </a:pPr>
            <a:r>
              <a:rPr lang="en-US" sz="800" dirty="0">
                <a:solidFill>
                  <a:srgbClr val="000000"/>
                </a:solidFill>
                <a:latin typeface="Helvetica" pitchFamily="34" charset="0"/>
              </a:rPr>
              <a:t>   The conceptual level illustrates a low</a:t>
            </a:r>
          </a:p>
          <a:p>
            <a:pPr>
              <a:defRPr/>
            </a:pPr>
            <a:r>
              <a:rPr lang="en-US" sz="800" dirty="0">
                <a:solidFill>
                  <a:srgbClr val="000000"/>
                </a:solidFill>
                <a:latin typeface="Helvetica" pitchFamily="34" charset="0"/>
              </a:rPr>
              <a:t>   </a:t>
            </a:r>
            <a:r>
              <a:rPr lang="en-US" sz="800" dirty="0" err="1">
                <a:solidFill>
                  <a:srgbClr val="000000"/>
                </a:solidFill>
                <a:latin typeface="Helvetica" pitchFamily="34" charset="0"/>
              </a:rPr>
              <a:t>DNase</a:t>
            </a:r>
            <a:r>
              <a:rPr lang="en-US" sz="800" dirty="0">
                <a:solidFill>
                  <a:srgbClr val="000000"/>
                </a:solidFill>
                <a:latin typeface="Helvetica" pitchFamily="34" charset="0"/>
              </a:rPr>
              <a:t> I concentration.</a:t>
            </a:r>
            <a:endParaRPr lang="en-US" sz="800" b="1" dirty="0"/>
          </a:p>
        </p:txBody>
      </p:sp>
      <p:sp>
        <p:nvSpPr>
          <p:cNvPr id="35949" name="Rectangle 4054"/>
          <p:cNvSpPr>
            <a:spLocks noChangeArrowheads="1"/>
          </p:cNvSpPr>
          <p:nvPr/>
        </p:nvSpPr>
        <p:spPr bwMode="auto">
          <a:xfrm>
            <a:off x="1520825" y="1941513"/>
            <a:ext cx="17938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2. Extract the DNA. This involves</a:t>
            </a:r>
          </a:p>
          <a:p>
            <a:r>
              <a:rPr lang="en-US" sz="800">
                <a:solidFill>
                  <a:srgbClr val="000000"/>
                </a:solidFill>
                <a:latin typeface="Helvetica" pitchFamily="34" charset="0"/>
              </a:rPr>
              <a:t>   dissolving the nuclear membrane with</a:t>
            </a:r>
          </a:p>
          <a:p>
            <a:r>
              <a:rPr lang="en-US" sz="800">
                <a:solidFill>
                  <a:srgbClr val="000000"/>
                </a:solidFill>
                <a:latin typeface="Helvetica" pitchFamily="34" charset="0"/>
              </a:rPr>
              <a:t>   detergent and extracting with the</a:t>
            </a:r>
          </a:p>
          <a:p>
            <a:r>
              <a:rPr lang="en-US" sz="800">
                <a:solidFill>
                  <a:srgbClr val="000000"/>
                </a:solidFill>
                <a:latin typeface="Helvetica" pitchFamily="34" charset="0"/>
              </a:rPr>
              <a:t>   organic solvent phenol.</a:t>
            </a:r>
            <a:endParaRPr lang="en-US" sz="800" b="1"/>
          </a:p>
        </p:txBody>
      </p:sp>
      <p:sp>
        <p:nvSpPr>
          <p:cNvPr id="35950" name="Rectangle 4202"/>
          <p:cNvSpPr>
            <a:spLocks noChangeArrowheads="1"/>
          </p:cNvSpPr>
          <p:nvPr/>
        </p:nvSpPr>
        <p:spPr bwMode="auto">
          <a:xfrm>
            <a:off x="1485900" y="3392488"/>
            <a:ext cx="19192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3. Load the DNA into a well of an agarose</a:t>
            </a:r>
          </a:p>
          <a:p>
            <a:r>
              <a:rPr lang="en-US" sz="800">
                <a:solidFill>
                  <a:srgbClr val="000000"/>
                </a:solidFill>
                <a:latin typeface="Helvetica" pitchFamily="34" charset="0"/>
              </a:rPr>
              <a:t>    gel and run the gel to separate the DNA</a:t>
            </a:r>
          </a:p>
          <a:p>
            <a:r>
              <a:rPr lang="en-US" sz="800">
                <a:solidFill>
                  <a:srgbClr val="000000"/>
                </a:solidFill>
                <a:latin typeface="Helvetica" pitchFamily="34" charset="0"/>
              </a:rPr>
              <a:t>    pieces according to size. On this gel,</a:t>
            </a:r>
          </a:p>
          <a:p>
            <a:r>
              <a:rPr lang="en-US" sz="800">
                <a:solidFill>
                  <a:srgbClr val="000000"/>
                </a:solidFill>
                <a:latin typeface="Helvetica" pitchFamily="34" charset="0"/>
              </a:rPr>
              <a:t>    also load DNA fragments of known</a:t>
            </a:r>
          </a:p>
          <a:p>
            <a:r>
              <a:rPr lang="en-US" sz="800">
                <a:solidFill>
                  <a:srgbClr val="000000"/>
                </a:solidFill>
                <a:latin typeface="Helvetica" pitchFamily="34" charset="0"/>
              </a:rPr>
              <a:t>    molecular mass (marker lane).</a:t>
            </a:r>
            <a:endParaRPr lang="en-US" sz="800" b="1"/>
          </a:p>
        </p:txBody>
      </p:sp>
      <p:sp>
        <p:nvSpPr>
          <p:cNvPr id="35951" name="Rectangle 4320"/>
          <p:cNvSpPr>
            <a:spLocks noChangeArrowheads="1"/>
          </p:cNvSpPr>
          <p:nvPr/>
        </p:nvSpPr>
        <p:spPr bwMode="auto">
          <a:xfrm>
            <a:off x="1498600" y="4621213"/>
            <a:ext cx="1892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4. Visualize the DNA fragments by</a:t>
            </a:r>
          </a:p>
          <a:p>
            <a:r>
              <a:rPr lang="en-US" sz="800">
                <a:solidFill>
                  <a:srgbClr val="000000"/>
                </a:solidFill>
                <a:latin typeface="Helvetica" pitchFamily="34" charset="0"/>
              </a:rPr>
              <a:t>    staining the DNA with ethidium</a:t>
            </a:r>
          </a:p>
          <a:p>
            <a:r>
              <a:rPr lang="en-US" sz="800">
                <a:solidFill>
                  <a:srgbClr val="000000"/>
                </a:solidFill>
                <a:latin typeface="Helvetica" pitchFamily="34" charset="0"/>
              </a:rPr>
              <a:t>    bromide, a dye that binds to DNA and</a:t>
            </a:r>
          </a:p>
          <a:p>
            <a:r>
              <a:rPr lang="en-US" sz="800">
                <a:solidFill>
                  <a:srgbClr val="000000"/>
                </a:solidFill>
                <a:latin typeface="Helvetica" pitchFamily="34" charset="0"/>
              </a:rPr>
              <a:t>    is fluorescent when excited by UV light.</a:t>
            </a:r>
            <a:endParaRPr lang="en-US" sz="800" b="1"/>
          </a:p>
        </p:txBody>
      </p:sp>
      <p:sp>
        <p:nvSpPr>
          <p:cNvPr id="35952" name="Rectangle 4322"/>
          <p:cNvSpPr>
            <a:spLocks noChangeArrowheads="1"/>
          </p:cNvSpPr>
          <p:nvPr/>
        </p:nvSpPr>
        <p:spPr bwMode="auto">
          <a:xfrm>
            <a:off x="4668838" y="2124075"/>
            <a:ext cx="3603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Aqueous</a:t>
            </a:r>
          </a:p>
          <a:p>
            <a:r>
              <a:rPr lang="en-US" sz="700">
                <a:solidFill>
                  <a:srgbClr val="000000"/>
                </a:solidFill>
                <a:latin typeface="Helvetica" pitchFamily="34" charset="0"/>
              </a:rPr>
              <a:t>phase</a:t>
            </a:r>
          </a:p>
          <a:p>
            <a:r>
              <a:rPr lang="en-US" sz="700">
                <a:solidFill>
                  <a:srgbClr val="000000"/>
                </a:solidFill>
                <a:latin typeface="Helvetica" pitchFamily="34" charset="0"/>
              </a:rPr>
              <a:t>(contains</a:t>
            </a:r>
          </a:p>
          <a:p>
            <a:r>
              <a:rPr lang="en-US" sz="700">
                <a:solidFill>
                  <a:srgbClr val="000000"/>
                </a:solidFill>
                <a:latin typeface="Helvetica" pitchFamily="34" charset="0"/>
              </a:rPr>
              <a:t>DNA)</a:t>
            </a:r>
            <a:endParaRPr lang="en-US" sz="700" b="1"/>
          </a:p>
        </p:txBody>
      </p:sp>
      <p:sp>
        <p:nvSpPr>
          <p:cNvPr id="35953" name="Rectangle 4347"/>
          <p:cNvSpPr>
            <a:spLocks noChangeArrowheads="1"/>
          </p:cNvSpPr>
          <p:nvPr/>
        </p:nvSpPr>
        <p:spPr bwMode="auto">
          <a:xfrm>
            <a:off x="3789363" y="3235325"/>
            <a:ext cx="2778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Marker</a:t>
            </a:r>
            <a:endParaRPr lang="en-US" sz="700" b="1"/>
          </a:p>
        </p:txBody>
      </p:sp>
      <p:sp>
        <p:nvSpPr>
          <p:cNvPr id="35954" name="Rectangle 4365"/>
          <p:cNvSpPr>
            <a:spLocks noChangeArrowheads="1"/>
          </p:cNvSpPr>
          <p:nvPr/>
        </p:nvSpPr>
        <p:spPr bwMode="auto">
          <a:xfrm>
            <a:off x="3789363" y="4318000"/>
            <a:ext cx="549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Gel (top view)</a:t>
            </a:r>
            <a:endParaRPr lang="en-US" sz="700" b="1"/>
          </a:p>
        </p:txBody>
      </p:sp>
      <p:sp>
        <p:nvSpPr>
          <p:cNvPr id="35955" name="Rectangle 4377"/>
          <p:cNvSpPr>
            <a:spLocks noChangeArrowheads="1"/>
          </p:cNvSpPr>
          <p:nvPr/>
        </p:nvSpPr>
        <p:spPr bwMode="auto">
          <a:xfrm>
            <a:off x="4598988" y="4448175"/>
            <a:ext cx="36988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Stain gel.</a:t>
            </a:r>
            <a:endParaRPr lang="en-US" sz="700" b="1"/>
          </a:p>
        </p:txBody>
      </p:sp>
      <p:sp>
        <p:nvSpPr>
          <p:cNvPr id="35956" name="Rectangle 4386"/>
          <p:cNvSpPr>
            <a:spLocks noChangeArrowheads="1"/>
          </p:cNvSpPr>
          <p:nvPr/>
        </p:nvSpPr>
        <p:spPr bwMode="auto">
          <a:xfrm>
            <a:off x="4598988" y="4968875"/>
            <a:ext cx="3587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View gel.</a:t>
            </a:r>
            <a:endParaRPr lang="en-US" sz="700" b="1"/>
          </a:p>
        </p:txBody>
      </p:sp>
      <p:sp>
        <p:nvSpPr>
          <p:cNvPr id="35957" name="Rectangle 4397"/>
          <p:cNvSpPr>
            <a:spLocks noChangeArrowheads="1"/>
          </p:cNvSpPr>
          <p:nvPr/>
        </p:nvSpPr>
        <p:spPr bwMode="auto">
          <a:xfrm>
            <a:off x="4686300" y="5643563"/>
            <a:ext cx="6270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Photograph gel.</a:t>
            </a:r>
            <a:endParaRPr lang="en-US" sz="700" b="1"/>
          </a:p>
        </p:txBody>
      </p:sp>
      <p:sp>
        <p:nvSpPr>
          <p:cNvPr id="35958" name="Rectangle 4412"/>
          <p:cNvSpPr>
            <a:spLocks noChangeArrowheads="1"/>
          </p:cNvSpPr>
          <p:nvPr/>
        </p:nvSpPr>
        <p:spPr bwMode="auto">
          <a:xfrm>
            <a:off x="4249738" y="3235325"/>
            <a:ext cx="16351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Low</a:t>
            </a:r>
            <a:endParaRPr lang="en-US" sz="700" b="1"/>
          </a:p>
        </p:txBody>
      </p:sp>
      <p:sp>
        <p:nvSpPr>
          <p:cNvPr id="35959" name="Rectangle 4417"/>
          <p:cNvSpPr>
            <a:spLocks noChangeArrowheads="1"/>
          </p:cNvSpPr>
          <p:nvPr/>
        </p:nvSpPr>
        <p:spPr bwMode="auto">
          <a:xfrm>
            <a:off x="4503738" y="3235325"/>
            <a:ext cx="3159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Medium</a:t>
            </a:r>
            <a:endParaRPr lang="en-US" sz="700" b="1"/>
          </a:p>
        </p:txBody>
      </p:sp>
      <p:sp>
        <p:nvSpPr>
          <p:cNvPr id="35960" name="Rectangle 4423"/>
          <p:cNvSpPr>
            <a:spLocks noChangeArrowheads="1"/>
          </p:cNvSpPr>
          <p:nvPr/>
        </p:nvSpPr>
        <p:spPr bwMode="auto">
          <a:xfrm>
            <a:off x="4929188" y="3235325"/>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High</a:t>
            </a:r>
            <a:endParaRPr lang="en-US" sz="700" b="1"/>
          </a:p>
        </p:txBody>
      </p:sp>
      <p:sp>
        <p:nvSpPr>
          <p:cNvPr id="35961" name="Rectangle 4427"/>
          <p:cNvSpPr>
            <a:spLocks noChangeArrowheads="1"/>
          </p:cNvSpPr>
          <p:nvPr/>
        </p:nvSpPr>
        <p:spPr bwMode="auto">
          <a:xfrm>
            <a:off x="4668838" y="2724150"/>
            <a:ext cx="6429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Phenol</a:t>
            </a:r>
          </a:p>
          <a:p>
            <a:r>
              <a:rPr lang="en-US" sz="700">
                <a:solidFill>
                  <a:srgbClr val="000000"/>
                </a:solidFill>
                <a:latin typeface="Helvetica" pitchFamily="34" charset="0"/>
              </a:rPr>
              <a:t>phase (contains</a:t>
            </a:r>
          </a:p>
          <a:p>
            <a:r>
              <a:rPr lang="en-US" sz="700">
                <a:solidFill>
                  <a:srgbClr val="000000"/>
                </a:solidFill>
                <a:latin typeface="Helvetica" pitchFamily="34" charset="0"/>
              </a:rPr>
              <a:t>membranes and</a:t>
            </a:r>
          </a:p>
          <a:p>
            <a:r>
              <a:rPr lang="en-US" sz="700">
                <a:solidFill>
                  <a:srgbClr val="000000"/>
                </a:solidFill>
                <a:latin typeface="Helvetica" pitchFamily="34" charset="0"/>
              </a:rPr>
              <a:t>proteins)</a:t>
            </a:r>
            <a:endParaRPr lang="en-US" sz="700" b="1"/>
          </a:p>
        </p:txBody>
      </p:sp>
      <p:sp>
        <p:nvSpPr>
          <p:cNvPr id="35962" name="Rectangle 4469"/>
          <p:cNvSpPr>
            <a:spLocks noChangeArrowheads="1"/>
          </p:cNvSpPr>
          <p:nvPr/>
        </p:nvSpPr>
        <p:spPr bwMode="auto">
          <a:xfrm>
            <a:off x="4924425" y="5432425"/>
            <a:ext cx="3095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UV light</a:t>
            </a:r>
            <a:endParaRPr lang="en-US" sz="700" b="1"/>
          </a:p>
        </p:txBody>
      </p:sp>
      <p:sp>
        <p:nvSpPr>
          <p:cNvPr id="35963" name="Rectangle 4476"/>
          <p:cNvSpPr>
            <a:spLocks noChangeArrowheads="1"/>
          </p:cNvSpPr>
          <p:nvPr/>
        </p:nvSpPr>
        <p:spPr bwMode="auto">
          <a:xfrm>
            <a:off x="3802063" y="4692650"/>
            <a:ext cx="3349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Solution</a:t>
            </a:r>
          </a:p>
          <a:p>
            <a:r>
              <a:rPr lang="en-US" sz="700">
                <a:solidFill>
                  <a:srgbClr val="000000"/>
                </a:solidFill>
                <a:latin typeface="Helvetica" pitchFamily="34" charset="0"/>
              </a:rPr>
              <a:t>with</a:t>
            </a:r>
          </a:p>
          <a:p>
            <a:r>
              <a:rPr lang="en-US" sz="700">
                <a:solidFill>
                  <a:srgbClr val="000000"/>
                </a:solidFill>
                <a:latin typeface="Helvetica" pitchFamily="34" charset="0"/>
              </a:rPr>
              <a:t>ethidium</a:t>
            </a:r>
          </a:p>
          <a:p>
            <a:r>
              <a:rPr lang="en-US" sz="700">
                <a:solidFill>
                  <a:srgbClr val="000000"/>
                </a:solidFill>
                <a:latin typeface="Helvetica" pitchFamily="34" charset="0"/>
              </a:rPr>
              <a:t>bromide</a:t>
            </a:r>
            <a:endParaRPr lang="en-US" sz="700" b="1"/>
          </a:p>
        </p:txBody>
      </p:sp>
      <p:sp>
        <p:nvSpPr>
          <p:cNvPr id="35964" name="Rectangle 4503"/>
          <p:cNvSpPr>
            <a:spLocks noChangeArrowheads="1"/>
          </p:cNvSpPr>
          <p:nvPr/>
        </p:nvSpPr>
        <p:spPr bwMode="auto">
          <a:xfrm>
            <a:off x="5286375" y="3524250"/>
            <a:ext cx="492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a:t>
            </a:r>
            <a:endParaRPr lang="en-US" sz="700" b="1"/>
          </a:p>
        </p:txBody>
      </p:sp>
      <p:sp>
        <p:nvSpPr>
          <p:cNvPr id="35965" name="Rectangle 4504"/>
          <p:cNvSpPr>
            <a:spLocks noChangeArrowheads="1"/>
          </p:cNvSpPr>
          <p:nvPr/>
        </p:nvSpPr>
        <p:spPr bwMode="auto">
          <a:xfrm>
            <a:off x="5280025" y="4229100"/>
            <a:ext cx="52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a:t>
            </a:r>
            <a:endParaRPr lang="en-US" sz="700" b="1"/>
          </a:p>
        </p:txBody>
      </p:sp>
      <p:sp>
        <p:nvSpPr>
          <p:cNvPr id="35966" name="Rectangle 4505"/>
          <p:cNvSpPr>
            <a:spLocks noChangeArrowheads="1"/>
          </p:cNvSpPr>
          <p:nvPr/>
        </p:nvSpPr>
        <p:spPr bwMode="auto">
          <a:xfrm>
            <a:off x="6829425" y="3524250"/>
            <a:ext cx="492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a:t>
            </a:r>
            <a:endParaRPr lang="en-US" sz="700" b="1"/>
          </a:p>
        </p:txBody>
      </p:sp>
      <p:sp>
        <p:nvSpPr>
          <p:cNvPr id="35967" name="Rectangle 4506"/>
          <p:cNvSpPr>
            <a:spLocks noChangeArrowheads="1"/>
          </p:cNvSpPr>
          <p:nvPr/>
        </p:nvSpPr>
        <p:spPr bwMode="auto">
          <a:xfrm>
            <a:off x="6823075" y="4229100"/>
            <a:ext cx="52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a:t>
            </a:r>
            <a:endParaRPr lang="en-US" sz="700" b="1"/>
          </a:p>
        </p:txBody>
      </p:sp>
      <p:sp>
        <p:nvSpPr>
          <p:cNvPr id="35968" name="Rectangle 4507"/>
          <p:cNvSpPr>
            <a:spLocks noChangeArrowheads="1"/>
          </p:cNvSpPr>
          <p:nvPr/>
        </p:nvSpPr>
        <p:spPr bwMode="auto">
          <a:xfrm>
            <a:off x="6507163" y="1025525"/>
            <a:ext cx="6413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Before digestion</a:t>
            </a:r>
          </a:p>
          <a:p>
            <a:r>
              <a:rPr lang="en-US" sz="700">
                <a:solidFill>
                  <a:srgbClr val="000000"/>
                </a:solidFill>
                <a:latin typeface="Helvetica" pitchFamily="34" charset="0"/>
              </a:rPr>
              <a:t>(beads on</a:t>
            </a:r>
          </a:p>
          <a:p>
            <a:r>
              <a:rPr lang="en-US" sz="700">
                <a:solidFill>
                  <a:srgbClr val="000000"/>
                </a:solidFill>
                <a:latin typeface="Helvetica" pitchFamily="34" charset="0"/>
              </a:rPr>
              <a:t>a string)</a:t>
            </a:r>
            <a:endParaRPr lang="en-US" sz="700" b="1"/>
          </a:p>
        </p:txBody>
      </p:sp>
      <p:sp>
        <p:nvSpPr>
          <p:cNvPr id="35969" name="Rectangle 4538"/>
          <p:cNvSpPr>
            <a:spLocks noChangeArrowheads="1"/>
          </p:cNvSpPr>
          <p:nvPr/>
        </p:nvSpPr>
        <p:spPr bwMode="auto">
          <a:xfrm>
            <a:off x="6551613" y="1743075"/>
            <a:ext cx="5683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After digestion</a:t>
            </a:r>
          </a:p>
          <a:p>
            <a:r>
              <a:rPr lang="en-US" sz="700">
                <a:solidFill>
                  <a:srgbClr val="000000"/>
                </a:solidFill>
                <a:latin typeface="Helvetica" pitchFamily="34" charset="0"/>
              </a:rPr>
              <a:t>(DNA is cut in</a:t>
            </a:r>
          </a:p>
          <a:p>
            <a:r>
              <a:rPr lang="en-US" sz="700">
                <a:solidFill>
                  <a:srgbClr val="000000"/>
                </a:solidFill>
                <a:latin typeface="Helvetica" pitchFamily="34" charset="0"/>
              </a:rPr>
              <a:t>linker region)</a:t>
            </a:r>
            <a:endParaRPr lang="en-US" sz="700" b="1"/>
          </a:p>
        </p:txBody>
      </p:sp>
      <p:sp>
        <p:nvSpPr>
          <p:cNvPr id="35970" name="Rectangle 4577"/>
          <p:cNvSpPr>
            <a:spLocks noChangeArrowheads="1"/>
          </p:cNvSpPr>
          <p:nvPr/>
        </p:nvSpPr>
        <p:spPr bwMode="auto">
          <a:xfrm>
            <a:off x="6789738" y="2600325"/>
            <a:ext cx="3397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DNA in</a:t>
            </a:r>
          </a:p>
          <a:p>
            <a:r>
              <a:rPr lang="en-US" sz="700">
                <a:solidFill>
                  <a:srgbClr val="000000"/>
                </a:solidFill>
                <a:latin typeface="Helvetica" pitchFamily="34" charset="0"/>
              </a:rPr>
              <a:t>aqueous</a:t>
            </a:r>
          </a:p>
          <a:p>
            <a:r>
              <a:rPr lang="en-US" sz="700">
                <a:solidFill>
                  <a:srgbClr val="000000"/>
                </a:solidFill>
                <a:latin typeface="Helvetica" pitchFamily="34" charset="0"/>
              </a:rPr>
              <a:t>phase</a:t>
            </a:r>
            <a:endParaRPr lang="en-US" sz="700" b="1"/>
          </a:p>
        </p:txBody>
      </p:sp>
      <p:sp>
        <p:nvSpPr>
          <p:cNvPr id="35971" name="Rectangle 4377"/>
          <p:cNvSpPr>
            <a:spLocks noChangeArrowheads="1"/>
          </p:cNvSpPr>
          <p:nvPr/>
        </p:nvSpPr>
        <p:spPr bwMode="auto">
          <a:xfrm>
            <a:off x="4938713" y="4714875"/>
            <a:ext cx="1397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Gel</a:t>
            </a:r>
            <a:endParaRPr lang="en-US" sz="700" b="1"/>
          </a:p>
        </p:txBody>
      </p:sp>
      <p:sp>
        <p:nvSpPr>
          <p:cNvPr id="35972" name="Rectangle 4377"/>
          <p:cNvSpPr>
            <a:spLocks noChangeArrowheads="1"/>
          </p:cNvSpPr>
          <p:nvPr/>
        </p:nvSpPr>
        <p:spPr bwMode="auto">
          <a:xfrm>
            <a:off x="6292850" y="3349625"/>
            <a:ext cx="1635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Low</a:t>
            </a:r>
            <a:endParaRPr lang="en-US" sz="700" b="1"/>
          </a:p>
        </p:txBody>
      </p:sp>
      <p:grpSp>
        <p:nvGrpSpPr>
          <p:cNvPr id="35973" name="Group 264"/>
          <p:cNvGrpSpPr>
            <a:grpSpLocks/>
          </p:cNvGrpSpPr>
          <p:nvPr/>
        </p:nvGrpSpPr>
        <p:grpSpPr bwMode="auto">
          <a:xfrm>
            <a:off x="4530725" y="4371975"/>
            <a:ext cx="53975" cy="342900"/>
            <a:chOff x="4530725" y="4371975"/>
            <a:chExt cx="53975" cy="342544"/>
          </a:xfrm>
        </p:grpSpPr>
        <p:sp>
          <p:nvSpPr>
            <p:cNvPr id="36011" name="Line 3569"/>
            <p:cNvSpPr>
              <a:spLocks noChangeShapeType="1"/>
            </p:cNvSpPr>
            <p:nvPr/>
          </p:nvSpPr>
          <p:spPr bwMode="auto">
            <a:xfrm>
              <a:off x="4554538" y="4371975"/>
              <a:ext cx="1587" cy="269595"/>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2" name="Freeform 3580"/>
            <p:cNvSpPr>
              <a:spLocks/>
            </p:cNvSpPr>
            <p:nvPr/>
          </p:nvSpPr>
          <p:spPr bwMode="auto">
            <a:xfrm>
              <a:off x="4530725" y="4622540"/>
              <a:ext cx="53975" cy="91979"/>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8" y="6"/>
                  </a:lnTo>
                  <a:lnTo>
                    <a:pt x="0" y="0"/>
                  </a:lnTo>
                  <a:lnTo>
                    <a:pt x="18"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74" name="Group 262"/>
          <p:cNvGrpSpPr>
            <a:grpSpLocks/>
          </p:cNvGrpSpPr>
          <p:nvPr/>
        </p:nvGrpSpPr>
        <p:grpSpPr bwMode="auto">
          <a:xfrm>
            <a:off x="4532313" y="5627688"/>
            <a:ext cx="53975" cy="285750"/>
            <a:chOff x="4532135" y="5670550"/>
            <a:chExt cx="53975" cy="285661"/>
          </a:xfrm>
        </p:grpSpPr>
        <p:sp>
          <p:nvSpPr>
            <p:cNvPr id="36009" name="Line 3581"/>
            <p:cNvSpPr>
              <a:spLocks noChangeShapeType="1"/>
            </p:cNvSpPr>
            <p:nvPr/>
          </p:nvSpPr>
          <p:spPr bwMode="auto">
            <a:xfrm>
              <a:off x="4554360" y="5670550"/>
              <a:ext cx="1587" cy="199963"/>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0" name="Freeform 3580"/>
            <p:cNvSpPr>
              <a:spLocks/>
            </p:cNvSpPr>
            <p:nvPr/>
          </p:nvSpPr>
          <p:spPr bwMode="auto">
            <a:xfrm>
              <a:off x="4532135" y="5864165"/>
              <a:ext cx="53975" cy="92046"/>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8" y="6"/>
                  </a:lnTo>
                  <a:lnTo>
                    <a:pt x="0" y="0"/>
                  </a:lnTo>
                  <a:lnTo>
                    <a:pt x="18"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75" name="Group 199"/>
          <p:cNvGrpSpPr>
            <a:grpSpLocks/>
          </p:cNvGrpSpPr>
          <p:nvPr/>
        </p:nvGrpSpPr>
        <p:grpSpPr bwMode="auto">
          <a:xfrm>
            <a:off x="3894138" y="3343275"/>
            <a:ext cx="53975" cy="153988"/>
            <a:chOff x="3894138" y="3343275"/>
            <a:chExt cx="53975" cy="153988"/>
          </a:xfrm>
        </p:grpSpPr>
        <p:sp>
          <p:nvSpPr>
            <p:cNvPr id="36007" name="Line 3548"/>
            <p:cNvSpPr>
              <a:spLocks noChangeShapeType="1"/>
            </p:cNvSpPr>
            <p:nvPr/>
          </p:nvSpPr>
          <p:spPr bwMode="auto">
            <a:xfrm>
              <a:off x="3919538" y="3343275"/>
              <a:ext cx="1587" cy="107950"/>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8" name="Freeform 3551"/>
            <p:cNvSpPr>
              <a:spLocks/>
            </p:cNvSpPr>
            <p:nvPr/>
          </p:nvSpPr>
          <p:spPr bwMode="auto">
            <a:xfrm>
              <a:off x="3894138" y="3405188"/>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6" y="8"/>
                  </a:lnTo>
                  <a:lnTo>
                    <a:pt x="0" y="0"/>
                  </a:lnTo>
                  <a:lnTo>
                    <a:pt x="16"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76" name="Group 203"/>
          <p:cNvGrpSpPr>
            <a:grpSpLocks/>
          </p:cNvGrpSpPr>
          <p:nvPr/>
        </p:nvGrpSpPr>
        <p:grpSpPr bwMode="auto">
          <a:xfrm>
            <a:off x="3802063" y="2400300"/>
            <a:ext cx="511175" cy="1108075"/>
            <a:chOff x="3802063" y="2400300"/>
            <a:chExt cx="511175" cy="1108075"/>
          </a:xfrm>
        </p:grpSpPr>
        <p:grpSp>
          <p:nvGrpSpPr>
            <p:cNvPr id="35999" name="Group 257"/>
            <p:cNvGrpSpPr>
              <a:grpSpLocks/>
            </p:cNvGrpSpPr>
            <p:nvPr/>
          </p:nvGrpSpPr>
          <p:grpSpPr bwMode="auto">
            <a:xfrm>
              <a:off x="3802063" y="2400300"/>
              <a:ext cx="479425" cy="869950"/>
              <a:chOff x="3802063" y="2400300"/>
              <a:chExt cx="479425" cy="869950"/>
            </a:xfrm>
          </p:grpSpPr>
          <p:sp>
            <p:nvSpPr>
              <p:cNvPr id="36003" name="Line 3583"/>
              <p:cNvSpPr>
                <a:spLocks noChangeShapeType="1"/>
              </p:cNvSpPr>
              <p:nvPr/>
            </p:nvSpPr>
            <p:spPr bwMode="auto">
              <a:xfrm>
                <a:off x="3913188" y="2489200"/>
                <a:ext cx="28575" cy="1588"/>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6004" name="Group 256"/>
              <p:cNvGrpSpPr>
                <a:grpSpLocks/>
              </p:cNvGrpSpPr>
              <p:nvPr/>
            </p:nvGrpSpPr>
            <p:grpSpPr bwMode="auto">
              <a:xfrm>
                <a:off x="3802063" y="2400300"/>
                <a:ext cx="479425" cy="869950"/>
                <a:chOff x="3802063" y="2400300"/>
                <a:chExt cx="479425" cy="869950"/>
              </a:xfrm>
            </p:grpSpPr>
            <p:sp>
              <p:nvSpPr>
                <p:cNvPr id="36005" name="Freeform 3584"/>
                <p:cNvSpPr>
                  <a:spLocks/>
                </p:cNvSpPr>
                <p:nvPr/>
              </p:nvSpPr>
              <p:spPr bwMode="auto">
                <a:xfrm>
                  <a:off x="3941763" y="2400300"/>
                  <a:ext cx="34925" cy="184150"/>
                </a:xfrm>
                <a:custGeom>
                  <a:avLst/>
                  <a:gdLst>
                    <a:gd name="T0" fmla="*/ 2147483647 w 22"/>
                    <a:gd name="T1" fmla="*/ 2147483647 h 116"/>
                    <a:gd name="T2" fmla="*/ 2147483647 w 22"/>
                    <a:gd name="T3" fmla="*/ 2147483647 h 116"/>
                    <a:gd name="T4" fmla="*/ 2147483647 w 22"/>
                    <a:gd name="T5" fmla="*/ 2147483647 h 116"/>
                    <a:gd name="T6" fmla="*/ 2147483647 w 22"/>
                    <a:gd name="T7" fmla="*/ 2147483647 h 116"/>
                    <a:gd name="T8" fmla="*/ 2147483647 w 22"/>
                    <a:gd name="T9" fmla="*/ 2147483647 h 116"/>
                    <a:gd name="T10" fmla="*/ 2147483647 w 22"/>
                    <a:gd name="T11" fmla="*/ 2147483647 h 116"/>
                    <a:gd name="T12" fmla="*/ 2147483647 w 22"/>
                    <a:gd name="T13" fmla="*/ 2147483647 h 116"/>
                    <a:gd name="T14" fmla="*/ 0 w 22"/>
                    <a:gd name="T15" fmla="*/ 2147483647 h 116"/>
                    <a:gd name="T16" fmla="*/ 0 w 22"/>
                    <a:gd name="T17" fmla="*/ 2147483647 h 116"/>
                    <a:gd name="T18" fmla="*/ 0 w 22"/>
                    <a:gd name="T19" fmla="*/ 2147483647 h 116"/>
                    <a:gd name="T20" fmla="*/ 2147483647 w 22"/>
                    <a:gd name="T21" fmla="*/ 2147483647 h 116"/>
                    <a:gd name="T22" fmla="*/ 2147483647 w 22"/>
                    <a:gd name="T23" fmla="*/ 2147483647 h 116"/>
                    <a:gd name="T24" fmla="*/ 2147483647 w 22"/>
                    <a:gd name="T25" fmla="*/ 0 h 116"/>
                    <a:gd name="T26" fmla="*/ 2147483647 w 22"/>
                    <a:gd name="T27" fmla="*/ 0 h 116"/>
                    <a:gd name="T28" fmla="*/ 2147483647 w 22"/>
                    <a:gd name="T29" fmla="*/ 0 h 116"/>
                    <a:gd name="T30" fmla="*/ 2147483647 w 22"/>
                    <a:gd name="T31" fmla="*/ 0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16"/>
                    <a:gd name="T50" fmla="*/ 22 w 22"/>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16">
                      <a:moveTo>
                        <a:pt x="22" y="116"/>
                      </a:moveTo>
                      <a:lnTo>
                        <a:pt x="10" y="116"/>
                      </a:lnTo>
                      <a:lnTo>
                        <a:pt x="6" y="116"/>
                      </a:lnTo>
                      <a:lnTo>
                        <a:pt x="4" y="114"/>
                      </a:lnTo>
                      <a:lnTo>
                        <a:pt x="2" y="110"/>
                      </a:lnTo>
                      <a:lnTo>
                        <a:pt x="0" y="108"/>
                      </a:lnTo>
                      <a:lnTo>
                        <a:pt x="0" y="10"/>
                      </a:lnTo>
                      <a:lnTo>
                        <a:pt x="2" y="6"/>
                      </a:lnTo>
                      <a:lnTo>
                        <a:pt x="4" y="2"/>
                      </a:lnTo>
                      <a:lnTo>
                        <a:pt x="6" y="0"/>
                      </a:lnTo>
                      <a:lnTo>
                        <a:pt x="10" y="0"/>
                      </a:lnTo>
                      <a:lnTo>
                        <a:pt x="22" y="0"/>
                      </a:lnTo>
                    </a:path>
                  </a:pathLst>
                </a:custGeom>
                <a:noFill/>
                <a:ln w="7239">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06" name="Freeform 3595"/>
                <p:cNvSpPr>
                  <a:spLocks/>
                </p:cNvSpPr>
                <p:nvPr/>
              </p:nvSpPr>
              <p:spPr bwMode="auto">
                <a:xfrm>
                  <a:off x="3802063" y="2489200"/>
                  <a:ext cx="479425" cy="781050"/>
                </a:xfrm>
                <a:custGeom>
                  <a:avLst/>
                  <a:gdLst>
                    <a:gd name="T0" fmla="*/ 2147483647 w 302"/>
                    <a:gd name="T1" fmla="*/ 0 h 492"/>
                    <a:gd name="T2" fmla="*/ 2147483647 w 302"/>
                    <a:gd name="T3" fmla="*/ 0 h 492"/>
                    <a:gd name="T4" fmla="*/ 2147483647 w 302"/>
                    <a:gd name="T5" fmla="*/ 2147483647 h 492"/>
                    <a:gd name="T6" fmla="*/ 2147483647 w 302"/>
                    <a:gd name="T7" fmla="*/ 2147483647 h 492"/>
                    <a:gd name="T8" fmla="*/ 2147483647 w 302"/>
                    <a:gd name="T9" fmla="*/ 2147483647 h 492"/>
                    <a:gd name="T10" fmla="*/ 2147483647 w 302"/>
                    <a:gd name="T11" fmla="*/ 2147483647 h 492"/>
                    <a:gd name="T12" fmla="*/ 2147483647 w 302"/>
                    <a:gd name="T13" fmla="*/ 2147483647 h 492"/>
                    <a:gd name="T14" fmla="*/ 2147483647 w 302"/>
                    <a:gd name="T15" fmla="*/ 2147483647 h 492"/>
                    <a:gd name="T16" fmla="*/ 2147483647 w 302"/>
                    <a:gd name="T17" fmla="*/ 2147483647 h 492"/>
                    <a:gd name="T18" fmla="*/ 2147483647 w 302"/>
                    <a:gd name="T19" fmla="*/ 2147483647 h 492"/>
                    <a:gd name="T20" fmla="*/ 2147483647 w 302"/>
                    <a:gd name="T21" fmla="*/ 2147483647 h 492"/>
                    <a:gd name="T22" fmla="*/ 2147483647 w 302"/>
                    <a:gd name="T23" fmla="*/ 2147483647 h 492"/>
                    <a:gd name="T24" fmla="*/ 0 w 302"/>
                    <a:gd name="T25" fmla="*/ 2147483647 h 492"/>
                    <a:gd name="T26" fmla="*/ 2147483647 w 302"/>
                    <a:gd name="T27" fmla="*/ 2147483647 h 492"/>
                    <a:gd name="T28" fmla="*/ 2147483647 w 302"/>
                    <a:gd name="T29" fmla="*/ 2147483647 h 492"/>
                    <a:gd name="T30" fmla="*/ 2147483647 w 302"/>
                    <a:gd name="T31" fmla="*/ 2147483647 h 492"/>
                    <a:gd name="T32" fmla="*/ 2147483647 w 302"/>
                    <a:gd name="T33" fmla="*/ 2147483647 h 492"/>
                    <a:gd name="T34" fmla="*/ 2147483647 w 302"/>
                    <a:gd name="T35" fmla="*/ 2147483647 h 492"/>
                    <a:gd name="T36" fmla="*/ 2147483647 w 302"/>
                    <a:gd name="T37" fmla="*/ 2147483647 h 492"/>
                    <a:gd name="T38" fmla="*/ 2147483647 w 302"/>
                    <a:gd name="T39" fmla="*/ 2147483647 h 492"/>
                    <a:gd name="T40" fmla="*/ 2147483647 w 302"/>
                    <a:gd name="T41" fmla="*/ 2147483647 h 492"/>
                    <a:gd name="T42" fmla="*/ 2147483647 w 302"/>
                    <a:gd name="T43" fmla="*/ 2147483647 h 492"/>
                    <a:gd name="T44" fmla="*/ 2147483647 w 302"/>
                    <a:gd name="T45" fmla="*/ 2147483647 h 492"/>
                    <a:gd name="T46" fmla="*/ 2147483647 w 302"/>
                    <a:gd name="T47" fmla="*/ 2147483647 h 492"/>
                    <a:gd name="T48" fmla="*/ 2147483647 w 302"/>
                    <a:gd name="T49" fmla="*/ 2147483647 h 492"/>
                    <a:gd name="T50" fmla="*/ 2147483647 w 302"/>
                    <a:gd name="T51" fmla="*/ 2147483647 h 492"/>
                    <a:gd name="T52" fmla="*/ 2147483647 w 302"/>
                    <a:gd name="T53" fmla="*/ 2147483647 h 492"/>
                    <a:gd name="T54" fmla="*/ 2147483647 w 302"/>
                    <a:gd name="T55" fmla="*/ 2147483647 h 492"/>
                    <a:gd name="T56" fmla="*/ 2147483647 w 302"/>
                    <a:gd name="T57" fmla="*/ 2147483647 h 492"/>
                    <a:gd name="T58" fmla="*/ 2147483647 w 302"/>
                    <a:gd name="T59" fmla="*/ 2147483647 h 492"/>
                    <a:gd name="T60" fmla="*/ 2147483647 w 302"/>
                    <a:gd name="T61" fmla="*/ 2147483647 h 492"/>
                    <a:gd name="T62" fmla="*/ 2147483647 w 302"/>
                    <a:gd name="T63" fmla="*/ 2147483647 h 492"/>
                    <a:gd name="T64" fmla="*/ 2147483647 w 302"/>
                    <a:gd name="T65" fmla="*/ 2147483647 h 4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2"/>
                    <a:gd name="T100" fmla="*/ 0 h 492"/>
                    <a:gd name="T101" fmla="*/ 302 w 302"/>
                    <a:gd name="T102" fmla="*/ 492 h 4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2" h="492">
                      <a:moveTo>
                        <a:pt x="58" y="0"/>
                      </a:moveTo>
                      <a:lnTo>
                        <a:pt x="58" y="0"/>
                      </a:lnTo>
                      <a:lnTo>
                        <a:pt x="54" y="2"/>
                      </a:lnTo>
                      <a:lnTo>
                        <a:pt x="48" y="10"/>
                      </a:lnTo>
                      <a:lnTo>
                        <a:pt x="40" y="18"/>
                      </a:lnTo>
                      <a:lnTo>
                        <a:pt x="34" y="32"/>
                      </a:lnTo>
                      <a:lnTo>
                        <a:pt x="26" y="46"/>
                      </a:lnTo>
                      <a:lnTo>
                        <a:pt x="20" y="64"/>
                      </a:lnTo>
                      <a:lnTo>
                        <a:pt x="14" y="82"/>
                      </a:lnTo>
                      <a:lnTo>
                        <a:pt x="8" y="104"/>
                      </a:lnTo>
                      <a:lnTo>
                        <a:pt x="4" y="126"/>
                      </a:lnTo>
                      <a:lnTo>
                        <a:pt x="2" y="148"/>
                      </a:lnTo>
                      <a:lnTo>
                        <a:pt x="0" y="172"/>
                      </a:lnTo>
                      <a:lnTo>
                        <a:pt x="2" y="198"/>
                      </a:lnTo>
                      <a:lnTo>
                        <a:pt x="6" y="222"/>
                      </a:lnTo>
                      <a:lnTo>
                        <a:pt x="12" y="246"/>
                      </a:lnTo>
                      <a:lnTo>
                        <a:pt x="22" y="270"/>
                      </a:lnTo>
                      <a:lnTo>
                        <a:pt x="36" y="294"/>
                      </a:lnTo>
                      <a:lnTo>
                        <a:pt x="48" y="310"/>
                      </a:lnTo>
                      <a:lnTo>
                        <a:pt x="64" y="322"/>
                      </a:lnTo>
                      <a:lnTo>
                        <a:pt x="82" y="336"/>
                      </a:lnTo>
                      <a:lnTo>
                        <a:pt x="100" y="346"/>
                      </a:lnTo>
                      <a:lnTo>
                        <a:pt x="144" y="366"/>
                      </a:lnTo>
                      <a:lnTo>
                        <a:pt x="190" y="386"/>
                      </a:lnTo>
                      <a:lnTo>
                        <a:pt x="232" y="404"/>
                      </a:lnTo>
                      <a:lnTo>
                        <a:pt x="250" y="416"/>
                      </a:lnTo>
                      <a:lnTo>
                        <a:pt x="268" y="428"/>
                      </a:lnTo>
                      <a:lnTo>
                        <a:pt x="282" y="442"/>
                      </a:lnTo>
                      <a:lnTo>
                        <a:pt x="292" y="456"/>
                      </a:lnTo>
                      <a:lnTo>
                        <a:pt x="300" y="472"/>
                      </a:lnTo>
                      <a:lnTo>
                        <a:pt x="302" y="482"/>
                      </a:lnTo>
                      <a:lnTo>
                        <a:pt x="302" y="492"/>
                      </a:lnTo>
                    </a:path>
                  </a:pathLst>
                </a:custGeom>
                <a:noFill/>
                <a:ln w="7239">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36000" name="Group 200"/>
            <p:cNvGrpSpPr>
              <a:grpSpLocks/>
            </p:cNvGrpSpPr>
            <p:nvPr/>
          </p:nvGrpSpPr>
          <p:grpSpPr bwMode="auto">
            <a:xfrm>
              <a:off x="4259263" y="3362325"/>
              <a:ext cx="53975" cy="146050"/>
              <a:chOff x="4259263" y="3362325"/>
              <a:chExt cx="53975" cy="146050"/>
            </a:xfrm>
          </p:grpSpPr>
          <p:sp>
            <p:nvSpPr>
              <p:cNvPr id="36001" name="Line 3567"/>
              <p:cNvSpPr>
                <a:spLocks noChangeShapeType="1"/>
              </p:cNvSpPr>
              <p:nvPr/>
            </p:nvSpPr>
            <p:spPr bwMode="auto">
              <a:xfrm>
                <a:off x="4281488" y="3362325"/>
                <a:ext cx="1587" cy="107950"/>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2" name="Freeform 3551"/>
              <p:cNvSpPr>
                <a:spLocks/>
              </p:cNvSpPr>
              <p:nvPr/>
            </p:nvSpPr>
            <p:spPr bwMode="auto">
              <a:xfrm>
                <a:off x="4259263" y="3416300"/>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6" y="8"/>
                    </a:lnTo>
                    <a:lnTo>
                      <a:pt x="0" y="0"/>
                    </a:lnTo>
                    <a:lnTo>
                      <a:pt x="16"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5977" name="Group 204"/>
          <p:cNvGrpSpPr>
            <a:grpSpLocks/>
          </p:cNvGrpSpPr>
          <p:nvPr/>
        </p:nvGrpSpPr>
        <p:grpSpPr bwMode="auto">
          <a:xfrm>
            <a:off x="4313238" y="2400300"/>
            <a:ext cx="382587" cy="1108075"/>
            <a:chOff x="4313238" y="2400300"/>
            <a:chExt cx="382587" cy="1108075"/>
          </a:xfrm>
        </p:grpSpPr>
        <p:grpSp>
          <p:nvGrpSpPr>
            <p:cNvPr id="35992" name="Group 258"/>
            <p:cNvGrpSpPr>
              <a:grpSpLocks/>
            </p:cNvGrpSpPr>
            <p:nvPr/>
          </p:nvGrpSpPr>
          <p:grpSpPr bwMode="auto">
            <a:xfrm>
              <a:off x="4313238" y="2400300"/>
              <a:ext cx="349250" cy="841375"/>
              <a:chOff x="4313238" y="2400300"/>
              <a:chExt cx="349250" cy="841375"/>
            </a:xfrm>
          </p:grpSpPr>
          <p:sp>
            <p:nvSpPr>
              <p:cNvPr id="35996" name="Line 3585"/>
              <p:cNvSpPr>
                <a:spLocks noChangeShapeType="1"/>
              </p:cNvSpPr>
              <p:nvPr/>
            </p:nvSpPr>
            <p:spPr bwMode="auto">
              <a:xfrm>
                <a:off x="4427538" y="2489200"/>
                <a:ext cx="28575" cy="1588"/>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7" name="Freeform 3586"/>
              <p:cNvSpPr>
                <a:spLocks/>
              </p:cNvSpPr>
              <p:nvPr/>
            </p:nvSpPr>
            <p:spPr bwMode="auto">
              <a:xfrm>
                <a:off x="4456113" y="2400300"/>
                <a:ext cx="31750" cy="184150"/>
              </a:xfrm>
              <a:custGeom>
                <a:avLst/>
                <a:gdLst>
                  <a:gd name="T0" fmla="*/ 2147483647 w 20"/>
                  <a:gd name="T1" fmla="*/ 2147483647 h 116"/>
                  <a:gd name="T2" fmla="*/ 2147483647 w 20"/>
                  <a:gd name="T3" fmla="*/ 2147483647 h 116"/>
                  <a:gd name="T4" fmla="*/ 2147483647 w 20"/>
                  <a:gd name="T5" fmla="*/ 2147483647 h 116"/>
                  <a:gd name="T6" fmla="*/ 2147483647 w 20"/>
                  <a:gd name="T7" fmla="*/ 2147483647 h 116"/>
                  <a:gd name="T8" fmla="*/ 2147483647 w 20"/>
                  <a:gd name="T9" fmla="*/ 2147483647 h 116"/>
                  <a:gd name="T10" fmla="*/ 2147483647 w 20"/>
                  <a:gd name="T11" fmla="*/ 2147483647 h 116"/>
                  <a:gd name="T12" fmla="*/ 0 w 20"/>
                  <a:gd name="T13" fmla="*/ 2147483647 h 116"/>
                  <a:gd name="T14" fmla="*/ 0 w 20"/>
                  <a:gd name="T15" fmla="*/ 2147483647 h 116"/>
                  <a:gd name="T16" fmla="*/ 0 w 20"/>
                  <a:gd name="T17" fmla="*/ 2147483647 h 116"/>
                  <a:gd name="T18" fmla="*/ 0 w 20"/>
                  <a:gd name="T19" fmla="*/ 2147483647 h 116"/>
                  <a:gd name="T20" fmla="*/ 0 w 20"/>
                  <a:gd name="T21" fmla="*/ 2147483647 h 116"/>
                  <a:gd name="T22" fmla="*/ 2147483647 w 20"/>
                  <a:gd name="T23" fmla="*/ 2147483647 h 116"/>
                  <a:gd name="T24" fmla="*/ 2147483647 w 20"/>
                  <a:gd name="T25" fmla="*/ 0 h 116"/>
                  <a:gd name="T26" fmla="*/ 2147483647 w 20"/>
                  <a:gd name="T27" fmla="*/ 0 h 116"/>
                  <a:gd name="T28" fmla="*/ 2147483647 w 20"/>
                  <a:gd name="T29" fmla="*/ 0 h 116"/>
                  <a:gd name="T30" fmla="*/ 2147483647 w 20"/>
                  <a:gd name="T31" fmla="*/ 0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16"/>
                  <a:gd name="T50" fmla="*/ 20 w 20"/>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16">
                    <a:moveTo>
                      <a:pt x="20" y="116"/>
                    </a:moveTo>
                    <a:lnTo>
                      <a:pt x="8" y="116"/>
                    </a:lnTo>
                    <a:lnTo>
                      <a:pt x="4" y="116"/>
                    </a:lnTo>
                    <a:lnTo>
                      <a:pt x="2" y="114"/>
                    </a:lnTo>
                    <a:lnTo>
                      <a:pt x="0" y="110"/>
                    </a:lnTo>
                    <a:lnTo>
                      <a:pt x="0" y="108"/>
                    </a:lnTo>
                    <a:lnTo>
                      <a:pt x="0" y="10"/>
                    </a:lnTo>
                    <a:lnTo>
                      <a:pt x="0" y="6"/>
                    </a:lnTo>
                    <a:lnTo>
                      <a:pt x="2" y="2"/>
                    </a:lnTo>
                    <a:lnTo>
                      <a:pt x="4" y="0"/>
                    </a:lnTo>
                    <a:lnTo>
                      <a:pt x="8" y="0"/>
                    </a:lnTo>
                    <a:lnTo>
                      <a:pt x="20" y="0"/>
                    </a:lnTo>
                  </a:path>
                </a:pathLst>
              </a:custGeom>
              <a:noFill/>
              <a:ln w="7239">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98" name="Freeform 3597"/>
              <p:cNvSpPr>
                <a:spLocks/>
              </p:cNvSpPr>
              <p:nvPr/>
            </p:nvSpPr>
            <p:spPr bwMode="auto">
              <a:xfrm>
                <a:off x="4313238" y="2495550"/>
                <a:ext cx="349250" cy="746125"/>
              </a:xfrm>
              <a:custGeom>
                <a:avLst/>
                <a:gdLst>
                  <a:gd name="T0" fmla="*/ 2147483647 w 220"/>
                  <a:gd name="T1" fmla="*/ 0 h 470"/>
                  <a:gd name="T2" fmla="*/ 2147483647 w 220"/>
                  <a:gd name="T3" fmla="*/ 0 h 470"/>
                  <a:gd name="T4" fmla="*/ 2147483647 w 220"/>
                  <a:gd name="T5" fmla="*/ 2147483647 h 470"/>
                  <a:gd name="T6" fmla="*/ 2147483647 w 220"/>
                  <a:gd name="T7" fmla="*/ 2147483647 h 470"/>
                  <a:gd name="T8" fmla="*/ 2147483647 w 220"/>
                  <a:gd name="T9" fmla="*/ 2147483647 h 470"/>
                  <a:gd name="T10" fmla="*/ 2147483647 w 220"/>
                  <a:gd name="T11" fmla="*/ 2147483647 h 470"/>
                  <a:gd name="T12" fmla="*/ 2147483647 w 220"/>
                  <a:gd name="T13" fmla="*/ 2147483647 h 470"/>
                  <a:gd name="T14" fmla="*/ 2147483647 w 220"/>
                  <a:gd name="T15" fmla="*/ 2147483647 h 470"/>
                  <a:gd name="T16" fmla="*/ 2147483647 w 220"/>
                  <a:gd name="T17" fmla="*/ 2147483647 h 470"/>
                  <a:gd name="T18" fmla="*/ 2147483647 w 220"/>
                  <a:gd name="T19" fmla="*/ 2147483647 h 470"/>
                  <a:gd name="T20" fmla="*/ 2147483647 w 220"/>
                  <a:gd name="T21" fmla="*/ 2147483647 h 470"/>
                  <a:gd name="T22" fmla="*/ 2147483647 w 220"/>
                  <a:gd name="T23" fmla="*/ 2147483647 h 470"/>
                  <a:gd name="T24" fmla="*/ 0 w 220"/>
                  <a:gd name="T25" fmla="*/ 2147483647 h 470"/>
                  <a:gd name="T26" fmla="*/ 2147483647 w 220"/>
                  <a:gd name="T27" fmla="*/ 2147483647 h 470"/>
                  <a:gd name="T28" fmla="*/ 2147483647 w 220"/>
                  <a:gd name="T29" fmla="*/ 2147483647 h 470"/>
                  <a:gd name="T30" fmla="*/ 2147483647 w 220"/>
                  <a:gd name="T31" fmla="*/ 2147483647 h 470"/>
                  <a:gd name="T32" fmla="*/ 2147483647 w 220"/>
                  <a:gd name="T33" fmla="*/ 2147483647 h 470"/>
                  <a:gd name="T34" fmla="*/ 2147483647 w 220"/>
                  <a:gd name="T35" fmla="*/ 2147483647 h 470"/>
                  <a:gd name="T36" fmla="*/ 2147483647 w 220"/>
                  <a:gd name="T37" fmla="*/ 2147483647 h 470"/>
                  <a:gd name="T38" fmla="*/ 2147483647 w 220"/>
                  <a:gd name="T39" fmla="*/ 2147483647 h 470"/>
                  <a:gd name="T40" fmla="*/ 2147483647 w 220"/>
                  <a:gd name="T41" fmla="*/ 2147483647 h 470"/>
                  <a:gd name="T42" fmla="*/ 2147483647 w 220"/>
                  <a:gd name="T43" fmla="*/ 2147483647 h 470"/>
                  <a:gd name="T44" fmla="*/ 2147483647 w 220"/>
                  <a:gd name="T45" fmla="*/ 2147483647 h 470"/>
                  <a:gd name="T46" fmla="*/ 2147483647 w 220"/>
                  <a:gd name="T47" fmla="*/ 2147483647 h 470"/>
                  <a:gd name="T48" fmla="*/ 2147483647 w 220"/>
                  <a:gd name="T49" fmla="*/ 2147483647 h 470"/>
                  <a:gd name="T50" fmla="*/ 2147483647 w 220"/>
                  <a:gd name="T51" fmla="*/ 2147483647 h 470"/>
                  <a:gd name="T52" fmla="*/ 2147483647 w 220"/>
                  <a:gd name="T53" fmla="*/ 2147483647 h 470"/>
                  <a:gd name="T54" fmla="*/ 2147483647 w 220"/>
                  <a:gd name="T55" fmla="*/ 2147483647 h 470"/>
                  <a:gd name="T56" fmla="*/ 2147483647 w 220"/>
                  <a:gd name="T57" fmla="*/ 2147483647 h 470"/>
                  <a:gd name="T58" fmla="*/ 2147483647 w 220"/>
                  <a:gd name="T59" fmla="*/ 2147483647 h 470"/>
                  <a:gd name="T60" fmla="*/ 2147483647 w 220"/>
                  <a:gd name="T61" fmla="*/ 2147483647 h 470"/>
                  <a:gd name="T62" fmla="*/ 2147483647 w 220"/>
                  <a:gd name="T63" fmla="*/ 2147483647 h 4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470"/>
                  <a:gd name="T98" fmla="*/ 220 w 220"/>
                  <a:gd name="T99" fmla="*/ 470 h 4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470">
                    <a:moveTo>
                      <a:pt x="58" y="0"/>
                    </a:moveTo>
                    <a:lnTo>
                      <a:pt x="58" y="0"/>
                    </a:lnTo>
                    <a:lnTo>
                      <a:pt x="54" y="2"/>
                    </a:lnTo>
                    <a:lnTo>
                      <a:pt x="48" y="8"/>
                    </a:lnTo>
                    <a:lnTo>
                      <a:pt x="40" y="18"/>
                    </a:lnTo>
                    <a:lnTo>
                      <a:pt x="34" y="30"/>
                    </a:lnTo>
                    <a:lnTo>
                      <a:pt x="26" y="44"/>
                    </a:lnTo>
                    <a:lnTo>
                      <a:pt x="20" y="60"/>
                    </a:lnTo>
                    <a:lnTo>
                      <a:pt x="14" y="80"/>
                    </a:lnTo>
                    <a:lnTo>
                      <a:pt x="8" y="100"/>
                    </a:lnTo>
                    <a:lnTo>
                      <a:pt x="4" y="120"/>
                    </a:lnTo>
                    <a:lnTo>
                      <a:pt x="2" y="142"/>
                    </a:lnTo>
                    <a:lnTo>
                      <a:pt x="0" y="166"/>
                    </a:lnTo>
                    <a:lnTo>
                      <a:pt x="2" y="190"/>
                    </a:lnTo>
                    <a:lnTo>
                      <a:pt x="6" y="214"/>
                    </a:lnTo>
                    <a:lnTo>
                      <a:pt x="12" y="236"/>
                    </a:lnTo>
                    <a:lnTo>
                      <a:pt x="22" y="260"/>
                    </a:lnTo>
                    <a:lnTo>
                      <a:pt x="36" y="282"/>
                    </a:lnTo>
                    <a:lnTo>
                      <a:pt x="46" y="296"/>
                    </a:lnTo>
                    <a:lnTo>
                      <a:pt x="60" y="310"/>
                    </a:lnTo>
                    <a:lnTo>
                      <a:pt x="74" y="322"/>
                    </a:lnTo>
                    <a:lnTo>
                      <a:pt x="88" y="332"/>
                    </a:lnTo>
                    <a:lnTo>
                      <a:pt x="118" y="350"/>
                    </a:lnTo>
                    <a:lnTo>
                      <a:pt x="148" y="368"/>
                    </a:lnTo>
                    <a:lnTo>
                      <a:pt x="176" y="388"/>
                    </a:lnTo>
                    <a:lnTo>
                      <a:pt x="188" y="398"/>
                    </a:lnTo>
                    <a:lnTo>
                      <a:pt x="198" y="410"/>
                    </a:lnTo>
                    <a:lnTo>
                      <a:pt x="206" y="422"/>
                    </a:lnTo>
                    <a:lnTo>
                      <a:pt x="214" y="436"/>
                    </a:lnTo>
                    <a:lnTo>
                      <a:pt x="218" y="452"/>
                    </a:lnTo>
                    <a:lnTo>
                      <a:pt x="220" y="470"/>
                    </a:lnTo>
                  </a:path>
                </a:pathLst>
              </a:custGeom>
              <a:noFill/>
              <a:ln w="7239">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5993" name="Group 201"/>
            <p:cNvGrpSpPr>
              <a:grpSpLocks/>
            </p:cNvGrpSpPr>
            <p:nvPr/>
          </p:nvGrpSpPr>
          <p:grpSpPr bwMode="auto">
            <a:xfrm>
              <a:off x="4641850" y="3343275"/>
              <a:ext cx="53975" cy="165100"/>
              <a:chOff x="4641850" y="3343275"/>
              <a:chExt cx="53975" cy="165100"/>
            </a:xfrm>
          </p:grpSpPr>
          <p:sp>
            <p:nvSpPr>
              <p:cNvPr id="35994" name="Line 3573"/>
              <p:cNvSpPr>
                <a:spLocks noChangeShapeType="1"/>
              </p:cNvSpPr>
              <p:nvPr/>
            </p:nvSpPr>
            <p:spPr bwMode="auto">
              <a:xfrm>
                <a:off x="4665663" y="3343275"/>
                <a:ext cx="1587" cy="107950"/>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5" name="Freeform 3551"/>
              <p:cNvSpPr>
                <a:spLocks/>
              </p:cNvSpPr>
              <p:nvPr/>
            </p:nvSpPr>
            <p:spPr bwMode="auto">
              <a:xfrm>
                <a:off x="4641850" y="3416300"/>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6" y="8"/>
                    </a:lnTo>
                    <a:lnTo>
                      <a:pt x="0" y="0"/>
                    </a:lnTo>
                    <a:lnTo>
                      <a:pt x="16"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5978" name="Group 205"/>
          <p:cNvGrpSpPr>
            <a:grpSpLocks/>
          </p:cNvGrpSpPr>
          <p:nvPr/>
        </p:nvGrpSpPr>
        <p:grpSpPr bwMode="auto">
          <a:xfrm>
            <a:off x="4991100" y="2400300"/>
            <a:ext cx="404813" cy="1108075"/>
            <a:chOff x="4991100" y="2400300"/>
            <a:chExt cx="404813" cy="1108075"/>
          </a:xfrm>
        </p:grpSpPr>
        <p:grpSp>
          <p:nvGrpSpPr>
            <p:cNvPr id="35985" name="Group 259"/>
            <p:cNvGrpSpPr>
              <a:grpSpLocks/>
            </p:cNvGrpSpPr>
            <p:nvPr/>
          </p:nvGrpSpPr>
          <p:grpSpPr bwMode="auto">
            <a:xfrm>
              <a:off x="5018088" y="2400300"/>
              <a:ext cx="377825" cy="854075"/>
              <a:chOff x="5018088" y="2400300"/>
              <a:chExt cx="377825" cy="854075"/>
            </a:xfrm>
          </p:grpSpPr>
          <p:sp>
            <p:nvSpPr>
              <p:cNvPr id="35989" name="Line 3587"/>
              <p:cNvSpPr>
                <a:spLocks noChangeShapeType="1"/>
              </p:cNvSpPr>
              <p:nvPr/>
            </p:nvSpPr>
            <p:spPr bwMode="auto">
              <a:xfrm flipH="1">
                <a:off x="5233988" y="2489200"/>
                <a:ext cx="28575" cy="1588"/>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0" name="Freeform 3588"/>
              <p:cNvSpPr>
                <a:spLocks/>
              </p:cNvSpPr>
              <p:nvPr/>
            </p:nvSpPr>
            <p:spPr bwMode="auto">
              <a:xfrm>
                <a:off x="5199063" y="2400300"/>
                <a:ext cx="34925" cy="184150"/>
              </a:xfrm>
              <a:custGeom>
                <a:avLst/>
                <a:gdLst>
                  <a:gd name="T0" fmla="*/ 0 w 22"/>
                  <a:gd name="T1" fmla="*/ 2147483647 h 116"/>
                  <a:gd name="T2" fmla="*/ 2147483647 w 22"/>
                  <a:gd name="T3" fmla="*/ 2147483647 h 116"/>
                  <a:gd name="T4" fmla="*/ 2147483647 w 22"/>
                  <a:gd name="T5" fmla="*/ 2147483647 h 116"/>
                  <a:gd name="T6" fmla="*/ 2147483647 w 22"/>
                  <a:gd name="T7" fmla="*/ 2147483647 h 116"/>
                  <a:gd name="T8" fmla="*/ 2147483647 w 22"/>
                  <a:gd name="T9" fmla="*/ 2147483647 h 116"/>
                  <a:gd name="T10" fmla="*/ 2147483647 w 22"/>
                  <a:gd name="T11" fmla="*/ 2147483647 h 116"/>
                  <a:gd name="T12" fmla="*/ 2147483647 w 22"/>
                  <a:gd name="T13" fmla="*/ 2147483647 h 116"/>
                  <a:gd name="T14" fmla="*/ 2147483647 w 22"/>
                  <a:gd name="T15" fmla="*/ 2147483647 h 116"/>
                  <a:gd name="T16" fmla="*/ 2147483647 w 22"/>
                  <a:gd name="T17" fmla="*/ 2147483647 h 116"/>
                  <a:gd name="T18" fmla="*/ 2147483647 w 22"/>
                  <a:gd name="T19" fmla="*/ 2147483647 h 116"/>
                  <a:gd name="T20" fmla="*/ 2147483647 w 22"/>
                  <a:gd name="T21" fmla="*/ 2147483647 h 116"/>
                  <a:gd name="T22" fmla="*/ 2147483647 w 22"/>
                  <a:gd name="T23" fmla="*/ 2147483647 h 116"/>
                  <a:gd name="T24" fmla="*/ 2147483647 w 22"/>
                  <a:gd name="T25" fmla="*/ 0 h 116"/>
                  <a:gd name="T26" fmla="*/ 2147483647 w 22"/>
                  <a:gd name="T27" fmla="*/ 0 h 116"/>
                  <a:gd name="T28" fmla="*/ 2147483647 w 22"/>
                  <a:gd name="T29" fmla="*/ 0 h 116"/>
                  <a:gd name="T30" fmla="*/ 0 w 22"/>
                  <a:gd name="T31" fmla="*/ 0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16"/>
                  <a:gd name="T50" fmla="*/ 22 w 22"/>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16">
                    <a:moveTo>
                      <a:pt x="0" y="116"/>
                    </a:moveTo>
                    <a:lnTo>
                      <a:pt x="12" y="116"/>
                    </a:lnTo>
                    <a:lnTo>
                      <a:pt x="16" y="116"/>
                    </a:lnTo>
                    <a:lnTo>
                      <a:pt x="20" y="114"/>
                    </a:lnTo>
                    <a:lnTo>
                      <a:pt x="22" y="110"/>
                    </a:lnTo>
                    <a:lnTo>
                      <a:pt x="22" y="108"/>
                    </a:lnTo>
                    <a:lnTo>
                      <a:pt x="22" y="10"/>
                    </a:lnTo>
                    <a:lnTo>
                      <a:pt x="22" y="6"/>
                    </a:lnTo>
                    <a:lnTo>
                      <a:pt x="20" y="2"/>
                    </a:lnTo>
                    <a:lnTo>
                      <a:pt x="16" y="0"/>
                    </a:lnTo>
                    <a:lnTo>
                      <a:pt x="12" y="0"/>
                    </a:lnTo>
                    <a:lnTo>
                      <a:pt x="0" y="0"/>
                    </a:lnTo>
                  </a:path>
                </a:pathLst>
              </a:custGeom>
              <a:noFill/>
              <a:ln w="7239">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91" name="Freeform 3596"/>
              <p:cNvSpPr>
                <a:spLocks/>
              </p:cNvSpPr>
              <p:nvPr/>
            </p:nvSpPr>
            <p:spPr bwMode="auto">
              <a:xfrm>
                <a:off x="5018088" y="2489200"/>
                <a:ext cx="377825" cy="765175"/>
              </a:xfrm>
              <a:custGeom>
                <a:avLst/>
                <a:gdLst>
                  <a:gd name="T0" fmla="*/ 2147483647 w 238"/>
                  <a:gd name="T1" fmla="*/ 0 h 482"/>
                  <a:gd name="T2" fmla="*/ 2147483647 w 238"/>
                  <a:gd name="T3" fmla="*/ 0 h 482"/>
                  <a:gd name="T4" fmla="*/ 2147483647 w 238"/>
                  <a:gd name="T5" fmla="*/ 2147483647 h 482"/>
                  <a:gd name="T6" fmla="*/ 2147483647 w 238"/>
                  <a:gd name="T7" fmla="*/ 2147483647 h 482"/>
                  <a:gd name="T8" fmla="*/ 2147483647 w 238"/>
                  <a:gd name="T9" fmla="*/ 2147483647 h 482"/>
                  <a:gd name="T10" fmla="*/ 2147483647 w 238"/>
                  <a:gd name="T11" fmla="*/ 2147483647 h 482"/>
                  <a:gd name="T12" fmla="*/ 2147483647 w 238"/>
                  <a:gd name="T13" fmla="*/ 2147483647 h 482"/>
                  <a:gd name="T14" fmla="*/ 2147483647 w 238"/>
                  <a:gd name="T15" fmla="*/ 2147483647 h 482"/>
                  <a:gd name="T16" fmla="*/ 2147483647 w 238"/>
                  <a:gd name="T17" fmla="*/ 2147483647 h 482"/>
                  <a:gd name="T18" fmla="*/ 2147483647 w 238"/>
                  <a:gd name="T19" fmla="*/ 2147483647 h 482"/>
                  <a:gd name="T20" fmla="*/ 2147483647 w 238"/>
                  <a:gd name="T21" fmla="*/ 2147483647 h 482"/>
                  <a:gd name="T22" fmla="*/ 2147483647 w 238"/>
                  <a:gd name="T23" fmla="*/ 2147483647 h 482"/>
                  <a:gd name="T24" fmla="*/ 2147483647 w 238"/>
                  <a:gd name="T25" fmla="*/ 2147483647 h 482"/>
                  <a:gd name="T26" fmla="*/ 2147483647 w 238"/>
                  <a:gd name="T27" fmla="*/ 2147483647 h 482"/>
                  <a:gd name="T28" fmla="*/ 2147483647 w 238"/>
                  <a:gd name="T29" fmla="*/ 2147483647 h 482"/>
                  <a:gd name="T30" fmla="*/ 2147483647 w 238"/>
                  <a:gd name="T31" fmla="*/ 2147483647 h 482"/>
                  <a:gd name="T32" fmla="*/ 2147483647 w 238"/>
                  <a:gd name="T33" fmla="*/ 2147483647 h 482"/>
                  <a:gd name="T34" fmla="*/ 2147483647 w 238"/>
                  <a:gd name="T35" fmla="*/ 2147483647 h 482"/>
                  <a:gd name="T36" fmla="*/ 2147483647 w 238"/>
                  <a:gd name="T37" fmla="*/ 2147483647 h 482"/>
                  <a:gd name="T38" fmla="*/ 2147483647 w 238"/>
                  <a:gd name="T39" fmla="*/ 2147483647 h 482"/>
                  <a:gd name="T40" fmla="*/ 2147483647 w 238"/>
                  <a:gd name="T41" fmla="*/ 2147483647 h 482"/>
                  <a:gd name="T42" fmla="*/ 2147483647 w 238"/>
                  <a:gd name="T43" fmla="*/ 2147483647 h 482"/>
                  <a:gd name="T44" fmla="*/ 2147483647 w 238"/>
                  <a:gd name="T45" fmla="*/ 2147483647 h 482"/>
                  <a:gd name="T46" fmla="*/ 2147483647 w 238"/>
                  <a:gd name="T47" fmla="*/ 2147483647 h 482"/>
                  <a:gd name="T48" fmla="*/ 2147483647 w 238"/>
                  <a:gd name="T49" fmla="*/ 2147483647 h 482"/>
                  <a:gd name="T50" fmla="*/ 2147483647 w 238"/>
                  <a:gd name="T51" fmla="*/ 2147483647 h 482"/>
                  <a:gd name="T52" fmla="*/ 2147483647 w 238"/>
                  <a:gd name="T53" fmla="*/ 2147483647 h 482"/>
                  <a:gd name="T54" fmla="*/ 2147483647 w 238"/>
                  <a:gd name="T55" fmla="*/ 2147483647 h 482"/>
                  <a:gd name="T56" fmla="*/ 2147483647 w 238"/>
                  <a:gd name="T57" fmla="*/ 2147483647 h 482"/>
                  <a:gd name="T58" fmla="*/ 2147483647 w 238"/>
                  <a:gd name="T59" fmla="*/ 2147483647 h 482"/>
                  <a:gd name="T60" fmla="*/ 2147483647 w 238"/>
                  <a:gd name="T61" fmla="*/ 2147483647 h 482"/>
                  <a:gd name="T62" fmla="*/ 0 w 238"/>
                  <a:gd name="T63" fmla="*/ 2147483647 h 4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8"/>
                  <a:gd name="T97" fmla="*/ 0 h 482"/>
                  <a:gd name="T98" fmla="*/ 238 w 238"/>
                  <a:gd name="T99" fmla="*/ 482 h 4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8" h="482">
                    <a:moveTo>
                      <a:pt x="168" y="0"/>
                    </a:moveTo>
                    <a:lnTo>
                      <a:pt x="168" y="0"/>
                    </a:lnTo>
                    <a:lnTo>
                      <a:pt x="174" y="4"/>
                    </a:lnTo>
                    <a:lnTo>
                      <a:pt x="180" y="10"/>
                    </a:lnTo>
                    <a:lnTo>
                      <a:pt x="188" y="22"/>
                    </a:lnTo>
                    <a:lnTo>
                      <a:pt x="196" y="36"/>
                    </a:lnTo>
                    <a:lnTo>
                      <a:pt x="204" y="52"/>
                    </a:lnTo>
                    <a:lnTo>
                      <a:pt x="212" y="72"/>
                    </a:lnTo>
                    <a:lnTo>
                      <a:pt x="220" y="94"/>
                    </a:lnTo>
                    <a:lnTo>
                      <a:pt x="226" y="118"/>
                    </a:lnTo>
                    <a:lnTo>
                      <a:pt x="232" y="142"/>
                    </a:lnTo>
                    <a:lnTo>
                      <a:pt x="236" y="168"/>
                    </a:lnTo>
                    <a:lnTo>
                      <a:pt x="238" y="194"/>
                    </a:lnTo>
                    <a:lnTo>
                      <a:pt x="238" y="222"/>
                    </a:lnTo>
                    <a:lnTo>
                      <a:pt x="234" y="248"/>
                    </a:lnTo>
                    <a:lnTo>
                      <a:pt x="228" y="272"/>
                    </a:lnTo>
                    <a:lnTo>
                      <a:pt x="220" y="298"/>
                    </a:lnTo>
                    <a:lnTo>
                      <a:pt x="206" y="320"/>
                    </a:lnTo>
                    <a:lnTo>
                      <a:pt x="194" y="336"/>
                    </a:lnTo>
                    <a:lnTo>
                      <a:pt x="182" y="348"/>
                    </a:lnTo>
                    <a:lnTo>
                      <a:pt x="166" y="358"/>
                    </a:lnTo>
                    <a:lnTo>
                      <a:pt x="150" y="368"/>
                    </a:lnTo>
                    <a:lnTo>
                      <a:pt x="116" y="382"/>
                    </a:lnTo>
                    <a:lnTo>
                      <a:pt x="82" y="394"/>
                    </a:lnTo>
                    <a:lnTo>
                      <a:pt x="50" y="408"/>
                    </a:lnTo>
                    <a:lnTo>
                      <a:pt x="36" y="416"/>
                    </a:lnTo>
                    <a:lnTo>
                      <a:pt x="24" y="424"/>
                    </a:lnTo>
                    <a:lnTo>
                      <a:pt x="14" y="436"/>
                    </a:lnTo>
                    <a:lnTo>
                      <a:pt x="6" y="448"/>
                    </a:lnTo>
                    <a:lnTo>
                      <a:pt x="2" y="464"/>
                    </a:lnTo>
                    <a:lnTo>
                      <a:pt x="0" y="482"/>
                    </a:lnTo>
                  </a:path>
                </a:pathLst>
              </a:custGeom>
              <a:noFill/>
              <a:ln w="7239">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5986" name="Group 202"/>
            <p:cNvGrpSpPr>
              <a:grpSpLocks/>
            </p:cNvGrpSpPr>
            <p:nvPr/>
          </p:nvGrpSpPr>
          <p:grpSpPr bwMode="auto">
            <a:xfrm>
              <a:off x="4991100" y="3343275"/>
              <a:ext cx="53975" cy="165100"/>
              <a:chOff x="4991100" y="3343275"/>
              <a:chExt cx="53975" cy="165100"/>
            </a:xfrm>
          </p:grpSpPr>
          <p:sp>
            <p:nvSpPr>
              <p:cNvPr id="35987" name="Line 3575"/>
              <p:cNvSpPr>
                <a:spLocks noChangeShapeType="1"/>
              </p:cNvSpPr>
              <p:nvPr/>
            </p:nvSpPr>
            <p:spPr bwMode="auto">
              <a:xfrm>
                <a:off x="5014913" y="3343275"/>
                <a:ext cx="1587" cy="107950"/>
              </a:xfrm>
              <a:prstGeom prst="line">
                <a:avLst/>
              </a:prstGeom>
              <a:noFill/>
              <a:ln w="7239">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8" name="Freeform 3551"/>
              <p:cNvSpPr>
                <a:spLocks/>
              </p:cNvSpPr>
              <p:nvPr/>
            </p:nvSpPr>
            <p:spPr bwMode="auto">
              <a:xfrm>
                <a:off x="4991100" y="3416300"/>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6" y="8"/>
                    </a:lnTo>
                    <a:lnTo>
                      <a:pt x="0" y="0"/>
                    </a:lnTo>
                    <a:lnTo>
                      <a:pt x="16"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5979" name="Rectangle 3748"/>
          <p:cNvSpPr>
            <a:spLocks noChangeArrowheads="1"/>
          </p:cNvSpPr>
          <p:nvPr/>
        </p:nvSpPr>
        <p:spPr bwMode="auto">
          <a:xfrm>
            <a:off x="4408488" y="692150"/>
            <a:ext cx="30638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Dnase I</a:t>
            </a:r>
            <a:endParaRPr lang="en-US" sz="700"/>
          </a:p>
        </p:txBody>
      </p:sp>
      <p:sp>
        <p:nvSpPr>
          <p:cNvPr id="35980" name="Rectangle 3765"/>
          <p:cNvSpPr>
            <a:spLocks noChangeArrowheads="1"/>
          </p:cNvSpPr>
          <p:nvPr/>
        </p:nvSpPr>
        <p:spPr bwMode="auto">
          <a:xfrm>
            <a:off x="4070350" y="1563688"/>
            <a:ext cx="1968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37</a:t>
            </a:r>
            <a:r>
              <a:rPr lang="en-US" sz="700" baseline="30000">
                <a:solidFill>
                  <a:srgbClr val="000000"/>
                </a:solidFill>
                <a:latin typeface="Mathematical Pi OTF 1" pitchFamily="50" charset="0"/>
              </a:rPr>
              <a:t>o</a:t>
            </a:r>
            <a:r>
              <a:rPr lang="en-US" sz="700">
                <a:solidFill>
                  <a:srgbClr val="000000"/>
                </a:solidFill>
                <a:latin typeface="Helvetica" pitchFamily="34" charset="0"/>
              </a:rPr>
              <a:t>C</a:t>
            </a:r>
            <a:endParaRPr lang="en-US" sz="700" b="1">
              <a:latin typeface="Mathematical Pi OTF 1" pitchFamily="50" charset="0"/>
            </a:endParaRPr>
          </a:p>
        </p:txBody>
      </p:sp>
      <p:sp>
        <p:nvSpPr>
          <p:cNvPr id="35981" name="Rectangle 3765"/>
          <p:cNvSpPr>
            <a:spLocks noChangeArrowheads="1"/>
          </p:cNvSpPr>
          <p:nvPr/>
        </p:nvSpPr>
        <p:spPr bwMode="auto">
          <a:xfrm>
            <a:off x="4627563" y="1563688"/>
            <a:ext cx="1968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37</a:t>
            </a:r>
            <a:r>
              <a:rPr lang="en-US" sz="700" baseline="30000">
                <a:solidFill>
                  <a:srgbClr val="000000"/>
                </a:solidFill>
                <a:latin typeface="Mathematical Pi OTF 1" pitchFamily="50" charset="0"/>
              </a:rPr>
              <a:t>o</a:t>
            </a:r>
            <a:r>
              <a:rPr lang="en-US" sz="700">
                <a:solidFill>
                  <a:srgbClr val="000000"/>
                </a:solidFill>
                <a:latin typeface="Helvetica" pitchFamily="34" charset="0"/>
              </a:rPr>
              <a:t>C</a:t>
            </a:r>
            <a:endParaRPr lang="en-US" sz="700" b="1">
              <a:latin typeface="Mathematical Pi OTF 1" pitchFamily="50" charset="0"/>
            </a:endParaRPr>
          </a:p>
        </p:txBody>
      </p:sp>
      <p:sp>
        <p:nvSpPr>
          <p:cNvPr id="35982" name="Rectangle 3765"/>
          <p:cNvSpPr>
            <a:spLocks noChangeArrowheads="1"/>
          </p:cNvSpPr>
          <p:nvPr/>
        </p:nvSpPr>
        <p:spPr bwMode="auto">
          <a:xfrm>
            <a:off x="5172075" y="1563688"/>
            <a:ext cx="1968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37</a:t>
            </a:r>
            <a:r>
              <a:rPr lang="en-US" sz="700" baseline="30000">
                <a:solidFill>
                  <a:srgbClr val="000000"/>
                </a:solidFill>
                <a:latin typeface="Mathematical Pi OTF 1" pitchFamily="50" charset="0"/>
              </a:rPr>
              <a:t>o</a:t>
            </a:r>
            <a:r>
              <a:rPr lang="en-US" sz="700">
                <a:solidFill>
                  <a:srgbClr val="000000"/>
                </a:solidFill>
                <a:latin typeface="Helvetica" pitchFamily="34" charset="0"/>
              </a:rPr>
              <a:t>C</a:t>
            </a:r>
            <a:endParaRPr lang="en-US" sz="700" b="1">
              <a:latin typeface="Mathematical Pi OTF 1" pitchFamily="50" charset="0"/>
            </a:endParaRPr>
          </a:p>
        </p:txBody>
      </p:sp>
      <p:sp>
        <p:nvSpPr>
          <p:cNvPr id="35983" name="Text Box 2"/>
          <p:cNvSpPr txBox="1">
            <a:spLocks noChangeArrowheads="1"/>
          </p:cNvSpPr>
          <p:nvPr/>
        </p:nvSpPr>
        <p:spPr bwMode="auto">
          <a:xfrm>
            <a:off x="8178800" y="6400800"/>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hlink"/>
                </a:solidFill>
              </a:rPr>
              <a:t>12-34</a:t>
            </a:r>
          </a:p>
        </p:txBody>
      </p:sp>
      <p:sp>
        <p:nvSpPr>
          <p:cNvPr id="35984" name="Text Box 9"/>
          <p:cNvSpPr txBox="1">
            <a:spLocks noChangeArrowheads="1"/>
          </p:cNvSpPr>
          <p:nvPr/>
        </p:nvSpPr>
        <p:spPr bwMode="auto">
          <a:xfrm>
            <a:off x="685800" y="6248400"/>
            <a:ext cx="153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a:solidFill>
                  <a:schemeClr val="hlink"/>
                </a:solidFill>
                <a:latin typeface="Times New Roman" pitchFamily="18" charset="0"/>
              </a:rPr>
              <a:t>Figure 12.11</a:t>
            </a:r>
          </a:p>
        </p:txBody>
      </p:sp>
    </p:spTree>
    <p:extLst>
      <p:ext uri="{BB962C8B-B14F-4D97-AF65-F5344CB8AC3E}">
        <p14:creationId xmlns:p14="http://schemas.microsoft.com/office/powerpoint/2010/main" val="621756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76" descr="bro25332_ta12_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7513" y="2251075"/>
            <a:ext cx="3833812"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7"/>
          <p:cNvSpPr>
            <a:spLocks noChangeAspect="1" noChangeArrowheads="1"/>
          </p:cNvSpPr>
          <p:nvPr/>
        </p:nvSpPr>
        <p:spPr bwMode="auto">
          <a:xfrm>
            <a:off x="622300" y="5867400"/>
            <a:ext cx="311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pitchFamily="34" charset="0"/>
              </a:rPr>
              <a:t>DNase concentration: 30 units ml</a:t>
            </a:r>
            <a:r>
              <a:rPr lang="en-US" sz="1600" baseline="30000">
                <a:solidFill>
                  <a:srgbClr val="000000"/>
                </a:solidFill>
                <a:latin typeface="Helvetica" pitchFamily="34" charset="0"/>
              </a:rPr>
              <a:t>-1</a:t>
            </a:r>
            <a:endParaRPr lang="en-US" sz="1600" b="1" baseline="30000"/>
          </a:p>
        </p:txBody>
      </p:sp>
      <p:sp>
        <p:nvSpPr>
          <p:cNvPr id="37892" name="Rectangle 38"/>
          <p:cNvSpPr>
            <a:spLocks noChangeAspect="1" noChangeArrowheads="1"/>
          </p:cNvSpPr>
          <p:nvPr/>
        </p:nvSpPr>
        <p:spPr bwMode="auto">
          <a:xfrm>
            <a:off x="4238625" y="586898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pitchFamily="34" charset="0"/>
              </a:rPr>
              <a:t>150 units ml</a:t>
            </a:r>
            <a:r>
              <a:rPr lang="en-US" sz="1600" baseline="30000">
                <a:solidFill>
                  <a:srgbClr val="000000"/>
                </a:solidFill>
                <a:latin typeface="Helvetica" pitchFamily="34" charset="0"/>
              </a:rPr>
              <a:t>-1</a:t>
            </a:r>
            <a:endParaRPr lang="en-US" sz="1600" b="1" baseline="30000"/>
          </a:p>
        </p:txBody>
      </p:sp>
      <p:sp>
        <p:nvSpPr>
          <p:cNvPr id="37893" name="Rectangle 50"/>
          <p:cNvSpPr>
            <a:spLocks noChangeAspect="1" noChangeArrowheads="1"/>
          </p:cNvSpPr>
          <p:nvPr/>
        </p:nvSpPr>
        <p:spPr bwMode="auto">
          <a:xfrm>
            <a:off x="5908675" y="5865813"/>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pitchFamily="34" charset="0"/>
              </a:rPr>
              <a:t>600 units ml</a:t>
            </a:r>
            <a:r>
              <a:rPr lang="en-US" sz="1600" baseline="30000">
                <a:solidFill>
                  <a:srgbClr val="000000"/>
                </a:solidFill>
                <a:latin typeface="Helvetica" pitchFamily="34" charset="0"/>
              </a:rPr>
              <a:t>-1</a:t>
            </a:r>
            <a:endParaRPr lang="en-US" sz="1600" b="1" baseline="30000"/>
          </a:p>
        </p:txBody>
      </p:sp>
      <p:sp>
        <p:nvSpPr>
          <p:cNvPr id="37894" name="Rectangle 62"/>
          <p:cNvSpPr>
            <a:spLocks noChangeAspect="1" noChangeArrowheads="1"/>
          </p:cNvSpPr>
          <p:nvPr/>
        </p:nvSpPr>
        <p:spPr bwMode="auto">
          <a:xfrm>
            <a:off x="3086100" y="1887538"/>
            <a:ext cx="511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a:solidFill>
                  <a:srgbClr val="000000"/>
                </a:solidFill>
                <a:latin typeface="Helvetica" pitchFamily="34" charset="0"/>
              </a:rPr>
              <a:t>Low</a:t>
            </a:r>
            <a:endParaRPr lang="en-US" sz="1600" b="1"/>
          </a:p>
        </p:txBody>
      </p:sp>
      <p:sp>
        <p:nvSpPr>
          <p:cNvPr id="37895" name="Rectangle 65"/>
          <p:cNvSpPr>
            <a:spLocks noChangeAspect="1" noChangeArrowheads="1"/>
          </p:cNvSpPr>
          <p:nvPr/>
        </p:nvSpPr>
        <p:spPr bwMode="auto">
          <a:xfrm>
            <a:off x="4464050" y="1887538"/>
            <a:ext cx="747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a:solidFill>
                  <a:srgbClr val="000000"/>
                </a:solidFill>
                <a:latin typeface="Helvetica" pitchFamily="34" charset="0"/>
              </a:rPr>
              <a:t>Medium</a:t>
            </a:r>
            <a:endParaRPr lang="en-US" sz="1600" b="1"/>
          </a:p>
        </p:txBody>
      </p:sp>
      <p:sp>
        <p:nvSpPr>
          <p:cNvPr id="37896" name="Rectangle 71"/>
          <p:cNvSpPr>
            <a:spLocks noChangeAspect="1" noChangeArrowheads="1"/>
          </p:cNvSpPr>
          <p:nvPr/>
        </p:nvSpPr>
        <p:spPr bwMode="auto">
          <a:xfrm>
            <a:off x="6186488" y="1887538"/>
            <a:ext cx="639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a:solidFill>
                  <a:srgbClr val="000000"/>
                </a:solidFill>
                <a:latin typeface="Helvetica" pitchFamily="34" charset="0"/>
              </a:rPr>
              <a:t>High</a:t>
            </a:r>
            <a:endParaRPr lang="en-US" sz="1600" b="1"/>
          </a:p>
        </p:txBody>
      </p:sp>
      <p:sp>
        <p:nvSpPr>
          <p:cNvPr id="37897" name="Rectangle 75"/>
          <p:cNvSpPr>
            <a:spLocks noChangeAspect="1" noChangeArrowheads="1"/>
          </p:cNvSpPr>
          <p:nvPr/>
        </p:nvSpPr>
        <p:spPr bwMode="auto">
          <a:xfrm>
            <a:off x="1822450" y="3600450"/>
            <a:ext cx="563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pitchFamily="34" charset="0"/>
              </a:rPr>
              <a:t>600bp</a:t>
            </a:r>
            <a:endParaRPr lang="en-US" sz="1600" b="1"/>
          </a:p>
        </p:txBody>
      </p:sp>
      <p:grpSp>
        <p:nvGrpSpPr>
          <p:cNvPr id="37898" name="Group 101"/>
          <p:cNvGrpSpPr>
            <a:grpSpLocks noChangeAspect="1"/>
          </p:cNvGrpSpPr>
          <p:nvPr/>
        </p:nvGrpSpPr>
        <p:grpSpPr bwMode="auto">
          <a:xfrm>
            <a:off x="2455863" y="4484688"/>
            <a:ext cx="531812" cy="111125"/>
            <a:chOff x="2574925" y="4078288"/>
            <a:chExt cx="658813" cy="138112"/>
          </a:xfrm>
        </p:grpSpPr>
        <p:sp>
          <p:nvSpPr>
            <p:cNvPr id="37916" name="Line 80"/>
            <p:cNvSpPr>
              <a:spLocks noChangeAspect="1" noChangeShapeType="1"/>
            </p:cNvSpPr>
            <p:nvPr/>
          </p:nvSpPr>
          <p:spPr bwMode="auto">
            <a:xfrm>
              <a:off x="2574925" y="4146550"/>
              <a:ext cx="452438" cy="1588"/>
            </a:xfrm>
            <a:prstGeom prst="line">
              <a:avLst/>
            </a:prstGeom>
            <a:noFill/>
            <a:ln w="2476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7" name="Freeform 81"/>
            <p:cNvSpPr>
              <a:spLocks noChangeAspect="1"/>
            </p:cNvSpPr>
            <p:nvPr/>
          </p:nvSpPr>
          <p:spPr bwMode="auto">
            <a:xfrm>
              <a:off x="2998788" y="4078288"/>
              <a:ext cx="234950" cy="138112"/>
            </a:xfrm>
            <a:custGeom>
              <a:avLst/>
              <a:gdLst>
                <a:gd name="T0" fmla="*/ 0 w 83"/>
                <a:gd name="T1" fmla="*/ 2147483647 h 49"/>
                <a:gd name="T2" fmla="*/ 2147483647 w 83"/>
                <a:gd name="T3" fmla="*/ 2147483647 h 49"/>
                <a:gd name="T4" fmla="*/ 0 w 83"/>
                <a:gd name="T5" fmla="*/ 0 h 49"/>
                <a:gd name="T6" fmla="*/ 2147483647 w 83"/>
                <a:gd name="T7" fmla="*/ 2147483647 h 49"/>
                <a:gd name="T8" fmla="*/ 0 w 83"/>
                <a:gd name="T9" fmla="*/ 2147483647 h 49"/>
                <a:gd name="T10" fmla="*/ 0 60000 65536"/>
                <a:gd name="T11" fmla="*/ 0 60000 65536"/>
                <a:gd name="T12" fmla="*/ 0 60000 65536"/>
                <a:gd name="T13" fmla="*/ 0 60000 65536"/>
                <a:gd name="T14" fmla="*/ 0 60000 65536"/>
                <a:gd name="T15" fmla="*/ 0 w 83"/>
                <a:gd name="T16" fmla="*/ 0 h 49"/>
                <a:gd name="T17" fmla="*/ 83 w 83"/>
                <a:gd name="T18" fmla="*/ 49 h 49"/>
              </a:gdLst>
              <a:ahLst/>
              <a:cxnLst>
                <a:cxn ang="T10">
                  <a:pos x="T0" y="T1"/>
                </a:cxn>
                <a:cxn ang="T11">
                  <a:pos x="T2" y="T3"/>
                </a:cxn>
                <a:cxn ang="T12">
                  <a:pos x="T4" y="T5"/>
                </a:cxn>
                <a:cxn ang="T13">
                  <a:pos x="T6" y="T7"/>
                </a:cxn>
                <a:cxn ang="T14">
                  <a:pos x="T8" y="T9"/>
                </a:cxn>
              </a:cxnLst>
              <a:rect l="T15" t="T16" r="T17" b="T18"/>
              <a:pathLst>
                <a:path w="83" h="49">
                  <a:moveTo>
                    <a:pt x="0" y="49"/>
                  </a:moveTo>
                  <a:lnTo>
                    <a:pt x="10" y="24"/>
                  </a:lnTo>
                  <a:lnTo>
                    <a:pt x="0" y="0"/>
                  </a:lnTo>
                  <a:lnTo>
                    <a:pt x="83" y="24"/>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899" name="Group 100"/>
          <p:cNvGrpSpPr>
            <a:grpSpLocks noChangeAspect="1"/>
          </p:cNvGrpSpPr>
          <p:nvPr/>
        </p:nvGrpSpPr>
        <p:grpSpPr bwMode="auto">
          <a:xfrm>
            <a:off x="2455863" y="3984625"/>
            <a:ext cx="531812" cy="111125"/>
            <a:chOff x="2574925" y="3459163"/>
            <a:chExt cx="658813" cy="138112"/>
          </a:xfrm>
        </p:grpSpPr>
        <p:sp>
          <p:nvSpPr>
            <p:cNvPr id="37914" name="Line 82"/>
            <p:cNvSpPr>
              <a:spLocks noChangeAspect="1" noChangeShapeType="1"/>
            </p:cNvSpPr>
            <p:nvPr/>
          </p:nvSpPr>
          <p:spPr bwMode="auto">
            <a:xfrm>
              <a:off x="2574925" y="3527425"/>
              <a:ext cx="452438" cy="3175"/>
            </a:xfrm>
            <a:prstGeom prst="line">
              <a:avLst/>
            </a:prstGeom>
            <a:noFill/>
            <a:ln w="2476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5" name="Freeform 83"/>
            <p:cNvSpPr>
              <a:spLocks noChangeAspect="1"/>
            </p:cNvSpPr>
            <p:nvPr/>
          </p:nvSpPr>
          <p:spPr bwMode="auto">
            <a:xfrm>
              <a:off x="2998788" y="3459163"/>
              <a:ext cx="234950" cy="138112"/>
            </a:xfrm>
            <a:custGeom>
              <a:avLst/>
              <a:gdLst>
                <a:gd name="T0" fmla="*/ 0 w 83"/>
                <a:gd name="T1" fmla="*/ 2147483647 h 49"/>
                <a:gd name="T2" fmla="*/ 2147483647 w 83"/>
                <a:gd name="T3" fmla="*/ 2147483647 h 49"/>
                <a:gd name="T4" fmla="*/ 0 w 83"/>
                <a:gd name="T5" fmla="*/ 0 h 49"/>
                <a:gd name="T6" fmla="*/ 2147483647 w 83"/>
                <a:gd name="T7" fmla="*/ 2147483647 h 49"/>
                <a:gd name="T8" fmla="*/ 0 w 83"/>
                <a:gd name="T9" fmla="*/ 2147483647 h 49"/>
                <a:gd name="T10" fmla="*/ 0 60000 65536"/>
                <a:gd name="T11" fmla="*/ 0 60000 65536"/>
                <a:gd name="T12" fmla="*/ 0 60000 65536"/>
                <a:gd name="T13" fmla="*/ 0 60000 65536"/>
                <a:gd name="T14" fmla="*/ 0 60000 65536"/>
                <a:gd name="T15" fmla="*/ 0 w 83"/>
                <a:gd name="T16" fmla="*/ 0 h 49"/>
                <a:gd name="T17" fmla="*/ 83 w 83"/>
                <a:gd name="T18" fmla="*/ 49 h 49"/>
              </a:gdLst>
              <a:ahLst/>
              <a:cxnLst>
                <a:cxn ang="T10">
                  <a:pos x="T0" y="T1"/>
                </a:cxn>
                <a:cxn ang="T11">
                  <a:pos x="T2" y="T3"/>
                </a:cxn>
                <a:cxn ang="T12">
                  <a:pos x="T4" y="T5"/>
                </a:cxn>
                <a:cxn ang="T13">
                  <a:pos x="T6" y="T7"/>
                </a:cxn>
                <a:cxn ang="T14">
                  <a:pos x="T8" y="T9"/>
                </a:cxn>
              </a:cxnLst>
              <a:rect l="T15" t="T16" r="T17" b="T18"/>
              <a:pathLst>
                <a:path w="83" h="49">
                  <a:moveTo>
                    <a:pt x="0" y="49"/>
                  </a:moveTo>
                  <a:lnTo>
                    <a:pt x="10" y="24"/>
                  </a:lnTo>
                  <a:lnTo>
                    <a:pt x="0" y="0"/>
                  </a:lnTo>
                  <a:lnTo>
                    <a:pt x="83" y="24"/>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00" name="Group 99"/>
          <p:cNvGrpSpPr>
            <a:grpSpLocks noChangeAspect="1"/>
          </p:cNvGrpSpPr>
          <p:nvPr/>
        </p:nvGrpSpPr>
        <p:grpSpPr bwMode="auto">
          <a:xfrm>
            <a:off x="2455863" y="3656013"/>
            <a:ext cx="531812" cy="107950"/>
            <a:chOff x="2574925" y="3052763"/>
            <a:chExt cx="658813" cy="133350"/>
          </a:xfrm>
        </p:grpSpPr>
        <p:sp>
          <p:nvSpPr>
            <p:cNvPr id="37912" name="Line 84"/>
            <p:cNvSpPr>
              <a:spLocks noChangeAspect="1" noChangeShapeType="1"/>
            </p:cNvSpPr>
            <p:nvPr/>
          </p:nvSpPr>
          <p:spPr bwMode="auto">
            <a:xfrm>
              <a:off x="2574925" y="3117850"/>
              <a:ext cx="452438" cy="3175"/>
            </a:xfrm>
            <a:prstGeom prst="line">
              <a:avLst/>
            </a:prstGeom>
            <a:noFill/>
            <a:ln w="2476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Freeform 85"/>
            <p:cNvSpPr>
              <a:spLocks noChangeAspect="1"/>
            </p:cNvSpPr>
            <p:nvPr/>
          </p:nvSpPr>
          <p:spPr bwMode="auto">
            <a:xfrm>
              <a:off x="2998788" y="3052763"/>
              <a:ext cx="234950" cy="133350"/>
            </a:xfrm>
            <a:custGeom>
              <a:avLst/>
              <a:gdLst>
                <a:gd name="T0" fmla="*/ 0 w 83"/>
                <a:gd name="T1" fmla="*/ 2147483647 h 47"/>
                <a:gd name="T2" fmla="*/ 2147483647 w 83"/>
                <a:gd name="T3" fmla="*/ 2147483647 h 47"/>
                <a:gd name="T4" fmla="*/ 0 w 83"/>
                <a:gd name="T5" fmla="*/ 0 h 47"/>
                <a:gd name="T6" fmla="*/ 2147483647 w 83"/>
                <a:gd name="T7" fmla="*/ 2147483647 h 47"/>
                <a:gd name="T8" fmla="*/ 0 w 83"/>
                <a:gd name="T9" fmla="*/ 2147483647 h 47"/>
                <a:gd name="T10" fmla="*/ 0 60000 65536"/>
                <a:gd name="T11" fmla="*/ 0 60000 65536"/>
                <a:gd name="T12" fmla="*/ 0 60000 65536"/>
                <a:gd name="T13" fmla="*/ 0 60000 65536"/>
                <a:gd name="T14" fmla="*/ 0 60000 65536"/>
                <a:gd name="T15" fmla="*/ 0 w 83"/>
                <a:gd name="T16" fmla="*/ 0 h 47"/>
                <a:gd name="T17" fmla="*/ 83 w 83"/>
                <a:gd name="T18" fmla="*/ 47 h 47"/>
              </a:gdLst>
              <a:ahLst/>
              <a:cxnLst>
                <a:cxn ang="T10">
                  <a:pos x="T0" y="T1"/>
                </a:cxn>
                <a:cxn ang="T11">
                  <a:pos x="T2" y="T3"/>
                </a:cxn>
                <a:cxn ang="T12">
                  <a:pos x="T4" y="T5"/>
                </a:cxn>
                <a:cxn ang="T13">
                  <a:pos x="T6" y="T7"/>
                </a:cxn>
                <a:cxn ang="T14">
                  <a:pos x="T8" y="T9"/>
                </a:cxn>
              </a:cxnLst>
              <a:rect l="T15" t="T16" r="T17" b="T18"/>
              <a:pathLst>
                <a:path w="83" h="47">
                  <a:moveTo>
                    <a:pt x="0" y="47"/>
                  </a:moveTo>
                  <a:lnTo>
                    <a:pt x="10" y="23"/>
                  </a:lnTo>
                  <a:lnTo>
                    <a:pt x="0" y="0"/>
                  </a:lnTo>
                  <a:lnTo>
                    <a:pt x="83" y="24"/>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01" name="Rectangle 86"/>
          <p:cNvSpPr>
            <a:spLocks noChangeAspect="1" noChangeArrowheads="1"/>
          </p:cNvSpPr>
          <p:nvPr/>
        </p:nvSpPr>
        <p:spPr bwMode="auto">
          <a:xfrm>
            <a:off x="1822450" y="3927475"/>
            <a:ext cx="563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pitchFamily="34" charset="0"/>
              </a:rPr>
              <a:t>400bp</a:t>
            </a:r>
            <a:endParaRPr lang="en-US" sz="1600" b="1"/>
          </a:p>
        </p:txBody>
      </p:sp>
      <p:sp>
        <p:nvSpPr>
          <p:cNvPr id="37902" name="Rectangle 91"/>
          <p:cNvSpPr>
            <a:spLocks noChangeAspect="1" noChangeArrowheads="1"/>
          </p:cNvSpPr>
          <p:nvPr/>
        </p:nvSpPr>
        <p:spPr bwMode="auto">
          <a:xfrm>
            <a:off x="1822450" y="4435475"/>
            <a:ext cx="563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pitchFamily="34" charset="0"/>
              </a:rPr>
              <a:t>200bp</a:t>
            </a:r>
            <a:endParaRPr lang="en-US" sz="1600" b="1"/>
          </a:p>
        </p:txBody>
      </p:sp>
      <p:sp>
        <p:nvSpPr>
          <p:cNvPr id="37903" name="Rectangle 96"/>
          <p:cNvSpPr>
            <a:spLocks noChangeAspect="1" noChangeArrowheads="1"/>
          </p:cNvSpPr>
          <p:nvPr/>
        </p:nvSpPr>
        <p:spPr bwMode="auto">
          <a:xfrm>
            <a:off x="2746375" y="1803400"/>
            <a:ext cx="42640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a:t>Copyright © The McGraw-Hill Companies, Inc. Permission required for reproduction or display.</a:t>
            </a:r>
          </a:p>
        </p:txBody>
      </p:sp>
      <p:sp>
        <p:nvSpPr>
          <p:cNvPr id="1509378" name="Rectangle 2"/>
          <p:cNvSpPr>
            <a:spLocks noChangeArrowheads="1"/>
          </p:cNvSpPr>
          <p:nvPr/>
        </p:nvSpPr>
        <p:spPr bwMode="auto">
          <a:xfrm>
            <a:off x="228600" y="533400"/>
            <a:ext cx="77930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2400">
                <a:solidFill>
                  <a:schemeClr val="tx2"/>
                </a:solidFill>
              </a:rPr>
              <a:t>Interpreting the Data</a:t>
            </a:r>
            <a:r>
              <a:rPr lang="en-US" sz="2000">
                <a:solidFill>
                  <a:schemeClr val="tx2"/>
                </a:solidFill>
              </a:rPr>
              <a:t> </a:t>
            </a:r>
          </a:p>
        </p:txBody>
      </p:sp>
      <p:sp>
        <p:nvSpPr>
          <p:cNvPr id="37905" name="Rectangle 3"/>
          <p:cNvSpPr>
            <a:spLocks noChangeArrowheads="1"/>
          </p:cNvSpPr>
          <p:nvPr/>
        </p:nvSpPr>
        <p:spPr bwMode="auto">
          <a:xfrm>
            <a:off x="609600" y="64770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900" b="1">
                <a:latin typeface="Times New Roman" pitchFamily="18" charset="0"/>
              </a:rPr>
              <a:t>Copyright ©The McGraw-Hill Companies, Inc. Permission required for reproduction or display</a:t>
            </a:r>
          </a:p>
        </p:txBody>
      </p:sp>
      <p:sp>
        <p:nvSpPr>
          <p:cNvPr id="37906" name="Text Box 4"/>
          <p:cNvSpPr txBox="1">
            <a:spLocks noChangeArrowheads="1"/>
          </p:cNvSpPr>
          <p:nvPr/>
        </p:nvSpPr>
        <p:spPr bwMode="auto">
          <a:xfrm>
            <a:off x="8178800" y="6400800"/>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hlink"/>
                </a:solidFill>
              </a:rPr>
              <a:t>12-36</a:t>
            </a:r>
          </a:p>
        </p:txBody>
      </p:sp>
      <p:sp>
        <p:nvSpPr>
          <p:cNvPr id="1509386" name="AutoShape 10"/>
          <p:cNvSpPr>
            <a:spLocks noChangeArrowheads="1"/>
          </p:cNvSpPr>
          <p:nvPr/>
        </p:nvSpPr>
        <p:spPr bwMode="auto">
          <a:xfrm>
            <a:off x="7086600" y="3200400"/>
            <a:ext cx="1828800" cy="1676400"/>
          </a:xfrm>
          <a:prstGeom prst="wedgeRectCallout">
            <a:avLst>
              <a:gd name="adj1" fmla="val -79602"/>
              <a:gd name="adj2" fmla="val 33333"/>
            </a:avLst>
          </a:prstGeom>
          <a:solidFill>
            <a:schemeClr val="accent1"/>
          </a:solidFill>
          <a:ln w="9525">
            <a:solidFill>
              <a:schemeClr val="tx1"/>
            </a:solidFill>
            <a:miter lim="800000"/>
            <a:headEnd/>
            <a:tailEnd/>
          </a:ln>
        </p:spPr>
        <p:txBody>
          <a:bodyPr/>
          <a:lstStyle/>
          <a:p>
            <a:pPr eaLnBrk="0" hangingPunct="0"/>
            <a:r>
              <a:rPr lang="en-US" sz="1400" b="1"/>
              <a:t>At high concentrations of DNase I, all chromosomal DNA digested into fragments that are ~ 200 bp in length</a:t>
            </a:r>
          </a:p>
        </p:txBody>
      </p:sp>
      <p:sp>
        <p:nvSpPr>
          <p:cNvPr id="1509387" name="AutoShape 11"/>
          <p:cNvSpPr>
            <a:spLocks noChangeArrowheads="1"/>
          </p:cNvSpPr>
          <p:nvPr/>
        </p:nvSpPr>
        <p:spPr bwMode="auto">
          <a:xfrm>
            <a:off x="304800" y="1828800"/>
            <a:ext cx="2362200" cy="914400"/>
          </a:xfrm>
          <a:prstGeom prst="wedgeRectCallout">
            <a:avLst>
              <a:gd name="adj1" fmla="val 73722"/>
              <a:gd name="adj2" fmla="val 153301"/>
            </a:avLst>
          </a:prstGeom>
          <a:solidFill>
            <a:schemeClr val="accent1"/>
          </a:solidFill>
          <a:ln w="9525">
            <a:solidFill>
              <a:schemeClr val="tx1"/>
            </a:solidFill>
            <a:miter lim="800000"/>
            <a:headEnd/>
            <a:tailEnd/>
          </a:ln>
        </p:spPr>
        <p:txBody>
          <a:bodyPr/>
          <a:lstStyle/>
          <a:p>
            <a:pPr eaLnBrk="0" hangingPunct="0"/>
            <a:endParaRPr lang="en-US" sz="1400" b="1"/>
          </a:p>
        </p:txBody>
      </p:sp>
      <p:sp>
        <p:nvSpPr>
          <p:cNvPr id="1509388" name="Text Box 12"/>
          <p:cNvSpPr txBox="1">
            <a:spLocks noChangeArrowheads="1"/>
          </p:cNvSpPr>
          <p:nvPr/>
        </p:nvSpPr>
        <p:spPr bwMode="auto">
          <a:xfrm>
            <a:off x="381000" y="1905000"/>
            <a:ext cx="2286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At low concentrations, DNase I did not cut all the linker DNA</a:t>
            </a:r>
          </a:p>
        </p:txBody>
      </p:sp>
      <p:sp>
        <p:nvSpPr>
          <p:cNvPr id="1509389" name="AutoShape 13"/>
          <p:cNvSpPr>
            <a:spLocks noChangeArrowheads="1"/>
          </p:cNvSpPr>
          <p:nvPr/>
        </p:nvSpPr>
        <p:spPr bwMode="auto">
          <a:xfrm>
            <a:off x="304800" y="4495800"/>
            <a:ext cx="1371600" cy="762000"/>
          </a:xfrm>
          <a:prstGeom prst="wedgeRectCallout">
            <a:avLst>
              <a:gd name="adj1" fmla="val 59954"/>
              <a:gd name="adj2" fmla="val -99167"/>
            </a:avLst>
          </a:prstGeom>
          <a:solidFill>
            <a:srgbClr val="FFCC99"/>
          </a:solidFill>
          <a:ln w="9525">
            <a:solidFill>
              <a:schemeClr val="tx1"/>
            </a:solidFill>
            <a:miter lim="800000"/>
            <a:headEnd/>
            <a:tailEnd/>
          </a:ln>
        </p:spPr>
        <p:txBody>
          <a:bodyPr/>
          <a:lstStyle/>
          <a:p>
            <a:pPr eaLnBrk="0" hangingPunct="0"/>
            <a:r>
              <a:rPr lang="en-US" sz="1400" b="1"/>
              <a:t>This fragment contains two nucleosomes</a:t>
            </a:r>
          </a:p>
        </p:txBody>
      </p:sp>
      <p:sp>
        <p:nvSpPr>
          <p:cNvPr id="1509390" name="AutoShape 14"/>
          <p:cNvSpPr>
            <a:spLocks noChangeArrowheads="1"/>
          </p:cNvSpPr>
          <p:nvPr/>
        </p:nvSpPr>
        <p:spPr bwMode="auto">
          <a:xfrm>
            <a:off x="304800" y="2819400"/>
            <a:ext cx="1447800" cy="762000"/>
          </a:xfrm>
          <a:prstGeom prst="wedgeRectCallout">
            <a:avLst>
              <a:gd name="adj1" fmla="val 54278"/>
              <a:gd name="adj2" fmla="val 64792"/>
            </a:avLst>
          </a:prstGeom>
          <a:solidFill>
            <a:srgbClr val="FFCC99"/>
          </a:solidFill>
          <a:ln w="9525">
            <a:solidFill>
              <a:schemeClr val="tx1"/>
            </a:solidFill>
            <a:miter lim="800000"/>
            <a:headEnd/>
            <a:tailEnd/>
          </a:ln>
        </p:spPr>
        <p:txBody>
          <a:bodyPr/>
          <a:lstStyle/>
          <a:p>
            <a:pPr eaLnBrk="0" hangingPunct="0"/>
            <a:r>
              <a:rPr lang="en-US" sz="1400" b="1"/>
              <a:t>This fragment contains three nucleosomes</a:t>
            </a:r>
          </a:p>
        </p:txBody>
      </p:sp>
    </p:spTree>
    <p:extLst>
      <p:ext uri="{BB962C8B-B14F-4D97-AF65-F5344CB8AC3E}">
        <p14:creationId xmlns:p14="http://schemas.microsoft.com/office/powerpoint/2010/main" val="4205531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09378"/>
                                        </p:tgtEl>
                                        <p:attrNameLst>
                                          <p:attrName>style.visibility</p:attrName>
                                        </p:attrNameLst>
                                      </p:cBhvr>
                                      <p:to>
                                        <p:strVal val="visible"/>
                                      </p:to>
                                    </p:set>
                                    <p:animEffect transition="in" filter="dissolve">
                                      <p:cBhvr>
                                        <p:cTn id="7" dur="500"/>
                                        <p:tgtEl>
                                          <p:spTgt spid="1509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09386"/>
                                        </p:tgtEl>
                                        <p:attrNameLst>
                                          <p:attrName>style.visibility</p:attrName>
                                        </p:attrNameLst>
                                      </p:cBhvr>
                                      <p:to>
                                        <p:strVal val="visible"/>
                                      </p:to>
                                    </p:set>
                                    <p:animEffect transition="in" filter="wipe(left)">
                                      <p:cBhvr>
                                        <p:cTn id="12" dur="500"/>
                                        <p:tgtEl>
                                          <p:spTgt spid="15093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09387"/>
                                        </p:tgtEl>
                                        <p:attrNameLst>
                                          <p:attrName>style.visibility</p:attrName>
                                        </p:attrNameLst>
                                      </p:cBhvr>
                                      <p:to>
                                        <p:strVal val="visible"/>
                                      </p:to>
                                    </p:set>
                                    <p:animEffect transition="in" filter="wipe(down)">
                                      <p:cBhvr>
                                        <p:cTn id="17" dur="500"/>
                                        <p:tgtEl>
                                          <p:spTgt spid="1509387"/>
                                        </p:tgtEl>
                                      </p:cBhvr>
                                    </p:animEffect>
                                  </p:childTnLst>
                                </p:cTn>
                              </p:par>
                              <p:par>
                                <p:cTn id="18" presetID="23" presetClass="entr" presetSubtype="16" fill="hold" grpId="0" nodeType="withEffect">
                                  <p:stCondLst>
                                    <p:cond delay="0"/>
                                  </p:stCondLst>
                                  <p:childTnLst>
                                    <p:set>
                                      <p:cBhvr>
                                        <p:cTn id="19" dur="1" fill="hold">
                                          <p:stCondLst>
                                            <p:cond delay="0"/>
                                          </p:stCondLst>
                                        </p:cTn>
                                        <p:tgtEl>
                                          <p:spTgt spid="1509388"/>
                                        </p:tgtEl>
                                        <p:attrNameLst>
                                          <p:attrName>style.visibility</p:attrName>
                                        </p:attrNameLst>
                                      </p:cBhvr>
                                      <p:to>
                                        <p:strVal val="visible"/>
                                      </p:to>
                                    </p:set>
                                    <p:anim calcmode="lin" valueType="num">
                                      <p:cBhvr>
                                        <p:cTn id="20" dur="500" fill="hold"/>
                                        <p:tgtEl>
                                          <p:spTgt spid="1509388"/>
                                        </p:tgtEl>
                                        <p:attrNameLst>
                                          <p:attrName>ppt_w</p:attrName>
                                        </p:attrNameLst>
                                      </p:cBhvr>
                                      <p:tavLst>
                                        <p:tav tm="0">
                                          <p:val>
                                            <p:fltVal val="0"/>
                                          </p:val>
                                        </p:tav>
                                        <p:tav tm="100000">
                                          <p:val>
                                            <p:strVal val="#ppt_w"/>
                                          </p:val>
                                        </p:tav>
                                      </p:tavLst>
                                    </p:anim>
                                    <p:anim calcmode="lin" valueType="num">
                                      <p:cBhvr>
                                        <p:cTn id="21" dur="500" fill="hold"/>
                                        <p:tgtEl>
                                          <p:spTgt spid="1509388"/>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09389"/>
                                        </p:tgtEl>
                                        <p:attrNameLst>
                                          <p:attrName>style.visibility</p:attrName>
                                        </p:attrNameLst>
                                      </p:cBhvr>
                                      <p:to>
                                        <p:strVal val="visible"/>
                                      </p:to>
                                    </p:set>
                                    <p:animEffect transition="in" filter="wipe(up)">
                                      <p:cBhvr>
                                        <p:cTn id="26" dur="500"/>
                                        <p:tgtEl>
                                          <p:spTgt spid="150938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09390"/>
                                        </p:tgtEl>
                                        <p:attrNameLst>
                                          <p:attrName>style.visibility</p:attrName>
                                        </p:attrNameLst>
                                      </p:cBhvr>
                                      <p:to>
                                        <p:strVal val="visible"/>
                                      </p:to>
                                    </p:set>
                                    <p:animEffect transition="in" filter="wipe(down)">
                                      <p:cBhvr>
                                        <p:cTn id="31" dur="500"/>
                                        <p:tgtEl>
                                          <p:spTgt spid="1509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9378" grpId="0" autoUpdateAnimBg="0"/>
      <p:bldP spid="1509386" grpId="0" animBg="1"/>
      <p:bldP spid="1509387" grpId="0" animBg="1"/>
      <p:bldP spid="1509388" grpId="0"/>
      <p:bldP spid="1509389" grpId="0" animBg="1"/>
      <p:bldP spid="150939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27" descr="bro25332_12_17a.jpg"/>
          <p:cNvPicPr>
            <a:picLocks noChangeAspect="1"/>
          </p:cNvPicPr>
          <p:nvPr/>
        </p:nvPicPr>
        <p:blipFill>
          <a:blip r:embed="rId2" cstate="print"/>
          <a:srcRect r="42719"/>
          <a:stretch>
            <a:fillRect/>
          </a:stretch>
        </p:blipFill>
        <p:spPr bwMode="auto">
          <a:xfrm>
            <a:off x="2597150" y="265113"/>
            <a:ext cx="4410075" cy="3567112"/>
          </a:xfrm>
          <a:prstGeom prst="rect">
            <a:avLst/>
          </a:prstGeom>
          <a:noFill/>
          <a:ln w="9525">
            <a:noFill/>
            <a:miter lim="800000"/>
            <a:headEnd/>
            <a:tailEnd/>
          </a:ln>
        </p:spPr>
      </p:pic>
      <p:pic>
        <p:nvPicPr>
          <p:cNvPr id="52227" name="Picture 128" descr="bro25332_12_17b.jpg"/>
          <p:cNvPicPr>
            <a:picLocks noChangeAspect="1"/>
          </p:cNvPicPr>
          <p:nvPr/>
        </p:nvPicPr>
        <p:blipFill>
          <a:blip r:embed="rId3" cstate="print"/>
          <a:srcRect r="42444"/>
          <a:stretch>
            <a:fillRect/>
          </a:stretch>
        </p:blipFill>
        <p:spPr bwMode="auto">
          <a:xfrm>
            <a:off x="2549525" y="4552950"/>
            <a:ext cx="4460875" cy="1027113"/>
          </a:xfrm>
          <a:prstGeom prst="rect">
            <a:avLst/>
          </a:prstGeom>
          <a:noFill/>
          <a:ln w="9525">
            <a:noFill/>
            <a:miter lim="800000"/>
            <a:headEnd/>
            <a:tailEnd/>
          </a:ln>
        </p:spPr>
      </p:pic>
      <p:sp>
        <p:nvSpPr>
          <p:cNvPr id="52228" name="Rectangle 10068"/>
          <p:cNvSpPr>
            <a:spLocks noChangeAspect="1" noChangeArrowheads="1"/>
          </p:cNvSpPr>
          <p:nvPr/>
        </p:nvSpPr>
        <p:spPr bwMode="auto">
          <a:xfrm>
            <a:off x="4564063" y="2843213"/>
            <a:ext cx="190500" cy="146050"/>
          </a:xfrm>
          <a:prstGeom prst="rect">
            <a:avLst/>
          </a:prstGeom>
          <a:noFill/>
          <a:ln w="6">
            <a:solidFill>
              <a:srgbClr val="FFFFFF"/>
            </a:solidFill>
            <a:miter lim="800000"/>
            <a:headEnd/>
            <a:tailEnd/>
          </a:ln>
        </p:spPr>
        <p:txBody>
          <a:bodyPr/>
          <a:lstStyle/>
          <a:p>
            <a:endParaRPr lang="en-US" sz="3200" b="1"/>
          </a:p>
        </p:txBody>
      </p:sp>
      <p:sp>
        <p:nvSpPr>
          <p:cNvPr id="52229" name="Rectangle 10069"/>
          <p:cNvSpPr>
            <a:spLocks noChangeAspect="1" noChangeArrowheads="1"/>
          </p:cNvSpPr>
          <p:nvPr/>
        </p:nvSpPr>
        <p:spPr bwMode="auto">
          <a:xfrm>
            <a:off x="4564063" y="2843213"/>
            <a:ext cx="190500" cy="146050"/>
          </a:xfrm>
          <a:prstGeom prst="rect">
            <a:avLst/>
          </a:prstGeom>
          <a:noFill/>
          <a:ln w="2">
            <a:solidFill>
              <a:srgbClr val="000000"/>
            </a:solidFill>
            <a:miter lim="800000"/>
            <a:headEnd/>
            <a:tailEnd/>
          </a:ln>
        </p:spPr>
        <p:txBody>
          <a:bodyPr/>
          <a:lstStyle/>
          <a:p>
            <a:endParaRPr lang="en-US" sz="3200" b="1"/>
          </a:p>
        </p:txBody>
      </p:sp>
      <p:sp>
        <p:nvSpPr>
          <p:cNvPr id="52230" name="Rectangle 10070"/>
          <p:cNvSpPr>
            <a:spLocks noChangeAspect="1" noChangeArrowheads="1"/>
          </p:cNvSpPr>
          <p:nvPr/>
        </p:nvSpPr>
        <p:spPr bwMode="auto">
          <a:xfrm>
            <a:off x="3384550" y="4630738"/>
            <a:ext cx="747713" cy="927100"/>
          </a:xfrm>
          <a:prstGeom prst="rect">
            <a:avLst/>
          </a:prstGeom>
          <a:noFill/>
          <a:ln w="6">
            <a:solidFill>
              <a:srgbClr val="FFFFFF"/>
            </a:solidFill>
            <a:miter lim="800000"/>
            <a:headEnd/>
            <a:tailEnd/>
          </a:ln>
        </p:spPr>
        <p:txBody>
          <a:bodyPr/>
          <a:lstStyle/>
          <a:p>
            <a:endParaRPr lang="en-US" sz="3200" b="1"/>
          </a:p>
        </p:txBody>
      </p:sp>
      <p:sp>
        <p:nvSpPr>
          <p:cNvPr id="52231" name="Rectangle 10071"/>
          <p:cNvSpPr>
            <a:spLocks noChangeAspect="1" noChangeArrowheads="1"/>
          </p:cNvSpPr>
          <p:nvPr/>
        </p:nvSpPr>
        <p:spPr bwMode="auto">
          <a:xfrm>
            <a:off x="3384550" y="4630738"/>
            <a:ext cx="747713" cy="927100"/>
          </a:xfrm>
          <a:prstGeom prst="rect">
            <a:avLst/>
          </a:prstGeom>
          <a:noFill/>
          <a:ln w="4699">
            <a:solidFill>
              <a:srgbClr val="000000"/>
            </a:solidFill>
            <a:miter lim="800000"/>
            <a:headEnd/>
            <a:tailEnd/>
          </a:ln>
        </p:spPr>
        <p:txBody>
          <a:bodyPr/>
          <a:lstStyle/>
          <a:p>
            <a:endParaRPr lang="en-US" sz="3200" b="1"/>
          </a:p>
        </p:txBody>
      </p:sp>
      <p:grpSp>
        <p:nvGrpSpPr>
          <p:cNvPr id="2" name="Group 10956"/>
          <p:cNvGrpSpPr>
            <a:grpSpLocks noChangeAspect="1"/>
          </p:cNvGrpSpPr>
          <p:nvPr/>
        </p:nvGrpSpPr>
        <p:grpSpPr bwMode="auto">
          <a:xfrm>
            <a:off x="6270625" y="946150"/>
            <a:ext cx="95250" cy="333375"/>
            <a:chOff x="4494213" y="876300"/>
            <a:chExt cx="47625" cy="166688"/>
          </a:xfrm>
        </p:grpSpPr>
        <p:sp>
          <p:nvSpPr>
            <p:cNvPr id="52279" name="Line 10072"/>
            <p:cNvSpPr>
              <a:spLocks noChangeAspect="1" noChangeShapeType="1"/>
            </p:cNvSpPr>
            <p:nvPr/>
          </p:nvSpPr>
          <p:spPr bwMode="auto">
            <a:xfrm>
              <a:off x="4494213" y="876300"/>
              <a:ext cx="47625" cy="1588"/>
            </a:xfrm>
            <a:prstGeom prst="line">
              <a:avLst/>
            </a:prstGeom>
            <a:noFill/>
            <a:ln w="4699">
              <a:solidFill>
                <a:srgbClr val="000000"/>
              </a:solidFill>
              <a:round/>
              <a:headEnd/>
              <a:tailEnd/>
            </a:ln>
          </p:spPr>
          <p:txBody>
            <a:bodyPr/>
            <a:lstStyle/>
            <a:p>
              <a:endParaRPr lang="en-US" sz="3200" b="1"/>
            </a:p>
          </p:txBody>
        </p:sp>
        <p:sp>
          <p:nvSpPr>
            <p:cNvPr id="52280" name="Line 10073"/>
            <p:cNvSpPr>
              <a:spLocks noChangeAspect="1" noChangeShapeType="1"/>
            </p:cNvSpPr>
            <p:nvPr/>
          </p:nvSpPr>
          <p:spPr bwMode="auto">
            <a:xfrm>
              <a:off x="4494213" y="1041400"/>
              <a:ext cx="47625" cy="1588"/>
            </a:xfrm>
            <a:prstGeom prst="line">
              <a:avLst/>
            </a:prstGeom>
            <a:noFill/>
            <a:ln w="4699">
              <a:solidFill>
                <a:srgbClr val="000000"/>
              </a:solidFill>
              <a:round/>
              <a:headEnd/>
              <a:tailEnd/>
            </a:ln>
          </p:spPr>
          <p:txBody>
            <a:bodyPr/>
            <a:lstStyle/>
            <a:p>
              <a:endParaRPr lang="en-US" sz="3200" b="1"/>
            </a:p>
          </p:txBody>
        </p:sp>
        <p:sp>
          <p:nvSpPr>
            <p:cNvPr id="52281" name="Line 10074"/>
            <p:cNvSpPr>
              <a:spLocks noChangeAspect="1" noChangeShapeType="1"/>
            </p:cNvSpPr>
            <p:nvPr/>
          </p:nvSpPr>
          <p:spPr bwMode="auto">
            <a:xfrm flipV="1">
              <a:off x="4519613" y="879475"/>
              <a:ext cx="1588" cy="161925"/>
            </a:xfrm>
            <a:prstGeom prst="line">
              <a:avLst/>
            </a:prstGeom>
            <a:noFill/>
            <a:ln w="4699">
              <a:solidFill>
                <a:srgbClr val="000000"/>
              </a:solidFill>
              <a:round/>
              <a:headEnd/>
              <a:tailEnd/>
            </a:ln>
          </p:spPr>
          <p:txBody>
            <a:bodyPr/>
            <a:lstStyle/>
            <a:p>
              <a:endParaRPr lang="en-US" sz="3200" b="1"/>
            </a:p>
          </p:txBody>
        </p:sp>
      </p:grpSp>
      <p:grpSp>
        <p:nvGrpSpPr>
          <p:cNvPr id="3" name="Group 10965"/>
          <p:cNvGrpSpPr>
            <a:grpSpLocks noChangeAspect="1"/>
          </p:cNvGrpSpPr>
          <p:nvPr/>
        </p:nvGrpSpPr>
        <p:grpSpPr bwMode="auto">
          <a:xfrm>
            <a:off x="6270625" y="4649788"/>
            <a:ext cx="95250" cy="930275"/>
            <a:chOff x="4494213" y="2730500"/>
            <a:chExt cx="47625" cy="465138"/>
          </a:xfrm>
        </p:grpSpPr>
        <p:sp>
          <p:nvSpPr>
            <p:cNvPr id="52276" name="Line 10078"/>
            <p:cNvSpPr>
              <a:spLocks noChangeAspect="1" noChangeShapeType="1"/>
            </p:cNvSpPr>
            <p:nvPr/>
          </p:nvSpPr>
          <p:spPr bwMode="auto">
            <a:xfrm flipV="1">
              <a:off x="4519613" y="2730500"/>
              <a:ext cx="1588" cy="463550"/>
            </a:xfrm>
            <a:prstGeom prst="line">
              <a:avLst/>
            </a:prstGeom>
            <a:noFill/>
            <a:ln w="4699">
              <a:solidFill>
                <a:srgbClr val="000000"/>
              </a:solidFill>
              <a:round/>
              <a:headEnd/>
              <a:tailEnd/>
            </a:ln>
          </p:spPr>
          <p:txBody>
            <a:bodyPr/>
            <a:lstStyle/>
            <a:p>
              <a:endParaRPr lang="en-US" sz="3200" b="1"/>
            </a:p>
          </p:txBody>
        </p:sp>
        <p:sp>
          <p:nvSpPr>
            <p:cNvPr id="52277" name="Line 10079"/>
            <p:cNvSpPr>
              <a:spLocks noChangeAspect="1" noChangeShapeType="1"/>
            </p:cNvSpPr>
            <p:nvPr/>
          </p:nvSpPr>
          <p:spPr bwMode="auto">
            <a:xfrm>
              <a:off x="4494213" y="2730500"/>
              <a:ext cx="47625" cy="1588"/>
            </a:xfrm>
            <a:prstGeom prst="line">
              <a:avLst/>
            </a:prstGeom>
            <a:noFill/>
            <a:ln w="4699">
              <a:solidFill>
                <a:srgbClr val="000000"/>
              </a:solidFill>
              <a:round/>
              <a:headEnd/>
              <a:tailEnd/>
            </a:ln>
          </p:spPr>
          <p:txBody>
            <a:bodyPr/>
            <a:lstStyle/>
            <a:p>
              <a:endParaRPr lang="en-US" sz="3200" b="1"/>
            </a:p>
          </p:txBody>
        </p:sp>
        <p:sp>
          <p:nvSpPr>
            <p:cNvPr id="52278" name="Line 10080"/>
            <p:cNvSpPr>
              <a:spLocks noChangeAspect="1" noChangeShapeType="1"/>
            </p:cNvSpPr>
            <p:nvPr/>
          </p:nvSpPr>
          <p:spPr bwMode="auto">
            <a:xfrm>
              <a:off x="4494213" y="3194050"/>
              <a:ext cx="47625" cy="1588"/>
            </a:xfrm>
            <a:prstGeom prst="line">
              <a:avLst/>
            </a:prstGeom>
            <a:noFill/>
            <a:ln w="4699">
              <a:solidFill>
                <a:srgbClr val="000000"/>
              </a:solidFill>
              <a:round/>
              <a:headEnd/>
              <a:tailEnd/>
            </a:ln>
          </p:spPr>
          <p:txBody>
            <a:bodyPr/>
            <a:lstStyle/>
            <a:p>
              <a:endParaRPr lang="en-US" sz="3200" b="1"/>
            </a:p>
          </p:txBody>
        </p:sp>
      </p:grpSp>
      <p:sp>
        <p:nvSpPr>
          <p:cNvPr id="52234" name="Freeform 10091"/>
          <p:cNvSpPr>
            <a:spLocks noChangeAspect="1"/>
          </p:cNvSpPr>
          <p:nvPr/>
        </p:nvSpPr>
        <p:spPr bwMode="auto">
          <a:xfrm>
            <a:off x="4595813" y="2633663"/>
            <a:ext cx="107950" cy="177800"/>
          </a:xfrm>
          <a:custGeom>
            <a:avLst/>
            <a:gdLst>
              <a:gd name="T0" fmla="*/ 2147483647 w 34"/>
              <a:gd name="T1" fmla="*/ 0 h 56"/>
              <a:gd name="T2" fmla="*/ 2147483647 w 34"/>
              <a:gd name="T3" fmla="*/ 2147483647 h 56"/>
              <a:gd name="T4" fmla="*/ 0 w 34"/>
              <a:gd name="T5" fmla="*/ 0 h 56"/>
              <a:gd name="T6" fmla="*/ 2147483647 w 34"/>
              <a:gd name="T7" fmla="*/ 2147483647 h 56"/>
              <a:gd name="T8" fmla="*/ 2147483647 w 34"/>
              <a:gd name="T9" fmla="*/ 0 h 56"/>
              <a:gd name="T10" fmla="*/ 0 60000 65536"/>
              <a:gd name="T11" fmla="*/ 0 60000 65536"/>
              <a:gd name="T12" fmla="*/ 0 60000 65536"/>
              <a:gd name="T13" fmla="*/ 0 60000 65536"/>
              <a:gd name="T14" fmla="*/ 0 60000 65536"/>
              <a:gd name="T15" fmla="*/ 0 w 34"/>
              <a:gd name="T16" fmla="*/ 0 h 56"/>
              <a:gd name="T17" fmla="*/ 34 w 34"/>
              <a:gd name="T18" fmla="*/ 56 h 56"/>
            </a:gdLst>
            <a:ahLst/>
            <a:cxnLst>
              <a:cxn ang="T10">
                <a:pos x="T0" y="T1"/>
              </a:cxn>
              <a:cxn ang="T11">
                <a:pos x="T2" y="T3"/>
              </a:cxn>
              <a:cxn ang="T12">
                <a:pos x="T4" y="T5"/>
              </a:cxn>
              <a:cxn ang="T13">
                <a:pos x="T6" y="T7"/>
              </a:cxn>
              <a:cxn ang="T14">
                <a:pos x="T8" y="T9"/>
              </a:cxn>
            </a:cxnLst>
            <a:rect l="T15" t="T16" r="T17" b="T18"/>
            <a:pathLst>
              <a:path w="34" h="56">
                <a:moveTo>
                  <a:pt x="34" y="0"/>
                </a:moveTo>
                <a:lnTo>
                  <a:pt x="16" y="6"/>
                </a:lnTo>
                <a:lnTo>
                  <a:pt x="0" y="0"/>
                </a:lnTo>
                <a:lnTo>
                  <a:pt x="16" y="56"/>
                </a:lnTo>
                <a:lnTo>
                  <a:pt x="34" y="0"/>
                </a:lnTo>
                <a:close/>
              </a:path>
            </a:pathLst>
          </a:custGeom>
          <a:solidFill>
            <a:srgbClr val="000000"/>
          </a:solidFill>
          <a:ln w="9525">
            <a:noFill/>
            <a:round/>
            <a:headEnd/>
            <a:tailEnd/>
          </a:ln>
        </p:spPr>
        <p:txBody>
          <a:bodyPr/>
          <a:lstStyle/>
          <a:p>
            <a:endParaRPr lang="en-US" sz="3200" b="1"/>
          </a:p>
        </p:txBody>
      </p:sp>
      <p:grpSp>
        <p:nvGrpSpPr>
          <p:cNvPr id="4" name="Group 10957"/>
          <p:cNvGrpSpPr>
            <a:grpSpLocks noChangeAspect="1"/>
          </p:cNvGrpSpPr>
          <p:nvPr/>
        </p:nvGrpSpPr>
        <p:grpSpPr bwMode="auto">
          <a:xfrm>
            <a:off x="2933700" y="1574800"/>
            <a:ext cx="3292475" cy="1135063"/>
            <a:chOff x="2824163" y="1190625"/>
            <a:chExt cx="1647825" cy="568325"/>
          </a:xfrm>
        </p:grpSpPr>
        <p:sp>
          <p:nvSpPr>
            <p:cNvPr id="52274" name="Freeform 10090"/>
            <p:cNvSpPr>
              <a:spLocks noChangeAspect="1"/>
            </p:cNvSpPr>
            <p:nvPr/>
          </p:nvSpPr>
          <p:spPr bwMode="auto">
            <a:xfrm>
              <a:off x="2824163" y="1190625"/>
              <a:ext cx="1647825" cy="34925"/>
            </a:xfrm>
            <a:custGeom>
              <a:avLst/>
              <a:gdLst>
                <a:gd name="T0" fmla="*/ 2147483647 w 1038"/>
                <a:gd name="T1" fmla="*/ 0 h 22"/>
                <a:gd name="T2" fmla="*/ 2147483647 w 1038"/>
                <a:gd name="T3" fmla="*/ 2147483647 h 22"/>
                <a:gd name="T4" fmla="*/ 2147483647 w 1038"/>
                <a:gd name="T5" fmla="*/ 2147483647 h 22"/>
                <a:gd name="T6" fmla="*/ 2147483647 w 1038"/>
                <a:gd name="T7" fmla="*/ 2147483647 h 22"/>
                <a:gd name="T8" fmla="*/ 2147483647 w 1038"/>
                <a:gd name="T9" fmla="*/ 2147483647 h 22"/>
                <a:gd name="T10" fmla="*/ 2147483647 w 1038"/>
                <a:gd name="T11" fmla="*/ 2147483647 h 22"/>
                <a:gd name="T12" fmla="*/ 2147483647 w 1038"/>
                <a:gd name="T13" fmla="*/ 2147483647 h 22"/>
                <a:gd name="T14" fmla="*/ 2147483647 w 1038"/>
                <a:gd name="T15" fmla="*/ 2147483647 h 22"/>
                <a:gd name="T16" fmla="*/ 2147483647 w 1038"/>
                <a:gd name="T17" fmla="*/ 2147483647 h 22"/>
                <a:gd name="T18" fmla="*/ 2147483647 w 1038"/>
                <a:gd name="T19" fmla="*/ 2147483647 h 22"/>
                <a:gd name="T20" fmla="*/ 2147483647 w 1038"/>
                <a:gd name="T21" fmla="*/ 2147483647 h 22"/>
                <a:gd name="T22" fmla="*/ 2147483647 w 1038"/>
                <a:gd name="T23" fmla="*/ 2147483647 h 22"/>
                <a:gd name="T24" fmla="*/ 0 w 1038"/>
                <a:gd name="T25" fmla="*/ 2147483647 h 22"/>
                <a:gd name="T26" fmla="*/ 0 w 1038"/>
                <a:gd name="T27" fmla="*/ 2147483647 h 22"/>
                <a:gd name="T28" fmla="*/ 0 w 1038"/>
                <a:gd name="T29" fmla="*/ 2147483647 h 22"/>
                <a:gd name="T30" fmla="*/ 0 w 1038"/>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8"/>
                <a:gd name="T49" fmla="*/ 0 h 22"/>
                <a:gd name="T50" fmla="*/ 1038 w 103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8" h="22">
                  <a:moveTo>
                    <a:pt x="1038" y="0"/>
                  </a:moveTo>
                  <a:lnTo>
                    <a:pt x="1038" y="12"/>
                  </a:lnTo>
                  <a:lnTo>
                    <a:pt x="1038" y="16"/>
                  </a:lnTo>
                  <a:lnTo>
                    <a:pt x="1036" y="18"/>
                  </a:lnTo>
                  <a:lnTo>
                    <a:pt x="1034" y="20"/>
                  </a:lnTo>
                  <a:lnTo>
                    <a:pt x="1030" y="22"/>
                  </a:lnTo>
                  <a:lnTo>
                    <a:pt x="8" y="22"/>
                  </a:lnTo>
                  <a:lnTo>
                    <a:pt x="6" y="20"/>
                  </a:lnTo>
                  <a:lnTo>
                    <a:pt x="2" y="18"/>
                  </a:lnTo>
                  <a:lnTo>
                    <a:pt x="0" y="16"/>
                  </a:lnTo>
                  <a:lnTo>
                    <a:pt x="0" y="12"/>
                  </a:lnTo>
                  <a:lnTo>
                    <a:pt x="0" y="0"/>
                  </a:lnTo>
                </a:path>
              </a:pathLst>
            </a:custGeom>
            <a:noFill/>
            <a:ln w="6985">
              <a:solidFill>
                <a:srgbClr val="000000"/>
              </a:solidFill>
              <a:round/>
              <a:headEnd/>
              <a:tailEnd/>
            </a:ln>
          </p:spPr>
          <p:txBody>
            <a:bodyPr/>
            <a:lstStyle/>
            <a:p>
              <a:endParaRPr lang="en-US" sz="3200" b="1"/>
            </a:p>
          </p:txBody>
        </p:sp>
        <p:sp>
          <p:nvSpPr>
            <p:cNvPr id="52275" name="Line 10092"/>
            <p:cNvSpPr>
              <a:spLocks noChangeAspect="1" noChangeShapeType="1"/>
            </p:cNvSpPr>
            <p:nvPr/>
          </p:nvSpPr>
          <p:spPr bwMode="auto">
            <a:xfrm>
              <a:off x="3681413" y="1225550"/>
              <a:ext cx="1588" cy="533400"/>
            </a:xfrm>
            <a:prstGeom prst="line">
              <a:avLst/>
            </a:prstGeom>
            <a:noFill/>
            <a:ln w="6985">
              <a:solidFill>
                <a:srgbClr val="000000"/>
              </a:solidFill>
              <a:round/>
              <a:headEnd/>
              <a:tailEnd/>
            </a:ln>
          </p:spPr>
          <p:txBody>
            <a:bodyPr/>
            <a:lstStyle/>
            <a:p>
              <a:endParaRPr lang="en-US" sz="3200" b="1"/>
            </a:p>
          </p:txBody>
        </p:sp>
      </p:grpSp>
      <p:sp>
        <p:nvSpPr>
          <p:cNvPr id="52236" name="Freeform 10094"/>
          <p:cNvSpPr>
            <a:spLocks noChangeAspect="1"/>
          </p:cNvSpPr>
          <p:nvPr/>
        </p:nvSpPr>
        <p:spPr bwMode="auto">
          <a:xfrm>
            <a:off x="3694113" y="4441825"/>
            <a:ext cx="101600" cy="176213"/>
          </a:xfrm>
          <a:custGeom>
            <a:avLst/>
            <a:gdLst>
              <a:gd name="T0" fmla="*/ 2147483647 w 32"/>
              <a:gd name="T1" fmla="*/ 0 h 56"/>
              <a:gd name="T2" fmla="*/ 2147483647 w 32"/>
              <a:gd name="T3" fmla="*/ 2147483647 h 56"/>
              <a:gd name="T4" fmla="*/ 0 w 32"/>
              <a:gd name="T5" fmla="*/ 0 h 56"/>
              <a:gd name="T6" fmla="*/ 2147483647 w 32"/>
              <a:gd name="T7" fmla="*/ 2147483647 h 56"/>
              <a:gd name="T8" fmla="*/ 2147483647 w 32"/>
              <a:gd name="T9" fmla="*/ 0 h 56"/>
              <a:gd name="T10" fmla="*/ 0 60000 65536"/>
              <a:gd name="T11" fmla="*/ 0 60000 65536"/>
              <a:gd name="T12" fmla="*/ 0 60000 65536"/>
              <a:gd name="T13" fmla="*/ 0 60000 65536"/>
              <a:gd name="T14" fmla="*/ 0 60000 65536"/>
              <a:gd name="T15" fmla="*/ 0 w 32"/>
              <a:gd name="T16" fmla="*/ 0 h 56"/>
              <a:gd name="T17" fmla="*/ 32 w 32"/>
              <a:gd name="T18" fmla="*/ 56 h 56"/>
            </a:gdLst>
            <a:ahLst/>
            <a:cxnLst>
              <a:cxn ang="T10">
                <a:pos x="T0" y="T1"/>
              </a:cxn>
              <a:cxn ang="T11">
                <a:pos x="T2" y="T3"/>
              </a:cxn>
              <a:cxn ang="T12">
                <a:pos x="T4" y="T5"/>
              </a:cxn>
              <a:cxn ang="T13">
                <a:pos x="T6" y="T7"/>
              </a:cxn>
              <a:cxn ang="T14">
                <a:pos x="T8" y="T9"/>
              </a:cxn>
            </a:cxnLst>
            <a:rect l="T15" t="T16" r="T17" b="T18"/>
            <a:pathLst>
              <a:path w="32" h="56">
                <a:moveTo>
                  <a:pt x="32" y="0"/>
                </a:moveTo>
                <a:lnTo>
                  <a:pt x="16" y="6"/>
                </a:lnTo>
                <a:lnTo>
                  <a:pt x="0" y="0"/>
                </a:lnTo>
                <a:lnTo>
                  <a:pt x="16" y="56"/>
                </a:lnTo>
                <a:lnTo>
                  <a:pt x="32" y="0"/>
                </a:lnTo>
                <a:close/>
              </a:path>
            </a:pathLst>
          </a:custGeom>
          <a:solidFill>
            <a:srgbClr val="000000"/>
          </a:solidFill>
          <a:ln w="9525">
            <a:noFill/>
            <a:round/>
            <a:headEnd/>
            <a:tailEnd/>
          </a:ln>
        </p:spPr>
        <p:txBody>
          <a:bodyPr/>
          <a:lstStyle/>
          <a:p>
            <a:endParaRPr lang="en-US" sz="3200" b="1"/>
          </a:p>
        </p:txBody>
      </p:sp>
      <p:grpSp>
        <p:nvGrpSpPr>
          <p:cNvPr id="5" name="Group 10959"/>
          <p:cNvGrpSpPr>
            <a:grpSpLocks noChangeAspect="1"/>
          </p:cNvGrpSpPr>
          <p:nvPr/>
        </p:nvGrpSpPr>
        <p:grpSpPr bwMode="auto">
          <a:xfrm>
            <a:off x="2667000" y="3990975"/>
            <a:ext cx="2341563" cy="527050"/>
            <a:chOff x="2690813" y="2400300"/>
            <a:chExt cx="1171575" cy="263525"/>
          </a:xfrm>
        </p:grpSpPr>
        <p:sp>
          <p:nvSpPr>
            <p:cNvPr id="52272" name="Freeform 10093"/>
            <p:cNvSpPr>
              <a:spLocks noChangeAspect="1"/>
            </p:cNvSpPr>
            <p:nvPr/>
          </p:nvSpPr>
          <p:spPr bwMode="auto">
            <a:xfrm>
              <a:off x="2690813" y="2400300"/>
              <a:ext cx="1171575" cy="34925"/>
            </a:xfrm>
            <a:custGeom>
              <a:avLst/>
              <a:gdLst>
                <a:gd name="T0" fmla="*/ 2147483647 w 738"/>
                <a:gd name="T1" fmla="*/ 0 h 22"/>
                <a:gd name="T2" fmla="*/ 2147483647 w 738"/>
                <a:gd name="T3" fmla="*/ 2147483647 h 22"/>
                <a:gd name="T4" fmla="*/ 2147483647 w 738"/>
                <a:gd name="T5" fmla="*/ 2147483647 h 22"/>
                <a:gd name="T6" fmla="*/ 2147483647 w 738"/>
                <a:gd name="T7" fmla="*/ 2147483647 h 22"/>
                <a:gd name="T8" fmla="*/ 2147483647 w 738"/>
                <a:gd name="T9" fmla="*/ 2147483647 h 22"/>
                <a:gd name="T10" fmla="*/ 2147483647 w 738"/>
                <a:gd name="T11" fmla="*/ 2147483647 h 22"/>
                <a:gd name="T12" fmla="*/ 2147483647 w 738"/>
                <a:gd name="T13" fmla="*/ 2147483647 h 22"/>
                <a:gd name="T14" fmla="*/ 2147483647 w 738"/>
                <a:gd name="T15" fmla="*/ 2147483647 h 22"/>
                <a:gd name="T16" fmla="*/ 2147483647 w 738"/>
                <a:gd name="T17" fmla="*/ 2147483647 h 22"/>
                <a:gd name="T18" fmla="*/ 2147483647 w 738"/>
                <a:gd name="T19" fmla="*/ 2147483647 h 22"/>
                <a:gd name="T20" fmla="*/ 2147483647 w 738"/>
                <a:gd name="T21" fmla="*/ 2147483647 h 22"/>
                <a:gd name="T22" fmla="*/ 2147483647 w 738"/>
                <a:gd name="T23" fmla="*/ 2147483647 h 22"/>
                <a:gd name="T24" fmla="*/ 0 w 738"/>
                <a:gd name="T25" fmla="*/ 2147483647 h 22"/>
                <a:gd name="T26" fmla="*/ 0 w 738"/>
                <a:gd name="T27" fmla="*/ 2147483647 h 22"/>
                <a:gd name="T28" fmla="*/ 0 w 738"/>
                <a:gd name="T29" fmla="*/ 2147483647 h 22"/>
                <a:gd name="T30" fmla="*/ 0 w 738"/>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8"/>
                <a:gd name="T49" fmla="*/ 0 h 22"/>
                <a:gd name="T50" fmla="*/ 738 w 73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8" h="22">
                  <a:moveTo>
                    <a:pt x="738" y="0"/>
                  </a:moveTo>
                  <a:lnTo>
                    <a:pt x="738" y="12"/>
                  </a:lnTo>
                  <a:lnTo>
                    <a:pt x="738" y="16"/>
                  </a:lnTo>
                  <a:lnTo>
                    <a:pt x="736" y="18"/>
                  </a:lnTo>
                  <a:lnTo>
                    <a:pt x="734" y="20"/>
                  </a:lnTo>
                  <a:lnTo>
                    <a:pt x="730" y="22"/>
                  </a:lnTo>
                  <a:lnTo>
                    <a:pt x="8" y="22"/>
                  </a:lnTo>
                  <a:lnTo>
                    <a:pt x="4" y="20"/>
                  </a:lnTo>
                  <a:lnTo>
                    <a:pt x="2" y="18"/>
                  </a:lnTo>
                  <a:lnTo>
                    <a:pt x="0" y="16"/>
                  </a:lnTo>
                  <a:lnTo>
                    <a:pt x="0" y="12"/>
                  </a:lnTo>
                  <a:lnTo>
                    <a:pt x="0" y="0"/>
                  </a:lnTo>
                </a:path>
              </a:pathLst>
            </a:custGeom>
            <a:noFill/>
            <a:ln w="6985">
              <a:solidFill>
                <a:srgbClr val="000000"/>
              </a:solidFill>
              <a:round/>
              <a:headEnd/>
              <a:tailEnd/>
            </a:ln>
          </p:spPr>
          <p:txBody>
            <a:bodyPr/>
            <a:lstStyle/>
            <a:p>
              <a:endParaRPr lang="en-US" sz="3200" b="1"/>
            </a:p>
          </p:txBody>
        </p:sp>
        <p:sp>
          <p:nvSpPr>
            <p:cNvPr id="52273" name="Line 10095"/>
            <p:cNvSpPr>
              <a:spLocks noChangeAspect="1" noChangeShapeType="1"/>
            </p:cNvSpPr>
            <p:nvPr/>
          </p:nvSpPr>
          <p:spPr bwMode="auto">
            <a:xfrm>
              <a:off x="3230563" y="2435225"/>
              <a:ext cx="1588" cy="228600"/>
            </a:xfrm>
            <a:prstGeom prst="line">
              <a:avLst/>
            </a:prstGeom>
            <a:noFill/>
            <a:ln w="6985">
              <a:solidFill>
                <a:srgbClr val="000000"/>
              </a:solidFill>
              <a:round/>
              <a:headEnd/>
              <a:tailEnd/>
            </a:ln>
          </p:spPr>
          <p:txBody>
            <a:bodyPr/>
            <a:lstStyle/>
            <a:p>
              <a:endParaRPr lang="en-US" sz="3200" b="1"/>
            </a:p>
          </p:txBody>
        </p:sp>
      </p:grpSp>
      <p:grpSp>
        <p:nvGrpSpPr>
          <p:cNvPr id="6" name="Group 10960"/>
          <p:cNvGrpSpPr>
            <a:grpSpLocks noChangeAspect="1"/>
          </p:cNvGrpSpPr>
          <p:nvPr/>
        </p:nvGrpSpPr>
        <p:grpSpPr bwMode="auto">
          <a:xfrm>
            <a:off x="2628900" y="5918200"/>
            <a:ext cx="3255963" cy="482600"/>
            <a:chOff x="2671763" y="3365500"/>
            <a:chExt cx="1628775" cy="241300"/>
          </a:xfrm>
        </p:grpSpPr>
        <p:sp>
          <p:nvSpPr>
            <p:cNvPr id="52270" name="Freeform 10096"/>
            <p:cNvSpPr>
              <a:spLocks noChangeAspect="1"/>
            </p:cNvSpPr>
            <p:nvPr/>
          </p:nvSpPr>
          <p:spPr bwMode="auto">
            <a:xfrm>
              <a:off x="2671763" y="3365500"/>
              <a:ext cx="1628775" cy="34925"/>
            </a:xfrm>
            <a:custGeom>
              <a:avLst/>
              <a:gdLst>
                <a:gd name="T0" fmla="*/ 2147483647 w 1026"/>
                <a:gd name="T1" fmla="*/ 0 h 22"/>
                <a:gd name="T2" fmla="*/ 2147483647 w 1026"/>
                <a:gd name="T3" fmla="*/ 2147483647 h 22"/>
                <a:gd name="T4" fmla="*/ 2147483647 w 1026"/>
                <a:gd name="T5" fmla="*/ 2147483647 h 22"/>
                <a:gd name="T6" fmla="*/ 2147483647 w 1026"/>
                <a:gd name="T7" fmla="*/ 2147483647 h 22"/>
                <a:gd name="T8" fmla="*/ 2147483647 w 1026"/>
                <a:gd name="T9" fmla="*/ 2147483647 h 22"/>
                <a:gd name="T10" fmla="*/ 2147483647 w 1026"/>
                <a:gd name="T11" fmla="*/ 2147483647 h 22"/>
                <a:gd name="T12" fmla="*/ 2147483647 w 1026"/>
                <a:gd name="T13" fmla="*/ 2147483647 h 22"/>
                <a:gd name="T14" fmla="*/ 2147483647 w 1026"/>
                <a:gd name="T15" fmla="*/ 2147483647 h 22"/>
                <a:gd name="T16" fmla="*/ 2147483647 w 1026"/>
                <a:gd name="T17" fmla="*/ 2147483647 h 22"/>
                <a:gd name="T18" fmla="*/ 2147483647 w 1026"/>
                <a:gd name="T19" fmla="*/ 2147483647 h 22"/>
                <a:gd name="T20" fmla="*/ 2147483647 w 1026"/>
                <a:gd name="T21" fmla="*/ 2147483647 h 22"/>
                <a:gd name="T22" fmla="*/ 2147483647 w 1026"/>
                <a:gd name="T23" fmla="*/ 2147483647 h 22"/>
                <a:gd name="T24" fmla="*/ 0 w 1026"/>
                <a:gd name="T25" fmla="*/ 2147483647 h 22"/>
                <a:gd name="T26" fmla="*/ 0 w 1026"/>
                <a:gd name="T27" fmla="*/ 2147483647 h 22"/>
                <a:gd name="T28" fmla="*/ 0 w 1026"/>
                <a:gd name="T29" fmla="*/ 2147483647 h 22"/>
                <a:gd name="T30" fmla="*/ 0 w 1026"/>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6"/>
                <a:gd name="T49" fmla="*/ 0 h 22"/>
                <a:gd name="T50" fmla="*/ 1026 w 102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6" h="22">
                  <a:moveTo>
                    <a:pt x="1026" y="0"/>
                  </a:moveTo>
                  <a:lnTo>
                    <a:pt x="1026" y="12"/>
                  </a:lnTo>
                  <a:lnTo>
                    <a:pt x="1026" y="16"/>
                  </a:lnTo>
                  <a:lnTo>
                    <a:pt x="1024" y="18"/>
                  </a:lnTo>
                  <a:lnTo>
                    <a:pt x="1022" y="20"/>
                  </a:lnTo>
                  <a:lnTo>
                    <a:pt x="1018" y="22"/>
                  </a:lnTo>
                  <a:lnTo>
                    <a:pt x="8" y="22"/>
                  </a:lnTo>
                  <a:lnTo>
                    <a:pt x="4" y="20"/>
                  </a:lnTo>
                  <a:lnTo>
                    <a:pt x="2" y="18"/>
                  </a:lnTo>
                  <a:lnTo>
                    <a:pt x="0" y="16"/>
                  </a:lnTo>
                  <a:lnTo>
                    <a:pt x="0" y="12"/>
                  </a:lnTo>
                  <a:lnTo>
                    <a:pt x="0" y="0"/>
                  </a:lnTo>
                </a:path>
              </a:pathLst>
            </a:custGeom>
            <a:noFill/>
            <a:ln w="6985">
              <a:solidFill>
                <a:srgbClr val="000000"/>
              </a:solidFill>
              <a:round/>
              <a:headEnd/>
              <a:tailEnd/>
            </a:ln>
          </p:spPr>
          <p:txBody>
            <a:bodyPr/>
            <a:lstStyle/>
            <a:p>
              <a:endParaRPr lang="en-US" sz="3200" b="1"/>
            </a:p>
          </p:txBody>
        </p:sp>
        <p:sp>
          <p:nvSpPr>
            <p:cNvPr id="52271" name="Line 10098"/>
            <p:cNvSpPr>
              <a:spLocks noChangeAspect="1" noChangeShapeType="1"/>
            </p:cNvSpPr>
            <p:nvPr/>
          </p:nvSpPr>
          <p:spPr bwMode="auto">
            <a:xfrm>
              <a:off x="3494088" y="3400425"/>
              <a:ext cx="1588" cy="206375"/>
            </a:xfrm>
            <a:prstGeom prst="line">
              <a:avLst/>
            </a:prstGeom>
            <a:noFill/>
            <a:ln w="6985">
              <a:solidFill>
                <a:srgbClr val="000000"/>
              </a:solidFill>
              <a:round/>
              <a:headEnd/>
              <a:tailEnd/>
            </a:ln>
          </p:spPr>
          <p:txBody>
            <a:bodyPr/>
            <a:lstStyle/>
            <a:p>
              <a:endParaRPr lang="en-US" sz="3200" b="1"/>
            </a:p>
          </p:txBody>
        </p:sp>
      </p:grpSp>
      <p:sp>
        <p:nvSpPr>
          <p:cNvPr id="52239" name="Line 10151"/>
          <p:cNvSpPr>
            <a:spLocks noChangeAspect="1" noChangeShapeType="1"/>
          </p:cNvSpPr>
          <p:nvPr/>
        </p:nvSpPr>
        <p:spPr bwMode="auto">
          <a:xfrm>
            <a:off x="3675063" y="3362325"/>
            <a:ext cx="266700" cy="38100"/>
          </a:xfrm>
          <a:prstGeom prst="line">
            <a:avLst/>
          </a:prstGeom>
          <a:noFill/>
          <a:ln w="6">
            <a:solidFill>
              <a:srgbClr val="FFFFFF"/>
            </a:solidFill>
            <a:round/>
            <a:headEnd/>
            <a:tailEnd/>
          </a:ln>
        </p:spPr>
        <p:txBody>
          <a:bodyPr/>
          <a:lstStyle/>
          <a:p>
            <a:endParaRPr lang="en-US" sz="3200" b="1"/>
          </a:p>
        </p:txBody>
      </p:sp>
      <p:sp>
        <p:nvSpPr>
          <p:cNvPr id="52240" name="Line 10152"/>
          <p:cNvSpPr>
            <a:spLocks noChangeAspect="1" noChangeShapeType="1"/>
          </p:cNvSpPr>
          <p:nvPr/>
        </p:nvSpPr>
        <p:spPr bwMode="auto">
          <a:xfrm>
            <a:off x="3675063" y="3362325"/>
            <a:ext cx="266700" cy="38100"/>
          </a:xfrm>
          <a:prstGeom prst="line">
            <a:avLst/>
          </a:prstGeom>
          <a:noFill/>
          <a:ln w="4699">
            <a:solidFill>
              <a:srgbClr val="000000"/>
            </a:solidFill>
            <a:round/>
            <a:headEnd/>
            <a:tailEnd/>
          </a:ln>
        </p:spPr>
        <p:txBody>
          <a:bodyPr/>
          <a:lstStyle/>
          <a:p>
            <a:endParaRPr lang="en-US" sz="3200" b="1"/>
          </a:p>
        </p:txBody>
      </p:sp>
      <p:sp>
        <p:nvSpPr>
          <p:cNvPr id="52241" name="Line 10153"/>
          <p:cNvSpPr>
            <a:spLocks noChangeAspect="1" noChangeShapeType="1"/>
          </p:cNvSpPr>
          <p:nvPr/>
        </p:nvSpPr>
        <p:spPr bwMode="auto">
          <a:xfrm>
            <a:off x="3308350" y="2278063"/>
            <a:ext cx="254000" cy="419100"/>
          </a:xfrm>
          <a:prstGeom prst="line">
            <a:avLst/>
          </a:prstGeom>
          <a:noFill/>
          <a:ln w="6">
            <a:solidFill>
              <a:srgbClr val="FFFFFF"/>
            </a:solidFill>
            <a:round/>
            <a:headEnd/>
            <a:tailEnd/>
          </a:ln>
        </p:spPr>
        <p:txBody>
          <a:bodyPr/>
          <a:lstStyle/>
          <a:p>
            <a:endParaRPr lang="en-US" sz="3200" b="1"/>
          </a:p>
        </p:txBody>
      </p:sp>
      <p:sp>
        <p:nvSpPr>
          <p:cNvPr id="52242" name="Line 10154"/>
          <p:cNvSpPr>
            <a:spLocks noChangeAspect="1" noChangeShapeType="1"/>
          </p:cNvSpPr>
          <p:nvPr/>
        </p:nvSpPr>
        <p:spPr bwMode="auto">
          <a:xfrm>
            <a:off x="3308350" y="2278063"/>
            <a:ext cx="254000" cy="419100"/>
          </a:xfrm>
          <a:prstGeom prst="line">
            <a:avLst/>
          </a:prstGeom>
          <a:noFill/>
          <a:ln w="4699">
            <a:solidFill>
              <a:srgbClr val="000000"/>
            </a:solidFill>
            <a:round/>
            <a:headEnd/>
            <a:tailEnd/>
          </a:ln>
        </p:spPr>
        <p:txBody>
          <a:bodyPr/>
          <a:lstStyle/>
          <a:p>
            <a:endParaRPr lang="en-US" sz="3200" b="1"/>
          </a:p>
        </p:txBody>
      </p:sp>
      <p:grpSp>
        <p:nvGrpSpPr>
          <p:cNvPr id="7" name="Group 10958"/>
          <p:cNvGrpSpPr>
            <a:grpSpLocks noChangeAspect="1"/>
          </p:cNvGrpSpPr>
          <p:nvPr/>
        </p:nvGrpSpPr>
        <p:grpSpPr bwMode="auto">
          <a:xfrm>
            <a:off x="4418013" y="3103563"/>
            <a:ext cx="120650" cy="608012"/>
            <a:chOff x="3567113" y="1955800"/>
            <a:chExt cx="60325" cy="304800"/>
          </a:xfrm>
        </p:grpSpPr>
        <p:sp>
          <p:nvSpPr>
            <p:cNvPr id="52268" name="Line 10155"/>
            <p:cNvSpPr>
              <a:spLocks noChangeAspect="1" noChangeShapeType="1"/>
            </p:cNvSpPr>
            <p:nvPr/>
          </p:nvSpPr>
          <p:spPr bwMode="auto">
            <a:xfrm flipH="1">
              <a:off x="3598863" y="2108200"/>
              <a:ext cx="28575" cy="1588"/>
            </a:xfrm>
            <a:prstGeom prst="line">
              <a:avLst/>
            </a:prstGeom>
            <a:noFill/>
            <a:ln w="4699">
              <a:solidFill>
                <a:srgbClr val="000000"/>
              </a:solidFill>
              <a:round/>
              <a:headEnd/>
              <a:tailEnd/>
            </a:ln>
          </p:spPr>
          <p:txBody>
            <a:bodyPr/>
            <a:lstStyle/>
            <a:p>
              <a:endParaRPr lang="en-US" sz="3200" b="1"/>
            </a:p>
          </p:txBody>
        </p:sp>
        <p:sp>
          <p:nvSpPr>
            <p:cNvPr id="52269" name="Freeform 10156"/>
            <p:cNvSpPr>
              <a:spLocks noChangeAspect="1"/>
            </p:cNvSpPr>
            <p:nvPr/>
          </p:nvSpPr>
          <p:spPr bwMode="auto">
            <a:xfrm>
              <a:off x="3567113" y="1955800"/>
              <a:ext cx="31750" cy="304800"/>
            </a:xfrm>
            <a:custGeom>
              <a:avLst/>
              <a:gdLst>
                <a:gd name="T0" fmla="*/ 0 w 20"/>
                <a:gd name="T1" fmla="*/ 0 h 192"/>
                <a:gd name="T2" fmla="*/ 2147483647 w 20"/>
                <a:gd name="T3" fmla="*/ 0 h 192"/>
                <a:gd name="T4" fmla="*/ 2147483647 w 20"/>
                <a:gd name="T5" fmla="*/ 0 h 192"/>
                <a:gd name="T6" fmla="*/ 2147483647 w 20"/>
                <a:gd name="T7" fmla="*/ 0 h 192"/>
                <a:gd name="T8" fmla="*/ 2147483647 w 20"/>
                <a:gd name="T9" fmla="*/ 2147483647 h 192"/>
                <a:gd name="T10" fmla="*/ 2147483647 w 20"/>
                <a:gd name="T11" fmla="*/ 2147483647 h 192"/>
                <a:gd name="T12" fmla="*/ 2147483647 w 20"/>
                <a:gd name="T13" fmla="*/ 2147483647 h 192"/>
                <a:gd name="T14" fmla="*/ 2147483647 w 20"/>
                <a:gd name="T15" fmla="*/ 2147483647 h 192"/>
                <a:gd name="T16" fmla="*/ 2147483647 w 20"/>
                <a:gd name="T17" fmla="*/ 2147483647 h 192"/>
                <a:gd name="T18" fmla="*/ 2147483647 w 20"/>
                <a:gd name="T19" fmla="*/ 2147483647 h 192"/>
                <a:gd name="T20" fmla="*/ 2147483647 w 20"/>
                <a:gd name="T21" fmla="*/ 2147483647 h 192"/>
                <a:gd name="T22" fmla="*/ 2147483647 w 20"/>
                <a:gd name="T23" fmla="*/ 2147483647 h 192"/>
                <a:gd name="T24" fmla="*/ 2147483647 w 20"/>
                <a:gd name="T25" fmla="*/ 2147483647 h 192"/>
                <a:gd name="T26" fmla="*/ 2147483647 w 20"/>
                <a:gd name="T27" fmla="*/ 2147483647 h 192"/>
                <a:gd name="T28" fmla="*/ 2147483647 w 20"/>
                <a:gd name="T29" fmla="*/ 2147483647 h 192"/>
                <a:gd name="T30" fmla="*/ 0 w 20"/>
                <a:gd name="T31" fmla="*/ 2147483647 h 1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92"/>
                <a:gd name="T50" fmla="*/ 20 w 20"/>
                <a:gd name="T51" fmla="*/ 192 h 1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92">
                  <a:moveTo>
                    <a:pt x="0" y="0"/>
                  </a:moveTo>
                  <a:lnTo>
                    <a:pt x="12" y="0"/>
                  </a:lnTo>
                  <a:lnTo>
                    <a:pt x="16" y="2"/>
                  </a:lnTo>
                  <a:lnTo>
                    <a:pt x="18" y="4"/>
                  </a:lnTo>
                  <a:lnTo>
                    <a:pt x="20" y="6"/>
                  </a:lnTo>
                  <a:lnTo>
                    <a:pt x="20" y="10"/>
                  </a:lnTo>
                  <a:lnTo>
                    <a:pt x="20" y="182"/>
                  </a:lnTo>
                  <a:lnTo>
                    <a:pt x="20" y="186"/>
                  </a:lnTo>
                  <a:lnTo>
                    <a:pt x="18" y="188"/>
                  </a:lnTo>
                  <a:lnTo>
                    <a:pt x="16" y="190"/>
                  </a:lnTo>
                  <a:lnTo>
                    <a:pt x="12" y="192"/>
                  </a:lnTo>
                  <a:lnTo>
                    <a:pt x="0" y="192"/>
                  </a:lnTo>
                </a:path>
              </a:pathLst>
            </a:custGeom>
            <a:noFill/>
            <a:ln w="4699">
              <a:solidFill>
                <a:srgbClr val="000000"/>
              </a:solidFill>
              <a:round/>
              <a:headEnd/>
              <a:tailEnd/>
            </a:ln>
          </p:spPr>
          <p:txBody>
            <a:bodyPr/>
            <a:lstStyle/>
            <a:p>
              <a:endParaRPr lang="en-US" sz="3200" b="1"/>
            </a:p>
          </p:txBody>
        </p:sp>
      </p:grpSp>
      <p:grpSp>
        <p:nvGrpSpPr>
          <p:cNvPr id="8" name="Group 10961"/>
          <p:cNvGrpSpPr>
            <a:grpSpLocks noChangeAspect="1"/>
          </p:cNvGrpSpPr>
          <p:nvPr/>
        </p:nvGrpSpPr>
        <p:grpSpPr bwMode="auto">
          <a:xfrm>
            <a:off x="5326063" y="5545138"/>
            <a:ext cx="349250" cy="120650"/>
            <a:chOff x="4021138" y="3178175"/>
            <a:chExt cx="174625" cy="60325"/>
          </a:xfrm>
        </p:grpSpPr>
        <p:sp>
          <p:nvSpPr>
            <p:cNvPr id="52266" name="Freeform 10150"/>
            <p:cNvSpPr>
              <a:spLocks noChangeAspect="1"/>
            </p:cNvSpPr>
            <p:nvPr/>
          </p:nvSpPr>
          <p:spPr bwMode="auto">
            <a:xfrm>
              <a:off x="4021138" y="3178175"/>
              <a:ext cx="174625" cy="31750"/>
            </a:xfrm>
            <a:custGeom>
              <a:avLst/>
              <a:gdLst>
                <a:gd name="T0" fmla="*/ 2147483647 w 110"/>
                <a:gd name="T1" fmla="*/ 0 h 20"/>
                <a:gd name="T2" fmla="*/ 2147483647 w 110"/>
                <a:gd name="T3" fmla="*/ 2147483647 h 20"/>
                <a:gd name="T4" fmla="*/ 2147483647 w 110"/>
                <a:gd name="T5" fmla="*/ 2147483647 h 20"/>
                <a:gd name="T6" fmla="*/ 2147483647 w 110"/>
                <a:gd name="T7" fmla="*/ 2147483647 h 20"/>
                <a:gd name="T8" fmla="*/ 2147483647 w 110"/>
                <a:gd name="T9" fmla="*/ 2147483647 h 20"/>
                <a:gd name="T10" fmla="*/ 2147483647 w 110"/>
                <a:gd name="T11" fmla="*/ 2147483647 h 20"/>
                <a:gd name="T12" fmla="*/ 2147483647 w 110"/>
                <a:gd name="T13" fmla="*/ 2147483647 h 20"/>
                <a:gd name="T14" fmla="*/ 2147483647 w 110"/>
                <a:gd name="T15" fmla="*/ 2147483647 h 20"/>
                <a:gd name="T16" fmla="*/ 2147483647 w 110"/>
                <a:gd name="T17" fmla="*/ 2147483647 h 20"/>
                <a:gd name="T18" fmla="*/ 2147483647 w 110"/>
                <a:gd name="T19" fmla="*/ 2147483647 h 20"/>
                <a:gd name="T20" fmla="*/ 2147483647 w 110"/>
                <a:gd name="T21" fmla="*/ 2147483647 h 20"/>
                <a:gd name="T22" fmla="*/ 2147483647 w 110"/>
                <a:gd name="T23" fmla="*/ 2147483647 h 20"/>
                <a:gd name="T24" fmla="*/ 0 w 110"/>
                <a:gd name="T25" fmla="*/ 2147483647 h 20"/>
                <a:gd name="T26" fmla="*/ 0 w 110"/>
                <a:gd name="T27" fmla="*/ 2147483647 h 20"/>
                <a:gd name="T28" fmla="*/ 0 w 110"/>
                <a:gd name="T29" fmla="*/ 2147483647 h 20"/>
                <a:gd name="T30" fmla="*/ 0 w 110"/>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
                <a:gd name="T49" fmla="*/ 0 h 20"/>
                <a:gd name="T50" fmla="*/ 110 w 11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 h="20">
                  <a:moveTo>
                    <a:pt x="110" y="0"/>
                  </a:moveTo>
                  <a:lnTo>
                    <a:pt x="110" y="10"/>
                  </a:lnTo>
                  <a:lnTo>
                    <a:pt x="110" y="14"/>
                  </a:lnTo>
                  <a:lnTo>
                    <a:pt x="108" y="18"/>
                  </a:lnTo>
                  <a:lnTo>
                    <a:pt x="106" y="18"/>
                  </a:lnTo>
                  <a:lnTo>
                    <a:pt x="102" y="20"/>
                  </a:lnTo>
                  <a:lnTo>
                    <a:pt x="8" y="20"/>
                  </a:lnTo>
                  <a:lnTo>
                    <a:pt x="4" y="18"/>
                  </a:lnTo>
                  <a:lnTo>
                    <a:pt x="2" y="18"/>
                  </a:lnTo>
                  <a:lnTo>
                    <a:pt x="0" y="14"/>
                  </a:lnTo>
                  <a:lnTo>
                    <a:pt x="0" y="10"/>
                  </a:lnTo>
                  <a:lnTo>
                    <a:pt x="0" y="0"/>
                  </a:lnTo>
                </a:path>
              </a:pathLst>
            </a:custGeom>
            <a:noFill/>
            <a:ln w="4699">
              <a:solidFill>
                <a:srgbClr val="000000"/>
              </a:solidFill>
              <a:round/>
              <a:headEnd/>
              <a:tailEnd/>
            </a:ln>
          </p:spPr>
          <p:txBody>
            <a:bodyPr/>
            <a:lstStyle/>
            <a:p>
              <a:endParaRPr lang="en-US" sz="3200" b="1"/>
            </a:p>
          </p:txBody>
        </p:sp>
        <p:sp>
          <p:nvSpPr>
            <p:cNvPr id="52267" name="Line 10157"/>
            <p:cNvSpPr>
              <a:spLocks noChangeAspect="1" noChangeShapeType="1"/>
            </p:cNvSpPr>
            <p:nvPr/>
          </p:nvSpPr>
          <p:spPr bwMode="auto">
            <a:xfrm flipV="1">
              <a:off x="4113213" y="3209925"/>
              <a:ext cx="1588" cy="28575"/>
            </a:xfrm>
            <a:prstGeom prst="line">
              <a:avLst/>
            </a:prstGeom>
            <a:noFill/>
            <a:ln w="4699">
              <a:solidFill>
                <a:srgbClr val="000000"/>
              </a:solidFill>
              <a:round/>
              <a:headEnd/>
              <a:tailEnd/>
            </a:ln>
          </p:spPr>
          <p:txBody>
            <a:bodyPr/>
            <a:lstStyle/>
            <a:p>
              <a:endParaRPr lang="en-US" sz="3200" b="1"/>
            </a:p>
          </p:txBody>
        </p:sp>
      </p:grpSp>
      <p:sp>
        <p:nvSpPr>
          <p:cNvPr id="52245" name="Rectangle 10160"/>
          <p:cNvSpPr>
            <a:spLocks noChangeAspect="1" noChangeArrowheads="1"/>
          </p:cNvSpPr>
          <p:nvPr/>
        </p:nvSpPr>
        <p:spPr bwMode="auto">
          <a:xfrm>
            <a:off x="6416675" y="4999038"/>
            <a:ext cx="368691"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30 nm</a:t>
            </a:r>
            <a:endParaRPr lang="en-US" sz="1000" b="1"/>
          </a:p>
        </p:txBody>
      </p:sp>
      <p:sp>
        <p:nvSpPr>
          <p:cNvPr id="52246" name="Rectangle 10184"/>
          <p:cNvSpPr>
            <a:spLocks noChangeAspect="1" noChangeArrowheads="1"/>
          </p:cNvSpPr>
          <p:nvPr/>
        </p:nvSpPr>
        <p:spPr bwMode="auto">
          <a:xfrm>
            <a:off x="2559050" y="5691188"/>
            <a:ext cx="881652"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(b) 30 nm fiber</a:t>
            </a:r>
            <a:endParaRPr lang="en-US" sz="1000" b="1"/>
          </a:p>
        </p:txBody>
      </p:sp>
      <p:sp>
        <p:nvSpPr>
          <p:cNvPr id="52247" name="Rectangle 10196"/>
          <p:cNvSpPr>
            <a:spLocks noChangeAspect="1" noChangeArrowheads="1"/>
          </p:cNvSpPr>
          <p:nvPr/>
        </p:nvSpPr>
        <p:spPr bwMode="auto">
          <a:xfrm>
            <a:off x="2559050" y="3730625"/>
            <a:ext cx="2330766"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(a) Nucleosomes (“beads on a string”)</a:t>
            </a:r>
            <a:endParaRPr lang="en-US" sz="1000" b="1"/>
          </a:p>
        </p:txBody>
      </p:sp>
      <p:sp>
        <p:nvSpPr>
          <p:cNvPr id="52248" name="Rectangle 10228"/>
          <p:cNvSpPr>
            <a:spLocks noChangeAspect="1" noChangeArrowheads="1"/>
          </p:cNvSpPr>
          <p:nvPr/>
        </p:nvSpPr>
        <p:spPr bwMode="auto">
          <a:xfrm>
            <a:off x="6416675" y="1003300"/>
            <a:ext cx="298159"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2 nm</a:t>
            </a:r>
            <a:endParaRPr lang="en-US" sz="1000" b="1"/>
          </a:p>
        </p:txBody>
      </p:sp>
      <p:sp>
        <p:nvSpPr>
          <p:cNvPr id="52249" name="Rectangle 10231"/>
          <p:cNvSpPr>
            <a:spLocks noChangeAspect="1" noChangeArrowheads="1"/>
          </p:cNvSpPr>
          <p:nvPr/>
        </p:nvSpPr>
        <p:spPr bwMode="auto">
          <a:xfrm>
            <a:off x="4735513" y="1974850"/>
            <a:ext cx="1532471" cy="307777"/>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Wrapping of DNA around</a:t>
            </a:r>
          </a:p>
          <a:p>
            <a:r>
              <a:rPr lang="en-US" sz="1000" b="1">
                <a:solidFill>
                  <a:srgbClr val="000000"/>
                </a:solidFill>
                <a:latin typeface="Helvetica" pitchFamily="34" charset="0"/>
              </a:rPr>
              <a:t>a histone octamer</a:t>
            </a:r>
            <a:endParaRPr lang="en-US" sz="1000" b="1"/>
          </a:p>
        </p:txBody>
      </p:sp>
      <p:sp>
        <p:nvSpPr>
          <p:cNvPr id="52250" name="Rectangle 10266"/>
          <p:cNvSpPr>
            <a:spLocks noChangeAspect="1" noChangeArrowheads="1"/>
          </p:cNvSpPr>
          <p:nvPr/>
        </p:nvSpPr>
        <p:spPr bwMode="auto">
          <a:xfrm>
            <a:off x="4614863" y="3306763"/>
            <a:ext cx="759823"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Nucleosome</a:t>
            </a:r>
            <a:endParaRPr lang="en-US" sz="1000" b="1"/>
          </a:p>
        </p:txBody>
      </p:sp>
      <p:sp>
        <p:nvSpPr>
          <p:cNvPr id="52251" name="Rectangle 10286"/>
          <p:cNvSpPr>
            <a:spLocks noChangeAspect="1" noChangeArrowheads="1"/>
          </p:cNvSpPr>
          <p:nvPr/>
        </p:nvSpPr>
        <p:spPr bwMode="auto">
          <a:xfrm>
            <a:off x="3821113" y="1384300"/>
            <a:ext cx="1059585"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DNA double helix</a:t>
            </a:r>
            <a:endParaRPr lang="en-US" sz="1000" b="1"/>
          </a:p>
        </p:txBody>
      </p:sp>
      <p:sp>
        <p:nvSpPr>
          <p:cNvPr id="52252" name="Rectangle 10322"/>
          <p:cNvSpPr>
            <a:spLocks noChangeAspect="1" noChangeArrowheads="1"/>
          </p:cNvSpPr>
          <p:nvPr/>
        </p:nvSpPr>
        <p:spPr bwMode="auto">
          <a:xfrm>
            <a:off x="6416675" y="2779713"/>
            <a:ext cx="368691"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11 nm</a:t>
            </a:r>
            <a:endParaRPr lang="en-US" sz="1000" b="1"/>
          </a:p>
        </p:txBody>
      </p:sp>
      <p:sp>
        <p:nvSpPr>
          <p:cNvPr id="52253" name="Rectangle 10342"/>
          <p:cNvSpPr>
            <a:spLocks noChangeAspect="1" noChangeArrowheads="1"/>
          </p:cNvSpPr>
          <p:nvPr/>
        </p:nvSpPr>
        <p:spPr bwMode="auto">
          <a:xfrm>
            <a:off x="3821113" y="4111625"/>
            <a:ext cx="3042500" cy="307777"/>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Formation of a three-dimensional zigzag structure</a:t>
            </a:r>
          </a:p>
          <a:p>
            <a:r>
              <a:rPr lang="en-US" sz="1000" b="1">
                <a:solidFill>
                  <a:srgbClr val="000000"/>
                </a:solidFill>
                <a:latin typeface="Helvetica" pitchFamily="34" charset="0"/>
              </a:rPr>
              <a:t>via histone H1 and other DNA-binding proteins</a:t>
            </a:r>
            <a:endParaRPr lang="en-US" sz="1000" b="1"/>
          </a:p>
        </p:txBody>
      </p:sp>
      <p:sp>
        <p:nvSpPr>
          <p:cNvPr id="52254" name="Rectangle 10425"/>
          <p:cNvSpPr>
            <a:spLocks noChangeAspect="1" noChangeArrowheads="1"/>
          </p:cNvSpPr>
          <p:nvPr/>
        </p:nvSpPr>
        <p:spPr bwMode="auto">
          <a:xfrm>
            <a:off x="4348163" y="6080125"/>
            <a:ext cx="1934825" cy="307777"/>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Anchoring of radial loops to the</a:t>
            </a:r>
          </a:p>
          <a:p>
            <a:r>
              <a:rPr lang="en-US" sz="1000" b="1">
                <a:solidFill>
                  <a:srgbClr val="000000"/>
                </a:solidFill>
                <a:latin typeface="Helvetica" pitchFamily="34" charset="0"/>
              </a:rPr>
              <a:t>nuclear matrix</a:t>
            </a:r>
            <a:endParaRPr lang="en-US" sz="1000" b="1"/>
          </a:p>
        </p:txBody>
      </p:sp>
      <p:sp>
        <p:nvSpPr>
          <p:cNvPr id="52255" name="Rectangle 10572"/>
          <p:cNvSpPr>
            <a:spLocks noChangeAspect="1" noChangeArrowheads="1"/>
          </p:cNvSpPr>
          <p:nvPr/>
        </p:nvSpPr>
        <p:spPr bwMode="auto">
          <a:xfrm>
            <a:off x="3292475" y="3249613"/>
            <a:ext cx="496931" cy="307777"/>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Histone</a:t>
            </a:r>
          </a:p>
          <a:p>
            <a:r>
              <a:rPr lang="en-US" sz="1000" b="1">
                <a:solidFill>
                  <a:srgbClr val="000000"/>
                </a:solidFill>
                <a:latin typeface="Helvetica" pitchFamily="34" charset="0"/>
              </a:rPr>
              <a:t>octamer</a:t>
            </a:r>
            <a:endParaRPr lang="en-US" sz="1000" b="1"/>
          </a:p>
        </p:txBody>
      </p:sp>
      <p:sp>
        <p:nvSpPr>
          <p:cNvPr id="52256" name="Rectangle 10601"/>
          <p:cNvSpPr>
            <a:spLocks noChangeAspect="1" noChangeArrowheads="1"/>
          </p:cNvSpPr>
          <p:nvPr/>
        </p:nvSpPr>
        <p:spPr bwMode="auto">
          <a:xfrm>
            <a:off x="2803525" y="2155825"/>
            <a:ext cx="668453"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Histone H1</a:t>
            </a:r>
            <a:endParaRPr lang="en-US" sz="1000" b="1"/>
          </a:p>
        </p:txBody>
      </p:sp>
      <p:sp>
        <p:nvSpPr>
          <p:cNvPr id="52257" name="Rectangle 10266"/>
          <p:cNvSpPr>
            <a:spLocks noChangeAspect="1" noChangeArrowheads="1"/>
          </p:cNvSpPr>
          <p:nvPr/>
        </p:nvSpPr>
        <p:spPr bwMode="auto">
          <a:xfrm>
            <a:off x="5148263" y="5668963"/>
            <a:ext cx="759823" cy="1538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Nucleosome</a:t>
            </a:r>
            <a:endParaRPr lang="en-US" sz="1000" b="1"/>
          </a:p>
        </p:txBody>
      </p:sp>
      <p:grpSp>
        <p:nvGrpSpPr>
          <p:cNvPr id="9" name="Group 10964"/>
          <p:cNvGrpSpPr>
            <a:grpSpLocks noChangeAspect="1"/>
          </p:cNvGrpSpPr>
          <p:nvPr/>
        </p:nvGrpSpPr>
        <p:grpSpPr bwMode="auto">
          <a:xfrm>
            <a:off x="6270625" y="2595563"/>
            <a:ext cx="98425" cy="523875"/>
            <a:chOff x="4494213" y="1701800"/>
            <a:chExt cx="49212" cy="261938"/>
          </a:xfrm>
        </p:grpSpPr>
        <p:sp>
          <p:nvSpPr>
            <p:cNvPr id="52263" name="Line 10076"/>
            <p:cNvSpPr>
              <a:spLocks noChangeAspect="1" noChangeShapeType="1"/>
            </p:cNvSpPr>
            <p:nvPr/>
          </p:nvSpPr>
          <p:spPr bwMode="auto">
            <a:xfrm>
              <a:off x="4494213" y="1962150"/>
              <a:ext cx="47625" cy="1588"/>
            </a:xfrm>
            <a:prstGeom prst="line">
              <a:avLst/>
            </a:prstGeom>
            <a:noFill/>
            <a:ln w="4699">
              <a:solidFill>
                <a:srgbClr val="000000"/>
              </a:solidFill>
              <a:round/>
              <a:headEnd/>
              <a:tailEnd/>
            </a:ln>
          </p:spPr>
          <p:txBody>
            <a:bodyPr/>
            <a:lstStyle/>
            <a:p>
              <a:endParaRPr lang="en-US" sz="3200" b="1"/>
            </a:p>
          </p:txBody>
        </p:sp>
        <p:sp>
          <p:nvSpPr>
            <p:cNvPr id="52264" name="Line 10077"/>
            <p:cNvSpPr>
              <a:spLocks noChangeAspect="1" noChangeShapeType="1"/>
            </p:cNvSpPr>
            <p:nvPr/>
          </p:nvSpPr>
          <p:spPr bwMode="auto">
            <a:xfrm flipV="1">
              <a:off x="4519613" y="1701800"/>
              <a:ext cx="1588" cy="260350"/>
            </a:xfrm>
            <a:prstGeom prst="line">
              <a:avLst/>
            </a:prstGeom>
            <a:noFill/>
            <a:ln w="4699">
              <a:solidFill>
                <a:srgbClr val="000000"/>
              </a:solidFill>
              <a:round/>
              <a:headEnd/>
              <a:tailEnd/>
            </a:ln>
          </p:spPr>
          <p:txBody>
            <a:bodyPr/>
            <a:lstStyle/>
            <a:p>
              <a:endParaRPr lang="en-US" sz="3200" b="1"/>
            </a:p>
          </p:txBody>
        </p:sp>
        <p:sp>
          <p:nvSpPr>
            <p:cNvPr id="52265" name="Line 10079"/>
            <p:cNvSpPr>
              <a:spLocks noChangeAspect="1" noChangeShapeType="1"/>
            </p:cNvSpPr>
            <p:nvPr/>
          </p:nvSpPr>
          <p:spPr bwMode="auto">
            <a:xfrm>
              <a:off x="4495800" y="1702152"/>
              <a:ext cx="47625" cy="1588"/>
            </a:xfrm>
            <a:prstGeom prst="line">
              <a:avLst/>
            </a:prstGeom>
            <a:noFill/>
            <a:ln w="4699">
              <a:solidFill>
                <a:srgbClr val="000000"/>
              </a:solidFill>
              <a:round/>
              <a:headEnd/>
              <a:tailEnd/>
            </a:ln>
          </p:spPr>
          <p:txBody>
            <a:bodyPr/>
            <a:lstStyle/>
            <a:p>
              <a:endParaRPr lang="en-US" sz="3200" b="1"/>
            </a:p>
          </p:txBody>
        </p:sp>
      </p:grpSp>
      <p:sp>
        <p:nvSpPr>
          <p:cNvPr id="1511427" name="Text Box 3"/>
          <p:cNvSpPr txBox="1">
            <a:spLocks noChangeArrowheads="1"/>
          </p:cNvSpPr>
          <p:nvPr/>
        </p:nvSpPr>
        <p:spPr bwMode="auto">
          <a:xfrm>
            <a:off x="228600" y="6348256"/>
            <a:ext cx="2670796" cy="338554"/>
          </a:xfrm>
          <a:prstGeom prst="rect">
            <a:avLst/>
          </a:prstGeom>
          <a:noFill/>
          <a:ln w="9525">
            <a:noFill/>
            <a:miter lim="800000"/>
            <a:headEnd/>
            <a:tailEnd/>
          </a:ln>
        </p:spPr>
        <p:txBody>
          <a:bodyPr wrap="none">
            <a:spAutoFit/>
          </a:bodyPr>
          <a:lstStyle/>
          <a:p>
            <a:pPr eaLnBrk="0" hangingPunct="0"/>
            <a:r>
              <a:rPr lang="en-US" sz="1600" b="1" dirty="0" err="1" smtClean="0">
                <a:latin typeface="+mn-lt"/>
              </a:rPr>
              <a:t>Brooker</a:t>
            </a:r>
            <a:r>
              <a:rPr lang="en-US" sz="1600" b="1" dirty="0" smtClean="0">
                <a:latin typeface="+mn-lt"/>
              </a:rPr>
              <a:t>, Fig </a:t>
            </a:r>
            <a:r>
              <a:rPr lang="en-US" sz="1600" b="1" dirty="0">
                <a:latin typeface="+mn-lt"/>
              </a:rPr>
              <a:t>12.17a and b</a:t>
            </a:r>
          </a:p>
        </p:txBody>
      </p:sp>
      <p:sp>
        <p:nvSpPr>
          <p:cNvPr id="52261" name="Freeform 10091"/>
          <p:cNvSpPr>
            <a:spLocks noChangeAspect="1"/>
          </p:cNvSpPr>
          <p:nvPr/>
        </p:nvSpPr>
        <p:spPr bwMode="auto">
          <a:xfrm>
            <a:off x="4222750" y="6375400"/>
            <a:ext cx="107950" cy="177800"/>
          </a:xfrm>
          <a:custGeom>
            <a:avLst/>
            <a:gdLst>
              <a:gd name="T0" fmla="*/ 2147483647 w 34"/>
              <a:gd name="T1" fmla="*/ 0 h 56"/>
              <a:gd name="T2" fmla="*/ 2147483647 w 34"/>
              <a:gd name="T3" fmla="*/ 2147483647 h 56"/>
              <a:gd name="T4" fmla="*/ 0 w 34"/>
              <a:gd name="T5" fmla="*/ 0 h 56"/>
              <a:gd name="T6" fmla="*/ 2147483647 w 34"/>
              <a:gd name="T7" fmla="*/ 2147483647 h 56"/>
              <a:gd name="T8" fmla="*/ 2147483647 w 34"/>
              <a:gd name="T9" fmla="*/ 0 h 56"/>
              <a:gd name="T10" fmla="*/ 0 60000 65536"/>
              <a:gd name="T11" fmla="*/ 0 60000 65536"/>
              <a:gd name="T12" fmla="*/ 0 60000 65536"/>
              <a:gd name="T13" fmla="*/ 0 60000 65536"/>
              <a:gd name="T14" fmla="*/ 0 60000 65536"/>
              <a:gd name="T15" fmla="*/ 0 w 34"/>
              <a:gd name="T16" fmla="*/ 0 h 56"/>
              <a:gd name="T17" fmla="*/ 34 w 34"/>
              <a:gd name="T18" fmla="*/ 56 h 56"/>
            </a:gdLst>
            <a:ahLst/>
            <a:cxnLst>
              <a:cxn ang="T10">
                <a:pos x="T0" y="T1"/>
              </a:cxn>
              <a:cxn ang="T11">
                <a:pos x="T2" y="T3"/>
              </a:cxn>
              <a:cxn ang="T12">
                <a:pos x="T4" y="T5"/>
              </a:cxn>
              <a:cxn ang="T13">
                <a:pos x="T6" y="T7"/>
              </a:cxn>
              <a:cxn ang="T14">
                <a:pos x="T8" y="T9"/>
              </a:cxn>
            </a:cxnLst>
            <a:rect l="T15" t="T16" r="T17" b="T18"/>
            <a:pathLst>
              <a:path w="34" h="56">
                <a:moveTo>
                  <a:pt x="34" y="0"/>
                </a:moveTo>
                <a:lnTo>
                  <a:pt x="16" y="6"/>
                </a:lnTo>
                <a:lnTo>
                  <a:pt x="0" y="0"/>
                </a:lnTo>
                <a:lnTo>
                  <a:pt x="16" y="56"/>
                </a:lnTo>
                <a:lnTo>
                  <a:pt x="34" y="0"/>
                </a:lnTo>
                <a:close/>
              </a:path>
            </a:pathLst>
          </a:custGeom>
          <a:solidFill>
            <a:srgbClr val="000000"/>
          </a:solidFill>
          <a:ln w="9525">
            <a:noFill/>
            <a:round/>
            <a:headEnd/>
            <a:tailEnd/>
          </a:ln>
        </p:spPr>
        <p:txBody>
          <a:bodyPr/>
          <a:lstStyle/>
          <a:p>
            <a:endParaRPr lang="en-US" sz="3200" b="1"/>
          </a:p>
        </p:txBody>
      </p:sp>
      <p:sp>
        <p:nvSpPr>
          <p:cNvPr id="58" name="Title 57"/>
          <p:cNvSpPr>
            <a:spLocks noGrp="1"/>
          </p:cNvSpPr>
          <p:nvPr>
            <p:ph type="title"/>
          </p:nvPr>
        </p:nvSpPr>
        <p:spPr/>
        <p:txBody>
          <a:bodyPr/>
          <a:lstStyle/>
          <a:p>
            <a:r>
              <a:rPr lang="en-US" dirty="0" smtClean="0"/>
              <a:t>Levels of DNA Packaging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11427"/>
                                        </p:tgtEl>
                                        <p:attrNameLst>
                                          <p:attrName>style.visibility</p:attrName>
                                        </p:attrNameLst>
                                      </p:cBhvr>
                                      <p:to>
                                        <p:strVal val="visible"/>
                                      </p:to>
                                    </p:set>
                                    <p:anim calcmode="lin" valueType="num">
                                      <p:cBhvr>
                                        <p:cTn id="7" dur="1000" fill="hold"/>
                                        <p:tgtEl>
                                          <p:spTgt spid="1511427"/>
                                        </p:tgtEl>
                                        <p:attrNameLst>
                                          <p:attrName>ppt_w</p:attrName>
                                        </p:attrNameLst>
                                      </p:cBhvr>
                                      <p:tavLst>
                                        <p:tav tm="0">
                                          <p:val>
                                            <p:fltVal val="0"/>
                                          </p:val>
                                        </p:tav>
                                        <p:tav tm="100000">
                                          <p:val>
                                            <p:strVal val="#ppt_w"/>
                                          </p:val>
                                        </p:tav>
                                      </p:tavLst>
                                    </p:anim>
                                    <p:anim calcmode="lin" valueType="num">
                                      <p:cBhvr>
                                        <p:cTn id="8" dur="1000" fill="hold"/>
                                        <p:tgtEl>
                                          <p:spTgt spid="1511427"/>
                                        </p:tgtEl>
                                        <p:attrNameLst>
                                          <p:attrName>ppt_h</p:attrName>
                                        </p:attrNameLst>
                                      </p:cBhvr>
                                      <p:tavLst>
                                        <p:tav tm="0">
                                          <p:val>
                                            <p:fltVal val="0"/>
                                          </p:val>
                                        </p:tav>
                                        <p:tav tm="100000">
                                          <p:val>
                                            <p:strVal val="#ppt_h"/>
                                          </p:val>
                                        </p:tav>
                                      </p:tavLst>
                                    </p:anim>
                                    <p:anim calcmode="lin" valueType="num">
                                      <p:cBhvr>
                                        <p:cTn id="9" dur="1000" fill="hold"/>
                                        <p:tgtEl>
                                          <p:spTgt spid="15114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114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14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17500"/>
            <a:ext cx="7772400" cy="895350"/>
          </a:xfrm>
        </p:spPr>
        <p:txBody>
          <a:bodyPr/>
          <a:lstStyle/>
          <a:p>
            <a:r>
              <a:rPr lang="en-US" sz="2800" dirty="0" smtClean="0"/>
              <a:t>Chicken chromosomes in condensed metaphase and interphase</a:t>
            </a:r>
            <a:endParaRPr lang="en-US" sz="2800" dirty="0"/>
          </a:p>
        </p:txBody>
      </p:sp>
      <p:pic>
        <p:nvPicPr>
          <p:cNvPr id="2050" name="Picture 2" descr="http://www.euchromatin.org/nrg0401_292a_f2.gif"/>
          <p:cNvPicPr>
            <a:picLocks noChangeAspect="1" noChangeArrowheads="1"/>
          </p:cNvPicPr>
          <p:nvPr/>
        </p:nvPicPr>
        <p:blipFill rotWithShape="1">
          <a:blip r:embed="rId2">
            <a:extLst>
              <a:ext uri="{28A0092B-C50C-407E-A947-70E740481C1C}">
                <a14:useLocalDpi xmlns:a14="http://schemas.microsoft.com/office/drawing/2010/main" val="0"/>
              </a:ext>
            </a:extLst>
          </a:blip>
          <a:srcRect b="12740"/>
          <a:stretch/>
        </p:blipFill>
        <p:spPr bwMode="auto">
          <a:xfrm>
            <a:off x="1527174" y="1373108"/>
            <a:ext cx="6410325" cy="45215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373" y="6550223"/>
            <a:ext cx="2946400" cy="307777"/>
          </a:xfrm>
          <a:prstGeom prst="rect">
            <a:avLst/>
          </a:prstGeom>
          <a:noFill/>
        </p:spPr>
        <p:txBody>
          <a:bodyPr wrap="square" rtlCol="0">
            <a:spAutoFit/>
          </a:bodyPr>
          <a:lstStyle/>
          <a:p>
            <a:r>
              <a:rPr lang="en-US" sz="1400" b="1" dirty="0" smtClean="0">
                <a:latin typeface="+mn-lt"/>
              </a:rPr>
              <a:t>Nature Rev Genet </a:t>
            </a:r>
            <a:r>
              <a:rPr lang="en-US" sz="1400" b="1" dirty="0">
                <a:latin typeface="+mn-lt"/>
              </a:rPr>
              <a:t>2:4, 292-301</a:t>
            </a:r>
          </a:p>
        </p:txBody>
      </p:sp>
      <p:sp>
        <p:nvSpPr>
          <p:cNvPr id="5" name="TextBox 4"/>
          <p:cNvSpPr txBox="1"/>
          <p:nvPr/>
        </p:nvSpPr>
        <p:spPr>
          <a:xfrm>
            <a:off x="1527175" y="5894614"/>
            <a:ext cx="6647996" cy="307777"/>
          </a:xfrm>
          <a:prstGeom prst="rect">
            <a:avLst/>
          </a:prstGeom>
          <a:noFill/>
        </p:spPr>
        <p:txBody>
          <a:bodyPr wrap="square" rtlCol="0">
            <a:spAutoFit/>
          </a:bodyPr>
          <a:lstStyle/>
          <a:p>
            <a:pPr algn="ctr"/>
            <a:r>
              <a:rPr lang="en-US" sz="1400" b="1" dirty="0" smtClean="0">
                <a:latin typeface="+mn-lt"/>
              </a:rPr>
              <a:t>Does this karyotype belong to a male chicken or a female chicken?</a:t>
            </a:r>
            <a:endParaRPr lang="en-US" sz="1400" b="1" dirty="0">
              <a:latin typeface="+mn-lt"/>
            </a:endParaRPr>
          </a:p>
        </p:txBody>
      </p:sp>
    </p:spTree>
    <p:extLst>
      <p:ext uri="{BB962C8B-B14F-4D97-AF65-F5344CB8AC3E}">
        <p14:creationId xmlns:p14="http://schemas.microsoft.com/office/powerpoint/2010/main" val="3767774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80" descr="bro25332_12_14 (2)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163" y="1995488"/>
            <a:ext cx="56499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9" name="Group 328"/>
          <p:cNvGrpSpPr>
            <a:grpSpLocks noChangeAspect="1"/>
          </p:cNvGrpSpPr>
          <p:nvPr/>
        </p:nvGrpSpPr>
        <p:grpSpPr bwMode="auto">
          <a:xfrm>
            <a:off x="3225800" y="2471738"/>
            <a:ext cx="182563" cy="946150"/>
            <a:chOff x="5730875" y="4152900"/>
            <a:chExt cx="127000" cy="660400"/>
          </a:xfrm>
        </p:grpSpPr>
        <p:sp>
          <p:nvSpPr>
            <p:cNvPr id="18492" name="Line 9391"/>
            <p:cNvSpPr>
              <a:spLocks noChangeShapeType="1"/>
            </p:cNvSpPr>
            <p:nvPr/>
          </p:nvSpPr>
          <p:spPr bwMode="auto">
            <a:xfrm flipH="1">
              <a:off x="5730875" y="4797787"/>
              <a:ext cx="60739" cy="15513"/>
            </a:xfrm>
            <a:prstGeom prst="line">
              <a:avLst/>
            </a:prstGeom>
            <a:noFill/>
            <a:ln w="8509">
              <a:solidFill>
                <a:srgbClr val="000000"/>
              </a:solidFill>
              <a:round/>
              <a:headEnd/>
              <a:tailEnd/>
            </a:ln>
          </p:spPr>
          <p:txBody>
            <a:bodyPr/>
            <a:lstStyle/>
            <a:p>
              <a:pPr>
                <a:defRPr/>
              </a:pPr>
              <a:endParaRPr lang="en-US" sz="1050" b="1"/>
            </a:p>
          </p:txBody>
        </p:sp>
        <p:sp>
          <p:nvSpPr>
            <p:cNvPr id="18493" name="Line 9392"/>
            <p:cNvSpPr>
              <a:spLocks noChangeShapeType="1"/>
            </p:cNvSpPr>
            <p:nvPr/>
          </p:nvSpPr>
          <p:spPr bwMode="auto">
            <a:xfrm flipH="1" flipV="1">
              <a:off x="5803762" y="4152900"/>
              <a:ext cx="54113" cy="28809"/>
            </a:xfrm>
            <a:prstGeom prst="line">
              <a:avLst/>
            </a:prstGeom>
            <a:noFill/>
            <a:ln w="8509">
              <a:solidFill>
                <a:srgbClr val="000000"/>
              </a:solidFill>
              <a:round/>
              <a:headEnd/>
              <a:tailEnd/>
            </a:ln>
          </p:spPr>
          <p:txBody>
            <a:bodyPr/>
            <a:lstStyle/>
            <a:p>
              <a:pPr>
                <a:defRPr/>
              </a:pPr>
              <a:endParaRPr lang="en-US" sz="1050" b="1"/>
            </a:p>
          </p:txBody>
        </p:sp>
        <p:sp>
          <p:nvSpPr>
            <p:cNvPr id="18494" name="Freeform 9393"/>
            <p:cNvSpPr>
              <a:spLocks/>
            </p:cNvSpPr>
            <p:nvPr/>
          </p:nvSpPr>
          <p:spPr bwMode="auto">
            <a:xfrm>
              <a:off x="5734188" y="4165088"/>
              <a:ext cx="98286" cy="638239"/>
            </a:xfrm>
            <a:custGeom>
              <a:avLst/>
              <a:gdLst>
                <a:gd name="T0" fmla="*/ 2147483647 w 62"/>
                <a:gd name="T1" fmla="*/ 0 h 402"/>
                <a:gd name="T2" fmla="*/ 2147483647 w 62"/>
                <a:gd name="T3" fmla="*/ 0 h 402"/>
                <a:gd name="T4" fmla="*/ 2147483647 w 62"/>
                <a:gd name="T5" fmla="*/ 2147483647 h 402"/>
                <a:gd name="T6" fmla="*/ 2147483647 w 62"/>
                <a:gd name="T7" fmla="*/ 2147483647 h 402"/>
                <a:gd name="T8" fmla="*/ 2147483647 w 62"/>
                <a:gd name="T9" fmla="*/ 2147483647 h 402"/>
                <a:gd name="T10" fmla="*/ 2147483647 w 62"/>
                <a:gd name="T11" fmla="*/ 2147483647 h 402"/>
                <a:gd name="T12" fmla="*/ 2147483647 w 62"/>
                <a:gd name="T13" fmla="*/ 2147483647 h 402"/>
                <a:gd name="T14" fmla="*/ 2147483647 w 62"/>
                <a:gd name="T15" fmla="*/ 2147483647 h 402"/>
                <a:gd name="T16" fmla="*/ 2147483647 w 62"/>
                <a:gd name="T17" fmla="*/ 2147483647 h 402"/>
                <a:gd name="T18" fmla="*/ 0 w 62"/>
                <a:gd name="T19" fmla="*/ 2147483647 h 402"/>
                <a:gd name="T20" fmla="*/ 2147483647 w 62"/>
                <a:gd name="T21" fmla="*/ 2147483647 h 402"/>
                <a:gd name="T22" fmla="*/ 2147483647 w 62"/>
                <a:gd name="T23" fmla="*/ 2147483647 h 402"/>
                <a:gd name="T24" fmla="*/ 2147483647 w 62"/>
                <a:gd name="T25" fmla="*/ 2147483647 h 4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402"/>
                <a:gd name="T41" fmla="*/ 62 w 62"/>
                <a:gd name="T42" fmla="*/ 402 h 4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402">
                  <a:moveTo>
                    <a:pt x="62" y="0"/>
                  </a:moveTo>
                  <a:lnTo>
                    <a:pt x="62" y="0"/>
                  </a:lnTo>
                  <a:lnTo>
                    <a:pt x="50" y="24"/>
                  </a:lnTo>
                  <a:lnTo>
                    <a:pt x="40" y="48"/>
                  </a:lnTo>
                  <a:lnTo>
                    <a:pt x="30" y="72"/>
                  </a:lnTo>
                  <a:lnTo>
                    <a:pt x="22" y="96"/>
                  </a:lnTo>
                  <a:lnTo>
                    <a:pt x="16" y="122"/>
                  </a:lnTo>
                  <a:lnTo>
                    <a:pt x="10" y="146"/>
                  </a:lnTo>
                  <a:lnTo>
                    <a:pt x="2" y="198"/>
                  </a:lnTo>
                  <a:lnTo>
                    <a:pt x="0" y="248"/>
                  </a:lnTo>
                  <a:lnTo>
                    <a:pt x="2" y="300"/>
                  </a:lnTo>
                  <a:lnTo>
                    <a:pt x="8" y="352"/>
                  </a:lnTo>
                  <a:lnTo>
                    <a:pt x="16" y="402"/>
                  </a:lnTo>
                </a:path>
              </a:pathLst>
            </a:custGeom>
            <a:noFill/>
            <a:ln w="8509">
              <a:solidFill>
                <a:srgbClr val="000000"/>
              </a:solidFill>
              <a:round/>
              <a:headEnd/>
              <a:tailEnd/>
            </a:ln>
          </p:spPr>
          <p:txBody>
            <a:bodyPr/>
            <a:lstStyle/>
            <a:p>
              <a:pPr>
                <a:defRPr/>
              </a:pPr>
              <a:endParaRPr lang="en-US" sz="1050" b="1"/>
            </a:p>
          </p:txBody>
        </p:sp>
      </p:grpSp>
      <p:grpSp>
        <p:nvGrpSpPr>
          <p:cNvPr id="45060" name="Group 329"/>
          <p:cNvGrpSpPr>
            <a:grpSpLocks noChangeAspect="1"/>
          </p:cNvGrpSpPr>
          <p:nvPr/>
        </p:nvGrpSpPr>
        <p:grpSpPr bwMode="auto">
          <a:xfrm>
            <a:off x="4117975" y="1838325"/>
            <a:ext cx="950913" cy="114300"/>
            <a:chOff x="6353175" y="3711575"/>
            <a:chExt cx="663575" cy="79375"/>
          </a:xfrm>
        </p:grpSpPr>
        <p:sp>
          <p:nvSpPr>
            <p:cNvPr id="18489" name="Line 9394"/>
            <p:cNvSpPr>
              <a:spLocks noChangeShapeType="1"/>
            </p:cNvSpPr>
            <p:nvPr/>
          </p:nvSpPr>
          <p:spPr bwMode="auto">
            <a:xfrm flipH="1" flipV="1">
              <a:off x="6353175" y="3730317"/>
              <a:ext cx="15509" cy="60633"/>
            </a:xfrm>
            <a:prstGeom prst="line">
              <a:avLst/>
            </a:prstGeom>
            <a:noFill/>
            <a:ln w="8509">
              <a:solidFill>
                <a:srgbClr val="000000"/>
              </a:solidFill>
              <a:round/>
              <a:headEnd/>
              <a:tailEnd/>
            </a:ln>
          </p:spPr>
          <p:txBody>
            <a:bodyPr/>
            <a:lstStyle/>
            <a:p>
              <a:pPr>
                <a:defRPr/>
              </a:pPr>
              <a:endParaRPr lang="en-US" sz="1050" b="1"/>
            </a:p>
          </p:txBody>
        </p:sp>
        <p:sp>
          <p:nvSpPr>
            <p:cNvPr id="18490" name="Line 9395"/>
            <p:cNvSpPr>
              <a:spLocks noChangeShapeType="1"/>
            </p:cNvSpPr>
            <p:nvPr/>
          </p:nvSpPr>
          <p:spPr bwMode="auto">
            <a:xfrm flipV="1">
              <a:off x="7001241" y="3714883"/>
              <a:ext cx="15509" cy="60633"/>
            </a:xfrm>
            <a:prstGeom prst="line">
              <a:avLst/>
            </a:prstGeom>
            <a:noFill/>
            <a:ln w="8509">
              <a:solidFill>
                <a:srgbClr val="000000"/>
              </a:solidFill>
              <a:round/>
              <a:headEnd/>
              <a:tailEnd/>
            </a:ln>
          </p:spPr>
          <p:txBody>
            <a:bodyPr/>
            <a:lstStyle/>
            <a:p>
              <a:pPr>
                <a:defRPr/>
              </a:pPr>
              <a:endParaRPr lang="en-US" sz="1050" b="1"/>
            </a:p>
          </p:txBody>
        </p:sp>
        <p:sp>
          <p:nvSpPr>
            <p:cNvPr id="18491" name="Freeform 9396"/>
            <p:cNvSpPr>
              <a:spLocks/>
            </p:cNvSpPr>
            <p:nvPr/>
          </p:nvSpPr>
          <p:spPr bwMode="auto">
            <a:xfrm>
              <a:off x="6363146" y="3711575"/>
              <a:ext cx="646958" cy="47405"/>
            </a:xfrm>
            <a:custGeom>
              <a:avLst/>
              <a:gdLst>
                <a:gd name="T0" fmla="*/ 2147483647 w 408"/>
                <a:gd name="T1" fmla="*/ 2147483647 h 30"/>
                <a:gd name="T2" fmla="*/ 2147483647 w 408"/>
                <a:gd name="T3" fmla="*/ 2147483647 h 30"/>
                <a:gd name="T4" fmla="*/ 2147483647 w 408"/>
                <a:gd name="T5" fmla="*/ 2147483647 h 30"/>
                <a:gd name="T6" fmla="*/ 2147483647 w 408"/>
                <a:gd name="T7" fmla="*/ 2147483647 h 30"/>
                <a:gd name="T8" fmla="*/ 2147483647 w 408"/>
                <a:gd name="T9" fmla="*/ 0 h 30"/>
                <a:gd name="T10" fmla="*/ 2147483647 w 408"/>
                <a:gd name="T11" fmla="*/ 0 h 30"/>
                <a:gd name="T12" fmla="*/ 2147483647 w 408"/>
                <a:gd name="T13" fmla="*/ 2147483647 h 30"/>
                <a:gd name="T14" fmla="*/ 2147483647 w 408"/>
                <a:gd name="T15" fmla="*/ 2147483647 h 30"/>
                <a:gd name="T16" fmla="*/ 2147483647 w 408"/>
                <a:gd name="T17" fmla="*/ 2147483647 h 30"/>
                <a:gd name="T18" fmla="*/ 0 w 408"/>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8"/>
                <a:gd name="T31" fmla="*/ 0 h 30"/>
                <a:gd name="T32" fmla="*/ 408 w 408"/>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8" h="30">
                  <a:moveTo>
                    <a:pt x="408" y="22"/>
                  </a:moveTo>
                  <a:lnTo>
                    <a:pt x="408" y="22"/>
                  </a:lnTo>
                  <a:lnTo>
                    <a:pt x="358" y="10"/>
                  </a:lnTo>
                  <a:lnTo>
                    <a:pt x="306" y="4"/>
                  </a:lnTo>
                  <a:lnTo>
                    <a:pt x="256" y="0"/>
                  </a:lnTo>
                  <a:lnTo>
                    <a:pt x="204" y="0"/>
                  </a:lnTo>
                  <a:lnTo>
                    <a:pt x="152" y="2"/>
                  </a:lnTo>
                  <a:lnTo>
                    <a:pt x="102" y="10"/>
                  </a:lnTo>
                  <a:lnTo>
                    <a:pt x="50" y="18"/>
                  </a:lnTo>
                  <a:lnTo>
                    <a:pt x="0" y="30"/>
                  </a:lnTo>
                </a:path>
              </a:pathLst>
            </a:custGeom>
            <a:noFill/>
            <a:ln w="8509">
              <a:solidFill>
                <a:srgbClr val="000000"/>
              </a:solidFill>
              <a:round/>
              <a:headEnd/>
              <a:tailEnd/>
            </a:ln>
          </p:spPr>
          <p:txBody>
            <a:bodyPr/>
            <a:lstStyle/>
            <a:p>
              <a:pPr>
                <a:defRPr/>
              </a:pPr>
              <a:endParaRPr lang="en-US" sz="1050" b="1"/>
            </a:p>
          </p:txBody>
        </p:sp>
      </p:grpSp>
      <p:grpSp>
        <p:nvGrpSpPr>
          <p:cNvPr id="45061" name="Group 330"/>
          <p:cNvGrpSpPr>
            <a:grpSpLocks noChangeAspect="1"/>
          </p:cNvGrpSpPr>
          <p:nvPr/>
        </p:nvGrpSpPr>
        <p:grpSpPr bwMode="auto">
          <a:xfrm>
            <a:off x="5773738" y="2452688"/>
            <a:ext cx="160337" cy="950912"/>
            <a:chOff x="7508875" y="4140200"/>
            <a:chExt cx="111125" cy="663575"/>
          </a:xfrm>
        </p:grpSpPr>
        <p:sp>
          <p:nvSpPr>
            <p:cNvPr id="18486" name="Line 9397"/>
            <p:cNvSpPr>
              <a:spLocks noChangeShapeType="1"/>
            </p:cNvSpPr>
            <p:nvPr/>
          </p:nvSpPr>
          <p:spPr bwMode="auto">
            <a:xfrm flipV="1">
              <a:off x="7508875" y="4140200"/>
              <a:ext cx="57213" cy="28803"/>
            </a:xfrm>
            <a:prstGeom prst="line">
              <a:avLst/>
            </a:prstGeom>
            <a:noFill/>
            <a:ln w="8509">
              <a:solidFill>
                <a:srgbClr val="000000"/>
              </a:solidFill>
              <a:round/>
              <a:headEnd/>
              <a:tailEnd/>
            </a:ln>
          </p:spPr>
          <p:txBody>
            <a:bodyPr/>
            <a:lstStyle/>
            <a:p>
              <a:pPr>
                <a:defRPr/>
              </a:pPr>
              <a:endParaRPr lang="en-US" sz="1050" b="1"/>
            </a:p>
          </p:txBody>
        </p:sp>
        <p:sp>
          <p:nvSpPr>
            <p:cNvPr id="18487" name="Line 9398"/>
            <p:cNvSpPr>
              <a:spLocks noChangeShapeType="1"/>
            </p:cNvSpPr>
            <p:nvPr/>
          </p:nvSpPr>
          <p:spPr bwMode="auto">
            <a:xfrm>
              <a:off x="7559487" y="4791589"/>
              <a:ext cx="60513" cy="12186"/>
            </a:xfrm>
            <a:prstGeom prst="line">
              <a:avLst/>
            </a:prstGeom>
            <a:noFill/>
            <a:ln w="8509">
              <a:solidFill>
                <a:srgbClr val="000000"/>
              </a:solidFill>
              <a:round/>
              <a:headEnd/>
              <a:tailEnd/>
            </a:ln>
          </p:spPr>
          <p:txBody>
            <a:bodyPr/>
            <a:lstStyle/>
            <a:p>
              <a:pPr>
                <a:defRPr/>
              </a:pPr>
              <a:endParaRPr lang="en-US" sz="1050" b="1"/>
            </a:p>
          </p:txBody>
        </p:sp>
        <p:sp>
          <p:nvSpPr>
            <p:cNvPr id="18488" name="Freeform 9399"/>
            <p:cNvSpPr>
              <a:spLocks/>
            </p:cNvSpPr>
            <p:nvPr/>
          </p:nvSpPr>
          <p:spPr bwMode="auto">
            <a:xfrm>
              <a:off x="7537482" y="4155709"/>
              <a:ext cx="79218" cy="641419"/>
            </a:xfrm>
            <a:custGeom>
              <a:avLst/>
              <a:gdLst>
                <a:gd name="T0" fmla="*/ 2147483647 w 50"/>
                <a:gd name="T1" fmla="*/ 2147483647 h 404"/>
                <a:gd name="T2" fmla="*/ 2147483647 w 50"/>
                <a:gd name="T3" fmla="*/ 2147483647 h 404"/>
                <a:gd name="T4" fmla="*/ 2147483647 w 50"/>
                <a:gd name="T5" fmla="*/ 2147483647 h 404"/>
                <a:gd name="T6" fmla="*/ 2147483647 w 50"/>
                <a:gd name="T7" fmla="*/ 2147483647 h 404"/>
                <a:gd name="T8" fmla="*/ 2147483647 w 50"/>
                <a:gd name="T9" fmla="*/ 2147483647 h 404"/>
                <a:gd name="T10" fmla="*/ 2147483647 w 50"/>
                <a:gd name="T11" fmla="*/ 2147483647 h 404"/>
                <a:gd name="T12" fmla="*/ 2147483647 w 50"/>
                <a:gd name="T13" fmla="*/ 2147483647 h 404"/>
                <a:gd name="T14" fmla="*/ 2147483647 w 50"/>
                <a:gd name="T15" fmla="*/ 2147483647 h 404"/>
                <a:gd name="T16" fmla="*/ 2147483647 w 50"/>
                <a:gd name="T17" fmla="*/ 2147483647 h 404"/>
                <a:gd name="T18" fmla="*/ 2147483647 w 50"/>
                <a:gd name="T19" fmla="*/ 2147483647 h 404"/>
                <a:gd name="T20" fmla="*/ 2147483647 w 50"/>
                <a:gd name="T21" fmla="*/ 2147483647 h 404"/>
                <a:gd name="T22" fmla="*/ 2147483647 w 50"/>
                <a:gd name="T23" fmla="*/ 2147483647 h 404"/>
                <a:gd name="T24" fmla="*/ 0 w 50"/>
                <a:gd name="T25" fmla="*/ 0 h 4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404"/>
                <a:gd name="T41" fmla="*/ 50 w 50"/>
                <a:gd name="T42" fmla="*/ 404 h 4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404">
                  <a:moveTo>
                    <a:pt x="34" y="404"/>
                  </a:moveTo>
                  <a:lnTo>
                    <a:pt x="34" y="404"/>
                  </a:lnTo>
                  <a:lnTo>
                    <a:pt x="42" y="354"/>
                  </a:lnTo>
                  <a:lnTo>
                    <a:pt x="48" y="302"/>
                  </a:lnTo>
                  <a:lnTo>
                    <a:pt x="50" y="250"/>
                  </a:lnTo>
                  <a:lnTo>
                    <a:pt x="50" y="198"/>
                  </a:lnTo>
                  <a:lnTo>
                    <a:pt x="44" y="148"/>
                  </a:lnTo>
                  <a:lnTo>
                    <a:pt x="40" y="122"/>
                  </a:lnTo>
                  <a:lnTo>
                    <a:pt x="34" y="96"/>
                  </a:lnTo>
                  <a:lnTo>
                    <a:pt x="28" y="72"/>
                  </a:lnTo>
                  <a:lnTo>
                    <a:pt x="20" y="48"/>
                  </a:lnTo>
                  <a:lnTo>
                    <a:pt x="10" y="24"/>
                  </a:lnTo>
                  <a:lnTo>
                    <a:pt x="0" y="0"/>
                  </a:lnTo>
                </a:path>
              </a:pathLst>
            </a:custGeom>
            <a:noFill/>
            <a:ln w="8509">
              <a:solidFill>
                <a:srgbClr val="000000"/>
              </a:solidFill>
              <a:round/>
              <a:headEnd/>
              <a:tailEnd/>
            </a:ln>
          </p:spPr>
          <p:txBody>
            <a:bodyPr/>
            <a:lstStyle/>
            <a:p>
              <a:pPr>
                <a:defRPr/>
              </a:pPr>
              <a:endParaRPr lang="en-US" sz="1050" b="1"/>
            </a:p>
          </p:txBody>
        </p:sp>
      </p:grpSp>
      <p:sp>
        <p:nvSpPr>
          <p:cNvPr id="2" name="Freeform 9417"/>
          <p:cNvSpPr>
            <a:spLocks/>
          </p:cNvSpPr>
          <p:nvPr/>
        </p:nvSpPr>
        <p:spPr bwMode="auto">
          <a:xfrm>
            <a:off x="2684463" y="3571875"/>
            <a:ext cx="436562" cy="1006475"/>
          </a:xfrm>
          <a:custGeom>
            <a:avLst/>
            <a:gdLst>
              <a:gd name="T0" fmla="*/ 0 w 192"/>
              <a:gd name="T1" fmla="*/ 0 h 442"/>
              <a:gd name="T2" fmla="*/ 2147483647 w 192"/>
              <a:gd name="T3" fmla="*/ 0 h 442"/>
              <a:gd name="T4" fmla="*/ 2147483647 w 192"/>
              <a:gd name="T5" fmla="*/ 2147483647 h 442"/>
              <a:gd name="T6" fmla="*/ 0 60000 65536"/>
              <a:gd name="T7" fmla="*/ 0 60000 65536"/>
              <a:gd name="T8" fmla="*/ 0 60000 65536"/>
              <a:gd name="T9" fmla="*/ 0 w 192"/>
              <a:gd name="T10" fmla="*/ 0 h 442"/>
              <a:gd name="T11" fmla="*/ 192 w 192"/>
              <a:gd name="T12" fmla="*/ 442 h 442"/>
            </a:gdLst>
            <a:ahLst/>
            <a:cxnLst>
              <a:cxn ang="T6">
                <a:pos x="T0" y="T1"/>
              </a:cxn>
              <a:cxn ang="T7">
                <a:pos x="T2" y="T3"/>
              </a:cxn>
              <a:cxn ang="T8">
                <a:pos x="T4" y="T5"/>
              </a:cxn>
            </a:cxnLst>
            <a:rect l="T9" t="T10" r="T11" b="T12"/>
            <a:pathLst>
              <a:path w="192" h="442">
                <a:moveTo>
                  <a:pt x="0" y="0"/>
                </a:moveTo>
                <a:lnTo>
                  <a:pt x="64" y="0"/>
                </a:lnTo>
                <a:lnTo>
                  <a:pt x="192" y="442"/>
                </a:lnTo>
              </a:path>
            </a:pathLst>
          </a:custGeom>
          <a:noFill/>
          <a:ln w="8509">
            <a:solidFill>
              <a:srgbClr val="000000"/>
            </a:solidFill>
            <a:round/>
            <a:headEnd/>
            <a:tailEnd/>
          </a:ln>
        </p:spPr>
        <p:txBody>
          <a:bodyPr/>
          <a:lstStyle/>
          <a:p>
            <a:pPr>
              <a:defRPr/>
            </a:pPr>
            <a:endParaRPr lang="en-US" sz="1050" b="1"/>
          </a:p>
        </p:txBody>
      </p:sp>
      <p:sp>
        <p:nvSpPr>
          <p:cNvPr id="45063" name="Rectangle 9622"/>
          <p:cNvSpPr>
            <a:spLocks noChangeArrowheads="1"/>
          </p:cNvSpPr>
          <p:nvPr/>
        </p:nvSpPr>
        <p:spPr bwMode="auto">
          <a:xfrm>
            <a:off x="1828800" y="5305425"/>
            <a:ext cx="3925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(d)  Radial loop bound to a nuclear matrix fiber</a:t>
            </a:r>
            <a:endParaRPr lang="en-US" sz="1400" b="1"/>
          </a:p>
        </p:txBody>
      </p:sp>
      <p:sp>
        <p:nvSpPr>
          <p:cNvPr id="45064" name="Rectangle 9662"/>
          <p:cNvSpPr>
            <a:spLocks noChangeArrowheads="1"/>
          </p:cNvSpPr>
          <p:nvPr/>
        </p:nvSpPr>
        <p:spPr bwMode="auto">
          <a:xfrm>
            <a:off x="5400675" y="3954463"/>
            <a:ext cx="338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pitchFamily="34" charset="0"/>
              </a:rPr>
              <a:t>MAR</a:t>
            </a:r>
            <a:endParaRPr lang="en-US" sz="1200" b="1"/>
          </a:p>
        </p:txBody>
      </p:sp>
      <p:sp>
        <p:nvSpPr>
          <p:cNvPr id="45065" name="Rectangle 9665"/>
          <p:cNvSpPr>
            <a:spLocks noChangeArrowheads="1"/>
          </p:cNvSpPr>
          <p:nvPr/>
        </p:nvSpPr>
        <p:spPr bwMode="auto">
          <a:xfrm>
            <a:off x="3371850" y="3954463"/>
            <a:ext cx="395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MAR</a:t>
            </a:r>
            <a:endParaRPr lang="en-US" sz="1400" b="1"/>
          </a:p>
        </p:txBody>
      </p:sp>
      <p:sp>
        <p:nvSpPr>
          <p:cNvPr id="45066" name="Rectangle 9668"/>
          <p:cNvSpPr>
            <a:spLocks noChangeArrowheads="1"/>
          </p:cNvSpPr>
          <p:nvPr/>
        </p:nvSpPr>
        <p:spPr bwMode="auto">
          <a:xfrm>
            <a:off x="4195763" y="2971800"/>
            <a:ext cx="8874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Radial loop</a:t>
            </a:r>
            <a:endParaRPr lang="en-US" sz="1400" b="1"/>
          </a:p>
        </p:txBody>
      </p:sp>
      <p:sp>
        <p:nvSpPr>
          <p:cNvPr id="45067" name="Rectangle 9678"/>
          <p:cNvSpPr>
            <a:spLocks noChangeArrowheads="1"/>
          </p:cNvSpPr>
          <p:nvPr/>
        </p:nvSpPr>
        <p:spPr bwMode="auto">
          <a:xfrm>
            <a:off x="6211888" y="3440113"/>
            <a:ext cx="5016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30-nm</a:t>
            </a:r>
          </a:p>
          <a:p>
            <a:r>
              <a:rPr lang="en-US" sz="1400">
                <a:solidFill>
                  <a:srgbClr val="000000"/>
                </a:solidFill>
                <a:latin typeface="Helvetica" pitchFamily="34" charset="0"/>
              </a:rPr>
              <a:t>fiber</a:t>
            </a:r>
            <a:endParaRPr lang="en-US" sz="1400" b="1"/>
          </a:p>
        </p:txBody>
      </p:sp>
      <p:sp>
        <p:nvSpPr>
          <p:cNvPr id="45068" name="Rectangle 9688"/>
          <p:cNvSpPr>
            <a:spLocks noChangeArrowheads="1"/>
          </p:cNvSpPr>
          <p:nvPr/>
        </p:nvSpPr>
        <p:spPr bwMode="auto">
          <a:xfrm>
            <a:off x="2019300" y="3440113"/>
            <a:ext cx="5619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Protein</a:t>
            </a:r>
          </a:p>
          <a:p>
            <a:r>
              <a:rPr lang="en-US" sz="1400">
                <a:solidFill>
                  <a:srgbClr val="000000"/>
                </a:solidFill>
                <a:latin typeface="Helvetica" pitchFamily="34" charset="0"/>
              </a:rPr>
              <a:t>fiber</a:t>
            </a:r>
            <a:endParaRPr lang="en-US" sz="1400" b="1"/>
          </a:p>
        </p:txBody>
      </p:sp>
      <p:sp>
        <p:nvSpPr>
          <p:cNvPr id="45069" name="Rectangle 9665"/>
          <p:cNvSpPr>
            <a:spLocks noChangeArrowheads="1"/>
          </p:cNvSpPr>
          <p:nvPr/>
        </p:nvSpPr>
        <p:spPr bwMode="auto">
          <a:xfrm rot="-4500000">
            <a:off x="2809082" y="2767806"/>
            <a:ext cx="4333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Gene</a:t>
            </a:r>
            <a:endParaRPr lang="en-US" sz="1400" b="1"/>
          </a:p>
        </p:txBody>
      </p:sp>
      <p:sp>
        <p:nvSpPr>
          <p:cNvPr id="45070" name="Rectangle 9665"/>
          <p:cNvSpPr>
            <a:spLocks noChangeArrowheads="1"/>
          </p:cNvSpPr>
          <p:nvPr/>
        </p:nvSpPr>
        <p:spPr bwMode="auto">
          <a:xfrm rot="190854">
            <a:off x="4357688" y="1566863"/>
            <a:ext cx="638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a:solidFill>
                  <a:srgbClr val="000000"/>
                </a:solidFill>
                <a:latin typeface="Helvetica" pitchFamily="34" charset="0"/>
              </a:rPr>
              <a:t>Gene</a:t>
            </a:r>
            <a:endParaRPr lang="en-US" sz="1400" b="1"/>
          </a:p>
        </p:txBody>
      </p:sp>
      <p:sp>
        <p:nvSpPr>
          <p:cNvPr id="45071" name="Rectangle 9665"/>
          <p:cNvSpPr>
            <a:spLocks noChangeArrowheads="1"/>
          </p:cNvSpPr>
          <p:nvPr/>
        </p:nvSpPr>
        <p:spPr bwMode="auto">
          <a:xfrm rot="4763241">
            <a:off x="5837238" y="2801938"/>
            <a:ext cx="638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a:solidFill>
                  <a:srgbClr val="000000"/>
                </a:solidFill>
                <a:latin typeface="Helvetica" pitchFamily="34" charset="0"/>
              </a:rPr>
              <a:t>Gene</a:t>
            </a:r>
            <a:endParaRPr lang="en-US" sz="1400" b="1"/>
          </a:p>
        </p:txBody>
      </p:sp>
      <p:sp>
        <p:nvSpPr>
          <p:cNvPr id="45072" name="Rectangle 2"/>
          <p:cNvSpPr>
            <a:spLocks noChangeArrowheads="1"/>
          </p:cNvSpPr>
          <p:nvPr/>
        </p:nvSpPr>
        <p:spPr bwMode="auto">
          <a:xfrm>
            <a:off x="609600" y="64770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900" b="1">
                <a:latin typeface="Times New Roman" pitchFamily="18" charset="0"/>
              </a:rPr>
              <a:t>Copyright ©The McGraw-Hill Companies, Inc. Permission required for reproduction or display</a:t>
            </a:r>
          </a:p>
        </p:txBody>
      </p:sp>
      <p:sp>
        <p:nvSpPr>
          <p:cNvPr id="1435664" name="AutoShape 16"/>
          <p:cNvSpPr>
            <a:spLocks noChangeArrowheads="1"/>
          </p:cNvSpPr>
          <p:nvPr/>
        </p:nvSpPr>
        <p:spPr bwMode="auto">
          <a:xfrm>
            <a:off x="457200" y="1981200"/>
            <a:ext cx="1981200" cy="1371600"/>
          </a:xfrm>
          <a:prstGeom prst="wedgeRectCallout">
            <a:avLst>
              <a:gd name="adj1" fmla="val 97838"/>
              <a:gd name="adj2" fmla="val 87731"/>
            </a:avLst>
          </a:prstGeom>
          <a:solidFill>
            <a:srgbClr val="FFCC99"/>
          </a:solidFill>
          <a:ln w="9525">
            <a:solidFill>
              <a:schemeClr val="tx1"/>
            </a:solidFill>
            <a:miter lim="800000"/>
            <a:headEnd/>
            <a:tailEnd/>
          </a:ln>
        </p:spPr>
        <p:txBody>
          <a:bodyPr/>
          <a:lstStyle/>
          <a:p>
            <a:pPr algn="ctr" eaLnBrk="0" hangingPunct="0"/>
            <a:r>
              <a:rPr lang="en-US" sz="1400" b="1">
                <a:latin typeface="+mj-lt"/>
              </a:rPr>
              <a:t>Matrix-attachment</a:t>
            </a:r>
            <a:r>
              <a:rPr lang="en-US" sz="1400" b="1">
                <a:solidFill>
                  <a:schemeClr val="folHlink"/>
                </a:solidFill>
                <a:latin typeface="+mj-lt"/>
              </a:rPr>
              <a:t> </a:t>
            </a:r>
            <a:r>
              <a:rPr lang="en-US" sz="1400" b="1">
                <a:latin typeface="+mj-lt"/>
              </a:rPr>
              <a:t>regions (MARs)</a:t>
            </a:r>
          </a:p>
        </p:txBody>
      </p:sp>
      <p:grpSp>
        <p:nvGrpSpPr>
          <p:cNvPr id="6" name="Group 21"/>
          <p:cNvGrpSpPr>
            <a:grpSpLocks/>
          </p:cNvGrpSpPr>
          <p:nvPr/>
        </p:nvGrpSpPr>
        <p:grpSpPr bwMode="auto">
          <a:xfrm>
            <a:off x="457200" y="2514600"/>
            <a:ext cx="1905000" cy="822325"/>
            <a:chOff x="240" y="1920"/>
            <a:chExt cx="1200" cy="518"/>
          </a:xfrm>
        </p:grpSpPr>
        <p:sp>
          <p:nvSpPr>
            <p:cNvPr id="45080" name="Text Box 17"/>
            <p:cNvSpPr txBox="1">
              <a:spLocks noChangeArrowheads="1"/>
            </p:cNvSpPr>
            <p:nvPr/>
          </p:nvSpPr>
          <p:spPr bwMode="auto">
            <a:xfrm>
              <a:off x="240" y="2112"/>
              <a:ext cx="12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Scaffold-attachment regions </a:t>
              </a:r>
              <a:r>
                <a:rPr lang="en-US" sz="1400"/>
                <a:t>(</a:t>
              </a:r>
              <a:r>
                <a:rPr lang="en-US" sz="1400" b="1"/>
                <a:t>SARs</a:t>
              </a:r>
              <a:r>
                <a:rPr lang="en-US" sz="1400"/>
                <a:t>)</a:t>
              </a:r>
            </a:p>
          </p:txBody>
        </p:sp>
        <p:sp>
          <p:nvSpPr>
            <p:cNvPr id="45081" name="Rectangle 18"/>
            <p:cNvSpPr>
              <a:spLocks noChangeArrowheads="1"/>
            </p:cNvSpPr>
            <p:nvPr/>
          </p:nvSpPr>
          <p:spPr bwMode="auto">
            <a:xfrm>
              <a:off x="672" y="1920"/>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400" b="1">
                  <a:solidFill>
                    <a:schemeClr val="hlink"/>
                  </a:solidFill>
                </a:rPr>
                <a:t>or</a:t>
              </a:r>
            </a:p>
          </p:txBody>
        </p:sp>
      </p:grpSp>
      <p:sp>
        <p:nvSpPr>
          <p:cNvPr id="1435667" name="AutoShape 19"/>
          <p:cNvSpPr>
            <a:spLocks noChangeArrowheads="1"/>
          </p:cNvSpPr>
          <p:nvPr/>
        </p:nvSpPr>
        <p:spPr bwMode="auto">
          <a:xfrm>
            <a:off x="6705600" y="4953000"/>
            <a:ext cx="1981200" cy="990600"/>
          </a:xfrm>
          <a:prstGeom prst="wedgeRectCallout">
            <a:avLst>
              <a:gd name="adj1" fmla="val -100481"/>
              <a:gd name="adj2" fmla="val -92630"/>
            </a:avLst>
          </a:prstGeom>
          <a:solidFill>
            <a:srgbClr val="FFCC99"/>
          </a:solidFill>
          <a:ln w="9525">
            <a:solidFill>
              <a:schemeClr val="tx1"/>
            </a:solidFill>
            <a:miter lim="800000"/>
            <a:headEnd/>
            <a:tailEnd/>
          </a:ln>
        </p:spPr>
        <p:txBody>
          <a:bodyPr/>
          <a:lstStyle/>
          <a:p>
            <a:pPr algn="ctr" eaLnBrk="0" hangingPunct="0"/>
            <a:r>
              <a:rPr lang="en-US" sz="1400" b="1" dirty="0">
                <a:latin typeface="+mj-lt"/>
              </a:rPr>
              <a:t>MARs are anchored to the nuclear matrix, thus creating radial loops</a:t>
            </a:r>
          </a:p>
        </p:txBody>
      </p:sp>
      <p:sp>
        <p:nvSpPr>
          <p:cNvPr id="1435668" name="AutoShape 20"/>
          <p:cNvSpPr>
            <a:spLocks noChangeArrowheads="1"/>
          </p:cNvSpPr>
          <p:nvPr/>
        </p:nvSpPr>
        <p:spPr bwMode="auto">
          <a:xfrm>
            <a:off x="4114800" y="3276600"/>
            <a:ext cx="990600" cy="457200"/>
          </a:xfrm>
          <a:prstGeom prst="wedgeRectCallout">
            <a:avLst>
              <a:gd name="adj1" fmla="val 4167"/>
              <a:gd name="adj2" fmla="val -4167"/>
            </a:avLst>
          </a:prstGeom>
          <a:solidFill>
            <a:srgbClr val="FFCC99"/>
          </a:solidFill>
          <a:ln w="9525">
            <a:solidFill>
              <a:schemeClr val="tx1"/>
            </a:solidFill>
            <a:miter lim="800000"/>
            <a:headEnd/>
            <a:tailEnd/>
          </a:ln>
        </p:spPr>
        <p:txBody>
          <a:bodyPr/>
          <a:lstStyle/>
          <a:p>
            <a:pPr algn="ctr" eaLnBrk="0" hangingPunct="0"/>
            <a:r>
              <a:rPr lang="en-US" sz="1200" b="1">
                <a:latin typeface="+mj-lt"/>
              </a:rPr>
              <a:t>25,000 to 200,000 bp</a:t>
            </a:r>
          </a:p>
        </p:txBody>
      </p:sp>
      <p:sp>
        <p:nvSpPr>
          <p:cNvPr id="3" name="Title 2"/>
          <p:cNvSpPr>
            <a:spLocks noGrp="1"/>
          </p:cNvSpPr>
          <p:nvPr>
            <p:ph type="title"/>
          </p:nvPr>
        </p:nvSpPr>
        <p:spPr/>
        <p:txBody>
          <a:bodyPr/>
          <a:lstStyle/>
          <a:p>
            <a:r>
              <a:rPr lang="en-US" sz="2800" b="1" kern="1200" dirty="0" smtClean="0">
                <a:solidFill>
                  <a:srgbClr val="000000"/>
                </a:solidFill>
                <a:effectLst/>
                <a:latin typeface="Arial"/>
                <a:ea typeface="+mj-ea"/>
                <a:cs typeface="+mj-cs"/>
              </a:rPr>
              <a:t>Radial loop bound to a nuclear matrix fiber</a:t>
            </a:r>
            <a:endParaRPr lang="en-US" dirty="0"/>
          </a:p>
        </p:txBody>
      </p:sp>
      <p:sp>
        <p:nvSpPr>
          <p:cNvPr id="4" name="Rectangle 3"/>
          <p:cNvSpPr/>
          <p:nvPr/>
        </p:nvSpPr>
        <p:spPr>
          <a:xfrm>
            <a:off x="208056" y="6159082"/>
            <a:ext cx="1726498" cy="307777"/>
          </a:xfrm>
          <a:prstGeom prst="rect">
            <a:avLst/>
          </a:prstGeom>
        </p:spPr>
        <p:txBody>
          <a:bodyPr wrap="none">
            <a:spAutoFit/>
          </a:bodyPr>
          <a:lstStyle/>
          <a:p>
            <a:pPr eaLnBrk="0" hangingPunct="0"/>
            <a:r>
              <a:rPr lang="en-US" sz="1400" b="1" dirty="0" err="1">
                <a:latin typeface="+mj-lt"/>
              </a:rPr>
              <a:t>Brooker</a:t>
            </a:r>
            <a:r>
              <a:rPr lang="en-US" sz="1400" b="1" dirty="0">
                <a:latin typeface="+mj-lt"/>
              </a:rPr>
              <a:t>, Fig 12.14</a:t>
            </a:r>
          </a:p>
        </p:txBody>
      </p:sp>
    </p:spTree>
    <p:extLst>
      <p:ext uri="{BB962C8B-B14F-4D97-AF65-F5344CB8AC3E}">
        <p14:creationId xmlns:p14="http://schemas.microsoft.com/office/powerpoint/2010/main" val="4077357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5668"/>
                                        </p:tgtEl>
                                        <p:attrNameLst>
                                          <p:attrName>style.visibility</p:attrName>
                                        </p:attrNameLst>
                                      </p:cBhvr>
                                      <p:to>
                                        <p:strVal val="visible"/>
                                      </p:to>
                                    </p:set>
                                    <p:animEffect transition="in" filter="wipe(down)">
                                      <p:cBhvr>
                                        <p:cTn id="7" dur="500"/>
                                        <p:tgtEl>
                                          <p:spTgt spid="14356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35664"/>
                                        </p:tgtEl>
                                        <p:attrNameLst>
                                          <p:attrName>style.visibility</p:attrName>
                                        </p:attrNameLst>
                                      </p:cBhvr>
                                      <p:to>
                                        <p:strVal val="visible"/>
                                      </p:to>
                                    </p:set>
                                    <p:animEffect transition="in" filter="wipe(right)">
                                      <p:cBhvr>
                                        <p:cTn id="12" dur="500"/>
                                        <p:tgtEl>
                                          <p:spTgt spid="14356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35667"/>
                                        </p:tgtEl>
                                        <p:attrNameLst>
                                          <p:attrName>style.visibility</p:attrName>
                                        </p:attrNameLst>
                                      </p:cBhvr>
                                      <p:to>
                                        <p:strVal val="visible"/>
                                      </p:to>
                                    </p:set>
                                    <p:animEffect transition="in" filter="wipe(left)">
                                      <p:cBhvr>
                                        <p:cTn id="23" dur="500"/>
                                        <p:tgtEl>
                                          <p:spTgt spid="1435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64" grpId="0" animBg="1"/>
      <p:bldP spid="1435667" grpId="0" animBg="1"/>
      <p:bldP spid="143566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29" descr="bro25332_12_17c.jpg"/>
          <p:cNvPicPr>
            <a:picLocks noChangeAspect="1"/>
          </p:cNvPicPr>
          <p:nvPr/>
        </p:nvPicPr>
        <p:blipFill>
          <a:blip r:embed="rId3" cstate="print"/>
          <a:srcRect t="24719" r="47554"/>
          <a:stretch>
            <a:fillRect/>
          </a:stretch>
        </p:blipFill>
        <p:spPr bwMode="auto">
          <a:xfrm>
            <a:off x="3424034" y="352425"/>
            <a:ext cx="3794125" cy="1104900"/>
          </a:xfrm>
          <a:prstGeom prst="rect">
            <a:avLst/>
          </a:prstGeom>
          <a:noFill/>
          <a:ln w="9525">
            <a:noFill/>
            <a:miter lim="800000"/>
            <a:headEnd/>
            <a:tailEnd/>
          </a:ln>
        </p:spPr>
      </p:pic>
      <p:pic>
        <p:nvPicPr>
          <p:cNvPr id="53251" name="Picture 132" descr="bro25332_12_17d.jpg"/>
          <p:cNvPicPr>
            <a:picLocks noChangeAspect="1"/>
          </p:cNvPicPr>
          <p:nvPr/>
        </p:nvPicPr>
        <p:blipFill>
          <a:blip r:embed="rId4" cstate="print"/>
          <a:srcRect r="43564"/>
          <a:stretch>
            <a:fillRect/>
          </a:stretch>
        </p:blipFill>
        <p:spPr bwMode="auto">
          <a:xfrm>
            <a:off x="3228771" y="1601788"/>
            <a:ext cx="4222750" cy="4143375"/>
          </a:xfrm>
          <a:prstGeom prst="rect">
            <a:avLst/>
          </a:prstGeom>
          <a:noFill/>
          <a:ln w="9525">
            <a:noFill/>
            <a:miter lim="800000"/>
            <a:headEnd/>
            <a:tailEnd/>
          </a:ln>
        </p:spPr>
      </p:pic>
      <p:sp>
        <p:nvSpPr>
          <p:cNvPr id="53252" name="Rectangle 10062"/>
          <p:cNvSpPr>
            <a:spLocks noChangeAspect="1" noChangeArrowheads="1"/>
          </p:cNvSpPr>
          <p:nvPr/>
        </p:nvSpPr>
        <p:spPr bwMode="auto">
          <a:xfrm>
            <a:off x="5108371" y="2547938"/>
            <a:ext cx="938213" cy="736600"/>
          </a:xfrm>
          <a:prstGeom prst="rect">
            <a:avLst/>
          </a:prstGeom>
          <a:noFill/>
          <a:ln w="6">
            <a:solidFill>
              <a:srgbClr val="FFFFFF"/>
            </a:solidFill>
            <a:miter lim="800000"/>
            <a:headEnd/>
            <a:tailEnd/>
          </a:ln>
        </p:spPr>
        <p:txBody>
          <a:bodyPr/>
          <a:lstStyle/>
          <a:p>
            <a:endParaRPr lang="en-US" sz="2800">
              <a:latin typeface="+mn-lt"/>
            </a:endParaRPr>
          </a:p>
        </p:txBody>
      </p:sp>
      <p:sp>
        <p:nvSpPr>
          <p:cNvPr id="53253" name="Rectangle 10063"/>
          <p:cNvSpPr>
            <a:spLocks noChangeAspect="1" noChangeArrowheads="1"/>
          </p:cNvSpPr>
          <p:nvPr/>
        </p:nvSpPr>
        <p:spPr bwMode="auto">
          <a:xfrm>
            <a:off x="5108371" y="2547938"/>
            <a:ext cx="938213" cy="736600"/>
          </a:xfrm>
          <a:prstGeom prst="rect">
            <a:avLst/>
          </a:prstGeom>
          <a:noFill/>
          <a:ln w="4699">
            <a:solidFill>
              <a:srgbClr val="000000"/>
            </a:solidFill>
            <a:miter lim="800000"/>
            <a:headEnd/>
            <a:tailEnd/>
          </a:ln>
        </p:spPr>
        <p:txBody>
          <a:bodyPr/>
          <a:lstStyle/>
          <a:p>
            <a:endParaRPr lang="en-US" sz="2800">
              <a:latin typeface="+mn-lt"/>
            </a:endParaRPr>
          </a:p>
        </p:txBody>
      </p:sp>
      <p:sp>
        <p:nvSpPr>
          <p:cNvPr id="53254" name="Rectangle 10064"/>
          <p:cNvSpPr>
            <a:spLocks noChangeAspect="1" noChangeArrowheads="1"/>
          </p:cNvSpPr>
          <p:nvPr/>
        </p:nvSpPr>
        <p:spPr bwMode="auto">
          <a:xfrm>
            <a:off x="4046334" y="4738688"/>
            <a:ext cx="188912" cy="276225"/>
          </a:xfrm>
          <a:prstGeom prst="rect">
            <a:avLst/>
          </a:prstGeom>
          <a:noFill/>
          <a:ln w="6">
            <a:solidFill>
              <a:srgbClr val="FFFFFF"/>
            </a:solidFill>
            <a:miter lim="800000"/>
            <a:headEnd/>
            <a:tailEnd/>
          </a:ln>
        </p:spPr>
        <p:txBody>
          <a:bodyPr/>
          <a:lstStyle/>
          <a:p>
            <a:endParaRPr lang="en-US" sz="2800">
              <a:latin typeface="+mn-lt"/>
            </a:endParaRPr>
          </a:p>
        </p:txBody>
      </p:sp>
      <p:sp>
        <p:nvSpPr>
          <p:cNvPr id="53255" name="Rectangle 10065"/>
          <p:cNvSpPr>
            <a:spLocks noChangeAspect="1" noChangeArrowheads="1"/>
          </p:cNvSpPr>
          <p:nvPr/>
        </p:nvSpPr>
        <p:spPr bwMode="auto">
          <a:xfrm>
            <a:off x="4046334" y="4738688"/>
            <a:ext cx="188912" cy="276225"/>
          </a:xfrm>
          <a:prstGeom prst="rect">
            <a:avLst/>
          </a:prstGeom>
          <a:noFill/>
          <a:ln w="2">
            <a:solidFill>
              <a:srgbClr val="000000"/>
            </a:solidFill>
            <a:miter lim="800000"/>
            <a:headEnd/>
            <a:tailEnd/>
          </a:ln>
        </p:spPr>
        <p:txBody>
          <a:bodyPr/>
          <a:lstStyle/>
          <a:p>
            <a:endParaRPr lang="en-US" sz="2800">
              <a:latin typeface="+mn-lt"/>
            </a:endParaRPr>
          </a:p>
        </p:txBody>
      </p:sp>
      <p:sp>
        <p:nvSpPr>
          <p:cNvPr id="53256" name="Rectangle 10066"/>
          <p:cNvSpPr>
            <a:spLocks noChangeAspect="1" noChangeArrowheads="1"/>
          </p:cNvSpPr>
          <p:nvPr/>
        </p:nvSpPr>
        <p:spPr bwMode="auto">
          <a:xfrm>
            <a:off x="4662284" y="522288"/>
            <a:ext cx="195262" cy="138112"/>
          </a:xfrm>
          <a:prstGeom prst="rect">
            <a:avLst/>
          </a:prstGeom>
          <a:noFill/>
          <a:ln w="6">
            <a:solidFill>
              <a:srgbClr val="FFFFFF"/>
            </a:solidFill>
            <a:miter lim="800000"/>
            <a:headEnd/>
            <a:tailEnd/>
          </a:ln>
        </p:spPr>
        <p:txBody>
          <a:bodyPr/>
          <a:lstStyle/>
          <a:p>
            <a:endParaRPr lang="en-US" sz="2800">
              <a:latin typeface="+mn-lt"/>
            </a:endParaRPr>
          </a:p>
        </p:txBody>
      </p:sp>
      <p:sp>
        <p:nvSpPr>
          <p:cNvPr id="53257" name="Rectangle 10067"/>
          <p:cNvSpPr>
            <a:spLocks noChangeAspect="1" noChangeArrowheads="1"/>
          </p:cNvSpPr>
          <p:nvPr/>
        </p:nvSpPr>
        <p:spPr bwMode="auto">
          <a:xfrm>
            <a:off x="4662284" y="522288"/>
            <a:ext cx="195262" cy="138112"/>
          </a:xfrm>
          <a:prstGeom prst="rect">
            <a:avLst/>
          </a:prstGeom>
          <a:noFill/>
          <a:ln w="4699">
            <a:solidFill>
              <a:srgbClr val="000000"/>
            </a:solidFill>
            <a:miter lim="800000"/>
            <a:headEnd/>
            <a:tailEnd/>
          </a:ln>
        </p:spPr>
        <p:txBody>
          <a:bodyPr/>
          <a:lstStyle/>
          <a:p>
            <a:endParaRPr lang="en-US" sz="2800">
              <a:latin typeface="+mn-lt"/>
            </a:endParaRPr>
          </a:p>
        </p:txBody>
      </p:sp>
      <p:grpSp>
        <p:nvGrpSpPr>
          <p:cNvPr id="2" name="Group 10967"/>
          <p:cNvGrpSpPr>
            <a:grpSpLocks noChangeAspect="1"/>
          </p:cNvGrpSpPr>
          <p:nvPr/>
        </p:nvGrpSpPr>
        <p:grpSpPr bwMode="auto">
          <a:xfrm>
            <a:off x="6448221" y="2473325"/>
            <a:ext cx="95250" cy="1082675"/>
            <a:chOff x="4354513" y="4638675"/>
            <a:chExt cx="47625" cy="546100"/>
          </a:xfrm>
        </p:grpSpPr>
        <p:sp>
          <p:nvSpPr>
            <p:cNvPr id="53290" name="Line 10081"/>
            <p:cNvSpPr>
              <a:spLocks noChangeAspect="1" noChangeShapeType="1"/>
            </p:cNvSpPr>
            <p:nvPr/>
          </p:nvSpPr>
          <p:spPr bwMode="auto">
            <a:xfrm>
              <a:off x="4354513" y="4638675"/>
              <a:ext cx="47625" cy="1588"/>
            </a:xfrm>
            <a:prstGeom prst="line">
              <a:avLst/>
            </a:prstGeom>
            <a:noFill/>
            <a:ln w="4699">
              <a:solidFill>
                <a:srgbClr val="000000"/>
              </a:solidFill>
              <a:round/>
              <a:headEnd/>
              <a:tailEnd/>
            </a:ln>
          </p:spPr>
          <p:txBody>
            <a:bodyPr/>
            <a:lstStyle/>
            <a:p>
              <a:endParaRPr lang="en-US" sz="2800">
                <a:latin typeface="+mn-lt"/>
              </a:endParaRPr>
            </a:p>
          </p:txBody>
        </p:sp>
        <p:sp>
          <p:nvSpPr>
            <p:cNvPr id="53291" name="Line 10082"/>
            <p:cNvSpPr>
              <a:spLocks noChangeAspect="1" noChangeShapeType="1"/>
            </p:cNvSpPr>
            <p:nvPr/>
          </p:nvSpPr>
          <p:spPr bwMode="auto">
            <a:xfrm>
              <a:off x="4354513" y="5181600"/>
              <a:ext cx="47625" cy="1588"/>
            </a:xfrm>
            <a:prstGeom prst="line">
              <a:avLst/>
            </a:prstGeom>
            <a:noFill/>
            <a:ln w="4699">
              <a:solidFill>
                <a:srgbClr val="000000"/>
              </a:solidFill>
              <a:round/>
              <a:headEnd/>
              <a:tailEnd/>
            </a:ln>
          </p:spPr>
          <p:txBody>
            <a:bodyPr/>
            <a:lstStyle/>
            <a:p>
              <a:endParaRPr lang="en-US" sz="2800">
                <a:latin typeface="+mn-lt"/>
              </a:endParaRPr>
            </a:p>
          </p:txBody>
        </p:sp>
        <p:sp>
          <p:nvSpPr>
            <p:cNvPr id="53292" name="Line 10083"/>
            <p:cNvSpPr>
              <a:spLocks noChangeAspect="1" noChangeShapeType="1"/>
            </p:cNvSpPr>
            <p:nvPr/>
          </p:nvSpPr>
          <p:spPr bwMode="auto">
            <a:xfrm flipV="1">
              <a:off x="4379913" y="4641850"/>
              <a:ext cx="1588" cy="542925"/>
            </a:xfrm>
            <a:prstGeom prst="line">
              <a:avLst/>
            </a:prstGeom>
            <a:noFill/>
            <a:ln w="4699">
              <a:solidFill>
                <a:srgbClr val="000000"/>
              </a:solidFill>
              <a:round/>
              <a:headEnd/>
              <a:tailEnd/>
            </a:ln>
          </p:spPr>
          <p:txBody>
            <a:bodyPr/>
            <a:lstStyle/>
            <a:p>
              <a:endParaRPr lang="en-US" sz="2800">
                <a:latin typeface="+mn-lt"/>
              </a:endParaRPr>
            </a:p>
          </p:txBody>
        </p:sp>
      </p:grpSp>
      <p:grpSp>
        <p:nvGrpSpPr>
          <p:cNvPr id="3" name="Group 10970"/>
          <p:cNvGrpSpPr>
            <a:grpSpLocks noChangeAspect="1"/>
          </p:cNvGrpSpPr>
          <p:nvPr/>
        </p:nvGrpSpPr>
        <p:grpSpPr bwMode="auto">
          <a:xfrm>
            <a:off x="6448221" y="4725988"/>
            <a:ext cx="95250" cy="752475"/>
            <a:chOff x="4354513" y="5775325"/>
            <a:chExt cx="47625" cy="379413"/>
          </a:xfrm>
        </p:grpSpPr>
        <p:sp>
          <p:nvSpPr>
            <p:cNvPr id="53287" name="Line 10084"/>
            <p:cNvSpPr>
              <a:spLocks noChangeAspect="1" noChangeShapeType="1"/>
            </p:cNvSpPr>
            <p:nvPr/>
          </p:nvSpPr>
          <p:spPr bwMode="auto">
            <a:xfrm>
              <a:off x="4354513" y="5775325"/>
              <a:ext cx="47625" cy="1588"/>
            </a:xfrm>
            <a:prstGeom prst="line">
              <a:avLst/>
            </a:prstGeom>
            <a:noFill/>
            <a:ln w="4699">
              <a:solidFill>
                <a:srgbClr val="000000"/>
              </a:solidFill>
              <a:round/>
              <a:headEnd/>
              <a:tailEnd/>
            </a:ln>
          </p:spPr>
          <p:txBody>
            <a:bodyPr/>
            <a:lstStyle/>
            <a:p>
              <a:endParaRPr lang="en-US" sz="2800">
                <a:latin typeface="+mn-lt"/>
              </a:endParaRPr>
            </a:p>
          </p:txBody>
        </p:sp>
        <p:sp>
          <p:nvSpPr>
            <p:cNvPr id="53288" name="Line 10085"/>
            <p:cNvSpPr>
              <a:spLocks noChangeAspect="1" noChangeShapeType="1"/>
            </p:cNvSpPr>
            <p:nvPr/>
          </p:nvSpPr>
          <p:spPr bwMode="auto">
            <a:xfrm>
              <a:off x="4354513" y="6153150"/>
              <a:ext cx="47625" cy="1588"/>
            </a:xfrm>
            <a:prstGeom prst="line">
              <a:avLst/>
            </a:prstGeom>
            <a:noFill/>
            <a:ln w="4699">
              <a:solidFill>
                <a:srgbClr val="000000"/>
              </a:solidFill>
              <a:round/>
              <a:headEnd/>
              <a:tailEnd/>
            </a:ln>
          </p:spPr>
          <p:txBody>
            <a:bodyPr/>
            <a:lstStyle/>
            <a:p>
              <a:endParaRPr lang="en-US" sz="2800">
                <a:latin typeface="+mn-lt"/>
              </a:endParaRPr>
            </a:p>
          </p:txBody>
        </p:sp>
        <p:sp>
          <p:nvSpPr>
            <p:cNvPr id="53289" name="Line 10086"/>
            <p:cNvSpPr>
              <a:spLocks noChangeAspect="1" noChangeShapeType="1"/>
            </p:cNvSpPr>
            <p:nvPr/>
          </p:nvSpPr>
          <p:spPr bwMode="auto">
            <a:xfrm flipV="1">
              <a:off x="4379913" y="5778500"/>
              <a:ext cx="1588" cy="374650"/>
            </a:xfrm>
            <a:prstGeom prst="line">
              <a:avLst/>
            </a:prstGeom>
            <a:noFill/>
            <a:ln w="4699">
              <a:solidFill>
                <a:srgbClr val="000000"/>
              </a:solidFill>
              <a:round/>
              <a:headEnd/>
              <a:tailEnd/>
            </a:ln>
          </p:spPr>
          <p:txBody>
            <a:bodyPr/>
            <a:lstStyle/>
            <a:p>
              <a:endParaRPr lang="en-US" sz="2800">
                <a:latin typeface="+mn-lt"/>
              </a:endParaRPr>
            </a:p>
          </p:txBody>
        </p:sp>
      </p:grpSp>
      <p:grpSp>
        <p:nvGrpSpPr>
          <p:cNvPr id="4" name="Group 10966"/>
          <p:cNvGrpSpPr>
            <a:grpSpLocks noChangeAspect="1"/>
          </p:cNvGrpSpPr>
          <p:nvPr/>
        </p:nvGrpSpPr>
        <p:grpSpPr bwMode="auto">
          <a:xfrm>
            <a:off x="6448221" y="830263"/>
            <a:ext cx="95250" cy="614362"/>
            <a:chOff x="4354513" y="3810000"/>
            <a:chExt cx="47625" cy="309563"/>
          </a:xfrm>
        </p:grpSpPr>
        <p:sp>
          <p:nvSpPr>
            <p:cNvPr id="53284" name="Line 10087"/>
            <p:cNvSpPr>
              <a:spLocks noChangeAspect="1" noChangeShapeType="1"/>
            </p:cNvSpPr>
            <p:nvPr/>
          </p:nvSpPr>
          <p:spPr bwMode="auto">
            <a:xfrm>
              <a:off x="4354513" y="3810000"/>
              <a:ext cx="47625" cy="1588"/>
            </a:xfrm>
            <a:prstGeom prst="line">
              <a:avLst/>
            </a:prstGeom>
            <a:noFill/>
            <a:ln w="4699">
              <a:solidFill>
                <a:srgbClr val="000000"/>
              </a:solidFill>
              <a:round/>
              <a:headEnd/>
              <a:tailEnd/>
            </a:ln>
          </p:spPr>
          <p:txBody>
            <a:bodyPr/>
            <a:lstStyle/>
            <a:p>
              <a:endParaRPr lang="en-US" sz="2800">
                <a:latin typeface="+mn-lt"/>
              </a:endParaRPr>
            </a:p>
          </p:txBody>
        </p:sp>
        <p:sp>
          <p:nvSpPr>
            <p:cNvPr id="53285" name="Line 10088"/>
            <p:cNvSpPr>
              <a:spLocks noChangeAspect="1" noChangeShapeType="1"/>
            </p:cNvSpPr>
            <p:nvPr/>
          </p:nvSpPr>
          <p:spPr bwMode="auto">
            <a:xfrm>
              <a:off x="4354513" y="4117975"/>
              <a:ext cx="47625" cy="1588"/>
            </a:xfrm>
            <a:prstGeom prst="line">
              <a:avLst/>
            </a:prstGeom>
            <a:noFill/>
            <a:ln w="4699">
              <a:solidFill>
                <a:srgbClr val="000000"/>
              </a:solidFill>
              <a:round/>
              <a:headEnd/>
              <a:tailEnd/>
            </a:ln>
          </p:spPr>
          <p:txBody>
            <a:bodyPr/>
            <a:lstStyle/>
            <a:p>
              <a:endParaRPr lang="en-US" sz="2800">
                <a:latin typeface="+mn-lt"/>
              </a:endParaRPr>
            </a:p>
          </p:txBody>
        </p:sp>
        <p:sp>
          <p:nvSpPr>
            <p:cNvPr id="53286" name="Line 10089"/>
            <p:cNvSpPr>
              <a:spLocks noChangeAspect="1" noChangeShapeType="1"/>
            </p:cNvSpPr>
            <p:nvPr/>
          </p:nvSpPr>
          <p:spPr bwMode="auto">
            <a:xfrm flipV="1">
              <a:off x="4379913" y="3810000"/>
              <a:ext cx="1588" cy="307975"/>
            </a:xfrm>
            <a:prstGeom prst="line">
              <a:avLst/>
            </a:prstGeom>
            <a:noFill/>
            <a:ln w="4699">
              <a:solidFill>
                <a:srgbClr val="000000"/>
              </a:solidFill>
              <a:round/>
              <a:headEnd/>
              <a:tailEnd/>
            </a:ln>
          </p:spPr>
          <p:txBody>
            <a:bodyPr/>
            <a:lstStyle/>
            <a:p>
              <a:endParaRPr lang="en-US" sz="2800">
                <a:latin typeface="+mn-lt"/>
              </a:endParaRPr>
            </a:p>
          </p:txBody>
        </p:sp>
      </p:grpSp>
      <p:sp>
        <p:nvSpPr>
          <p:cNvPr id="53261" name="Freeform 10100"/>
          <p:cNvSpPr>
            <a:spLocks noChangeAspect="1"/>
          </p:cNvSpPr>
          <p:nvPr/>
        </p:nvSpPr>
        <p:spPr bwMode="auto">
          <a:xfrm>
            <a:off x="5354434" y="2378075"/>
            <a:ext cx="100012" cy="176213"/>
          </a:xfrm>
          <a:custGeom>
            <a:avLst/>
            <a:gdLst>
              <a:gd name="T0" fmla="*/ 2147483647 w 32"/>
              <a:gd name="T1" fmla="*/ 0 h 56"/>
              <a:gd name="T2" fmla="*/ 2147483647 w 32"/>
              <a:gd name="T3" fmla="*/ 2147483647 h 56"/>
              <a:gd name="T4" fmla="*/ 0 w 32"/>
              <a:gd name="T5" fmla="*/ 0 h 56"/>
              <a:gd name="T6" fmla="*/ 2147483647 w 32"/>
              <a:gd name="T7" fmla="*/ 2147483647 h 56"/>
              <a:gd name="T8" fmla="*/ 2147483647 w 32"/>
              <a:gd name="T9" fmla="*/ 0 h 56"/>
              <a:gd name="T10" fmla="*/ 0 60000 65536"/>
              <a:gd name="T11" fmla="*/ 0 60000 65536"/>
              <a:gd name="T12" fmla="*/ 0 60000 65536"/>
              <a:gd name="T13" fmla="*/ 0 60000 65536"/>
              <a:gd name="T14" fmla="*/ 0 60000 65536"/>
              <a:gd name="T15" fmla="*/ 0 w 32"/>
              <a:gd name="T16" fmla="*/ 0 h 56"/>
              <a:gd name="T17" fmla="*/ 32 w 32"/>
              <a:gd name="T18" fmla="*/ 56 h 56"/>
            </a:gdLst>
            <a:ahLst/>
            <a:cxnLst>
              <a:cxn ang="T10">
                <a:pos x="T0" y="T1"/>
              </a:cxn>
              <a:cxn ang="T11">
                <a:pos x="T2" y="T3"/>
              </a:cxn>
              <a:cxn ang="T12">
                <a:pos x="T4" y="T5"/>
              </a:cxn>
              <a:cxn ang="T13">
                <a:pos x="T6" y="T7"/>
              </a:cxn>
              <a:cxn ang="T14">
                <a:pos x="T8" y="T9"/>
              </a:cxn>
            </a:cxnLst>
            <a:rect l="T15" t="T16" r="T17" b="T18"/>
            <a:pathLst>
              <a:path w="32" h="56">
                <a:moveTo>
                  <a:pt x="32" y="0"/>
                </a:moveTo>
                <a:lnTo>
                  <a:pt x="16" y="6"/>
                </a:lnTo>
                <a:lnTo>
                  <a:pt x="0" y="0"/>
                </a:lnTo>
                <a:lnTo>
                  <a:pt x="16" y="56"/>
                </a:lnTo>
                <a:lnTo>
                  <a:pt x="32" y="0"/>
                </a:lnTo>
                <a:close/>
              </a:path>
            </a:pathLst>
          </a:custGeom>
          <a:solidFill>
            <a:srgbClr val="000000"/>
          </a:solidFill>
          <a:ln w="9525">
            <a:noFill/>
            <a:round/>
            <a:headEnd/>
            <a:tailEnd/>
          </a:ln>
        </p:spPr>
        <p:txBody>
          <a:bodyPr/>
          <a:lstStyle/>
          <a:p>
            <a:endParaRPr lang="en-US" sz="2800">
              <a:latin typeface="+mn-lt"/>
            </a:endParaRPr>
          </a:p>
        </p:txBody>
      </p:sp>
      <p:grpSp>
        <p:nvGrpSpPr>
          <p:cNvPr id="5" name="Group 10968"/>
          <p:cNvGrpSpPr>
            <a:grpSpLocks noChangeAspect="1"/>
          </p:cNvGrpSpPr>
          <p:nvPr/>
        </p:nvGrpSpPr>
        <p:grpSpPr bwMode="auto">
          <a:xfrm>
            <a:off x="3443084" y="1685925"/>
            <a:ext cx="2640012" cy="768350"/>
            <a:chOff x="2836863" y="4241800"/>
            <a:chExt cx="1333500" cy="387350"/>
          </a:xfrm>
        </p:grpSpPr>
        <p:sp>
          <p:nvSpPr>
            <p:cNvPr id="53282" name="Freeform 10099"/>
            <p:cNvSpPr>
              <a:spLocks noChangeAspect="1"/>
            </p:cNvSpPr>
            <p:nvPr/>
          </p:nvSpPr>
          <p:spPr bwMode="auto">
            <a:xfrm>
              <a:off x="2836863" y="4241800"/>
              <a:ext cx="1333500" cy="31750"/>
            </a:xfrm>
            <a:custGeom>
              <a:avLst/>
              <a:gdLst>
                <a:gd name="T0" fmla="*/ 2147483647 w 840"/>
                <a:gd name="T1" fmla="*/ 0 h 20"/>
                <a:gd name="T2" fmla="*/ 2147483647 w 840"/>
                <a:gd name="T3" fmla="*/ 2147483647 h 20"/>
                <a:gd name="T4" fmla="*/ 2147483647 w 840"/>
                <a:gd name="T5" fmla="*/ 2147483647 h 20"/>
                <a:gd name="T6" fmla="*/ 2147483647 w 840"/>
                <a:gd name="T7" fmla="*/ 2147483647 h 20"/>
                <a:gd name="T8" fmla="*/ 2147483647 w 840"/>
                <a:gd name="T9" fmla="*/ 2147483647 h 20"/>
                <a:gd name="T10" fmla="*/ 2147483647 w 840"/>
                <a:gd name="T11" fmla="*/ 2147483647 h 20"/>
                <a:gd name="T12" fmla="*/ 2147483647 w 840"/>
                <a:gd name="T13" fmla="*/ 2147483647 h 20"/>
                <a:gd name="T14" fmla="*/ 2147483647 w 840"/>
                <a:gd name="T15" fmla="*/ 2147483647 h 20"/>
                <a:gd name="T16" fmla="*/ 2147483647 w 840"/>
                <a:gd name="T17" fmla="*/ 2147483647 h 20"/>
                <a:gd name="T18" fmla="*/ 2147483647 w 840"/>
                <a:gd name="T19" fmla="*/ 2147483647 h 20"/>
                <a:gd name="T20" fmla="*/ 2147483647 w 840"/>
                <a:gd name="T21" fmla="*/ 2147483647 h 20"/>
                <a:gd name="T22" fmla="*/ 2147483647 w 840"/>
                <a:gd name="T23" fmla="*/ 2147483647 h 20"/>
                <a:gd name="T24" fmla="*/ 0 w 840"/>
                <a:gd name="T25" fmla="*/ 2147483647 h 20"/>
                <a:gd name="T26" fmla="*/ 0 w 840"/>
                <a:gd name="T27" fmla="*/ 2147483647 h 20"/>
                <a:gd name="T28" fmla="*/ 0 w 840"/>
                <a:gd name="T29" fmla="*/ 2147483647 h 20"/>
                <a:gd name="T30" fmla="*/ 0 w 840"/>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0"/>
                <a:gd name="T49" fmla="*/ 0 h 20"/>
                <a:gd name="T50" fmla="*/ 840 w 84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0" h="20">
                  <a:moveTo>
                    <a:pt x="840" y="0"/>
                  </a:moveTo>
                  <a:lnTo>
                    <a:pt x="840" y="12"/>
                  </a:lnTo>
                  <a:lnTo>
                    <a:pt x="838" y="16"/>
                  </a:lnTo>
                  <a:lnTo>
                    <a:pt x="836" y="18"/>
                  </a:lnTo>
                  <a:lnTo>
                    <a:pt x="834" y="20"/>
                  </a:lnTo>
                  <a:lnTo>
                    <a:pt x="830" y="20"/>
                  </a:lnTo>
                  <a:lnTo>
                    <a:pt x="8" y="20"/>
                  </a:lnTo>
                  <a:lnTo>
                    <a:pt x="4" y="20"/>
                  </a:lnTo>
                  <a:lnTo>
                    <a:pt x="2" y="18"/>
                  </a:lnTo>
                  <a:lnTo>
                    <a:pt x="0" y="16"/>
                  </a:lnTo>
                  <a:lnTo>
                    <a:pt x="0" y="12"/>
                  </a:lnTo>
                  <a:lnTo>
                    <a:pt x="0" y="0"/>
                  </a:lnTo>
                </a:path>
              </a:pathLst>
            </a:custGeom>
            <a:noFill/>
            <a:ln w="6985">
              <a:solidFill>
                <a:srgbClr val="000000"/>
              </a:solidFill>
              <a:round/>
              <a:headEnd/>
              <a:tailEnd/>
            </a:ln>
          </p:spPr>
          <p:txBody>
            <a:bodyPr/>
            <a:lstStyle/>
            <a:p>
              <a:endParaRPr lang="en-US" sz="2800">
                <a:latin typeface="+mn-lt"/>
              </a:endParaRPr>
            </a:p>
          </p:txBody>
        </p:sp>
        <p:sp>
          <p:nvSpPr>
            <p:cNvPr id="53283" name="Line 10101"/>
            <p:cNvSpPr>
              <a:spLocks noChangeAspect="1" noChangeShapeType="1"/>
            </p:cNvSpPr>
            <p:nvPr/>
          </p:nvSpPr>
          <p:spPr bwMode="auto">
            <a:xfrm>
              <a:off x="3827463" y="4276725"/>
              <a:ext cx="1588" cy="352425"/>
            </a:xfrm>
            <a:prstGeom prst="line">
              <a:avLst/>
            </a:prstGeom>
            <a:noFill/>
            <a:ln w="6985">
              <a:solidFill>
                <a:srgbClr val="000000"/>
              </a:solidFill>
              <a:round/>
              <a:headEnd/>
              <a:tailEnd/>
            </a:ln>
          </p:spPr>
          <p:txBody>
            <a:bodyPr/>
            <a:lstStyle/>
            <a:p>
              <a:endParaRPr lang="en-US" sz="2800">
                <a:latin typeface="+mn-lt"/>
              </a:endParaRPr>
            </a:p>
          </p:txBody>
        </p:sp>
      </p:grpSp>
      <p:sp>
        <p:nvSpPr>
          <p:cNvPr id="53263" name="Freeform 10103"/>
          <p:cNvSpPr>
            <a:spLocks noChangeAspect="1"/>
          </p:cNvSpPr>
          <p:nvPr/>
        </p:nvSpPr>
        <p:spPr bwMode="auto">
          <a:xfrm>
            <a:off x="4084434" y="4518025"/>
            <a:ext cx="106362" cy="176213"/>
          </a:xfrm>
          <a:custGeom>
            <a:avLst/>
            <a:gdLst>
              <a:gd name="T0" fmla="*/ 2147483647 w 34"/>
              <a:gd name="T1" fmla="*/ 0 h 56"/>
              <a:gd name="T2" fmla="*/ 2147483647 w 34"/>
              <a:gd name="T3" fmla="*/ 2147483647 h 56"/>
              <a:gd name="T4" fmla="*/ 0 w 34"/>
              <a:gd name="T5" fmla="*/ 0 h 56"/>
              <a:gd name="T6" fmla="*/ 2147483647 w 34"/>
              <a:gd name="T7" fmla="*/ 2147483647 h 56"/>
              <a:gd name="T8" fmla="*/ 2147483647 w 34"/>
              <a:gd name="T9" fmla="*/ 0 h 56"/>
              <a:gd name="T10" fmla="*/ 0 60000 65536"/>
              <a:gd name="T11" fmla="*/ 0 60000 65536"/>
              <a:gd name="T12" fmla="*/ 0 60000 65536"/>
              <a:gd name="T13" fmla="*/ 0 60000 65536"/>
              <a:gd name="T14" fmla="*/ 0 60000 65536"/>
              <a:gd name="T15" fmla="*/ 0 w 34"/>
              <a:gd name="T16" fmla="*/ 0 h 56"/>
              <a:gd name="T17" fmla="*/ 34 w 34"/>
              <a:gd name="T18" fmla="*/ 56 h 56"/>
            </a:gdLst>
            <a:ahLst/>
            <a:cxnLst>
              <a:cxn ang="T10">
                <a:pos x="T0" y="T1"/>
              </a:cxn>
              <a:cxn ang="T11">
                <a:pos x="T2" y="T3"/>
              </a:cxn>
              <a:cxn ang="T12">
                <a:pos x="T4" y="T5"/>
              </a:cxn>
              <a:cxn ang="T13">
                <a:pos x="T6" y="T7"/>
              </a:cxn>
              <a:cxn ang="T14">
                <a:pos x="T8" y="T9"/>
              </a:cxn>
            </a:cxnLst>
            <a:rect l="T15" t="T16" r="T17" b="T18"/>
            <a:pathLst>
              <a:path w="34" h="56">
                <a:moveTo>
                  <a:pt x="34" y="0"/>
                </a:moveTo>
                <a:lnTo>
                  <a:pt x="16" y="6"/>
                </a:lnTo>
                <a:lnTo>
                  <a:pt x="0" y="0"/>
                </a:lnTo>
                <a:lnTo>
                  <a:pt x="16" y="56"/>
                </a:lnTo>
                <a:lnTo>
                  <a:pt x="34" y="0"/>
                </a:lnTo>
                <a:close/>
              </a:path>
            </a:pathLst>
          </a:custGeom>
          <a:solidFill>
            <a:srgbClr val="000000"/>
          </a:solidFill>
          <a:ln w="9525">
            <a:noFill/>
            <a:round/>
            <a:headEnd/>
            <a:tailEnd/>
          </a:ln>
        </p:spPr>
        <p:txBody>
          <a:bodyPr/>
          <a:lstStyle/>
          <a:p>
            <a:endParaRPr lang="en-US" sz="2800">
              <a:latin typeface="+mn-lt"/>
            </a:endParaRPr>
          </a:p>
        </p:txBody>
      </p:sp>
      <p:grpSp>
        <p:nvGrpSpPr>
          <p:cNvPr id="6" name="Group 10969"/>
          <p:cNvGrpSpPr>
            <a:grpSpLocks noChangeAspect="1"/>
          </p:cNvGrpSpPr>
          <p:nvPr/>
        </p:nvGrpSpPr>
        <p:grpSpPr bwMode="auto">
          <a:xfrm>
            <a:off x="3517696" y="3611563"/>
            <a:ext cx="1603375" cy="976312"/>
            <a:chOff x="2874963" y="5213350"/>
            <a:chExt cx="809625" cy="492125"/>
          </a:xfrm>
        </p:grpSpPr>
        <p:sp>
          <p:nvSpPr>
            <p:cNvPr id="53280" name="Freeform 10102"/>
            <p:cNvSpPr>
              <a:spLocks noChangeAspect="1"/>
            </p:cNvSpPr>
            <p:nvPr/>
          </p:nvSpPr>
          <p:spPr bwMode="auto">
            <a:xfrm>
              <a:off x="2874963" y="5213350"/>
              <a:ext cx="809625" cy="34925"/>
            </a:xfrm>
            <a:custGeom>
              <a:avLst/>
              <a:gdLst>
                <a:gd name="T0" fmla="*/ 2147483647 w 510"/>
                <a:gd name="T1" fmla="*/ 0 h 22"/>
                <a:gd name="T2" fmla="*/ 2147483647 w 510"/>
                <a:gd name="T3" fmla="*/ 2147483647 h 22"/>
                <a:gd name="T4" fmla="*/ 2147483647 w 510"/>
                <a:gd name="T5" fmla="*/ 2147483647 h 22"/>
                <a:gd name="T6" fmla="*/ 2147483647 w 510"/>
                <a:gd name="T7" fmla="*/ 2147483647 h 22"/>
                <a:gd name="T8" fmla="*/ 2147483647 w 510"/>
                <a:gd name="T9" fmla="*/ 2147483647 h 22"/>
                <a:gd name="T10" fmla="*/ 2147483647 w 510"/>
                <a:gd name="T11" fmla="*/ 2147483647 h 22"/>
                <a:gd name="T12" fmla="*/ 2147483647 w 510"/>
                <a:gd name="T13" fmla="*/ 2147483647 h 22"/>
                <a:gd name="T14" fmla="*/ 2147483647 w 510"/>
                <a:gd name="T15" fmla="*/ 2147483647 h 22"/>
                <a:gd name="T16" fmla="*/ 2147483647 w 510"/>
                <a:gd name="T17" fmla="*/ 2147483647 h 22"/>
                <a:gd name="T18" fmla="*/ 2147483647 w 510"/>
                <a:gd name="T19" fmla="*/ 2147483647 h 22"/>
                <a:gd name="T20" fmla="*/ 2147483647 w 510"/>
                <a:gd name="T21" fmla="*/ 2147483647 h 22"/>
                <a:gd name="T22" fmla="*/ 2147483647 w 510"/>
                <a:gd name="T23" fmla="*/ 2147483647 h 22"/>
                <a:gd name="T24" fmla="*/ 0 w 510"/>
                <a:gd name="T25" fmla="*/ 2147483647 h 22"/>
                <a:gd name="T26" fmla="*/ 0 w 510"/>
                <a:gd name="T27" fmla="*/ 2147483647 h 22"/>
                <a:gd name="T28" fmla="*/ 0 w 510"/>
                <a:gd name="T29" fmla="*/ 2147483647 h 22"/>
                <a:gd name="T30" fmla="*/ 0 w 510"/>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0"/>
                <a:gd name="T49" fmla="*/ 0 h 22"/>
                <a:gd name="T50" fmla="*/ 510 w 510"/>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0" h="22">
                  <a:moveTo>
                    <a:pt x="510" y="0"/>
                  </a:moveTo>
                  <a:lnTo>
                    <a:pt x="510" y="12"/>
                  </a:lnTo>
                  <a:lnTo>
                    <a:pt x="510" y="16"/>
                  </a:lnTo>
                  <a:lnTo>
                    <a:pt x="508" y="18"/>
                  </a:lnTo>
                  <a:lnTo>
                    <a:pt x="504" y="20"/>
                  </a:lnTo>
                  <a:lnTo>
                    <a:pt x="502" y="22"/>
                  </a:lnTo>
                  <a:lnTo>
                    <a:pt x="10" y="22"/>
                  </a:lnTo>
                  <a:lnTo>
                    <a:pt x="6" y="20"/>
                  </a:lnTo>
                  <a:lnTo>
                    <a:pt x="2" y="18"/>
                  </a:lnTo>
                  <a:lnTo>
                    <a:pt x="0" y="16"/>
                  </a:lnTo>
                  <a:lnTo>
                    <a:pt x="0" y="12"/>
                  </a:lnTo>
                  <a:lnTo>
                    <a:pt x="0" y="0"/>
                  </a:lnTo>
                </a:path>
              </a:pathLst>
            </a:custGeom>
            <a:noFill/>
            <a:ln w="6985">
              <a:solidFill>
                <a:srgbClr val="000000"/>
              </a:solidFill>
              <a:round/>
              <a:headEnd/>
              <a:tailEnd/>
            </a:ln>
          </p:spPr>
          <p:txBody>
            <a:bodyPr/>
            <a:lstStyle/>
            <a:p>
              <a:endParaRPr lang="en-US" sz="2800">
                <a:latin typeface="+mn-lt"/>
              </a:endParaRPr>
            </a:p>
          </p:txBody>
        </p:sp>
        <p:sp>
          <p:nvSpPr>
            <p:cNvPr id="53281" name="Line 10104"/>
            <p:cNvSpPr>
              <a:spLocks noChangeAspect="1" noChangeShapeType="1"/>
            </p:cNvSpPr>
            <p:nvPr/>
          </p:nvSpPr>
          <p:spPr bwMode="auto">
            <a:xfrm>
              <a:off x="3186113" y="5248275"/>
              <a:ext cx="1588" cy="457200"/>
            </a:xfrm>
            <a:prstGeom prst="line">
              <a:avLst/>
            </a:prstGeom>
            <a:noFill/>
            <a:ln w="6985">
              <a:solidFill>
                <a:srgbClr val="000000"/>
              </a:solidFill>
              <a:round/>
              <a:headEnd/>
              <a:tailEnd/>
            </a:ln>
          </p:spPr>
          <p:txBody>
            <a:bodyPr/>
            <a:lstStyle/>
            <a:p>
              <a:endParaRPr lang="en-US" sz="2800">
                <a:latin typeface="+mn-lt"/>
              </a:endParaRPr>
            </a:p>
          </p:txBody>
        </p:sp>
      </p:grpSp>
      <p:sp>
        <p:nvSpPr>
          <p:cNvPr id="53265" name="Line 10158"/>
          <p:cNvSpPr>
            <a:spLocks noChangeAspect="1" noChangeShapeType="1"/>
          </p:cNvSpPr>
          <p:nvPr/>
        </p:nvSpPr>
        <p:spPr bwMode="auto">
          <a:xfrm flipH="1" flipV="1">
            <a:off x="5490959" y="1562100"/>
            <a:ext cx="1587" cy="4763"/>
          </a:xfrm>
          <a:prstGeom prst="line">
            <a:avLst/>
          </a:prstGeom>
          <a:noFill/>
          <a:ln w="6">
            <a:solidFill>
              <a:srgbClr val="FFFFFF"/>
            </a:solidFill>
            <a:round/>
            <a:headEnd/>
            <a:tailEnd/>
          </a:ln>
        </p:spPr>
        <p:txBody>
          <a:bodyPr/>
          <a:lstStyle/>
          <a:p>
            <a:endParaRPr lang="en-US" sz="2800">
              <a:latin typeface="+mn-lt"/>
            </a:endParaRPr>
          </a:p>
        </p:txBody>
      </p:sp>
      <p:sp>
        <p:nvSpPr>
          <p:cNvPr id="53266" name="Line 10159"/>
          <p:cNvSpPr>
            <a:spLocks noChangeAspect="1" noChangeShapeType="1"/>
          </p:cNvSpPr>
          <p:nvPr/>
        </p:nvSpPr>
        <p:spPr bwMode="auto">
          <a:xfrm flipH="1" flipV="1">
            <a:off x="5490959" y="1562100"/>
            <a:ext cx="1587" cy="4763"/>
          </a:xfrm>
          <a:prstGeom prst="line">
            <a:avLst/>
          </a:prstGeom>
          <a:noFill/>
          <a:ln w="2">
            <a:solidFill>
              <a:srgbClr val="000000"/>
            </a:solidFill>
            <a:round/>
            <a:headEnd/>
            <a:tailEnd/>
          </a:ln>
        </p:spPr>
        <p:txBody>
          <a:bodyPr/>
          <a:lstStyle/>
          <a:p>
            <a:endParaRPr lang="en-US" sz="2800">
              <a:latin typeface="+mn-lt"/>
            </a:endParaRPr>
          </a:p>
        </p:txBody>
      </p:sp>
      <p:sp>
        <p:nvSpPr>
          <p:cNvPr id="53267" name="Rectangle 10164"/>
          <p:cNvSpPr>
            <a:spLocks noChangeAspect="1" noChangeArrowheads="1"/>
          </p:cNvSpPr>
          <p:nvPr/>
        </p:nvSpPr>
        <p:spPr bwMode="auto">
          <a:xfrm>
            <a:off x="3117646" y="1533525"/>
            <a:ext cx="1588576" cy="169277"/>
          </a:xfrm>
          <a:prstGeom prst="rect">
            <a:avLst/>
          </a:prstGeom>
          <a:noFill/>
          <a:ln w="9525">
            <a:noFill/>
            <a:miter lim="800000"/>
            <a:headEnd/>
            <a:tailEnd/>
          </a:ln>
        </p:spPr>
        <p:txBody>
          <a:bodyPr wrap="none" lIns="0" tIns="0" rIns="0" bIns="0">
            <a:spAutoFit/>
          </a:bodyPr>
          <a:lstStyle/>
          <a:p>
            <a:r>
              <a:rPr lang="en-US" sz="1100" b="1">
                <a:latin typeface="+mn-lt"/>
              </a:rPr>
              <a:t>(c) Radial loop domains</a:t>
            </a:r>
          </a:p>
        </p:txBody>
      </p:sp>
      <p:sp>
        <p:nvSpPr>
          <p:cNvPr id="53268" name="Rectangle 10300"/>
          <p:cNvSpPr>
            <a:spLocks noChangeAspect="1" noChangeArrowheads="1"/>
          </p:cNvSpPr>
          <p:nvPr/>
        </p:nvSpPr>
        <p:spPr bwMode="auto">
          <a:xfrm>
            <a:off x="3003346" y="5756275"/>
            <a:ext cx="1872307" cy="169277"/>
          </a:xfrm>
          <a:prstGeom prst="rect">
            <a:avLst/>
          </a:prstGeom>
          <a:noFill/>
          <a:ln w="9525">
            <a:noFill/>
            <a:miter lim="800000"/>
            <a:headEnd/>
            <a:tailEnd/>
          </a:ln>
        </p:spPr>
        <p:txBody>
          <a:bodyPr wrap="none" lIns="0" tIns="0" rIns="0" bIns="0">
            <a:spAutoFit/>
          </a:bodyPr>
          <a:lstStyle/>
          <a:p>
            <a:r>
              <a:rPr lang="en-US" sz="1100" b="1">
                <a:latin typeface="+mn-lt"/>
              </a:rPr>
              <a:t>(d) Metaphase chromosome</a:t>
            </a:r>
          </a:p>
        </p:txBody>
      </p:sp>
      <p:sp>
        <p:nvSpPr>
          <p:cNvPr id="53269" name="Rectangle 10326"/>
          <p:cNvSpPr>
            <a:spLocks noChangeAspect="1" noChangeArrowheads="1"/>
          </p:cNvSpPr>
          <p:nvPr/>
        </p:nvSpPr>
        <p:spPr bwMode="auto">
          <a:xfrm>
            <a:off x="6592684" y="1175207"/>
            <a:ext cx="485710" cy="169277"/>
          </a:xfrm>
          <a:prstGeom prst="rect">
            <a:avLst/>
          </a:prstGeom>
          <a:noFill/>
          <a:ln w="9525">
            <a:noFill/>
            <a:miter lim="800000"/>
            <a:headEnd/>
            <a:tailEnd/>
          </a:ln>
        </p:spPr>
        <p:txBody>
          <a:bodyPr wrap="none" lIns="0" tIns="0" rIns="0" bIns="0">
            <a:spAutoFit/>
          </a:bodyPr>
          <a:lstStyle/>
          <a:p>
            <a:r>
              <a:rPr lang="en-US" sz="1100" b="1" dirty="0">
                <a:latin typeface="+mn-lt"/>
              </a:rPr>
              <a:t>300 nm</a:t>
            </a:r>
          </a:p>
        </p:txBody>
      </p:sp>
      <p:sp>
        <p:nvSpPr>
          <p:cNvPr id="53270" name="Rectangle 10331"/>
          <p:cNvSpPr>
            <a:spLocks noChangeAspect="1" noChangeArrowheads="1"/>
          </p:cNvSpPr>
          <p:nvPr/>
        </p:nvSpPr>
        <p:spPr bwMode="auto">
          <a:xfrm>
            <a:off x="6592684" y="2925763"/>
            <a:ext cx="485710" cy="169277"/>
          </a:xfrm>
          <a:prstGeom prst="rect">
            <a:avLst/>
          </a:prstGeom>
          <a:noFill/>
          <a:ln w="9525">
            <a:noFill/>
            <a:miter lim="800000"/>
            <a:headEnd/>
            <a:tailEnd/>
          </a:ln>
        </p:spPr>
        <p:txBody>
          <a:bodyPr wrap="none" lIns="0" tIns="0" rIns="0" bIns="0">
            <a:spAutoFit/>
          </a:bodyPr>
          <a:lstStyle/>
          <a:p>
            <a:r>
              <a:rPr lang="en-US" sz="1100" b="1">
                <a:latin typeface="+mn-lt"/>
              </a:rPr>
              <a:t>700 nm</a:t>
            </a:r>
          </a:p>
        </p:txBody>
      </p:sp>
      <p:sp>
        <p:nvSpPr>
          <p:cNvPr id="53271" name="Rectangle 10336"/>
          <p:cNvSpPr>
            <a:spLocks noChangeAspect="1" noChangeArrowheads="1"/>
          </p:cNvSpPr>
          <p:nvPr/>
        </p:nvSpPr>
        <p:spPr bwMode="auto">
          <a:xfrm>
            <a:off x="6592684" y="5014913"/>
            <a:ext cx="564257" cy="169277"/>
          </a:xfrm>
          <a:prstGeom prst="rect">
            <a:avLst/>
          </a:prstGeom>
          <a:noFill/>
          <a:ln w="9525">
            <a:noFill/>
            <a:miter lim="800000"/>
            <a:headEnd/>
            <a:tailEnd/>
          </a:ln>
        </p:spPr>
        <p:txBody>
          <a:bodyPr wrap="none" lIns="0" tIns="0" rIns="0" bIns="0">
            <a:spAutoFit/>
          </a:bodyPr>
          <a:lstStyle/>
          <a:p>
            <a:r>
              <a:rPr lang="en-US" sz="1100" b="1">
                <a:latin typeface="+mn-lt"/>
              </a:rPr>
              <a:t>1400 nm</a:t>
            </a:r>
          </a:p>
        </p:txBody>
      </p:sp>
      <p:sp>
        <p:nvSpPr>
          <p:cNvPr id="53272" name="Rectangle 10466"/>
          <p:cNvSpPr>
            <a:spLocks noChangeAspect="1" noChangeArrowheads="1"/>
          </p:cNvSpPr>
          <p:nvPr/>
        </p:nvSpPr>
        <p:spPr bwMode="auto">
          <a:xfrm>
            <a:off x="5467146" y="1893888"/>
            <a:ext cx="1495602" cy="338554"/>
          </a:xfrm>
          <a:prstGeom prst="rect">
            <a:avLst/>
          </a:prstGeom>
          <a:noFill/>
          <a:ln w="9525">
            <a:noFill/>
            <a:miter lim="800000"/>
            <a:headEnd/>
            <a:tailEnd/>
          </a:ln>
        </p:spPr>
        <p:txBody>
          <a:bodyPr wrap="none" lIns="0" tIns="0" rIns="0" bIns="0">
            <a:spAutoFit/>
          </a:bodyPr>
          <a:lstStyle/>
          <a:p>
            <a:r>
              <a:rPr lang="en-US" sz="1100" b="1">
                <a:latin typeface="+mn-lt"/>
              </a:rPr>
              <a:t>Further compaction of</a:t>
            </a:r>
          </a:p>
          <a:p>
            <a:r>
              <a:rPr lang="en-US" sz="1100" b="1">
                <a:latin typeface="+mn-lt"/>
              </a:rPr>
              <a:t>radial loops</a:t>
            </a:r>
          </a:p>
        </p:txBody>
      </p:sp>
      <p:sp>
        <p:nvSpPr>
          <p:cNvPr id="53273" name="Rectangle 10497"/>
          <p:cNvSpPr>
            <a:spLocks noChangeAspect="1" noChangeArrowheads="1"/>
          </p:cNvSpPr>
          <p:nvPr/>
        </p:nvSpPr>
        <p:spPr bwMode="auto">
          <a:xfrm>
            <a:off x="4251121" y="3889375"/>
            <a:ext cx="3157916" cy="338554"/>
          </a:xfrm>
          <a:prstGeom prst="rect">
            <a:avLst/>
          </a:prstGeom>
          <a:noFill/>
          <a:ln w="9525">
            <a:noFill/>
            <a:miter lim="800000"/>
            <a:headEnd/>
            <a:tailEnd/>
          </a:ln>
        </p:spPr>
        <p:txBody>
          <a:bodyPr wrap="none" lIns="0" tIns="0" rIns="0" bIns="0">
            <a:spAutoFit/>
          </a:bodyPr>
          <a:lstStyle/>
          <a:p>
            <a:r>
              <a:rPr lang="en-US" sz="1100" b="1">
                <a:latin typeface="+mn-lt"/>
              </a:rPr>
              <a:t>Formation of a scaffold from the nuclear matrix</a:t>
            </a:r>
          </a:p>
          <a:p>
            <a:r>
              <a:rPr lang="en-US" sz="1100" b="1">
                <a:latin typeface="+mn-lt"/>
              </a:rPr>
              <a:t>and further compaction of all radial loops</a:t>
            </a:r>
          </a:p>
        </p:txBody>
      </p:sp>
      <p:sp>
        <p:nvSpPr>
          <p:cNvPr id="53274" name="Rectangle 10586"/>
          <p:cNvSpPr>
            <a:spLocks noChangeAspect="1" noChangeArrowheads="1"/>
          </p:cNvSpPr>
          <p:nvPr/>
        </p:nvSpPr>
        <p:spPr bwMode="auto">
          <a:xfrm>
            <a:off x="5517946" y="1484313"/>
            <a:ext cx="1064394" cy="169277"/>
          </a:xfrm>
          <a:prstGeom prst="rect">
            <a:avLst/>
          </a:prstGeom>
          <a:noFill/>
          <a:ln w="9525">
            <a:noFill/>
            <a:miter lim="800000"/>
            <a:headEnd/>
            <a:tailEnd/>
          </a:ln>
        </p:spPr>
        <p:txBody>
          <a:bodyPr wrap="none" lIns="0" tIns="0" rIns="0" bIns="0">
            <a:spAutoFit/>
          </a:bodyPr>
          <a:lstStyle/>
          <a:p>
            <a:r>
              <a:rPr lang="en-US" sz="1100" b="1">
                <a:latin typeface="+mn-lt"/>
              </a:rPr>
              <a:t>Protein scaffold</a:t>
            </a:r>
          </a:p>
        </p:txBody>
      </p:sp>
      <p:sp>
        <p:nvSpPr>
          <p:cNvPr id="53276" name="Text Box 4"/>
          <p:cNvSpPr txBox="1">
            <a:spLocks noChangeArrowheads="1"/>
          </p:cNvSpPr>
          <p:nvPr/>
        </p:nvSpPr>
        <p:spPr bwMode="auto">
          <a:xfrm>
            <a:off x="228600" y="6096000"/>
            <a:ext cx="2392258" cy="400110"/>
          </a:xfrm>
          <a:prstGeom prst="rect">
            <a:avLst/>
          </a:prstGeom>
          <a:noFill/>
          <a:ln w="9525">
            <a:noFill/>
            <a:miter lim="800000"/>
            <a:headEnd/>
            <a:tailEnd/>
          </a:ln>
        </p:spPr>
        <p:txBody>
          <a:bodyPr wrap="none">
            <a:spAutoFit/>
          </a:bodyPr>
          <a:lstStyle/>
          <a:p>
            <a:pPr eaLnBrk="0" hangingPunct="0"/>
            <a:r>
              <a:rPr lang="en-US" sz="2000" b="1" dirty="0" err="1" smtClean="0">
                <a:latin typeface="+mn-lt"/>
              </a:rPr>
              <a:t>Brooker</a:t>
            </a:r>
            <a:r>
              <a:rPr lang="en-US" sz="2000" b="1" dirty="0" smtClean="0">
                <a:latin typeface="+mn-lt"/>
              </a:rPr>
              <a:t>, Fig </a:t>
            </a:r>
            <a:r>
              <a:rPr lang="en-US" sz="2000" b="1" dirty="0">
                <a:latin typeface="+mn-lt"/>
              </a:rPr>
              <a:t>12.17</a:t>
            </a:r>
          </a:p>
        </p:txBody>
      </p:sp>
      <p:sp>
        <p:nvSpPr>
          <p:cNvPr id="1441804" name="AutoShape 12"/>
          <p:cNvSpPr>
            <a:spLocks noChangeArrowheads="1"/>
          </p:cNvSpPr>
          <p:nvPr/>
        </p:nvSpPr>
        <p:spPr bwMode="auto">
          <a:xfrm>
            <a:off x="7120759" y="217714"/>
            <a:ext cx="1676400" cy="717706"/>
          </a:xfrm>
          <a:prstGeom prst="wedgeRectCallout">
            <a:avLst>
              <a:gd name="adj1" fmla="val -67962"/>
              <a:gd name="adj2" fmla="val 85617"/>
            </a:avLst>
          </a:prstGeom>
          <a:noFill/>
          <a:ln w="9525">
            <a:solidFill>
              <a:schemeClr val="tx1"/>
            </a:solidFill>
            <a:miter lim="800000"/>
            <a:headEnd/>
            <a:tailEnd/>
          </a:ln>
        </p:spPr>
        <p:txBody>
          <a:bodyPr/>
          <a:lstStyle/>
          <a:p>
            <a:pPr algn="ctr" eaLnBrk="0" hangingPunct="0"/>
            <a:r>
              <a:rPr lang="en-US" sz="1400" dirty="0">
                <a:latin typeface="+mn-lt"/>
              </a:rPr>
              <a:t>Compaction level in </a:t>
            </a:r>
            <a:r>
              <a:rPr lang="en-US" sz="1400" dirty="0" err="1" smtClean="0">
                <a:latin typeface="+mn-lt"/>
              </a:rPr>
              <a:t>euchromatin</a:t>
            </a:r>
            <a:r>
              <a:rPr lang="en-US" sz="1400" dirty="0" smtClean="0">
                <a:latin typeface="+mn-lt"/>
              </a:rPr>
              <a:t> (interphase)</a:t>
            </a:r>
            <a:endParaRPr lang="en-US" sz="1400" dirty="0">
              <a:latin typeface="+mn-lt"/>
            </a:endParaRPr>
          </a:p>
        </p:txBody>
      </p:sp>
      <p:sp>
        <p:nvSpPr>
          <p:cNvPr id="1441805" name="AutoShape 13"/>
          <p:cNvSpPr>
            <a:spLocks noChangeArrowheads="1"/>
          </p:cNvSpPr>
          <p:nvPr/>
        </p:nvSpPr>
        <p:spPr bwMode="auto">
          <a:xfrm>
            <a:off x="7315200" y="3129455"/>
            <a:ext cx="1828800" cy="609600"/>
          </a:xfrm>
          <a:prstGeom prst="wedgeRectCallout">
            <a:avLst>
              <a:gd name="adj1" fmla="val -73523"/>
              <a:gd name="adj2" fmla="val -56473"/>
            </a:avLst>
          </a:prstGeom>
          <a:noFill/>
          <a:ln w="9525">
            <a:solidFill>
              <a:schemeClr val="tx1"/>
            </a:solidFill>
            <a:miter lim="800000"/>
            <a:headEnd/>
            <a:tailEnd/>
          </a:ln>
        </p:spPr>
        <p:txBody>
          <a:bodyPr/>
          <a:lstStyle/>
          <a:p>
            <a:pPr algn="ctr" eaLnBrk="0" hangingPunct="0"/>
            <a:r>
              <a:rPr lang="en-US" sz="1400" dirty="0">
                <a:latin typeface="+mn-lt"/>
              </a:rPr>
              <a:t>Compaction level in heterochromatin</a:t>
            </a:r>
          </a:p>
        </p:txBody>
      </p:sp>
      <p:sp>
        <p:nvSpPr>
          <p:cNvPr id="45" name="Title 44"/>
          <p:cNvSpPr>
            <a:spLocks noGrp="1"/>
          </p:cNvSpPr>
          <p:nvPr>
            <p:ph type="title"/>
          </p:nvPr>
        </p:nvSpPr>
        <p:spPr>
          <a:xfrm>
            <a:off x="0" y="1671146"/>
            <a:ext cx="3204998" cy="1387364"/>
          </a:xfrm>
        </p:spPr>
        <p:txBody>
          <a:bodyPr/>
          <a:lstStyle/>
          <a:p>
            <a:r>
              <a:rPr lang="en-US" sz="2400" b="1" dirty="0" smtClean="0"/>
              <a:t>Levels of DNA Packaging, cont.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1804"/>
                                        </p:tgtEl>
                                        <p:attrNameLst>
                                          <p:attrName>style.visibility</p:attrName>
                                        </p:attrNameLst>
                                      </p:cBhvr>
                                      <p:to>
                                        <p:strVal val="visible"/>
                                      </p:to>
                                    </p:set>
                                    <p:animEffect transition="in" filter="wipe(left)">
                                      <p:cBhvr>
                                        <p:cTn id="7" dur="500"/>
                                        <p:tgtEl>
                                          <p:spTgt spid="1441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41805"/>
                                        </p:tgtEl>
                                        <p:attrNameLst>
                                          <p:attrName>style.visibility</p:attrName>
                                        </p:attrNameLst>
                                      </p:cBhvr>
                                      <p:to>
                                        <p:strVal val="visible"/>
                                      </p:to>
                                    </p:set>
                                    <p:animEffect transition="in" filter="wipe(down)">
                                      <p:cBhvr>
                                        <p:cTn id="12" dur="500"/>
                                        <p:tgtEl>
                                          <p:spTgt spid="1441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804" grpId="0" animBg="1"/>
      <p:bldP spid="144180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1" descr="bro25332_12_18 (2)A.jpg"/>
          <p:cNvPicPr>
            <a:picLocks noChangeAspect="1"/>
          </p:cNvPicPr>
          <p:nvPr/>
        </p:nvPicPr>
        <p:blipFill>
          <a:blip r:embed="rId2" cstate="print"/>
          <a:srcRect/>
          <a:stretch>
            <a:fillRect/>
          </a:stretch>
        </p:blipFill>
        <p:spPr bwMode="auto">
          <a:xfrm>
            <a:off x="612775" y="1262063"/>
            <a:ext cx="1427163" cy="3938587"/>
          </a:xfrm>
          <a:prstGeom prst="rect">
            <a:avLst/>
          </a:prstGeom>
          <a:noFill/>
          <a:ln w="9525">
            <a:noFill/>
            <a:miter lim="800000"/>
            <a:headEnd/>
            <a:tailEnd/>
          </a:ln>
        </p:spPr>
      </p:pic>
      <p:pic>
        <p:nvPicPr>
          <p:cNvPr id="54275" name="Picture 22" descr="bro25332_12_18 (2)B.jpg"/>
          <p:cNvPicPr>
            <a:picLocks noChangeAspect="1"/>
          </p:cNvPicPr>
          <p:nvPr/>
        </p:nvPicPr>
        <p:blipFill>
          <a:blip r:embed="rId3" cstate="print"/>
          <a:srcRect/>
          <a:stretch>
            <a:fillRect/>
          </a:stretch>
        </p:blipFill>
        <p:spPr bwMode="auto">
          <a:xfrm>
            <a:off x="2611438" y="1262063"/>
            <a:ext cx="5822950" cy="3938587"/>
          </a:xfrm>
          <a:prstGeom prst="rect">
            <a:avLst/>
          </a:prstGeom>
          <a:noFill/>
          <a:ln w="9525">
            <a:noFill/>
            <a:miter lim="800000"/>
            <a:headEnd/>
            <a:tailEnd/>
          </a:ln>
        </p:spPr>
      </p:pic>
      <p:sp>
        <p:nvSpPr>
          <p:cNvPr id="54276" name="Rectangle 9"/>
          <p:cNvSpPr>
            <a:spLocks noChangeAspect="1" noChangeArrowheads="1"/>
          </p:cNvSpPr>
          <p:nvPr/>
        </p:nvSpPr>
        <p:spPr bwMode="auto">
          <a:xfrm>
            <a:off x="770440" y="5403631"/>
            <a:ext cx="1125308" cy="430887"/>
          </a:xfrm>
          <a:prstGeom prst="rect">
            <a:avLst/>
          </a:prstGeom>
          <a:noFill/>
          <a:ln w="9525">
            <a:solidFill>
              <a:schemeClr val="tx1"/>
            </a:solidFill>
            <a:miter lim="800000"/>
            <a:headEnd/>
            <a:tailEnd/>
          </a:ln>
        </p:spPr>
        <p:txBody>
          <a:bodyPr wrap="none" lIns="0" tIns="0" rIns="0" bIns="0">
            <a:spAutoFit/>
          </a:bodyPr>
          <a:lstStyle/>
          <a:p>
            <a:pPr algn="ctr"/>
            <a:r>
              <a:rPr lang="en-US" sz="1400" b="1" dirty="0" smtClean="0">
                <a:solidFill>
                  <a:srgbClr val="000000"/>
                </a:solidFill>
                <a:latin typeface="Helvetica" pitchFamily="34" charset="0"/>
              </a:rPr>
              <a:t>Metaphase </a:t>
            </a:r>
          </a:p>
          <a:p>
            <a:pPr algn="ctr"/>
            <a:r>
              <a:rPr lang="en-US" sz="1400" b="1" dirty="0" smtClean="0">
                <a:solidFill>
                  <a:srgbClr val="000000"/>
                </a:solidFill>
                <a:latin typeface="Helvetica" pitchFamily="34" charset="0"/>
              </a:rPr>
              <a:t>chromosome</a:t>
            </a:r>
            <a:endParaRPr lang="en-US" sz="3200" b="1" dirty="0"/>
          </a:p>
        </p:txBody>
      </p:sp>
      <p:sp>
        <p:nvSpPr>
          <p:cNvPr id="54277" name="Rectangle 31"/>
          <p:cNvSpPr>
            <a:spLocks noChangeAspect="1" noChangeArrowheads="1"/>
          </p:cNvSpPr>
          <p:nvPr/>
        </p:nvSpPr>
        <p:spPr bwMode="auto">
          <a:xfrm>
            <a:off x="2611439" y="5405637"/>
            <a:ext cx="5302852" cy="430887"/>
          </a:xfrm>
          <a:prstGeom prst="rect">
            <a:avLst/>
          </a:prstGeom>
          <a:noFill/>
          <a:ln w="9525">
            <a:solidFill>
              <a:schemeClr val="tx1"/>
            </a:solidFill>
            <a:miter lim="800000"/>
            <a:headEnd/>
            <a:tailEnd/>
          </a:ln>
        </p:spPr>
        <p:txBody>
          <a:bodyPr wrap="square" lIns="0" tIns="0" rIns="0" bIns="0">
            <a:spAutoFit/>
          </a:bodyPr>
          <a:lstStyle/>
          <a:p>
            <a:pPr algn="ctr"/>
            <a:r>
              <a:rPr lang="en-US" sz="1400" b="1" dirty="0" smtClean="0">
                <a:solidFill>
                  <a:srgbClr val="000000"/>
                </a:solidFill>
                <a:latin typeface="Helvetica" pitchFamily="34" charset="0"/>
              </a:rPr>
              <a:t>Metaphase </a:t>
            </a:r>
            <a:r>
              <a:rPr lang="en-US" sz="1400" b="1" dirty="0">
                <a:solidFill>
                  <a:srgbClr val="000000"/>
                </a:solidFill>
                <a:latin typeface="Helvetica" pitchFamily="34" charset="0"/>
              </a:rPr>
              <a:t>chromosome treated with high salt to remove </a:t>
            </a:r>
            <a:r>
              <a:rPr lang="en-US" sz="1400" b="1" dirty="0" err="1">
                <a:solidFill>
                  <a:srgbClr val="000000"/>
                </a:solidFill>
                <a:latin typeface="Helvetica" pitchFamily="34" charset="0"/>
              </a:rPr>
              <a:t>histone</a:t>
            </a:r>
            <a:r>
              <a:rPr lang="en-US" sz="1400" b="1" dirty="0">
                <a:solidFill>
                  <a:srgbClr val="000000"/>
                </a:solidFill>
                <a:latin typeface="Helvetica" pitchFamily="34" charset="0"/>
              </a:rPr>
              <a:t> proteins</a:t>
            </a:r>
            <a:endParaRPr lang="en-US" sz="3200" b="1" dirty="0"/>
          </a:p>
        </p:txBody>
      </p:sp>
      <p:sp>
        <p:nvSpPr>
          <p:cNvPr id="54278" name="Rectangle 95"/>
          <p:cNvSpPr>
            <a:spLocks noChangeAspect="1" noChangeArrowheads="1"/>
          </p:cNvSpPr>
          <p:nvPr/>
        </p:nvSpPr>
        <p:spPr bwMode="auto">
          <a:xfrm>
            <a:off x="7623175" y="2544763"/>
            <a:ext cx="722313"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Helvetica" pitchFamily="34" charset="0"/>
              </a:rPr>
              <a:t>DNA strand</a:t>
            </a:r>
            <a:endParaRPr lang="en-US" sz="2400" b="1"/>
          </a:p>
        </p:txBody>
      </p:sp>
      <p:grpSp>
        <p:nvGrpSpPr>
          <p:cNvPr id="2" name="Group 185"/>
          <p:cNvGrpSpPr>
            <a:grpSpLocks noChangeAspect="1"/>
          </p:cNvGrpSpPr>
          <p:nvPr/>
        </p:nvGrpSpPr>
        <p:grpSpPr bwMode="auto">
          <a:xfrm>
            <a:off x="2852738" y="4062413"/>
            <a:ext cx="82550" cy="963612"/>
            <a:chOff x="2813050" y="4213225"/>
            <a:chExt cx="85725" cy="1014413"/>
          </a:xfrm>
        </p:grpSpPr>
        <p:sp>
          <p:nvSpPr>
            <p:cNvPr id="54295" name="Line 104"/>
            <p:cNvSpPr>
              <a:spLocks noChangeAspect="1" noChangeShapeType="1"/>
            </p:cNvSpPr>
            <p:nvPr/>
          </p:nvSpPr>
          <p:spPr bwMode="auto">
            <a:xfrm flipH="1" flipV="1">
              <a:off x="2854325" y="4216400"/>
              <a:ext cx="3175" cy="1009650"/>
            </a:xfrm>
            <a:prstGeom prst="line">
              <a:avLst/>
            </a:prstGeom>
            <a:noFill/>
            <a:ln w="9906">
              <a:solidFill>
                <a:srgbClr val="FFFFFF"/>
              </a:solidFill>
              <a:round/>
              <a:headEnd/>
              <a:tailEnd/>
            </a:ln>
          </p:spPr>
          <p:txBody>
            <a:bodyPr/>
            <a:lstStyle/>
            <a:p>
              <a:endParaRPr lang="en-US"/>
            </a:p>
          </p:txBody>
        </p:sp>
        <p:sp>
          <p:nvSpPr>
            <p:cNvPr id="54296" name="Line 105"/>
            <p:cNvSpPr>
              <a:spLocks noChangeAspect="1" noChangeShapeType="1"/>
            </p:cNvSpPr>
            <p:nvPr/>
          </p:nvSpPr>
          <p:spPr bwMode="auto">
            <a:xfrm flipH="1">
              <a:off x="2813050" y="5226050"/>
              <a:ext cx="85725" cy="1588"/>
            </a:xfrm>
            <a:prstGeom prst="line">
              <a:avLst/>
            </a:prstGeom>
            <a:noFill/>
            <a:ln w="9906">
              <a:solidFill>
                <a:srgbClr val="FFFFFF"/>
              </a:solidFill>
              <a:round/>
              <a:headEnd/>
              <a:tailEnd/>
            </a:ln>
          </p:spPr>
          <p:txBody>
            <a:bodyPr/>
            <a:lstStyle/>
            <a:p>
              <a:endParaRPr lang="en-US"/>
            </a:p>
          </p:txBody>
        </p:sp>
        <p:sp>
          <p:nvSpPr>
            <p:cNvPr id="54297" name="Line 106"/>
            <p:cNvSpPr>
              <a:spLocks noChangeAspect="1" noChangeShapeType="1"/>
            </p:cNvSpPr>
            <p:nvPr/>
          </p:nvSpPr>
          <p:spPr bwMode="auto">
            <a:xfrm flipH="1">
              <a:off x="2813050" y="4213225"/>
              <a:ext cx="85725" cy="3175"/>
            </a:xfrm>
            <a:prstGeom prst="line">
              <a:avLst/>
            </a:prstGeom>
            <a:noFill/>
            <a:ln w="9906">
              <a:solidFill>
                <a:srgbClr val="FFFFFF"/>
              </a:solidFill>
              <a:round/>
              <a:headEnd/>
              <a:tailEnd/>
            </a:ln>
          </p:spPr>
          <p:txBody>
            <a:bodyPr/>
            <a:lstStyle/>
            <a:p>
              <a:endParaRPr lang="en-US"/>
            </a:p>
          </p:txBody>
        </p:sp>
      </p:grpSp>
      <p:sp>
        <p:nvSpPr>
          <p:cNvPr id="54280" name="Rectangle 109"/>
          <p:cNvSpPr>
            <a:spLocks noChangeAspect="1" noChangeArrowheads="1"/>
          </p:cNvSpPr>
          <p:nvPr/>
        </p:nvSpPr>
        <p:spPr bwMode="auto">
          <a:xfrm rot="5340000">
            <a:off x="2605882" y="4622006"/>
            <a:ext cx="312738" cy="168275"/>
          </a:xfrm>
          <a:prstGeom prst="rect">
            <a:avLst/>
          </a:prstGeom>
          <a:noFill/>
          <a:ln w="9525">
            <a:noFill/>
            <a:miter lim="800000"/>
            <a:headEnd/>
            <a:tailEnd/>
          </a:ln>
        </p:spPr>
        <p:txBody>
          <a:bodyPr wrap="none" lIns="0" tIns="0" rIns="0" bIns="0">
            <a:spAutoFit/>
          </a:bodyPr>
          <a:lstStyle/>
          <a:p>
            <a:r>
              <a:rPr lang="el-GR" sz="1100">
                <a:solidFill>
                  <a:srgbClr val="FFFFFF"/>
                </a:solidFill>
                <a:latin typeface="Helvetica" pitchFamily="34" charset="0"/>
              </a:rPr>
              <a:t>2 μ</a:t>
            </a:r>
            <a:r>
              <a:rPr lang="en-US" sz="1100">
                <a:solidFill>
                  <a:srgbClr val="FFFFFF"/>
                </a:solidFill>
                <a:latin typeface="Helvetica" pitchFamily="34" charset="0"/>
              </a:rPr>
              <a:t>m</a:t>
            </a:r>
            <a:endParaRPr lang="en-US" sz="2400" b="1"/>
          </a:p>
        </p:txBody>
      </p:sp>
      <p:sp>
        <p:nvSpPr>
          <p:cNvPr id="54281" name="Rectangle 110"/>
          <p:cNvSpPr>
            <a:spLocks noChangeAspect="1" noChangeArrowheads="1"/>
          </p:cNvSpPr>
          <p:nvPr/>
        </p:nvSpPr>
        <p:spPr bwMode="auto">
          <a:xfrm>
            <a:off x="2878138" y="2578100"/>
            <a:ext cx="504825" cy="168275"/>
          </a:xfrm>
          <a:prstGeom prst="rect">
            <a:avLst/>
          </a:prstGeom>
          <a:noFill/>
          <a:ln w="9525">
            <a:noFill/>
            <a:miter lim="800000"/>
            <a:headEnd/>
            <a:tailEnd/>
          </a:ln>
        </p:spPr>
        <p:txBody>
          <a:bodyPr wrap="none" lIns="0" tIns="0" rIns="0" bIns="0">
            <a:spAutoFit/>
          </a:bodyPr>
          <a:lstStyle/>
          <a:p>
            <a:r>
              <a:rPr lang="en-US" sz="1100">
                <a:solidFill>
                  <a:srgbClr val="FFFFFF"/>
                </a:solidFill>
                <a:latin typeface="Helvetica" pitchFamily="34" charset="0"/>
              </a:rPr>
              <a:t>Scaffold</a:t>
            </a:r>
            <a:endParaRPr lang="en-US" sz="2400" b="1"/>
          </a:p>
        </p:txBody>
      </p:sp>
      <p:grpSp>
        <p:nvGrpSpPr>
          <p:cNvPr id="3" name="Group 188"/>
          <p:cNvGrpSpPr>
            <a:grpSpLocks noChangeAspect="1"/>
          </p:cNvGrpSpPr>
          <p:nvPr/>
        </p:nvGrpSpPr>
        <p:grpSpPr bwMode="auto">
          <a:xfrm>
            <a:off x="7921625" y="2698750"/>
            <a:ext cx="69850" cy="293688"/>
            <a:chOff x="8140700" y="2781300"/>
            <a:chExt cx="73025" cy="307975"/>
          </a:xfrm>
        </p:grpSpPr>
        <p:sp>
          <p:nvSpPr>
            <p:cNvPr id="54293" name="Line 118"/>
            <p:cNvSpPr>
              <a:spLocks noChangeAspect="1" noChangeShapeType="1"/>
            </p:cNvSpPr>
            <p:nvPr/>
          </p:nvSpPr>
          <p:spPr bwMode="auto">
            <a:xfrm>
              <a:off x="8178800" y="2781300"/>
              <a:ext cx="1588" cy="203200"/>
            </a:xfrm>
            <a:prstGeom prst="line">
              <a:avLst/>
            </a:prstGeom>
            <a:noFill/>
            <a:ln w="11684">
              <a:solidFill>
                <a:srgbClr val="000000"/>
              </a:solidFill>
              <a:round/>
              <a:headEnd/>
              <a:tailEnd/>
            </a:ln>
          </p:spPr>
          <p:txBody>
            <a:bodyPr/>
            <a:lstStyle/>
            <a:p>
              <a:endParaRPr lang="en-US"/>
            </a:p>
          </p:txBody>
        </p:sp>
        <p:sp>
          <p:nvSpPr>
            <p:cNvPr id="54294" name="Freeform 119"/>
            <p:cNvSpPr>
              <a:spLocks noChangeAspect="1"/>
            </p:cNvSpPr>
            <p:nvPr/>
          </p:nvSpPr>
          <p:spPr bwMode="auto">
            <a:xfrm>
              <a:off x="8140700" y="2968625"/>
              <a:ext cx="73025" cy="120650"/>
            </a:xfrm>
            <a:custGeom>
              <a:avLst/>
              <a:gdLst>
                <a:gd name="T0" fmla="*/ 2147483647 w 46"/>
                <a:gd name="T1" fmla="*/ 0 h 76"/>
                <a:gd name="T2" fmla="*/ 2147483647 w 46"/>
                <a:gd name="T3" fmla="*/ 2147483647 h 76"/>
                <a:gd name="T4" fmla="*/ 0 w 46"/>
                <a:gd name="T5" fmla="*/ 0 h 76"/>
                <a:gd name="T6" fmla="*/ 2147483647 w 46"/>
                <a:gd name="T7" fmla="*/ 2147483647 h 76"/>
                <a:gd name="T8" fmla="*/ 2147483647 w 46"/>
                <a:gd name="T9" fmla="*/ 0 h 76"/>
                <a:gd name="T10" fmla="*/ 0 60000 65536"/>
                <a:gd name="T11" fmla="*/ 0 60000 65536"/>
                <a:gd name="T12" fmla="*/ 0 60000 65536"/>
                <a:gd name="T13" fmla="*/ 0 60000 65536"/>
                <a:gd name="T14" fmla="*/ 0 60000 65536"/>
                <a:gd name="T15" fmla="*/ 0 w 46"/>
                <a:gd name="T16" fmla="*/ 0 h 76"/>
                <a:gd name="T17" fmla="*/ 46 w 46"/>
                <a:gd name="T18" fmla="*/ 76 h 76"/>
              </a:gdLst>
              <a:ahLst/>
              <a:cxnLst>
                <a:cxn ang="T10">
                  <a:pos x="T0" y="T1"/>
                </a:cxn>
                <a:cxn ang="T11">
                  <a:pos x="T2" y="T3"/>
                </a:cxn>
                <a:cxn ang="T12">
                  <a:pos x="T4" y="T5"/>
                </a:cxn>
                <a:cxn ang="T13">
                  <a:pos x="T6" y="T7"/>
                </a:cxn>
                <a:cxn ang="T14">
                  <a:pos x="T8" y="T9"/>
                </a:cxn>
              </a:cxnLst>
              <a:rect l="T15" t="T16" r="T17" b="T18"/>
              <a:pathLst>
                <a:path w="46" h="76">
                  <a:moveTo>
                    <a:pt x="46" y="0"/>
                  </a:moveTo>
                  <a:lnTo>
                    <a:pt x="24" y="8"/>
                  </a:lnTo>
                  <a:lnTo>
                    <a:pt x="0" y="0"/>
                  </a:lnTo>
                  <a:lnTo>
                    <a:pt x="24" y="76"/>
                  </a:lnTo>
                  <a:lnTo>
                    <a:pt x="46" y="0"/>
                  </a:lnTo>
                  <a:close/>
                </a:path>
              </a:pathLst>
            </a:custGeom>
            <a:solidFill>
              <a:srgbClr val="000000"/>
            </a:solidFill>
            <a:ln w="9525">
              <a:noFill/>
              <a:round/>
              <a:headEnd/>
              <a:tailEnd/>
            </a:ln>
          </p:spPr>
          <p:txBody>
            <a:bodyPr/>
            <a:lstStyle/>
            <a:p>
              <a:endParaRPr lang="en-US"/>
            </a:p>
          </p:txBody>
        </p:sp>
      </p:grpSp>
      <p:grpSp>
        <p:nvGrpSpPr>
          <p:cNvPr id="4" name="Group 187"/>
          <p:cNvGrpSpPr>
            <a:grpSpLocks noChangeAspect="1"/>
          </p:cNvGrpSpPr>
          <p:nvPr/>
        </p:nvGrpSpPr>
        <p:grpSpPr bwMode="auto">
          <a:xfrm>
            <a:off x="3414713" y="2611438"/>
            <a:ext cx="387350" cy="69850"/>
            <a:chOff x="3403600" y="2689225"/>
            <a:chExt cx="406400" cy="73025"/>
          </a:xfrm>
        </p:grpSpPr>
        <p:sp>
          <p:nvSpPr>
            <p:cNvPr id="54291" name="Line 120"/>
            <p:cNvSpPr>
              <a:spLocks noChangeAspect="1" noChangeShapeType="1"/>
            </p:cNvSpPr>
            <p:nvPr/>
          </p:nvSpPr>
          <p:spPr bwMode="auto">
            <a:xfrm>
              <a:off x="3403600" y="2724150"/>
              <a:ext cx="301625" cy="1588"/>
            </a:xfrm>
            <a:prstGeom prst="line">
              <a:avLst/>
            </a:prstGeom>
            <a:noFill/>
            <a:ln w="11684">
              <a:solidFill>
                <a:srgbClr val="FFFFFF"/>
              </a:solidFill>
              <a:round/>
              <a:headEnd/>
              <a:tailEnd/>
            </a:ln>
          </p:spPr>
          <p:txBody>
            <a:bodyPr/>
            <a:lstStyle/>
            <a:p>
              <a:endParaRPr lang="en-US"/>
            </a:p>
          </p:txBody>
        </p:sp>
        <p:sp>
          <p:nvSpPr>
            <p:cNvPr id="54292" name="Freeform 121"/>
            <p:cNvSpPr>
              <a:spLocks noChangeAspect="1"/>
            </p:cNvSpPr>
            <p:nvPr/>
          </p:nvSpPr>
          <p:spPr bwMode="auto">
            <a:xfrm>
              <a:off x="3689350" y="2689225"/>
              <a:ext cx="120650" cy="73025"/>
            </a:xfrm>
            <a:custGeom>
              <a:avLst/>
              <a:gdLst>
                <a:gd name="T0" fmla="*/ 0 w 76"/>
                <a:gd name="T1" fmla="*/ 0 h 46"/>
                <a:gd name="T2" fmla="*/ 2147483647 w 76"/>
                <a:gd name="T3" fmla="*/ 2147483647 h 46"/>
                <a:gd name="T4" fmla="*/ 0 w 76"/>
                <a:gd name="T5" fmla="*/ 2147483647 h 46"/>
                <a:gd name="T6" fmla="*/ 2147483647 w 76"/>
                <a:gd name="T7" fmla="*/ 2147483647 h 46"/>
                <a:gd name="T8" fmla="*/ 0 w 76"/>
                <a:gd name="T9" fmla="*/ 0 h 46"/>
                <a:gd name="T10" fmla="*/ 0 60000 65536"/>
                <a:gd name="T11" fmla="*/ 0 60000 65536"/>
                <a:gd name="T12" fmla="*/ 0 60000 65536"/>
                <a:gd name="T13" fmla="*/ 0 60000 65536"/>
                <a:gd name="T14" fmla="*/ 0 60000 65536"/>
                <a:gd name="T15" fmla="*/ 0 w 76"/>
                <a:gd name="T16" fmla="*/ 0 h 46"/>
                <a:gd name="T17" fmla="*/ 76 w 76"/>
                <a:gd name="T18" fmla="*/ 46 h 46"/>
              </a:gdLst>
              <a:ahLst/>
              <a:cxnLst>
                <a:cxn ang="T10">
                  <a:pos x="T0" y="T1"/>
                </a:cxn>
                <a:cxn ang="T11">
                  <a:pos x="T2" y="T3"/>
                </a:cxn>
                <a:cxn ang="T12">
                  <a:pos x="T4" y="T5"/>
                </a:cxn>
                <a:cxn ang="T13">
                  <a:pos x="T6" y="T7"/>
                </a:cxn>
                <a:cxn ang="T14">
                  <a:pos x="T8" y="T9"/>
                </a:cxn>
              </a:cxnLst>
              <a:rect l="T15" t="T16" r="T17" b="T18"/>
              <a:pathLst>
                <a:path w="76" h="46">
                  <a:moveTo>
                    <a:pt x="0" y="0"/>
                  </a:moveTo>
                  <a:lnTo>
                    <a:pt x="10" y="22"/>
                  </a:lnTo>
                  <a:lnTo>
                    <a:pt x="0" y="46"/>
                  </a:lnTo>
                  <a:lnTo>
                    <a:pt x="76" y="22"/>
                  </a:lnTo>
                  <a:lnTo>
                    <a:pt x="0" y="0"/>
                  </a:lnTo>
                  <a:close/>
                </a:path>
              </a:pathLst>
            </a:custGeom>
            <a:solidFill>
              <a:srgbClr val="FFFFFF"/>
            </a:solidFill>
            <a:ln w="9525">
              <a:noFill/>
              <a:round/>
              <a:headEnd/>
              <a:tailEnd/>
            </a:ln>
          </p:spPr>
          <p:txBody>
            <a:bodyPr/>
            <a:lstStyle/>
            <a:p>
              <a:endParaRPr lang="en-US"/>
            </a:p>
          </p:txBody>
        </p:sp>
      </p:grpSp>
      <p:sp>
        <p:nvSpPr>
          <p:cNvPr id="54285" name="Rectangle 259"/>
          <p:cNvSpPr>
            <a:spLocks noChangeAspect="1" noChangeArrowheads="1"/>
          </p:cNvSpPr>
          <p:nvPr/>
        </p:nvSpPr>
        <p:spPr bwMode="auto">
          <a:xfrm>
            <a:off x="4914900" y="5189538"/>
            <a:ext cx="1339850" cy="92075"/>
          </a:xfrm>
          <a:prstGeom prst="rect">
            <a:avLst/>
          </a:prstGeom>
          <a:noFill/>
          <a:ln w="9525">
            <a:noFill/>
            <a:miter lim="800000"/>
            <a:headEnd/>
            <a:tailEnd/>
          </a:ln>
        </p:spPr>
        <p:txBody>
          <a:bodyPr wrap="none" lIns="0" tIns="0" rIns="0" bIns="0">
            <a:spAutoFit/>
          </a:bodyPr>
          <a:lstStyle/>
          <a:p>
            <a:r>
              <a:rPr lang="en-US" sz="600">
                <a:solidFill>
                  <a:srgbClr val="000000"/>
                </a:solidFill>
              </a:rPr>
              <a:t>© Dr. Donald Fawcett/Visuals Unlimited</a:t>
            </a:r>
            <a:endParaRPr lang="en-US" sz="2400" b="1"/>
          </a:p>
        </p:txBody>
      </p:sp>
      <p:sp>
        <p:nvSpPr>
          <p:cNvPr id="54286" name="Rectangle 259"/>
          <p:cNvSpPr>
            <a:spLocks noChangeAspect="1" noChangeArrowheads="1"/>
          </p:cNvSpPr>
          <p:nvPr/>
        </p:nvSpPr>
        <p:spPr bwMode="auto">
          <a:xfrm>
            <a:off x="381000" y="5200650"/>
            <a:ext cx="2098675" cy="92075"/>
          </a:xfrm>
          <a:prstGeom prst="rect">
            <a:avLst/>
          </a:prstGeom>
          <a:noFill/>
          <a:ln w="9525">
            <a:noFill/>
            <a:miter lim="800000"/>
            <a:headEnd/>
            <a:tailEnd/>
          </a:ln>
        </p:spPr>
        <p:txBody>
          <a:bodyPr wrap="none" lIns="0" tIns="0" rIns="0" bIns="0">
            <a:spAutoFit/>
          </a:bodyPr>
          <a:lstStyle/>
          <a:p>
            <a:r>
              <a:rPr lang="en-US" sz="600">
                <a:solidFill>
                  <a:srgbClr val="000000"/>
                </a:solidFill>
              </a:rPr>
              <a:t>© Peter Engelhardt/Department of Virology, Haartman Institue</a:t>
            </a:r>
            <a:endParaRPr lang="en-US" sz="2400" b="1"/>
          </a:p>
        </p:txBody>
      </p:sp>
      <p:sp>
        <p:nvSpPr>
          <p:cNvPr id="54287" name="Rectangle 2"/>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latin typeface="Times New Roman" pitchFamily="18" charset="0"/>
              </a:rPr>
              <a:t>Copyright ©The McGraw-Hill Companies, Inc. Permission required for reproduction or display</a:t>
            </a:r>
          </a:p>
        </p:txBody>
      </p:sp>
      <p:sp>
        <p:nvSpPr>
          <p:cNvPr id="54288" name="Rectangle 4"/>
          <p:cNvSpPr>
            <a:spLocks noGrp="1" noChangeArrowheads="1"/>
          </p:cNvSpPr>
          <p:nvPr>
            <p:ph type="title"/>
          </p:nvPr>
        </p:nvSpPr>
        <p:spPr>
          <a:xfrm>
            <a:off x="228600" y="228600"/>
            <a:ext cx="8915400" cy="852488"/>
          </a:xfrm>
          <a:noFill/>
        </p:spPr>
        <p:txBody>
          <a:bodyPr anchor="b"/>
          <a:lstStyle/>
          <a:p>
            <a:pPr eaLnBrk="1" hangingPunct="1"/>
            <a:r>
              <a:rPr lang="en-US" dirty="0" smtClean="0"/>
              <a:t>Metaphase Chromosomes</a:t>
            </a:r>
          </a:p>
        </p:txBody>
      </p:sp>
      <p:sp>
        <p:nvSpPr>
          <p:cNvPr id="54290" name="Text Box 6"/>
          <p:cNvSpPr txBox="1">
            <a:spLocks noChangeArrowheads="1"/>
          </p:cNvSpPr>
          <p:nvPr/>
        </p:nvSpPr>
        <p:spPr bwMode="auto">
          <a:xfrm>
            <a:off x="265386" y="6180083"/>
            <a:ext cx="2590800" cy="338554"/>
          </a:xfrm>
          <a:prstGeom prst="rect">
            <a:avLst/>
          </a:prstGeom>
          <a:noFill/>
          <a:ln w="9525">
            <a:noFill/>
            <a:miter lim="800000"/>
            <a:headEnd/>
            <a:tailEnd/>
          </a:ln>
        </p:spPr>
        <p:txBody>
          <a:bodyPr>
            <a:spAutoFit/>
          </a:bodyPr>
          <a:lstStyle/>
          <a:p>
            <a:pPr eaLnBrk="0" hangingPunct="0"/>
            <a:r>
              <a:rPr lang="en-US" sz="1600" b="1" dirty="0" err="1" smtClean="0">
                <a:latin typeface="+mn-lt"/>
              </a:rPr>
              <a:t>Brooker</a:t>
            </a:r>
            <a:r>
              <a:rPr lang="en-US" sz="1600" b="1" dirty="0" smtClean="0">
                <a:latin typeface="+mn-lt"/>
              </a:rPr>
              <a:t>, Fig 12.18</a:t>
            </a:r>
            <a:endParaRPr lang="en-US" sz="1600" b="1"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609600"/>
          </a:xfrm>
        </p:spPr>
        <p:txBody>
          <a:bodyPr/>
          <a:lstStyle/>
          <a:p>
            <a:pPr eaLnBrk="1" hangingPunct="1"/>
            <a:r>
              <a:rPr lang="en-US" sz="2800" smtClean="0"/>
              <a:t>Size measurements in the molecular world</a:t>
            </a:r>
          </a:p>
        </p:txBody>
      </p:sp>
      <p:sp>
        <p:nvSpPr>
          <p:cNvPr id="23555" name="Rectangle 3"/>
          <p:cNvSpPr>
            <a:spLocks noGrp="1" noChangeArrowheads="1"/>
          </p:cNvSpPr>
          <p:nvPr>
            <p:ph type="body" idx="1"/>
          </p:nvPr>
        </p:nvSpPr>
        <p:spPr>
          <a:xfrm>
            <a:off x="762000" y="914400"/>
            <a:ext cx="7620000" cy="2514600"/>
          </a:xfrm>
          <a:ln>
            <a:solidFill>
              <a:schemeClr val="tx1"/>
            </a:solidFill>
          </a:ln>
        </p:spPr>
        <p:txBody>
          <a:bodyPr/>
          <a:lstStyle/>
          <a:p>
            <a:pPr eaLnBrk="1" hangingPunct="1"/>
            <a:r>
              <a:rPr lang="en-US" smtClean="0"/>
              <a:t>1 mm (millimeter) = 1/1,000 meter</a:t>
            </a:r>
          </a:p>
          <a:p>
            <a:pPr eaLnBrk="1" hangingPunct="1"/>
            <a:r>
              <a:rPr lang="en-US" smtClean="0"/>
              <a:t>1 </a:t>
            </a:r>
            <a:r>
              <a:rPr lang="en-US" i="1" smtClean="0">
                <a:latin typeface="Symbol" pitchFamily="18" charset="2"/>
              </a:rPr>
              <a:t>m</a:t>
            </a:r>
            <a:r>
              <a:rPr lang="en-US" smtClean="0"/>
              <a:t>m (“micron”) = 1/1,000,000 of a meter (1 x 10</a:t>
            </a:r>
            <a:r>
              <a:rPr lang="en-US" baseline="30000" smtClean="0"/>
              <a:t>-6</a:t>
            </a:r>
            <a:r>
              <a:rPr lang="en-US" smtClean="0"/>
              <a:t>)</a:t>
            </a:r>
          </a:p>
          <a:p>
            <a:pPr eaLnBrk="1" hangingPunct="1"/>
            <a:r>
              <a:rPr lang="en-US" smtClean="0"/>
              <a:t>1 nm (nanometer) = 1 x 10</a:t>
            </a:r>
            <a:r>
              <a:rPr lang="en-US" baseline="30000" smtClean="0"/>
              <a:t>-9</a:t>
            </a:r>
            <a:r>
              <a:rPr lang="en-US" smtClean="0"/>
              <a:t> meter</a:t>
            </a:r>
          </a:p>
        </p:txBody>
      </p:sp>
      <p:sp>
        <p:nvSpPr>
          <p:cNvPr id="23556" name="Text Box 4"/>
          <p:cNvSpPr txBox="1">
            <a:spLocks noChangeArrowheads="1"/>
          </p:cNvSpPr>
          <p:nvPr/>
        </p:nvSpPr>
        <p:spPr bwMode="auto">
          <a:xfrm>
            <a:off x="762000" y="5372100"/>
            <a:ext cx="7620000" cy="1173163"/>
          </a:xfrm>
          <a:prstGeom prst="rect">
            <a:avLst/>
          </a:prstGeom>
          <a:noFill/>
          <a:ln w="9525">
            <a:solidFill>
              <a:schemeClr val="tx1"/>
            </a:solidFill>
            <a:miter lim="800000"/>
            <a:headEnd/>
            <a:tailEnd/>
          </a:ln>
        </p:spPr>
        <p:txBody>
          <a:bodyPr>
            <a:spAutoFit/>
          </a:bodyPr>
          <a:lstStyle/>
          <a:p>
            <a:pPr>
              <a:spcBef>
                <a:spcPct val="20000"/>
              </a:spcBef>
              <a:buFontTx/>
              <a:buChar char="•"/>
            </a:pPr>
            <a:r>
              <a:rPr lang="en-US" sz="3200">
                <a:latin typeface="Arial" pitchFamily="34" charset="0"/>
              </a:rPr>
              <a:t>5 billion bp DNA </a:t>
            </a:r>
            <a:r>
              <a:rPr lang="en-US" sz="3200" u="sng">
                <a:latin typeface="Arial" pitchFamily="34" charset="0"/>
              </a:rPr>
              <a:t>~</a:t>
            </a:r>
            <a:r>
              <a:rPr lang="en-US" sz="3200">
                <a:latin typeface="Arial" pitchFamily="34" charset="0"/>
              </a:rPr>
              <a:t> 1 meter</a:t>
            </a:r>
          </a:p>
          <a:p>
            <a:pPr>
              <a:spcBef>
                <a:spcPct val="20000"/>
              </a:spcBef>
              <a:buFontTx/>
              <a:buChar char="•"/>
            </a:pPr>
            <a:r>
              <a:rPr lang="en-US" sz="3200">
                <a:latin typeface="Arial" pitchFamily="34" charset="0"/>
              </a:rPr>
              <a:t>5 thousand bp DNA </a:t>
            </a:r>
            <a:r>
              <a:rPr lang="en-US" sz="3200" u="sng">
                <a:latin typeface="Arial" pitchFamily="34" charset="0"/>
              </a:rPr>
              <a:t>~</a:t>
            </a:r>
            <a:r>
              <a:rPr lang="en-US" sz="3200">
                <a:latin typeface="Arial" pitchFamily="34" charset="0"/>
              </a:rPr>
              <a:t> 1.2 mm</a:t>
            </a:r>
          </a:p>
        </p:txBody>
      </p:sp>
      <p:sp>
        <p:nvSpPr>
          <p:cNvPr id="23557" name="Text Box 5"/>
          <p:cNvSpPr txBox="1">
            <a:spLocks noChangeArrowheads="1"/>
          </p:cNvSpPr>
          <p:nvPr/>
        </p:nvSpPr>
        <p:spPr bwMode="auto">
          <a:xfrm>
            <a:off x="762000" y="3532188"/>
            <a:ext cx="7634288" cy="1757362"/>
          </a:xfrm>
          <a:prstGeom prst="rect">
            <a:avLst/>
          </a:prstGeom>
          <a:noFill/>
          <a:ln w="9525">
            <a:solidFill>
              <a:schemeClr val="tx1"/>
            </a:solidFill>
            <a:miter lim="800000"/>
            <a:headEnd/>
            <a:tailEnd/>
          </a:ln>
        </p:spPr>
        <p:txBody>
          <a:bodyPr>
            <a:spAutoFit/>
          </a:bodyPr>
          <a:lstStyle/>
          <a:p>
            <a:pPr>
              <a:spcBef>
                <a:spcPct val="20000"/>
              </a:spcBef>
              <a:buFontTx/>
              <a:buChar char="•"/>
            </a:pPr>
            <a:r>
              <a:rPr lang="en-US" sz="3200">
                <a:latin typeface="Arial" pitchFamily="34" charset="0"/>
              </a:rPr>
              <a:t>1 bp (base pair) = 1 nt (nucleotide pair)</a:t>
            </a:r>
          </a:p>
          <a:p>
            <a:pPr>
              <a:spcBef>
                <a:spcPct val="20000"/>
              </a:spcBef>
              <a:buFontTx/>
              <a:buChar char="•"/>
            </a:pPr>
            <a:r>
              <a:rPr lang="en-US" sz="3200">
                <a:latin typeface="Arial" pitchFamily="34" charset="0"/>
              </a:rPr>
              <a:t>1,000 bp = 1 kb (kilobase)</a:t>
            </a:r>
          </a:p>
          <a:p>
            <a:pPr>
              <a:spcBef>
                <a:spcPct val="20000"/>
              </a:spcBef>
              <a:buFontTx/>
              <a:buChar char="•"/>
            </a:pPr>
            <a:r>
              <a:rPr lang="en-US" sz="3200">
                <a:latin typeface="Arial" pitchFamily="34" charset="0"/>
              </a:rPr>
              <a:t>1 million bp = 1 Mb (megabase)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42" descr="bro25332_12_19.jpg"/>
          <p:cNvPicPr>
            <a:picLocks noChangeAspect="1"/>
          </p:cNvPicPr>
          <p:nvPr/>
        </p:nvPicPr>
        <p:blipFill>
          <a:blip r:embed="rId2" cstate="print"/>
          <a:srcRect/>
          <a:stretch>
            <a:fillRect/>
          </a:stretch>
        </p:blipFill>
        <p:spPr bwMode="auto">
          <a:xfrm>
            <a:off x="3328988" y="887413"/>
            <a:ext cx="3265487" cy="5095875"/>
          </a:xfrm>
          <a:prstGeom prst="rect">
            <a:avLst/>
          </a:prstGeom>
          <a:noFill/>
          <a:ln w="9525">
            <a:noFill/>
            <a:miter lim="800000"/>
            <a:headEnd/>
            <a:tailEnd/>
          </a:ln>
        </p:spPr>
      </p:pic>
      <p:grpSp>
        <p:nvGrpSpPr>
          <p:cNvPr id="2" name="Group 68"/>
          <p:cNvGrpSpPr>
            <a:grpSpLocks/>
          </p:cNvGrpSpPr>
          <p:nvPr/>
        </p:nvGrpSpPr>
        <p:grpSpPr bwMode="auto">
          <a:xfrm>
            <a:off x="2816225" y="3605213"/>
            <a:ext cx="168275" cy="2379662"/>
            <a:chOff x="2816225" y="3605213"/>
            <a:chExt cx="168275" cy="2379662"/>
          </a:xfrm>
        </p:grpSpPr>
        <p:sp>
          <p:nvSpPr>
            <p:cNvPr id="56354" name="Line 212"/>
            <p:cNvSpPr>
              <a:spLocks noChangeShapeType="1"/>
            </p:cNvSpPr>
            <p:nvPr/>
          </p:nvSpPr>
          <p:spPr bwMode="auto">
            <a:xfrm flipH="1">
              <a:off x="2816225" y="5983288"/>
              <a:ext cx="168275" cy="1587"/>
            </a:xfrm>
            <a:prstGeom prst="line">
              <a:avLst/>
            </a:prstGeom>
            <a:noFill/>
            <a:ln w="14732">
              <a:solidFill>
                <a:srgbClr val="000000"/>
              </a:solidFill>
              <a:round/>
              <a:headEnd/>
              <a:tailEnd/>
            </a:ln>
          </p:spPr>
          <p:txBody>
            <a:bodyPr/>
            <a:lstStyle/>
            <a:p>
              <a:endParaRPr lang="en-US"/>
            </a:p>
          </p:txBody>
        </p:sp>
        <p:sp>
          <p:nvSpPr>
            <p:cNvPr id="56355" name="Line 213"/>
            <p:cNvSpPr>
              <a:spLocks noChangeShapeType="1"/>
            </p:cNvSpPr>
            <p:nvPr/>
          </p:nvSpPr>
          <p:spPr bwMode="auto">
            <a:xfrm>
              <a:off x="2892425" y="3605213"/>
              <a:ext cx="3175" cy="2378075"/>
            </a:xfrm>
            <a:prstGeom prst="line">
              <a:avLst/>
            </a:prstGeom>
            <a:noFill/>
            <a:ln w="14732">
              <a:solidFill>
                <a:srgbClr val="000000"/>
              </a:solidFill>
              <a:round/>
              <a:headEnd/>
              <a:tailEnd/>
            </a:ln>
          </p:spPr>
          <p:txBody>
            <a:bodyPr/>
            <a:lstStyle/>
            <a:p>
              <a:endParaRPr lang="en-US"/>
            </a:p>
          </p:txBody>
        </p:sp>
      </p:grpSp>
      <p:grpSp>
        <p:nvGrpSpPr>
          <p:cNvPr id="3" name="Group 67"/>
          <p:cNvGrpSpPr>
            <a:grpSpLocks/>
          </p:cNvGrpSpPr>
          <p:nvPr/>
        </p:nvGrpSpPr>
        <p:grpSpPr bwMode="auto">
          <a:xfrm>
            <a:off x="2816225" y="890588"/>
            <a:ext cx="168275" cy="2371725"/>
            <a:chOff x="2816225" y="890588"/>
            <a:chExt cx="168275" cy="2371725"/>
          </a:xfrm>
        </p:grpSpPr>
        <p:sp>
          <p:nvSpPr>
            <p:cNvPr id="56352" name="Line 214"/>
            <p:cNvSpPr>
              <a:spLocks noChangeShapeType="1"/>
            </p:cNvSpPr>
            <p:nvPr/>
          </p:nvSpPr>
          <p:spPr bwMode="auto">
            <a:xfrm flipH="1">
              <a:off x="2816225" y="890588"/>
              <a:ext cx="168275" cy="1587"/>
            </a:xfrm>
            <a:prstGeom prst="line">
              <a:avLst/>
            </a:prstGeom>
            <a:noFill/>
            <a:ln w="14732">
              <a:solidFill>
                <a:srgbClr val="000000"/>
              </a:solidFill>
              <a:round/>
              <a:headEnd/>
              <a:tailEnd/>
            </a:ln>
          </p:spPr>
          <p:txBody>
            <a:bodyPr/>
            <a:lstStyle/>
            <a:p>
              <a:endParaRPr lang="en-US"/>
            </a:p>
          </p:txBody>
        </p:sp>
        <p:sp>
          <p:nvSpPr>
            <p:cNvPr id="56353" name="Line 215"/>
            <p:cNvSpPr>
              <a:spLocks noChangeShapeType="1"/>
            </p:cNvSpPr>
            <p:nvPr/>
          </p:nvSpPr>
          <p:spPr bwMode="auto">
            <a:xfrm flipV="1">
              <a:off x="2892425" y="890588"/>
              <a:ext cx="3175" cy="2371725"/>
            </a:xfrm>
            <a:prstGeom prst="line">
              <a:avLst/>
            </a:prstGeom>
            <a:noFill/>
            <a:ln w="14732">
              <a:solidFill>
                <a:srgbClr val="000000"/>
              </a:solidFill>
              <a:round/>
              <a:headEnd/>
              <a:tailEnd/>
            </a:ln>
          </p:spPr>
          <p:txBody>
            <a:bodyPr/>
            <a:lstStyle/>
            <a:p>
              <a:endParaRPr lang="en-US"/>
            </a:p>
          </p:txBody>
        </p:sp>
      </p:grpSp>
      <p:sp>
        <p:nvSpPr>
          <p:cNvPr id="56325" name="Rectangle 223"/>
          <p:cNvSpPr>
            <a:spLocks noChangeArrowheads="1"/>
          </p:cNvSpPr>
          <p:nvPr/>
        </p:nvSpPr>
        <p:spPr bwMode="auto">
          <a:xfrm>
            <a:off x="4591050" y="506413"/>
            <a:ext cx="639763" cy="292100"/>
          </a:xfrm>
          <a:prstGeom prst="rect">
            <a:avLst/>
          </a:prstGeom>
          <a:noFill/>
          <a:ln w="9525">
            <a:noFill/>
            <a:miter lim="800000"/>
            <a:headEnd/>
            <a:tailEnd/>
          </a:ln>
        </p:spPr>
        <p:txBody>
          <a:bodyPr wrap="none" lIns="0" tIns="0" rIns="0" bIns="0">
            <a:spAutoFit/>
          </a:bodyPr>
          <a:lstStyle/>
          <a:p>
            <a:r>
              <a:rPr lang="en-US" sz="1900">
                <a:solidFill>
                  <a:srgbClr val="000000"/>
                </a:solidFill>
                <a:latin typeface="Helvetica" pitchFamily="34" charset="0"/>
              </a:rPr>
              <a:t>Hinge</a:t>
            </a:r>
            <a:endParaRPr lang="en-US" sz="2400" b="1"/>
          </a:p>
        </p:txBody>
      </p:sp>
      <p:sp>
        <p:nvSpPr>
          <p:cNvPr id="56326" name="Rectangle 228"/>
          <p:cNvSpPr>
            <a:spLocks noChangeArrowheads="1"/>
          </p:cNvSpPr>
          <p:nvPr/>
        </p:nvSpPr>
        <p:spPr bwMode="auto">
          <a:xfrm>
            <a:off x="6143625" y="2173288"/>
            <a:ext cx="454025" cy="292100"/>
          </a:xfrm>
          <a:prstGeom prst="rect">
            <a:avLst/>
          </a:prstGeom>
          <a:noFill/>
          <a:ln w="9525">
            <a:noFill/>
            <a:miter lim="800000"/>
            <a:headEnd/>
            <a:tailEnd/>
          </a:ln>
        </p:spPr>
        <p:txBody>
          <a:bodyPr wrap="none" lIns="0" tIns="0" rIns="0" bIns="0">
            <a:spAutoFit/>
          </a:bodyPr>
          <a:lstStyle/>
          <a:p>
            <a:r>
              <a:rPr lang="en-US" sz="1900">
                <a:solidFill>
                  <a:srgbClr val="000000"/>
                </a:solidFill>
                <a:latin typeface="Helvetica" pitchFamily="34" charset="0"/>
              </a:rPr>
              <a:t>Arm</a:t>
            </a:r>
            <a:endParaRPr lang="en-US" sz="2400" b="1"/>
          </a:p>
        </p:txBody>
      </p:sp>
      <p:sp>
        <p:nvSpPr>
          <p:cNvPr id="56327" name="Rectangle 231"/>
          <p:cNvSpPr>
            <a:spLocks noChangeArrowheads="1"/>
          </p:cNvSpPr>
          <p:nvPr/>
        </p:nvSpPr>
        <p:spPr bwMode="auto">
          <a:xfrm>
            <a:off x="5949950" y="5503863"/>
            <a:ext cx="585788" cy="292100"/>
          </a:xfrm>
          <a:prstGeom prst="rect">
            <a:avLst/>
          </a:prstGeom>
          <a:noFill/>
          <a:ln w="9525">
            <a:noFill/>
            <a:miter lim="800000"/>
            <a:headEnd/>
            <a:tailEnd/>
          </a:ln>
        </p:spPr>
        <p:txBody>
          <a:bodyPr wrap="none" lIns="0" tIns="0" rIns="0" bIns="0">
            <a:spAutoFit/>
          </a:bodyPr>
          <a:lstStyle/>
          <a:p>
            <a:r>
              <a:rPr lang="en-US" sz="1900">
                <a:solidFill>
                  <a:srgbClr val="000000"/>
                </a:solidFill>
                <a:latin typeface="Helvetica" pitchFamily="34" charset="0"/>
              </a:rPr>
              <a:t>Head</a:t>
            </a:r>
            <a:endParaRPr lang="en-US" sz="2400" b="1"/>
          </a:p>
        </p:txBody>
      </p:sp>
      <p:sp>
        <p:nvSpPr>
          <p:cNvPr id="56328" name="Rectangle 235"/>
          <p:cNvSpPr>
            <a:spLocks noChangeArrowheads="1"/>
          </p:cNvSpPr>
          <p:nvPr/>
        </p:nvSpPr>
        <p:spPr bwMode="auto">
          <a:xfrm>
            <a:off x="3956050" y="6192838"/>
            <a:ext cx="1763713" cy="292100"/>
          </a:xfrm>
          <a:prstGeom prst="rect">
            <a:avLst/>
          </a:prstGeom>
          <a:noFill/>
          <a:ln w="9525">
            <a:noFill/>
            <a:miter lim="800000"/>
            <a:headEnd/>
            <a:tailEnd/>
          </a:ln>
        </p:spPr>
        <p:txBody>
          <a:bodyPr wrap="none" lIns="0" tIns="0" rIns="0" bIns="0">
            <a:spAutoFit/>
          </a:bodyPr>
          <a:lstStyle/>
          <a:p>
            <a:r>
              <a:rPr lang="en-US" sz="1900">
                <a:solidFill>
                  <a:srgbClr val="000000"/>
                </a:solidFill>
                <a:latin typeface="Helvetica" pitchFamily="34" charset="0"/>
              </a:rPr>
              <a:t>ATP-binding site</a:t>
            </a:r>
            <a:endParaRPr lang="en-US" sz="2400" b="1"/>
          </a:p>
        </p:txBody>
      </p:sp>
      <p:sp>
        <p:nvSpPr>
          <p:cNvPr id="56329" name="Rectangle 250"/>
          <p:cNvSpPr>
            <a:spLocks noChangeArrowheads="1"/>
          </p:cNvSpPr>
          <p:nvPr/>
        </p:nvSpPr>
        <p:spPr bwMode="auto">
          <a:xfrm>
            <a:off x="3736975" y="5846763"/>
            <a:ext cx="282575" cy="317500"/>
          </a:xfrm>
          <a:prstGeom prst="rect">
            <a:avLst/>
          </a:prstGeom>
          <a:noFill/>
          <a:ln w="9525">
            <a:noFill/>
            <a:miter lim="800000"/>
            <a:headEnd/>
            <a:tailEnd/>
          </a:ln>
        </p:spPr>
        <p:txBody>
          <a:bodyPr wrap="none" lIns="0" tIns="0" rIns="0" bIns="0">
            <a:spAutoFit/>
          </a:bodyPr>
          <a:lstStyle/>
          <a:p>
            <a:r>
              <a:rPr lang="en-US" sz="1900">
                <a:solidFill>
                  <a:srgbClr val="000000"/>
                </a:solidFill>
                <a:latin typeface="Helvetica" pitchFamily="34" charset="0"/>
              </a:rPr>
              <a:t>C</a:t>
            </a:r>
            <a:endParaRPr lang="en-US" sz="2400" b="1"/>
          </a:p>
        </p:txBody>
      </p:sp>
      <p:sp>
        <p:nvSpPr>
          <p:cNvPr id="56330" name="Rectangle 251"/>
          <p:cNvSpPr>
            <a:spLocks noChangeArrowheads="1"/>
          </p:cNvSpPr>
          <p:nvPr/>
        </p:nvSpPr>
        <p:spPr bwMode="auto">
          <a:xfrm>
            <a:off x="3736975" y="4278313"/>
            <a:ext cx="282575" cy="292100"/>
          </a:xfrm>
          <a:prstGeom prst="rect">
            <a:avLst/>
          </a:prstGeom>
          <a:noFill/>
          <a:ln w="9525">
            <a:noFill/>
            <a:miter lim="800000"/>
            <a:headEnd/>
            <a:tailEnd/>
          </a:ln>
        </p:spPr>
        <p:txBody>
          <a:bodyPr lIns="0" tIns="0" rIns="0" bIns="0">
            <a:spAutoFit/>
          </a:bodyPr>
          <a:lstStyle/>
          <a:p>
            <a:r>
              <a:rPr lang="en-US" sz="1900">
                <a:solidFill>
                  <a:srgbClr val="000000"/>
                </a:solidFill>
                <a:latin typeface="Helvetica" pitchFamily="34" charset="0"/>
              </a:rPr>
              <a:t>N</a:t>
            </a:r>
            <a:endParaRPr lang="en-US" sz="2400" b="1"/>
          </a:p>
        </p:txBody>
      </p:sp>
      <p:sp>
        <p:nvSpPr>
          <p:cNvPr id="56331" name="Rectangle 256"/>
          <p:cNvSpPr>
            <a:spLocks noChangeArrowheads="1"/>
          </p:cNvSpPr>
          <p:nvPr/>
        </p:nvSpPr>
        <p:spPr bwMode="auto">
          <a:xfrm>
            <a:off x="5930900" y="5846763"/>
            <a:ext cx="282575" cy="317500"/>
          </a:xfrm>
          <a:prstGeom prst="rect">
            <a:avLst/>
          </a:prstGeom>
          <a:noFill/>
          <a:ln w="9525">
            <a:noFill/>
            <a:miter lim="800000"/>
            <a:headEnd/>
            <a:tailEnd/>
          </a:ln>
        </p:spPr>
        <p:txBody>
          <a:bodyPr wrap="none" lIns="0" tIns="0" rIns="0" bIns="0">
            <a:spAutoFit/>
          </a:bodyPr>
          <a:lstStyle/>
          <a:p>
            <a:r>
              <a:rPr lang="en-US" sz="1900">
                <a:solidFill>
                  <a:srgbClr val="000000"/>
                </a:solidFill>
                <a:latin typeface="Helvetica" pitchFamily="34" charset="0"/>
              </a:rPr>
              <a:t>N</a:t>
            </a:r>
            <a:endParaRPr lang="en-US" sz="2400" b="1"/>
          </a:p>
        </p:txBody>
      </p:sp>
      <p:sp>
        <p:nvSpPr>
          <p:cNvPr id="56332" name="Rectangle 257"/>
          <p:cNvSpPr>
            <a:spLocks noChangeArrowheads="1"/>
          </p:cNvSpPr>
          <p:nvPr/>
        </p:nvSpPr>
        <p:spPr bwMode="auto">
          <a:xfrm>
            <a:off x="5959475" y="4278313"/>
            <a:ext cx="282575" cy="317500"/>
          </a:xfrm>
          <a:prstGeom prst="rect">
            <a:avLst/>
          </a:prstGeom>
          <a:noFill/>
          <a:ln w="9525">
            <a:noFill/>
            <a:miter lim="800000"/>
            <a:headEnd/>
            <a:tailEnd/>
          </a:ln>
        </p:spPr>
        <p:txBody>
          <a:bodyPr wrap="none" lIns="0" tIns="0" rIns="0" bIns="0">
            <a:spAutoFit/>
          </a:bodyPr>
          <a:lstStyle/>
          <a:p>
            <a:r>
              <a:rPr lang="en-US" sz="1900">
                <a:solidFill>
                  <a:srgbClr val="000000"/>
                </a:solidFill>
                <a:latin typeface="Helvetica" pitchFamily="34" charset="0"/>
              </a:rPr>
              <a:t>C</a:t>
            </a:r>
            <a:endParaRPr lang="en-US" sz="2400" b="1"/>
          </a:p>
        </p:txBody>
      </p:sp>
      <p:sp>
        <p:nvSpPr>
          <p:cNvPr id="56333" name="Rectangle 258"/>
          <p:cNvSpPr>
            <a:spLocks noChangeArrowheads="1"/>
          </p:cNvSpPr>
          <p:nvPr/>
        </p:nvSpPr>
        <p:spPr bwMode="auto">
          <a:xfrm>
            <a:off x="2562225" y="3303588"/>
            <a:ext cx="679450" cy="292100"/>
          </a:xfrm>
          <a:prstGeom prst="rect">
            <a:avLst/>
          </a:prstGeom>
          <a:noFill/>
          <a:ln w="9525">
            <a:noFill/>
            <a:miter lim="800000"/>
            <a:headEnd/>
            <a:tailEnd/>
          </a:ln>
        </p:spPr>
        <p:txBody>
          <a:bodyPr wrap="none" lIns="0" tIns="0" rIns="0" bIns="0">
            <a:spAutoFit/>
          </a:bodyPr>
          <a:lstStyle/>
          <a:p>
            <a:r>
              <a:rPr lang="en-US" sz="1900">
                <a:solidFill>
                  <a:srgbClr val="000000"/>
                </a:solidFill>
                <a:latin typeface="Helvetica" pitchFamily="34" charset="0"/>
              </a:rPr>
              <a:t>50 nm</a:t>
            </a:r>
            <a:endParaRPr lang="en-US" sz="2400" b="1"/>
          </a:p>
        </p:txBody>
      </p:sp>
      <p:sp>
        <p:nvSpPr>
          <p:cNvPr id="56334" name="Rectangle 262"/>
          <p:cNvSpPr>
            <a:spLocks noChangeArrowheads="1"/>
          </p:cNvSpPr>
          <p:nvPr/>
        </p:nvSpPr>
        <p:spPr bwMode="auto">
          <a:xfrm>
            <a:off x="2419350" y="407988"/>
            <a:ext cx="4305300" cy="122237"/>
          </a:xfrm>
          <a:prstGeom prst="rect">
            <a:avLst/>
          </a:prstGeom>
          <a:noFill/>
          <a:ln w="9525">
            <a:noFill/>
            <a:miter lim="800000"/>
            <a:headEnd/>
            <a:tailEnd/>
          </a:ln>
        </p:spPr>
        <p:txBody>
          <a:bodyPr wrap="none" lIns="0" tIns="0" rIns="0" bIns="0">
            <a:spAutoFit/>
          </a:bodyPr>
          <a:lstStyle/>
          <a:p>
            <a:pPr algn="ctr"/>
            <a:r>
              <a:rPr lang="en-US" sz="800"/>
              <a:t>Copyright © The McGraw-Hill Companies, Inc. Permission required for reproduction or display.</a:t>
            </a:r>
          </a:p>
        </p:txBody>
      </p:sp>
      <p:grpSp>
        <p:nvGrpSpPr>
          <p:cNvPr id="4" name="Group 76"/>
          <p:cNvGrpSpPr>
            <a:grpSpLocks/>
          </p:cNvGrpSpPr>
          <p:nvPr/>
        </p:nvGrpSpPr>
        <p:grpSpPr bwMode="auto">
          <a:xfrm>
            <a:off x="4876800" y="5472113"/>
            <a:ext cx="439738" cy="733425"/>
            <a:chOff x="4876800" y="5472113"/>
            <a:chExt cx="439507" cy="734104"/>
          </a:xfrm>
        </p:grpSpPr>
        <p:sp>
          <p:nvSpPr>
            <p:cNvPr id="56350" name="Line 217"/>
            <p:cNvSpPr>
              <a:spLocks noChangeShapeType="1"/>
            </p:cNvSpPr>
            <p:nvPr/>
          </p:nvSpPr>
          <p:spPr bwMode="auto">
            <a:xfrm flipV="1">
              <a:off x="4876800" y="5472113"/>
              <a:ext cx="428625" cy="730250"/>
            </a:xfrm>
            <a:prstGeom prst="line">
              <a:avLst/>
            </a:prstGeom>
            <a:noFill/>
            <a:ln w="29464">
              <a:solidFill>
                <a:srgbClr val="FFFFFF"/>
              </a:solidFill>
              <a:round/>
              <a:headEnd/>
              <a:tailEnd/>
            </a:ln>
          </p:spPr>
          <p:txBody>
            <a:bodyPr/>
            <a:lstStyle/>
            <a:p>
              <a:endParaRPr lang="en-US"/>
            </a:p>
          </p:txBody>
        </p:sp>
        <p:sp>
          <p:nvSpPr>
            <p:cNvPr id="56351" name="Line 218"/>
            <p:cNvSpPr>
              <a:spLocks noChangeShapeType="1"/>
            </p:cNvSpPr>
            <p:nvPr/>
          </p:nvSpPr>
          <p:spPr bwMode="auto">
            <a:xfrm flipV="1">
              <a:off x="4887682" y="5475967"/>
              <a:ext cx="428625" cy="730250"/>
            </a:xfrm>
            <a:prstGeom prst="line">
              <a:avLst/>
            </a:prstGeom>
            <a:noFill/>
            <a:ln w="14732">
              <a:solidFill>
                <a:srgbClr val="000000"/>
              </a:solidFill>
              <a:round/>
              <a:headEnd/>
              <a:tailEnd/>
            </a:ln>
          </p:spPr>
          <p:txBody>
            <a:bodyPr/>
            <a:lstStyle/>
            <a:p>
              <a:endParaRPr lang="en-US"/>
            </a:p>
          </p:txBody>
        </p:sp>
      </p:grpSp>
      <p:grpSp>
        <p:nvGrpSpPr>
          <p:cNvPr id="5" name="Group 77"/>
          <p:cNvGrpSpPr>
            <a:grpSpLocks/>
          </p:cNvGrpSpPr>
          <p:nvPr/>
        </p:nvGrpSpPr>
        <p:grpSpPr bwMode="auto">
          <a:xfrm>
            <a:off x="3946525" y="5561013"/>
            <a:ext cx="325438" cy="304800"/>
            <a:chOff x="3946525" y="5560331"/>
            <a:chExt cx="325207" cy="305482"/>
          </a:xfrm>
        </p:grpSpPr>
        <p:sp>
          <p:nvSpPr>
            <p:cNvPr id="56348" name="Line 219"/>
            <p:cNvSpPr>
              <a:spLocks noChangeShapeType="1"/>
            </p:cNvSpPr>
            <p:nvPr/>
          </p:nvSpPr>
          <p:spPr bwMode="auto">
            <a:xfrm flipV="1">
              <a:off x="3946525" y="5567363"/>
              <a:ext cx="314325" cy="298450"/>
            </a:xfrm>
            <a:prstGeom prst="line">
              <a:avLst/>
            </a:prstGeom>
            <a:noFill/>
            <a:ln w="29464">
              <a:solidFill>
                <a:srgbClr val="FFFFFF"/>
              </a:solidFill>
              <a:round/>
              <a:headEnd/>
              <a:tailEnd/>
            </a:ln>
          </p:spPr>
          <p:txBody>
            <a:bodyPr/>
            <a:lstStyle/>
            <a:p>
              <a:endParaRPr lang="en-US"/>
            </a:p>
          </p:txBody>
        </p:sp>
        <p:sp>
          <p:nvSpPr>
            <p:cNvPr id="56349" name="Line 220"/>
            <p:cNvSpPr>
              <a:spLocks noChangeShapeType="1"/>
            </p:cNvSpPr>
            <p:nvPr/>
          </p:nvSpPr>
          <p:spPr bwMode="auto">
            <a:xfrm flipV="1">
              <a:off x="3957407" y="5560331"/>
              <a:ext cx="314325" cy="298450"/>
            </a:xfrm>
            <a:prstGeom prst="line">
              <a:avLst/>
            </a:prstGeom>
            <a:noFill/>
            <a:ln w="14732">
              <a:solidFill>
                <a:srgbClr val="000000"/>
              </a:solidFill>
              <a:round/>
              <a:headEnd/>
              <a:tailEnd/>
            </a:ln>
          </p:spPr>
          <p:txBody>
            <a:bodyPr/>
            <a:lstStyle/>
            <a:p>
              <a:endParaRPr lang="en-US"/>
            </a:p>
          </p:txBody>
        </p:sp>
      </p:grpSp>
      <p:grpSp>
        <p:nvGrpSpPr>
          <p:cNvPr id="6" name="Group 78"/>
          <p:cNvGrpSpPr>
            <a:grpSpLocks/>
          </p:cNvGrpSpPr>
          <p:nvPr/>
        </p:nvGrpSpPr>
        <p:grpSpPr bwMode="auto">
          <a:xfrm>
            <a:off x="3917950" y="4535488"/>
            <a:ext cx="382588" cy="571500"/>
            <a:chOff x="3917950" y="4535488"/>
            <a:chExt cx="382357" cy="572179"/>
          </a:xfrm>
        </p:grpSpPr>
        <p:sp>
          <p:nvSpPr>
            <p:cNvPr id="56346" name="Line 221"/>
            <p:cNvSpPr>
              <a:spLocks noChangeShapeType="1"/>
            </p:cNvSpPr>
            <p:nvPr/>
          </p:nvSpPr>
          <p:spPr bwMode="auto">
            <a:xfrm>
              <a:off x="3917950" y="4535488"/>
              <a:ext cx="371475" cy="568325"/>
            </a:xfrm>
            <a:prstGeom prst="line">
              <a:avLst/>
            </a:prstGeom>
            <a:noFill/>
            <a:ln w="29464">
              <a:solidFill>
                <a:srgbClr val="FFFFFF"/>
              </a:solidFill>
              <a:round/>
              <a:headEnd/>
              <a:tailEnd/>
            </a:ln>
          </p:spPr>
          <p:txBody>
            <a:bodyPr/>
            <a:lstStyle/>
            <a:p>
              <a:endParaRPr lang="en-US"/>
            </a:p>
          </p:txBody>
        </p:sp>
        <p:sp>
          <p:nvSpPr>
            <p:cNvPr id="56347" name="Line 222"/>
            <p:cNvSpPr>
              <a:spLocks noChangeShapeType="1"/>
            </p:cNvSpPr>
            <p:nvPr/>
          </p:nvSpPr>
          <p:spPr bwMode="auto">
            <a:xfrm>
              <a:off x="3928832" y="4539342"/>
              <a:ext cx="371475" cy="568325"/>
            </a:xfrm>
            <a:prstGeom prst="line">
              <a:avLst/>
            </a:prstGeom>
            <a:noFill/>
            <a:ln w="14732">
              <a:solidFill>
                <a:srgbClr val="000000"/>
              </a:solidFill>
              <a:round/>
              <a:headEnd/>
              <a:tailEnd/>
            </a:ln>
          </p:spPr>
          <p:txBody>
            <a:bodyPr/>
            <a:lstStyle/>
            <a:p>
              <a:endParaRPr lang="en-US"/>
            </a:p>
          </p:txBody>
        </p:sp>
      </p:grpSp>
      <p:grpSp>
        <p:nvGrpSpPr>
          <p:cNvPr id="7" name="Group 75"/>
          <p:cNvGrpSpPr>
            <a:grpSpLocks/>
          </p:cNvGrpSpPr>
          <p:nvPr/>
        </p:nvGrpSpPr>
        <p:grpSpPr bwMode="auto">
          <a:xfrm>
            <a:off x="5588000" y="5567363"/>
            <a:ext cx="325438" cy="301625"/>
            <a:chOff x="5588000" y="5567363"/>
            <a:chExt cx="325207" cy="302304"/>
          </a:xfrm>
        </p:grpSpPr>
        <p:sp>
          <p:nvSpPr>
            <p:cNvPr id="56344" name="Line 252"/>
            <p:cNvSpPr>
              <a:spLocks noChangeShapeType="1"/>
            </p:cNvSpPr>
            <p:nvPr/>
          </p:nvSpPr>
          <p:spPr bwMode="auto">
            <a:xfrm flipH="1" flipV="1">
              <a:off x="5588000" y="5567363"/>
              <a:ext cx="314325" cy="298450"/>
            </a:xfrm>
            <a:prstGeom prst="line">
              <a:avLst/>
            </a:prstGeom>
            <a:noFill/>
            <a:ln w="29464">
              <a:solidFill>
                <a:srgbClr val="FFFFFF"/>
              </a:solidFill>
              <a:round/>
              <a:headEnd/>
              <a:tailEnd/>
            </a:ln>
          </p:spPr>
          <p:txBody>
            <a:bodyPr/>
            <a:lstStyle/>
            <a:p>
              <a:endParaRPr lang="en-US"/>
            </a:p>
          </p:txBody>
        </p:sp>
        <p:sp>
          <p:nvSpPr>
            <p:cNvPr id="56345" name="Line 253"/>
            <p:cNvSpPr>
              <a:spLocks noChangeShapeType="1"/>
            </p:cNvSpPr>
            <p:nvPr/>
          </p:nvSpPr>
          <p:spPr bwMode="auto">
            <a:xfrm flipH="1" flipV="1">
              <a:off x="5598882" y="5571217"/>
              <a:ext cx="314325" cy="298450"/>
            </a:xfrm>
            <a:prstGeom prst="line">
              <a:avLst/>
            </a:prstGeom>
            <a:noFill/>
            <a:ln w="14732">
              <a:solidFill>
                <a:srgbClr val="000000"/>
              </a:solidFill>
              <a:round/>
              <a:headEnd/>
              <a:tailEnd/>
            </a:ln>
          </p:spPr>
          <p:txBody>
            <a:bodyPr/>
            <a:lstStyle/>
            <a:p>
              <a:endParaRPr lang="en-US"/>
            </a:p>
          </p:txBody>
        </p:sp>
      </p:grpSp>
      <p:grpSp>
        <p:nvGrpSpPr>
          <p:cNvPr id="8" name="Group 74"/>
          <p:cNvGrpSpPr>
            <a:grpSpLocks/>
          </p:cNvGrpSpPr>
          <p:nvPr/>
        </p:nvGrpSpPr>
        <p:grpSpPr bwMode="auto">
          <a:xfrm>
            <a:off x="5559425" y="4535488"/>
            <a:ext cx="382588" cy="571500"/>
            <a:chOff x="5559425" y="4535488"/>
            <a:chExt cx="382357" cy="572179"/>
          </a:xfrm>
        </p:grpSpPr>
        <p:sp>
          <p:nvSpPr>
            <p:cNvPr id="56342" name="Line 254"/>
            <p:cNvSpPr>
              <a:spLocks noChangeShapeType="1"/>
            </p:cNvSpPr>
            <p:nvPr/>
          </p:nvSpPr>
          <p:spPr bwMode="auto">
            <a:xfrm flipH="1">
              <a:off x="5559425" y="4535488"/>
              <a:ext cx="371475" cy="568325"/>
            </a:xfrm>
            <a:prstGeom prst="line">
              <a:avLst/>
            </a:prstGeom>
            <a:noFill/>
            <a:ln w="29464">
              <a:solidFill>
                <a:srgbClr val="FFFFFF"/>
              </a:solidFill>
              <a:round/>
              <a:headEnd/>
              <a:tailEnd/>
            </a:ln>
          </p:spPr>
          <p:txBody>
            <a:bodyPr/>
            <a:lstStyle/>
            <a:p>
              <a:endParaRPr lang="en-US"/>
            </a:p>
          </p:txBody>
        </p:sp>
        <p:sp>
          <p:nvSpPr>
            <p:cNvPr id="56343" name="Line 255"/>
            <p:cNvSpPr>
              <a:spLocks noChangeShapeType="1"/>
            </p:cNvSpPr>
            <p:nvPr/>
          </p:nvSpPr>
          <p:spPr bwMode="auto">
            <a:xfrm flipH="1">
              <a:off x="5570307" y="4539342"/>
              <a:ext cx="371475" cy="568325"/>
            </a:xfrm>
            <a:prstGeom prst="line">
              <a:avLst/>
            </a:prstGeom>
            <a:noFill/>
            <a:ln w="14732">
              <a:solidFill>
                <a:srgbClr val="000000"/>
              </a:solidFill>
              <a:round/>
              <a:headEnd/>
              <a:tailEnd/>
            </a:ln>
          </p:spPr>
          <p:txBody>
            <a:bodyPr/>
            <a:lstStyle/>
            <a:p>
              <a:endParaRPr lang="en-US"/>
            </a:p>
          </p:txBody>
        </p:sp>
      </p:grpSp>
      <p:sp>
        <p:nvSpPr>
          <p:cNvPr id="56340" name="Text Box 6"/>
          <p:cNvSpPr txBox="1">
            <a:spLocks noChangeArrowheads="1"/>
          </p:cNvSpPr>
          <p:nvPr/>
        </p:nvSpPr>
        <p:spPr bwMode="auto">
          <a:xfrm>
            <a:off x="381000" y="6019800"/>
            <a:ext cx="2590800" cy="457200"/>
          </a:xfrm>
          <a:prstGeom prst="rect">
            <a:avLst/>
          </a:prstGeom>
          <a:noFill/>
          <a:ln w="9525">
            <a:noFill/>
            <a:miter lim="800000"/>
            <a:headEnd/>
            <a:tailEnd/>
          </a:ln>
        </p:spPr>
        <p:txBody>
          <a:bodyPr>
            <a:spAutoFit/>
          </a:bodyPr>
          <a:lstStyle/>
          <a:p>
            <a:pPr eaLnBrk="0" hangingPunct="0"/>
            <a:r>
              <a:rPr lang="en-US" sz="2400" b="1">
                <a:solidFill>
                  <a:schemeClr val="hlink"/>
                </a:solidFill>
                <a:latin typeface="Times New Roman" pitchFamily="18" charset="0"/>
              </a:rPr>
              <a:t>Figure 12.19</a:t>
            </a:r>
          </a:p>
        </p:txBody>
      </p:sp>
      <p:sp>
        <p:nvSpPr>
          <p:cNvPr id="56341" name="Text Box 6"/>
          <p:cNvSpPr txBox="1">
            <a:spLocks noChangeArrowheads="1"/>
          </p:cNvSpPr>
          <p:nvPr/>
        </p:nvSpPr>
        <p:spPr bwMode="auto">
          <a:xfrm>
            <a:off x="8178800" y="6400800"/>
            <a:ext cx="965200" cy="457200"/>
          </a:xfrm>
          <a:prstGeom prst="rect">
            <a:avLst/>
          </a:prstGeom>
          <a:noFill/>
          <a:ln w="9525">
            <a:noFill/>
            <a:miter lim="800000"/>
            <a:headEnd/>
            <a:tailEnd/>
          </a:ln>
        </p:spPr>
        <p:txBody>
          <a:bodyPr wrap="none">
            <a:spAutoFit/>
          </a:bodyPr>
          <a:lstStyle/>
          <a:p>
            <a:pPr eaLnBrk="0" hangingPunct="0"/>
            <a:r>
              <a:rPr lang="en-US" sz="2400" b="1">
                <a:solidFill>
                  <a:schemeClr val="hlink"/>
                </a:solidFill>
              </a:rPr>
              <a:t>12-54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323" descr="bro25332_12_20.jpg"/>
          <p:cNvPicPr>
            <a:picLocks noChangeAspect="1"/>
          </p:cNvPicPr>
          <p:nvPr/>
        </p:nvPicPr>
        <p:blipFill>
          <a:blip r:embed="rId2" cstate="print"/>
          <a:srcRect/>
          <a:stretch>
            <a:fillRect/>
          </a:stretch>
        </p:blipFill>
        <p:spPr bwMode="auto">
          <a:xfrm>
            <a:off x="1171575" y="1341438"/>
            <a:ext cx="6546850" cy="3619500"/>
          </a:xfrm>
          <a:prstGeom prst="rect">
            <a:avLst/>
          </a:prstGeom>
          <a:noFill/>
          <a:ln w="9525">
            <a:noFill/>
            <a:miter lim="800000"/>
            <a:headEnd/>
            <a:tailEnd/>
          </a:ln>
        </p:spPr>
      </p:pic>
      <p:sp>
        <p:nvSpPr>
          <p:cNvPr id="58371" name="Freeform 13"/>
          <p:cNvSpPr>
            <a:spLocks/>
          </p:cNvSpPr>
          <p:nvPr/>
        </p:nvSpPr>
        <p:spPr bwMode="auto">
          <a:xfrm>
            <a:off x="2432050" y="2262188"/>
            <a:ext cx="765175" cy="1746250"/>
          </a:xfrm>
          <a:custGeom>
            <a:avLst/>
            <a:gdLst>
              <a:gd name="T0" fmla="*/ 2147483647 w 482"/>
              <a:gd name="T1" fmla="*/ 2147483647 h 1100"/>
              <a:gd name="T2" fmla="*/ 2147483647 w 482"/>
              <a:gd name="T3" fmla="*/ 2147483647 h 1100"/>
              <a:gd name="T4" fmla="*/ 2147483647 w 482"/>
              <a:gd name="T5" fmla="*/ 2147483647 h 1100"/>
              <a:gd name="T6" fmla="*/ 2147483647 w 482"/>
              <a:gd name="T7" fmla="*/ 2147483647 h 1100"/>
              <a:gd name="T8" fmla="*/ 2147483647 w 482"/>
              <a:gd name="T9" fmla="*/ 2147483647 h 1100"/>
              <a:gd name="T10" fmla="*/ 2147483647 w 482"/>
              <a:gd name="T11" fmla="*/ 2147483647 h 1100"/>
              <a:gd name="T12" fmla="*/ 2147483647 w 482"/>
              <a:gd name="T13" fmla="*/ 2147483647 h 1100"/>
              <a:gd name="T14" fmla="*/ 2147483647 w 482"/>
              <a:gd name="T15" fmla="*/ 2147483647 h 1100"/>
              <a:gd name="T16" fmla="*/ 2147483647 w 482"/>
              <a:gd name="T17" fmla="*/ 2147483647 h 1100"/>
              <a:gd name="T18" fmla="*/ 2147483647 w 482"/>
              <a:gd name="T19" fmla="*/ 2147483647 h 1100"/>
              <a:gd name="T20" fmla="*/ 2147483647 w 482"/>
              <a:gd name="T21" fmla="*/ 2147483647 h 1100"/>
              <a:gd name="T22" fmla="*/ 2147483647 w 482"/>
              <a:gd name="T23" fmla="*/ 2147483647 h 1100"/>
              <a:gd name="T24" fmla="*/ 2147483647 w 482"/>
              <a:gd name="T25" fmla="*/ 2147483647 h 1100"/>
              <a:gd name="T26" fmla="*/ 2147483647 w 482"/>
              <a:gd name="T27" fmla="*/ 2147483647 h 1100"/>
              <a:gd name="T28" fmla="*/ 2147483647 w 482"/>
              <a:gd name="T29" fmla="*/ 2147483647 h 1100"/>
              <a:gd name="T30" fmla="*/ 2147483647 w 482"/>
              <a:gd name="T31" fmla="*/ 2147483647 h 1100"/>
              <a:gd name="T32" fmla="*/ 2147483647 w 482"/>
              <a:gd name="T33" fmla="*/ 2147483647 h 1100"/>
              <a:gd name="T34" fmla="*/ 2147483647 w 482"/>
              <a:gd name="T35" fmla="*/ 2147483647 h 1100"/>
              <a:gd name="T36" fmla="*/ 2147483647 w 482"/>
              <a:gd name="T37" fmla="*/ 2147483647 h 1100"/>
              <a:gd name="T38" fmla="*/ 2147483647 w 482"/>
              <a:gd name="T39" fmla="*/ 2147483647 h 1100"/>
              <a:gd name="T40" fmla="*/ 2147483647 w 482"/>
              <a:gd name="T41" fmla="*/ 2147483647 h 1100"/>
              <a:gd name="T42" fmla="*/ 2147483647 w 482"/>
              <a:gd name="T43" fmla="*/ 2147483647 h 1100"/>
              <a:gd name="T44" fmla="*/ 2147483647 w 482"/>
              <a:gd name="T45" fmla="*/ 0 h 1100"/>
              <a:gd name="T46" fmla="*/ 2147483647 w 482"/>
              <a:gd name="T47" fmla="*/ 2147483647 h 1100"/>
              <a:gd name="T48" fmla="*/ 2147483647 w 482"/>
              <a:gd name="T49" fmla="*/ 2147483647 h 1100"/>
              <a:gd name="T50" fmla="*/ 2147483647 w 482"/>
              <a:gd name="T51" fmla="*/ 2147483647 h 1100"/>
              <a:gd name="T52" fmla="*/ 2147483647 w 482"/>
              <a:gd name="T53" fmla="*/ 2147483647 h 1100"/>
              <a:gd name="T54" fmla="*/ 2147483647 w 482"/>
              <a:gd name="T55" fmla="*/ 2147483647 h 1100"/>
              <a:gd name="T56" fmla="*/ 2147483647 w 482"/>
              <a:gd name="T57" fmla="*/ 2147483647 h 1100"/>
              <a:gd name="T58" fmla="*/ 2147483647 w 482"/>
              <a:gd name="T59" fmla="*/ 2147483647 h 1100"/>
              <a:gd name="T60" fmla="*/ 2147483647 w 482"/>
              <a:gd name="T61" fmla="*/ 2147483647 h 1100"/>
              <a:gd name="T62" fmla="*/ 2147483647 w 482"/>
              <a:gd name="T63" fmla="*/ 2147483647 h 1100"/>
              <a:gd name="T64" fmla="*/ 2147483647 w 482"/>
              <a:gd name="T65" fmla="*/ 2147483647 h 1100"/>
              <a:gd name="T66" fmla="*/ 2147483647 w 482"/>
              <a:gd name="T67" fmla="*/ 2147483647 h 1100"/>
              <a:gd name="T68" fmla="*/ 2147483647 w 482"/>
              <a:gd name="T69" fmla="*/ 2147483647 h 1100"/>
              <a:gd name="T70" fmla="*/ 2147483647 w 482"/>
              <a:gd name="T71" fmla="*/ 2147483647 h 1100"/>
              <a:gd name="T72" fmla="*/ 2147483647 w 482"/>
              <a:gd name="T73" fmla="*/ 2147483647 h 1100"/>
              <a:gd name="T74" fmla="*/ 2147483647 w 482"/>
              <a:gd name="T75" fmla="*/ 2147483647 h 1100"/>
              <a:gd name="T76" fmla="*/ 2147483647 w 482"/>
              <a:gd name="T77" fmla="*/ 2147483647 h 1100"/>
              <a:gd name="T78" fmla="*/ 2147483647 w 482"/>
              <a:gd name="T79" fmla="*/ 2147483647 h 1100"/>
              <a:gd name="T80" fmla="*/ 2147483647 w 482"/>
              <a:gd name="T81" fmla="*/ 2147483647 h 1100"/>
              <a:gd name="T82" fmla="*/ 0 w 482"/>
              <a:gd name="T83" fmla="*/ 2147483647 h 1100"/>
              <a:gd name="T84" fmla="*/ 0 w 482"/>
              <a:gd name="T85" fmla="*/ 2147483647 h 1100"/>
              <a:gd name="T86" fmla="*/ 0 w 482"/>
              <a:gd name="T87" fmla="*/ 2147483647 h 1100"/>
              <a:gd name="T88" fmla="*/ 2147483647 w 482"/>
              <a:gd name="T89" fmla="*/ 2147483647 h 1100"/>
              <a:gd name="T90" fmla="*/ 2147483647 w 482"/>
              <a:gd name="T91" fmla="*/ 2147483647 h 1100"/>
              <a:gd name="T92" fmla="*/ 2147483647 w 482"/>
              <a:gd name="T93" fmla="*/ 2147483647 h 1100"/>
              <a:gd name="T94" fmla="*/ 2147483647 w 482"/>
              <a:gd name="T95" fmla="*/ 2147483647 h 1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2"/>
              <a:gd name="T145" fmla="*/ 0 h 1100"/>
              <a:gd name="T146" fmla="*/ 482 w 482"/>
              <a:gd name="T147" fmla="*/ 1100 h 1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2" h="1100">
                <a:moveTo>
                  <a:pt x="16" y="1100"/>
                </a:moveTo>
                <a:lnTo>
                  <a:pt x="16" y="1100"/>
                </a:lnTo>
                <a:lnTo>
                  <a:pt x="14" y="1050"/>
                </a:lnTo>
                <a:lnTo>
                  <a:pt x="16" y="1004"/>
                </a:lnTo>
                <a:lnTo>
                  <a:pt x="18" y="958"/>
                </a:lnTo>
                <a:lnTo>
                  <a:pt x="24" y="912"/>
                </a:lnTo>
                <a:lnTo>
                  <a:pt x="30" y="868"/>
                </a:lnTo>
                <a:lnTo>
                  <a:pt x="38" y="824"/>
                </a:lnTo>
                <a:lnTo>
                  <a:pt x="46" y="782"/>
                </a:lnTo>
                <a:lnTo>
                  <a:pt x="58" y="742"/>
                </a:lnTo>
                <a:lnTo>
                  <a:pt x="68" y="702"/>
                </a:lnTo>
                <a:lnTo>
                  <a:pt x="82" y="664"/>
                </a:lnTo>
                <a:lnTo>
                  <a:pt x="108" y="592"/>
                </a:lnTo>
                <a:lnTo>
                  <a:pt x="138" y="524"/>
                </a:lnTo>
                <a:lnTo>
                  <a:pt x="168" y="462"/>
                </a:lnTo>
                <a:lnTo>
                  <a:pt x="200" y="408"/>
                </a:lnTo>
                <a:lnTo>
                  <a:pt x="230" y="358"/>
                </a:lnTo>
                <a:lnTo>
                  <a:pt x="258" y="316"/>
                </a:lnTo>
                <a:lnTo>
                  <a:pt x="284" y="282"/>
                </a:lnTo>
                <a:lnTo>
                  <a:pt x="322" y="234"/>
                </a:lnTo>
                <a:lnTo>
                  <a:pt x="336" y="216"/>
                </a:lnTo>
                <a:lnTo>
                  <a:pt x="326" y="338"/>
                </a:lnTo>
                <a:lnTo>
                  <a:pt x="482" y="0"/>
                </a:lnTo>
                <a:lnTo>
                  <a:pt x="150" y="32"/>
                </a:lnTo>
                <a:lnTo>
                  <a:pt x="246" y="78"/>
                </a:lnTo>
                <a:lnTo>
                  <a:pt x="234" y="96"/>
                </a:lnTo>
                <a:lnTo>
                  <a:pt x="218" y="120"/>
                </a:lnTo>
                <a:lnTo>
                  <a:pt x="198" y="154"/>
                </a:lnTo>
                <a:lnTo>
                  <a:pt x="176" y="194"/>
                </a:lnTo>
                <a:lnTo>
                  <a:pt x="150" y="244"/>
                </a:lnTo>
                <a:lnTo>
                  <a:pt x="124" y="300"/>
                </a:lnTo>
                <a:lnTo>
                  <a:pt x="98" y="364"/>
                </a:lnTo>
                <a:lnTo>
                  <a:pt x="72" y="436"/>
                </a:lnTo>
                <a:lnTo>
                  <a:pt x="50" y="514"/>
                </a:lnTo>
                <a:lnTo>
                  <a:pt x="38" y="554"/>
                </a:lnTo>
                <a:lnTo>
                  <a:pt x="30" y="598"/>
                </a:lnTo>
                <a:lnTo>
                  <a:pt x="20" y="642"/>
                </a:lnTo>
                <a:lnTo>
                  <a:pt x="14" y="688"/>
                </a:lnTo>
                <a:lnTo>
                  <a:pt x="8" y="734"/>
                </a:lnTo>
                <a:lnTo>
                  <a:pt x="4" y="784"/>
                </a:lnTo>
                <a:lnTo>
                  <a:pt x="0" y="832"/>
                </a:lnTo>
                <a:lnTo>
                  <a:pt x="0" y="884"/>
                </a:lnTo>
                <a:lnTo>
                  <a:pt x="0" y="936"/>
                </a:lnTo>
                <a:lnTo>
                  <a:pt x="4" y="990"/>
                </a:lnTo>
                <a:lnTo>
                  <a:pt x="8" y="1044"/>
                </a:lnTo>
                <a:lnTo>
                  <a:pt x="16" y="1100"/>
                </a:lnTo>
                <a:close/>
              </a:path>
            </a:pathLst>
          </a:custGeom>
          <a:solidFill>
            <a:srgbClr val="FFFFFF"/>
          </a:solidFill>
          <a:ln w="9398">
            <a:solidFill>
              <a:srgbClr val="000000"/>
            </a:solidFill>
            <a:round/>
            <a:headEnd/>
            <a:tailEnd/>
          </a:ln>
        </p:spPr>
        <p:txBody>
          <a:bodyPr/>
          <a:lstStyle/>
          <a:p>
            <a:endParaRPr lang="en-US" sz="2800" b="1">
              <a:latin typeface="+mn-lt"/>
            </a:endParaRPr>
          </a:p>
        </p:txBody>
      </p:sp>
      <p:sp>
        <p:nvSpPr>
          <p:cNvPr id="58372" name="Freeform 1095"/>
          <p:cNvSpPr>
            <a:spLocks/>
          </p:cNvSpPr>
          <p:nvPr/>
        </p:nvSpPr>
        <p:spPr bwMode="auto">
          <a:xfrm>
            <a:off x="5946775" y="2262188"/>
            <a:ext cx="765175" cy="1746250"/>
          </a:xfrm>
          <a:custGeom>
            <a:avLst/>
            <a:gdLst>
              <a:gd name="T0" fmla="*/ 2147483647 w 482"/>
              <a:gd name="T1" fmla="*/ 2147483647 h 1100"/>
              <a:gd name="T2" fmla="*/ 2147483647 w 482"/>
              <a:gd name="T3" fmla="*/ 2147483647 h 1100"/>
              <a:gd name="T4" fmla="*/ 2147483647 w 482"/>
              <a:gd name="T5" fmla="*/ 2147483647 h 1100"/>
              <a:gd name="T6" fmla="*/ 2147483647 w 482"/>
              <a:gd name="T7" fmla="*/ 2147483647 h 1100"/>
              <a:gd name="T8" fmla="*/ 2147483647 w 482"/>
              <a:gd name="T9" fmla="*/ 2147483647 h 1100"/>
              <a:gd name="T10" fmla="*/ 2147483647 w 482"/>
              <a:gd name="T11" fmla="*/ 2147483647 h 1100"/>
              <a:gd name="T12" fmla="*/ 2147483647 w 482"/>
              <a:gd name="T13" fmla="*/ 2147483647 h 1100"/>
              <a:gd name="T14" fmla="*/ 2147483647 w 482"/>
              <a:gd name="T15" fmla="*/ 2147483647 h 1100"/>
              <a:gd name="T16" fmla="*/ 2147483647 w 482"/>
              <a:gd name="T17" fmla="*/ 2147483647 h 1100"/>
              <a:gd name="T18" fmla="*/ 2147483647 w 482"/>
              <a:gd name="T19" fmla="*/ 2147483647 h 1100"/>
              <a:gd name="T20" fmla="*/ 2147483647 w 482"/>
              <a:gd name="T21" fmla="*/ 2147483647 h 1100"/>
              <a:gd name="T22" fmla="*/ 2147483647 w 482"/>
              <a:gd name="T23" fmla="*/ 2147483647 h 1100"/>
              <a:gd name="T24" fmla="*/ 2147483647 w 482"/>
              <a:gd name="T25" fmla="*/ 2147483647 h 1100"/>
              <a:gd name="T26" fmla="*/ 2147483647 w 482"/>
              <a:gd name="T27" fmla="*/ 2147483647 h 1100"/>
              <a:gd name="T28" fmla="*/ 2147483647 w 482"/>
              <a:gd name="T29" fmla="*/ 2147483647 h 1100"/>
              <a:gd name="T30" fmla="*/ 2147483647 w 482"/>
              <a:gd name="T31" fmla="*/ 2147483647 h 1100"/>
              <a:gd name="T32" fmla="*/ 2147483647 w 482"/>
              <a:gd name="T33" fmla="*/ 2147483647 h 1100"/>
              <a:gd name="T34" fmla="*/ 2147483647 w 482"/>
              <a:gd name="T35" fmla="*/ 2147483647 h 1100"/>
              <a:gd name="T36" fmla="*/ 2147483647 w 482"/>
              <a:gd name="T37" fmla="*/ 2147483647 h 1100"/>
              <a:gd name="T38" fmla="*/ 2147483647 w 482"/>
              <a:gd name="T39" fmla="*/ 2147483647 h 1100"/>
              <a:gd name="T40" fmla="*/ 2147483647 w 482"/>
              <a:gd name="T41" fmla="*/ 2147483647 h 1100"/>
              <a:gd name="T42" fmla="*/ 2147483647 w 482"/>
              <a:gd name="T43" fmla="*/ 2147483647 h 1100"/>
              <a:gd name="T44" fmla="*/ 2147483647 w 482"/>
              <a:gd name="T45" fmla="*/ 0 h 1100"/>
              <a:gd name="T46" fmla="*/ 2147483647 w 482"/>
              <a:gd name="T47" fmla="*/ 2147483647 h 1100"/>
              <a:gd name="T48" fmla="*/ 2147483647 w 482"/>
              <a:gd name="T49" fmla="*/ 2147483647 h 1100"/>
              <a:gd name="T50" fmla="*/ 2147483647 w 482"/>
              <a:gd name="T51" fmla="*/ 2147483647 h 1100"/>
              <a:gd name="T52" fmla="*/ 2147483647 w 482"/>
              <a:gd name="T53" fmla="*/ 2147483647 h 1100"/>
              <a:gd name="T54" fmla="*/ 2147483647 w 482"/>
              <a:gd name="T55" fmla="*/ 2147483647 h 1100"/>
              <a:gd name="T56" fmla="*/ 2147483647 w 482"/>
              <a:gd name="T57" fmla="*/ 2147483647 h 1100"/>
              <a:gd name="T58" fmla="*/ 2147483647 w 482"/>
              <a:gd name="T59" fmla="*/ 2147483647 h 1100"/>
              <a:gd name="T60" fmla="*/ 2147483647 w 482"/>
              <a:gd name="T61" fmla="*/ 2147483647 h 1100"/>
              <a:gd name="T62" fmla="*/ 2147483647 w 482"/>
              <a:gd name="T63" fmla="*/ 2147483647 h 1100"/>
              <a:gd name="T64" fmla="*/ 2147483647 w 482"/>
              <a:gd name="T65" fmla="*/ 2147483647 h 1100"/>
              <a:gd name="T66" fmla="*/ 2147483647 w 482"/>
              <a:gd name="T67" fmla="*/ 2147483647 h 1100"/>
              <a:gd name="T68" fmla="*/ 2147483647 w 482"/>
              <a:gd name="T69" fmla="*/ 2147483647 h 1100"/>
              <a:gd name="T70" fmla="*/ 2147483647 w 482"/>
              <a:gd name="T71" fmla="*/ 2147483647 h 1100"/>
              <a:gd name="T72" fmla="*/ 2147483647 w 482"/>
              <a:gd name="T73" fmla="*/ 2147483647 h 1100"/>
              <a:gd name="T74" fmla="*/ 2147483647 w 482"/>
              <a:gd name="T75" fmla="*/ 2147483647 h 1100"/>
              <a:gd name="T76" fmla="*/ 2147483647 w 482"/>
              <a:gd name="T77" fmla="*/ 2147483647 h 1100"/>
              <a:gd name="T78" fmla="*/ 2147483647 w 482"/>
              <a:gd name="T79" fmla="*/ 2147483647 h 1100"/>
              <a:gd name="T80" fmla="*/ 2147483647 w 482"/>
              <a:gd name="T81" fmla="*/ 2147483647 h 1100"/>
              <a:gd name="T82" fmla="*/ 2147483647 w 482"/>
              <a:gd name="T83" fmla="*/ 2147483647 h 1100"/>
              <a:gd name="T84" fmla="*/ 0 w 482"/>
              <a:gd name="T85" fmla="*/ 2147483647 h 1100"/>
              <a:gd name="T86" fmla="*/ 0 w 482"/>
              <a:gd name="T87" fmla="*/ 2147483647 h 1100"/>
              <a:gd name="T88" fmla="*/ 2147483647 w 482"/>
              <a:gd name="T89" fmla="*/ 2147483647 h 1100"/>
              <a:gd name="T90" fmla="*/ 2147483647 w 482"/>
              <a:gd name="T91" fmla="*/ 2147483647 h 1100"/>
              <a:gd name="T92" fmla="*/ 2147483647 w 482"/>
              <a:gd name="T93" fmla="*/ 2147483647 h 1100"/>
              <a:gd name="T94" fmla="*/ 2147483647 w 482"/>
              <a:gd name="T95" fmla="*/ 2147483647 h 1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2"/>
              <a:gd name="T145" fmla="*/ 0 h 1100"/>
              <a:gd name="T146" fmla="*/ 482 w 482"/>
              <a:gd name="T147" fmla="*/ 1100 h 1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2" h="1100">
                <a:moveTo>
                  <a:pt x="16" y="1100"/>
                </a:moveTo>
                <a:lnTo>
                  <a:pt x="16" y="1100"/>
                </a:lnTo>
                <a:lnTo>
                  <a:pt x="14" y="1050"/>
                </a:lnTo>
                <a:lnTo>
                  <a:pt x="16" y="1004"/>
                </a:lnTo>
                <a:lnTo>
                  <a:pt x="20" y="958"/>
                </a:lnTo>
                <a:lnTo>
                  <a:pt x="24" y="912"/>
                </a:lnTo>
                <a:lnTo>
                  <a:pt x="30" y="868"/>
                </a:lnTo>
                <a:lnTo>
                  <a:pt x="38" y="824"/>
                </a:lnTo>
                <a:lnTo>
                  <a:pt x="48" y="782"/>
                </a:lnTo>
                <a:lnTo>
                  <a:pt x="58" y="742"/>
                </a:lnTo>
                <a:lnTo>
                  <a:pt x="70" y="702"/>
                </a:lnTo>
                <a:lnTo>
                  <a:pt x="82" y="664"/>
                </a:lnTo>
                <a:lnTo>
                  <a:pt x="108" y="592"/>
                </a:lnTo>
                <a:lnTo>
                  <a:pt x="138" y="524"/>
                </a:lnTo>
                <a:lnTo>
                  <a:pt x="170" y="462"/>
                </a:lnTo>
                <a:lnTo>
                  <a:pt x="200" y="408"/>
                </a:lnTo>
                <a:lnTo>
                  <a:pt x="230" y="358"/>
                </a:lnTo>
                <a:lnTo>
                  <a:pt x="258" y="316"/>
                </a:lnTo>
                <a:lnTo>
                  <a:pt x="284" y="282"/>
                </a:lnTo>
                <a:lnTo>
                  <a:pt x="322" y="234"/>
                </a:lnTo>
                <a:lnTo>
                  <a:pt x="338" y="216"/>
                </a:lnTo>
                <a:lnTo>
                  <a:pt x="326" y="338"/>
                </a:lnTo>
                <a:lnTo>
                  <a:pt x="482" y="0"/>
                </a:lnTo>
                <a:lnTo>
                  <a:pt x="150" y="32"/>
                </a:lnTo>
                <a:lnTo>
                  <a:pt x="248" y="78"/>
                </a:lnTo>
                <a:lnTo>
                  <a:pt x="234" y="96"/>
                </a:lnTo>
                <a:lnTo>
                  <a:pt x="218" y="120"/>
                </a:lnTo>
                <a:lnTo>
                  <a:pt x="198" y="154"/>
                </a:lnTo>
                <a:lnTo>
                  <a:pt x="176" y="194"/>
                </a:lnTo>
                <a:lnTo>
                  <a:pt x="150" y="244"/>
                </a:lnTo>
                <a:lnTo>
                  <a:pt x="124" y="300"/>
                </a:lnTo>
                <a:lnTo>
                  <a:pt x="98" y="364"/>
                </a:lnTo>
                <a:lnTo>
                  <a:pt x="72" y="436"/>
                </a:lnTo>
                <a:lnTo>
                  <a:pt x="50" y="514"/>
                </a:lnTo>
                <a:lnTo>
                  <a:pt x="40" y="554"/>
                </a:lnTo>
                <a:lnTo>
                  <a:pt x="30" y="598"/>
                </a:lnTo>
                <a:lnTo>
                  <a:pt x="22" y="642"/>
                </a:lnTo>
                <a:lnTo>
                  <a:pt x="14" y="688"/>
                </a:lnTo>
                <a:lnTo>
                  <a:pt x="8" y="734"/>
                </a:lnTo>
                <a:lnTo>
                  <a:pt x="4" y="784"/>
                </a:lnTo>
                <a:lnTo>
                  <a:pt x="2" y="832"/>
                </a:lnTo>
                <a:lnTo>
                  <a:pt x="0" y="884"/>
                </a:lnTo>
                <a:lnTo>
                  <a:pt x="0" y="936"/>
                </a:lnTo>
                <a:lnTo>
                  <a:pt x="4" y="990"/>
                </a:lnTo>
                <a:lnTo>
                  <a:pt x="8" y="1044"/>
                </a:lnTo>
                <a:lnTo>
                  <a:pt x="16" y="1100"/>
                </a:lnTo>
                <a:close/>
              </a:path>
            </a:pathLst>
          </a:custGeom>
          <a:solidFill>
            <a:srgbClr val="FFFFFF"/>
          </a:solidFill>
          <a:ln w="9398">
            <a:solidFill>
              <a:srgbClr val="000000"/>
            </a:solidFill>
            <a:round/>
            <a:headEnd/>
            <a:tailEnd/>
          </a:ln>
        </p:spPr>
        <p:txBody>
          <a:bodyPr/>
          <a:lstStyle/>
          <a:p>
            <a:endParaRPr lang="en-US" sz="2800" b="1">
              <a:latin typeface="+mn-lt"/>
            </a:endParaRPr>
          </a:p>
        </p:txBody>
      </p:sp>
      <p:grpSp>
        <p:nvGrpSpPr>
          <p:cNvPr id="2" name="Group 112"/>
          <p:cNvGrpSpPr>
            <a:grpSpLocks/>
          </p:cNvGrpSpPr>
          <p:nvPr/>
        </p:nvGrpSpPr>
        <p:grpSpPr bwMode="auto">
          <a:xfrm>
            <a:off x="3663950" y="3792538"/>
            <a:ext cx="939800" cy="104775"/>
            <a:chOff x="3981450" y="4000500"/>
            <a:chExt cx="939800" cy="104775"/>
          </a:xfrm>
        </p:grpSpPr>
        <p:sp>
          <p:nvSpPr>
            <p:cNvPr id="58401" name="Freeform 1096"/>
            <p:cNvSpPr>
              <a:spLocks/>
            </p:cNvSpPr>
            <p:nvPr/>
          </p:nvSpPr>
          <p:spPr bwMode="auto">
            <a:xfrm>
              <a:off x="4740275" y="4000500"/>
              <a:ext cx="180975" cy="104775"/>
            </a:xfrm>
            <a:custGeom>
              <a:avLst/>
              <a:gdLst>
                <a:gd name="T0" fmla="*/ 0 w 114"/>
                <a:gd name="T1" fmla="*/ 0 h 66"/>
                <a:gd name="T2" fmla="*/ 2147483647 w 114"/>
                <a:gd name="T3" fmla="*/ 2147483647 h 66"/>
                <a:gd name="T4" fmla="*/ 0 w 114"/>
                <a:gd name="T5" fmla="*/ 2147483647 h 66"/>
                <a:gd name="T6" fmla="*/ 2147483647 w 114"/>
                <a:gd name="T7" fmla="*/ 2147483647 h 66"/>
                <a:gd name="T8" fmla="*/ 0 w 114"/>
                <a:gd name="T9" fmla="*/ 0 h 66"/>
                <a:gd name="T10" fmla="*/ 0 60000 65536"/>
                <a:gd name="T11" fmla="*/ 0 60000 65536"/>
                <a:gd name="T12" fmla="*/ 0 60000 65536"/>
                <a:gd name="T13" fmla="*/ 0 60000 65536"/>
                <a:gd name="T14" fmla="*/ 0 60000 65536"/>
                <a:gd name="T15" fmla="*/ 0 w 114"/>
                <a:gd name="T16" fmla="*/ 0 h 66"/>
                <a:gd name="T17" fmla="*/ 114 w 114"/>
                <a:gd name="T18" fmla="*/ 66 h 66"/>
              </a:gdLst>
              <a:ahLst/>
              <a:cxnLst>
                <a:cxn ang="T10">
                  <a:pos x="T0" y="T1"/>
                </a:cxn>
                <a:cxn ang="T11">
                  <a:pos x="T2" y="T3"/>
                </a:cxn>
                <a:cxn ang="T12">
                  <a:pos x="T4" y="T5"/>
                </a:cxn>
                <a:cxn ang="T13">
                  <a:pos x="T6" y="T7"/>
                </a:cxn>
                <a:cxn ang="T14">
                  <a:pos x="T8" y="T9"/>
                </a:cxn>
              </a:cxnLst>
              <a:rect l="T15" t="T16" r="T17" b="T18"/>
              <a:pathLst>
                <a:path w="114" h="66">
                  <a:moveTo>
                    <a:pt x="0" y="0"/>
                  </a:moveTo>
                  <a:lnTo>
                    <a:pt x="14" y="32"/>
                  </a:lnTo>
                  <a:lnTo>
                    <a:pt x="0" y="66"/>
                  </a:lnTo>
                  <a:lnTo>
                    <a:pt x="114" y="32"/>
                  </a:lnTo>
                  <a:lnTo>
                    <a:pt x="0" y="0"/>
                  </a:lnTo>
                  <a:close/>
                </a:path>
              </a:pathLst>
            </a:custGeom>
            <a:solidFill>
              <a:srgbClr val="000000"/>
            </a:solidFill>
            <a:ln w="9525">
              <a:noFill/>
              <a:round/>
              <a:headEnd/>
              <a:tailEnd/>
            </a:ln>
          </p:spPr>
          <p:txBody>
            <a:bodyPr/>
            <a:lstStyle/>
            <a:p>
              <a:endParaRPr lang="en-US" sz="2800" b="1">
                <a:latin typeface="+mn-lt"/>
              </a:endParaRPr>
            </a:p>
          </p:txBody>
        </p:sp>
        <p:sp>
          <p:nvSpPr>
            <p:cNvPr id="58402" name="Line 1097"/>
            <p:cNvSpPr>
              <a:spLocks noChangeShapeType="1"/>
            </p:cNvSpPr>
            <p:nvPr/>
          </p:nvSpPr>
          <p:spPr bwMode="auto">
            <a:xfrm>
              <a:off x="3981450" y="4054475"/>
              <a:ext cx="838200" cy="1588"/>
            </a:xfrm>
            <a:prstGeom prst="line">
              <a:avLst/>
            </a:prstGeom>
            <a:noFill/>
            <a:ln w="14224">
              <a:solidFill>
                <a:srgbClr val="000000"/>
              </a:solidFill>
              <a:round/>
              <a:headEnd/>
              <a:tailEnd/>
            </a:ln>
          </p:spPr>
          <p:txBody>
            <a:bodyPr/>
            <a:lstStyle/>
            <a:p>
              <a:endParaRPr lang="en-US" sz="2800" b="1">
                <a:latin typeface="+mn-lt"/>
              </a:endParaRPr>
            </a:p>
          </p:txBody>
        </p:sp>
      </p:grpSp>
      <p:sp>
        <p:nvSpPr>
          <p:cNvPr id="58375" name="Rectangle 1116"/>
          <p:cNvSpPr>
            <a:spLocks noChangeArrowheads="1"/>
          </p:cNvSpPr>
          <p:nvPr/>
        </p:nvSpPr>
        <p:spPr bwMode="auto">
          <a:xfrm>
            <a:off x="7753350" y="1360488"/>
            <a:ext cx="923330" cy="215444"/>
          </a:xfrm>
          <a:prstGeom prst="rect">
            <a:avLst/>
          </a:prstGeom>
          <a:noFill/>
          <a:ln w="9525">
            <a:noFill/>
            <a:miter lim="800000"/>
            <a:headEnd/>
            <a:tailEnd/>
          </a:ln>
        </p:spPr>
        <p:txBody>
          <a:bodyPr wrap="none" lIns="0" tIns="0" rIns="0" bIns="0">
            <a:spAutoFit/>
          </a:bodyPr>
          <a:lstStyle/>
          <a:p>
            <a:r>
              <a:rPr lang="en-US" sz="1400" b="1">
                <a:solidFill>
                  <a:srgbClr val="000000"/>
                </a:solidFill>
                <a:latin typeface="+mn-lt"/>
              </a:rPr>
              <a:t>Condensin</a:t>
            </a:r>
            <a:endParaRPr lang="en-US" sz="2800" b="1">
              <a:latin typeface="+mn-lt"/>
            </a:endParaRPr>
          </a:p>
        </p:txBody>
      </p:sp>
      <p:sp>
        <p:nvSpPr>
          <p:cNvPr id="58376" name="Rectangle 1124"/>
          <p:cNvSpPr>
            <a:spLocks noChangeArrowheads="1"/>
          </p:cNvSpPr>
          <p:nvPr/>
        </p:nvSpPr>
        <p:spPr bwMode="auto">
          <a:xfrm>
            <a:off x="142875" y="4684713"/>
            <a:ext cx="1125308" cy="430887"/>
          </a:xfrm>
          <a:prstGeom prst="rect">
            <a:avLst/>
          </a:prstGeom>
          <a:noFill/>
          <a:ln w="9525">
            <a:noFill/>
            <a:miter lim="800000"/>
            <a:headEnd/>
            <a:tailEnd/>
          </a:ln>
        </p:spPr>
        <p:txBody>
          <a:bodyPr wrap="none" lIns="0" tIns="0" rIns="0" bIns="0">
            <a:spAutoFit/>
          </a:bodyPr>
          <a:lstStyle/>
          <a:p>
            <a:r>
              <a:rPr lang="en-US" sz="1400" b="1" dirty="0" err="1" smtClean="0">
                <a:solidFill>
                  <a:srgbClr val="000000"/>
                </a:solidFill>
                <a:latin typeface="+mn-lt"/>
              </a:rPr>
              <a:t>Difffuse</a:t>
            </a:r>
            <a:endParaRPr lang="en-US" sz="1400" b="1" dirty="0">
              <a:solidFill>
                <a:srgbClr val="000000"/>
              </a:solidFill>
              <a:latin typeface="+mn-lt"/>
            </a:endParaRPr>
          </a:p>
          <a:p>
            <a:r>
              <a:rPr lang="en-US" sz="1400" b="1" dirty="0">
                <a:solidFill>
                  <a:srgbClr val="000000"/>
                </a:solidFill>
                <a:latin typeface="+mn-lt"/>
              </a:rPr>
              <a:t>chromosome</a:t>
            </a:r>
            <a:endParaRPr lang="en-US" sz="2800" b="1" dirty="0">
              <a:latin typeface="+mn-lt"/>
            </a:endParaRPr>
          </a:p>
        </p:txBody>
      </p:sp>
      <p:sp>
        <p:nvSpPr>
          <p:cNvPr id="58378" name="Rectangle 1164"/>
          <p:cNvSpPr>
            <a:spLocks noChangeArrowheads="1"/>
          </p:cNvSpPr>
          <p:nvPr/>
        </p:nvSpPr>
        <p:spPr bwMode="auto">
          <a:xfrm>
            <a:off x="1135205" y="5189538"/>
            <a:ext cx="2523127" cy="307777"/>
          </a:xfrm>
          <a:prstGeom prst="rect">
            <a:avLst/>
          </a:prstGeom>
          <a:noFill/>
          <a:ln w="9525">
            <a:noFill/>
            <a:miter lim="800000"/>
            <a:headEnd/>
            <a:tailEnd/>
          </a:ln>
        </p:spPr>
        <p:txBody>
          <a:bodyPr wrap="none" lIns="0" tIns="0" rIns="0" bIns="0">
            <a:spAutoFit/>
          </a:bodyPr>
          <a:lstStyle/>
          <a:p>
            <a:r>
              <a:rPr lang="en-US" sz="2000" b="1" dirty="0">
                <a:solidFill>
                  <a:srgbClr val="000000"/>
                </a:solidFill>
                <a:latin typeface="+mn-lt"/>
              </a:rPr>
              <a:t>G</a:t>
            </a:r>
            <a:r>
              <a:rPr lang="en-US" sz="2000" b="1" baseline="-25000" dirty="0">
                <a:solidFill>
                  <a:srgbClr val="000000"/>
                </a:solidFill>
                <a:latin typeface="+mn-lt"/>
              </a:rPr>
              <a:t>1</a:t>
            </a:r>
            <a:r>
              <a:rPr lang="en-US" sz="2000" b="1" dirty="0">
                <a:solidFill>
                  <a:srgbClr val="000000"/>
                </a:solidFill>
                <a:latin typeface="+mn-lt"/>
              </a:rPr>
              <a:t>, S, and G</a:t>
            </a:r>
            <a:r>
              <a:rPr lang="en-US" sz="2000" b="1" baseline="-25000" dirty="0">
                <a:solidFill>
                  <a:srgbClr val="000000"/>
                </a:solidFill>
                <a:latin typeface="+mn-lt"/>
              </a:rPr>
              <a:t>2</a:t>
            </a:r>
            <a:r>
              <a:rPr lang="en-US" sz="2000" b="1" dirty="0">
                <a:solidFill>
                  <a:srgbClr val="000000"/>
                </a:solidFill>
                <a:latin typeface="+mn-lt"/>
              </a:rPr>
              <a:t> phases</a:t>
            </a:r>
            <a:endParaRPr lang="en-US" sz="4000" b="1" dirty="0">
              <a:latin typeface="+mn-lt"/>
            </a:endParaRPr>
          </a:p>
        </p:txBody>
      </p:sp>
      <p:sp>
        <p:nvSpPr>
          <p:cNvPr id="58377" name="Rectangle 1145"/>
          <p:cNvSpPr>
            <a:spLocks noChangeArrowheads="1"/>
          </p:cNvSpPr>
          <p:nvPr/>
        </p:nvSpPr>
        <p:spPr bwMode="auto">
          <a:xfrm>
            <a:off x="7635008" y="4747775"/>
            <a:ext cx="1125308" cy="430887"/>
          </a:xfrm>
          <a:prstGeom prst="rect">
            <a:avLst/>
          </a:prstGeom>
          <a:solidFill>
            <a:schemeClr val="bg1">
              <a:lumMod val="95000"/>
            </a:schemeClr>
          </a:solidFill>
          <a:ln w="9525">
            <a:noFill/>
            <a:miter lim="800000"/>
            <a:headEnd/>
            <a:tailEnd/>
          </a:ln>
        </p:spPr>
        <p:txBody>
          <a:bodyPr wrap="none" lIns="0" tIns="0" rIns="0" bIns="0">
            <a:spAutoFit/>
          </a:bodyPr>
          <a:lstStyle/>
          <a:p>
            <a:r>
              <a:rPr lang="en-US" sz="1400" b="1" dirty="0">
                <a:solidFill>
                  <a:srgbClr val="000000"/>
                </a:solidFill>
                <a:latin typeface="+mn-lt"/>
              </a:rPr>
              <a:t>Condensed</a:t>
            </a:r>
          </a:p>
          <a:p>
            <a:r>
              <a:rPr lang="en-US" sz="1400" b="1" dirty="0">
                <a:solidFill>
                  <a:srgbClr val="000000"/>
                </a:solidFill>
                <a:latin typeface="+mn-lt"/>
              </a:rPr>
              <a:t>chromosome</a:t>
            </a:r>
            <a:endParaRPr lang="en-US" sz="2800" b="1" dirty="0">
              <a:latin typeface="+mn-lt"/>
            </a:endParaRPr>
          </a:p>
        </p:txBody>
      </p:sp>
      <p:sp>
        <p:nvSpPr>
          <p:cNvPr id="58379" name="Rectangle 1180"/>
          <p:cNvSpPr>
            <a:spLocks noChangeArrowheads="1"/>
          </p:cNvSpPr>
          <p:nvPr/>
        </p:nvSpPr>
        <p:spPr bwMode="auto">
          <a:xfrm>
            <a:off x="5113603" y="5189538"/>
            <a:ext cx="1992533" cy="307777"/>
          </a:xfrm>
          <a:prstGeom prst="rect">
            <a:avLst/>
          </a:prstGeom>
          <a:noFill/>
          <a:ln w="9525">
            <a:noFill/>
            <a:miter lim="800000"/>
            <a:headEnd/>
            <a:tailEnd/>
          </a:ln>
        </p:spPr>
        <p:txBody>
          <a:bodyPr wrap="none" lIns="0" tIns="0" rIns="0" bIns="0">
            <a:spAutoFit/>
          </a:bodyPr>
          <a:lstStyle/>
          <a:p>
            <a:r>
              <a:rPr lang="en-US" sz="2000" b="1">
                <a:solidFill>
                  <a:srgbClr val="000000"/>
                </a:solidFill>
                <a:latin typeface="+mn-lt"/>
              </a:rPr>
              <a:t>Start of M phase</a:t>
            </a:r>
            <a:endParaRPr lang="en-US" sz="4000" b="1">
              <a:latin typeface="+mn-lt"/>
            </a:endParaRPr>
          </a:p>
        </p:txBody>
      </p:sp>
      <p:sp>
        <p:nvSpPr>
          <p:cNvPr id="58380" name="Rectangle 1194"/>
          <p:cNvSpPr>
            <a:spLocks noChangeArrowheads="1"/>
          </p:cNvSpPr>
          <p:nvPr/>
        </p:nvSpPr>
        <p:spPr bwMode="auto">
          <a:xfrm>
            <a:off x="2228850" y="1179513"/>
            <a:ext cx="3023264" cy="215444"/>
          </a:xfrm>
          <a:prstGeom prst="rect">
            <a:avLst/>
          </a:prstGeom>
          <a:noFill/>
          <a:ln w="9525">
            <a:noFill/>
            <a:miter lim="800000"/>
            <a:headEnd/>
            <a:tailEnd/>
          </a:ln>
        </p:spPr>
        <p:txBody>
          <a:bodyPr wrap="none" lIns="0" tIns="0" rIns="0" bIns="0">
            <a:spAutoFit/>
          </a:bodyPr>
          <a:lstStyle/>
          <a:p>
            <a:r>
              <a:rPr lang="en-US" sz="1400" b="1">
                <a:solidFill>
                  <a:srgbClr val="000000"/>
                </a:solidFill>
                <a:latin typeface="+mn-lt"/>
              </a:rPr>
              <a:t>300 nm radial loops — euchromatin</a:t>
            </a:r>
            <a:endParaRPr lang="en-US" sz="2800" b="1">
              <a:latin typeface="+mn-lt"/>
            </a:endParaRPr>
          </a:p>
        </p:txBody>
      </p:sp>
      <p:sp>
        <p:nvSpPr>
          <p:cNvPr id="58381" name="Rectangle 1222"/>
          <p:cNvSpPr>
            <a:spLocks noChangeArrowheads="1"/>
          </p:cNvSpPr>
          <p:nvPr/>
        </p:nvSpPr>
        <p:spPr bwMode="auto">
          <a:xfrm>
            <a:off x="5556250" y="1179513"/>
            <a:ext cx="2308324" cy="215444"/>
          </a:xfrm>
          <a:prstGeom prst="rect">
            <a:avLst/>
          </a:prstGeom>
          <a:noFill/>
          <a:ln w="9525">
            <a:noFill/>
            <a:miter lim="800000"/>
            <a:headEnd/>
            <a:tailEnd/>
          </a:ln>
        </p:spPr>
        <p:txBody>
          <a:bodyPr wrap="none" lIns="0" tIns="0" rIns="0" bIns="0">
            <a:spAutoFit/>
          </a:bodyPr>
          <a:lstStyle/>
          <a:p>
            <a:r>
              <a:rPr lang="en-US" sz="1400" b="1">
                <a:solidFill>
                  <a:srgbClr val="000000"/>
                </a:solidFill>
                <a:latin typeface="+mn-lt"/>
              </a:rPr>
              <a:t>700 nm — heterochromatin</a:t>
            </a:r>
            <a:endParaRPr lang="en-US" sz="2800" b="1">
              <a:latin typeface="+mn-lt"/>
            </a:endParaRPr>
          </a:p>
        </p:txBody>
      </p:sp>
      <p:grpSp>
        <p:nvGrpSpPr>
          <p:cNvPr id="3" name="Group 110"/>
          <p:cNvGrpSpPr>
            <a:grpSpLocks/>
          </p:cNvGrpSpPr>
          <p:nvPr/>
        </p:nvGrpSpPr>
        <p:grpSpPr bwMode="auto">
          <a:xfrm>
            <a:off x="740979" y="2827990"/>
            <a:ext cx="805246" cy="697849"/>
            <a:chOff x="1059024" y="3035300"/>
            <a:chExt cx="804701" cy="698500"/>
          </a:xfrm>
        </p:grpSpPr>
        <p:sp>
          <p:nvSpPr>
            <p:cNvPr id="58399" name="Freeform 1098"/>
            <p:cNvSpPr>
              <a:spLocks/>
            </p:cNvSpPr>
            <p:nvPr/>
          </p:nvSpPr>
          <p:spPr bwMode="auto">
            <a:xfrm>
              <a:off x="1222375" y="3035300"/>
              <a:ext cx="641350" cy="698500"/>
            </a:xfrm>
            <a:custGeom>
              <a:avLst/>
              <a:gdLst>
                <a:gd name="T0" fmla="*/ 2147483647 w 404"/>
                <a:gd name="T1" fmla="*/ 2147483647 h 440"/>
                <a:gd name="T2" fmla="*/ 2147483647 w 404"/>
                <a:gd name="T3" fmla="*/ 0 h 440"/>
                <a:gd name="T4" fmla="*/ 0 w 404"/>
                <a:gd name="T5" fmla="*/ 0 h 440"/>
                <a:gd name="T6" fmla="*/ 0 60000 65536"/>
                <a:gd name="T7" fmla="*/ 0 60000 65536"/>
                <a:gd name="T8" fmla="*/ 0 60000 65536"/>
                <a:gd name="T9" fmla="*/ 0 w 404"/>
                <a:gd name="T10" fmla="*/ 0 h 440"/>
                <a:gd name="T11" fmla="*/ 404 w 404"/>
                <a:gd name="T12" fmla="*/ 440 h 440"/>
              </a:gdLst>
              <a:ahLst/>
              <a:cxnLst>
                <a:cxn ang="T6">
                  <a:pos x="T0" y="T1"/>
                </a:cxn>
                <a:cxn ang="T7">
                  <a:pos x="T2" y="T3"/>
                </a:cxn>
                <a:cxn ang="T8">
                  <a:pos x="T4" y="T5"/>
                </a:cxn>
              </a:cxnLst>
              <a:rect l="T9" t="T10" r="T11" b="T12"/>
              <a:pathLst>
                <a:path w="404" h="440">
                  <a:moveTo>
                    <a:pt x="404" y="440"/>
                  </a:moveTo>
                  <a:lnTo>
                    <a:pt x="144" y="0"/>
                  </a:lnTo>
                  <a:lnTo>
                    <a:pt x="0" y="0"/>
                  </a:lnTo>
                </a:path>
              </a:pathLst>
            </a:custGeom>
            <a:noFill/>
            <a:ln w="18288">
              <a:solidFill>
                <a:srgbClr val="FFFFFF"/>
              </a:solidFill>
              <a:round/>
              <a:headEnd/>
              <a:tailEnd/>
            </a:ln>
          </p:spPr>
          <p:txBody>
            <a:bodyPr/>
            <a:lstStyle/>
            <a:p>
              <a:endParaRPr lang="en-US" sz="2800" b="1">
                <a:latin typeface="+mn-lt"/>
              </a:endParaRPr>
            </a:p>
          </p:txBody>
        </p:sp>
        <p:sp>
          <p:nvSpPr>
            <p:cNvPr id="58400" name="Freeform 1099"/>
            <p:cNvSpPr>
              <a:spLocks/>
            </p:cNvSpPr>
            <p:nvPr/>
          </p:nvSpPr>
          <p:spPr bwMode="auto">
            <a:xfrm>
              <a:off x="1059024" y="3281817"/>
              <a:ext cx="782925" cy="424319"/>
            </a:xfrm>
            <a:custGeom>
              <a:avLst/>
              <a:gdLst>
                <a:gd name="T0" fmla="*/ 2147483647 w 404"/>
                <a:gd name="T1" fmla="*/ 2147483647 h 440"/>
                <a:gd name="T2" fmla="*/ 2147483647 w 404"/>
                <a:gd name="T3" fmla="*/ 0 h 440"/>
                <a:gd name="T4" fmla="*/ 0 w 404"/>
                <a:gd name="T5" fmla="*/ 0 h 440"/>
                <a:gd name="T6" fmla="*/ 0 60000 65536"/>
                <a:gd name="T7" fmla="*/ 0 60000 65536"/>
                <a:gd name="T8" fmla="*/ 0 60000 65536"/>
                <a:gd name="T9" fmla="*/ 0 w 404"/>
                <a:gd name="T10" fmla="*/ 0 h 440"/>
                <a:gd name="T11" fmla="*/ 404 w 404"/>
                <a:gd name="T12" fmla="*/ 440 h 440"/>
              </a:gdLst>
              <a:ahLst/>
              <a:cxnLst>
                <a:cxn ang="T6">
                  <a:pos x="T0" y="T1"/>
                </a:cxn>
                <a:cxn ang="T7">
                  <a:pos x="T2" y="T3"/>
                </a:cxn>
                <a:cxn ang="T8">
                  <a:pos x="T4" y="T5"/>
                </a:cxn>
              </a:cxnLst>
              <a:rect l="T9" t="T10" r="T11" b="T12"/>
              <a:pathLst>
                <a:path w="404" h="440">
                  <a:moveTo>
                    <a:pt x="404" y="440"/>
                  </a:moveTo>
                  <a:lnTo>
                    <a:pt x="144" y="0"/>
                  </a:lnTo>
                  <a:lnTo>
                    <a:pt x="0" y="0"/>
                  </a:lnTo>
                </a:path>
              </a:pathLst>
            </a:custGeom>
            <a:noFill/>
            <a:ln w="9398">
              <a:solidFill>
                <a:srgbClr val="000000"/>
              </a:solidFill>
              <a:round/>
              <a:headEnd/>
              <a:tailEnd/>
            </a:ln>
          </p:spPr>
          <p:txBody>
            <a:bodyPr/>
            <a:lstStyle/>
            <a:p>
              <a:endParaRPr lang="en-US" sz="2800" b="1">
                <a:latin typeface="+mn-lt"/>
              </a:endParaRPr>
            </a:p>
          </p:txBody>
        </p:sp>
      </p:grpSp>
      <p:grpSp>
        <p:nvGrpSpPr>
          <p:cNvPr id="5" name="Group 108"/>
          <p:cNvGrpSpPr>
            <a:grpSpLocks/>
          </p:cNvGrpSpPr>
          <p:nvPr/>
        </p:nvGrpSpPr>
        <p:grpSpPr bwMode="auto">
          <a:xfrm flipH="1">
            <a:off x="6195847" y="4209394"/>
            <a:ext cx="2002221" cy="1072054"/>
            <a:chOff x="4975225" y="4591960"/>
            <a:chExt cx="961568" cy="408665"/>
          </a:xfrm>
        </p:grpSpPr>
        <p:sp>
          <p:nvSpPr>
            <p:cNvPr id="58395" name="Freeform 1102"/>
            <p:cNvSpPr>
              <a:spLocks/>
            </p:cNvSpPr>
            <p:nvPr/>
          </p:nvSpPr>
          <p:spPr bwMode="auto">
            <a:xfrm>
              <a:off x="4975225" y="4619625"/>
              <a:ext cx="939800" cy="381000"/>
            </a:xfrm>
            <a:custGeom>
              <a:avLst/>
              <a:gdLst>
                <a:gd name="T0" fmla="*/ 2147483647 w 592"/>
                <a:gd name="T1" fmla="*/ 0 h 240"/>
                <a:gd name="T2" fmla="*/ 2147483647 w 592"/>
                <a:gd name="T3" fmla="*/ 2147483647 h 240"/>
                <a:gd name="T4" fmla="*/ 0 w 592"/>
                <a:gd name="T5" fmla="*/ 2147483647 h 240"/>
                <a:gd name="T6" fmla="*/ 0 60000 65536"/>
                <a:gd name="T7" fmla="*/ 0 60000 65536"/>
                <a:gd name="T8" fmla="*/ 0 60000 65536"/>
                <a:gd name="T9" fmla="*/ 0 w 592"/>
                <a:gd name="T10" fmla="*/ 0 h 240"/>
                <a:gd name="T11" fmla="*/ 592 w 592"/>
                <a:gd name="T12" fmla="*/ 240 h 240"/>
              </a:gdLst>
              <a:ahLst/>
              <a:cxnLst>
                <a:cxn ang="T6">
                  <a:pos x="T0" y="T1"/>
                </a:cxn>
                <a:cxn ang="T7">
                  <a:pos x="T2" y="T3"/>
                </a:cxn>
                <a:cxn ang="T8">
                  <a:pos x="T4" y="T5"/>
                </a:cxn>
              </a:cxnLst>
              <a:rect l="T9" t="T10" r="T11" b="T12"/>
              <a:pathLst>
                <a:path w="592" h="240">
                  <a:moveTo>
                    <a:pt x="592" y="0"/>
                  </a:moveTo>
                  <a:lnTo>
                    <a:pt x="152" y="240"/>
                  </a:lnTo>
                  <a:lnTo>
                    <a:pt x="0" y="240"/>
                  </a:lnTo>
                </a:path>
              </a:pathLst>
            </a:custGeom>
            <a:noFill/>
            <a:ln w="18288">
              <a:solidFill>
                <a:srgbClr val="FFFFFF"/>
              </a:solidFill>
              <a:round/>
              <a:headEnd/>
              <a:tailEnd/>
            </a:ln>
          </p:spPr>
          <p:txBody>
            <a:bodyPr/>
            <a:lstStyle/>
            <a:p>
              <a:endParaRPr lang="en-US" sz="2800" b="1">
                <a:latin typeface="+mn-lt"/>
              </a:endParaRPr>
            </a:p>
          </p:txBody>
        </p:sp>
        <p:sp>
          <p:nvSpPr>
            <p:cNvPr id="58396" name="Freeform 1103"/>
            <p:cNvSpPr>
              <a:spLocks/>
            </p:cNvSpPr>
            <p:nvPr/>
          </p:nvSpPr>
          <p:spPr bwMode="auto">
            <a:xfrm>
              <a:off x="4996993" y="4591960"/>
              <a:ext cx="939800" cy="381000"/>
            </a:xfrm>
            <a:custGeom>
              <a:avLst/>
              <a:gdLst>
                <a:gd name="T0" fmla="*/ 2147483647 w 592"/>
                <a:gd name="T1" fmla="*/ 0 h 240"/>
                <a:gd name="T2" fmla="*/ 2147483647 w 592"/>
                <a:gd name="T3" fmla="*/ 2147483647 h 240"/>
                <a:gd name="T4" fmla="*/ 0 w 592"/>
                <a:gd name="T5" fmla="*/ 2147483647 h 240"/>
                <a:gd name="T6" fmla="*/ 0 60000 65536"/>
                <a:gd name="T7" fmla="*/ 0 60000 65536"/>
                <a:gd name="T8" fmla="*/ 0 60000 65536"/>
                <a:gd name="T9" fmla="*/ 0 w 592"/>
                <a:gd name="T10" fmla="*/ 0 h 240"/>
                <a:gd name="T11" fmla="*/ 592 w 592"/>
                <a:gd name="T12" fmla="*/ 240 h 240"/>
              </a:gdLst>
              <a:ahLst/>
              <a:cxnLst>
                <a:cxn ang="T6">
                  <a:pos x="T0" y="T1"/>
                </a:cxn>
                <a:cxn ang="T7">
                  <a:pos x="T2" y="T3"/>
                </a:cxn>
                <a:cxn ang="T8">
                  <a:pos x="T4" y="T5"/>
                </a:cxn>
              </a:cxnLst>
              <a:rect l="T9" t="T10" r="T11" b="T12"/>
              <a:pathLst>
                <a:path w="592" h="240">
                  <a:moveTo>
                    <a:pt x="592" y="0"/>
                  </a:moveTo>
                  <a:lnTo>
                    <a:pt x="152" y="240"/>
                  </a:lnTo>
                  <a:lnTo>
                    <a:pt x="0" y="240"/>
                  </a:lnTo>
                </a:path>
              </a:pathLst>
            </a:custGeom>
            <a:noFill/>
            <a:ln w="9398">
              <a:solidFill>
                <a:srgbClr val="000000"/>
              </a:solidFill>
              <a:round/>
              <a:headEnd/>
              <a:tailEnd/>
            </a:ln>
          </p:spPr>
          <p:txBody>
            <a:bodyPr/>
            <a:lstStyle/>
            <a:p>
              <a:endParaRPr lang="en-US" sz="2800" b="1">
                <a:latin typeface="+mn-lt"/>
              </a:endParaRPr>
            </a:p>
          </p:txBody>
        </p:sp>
      </p:grpSp>
      <p:grpSp>
        <p:nvGrpSpPr>
          <p:cNvPr id="4" name="Group 109"/>
          <p:cNvGrpSpPr>
            <a:grpSpLocks/>
          </p:cNvGrpSpPr>
          <p:nvPr/>
        </p:nvGrpSpPr>
        <p:grpSpPr bwMode="auto">
          <a:xfrm>
            <a:off x="1108075" y="4276725"/>
            <a:ext cx="962025" cy="515938"/>
            <a:chOff x="1425575" y="4484010"/>
            <a:chExt cx="961568" cy="516615"/>
          </a:xfrm>
        </p:grpSpPr>
        <p:sp>
          <p:nvSpPr>
            <p:cNvPr id="58397" name="Freeform 1100"/>
            <p:cNvSpPr>
              <a:spLocks/>
            </p:cNvSpPr>
            <p:nvPr/>
          </p:nvSpPr>
          <p:spPr bwMode="auto">
            <a:xfrm>
              <a:off x="1425575" y="4511675"/>
              <a:ext cx="939800" cy="488950"/>
            </a:xfrm>
            <a:custGeom>
              <a:avLst/>
              <a:gdLst>
                <a:gd name="T0" fmla="*/ 2147483647 w 592"/>
                <a:gd name="T1" fmla="*/ 0 h 308"/>
                <a:gd name="T2" fmla="*/ 2147483647 w 592"/>
                <a:gd name="T3" fmla="*/ 2147483647 h 308"/>
                <a:gd name="T4" fmla="*/ 0 w 592"/>
                <a:gd name="T5" fmla="*/ 2147483647 h 308"/>
                <a:gd name="T6" fmla="*/ 0 60000 65536"/>
                <a:gd name="T7" fmla="*/ 0 60000 65536"/>
                <a:gd name="T8" fmla="*/ 0 60000 65536"/>
                <a:gd name="T9" fmla="*/ 0 w 592"/>
                <a:gd name="T10" fmla="*/ 0 h 308"/>
                <a:gd name="T11" fmla="*/ 592 w 592"/>
                <a:gd name="T12" fmla="*/ 308 h 308"/>
              </a:gdLst>
              <a:ahLst/>
              <a:cxnLst>
                <a:cxn ang="T6">
                  <a:pos x="T0" y="T1"/>
                </a:cxn>
                <a:cxn ang="T7">
                  <a:pos x="T2" y="T3"/>
                </a:cxn>
                <a:cxn ang="T8">
                  <a:pos x="T4" y="T5"/>
                </a:cxn>
              </a:cxnLst>
              <a:rect l="T9" t="T10" r="T11" b="T12"/>
              <a:pathLst>
                <a:path w="592" h="308">
                  <a:moveTo>
                    <a:pt x="592" y="0"/>
                  </a:moveTo>
                  <a:lnTo>
                    <a:pt x="144" y="308"/>
                  </a:lnTo>
                  <a:lnTo>
                    <a:pt x="0" y="308"/>
                  </a:lnTo>
                </a:path>
              </a:pathLst>
            </a:custGeom>
            <a:noFill/>
            <a:ln w="18288">
              <a:solidFill>
                <a:srgbClr val="FFFFFF"/>
              </a:solidFill>
              <a:round/>
              <a:headEnd/>
              <a:tailEnd/>
            </a:ln>
          </p:spPr>
          <p:txBody>
            <a:bodyPr/>
            <a:lstStyle/>
            <a:p>
              <a:endParaRPr lang="en-US" sz="2800" b="1">
                <a:latin typeface="+mn-lt"/>
              </a:endParaRPr>
            </a:p>
          </p:txBody>
        </p:sp>
        <p:sp>
          <p:nvSpPr>
            <p:cNvPr id="58398" name="Freeform 1101"/>
            <p:cNvSpPr>
              <a:spLocks/>
            </p:cNvSpPr>
            <p:nvPr/>
          </p:nvSpPr>
          <p:spPr bwMode="auto">
            <a:xfrm>
              <a:off x="1447343" y="4484010"/>
              <a:ext cx="939800" cy="488950"/>
            </a:xfrm>
            <a:custGeom>
              <a:avLst/>
              <a:gdLst>
                <a:gd name="T0" fmla="*/ 2147483647 w 592"/>
                <a:gd name="T1" fmla="*/ 0 h 308"/>
                <a:gd name="T2" fmla="*/ 2147483647 w 592"/>
                <a:gd name="T3" fmla="*/ 2147483647 h 308"/>
                <a:gd name="T4" fmla="*/ 0 w 592"/>
                <a:gd name="T5" fmla="*/ 2147483647 h 308"/>
                <a:gd name="T6" fmla="*/ 0 60000 65536"/>
                <a:gd name="T7" fmla="*/ 0 60000 65536"/>
                <a:gd name="T8" fmla="*/ 0 60000 65536"/>
                <a:gd name="T9" fmla="*/ 0 w 592"/>
                <a:gd name="T10" fmla="*/ 0 h 308"/>
                <a:gd name="T11" fmla="*/ 592 w 592"/>
                <a:gd name="T12" fmla="*/ 308 h 308"/>
              </a:gdLst>
              <a:ahLst/>
              <a:cxnLst>
                <a:cxn ang="T6">
                  <a:pos x="T0" y="T1"/>
                </a:cxn>
                <a:cxn ang="T7">
                  <a:pos x="T2" y="T3"/>
                </a:cxn>
                <a:cxn ang="T8">
                  <a:pos x="T4" y="T5"/>
                </a:cxn>
              </a:cxnLst>
              <a:rect l="T9" t="T10" r="T11" b="T12"/>
              <a:pathLst>
                <a:path w="592" h="308">
                  <a:moveTo>
                    <a:pt x="592" y="0"/>
                  </a:moveTo>
                  <a:lnTo>
                    <a:pt x="144" y="308"/>
                  </a:lnTo>
                  <a:lnTo>
                    <a:pt x="0" y="308"/>
                  </a:lnTo>
                </a:path>
              </a:pathLst>
            </a:custGeom>
            <a:noFill/>
            <a:ln w="9398">
              <a:solidFill>
                <a:srgbClr val="000000"/>
              </a:solidFill>
              <a:round/>
              <a:headEnd/>
              <a:tailEnd/>
            </a:ln>
          </p:spPr>
          <p:txBody>
            <a:bodyPr/>
            <a:lstStyle/>
            <a:p>
              <a:endParaRPr lang="en-US" sz="2800" b="1">
                <a:latin typeface="+mn-lt"/>
              </a:endParaRPr>
            </a:p>
          </p:txBody>
        </p:sp>
      </p:grpSp>
      <p:grpSp>
        <p:nvGrpSpPr>
          <p:cNvPr id="6" name="Group 111"/>
          <p:cNvGrpSpPr>
            <a:grpSpLocks/>
          </p:cNvGrpSpPr>
          <p:nvPr/>
        </p:nvGrpSpPr>
        <p:grpSpPr bwMode="auto">
          <a:xfrm>
            <a:off x="7327900" y="1425575"/>
            <a:ext cx="314325" cy="160338"/>
            <a:chOff x="7645400" y="1632860"/>
            <a:chExt cx="313868" cy="161015"/>
          </a:xfrm>
        </p:grpSpPr>
        <p:sp>
          <p:nvSpPr>
            <p:cNvPr id="58393" name="Line 1104"/>
            <p:cNvSpPr>
              <a:spLocks noChangeShapeType="1"/>
            </p:cNvSpPr>
            <p:nvPr/>
          </p:nvSpPr>
          <p:spPr bwMode="auto">
            <a:xfrm flipV="1">
              <a:off x="7645400" y="1660525"/>
              <a:ext cx="292100" cy="133350"/>
            </a:xfrm>
            <a:prstGeom prst="line">
              <a:avLst/>
            </a:prstGeom>
            <a:noFill/>
            <a:ln w="18288">
              <a:solidFill>
                <a:srgbClr val="FFFFFF"/>
              </a:solidFill>
              <a:round/>
              <a:headEnd/>
              <a:tailEnd/>
            </a:ln>
          </p:spPr>
          <p:txBody>
            <a:bodyPr/>
            <a:lstStyle/>
            <a:p>
              <a:endParaRPr lang="en-US" sz="2800" b="1">
                <a:latin typeface="+mn-lt"/>
              </a:endParaRPr>
            </a:p>
          </p:txBody>
        </p:sp>
        <p:sp>
          <p:nvSpPr>
            <p:cNvPr id="58394" name="Line 1105"/>
            <p:cNvSpPr>
              <a:spLocks noChangeShapeType="1"/>
            </p:cNvSpPr>
            <p:nvPr/>
          </p:nvSpPr>
          <p:spPr bwMode="auto">
            <a:xfrm flipV="1">
              <a:off x="7667168" y="1632860"/>
              <a:ext cx="292100" cy="133350"/>
            </a:xfrm>
            <a:prstGeom prst="line">
              <a:avLst/>
            </a:prstGeom>
            <a:noFill/>
            <a:ln w="9398">
              <a:solidFill>
                <a:srgbClr val="000000"/>
              </a:solidFill>
              <a:round/>
              <a:headEnd/>
              <a:tailEnd/>
            </a:ln>
          </p:spPr>
          <p:txBody>
            <a:bodyPr/>
            <a:lstStyle/>
            <a:p>
              <a:endParaRPr lang="en-US" sz="2800" b="1">
                <a:latin typeface="+mn-lt"/>
              </a:endParaRPr>
            </a:p>
          </p:txBody>
        </p:sp>
      </p:grpSp>
      <p:sp>
        <p:nvSpPr>
          <p:cNvPr id="58387" name="Rectangle 16"/>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latin typeface="Times New Roman" pitchFamily="18" charset="0"/>
              </a:rPr>
              <a:t>Copyright ©The McGraw-Hill Companies, Inc. Permission required for reproduction or display</a:t>
            </a:r>
          </a:p>
        </p:txBody>
      </p:sp>
      <p:sp>
        <p:nvSpPr>
          <p:cNvPr id="1446935" name="AutoShape 23"/>
          <p:cNvSpPr>
            <a:spLocks noChangeArrowheads="1"/>
          </p:cNvSpPr>
          <p:nvPr/>
        </p:nvSpPr>
        <p:spPr bwMode="auto">
          <a:xfrm>
            <a:off x="3526217" y="3878320"/>
            <a:ext cx="1124607" cy="914400"/>
          </a:xfrm>
          <a:prstGeom prst="wedgeRectCallout">
            <a:avLst>
              <a:gd name="adj1" fmla="val 127836"/>
              <a:gd name="adj2" fmla="val -5418"/>
            </a:avLst>
          </a:prstGeom>
          <a:noFill/>
          <a:ln w="9525">
            <a:solidFill>
              <a:schemeClr val="tx1"/>
            </a:solidFill>
            <a:miter lim="800000"/>
            <a:headEnd/>
            <a:tailEnd/>
          </a:ln>
        </p:spPr>
        <p:txBody>
          <a:bodyPr/>
          <a:lstStyle/>
          <a:p>
            <a:pPr algn="ctr" eaLnBrk="0" hangingPunct="0"/>
            <a:r>
              <a:rPr lang="en-US" sz="1400" b="1" dirty="0" err="1">
                <a:latin typeface="+mn-lt"/>
              </a:rPr>
              <a:t>Condesin</a:t>
            </a:r>
            <a:r>
              <a:rPr lang="en-US" sz="1400" b="1" dirty="0">
                <a:latin typeface="+mn-lt"/>
              </a:rPr>
              <a:t> travels into the nucleus</a:t>
            </a:r>
          </a:p>
        </p:txBody>
      </p:sp>
      <p:sp>
        <p:nvSpPr>
          <p:cNvPr id="1446938" name="AutoShape 26"/>
          <p:cNvSpPr>
            <a:spLocks noChangeArrowheads="1"/>
          </p:cNvSpPr>
          <p:nvPr/>
        </p:nvSpPr>
        <p:spPr bwMode="auto">
          <a:xfrm>
            <a:off x="7086600" y="2590800"/>
            <a:ext cx="1828800" cy="990600"/>
          </a:xfrm>
          <a:prstGeom prst="wedgeRectCallout">
            <a:avLst>
              <a:gd name="adj1" fmla="val -52431"/>
              <a:gd name="adj2" fmla="val -121634"/>
            </a:avLst>
          </a:prstGeom>
          <a:noFill/>
          <a:ln w="9525">
            <a:solidFill>
              <a:schemeClr val="tx1"/>
            </a:solidFill>
            <a:miter lim="800000"/>
            <a:headEnd/>
            <a:tailEnd/>
          </a:ln>
        </p:spPr>
        <p:txBody>
          <a:bodyPr/>
          <a:lstStyle/>
          <a:p>
            <a:pPr algn="ctr" eaLnBrk="0" hangingPunct="0"/>
            <a:r>
              <a:rPr lang="en-US" sz="1400" b="1" dirty="0" err="1">
                <a:latin typeface="+mn-lt"/>
              </a:rPr>
              <a:t>Condesin</a:t>
            </a:r>
            <a:r>
              <a:rPr lang="en-US" sz="1400" b="1" dirty="0">
                <a:latin typeface="+mn-lt"/>
              </a:rPr>
              <a:t> binds to chromosomes and compacts the radial loops</a:t>
            </a:r>
          </a:p>
        </p:txBody>
      </p:sp>
      <p:sp>
        <p:nvSpPr>
          <p:cNvPr id="58392" name="Text Box 6"/>
          <p:cNvSpPr txBox="1">
            <a:spLocks noChangeArrowheads="1"/>
          </p:cNvSpPr>
          <p:nvPr/>
        </p:nvSpPr>
        <p:spPr bwMode="auto">
          <a:xfrm>
            <a:off x="65685" y="6298722"/>
            <a:ext cx="2590800" cy="338554"/>
          </a:xfrm>
          <a:prstGeom prst="rect">
            <a:avLst/>
          </a:prstGeom>
          <a:noFill/>
          <a:ln w="9525">
            <a:noFill/>
            <a:miter lim="800000"/>
            <a:headEnd/>
            <a:tailEnd/>
          </a:ln>
        </p:spPr>
        <p:txBody>
          <a:bodyPr>
            <a:spAutoFit/>
          </a:bodyPr>
          <a:lstStyle/>
          <a:p>
            <a:pPr eaLnBrk="0" hangingPunct="0"/>
            <a:r>
              <a:rPr lang="en-US" sz="1600" b="1" dirty="0" err="1" smtClean="0">
                <a:latin typeface="+mn-lt"/>
              </a:rPr>
              <a:t>Brooker</a:t>
            </a:r>
            <a:r>
              <a:rPr lang="en-US" sz="1600" b="1" dirty="0" smtClean="0">
                <a:latin typeface="+mn-lt"/>
              </a:rPr>
              <a:t>, Fig </a:t>
            </a:r>
            <a:r>
              <a:rPr lang="en-US" sz="1600" b="1" dirty="0">
                <a:latin typeface="+mn-lt"/>
              </a:rPr>
              <a:t>12.20</a:t>
            </a:r>
          </a:p>
        </p:txBody>
      </p:sp>
      <p:sp>
        <p:nvSpPr>
          <p:cNvPr id="35" name="Title 34"/>
          <p:cNvSpPr>
            <a:spLocks noGrp="1"/>
          </p:cNvSpPr>
          <p:nvPr>
            <p:ph type="title"/>
          </p:nvPr>
        </p:nvSpPr>
        <p:spPr/>
        <p:txBody>
          <a:bodyPr/>
          <a:lstStyle/>
          <a:p>
            <a:r>
              <a:rPr lang="en-US" sz="2800" dirty="0" smtClean="0"/>
              <a:t>Packaging</a:t>
            </a:r>
            <a:r>
              <a:rPr lang="en-US" sz="2800" baseline="0" dirty="0" smtClean="0"/>
              <a:t> of DNA in interphase vs. M-phase</a:t>
            </a:r>
            <a:endParaRPr lang="en-US" sz="2800" dirty="0"/>
          </a:p>
        </p:txBody>
      </p:sp>
      <p:sp>
        <p:nvSpPr>
          <p:cNvPr id="58374" name="Rectangle 1106"/>
          <p:cNvSpPr>
            <a:spLocks noChangeArrowheads="1"/>
          </p:cNvSpPr>
          <p:nvPr/>
        </p:nvSpPr>
        <p:spPr bwMode="auto">
          <a:xfrm>
            <a:off x="142875" y="2807743"/>
            <a:ext cx="1211870" cy="430887"/>
          </a:xfrm>
          <a:prstGeom prst="rect">
            <a:avLst/>
          </a:prstGeom>
          <a:solidFill>
            <a:schemeClr val="bg1"/>
          </a:solidFill>
          <a:ln w="9525">
            <a:noFill/>
            <a:miter lim="800000"/>
            <a:headEnd/>
            <a:tailEnd/>
          </a:ln>
        </p:spPr>
        <p:txBody>
          <a:bodyPr wrap="none" lIns="0" tIns="0" rIns="0" bIns="0">
            <a:spAutoFit/>
          </a:bodyPr>
          <a:lstStyle/>
          <a:p>
            <a:pPr algn="ctr"/>
            <a:r>
              <a:rPr lang="en-US" sz="1400" b="1" dirty="0" err="1" smtClean="0">
                <a:solidFill>
                  <a:srgbClr val="000000"/>
                </a:solidFill>
                <a:latin typeface="+mn-lt"/>
              </a:rPr>
              <a:t>Condensin</a:t>
            </a:r>
            <a:r>
              <a:rPr lang="en-US" sz="1400" b="1" dirty="0" smtClean="0">
                <a:solidFill>
                  <a:srgbClr val="000000"/>
                </a:solidFill>
                <a:latin typeface="+mn-lt"/>
              </a:rPr>
              <a:t> </a:t>
            </a:r>
          </a:p>
          <a:p>
            <a:pPr algn="ctr"/>
            <a:r>
              <a:rPr lang="en-US" sz="1400" b="1" dirty="0" smtClean="0">
                <a:solidFill>
                  <a:srgbClr val="000000"/>
                </a:solidFill>
                <a:latin typeface="+mn-lt"/>
              </a:rPr>
              <a:t>(in cytoplasm)</a:t>
            </a:r>
            <a:endParaRPr lang="en-US" sz="28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46935"/>
                                        </p:tgtEl>
                                        <p:attrNameLst>
                                          <p:attrName>style.visibility</p:attrName>
                                        </p:attrNameLst>
                                      </p:cBhvr>
                                      <p:to>
                                        <p:strVal val="visible"/>
                                      </p:to>
                                    </p:set>
                                    <p:animEffect transition="in" filter="wipe(down)">
                                      <p:cBhvr>
                                        <p:cTn id="7" dur="500"/>
                                        <p:tgtEl>
                                          <p:spTgt spid="1446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46938"/>
                                        </p:tgtEl>
                                        <p:attrNameLst>
                                          <p:attrName>style.visibility</p:attrName>
                                        </p:attrNameLst>
                                      </p:cBhvr>
                                      <p:to>
                                        <p:strVal val="visible"/>
                                      </p:to>
                                    </p:set>
                                    <p:animEffect transition="in" filter="wipe(down)">
                                      <p:cBhvr>
                                        <p:cTn id="12" dur="500"/>
                                        <p:tgtEl>
                                          <p:spTgt spid="1446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35" grpId="0" animBg="1"/>
      <p:bldP spid="14469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152400"/>
            <a:ext cx="8229600" cy="762000"/>
          </a:xfrm>
        </p:spPr>
        <p:txBody>
          <a:bodyPr/>
          <a:lstStyle/>
          <a:p>
            <a:r>
              <a:rPr lang="en-US" sz="2400" b="1" smtClean="0"/>
              <a:t>Chromosome Structure: </a:t>
            </a:r>
            <a:r>
              <a:rPr lang="en-US" sz="2400" b="1" dirty="0" smtClean="0"/>
              <a:t>practice questions</a:t>
            </a:r>
          </a:p>
        </p:txBody>
      </p:sp>
      <p:sp>
        <p:nvSpPr>
          <p:cNvPr id="3" name="Content Placeholder 2"/>
          <p:cNvSpPr>
            <a:spLocks noGrp="1"/>
          </p:cNvSpPr>
          <p:nvPr>
            <p:ph idx="1"/>
          </p:nvPr>
        </p:nvSpPr>
        <p:spPr>
          <a:xfrm>
            <a:off x="381000" y="1371600"/>
            <a:ext cx="8305800" cy="5029200"/>
          </a:xfrm>
        </p:spPr>
        <p:txBody>
          <a:bodyPr/>
          <a:lstStyle/>
          <a:p>
            <a:pPr marL="0" indent="0">
              <a:buFontTx/>
              <a:buNone/>
              <a:defRPr/>
            </a:pPr>
            <a:r>
              <a:rPr lang="en-US" sz="1200" dirty="0" smtClean="0"/>
              <a:t>The following comprehension questions (at end of each chapter section) in </a:t>
            </a:r>
            <a:r>
              <a:rPr lang="en-US" sz="1200" dirty="0" err="1" smtClean="0"/>
              <a:t>Brooker</a:t>
            </a:r>
            <a:r>
              <a:rPr lang="en-US" sz="1200" dirty="0" smtClean="0"/>
              <a:t>, </a:t>
            </a:r>
            <a:r>
              <a:rPr lang="en-US" sz="1200" i="1" dirty="0" smtClean="0"/>
              <a:t>Concepts of Genetics </a:t>
            </a:r>
            <a:r>
              <a:rPr lang="en-US" sz="1200" dirty="0" smtClean="0"/>
              <a:t> are recommended:</a:t>
            </a:r>
            <a:endParaRPr lang="en-US" sz="1200" dirty="0"/>
          </a:p>
          <a:p>
            <a:pPr>
              <a:defRPr/>
            </a:pPr>
            <a:r>
              <a:rPr lang="en-US" sz="1200" u="sng" dirty="0" smtClean="0"/>
              <a:t>Comprehension Questions</a:t>
            </a:r>
            <a:r>
              <a:rPr lang="en-US" sz="1200" dirty="0" smtClean="0"/>
              <a:t> (at end of each section):</a:t>
            </a:r>
            <a:r>
              <a:rPr lang="en-US" sz="1200" dirty="0"/>
              <a:t> </a:t>
            </a:r>
            <a:r>
              <a:rPr lang="en-US" sz="1200" dirty="0" smtClean="0"/>
              <a:t>12.1, 12.2, 12.3, 12.4, 12.5 #1 + 4, 12.6 #1.  Answers to Comprehension Questions are at the very end of every chapter. </a:t>
            </a:r>
          </a:p>
          <a:p>
            <a:pPr>
              <a:defRPr/>
            </a:pPr>
            <a:endParaRPr lang="en-US" sz="1200" u="sng" dirty="0" smtClean="0"/>
          </a:p>
          <a:p>
            <a:pPr>
              <a:defRPr/>
            </a:pPr>
            <a:r>
              <a:rPr lang="en-US" sz="1200" u="sng" dirty="0" smtClean="0"/>
              <a:t>Solved Problems</a:t>
            </a:r>
            <a:r>
              <a:rPr lang="en-US" sz="1200" dirty="0" smtClean="0"/>
              <a:t> at end of chapter (answers included): [none]</a:t>
            </a:r>
          </a:p>
          <a:p>
            <a:pPr>
              <a:defRPr/>
            </a:pPr>
            <a:endParaRPr lang="en-US" sz="1200" u="sng" dirty="0" smtClean="0"/>
          </a:p>
          <a:p>
            <a:pPr>
              <a:defRPr/>
            </a:pPr>
            <a:r>
              <a:rPr lang="en-US" sz="1200" u="sng" dirty="0" smtClean="0"/>
              <a:t>Conceptual questions</a:t>
            </a:r>
            <a:r>
              <a:rPr lang="en-US" sz="1200" dirty="0" smtClean="0"/>
              <a:t> and </a:t>
            </a:r>
            <a:r>
              <a:rPr lang="en-US" sz="1200" u="sng" dirty="0" smtClean="0"/>
              <a:t>Experimental/Application Questions</a:t>
            </a:r>
            <a:r>
              <a:rPr lang="en-US" sz="1200" dirty="0" smtClean="0"/>
              <a:t> at end of chapter (answers found by logging into publisher’s website, or find them in the book): </a:t>
            </a:r>
          </a:p>
          <a:p>
            <a:pPr lvl="1">
              <a:defRPr/>
            </a:pPr>
            <a:r>
              <a:rPr lang="en-US" sz="1200" dirty="0" smtClean="0"/>
              <a:t>Concepts—C1, C5, C8, C10, C11, C12, C13, C14, C15, C16, C17, C22</a:t>
            </a:r>
            <a:r>
              <a:rPr lang="en-US" sz="1200" smtClean="0"/>
              <a:t>, C23</a:t>
            </a:r>
            <a:endParaRPr lang="en-US" sz="1200" dirty="0" smtClean="0"/>
          </a:p>
        </p:txBody>
      </p:sp>
    </p:spTree>
    <p:extLst>
      <p:ext uri="{BB962C8B-B14F-4D97-AF65-F5344CB8AC3E}">
        <p14:creationId xmlns:p14="http://schemas.microsoft.com/office/powerpoint/2010/main" val="208706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685800" y="1581150"/>
            <a:ext cx="7772400" cy="3929063"/>
          </a:xfrm>
          <a:ln>
            <a:solidFill>
              <a:schemeClr val="tx1"/>
            </a:solidFill>
          </a:ln>
        </p:spPr>
        <p:txBody>
          <a:bodyPr/>
          <a:lstStyle/>
          <a:p>
            <a:pPr eaLnBrk="1" hangingPunct="1">
              <a:lnSpc>
                <a:spcPct val="90000"/>
              </a:lnSpc>
            </a:pPr>
            <a:r>
              <a:rPr lang="en-US" sz="2800" u="sng" smtClean="0"/>
              <a:t>Phage virus</a:t>
            </a:r>
            <a:r>
              <a:rPr lang="en-US" sz="2800" smtClean="0"/>
              <a:t>:  168 kb </a:t>
            </a:r>
            <a:r>
              <a:rPr lang="en-US" sz="2800" smtClean="0">
                <a:sym typeface="Wingdings" pitchFamily="2" charset="2"/>
              </a:rPr>
              <a:t> </a:t>
            </a:r>
            <a:r>
              <a:rPr lang="en-US" sz="2800" smtClean="0"/>
              <a:t>65 nm phage head (~1,000 x length)</a:t>
            </a:r>
          </a:p>
          <a:p>
            <a:pPr eaLnBrk="1" hangingPunct="1">
              <a:lnSpc>
                <a:spcPct val="90000"/>
              </a:lnSpc>
            </a:pPr>
            <a:endParaRPr lang="en-US" sz="2800" smtClean="0"/>
          </a:p>
          <a:p>
            <a:pPr eaLnBrk="1" hangingPunct="1">
              <a:lnSpc>
                <a:spcPct val="90000"/>
              </a:lnSpc>
            </a:pPr>
            <a:r>
              <a:rPr lang="en-US" sz="2800" i="1" u="sng" smtClean="0"/>
              <a:t>E. coli</a:t>
            </a:r>
            <a:r>
              <a:rPr lang="en-US" sz="2800" u="sng" smtClean="0"/>
              <a:t> bacteria</a:t>
            </a:r>
            <a:r>
              <a:rPr lang="en-US" sz="2800" smtClean="0"/>
              <a:t>: 1,100 mm DNA </a:t>
            </a:r>
            <a:r>
              <a:rPr lang="en-US" sz="2800" smtClean="0">
                <a:sym typeface="Wingdings" pitchFamily="2" charset="2"/>
              </a:rPr>
              <a:t></a:t>
            </a:r>
            <a:r>
              <a:rPr lang="en-US" sz="2800" smtClean="0"/>
              <a:t> ~0.2 micron space nucleoid region (5,500 x)</a:t>
            </a:r>
          </a:p>
          <a:p>
            <a:pPr eaLnBrk="1" hangingPunct="1">
              <a:lnSpc>
                <a:spcPct val="90000"/>
              </a:lnSpc>
            </a:pPr>
            <a:endParaRPr lang="en-US" sz="2800" u="sng" smtClean="0"/>
          </a:p>
          <a:p>
            <a:pPr eaLnBrk="1" hangingPunct="1">
              <a:lnSpc>
                <a:spcPct val="90000"/>
              </a:lnSpc>
            </a:pPr>
            <a:r>
              <a:rPr lang="en-US" sz="2800" u="sng" smtClean="0"/>
              <a:t>Human cell</a:t>
            </a:r>
            <a:r>
              <a:rPr lang="en-US" sz="2800" smtClean="0"/>
              <a:t>:  7.5 feet of DNA </a:t>
            </a:r>
            <a:r>
              <a:rPr lang="en-US" sz="2800" smtClean="0">
                <a:sym typeface="Wingdings" pitchFamily="2" charset="2"/>
              </a:rPr>
              <a:t></a:t>
            </a:r>
            <a:r>
              <a:rPr lang="en-US" sz="2800" smtClean="0"/>
              <a:t> ~3 micron  nucleus (2.3 million times longer than the nucleus)</a:t>
            </a:r>
          </a:p>
        </p:txBody>
      </p:sp>
      <p:sp>
        <p:nvSpPr>
          <p:cNvPr id="24579" name="Rectangle 3"/>
          <p:cNvSpPr>
            <a:spLocks noGrp="1" noChangeArrowheads="1"/>
          </p:cNvSpPr>
          <p:nvPr>
            <p:ph type="title"/>
          </p:nvPr>
        </p:nvSpPr>
        <p:spPr>
          <a:xfrm>
            <a:off x="685800" y="65088"/>
            <a:ext cx="7772400" cy="1143000"/>
          </a:xfrm>
        </p:spPr>
        <p:txBody>
          <a:bodyPr/>
          <a:lstStyle/>
          <a:p>
            <a:pPr eaLnBrk="1" hangingPunct="1"/>
            <a:r>
              <a:rPr lang="en-US" smtClean="0"/>
              <a:t>Representative genome sizes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63525" y="166688"/>
            <a:ext cx="8559800" cy="914400"/>
          </a:xfrm>
        </p:spPr>
        <p:txBody>
          <a:bodyPr/>
          <a:lstStyle/>
          <a:p>
            <a:pPr eaLnBrk="1" hangingPunct="1"/>
            <a:r>
              <a:rPr lang="en-US" sz="3000" b="1" smtClean="0"/>
              <a:t>DNA packaging: How does all that DNA fit into one nucleus?</a:t>
            </a:r>
          </a:p>
        </p:txBody>
      </p:sp>
      <p:sp>
        <p:nvSpPr>
          <p:cNvPr id="25603" name="Rectangle 3"/>
          <p:cNvSpPr>
            <a:spLocks noGrp="1" noChangeArrowheads="1"/>
          </p:cNvSpPr>
          <p:nvPr>
            <p:ph type="body" idx="1"/>
          </p:nvPr>
        </p:nvSpPr>
        <p:spPr>
          <a:xfrm>
            <a:off x="571500" y="2038350"/>
            <a:ext cx="7772400" cy="4381500"/>
          </a:xfrm>
          <a:ln>
            <a:solidFill>
              <a:schemeClr val="tx1"/>
            </a:solidFill>
          </a:ln>
        </p:spPr>
        <p:txBody>
          <a:bodyPr/>
          <a:lstStyle/>
          <a:p>
            <a:pPr eaLnBrk="1" hangingPunct="1">
              <a:buFontTx/>
              <a:buNone/>
            </a:pPr>
            <a:r>
              <a:rPr lang="en-US" sz="2800" smtClean="0"/>
              <a:t>An organism’s task in managing its DNA:</a:t>
            </a:r>
          </a:p>
          <a:p>
            <a:pPr eaLnBrk="1" hangingPunct="1">
              <a:buFontTx/>
              <a:buNone/>
            </a:pPr>
            <a:r>
              <a:rPr lang="en-US" sz="2800" smtClean="0"/>
              <a:t>1.)  Efficient packaging and storage, to fit into very small spaces (2.3 million times smaller)</a:t>
            </a:r>
          </a:p>
          <a:p>
            <a:pPr eaLnBrk="1" hangingPunct="1">
              <a:buFontTx/>
              <a:buNone/>
            </a:pPr>
            <a:r>
              <a:rPr lang="en-US" sz="2800" smtClean="0"/>
              <a:t>2.) Requires “de-packaging” of DNA to access correct genes at the correct time (gene expression).  </a:t>
            </a:r>
          </a:p>
          <a:p>
            <a:pPr eaLnBrk="1" hangingPunct="1">
              <a:buFontTx/>
              <a:buNone/>
            </a:pPr>
            <a:r>
              <a:rPr lang="en-US" sz="2800" smtClean="0"/>
              <a:t>3.) Accurate DNA replication during the S-phase of the cell-cycle.</a:t>
            </a:r>
          </a:p>
        </p:txBody>
      </p:sp>
      <p:sp>
        <p:nvSpPr>
          <p:cNvPr id="25604" name="Text Box 4"/>
          <p:cNvSpPr txBox="1">
            <a:spLocks noChangeArrowheads="1"/>
          </p:cNvSpPr>
          <p:nvPr/>
        </p:nvSpPr>
        <p:spPr bwMode="auto">
          <a:xfrm>
            <a:off x="285750" y="1311275"/>
            <a:ext cx="8515350" cy="396875"/>
          </a:xfrm>
          <a:prstGeom prst="rect">
            <a:avLst/>
          </a:prstGeom>
          <a:noFill/>
          <a:ln w="9525">
            <a:noFill/>
            <a:miter lim="800000"/>
            <a:headEnd/>
            <a:tailEnd/>
          </a:ln>
        </p:spPr>
        <p:txBody>
          <a:bodyPr>
            <a:spAutoFit/>
          </a:bodyPr>
          <a:lstStyle/>
          <a:p>
            <a:pPr algn="ctr">
              <a:spcBef>
                <a:spcPct val="50000"/>
              </a:spcBef>
            </a:pPr>
            <a:r>
              <a:rPr lang="en-US" sz="2000">
                <a:solidFill>
                  <a:schemeClr val="tx2"/>
                </a:solidFill>
                <a:latin typeface="Arial" pitchFamily="34" charset="0"/>
              </a:rPr>
              <a:t>(Equivalent to fitting 690 miles of movie film into a 30-foot room)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igure 11-08"/>
          <p:cNvPicPr>
            <a:picLocks noChangeAspect="1" noChangeArrowheads="1"/>
          </p:cNvPicPr>
          <p:nvPr/>
        </p:nvPicPr>
        <p:blipFill>
          <a:blip r:embed="rId3" cstate="print"/>
          <a:srcRect/>
          <a:stretch>
            <a:fillRect/>
          </a:stretch>
        </p:blipFill>
        <p:spPr bwMode="auto">
          <a:xfrm>
            <a:off x="304800" y="1130300"/>
            <a:ext cx="8531225" cy="4600575"/>
          </a:xfrm>
          <a:prstGeom prst="rect">
            <a:avLst/>
          </a:prstGeom>
          <a:noFill/>
          <a:ln w="9525">
            <a:noFill/>
            <a:miter lim="800000"/>
            <a:headEnd/>
            <a:tailEnd/>
          </a:ln>
        </p:spPr>
      </p:pic>
      <p:sp>
        <p:nvSpPr>
          <p:cNvPr id="26627" name="Title 2"/>
          <p:cNvSpPr>
            <a:spLocks noGrp="1"/>
          </p:cNvSpPr>
          <p:nvPr>
            <p:ph type="title" idx="4294967295"/>
          </p:nvPr>
        </p:nvSpPr>
        <p:spPr>
          <a:xfrm>
            <a:off x="0" y="0"/>
            <a:ext cx="9144000" cy="895350"/>
          </a:xfrm>
        </p:spPr>
        <p:txBody>
          <a:bodyPr/>
          <a:lstStyle/>
          <a:p>
            <a:r>
              <a:rPr lang="en-US" sz="2400" smtClean="0"/>
              <a:t>Chromosomal puffs in condensed Drosophila chromosome show states of de-condensing in expressed regions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0"/>
            <a:ext cx="9144000" cy="1284288"/>
          </a:xfrm>
        </p:spPr>
        <p:txBody>
          <a:bodyPr/>
          <a:lstStyle/>
          <a:p>
            <a:pPr eaLnBrk="1" hangingPunct="1"/>
            <a:r>
              <a:rPr lang="en-US" sz="3200" dirty="0" smtClean="0"/>
              <a:t>Prokaryotic genome characteristics</a:t>
            </a:r>
          </a:p>
        </p:txBody>
      </p:sp>
      <p:graphicFrame>
        <p:nvGraphicFramePr>
          <p:cNvPr id="1026" name="Object 3"/>
          <p:cNvGraphicFramePr>
            <a:graphicFrameLocks noChangeAspect="1"/>
          </p:cNvGraphicFramePr>
          <p:nvPr/>
        </p:nvGraphicFramePr>
        <p:xfrm>
          <a:off x="2468563" y="1828800"/>
          <a:ext cx="6675437" cy="4638675"/>
        </p:xfrm>
        <a:graphic>
          <a:graphicData uri="http://schemas.openxmlformats.org/presentationml/2006/ole">
            <mc:AlternateContent xmlns:mc="http://schemas.openxmlformats.org/markup-compatibility/2006">
              <mc:Choice xmlns:v="urn:schemas-microsoft-com:vml" Requires="v">
                <p:oleObj spid="_x0000_s1040" name="Bitmap Image" r:id="rId4" imgW="6676190" imgH="4638095" progId="PBrush">
                  <p:embed/>
                </p:oleObj>
              </mc:Choice>
              <mc:Fallback>
                <p:oleObj name="Bitmap Image" r:id="rId4" imgW="6676190" imgH="4638095" progId="PBrus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8563" y="1828800"/>
                        <a:ext cx="6675437"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Line 6"/>
          <p:cNvSpPr>
            <a:spLocks noChangeShapeType="1"/>
          </p:cNvSpPr>
          <p:nvPr/>
        </p:nvSpPr>
        <p:spPr bwMode="auto">
          <a:xfrm flipH="1">
            <a:off x="6534150" y="1295400"/>
            <a:ext cx="933450" cy="2171700"/>
          </a:xfrm>
          <a:prstGeom prst="line">
            <a:avLst/>
          </a:prstGeom>
          <a:noFill/>
          <a:ln w="38100">
            <a:solidFill>
              <a:srgbClr val="FF0000"/>
            </a:solidFill>
            <a:round/>
            <a:headEnd/>
            <a:tailEnd type="triangle" w="med" len="med"/>
          </a:ln>
        </p:spPr>
        <p:txBody>
          <a:bodyPr/>
          <a:lstStyle/>
          <a:p>
            <a:endParaRPr lang="en-US"/>
          </a:p>
        </p:txBody>
      </p:sp>
      <p:sp>
        <p:nvSpPr>
          <p:cNvPr id="7" name="TextBox 6"/>
          <p:cNvSpPr txBox="1"/>
          <p:nvPr/>
        </p:nvSpPr>
        <p:spPr>
          <a:xfrm>
            <a:off x="4462463" y="5703888"/>
            <a:ext cx="4278312" cy="923925"/>
          </a:xfrm>
          <a:prstGeom prst="rect">
            <a:avLst/>
          </a:prstGeom>
          <a:noFill/>
        </p:spPr>
        <p:txBody>
          <a:bodyPr>
            <a:spAutoFit/>
          </a:bodyPr>
          <a:lstStyle/>
          <a:p>
            <a:pPr>
              <a:defRPr/>
            </a:pPr>
            <a:r>
              <a:rPr lang="en-US" sz="1800" dirty="0">
                <a:latin typeface="+mn-lt"/>
              </a:rPr>
              <a:t>How does the bacterial chromosome remain in its “tight” </a:t>
            </a:r>
            <a:r>
              <a:rPr lang="en-US" sz="1800" dirty="0" err="1">
                <a:latin typeface="+mn-lt"/>
              </a:rPr>
              <a:t>nucleoid</a:t>
            </a:r>
            <a:r>
              <a:rPr lang="en-US" sz="1800" dirty="0">
                <a:latin typeface="+mn-lt"/>
              </a:rPr>
              <a:t> without a nuclear membrane?</a:t>
            </a:r>
          </a:p>
        </p:txBody>
      </p:sp>
      <p:sp>
        <p:nvSpPr>
          <p:cNvPr id="8" name="Rectangle 7"/>
          <p:cNvSpPr/>
          <p:nvPr/>
        </p:nvSpPr>
        <p:spPr>
          <a:xfrm>
            <a:off x="141288" y="1414463"/>
            <a:ext cx="4529137" cy="2297112"/>
          </a:xfrm>
          <a:prstGeom prst="rect">
            <a:avLst/>
          </a:prstGeom>
        </p:spPr>
        <p:txBody>
          <a:bodyPr>
            <a:spAutoFit/>
          </a:bodyPr>
          <a:lstStyle/>
          <a:p>
            <a:pPr marL="457200" indent="-457200">
              <a:buFont typeface="+mj-lt"/>
              <a:buAutoNum type="arabicPeriod"/>
              <a:defRPr/>
            </a:pPr>
            <a:r>
              <a:rPr lang="en-US" dirty="0">
                <a:latin typeface="+mn-lt"/>
              </a:rPr>
              <a:t>Circular chromosome (only one), not linear</a:t>
            </a:r>
          </a:p>
          <a:p>
            <a:pPr marL="457200" indent="-457200">
              <a:buFont typeface="+mj-lt"/>
              <a:buAutoNum type="arabicPeriod"/>
              <a:defRPr/>
            </a:pPr>
            <a:r>
              <a:rPr lang="en-US" dirty="0">
                <a:latin typeface="+mn-lt"/>
              </a:rPr>
              <a:t>Efficient—more gene DNA, less or no Junk DNA</a:t>
            </a:r>
          </a:p>
          <a:p>
            <a:pPr marL="457200" indent="-457200">
              <a:buFont typeface="+mj-lt"/>
              <a:buAutoNum type="arabicPeriod"/>
              <a:defRPr/>
            </a:pPr>
            <a:r>
              <a:rPr lang="en-US" dirty="0">
                <a:latin typeface="+mn-lt"/>
              </a:rPr>
              <a:t>One origin sequence per chromosome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64" descr="bro25332_12_01.jpg"/>
          <p:cNvPicPr>
            <a:picLocks noChangeAspect="1"/>
          </p:cNvPicPr>
          <p:nvPr/>
        </p:nvPicPr>
        <p:blipFill>
          <a:blip r:embed="rId2" cstate="print"/>
          <a:srcRect/>
          <a:stretch>
            <a:fillRect/>
          </a:stretch>
        </p:blipFill>
        <p:spPr bwMode="auto">
          <a:xfrm>
            <a:off x="528638" y="715963"/>
            <a:ext cx="4559300" cy="4095750"/>
          </a:xfrm>
          <a:prstGeom prst="rect">
            <a:avLst/>
          </a:prstGeom>
          <a:noFill/>
          <a:ln w="9525">
            <a:noFill/>
            <a:miter lim="800000"/>
            <a:headEnd/>
            <a:tailEnd/>
          </a:ln>
        </p:spPr>
      </p:pic>
      <p:grpSp>
        <p:nvGrpSpPr>
          <p:cNvPr id="2" name="Group 97"/>
          <p:cNvGrpSpPr>
            <a:grpSpLocks noChangeAspect="1"/>
          </p:cNvGrpSpPr>
          <p:nvPr/>
        </p:nvGrpSpPr>
        <p:grpSpPr bwMode="auto">
          <a:xfrm>
            <a:off x="1011238" y="1500188"/>
            <a:ext cx="536575" cy="766762"/>
            <a:chOff x="974725" y="2138363"/>
            <a:chExt cx="565150" cy="806450"/>
          </a:xfrm>
        </p:grpSpPr>
        <p:sp>
          <p:nvSpPr>
            <p:cNvPr id="6164" name="Line 12"/>
            <p:cNvSpPr>
              <a:spLocks noChangeAspect="1" noChangeShapeType="1"/>
            </p:cNvSpPr>
            <p:nvPr/>
          </p:nvSpPr>
          <p:spPr bwMode="auto">
            <a:xfrm flipH="1" flipV="1">
              <a:off x="974725" y="2824163"/>
              <a:ext cx="266700" cy="120650"/>
            </a:xfrm>
            <a:prstGeom prst="line">
              <a:avLst/>
            </a:prstGeom>
            <a:noFill/>
            <a:ln w="10160">
              <a:solidFill>
                <a:srgbClr val="000000"/>
              </a:solidFill>
              <a:round/>
              <a:headEnd/>
              <a:tailEnd/>
            </a:ln>
          </p:spPr>
          <p:txBody>
            <a:bodyPr/>
            <a:lstStyle/>
            <a:p>
              <a:endParaRPr lang="en-US"/>
            </a:p>
          </p:txBody>
        </p:sp>
        <p:sp>
          <p:nvSpPr>
            <p:cNvPr id="6165" name="Line 13"/>
            <p:cNvSpPr>
              <a:spLocks noChangeAspect="1" noChangeShapeType="1"/>
            </p:cNvSpPr>
            <p:nvPr/>
          </p:nvSpPr>
          <p:spPr bwMode="auto">
            <a:xfrm>
              <a:off x="1238250" y="2138363"/>
              <a:ext cx="301625" cy="133350"/>
            </a:xfrm>
            <a:prstGeom prst="line">
              <a:avLst/>
            </a:prstGeom>
            <a:noFill/>
            <a:ln w="10160">
              <a:solidFill>
                <a:srgbClr val="000000"/>
              </a:solidFill>
              <a:round/>
              <a:headEnd/>
              <a:tailEnd/>
            </a:ln>
          </p:spPr>
          <p:txBody>
            <a:bodyPr/>
            <a:lstStyle/>
            <a:p>
              <a:endParaRPr lang="en-US"/>
            </a:p>
          </p:txBody>
        </p:sp>
        <p:sp>
          <p:nvSpPr>
            <p:cNvPr id="6166" name="Line 14"/>
            <p:cNvSpPr>
              <a:spLocks noChangeAspect="1" noChangeShapeType="1"/>
            </p:cNvSpPr>
            <p:nvPr/>
          </p:nvSpPr>
          <p:spPr bwMode="auto">
            <a:xfrm flipH="1">
              <a:off x="1120775" y="2217738"/>
              <a:ext cx="298450" cy="673100"/>
            </a:xfrm>
            <a:prstGeom prst="line">
              <a:avLst/>
            </a:prstGeom>
            <a:noFill/>
            <a:ln w="10160">
              <a:solidFill>
                <a:srgbClr val="000000"/>
              </a:solidFill>
              <a:round/>
              <a:headEnd/>
              <a:tailEnd/>
            </a:ln>
          </p:spPr>
          <p:txBody>
            <a:bodyPr/>
            <a:lstStyle/>
            <a:p>
              <a:endParaRPr lang="en-US"/>
            </a:p>
          </p:txBody>
        </p:sp>
      </p:grpSp>
      <p:sp>
        <p:nvSpPr>
          <p:cNvPr id="6148" name="Rectangle 164"/>
          <p:cNvSpPr>
            <a:spLocks noChangeAspect="1" noChangeArrowheads="1"/>
          </p:cNvSpPr>
          <p:nvPr/>
        </p:nvSpPr>
        <p:spPr bwMode="auto">
          <a:xfrm>
            <a:off x="544513" y="1592263"/>
            <a:ext cx="779059" cy="369332"/>
          </a:xfrm>
          <a:prstGeom prst="rect">
            <a:avLst/>
          </a:prstGeom>
          <a:noFill/>
          <a:ln w="9525">
            <a:noFill/>
            <a:miter lim="800000"/>
            <a:headEnd/>
            <a:tailEnd/>
          </a:ln>
        </p:spPr>
        <p:txBody>
          <a:bodyPr wrap="none" lIns="0" tIns="0" rIns="0" bIns="0">
            <a:spAutoFit/>
          </a:bodyPr>
          <a:lstStyle/>
          <a:p>
            <a:r>
              <a:rPr lang="en-US" sz="1200" b="1">
                <a:solidFill>
                  <a:srgbClr val="000000"/>
                </a:solidFill>
                <a:latin typeface="+mn-lt"/>
              </a:rPr>
              <a:t>Origin of</a:t>
            </a:r>
          </a:p>
          <a:p>
            <a:r>
              <a:rPr lang="en-US" sz="1200" b="1">
                <a:solidFill>
                  <a:srgbClr val="000000"/>
                </a:solidFill>
                <a:latin typeface="+mn-lt"/>
              </a:rPr>
              <a:t>replication</a:t>
            </a:r>
            <a:endParaRPr lang="en-US" sz="1200" b="1">
              <a:latin typeface="+mn-lt"/>
            </a:endParaRPr>
          </a:p>
        </p:txBody>
      </p:sp>
      <p:sp>
        <p:nvSpPr>
          <p:cNvPr id="6149" name="Rectangle 183"/>
          <p:cNvSpPr>
            <a:spLocks noChangeAspect="1" noChangeArrowheads="1"/>
          </p:cNvSpPr>
          <p:nvPr/>
        </p:nvSpPr>
        <p:spPr bwMode="auto">
          <a:xfrm>
            <a:off x="968375" y="4224338"/>
            <a:ext cx="1570943" cy="664797"/>
          </a:xfrm>
          <a:prstGeom prst="rect">
            <a:avLst/>
          </a:prstGeom>
          <a:noFill/>
          <a:ln w="9525">
            <a:noFill/>
            <a:miter lim="800000"/>
            <a:headEnd/>
            <a:tailEnd/>
          </a:ln>
        </p:spPr>
        <p:txBody>
          <a:bodyPr wrap="none" lIns="0" tIns="0" rIns="0" bIns="0">
            <a:spAutoFit/>
          </a:bodyPr>
          <a:lstStyle/>
          <a:p>
            <a:pPr>
              <a:lnSpc>
                <a:spcPct val="120000"/>
              </a:lnSpc>
            </a:pPr>
            <a:r>
              <a:rPr lang="en-US" sz="1200" b="1">
                <a:solidFill>
                  <a:srgbClr val="000000"/>
                </a:solidFill>
                <a:latin typeface="+mn-lt"/>
              </a:rPr>
              <a:t>Genes</a:t>
            </a:r>
          </a:p>
          <a:p>
            <a:pPr>
              <a:lnSpc>
                <a:spcPct val="120000"/>
              </a:lnSpc>
            </a:pPr>
            <a:r>
              <a:rPr lang="en-US" sz="1200" b="1">
                <a:solidFill>
                  <a:srgbClr val="000000"/>
                </a:solidFill>
                <a:latin typeface="+mn-lt"/>
              </a:rPr>
              <a:t>Intergenic regions</a:t>
            </a:r>
          </a:p>
          <a:p>
            <a:pPr>
              <a:lnSpc>
                <a:spcPct val="120000"/>
              </a:lnSpc>
            </a:pPr>
            <a:r>
              <a:rPr lang="en-US" sz="1200" b="1">
                <a:solidFill>
                  <a:srgbClr val="000000"/>
                </a:solidFill>
                <a:latin typeface="+mn-lt"/>
              </a:rPr>
              <a:t>Repetitive sequences</a:t>
            </a:r>
            <a:endParaRPr lang="en-US" sz="1200" b="1">
              <a:latin typeface="+mn-lt"/>
            </a:endParaRPr>
          </a:p>
        </p:txBody>
      </p:sp>
      <p:sp>
        <p:nvSpPr>
          <p:cNvPr id="6151" name="Rectangle 237"/>
          <p:cNvSpPr>
            <a:spLocks noChangeAspect="1" noChangeArrowheads="1"/>
          </p:cNvSpPr>
          <p:nvPr/>
        </p:nvSpPr>
        <p:spPr bwMode="auto">
          <a:xfrm>
            <a:off x="5308600" y="1281113"/>
            <a:ext cx="2745945" cy="369332"/>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mn-lt"/>
              </a:rPr>
              <a:t>•  Most, but not all, bacterial species</a:t>
            </a:r>
          </a:p>
          <a:p>
            <a:r>
              <a:rPr lang="en-US" sz="1200" b="1" dirty="0">
                <a:solidFill>
                  <a:srgbClr val="000000"/>
                </a:solidFill>
                <a:latin typeface="+mn-lt"/>
              </a:rPr>
              <a:t>   contain circular chromosomal DNA.</a:t>
            </a:r>
            <a:endParaRPr lang="en-US" sz="1200" b="1" dirty="0">
              <a:latin typeface="+mn-lt"/>
            </a:endParaRPr>
          </a:p>
        </p:txBody>
      </p:sp>
      <p:sp>
        <p:nvSpPr>
          <p:cNvPr id="6152" name="Rectangle 299"/>
          <p:cNvSpPr>
            <a:spLocks noChangeAspect="1" noChangeArrowheads="1"/>
          </p:cNvSpPr>
          <p:nvPr/>
        </p:nvSpPr>
        <p:spPr bwMode="auto">
          <a:xfrm>
            <a:off x="5308600" y="1804988"/>
            <a:ext cx="2378664" cy="369332"/>
          </a:xfrm>
          <a:prstGeom prst="rect">
            <a:avLst/>
          </a:prstGeom>
          <a:noFill/>
          <a:ln w="9525">
            <a:noFill/>
            <a:miter lim="800000"/>
            <a:headEnd/>
            <a:tailEnd/>
          </a:ln>
        </p:spPr>
        <p:txBody>
          <a:bodyPr wrap="none" lIns="0" tIns="0" rIns="0" bIns="0">
            <a:spAutoFit/>
          </a:bodyPr>
          <a:lstStyle/>
          <a:p>
            <a:r>
              <a:rPr lang="en-US" sz="1200" b="1">
                <a:solidFill>
                  <a:srgbClr val="000000"/>
                </a:solidFill>
                <a:latin typeface="+mn-lt"/>
              </a:rPr>
              <a:t>•  A typical chromosome is a few</a:t>
            </a:r>
          </a:p>
          <a:p>
            <a:r>
              <a:rPr lang="en-US" sz="1200" b="1">
                <a:solidFill>
                  <a:srgbClr val="000000"/>
                </a:solidFill>
                <a:latin typeface="+mn-lt"/>
              </a:rPr>
              <a:t>   million base pairs in length.</a:t>
            </a:r>
            <a:endParaRPr lang="en-US" sz="1200" b="1">
              <a:latin typeface="+mn-lt"/>
            </a:endParaRPr>
          </a:p>
        </p:txBody>
      </p:sp>
      <p:sp>
        <p:nvSpPr>
          <p:cNvPr id="6153" name="Rectangle 349"/>
          <p:cNvSpPr>
            <a:spLocks noChangeAspect="1" noChangeArrowheads="1"/>
          </p:cNvSpPr>
          <p:nvPr/>
        </p:nvSpPr>
        <p:spPr bwMode="auto">
          <a:xfrm>
            <a:off x="5308600" y="2327275"/>
            <a:ext cx="2646558" cy="553998"/>
          </a:xfrm>
          <a:prstGeom prst="rect">
            <a:avLst/>
          </a:prstGeom>
          <a:noFill/>
          <a:ln w="9525">
            <a:noFill/>
            <a:miter lim="800000"/>
            <a:headEnd/>
            <a:tailEnd/>
          </a:ln>
        </p:spPr>
        <p:txBody>
          <a:bodyPr wrap="none" lIns="0" tIns="0" rIns="0" bIns="0">
            <a:spAutoFit/>
          </a:bodyPr>
          <a:lstStyle/>
          <a:p>
            <a:r>
              <a:rPr lang="en-US" sz="1200" b="1">
                <a:solidFill>
                  <a:srgbClr val="000000"/>
                </a:solidFill>
                <a:latin typeface="+mn-lt"/>
              </a:rPr>
              <a:t>•  Most bacterial species contain a</a:t>
            </a:r>
          </a:p>
          <a:p>
            <a:r>
              <a:rPr lang="en-US" sz="1200" b="1">
                <a:solidFill>
                  <a:srgbClr val="000000"/>
                </a:solidFill>
                <a:latin typeface="+mn-lt"/>
              </a:rPr>
              <a:t>   single type of chromosome, but it</a:t>
            </a:r>
          </a:p>
          <a:p>
            <a:r>
              <a:rPr lang="en-US" sz="1200" b="1">
                <a:solidFill>
                  <a:srgbClr val="000000"/>
                </a:solidFill>
                <a:latin typeface="+mn-lt"/>
              </a:rPr>
              <a:t>   may be present in multiple copies.</a:t>
            </a:r>
            <a:endParaRPr lang="en-US" sz="1200" b="1">
              <a:latin typeface="+mn-lt"/>
            </a:endParaRPr>
          </a:p>
        </p:txBody>
      </p:sp>
      <p:sp>
        <p:nvSpPr>
          <p:cNvPr id="6154" name="Rectangle 436"/>
          <p:cNvSpPr>
            <a:spLocks noChangeAspect="1" noChangeArrowheads="1"/>
          </p:cNvSpPr>
          <p:nvPr/>
        </p:nvSpPr>
        <p:spPr bwMode="auto">
          <a:xfrm>
            <a:off x="5308600" y="3027363"/>
            <a:ext cx="3244478" cy="553998"/>
          </a:xfrm>
          <a:prstGeom prst="rect">
            <a:avLst/>
          </a:prstGeom>
          <a:noFill/>
          <a:ln w="9525">
            <a:noFill/>
            <a:miter lim="800000"/>
            <a:headEnd/>
            <a:tailEnd/>
          </a:ln>
        </p:spPr>
        <p:txBody>
          <a:bodyPr wrap="square" lIns="0" tIns="0" rIns="0" bIns="0">
            <a:spAutoFit/>
          </a:bodyPr>
          <a:lstStyle/>
          <a:p>
            <a:r>
              <a:rPr lang="en-US" sz="1200" b="1" dirty="0">
                <a:solidFill>
                  <a:srgbClr val="000000"/>
                </a:solidFill>
                <a:latin typeface="+mn-lt"/>
              </a:rPr>
              <a:t>•  A few thousand different genes are </a:t>
            </a:r>
          </a:p>
          <a:p>
            <a:r>
              <a:rPr lang="en-US" sz="1200" b="1" dirty="0">
                <a:solidFill>
                  <a:srgbClr val="000000"/>
                </a:solidFill>
                <a:latin typeface="+mn-lt"/>
              </a:rPr>
              <a:t>   interspersed throughout the chromosome.</a:t>
            </a:r>
          </a:p>
          <a:p>
            <a:r>
              <a:rPr lang="en-US" sz="1200" b="1" dirty="0">
                <a:solidFill>
                  <a:srgbClr val="000000"/>
                </a:solidFill>
                <a:latin typeface="+mn-lt"/>
              </a:rPr>
              <a:t> </a:t>
            </a:r>
            <a:endParaRPr lang="en-US" sz="1200" b="1" dirty="0">
              <a:latin typeface="+mn-lt"/>
            </a:endParaRPr>
          </a:p>
        </p:txBody>
      </p:sp>
      <p:sp>
        <p:nvSpPr>
          <p:cNvPr id="6158" name="Rectangle 3"/>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latin typeface="Times New Roman" pitchFamily="18" charset="0"/>
              </a:rPr>
              <a:t>Copyright ©The McGraw-Hill Companies, Inc. Permission required for reproduction or display</a:t>
            </a:r>
          </a:p>
        </p:txBody>
      </p:sp>
      <p:sp>
        <p:nvSpPr>
          <p:cNvPr id="6160" name="Text Box 7"/>
          <p:cNvSpPr txBox="1">
            <a:spLocks noChangeArrowheads="1"/>
          </p:cNvSpPr>
          <p:nvPr/>
        </p:nvSpPr>
        <p:spPr bwMode="auto">
          <a:xfrm>
            <a:off x="304800" y="5638800"/>
            <a:ext cx="1577420" cy="307777"/>
          </a:xfrm>
          <a:prstGeom prst="rect">
            <a:avLst/>
          </a:prstGeom>
          <a:noFill/>
          <a:ln w="9525">
            <a:noFill/>
            <a:miter lim="800000"/>
            <a:headEnd/>
            <a:tailEnd/>
          </a:ln>
        </p:spPr>
        <p:txBody>
          <a:bodyPr wrap="none">
            <a:spAutoFit/>
          </a:bodyPr>
          <a:lstStyle/>
          <a:p>
            <a:pPr eaLnBrk="0" hangingPunct="0"/>
            <a:r>
              <a:rPr lang="en-US" sz="1400" b="1" dirty="0" err="1" smtClean="0">
                <a:latin typeface="+mn-lt"/>
              </a:rPr>
              <a:t>Brooker</a:t>
            </a:r>
            <a:r>
              <a:rPr lang="en-US" sz="1400" b="1" dirty="0" smtClean="0">
                <a:latin typeface="+mn-lt"/>
              </a:rPr>
              <a:t>, fig </a:t>
            </a:r>
            <a:r>
              <a:rPr lang="en-US" sz="1400" b="1" dirty="0">
                <a:latin typeface="+mn-lt"/>
              </a:rPr>
              <a:t>12.1</a:t>
            </a:r>
          </a:p>
        </p:txBody>
      </p:sp>
      <p:sp>
        <p:nvSpPr>
          <p:cNvPr id="13330" name="AutoShape 20"/>
          <p:cNvSpPr>
            <a:spLocks noChangeArrowheads="1"/>
          </p:cNvSpPr>
          <p:nvPr/>
        </p:nvSpPr>
        <p:spPr bwMode="auto">
          <a:xfrm>
            <a:off x="4639101" y="5250977"/>
            <a:ext cx="685800" cy="719138"/>
          </a:xfrm>
          <a:prstGeom prst="wedgeRectCallout">
            <a:avLst>
              <a:gd name="adj1" fmla="val -120668"/>
              <a:gd name="adj2" fmla="val -179341"/>
            </a:avLst>
          </a:prstGeom>
          <a:solidFill>
            <a:schemeClr val="accent1"/>
          </a:solidFill>
          <a:ln w="9525">
            <a:solidFill>
              <a:schemeClr val="tx1"/>
            </a:solidFill>
            <a:miter lim="800000"/>
            <a:headEnd/>
            <a:tailEnd/>
          </a:ln>
        </p:spPr>
        <p:txBody>
          <a:bodyPr/>
          <a:lstStyle/>
          <a:p>
            <a:pPr eaLnBrk="0" hangingPunct="0"/>
            <a:endParaRPr lang="en-US" sz="1400"/>
          </a:p>
        </p:txBody>
      </p:sp>
      <p:sp>
        <p:nvSpPr>
          <p:cNvPr id="13331" name="AutoShape 21"/>
          <p:cNvSpPr>
            <a:spLocks noChangeArrowheads="1"/>
          </p:cNvSpPr>
          <p:nvPr/>
        </p:nvSpPr>
        <p:spPr bwMode="auto">
          <a:xfrm>
            <a:off x="3940791" y="5196385"/>
            <a:ext cx="3200400" cy="838200"/>
          </a:xfrm>
          <a:prstGeom prst="wedgeRectCallout">
            <a:avLst>
              <a:gd name="adj1" fmla="val -81986"/>
              <a:gd name="adj2" fmla="val -133770"/>
            </a:avLst>
          </a:prstGeom>
          <a:solidFill>
            <a:schemeClr val="accent1"/>
          </a:solidFill>
          <a:ln w="9525">
            <a:solidFill>
              <a:schemeClr val="tx1"/>
            </a:solidFill>
            <a:miter lim="800000"/>
            <a:headEnd/>
            <a:tailEnd/>
          </a:ln>
        </p:spPr>
        <p:txBody>
          <a:bodyPr/>
          <a:lstStyle/>
          <a:p>
            <a:pPr eaLnBrk="0" hangingPunct="0"/>
            <a:r>
              <a:rPr lang="en-US" sz="1400" dirty="0" err="1"/>
              <a:t>Intergenic</a:t>
            </a:r>
            <a:r>
              <a:rPr lang="en-US" sz="1400" dirty="0"/>
              <a:t> regions play roles in DNA folding,  DNA replication, gene regulation, and genetic recombination</a:t>
            </a:r>
          </a:p>
        </p:txBody>
      </p:sp>
      <p:sp>
        <p:nvSpPr>
          <p:cNvPr id="23" name="Title 22"/>
          <p:cNvSpPr>
            <a:spLocks noGrp="1"/>
          </p:cNvSpPr>
          <p:nvPr>
            <p:ph type="title"/>
          </p:nvPr>
        </p:nvSpPr>
        <p:spPr/>
        <p:txBody>
          <a:bodyPr/>
          <a:lstStyle/>
          <a:p>
            <a:r>
              <a:rPr lang="en-US" sz="3200" dirty="0" smtClean="0">
                <a:solidFill>
                  <a:schemeClr val="tx2"/>
                </a:solidFill>
                <a:latin typeface="Arial"/>
                <a:ea typeface="+mj-ea"/>
                <a:cs typeface="+mj-cs"/>
              </a:rPr>
              <a:t>Prokaryotic genome characteristics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31"/>
                                        </p:tgtEl>
                                        <p:attrNameLst>
                                          <p:attrName>style.visibility</p:attrName>
                                        </p:attrNameLst>
                                      </p:cBhvr>
                                      <p:to>
                                        <p:strVal val="visible"/>
                                      </p:to>
                                    </p:set>
                                    <p:animEffect transition="in" filter="wipe(down)">
                                      <p:cBhvr>
                                        <p:cTn id="7" dur="500"/>
                                        <p:tgtEl>
                                          <p:spTgt spid="133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30"/>
                                        </p:tgtEl>
                                        <p:attrNameLst>
                                          <p:attrName>style.visibility</p:attrName>
                                        </p:attrNameLst>
                                      </p:cBhvr>
                                      <p:to>
                                        <p:strVal val="visible"/>
                                      </p:to>
                                    </p:set>
                                    <p:animEffect transition="in" filter="wipe(down)">
                                      <p:cBhvr>
                                        <p:cTn id="10" dur="500"/>
                                        <p:tgtEl>
                                          <p:spTgt spid="1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0" grpId="0" animBg="1"/>
      <p:bldP spid="13331"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2600</Words>
  <Application>Microsoft Office PowerPoint</Application>
  <PresentationFormat>On-screen Show (4:3)</PresentationFormat>
  <Paragraphs>477</Paragraphs>
  <Slides>42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Default Design</vt:lpstr>
      <vt:lpstr>Bitmap Image</vt:lpstr>
      <vt:lpstr>Study Guide and Outline</vt:lpstr>
      <vt:lpstr>How much DNA do different organisms have?</vt:lpstr>
      <vt:lpstr>PowerPoint Presentation</vt:lpstr>
      <vt:lpstr>Size measurements in the molecular world</vt:lpstr>
      <vt:lpstr>Representative genome sizes</vt:lpstr>
      <vt:lpstr>DNA packaging: How does all that DNA fit into one nucleus?</vt:lpstr>
      <vt:lpstr>Chromosomal puffs in condensed Drosophila chromosome show states of de-condensing in expressed regions</vt:lpstr>
      <vt:lpstr>Prokaryotic genome characteristics</vt:lpstr>
      <vt:lpstr>Prokaryotic genome characteristics</vt:lpstr>
      <vt:lpstr>Bacterial chromosome is normally supercoiled</vt:lpstr>
      <vt:lpstr>To fit within bacterial cell, the chromosome must be compacted ~1000-fold</vt:lpstr>
      <vt:lpstr>PowerPoint Presentation</vt:lpstr>
      <vt:lpstr>Negative and Positive Supercoiling</vt:lpstr>
      <vt:lpstr>Negative supercoiling promotes DNA strand separation</vt:lpstr>
      <vt:lpstr>Model for coiling activity of Topoisomerase II (Gyrase)</vt:lpstr>
      <vt:lpstr>Eukaryotic Chromosomes</vt:lpstr>
      <vt:lpstr>Levels of DNA Packaging in Eukaryotes</vt:lpstr>
      <vt:lpstr>Types of DNA sequences  making up the eukaryotic genome</vt:lpstr>
      <vt:lpstr>PowerPoint Presentation</vt:lpstr>
      <vt:lpstr>Centromere sequences</vt:lpstr>
      <vt:lpstr>Reminder of function of kinetochores and  kinetochore microtubules</vt:lpstr>
      <vt:lpstr>Chromosome fragments lacking centromeres are lost in mitosis (Figure 11.10)</vt:lpstr>
      <vt:lpstr>Telomere sequences function to preserve the length of the “ends”</vt:lpstr>
      <vt:lpstr>Dolly: First successful cloned adult animal </vt:lpstr>
      <vt:lpstr>Telomeres sequences may loop back and preserve DNA-ends during replication</vt:lpstr>
      <vt:lpstr>Major proteins necessary for chromosome structure</vt:lpstr>
      <vt:lpstr>Levels of DNA Packaging in Eukaryotes</vt:lpstr>
      <vt:lpstr>Digestion of nucleosomes reveals nucleosome structure</vt:lpstr>
      <vt:lpstr>Nucleosomes shorten DNA ~seven-fold</vt:lpstr>
      <vt:lpstr>PowerPoint Presentation</vt:lpstr>
      <vt:lpstr>Non-histone proteins play role in chromosomes organization and compaction</vt:lpstr>
      <vt:lpstr>Nucleosomes closely associate to form 30 nm fiber (shortens total DNA by another 7 fold)</vt:lpstr>
      <vt:lpstr>PowerPoint Presentation</vt:lpstr>
      <vt:lpstr>PowerPoint Presentation</vt:lpstr>
      <vt:lpstr>Levels of DNA Packaging</vt:lpstr>
      <vt:lpstr>Chicken chromosomes in condensed metaphase and interphase</vt:lpstr>
      <vt:lpstr>Radial loop bound to a nuclear matrix fiber</vt:lpstr>
      <vt:lpstr>Levels of DNA Packaging, cont.</vt:lpstr>
      <vt:lpstr>Metaphase Chromosomes</vt:lpstr>
      <vt:lpstr>PowerPoint Presentation</vt:lpstr>
      <vt:lpstr>Packaging of DNA in interphase vs. M-phase</vt:lpstr>
      <vt:lpstr>Chromosome Structure: practice questions</vt:lpstr>
    </vt:vector>
  </TitlesOfParts>
  <Company>Georgia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echen</dc:creator>
  <cp:lastModifiedBy>juser</cp:lastModifiedBy>
  <cp:revision>124</cp:revision>
  <dcterms:created xsi:type="dcterms:W3CDTF">2002-08-22T21:48:37Z</dcterms:created>
  <dcterms:modified xsi:type="dcterms:W3CDTF">2014-09-30T17:52:22Z</dcterms:modified>
</cp:coreProperties>
</file>