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05" r:id="rId2"/>
    <p:sldId id="306" r:id="rId3"/>
    <p:sldId id="267" r:id="rId4"/>
    <p:sldId id="310" r:id="rId5"/>
    <p:sldId id="297" r:id="rId6"/>
    <p:sldId id="314" r:id="rId7"/>
    <p:sldId id="315" r:id="rId8"/>
    <p:sldId id="326" r:id="rId9"/>
    <p:sldId id="327" r:id="rId10"/>
    <p:sldId id="335" r:id="rId11"/>
    <p:sldId id="329" r:id="rId12"/>
    <p:sldId id="262" r:id="rId13"/>
    <p:sldId id="331" r:id="rId14"/>
    <p:sldId id="330" r:id="rId15"/>
    <p:sldId id="332" r:id="rId16"/>
    <p:sldId id="265" r:id="rId17"/>
    <p:sldId id="333" r:id="rId18"/>
    <p:sldId id="298" r:id="rId19"/>
    <p:sldId id="334" r:id="rId20"/>
    <p:sldId id="336" r:id="rId21"/>
    <p:sldId id="322" r:id="rId22"/>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78" autoAdjust="0"/>
    <p:restoredTop sz="98947" autoAdjust="0"/>
  </p:normalViewPr>
  <p:slideViewPr>
    <p:cSldViewPr snapToGrid="0">
      <p:cViewPr>
        <p:scale>
          <a:sx n="70" d="100"/>
          <a:sy n="70" d="100"/>
        </p:scale>
        <p:origin x="-638" y="-144"/>
      </p:cViewPr>
      <p:guideLst>
        <p:guide orient="horz" pos="2160"/>
        <p:guide pos="2880"/>
      </p:guideLst>
    </p:cSldViewPr>
  </p:slideViewPr>
  <p:outlineViewPr>
    <p:cViewPr>
      <p:scale>
        <a:sx n="33" d="100"/>
        <a:sy n="33" d="100"/>
      </p:scale>
      <p:origin x="0" y="3930"/>
    </p:cViewPr>
  </p:outlin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4029075" cy="3492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pPr>
              <a:defRPr/>
            </a:pPr>
            <a:endParaRPr lang="en-US"/>
          </a:p>
        </p:txBody>
      </p:sp>
      <p:sp>
        <p:nvSpPr>
          <p:cNvPr id="25603" name="Rectangle 3"/>
          <p:cNvSpPr>
            <a:spLocks noGrp="1" noChangeArrowheads="1"/>
          </p:cNvSpPr>
          <p:nvPr>
            <p:ph type="dt" sz="quarter" idx="1"/>
          </p:nvPr>
        </p:nvSpPr>
        <p:spPr bwMode="auto">
          <a:xfrm>
            <a:off x="5267325" y="0"/>
            <a:ext cx="4029075" cy="3492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pPr>
              <a:defRPr/>
            </a:pPr>
            <a:endParaRPr lang="en-US"/>
          </a:p>
        </p:txBody>
      </p:sp>
      <p:sp>
        <p:nvSpPr>
          <p:cNvPr id="25604" name="Rectangle 4"/>
          <p:cNvSpPr>
            <a:spLocks noGrp="1" noChangeArrowheads="1"/>
          </p:cNvSpPr>
          <p:nvPr>
            <p:ph type="ftr" sz="quarter" idx="2"/>
          </p:nvPr>
        </p:nvSpPr>
        <p:spPr bwMode="auto">
          <a:xfrm>
            <a:off x="0" y="6661150"/>
            <a:ext cx="4029075" cy="3492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pPr>
              <a:defRPr/>
            </a:pPr>
            <a:endParaRPr lang="en-US"/>
          </a:p>
        </p:txBody>
      </p:sp>
      <p:sp>
        <p:nvSpPr>
          <p:cNvPr id="25605" name="Rectangle 5"/>
          <p:cNvSpPr>
            <a:spLocks noGrp="1" noChangeArrowheads="1"/>
          </p:cNvSpPr>
          <p:nvPr>
            <p:ph type="sldNum" sz="quarter" idx="3"/>
          </p:nvPr>
        </p:nvSpPr>
        <p:spPr bwMode="auto">
          <a:xfrm>
            <a:off x="5267325" y="6661150"/>
            <a:ext cx="4029075" cy="3492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pPr>
              <a:defRPr/>
            </a:pPr>
            <a:fld id="{2A92D994-D595-4B4E-82E4-909667DCE679}" type="slidenum">
              <a:rPr lang="en-US"/>
              <a:pPr>
                <a:defRPr/>
              </a:pPr>
              <a:t>‹#›</a:t>
            </a:fld>
            <a:endParaRPr lang="en-US"/>
          </a:p>
        </p:txBody>
      </p:sp>
    </p:spTree>
    <p:extLst>
      <p:ext uri="{BB962C8B-B14F-4D97-AF65-F5344CB8AC3E}">
        <p14:creationId xmlns:p14="http://schemas.microsoft.com/office/powerpoint/2010/main" val="1711404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4029075" cy="3492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pPr>
              <a:defRPr/>
            </a:pPr>
            <a:endParaRPr lang="en-US"/>
          </a:p>
        </p:txBody>
      </p:sp>
      <p:sp>
        <p:nvSpPr>
          <p:cNvPr id="14339" name="Rectangle 3"/>
          <p:cNvSpPr>
            <a:spLocks noGrp="1" noChangeArrowheads="1"/>
          </p:cNvSpPr>
          <p:nvPr>
            <p:ph type="dt" idx="1"/>
          </p:nvPr>
        </p:nvSpPr>
        <p:spPr bwMode="auto">
          <a:xfrm>
            <a:off x="5267325" y="0"/>
            <a:ext cx="4029075" cy="3492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1238250" y="3330575"/>
            <a:ext cx="6819900" cy="31527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6661150"/>
            <a:ext cx="4029075" cy="3492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pPr>
              <a:defRPr/>
            </a:pPr>
            <a:endParaRPr lang="en-US"/>
          </a:p>
        </p:txBody>
      </p:sp>
      <p:sp>
        <p:nvSpPr>
          <p:cNvPr id="14343" name="Rectangle 7"/>
          <p:cNvSpPr>
            <a:spLocks noGrp="1" noChangeArrowheads="1"/>
          </p:cNvSpPr>
          <p:nvPr>
            <p:ph type="sldNum" sz="quarter" idx="5"/>
          </p:nvPr>
        </p:nvSpPr>
        <p:spPr bwMode="auto">
          <a:xfrm>
            <a:off x="5267325" y="6661150"/>
            <a:ext cx="4029075" cy="3492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pPr>
              <a:defRPr/>
            </a:pPr>
            <a:fld id="{B3BE801C-8458-4867-80B3-4CB6272207EE}" type="slidenum">
              <a:rPr lang="en-US"/>
              <a:pPr>
                <a:defRPr/>
              </a:pPr>
              <a:t>‹#›</a:t>
            </a:fld>
            <a:endParaRPr lang="en-US"/>
          </a:p>
        </p:txBody>
      </p:sp>
    </p:spTree>
    <p:extLst>
      <p:ext uri="{BB962C8B-B14F-4D97-AF65-F5344CB8AC3E}">
        <p14:creationId xmlns:p14="http://schemas.microsoft.com/office/powerpoint/2010/main" val="1187591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31863"/>
            <a:fld id="{F020D1EC-57E3-4822-97EA-596A19FCC5D7}" type="slidenum">
              <a:rPr lang="en-US" smtClean="0"/>
              <a:pPr defTabSz="931863"/>
              <a:t>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Scientists knew the conceptual definition of genes and hereditary information, thanks t[o Darwin and Gregor Mendel.  But what was it physically?</a:t>
            </a:r>
          </a:p>
          <a:p>
            <a:pPr eaLnBrk="1" hangingPunct="1"/>
            <a:endParaRPr lang="en-US" smtClean="0"/>
          </a:p>
          <a:p>
            <a:pPr eaLnBrk="1" hangingPunct="1"/>
            <a:r>
              <a:rPr lang="en-US" smtClean="0">
                <a:sym typeface="Wingdings" pitchFamily="2" charset="2"/>
              </a:rPr>
              <a:t>knew </a:t>
            </a:r>
            <a:r>
              <a:rPr lang="en-US" i="1" smtClean="0">
                <a:sym typeface="Wingdings" pitchFamily="2" charset="2"/>
              </a:rPr>
              <a:t>something</a:t>
            </a:r>
            <a:r>
              <a:rPr lang="en-US" smtClean="0">
                <a:sym typeface="Wingdings" pitchFamily="2" charset="2"/>
              </a:rPr>
              <a:t> was being passed from parent to offspring, and </a:t>
            </a:r>
          </a:p>
          <a:p>
            <a:pPr eaLnBrk="1" hangingPunct="1">
              <a:buFont typeface="Wingdings" pitchFamily="2" charset="2"/>
              <a:buChar char="è"/>
            </a:pPr>
            <a:r>
              <a:rPr lang="en-US" smtClean="0">
                <a:sym typeface="Wingdings" pitchFamily="2" charset="2"/>
              </a:rPr>
              <a:t>That substance could determine the physical appearance and physical behavior of both parent and offspring</a:t>
            </a:r>
          </a:p>
          <a:p>
            <a:pPr eaLnBrk="1" hangingPunct="1">
              <a:buFont typeface="Wingdings" pitchFamily="2" charset="2"/>
              <a:buChar char="è"/>
            </a:pPr>
            <a:r>
              <a:rPr lang="en-US" smtClean="0">
                <a:sym typeface="Wingdings" pitchFamily="2" charset="2"/>
              </a:rPr>
              <a:t>But biologists also knew that the hereditary substance was not immutable, but allowed new variants to arise.  (and that the new variants were also able to be passed on to offspring. </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31863"/>
            <a:fld id="{7A11E428-AA87-47E2-BE9D-31A0BD19BFDF}" type="slidenum">
              <a:rPr lang="en-US" smtClean="0"/>
              <a:pPr defTabSz="931863"/>
              <a:t>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1" smtClean="0">
                <a:latin typeface="Arial" pitchFamily="34" charset="0"/>
              </a:rPr>
              <a:t>10.8 (part 1) Fraenkel-Conrat and Singer</a:t>
            </a:r>
            <a:r>
              <a:rPr lang="en-US" b="1" smtClean="0">
                <a:latin typeface="Arial" pitchFamily="34" charset="0"/>
                <a:ea typeface="ヒラギノ角ゴ Pro W3"/>
                <a:cs typeface="ヒラギノ角ゴ Pro W3"/>
              </a:rPr>
              <a:t>’</a:t>
            </a:r>
            <a:r>
              <a:rPr lang="en-US" b="1" smtClean="0">
                <a:latin typeface="Arial" pitchFamily="34" charset="0"/>
              </a:rPr>
              <a:t>s experiment demonstrated that RNA in the tobacco mosaic virus carries the genetic information.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31863"/>
            <a:fld id="{DD7941E7-575A-4D2D-99C6-F908783446DB}" type="slidenum">
              <a:rPr lang="en-US" smtClean="0"/>
              <a:pPr defTabSz="931863"/>
              <a:t>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b="1" smtClean="0">
                <a:latin typeface="Arial" pitchFamily="34" charset="0"/>
              </a:rPr>
              <a:t>10.8 (part 2) Fraenkel-Conrat and Singer</a:t>
            </a:r>
            <a:r>
              <a:rPr lang="en-US" b="1" smtClean="0">
                <a:latin typeface="Arial" pitchFamily="34" charset="0"/>
                <a:ea typeface="ヒラギノ角ゴ Pro W3"/>
                <a:cs typeface="ヒラギノ角ゴ Pro W3"/>
              </a:rPr>
              <a:t>’</a:t>
            </a:r>
            <a:r>
              <a:rPr lang="en-US" b="1" smtClean="0">
                <a:latin typeface="Arial" pitchFamily="34" charset="0"/>
              </a:rPr>
              <a:t>s experiment demonstrated that RNA in the tobacco mosaic virus carries the genetic information.</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t>Secondary structure is important:</a:t>
            </a:r>
          </a:p>
          <a:p>
            <a:endParaRPr lang="en-US" smtClean="0"/>
          </a:p>
          <a:p>
            <a:r>
              <a:rPr lang="en-US" smtClean="0"/>
              <a:t>--Some RNAs can have enzyme activity (e.g. ribosomal RNAs, self splicing RNAs)</a:t>
            </a:r>
          </a:p>
          <a:p>
            <a:r>
              <a:rPr lang="en-US" smtClean="0"/>
              <a:t>--tRNAs need to correctly fold</a:t>
            </a:r>
          </a:p>
          <a:p>
            <a:endParaRPr lang="en-US" smtClean="0"/>
          </a:p>
          <a:p>
            <a:r>
              <a:rPr lang="en-US" smtClean="0"/>
              <a:t>A mutation in the sequence of the RNA can mess up its secondary structure and its function.</a:t>
            </a:r>
          </a:p>
        </p:txBody>
      </p:sp>
      <p:sp>
        <p:nvSpPr>
          <p:cNvPr id="55300" name="Slide Number Placeholder 3"/>
          <p:cNvSpPr>
            <a:spLocks noGrp="1"/>
          </p:cNvSpPr>
          <p:nvPr>
            <p:ph type="sldNum" sz="quarter" idx="5"/>
          </p:nvPr>
        </p:nvSpPr>
        <p:spPr>
          <a:noFill/>
        </p:spPr>
        <p:txBody>
          <a:bodyPr/>
          <a:lstStyle/>
          <a:p>
            <a:pPr defTabSz="931863"/>
            <a:fld id="{36B98DFF-E685-40D2-A025-15CBE426C726}" type="slidenum">
              <a:rPr lang="en-US" smtClean="0"/>
              <a:pPr defTabSz="931863"/>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62150" cy="5295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0"/>
            <a:ext cx="5734050" cy="5295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04850" y="0"/>
            <a:ext cx="7772400" cy="8953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28650" y="1181100"/>
            <a:ext cx="3810000" cy="4114800"/>
          </a:xfrm>
        </p:spPr>
        <p:txBody>
          <a:bodyPr/>
          <a:lstStyle/>
          <a:p>
            <a:pPr lvl="0"/>
            <a:endParaRPr lang="en-US" noProof="0" smtClean="0"/>
          </a:p>
        </p:txBody>
      </p:sp>
      <p:sp>
        <p:nvSpPr>
          <p:cNvPr id="4" name="Text Placeholder 3"/>
          <p:cNvSpPr>
            <a:spLocks noGrp="1"/>
          </p:cNvSpPr>
          <p:nvPr>
            <p:ph type="body" sz="half" idx="2"/>
          </p:nvPr>
        </p:nvSpPr>
        <p:spPr>
          <a:xfrm>
            <a:off x="4591050" y="1181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81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0" y="1181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04850" y="0"/>
            <a:ext cx="7772400" cy="895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28650" y="11811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0"/>
            <a:ext cx="8667750" cy="895350"/>
          </a:xfrm>
        </p:spPr>
        <p:txBody>
          <a:bodyPr/>
          <a:lstStyle/>
          <a:p>
            <a:pPr eaLnBrk="1" hangingPunct="1"/>
            <a:r>
              <a:rPr lang="en-US" sz="2800" b="1" dirty="0" smtClean="0"/>
              <a:t>DNA Structure--Study Guide and Lecture Outline</a:t>
            </a:r>
          </a:p>
        </p:txBody>
      </p:sp>
      <p:sp>
        <p:nvSpPr>
          <p:cNvPr id="3075" name="Rectangle 3"/>
          <p:cNvSpPr>
            <a:spLocks noGrp="1" noChangeArrowheads="1"/>
          </p:cNvSpPr>
          <p:nvPr>
            <p:ph type="body" idx="1"/>
          </p:nvPr>
        </p:nvSpPr>
        <p:spPr>
          <a:xfrm>
            <a:off x="514350" y="3703638"/>
            <a:ext cx="8077200" cy="2754312"/>
          </a:xfrm>
        </p:spPr>
        <p:txBody>
          <a:bodyPr/>
          <a:lstStyle/>
          <a:p>
            <a:pPr eaLnBrk="1" hangingPunct="1">
              <a:lnSpc>
                <a:spcPct val="80000"/>
              </a:lnSpc>
              <a:buFontTx/>
              <a:buNone/>
            </a:pPr>
            <a:r>
              <a:rPr lang="en-US" sz="2000" smtClean="0"/>
              <a:t>Reminder of DNA’s role in Central Dogma of Biology</a:t>
            </a:r>
          </a:p>
          <a:p>
            <a:pPr eaLnBrk="1" hangingPunct="1">
              <a:lnSpc>
                <a:spcPct val="80000"/>
              </a:lnSpc>
            </a:pPr>
            <a:r>
              <a:rPr lang="en-US" sz="2000" smtClean="0"/>
              <a:t>What are the functional requirements for a hereditary molecule?</a:t>
            </a:r>
          </a:p>
          <a:p>
            <a:pPr eaLnBrk="1" hangingPunct="1">
              <a:lnSpc>
                <a:spcPct val="80000"/>
              </a:lnSpc>
            </a:pPr>
            <a:r>
              <a:rPr lang="en-US" sz="2000" smtClean="0"/>
              <a:t>What few organisms use RNA as its hereditary material?</a:t>
            </a:r>
          </a:p>
          <a:p>
            <a:pPr eaLnBrk="1" hangingPunct="1">
              <a:lnSpc>
                <a:spcPct val="80000"/>
              </a:lnSpc>
            </a:pPr>
            <a:endParaRPr lang="en-US" sz="2000" smtClean="0"/>
          </a:p>
          <a:p>
            <a:pPr eaLnBrk="1" hangingPunct="1">
              <a:lnSpc>
                <a:spcPct val="80000"/>
              </a:lnSpc>
              <a:buFontTx/>
              <a:buNone/>
            </a:pPr>
            <a:r>
              <a:rPr lang="en-US" sz="2000" smtClean="0"/>
              <a:t>Molecular Structure of DNA</a:t>
            </a:r>
          </a:p>
          <a:p>
            <a:pPr eaLnBrk="1" hangingPunct="1">
              <a:lnSpc>
                <a:spcPct val="80000"/>
              </a:lnSpc>
            </a:pPr>
            <a:r>
              <a:rPr lang="en-US" sz="2000" smtClean="0"/>
              <a:t>What are Chargaff’s Rules and how did they help other scientists determine the helical structure of DNA?</a:t>
            </a:r>
          </a:p>
          <a:p>
            <a:pPr eaLnBrk="1" hangingPunct="1">
              <a:lnSpc>
                <a:spcPct val="80000"/>
              </a:lnSpc>
            </a:pPr>
            <a:r>
              <a:rPr lang="en-US" sz="2000" smtClean="0"/>
              <a:t>What makes up a nucleotide?</a:t>
            </a:r>
          </a:p>
          <a:p>
            <a:pPr eaLnBrk="1" hangingPunct="1">
              <a:lnSpc>
                <a:spcPct val="80000"/>
              </a:lnSpc>
            </a:pPr>
            <a:r>
              <a:rPr lang="en-US" sz="2000" smtClean="0"/>
              <a:t>What part of the nucleotide distinguishes an “A” nucleotide from a “G”,  or a “C” or a “T”? </a:t>
            </a:r>
          </a:p>
          <a:p>
            <a:pPr eaLnBrk="1" hangingPunct="1">
              <a:lnSpc>
                <a:spcPct val="80000"/>
              </a:lnSpc>
              <a:buFontTx/>
              <a:buNone/>
            </a:pPr>
            <a:endParaRPr lang="en-US" sz="2000" smtClean="0"/>
          </a:p>
        </p:txBody>
      </p:sp>
      <p:sp>
        <p:nvSpPr>
          <p:cNvPr id="4" name="TextBox 3"/>
          <p:cNvSpPr txBox="1"/>
          <p:nvPr/>
        </p:nvSpPr>
        <p:spPr>
          <a:xfrm>
            <a:off x="476250" y="838200"/>
            <a:ext cx="7924800" cy="2554288"/>
          </a:xfrm>
          <a:prstGeom prst="rect">
            <a:avLst/>
          </a:prstGeom>
          <a:noFill/>
          <a:ln>
            <a:noFill/>
          </a:ln>
        </p:spPr>
        <p:txBody>
          <a:bodyPr>
            <a:spAutoFit/>
          </a:bodyPr>
          <a:lstStyle/>
          <a:p>
            <a:pPr>
              <a:defRPr/>
            </a:pPr>
            <a:r>
              <a:rPr lang="en-US" sz="2000" i="1" dirty="0">
                <a:latin typeface="+mn-lt"/>
              </a:rPr>
              <a:t>Broad course objective:</a:t>
            </a:r>
            <a:r>
              <a:rPr lang="en-US" sz="2000" dirty="0">
                <a:latin typeface="+mn-lt"/>
              </a:rPr>
              <a:t>  Students will be able to</a:t>
            </a:r>
          </a:p>
          <a:p>
            <a:pPr>
              <a:defRPr/>
            </a:pPr>
            <a:r>
              <a:rPr lang="en-US" sz="2000" dirty="0">
                <a:latin typeface="+mn-lt"/>
              </a:rPr>
              <a:t>a.) describe the molecular structure of DNA and RNA and indicate similarities and differences; b.) understand the internal structure of DNA strands and how DNA complementary pairing arises</a:t>
            </a:r>
          </a:p>
          <a:p>
            <a:pPr>
              <a:defRPr/>
            </a:pPr>
            <a:endParaRPr lang="en-US" sz="2000" dirty="0">
              <a:latin typeface="+mn-lt"/>
            </a:endParaRPr>
          </a:p>
          <a:p>
            <a:pPr>
              <a:defRPr/>
            </a:pPr>
            <a:r>
              <a:rPr lang="en-US" sz="2000" dirty="0">
                <a:latin typeface="+mn-lt"/>
              </a:rPr>
              <a:t>Necessary for future material on:</a:t>
            </a:r>
          </a:p>
          <a:p>
            <a:pPr>
              <a:defRPr/>
            </a:pPr>
            <a:r>
              <a:rPr lang="en-US" sz="2000" dirty="0">
                <a:latin typeface="+mn-lt"/>
              </a:rPr>
              <a:t>DNA Replication; RNA synthesis, Biotechnology (primers, probes, PCR, Southern and Northern blotting, cloning).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bro25332_t11_01.jpg"/>
          <p:cNvPicPr>
            <a:picLocks noChangeAspect="1"/>
          </p:cNvPicPr>
          <p:nvPr/>
        </p:nvPicPr>
        <p:blipFill>
          <a:blip r:embed="rId2" cstate="print"/>
          <a:srcRect t="14901"/>
          <a:stretch>
            <a:fillRect/>
          </a:stretch>
        </p:blipFill>
        <p:spPr bwMode="auto">
          <a:xfrm>
            <a:off x="1086951" y="996287"/>
            <a:ext cx="7337719" cy="5861713"/>
          </a:xfrm>
          <a:prstGeom prst="rect">
            <a:avLst/>
          </a:prstGeom>
          <a:noFill/>
          <a:ln w="9525">
            <a:noFill/>
            <a:miter lim="800000"/>
            <a:headEnd/>
            <a:tailEnd/>
          </a:ln>
        </p:spPr>
      </p:pic>
      <p:sp>
        <p:nvSpPr>
          <p:cNvPr id="34818" name="Text Box 4"/>
          <p:cNvSpPr txBox="1">
            <a:spLocks noChangeArrowheads="1"/>
          </p:cNvSpPr>
          <p:nvPr/>
        </p:nvSpPr>
        <p:spPr bwMode="auto">
          <a:xfrm>
            <a:off x="6264311" y="6466768"/>
            <a:ext cx="2023281" cy="338554"/>
          </a:xfrm>
          <a:prstGeom prst="rect">
            <a:avLst/>
          </a:prstGeom>
          <a:solidFill>
            <a:schemeClr val="bg1"/>
          </a:solidFill>
          <a:ln w="9525">
            <a:noFill/>
            <a:miter lim="800000"/>
            <a:headEnd/>
            <a:tailEnd/>
          </a:ln>
        </p:spPr>
        <p:txBody>
          <a:bodyPr wrap="square">
            <a:spAutoFit/>
          </a:bodyPr>
          <a:lstStyle/>
          <a:p>
            <a:pPr eaLnBrk="0" hangingPunct="0"/>
            <a:r>
              <a:rPr lang="en-US" sz="1600" b="1" dirty="0" err="1" smtClean="0">
                <a:latin typeface="+mn-lt"/>
              </a:rPr>
              <a:t>Brooker</a:t>
            </a:r>
            <a:r>
              <a:rPr lang="en-US" sz="1600" b="1" dirty="0" smtClean="0">
                <a:latin typeface="+mn-lt"/>
              </a:rPr>
              <a:t> Table 11.1</a:t>
            </a:r>
            <a:endParaRPr lang="en-US" sz="1600" b="1" dirty="0">
              <a:latin typeface="+mn-lt"/>
            </a:endParaRPr>
          </a:p>
        </p:txBody>
      </p:sp>
      <p:sp>
        <p:nvSpPr>
          <p:cNvPr id="4" name="Title 3"/>
          <p:cNvSpPr>
            <a:spLocks noGrp="1"/>
          </p:cNvSpPr>
          <p:nvPr>
            <p:ph type="title"/>
          </p:nvPr>
        </p:nvSpPr>
        <p:spPr/>
        <p:txBody>
          <a:bodyPr/>
          <a:lstStyle/>
          <a:p>
            <a:r>
              <a:rPr lang="en-US" sz="2800" dirty="0" smtClean="0"/>
              <a:t>Base DNA Content of Different Species</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32" name="Rectangle 16"/>
          <p:cNvSpPr>
            <a:spLocks noChangeArrowheads="1"/>
          </p:cNvSpPr>
          <p:nvPr/>
        </p:nvSpPr>
        <p:spPr bwMode="auto">
          <a:xfrm>
            <a:off x="457200" y="228600"/>
            <a:ext cx="8305800" cy="1295400"/>
          </a:xfrm>
          <a:prstGeom prst="rect">
            <a:avLst/>
          </a:prstGeom>
          <a:noFill/>
          <a:ln w="9525">
            <a:noFill/>
            <a:miter lim="800000"/>
            <a:headEnd/>
            <a:tailEnd/>
          </a:ln>
        </p:spPr>
        <p:txBody>
          <a:bodyPr/>
          <a:lstStyle/>
          <a:p>
            <a:pPr marL="342900" indent="-342900">
              <a:spcBef>
                <a:spcPct val="20000"/>
              </a:spcBef>
              <a:buFontTx/>
              <a:buChar char="•"/>
            </a:pPr>
            <a:endParaRPr lang="en-US" b="1">
              <a:solidFill>
                <a:schemeClr val="folHlink"/>
              </a:solidFill>
            </a:endParaRPr>
          </a:p>
        </p:txBody>
      </p:sp>
      <p:pic>
        <p:nvPicPr>
          <p:cNvPr id="28678" name="Picture 69" descr="bro25332_11_08 (2)a.jpg"/>
          <p:cNvPicPr>
            <a:picLocks noChangeAspect="1"/>
          </p:cNvPicPr>
          <p:nvPr/>
        </p:nvPicPr>
        <p:blipFill>
          <a:blip r:embed="rId2" cstate="print"/>
          <a:srcRect/>
          <a:stretch>
            <a:fillRect/>
          </a:stretch>
        </p:blipFill>
        <p:spPr bwMode="auto">
          <a:xfrm>
            <a:off x="368954" y="1687295"/>
            <a:ext cx="3789363" cy="2055812"/>
          </a:xfrm>
          <a:prstGeom prst="rect">
            <a:avLst/>
          </a:prstGeom>
          <a:noFill/>
          <a:ln w="9525">
            <a:noFill/>
            <a:miter lim="800000"/>
            <a:headEnd/>
            <a:tailEnd/>
          </a:ln>
        </p:spPr>
      </p:pic>
      <p:pic>
        <p:nvPicPr>
          <p:cNvPr id="28679" name="Picture 70" descr="bro25332_11_08 (2)b.jpg"/>
          <p:cNvPicPr>
            <a:picLocks noChangeAspect="1"/>
          </p:cNvPicPr>
          <p:nvPr/>
        </p:nvPicPr>
        <p:blipFill>
          <a:blip r:embed="rId3" cstate="print"/>
          <a:srcRect/>
          <a:stretch>
            <a:fillRect/>
          </a:stretch>
        </p:blipFill>
        <p:spPr bwMode="auto">
          <a:xfrm>
            <a:off x="4916488" y="1652588"/>
            <a:ext cx="3787775" cy="2054225"/>
          </a:xfrm>
          <a:prstGeom prst="rect">
            <a:avLst/>
          </a:prstGeom>
          <a:noFill/>
          <a:ln w="9525">
            <a:noFill/>
            <a:miter lim="800000"/>
            <a:headEnd/>
            <a:tailEnd/>
          </a:ln>
        </p:spPr>
      </p:pic>
      <p:sp>
        <p:nvSpPr>
          <p:cNvPr id="28680" name="Rectangle 8"/>
          <p:cNvSpPr>
            <a:spLocks noChangeArrowheads="1"/>
          </p:cNvSpPr>
          <p:nvPr/>
        </p:nvSpPr>
        <p:spPr bwMode="auto">
          <a:xfrm>
            <a:off x="3304242" y="1725395"/>
            <a:ext cx="812800" cy="450850"/>
          </a:xfrm>
          <a:prstGeom prst="rect">
            <a:avLst/>
          </a:prstGeom>
          <a:solidFill>
            <a:srgbClr val="BCBEC0"/>
          </a:solidFill>
          <a:ln w="10">
            <a:solidFill>
              <a:srgbClr val="BCBEC0"/>
            </a:solidFill>
            <a:miter lim="800000"/>
            <a:headEnd/>
            <a:tailEnd/>
          </a:ln>
        </p:spPr>
        <p:txBody>
          <a:bodyPr/>
          <a:lstStyle/>
          <a:p>
            <a:endParaRPr lang="en-US" sz="2400" b="1"/>
          </a:p>
        </p:txBody>
      </p:sp>
      <p:sp>
        <p:nvSpPr>
          <p:cNvPr id="28681" name="Rectangle 23"/>
          <p:cNvSpPr>
            <a:spLocks noChangeArrowheads="1"/>
          </p:cNvSpPr>
          <p:nvPr/>
        </p:nvSpPr>
        <p:spPr bwMode="auto">
          <a:xfrm>
            <a:off x="7872413" y="1693863"/>
            <a:ext cx="809625" cy="450850"/>
          </a:xfrm>
          <a:prstGeom prst="rect">
            <a:avLst/>
          </a:prstGeom>
          <a:solidFill>
            <a:srgbClr val="BCBEC0"/>
          </a:solidFill>
          <a:ln w="10">
            <a:solidFill>
              <a:srgbClr val="BCBEC0"/>
            </a:solidFill>
            <a:miter lim="800000"/>
            <a:headEnd/>
            <a:tailEnd/>
          </a:ln>
        </p:spPr>
        <p:txBody>
          <a:bodyPr/>
          <a:lstStyle/>
          <a:p>
            <a:endParaRPr lang="en-US" sz="2400" b="1"/>
          </a:p>
        </p:txBody>
      </p:sp>
      <p:sp>
        <p:nvSpPr>
          <p:cNvPr id="28682" name="Rectangle 24"/>
          <p:cNvSpPr>
            <a:spLocks noChangeArrowheads="1"/>
          </p:cNvSpPr>
          <p:nvPr/>
        </p:nvSpPr>
        <p:spPr bwMode="auto">
          <a:xfrm>
            <a:off x="3304242" y="1725395"/>
            <a:ext cx="812800" cy="450850"/>
          </a:xfrm>
          <a:prstGeom prst="rect">
            <a:avLst/>
          </a:prstGeom>
          <a:solidFill>
            <a:srgbClr val="BCBEC0"/>
          </a:solidFill>
          <a:ln w="14">
            <a:solidFill>
              <a:srgbClr val="BCBEC0"/>
            </a:solidFill>
            <a:miter lim="800000"/>
            <a:headEnd/>
            <a:tailEnd/>
          </a:ln>
        </p:spPr>
        <p:txBody>
          <a:bodyPr/>
          <a:lstStyle/>
          <a:p>
            <a:endParaRPr lang="en-US" sz="2400" b="1"/>
          </a:p>
        </p:txBody>
      </p:sp>
      <p:sp>
        <p:nvSpPr>
          <p:cNvPr id="28683" name="Rectangle 25"/>
          <p:cNvSpPr>
            <a:spLocks noChangeArrowheads="1"/>
          </p:cNvSpPr>
          <p:nvPr/>
        </p:nvSpPr>
        <p:spPr bwMode="auto">
          <a:xfrm>
            <a:off x="7872413" y="1693863"/>
            <a:ext cx="809625" cy="450850"/>
          </a:xfrm>
          <a:prstGeom prst="rect">
            <a:avLst/>
          </a:prstGeom>
          <a:solidFill>
            <a:srgbClr val="BCBEC0"/>
          </a:solidFill>
          <a:ln w="14">
            <a:solidFill>
              <a:srgbClr val="BCBEC0"/>
            </a:solidFill>
            <a:miter lim="800000"/>
            <a:headEnd/>
            <a:tailEnd/>
          </a:ln>
        </p:spPr>
        <p:txBody>
          <a:bodyPr/>
          <a:lstStyle/>
          <a:p>
            <a:endParaRPr lang="en-US" sz="2400" b="1"/>
          </a:p>
        </p:txBody>
      </p:sp>
      <p:sp>
        <p:nvSpPr>
          <p:cNvPr id="28684" name="Freeform 41"/>
          <p:cNvSpPr>
            <a:spLocks noEditPoints="1"/>
          </p:cNvSpPr>
          <p:nvPr/>
        </p:nvSpPr>
        <p:spPr bwMode="auto">
          <a:xfrm>
            <a:off x="1475442" y="2309595"/>
            <a:ext cx="177800" cy="190500"/>
          </a:xfrm>
          <a:custGeom>
            <a:avLst/>
            <a:gdLst>
              <a:gd name="T0" fmla="*/ 2147483647 w 112"/>
              <a:gd name="T1" fmla="*/ 2147483647 h 120"/>
              <a:gd name="T2" fmla="*/ 2147483647 w 112"/>
              <a:gd name="T3" fmla="*/ 2147483647 h 120"/>
              <a:gd name="T4" fmla="*/ 2147483647 w 112"/>
              <a:gd name="T5" fmla="*/ 2147483647 h 120"/>
              <a:gd name="T6" fmla="*/ 2147483647 w 112"/>
              <a:gd name="T7" fmla="*/ 2147483647 h 120"/>
              <a:gd name="T8" fmla="*/ 2147483647 w 112"/>
              <a:gd name="T9" fmla="*/ 2147483647 h 120"/>
              <a:gd name="T10" fmla="*/ 2147483647 w 112"/>
              <a:gd name="T11" fmla="*/ 2147483647 h 120"/>
              <a:gd name="T12" fmla="*/ 2147483647 w 112"/>
              <a:gd name="T13" fmla="*/ 2147483647 h 120"/>
              <a:gd name="T14" fmla="*/ 2147483647 w 112"/>
              <a:gd name="T15" fmla="*/ 2147483647 h 120"/>
              <a:gd name="T16" fmla="*/ 2147483647 w 112"/>
              <a:gd name="T17" fmla="*/ 2147483647 h 120"/>
              <a:gd name="T18" fmla="*/ 2147483647 w 112"/>
              <a:gd name="T19" fmla="*/ 2147483647 h 120"/>
              <a:gd name="T20" fmla="*/ 0 w 112"/>
              <a:gd name="T21" fmla="*/ 2147483647 h 120"/>
              <a:gd name="T22" fmla="*/ 0 w 112"/>
              <a:gd name="T23" fmla="*/ 2147483647 h 120"/>
              <a:gd name="T24" fmla="*/ 2147483647 w 112"/>
              <a:gd name="T25" fmla="*/ 2147483647 h 120"/>
              <a:gd name="T26" fmla="*/ 2147483647 w 112"/>
              <a:gd name="T27" fmla="*/ 2147483647 h 120"/>
              <a:gd name="T28" fmla="*/ 2147483647 w 112"/>
              <a:gd name="T29" fmla="*/ 2147483647 h 120"/>
              <a:gd name="T30" fmla="*/ 2147483647 w 112"/>
              <a:gd name="T31" fmla="*/ 2147483647 h 120"/>
              <a:gd name="T32" fmla="*/ 2147483647 w 112"/>
              <a:gd name="T33" fmla="*/ 0 h 120"/>
              <a:gd name="T34" fmla="*/ 2147483647 w 112"/>
              <a:gd name="T35" fmla="*/ 0 h 120"/>
              <a:gd name="T36" fmla="*/ 2147483647 w 112"/>
              <a:gd name="T37" fmla="*/ 2147483647 h 120"/>
              <a:gd name="T38" fmla="*/ 2147483647 w 112"/>
              <a:gd name="T39" fmla="*/ 2147483647 h 120"/>
              <a:gd name="T40" fmla="*/ 2147483647 w 112"/>
              <a:gd name="T41" fmla="*/ 2147483647 h 120"/>
              <a:gd name="T42" fmla="*/ 2147483647 w 112"/>
              <a:gd name="T43" fmla="*/ 2147483647 h 120"/>
              <a:gd name="T44" fmla="*/ 2147483647 w 112"/>
              <a:gd name="T45" fmla="*/ 2147483647 h 120"/>
              <a:gd name="T46" fmla="*/ 2147483647 w 112"/>
              <a:gd name="T47" fmla="*/ 2147483647 h 120"/>
              <a:gd name="T48" fmla="*/ 2147483647 w 112"/>
              <a:gd name="T49" fmla="*/ 2147483647 h 120"/>
              <a:gd name="T50" fmla="*/ 2147483647 w 112"/>
              <a:gd name="T51" fmla="*/ 2147483647 h 120"/>
              <a:gd name="T52" fmla="*/ 2147483647 w 112"/>
              <a:gd name="T53" fmla="*/ 2147483647 h 120"/>
              <a:gd name="T54" fmla="*/ 2147483647 w 112"/>
              <a:gd name="T55" fmla="*/ 2147483647 h 120"/>
              <a:gd name="T56" fmla="*/ 2147483647 w 112"/>
              <a:gd name="T57" fmla="*/ 2147483647 h 120"/>
              <a:gd name="T58" fmla="*/ 2147483647 w 112"/>
              <a:gd name="T59" fmla="*/ 2147483647 h 120"/>
              <a:gd name="T60" fmla="*/ 2147483647 w 112"/>
              <a:gd name="T61" fmla="*/ 2147483647 h 120"/>
              <a:gd name="T62" fmla="*/ 2147483647 w 112"/>
              <a:gd name="T63" fmla="*/ 2147483647 h 120"/>
              <a:gd name="T64" fmla="*/ 2147483647 w 112"/>
              <a:gd name="T65" fmla="*/ 2147483647 h 120"/>
              <a:gd name="T66" fmla="*/ 2147483647 w 112"/>
              <a:gd name="T67" fmla="*/ 2147483647 h 120"/>
              <a:gd name="T68" fmla="*/ 2147483647 w 112"/>
              <a:gd name="T69" fmla="*/ 2147483647 h 120"/>
              <a:gd name="T70" fmla="*/ 2147483647 w 112"/>
              <a:gd name="T71" fmla="*/ 2147483647 h 120"/>
              <a:gd name="T72" fmla="*/ 2147483647 w 112"/>
              <a:gd name="T73" fmla="*/ 2147483647 h 120"/>
              <a:gd name="T74" fmla="*/ 2147483647 w 112"/>
              <a:gd name="T75" fmla="*/ 2147483647 h 120"/>
              <a:gd name="T76" fmla="*/ 2147483647 w 112"/>
              <a:gd name="T77" fmla="*/ 2147483647 h 120"/>
              <a:gd name="T78" fmla="*/ 2147483647 w 112"/>
              <a:gd name="T79" fmla="*/ 2147483647 h 120"/>
              <a:gd name="T80" fmla="*/ 2147483647 w 112"/>
              <a:gd name="T81" fmla="*/ 2147483647 h 120"/>
              <a:gd name="T82" fmla="*/ 2147483647 w 112"/>
              <a:gd name="T83" fmla="*/ 2147483647 h 120"/>
              <a:gd name="T84" fmla="*/ 2147483647 w 112"/>
              <a:gd name="T85" fmla="*/ 2147483647 h 120"/>
              <a:gd name="T86" fmla="*/ 2147483647 w 112"/>
              <a:gd name="T87" fmla="*/ 2147483647 h 120"/>
              <a:gd name="T88" fmla="*/ 2147483647 w 112"/>
              <a:gd name="T89" fmla="*/ 2147483647 h 120"/>
              <a:gd name="T90" fmla="*/ 2147483647 w 112"/>
              <a:gd name="T91" fmla="*/ 2147483647 h 120"/>
              <a:gd name="T92" fmla="*/ 2147483647 w 112"/>
              <a:gd name="T93" fmla="*/ 2147483647 h 120"/>
              <a:gd name="T94" fmla="*/ 2147483647 w 112"/>
              <a:gd name="T95" fmla="*/ 2147483647 h 120"/>
              <a:gd name="T96" fmla="*/ 2147483647 w 112"/>
              <a:gd name="T97" fmla="*/ 2147483647 h 120"/>
              <a:gd name="T98" fmla="*/ 2147483647 w 112"/>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108" y="84"/>
                </a:moveTo>
                <a:lnTo>
                  <a:pt x="108" y="84"/>
                </a:lnTo>
                <a:lnTo>
                  <a:pt x="104" y="94"/>
                </a:lnTo>
                <a:lnTo>
                  <a:pt x="96" y="104"/>
                </a:lnTo>
                <a:lnTo>
                  <a:pt x="88" y="110"/>
                </a:lnTo>
                <a:lnTo>
                  <a:pt x="78" y="116"/>
                </a:lnTo>
                <a:lnTo>
                  <a:pt x="68" y="118"/>
                </a:lnTo>
                <a:lnTo>
                  <a:pt x="56" y="120"/>
                </a:lnTo>
                <a:lnTo>
                  <a:pt x="44" y="118"/>
                </a:lnTo>
                <a:lnTo>
                  <a:pt x="32" y="116"/>
                </a:lnTo>
                <a:lnTo>
                  <a:pt x="24" y="110"/>
                </a:lnTo>
                <a:lnTo>
                  <a:pt x="16" y="104"/>
                </a:lnTo>
                <a:lnTo>
                  <a:pt x="8" y="94"/>
                </a:lnTo>
                <a:lnTo>
                  <a:pt x="4" y="84"/>
                </a:lnTo>
                <a:lnTo>
                  <a:pt x="0" y="72"/>
                </a:lnTo>
                <a:lnTo>
                  <a:pt x="0" y="60"/>
                </a:lnTo>
                <a:lnTo>
                  <a:pt x="0" y="46"/>
                </a:lnTo>
                <a:lnTo>
                  <a:pt x="4" y="34"/>
                </a:lnTo>
                <a:lnTo>
                  <a:pt x="8" y="24"/>
                </a:lnTo>
                <a:lnTo>
                  <a:pt x="16" y="16"/>
                </a:lnTo>
                <a:lnTo>
                  <a:pt x="24" y="8"/>
                </a:lnTo>
                <a:lnTo>
                  <a:pt x="32" y="4"/>
                </a:lnTo>
                <a:lnTo>
                  <a:pt x="44" y="0"/>
                </a:lnTo>
                <a:lnTo>
                  <a:pt x="56" y="0"/>
                </a:lnTo>
                <a:lnTo>
                  <a:pt x="66" y="0"/>
                </a:lnTo>
                <a:lnTo>
                  <a:pt x="76" y="2"/>
                </a:lnTo>
                <a:lnTo>
                  <a:pt x="86" y="6"/>
                </a:lnTo>
                <a:lnTo>
                  <a:pt x="94" y="12"/>
                </a:lnTo>
                <a:lnTo>
                  <a:pt x="100" y="22"/>
                </a:lnTo>
                <a:lnTo>
                  <a:pt x="106" y="32"/>
                </a:lnTo>
                <a:lnTo>
                  <a:pt x="110" y="46"/>
                </a:lnTo>
                <a:lnTo>
                  <a:pt x="112" y="58"/>
                </a:lnTo>
                <a:lnTo>
                  <a:pt x="110" y="72"/>
                </a:lnTo>
                <a:lnTo>
                  <a:pt x="108" y="84"/>
                </a:lnTo>
                <a:close/>
                <a:moveTo>
                  <a:pt x="94" y="40"/>
                </a:moveTo>
                <a:lnTo>
                  <a:pt x="94" y="40"/>
                </a:lnTo>
                <a:lnTo>
                  <a:pt x="90" y="32"/>
                </a:lnTo>
                <a:lnTo>
                  <a:pt x="84" y="26"/>
                </a:lnTo>
                <a:lnTo>
                  <a:pt x="80" y="20"/>
                </a:lnTo>
                <a:lnTo>
                  <a:pt x="72" y="16"/>
                </a:lnTo>
                <a:lnTo>
                  <a:pt x="64" y="14"/>
                </a:lnTo>
                <a:lnTo>
                  <a:pt x="56" y="12"/>
                </a:lnTo>
                <a:lnTo>
                  <a:pt x="48" y="14"/>
                </a:lnTo>
                <a:lnTo>
                  <a:pt x="40" y="16"/>
                </a:lnTo>
                <a:lnTo>
                  <a:pt x="32" y="20"/>
                </a:lnTo>
                <a:lnTo>
                  <a:pt x="26" y="26"/>
                </a:lnTo>
                <a:lnTo>
                  <a:pt x="22" y="32"/>
                </a:lnTo>
                <a:lnTo>
                  <a:pt x="18" y="40"/>
                </a:lnTo>
                <a:lnTo>
                  <a:pt x="16" y="50"/>
                </a:lnTo>
                <a:lnTo>
                  <a:pt x="16" y="60"/>
                </a:lnTo>
                <a:lnTo>
                  <a:pt x="16" y="70"/>
                </a:lnTo>
                <a:lnTo>
                  <a:pt x="18" y="78"/>
                </a:lnTo>
                <a:lnTo>
                  <a:pt x="22" y="86"/>
                </a:lnTo>
                <a:lnTo>
                  <a:pt x="26" y="94"/>
                </a:lnTo>
                <a:lnTo>
                  <a:pt x="32" y="98"/>
                </a:lnTo>
                <a:lnTo>
                  <a:pt x="40" y="102"/>
                </a:lnTo>
                <a:lnTo>
                  <a:pt x="48" y="106"/>
                </a:lnTo>
                <a:lnTo>
                  <a:pt x="56" y="106"/>
                </a:lnTo>
                <a:lnTo>
                  <a:pt x="64" y="106"/>
                </a:lnTo>
                <a:lnTo>
                  <a:pt x="72" y="102"/>
                </a:lnTo>
                <a:lnTo>
                  <a:pt x="80" y="98"/>
                </a:lnTo>
                <a:lnTo>
                  <a:pt x="84" y="94"/>
                </a:lnTo>
                <a:lnTo>
                  <a:pt x="90" y="86"/>
                </a:lnTo>
                <a:lnTo>
                  <a:pt x="94" y="78"/>
                </a:lnTo>
                <a:lnTo>
                  <a:pt x="96" y="70"/>
                </a:lnTo>
                <a:lnTo>
                  <a:pt x="96" y="60"/>
                </a:lnTo>
                <a:lnTo>
                  <a:pt x="96" y="50"/>
                </a:lnTo>
                <a:lnTo>
                  <a:pt x="94" y="40"/>
                </a:lnTo>
                <a:close/>
              </a:path>
            </a:pathLst>
          </a:custGeom>
          <a:solidFill>
            <a:srgbClr val="FFFFFF"/>
          </a:solidFill>
          <a:ln w="28575">
            <a:solidFill>
              <a:srgbClr val="FFFFFF"/>
            </a:solidFill>
            <a:round/>
            <a:headEnd/>
            <a:tailEnd/>
          </a:ln>
        </p:spPr>
        <p:txBody>
          <a:bodyPr/>
          <a:lstStyle/>
          <a:p>
            <a:endParaRPr lang="en-US" b="1"/>
          </a:p>
        </p:txBody>
      </p:sp>
      <p:sp>
        <p:nvSpPr>
          <p:cNvPr id="28685" name="Freeform 42"/>
          <p:cNvSpPr>
            <a:spLocks noEditPoints="1"/>
          </p:cNvSpPr>
          <p:nvPr/>
        </p:nvSpPr>
        <p:spPr bwMode="auto">
          <a:xfrm>
            <a:off x="999192" y="2792195"/>
            <a:ext cx="177800" cy="193675"/>
          </a:xfrm>
          <a:custGeom>
            <a:avLst/>
            <a:gdLst>
              <a:gd name="T0" fmla="*/ 2147483647 w 112"/>
              <a:gd name="T1" fmla="*/ 2147483647 h 122"/>
              <a:gd name="T2" fmla="*/ 2147483647 w 112"/>
              <a:gd name="T3" fmla="*/ 2147483647 h 122"/>
              <a:gd name="T4" fmla="*/ 2147483647 w 112"/>
              <a:gd name="T5" fmla="*/ 2147483647 h 122"/>
              <a:gd name="T6" fmla="*/ 2147483647 w 112"/>
              <a:gd name="T7" fmla="*/ 2147483647 h 122"/>
              <a:gd name="T8" fmla="*/ 2147483647 w 112"/>
              <a:gd name="T9" fmla="*/ 2147483647 h 122"/>
              <a:gd name="T10" fmla="*/ 2147483647 w 112"/>
              <a:gd name="T11" fmla="*/ 2147483647 h 122"/>
              <a:gd name="T12" fmla="*/ 2147483647 w 112"/>
              <a:gd name="T13" fmla="*/ 2147483647 h 122"/>
              <a:gd name="T14" fmla="*/ 2147483647 w 112"/>
              <a:gd name="T15" fmla="*/ 2147483647 h 122"/>
              <a:gd name="T16" fmla="*/ 2147483647 w 112"/>
              <a:gd name="T17" fmla="*/ 2147483647 h 122"/>
              <a:gd name="T18" fmla="*/ 2147483647 w 112"/>
              <a:gd name="T19" fmla="*/ 2147483647 h 122"/>
              <a:gd name="T20" fmla="*/ 0 w 112"/>
              <a:gd name="T21" fmla="*/ 2147483647 h 122"/>
              <a:gd name="T22" fmla="*/ 0 w 112"/>
              <a:gd name="T23" fmla="*/ 2147483647 h 122"/>
              <a:gd name="T24" fmla="*/ 2147483647 w 112"/>
              <a:gd name="T25" fmla="*/ 2147483647 h 122"/>
              <a:gd name="T26" fmla="*/ 2147483647 w 112"/>
              <a:gd name="T27" fmla="*/ 2147483647 h 122"/>
              <a:gd name="T28" fmla="*/ 2147483647 w 112"/>
              <a:gd name="T29" fmla="*/ 2147483647 h 122"/>
              <a:gd name="T30" fmla="*/ 2147483647 w 112"/>
              <a:gd name="T31" fmla="*/ 2147483647 h 122"/>
              <a:gd name="T32" fmla="*/ 2147483647 w 112"/>
              <a:gd name="T33" fmla="*/ 0 h 122"/>
              <a:gd name="T34" fmla="*/ 2147483647 w 112"/>
              <a:gd name="T35" fmla="*/ 2147483647 h 122"/>
              <a:gd name="T36" fmla="*/ 2147483647 w 112"/>
              <a:gd name="T37" fmla="*/ 2147483647 h 122"/>
              <a:gd name="T38" fmla="*/ 2147483647 w 112"/>
              <a:gd name="T39" fmla="*/ 2147483647 h 122"/>
              <a:gd name="T40" fmla="*/ 2147483647 w 112"/>
              <a:gd name="T41" fmla="*/ 2147483647 h 122"/>
              <a:gd name="T42" fmla="*/ 2147483647 w 112"/>
              <a:gd name="T43" fmla="*/ 2147483647 h 122"/>
              <a:gd name="T44" fmla="*/ 2147483647 w 112"/>
              <a:gd name="T45" fmla="*/ 2147483647 h 122"/>
              <a:gd name="T46" fmla="*/ 2147483647 w 112"/>
              <a:gd name="T47" fmla="*/ 2147483647 h 122"/>
              <a:gd name="T48" fmla="*/ 2147483647 w 112"/>
              <a:gd name="T49" fmla="*/ 2147483647 h 122"/>
              <a:gd name="T50" fmla="*/ 2147483647 w 112"/>
              <a:gd name="T51" fmla="*/ 2147483647 h 122"/>
              <a:gd name="T52" fmla="*/ 2147483647 w 112"/>
              <a:gd name="T53" fmla="*/ 2147483647 h 122"/>
              <a:gd name="T54" fmla="*/ 2147483647 w 112"/>
              <a:gd name="T55" fmla="*/ 2147483647 h 122"/>
              <a:gd name="T56" fmla="*/ 2147483647 w 112"/>
              <a:gd name="T57" fmla="*/ 2147483647 h 122"/>
              <a:gd name="T58" fmla="*/ 2147483647 w 112"/>
              <a:gd name="T59" fmla="*/ 2147483647 h 122"/>
              <a:gd name="T60" fmla="*/ 2147483647 w 112"/>
              <a:gd name="T61" fmla="*/ 2147483647 h 122"/>
              <a:gd name="T62" fmla="*/ 2147483647 w 112"/>
              <a:gd name="T63" fmla="*/ 2147483647 h 122"/>
              <a:gd name="T64" fmla="*/ 2147483647 w 112"/>
              <a:gd name="T65" fmla="*/ 2147483647 h 122"/>
              <a:gd name="T66" fmla="*/ 2147483647 w 112"/>
              <a:gd name="T67" fmla="*/ 2147483647 h 122"/>
              <a:gd name="T68" fmla="*/ 2147483647 w 112"/>
              <a:gd name="T69" fmla="*/ 2147483647 h 122"/>
              <a:gd name="T70" fmla="*/ 2147483647 w 112"/>
              <a:gd name="T71" fmla="*/ 2147483647 h 122"/>
              <a:gd name="T72" fmla="*/ 2147483647 w 112"/>
              <a:gd name="T73" fmla="*/ 2147483647 h 122"/>
              <a:gd name="T74" fmla="*/ 2147483647 w 112"/>
              <a:gd name="T75" fmla="*/ 2147483647 h 122"/>
              <a:gd name="T76" fmla="*/ 2147483647 w 112"/>
              <a:gd name="T77" fmla="*/ 2147483647 h 122"/>
              <a:gd name="T78" fmla="*/ 2147483647 w 112"/>
              <a:gd name="T79" fmla="*/ 2147483647 h 122"/>
              <a:gd name="T80" fmla="*/ 2147483647 w 112"/>
              <a:gd name="T81" fmla="*/ 2147483647 h 122"/>
              <a:gd name="T82" fmla="*/ 2147483647 w 112"/>
              <a:gd name="T83" fmla="*/ 2147483647 h 122"/>
              <a:gd name="T84" fmla="*/ 2147483647 w 112"/>
              <a:gd name="T85" fmla="*/ 2147483647 h 122"/>
              <a:gd name="T86" fmla="*/ 2147483647 w 112"/>
              <a:gd name="T87" fmla="*/ 2147483647 h 122"/>
              <a:gd name="T88" fmla="*/ 2147483647 w 112"/>
              <a:gd name="T89" fmla="*/ 2147483647 h 122"/>
              <a:gd name="T90" fmla="*/ 2147483647 w 112"/>
              <a:gd name="T91" fmla="*/ 2147483647 h 122"/>
              <a:gd name="T92" fmla="*/ 2147483647 w 112"/>
              <a:gd name="T93" fmla="*/ 2147483647 h 122"/>
              <a:gd name="T94" fmla="*/ 2147483647 w 112"/>
              <a:gd name="T95" fmla="*/ 2147483647 h 122"/>
              <a:gd name="T96" fmla="*/ 2147483647 w 112"/>
              <a:gd name="T97" fmla="*/ 2147483647 h 122"/>
              <a:gd name="T98" fmla="*/ 2147483647 w 112"/>
              <a:gd name="T99" fmla="*/ 2147483647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2"/>
              <a:gd name="T152" fmla="*/ 112 w 112"/>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2">
                <a:moveTo>
                  <a:pt x="108" y="86"/>
                </a:moveTo>
                <a:lnTo>
                  <a:pt x="108" y="86"/>
                </a:lnTo>
                <a:lnTo>
                  <a:pt x="102" y="96"/>
                </a:lnTo>
                <a:lnTo>
                  <a:pt x="96" y="104"/>
                </a:lnTo>
                <a:lnTo>
                  <a:pt x="88" y="112"/>
                </a:lnTo>
                <a:lnTo>
                  <a:pt x="78" y="118"/>
                </a:lnTo>
                <a:lnTo>
                  <a:pt x="68" y="120"/>
                </a:lnTo>
                <a:lnTo>
                  <a:pt x="56" y="122"/>
                </a:lnTo>
                <a:lnTo>
                  <a:pt x="44" y="120"/>
                </a:lnTo>
                <a:lnTo>
                  <a:pt x="32" y="118"/>
                </a:lnTo>
                <a:lnTo>
                  <a:pt x="22" y="112"/>
                </a:lnTo>
                <a:lnTo>
                  <a:pt x="14" y="104"/>
                </a:lnTo>
                <a:lnTo>
                  <a:pt x="8" y="96"/>
                </a:lnTo>
                <a:lnTo>
                  <a:pt x="4" y="86"/>
                </a:lnTo>
                <a:lnTo>
                  <a:pt x="0" y="74"/>
                </a:lnTo>
                <a:lnTo>
                  <a:pt x="0" y="60"/>
                </a:lnTo>
                <a:lnTo>
                  <a:pt x="0" y="48"/>
                </a:lnTo>
                <a:lnTo>
                  <a:pt x="4" y="36"/>
                </a:lnTo>
                <a:lnTo>
                  <a:pt x="8" y="26"/>
                </a:lnTo>
                <a:lnTo>
                  <a:pt x="14" y="16"/>
                </a:lnTo>
                <a:lnTo>
                  <a:pt x="22" y="10"/>
                </a:lnTo>
                <a:lnTo>
                  <a:pt x="32" y="4"/>
                </a:lnTo>
                <a:lnTo>
                  <a:pt x="44" y="2"/>
                </a:lnTo>
                <a:lnTo>
                  <a:pt x="56" y="0"/>
                </a:lnTo>
                <a:lnTo>
                  <a:pt x="66" y="2"/>
                </a:lnTo>
                <a:lnTo>
                  <a:pt x="76" y="4"/>
                </a:lnTo>
                <a:lnTo>
                  <a:pt x="84" y="8"/>
                </a:lnTo>
                <a:lnTo>
                  <a:pt x="92" y="14"/>
                </a:lnTo>
                <a:lnTo>
                  <a:pt x="100" y="22"/>
                </a:lnTo>
                <a:lnTo>
                  <a:pt x="106" y="34"/>
                </a:lnTo>
                <a:lnTo>
                  <a:pt x="110" y="46"/>
                </a:lnTo>
                <a:lnTo>
                  <a:pt x="112" y="60"/>
                </a:lnTo>
                <a:lnTo>
                  <a:pt x="110" y="74"/>
                </a:lnTo>
                <a:lnTo>
                  <a:pt x="108" y="86"/>
                </a:lnTo>
                <a:close/>
                <a:moveTo>
                  <a:pt x="92" y="42"/>
                </a:moveTo>
                <a:lnTo>
                  <a:pt x="92" y="42"/>
                </a:lnTo>
                <a:lnTo>
                  <a:pt x="88" y="34"/>
                </a:lnTo>
                <a:lnTo>
                  <a:pt x="84" y="28"/>
                </a:lnTo>
                <a:lnTo>
                  <a:pt x="78" y="22"/>
                </a:lnTo>
                <a:lnTo>
                  <a:pt x="72" y="18"/>
                </a:lnTo>
                <a:lnTo>
                  <a:pt x="64" y="14"/>
                </a:lnTo>
                <a:lnTo>
                  <a:pt x="56" y="14"/>
                </a:lnTo>
                <a:lnTo>
                  <a:pt x="46" y="14"/>
                </a:lnTo>
                <a:lnTo>
                  <a:pt x="38" y="18"/>
                </a:lnTo>
                <a:lnTo>
                  <a:pt x="32" y="22"/>
                </a:lnTo>
                <a:lnTo>
                  <a:pt x="26" y="26"/>
                </a:lnTo>
                <a:lnTo>
                  <a:pt x="22" y="34"/>
                </a:lnTo>
                <a:lnTo>
                  <a:pt x="18" y="42"/>
                </a:lnTo>
                <a:lnTo>
                  <a:pt x="16" y="50"/>
                </a:lnTo>
                <a:lnTo>
                  <a:pt x="16" y="60"/>
                </a:lnTo>
                <a:lnTo>
                  <a:pt x="16" y="70"/>
                </a:lnTo>
                <a:lnTo>
                  <a:pt x="18" y="80"/>
                </a:lnTo>
                <a:lnTo>
                  <a:pt x="22" y="88"/>
                </a:lnTo>
                <a:lnTo>
                  <a:pt x="26" y="94"/>
                </a:lnTo>
                <a:lnTo>
                  <a:pt x="32" y="100"/>
                </a:lnTo>
                <a:lnTo>
                  <a:pt x="38" y="104"/>
                </a:lnTo>
                <a:lnTo>
                  <a:pt x="46" y="106"/>
                </a:lnTo>
                <a:lnTo>
                  <a:pt x="56" y="108"/>
                </a:lnTo>
                <a:lnTo>
                  <a:pt x="64" y="106"/>
                </a:lnTo>
                <a:lnTo>
                  <a:pt x="72" y="104"/>
                </a:lnTo>
                <a:lnTo>
                  <a:pt x="78" y="100"/>
                </a:lnTo>
                <a:lnTo>
                  <a:pt x="84" y="94"/>
                </a:lnTo>
                <a:lnTo>
                  <a:pt x="88" y="88"/>
                </a:lnTo>
                <a:lnTo>
                  <a:pt x="92" y="80"/>
                </a:lnTo>
                <a:lnTo>
                  <a:pt x="94" y="72"/>
                </a:lnTo>
                <a:lnTo>
                  <a:pt x="96" y="62"/>
                </a:lnTo>
                <a:lnTo>
                  <a:pt x="94" y="50"/>
                </a:lnTo>
                <a:lnTo>
                  <a:pt x="92" y="42"/>
                </a:lnTo>
                <a:close/>
              </a:path>
            </a:pathLst>
          </a:custGeom>
          <a:solidFill>
            <a:srgbClr val="FFFFFF"/>
          </a:solidFill>
          <a:ln w="28575">
            <a:solidFill>
              <a:srgbClr val="FFFFFF"/>
            </a:solidFill>
            <a:round/>
            <a:headEnd/>
            <a:tailEnd/>
          </a:ln>
        </p:spPr>
        <p:txBody>
          <a:bodyPr/>
          <a:lstStyle/>
          <a:p>
            <a:endParaRPr lang="en-US" b="1"/>
          </a:p>
        </p:txBody>
      </p:sp>
      <p:sp>
        <p:nvSpPr>
          <p:cNvPr id="28686" name="Freeform 43"/>
          <p:cNvSpPr>
            <a:spLocks/>
          </p:cNvSpPr>
          <p:nvPr/>
        </p:nvSpPr>
        <p:spPr bwMode="auto">
          <a:xfrm>
            <a:off x="1180167" y="2808070"/>
            <a:ext cx="142875" cy="19050"/>
          </a:xfrm>
          <a:custGeom>
            <a:avLst/>
            <a:gdLst>
              <a:gd name="T0" fmla="*/ 2147483647 w 90"/>
              <a:gd name="T1" fmla="*/ 2147483647 h 12"/>
              <a:gd name="T2" fmla="*/ 0 w 90"/>
              <a:gd name="T3" fmla="*/ 2147483647 h 12"/>
              <a:gd name="T4" fmla="*/ 0 w 90"/>
              <a:gd name="T5" fmla="*/ 0 h 12"/>
              <a:gd name="T6" fmla="*/ 2147483647 w 90"/>
              <a:gd name="T7" fmla="*/ 0 h 12"/>
              <a:gd name="T8" fmla="*/ 2147483647 w 90"/>
              <a:gd name="T9" fmla="*/ 2147483647 h 12"/>
              <a:gd name="T10" fmla="*/ 2147483647 w 90"/>
              <a:gd name="T11" fmla="*/ 2147483647 h 12"/>
              <a:gd name="T12" fmla="*/ 0 60000 65536"/>
              <a:gd name="T13" fmla="*/ 0 60000 65536"/>
              <a:gd name="T14" fmla="*/ 0 60000 65536"/>
              <a:gd name="T15" fmla="*/ 0 60000 65536"/>
              <a:gd name="T16" fmla="*/ 0 60000 65536"/>
              <a:gd name="T17" fmla="*/ 0 60000 65536"/>
              <a:gd name="T18" fmla="*/ 0 w 90"/>
              <a:gd name="T19" fmla="*/ 0 h 12"/>
              <a:gd name="T20" fmla="*/ 90 w 9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0" h="12">
                <a:moveTo>
                  <a:pt x="90" y="12"/>
                </a:moveTo>
                <a:lnTo>
                  <a:pt x="0" y="12"/>
                </a:lnTo>
                <a:lnTo>
                  <a:pt x="0" y="0"/>
                </a:lnTo>
                <a:lnTo>
                  <a:pt x="90" y="0"/>
                </a:lnTo>
                <a:lnTo>
                  <a:pt x="90" y="12"/>
                </a:lnTo>
                <a:close/>
              </a:path>
            </a:pathLst>
          </a:custGeom>
          <a:solidFill>
            <a:srgbClr val="FFFFFF"/>
          </a:solidFill>
          <a:ln w="28575">
            <a:solidFill>
              <a:srgbClr val="FFFFFF"/>
            </a:solidFill>
            <a:round/>
            <a:headEnd/>
            <a:tailEnd/>
          </a:ln>
        </p:spPr>
        <p:txBody>
          <a:bodyPr/>
          <a:lstStyle/>
          <a:p>
            <a:endParaRPr lang="en-US" b="1"/>
          </a:p>
        </p:txBody>
      </p:sp>
      <p:sp>
        <p:nvSpPr>
          <p:cNvPr id="28687" name="Freeform 44"/>
          <p:cNvSpPr>
            <a:spLocks noEditPoints="1"/>
          </p:cNvSpPr>
          <p:nvPr/>
        </p:nvSpPr>
        <p:spPr bwMode="auto">
          <a:xfrm>
            <a:off x="999192" y="1830170"/>
            <a:ext cx="177800" cy="190500"/>
          </a:xfrm>
          <a:custGeom>
            <a:avLst/>
            <a:gdLst>
              <a:gd name="T0" fmla="*/ 2147483647 w 112"/>
              <a:gd name="T1" fmla="*/ 2147483647 h 120"/>
              <a:gd name="T2" fmla="*/ 2147483647 w 112"/>
              <a:gd name="T3" fmla="*/ 2147483647 h 120"/>
              <a:gd name="T4" fmla="*/ 2147483647 w 112"/>
              <a:gd name="T5" fmla="*/ 2147483647 h 120"/>
              <a:gd name="T6" fmla="*/ 2147483647 w 112"/>
              <a:gd name="T7" fmla="*/ 2147483647 h 120"/>
              <a:gd name="T8" fmla="*/ 2147483647 w 112"/>
              <a:gd name="T9" fmla="*/ 2147483647 h 120"/>
              <a:gd name="T10" fmla="*/ 2147483647 w 112"/>
              <a:gd name="T11" fmla="*/ 2147483647 h 120"/>
              <a:gd name="T12" fmla="*/ 2147483647 w 112"/>
              <a:gd name="T13" fmla="*/ 2147483647 h 120"/>
              <a:gd name="T14" fmla="*/ 2147483647 w 112"/>
              <a:gd name="T15" fmla="*/ 2147483647 h 120"/>
              <a:gd name="T16" fmla="*/ 2147483647 w 112"/>
              <a:gd name="T17" fmla="*/ 2147483647 h 120"/>
              <a:gd name="T18" fmla="*/ 2147483647 w 112"/>
              <a:gd name="T19" fmla="*/ 2147483647 h 120"/>
              <a:gd name="T20" fmla="*/ 0 w 112"/>
              <a:gd name="T21" fmla="*/ 2147483647 h 120"/>
              <a:gd name="T22" fmla="*/ 0 w 112"/>
              <a:gd name="T23" fmla="*/ 2147483647 h 120"/>
              <a:gd name="T24" fmla="*/ 2147483647 w 112"/>
              <a:gd name="T25" fmla="*/ 2147483647 h 120"/>
              <a:gd name="T26" fmla="*/ 2147483647 w 112"/>
              <a:gd name="T27" fmla="*/ 2147483647 h 120"/>
              <a:gd name="T28" fmla="*/ 2147483647 w 112"/>
              <a:gd name="T29" fmla="*/ 2147483647 h 120"/>
              <a:gd name="T30" fmla="*/ 2147483647 w 112"/>
              <a:gd name="T31" fmla="*/ 2147483647 h 120"/>
              <a:gd name="T32" fmla="*/ 2147483647 w 112"/>
              <a:gd name="T33" fmla="*/ 0 h 120"/>
              <a:gd name="T34" fmla="*/ 2147483647 w 112"/>
              <a:gd name="T35" fmla="*/ 0 h 120"/>
              <a:gd name="T36" fmla="*/ 2147483647 w 112"/>
              <a:gd name="T37" fmla="*/ 2147483647 h 120"/>
              <a:gd name="T38" fmla="*/ 2147483647 w 112"/>
              <a:gd name="T39" fmla="*/ 2147483647 h 120"/>
              <a:gd name="T40" fmla="*/ 2147483647 w 112"/>
              <a:gd name="T41" fmla="*/ 2147483647 h 120"/>
              <a:gd name="T42" fmla="*/ 2147483647 w 112"/>
              <a:gd name="T43" fmla="*/ 2147483647 h 120"/>
              <a:gd name="T44" fmla="*/ 2147483647 w 112"/>
              <a:gd name="T45" fmla="*/ 2147483647 h 120"/>
              <a:gd name="T46" fmla="*/ 2147483647 w 112"/>
              <a:gd name="T47" fmla="*/ 2147483647 h 120"/>
              <a:gd name="T48" fmla="*/ 2147483647 w 112"/>
              <a:gd name="T49" fmla="*/ 2147483647 h 120"/>
              <a:gd name="T50" fmla="*/ 2147483647 w 112"/>
              <a:gd name="T51" fmla="*/ 2147483647 h 120"/>
              <a:gd name="T52" fmla="*/ 2147483647 w 112"/>
              <a:gd name="T53" fmla="*/ 2147483647 h 120"/>
              <a:gd name="T54" fmla="*/ 2147483647 w 112"/>
              <a:gd name="T55" fmla="*/ 2147483647 h 120"/>
              <a:gd name="T56" fmla="*/ 2147483647 w 112"/>
              <a:gd name="T57" fmla="*/ 2147483647 h 120"/>
              <a:gd name="T58" fmla="*/ 2147483647 w 112"/>
              <a:gd name="T59" fmla="*/ 2147483647 h 120"/>
              <a:gd name="T60" fmla="*/ 2147483647 w 112"/>
              <a:gd name="T61" fmla="*/ 2147483647 h 120"/>
              <a:gd name="T62" fmla="*/ 2147483647 w 112"/>
              <a:gd name="T63" fmla="*/ 2147483647 h 120"/>
              <a:gd name="T64" fmla="*/ 2147483647 w 112"/>
              <a:gd name="T65" fmla="*/ 2147483647 h 120"/>
              <a:gd name="T66" fmla="*/ 2147483647 w 112"/>
              <a:gd name="T67" fmla="*/ 2147483647 h 120"/>
              <a:gd name="T68" fmla="*/ 2147483647 w 112"/>
              <a:gd name="T69" fmla="*/ 2147483647 h 120"/>
              <a:gd name="T70" fmla="*/ 2147483647 w 112"/>
              <a:gd name="T71" fmla="*/ 2147483647 h 120"/>
              <a:gd name="T72" fmla="*/ 2147483647 w 112"/>
              <a:gd name="T73" fmla="*/ 2147483647 h 120"/>
              <a:gd name="T74" fmla="*/ 2147483647 w 112"/>
              <a:gd name="T75" fmla="*/ 2147483647 h 120"/>
              <a:gd name="T76" fmla="*/ 2147483647 w 112"/>
              <a:gd name="T77" fmla="*/ 2147483647 h 120"/>
              <a:gd name="T78" fmla="*/ 2147483647 w 112"/>
              <a:gd name="T79" fmla="*/ 2147483647 h 120"/>
              <a:gd name="T80" fmla="*/ 2147483647 w 112"/>
              <a:gd name="T81" fmla="*/ 2147483647 h 120"/>
              <a:gd name="T82" fmla="*/ 2147483647 w 112"/>
              <a:gd name="T83" fmla="*/ 2147483647 h 120"/>
              <a:gd name="T84" fmla="*/ 2147483647 w 112"/>
              <a:gd name="T85" fmla="*/ 2147483647 h 120"/>
              <a:gd name="T86" fmla="*/ 2147483647 w 112"/>
              <a:gd name="T87" fmla="*/ 2147483647 h 120"/>
              <a:gd name="T88" fmla="*/ 2147483647 w 112"/>
              <a:gd name="T89" fmla="*/ 2147483647 h 120"/>
              <a:gd name="T90" fmla="*/ 2147483647 w 112"/>
              <a:gd name="T91" fmla="*/ 2147483647 h 120"/>
              <a:gd name="T92" fmla="*/ 2147483647 w 112"/>
              <a:gd name="T93" fmla="*/ 2147483647 h 120"/>
              <a:gd name="T94" fmla="*/ 2147483647 w 112"/>
              <a:gd name="T95" fmla="*/ 2147483647 h 120"/>
              <a:gd name="T96" fmla="*/ 2147483647 w 112"/>
              <a:gd name="T97" fmla="*/ 2147483647 h 120"/>
              <a:gd name="T98" fmla="*/ 2147483647 w 112"/>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108" y="84"/>
                </a:moveTo>
                <a:lnTo>
                  <a:pt x="108" y="84"/>
                </a:lnTo>
                <a:lnTo>
                  <a:pt x="102" y="94"/>
                </a:lnTo>
                <a:lnTo>
                  <a:pt x="96" y="104"/>
                </a:lnTo>
                <a:lnTo>
                  <a:pt x="88" y="112"/>
                </a:lnTo>
                <a:lnTo>
                  <a:pt x="78" y="116"/>
                </a:lnTo>
                <a:lnTo>
                  <a:pt x="68" y="120"/>
                </a:lnTo>
                <a:lnTo>
                  <a:pt x="56" y="120"/>
                </a:lnTo>
                <a:lnTo>
                  <a:pt x="44" y="120"/>
                </a:lnTo>
                <a:lnTo>
                  <a:pt x="32" y="116"/>
                </a:lnTo>
                <a:lnTo>
                  <a:pt x="24" y="112"/>
                </a:lnTo>
                <a:lnTo>
                  <a:pt x="14" y="104"/>
                </a:lnTo>
                <a:lnTo>
                  <a:pt x="8" y="96"/>
                </a:lnTo>
                <a:lnTo>
                  <a:pt x="4" y="84"/>
                </a:lnTo>
                <a:lnTo>
                  <a:pt x="0" y="74"/>
                </a:lnTo>
                <a:lnTo>
                  <a:pt x="0" y="60"/>
                </a:lnTo>
                <a:lnTo>
                  <a:pt x="0" y="48"/>
                </a:lnTo>
                <a:lnTo>
                  <a:pt x="4" y="36"/>
                </a:lnTo>
                <a:lnTo>
                  <a:pt x="8" y="24"/>
                </a:lnTo>
                <a:lnTo>
                  <a:pt x="14" y="16"/>
                </a:lnTo>
                <a:lnTo>
                  <a:pt x="24" y="10"/>
                </a:lnTo>
                <a:lnTo>
                  <a:pt x="32" y="4"/>
                </a:lnTo>
                <a:lnTo>
                  <a:pt x="44" y="0"/>
                </a:lnTo>
                <a:lnTo>
                  <a:pt x="56" y="0"/>
                </a:lnTo>
                <a:lnTo>
                  <a:pt x="66" y="0"/>
                </a:lnTo>
                <a:lnTo>
                  <a:pt x="76" y="2"/>
                </a:lnTo>
                <a:lnTo>
                  <a:pt x="86" y="8"/>
                </a:lnTo>
                <a:lnTo>
                  <a:pt x="92" y="12"/>
                </a:lnTo>
                <a:lnTo>
                  <a:pt x="100" y="22"/>
                </a:lnTo>
                <a:lnTo>
                  <a:pt x="106" y="34"/>
                </a:lnTo>
                <a:lnTo>
                  <a:pt x="110" y="46"/>
                </a:lnTo>
                <a:lnTo>
                  <a:pt x="112" y="60"/>
                </a:lnTo>
                <a:lnTo>
                  <a:pt x="110" y="72"/>
                </a:lnTo>
                <a:lnTo>
                  <a:pt x="108" y="84"/>
                </a:lnTo>
                <a:close/>
                <a:moveTo>
                  <a:pt x="92" y="42"/>
                </a:moveTo>
                <a:lnTo>
                  <a:pt x="92" y="42"/>
                </a:lnTo>
                <a:lnTo>
                  <a:pt x="90" y="34"/>
                </a:lnTo>
                <a:lnTo>
                  <a:pt x="84" y="26"/>
                </a:lnTo>
                <a:lnTo>
                  <a:pt x="78" y="20"/>
                </a:lnTo>
                <a:lnTo>
                  <a:pt x="72" y="16"/>
                </a:lnTo>
                <a:lnTo>
                  <a:pt x="64" y="14"/>
                </a:lnTo>
                <a:lnTo>
                  <a:pt x="56" y="14"/>
                </a:lnTo>
                <a:lnTo>
                  <a:pt x="48" y="14"/>
                </a:lnTo>
                <a:lnTo>
                  <a:pt x="40" y="16"/>
                </a:lnTo>
                <a:lnTo>
                  <a:pt x="32" y="20"/>
                </a:lnTo>
                <a:lnTo>
                  <a:pt x="26" y="26"/>
                </a:lnTo>
                <a:lnTo>
                  <a:pt x="22" y="32"/>
                </a:lnTo>
                <a:lnTo>
                  <a:pt x="18" y="40"/>
                </a:lnTo>
                <a:lnTo>
                  <a:pt x="16" y="50"/>
                </a:lnTo>
                <a:lnTo>
                  <a:pt x="16" y="60"/>
                </a:lnTo>
                <a:lnTo>
                  <a:pt x="16" y="70"/>
                </a:lnTo>
                <a:lnTo>
                  <a:pt x="18" y="80"/>
                </a:lnTo>
                <a:lnTo>
                  <a:pt x="22" y="88"/>
                </a:lnTo>
                <a:lnTo>
                  <a:pt x="26" y="94"/>
                </a:lnTo>
                <a:lnTo>
                  <a:pt x="32" y="100"/>
                </a:lnTo>
                <a:lnTo>
                  <a:pt x="40" y="104"/>
                </a:lnTo>
                <a:lnTo>
                  <a:pt x="48" y="106"/>
                </a:lnTo>
                <a:lnTo>
                  <a:pt x="56" y="106"/>
                </a:lnTo>
                <a:lnTo>
                  <a:pt x="64" y="106"/>
                </a:lnTo>
                <a:lnTo>
                  <a:pt x="72" y="104"/>
                </a:lnTo>
                <a:lnTo>
                  <a:pt x="78" y="100"/>
                </a:lnTo>
                <a:lnTo>
                  <a:pt x="84" y="94"/>
                </a:lnTo>
                <a:lnTo>
                  <a:pt x="90" y="88"/>
                </a:lnTo>
                <a:lnTo>
                  <a:pt x="92" y="80"/>
                </a:lnTo>
                <a:lnTo>
                  <a:pt x="94" y="70"/>
                </a:lnTo>
                <a:lnTo>
                  <a:pt x="96" y="60"/>
                </a:lnTo>
                <a:lnTo>
                  <a:pt x="94" y="50"/>
                </a:lnTo>
                <a:lnTo>
                  <a:pt x="92" y="42"/>
                </a:lnTo>
                <a:close/>
              </a:path>
            </a:pathLst>
          </a:custGeom>
          <a:solidFill>
            <a:srgbClr val="FFFFFF"/>
          </a:solidFill>
          <a:ln w="28575">
            <a:solidFill>
              <a:srgbClr val="FFFFFF"/>
            </a:solidFill>
            <a:round/>
            <a:headEnd/>
            <a:tailEnd/>
          </a:ln>
        </p:spPr>
        <p:txBody>
          <a:bodyPr/>
          <a:lstStyle/>
          <a:p>
            <a:endParaRPr lang="en-US" b="1"/>
          </a:p>
        </p:txBody>
      </p:sp>
      <p:sp>
        <p:nvSpPr>
          <p:cNvPr id="28688" name="Freeform 45"/>
          <p:cNvSpPr>
            <a:spLocks noEditPoints="1"/>
          </p:cNvSpPr>
          <p:nvPr/>
        </p:nvSpPr>
        <p:spPr bwMode="auto">
          <a:xfrm>
            <a:off x="1030942" y="2312770"/>
            <a:ext cx="136525" cy="180975"/>
          </a:xfrm>
          <a:custGeom>
            <a:avLst/>
            <a:gdLst>
              <a:gd name="T0" fmla="*/ 2147483647 w 86"/>
              <a:gd name="T1" fmla="*/ 2147483647 h 114"/>
              <a:gd name="T2" fmla="*/ 0 w 86"/>
              <a:gd name="T3" fmla="*/ 2147483647 h 114"/>
              <a:gd name="T4" fmla="*/ 0 w 86"/>
              <a:gd name="T5" fmla="*/ 0 h 114"/>
              <a:gd name="T6" fmla="*/ 2147483647 w 86"/>
              <a:gd name="T7" fmla="*/ 0 h 114"/>
              <a:gd name="T8" fmla="*/ 2147483647 w 86"/>
              <a:gd name="T9" fmla="*/ 0 h 114"/>
              <a:gd name="T10" fmla="*/ 2147483647 w 86"/>
              <a:gd name="T11" fmla="*/ 0 h 114"/>
              <a:gd name="T12" fmla="*/ 2147483647 w 86"/>
              <a:gd name="T13" fmla="*/ 2147483647 h 114"/>
              <a:gd name="T14" fmla="*/ 2147483647 w 86"/>
              <a:gd name="T15" fmla="*/ 2147483647 h 114"/>
              <a:gd name="T16" fmla="*/ 2147483647 w 86"/>
              <a:gd name="T17" fmla="*/ 2147483647 h 114"/>
              <a:gd name="T18" fmla="*/ 2147483647 w 86"/>
              <a:gd name="T19" fmla="*/ 2147483647 h 114"/>
              <a:gd name="T20" fmla="*/ 2147483647 w 86"/>
              <a:gd name="T21" fmla="*/ 2147483647 h 114"/>
              <a:gd name="T22" fmla="*/ 2147483647 w 86"/>
              <a:gd name="T23" fmla="*/ 2147483647 h 114"/>
              <a:gd name="T24" fmla="*/ 2147483647 w 86"/>
              <a:gd name="T25" fmla="*/ 2147483647 h 114"/>
              <a:gd name="T26" fmla="*/ 2147483647 w 86"/>
              <a:gd name="T27" fmla="*/ 2147483647 h 114"/>
              <a:gd name="T28" fmla="*/ 2147483647 w 86"/>
              <a:gd name="T29" fmla="*/ 2147483647 h 114"/>
              <a:gd name="T30" fmla="*/ 2147483647 w 86"/>
              <a:gd name="T31" fmla="*/ 2147483647 h 114"/>
              <a:gd name="T32" fmla="*/ 2147483647 w 86"/>
              <a:gd name="T33" fmla="*/ 2147483647 h 114"/>
              <a:gd name="T34" fmla="*/ 2147483647 w 86"/>
              <a:gd name="T35" fmla="*/ 2147483647 h 114"/>
              <a:gd name="T36" fmla="*/ 2147483647 w 86"/>
              <a:gd name="T37" fmla="*/ 2147483647 h 114"/>
              <a:gd name="T38" fmla="*/ 2147483647 w 86"/>
              <a:gd name="T39" fmla="*/ 2147483647 h 114"/>
              <a:gd name="T40" fmla="*/ 2147483647 w 86"/>
              <a:gd name="T41" fmla="*/ 2147483647 h 114"/>
              <a:gd name="T42" fmla="*/ 2147483647 w 86"/>
              <a:gd name="T43" fmla="*/ 2147483647 h 114"/>
              <a:gd name="T44" fmla="*/ 2147483647 w 86"/>
              <a:gd name="T45" fmla="*/ 2147483647 h 114"/>
              <a:gd name="T46" fmla="*/ 2147483647 w 86"/>
              <a:gd name="T47" fmla="*/ 2147483647 h 114"/>
              <a:gd name="T48" fmla="*/ 2147483647 w 86"/>
              <a:gd name="T49" fmla="*/ 2147483647 h 114"/>
              <a:gd name="T50" fmla="*/ 2147483647 w 86"/>
              <a:gd name="T51" fmla="*/ 2147483647 h 114"/>
              <a:gd name="T52" fmla="*/ 2147483647 w 86"/>
              <a:gd name="T53" fmla="*/ 2147483647 h 114"/>
              <a:gd name="T54" fmla="*/ 2147483647 w 86"/>
              <a:gd name="T55" fmla="*/ 2147483647 h 114"/>
              <a:gd name="T56" fmla="*/ 2147483647 w 86"/>
              <a:gd name="T57" fmla="*/ 2147483647 h 114"/>
              <a:gd name="T58" fmla="*/ 2147483647 w 86"/>
              <a:gd name="T59" fmla="*/ 2147483647 h 114"/>
              <a:gd name="T60" fmla="*/ 2147483647 w 86"/>
              <a:gd name="T61" fmla="*/ 2147483647 h 114"/>
              <a:gd name="T62" fmla="*/ 2147483647 w 86"/>
              <a:gd name="T63" fmla="*/ 2147483647 h 114"/>
              <a:gd name="T64" fmla="*/ 2147483647 w 86"/>
              <a:gd name="T65" fmla="*/ 2147483647 h 114"/>
              <a:gd name="T66" fmla="*/ 2147483647 w 86"/>
              <a:gd name="T67" fmla="*/ 2147483647 h 114"/>
              <a:gd name="T68" fmla="*/ 2147483647 w 86"/>
              <a:gd name="T69" fmla="*/ 2147483647 h 114"/>
              <a:gd name="T70" fmla="*/ 2147483647 w 86"/>
              <a:gd name="T71" fmla="*/ 2147483647 h 114"/>
              <a:gd name="T72" fmla="*/ 2147483647 w 86"/>
              <a:gd name="T73" fmla="*/ 2147483647 h 114"/>
              <a:gd name="T74" fmla="*/ 2147483647 w 86"/>
              <a:gd name="T75" fmla="*/ 2147483647 h 114"/>
              <a:gd name="T76" fmla="*/ 2147483647 w 86"/>
              <a:gd name="T77" fmla="*/ 2147483647 h 114"/>
              <a:gd name="T78" fmla="*/ 2147483647 w 86"/>
              <a:gd name="T79" fmla="*/ 2147483647 h 114"/>
              <a:gd name="T80" fmla="*/ 2147483647 w 86"/>
              <a:gd name="T81" fmla="*/ 2147483647 h 114"/>
              <a:gd name="T82" fmla="*/ 2147483647 w 86"/>
              <a:gd name="T83" fmla="*/ 2147483647 h 114"/>
              <a:gd name="T84" fmla="*/ 2147483647 w 86"/>
              <a:gd name="T85" fmla="*/ 2147483647 h 114"/>
              <a:gd name="T86" fmla="*/ 2147483647 w 86"/>
              <a:gd name="T87" fmla="*/ 2147483647 h 114"/>
              <a:gd name="T88" fmla="*/ 2147483647 w 86"/>
              <a:gd name="T89" fmla="*/ 2147483647 h 114"/>
              <a:gd name="T90" fmla="*/ 2147483647 w 86"/>
              <a:gd name="T91" fmla="*/ 2147483647 h 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14"/>
              <a:gd name="T140" fmla="*/ 86 w 86"/>
              <a:gd name="T141" fmla="*/ 114 h 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14">
                <a:moveTo>
                  <a:pt x="16" y="114"/>
                </a:moveTo>
                <a:lnTo>
                  <a:pt x="0" y="114"/>
                </a:lnTo>
                <a:lnTo>
                  <a:pt x="0" y="0"/>
                </a:lnTo>
                <a:lnTo>
                  <a:pt x="52" y="0"/>
                </a:lnTo>
                <a:lnTo>
                  <a:pt x="58" y="0"/>
                </a:lnTo>
                <a:lnTo>
                  <a:pt x="66" y="2"/>
                </a:lnTo>
                <a:lnTo>
                  <a:pt x="72" y="6"/>
                </a:lnTo>
                <a:lnTo>
                  <a:pt x="76" y="10"/>
                </a:lnTo>
                <a:lnTo>
                  <a:pt x="80" y="14"/>
                </a:lnTo>
                <a:lnTo>
                  <a:pt x="84" y="20"/>
                </a:lnTo>
                <a:lnTo>
                  <a:pt x="84" y="26"/>
                </a:lnTo>
                <a:lnTo>
                  <a:pt x="86" y="32"/>
                </a:lnTo>
                <a:lnTo>
                  <a:pt x="84" y="40"/>
                </a:lnTo>
                <a:lnTo>
                  <a:pt x="82" y="46"/>
                </a:lnTo>
                <a:lnTo>
                  <a:pt x="80" y="52"/>
                </a:lnTo>
                <a:lnTo>
                  <a:pt x="76" y="58"/>
                </a:lnTo>
                <a:lnTo>
                  <a:pt x="72" y="62"/>
                </a:lnTo>
                <a:lnTo>
                  <a:pt x="66" y="64"/>
                </a:lnTo>
                <a:lnTo>
                  <a:pt x="58" y="66"/>
                </a:lnTo>
                <a:lnTo>
                  <a:pt x="52" y="66"/>
                </a:lnTo>
                <a:lnTo>
                  <a:pt x="16" y="66"/>
                </a:lnTo>
                <a:lnTo>
                  <a:pt x="16" y="114"/>
                </a:lnTo>
                <a:close/>
                <a:moveTo>
                  <a:pt x="16" y="54"/>
                </a:moveTo>
                <a:lnTo>
                  <a:pt x="46" y="54"/>
                </a:lnTo>
                <a:lnTo>
                  <a:pt x="56" y="52"/>
                </a:lnTo>
                <a:lnTo>
                  <a:pt x="64" y="48"/>
                </a:lnTo>
                <a:lnTo>
                  <a:pt x="68" y="42"/>
                </a:lnTo>
                <a:lnTo>
                  <a:pt x="70" y="32"/>
                </a:lnTo>
                <a:lnTo>
                  <a:pt x="68" y="24"/>
                </a:lnTo>
                <a:lnTo>
                  <a:pt x="64" y="18"/>
                </a:lnTo>
                <a:lnTo>
                  <a:pt x="56" y="14"/>
                </a:lnTo>
                <a:lnTo>
                  <a:pt x="46" y="14"/>
                </a:lnTo>
                <a:lnTo>
                  <a:pt x="16" y="14"/>
                </a:lnTo>
                <a:lnTo>
                  <a:pt x="16" y="54"/>
                </a:lnTo>
                <a:close/>
              </a:path>
            </a:pathLst>
          </a:custGeom>
          <a:solidFill>
            <a:srgbClr val="FFFFFF"/>
          </a:solidFill>
          <a:ln w="28575">
            <a:solidFill>
              <a:srgbClr val="FFFFFF"/>
            </a:solidFill>
            <a:round/>
            <a:headEnd/>
            <a:tailEnd/>
          </a:ln>
        </p:spPr>
        <p:txBody>
          <a:bodyPr/>
          <a:lstStyle/>
          <a:p>
            <a:endParaRPr lang="en-US" b="1"/>
          </a:p>
        </p:txBody>
      </p:sp>
      <p:sp>
        <p:nvSpPr>
          <p:cNvPr id="28689" name="Freeform 46"/>
          <p:cNvSpPr>
            <a:spLocks/>
          </p:cNvSpPr>
          <p:nvPr/>
        </p:nvSpPr>
        <p:spPr bwMode="auto">
          <a:xfrm>
            <a:off x="3345517" y="3011270"/>
            <a:ext cx="146050" cy="184150"/>
          </a:xfrm>
          <a:custGeom>
            <a:avLst/>
            <a:gdLst>
              <a:gd name="T0" fmla="*/ 2147483647 w 92"/>
              <a:gd name="T1" fmla="*/ 0 h 116"/>
              <a:gd name="T2" fmla="*/ 2147483647 w 92"/>
              <a:gd name="T3" fmla="*/ 0 h 116"/>
              <a:gd name="T4" fmla="*/ 2147483647 w 92"/>
              <a:gd name="T5" fmla="*/ 2147483647 h 116"/>
              <a:gd name="T6" fmla="*/ 2147483647 w 92"/>
              <a:gd name="T7" fmla="*/ 2147483647 h 116"/>
              <a:gd name="T8" fmla="*/ 2147483647 w 92"/>
              <a:gd name="T9" fmla="*/ 2147483647 h 116"/>
              <a:gd name="T10" fmla="*/ 2147483647 w 92"/>
              <a:gd name="T11" fmla="*/ 2147483647 h 116"/>
              <a:gd name="T12" fmla="*/ 2147483647 w 92"/>
              <a:gd name="T13" fmla="*/ 2147483647 h 116"/>
              <a:gd name="T14" fmla="*/ 0 w 92"/>
              <a:gd name="T15" fmla="*/ 2147483647 h 116"/>
              <a:gd name="T16" fmla="*/ 0 w 92"/>
              <a:gd name="T17" fmla="*/ 0 h 116"/>
              <a:gd name="T18" fmla="*/ 2147483647 w 92"/>
              <a:gd name="T19" fmla="*/ 0 h 116"/>
              <a:gd name="T20" fmla="*/ 2147483647 w 92"/>
              <a:gd name="T21" fmla="*/ 2147483647 h 116"/>
              <a:gd name="T22" fmla="*/ 2147483647 w 92"/>
              <a:gd name="T23" fmla="*/ 2147483647 h 116"/>
              <a:gd name="T24" fmla="*/ 2147483647 w 92"/>
              <a:gd name="T25" fmla="*/ 0 h 116"/>
              <a:gd name="T26" fmla="*/ 2147483647 w 92"/>
              <a:gd name="T27" fmla="*/ 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116"/>
              <a:gd name="T44" fmla="*/ 92 w 92"/>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116">
                <a:moveTo>
                  <a:pt x="76" y="0"/>
                </a:moveTo>
                <a:lnTo>
                  <a:pt x="92" y="0"/>
                </a:lnTo>
                <a:lnTo>
                  <a:pt x="92" y="116"/>
                </a:lnTo>
                <a:lnTo>
                  <a:pt x="76" y="116"/>
                </a:lnTo>
                <a:lnTo>
                  <a:pt x="76" y="62"/>
                </a:lnTo>
                <a:lnTo>
                  <a:pt x="16" y="62"/>
                </a:lnTo>
                <a:lnTo>
                  <a:pt x="16" y="116"/>
                </a:lnTo>
                <a:lnTo>
                  <a:pt x="0" y="116"/>
                </a:lnTo>
                <a:lnTo>
                  <a:pt x="0" y="0"/>
                </a:lnTo>
                <a:lnTo>
                  <a:pt x="16" y="0"/>
                </a:lnTo>
                <a:lnTo>
                  <a:pt x="16" y="48"/>
                </a:lnTo>
                <a:lnTo>
                  <a:pt x="76" y="48"/>
                </a:lnTo>
                <a:lnTo>
                  <a:pt x="76" y="0"/>
                </a:lnTo>
                <a:close/>
              </a:path>
            </a:pathLst>
          </a:custGeom>
          <a:noFill/>
          <a:ln w="28575">
            <a:solidFill>
              <a:srgbClr val="FFFFFF"/>
            </a:solidFill>
            <a:round/>
            <a:headEnd/>
            <a:tailEnd/>
          </a:ln>
        </p:spPr>
        <p:txBody>
          <a:bodyPr/>
          <a:lstStyle/>
          <a:p>
            <a:endParaRPr lang="en-US" b="1"/>
          </a:p>
        </p:txBody>
      </p:sp>
      <p:sp>
        <p:nvSpPr>
          <p:cNvPr id="28690" name="Freeform 47"/>
          <p:cNvSpPr>
            <a:spLocks/>
          </p:cNvSpPr>
          <p:nvPr/>
        </p:nvSpPr>
        <p:spPr bwMode="auto">
          <a:xfrm>
            <a:off x="2288242" y="3011270"/>
            <a:ext cx="142875" cy="184150"/>
          </a:xfrm>
          <a:custGeom>
            <a:avLst/>
            <a:gdLst>
              <a:gd name="T0" fmla="*/ 2147483647 w 90"/>
              <a:gd name="T1" fmla="*/ 0 h 116"/>
              <a:gd name="T2" fmla="*/ 2147483647 w 90"/>
              <a:gd name="T3" fmla="*/ 0 h 116"/>
              <a:gd name="T4" fmla="*/ 2147483647 w 90"/>
              <a:gd name="T5" fmla="*/ 2147483647 h 116"/>
              <a:gd name="T6" fmla="*/ 2147483647 w 90"/>
              <a:gd name="T7" fmla="*/ 2147483647 h 116"/>
              <a:gd name="T8" fmla="*/ 2147483647 w 90"/>
              <a:gd name="T9" fmla="*/ 2147483647 h 116"/>
              <a:gd name="T10" fmla="*/ 2147483647 w 90"/>
              <a:gd name="T11" fmla="*/ 2147483647 h 116"/>
              <a:gd name="T12" fmla="*/ 2147483647 w 90"/>
              <a:gd name="T13" fmla="*/ 2147483647 h 116"/>
              <a:gd name="T14" fmla="*/ 0 w 90"/>
              <a:gd name="T15" fmla="*/ 2147483647 h 116"/>
              <a:gd name="T16" fmla="*/ 0 w 90"/>
              <a:gd name="T17" fmla="*/ 0 h 116"/>
              <a:gd name="T18" fmla="*/ 2147483647 w 90"/>
              <a:gd name="T19" fmla="*/ 0 h 116"/>
              <a:gd name="T20" fmla="*/ 2147483647 w 90"/>
              <a:gd name="T21" fmla="*/ 2147483647 h 116"/>
              <a:gd name="T22" fmla="*/ 2147483647 w 90"/>
              <a:gd name="T23" fmla="*/ 2147483647 h 116"/>
              <a:gd name="T24" fmla="*/ 2147483647 w 90"/>
              <a:gd name="T25" fmla="*/ 0 h 116"/>
              <a:gd name="T26" fmla="*/ 2147483647 w 90"/>
              <a:gd name="T27" fmla="*/ 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116"/>
              <a:gd name="T44" fmla="*/ 90 w 90"/>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116">
                <a:moveTo>
                  <a:pt x="74" y="0"/>
                </a:moveTo>
                <a:lnTo>
                  <a:pt x="90" y="0"/>
                </a:lnTo>
                <a:lnTo>
                  <a:pt x="90" y="116"/>
                </a:lnTo>
                <a:lnTo>
                  <a:pt x="74" y="116"/>
                </a:lnTo>
                <a:lnTo>
                  <a:pt x="74" y="62"/>
                </a:lnTo>
                <a:lnTo>
                  <a:pt x="14" y="62"/>
                </a:lnTo>
                <a:lnTo>
                  <a:pt x="14" y="116"/>
                </a:lnTo>
                <a:lnTo>
                  <a:pt x="0" y="116"/>
                </a:lnTo>
                <a:lnTo>
                  <a:pt x="0" y="0"/>
                </a:lnTo>
                <a:lnTo>
                  <a:pt x="14" y="0"/>
                </a:lnTo>
                <a:lnTo>
                  <a:pt x="14" y="48"/>
                </a:lnTo>
                <a:lnTo>
                  <a:pt x="74" y="48"/>
                </a:lnTo>
                <a:lnTo>
                  <a:pt x="74" y="0"/>
                </a:lnTo>
                <a:close/>
              </a:path>
            </a:pathLst>
          </a:custGeom>
          <a:noFill/>
          <a:ln w="28575">
            <a:solidFill>
              <a:srgbClr val="FFFFFF"/>
            </a:solidFill>
            <a:round/>
            <a:headEnd/>
            <a:tailEnd/>
          </a:ln>
        </p:spPr>
        <p:txBody>
          <a:bodyPr/>
          <a:lstStyle/>
          <a:p>
            <a:endParaRPr lang="en-US" b="1"/>
          </a:p>
        </p:txBody>
      </p:sp>
      <p:sp>
        <p:nvSpPr>
          <p:cNvPr id="28691" name="Rectangle 48"/>
          <p:cNvSpPr>
            <a:spLocks noChangeArrowheads="1"/>
          </p:cNvSpPr>
          <p:nvPr/>
        </p:nvSpPr>
        <p:spPr bwMode="auto">
          <a:xfrm>
            <a:off x="3637617" y="3109695"/>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sp>
        <p:nvSpPr>
          <p:cNvPr id="28692" name="Rectangle 49"/>
          <p:cNvSpPr>
            <a:spLocks noChangeArrowheads="1"/>
          </p:cNvSpPr>
          <p:nvPr/>
        </p:nvSpPr>
        <p:spPr bwMode="auto">
          <a:xfrm>
            <a:off x="1958042" y="3119220"/>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sp>
        <p:nvSpPr>
          <p:cNvPr id="28693" name="Rectangle 50"/>
          <p:cNvSpPr>
            <a:spLocks noChangeArrowheads="1"/>
          </p:cNvSpPr>
          <p:nvPr/>
        </p:nvSpPr>
        <p:spPr bwMode="auto">
          <a:xfrm>
            <a:off x="3329642" y="3719295"/>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sp>
        <p:nvSpPr>
          <p:cNvPr id="28694" name="Rectangle 53"/>
          <p:cNvSpPr>
            <a:spLocks noChangeArrowheads="1"/>
          </p:cNvSpPr>
          <p:nvPr/>
        </p:nvSpPr>
        <p:spPr bwMode="auto">
          <a:xfrm>
            <a:off x="2793067" y="2468345"/>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28695" name="Freeform 55"/>
          <p:cNvSpPr>
            <a:spLocks noEditPoints="1"/>
          </p:cNvSpPr>
          <p:nvPr/>
        </p:nvSpPr>
        <p:spPr bwMode="auto">
          <a:xfrm>
            <a:off x="580092" y="2309595"/>
            <a:ext cx="177800" cy="190500"/>
          </a:xfrm>
          <a:custGeom>
            <a:avLst/>
            <a:gdLst>
              <a:gd name="T0" fmla="*/ 2147483647 w 112"/>
              <a:gd name="T1" fmla="*/ 2147483647 h 120"/>
              <a:gd name="T2" fmla="*/ 2147483647 w 112"/>
              <a:gd name="T3" fmla="*/ 2147483647 h 120"/>
              <a:gd name="T4" fmla="*/ 2147483647 w 112"/>
              <a:gd name="T5" fmla="*/ 2147483647 h 120"/>
              <a:gd name="T6" fmla="*/ 2147483647 w 112"/>
              <a:gd name="T7" fmla="*/ 2147483647 h 120"/>
              <a:gd name="T8" fmla="*/ 2147483647 w 112"/>
              <a:gd name="T9" fmla="*/ 2147483647 h 120"/>
              <a:gd name="T10" fmla="*/ 2147483647 w 112"/>
              <a:gd name="T11" fmla="*/ 2147483647 h 120"/>
              <a:gd name="T12" fmla="*/ 2147483647 w 112"/>
              <a:gd name="T13" fmla="*/ 2147483647 h 120"/>
              <a:gd name="T14" fmla="*/ 2147483647 w 112"/>
              <a:gd name="T15" fmla="*/ 2147483647 h 120"/>
              <a:gd name="T16" fmla="*/ 2147483647 w 112"/>
              <a:gd name="T17" fmla="*/ 2147483647 h 120"/>
              <a:gd name="T18" fmla="*/ 2147483647 w 112"/>
              <a:gd name="T19" fmla="*/ 2147483647 h 120"/>
              <a:gd name="T20" fmla="*/ 0 w 112"/>
              <a:gd name="T21" fmla="*/ 2147483647 h 120"/>
              <a:gd name="T22" fmla="*/ 2147483647 w 112"/>
              <a:gd name="T23" fmla="*/ 2147483647 h 120"/>
              <a:gd name="T24" fmla="*/ 2147483647 w 112"/>
              <a:gd name="T25" fmla="*/ 2147483647 h 120"/>
              <a:gd name="T26" fmla="*/ 2147483647 w 112"/>
              <a:gd name="T27" fmla="*/ 2147483647 h 120"/>
              <a:gd name="T28" fmla="*/ 2147483647 w 112"/>
              <a:gd name="T29" fmla="*/ 2147483647 h 120"/>
              <a:gd name="T30" fmla="*/ 2147483647 w 112"/>
              <a:gd name="T31" fmla="*/ 2147483647 h 120"/>
              <a:gd name="T32" fmla="*/ 2147483647 w 112"/>
              <a:gd name="T33" fmla="*/ 0 h 120"/>
              <a:gd name="T34" fmla="*/ 2147483647 w 112"/>
              <a:gd name="T35" fmla="*/ 0 h 120"/>
              <a:gd name="T36" fmla="*/ 2147483647 w 112"/>
              <a:gd name="T37" fmla="*/ 2147483647 h 120"/>
              <a:gd name="T38" fmla="*/ 2147483647 w 112"/>
              <a:gd name="T39" fmla="*/ 2147483647 h 120"/>
              <a:gd name="T40" fmla="*/ 2147483647 w 112"/>
              <a:gd name="T41" fmla="*/ 2147483647 h 120"/>
              <a:gd name="T42" fmla="*/ 2147483647 w 112"/>
              <a:gd name="T43" fmla="*/ 2147483647 h 120"/>
              <a:gd name="T44" fmla="*/ 2147483647 w 112"/>
              <a:gd name="T45" fmla="*/ 2147483647 h 120"/>
              <a:gd name="T46" fmla="*/ 2147483647 w 112"/>
              <a:gd name="T47" fmla="*/ 2147483647 h 120"/>
              <a:gd name="T48" fmla="*/ 2147483647 w 112"/>
              <a:gd name="T49" fmla="*/ 2147483647 h 120"/>
              <a:gd name="T50" fmla="*/ 2147483647 w 112"/>
              <a:gd name="T51" fmla="*/ 2147483647 h 120"/>
              <a:gd name="T52" fmla="*/ 2147483647 w 112"/>
              <a:gd name="T53" fmla="*/ 2147483647 h 120"/>
              <a:gd name="T54" fmla="*/ 2147483647 w 112"/>
              <a:gd name="T55" fmla="*/ 2147483647 h 120"/>
              <a:gd name="T56" fmla="*/ 2147483647 w 112"/>
              <a:gd name="T57" fmla="*/ 2147483647 h 120"/>
              <a:gd name="T58" fmla="*/ 2147483647 w 112"/>
              <a:gd name="T59" fmla="*/ 2147483647 h 120"/>
              <a:gd name="T60" fmla="*/ 2147483647 w 112"/>
              <a:gd name="T61" fmla="*/ 2147483647 h 120"/>
              <a:gd name="T62" fmla="*/ 2147483647 w 112"/>
              <a:gd name="T63" fmla="*/ 2147483647 h 120"/>
              <a:gd name="T64" fmla="*/ 2147483647 w 112"/>
              <a:gd name="T65" fmla="*/ 2147483647 h 120"/>
              <a:gd name="T66" fmla="*/ 2147483647 w 112"/>
              <a:gd name="T67" fmla="*/ 2147483647 h 120"/>
              <a:gd name="T68" fmla="*/ 2147483647 w 112"/>
              <a:gd name="T69" fmla="*/ 2147483647 h 120"/>
              <a:gd name="T70" fmla="*/ 2147483647 w 112"/>
              <a:gd name="T71" fmla="*/ 2147483647 h 120"/>
              <a:gd name="T72" fmla="*/ 2147483647 w 112"/>
              <a:gd name="T73" fmla="*/ 2147483647 h 120"/>
              <a:gd name="T74" fmla="*/ 2147483647 w 112"/>
              <a:gd name="T75" fmla="*/ 2147483647 h 120"/>
              <a:gd name="T76" fmla="*/ 2147483647 w 112"/>
              <a:gd name="T77" fmla="*/ 2147483647 h 120"/>
              <a:gd name="T78" fmla="*/ 2147483647 w 112"/>
              <a:gd name="T79" fmla="*/ 2147483647 h 120"/>
              <a:gd name="T80" fmla="*/ 2147483647 w 112"/>
              <a:gd name="T81" fmla="*/ 2147483647 h 120"/>
              <a:gd name="T82" fmla="*/ 2147483647 w 112"/>
              <a:gd name="T83" fmla="*/ 2147483647 h 120"/>
              <a:gd name="T84" fmla="*/ 2147483647 w 112"/>
              <a:gd name="T85" fmla="*/ 2147483647 h 120"/>
              <a:gd name="T86" fmla="*/ 2147483647 w 112"/>
              <a:gd name="T87" fmla="*/ 2147483647 h 120"/>
              <a:gd name="T88" fmla="*/ 2147483647 w 112"/>
              <a:gd name="T89" fmla="*/ 2147483647 h 120"/>
              <a:gd name="T90" fmla="*/ 2147483647 w 112"/>
              <a:gd name="T91" fmla="*/ 2147483647 h 120"/>
              <a:gd name="T92" fmla="*/ 2147483647 w 112"/>
              <a:gd name="T93" fmla="*/ 2147483647 h 120"/>
              <a:gd name="T94" fmla="*/ 2147483647 w 112"/>
              <a:gd name="T95" fmla="*/ 2147483647 h 120"/>
              <a:gd name="T96" fmla="*/ 2147483647 w 112"/>
              <a:gd name="T97" fmla="*/ 2147483647 h 120"/>
              <a:gd name="T98" fmla="*/ 2147483647 w 112"/>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108" y="84"/>
                </a:moveTo>
                <a:lnTo>
                  <a:pt x="108" y="84"/>
                </a:lnTo>
                <a:lnTo>
                  <a:pt x="104" y="94"/>
                </a:lnTo>
                <a:lnTo>
                  <a:pt x="96" y="104"/>
                </a:lnTo>
                <a:lnTo>
                  <a:pt x="88" y="110"/>
                </a:lnTo>
                <a:lnTo>
                  <a:pt x="80" y="116"/>
                </a:lnTo>
                <a:lnTo>
                  <a:pt x="68" y="118"/>
                </a:lnTo>
                <a:lnTo>
                  <a:pt x="56" y="120"/>
                </a:lnTo>
                <a:lnTo>
                  <a:pt x="44" y="118"/>
                </a:lnTo>
                <a:lnTo>
                  <a:pt x="34" y="116"/>
                </a:lnTo>
                <a:lnTo>
                  <a:pt x="24" y="110"/>
                </a:lnTo>
                <a:lnTo>
                  <a:pt x="16" y="104"/>
                </a:lnTo>
                <a:lnTo>
                  <a:pt x="8" y="94"/>
                </a:lnTo>
                <a:lnTo>
                  <a:pt x="4" y="84"/>
                </a:lnTo>
                <a:lnTo>
                  <a:pt x="2" y="72"/>
                </a:lnTo>
                <a:lnTo>
                  <a:pt x="0" y="60"/>
                </a:lnTo>
                <a:lnTo>
                  <a:pt x="2" y="46"/>
                </a:lnTo>
                <a:lnTo>
                  <a:pt x="4" y="34"/>
                </a:lnTo>
                <a:lnTo>
                  <a:pt x="8" y="24"/>
                </a:lnTo>
                <a:lnTo>
                  <a:pt x="16" y="16"/>
                </a:lnTo>
                <a:lnTo>
                  <a:pt x="24" y="8"/>
                </a:lnTo>
                <a:lnTo>
                  <a:pt x="34" y="4"/>
                </a:lnTo>
                <a:lnTo>
                  <a:pt x="44" y="0"/>
                </a:lnTo>
                <a:lnTo>
                  <a:pt x="56" y="0"/>
                </a:lnTo>
                <a:lnTo>
                  <a:pt x="66" y="0"/>
                </a:lnTo>
                <a:lnTo>
                  <a:pt x="76" y="2"/>
                </a:lnTo>
                <a:lnTo>
                  <a:pt x="86" y="6"/>
                </a:lnTo>
                <a:lnTo>
                  <a:pt x="94" y="12"/>
                </a:lnTo>
                <a:lnTo>
                  <a:pt x="102" y="22"/>
                </a:lnTo>
                <a:lnTo>
                  <a:pt x="108" y="32"/>
                </a:lnTo>
                <a:lnTo>
                  <a:pt x="110" y="46"/>
                </a:lnTo>
                <a:lnTo>
                  <a:pt x="112" y="58"/>
                </a:lnTo>
                <a:lnTo>
                  <a:pt x="112" y="72"/>
                </a:lnTo>
                <a:lnTo>
                  <a:pt x="108" y="84"/>
                </a:lnTo>
                <a:close/>
                <a:moveTo>
                  <a:pt x="94" y="40"/>
                </a:moveTo>
                <a:lnTo>
                  <a:pt x="94" y="40"/>
                </a:lnTo>
                <a:lnTo>
                  <a:pt x="90" y="32"/>
                </a:lnTo>
                <a:lnTo>
                  <a:pt x="86" y="26"/>
                </a:lnTo>
                <a:lnTo>
                  <a:pt x="80" y="20"/>
                </a:lnTo>
                <a:lnTo>
                  <a:pt x="72" y="16"/>
                </a:lnTo>
                <a:lnTo>
                  <a:pt x="64" y="14"/>
                </a:lnTo>
                <a:lnTo>
                  <a:pt x="56" y="12"/>
                </a:lnTo>
                <a:lnTo>
                  <a:pt x="48" y="14"/>
                </a:lnTo>
                <a:lnTo>
                  <a:pt x="40" y="16"/>
                </a:lnTo>
                <a:lnTo>
                  <a:pt x="32" y="20"/>
                </a:lnTo>
                <a:lnTo>
                  <a:pt x="28" y="26"/>
                </a:lnTo>
                <a:lnTo>
                  <a:pt x="22" y="32"/>
                </a:lnTo>
                <a:lnTo>
                  <a:pt x="18" y="40"/>
                </a:lnTo>
                <a:lnTo>
                  <a:pt x="16" y="50"/>
                </a:lnTo>
                <a:lnTo>
                  <a:pt x="16" y="60"/>
                </a:lnTo>
                <a:lnTo>
                  <a:pt x="16" y="70"/>
                </a:lnTo>
                <a:lnTo>
                  <a:pt x="18" y="78"/>
                </a:lnTo>
                <a:lnTo>
                  <a:pt x="22" y="86"/>
                </a:lnTo>
                <a:lnTo>
                  <a:pt x="28" y="94"/>
                </a:lnTo>
                <a:lnTo>
                  <a:pt x="32" y="98"/>
                </a:lnTo>
                <a:lnTo>
                  <a:pt x="40" y="102"/>
                </a:lnTo>
                <a:lnTo>
                  <a:pt x="48" y="106"/>
                </a:lnTo>
                <a:lnTo>
                  <a:pt x="56" y="106"/>
                </a:lnTo>
                <a:lnTo>
                  <a:pt x="64" y="106"/>
                </a:lnTo>
                <a:lnTo>
                  <a:pt x="72" y="102"/>
                </a:lnTo>
                <a:lnTo>
                  <a:pt x="80" y="98"/>
                </a:lnTo>
                <a:lnTo>
                  <a:pt x="86" y="94"/>
                </a:lnTo>
                <a:lnTo>
                  <a:pt x="90" y="86"/>
                </a:lnTo>
                <a:lnTo>
                  <a:pt x="94" y="78"/>
                </a:lnTo>
                <a:lnTo>
                  <a:pt x="96" y="70"/>
                </a:lnTo>
                <a:lnTo>
                  <a:pt x="96" y="60"/>
                </a:lnTo>
                <a:lnTo>
                  <a:pt x="96" y="50"/>
                </a:lnTo>
                <a:lnTo>
                  <a:pt x="94" y="40"/>
                </a:lnTo>
                <a:close/>
              </a:path>
            </a:pathLst>
          </a:custGeom>
          <a:solidFill>
            <a:srgbClr val="FFFFFF"/>
          </a:solidFill>
          <a:ln w="28575">
            <a:solidFill>
              <a:srgbClr val="FFFFFF"/>
            </a:solidFill>
            <a:round/>
            <a:headEnd/>
            <a:tailEnd/>
          </a:ln>
        </p:spPr>
        <p:txBody>
          <a:bodyPr/>
          <a:lstStyle/>
          <a:p>
            <a:endParaRPr lang="en-US" b="1"/>
          </a:p>
        </p:txBody>
      </p:sp>
      <p:sp>
        <p:nvSpPr>
          <p:cNvPr id="28696" name="Rectangle 59"/>
          <p:cNvSpPr>
            <a:spLocks noChangeArrowheads="1"/>
          </p:cNvSpPr>
          <p:nvPr/>
        </p:nvSpPr>
        <p:spPr bwMode="auto">
          <a:xfrm>
            <a:off x="1948517" y="2268320"/>
            <a:ext cx="466725" cy="3079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CH</a:t>
            </a:r>
            <a:r>
              <a:rPr lang="en-US" sz="2000" b="1" baseline="-25000">
                <a:solidFill>
                  <a:srgbClr val="000000"/>
                </a:solidFill>
                <a:latin typeface="Helvetica" pitchFamily="34" charset="0"/>
              </a:rPr>
              <a:t>2</a:t>
            </a:r>
            <a:endParaRPr lang="en-US" sz="2400" b="1" baseline="-25000"/>
          </a:p>
        </p:txBody>
      </p:sp>
      <p:sp>
        <p:nvSpPr>
          <p:cNvPr id="28697" name="Rectangle 64"/>
          <p:cNvSpPr>
            <a:spLocks noChangeArrowheads="1"/>
          </p:cNvSpPr>
          <p:nvPr/>
        </p:nvSpPr>
        <p:spPr bwMode="auto">
          <a:xfrm>
            <a:off x="3428067" y="1814295"/>
            <a:ext cx="613951"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Base</a:t>
            </a:r>
            <a:endParaRPr lang="en-US" sz="2400" b="1"/>
          </a:p>
        </p:txBody>
      </p:sp>
      <p:sp>
        <p:nvSpPr>
          <p:cNvPr id="28698" name="Rectangle 68"/>
          <p:cNvSpPr>
            <a:spLocks noChangeArrowheads="1"/>
          </p:cNvSpPr>
          <p:nvPr/>
        </p:nvSpPr>
        <p:spPr bwMode="auto">
          <a:xfrm>
            <a:off x="1565647" y="4904342"/>
            <a:ext cx="1901290" cy="307777"/>
          </a:xfrm>
          <a:prstGeom prst="rect">
            <a:avLst/>
          </a:prstGeom>
          <a:noFill/>
          <a:ln w="9525">
            <a:noFill/>
            <a:miter lim="800000"/>
            <a:headEnd/>
            <a:tailEnd/>
          </a:ln>
        </p:spPr>
        <p:txBody>
          <a:bodyPr wrap="none" lIns="0" tIns="0" rIns="0" bIns="0">
            <a:spAutoFit/>
          </a:bodyPr>
          <a:lstStyle/>
          <a:p>
            <a:r>
              <a:rPr lang="en-US" sz="2000" b="1" dirty="0" smtClean="0">
                <a:solidFill>
                  <a:srgbClr val="000000"/>
                </a:solidFill>
                <a:latin typeface="Helvetica" pitchFamily="34" charset="0"/>
              </a:rPr>
              <a:t>DNA nucleotide</a:t>
            </a:r>
            <a:endParaRPr lang="en-US" sz="2400" b="1" dirty="0"/>
          </a:p>
        </p:txBody>
      </p:sp>
      <p:sp>
        <p:nvSpPr>
          <p:cNvPr id="28700" name="Rectangle 149"/>
          <p:cNvSpPr>
            <a:spLocks noChangeArrowheads="1"/>
          </p:cNvSpPr>
          <p:nvPr/>
        </p:nvSpPr>
        <p:spPr bwMode="auto">
          <a:xfrm>
            <a:off x="554692" y="3268445"/>
            <a:ext cx="1312860"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Phosphate</a:t>
            </a:r>
            <a:endParaRPr lang="en-US" sz="2400" b="1"/>
          </a:p>
        </p:txBody>
      </p:sp>
      <p:sp>
        <p:nvSpPr>
          <p:cNvPr id="28701" name="Rectangle 158"/>
          <p:cNvSpPr>
            <a:spLocks noChangeArrowheads="1"/>
          </p:cNvSpPr>
          <p:nvPr/>
        </p:nvSpPr>
        <p:spPr bwMode="auto">
          <a:xfrm>
            <a:off x="2262842" y="4046320"/>
            <a:ext cx="1540486"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Deoxyribose</a:t>
            </a:r>
            <a:endParaRPr lang="en-US" sz="2400" b="1"/>
          </a:p>
        </p:txBody>
      </p:sp>
      <p:sp>
        <p:nvSpPr>
          <p:cNvPr id="28702" name="Freeform 170"/>
          <p:cNvSpPr>
            <a:spLocks noEditPoints="1"/>
          </p:cNvSpPr>
          <p:nvPr/>
        </p:nvSpPr>
        <p:spPr bwMode="auto">
          <a:xfrm>
            <a:off x="6040438" y="2278063"/>
            <a:ext cx="177800" cy="190500"/>
          </a:xfrm>
          <a:custGeom>
            <a:avLst/>
            <a:gdLst>
              <a:gd name="T0" fmla="*/ 2147483647 w 112"/>
              <a:gd name="T1" fmla="*/ 2147483647 h 120"/>
              <a:gd name="T2" fmla="*/ 2147483647 w 112"/>
              <a:gd name="T3" fmla="*/ 2147483647 h 120"/>
              <a:gd name="T4" fmla="*/ 2147483647 w 112"/>
              <a:gd name="T5" fmla="*/ 2147483647 h 120"/>
              <a:gd name="T6" fmla="*/ 2147483647 w 112"/>
              <a:gd name="T7" fmla="*/ 2147483647 h 120"/>
              <a:gd name="T8" fmla="*/ 2147483647 w 112"/>
              <a:gd name="T9" fmla="*/ 2147483647 h 120"/>
              <a:gd name="T10" fmla="*/ 2147483647 w 112"/>
              <a:gd name="T11" fmla="*/ 2147483647 h 120"/>
              <a:gd name="T12" fmla="*/ 2147483647 w 112"/>
              <a:gd name="T13" fmla="*/ 2147483647 h 120"/>
              <a:gd name="T14" fmla="*/ 2147483647 w 112"/>
              <a:gd name="T15" fmla="*/ 2147483647 h 120"/>
              <a:gd name="T16" fmla="*/ 2147483647 w 112"/>
              <a:gd name="T17" fmla="*/ 2147483647 h 120"/>
              <a:gd name="T18" fmla="*/ 2147483647 w 112"/>
              <a:gd name="T19" fmla="*/ 2147483647 h 120"/>
              <a:gd name="T20" fmla="*/ 0 w 112"/>
              <a:gd name="T21" fmla="*/ 2147483647 h 120"/>
              <a:gd name="T22" fmla="*/ 2147483647 w 112"/>
              <a:gd name="T23" fmla="*/ 2147483647 h 120"/>
              <a:gd name="T24" fmla="*/ 2147483647 w 112"/>
              <a:gd name="T25" fmla="*/ 2147483647 h 120"/>
              <a:gd name="T26" fmla="*/ 2147483647 w 112"/>
              <a:gd name="T27" fmla="*/ 2147483647 h 120"/>
              <a:gd name="T28" fmla="*/ 2147483647 w 112"/>
              <a:gd name="T29" fmla="*/ 2147483647 h 120"/>
              <a:gd name="T30" fmla="*/ 2147483647 w 112"/>
              <a:gd name="T31" fmla="*/ 2147483647 h 120"/>
              <a:gd name="T32" fmla="*/ 2147483647 w 112"/>
              <a:gd name="T33" fmla="*/ 0 h 120"/>
              <a:gd name="T34" fmla="*/ 2147483647 w 112"/>
              <a:gd name="T35" fmla="*/ 0 h 120"/>
              <a:gd name="T36" fmla="*/ 2147483647 w 112"/>
              <a:gd name="T37" fmla="*/ 2147483647 h 120"/>
              <a:gd name="T38" fmla="*/ 2147483647 w 112"/>
              <a:gd name="T39" fmla="*/ 2147483647 h 120"/>
              <a:gd name="T40" fmla="*/ 2147483647 w 112"/>
              <a:gd name="T41" fmla="*/ 2147483647 h 120"/>
              <a:gd name="T42" fmla="*/ 2147483647 w 112"/>
              <a:gd name="T43" fmla="*/ 2147483647 h 120"/>
              <a:gd name="T44" fmla="*/ 2147483647 w 112"/>
              <a:gd name="T45" fmla="*/ 2147483647 h 120"/>
              <a:gd name="T46" fmla="*/ 2147483647 w 112"/>
              <a:gd name="T47" fmla="*/ 2147483647 h 120"/>
              <a:gd name="T48" fmla="*/ 2147483647 w 112"/>
              <a:gd name="T49" fmla="*/ 2147483647 h 120"/>
              <a:gd name="T50" fmla="*/ 2147483647 w 112"/>
              <a:gd name="T51" fmla="*/ 2147483647 h 120"/>
              <a:gd name="T52" fmla="*/ 2147483647 w 112"/>
              <a:gd name="T53" fmla="*/ 2147483647 h 120"/>
              <a:gd name="T54" fmla="*/ 2147483647 w 112"/>
              <a:gd name="T55" fmla="*/ 2147483647 h 120"/>
              <a:gd name="T56" fmla="*/ 2147483647 w 112"/>
              <a:gd name="T57" fmla="*/ 2147483647 h 120"/>
              <a:gd name="T58" fmla="*/ 2147483647 w 112"/>
              <a:gd name="T59" fmla="*/ 2147483647 h 120"/>
              <a:gd name="T60" fmla="*/ 2147483647 w 112"/>
              <a:gd name="T61" fmla="*/ 2147483647 h 120"/>
              <a:gd name="T62" fmla="*/ 2147483647 w 112"/>
              <a:gd name="T63" fmla="*/ 2147483647 h 120"/>
              <a:gd name="T64" fmla="*/ 2147483647 w 112"/>
              <a:gd name="T65" fmla="*/ 2147483647 h 120"/>
              <a:gd name="T66" fmla="*/ 2147483647 w 112"/>
              <a:gd name="T67" fmla="*/ 2147483647 h 120"/>
              <a:gd name="T68" fmla="*/ 2147483647 w 112"/>
              <a:gd name="T69" fmla="*/ 2147483647 h 120"/>
              <a:gd name="T70" fmla="*/ 2147483647 w 112"/>
              <a:gd name="T71" fmla="*/ 2147483647 h 120"/>
              <a:gd name="T72" fmla="*/ 2147483647 w 112"/>
              <a:gd name="T73" fmla="*/ 2147483647 h 120"/>
              <a:gd name="T74" fmla="*/ 2147483647 w 112"/>
              <a:gd name="T75" fmla="*/ 2147483647 h 120"/>
              <a:gd name="T76" fmla="*/ 2147483647 w 112"/>
              <a:gd name="T77" fmla="*/ 2147483647 h 120"/>
              <a:gd name="T78" fmla="*/ 2147483647 w 112"/>
              <a:gd name="T79" fmla="*/ 2147483647 h 120"/>
              <a:gd name="T80" fmla="*/ 2147483647 w 112"/>
              <a:gd name="T81" fmla="*/ 2147483647 h 120"/>
              <a:gd name="T82" fmla="*/ 2147483647 w 112"/>
              <a:gd name="T83" fmla="*/ 2147483647 h 120"/>
              <a:gd name="T84" fmla="*/ 2147483647 w 112"/>
              <a:gd name="T85" fmla="*/ 2147483647 h 120"/>
              <a:gd name="T86" fmla="*/ 2147483647 w 112"/>
              <a:gd name="T87" fmla="*/ 2147483647 h 120"/>
              <a:gd name="T88" fmla="*/ 2147483647 w 112"/>
              <a:gd name="T89" fmla="*/ 2147483647 h 120"/>
              <a:gd name="T90" fmla="*/ 2147483647 w 112"/>
              <a:gd name="T91" fmla="*/ 2147483647 h 120"/>
              <a:gd name="T92" fmla="*/ 2147483647 w 112"/>
              <a:gd name="T93" fmla="*/ 2147483647 h 120"/>
              <a:gd name="T94" fmla="*/ 2147483647 w 112"/>
              <a:gd name="T95" fmla="*/ 2147483647 h 120"/>
              <a:gd name="T96" fmla="*/ 2147483647 w 112"/>
              <a:gd name="T97" fmla="*/ 2147483647 h 120"/>
              <a:gd name="T98" fmla="*/ 2147483647 w 112"/>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108" y="84"/>
                </a:moveTo>
                <a:lnTo>
                  <a:pt x="108" y="84"/>
                </a:lnTo>
                <a:lnTo>
                  <a:pt x="104" y="94"/>
                </a:lnTo>
                <a:lnTo>
                  <a:pt x="96" y="104"/>
                </a:lnTo>
                <a:lnTo>
                  <a:pt x="88" y="110"/>
                </a:lnTo>
                <a:lnTo>
                  <a:pt x="80" y="116"/>
                </a:lnTo>
                <a:lnTo>
                  <a:pt x="68" y="118"/>
                </a:lnTo>
                <a:lnTo>
                  <a:pt x="56" y="120"/>
                </a:lnTo>
                <a:lnTo>
                  <a:pt x="44" y="118"/>
                </a:lnTo>
                <a:lnTo>
                  <a:pt x="34" y="116"/>
                </a:lnTo>
                <a:lnTo>
                  <a:pt x="24" y="110"/>
                </a:lnTo>
                <a:lnTo>
                  <a:pt x="16" y="104"/>
                </a:lnTo>
                <a:lnTo>
                  <a:pt x="10" y="94"/>
                </a:lnTo>
                <a:lnTo>
                  <a:pt x="4" y="84"/>
                </a:lnTo>
                <a:lnTo>
                  <a:pt x="2" y="72"/>
                </a:lnTo>
                <a:lnTo>
                  <a:pt x="0" y="60"/>
                </a:lnTo>
                <a:lnTo>
                  <a:pt x="2" y="46"/>
                </a:lnTo>
                <a:lnTo>
                  <a:pt x="4" y="34"/>
                </a:lnTo>
                <a:lnTo>
                  <a:pt x="10" y="24"/>
                </a:lnTo>
                <a:lnTo>
                  <a:pt x="16" y="16"/>
                </a:lnTo>
                <a:lnTo>
                  <a:pt x="24" y="8"/>
                </a:lnTo>
                <a:lnTo>
                  <a:pt x="34" y="4"/>
                </a:lnTo>
                <a:lnTo>
                  <a:pt x="44" y="0"/>
                </a:lnTo>
                <a:lnTo>
                  <a:pt x="56" y="0"/>
                </a:lnTo>
                <a:lnTo>
                  <a:pt x="68" y="0"/>
                </a:lnTo>
                <a:lnTo>
                  <a:pt x="76" y="2"/>
                </a:lnTo>
                <a:lnTo>
                  <a:pt x="86" y="6"/>
                </a:lnTo>
                <a:lnTo>
                  <a:pt x="94" y="12"/>
                </a:lnTo>
                <a:lnTo>
                  <a:pt x="102" y="22"/>
                </a:lnTo>
                <a:lnTo>
                  <a:pt x="108" y="32"/>
                </a:lnTo>
                <a:lnTo>
                  <a:pt x="110" y="46"/>
                </a:lnTo>
                <a:lnTo>
                  <a:pt x="112" y="58"/>
                </a:lnTo>
                <a:lnTo>
                  <a:pt x="112" y="72"/>
                </a:lnTo>
                <a:lnTo>
                  <a:pt x="108" y="84"/>
                </a:lnTo>
                <a:close/>
                <a:moveTo>
                  <a:pt x="94" y="40"/>
                </a:moveTo>
                <a:lnTo>
                  <a:pt x="94" y="40"/>
                </a:lnTo>
                <a:lnTo>
                  <a:pt x="90" y="32"/>
                </a:lnTo>
                <a:lnTo>
                  <a:pt x="86" y="26"/>
                </a:lnTo>
                <a:lnTo>
                  <a:pt x="80" y="20"/>
                </a:lnTo>
                <a:lnTo>
                  <a:pt x="72" y="16"/>
                </a:lnTo>
                <a:lnTo>
                  <a:pt x="64" y="14"/>
                </a:lnTo>
                <a:lnTo>
                  <a:pt x="56" y="12"/>
                </a:lnTo>
                <a:lnTo>
                  <a:pt x="48" y="14"/>
                </a:lnTo>
                <a:lnTo>
                  <a:pt x="40" y="16"/>
                </a:lnTo>
                <a:lnTo>
                  <a:pt x="34" y="20"/>
                </a:lnTo>
                <a:lnTo>
                  <a:pt x="28" y="26"/>
                </a:lnTo>
                <a:lnTo>
                  <a:pt x="22" y="32"/>
                </a:lnTo>
                <a:lnTo>
                  <a:pt x="20" y="40"/>
                </a:lnTo>
                <a:lnTo>
                  <a:pt x="16" y="50"/>
                </a:lnTo>
                <a:lnTo>
                  <a:pt x="16" y="60"/>
                </a:lnTo>
                <a:lnTo>
                  <a:pt x="16" y="70"/>
                </a:lnTo>
                <a:lnTo>
                  <a:pt x="20" y="78"/>
                </a:lnTo>
                <a:lnTo>
                  <a:pt x="22" y="86"/>
                </a:lnTo>
                <a:lnTo>
                  <a:pt x="28" y="94"/>
                </a:lnTo>
                <a:lnTo>
                  <a:pt x="34" y="98"/>
                </a:lnTo>
                <a:lnTo>
                  <a:pt x="40" y="102"/>
                </a:lnTo>
                <a:lnTo>
                  <a:pt x="48" y="106"/>
                </a:lnTo>
                <a:lnTo>
                  <a:pt x="56" y="106"/>
                </a:lnTo>
                <a:lnTo>
                  <a:pt x="64" y="106"/>
                </a:lnTo>
                <a:lnTo>
                  <a:pt x="72" y="102"/>
                </a:lnTo>
                <a:lnTo>
                  <a:pt x="80" y="98"/>
                </a:lnTo>
                <a:lnTo>
                  <a:pt x="86" y="94"/>
                </a:lnTo>
                <a:lnTo>
                  <a:pt x="90" y="86"/>
                </a:lnTo>
                <a:lnTo>
                  <a:pt x="94" y="78"/>
                </a:lnTo>
                <a:lnTo>
                  <a:pt x="96" y="70"/>
                </a:lnTo>
                <a:lnTo>
                  <a:pt x="96" y="60"/>
                </a:lnTo>
                <a:lnTo>
                  <a:pt x="96" y="50"/>
                </a:lnTo>
                <a:lnTo>
                  <a:pt x="94" y="40"/>
                </a:lnTo>
                <a:close/>
              </a:path>
            </a:pathLst>
          </a:custGeom>
          <a:solidFill>
            <a:srgbClr val="FFFFFF"/>
          </a:solidFill>
          <a:ln w="28575">
            <a:solidFill>
              <a:srgbClr val="FFFFFF"/>
            </a:solidFill>
            <a:round/>
            <a:headEnd/>
            <a:tailEnd/>
          </a:ln>
        </p:spPr>
        <p:txBody>
          <a:bodyPr/>
          <a:lstStyle/>
          <a:p>
            <a:endParaRPr lang="en-US" b="1"/>
          </a:p>
        </p:txBody>
      </p:sp>
      <p:sp>
        <p:nvSpPr>
          <p:cNvPr id="28703" name="Freeform 171"/>
          <p:cNvSpPr>
            <a:spLocks noEditPoints="1"/>
          </p:cNvSpPr>
          <p:nvPr/>
        </p:nvSpPr>
        <p:spPr bwMode="auto">
          <a:xfrm>
            <a:off x="5564188" y="2760663"/>
            <a:ext cx="177800" cy="193675"/>
          </a:xfrm>
          <a:custGeom>
            <a:avLst/>
            <a:gdLst>
              <a:gd name="T0" fmla="*/ 2147483647 w 112"/>
              <a:gd name="T1" fmla="*/ 2147483647 h 122"/>
              <a:gd name="T2" fmla="*/ 2147483647 w 112"/>
              <a:gd name="T3" fmla="*/ 2147483647 h 122"/>
              <a:gd name="T4" fmla="*/ 2147483647 w 112"/>
              <a:gd name="T5" fmla="*/ 2147483647 h 122"/>
              <a:gd name="T6" fmla="*/ 2147483647 w 112"/>
              <a:gd name="T7" fmla="*/ 2147483647 h 122"/>
              <a:gd name="T8" fmla="*/ 2147483647 w 112"/>
              <a:gd name="T9" fmla="*/ 2147483647 h 122"/>
              <a:gd name="T10" fmla="*/ 2147483647 w 112"/>
              <a:gd name="T11" fmla="*/ 2147483647 h 122"/>
              <a:gd name="T12" fmla="*/ 2147483647 w 112"/>
              <a:gd name="T13" fmla="*/ 2147483647 h 122"/>
              <a:gd name="T14" fmla="*/ 2147483647 w 112"/>
              <a:gd name="T15" fmla="*/ 2147483647 h 122"/>
              <a:gd name="T16" fmla="*/ 2147483647 w 112"/>
              <a:gd name="T17" fmla="*/ 2147483647 h 122"/>
              <a:gd name="T18" fmla="*/ 2147483647 w 112"/>
              <a:gd name="T19" fmla="*/ 2147483647 h 122"/>
              <a:gd name="T20" fmla="*/ 0 w 112"/>
              <a:gd name="T21" fmla="*/ 2147483647 h 122"/>
              <a:gd name="T22" fmla="*/ 0 w 112"/>
              <a:gd name="T23" fmla="*/ 2147483647 h 122"/>
              <a:gd name="T24" fmla="*/ 2147483647 w 112"/>
              <a:gd name="T25" fmla="*/ 2147483647 h 122"/>
              <a:gd name="T26" fmla="*/ 2147483647 w 112"/>
              <a:gd name="T27" fmla="*/ 2147483647 h 122"/>
              <a:gd name="T28" fmla="*/ 2147483647 w 112"/>
              <a:gd name="T29" fmla="*/ 2147483647 h 122"/>
              <a:gd name="T30" fmla="*/ 2147483647 w 112"/>
              <a:gd name="T31" fmla="*/ 2147483647 h 122"/>
              <a:gd name="T32" fmla="*/ 2147483647 w 112"/>
              <a:gd name="T33" fmla="*/ 0 h 122"/>
              <a:gd name="T34" fmla="*/ 2147483647 w 112"/>
              <a:gd name="T35" fmla="*/ 2147483647 h 122"/>
              <a:gd name="T36" fmla="*/ 2147483647 w 112"/>
              <a:gd name="T37" fmla="*/ 2147483647 h 122"/>
              <a:gd name="T38" fmla="*/ 2147483647 w 112"/>
              <a:gd name="T39" fmla="*/ 2147483647 h 122"/>
              <a:gd name="T40" fmla="*/ 2147483647 w 112"/>
              <a:gd name="T41" fmla="*/ 2147483647 h 122"/>
              <a:gd name="T42" fmla="*/ 2147483647 w 112"/>
              <a:gd name="T43" fmla="*/ 2147483647 h 122"/>
              <a:gd name="T44" fmla="*/ 2147483647 w 112"/>
              <a:gd name="T45" fmla="*/ 2147483647 h 122"/>
              <a:gd name="T46" fmla="*/ 2147483647 w 112"/>
              <a:gd name="T47" fmla="*/ 2147483647 h 122"/>
              <a:gd name="T48" fmla="*/ 2147483647 w 112"/>
              <a:gd name="T49" fmla="*/ 2147483647 h 122"/>
              <a:gd name="T50" fmla="*/ 2147483647 w 112"/>
              <a:gd name="T51" fmla="*/ 2147483647 h 122"/>
              <a:gd name="T52" fmla="*/ 2147483647 w 112"/>
              <a:gd name="T53" fmla="*/ 2147483647 h 122"/>
              <a:gd name="T54" fmla="*/ 2147483647 w 112"/>
              <a:gd name="T55" fmla="*/ 2147483647 h 122"/>
              <a:gd name="T56" fmla="*/ 2147483647 w 112"/>
              <a:gd name="T57" fmla="*/ 2147483647 h 122"/>
              <a:gd name="T58" fmla="*/ 2147483647 w 112"/>
              <a:gd name="T59" fmla="*/ 2147483647 h 122"/>
              <a:gd name="T60" fmla="*/ 2147483647 w 112"/>
              <a:gd name="T61" fmla="*/ 2147483647 h 122"/>
              <a:gd name="T62" fmla="*/ 2147483647 w 112"/>
              <a:gd name="T63" fmla="*/ 2147483647 h 122"/>
              <a:gd name="T64" fmla="*/ 2147483647 w 112"/>
              <a:gd name="T65" fmla="*/ 2147483647 h 122"/>
              <a:gd name="T66" fmla="*/ 2147483647 w 112"/>
              <a:gd name="T67" fmla="*/ 2147483647 h 122"/>
              <a:gd name="T68" fmla="*/ 2147483647 w 112"/>
              <a:gd name="T69" fmla="*/ 2147483647 h 122"/>
              <a:gd name="T70" fmla="*/ 2147483647 w 112"/>
              <a:gd name="T71" fmla="*/ 2147483647 h 122"/>
              <a:gd name="T72" fmla="*/ 2147483647 w 112"/>
              <a:gd name="T73" fmla="*/ 2147483647 h 122"/>
              <a:gd name="T74" fmla="*/ 2147483647 w 112"/>
              <a:gd name="T75" fmla="*/ 2147483647 h 122"/>
              <a:gd name="T76" fmla="*/ 2147483647 w 112"/>
              <a:gd name="T77" fmla="*/ 2147483647 h 122"/>
              <a:gd name="T78" fmla="*/ 2147483647 w 112"/>
              <a:gd name="T79" fmla="*/ 2147483647 h 122"/>
              <a:gd name="T80" fmla="*/ 2147483647 w 112"/>
              <a:gd name="T81" fmla="*/ 2147483647 h 122"/>
              <a:gd name="T82" fmla="*/ 2147483647 w 112"/>
              <a:gd name="T83" fmla="*/ 2147483647 h 122"/>
              <a:gd name="T84" fmla="*/ 2147483647 w 112"/>
              <a:gd name="T85" fmla="*/ 2147483647 h 122"/>
              <a:gd name="T86" fmla="*/ 2147483647 w 112"/>
              <a:gd name="T87" fmla="*/ 2147483647 h 122"/>
              <a:gd name="T88" fmla="*/ 2147483647 w 112"/>
              <a:gd name="T89" fmla="*/ 2147483647 h 122"/>
              <a:gd name="T90" fmla="*/ 2147483647 w 112"/>
              <a:gd name="T91" fmla="*/ 2147483647 h 122"/>
              <a:gd name="T92" fmla="*/ 2147483647 w 112"/>
              <a:gd name="T93" fmla="*/ 2147483647 h 122"/>
              <a:gd name="T94" fmla="*/ 2147483647 w 112"/>
              <a:gd name="T95" fmla="*/ 2147483647 h 122"/>
              <a:gd name="T96" fmla="*/ 2147483647 w 112"/>
              <a:gd name="T97" fmla="*/ 2147483647 h 122"/>
              <a:gd name="T98" fmla="*/ 2147483647 w 112"/>
              <a:gd name="T99" fmla="*/ 2147483647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2"/>
              <a:gd name="T152" fmla="*/ 112 w 112"/>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2">
                <a:moveTo>
                  <a:pt x="108" y="86"/>
                </a:moveTo>
                <a:lnTo>
                  <a:pt x="108" y="86"/>
                </a:lnTo>
                <a:lnTo>
                  <a:pt x="102" y="96"/>
                </a:lnTo>
                <a:lnTo>
                  <a:pt x="96" y="104"/>
                </a:lnTo>
                <a:lnTo>
                  <a:pt x="88" y="112"/>
                </a:lnTo>
                <a:lnTo>
                  <a:pt x="78" y="118"/>
                </a:lnTo>
                <a:lnTo>
                  <a:pt x="68" y="120"/>
                </a:lnTo>
                <a:lnTo>
                  <a:pt x="56" y="122"/>
                </a:lnTo>
                <a:lnTo>
                  <a:pt x="44" y="120"/>
                </a:lnTo>
                <a:lnTo>
                  <a:pt x="32" y="118"/>
                </a:lnTo>
                <a:lnTo>
                  <a:pt x="24" y="112"/>
                </a:lnTo>
                <a:lnTo>
                  <a:pt x="14" y="104"/>
                </a:lnTo>
                <a:lnTo>
                  <a:pt x="8" y="96"/>
                </a:lnTo>
                <a:lnTo>
                  <a:pt x="4" y="86"/>
                </a:lnTo>
                <a:lnTo>
                  <a:pt x="0" y="74"/>
                </a:lnTo>
                <a:lnTo>
                  <a:pt x="0" y="60"/>
                </a:lnTo>
                <a:lnTo>
                  <a:pt x="0" y="48"/>
                </a:lnTo>
                <a:lnTo>
                  <a:pt x="4" y="36"/>
                </a:lnTo>
                <a:lnTo>
                  <a:pt x="8" y="26"/>
                </a:lnTo>
                <a:lnTo>
                  <a:pt x="14" y="16"/>
                </a:lnTo>
                <a:lnTo>
                  <a:pt x="24" y="10"/>
                </a:lnTo>
                <a:lnTo>
                  <a:pt x="32" y="4"/>
                </a:lnTo>
                <a:lnTo>
                  <a:pt x="44" y="2"/>
                </a:lnTo>
                <a:lnTo>
                  <a:pt x="56" y="0"/>
                </a:lnTo>
                <a:lnTo>
                  <a:pt x="66" y="2"/>
                </a:lnTo>
                <a:lnTo>
                  <a:pt x="76" y="4"/>
                </a:lnTo>
                <a:lnTo>
                  <a:pt x="86" y="8"/>
                </a:lnTo>
                <a:lnTo>
                  <a:pt x="92" y="14"/>
                </a:lnTo>
                <a:lnTo>
                  <a:pt x="100" y="22"/>
                </a:lnTo>
                <a:lnTo>
                  <a:pt x="106" y="34"/>
                </a:lnTo>
                <a:lnTo>
                  <a:pt x="110" y="46"/>
                </a:lnTo>
                <a:lnTo>
                  <a:pt x="112" y="60"/>
                </a:lnTo>
                <a:lnTo>
                  <a:pt x="110" y="74"/>
                </a:lnTo>
                <a:lnTo>
                  <a:pt x="108" y="86"/>
                </a:lnTo>
                <a:close/>
                <a:moveTo>
                  <a:pt x="92" y="42"/>
                </a:moveTo>
                <a:lnTo>
                  <a:pt x="92" y="42"/>
                </a:lnTo>
                <a:lnTo>
                  <a:pt x="90" y="34"/>
                </a:lnTo>
                <a:lnTo>
                  <a:pt x="84" y="28"/>
                </a:lnTo>
                <a:lnTo>
                  <a:pt x="78" y="22"/>
                </a:lnTo>
                <a:lnTo>
                  <a:pt x="72" y="18"/>
                </a:lnTo>
                <a:lnTo>
                  <a:pt x="64" y="14"/>
                </a:lnTo>
                <a:lnTo>
                  <a:pt x="56" y="14"/>
                </a:lnTo>
                <a:lnTo>
                  <a:pt x="48" y="14"/>
                </a:lnTo>
                <a:lnTo>
                  <a:pt x="40" y="18"/>
                </a:lnTo>
                <a:lnTo>
                  <a:pt x="32" y="22"/>
                </a:lnTo>
                <a:lnTo>
                  <a:pt x="26" y="26"/>
                </a:lnTo>
                <a:lnTo>
                  <a:pt x="22" y="34"/>
                </a:lnTo>
                <a:lnTo>
                  <a:pt x="18" y="42"/>
                </a:lnTo>
                <a:lnTo>
                  <a:pt x="16" y="50"/>
                </a:lnTo>
                <a:lnTo>
                  <a:pt x="16" y="60"/>
                </a:lnTo>
                <a:lnTo>
                  <a:pt x="16" y="70"/>
                </a:lnTo>
                <a:lnTo>
                  <a:pt x="18" y="80"/>
                </a:lnTo>
                <a:lnTo>
                  <a:pt x="22" y="88"/>
                </a:lnTo>
                <a:lnTo>
                  <a:pt x="26" y="94"/>
                </a:lnTo>
                <a:lnTo>
                  <a:pt x="32" y="100"/>
                </a:lnTo>
                <a:lnTo>
                  <a:pt x="40" y="104"/>
                </a:lnTo>
                <a:lnTo>
                  <a:pt x="48" y="106"/>
                </a:lnTo>
                <a:lnTo>
                  <a:pt x="56" y="108"/>
                </a:lnTo>
                <a:lnTo>
                  <a:pt x="64" y="106"/>
                </a:lnTo>
                <a:lnTo>
                  <a:pt x="72" y="104"/>
                </a:lnTo>
                <a:lnTo>
                  <a:pt x="78" y="100"/>
                </a:lnTo>
                <a:lnTo>
                  <a:pt x="84" y="94"/>
                </a:lnTo>
                <a:lnTo>
                  <a:pt x="90" y="88"/>
                </a:lnTo>
                <a:lnTo>
                  <a:pt x="92" y="80"/>
                </a:lnTo>
                <a:lnTo>
                  <a:pt x="94" y="72"/>
                </a:lnTo>
                <a:lnTo>
                  <a:pt x="96" y="62"/>
                </a:lnTo>
                <a:lnTo>
                  <a:pt x="94" y="50"/>
                </a:lnTo>
                <a:lnTo>
                  <a:pt x="92" y="42"/>
                </a:lnTo>
                <a:close/>
              </a:path>
            </a:pathLst>
          </a:custGeom>
          <a:solidFill>
            <a:srgbClr val="FFFFFF"/>
          </a:solidFill>
          <a:ln w="28575">
            <a:solidFill>
              <a:srgbClr val="FFFFFF"/>
            </a:solidFill>
            <a:round/>
            <a:headEnd/>
            <a:tailEnd/>
          </a:ln>
        </p:spPr>
        <p:txBody>
          <a:bodyPr/>
          <a:lstStyle/>
          <a:p>
            <a:endParaRPr lang="en-US" b="1"/>
          </a:p>
        </p:txBody>
      </p:sp>
      <p:sp>
        <p:nvSpPr>
          <p:cNvPr id="28704" name="Freeform 172"/>
          <p:cNvSpPr>
            <a:spLocks/>
          </p:cNvSpPr>
          <p:nvPr/>
        </p:nvSpPr>
        <p:spPr bwMode="auto">
          <a:xfrm>
            <a:off x="5748338" y="2776538"/>
            <a:ext cx="139700" cy="19050"/>
          </a:xfrm>
          <a:custGeom>
            <a:avLst/>
            <a:gdLst>
              <a:gd name="T0" fmla="*/ 2147483647 w 88"/>
              <a:gd name="T1" fmla="*/ 2147483647 h 12"/>
              <a:gd name="T2" fmla="*/ 0 w 88"/>
              <a:gd name="T3" fmla="*/ 2147483647 h 12"/>
              <a:gd name="T4" fmla="*/ 0 w 88"/>
              <a:gd name="T5" fmla="*/ 0 h 12"/>
              <a:gd name="T6" fmla="*/ 2147483647 w 88"/>
              <a:gd name="T7" fmla="*/ 0 h 12"/>
              <a:gd name="T8" fmla="*/ 2147483647 w 88"/>
              <a:gd name="T9" fmla="*/ 2147483647 h 12"/>
              <a:gd name="T10" fmla="*/ 2147483647 w 88"/>
              <a:gd name="T11" fmla="*/ 2147483647 h 12"/>
              <a:gd name="T12" fmla="*/ 0 60000 65536"/>
              <a:gd name="T13" fmla="*/ 0 60000 65536"/>
              <a:gd name="T14" fmla="*/ 0 60000 65536"/>
              <a:gd name="T15" fmla="*/ 0 60000 65536"/>
              <a:gd name="T16" fmla="*/ 0 60000 65536"/>
              <a:gd name="T17" fmla="*/ 0 60000 65536"/>
              <a:gd name="T18" fmla="*/ 0 w 88"/>
              <a:gd name="T19" fmla="*/ 0 h 12"/>
              <a:gd name="T20" fmla="*/ 88 w 8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8" h="12">
                <a:moveTo>
                  <a:pt x="88" y="12"/>
                </a:moveTo>
                <a:lnTo>
                  <a:pt x="0" y="12"/>
                </a:lnTo>
                <a:lnTo>
                  <a:pt x="0" y="0"/>
                </a:lnTo>
                <a:lnTo>
                  <a:pt x="88" y="0"/>
                </a:lnTo>
                <a:lnTo>
                  <a:pt x="88" y="12"/>
                </a:lnTo>
                <a:close/>
              </a:path>
            </a:pathLst>
          </a:custGeom>
          <a:solidFill>
            <a:srgbClr val="FFFFFF"/>
          </a:solidFill>
          <a:ln w="28575">
            <a:solidFill>
              <a:srgbClr val="FFFFFF"/>
            </a:solidFill>
            <a:round/>
            <a:headEnd/>
            <a:tailEnd/>
          </a:ln>
        </p:spPr>
        <p:txBody>
          <a:bodyPr/>
          <a:lstStyle/>
          <a:p>
            <a:endParaRPr lang="en-US" b="1"/>
          </a:p>
        </p:txBody>
      </p:sp>
      <p:sp>
        <p:nvSpPr>
          <p:cNvPr id="28705" name="Freeform 173"/>
          <p:cNvSpPr>
            <a:spLocks noEditPoints="1"/>
          </p:cNvSpPr>
          <p:nvPr/>
        </p:nvSpPr>
        <p:spPr bwMode="auto">
          <a:xfrm>
            <a:off x="5557838" y="1798638"/>
            <a:ext cx="177800" cy="190500"/>
          </a:xfrm>
          <a:custGeom>
            <a:avLst/>
            <a:gdLst>
              <a:gd name="T0" fmla="*/ 2147483647 w 112"/>
              <a:gd name="T1" fmla="*/ 2147483647 h 120"/>
              <a:gd name="T2" fmla="*/ 2147483647 w 112"/>
              <a:gd name="T3" fmla="*/ 2147483647 h 120"/>
              <a:gd name="T4" fmla="*/ 2147483647 w 112"/>
              <a:gd name="T5" fmla="*/ 2147483647 h 120"/>
              <a:gd name="T6" fmla="*/ 2147483647 w 112"/>
              <a:gd name="T7" fmla="*/ 2147483647 h 120"/>
              <a:gd name="T8" fmla="*/ 2147483647 w 112"/>
              <a:gd name="T9" fmla="*/ 2147483647 h 120"/>
              <a:gd name="T10" fmla="*/ 2147483647 w 112"/>
              <a:gd name="T11" fmla="*/ 2147483647 h 120"/>
              <a:gd name="T12" fmla="*/ 2147483647 w 112"/>
              <a:gd name="T13" fmla="*/ 2147483647 h 120"/>
              <a:gd name="T14" fmla="*/ 2147483647 w 112"/>
              <a:gd name="T15" fmla="*/ 2147483647 h 120"/>
              <a:gd name="T16" fmla="*/ 2147483647 w 112"/>
              <a:gd name="T17" fmla="*/ 2147483647 h 120"/>
              <a:gd name="T18" fmla="*/ 2147483647 w 112"/>
              <a:gd name="T19" fmla="*/ 2147483647 h 120"/>
              <a:gd name="T20" fmla="*/ 0 w 112"/>
              <a:gd name="T21" fmla="*/ 2147483647 h 120"/>
              <a:gd name="T22" fmla="*/ 2147483647 w 112"/>
              <a:gd name="T23" fmla="*/ 2147483647 h 120"/>
              <a:gd name="T24" fmla="*/ 2147483647 w 112"/>
              <a:gd name="T25" fmla="*/ 2147483647 h 120"/>
              <a:gd name="T26" fmla="*/ 2147483647 w 112"/>
              <a:gd name="T27" fmla="*/ 2147483647 h 120"/>
              <a:gd name="T28" fmla="*/ 2147483647 w 112"/>
              <a:gd name="T29" fmla="*/ 2147483647 h 120"/>
              <a:gd name="T30" fmla="*/ 2147483647 w 112"/>
              <a:gd name="T31" fmla="*/ 2147483647 h 120"/>
              <a:gd name="T32" fmla="*/ 2147483647 w 112"/>
              <a:gd name="T33" fmla="*/ 0 h 120"/>
              <a:gd name="T34" fmla="*/ 2147483647 w 112"/>
              <a:gd name="T35" fmla="*/ 0 h 120"/>
              <a:gd name="T36" fmla="*/ 2147483647 w 112"/>
              <a:gd name="T37" fmla="*/ 2147483647 h 120"/>
              <a:gd name="T38" fmla="*/ 2147483647 w 112"/>
              <a:gd name="T39" fmla="*/ 2147483647 h 120"/>
              <a:gd name="T40" fmla="*/ 2147483647 w 112"/>
              <a:gd name="T41" fmla="*/ 2147483647 h 120"/>
              <a:gd name="T42" fmla="*/ 2147483647 w 112"/>
              <a:gd name="T43" fmla="*/ 2147483647 h 120"/>
              <a:gd name="T44" fmla="*/ 2147483647 w 112"/>
              <a:gd name="T45" fmla="*/ 2147483647 h 120"/>
              <a:gd name="T46" fmla="*/ 2147483647 w 112"/>
              <a:gd name="T47" fmla="*/ 2147483647 h 120"/>
              <a:gd name="T48" fmla="*/ 2147483647 w 112"/>
              <a:gd name="T49" fmla="*/ 2147483647 h 120"/>
              <a:gd name="T50" fmla="*/ 2147483647 w 112"/>
              <a:gd name="T51" fmla="*/ 2147483647 h 120"/>
              <a:gd name="T52" fmla="*/ 2147483647 w 112"/>
              <a:gd name="T53" fmla="*/ 2147483647 h 120"/>
              <a:gd name="T54" fmla="*/ 2147483647 w 112"/>
              <a:gd name="T55" fmla="*/ 2147483647 h 120"/>
              <a:gd name="T56" fmla="*/ 2147483647 w 112"/>
              <a:gd name="T57" fmla="*/ 2147483647 h 120"/>
              <a:gd name="T58" fmla="*/ 2147483647 w 112"/>
              <a:gd name="T59" fmla="*/ 2147483647 h 120"/>
              <a:gd name="T60" fmla="*/ 2147483647 w 112"/>
              <a:gd name="T61" fmla="*/ 2147483647 h 120"/>
              <a:gd name="T62" fmla="*/ 2147483647 w 112"/>
              <a:gd name="T63" fmla="*/ 2147483647 h 120"/>
              <a:gd name="T64" fmla="*/ 2147483647 w 112"/>
              <a:gd name="T65" fmla="*/ 2147483647 h 120"/>
              <a:gd name="T66" fmla="*/ 2147483647 w 112"/>
              <a:gd name="T67" fmla="*/ 2147483647 h 120"/>
              <a:gd name="T68" fmla="*/ 2147483647 w 112"/>
              <a:gd name="T69" fmla="*/ 2147483647 h 120"/>
              <a:gd name="T70" fmla="*/ 2147483647 w 112"/>
              <a:gd name="T71" fmla="*/ 2147483647 h 120"/>
              <a:gd name="T72" fmla="*/ 2147483647 w 112"/>
              <a:gd name="T73" fmla="*/ 2147483647 h 120"/>
              <a:gd name="T74" fmla="*/ 2147483647 w 112"/>
              <a:gd name="T75" fmla="*/ 2147483647 h 120"/>
              <a:gd name="T76" fmla="*/ 2147483647 w 112"/>
              <a:gd name="T77" fmla="*/ 2147483647 h 120"/>
              <a:gd name="T78" fmla="*/ 2147483647 w 112"/>
              <a:gd name="T79" fmla="*/ 2147483647 h 120"/>
              <a:gd name="T80" fmla="*/ 2147483647 w 112"/>
              <a:gd name="T81" fmla="*/ 2147483647 h 120"/>
              <a:gd name="T82" fmla="*/ 2147483647 w 112"/>
              <a:gd name="T83" fmla="*/ 2147483647 h 120"/>
              <a:gd name="T84" fmla="*/ 2147483647 w 112"/>
              <a:gd name="T85" fmla="*/ 2147483647 h 120"/>
              <a:gd name="T86" fmla="*/ 2147483647 w 112"/>
              <a:gd name="T87" fmla="*/ 2147483647 h 120"/>
              <a:gd name="T88" fmla="*/ 2147483647 w 112"/>
              <a:gd name="T89" fmla="*/ 2147483647 h 120"/>
              <a:gd name="T90" fmla="*/ 2147483647 w 112"/>
              <a:gd name="T91" fmla="*/ 2147483647 h 120"/>
              <a:gd name="T92" fmla="*/ 2147483647 w 112"/>
              <a:gd name="T93" fmla="*/ 2147483647 h 120"/>
              <a:gd name="T94" fmla="*/ 2147483647 w 112"/>
              <a:gd name="T95" fmla="*/ 2147483647 h 120"/>
              <a:gd name="T96" fmla="*/ 2147483647 w 112"/>
              <a:gd name="T97" fmla="*/ 2147483647 h 120"/>
              <a:gd name="T98" fmla="*/ 2147483647 w 112"/>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108" y="84"/>
                </a:moveTo>
                <a:lnTo>
                  <a:pt x="108" y="84"/>
                </a:lnTo>
                <a:lnTo>
                  <a:pt x="104" y="94"/>
                </a:lnTo>
                <a:lnTo>
                  <a:pt x="96" y="104"/>
                </a:lnTo>
                <a:lnTo>
                  <a:pt x="88" y="112"/>
                </a:lnTo>
                <a:lnTo>
                  <a:pt x="80" y="116"/>
                </a:lnTo>
                <a:lnTo>
                  <a:pt x="68" y="120"/>
                </a:lnTo>
                <a:lnTo>
                  <a:pt x="56" y="120"/>
                </a:lnTo>
                <a:lnTo>
                  <a:pt x="44" y="120"/>
                </a:lnTo>
                <a:lnTo>
                  <a:pt x="34" y="116"/>
                </a:lnTo>
                <a:lnTo>
                  <a:pt x="24" y="112"/>
                </a:lnTo>
                <a:lnTo>
                  <a:pt x="16" y="104"/>
                </a:lnTo>
                <a:lnTo>
                  <a:pt x="8" y="96"/>
                </a:lnTo>
                <a:lnTo>
                  <a:pt x="4" y="84"/>
                </a:lnTo>
                <a:lnTo>
                  <a:pt x="2" y="74"/>
                </a:lnTo>
                <a:lnTo>
                  <a:pt x="0" y="60"/>
                </a:lnTo>
                <a:lnTo>
                  <a:pt x="2" y="48"/>
                </a:lnTo>
                <a:lnTo>
                  <a:pt x="4" y="36"/>
                </a:lnTo>
                <a:lnTo>
                  <a:pt x="8" y="24"/>
                </a:lnTo>
                <a:lnTo>
                  <a:pt x="16" y="16"/>
                </a:lnTo>
                <a:lnTo>
                  <a:pt x="24" y="10"/>
                </a:lnTo>
                <a:lnTo>
                  <a:pt x="34" y="4"/>
                </a:lnTo>
                <a:lnTo>
                  <a:pt x="44" y="0"/>
                </a:lnTo>
                <a:lnTo>
                  <a:pt x="56" y="0"/>
                </a:lnTo>
                <a:lnTo>
                  <a:pt x="66" y="0"/>
                </a:lnTo>
                <a:lnTo>
                  <a:pt x="76" y="2"/>
                </a:lnTo>
                <a:lnTo>
                  <a:pt x="86" y="8"/>
                </a:lnTo>
                <a:lnTo>
                  <a:pt x="94" y="12"/>
                </a:lnTo>
                <a:lnTo>
                  <a:pt x="102" y="22"/>
                </a:lnTo>
                <a:lnTo>
                  <a:pt x="108" y="34"/>
                </a:lnTo>
                <a:lnTo>
                  <a:pt x="110" y="46"/>
                </a:lnTo>
                <a:lnTo>
                  <a:pt x="112" y="60"/>
                </a:lnTo>
                <a:lnTo>
                  <a:pt x="112" y="72"/>
                </a:lnTo>
                <a:lnTo>
                  <a:pt x="108" y="84"/>
                </a:lnTo>
                <a:close/>
                <a:moveTo>
                  <a:pt x="94" y="42"/>
                </a:moveTo>
                <a:lnTo>
                  <a:pt x="94" y="42"/>
                </a:lnTo>
                <a:lnTo>
                  <a:pt x="90" y="34"/>
                </a:lnTo>
                <a:lnTo>
                  <a:pt x="86" y="26"/>
                </a:lnTo>
                <a:lnTo>
                  <a:pt x="80" y="20"/>
                </a:lnTo>
                <a:lnTo>
                  <a:pt x="72" y="16"/>
                </a:lnTo>
                <a:lnTo>
                  <a:pt x="64" y="14"/>
                </a:lnTo>
                <a:lnTo>
                  <a:pt x="56" y="14"/>
                </a:lnTo>
                <a:lnTo>
                  <a:pt x="48" y="14"/>
                </a:lnTo>
                <a:lnTo>
                  <a:pt x="40" y="16"/>
                </a:lnTo>
                <a:lnTo>
                  <a:pt x="32" y="20"/>
                </a:lnTo>
                <a:lnTo>
                  <a:pt x="28" y="26"/>
                </a:lnTo>
                <a:lnTo>
                  <a:pt x="22" y="32"/>
                </a:lnTo>
                <a:lnTo>
                  <a:pt x="18" y="40"/>
                </a:lnTo>
                <a:lnTo>
                  <a:pt x="16" y="50"/>
                </a:lnTo>
                <a:lnTo>
                  <a:pt x="16" y="60"/>
                </a:lnTo>
                <a:lnTo>
                  <a:pt x="16" y="70"/>
                </a:lnTo>
                <a:lnTo>
                  <a:pt x="18" y="80"/>
                </a:lnTo>
                <a:lnTo>
                  <a:pt x="22" y="88"/>
                </a:lnTo>
                <a:lnTo>
                  <a:pt x="28" y="94"/>
                </a:lnTo>
                <a:lnTo>
                  <a:pt x="32" y="100"/>
                </a:lnTo>
                <a:lnTo>
                  <a:pt x="40" y="104"/>
                </a:lnTo>
                <a:lnTo>
                  <a:pt x="48" y="106"/>
                </a:lnTo>
                <a:lnTo>
                  <a:pt x="56" y="106"/>
                </a:lnTo>
                <a:lnTo>
                  <a:pt x="64" y="106"/>
                </a:lnTo>
                <a:lnTo>
                  <a:pt x="72" y="104"/>
                </a:lnTo>
                <a:lnTo>
                  <a:pt x="80" y="100"/>
                </a:lnTo>
                <a:lnTo>
                  <a:pt x="86" y="94"/>
                </a:lnTo>
                <a:lnTo>
                  <a:pt x="90" y="88"/>
                </a:lnTo>
                <a:lnTo>
                  <a:pt x="94" y="80"/>
                </a:lnTo>
                <a:lnTo>
                  <a:pt x="96" y="70"/>
                </a:lnTo>
                <a:lnTo>
                  <a:pt x="96" y="60"/>
                </a:lnTo>
                <a:lnTo>
                  <a:pt x="96" y="50"/>
                </a:lnTo>
                <a:lnTo>
                  <a:pt x="94" y="42"/>
                </a:lnTo>
                <a:close/>
              </a:path>
            </a:pathLst>
          </a:custGeom>
          <a:solidFill>
            <a:srgbClr val="FFFFFF"/>
          </a:solidFill>
          <a:ln w="28575">
            <a:solidFill>
              <a:srgbClr val="FFFFFF"/>
            </a:solidFill>
            <a:round/>
            <a:headEnd/>
            <a:tailEnd/>
          </a:ln>
        </p:spPr>
        <p:txBody>
          <a:bodyPr/>
          <a:lstStyle/>
          <a:p>
            <a:endParaRPr lang="en-US" b="1"/>
          </a:p>
        </p:txBody>
      </p:sp>
      <p:sp>
        <p:nvSpPr>
          <p:cNvPr id="28706" name="Freeform 174"/>
          <p:cNvSpPr>
            <a:spLocks noEditPoints="1"/>
          </p:cNvSpPr>
          <p:nvPr/>
        </p:nvSpPr>
        <p:spPr bwMode="auto">
          <a:xfrm>
            <a:off x="5595938" y="2281238"/>
            <a:ext cx="136525" cy="180975"/>
          </a:xfrm>
          <a:custGeom>
            <a:avLst/>
            <a:gdLst>
              <a:gd name="T0" fmla="*/ 2147483647 w 86"/>
              <a:gd name="T1" fmla="*/ 2147483647 h 114"/>
              <a:gd name="T2" fmla="*/ 0 w 86"/>
              <a:gd name="T3" fmla="*/ 2147483647 h 114"/>
              <a:gd name="T4" fmla="*/ 0 w 86"/>
              <a:gd name="T5" fmla="*/ 0 h 114"/>
              <a:gd name="T6" fmla="*/ 2147483647 w 86"/>
              <a:gd name="T7" fmla="*/ 0 h 114"/>
              <a:gd name="T8" fmla="*/ 2147483647 w 86"/>
              <a:gd name="T9" fmla="*/ 0 h 114"/>
              <a:gd name="T10" fmla="*/ 2147483647 w 86"/>
              <a:gd name="T11" fmla="*/ 0 h 114"/>
              <a:gd name="T12" fmla="*/ 2147483647 w 86"/>
              <a:gd name="T13" fmla="*/ 2147483647 h 114"/>
              <a:gd name="T14" fmla="*/ 2147483647 w 86"/>
              <a:gd name="T15" fmla="*/ 2147483647 h 114"/>
              <a:gd name="T16" fmla="*/ 2147483647 w 86"/>
              <a:gd name="T17" fmla="*/ 2147483647 h 114"/>
              <a:gd name="T18" fmla="*/ 2147483647 w 86"/>
              <a:gd name="T19" fmla="*/ 2147483647 h 114"/>
              <a:gd name="T20" fmla="*/ 2147483647 w 86"/>
              <a:gd name="T21" fmla="*/ 2147483647 h 114"/>
              <a:gd name="T22" fmla="*/ 2147483647 w 86"/>
              <a:gd name="T23" fmla="*/ 2147483647 h 114"/>
              <a:gd name="T24" fmla="*/ 2147483647 w 86"/>
              <a:gd name="T25" fmla="*/ 2147483647 h 114"/>
              <a:gd name="T26" fmla="*/ 2147483647 w 86"/>
              <a:gd name="T27" fmla="*/ 2147483647 h 114"/>
              <a:gd name="T28" fmla="*/ 2147483647 w 86"/>
              <a:gd name="T29" fmla="*/ 2147483647 h 114"/>
              <a:gd name="T30" fmla="*/ 2147483647 w 86"/>
              <a:gd name="T31" fmla="*/ 2147483647 h 114"/>
              <a:gd name="T32" fmla="*/ 2147483647 w 86"/>
              <a:gd name="T33" fmla="*/ 2147483647 h 114"/>
              <a:gd name="T34" fmla="*/ 2147483647 w 86"/>
              <a:gd name="T35" fmla="*/ 2147483647 h 114"/>
              <a:gd name="T36" fmla="*/ 2147483647 w 86"/>
              <a:gd name="T37" fmla="*/ 2147483647 h 114"/>
              <a:gd name="T38" fmla="*/ 2147483647 w 86"/>
              <a:gd name="T39" fmla="*/ 2147483647 h 114"/>
              <a:gd name="T40" fmla="*/ 2147483647 w 86"/>
              <a:gd name="T41" fmla="*/ 2147483647 h 114"/>
              <a:gd name="T42" fmla="*/ 2147483647 w 86"/>
              <a:gd name="T43" fmla="*/ 2147483647 h 114"/>
              <a:gd name="T44" fmla="*/ 2147483647 w 86"/>
              <a:gd name="T45" fmla="*/ 2147483647 h 114"/>
              <a:gd name="T46" fmla="*/ 2147483647 w 86"/>
              <a:gd name="T47" fmla="*/ 2147483647 h 114"/>
              <a:gd name="T48" fmla="*/ 2147483647 w 86"/>
              <a:gd name="T49" fmla="*/ 2147483647 h 114"/>
              <a:gd name="T50" fmla="*/ 2147483647 w 86"/>
              <a:gd name="T51" fmla="*/ 2147483647 h 114"/>
              <a:gd name="T52" fmla="*/ 2147483647 w 86"/>
              <a:gd name="T53" fmla="*/ 2147483647 h 114"/>
              <a:gd name="T54" fmla="*/ 2147483647 w 86"/>
              <a:gd name="T55" fmla="*/ 2147483647 h 114"/>
              <a:gd name="T56" fmla="*/ 2147483647 w 86"/>
              <a:gd name="T57" fmla="*/ 2147483647 h 114"/>
              <a:gd name="T58" fmla="*/ 2147483647 w 86"/>
              <a:gd name="T59" fmla="*/ 2147483647 h 114"/>
              <a:gd name="T60" fmla="*/ 2147483647 w 86"/>
              <a:gd name="T61" fmla="*/ 2147483647 h 114"/>
              <a:gd name="T62" fmla="*/ 2147483647 w 86"/>
              <a:gd name="T63" fmla="*/ 2147483647 h 114"/>
              <a:gd name="T64" fmla="*/ 2147483647 w 86"/>
              <a:gd name="T65" fmla="*/ 2147483647 h 114"/>
              <a:gd name="T66" fmla="*/ 2147483647 w 86"/>
              <a:gd name="T67" fmla="*/ 2147483647 h 114"/>
              <a:gd name="T68" fmla="*/ 2147483647 w 86"/>
              <a:gd name="T69" fmla="*/ 2147483647 h 114"/>
              <a:gd name="T70" fmla="*/ 2147483647 w 86"/>
              <a:gd name="T71" fmla="*/ 2147483647 h 114"/>
              <a:gd name="T72" fmla="*/ 2147483647 w 86"/>
              <a:gd name="T73" fmla="*/ 2147483647 h 114"/>
              <a:gd name="T74" fmla="*/ 2147483647 w 86"/>
              <a:gd name="T75" fmla="*/ 2147483647 h 114"/>
              <a:gd name="T76" fmla="*/ 2147483647 w 86"/>
              <a:gd name="T77" fmla="*/ 2147483647 h 114"/>
              <a:gd name="T78" fmla="*/ 2147483647 w 86"/>
              <a:gd name="T79" fmla="*/ 2147483647 h 114"/>
              <a:gd name="T80" fmla="*/ 2147483647 w 86"/>
              <a:gd name="T81" fmla="*/ 2147483647 h 114"/>
              <a:gd name="T82" fmla="*/ 2147483647 w 86"/>
              <a:gd name="T83" fmla="*/ 2147483647 h 114"/>
              <a:gd name="T84" fmla="*/ 2147483647 w 86"/>
              <a:gd name="T85" fmla="*/ 2147483647 h 114"/>
              <a:gd name="T86" fmla="*/ 2147483647 w 86"/>
              <a:gd name="T87" fmla="*/ 2147483647 h 114"/>
              <a:gd name="T88" fmla="*/ 2147483647 w 86"/>
              <a:gd name="T89" fmla="*/ 2147483647 h 114"/>
              <a:gd name="T90" fmla="*/ 2147483647 w 86"/>
              <a:gd name="T91" fmla="*/ 2147483647 h 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14"/>
              <a:gd name="T140" fmla="*/ 86 w 86"/>
              <a:gd name="T141" fmla="*/ 114 h 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14">
                <a:moveTo>
                  <a:pt x="16" y="114"/>
                </a:moveTo>
                <a:lnTo>
                  <a:pt x="0" y="114"/>
                </a:lnTo>
                <a:lnTo>
                  <a:pt x="0" y="0"/>
                </a:lnTo>
                <a:lnTo>
                  <a:pt x="52" y="0"/>
                </a:lnTo>
                <a:lnTo>
                  <a:pt x="60" y="0"/>
                </a:lnTo>
                <a:lnTo>
                  <a:pt x="66" y="2"/>
                </a:lnTo>
                <a:lnTo>
                  <a:pt x="72" y="6"/>
                </a:lnTo>
                <a:lnTo>
                  <a:pt x="76" y="10"/>
                </a:lnTo>
                <a:lnTo>
                  <a:pt x="80" y="14"/>
                </a:lnTo>
                <a:lnTo>
                  <a:pt x="84" y="20"/>
                </a:lnTo>
                <a:lnTo>
                  <a:pt x="86" y="26"/>
                </a:lnTo>
                <a:lnTo>
                  <a:pt x="86" y="32"/>
                </a:lnTo>
                <a:lnTo>
                  <a:pt x="86" y="40"/>
                </a:lnTo>
                <a:lnTo>
                  <a:pt x="84" y="46"/>
                </a:lnTo>
                <a:lnTo>
                  <a:pt x="80" y="52"/>
                </a:lnTo>
                <a:lnTo>
                  <a:pt x="76" y="58"/>
                </a:lnTo>
                <a:lnTo>
                  <a:pt x="72" y="62"/>
                </a:lnTo>
                <a:lnTo>
                  <a:pt x="66" y="64"/>
                </a:lnTo>
                <a:lnTo>
                  <a:pt x="60" y="66"/>
                </a:lnTo>
                <a:lnTo>
                  <a:pt x="52" y="66"/>
                </a:lnTo>
                <a:lnTo>
                  <a:pt x="16" y="66"/>
                </a:lnTo>
                <a:lnTo>
                  <a:pt x="16" y="114"/>
                </a:lnTo>
                <a:close/>
                <a:moveTo>
                  <a:pt x="16" y="54"/>
                </a:moveTo>
                <a:lnTo>
                  <a:pt x="46" y="54"/>
                </a:lnTo>
                <a:lnTo>
                  <a:pt x="56" y="52"/>
                </a:lnTo>
                <a:lnTo>
                  <a:pt x="64" y="48"/>
                </a:lnTo>
                <a:lnTo>
                  <a:pt x="68" y="42"/>
                </a:lnTo>
                <a:lnTo>
                  <a:pt x="70" y="32"/>
                </a:lnTo>
                <a:lnTo>
                  <a:pt x="68" y="24"/>
                </a:lnTo>
                <a:lnTo>
                  <a:pt x="64" y="18"/>
                </a:lnTo>
                <a:lnTo>
                  <a:pt x="58" y="14"/>
                </a:lnTo>
                <a:lnTo>
                  <a:pt x="48" y="14"/>
                </a:lnTo>
                <a:lnTo>
                  <a:pt x="16" y="14"/>
                </a:lnTo>
                <a:lnTo>
                  <a:pt x="16" y="54"/>
                </a:lnTo>
                <a:close/>
              </a:path>
            </a:pathLst>
          </a:custGeom>
          <a:solidFill>
            <a:srgbClr val="FFFFFF"/>
          </a:solidFill>
          <a:ln w="28575">
            <a:solidFill>
              <a:srgbClr val="FFFFFF"/>
            </a:solidFill>
            <a:round/>
            <a:headEnd/>
            <a:tailEnd/>
          </a:ln>
        </p:spPr>
        <p:txBody>
          <a:bodyPr/>
          <a:lstStyle/>
          <a:p>
            <a:endParaRPr lang="en-US" b="1"/>
          </a:p>
        </p:txBody>
      </p:sp>
      <p:sp>
        <p:nvSpPr>
          <p:cNvPr id="28707" name="Freeform 175"/>
          <p:cNvSpPr>
            <a:spLocks/>
          </p:cNvSpPr>
          <p:nvPr/>
        </p:nvSpPr>
        <p:spPr bwMode="auto">
          <a:xfrm>
            <a:off x="7913688" y="2979738"/>
            <a:ext cx="142875" cy="184150"/>
          </a:xfrm>
          <a:custGeom>
            <a:avLst/>
            <a:gdLst>
              <a:gd name="T0" fmla="*/ 2147483647 w 90"/>
              <a:gd name="T1" fmla="*/ 0 h 116"/>
              <a:gd name="T2" fmla="*/ 2147483647 w 90"/>
              <a:gd name="T3" fmla="*/ 0 h 116"/>
              <a:gd name="T4" fmla="*/ 2147483647 w 90"/>
              <a:gd name="T5" fmla="*/ 2147483647 h 116"/>
              <a:gd name="T6" fmla="*/ 2147483647 w 90"/>
              <a:gd name="T7" fmla="*/ 2147483647 h 116"/>
              <a:gd name="T8" fmla="*/ 2147483647 w 90"/>
              <a:gd name="T9" fmla="*/ 2147483647 h 116"/>
              <a:gd name="T10" fmla="*/ 2147483647 w 90"/>
              <a:gd name="T11" fmla="*/ 2147483647 h 116"/>
              <a:gd name="T12" fmla="*/ 2147483647 w 90"/>
              <a:gd name="T13" fmla="*/ 2147483647 h 116"/>
              <a:gd name="T14" fmla="*/ 0 w 90"/>
              <a:gd name="T15" fmla="*/ 2147483647 h 116"/>
              <a:gd name="T16" fmla="*/ 0 w 90"/>
              <a:gd name="T17" fmla="*/ 0 h 116"/>
              <a:gd name="T18" fmla="*/ 2147483647 w 90"/>
              <a:gd name="T19" fmla="*/ 0 h 116"/>
              <a:gd name="T20" fmla="*/ 2147483647 w 90"/>
              <a:gd name="T21" fmla="*/ 2147483647 h 116"/>
              <a:gd name="T22" fmla="*/ 2147483647 w 90"/>
              <a:gd name="T23" fmla="*/ 2147483647 h 116"/>
              <a:gd name="T24" fmla="*/ 2147483647 w 90"/>
              <a:gd name="T25" fmla="*/ 0 h 116"/>
              <a:gd name="T26" fmla="*/ 2147483647 w 90"/>
              <a:gd name="T27" fmla="*/ 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116"/>
              <a:gd name="T44" fmla="*/ 90 w 90"/>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116">
                <a:moveTo>
                  <a:pt x="74" y="0"/>
                </a:moveTo>
                <a:lnTo>
                  <a:pt x="90" y="0"/>
                </a:lnTo>
                <a:lnTo>
                  <a:pt x="90" y="116"/>
                </a:lnTo>
                <a:lnTo>
                  <a:pt x="74" y="116"/>
                </a:lnTo>
                <a:lnTo>
                  <a:pt x="74" y="62"/>
                </a:lnTo>
                <a:lnTo>
                  <a:pt x="14" y="62"/>
                </a:lnTo>
                <a:lnTo>
                  <a:pt x="14" y="116"/>
                </a:lnTo>
                <a:lnTo>
                  <a:pt x="0" y="116"/>
                </a:lnTo>
                <a:lnTo>
                  <a:pt x="0" y="0"/>
                </a:lnTo>
                <a:lnTo>
                  <a:pt x="14" y="0"/>
                </a:lnTo>
                <a:lnTo>
                  <a:pt x="14" y="48"/>
                </a:lnTo>
                <a:lnTo>
                  <a:pt x="74" y="48"/>
                </a:lnTo>
                <a:lnTo>
                  <a:pt x="74" y="0"/>
                </a:lnTo>
                <a:close/>
              </a:path>
            </a:pathLst>
          </a:custGeom>
          <a:noFill/>
          <a:ln w="28575">
            <a:solidFill>
              <a:srgbClr val="FFFFFF"/>
            </a:solidFill>
            <a:round/>
            <a:headEnd/>
            <a:tailEnd/>
          </a:ln>
        </p:spPr>
        <p:txBody>
          <a:bodyPr/>
          <a:lstStyle/>
          <a:p>
            <a:endParaRPr lang="en-US" b="1"/>
          </a:p>
        </p:txBody>
      </p:sp>
      <p:sp>
        <p:nvSpPr>
          <p:cNvPr id="28708" name="Freeform 176"/>
          <p:cNvSpPr>
            <a:spLocks/>
          </p:cNvSpPr>
          <p:nvPr/>
        </p:nvSpPr>
        <p:spPr bwMode="auto">
          <a:xfrm>
            <a:off x="6853238" y="2979738"/>
            <a:ext cx="142875" cy="184150"/>
          </a:xfrm>
          <a:custGeom>
            <a:avLst/>
            <a:gdLst>
              <a:gd name="T0" fmla="*/ 2147483647 w 90"/>
              <a:gd name="T1" fmla="*/ 0 h 116"/>
              <a:gd name="T2" fmla="*/ 2147483647 w 90"/>
              <a:gd name="T3" fmla="*/ 0 h 116"/>
              <a:gd name="T4" fmla="*/ 2147483647 w 90"/>
              <a:gd name="T5" fmla="*/ 2147483647 h 116"/>
              <a:gd name="T6" fmla="*/ 2147483647 w 90"/>
              <a:gd name="T7" fmla="*/ 2147483647 h 116"/>
              <a:gd name="T8" fmla="*/ 2147483647 w 90"/>
              <a:gd name="T9" fmla="*/ 2147483647 h 116"/>
              <a:gd name="T10" fmla="*/ 2147483647 w 90"/>
              <a:gd name="T11" fmla="*/ 2147483647 h 116"/>
              <a:gd name="T12" fmla="*/ 2147483647 w 90"/>
              <a:gd name="T13" fmla="*/ 2147483647 h 116"/>
              <a:gd name="T14" fmla="*/ 0 w 90"/>
              <a:gd name="T15" fmla="*/ 2147483647 h 116"/>
              <a:gd name="T16" fmla="*/ 0 w 90"/>
              <a:gd name="T17" fmla="*/ 0 h 116"/>
              <a:gd name="T18" fmla="*/ 2147483647 w 90"/>
              <a:gd name="T19" fmla="*/ 0 h 116"/>
              <a:gd name="T20" fmla="*/ 2147483647 w 90"/>
              <a:gd name="T21" fmla="*/ 2147483647 h 116"/>
              <a:gd name="T22" fmla="*/ 2147483647 w 90"/>
              <a:gd name="T23" fmla="*/ 2147483647 h 116"/>
              <a:gd name="T24" fmla="*/ 2147483647 w 90"/>
              <a:gd name="T25" fmla="*/ 0 h 116"/>
              <a:gd name="T26" fmla="*/ 2147483647 w 90"/>
              <a:gd name="T27" fmla="*/ 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116"/>
              <a:gd name="T44" fmla="*/ 90 w 90"/>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116">
                <a:moveTo>
                  <a:pt x="76" y="0"/>
                </a:moveTo>
                <a:lnTo>
                  <a:pt x="90" y="0"/>
                </a:lnTo>
                <a:lnTo>
                  <a:pt x="90" y="116"/>
                </a:lnTo>
                <a:lnTo>
                  <a:pt x="76" y="116"/>
                </a:lnTo>
                <a:lnTo>
                  <a:pt x="76" y="62"/>
                </a:lnTo>
                <a:lnTo>
                  <a:pt x="16" y="62"/>
                </a:lnTo>
                <a:lnTo>
                  <a:pt x="16" y="116"/>
                </a:lnTo>
                <a:lnTo>
                  <a:pt x="0" y="116"/>
                </a:lnTo>
                <a:lnTo>
                  <a:pt x="0" y="0"/>
                </a:lnTo>
                <a:lnTo>
                  <a:pt x="16" y="0"/>
                </a:lnTo>
                <a:lnTo>
                  <a:pt x="16" y="48"/>
                </a:lnTo>
                <a:lnTo>
                  <a:pt x="76" y="48"/>
                </a:lnTo>
                <a:lnTo>
                  <a:pt x="76" y="0"/>
                </a:lnTo>
                <a:close/>
              </a:path>
            </a:pathLst>
          </a:custGeom>
          <a:noFill/>
          <a:ln w="28575">
            <a:solidFill>
              <a:srgbClr val="FFFFFF"/>
            </a:solidFill>
            <a:round/>
            <a:headEnd/>
            <a:tailEnd/>
          </a:ln>
        </p:spPr>
        <p:txBody>
          <a:bodyPr/>
          <a:lstStyle/>
          <a:p>
            <a:endParaRPr lang="en-US" b="1"/>
          </a:p>
        </p:txBody>
      </p:sp>
      <p:sp>
        <p:nvSpPr>
          <p:cNvPr id="28709" name="Rectangle 177"/>
          <p:cNvSpPr>
            <a:spLocks noChangeArrowheads="1"/>
          </p:cNvSpPr>
          <p:nvPr/>
        </p:nvSpPr>
        <p:spPr bwMode="auto">
          <a:xfrm>
            <a:off x="8199438" y="3078163"/>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sp>
        <p:nvSpPr>
          <p:cNvPr id="28710" name="Rectangle 178"/>
          <p:cNvSpPr>
            <a:spLocks noChangeArrowheads="1"/>
          </p:cNvSpPr>
          <p:nvPr/>
        </p:nvSpPr>
        <p:spPr bwMode="auto">
          <a:xfrm>
            <a:off x="6523038" y="3087688"/>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sp>
        <p:nvSpPr>
          <p:cNvPr id="28711" name="Rectangle 179"/>
          <p:cNvSpPr>
            <a:spLocks noChangeArrowheads="1"/>
          </p:cNvSpPr>
          <p:nvPr/>
        </p:nvSpPr>
        <p:spPr bwMode="auto">
          <a:xfrm>
            <a:off x="7894638" y="3687763"/>
            <a:ext cx="384175" cy="3079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OH</a:t>
            </a:r>
            <a:endParaRPr lang="en-US" sz="2400" b="1"/>
          </a:p>
        </p:txBody>
      </p:sp>
      <p:sp>
        <p:nvSpPr>
          <p:cNvPr id="28712" name="Rectangle 183"/>
          <p:cNvSpPr>
            <a:spLocks noChangeArrowheads="1"/>
          </p:cNvSpPr>
          <p:nvPr/>
        </p:nvSpPr>
        <p:spPr bwMode="auto">
          <a:xfrm>
            <a:off x="7354888" y="2436813"/>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28713" name="Rectangle 187"/>
          <p:cNvSpPr>
            <a:spLocks noChangeArrowheads="1"/>
          </p:cNvSpPr>
          <p:nvPr/>
        </p:nvSpPr>
        <p:spPr bwMode="auto">
          <a:xfrm>
            <a:off x="6510338" y="2236788"/>
            <a:ext cx="466725" cy="3079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CH</a:t>
            </a:r>
            <a:r>
              <a:rPr lang="en-US" sz="2000" b="1" baseline="-25000">
                <a:solidFill>
                  <a:srgbClr val="000000"/>
                </a:solidFill>
                <a:latin typeface="Helvetica" pitchFamily="34" charset="0"/>
              </a:rPr>
              <a:t>2</a:t>
            </a:r>
            <a:endParaRPr lang="en-US" sz="2400" b="1" baseline="-25000"/>
          </a:p>
        </p:txBody>
      </p:sp>
      <p:sp>
        <p:nvSpPr>
          <p:cNvPr id="28714" name="Rectangle 192"/>
          <p:cNvSpPr>
            <a:spLocks noChangeArrowheads="1"/>
          </p:cNvSpPr>
          <p:nvPr/>
        </p:nvSpPr>
        <p:spPr bwMode="auto">
          <a:xfrm>
            <a:off x="7989888" y="1782763"/>
            <a:ext cx="613951"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Base</a:t>
            </a:r>
            <a:endParaRPr lang="en-US" sz="2400" b="1"/>
          </a:p>
        </p:txBody>
      </p:sp>
      <p:sp>
        <p:nvSpPr>
          <p:cNvPr id="28715" name="Rectangle 196"/>
          <p:cNvSpPr>
            <a:spLocks noChangeArrowheads="1"/>
          </p:cNvSpPr>
          <p:nvPr/>
        </p:nvSpPr>
        <p:spPr bwMode="auto">
          <a:xfrm>
            <a:off x="5119688" y="3236913"/>
            <a:ext cx="1312860"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Phosphate</a:t>
            </a:r>
            <a:endParaRPr lang="en-US" sz="2400" b="1"/>
          </a:p>
        </p:txBody>
      </p:sp>
      <p:sp>
        <p:nvSpPr>
          <p:cNvPr id="28716" name="Rectangle 205"/>
          <p:cNvSpPr>
            <a:spLocks noChangeArrowheads="1"/>
          </p:cNvSpPr>
          <p:nvPr/>
        </p:nvSpPr>
        <p:spPr bwMode="auto">
          <a:xfrm>
            <a:off x="7072313" y="4014788"/>
            <a:ext cx="856004"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Ribose</a:t>
            </a:r>
            <a:endParaRPr lang="en-US" sz="2400" b="1"/>
          </a:p>
        </p:txBody>
      </p:sp>
      <p:sp>
        <p:nvSpPr>
          <p:cNvPr id="28717" name="Rectangle 220"/>
          <p:cNvSpPr>
            <a:spLocks noChangeArrowheads="1"/>
          </p:cNvSpPr>
          <p:nvPr/>
        </p:nvSpPr>
        <p:spPr bwMode="auto">
          <a:xfrm>
            <a:off x="1853267" y="2484220"/>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5′</a:t>
            </a:r>
            <a:endParaRPr lang="en-US" sz="2400" b="1"/>
          </a:p>
        </p:txBody>
      </p:sp>
      <p:sp>
        <p:nvSpPr>
          <p:cNvPr id="28718" name="Rectangle 232"/>
          <p:cNvSpPr>
            <a:spLocks noChangeArrowheads="1"/>
          </p:cNvSpPr>
          <p:nvPr/>
        </p:nvSpPr>
        <p:spPr bwMode="auto">
          <a:xfrm>
            <a:off x="2266017" y="3719295"/>
            <a:ext cx="384175" cy="307975"/>
          </a:xfrm>
          <a:prstGeom prst="rect">
            <a:avLst/>
          </a:prstGeom>
          <a:noFill/>
          <a:ln w="9525">
            <a:noFill/>
            <a:miter lim="800000"/>
            <a:headEnd/>
            <a:tailEnd/>
          </a:ln>
        </p:spPr>
        <p:txBody>
          <a:bodyPr wrap="none" lIns="0" tIns="0" rIns="0" bIns="0">
            <a:spAutoFit/>
          </a:bodyPr>
          <a:lstStyle/>
          <a:p>
            <a:r>
              <a:rPr lang="en-US" sz="2000" b="1" dirty="0">
                <a:solidFill>
                  <a:srgbClr val="000000"/>
                </a:solidFill>
                <a:latin typeface="Helvetica" pitchFamily="34" charset="0"/>
              </a:rPr>
              <a:t>O</a:t>
            </a:r>
            <a:r>
              <a:rPr lang="en-US" sz="2000" b="1" dirty="0">
                <a:latin typeface="Helvetica" pitchFamily="34" charset="0"/>
              </a:rPr>
              <a:t>H</a:t>
            </a:r>
            <a:endParaRPr lang="en-US" sz="2400" b="1" dirty="0"/>
          </a:p>
        </p:txBody>
      </p:sp>
      <p:sp>
        <p:nvSpPr>
          <p:cNvPr id="28719" name="Rectangle 234"/>
          <p:cNvSpPr>
            <a:spLocks noChangeArrowheads="1"/>
          </p:cNvSpPr>
          <p:nvPr/>
        </p:nvSpPr>
        <p:spPr bwMode="auto">
          <a:xfrm>
            <a:off x="6827838" y="3678238"/>
            <a:ext cx="384175" cy="307975"/>
          </a:xfrm>
          <a:prstGeom prst="rect">
            <a:avLst/>
          </a:prstGeom>
          <a:noFill/>
          <a:ln w="9525">
            <a:noFill/>
            <a:miter lim="800000"/>
            <a:headEnd/>
            <a:tailEnd/>
          </a:ln>
        </p:spPr>
        <p:txBody>
          <a:bodyPr wrap="none" lIns="0" tIns="0" rIns="0" bIns="0">
            <a:spAutoFit/>
          </a:bodyPr>
          <a:lstStyle/>
          <a:p>
            <a:r>
              <a:rPr lang="en-US" sz="2000" b="1" dirty="0">
                <a:solidFill>
                  <a:srgbClr val="000000"/>
                </a:solidFill>
                <a:latin typeface="Helvetica" pitchFamily="34" charset="0"/>
              </a:rPr>
              <a:t>O</a:t>
            </a:r>
            <a:r>
              <a:rPr lang="en-US" sz="2000" b="1" dirty="0">
                <a:latin typeface="Helvetica" pitchFamily="34" charset="0"/>
              </a:rPr>
              <a:t>H</a:t>
            </a:r>
            <a:endParaRPr lang="en-US" sz="2400" b="1" dirty="0"/>
          </a:p>
        </p:txBody>
      </p:sp>
      <p:sp>
        <p:nvSpPr>
          <p:cNvPr id="28721" name="Rectangle 220"/>
          <p:cNvSpPr>
            <a:spLocks noChangeArrowheads="1"/>
          </p:cNvSpPr>
          <p:nvPr/>
        </p:nvSpPr>
        <p:spPr bwMode="auto">
          <a:xfrm>
            <a:off x="1853267" y="2816007"/>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4′</a:t>
            </a:r>
            <a:endParaRPr lang="en-US" sz="2400" b="1"/>
          </a:p>
        </p:txBody>
      </p:sp>
      <p:sp>
        <p:nvSpPr>
          <p:cNvPr id="28722" name="Rectangle 220"/>
          <p:cNvSpPr>
            <a:spLocks noChangeArrowheads="1"/>
          </p:cNvSpPr>
          <p:nvPr/>
        </p:nvSpPr>
        <p:spPr bwMode="auto">
          <a:xfrm>
            <a:off x="3767792" y="2752507"/>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1′</a:t>
            </a:r>
            <a:endParaRPr lang="en-US" sz="2400" b="1"/>
          </a:p>
        </p:txBody>
      </p:sp>
      <p:sp>
        <p:nvSpPr>
          <p:cNvPr id="28723" name="Rectangle 220"/>
          <p:cNvSpPr>
            <a:spLocks noChangeArrowheads="1"/>
          </p:cNvSpPr>
          <p:nvPr/>
        </p:nvSpPr>
        <p:spPr bwMode="auto">
          <a:xfrm>
            <a:off x="2154892" y="3451007"/>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3′</a:t>
            </a:r>
            <a:endParaRPr lang="en-US" sz="2400" b="1"/>
          </a:p>
        </p:txBody>
      </p:sp>
      <p:sp>
        <p:nvSpPr>
          <p:cNvPr id="28724" name="Rectangle 220"/>
          <p:cNvSpPr>
            <a:spLocks noChangeArrowheads="1"/>
          </p:cNvSpPr>
          <p:nvPr/>
        </p:nvSpPr>
        <p:spPr bwMode="auto">
          <a:xfrm>
            <a:off x="3477279" y="3451007"/>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2′</a:t>
            </a:r>
            <a:endParaRPr lang="en-US" sz="2400" b="1"/>
          </a:p>
        </p:txBody>
      </p:sp>
      <p:sp>
        <p:nvSpPr>
          <p:cNvPr id="28725" name="Rectangle 220"/>
          <p:cNvSpPr>
            <a:spLocks noChangeArrowheads="1"/>
          </p:cNvSpPr>
          <p:nvPr/>
        </p:nvSpPr>
        <p:spPr bwMode="auto">
          <a:xfrm>
            <a:off x="6400800" y="2452688"/>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5′</a:t>
            </a:r>
            <a:endParaRPr lang="en-US" sz="2400" b="1"/>
          </a:p>
        </p:txBody>
      </p:sp>
      <p:sp>
        <p:nvSpPr>
          <p:cNvPr id="28726" name="Rectangle 220"/>
          <p:cNvSpPr>
            <a:spLocks noChangeArrowheads="1"/>
          </p:cNvSpPr>
          <p:nvPr/>
        </p:nvSpPr>
        <p:spPr bwMode="auto">
          <a:xfrm>
            <a:off x="6411913" y="2784475"/>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4′</a:t>
            </a:r>
            <a:endParaRPr lang="en-US" sz="2400" b="1"/>
          </a:p>
        </p:txBody>
      </p:sp>
      <p:sp>
        <p:nvSpPr>
          <p:cNvPr id="28727" name="Rectangle 220"/>
          <p:cNvSpPr>
            <a:spLocks noChangeArrowheads="1"/>
          </p:cNvSpPr>
          <p:nvPr/>
        </p:nvSpPr>
        <p:spPr bwMode="auto">
          <a:xfrm>
            <a:off x="8337550" y="2784475"/>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1′</a:t>
            </a:r>
            <a:endParaRPr lang="en-US" sz="2400" b="1"/>
          </a:p>
        </p:txBody>
      </p:sp>
      <p:sp>
        <p:nvSpPr>
          <p:cNvPr id="28728" name="Rectangle 220"/>
          <p:cNvSpPr>
            <a:spLocks noChangeArrowheads="1"/>
          </p:cNvSpPr>
          <p:nvPr/>
        </p:nvSpPr>
        <p:spPr bwMode="auto">
          <a:xfrm>
            <a:off x="6724650" y="3419475"/>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3′</a:t>
            </a:r>
            <a:endParaRPr lang="en-US" sz="2400" b="1"/>
          </a:p>
        </p:txBody>
      </p:sp>
      <p:sp>
        <p:nvSpPr>
          <p:cNvPr id="28729" name="Rectangle 220"/>
          <p:cNvSpPr>
            <a:spLocks noChangeArrowheads="1"/>
          </p:cNvSpPr>
          <p:nvPr/>
        </p:nvSpPr>
        <p:spPr bwMode="auto">
          <a:xfrm>
            <a:off x="8035925" y="3430588"/>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2′</a:t>
            </a:r>
            <a:endParaRPr lang="en-US" sz="2400" b="1"/>
          </a:p>
        </p:txBody>
      </p:sp>
      <p:sp>
        <p:nvSpPr>
          <p:cNvPr id="28730" name="Rectangle 54"/>
          <p:cNvSpPr>
            <a:spLocks noChangeArrowheads="1"/>
          </p:cNvSpPr>
          <p:nvPr/>
        </p:nvSpPr>
        <p:spPr bwMode="auto">
          <a:xfrm>
            <a:off x="1473854" y="2246095"/>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28731" name="Rectangle 56"/>
          <p:cNvSpPr>
            <a:spLocks noChangeArrowheads="1"/>
          </p:cNvSpPr>
          <p:nvPr/>
        </p:nvSpPr>
        <p:spPr bwMode="auto">
          <a:xfrm>
            <a:off x="578504" y="2246095"/>
            <a:ext cx="198772" cy="307777"/>
          </a:xfrm>
          <a:prstGeom prst="rect">
            <a:avLst/>
          </a:prstGeom>
          <a:noFill/>
          <a:ln w="9525">
            <a:noFill/>
            <a:miter lim="800000"/>
            <a:headEnd/>
            <a:tailEnd/>
          </a:ln>
        </p:spPr>
        <p:txBody>
          <a:bodyPr wrap="none" lIns="0" tIns="0" rIns="0" bIns="0">
            <a:spAutoFit/>
          </a:bodyPr>
          <a:lstStyle/>
          <a:p>
            <a:r>
              <a:rPr lang="en-US" sz="2000" b="1" dirty="0">
                <a:latin typeface="Helvetica" pitchFamily="34" charset="0"/>
              </a:rPr>
              <a:t>O</a:t>
            </a:r>
            <a:endParaRPr lang="en-US" sz="2400" b="1" dirty="0"/>
          </a:p>
        </p:txBody>
      </p:sp>
      <p:sp>
        <p:nvSpPr>
          <p:cNvPr id="28732" name="Rectangle 57"/>
          <p:cNvSpPr>
            <a:spLocks noChangeArrowheads="1"/>
          </p:cNvSpPr>
          <p:nvPr/>
        </p:nvSpPr>
        <p:spPr bwMode="auto">
          <a:xfrm>
            <a:off x="997604" y="1766670"/>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28733" name="Rectangle 58"/>
          <p:cNvSpPr>
            <a:spLocks noChangeArrowheads="1"/>
          </p:cNvSpPr>
          <p:nvPr/>
        </p:nvSpPr>
        <p:spPr bwMode="auto">
          <a:xfrm>
            <a:off x="1016654" y="2246095"/>
            <a:ext cx="17152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P</a:t>
            </a:r>
            <a:endParaRPr lang="en-US" sz="2400" b="1"/>
          </a:p>
        </p:txBody>
      </p:sp>
      <p:sp>
        <p:nvSpPr>
          <p:cNvPr id="28734" name="Rectangle 62"/>
          <p:cNvSpPr>
            <a:spLocks noChangeArrowheads="1"/>
          </p:cNvSpPr>
          <p:nvPr/>
        </p:nvSpPr>
        <p:spPr bwMode="auto">
          <a:xfrm>
            <a:off x="997604" y="2722345"/>
            <a:ext cx="350838" cy="327025"/>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r>
              <a:rPr lang="en-US" sz="3200" b="1" baseline="25000">
                <a:solidFill>
                  <a:srgbClr val="000000"/>
                </a:solidFill>
                <a:latin typeface="Helvetica" pitchFamily="34" charset="0"/>
              </a:rPr>
              <a:t>–</a:t>
            </a:r>
          </a:p>
        </p:txBody>
      </p:sp>
      <p:sp>
        <p:nvSpPr>
          <p:cNvPr id="28735" name="Rectangle 184"/>
          <p:cNvSpPr>
            <a:spLocks noChangeArrowheads="1"/>
          </p:cNvSpPr>
          <p:nvPr/>
        </p:nvSpPr>
        <p:spPr bwMode="auto">
          <a:xfrm>
            <a:off x="6038850" y="2214563"/>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28736" name="Rectangle 185"/>
          <p:cNvSpPr>
            <a:spLocks noChangeArrowheads="1"/>
          </p:cNvSpPr>
          <p:nvPr/>
        </p:nvSpPr>
        <p:spPr bwMode="auto">
          <a:xfrm>
            <a:off x="5553075" y="1735138"/>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28737" name="Rectangle 186"/>
          <p:cNvSpPr>
            <a:spLocks noChangeArrowheads="1"/>
          </p:cNvSpPr>
          <p:nvPr/>
        </p:nvSpPr>
        <p:spPr bwMode="auto">
          <a:xfrm>
            <a:off x="5581650" y="2214563"/>
            <a:ext cx="17152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P</a:t>
            </a:r>
            <a:endParaRPr lang="en-US" sz="2400" b="1"/>
          </a:p>
        </p:txBody>
      </p:sp>
      <p:sp>
        <p:nvSpPr>
          <p:cNvPr id="28738" name="Rectangle 190"/>
          <p:cNvSpPr>
            <a:spLocks noChangeArrowheads="1"/>
          </p:cNvSpPr>
          <p:nvPr/>
        </p:nvSpPr>
        <p:spPr bwMode="auto">
          <a:xfrm>
            <a:off x="5559425" y="2697163"/>
            <a:ext cx="331788" cy="3079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r>
              <a:rPr lang="en-US" sz="2800" b="1" baseline="25000">
                <a:solidFill>
                  <a:srgbClr val="000000"/>
                </a:solidFill>
                <a:latin typeface="Helvetica" pitchFamily="34" charset="0"/>
              </a:rPr>
              <a:t>–</a:t>
            </a:r>
          </a:p>
        </p:txBody>
      </p:sp>
      <p:sp>
        <p:nvSpPr>
          <p:cNvPr id="28739" name="Rectangle 236"/>
          <p:cNvSpPr>
            <a:spLocks noChangeArrowheads="1"/>
          </p:cNvSpPr>
          <p:nvPr/>
        </p:nvSpPr>
        <p:spPr bwMode="auto">
          <a:xfrm>
            <a:off x="5127625" y="2217738"/>
            <a:ext cx="198772" cy="307777"/>
          </a:xfrm>
          <a:prstGeom prst="rect">
            <a:avLst/>
          </a:prstGeom>
          <a:noFill/>
          <a:ln w="9525">
            <a:noFill/>
            <a:miter lim="800000"/>
            <a:headEnd/>
            <a:tailEnd/>
          </a:ln>
        </p:spPr>
        <p:txBody>
          <a:bodyPr wrap="none" lIns="0" tIns="0" rIns="0" bIns="0">
            <a:spAutoFit/>
          </a:bodyPr>
          <a:lstStyle/>
          <a:p>
            <a:r>
              <a:rPr lang="en-US" sz="2000" b="1" dirty="0">
                <a:latin typeface="Helvetica" pitchFamily="34" charset="0"/>
              </a:rPr>
              <a:t>O</a:t>
            </a:r>
            <a:endParaRPr lang="en-US" sz="2400" b="1" dirty="0"/>
          </a:p>
        </p:txBody>
      </p:sp>
      <p:sp>
        <p:nvSpPr>
          <p:cNvPr id="28740" name="Rectangle 51"/>
          <p:cNvSpPr>
            <a:spLocks noChangeArrowheads="1"/>
          </p:cNvSpPr>
          <p:nvPr/>
        </p:nvSpPr>
        <p:spPr bwMode="auto">
          <a:xfrm>
            <a:off x="3329642" y="2949357"/>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sp>
        <p:nvSpPr>
          <p:cNvPr id="28741" name="Rectangle 52"/>
          <p:cNvSpPr>
            <a:spLocks noChangeArrowheads="1"/>
          </p:cNvSpPr>
          <p:nvPr/>
        </p:nvSpPr>
        <p:spPr bwMode="auto">
          <a:xfrm>
            <a:off x="2269192" y="2949357"/>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sp>
        <p:nvSpPr>
          <p:cNvPr id="28742" name="Rectangle 181"/>
          <p:cNvSpPr>
            <a:spLocks noChangeArrowheads="1"/>
          </p:cNvSpPr>
          <p:nvPr/>
        </p:nvSpPr>
        <p:spPr bwMode="auto">
          <a:xfrm>
            <a:off x="7891463" y="2909888"/>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sp>
        <p:nvSpPr>
          <p:cNvPr id="28743" name="Rectangle 182"/>
          <p:cNvSpPr>
            <a:spLocks noChangeArrowheads="1"/>
          </p:cNvSpPr>
          <p:nvPr/>
        </p:nvSpPr>
        <p:spPr bwMode="auto">
          <a:xfrm>
            <a:off x="6831013" y="2909888"/>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sp>
        <p:nvSpPr>
          <p:cNvPr id="73" name="Title 72"/>
          <p:cNvSpPr>
            <a:spLocks noGrp="1"/>
          </p:cNvSpPr>
          <p:nvPr>
            <p:ph type="title"/>
          </p:nvPr>
        </p:nvSpPr>
        <p:spPr/>
        <p:txBody>
          <a:bodyPr/>
          <a:lstStyle/>
          <a:p>
            <a:r>
              <a:rPr lang="en-US" sz="3600" dirty="0" smtClean="0">
                <a:solidFill>
                  <a:schemeClr val="tx2"/>
                </a:solidFill>
                <a:latin typeface="Arial"/>
                <a:ea typeface="+mj-ea"/>
                <a:cs typeface="+mj-cs"/>
              </a:rPr>
              <a:t>Nucleotides of DNA and RNA</a:t>
            </a:r>
            <a:endParaRPr lang="en-US" dirty="0"/>
          </a:p>
        </p:txBody>
      </p:sp>
      <p:sp>
        <p:nvSpPr>
          <p:cNvPr id="74" name="Rectangle 73"/>
          <p:cNvSpPr/>
          <p:nvPr/>
        </p:nvSpPr>
        <p:spPr>
          <a:xfrm>
            <a:off x="348194" y="6488668"/>
            <a:ext cx="2339167" cy="369332"/>
          </a:xfrm>
          <a:prstGeom prst="rect">
            <a:avLst/>
          </a:prstGeom>
        </p:spPr>
        <p:txBody>
          <a:bodyPr wrap="none">
            <a:spAutoFit/>
          </a:bodyPr>
          <a:lstStyle/>
          <a:p>
            <a:pPr lvl="0">
              <a:spcBef>
                <a:spcPct val="50000"/>
              </a:spcBef>
            </a:pPr>
            <a:r>
              <a:rPr lang="en-US" sz="1800" b="1" dirty="0" err="1" smtClean="0">
                <a:latin typeface="+mn-lt"/>
              </a:rPr>
              <a:t>Brooker</a:t>
            </a:r>
            <a:r>
              <a:rPr lang="en-US" sz="1800" b="1" dirty="0" smtClean="0">
                <a:latin typeface="+mn-lt"/>
              </a:rPr>
              <a:t> Figure 11.8</a:t>
            </a:r>
            <a:endParaRPr lang="en-US" b="1" dirty="0">
              <a:latin typeface="+mn-lt"/>
            </a:endParaRPr>
          </a:p>
        </p:txBody>
      </p:sp>
      <p:sp>
        <p:nvSpPr>
          <p:cNvPr id="75" name="Oval 5"/>
          <p:cNvSpPr>
            <a:spLocks noChangeArrowheads="1"/>
          </p:cNvSpPr>
          <p:nvPr/>
        </p:nvSpPr>
        <p:spPr bwMode="auto">
          <a:xfrm>
            <a:off x="3105803" y="3587970"/>
            <a:ext cx="587923" cy="511065"/>
          </a:xfrm>
          <a:prstGeom prst="ellipse">
            <a:avLst/>
          </a:prstGeom>
          <a:noFill/>
          <a:ln w="9525">
            <a:solidFill>
              <a:schemeClr val="tx1"/>
            </a:solidFill>
            <a:round/>
            <a:headEnd/>
            <a:tailEnd/>
          </a:ln>
        </p:spPr>
        <p:txBody>
          <a:bodyPr wrap="none" anchor="ctr"/>
          <a:lstStyle/>
          <a:p>
            <a:endParaRPr lang="en-US" b="1"/>
          </a:p>
        </p:txBody>
      </p:sp>
      <p:sp>
        <p:nvSpPr>
          <p:cNvPr id="76" name="Oval 6"/>
          <p:cNvSpPr>
            <a:spLocks noChangeArrowheads="1"/>
          </p:cNvSpPr>
          <p:nvPr/>
        </p:nvSpPr>
        <p:spPr bwMode="auto">
          <a:xfrm>
            <a:off x="7772400" y="3570890"/>
            <a:ext cx="666750" cy="685800"/>
          </a:xfrm>
          <a:prstGeom prst="ellipse">
            <a:avLst/>
          </a:prstGeom>
          <a:noFill/>
          <a:ln w="9525">
            <a:solidFill>
              <a:schemeClr val="tx1"/>
            </a:solidFill>
            <a:round/>
            <a:headEnd/>
            <a:tailEnd/>
          </a:ln>
        </p:spPr>
        <p:txBody>
          <a:bodyPr wrap="none" anchor="ctr"/>
          <a:lstStyle/>
          <a:p>
            <a:endParaRPr lang="en-US" b="1"/>
          </a:p>
        </p:txBody>
      </p:sp>
      <p:sp>
        <p:nvSpPr>
          <p:cNvPr id="77" name="Rectangle 68"/>
          <p:cNvSpPr>
            <a:spLocks noChangeArrowheads="1"/>
          </p:cNvSpPr>
          <p:nvPr/>
        </p:nvSpPr>
        <p:spPr bwMode="auto">
          <a:xfrm>
            <a:off x="6116624" y="4851787"/>
            <a:ext cx="1901290" cy="307777"/>
          </a:xfrm>
          <a:prstGeom prst="rect">
            <a:avLst/>
          </a:prstGeom>
          <a:noFill/>
          <a:ln w="9525">
            <a:noFill/>
            <a:miter lim="800000"/>
            <a:headEnd/>
            <a:tailEnd/>
          </a:ln>
        </p:spPr>
        <p:txBody>
          <a:bodyPr wrap="none" lIns="0" tIns="0" rIns="0" bIns="0">
            <a:spAutoFit/>
          </a:bodyPr>
          <a:lstStyle/>
          <a:p>
            <a:r>
              <a:rPr lang="en-US" sz="2000" b="1" dirty="0" smtClean="0">
                <a:solidFill>
                  <a:srgbClr val="000000"/>
                </a:solidFill>
                <a:latin typeface="Helvetica" pitchFamily="34" charset="0"/>
              </a:rPr>
              <a:t>RNA nucleotide</a:t>
            </a:r>
            <a:endParaRPr lang="en-US" sz="2400" b="1" dirty="0"/>
          </a:p>
        </p:txBody>
      </p:sp>
      <p:cxnSp>
        <p:nvCxnSpPr>
          <p:cNvPr id="79" name="Straight Connector 78"/>
          <p:cNvCxnSpPr/>
          <p:nvPr/>
        </p:nvCxnSpPr>
        <p:spPr>
          <a:xfrm>
            <a:off x="4650828" y="1087821"/>
            <a:ext cx="0" cy="5565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1289232">
                                            <p:txEl>
                                              <p:pRg st="0" end="0"/>
                                            </p:txEl>
                                          </p:spTgt>
                                        </p:tgtEl>
                                        <p:attrNameLst>
                                          <p:attrName>style.visibility</p:attrName>
                                        </p:attrNameLst>
                                      </p:cBhvr>
                                      <p:to>
                                        <p:strVal val="visible"/>
                                      </p:to>
                                    </p:set>
                                    <p:animEffect transition="in" filter="wipe(left)">
                                      <p:cBhvr>
                                        <p:cTn id="7" dur="500"/>
                                        <p:tgtEl>
                                          <p:spTgt spid="12892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32"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381000" y="238125"/>
            <a:ext cx="8153400" cy="609600"/>
          </a:xfrm>
          <a:noFill/>
        </p:spPr>
        <p:txBody>
          <a:bodyPr/>
          <a:lstStyle/>
          <a:p>
            <a:pPr eaLnBrk="1" hangingPunct="1">
              <a:tabLst>
                <a:tab pos="1368425" algn="l"/>
              </a:tabLst>
            </a:pPr>
            <a:r>
              <a:rPr lang="en-US" sz="2000" b="1" dirty="0" smtClean="0">
                <a:solidFill>
                  <a:schemeClr val="tx1"/>
                </a:solidFill>
              </a:rPr>
              <a:t>Nitrogenous bases </a:t>
            </a:r>
            <a:br>
              <a:rPr lang="en-US" sz="2000" b="1" dirty="0" smtClean="0">
                <a:solidFill>
                  <a:schemeClr val="tx1"/>
                </a:solidFill>
              </a:rPr>
            </a:br>
            <a:r>
              <a:rPr lang="en-US" sz="2000" b="1" dirty="0" smtClean="0">
                <a:solidFill>
                  <a:schemeClr val="tx1"/>
                </a:solidFill>
              </a:rPr>
              <a:t>of DNA and RNA </a:t>
            </a:r>
          </a:p>
        </p:txBody>
      </p:sp>
      <p:grpSp>
        <p:nvGrpSpPr>
          <p:cNvPr id="12291" name="Group 18"/>
          <p:cNvGrpSpPr>
            <a:grpSpLocks/>
          </p:cNvGrpSpPr>
          <p:nvPr/>
        </p:nvGrpSpPr>
        <p:grpSpPr bwMode="auto">
          <a:xfrm>
            <a:off x="0" y="1284288"/>
            <a:ext cx="9144000" cy="4919662"/>
            <a:chOff x="1968" y="2016"/>
            <a:chExt cx="3792" cy="2312"/>
          </a:xfrm>
        </p:grpSpPr>
        <p:pic>
          <p:nvPicPr>
            <p:cNvPr id="12292" name="Picture 6"/>
            <p:cNvPicPr>
              <a:picLocks noChangeAspect="1" noChangeArrowheads="1"/>
            </p:cNvPicPr>
            <p:nvPr/>
          </p:nvPicPr>
          <p:blipFill>
            <a:blip r:embed="rId2" cstate="print"/>
            <a:srcRect b="3421"/>
            <a:stretch>
              <a:fillRect/>
            </a:stretch>
          </p:blipFill>
          <p:spPr bwMode="auto">
            <a:xfrm>
              <a:off x="1968" y="2016"/>
              <a:ext cx="3792" cy="2312"/>
            </a:xfrm>
            <a:prstGeom prst="rect">
              <a:avLst/>
            </a:prstGeom>
            <a:noFill/>
            <a:ln w="9525">
              <a:solidFill>
                <a:schemeClr val="tx1"/>
              </a:solidFill>
              <a:miter lim="800000"/>
              <a:headEnd/>
              <a:tailEnd/>
            </a:ln>
          </p:spPr>
        </p:pic>
        <p:sp>
          <p:nvSpPr>
            <p:cNvPr id="12293" name="Line 16"/>
            <p:cNvSpPr>
              <a:spLocks noChangeShapeType="1"/>
            </p:cNvSpPr>
            <p:nvPr/>
          </p:nvSpPr>
          <p:spPr bwMode="auto">
            <a:xfrm>
              <a:off x="1968" y="3072"/>
              <a:ext cx="3792" cy="0"/>
            </a:xfrm>
            <a:prstGeom prst="line">
              <a:avLst/>
            </a:prstGeom>
            <a:noFill/>
            <a:ln w="9525">
              <a:solidFill>
                <a:schemeClr val="tx1"/>
              </a:solidFill>
              <a:round/>
              <a:headEnd/>
              <a:tailEnd/>
            </a:ln>
          </p:spPr>
          <p:txBody>
            <a:bodyPr/>
            <a:lstStyle/>
            <a:p>
              <a:endParaRPr lang="en-US"/>
            </a:p>
          </p:txBody>
        </p:sp>
      </p:grpSp>
      <p:sp>
        <p:nvSpPr>
          <p:cNvPr id="6" name="Text Box 4"/>
          <p:cNvSpPr txBox="1">
            <a:spLocks noChangeArrowheads="1"/>
          </p:cNvSpPr>
          <p:nvPr/>
        </p:nvSpPr>
        <p:spPr bwMode="auto">
          <a:xfrm>
            <a:off x="52544" y="6498742"/>
            <a:ext cx="3153299" cy="338554"/>
          </a:xfrm>
          <a:prstGeom prst="rect">
            <a:avLst/>
          </a:prstGeom>
          <a:noFill/>
          <a:ln w="9525">
            <a:noFill/>
            <a:miter lim="800000"/>
            <a:headEnd/>
            <a:tailEnd/>
          </a:ln>
        </p:spPr>
        <p:txBody>
          <a:bodyPr wrap="none">
            <a:spAutoFit/>
          </a:bodyPr>
          <a:lstStyle/>
          <a:p>
            <a:pPr eaLnBrk="0" hangingPunct="0"/>
            <a:r>
              <a:rPr lang="en-US" sz="1600" b="1" dirty="0" smtClean="0">
                <a:latin typeface="+mn-lt"/>
              </a:rPr>
              <a:t>Similar to </a:t>
            </a:r>
            <a:r>
              <a:rPr lang="en-US" sz="1600" b="1" dirty="0" err="1" smtClean="0">
                <a:latin typeface="+mn-lt"/>
              </a:rPr>
              <a:t>Brooker</a:t>
            </a:r>
            <a:r>
              <a:rPr lang="en-US" sz="1600" b="1" dirty="0" smtClean="0">
                <a:latin typeface="+mn-lt"/>
              </a:rPr>
              <a:t>  Figure </a:t>
            </a:r>
            <a:r>
              <a:rPr lang="en-US" sz="1600" b="1" dirty="0">
                <a:latin typeface="+mn-lt"/>
              </a:rPr>
              <a:t>11.7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01" descr="bro25332_11_10.jpg"/>
          <p:cNvPicPr>
            <a:picLocks noChangeAspect="1"/>
          </p:cNvPicPr>
          <p:nvPr/>
        </p:nvPicPr>
        <p:blipFill>
          <a:blip r:embed="rId2" cstate="print"/>
          <a:srcRect/>
          <a:stretch>
            <a:fillRect/>
          </a:stretch>
        </p:blipFill>
        <p:spPr bwMode="auto">
          <a:xfrm>
            <a:off x="1802173" y="823913"/>
            <a:ext cx="4057650" cy="5611812"/>
          </a:xfrm>
          <a:prstGeom prst="rect">
            <a:avLst/>
          </a:prstGeom>
          <a:noFill/>
          <a:ln w="9525">
            <a:noFill/>
            <a:miter lim="800000"/>
            <a:headEnd/>
            <a:tailEnd/>
          </a:ln>
        </p:spPr>
      </p:pic>
      <p:sp>
        <p:nvSpPr>
          <p:cNvPr id="922631" name="Text Box 7"/>
          <p:cNvSpPr txBox="1">
            <a:spLocks noChangeArrowheads="1"/>
          </p:cNvSpPr>
          <p:nvPr/>
        </p:nvSpPr>
        <p:spPr bwMode="auto">
          <a:xfrm>
            <a:off x="304800" y="6199188"/>
            <a:ext cx="2469931" cy="338554"/>
          </a:xfrm>
          <a:prstGeom prst="rect">
            <a:avLst/>
          </a:prstGeom>
          <a:noFill/>
          <a:ln w="9525">
            <a:noFill/>
            <a:miter lim="800000"/>
            <a:headEnd/>
            <a:tailEnd/>
          </a:ln>
        </p:spPr>
        <p:txBody>
          <a:bodyPr wrap="square">
            <a:spAutoFit/>
          </a:bodyPr>
          <a:lstStyle/>
          <a:p>
            <a:pPr eaLnBrk="0" hangingPunct="0"/>
            <a:r>
              <a:rPr lang="en-US" sz="1600" b="1" dirty="0" err="1" smtClean="0">
                <a:latin typeface="+mn-lt"/>
              </a:rPr>
              <a:t>Brooker</a:t>
            </a:r>
            <a:r>
              <a:rPr lang="en-US" sz="1600" b="1" dirty="0" smtClean="0">
                <a:latin typeface="+mn-lt"/>
              </a:rPr>
              <a:t>, Fig 11.17</a:t>
            </a:r>
            <a:endParaRPr lang="en-US" sz="1600" b="1" dirty="0">
              <a:latin typeface="+mn-lt"/>
            </a:endParaRPr>
          </a:p>
        </p:txBody>
      </p:sp>
      <p:sp>
        <p:nvSpPr>
          <p:cNvPr id="32773" name="Freeform 115"/>
          <p:cNvSpPr>
            <a:spLocks/>
          </p:cNvSpPr>
          <p:nvPr/>
        </p:nvSpPr>
        <p:spPr bwMode="auto">
          <a:xfrm>
            <a:off x="4567598" y="3978275"/>
            <a:ext cx="57150" cy="73025"/>
          </a:xfrm>
          <a:custGeom>
            <a:avLst/>
            <a:gdLst>
              <a:gd name="T0" fmla="*/ 0 w 36"/>
              <a:gd name="T1" fmla="*/ 2147483647 h 46"/>
              <a:gd name="T2" fmla="*/ 0 w 36"/>
              <a:gd name="T3" fmla="*/ 0 h 46"/>
              <a:gd name="T4" fmla="*/ 2147483647 w 36"/>
              <a:gd name="T5" fmla="*/ 0 h 46"/>
              <a:gd name="T6" fmla="*/ 2147483647 w 36"/>
              <a:gd name="T7" fmla="*/ 2147483647 h 46"/>
              <a:gd name="T8" fmla="*/ 2147483647 w 36"/>
              <a:gd name="T9" fmla="*/ 2147483647 h 46"/>
              <a:gd name="T10" fmla="*/ 2147483647 w 36"/>
              <a:gd name="T11" fmla="*/ 0 h 46"/>
              <a:gd name="T12" fmla="*/ 2147483647 w 36"/>
              <a:gd name="T13" fmla="*/ 0 h 46"/>
              <a:gd name="T14" fmla="*/ 2147483647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0 w 36"/>
              <a:gd name="T25" fmla="*/ 2147483647 h 46"/>
              <a:gd name="T26" fmla="*/ 0 w 36"/>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0" y="46"/>
                </a:moveTo>
                <a:lnTo>
                  <a:pt x="0" y="0"/>
                </a:lnTo>
                <a:lnTo>
                  <a:pt x="8" y="0"/>
                </a:lnTo>
                <a:lnTo>
                  <a:pt x="30" y="36"/>
                </a:lnTo>
                <a:lnTo>
                  <a:pt x="30" y="0"/>
                </a:lnTo>
                <a:lnTo>
                  <a:pt x="36" y="0"/>
                </a:lnTo>
                <a:lnTo>
                  <a:pt x="36" y="46"/>
                </a:lnTo>
                <a:lnTo>
                  <a:pt x="30" y="46"/>
                </a:lnTo>
                <a:lnTo>
                  <a:pt x="6" y="8"/>
                </a:lnTo>
                <a:lnTo>
                  <a:pt x="6" y="46"/>
                </a:lnTo>
                <a:lnTo>
                  <a:pt x="0" y="46"/>
                </a:lnTo>
                <a:close/>
              </a:path>
            </a:pathLst>
          </a:custGeom>
          <a:noFill/>
          <a:ln w="16">
            <a:solidFill>
              <a:srgbClr val="FFFFFF"/>
            </a:solidFill>
            <a:round/>
            <a:headEnd/>
            <a:tailEnd/>
          </a:ln>
        </p:spPr>
        <p:txBody>
          <a:bodyPr/>
          <a:lstStyle/>
          <a:p>
            <a:endParaRPr lang="en-US" b="1"/>
          </a:p>
        </p:txBody>
      </p:sp>
      <p:sp>
        <p:nvSpPr>
          <p:cNvPr id="32774" name="Rectangle 117"/>
          <p:cNvSpPr>
            <a:spLocks noChangeArrowheads="1"/>
          </p:cNvSpPr>
          <p:nvPr/>
        </p:nvSpPr>
        <p:spPr bwMode="auto">
          <a:xfrm>
            <a:off x="4561248" y="3375025"/>
            <a:ext cx="185738" cy="123825"/>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NH</a:t>
            </a:r>
            <a:r>
              <a:rPr lang="en-US" sz="800" b="1" baseline="-25000">
                <a:solidFill>
                  <a:srgbClr val="000000"/>
                </a:solidFill>
                <a:latin typeface="Helvetica" pitchFamily="34" charset="0"/>
              </a:rPr>
              <a:t>2</a:t>
            </a:r>
            <a:endParaRPr lang="en-US" sz="2400" b="1" baseline="-25000"/>
          </a:p>
        </p:txBody>
      </p:sp>
      <p:sp>
        <p:nvSpPr>
          <p:cNvPr id="32775" name="Rectangle 120"/>
          <p:cNvSpPr>
            <a:spLocks noChangeArrowheads="1"/>
          </p:cNvSpPr>
          <p:nvPr/>
        </p:nvSpPr>
        <p:spPr bwMode="auto">
          <a:xfrm>
            <a:off x="4558073" y="395605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sp>
        <p:nvSpPr>
          <p:cNvPr id="32776" name="Rectangle 121"/>
          <p:cNvSpPr>
            <a:spLocks noChangeArrowheads="1"/>
          </p:cNvSpPr>
          <p:nvPr/>
        </p:nvSpPr>
        <p:spPr bwMode="auto">
          <a:xfrm>
            <a:off x="4862873" y="3921125"/>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777" name="Rectangle 122"/>
          <p:cNvSpPr>
            <a:spLocks noChangeArrowheads="1"/>
          </p:cNvSpPr>
          <p:nvPr/>
        </p:nvSpPr>
        <p:spPr bwMode="auto">
          <a:xfrm>
            <a:off x="4754923" y="362585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sp>
        <p:nvSpPr>
          <p:cNvPr id="32778" name="Freeform 134"/>
          <p:cNvSpPr>
            <a:spLocks/>
          </p:cNvSpPr>
          <p:nvPr/>
        </p:nvSpPr>
        <p:spPr bwMode="auto">
          <a:xfrm>
            <a:off x="3732573" y="1000125"/>
            <a:ext cx="57150" cy="73025"/>
          </a:xfrm>
          <a:custGeom>
            <a:avLst/>
            <a:gdLst>
              <a:gd name="T0" fmla="*/ 2147483647 w 36"/>
              <a:gd name="T1" fmla="*/ 2147483647 h 46"/>
              <a:gd name="T2" fmla="*/ 2147483647 w 36"/>
              <a:gd name="T3" fmla="*/ 0 h 46"/>
              <a:gd name="T4" fmla="*/ 2147483647 w 36"/>
              <a:gd name="T5" fmla="*/ 0 h 46"/>
              <a:gd name="T6" fmla="*/ 2147483647 w 36"/>
              <a:gd name="T7" fmla="*/ 2147483647 h 46"/>
              <a:gd name="T8" fmla="*/ 2147483647 w 36"/>
              <a:gd name="T9" fmla="*/ 2147483647 h 46"/>
              <a:gd name="T10" fmla="*/ 2147483647 w 36"/>
              <a:gd name="T11" fmla="*/ 0 h 46"/>
              <a:gd name="T12" fmla="*/ 0 w 36"/>
              <a:gd name="T13" fmla="*/ 0 h 46"/>
              <a:gd name="T14" fmla="*/ 0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2147483647 w 36"/>
              <a:gd name="T25" fmla="*/ 2147483647 h 46"/>
              <a:gd name="T26" fmla="*/ 2147483647 w 36"/>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6" y="46"/>
                </a:moveTo>
                <a:lnTo>
                  <a:pt x="36" y="0"/>
                </a:lnTo>
                <a:lnTo>
                  <a:pt x="28" y="0"/>
                </a:lnTo>
                <a:lnTo>
                  <a:pt x="6" y="38"/>
                </a:lnTo>
                <a:lnTo>
                  <a:pt x="6" y="0"/>
                </a:lnTo>
                <a:lnTo>
                  <a:pt x="0" y="0"/>
                </a:lnTo>
                <a:lnTo>
                  <a:pt x="0" y="46"/>
                </a:lnTo>
                <a:lnTo>
                  <a:pt x="6" y="46"/>
                </a:lnTo>
                <a:lnTo>
                  <a:pt x="30" y="10"/>
                </a:lnTo>
                <a:lnTo>
                  <a:pt x="30" y="46"/>
                </a:lnTo>
                <a:lnTo>
                  <a:pt x="36" y="46"/>
                </a:lnTo>
                <a:close/>
              </a:path>
            </a:pathLst>
          </a:custGeom>
          <a:noFill/>
          <a:ln w="16">
            <a:solidFill>
              <a:srgbClr val="FFFFFF"/>
            </a:solidFill>
            <a:round/>
            <a:headEnd/>
            <a:tailEnd/>
          </a:ln>
        </p:spPr>
        <p:txBody>
          <a:bodyPr/>
          <a:lstStyle/>
          <a:p>
            <a:endParaRPr lang="en-US" b="1"/>
          </a:p>
        </p:txBody>
      </p:sp>
      <p:sp>
        <p:nvSpPr>
          <p:cNvPr id="32779" name="Freeform 135"/>
          <p:cNvSpPr>
            <a:spLocks/>
          </p:cNvSpPr>
          <p:nvPr/>
        </p:nvSpPr>
        <p:spPr bwMode="auto">
          <a:xfrm>
            <a:off x="3894498" y="898525"/>
            <a:ext cx="57150" cy="69850"/>
          </a:xfrm>
          <a:custGeom>
            <a:avLst/>
            <a:gdLst>
              <a:gd name="T0" fmla="*/ 2147483647 w 36"/>
              <a:gd name="T1" fmla="*/ 0 h 44"/>
              <a:gd name="T2" fmla="*/ 0 w 36"/>
              <a:gd name="T3" fmla="*/ 0 h 44"/>
              <a:gd name="T4" fmla="*/ 0 w 36"/>
              <a:gd name="T5" fmla="*/ 2147483647 h 44"/>
              <a:gd name="T6" fmla="*/ 2147483647 w 36"/>
              <a:gd name="T7" fmla="*/ 2147483647 h 44"/>
              <a:gd name="T8" fmla="*/ 2147483647 w 36"/>
              <a:gd name="T9" fmla="*/ 2147483647 h 44"/>
              <a:gd name="T10" fmla="*/ 2147483647 w 36"/>
              <a:gd name="T11" fmla="*/ 2147483647 h 44"/>
              <a:gd name="T12" fmla="*/ 2147483647 w 36"/>
              <a:gd name="T13" fmla="*/ 2147483647 h 44"/>
              <a:gd name="T14" fmla="*/ 2147483647 w 36"/>
              <a:gd name="T15" fmla="*/ 2147483647 h 44"/>
              <a:gd name="T16" fmla="*/ 2147483647 w 36"/>
              <a:gd name="T17" fmla="*/ 0 h 44"/>
              <a:gd name="T18" fmla="*/ 2147483647 w 36"/>
              <a:gd name="T19" fmla="*/ 0 h 44"/>
              <a:gd name="T20" fmla="*/ 2147483647 w 36"/>
              <a:gd name="T21" fmla="*/ 2147483647 h 44"/>
              <a:gd name="T22" fmla="*/ 2147483647 w 36"/>
              <a:gd name="T23" fmla="*/ 2147483647 h 44"/>
              <a:gd name="T24" fmla="*/ 2147483647 w 36"/>
              <a:gd name="T25" fmla="*/ 0 h 44"/>
              <a:gd name="T26" fmla="*/ 2147483647 w 36"/>
              <a:gd name="T27" fmla="*/ 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4"/>
              <a:gd name="T44" fmla="*/ 36 w 36"/>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4">
                <a:moveTo>
                  <a:pt x="6" y="0"/>
                </a:moveTo>
                <a:lnTo>
                  <a:pt x="0" y="0"/>
                </a:lnTo>
                <a:lnTo>
                  <a:pt x="0" y="44"/>
                </a:lnTo>
                <a:lnTo>
                  <a:pt x="6" y="44"/>
                </a:lnTo>
                <a:lnTo>
                  <a:pt x="6" y="24"/>
                </a:lnTo>
                <a:lnTo>
                  <a:pt x="30" y="24"/>
                </a:lnTo>
                <a:lnTo>
                  <a:pt x="30" y="44"/>
                </a:lnTo>
                <a:lnTo>
                  <a:pt x="36" y="44"/>
                </a:lnTo>
                <a:lnTo>
                  <a:pt x="36" y="0"/>
                </a:lnTo>
                <a:lnTo>
                  <a:pt x="30" y="0"/>
                </a:lnTo>
                <a:lnTo>
                  <a:pt x="30" y="18"/>
                </a:lnTo>
                <a:lnTo>
                  <a:pt x="6" y="18"/>
                </a:lnTo>
                <a:lnTo>
                  <a:pt x="6" y="0"/>
                </a:lnTo>
                <a:close/>
              </a:path>
            </a:pathLst>
          </a:custGeom>
          <a:solidFill>
            <a:srgbClr val="000000"/>
          </a:solidFill>
          <a:ln w="9525">
            <a:noFill/>
            <a:round/>
            <a:headEnd/>
            <a:tailEnd/>
          </a:ln>
        </p:spPr>
        <p:txBody>
          <a:bodyPr/>
          <a:lstStyle/>
          <a:p>
            <a:endParaRPr lang="en-US" b="1"/>
          </a:p>
        </p:txBody>
      </p:sp>
      <p:sp>
        <p:nvSpPr>
          <p:cNvPr id="32780" name="Rectangle 136"/>
          <p:cNvSpPr>
            <a:spLocks noChangeArrowheads="1"/>
          </p:cNvSpPr>
          <p:nvPr/>
        </p:nvSpPr>
        <p:spPr bwMode="auto">
          <a:xfrm>
            <a:off x="3529373" y="73025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781" name="Freeform 137"/>
          <p:cNvSpPr>
            <a:spLocks/>
          </p:cNvSpPr>
          <p:nvPr/>
        </p:nvSpPr>
        <p:spPr bwMode="auto">
          <a:xfrm>
            <a:off x="3538898" y="1327150"/>
            <a:ext cx="57150" cy="73025"/>
          </a:xfrm>
          <a:custGeom>
            <a:avLst/>
            <a:gdLst>
              <a:gd name="T0" fmla="*/ 0 w 36"/>
              <a:gd name="T1" fmla="*/ 2147483647 h 46"/>
              <a:gd name="T2" fmla="*/ 0 w 36"/>
              <a:gd name="T3" fmla="*/ 0 h 46"/>
              <a:gd name="T4" fmla="*/ 2147483647 w 36"/>
              <a:gd name="T5" fmla="*/ 0 h 46"/>
              <a:gd name="T6" fmla="*/ 2147483647 w 36"/>
              <a:gd name="T7" fmla="*/ 2147483647 h 46"/>
              <a:gd name="T8" fmla="*/ 2147483647 w 36"/>
              <a:gd name="T9" fmla="*/ 2147483647 h 46"/>
              <a:gd name="T10" fmla="*/ 2147483647 w 36"/>
              <a:gd name="T11" fmla="*/ 0 h 46"/>
              <a:gd name="T12" fmla="*/ 2147483647 w 36"/>
              <a:gd name="T13" fmla="*/ 0 h 46"/>
              <a:gd name="T14" fmla="*/ 2147483647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0 w 36"/>
              <a:gd name="T25" fmla="*/ 2147483647 h 46"/>
              <a:gd name="T26" fmla="*/ 0 w 36"/>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0" y="46"/>
                </a:moveTo>
                <a:lnTo>
                  <a:pt x="0" y="0"/>
                </a:lnTo>
                <a:lnTo>
                  <a:pt x="6" y="0"/>
                </a:lnTo>
                <a:lnTo>
                  <a:pt x="30" y="38"/>
                </a:lnTo>
                <a:lnTo>
                  <a:pt x="30" y="0"/>
                </a:lnTo>
                <a:lnTo>
                  <a:pt x="36" y="0"/>
                </a:lnTo>
                <a:lnTo>
                  <a:pt x="36" y="46"/>
                </a:lnTo>
                <a:lnTo>
                  <a:pt x="28" y="46"/>
                </a:lnTo>
                <a:lnTo>
                  <a:pt x="6" y="10"/>
                </a:lnTo>
                <a:lnTo>
                  <a:pt x="6" y="46"/>
                </a:lnTo>
                <a:lnTo>
                  <a:pt x="0" y="46"/>
                </a:lnTo>
                <a:close/>
              </a:path>
            </a:pathLst>
          </a:custGeom>
          <a:noFill/>
          <a:ln w="16">
            <a:solidFill>
              <a:srgbClr val="FFFFFF"/>
            </a:solidFill>
            <a:round/>
            <a:headEnd/>
            <a:tailEnd/>
          </a:ln>
        </p:spPr>
        <p:txBody>
          <a:bodyPr/>
          <a:lstStyle/>
          <a:p>
            <a:endParaRPr lang="en-US" b="1"/>
          </a:p>
        </p:txBody>
      </p:sp>
      <p:sp>
        <p:nvSpPr>
          <p:cNvPr id="32782" name="Rectangle 138"/>
          <p:cNvSpPr>
            <a:spLocks noChangeArrowheads="1"/>
          </p:cNvSpPr>
          <p:nvPr/>
        </p:nvSpPr>
        <p:spPr bwMode="auto">
          <a:xfrm>
            <a:off x="3532548" y="13112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sp>
        <p:nvSpPr>
          <p:cNvPr id="32783" name="Rectangle 139"/>
          <p:cNvSpPr>
            <a:spLocks noChangeArrowheads="1"/>
          </p:cNvSpPr>
          <p:nvPr/>
        </p:nvSpPr>
        <p:spPr bwMode="auto">
          <a:xfrm>
            <a:off x="3830998" y="127635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784" name="Rectangle 140"/>
          <p:cNvSpPr>
            <a:spLocks noChangeArrowheads="1"/>
          </p:cNvSpPr>
          <p:nvPr/>
        </p:nvSpPr>
        <p:spPr bwMode="auto">
          <a:xfrm>
            <a:off x="3726223" y="9810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grpSp>
        <p:nvGrpSpPr>
          <p:cNvPr id="2" name="Group 403"/>
          <p:cNvGrpSpPr>
            <a:grpSpLocks/>
          </p:cNvGrpSpPr>
          <p:nvPr/>
        </p:nvGrpSpPr>
        <p:grpSpPr bwMode="auto">
          <a:xfrm>
            <a:off x="1792648" y="1006475"/>
            <a:ext cx="2060575" cy="5292725"/>
            <a:chOff x="2533650" y="1006475"/>
            <a:chExt cx="2060575" cy="5292725"/>
          </a:xfrm>
        </p:grpSpPr>
        <p:sp>
          <p:nvSpPr>
            <p:cNvPr id="32970" name="Line 143"/>
            <p:cNvSpPr>
              <a:spLocks noChangeShapeType="1"/>
            </p:cNvSpPr>
            <p:nvPr/>
          </p:nvSpPr>
          <p:spPr bwMode="auto">
            <a:xfrm>
              <a:off x="2533650" y="1006475"/>
              <a:ext cx="523875" cy="1330325"/>
            </a:xfrm>
            <a:prstGeom prst="line">
              <a:avLst/>
            </a:prstGeom>
            <a:noFill/>
            <a:ln w="12192">
              <a:solidFill>
                <a:srgbClr val="000000"/>
              </a:solidFill>
              <a:round/>
              <a:headEnd/>
              <a:tailEnd/>
            </a:ln>
          </p:spPr>
          <p:txBody>
            <a:bodyPr/>
            <a:lstStyle/>
            <a:p>
              <a:endParaRPr lang="en-US" b="1"/>
            </a:p>
          </p:txBody>
        </p:sp>
        <p:grpSp>
          <p:nvGrpSpPr>
            <p:cNvPr id="3" name="Group 402"/>
            <p:cNvGrpSpPr>
              <a:grpSpLocks/>
            </p:cNvGrpSpPr>
            <p:nvPr/>
          </p:nvGrpSpPr>
          <p:grpSpPr bwMode="auto">
            <a:xfrm>
              <a:off x="3140075" y="2568575"/>
              <a:ext cx="1454150" cy="3730625"/>
              <a:chOff x="3140075" y="2568575"/>
              <a:chExt cx="1454150" cy="3730625"/>
            </a:xfrm>
          </p:grpSpPr>
          <p:sp>
            <p:nvSpPr>
              <p:cNvPr id="32972" name="Line 142"/>
              <p:cNvSpPr>
                <a:spLocks noChangeShapeType="1"/>
              </p:cNvSpPr>
              <p:nvPr/>
            </p:nvSpPr>
            <p:spPr bwMode="auto">
              <a:xfrm>
                <a:off x="3140075" y="2568575"/>
                <a:ext cx="1412875" cy="3619500"/>
              </a:xfrm>
              <a:prstGeom prst="line">
                <a:avLst/>
              </a:prstGeom>
              <a:noFill/>
              <a:ln w="12192">
                <a:solidFill>
                  <a:srgbClr val="000000"/>
                </a:solidFill>
                <a:round/>
                <a:headEnd/>
                <a:tailEnd/>
              </a:ln>
            </p:spPr>
            <p:txBody>
              <a:bodyPr/>
              <a:lstStyle/>
              <a:p>
                <a:endParaRPr lang="en-US" b="1"/>
              </a:p>
            </p:txBody>
          </p:sp>
          <p:sp>
            <p:nvSpPr>
              <p:cNvPr id="32973" name="Freeform 144"/>
              <p:cNvSpPr>
                <a:spLocks/>
              </p:cNvSpPr>
              <p:nvPr/>
            </p:nvSpPr>
            <p:spPr bwMode="auto">
              <a:xfrm>
                <a:off x="4495800" y="6140450"/>
                <a:ext cx="98425" cy="158750"/>
              </a:xfrm>
              <a:custGeom>
                <a:avLst/>
                <a:gdLst>
                  <a:gd name="T0" fmla="*/ 2147483647 w 62"/>
                  <a:gd name="T1" fmla="*/ 0 h 100"/>
                  <a:gd name="T2" fmla="*/ 2147483647 w 62"/>
                  <a:gd name="T3" fmla="*/ 2147483647 h 100"/>
                  <a:gd name="T4" fmla="*/ 0 w 62"/>
                  <a:gd name="T5" fmla="*/ 2147483647 h 100"/>
                  <a:gd name="T6" fmla="*/ 2147483647 w 62"/>
                  <a:gd name="T7" fmla="*/ 2147483647 h 100"/>
                  <a:gd name="T8" fmla="*/ 2147483647 w 62"/>
                  <a:gd name="T9" fmla="*/ 0 h 100"/>
                  <a:gd name="T10" fmla="*/ 0 60000 65536"/>
                  <a:gd name="T11" fmla="*/ 0 60000 65536"/>
                  <a:gd name="T12" fmla="*/ 0 60000 65536"/>
                  <a:gd name="T13" fmla="*/ 0 60000 65536"/>
                  <a:gd name="T14" fmla="*/ 0 60000 65536"/>
                  <a:gd name="T15" fmla="*/ 0 w 62"/>
                  <a:gd name="T16" fmla="*/ 0 h 100"/>
                  <a:gd name="T17" fmla="*/ 62 w 62"/>
                  <a:gd name="T18" fmla="*/ 100 h 100"/>
                </a:gdLst>
                <a:ahLst/>
                <a:cxnLst>
                  <a:cxn ang="T10">
                    <a:pos x="T0" y="T1"/>
                  </a:cxn>
                  <a:cxn ang="T11">
                    <a:pos x="T2" y="T3"/>
                  </a:cxn>
                  <a:cxn ang="T12">
                    <a:pos x="T4" y="T5"/>
                  </a:cxn>
                  <a:cxn ang="T13">
                    <a:pos x="T6" y="T7"/>
                  </a:cxn>
                  <a:cxn ang="T14">
                    <a:pos x="T8" y="T9"/>
                  </a:cxn>
                </a:cxnLst>
                <a:rect l="T15" t="T16" r="T17" b="T18"/>
                <a:pathLst>
                  <a:path w="62" h="100">
                    <a:moveTo>
                      <a:pt x="54" y="0"/>
                    </a:moveTo>
                    <a:lnTo>
                      <a:pt x="32" y="20"/>
                    </a:lnTo>
                    <a:lnTo>
                      <a:pt x="0" y="20"/>
                    </a:lnTo>
                    <a:lnTo>
                      <a:pt x="62" y="100"/>
                    </a:lnTo>
                    <a:lnTo>
                      <a:pt x="54" y="0"/>
                    </a:lnTo>
                    <a:close/>
                  </a:path>
                </a:pathLst>
              </a:custGeom>
              <a:solidFill>
                <a:srgbClr val="000000"/>
              </a:solidFill>
              <a:ln w="9525">
                <a:noFill/>
                <a:round/>
                <a:headEnd/>
                <a:tailEnd/>
              </a:ln>
            </p:spPr>
            <p:txBody>
              <a:bodyPr/>
              <a:lstStyle/>
              <a:p>
                <a:endParaRPr lang="en-US" b="1"/>
              </a:p>
            </p:txBody>
          </p:sp>
        </p:grpSp>
      </p:grpSp>
      <p:sp>
        <p:nvSpPr>
          <p:cNvPr id="32786" name="Freeform 145"/>
          <p:cNvSpPr>
            <a:spLocks noEditPoints="1"/>
          </p:cNvSpPr>
          <p:nvPr/>
        </p:nvSpPr>
        <p:spPr bwMode="auto">
          <a:xfrm>
            <a:off x="3488098" y="4184650"/>
            <a:ext cx="53975" cy="73025"/>
          </a:xfrm>
          <a:custGeom>
            <a:avLst/>
            <a:gdLst>
              <a:gd name="T0" fmla="*/ 2147483647 w 34"/>
              <a:gd name="T1" fmla="*/ 2147483647 h 46"/>
              <a:gd name="T2" fmla="*/ 0 w 34"/>
              <a:gd name="T3" fmla="*/ 2147483647 h 46"/>
              <a:gd name="T4" fmla="*/ 0 w 34"/>
              <a:gd name="T5" fmla="*/ 0 h 46"/>
              <a:gd name="T6" fmla="*/ 2147483647 w 34"/>
              <a:gd name="T7" fmla="*/ 0 h 46"/>
              <a:gd name="T8" fmla="*/ 2147483647 w 34"/>
              <a:gd name="T9" fmla="*/ 0 h 46"/>
              <a:gd name="T10" fmla="*/ 2147483647 w 34"/>
              <a:gd name="T11" fmla="*/ 2147483647 h 46"/>
              <a:gd name="T12" fmla="*/ 2147483647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2147483647 w 34"/>
              <a:gd name="T51" fmla="*/ 2147483647 h 46"/>
              <a:gd name="T52" fmla="*/ 2147483647 w 34"/>
              <a:gd name="T53" fmla="*/ 2147483647 h 46"/>
              <a:gd name="T54" fmla="*/ 2147483647 w 34"/>
              <a:gd name="T55" fmla="*/ 2147483647 h 46"/>
              <a:gd name="T56" fmla="*/ 2147483647 w 34"/>
              <a:gd name="T57" fmla="*/ 2147483647 h 46"/>
              <a:gd name="T58" fmla="*/ 2147483647 w 34"/>
              <a:gd name="T59" fmla="*/ 2147483647 h 46"/>
              <a:gd name="T60" fmla="*/ 2147483647 w 34"/>
              <a:gd name="T61" fmla="*/ 2147483647 h 46"/>
              <a:gd name="T62" fmla="*/ 2147483647 w 34"/>
              <a:gd name="T63" fmla="*/ 2147483647 h 46"/>
              <a:gd name="T64" fmla="*/ 2147483647 w 34"/>
              <a:gd name="T65" fmla="*/ 2147483647 h 46"/>
              <a:gd name="T66" fmla="*/ 2147483647 w 34"/>
              <a:gd name="T67" fmla="*/ 2147483647 h 46"/>
              <a:gd name="T68" fmla="*/ 2147483647 w 34"/>
              <a:gd name="T69" fmla="*/ 2147483647 h 46"/>
              <a:gd name="T70" fmla="*/ 2147483647 w 34"/>
              <a:gd name="T71" fmla="*/ 2147483647 h 46"/>
              <a:gd name="T72" fmla="*/ 2147483647 w 34"/>
              <a:gd name="T73" fmla="*/ 2147483647 h 46"/>
              <a:gd name="T74" fmla="*/ 2147483647 w 34"/>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6"/>
              <a:gd name="T116" fmla="*/ 34 w 34"/>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6">
                <a:moveTo>
                  <a:pt x="6" y="46"/>
                </a:moveTo>
                <a:lnTo>
                  <a:pt x="0" y="46"/>
                </a:lnTo>
                <a:lnTo>
                  <a:pt x="0" y="0"/>
                </a:lnTo>
                <a:lnTo>
                  <a:pt x="20" y="0"/>
                </a:lnTo>
                <a:lnTo>
                  <a:pt x="26" y="2"/>
                </a:lnTo>
                <a:lnTo>
                  <a:pt x="30" y="4"/>
                </a:lnTo>
                <a:lnTo>
                  <a:pt x="32" y="8"/>
                </a:lnTo>
                <a:lnTo>
                  <a:pt x="34" y="14"/>
                </a:lnTo>
                <a:lnTo>
                  <a:pt x="32" y="20"/>
                </a:lnTo>
                <a:lnTo>
                  <a:pt x="30" y="24"/>
                </a:lnTo>
                <a:lnTo>
                  <a:pt x="26" y="26"/>
                </a:lnTo>
                <a:lnTo>
                  <a:pt x="20" y="28"/>
                </a:lnTo>
                <a:lnTo>
                  <a:pt x="6" y="28"/>
                </a:lnTo>
                <a:lnTo>
                  <a:pt x="6" y="46"/>
                </a:lnTo>
                <a:close/>
                <a:moveTo>
                  <a:pt x="6" y="22"/>
                </a:moveTo>
                <a:lnTo>
                  <a:pt x="18" y="22"/>
                </a:lnTo>
                <a:lnTo>
                  <a:pt x="22" y="22"/>
                </a:lnTo>
                <a:lnTo>
                  <a:pt x="24" y="20"/>
                </a:lnTo>
                <a:lnTo>
                  <a:pt x="26" y="18"/>
                </a:lnTo>
                <a:lnTo>
                  <a:pt x="28" y="14"/>
                </a:lnTo>
                <a:lnTo>
                  <a:pt x="26" y="10"/>
                </a:lnTo>
                <a:lnTo>
                  <a:pt x="26" y="8"/>
                </a:lnTo>
                <a:lnTo>
                  <a:pt x="22" y="6"/>
                </a:lnTo>
                <a:lnTo>
                  <a:pt x="18" y="6"/>
                </a:lnTo>
                <a:lnTo>
                  <a:pt x="6" y="6"/>
                </a:lnTo>
                <a:lnTo>
                  <a:pt x="6" y="22"/>
                </a:lnTo>
                <a:close/>
              </a:path>
            </a:pathLst>
          </a:custGeom>
          <a:solidFill>
            <a:srgbClr val="FFFFFF"/>
          </a:solidFill>
          <a:ln w="16">
            <a:solidFill>
              <a:srgbClr val="FFFFFF"/>
            </a:solidFill>
            <a:round/>
            <a:headEnd/>
            <a:tailEnd/>
          </a:ln>
        </p:spPr>
        <p:txBody>
          <a:bodyPr/>
          <a:lstStyle/>
          <a:p>
            <a:endParaRPr lang="en-US" b="1"/>
          </a:p>
        </p:txBody>
      </p:sp>
      <p:sp>
        <p:nvSpPr>
          <p:cNvPr id="32787" name="Freeform 146"/>
          <p:cNvSpPr>
            <a:spLocks noEditPoints="1"/>
          </p:cNvSpPr>
          <p:nvPr/>
        </p:nvSpPr>
        <p:spPr bwMode="auto">
          <a:xfrm>
            <a:off x="3983398" y="5505450"/>
            <a:ext cx="57150" cy="73025"/>
          </a:xfrm>
          <a:custGeom>
            <a:avLst/>
            <a:gdLst>
              <a:gd name="T0" fmla="*/ 2147483647 w 36"/>
              <a:gd name="T1" fmla="*/ 2147483647 h 46"/>
              <a:gd name="T2" fmla="*/ 0 w 36"/>
              <a:gd name="T3" fmla="*/ 2147483647 h 46"/>
              <a:gd name="T4" fmla="*/ 0 w 36"/>
              <a:gd name="T5" fmla="*/ 0 h 46"/>
              <a:gd name="T6" fmla="*/ 2147483647 w 36"/>
              <a:gd name="T7" fmla="*/ 0 h 46"/>
              <a:gd name="T8" fmla="*/ 2147483647 w 36"/>
              <a:gd name="T9" fmla="*/ 0 h 46"/>
              <a:gd name="T10" fmla="*/ 2147483647 w 36"/>
              <a:gd name="T11" fmla="*/ 2147483647 h 46"/>
              <a:gd name="T12" fmla="*/ 2147483647 w 36"/>
              <a:gd name="T13" fmla="*/ 2147483647 h 46"/>
              <a:gd name="T14" fmla="*/ 2147483647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2147483647 w 36"/>
              <a:gd name="T25" fmla="*/ 2147483647 h 46"/>
              <a:gd name="T26" fmla="*/ 2147483647 w 36"/>
              <a:gd name="T27" fmla="*/ 2147483647 h 46"/>
              <a:gd name="T28" fmla="*/ 2147483647 w 36"/>
              <a:gd name="T29" fmla="*/ 2147483647 h 46"/>
              <a:gd name="T30" fmla="*/ 2147483647 w 36"/>
              <a:gd name="T31" fmla="*/ 2147483647 h 46"/>
              <a:gd name="T32" fmla="*/ 2147483647 w 36"/>
              <a:gd name="T33" fmla="*/ 2147483647 h 46"/>
              <a:gd name="T34" fmla="*/ 2147483647 w 36"/>
              <a:gd name="T35" fmla="*/ 2147483647 h 46"/>
              <a:gd name="T36" fmla="*/ 2147483647 w 36"/>
              <a:gd name="T37" fmla="*/ 2147483647 h 46"/>
              <a:gd name="T38" fmla="*/ 2147483647 w 36"/>
              <a:gd name="T39" fmla="*/ 2147483647 h 46"/>
              <a:gd name="T40" fmla="*/ 2147483647 w 36"/>
              <a:gd name="T41" fmla="*/ 2147483647 h 46"/>
              <a:gd name="T42" fmla="*/ 2147483647 w 36"/>
              <a:gd name="T43" fmla="*/ 2147483647 h 46"/>
              <a:gd name="T44" fmla="*/ 2147483647 w 36"/>
              <a:gd name="T45" fmla="*/ 2147483647 h 46"/>
              <a:gd name="T46" fmla="*/ 2147483647 w 36"/>
              <a:gd name="T47" fmla="*/ 2147483647 h 46"/>
              <a:gd name="T48" fmla="*/ 2147483647 w 36"/>
              <a:gd name="T49" fmla="*/ 2147483647 h 46"/>
              <a:gd name="T50" fmla="*/ 2147483647 w 36"/>
              <a:gd name="T51" fmla="*/ 2147483647 h 46"/>
              <a:gd name="T52" fmla="*/ 2147483647 w 36"/>
              <a:gd name="T53" fmla="*/ 2147483647 h 46"/>
              <a:gd name="T54" fmla="*/ 2147483647 w 36"/>
              <a:gd name="T55" fmla="*/ 2147483647 h 46"/>
              <a:gd name="T56" fmla="*/ 2147483647 w 36"/>
              <a:gd name="T57" fmla="*/ 2147483647 h 46"/>
              <a:gd name="T58" fmla="*/ 2147483647 w 36"/>
              <a:gd name="T59" fmla="*/ 2147483647 h 46"/>
              <a:gd name="T60" fmla="*/ 2147483647 w 36"/>
              <a:gd name="T61" fmla="*/ 2147483647 h 46"/>
              <a:gd name="T62" fmla="*/ 2147483647 w 36"/>
              <a:gd name="T63" fmla="*/ 2147483647 h 46"/>
              <a:gd name="T64" fmla="*/ 2147483647 w 36"/>
              <a:gd name="T65" fmla="*/ 2147483647 h 46"/>
              <a:gd name="T66" fmla="*/ 2147483647 w 36"/>
              <a:gd name="T67" fmla="*/ 2147483647 h 46"/>
              <a:gd name="T68" fmla="*/ 2147483647 w 36"/>
              <a:gd name="T69" fmla="*/ 2147483647 h 46"/>
              <a:gd name="T70" fmla="*/ 2147483647 w 36"/>
              <a:gd name="T71" fmla="*/ 2147483647 h 46"/>
              <a:gd name="T72" fmla="*/ 2147483647 w 36"/>
              <a:gd name="T73" fmla="*/ 2147483647 h 46"/>
              <a:gd name="T74" fmla="*/ 2147483647 w 36"/>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6"/>
              <a:gd name="T116" fmla="*/ 36 w 36"/>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6">
                <a:moveTo>
                  <a:pt x="8" y="46"/>
                </a:moveTo>
                <a:lnTo>
                  <a:pt x="0" y="46"/>
                </a:lnTo>
                <a:lnTo>
                  <a:pt x="0" y="0"/>
                </a:lnTo>
                <a:lnTo>
                  <a:pt x="22" y="0"/>
                </a:lnTo>
                <a:lnTo>
                  <a:pt x="28" y="2"/>
                </a:lnTo>
                <a:lnTo>
                  <a:pt x="32" y="4"/>
                </a:lnTo>
                <a:lnTo>
                  <a:pt x="34" y="8"/>
                </a:lnTo>
                <a:lnTo>
                  <a:pt x="36" y="14"/>
                </a:lnTo>
                <a:lnTo>
                  <a:pt x="34" y="20"/>
                </a:lnTo>
                <a:lnTo>
                  <a:pt x="32" y="24"/>
                </a:lnTo>
                <a:lnTo>
                  <a:pt x="28" y="26"/>
                </a:lnTo>
                <a:lnTo>
                  <a:pt x="22" y="26"/>
                </a:lnTo>
                <a:lnTo>
                  <a:pt x="8" y="26"/>
                </a:lnTo>
                <a:lnTo>
                  <a:pt x="8" y="46"/>
                </a:lnTo>
                <a:close/>
                <a:moveTo>
                  <a:pt x="8" y="22"/>
                </a:moveTo>
                <a:lnTo>
                  <a:pt x="20" y="22"/>
                </a:lnTo>
                <a:lnTo>
                  <a:pt x="24" y="22"/>
                </a:lnTo>
                <a:lnTo>
                  <a:pt x="26" y="20"/>
                </a:lnTo>
                <a:lnTo>
                  <a:pt x="28" y="16"/>
                </a:lnTo>
                <a:lnTo>
                  <a:pt x="28" y="14"/>
                </a:lnTo>
                <a:lnTo>
                  <a:pt x="28" y="10"/>
                </a:lnTo>
                <a:lnTo>
                  <a:pt x="26" y="8"/>
                </a:lnTo>
                <a:lnTo>
                  <a:pt x="24" y="6"/>
                </a:lnTo>
                <a:lnTo>
                  <a:pt x="20" y="6"/>
                </a:lnTo>
                <a:lnTo>
                  <a:pt x="8" y="6"/>
                </a:lnTo>
                <a:lnTo>
                  <a:pt x="8" y="22"/>
                </a:lnTo>
                <a:close/>
              </a:path>
            </a:pathLst>
          </a:custGeom>
          <a:solidFill>
            <a:srgbClr val="FFFFFF"/>
          </a:solidFill>
          <a:ln w="16">
            <a:solidFill>
              <a:srgbClr val="FFFFFF"/>
            </a:solidFill>
            <a:round/>
            <a:headEnd/>
            <a:tailEnd/>
          </a:ln>
        </p:spPr>
        <p:txBody>
          <a:bodyPr/>
          <a:lstStyle/>
          <a:p>
            <a:endParaRPr lang="en-US" b="1"/>
          </a:p>
        </p:txBody>
      </p:sp>
      <p:sp>
        <p:nvSpPr>
          <p:cNvPr id="32788" name="Freeform 147"/>
          <p:cNvSpPr>
            <a:spLocks/>
          </p:cNvSpPr>
          <p:nvPr/>
        </p:nvSpPr>
        <p:spPr bwMode="auto">
          <a:xfrm>
            <a:off x="3932598" y="3479800"/>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w="10">
            <a:solidFill>
              <a:srgbClr val="FFFFFF"/>
            </a:solidFill>
            <a:round/>
            <a:headEnd/>
            <a:tailEnd/>
          </a:ln>
        </p:spPr>
        <p:txBody>
          <a:bodyPr/>
          <a:lstStyle/>
          <a:p>
            <a:endParaRPr lang="en-US" b="1"/>
          </a:p>
        </p:txBody>
      </p:sp>
      <p:sp>
        <p:nvSpPr>
          <p:cNvPr id="32789" name="Freeform 148"/>
          <p:cNvSpPr>
            <a:spLocks noEditPoints="1"/>
          </p:cNvSpPr>
          <p:nvPr/>
        </p:nvSpPr>
        <p:spPr bwMode="auto">
          <a:xfrm>
            <a:off x="4735873" y="5588000"/>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2147483647 w 44"/>
              <a:gd name="T13" fmla="*/ 2147483647 h 48"/>
              <a:gd name="T14" fmla="*/ 0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0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2" y="34"/>
                </a:moveTo>
                <a:lnTo>
                  <a:pt x="42" y="34"/>
                </a:lnTo>
                <a:lnTo>
                  <a:pt x="38" y="42"/>
                </a:lnTo>
                <a:lnTo>
                  <a:pt x="32" y="48"/>
                </a:lnTo>
                <a:lnTo>
                  <a:pt x="22" y="48"/>
                </a:lnTo>
                <a:lnTo>
                  <a:pt x="12" y="48"/>
                </a:lnTo>
                <a:lnTo>
                  <a:pt x="6" y="42"/>
                </a:lnTo>
                <a:lnTo>
                  <a:pt x="2" y="34"/>
                </a:lnTo>
                <a:lnTo>
                  <a:pt x="0" y="24"/>
                </a:lnTo>
                <a:lnTo>
                  <a:pt x="2" y="14"/>
                </a:lnTo>
                <a:lnTo>
                  <a:pt x="6" y="8"/>
                </a:lnTo>
                <a:lnTo>
                  <a:pt x="12" y="2"/>
                </a:lnTo>
                <a:lnTo>
                  <a:pt x="22" y="0"/>
                </a:lnTo>
                <a:lnTo>
                  <a:pt x="30" y="2"/>
                </a:lnTo>
                <a:lnTo>
                  <a:pt x="36" y="6"/>
                </a:lnTo>
                <a:lnTo>
                  <a:pt x="42" y="14"/>
                </a:lnTo>
                <a:lnTo>
                  <a:pt x="44" y="24"/>
                </a:lnTo>
                <a:lnTo>
                  <a:pt x="42" y="34"/>
                </a:lnTo>
                <a:close/>
                <a:moveTo>
                  <a:pt x="36" y="18"/>
                </a:moveTo>
                <a:lnTo>
                  <a:pt x="36" y="18"/>
                </a:lnTo>
                <a:lnTo>
                  <a:pt x="34" y="12"/>
                </a:lnTo>
                <a:lnTo>
                  <a:pt x="28" y="8"/>
                </a:lnTo>
                <a:lnTo>
                  <a:pt x="22" y="6"/>
                </a:lnTo>
                <a:lnTo>
                  <a:pt x="16" y="8"/>
                </a:lnTo>
                <a:lnTo>
                  <a:pt x="10" y="12"/>
                </a:lnTo>
                <a:lnTo>
                  <a:pt x="6" y="16"/>
                </a:lnTo>
                <a:lnTo>
                  <a:pt x="6" y="24"/>
                </a:lnTo>
                <a:lnTo>
                  <a:pt x="6" y="32"/>
                </a:lnTo>
                <a:lnTo>
                  <a:pt x="10" y="38"/>
                </a:lnTo>
                <a:lnTo>
                  <a:pt x="16" y="42"/>
                </a:lnTo>
                <a:lnTo>
                  <a:pt x="22" y="44"/>
                </a:lnTo>
                <a:lnTo>
                  <a:pt x="28" y="42"/>
                </a:lnTo>
                <a:lnTo>
                  <a:pt x="34" y="38"/>
                </a:lnTo>
                <a:lnTo>
                  <a:pt x="36" y="32"/>
                </a:lnTo>
                <a:lnTo>
                  <a:pt x="38" y="24"/>
                </a:lnTo>
                <a:lnTo>
                  <a:pt x="36" y="18"/>
                </a:lnTo>
                <a:close/>
              </a:path>
            </a:pathLst>
          </a:custGeom>
          <a:solidFill>
            <a:srgbClr val="FFFFFF"/>
          </a:solidFill>
          <a:ln w="10">
            <a:solidFill>
              <a:srgbClr val="FFFFFF"/>
            </a:solidFill>
            <a:round/>
            <a:headEnd/>
            <a:tailEnd/>
          </a:ln>
        </p:spPr>
        <p:txBody>
          <a:bodyPr/>
          <a:lstStyle/>
          <a:p>
            <a:endParaRPr lang="en-US" b="1"/>
          </a:p>
        </p:txBody>
      </p:sp>
      <p:sp>
        <p:nvSpPr>
          <p:cNvPr id="32790" name="Freeform 149"/>
          <p:cNvSpPr>
            <a:spLocks noEditPoints="1"/>
          </p:cNvSpPr>
          <p:nvPr/>
        </p:nvSpPr>
        <p:spPr bwMode="auto">
          <a:xfrm>
            <a:off x="5494698" y="4740275"/>
            <a:ext cx="73025" cy="76200"/>
          </a:xfrm>
          <a:custGeom>
            <a:avLst/>
            <a:gdLst>
              <a:gd name="T0" fmla="*/ 2147483647 w 46"/>
              <a:gd name="T1" fmla="*/ 2147483647 h 48"/>
              <a:gd name="T2" fmla="*/ 2147483647 w 46"/>
              <a:gd name="T3" fmla="*/ 2147483647 h 48"/>
              <a:gd name="T4" fmla="*/ 2147483647 w 46"/>
              <a:gd name="T5" fmla="*/ 2147483647 h 48"/>
              <a:gd name="T6" fmla="*/ 2147483647 w 46"/>
              <a:gd name="T7" fmla="*/ 2147483647 h 48"/>
              <a:gd name="T8" fmla="*/ 2147483647 w 46"/>
              <a:gd name="T9" fmla="*/ 2147483647 h 48"/>
              <a:gd name="T10" fmla="*/ 2147483647 w 46"/>
              <a:gd name="T11" fmla="*/ 2147483647 h 48"/>
              <a:gd name="T12" fmla="*/ 2147483647 w 46"/>
              <a:gd name="T13" fmla="*/ 2147483647 h 48"/>
              <a:gd name="T14" fmla="*/ 0 w 46"/>
              <a:gd name="T15" fmla="*/ 2147483647 h 48"/>
              <a:gd name="T16" fmla="*/ 2147483647 w 46"/>
              <a:gd name="T17" fmla="*/ 2147483647 h 48"/>
              <a:gd name="T18" fmla="*/ 2147483647 w 46"/>
              <a:gd name="T19" fmla="*/ 2147483647 h 48"/>
              <a:gd name="T20" fmla="*/ 2147483647 w 46"/>
              <a:gd name="T21" fmla="*/ 2147483647 h 48"/>
              <a:gd name="T22" fmla="*/ 2147483647 w 46"/>
              <a:gd name="T23" fmla="*/ 0 h 48"/>
              <a:gd name="T24" fmla="*/ 2147483647 w 46"/>
              <a:gd name="T25" fmla="*/ 0 h 48"/>
              <a:gd name="T26" fmla="*/ 2147483647 w 46"/>
              <a:gd name="T27" fmla="*/ 2147483647 h 48"/>
              <a:gd name="T28" fmla="*/ 2147483647 w 46"/>
              <a:gd name="T29" fmla="*/ 2147483647 h 48"/>
              <a:gd name="T30" fmla="*/ 2147483647 w 46"/>
              <a:gd name="T31" fmla="*/ 2147483647 h 48"/>
              <a:gd name="T32" fmla="*/ 2147483647 w 46"/>
              <a:gd name="T33" fmla="*/ 2147483647 h 48"/>
              <a:gd name="T34" fmla="*/ 2147483647 w 46"/>
              <a:gd name="T35" fmla="*/ 2147483647 h 48"/>
              <a:gd name="T36" fmla="*/ 2147483647 w 46"/>
              <a:gd name="T37" fmla="*/ 2147483647 h 48"/>
              <a:gd name="T38" fmla="*/ 2147483647 w 46"/>
              <a:gd name="T39" fmla="*/ 2147483647 h 48"/>
              <a:gd name="T40" fmla="*/ 2147483647 w 46"/>
              <a:gd name="T41" fmla="*/ 2147483647 h 48"/>
              <a:gd name="T42" fmla="*/ 2147483647 w 46"/>
              <a:gd name="T43" fmla="*/ 2147483647 h 48"/>
              <a:gd name="T44" fmla="*/ 2147483647 w 46"/>
              <a:gd name="T45" fmla="*/ 2147483647 h 48"/>
              <a:gd name="T46" fmla="*/ 2147483647 w 46"/>
              <a:gd name="T47" fmla="*/ 2147483647 h 48"/>
              <a:gd name="T48" fmla="*/ 2147483647 w 46"/>
              <a:gd name="T49" fmla="*/ 2147483647 h 48"/>
              <a:gd name="T50" fmla="*/ 2147483647 w 46"/>
              <a:gd name="T51" fmla="*/ 2147483647 h 48"/>
              <a:gd name="T52" fmla="*/ 2147483647 w 46"/>
              <a:gd name="T53" fmla="*/ 2147483647 h 48"/>
              <a:gd name="T54" fmla="*/ 2147483647 w 46"/>
              <a:gd name="T55" fmla="*/ 2147483647 h 48"/>
              <a:gd name="T56" fmla="*/ 2147483647 w 46"/>
              <a:gd name="T57" fmla="*/ 2147483647 h 48"/>
              <a:gd name="T58" fmla="*/ 2147483647 w 46"/>
              <a:gd name="T59" fmla="*/ 2147483647 h 48"/>
              <a:gd name="T60" fmla="*/ 2147483647 w 46"/>
              <a:gd name="T61" fmla="*/ 2147483647 h 48"/>
              <a:gd name="T62" fmla="*/ 2147483647 w 46"/>
              <a:gd name="T63" fmla="*/ 2147483647 h 48"/>
              <a:gd name="T64" fmla="*/ 2147483647 w 46"/>
              <a:gd name="T65" fmla="*/ 2147483647 h 48"/>
              <a:gd name="T66" fmla="*/ 2147483647 w 46"/>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48"/>
              <a:gd name="T104" fmla="*/ 46 w 46"/>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48">
                <a:moveTo>
                  <a:pt x="44" y="34"/>
                </a:moveTo>
                <a:lnTo>
                  <a:pt x="44" y="34"/>
                </a:lnTo>
                <a:lnTo>
                  <a:pt x="38" y="42"/>
                </a:lnTo>
                <a:lnTo>
                  <a:pt x="32" y="46"/>
                </a:lnTo>
                <a:lnTo>
                  <a:pt x="22" y="48"/>
                </a:lnTo>
                <a:lnTo>
                  <a:pt x="14" y="46"/>
                </a:lnTo>
                <a:lnTo>
                  <a:pt x="6" y="42"/>
                </a:lnTo>
                <a:lnTo>
                  <a:pt x="2" y="34"/>
                </a:lnTo>
                <a:lnTo>
                  <a:pt x="0" y="24"/>
                </a:lnTo>
                <a:lnTo>
                  <a:pt x="2" y="14"/>
                </a:lnTo>
                <a:lnTo>
                  <a:pt x="6" y="6"/>
                </a:lnTo>
                <a:lnTo>
                  <a:pt x="14" y="2"/>
                </a:lnTo>
                <a:lnTo>
                  <a:pt x="22" y="0"/>
                </a:lnTo>
                <a:lnTo>
                  <a:pt x="30" y="0"/>
                </a:lnTo>
                <a:lnTo>
                  <a:pt x="38" y="4"/>
                </a:lnTo>
                <a:lnTo>
                  <a:pt x="44" y="12"/>
                </a:lnTo>
                <a:lnTo>
                  <a:pt x="46" y="24"/>
                </a:lnTo>
                <a:lnTo>
                  <a:pt x="44" y="34"/>
                </a:lnTo>
                <a:close/>
                <a:moveTo>
                  <a:pt x="38" y="16"/>
                </a:moveTo>
                <a:lnTo>
                  <a:pt x="38" y="16"/>
                </a:lnTo>
                <a:lnTo>
                  <a:pt x="34" y="10"/>
                </a:lnTo>
                <a:lnTo>
                  <a:pt x="30" y="6"/>
                </a:lnTo>
                <a:lnTo>
                  <a:pt x="22" y="4"/>
                </a:lnTo>
                <a:lnTo>
                  <a:pt x="16" y="6"/>
                </a:lnTo>
                <a:lnTo>
                  <a:pt x="12" y="10"/>
                </a:lnTo>
                <a:lnTo>
                  <a:pt x="8" y="16"/>
                </a:lnTo>
                <a:lnTo>
                  <a:pt x="6" y="24"/>
                </a:lnTo>
                <a:lnTo>
                  <a:pt x="8" y="32"/>
                </a:lnTo>
                <a:lnTo>
                  <a:pt x="12" y="38"/>
                </a:lnTo>
                <a:lnTo>
                  <a:pt x="16" y="40"/>
                </a:lnTo>
                <a:lnTo>
                  <a:pt x="22" y="42"/>
                </a:lnTo>
                <a:lnTo>
                  <a:pt x="30" y="40"/>
                </a:lnTo>
                <a:lnTo>
                  <a:pt x="34" y="38"/>
                </a:lnTo>
                <a:lnTo>
                  <a:pt x="38" y="32"/>
                </a:lnTo>
                <a:lnTo>
                  <a:pt x="38" y="24"/>
                </a:lnTo>
                <a:lnTo>
                  <a:pt x="38" y="16"/>
                </a:lnTo>
                <a:close/>
              </a:path>
            </a:pathLst>
          </a:custGeom>
          <a:solidFill>
            <a:srgbClr val="FFFFFF"/>
          </a:solidFill>
          <a:ln w="10">
            <a:solidFill>
              <a:srgbClr val="FFFFFF"/>
            </a:solidFill>
            <a:round/>
            <a:headEnd/>
            <a:tailEnd/>
          </a:ln>
        </p:spPr>
        <p:txBody>
          <a:bodyPr/>
          <a:lstStyle/>
          <a:p>
            <a:endParaRPr lang="en-US" b="1"/>
          </a:p>
        </p:txBody>
      </p:sp>
      <p:sp>
        <p:nvSpPr>
          <p:cNvPr id="32791" name="Freeform 150"/>
          <p:cNvSpPr>
            <a:spLocks/>
          </p:cNvSpPr>
          <p:nvPr/>
        </p:nvSpPr>
        <p:spPr bwMode="auto">
          <a:xfrm>
            <a:off x="3535723" y="1901825"/>
            <a:ext cx="60325" cy="73025"/>
          </a:xfrm>
          <a:custGeom>
            <a:avLst/>
            <a:gdLst>
              <a:gd name="T0" fmla="*/ 2147483647 w 38"/>
              <a:gd name="T1" fmla="*/ 0 h 46"/>
              <a:gd name="T2" fmla="*/ 2147483647 w 38"/>
              <a:gd name="T3" fmla="*/ 0 h 46"/>
              <a:gd name="T4" fmla="*/ 2147483647 w 38"/>
              <a:gd name="T5" fmla="*/ 2147483647 h 46"/>
              <a:gd name="T6" fmla="*/ 2147483647 w 38"/>
              <a:gd name="T7" fmla="*/ 2147483647 h 46"/>
              <a:gd name="T8" fmla="*/ 2147483647 w 38"/>
              <a:gd name="T9" fmla="*/ 2147483647 h 46"/>
              <a:gd name="T10" fmla="*/ 2147483647 w 38"/>
              <a:gd name="T11" fmla="*/ 2147483647 h 46"/>
              <a:gd name="T12" fmla="*/ 2147483647 w 38"/>
              <a:gd name="T13" fmla="*/ 2147483647 h 46"/>
              <a:gd name="T14" fmla="*/ 0 w 38"/>
              <a:gd name="T15" fmla="*/ 2147483647 h 46"/>
              <a:gd name="T16" fmla="*/ 0 w 38"/>
              <a:gd name="T17" fmla="*/ 0 h 46"/>
              <a:gd name="T18" fmla="*/ 2147483647 w 38"/>
              <a:gd name="T19" fmla="*/ 0 h 46"/>
              <a:gd name="T20" fmla="*/ 2147483647 w 38"/>
              <a:gd name="T21" fmla="*/ 2147483647 h 46"/>
              <a:gd name="T22" fmla="*/ 2147483647 w 38"/>
              <a:gd name="T23" fmla="*/ 2147483647 h 46"/>
              <a:gd name="T24" fmla="*/ 2147483647 w 38"/>
              <a:gd name="T25" fmla="*/ 0 h 46"/>
              <a:gd name="T26" fmla="*/ 2147483647 w 38"/>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32" y="0"/>
                </a:moveTo>
                <a:lnTo>
                  <a:pt x="38" y="0"/>
                </a:lnTo>
                <a:lnTo>
                  <a:pt x="38" y="46"/>
                </a:lnTo>
                <a:lnTo>
                  <a:pt x="32" y="46"/>
                </a:lnTo>
                <a:lnTo>
                  <a:pt x="32" y="24"/>
                </a:lnTo>
                <a:lnTo>
                  <a:pt x="8" y="24"/>
                </a:lnTo>
                <a:lnTo>
                  <a:pt x="8" y="46"/>
                </a:lnTo>
                <a:lnTo>
                  <a:pt x="0" y="46"/>
                </a:lnTo>
                <a:lnTo>
                  <a:pt x="0" y="0"/>
                </a:lnTo>
                <a:lnTo>
                  <a:pt x="8" y="0"/>
                </a:lnTo>
                <a:lnTo>
                  <a:pt x="8" y="18"/>
                </a:lnTo>
                <a:lnTo>
                  <a:pt x="32" y="18"/>
                </a:lnTo>
                <a:lnTo>
                  <a:pt x="32" y="0"/>
                </a:lnTo>
                <a:close/>
              </a:path>
            </a:pathLst>
          </a:custGeom>
          <a:solidFill>
            <a:srgbClr val="FFFFFF"/>
          </a:solidFill>
          <a:ln w="10">
            <a:solidFill>
              <a:srgbClr val="FFFFFF"/>
            </a:solidFill>
            <a:round/>
            <a:headEnd/>
            <a:tailEnd/>
          </a:ln>
        </p:spPr>
        <p:txBody>
          <a:bodyPr/>
          <a:lstStyle/>
          <a:p>
            <a:endParaRPr lang="en-US" b="1"/>
          </a:p>
        </p:txBody>
      </p:sp>
      <p:sp>
        <p:nvSpPr>
          <p:cNvPr id="32792" name="Freeform 151"/>
          <p:cNvSpPr>
            <a:spLocks/>
          </p:cNvSpPr>
          <p:nvPr/>
        </p:nvSpPr>
        <p:spPr bwMode="auto">
          <a:xfrm>
            <a:off x="2827698" y="1905000"/>
            <a:ext cx="60325" cy="73025"/>
          </a:xfrm>
          <a:custGeom>
            <a:avLst/>
            <a:gdLst>
              <a:gd name="T0" fmla="*/ 2147483647 w 38"/>
              <a:gd name="T1" fmla="*/ 0 h 46"/>
              <a:gd name="T2" fmla="*/ 2147483647 w 38"/>
              <a:gd name="T3" fmla="*/ 0 h 46"/>
              <a:gd name="T4" fmla="*/ 2147483647 w 38"/>
              <a:gd name="T5" fmla="*/ 2147483647 h 46"/>
              <a:gd name="T6" fmla="*/ 2147483647 w 38"/>
              <a:gd name="T7" fmla="*/ 2147483647 h 46"/>
              <a:gd name="T8" fmla="*/ 2147483647 w 38"/>
              <a:gd name="T9" fmla="*/ 2147483647 h 46"/>
              <a:gd name="T10" fmla="*/ 2147483647 w 38"/>
              <a:gd name="T11" fmla="*/ 2147483647 h 46"/>
              <a:gd name="T12" fmla="*/ 2147483647 w 38"/>
              <a:gd name="T13" fmla="*/ 2147483647 h 46"/>
              <a:gd name="T14" fmla="*/ 0 w 38"/>
              <a:gd name="T15" fmla="*/ 2147483647 h 46"/>
              <a:gd name="T16" fmla="*/ 0 w 38"/>
              <a:gd name="T17" fmla="*/ 0 h 46"/>
              <a:gd name="T18" fmla="*/ 2147483647 w 38"/>
              <a:gd name="T19" fmla="*/ 0 h 46"/>
              <a:gd name="T20" fmla="*/ 2147483647 w 38"/>
              <a:gd name="T21" fmla="*/ 2147483647 h 46"/>
              <a:gd name="T22" fmla="*/ 2147483647 w 38"/>
              <a:gd name="T23" fmla="*/ 2147483647 h 46"/>
              <a:gd name="T24" fmla="*/ 2147483647 w 38"/>
              <a:gd name="T25" fmla="*/ 0 h 46"/>
              <a:gd name="T26" fmla="*/ 2147483647 w 38"/>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32" y="0"/>
                </a:moveTo>
                <a:lnTo>
                  <a:pt x="38" y="0"/>
                </a:lnTo>
                <a:lnTo>
                  <a:pt x="38" y="46"/>
                </a:lnTo>
                <a:lnTo>
                  <a:pt x="32" y="46"/>
                </a:lnTo>
                <a:lnTo>
                  <a:pt x="32" y="24"/>
                </a:lnTo>
                <a:lnTo>
                  <a:pt x="8" y="24"/>
                </a:lnTo>
                <a:lnTo>
                  <a:pt x="8" y="46"/>
                </a:lnTo>
                <a:lnTo>
                  <a:pt x="0" y="46"/>
                </a:lnTo>
                <a:lnTo>
                  <a:pt x="0" y="0"/>
                </a:lnTo>
                <a:lnTo>
                  <a:pt x="8" y="0"/>
                </a:lnTo>
                <a:lnTo>
                  <a:pt x="8" y="20"/>
                </a:lnTo>
                <a:lnTo>
                  <a:pt x="32" y="20"/>
                </a:lnTo>
                <a:lnTo>
                  <a:pt x="32" y="0"/>
                </a:lnTo>
                <a:close/>
              </a:path>
            </a:pathLst>
          </a:custGeom>
          <a:solidFill>
            <a:srgbClr val="FFFFFF"/>
          </a:solidFill>
          <a:ln w="10">
            <a:solidFill>
              <a:srgbClr val="FFFFFF"/>
            </a:solidFill>
            <a:round/>
            <a:headEnd/>
            <a:tailEnd/>
          </a:ln>
        </p:spPr>
        <p:txBody>
          <a:bodyPr/>
          <a:lstStyle/>
          <a:p>
            <a:endParaRPr lang="en-US" b="1"/>
          </a:p>
        </p:txBody>
      </p:sp>
      <p:sp>
        <p:nvSpPr>
          <p:cNvPr id="32793" name="Freeform 152"/>
          <p:cNvSpPr>
            <a:spLocks/>
          </p:cNvSpPr>
          <p:nvPr/>
        </p:nvSpPr>
        <p:spPr bwMode="auto">
          <a:xfrm>
            <a:off x="3405548" y="2159000"/>
            <a:ext cx="60325" cy="73025"/>
          </a:xfrm>
          <a:custGeom>
            <a:avLst/>
            <a:gdLst>
              <a:gd name="T0" fmla="*/ 2147483647 w 38"/>
              <a:gd name="T1" fmla="*/ 0 h 46"/>
              <a:gd name="T2" fmla="*/ 2147483647 w 38"/>
              <a:gd name="T3" fmla="*/ 0 h 46"/>
              <a:gd name="T4" fmla="*/ 2147483647 w 38"/>
              <a:gd name="T5" fmla="*/ 2147483647 h 46"/>
              <a:gd name="T6" fmla="*/ 2147483647 w 38"/>
              <a:gd name="T7" fmla="*/ 2147483647 h 46"/>
              <a:gd name="T8" fmla="*/ 2147483647 w 38"/>
              <a:gd name="T9" fmla="*/ 2147483647 h 46"/>
              <a:gd name="T10" fmla="*/ 2147483647 w 38"/>
              <a:gd name="T11" fmla="*/ 2147483647 h 46"/>
              <a:gd name="T12" fmla="*/ 2147483647 w 38"/>
              <a:gd name="T13" fmla="*/ 2147483647 h 46"/>
              <a:gd name="T14" fmla="*/ 0 w 38"/>
              <a:gd name="T15" fmla="*/ 2147483647 h 46"/>
              <a:gd name="T16" fmla="*/ 0 w 38"/>
              <a:gd name="T17" fmla="*/ 0 h 46"/>
              <a:gd name="T18" fmla="*/ 2147483647 w 38"/>
              <a:gd name="T19" fmla="*/ 0 h 46"/>
              <a:gd name="T20" fmla="*/ 2147483647 w 38"/>
              <a:gd name="T21" fmla="*/ 2147483647 h 46"/>
              <a:gd name="T22" fmla="*/ 2147483647 w 38"/>
              <a:gd name="T23" fmla="*/ 2147483647 h 46"/>
              <a:gd name="T24" fmla="*/ 2147483647 w 38"/>
              <a:gd name="T25" fmla="*/ 0 h 46"/>
              <a:gd name="T26" fmla="*/ 2147483647 w 38"/>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30" y="0"/>
                </a:moveTo>
                <a:lnTo>
                  <a:pt x="38" y="0"/>
                </a:lnTo>
                <a:lnTo>
                  <a:pt x="38"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w="10">
            <a:solidFill>
              <a:srgbClr val="FFFFFF"/>
            </a:solidFill>
            <a:round/>
            <a:headEnd/>
            <a:tailEnd/>
          </a:ln>
        </p:spPr>
        <p:txBody>
          <a:bodyPr/>
          <a:lstStyle/>
          <a:p>
            <a:endParaRPr lang="en-US" b="1"/>
          </a:p>
        </p:txBody>
      </p:sp>
      <p:sp>
        <p:nvSpPr>
          <p:cNvPr id="32794" name="Freeform 153"/>
          <p:cNvSpPr>
            <a:spLocks noEditPoints="1"/>
          </p:cNvSpPr>
          <p:nvPr/>
        </p:nvSpPr>
        <p:spPr bwMode="auto">
          <a:xfrm>
            <a:off x="3176948" y="1628775"/>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2147483647 w 44"/>
              <a:gd name="T13" fmla="*/ 2147483647 h 48"/>
              <a:gd name="T14" fmla="*/ 0 w 44"/>
              <a:gd name="T15" fmla="*/ 2147483647 h 48"/>
              <a:gd name="T16" fmla="*/ 2147483647 w 44"/>
              <a:gd name="T17" fmla="*/ 2147483647 h 48"/>
              <a:gd name="T18" fmla="*/ 2147483647 w 44"/>
              <a:gd name="T19" fmla="*/ 2147483647 h 48"/>
              <a:gd name="T20" fmla="*/ 2147483647 w 44"/>
              <a:gd name="T21" fmla="*/ 0 h 48"/>
              <a:gd name="T22" fmla="*/ 2147483647 w 44"/>
              <a:gd name="T23" fmla="*/ 0 h 48"/>
              <a:gd name="T24" fmla="*/ 2147483647 w 44"/>
              <a:gd name="T25" fmla="*/ 0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4" y="34"/>
                </a:moveTo>
                <a:lnTo>
                  <a:pt x="44" y="34"/>
                </a:lnTo>
                <a:lnTo>
                  <a:pt x="38" y="40"/>
                </a:lnTo>
                <a:lnTo>
                  <a:pt x="32" y="46"/>
                </a:lnTo>
                <a:lnTo>
                  <a:pt x="22" y="48"/>
                </a:lnTo>
                <a:lnTo>
                  <a:pt x="14" y="46"/>
                </a:lnTo>
                <a:lnTo>
                  <a:pt x="6" y="42"/>
                </a:lnTo>
                <a:lnTo>
                  <a:pt x="2" y="34"/>
                </a:lnTo>
                <a:lnTo>
                  <a:pt x="0" y="24"/>
                </a:lnTo>
                <a:lnTo>
                  <a:pt x="2" y="14"/>
                </a:lnTo>
                <a:lnTo>
                  <a:pt x="6" y="6"/>
                </a:lnTo>
                <a:lnTo>
                  <a:pt x="14" y="0"/>
                </a:lnTo>
                <a:lnTo>
                  <a:pt x="22" y="0"/>
                </a:lnTo>
                <a:lnTo>
                  <a:pt x="30" y="0"/>
                </a:lnTo>
                <a:lnTo>
                  <a:pt x="38" y="4"/>
                </a:lnTo>
                <a:lnTo>
                  <a:pt x="42" y="12"/>
                </a:lnTo>
                <a:lnTo>
                  <a:pt x="44" y="24"/>
                </a:lnTo>
                <a:lnTo>
                  <a:pt x="44" y="34"/>
                </a:lnTo>
                <a:close/>
                <a:moveTo>
                  <a:pt x="38" y="16"/>
                </a:moveTo>
                <a:lnTo>
                  <a:pt x="38" y="16"/>
                </a:lnTo>
                <a:lnTo>
                  <a:pt x="34" y="10"/>
                </a:lnTo>
                <a:lnTo>
                  <a:pt x="30" y="6"/>
                </a:lnTo>
                <a:lnTo>
                  <a:pt x="22" y="4"/>
                </a:lnTo>
                <a:lnTo>
                  <a:pt x="16" y="6"/>
                </a:lnTo>
                <a:lnTo>
                  <a:pt x="10" y="10"/>
                </a:lnTo>
                <a:lnTo>
                  <a:pt x="8" y="16"/>
                </a:lnTo>
                <a:lnTo>
                  <a:pt x="6" y="24"/>
                </a:lnTo>
                <a:lnTo>
                  <a:pt x="8" y="32"/>
                </a:lnTo>
                <a:lnTo>
                  <a:pt x="10" y="38"/>
                </a:lnTo>
                <a:lnTo>
                  <a:pt x="16" y="40"/>
                </a:lnTo>
                <a:lnTo>
                  <a:pt x="22" y="42"/>
                </a:lnTo>
                <a:lnTo>
                  <a:pt x="28" y="40"/>
                </a:lnTo>
                <a:lnTo>
                  <a:pt x="34" y="38"/>
                </a:lnTo>
                <a:lnTo>
                  <a:pt x="38" y="32"/>
                </a:lnTo>
                <a:lnTo>
                  <a:pt x="38" y="24"/>
                </a:lnTo>
                <a:lnTo>
                  <a:pt x="38" y="16"/>
                </a:lnTo>
                <a:close/>
              </a:path>
            </a:pathLst>
          </a:custGeom>
          <a:solidFill>
            <a:srgbClr val="FFFFFF"/>
          </a:solidFill>
          <a:ln w="10">
            <a:solidFill>
              <a:srgbClr val="FFFFFF"/>
            </a:solidFill>
            <a:round/>
            <a:headEnd/>
            <a:tailEnd/>
          </a:ln>
        </p:spPr>
        <p:txBody>
          <a:bodyPr/>
          <a:lstStyle/>
          <a:p>
            <a:endParaRPr lang="en-US" b="1"/>
          </a:p>
        </p:txBody>
      </p:sp>
      <p:sp>
        <p:nvSpPr>
          <p:cNvPr id="32795" name="Freeform 154"/>
          <p:cNvSpPr>
            <a:spLocks/>
          </p:cNvSpPr>
          <p:nvPr/>
        </p:nvSpPr>
        <p:spPr bwMode="auto">
          <a:xfrm>
            <a:off x="2827698" y="1543050"/>
            <a:ext cx="63500" cy="76200"/>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2147483647 h 48"/>
              <a:gd name="T12" fmla="*/ 2147483647 w 40"/>
              <a:gd name="T13" fmla="*/ 2147483647 h 48"/>
              <a:gd name="T14" fmla="*/ 2147483647 w 40"/>
              <a:gd name="T15" fmla="*/ 2147483647 h 48"/>
              <a:gd name="T16" fmla="*/ 2147483647 w 40"/>
              <a:gd name="T17" fmla="*/ 2147483647 h 48"/>
              <a:gd name="T18" fmla="*/ 2147483647 w 40"/>
              <a:gd name="T19" fmla="*/ 2147483647 h 48"/>
              <a:gd name="T20" fmla="*/ 2147483647 w 40"/>
              <a:gd name="T21" fmla="*/ 2147483647 h 48"/>
              <a:gd name="T22" fmla="*/ 2147483647 w 40"/>
              <a:gd name="T23" fmla="*/ 2147483647 h 48"/>
              <a:gd name="T24" fmla="*/ 2147483647 w 40"/>
              <a:gd name="T25" fmla="*/ 2147483647 h 48"/>
              <a:gd name="T26" fmla="*/ 2147483647 w 40"/>
              <a:gd name="T27" fmla="*/ 2147483647 h 48"/>
              <a:gd name="T28" fmla="*/ 2147483647 w 40"/>
              <a:gd name="T29" fmla="*/ 2147483647 h 48"/>
              <a:gd name="T30" fmla="*/ 2147483647 w 40"/>
              <a:gd name="T31" fmla="*/ 2147483647 h 48"/>
              <a:gd name="T32" fmla="*/ 2147483647 w 40"/>
              <a:gd name="T33" fmla="*/ 2147483647 h 48"/>
              <a:gd name="T34" fmla="*/ 2147483647 w 40"/>
              <a:gd name="T35" fmla="*/ 2147483647 h 48"/>
              <a:gd name="T36" fmla="*/ 2147483647 w 40"/>
              <a:gd name="T37" fmla="*/ 2147483647 h 48"/>
              <a:gd name="T38" fmla="*/ 2147483647 w 40"/>
              <a:gd name="T39" fmla="*/ 2147483647 h 48"/>
              <a:gd name="T40" fmla="*/ 2147483647 w 40"/>
              <a:gd name="T41" fmla="*/ 2147483647 h 48"/>
              <a:gd name="T42" fmla="*/ 2147483647 w 40"/>
              <a:gd name="T43" fmla="*/ 2147483647 h 48"/>
              <a:gd name="T44" fmla="*/ 2147483647 w 40"/>
              <a:gd name="T45" fmla="*/ 2147483647 h 48"/>
              <a:gd name="T46" fmla="*/ 2147483647 w 40"/>
              <a:gd name="T47" fmla="*/ 2147483647 h 48"/>
              <a:gd name="T48" fmla="*/ 2147483647 w 40"/>
              <a:gd name="T49" fmla="*/ 2147483647 h 48"/>
              <a:gd name="T50" fmla="*/ 2147483647 w 40"/>
              <a:gd name="T51" fmla="*/ 2147483647 h 48"/>
              <a:gd name="T52" fmla="*/ 2147483647 w 40"/>
              <a:gd name="T53" fmla="*/ 2147483647 h 48"/>
              <a:gd name="T54" fmla="*/ 2147483647 w 40"/>
              <a:gd name="T55" fmla="*/ 2147483647 h 48"/>
              <a:gd name="T56" fmla="*/ 2147483647 w 40"/>
              <a:gd name="T57" fmla="*/ 2147483647 h 48"/>
              <a:gd name="T58" fmla="*/ 0 w 40"/>
              <a:gd name="T59" fmla="*/ 2147483647 h 48"/>
              <a:gd name="T60" fmla="*/ 2147483647 w 40"/>
              <a:gd name="T61" fmla="*/ 2147483647 h 48"/>
              <a:gd name="T62" fmla="*/ 2147483647 w 40"/>
              <a:gd name="T63" fmla="*/ 2147483647 h 48"/>
              <a:gd name="T64" fmla="*/ 2147483647 w 40"/>
              <a:gd name="T65" fmla="*/ 2147483647 h 48"/>
              <a:gd name="T66" fmla="*/ 2147483647 w 40"/>
              <a:gd name="T67" fmla="*/ 0 h 48"/>
              <a:gd name="T68" fmla="*/ 2147483647 w 40"/>
              <a:gd name="T69" fmla="*/ 2147483647 h 48"/>
              <a:gd name="T70" fmla="*/ 2147483647 w 40"/>
              <a:gd name="T71" fmla="*/ 2147483647 h 48"/>
              <a:gd name="T72" fmla="*/ 2147483647 w 40"/>
              <a:gd name="T73" fmla="*/ 214748364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8"/>
              <a:gd name="T113" fmla="*/ 40 w 4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8">
                <a:moveTo>
                  <a:pt x="34" y="16"/>
                </a:moveTo>
                <a:lnTo>
                  <a:pt x="34" y="16"/>
                </a:lnTo>
                <a:lnTo>
                  <a:pt x="34" y="12"/>
                </a:lnTo>
                <a:lnTo>
                  <a:pt x="32" y="12"/>
                </a:lnTo>
                <a:lnTo>
                  <a:pt x="32" y="10"/>
                </a:lnTo>
                <a:lnTo>
                  <a:pt x="26" y="6"/>
                </a:lnTo>
                <a:lnTo>
                  <a:pt x="22" y="6"/>
                </a:lnTo>
                <a:lnTo>
                  <a:pt x="16" y="6"/>
                </a:lnTo>
                <a:lnTo>
                  <a:pt x="10" y="10"/>
                </a:lnTo>
                <a:lnTo>
                  <a:pt x="8" y="16"/>
                </a:lnTo>
                <a:lnTo>
                  <a:pt x="6" y="24"/>
                </a:lnTo>
                <a:lnTo>
                  <a:pt x="8" y="32"/>
                </a:lnTo>
                <a:lnTo>
                  <a:pt x="10" y="38"/>
                </a:lnTo>
                <a:lnTo>
                  <a:pt x="14" y="42"/>
                </a:lnTo>
                <a:lnTo>
                  <a:pt x="22" y="42"/>
                </a:lnTo>
                <a:lnTo>
                  <a:pt x="26" y="42"/>
                </a:lnTo>
                <a:lnTo>
                  <a:pt x="32" y="38"/>
                </a:lnTo>
                <a:lnTo>
                  <a:pt x="32" y="36"/>
                </a:lnTo>
                <a:lnTo>
                  <a:pt x="34" y="34"/>
                </a:lnTo>
                <a:lnTo>
                  <a:pt x="34" y="32"/>
                </a:lnTo>
                <a:lnTo>
                  <a:pt x="34" y="30"/>
                </a:lnTo>
                <a:lnTo>
                  <a:pt x="40" y="30"/>
                </a:lnTo>
                <a:lnTo>
                  <a:pt x="40" y="32"/>
                </a:lnTo>
                <a:lnTo>
                  <a:pt x="38" y="38"/>
                </a:lnTo>
                <a:lnTo>
                  <a:pt x="36" y="42"/>
                </a:lnTo>
                <a:lnTo>
                  <a:pt x="30" y="46"/>
                </a:lnTo>
                <a:lnTo>
                  <a:pt x="20" y="48"/>
                </a:lnTo>
                <a:lnTo>
                  <a:pt x="12" y="46"/>
                </a:lnTo>
                <a:lnTo>
                  <a:pt x="6" y="42"/>
                </a:lnTo>
                <a:lnTo>
                  <a:pt x="2" y="34"/>
                </a:lnTo>
                <a:lnTo>
                  <a:pt x="0" y="24"/>
                </a:lnTo>
                <a:lnTo>
                  <a:pt x="2" y="14"/>
                </a:lnTo>
                <a:lnTo>
                  <a:pt x="6" y="6"/>
                </a:lnTo>
                <a:lnTo>
                  <a:pt x="12" y="2"/>
                </a:lnTo>
                <a:lnTo>
                  <a:pt x="22" y="0"/>
                </a:lnTo>
                <a:lnTo>
                  <a:pt x="28" y="0"/>
                </a:lnTo>
                <a:lnTo>
                  <a:pt x="34" y="4"/>
                </a:lnTo>
                <a:lnTo>
                  <a:pt x="38" y="8"/>
                </a:lnTo>
                <a:lnTo>
                  <a:pt x="40" y="16"/>
                </a:lnTo>
                <a:lnTo>
                  <a:pt x="34" y="16"/>
                </a:lnTo>
                <a:close/>
              </a:path>
            </a:pathLst>
          </a:custGeom>
          <a:solidFill>
            <a:srgbClr val="FFFFFF"/>
          </a:solidFill>
          <a:ln w="10">
            <a:solidFill>
              <a:srgbClr val="FFFFFF"/>
            </a:solidFill>
            <a:round/>
            <a:headEnd/>
            <a:tailEnd/>
          </a:ln>
        </p:spPr>
        <p:txBody>
          <a:bodyPr/>
          <a:lstStyle/>
          <a:p>
            <a:endParaRPr lang="en-US" b="1"/>
          </a:p>
        </p:txBody>
      </p:sp>
      <p:sp>
        <p:nvSpPr>
          <p:cNvPr id="32796" name="Freeform 155"/>
          <p:cNvSpPr>
            <a:spLocks/>
          </p:cNvSpPr>
          <p:nvPr/>
        </p:nvSpPr>
        <p:spPr bwMode="auto">
          <a:xfrm>
            <a:off x="2900723" y="1546225"/>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w="10">
            <a:solidFill>
              <a:srgbClr val="FFFFFF"/>
            </a:solidFill>
            <a:round/>
            <a:headEnd/>
            <a:tailEnd/>
          </a:ln>
        </p:spPr>
        <p:txBody>
          <a:bodyPr/>
          <a:lstStyle/>
          <a:p>
            <a:endParaRPr lang="en-US" b="1"/>
          </a:p>
        </p:txBody>
      </p:sp>
      <p:sp>
        <p:nvSpPr>
          <p:cNvPr id="32797" name="Freeform 156"/>
          <p:cNvSpPr>
            <a:spLocks/>
          </p:cNvSpPr>
          <p:nvPr/>
        </p:nvSpPr>
        <p:spPr bwMode="auto">
          <a:xfrm>
            <a:off x="2964223" y="1600200"/>
            <a:ext cx="31750" cy="44450"/>
          </a:xfrm>
          <a:custGeom>
            <a:avLst/>
            <a:gdLst>
              <a:gd name="T0" fmla="*/ 2147483647 w 20"/>
              <a:gd name="T1" fmla="*/ 2147483647 h 28"/>
              <a:gd name="T2" fmla="*/ 2147483647 w 20"/>
              <a:gd name="T3" fmla="*/ 2147483647 h 28"/>
              <a:gd name="T4" fmla="*/ 2147483647 w 20"/>
              <a:gd name="T5" fmla="*/ 2147483647 h 28"/>
              <a:gd name="T6" fmla="*/ 2147483647 w 20"/>
              <a:gd name="T7" fmla="*/ 2147483647 h 28"/>
              <a:gd name="T8" fmla="*/ 2147483647 w 20"/>
              <a:gd name="T9" fmla="*/ 0 h 28"/>
              <a:gd name="T10" fmla="*/ 2147483647 w 20"/>
              <a:gd name="T11" fmla="*/ 0 h 28"/>
              <a:gd name="T12" fmla="*/ 2147483647 w 20"/>
              <a:gd name="T13" fmla="*/ 0 h 28"/>
              <a:gd name="T14" fmla="*/ 2147483647 w 20"/>
              <a:gd name="T15" fmla="*/ 2147483647 h 28"/>
              <a:gd name="T16" fmla="*/ 2147483647 w 20"/>
              <a:gd name="T17" fmla="*/ 2147483647 h 28"/>
              <a:gd name="T18" fmla="*/ 2147483647 w 20"/>
              <a:gd name="T19" fmla="*/ 2147483647 h 28"/>
              <a:gd name="T20" fmla="*/ 2147483647 w 20"/>
              <a:gd name="T21" fmla="*/ 2147483647 h 28"/>
              <a:gd name="T22" fmla="*/ 2147483647 w 20"/>
              <a:gd name="T23" fmla="*/ 2147483647 h 28"/>
              <a:gd name="T24" fmla="*/ 2147483647 w 20"/>
              <a:gd name="T25" fmla="*/ 2147483647 h 28"/>
              <a:gd name="T26" fmla="*/ 2147483647 w 20"/>
              <a:gd name="T27" fmla="*/ 2147483647 h 28"/>
              <a:gd name="T28" fmla="*/ 2147483647 w 20"/>
              <a:gd name="T29" fmla="*/ 2147483647 h 28"/>
              <a:gd name="T30" fmla="*/ 2147483647 w 20"/>
              <a:gd name="T31" fmla="*/ 2147483647 h 28"/>
              <a:gd name="T32" fmla="*/ 2147483647 w 20"/>
              <a:gd name="T33" fmla="*/ 2147483647 h 28"/>
              <a:gd name="T34" fmla="*/ 2147483647 w 20"/>
              <a:gd name="T35" fmla="*/ 2147483647 h 28"/>
              <a:gd name="T36" fmla="*/ 2147483647 w 20"/>
              <a:gd name="T37" fmla="*/ 2147483647 h 28"/>
              <a:gd name="T38" fmla="*/ 0 w 20"/>
              <a:gd name="T39" fmla="*/ 2147483647 h 28"/>
              <a:gd name="T40" fmla="*/ 0 w 20"/>
              <a:gd name="T41" fmla="*/ 2147483647 h 28"/>
              <a:gd name="T42" fmla="*/ 0 w 20"/>
              <a:gd name="T43" fmla="*/ 2147483647 h 28"/>
              <a:gd name="T44" fmla="*/ 0 w 20"/>
              <a:gd name="T45" fmla="*/ 2147483647 h 28"/>
              <a:gd name="T46" fmla="*/ 2147483647 w 20"/>
              <a:gd name="T47" fmla="*/ 2147483647 h 28"/>
              <a:gd name="T48" fmla="*/ 2147483647 w 20"/>
              <a:gd name="T49" fmla="*/ 2147483647 h 28"/>
              <a:gd name="T50" fmla="*/ 2147483647 w 20"/>
              <a:gd name="T51" fmla="*/ 2147483647 h 28"/>
              <a:gd name="T52" fmla="*/ 2147483647 w 20"/>
              <a:gd name="T53" fmla="*/ 2147483647 h 28"/>
              <a:gd name="T54" fmla="*/ 2147483647 w 20"/>
              <a:gd name="T55" fmla="*/ 2147483647 h 28"/>
              <a:gd name="T56" fmla="*/ 2147483647 w 20"/>
              <a:gd name="T57" fmla="*/ 2147483647 h 28"/>
              <a:gd name="T58" fmla="*/ 2147483647 w 20"/>
              <a:gd name="T59" fmla="*/ 2147483647 h 28"/>
              <a:gd name="T60" fmla="*/ 2147483647 w 20"/>
              <a:gd name="T61" fmla="*/ 2147483647 h 28"/>
              <a:gd name="T62" fmla="*/ 2147483647 w 20"/>
              <a:gd name="T63" fmla="*/ 2147483647 h 28"/>
              <a:gd name="T64" fmla="*/ 2147483647 w 20"/>
              <a:gd name="T65" fmla="*/ 2147483647 h 28"/>
              <a:gd name="T66" fmla="*/ 2147483647 w 20"/>
              <a:gd name="T67" fmla="*/ 2147483647 h 28"/>
              <a:gd name="T68" fmla="*/ 2147483647 w 20"/>
              <a:gd name="T69" fmla="*/ 2147483647 h 28"/>
              <a:gd name="T70" fmla="*/ 2147483647 w 20"/>
              <a:gd name="T71" fmla="*/ 2147483647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
              <a:gd name="T109" fmla="*/ 0 h 28"/>
              <a:gd name="T110" fmla="*/ 20 w 20"/>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 h="28">
                <a:moveTo>
                  <a:pt x="2" y="8"/>
                </a:moveTo>
                <a:lnTo>
                  <a:pt x="2" y="8"/>
                </a:lnTo>
                <a:lnTo>
                  <a:pt x="2" y="6"/>
                </a:lnTo>
                <a:lnTo>
                  <a:pt x="2" y="4"/>
                </a:lnTo>
                <a:lnTo>
                  <a:pt x="6" y="0"/>
                </a:lnTo>
                <a:lnTo>
                  <a:pt x="10" y="0"/>
                </a:lnTo>
                <a:lnTo>
                  <a:pt x="14" y="0"/>
                </a:lnTo>
                <a:lnTo>
                  <a:pt x="18" y="2"/>
                </a:lnTo>
                <a:lnTo>
                  <a:pt x="18" y="4"/>
                </a:lnTo>
                <a:lnTo>
                  <a:pt x="20" y="8"/>
                </a:lnTo>
                <a:lnTo>
                  <a:pt x="18" y="12"/>
                </a:lnTo>
                <a:lnTo>
                  <a:pt x="16" y="14"/>
                </a:lnTo>
                <a:lnTo>
                  <a:pt x="14" y="16"/>
                </a:lnTo>
                <a:lnTo>
                  <a:pt x="12" y="18"/>
                </a:lnTo>
                <a:lnTo>
                  <a:pt x="10" y="18"/>
                </a:lnTo>
                <a:lnTo>
                  <a:pt x="8" y="20"/>
                </a:lnTo>
                <a:lnTo>
                  <a:pt x="6" y="22"/>
                </a:lnTo>
                <a:lnTo>
                  <a:pt x="4" y="22"/>
                </a:lnTo>
                <a:lnTo>
                  <a:pt x="4" y="24"/>
                </a:lnTo>
                <a:lnTo>
                  <a:pt x="20" y="24"/>
                </a:lnTo>
                <a:lnTo>
                  <a:pt x="20" y="28"/>
                </a:lnTo>
                <a:lnTo>
                  <a:pt x="0" y="28"/>
                </a:lnTo>
                <a:lnTo>
                  <a:pt x="0" y="26"/>
                </a:lnTo>
                <a:lnTo>
                  <a:pt x="0" y="24"/>
                </a:lnTo>
                <a:lnTo>
                  <a:pt x="2" y="24"/>
                </a:lnTo>
                <a:lnTo>
                  <a:pt x="4" y="20"/>
                </a:lnTo>
                <a:lnTo>
                  <a:pt x="6" y="16"/>
                </a:lnTo>
                <a:lnTo>
                  <a:pt x="10" y="14"/>
                </a:lnTo>
                <a:lnTo>
                  <a:pt x="12" y="12"/>
                </a:lnTo>
                <a:lnTo>
                  <a:pt x="14" y="12"/>
                </a:lnTo>
                <a:lnTo>
                  <a:pt x="16" y="8"/>
                </a:lnTo>
                <a:lnTo>
                  <a:pt x="14" y="4"/>
                </a:lnTo>
                <a:lnTo>
                  <a:pt x="10" y="2"/>
                </a:lnTo>
                <a:lnTo>
                  <a:pt x="8" y="4"/>
                </a:lnTo>
                <a:lnTo>
                  <a:pt x="6" y="4"/>
                </a:lnTo>
                <a:lnTo>
                  <a:pt x="6" y="6"/>
                </a:lnTo>
                <a:lnTo>
                  <a:pt x="4" y="10"/>
                </a:lnTo>
                <a:lnTo>
                  <a:pt x="2" y="10"/>
                </a:lnTo>
                <a:lnTo>
                  <a:pt x="2" y="8"/>
                </a:lnTo>
                <a:close/>
              </a:path>
            </a:pathLst>
          </a:custGeom>
          <a:solidFill>
            <a:srgbClr val="FFFFFF"/>
          </a:solidFill>
          <a:ln w="10">
            <a:solidFill>
              <a:srgbClr val="FFFFFF"/>
            </a:solidFill>
            <a:round/>
            <a:headEnd/>
            <a:tailEnd/>
          </a:ln>
        </p:spPr>
        <p:txBody>
          <a:bodyPr/>
          <a:lstStyle/>
          <a:p>
            <a:endParaRPr lang="en-US" b="1"/>
          </a:p>
        </p:txBody>
      </p:sp>
      <p:sp>
        <p:nvSpPr>
          <p:cNvPr id="32798" name="Freeform 157"/>
          <p:cNvSpPr>
            <a:spLocks/>
          </p:cNvSpPr>
          <p:nvPr/>
        </p:nvSpPr>
        <p:spPr bwMode="auto">
          <a:xfrm>
            <a:off x="3357923" y="3225800"/>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4"/>
                </a:lnTo>
                <a:lnTo>
                  <a:pt x="6" y="24"/>
                </a:lnTo>
                <a:lnTo>
                  <a:pt x="6" y="46"/>
                </a:lnTo>
                <a:lnTo>
                  <a:pt x="0" y="46"/>
                </a:lnTo>
                <a:lnTo>
                  <a:pt x="0" y="0"/>
                </a:lnTo>
                <a:lnTo>
                  <a:pt x="6" y="0"/>
                </a:lnTo>
                <a:lnTo>
                  <a:pt x="6" y="20"/>
                </a:lnTo>
                <a:lnTo>
                  <a:pt x="30" y="20"/>
                </a:lnTo>
                <a:lnTo>
                  <a:pt x="30" y="0"/>
                </a:lnTo>
                <a:close/>
              </a:path>
            </a:pathLst>
          </a:custGeom>
          <a:solidFill>
            <a:srgbClr val="FFFFFF"/>
          </a:solidFill>
          <a:ln w="10">
            <a:solidFill>
              <a:srgbClr val="FFFFFF"/>
            </a:solidFill>
            <a:round/>
            <a:headEnd/>
            <a:tailEnd/>
          </a:ln>
        </p:spPr>
        <p:txBody>
          <a:bodyPr/>
          <a:lstStyle/>
          <a:p>
            <a:endParaRPr lang="en-US" b="1"/>
          </a:p>
        </p:txBody>
      </p:sp>
      <p:sp>
        <p:nvSpPr>
          <p:cNvPr id="32799" name="Freeform 158"/>
          <p:cNvSpPr>
            <a:spLocks noEditPoints="1"/>
          </p:cNvSpPr>
          <p:nvPr/>
        </p:nvSpPr>
        <p:spPr bwMode="auto">
          <a:xfrm>
            <a:off x="3703998" y="2946400"/>
            <a:ext cx="73025" cy="79375"/>
          </a:xfrm>
          <a:custGeom>
            <a:avLst/>
            <a:gdLst>
              <a:gd name="T0" fmla="*/ 2147483647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0 w 46"/>
              <a:gd name="T15" fmla="*/ 2147483647 h 50"/>
              <a:gd name="T16" fmla="*/ 2147483647 w 46"/>
              <a:gd name="T17" fmla="*/ 2147483647 h 50"/>
              <a:gd name="T18" fmla="*/ 2147483647 w 46"/>
              <a:gd name="T19" fmla="*/ 2147483647 h 50"/>
              <a:gd name="T20" fmla="*/ 2147483647 w 46"/>
              <a:gd name="T21" fmla="*/ 2147483647 h 50"/>
              <a:gd name="T22" fmla="*/ 2147483647 w 46"/>
              <a:gd name="T23" fmla="*/ 0 h 50"/>
              <a:gd name="T24" fmla="*/ 2147483647 w 46"/>
              <a:gd name="T25" fmla="*/ 2147483647 h 50"/>
              <a:gd name="T26" fmla="*/ 2147483647 w 46"/>
              <a:gd name="T27" fmla="*/ 2147483647 h 50"/>
              <a:gd name="T28" fmla="*/ 2147483647 w 46"/>
              <a:gd name="T29" fmla="*/ 2147483647 h 50"/>
              <a:gd name="T30" fmla="*/ 2147483647 w 46"/>
              <a:gd name="T31" fmla="*/ 2147483647 h 50"/>
              <a:gd name="T32" fmla="*/ 2147483647 w 46"/>
              <a:gd name="T33" fmla="*/ 2147483647 h 50"/>
              <a:gd name="T34" fmla="*/ 2147483647 w 46"/>
              <a:gd name="T35" fmla="*/ 2147483647 h 50"/>
              <a:gd name="T36" fmla="*/ 2147483647 w 46"/>
              <a:gd name="T37" fmla="*/ 2147483647 h 50"/>
              <a:gd name="T38" fmla="*/ 2147483647 w 46"/>
              <a:gd name="T39" fmla="*/ 2147483647 h 50"/>
              <a:gd name="T40" fmla="*/ 2147483647 w 46"/>
              <a:gd name="T41" fmla="*/ 2147483647 h 50"/>
              <a:gd name="T42" fmla="*/ 2147483647 w 46"/>
              <a:gd name="T43" fmla="*/ 2147483647 h 50"/>
              <a:gd name="T44" fmla="*/ 2147483647 w 46"/>
              <a:gd name="T45" fmla="*/ 2147483647 h 50"/>
              <a:gd name="T46" fmla="*/ 2147483647 w 46"/>
              <a:gd name="T47" fmla="*/ 2147483647 h 50"/>
              <a:gd name="T48" fmla="*/ 2147483647 w 46"/>
              <a:gd name="T49" fmla="*/ 2147483647 h 50"/>
              <a:gd name="T50" fmla="*/ 2147483647 w 46"/>
              <a:gd name="T51" fmla="*/ 2147483647 h 50"/>
              <a:gd name="T52" fmla="*/ 2147483647 w 46"/>
              <a:gd name="T53" fmla="*/ 2147483647 h 50"/>
              <a:gd name="T54" fmla="*/ 2147483647 w 46"/>
              <a:gd name="T55" fmla="*/ 2147483647 h 50"/>
              <a:gd name="T56" fmla="*/ 2147483647 w 46"/>
              <a:gd name="T57" fmla="*/ 2147483647 h 50"/>
              <a:gd name="T58" fmla="*/ 2147483647 w 46"/>
              <a:gd name="T59" fmla="*/ 2147483647 h 50"/>
              <a:gd name="T60" fmla="*/ 2147483647 w 46"/>
              <a:gd name="T61" fmla="*/ 2147483647 h 50"/>
              <a:gd name="T62" fmla="*/ 2147483647 w 46"/>
              <a:gd name="T63" fmla="*/ 2147483647 h 50"/>
              <a:gd name="T64" fmla="*/ 2147483647 w 46"/>
              <a:gd name="T65" fmla="*/ 2147483647 h 50"/>
              <a:gd name="T66" fmla="*/ 2147483647 w 46"/>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0"/>
              <a:gd name="T104" fmla="*/ 46 w 46"/>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0">
                <a:moveTo>
                  <a:pt x="44" y="34"/>
                </a:moveTo>
                <a:lnTo>
                  <a:pt x="44" y="34"/>
                </a:lnTo>
                <a:lnTo>
                  <a:pt x="40" y="42"/>
                </a:lnTo>
                <a:lnTo>
                  <a:pt x="32" y="48"/>
                </a:lnTo>
                <a:lnTo>
                  <a:pt x="24" y="50"/>
                </a:lnTo>
                <a:lnTo>
                  <a:pt x="14" y="48"/>
                </a:lnTo>
                <a:lnTo>
                  <a:pt x="8" y="42"/>
                </a:lnTo>
                <a:lnTo>
                  <a:pt x="2" y="36"/>
                </a:lnTo>
                <a:lnTo>
                  <a:pt x="0" y="26"/>
                </a:lnTo>
                <a:lnTo>
                  <a:pt x="2" y="16"/>
                </a:lnTo>
                <a:lnTo>
                  <a:pt x="8" y="8"/>
                </a:lnTo>
                <a:lnTo>
                  <a:pt x="14" y="2"/>
                </a:lnTo>
                <a:lnTo>
                  <a:pt x="24" y="0"/>
                </a:lnTo>
                <a:lnTo>
                  <a:pt x="32" y="2"/>
                </a:lnTo>
                <a:lnTo>
                  <a:pt x="38" y="6"/>
                </a:lnTo>
                <a:lnTo>
                  <a:pt x="44" y="14"/>
                </a:lnTo>
                <a:lnTo>
                  <a:pt x="46" y="24"/>
                </a:lnTo>
                <a:lnTo>
                  <a:pt x="44" y="34"/>
                </a:lnTo>
                <a:close/>
                <a:moveTo>
                  <a:pt x="38" y="18"/>
                </a:moveTo>
                <a:lnTo>
                  <a:pt x="38" y="18"/>
                </a:lnTo>
                <a:lnTo>
                  <a:pt x="34" y="12"/>
                </a:lnTo>
                <a:lnTo>
                  <a:pt x="30" y="8"/>
                </a:lnTo>
                <a:lnTo>
                  <a:pt x="24" y="6"/>
                </a:lnTo>
                <a:lnTo>
                  <a:pt x="16" y="8"/>
                </a:lnTo>
                <a:lnTo>
                  <a:pt x="12" y="12"/>
                </a:lnTo>
                <a:lnTo>
                  <a:pt x="8" y="18"/>
                </a:lnTo>
                <a:lnTo>
                  <a:pt x="8" y="26"/>
                </a:lnTo>
                <a:lnTo>
                  <a:pt x="8" y="32"/>
                </a:lnTo>
                <a:lnTo>
                  <a:pt x="12" y="38"/>
                </a:lnTo>
                <a:lnTo>
                  <a:pt x="16" y="42"/>
                </a:lnTo>
                <a:lnTo>
                  <a:pt x="24" y="44"/>
                </a:lnTo>
                <a:lnTo>
                  <a:pt x="30" y="42"/>
                </a:lnTo>
                <a:lnTo>
                  <a:pt x="34" y="38"/>
                </a:lnTo>
                <a:lnTo>
                  <a:pt x="38" y="32"/>
                </a:lnTo>
                <a:lnTo>
                  <a:pt x="40" y="26"/>
                </a:lnTo>
                <a:lnTo>
                  <a:pt x="38" y="18"/>
                </a:lnTo>
                <a:close/>
              </a:path>
            </a:pathLst>
          </a:custGeom>
          <a:solidFill>
            <a:srgbClr val="FFFFFF"/>
          </a:solidFill>
          <a:ln w="10">
            <a:solidFill>
              <a:srgbClr val="FFFFFF"/>
            </a:solidFill>
            <a:round/>
            <a:headEnd/>
            <a:tailEnd/>
          </a:ln>
        </p:spPr>
        <p:txBody>
          <a:bodyPr/>
          <a:lstStyle/>
          <a:p>
            <a:endParaRPr lang="en-US" b="1"/>
          </a:p>
        </p:txBody>
      </p:sp>
      <p:sp>
        <p:nvSpPr>
          <p:cNvPr id="32800" name="Freeform 159"/>
          <p:cNvSpPr>
            <a:spLocks/>
          </p:cNvSpPr>
          <p:nvPr/>
        </p:nvSpPr>
        <p:spPr bwMode="auto">
          <a:xfrm>
            <a:off x="3354748" y="2863850"/>
            <a:ext cx="66675" cy="76200"/>
          </a:xfrm>
          <a:custGeom>
            <a:avLst/>
            <a:gdLst>
              <a:gd name="T0" fmla="*/ 2147483647 w 42"/>
              <a:gd name="T1" fmla="*/ 2147483647 h 48"/>
              <a:gd name="T2" fmla="*/ 2147483647 w 42"/>
              <a:gd name="T3" fmla="*/ 2147483647 h 48"/>
              <a:gd name="T4" fmla="*/ 2147483647 w 42"/>
              <a:gd name="T5" fmla="*/ 2147483647 h 48"/>
              <a:gd name="T6" fmla="*/ 2147483647 w 42"/>
              <a:gd name="T7" fmla="*/ 2147483647 h 48"/>
              <a:gd name="T8" fmla="*/ 2147483647 w 42"/>
              <a:gd name="T9" fmla="*/ 2147483647 h 48"/>
              <a:gd name="T10" fmla="*/ 2147483647 w 42"/>
              <a:gd name="T11" fmla="*/ 2147483647 h 48"/>
              <a:gd name="T12" fmla="*/ 2147483647 w 42"/>
              <a:gd name="T13" fmla="*/ 2147483647 h 48"/>
              <a:gd name="T14" fmla="*/ 2147483647 w 42"/>
              <a:gd name="T15" fmla="*/ 2147483647 h 48"/>
              <a:gd name="T16" fmla="*/ 2147483647 w 42"/>
              <a:gd name="T17" fmla="*/ 2147483647 h 48"/>
              <a:gd name="T18" fmla="*/ 2147483647 w 42"/>
              <a:gd name="T19" fmla="*/ 2147483647 h 48"/>
              <a:gd name="T20" fmla="*/ 2147483647 w 42"/>
              <a:gd name="T21" fmla="*/ 2147483647 h 48"/>
              <a:gd name="T22" fmla="*/ 2147483647 w 42"/>
              <a:gd name="T23" fmla="*/ 2147483647 h 48"/>
              <a:gd name="T24" fmla="*/ 2147483647 w 42"/>
              <a:gd name="T25" fmla="*/ 2147483647 h 48"/>
              <a:gd name="T26" fmla="*/ 2147483647 w 42"/>
              <a:gd name="T27" fmla="*/ 2147483647 h 48"/>
              <a:gd name="T28" fmla="*/ 2147483647 w 42"/>
              <a:gd name="T29" fmla="*/ 2147483647 h 48"/>
              <a:gd name="T30" fmla="*/ 2147483647 w 42"/>
              <a:gd name="T31" fmla="*/ 2147483647 h 48"/>
              <a:gd name="T32" fmla="*/ 2147483647 w 42"/>
              <a:gd name="T33" fmla="*/ 2147483647 h 48"/>
              <a:gd name="T34" fmla="*/ 2147483647 w 42"/>
              <a:gd name="T35" fmla="*/ 2147483647 h 48"/>
              <a:gd name="T36" fmla="*/ 2147483647 w 42"/>
              <a:gd name="T37" fmla="*/ 2147483647 h 48"/>
              <a:gd name="T38" fmla="*/ 2147483647 w 42"/>
              <a:gd name="T39" fmla="*/ 2147483647 h 48"/>
              <a:gd name="T40" fmla="*/ 2147483647 w 42"/>
              <a:gd name="T41" fmla="*/ 2147483647 h 48"/>
              <a:gd name="T42" fmla="*/ 2147483647 w 42"/>
              <a:gd name="T43" fmla="*/ 2147483647 h 48"/>
              <a:gd name="T44" fmla="*/ 2147483647 w 42"/>
              <a:gd name="T45" fmla="*/ 2147483647 h 48"/>
              <a:gd name="T46" fmla="*/ 2147483647 w 42"/>
              <a:gd name="T47" fmla="*/ 2147483647 h 48"/>
              <a:gd name="T48" fmla="*/ 2147483647 w 42"/>
              <a:gd name="T49" fmla="*/ 2147483647 h 48"/>
              <a:gd name="T50" fmla="*/ 2147483647 w 42"/>
              <a:gd name="T51" fmla="*/ 2147483647 h 48"/>
              <a:gd name="T52" fmla="*/ 2147483647 w 42"/>
              <a:gd name="T53" fmla="*/ 2147483647 h 48"/>
              <a:gd name="T54" fmla="*/ 2147483647 w 42"/>
              <a:gd name="T55" fmla="*/ 2147483647 h 48"/>
              <a:gd name="T56" fmla="*/ 2147483647 w 42"/>
              <a:gd name="T57" fmla="*/ 2147483647 h 48"/>
              <a:gd name="T58" fmla="*/ 0 w 42"/>
              <a:gd name="T59" fmla="*/ 2147483647 h 48"/>
              <a:gd name="T60" fmla="*/ 2147483647 w 42"/>
              <a:gd name="T61" fmla="*/ 2147483647 h 48"/>
              <a:gd name="T62" fmla="*/ 2147483647 w 42"/>
              <a:gd name="T63" fmla="*/ 2147483647 h 48"/>
              <a:gd name="T64" fmla="*/ 2147483647 w 42"/>
              <a:gd name="T65" fmla="*/ 2147483647 h 48"/>
              <a:gd name="T66" fmla="*/ 2147483647 w 42"/>
              <a:gd name="T67" fmla="*/ 0 h 48"/>
              <a:gd name="T68" fmla="*/ 2147483647 w 42"/>
              <a:gd name="T69" fmla="*/ 2147483647 h 48"/>
              <a:gd name="T70" fmla="*/ 2147483647 w 42"/>
              <a:gd name="T71" fmla="*/ 2147483647 h 48"/>
              <a:gd name="T72" fmla="*/ 2147483647 w 42"/>
              <a:gd name="T73" fmla="*/ 214748364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8"/>
              <a:gd name="T113" fmla="*/ 42 w 4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8">
                <a:moveTo>
                  <a:pt x="36" y="14"/>
                </a:moveTo>
                <a:lnTo>
                  <a:pt x="36" y="14"/>
                </a:lnTo>
                <a:lnTo>
                  <a:pt x="34" y="12"/>
                </a:lnTo>
                <a:lnTo>
                  <a:pt x="32" y="10"/>
                </a:lnTo>
                <a:lnTo>
                  <a:pt x="32" y="8"/>
                </a:lnTo>
                <a:lnTo>
                  <a:pt x="28" y="6"/>
                </a:lnTo>
                <a:lnTo>
                  <a:pt x="22" y="6"/>
                </a:lnTo>
                <a:lnTo>
                  <a:pt x="16" y="6"/>
                </a:lnTo>
                <a:lnTo>
                  <a:pt x="12" y="10"/>
                </a:lnTo>
                <a:lnTo>
                  <a:pt x="8" y="16"/>
                </a:lnTo>
                <a:lnTo>
                  <a:pt x="8" y="24"/>
                </a:lnTo>
                <a:lnTo>
                  <a:pt x="8" y="32"/>
                </a:lnTo>
                <a:lnTo>
                  <a:pt x="10" y="38"/>
                </a:lnTo>
                <a:lnTo>
                  <a:pt x="16" y="42"/>
                </a:lnTo>
                <a:lnTo>
                  <a:pt x="22" y="42"/>
                </a:lnTo>
                <a:lnTo>
                  <a:pt x="28" y="42"/>
                </a:lnTo>
                <a:lnTo>
                  <a:pt x="32" y="38"/>
                </a:lnTo>
                <a:lnTo>
                  <a:pt x="34" y="36"/>
                </a:lnTo>
                <a:lnTo>
                  <a:pt x="34" y="34"/>
                </a:lnTo>
                <a:lnTo>
                  <a:pt x="34" y="32"/>
                </a:lnTo>
                <a:lnTo>
                  <a:pt x="36" y="30"/>
                </a:lnTo>
                <a:lnTo>
                  <a:pt x="42" y="30"/>
                </a:lnTo>
                <a:lnTo>
                  <a:pt x="42" y="32"/>
                </a:lnTo>
                <a:lnTo>
                  <a:pt x="40" y="38"/>
                </a:lnTo>
                <a:lnTo>
                  <a:pt x="36" y="42"/>
                </a:lnTo>
                <a:lnTo>
                  <a:pt x="30" y="46"/>
                </a:lnTo>
                <a:lnTo>
                  <a:pt x="22" y="48"/>
                </a:lnTo>
                <a:lnTo>
                  <a:pt x="12" y="46"/>
                </a:lnTo>
                <a:lnTo>
                  <a:pt x="6" y="42"/>
                </a:lnTo>
                <a:lnTo>
                  <a:pt x="2" y="34"/>
                </a:lnTo>
                <a:lnTo>
                  <a:pt x="0" y="24"/>
                </a:lnTo>
                <a:lnTo>
                  <a:pt x="2" y="14"/>
                </a:lnTo>
                <a:lnTo>
                  <a:pt x="6" y="6"/>
                </a:lnTo>
                <a:lnTo>
                  <a:pt x="14" y="2"/>
                </a:lnTo>
                <a:lnTo>
                  <a:pt x="22" y="0"/>
                </a:lnTo>
                <a:lnTo>
                  <a:pt x="30" y="0"/>
                </a:lnTo>
                <a:lnTo>
                  <a:pt x="34" y="4"/>
                </a:lnTo>
                <a:lnTo>
                  <a:pt x="38" y="8"/>
                </a:lnTo>
                <a:lnTo>
                  <a:pt x="42" y="14"/>
                </a:lnTo>
                <a:lnTo>
                  <a:pt x="36" y="14"/>
                </a:lnTo>
                <a:close/>
              </a:path>
            </a:pathLst>
          </a:custGeom>
          <a:solidFill>
            <a:srgbClr val="FFFFFF"/>
          </a:solidFill>
          <a:ln w="10">
            <a:solidFill>
              <a:srgbClr val="FFFFFF"/>
            </a:solidFill>
            <a:round/>
            <a:headEnd/>
            <a:tailEnd/>
          </a:ln>
        </p:spPr>
        <p:txBody>
          <a:bodyPr/>
          <a:lstStyle/>
          <a:p>
            <a:endParaRPr lang="en-US" b="1"/>
          </a:p>
        </p:txBody>
      </p:sp>
      <p:sp>
        <p:nvSpPr>
          <p:cNvPr id="32801" name="Freeform 160"/>
          <p:cNvSpPr>
            <a:spLocks/>
          </p:cNvSpPr>
          <p:nvPr/>
        </p:nvSpPr>
        <p:spPr bwMode="auto">
          <a:xfrm>
            <a:off x="3427773" y="2863850"/>
            <a:ext cx="60325" cy="73025"/>
          </a:xfrm>
          <a:custGeom>
            <a:avLst/>
            <a:gdLst>
              <a:gd name="T0" fmla="*/ 2147483647 w 38"/>
              <a:gd name="T1" fmla="*/ 0 h 46"/>
              <a:gd name="T2" fmla="*/ 2147483647 w 38"/>
              <a:gd name="T3" fmla="*/ 0 h 46"/>
              <a:gd name="T4" fmla="*/ 2147483647 w 38"/>
              <a:gd name="T5" fmla="*/ 2147483647 h 46"/>
              <a:gd name="T6" fmla="*/ 2147483647 w 38"/>
              <a:gd name="T7" fmla="*/ 2147483647 h 46"/>
              <a:gd name="T8" fmla="*/ 2147483647 w 38"/>
              <a:gd name="T9" fmla="*/ 2147483647 h 46"/>
              <a:gd name="T10" fmla="*/ 2147483647 w 38"/>
              <a:gd name="T11" fmla="*/ 2147483647 h 46"/>
              <a:gd name="T12" fmla="*/ 2147483647 w 38"/>
              <a:gd name="T13" fmla="*/ 2147483647 h 46"/>
              <a:gd name="T14" fmla="*/ 0 w 38"/>
              <a:gd name="T15" fmla="*/ 2147483647 h 46"/>
              <a:gd name="T16" fmla="*/ 0 w 38"/>
              <a:gd name="T17" fmla="*/ 0 h 46"/>
              <a:gd name="T18" fmla="*/ 2147483647 w 38"/>
              <a:gd name="T19" fmla="*/ 0 h 46"/>
              <a:gd name="T20" fmla="*/ 2147483647 w 38"/>
              <a:gd name="T21" fmla="*/ 2147483647 h 46"/>
              <a:gd name="T22" fmla="*/ 2147483647 w 38"/>
              <a:gd name="T23" fmla="*/ 2147483647 h 46"/>
              <a:gd name="T24" fmla="*/ 2147483647 w 38"/>
              <a:gd name="T25" fmla="*/ 0 h 46"/>
              <a:gd name="T26" fmla="*/ 2147483647 w 38"/>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32" y="0"/>
                </a:moveTo>
                <a:lnTo>
                  <a:pt x="38" y="0"/>
                </a:lnTo>
                <a:lnTo>
                  <a:pt x="38" y="46"/>
                </a:lnTo>
                <a:lnTo>
                  <a:pt x="32" y="46"/>
                </a:lnTo>
                <a:lnTo>
                  <a:pt x="32" y="26"/>
                </a:lnTo>
                <a:lnTo>
                  <a:pt x="8" y="26"/>
                </a:lnTo>
                <a:lnTo>
                  <a:pt x="8" y="46"/>
                </a:lnTo>
                <a:lnTo>
                  <a:pt x="0" y="46"/>
                </a:lnTo>
                <a:lnTo>
                  <a:pt x="0" y="0"/>
                </a:lnTo>
                <a:lnTo>
                  <a:pt x="8" y="0"/>
                </a:lnTo>
                <a:lnTo>
                  <a:pt x="8" y="20"/>
                </a:lnTo>
                <a:lnTo>
                  <a:pt x="32" y="20"/>
                </a:lnTo>
                <a:lnTo>
                  <a:pt x="32" y="0"/>
                </a:lnTo>
                <a:close/>
              </a:path>
            </a:pathLst>
          </a:custGeom>
          <a:solidFill>
            <a:srgbClr val="FFFFFF"/>
          </a:solidFill>
          <a:ln w="10">
            <a:solidFill>
              <a:srgbClr val="FFFFFF"/>
            </a:solidFill>
            <a:round/>
            <a:headEnd/>
            <a:tailEnd/>
          </a:ln>
        </p:spPr>
        <p:txBody>
          <a:bodyPr/>
          <a:lstStyle/>
          <a:p>
            <a:endParaRPr lang="en-US" b="1"/>
          </a:p>
        </p:txBody>
      </p:sp>
      <p:sp>
        <p:nvSpPr>
          <p:cNvPr id="32802" name="Freeform 162"/>
          <p:cNvSpPr>
            <a:spLocks/>
          </p:cNvSpPr>
          <p:nvPr/>
        </p:nvSpPr>
        <p:spPr bwMode="auto">
          <a:xfrm>
            <a:off x="4564423" y="4543425"/>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w="10">
            <a:solidFill>
              <a:srgbClr val="FFFFFF"/>
            </a:solidFill>
            <a:round/>
            <a:headEnd/>
            <a:tailEnd/>
          </a:ln>
        </p:spPr>
        <p:txBody>
          <a:bodyPr/>
          <a:lstStyle/>
          <a:p>
            <a:endParaRPr lang="en-US" b="1"/>
          </a:p>
        </p:txBody>
      </p:sp>
      <p:sp>
        <p:nvSpPr>
          <p:cNvPr id="32803" name="Freeform 163"/>
          <p:cNvSpPr>
            <a:spLocks/>
          </p:cNvSpPr>
          <p:nvPr/>
        </p:nvSpPr>
        <p:spPr bwMode="auto">
          <a:xfrm>
            <a:off x="3856398" y="4546600"/>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w="10">
            <a:solidFill>
              <a:srgbClr val="FFFFFF"/>
            </a:solidFill>
            <a:round/>
            <a:headEnd/>
            <a:tailEnd/>
          </a:ln>
        </p:spPr>
        <p:txBody>
          <a:bodyPr/>
          <a:lstStyle/>
          <a:p>
            <a:endParaRPr lang="en-US" b="1"/>
          </a:p>
        </p:txBody>
      </p:sp>
      <p:sp>
        <p:nvSpPr>
          <p:cNvPr id="32804" name="Freeform 164"/>
          <p:cNvSpPr>
            <a:spLocks/>
          </p:cNvSpPr>
          <p:nvPr/>
        </p:nvSpPr>
        <p:spPr bwMode="auto">
          <a:xfrm>
            <a:off x="4434248" y="4797425"/>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solidFill>
            <a:srgbClr val="FFFFFF"/>
          </a:solidFill>
          <a:ln w="10">
            <a:solidFill>
              <a:srgbClr val="FFFFFF"/>
            </a:solidFill>
            <a:round/>
            <a:headEnd/>
            <a:tailEnd/>
          </a:ln>
        </p:spPr>
        <p:txBody>
          <a:bodyPr/>
          <a:lstStyle/>
          <a:p>
            <a:endParaRPr lang="en-US" b="1"/>
          </a:p>
        </p:txBody>
      </p:sp>
      <p:sp>
        <p:nvSpPr>
          <p:cNvPr id="32805" name="Freeform 165"/>
          <p:cNvSpPr>
            <a:spLocks noEditPoints="1"/>
          </p:cNvSpPr>
          <p:nvPr/>
        </p:nvSpPr>
        <p:spPr bwMode="auto">
          <a:xfrm>
            <a:off x="4205648" y="4267200"/>
            <a:ext cx="69850" cy="79375"/>
          </a:xfrm>
          <a:custGeom>
            <a:avLst/>
            <a:gdLst>
              <a:gd name="T0" fmla="*/ 2147483647 w 44"/>
              <a:gd name="T1" fmla="*/ 2147483647 h 50"/>
              <a:gd name="T2" fmla="*/ 2147483647 w 44"/>
              <a:gd name="T3" fmla="*/ 2147483647 h 50"/>
              <a:gd name="T4" fmla="*/ 2147483647 w 44"/>
              <a:gd name="T5" fmla="*/ 2147483647 h 50"/>
              <a:gd name="T6" fmla="*/ 2147483647 w 44"/>
              <a:gd name="T7" fmla="*/ 2147483647 h 50"/>
              <a:gd name="T8" fmla="*/ 2147483647 w 44"/>
              <a:gd name="T9" fmla="*/ 2147483647 h 50"/>
              <a:gd name="T10" fmla="*/ 2147483647 w 44"/>
              <a:gd name="T11" fmla="*/ 2147483647 h 50"/>
              <a:gd name="T12" fmla="*/ 2147483647 w 44"/>
              <a:gd name="T13" fmla="*/ 2147483647 h 50"/>
              <a:gd name="T14" fmla="*/ 0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0 h 50"/>
              <a:gd name="T24" fmla="*/ 2147483647 w 44"/>
              <a:gd name="T25" fmla="*/ 2147483647 h 50"/>
              <a:gd name="T26" fmla="*/ 2147483647 w 44"/>
              <a:gd name="T27" fmla="*/ 2147483647 h 50"/>
              <a:gd name="T28" fmla="*/ 2147483647 w 44"/>
              <a:gd name="T29" fmla="*/ 2147483647 h 50"/>
              <a:gd name="T30" fmla="*/ 2147483647 w 44"/>
              <a:gd name="T31" fmla="*/ 2147483647 h 50"/>
              <a:gd name="T32" fmla="*/ 2147483647 w 44"/>
              <a:gd name="T33" fmla="*/ 2147483647 h 50"/>
              <a:gd name="T34" fmla="*/ 2147483647 w 44"/>
              <a:gd name="T35" fmla="*/ 2147483647 h 50"/>
              <a:gd name="T36" fmla="*/ 2147483647 w 44"/>
              <a:gd name="T37" fmla="*/ 2147483647 h 50"/>
              <a:gd name="T38" fmla="*/ 2147483647 w 44"/>
              <a:gd name="T39" fmla="*/ 2147483647 h 50"/>
              <a:gd name="T40" fmla="*/ 2147483647 w 44"/>
              <a:gd name="T41" fmla="*/ 2147483647 h 50"/>
              <a:gd name="T42" fmla="*/ 2147483647 w 44"/>
              <a:gd name="T43" fmla="*/ 2147483647 h 50"/>
              <a:gd name="T44" fmla="*/ 2147483647 w 44"/>
              <a:gd name="T45" fmla="*/ 2147483647 h 50"/>
              <a:gd name="T46" fmla="*/ 2147483647 w 44"/>
              <a:gd name="T47" fmla="*/ 2147483647 h 50"/>
              <a:gd name="T48" fmla="*/ 2147483647 w 44"/>
              <a:gd name="T49" fmla="*/ 2147483647 h 50"/>
              <a:gd name="T50" fmla="*/ 2147483647 w 44"/>
              <a:gd name="T51" fmla="*/ 2147483647 h 50"/>
              <a:gd name="T52" fmla="*/ 2147483647 w 44"/>
              <a:gd name="T53" fmla="*/ 2147483647 h 50"/>
              <a:gd name="T54" fmla="*/ 2147483647 w 44"/>
              <a:gd name="T55" fmla="*/ 2147483647 h 50"/>
              <a:gd name="T56" fmla="*/ 2147483647 w 44"/>
              <a:gd name="T57" fmla="*/ 2147483647 h 50"/>
              <a:gd name="T58" fmla="*/ 2147483647 w 44"/>
              <a:gd name="T59" fmla="*/ 2147483647 h 50"/>
              <a:gd name="T60" fmla="*/ 2147483647 w 44"/>
              <a:gd name="T61" fmla="*/ 2147483647 h 50"/>
              <a:gd name="T62" fmla="*/ 2147483647 w 44"/>
              <a:gd name="T63" fmla="*/ 2147483647 h 50"/>
              <a:gd name="T64" fmla="*/ 2147483647 w 44"/>
              <a:gd name="T65" fmla="*/ 2147483647 h 50"/>
              <a:gd name="T66" fmla="*/ 2147483647 w 44"/>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50"/>
              <a:gd name="T104" fmla="*/ 44 w 44"/>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50">
                <a:moveTo>
                  <a:pt x="42" y="34"/>
                </a:moveTo>
                <a:lnTo>
                  <a:pt x="42" y="34"/>
                </a:lnTo>
                <a:lnTo>
                  <a:pt x="38" y="42"/>
                </a:lnTo>
                <a:lnTo>
                  <a:pt x="32" y="48"/>
                </a:lnTo>
                <a:lnTo>
                  <a:pt x="22" y="50"/>
                </a:lnTo>
                <a:lnTo>
                  <a:pt x="12" y="48"/>
                </a:lnTo>
                <a:lnTo>
                  <a:pt x="6" y="42"/>
                </a:lnTo>
                <a:lnTo>
                  <a:pt x="2" y="34"/>
                </a:lnTo>
                <a:lnTo>
                  <a:pt x="0" y="24"/>
                </a:lnTo>
                <a:lnTo>
                  <a:pt x="2" y="14"/>
                </a:lnTo>
                <a:lnTo>
                  <a:pt x="6" y="8"/>
                </a:lnTo>
                <a:lnTo>
                  <a:pt x="12" y="2"/>
                </a:lnTo>
                <a:lnTo>
                  <a:pt x="22" y="0"/>
                </a:lnTo>
                <a:lnTo>
                  <a:pt x="30" y="2"/>
                </a:lnTo>
                <a:lnTo>
                  <a:pt x="36" y="6"/>
                </a:lnTo>
                <a:lnTo>
                  <a:pt x="42" y="14"/>
                </a:lnTo>
                <a:lnTo>
                  <a:pt x="44" y="24"/>
                </a:lnTo>
                <a:lnTo>
                  <a:pt x="42" y="34"/>
                </a:lnTo>
                <a:close/>
                <a:moveTo>
                  <a:pt x="36" y="18"/>
                </a:moveTo>
                <a:lnTo>
                  <a:pt x="36" y="18"/>
                </a:lnTo>
                <a:lnTo>
                  <a:pt x="34" y="12"/>
                </a:lnTo>
                <a:lnTo>
                  <a:pt x="28" y="8"/>
                </a:lnTo>
                <a:lnTo>
                  <a:pt x="22" y="6"/>
                </a:lnTo>
                <a:lnTo>
                  <a:pt x="16" y="8"/>
                </a:lnTo>
                <a:lnTo>
                  <a:pt x="10" y="12"/>
                </a:lnTo>
                <a:lnTo>
                  <a:pt x="8" y="18"/>
                </a:lnTo>
                <a:lnTo>
                  <a:pt x="6" y="24"/>
                </a:lnTo>
                <a:lnTo>
                  <a:pt x="8" y="32"/>
                </a:lnTo>
                <a:lnTo>
                  <a:pt x="10" y="38"/>
                </a:lnTo>
                <a:lnTo>
                  <a:pt x="16" y="42"/>
                </a:lnTo>
                <a:lnTo>
                  <a:pt x="22" y="44"/>
                </a:lnTo>
                <a:lnTo>
                  <a:pt x="28" y="42"/>
                </a:lnTo>
                <a:lnTo>
                  <a:pt x="34" y="38"/>
                </a:lnTo>
                <a:lnTo>
                  <a:pt x="36" y="32"/>
                </a:lnTo>
                <a:lnTo>
                  <a:pt x="38" y="24"/>
                </a:lnTo>
                <a:lnTo>
                  <a:pt x="36" y="18"/>
                </a:lnTo>
                <a:close/>
              </a:path>
            </a:pathLst>
          </a:custGeom>
          <a:solidFill>
            <a:srgbClr val="FFFFFF"/>
          </a:solidFill>
          <a:ln w="10">
            <a:solidFill>
              <a:srgbClr val="FFFFFF"/>
            </a:solidFill>
            <a:round/>
            <a:headEnd/>
            <a:tailEnd/>
          </a:ln>
        </p:spPr>
        <p:txBody>
          <a:bodyPr/>
          <a:lstStyle/>
          <a:p>
            <a:endParaRPr lang="en-US" b="1"/>
          </a:p>
        </p:txBody>
      </p:sp>
      <p:sp>
        <p:nvSpPr>
          <p:cNvPr id="32806" name="Freeform 166"/>
          <p:cNvSpPr>
            <a:spLocks/>
          </p:cNvSpPr>
          <p:nvPr/>
        </p:nvSpPr>
        <p:spPr bwMode="auto">
          <a:xfrm>
            <a:off x="3888148" y="4184650"/>
            <a:ext cx="63500" cy="76200"/>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2147483647 h 48"/>
              <a:gd name="T12" fmla="*/ 2147483647 w 40"/>
              <a:gd name="T13" fmla="*/ 2147483647 h 48"/>
              <a:gd name="T14" fmla="*/ 2147483647 w 40"/>
              <a:gd name="T15" fmla="*/ 2147483647 h 48"/>
              <a:gd name="T16" fmla="*/ 2147483647 w 40"/>
              <a:gd name="T17" fmla="*/ 2147483647 h 48"/>
              <a:gd name="T18" fmla="*/ 2147483647 w 40"/>
              <a:gd name="T19" fmla="*/ 2147483647 h 48"/>
              <a:gd name="T20" fmla="*/ 2147483647 w 40"/>
              <a:gd name="T21" fmla="*/ 2147483647 h 48"/>
              <a:gd name="T22" fmla="*/ 2147483647 w 40"/>
              <a:gd name="T23" fmla="*/ 2147483647 h 48"/>
              <a:gd name="T24" fmla="*/ 2147483647 w 40"/>
              <a:gd name="T25" fmla="*/ 2147483647 h 48"/>
              <a:gd name="T26" fmla="*/ 2147483647 w 40"/>
              <a:gd name="T27" fmla="*/ 2147483647 h 48"/>
              <a:gd name="T28" fmla="*/ 2147483647 w 40"/>
              <a:gd name="T29" fmla="*/ 2147483647 h 48"/>
              <a:gd name="T30" fmla="*/ 2147483647 w 40"/>
              <a:gd name="T31" fmla="*/ 2147483647 h 48"/>
              <a:gd name="T32" fmla="*/ 2147483647 w 40"/>
              <a:gd name="T33" fmla="*/ 2147483647 h 48"/>
              <a:gd name="T34" fmla="*/ 2147483647 w 40"/>
              <a:gd name="T35" fmla="*/ 2147483647 h 48"/>
              <a:gd name="T36" fmla="*/ 2147483647 w 40"/>
              <a:gd name="T37" fmla="*/ 2147483647 h 48"/>
              <a:gd name="T38" fmla="*/ 2147483647 w 40"/>
              <a:gd name="T39" fmla="*/ 2147483647 h 48"/>
              <a:gd name="T40" fmla="*/ 2147483647 w 40"/>
              <a:gd name="T41" fmla="*/ 2147483647 h 48"/>
              <a:gd name="T42" fmla="*/ 2147483647 w 40"/>
              <a:gd name="T43" fmla="*/ 2147483647 h 48"/>
              <a:gd name="T44" fmla="*/ 2147483647 w 40"/>
              <a:gd name="T45" fmla="*/ 2147483647 h 48"/>
              <a:gd name="T46" fmla="*/ 2147483647 w 40"/>
              <a:gd name="T47" fmla="*/ 2147483647 h 48"/>
              <a:gd name="T48" fmla="*/ 2147483647 w 40"/>
              <a:gd name="T49" fmla="*/ 2147483647 h 48"/>
              <a:gd name="T50" fmla="*/ 2147483647 w 40"/>
              <a:gd name="T51" fmla="*/ 2147483647 h 48"/>
              <a:gd name="T52" fmla="*/ 2147483647 w 40"/>
              <a:gd name="T53" fmla="*/ 2147483647 h 48"/>
              <a:gd name="T54" fmla="*/ 2147483647 w 40"/>
              <a:gd name="T55" fmla="*/ 2147483647 h 48"/>
              <a:gd name="T56" fmla="*/ 2147483647 w 40"/>
              <a:gd name="T57" fmla="*/ 2147483647 h 48"/>
              <a:gd name="T58" fmla="*/ 0 w 40"/>
              <a:gd name="T59" fmla="*/ 2147483647 h 48"/>
              <a:gd name="T60" fmla="*/ 2147483647 w 40"/>
              <a:gd name="T61" fmla="*/ 2147483647 h 48"/>
              <a:gd name="T62" fmla="*/ 2147483647 w 40"/>
              <a:gd name="T63" fmla="*/ 2147483647 h 48"/>
              <a:gd name="T64" fmla="*/ 2147483647 w 40"/>
              <a:gd name="T65" fmla="*/ 2147483647 h 48"/>
              <a:gd name="T66" fmla="*/ 2147483647 w 40"/>
              <a:gd name="T67" fmla="*/ 0 h 48"/>
              <a:gd name="T68" fmla="*/ 2147483647 w 40"/>
              <a:gd name="T69" fmla="*/ 2147483647 h 48"/>
              <a:gd name="T70" fmla="*/ 2147483647 w 40"/>
              <a:gd name="T71" fmla="*/ 2147483647 h 48"/>
              <a:gd name="T72" fmla="*/ 2147483647 w 40"/>
              <a:gd name="T73" fmla="*/ 214748364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8"/>
              <a:gd name="T113" fmla="*/ 40 w 4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8">
                <a:moveTo>
                  <a:pt x="34" y="14"/>
                </a:moveTo>
                <a:lnTo>
                  <a:pt x="34" y="14"/>
                </a:lnTo>
                <a:lnTo>
                  <a:pt x="34" y="12"/>
                </a:lnTo>
                <a:lnTo>
                  <a:pt x="32" y="10"/>
                </a:lnTo>
                <a:lnTo>
                  <a:pt x="30" y="8"/>
                </a:lnTo>
                <a:lnTo>
                  <a:pt x="26" y="6"/>
                </a:lnTo>
                <a:lnTo>
                  <a:pt x="22" y="4"/>
                </a:lnTo>
                <a:lnTo>
                  <a:pt x="14" y="6"/>
                </a:lnTo>
                <a:lnTo>
                  <a:pt x="10" y="10"/>
                </a:lnTo>
                <a:lnTo>
                  <a:pt x="8" y="16"/>
                </a:lnTo>
                <a:lnTo>
                  <a:pt x="6" y="24"/>
                </a:lnTo>
                <a:lnTo>
                  <a:pt x="6" y="32"/>
                </a:lnTo>
                <a:lnTo>
                  <a:pt x="10" y="38"/>
                </a:lnTo>
                <a:lnTo>
                  <a:pt x="14" y="42"/>
                </a:lnTo>
                <a:lnTo>
                  <a:pt x="20" y="42"/>
                </a:lnTo>
                <a:lnTo>
                  <a:pt x="26" y="42"/>
                </a:lnTo>
                <a:lnTo>
                  <a:pt x="32" y="38"/>
                </a:lnTo>
                <a:lnTo>
                  <a:pt x="32" y="36"/>
                </a:lnTo>
                <a:lnTo>
                  <a:pt x="34" y="34"/>
                </a:lnTo>
                <a:lnTo>
                  <a:pt x="34" y="32"/>
                </a:lnTo>
                <a:lnTo>
                  <a:pt x="34" y="30"/>
                </a:lnTo>
                <a:lnTo>
                  <a:pt x="40" y="30"/>
                </a:lnTo>
                <a:lnTo>
                  <a:pt x="40" y="32"/>
                </a:lnTo>
                <a:lnTo>
                  <a:pt x="38" y="38"/>
                </a:lnTo>
                <a:lnTo>
                  <a:pt x="36" y="42"/>
                </a:lnTo>
                <a:lnTo>
                  <a:pt x="28" y="46"/>
                </a:lnTo>
                <a:lnTo>
                  <a:pt x="20" y="48"/>
                </a:lnTo>
                <a:lnTo>
                  <a:pt x="12" y="46"/>
                </a:lnTo>
                <a:lnTo>
                  <a:pt x="6" y="42"/>
                </a:lnTo>
                <a:lnTo>
                  <a:pt x="2" y="34"/>
                </a:lnTo>
                <a:lnTo>
                  <a:pt x="0" y="24"/>
                </a:lnTo>
                <a:lnTo>
                  <a:pt x="2" y="14"/>
                </a:lnTo>
                <a:lnTo>
                  <a:pt x="6" y="6"/>
                </a:lnTo>
                <a:lnTo>
                  <a:pt x="12" y="2"/>
                </a:lnTo>
                <a:lnTo>
                  <a:pt x="22" y="0"/>
                </a:lnTo>
                <a:lnTo>
                  <a:pt x="28" y="0"/>
                </a:lnTo>
                <a:lnTo>
                  <a:pt x="34" y="4"/>
                </a:lnTo>
                <a:lnTo>
                  <a:pt x="38" y="8"/>
                </a:lnTo>
                <a:lnTo>
                  <a:pt x="40" y="14"/>
                </a:lnTo>
                <a:lnTo>
                  <a:pt x="34" y="14"/>
                </a:lnTo>
                <a:close/>
              </a:path>
            </a:pathLst>
          </a:custGeom>
          <a:solidFill>
            <a:srgbClr val="FFFFFF"/>
          </a:solidFill>
          <a:ln w="10">
            <a:solidFill>
              <a:srgbClr val="FFFFFF"/>
            </a:solidFill>
            <a:round/>
            <a:headEnd/>
            <a:tailEnd/>
          </a:ln>
        </p:spPr>
        <p:txBody>
          <a:bodyPr/>
          <a:lstStyle/>
          <a:p>
            <a:endParaRPr lang="en-US" b="1"/>
          </a:p>
        </p:txBody>
      </p:sp>
      <p:sp>
        <p:nvSpPr>
          <p:cNvPr id="32807" name="Freeform 167"/>
          <p:cNvSpPr>
            <a:spLocks/>
          </p:cNvSpPr>
          <p:nvPr/>
        </p:nvSpPr>
        <p:spPr bwMode="auto">
          <a:xfrm>
            <a:off x="3961173" y="4184650"/>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solidFill>
            <a:srgbClr val="FFFFFF"/>
          </a:solidFill>
          <a:ln w="10">
            <a:solidFill>
              <a:srgbClr val="FFFFFF"/>
            </a:solidFill>
            <a:round/>
            <a:headEnd/>
            <a:tailEnd/>
          </a:ln>
        </p:spPr>
        <p:txBody>
          <a:bodyPr/>
          <a:lstStyle/>
          <a:p>
            <a:endParaRPr lang="en-US" b="1"/>
          </a:p>
        </p:txBody>
      </p:sp>
      <p:sp>
        <p:nvSpPr>
          <p:cNvPr id="32808" name="Freeform 168"/>
          <p:cNvSpPr>
            <a:spLocks/>
          </p:cNvSpPr>
          <p:nvPr/>
        </p:nvSpPr>
        <p:spPr bwMode="auto">
          <a:xfrm>
            <a:off x="4024673" y="4238625"/>
            <a:ext cx="31750" cy="47625"/>
          </a:xfrm>
          <a:custGeom>
            <a:avLst/>
            <a:gdLst>
              <a:gd name="T0" fmla="*/ 0 w 20"/>
              <a:gd name="T1" fmla="*/ 2147483647 h 30"/>
              <a:gd name="T2" fmla="*/ 0 w 20"/>
              <a:gd name="T3" fmla="*/ 2147483647 h 30"/>
              <a:gd name="T4" fmla="*/ 2147483647 w 20"/>
              <a:gd name="T5" fmla="*/ 2147483647 h 30"/>
              <a:gd name="T6" fmla="*/ 2147483647 w 20"/>
              <a:gd name="T7" fmla="*/ 2147483647 h 30"/>
              <a:gd name="T8" fmla="*/ 2147483647 w 20"/>
              <a:gd name="T9" fmla="*/ 2147483647 h 30"/>
              <a:gd name="T10" fmla="*/ 2147483647 w 20"/>
              <a:gd name="T11" fmla="*/ 0 h 30"/>
              <a:gd name="T12" fmla="*/ 2147483647 w 20"/>
              <a:gd name="T13" fmla="*/ 2147483647 h 30"/>
              <a:gd name="T14" fmla="*/ 2147483647 w 20"/>
              <a:gd name="T15" fmla="*/ 2147483647 h 30"/>
              <a:gd name="T16" fmla="*/ 2147483647 w 20"/>
              <a:gd name="T17" fmla="*/ 2147483647 h 30"/>
              <a:gd name="T18" fmla="*/ 2147483647 w 20"/>
              <a:gd name="T19" fmla="*/ 2147483647 h 30"/>
              <a:gd name="T20" fmla="*/ 2147483647 w 20"/>
              <a:gd name="T21" fmla="*/ 2147483647 h 30"/>
              <a:gd name="T22" fmla="*/ 2147483647 w 20"/>
              <a:gd name="T23" fmla="*/ 2147483647 h 30"/>
              <a:gd name="T24" fmla="*/ 2147483647 w 20"/>
              <a:gd name="T25" fmla="*/ 2147483647 h 30"/>
              <a:gd name="T26" fmla="*/ 2147483647 w 20"/>
              <a:gd name="T27" fmla="*/ 2147483647 h 30"/>
              <a:gd name="T28" fmla="*/ 2147483647 w 20"/>
              <a:gd name="T29" fmla="*/ 2147483647 h 30"/>
              <a:gd name="T30" fmla="*/ 2147483647 w 20"/>
              <a:gd name="T31" fmla="*/ 2147483647 h 30"/>
              <a:gd name="T32" fmla="*/ 2147483647 w 20"/>
              <a:gd name="T33" fmla="*/ 2147483647 h 30"/>
              <a:gd name="T34" fmla="*/ 2147483647 w 20"/>
              <a:gd name="T35" fmla="*/ 2147483647 h 30"/>
              <a:gd name="T36" fmla="*/ 2147483647 w 20"/>
              <a:gd name="T37" fmla="*/ 2147483647 h 30"/>
              <a:gd name="T38" fmla="*/ 0 w 20"/>
              <a:gd name="T39" fmla="*/ 2147483647 h 30"/>
              <a:gd name="T40" fmla="*/ 0 w 20"/>
              <a:gd name="T41" fmla="*/ 2147483647 h 30"/>
              <a:gd name="T42" fmla="*/ 0 w 20"/>
              <a:gd name="T43" fmla="*/ 2147483647 h 30"/>
              <a:gd name="T44" fmla="*/ 0 w 20"/>
              <a:gd name="T45" fmla="*/ 2147483647 h 30"/>
              <a:gd name="T46" fmla="*/ 0 w 20"/>
              <a:gd name="T47" fmla="*/ 2147483647 h 30"/>
              <a:gd name="T48" fmla="*/ 2147483647 w 20"/>
              <a:gd name="T49" fmla="*/ 2147483647 h 30"/>
              <a:gd name="T50" fmla="*/ 2147483647 w 20"/>
              <a:gd name="T51" fmla="*/ 2147483647 h 30"/>
              <a:gd name="T52" fmla="*/ 2147483647 w 20"/>
              <a:gd name="T53" fmla="*/ 2147483647 h 30"/>
              <a:gd name="T54" fmla="*/ 2147483647 w 20"/>
              <a:gd name="T55" fmla="*/ 2147483647 h 30"/>
              <a:gd name="T56" fmla="*/ 2147483647 w 20"/>
              <a:gd name="T57" fmla="*/ 2147483647 h 30"/>
              <a:gd name="T58" fmla="*/ 2147483647 w 20"/>
              <a:gd name="T59" fmla="*/ 2147483647 h 30"/>
              <a:gd name="T60" fmla="*/ 2147483647 w 20"/>
              <a:gd name="T61" fmla="*/ 2147483647 h 30"/>
              <a:gd name="T62" fmla="*/ 2147483647 w 20"/>
              <a:gd name="T63" fmla="*/ 2147483647 h 30"/>
              <a:gd name="T64" fmla="*/ 2147483647 w 20"/>
              <a:gd name="T65" fmla="*/ 2147483647 h 30"/>
              <a:gd name="T66" fmla="*/ 2147483647 w 20"/>
              <a:gd name="T67" fmla="*/ 2147483647 h 30"/>
              <a:gd name="T68" fmla="*/ 0 w 20"/>
              <a:gd name="T69" fmla="*/ 2147483647 h 30"/>
              <a:gd name="T70" fmla="*/ 0 w 2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
              <a:gd name="T109" fmla="*/ 0 h 30"/>
              <a:gd name="T110" fmla="*/ 20 w 2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 h="30">
                <a:moveTo>
                  <a:pt x="0" y="10"/>
                </a:moveTo>
                <a:lnTo>
                  <a:pt x="0" y="10"/>
                </a:lnTo>
                <a:lnTo>
                  <a:pt x="2" y="8"/>
                </a:lnTo>
                <a:lnTo>
                  <a:pt x="2" y="6"/>
                </a:lnTo>
                <a:lnTo>
                  <a:pt x="6" y="2"/>
                </a:lnTo>
                <a:lnTo>
                  <a:pt x="10" y="0"/>
                </a:lnTo>
                <a:lnTo>
                  <a:pt x="14" y="2"/>
                </a:lnTo>
                <a:lnTo>
                  <a:pt x="16" y="4"/>
                </a:lnTo>
                <a:lnTo>
                  <a:pt x="18" y="6"/>
                </a:lnTo>
                <a:lnTo>
                  <a:pt x="20" y="10"/>
                </a:lnTo>
                <a:lnTo>
                  <a:pt x="18" y="14"/>
                </a:lnTo>
                <a:lnTo>
                  <a:pt x="16" y="16"/>
                </a:lnTo>
                <a:lnTo>
                  <a:pt x="14" y="18"/>
                </a:lnTo>
                <a:lnTo>
                  <a:pt x="12" y="18"/>
                </a:lnTo>
                <a:lnTo>
                  <a:pt x="8" y="20"/>
                </a:lnTo>
                <a:lnTo>
                  <a:pt x="8" y="22"/>
                </a:lnTo>
                <a:lnTo>
                  <a:pt x="6" y="24"/>
                </a:lnTo>
                <a:lnTo>
                  <a:pt x="4" y="24"/>
                </a:lnTo>
                <a:lnTo>
                  <a:pt x="4" y="26"/>
                </a:lnTo>
                <a:lnTo>
                  <a:pt x="20" y="26"/>
                </a:lnTo>
                <a:lnTo>
                  <a:pt x="20" y="30"/>
                </a:lnTo>
                <a:lnTo>
                  <a:pt x="0" y="30"/>
                </a:lnTo>
                <a:lnTo>
                  <a:pt x="0" y="28"/>
                </a:lnTo>
                <a:lnTo>
                  <a:pt x="0" y="26"/>
                </a:lnTo>
                <a:lnTo>
                  <a:pt x="2" y="22"/>
                </a:lnTo>
                <a:lnTo>
                  <a:pt x="6" y="18"/>
                </a:lnTo>
                <a:lnTo>
                  <a:pt x="10" y="16"/>
                </a:lnTo>
                <a:lnTo>
                  <a:pt x="12" y="14"/>
                </a:lnTo>
                <a:lnTo>
                  <a:pt x="14" y="14"/>
                </a:lnTo>
                <a:lnTo>
                  <a:pt x="16" y="10"/>
                </a:lnTo>
                <a:lnTo>
                  <a:pt x="14" y="6"/>
                </a:lnTo>
                <a:lnTo>
                  <a:pt x="10" y="4"/>
                </a:lnTo>
                <a:lnTo>
                  <a:pt x="8" y="4"/>
                </a:lnTo>
                <a:lnTo>
                  <a:pt x="6" y="6"/>
                </a:lnTo>
                <a:lnTo>
                  <a:pt x="4" y="8"/>
                </a:lnTo>
                <a:lnTo>
                  <a:pt x="4" y="12"/>
                </a:lnTo>
                <a:lnTo>
                  <a:pt x="0" y="12"/>
                </a:lnTo>
                <a:lnTo>
                  <a:pt x="0" y="10"/>
                </a:lnTo>
                <a:close/>
              </a:path>
            </a:pathLst>
          </a:custGeom>
          <a:solidFill>
            <a:srgbClr val="FFFFFF"/>
          </a:solidFill>
          <a:ln w="10">
            <a:solidFill>
              <a:srgbClr val="FFFFFF"/>
            </a:solidFill>
            <a:round/>
            <a:headEnd/>
            <a:tailEnd/>
          </a:ln>
        </p:spPr>
        <p:txBody>
          <a:bodyPr/>
          <a:lstStyle/>
          <a:p>
            <a:endParaRPr lang="en-US" b="1"/>
          </a:p>
        </p:txBody>
      </p:sp>
      <p:sp>
        <p:nvSpPr>
          <p:cNvPr id="32809" name="Freeform 171"/>
          <p:cNvSpPr>
            <a:spLocks/>
          </p:cNvSpPr>
          <p:nvPr/>
        </p:nvSpPr>
        <p:spPr bwMode="auto">
          <a:xfrm>
            <a:off x="5862998" y="4889500"/>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w="10">
            <a:solidFill>
              <a:srgbClr val="FFFFFF"/>
            </a:solidFill>
            <a:round/>
            <a:headEnd/>
            <a:tailEnd/>
          </a:ln>
        </p:spPr>
        <p:txBody>
          <a:bodyPr/>
          <a:lstStyle/>
          <a:p>
            <a:endParaRPr lang="en-US" b="1"/>
          </a:p>
        </p:txBody>
      </p:sp>
      <p:sp>
        <p:nvSpPr>
          <p:cNvPr id="32810" name="Freeform 172"/>
          <p:cNvSpPr>
            <a:spLocks/>
          </p:cNvSpPr>
          <p:nvPr/>
        </p:nvSpPr>
        <p:spPr bwMode="auto">
          <a:xfrm>
            <a:off x="5094648" y="5283200"/>
            <a:ext cx="57150" cy="73025"/>
          </a:xfrm>
          <a:custGeom>
            <a:avLst/>
            <a:gdLst>
              <a:gd name="T0" fmla="*/ 0 w 36"/>
              <a:gd name="T1" fmla="*/ 2147483647 h 46"/>
              <a:gd name="T2" fmla="*/ 0 w 36"/>
              <a:gd name="T3" fmla="*/ 0 h 46"/>
              <a:gd name="T4" fmla="*/ 2147483647 w 36"/>
              <a:gd name="T5" fmla="*/ 0 h 46"/>
              <a:gd name="T6" fmla="*/ 2147483647 w 36"/>
              <a:gd name="T7" fmla="*/ 2147483647 h 46"/>
              <a:gd name="T8" fmla="*/ 2147483647 w 36"/>
              <a:gd name="T9" fmla="*/ 2147483647 h 46"/>
              <a:gd name="T10" fmla="*/ 2147483647 w 36"/>
              <a:gd name="T11" fmla="*/ 0 h 46"/>
              <a:gd name="T12" fmla="*/ 2147483647 w 36"/>
              <a:gd name="T13" fmla="*/ 0 h 46"/>
              <a:gd name="T14" fmla="*/ 2147483647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0 w 36"/>
              <a:gd name="T25" fmla="*/ 2147483647 h 46"/>
              <a:gd name="T26" fmla="*/ 0 w 36"/>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0" y="46"/>
                </a:moveTo>
                <a:lnTo>
                  <a:pt x="0" y="0"/>
                </a:lnTo>
                <a:lnTo>
                  <a:pt x="8" y="0"/>
                </a:lnTo>
                <a:lnTo>
                  <a:pt x="30" y="38"/>
                </a:lnTo>
                <a:lnTo>
                  <a:pt x="30" y="0"/>
                </a:lnTo>
                <a:lnTo>
                  <a:pt x="36" y="0"/>
                </a:lnTo>
                <a:lnTo>
                  <a:pt x="36" y="46"/>
                </a:lnTo>
                <a:lnTo>
                  <a:pt x="30" y="46"/>
                </a:lnTo>
                <a:lnTo>
                  <a:pt x="6" y="10"/>
                </a:lnTo>
                <a:lnTo>
                  <a:pt x="6" y="46"/>
                </a:lnTo>
                <a:lnTo>
                  <a:pt x="0" y="46"/>
                </a:lnTo>
                <a:close/>
              </a:path>
            </a:pathLst>
          </a:custGeom>
          <a:solidFill>
            <a:srgbClr val="FFFFFF"/>
          </a:solidFill>
          <a:ln w="10">
            <a:solidFill>
              <a:srgbClr val="FFFFFF"/>
            </a:solidFill>
            <a:round/>
            <a:headEnd/>
            <a:tailEnd/>
          </a:ln>
        </p:spPr>
        <p:txBody>
          <a:bodyPr/>
          <a:lstStyle/>
          <a:p>
            <a:endParaRPr lang="en-US" b="1"/>
          </a:p>
        </p:txBody>
      </p:sp>
      <p:sp>
        <p:nvSpPr>
          <p:cNvPr id="32811" name="Freeform 173"/>
          <p:cNvSpPr>
            <a:spLocks/>
          </p:cNvSpPr>
          <p:nvPr/>
        </p:nvSpPr>
        <p:spPr bwMode="auto">
          <a:xfrm>
            <a:off x="5094648" y="5864225"/>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w="10">
            <a:solidFill>
              <a:srgbClr val="FFFFFF"/>
            </a:solidFill>
            <a:round/>
            <a:headEnd/>
            <a:tailEnd/>
          </a:ln>
        </p:spPr>
        <p:txBody>
          <a:bodyPr/>
          <a:lstStyle/>
          <a:p>
            <a:endParaRPr lang="en-US" b="1"/>
          </a:p>
        </p:txBody>
      </p:sp>
      <p:sp>
        <p:nvSpPr>
          <p:cNvPr id="32812" name="Freeform 174"/>
          <p:cNvSpPr>
            <a:spLocks/>
          </p:cNvSpPr>
          <p:nvPr/>
        </p:nvSpPr>
        <p:spPr bwMode="auto">
          <a:xfrm>
            <a:off x="4386623" y="5867400"/>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w="10">
            <a:solidFill>
              <a:srgbClr val="FFFFFF"/>
            </a:solidFill>
            <a:round/>
            <a:headEnd/>
            <a:tailEnd/>
          </a:ln>
        </p:spPr>
        <p:txBody>
          <a:bodyPr/>
          <a:lstStyle/>
          <a:p>
            <a:endParaRPr lang="en-US" b="1"/>
          </a:p>
        </p:txBody>
      </p:sp>
      <p:sp>
        <p:nvSpPr>
          <p:cNvPr id="32813" name="Freeform 175"/>
          <p:cNvSpPr>
            <a:spLocks/>
          </p:cNvSpPr>
          <p:nvPr/>
        </p:nvSpPr>
        <p:spPr bwMode="auto">
          <a:xfrm>
            <a:off x="4964473" y="6118225"/>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solidFill>
            <a:srgbClr val="FFFFFF"/>
          </a:solidFill>
          <a:ln w="10">
            <a:solidFill>
              <a:srgbClr val="FFFFFF"/>
            </a:solidFill>
            <a:round/>
            <a:headEnd/>
            <a:tailEnd/>
          </a:ln>
        </p:spPr>
        <p:txBody>
          <a:bodyPr/>
          <a:lstStyle/>
          <a:p>
            <a:endParaRPr lang="en-US" b="1"/>
          </a:p>
        </p:txBody>
      </p:sp>
      <p:sp>
        <p:nvSpPr>
          <p:cNvPr id="32814" name="Freeform 176"/>
          <p:cNvSpPr>
            <a:spLocks noEditPoints="1"/>
          </p:cNvSpPr>
          <p:nvPr/>
        </p:nvSpPr>
        <p:spPr bwMode="auto">
          <a:xfrm>
            <a:off x="4516798" y="6118225"/>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2147483647 w 44"/>
              <a:gd name="T13" fmla="*/ 2147483647 h 48"/>
              <a:gd name="T14" fmla="*/ 0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0 h 48"/>
              <a:gd name="T24" fmla="*/ 2147483647 w 44"/>
              <a:gd name="T25" fmla="*/ 0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2" y="34"/>
                </a:moveTo>
                <a:lnTo>
                  <a:pt x="42" y="34"/>
                </a:lnTo>
                <a:lnTo>
                  <a:pt x="38" y="42"/>
                </a:lnTo>
                <a:lnTo>
                  <a:pt x="32" y="46"/>
                </a:lnTo>
                <a:lnTo>
                  <a:pt x="22" y="48"/>
                </a:lnTo>
                <a:lnTo>
                  <a:pt x="12" y="46"/>
                </a:lnTo>
                <a:lnTo>
                  <a:pt x="6" y="42"/>
                </a:lnTo>
                <a:lnTo>
                  <a:pt x="2" y="34"/>
                </a:lnTo>
                <a:lnTo>
                  <a:pt x="0" y="24"/>
                </a:lnTo>
                <a:lnTo>
                  <a:pt x="2" y="14"/>
                </a:lnTo>
                <a:lnTo>
                  <a:pt x="6" y="6"/>
                </a:lnTo>
                <a:lnTo>
                  <a:pt x="12" y="2"/>
                </a:lnTo>
                <a:lnTo>
                  <a:pt x="22" y="0"/>
                </a:lnTo>
                <a:lnTo>
                  <a:pt x="30" y="0"/>
                </a:lnTo>
                <a:lnTo>
                  <a:pt x="38" y="4"/>
                </a:lnTo>
                <a:lnTo>
                  <a:pt x="42" y="12"/>
                </a:lnTo>
                <a:lnTo>
                  <a:pt x="44" y="24"/>
                </a:lnTo>
                <a:lnTo>
                  <a:pt x="42" y="34"/>
                </a:lnTo>
                <a:close/>
                <a:moveTo>
                  <a:pt x="38" y="16"/>
                </a:moveTo>
                <a:lnTo>
                  <a:pt x="38" y="16"/>
                </a:lnTo>
                <a:lnTo>
                  <a:pt x="34" y="10"/>
                </a:lnTo>
                <a:lnTo>
                  <a:pt x="28" y="6"/>
                </a:lnTo>
                <a:lnTo>
                  <a:pt x="22" y="4"/>
                </a:lnTo>
                <a:lnTo>
                  <a:pt x="16" y="6"/>
                </a:lnTo>
                <a:lnTo>
                  <a:pt x="10" y="10"/>
                </a:lnTo>
                <a:lnTo>
                  <a:pt x="8" y="16"/>
                </a:lnTo>
                <a:lnTo>
                  <a:pt x="6" y="24"/>
                </a:lnTo>
                <a:lnTo>
                  <a:pt x="8" y="32"/>
                </a:lnTo>
                <a:lnTo>
                  <a:pt x="10" y="38"/>
                </a:lnTo>
                <a:lnTo>
                  <a:pt x="16" y="40"/>
                </a:lnTo>
                <a:lnTo>
                  <a:pt x="22" y="42"/>
                </a:lnTo>
                <a:lnTo>
                  <a:pt x="28" y="40"/>
                </a:lnTo>
                <a:lnTo>
                  <a:pt x="34" y="38"/>
                </a:lnTo>
                <a:lnTo>
                  <a:pt x="38" y="32"/>
                </a:lnTo>
                <a:lnTo>
                  <a:pt x="38" y="24"/>
                </a:lnTo>
                <a:lnTo>
                  <a:pt x="38" y="16"/>
                </a:lnTo>
                <a:close/>
              </a:path>
            </a:pathLst>
          </a:custGeom>
          <a:solidFill>
            <a:srgbClr val="FFFFFF"/>
          </a:solidFill>
          <a:ln w="10">
            <a:solidFill>
              <a:srgbClr val="FFFFFF"/>
            </a:solidFill>
            <a:round/>
            <a:headEnd/>
            <a:tailEnd/>
          </a:ln>
        </p:spPr>
        <p:txBody>
          <a:bodyPr/>
          <a:lstStyle/>
          <a:p>
            <a:endParaRPr lang="en-US" b="1"/>
          </a:p>
        </p:txBody>
      </p:sp>
      <p:sp>
        <p:nvSpPr>
          <p:cNvPr id="32815" name="Freeform 177"/>
          <p:cNvSpPr>
            <a:spLocks/>
          </p:cNvSpPr>
          <p:nvPr/>
        </p:nvSpPr>
        <p:spPr bwMode="auto">
          <a:xfrm>
            <a:off x="4596173" y="6118225"/>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solidFill>
            <a:srgbClr val="FFFFFF"/>
          </a:solidFill>
          <a:ln w="10">
            <a:solidFill>
              <a:srgbClr val="FFFFFF"/>
            </a:solidFill>
            <a:round/>
            <a:headEnd/>
            <a:tailEnd/>
          </a:ln>
        </p:spPr>
        <p:txBody>
          <a:bodyPr/>
          <a:lstStyle/>
          <a:p>
            <a:endParaRPr lang="en-US" b="1"/>
          </a:p>
        </p:txBody>
      </p:sp>
      <p:sp>
        <p:nvSpPr>
          <p:cNvPr id="32816" name="Freeform 178"/>
          <p:cNvSpPr>
            <a:spLocks/>
          </p:cNvSpPr>
          <p:nvPr/>
        </p:nvSpPr>
        <p:spPr bwMode="auto">
          <a:xfrm>
            <a:off x="4386623" y="5505450"/>
            <a:ext cx="63500" cy="76200"/>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2147483647 h 48"/>
              <a:gd name="T12" fmla="*/ 2147483647 w 40"/>
              <a:gd name="T13" fmla="*/ 2147483647 h 48"/>
              <a:gd name="T14" fmla="*/ 2147483647 w 40"/>
              <a:gd name="T15" fmla="*/ 2147483647 h 48"/>
              <a:gd name="T16" fmla="*/ 2147483647 w 40"/>
              <a:gd name="T17" fmla="*/ 2147483647 h 48"/>
              <a:gd name="T18" fmla="*/ 2147483647 w 40"/>
              <a:gd name="T19" fmla="*/ 2147483647 h 48"/>
              <a:gd name="T20" fmla="*/ 2147483647 w 40"/>
              <a:gd name="T21" fmla="*/ 2147483647 h 48"/>
              <a:gd name="T22" fmla="*/ 2147483647 w 40"/>
              <a:gd name="T23" fmla="*/ 2147483647 h 48"/>
              <a:gd name="T24" fmla="*/ 2147483647 w 40"/>
              <a:gd name="T25" fmla="*/ 2147483647 h 48"/>
              <a:gd name="T26" fmla="*/ 2147483647 w 40"/>
              <a:gd name="T27" fmla="*/ 2147483647 h 48"/>
              <a:gd name="T28" fmla="*/ 2147483647 w 40"/>
              <a:gd name="T29" fmla="*/ 2147483647 h 48"/>
              <a:gd name="T30" fmla="*/ 2147483647 w 40"/>
              <a:gd name="T31" fmla="*/ 2147483647 h 48"/>
              <a:gd name="T32" fmla="*/ 2147483647 w 40"/>
              <a:gd name="T33" fmla="*/ 2147483647 h 48"/>
              <a:gd name="T34" fmla="*/ 2147483647 w 40"/>
              <a:gd name="T35" fmla="*/ 2147483647 h 48"/>
              <a:gd name="T36" fmla="*/ 2147483647 w 40"/>
              <a:gd name="T37" fmla="*/ 2147483647 h 48"/>
              <a:gd name="T38" fmla="*/ 2147483647 w 40"/>
              <a:gd name="T39" fmla="*/ 2147483647 h 48"/>
              <a:gd name="T40" fmla="*/ 2147483647 w 40"/>
              <a:gd name="T41" fmla="*/ 2147483647 h 48"/>
              <a:gd name="T42" fmla="*/ 2147483647 w 40"/>
              <a:gd name="T43" fmla="*/ 2147483647 h 48"/>
              <a:gd name="T44" fmla="*/ 2147483647 w 40"/>
              <a:gd name="T45" fmla="*/ 2147483647 h 48"/>
              <a:gd name="T46" fmla="*/ 2147483647 w 40"/>
              <a:gd name="T47" fmla="*/ 2147483647 h 48"/>
              <a:gd name="T48" fmla="*/ 2147483647 w 40"/>
              <a:gd name="T49" fmla="*/ 2147483647 h 48"/>
              <a:gd name="T50" fmla="*/ 2147483647 w 40"/>
              <a:gd name="T51" fmla="*/ 2147483647 h 48"/>
              <a:gd name="T52" fmla="*/ 2147483647 w 40"/>
              <a:gd name="T53" fmla="*/ 2147483647 h 48"/>
              <a:gd name="T54" fmla="*/ 2147483647 w 40"/>
              <a:gd name="T55" fmla="*/ 2147483647 h 48"/>
              <a:gd name="T56" fmla="*/ 0 w 40"/>
              <a:gd name="T57" fmla="*/ 2147483647 h 48"/>
              <a:gd name="T58" fmla="*/ 0 w 40"/>
              <a:gd name="T59" fmla="*/ 2147483647 h 48"/>
              <a:gd name="T60" fmla="*/ 0 w 40"/>
              <a:gd name="T61" fmla="*/ 2147483647 h 48"/>
              <a:gd name="T62" fmla="*/ 2147483647 w 40"/>
              <a:gd name="T63" fmla="*/ 2147483647 h 48"/>
              <a:gd name="T64" fmla="*/ 2147483647 w 40"/>
              <a:gd name="T65" fmla="*/ 0 h 48"/>
              <a:gd name="T66" fmla="*/ 2147483647 w 40"/>
              <a:gd name="T67" fmla="*/ 0 h 48"/>
              <a:gd name="T68" fmla="*/ 2147483647 w 40"/>
              <a:gd name="T69" fmla="*/ 2147483647 h 48"/>
              <a:gd name="T70" fmla="*/ 2147483647 w 40"/>
              <a:gd name="T71" fmla="*/ 2147483647 h 48"/>
              <a:gd name="T72" fmla="*/ 2147483647 w 40"/>
              <a:gd name="T73" fmla="*/ 214748364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8"/>
              <a:gd name="T113" fmla="*/ 40 w 4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8">
                <a:moveTo>
                  <a:pt x="34" y="14"/>
                </a:moveTo>
                <a:lnTo>
                  <a:pt x="34" y="14"/>
                </a:lnTo>
                <a:lnTo>
                  <a:pt x="32" y="12"/>
                </a:lnTo>
                <a:lnTo>
                  <a:pt x="32" y="10"/>
                </a:lnTo>
                <a:lnTo>
                  <a:pt x="30" y="8"/>
                </a:lnTo>
                <a:lnTo>
                  <a:pt x="26" y="6"/>
                </a:lnTo>
                <a:lnTo>
                  <a:pt x="20" y="4"/>
                </a:lnTo>
                <a:lnTo>
                  <a:pt x="14" y="6"/>
                </a:lnTo>
                <a:lnTo>
                  <a:pt x="10" y="10"/>
                </a:lnTo>
                <a:lnTo>
                  <a:pt x="6" y="16"/>
                </a:lnTo>
                <a:lnTo>
                  <a:pt x="6" y="24"/>
                </a:lnTo>
                <a:lnTo>
                  <a:pt x="6" y="32"/>
                </a:lnTo>
                <a:lnTo>
                  <a:pt x="10" y="38"/>
                </a:lnTo>
                <a:lnTo>
                  <a:pt x="14" y="40"/>
                </a:lnTo>
                <a:lnTo>
                  <a:pt x="20" y="42"/>
                </a:lnTo>
                <a:lnTo>
                  <a:pt x="26" y="40"/>
                </a:lnTo>
                <a:lnTo>
                  <a:pt x="30" y="38"/>
                </a:lnTo>
                <a:lnTo>
                  <a:pt x="32" y="36"/>
                </a:lnTo>
                <a:lnTo>
                  <a:pt x="32" y="34"/>
                </a:lnTo>
                <a:lnTo>
                  <a:pt x="34" y="32"/>
                </a:lnTo>
                <a:lnTo>
                  <a:pt x="34" y="30"/>
                </a:lnTo>
                <a:lnTo>
                  <a:pt x="40" y="30"/>
                </a:lnTo>
                <a:lnTo>
                  <a:pt x="40" y="32"/>
                </a:lnTo>
                <a:lnTo>
                  <a:pt x="38" y="38"/>
                </a:lnTo>
                <a:lnTo>
                  <a:pt x="34" y="42"/>
                </a:lnTo>
                <a:lnTo>
                  <a:pt x="28" y="46"/>
                </a:lnTo>
                <a:lnTo>
                  <a:pt x="20" y="48"/>
                </a:lnTo>
                <a:lnTo>
                  <a:pt x="12" y="46"/>
                </a:lnTo>
                <a:lnTo>
                  <a:pt x="4" y="42"/>
                </a:lnTo>
                <a:lnTo>
                  <a:pt x="0" y="34"/>
                </a:lnTo>
                <a:lnTo>
                  <a:pt x="0" y="24"/>
                </a:lnTo>
                <a:lnTo>
                  <a:pt x="0" y="14"/>
                </a:lnTo>
                <a:lnTo>
                  <a:pt x="4" y="6"/>
                </a:lnTo>
                <a:lnTo>
                  <a:pt x="12" y="0"/>
                </a:lnTo>
                <a:lnTo>
                  <a:pt x="20" y="0"/>
                </a:lnTo>
                <a:lnTo>
                  <a:pt x="28" y="0"/>
                </a:lnTo>
                <a:lnTo>
                  <a:pt x="34" y="4"/>
                </a:lnTo>
                <a:lnTo>
                  <a:pt x="38" y="8"/>
                </a:lnTo>
                <a:lnTo>
                  <a:pt x="40" y="14"/>
                </a:lnTo>
                <a:lnTo>
                  <a:pt x="34" y="14"/>
                </a:lnTo>
                <a:close/>
              </a:path>
            </a:pathLst>
          </a:custGeom>
          <a:solidFill>
            <a:srgbClr val="FFFFFF"/>
          </a:solidFill>
          <a:ln w="10">
            <a:solidFill>
              <a:srgbClr val="FFFFFF"/>
            </a:solidFill>
            <a:round/>
            <a:headEnd/>
            <a:tailEnd/>
          </a:ln>
        </p:spPr>
        <p:txBody>
          <a:bodyPr/>
          <a:lstStyle/>
          <a:p>
            <a:endParaRPr lang="en-US" b="1"/>
          </a:p>
        </p:txBody>
      </p:sp>
      <p:sp>
        <p:nvSpPr>
          <p:cNvPr id="32817" name="Freeform 179"/>
          <p:cNvSpPr>
            <a:spLocks/>
          </p:cNvSpPr>
          <p:nvPr/>
        </p:nvSpPr>
        <p:spPr bwMode="auto">
          <a:xfrm>
            <a:off x="4459648" y="5505450"/>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4"/>
                </a:lnTo>
                <a:lnTo>
                  <a:pt x="6" y="24"/>
                </a:lnTo>
                <a:lnTo>
                  <a:pt x="6" y="46"/>
                </a:lnTo>
                <a:lnTo>
                  <a:pt x="0" y="46"/>
                </a:lnTo>
                <a:lnTo>
                  <a:pt x="0" y="0"/>
                </a:lnTo>
                <a:lnTo>
                  <a:pt x="6" y="0"/>
                </a:lnTo>
                <a:lnTo>
                  <a:pt x="6" y="20"/>
                </a:lnTo>
                <a:lnTo>
                  <a:pt x="30" y="20"/>
                </a:lnTo>
                <a:lnTo>
                  <a:pt x="30" y="0"/>
                </a:lnTo>
                <a:close/>
              </a:path>
            </a:pathLst>
          </a:custGeom>
          <a:solidFill>
            <a:srgbClr val="FFFFFF"/>
          </a:solidFill>
          <a:ln w="10">
            <a:solidFill>
              <a:srgbClr val="FFFFFF"/>
            </a:solidFill>
            <a:round/>
            <a:headEnd/>
            <a:tailEnd/>
          </a:ln>
        </p:spPr>
        <p:txBody>
          <a:bodyPr/>
          <a:lstStyle/>
          <a:p>
            <a:endParaRPr lang="en-US" b="1"/>
          </a:p>
        </p:txBody>
      </p:sp>
      <p:sp>
        <p:nvSpPr>
          <p:cNvPr id="32818" name="Freeform 180"/>
          <p:cNvSpPr>
            <a:spLocks/>
          </p:cNvSpPr>
          <p:nvPr/>
        </p:nvSpPr>
        <p:spPr bwMode="auto">
          <a:xfrm>
            <a:off x="4523148" y="5559425"/>
            <a:ext cx="31750" cy="44450"/>
          </a:xfrm>
          <a:custGeom>
            <a:avLst/>
            <a:gdLst>
              <a:gd name="T0" fmla="*/ 0 w 20"/>
              <a:gd name="T1" fmla="*/ 2147483647 h 28"/>
              <a:gd name="T2" fmla="*/ 0 w 20"/>
              <a:gd name="T3" fmla="*/ 2147483647 h 28"/>
              <a:gd name="T4" fmla="*/ 2147483647 w 20"/>
              <a:gd name="T5" fmla="*/ 2147483647 h 28"/>
              <a:gd name="T6" fmla="*/ 2147483647 w 20"/>
              <a:gd name="T7" fmla="*/ 2147483647 h 28"/>
              <a:gd name="T8" fmla="*/ 2147483647 w 20"/>
              <a:gd name="T9" fmla="*/ 2147483647 h 28"/>
              <a:gd name="T10" fmla="*/ 2147483647 w 20"/>
              <a:gd name="T11" fmla="*/ 0 h 28"/>
              <a:gd name="T12" fmla="*/ 2147483647 w 20"/>
              <a:gd name="T13" fmla="*/ 2147483647 h 28"/>
              <a:gd name="T14" fmla="*/ 2147483647 w 20"/>
              <a:gd name="T15" fmla="*/ 2147483647 h 28"/>
              <a:gd name="T16" fmla="*/ 2147483647 w 20"/>
              <a:gd name="T17" fmla="*/ 2147483647 h 28"/>
              <a:gd name="T18" fmla="*/ 2147483647 w 20"/>
              <a:gd name="T19" fmla="*/ 2147483647 h 28"/>
              <a:gd name="T20" fmla="*/ 2147483647 w 20"/>
              <a:gd name="T21" fmla="*/ 2147483647 h 28"/>
              <a:gd name="T22" fmla="*/ 2147483647 w 20"/>
              <a:gd name="T23" fmla="*/ 2147483647 h 28"/>
              <a:gd name="T24" fmla="*/ 2147483647 w 20"/>
              <a:gd name="T25" fmla="*/ 2147483647 h 28"/>
              <a:gd name="T26" fmla="*/ 2147483647 w 20"/>
              <a:gd name="T27" fmla="*/ 2147483647 h 28"/>
              <a:gd name="T28" fmla="*/ 2147483647 w 20"/>
              <a:gd name="T29" fmla="*/ 2147483647 h 28"/>
              <a:gd name="T30" fmla="*/ 2147483647 w 20"/>
              <a:gd name="T31" fmla="*/ 2147483647 h 28"/>
              <a:gd name="T32" fmla="*/ 2147483647 w 20"/>
              <a:gd name="T33" fmla="*/ 2147483647 h 28"/>
              <a:gd name="T34" fmla="*/ 2147483647 w 20"/>
              <a:gd name="T35" fmla="*/ 2147483647 h 28"/>
              <a:gd name="T36" fmla="*/ 2147483647 w 20"/>
              <a:gd name="T37" fmla="*/ 2147483647 h 28"/>
              <a:gd name="T38" fmla="*/ 0 w 20"/>
              <a:gd name="T39" fmla="*/ 2147483647 h 28"/>
              <a:gd name="T40" fmla="*/ 0 w 20"/>
              <a:gd name="T41" fmla="*/ 2147483647 h 28"/>
              <a:gd name="T42" fmla="*/ 0 w 20"/>
              <a:gd name="T43" fmla="*/ 2147483647 h 28"/>
              <a:gd name="T44" fmla="*/ 0 w 20"/>
              <a:gd name="T45" fmla="*/ 2147483647 h 28"/>
              <a:gd name="T46" fmla="*/ 0 w 20"/>
              <a:gd name="T47" fmla="*/ 2147483647 h 28"/>
              <a:gd name="T48" fmla="*/ 2147483647 w 20"/>
              <a:gd name="T49" fmla="*/ 2147483647 h 28"/>
              <a:gd name="T50" fmla="*/ 2147483647 w 20"/>
              <a:gd name="T51" fmla="*/ 2147483647 h 28"/>
              <a:gd name="T52" fmla="*/ 2147483647 w 20"/>
              <a:gd name="T53" fmla="*/ 2147483647 h 28"/>
              <a:gd name="T54" fmla="*/ 2147483647 w 20"/>
              <a:gd name="T55" fmla="*/ 2147483647 h 28"/>
              <a:gd name="T56" fmla="*/ 2147483647 w 20"/>
              <a:gd name="T57" fmla="*/ 2147483647 h 28"/>
              <a:gd name="T58" fmla="*/ 2147483647 w 20"/>
              <a:gd name="T59" fmla="*/ 2147483647 h 28"/>
              <a:gd name="T60" fmla="*/ 2147483647 w 20"/>
              <a:gd name="T61" fmla="*/ 2147483647 h 28"/>
              <a:gd name="T62" fmla="*/ 2147483647 w 20"/>
              <a:gd name="T63" fmla="*/ 2147483647 h 28"/>
              <a:gd name="T64" fmla="*/ 2147483647 w 20"/>
              <a:gd name="T65" fmla="*/ 2147483647 h 28"/>
              <a:gd name="T66" fmla="*/ 2147483647 w 20"/>
              <a:gd name="T67" fmla="*/ 2147483647 h 28"/>
              <a:gd name="T68" fmla="*/ 0 w 20"/>
              <a:gd name="T69" fmla="*/ 2147483647 h 28"/>
              <a:gd name="T70" fmla="*/ 0 w 20"/>
              <a:gd name="T71" fmla="*/ 2147483647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
              <a:gd name="T109" fmla="*/ 0 h 28"/>
              <a:gd name="T110" fmla="*/ 20 w 20"/>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 h="28">
                <a:moveTo>
                  <a:pt x="0" y="10"/>
                </a:moveTo>
                <a:lnTo>
                  <a:pt x="0" y="10"/>
                </a:lnTo>
                <a:lnTo>
                  <a:pt x="2" y="6"/>
                </a:lnTo>
                <a:lnTo>
                  <a:pt x="2" y="4"/>
                </a:lnTo>
                <a:lnTo>
                  <a:pt x="6" y="2"/>
                </a:lnTo>
                <a:lnTo>
                  <a:pt x="10" y="0"/>
                </a:lnTo>
                <a:lnTo>
                  <a:pt x="14" y="2"/>
                </a:lnTo>
                <a:lnTo>
                  <a:pt x="16" y="4"/>
                </a:lnTo>
                <a:lnTo>
                  <a:pt x="18" y="6"/>
                </a:lnTo>
                <a:lnTo>
                  <a:pt x="20" y="10"/>
                </a:lnTo>
                <a:lnTo>
                  <a:pt x="18" y="14"/>
                </a:lnTo>
                <a:lnTo>
                  <a:pt x="16" y="16"/>
                </a:lnTo>
                <a:lnTo>
                  <a:pt x="14" y="16"/>
                </a:lnTo>
                <a:lnTo>
                  <a:pt x="12" y="18"/>
                </a:lnTo>
                <a:lnTo>
                  <a:pt x="8" y="20"/>
                </a:lnTo>
                <a:lnTo>
                  <a:pt x="6" y="22"/>
                </a:lnTo>
                <a:lnTo>
                  <a:pt x="4" y="24"/>
                </a:lnTo>
                <a:lnTo>
                  <a:pt x="4" y="26"/>
                </a:lnTo>
                <a:lnTo>
                  <a:pt x="20" y="26"/>
                </a:lnTo>
                <a:lnTo>
                  <a:pt x="20" y="28"/>
                </a:lnTo>
                <a:lnTo>
                  <a:pt x="0" y="28"/>
                </a:lnTo>
                <a:lnTo>
                  <a:pt x="0" y="26"/>
                </a:lnTo>
                <a:lnTo>
                  <a:pt x="0" y="24"/>
                </a:lnTo>
                <a:lnTo>
                  <a:pt x="2" y="20"/>
                </a:lnTo>
                <a:lnTo>
                  <a:pt x="6" y="18"/>
                </a:lnTo>
                <a:lnTo>
                  <a:pt x="10" y="16"/>
                </a:lnTo>
                <a:lnTo>
                  <a:pt x="12" y="14"/>
                </a:lnTo>
                <a:lnTo>
                  <a:pt x="14" y="14"/>
                </a:lnTo>
                <a:lnTo>
                  <a:pt x="16" y="10"/>
                </a:lnTo>
                <a:lnTo>
                  <a:pt x="14" y="6"/>
                </a:lnTo>
                <a:lnTo>
                  <a:pt x="10" y="4"/>
                </a:lnTo>
                <a:lnTo>
                  <a:pt x="8" y="4"/>
                </a:lnTo>
                <a:lnTo>
                  <a:pt x="6" y="6"/>
                </a:lnTo>
                <a:lnTo>
                  <a:pt x="4" y="8"/>
                </a:lnTo>
                <a:lnTo>
                  <a:pt x="4" y="10"/>
                </a:lnTo>
                <a:lnTo>
                  <a:pt x="0" y="10"/>
                </a:lnTo>
                <a:close/>
              </a:path>
            </a:pathLst>
          </a:custGeom>
          <a:solidFill>
            <a:srgbClr val="FFFFFF"/>
          </a:solidFill>
          <a:ln w="10">
            <a:solidFill>
              <a:srgbClr val="FFFFFF"/>
            </a:solidFill>
            <a:round/>
            <a:headEnd/>
            <a:tailEnd/>
          </a:ln>
        </p:spPr>
        <p:txBody>
          <a:bodyPr/>
          <a:lstStyle/>
          <a:p>
            <a:endParaRPr lang="en-US" b="1"/>
          </a:p>
        </p:txBody>
      </p:sp>
      <p:sp>
        <p:nvSpPr>
          <p:cNvPr id="32819" name="Rectangle 181"/>
          <p:cNvSpPr>
            <a:spLocks noChangeArrowheads="1"/>
          </p:cNvSpPr>
          <p:nvPr/>
        </p:nvSpPr>
        <p:spPr bwMode="auto">
          <a:xfrm>
            <a:off x="4827948" y="2438400"/>
            <a:ext cx="719749"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Adenine (A)</a:t>
            </a:r>
            <a:endParaRPr lang="en-US" sz="2400" b="1"/>
          </a:p>
        </p:txBody>
      </p:sp>
      <p:sp>
        <p:nvSpPr>
          <p:cNvPr id="32820" name="Rectangle 191"/>
          <p:cNvSpPr>
            <a:spLocks noChangeArrowheads="1"/>
          </p:cNvSpPr>
          <p:nvPr/>
        </p:nvSpPr>
        <p:spPr bwMode="auto">
          <a:xfrm>
            <a:off x="5278798" y="4533900"/>
            <a:ext cx="732573"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Guanine (G)</a:t>
            </a:r>
            <a:endParaRPr lang="en-US" sz="2400" b="1"/>
          </a:p>
        </p:txBody>
      </p:sp>
      <p:sp>
        <p:nvSpPr>
          <p:cNvPr id="32821" name="Rectangle 201"/>
          <p:cNvSpPr>
            <a:spLocks noChangeArrowheads="1"/>
          </p:cNvSpPr>
          <p:nvPr/>
        </p:nvSpPr>
        <p:spPr bwMode="auto">
          <a:xfrm>
            <a:off x="4053248" y="1108075"/>
            <a:ext cx="726161"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Thymine (T)</a:t>
            </a:r>
            <a:endParaRPr lang="en-US" sz="2400" b="1"/>
          </a:p>
        </p:txBody>
      </p:sp>
      <p:sp>
        <p:nvSpPr>
          <p:cNvPr id="32822" name="Rectangle 212"/>
          <p:cNvSpPr>
            <a:spLocks noChangeArrowheads="1"/>
          </p:cNvSpPr>
          <p:nvPr/>
        </p:nvSpPr>
        <p:spPr bwMode="auto">
          <a:xfrm>
            <a:off x="3373798" y="527050"/>
            <a:ext cx="374650"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Bases</a:t>
            </a:r>
            <a:endParaRPr lang="en-US" sz="2400" b="1"/>
          </a:p>
        </p:txBody>
      </p:sp>
      <p:sp>
        <p:nvSpPr>
          <p:cNvPr id="32823" name="Rectangle 217"/>
          <p:cNvSpPr>
            <a:spLocks noChangeArrowheads="1"/>
          </p:cNvSpPr>
          <p:nvPr/>
        </p:nvSpPr>
        <p:spPr bwMode="auto">
          <a:xfrm>
            <a:off x="2176823" y="527050"/>
            <a:ext cx="611188"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Backbone</a:t>
            </a:r>
            <a:endParaRPr lang="en-US" sz="2400" b="1"/>
          </a:p>
        </p:txBody>
      </p:sp>
      <p:sp>
        <p:nvSpPr>
          <p:cNvPr id="32824" name="Rectangle 225"/>
          <p:cNvSpPr>
            <a:spLocks noChangeArrowheads="1"/>
          </p:cNvSpPr>
          <p:nvPr/>
        </p:nvSpPr>
        <p:spPr bwMode="auto">
          <a:xfrm>
            <a:off x="5018448" y="3702050"/>
            <a:ext cx="755015"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Cytosine (C)</a:t>
            </a:r>
            <a:endParaRPr lang="en-US" sz="2400" b="1"/>
          </a:p>
        </p:txBody>
      </p:sp>
      <p:sp>
        <p:nvSpPr>
          <p:cNvPr id="32825" name="Rectangle 236"/>
          <p:cNvSpPr>
            <a:spLocks noChangeArrowheads="1"/>
          </p:cNvSpPr>
          <p:nvPr/>
        </p:nvSpPr>
        <p:spPr bwMode="auto">
          <a:xfrm>
            <a:off x="5488348" y="4721225"/>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26" name="Freeform 237"/>
          <p:cNvSpPr>
            <a:spLocks noEditPoints="1"/>
          </p:cNvSpPr>
          <p:nvPr/>
        </p:nvSpPr>
        <p:spPr bwMode="auto">
          <a:xfrm>
            <a:off x="2618148" y="1543050"/>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2147483647 w 44"/>
              <a:gd name="T13" fmla="*/ 2147483647 h 48"/>
              <a:gd name="T14" fmla="*/ 0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0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4" y="34"/>
                </a:moveTo>
                <a:lnTo>
                  <a:pt x="44" y="34"/>
                </a:lnTo>
                <a:lnTo>
                  <a:pt x="38" y="42"/>
                </a:lnTo>
                <a:lnTo>
                  <a:pt x="32" y="46"/>
                </a:lnTo>
                <a:lnTo>
                  <a:pt x="22" y="48"/>
                </a:lnTo>
                <a:lnTo>
                  <a:pt x="14" y="46"/>
                </a:lnTo>
                <a:lnTo>
                  <a:pt x="6" y="42"/>
                </a:lnTo>
                <a:lnTo>
                  <a:pt x="2" y="34"/>
                </a:lnTo>
                <a:lnTo>
                  <a:pt x="0" y="24"/>
                </a:lnTo>
                <a:lnTo>
                  <a:pt x="2" y="14"/>
                </a:lnTo>
                <a:lnTo>
                  <a:pt x="6" y="6"/>
                </a:lnTo>
                <a:lnTo>
                  <a:pt x="14" y="2"/>
                </a:lnTo>
                <a:lnTo>
                  <a:pt x="22" y="0"/>
                </a:lnTo>
                <a:lnTo>
                  <a:pt x="30" y="2"/>
                </a:lnTo>
                <a:lnTo>
                  <a:pt x="38" y="6"/>
                </a:lnTo>
                <a:lnTo>
                  <a:pt x="42" y="14"/>
                </a:lnTo>
                <a:lnTo>
                  <a:pt x="44" y="24"/>
                </a:lnTo>
                <a:lnTo>
                  <a:pt x="44" y="34"/>
                </a:lnTo>
                <a:close/>
                <a:moveTo>
                  <a:pt x="38" y="16"/>
                </a:moveTo>
                <a:lnTo>
                  <a:pt x="38" y="16"/>
                </a:lnTo>
                <a:lnTo>
                  <a:pt x="34" y="10"/>
                </a:lnTo>
                <a:lnTo>
                  <a:pt x="28" y="6"/>
                </a:lnTo>
                <a:lnTo>
                  <a:pt x="22" y="6"/>
                </a:lnTo>
                <a:lnTo>
                  <a:pt x="16" y="6"/>
                </a:lnTo>
                <a:lnTo>
                  <a:pt x="10" y="10"/>
                </a:lnTo>
                <a:lnTo>
                  <a:pt x="8" y="16"/>
                </a:lnTo>
                <a:lnTo>
                  <a:pt x="6" y="24"/>
                </a:lnTo>
                <a:lnTo>
                  <a:pt x="8" y="32"/>
                </a:lnTo>
                <a:lnTo>
                  <a:pt x="10" y="38"/>
                </a:lnTo>
                <a:lnTo>
                  <a:pt x="16" y="42"/>
                </a:lnTo>
                <a:lnTo>
                  <a:pt x="22" y="42"/>
                </a:lnTo>
                <a:lnTo>
                  <a:pt x="28" y="42"/>
                </a:lnTo>
                <a:lnTo>
                  <a:pt x="34" y="38"/>
                </a:lnTo>
                <a:lnTo>
                  <a:pt x="38" y="32"/>
                </a:lnTo>
                <a:lnTo>
                  <a:pt x="38" y="24"/>
                </a:lnTo>
                <a:lnTo>
                  <a:pt x="38" y="16"/>
                </a:lnTo>
                <a:close/>
              </a:path>
            </a:pathLst>
          </a:custGeom>
          <a:solidFill>
            <a:srgbClr val="FFFFFF"/>
          </a:solidFill>
          <a:ln w="16">
            <a:solidFill>
              <a:srgbClr val="FFFFFF"/>
            </a:solidFill>
            <a:round/>
            <a:headEnd/>
            <a:tailEnd/>
          </a:ln>
        </p:spPr>
        <p:txBody>
          <a:bodyPr/>
          <a:lstStyle/>
          <a:p>
            <a:endParaRPr lang="en-US" b="1"/>
          </a:p>
        </p:txBody>
      </p:sp>
      <p:sp>
        <p:nvSpPr>
          <p:cNvPr id="32827" name="Freeform 238"/>
          <p:cNvSpPr>
            <a:spLocks noEditPoints="1"/>
          </p:cNvSpPr>
          <p:nvPr/>
        </p:nvSpPr>
        <p:spPr bwMode="auto">
          <a:xfrm>
            <a:off x="2230798" y="1543050"/>
            <a:ext cx="73025" cy="76200"/>
          </a:xfrm>
          <a:custGeom>
            <a:avLst/>
            <a:gdLst>
              <a:gd name="T0" fmla="*/ 2147483647 w 46"/>
              <a:gd name="T1" fmla="*/ 2147483647 h 48"/>
              <a:gd name="T2" fmla="*/ 2147483647 w 46"/>
              <a:gd name="T3" fmla="*/ 2147483647 h 48"/>
              <a:gd name="T4" fmla="*/ 2147483647 w 46"/>
              <a:gd name="T5" fmla="*/ 2147483647 h 48"/>
              <a:gd name="T6" fmla="*/ 2147483647 w 46"/>
              <a:gd name="T7" fmla="*/ 2147483647 h 48"/>
              <a:gd name="T8" fmla="*/ 2147483647 w 46"/>
              <a:gd name="T9" fmla="*/ 2147483647 h 48"/>
              <a:gd name="T10" fmla="*/ 2147483647 w 46"/>
              <a:gd name="T11" fmla="*/ 2147483647 h 48"/>
              <a:gd name="T12" fmla="*/ 2147483647 w 46"/>
              <a:gd name="T13" fmla="*/ 2147483647 h 48"/>
              <a:gd name="T14" fmla="*/ 0 w 46"/>
              <a:gd name="T15" fmla="*/ 2147483647 h 48"/>
              <a:gd name="T16" fmla="*/ 2147483647 w 46"/>
              <a:gd name="T17" fmla="*/ 2147483647 h 48"/>
              <a:gd name="T18" fmla="*/ 2147483647 w 46"/>
              <a:gd name="T19" fmla="*/ 2147483647 h 48"/>
              <a:gd name="T20" fmla="*/ 2147483647 w 46"/>
              <a:gd name="T21" fmla="*/ 2147483647 h 48"/>
              <a:gd name="T22" fmla="*/ 2147483647 w 46"/>
              <a:gd name="T23" fmla="*/ 0 h 48"/>
              <a:gd name="T24" fmla="*/ 2147483647 w 46"/>
              <a:gd name="T25" fmla="*/ 2147483647 h 48"/>
              <a:gd name="T26" fmla="*/ 2147483647 w 46"/>
              <a:gd name="T27" fmla="*/ 2147483647 h 48"/>
              <a:gd name="T28" fmla="*/ 2147483647 w 46"/>
              <a:gd name="T29" fmla="*/ 2147483647 h 48"/>
              <a:gd name="T30" fmla="*/ 2147483647 w 46"/>
              <a:gd name="T31" fmla="*/ 2147483647 h 48"/>
              <a:gd name="T32" fmla="*/ 2147483647 w 46"/>
              <a:gd name="T33" fmla="*/ 2147483647 h 48"/>
              <a:gd name="T34" fmla="*/ 2147483647 w 46"/>
              <a:gd name="T35" fmla="*/ 2147483647 h 48"/>
              <a:gd name="T36" fmla="*/ 2147483647 w 46"/>
              <a:gd name="T37" fmla="*/ 2147483647 h 48"/>
              <a:gd name="T38" fmla="*/ 2147483647 w 46"/>
              <a:gd name="T39" fmla="*/ 2147483647 h 48"/>
              <a:gd name="T40" fmla="*/ 2147483647 w 46"/>
              <a:gd name="T41" fmla="*/ 2147483647 h 48"/>
              <a:gd name="T42" fmla="*/ 2147483647 w 46"/>
              <a:gd name="T43" fmla="*/ 2147483647 h 48"/>
              <a:gd name="T44" fmla="*/ 2147483647 w 46"/>
              <a:gd name="T45" fmla="*/ 2147483647 h 48"/>
              <a:gd name="T46" fmla="*/ 2147483647 w 46"/>
              <a:gd name="T47" fmla="*/ 2147483647 h 48"/>
              <a:gd name="T48" fmla="*/ 2147483647 w 46"/>
              <a:gd name="T49" fmla="*/ 2147483647 h 48"/>
              <a:gd name="T50" fmla="*/ 2147483647 w 46"/>
              <a:gd name="T51" fmla="*/ 2147483647 h 48"/>
              <a:gd name="T52" fmla="*/ 2147483647 w 46"/>
              <a:gd name="T53" fmla="*/ 2147483647 h 48"/>
              <a:gd name="T54" fmla="*/ 2147483647 w 46"/>
              <a:gd name="T55" fmla="*/ 2147483647 h 48"/>
              <a:gd name="T56" fmla="*/ 2147483647 w 46"/>
              <a:gd name="T57" fmla="*/ 2147483647 h 48"/>
              <a:gd name="T58" fmla="*/ 2147483647 w 46"/>
              <a:gd name="T59" fmla="*/ 2147483647 h 48"/>
              <a:gd name="T60" fmla="*/ 2147483647 w 46"/>
              <a:gd name="T61" fmla="*/ 2147483647 h 48"/>
              <a:gd name="T62" fmla="*/ 2147483647 w 46"/>
              <a:gd name="T63" fmla="*/ 2147483647 h 48"/>
              <a:gd name="T64" fmla="*/ 2147483647 w 46"/>
              <a:gd name="T65" fmla="*/ 2147483647 h 48"/>
              <a:gd name="T66" fmla="*/ 2147483647 w 46"/>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48"/>
              <a:gd name="T104" fmla="*/ 46 w 46"/>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48">
                <a:moveTo>
                  <a:pt x="44" y="34"/>
                </a:moveTo>
                <a:lnTo>
                  <a:pt x="44" y="34"/>
                </a:lnTo>
                <a:lnTo>
                  <a:pt x="40" y="42"/>
                </a:lnTo>
                <a:lnTo>
                  <a:pt x="32" y="46"/>
                </a:lnTo>
                <a:lnTo>
                  <a:pt x="22" y="48"/>
                </a:lnTo>
                <a:lnTo>
                  <a:pt x="14" y="46"/>
                </a:lnTo>
                <a:lnTo>
                  <a:pt x="6" y="42"/>
                </a:lnTo>
                <a:lnTo>
                  <a:pt x="2" y="34"/>
                </a:lnTo>
                <a:lnTo>
                  <a:pt x="0" y="24"/>
                </a:lnTo>
                <a:lnTo>
                  <a:pt x="2" y="14"/>
                </a:lnTo>
                <a:lnTo>
                  <a:pt x="6" y="6"/>
                </a:lnTo>
                <a:lnTo>
                  <a:pt x="14" y="2"/>
                </a:lnTo>
                <a:lnTo>
                  <a:pt x="22" y="0"/>
                </a:lnTo>
                <a:lnTo>
                  <a:pt x="32" y="2"/>
                </a:lnTo>
                <a:lnTo>
                  <a:pt x="38" y="6"/>
                </a:lnTo>
                <a:lnTo>
                  <a:pt x="44" y="14"/>
                </a:lnTo>
                <a:lnTo>
                  <a:pt x="46" y="24"/>
                </a:lnTo>
                <a:lnTo>
                  <a:pt x="44" y="34"/>
                </a:lnTo>
                <a:close/>
                <a:moveTo>
                  <a:pt x="38" y="16"/>
                </a:moveTo>
                <a:lnTo>
                  <a:pt x="38" y="16"/>
                </a:lnTo>
                <a:lnTo>
                  <a:pt x="34" y="10"/>
                </a:lnTo>
                <a:lnTo>
                  <a:pt x="30" y="6"/>
                </a:lnTo>
                <a:lnTo>
                  <a:pt x="22" y="6"/>
                </a:lnTo>
                <a:lnTo>
                  <a:pt x="16" y="6"/>
                </a:lnTo>
                <a:lnTo>
                  <a:pt x="12" y="10"/>
                </a:lnTo>
                <a:lnTo>
                  <a:pt x="8" y="16"/>
                </a:lnTo>
                <a:lnTo>
                  <a:pt x="6" y="24"/>
                </a:lnTo>
                <a:lnTo>
                  <a:pt x="8" y="32"/>
                </a:lnTo>
                <a:lnTo>
                  <a:pt x="12" y="38"/>
                </a:lnTo>
                <a:lnTo>
                  <a:pt x="16" y="42"/>
                </a:lnTo>
                <a:lnTo>
                  <a:pt x="22" y="42"/>
                </a:lnTo>
                <a:lnTo>
                  <a:pt x="30" y="42"/>
                </a:lnTo>
                <a:lnTo>
                  <a:pt x="34" y="38"/>
                </a:lnTo>
                <a:lnTo>
                  <a:pt x="38" y="32"/>
                </a:lnTo>
                <a:lnTo>
                  <a:pt x="38" y="24"/>
                </a:lnTo>
                <a:lnTo>
                  <a:pt x="38" y="16"/>
                </a:lnTo>
                <a:close/>
              </a:path>
            </a:pathLst>
          </a:custGeom>
          <a:solidFill>
            <a:srgbClr val="FFFFFF"/>
          </a:solidFill>
          <a:ln w="16">
            <a:solidFill>
              <a:srgbClr val="FFFFFF"/>
            </a:solidFill>
            <a:round/>
            <a:headEnd/>
            <a:tailEnd/>
          </a:ln>
        </p:spPr>
        <p:txBody>
          <a:bodyPr/>
          <a:lstStyle/>
          <a:p>
            <a:endParaRPr lang="en-US" b="1"/>
          </a:p>
        </p:txBody>
      </p:sp>
      <p:sp>
        <p:nvSpPr>
          <p:cNvPr id="32828" name="Freeform 239"/>
          <p:cNvSpPr>
            <a:spLocks noEditPoints="1"/>
          </p:cNvSpPr>
          <p:nvPr/>
        </p:nvSpPr>
        <p:spPr bwMode="auto">
          <a:xfrm>
            <a:off x="2421298" y="1746250"/>
            <a:ext cx="69850" cy="79375"/>
          </a:xfrm>
          <a:custGeom>
            <a:avLst/>
            <a:gdLst>
              <a:gd name="T0" fmla="*/ 2147483647 w 44"/>
              <a:gd name="T1" fmla="*/ 2147483647 h 50"/>
              <a:gd name="T2" fmla="*/ 2147483647 w 44"/>
              <a:gd name="T3" fmla="*/ 2147483647 h 50"/>
              <a:gd name="T4" fmla="*/ 2147483647 w 44"/>
              <a:gd name="T5" fmla="*/ 2147483647 h 50"/>
              <a:gd name="T6" fmla="*/ 2147483647 w 44"/>
              <a:gd name="T7" fmla="*/ 2147483647 h 50"/>
              <a:gd name="T8" fmla="*/ 2147483647 w 44"/>
              <a:gd name="T9" fmla="*/ 2147483647 h 50"/>
              <a:gd name="T10" fmla="*/ 2147483647 w 44"/>
              <a:gd name="T11" fmla="*/ 2147483647 h 50"/>
              <a:gd name="T12" fmla="*/ 2147483647 w 44"/>
              <a:gd name="T13" fmla="*/ 2147483647 h 50"/>
              <a:gd name="T14" fmla="*/ 0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0 h 50"/>
              <a:gd name="T24" fmla="*/ 2147483647 w 44"/>
              <a:gd name="T25" fmla="*/ 2147483647 h 50"/>
              <a:gd name="T26" fmla="*/ 2147483647 w 44"/>
              <a:gd name="T27" fmla="*/ 2147483647 h 50"/>
              <a:gd name="T28" fmla="*/ 2147483647 w 44"/>
              <a:gd name="T29" fmla="*/ 2147483647 h 50"/>
              <a:gd name="T30" fmla="*/ 2147483647 w 44"/>
              <a:gd name="T31" fmla="*/ 2147483647 h 50"/>
              <a:gd name="T32" fmla="*/ 2147483647 w 44"/>
              <a:gd name="T33" fmla="*/ 2147483647 h 50"/>
              <a:gd name="T34" fmla="*/ 2147483647 w 44"/>
              <a:gd name="T35" fmla="*/ 2147483647 h 50"/>
              <a:gd name="T36" fmla="*/ 2147483647 w 44"/>
              <a:gd name="T37" fmla="*/ 2147483647 h 50"/>
              <a:gd name="T38" fmla="*/ 2147483647 w 44"/>
              <a:gd name="T39" fmla="*/ 2147483647 h 50"/>
              <a:gd name="T40" fmla="*/ 2147483647 w 44"/>
              <a:gd name="T41" fmla="*/ 2147483647 h 50"/>
              <a:gd name="T42" fmla="*/ 2147483647 w 44"/>
              <a:gd name="T43" fmla="*/ 2147483647 h 50"/>
              <a:gd name="T44" fmla="*/ 2147483647 w 44"/>
              <a:gd name="T45" fmla="*/ 2147483647 h 50"/>
              <a:gd name="T46" fmla="*/ 2147483647 w 44"/>
              <a:gd name="T47" fmla="*/ 2147483647 h 50"/>
              <a:gd name="T48" fmla="*/ 2147483647 w 44"/>
              <a:gd name="T49" fmla="*/ 2147483647 h 50"/>
              <a:gd name="T50" fmla="*/ 2147483647 w 44"/>
              <a:gd name="T51" fmla="*/ 2147483647 h 50"/>
              <a:gd name="T52" fmla="*/ 2147483647 w 44"/>
              <a:gd name="T53" fmla="*/ 2147483647 h 50"/>
              <a:gd name="T54" fmla="*/ 2147483647 w 44"/>
              <a:gd name="T55" fmla="*/ 2147483647 h 50"/>
              <a:gd name="T56" fmla="*/ 2147483647 w 44"/>
              <a:gd name="T57" fmla="*/ 2147483647 h 50"/>
              <a:gd name="T58" fmla="*/ 2147483647 w 44"/>
              <a:gd name="T59" fmla="*/ 2147483647 h 50"/>
              <a:gd name="T60" fmla="*/ 2147483647 w 44"/>
              <a:gd name="T61" fmla="*/ 2147483647 h 50"/>
              <a:gd name="T62" fmla="*/ 2147483647 w 44"/>
              <a:gd name="T63" fmla="*/ 2147483647 h 50"/>
              <a:gd name="T64" fmla="*/ 2147483647 w 44"/>
              <a:gd name="T65" fmla="*/ 2147483647 h 50"/>
              <a:gd name="T66" fmla="*/ 2147483647 w 44"/>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50"/>
              <a:gd name="T104" fmla="*/ 44 w 44"/>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50">
                <a:moveTo>
                  <a:pt x="44" y="34"/>
                </a:moveTo>
                <a:lnTo>
                  <a:pt x="44" y="34"/>
                </a:lnTo>
                <a:lnTo>
                  <a:pt x="38" y="42"/>
                </a:lnTo>
                <a:lnTo>
                  <a:pt x="32" y="48"/>
                </a:lnTo>
                <a:lnTo>
                  <a:pt x="22" y="50"/>
                </a:lnTo>
                <a:lnTo>
                  <a:pt x="14" y="48"/>
                </a:lnTo>
                <a:lnTo>
                  <a:pt x="6" y="42"/>
                </a:lnTo>
                <a:lnTo>
                  <a:pt x="2" y="34"/>
                </a:lnTo>
                <a:lnTo>
                  <a:pt x="0" y="24"/>
                </a:lnTo>
                <a:lnTo>
                  <a:pt x="2" y="16"/>
                </a:lnTo>
                <a:lnTo>
                  <a:pt x="6" y="8"/>
                </a:lnTo>
                <a:lnTo>
                  <a:pt x="14" y="2"/>
                </a:lnTo>
                <a:lnTo>
                  <a:pt x="22" y="0"/>
                </a:lnTo>
                <a:lnTo>
                  <a:pt x="30" y="2"/>
                </a:lnTo>
                <a:lnTo>
                  <a:pt x="38" y="6"/>
                </a:lnTo>
                <a:lnTo>
                  <a:pt x="42" y="14"/>
                </a:lnTo>
                <a:lnTo>
                  <a:pt x="44" y="24"/>
                </a:lnTo>
                <a:lnTo>
                  <a:pt x="44" y="34"/>
                </a:lnTo>
                <a:close/>
                <a:moveTo>
                  <a:pt x="38" y="18"/>
                </a:moveTo>
                <a:lnTo>
                  <a:pt x="38" y="18"/>
                </a:lnTo>
                <a:lnTo>
                  <a:pt x="34" y="12"/>
                </a:lnTo>
                <a:lnTo>
                  <a:pt x="28" y="8"/>
                </a:lnTo>
                <a:lnTo>
                  <a:pt x="22" y="6"/>
                </a:lnTo>
                <a:lnTo>
                  <a:pt x="16" y="8"/>
                </a:lnTo>
                <a:lnTo>
                  <a:pt x="10" y="12"/>
                </a:lnTo>
                <a:lnTo>
                  <a:pt x="8" y="18"/>
                </a:lnTo>
                <a:lnTo>
                  <a:pt x="6" y="24"/>
                </a:lnTo>
                <a:lnTo>
                  <a:pt x="8" y="32"/>
                </a:lnTo>
                <a:lnTo>
                  <a:pt x="10" y="38"/>
                </a:lnTo>
                <a:lnTo>
                  <a:pt x="16" y="42"/>
                </a:lnTo>
                <a:lnTo>
                  <a:pt x="22" y="44"/>
                </a:lnTo>
                <a:lnTo>
                  <a:pt x="28" y="42"/>
                </a:lnTo>
                <a:lnTo>
                  <a:pt x="34" y="38"/>
                </a:lnTo>
                <a:lnTo>
                  <a:pt x="38" y="32"/>
                </a:lnTo>
                <a:lnTo>
                  <a:pt x="38" y="26"/>
                </a:lnTo>
                <a:lnTo>
                  <a:pt x="38" y="18"/>
                </a:lnTo>
                <a:close/>
              </a:path>
            </a:pathLst>
          </a:custGeom>
          <a:solidFill>
            <a:srgbClr val="FFFFFF"/>
          </a:solidFill>
          <a:ln w="16">
            <a:solidFill>
              <a:srgbClr val="FFFFFF"/>
            </a:solidFill>
            <a:round/>
            <a:headEnd/>
            <a:tailEnd/>
          </a:ln>
        </p:spPr>
        <p:txBody>
          <a:bodyPr/>
          <a:lstStyle/>
          <a:p>
            <a:endParaRPr lang="en-US" b="1"/>
          </a:p>
        </p:txBody>
      </p:sp>
      <p:sp>
        <p:nvSpPr>
          <p:cNvPr id="32829" name="Freeform 240"/>
          <p:cNvSpPr>
            <a:spLocks/>
          </p:cNvSpPr>
          <p:nvPr/>
        </p:nvSpPr>
        <p:spPr bwMode="auto">
          <a:xfrm>
            <a:off x="2494323" y="1762125"/>
            <a:ext cx="34925" cy="6350"/>
          </a:xfrm>
          <a:custGeom>
            <a:avLst/>
            <a:gdLst>
              <a:gd name="T0" fmla="*/ 2147483647 w 22"/>
              <a:gd name="T1" fmla="*/ 2147483647 h 4"/>
              <a:gd name="T2" fmla="*/ 0 w 22"/>
              <a:gd name="T3" fmla="*/ 2147483647 h 4"/>
              <a:gd name="T4" fmla="*/ 0 w 22"/>
              <a:gd name="T5" fmla="*/ 0 h 4"/>
              <a:gd name="T6" fmla="*/ 2147483647 w 22"/>
              <a:gd name="T7" fmla="*/ 0 h 4"/>
              <a:gd name="T8" fmla="*/ 2147483647 w 22"/>
              <a:gd name="T9" fmla="*/ 2147483647 h 4"/>
              <a:gd name="T10" fmla="*/ 2147483647 w 22"/>
              <a:gd name="T11" fmla="*/ 2147483647 h 4"/>
              <a:gd name="T12" fmla="*/ 0 60000 65536"/>
              <a:gd name="T13" fmla="*/ 0 60000 65536"/>
              <a:gd name="T14" fmla="*/ 0 60000 65536"/>
              <a:gd name="T15" fmla="*/ 0 60000 65536"/>
              <a:gd name="T16" fmla="*/ 0 60000 65536"/>
              <a:gd name="T17" fmla="*/ 0 60000 65536"/>
              <a:gd name="T18" fmla="*/ 0 w 22"/>
              <a:gd name="T19" fmla="*/ 0 h 4"/>
              <a:gd name="T20" fmla="*/ 22 w 2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2" h="4">
                <a:moveTo>
                  <a:pt x="22" y="4"/>
                </a:moveTo>
                <a:lnTo>
                  <a:pt x="0" y="4"/>
                </a:lnTo>
                <a:lnTo>
                  <a:pt x="0" y="0"/>
                </a:lnTo>
                <a:lnTo>
                  <a:pt x="22" y="0"/>
                </a:lnTo>
                <a:lnTo>
                  <a:pt x="22" y="4"/>
                </a:lnTo>
                <a:close/>
              </a:path>
            </a:pathLst>
          </a:custGeom>
          <a:solidFill>
            <a:srgbClr val="FFFFFF"/>
          </a:solidFill>
          <a:ln w="16">
            <a:solidFill>
              <a:srgbClr val="FFFFFF"/>
            </a:solidFill>
            <a:round/>
            <a:headEnd/>
            <a:tailEnd/>
          </a:ln>
        </p:spPr>
        <p:txBody>
          <a:bodyPr/>
          <a:lstStyle/>
          <a:p>
            <a:endParaRPr lang="en-US" b="1"/>
          </a:p>
        </p:txBody>
      </p:sp>
      <p:sp>
        <p:nvSpPr>
          <p:cNvPr id="32830" name="Freeform 241"/>
          <p:cNvSpPr>
            <a:spLocks noEditPoints="1"/>
          </p:cNvSpPr>
          <p:nvPr/>
        </p:nvSpPr>
        <p:spPr bwMode="auto">
          <a:xfrm>
            <a:off x="2421298" y="1339850"/>
            <a:ext cx="69850" cy="79375"/>
          </a:xfrm>
          <a:custGeom>
            <a:avLst/>
            <a:gdLst>
              <a:gd name="T0" fmla="*/ 2147483647 w 44"/>
              <a:gd name="T1" fmla="*/ 2147483647 h 50"/>
              <a:gd name="T2" fmla="*/ 2147483647 w 44"/>
              <a:gd name="T3" fmla="*/ 2147483647 h 50"/>
              <a:gd name="T4" fmla="*/ 2147483647 w 44"/>
              <a:gd name="T5" fmla="*/ 2147483647 h 50"/>
              <a:gd name="T6" fmla="*/ 2147483647 w 44"/>
              <a:gd name="T7" fmla="*/ 2147483647 h 50"/>
              <a:gd name="T8" fmla="*/ 2147483647 w 44"/>
              <a:gd name="T9" fmla="*/ 2147483647 h 50"/>
              <a:gd name="T10" fmla="*/ 2147483647 w 44"/>
              <a:gd name="T11" fmla="*/ 2147483647 h 50"/>
              <a:gd name="T12" fmla="*/ 2147483647 w 44"/>
              <a:gd name="T13" fmla="*/ 2147483647 h 50"/>
              <a:gd name="T14" fmla="*/ 0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0 h 50"/>
              <a:gd name="T24" fmla="*/ 2147483647 w 44"/>
              <a:gd name="T25" fmla="*/ 2147483647 h 50"/>
              <a:gd name="T26" fmla="*/ 2147483647 w 44"/>
              <a:gd name="T27" fmla="*/ 2147483647 h 50"/>
              <a:gd name="T28" fmla="*/ 2147483647 w 44"/>
              <a:gd name="T29" fmla="*/ 2147483647 h 50"/>
              <a:gd name="T30" fmla="*/ 2147483647 w 44"/>
              <a:gd name="T31" fmla="*/ 2147483647 h 50"/>
              <a:gd name="T32" fmla="*/ 2147483647 w 44"/>
              <a:gd name="T33" fmla="*/ 2147483647 h 50"/>
              <a:gd name="T34" fmla="*/ 2147483647 w 44"/>
              <a:gd name="T35" fmla="*/ 2147483647 h 50"/>
              <a:gd name="T36" fmla="*/ 2147483647 w 44"/>
              <a:gd name="T37" fmla="*/ 2147483647 h 50"/>
              <a:gd name="T38" fmla="*/ 2147483647 w 44"/>
              <a:gd name="T39" fmla="*/ 2147483647 h 50"/>
              <a:gd name="T40" fmla="*/ 2147483647 w 44"/>
              <a:gd name="T41" fmla="*/ 2147483647 h 50"/>
              <a:gd name="T42" fmla="*/ 2147483647 w 44"/>
              <a:gd name="T43" fmla="*/ 2147483647 h 50"/>
              <a:gd name="T44" fmla="*/ 2147483647 w 44"/>
              <a:gd name="T45" fmla="*/ 2147483647 h 50"/>
              <a:gd name="T46" fmla="*/ 2147483647 w 44"/>
              <a:gd name="T47" fmla="*/ 2147483647 h 50"/>
              <a:gd name="T48" fmla="*/ 2147483647 w 44"/>
              <a:gd name="T49" fmla="*/ 2147483647 h 50"/>
              <a:gd name="T50" fmla="*/ 2147483647 w 44"/>
              <a:gd name="T51" fmla="*/ 2147483647 h 50"/>
              <a:gd name="T52" fmla="*/ 2147483647 w 44"/>
              <a:gd name="T53" fmla="*/ 2147483647 h 50"/>
              <a:gd name="T54" fmla="*/ 2147483647 w 44"/>
              <a:gd name="T55" fmla="*/ 2147483647 h 50"/>
              <a:gd name="T56" fmla="*/ 2147483647 w 44"/>
              <a:gd name="T57" fmla="*/ 2147483647 h 50"/>
              <a:gd name="T58" fmla="*/ 2147483647 w 44"/>
              <a:gd name="T59" fmla="*/ 2147483647 h 50"/>
              <a:gd name="T60" fmla="*/ 2147483647 w 44"/>
              <a:gd name="T61" fmla="*/ 2147483647 h 50"/>
              <a:gd name="T62" fmla="*/ 2147483647 w 44"/>
              <a:gd name="T63" fmla="*/ 2147483647 h 50"/>
              <a:gd name="T64" fmla="*/ 2147483647 w 44"/>
              <a:gd name="T65" fmla="*/ 2147483647 h 50"/>
              <a:gd name="T66" fmla="*/ 2147483647 w 44"/>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50"/>
              <a:gd name="T104" fmla="*/ 44 w 44"/>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50">
                <a:moveTo>
                  <a:pt x="44" y="34"/>
                </a:moveTo>
                <a:lnTo>
                  <a:pt x="44" y="34"/>
                </a:lnTo>
                <a:lnTo>
                  <a:pt x="38" y="42"/>
                </a:lnTo>
                <a:lnTo>
                  <a:pt x="32" y="48"/>
                </a:lnTo>
                <a:lnTo>
                  <a:pt x="22" y="50"/>
                </a:lnTo>
                <a:lnTo>
                  <a:pt x="14" y="48"/>
                </a:lnTo>
                <a:lnTo>
                  <a:pt x="6" y="42"/>
                </a:lnTo>
                <a:lnTo>
                  <a:pt x="2" y="36"/>
                </a:lnTo>
                <a:lnTo>
                  <a:pt x="0" y="26"/>
                </a:lnTo>
                <a:lnTo>
                  <a:pt x="2" y="16"/>
                </a:lnTo>
                <a:lnTo>
                  <a:pt x="6" y="8"/>
                </a:lnTo>
                <a:lnTo>
                  <a:pt x="14" y="2"/>
                </a:lnTo>
                <a:lnTo>
                  <a:pt x="22" y="0"/>
                </a:lnTo>
                <a:lnTo>
                  <a:pt x="30" y="2"/>
                </a:lnTo>
                <a:lnTo>
                  <a:pt x="38" y="6"/>
                </a:lnTo>
                <a:lnTo>
                  <a:pt x="42" y="14"/>
                </a:lnTo>
                <a:lnTo>
                  <a:pt x="44" y="24"/>
                </a:lnTo>
                <a:lnTo>
                  <a:pt x="44" y="34"/>
                </a:lnTo>
                <a:close/>
                <a:moveTo>
                  <a:pt x="38" y="18"/>
                </a:moveTo>
                <a:lnTo>
                  <a:pt x="38" y="18"/>
                </a:lnTo>
                <a:lnTo>
                  <a:pt x="34" y="12"/>
                </a:lnTo>
                <a:lnTo>
                  <a:pt x="28" y="8"/>
                </a:lnTo>
                <a:lnTo>
                  <a:pt x="22" y="6"/>
                </a:lnTo>
                <a:lnTo>
                  <a:pt x="16" y="8"/>
                </a:lnTo>
                <a:lnTo>
                  <a:pt x="10" y="12"/>
                </a:lnTo>
                <a:lnTo>
                  <a:pt x="8" y="18"/>
                </a:lnTo>
                <a:lnTo>
                  <a:pt x="6" y="26"/>
                </a:lnTo>
                <a:lnTo>
                  <a:pt x="8" y="32"/>
                </a:lnTo>
                <a:lnTo>
                  <a:pt x="10" y="38"/>
                </a:lnTo>
                <a:lnTo>
                  <a:pt x="16" y="42"/>
                </a:lnTo>
                <a:lnTo>
                  <a:pt x="22" y="44"/>
                </a:lnTo>
                <a:lnTo>
                  <a:pt x="28" y="42"/>
                </a:lnTo>
                <a:lnTo>
                  <a:pt x="34" y="38"/>
                </a:lnTo>
                <a:lnTo>
                  <a:pt x="38" y="32"/>
                </a:lnTo>
                <a:lnTo>
                  <a:pt x="38" y="26"/>
                </a:lnTo>
                <a:lnTo>
                  <a:pt x="38" y="18"/>
                </a:lnTo>
                <a:close/>
              </a:path>
            </a:pathLst>
          </a:custGeom>
          <a:solidFill>
            <a:srgbClr val="FFFFFF"/>
          </a:solidFill>
          <a:ln w="16">
            <a:solidFill>
              <a:srgbClr val="FFFFFF"/>
            </a:solidFill>
            <a:round/>
            <a:headEnd/>
            <a:tailEnd/>
          </a:ln>
        </p:spPr>
        <p:txBody>
          <a:bodyPr/>
          <a:lstStyle/>
          <a:p>
            <a:endParaRPr lang="en-US" b="1"/>
          </a:p>
        </p:txBody>
      </p:sp>
      <p:sp>
        <p:nvSpPr>
          <p:cNvPr id="32831" name="Freeform 242"/>
          <p:cNvSpPr>
            <a:spLocks/>
          </p:cNvSpPr>
          <p:nvPr/>
        </p:nvSpPr>
        <p:spPr bwMode="auto">
          <a:xfrm>
            <a:off x="2494323" y="1355725"/>
            <a:ext cx="34925" cy="6350"/>
          </a:xfrm>
          <a:custGeom>
            <a:avLst/>
            <a:gdLst>
              <a:gd name="T0" fmla="*/ 2147483647 w 22"/>
              <a:gd name="T1" fmla="*/ 2147483647 h 4"/>
              <a:gd name="T2" fmla="*/ 0 w 22"/>
              <a:gd name="T3" fmla="*/ 2147483647 h 4"/>
              <a:gd name="T4" fmla="*/ 0 w 22"/>
              <a:gd name="T5" fmla="*/ 0 h 4"/>
              <a:gd name="T6" fmla="*/ 2147483647 w 22"/>
              <a:gd name="T7" fmla="*/ 0 h 4"/>
              <a:gd name="T8" fmla="*/ 2147483647 w 22"/>
              <a:gd name="T9" fmla="*/ 2147483647 h 4"/>
              <a:gd name="T10" fmla="*/ 2147483647 w 22"/>
              <a:gd name="T11" fmla="*/ 2147483647 h 4"/>
              <a:gd name="T12" fmla="*/ 0 60000 65536"/>
              <a:gd name="T13" fmla="*/ 0 60000 65536"/>
              <a:gd name="T14" fmla="*/ 0 60000 65536"/>
              <a:gd name="T15" fmla="*/ 0 60000 65536"/>
              <a:gd name="T16" fmla="*/ 0 60000 65536"/>
              <a:gd name="T17" fmla="*/ 0 60000 65536"/>
              <a:gd name="T18" fmla="*/ 0 w 22"/>
              <a:gd name="T19" fmla="*/ 0 h 4"/>
              <a:gd name="T20" fmla="*/ 22 w 2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2" h="4">
                <a:moveTo>
                  <a:pt x="22" y="4"/>
                </a:moveTo>
                <a:lnTo>
                  <a:pt x="0" y="4"/>
                </a:lnTo>
                <a:lnTo>
                  <a:pt x="0" y="0"/>
                </a:lnTo>
                <a:lnTo>
                  <a:pt x="22" y="0"/>
                </a:lnTo>
                <a:lnTo>
                  <a:pt x="22" y="4"/>
                </a:lnTo>
                <a:close/>
              </a:path>
            </a:pathLst>
          </a:custGeom>
          <a:solidFill>
            <a:srgbClr val="FFFFFF"/>
          </a:solidFill>
          <a:ln w="16">
            <a:solidFill>
              <a:srgbClr val="FFFFFF"/>
            </a:solidFill>
            <a:round/>
            <a:headEnd/>
            <a:tailEnd/>
          </a:ln>
        </p:spPr>
        <p:txBody>
          <a:bodyPr/>
          <a:lstStyle/>
          <a:p>
            <a:endParaRPr lang="en-US" b="1"/>
          </a:p>
        </p:txBody>
      </p:sp>
      <p:sp>
        <p:nvSpPr>
          <p:cNvPr id="32832" name="Freeform 243"/>
          <p:cNvSpPr>
            <a:spLocks noEditPoints="1"/>
          </p:cNvSpPr>
          <p:nvPr/>
        </p:nvSpPr>
        <p:spPr bwMode="auto">
          <a:xfrm>
            <a:off x="2430823" y="1546225"/>
            <a:ext cx="53975" cy="73025"/>
          </a:xfrm>
          <a:custGeom>
            <a:avLst/>
            <a:gdLst>
              <a:gd name="T0" fmla="*/ 2147483647 w 34"/>
              <a:gd name="T1" fmla="*/ 2147483647 h 46"/>
              <a:gd name="T2" fmla="*/ 0 w 34"/>
              <a:gd name="T3" fmla="*/ 2147483647 h 46"/>
              <a:gd name="T4" fmla="*/ 0 w 34"/>
              <a:gd name="T5" fmla="*/ 0 h 46"/>
              <a:gd name="T6" fmla="*/ 2147483647 w 34"/>
              <a:gd name="T7" fmla="*/ 0 h 46"/>
              <a:gd name="T8" fmla="*/ 2147483647 w 34"/>
              <a:gd name="T9" fmla="*/ 0 h 46"/>
              <a:gd name="T10" fmla="*/ 2147483647 w 34"/>
              <a:gd name="T11" fmla="*/ 0 h 46"/>
              <a:gd name="T12" fmla="*/ 2147483647 w 34"/>
              <a:gd name="T13" fmla="*/ 0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2147483647 w 34"/>
              <a:gd name="T51" fmla="*/ 2147483647 h 46"/>
              <a:gd name="T52" fmla="*/ 2147483647 w 34"/>
              <a:gd name="T53" fmla="*/ 2147483647 h 46"/>
              <a:gd name="T54" fmla="*/ 2147483647 w 34"/>
              <a:gd name="T55" fmla="*/ 2147483647 h 46"/>
              <a:gd name="T56" fmla="*/ 2147483647 w 34"/>
              <a:gd name="T57" fmla="*/ 2147483647 h 46"/>
              <a:gd name="T58" fmla="*/ 2147483647 w 34"/>
              <a:gd name="T59" fmla="*/ 2147483647 h 46"/>
              <a:gd name="T60" fmla="*/ 2147483647 w 34"/>
              <a:gd name="T61" fmla="*/ 2147483647 h 46"/>
              <a:gd name="T62" fmla="*/ 2147483647 w 34"/>
              <a:gd name="T63" fmla="*/ 2147483647 h 46"/>
              <a:gd name="T64" fmla="*/ 2147483647 w 34"/>
              <a:gd name="T65" fmla="*/ 2147483647 h 46"/>
              <a:gd name="T66" fmla="*/ 2147483647 w 34"/>
              <a:gd name="T67" fmla="*/ 2147483647 h 46"/>
              <a:gd name="T68" fmla="*/ 2147483647 w 34"/>
              <a:gd name="T69" fmla="*/ 2147483647 h 46"/>
              <a:gd name="T70" fmla="*/ 2147483647 w 34"/>
              <a:gd name="T71" fmla="*/ 2147483647 h 46"/>
              <a:gd name="T72" fmla="*/ 2147483647 w 34"/>
              <a:gd name="T73" fmla="*/ 2147483647 h 46"/>
              <a:gd name="T74" fmla="*/ 2147483647 w 34"/>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6"/>
              <a:gd name="T116" fmla="*/ 34 w 34"/>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6">
                <a:moveTo>
                  <a:pt x="6" y="46"/>
                </a:moveTo>
                <a:lnTo>
                  <a:pt x="0" y="46"/>
                </a:lnTo>
                <a:lnTo>
                  <a:pt x="0" y="0"/>
                </a:lnTo>
                <a:lnTo>
                  <a:pt x="20" y="0"/>
                </a:lnTo>
                <a:lnTo>
                  <a:pt x="26" y="0"/>
                </a:lnTo>
                <a:lnTo>
                  <a:pt x="30" y="2"/>
                </a:lnTo>
                <a:lnTo>
                  <a:pt x="32" y="6"/>
                </a:lnTo>
                <a:lnTo>
                  <a:pt x="34" y="12"/>
                </a:lnTo>
                <a:lnTo>
                  <a:pt x="32" y="18"/>
                </a:lnTo>
                <a:lnTo>
                  <a:pt x="30" y="22"/>
                </a:lnTo>
                <a:lnTo>
                  <a:pt x="26" y="24"/>
                </a:lnTo>
                <a:lnTo>
                  <a:pt x="20" y="26"/>
                </a:lnTo>
                <a:lnTo>
                  <a:pt x="6" y="26"/>
                </a:lnTo>
                <a:lnTo>
                  <a:pt x="6" y="46"/>
                </a:lnTo>
                <a:close/>
                <a:moveTo>
                  <a:pt x="6" y="20"/>
                </a:moveTo>
                <a:lnTo>
                  <a:pt x="18" y="20"/>
                </a:lnTo>
                <a:lnTo>
                  <a:pt x="22" y="20"/>
                </a:lnTo>
                <a:lnTo>
                  <a:pt x="24" y="18"/>
                </a:lnTo>
                <a:lnTo>
                  <a:pt x="26" y="16"/>
                </a:lnTo>
                <a:lnTo>
                  <a:pt x="28" y="12"/>
                </a:lnTo>
                <a:lnTo>
                  <a:pt x="26" y="8"/>
                </a:lnTo>
                <a:lnTo>
                  <a:pt x="24" y="6"/>
                </a:lnTo>
                <a:lnTo>
                  <a:pt x="22" y="4"/>
                </a:lnTo>
                <a:lnTo>
                  <a:pt x="18" y="4"/>
                </a:lnTo>
                <a:lnTo>
                  <a:pt x="6" y="4"/>
                </a:lnTo>
                <a:lnTo>
                  <a:pt x="6" y="20"/>
                </a:lnTo>
                <a:close/>
              </a:path>
            </a:pathLst>
          </a:custGeom>
          <a:solidFill>
            <a:srgbClr val="FFFFFF"/>
          </a:solidFill>
          <a:ln w="16">
            <a:solidFill>
              <a:srgbClr val="FFFFFF"/>
            </a:solidFill>
            <a:round/>
            <a:headEnd/>
            <a:tailEnd/>
          </a:ln>
        </p:spPr>
        <p:txBody>
          <a:bodyPr/>
          <a:lstStyle/>
          <a:p>
            <a:endParaRPr lang="en-US" b="1"/>
          </a:p>
        </p:txBody>
      </p:sp>
      <p:sp>
        <p:nvSpPr>
          <p:cNvPr id="32833" name="Freeform 244"/>
          <p:cNvSpPr>
            <a:spLocks/>
          </p:cNvSpPr>
          <p:nvPr/>
        </p:nvSpPr>
        <p:spPr bwMode="auto">
          <a:xfrm>
            <a:off x="3405548" y="1841500"/>
            <a:ext cx="60325" cy="73025"/>
          </a:xfrm>
          <a:custGeom>
            <a:avLst/>
            <a:gdLst>
              <a:gd name="T0" fmla="*/ 2147483647 w 38"/>
              <a:gd name="T1" fmla="*/ 0 h 46"/>
              <a:gd name="T2" fmla="*/ 2147483647 w 38"/>
              <a:gd name="T3" fmla="*/ 0 h 46"/>
              <a:gd name="T4" fmla="*/ 2147483647 w 38"/>
              <a:gd name="T5" fmla="*/ 2147483647 h 46"/>
              <a:gd name="T6" fmla="*/ 2147483647 w 38"/>
              <a:gd name="T7" fmla="*/ 2147483647 h 46"/>
              <a:gd name="T8" fmla="*/ 2147483647 w 38"/>
              <a:gd name="T9" fmla="*/ 2147483647 h 46"/>
              <a:gd name="T10" fmla="*/ 2147483647 w 38"/>
              <a:gd name="T11" fmla="*/ 2147483647 h 46"/>
              <a:gd name="T12" fmla="*/ 2147483647 w 38"/>
              <a:gd name="T13" fmla="*/ 2147483647 h 46"/>
              <a:gd name="T14" fmla="*/ 0 w 38"/>
              <a:gd name="T15" fmla="*/ 2147483647 h 46"/>
              <a:gd name="T16" fmla="*/ 0 w 38"/>
              <a:gd name="T17" fmla="*/ 0 h 46"/>
              <a:gd name="T18" fmla="*/ 2147483647 w 38"/>
              <a:gd name="T19" fmla="*/ 0 h 46"/>
              <a:gd name="T20" fmla="*/ 2147483647 w 38"/>
              <a:gd name="T21" fmla="*/ 2147483647 h 46"/>
              <a:gd name="T22" fmla="*/ 2147483647 w 38"/>
              <a:gd name="T23" fmla="*/ 2147483647 h 46"/>
              <a:gd name="T24" fmla="*/ 2147483647 w 38"/>
              <a:gd name="T25" fmla="*/ 0 h 46"/>
              <a:gd name="T26" fmla="*/ 2147483647 w 38"/>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30" y="0"/>
                </a:moveTo>
                <a:lnTo>
                  <a:pt x="38" y="0"/>
                </a:lnTo>
                <a:lnTo>
                  <a:pt x="38" y="46"/>
                </a:lnTo>
                <a:lnTo>
                  <a:pt x="30" y="46"/>
                </a:lnTo>
                <a:lnTo>
                  <a:pt x="30" y="24"/>
                </a:lnTo>
                <a:lnTo>
                  <a:pt x="6" y="24"/>
                </a:lnTo>
                <a:lnTo>
                  <a:pt x="6" y="46"/>
                </a:lnTo>
                <a:lnTo>
                  <a:pt x="0" y="46"/>
                </a:lnTo>
                <a:lnTo>
                  <a:pt x="0" y="0"/>
                </a:lnTo>
                <a:lnTo>
                  <a:pt x="6" y="0"/>
                </a:lnTo>
                <a:lnTo>
                  <a:pt x="6" y="18"/>
                </a:lnTo>
                <a:lnTo>
                  <a:pt x="30" y="18"/>
                </a:lnTo>
                <a:lnTo>
                  <a:pt x="30" y="0"/>
                </a:lnTo>
                <a:close/>
              </a:path>
            </a:pathLst>
          </a:custGeom>
          <a:noFill/>
          <a:ln w="10">
            <a:solidFill>
              <a:srgbClr val="FFFFFF"/>
            </a:solidFill>
            <a:round/>
            <a:headEnd/>
            <a:tailEnd/>
          </a:ln>
        </p:spPr>
        <p:txBody>
          <a:bodyPr/>
          <a:lstStyle/>
          <a:p>
            <a:endParaRPr lang="en-US" b="1"/>
          </a:p>
        </p:txBody>
      </p:sp>
      <p:sp>
        <p:nvSpPr>
          <p:cNvPr id="32834" name="Freeform 245"/>
          <p:cNvSpPr>
            <a:spLocks/>
          </p:cNvSpPr>
          <p:nvPr/>
        </p:nvSpPr>
        <p:spPr bwMode="auto">
          <a:xfrm>
            <a:off x="2961048" y="1841500"/>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noFill/>
          <a:ln w="10">
            <a:solidFill>
              <a:srgbClr val="FFFFFF"/>
            </a:solidFill>
            <a:round/>
            <a:headEnd/>
            <a:tailEnd/>
          </a:ln>
        </p:spPr>
        <p:txBody>
          <a:bodyPr/>
          <a:lstStyle/>
          <a:p>
            <a:endParaRPr lang="en-US" b="1"/>
          </a:p>
        </p:txBody>
      </p:sp>
      <p:sp>
        <p:nvSpPr>
          <p:cNvPr id="32835" name="Rectangle 246"/>
          <p:cNvSpPr>
            <a:spLocks noChangeArrowheads="1"/>
          </p:cNvSpPr>
          <p:nvPr/>
        </p:nvSpPr>
        <p:spPr bwMode="auto">
          <a:xfrm>
            <a:off x="3529373" y="18827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36" name="Rectangle 247"/>
          <p:cNvSpPr>
            <a:spLocks noChangeArrowheads="1"/>
          </p:cNvSpPr>
          <p:nvPr/>
        </p:nvSpPr>
        <p:spPr bwMode="auto">
          <a:xfrm>
            <a:off x="2824523" y="188912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37" name="Rectangle 248"/>
          <p:cNvSpPr>
            <a:spLocks noChangeArrowheads="1"/>
          </p:cNvSpPr>
          <p:nvPr/>
        </p:nvSpPr>
        <p:spPr bwMode="auto">
          <a:xfrm>
            <a:off x="3399198" y="213995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38" name="Rectangle 249"/>
          <p:cNvSpPr>
            <a:spLocks noChangeArrowheads="1"/>
          </p:cNvSpPr>
          <p:nvPr/>
        </p:nvSpPr>
        <p:spPr bwMode="auto">
          <a:xfrm>
            <a:off x="3221398" y="12731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39" name="Rectangle 250"/>
          <p:cNvSpPr>
            <a:spLocks noChangeArrowheads="1"/>
          </p:cNvSpPr>
          <p:nvPr/>
        </p:nvSpPr>
        <p:spPr bwMode="auto">
          <a:xfrm>
            <a:off x="3399198" y="182245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40" name="Rectangle 251"/>
          <p:cNvSpPr>
            <a:spLocks noChangeArrowheads="1"/>
          </p:cNvSpPr>
          <p:nvPr/>
        </p:nvSpPr>
        <p:spPr bwMode="auto">
          <a:xfrm>
            <a:off x="2954698" y="182245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41" name="Rectangle 252"/>
          <p:cNvSpPr>
            <a:spLocks noChangeArrowheads="1"/>
          </p:cNvSpPr>
          <p:nvPr/>
        </p:nvSpPr>
        <p:spPr bwMode="auto">
          <a:xfrm>
            <a:off x="3173773" y="16129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42" name="Rectangle 253"/>
          <p:cNvSpPr>
            <a:spLocks noChangeArrowheads="1"/>
          </p:cNvSpPr>
          <p:nvPr/>
        </p:nvSpPr>
        <p:spPr bwMode="auto">
          <a:xfrm>
            <a:off x="2614973" y="1527175"/>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43" name="Rectangle 254"/>
          <p:cNvSpPr>
            <a:spLocks noChangeArrowheads="1"/>
          </p:cNvSpPr>
          <p:nvPr/>
        </p:nvSpPr>
        <p:spPr bwMode="auto">
          <a:xfrm>
            <a:off x="2230798" y="1527175"/>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44" name="Rectangle 255"/>
          <p:cNvSpPr>
            <a:spLocks noChangeArrowheads="1"/>
          </p:cNvSpPr>
          <p:nvPr/>
        </p:nvSpPr>
        <p:spPr bwMode="auto">
          <a:xfrm>
            <a:off x="2418123" y="132715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45" name="Rectangle 256"/>
          <p:cNvSpPr>
            <a:spLocks noChangeArrowheads="1"/>
          </p:cNvSpPr>
          <p:nvPr/>
        </p:nvSpPr>
        <p:spPr bwMode="auto">
          <a:xfrm>
            <a:off x="2494323" y="1317625"/>
            <a:ext cx="35266" cy="76944"/>
          </a:xfrm>
          <a:prstGeom prst="rect">
            <a:avLst/>
          </a:prstGeom>
          <a:noFill/>
          <a:ln w="9525">
            <a:noFill/>
            <a:miter lim="800000"/>
            <a:headEnd/>
            <a:tailEnd/>
          </a:ln>
        </p:spPr>
        <p:txBody>
          <a:bodyPr wrap="none" lIns="0" tIns="0" rIns="0" bIns="0">
            <a:spAutoFit/>
          </a:bodyPr>
          <a:lstStyle/>
          <a:p>
            <a:r>
              <a:rPr lang="en-US" sz="500" b="1">
                <a:solidFill>
                  <a:srgbClr val="000000"/>
                </a:solidFill>
                <a:latin typeface="Helvetica" pitchFamily="34" charset="0"/>
              </a:rPr>
              <a:t>–</a:t>
            </a:r>
            <a:endParaRPr lang="en-US" sz="2400" b="1"/>
          </a:p>
        </p:txBody>
      </p:sp>
      <p:sp>
        <p:nvSpPr>
          <p:cNvPr id="32846" name="Rectangle 257"/>
          <p:cNvSpPr>
            <a:spLocks noChangeArrowheads="1"/>
          </p:cNvSpPr>
          <p:nvPr/>
        </p:nvSpPr>
        <p:spPr bwMode="auto">
          <a:xfrm>
            <a:off x="2421298" y="1527175"/>
            <a:ext cx="6893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P</a:t>
            </a:r>
            <a:endParaRPr lang="en-US" sz="2400" b="1"/>
          </a:p>
        </p:txBody>
      </p:sp>
      <p:sp>
        <p:nvSpPr>
          <p:cNvPr id="32847" name="Rectangle 258"/>
          <p:cNvSpPr>
            <a:spLocks noChangeArrowheads="1"/>
          </p:cNvSpPr>
          <p:nvPr/>
        </p:nvSpPr>
        <p:spPr bwMode="auto">
          <a:xfrm>
            <a:off x="2824523" y="1527175"/>
            <a:ext cx="185738" cy="123825"/>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CH</a:t>
            </a:r>
            <a:r>
              <a:rPr lang="en-US" sz="800" b="1" baseline="-25000">
                <a:solidFill>
                  <a:srgbClr val="000000"/>
                </a:solidFill>
                <a:latin typeface="Helvetica" pitchFamily="34" charset="0"/>
              </a:rPr>
              <a:t>2</a:t>
            </a:r>
            <a:endParaRPr lang="en-US" sz="2400" b="1" baseline="-25000"/>
          </a:p>
        </p:txBody>
      </p:sp>
      <p:sp>
        <p:nvSpPr>
          <p:cNvPr id="32848" name="Rectangle 261"/>
          <p:cNvSpPr>
            <a:spLocks noChangeArrowheads="1"/>
          </p:cNvSpPr>
          <p:nvPr/>
        </p:nvSpPr>
        <p:spPr bwMode="auto">
          <a:xfrm>
            <a:off x="2418123" y="1730375"/>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49" name="Rectangle 262"/>
          <p:cNvSpPr>
            <a:spLocks noChangeArrowheads="1"/>
          </p:cNvSpPr>
          <p:nvPr/>
        </p:nvSpPr>
        <p:spPr bwMode="auto">
          <a:xfrm>
            <a:off x="2494323" y="1724025"/>
            <a:ext cx="35266" cy="76944"/>
          </a:xfrm>
          <a:prstGeom prst="rect">
            <a:avLst/>
          </a:prstGeom>
          <a:noFill/>
          <a:ln w="9525">
            <a:noFill/>
            <a:miter lim="800000"/>
            <a:headEnd/>
            <a:tailEnd/>
          </a:ln>
        </p:spPr>
        <p:txBody>
          <a:bodyPr wrap="none" lIns="0" tIns="0" rIns="0" bIns="0">
            <a:spAutoFit/>
          </a:bodyPr>
          <a:lstStyle/>
          <a:p>
            <a:r>
              <a:rPr lang="en-US" sz="500" b="1">
                <a:solidFill>
                  <a:srgbClr val="000000"/>
                </a:solidFill>
                <a:latin typeface="Helvetica" pitchFamily="34" charset="0"/>
              </a:rPr>
              <a:t>–</a:t>
            </a:r>
            <a:endParaRPr lang="en-US" sz="2400" b="1"/>
          </a:p>
        </p:txBody>
      </p:sp>
      <p:sp>
        <p:nvSpPr>
          <p:cNvPr id="32850" name="Freeform 263"/>
          <p:cNvSpPr>
            <a:spLocks noEditPoints="1"/>
          </p:cNvSpPr>
          <p:nvPr/>
        </p:nvSpPr>
        <p:spPr bwMode="auto">
          <a:xfrm>
            <a:off x="3145198" y="2863850"/>
            <a:ext cx="73025" cy="76200"/>
          </a:xfrm>
          <a:custGeom>
            <a:avLst/>
            <a:gdLst>
              <a:gd name="T0" fmla="*/ 2147483647 w 46"/>
              <a:gd name="T1" fmla="*/ 2147483647 h 48"/>
              <a:gd name="T2" fmla="*/ 2147483647 w 46"/>
              <a:gd name="T3" fmla="*/ 2147483647 h 48"/>
              <a:gd name="T4" fmla="*/ 2147483647 w 46"/>
              <a:gd name="T5" fmla="*/ 2147483647 h 48"/>
              <a:gd name="T6" fmla="*/ 2147483647 w 46"/>
              <a:gd name="T7" fmla="*/ 2147483647 h 48"/>
              <a:gd name="T8" fmla="*/ 2147483647 w 46"/>
              <a:gd name="T9" fmla="*/ 2147483647 h 48"/>
              <a:gd name="T10" fmla="*/ 2147483647 w 46"/>
              <a:gd name="T11" fmla="*/ 2147483647 h 48"/>
              <a:gd name="T12" fmla="*/ 2147483647 w 46"/>
              <a:gd name="T13" fmla="*/ 2147483647 h 48"/>
              <a:gd name="T14" fmla="*/ 0 w 46"/>
              <a:gd name="T15" fmla="*/ 2147483647 h 48"/>
              <a:gd name="T16" fmla="*/ 2147483647 w 46"/>
              <a:gd name="T17" fmla="*/ 2147483647 h 48"/>
              <a:gd name="T18" fmla="*/ 2147483647 w 46"/>
              <a:gd name="T19" fmla="*/ 2147483647 h 48"/>
              <a:gd name="T20" fmla="*/ 2147483647 w 46"/>
              <a:gd name="T21" fmla="*/ 2147483647 h 48"/>
              <a:gd name="T22" fmla="*/ 2147483647 w 46"/>
              <a:gd name="T23" fmla="*/ 0 h 48"/>
              <a:gd name="T24" fmla="*/ 2147483647 w 46"/>
              <a:gd name="T25" fmla="*/ 2147483647 h 48"/>
              <a:gd name="T26" fmla="*/ 2147483647 w 46"/>
              <a:gd name="T27" fmla="*/ 2147483647 h 48"/>
              <a:gd name="T28" fmla="*/ 2147483647 w 46"/>
              <a:gd name="T29" fmla="*/ 2147483647 h 48"/>
              <a:gd name="T30" fmla="*/ 2147483647 w 46"/>
              <a:gd name="T31" fmla="*/ 2147483647 h 48"/>
              <a:gd name="T32" fmla="*/ 2147483647 w 46"/>
              <a:gd name="T33" fmla="*/ 2147483647 h 48"/>
              <a:gd name="T34" fmla="*/ 2147483647 w 46"/>
              <a:gd name="T35" fmla="*/ 2147483647 h 48"/>
              <a:gd name="T36" fmla="*/ 2147483647 w 46"/>
              <a:gd name="T37" fmla="*/ 2147483647 h 48"/>
              <a:gd name="T38" fmla="*/ 2147483647 w 46"/>
              <a:gd name="T39" fmla="*/ 2147483647 h 48"/>
              <a:gd name="T40" fmla="*/ 2147483647 w 46"/>
              <a:gd name="T41" fmla="*/ 2147483647 h 48"/>
              <a:gd name="T42" fmla="*/ 2147483647 w 46"/>
              <a:gd name="T43" fmla="*/ 2147483647 h 48"/>
              <a:gd name="T44" fmla="*/ 2147483647 w 46"/>
              <a:gd name="T45" fmla="*/ 2147483647 h 48"/>
              <a:gd name="T46" fmla="*/ 2147483647 w 46"/>
              <a:gd name="T47" fmla="*/ 2147483647 h 48"/>
              <a:gd name="T48" fmla="*/ 2147483647 w 46"/>
              <a:gd name="T49" fmla="*/ 2147483647 h 48"/>
              <a:gd name="T50" fmla="*/ 2147483647 w 46"/>
              <a:gd name="T51" fmla="*/ 2147483647 h 48"/>
              <a:gd name="T52" fmla="*/ 2147483647 w 46"/>
              <a:gd name="T53" fmla="*/ 2147483647 h 48"/>
              <a:gd name="T54" fmla="*/ 2147483647 w 46"/>
              <a:gd name="T55" fmla="*/ 2147483647 h 48"/>
              <a:gd name="T56" fmla="*/ 2147483647 w 46"/>
              <a:gd name="T57" fmla="*/ 2147483647 h 48"/>
              <a:gd name="T58" fmla="*/ 2147483647 w 46"/>
              <a:gd name="T59" fmla="*/ 2147483647 h 48"/>
              <a:gd name="T60" fmla="*/ 2147483647 w 46"/>
              <a:gd name="T61" fmla="*/ 2147483647 h 48"/>
              <a:gd name="T62" fmla="*/ 2147483647 w 46"/>
              <a:gd name="T63" fmla="*/ 2147483647 h 48"/>
              <a:gd name="T64" fmla="*/ 2147483647 w 46"/>
              <a:gd name="T65" fmla="*/ 2147483647 h 48"/>
              <a:gd name="T66" fmla="*/ 2147483647 w 46"/>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48"/>
              <a:gd name="T104" fmla="*/ 46 w 46"/>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48">
                <a:moveTo>
                  <a:pt x="44" y="34"/>
                </a:moveTo>
                <a:lnTo>
                  <a:pt x="44" y="34"/>
                </a:lnTo>
                <a:lnTo>
                  <a:pt x="40" y="42"/>
                </a:lnTo>
                <a:lnTo>
                  <a:pt x="32" y="46"/>
                </a:lnTo>
                <a:lnTo>
                  <a:pt x="24" y="48"/>
                </a:lnTo>
                <a:lnTo>
                  <a:pt x="14" y="46"/>
                </a:lnTo>
                <a:lnTo>
                  <a:pt x="6" y="42"/>
                </a:lnTo>
                <a:lnTo>
                  <a:pt x="2" y="34"/>
                </a:lnTo>
                <a:lnTo>
                  <a:pt x="0" y="24"/>
                </a:lnTo>
                <a:lnTo>
                  <a:pt x="2" y="14"/>
                </a:lnTo>
                <a:lnTo>
                  <a:pt x="6" y="6"/>
                </a:lnTo>
                <a:lnTo>
                  <a:pt x="14" y="2"/>
                </a:lnTo>
                <a:lnTo>
                  <a:pt x="24" y="0"/>
                </a:lnTo>
                <a:lnTo>
                  <a:pt x="32" y="2"/>
                </a:lnTo>
                <a:lnTo>
                  <a:pt x="38" y="6"/>
                </a:lnTo>
                <a:lnTo>
                  <a:pt x="44" y="14"/>
                </a:lnTo>
                <a:lnTo>
                  <a:pt x="46" y="24"/>
                </a:lnTo>
                <a:lnTo>
                  <a:pt x="44" y="34"/>
                </a:lnTo>
                <a:close/>
                <a:moveTo>
                  <a:pt x="38" y="16"/>
                </a:moveTo>
                <a:lnTo>
                  <a:pt x="38" y="16"/>
                </a:lnTo>
                <a:lnTo>
                  <a:pt x="34" y="10"/>
                </a:lnTo>
                <a:lnTo>
                  <a:pt x="30" y="6"/>
                </a:lnTo>
                <a:lnTo>
                  <a:pt x="24" y="6"/>
                </a:lnTo>
                <a:lnTo>
                  <a:pt x="16" y="6"/>
                </a:lnTo>
                <a:lnTo>
                  <a:pt x="12" y="10"/>
                </a:lnTo>
                <a:lnTo>
                  <a:pt x="8" y="16"/>
                </a:lnTo>
                <a:lnTo>
                  <a:pt x="8" y="24"/>
                </a:lnTo>
                <a:lnTo>
                  <a:pt x="8" y="32"/>
                </a:lnTo>
                <a:lnTo>
                  <a:pt x="12" y="38"/>
                </a:lnTo>
                <a:lnTo>
                  <a:pt x="16" y="42"/>
                </a:lnTo>
                <a:lnTo>
                  <a:pt x="24" y="42"/>
                </a:lnTo>
                <a:lnTo>
                  <a:pt x="30" y="42"/>
                </a:lnTo>
                <a:lnTo>
                  <a:pt x="34" y="38"/>
                </a:lnTo>
                <a:lnTo>
                  <a:pt x="38" y="32"/>
                </a:lnTo>
                <a:lnTo>
                  <a:pt x="40" y="24"/>
                </a:lnTo>
                <a:lnTo>
                  <a:pt x="38" y="16"/>
                </a:lnTo>
                <a:close/>
              </a:path>
            </a:pathLst>
          </a:custGeom>
          <a:solidFill>
            <a:srgbClr val="FFFFFF"/>
          </a:solidFill>
          <a:ln w="16">
            <a:solidFill>
              <a:srgbClr val="FFFFFF"/>
            </a:solidFill>
            <a:round/>
            <a:headEnd/>
            <a:tailEnd/>
          </a:ln>
        </p:spPr>
        <p:txBody>
          <a:bodyPr/>
          <a:lstStyle/>
          <a:p>
            <a:endParaRPr lang="en-US" b="1"/>
          </a:p>
        </p:txBody>
      </p:sp>
      <p:sp>
        <p:nvSpPr>
          <p:cNvPr id="32851" name="Freeform 264"/>
          <p:cNvSpPr>
            <a:spLocks noEditPoints="1"/>
          </p:cNvSpPr>
          <p:nvPr/>
        </p:nvSpPr>
        <p:spPr bwMode="auto">
          <a:xfrm>
            <a:off x="2761023" y="2863850"/>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2147483647 w 44"/>
              <a:gd name="T13" fmla="*/ 2147483647 h 48"/>
              <a:gd name="T14" fmla="*/ 0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0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2" y="34"/>
                </a:moveTo>
                <a:lnTo>
                  <a:pt x="42" y="34"/>
                </a:lnTo>
                <a:lnTo>
                  <a:pt x="38" y="42"/>
                </a:lnTo>
                <a:lnTo>
                  <a:pt x="32" y="46"/>
                </a:lnTo>
                <a:lnTo>
                  <a:pt x="22" y="48"/>
                </a:lnTo>
                <a:lnTo>
                  <a:pt x="12" y="46"/>
                </a:lnTo>
                <a:lnTo>
                  <a:pt x="6" y="42"/>
                </a:lnTo>
                <a:lnTo>
                  <a:pt x="2" y="34"/>
                </a:lnTo>
                <a:lnTo>
                  <a:pt x="0" y="24"/>
                </a:lnTo>
                <a:lnTo>
                  <a:pt x="2" y="14"/>
                </a:lnTo>
                <a:lnTo>
                  <a:pt x="6" y="6"/>
                </a:lnTo>
                <a:lnTo>
                  <a:pt x="12" y="2"/>
                </a:lnTo>
                <a:lnTo>
                  <a:pt x="22" y="0"/>
                </a:lnTo>
                <a:lnTo>
                  <a:pt x="30" y="2"/>
                </a:lnTo>
                <a:lnTo>
                  <a:pt x="36" y="6"/>
                </a:lnTo>
                <a:lnTo>
                  <a:pt x="42" y="14"/>
                </a:lnTo>
                <a:lnTo>
                  <a:pt x="44" y="24"/>
                </a:lnTo>
                <a:lnTo>
                  <a:pt x="42" y="34"/>
                </a:lnTo>
                <a:close/>
                <a:moveTo>
                  <a:pt x="36" y="16"/>
                </a:moveTo>
                <a:lnTo>
                  <a:pt x="36" y="16"/>
                </a:lnTo>
                <a:lnTo>
                  <a:pt x="34" y="10"/>
                </a:lnTo>
                <a:lnTo>
                  <a:pt x="28" y="6"/>
                </a:lnTo>
                <a:lnTo>
                  <a:pt x="22" y="6"/>
                </a:lnTo>
                <a:lnTo>
                  <a:pt x="16" y="6"/>
                </a:lnTo>
                <a:lnTo>
                  <a:pt x="10" y="10"/>
                </a:lnTo>
                <a:lnTo>
                  <a:pt x="8" y="16"/>
                </a:lnTo>
                <a:lnTo>
                  <a:pt x="6" y="24"/>
                </a:lnTo>
                <a:lnTo>
                  <a:pt x="8" y="32"/>
                </a:lnTo>
                <a:lnTo>
                  <a:pt x="10" y="38"/>
                </a:lnTo>
                <a:lnTo>
                  <a:pt x="16" y="42"/>
                </a:lnTo>
                <a:lnTo>
                  <a:pt x="22" y="42"/>
                </a:lnTo>
                <a:lnTo>
                  <a:pt x="28" y="42"/>
                </a:lnTo>
                <a:lnTo>
                  <a:pt x="34" y="38"/>
                </a:lnTo>
                <a:lnTo>
                  <a:pt x="36" y="32"/>
                </a:lnTo>
                <a:lnTo>
                  <a:pt x="38" y="24"/>
                </a:lnTo>
                <a:lnTo>
                  <a:pt x="36" y="16"/>
                </a:lnTo>
                <a:close/>
              </a:path>
            </a:pathLst>
          </a:custGeom>
          <a:solidFill>
            <a:srgbClr val="FFFFFF"/>
          </a:solidFill>
          <a:ln w="16">
            <a:solidFill>
              <a:srgbClr val="FFFFFF"/>
            </a:solidFill>
            <a:round/>
            <a:headEnd/>
            <a:tailEnd/>
          </a:ln>
        </p:spPr>
        <p:txBody>
          <a:bodyPr/>
          <a:lstStyle/>
          <a:p>
            <a:endParaRPr lang="en-US" b="1"/>
          </a:p>
        </p:txBody>
      </p:sp>
      <p:sp>
        <p:nvSpPr>
          <p:cNvPr id="32852" name="Freeform 265"/>
          <p:cNvSpPr>
            <a:spLocks noEditPoints="1"/>
          </p:cNvSpPr>
          <p:nvPr/>
        </p:nvSpPr>
        <p:spPr bwMode="auto">
          <a:xfrm>
            <a:off x="2945173" y="3067050"/>
            <a:ext cx="73025" cy="76200"/>
          </a:xfrm>
          <a:custGeom>
            <a:avLst/>
            <a:gdLst>
              <a:gd name="T0" fmla="*/ 2147483647 w 46"/>
              <a:gd name="T1" fmla="*/ 2147483647 h 48"/>
              <a:gd name="T2" fmla="*/ 2147483647 w 46"/>
              <a:gd name="T3" fmla="*/ 2147483647 h 48"/>
              <a:gd name="T4" fmla="*/ 2147483647 w 46"/>
              <a:gd name="T5" fmla="*/ 2147483647 h 48"/>
              <a:gd name="T6" fmla="*/ 2147483647 w 46"/>
              <a:gd name="T7" fmla="*/ 2147483647 h 48"/>
              <a:gd name="T8" fmla="*/ 2147483647 w 46"/>
              <a:gd name="T9" fmla="*/ 2147483647 h 48"/>
              <a:gd name="T10" fmla="*/ 2147483647 w 46"/>
              <a:gd name="T11" fmla="*/ 2147483647 h 48"/>
              <a:gd name="T12" fmla="*/ 2147483647 w 46"/>
              <a:gd name="T13" fmla="*/ 2147483647 h 48"/>
              <a:gd name="T14" fmla="*/ 0 w 46"/>
              <a:gd name="T15" fmla="*/ 2147483647 h 48"/>
              <a:gd name="T16" fmla="*/ 2147483647 w 46"/>
              <a:gd name="T17" fmla="*/ 2147483647 h 48"/>
              <a:gd name="T18" fmla="*/ 2147483647 w 46"/>
              <a:gd name="T19" fmla="*/ 2147483647 h 48"/>
              <a:gd name="T20" fmla="*/ 2147483647 w 46"/>
              <a:gd name="T21" fmla="*/ 2147483647 h 48"/>
              <a:gd name="T22" fmla="*/ 2147483647 w 46"/>
              <a:gd name="T23" fmla="*/ 0 h 48"/>
              <a:gd name="T24" fmla="*/ 2147483647 w 46"/>
              <a:gd name="T25" fmla="*/ 2147483647 h 48"/>
              <a:gd name="T26" fmla="*/ 2147483647 w 46"/>
              <a:gd name="T27" fmla="*/ 2147483647 h 48"/>
              <a:gd name="T28" fmla="*/ 2147483647 w 46"/>
              <a:gd name="T29" fmla="*/ 2147483647 h 48"/>
              <a:gd name="T30" fmla="*/ 2147483647 w 46"/>
              <a:gd name="T31" fmla="*/ 2147483647 h 48"/>
              <a:gd name="T32" fmla="*/ 2147483647 w 46"/>
              <a:gd name="T33" fmla="*/ 2147483647 h 48"/>
              <a:gd name="T34" fmla="*/ 2147483647 w 46"/>
              <a:gd name="T35" fmla="*/ 2147483647 h 48"/>
              <a:gd name="T36" fmla="*/ 2147483647 w 46"/>
              <a:gd name="T37" fmla="*/ 2147483647 h 48"/>
              <a:gd name="T38" fmla="*/ 2147483647 w 46"/>
              <a:gd name="T39" fmla="*/ 2147483647 h 48"/>
              <a:gd name="T40" fmla="*/ 2147483647 w 46"/>
              <a:gd name="T41" fmla="*/ 2147483647 h 48"/>
              <a:gd name="T42" fmla="*/ 2147483647 w 46"/>
              <a:gd name="T43" fmla="*/ 2147483647 h 48"/>
              <a:gd name="T44" fmla="*/ 2147483647 w 46"/>
              <a:gd name="T45" fmla="*/ 2147483647 h 48"/>
              <a:gd name="T46" fmla="*/ 2147483647 w 46"/>
              <a:gd name="T47" fmla="*/ 2147483647 h 48"/>
              <a:gd name="T48" fmla="*/ 2147483647 w 46"/>
              <a:gd name="T49" fmla="*/ 2147483647 h 48"/>
              <a:gd name="T50" fmla="*/ 2147483647 w 46"/>
              <a:gd name="T51" fmla="*/ 2147483647 h 48"/>
              <a:gd name="T52" fmla="*/ 2147483647 w 46"/>
              <a:gd name="T53" fmla="*/ 2147483647 h 48"/>
              <a:gd name="T54" fmla="*/ 2147483647 w 46"/>
              <a:gd name="T55" fmla="*/ 2147483647 h 48"/>
              <a:gd name="T56" fmla="*/ 2147483647 w 46"/>
              <a:gd name="T57" fmla="*/ 2147483647 h 48"/>
              <a:gd name="T58" fmla="*/ 2147483647 w 46"/>
              <a:gd name="T59" fmla="*/ 2147483647 h 48"/>
              <a:gd name="T60" fmla="*/ 2147483647 w 46"/>
              <a:gd name="T61" fmla="*/ 2147483647 h 48"/>
              <a:gd name="T62" fmla="*/ 2147483647 w 46"/>
              <a:gd name="T63" fmla="*/ 2147483647 h 48"/>
              <a:gd name="T64" fmla="*/ 2147483647 w 46"/>
              <a:gd name="T65" fmla="*/ 2147483647 h 48"/>
              <a:gd name="T66" fmla="*/ 2147483647 w 46"/>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48"/>
              <a:gd name="T104" fmla="*/ 46 w 46"/>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48">
                <a:moveTo>
                  <a:pt x="44" y="34"/>
                </a:moveTo>
                <a:lnTo>
                  <a:pt x="44" y="34"/>
                </a:lnTo>
                <a:lnTo>
                  <a:pt x="40" y="42"/>
                </a:lnTo>
                <a:lnTo>
                  <a:pt x="32" y="48"/>
                </a:lnTo>
                <a:lnTo>
                  <a:pt x="24" y="48"/>
                </a:lnTo>
                <a:lnTo>
                  <a:pt x="14" y="48"/>
                </a:lnTo>
                <a:lnTo>
                  <a:pt x="6" y="42"/>
                </a:lnTo>
                <a:lnTo>
                  <a:pt x="2" y="34"/>
                </a:lnTo>
                <a:lnTo>
                  <a:pt x="0" y="24"/>
                </a:lnTo>
                <a:lnTo>
                  <a:pt x="2" y="14"/>
                </a:lnTo>
                <a:lnTo>
                  <a:pt x="6" y="8"/>
                </a:lnTo>
                <a:lnTo>
                  <a:pt x="14" y="2"/>
                </a:lnTo>
                <a:lnTo>
                  <a:pt x="24" y="0"/>
                </a:lnTo>
                <a:lnTo>
                  <a:pt x="32" y="2"/>
                </a:lnTo>
                <a:lnTo>
                  <a:pt x="38" y="6"/>
                </a:lnTo>
                <a:lnTo>
                  <a:pt x="44" y="14"/>
                </a:lnTo>
                <a:lnTo>
                  <a:pt x="46" y="24"/>
                </a:lnTo>
                <a:lnTo>
                  <a:pt x="44" y="34"/>
                </a:lnTo>
                <a:close/>
                <a:moveTo>
                  <a:pt x="38" y="18"/>
                </a:moveTo>
                <a:lnTo>
                  <a:pt x="38" y="18"/>
                </a:lnTo>
                <a:lnTo>
                  <a:pt x="34" y="12"/>
                </a:lnTo>
                <a:lnTo>
                  <a:pt x="30" y="8"/>
                </a:lnTo>
                <a:lnTo>
                  <a:pt x="24" y="6"/>
                </a:lnTo>
                <a:lnTo>
                  <a:pt x="16" y="8"/>
                </a:lnTo>
                <a:lnTo>
                  <a:pt x="12" y="12"/>
                </a:lnTo>
                <a:lnTo>
                  <a:pt x="8" y="16"/>
                </a:lnTo>
                <a:lnTo>
                  <a:pt x="8" y="24"/>
                </a:lnTo>
                <a:lnTo>
                  <a:pt x="8" y="32"/>
                </a:lnTo>
                <a:lnTo>
                  <a:pt x="12" y="38"/>
                </a:lnTo>
                <a:lnTo>
                  <a:pt x="16" y="42"/>
                </a:lnTo>
                <a:lnTo>
                  <a:pt x="24" y="44"/>
                </a:lnTo>
                <a:lnTo>
                  <a:pt x="30" y="42"/>
                </a:lnTo>
                <a:lnTo>
                  <a:pt x="34" y="38"/>
                </a:lnTo>
                <a:lnTo>
                  <a:pt x="38" y="32"/>
                </a:lnTo>
                <a:lnTo>
                  <a:pt x="40" y="24"/>
                </a:lnTo>
                <a:lnTo>
                  <a:pt x="38" y="18"/>
                </a:lnTo>
                <a:close/>
              </a:path>
            </a:pathLst>
          </a:custGeom>
          <a:solidFill>
            <a:srgbClr val="FFFFFF"/>
          </a:solidFill>
          <a:ln w="16">
            <a:solidFill>
              <a:srgbClr val="FFFFFF"/>
            </a:solidFill>
            <a:round/>
            <a:headEnd/>
            <a:tailEnd/>
          </a:ln>
        </p:spPr>
        <p:txBody>
          <a:bodyPr/>
          <a:lstStyle/>
          <a:p>
            <a:endParaRPr lang="en-US" b="1"/>
          </a:p>
        </p:txBody>
      </p:sp>
      <p:sp>
        <p:nvSpPr>
          <p:cNvPr id="32853" name="Freeform 266"/>
          <p:cNvSpPr>
            <a:spLocks/>
          </p:cNvSpPr>
          <p:nvPr/>
        </p:nvSpPr>
        <p:spPr bwMode="auto">
          <a:xfrm>
            <a:off x="3018198" y="3082925"/>
            <a:ext cx="34925" cy="6350"/>
          </a:xfrm>
          <a:custGeom>
            <a:avLst/>
            <a:gdLst>
              <a:gd name="T0" fmla="*/ 2147483647 w 22"/>
              <a:gd name="T1" fmla="*/ 2147483647 h 4"/>
              <a:gd name="T2" fmla="*/ 0 w 22"/>
              <a:gd name="T3" fmla="*/ 2147483647 h 4"/>
              <a:gd name="T4" fmla="*/ 0 w 22"/>
              <a:gd name="T5" fmla="*/ 0 h 4"/>
              <a:gd name="T6" fmla="*/ 2147483647 w 22"/>
              <a:gd name="T7" fmla="*/ 0 h 4"/>
              <a:gd name="T8" fmla="*/ 2147483647 w 22"/>
              <a:gd name="T9" fmla="*/ 2147483647 h 4"/>
              <a:gd name="T10" fmla="*/ 2147483647 w 22"/>
              <a:gd name="T11" fmla="*/ 2147483647 h 4"/>
              <a:gd name="T12" fmla="*/ 0 60000 65536"/>
              <a:gd name="T13" fmla="*/ 0 60000 65536"/>
              <a:gd name="T14" fmla="*/ 0 60000 65536"/>
              <a:gd name="T15" fmla="*/ 0 60000 65536"/>
              <a:gd name="T16" fmla="*/ 0 60000 65536"/>
              <a:gd name="T17" fmla="*/ 0 60000 65536"/>
              <a:gd name="T18" fmla="*/ 0 w 22"/>
              <a:gd name="T19" fmla="*/ 0 h 4"/>
              <a:gd name="T20" fmla="*/ 22 w 2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2" h="4">
                <a:moveTo>
                  <a:pt x="22" y="4"/>
                </a:moveTo>
                <a:lnTo>
                  <a:pt x="0" y="4"/>
                </a:lnTo>
                <a:lnTo>
                  <a:pt x="0" y="0"/>
                </a:lnTo>
                <a:lnTo>
                  <a:pt x="22" y="0"/>
                </a:lnTo>
                <a:lnTo>
                  <a:pt x="22" y="4"/>
                </a:lnTo>
                <a:close/>
              </a:path>
            </a:pathLst>
          </a:custGeom>
          <a:solidFill>
            <a:srgbClr val="FFFFFF"/>
          </a:solidFill>
          <a:ln w="16">
            <a:solidFill>
              <a:srgbClr val="FFFFFF"/>
            </a:solidFill>
            <a:round/>
            <a:headEnd/>
            <a:tailEnd/>
          </a:ln>
        </p:spPr>
        <p:txBody>
          <a:bodyPr/>
          <a:lstStyle/>
          <a:p>
            <a:endParaRPr lang="en-US" b="1"/>
          </a:p>
        </p:txBody>
      </p:sp>
      <p:sp>
        <p:nvSpPr>
          <p:cNvPr id="32854" name="Freeform 267"/>
          <p:cNvSpPr>
            <a:spLocks noEditPoints="1"/>
          </p:cNvSpPr>
          <p:nvPr/>
        </p:nvSpPr>
        <p:spPr bwMode="auto">
          <a:xfrm>
            <a:off x="2957873" y="2863850"/>
            <a:ext cx="53975" cy="73025"/>
          </a:xfrm>
          <a:custGeom>
            <a:avLst/>
            <a:gdLst>
              <a:gd name="T0" fmla="*/ 2147483647 w 34"/>
              <a:gd name="T1" fmla="*/ 2147483647 h 46"/>
              <a:gd name="T2" fmla="*/ 0 w 34"/>
              <a:gd name="T3" fmla="*/ 2147483647 h 46"/>
              <a:gd name="T4" fmla="*/ 0 w 34"/>
              <a:gd name="T5" fmla="*/ 0 h 46"/>
              <a:gd name="T6" fmla="*/ 2147483647 w 34"/>
              <a:gd name="T7" fmla="*/ 0 h 46"/>
              <a:gd name="T8" fmla="*/ 2147483647 w 34"/>
              <a:gd name="T9" fmla="*/ 0 h 46"/>
              <a:gd name="T10" fmla="*/ 2147483647 w 34"/>
              <a:gd name="T11" fmla="*/ 2147483647 h 46"/>
              <a:gd name="T12" fmla="*/ 2147483647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2147483647 w 34"/>
              <a:gd name="T51" fmla="*/ 2147483647 h 46"/>
              <a:gd name="T52" fmla="*/ 2147483647 w 34"/>
              <a:gd name="T53" fmla="*/ 2147483647 h 46"/>
              <a:gd name="T54" fmla="*/ 2147483647 w 34"/>
              <a:gd name="T55" fmla="*/ 2147483647 h 46"/>
              <a:gd name="T56" fmla="*/ 2147483647 w 34"/>
              <a:gd name="T57" fmla="*/ 2147483647 h 46"/>
              <a:gd name="T58" fmla="*/ 2147483647 w 34"/>
              <a:gd name="T59" fmla="*/ 2147483647 h 46"/>
              <a:gd name="T60" fmla="*/ 2147483647 w 34"/>
              <a:gd name="T61" fmla="*/ 2147483647 h 46"/>
              <a:gd name="T62" fmla="*/ 2147483647 w 34"/>
              <a:gd name="T63" fmla="*/ 2147483647 h 46"/>
              <a:gd name="T64" fmla="*/ 2147483647 w 34"/>
              <a:gd name="T65" fmla="*/ 2147483647 h 46"/>
              <a:gd name="T66" fmla="*/ 2147483647 w 34"/>
              <a:gd name="T67" fmla="*/ 2147483647 h 46"/>
              <a:gd name="T68" fmla="*/ 2147483647 w 34"/>
              <a:gd name="T69" fmla="*/ 2147483647 h 46"/>
              <a:gd name="T70" fmla="*/ 2147483647 w 34"/>
              <a:gd name="T71" fmla="*/ 2147483647 h 46"/>
              <a:gd name="T72" fmla="*/ 2147483647 w 34"/>
              <a:gd name="T73" fmla="*/ 2147483647 h 46"/>
              <a:gd name="T74" fmla="*/ 2147483647 w 34"/>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6"/>
              <a:gd name="T116" fmla="*/ 34 w 34"/>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6">
                <a:moveTo>
                  <a:pt x="6" y="46"/>
                </a:moveTo>
                <a:lnTo>
                  <a:pt x="0" y="46"/>
                </a:lnTo>
                <a:lnTo>
                  <a:pt x="0" y="0"/>
                </a:lnTo>
                <a:lnTo>
                  <a:pt x="20" y="0"/>
                </a:lnTo>
                <a:lnTo>
                  <a:pt x="26" y="2"/>
                </a:lnTo>
                <a:lnTo>
                  <a:pt x="30" y="4"/>
                </a:lnTo>
                <a:lnTo>
                  <a:pt x="34" y="8"/>
                </a:lnTo>
                <a:lnTo>
                  <a:pt x="34" y="14"/>
                </a:lnTo>
                <a:lnTo>
                  <a:pt x="34" y="20"/>
                </a:lnTo>
                <a:lnTo>
                  <a:pt x="30" y="24"/>
                </a:lnTo>
                <a:lnTo>
                  <a:pt x="26" y="26"/>
                </a:lnTo>
                <a:lnTo>
                  <a:pt x="20" y="28"/>
                </a:lnTo>
                <a:lnTo>
                  <a:pt x="6" y="28"/>
                </a:lnTo>
                <a:lnTo>
                  <a:pt x="6" y="46"/>
                </a:lnTo>
                <a:close/>
                <a:moveTo>
                  <a:pt x="6" y="22"/>
                </a:moveTo>
                <a:lnTo>
                  <a:pt x="18" y="22"/>
                </a:lnTo>
                <a:lnTo>
                  <a:pt x="22" y="22"/>
                </a:lnTo>
                <a:lnTo>
                  <a:pt x="26" y="20"/>
                </a:lnTo>
                <a:lnTo>
                  <a:pt x="28" y="18"/>
                </a:lnTo>
                <a:lnTo>
                  <a:pt x="28" y="14"/>
                </a:lnTo>
                <a:lnTo>
                  <a:pt x="28" y="10"/>
                </a:lnTo>
                <a:lnTo>
                  <a:pt x="26" y="8"/>
                </a:lnTo>
                <a:lnTo>
                  <a:pt x="22" y="6"/>
                </a:lnTo>
                <a:lnTo>
                  <a:pt x="18" y="6"/>
                </a:lnTo>
                <a:lnTo>
                  <a:pt x="6" y="6"/>
                </a:lnTo>
                <a:lnTo>
                  <a:pt x="6" y="22"/>
                </a:lnTo>
                <a:close/>
              </a:path>
            </a:pathLst>
          </a:custGeom>
          <a:solidFill>
            <a:srgbClr val="FFFFFF"/>
          </a:solidFill>
          <a:ln w="16">
            <a:solidFill>
              <a:srgbClr val="FFFFFF"/>
            </a:solidFill>
            <a:round/>
            <a:headEnd/>
            <a:tailEnd/>
          </a:ln>
        </p:spPr>
        <p:txBody>
          <a:bodyPr/>
          <a:lstStyle/>
          <a:p>
            <a:endParaRPr lang="en-US" b="1"/>
          </a:p>
        </p:txBody>
      </p:sp>
      <p:sp>
        <p:nvSpPr>
          <p:cNvPr id="32855" name="Freeform 268"/>
          <p:cNvSpPr>
            <a:spLocks/>
          </p:cNvSpPr>
          <p:nvPr/>
        </p:nvSpPr>
        <p:spPr bwMode="auto">
          <a:xfrm>
            <a:off x="3935773" y="3159125"/>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noFill/>
          <a:ln w="10">
            <a:solidFill>
              <a:srgbClr val="FFFFFF"/>
            </a:solidFill>
            <a:round/>
            <a:headEnd/>
            <a:tailEnd/>
          </a:ln>
        </p:spPr>
        <p:txBody>
          <a:bodyPr/>
          <a:lstStyle/>
          <a:p>
            <a:endParaRPr lang="en-US" b="1"/>
          </a:p>
        </p:txBody>
      </p:sp>
      <p:sp>
        <p:nvSpPr>
          <p:cNvPr id="32856" name="Freeform 269"/>
          <p:cNvSpPr>
            <a:spLocks/>
          </p:cNvSpPr>
          <p:nvPr/>
        </p:nvSpPr>
        <p:spPr bwMode="auto">
          <a:xfrm>
            <a:off x="3488098" y="3159125"/>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noFill/>
          <a:ln w="10">
            <a:solidFill>
              <a:srgbClr val="FFFFFF"/>
            </a:solidFill>
            <a:round/>
            <a:headEnd/>
            <a:tailEnd/>
          </a:ln>
        </p:spPr>
        <p:txBody>
          <a:bodyPr/>
          <a:lstStyle/>
          <a:p>
            <a:endParaRPr lang="en-US" b="1"/>
          </a:p>
        </p:txBody>
      </p:sp>
      <p:sp>
        <p:nvSpPr>
          <p:cNvPr id="32857" name="Rectangle 270"/>
          <p:cNvSpPr>
            <a:spLocks noChangeArrowheads="1"/>
          </p:cNvSpPr>
          <p:nvPr/>
        </p:nvSpPr>
        <p:spPr bwMode="auto">
          <a:xfrm>
            <a:off x="4056423" y="320040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58" name="Rectangle 271"/>
          <p:cNvSpPr>
            <a:spLocks noChangeArrowheads="1"/>
          </p:cNvSpPr>
          <p:nvPr/>
        </p:nvSpPr>
        <p:spPr bwMode="auto">
          <a:xfrm>
            <a:off x="3351573" y="32035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59" name="Rectangle 272"/>
          <p:cNvSpPr>
            <a:spLocks noChangeArrowheads="1"/>
          </p:cNvSpPr>
          <p:nvPr/>
        </p:nvSpPr>
        <p:spPr bwMode="auto">
          <a:xfrm>
            <a:off x="3923073" y="34575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60" name="Rectangle 273"/>
          <p:cNvSpPr>
            <a:spLocks noChangeArrowheads="1"/>
          </p:cNvSpPr>
          <p:nvPr/>
        </p:nvSpPr>
        <p:spPr bwMode="auto">
          <a:xfrm>
            <a:off x="4246923" y="391795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61" name="Rectangle 274"/>
          <p:cNvSpPr>
            <a:spLocks noChangeArrowheads="1"/>
          </p:cNvSpPr>
          <p:nvPr/>
        </p:nvSpPr>
        <p:spPr bwMode="auto">
          <a:xfrm>
            <a:off x="4246923" y="354330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62" name="Rectangle 275"/>
          <p:cNvSpPr>
            <a:spLocks noChangeArrowheads="1"/>
          </p:cNvSpPr>
          <p:nvPr/>
        </p:nvSpPr>
        <p:spPr bwMode="auto">
          <a:xfrm>
            <a:off x="3926248" y="31400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63" name="Rectangle 276"/>
          <p:cNvSpPr>
            <a:spLocks noChangeArrowheads="1"/>
          </p:cNvSpPr>
          <p:nvPr/>
        </p:nvSpPr>
        <p:spPr bwMode="auto">
          <a:xfrm>
            <a:off x="3481748" y="31400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64" name="Rectangle 277"/>
          <p:cNvSpPr>
            <a:spLocks noChangeArrowheads="1"/>
          </p:cNvSpPr>
          <p:nvPr/>
        </p:nvSpPr>
        <p:spPr bwMode="auto">
          <a:xfrm>
            <a:off x="3703998" y="2930525"/>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65" name="Rectangle 278"/>
          <p:cNvSpPr>
            <a:spLocks noChangeArrowheads="1"/>
          </p:cNvSpPr>
          <p:nvPr/>
        </p:nvSpPr>
        <p:spPr bwMode="auto">
          <a:xfrm>
            <a:off x="3145198" y="28448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66" name="Rectangle 279"/>
          <p:cNvSpPr>
            <a:spLocks noChangeArrowheads="1"/>
          </p:cNvSpPr>
          <p:nvPr/>
        </p:nvSpPr>
        <p:spPr bwMode="auto">
          <a:xfrm>
            <a:off x="2757848" y="28448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67" name="Freeform 280"/>
          <p:cNvSpPr>
            <a:spLocks noEditPoints="1"/>
          </p:cNvSpPr>
          <p:nvPr/>
        </p:nvSpPr>
        <p:spPr bwMode="auto">
          <a:xfrm>
            <a:off x="2948348" y="2663825"/>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0 w 44"/>
              <a:gd name="T13" fmla="*/ 2147483647 h 48"/>
              <a:gd name="T14" fmla="*/ 0 w 44"/>
              <a:gd name="T15" fmla="*/ 2147483647 h 48"/>
              <a:gd name="T16" fmla="*/ 0 w 44"/>
              <a:gd name="T17" fmla="*/ 2147483647 h 48"/>
              <a:gd name="T18" fmla="*/ 2147483647 w 44"/>
              <a:gd name="T19" fmla="*/ 2147483647 h 48"/>
              <a:gd name="T20" fmla="*/ 2147483647 w 44"/>
              <a:gd name="T21" fmla="*/ 2147483647 h 48"/>
              <a:gd name="T22" fmla="*/ 2147483647 w 44"/>
              <a:gd name="T23" fmla="*/ 0 h 48"/>
              <a:gd name="T24" fmla="*/ 2147483647 w 44"/>
              <a:gd name="T25" fmla="*/ 0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2" y="34"/>
                </a:moveTo>
                <a:lnTo>
                  <a:pt x="42" y="34"/>
                </a:lnTo>
                <a:lnTo>
                  <a:pt x="38" y="42"/>
                </a:lnTo>
                <a:lnTo>
                  <a:pt x="30" y="46"/>
                </a:lnTo>
                <a:lnTo>
                  <a:pt x="22" y="48"/>
                </a:lnTo>
                <a:lnTo>
                  <a:pt x="12" y="46"/>
                </a:lnTo>
                <a:lnTo>
                  <a:pt x="6" y="42"/>
                </a:lnTo>
                <a:lnTo>
                  <a:pt x="0" y="34"/>
                </a:lnTo>
                <a:lnTo>
                  <a:pt x="0" y="24"/>
                </a:lnTo>
                <a:lnTo>
                  <a:pt x="0" y="14"/>
                </a:lnTo>
                <a:lnTo>
                  <a:pt x="6" y="6"/>
                </a:lnTo>
                <a:lnTo>
                  <a:pt x="12" y="2"/>
                </a:lnTo>
                <a:lnTo>
                  <a:pt x="22" y="0"/>
                </a:lnTo>
                <a:lnTo>
                  <a:pt x="30" y="0"/>
                </a:lnTo>
                <a:lnTo>
                  <a:pt x="36" y="4"/>
                </a:lnTo>
                <a:lnTo>
                  <a:pt x="42" y="12"/>
                </a:lnTo>
                <a:lnTo>
                  <a:pt x="44" y="24"/>
                </a:lnTo>
                <a:lnTo>
                  <a:pt x="42" y="34"/>
                </a:lnTo>
                <a:close/>
                <a:moveTo>
                  <a:pt x="36" y="16"/>
                </a:moveTo>
                <a:lnTo>
                  <a:pt x="36" y="16"/>
                </a:lnTo>
                <a:lnTo>
                  <a:pt x="34" y="10"/>
                </a:lnTo>
                <a:lnTo>
                  <a:pt x="28" y="6"/>
                </a:lnTo>
                <a:lnTo>
                  <a:pt x="22" y="4"/>
                </a:lnTo>
                <a:lnTo>
                  <a:pt x="14" y="6"/>
                </a:lnTo>
                <a:lnTo>
                  <a:pt x="10" y="10"/>
                </a:lnTo>
                <a:lnTo>
                  <a:pt x="6" y="16"/>
                </a:lnTo>
                <a:lnTo>
                  <a:pt x="6" y="24"/>
                </a:lnTo>
                <a:lnTo>
                  <a:pt x="6" y="32"/>
                </a:lnTo>
                <a:lnTo>
                  <a:pt x="10" y="38"/>
                </a:lnTo>
                <a:lnTo>
                  <a:pt x="14" y="40"/>
                </a:lnTo>
                <a:lnTo>
                  <a:pt x="22" y="42"/>
                </a:lnTo>
                <a:lnTo>
                  <a:pt x="28" y="40"/>
                </a:lnTo>
                <a:lnTo>
                  <a:pt x="34" y="38"/>
                </a:lnTo>
                <a:lnTo>
                  <a:pt x="36" y="32"/>
                </a:lnTo>
                <a:lnTo>
                  <a:pt x="38" y="24"/>
                </a:lnTo>
                <a:lnTo>
                  <a:pt x="36" y="16"/>
                </a:lnTo>
                <a:close/>
              </a:path>
            </a:pathLst>
          </a:custGeom>
          <a:solidFill>
            <a:srgbClr val="FFFFFF"/>
          </a:solidFill>
          <a:ln w="16">
            <a:solidFill>
              <a:srgbClr val="FFFFFF"/>
            </a:solidFill>
            <a:round/>
            <a:headEnd/>
            <a:tailEnd/>
          </a:ln>
        </p:spPr>
        <p:txBody>
          <a:bodyPr/>
          <a:lstStyle/>
          <a:p>
            <a:endParaRPr lang="en-US" b="1"/>
          </a:p>
        </p:txBody>
      </p:sp>
      <p:sp>
        <p:nvSpPr>
          <p:cNvPr id="32868" name="Rectangle 281"/>
          <p:cNvSpPr>
            <a:spLocks noChangeArrowheads="1"/>
          </p:cNvSpPr>
          <p:nvPr/>
        </p:nvSpPr>
        <p:spPr bwMode="auto">
          <a:xfrm>
            <a:off x="2945173" y="264795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69" name="Rectangle 282"/>
          <p:cNvSpPr>
            <a:spLocks noChangeArrowheads="1"/>
          </p:cNvSpPr>
          <p:nvPr/>
        </p:nvSpPr>
        <p:spPr bwMode="auto">
          <a:xfrm>
            <a:off x="2951523" y="2844800"/>
            <a:ext cx="6893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P</a:t>
            </a:r>
            <a:endParaRPr lang="en-US" sz="2400" b="1"/>
          </a:p>
        </p:txBody>
      </p:sp>
      <p:sp>
        <p:nvSpPr>
          <p:cNvPr id="32870" name="Rectangle 283"/>
          <p:cNvSpPr>
            <a:spLocks noChangeArrowheads="1"/>
          </p:cNvSpPr>
          <p:nvPr/>
        </p:nvSpPr>
        <p:spPr bwMode="auto">
          <a:xfrm>
            <a:off x="3351573" y="2844800"/>
            <a:ext cx="185738" cy="123825"/>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CH</a:t>
            </a:r>
            <a:r>
              <a:rPr lang="en-US" sz="800" b="1" baseline="-25000">
                <a:solidFill>
                  <a:srgbClr val="000000"/>
                </a:solidFill>
                <a:latin typeface="Helvetica" pitchFamily="34" charset="0"/>
              </a:rPr>
              <a:t>2</a:t>
            </a:r>
            <a:endParaRPr lang="en-US" sz="2400" b="1" baseline="-25000"/>
          </a:p>
        </p:txBody>
      </p:sp>
      <p:sp>
        <p:nvSpPr>
          <p:cNvPr id="32871" name="Rectangle 286"/>
          <p:cNvSpPr>
            <a:spLocks noChangeArrowheads="1"/>
          </p:cNvSpPr>
          <p:nvPr/>
        </p:nvSpPr>
        <p:spPr bwMode="auto">
          <a:xfrm>
            <a:off x="2945173" y="30480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72" name="Rectangle 287"/>
          <p:cNvSpPr>
            <a:spLocks noChangeArrowheads="1"/>
          </p:cNvSpPr>
          <p:nvPr/>
        </p:nvSpPr>
        <p:spPr bwMode="auto">
          <a:xfrm>
            <a:off x="3018198" y="3041650"/>
            <a:ext cx="35266" cy="76944"/>
          </a:xfrm>
          <a:prstGeom prst="rect">
            <a:avLst/>
          </a:prstGeom>
          <a:noFill/>
          <a:ln w="9525">
            <a:noFill/>
            <a:miter lim="800000"/>
            <a:headEnd/>
            <a:tailEnd/>
          </a:ln>
        </p:spPr>
        <p:txBody>
          <a:bodyPr wrap="none" lIns="0" tIns="0" rIns="0" bIns="0">
            <a:spAutoFit/>
          </a:bodyPr>
          <a:lstStyle/>
          <a:p>
            <a:r>
              <a:rPr lang="en-US" sz="500" b="1">
                <a:solidFill>
                  <a:srgbClr val="000000"/>
                </a:solidFill>
                <a:latin typeface="Helvetica" pitchFamily="34" charset="0"/>
              </a:rPr>
              <a:t>–</a:t>
            </a:r>
            <a:endParaRPr lang="en-US" sz="2400" b="1"/>
          </a:p>
        </p:txBody>
      </p:sp>
      <p:sp>
        <p:nvSpPr>
          <p:cNvPr id="32873" name="Freeform 291"/>
          <p:cNvSpPr>
            <a:spLocks/>
          </p:cNvSpPr>
          <p:nvPr/>
        </p:nvSpPr>
        <p:spPr bwMode="auto">
          <a:xfrm>
            <a:off x="4773973" y="2651125"/>
            <a:ext cx="57150" cy="73025"/>
          </a:xfrm>
          <a:custGeom>
            <a:avLst/>
            <a:gdLst>
              <a:gd name="T0" fmla="*/ 2147483647 w 36"/>
              <a:gd name="T1" fmla="*/ 0 h 46"/>
              <a:gd name="T2" fmla="*/ 0 w 36"/>
              <a:gd name="T3" fmla="*/ 0 h 46"/>
              <a:gd name="T4" fmla="*/ 0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2147483647 w 36"/>
              <a:gd name="T15" fmla="*/ 2147483647 h 46"/>
              <a:gd name="T16" fmla="*/ 2147483647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6" y="0"/>
                </a:moveTo>
                <a:lnTo>
                  <a:pt x="0" y="0"/>
                </a:lnTo>
                <a:lnTo>
                  <a:pt x="0" y="46"/>
                </a:lnTo>
                <a:lnTo>
                  <a:pt x="6" y="46"/>
                </a:lnTo>
                <a:lnTo>
                  <a:pt x="6" y="26"/>
                </a:lnTo>
                <a:lnTo>
                  <a:pt x="30" y="26"/>
                </a:lnTo>
                <a:lnTo>
                  <a:pt x="30" y="46"/>
                </a:lnTo>
                <a:lnTo>
                  <a:pt x="36" y="46"/>
                </a:lnTo>
                <a:lnTo>
                  <a:pt x="36" y="0"/>
                </a:lnTo>
                <a:lnTo>
                  <a:pt x="30" y="0"/>
                </a:lnTo>
                <a:lnTo>
                  <a:pt x="30" y="20"/>
                </a:lnTo>
                <a:lnTo>
                  <a:pt x="6" y="20"/>
                </a:lnTo>
                <a:lnTo>
                  <a:pt x="6" y="0"/>
                </a:lnTo>
                <a:close/>
              </a:path>
            </a:pathLst>
          </a:custGeom>
          <a:solidFill>
            <a:srgbClr val="FFFFFF"/>
          </a:solidFill>
          <a:ln w="10">
            <a:solidFill>
              <a:srgbClr val="FFFFFF"/>
            </a:solidFill>
            <a:round/>
            <a:headEnd/>
            <a:tailEnd/>
          </a:ln>
        </p:spPr>
        <p:txBody>
          <a:bodyPr/>
          <a:lstStyle/>
          <a:p>
            <a:endParaRPr lang="en-US" b="1"/>
          </a:p>
        </p:txBody>
      </p:sp>
      <p:sp>
        <p:nvSpPr>
          <p:cNvPr id="32874" name="Rectangle 292"/>
          <p:cNvSpPr>
            <a:spLocks noChangeArrowheads="1"/>
          </p:cNvSpPr>
          <p:nvPr/>
        </p:nvSpPr>
        <p:spPr bwMode="auto">
          <a:xfrm>
            <a:off x="4459648" y="2085975"/>
            <a:ext cx="185738" cy="123825"/>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NH</a:t>
            </a:r>
            <a:r>
              <a:rPr lang="en-US" sz="800" b="1" baseline="-25000">
                <a:solidFill>
                  <a:srgbClr val="000000"/>
                </a:solidFill>
                <a:latin typeface="Helvetica" pitchFamily="34" charset="0"/>
              </a:rPr>
              <a:t>2</a:t>
            </a:r>
            <a:endParaRPr lang="en-US" sz="2400" b="1" baseline="-25000"/>
          </a:p>
        </p:txBody>
      </p:sp>
      <p:sp>
        <p:nvSpPr>
          <p:cNvPr id="32875" name="Freeform 295"/>
          <p:cNvSpPr>
            <a:spLocks/>
          </p:cNvSpPr>
          <p:nvPr/>
        </p:nvSpPr>
        <p:spPr bwMode="auto">
          <a:xfrm>
            <a:off x="4056423" y="2647950"/>
            <a:ext cx="57150" cy="73025"/>
          </a:xfrm>
          <a:custGeom>
            <a:avLst/>
            <a:gdLst>
              <a:gd name="T0" fmla="*/ 0 w 36"/>
              <a:gd name="T1" fmla="*/ 2147483647 h 46"/>
              <a:gd name="T2" fmla="*/ 0 w 36"/>
              <a:gd name="T3" fmla="*/ 0 h 46"/>
              <a:gd name="T4" fmla="*/ 2147483647 w 36"/>
              <a:gd name="T5" fmla="*/ 0 h 46"/>
              <a:gd name="T6" fmla="*/ 2147483647 w 36"/>
              <a:gd name="T7" fmla="*/ 2147483647 h 46"/>
              <a:gd name="T8" fmla="*/ 2147483647 w 36"/>
              <a:gd name="T9" fmla="*/ 2147483647 h 46"/>
              <a:gd name="T10" fmla="*/ 2147483647 w 36"/>
              <a:gd name="T11" fmla="*/ 0 h 46"/>
              <a:gd name="T12" fmla="*/ 2147483647 w 36"/>
              <a:gd name="T13" fmla="*/ 0 h 46"/>
              <a:gd name="T14" fmla="*/ 2147483647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0 w 36"/>
              <a:gd name="T25" fmla="*/ 2147483647 h 46"/>
              <a:gd name="T26" fmla="*/ 0 w 36"/>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0" y="46"/>
                </a:moveTo>
                <a:lnTo>
                  <a:pt x="0" y="0"/>
                </a:lnTo>
                <a:lnTo>
                  <a:pt x="8" y="0"/>
                </a:lnTo>
                <a:lnTo>
                  <a:pt x="30" y="36"/>
                </a:lnTo>
                <a:lnTo>
                  <a:pt x="30" y="0"/>
                </a:lnTo>
                <a:lnTo>
                  <a:pt x="36" y="0"/>
                </a:lnTo>
                <a:lnTo>
                  <a:pt x="36" y="46"/>
                </a:lnTo>
                <a:lnTo>
                  <a:pt x="30" y="46"/>
                </a:lnTo>
                <a:lnTo>
                  <a:pt x="6" y="8"/>
                </a:lnTo>
                <a:lnTo>
                  <a:pt x="6" y="46"/>
                </a:lnTo>
                <a:lnTo>
                  <a:pt x="0" y="46"/>
                </a:lnTo>
                <a:close/>
              </a:path>
            </a:pathLst>
          </a:custGeom>
          <a:noFill/>
          <a:ln w="10">
            <a:solidFill>
              <a:srgbClr val="FFFFFF"/>
            </a:solidFill>
            <a:round/>
            <a:headEnd/>
            <a:tailEnd/>
          </a:ln>
        </p:spPr>
        <p:txBody>
          <a:bodyPr/>
          <a:lstStyle/>
          <a:p>
            <a:endParaRPr lang="en-US" b="1"/>
          </a:p>
        </p:txBody>
      </p:sp>
      <p:sp>
        <p:nvSpPr>
          <p:cNvPr id="32876" name="Freeform 296"/>
          <p:cNvSpPr>
            <a:spLocks/>
          </p:cNvSpPr>
          <p:nvPr/>
        </p:nvSpPr>
        <p:spPr bwMode="auto">
          <a:xfrm>
            <a:off x="4056423" y="2292350"/>
            <a:ext cx="57150" cy="73025"/>
          </a:xfrm>
          <a:custGeom>
            <a:avLst/>
            <a:gdLst>
              <a:gd name="T0" fmla="*/ 0 w 36"/>
              <a:gd name="T1" fmla="*/ 2147483647 h 46"/>
              <a:gd name="T2" fmla="*/ 0 w 36"/>
              <a:gd name="T3" fmla="*/ 0 h 46"/>
              <a:gd name="T4" fmla="*/ 2147483647 w 36"/>
              <a:gd name="T5" fmla="*/ 0 h 46"/>
              <a:gd name="T6" fmla="*/ 2147483647 w 36"/>
              <a:gd name="T7" fmla="*/ 2147483647 h 46"/>
              <a:gd name="T8" fmla="*/ 2147483647 w 36"/>
              <a:gd name="T9" fmla="*/ 2147483647 h 46"/>
              <a:gd name="T10" fmla="*/ 2147483647 w 36"/>
              <a:gd name="T11" fmla="*/ 0 h 46"/>
              <a:gd name="T12" fmla="*/ 2147483647 w 36"/>
              <a:gd name="T13" fmla="*/ 0 h 46"/>
              <a:gd name="T14" fmla="*/ 2147483647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0 w 36"/>
              <a:gd name="T25" fmla="*/ 2147483647 h 46"/>
              <a:gd name="T26" fmla="*/ 0 w 36"/>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0" y="46"/>
                </a:moveTo>
                <a:lnTo>
                  <a:pt x="0" y="0"/>
                </a:lnTo>
                <a:lnTo>
                  <a:pt x="8" y="0"/>
                </a:lnTo>
                <a:lnTo>
                  <a:pt x="30" y="38"/>
                </a:lnTo>
                <a:lnTo>
                  <a:pt x="30" y="0"/>
                </a:lnTo>
                <a:lnTo>
                  <a:pt x="36" y="0"/>
                </a:lnTo>
                <a:lnTo>
                  <a:pt x="36" y="46"/>
                </a:lnTo>
                <a:lnTo>
                  <a:pt x="30" y="46"/>
                </a:lnTo>
                <a:lnTo>
                  <a:pt x="6" y="10"/>
                </a:lnTo>
                <a:lnTo>
                  <a:pt x="6" y="46"/>
                </a:lnTo>
                <a:lnTo>
                  <a:pt x="0" y="46"/>
                </a:lnTo>
                <a:close/>
              </a:path>
            </a:pathLst>
          </a:custGeom>
          <a:noFill/>
          <a:ln w="10">
            <a:solidFill>
              <a:srgbClr val="FFFFFF"/>
            </a:solidFill>
            <a:round/>
            <a:headEnd/>
            <a:tailEnd/>
          </a:ln>
        </p:spPr>
        <p:txBody>
          <a:bodyPr/>
          <a:lstStyle/>
          <a:p>
            <a:endParaRPr lang="en-US" b="1"/>
          </a:p>
        </p:txBody>
      </p:sp>
      <p:sp>
        <p:nvSpPr>
          <p:cNvPr id="32877" name="Freeform 297"/>
          <p:cNvSpPr>
            <a:spLocks/>
          </p:cNvSpPr>
          <p:nvPr/>
        </p:nvSpPr>
        <p:spPr bwMode="auto">
          <a:xfrm>
            <a:off x="4465998" y="2692400"/>
            <a:ext cx="60325" cy="73025"/>
          </a:xfrm>
          <a:custGeom>
            <a:avLst/>
            <a:gdLst>
              <a:gd name="T0" fmla="*/ 0 w 38"/>
              <a:gd name="T1" fmla="*/ 2147483647 h 46"/>
              <a:gd name="T2" fmla="*/ 0 w 38"/>
              <a:gd name="T3" fmla="*/ 0 h 46"/>
              <a:gd name="T4" fmla="*/ 2147483647 w 38"/>
              <a:gd name="T5" fmla="*/ 0 h 46"/>
              <a:gd name="T6" fmla="*/ 2147483647 w 38"/>
              <a:gd name="T7" fmla="*/ 2147483647 h 46"/>
              <a:gd name="T8" fmla="*/ 2147483647 w 38"/>
              <a:gd name="T9" fmla="*/ 2147483647 h 46"/>
              <a:gd name="T10" fmla="*/ 2147483647 w 38"/>
              <a:gd name="T11" fmla="*/ 0 h 46"/>
              <a:gd name="T12" fmla="*/ 2147483647 w 38"/>
              <a:gd name="T13" fmla="*/ 0 h 46"/>
              <a:gd name="T14" fmla="*/ 2147483647 w 38"/>
              <a:gd name="T15" fmla="*/ 2147483647 h 46"/>
              <a:gd name="T16" fmla="*/ 2147483647 w 38"/>
              <a:gd name="T17" fmla="*/ 2147483647 h 46"/>
              <a:gd name="T18" fmla="*/ 2147483647 w 38"/>
              <a:gd name="T19" fmla="*/ 2147483647 h 46"/>
              <a:gd name="T20" fmla="*/ 2147483647 w 38"/>
              <a:gd name="T21" fmla="*/ 2147483647 h 46"/>
              <a:gd name="T22" fmla="*/ 2147483647 w 38"/>
              <a:gd name="T23" fmla="*/ 2147483647 h 46"/>
              <a:gd name="T24" fmla="*/ 0 w 38"/>
              <a:gd name="T25" fmla="*/ 2147483647 h 46"/>
              <a:gd name="T26" fmla="*/ 0 w 38"/>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0" y="46"/>
                </a:moveTo>
                <a:lnTo>
                  <a:pt x="0" y="0"/>
                </a:lnTo>
                <a:lnTo>
                  <a:pt x="8" y="0"/>
                </a:lnTo>
                <a:lnTo>
                  <a:pt x="30" y="36"/>
                </a:lnTo>
                <a:lnTo>
                  <a:pt x="30" y="0"/>
                </a:lnTo>
                <a:lnTo>
                  <a:pt x="38" y="0"/>
                </a:lnTo>
                <a:lnTo>
                  <a:pt x="38" y="46"/>
                </a:lnTo>
                <a:lnTo>
                  <a:pt x="30" y="46"/>
                </a:lnTo>
                <a:lnTo>
                  <a:pt x="6" y="8"/>
                </a:lnTo>
                <a:lnTo>
                  <a:pt x="6" y="46"/>
                </a:lnTo>
                <a:lnTo>
                  <a:pt x="0" y="46"/>
                </a:lnTo>
                <a:close/>
              </a:path>
            </a:pathLst>
          </a:custGeom>
          <a:noFill/>
          <a:ln w="10">
            <a:solidFill>
              <a:srgbClr val="FFFFFF"/>
            </a:solidFill>
            <a:round/>
            <a:headEnd/>
            <a:tailEnd/>
          </a:ln>
        </p:spPr>
        <p:txBody>
          <a:bodyPr/>
          <a:lstStyle/>
          <a:p>
            <a:endParaRPr lang="en-US" b="1"/>
          </a:p>
        </p:txBody>
      </p:sp>
      <p:sp>
        <p:nvSpPr>
          <p:cNvPr id="32878" name="Freeform 298"/>
          <p:cNvSpPr>
            <a:spLocks/>
          </p:cNvSpPr>
          <p:nvPr/>
        </p:nvSpPr>
        <p:spPr bwMode="auto">
          <a:xfrm>
            <a:off x="4659673" y="2355850"/>
            <a:ext cx="57150" cy="73025"/>
          </a:xfrm>
          <a:custGeom>
            <a:avLst/>
            <a:gdLst>
              <a:gd name="T0" fmla="*/ 0 w 36"/>
              <a:gd name="T1" fmla="*/ 2147483647 h 46"/>
              <a:gd name="T2" fmla="*/ 0 w 36"/>
              <a:gd name="T3" fmla="*/ 0 h 46"/>
              <a:gd name="T4" fmla="*/ 2147483647 w 36"/>
              <a:gd name="T5" fmla="*/ 0 h 46"/>
              <a:gd name="T6" fmla="*/ 2147483647 w 36"/>
              <a:gd name="T7" fmla="*/ 2147483647 h 46"/>
              <a:gd name="T8" fmla="*/ 2147483647 w 36"/>
              <a:gd name="T9" fmla="*/ 2147483647 h 46"/>
              <a:gd name="T10" fmla="*/ 2147483647 w 36"/>
              <a:gd name="T11" fmla="*/ 0 h 46"/>
              <a:gd name="T12" fmla="*/ 2147483647 w 36"/>
              <a:gd name="T13" fmla="*/ 0 h 46"/>
              <a:gd name="T14" fmla="*/ 2147483647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0 w 36"/>
              <a:gd name="T25" fmla="*/ 2147483647 h 46"/>
              <a:gd name="T26" fmla="*/ 0 w 36"/>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0" y="46"/>
                </a:moveTo>
                <a:lnTo>
                  <a:pt x="0" y="0"/>
                </a:lnTo>
                <a:lnTo>
                  <a:pt x="8" y="0"/>
                </a:lnTo>
                <a:lnTo>
                  <a:pt x="30" y="38"/>
                </a:lnTo>
                <a:lnTo>
                  <a:pt x="30" y="0"/>
                </a:lnTo>
                <a:lnTo>
                  <a:pt x="36" y="0"/>
                </a:lnTo>
                <a:lnTo>
                  <a:pt x="36" y="46"/>
                </a:lnTo>
                <a:lnTo>
                  <a:pt x="30" y="46"/>
                </a:lnTo>
                <a:lnTo>
                  <a:pt x="6" y="10"/>
                </a:lnTo>
                <a:lnTo>
                  <a:pt x="6" y="46"/>
                </a:lnTo>
                <a:lnTo>
                  <a:pt x="0" y="46"/>
                </a:lnTo>
                <a:close/>
              </a:path>
            </a:pathLst>
          </a:custGeom>
          <a:noFill/>
          <a:ln w="10">
            <a:solidFill>
              <a:srgbClr val="FFFFFF"/>
            </a:solidFill>
            <a:round/>
            <a:headEnd/>
            <a:tailEnd/>
          </a:ln>
        </p:spPr>
        <p:txBody>
          <a:bodyPr/>
          <a:lstStyle/>
          <a:p>
            <a:endParaRPr lang="en-US" b="1"/>
          </a:p>
        </p:txBody>
      </p:sp>
      <p:sp>
        <p:nvSpPr>
          <p:cNvPr id="32879" name="Freeform 299"/>
          <p:cNvSpPr>
            <a:spLocks/>
          </p:cNvSpPr>
          <p:nvPr/>
        </p:nvSpPr>
        <p:spPr bwMode="auto">
          <a:xfrm>
            <a:off x="4773973" y="2651125"/>
            <a:ext cx="57150" cy="73025"/>
          </a:xfrm>
          <a:custGeom>
            <a:avLst/>
            <a:gdLst>
              <a:gd name="T0" fmla="*/ 2147483647 w 36"/>
              <a:gd name="T1" fmla="*/ 0 h 46"/>
              <a:gd name="T2" fmla="*/ 0 w 36"/>
              <a:gd name="T3" fmla="*/ 0 h 46"/>
              <a:gd name="T4" fmla="*/ 0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2147483647 w 36"/>
              <a:gd name="T15" fmla="*/ 2147483647 h 46"/>
              <a:gd name="T16" fmla="*/ 2147483647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6" y="0"/>
                </a:moveTo>
                <a:lnTo>
                  <a:pt x="0" y="0"/>
                </a:lnTo>
                <a:lnTo>
                  <a:pt x="0" y="46"/>
                </a:lnTo>
                <a:lnTo>
                  <a:pt x="6" y="46"/>
                </a:lnTo>
                <a:lnTo>
                  <a:pt x="6" y="26"/>
                </a:lnTo>
                <a:lnTo>
                  <a:pt x="30" y="26"/>
                </a:lnTo>
                <a:lnTo>
                  <a:pt x="30" y="46"/>
                </a:lnTo>
                <a:lnTo>
                  <a:pt x="36" y="46"/>
                </a:lnTo>
                <a:lnTo>
                  <a:pt x="36" y="0"/>
                </a:lnTo>
                <a:lnTo>
                  <a:pt x="30" y="0"/>
                </a:lnTo>
                <a:lnTo>
                  <a:pt x="30" y="20"/>
                </a:lnTo>
                <a:lnTo>
                  <a:pt x="6" y="20"/>
                </a:lnTo>
                <a:lnTo>
                  <a:pt x="6" y="0"/>
                </a:lnTo>
                <a:close/>
              </a:path>
            </a:pathLst>
          </a:custGeom>
          <a:solidFill>
            <a:srgbClr val="000000"/>
          </a:solidFill>
          <a:ln w="9525">
            <a:noFill/>
            <a:round/>
            <a:headEnd/>
            <a:tailEnd/>
          </a:ln>
        </p:spPr>
        <p:txBody>
          <a:bodyPr/>
          <a:lstStyle/>
          <a:p>
            <a:endParaRPr lang="en-US" b="1"/>
          </a:p>
        </p:txBody>
      </p:sp>
      <p:sp>
        <p:nvSpPr>
          <p:cNvPr id="32880" name="Rectangle 300"/>
          <p:cNvSpPr>
            <a:spLocks noChangeArrowheads="1"/>
          </p:cNvSpPr>
          <p:nvPr/>
        </p:nvSpPr>
        <p:spPr bwMode="auto">
          <a:xfrm>
            <a:off x="4046898" y="262890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sp>
        <p:nvSpPr>
          <p:cNvPr id="32881" name="Rectangle 301"/>
          <p:cNvSpPr>
            <a:spLocks noChangeArrowheads="1"/>
          </p:cNvSpPr>
          <p:nvPr/>
        </p:nvSpPr>
        <p:spPr bwMode="auto">
          <a:xfrm>
            <a:off x="4046898" y="22764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sp>
        <p:nvSpPr>
          <p:cNvPr id="32882" name="Rectangle 302"/>
          <p:cNvSpPr>
            <a:spLocks noChangeArrowheads="1"/>
          </p:cNvSpPr>
          <p:nvPr/>
        </p:nvSpPr>
        <p:spPr bwMode="auto">
          <a:xfrm>
            <a:off x="3780198" y="245110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83" name="Rectangle 303"/>
          <p:cNvSpPr>
            <a:spLocks noChangeArrowheads="1"/>
          </p:cNvSpPr>
          <p:nvPr/>
        </p:nvSpPr>
        <p:spPr bwMode="auto">
          <a:xfrm>
            <a:off x="4456473" y="267335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sp>
        <p:nvSpPr>
          <p:cNvPr id="32884" name="Rectangle 304"/>
          <p:cNvSpPr>
            <a:spLocks noChangeArrowheads="1"/>
          </p:cNvSpPr>
          <p:nvPr/>
        </p:nvSpPr>
        <p:spPr bwMode="auto">
          <a:xfrm>
            <a:off x="4650148" y="23399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sp>
        <p:nvSpPr>
          <p:cNvPr id="32885" name="Freeform 305"/>
          <p:cNvSpPr>
            <a:spLocks noEditPoints="1"/>
          </p:cNvSpPr>
          <p:nvPr/>
        </p:nvSpPr>
        <p:spPr bwMode="auto">
          <a:xfrm>
            <a:off x="3678598" y="4184650"/>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2147483647 w 44"/>
              <a:gd name="T13" fmla="*/ 2147483647 h 48"/>
              <a:gd name="T14" fmla="*/ 0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0 h 48"/>
              <a:gd name="T24" fmla="*/ 2147483647 w 44"/>
              <a:gd name="T25" fmla="*/ 0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2" y="34"/>
                </a:moveTo>
                <a:lnTo>
                  <a:pt x="42" y="34"/>
                </a:lnTo>
                <a:lnTo>
                  <a:pt x="38" y="42"/>
                </a:lnTo>
                <a:lnTo>
                  <a:pt x="32" y="46"/>
                </a:lnTo>
                <a:lnTo>
                  <a:pt x="22" y="48"/>
                </a:lnTo>
                <a:lnTo>
                  <a:pt x="12" y="46"/>
                </a:lnTo>
                <a:lnTo>
                  <a:pt x="6" y="42"/>
                </a:lnTo>
                <a:lnTo>
                  <a:pt x="2" y="34"/>
                </a:lnTo>
                <a:lnTo>
                  <a:pt x="0" y="24"/>
                </a:lnTo>
                <a:lnTo>
                  <a:pt x="2" y="14"/>
                </a:lnTo>
                <a:lnTo>
                  <a:pt x="6" y="6"/>
                </a:lnTo>
                <a:lnTo>
                  <a:pt x="12" y="2"/>
                </a:lnTo>
                <a:lnTo>
                  <a:pt x="22" y="0"/>
                </a:lnTo>
                <a:lnTo>
                  <a:pt x="30" y="0"/>
                </a:lnTo>
                <a:lnTo>
                  <a:pt x="36" y="4"/>
                </a:lnTo>
                <a:lnTo>
                  <a:pt x="42" y="12"/>
                </a:lnTo>
                <a:lnTo>
                  <a:pt x="44" y="24"/>
                </a:lnTo>
                <a:lnTo>
                  <a:pt x="42" y="34"/>
                </a:lnTo>
                <a:close/>
                <a:moveTo>
                  <a:pt x="36" y="16"/>
                </a:moveTo>
                <a:lnTo>
                  <a:pt x="36" y="16"/>
                </a:lnTo>
                <a:lnTo>
                  <a:pt x="34" y="10"/>
                </a:lnTo>
                <a:lnTo>
                  <a:pt x="28" y="6"/>
                </a:lnTo>
                <a:lnTo>
                  <a:pt x="22" y="4"/>
                </a:lnTo>
                <a:lnTo>
                  <a:pt x="16" y="6"/>
                </a:lnTo>
                <a:lnTo>
                  <a:pt x="10" y="10"/>
                </a:lnTo>
                <a:lnTo>
                  <a:pt x="8" y="16"/>
                </a:lnTo>
                <a:lnTo>
                  <a:pt x="6" y="24"/>
                </a:lnTo>
                <a:lnTo>
                  <a:pt x="8" y="32"/>
                </a:lnTo>
                <a:lnTo>
                  <a:pt x="10" y="38"/>
                </a:lnTo>
                <a:lnTo>
                  <a:pt x="16" y="40"/>
                </a:lnTo>
                <a:lnTo>
                  <a:pt x="22" y="42"/>
                </a:lnTo>
                <a:lnTo>
                  <a:pt x="28" y="40"/>
                </a:lnTo>
                <a:lnTo>
                  <a:pt x="34" y="38"/>
                </a:lnTo>
                <a:lnTo>
                  <a:pt x="36" y="32"/>
                </a:lnTo>
                <a:lnTo>
                  <a:pt x="38" y="24"/>
                </a:lnTo>
                <a:lnTo>
                  <a:pt x="36" y="16"/>
                </a:lnTo>
                <a:close/>
              </a:path>
            </a:pathLst>
          </a:custGeom>
          <a:solidFill>
            <a:srgbClr val="FFFFFF"/>
          </a:solidFill>
          <a:ln w="16">
            <a:solidFill>
              <a:srgbClr val="FFFFFF"/>
            </a:solidFill>
            <a:round/>
            <a:headEnd/>
            <a:tailEnd/>
          </a:ln>
        </p:spPr>
        <p:txBody>
          <a:bodyPr/>
          <a:lstStyle/>
          <a:p>
            <a:endParaRPr lang="en-US" b="1"/>
          </a:p>
        </p:txBody>
      </p:sp>
      <p:sp>
        <p:nvSpPr>
          <p:cNvPr id="32886" name="Freeform 306"/>
          <p:cNvSpPr>
            <a:spLocks noEditPoints="1"/>
          </p:cNvSpPr>
          <p:nvPr/>
        </p:nvSpPr>
        <p:spPr bwMode="auto">
          <a:xfrm>
            <a:off x="3291248" y="4184650"/>
            <a:ext cx="73025" cy="76200"/>
          </a:xfrm>
          <a:custGeom>
            <a:avLst/>
            <a:gdLst>
              <a:gd name="T0" fmla="*/ 2147483647 w 46"/>
              <a:gd name="T1" fmla="*/ 2147483647 h 48"/>
              <a:gd name="T2" fmla="*/ 2147483647 w 46"/>
              <a:gd name="T3" fmla="*/ 2147483647 h 48"/>
              <a:gd name="T4" fmla="*/ 2147483647 w 46"/>
              <a:gd name="T5" fmla="*/ 2147483647 h 48"/>
              <a:gd name="T6" fmla="*/ 2147483647 w 46"/>
              <a:gd name="T7" fmla="*/ 2147483647 h 48"/>
              <a:gd name="T8" fmla="*/ 2147483647 w 46"/>
              <a:gd name="T9" fmla="*/ 2147483647 h 48"/>
              <a:gd name="T10" fmla="*/ 2147483647 w 46"/>
              <a:gd name="T11" fmla="*/ 2147483647 h 48"/>
              <a:gd name="T12" fmla="*/ 2147483647 w 46"/>
              <a:gd name="T13" fmla="*/ 2147483647 h 48"/>
              <a:gd name="T14" fmla="*/ 0 w 46"/>
              <a:gd name="T15" fmla="*/ 2147483647 h 48"/>
              <a:gd name="T16" fmla="*/ 2147483647 w 46"/>
              <a:gd name="T17" fmla="*/ 2147483647 h 48"/>
              <a:gd name="T18" fmla="*/ 2147483647 w 46"/>
              <a:gd name="T19" fmla="*/ 2147483647 h 48"/>
              <a:gd name="T20" fmla="*/ 2147483647 w 46"/>
              <a:gd name="T21" fmla="*/ 2147483647 h 48"/>
              <a:gd name="T22" fmla="*/ 2147483647 w 46"/>
              <a:gd name="T23" fmla="*/ 0 h 48"/>
              <a:gd name="T24" fmla="*/ 2147483647 w 46"/>
              <a:gd name="T25" fmla="*/ 0 h 48"/>
              <a:gd name="T26" fmla="*/ 2147483647 w 46"/>
              <a:gd name="T27" fmla="*/ 2147483647 h 48"/>
              <a:gd name="T28" fmla="*/ 2147483647 w 46"/>
              <a:gd name="T29" fmla="*/ 2147483647 h 48"/>
              <a:gd name="T30" fmla="*/ 2147483647 w 46"/>
              <a:gd name="T31" fmla="*/ 2147483647 h 48"/>
              <a:gd name="T32" fmla="*/ 2147483647 w 46"/>
              <a:gd name="T33" fmla="*/ 2147483647 h 48"/>
              <a:gd name="T34" fmla="*/ 2147483647 w 46"/>
              <a:gd name="T35" fmla="*/ 2147483647 h 48"/>
              <a:gd name="T36" fmla="*/ 2147483647 w 46"/>
              <a:gd name="T37" fmla="*/ 2147483647 h 48"/>
              <a:gd name="T38" fmla="*/ 2147483647 w 46"/>
              <a:gd name="T39" fmla="*/ 2147483647 h 48"/>
              <a:gd name="T40" fmla="*/ 2147483647 w 46"/>
              <a:gd name="T41" fmla="*/ 2147483647 h 48"/>
              <a:gd name="T42" fmla="*/ 2147483647 w 46"/>
              <a:gd name="T43" fmla="*/ 2147483647 h 48"/>
              <a:gd name="T44" fmla="*/ 2147483647 w 46"/>
              <a:gd name="T45" fmla="*/ 2147483647 h 48"/>
              <a:gd name="T46" fmla="*/ 2147483647 w 46"/>
              <a:gd name="T47" fmla="*/ 2147483647 h 48"/>
              <a:gd name="T48" fmla="*/ 2147483647 w 46"/>
              <a:gd name="T49" fmla="*/ 2147483647 h 48"/>
              <a:gd name="T50" fmla="*/ 2147483647 w 46"/>
              <a:gd name="T51" fmla="*/ 2147483647 h 48"/>
              <a:gd name="T52" fmla="*/ 2147483647 w 46"/>
              <a:gd name="T53" fmla="*/ 2147483647 h 48"/>
              <a:gd name="T54" fmla="*/ 2147483647 w 46"/>
              <a:gd name="T55" fmla="*/ 2147483647 h 48"/>
              <a:gd name="T56" fmla="*/ 2147483647 w 46"/>
              <a:gd name="T57" fmla="*/ 2147483647 h 48"/>
              <a:gd name="T58" fmla="*/ 2147483647 w 46"/>
              <a:gd name="T59" fmla="*/ 2147483647 h 48"/>
              <a:gd name="T60" fmla="*/ 2147483647 w 46"/>
              <a:gd name="T61" fmla="*/ 2147483647 h 48"/>
              <a:gd name="T62" fmla="*/ 2147483647 w 46"/>
              <a:gd name="T63" fmla="*/ 2147483647 h 48"/>
              <a:gd name="T64" fmla="*/ 2147483647 w 46"/>
              <a:gd name="T65" fmla="*/ 2147483647 h 48"/>
              <a:gd name="T66" fmla="*/ 2147483647 w 46"/>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48"/>
              <a:gd name="T104" fmla="*/ 46 w 46"/>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48">
                <a:moveTo>
                  <a:pt x="44" y="34"/>
                </a:moveTo>
                <a:lnTo>
                  <a:pt x="44" y="34"/>
                </a:lnTo>
                <a:lnTo>
                  <a:pt x="40" y="42"/>
                </a:lnTo>
                <a:lnTo>
                  <a:pt x="32" y="46"/>
                </a:lnTo>
                <a:lnTo>
                  <a:pt x="22" y="48"/>
                </a:lnTo>
                <a:lnTo>
                  <a:pt x="14" y="46"/>
                </a:lnTo>
                <a:lnTo>
                  <a:pt x="6" y="42"/>
                </a:lnTo>
                <a:lnTo>
                  <a:pt x="2" y="34"/>
                </a:lnTo>
                <a:lnTo>
                  <a:pt x="0" y="24"/>
                </a:lnTo>
                <a:lnTo>
                  <a:pt x="2" y="14"/>
                </a:lnTo>
                <a:lnTo>
                  <a:pt x="6" y="6"/>
                </a:lnTo>
                <a:lnTo>
                  <a:pt x="14" y="2"/>
                </a:lnTo>
                <a:lnTo>
                  <a:pt x="22" y="0"/>
                </a:lnTo>
                <a:lnTo>
                  <a:pt x="32" y="0"/>
                </a:lnTo>
                <a:lnTo>
                  <a:pt x="38" y="4"/>
                </a:lnTo>
                <a:lnTo>
                  <a:pt x="44" y="12"/>
                </a:lnTo>
                <a:lnTo>
                  <a:pt x="46" y="24"/>
                </a:lnTo>
                <a:lnTo>
                  <a:pt x="44" y="34"/>
                </a:lnTo>
                <a:close/>
                <a:moveTo>
                  <a:pt x="38" y="16"/>
                </a:moveTo>
                <a:lnTo>
                  <a:pt x="38" y="16"/>
                </a:lnTo>
                <a:lnTo>
                  <a:pt x="34" y="10"/>
                </a:lnTo>
                <a:lnTo>
                  <a:pt x="30" y="6"/>
                </a:lnTo>
                <a:lnTo>
                  <a:pt x="22" y="4"/>
                </a:lnTo>
                <a:lnTo>
                  <a:pt x="16" y="6"/>
                </a:lnTo>
                <a:lnTo>
                  <a:pt x="12" y="10"/>
                </a:lnTo>
                <a:lnTo>
                  <a:pt x="8" y="16"/>
                </a:lnTo>
                <a:lnTo>
                  <a:pt x="6" y="24"/>
                </a:lnTo>
                <a:lnTo>
                  <a:pt x="8" y="32"/>
                </a:lnTo>
                <a:lnTo>
                  <a:pt x="12" y="38"/>
                </a:lnTo>
                <a:lnTo>
                  <a:pt x="16" y="40"/>
                </a:lnTo>
                <a:lnTo>
                  <a:pt x="22" y="42"/>
                </a:lnTo>
                <a:lnTo>
                  <a:pt x="30" y="40"/>
                </a:lnTo>
                <a:lnTo>
                  <a:pt x="34" y="38"/>
                </a:lnTo>
                <a:lnTo>
                  <a:pt x="38" y="32"/>
                </a:lnTo>
                <a:lnTo>
                  <a:pt x="38" y="24"/>
                </a:lnTo>
                <a:lnTo>
                  <a:pt x="38" y="16"/>
                </a:lnTo>
                <a:close/>
              </a:path>
            </a:pathLst>
          </a:custGeom>
          <a:solidFill>
            <a:srgbClr val="FFFFFF"/>
          </a:solidFill>
          <a:ln w="16">
            <a:solidFill>
              <a:srgbClr val="FFFFFF"/>
            </a:solidFill>
            <a:round/>
            <a:headEnd/>
            <a:tailEnd/>
          </a:ln>
        </p:spPr>
        <p:txBody>
          <a:bodyPr/>
          <a:lstStyle/>
          <a:p>
            <a:endParaRPr lang="en-US" b="1"/>
          </a:p>
        </p:txBody>
      </p:sp>
      <p:sp>
        <p:nvSpPr>
          <p:cNvPr id="32887" name="Freeform 307"/>
          <p:cNvSpPr>
            <a:spLocks noEditPoints="1"/>
          </p:cNvSpPr>
          <p:nvPr/>
        </p:nvSpPr>
        <p:spPr bwMode="auto">
          <a:xfrm>
            <a:off x="3481748" y="4387850"/>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2147483647 w 44"/>
              <a:gd name="T13" fmla="*/ 2147483647 h 48"/>
              <a:gd name="T14" fmla="*/ 0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0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4" y="34"/>
                </a:moveTo>
                <a:lnTo>
                  <a:pt x="44" y="34"/>
                </a:lnTo>
                <a:lnTo>
                  <a:pt x="38" y="42"/>
                </a:lnTo>
                <a:lnTo>
                  <a:pt x="32" y="46"/>
                </a:lnTo>
                <a:lnTo>
                  <a:pt x="22" y="48"/>
                </a:lnTo>
                <a:lnTo>
                  <a:pt x="14" y="46"/>
                </a:lnTo>
                <a:lnTo>
                  <a:pt x="6" y="42"/>
                </a:lnTo>
                <a:lnTo>
                  <a:pt x="2" y="34"/>
                </a:lnTo>
                <a:lnTo>
                  <a:pt x="0" y="24"/>
                </a:lnTo>
                <a:lnTo>
                  <a:pt x="2" y="14"/>
                </a:lnTo>
                <a:lnTo>
                  <a:pt x="6" y="6"/>
                </a:lnTo>
                <a:lnTo>
                  <a:pt x="14" y="2"/>
                </a:lnTo>
                <a:lnTo>
                  <a:pt x="22" y="0"/>
                </a:lnTo>
                <a:lnTo>
                  <a:pt x="30" y="2"/>
                </a:lnTo>
                <a:lnTo>
                  <a:pt x="38" y="6"/>
                </a:lnTo>
                <a:lnTo>
                  <a:pt x="42" y="14"/>
                </a:lnTo>
                <a:lnTo>
                  <a:pt x="44" y="24"/>
                </a:lnTo>
                <a:lnTo>
                  <a:pt x="44" y="34"/>
                </a:lnTo>
                <a:close/>
                <a:moveTo>
                  <a:pt x="38" y="16"/>
                </a:moveTo>
                <a:lnTo>
                  <a:pt x="38" y="16"/>
                </a:lnTo>
                <a:lnTo>
                  <a:pt x="34" y="10"/>
                </a:lnTo>
                <a:lnTo>
                  <a:pt x="28" y="8"/>
                </a:lnTo>
                <a:lnTo>
                  <a:pt x="22" y="6"/>
                </a:lnTo>
                <a:lnTo>
                  <a:pt x="16" y="8"/>
                </a:lnTo>
                <a:lnTo>
                  <a:pt x="10" y="10"/>
                </a:lnTo>
                <a:lnTo>
                  <a:pt x="8" y="16"/>
                </a:lnTo>
                <a:lnTo>
                  <a:pt x="6" y="24"/>
                </a:lnTo>
                <a:lnTo>
                  <a:pt x="8" y="32"/>
                </a:lnTo>
                <a:lnTo>
                  <a:pt x="10" y="38"/>
                </a:lnTo>
                <a:lnTo>
                  <a:pt x="16" y="42"/>
                </a:lnTo>
                <a:lnTo>
                  <a:pt x="22" y="44"/>
                </a:lnTo>
                <a:lnTo>
                  <a:pt x="28" y="42"/>
                </a:lnTo>
                <a:lnTo>
                  <a:pt x="34" y="38"/>
                </a:lnTo>
                <a:lnTo>
                  <a:pt x="38" y="32"/>
                </a:lnTo>
                <a:lnTo>
                  <a:pt x="38" y="24"/>
                </a:lnTo>
                <a:lnTo>
                  <a:pt x="38" y="16"/>
                </a:lnTo>
                <a:close/>
              </a:path>
            </a:pathLst>
          </a:custGeom>
          <a:solidFill>
            <a:srgbClr val="FFFFFF"/>
          </a:solidFill>
          <a:ln w="16">
            <a:solidFill>
              <a:srgbClr val="FFFFFF"/>
            </a:solidFill>
            <a:round/>
            <a:headEnd/>
            <a:tailEnd/>
          </a:ln>
        </p:spPr>
        <p:txBody>
          <a:bodyPr/>
          <a:lstStyle/>
          <a:p>
            <a:endParaRPr lang="en-US" b="1"/>
          </a:p>
        </p:txBody>
      </p:sp>
      <p:sp>
        <p:nvSpPr>
          <p:cNvPr id="32888" name="Freeform 308"/>
          <p:cNvSpPr>
            <a:spLocks/>
          </p:cNvSpPr>
          <p:nvPr/>
        </p:nvSpPr>
        <p:spPr bwMode="auto">
          <a:xfrm>
            <a:off x="3551598" y="4403725"/>
            <a:ext cx="38100" cy="6350"/>
          </a:xfrm>
          <a:custGeom>
            <a:avLst/>
            <a:gdLst>
              <a:gd name="T0" fmla="*/ 2147483647 w 24"/>
              <a:gd name="T1" fmla="*/ 2147483647 h 4"/>
              <a:gd name="T2" fmla="*/ 0 w 24"/>
              <a:gd name="T3" fmla="*/ 2147483647 h 4"/>
              <a:gd name="T4" fmla="*/ 0 w 24"/>
              <a:gd name="T5" fmla="*/ 0 h 4"/>
              <a:gd name="T6" fmla="*/ 2147483647 w 24"/>
              <a:gd name="T7" fmla="*/ 0 h 4"/>
              <a:gd name="T8" fmla="*/ 2147483647 w 24"/>
              <a:gd name="T9" fmla="*/ 2147483647 h 4"/>
              <a:gd name="T10" fmla="*/ 2147483647 w 24"/>
              <a:gd name="T11" fmla="*/ 2147483647 h 4"/>
              <a:gd name="T12" fmla="*/ 0 60000 65536"/>
              <a:gd name="T13" fmla="*/ 0 60000 65536"/>
              <a:gd name="T14" fmla="*/ 0 60000 65536"/>
              <a:gd name="T15" fmla="*/ 0 60000 65536"/>
              <a:gd name="T16" fmla="*/ 0 60000 65536"/>
              <a:gd name="T17" fmla="*/ 0 60000 65536"/>
              <a:gd name="T18" fmla="*/ 0 w 24"/>
              <a:gd name="T19" fmla="*/ 0 h 4"/>
              <a:gd name="T20" fmla="*/ 24 w 24"/>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 h="4">
                <a:moveTo>
                  <a:pt x="24" y="4"/>
                </a:moveTo>
                <a:lnTo>
                  <a:pt x="0" y="4"/>
                </a:lnTo>
                <a:lnTo>
                  <a:pt x="0" y="0"/>
                </a:lnTo>
                <a:lnTo>
                  <a:pt x="24" y="0"/>
                </a:lnTo>
                <a:lnTo>
                  <a:pt x="24" y="4"/>
                </a:lnTo>
                <a:close/>
              </a:path>
            </a:pathLst>
          </a:custGeom>
          <a:solidFill>
            <a:srgbClr val="FFFFFF"/>
          </a:solidFill>
          <a:ln w="16">
            <a:solidFill>
              <a:srgbClr val="FFFFFF"/>
            </a:solidFill>
            <a:round/>
            <a:headEnd/>
            <a:tailEnd/>
          </a:ln>
        </p:spPr>
        <p:txBody>
          <a:bodyPr/>
          <a:lstStyle/>
          <a:p>
            <a:endParaRPr lang="en-US" b="1"/>
          </a:p>
        </p:txBody>
      </p:sp>
      <p:sp>
        <p:nvSpPr>
          <p:cNvPr id="32889" name="Freeform 309"/>
          <p:cNvSpPr>
            <a:spLocks/>
          </p:cNvSpPr>
          <p:nvPr/>
        </p:nvSpPr>
        <p:spPr bwMode="auto">
          <a:xfrm>
            <a:off x="4434248" y="4479925"/>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noFill/>
          <a:ln w="10">
            <a:solidFill>
              <a:srgbClr val="FFFFFF"/>
            </a:solidFill>
            <a:round/>
            <a:headEnd/>
            <a:tailEnd/>
          </a:ln>
        </p:spPr>
        <p:txBody>
          <a:bodyPr/>
          <a:lstStyle/>
          <a:p>
            <a:endParaRPr lang="en-US" b="1"/>
          </a:p>
        </p:txBody>
      </p:sp>
      <p:sp>
        <p:nvSpPr>
          <p:cNvPr id="32890" name="Freeform 310"/>
          <p:cNvSpPr>
            <a:spLocks/>
          </p:cNvSpPr>
          <p:nvPr/>
        </p:nvSpPr>
        <p:spPr bwMode="auto">
          <a:xfrm>
            <a:off x="3986573" y="4479925"/>
            <a:ext cx="60325" cy="73025"/>
          </a:xfrm>
          <a:custGeom>
            <a:avLst/>
            <a:gdLst>
              <a:gd name="T0" fmla="*/ 2147483647 w 38"/>
              <a:gd name="T1" fmla="*/ 0 h 46"/>
              <a:gd name="T2" fmla="*/ 2147483647 w 38"/>
              <a:gd name="T3" fmla="*/ 0 h 46"/>
              <a:gd name="T4" fmla="*/ 2147483647 w 38"/>
              <a:gd name="T5" fmla="*/ 2147483647 h 46"/>
              <a:gd name="T6" fmla="*/ 2147483647 w 38"/>
              <a:gd name="T7" fmla="*/ 2147483647 h 46"/>
              <a:gd name="T8" fmla="*/ 2147483647 w 38"/>
              <a:gd name="T9" fmla="*/ 2147483647 h 46"/>
              <a:gd name="T10" fmla="*/ 2147483647 w 38"/>
              <a:gd name="T11" fmla="*/ 2147483647 h 46"/>
              <a:gd name="T12" fmla="*/ 2147483647 w 38"/>
              <a:gd name="T13" fmla="*/ 2147483647 h 46"/>
              <a:gd name="T14" fmla="*/ 0 w 38"/>
              <a:gd name="T15" fmla="*/ 2147483647 h 46"/>
              <a:gd name="T16" fmla="*/ 0 w 38"/>
              <a:gd name="T17" fmla="*/ 0 h 46"/>
              <a:gd name="T18" fmla="*/ 2147483647 w 38"/>
              <a:gd name="T19" fmla="*/ 0 h 46"/>
              <a:gd name="T20" fmla="*/ 2147483647 w 38"/>
              <a:gd name="T21" fmla="*/ 2147483647 h 46"/>
              <a:gd name="T22" fmla="*/ 2147483647 w 38"/>
              <a:gd name="T23" fmla="*/ 2147483647 h 46"/>
              <a:gd name="T24" fmla="*/ 2147483647 w 38"/>
              <a:gd name="T25" fmla="*/ 0 h 46"/>
              <a:gd name="T26" fmla="*/ 2147483647 w 38"/>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30" y="0"/>
                </a:moveTo>
                <a:lnTo>
                  <a:pt x="38" y="0"/>
                </a:lnTo>
                <a:lnTo>
                  <a:pt x="38" y="46"/>
                </a:lnTo>
                <a:lnTo>
                  <a:pt x="30" y="46"/>
                </a:lnTo>
                <a:lnTo>
                  <a:pt x="30" y="26"/>
                </a:lnTo>
                <a:lnTo>
                  <a:pt x="6" y="26"/>
                </a:lnTo>
                <a:lnTo>
                  <a:pt x="6" y="46"/>
                </a:lnTo>
                <a:lnTo>
                  <a:pt x="0" y="46"/>
                </a:lnTo>
                <a:lnTo>
                  <a:pt x="0" y="0"/>
                </a:lnTo>
                <a:lnTo>
                  <a:pt x="6" y="0"/>
                </a:lnTo>
                <a:lnTo>
                  <a:pt x="6" y="20"/>
                </a:lnTo>
                <a:lnTo>
                  <a:pt x="30" y="20"/>
                </a:lnTo>
                <a:lnTo>
                  <a:pt x="30" y="0"/>
                </a:lnTo>
                <a:close/>
              </a:path>
            </a:pathLst>
          </a:custGeom>
          <a:noFill/>
          <a:ln w="10">
            <a:solidFill>
              <a:srgbClr val="FFFFFF"/>
            </a:solidFill>
            <a:round/>
            <a:headEnd/>
            <a:tailEnd/>
          </a:ln>
        </p:spPr>
        <p:txBody>
          <a:bodyPr/>
          <a:lstStyle/>
          <a:p>
            <a:endParaRPr lang="en-US" b="1"/>
          </a:p>
        </p:txBody>
      </p:sp>
      <p:sp>
        <p:nvSpPr>
          <p:cNvPr id="32891" name="Rectangle 311"/>
          <p:cNvSpPr>
            <a:spLocks noChangeArrowheads="1"/>
          </p:cNvSpPr>
          <p:nvPr/>
        </p:nvSpPr>
        <p:spPr bwMode="auto">
          <a:xfrm>
            <a:off x="4554898" y="452120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92" name="Rectangle 312"/>
          <p:cNvSpPr>
            <a:spLocks noChangeArrowheads="1"/>
          </p:cNvSpPr>
          <p:nvPr/>
        </p:nvSpPr>
        <p:spPr bwMode="auto">
          <a:xfrm>
            <a:off x="3846873" y="45243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93" name="Rectangle 313"/>
          <p:cNvSpPr>
            <a:spLocks noChangeArrowheads="1"/>
          </p:cNvSpPr>
          <p:nvPr/>
        </p:nvSpPr>
        <p:spPr bwMode="auto">
          <a:xfrm>
            <a:off x="4424723" y="47783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94" name="Rectangle 314"/>
          <p:cNvSpPr>
            <a:spLocks noChangeArrowheads="1"/>
          </p:cNvSpPr>
          <p:nvPr/>
        </p:nvSpPr>
        <p:spPr bwMode="auto">
          <a:xfrm>
            <a:off x="4424723" y="44608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95" name="Rectangle 315"/>
          <p:cNvSpPr>
            <a:spLocks noChangeArrowheads="1"/>
          </p:cNvSpPr>
          <p:nvPr/>
        </p:nvSpPr>
        <p:spPr bwMode="auto">
          <a:xfrm>
            <a:off x="3977048" y="44608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896" name="Rectangle 316"/>
          <p:cNvSpPr>
            <a:spLocks noChangeArrowheads="1"/>
          </p:cNvSpPr>
          <p:nvPr/>
        </p:nvSpPr>
        <p:spPr bwMode="auto">
          <a:xfrm>
            <a:off x="4199298" y="424815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97" name="Rectangle 317"/>
          <p:cNvSpPr>
            <a:spLocks noChangeArrowheads="1"/>
          </p:cNvSpPr>
          <p:nvPr/>
        </p:nvSpPr>
        <p:spPr bwMode="auto">
          <a:xfrm>
            <a:off x="3675423" y="41656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98" name="Rectangle 318"/>
          <p:cNvSpPr>
            <a:spLocks noChangeArrowheads="1"/>
          </p:cNvSpPr>
          <p:nvPr/>
        </p:nvSpPr>
        <p:spPr bwMode="auto">
          <a:xfrm>
            <a:off x="3288073" y="41656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899" name="Freeform 319"/>
          <p:cNvSpPr>
            <a:spLocks noEditPoints="1"/>
          </p:cNvSpPr>
          <p:nvPr/>
        </p:nvSpPr>
        <p:spPr bwMode="auto">
          <a:xfrm>
            <a:off x="3478573" y="3981450"/>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2147483647 w 44"/>
              <a:gd name="T13" fmla="*/ 2147483647 h 48"/>
              <a:gd name="T14" fmla="*/ 0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0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4" y="34"/>
                </a:moveTo>
                <a:lnTo>
                  <a:pt x="44" y="34"/>
                </a:lnTo>
                <a:lnTo>
                  <a:pt x="38" y="42"/>
                </a:lnTo>
                <a:lnTo>
                  <a:pt x="32" y="46"/>
                </a:lnTo>
                <a:lnTo>
                  <a:pt x="22" y="48"/>
                </a:lnTo>
                <a:lnTo>
                  <a:pt x="14" y="46"/>
                </a:lnTo>
                <a:lnTo>
                  <a:pt x="6" y="42"/>
                </a:lnTo>
                <a:lnTo>
                  <a:pt x="2" y="34"/>
                </a:lnTo>
                <a:lnTo>
                  <a:pt x="0" y="24"/>
                </a:lnTo>
                <a:lnTo>
                  <a:pt x="2" y="14"/>
                </a:lnTo>
                <a:lnTo>
                  <a:pt x="6" y="6"/>
                </a:lnTo>
                <a:lnTo>
                  <a:pt x="14" y="2"/>
                </a:lnTo>
                <a:lnTo>
                  <a:pt x="22" y="0"/>
                </a:lnTo>
                <a:lnTo>
                  <a:pt x="30" y="2"/>
                </a:lnTo>
                <a:lnTo>
                  <a:pt x="38" y="6"/>
                </a:lnTo>
                <a:lnTo>
                  <a:pt x="42" y="14"/>
                </a:lnTo>
                <a:lnTo>
                  <a:pt x="44" y="24"/>
                </a:lnTo>
                <a:lnTo>
                  <a:pt x="44" y="34"/>
                </a:lnTo>
                <a:close/>
                <a:moveTo>
                  <a:pt x="38" y="16"/>
                </a:moveTo>
                <a:lnTo>
                  <a:pt x="38" y="16"/>
                </a:lnTo>
                <a:lnTo>
                  <a:pt x="34" y="10"/>
                </a:lnTo>
                <a:lnTo>
                  <a:pt x="28" y="8"/>
                </a:lnTo>
                <a:lnTo>
                  <a:pt x="22" y="6"/>
                </a:lnTo>
                <a:lnTo>
                  <a:pt x="16" y="8"/>
                </a:lnTo>
                <a:lnTo>
                  <a:pt x="10" y="10"/>
                </a:lnTo>
                <a:lnTo>
                  <a:pt x="8" y="16"/>
                </a:lnTo>
                <a:lnTo>
                  <a:pt x="6" y="24"/>
                </a:lnTo>
                <a:lnTo>
                  <a:pt x="8" y="32"/>
                </a:lnTo>
                <a:lnTo>
                  <a:pt x="10" y="38"/>
                </a:lnTo>
                <a:lnTo>
                  <a:pt x="16" y="42"/>
                </a:lnTo>
                <a:lnTo>
                  <a:pt x="22" y="44"/>
                </a:lnTo>
                <a:lnTo>
                  <a:pt x="28" y="42"/>
                </a:lnTo>
                <a:lnTo>
                  <a:pt x="34" y="38"/>
                </a:lnTo>
                <a:lnTo>
                  <a:pt x="38" y="32"/>
                </a:lnTo>
                <a:lnTo>
                  <a:pt x="38" y="24"/>
                </a:lnTo>
                <a:lnTo>
                  <a:pt x="38" y="16"/>
                </a:lnTo>
                <a:close/>
              </a:path>
            </a:pathLst>
          </a:custGeom>
          <a:solidFill>
            <a:srgbClr val="FFFFFF"/>
          </a:solidFill>
          <a:ln w="16">
            <a:solidFill>
              <a:srgbClr val="FFFFFF"/>
            </a:solidFill>
            <a:round/>
            <a:headEnd/>
            <a:tailEnd/>
          </a:ln>
        </p:spPr>
        <p:txBody>
          <a:bodyPr/>
          <a:lstStyle/>
          <a:p>
            <a:endParaRPr lang="en-US" b="1"/>
          </a:p>
        </p:txBody>
      </p:sp>
      <p:sp>
        <p:nvSpPr>
          <p:cNvPr id="32900" name="Rectangle 320"/>
          <p:cNvSpPr>
            <a:spLocks noChangeArrowheads="1"/>
          </p:cNvSpPr>
          <p:nvPr/>
        </p:nvSpPr>
        <p:spPr bwMode="auto">
          <a:xfrm>
            <a:off x="3475398" y="39624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901" name="Rectangle 321"/>
          <p:cNvSpPr>
            <a:spLocks noChangeArrowheads="1"/>
          </p:cNvSpPr>
          <p:nvPr/>
        </p:nvSpPr>
        <p:spPr bwMode="auto">
          <a:xfrm>
            <a:off x="3481748" y="4165600"/>
            <a:ext cx="6893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P</a:t>
            </a:r>
            <a:endParaRPr lang="en-US" sz="2400" b="1"/>
          </a:p>
        </p:txBody>
      </p:sp>
      <p:sp>
        <p:nvSpPr>
          <p:cNvPr id="32902" name="Rectangle 322"/>
          <p:cNvSpPr>
            <a:spLocks noChangeArrowheads="1"/>
          </p:cNvSpPr>
          <p:nvPr/>
        </p:nvSpPr>
        <p:spPr bwMode="auto">
          <a:xfrm>
            <a:off x="3881798" y="4165600"/>
            <a:ext cx="185738" cy="123825"/>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CH</a:t>
            </a:r>
            <a:r>
              <a:rPr lang="en-US" sz="800" b="1" baseline="-25000">
                <a:solidFill>
                  <a:srgbClr val="000000"/>
                </a:solidFill>
                <a:latin typeface="Helvetica" pitchFamily="34" charset="0"/>
              </a:rPr>
              <a:t>2</a:t>
            </a:r>
            <a:endParaRPr lang="en-US" sz="2400" b="1" baseline="-25000"/>
          </a:p>
        </p:txBody>
      </p:sp>
      <p:sp>
        <p:nvSpPr>
          <p:cNvPr id="32903" name="Rectangle 325"/>
          <p:cNvSpPr>
            <a:spLocks noChangeArrowheads="1"/>
          </p:cNvSpPr>
          <p:nvPr/>
        </p:nvSpPr>
        <p:spPr bwMode="auto">
          <a:xfrm>
            <a:off x="3478573" y="43688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904" name="Rectangle 326"/>
          <p:cNvSpPr>
            <a:spLocks noChangeArrowheads="1"/>
          </p:cNvSpPr>
          <p:nvPr/>
        </p:nvSpPr>
        <p:spPr bwMode="auto">
          <a:xfrm>
            <a:off x="3554773" y="4362450"/>
            <a:ext cx="35266" cy="76944"/>
          </a:xfrm>
          <a:prstGeom prst="rect">
            <a:avLst/>
          </a:prstGeom>
          <a:noFill/>
          <a:ln w="9525">
            <a:noFill/>
            <a:miter lim="800000"/>
            <a:headEnd/>
            <a:tailEnd/>
          </a:ln>
        </p:spPr>
        <p:txBody>
          <a:bodyPr wrap="none" lIns="0" tIns="0" rIns="0" bIns="0">
            <a:spAutoFit/>
          </a:bodyPr>
          <a:lstStyle/>
          <a:p>
            <a:r>
              <a:rPr lang="en-US" sz="500" b="1">
                <a:solidFill>
                  <a:srgbClr val="000000"/>
                </a:solidFill>
                <a:latin typeface="Helvetica" pitchFamily="34" charset="0"/>
              </a:rPr>
              <a:t>–</a:t>
            </a:r>
            <a:endParaRPr lang="en-US" sz="2400" b="1"/>
          </a:p>
        </p:txBody>
      </p:sp>
      <p:sp>
        <p:nvSpPr>
          <p:cNvPr id="32905" name="Freeform 327"/>
          <p:cNvSpPr>
            <a:spLocks/>
          </p:cNvSpPr>
          <p:nvPr/>
        </p:nvSpPr>
        <p:spPr bwMode="auto">
          <a:xfrm>
            <a:off x="5094648" y="4930775"/>
            <a:ext cx="57150" cy="73025"/>
          </a:xfrm>
          <a:custGeom>
            <a:avLst/>
            <a:gdLst>
              <a:gd name="T0" fmla="*/ 0 w 36"/>
              <a:gd name="T1" fmla="*/ 2147483647 h 46"/>
              <a:gd name="T2" fmla="*/ 0 w 36"/>
              <a:gd name="T3" fmla="*/ 0 h 46"/>
              <a:gd name="T4" fmla="*/ 2147483647 w 36"/>
              <a:gd name="T5" fmla="*/ 0 h 46"/>
              <a:gd name="T6" fmla="*/ 2147483647 w 36"/>
              <a:gd name="T7" fmla="*/ 2147483647 h 46"/>
              <a:gd name="T8" fmla="*/ 2147483647 w 36"/>
              <a:gd name="T9" fmla="*/ 2147483647 h 46"/>
              <a:gd name="T10" fmla="*/ 2147483647 w 36"/>
              <a:gd name="T11" fmla="*/ 0 h 46"/>
              <a:gd name="T12" fmla="*/ 2147483647 w 36"/>
              <a:gd name="T13" fmla="*/ 0 h 46"/>
              <a:gd name="T14" fmla="*/ 2147483647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0 w 36"/>
              <a:gd name="T25" fmla="*/ 2147483647 h 46"/>
              <a:gd name="T26" fmla="*/ 0 w 36"/>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0" y="46"/>
                </a:moveTo>
                <a:lnTo>
                  <a:pt x="0" y="0"/>
                </a:lnTo>
                <a:lnTo>
                  <a:pt x="8" y="0"/>
                </a:lnTo>
                <a:lnTo>
                  <a:pt x="30" y="36"/>
                </a:lnTo>
                <a:lnTo>
                  <a:pt x="30" y="0"/>
                </a:lnTo>
                <a:lnTo>
                  <a:pt x="36" y="0"/>
                </a:lnTo>
                <a:lnTo>
                  <a:pt x="36" y="46"/>
                </a:lnTo>
                <a:lnTo>
                  <a:pt x="30" y="46"/>
                </a:lnTo>
                <a:lnTo>
                  <a:pt x="6" y="8"/>
                </a:lnTo>
                <a:lnTo>
                  <a:pt x="6" y="46"/>
                </a:lnTo>
                <a:lnTo>
                  <a:pt x="0" y="46"/>
                </a:lnTo>
                <a:close/>
              </a:path>
            </a:pathLst>
          </a:custGeom>
          <a:noFill/>
          <a:ln w="10">
            <a:solidFill>
              <a:srgbClr val="FFFFFF"/>
            </a:solidFill>
            <a:round/>
            <a:headEnd/>
            <a:tailEnd/>
          </a:ln>
        </p:spPr>
        <p:txBody>
          <a:bodyPr/>
          <a:lstStyle/>
          <a:p>
            <a:endParaRPr lang="en-US" b="1"/>
          </a:p>
        </p:txBody>
      </p:sp>
      <p:sp>
        <p:nvSpPr>
          <p:cNvPr id="32906" name="Freeform 328"/>
          <p:cNvSpPr>
            <a:spLocks/>
          </p:cNvSpPr>
          <p:nvPr/>
        </p:nvSpPr>
        <p:spPr bwMode="auto">
          <a:xfrm>
            <a:off x="5523273" y="5327650"/>
            <a:ext cx="60325" cy="73025"/>
          </a:xfrm>
          <a:custGeom>
            <a:avLst/>
            <a:gdLst>
              <a:gd name="T0" fmla="*/ 0 w 38"/>
              <a:gd name="T1" fmla="*/ 2147483647 h 46"/>
              <a:gd name="T2" fmla="*/ 0 w 38"/>
              <a:gd name="T3" fmla="*/ 0 h 46"/>
              <a:gd name="T4" fmla="*/ 2147483647 w 38"/>
              <a:gd name="T5" fmla="*/ 0 h 46"/>
              <a:gd name="T6" fmla="*/ 2147483647 w 38"/>
              <a:gd name="T7" fmla="*/ 2147483647 h 46"/>
              <a:gd name="T8" fmla="*/ 2147483647 w 38"/>
              <a:gd name="T9" fmla="*/ 2147483647 h 46"/>
              <a:gd name="T10" fmla="*/ 2147483647 w 38"/>
              <a:gd name="T11" fmla="*/ 0 h 46"/>
              <a:gd name="T12" fmla="*/ 2147483647 w 38"/>
              <a:gd name="T13" fmla="*/ 0 h 46"/>
              <a:gd name="T14" fmla="*/ 2147483647 w 38"/>
              <a:gd name="T15" fmla="*/ 2147483647 h 46"/>
              <a:gd name="T16" fmla="*/ 2147483647 w 38"/>
              <a:gd name="T17" fmla="*/ 2147483647 h 46"/>
              <a:gd name="T18" fmla="*/ 2147483647 w 38"/>
              <a:gd name="T19" fmla="*/ 2147483647 h 46"/>
              <a:gd name="T20" fmla="*/ 2147483647 w 38"/>
              <a:gd name="T21" fmla="*/ 2147483647 h 46"/>
              <a:gd name="T22" fmla="*/ 2147483647 w 38"/>
              <a:gd name="T23" fmla="*/ 2147483647 h 46"/>
              <a:gd name="T24" fmla="*/ 0 w 38"/>
              <a:gd name="T25" fmla="*/ 2147483647 h 46"/>
              <a:gd name="T26" fmla="*/ 0 w 38"/>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0" y="46"/>
                </a:moveTo>
                <a:lnTo>
                  <a:pt x="0" y="0"/>
                </a:lnTo>
                <a:lnTo>
                  <a:pt x="8" y="0"/>
                </a:lnTo>
                <a:lnTo>
                  <a:pt x="30" y="38"/>
                </a:lnTo>
                <a:lnTo>
                  <a:pt x="30" y="0"/>
                </a:lnTo>
                <a:lnTo>
                  <a:pt x="38" y="0"/>
                </a:lnTo>
                <a:lnTo>
                  <a:pt x="38" y="46"/>
                </a:lnTo>
                <a:lnTo>
                  <a:pt x="30" y="46"/>
                </a:lnTo>
                <a:lnTo>
                  <a:pt x="6" y="10"/>
                </a:lnTo>
                <a:lnTo>
                  <a:pt x="6" y="46"/>
                </a:lnTo>
                <a:lnTo>
                  <a:pt x="0" y="46"/>
                </a:lnTo>
                <a:close/>
              </a:path>
            </a:pathLst>
          </a:custGeom>
          <a:noFill/>
          <a:ln w="10">
            <a:solidFill>
              <a:srgbClr val="FFFFFF"/>
            </a:solidFill>
            <a:round/>
            <a:headEnd/>
            <a:tailEnd/>
          </a:ln>
        </p:spPr>
        <p:txBody>
          <a:bodyPr/>
          <a:lstStyle/>
          <a:p>
            <a:endParaRPr lang="en-US" b="1"/>
          </a:p>
        </p:txBody>
      </p:sp>
      <p:sp>
        <p:nvSpPr>
          <p:cNvPr id="32907" name="Freeform 329"/>
          <p:cNvSpPr>
            <a:spLocks/>
          </p:cNvSpPr>
          <p:nvPr/>
        </p:nvSpPr>
        <p:spPr bwMode="auto">
          <a:xfrm>
            <a:off x="5697898" y="4994275"/>
            <a:ext cx="57150" cy="73025"/>
          </a:xfrm>
          <a:custGeom>
            <a:avLst/>
            <a:gdLst>
              <a:gd name="T0" fmla="*/ 0 w 36"/>
              <a:gd name="T1" fmla="*/ 2147483647 h 46"/>
              <a:gd name="T2" fmla="*/ 0 w 36"/>
              <a:gd name="T3" fmla="*/ 0 h 46"/>
              <a:gd name="T4" fmla="*/ 2147483647 w 36"/>
              <a:gd name="T5" fmla="*/ 0 h 46"/>
              <a:gd name="T6" fmla="*/ 2147483647 w 36"/>
              <a:gd name="T7" fmla="*/ 2147483647 h 46"/>
              <a:gd name="T8" fmla="*/ 2147483647 w 36"/>
              <a:gd name="T9" fmla="*/ 2147483647 h 46"/>
              <a:gd name="T10" fmla="*/ 2147483647 w 36"/>
              <a:gd name="T11" fmla="*/ 0 h 46"/>
              <a:gd name="T12" fmla="*/ 2147483647 w 36"/>
              <a:gd name="T13" fmla="*/ 0 h 46"/>
              <a:gd name="T14" fmla="*/ 2147483647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0 w 36"/>
              <a:gd name="T25" fmla="*/ 2147483647 h 46"/>
              <a:gd name="T26" fmla="*/ 0 w 36"/>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0" y="46"/>
                </a:moveTo>
                <a:lnTo>
                  <a:pt x="0" y="0"/>
                </a:lnTo>
                <a:lnTo>
                  <a:pt x="6" y="0"/>
                </a:lnTo>
                <a:lnTo>
                  <a:pt x="30" y="36"/>
                </a:lnTo>
                <a:lnTo>
                  <a:pt x="30" y="0"/>
                </a:lnTo>
                <a:lnTo>
                  <a:pt x="36" y="0"/>
                </a:lnTo>
                <a:lnTo>
                  <a:pt x="36" y="46"/>
                </a:lnTo>
                <a:lnTo>
                  <a:pt x="30" y="46"/>
                </a:lnTo>
                <a:lnTo>
                  <a:pt x="6" y="8"/>
                </a:lnTo>
                <a:lnTo>
                  <a:pt x="6" y="46"/>
                </a:lnTo>
                <a:lnTo>
                  <a:pt x="0" y="46"/>
                </a:lnTo>
                <a:close/>
              </a:path>
            </a:pathLst>
          </a:custGeom>
          <a:noFill/>
          <a:ln w="10">
            <a:solidFill>
              <a:srgbClr val="FFFFFF"/>
            </a:solidFill>
            <a:round/>
            <a:headEnd/>
            <a:tailEnd/>
          </a:ln>
        </p:spPr>
        <p:txBody>
          <a:bodyPr/>
          <a:lstStyle/>
          <a:p>
            <a:endParaRPr lang="en-US" b="1"/>
          </a:p>
        </p:txBody>
      </p:sp>
      <p:sp>
        <p:nvSpPr>
          <p:cNvPr id="32908" name="Rectangle 330"/>
          <p:cNvSpPr>
            <a:spLocks noChangeArrowheads="1"/>
          </p:cNvSpPr>
          <p:nvPr/>
        </p:nvSpPr>
        <p:spPr bwMode="auto">
          <a:xfrm>
            <a:off x="5793148" y="5267325"/>
            <a:ext cx="185738" cy="123825"/>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NH</a:t>
            </a:r>
            <a:r>
              <a:rPr lang="en-US" sz="800" b="1" baseline="-25000">
                <a:solidFill>
                  <a:srgbClr val="000000"/>
                </a:solidFill>
                <a:latin typeface="Helvetica" pitchFamily="34" charset="0"/>
              </a:rPr>
              <a:t>2</a:t>
            </a:r>
            <a:endParaRPr lang="en-US" sz="2400" b="1" baseline="-25000"/>
          </a:p>
        </p:txBody>
      </p:sp>
      <p:sp>
        <p:nvSpPr>
          <p:cNvPr id="32909" name="Rectangle 333"/>
          <p:cNvSpPr>
            <a:spLocks noChangeArrowheads="1"/>
          </p:cNvSpPr>
          <p:nvPr/>
        </p:nvSpPr>
        <p:spPr bwMode="auto">
          <a:xfrm>
            <a:off x="5853473" y="48672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910" name="Rectangle 334"/>
          <p:cNvSpPr>
            <a:spLocks noChangeArrowheads="1"/>
          </p:cNvSpPr>
          <p:nvPr/>
        </p:nvSpPr>
        <p:spPr bwMode="auto">
          <a:xfrm>
            <a:off x="5688373" y="497205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sp>
        <p:nvSpPr>
          <p:cNvPr id="32911" name="Rectangle 335"/>
          <p:cNvSpPr>
            <a:spLocks noChangeArrowheads="1"/>
          </p:cNvSpPr>
          <p:nvPr/>
        </p:nvSpPr>
        <p:spPr bwMode="auto">
          <a:xfrm>
            <a:off x="5085123" y="526415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sp>
        <p:nvSpPr>
          <p:cNvPr id="32912" name="Rectangle 336"/>
          <p:cNvSpPr>
            <a:spLocks noChangeArrowheads="1"/>
          </p:cNvSpPr>
          <p:nvPr/>
        </p:nvSpPr>
        <p:spPr bwMode="auto">
          <a:xfrm>
            <a:off x="5085123" y="490855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sp>
        <p:nvSpPr>
          <p:cNvPr id="32913" name="Rectangle 337"/>
          <p:cNvSpPr>
            <a:spLocks noChangeArrowheads="1"/>
          </p:cNvSpPr>
          <p:nvPr/>
        </p:nvSpPr>
        <p:spPr bwMode="auto">
          <a:xfrm>
            <a:off x="4780323" y="508635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914" name="Rectangle 338"/>
          <p:cNvSpPr>
            <a:spLocks noChangeArrowheads="1"/>
          </p:cNvSpPr>
          <p:nvPr/>
        </p:nvSpPr>
        <p:spPr bwMode="auto">
          <a:xfrm>
            <a:off x="5513748" y="530860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N</a:t>
            </a:r>
            <a:endParaRPr lang="en-US" sz="2400" b="1"/>
          </a:p>
        </p:txBody>
      </p:sp>
      <p:sp>
        <p:nvSpPr>
          <p:cNvPr id="32915" name="Freeform 339"/>
          <p:cNvSpPr>
            <a:spLocks noEditPoints="1"/>
          </p:cNvSpPr>
          <p:nvPr/>
        </p:nvSpPr>
        <p:spPr bwMode="auto">
          <a:xfrm>
            <a:off x="4177073" y="5505450"/>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0 w 44"/>
              <a:gd name="T13" fmla="*/ 2147483647 h 48"/>
              <a:gd name="T14" fmla="*/ 0 w 44"/>
              <a:gd name="T15" fmla="*/ 2147483647 h 48"/>
              <a:gd name="T16" fmla="*/ 0 w 44"/>
              <a:gd name="T17" fmla="*/ 2147483647 h 48"/>
              <a:gd name="T18" fmla="*/ 2147483647 w 44"/>
              <a:gd name="T19" fmla="*/ 2147483647 h 48"/>
              <a:gd name="T20" fmla="*/ 2147483647 w 44"/>
              <a:gd name="T21" fmla="*/ 0 h 48"/>
              <a:gd name="T22" fmla="*/ 2147483647 w 44"/>
              <a:gd name="T23" fmla="*/ 0 h 48"/>
              <a:gd name="T24" fmla="*/ 2147483647 w 44"/>
              <a:gd name="T25" fmla="*/ 0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2" y="34"/>
                </a:moveTo>
                <a:lnTo>
                  <a:pt x="42" y="34"/>
                </a:lnTo>
                <a:lnTo>
                  <a:pt x="38" y="40"/>
                </a:lnTo>
                <a:lnTo>
                  <a:pt x="30" y="46"/>
                </a:lnTo>
                <a:lnTo>
                  <a:pt x="22" y="48"/>
                </a:lnTo>
                <a:lnTo>
                  <a:pt x="12" y="46"/>
                </a:lnTo>
                <a:lnTo>
                  <a:pt x="6" y="40"/>
                </a:lnTo>
                <a:lnTo>
                  <a:pt x="0" y="34"/>
                </a:lnTo>
                <a:lnTo>
                  <a:pt x="0" y="24"/>
                </a:lnTo>
                <a:lnTo>
                  <a:pt x="0" y="14"/>
                </a:lnTo>
                <a:lnTo>
                  <a:pt x="6" y="6"/>
                </a:lnTo>
                <a:lnTo>
                  <a:pt x="12" y="0"/>
                </a:lnTo>
                <a:lnTo>
                  <a:pt x="22" y="0"/>
                </a:lnTo>
                <a:lnTo>
                  <a:pt x="30" y="0"/>
                </a:lnTo>
                <a:lnTo>
                  <a:pt x="36" y="4"/>
                </a:lnTo>
                <a:lnTo>
                  <a:pt x="42" y="12"/>
                </a:lnTo>
                <a:lnTo>
                  <a:pt x="44" y="22"/>
                </a:lnTo>
                <a:lnTo>
                  <a:pt x="42" y="34"/>
                </a:lnTo>
                <a:close/>
                <a:moveTo>
                  <a:pt x="36" y="16"/>
                </a:moveTo>
                <a:lnTo>
                  <a:pt x="36" y="16"/>
                </a:lnTo>
                <a:lnTo>
                  <a:pt x="34" y="10"/>
                </a:lnTo>
                <a:lnTo>
                  <a:pt x="28" y="6"/>
                </a:lnTo>
                <a:lnTo>
                  <a:pt x="22" y="4"/>
                </a:lnTo>
                <a:lnTo>
                  <a:pt x="16" y="6"/>
                </a:lnTo>
                <a:lnTo>
                  <a:pt x="10" y="10"/>
                </a:lnTo>
                <a:lnTo>
                  <a:pt x="6" y="16"/>
                </a:lnTo>
                <a:lnTo>
                  <a:pt x="6" y="24"/>
                </a:lnTo>
                <a:lnTo>
                  <a:pt x="6" y="32"/>
                </a:lnTo>
                <a:lnTo>
                  <a:pt x="10" y="36"/>
                </a:lnTo>
                <a:lnTo>
                  <a:pt x="16" y="40"/>
                </a:lnTo>
                <a:lnTo>
                  <a:pt x="22" y="42"/>
                </a:lnTo>
                <a:lnTo>
                  <a:pt x="28" y="40"/>
                </a:lnTo>
                <a:lnTo>
                  <a:pt x="34" y="36"/>
                </a:lnTo>
                <a:lnTo>
                  <a:pt x="36" y="32"/>
                </a:lnTo>
                <a:lnTo>
                  <a:pt x="38" y="24"/>
                </a:lnTo>
                <a:lnTo>
                  <a:pt x="36" y="16"/>
                </a:lnTo>
                <a:close/>
              </a:path>
            </a:pathLst>
          </a:custGeom>
          <a:solidFill>
            <a:srgbClr val="FFFFFF"/>
          </a:solidFill>
          <a:ln w="16">
            <a:solidFill>
              <a:srgbClr val="FFFFFF"/>
            </a:solidFill>
            <a:round/>
            <a:headEnd/>
            <a:tailEnd/>
          </a:ln>
        </p:spPr>
        <p:txBody>
          <a:bodyPr/>
          <a:lstStyle/>
          <a:p>
            <a:endParaRPr lang="en-US" b="1"/>
          </a:p>
        </p:txBody>
      </p:sp>
      <p:sp>
        <p:nvSpPr>
          <p:cNvPr id="32916" name="Freeform 340"/>
          <p:cNvSpPr>
            <a:spLocks noEditPoints="1"/>
          </p:cNvSpPr>
          <p:nvPr/>
        </p:nvSpPr>
        <p:spPr bwMode="auto">
          <a:xfrm>
            <a:off x="3789723" y="5505450"/>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2147483647 w 44"/>
              <a:gd name="T13" fmla="*/ 2147483647 h 48"/>
              <a:gd name="T14" fmla="*/ 0 w 44"/>
              <a:gd name="T15" fmla="*/ 2147483647 h 48"/>
              <a:gd name="T16" fmla="*/ 2147483647 w 44"/>
              <a:gd name="T17" fmla="*/ 2147483647 h 48"/>
              <a:gd name="T18" fmla="*/ 2147483647 w 44"/>
              <a:gd name="T19" fmla="*/ 2147483647 h 48"/>
              <a:gd name="T20" fmla="*/ 2147483647 w 44"/>
              <a:gd name="T21" fmla="*/ 0 h 48"/>
              <a:gd name="T22" fmla="*/ 2147483647 w 44"/>
              <a:gd name="T23" fmla="*/ 0 h 48"/>
              <a:gd name="T24" fmla="*/ 2147483647 w 44"/>
              <a:gd name="T25" fmla="*/ 0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4" y="34"/>
                </a:moveTo>
                <a:lnTo>
                  <a:pt x="44" y="34"/>
                </a:lnTo>
                <a:lnTo>
                  <a:pt x="38" y="40"/>
                </a:lnTo>
                <a:lnTo>
                  <a:pt x="32" y="46"/>
                </a:lnTo>
                <a:lnTo>
                  <a:pt x="22" y="48"/>
                </a:lnTo>
                <a:lnTo>
                  <a:pt x="14" y="46"/>
                </a:lnTo>
                <a:lnTo>
                  <a:pt x="6" y="40"/>
                </a:lnTo>
                <a:lnTo>
                  <a:pt x="2" y="34"/>
                </a:lnTo>
                <a:lnTo>
                  <a:pt x="0" y="24"/>
                </a:lnTo>
                <a:lnTo>
                  <a:pt x="2" y="14"/>
                </a:lnTo>
                <a:lnTo>
                  <a:pt x="6" y="6"/>
                </a:lnTo>
                <a:lnTo>
                  <a:pt x="14" y="0"/>
                </a:lnTo>
                <a:lnTo>
                  <a:pt x="22" y="0"/>
                </a:lnTo>
                <a:lnTo>
                  <a:pt x="30" y="0"/>
                </a:lnTo>
                <a:lnTo>
                  <a:pt x="38" y="4"/>
                </a:lnTo>
                <a:lnTo>
                  <a:pt x="42" y="12"/>
                </a:lnTo>
                <a:lnTo>
                  <a:pt x="44" y="22"/>
                </a:lnTo>
                <a:lnTo>
                  <a:pt x="44" y="34"/>
                </a:lnTo>
                <a:close/>
                <a:moveTo>
                  <a:pt x="38" y="16"/>
                </a:moveTo>
                <a:lnTo>
                  <a:pt x="38" y="16"/>
                </a:lnTo>
                <a:lnTo>
                  <a:pt x="34" y="10"/>
                </a:lnTo>
                <a:lnTo>
                  <a:pt x="28" y="6"/>
                </a:lnTo>
                <a:lnTo>
                  <a:pt x="22" y="4"/>
                </a:lnTo>
                <a:lnTo>
                  <a:pt x="16" y="6"/>
                </a:lnTo>
                <a:lnTo>
                  <a:pt x="10" y="10"/>
                </a:lnTo>
                <a:lnTo>
                  <a:pt x="8" y="16"/>
                </a:lnTo>
                <a:lnTo>
                  <a:pt x="6" y="24"/>
                </a:lnTo>
                <a:lnTo>
                  <a:pt x="8" y="32"/>
                </a:lnTo>
                <a:lnTo>
                  <a:pt x="10" y="36"/>
                </a:lnTo>
                <a:lnTo>
                  <a:pt x="16" y="40"/>
                </a:lnTo>
                <a:lnTo>
                  <a:pt x="22" y="42"/>
                </a:lnTo>
                <a:lnTo>
                  <a:pt x="28" y="40"/>
                </a:lnTo>
                <a:lnTo>
                  <a:pt x="34" y="36"/>
                </a:lnTo>
                <a:lnTo>
                  <a:pt x="38" y="32"/>
                </a:lnTo>
                <a:lnTo>
                  <a:pt x="38" y="24"/>
                </a:lnTo>
                <a:lnTo>
                  <a:pt x="38" y="16"/>
                </a:lnTo>
                <a:close/>
              </a:path>
            </a:pathLst>
          </a:custGeom>
          <a:solidFill>
            <a:srgbClr val="FFFFFF"/>
          </a:solidFill>
          <a:ln w="16">
            <a:solidFill>
              <a:srgbClr val="FFFFFF"/>
            </a:solidFill>
            <a:round/>
            <a:headEnd/>
            <a:tailEnd/>
          </a:ln>
        </p:spPr>
        <p:txBody>
          <a:bodyPr/>
          <a:lstStyle/>
          <a:p>
            <a:endParaRPr lang="en-US" b="1"/>
          </a:p>
        </p:txBody>
      </p:sp>
      <p:sp>
        <p:nvSpPr>
          <p:cNvPr id="32917" name="Freeform 341"/>
          <p:cNvSpPr>
            <a:spLocks noEditPoints="1"/>
          </p:cNvSpPr>
          <p:nvPr/>
        </p:nvSpPr>
        <p:spPr bwMode="auto">
          <a:xfrm>
            <a:off x="3980223" y="5708650"/>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0 w 44"/>
              <a:gd name="T13" fmla="*/ 2147483647 h 48"/>
              <a:gd name="T14" fmla="*/ 0 w 44"/>
              <a:gd name="T15" fmla="*/ 2147483647 h 48"/>
              <a:gd name="T16" fmla="*/ 0 w 44"/>
              <a:gd name="T17" fmla="*/ 2147483647 h 48"/>
              <a:gd name="T18" fmla="*/ 2147483647 w 44"/>
              <a:gd name="T19" fmla="*/ 2147483647 h 48"/>
              <a:gd name="T20" fmla="*/ 2147483647 w 44"/>
              <a:gd name="T21" fmla="*/ 2147483647 h 48"/>
              <a:gd name="T22" fmla="*/ 2147483647 w 44"/>
              <a:gd name="T23" fmla="*/ 0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2" y="34"/>
                </a:moveTo>
                <a:lnTo>
                  <a:pt x="42" y="34"/>
                </a:lnTo>
                <a:lnTo>
                  <a:pt x="38" y="42"/>
                </a:lnTo>
                <a:lnTo>
                  <a:pt x="30" y="46"/>
                </a:lnTo>
                <a:lnTo>
                  <a:pt x="22" y="48"/>
                </a:lnTo>
                <a:lnTo>
                  <a:pt x="12" y="46"/>
                </a:lnTo>
                <a:lnTo>
                  <a:pt x="6" y="42"/>
                </a:lnTo>
                <a:lnTo>
                  <a:pt x="0" y="34"/>
                </a:lnTo>
                <a:lnTo>
                  <a:pt x="0" y="24"/>
                </a:lnTo>
                <a:lnTo>
                  <a:pt x="0" y="14"/>
                </a:lnTo>
                <a:lnTo>
                  <a:pt x="6" y="6"/>
                </a:lnTo>
                <a:lnTo>
                  <a:pt x="12" y="2"/>
                </a:lnTo>
                <a:lnTo>
                  <a:pt x="22" y="0"/>
                </a:lnTo>
                <a:lnTo>
                  <a:pt x="30" y="2"/>
                </a:lnTo>
                <a:lnTo>
                  <a:pt x="36" y="6"/>
                </a:lnTo>
                <a:lnTo>
                  <a:pt x="42" y="14"/>
                </a:lnTo>
                <a:lnTo>
                  <a:pt x="44" y="24"/>
                </a:lnTo>
                <a:lnTo>
                  <a:pt x="42" y="34"/>
                </a:lnTo>
                <a:close/>
                <a:moveTo>
                  <a:pt x="36" y="16"/>
                </a:moveTo>
                <a:lnTo>
                  <a:pt x="36" y="16"/>
                </a:lnTo>
                <a:lnTo>
                  <a:pt x="34" y="10"/>
                </a:lnTo>
                <a:lnTo>
                  <a:pt x="28" y="6"/>
                </a:lnTo>
                <a:lnTo>
                  <a:pt x="22" y="6"/>
                </a:lnTo>
                <a:lnTo>
                  <a:pt x="16" y="6"/>
                </a:lnTo>
                <a:lnTo>
                  <a:pt x="10" y="10"/>
                </a:lnTo>
                <a:lnTo>
                  <a:pt x="6" y="16"/>
                </a:lnTo>
                <a:lnTo>
                  <a:pt x="6" y="24"/>
                </a:lnTo>
                <a:lnTo>
                  <a:pt x="6" y="32"/>
                </a:lnTo>
                <a:lnTo>
                  <a:pt x="10" y="38"/>
                </a:lnTo>
                <a:lnTo>
                  <a:pt x="16" y="42"/>
                </a:lnTo>
                <a:lnTo>
                  <a:pt x="22" y="42"/>
                </a:lnTo>
                <a:lnTo>
                  <a:pt x="28" y="42"/>
                </a:lnTo>
                <a:lnTo>
                  <a:pt x="34" y="38"/>
                </a:lnTo>
                <a:lnTo>
                  <a:pt x="36" y="32"/>
                </a:lnTo>
                <a:lnTo>
                  <a:pt x="38" y="24"/>
                </a:lnTo>
                <a:lnTo>
                  <a:pt x="36" y="16"/>
                </a:lnTo>
                <a:close/>
              </a:path>
            </a:pathLst>
          </a:custGeom>
          <a:solidFill>
            <a:srgbClr val="FFFFFF"/>
          </a:solidFill>
          <a:ln w="16">
            <a:solidFill>
              <a:srgbClr val="FFFFFF"/>
            </a:solidFill>
            <a:round/>
            <a:headEnd/>
            <a:tailEnd/>
          </a:ln>
        </p:spPr>
        <p:txBody>
          <a:bodyPr/>
          <a:lstStyle/>
          <a:p>
            <a:endParaRPr lang="en-US" b="1"/>
          </a:p>
        </p:txBody>
      </p:sp>
      <p:sp>
        <p:nvSpPr>
          <p:cNvPr id="32918" name="Freeform 342"/>
          <p:cNvSpPr>
            <a:spLocks/>
          </p:cNvSpPr>
          <p:nvPr/>
        </p:nvSpPr>
        <p:spPr bwMode="auto">
          <a:xfrm>
            <a:off x="4050073" y="5724525"/>
            <a:ext cx="34925" cy="3175"/>
          </a:xfrm>
          <a:custGeom>
            <a:avLst/>
            <a:gdLst>
              <a:gd name="T0" fmla="*/ 2147483647 w 22"/>
              <a:gd name="T1" fmla="*/ 2147483647 h 2"/>
              <a:gd name="T2" fmla="*/ 0 w 22"/>
              <a:gd name="T3" fmla="*/ 2147483647 h 2"/>
              <a:gd name="T4" fmla="*/ 0 w 22"/>
              <a:gd name="T5" fmla="*/ 0 h 2"/>
              <a:gd name="T6" fmla="*/ 2147483647 w 22"/>
              <a:gd name="T7" fmla="*/ 0 h 2"/>
              <a:gd name="T8" fmla="*/ 2147483647 w 22"/>
              <a:gd name="T9" fmla="*/ 2147483647 h 2"/>
              <a:gd name="T10" fmla="*/ 2147483647 w 22"/>
              <a:gd name="T11" fmla="*/ 2147483647 h 2"/>
              <a:gd name="T12" fmla="*/ 0 60000 65536"/>
              <a:gd name="T13" fmla="*/ 0 60000 65536"/>
              <a:gd name="T14" fmla="*/ 0 60000 65536"/>
              <a:gd name="T15" fmla="*/ 0 60000 65536"/>
              <a:gd name="T16" fmla="*/ 0 60000 65536"/>
              <a:gd name="T17" fmla="*/ 0 60000 65536"/>
              <a:gd name="T18" fmla="*/ 0 w 22"/>
              <a:gd name="T19" fmla="*/ 0 h 2"/>
              <a:gd name="T20" fmla="*/ 22 w 2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2" h="2">
                <a:moveTo>
                  <a:pt x="22" y="2"/>
                </a:moveTo>
                <a:lnTo>
                  <a:pt x="0" y="2"/>
                </a:lnTo>
                <a:lnTo>
                  <a:pt x="0" y="0"/>
                </a:lnTo>
                <a:lnTo>
                  <a:pt x="22" y="0"/>
                </a:lnTo>
                <a:lnTo>
                  <a:pt x="22" y="2"/>
                </a:lnTo>
                <a:close/>
              </a:path>
            </a:pathLst>
          </a:custGeom>
          <a:solidFill>
            <a:srgbClr val="FFFFFF"/>
          </a:solidFill>
          <a:ln w="16">
            <a:solidFill>
              <a:srgbClr val="FFFFFF"/>
            </a:solidFill>
            <a:round/>
            <a:headEnd/>
            <a:tailEnd/>
          </a:ln>
        </p:spPr>
        <p:txBody>
          <a:bodyPr/>
          <a:lstStyle/>
          <a:p>
            <a:endParaRPr lang="en-US" b="1"/>
          </a:p>
        </p:txBody>
      </p:sp>
      <p:sp>
        <p:nvSpPr>
          <p:cNvPr id="32919" name="Freeform 343"/>
          <p:cNvSpPr>
            <a:spLocks/>
          </p:cNvSpPr>
          <p:nvPr/>
        </p:nvSpPr>
        <p:spPr bwMode="auto">
          <a:xfrm>
            <a:off x="4964473" y="5800725"/>
            <a:ext cx="57150" cy="73025"/>
          </a:xfrm>
          <a:custGeom>
            <a:avLst/>
            <a:gdLst>
              <a:gd name="T0" fmla="*/ 2147483647 w 36"/>
              <a:gd name="T1" fmla="*/ 0 h 46"/>
              <a:gd name="T2" fmla="*/ 2147483647 w 36"/>
              <a:gd name="T3" fmla="*/ 0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0 w 36"/>
              <a:gd name="T15" fmla="*/ 2147483647 h 46"/>
              <a:gd name="T16" fmla="*/ 0 w 36"/>
              <a:gd name="T17" fmla="*/ 0 h 46"/>
              <a:gd name="T18" fmla="*/ 2147483647 w 36"/>
              <a:gd name="T19" fmla="*/ 0 h 46"/>
              <a:gd name="T20" fmla="*/ 2147483647 w 36"/>
              <a:gd name="T21" fmla="*/ 2147483647 h 46"/>
              <a:gd name="T22" fmla="*/ 2147483647 w 36"/>
              <a:gd name="T23" fmla="*/ 2147483647 h 46"/>
              <a:gd name="T24" fmla="*/ 2147483647 w 36"/>
              <a:gd name="T25" fmla="*/ 0 h 46"/>
              <a:gd name="T26" fmla="*/ 2147483647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30" y="0"/>
                </a:moveTo>
                <a:lnTo>
                  <a:pt x="36" y="0"/>
                </a:lnTo>
                <a:lnTo>
                  <a:pt x="36" y="46"/>
                </a:lnTo>
                <a:lnTo>
                  <a:pt x="30" y="46"/>
                </a:lnTo>
                <a:lnTo>
                  <a:pt x="30" y="24"/>
                </a:lnTo>
                <a:lnTo>
                  <a:pt x="6" y="24"/>
                </a:lnTo>
                <a:lnTo>
                  <a:pt x="6" y="46"/>
                </a:lnTo>
                <a:lnTo>
                  <a:pt x="0" y="46"/>
                </a:lnTo>
                <a:lnTo>
                  <a:pt x="0" y="0"/>
                </a:lnTo>
                <a:lnTo>
                  <a:pt x="6" y="0"/>
                </a:lnTo>
                <a:lnTo>
                  <a:pt x="6" y="20"/>
                </a:lnTo>
                <a:lnTo>
                  <a:pt x="30" y="20"/>
                </a:lnTo>
                <a:lnTo>
                  <a:pt x="30" y="0"/>
                </a:lnTo>
                <a:close/>
              </a:path>
            </a:pathLst>
          </a:custGeom>
          <a:noFill/>
          <a:ln w="10">
            <a:solidFill>
              <a:srgbClr val="FFFFFF"/>
            </a:solidFill>
            <a:round/>
            <a:headEnd/>
            <a:tailEnd/>
          </a:ln>
        </p:spPr>
        <p:txBody>
          <a:bodyPr/>
          <a:lstStyle/>
          <a:p>
            <a:endParaRPr lang="en-US" b="1"/>
          </a:p>
        </p:txBody>
      </p:sp>
      <p:sp>
        <p:nvSpPr>
          <p:cNvPr id="32920" name="Freeform 344"/>
          <p:cNvSpPr>
            <a:spLocks/>
          </p:cNvSpPr>
          <p:nvPr/>
        </p:nvSpPr>
        <p:spPr bwMode="auto">
          <a:xfrm>
            <a:off x="4516798" y="5800725"/>
            <a:ext cx="60325" cy="73025"/>
          </a:xfrm>
          <a:custGeom>
            <a:avLst/>
            <a:gdLst>
              <a:gd name="T0" fmla="*/ 2147483647 w 38"/>
              <a:gd name="T1" fmla="*/ 0 h 46"/>
              <a:gd name="T2" fmla="*/ 2147483647 w 38"/>
              <a:gd name="T3" fmla="*/ 0 h 46"/>
              <a:gd name="T4" fmla="*/ 2147483647 w 38"/>
              <a:gd name="T5" fmla="*/ 2147483647 h 46"/>
              <a:gd name="T6" fmla="*/ 2147483647 w 38"/>
              <a:gd name="T7" fmla="*/ 2147483647 h 46"/>
              <a:gd name="T8" fmla="*/ 2147483647 w 38"/>
              <a:gd name="T9" fmla="*/ 2147483647 h 46"/>
              <a:gd name="T10" fmla="*/ 2147483647 w 38"/>
              <a:gd name="T11" fmla="*/ 2147483647 h 46"/>
              <a:gd name="T12" fmla="*/ 2147483647 w 38"/>
              <a:gd name="T13" fmla="*/ 2147483647 h 46"/>
              <a:gd name="T14" fmla="*/ 0 w 38"/>
              <a:gd name="T15" fmla="*/ 2147483647 h 46"/>
              <a:gd name="T16" fmla="*/ 0 w 38"/>
              <a:gd name="T17" fmla="*/ 0 h 46"/>
              <a:gd name="T18" fmla="*/ 2147483647 w 38"/>
              <a:gd name="T19" fmla="*/ 0 h 46"/>
              <a:gd name="T20" fmla="*/ 2147483647 w 38"/>
              <a:gd name="T21" fmla="*/ 2147483647 h 46"/>
              <a:gd name="T22" fmla="*/ 2147483647 w 38"/>
              <a:gd name="T23" fmla="*/ 2147483647 h 46"/>
              <a:gd name="T24" fmla="*/ 2147483647 w 38"/>
              <a:gd name="T25" fmla="*/ 0 h 46"/>
              <a:gd name="T26" fmla="*/ 2147483647 w 38"/>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30" y="0"/>
                </a:moveTo>
                <a:lnTo>
                  <a:pt x="38" y="0"/>
                </a:lnTo>
                <a:lnTo>
                  <a:pt x="38" y="46"/>
                </a:lnTo>
                <a:lnTo>
                  <a:pt x="30" y="46"/>
                </a:lnTo>
                <a:lnTo>
                  <a:pt x="30" y="24"/>
                </a:lnTo>
                <a:lnTo>
                  <a:pt x="6" y="24"/>
                </a:lnTo>
                <a:lnTo>
                  <a:pt x="6" y="46"/>
                </a:lnTo>
                <a:lnTo>
                  <a:pt x="0" y="46"/>
                </a:lnTo>
                <a:lnTo>
                  <a:pt x="0" y="0"/>
                </a:lnTo>
                <a:lnTo>
                  <a:pt x="6" y="0"/>
                </a:lnTo>
                <a:lnTo>
                  <a:pt x="6" y="20"/>
                </a:lnTo>
                <a:lnTo>
                  <a:pt x="30" y="20"/>
                </a:lnTo>
                <a:lnTo>
                  <a:pt x="30" y="0"/>
                </a:lnTo>
                <a:close/>
              </a:path>
            </a:pathLst>
          </a:custGeom>
          <a:noFill/>
          <a:ln w="10">
            <a:solidFill>
              <a:srgbClr val="FFFFFF"/>
            </a:solidFill>
            <a:round/>
            <a:headEnd/>
            <a:tailEnd/>
          </a:ln>
        </p:spPr>
        <p:txBody>
          <a:bodyPr/>
          <a:lstStyle/>
          <a:p>
            <a:endParaRPr lang="en-US" b="1"/>
          </a:p>
        </p:txBody>
      </p:sp>
      <p:sp>
        <p:nvSpPr>
          <p:cNvPr id="32921" name="Rectangle 345"/>
          <p:cNvSpPr>
            <a:spLocks noChangeArrowheads="1"/>
          </p:cNvSpPr>
          <p:nvPr/>
        </p:nvSpPr>
        <p:spPr bwMode="auto">
          <a:xfrm>
            <a:off x="5085123" y="5842000"/>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922" name="Rectangle 346"/>
          <p:cNvSpPr>
            <a:spLocks noChangeArrowheads="1"/>
          </p:cNvSpPr>
          <p:nvPr/>
        </p:nvSpPr>
        <p:spPr bwMode="auto">
          <a:xfrm>
            <a:off x="4377098" y="58451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923" name="Rectangle 347"/>
          <p:cNvSpPr>
            <a:spLocks noChangeArrowheads="1"/>
          </p:cNvSpPr>
          <p:nvPr/>
        </p:nvSpPr>
        <p:spPr bwMode="auto">
          <a:xfrm>
            <a:off x="4954948" y="60991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924" name="Rectangle 348"/>
          <p:cNvSpPr>
            <a:spLocks noChangeArrowheads="1"/>
          </p:cNvSpPr>
          <p:nvPr/>
        </p:nvSpPr>
        <p:spPr bwMode="auto">
          <a:xfrm>
            <a:off x="4510448" y="6099175"/>
            <a:ext cx="153988" cy="123825"/>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OH</a:t>
            </a:r>
            <a:endParaRPr lang="en-US" sz="2400" b="1"/>
          </a:p>
        </p:txBody>
      </p:sp>
      <p:sp>
        <p:nvSpPr>
          <p:cNvPr id="32925" name="Rectangle 350"/>
          <p:cNvSpPr>
            <a:spLocks noChangeArrowheads="1"/>
          </p:cNvSpPr>
          <p:nvPr/>
        </p:nvSpPr>
        <p:spPr bwMode="auto">
          <a:xfrm>
            <a:off x="4954948" y="57816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926" name="Rectangle 351"/>
          <p:cNvSpPr>
            <a:spLocks noChangeArrowheads="1"/>
          </p:cNvSpPr>
          <p:nvPr/>
        </p:nvSpPr>
        <p:spPr bwMode="auto">
          <a:xfrm>
            <a:off x="4507273" y="5781675"/>
            <a:ext cx="73738"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H</a:t>
            </a:r>
            <a:endParaRPr lang="en-US" sz="2400" b="1"/>
          </a:p>
        </p:txBody>
      </p:sp>
      <p:sp>
        <p:nvSpPr>
          <p:cNvPr id="32927" name="Rectangle 352"/>
          <p:cNvSpPr>
            <a:spLocks noChangeArrowheads="1"/>
          </p:cNvSpPr>
          <p:nvPr/>
        </p:nvSpPr>
        <p:spPr bwMode="auto">
          <a:xfrm>
            <a:off x="4729523" y="556895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928" name="Rectangle 353"/>
          <p:cNvSpPr>
            <a:spLocks noChangeArrowheads="1"/>
          </p:cNvSpPr>
          <p:nvPr/>
        </p:nvSpPr>
        <p:spPr bwMode="auto">
          <a:xfrm>
            <a:off x="4170723" y="54864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929" name="Rectangle 354"/>
          <p:cNvSpPr>
            <a:spLocks noChangeArrowheads="1"/>
          </p:cNvSpPr>
          <p:nvPr/>
        </p:nvSpPr>
        <p:spPr bwMode="auto">
          <a:xfrm>
            <a:off x="3783373" y="54864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930" name="Freeform 355"/>
          <p:cNvSpPr>
            <a:spLocks noEditPoints="1"/>
          </p:cNvSpPr>
          <p:nvPr/>
        </p:nvSpPr>
        <p:spPr bwMode="auto">
          <a:xfrm>
            <a:off x="3980223" y="5302250"/>
            <a:ext cx="69850" cy="762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2147483647 w 44"/>
              <a:gd name="T11" fmla="*/ 2147483647 h 48"/>
              <a:gd name="T12" fmla="*/ 2147483647 w 44"/>
              <a:gd name="T13" fmla="*/ 2147483647 h 48"/>
              <a:gd name="T14" fmla="*/ 0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0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2147483647 h 48"/>
              <a:gd name="T56" fmla="*/ 2147483647 w 44"/>
              <a:gd name="T57" fmla="*/ 2147483647 h 48"/>
              <a:gd name="T58" fmla="*/ 2147483647 w 44"/>
              <a:gd name="T59" fmla="*/ 2147483647 h 48"/>
              <a:gd name="T60" fmla="*/ 2147483647 w 44"/>
              <a:gd name="T61" fmla="*/ 2147483647 h 48"/>
              <a:gd name="T62" fmla="*/ 2147483647 w 44"/>
              <a:gd name="T63" fmla="*/ 2147483647 h 48"/>
              <a:gd name="T64" fmla="*/ 2147483647 w 44"/>
              <a:gd name="T65" fmla="*/ 2147483647 h 48"/>
              <a:gd name="T66" fmla="*/ 2147483647 w 44"/>
              <a:gd name="T67" fmla="*/ 2147483647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8"/>
              <a:gd name="T104" fmla="*/ 44 w 44"/>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8">
                <a:moveTo>
                  <a:pt x="44" y="34"/>
                </a:moveTo>
                <a:lnTo>
                  <a:pt x="44" y="34"/>
                </a:lnTo>
                <a:lnTo>
                  <a:pt x="38" y="42"/>
                </a:lnTo>
                <a:lnTo>
                  <a:pt x="32" y="46"/>
                </a:lnTo>
                <a:lnTo>
                  <a:pt x="22" y="48"/>
                </a:lnTo>
                <a:lnTo>
                  <a:pt x="14" y="46"/>
                </a:lnTo>
                <a:lnTo>
                  <a:pt x="6" y="42"/>
                </a:lnTo>
                <a:lnTo>
                  <a:pt x="2" y="34"/>
                </a:lnTo>
                <a:lnTo>
                  <a:pt x="0" y="24"/>
                </a:lnTo>
                <a:lnTo>
                  <a:pt x="2" y="14"/>
                </a:lnTo>
                <a:lnTo>
                  <a:pt x="6" y="6"/>
                </a:lnTo>
                <a:lnTo>
                  <a:pt x="14" y="2"/>
                </a:lnTo>
                <a:lnTo>
                  <a:pt x="22" y="0"/>
                </a:lnTo>
                <a:lnTo>
                  <a:pt x="30" y="2"/>
                </a:lnTo>
                <a:lnTo>
                  <a:pt x="38" y="6"/>
                </a:lnTo>
                <a:lnTo>
                  <a:pt x="42" y="14"/>
                </a:lnTo>
                <a:lnTo>
                  <a:pt x="44" y="24"/>
                </a:lnTo>
                <a:lnTo>
                  <a:pt x="44" y="34"/>
                </a:lnTo>
                <a:close/>
                <a:moveTo>
                  <a:pt x="38" y="16"/>
                </a:moveTo>
                <a:lnTo>
                  <a:pt x="38" y="16"/>
                </a:lnTo>
                <a:lnTo>
                  <a:pt x="34" y="10"/>
                </a:lnTo>
                <a:lnTo>
                  <a:pt x="28" y="6"/>
                </a:lnTo>
                <a:lnTo>
                  <a:pt x="22" y="6"/>
                </a:lnTo>
                <a:lnTo>
                  <a:pt x="16" y="6"/>
                </a:lnTo>
                <a:lnTo>
                  <a:pt x="10" y="10"/>
                </a:lnTo>
                <a:lnTo>
                  <a:pt x="8" y="16"/>
                </a:lnTo>
                <a:lnTo>
                  <a:pt x="6" y="24"/>
                </a:lnTo>
                <a:lnTo>
                  <a:pt x="8" y="32"/>
                </a:lnTo>
                <a:lnTo>
                  <a:pt x="10" y="38"/>
                </a:lnTo>
                <a:lnTo>
                  <a:pt x="16" y="42"/>
                </a:lnTo>
                <a:lnTo>
                  <a:pt x="22" y="42"/>
                </a:lnTo>
                <a:lnTo>
                  <a:pt x="28" y="42"/>
                </a:lnTo>
                <a:lnTo>
                  <a:pt x="34" y="38"/>
                </a:lnTo>
                <a:lnTo>
                  <a:pt x="38" y="32"/>
                </a:lnTo>
                <a:lnTo>
                  <a:pt x="38" y="24"/>
                </a:lnTo>
                <a:lnTo>
                  <a:pt x="38" y="16"/>
                </a:lnTo>
                <a:close/>
              </a:path>
            </a:pathLst>
          </a:custGeom>
          <a:solidFill>
            <a:srgbClr val="FFFFFF"/>
          </a:solidFill>
          <a:ln w="16">
            <a:solidFill>
              <a:srgbClr val="FFFFFF"/>
            </a:solidFill>
            <a:round/>
            <a:headEnd/>
            <a:tailEnd/>
          </a:ln>
        </p:spPr>
        <p:txBody>
          <a:bodyPr/>
          <a:lstStyle/>
          <a:p>
            <a:endParaRPr lang="en-US" b="1"/>
          </a:p>
        </p:txBody>
      </p:sp>
      <p:sp>
        <p:nvSpPr>
          <p:cNvPr id="32931" name="Rectangle 356"/>
          <p:cNvSpPr>
            <a:spLocks noChangeArrowheads="1"/>
          </p:cNvSpPr>
          <p:nvPr/>
        </p:nvSpPr>
        <p:spPr bwMode="auto">
          <a:xfrm>
            <a:off x="3973873" y="52832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932" name="Rectangle 357"/>
          <p:cNvSpPr>
            <a:spLocks noChangeArrowheads="1"/>
          </p:cNvSpPr>
          <p:nvPr/>
        </p:nvSpPr>
        <p:spPr bwMode="auto">
          <a:xfrm>
            <a:off x="3977048" y="5486400"/>
            <a:ext cx="6893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P</a:t>
            </a:r>
            <a:endParaRPr lang="en-US" sz="2400" b="1"/>
          </a:p>
        </p:txBody>
      </p:sp>
      <p:sp>
        <p:nvSpPr>
          <p:cNvPr id="32933" name="Rectangle 358"/>
          <p:cNvSpPr>
            <a:spLocks noChangeArrowheads="1"/>
          </p:cNvSpPr>
          <p:nvPr/>
        </p:nvSpPr>
        <p:spPr bwMode="auto">
          <a:xfrm>
            <a:off x="4380273" y="5486400"/>
            <a:ext cx="185738" cy="123825"/>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CH</a:t>
            </a:r>
            <a:r>
              <a:rPr lang="en-US" sz="800" b="1" baseline="-25000">
                <a:solidFill>
                  <a:srgbClr val="000000"/>
                </a:solidFill>
                <a:latin typeface="Helvetica" pitchFamily="34" charset="0"/>
              </a:rPr>
              <a:t>2</a:t>
            </a:r>
            <a:endParaRPr lang="en-US" sz="2400" b="1" baseline="-25000"/>
          </a:p>
        </p:txBody>
      </p:sp>
      <p:sp>
        <p:nvSpPr>
          <p:cNvPr id="32934" name="Rectangle 361"/>
          <p:cNvSpPr>
            <a:spLocks noChangeArrowheads="1"/>
          </p:cNvSpPr>
          <p:nvPr/>
        </p:nvSpPr>
        <p:spPr bwMode="auto">
          <a:xfrm>
            <a:off x="3973873" y="5689600"/>
            <a:ext cx="80150"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O</a:t>
            </a:r>
            <a:endParaRPr lang="en-US" sz="2400" b="1"/>
          </a:p>
        </p:txBody>
      </p:sp>
      <p:sp>
        <p:nvSpPr>
          <p:cNvPr id="32935" name="Rectangle 362"/>
          <p:cNvSpPr>
            <a:spLocks noChangeArrowheads="1"/>
          </p:cNvSpPr>
          <p:nvPr/>
        </p:nvSpPr>
        <p:spPr bwMode="auto">
          <a:xfrm>
            <a:off x="4050073" y="5683250"/>
            <a:ext cx="35266" cy="76944"/>
          </a:xfrm>
          <a:prstGeom prst="rect">
            <a:avLst/>
          </a:prstGeom>
          <a:noFill/>
          <a:ln w="9525">
            <a:noFill/>
            <a:miter lim="800000"/>
            <a:headEnd/>
            <a:tailEnd/>
          </a:ln>
        </p:spPr>
        <p:txBody>
          <a:bodyPr wrap="none" lIns="0" tIns="0" rIns="0" bIns="0">
            <a:spAutoFit/>
          </a:bodyPr>
          <a:lstStyle/>
          <a:p>
            <a:r>
              <a:rPr lang="en-US" sz="500" b="1">
                <a:solidFill>
                  <a:srgbClr val="000000"/>
                </a:solidFill>
                <a:latin typeface="Helvetica" pitchFamily="34" charset="0"/>
              </a:rPr>
              <a:t>–</a:t>
            </a:r>
            <a:endParaRPr lang="en-US" sz="2400" b="1"/>
          </a:p>
        </p:txBody>
      </p:sp>
      <p:grpSp>
        <p:nvGrpSpPr>
          <p:cNvPr id="4" name="Group 405"/>
          <p:cNvGrpSpPr>
            <a:grpSpLocks/>
          </p:cNvGrpSpPr>
          <p:nvPr/>
        </p:nvGrpSpPr>
        <p:grpSpPr bwMode="auto">
          <a:xfrm>
            <a:off x="3084873" y="5048250"/>
            <a:ext cx="104775" cy="1244600"/>
            <a:chOff x="3825875" y="5048250"/>
            <a:chExt cx="104775" cy="1244600"/>
          </a:xfrm>
        </p:grpSpPr>
        <p:sp>
          <p:nvSpPr>
            <p:cNvPr id="32968" name="Line 363"/>
            <p:cNvSpPr>
              <a:spLocks noChangeShapeType="1"/>
            </p:cNvSpPr>
            <p:nvPr/>
          </p:nvSpPr>
          <p:spPr bwMode="auto">
            <a:xfrm>
              <a:off x="3825875" y="5670550"/>
              <a:ext cx="47625" cy="1588"/>
            </a:xfrm>
            <a:prstGeom prst="line">
              <a:avLst/>
            </a:prstGeom>
            <a:noFill/>
            <a:ln w="8128">
              <a:solidFill>
                <a:srgbClr val="000000"/>
              </a:solidFill>
              <a:round/>
              <a:headEnd/>
              <a:tailEnd/>
            </a:ln>
          </p:spPr>
          <p:txBody>
            <a:bodyPr/>
            <a:lstStyle/>
            <a:p>
              <a:endParaRPr lang="en-US" b="1"/>
            </a:p>
          </p:txBody>
        </p:sp>
        <p:sp>
          <p:nvSpPr>
            <p:cNvPr id="32969" name="Freeform 364"/>
            <p:cNvSpPr>
              <a:spLocks/>
            </p:cNvSpPr>
            <p:nvPr/>
          </p:nvSpPr>
          <p:spPr bwMode="auto">
            <a:xfrm>
              <a:off x="3873500" y="5048250"/>
              <a:ext cx="57150" cy="1244600"/>
            </a:xfrm>
            <a:custGeom>
              <a:avLst/>
              <a:gdLst>
                <a:gd name="T0" fmla="*/ 2147483647 w 36"/>
                <a:gd name="T1" fmla="*/ 2147483647 h 784"/>
                <a:gd name="T2" fmla="*/ 2147483647 w 36"/>
                <a:gd name="T3" fmla="*/ 2147483647 h 784"/>
                <a:gd name="T4" fmla="*/ 2147483647 w 36"/>
                <a:gd name="T5" fmla="*/ 2147483647 h 784"/>
                <a:gd name="T6" fmla="*/ 2147483647 w 36"/>
                <a:gd name="T7" fmla="*/ 2147483647 h 784"/>
                <a:gd name="T8" fmla="*/ 2147483647 w 36"/>
                <a:gd name="T9" fmla="*/ 2147483647 h 784"/>
                <a:gd name="T10" fmla="*/ 2147483647 w 36"/>
                <a:gd name="T11" fmla="*/ 2147483647 h 784"/>
                <a:gd name="T12" fmla="*/ 0 w 36"/>
                <a:gd name="T13" fmla="*/ 2147483647 h 784"/>
                <a:gd name="T14" fmla="*/ 0 w 36"/>
                <a:gd name="T15" fmla="*/ 2147483647 h 784"/>
                <a:gd name="T16" fmla="*/ 0 w 36"/>
                <a:gd name="T17" fmla="*/ 2147483647 h 784"/>
                <a:gd name="T18" fmla="*/ 0 w 36"/>
                <a:gd name="T19" fmla="*/ 2147483647 h 784"/>
                <a:gd name="T20" fmla="*/ 0 w 36"/>
                <a:gd name="T21" fmla="*/ 2147483647 h 784"/>
                <a:gd name="T22" fmla="*/ 2147483647 w 36"/>
                <a:gd name="T23" fmla="*/ 2147483647 h 784"/>
                <a:gd name="T24" fmla="*/ 2147483647 w 36"/>
                <a:gd name="T25" fmla="*/ 0 h 784"/>
                <a:gd name="T26" fmla="*/ 2147483647 w 36"/>
                <a:gd name="T27" fmla="*/ 0 h 784"/>
                <a:gd name="T28" fmla="*/ 2147483647 w 36"/>
                <a:gd name="T29" fmla="*/ 0 h 784"/>
                <a:gd name="T30" fmla="*/ 2147483647 w 36"/>
                <a:gd name="T31" fmla="*/ 0 h 7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784"/>
                <a:gd name="T50" fmla="*/ 36 w 36"/>
                <a:gd name="T51" fmla="*/ 784 h 7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784">
                  <a:moveTo>
                    <a:pt x="36" y="784"/>
                  </a:moveTo>
                  <a:lnTo>
                    <a:pt x="16" y="784"/>
                  </a:lnTo>
                  <a:lnTo>
                    <a:pt x="10" y="784"/>
                  </a:lnTo>
                  <a:lnTo>
                    <a:pt x="4" y="780"/>
                  </a:lnTo>
                  <a:lnTo>
                    <a:pt x="0" y="776"/>
                  </a:lnTo>
                  <a:lnTo>
                    <a:pt x="0" y="770"/>
                  </a:lnTo>
                  <a:lnTo>
                    <a:pt x="0" y="14"/>
                  </a:lnTo>
                  <a:lnTo>
                    <a:pt x="0" y="8"/>
                  </a:lnTo>
                  <a:lnTo>
                    <a:pt x="4" y="4"/>
                  </a:lnTo>
                  <a:lnTo>
                    <a:pt x="10" y="0"/>
                  </a:lnTo>
                  <a:lnTo>
                    <a:pt x="16" y="0"/>
                  </a:lnTo>
                  <a:lnTo>
                    <a:pt x="36" y="0"/>
                  </a:lnTo>
                </a:path>
              </a:pathLst>
            </a:custGeom>
            <a:noFill/>
            <a:ln w="8128">
              <a:solidFill>
                <a:srgbClr val="000000"/>
              </a:solidFill>
              <a:round/>
              <a:headEnd/>
              <a:tailEnd/>
            </a:ln>
          </p:spPr>
          <p:txBody>
            <a:bodyPr/>
            <a:lstStyle/>
            <a:p>
              <a:endParaRPr lang="en-US" b="1"/>
            </a:p>
          </p:txBody>
        </p:sp>
      </p:grpSp>
      <p:sp>
        <p:nvSpPr>
          <p:cNvPr id="32937" name="Rectangle 365"/>
          <p:cNvSpPr>
            <a:spLocks noChangeArrowheads="1"/>
          </p:cNvSpPr>
          <p:nvPr/>
        </p:nvSpPr>
        <p:spPr bwMode="auto">
          <a:xfrm>
            <a:off x="2446698" y="5543550"/>
            <a:ext cx="639599" cy="30777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Single</a:t>
            </a:r>
          </a:p>
          <a:p>
            <a:r>
              <a:rPr lang="en-US" sz="1000" b="1">
                <a:solidFill>
                  <a:srgbClr val="000000"/>
                </a:solidFill>
                <a:latin typeface="Helvetica" pitchFamily="34" charset="0"/>
              </a:rPr>
              <a:t>nucleotide</a:t>
            </a:r>
            <a:endParaRPr lang="en-US" sz="2400" b="1"/>
          </a:p>
        </p:txBody>
      </p:sp>
      <p:grpSp>
        <p:nvGrpSpPr>
          <p:cNvPr id="5" name="Group 404"/>
          <p:cNvGrpSpPr>
            <a:grpSpLocks/>
          </p:cNvGrpSpPr>
          <p:nvPr/>
        </p:nvGrpSpPr>
        <p:grpSpPr bwMode="auto">
          <a:xfrm>
            <a:off x="2589573" y="2114550"/>
            <a:ext cx="104775" cy="863600"/>
            <a:chOff x="3330575" y="2114550"/>
            <a:chExt cx="104775" cy="863600"/>
          </a:xfrm>
        </p:grpSpPr>
        <p:sp>
          <p:nvSpPr>
            <p:cNvPr id="32966" name="Line 381"/>
            <p:cNvSpPr>
              <a:spLocks noChangeShapeType="1"/>
            </p:cNvSpPr>
            <p:nvPr/>
          </p:nvSpPr>
          <p:spPr bwMode="auto">
            <a:xfrm>
              <a:off x="3330575" y="2540000"/>
              <a:ext cx="50800" cy="1588"/>
            </a:xfrm>
            <a:prstGeom prst="line">
              <a:avLst/>
            </a:prstGeom>
            <a:noFill/>
            <a:ln w="8128">
              <a:solidFill>
                <a:srgbClr val="000000"/>
              </a:solidFill>
              <a:round/>
              <a:headEnd/>
              <a:tailEnd/>
            </a:ln>
          </p:spPr>
          <p:txBody>
            <a:bodyPr/>
            <a:lstStyle/>
            <a:p>
              <a:endParaRPr lang="en-US" b="1"/>
            </a:p>
          </p:txBody>
        </p:sp>
        <p:sp>
          <p:nvSpPr>
            <p:cNvPr id="32967" name="Freeform 382"/>
            <p:cNvSpPr>
              <a:spLocks/>
            </p:cNvSpPr>
            <p:nvPr/>
          </p:nvSpPr>
          <p:spPr bwMode="auto">
            <a:xfrm>
              <a:off x="3381375" y="2114550"/>
              <a:ext cx="53975" cy="863600"/>
            </a:xfrm>
            <a:custGeom>
              <a:avLst/>
              <a:gdLst>
                <a:gd name="T0" fmla="*/ 2147483647 w 34"/>
                <a:gd name="T1" fmla="*/ 0 h 544"/>
                <a:gd name="T2" fmla="*/ 2147483647 w 34"/>
                <a:gd name="T3" fmla="*/ 0 h 544"/>
                <a:gd name="T4" fmla="*/ 2147483647 w 34"/>
                <a:gd name="T5" fmla="*/ 0 h 544"/>
                <a:gd name="T6" fmla="*/ 2147483647 w 34"/>
                <a:gd name="T7" fmla="*/ 0 h 544"/>
                <a:gd name="T8" fmla="*/ 2147483647 w 34"/>
                <a:gd name="T9" fmla="*/ 0 h 544"/>
                <a:gd name="T10" fmla="*/ 2147483647 w 34"/>
                <a:gd name="T11" fmla="*/ 2147483647 h 544"/>
                <a:gd name="T12" fmla="*/ 0 w 34"/>
                <a:gd name="T13" fmla="*/ 2147483647 h 544"/>
                <a:gd name="T14" fmla="*/ 0 w 34"/>
                <a:gd name="T15" fmla="*/ 2147483647 h 544"/>
                <a:gd name="T16" fmla="*/ 0 w 34"/>
                <a:gd name="T17" fmla="*/ 2147483647 h 544"/>
                <a:gd name="T18" fmla="*/ 0 w 34"/>
                <a:gd name="T19" fmla="*/ 2147483647 h 544"/>
                <a:gd name="T20" fmla="*/ 0 w 34"/>
                <a:gd name="T21" fmla="*/ 2147483647 h 544"/>
                <a:gd name="T22" fmla="*/ 2147483647 w 34"/>
                <a:gd name="T23" fmla="*/ 2147483647 h 544"/>
                <a:gd name="T24" fmla="*/ 2147483647 w 34"/>
                <a:gd name="T25" fmla="*/ 2147483647 h 544"/>
                <a:gd name="T26" fmla="*/ 2147483647 w 34"/>
                <a:gd name="T27" fmla="*/ 2147483647 h 544"/>
                <a:gd name="T28" fmla="*/ 2147483647 w 34"/>
                <a:gd name="T29" fmla="*/ 2147483647 h 544"/>
                <a:gd name="T30" fmla="*/ 2147483647 w 34"/>
                <a:gd name="T31" fmla="*/ 2147483647 h 5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544"/>
                <a:gd name="T50" fmla="*/ 34 w 34"/>
                <a:gd name="T51" fmla="*/ 544 h 5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544">
                  <a:moveTo>
                    <a:pt x="34" y="0"/>
                  </a:moveTo>
                  <a:lnTo>
                    <a:pt x="14" y="0"/>
                  </a:lnTo>
                  <a:lnTo>
                    <a:pt x="8" y="0"/>
                  </a:lnTo>
                  <a:lnTo>
                    <a:pt x="4" y="4"/>
                  </a:lnTo>
                  <a:lnTo>
                    <a:pt x="0" y="8"/>
                  </a:lnTo>
                  <a:lnTo>
                    <a:pt x="0" y="14"/>
                  </a:lnTo>
                  <a:lnTo>
                    <a:pt x="0" y="528"/>
                  </a:lnTo>
                  <a:lnTo>
                    <a:pt x="0" y="534"/>
                  </a:lnTo>
                  <a:lnTo>
                    <a:pt x="4" y="540"/>
                  </a:lnTo>
                  <a:lnTo>
                    <a:pt x="8" y="542"/>
                  </a:lnTo>
                  <a:lnTo>
                    <a:pt x="14" y="544"/>
                  </a:lnTo>
                  <a:lnTo>
                    <a:pt x="34" y="544"/>
                  </a:lnTo>
                </a:path>
              </a:pathLst>
            </a:custGeom>
            <a:noFill/>
            <a:ln w="8128">
              <a:solidFill>
                <a:srgbClr val="000000"/>
              </a:solidFill>
              <a:round/>
              <a:headEnd/>
              <a:tailEnd/>
            </a:ln>
          </p:spPr>
          <p:txBody>
            <a:bodyPr/>
            <a:lstStyle/>
            <a:p>
              <a:endParaRPr lang="en-US" b="1"/>
            </a:p>
          </p:txBody>
        </p:sp>
      </p:grpSp>
      <p:sp>
        <p:nvSpPr>
          <p:cNvPr id="32939" name="Rectangle 383"/>
          <p:cNvSpPr>
            <a:spLocks noChangeArrowheads="1"/>
          </p:cNvSpPr>
          <p:nvPr/>
        </p:nvSpPr>
        <p:spPr bwMode="auto">
          <a:xfrm>
            <a:off x="1662473" y="2387600"/>
            <a:ext cx="966611" cy="30777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Phosphodiester</a:t>
            </a:r>
          </a:p>
          <a:p>
            <a:r>
              <a:rPr lang="en-US" sz="1000" b="1">
                <a:solidFill>
                  <a:srgbClr val="000000"/>
                </a:solidFill>
                <a:latin typeface="Helvetica" pitchFamily="34" charset="0"/>
              </a:rPr>
              <a:t>linkage</a:t>
            </a:r>
            <a:endParaRPr lang="en-US" sz="2400" b="1"/>
          </a:p>
        </p:txBody>
      </p:sp>
      <p:sp>
        <p:nvSpPr>
          <p:cNvPr id="32940" name="Rectangle 404"/>
          <p:cNvSpPr>
            <a:spLocks noChangeArrowheads="1"/>
          </p:cNvSpPr>
          <p:nvPr/>
        </p:nvSpPr>
        <p:spPr bwMode="auto">
          <a:xfrm>
            <a:off x="4053248" y="6210300"/>
            <a:ext cx="1115690"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Sugar (deoxyribose)</a:t>
            </a:r>
            <a:endParaRPr lang="en-US" sz="2400" b="1"/>
          </a:p>
        </p:txBody>
      </p:sp>
      <p:sp>
        <p:nvSpPr>
          <p:cNvPr id="32941" name="Rectangle 423"/>
          <p:cNvSpPr>
            <a:spLocks noChangeArrowheads="1"/>
          </p:cNvSpPr>
          <p:nvPr/>
        </p:nvSpPr>
        <p:spPr bwMode="auto">
          <a:xfrm>
            <a:off x="3732573" y="5845175"/>
            <a:ext cx="589905"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Phosphate</a:t>
            </a:r>
            <a:endParaRPr lang="en-US" sz="2400" b="1"/>
          </a:p>
        </p:txBody>
      </p:sp>
      <p:sp>
        <p:nvSpPr>
          <p:cNvPr id="32942" name="Rectangle 432"/>
          <p:cNvSpPr>
            <a:spLocks noChangeArrowheads="1"/>
          </p:cNvSpPr>
          <p:nvPr/>
        </p:nvSpPr>
        <p:spPr bwMode="auto">
          <a:xfrm>
            <a:off x="3830998" y="6324600"/>
            <a:ext cx="100990"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3′</a:t>
            </a:r>
            <a:endParaRPr lang="en-US" sz="1000" b="1"/>
          </a:p>
        </p:txBody>
      </p:sp>
      <p:sp>
        <p:nvSpPr>
          <p:cNvPr id="32943" name="Rectangle 434"/>
          <p:cNvSpPr>
            <a:spLocks noChangeArrowheads="1"/>
          </p:cNvSpPr>
          <p:nvPr/>
        </p:nvSpPr>
        <p:spPr bwMode="auto">
          <a:xfrm>
            <a:off x="1706923" y="835025"/>
            <a:ext cx="100990"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5′</a:t>
            </a:r>
            <a:endParaRPr lang="en-US" sz="1000" b="1"/>
          </a:p>
        </p:txBody>
      </p:sp>
      <p:sp>
        <p:nvSpPr>
          <p:cNvPr id="32944" name="Rectangle 436"/>
          <p:cNvSpPr>
            <a:spLocks noChangeArrowheads="1"/>
          </p:cNvSpPr>
          <p:nvPr/>
        </p:nvSpPr>
        <p:spPr bwMode="auto">
          <a:xfrm>
            <a:off x="2751498" y="162242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5′</a:t>
            </a:r>
            <a:endParaRPr lang="en-US" sz="2400" b="1"/>
          </a:p>
        </p:txBody>
      </p:sp>
      <p:sp>
        <p:nvSpPr>
          <p:cNvPr id="32945" name="Rectangle 438"/>
          <p:cNvSpPr>
            <a:spLocks noChangeArrowheads="1"/>
          </p:cNvSpPr>
          <p:nvPr/>
        </p:nvSpPr>
        <p:spPr bwMode="auto">
          <a:xfrm>
            <a:off x="2751498" y="176212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4′</a:t>
            </a:r>
            <a:endParaRPr lang="en-US" sz="2400" b="1"/>
          </a:p>
        </p:txBody>
      </p:sp>
      <p:sp>
        <p:nvSpPr>
          <p:cNvPr id="32946" name="Rectangle 440"/>
          <p:cNvSpPr>
            <a:spLocks noChangeArrowheads="1"/>
          </p:cNvSpPr>
          <p:nvPr/>
        </p:nvSpPr>
        <p:spPr bwMode="auto">
          <a:xfrm>
            <a:off x="3589698" y="176212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1′</a:t>
            </a:r>
            <a:endParaRPr lang="en-US" sz="2400" b="1"/>
          </a:p>
        </p:txBody>
      </p:sp>
      <p:sp>
        <p:nvSpPr>
          <p:cNvPr id="32947" name="Rectangle 442"/>
          <p:cNvSpPr>
            <a:spLocks noChangeArrowheads="1"/>
          </p:cNvSpPr>
          <p:nvPr/>
        </p:nvSpPr>
        <p:spPr bwMode="auto">
          <a:xfrm>
            <a:off x="3459523" y="2012950"/>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2′</a:t>
            </a:r>
            <a:endParaRPr lang="en-US" sz="2400" b="1"/>
          </a:p>
        </p:txBody>
      </p:sp>
      <p:sp>
        <p:nvSpPr>
          <p:cNvPr id="32948" name="Rectangle 444"/>
          <p:cNvSpPr>
            <a:spLocks noChangeArrowheads="1"/>
          </p:cNvSpPr>
          <p:nvPr/>
        </p:nvSpPr>
        <p:spPr bwMode="auto">
          <a:xfrm>
            <a:off x="2881673" y="206057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3′</a:t>
            </a:r>
            <a:endParaRPr lang="en-US" sz="2400" b="1"/>
          </a:p>
        </p:txBody>
      </p:sp>
      <p:sp>
        <p:nvSpPr>
          <p:cNvPr id="32949" name="Rectangle 446"/>
          <p:cNvSpPr>
            <a:spLocks noChangeArrowheads="1"/>
          </p:cNvSpPr>
          <p:nvPr/>
        </p:nvSpPr>
        <p:spPr bwMode="auto">
          <a:xfrm>
            <a:off x="3278548" y="294322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5′</a:t>
            </a:r>
            <a:endParaRPr lang="en-US" sz="2400" b="1"/>
          </a:p>
        </p:txBody>
      </p:sp>
      <p:sp>
        <p:nvSpPr>
          <p:cNvPr id="32950" name="Rectangle 448"/>
          <p:cNvSpPr>
            <a:spLocks noChangeArrowheads="1"/>
          </p:cNvSpPr>
          <p:nvPr/>
        </p:nvSpPr>
        <p:spPr bwMode="auto">
          <a:xfrm>
            <a:off x="3278548" y="308292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4′</a:t>
            </a:r>
            <a:endParaRPr lang="en-US" sz="800" b="1"/>
          </a:p>
        </p:txBody>
      </p:sp>
      <p:sp>
        <p:nvSpPr>
          <p:cNvPr id="32951" name="Rectangle 450"/>
          <p:cNvSpPr>
            <a:spLocks noChangeArrowheads="1"/>
          </p:cNvSpPr>
          <p:nvPr/>
        </p:nvSpPr>
        <p:spPr bwMode="auto">
          <a:xfrm>
            <a:off x="4113573" y="308292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1′</a:t>
            </a:r>
            <a:endParaRPr lang="en-US" sz="2400" b="1"/>
          </a:p>
        </p:txBody>
      </p:sp>
      <p:sp>
        <p:nvSpPr>
          <p:cNvPr id="32952" name="Rectangle 452"/>
          <p:cNvSpPr>
            <a:spLocks noChangeArrowheads="1"/>
          </p:cNvSpPr>
          <p:nvPr/>
        </p:nvSpPr>
        <p:spPr bwMode="auto">
          <a:xfrm>
            <a:off x="3983398" y="333692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2′</a:t>
            </a:r>
            <a:endParaRPr lang="en-US" sz="2400" b="1"/>
          </a:p>
        </p:txBody>
      </p:sp>
      <p:sp>
        <p:nvSpPr>
          <p:cNvPr id="32953" name="Rectangle 454"/>
          <p:cNvSpPr>
            <a:spLocks noChangeArrowheads="1"/>
          </p:cNvSpPr>
          <p:nvPr/>
        </p:nvSpPr>
        <p:spPr bwMode="auto">
          <a:xfrm>
            <a:off x="3408723" y="338137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3′</a:t>
            </a:r>
            <a:endParaRPr lang="en-US" sz="2400" b="1"/>
          </a:p>
        </p:txBody>
      </p:sp>
      <p:sp>
        <p:nvSpPr>
          <p:cNvPr id="32954" name="Rectangle 456"/>
          <p:cNvSpPr>
            <a:spLocks noChangeArrowheads="1"/>
          </p:cNvSpPr>
          <p:nvPr/>
        </p:nvSpPr>
        <p:spPr bwMode="auto">
          <a:xfrm>
            <a:off x="3773848" y="4254500"/>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5′</a:t>
            </a:r>
            <a:endParaRPr lang="en-US" sz="2400" b="1"/>
          </a:p>
        </p:txBody>
      </p:sp>
      <p:sp>
        <p:nvSpPr>
          <p:cNvPr id="32955" name="Rectangle 458"/>
          <p:cNvSpPr>
            <a:spLocks noChangeArrowheads="1"/>
          </p:cNvSpPr>
          <p:nvPr/>
        </p:nvSpPr>
        <p:spPr bwMode="auto">
          <a:xfrm>
            <a:off x="3773848" y="4394200"/>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4′</a:t>
            </a:r>
            <a:endParaRPr lang="en-US" sz="800" b="1"/>
          </a:p>
        </p:txBody>
      </p:sp>
      <p:sp>
        <p:nvSpPr>
          <p:cNvPr id="32956" name="Rectangle 460"/>
          <p:cNvSpPr>
            <a:spLocks noChangeArrowheads="1"/>
          </p:cNvSpPr>
          <p:nvPr/>
        </p:nvSpPr>
        <p:spPr bwMode="auto">
          <a:xfrm>
            <a:off x="4612048" y="4394200"/>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1′</a:t>
            </a:r>
            <a:endParaRPr lang="en-US" sz="2400" b="1"/>
          </a:p>
        </p:txBody>
      </p:sp>
      <p:sp>
        <p:nvSpPr>
          <p:cNvPr id="32957" name="Rectangle 462"/>
          <p:cNvSpPr>
            <a:spLocks noChangeArrowheads="1"/>
          </p:cNvSpPr>
          <p:nvPr/>
        </p:nvSpPr>
        <p:spPr bwMode="auto">
          <a:xfrm>
            <a:off x="4481873" y="4648200"/>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2′</a:t>
            </a:r>
            <a:endParaRPr lang="en-US" sz="2400" b="1"/>
          </a:p>
        </p:txBody>
      </p:sp>
      <p:sp>
        <p:nvSpPr>
          <p:cNvPr id="32958" name="Rectangle 464"/>
          <p:cNvSpPr>
            <a:spLocks noChangeArrowheads="1"/>
          </p:cNvSpPr>
          <p:nvPr/>
        </p:nvSpPr>
        <p:spPr bwMode="auto">
          <a:xfrm>
            <a:off x="3904023" y="4692650"/>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3′</a:t>
            </a:r>
            <a:endParaRPr lang="en-US" sz="2400" b="1"/>
          </a:p>
        </p:txBody>
      </p:sp>
      <p:sp>
        <p:nvSpPr>
          <p:cNvPr id="32959" name="Rectangle 466"/>
          <p:cNvSpPr>
            <a:spLocks noChangeArrowheads="1"/>
          </p:cNvSpPr>
          <p:nvPr/>
        </p:nvSpPr>
        <p:spPr bwMode="auto">
          <a:xfrm>
            <a:off x="4304073" y="557847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5′</a:t>
            </a:r>
            <a:endParaRPr lang="en-US" sz="2400" b="1"/>
          </a:p>
        </p:txBody>
      </p:sp>
      <p:sp>
        <p:nvSpPr>
          <p:cNvPr id="32960" name="Rectangle 468"/>
          <p:cNvSpPr>
            <a:spLocks noChangeArrowheads="1"/>
          </p:cNvSpPr>
          <p:nvPr/>
        </p:nvSpPr>
        <p:spPr bwMode="auto">
          <a:xfrm>
            <a:off x="4304073" y="571817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4′</a:t>
            </a:r>
            <a:endParaRPr lang="en-US" sz="2400" b="1"/>
          </a:p>
        </p:txBody>
      </p:sp>
      <p:sp>
        <p:nvSpPr>
          <p:cNvPr id="32961" name="Rectangle 470"/>
          <p:cNvSpPr>
            <a:spLocks noChangeArrowheads="1"/>
          </p:cNvSpPr>
          <p:nvPr/>
        </p:nvSpPr>
        <p:spPr bwMode="auto">
          <a:xfrm>
            <a:off x="5145448" y="571817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1′</a:t>
            </a:r>
            <a:endParaRPr lang="en-US" sz="2400" b="1"/>
          </a:p>
        </p:txBody>
      </p:sp>
      <p:sp>
        <p:nvSpPr>
          <p:cNvPr id="32962" name="Rectangle 472"/>
          <p:cNvSpPr>
            <a:spLocks noChangeArrowheads="1"/>
          </p:cNvSpPr>
          <p:nvPr/>
        </p:nvSpPr>
        <p:spPr bwMode="auto">
          <a:xfrm>
            <a:off x="5012098" y="597217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2′</a:t>
            </a:r>
            <a:endParaRPr lang="en-US" sz="2400" b="1"/>
          </a:p>
        </p:txBody>
      </p:sp>
      <p:sp>
        <p:nvSpPr>
          <p:cNvPr id="32963" name="Rectangle 474"/>
          <p:cNvSpPr>
            <a:spLocks noChangeArrowheads="1"/>
          </p:cNvSpPr>
          <p:nvPr/>
        </p:nvSpPr>
        <p:spPr bwMode="auto">
          <a:xfrm>
            <a:off x="4440598" y="6016625"/>
            <a:ext cx="81754" cy="123111"/>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3′</a:t>
            </a:r>
            <a:endParaRPr lang="en-US" sz="2400" b="1"/>
          </a:p>
        </p:txBody>
      </p:sp>
      <p:sp>
        <p:nvSpPr>
          <p:cNvPr id="32964" name="Rectangle 476"/>
          <p:cNvSpPr>
            <a:spLocks noChangeArrowheads="1"/>
          </p:cNvSpPr>
          <p:nvPr/>
        </p:nvSpPr>
        <p:spPr bwMode="auto">
          <a:xfrm>
            <a:off x="3107098" y="901700"/>
            <a:ext cx="185738" cy="123825"/>
          </a:xfrm>
          <a:prstGeom prst="rect">
            <a:avLst/>
          </a:prstGeom>
          <a:noFill/>
          <a:ln w="9525">
            <a:noFill/>
            <a:miter lim="800000"/>
            <a:headEnd/>
            <a:tailEnd/>
          </a:ln>
        </p:spPr>
        <p:txBody>
          <a:bodyPr wrap="none" lIns="0" tIns="0" rIns="0" bIns="0">
            <a:spAutoFit/>
          </a:bodyPr>
          <a:lstStyle/>
          <a:p>
            <a:r>
              <a:rPr lang="en-US" sz="800" b="1">
                <a:solidFill>
                  <a:srgbClr val="000000"/>
                </a:solidFill>
                <a:latin typeface="Helvetica" pitchFamily="34" charset="0"/>
              </a:rPr>
              <a:t>CH</a:t>
            </a:r>
            <a:r>
              <a:rPr lang="en-US" sz="800" b="1" baseline="-25000">
                <a:solidFill>
                  <a:srgbClr val="000000"/>
                </a:solidFill>
                <a:latin typeface="Helvetica" pitchFamily="34" charset="0"/>
              </a:rPr>
              <a:t>3</a:t>
            </a:r>
            <a:endParaRPr lang="en-US" sz="2400" b="1" baseline="-25000"/>
          </a:p>
        </p:txBody>
      </p:sp>
      <p:sp>
        <p:nvSpPr>
          <p:cNvPr id="32965" name="Rectangle 479"/>
          <p:cNvSpPr>
            <a:spLocks noChangeArrowheads="1"/>
          </p:cNvSpPr>
          <p:nvPr/>
        </p:nvSpPr>
        <p:spPr bwMode="auto">
          <a:xfrm>
            <a:off x="4642288" y="6592616"/>
            <a:ext cx="4305300" cy="123825"/>
          </a:xfrm>
          <a:prstGeom prst="rect">
            <a:avLst/>
          </a:prstGeom>
          <a:noFill/>
          <a:ln w="9525">
            <a:noFill/>
            <a:miter lim="800000"/>
            <a:headEnd/>
            <a:tailEnd/>
          </a:ln>
        </p:spPr>
        <p:txBody>
          <a:bodyPr wrap="none" lIns="0" tIns="0" rIns="0" bIns="0">
            <a:spAutoFit/>
          </a:bodyPr>
          <a:lstStyle/>
          <a:p>
            <a:pPr algn="ctr"/>
            <a:r>
              <a:rPr lang="en-US" sz="800" b="1" dirty="0">
                <a:solidFill>
                  <a:srgbClr val="000000"/>
                </a:solidFill>
              </a:rPr>
              <a:t>Copyright © The McGraw-Hill Companies, Inc. Permission required for reproduction or display.</a:t>
            </a:r>
          </a:p>
        </p:txBody>
      </p:sp>
      <p:sp>
        <p:nvSpPr>
          <p:cNvPr id="206" name="Title 205"/>
          <p:cNvSpPr>
            <a:spLocks noGrp="1"/>
          </p:cNvSpPr>
          <p:nvPr>
            <p:ph type="title"/>
          </p:nvPr>
        </p:nvSpPr>
        <p:spPr>
          <a:xfrm>
            <a:off x="5963964" y="677917"/>
            <a:ext cx="2423291" cy="3153103"/>
          </a:xfrm>
        </p:spPr>
        <p:txBody>
          <a:bodyPr/>
          <a:lstStyle/>
          <a:p>
            <a:r>
              <a:rPr lang="en-US" sz="2400" dirty="0" smtClean="0">
                <a:solidFill>
                  <a:schemeClr val="tx1"/>
                </a:solidFill>
                <a:latin typeface="Arial"/>
                <a:ea typeface="+mj-ea"/>
                <a:cs typeface="+mj-cs"/>
              </a:rPr>
              <a:t>Nucleotides are joined at the 5-C and 3-C of each sugar backbone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2631"/>
                                        </p:tgtEl>
                                        <p:attrNameLst>
                                          <p:attrName>style.visibility</p:attrName>
                                        </p:attrNameLst>
                                      </p:cBhvr>
                                      <p:to>
                                        <p:strVal val="visible"/>
                                      </p:to>
                                    </p:set>
                                    <p:anim calcmode="lin" valueType="num">
                                      <p:cBhvr>
                                        <p:cTn id="7" dur="1000" fill="hold"/>
                                        <p:tgtEl>
                                          <p:spTgt spid="922631"/>
                                        </p:tgtEl>
                                        <p:attrNameLst>
                                          <p:attrName>ppt_w</p:attrName>
                                        </p:attrNameLst>
                                      </p:cBhvr>
                                      <p:tavLst>
                                        <p:tav tm="0">
                                          <p:val>
                                            <p:fltVal val="0"/>
                                          </p:val>
                                        </p:tav>
                                        <p:tav tm="100000">
                                          <p:val>
                                            <p:strVal val="#ppt_w"/>
                                          </p:val>
                                        </p:tav>
                                      </p:tavLst>
                                    </p:anim>
                                    <p:anim calcmode="lin" valueType="num">
                                      <p:cBhvr>
                                        <p:cTn id="8" dur="1000" fill="hold"/>
                                        <p:tgtEl>
                                          <p:spTgt spid="922631"/>
                                        </p:tgtEl>
                                        <p:attrNameLst>
                                          <p:attrName>ppt_h</p:attrName>
                                        </p:attrNameLst>
                                      </p:cBhvr>
                                      <p:tavLst>
                                        <p:tav tm="0">
                                          <p:val>
                                            <p:fltVal val="0"/>
                                          </p:val>
                                        </p:tav>
                                        <p:tav tm="100000">
                                          <p:val>
                                            <p:strVal val="#ppt_h"/>
                                          </p:val>
                                        </p:tav>
                                      </p:tavLst>
                                    </p:anim>
                                    <p:anim calcmode="lin" valueType="num">
                                      <p:cBhvr>
                                        <p:cTn id="9" dur="1000" fill="hold"/>
                                        <p:tgtEl>
                                          <p:spTgt spid="9226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26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609600" y="6618894"/>
            <a:ext cx="7772400" cy="381000"/>
          </a:xfrm>
          <a:prstGeom prst="rect">
            <a:avLst/>
          </a:prstGeom>
          <a:noFill/>
          <a:ln w="9525">
            <a:noFill/>
            <a:miter lim="800000"/>
            <a:headEnd/>
            <a:tailEnd/>
          </a:ln>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30723" name="Text Box 4"/>
          <p:cNvSpPr txBox="1">
            <a:spLocks noChangeArrowheads="1"/>
          </p:cNvSpPr>
          <p:nvPr/>
        </p:nvSpPr>
        <p:spPr bwMode="auto">
          <a:xfrm>
            <a:off x="-57818" y="6530274"/>
            <a:ext cx="2100127" cy="338554"/>
          </a:xfrm>
          <a:prstGeom prst="rect">
            <a:avLst/>
          </a:prstGeom>
          <a:noFill/>
          <a:ln w="9525">
            <a:noFill/>
            <a:miter lim="800000"/>
            <a:headEnd/>
            <a:tailEnd/>
          </a:ln>
        </p:spPr>
        <p:txBody>
          <a:bodyPr wrap="none">
            <a:spAutoFit/>
          </a:bodyPr>
          <a:lstStyle/>
          <a:p>
            <a:pPr eaLnBrk="0" hangingPunct="0"/>
            <a:r>
              <a:rPr lang="en-US" sz="1600" b="1" dirty="0" err="1" smtClean="0">
                <a:latin typeface="+mn-lt"/>
              </a:rPr>
              <a:t>Brooker</a:t>
            </a:r>
            <a:r>
              <a:rPr lang="en-US" sz="1600" b="1" dirty="0" smtClean="0">
                <a:latin typeface="+mn-lt"/>
              </a:rPr>
              <a:t> Figure </a:t>
            </a:r>
            <a:r>
              <a:rPr lang="en-US" sz="1600" b="1" dirty="0">
                <a:latin typeface="+mn-lt"/>
              </a:rPr>
              <a:t>11.9</a:t>
            </a:r>
          </a:p>
        </p:txBody>
      </p:sp>
      <p:pic>
        <p:nvPicPr>
          <p:cNvPr id="30725" name="Picture 207" descr="bro25332_11_09.jpg"/>
          <p:cNvPicPr>
            <a:picLocks noChangeAspect="1"/>
          </p:cNvPicPr>
          <p:nvPr/>
        </p:nvPicPr>
        <p:blipFill>
          <a:blip r:embed="rId2" cstate="print"/>
          <a:srcRect/>
          <a:stretch>
            <a:fillRect/>
          </a:stretch>
        </p:blipFill>
        <p:spPr bwMode="auto">
          <a:xfrm>
            <a:off x="1146175" y="3271463"/>
            <a:ext cx="7189788" cy="2924175"/>
          </a:xfrm>
          <a:prstGeom prst="rect">
            <a:avLst/>
          </a:prstGeom>
          <a:solidFill>
            <a:srgbClr val="009999"/>
          </a:solidFill>
          <a:ln w="9525">
            <a:noFill/>
            <a:miter lim="800000"/>
            <a:headEnd/>
            <a:tailEnd/>
          </a:ln>
        </p:spPr>
      </p:pic>
      <p:grpSp>
        <p:nvGrpSpPr>
          <p:cNvPr id="2" name="Group 255"/>
          <p:cNvGrpSpPr>
            <a:grpSpLocks/>
          </p:cNvGrpSpPr>
          <p:nvPr/>
        </p:nvGrpSpPr>
        <p:grpSpPr bwMode="auto">
          <a:xfrm>
            <a:off x="4841875" y="2806885"/>
            <a:ext cx="3692525" cy="203200"/>
            <a:chOff x="4841875" y="2144713"/>
            <a:chExt cx="3692525" cy="203200"/>
          </a:xfrm>
        </p:grpSpPr>
        <p:sp>
          <p:nvSpPr>
            <p:cNvPr id="30812" name="Line 36"/>
            <p:cNvSpPr>
              <a:spLocks noChangeShapeType="1"/>
            </p:cNvSpPr>
            <p:nvPr/>
          </p:nvSpPr>
          <p:spPr bwMode="auto">
            <a:xfrm>
              <a:off x="6686550" y="2144713"/>
              <a:ext cx="1588" cy="92075"/>
            </a:xfrm>
            <a:prstGeom prst="line">
              <a:avLst/>
            </a:prstGeom>
            <a:noFill/>
            <a:ln w="15621">
              <a:solidFill>
                <a:srgbClr val="000000"/>
              </a:solidFill>
              <a:round/>
              <a:headEnd/>
              <a:tailEnd/>
            </a:ln>
          </p:spPr>
          <p:txBody>
            <a:bodyPr/>
            <a:lstStyle/>
            <a:p>
              <a:endParaRPr lang="en-US" b="1"/>
            </a:p>
          </p:txBody>
        </p:sp>
        <p:sp>
          <p:nvSpPr>
            <p:cNvPr id="30813" name="Freeform 37"/>
            <p:cNvSpPr>
              <a:spLocks/>
            </p:cNvSpPr>
            <p:nvPr/>
          </p:nvSpPr>
          <p:spPr bwMode="auto">
            <a:xfrm>
              <a:off x="4841875" y="2236788"/>
              <a:ext cx="3692525" cy="111125"/>
            </a:xfrm>
            <a:custGeom>
              <a:avLst/>
              <a:gdLst>
                <a:gd name="T0" fmla="*/ 0 w 2326"/>
                <a:gd name="T1" fmla="*/ 2147483647 h 70"/>
                <a:gd name="T2" fmla="*/ 0 w 2326"/>
                <a:gd name="T3" fmla="*/ 2147483647 h 70"/>
                <a:gd name="T4" fmla="*/ 0 w 2326"/>
                <a:gd name="T5" fmla="*/ 2147483647 h 70"/>
                <a:gd name="T6" fmla="*/ 0 w 2326"/>
                <a:gd name="T7" fmla="*/ 2147483647 h 70"/>
                <a:gd name="T8" fmla="*/ 0 w 2326"/>
                <a:gd name="T9" fmla="*/ 2147483647 h 70"/>
                <a:gd name="T10" fmla="*/ 2147483647 w 2326"/>
                <a:gd name="T11" fmla="*/ 2147483647 h 70"/>
                <a:gd name="T12" fmla="*/ 2147483647 w 2326"/>
                <a:gd name="T13" fmla="*/ 2147483647 h 70"/>
                <a:gd name="T14" fmla="*/ 2147483647 w 2326"/>
                <a:gd name="T15" fmla="*/ 2147483647 h 70"/>
                <a:gd name="T16" fmla="*/ 2147483647 w 2326"/>
                <a:gd name="T17" fmla="*/ 2147483647 h 70"/>
                <a:gd name="T18" fmla="*/ 2147483647 w 2326"/>
                <a:gd name="T19" fmla="*/ 0 h 70"/>
                <a:gd name="T20" fmla="*/ 2147483647 w 2326"/>
                <a:gd name="T21" fmla="*/ 0 h 70"/>
                <a:gd name="T22" fmla="*/ 2147483647 w 2326"/>
                <a:gd name="T23" fmla="*/ 0 h 70"/>
                <a:gd name="T24" fmla="*/ 2147483647 w 2326"/>
                <a:gd name="T25" fmla="*/ 2147483647 h 70"/>
                <a:gd name="T26" fmla="*/ 2147483647 w 2326"/>
                <a:gd name="T27" fmla="*/ 2147483647 h 70"/>
                <a:gd name="T28" fmla="*/ 2147483647 w 2326"/>
                <a:gd name="T29" fmla="*/ 2147483647 h 70"/>
                <a:gd name="T30" fmla="*/ 2147483647 w 2326"/>
                <a:gd name="T31" fmla="*/ 2147483647 h 70"/>
                <a:gd name="T32" fmla="*/ 2147483647 w 2326"/>
                <a:gd name="T33" fmla="*/ 2147483647 h 70"/>
                <a:gd name="T34" fmla="*/ 2147483647 w 2326"/>
                <a:gd name="T35" fmla="*/ 2147483647 h 70"/>
                <a:gd name="T36" fmla="*/ 2147483647 w 2326"/>
                <a:gd name="T37" fmla="*/ 2147483647 h 70"/>
                <a:gd name="T38" fmla="*/ 2147483647 w 2326"/>
                <a:gd name="T39" fmla="*/ 2147483647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26"/>
                <a:gd name="T61" fmla="*/ 0 h 70"/>
                <a:gd name="T62" fmla="*/ 2326 w 2326"/>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26" h="70">
                  <a:moveTo>
                    <a:pt x="0" y="70"/>
                  </a:moveTo>
                  <a:lnTo>
                    <a:pt x="0" y="30"/>
                  </a:lnTo>
                  <a:lnTo>
                    <a:pt x="0" y="24"/>
                  </a:lnTo>
                  <a:lnTo>
                    <a:pt x="2" y="18"/>
                  </a:lnTo>
                  <a:lnTo>
                    <a:pt x="8" y="10"/>
                  </a:lnTo>
                  <a:lnTo>
                    <a:pt x="18" y="2"/>
                  </a:lnTo>
                  <a:lnTo>
                    <a:pt x="24" y="2"/>
                  </a:lnTo>
                  <a:lnTo>
                    <a:pt x="30" y="0"/>
                  </a:lnTo>
                  <a:lnTo>
                    <a:pt x="2296" y="0"/>
                  </a:lnTo>
                  <a:lnTo>
                    <a:pt x="2302" y="2"/>
                  </a:lnTo>
                  <a:lnTo>
                    <a:pt x="2308" y="2"/>
                  </a:lnTo>
                  <a:lnTo>
                    <a:pt x="2316" y="10"/>
                  </a:lnTo>
                  <a:lnTo>
                    <a:pt x="2324" y="18"/>
                  </a:lnTo>
                  <a:lnTo>
                    <a:pt x="2324" y="24"/>
                  </a:lnTo>
                  <a:lnTo>
                    <a:pt x="2326" y="30"/>
                  </a:lnTo>
                  <a:lnTo>
                    <a:pt x="2326" y="70"/>
                  </a:lnTo>
                </a:path>
              </a:pathLst>
            </a:custGeom>
            <a:noFill/>
            <a:ln w="15621">
              <a:solidFill>
                <a:srgbClr val="000000"/>
              </a:solidFill>
              <a:round/>
              <a:headEnd/>
              <a:tailEnd/>
            </a:ln>
          </p:spPr>
          <p:txBody>
            <a:bodyPr/>
            <a:lstStyle/>
            <a:p>
              <a:endParaRPr lang="en-US" b="1"/>
            </a:p>
          </p:txBody>
        </p:sp>
      </p:grpSp>
      <p:sp>
        <p:nvSpPr>
          <p:cNvPr id="30727" name="Rectangle 38"/>
          <p:cNvSpPr>
            <a:spLocks noChangeArrowheads="1"/>
          </p:cNvSpPr>
          <p:nvPr/>
        </p:nvSpPr>
        <p:spPr bwMode="auto">
          <a:xfrm>
            <a:off x="6072188" y="2601873"/>
            <a:ext cx="913712"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Adenosine</a:t>
            </a:r>
            <a:endParaRPr lang="en-US" sz="1600" b="1"/>
          </a:p>
        </p:txBody>
      </p:sp>
      <p:grpSp>
        <p:nvGrpSpPr>
          <p:cNvPr id="3" name="Group 202"/>
          <p:cNvGrpSpPr>
            <a:grpSpLocks/>
          </p:cNvGrpSpPr>
          <p:nvPr/>
        </p:nvGrpSpPr>
        <p:grpSpPr bwMode="auto">
          <a:xfrm>
            <a:off x="3419475" y="2359210"/>
            <a:ext cx="5114925" cy="203200"/>
            <a:chOff x="3419475" y="1697038"/>
            <a:chExt cx="5114925" cy="203200"/>
          </a:xfrm>
        </p:grpSpPr>
        <p:sp>
          <p:nvSpPr>
            <p:cNvPr id="30810" name="Line 47"/>
            <p:cNvSpPr>
              <a:spLocks noChangeShapeType="1"/>
            </p:cNvSpPr>
            <p:nvPr/>
          </p:nvSpPr>
          <p:spPr bwMode="auto">
            <a:xfrm>
              <a:off x="5975350" y="1697038"/>
              <a:ext cx="1588" cy="92075"/>
            </a:xfrm>
            <a:prstGeom prst="line">
              <a:avLst/>
            </a:prstGeom>
            <a:noFill/>
            <a:ln w="15621">
              <a:solidFill>
                <a:srgbClr val="000000"/>
              </a:solidFill>
              <a:round/>
              <a:headEnd/>
              <a:tailEnd/>
            </a:ln>
          </p:spPr>
          <p:txBody>
            <a:bodyPr/>
            <a:lstStyle/>
            <a:p>
              <a:endParaRPr lang="en-US" b="1"/>
            </a:p>
          </p:txBody>
        </p:sp>
        <p:sp>
          <p:nvSpPr>
            <p:cNvPr id="30811" name="Freeform 48"/>
            <p:cNvSpPr>
              <a:spLocks/>
            </p:cNvSpPr>
            <p:nvPr/>
          </p:nvSpPr>
          <p:spPr bwMode="auto">
            <a:xfrm>
              <a:off x="3419475" y="1789113"/>
              <a:ext cx="5114925" cy="111125"/>
            </a:xfrm>
            <a:custGeom>
              <a:avLst/>
              <a:gdLst>
                <a:gd name="T0" fmla="*/ 0 w 3222"/>
                <a:gd name="T1" fmla="*/ 2147483647 h 70"/>
                <a:gd name="T2" fmla="*/ 0 w 3222"/>
                <a:gd name="T3" fmla="*/ 2147483647 h 70"/>
                <a:gd name="T4" fmla="*/ 0 w 3222"/>
                <a:gd name="T5" fmla="*/ 2147483647 h 70"/>
                <a:gd name="T6" fmla="*/ 0 w 3222"/>
                <a:gd name="T7" fmla="*/ 2147483647 h 70"/>
                <a:gd name="T8" fmla="*/ 0 w 3222"/>
                <a:gd name="T9" fmla="*/ 2147483647 h 70"/>
                <a:gd name="T10" fmla="*/ 2147483647 w 3222"/>
                <a:gd name="T11" fmla="*/ 2147483647 h 70"/>
                <a:gd name="T12" fmla="*/ 2147483647 w 3222"/>
                <a:gd name="T13" fmla="*/ 2147483647 h 70"/>
                <a:gd name="T14" fmla="*/ 2147483647 w 3222"/>
                <a:gd name="T15" fmla="*/ 2147483647 h 70"/>
                <a:gd name="T16" fmla="*/ 2147483647 w 3222"/>
                <a:gd name="T17" fmla="*/ 2147483647 h 70"/>
                <a:gd name="T18" fmla="*/ 2147483647 w 3222"/>
                <a:gd name="T19" fmla="*/ 0 h 70"/>
                <a:gd name="T20" fmla="*/ 2147483647 w 3222"/>
                <a:gd name="T21" fmla="*/ 0 h 70"/>
                <a:gd name="T22" fmla="*/ 2147483647 w 3222"/>
                <a:gd name="T23" fmla="*/ 0 h 70"/>
                <a:gd name="T24" fmla="*/ 2147483647 w 3222"/>
                <a:gd name="T25" fmla="*/ 2147483647 h 70"/>
                <a:gd name="T26" fmla="*/ 2147483647 w 3222"/>
                <a:gd name="T27" fmla="*/ 2147483647 h 70"/>
                <a:gd name="T28" fmla="*/ 2147483647 w 3222"/>
                <a:gd name="T29" fmla="*/ 2147483647 h 70"/>
                <a:gd name="T30" fmla="*/ 2147483647 w 3222"/>
                <a:gd name="T31" fmla="*/ 2147483647 h 70"/>
                <a:gd name="T32" fmla="*/ 2147483647 w 3222"/>
                <a:gd name="T33" fmla="*/ 2147483647 h 70"/>
                <a:gd name="T34" fmla="*/ 2147483647 w 3222"/>
                <a:gd name="T35" fmla="*/ 2147483647 h 70"/>
                <a:gd name="T36" fmla="*/ 2147483647 w 3222"/>
                <a:gd name="T37" fmla="*/ 2147483647 h 70"/>
                <a:gd name="T38" fmla="*/ 2147483647 w 3222"/>
                <a:gd name="T39" fmla="*/ 2147483647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22"/>
                <a:gd name="T61" fmla="*/ 0 h 70"/>
                <a:gd name="T62" fmla="*/ 3222 w 3222"/>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22" h="70">
                  <a:moveTo>
                    <a:pt x="0" y="70"/>
                  </a:moveTo>
                  <a:lnTo>
                    <a:pt x="0" y="30"/>
                  </a:lnTo>
                  <a:lnTo>
                    <a:pt x="0" y="24"/>
                  </a:lnTo>
                  <a:lnTo>
                    <a:pt x="2" y="18"/>
                  </a:lnTo>
                  <a:lnTo>
                    <a:pt x="8" y="10"/>
                  </a:lnTo>
                  <a:lnTo>
                    <a:pt x="18" y="4"/>
                  </a:lnTo>
                  <a:lnTo>
                    <a:pt x="24" y="2"/>
                  </a:lnTo>
                  <a:lnTo>
                    <a:pt x="30" y="0"/>
                  </a:lnTo>
                  <a:lnTo>
                    <a:pt x="3192" y="0"/>
                  </a:lnTo>
                  <a:lnTo>
                    <a:pt x="3198" y="2"/>
                  </a:lnTo>
                  <a:lnTo>
                    <a:pt x="3204" y="4"/>
                  </a:lnTo>
                  <a:lnTo>
                    <a:pt x="3212" y="10"/>
                  </a:lnTo>
                  <a:lnTo>
                    <a:pt x="3220" y="18"/>
                  </a:lnTo>
                  <a:lnTo>
                    <a:pt x="3220" y="24"/>
                  </a:lnTo>
                  <a:lnTo>
                    <a:pt x="3222" y="30"/>
                  </a:lnTo>
                  <a:lnTo>
                    <a:pt x="3222" y="70"/>
                  </a:lnTo>
                </a:path>
              </a:pathLst>
            </a:custGeom>
            <a:noFill/>
            <a:ln w="15621">
              <a:solidFill>
                <a:srgbClr val="000000"/>
              </a:solidFill>
              <a:round/>
              <a:headEnd/>
              <a:tailEnd/>
            </a:ln>
          </p:spPr>
          <p:txBody>
            <a:bodyPr/>
            <a:lstStyle/>
            <a:p>
              <a:endParaRPr lang="en-US" b="1"/>
            </a:p>
          </p:txBody>
        </p:sp>
      </p:grpSp>
      <p:sp>
        <p:nvSpPr>
          <p:cNvPr id="30729" name="Rectangle 49"/>
          <p:cNvSpPr>
            <a:spLocks noChangeArrowheads="1"/>
          </p:cNvSpPr>
          <p:nvPr/>
        </p:nvSpPr>
        <p:spPr bwMode="auto">
          <a:xfrm>
            <a:off x="4433888" y="2154198"/>
            <a:ext cx="2920671" cy="21544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Helvetica" pitchFamily="34" charset="0"/>
              </a:rPr>
              <a:t>Adenosine </a:t>
            </a:r>
            <a:r>
              <a:rPr lang="en-US" sz="1400" b="1" dirty="0" err="1" smtClean="0">
                <a:solidFill>
                  <a:srgbClr val="000000"/>
                </a:solidFill>
                <a:latin typeface="Helvetica" pitchFamily="34" charset="0"/>
              </a:rPr>
              <a:t>monophosphate</a:t>
            </a:r>
            <a:r>
              <a:rPr lang="en-US" sz="1400" b="1" dirty="0" smtClean="0">
                <a:solidFill>
                  <a:srgbClr val="000000"/>
                </a:solidFill>
                <a:latin typeface="Helvetica" pitchFamily="34" charset="0"/>
              </a:rPr>
              <a:t> (AMP)</a:t>
            </a:r>
            <a:endParaRPr lang="en-US" sz="1600" b="1" dirty="0"/>
          </a:p>
        </p:txBody>
      </p:sp>
      <p:sp>
        <p:nvSpPr>
          <p:cNvPr id="30730" name="Rectangle 73"/>
          <p:cNvSpPr>
            <a:spLocks noChangeArrowheads="1"/>
          </p:cNvSpPr>
          <p:nvPr/>
        </p:nvSpPr>
        <p:spPr bwMode="auto">
          <a:xfrm>
            <a:off x="3938588" y="1709698"/>
            <a:ext cx="2572820" cy="21544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Helvetica" pitchFamily="34" charset="0"/>
              </a:rPr>
              <a:t>Adenosine </a:t>
            </a:r>
            <a:r>
              <a:rPr lang="en-US" sz="1400" b="1" dirty="0" err="1" smtClean="0">
                <a:solidFill>
                  <a:srgbClr val="000000"/>
                </a:solidFill>
                <a:latin typeface="Helvetica" pitchFamily="34" charset="0"/>
              </a:rPr>
              <a:t>diphosphate</a:t>
            </a:r>
            <a:r>
              <a:rPr lang="en-US" sz="1400" b="1" dirty="0" smtClean="0">
                <a:solidFill>
                  <a:srgbClr val="000000"/>
                </a:solidFill>
                <a:latin typeface="Helvetica" pitchFamily="34" charset="0"/>
              </a:rPr>
              <a:t> (ADP)</a:t>
            </a:r>
            <a:endParaRPr lang="en-US" sz="1600" b="1" dirty="0"/>
          </a:p>
        </p:txBody>
      </p:sp>
      <p:sp>
        <p:nvSpPr>
          <p:cNvPr id="30731" name="Rectangle 93"/>
          <p:cNvSpPr>
            <a:spLocks noChangeArrowheads="1"/>
          </p:cNvSpPr>
          <p:nvPr/>
        </p:nvSpPr>
        <p:spPr bwMode="auto">
          <a:xfrm>
            <a:off x="6793077" y="3886046"/>
            <a:ext cx="910506" cy="276999"/>
          </a:xfrm>
          <a:prstGeom prst="rect">
            <a:avLst/>
          </a:prstGeom>
          <a:solidFill>
            <a:srgbClr val="009999"/>
          </a:solidFill>
          <a:ln w="9525">
            <a:noFill/>
            <a:miter lim="800000"/>
            <a:headEnd/>
            <a:tailEnd/>
          </a:ln>
        </p:spPr>
        <p:txBody>
          <a:bodyPr wrap="none" lIns="0" tIns="0" rIns="0" bIns="0">
            <a:spAutoFit/>
          </a:bodyPr>
          <a:lstStyle/>
          <a:p>
            <a:r>
              <a:rPr lang="en-US" sz="1800" b="1" dirty="0">
                <a:solidFill>
                  <a:srgbClr val="000000"/>
                </a:solidFill>
                <a:latin typeface="Helvetica" pitchFamily="34" charset="0"/>
              </a:rPr>
              <a:t>Adenine</a:t>
            </a:r>
            <a:endParaRPr lang="en-US" sz="2000" b="1" dirty="0"/>
          </a:p>
        </p:txBody>
      </p:sp>
      <p:sp>
        <p:nvSpPr>
          <p:cNvPr id="30732" name="Rectangle 100"/>
          <p:cNvSpPr>
            <a:spLocks noChangeArrowheads="1"/>
          </p:cNvSpPr>
          <p:nvPr/>
        </p:nvSpPr>
        <p:spPr bwMode="auto">
          <a:xfrm>
            <a:off x="2101101" y="5797176"/>
            <a:ext cx="1569340" cy="21544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Helvetica" pitchFamily="34" charset="0"/>
              </a:rPr>
              <a:t>Phosphate groups</a:t>
            </a:r>
            <a:endParaRPr lang="en-US" sz="1600" b="1" dirty="0"/>
          </a:p>
        </p:txBody>
      </p:sp>
      <p:sp>
        <p:nvSpPr>
          <p:cNvPr id="30733" name="Rectangle 115"/>
          <p:cNvSpPr>
            <a:spLocks noChangeArrowheads="1"/>
          </p:cNvSpPr>
          <p:nvPr/>
        </p:nvSpPr>
        <p:spPr bwMode="auto">
          <a:xfrm>
            <a:off x="3187046" y="3234951"/>
            <a:ext cx="1837041" cy="215444"/>
          </a:xfrm>
          <a:prstGeom prst="rect">
            <a:avLst/>
          </a:prstGeom>
          <a:noFill/>
          <a:ln w="9525">
            <a:noFill/>
            <a:miter lim="800000"/>
            <a:headEnd/>
            <a:tailEnd/>
          </a:ln>
        </p:spPr>
        <p:txBody>
          <a:bodyPr wrap="none" lIns="0" tIns="0" rIns="0" bIns="0">
            <a:spAutoFit/>
          </a:bodyPr>
          <a:lstStyle/>
          <a:p>
            <a:r>
              <a:rPr lang="en-US" sz="1400" b="1" dirty="0" smtClean="0">
                <a:solidFill>
                  <a:srgbClr val="000000"/>
                </a:solidFill>
                <a:latin typeface="Helvetica" pitchFamily="34" charset="0"/>
              </a:rPr>
              <a:t>Phosphodiester </a:t>
            </a:r>
            <a:r>
              <a:rPr lang="en-US" sz="1400" b="1" dirty="0">
                <a:solidFill>
                  <a:srgbClr val="000000"/>
                </a:solidFill>
                <a:latin typeface="Helvetica" pitchFamily="34" charset="0"/>
              </a:rPr>
              <a:t>bond</a:t>
            </a:r>
            <a:endParaRPr lang="en-US" sz="1600" b="1" dirty="0"/>
          </a:p>
        </p:txBody>
      </p:sp>
      <p:sp>
        <p:nvSpPr>
          <p:cNvPr id="30734" name="Rectangle 131"/>
          <p:cNvSpPr>
            <a:spLocks noChangeArrowheads="1"/>
          </p:cNvSpPr>
          <p:nvPr/>
        </p:nvSpPr>
        <p:spPr bwMode="auto">
          <a:xfrm>
            <a:off x="5403632" y="5382422"/>
            <a:ext cx="682879" cy="246221"/>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Helvetica" pitchFamily="34" charset="0"/>
              </a:rPr>
              <a:t>Ribose</a:t>
            </a:r>
            <a:endParaRPr lang="en-US" sz="1800" b="1" dirty="0"/>
          </a:p>
        </p:txBody>
      </p:sp>
      <p:sp>
        <p:nvSpPr>
          <p:cNvPr id="30735" name="Rectangle 137"/>
          <p:cNvSpPr>
            <a:spLocks noChangeArrowheads="1"/>
          </p:cNvSpPr>
          <p:nvPr/>
        </p:nvSpPr>
        <p:spPr bwMode="auto">
          <a:xfrm>
            <a:off x="6518275" y="5549526"/>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sp>
        <p:nvSpPr>
          <p:cNvPr id="30736" name="Freeform 138"/>
          <p:cNvSpPr>
            <a:spLocks noEditPoints="1"/>
          </p:cNvSpPr>
          <p:nvPr/>
        </p:nvSpPr>
        <p:spPr bwMode="auto">
          <a:xfrm>
            <a:off x="4346575" y="4838326"/>
            <a:ext cx="177800" cy="193675"/>
          </a:xfrm>
          <a:custGeom>
            <a:avLst/>
            <a:gdLst>
              <a:gd name="T0" fmla="*/ 2147483647 w 112"/>
              <a:gd name="T1" fmla="*/ 2147483647 h 122"/>
              <a:gd name="T2" fmla="*/ 2147483647 w 112"/>
              <a:gd name="T3" fmla="*/ 2147483647 h 122"/>
              <a:gd name="T4" fmla="*/ 2147483647 w 112"/>
              <a:gd name="T5" fmla="*/ 2147483647 h 122"/>
              <a:gd name="T6" fmla="*/ 2147483647 w 112"/>
              <a:gd name="T7" fmla="*/ 2147483647 h 122"/>
              <a:gd name="T8" fmla="*/ 2147483647 w 112"/>
              <a:gd name="T9" fmla="*/ 2147483647 h 122"/>
              <a:gd name="T10" fmla="*/ 2147483647 w 112"/>
              <a:gd name="T11" fmla="*/ 2147483647 h 122"/>
              <a:gd name="T12" fmla="*/ 2147483647 w 112"/>
              <a:gd name="T13" fmla="*/ 2147483647 h 122"/>
              <a:gd name="T14" fmla="*/ 2147483647 w 112"/>
              <a:gd name="T15" fmla="*/ 2147483647 h 122"/>
              <a:gd name="T16" fmla="*/ 2147483647 w 112"/>
              <a:gd name="T17" fmla="*/ 2147483647 h 122"/>
              <a:gd name="T18" fmla="*/ 2147483647 w 112"/>
              <a:gd name="T19" fmla="*/ 2147483647 h 122"/>
              <a:gd name="T20" fmla="*/ 0 w 112"/>
              <a:gd name="T21" fmla="*/ 2147483647 h 122"/>
              <a:gd name="T22" fmla="*/ 0 w 112"/>
              <a:gd name="T23" fmla="*/ 2147483647 h 122"/>
              <a:gd name="T24" fmla="*/ 2147483647 w 112"/>
              <a:gd name="T25" fmla="*/ 2147483647 h 122"/>
              <a:gd name="T26" fmla="*/ 2147483647 w 112"/>
              <a:gd name="T27" fmla="*/ 2147483647 h 122"/>
              <a:gd name="T28" fmla="*/ 2147483647 w 112"/>
              <a:gd name="T29" fmla="*/ 2147483647 h 122"/>
              <a:gd name="T30" fmla="*/ 2147483647 w 112"/>
              <a:gd name="T31" fmla="*/ 2147483647 h 122"/>
              <a:gd name="T32" fmla="*/ 2147483647 w 112"/>
              <a:gd name="T33" fmla="*/ 0 h 122"/>
              <a:gd name="T34" fmla="*/ 2147483647 w 112"/>
              <a:gd name="T35" fmla="*/ 2147483647 h 122"/>
              <a:gd name="T36" fmla="*/ 2147483647 w 112"/>
              <a:gd name="T37" fmla="*/ 2147483647 h 122"/>
              <a:gd name="T38" fmla="*/ 2147483647 w 112"/>
              <a:gd name="T39" fmla="*/ 2147483647 h 122"/>
              <a:gd name="T40" fmla="*/ 2147483647 w 112"/>
              <a:gd name="T41" fmla="*/ 2147483647 h 122"/>
              <a:gd name="T42" fmla="*/ 2147483647 w 112"/>
              <a:gd name="T43" fmla="*/ 2147483647 h 122"/>
              <a:gd name="T44" fmla="*/ 2147483647 w 112"/>
              <a:gd name="T45" fmla="*/ 2147483647 h 122"/>
              <a:gd name="T46" fmla="*/ 2147483647 w 112"/>
              <a:gd name="T47" fmla="*/ 2147483647 h 122"/>
              <a:gd name="T48" fmla="*/ 2147483647 w 112"/>
              <a:gd name="T49" fmla="*/ 2147483647 h 122"/>
              <a:gd name="T50" fmla="*/ 2147483647 w 112"/>
              <a:gd name="T51" fmla="*/ 2147483647 h 122"/>
              <a:gd name="T52" fmla="*/ 2147483647 w 112"/>
              <a:gd name="T53" fmla="*/ 2147483647 h 122"/>
              <a:gd name="T54" fmla="*/ 2147483647 w 112"/>
              <a:gd name="T55" fmla="*/ 2147483647 h 122"/>
              <a:gd name="T56" fmla="*/ 2147483647 w 112"/>
              <a:gd name="T57" fmla="*/ 2147483647 h 122"/>
              <a:gd name="T58" fmla="*/ 2147483647 w 112"/>
              <a:gd name="T59" fmla="*/ 2147483647 h 122"/>
              <a:gd name="T60" fmla="*/ 2147483647 w 112"/>
              <a:gd name="T61" fmla="*/ 2147483647 h 122"/>
              <a:gd name="T62" fmla="*/ 2147483647 w 112"/>
              <a:gd name="T63" fmla="*/ 2147483647 h 122"/>
              <a:gd name="T64" fmla="*/ 2147483647 w 112"/>
              <a:gd name="T65" fmla="*/ 2147483647 h 122"/>
              <a:gd name="T66" fmla="*/ 2147483647 w 112"/>
              <a:gd name="T67" fmla="*/ 2147483647 h 122"/>
              <a:gd name="T68" fmla="*/ 2147483647 w 112"/>
              <a:gd name="T69" fmla="*/ 2147483647 h 122"/>
              <a:gd name="T70" fmla="*/ 2147483647 w 112"/>
              <a:gd name="T71" fmla="*/ 2147483647 h 122"/>
              <a:gd name="T72" fmla="*/ 2147483647 w 112"/>
              <a:gd name="T73" fmla="*/ 2147483647 h 122"/>
              <a:gd name="T74" fmla="*/ 2147483647 w 112"/>
              <a:gd name="T75" fmla="*/ 2147483647 h 122"/>
              <a:gd name="T76" fmla="*/ 2147483647 w 112"/>
              <a:gd name="T77" fmla="*/ 2147483647 h 122"/>
              <a:gd name="T78" fmla="*/ 2147483647 w 112"/>
              <a:gd name="T79" fmla="*/ 2147483647 h 122"/>
              <a:gd name="T80" fmla="*/ 2147483647 w 112"/>
              <a:gd name="T81" fmla="*/ 2147483647 h 122"/>
              <a:gd name="T82" fmla="*/ 2147483647 w 112"/>
              <a:gd name="T83" fmla="*/ 2147483647 h 122"/>
              <a:gd name="T84" fmla="*/ 2147483647 w 112"/>
              <a:gd name="T85" fmla="*/ 2147483647 h 122"/>
              <a:gd name="T86" fmla="*/ 2147483647 w 112"/>
              <a:gd name="T87" fmla="*/ 2147483647 h 122"/>
              <a:gd name="T88" fmla="*/ 2147483647 w 112"/>
              <a:gd name="T89" fmla="*/ 2147483647 h 122"/>
              <a:gd name="T90" fmla="*/ 2147483647 w 112"/>
              <a:gd name="T91" fmla="*/ 2147483647 h 122"/>
              <a:gd name="T92" fmla="*/ 2147483647 w 112"/>
              <a:gd name="T93" fmla="*/ 2147483647 h 122"/>
              <a:gd name="T94" fmla="*/ 2147483647 w 112"/>
              <a:gd name="T95" fmla="*/ 2147483647 h 122"/>
              <a:gd name="T96" fmla="*/ 2147483647 w 112"/>
              <a:gd name="T97" fmla="*/ 2147483647 h 122"/>
              <a:gd name="T98" fmla="*/ 2147483647 w 112"/>
              <a:gd name="T99" fmla="*/ 2147483647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2"/>
              <a:gd name="T152" fmla="*/ 112 w 112"/>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2">
                <a:moveTo>
                  <a:pt x="108" y="84"/>
                </a:moveTo>
                <a:lnTo>
                  <a:pt x="108" y="84"/>
                </a:lnTo>
                <a:lnTo>
                  <a:pt x="102" y="96"/>
                </a:lnTo>
                <a:lnTo>
                  <a:pt x="96" y="104"/>
                </a:lnTo>
                <a:lnTo>
                  <a:pt x="88" y="112"/>
                </a:lnTo>
                <a:lnTo>
                  <a:pt x="78" y="116"/>
                </a:lnTo>
                <a:lnTo>
                  <a:pt x="68" y="120"/>
                </a:lnTo>
                <a:lnTo>
                  <a:pt x="56" y="122"/>
                </a:lnTo>
                <a:lnTo>
                  <a:pt x="44" y="120"/>
                </a:lnTo>
                <a:lnTo>
                  <a:pt x="32" y="116"/>
                </a:lnTo>
                <a:lnTo>
                  <a:pt x="24" y="112"/>
                </a:lnTo>
                <a:lnTo>
                  <a:pt x="16" y="104"/>
                </a:lnTo>
                <a:lnTo>
                  <a:pt x="8" y="96"/>
                </a:lnTo>
                <a:lnTo>
                  <a:pt x="4" y="86"/>
                </a:lnTo>
                <a:lnTo>
                  <a:pt x="0" y="74"/>
                </a:lnTo>
                <a:lnTo>
                  <a:pt x="0" y="60"/>
                </a:lnTo>
                <a:lnTo>
                  <a:pt x="0" y="48"/>
                </a:lnTo>
                <a:lnTo>
                  <a:pt x="4" y="36"/>
                </a:lnTo>
                <a:lnTo>
                  <a:pt x="8" y="26"/>
                </a:lnTo>
                <a:lnTo>
                  <a:pt x="16" y="16"/>
                </a:lnTo>
                <a:lnTo>
                  <a:pt x="24" y="10"/>
                </a:lnTo>
                <a:lnTo>
                  <a:pt x="32" y="4"/>
                </a:lnTo>
                <a:lnTo>
                  <a:pt x="44" y="2"/>
                </a:lnTo>
                <a:lnTo>
                  <a:pt x="56" y="0"/>
                </a:lnTo>
                <a:lnTo>
                  <a:pt x="66" y="2"/>
                </a:lnTo>
                <a:lnTo>
                  <a:pt x="76" y="4"/>
                </a:lnTo>
                <a:lnTo>
                  <a:pt x="86" y="8"/>
                </a:lnTo>
                <a:lnTo>
                  <a:pt x="92" y="14"/>
                </a:lnTo>
                <a:lnTo>
                  <a:pt x="100" y="22"/>
                </a:lnTo>
                <a:lnTo>
                  <a:pt x="106" y="34"/>
                </a:lnTo>
                <a:lnTo>
                  <a:pt x="110" y="46"/>
                </a:lnTo>
                <a:lnTo>
                  <a:pt x="112" y="60"/>
                </a:lnTo>
                <a:lnTo>
                  <a:pt x="110" y="72"/>
                </a:lnTo>
                <a:lnTo>
                  <a:pt x="108" y="84"/>
                </a:lnTo>
                <a:close/>
                <a:moveTo>
                  <a:pt x="92" y="42"/>
                </a:moveTo>
                <a:lnTo>
                  <a:pt x="92" y="42"/>
                </a:lnTo>
                <a:lnTo>
                  <a:pt x="90" y="34"/>
                </a:lnTo>
                <a:lnTo>
                  <a:pt x="84" y="26"/>
                </a:lnTo>
                <a:lnTo>
                  <a:pt x="78" y="22"/>
                </a:lnTo>
                <a:lnTo>
                  <a:pt x="72" y="18"/>
                </a:lnTo>
                <a:lnTo>
                  <a:pt x="64" y="14"/>
                </a:lnTo>
                <a:lnTo>
                  <a:pt x="56" y="14"/>
                </a:lnTo>
                <a:lnTo>
                  <a:pt x="48" y="14"/>
                </a:lnTo>
                <a:lnTo>
                  <a:pt x="40" y="18"/>
                </a:lnTo>
                <a:lnTo>
                  <a:pt x="32" y="22"/>
                </a:lnTo>
                <a:lnTo>
                  <a:pt x="26" y="26"/>
                </a:lnTo>
                <a:lnTo>
                  <a:pt x="22" y="34"/>
                </a:lnTo>
                <a:lnTo>
                  <a:pt x="18" y="42"/>
                </a:lnTo>
                <a:lnTo>
                  <a:pt x="16" y="50"/>
                </a:lnTo>
                <a:lnTo>
                  <a:pt x="16" y="60"/>
                </a:lnTo>
                <a:lnTo>
                  <a:pt x="16" y="70"/>
                </a:lnTo>
                <a:lnTo>
                  <a:pt x="18" y="80"/>
                </a:lnTo>
                <a:lnTo>
                  <a:pt x="22" y="88"/>
                </a:lnTo>
                <a:lnTo>
                  <a:pt x="26" y="94"/>
                </a:lnTo>
                <a:lnTo>
                  <a:pt x="32" y="100"/>
                </a:lnTo>
                <a:lnTo>
                  <a:pt x="40" y="104"/>
                </a:lnTo>
                <a:lnTo>
                  <a:pt x="48" y="106"/>
                </a:lnTo>
                <a:lnTo>
                  <a:pt x="56" y="108"/>
                </a:lnTo>
                <a:lnTo>
                  <a:pt x="64" y="106"/>
                </a:lnTo>
                <a:lnTo>
                  <a:pt x="72" y="104"/>
                </a:lnTo>
                <a:lnTo>
                  <a:pt x="78" y="100"/>
                </a:lnTo>
                <a:lnTo>
                  <a:pt x="84" y="94"/>
                </a:lnTo>
                <a:lnTo>
                  <a:pt x="90" y="88"/>
                </a:lnTo>
                <a:lnTo>
                  <a:pt x="92" y="80"/>
                </a:lnTo>
                <a:lnTo>
                  <a:pt x="94" y="70"/>
                </a:lnTo>
                <a:lnTo>
                  <a:pt x="96" y="60"/>
                </a:lnTo>
                <a:lnTo>
                  <a:pt x="94" y="50"/>
                </a:lnTo>
                <a:lnTo>
                  <a:pt x="92" y="42"/>
                </a:lnTo>
                <a:close/>
              </a:path>
            </a:pathLst>
          </a:custGeom>
          <a:solidFill>
            <a:srgbClr val="FFFFFF"/>
          </a:solidFill>
          <a:ln w="30">
            <a:solidFill>
              <a:srgbClr val="FFFFFF"/>
            </a:solidFill>
            <a:round/>
            <a:headEnd/>
            <a:tailEnd/>
          </a:ln>
        </p:spPr>
        <p:txBody>
          <a:bodyPr/>
          <a:lstStyle/>
          <a:p>
            <a:endParaRPr lang="en-US" b="1"/>
          </a:p>
        </p:txBody>
      </p:sp>
      <p:sp>
        <p:nvSpPr>
          <p:cNvPr id="30737" name="Freeform 139"/>
          <p:cNvSpPr>
            <a:spLocks noEditPoints="1"/>
          </p:cNvSpPr>
          <p:nvPr/>
        </p:nvSpPr>
        <p:spPr bwMode="auto">
          <a:xfrm>
            <a:off x="3867150" y="5327276"/>
            <a:ext cx="177800" cy="190500"/>
          </a:xfrm>
          <a:custGeom>
            <a:avLst/>
            <a:gdLst>
              <a:gd name="T0" fmla="*/ 2147483647 w 112"/>
              <a:gd name="T1" fmla="*/ 2147483647 h 120"/>
              <a:gd name="T2" fmla="*/ 2147483647 w 112"/>
              <a:gd name="T3" fmla="*/ 2147483647 h 120"/>
              <a:gd name="T4" fmla="*/ 2147483647 w 112"/>
              <a:gd name="T5" fmla="*/ 2147483647 h 120"/>
              <a:gd name="T6" fmla="*/ 2147483647 w 112"/>
              <a:gd name="T7" fmla="*/ 2147483647 h 120"/>
              <a:gd name="T8" fmla="*/ 2147483647 w 112"/>
              <a:gd name="T9" fmla="*/ 2147483647 h 120"/>
              <a:gd name="T10" fmla="*/ 2147483647 w 112"/>
              <a:gd name="T11" fmla="*/ 2147483647 h 120"/>
              <a:gd name="T12" fmla="*/ 2147483647 w 112"/>
              <a:gd name="T13" fmla="*/ 2147483647 h 120"/>
              <a:gd name="T14" fmla="*/ 2147483647 w 112"/>
              <a:gd name="T15" fmla="*/ 2147483647 h 120"/>
              <a:gd name="T16" fmla="*/ 2147483647 w 112"/>
              <a:gd name="T17" fmla="*/ 2147483647 h 120"/>
              <a:gd name="T18" fmla="*/ 2147483647 w 112"/>
              <a:gd name="T19" fmla="*/ 2147483647 h 120"/>
              <a:gd name="T20" fmla="*/ 0 w 112"/>
              <a:gd name="T21" fmla="*/ 2147483647 h 120"/>
              <a:gd name="T22" fmla="*/ 0 w 112"/>
              <a:gd name="T23" fmla="*/ 2147483647 h 120"/>
              <a:gd name="T24" fmla="*/ 2147483647 w 112"/>
              <a:gd name="T25" fmla="*/ 2147483647 h 120"/>
              <a:gd name="T26" fmla="*/ 2147483647 w 112"/>
              <a:gd name="T27" fmla="*/ 2147483647 h 120"/>
              <a:gd name="T28" fmla="*/ 2147483647 w 112"/>
              <a:gd name="T29" fmla="*/ 2147483647 h 120"/>
              <a:gd name="T30" fmla="*/ 2147483647 w 112"/>
              <a:gd name="T31" fmla="*/ 2147483647 h 120"/>
              <a:gd name="T32" fmla="*/ 2147483647 w 112"/>
              <a:gd name="T33" fmla="*/ 0 h 120"/>
              <a:gd name="T34" fmla="*/ 2147483647 w 112"/>
              <a:gd name="T35" fmla="*/ 0 h 120"/>
              <a:gd name="T36" fmla="*/ 2147483647 w 112"/>
              <a:gd name="T37" fmla="*/ 2147483647 h 120"/>
              <a:gd name="T38" fmla="*/ 2147483647 w 112"/>
              <a:gd name="T39" fmla="*/ 2147483647 h 120"/>
              <a:gd name="T40" fmla="*/ 2147483647 w 112"/>
              <a:gd name="T41" fmla="*/ 2147483647 h 120"/>
              <a:gd name="T42" fmla="*/ 2147483647 w 112"/>
              <a:gd name="T43" fmla="*/ 2147483647 h 120"/>
              <a:gd name="T44" fmla="*/ 2147483647 w 112"/>
              <a:gd name="T45" fmla="*/ 2147483647 h 120"/>
              <a:gd name="T46" fmla="*/ 2147483647 w 112"/>
              <a:gd name="T47" fmla="*/ 2147483647 h 120"/>
              <a:gd name="T48" fmla="*/ 2147483647 w 112"/>
              <a:gd name="T49" fmla="*/ 2147483647 h 120"/>
              <a:gd name="T50" fmla="*/ 2147483647 w 112"/>
              <a:gd name="T51" fmla="*/ 2147483647 h 120"/>
              <a:gd name="T52" fmla="*/ 2147483647 w 112"/>
              <a:gd name="T53" fmla="*/ 2147483647 h 120"/>
              <a:gd name="T54" fmla="*/ 2147483647 w 112"/>
              <a:gd name="T55" fmla="*/ 2147483647 h 120"/>
              <a:gd name="T56" fmla="*/ 2147483647 w 112"/>
              <a:gd name="T57" fmla="*/ 2147483647 h 120"/>
              <a:gd name="T58" fmla="*/ 2147483647 w 112"/>
              <a:gd name="T59" fmla="*/ 2147483647 h 120"/>
              <a:gd name="T60" fmla="*/ 2147483647 w 112"/>
              <a:gd name="T61" fmla="*/ 2147483647 h 120"/>
              <a:gd name="T62" fmla="*/ 2147483647 w 112"/>
              <a:gd name="T63" fmla="*/ 2147483647 h 120"/>
              <a:gd name="T64" fmla="*/ 2147483647 w 112"/>
              <a:gd name="T65" fmla="*/ 2147483647 h 120"/>
              <a:gd name="T66" fmla="*/ 2147483647 w 112"/>
              <a:gd name="T67" fmla="*/ 2147483647 h 120"/>
              <a:gd name="T68" fmla="*/ 2147483647 w 112"/>
              <a:gd name="T69" fmla="*/ 2147483647 h 120"/>
              <a:gd name="T70" fmla="*/ 2147483647 w 112"/>
              <a:gd name="T71" fmla="*/ 2147483647 h 120"/>
              <a:gd name="T72" fmla="*/ 2147483647 w 112"/>
              <a:gd name="T73" fmla="*/ 2147483647 h 120"/>
              <a:gd name="T74" fmla="*/ 2147483647 w 112"/>
              <a:gd name="T75" fmla="*/ 2147483647 h 120"/>
              <a:gd name="T76" fmla="*/ 2147483647 w 112"/>
              <a:gd name="T77" fmla="*/ 2147483647 h 120"/>
              <a:gd name="T78" fmla="*/ 2147483647 w 112"/>
              <a:gd name="T79" fmla="*/ 2147483647 h 120"/>
              <a:gd name="T80" fmla="*/ 2147483647 w 112"/>
              <a:gd name="T81" fmla="*/ 2147483647 h 120"/>
              <a:gd name="T82" fmla="*/ 2147483647 w 112"/>
              <a:gd name="T83" fmla="*/ 2147483647 h 120"/>
              <a:gd name="T84" fmla="*/ 2147483647 w 112"/>
              <a:gd name="T85" fmla="*/ 2147483647 h 120"/>
              <a:gd name="T86" fmla="*/ 2147483647 w 112"/>
              <a:gd name="T87" fmla="*/ 2147483647 h 120"/>
              <a:gd name="T88" fmla="*/ 2147483647 w 112"/>
              <a:gd name="T89" fmla="*/ 2147483647 h 120"/>
              <a:gd name="T90" fmla="*/ 2147483647 w 112"/>
              <a:gd name="T91" fmla="*/ 2147483647 h 120"/>
              <a:gd name="T92" fmla="*/ 2147483647 w 112"/>
              <a:gd name="T93" fmla="*/ 2147483647 h 120"/>
              <a:gd name="T94" fmla="*/ 2147483647 w 112"/>
              <a:gd name="T95" fmla="*/ 2147483647 h 120"/>
              <a:gd name="T96" fmla="*/ 2147483647 w 112"/>
              <a:gd name="T97" fmla="*/ 2147483647 h 120"/>
              <a:gd name="T98" fmla="*/ 2147483647 w 112"/>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108" y="84"/>
                </a:moveTo>
                <a:lnTo>
                  <a:pt x="108" y="84"/>
                </a:lnTo>
                <a:lnTo>
                  <a:pt x="102" y="94"/>
                </a:lnTo>
                <a:lnTo>
                  <a:pt x="96" y="104"/>
                </a:lnTo>
                <a:lnTo>
                  <a:pt x="88" y="110"/>
                </a:lnTo>
                <a:lnTo>
                  <a:pt x="78" y="116"/>
                </a:lnTo>
                <a:lnTo>
                  <a:pt x="68" y="120"/>
                </a:lnTo>
                <a:lnTo>
                  <a:pt x="56" y="120"/>
                </a:lnTo>
                <a:lnTo>
                  <a:pt x="44" y="120"/>
                </a:lnTo>
                <a:lnTo>
                  <a:pt x="32" y="116"/>
                </a:lnTo>
                <a:lnTo>
                  <a:pt x="22" y="110"/>
                </a:lnTo>
                <a:lnTo>
                  <a:pt x="14" y="104"/>
                </a:lnTo>
                <a:lnTo>
                  <a:pt x="8" y="94"/>
                </a:lnTo>
                <a:lnTo>
                  <a:pt x="4" y="84"/>
                </a:lnTo>
                <a:lnTo>
                  <a:pt x="0" y="72"/>
                </a:lnTo>
                <a:lnTo>
                  <a:pt x="0" y="60"/>
                </a:lnTo>
                <a:lnTo>
                  <a:pt x="0" y="46"/>
                </a:lnTo>
                <a:lnTo>
                  <a:pt x="4" y="34"/>
                </a:lnTo>
                <a:lnTo>
                  <a:pt x="8" y="24"/>
                </a:lnTo>
                <a:lnTo>
                  <a:pt x="14" y="16"/>
                </a:lnTo>
                <a:lnTo>
                  <a:pt x="22" y="8"/>
                </a:lnTo>
                <a:lnTo>
                  <a:pt x="32" y="4"/>
                </a:lnTo>
                <a:lnTo>
                  <a:pt x="44" y="0"/>
                </a:lnTo>
                <a:lnTo>
                  <a:pt x="56" y="0"/>
                </a:lnTo>
                <a:lnTo>
                  <a:pt x="66" y="0"/>
                </a:lnTo>
                <a:lnTo>
                  <a:pt x="76" y="2"/>
                </a:lnTo>
                <a:lnTo>
                  <a:pt x="84" y="6"/>
                </a:lnTo>
                <a:lnTo>
                  <a:pt x="92" y="12"/>
                </a:lnTo>
                <a:lnTo>
                  <a:pt x="100" y="22"/>
                </a:lnTo>
                <a:lnTo>
                  <a:pt x="106" y="32"/>
                </a:lnTo>
                <a:lnTo>
                  <a:pt x="110" y="46"/>
                </a:lnTo>
                <a:lnTo>
                  <a:pt x="112" y="58"/>
                </a:lnTo>
                <a:lnTo>
                  <a:pt x="110" y="72"/>
                </a:lnTo>
                <a:lnTo>
                  <a:pt x="108" y="84"/>
                </a:lnTo>
                <a:close/>
                <a:moveTo>
                  <a:pt x="92" y="40"/>
                </a:moveTo>
                <a:lnTo>
                  <a:pt x="92" y="40"/>
                </a:lnTo>
                <a:lnTo>
                  <a:pt x="90" y="32"/>
                </a:lnTo>
                <a:lnTo>
                  <a:pt x="84" y="26"/>
                </a:lnTo>
                <a:lnTo>
                  <a:pt x="78" y="20"/>
                </a:lnTo>
                <a:lnTo>
                  <a:pt x="72" y="16"/>
                </a:lnTo>
                <a:lnTo>
                  <a:pt x="64" y="14"/>
                </a:lnTo>
                <a:lnTo>
                  <a:pt x="56" y="12"/>
                </a:lnTo>
                <a:lnTo>
                  <a:pt x="46" y="14"/>
                </a:lnTo>
                <a:lnTo>
                  <a:pt x="40" y="16"/>
                </a:lnTo>
                <a:lnTo>
                  <a:pt x="32" y="20"/>
                </a:lnTo>
                <a:lnTo>
                  <a:pt x="26" y="26"/>
                </a:lnTo>
                <a:lnTo>
                  <a:pt x="22" y="32"/>
                </a:lnTo>
                <a:lnTo>
                  <a:pt x="18" y="40"/>
                </a:lnTo>
                <a:lnTo>
                  <a:pt x="16" y="50"/>
                </a:lnTo>
                <a:lnTo>
                  <a:pt x="16" y="60"/>
                </a:lnTo>
                <a:lnTo>
                  <a:pt x="16" y="70"/>
                </a:lnTo>
                <a:lnTo>
                  <a:pt x="18" y="78"/>
                </a:lnTo>
                <a:lnTo>
                  <a:pt x="22" y="86"/>
                </a:lnTo>
                <a:lnTo>
                  <a:pt x="26" y="94"/>
                </a:lnTo>
                <a:lnTo>
                  <a:pt x="32" y="98"/>
                </a:lnTo>
                <a:lnTo>
                  <a:pt x="40" y="104"/>
                </a:lnTo>
                <a:lnTo>
                  <a:pt x="46" y="106"/>
                </a:lnTo>
                <a:lnTo>
                  <a:pt x="56" y="106"/>
                </a:lnTo>
                <a:lnTo>
                  <a:pt x="64" y="106"/>
                </a:lnTo>
                <a:lnTo>
                  <a:pt x="72" y="104"/>
                </a:lnTo>
                <a:lnTo>
                  <a:pt x="78" y="98"/>
                </a:lnTo>
                <a:lnTo>
                  <a:pt x="84" y="94"/>
                </a:lnTo>
                <a:lnTo>
                  <a:pt x="90" y="86"/>
                </a:lnTo>
                <a:lnTo>
                  <a:pt x="92" y="78"/>
                </a:lnTo>
                <a:lnTo>
                  <a:pt x="94" y="70"/>
                </a:lnTo>
                <a:lnTo>
                  <a:pt x="96" y="60"/>
                </a:lnTo>
                <a:lnTo>
                  <a:pt x="94" y="50"/>
                </a:lnTo>
                <a:lnTo>
                  <a:pt x="92" y="40"/>
                </a:lnTo>
                <a:close/>
              </a:path>
            </a:pathLst>
          </a:custGeom>
          <a:solidFill>
            <a:srgbClr val="FFFFFF"/>
          </a:solidFill>
          <a:ln w="30">
            <a:solidFill>
              <a:srgbClr val="FFFFFF"/>
            </a:solidFill>
            <a:round/>
            <a:headEnd/>
            <a:tailEnd/>
          </a:ln>
        </p:spPr>
        <p:txBody>
          <a:bodyPr/>
          <a:lstStyle/>
          <a:p>
            <a:endParaRPr lang="en-US" b="1"/>
          </a:p>
        </p:txBody>
      </p:sp>
      <p:sp>
        <p:nvSpPr>
          <p:cNvPr id="30738" name="Freeform 140"/>
          <p:cNvSpPr>
            <a:spLocks/>
          </p:cNvSpPr>
          <p:nvPr/>
        </p:nvSpPr>
        <p:spPr bwMode="auto">
          <a:xfrm>
            <a:off x="4051300" y="5339976"/>
            <a:ext cx="139700" cy="19050"/>
          </a:xfrm>
          <a:custGeom>
            <a:avLst/>
            <a:gdLst>
              <a:gd name="T0" fmla="*/ 2147483647 w 88"/>
              <a:gd name="T1" fmla="*/ 2147483647 h 12"/>
              <a:gd name="T2" fmla="*/ 0 w 88"/>
              <a:gd name="T3" fmla="*/ 2147483647 h 12"/>
              <a:gd name="T4" fmla="*/ 0 w 88"/>
              <a:gd name="T5" fmla="*/ 0 h 12"/>
              <a:gd name="T6" fmla="*/ 2147483647 w 88"/>
              <a:gd name="T7" fmla="*/ 0 h 12"/>
              <a:gd name="T8" fmla="*/ 2147483647 w 88"/>
              <a:gd name="T9" fmla="*/ 2147483647 h 12"/>
              <a:gd name="T10" fmla="*/ 2147483647 w 88"/>
              <a:gd name="T11" fmla="*/ 2147483647 h 12"/>
              <a:gd name="T12" fmla="*/ 0 60000 65536"/>
              <a:gd name="T13" fmla="*/ 0 60000 65536"/>
              <a:gd name="T14" fmla="*/ 0 60000 65536"/>
              <a:gd name="T15" fmla="*/ 0 60000 65536"/>
              <a:gd name="T16" fmla="*/ 0 60000 65536"/>
              <a:gd name="T17" fmla="*/ 0 60000 65536"/>
              <a:gd name="T18" fmla="*/ 0 w 88"/>
              <a:gd name="T19" fmla="*/ 0 h 12"/>
              <a:gd name="T20" fmla="*/ 88 w 8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8" h="12">
                <a:moveTo>
                  <a:pt x="88" y="12"/>
                </a:moveTo>
                <a:lnTo>
                  <a:pt x="0" y="12"/>
                </a:lnTo>
                <a:lnTo>
                  <a:pt x="0" y="0"/>
                </a:lnTo>
                <a:lnTo>
                  <a:pt x="88" y="0"/>
                </a:lnTo>
                <a:lnTo>
                  <a:pt x="88" y="12"/>
                </a:lnTo>
                <a:close/>
              </a:path>
            </a:pathLst>
          </a:custGeom>
          <a:solidFill>
            <a:srgbClr val="FFFFFF"/>
          </a:solidFill>
          <a:ln w="30">
            <a:solidFill>
              <a:srgbClr val="FFFFFF"/>
            </a:solidFill>
            <a:round/>
            <a:headEnd/>
            <a:tailEnd/>
          </a:ln>
        </p:spPr>
        <p:txBody>
          <a:bodyPr/>
          <a:lstStyle/>
          <a:p>
            <a:endParaRPr lang="en-US" b="1"/>
          </a:p>
        </p:txBody>
      </p:sp>
      <p:sp>
        <p:nvSpPr>
          <p:cNvPr id="30739" name="Freeform 141"/>
          <p:cNvSpPr>
            <a:spLocks noEditPoints="1"/>
          </p:cNvSpPr>
          <p:nvPr/>
        </p:nvSpPr>
        <p:spPr bwMode="auto">
          <a:xfrm>
            <a:off x="3898900" y="4844676"/>
            <a:ext cx="136525" cy="180975"/>
          </a:xfrm>
          <a:custGeom>
            <a:avLst/>
            <a:gdLst>
              <a:gd name="T0" fmla="*/ 2147483647 w 86"/>
              <a:gd name="T1" fmla="*/ 2147483647 h 114"/>
              <a:gd name="T2" fmla="*/ 0 w 86"/>
              <a:gd name="T3" fmla="*/ 2147483647 h 114"/>
              <a:gd name="T4" fmla="*/ 0 w 86"/>
              <a:gd name="T5" fmla="*/ 0 h 114"/>
              <a:gd name="T6" fmla="*/ 2147483647 w 86"/>
              <a:gd name="T7" fmla="*/ 0 h 114"/>
              <a:gd name="T8" fmla="*/ 2147483647 w 86"/>
              <a:gd name="T9" fmla="*/ 0 h 114"/>
              <a:gd name="T10" fmla="*/ 2147483647 w 86"/>
              <a:gd name="T11" fmla="*/ 0 h 114"/>
              <a:gd name="T12" fmla="*/ 2147483647 w 86"/>
              <a:gd name="T13" fmla="*/ 2147483647 h 114"/>
              <a:gd name="T14" fmla="*/ 2147483647 w 86"/>
              <a:gd name="T15" fmla="*/ 2147483647 h 114"/>
              <a:gd name="T16" fmla="*/ 2147483647 w 86"/>
              <a:gd name="T17" fmla="*/ 2147483647 h 114"/>
              <a:gd name="T18" fmla="*/ 2147483647 w 86"/>
              <a:gd name="T19" fmla="*/ 2147483647 h 114"/>
              <a:gd name="T20" fmla="*/ 2147483647 w 86"/>
              <a:gd name="T21" fmla="*/ 2147483647 h 114"/>
              <a:gd name="T22" fmla="*/ 2147483647 w 86"/>
              <a:gd name="T23" fmla="*/ 2147483647 h 114"/>
              <a:gd name="T24" fmla="*/ 2147483647 w 86"/>
              <a:gd name="T25" fmla="*/ 2147483647 h 114"/>
              <a:gd name="T26" fmla="*/ 2147483647 w 86"/>
              <a:gd name="T27" fmla="*/ 2147483647 h 114"/>
              <a:gd name="T28" fmla="*/ 2147483647 w 86"/>
              <a:gd name="T29" fmla="*/ 2147483647 h 114"/>
              <a:gd name="T30" fmla="*/ 2147483647 w 86"/>
              <a:gd name="T31" fmla="*/ 2147483647 h 114"/>
              <a:gd name="T32" fmla="*/ 2147483647 w 86"/>
              <a:gd name="T33" fmla="*/ 2147483647 h 114"/>
              <a:gd name="T34" fmla="*/ 2147483647 w 86"/>
              <a:gd name="T35" fmla="*/ 2147483647 h 114"/>
              <a:gd name="T36" fmla="*/ 2147483647 w 86"/>
              <a:gd name="T37" fmla="*/ 2147483647 h 114"/>
              <a:gd name="T38" fmla="*/ 2147483647 w 86"/>
              <a:gd name="T39" fmla="*/ 2147483647 h 114"/>
              <a:gd name="T40" fmla="*/ 2147483647 w 86"/>
              <a:gd name="T41" fmla="*/ 2147483647 h 114"/>
              <a:gd name="T42" fmla="*/ 2147483647 w 86"/>
              <a:gd name="T43" fmla="*/ 2147483647 h 114"/>
              <a:gd name="T44" fmla="*/ 2147483647 w 86"/>
              <a:gd name="T45" fmla="*/ 2147483647 h 114"/>
              <a:gd name="T46" fmla="*/ 2147483647 w 86"/>
              <a:gd name="T47" fmla="*/ 2147483647 h 114"/>
              <a:gd name="T48" fmla="*/ 2147483647 w 86"/>
              <a:gd name="T49" fmla="*/ 2147483647 h 114"/>
              <a:gd name="T50" fmla="*/ 2147483647 w 86"/>
              <a:gd name="T51" fmla="*/ 2147483647 h 114"/>
              <a:gd name="T52" fmla="*/ 2147483647 w 86"/>
              <a:gd name="T53" fmla="*/ 2147483647 h 114"/>
              <a:gd name="T54" fmla="*/ 2147483647 w 86"/>
              <a:gd name="T55" fmla="*/ 2147483647 h 114"/>
              <a:gd name="T56" fmla="*/ 2147483647 w 86"/>
              <a:gd name="T57" fmla="*/ 2147483647 h 114"/>
              <a:gd name="T58" fmla="*/ 2147483647 w 86"/>
              <a:gd name="T59" fmla="*/ 2147483647 h 114"/>
              <a:gd name="T60" fmla="*/ 2147483647 w 86"/>
              <a:gd name="T61" fmla="*/ 2147483647 h 114"/>
              <a:gd name="T62" fmla="*/ 2147483647 w 86"/>
              <a:gd name="T63" fmla="*/ 2147483647 h 114"/>
              <a:gd name="T64" fmla="*/ 2147483647 w 86"/>
              <a:gd name="T65" fmla="*/ 2147483647 h 114"/>
              <a:gd name="T66" fmla="*/ 2147483647 w 86"/>
              <a:gd name="T67" fmla="*/ 2147483647 h 114"/>
              <a:gd name="T68" fmla="*/ 2147483647 w 86"/>
              <a:gd name="T69" fmla="*/ 2147483647 h 114"/>
              <a:gd name="T70" fmla="*/ 2147483647 w 86"/>
              <a:gd name="T71" fmla="*/ 2147483647 h 114"/>
              <a:gd name="T72" fmla="*/ 2147483647 w 86"/>
              <a:gd name="T73" fmla="*/ 2147483647 h 114"/>
              <a:gd name="T74" fmla="*/ 2147483647 w 86"/>
              <a:gd name="T75" fmla="*/ 2147483647 h 114"/>
              <a:gd name="T76" fmla="*/ 2147483647 w 86"/>
              <a:gd name="T77" fmla="*/ 2147483647 h 114"/>
              <a:gd name="T78" fmla="*/ 2147483647 w 86"/>
              <a:gd name="T79" fmla="*/ 2147483647 h 114"/>
              <a:gd name="T80" fmla="*/ 2147483647 w 86"/>
              <a:gd name="T81" fmla="*/ 2147483647 h 114"/>
              <a:gd name="T82" fmla="*/ 2147483647 w 86"/>
              <a:gd name="T83" fmla="*/ 2147483647 h 114"/>
              <a:gd name="T84" fmla="*/ 2147483647 w 86"/>
              <a:gd name="T85" fmla="*/ 2147483647 h 114"/>
              <a:gd name="T86" fmla="*/ 2147483647 w 86"/>
              <a:gd name="T87" fmla="*/ 2147483647 h 114"/>
              <a:gd name="T88" fmla="*/ 2147483647 w 86"/>
              <a:gd name="T89" fmla="*/ 2147483647 h 114"/>
              <a:gd name="T90" fmla="*/ 2147483647 w 86"/>
              <a:gd name="T91" fmla="*/ 2147483647 h 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14"/>
              <a:gd name="T140" fmla="*/ 86 w 86"/>
              <a:gd name="T141" fmla="*/ 114 h 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14">
                <a:moveTo>
                  <a:pt x="16" y="114"/>
                </a:moveTo>
                <a:lnTo>
                  <a:pt x="0" y="114"/>
                </a:lnTo>
                <a:lnTo>
                  <a:pt x="0" y="0"/>
                </a:lnTo>
                <a:lnTo>
                  <a:pt x="52" y="0"/>
                </a:lnTo>
                <a:lnTo>
                  <a:pt x="58" y="0"/>
                </a:lnTo>
                <a:lnTo>
                  <a:pt x="66" y="2"/>
                </a:lnTo>
                <a:lnTo>
                  <a:pt x="72" y="4"/>
                </a:lnTo>
                <a:lnTo>
                  <a:pt x="76" y="8"/>
                </a:lnTo>
                <a:lnTo>
                  <a:pt x="80" y="12"/>
                </a:lnTo>
                <a:lnTo>
                  <a:pt x="84" y="18"/>
                </a:lnTo>
                <a:lnTo>
                  <a:pt x="86" y="24"/>
                </a:lnTo>
                <a:lnTo>
                  <a:pt x="86" y="32"/>
                </a:lnTo>
                <a:lnTo>
                  <a:pt x="86" y="40"/>
                </a:lnTo>
                <a:lnTo>
                  <a:pt x="84" y="46"/>
                </a:lnTo>
                <a:lnTo>
                  <a:pt x="80" y="52"/>
                </a:lnTo>
                <a:lnTo>
                  <a:pt x="76" y="56"/>
                </a:lnTo>
                <a:lnTo>
                  <a:pt x="72" y="60"/>
                </a:lnTo>
                <a:lnTo>
                  <a:pt x="66" y="64"/>
                </a:lnTo>
                <a:lnTo>
                  <a:pt x="58" y="66"/>
                </a:lnTo>
                <a:lnTo>
                  <a:pt x="52" y="66"/>
                </a:lnTo>
                <a:lnTo>
                  <a:pt x="16" y="66"/>
                </a:lnTo>
                <a:lnTo>
                  <a:pt x="16" y="114"/>
                </a:lnTo>
                <a:close/>
                <a:moveTo>
                  <a:pt x="16" y="52"/>
                </a:moveTo>
                <a:lnTo>
                  <a:pt x="46" y="52"/>
                </a:lnTo>
                <a:lnTo>
                  <a:pt x="56" y="52"/>
                </a:lnTo>
                <a:lnTo>
                  <a:pt x="64" y="48"/>
                </a:lnTo>
                <a:lnTo>
                  <a:pt x="68" y="40"/>
                </a:lnTo>
                <a:lnTo>
                  <a:pt x="70" y="32"/>
                </a:lnTo>
                <a:lnTo>
                  <a:pt x="68" y="24"/>
                </a:lnTo>
                <a:lnTo>
                  <a:pt x="64" y="18"/>
                </a:lnTo>
                <a:lnTo>
                  <a:pt x="56" y="14"/>
                </a:lnTo>
                <a:lnTo>
                  <a:pt x="46" y="12"/>
                </a:lnTo>
                <a:lnTo>
                  <a:pt x="16" y="12"/>
                </a:lnTo>
                <a:lnTo>
                  <a:pt x="16" y="52"/>
                </a:lnTo>
                <a:close/>
              </a:path>
            </a:pathLst>
          </a:custGeom>
          <a:solidFill>
            <a:srgbClr val="FFFFFF"/>
          </a:solidFill>
          <a:ln w="30">
            <a:solidFill>
              <a:srgbClr val="FFFFFF"/>
            </a:solidFill>
            <a:round/>
            <a:headEnd/>
            <a:tailEnd/>
          </a:ln>
        </p:spPr>
        <p:txBody>
          <a:bodyPr/>
          <a:lstStyle/>
          <a:p>
            <a:endParaRPr lang="en-US" b="1"/>
          </a:p>
        </p:txBody>
      </p:sp>
      <p:sp>
        <p:nvSpPr>
          <p:cNvPr id="30740" name="Rectangle 142"/>
          <p:cNvSpPr>
            <a:spLocks noChangeArrowheads="1"/>
          </p:cNvSpPr>
          <p:nvPr/>
        </p:nvSpPr>
        <p:spPr bwMode="auto">
          <a:xfrm>
            <a:off x="4337050" y="4797051"/>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30741" name="Rectangle 143"/>
          <p:cNvSpPr>
            <a:spLocks noChangeArrowheads="1"/>
          </p:cNvSpPr>
          <p:nvPr/>
        </p:nvSpPr>
        <p:spPr bwMode="auto">
          <a:xfrm>
            <a:off x="3879850" y="4797051"/>
            <a:ext cx="17152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P</a:t>
            </a:r>
            <a:endParaRPr lang="en-US" sz="2400" b="1"/>
          </a:p>
        </p:txBody>
      </p:sp>
      <p:sp>
        <p:nvSpPr>
          <p:cNvPr id="30742" name="Rectangle 144"/>
          <p:cNvSpPr>
            <a:spLocks noChangeArrowheads="1"/>
          </p:cNvSpPr>
          <p:nvPr/>
        </p:nvSpPr>
        <p:spPr bwMode="auto">
          <a:xfrm>
            <a:off x="4816475" y="4797051"/>
            <a:ext cx="466725" cy="3079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CH</a:t>
            </a:r>
            <a:r>
              <a:rPr lang="en-US" sz="2000" b="1" baseline="-25000">
                <a:solidFill>
                  <a:srgbClr val="000000"/>
                </a:solidFill>
                <a:latin typeface="Helvetica" pitchFamily="34" charset="0"/>
              </a:rPr>
              <a:t>2</a:t>
            </a:r>
            <a:endParaRPr lang="en-US" sz="2400" b="1" baseline="-25000"/>
          </a:p>
        </p:txBody>
      </p:sp>
      <p:sp>
        <p:nvSpPr>
          <p:cNvPr id="30743" name="Rectangle 147"/>
          <p:cNvSpPr>
            <a:spLocks noChangeArrowheads="1"/>
          </p:cNvSpPr>
          <p:nvPr/>
        </p:nvSpPr>
        <p:spPr bwMode="auto">
          <a:xfrm>
            <a:off x="3857625" y="5282826"/>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30744" name="Rectangle 148"/>
          <p:cNvSpPr>
            <a:spLocks noChangeArrowheads="1"/>
          </p:cNvSpPr>
          <p:nvPr/>
        </p:nvSpPr>
        <p:spPr bwMode="auto">
          <a:xfrm>
            <a:off x="4051300" y="5190751"/>
            <a:ext cx="14266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a:t>
            </a:r>
            <a:endParaRPr lang="en-US" sz="2400" b="1"/>
          </a:p>
        </p:txBody>
      </p:sp>
      <p:sp>
        <p:nvSpPr>
          <p:cNvPr id="30745" name="Freeform 149"/>
          <p:cNvSpPr>
            <a:spLocks noEditPoints="1"/>
          </p:cNvSpPr>
          <p:nvPr/>
        </p:nvSpPr>
        <p:spPr bwMode="auto">
          <a:xfrm>
            <a:off x="3346450" y="4838326"/>
            <a:ext cx="177800" cy="193675"/>
          </a:xfrm>
          <a:custGeom>
            <a:avLst/>
            <a:gdLst>
              <a:gd name="T0" fmla="*/ 2147483647 w 112"/>
              <a:gd name="T1" fmla="*/ 2147483647 h 122"/>
              <a:gd name="T2" fmla="*/ 2147483647 w 112"/>
              <a:gd name="T3" fmla="*/ 2147483647 h 122"/>
              <a:gd name="T4" fmla="*/ 2147483647 w 112"/>
              <a:gd name="T5" fmla="*/ 2147483647 h 122"/>
              <a:gd name="T6" fmla="*/ 2147483647 w 112"/>
              <a:gd name="T7" fmla="*/ 2147483647 h 122"/>
              <a:gd name="T8" fmla="*/ 2147483647 w 112"/>
              <a:gd name="T9" fmla="*/ 2147483647 h 122"/>
              <a:gd name="T10" fmla="*/ 2147483647 w 112"/>
              <a:gd name="T11" fmla="*/ 2147483647 h 122"/>
              <a:gd name="T12" fmla="*/ 2147483647 w 112"/>
              <a:gd name="T13" fmla="*/ 2147483647 h 122"/>
              <a:gd name="T14" fmla="*/ 2147483647 w 112"/>
              <a:gd name="T15" fmla="*/ 2147483647 h 122"/>
              <a:gd name="T16" fmla="*/ 2147483647 w 112"/>
              <a:gd name="T17" fmla="*/ 2147483647 h 122"/>
              <a:gd name="T18" fmla="*/ 2147483647 w 112"/>
              <a:gd name="T19" fmla="*/ 2147483647 h 122"/>
              <a:gd name="T20" fmla="*/ 0 w 112"/>
              <a:gd name="T21" fmla="*/ 2147483647 h 122"/>
              <a:gd name="T22" fmla="*/ 2147483647 w 112"/>
              <a:gd name="T23" fmla="*/ 2147483647 h 122"/>
              <a:gd name="T24" fmla="*/ 2147483647 w 112"/>
              <a:gd name="T25" fmla="*/ 2147483647 h 122"/>
              <a:gd name="T26" fmla="*/ 2147483647 w 112"/>
              <a:gd name="T27" fmla="*/ 2147483647 h 122"/>
              <a:gd name="T28" fmla="*/ 2147483647 w 112"/>
              <a:gd name="T29" fmla="*/ 2147483647 h 122"/>
              <a:gd name="T30" fmla="*/ 2147483647 w 112"/>
              <a:gd name="T31" fmla="*/ 2147483647 h 122"/>
              <a:gd name="T32" fmla="*/ 2147483647 w 112"/>
              <a:gd name="T33" fmla="*/ 0 h 122"/>
              <a:gd name="T34" fmla="*/ 2147483647 w 112"/>
              <a:gd name="T35" fmla="*/ 2147483647 h 122"/>
              <a:gd name="T36" fmla="*/ 2147483647 w 112"/>
              <a:gd name="T37" fmla="*/ 2147483647 h 122"/>
              <a:gd name="T38" fmla="*/ 2147483647 w 112"/>
              <a:gd name="T39" fmla="*/ 2147483647 h 122"/>
              <a:gd name="T40" fmla="*/ 2147483647 w 112"/>
              <a:gd name="T41" fmla="*/ 2147483647 h 122"/>
              <a:gd name="T42" fmla="*/ 2147483647 w 112"/>
              <a:gd name="T43" fmla="*/ 2147483647 h 122"/>
              <a:gd name="T44" fmla="*/ 2147483647 w 112"/>
              <a:gd name="T45" fmla="*/ 2147483647 h 122"/>
              <a:gd name="T46" fmla="*/ 2147483647 w 112"/>
              <a:gd name="T47" fmla="*/ 2147483647 h 122"/>
              <a:gd name="T48" fmla="*/ 2147483647 w 112"/>
              <a:gd name="T49" fmla="*/ 2147483647 h 122"/>
              <a:gd name="T50" fmla="*/ 2147483647 w 112"/>
              <a:gd name="T51" fmla="*/ 2147483647 h 122"/>
              <a:gd name="T52" fmla="*/ 2147483647 w 112"/>
              <a:gd name="T53" fmla="*/ 2147483647 h 122"/>
              <a:gd name="T54" fmla="*/ 2147483647 w 112"/>
              <a:gd name="T55" fmla="*/ 2147483647 h 122"/>
              <a:gd name="T56" fmla="*/ 2147483647 w 112"/>
              <a:gd name="T57" fmla="*/ 2147483647 h 122"/>
              <a:gd name="T58" fmla="*/ 2147483647 w 112"/>
              <a:gd name="T59" fmla="*/ 2147483647 h 122"/>
              <a:gd name="T60" fmla="*/ 2147483647 w 112"/>
              <a:gd name="T61" fmla="*/ 2147483647 h 122"/>
              <a:gd name="T62" fmla="*/ 2147483647 w 112"/>
              <a:gd name="T63" fmla="*/ 2147483647 h 122"/>
              <a:gd name="T64" fmla="*/ 2147483647 w 112"/>
              <a:gd name="T65" fmla="*/ 2147483647 h 122"/>
              <a:gd name="T66" fmla="*/ 2147483647 w 112"/>
              <a:gd name="T67" fmla="*/ 2147483647 h 122"/>
              <a:gd name="T68" fmla="*/ 2147483647 w 112"/>
              <a:gd name="T69" fmla="*/ 2147483647 h 122"/>
              <a:gd name="T70" fmla="*/ 2147483647 w 112"/>
              <a:gd name="T71" fmla="*/ 2147483647 h 122"/>
              <a:gd name="T72" fmla="*/ 2147483647 w 112"/>
              <a:gd name="T73" fmla="*/ 2147483647 h 122"/>
              <a:gd name="T74" fmla="*/ 2147483647 w 112"/>
              <a:gd name="T75" fmla="*/ 2147483647 h 122"/>
              <a:gd name="T76" fmla="*/ 2147483647 w 112"/>
              <a:gd name="T77" fmla="*/ 2147483647 h 122"/>
              <a:gd name="T78" fmla="*/ 2147483647 w 112"/>
              <a:gd name="T79" fmla="*/ 2147483647 h 122"/>
              <a:gd name="T80" fmla="*/ 2147483647 w 112"/>
              <a:gd name="T81" fmla="*/ 2147483647 h 122"/>
              <a:gd name="T82" fmla="*/ 2147483647 w 112"/>
              <a:gd name="T83" fmla="*/ 2147483647 h 122"/>
              <a:gd name="T84" fmla="*/ 2147483647 w 112"/>
              <a:gd name="T85" fmla="*/ 2147483647 h 122"/>
              <a:gd name="T86" fmla="*/ 2147483647 w 112"/>
              <a:gd name="T87" fmla="*/ 2147483647 h 122"/>
              <a:gd name="T88" fmla="*/ 2147483647 w 112"/>
              <a:gd name="T89" fmla="*/ 2147483647 h 122"/>
              <a:gd name="T90" fmla="*/ 2147483647 w 112"/>
              <a:gd name="T91" fmla="*/ 2147483647 h 122"/>
              <a:gd name="T92" fmla="*/ 2147483647 w 112"/>
              <a:gd name="T93" fmla="*/ 2147483647 h 122"/>
              <a:gd name="T94" fmla="*/ 2147483647 w 112"/>
              <a:gd name="T95" fmla="*/ 2147483647 h 122"/>
              <a:gd name="T96" fmla="*/ 2147483647 w 112"/>
              <a:gd name="T97" fmla="*/ 2147483647 h 122"/>
              <a:gd name="T98" fmla="*/ 2147483647 w 112"/>
              <a:gd name="T99" fmla="*/ 2147483647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2"/>
              <a:gd name="T152" fmla="*/ 112 w 112"/>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2">
                <a:moveTo>
                  <a:pt x="108" y="84"/>
                </a:moveTo>
                <a:lnTo>
                  <a:pt x="108" y="84"/>
                </a:lnTo>
                <a:lnTo>
                  <a:pt x="104" y="96"/>
                </a:lnTo>
                <a:lnTo>
                  <a:pt x="98" y="104"/>
                </a:lnTo>
                <a:lnTo>
                  <a:pt x="90" y="112"/>
                </a:lnTo>
                <a:lnTo>
                  <a:pt x="80" y="116"/>
                </a:lnTo>
                <a:lnTo>
                  <a:pt x="68" y="120"/>
                </a:lnTo>
                <a:lnTo>
                  <a:pt x="56" y="122"/>
                </a:lnTo>
                <a:lnTo>
                  <a:pt x="44" y="120"/>
                </a:lnTo>
                <a:lnTo>
                  <a:pt x="34" y="116"/>
                </a:lnTo>
                <a:lnTo>
                  <a:pt x="24" y="112"/>
                </a:lnTo>
                <a:lnTo>
                  <a:pt x="16" y="104"/>
                </a:lnTo>
                <a:lnTo>
                  <a:pt x="10" y="96"/>
                </a:lnTo>
                <a:lnTo>
                  <a:pt x="4" y="86"/>
                </a:lnTo>
                <a:lnTo>
                  <a:pt x="2" y="74"/>
                </a:lnTo>
                <a:lnTo>
                  <a:pt x="0" y="60"/>
                </a:lnTo>
                <a:lnTo>
                  <a:pt x="2" y="48"/>
                </a:lnTo>
                <a:lnTo>
                  <a:pt x="4" y="36"/>
                </a:lnTo>
                <a:lnTo>
                  <a:pt x="10" y="26"/>
                </a:lnTo>
                <a:lnTo>
                  <a:pt x="16" y="16"/>
                </a:lnTo>
                <a:lnTo>
                  <a:pt x="24" y="10"/>
                </a:lnTo>
                <a:lnTo>
                  <a:pt x="34" y="4"/>
                </a:lnTo>
                <a:lnTo>
                  <a:pt x="44" y="2"/>
                </a:lnTo>
                <a:lnTo>
                  <a:pt x="56" y="0"/>
                </a:lnTo>
                <a:lnTo>
                  <a:pt x="68" y="2"/>
                </a:lnTo>
                <a:lnTo>
                  <a:pt x="78" y="4"/>
                </a:lnTo>
                <a:lnTo>
                  <a:pt x="86" y="8"/>
                </a:lnTo>
                <a:lnTo>
                  <a:pt x="94" y="14"/>
                </a:lnTo>
                <a:lnTo>
                  <a:pt x="102" y="22"/>
                </a:lnTo>
                <a:lnTo>
                  <a:pt x="108" y="34"/>
                </a:lnTo>
                <a:lnTo>
                  <a:pt x="112" y="46"/>
                </a:lnTo>
                <a:lnTo>
                  <a:pt x="112" y="60"/>
                </a:lnTo>
                <a:lnTo>
                  <a:pt x="112" y="72"/>
                </a:lnTo>
                <a:lnTo>
                  <a:pt x="108" y="84"/>
                </a:lnTo>
                <a:close/>
                <a:moveTo>
                  <a:pt x="94" y="42"/>
                </a:moveTo>
                <a:lnTo>
                  <a:pt x="94" y="42"/>
                </a:lnTo>
                <a:lnTo>
                  <a:pt x="90" y="34"/>
                </a:lnTo>
                <a:lnTo>
                  <a:pt x="86" y="26"/>
                </a:lnTo>
                <a:lnTo>
                  <a:pt x="80" y="22"/>
                </a:lnTo>
                <a:lnTo>
                  <a:pt x="74" y="18"/>
                </a:lnTo>
                <a:lnTo>
                  <a:pt x="66" y="14"/>
                </a:lnTo>
                <a:lnTo>
                  <a:pt x="56" y="14"/>
                </a:lnTo>
                <a:lnTo>
                  <a:pt x="48" y="14"/>
                </a:lnTo>
                <a:lnTo>
                  <a:pt x="40" y="18"/>
                </a:lnTo>
                <a:lnTo>
                  <a:pt x="34" y="22"/>
                </a:lnTo>
                <a:lnTo>
                  <a:pt x="28" y="26"/>
                </a:lnTo>
                <a:lnTo>
                  <a:pt x="24" y="34"/>
                </a:lnTo>
                <a:lnTo>
                  <a:pt x="20" y="42"/>
                </a:lnTo>
                <a:lnTo>
                  <a:pt x="18" y="50"/>
                </a:lnTo>
                <a:lnTo>
                  <a:pt x="16" y="60"/>
                </a:lnTo>
                <a:lnTo>
                  <a:pt x="18" y="70"/>
                </a:lnTo>
                <a:lnTo>
                  <a:pt x="20" y="80"/>
                </a:lnTo>
                <a:lnTo>
                  <a:pt x="24" y="88"/>
                </a:lnTo>
                <a:lnTo>
                  <a:pt x="28" y="94"/>
                </a:lnTo>
                <a:lnTo>
                  <a:pt x="34" y="100"/>
                </a:lnTo>
                <a:lnTo>
                  <a:pt x="40" y="104"/>
                </a:lnTo>
                <a:lnTo>
                  <a:pt x="48" y="106"/>
                </a:lnTo>
                <a:lnTo>
                  <a:pt x="56" y="108"/>
                </a:lnTo>
                <a:lnTo>
                  <a:pt x="66" y="106"/>
                </a:lnTo>
                <a:lnTo>
                  <a:pt x="74" y="104"/>
                </a:lnTo>
                <a:lnTo>
                  <a:pt x="80" y="100"/>
                </a:lnTo>
                <a:lnTo>
                  <a:pt x="86" y="94"/>
                </a:lnTo>
                <a:lnTo>
                  <a:pt x="90" y="88"/>
                </a:lnTo>
                <a:lnTo>
                  <a:pt x="94" y="80"/>
                </a:lnTo>
                <a:lnTo>
                  <a:pt x="96" y="70"/>
                </a:lnTo>
                <a:lnTo>
                  <a:pt x="96" y="60"/>
                </a:lnTo>
                <a:lnTo>
                  <a:pt x="96" y="50"/>
                </a:lnTo>
                <a:lnTo>
                  <a:pt x="94" y="42"/>
                </a:lnTo>
                <a:close/>
              </a:path>
            </a:pathLst>
          </a:custGeom>
          <a:solidFill>
            <a:srgbClr val="FFFFFF"/>
          </a:solidFill>
          <a:ln w="30">
            <a:solidFill>
              <a:srgbClr val="FFFFFF"/>
            </a:solidFill>
            <a:round/>
            <a:headEnd/>
            <a:tailEnd/>
          </a:ln>
        </p:spPr>
        <p:txBody>
          <a:bodyPr/>
          <a:lstStyle/>
          <a:p>
            <a:endParaRPr lang="en-US" b="1"/>
          </a:p>
        </p:txBody>
      </p:sp>
      <p:sp>
        <p:nvSpPr>
          <p:cNvPr id="30746" name="Freeform 150"/>
          <p:cNvSpPr>
            <a:spLocks noEditPoints="1"/>
          </p:cNvSpPr>
          <p:nvPr/>
        </p:nvSpPr>
        <p:spPr bwMode="auto">
          <a:xfrm>
            <a:off x="2349500" y="4838326"/>
            <a:ext cx="177800" cy="193675"/>
          </a:xfrm>
          <a:custGeom>
            <a:avLst/>
            <a:gdLst>
              <a:gd name="T0" fmla="*/ 2147483647 w 112"/>
              <a:gd name="T1" fmla="*/ 2147483647 h 122"/>
              <a:gd name="T2" fmla="*/ 2147483647 w 112"/>
              <a:gd name="T3" fmla="*/ 2147483647 h 122"/>
              <a:gd name="T4" fmla="*/ 2147483647 w 112"/>
              <a:gd name="T5" fmla="*/ 2147483647 h 122"/>
              <a:gd name="T6" fmla="*/ 2147483647 w 112"/>
              <a:gd name="T7" fmla="*/ 2147483647 h 122"/>
              <a:gd name="T8" fmla="*/ 2147483647 w 112"/>
              <a:gd name="T9" fmla="*/ 2147483647 h 122"/>
              <a:gd name="T10" fmla="*/ 2147483647 w 112"/>
              <a:gd name="T11" fmla="*/ 2147483647 h 122"/>
              <a:gd name="T12" fmla="*/ 2147483647 w 112"/>
              <a:gd name="T13" fmla="*/ 2147483647 h 122"/>
              <a:gd name="T14" fmla="*/ 2147483647 w 112"/>
              <a:gd name="T15" fmla="*/ 2147483647 h 122"/>
              <a:gd name="T16" fmla="*/ 2147483647 w 112"/>
              <a:gd name="T17" fmla="*/ 2147483647 h 122"/>
              <a:gd name="T18" fmla="*/ 2147483647 w 112"/>
              <a:gd name="T19" fmla="*/ 2147483647 h 122"/>
              <a:gd name="T20" fmla="*/ 0 w 112"/>
              <a:gd name="T21" fmla="*/ 2147483647 h 122"/>
              <a:gd name="T22" fmla="*/ 2147483647 w 112"/>
              <a:gd name="T23" fmla="*/ 2147483647 h 122"/>
              <a:gd name="T24" fmla="*/ 2147483647 w 112"/>
              <a:gd name="T25" fmla="*/ 2147483647 h 122"/>
              <a:gd name="T26" fmla="*/ 2147483647 w 112"/>
              <a:gd name="T27" fmla="*/ 2147483647 h 122"/>
              <a:gd name="T28" fmla="*/ 2147483647 w 112"/>
              <a:gd name="T29" fmla="*/ 2147483647 h 122"/>
              <a:gd name="T30" fmla="*/ 2147483647 w 112"/>
              <a:gd name="T31" fmla="*/ 2147483647 h 122"/>
              <a:gd name="T32" fmla="*/ 2147483647 w 112"/>
              <a:gd name="T33" fmla="*/ 0 h 122"/>
              <a:gd name="T34" fmla="*/ 2147483647 w 112"/>
              <a:gd name="T35" fmla="*/ 2147483647 h 122"/>
              <a:gd name="T36" fmla="*/ 2147483647 w 112"/>
              <a:gd name="T37" fmla="*/ 2147483647 h 122"/>
              <a:gd name="T38" fmla="*/ 2147483647 w 112"/>
              <a:gd name="T39" fmla="*/ 2147483647 h 122"/>
              <a:gd name="T40" fmla="*/ 2147483647 w 112"/>
              <a:gd name="T41" fmla="*/ 2147483647 h 122"/>
              <a:gd name="T42" fmla="*/ 2147483647 w 112"/>
              <a:gd name="T43" fmla="*/ 2147483647 h 122"/>
              <a:gd name="T44" fmla="*/ 2147483647 w 112"/>
              <a:gd name="T45" fmla="*/ 2147483647 h 122"/>
              <a:gd name="T46" fmla="*/ 2147483647 w 112"/>
              <a:gd name="T47" fmla="*/ 2147483647 h 122"/>
              <a:gd name="T48" fmla="*/ 2147483647 w 112"/>
              <a:gd name="T49" fmla="*/ 2147483647 h 122"/>
              <a:gd name="T50" fmla="*/ 2147483647 w 112"/>
              <a:gd name="T51" fmla="*/ 2147483647 h 122"/>
              <a:gd name="T52" fmla="*/ 2147483647 w 112"/>
              <a:gd name="T53" fmla="*/ 2147483647 h 122"/>
              <a:gd name="T54" fmla="*/ 2147483647 w 112"/>
              <a:gd name="T55" fmla="*/ 2147483647 h 122"/>
              <a:gd name="T56" fmla="*/ 2147483647 w 112"/>
              <a:gd name="T57" fmla="*/ 2147483647 h 122"/>
              <a:gd name="T58" fmla="*/ 2147483647 w 112"/>
              <a:gd name="T59" fmla="*/ 2147483647 h 122"/>
              <a:gd name="T60" fmla="*/ 2147483647 w 112"/>
              <a:gd name="T61" fmla="*/ 2147483647 h 122"/>
              <a:gd name="T62" fmla="*/ 2147483647 w 112"/>
              <a:gd name="T63" fmla="*/ 2147483647 h 122"/>
              <a:gd name="T64" fmla="*/ 2147483647 w 112"/>
              <a:gd name="T65" fmla="*/ 2147483647 h 122"/>
              <a:gd name="T66" fmla="*/ 2147483647 w 112"/>
              <a:gd name="T67" fmla="*/ 2147483647 h 122"/>
              <a:gd name="T68" fmla="*/ 2147483647 w 112"/>
              <a:gd name="T69" fmla="*/ 2147483647 h 122"/>
              <a:gd name="T70" fmla="*/ 2147483647 w 112"/>
              <a:gd name="T71" fmla="*/ 2147483647 h 122"/>
              <a:gd name="T72" fmla="*/ 2147483647 w 112"/>
              <a:gd name="T73" fmla="*/ 2147483647 h 122"/>
              <a:gd name="T74" fmla="*/ 2147483647 w 112"/>
              <a:gd name="T75" fmla="*/ 2147483647 h 122"/>
              <a:gd name="T76" fmla="*/ 2147483647 w 112"/>
              <a:gd name="T77" fmla="*/ 2147483647 h 122"/>
              <a:gd name="T78" fmla="*/ 2147483647 w 112"/>
              <a:gd name="T79" fmla="*/ 2147483647 h 122"/>
              <a:gd name="T80" fmla="*/ 2147483647 w 112"/>
              <a:gd name="T81" fmla="*/ 2147483647 h 122"/>
              <a:gd name="T82" fmla="*/ 2147483647 w 112"/>
              <a:gd name="T83" fmla="*/ 2147483647 h 122"/>
              <a:gd name="T84" fmla="*/ 2147483647 w 112"/>
              <a:gd name="T85" fmla="*/ 2147483647 h 122"/>
              <a:gd name="T86" fmla="*/ 2147483647 w 112"/>
              <a:gd name="T87" fmla="*/ 2147483647 h 122"/>
              <a:gd name="T88" fmla="*/ 2147483647 w 112"/>
              <a:gd name="T89" fmla="*/ 2147483647 h 122"/>
              <a:gd name="T90" fmla="*/ 2147483647 w 112"/>
              <a:gd name="T91" fmla="*/ 2147483647 h 122"/>
              <a:gd name="T92" fmla="*/ 2147483647 w 112"/>
              <a:gd name="T93" fmla="*/ 2147483647 h 122"/>
              <a:gd name="T94" fmla="*/ 2147483647 w 112"/>
              <a:gd name="T95" fmla="*/ 2147483647 h 122"/>
              <a:gd name="T96" fmla="*/ 2147483647 w 112"/>
              <a:gd name="T97" fmla="*/ 2147483647 h 122"/>
              <a:gd name="T98" fmla="*/ 2147483647 w 112"/>
              <a:gd name="T99" fmla="*/ 2147483647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2"/>
              <a:gd name="T152" fmla="*/ 112 w 112"/>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2">
                <a:moveTo>
                  <a:pt x="108" y="84"/>
                </a:moveTo>
                <a:lnTo>
                  <a:pt x="108" y="84"/>
                </a:lnTo>
                <a:lnTo>
                  <a:pt x="104" y="96"/>
                </a:lnTo>
                <a:lnTo>
                  <a:pt x="98" y="104"/>
                </a:lnTo>
                <a:lnTo>
                  <a:pt x="90" y="112"/>
                </a:lnTo>
                <a:lnTo>
                  <a:pt x="80" y="116"/>
                </a:lnTo>
                <a:lnTo>
                  <a:pt x="68" y="120"/>
                </a:lnTo>
                <a:lnTo>
                  <a:pt x="56" y="122"/>
                </a:lnTo>
                <a:lnTo>
                  <a:pt x="44" y="120"/>
                </a:lnTo>
                <a:lnTo>
                  <a:pt x="34" y="116"/>
                </a:lnTo>
                <a:lnTo>
                  <a:pt x="24" y="112"/>
                </a:lnTo>
                <a:lnTo>
                  <a:pt x="16" y="104"/>
                </a:lnTo>
                <a:lnTo>
                  <a:pt x="10" y="96"/>
                </a:lnTo>
                <a:lnTo>
                  <a:pt x="4" y="86"/>
                </a:lnTo>
                <a:lnTo>
                  <a:pt x="2" y="74"/>
                </a:lnTo>
                <a:lnTo>
                  <a:pt x="0" y="60"/>
                </a:lnTo>
                <a:lnTo>
                  <a:pt x="2" y="48"/>
                </a:lnTo>
                <a:lnTo>
                  <a:pt x="4" y="36"/>
                </a:lnTo>
                <a:lnTo>
                  <a:pt x="10" y="26"/>
                </a:lnTo>
                <a:lnTo>
                  <a:pt x="16" y="16"/>
                </a:lnTo>
                <a:lnTo>
                  <a:pt x="24" y="10"/>
                </a:lnTo>
                <a:lnTo>
                  <a:pt x="34" y="4"/>
                </a:lnTo>
                <a:lnTo>
                  <a:pt x="44" y="2"/>
                </a:lnTo>
                <a:lnTo>
                  <a:pt x="56" y="0"/>
                </a:lnTo>
                <a:lnTo>
                  <a:pt x="68" y="2"/>
                </a:lnTo>
                <a:lnTo>
                  <a:pt x="78" y="4"/>
                </a:lnTo>
                <a:lnTo>
                  <a:pt x="86" y="8"/>
                </a:lnTo>
                <a:lnTo>
                  <a:pt x="94" y="14"/>
                </a:lnTo>
                <a:lnTo>
                  <a:pt x="102" y="22"/>
                </a:lnTo>
                <a:lnTo>
                  <a:pt x="108" y="34"/>
                </a:lnTo>
                <a:lnTo>
                  <a:pt x="112" y="46"/>
                </a:lnTo>
                <a:lnTo>
                  <a:pt x="112" y="60"/>
                </a:lnTo>
                <a:lnTo>
                  <a:pt x="112" y="72"/>
                </a:lnTo>
                <a:lnTo>
                  <a:pt x="108" y="84"/>
                </a:lnTo>
                <a:close/>
                <a:moveTo>
                  <a:pt x="94" y="42"/>
                </a:moveTo>
                <a:lnTo>
                  <a:pt x="94" y="42"/>
                </a:lnTo>
                <a:lnTo>
                  <a:pt x="90" y="34"/>
                </a:lnTo>
                <a:lnTo>
                  <a:pt x="86" y="26"/>
                </a:lnTo>
                <a:lnTo>
                  <a:pt x="80" y="22"/>
                </a:lnTo>
                <a:lnTo>
                  <a:pt x="74" y="18"/>
                </a:lnTo>
                <a:lnTo>
                  <a:pt x="66" y="14"/>
                </a:lnTo>
                <a:lnTo>
                  <a:pt x="56" y="14"/>
                </a:lnTo>
                <a:lnTo>
                  <a:pt x="48" y="14"/>
                </a:lnTo>
                <a:lnTo>
                  <a:pt x="40" y="18"/>
                </a:lnTo>
                <a:lnTo>
                  <a:pt x="34" y="22"/>
                </a:lnTo>
                <a:lnTo>
                  <a:pt x="28" y="26"/>
                </a:lnTo>
                <a:lnTo>
                  <a:pt x="24" y="34"/>
                </a:lnTo>
                <a:lnTo>
                  <a:pt x="20" y="42"/>
                </a:lnTo>
                <a:lnTo>
                  <a:pt x="18" y="50"/>
                </a:lnTo>
                <a:lnTo>
                  <a:pt x="16" y="60"/>
                </a:lnTo>
                <a:lnTo>
                  <a:pt x="18" y="70"/>
                </a:lnTo>
                <a:lnTo>
                  <a:pt x="20" y="80"/>
                </a:lnTo>
                <a:lnTo>
                  <a:pt x="24" y="88"/>
                </a:lnTo>
                <a:lnTo>
                  <a:pt x="28" y="94"/>
                </a:lnTo>
                <a:lnTo>
                  <a:pt x="34" y="100"/>
                </a:lnTo>
                <a:lnTo>
                  <a:pt x="40" y="104"/>
                </a:lnTo>
                <a:lnTo>
                  <a:pt x="48" y="106"/>
                </a:lnTo>
                <a:lnTo>
                  <a:pt x="56" y="108"/>
                </a:lnTo>
                <a:lnTo>
                  <a:pt x="66" y="106"/>
                </a:lnTo>
                <a:lnTo>
                  <a:pt x="74" y="104"/>
                </a:lnTo>
                <a:lnTo>
                  <a:pt x="80" y="100"/>
                </a:lnTo>
                <a:lnTo>
                  <a:pt x="86" y="94"/>
                </a:lnTo>
                <a:lnTo>
                  <a:pt x="90" y="88"/>
                </a:lnTo>
                <a:lnTo>
                  <a:pt x="94" y="80"/>
                </a:lnTo>
                <a:lnTo>
                  <a:pt x="96" y="70"/>
                </a:lnTo>
                <a:lnTo>
                  <a:pt x="96" y="60"/>
                </a:lnTo>
                <a:lnTo>
                  <a:pt x="96" y="50"/>
                </a:lnTo>
                <a:lnTo>
                  <a:pt x="94" y="42"/>
                </a:lnTo>
                <a:close/>
              </a:path>
            </a:pathLst>
          </a:custGeom>
          <a:solidFill>
            <a:srgbClr val="FFFFFF"/>
          </a:solidFill>
          <a:ln w="30">
            <a:solidFill>
              <a:srgbClr val="FFFFFF"/>
            </a:solidFill>
            <a:round/>
            <a:headEnd/>
            <a:tailEnd/>
          </a:ln>
        </p:spPr>
        <p:txBody>
          <a:bodyPr/>
          <a:lstStyle/>
          <a:p>
            <a:endParaRPr lang="en-US" b="1"/>
          </a:p>
        </p:txBody>
      </p:sp>
      <p:sp>
        <p:nvSpPr>
          <p:cNvPr id="30747" name="Freeform 151"/>
          <p:cNvSpPr>
            <a:spLocks noEditPoints="1"/>
          </p:cNvSpPr>
          <p:nvPr/>
        </p:nvSpPr>
        <p:spPr bwMode="auto">
          <a:xfrm>
            <a:off x="2835275" y="5327276"/>
            <a:ext cx="177800" cy="190500"/>
          </a:xfrm>
          <a:custGeom>
            <a:avLst/>
            <a:gdLst>
              <a:gd name="T0" fmla="*/ 2147483647 w 112"/>
              <a:gd name="T1" fmla="*/ 2147483647 h 120"/>
              <a:gd name="T2" fmla="*/ 2147483647 w 112"/>
              <a:gd name="T3" fmla="*/ 2147483647 h 120"/>
              <a:gd name="T4" fmla="*/ 2147483647 w 112"/>
              <a:gd name="T5" fmla="*/ 2147483647 h 120"/>
              <a:gd name="T6" fmla="*/ 2147483647 w 112"/>
              <a:gd name="T7" fmla="*/ 2147483647 h 120"/>
              <a:gd name="T8" fmla="*/ 2147483647 w 112"/>
              <a:gd name="T9" fmla="*/ 2147483647 h 120"/>
              <a:gd name="T10" fmla="*/ 2147483647 w 112"/>
              <a:gd name="T11" fmla="*/ 2147483647 h 120"/>
              <a:gd name="T12" fmla="*/ 2147483647 w 112"/>
              <a:gd name="T13" fmla="*/ 2147483647 h 120"/>
              <a:gd name="T14" fmla="*/ 2147483647 w 112"/>
              <a:gd name="T15" fmla="*/ 2147483647 h 120"/>
              <a:gd name="T16" fmla="*/ 2147483647 w 112"/>
              <a:gd name="T17" fmla="*/ 2147483647 h 120"/>
              <a:gd name="T18" fmla="*/ 2147483647 w 112"/>
              <a:gd name="T19" fmla="*/ 2147483647 h 120"/>
              <a:gd name="T20" fmla="*/ 0 w 112"/>
              <a:gd name="T21" fmla="*/ 2147483647 h 120"/>
              <a:gd name="T22" fmla="*/ 2147483647 w 112"/>
              <a:gd name="T23" fmla="*/ 2147483647 h 120"/>
              <a:gd name="T24" fmla="*/ 2147483647 w 112"/>
              <a:gd name="T25" fmla="*/ 2147483647 h 120"/>
              <a:gd name="T26" fmla="*/ 2147483647 w 112"/>
              <a:gd name="T27" fmla="*/ 2147483647 h 120"/>
              <a:gd name="T28" fmla="*/ 2147483647 w 112"/>
              <a:gd name="T29" fmla="*/ 2147483647 h 120"/>
              <a:gd name="T30" fmla="*/ 2147483647 w 112"/>
              <a:gd name="T31" fmla="*/ 2147483647 h 120"/>
              <a:gd name="T32" fmla="*/ 2147483647 w 112"/>
              <a:gd name="T33" fmla="*/ 0 h 120"/>
              <a:gd name="T34" fmla="*/ 2147483647 w 112"/>
              <a:gd name="T35" fmla="*/ 0 h 120"/>
              <a:gd name="T36" fmla="*/ 2147483647 w 112"/>
              <a:gd name="T37" fmla="*/ 2147483647 h 120"/>
              <a:gd name="T38" fmla="*/ 2147483647 w 112"/>
              <a:gd name="T39" fmla="*/ 2147483647 h 120"/>
              <a:gd name="T40" fmla="*/ 2147483647 w 112"/>
              <a:gd name="T41" fmla="*/ 2147483647 h 120"/>
              <a:gd name="T42" fmla="*/ 2147483647 w 112"/>
              <a:gd name="T43" fmla="*/ 2147483647 h 120"/>
              <a:gd name="T44" fmla="*/ 2147483647 w 112"/>
              <a:gd name="T45" fmla="*/ 2147483647 h 120"/>
              <a:gd name="T46" fmla="*/ 2147483647 w 112"/>
              <a:gd name="T47" fmla="*/ 2147483647 h 120"/>
              <a:gd name="T48" fmla="*/ 2147483647 w 112"/>
              <a:gd name="T49" fmla="*/ 2147483647 h 120"/>
              <a:gd name="T50" fmla="*/ 2147483647 w 112"/>
              <a:gd name="T51" fmla="*/ 2147483647 h 120"/>
              <a:gd name="T52" fmla="*/ 2147483647 w 112"/>
              <a:gd name="T53" fmla="*/ 2147483647 h 120"/>
              <a:gd name="T54" fmla="*/ 2147483647 w 112"/>
              <a:gd name="T55" fmla="*/ 2147483647 h 120"/>
              <a:gd name="T56" fmla="*/ 2147483647 w 112"/>
              <a:gd name="T57" fmla="*/ 2147483647 h 120"/>
              <a:gd name="T58" fmla="*/ 2147483647 w 112"/>
              <a:gd name="T59" fmla="*/ 2147483647 h 120"/>
              <a:gd name="T60" fmla="*/ 2147483647 w 112"/>
              <a:gd name="T61" fmla="*/ 2147483647 h 120"/>
              <a:gd name="T62" fmla="*/ 2147483647 w 112"/>
              <a:gd name="T63" fmla="*/ 2147483647 h 120"/>
              <a:gd name="T64" fmla="*/ 2147483647 w 112"/>
              <a:gd name="T65" fmla="*/ 2147483647 h 120"/>
              <a:gd name="T66" fmla="*/ 2147483647 w 112"/>
              <a:gd name="T67" fmla="*/ 2147483647 h 120"/>
              <a:gd name="T68" fmla="*/ 2147483647 w 112"/>
              <a:gd name="T69" fmla="*/ 2147483647 h 120"/>
              <a:gd name="T70" fmla="*/ 2147483647 w 112"/>
              <a:gd name="T71" fmla="*/ 2147483647 h 120"/>
              <a:gd name="T72" fmla="*/ 2147483647 w 112"/>
              <a:gd name="T73" fmla="*/ 2147483647 h 120"/>
              <a:gd name="T74" fmla="*/ 2147483647 w 112"/>
              <a:gd name="T75" fmla="*/ 2147483647 h 120"/>
              <a:gd name="T76" fmla="*/ 2147483647 w 112"/>
              <a:gd name="T77" fmla="*/ 2147483647 h 120"/>
              <a:gd name="T78" fmla="*/ 2147483647 w 112"/>
              <a:gd name="T79" fmla="*/ 2147483647 h 120"/>
              <a:gd name="T80" fmla="*/ 2147483647 w 112"/>
              <a:gd name="T81" fmla="*/ 2147483647 h 120"/>
              <a:gd name="T82" fmla="*/ 2147483647 w 112"/>
              <a:gd name="T83" fmla="*/ 2147483647 h 120"/>
              <a:gd name="T84" fmla="*/ 2147483647 w 112"/>
              <a:gd name="T85" fmla="*/ 2147483647 h 120"/>
              <a:gd name="T86" fmla="*/ 2147483647 w 112"/>
              <a:gd name="T87" fmla="*/ 2147483647 h 120"/>
              <a:gd name="T88" fmla="*/ 2147483647 w 112"/>
              <a:gd name="T89" fmla="*/ 2147483647 h 120"/>
              <a:gd name="T90" fmla="*/ 2147483647 w 112"/>
              <a:gd name="T91" fmla="*/ 2147483647 h 120"/>
              <a:gd name="T92" fmla="*/ 2147483647 w 112"/>
              <a:gd name="T93" fmla="*/ 2147483647 h 120"/>
              <a:gd name="T94" fmla="*/ 2147483647 w 112"/>
              <a:gd name="T95" fmla="*/ 2147483647 h 120"/>
              <a:gd name="T96" fmla="*/ 2147483647 w 112"/>
              <a:gd name="T97" fmla="*/ 2147483647 h 120"/>
              <a:gd name="T98" fmla="*/ 2147483647 w 112"/>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108" y="84"/>
                </a:moveTo>
                <a:lnTo>
                  <a:pt x="108" y="84"/>
                </a:lnTo>
                <a:lnTo>
                  <a:pt x="104" y="94"/>
                </a:lnTo>
                <a:lnTo>
                  <a:pt x="98" y="104"/>
                </a:lnTo>
                <a:lnTo>
                  <a:pt x="90" y="110"/>
                </a:lnTo>
                <a:lnTo>
                  <a:pt x="80" y="116"/>
                </a:lnTo>
                <a:lnTo>
                  <a:pt x="70" y="120"/>
                </a:lnTo>
                <a:lnTo>
                  <a:pt x="56" y="120"/>
                </a:lnTo>
                <a:lnTo>
                  <a:pt x="44" y="120"/>
                </a:lnTo>
                <a:lnTo>
                  <a:pt x="34" y="116"/>
                </a:lnTo>
                <a:lnTo>
                  <a:pt x="24" y="110"/>
                </a:lnTo>
                <a:lnTo>
                  <a:pt x="16" y="104"/>
                </a:lnTo>
                <a:lnTo>
                  <a:pt x="10" y="94"/>
                </a:lnTo>
                <a:lnTo>
                  <a:pt x="4" y="84"/>
                </a:lnTo>
                <a:lnTo>
                  <a:pt x="2" y="72"/>
                </a:lnTo>
                <a:lnTo>
                  <a:pt x="0" y="60"/>
                </a:lnTo>
                <a:lnTo>
                  <a:pt x="2" y="46"/>
                </a:lnTo>
                <a:lnTo>
                  <a:pt x="4" y="34"/>
                </a:lnTo>
                <a:lnTo>
                  <a:pt x="10" y="24"/>
                </a:lnTo>
                <a:lnTo>
                  <a:pt x="16" y="16"/>
                </a:lnTo>
                <a:lnTo>
                  <a:pt x="24" y="8"/>
                </a:lnTo>
                <a:lnTo>
                  <a:pt x="34" y="4"/>
                </a:lnTo>
                <a:lnTo>
                  <a:pt x="44" y="0"/>
                </a:lnTo>
                <a:lnTo>
                  <a:pt x="56" y="0"/>
                </a:lnTo>
                <a:lnTo>
                  <a:pt x="68" y="0"/>
                </a:lnTo>
                <a:lnTo>
                  <a:pt x="78" y="2"/>
                </a:lnTo>
                <a:lnTo>
                  <a:pt x="86" y="6"/>
                </a:lnTo>
                <a:lnTo>
                  <a:pt x="94" y="12"/>
                </a:lnTo>
                <a:lnTo>
                  <a:pt x="102" y="22"/>
                </a:lnTo>
                <a:lnTo>
                  <a:pt x="108" y="32"/>
                </a:lnTo>
                <a:lnTo>
                  <a:pt x="112" y="46"/>
                </a:lnTo>
                <a:lnTo>
                  <a:pt x="112" y="58"/>
                </a:lnTo>
                <a:lnTo>
                  <a:pt x="112" y="72"/>
                </a:lnTo>
                <a:lnTo>
                  <a:pt x="108" y="84"/>
                </a:lnTo>
                <a:close/>
                <a:moveTo>
                  <a:pt x="94" y="40"/>
                </a:moveTo>
                <a:lnTo>
                  <a:pt x="94" y="40"/>
                </a:lnTo>
                <a:lnTo>
                  <a:pt x="90" y="32"/>
                </a:lnTo>
                <a:lnTo>
                  <a:pt x="86" y="26"/>
                </a:lnTo>
                <a:lnTo>
                  <a:pt x="80" y="20"/>
                </a:lnTo>
                <a:lnTo>
                  <a:pt x="74" y="16"/>
                </a:lnTo>
                <a:lnTo>
                  <a:pt x="66" y="14"/>
                </a:lnTo>
                <a:lnTo>
                  <a:pt x="56" y="12"/>
                </a:lnTo>
                <a:lnTo>
                  <a:pt x="48" y="14"/>
                </a:lnTo>
                <a:lnTo>
                  <a:pt x="40" y="16"/>
                </a:lnTo>
                <a:lnTo>
                  <a:pt x="34" y="20"/>
                </a:lnTo>
                <a:lnTo>
                  <a:pt x="28" y="26"/>
                </a:lnTo>
                <a:lnTo>
                  <a:pt x="24" y="32"/>
                </a:lnTo>
                <a:lnTo>
                  <a:pt x="20" y="40"/>
                </a:lnTo>
                <a:lnTo>
                  <a:pt x="18" y="50"/>
                </a:lnTo>
                <a:lnTo>
                  <a:pt x="16" y="60"/>
                </a:lnTo>
                <a:lnTo>
                  <a:pt x="18" y="70"/>
                </a:lnTo>
                <a:lnTo>
                  <a:pt x="20" y="78"/>
                </a:lnTo>
                <a:lnTo>
                  <a:pt x="24" y="86"/>
                </a:lnTo>
                <a:lnTo>
                  <a:pt x="28" y="94"/>
                </a:lnTo>
                <a:lnTo>
                  <a:pt x="34" y="98"/>
                </a:lnTo>
                <a:lnTo>
                  <a:pt x="40" y="104"/>
                </a:lnTo>
                <a:lnTo>
                  <a:pt x="48" y="106"/>
                </a:lnTo>
                <a:lnTo>
                  <a:pt x="56" y="106"/>
                </a:lnTo>
                <a:lnTo>
                  <a:pt x="66" y="106"/>
                </a:lnTo>
                <a:lnTo>
                  <a:pt x="74" y="104"/>
                </a:lnTo>
                <a:lnTo>
                  <a:pt x="80" y="98"/>
                </a:lnTo>
                <a:lnTo>
                  <a:pt x="86" y="94"/>
                </a:lnTo>
                <a:lnTo>
                  <a:pt x="90" y="86"/>
                </a:lnTo>
                <a:lnTo>
                  <a:pt x="94" y="78"/>
                </a:lnTo>
                <a:lnTo>
                  <a:pt x="96" y="70"/>
                </a:lnTo>
                <a:lnTo>
                  <a:pt x="96" y="60"/>
                </a:lnTo>
                <a:lnTo>
                  <a:pt x="96" y="50"/>
                </a:lnTo>
                <a:lnTo>
                  <a:pt x="94" y="40"/>
                </a:lnTo>
                <a:close/>
              </a:path>
            </a:pathLst>
          </a:custGeom>
          <a:solidFill>
            <a:srgbClr val="FFFFFF"/>
          </a:solidFill>
          <a:ln w="30">
            <a:solidFill>
              <a:srgbClr val="FFFFFF"/>
            </a:solidFill>
            <a:round/>
            <a:headEnd/>
            <a:tailEnd/>
          </a:ln>
        </p:spPr>
        <p:txBody>
          <a:bodyPr/>
          <a:lstStyle/>
          <a:p>
            <a:endParaRPr lang="en-US" b="1"/>
          </a:p>
        </p:txBody>
      </p:sp>
      <p:sp>
        <p:nvSpPr>
          <p:cNvPr id="30748" name="Freeform 152"/>
          <p:cNvSpPr>
            <a:spLocks/>
          </p:cNvSpPr>
          <p:nvPr/>
        </p:nvSpPr>
        <p:spPr bwMode="auto">
          <a:xfrm>
            <a:off x="3022600" y="5339976"/>
            <a:ext cx="139700" cy="19050"/>
          </a:xfrm>
          <a:custGeom>
            <a:avLst/>
            <a:gdLst>
              <a:gd name="T0" fmla="*/ 2147483647 w 88"/>
              <a:gd name="T1" fmla="*/ 2147483647 h 12"/>
              <a:gd name="T2" fmla="*/ 0 w 88"/>
              <a:gd name="T3" fmla="*/ 2147483647 h 12"/>
              <a:gd name="T4" fmla="*/ 0 w 88"/>
              <a:gd name="T5" fmla="*/ 0 h 12"/>
              <a:gd name="T6" fmla="*/ 2147483647 w 88"/>
              <a:gd name="T7" fmla="*/ 0 h 12"/>
              <a:gd name="T8" fmla="*/ 2147483647 w 88"/>
              <a:gd name="T9" fmla="*/ 2147483647 h 12"/>
              <a:gd name="T10" fmla="*/ 2147483647 w 88"/>
              <a:gd name="T11" fmla="*/ 2147483647 h 12"/>
              <a:gd name="T12" fmla="*/ 0 60000 65536"/>
              <a:gd name="T13" fmla="*/ 0 60000 65536"/>
              <a:gd name="T14" fmla="*/ 0 60000 65536"/>
              <a:gd name="T15" fmla="*/ 0 60000 65536"/>
              <a:gd name="T16" fmla="*/ 0 60000 65536"/>
              <a:gd name="T17" fmla="*/ 0 60000 65536"/>
              <a:gd name="T18" fmla="*/ 0 w 88"/>
              <a:gd name="T19" fmla="*/ 0 h 12"/>
              <a:gd name="T20" fmla="*/ 88 w 8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8" h="12">
                <a:moveTo>
                  <a:pt x="88" y="12"/>
                </a:moveTo>
                <a:lnTo>
                  <a:pt x="0" y="12"/>
                </a:lnTo>
                <a:lnTo>
                  <a:pt x="0" y="0"/>
                </a:lnTo>
                <a:lnTo>
                  <a:pt x="88" y="0"/>
                </a:lnTo>
                <a:lnTo>
                  <a:pt x="88" y="12"/>
                </a:lnTo>
                <a:close/>
              </a:path>
            </a:pathLst>
          </a:custGeom>
          <a:solidFill>
            <a:srgbClr val="FFFFFF"/>
          </a:solidFill>
          <a:ln w="30">
            <a:solidFill>
              <a:srgbClr val="FFFFFF"/>
            </a:solidFill>
            <a:round/>
            <a:headEnd/>
            <a:tailEnd/>
          </a:ln>
        </p:spPr>
        <p:txBody>
          <a:bodyPr/>
          <a:lstStyle/>
          <a:p>
            <a:endParaRPr lang="en-US" b="1"/>
          </a:p>
        </p:txBody>
      </p:sp>
      <p:sp>
        <p:nvSpPr>
          <p:cNvPr id="30749" name="Freeform 153"/>
          <p:cNvSpPr>
            <a:spLocks noEditPoints="1"/>
          </p:cNvSpPr>
          <p:nvPr/>
        </p:nvSpPr>
        <p:spPr bwMode="auto">
          <a:xfrm>
            <a:off x="2870200" y="4844676"/>
            <a:ext cx="136525" cy="180975"/>
          </a:xfrm>
          <a:custGeom>
            <a:avLst/>
            <a:gdLst>
              <a:gd name="T0" fmla="*/ 2147483647 w 86"/>
              <a:gd name="T1" fmla="*/ 2147483647 h 114"/>
              <a:gd name="T2" fmla="*/ 0 w 86"/>
              <a:gd name="T3" fmla="*/ 2147483647 h 114"/>
              <a:gd name="T4" fmla="*/ 0 w 86"/>
              <a:gd name="T5" fmla="*/ 0 h 114"/>
              <a:gd name="T6" fmla="*/ 2147483647 w 86"/>
              <a:gd name="T7" fmla="*/ 0 h 114"/>
              <a:gd name="T8" fmla="*/ 2147483647 w 86"/>
              <a:gd name="T9" fmla="*/ 0 h 114"/>
              <a:gd name="T10" fmla="*/ 2147483647 w 86"/>
              <a:gd name="T11" fmla="*/ 0 h 114"/>
              <a:gd name="T12" fmla="*/ 2147483647 w 86"/>
              <a:gd name="T13" fmla="*/ 2147483647 h 114"/>
              <a:gd name="T14" fmla="*/ 2147483647 w 86"/>
              <a:gd name="T15" fmla="*/ 2147483647 h 114"/>
              <a:gd name="T16" fmla="*/ 2147483647 w 86"/>
              <a:gd name="T17" fmla="*/ 2147483647 h 114"/>
              <a:gd name="T18" fmla="*/ 2147483647 w 86"/>
              <a:gd name="T19" fmla="*/ 2147483647 h 114"/>
              <a:gd name="T20" fmla="*/ 2147483647 w 86"/>
              <a:gd name="T21" fmla="*/ 2147483647 h 114"/>
              <a:gd name="T22" fmla="*/ 2147483647 w 86"/>
              <a:gd name="T23" fmla="*/ 2147483647 h 114"/>
              <a:gd name="T24" fmla="*/ 2147483647 w 86"/>
              <a:gd name="T25" fmla="*/ 2147483647 h 114"/>
              <a:gd name="T26" fmla="*/ 2147483647 w 86"/>
              <a:gd name="T27" fmla="*/ 2147483647 h 114"/>
              <a:gd name="T28" fmla="*/ 2147483647 w 86"/>
              <a:gd name="T29" fmla="*/ 2147483647 h 114"/>
              <a:gd name="T30" fmla="*/ 2147483647 w 86"/>
              <a:gd name="T31" fmla="*/ 2147483647 h 114"/>
              <a:gd name="T32" fmla="*/ 2147483647 w 86"/>
              <a:gd name="T33" fmla="*/ 2147483647 h 114"/>
              <a:gd name="T34" fmla="*/ 2147483647 w 86"/>
              <a:gd name="T35" fmla="*/ 2147483647 h 114"/>
              <a:gd name="T36" fmla="*/ 2147483647 w 86"/>
              <a:gd name="T37" fmla="*/ 2147483647 h 114"/>
              <a:gd name="T38" fmla="*/ 2147483647 w 86"/>
              <a:gd name="T39" fmla="*/ 2147483647 h 114"/>
              <a:gd name="T40" fmla="*/ 2147483647 w 86"/>
              <a:gd name="T41" fmla="*/ 2147483647 h 114"/>
              <a:gd name="T42" fmla="*/ 2147483647 w 86"/>
              <a:gd name="T43" fmla="*/ 2147483647 h 114"/>
              <a:gd name="T44" fmla="*/ 2147483647 w 86"/>
              <a:gd name="T45" fmla="*/ 2147483647 h 114"/>
              <a:gd name="T46" fmla="*/ 2147483647 w 86"/>
              <a:gd name="T47" fmla="*/ 2147483647 h 114"/>
              <a:gd name="T48" fmla="*/ 2147483647 w 86"/>
              <a:gd name="T49" fmla="*/ 2147483647 h 114"/>
              <a:gd name="T50" fmla="*/ 2147483647 w 86"/>
              <a:gd name="T51" fmla="*/ 2147483647 h 114"/>
              <a:gd name="T52" fmla="*/ 2147483647 w 86"/>
              <a:gd name="T53" fmla="*/ 2147483647 h 114"/>
              <a:gd name="T54" fmla="*/ 2147483647 w 86"/>
              <a:gd name="T55" fmla="*/ 2147483647 h 114"/>
              <a:gd name="T56" fmla="*/ 2147483647 w 86"/>
              <a:gd name="T57" fmla="*/ 2147483647 h 114"/>
              <a:gd name="T58" fmla="*/ 2147483647 w 86"/>
              <a:gd name="T59" fmla="*/ 2147483647 h 114"/>
              <a:gd name="T60" fmla="*/ 2147483647 w 86"/>
              <a:gd name="T61" fmla="*/ 2147483647 h 114"/>
              <a:gd name="T62" fmla="*/ 2147483647 w 86"/>
              <a:gd name="T63" fmla="*/ 2147483647 h 114"/>
              <a:gd name="T64" fmla="*/ 2147483647 w 86"/>
              <a:gd name="T65" fmla="*/ 2147483647 h 114"/>
              <a:gd name="T66" fmla="*/ 2147483647 w 86"/>
              <a:gd name="T67" fmla="*/ 2147483647 h 114"/>
              <a:gd name="T68" fmla="*/ 2147483647 w 86"/>
              <a:gd name="T69" fmla="*/ 2147483647 h 114"/>
              <a:gd name="T70" fmla="*/ 2147483647 w 86"/>
              <a:gd name="T71" fmla="*/ 2147483647 h 114"/>
              <a:gd name="T72" fmla="*/ 2147483647 w 86"/>
              <a:gd name="T73" fmla="*/ 2147483647 h 114"/>
              <a:gd name="T74" fmla="*/ 2147483647 w 86"/>
              <a:gd name="T75" fmla="*/ 2147483647 h 114"/>
              <a:gd name="T76" fmla="*/ 2147483647 w 86"/>
              <a:gd name="T77" fmla="*/ 2147483647 h 114"/>
              <a:gd name="T78" fmla="*/ 2147483647 w 86"/>
              <a:gd name="T79" fmla="*/ 2147483647 h 114"/>
              <a:gd name="T80" fmla="*/ 2147483647 w 86"/>
              <a:gd name="T81" fmla="*/ 2147483647 h 114"/>
              <a:gd name="T82" fmla="*/ 2147483647 w 86"/>
              <a:gd name="T83" fmla="*/ 2147483647 h 114"/>
              <a:gd name="T84" fmla="*/ 2147483647 w 86"/>
              <a:gd name="T85" fmla="*/ 2147483647 h 114"/>
              <a:gd name="T86" fmla="*/ 2147483647 w 86"/>
              <a:gd name="T87" fmla="*/ 2147483647 h 114"/>
              <a:gd name="T88" fmla="*/ 2147483647 w 86"/>
              <a:gd name="T89" fmla="*/ 2147483647 h 114"/>
              <a:gd name="T90" fmla="*/ 2147483647 w 86"/>
              <a:gd name="T91" fmla="*/ 2147483647 h 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14"/>
              <a:gd name="T140" fmla="*/ 86 w 86"/>
              <a:gd name="T141" fmla="*/ 114 h 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14">
                <a:moveTo>
                  <a:pt x="14" y="114"/>
                </a:moveTo>
                <a:lnTo>
                  <a:pt x="0" y="114"/>
                </a:lnTo>
                <a:lnTo>
                  <a:pt x="0" y="0"/>
                </a:lnTo>
                <a:lnTo>
                  <a:pt x="52" y="0"/>
                </a:lnTo>
                <a:lnTo>
                  <a:pt x="58" y="0"/>
                </a:lnTo>
                <a:lnTo>
                  <a:pt x="66" y="2"/>
                </a:lnTo>
                <a:lnTo>
                  <a:pt x="72" y="4"/>
                </a:lnTo>
                <a:lnTo>
                  <a:pt x="76" y="8"/>
                </a:lnTo>
                <a:lnTo>
                  <a:pt x="80" y="12"/>
                </a:lnTo>
                <a:lnTo>
                  <a:pt x="82" y="18"/>
                </a:lnTo>
                <a:lnTo>
                  <a:pt x="84" y="24"/>
                </a:lnTo>
                <a:lnTo>
                  <a:pt x="86" y="32"/>
                </a:lnTo>
                <a:lnTo>
                  <a:pt x="84" y="40"/>
                </a:lnTo>
                <a:lnTo>
                  <a:pt x="82" y="46"/>
                </a:lnTo>
                <a:lnTo>
                  <a:pt x="80" y="52"/>
                </a:lnTo>
                <a:lnTo>
                  <a:pt x="76" y="56"/>
                </a:lnTo>
                <a:lnTo>
                  <a:pt x="70" y="60"/>
                </a:lnTo>
                <a:lnTo>
                  <a:pt x="66" y="64"/>
                </a:lnTo>
                <a:lnTo>
                  <a:pt x="58" y="66"/>
                </a:lnTo>
                <a:lnTo>
                  <a:pt x="52" y="66"/>
                </a:lnTo>
                <a:lnTo>
                  <a:pt x="14" y="66"/>
                </a:lnTo>
                <a:lnTo>
                  <a:pt x="14" y="114"/>
                </a:lnTo>
                <a:close/>
                <a:moveTo>
                  <a:pt x="14" y="52"/>
                </a:moveTo>
                <a:lnTo>
                  <a:pt x="46" y="52"/>
                </a:lnTo>
                <a:lnTo>
                  <a:pt x="56" y="52"/>
                </a:lnTo>
                <a:lnTo>
                  <a:pt x="64" y="48"/>
                </a:lnTo>
                <a:lnTo>
                  <a:pt x="68" y="40"/>
                </a:lnTo>
                <a:lnTo>
                  <a:pt x="70" y="32"/>
                </a:lnTo>
                <a:lnTo>
                  <a:pt x="68" y="24"/>
                </a:lnTo>
                <a:lnTo>
                  <a:pt x="64" y="18"/>
                </a:lnTo>
                <a:lnTo>
                  <a:pt x="56" y="14"/>
                </a:lnTo>
                <a:lnTo>
                  <a:pt x="46" y="12"/>
                </a:lnTo>
                <a:lnTo>
                  <a:pt x="14" y="12"/>
                </a:lnTo>
                <a:lnTo>
                  <a:pt x="14" y="52"/>
                </a:lnTo>
                <a:close/>
              </a:path>
            </a:pathLst>
          </a:custGeom>
          <a:solidFill>
            <a:srgbClr val="FFFFFF"/>
          </a:solidFill>
          <a:ln w="30">
            <a:solidFill>
              <a:srgbClr val="FFFFFF"/>
            </a:solidFill>
            <a:round/>
            <a:headEnd/>
            <a:tailEnd/>
          </a:ln>
        </p:spPr>
        <p:txBody>
          <a:bodyPr/>
          <a:lstStyle/>
          <a:p>
            <a:endParaRPr lang="en-US" b="1"/>
          </a:p>
        </p:txBody>
      </p:sp>
      <p:sp>
        <p:nvSpPr>
          <p:cNvPr id="30750" name="Rectangle 154"/>
          <p:cNvSpPr>
            <a:spLocks noChangeArrowheads="1"/>
          </p:cNvSpPr>
          <p:nvPr/>
        </p:nvSpPr>
        <p:spPr bwMode="auto">
          <a:xfrm>
            <a:off x="3340100" y="4797051"/>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30751" name="Rectangle 155"/>
          <p:cNvSpPr>
            <a:spLocks noChangeArrowheads="1"/>
          </p:cNvSpPr>
          <p:nvPr/>
        </p:nvSpPr>
        <p:spPr bwMode="auto">
          <a:xfrm>
            <a:off x="2343150" y="4797051"/>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30752" name="Rectangle 156"/>
          <p:cNvSpPr>
            <a:spLocks noChangeArrowheads="1"/>
          </p:cNvSpPr>
          <p:nvPr/>
        </p:nvSpPr>
        <p:spPr bwMode="auto">
          <a:xfrm>
            <a:off x="2847975" y="4797051"/>
            <a:ext cx="17152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P</a:t>
            </a:r>
            <a:endParaRPr lang="en-US" sz="2400" b="1"/>
          </a:p>
        </p:txBody>
      </p:sp>
      <p:sp>
        <p:nvSpPr>
          <p:cNvPr id="30753" name="Rectangle 157"/>
          <p:cNvSpPr>
            <a:spLocks noChangeArrowheads="1"/>
          </p:cNvSpPr>
          <p:nvPr/>
        </p:nvSpPr>
        <p:spPr bwMode="auto">
          <a:xfrm>
            <a:off x="2828925" y="5282826"/>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30754" name="Rectangle 158"/>
          <p:cNvSpPr>
            <a:spLocks noChangeArrowheads="1"/>
          </p:cNvSpPr>
          <p:nvPr/>
        </p:nvSpPr>
        <p:spPr bwMode="auto">
          <a:xfrm>
            <a:off x="3022600" y="5190751"/>
            <a:ext cx="14266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a:t>
            </a:r>
            <a:endParaRPr lang="en-US" sz="2400" b="1"/>
          </a:p>
        </p:txBody>
      </p:sp>
      <p:sp>
        <p:nvSpPr>
          <p:cNvPr id="30755" name="Freeform 159"/>
          <p:cNvSpPr>
            <a:spLocks noEditPoints="1"/>
          </p:cNvSpPr>
          <p:nvPr/>
        </p:nvSpPr>
        <p:spPr bwMode="auto">
          <a:xfrm>
            <a:off x="1800225" y="5327276"/>
            <a:ext cx="177800" cy="190500"/>
          </a:xfrm>
          <a:custGeom>
            <a:avLst/>
            <a:gdLst>
              <a:gd name="T0" fmla="*/ 2147483647 w 112"/>
              <a:gd name="T1" fmla="*/ 2147483647 h 120"/>
              <a:gd name="T2" fmla="*/ 2147483647 w 112"/>
              <a:gd name="T3" fmla="*/ 2147483647 h 120"/>
              <a:gd name="T4" fmla="*/ 2147483647 w 112"/>
              <a:gd name="T5" fmla="*/ 2147483647 h 120"/>
              <a:gd name="T6" fmla="*/ 2147483647 w 112"/>
              <a:gd name="T7" fmla="*/ 2147483647 h 120"/>
              <a:gd name="T8" fmla="*/ 2147483647 w 112"/>
              <a:gd name="T9" fmla="*/ 2147483647 h 120"/>
              <a:gd name="T10" fmla="*/ 2147483647 w 112"/>
              <a:gd name="T11" fmla="*/ 2147483647 h 120"/>
              <a:gd name="T12" fmla="*/ 2147483647 w 112"/>
              <a:gd name="T13" fmla="*/ 2147483647 h 120"/>
              <a:gd name="T14" fmla="*/ 2147483647 w 112"/>
              <a:gd name="T15" fmla="*/ 2147483647 h 120"/>
              <a:gd name="T16" fmla="*/ 2147483647 w 112"/>
              <a:gd name="T17" fmla="*/ 2147483647 h 120"/>
              <a:gd name="T18" fmla="*/ 2147483647 w 112"/>
              <a:gd name="T19" fmla="*/ 2147483647 h 120"/>
              <a:gd name="T20" fmla="*/ 0 w 112"/>
              <a:gd name="T21" fmla="*/ 2147483647 h 120"/>
              <a:gd name="T22" fmla="*/ 0 w 112"/>
              <a:gd name="T23" fmla="*/ 2147483647 h 120"/>
              <a:gd name="T24" fmla="*/ 2147483647 w 112"/>
              <a:gd name="T25" fmla="*/ 2147483647 h 120"/>
              <a:gd name="T26" fmla="*/ 2147483647 w 112"/>
              <a:gd name="T27" fmla="*/ 2147483647 h 120"/>
              <a:gd name="T28" fmla="*/ 2147483647 w 112"/>
              <a:gd name="T29" fmla="*/ 2147483647 h 120"/>
              <a:gd name="T30" fmla="*/ 2147483647 w 112"/>
              <a:gd name="T31" fmla="*/ 2147483647 h 120"/>
              <a:gd name="T32" fmla="*/ 2147483647 w 112"/>
              <a:gd name="T33" fmla="*/ 0 h 120"/>
              <a:gd name="T34" fmla="*/ 2147483647 w 112"/>
              <a:gd name="T35" fmla="*/ 0 h 120"/>
              <a:gd name="T36" fmla="*/ 2147483647 w 112"/>
              <a:gd name="T37" fmla="*/ 2147483647 h 120"/>
              <a:gd name="T38" fmla="*/ 2147483647 w 112"/>
              <a:gd name="T39" fmla="*/ 2147483647 h 120"/>
              <a:gd name="T40" fmla="*/ 2147483647 w 112"/>
              <a:gd name="T41" fmla="*/ 2147483647 h 120"/>
              <a:gd name="T42" fmla="*/ 2147483647 w 112"/>
              <a:gd name="T43" fmla="*/ 2147483647 h 120"/>
              <a:gd name="T44" fmla="*/ 2147483647 w 112"/>
              <a:gd name="T45" fmla="*/ 2147483647 h 120"/>
              <a:gd name="T46" fmla="*/ 2147483647 w 112"/>
              <a:gd name="T47" fmla="*/ 2147483647 h 120"/>
              <a:gd name="T48" fmla="*/ 2147483647 w 112"/>
              <a:gd name="T49" fmla="*/ 2147483647 h 120"/>
              <a:gd name="T50" fmla="*/ 2147483647 w 112"/>
              <a:gd name="T51" fmla="*/ 2147483647 h 120"/>
              <a:gd name="T52" fmla="*/ 2147483647 w 112"/>
              <a:gd name="T53" fmla="*/ 2147483647 h 120"/>
              <a:gd name="T54" fmla="*/ 2147483647 w 112"/>
              <a:gd name="T55" fmla="*/ 2147483647 h 120"/>
              <a:gd name="T56" fmla="*/ 2147483647 w 112"/>
              <a:gd name="T57" fmla="*/ 2147483647 h 120"/>
              <a:gd name="T58" fmla="*/ 2147483647 w 112"/>
              <a:gd name="T59" fmla="*/ 2147483647 h 120"/>
              <a:gd name="T60" fmla="*/ 2147483647 w 112"/>
              <a:gd name="T61" fmla="*/ 2147483647 h 120"/>
              <a:gd name="T62" fmla="*/ 2147483647 w 112"/>
              <a:gd name="T63" fmla="*/ 2147483647 h 120"/>
              <a:gd name="T64" fmla="*/ 2147483647 w 112"/>
              <a:gd name="T65" fmla="*/ 2147483647 h 120"/>
              <a:gd name="T66" fmla="*/ 2147483647 w 112"/>
              <a:gd name="T67" fmla="*/ 2147483647 h 120"/>
              <a:gd name="T68" fmla="*/ 2147483647 w 112"/>
              <a:gd name="T69" fmla="*/ 2147483647 h 120"/>
              <a:gd name="T70" fmla="*/ 2147483647 w 112"/>
              <a:gd name="T71" fmla="*/ 2147483647 h 120"/>
              <a:gd name="T72" fmla="*/ 2147483647 w 112"/>
              <a:gd name="T73" fmla="*/ 2147483647 h 120"/>
              <a:gd name="T74" fmla="*/ 2147483647 w 112"/>
              <a:gd name="T75" fmla="*/ 2147483647 h 120"/>
              <a:gd name="T76" fmla="*/ 2147483647 w 112"/>
              <a:gd name="T77" fmla="*/ 2147483647 h 120"/>
              <a:gd name="T78" fmla="*/ 2147483647 w 112"/>
              <a:gd name="T79" fmla="*/ 2147483647 h 120"/>
              <a:gd name="T80" fmla="*/ 2147483647 w 112"/>
              <a:gd name="T81" fmla="*/ 2147483647 h 120"/>
              <a:gd name="T82" fmla="*/ 2147483647 w 112"/>
              <a:gd name="T83" fmla="*/ 2147483647 h 120"/>
              <a:gd name="T84" fmla="*/ 2147483647 w 112"/>
              <a:gd name="T85" fmla="*/ 2147483647 h 120"/>
              <a:gd name="T86" fmla="*/ 2147483647 w 112"/>
              <a:gd name="T87" fmla="*/ 2147483647 h 120"/>
              <a:gd name="T88" fmla="*/ 2147483647 w 112"/>
              <a:gd name="T89" fmla="*/ 2147483647 h 120"/>
              <a:gd name="T90" fmla="*/ 2147483647 w 112"/>
              <a:gd name="T91" fmla="*/ 2147483647 h 120"/>
              <a:gd name="T92" fmla="*/ 2147483647 w 112"/>
              <a:gd name="T93" fmla="*/ 2147483647 h 120"/>
              <a:gd name="T94" fmla="*/ 2147483647 w 112"/>
              <a:gd name="T95" fmla="*/ 2147483647 h 120"/>
              <a:gd name="T96" fmla="*/ 2147483647 w 112"/>
              <a:gd name="T97" fmla="*/ 2147483647 h 120"/>
              <a:gd name="T98" fmla="*/ 2147483647 w 112"/>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108" y="84"/>
                </a:moveTo>
                <a:lnTo>
                  <a:pt x="108" y="84"/>
                </a:lnTo>
                <a:lnTo>
                  <a:pt x="102" y="94"/>
                </a:lnTo>
                <a:lnTo>
                  <a:pt x="96" y="104"/>
                </a:lnTo>
                <a:lnTo>
                  <a:pt x="88" y="110"/>
                </a:lnTo>
                <a:lnTo>
                  <a:pt x="78" y="116"/>
                </a:lnTo>
                <a:lnTo>
                  <a:pt x="68" y="120"/>
                </a:lnTo>
                <a:lnTo>
                  <a:pt x="56" y="120"/>
                </a:lnTo>
                <a:lnTo>
                  <a:pt x="42" y="120"/>
                </a:lnTo>
                <a:lnTo>
                  <a:pt x="32" y="116"/>
                </a:lnTo>
                <a:lnTo>
                  <a:pt x="22" y="110"/>
                </a:lnTo>
                <a:lnTo>
                  <a:pt x="14" y="104"/>
                </a:lnTo>
                <a:lnTo>
                  <a:pt x="8" y="94"/>
                </a:lnTo>
                <a:lnTo>
                  <a:pt x="4" y="84"/>
                </a:lnTo>
                <a:lnTo>
                  <a:pt x="0" y="72"/>
                </a:lnTo>
                <a:lnTo>
                  <a:pt x="0" y="60"/>
                </a:lnTo>
                <a:lnTo>
                  <a:pt x="0" y="46"/>
                </a:lnTo>
                <a:lnTo>
                  <a:pt x="4" y="34"/>
                </a:lnTo>
                <a:lnTo>
                  <a:pt x="8" y="24"/>
                </a:lnTo>
                <a:lnTo>
                  <a:pt x="14" y="16"/>
                </a:lnTo>
                <a:lnTo>
                  <a:pt x="22" y="8"/>
                </a:lnTo>
                <a:lnTo>
                  <a:pt x="32" y="4"/>
                </a:lnTo>
                <a:lnTo>
                  <a:pt x="42" y="0"/>
                </a:lnTo>
                <a:lnTo>
                  <a:pt x="56" y="0"/>
                </a:lnTo>
                <a:lnTo>
                  <a:pt x="66" y="0"/>
                </a:lnTo>
                <a:lnTo>
                  <a:pt x="76" y="2"/>
                </a:lnTo>
                <a:lnTo>
                  <a:pt x="84" y="6"/>
                </a:lnTo>
                <a:lnTo>
                  <a:pt x="92" y="12"/>
                </a:lnTo>
                <a:lnTo>
                  <a:pt x="100" y="22"/>
                </a:lnTo>
                <a:lnTo>
                  <a:pt x="106" y="32"/>
                </a:lnTo>
                <a:lnTo>
                  <a:pt x="110" y="46"/>
                </a:lnTo>
                <a:lnTo>
                  <a:pt x="112" y="58"/>
                </a:lnTo>
                <a:lnTo>
                  <a:pt x="110" y="72"/>
                </a:lnTo>
                <a:lnTo>
                  <a:pt x="108" y="84"/>
                </a:lnTo>
                <a:close/>
                <a:moveTo>
                  <a:pt x="92" y="40"/>
                </a:moveTo>
                <a:lnTo>
                  <a:pt x="92" y="40"/>
                </a:lnTo>
                <a:lnTo>
                  <a:pt x="88" y="32"/>
                </a:lnTo>
                <a:lnTo>
                  <a:pt x="84" y="26"/>
                </a:lnTo>
                <a:lnTo>
                  <a:pt x="78" y="20"/>
                </a:lnTo>
                <a:lnTo>
                  <a:pt x="72" y="16"/>
                </a:lnTo>
                <a:lnTo>
                  <a:pt x="64" y="14"/>
                </a:lnTo>
                <a:lnTo>
                  <a:pt x="56" y="12"/>
                </a:lnTo>
                <a:lnTo>
                  <a:pt x="46" y="14"/>
                </a:lnTo>
                <a:lnTo>
                  <a:pt x="38" y="16"/>
                </a:lnTo>
                <a:lnTo>
                  <a:pt x="32" y="20"/>
                </a:lnTo>
                <a:lnTo>
                  <a:pt x="26" y="26"/>
                </a:lnTo>
                <a:lnTo>
                  <a:pt x="22" y="32"/>
                </a:lnTo>
                <a:lnTo>
                  <a:pt x="18" y="40"/>
                </a:lnTo>
                <a:lnTo>
                  <a:pt x="16" y="50"/>
                </a:lnTo>
                <a:lnTo>
                  <a:pt x="16" y="60"/>
                </a:lnTo>
                <a:lnTo>
                  <a:pt x="16" y="70"/>
                </a:lnTo>
                <a:lnTo>
                  <a:pt x="18" y="78"/>
                </a:lnTo>
                <a:lnTo>
                  <a:pt x="22" y="86"/>
                </a:lnTo>
                <a:lnTo>
                  <a:pt x="26" y="94"/>
                </a:lnTo>
                <a:lnTo>
                  <a:pt x="32" y="98"/>
                </a:lnTo>
                <a:lnTo>
                  <a:pt x="38" y="104"/>
                </a:lnTo>
                <a:lnTo>
                  <a:pt x="46" y="106"/>
                </a:lnTo>
                <a:lnTo>
                  <a:pt x="56" y="106"/>
                </a:lnTo>
                <a:lnTo>
                  <a:pt x="64" y="106"/>
                </a:lnTo>
                <a:lnTo>
                  <a:pt x="72" y="104"/>
                </a:lnTo>
                <a:lnTo>
                  <a:pt x="78" y="98"/>
                </a:lnTo>
                <a:lnTo>
                  <a:pt x="84" y="94"/>
                </a:lnTo>
                <a:lnTo>
                  <a:pt x="88" y="86"/>
                </a:lnTo>
                <a:lnTo>
                  <a:pt x="92" y="78"/>
                </a:lnTo>
                <a:lnTo>
                  <a:pt x="94" y="70"/>
                </a:lnTo>
                <a:lnTo>
                  <a:pt x="96" y="60"/>
                </a:lnTo>
                <a:lnTo>
                  <a:pt x="94" y="50"/>
                </a:lnTo>
                <a:lnTo>
                  <a:pt x="92" y="40"/>
                </a:lnTo>
                <a:close/>
              </a:path>
            </a:pathLst>
          </a:custGeom>
          <a:solidFill>
            <a:srgbClr val="FFFFFF"/>
          </a:solidFill>
          <a:ln w="30">
            <a:solidFill>
              <a:srgbClr val="FFFFFF"/>
            </a:solidFill>
            <a:round/>
            <a:headEnd/>
            <a:tailEnd/>
          </a:ln>
        </p:spPr>
        <p:txBody>
          <a:bodyPr/>
          <a:lstStyle/>
          <a:p>
            <a:endParaRPr lang="en-US" b="1"/>
          </a:p>
        </p:txBody>
      </p:sp>
      <p:sp>
        <p:nvSpPr>
          <p:cNvPr id="30756" name="Freeform 160"/>
          <p:cNvSpPr>
            <a:spLocks/>
          </p:cNvSpPr>
          <p:nvPr/>
        </p:nvSpPr>
        <p:spPr bwMode="auto">
          <a:xfrm>
            <a:off x="1984375" y="5339976"/>
            <a:ext cx="139700" cy="19050"/>
          </a:xfrm>
          <a:custGeom>
            <a:avLst/>
            <a:gdLst>
              <a:gd name="T0" fmla="*/ 2147483647 w 88"/>
              <a:gd name="T1" fmla="*/ 2147483647 h 12"/>
              <a:gd name="T2" fmla="*/ 0 w 88"/>
              <a:gd name="T3" fmla="*/ 2147483647 h 12"/>
              <a:gd name="T4" fmla="*/ 0 w 88"/>
              <a:gd name="T5" fmla="*/ 0 h 12"/>
              <a:gd name="T6" fmla="*/ 2147483647 w 88"/>
              <a:gd name="T7" fmla="*/ 0 h 12"/>
              <a:gd name="T8" fmla="*/ 2147483647 w 88"/>
              <a:gd name="T9" fmla="*/ 2147483647 h 12"/>
              <a:gd name="T10" fmla="*/ 2147483647 w 88"/>
              <a:gd name="T11" fmla="*/ 2147483647 h 12"/>
              <a:gd name="T12" fmla="*/ 0 60000 65536"/>
              <a:gd name="T13" fmla="*/ 0 60000 65536"/>
              <a:gd name="T14" fmla="*/ 0 60000 65536"/>
              <a:gd name="T15" fmla="*/ 0 60000 65536"/>
              <a:gd name="T16" fmla="*/ 0 60000 65536"/>
              <a:gd name="T17" fmla="*/ 0 60000 65536"/>
              <a:gd name="T18" fmla="*/ 0 w 88"/>
              <a:gd name="T19" fmla="*/ 0 h 12"/>
              <a:gd name="T20" fmla="*/ 88 w 8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8" h="12">
                <a:moveTo>
                  <a:pt x="88" y="12"/>
                </a:moveTo>
                <a:lnTo>
                  <a:pt x="0" y="12"/>
                </a:lnTo>
                <a:lnTo>
                  <a:pt x="0" y="0"/>
                </a:lnTo>
                <a:lnTo>
                  <a:pt x="88" y="0"/>
                </a:lnTo>
                <a:lnTo>
                  <a:pt x="88" y="12"/>
                </a:lnTo>
                <a:close/>
              </a:path>
            </a:pathLst>
          </a:custGeom>
          <a:solidFill>
            <a:srgbClr val="FFFFFF"/>
          </a:solidFill>
          <a:ln w="30">
            <a:solidFill>
              <a:srgbClr val="FFFFFF"/>
            </a:solidFill>
            <a:round/>
            <a:headEnd/>
            <a:tailEnd/>
          </a:ln>
        </p:spPr>
        <p:txBody>
          <a:bodyPr/>
          <a:lstStyle/>
          <a:p>
            <a:endParaRPr lang="en-US" b="1"/>
          </a:p>
        </p:txBody>
      </p:sp>
      <p:sp>
        <p:nvSpPr>
          <p:cNvPr id="30757" name="Freeform 161"/>
          <p:cNvSpPr>
            <a:spLocks/>
          </p:cNvSpPr>
          <p:nvPr/>
        </p:nvSpPr>
        <p:spPr bwMode="auto">
          <a:xfrm>
            <a:off x="1206500" y="4847851"/>
            <a:ext cx="142875" cy="19050"/>
          </a:xfrm>
          <a:custGeom>
            <a:avLst/>
            <a:gdLst>
              <a:gd name="T0" fmla="*/ 2147483647 w 90"/>
              <a:gd name="T1" fmla="*/ 2147483647 h 12"/>
              <a:gd name="T2" fmla="*/ 0 w 90"/>
              <a:gd name="T3" fmla="*/ 2147483647 h 12"/>
              <a:gd name="T4" fmla="*/ 0 w 90"/>
              <a:gd name="T5" fmla="*/ 0 h 12"/>
              <a:gd name="T6" fmla="*/ 2147483647 w 90"/>
              <a:gd name="T7" fmla="*/ 0 h 12"/>
              <a:gd name="T8" fmla="*/ 2147483647 w 90"/>
              <a:gd name="T9" fmla="*/ 2147483647 h 12"/>
              <a:gd name="T10" fmla="*/ 2147483647 w 90"/>
              <a:gd name="T11" fmla="*/ 2147483647 h 12"/>
              <a:gd name="T12" fmla="*/ 0 60000 65536"/>
              <a:gd name="T13" fmla="*/ 0 60000 65536"/>
              <a:gd name="T14" fmla="*/ 0 60000 65536"/>
              <a:gd name="T15" fmla="*/ 0 60000 65536"/>
              <a:gd name="T16" fmla="*/ 0 60000 65536"/>
              <a:gd name="T17" fmla="*/ 0 60000 65536"/>
              <a:gd name="T18" fmla="*/ 0 w 90"/>
              <a:gd name="T19" fmla="*/ 0 h 12"/>
              <a:gd name="T20" fmla="*/ 90 w 9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0" h="12">
                <a:moveTo>
                  <a:pt x="90" y="12"/>
                </a:moveTo>
                <a:lnTo>
                  <a:pt x="0" y="12"/>
                </a:lnTo>
                <a:lnTo>
                  <a:pt x="0" y="0"/>
                </a:lnTo>
                <a:lnTo>
                  <a:pt x="90" y="0"/>
                </a:lnTo>
                <a:lnTo>
                  <a:pt x="90" y="12"/>
                </a:lnTo>
                <a:close/>
              </a:path>
            </a:pathLst>
          </a:custGeom>
          <a:solidFill>
            <a:srgbClr val="FFFFFF"/>
          </a:solidFill>
          <a:ln w="30">
            <a:solidFill>
              <a:srgbClr val="FFFFFF"/>
            </a:solidFill>
            <a:round/>
            <a:headEnd/>
            <a:tailEnd/>
          </a:ln>
        </p:spPr>
        <p:txBody>
          <a:bodyPr/>
          <a:lstStyle/>
          <a:p>
            <a:endParaRPr lang="en-US" b="1"/>
          </a:p>
        </p:txBody>
      </p:sp>
      <p:sp>
        <p:nvSpPr>
          <p:cNvPr id="30758" name="Freeform 162"/>
          <p:cNvSpPr>
            <a:spLocks noEditPoints="1"/>
          </p:cNvSpPr>
          <p:nvPr/>
        </p:nvSpPr>
        <p:spPr bwMode="auto">
          <a:xfrm>
            <a:off x="1355725" y="4835151"/>
            <a:ext cx="177800" cy="190500"/>
          </a:xfrm>
          <a:custGeom>
            <a:avLst/>
            <a:gdLst>
              <a:gd name="T0" fmla="*/ 2147483647 w 112"/>
              <a:gd name="T1" fmla="*/ 2147483647 h 120"/>
              <a:gd name="T2" fmla="*/ 2147483647 w 112"/>
              <a:gd name="T3" fmla="*/ 2147483647 h 120"/>
              <a:gd name="T4" fmla="*/ 2147483647 w 112"/>
              <a:gd name="T5" fmla="*/ 2147483647 h 120"/>
              <a:gd name="T6" fmla="*/ 2147483647 w 112"/>
              <a:gd name="T7" fmla="*/ 2147483647 h 120"/>
              <a:gd name="T8" fmla="*/ 2147483647 w 112"/>
              <a:gd name="T9" fmla="*/ 2147483647 h 120"/>
              <a:gd name="T10" fmla="*/ 2147483647 w 112"/>
              <a:gd name="T11" fmla="*/ 2147483647 h 120"/>
              <a:gd name="T12" fmla="*/ 2147483647 w 112"/>
              <a:gd name="T13" fmla="*/ 2147483647 h 120"/>
              <a:gd name="T14" fmla="*/ 2147483647 w 112"/>
              <a:gd name="T15" fmla="*/ 2147483647 h 120"/>
              <a:gd name="T16" fmla="*/ 2147483647 w 112"/>
              <a:gd name="T17" fmla="*/ 2147483647 h 120"/>
              <a:gd name="T18" fmla="*/ 2147483647 w 112"/>
              <a:gd name="T19" fmla="*/ 2147483647 h 120"/>
              <a:gd name="T20" fmla="*/ 0 w 112"/>
              <a:gd name="T21" fmla="*/ 2147483647 h 120"/>
              <a:gd name="T22" fmla="*/ 2147483647 w 112"/>
              <a:gd name="T23" fmla="*/ 2147483647 h 120"/>
              <a:gd name="T24" fmla="*/ 2147483647 w 112"/>
              <a:gd name="T25" fmla="*/ 2147483647 h 120"/>
              <a:gd name="T26" fmla="*/ 2147483647 w 112"/>
              <a:gd name="T27" fmla="*/ 2147483647 h 120"/>
              <a:gd name="T28" fmla="*/ 2147483647 w 112"/>
              <a:gd name="T29" fmla="*/ 2147483647 h 120"/>
              <a:gd name="T30" fmla="*/ 2147483647 w 112"/>
              <a:gd name="T31" fmla="*/ 2147483647 h 120"/>
              <a:gd name="T32" fmla="*/ 2147483647 w 112"/>
              <a:gd name="T33" fmla="*/ 0 h 120"/>
              <a:gd name="T34" fmla="*/ 2147483647 w 112"/>
              <a:gd name="T35" fmla="*/ 0 h 120"/>
              <a:gd name="T36" fmla="*/ 2147483647 w 112"/>
              <a:gd name="T37" fmla="*/ 2147483647 h 120"/>
              <a:gd name="T38" fmla="*/ 2147483647 w 112"/>
              <a:gd name="T39" fmla="*/ 2147483647 h 120"/>
              <a:gd name="T40" fmla="*/ 2147483647 w 112"/>
              <a:gd name="T41" fmla="*/ 2147483647 h 120"/>
              <a:gd name="T42" fmla="*/ 2147483647 w 112"/>
              <a:gd name="T43" fmla="*/ 2147483647 h 120"/>
              <a:gd name="T44" fmla="*/ 2147483647 w 112"/>
              <a:gd name="T45" fmla="*/ 2147483647 h 120"/>
              <a:gd name="T46" fmla="*/ 2147483647 w 112"/>
              <a:gd name="T47" fmla="*/ 2147483647 h 120"/>
              <a:gd name="T48" fmla="*/ 2147483647 w 112"/>
              <a:gd name="T49" fmla="*/ 2147483647 h 120"/>
              <a:gd name="T50" fmla="*/ 2147483647 w 112"/>
              <a:gd name="T51" fmla="*/ 2147483647 h 120"/>
              <a:gd name="T52" fmla="*/ 2147483647 w 112"/>
              <a:gd name="T53" fmla="*/ 2147483647 h 120"/>
              <a:gd name="T54" fmla="*/ 2147483647 w 112"/>
              <a:gd name="T55" fmla="*/ 2147483647 h 120"/>
              <a:gd name="T56" fmla="*/ 2147483647 w 112"/>
              <a:gd name="T57" fmla="*/ 2147483647 h 120"/>
              <a:gd name="T58" fmla="*/ 2147483647 w 112"/>
              <a:gd name="T59" fmla="*/ 2147483647 h 120"/>
              <a:gd name="T60" fmla="*/ 2147483647 w 112"/>
              <a:gd name="T61" fmla="*/ 2147483647 h 120"/>
              <a:gd name="T62" fmla="*/ 2147483647 w 112"/>
              <a:gd name="T63" fmla="*/ 2147483647 h 120"/>
              <a:gd name="T64" fmla="*/ 2147483647 w 112"/>
              <a:gd name="T65" fmla="*/ 2147483647 h 120"/>
              <a:gd name="T66" fmla="*/ 2147483647 w 112"/>
              <a:gd name="T67" fmla="*/ 2147483647 h 120"/>
              <a:gd name="T68" fmla="*/ 2147483647 w 112"/>
              <a:gd name="T69" fmla="*/ 2147483647 h 120"/>
              <a:gd name="T70" fmla="*/ 2147483647 w 112"/>
              <a:gd name="T71" fmla="*/ 2147483647 h 120"/>
              <a:gd name="T72" fmla="*/ 2147483647 w 112"/>
              <a:gd name="T73" fmla="*/ 2147483647 h 120"/>
              <a:gd name="T74" fmla="*/ 2147483647 w 112"/>
              <a:gd name="T75" fmla="*/ 2147483647 h 120"/>
              <a:gd name="T76" fmla="*/ 2147483647 w 112"/>
              <a:gd name="T77" fmla="*/ 2147483647 h 120"/>
              <a:gd name="T78" fmla="*/ 2147483647 w 112"/>
              <a:gd name="T79" fmla="*/ 2147483647 h 120"/>
              <a:gd name="T80" fmla="*/ 2147483647 w 112"/>
              <a:gd name="T81" fmla="*/ 2147483647 h 120"/>
              <a:gd name="T82" fmla="*/ 2147483647 w 112"/>
              <a:gd name="T83" fmla="*/ 2147483647 h 120"/>
              <a:gd name="T84" fmla="*/ 2147483647 w 112"/>
              <a:gd name="T85" fmla="*/ 2147483647 h 120"/>
              <a:gd name="T86" fmla="*/ 2147483647 w 112"/>
              <a:gd name="T87" fmla="*/ 2147483647 h 120"/>
              <a:gd name="T88" fmla="*/ 2147483647 w 112"/>
              <a:gd name="T89" fmla="*/ 2147483647 h 120"/>
              <a:gd name="T90" fmla="*/ 2147483647 w 112"/>
              <a:gd name="T91" fmla="*/ 2147483647 h 120"/>
              <a:gd name="T92" fmla="*/ 2147483647 w 112"/>
              <a:gd name="T93" fmla="*/ 2147483647 h 120"/>
              <a:gd name="T94" fmla="*/ 2147483647 w 112"/>
              <a:gd name="T95" fmla="*/ 2147483647 h 120"/>
              <a:gd name="T96" fmla="*/ 2147483647 w 112"/>
              <a:gd name="T97" fmla="*/ 2147483647 h 120"/>
              <a:gd name="T98" fmla="*/ 2147483647 w 112"/>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108" y="84"/>
                </a:moveTo>
                <a:lnTo>
                  <a:pt x="108" y="84"/>
                </a:lnTo>
                <a:lnTo>
                  <a:pt x="104" y="94"/>
                </a:lnTo>
                <a:lnTo>
                  <a:pt x="98" y="104"/>
                </a:lnTo>
                <a:lnTo>
                  <a:pt x="90" y="110"/>
                </a:lnTo>
                <a:lnTo>
                  <a:pt x="80" y="116"/>
                </a:lnTo>
                <a:lnTo>
                  <a:pt x="68" y="120"/>
                </a:lnTo>
                <a:lnTo>
                  <a:pt x="56" y="120"/>
                </a:lnTo>
                <a:lnTo>
                  <a:pt x="44" y="120"/>
                </a:lnTo>
                <a:lnTo>
                  <a:pt x="34" y="116"/>
                </a:lnTo>
                <a:lnTo>
                  <a:pt x="24" y="110"/>
                </a:lnTo>
                <a:lnTo>
                  <a:pt x="16" y="104"/>
                </a:lnTo>
                <a:lnTo>
                  <a:pt x="10" y="96"/>
                </a:lnTo>
                <a:lnTo>
                  <a:pt x="4" y="84"/>
                </a:lnTo>
                <a:lnTo>
                  <a:pt x="2" y="72"/>
                </a:lnTo>
                <a:lnTo>
                  <a:pt x="0" y="60"/>
                </a:lnTo>
                <a:lnTo>
                  <a:pt x="2" y="46"/>
                </a:lnTo>
                <a:lnTo>
                  <a:pt x="4" y="36"/>
                </a:lnTo>
                <a:lnTo>
                  <a:pt x="10" y="24"/>
                </a:lnTo>
                <a:lnTo>
                  <a:pt x="16" y="16"/>
                </a:lnTo>
                <a:lnTo>
                  <a:pt x="24" y="8"/>
                </a:lnTo>
                <a:lnTo>
                  <a:pt x="34" y="4"/>
                </a:lnTo>
                <a:lnTo>
                  <a:pt x="44" y="0"/>
                </a:lnTo>
                <a:lnTo>
                  <a:pt x="56" y="0"/>
                </a:lnTo>
                <a:lnTo>
                  <a:pt x="68" y="0"/>
                </a:lnTo>
                <a:lnTo>
                  <a:pt x="78" y="2"/>
                </a:lnTo>
                <a:lnTo>
                  <a:pt x="86" y="6"/>
                </a:lnTo>
                <a:lnTo>
                  <a:pt x="94" y="12"/>
                </a:lnTo>
                <a:lnTo>
                  <a:pt x="102" y="22"/>
                </a:lnTo>
                <a:lnTo>
                  <a:pt x="108" y="34"/>
                </a:lnTo>
                <a:lnTo>
                  <a:pt x="112" y="46"/>
                </a:lnTo>
                <a:lnTo>
                  <a:pt x="112" y="58"/>
                </a:lnTo>
                <a:lnTo>
                  <a:pt x="112" y="72"/>
                </a:lnTo>
                <a:lnTo>
                  <a:pt x="108" y="84"/>
                </a:lnTo>
                <a:close/>
                <a:moveTo>
                  <a:pt x="94" y="40"/>
                </a:moveTo>
                <a:lnTo>
                  <a:pt x="94" y="40"/>
                </a:lnTo>
                <a:lnTo>
                  <a:pt x="90" y="32"/>
                </a:lnTo>
                <a:lnTo>
                  <a:pt x="86" y="26"/>
                </a:lnTo>
                <a:lnTo>
                  <a:pt x="80" y="20"/>
                </a:lnTo>
                <a:lnTo>
                  <a:pt x="74" y="16"/>
                </a:lnTo>
                <a:lnTo>
                  <a:pt x="66" y="14"/>
                </a:lnTo>
                <a:lnTo>
                  <a:pt x="56" y="14"/>
                </a:lnTo>
                <a:lnTo>
                  <a:pt x="48" y="14"/>
                </a:lnTo>
                <a:lnTo>
                  <a:pt x="40" y="16"/>
                </a:lnTo>
                <a:lnTo>
                  <a:pt x="34" y="20"/>
                </a:lnTo>
                <a:lnTo>
                  <a:pt x="28" y="26"/>
                </a:lnTo>
                <a:lnTo>
                  <a:pt x="22" y="32"/>
                </a:lnTo>
                <a:lnTo>
                  <a:pt x="20" y="40"/>
                </a:lnTo>
                <a:lnTo>
                  <a:pt x="18" y="50"/>
                </a:lnTo>
                <a:lnTo>
                  <a:pt x="16" y="60"/>
                </a:lnTo>
                <a:lnTo>
                  <a:pt x="18" y="70"/>
                </a:lnTo>
                <a:lnTo>
                  <a:pt x="20" y="80"/>
                </a:lnTo>
                <a:lnTo>
                  <a:pt x="22" y="88"/>
                </a:lnTo>
                <a:lnTo>
                  <a:pt x="28" y="94"/>
                </a:lnTo>
                <a:lnTo>
                  <a:pt x="34" y="100"/>
                </a:lnTo>
                <a:lnTo>
                  <a:pt x="40" y="104"/>
                </a:lnTo>
                <a:lnTo>
                  <a:pt x="48" y="106"/>
                </a:lnTo>
                <a:lnTo>
                  <a:pt x="56" y="106"/>
                </a:lnTo>
                <a:lnTo>
                  <a:pt x="66" y="106"/>
                </a:lnTo>
                <a:lnTo>
                  <a:pt x="72" y="104"/>
                </a:lnTo>
                <a:lnTo>
                  <a:pt x="80" y="100"/>
                </a:lnTo>
                <a:lnTo>
                  <a:pt x="86" y="94"/>
                </a:lnTo>
                <a:lnTo>
                  <a:pt x="90" y="88"/>
                </a:lnTo>
                <a:lnTo>
                  <a:pt x="94" y="80"/>
                </a:lnTo>
                <a:lnTo>
                  <a:pt x="96" y="70"/>
                </a:lnTo>
                <a:lnTo>
                  <a:pt x="96" y="60"/>
                </a:lnTo>
                <a:lnTo>
                  <a:pt x="96" y="50"/>
                </a:lnTo>
                <a:lnTo>
                  <a:pt x="94" y="40"/>
                </a:lnTo>
                <a:close/>
              </a:path>
            </a:pathLst>
          </a:custGeom>
          <a:solidFill>
            <a:srgbClr val="FFFFFF"/>
          </a:solidFill>
          <a:ln w="30">
            <a:solidFill>
              <a:srgbClr val="FFFFFF"/>
            </a:solidFill>
            <a:round/>
            <a:headEnd/>
            <a:tailEnd/>
          </a:ln>
        </p:spPr>
        <p:txBody>
          <a:bodyPr/>
          <a:lstStyle/>
          <a:p>
            <a:endParaRPr lang="en-US" b="1"/>
          </a:p>
        </p:txBody>
      </p:sp>
      <p:sp>
        <p:nvSpPr>
          <p:cNvPr id="30759" name="Freeform 163"/>
          <p:cNvSpPr>
            <a:spLocks noEditPoints="1"/>
          </p:cNvSpPr>
          <p:nvPr/>
        </p:nvSpPr>
        <p:spPr bwMode="auto">
          <a:xfrm>
            <a:off x="1831975" y="4844676"/>
            <a:ext cx="136525" cy="180975"/>
          </a:xfrm>
          <a:custGeom>
            <a:avLst/>
            <a:gdLst>
              <a:gd name="T0" fmla="*/ 2147483647 w 86"/>
              <a:gd name="T1" fmla="*/ 2147483647 h 114"/>
              <a:gd name="T2" fmla="*/ 0 w 86"/>
              <a:gd name="T3" fmla="*/ 2147483647 h 114"/>
              <a:gd name="T4" fmla="*/ 0 w 86"/>
              <a:gd name="T5" fmla="*/ 0 h 114"/>
              <a:gd name="T6" fmla="*/ 2147483647 w 86"/>
              <a:gd name="T7" fmla="*/ 0 h 114"/>
              <a:gd name="T8" fmla="*/ 2147483647 w 86"/>
              <a:gd name="T9" fmla="*/ 0 h 114"/>
              <a:gd name="T10" fmla="*/ 2147483647 w 86"/>
              <a:gd name="T11" fmla="*/ 0 h 114"/>
              <a:gd name="T12" fmla="*/ 2147483647 w 86"/>
              <a:gd name="T13" fmla="*/ 2147483647 h 114"/>
              <a:gd name="T14" fmla="*/ 2147483647 w 86"/>
              <a:gd name="T15" fmla="*/ 2147483647 h 114"/>
              <a:gd name="T16" fmla="*/ 2147483647 w 86"/>
              <a:gd name="T17" fmla="*/ 2147483647 h 114"/>
              <a:gd name="T18" fmla="*/ 2147483647 w 86"/>
              <a:gd name="T19" fmla="*/ 2147483647 h 114"/>
              <a:gd name="T20" fmla="*/ 2147483647 w 86"/>
              <a:gd name="T21" fmla="*/ 2147483647 h 114"/>
              <a:gd name="T22" fmla="*/ 2147483647 w 86"/>
              <a:gd name="T23" fmla="*/ 2147483647 h 114"/>
              <a:gd name="T24" fmla="*/ 2147483647 w 86"/>
              <a:gd name="T25" fmla="*/ 2147483647 h 114"/>
              <a:gd name="T26" fmla="*/ 2147483647 w 86"/>
              <a:gd name="T27" fmla="*/ 2147483647 h 114"/>
              <a:gd name="T28" fmla="*/ 2147483647 w 86"/>
              <a:gd name="T29" fmla="*/ 2147483647 h 114"/>
              <a:gd name="T30" fmla="*/ 2147483647 w 86"/>
              <a:gd name="T31" fmla="*/ 2147483647 h 114"/>
              <a:gd name="T32" fmla="*/ 2147483647 w 86"/>
              <a:gd name="T33" fmla="*/ 2147483647 h 114"/>
              <a:gd name="T34" fmla="*/ 2147483647 w 86"/>
              <a:gd name="T35" fmla="*/ 2147483647 h 114"/>
              <a:gd name="T36" fmla="*/ 2147483647 w 86"/>
              <a:gd name="T37" fmla="*/ 2147483647 h 114"/>
              <a:gd name="T38" fmla="*/ 2147483647 w 86"/>
              <a:gd name="T39" fmla="*/ 2147483647 h 114"/>
              <a:gd name="T40" fmla="*/ 2147483647 w 86"/>
              <a:gd name="T41" fmla="*/ 2147483647 h 114"/>
              <a:gd name="T42" fmla="*/ 2147483647 w 86"/>
              <a:gd name="T43" fmla="*/ 2147483647 h 114"/>
              <a:gd name="T44" fmla="*/ 2147483647 w 86"/>
              <a:gd name="T45" fmla="*/ 2147483647 h 114"/>
              <a:gd name="T46" fmla="*/ 2147483647 w 86"/>
              <a:gd name="T47" fmla="*/ 2147483647 h 114"/>
              <a:gd name="T48" fmla="*/ 2147483647 w 86"/>
              <a:gd name="T49" fmla="*/ 2147483647 h 114"/>
              <a:gd name="T50" fmla="*/ 2147483647 w 86"/>
              <a:gd name="T51" fmla="*/ 2147483647 h 114"/>
              <a:gd name="T52" fmla="*/ 2147483647 w 86"/>
              <a:gd name="T53" fmla="*/ 2147483647 h 114"/>
              <a:gd name="T54" fmla="*/ 2147483647 w 86"/>
              <a:gd name="T55" fmla="*/ 2147483647 h 114"/>
              <a:gd name="T56" fmla="*/ 2147483647 w 86"/>
              <a:gd name="T57" fmla="*/ 2147483647 h 114"/>
              <a:gd name="T58" fmla="*/ 2147483647 w 86"/>
              <a:gd name="T59" fmla="*/ 2147483647 h 114"/>
              <a:gd name="T60" fmla="*/ 2147483647 w 86"/>
              <a:gd name="T61" fmla="*/ 2147483647 h 114"/>
              <a:gd name="T62" fmla="*/ 2147483647 w 86"/>
              <a:gd name="T63" fmla="*/ 2147483647 h 114"/>
              <a:gd name="T64" fmla="*/ 2147483647 w 86"/>
              <a:gd name="T65" fmla="*/ 2147483647 h 114"/>
              <a:gd name="T66" fmla="*/ 2147483647 w 86"/>
              <a:gd name="T67" fmla="*/ 2147483647 h 114"/>
              <a:gd name="T68" fmla="*/ 2147483647 w 86"/>
              <a:gd name="T69" fmla="*/ 2147483647 h 114"/>
              <a:gd name="T70" fmla="*/ 2147483647 w 86"/>
              <a:gd name="T71" fmla="*/ 2147483647 h 114"/>
              <a:gd name="T72" fmla="*/ 2147483647 w 86"/>
              <a:gd name="T73" fmla="*/ 2147483647 h 114"/>
              <a:gd name="T74" fmla="*/ 2147483647 w 86"/>
              <a:gd name="T75" fmla="*/ 2147483647 h 114"/>
              <a:gd name="T76" fmla="*/ 2147483647 w 86"/>
              <a:gd name="T77" fmla="*/ 2147483647 h 114"/>
              <a:gd name="T78" fmla="*/ 2147483647 w 86"/>
              <a:gd name="T79" fmla="*/ 2147483647 h 114"/>
              <a:gd name="T80" fmla="*/ 2147483647 w 86"/>
              <a:gd name="T81" fmla="*/ 2147483647 h 114"/>
              <a:gd name="T82" fmla="*/ 2147483647 w 86"/>
              <a:gd name="T83" fmla="*/ 2147483647 h 114"/>
              <a:gd name="T84" fmla="*/ 2147483647 w 86"/>
              <a:gd name="T85" fmla="*/ 2147483647 h 114"/>
              <a:gd name="T86" fmla="*/ 2147483647 w 86"/>
              <a:gd name="T87" fmla="*/ 2147483647 h 114"/>
              <a:gd name="T88" fmla="*/ 2147483647 w 86"/>
              <a:gd name="T89" fmla="*/ 2147483647 h 114"/>
              <a:gd name="T90" fmla="*/ 2147483647 w 86"/>
              <a:gd name="T91" fmla="*/ 2147483647 h 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14"/>
              <a:gd name="T140" fmla="*/ 86 w 86"/>
              <a:gd name="T141" fmla="*/ 114 h 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14">
                <a:moveTo>
                  <a:pt x="16" y="114"/>
                </a:moveTo>
                <a:lnTo>
                  <a:pt x="0" y="114"/>
                </a:lnTo>
                <a:lnTo>
                  <a:pt x="0" y="0"/>
                </a:lnTo>
                <a:lnTo>
                  <a:pt x="52" y="0"/>
                </a:lnTo>
                <a:lnTo>
                  <a:pt x="58" y="0"/>
                </a:lnTo>
                <a:lnTo>
                  <a:pt x="66" y="2"/>
                </a:lnTo>
                <a:lnTo>
                  <a:pt x="72" y="4"/>
                </a:lnTo>
                <a:lnTo>
                  <a:pt x="76" y="8"/>
                </a:lnTo>
                <a:lnTo>
                  <a:pt x="80" y="12"/>
                </a:lnTo>
                <a:lnTo>
                  <a:pt x="82" y="18"/>
                </a:lnTo>
                <a:lnTo>
                  <a:pt x="84" y="24"/>
                </a:lnTo>
                <a:lnTo>
                  <a:pt x="86" y="32"/>
                </a:lnTo>
                <a:lnTo>
                  <a:pt x="84" y="40"/>
                </a:lnTo>
                <a:lnTo>
                  <a:pt x="82" y="46"/>
                </a:lnTo>
                <a:lnTo>
                  <a:pt x="80" y="52"/>
                </a:lnTo>
                <a:lnTo>
                  <a:pt x="76" y="56"/>
                </a:lnTo>
                <a:lnTo>
                  <a:pt x="72" y="60"/>
                </a:lnTo>
                <a:lnTo>
                  <a:pt x="66" y="64"/>
                </a:lnTo>
                <a:lnTo>
                  <a:pt x="58" y="66"/>
                </a:lnTo>
                <a:lnTo>
                  <a:pt x="52" y="66"/>
                </a:lnTo>
                <a:lnTo>
                  <a:pt x="16" y="66"/>
                </a:lnTo>
                <a:lnTo>
                  <a:pt x="16" y="114"/>
                </a:lnTo>
                <a:close/>
                <a:moveTo>
                  <a:pt x="16" y="52"/>
                </a:moveTo>
                <a:lnTo>
                  <a:pt x="46" y="52"/>
                </a:lnTo>
                <a:lnTo>
                  <a:pt x="56" y="52"/>
                </a:lnTo>
                <a:lnTo>
                  <a:pt x="64" y="48"/>
                </a:lnTo>
                <a:lnTo>
                  <a:pt x="68" y="40"/>
                </a:lnTo>
                <a:lnTo>
                  <a:pt x="70" y="32"/>
                </a:lnTo>
                <a:lnTo>
                  <a:pt x="68" y="24"/>
                </a:lnTo>
                <a:lnTo>
                  <a:pt x="64" y="18"/>
                </a:lnTo>
                <a:lnTo>
                  <a:pt x="56" y="14"/>
                </a:lnTo>
                <a:lnTo>
                  <a:pt x="46" y="12"/>
                </a:lnTo>
                <a:lnTo>
                  <a:pt x="16" y="12"/>
                </a:lnTo>
                <a:lnTo>
                  <a:pt x="16" y="52"/>
                </a:lnTo>
                <a:close/>
              </a:path>
            </a:pathLst>
          </a:custGeom>
          <a:solidFill>
            <a:srgbClr val="FFFFFF"/>
          </a:solidFill>
          <a:ln w="30">
            <a:solidFill>
              <a:srgbClr val="FFFFFF"/>
            </a:solidFill>
            <a:round/>
            <a:headEnd/>
            <a:tailEnd/>
          </a:ln>
        </p:spPr>
        <p:txBody>
          <a:bodyPr/>
          <a:lstStyle/>
          <a:p>
            <a:endParaRPr lang="en-US" b="1"/>
          </a:p>
        </p:txBody>
      </p:sp>
      <p:sp>
        <p:nvSpPr>
          <p:cNvPr id="30760" name="Freeform 164"/>
          <p:cNvSpPr>
            <a:spLocks noEditPoints="1"/>
          </p:cNvSpPr>
          <p:nvPr/>
        </p:nvSpPr>
        <p:spPr bwMode="auto">
          <a:xfrm>
            <a:off x="1800225" y="4352551"/>
            <a:ext cx="177800" cy="193675"/>
          </a:xfrm>
          <a:custGeom>
            <a:avLst/>
            <a:gdLst>
              <a:gd name="T0" fmla="*/ 2147483647 w 112"/>
              <a:gd name="T1" fmla="*/ 2147483647 h 122"/>
              <a:gd name="T2" fmla="*/ 2147483647 w 112"/>
              <a:gd name="T3" fmla="*/ 2147483647 h 122"/>
              <a:gd name="T4" fmla="*/ 2147483647 w 112"/>
              <a:gd name="T5" fmla="*/ 2147483647 h 122"/>
              <a:gd name="T6" fmla="*/ 2147483647 w 112"/>
              <a:gd name="T7" fmla="*/ 2147483647 h 122"/>
              <a:gd name="T8" fmla="*/ 2147483647 w 112"/>
              <a:gd name="T9" fmla="*/ 2147483647 h 122"/>
              <a:gd name="T10" fmla="*/ 2147483647 w 112"/>
              <a:gd name="T11" fmla="*/ 2147483647 h 122"/>
              <a:gd name="T12" fmla="*/ 2147483647 w 112"/>
              <a:gd name="T13" fmla="*/ 2147483647 h 122"/>
              <a:gd name="T14" fmla="*/ 2147483647 w 112"/>
              <a:gd name="T15" fmla="*/ 2147483647 h 122"/>
              <a:gd name="T16" fmla="*/ 2147483647 w 112"/>
              <a:gd name="T17" fmla="*/ 2147483647 h 122"/>
              <a:gd name="T18" fmla="*/ 2147483647 w 112"/>
              <a:gd name="T19" fmla="*/ 2147483647 h 122"/>
              <a:gd name="T20" fmla="*/ 0 w 112"/>
              <a:gd name="T21" fmla="*/ 2147483647 h 122"/>
              <a:gd name="T22" fmla="*/ 0 w 112"/>
              <a:gd name="T23" fmla="*/ 2147483647 h 122"/>
              <a:gd name="T24" fmla="*/ 2147483647 w 112"/>
              <a:gd name="T25" fmla="*/ 2147483647 h 122"/>
              <a:gd name="T26" fmla="*/ 2147483647 w 112"/>
              <a:gd name="T27" fmla="*/ 2147483647 h 122"/>
              <a:gd name="T28" fmla="*/ 2147483647 w 112"/>
              <a:gd name="T29" fmla="*/ 2147483647 h 122"/>
              <a:gd name="T30" fmla="*/ 2147483647 w 112"/>
              <a:gd name="T31" fmla="*/ 2147483647 h 122"/>
              <a:gd name="T32" fmla="*/ 2147483647 w 112"/>
              <a:gd name="T33" fmla="*/ 0 h 122"/>
              <a:gd name="T34" fmla="*/ 2147483647 w 112"/>
              <a:gd name="T35" fmla="*/ 2147483647 h 122"/>
              <a:gd name="T36" fmla="*/ 2147483647 w 112"/>
              <a:gd name="T37" fmla="*/ 2147483647 h 122"/>
              <a:gd name="T38" fmla="*/ 2147483647 w 112"/>
              <a:gd name="T39" fmla="*/ 2147483647 h 122"/>
              <a:gd name="T40" fmla="*/ 2147483647 w 112"/>
              <a:gd name="T41" fmla="*/ 2147483647 h 122"/>
              <a:gd name="T42" fmla="*/ 2147483647 w 112"/>
              <a:gd name="T43" fmla="*/ 2147483647 h 122"/>
              <a:gd name="T44" fmla="*/ 2147483647 w 112"/>
              <a:gd name="T45" fmla="*/ 2147483647 h 122"/>
              <a:gd name="T46" fmla="*/ 2147483647 w 112"/>
              <a:gd name="T47" fmla="*/ 2147483647 h 122"/>
              <a:gd name="T48" fmla="*/ 2147483647 w 112"/>
              <a:gd name="T49" fmla="*/ 2147483647 h 122"/>
              <a:gd name="T50" fmla="*/ 2147483647 w 112"/>
              <a:gd name="T51" fmla="*/ 2147483647 h 122"/>
              <a:gd name="T52" fmla="*/ 2147483647 w 112"/>
              <a:gd name="T53" fmla="*/ 2147483647 h 122"/>
              <a:gd name="T54" fmla="*/ 2147483647 w 112"/>
              <a:gd name="T55" fmla="*/ 2147483647 h 122"/>
              <a:gd name="T56" fmla="*/ 2147483647 w 112"/>
              <a:gd name="T57" fmla="*/ 2147483647 h 122"/>
              <a:gd name="T58" fmla="*/ 2147483647 w 112"/>
              <a:gd name="T59" fmla="*/ 2147483647 h 122"/>
              <a:gd name="T60" fmla="*/ 2147483647 w 112"/>
              <a:gd name="T61" fmla="*/ 2147483647 h 122"/>
              <a:gd name="T62" fmla="*/ 2147483647 w 112"/>
              <a:gd name="T63" fmla="*/ 2147483647 h 122"/>
              <a:gd name="T64" fmla="*/ 2147483647 w 112"/>
              <a:gd name="T65" fmla="*/ 2147483647 h 122"/>
              <a:gd name="T66" fmla="*/ 2147483647 w 112"/>
              <a:gd name="T67" fmla="*/ 2147483647 h 122"/>
              <a:gd name="T68" fmla="*/ 2147483647 w 112"/>
              <a:gd name="T69" fmla="*/ 2147483647 h 122"/>
              <a:gd name="T70" fmla="*/ 2147483647 w 112"/>
              <a:gd name="T71" fmla="*/ 2147483647 h 122"/>
              <a:gd name="T72" fmla="*/ 2147483647 w 112"/>
              <a:gd name="T73" fmla="*/ 2147483647 h 122"/>
              <a:gd name="T74" fmla="*/ 2147483647 w 112"/>
              <a:gd name="T75" fmla="*/ 2147483647 h 122"/>
              <a:gd name="T76" fmla="*/ 2147483647 w 112"/>
              <a:gd name="T77" fmla="*/ 2147483647 h 122"/>
              <a:gd name="T78" fmla="*/ 2147483647 w 112"/>
              <a:gd name="T79" fmla="*/ 2147483647 h 122"/>
              <a:gd name="T80" fmla="*/ 2147483647 w 112"/>
              <a:gd name="T81" fmla="*/ 2147483647 h 122"/>
              <a:gd name="T82" fmla="*/ 2147483647 w 112"/>
              <a:gd name="T83" fmla="*/ 2147483647 h 122"/>
              <a:gd name="T84" fmla="*/ 2147483647 w 112"/>
              <a:gd name="T85" fmla="*/ 2147483647 h 122"/>
              <a:gd name="T86" fmla="*/ 2147483647 w 112"/>
              <a:gd name="T87" fmla="*/ 2147483647 h 122"/>
              <a:gd name="T88" fmla="*/ 2147483647 w 112"/>
              <a:gd name="T89" fmla="*/ 2147483647 h 122"/>
              <a:gd name="T90" fmla="*/ 2147483647 w 112"/>
              <a:gd name="T91" fmla="*/ 2147483647 h 122"/>
              <a:gd name="T92" fmla="*/ 2147483647 w 112"/>
              <a:gd name="T93" fmla="*/ 2147483647 h 122"/>
              <a:gd name="T94" fmla="*/ 2147483647 w 112"/>
              <a:gd name="T95" fmla="*/ 2147483647 h 122"/>
              <a:gd name="T96" fmla="*/ 2147483647 w 112"/>
              <a:gd name="T97" fmla="*/ 2147483647 h 122"/>
              <a:gd name="T98" fmla="*/ 2147483647 w 112"/>
              <a:gd name="T99" fmla="*/ 2147483647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2"/>
              <a:gd name="T152" fmla="*/ 112 w 112"/>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2">
                <a:moveTo>
                  <a:pt x="108" y="86"/>
                </a:moveTo>
                <a:lnTo>
                  <a:pt x="108" y="86"/>
                </a:lnTo>
                <a:lnTo>
                  <a:pt x="104" y="96"/>
                </a:lnTo>
                <a:lnTo>
                  <a:pt x="96" y="106"/>
                </a:lnTo>
                <a:lnTo>
                  <a:pt x="88" y="112"/>
                </a:lnTo>
                <a:lnTo>
                  <a:pt x="80" y="118"/>
                </a:lnTo>
                <a:lnTo>
                  <a:pt x="68" y="120"/>
                </a:lnTo>
                <a:lnTo>
                  <a:pt x="56" y="122"/>
                </a:lnTo>
                <a:lnTo>
                  <a:pt x="44" y="120"/>
                </a:lnTo>
                <a:lnTo>
                  <a:pt x="34" y="118"/>
                </a:lnTo>
                <a:lnTo>
                  <a:pt x="24" y="112"/>
                </a:lnTo>
                <a:lnTo>
                  <a:pt x="16" y="106"/>
                </a:lnTo>
                <a:lnTo>
                  <a:pt x="8" y="96"/>
                </a:lnTo>
                <a:lnTo>
                  <a:pt x="4" y="86"/>
                </a:lnTo>
                <a:lnTo>
                  <a:pt x="0" y="74"/>
                </a:lnTo>
                <a:lnTo>
                  <a:pt x="0" y="62"/>
                </a:lnTo>
                <a:lnTo>
                  <a:pt x="0" y="48"/>
                </a:lnTo>
                <a:lnTo>
                  <a:pt x="4" y="36"/>
                </a:lnTo>
                <a:lnTo>
                  <a:pt x="8" y="26"/>
                </a:lnTo>
                <a:lnTo>
                  <a:pt x="16" y="18"/>
                </a:lnTo>
                <a:lnTo>
                  <a:pt x="24" y="10"/>
                </a:lnTo>
                <a:lnTo>
                  <a:pt x="34" y="6"/>
                </a:lnTo>
                <a:lnTo>
                  <a:pt x="44" y="2"/>
                </a:lnTo>
                <a:lnTo>
                  <a:pt x="56" y="0"/>
                </a:lnTo>
                <a:lnTo>
                  <a:pt x="66" y="2"/>
                </a:lnTo>
                <a:lnTo>
                  <a:pt x="76" y="4"/>
                </a:lnTo>
                <a:lnTo>
                  <a:pt x="86" y="8"/>
                </a:lnTo>
                <a:lnTo>
                  <a:pt x="94" y="14"/>
                </a:lnTo>
                <a:lnTo>
                  <a:pt x="100" y="24"/>
                </a:lnTo>
                <a:lnTo>
                  <a:pt x="106" y="34"/>
                </a:lnTo>
                <a:lnTo>
                  <a:pt x="110" y="48"/>
                </a:lnTo>
                <a:lnTo>
                  <a:pt x="112" y="60"/>
                </a:lnTo>
                <a:lnTo>
                  <a:pt x="110" y="74"/>
                </a:lnTo>
                <a:lnTo>
                  <a:pt x="108" y="86"/>
                </a:lnTo>
                <a:close/>
                <a:moveTo>
                  <a:pt x="94" y="42"/>
                </a:moveTo>
                <a:lnTo>
                  <a:pt x="94" y="42"/>
                </a:lnTo>
                <a:lnTo>
                  <a:pt x="90" y="34"/>
                </a:lnTo>
                <a:lnTo>
                  <a:pt x="86" y="28"/>
                </a:lnTo>
                <a:lnTo>
                  <a:pt x="80" y="22"/>
                </a:lnTo>
                <a:lnTo>
                  <a:pt x="72" y="18"/>
                </a:lnTo>
                <a:lnTo>
                  <a:pt x="64" y="16"/>
                </a:lnTo>
                <a:lnTo>
                  <a:pt x="56" y="14"/>
                </a:lnTo>
                <a:lnTo>
                  <a:pt x="48" y="16"/>
                </a:lnTo>
                <a:lnTo>
                  <a:pt x="40" y="18"/>
                </a:lnTo>
                <a:lnTo>
                  <a:pt x="32" y="22"/>
                </a:lnTo>
                <a:lnTo>
                  <a:pt x="28" y="28"/>
                </a:lnTo>
                <a:lnTo>
                  <a:pt x="22" y="34"/>
                </a:lnTo>
                <a:lnTo>
                  <a:pt x="18" y="42"/>
                </a:lnTo>
                <a:lnTo>
                  <a:pt x="16" y="52"/>
                </a:lnTo>
                <a:lnTo>
                  <a:pt x="16" y="62"/>
                </a:lnTo>
                <a:lnTo>
                  <a:pt x="16" y="72"/>
                </a:lnTo>
                <a:lnTo>
                  <a:pt x="18" y="80"/>
                </a:lnTo>
                <a:lnTo>
                  <a:pt x="22" y="88"/>
                </a:lnTo>
                <a:lnTo>
                  <a:pt x="28" y="96"/>
                </a:lnTo>
                <a:lnTo>
                  <a:pt x="32" y="100"/>
                </a:lnTo>
                <a:lnTo>
                  <a:pt x="40" y="104"/>
                </a:lnTo>
                <a:lnTo>
                  <a:pt x="48" y="108"/>
                </a:lnTo>
                <a:lnTo>
                  <a:pt x="56" y="108"/>
                </a:lnTo>
                <a:lnTo>
                  <a:pt x="64" y="108"/>
                </a:lnTo>
                <a:lnTo>
                  <a:pt x="72" y="104"/>
                </a:lnTo>
                <a:lnTo>
                  <a:pt x="80" y="100"/>
                </a:lnTo>
                <a:lnTo>
                  <a:pt x="84" y="96"/>
                </a:lnTo>
                <a:lnTo>
                  <a:pt x="90" y="88"/>
                </a:lnTo>
                <a:lnTo>
                  <a:pt x="94" y="80"/>
                </a:lnTo>
                <a:lnTo>
                  <a:pt x="96" y="72"/>
                </a:lnTo>
                <a:lnTo>
                  <a:pt x="96" y="62"/>
                </a:lnTo>
                <a:lnTo>
                  <a:pt x="96" y="52"/>
                </a:lnTo>
                <a:lnTo>
                  <a:pt x="94" y="42"/>
                </a:lnTo>
                <a:close/>
              </a:path>
            </a:pathLst>
          </a:custGeom>
          <a:solidFill>
            <a:srgbClr val="FFFFFF"/>
          </a:solidFill>
          <a:ln w="30">
            <a:solidFill>
              <a:srgbClr val="FFFFFF"/>
            </a:solidFill>
            <a:round/>
            <a:headEnd/>
            <a:tailEnd/>
          </a:ln>
        </p:spPr>
        <p:txBody>
          <a:bodyPr/>
          <a:lstStyle/>
          <a:p>
            <a:endParaRPr lang="en-US" b="1"/>
          </a:p>
        </p:txBody>
      </p:sp>
      <p:sp>
        <p:nvSpPr>
          <p:cNvPr id="30761" name="Rectangle 165"/>
          <p:cNvSpPr>
            <a:spLocks noChangeArrowheads="1"/>
          </p:cNvSpPr>
          <p:nvPr/>
        </p:nvSpPr>
        <p:spPr bwMode="auto">
          <a:xfrm>
            <a:off x="1790700" y="4311276"/>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30762" name="Freeform 166"/>
          <p:cNvSpPr>
            <a:spLocks noEditPoints="1"/>
          </p:cNvSpPr>
          <p:nvPr/>
        </p:nvSpPr>
        <p:spPr bwMode="auto">
          <a:xfrm>
            <a:off x="2841625" y="4352551"/>
            <a:ext cx="177800" cy="193675"/>
          </a:xfrm>
          <a:custGeom>
            <a:avLst/>
            <a:gdLst>
              <a:gd name="T0" fmla="*/ 2147483647 w 112"/>
              <a:gd name="T1" fmla="*/ 2147483647 h 122"/>
              <a:gd name="T2" fmla="*/ 2147483647 w 112"/>
              <a:gd name="T3" fmla="*/ 2147483647 h 122"/>
              <a:gd name="T4" fmla="*/ 2147483647 w 112"/>
              <a:gd name="T5" fmla="*/ 2147483647 h 122"/>
              <a:gd name="T6" fmla="*/ 2147483647 w 112"/>
              <a:gd name="T7" fmla="*/ 2147483647 h 122"/>
              <a:gd name="T8" fmla="*/ 2147483647 w 112"/>
              <a:gd name="T9" fmla="*/ 2147483647 h 122"/>
              <a:gd name="T10" fmla="*/ 2147483647 w 112"/>
              <a:gd name="T11" fmla="*/ 2147483647 h 122"/>
              <a:gd name="T12" fmla="*/ 2147483647 w 112"/>
              <a:gd name="T13" fmla="*/ 2147483647 h 122"/>
              <a:gd name="T14" fmla="*/ 2147483647 w 112"/>
              <a:gd name="T15" fmla="*/ 2147483647 h 122"/>
              <a:gd name="T16" fmla="*/ 2147483647 w 112"/>
              <a:gd name="T17" fmla="*/ 2147483647 h 122"/>
              <a:gd name="T18" fmla="*/ 2147483647 w 112"/>
              <a:gd name="T19" fmla="*/ 2147483647 h 122"/>
              <a:gd name="T20" fmla="*/ 0 w 112"/>
              <a:gd name="T21" fmla="*/ 2147483647 h 122"/>
              <a:gd name="T22" fmla="*/ 0 w 112"/>
              <a:gd name="T23" fmla="*/ 2147483647 h 122"/>
              <a:gd name="T24" fmla="*/ 2147483647 w 112"/>
              <a:gd name="T25" fmla="*/ 2147483647 h 122"/>
              <a:gd name="T26" fmla="*/ 2147483647 w 112"/>
              <a:gd name="T27" fmla="*/ 2147483647 h 122"/>
              <a:gd name="T28" fmla="*/ 2147483647 w 112"/>
              <a:gd name="T29" fmla="*/ 2147483647 h 122"/>
              <a:gd name="T30" fmla="*/ 2147483647 w 112"/>
              <a:gd name="T31" fmla="*/ 2147483647 h 122"/>
              <a:gd name="T32" fmla="*/ 2147483647 w 112"/>
              <a:gd name="T33" fmla="*/ 0 h 122"/>
              <a:gd name="T34" fmla="*/ 2147483647 w 112"/>
              <a:gd name="T35" fmla="*/ 2147483647 h 122"/>
              <a:gd name="T36" fmla="*/ 2147483647 w 112"/>
              <a:gd name="T37" fmla="*/ 2147483647 h 122"/>
              <a:gd name="T38" fmla="*/ 2147483647 w 112"/>
              <a:gd name="T39" fmla="*/ 2147483647 h 122"/>
              <a:gd name="T40" fmla="*/ 2147483647 w 112"/>
              <a:gd name="T41" fmla="*/ 2147483647 h 122"/>
              <a:gd name="T42" fmla="*/ 2147483647 w 112"/>
              <a:gd name="T43" fmla="*/ 2147483647 h 122"/>
              <a:gd name="T44" fmla="*/ 2147483647 w 112"/>
              <a:gd name="T45" fmla="*/ 2147483647 h 122"/>
              <a:gd name="T46" fmla="*/ 2147483647 w 112"/>
              <a:gd name="T47" fmla="*/ 2147483647 h 122"/>
              <a:gd name="T48" fmla="*/ 2147483647 w 112"/>
              <a:gd name="T49" fmla="*/ 2147483647 h 122"/>
              <a:gd name="T50" fmla="*/ 2147483647 w 112"/>
              <a:gd name="T51" fmla="*/ 2147483647 h 122"/>
              <a:gd name="T52" fmla="*/ 2147483647 w 112"/>
              <a:gd name="T53" fmla="*/ 2147483647 h 122"/>
              <a:gd name="T54" fmla="*/ 2147483647 w 112"/>
              <a:gd name="T55" fmla="*/ 2147483647 h 122"/>
              <a:gd name="T56" fmla="*/ 2147483647 w 112"/>
              <a:gd name="T57" fmla="*/ 2147483647 h 122"/>
              <a:gd name="T58" fmla="*/ 2147483647 w 112"/>
              <a:gd name="T59" fmla="*/ 2147483647 h 122"/>
              <a:gd name="T60" fmla="*/ 2147483647 w 112"/>
              <a:gd name="T61" fmla="*/ 2147483647 h 122"/>
              <a:gd name="T62" fmla="*/ 2147483647 w 112"/>
              <a:gd name="T63" fmla="*/ 2147483647 h 122"/>
              <a:gd name="T64" fmla="*/ 2147483647 w 112"/>
              <a:gd name="T65" fmla="*/ 2147483647 h 122"/>
              <a:gd name="T66" fmla="*/ 2147483647 w 112"/>
              <a:gd name="T67" fmla="*/ 2147483647 h 122"/>
              <a:gd name="T68" fmla="*/ 2147483647 w 112"/>
              <a:gd name="T69" fmla="*/ 2147483647 h 122"/>
              <a:gd name="T70" fmla="*/ 2147483647 w 112"/>
              <a:gd name="T71" fmla="*/ 2147483647 h 122"/>
              <a:gd name="T72" fmla="*/ 2147483647 w 112"/>
              <a:gd name="T73" fmla="*/ 2147483647 h 122"/>
              <a:gd name="T74" fmla="*/ 2147483647 w 112"/>
              <a:gd name="T75" fmla="*/ 2147483647 h 122"/>
              <a:gd name="T76" fmla="*/ 2147483647 w 112"/>
              <a:gd name="T77" fmla="*/ 2147483647 h 122"/>
              <a:gd name="T78" fmla="*/ 2147483647 w 112"/>
              <a:gd name="T79" fmla="*/ 2147483647 h 122"/>
              <a:gd name="T80" fmla="*/ 2147483647 w 112"/>
              <a:gd name="T81" fmla="*/ 2147483647 h 122"/>
              <a:gd name="T82" fmla="*/ 2147483647 w 112"/>
              <a:gd name="T83" fmla="*/ 2147483647 h 122"/>
              <a:gd name="T84" fmla="*/ 2147483647 w 112"/>
              <a:gd name="T85" fmla="*/ 2147483647 h 122"/>
              <a:gd name="T86" fmla="*/ 2147483647 w 112"/>
              <a:gd name="T87" fmla="*/ 2147483647 h 122"/>
              <a:gd name="T88" fmla="*/ 2147483647 w 112"/>
              <a:gd name="T89" fmla="*/ 2147483647 h 122"/>
              <a:gd name="T90" fmla="*/ 2147483647 w 112"/>
              <a:gd name="T91" fmla="*/ 2147483647 h 122"/>
              <a:gd name="T92" fmla="*/ 2147483647 w 112"/>
              <a:gd name="T93" fmla="*/ 2147483647 h 122"/>
              <a:gd name="T94" fmla="*/ 2147483647 w 112"/>
              <a:gd name="T95" fmla="*/ 2147483647 h 122"/>
              <a:gd name="T96" fmla="*/ 2147483647 w 112"/>
              <a:gd name="T97" fmla="*/ 2147483647 h 122"/>
              <a:gd name="T98" fmla="*/ 2147483647 w 112"/>
              <a:gd name="T99" fmla="*/ 2147483647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2"/>
              <a:gd name="T152" fmla="*/ 112 w 112"/>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2">
                <a:moveTo>
                  <a:pt x="108" y="86"/>
                </a:moveTo>
                <a:lnTo>
                  <a:pt x="108" y="86"/>
                </a:lnTo>
                <a:lnTo>
                  <a:pt x="102" y="96"/>
                </a:lnTo>
                <a:lnTo>
                  <a:pt x="96" y="106"/>
                </a:lnTo>
                <a:lnTo>
                  <a:pt x="88" y="112"/>
                </a:lnTo>
                <a:lnTo>
                  <a:pt x="78" y="118"/>
                </a:lnTo>
                <a:lnTo>
                  <a:pt x="68" y="120"/>
                </a:lnTo>
                <a:lnTo>
                  <a:pt x="56" y="122"/>
                </a:lnTo>
                <a:lnTo>
                  <a:pt x="44" y="120"/>
                </a:lnTo>
                <a:lnTo>
                  <a:pt x="32" y="118"/>
                </a:lnTo>
                <a:lnTo>
                  <a:pt x="22" y="112"/>
                </a:lnTo>
                <a:lnTo>
                  <a:pt x="14" y="106"/>
                </a:lnTo>
                <a:lnTo>
                  <a:pt x="8" y="96"/>
                </a:lnTo>
                <a:lnTo>
                  <a:pt x="4" y="86"/>
                </a:lnTo>
                <a:lnTo>
                  <a:pt x="0" y="74"/>
                </a:lnTo>
                <a:lnTo>
                  <a:pt x="0" y="62"/>
                </a:lnTo>
                <a:lnTo>
                  <a:pt x="0" y="48"/>
                </a:lnTo>
                <a:lnTo>
                  <a:pt x="4" y="36"/>
                </a:lnTo>
                <a:lnTo>
                  <a:pt x="8" y="26"/>
                </a:lnTo>
                <a:lnTo>
                  <a:pt x="14" y="18"/>
                </a:lnTo>
                <a:lnTo>
                  <a:pt x="22" y="10"/>
                </a:lnTo>
                <a:lnTo>
                  <a:pt x="32" y="6"/>
                </a:lnTo>
                <a:lnTo>
                  <a:pt x="44" y="2"/>
                </a:lnTo>
                <a:lnTo>
                  <a:pt x="56" y="0"/>
                </a:lnTo>
                <a:lnTo>
                  <a:pt x="66" y="2"/>
                </a:lnTo>
                <a:lnTo>
                  <a:pt x="76" y="4"/>
                </a:lnTo>
                <a:lnTo>
                  <a:pt x="86" y="8"/>
                </a:lnTo>
                <a:lnTo>
                  <a:pt x="92" y="14"/>
                </a:lnTo>
                <a:lnTo>
                  <a:pt x="100" y="24"/>
                </a:lnTo>
                <a:lnTo>
                  <a:pt x="106" y="34"/>
                </a:lnTo>
                <a:lnTo>
                  <a:pt x="110" y="48"/>
                </a:lnTo>
                <a:lnTo>
                  <a:pt x="112" y="60"/>
                </a:lnTo>
                <a:lnTo>
                  <a:pt x="110" y="74"/>
                </a:lnTo>
                <a:lnTo>
                  <a:pt x="108" y="86"/>
                </a:lnTo>
                <a:close/>
                <a:moveTo>
                  <a:pt x="92" y="42"/>
                </a:moveTo>
                <a:lnTo>
                  <a:pt x="92" y="42"/>
                </a:lnTo>
                <a:lnTo>
                  <a:pt x="90" y="34"/>
                </a:lnTo>
                <a:lnTo>
                  <a:pt x="84" y="28"/>
                </a:lnTo>
                <a:lnTo>
                  <a:pt x="78" y="22"/>
                </a:lnTo>
                <a:lnTo>
                  <a:pt x="72" y="18"/>
                </a:lnTo>
                <a:lnTo>
                  <a:pt x="64" y="16"/>
                </a:lnTo>
                <a:lnTo>
                  <a:pt x="56" y="14"/>
                </a:lnTo>
                <a:lnTo>
                  <a:pt x="46" y="16"/>
                </a:lnTo>
                <a:lnTo>
                  <a:pt x="40" y="18"/>
                </a:lnTo>
                <a:lnTo>
                  <a:pt x="32" y="22"/>
                </a:lnTo>
                <a:lnTo>
                  <a:pt x="26" y="28"/>
                </a:lnTo>
                <a:lnTo>
                  <a:pt x="22" y="34"/>
                </a:lnTo>
                <a:lnTo>
                  <a:pt x="18" y="42"/>
                </a:lnTo>
                <a:lnTo>
                  <a:pt x="16" y="52"/>
                </a:lnTo>
                <a:lnTo>
                  <a:pt x="16" y="62"/>
                </a:lnTo>
                <a:lnTo>
                  <a:pt x="16" y="72"/>
                </a:lnTo>
                <a:lnTo>
                  <a:pt x="18" y="80"/>
                </a:lnTo>
                <a:lnTo>
                  <a:pt x="22" y="88"/>
                </a:lnTo>
                <a:lnTo>
                  <a:pt x="26" y="96"/>
                </a:lnTo>
                <a:lnTo>
                  <a:pt x="32" y="100"/>
                </a:lnTo>
                <a:lnTo>
                  <a:pt x="40" y="104"/>
                </a:lnTo>
                <a:lnTo>
                  <a:pt x="46" y="108"/>
                </a:lnTo>
                <a:lnTo>
                  <a:pt x="56" y="108"/>
                </a:lnTo>
                <a:lnTo>
                  <a:pt x="64" y="108"/>
                </a:lnTo>
                <a:lnTo>
                  <a:pt x="72" y="104"/>
                </a:lnTo>
                <a:lnTo>
                  <a:pt x="78" y="100"/>
                </a:lnTo>
                <a:lnTo>
                  <a:pt x="84" y="96"/>
                </a:lnTo>
                <a:lnTo>
                  <a:pt x="90" y="88"/>
                </a:lnTo>
                <a:lnTo>
                  <a:pt x="92" y="80"/>
                </a:lnTo>
                <a:lnTo>
                  <a:pt x="94" y="72"/>
                </a:lnTo>
                <a:lnTo>
                  <a:pt x="96" y="62"/>
                </a:lnTo>
                <a:lnTo>
                  <a:pt x="94" y="52"/>
                </a:lnTo>
                <a:lnTo>
                  <a:pt x="92" y="42"/>
                </a:lnTo>
                <a:close/>
              </a:path>
            </a:pathLst>
          </a:custGeom>
          <a:solidFill>
            <a:srgbClr val="FFFFFF"/>
          </a:solidFill>
          <a:ln w="30">
            <a:solidFill>
              <a:srgbClr val="FFFFFF"/>
            </a:solidFill>
            <a:round/>
            <a:headEnd/>
            <a:tailEnd/>
          </a:ln>
        </p:spPr>
        <p:txBody>
          <a:bodyPr/>
          <a:lstStyle/>
          <a:p>
            <a:endParaRPr lang="en-US" b="1"/>
          </a:p>
        </p:txBody>
      </p:sp>
      <p:sp>
        <p:nvSpPr>
          <p:cNvPr id="30763" name="Rectangle 167"/>
          <p:cNvSpPr>
            <a:spLocks noChangeArrowheads="1"/>
          </p:cNvSpPr>
          <p:nvPr/>
        </p:nvSpPr>
        <p:spPr bwMode="auto">
          <a:xfrm>
            <a:off x="2832100" y="4311276"/>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30764" name="Freeform 168"/>
          <p:cNvSpPr>
            <a:spLocks noEditPoints="1"/>
          </p:cNvSpPr>
          <p:nvPr/>
        </p:nvSpPr>
        <p:spPr bwMode="auto">
          <a:xfrm>
            <a:off x="3863975" y="4352551"/>
            <a:ext cx="177800" cy="193675"/>
          </a:xfrm>
          <a:custGeom>
            <a:avLst/>
            <a:gdLst>
              <a:gd name="T0" fmla="*/ 2147483647 w 112"/>
              <a:gd name="T1" fmla="*/ 2147483647 h 122"/>
              <a:gd name="T2" fmla="*/ 2147483647 w 112"/>
              <a:gd name="T3" fmla="*/ 2147483647 h 122"/>
              <a:gd name="T4" fmla="*/ 2147483647 w 112"/>
              <a:gd name="T5" fmla="*/ 2147483647 h 122"/>
              <a:gd name="T6" fmla="*/ 2147483647 w 112"/>
              <a:gd name="T7" fmla="*/ 2147483647 h 122"/>
              <a:gd name="T8" fmla="*/ 2147483647 w 112"/>
              <a:gd name="T9" fmla="*/ 2147483647 h 122"/>
              <a:gd name="T10" fmla="*/ 2147483647 w 112"/>
              <a:gd name="T11" fmla="*/ 2147483647 h 122"/>
              <a:gd name="T12" fmla="*/ 2147483647 w 112"/>
              <a:gd name="T13" fmla="*/ 2147483647 h 122"/>
              <a:gd name="T14" fmla="*/ 2147483647 w 112"/>
              <a:gd name="T15" fmla="*/ 2147483647 h 122"/>
              <a:gd name="T16" fmla="*/ 2147483647 w 112"/>
              <a:gd name="T17" fmla="*/ 2147483647 h 122"/>
              <a:gd name="T18" fmla="*/ 2147483647 w 112"/>
              <a:gd name="T19" fmla="*/ 2147483647 h 122"/>
              <a:gd name="T20" fmla="*/ 0 w 112"/>
              <a:gd name="T21" fmla="*/ 2147483647 h 122"/>
              <a:gd name="T22" fmla="*/ 0 w 112"/>
              <a:gd name="T23" fmla="*/ 2147483647 h 122"/>
              <a:gd name="T24" fmla="*/ 2147483647 w 112"/>
              <a:gd name="T25" fmla="*/ 2147483647 h 122"/>
              <a:gd name="T26" fmla="*/ 2147483647 w 112"/>
              <a:gd name="T27" fmla="*/ 2147483647 h 122"/>
              <a:gd name="T28" fmla="*/ 2147483647 w 112"/>
              <a:gd name="T29" fmla="*/ 2147483647 h 122"/>
              <a:gd name="T30" fmla="*/ 2147483647 w 112"/>
              <a:gd name="T31" fmla="*/ 2147483647 h 122"/>
              <a:gd name="T32" fmla="*/ 2147483647 w 112"/>
              <a:gd name="T33" fmla="*/ 0 h 122"/>
              <a:gd name="T34" fmla="*/ 2147483647 w 112"/>
              <a:gd name="T35" fmla="*/ 2147483647 h 122"/>
              <a:gd name="T36" fmla="*/ 2147483647 w 112"/>
              <a:gd name="T37" fmla="*/ 2147483647 h 122"/>
              <a:gd name="T38" fmla="*/ 2147483647 w 112"/>
              <a:gd name="T39" fmla="*/ 2147483647 h 122"/>
              <a:gd name="T40" fmla="*/ 2147483647 w 112"/>
              <a:gd name="T41" fmla="*/ 2147483647 h 122"/>
              <a:gd name="T42" fmla="*/ 2147483647 w 112"/>
              <a:gd name="T43" fmla="*/ 2147483647 h 122"/>
              <a:gd name="T44" fmla="*/ 2147483647 w 112"/>
              <a:gd name="T45" fmla="*/ 2147483647 h 122"/>
              <a:gd name="T46" fmla="*/ 2147483647 w 112"/>
              <a:gd name="T47" fmla="*/ 2147483647 h 122"/>
              <a:gd name="T48" fmla="*/ 2147483647 w 112"/>
              <a:gd name="T49" fmla="*/ 2147483647 h 122"/>
              <a:gd name="T50" fmla="*/ 2147483647 w 112"/>
              <a:gd name="T51" fmla="*/ 2147483647 h 122"/>
              <a:gd name="T52" fmla="*/ 2147483647 w 112"/>
              <a:gd name="T53" fmla="*/ 2147483647 h 122"/>
              <a:gd name="T54" fmla="*/ 2147483647 w 112"/>
              <a:gd name="T55" fmla="*/ 2147483647 h 122"/>
              <a:gd name="T56" fmla="*/ 2147483647 w 112"/>
              <a:gd name="T57" fmla="*/ 2147483647 h 122"/>
              <a:gd name="T58" fmla="*/ 2147483647 w 112"/>
              <a:gd name="T59" fmla="*/ 2147483647 h 122"/>
              <a:gd name="T60" fmla="*/ 2147483647 w 112"/>
              <a:gd name="T61" fmla="*/ 2147483647 h 122"/>
              <a:gd name="T62" fmla="*/ 2147483647 w 112"/>
              <a:gd name="T63" fmla="*/ 2147483647 h 122"/>
              <a:gd name="T64" fmla="*/ 2147483647 w 112"/>
              <a:gd name="T65" fmla="*/ 2147483647 h 122"/>
              <a:gd name="T66" fmla="*/ 2147483647 w 112"/>
              <a:gd name="T67" fmla="*/ 2147483647 h 122"/>
              <a:gd name="T68" fmla="*/ 2147483647 w 112"/>
              <a:gd name="T69" fmla="*/ 2147483647 h 122"/>
              <a:gd name="T70" fmla="*/ 2147483647 w 112"/>
              <a:gd name="T71" fmla="*/ 2147483647 h 122"/>
              <a:gd name="T72" fmla="*/ 2147483647 w 112"/>
              <a:gd name="T73" fmla="*/ 2147483647 h 122"/>
              <a:gd name="T74" fmla="*/ 2147483647 w 112"/>
              <a:gd name="T75" fmla="*/ 2147483647 h 122"/>
              <a:gd name="T76" fmla="*/ 2147483647 w 112"/>
              <a:gd name="T77" fmla="*/ 2147483647 h 122"/>
              <a:gd name="T78" fmla="*/ 2147483647 w 112"/>
              <a:gd name="T79" fmla="*/ 2147483647 h 122"/>
              <a:gd name="T80" fmla="*/ 2147483647 w 112"/>
              <a:gd name="T81" fmla="*/ 2147483647 h 122"/>
              <a:gd name="T82" fmla="*/ 2147483647 w 112"/>
              <a:gd name="T83" fmla="*/ 2147483647 h 122"/>
              <a:gd name="T84" fmla="*/ 2147483647 w 112"/>
              <a:gd name="T85" fmla="*/ 2147483647 h 122"/>
              <a:gd name="T86" fmla="*/ 2147483647 w 112"/>
              <a:gd name="T87" fmla="*/ 2147483647 h 122"/>
              <a:gd name="T88" fmla="*/ 2147483647 w 112"/>
              <a:gd name="T89" fmla="*/ 2147483647 h 122"/>
              <a:gd name="T90" fmla="*/ 2147483647 w 112"/>
              <a:gd name="T91" fmla="*/ 2147483647 h 122"/>
              <a:gd name="T92" fmla="*/ 2147483647 w 112"/>
              <a:gd name="T93" fmla="*/ 2147483647 h 122"/>
              <a:gd name="T94" fmla="*/ 2147483647 w 112"/>
              <a:gd name="T95" fmla="*/ 2147483647 h 122"/>
              <a:gd name="T96" fmla="*/ 2147483647 w 112"/>
              <a:gd name="T97" fmla="*/ 2147483647 h 122"/>
              <a:gd name="T98" fmla="*/ 2147483647 w 112"/>
              <a:gd name="T99" fmla="*/ 2147483647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2"/>
              <a:gd name="T152" fmla="*/ 112 w 112"/>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2">
                <a:moveTo>
                  <a:pt x="108" y="86"/>
                </a:moveTo>
                <a:lnTo>
                  <a:pt x="108" y="86"/>
                </a:lnTo>
                <a:lnTo>
                  <a:pt x="102" y="96"/>
                </a:lnTo>
                <a:lnTo>
                  <a:pt x="96" y="106"/>
                </a:lnTo>
                <a:lnTo>
                  <a:pt x="88" y="112"/>
                </a:lnTo>
                <a:lnTo>
                  <a:pt x="78" y="118"/>
                </a:lnTo>
                <a:lnTo>
                  <a:pt x="68" y="120"/>
                </a:lnTo>
                <a:lnTo>
                  <a:pt x="56" y="122"/>
                </a:lnTo>
                <a:lnTo>
                  <a:pt x="44" y="120"/>
                </a:lnTo>
                <a:lnTo>
                  <a:pt x="32" y="118"/>
                </a:lnTo>
                <a:lnTo>
                  <a:pt x="22" y="112"/>
                </a:lnTo>
                <a:lnTo>
                  <a:pt x="14" y="106"/>
                </a:lnTo>
                <a:lnTo>
                  <a:pt x="8" y="96"/>
                </a:lnTo>
                <a:lnTo>
                  <a:pt x="4" y="86"/>
                </a:lnTo>
                <a:lnTo>
                  <a:pt x="0" y="74"/>
                </a:lnTo>
                <a:lnTo>
                  <a:pt x="0" y="62"/>
                </a:lnTo>
                <a:lnTo>
                  <a:pt x="0" y="48"/>
                </a:lnTo>
                <a:lnTo>
                  <a:pt x="4" y="36"/>
                </a:lnTo>
                <a:lnTo>
                  <a:pt x="8" y="26"/>
                </a:lnTo>
                <a:lnTo>
                  <a:pt x="14" y="18"/>
                </a:lnTo>
                <a:lnTo>
                  <a:pt x="22" y="10"/>
                </a:lnTo>
                <a:lnTo>
                  <a:pt x="32" y="6"/>
                </a:lnTo>
                <a:lnTo>
                  <a:pt x="44" y="2"/>
                </a:lnTo>
                <a:lnTo>
                  <a:pt x="56" y="0"/>
                </a:lnTo>
                <a:lnTo>
                  <a:pt x="66" y="2"/>
                </a:lnTo>
                <a:lnTo>
                  <a:pt x="76" y="4"/>
                </a:lnTo>
                <a:lnTo>
                  <a:pt x="84" y="8"/>
                </a:lnTo>
                <a:lnTo>
                  <a:pt x="92" y="14"/>
                </a:lnTo>
                <a:lnTo>
                  <a:pt x="100" y="24"/>
                </a:lnTo>
                <a:lnTo>
                  <a:pt x="106" y="34"/>
                </a:lnTo>
                <a:lnTo>
                  <a:pt x="110" y="48"/>
                </a:lnTo>
                <a:lnTo>
                  <a:pt x="112" y="60"/>
                </a:lnTo>
                <a:lnTo>
                  <a:pt x="110" y="74"/>
                </a:lnTo>
                <a:lnTo>
                  <a:pt x="108" y="86"/>
                </a:lnTo>
                <a:close/>
                <a:moveTo>
                  <a:pt x="92" y="42"/>
                </a:moveTo>
                <a:lnTo>
                  <a:pt x="92" y="42"/>
                </a:lnTo>
                <a:lnTo>
                  <a:pt x="88" y="34"/>
                </a:lnTo>
                <a:lnTo>
                  <a:pt x="84" y="28"/>
                </a:lnTo>
                <a:lnTo>
                  <a:pt x="78" y="22"/>
                </a:lnTo>
                <a:lnTo>
                  <a:pt x="72" y="18"/>
                </a:lnTo>
                <a:lnTo>
                  <a:pt x="64" y="16"/>
                </a:lnTo>
                <a:lnTo>
                  <a:pt x="56" y="14"/>
                </a:lnTo>
                <a:lnTo>
                  <a:pt x="46" y="16"/>
                </a:lnTo>
                <a:lnTo>
                  <a:pt x="38" y="18"/>
                </a:lnTo>
                <a:lnTo>
                  <a:pt x="32" y="22"/>
                </a:lnTo>
                <a:lnTo>
                  <a:pt x="26" y="28"/>
                </a:lnTo>
                <a:lnTo>
                  <a:pt x="22" y="34"/>
                </a:lnTo>
                <a:lnTo>
                  <a:pt x="18" y="42"/>
                </a:lnTo>
                <a:lnTo>
                  <a:pt x="16" y="52"/>
                </a:lnTo>
                <a:lnTo>
                  <a:pt x="16" y="62"/>
                </a:lnTo>
                <a:lnTo>
                  <a:pt x="16" y="72"/>
                </a:lnTo>
                <a:lnTo>
                  <a:pt x="18" y="80"/>
                </a:lnTo>
                <a:lnTo>
                  <a:pt x="22" y="88"/>
                </a:lnTo>
                <a:lnTo>
                  <a:pt x="26" y="96"/>
                </a:lnTo>
                <a:lnTo>
                  <a:pt x="32" y="100"/>
                </a:lnTo>
                <a:lnTo>
                  <a:pt x="38" y="104"/>
                </a:lnTo>
                <a:lnTo>
                  <a:pt x="46" y="108"/>
                </a:lnTo>
                <a:lnTo>
                  <a:pt x="56" y="108"/>
                </a:lnTo>
                <a:lnTo>
                  <a:pt x="64" y="108"/>
                </a:lnTo>
                <a:lnTo>
                  <a:pt x="72" y="104"/>
                </a:lnTo>
                <a:lnTo>
                  <a:pt x="78" y="100"/>
                </a:lnTo>
                <a:lnTo>
                  <a:pt x="84" y="96"/>
                </a:lnTo>
                <a:lnTo>
                  <a:pt x="88" y="88"/>
                </a:lnTo>
                <a:lnTo>
                  <a:pt x="92" y="80"/>
                </a:lnTo>
                <a:lnTo>
                  <a:pt x="94" y="72"/>
                </a:lnTo>
                <a:lnTo>
                  <a:pt x="96" y="62"/>
                </a:lnTo>
                <a:lnTo>
                  <a:pt x="94" y="52"/>
                </a:lnTo>
                <a:lnTo>
                  <a:pt x="92" y="42"/>
                </a:lnTo>
                <a:close/>
              </a:path>
            </a:pathLst>
          </a:custGeom>
          <a:solidFill>
            <a:srgbClr val="FFFFFF"/>
          </a:solidFill>
          <a:ln w="30">
            <a:solidFill>
              <a:srgbClr val="FFFFFF"/>
            </a:solidFill>
            <a:round/>
            <a:headEnd/>
            <a:tailEnd/>
          </a:ln>
        </p:spPr>
        <p:txBody>
          <a:bodyPr/>
          <a:lstStyle/>
          <a:p>
            <a:endParaRPr lang="en-US" b="1"/>
          </a:p>
        </p:txBody>
      </p:sp>
      <p:sp>
        <p:nvSpPr>
          <p:cNvPr id="30765" name="Rectangle 169"/>
          <p:cNvSpPr>
            <a:spLocks noChangeArrowheads="1"/>
          </p:cNvSpPr>
          <p:nvPr/>
        </p:nvSpPr>
        <p:spPr bwMode="auto">
          <a:xfrm>
            <a:off x="3854450" y="4311276"/>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30766" name="Rectangle 170"/>
          <p:cNvSpPr>
            <a:spLocks noChangeArrowheads="1"/>
          </p:cNvSpPr>
          <p:nvPr/>
        </p:nvSpPr>
        <p:spPr bwMode="auto">
          <a:xfrm>
            <a:off x="1209675" y="4698626"/>
            <a:ext cx="14266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a:t>
            </a:r>
            <a:endParaRPr lang="en-US" sz="2400" b="1"/>
          </a:p>
        </p:txBody>
      </p:sp>
      <p:sp>
        <p:nvSpPr>
          <p:cNvPr id="30767" name="Rectangle 171"/>
          <p:cNvSpPr>
            <a:spLocks noChangeArrowheads="1"/>
          </p:cNvSpPr>
          <p:nvPr/>
        </p:nvSpPr>
        <p:spPr bwMode="auto">
          <a:xfrm>
            <a:off x="1349375" y="4790701"/>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30768" name="Rectangle 172"/>
          <p:cNvSpPr>
            <a:spLocks noChangeArrowheads="1"/>
          </p:cNvSpPr>
          <p:nvPr/>
        </p:nvSpPr>
        <p:spPr bwMode="auto">
          <a:xfrm>
            <a:off x="1809750" y="4797051"/>
            <a:ext cx="17152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P</a:t>
            </a:r>
            <a:endParaRPr lang="en-US" sz="2400" b="1"/>
          </a:p>
        </p:txBody>
      </p:sp>
      <p:sp>
        <p:nvSpPr>
          <p:cNvPr id="30769" name="Rectangle 173"/>
          <p:cNvSpPr>
            <a:spLocks noChangeArrowheads="1"/>
          </p:cNvSpPr>
          <p:nvPr/>
        </p:nvSpPr>
        <p:spPr bwMode="auto">
          <a:xfrm>
            <a:off x="1790700" y="5282826"/>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sp>
        <p:nvSpPr>
          <p:cNvPr id="30770" name="Rectangle 174"/>
          <p:cNvSpPr>
            <a:spLocks noChangeArrowheads="1"/>
          </p:cNvSpPr>
          <p:nvPr/>
        </p:nvSpPr>
        <p:spPr bwMode="auto">
          <a:xfrm>
            <a:off x="1984375" y="5190751"/>
            <a:ext cx="14266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a:t>
            </a:r>
            <a:endParaRPr lang="en-US" sz="2400" b="1"/>
          </a:p>
        </p:txBody>
      </p:sp>
      <p:sp>
        <p:nvSpPr>
          <p:cNvPr id="30771" name="Rectangle 175"/>
          <p:cNvSpPr>
            <a:spLocks noChangeArrowheads="1"/>
          </p:cNvSpPr>
          <p:nvPr/>
        </p:nvSpPr>
        <p:spPr bwMode="auto">
          <a:xfrm>
            <a:off x="4832350" y="5559051"/>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sp>
        <p:nvSpPr>
          <p:cNvPr id="30772" name="Rectangle 176"/>
          <p:cNvSpPr>
            <a:spLocks noChangeArrowheads="1"/>
          </p:cNvSpPr>
          <p:nvPr/>
        </p:nvSpPr>
        <p:spPr bwMode="auto">
          <a:xfrm>
            <a:off x="6197600" y="6159126"/>
            <a:ext cx="384175" cy="3079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OH</a:t>
            </a:r>
            <a:endParaRPr lang="en-US" sz="2400" b="1"/>
          </a:p>
        </p:txBody>
      </p:sp>
      <p:sp>
        <p:nvSpPr>
          <p:cNvPr id="30773" name="Rectangle 178"/>
          <p:cNvSpPr>
            <a:spLocks noChangeArrowheads="1"/>
          </p:cNvSpPr>
          <p:nvPr/>
        </p:nvSpPr>
        <p:spPr bwMode="auto">
          <a:xfrm>
            <a:off x="4949825" y="6159126"/>
            <a:ext cx="384175" cy="3079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HO</a:t>
            </a:r>
            <a:endParaRPr lang="en-US" sz="2400" b="1"/>
          </a:p>
        </p:txBody>
      </p:sp>
      <p:sp>
        <p:nvSpPr>
          <p:cNvPr id="30774" name="Rectangle 180"/>
          <p:cNvSpPr>
            <a:spLocks noChangeArrowheads="1"/>
          </p:cNvSpPr>
          <p:nvPr/>
        </p:nvSpPr>
        <p:spPr bwMode="auto">
          <a:xfrm>
            <a:off x="5667375" y="4898651"/>
            <a:ext cx="198772"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O</a:t>
            </a:r>
            <a:endParaRPr lang="en-US" sz="2400" b="1"/>
          </a:p>
        </p:txBody>
      </p:sp>
      <p:grpSp>
        <p:nvGrpSpPr>
          <p:cNvPr id="4" name="Group 208"/>
          <p:cNvGrpSpPr>
            <a:grpSpLocks/>
          </p:cNvGrpSpPr>
          <p:nvPr/>
        </p:nvGrpSpPr>
        <p:grpSpPr bwMode="auto">
          <a:xfrm>
            <a:off x="5143500" y="5389188"/>
            <a:ext cx="185948" cy="307777"/>
            <a:chOff x="5143497" y="5105402"/>
            <a:chExt cx="185948" cy="307777"/>
          </a:xfrm>
        </p:grpSpPr>
        <p:sp>
          <p:nvSpPr>
            <p:cNvPr id="12373" name="Freeform 182"/>
            <p:cNvSpPr>
              <a:spLocks/>
            </p:cNvSpPr>
            <p:nvPr/>
          </p:nvSpPr>
          <p:spPr bwMode="auto">
            <a:xfrm>
              <a:off x="5162547" y="5167315"/>
              <a:ext cx="146050" cy="180975"/>
            </a:xfrm>
            <a:custGeom>
              <a:avLst/>
              <a:gdLst>
                <a:gd name="T0" fmla="*/ 191531861 w 92"/>
                <a:gd name="T1" fmla="*/ 0 h 114"/>
                <a:gd name="T2" fmla="*/ 231854397 w 92"/>
                <a:gd name="T3" fmla="*/ 0 h 114"/>
                <a:gd name="T4" fmla="*/ 231854397 w 92"/>
                <a:gd name="T5" fmla="*/ 287297835 h 114"/>
                <a:gd name="T6" fmla="*/ 191531861 w 92"/>
                <a:gd name="T7" fmla="*/ 287297835 h 114"/>
                <a:gd name="T8" fmla="*/ 191531861 w 92"/>
                <a:gd name="T9" fmla="*/ 151209384 h 114"/>
                <a:gd name="T10" fmla="*/ 40322499 w 92"/>
                <a:gd name="T11" fmla="*/ 151209384 h 114"/>
                <a:gd name="T12" fmla="*/ 40322499 w 92"/>
                <a:gd name="T13" fmla="*/ 287297835 h 114"/>
                <a:gd name="T14" fmla="*/ 0 w 92"/>
                <a:gd name="T15" fmla="*/ 287297835 h 114"/>
                <a:gd name="T16" fmla="*/ 0 w 92"/>
                <a:gd name="T17" fmla="*/ 0 h 114"/>
                <a:gd name="T18" fmla="*/ 40322499 w 92"/>
                <a:gd name="T19" fmla="*/ 0 h 114"/>
                <a:gd name="T20" fmla="*/ 40322499 w 92"/>
                <a:gd name="T21" fmla="*/ 115927206 h 114"/>
                <a:gd name="T22" fmla="*/ 191531861 w 92"/>
                <a:gd name="T23" fmla="*/ 115927206 h 114"/>
                <a:gd name="T24" fmla="*/ 191531861 w 92"/>
                <a:gd name="T25" fmla="*/ 0 h 114"/>
                <a:gd name="T26" fmla="*/ 191531861 w 92"/>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114"/>
                <a:gd name="T44" fmla="*/ 92 w 92"/>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114">
                  <a:moveTo>
                    <a:pt x="76" y="0"/>
                  </a:moveTo>
                  <a:lnTo>
                    <a:pt x="92" y="0"/>
                  </a:lnTo>
                  <a:lnTo>
                    <a:pt x="92" y="114"/>
                  </a:lnTo>
                  <a:lnTo>
                    <a:pt x="76" y="114"/>
                  </a:lnTo>
                  <a:lnTo>
                    <a:pt x="76" y="60"/>
                  </a:lnTo>
                  <a:lnTo>
                    <a:pt x="16" y="60"/>
                  </a:lnTo>
                  <a:lnTo>
                    <a:pt x="16" y="114"/>
                  </a:lnTo>
                  <a:lnTo>
                    <a:pt x="0" y="114"/>
                  </a:lnTo>
                  <a:lnTo>
                    <a:pt x="0" y="0"/>
                  </a:lnTo>
                  <a:lnTo>
                    <a:pt x="16" y="0"/>
                  </a:lnTo>
                  <a:lnTo>
                    <a:pt x="16" y="46"/>
                  </a:lnTo>
                  <a:lnTo>
                    <a:pt x="76" y="46"/>
                  </a:lnTo>
                  <a:lnTo>
                    <a:pt x="76" y="0"/>
                  </a:lnTo>
                  <a:close/>
                </a:path>
              </a:pathLst>
            </a:custGeom>
            <a:solidFill>
              <a:schemeClr val="bg1"/>
            </a:solidFill>
            <a:ln w="12700">
              <a:solidFill>
                <a:srgbClr val="FFFFFF"/>
              </a:solidFill>
              <a:round/>
              <a:headEnd/>
              <a:tailEnd/>
            </a:ln>
          </p:spPr>
          <p:txBody>
            <a:bodyPr/>
            <a:lstStyle/>
            <a:p>
              <a:pPr>
                <a:defRPr/>
              </a:pPr>
              <a:endParaRPr lang="en-US" sz="2400" b="1" dirty="0">
                <a:ln>
                  <a:solidFill>
                    <a:schemeClr val="bg1"/>
                  </a:solidFill>
                </a:ln>
                <a:solidFill>
                  <a:srgbClr val="FFFFFF"/>
                </a:solidFill>
              </a:endParaRPr>
            </a:p>
          </p:txBody>
        </p:sp>
        <p:sp>
          <p:nvSpPr>
            <p:cNvPr id="30809" name="Rectangle 184"/>
            <p:cNvSpPr>
              <a:spLocks noChangeArrowheads="1"/>
            </p:cNvSpPr>
            <p:nvPr/>
          </p:nvSpPr>
          <p:spPr bwMode="auto">
            <a:xfrm>
              <a:off x="5143497" y="5105402"/>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grpSp>
      <p:sp>
        <p:nvSpPr>
          <p:cNvPr id="30776" name="Rectangle 185"/>
          <p:cNvSpPr>
            <a:spLocks noChangeArrowheads="1"/>
          </p:cNvSpPr>
          <p:nvPr/>
        </p:nvSpPr>
        <p:spPr bwMode="auto">
          <a:xfrm>
            <a:off x="6353175" y="5892426"/>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2′</a:t>
            </a:r>
            <a:endParaRPr lang="en-US" sz="2400" b="1"/>
          </a:p>
        </p:txBody>
      </p:sp>
      <p:sp>
        <p:nvSpPr>
          <p:cNvPr id="30777" name="Rectangle 187"/>
          <p:cNvSpPr>
            <a:spLocks noChangeArrowheads="1"/>
          </p:cNvSpPr>
          <p:nvPr/>
        </p:nvSpPr>
        <p:spPr bwMode="auto">
          <a:xfrm>
            <a:off x="5029200" y="5892426"/>
            <a:ext cx="10740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3</a:t>
            </a:r>
            <a:endParaRPr lang="en-US" sz="2400" b="1"/>
          </a:p>
        </p:txBody>
      </p:sp>
      <p:sp>
        <p:nvSpPr>
          <p:cNvPr id="30778" name="Rectangle 189"/>
          <p:cNvSpPr>
            <a:spLocks noChangeArrowheads="1"/>
          </p:cNvSpPr>
          <p:nvPr/>
        </p:nvSpPr>
        <p:spPr bwMode="auto">
          <a:xfrm>
            <a:off x="6661150" y="5254251"/>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1′</a:t>
            </a:r>
            <a:endParaRPr lang="en-US" sz="2400" b="1"/>
          </a:p>
        </p:txBody>
      </p:sp>
      <p:sp>
        <p:nvSpPr>
          <p:cNvPr id="30779" name="Rectangle 191"/>
          <p:cNvSpPr>
            <a:spLocks noChangeArrowheads="1"/>
          </p:cNvSpPr>
          <p:nvPr/>
        </p:nvSpPr>
        <p:spPr bwMode="auto">
          <a:xfrm>
            <a:off x="4733925" y="5254251"/>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4′</a:t>
            </a:r>
            <a:endParaRPr lang="en-US" sz="2400" b="1"/>
          </a:p>
        </p:txBody>
      </p:sp>
      <p:sp>
        <p:nvSpPr>
          <p:cNvPr id="30780" name="Rectangle 193"/>
          <p:cNvSpPr>
            <a:spLocks noChangeArrowheads="1"/>
          </p:cNvSpPr>
          <p:nvPr/>
        </p:nvSpPr>
        <p:spPr bwMode="auto">
          <a:xfrm>
            <a:off x="4733925" y="5041526"/>
            <a:ext cx="15388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5′</a:t>
            </a:r>
            <a:endParaRPr lang="en-US" sz="2400" b="1"/>
          </a:p>
        </p:txBody>
      </p:sp>
      <p:grpSp>
        <p:nvGrpSpPr>
          <p:cNvPr id="5" name="Group 203"/>
          <p:cNvGrpSpPr>
            <a:grpSpLocks/>
          </p:cNvGrpSpPr>
          <p:nvPr/>
        </p:nvGrpSpPr>
        <p:grpSpPr bwMode="auto">
          <a:xfrm>
            <a:off x="584200" y="1467035"/>
            <a:ext cx="7950200" cy="203200"/>
            <a:chOff x="584200" y="804863"/>
            <a:chExt cx="7950200" cy="203200"/>
          </a:xfrm>
        </p:grpSpPr>
        <p:sp>
          <p:nvSpPr>
            <p:cNvPr id="30806" name="Line 195"/>
            <p:cNvSpPr>
              <a:spLocks noChangeShapeType="1"/>
            </p:cNvSpPr>
            <p:nvPr/>
          </p:nvSpPr>
          <p:spPr bwMode="auto">
            <a:xfrm>
              <a:off x="4559300" y="804863"/>
              <a:ext cx="1588" cy="95250"/>
            </a:xfrm>
            <a:prstGeom prst="line">
              <a:avLst/>
            </a:prstGeom>
            <a:noFill/>
            <a:ln w="15621">
              <a:solidFill>
                <a:srgbClr val="000000"/>
              </a:solidFill>
              <a:round/>
              <a:headEnd/>
              <a:tailEnd/>
            </a:ln>
          </p:spPr>
          <p:txBody>
            <a:bodyPr/>
            <a:lstStyle/>
            <a:p>
              <a:endParaRPr lang="en-US" b="1"/>
            </a:p>
          </p:txBody>
        </p:sp>
        <p:sp>
          <p:nvSpPr>
            <p:cNvPr id="30807" name="Freeform 196"/>
            <p:cNvSpPr>
              <a:spLocks/>
            </p:cNvSpPr>
            <p:nvPr/>
          </p:nvSpPr>
          <p:spPr bwMode="auto">
            <a:xfrm>
              <a:off x="584200" y="900113"/>
              <a:ext cx="7950200" cy="107950"/>
            </a:xfrm>
            <a:custGeom>
              <a:avLst/>
              <a:gdLst>
                <a:gd name="T0" fmla="*/ 0 w 5008"/>
                <a:gd name="T1" fmla="*/ 2147483647 h 68"/>
                <a:gd name="T2" fmla="*/ 0 w 5008"/>
                <a:gd name="T3" fmla="*/ 2147483647 h 68"/>
                <a:gd name="T4" fmla="*/ 0 w 5008"/>
                <a:gd name="T5" fmla="*/ 2147483647 h 68"/>
                <a:gd name="T6" fmla="*/ 0 w 5008"/>
                <a:gd name="T7" fmla="*/ 2147483647 h 68"/>
                <a:gd name="T8" fmla="*/ 2147483647 w 5008"/>
                <a:gd name="T9" fmla="*/ 2147483647 h 68"/>
                <a:gd name="T10" fmla="*/ 2147483647 w 5008"/>
                <a:gd name="T11" fmla="*/ 2147483647 h 68"/>
                <a:gd name="T12" fmla="*/ 2147483647 w 5008"/>
                <a:gd name="T13" fmla="*/ 2147483647 h 68"/>
                <a:gd name="T14" fmla="*/ 2147483647 w 5008"/>
                <a:gd name="T15" fmla="*/ 2147483647 h 68"/>
                <a:gd name="T16" fmla="*/ 2147483647 w 5008"/>
                <a:gd name="T17" fmla="*/ 0 h 68"/>
                <a:gd name="T18" fmla="*/ 2147483647 w 5008"/>
                <a:gd name="T19" fmla="*/ 0 h 68"/>
                <a:gd name="T20" fmla="*/ 2147483647 w 5008"/>
                <a:gd name="T21" fmla="*/ 0 h 68"/>
                <a:gd name="T22" fmla="*/ 2147483647 w 5008"/>
                <a:gd name="T23" fmla="*/ 0 h 68"/>
                <a:gd name="T24" fmla="*/ 2147483647 w 5008"/>
                <a:gd name="T25" fmla="*/ 0 h 68"/>
                <a:gd name="T26" fmla="*/ 2147483647 w 5008"/>
                <a:gd name="T27" fmla="*/ 2147483647 h 68"/>
                <a:gd name="T28" fmla="*/ 2147483647 w 5008"/>
                <a:gd name="T29" fmla="*/ 2147483647 h 68"/>
                <a:gd name="T30" fmla="*/ 2147483647 w 5008"/>
                <a:gd name="T31" fmla="*/ 2147483647 h 68"/>
                <a:gd name="T32" fmla="*/ 2147483647 w 5008"/>
                <a:gd name="T33" fmla="*/ 2147483647 h 68"/>
                <a:gd name="T34" fmla="*/ 2147483647 w 5008"/>
                <a:gd name="T35" fmla="*/ 2147483647 h 68"/>
                <a:gd name="T36" fmla="*/ 2147483647 w 5008"/>
                <a:gd name="T37" fmla="*/ 2147483647 h 68"/>
                <a:gd name="T38" fmla="*/ 2147483647 w 5008"/>
                <a:gd name="T39" fmla="*/ 2147483647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08"/>
                <a:gd name="T61" fmla="*/ 0 h 68"/>
                <a:gd name="T62" fmla="*/ 5008 w 5008"/>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08" h="68">
                  <a:moveTo>
                    <a:pt x="0" y="68"/>
                  </a:moveTo>
                  <a:lnTo>
                    <a:pt x="0" y="30"/>
                  </a:lnTo>
                  <a:lnTo>
                    <a:pt x="2" y="24"/>
                  </a:lnTo>
                  <a:lnTo>
                    <a:pt x="4" y="18"/>
                  </a:lnTo>
                  <a:lnTo>
                    <a:pt x="10" y="8"/>
                  </a:lnTo>
                  <a:lnTo>
                    <a:pt x="18" y="2"/>
                  </a:lnTo>
                  <a:lnTo>
                    <a:pt x="24" y="0"/>
                  </a:lnTo>
                  <a:lnTo>
                    <a:pt x="30" y="0"/>
                  </a:lnTo>
                  <a:lnTo>
                    <a:pt x="4978" y="0"/>
                  </a:lnTo>
                  <a:lnTo>
                    <a:pt x="4984" y="0"/>
                  </a:lnTo>
                  <a:lnTo>
                    <a:pt x="4990" y="2"/>
                  </a:lnTo>
                  <a:lnTo>
                    <a:pt x="4998" y="8"/>
                  </a:lnTo>
                  <a:lnTo>
                    <a:pt x="5006" y="18"/>
                  </a:lnTo>
                  <a:lnTo>
                    <a:pt x="5006" y="24"/>
                  </a:lnTo>
                  <a:lnTo>
                    <a:pt x="5008" y="30"/>
                  </a:lnTo>
                  <a:lnTo>
                    <a:pt x="5008" y="68"/>
                  </a:lnTo>
                </a:path>
              </a:pathLst>
            </a:custGeom>
            <a:noFill/>
            <a:ln w="15621">
              <a:solidFill>
                <a:srgbClr val="000000"/>
              </a:solidFill>
              <a:round/>
              <a:headEnd/>
              <a:tailEnd/>
            </a:ln>
          </p:spPr>
          <p:txBody>
            <a:bodyPr/>
            <a:lstStyle/>
            <a:p>
              <a:endParaRPr lang="en-US" b="1"/>
            </a:p>
          </p:txBody>
        </p:sp>
      </p:grpSp>
      <p:sp>
        <p:nvSpPr>
          <p:cNvPr id="30782" name="Rectangle 197"/>
          <p:cNvSpPr>
            <a:spLocks noChangeArrowheads="1"/>
          </p:cNvSpPr>
          <p:nvPr/>
        </p:nvSpPr>
        <p:spPr bwMode="auto">
          <a:xfrm>
            <a:off x="3224213" y="1265198"/>
            <a:ext cx="2559483" cy="21544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Helvetica" pitchFamily="34" charset="0"/>
              </a:rPr>
              <a:t>Adenosine </a:t>
            </a:r>
            <a:r>
              <a:rPr lang="en-US" sz="1400" b="1" dirty="0" err="1" smtClean="0">
                <a:solidFill>
                  <a:srgbClr val="000000"/>
                </a:solidFill>
                <a:latin typeface="Helvetica" pitchFamily="34" charset="0"/>
              </a:rPr>
              <a:t>triphosphate</a:t>
            </a:r>
            <a:r>
              <a:rPr lang="en-US" sz="1400" b="1" dirty="0" smtClean="0">
                <a:solidFill>
                  <a:srgbClr val="000000"/>
                </a:solidFill>
                <a:latin typeface="Helvetica" pitchFamily="34" charset="0"/>
              </a:rPr>
              <a:t> (ATP)</a:t>
            </a:r>
            <a:endParaRPr lang="en-US" sz="1600" b="1" dirty="0"/>
          </a:p>
        </p:txBody>
      </p:sp>
      <p:sp>
        <p:nvSpPr>
          <p:cNvPr id="30783" name="Freeform 232"/>
          <p:cNvSpPr>
            <a:spLocks/>
          </p:cNvSpPr>
          <p:nvPr/>
        </p:nvSpPr>
        <p:spPr bwMode="auto">
          <a:xfrm>
            <a:off x="8391525" y="4406526"/>
            <a:ext cx="142875" cy="184150"/>
          </a:xfrm>
          <a:custGeom>
            <a:avLst/>
            <a:gdLst>
              <a:gd name="T0" fmla="*/ 2147483647 w 90"/>
              <a:gd name="T1" fmla="*/ 0 h 116"/>
              <a:gd name="T2" fmla="*/ 0 w 90"/>
              <a:gd name="T3" fmla="*/ 0 h 116"/>
              <a:gd name="T4" fmla="*/ 0 w 90"/>
              <a:gd name="T5" fmla="*/ 2147483647 h 116"/>
              <a:gd name="T6" fmla="*/ 2147483647 w 90"/>
              <a:gd name="T7" fmla="*/ 2147483647 h 116"/>
              <a:gd name="T8" fmla="*/ 2147483647 w 90"/>
              <a:gd name="T9" fmla="*/ 2147483647 h 116"/>
              <a:gd name="T10" fmla="*/ 2147483647 w 90"/>
              <a:gd name="T11" fmla="*/ 2147483647 h 116"/>
              <a:gd name="T12" fmla="*/ 2147483647 w 90"/>
              <a:gd name="T13" fmla="*/ 2147483647 h 116"/>
              <a:gd name="T14" fmla="*/ 2147483647 w 90"/>
              <a:gd name="T15" fmla="*/ 2147483647 h 116"/>
              <a:gd name="T16" fmla="*/ 2147483647 w 90"/>
              <a:gd name="T17" fmla="*/ 0 h 116"/>
              <a:gd name="T18" fmla="*/ 2147483647 w 90"/>
              <a:gd name="T19" fmla="*/ 0 h 116"/>
              <a:gd name="T20" fmla="*/ 2147483647 w 90"/>
              <a:gd name="T21" fmla="*/ 2147483647 h 116"/>
              <a:gd name="T22" fmla="*/ 2147483647 w 90"/>
              <a:gd name="T23" fmla="*/ 2147483647 h 116"/>
              <a:gd name="T24" fmla="*/ 2147483647 w 90"/>
              <a:gd name="T25" fmla="*/ 0 h 116"/>
              <a:gd name="T26" fmla="*/ 2147483647 w 90"/>
              <a:gd name="T27" fmla="*/ 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116"/>
              <a:gd name="T44" fmla="*/ 90 w 90"/>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116">
                <a:moveTo>
                  <a:pt x="14" y="0"/>
                </a:moveTo>
                <a:lnTo>
                  <a:pt x="0" y="0"/>
                </a:lnTo>
                <a:lnTo>
                  <a:pt x="0" y="116"/>
                </a:lnTo>
                <a:lnTo>
                  <a:pt x="14" y="116"/>
                </a:lnTo>
                <a:lnTo>
                  <a:pt x="14" y="62"/>
                </a:lnTo>
                <a:lnTo>
                  <a:pt x="74" y="62"/>
                </a:lnTo>
                <a:lnTo>
                  <a:pt x="74" y="116"/>
                </a:lnTo>
                <a:lnTo>
                  <a:pt x="90" y="116"/>
                </a:lnTo>
                <a:lnTo>
                  <a:pt x="90" y="0"/>
                </a:lnTo>
                <a:lnTo>
                  <a:pt x="74" y="0"/>
                </a:lnTo>
                <a:lnTo>
                  <a:pt x="74" y="48"/>
                </a:lnTo>
                <a:lnTo>
                  <a:pt x="14" y="48"/>
                </a:lnTo>
                <a:lnTo>
                  <a:pt x="14" y="0"/>
                </a:lnTo>
                <a:close/>
              </a:path>
            </a:pathLst>
          </a:custGeom>
          <a:solidFill>
            <a:srgbClr val="FFFFFF"/>
          </a:solidFill>
          <a:ln w="20">
            <a:solidFill>
              <a:srgbClr val="FFFFFF"/>
            </a:solidFill>
            <a:round/>
            <a:headEnd/>
            <a:tailEnd/>
          </a:ln>
        </p:spPr>
        <p:txBody>
          <a:bodyPr/>
          <a:lstStyle/>
          <a:p>
            <a:endParaRPr lang="en-US" b="1"/>
          </a:p>
        </p:txBody>
      </p:sp>
      <p:sp>
        <p:nvSpPr>
          <p:cNvPr id="30784" name="Rectangle 233"/>
          <p:cNvSpPr>
            <a:spLocks noChangeArrowheads="1"/>
          </p:cNvSpPr>
          <p:nvPr/>
        </p:nvSpPr>
        <p:spPr bwMode="auto">
          <a:xfrm>
            <a:off x="7575550" y="2952376"/>
            <a:ext cx="466725" cy="307975"/>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NH</a:t>
            </a:r>
            <a:r>
              <a:rPr lang="en-US" sz="2000" b="1" baseline="-25000">
                <a:solidFill>
                  <a:srgbClr val="000000"/>
                </a:solidFill>
                <a:latin typeface="Helvetica" pitchFamily="34" charset="0"/>
              </a:rPr>
              <a:t>2</a:t>
            </a:r>
            <a:endParaRPr lang="en-US" sz="2400" b="1" baseline="-25000"/>
          </a:p>
        </p:txBody>
      </p:sp>
      <p:sp>
        <p:nvSpPr>
          <p:cNvPr id="30785" name="Freeform 240"/>
          <p:cNvSpPr>
            <a:spLocks/>
          </p:cNvSpPr>
          <p:nvPr/>
        </p:nvSpPr>
        <p:spPr bwMode="auto">
          <a:xfrm>
            <a:off x="8391525" y="4406526"/>
            <a:ext cx="142875" cy="184150"/>
          </a:xfrm>
          <a:custGeom>
            <a:avLst/>
            <a:gdLst>
              <a:gd name="T0" fmla="*/ 2147483647 w 90"/>
              <a:gd name="T1" fmla="*/ 0 h 116"/>
              <a:gd name="T2" fmla="*/ 0 w 90"/>
              <a:gd name="T3" fmla="*/ 0 h 116"/>
              <a:gd name="T4" fmla="*/ 0 w 90"/>
              <a:gd name="T5" fmla="*/ 2147483647 h 116"/>
              <a:gd name="T6" fmla="*/ 2147483647 w 90"/>
              <a:gd name="T7" fmla="*/ 2147483647 h 116"/>
              <a:gd name="T8" fmla="*/ 2147483647 w 90"/>
              <a:gd name="T9" fmla="*/ 2147483647 h 116"/>
              <a:gd name="T10" fmla="*/ 2147483647 w 90"/>
              <a:gd name="T11" fmla="*/ 2147483647 h 116"/>
              <a:gd name="T12" fmla="*/ 2147483647 w 90"/>
              <a:gd name="T13" fmla="*/ 2147483647 h 116"/>
              <a:gd name="T14" fmla="*/ 2147483647 w 90"/>
              <a:gd name="T15" fmla="*/ 2147483647 h 116"/>
              <a:gd name="T16" fmla="*/ 2147483647 w 90"/>
              <a:gd name="T17" fmla="*/ 0 h 116"/>
              <a:gd name="T18" fmla="*/ 2147483647 w 90"/>
              <a:gd name="T19" fmla="*/ 0 h 116"/>
              <a:gd name="T20" fmla="*/ 2147483647 w 90"/>
              <a:gd name="T21" fmla="*/ 2147483647 h 116"/>
              <a:gd name="T22" fmla="*/ 2147483647 w 90"/>
              <a:gd name="T23" fmla="*/ 2147483647 h 116"/>
              <a:gd name="T24" fmla="*/ 2147483647 w 90"/>
              <a:gd name="T25" fmla="*/ 0 h 116"/>
              <a:gd name="T26" fmla="*/ 2147483647 w 90"/>
              <a:gd name="T27" fmla="*/ 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116"/>
              <a:gd name="T44" fmla="*/ 90 w 90"/>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116">
                <a:moveTo>
                  <a:pt x="14" y="0"/>
                </a:moveTo>
                <a:lnTo>
                  <a:pt x="0" y="0"/>
                </a:lnTo>
                <a:lnTo>
                  <a:pt x="0" y="116"/>
                </a:lnTo>
                <a:lnTo>
                  <a:pt x="14" y="116"/>
                </a:lnTo>
                <a:lnTo>
                  <a:pt x="14" y="62"/>
                </a:lnTo>
                <a:lnTo>
                  <a:pt x="74" y="62"/>
                </a:lnTo>
                <a:lnTo>
                  <a:pt x="74" y="116"/>
                </a:lnTo>
                <a:lnTo>
                  <a:pt x="90" y="116"/>
                </a:lnTo>
                <a:lnTo>
                  <a:pt x="90" y="0"/>
                </a:lnTo>
                <a:lnTo>
                  <a:pt x="74" y="0"/>
                </a:lnTo>
                <a:lnTo>
                  <a:pt x="74" y="48"/>
                </a:lnTo>
                <a:lnTo>
                  <a:pt x="14" y="48"/>
                </a:lnTo>
                <a:lnTo>
                  <a:pt x="14" y="0"/>
                </a:lnTo>
                <a:close/>
              </a:path>
            </a:pathLst>
          </a:custGeom>
          <a:solidFill>
            <a:srgbClr val="000000"/>
          </a:solidFill>
          <a:ln w="9525">
            <a:noFill/>
            <a:round/>
            <a:headEnd/>
            <a:tailEnd/>
          </a:ln>
        </p:spPr>
        <p:txBody>
          <a:bodyPr/>
          <a:lstStyle/>
          <a:p>
            <a:endParaRPr lang="en-US" b="1"/>
          </a:p>
        </p:txBody>
      </p:sp>
      <p:grpSp>
        <p:nvGrpSpPr>
          <p:cNvPr id="6" name="Group 236"/>
          <p:cNvGrpSpPr>
            <a:grpSpLocks/>
          </p:cNvGrpSpPr>
          <p:nvPr/>
        </p:nvGrpSpPr>
        <p:grpSpPr bwMode="auto">
          <a:xfrm>
            <a:off x="6521450" y="4331913"/>
            <a:ext cx="185948" cy="307777"/>
            <a:chOff x="6521880" y="4048460"/>
            <a:chExt cx="185948" cy="307777"/>
          </a:xfrm>
        </p:grpSpPr>
        <p:sp>
          <p:nvSpPr>
            <p:cNvPr id="30804" name="Freeform 236"/>
            <p:cNvSpPr>
              <a:spLocks/>
            </p:cNvSpPr>
            <p:nvPr/>
          </p:nvSpPr>
          <p:spPr bwMode="auto">
            <a:xfrm>
              <a:off x="6537325" y="4110038"/>
              <a:ext cx="146050" cy="184150"/>
            </a:xfrm>
            <a:custGeom>
              <a:avLst/>
              <a:gdLst>
                <a:gd name="T0" fmla="*/ 0 w 92"/>
                <a:gd name="T1" fmla="*/ 2147483647 h 116"/>
                <a:gd name="T2" fmla="*/ 0 w 92"/>
                <a:gd name="T3" fmla="*/ 0 h 116"/>
                <a:gd name="T4" fmla="*/ 2147483647 w 92"/>
                <a:gd name="T5" fmla="*/ 0 h 116"/>
                <a:gd name="T6" fmla="*/ 2147483647 w 92"/>
                <a:gd name="T7" fmla="*/ 2147483647 h 116"/>
                <a:gd name="T8" fmla="*/ 2147483647 w 92"/>
                <a:gd name="T9" fmla="*/ 2147483647 h 116"/>
                <a:gd name="T10" fmla="*/ 2147483647 w 92"/>
                <a:gd name="T11" fmla="*/ 0 h 116"/>
                <a:gd name="T12" fmla="*/ 2147483647 w 92"/>
                <a:gd name="T13" fmla="*/ 0 h 116"/>
                <a:gd name="T14" fmla="*/ 2147483647 w 92"/>
                <a:gd name="T15" fmla="*/ 2147483647 h 116"/>
                <a:gd name="T16" fmla="*/ 2147483647 w 92"/>
                <a:gd name="T17" fmla="*/ 2147483647 h 116"/>
                <a:gd name="T18" fmla="*/ 2147483647 w 92"/>
                <a:gd name="T19" fmla="*/ 2147483647 h 116"/>
                <a:gd name="T20" fmla="*/ 2147483647 w 92"/>
                <a:gd name="T21" fmla="*/ 2147483647 h 116"/>
                <a:gd name="T22" fmla="*/ 2147483647 w 92"/>
                <a:gd name="T23" fmla="*/ 2147483647 h 116"/>
                <a:gd name="T24" fmla="*/ 0 w 92"/>
                <a:gd name="T25" fmla="*/ 2147483647 h 116"/>
                <a:gd name="T26" fmla="*/ 0 w 92"/>
                <a:gd name="T27" fmla="*/ 2147483647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116"/>
                <a:gd name="T44" fmla="*/ 92 w 92"/>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116">
                  <a:moveTo>
                    <a:pt x="0" y="116"/>
                  </a:moveTo>
                  <a:lnTo>
                    <a:pt x="0" y="0"/>
                  </a:lnTo>
                  <a:lnTo>
                    <a:pt x="20" y="0"/>
                  </a:lnTo>
                  <a:lnTo>
                    <a:pt x="76" y="94"/>
                  </a:lnTo>
                  <a:lnTo>
                    <a:pt x="78" y="94"/>
                  </a:lnTo>
                  <a:lnTo>
                    <a:pt x="78" y="0"/>
                  </a:lnTo>
                  <a:lnTo>
                    <a:pt x="92" y="0"/>
                  </a:lnTo>
                  <a:lnTo>
                    <a:pt x="92" y="116"/>
                  </a:lnTo>
                  <a:lnTo>
                    <a:pt x="74" y="116"/>
                  </a:lnTo>
                  <a:lnTo>
                    <a:pt x="16" y="22"/>
                  </a:lnTo>
                  <a:lnTo>
                    <a:pt x="16" y="116"/>
                  </a:lnTo>
                  <a:lnTo>
                    <a:pt x="0" y="116"/>
                  </a:lnTo>
                  <a:close/>
                </a:path>
              </a:pathLst>
            </a:custGeom>
            <a:solidFill>
              <a:schemeClr val="bg1"/>
            </a:solidFill>
            <a:ln w="12700">
              <a:solidFill>
                <a:srgbClr val="FFFFFF"/>
              </a:solidFill>
              <a:round/>
              <a:headEnd/>
              <a:tailEnd/>
            </a:ln>
          </p:spPr>
          <p:txBody>
            <a:bodyPr/>
            <a:lstStyle/>
            <a:p>
              <a:endParaRPr lang="en-US" b="1"/>
            </a:p>
          </p:txBody>
        </p:sp>
        <p:sp>
          <p:nvSpPr>
            <p:cNvPr id="30805" name="Rectangle 241"/>
            <p:cNvSpPr>
              <a:spLocks noChangeArrowheads="1"/>
            </p:cNvSpPr>
            <p:nvPr/>
          </p:nvSpPr>
          <p:spPr bwMode="auto">
            <a:xfrm>
              <a:off x="6521880" y="4048460"/>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N</a:t>
              </a:r>
              <a:endParaRPr lang="en-US" sz="2400" b="1"/>
            </a:p>
          </p:txBody>
        </p:sp>
      </p:grpSp>
      <p:sp>
        <p:nvSpPr>
          <p:cNvPr id="30787" name="Rectangle 243"/>
          <p:cNvSpPr>
            <a:spLocks noChangeArrowheads="1"/>
          </p:cNvSpPr>
          <p:nvPr/>
        </p:nvSpPr>
        <p:spPr bwMode="auto">
          <a:xfrm>
            <a:off x="5826125" y="3920751"/>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grpSp>
        <p:nvGrpSpPr>
          <p:cNvPr id="7" name="Group 205"/>
          <p:cNvGrpSpPr>
            <a:grpSpLocks/>
          </p:cNvGrpSpPr>
          <p:nvPr/>
        </p:nvGrpSpPr>
        <p:grpSpPr bwMode="auto">
          <a:xfrm>
            <a:off x="2003425" y="1919472"/>
            <a:ext cx="6530975" cy="198438"/>
            <a:chOff x="2003425" y="1256559"/>
            <a:chExt cx="6530975" cy="199179"/>
          </a:xfrm>
        </p:grpSpPr>
        <p:sp>
          <p:nvSpPr>
            <p:cNvPr id="30802" name="Freeform 72"/>
            <p:cNvSpPr>
              <a:spLocks/>
            </p:cNvSpPr>
            <p:nvPr/>
          </p:nvSpPr>
          <p:spPr bwMode="auto">
            <a:xfrm>
              <a:off x="2003425" y="1347788"/>
              <a:ext cx="6530975" cy="107950"/>
            </a:xfrm>
            <a:custGeom>
              <a:avLst/>
              <a:gdLst>
                <a:gd name="T0" fmla="*/ 0 w 4114"/>
                <a:gd name="T1" fmla="*/ 2147483647 h 68"/>
                <a:gd name="T2" fmla="*/ 0 w 4114"/>
                <a:gd name="T3" fmla="*/ 2147483647 h 68"/>
                <a:gd name="T4" fmla="*/ 0 w 4114"/>
                <a:gd name="T5" fmla="*/ 2147483647 h 68"/>
                <a:gd name="T6" fmla="*/ 0 w 4114"/>
                <a:gd name="T7" fmla="*/ 2147483647 h 68"/>
                <a:gd name="T8" fmla="*/ 0 w 4114"/>
                <a:gd name="T9" fmla="*/ 2147483647 h 68"/>
                <a:gd name="T10" fmla="*/ 2147483647 w 4114"/>
                <a:gd name="T11" fmla="*/ 2147483647 h 68"/>
                <a:gd name="T12" fmla="*/ 2147483647 w 4114"/>
                <a:gd name="T13" fmla="*/ 2147483647 h 68"/>
                <a:gd name="T14" fmla="*/ 2147483647 w 4114"/>
                <a:gd name="T15" fmla="*/ 2147483647 h 68"/>
                <a:gd name="T16" fmla="*/ 2147483647 w 4114"/>
                <a:gd name="T17" fmla="*/ 0 h 68"/>
                <a:gd name="T18" fmla="*/ 2147483647 w 4114"/>
                <a:gd name="T19" fmla="*/ 0 h 68"/>
                <a:gd name="T20" fmla="*/ 2147483647 w 4114"/>
                <a:gd name="T21" fmla="*/ 0 h 68"/>
                <a:gd name="T22" fmla="*/ 2147483647 w 4114"/>
                <a:gd name="T23" fmla="*/ 0 h 68"/>
                <a:gd name="T24" fmla="*/ 2147483647 w 4114"/>
                <a:gd name="T25" fmla="*/ 0 h 68"/>
                <a:gd name="T26" fmla="*/ 2147483647 w 4114"/>
                <a:gd name="T27" fmla="*/ 2147483647 h 68"/>
                <a:gd name="T28" fmla="*/ 2147483647 w 4114"/>
                <a:gd name="T29" fmla="*/ 2147483647 h 68"/>
                <a:gd name="T30" fmla="*/ 2147483647 w 4114"/>
                <a:gd name="T31" fmla="*/ 2147483647 h 68"/>
                <a:gd name="T32" fmla="*/ 2147483647 w 4114"/>
                <a:gd name="T33" fmla="*/ 2147483647 h 68"/>
                <a:gd name="T34" fmla="*/ 2147483647 w 4114"/>
                <a:gd name="T35" fmla="*/ 2147483647 h 68"/>
                <a:gd name="T36" fmla="*/ 2147483647 w 4114"/>
                <a:gd name="T37" fmla="*/ 2147483647 h 68"/>
                <a:gd name="T38" fmla="*/ 2147483647 w 4114"/>
                <a:gd name="T39" fmla="*/ 2147483647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14"/>
                <a:gd name="T61" fmla="*/ 0 h 68"/>
                <a:gd name="T62" fmla="*/ 4114 w 4114"/>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14" h="68">
                  <a:moveTo>
                    <a:pt x="0" y="68"/>
                  </a:moveTo>
                  <a:lnTo>
                    <a:pt x="0" y="28"/>
                  </a:lnTo>
                  <a:lnTo>
                    <a:pt x="0" y="22"/>
                  </a:lnTo>
                  <a:lnTo>
                    <a:pt x="2" y="18"/>
                  </a:lnTo>
                  <a:lnTo>
                    <a:pt x="8" y="8"/>
                  </a:lnTo>
                  <a:lnTo>
                    <a:pt x="18" y="2"/>
                  </a:lnTo>
                  <a:lnTo>
                    <a:pt x="24" y="0"/>
                  </a:lnTo>
                  <a:lnTo>
                    <a:pt x="30" y="0"/>
                  </a:lnTo>
                  <a:lnTo>
                    <a:pt x="4084" y="0"/>
                  </a:lnTo>
                  <a:lnTo>
                    <a:pt x="4090" y="0"/>
                  </a:lnTo>
                  <a:lnTo>
                    <a:pt x="4096" y="2"/>
                  </a:lnTo>
                  <a:lnTo>
                    <a:pt x="4104" y="8"/>
                  </a:lnTo>
                  <a:lnTo>
                    <a:pt x="4112" y="18"/>
                  </a:lnTo>
                  <a:lnTo>
                    <a:pt x="4112" y="22"/>
                  </a:lnTo>
                  <a:lnTo>
                    <a:pt x="4114" y="28"/>
                  </a:lnTo>
                  <a:lnTo>
                    <a:pt x="4114" y="68"/>
                  </a:lnTo>
                </a:path>
              </a:pathLst>
            </a:custGeom>
            <a:noFill/>
            <a:ln w="15621">
              <a:solidFill>
                <a:srgbClr val="000000"/>
              </a:solidFill>
              <a:round/>
              <a:headEnd/>
              <a:tailEnd/>
            </a:ln>
          </p:spPr>
          <p:txBody>
            <a:bodyPr/>
            <a:lstStyle/>
            <a:p>
              <a:endParaRPr lang="en-US" b="1"/>
            </a:p>
          </p:txBody>
        </p:sp>
        <p:sp>
          <p:nvSpPr>
            <p:cNvPr id="30803" name="Line 36"/>
            <p:cNvSpPr>
              <a:spLocks noChangeShapeType="1"/>
            </p:cNvSpPr>
            <p:nvPr/>
          </p:nvSpPr>
          <p:spPr bwMode="auto">
            <a:xfrm>
              <a:off x="5300172" y="1256559"/>
              <a:ext cx="1588" cy="92075"/>
            </a:xfrm>
            <a:prstGeom prst="line">
              <a:avLst/>
            </a:prstGeom>
            <a:noFill/>
            <a:ln w="15621">
              <a:solidFill>
                <a:srgbClr val="000000"/>
              </a:solidFill>
              <a:round/>
              <a:headEnd/>
              <a:tailEnd/>
            </a:ln>
          </p:spPr>
          <p:txBody>
            <a:bodyPr/>
            <a:lstStyle/>
            <a:p>
              <a:endParaRPr lang="en-US" b="1"/>
            </a:p>
          </p:txBody>
        </p:sp>
      </p:grpSp>
      <p:grpSp>
        <p:nvGrpSpPr>
          <p:cNvPr id="8" name="Group 212"/>
          <p:cNvGrpSpPr>
            <a:grpSpLocks/>
          </p:cNvGrpSpPr>
          <p:nvPr/>
        </p:nvGrpSpPr>
        <p:grpSpPr bwMode="auto">
          <a:xfrm>
            <a:off x="6205538" y="5414588"/>
            <a:ext cx="185948" cy="307777"/>
            <a:chOff x="5143497" y="5105402"/>
            <a:chExt cx="185948" cy="307777"/>
          </a:xfrm>
        </p:grpSpPr>
        <p:sp>
          <p:nvSpPr>
            <p:cNvPr id="214" name="Freeform 182"/>
            <p:cNvSpPr>
              <a:spLocks/>
            </p:cNvSpPr>
            <p:nvPr/>
          </p:nvSpPr>
          <p:spPr bwMode="auto">
            <a:xfrm>
              <a:off x="5162547" y="5167315"/>
              <a:ext cx="146050" cy="180975"/>
            </a:xfrm>
            <a:custGeom>
              <a:avLst/>
              <a:gdLst>
                <a:gd name="T0" fmla="*/ 191531861 w 92"/>
                <a:gd name="T1" fmla="*/ 0 h 114"/>
                <a:gd name="T2" fmla="*/ 231854397 w 92"/>
                <a:gd name="T3" fmla="*/ 0 h 114"/>
                <a:gd name="T4" fmla="*/ 231854397 w 92"/>
                <a:gd name="T5" fmla="*/ 287297835 h 114"/>
                <a:gd name="T6" fmla="*/ 191531861 w 92"/>
                <a:gd name="T7" fmla="*/ 287297835 h 114"/>
                <a:gd name="T8" fmla="*/ 191531861 w 92"/>
                <a:gd name="T9" fmla="*/ 151209384 h 114"/>
                <a:gd name="T10" fmla="*/ 40322499 w 92"/>
                <a:gd name="T11" fmla="*/ 151209384 h 114"/>
                <a:gd name="T12" fmla="*/ 40322499 w 92"/>
                <a:gd name="T13" fmla="*/ 287297835 h 114"/>
                <a:gd name="T14" fmla="*/ 0 w 92"/>
                <a:gd name="T15" fmla="*/ 287297835 h 114"/>
                <a:gd name="T16" fmla="*/ 0 w 92"/>
                <a:gd name="T17" fmla="*/ 0 h 114"/>
                <a:gd name="T18" fmla="*/ 40322499 w 92"/>
                <a:gd name="T19" fmla="*/ 0 h 114"/>
                <a:gd name="T20" fmla="*/ 40322499 w 92"/>
                <a:gd name="T21" fmla="*/ 115927206 h 114"/>
                <a:gd name="T22" fmla="*/ 191531861 w 92"/>
                <a:gd name="T23" fmla="*/ 115927206 h 114"/>
                <a:gd name="T24" fmla="*/ 191531861 w 92"/>
                <a:gd name="T25" fmla="*/ 0 h 114"/>
                <a:gd name="T26" fmla="*/ 191531861 w 92"/>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114"/>
                <a:gd name="T44" fmla="*/ 92 w 92"/>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114">
                  <a:moveTo>
                    <a:pt x="76" y="0"/>
                  </a:moveTo>
                  <a:lnTo>
                    <a:pt x="92" y="0"/>
                  </a:lnTo>
                  <a:lnTo>
                    <a:pt x="92" y="114"/>
                  </a:lnTo>
                  <a:lnTo>
                    <a:pt x="76" y="114"/>
                  </a:lnTo>
                  <a:lnTo>
                    <a:pt x="76" y="60"/>
                  </a:lnTo>
                  <a:lnTo>
                    <a:pt x="16" y="60"/>
                  </a:lnTo>
                  <a:lnTo>
                    <a:pt x="16" y="114"/>
                  </a:lnTo>
                  <a:lnTo>
                    <a:pt x="0" y="114"/>
                  </a:lnTo>
                  <a:lnTo>
                    <a:pt x="0" y="0"/>
                  </a:lnTo>
                  <a:lnTo>
                    <a:pt x="16" y="0"/>
                  </a:lnTo>
                  <a:lnTo>
                    <a:pt x="16" y="46"/>
                  </a:lnTo>
                  <a:lnTo>
                    <a:pt x="76" y="46"/>
                  </a:lnTo>
                  <a:lnTo>
                    <a:pt x="76" y="0"/>
                  </a:lnTo>
                  <a:close/>
                </a:path>
              </a:pathLst>
            </a:custGeom>
            <a:solidFill>
              <a:schemeClr val="bg1"/>
            </a:solidFill>
            <a:ln w="12700">
              <a:solidFill>
                <a:srgbClr val="FFFFFF"/>
              </a:solidFill>
              <a:round/>
              <a:headEnd/>
              <a:tailEnd/>
            </a:ln>
          </p:spPr>
          <p:txBody>
            <a:bodyPr/>
            <a:lstStyle/>
            <a:p>
              <a:pPr>
                <a:defRPr/>
              </a:pPr>
              <a:endParaRPr lang="en-US" sz="2400" b="1" dirty="0">
                <a:ln>
                  <a:solidFill>
                    <a:schemeClr val="bg1"/>
                  </a:solidFill>
                </a:ln>
                <a:solidFill>
                  <a:srgbClr val="FFFFFF"/>
                </a:solidFill>
              </a:endParaRPr>
            </a:p>
          </p:txBody>
        </p:sp>
        <p:sp>
          <p:nvSpPr>
            <p:cNvPr id="30801" name="Rectangle 184"/>
            <p:cNvSpPr>
              <a:spLocks noChangeArrowheads="1"/>
            </p:cNvSpPr>
            <p:nvPr/>
          </p:nvSpPr>
          <p:spPr bwMode="auto">
            <a:xfrm>
              <a:off x="5143497" y="5105402"/>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H</a:t>
              </a:r>
              <a:endParaRPr lang="en-US" sz="2400" b="1"/>
            </a:p>
          </p:txBody>
        </p:sp>
      </p:grpSp>
      <p:grpSp>
        <p:nvGrpSpPr>
          <p:cNvPr id="9" name="Group 246"/>
          <p:cNvGrpSpPr>
            <a:grpSpLocks/>
          </p:cNvGrpSpPr>
          <p:nvPr/>
        </p:nvGrpSpPr>
        <p:grpSpPr bwMode="auto">
          <a:xfrm>
            <a:off x="7577138" y="4447801"/>
            <a:ext cx="185948" cy="307777"/>
            <a:chOff x="6521880" y="4048460"/>
            <a:chExt cx="185948" cy="307777"/>
          </a:xfrm>
        </p:grpSpPr>
        <p:sp>
          <p:nvSpPr>
            <p:cNvPr id="30798" name="Freeform 236"/>
            <p:cNvSpPr>
              <a:spLocks/>
            </p:cNvSpPr>
            <p:nvPr/>
          </p:nvSpPr>
          <p:spPr bwMode="auto">
            <a:xfrm>
              <a:off x="6537325" y="4110038"/>
              <a:ext cx="146050" cy="184150"/>
            </a:xfrm>
            <a:custGeom>
              <a:avLst/>
              <a:gdLst>
                <a:gd name="T0" fmla="*/ 0 w 92"/>
                <a:gd name="T1" fmla="*/ 2147483647 h 116"/>
                <a:gd name="T2" fmla="*/ 0 w 92"/>
                <a:gd name="T3" fmla="*/ 0 h 116"/>
                <a:gd name="T4" fmla="*/ 2147483647 w 92"/>
                <a:gd name="T5" fmla="*/ 0 h 116"/>
                <a:gd name="T6" fmla="*/ 2147483647 w 92"/>
                <a:gd name="T7" fmla="*/ 2147483647 h 116"/>
                <a:gd name="T8" fmla="*/ 2147483647 w 92"/>
                <a:gd name="T9" fmla="*/ 2147483647 h 116"/>
                <a:gd name="T10" fmla="*/ 2147483647 w 92"/>
                <a:gd name="T11" fmla="*/ 0 h 116"/>
                <a:gd name="T12" fmla="*/ 2147483647 w 92"/>
                <a:gd name="T13" fmla="*/ 0 h 116"/>
                <a:gd name="T14" fmla="*/ 2147483647 w 92"/>
                <a:gd name="T15" fmla="*/ 2147483647 h 116"/>
                <a:gd name="T16" fmla="*/ 2147483647 w 92"/>
                <a:gd name="T17" fmla="*/ 2147483647 h 116"/>
                <a:gd name="T18" fmla="*/ 2147483647 w 92"/>
                <a:gd name="T19" fmla="*/ 2147483647 h 116"/>
                <a:gd name="T20" fmla="*/ 2147483647 w 92"/>
                <a:gd name="T21" fmla="*/ 2147483647 h 116"/>
                <a:gd name="T22" fmla="*/ 2147483647 w 92"/>
                <a:gd name="T23" fmla="*/ 2147483647 h 116"/>
                <a:gd name="T24" fmla="*/ 0 w 92"/>
                <a:gd name="T25" fmla="*/ 2147483647 h 116"/>
                <a:gd name="T26" fmla="*/ 0 w 92"/>
                <a:gd name="T27" fmla="*/ 2147483647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116"/>
                <a:gd name="T44" fmla="*/ 92 w 92"/>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116">
                  <a:moveTo>
                    <a:pt x="0" y="116"/>
                  </a:moveTo>
                  <a:lnTo>
                    <a:pt x="0" y="0"/>
                  </a:lnTo>
                  <a:lnTo>
                    <a:pt x="20" y="0"/>
                  </a:lnTo>
                  <a:lnTo>
                    <a:pt x="76" y="94"/>
                  </a:lnTo>
                  <a:lnTo>
                    <a:pt x="78" y="94"/>
                  </a:lnTo>
                  <a:lnTo>
                    <a:pt x="78" y="0"/>
                  </a:lnTo>
                  <a:lnTo>
                    <a:pt x="92" y="0"/>
                  </a:lnTo>
                  <a:lnTo>
                    <a:pt x="92" y="116"/>
                  </a:lnTo>
                  <a:lnTo>
                    <a:pt x="74" y="116"/>
                  </a:lnTo>
                  <a:lnTo>
                    <a:pt x="16" y="22"/>
                  </a:lnTo>
                  <a:lnTo>
                    <a:pt x="16" y="116"/>
                  </a:lnTo>
                  <a:lnTo>
                    <a:pt x="0" y="116"/>
                  </a:lnTo>
                  <a:close/>
                </a:path>
              </a:pathLst>
            </a:custGeom>
            <a:solidFill>
              <a:schemeClr val="bg1"/>
            </a:solidFill>
            <a:ln w="12700">
              <a:solidFill>
                <a:srgbClr val="FFFFFF"/>
              </a:solidFill>
              <a:round/>
              <a:headEnd/>
              <a:tailEnd/>
            </a:ln>
          </p:spPr>
          <p:txBody>
            <a:bodyPr/>
            <a:lstStyle/>
            <a:p>
              <a:endParaRPr lang="en-US" b="1"/>
            </a:p>
          </p:txBody>
        </p:sp>
        <p:sp>
          <p:nvSpPr>
            <p:cNvPr id="30799" name="Rectangle 241"/>
            <p:cNvSpPr>
              <a:spLocks noChangeArrowheads="1"/>
            </p:cNvSpPr>
            <p:nvPr/>
          </p:nvSpPr>
          <p:spPr bwMode="auto">
            <a:xfrm>
              <a:off x="6521880" y="4048460"/>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N</a:t>
              </a:r>
              <a:endParaRPr lang="en-US" sz="2400" b="1"/>
            </a:p>
          </p:txBody>
        </p:sp>
      </p:grpSp>
      <p:grpSp>
        <p:nvGrpSpPr>
          <p:cNvPr id="10" name="Group 249"/>
          <p:cNvGrpSpPr>
            <a:grpSpLocks/>
          </p:cNvGrpSpPr>
          <p:nvPr/>
        </p:nvGrpSpPr>
        <p:grpSpPr bwMode="auto">
          <a:xfrm>
            <a:off x="8072438" y="3596901"/>
            <a:ext cx="185948" cy="307777"/>
            <a:chOff x="6521880" y="4048460"/>
            <a:chExt cx="185948" cy="307777"/>
          </a:xfrm>
        </p:grpSpPr>
        <p:sp>
          <p:nvSpPr>
            <p:cNvPr id="30796" name="Freeform 236"/>
            <p:cNvSpPr>
              <a:spLocks/>
            </p:cNvSpPr>
            <p:nvPr/>
          </p:nvSpPr>
          <p:spPr bwMode="auto">
            <a:xfrm>
              <a:off x="6537325" y="4110038"/>
              <a:ext cx="146050" cy="184150"/>
            </a:xfrm>
            <a:custGeom>
              <a:avLst/>
              <a:gdLst>
                <a:gd name="T0" fmla="*/ 0 w 92"/>
                <a:gd name="T1" fmla="*/ 2147483647 h 116"/>
                <a:gd name="T2" fmla="*/ 0 w 92"/>
                <a:gd name="T3" fmla="*/ 0 h 116"/>
                <a:gd name="T4" fmla="*/ 2147483647 w 92"/>
                <a:gd name="T5" fmla="*/ 0 h 116"/>
                <a:gd name="T6" fmla="*/ 2147483647 w 92"/>
                <a:gd name="T7" fmla="*/ 2147483647 h 116"/>
                <a:gd name="T8" fmla="*/ 2147483647 w 92"/>
                <a:gd name="T9" fmla="*/ 2147483647 h 116"/>
                <a:gd name="T10" fmla="*/ 2147483647 w 92"/>
                <a:gd name="T11" fmla="*/ 0 h 116"/>
                <a:gd name="T12" fmla="*/ 2147483647 w 92"/>
                <a:gd name="T13" fmla="*/ 0 h 116"/>
                <a:gd name="T14" fmla="*/ 2147483647 w 92"/>
                <a:gd name="T15" fmla="*/ 2147483647 h 116"/>
                <a:gd name="T16" fmla="*/ 2147483647 w 92"/>
                <a:gd name="T17" fmla="*/ 2147483647 h 116"/>
                <a:gd name="T18" fmla="*/ 2147483647 w 92"/>
                <a:gd name="T19" fmla="*/ 2147483647 h 116"/>
                <a:gd name="T20" fmla="*/ 2147483647 w 92"/>
                <a:gd name="T21" fmla="*/ 2147483647 h 116"/>
                <a:gd name="T22" fmla="*/ 2147483647 w 92"/>
                <a:gd name="T23" fmla="*/ 2147483647 h 116"/>
                <a:gd name="T24" fmla="*/ 0 w 92"/>
                <a:gd name="T25" fmla="*/ 2147483647 h 116"/>
                <a:gd name="T26" fmla="*/ 0 w 92"/>
                <a:gd name="T27" fmla="*/ 2147483647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116"/>
                <a:gd name="T44" fmla="*/ 92 w 92"/>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116">
                  <a:moveTo>
                    <a:pt x="0" y="116"/>
                  </a:moveTo>
                  <a:lnTo>
                    <a:pt x="0" y="0"/>
                  </a:lnTo>
                  <a:lnTo>
                    <a:pt x="20" y="0"/>
                  </a:lnTo>
                  <a:lnTo>
                    <a:pt x="76" y="94"/>
                  </a:lnTo>
                  <a:lnTo>
                    <a:pt x="78" y="94"/>
                  </a:lnTo>
                  <a:lnTo>
                    <a:pt x="78" y="0"/>
                  </a:lnTo>
                  <a:lnTo>
                    <a:pt x="92" y="0"/>
                  </a:lnTo>
                  <a:lnTo>
                    <a:pt x="92" y="116"/>
                  </a:lnTo>
                  <a:lnTo>
                    <a:pt x="74" y="116"/>
                  </a:lnTo>
                  <a:lnTo>
                    <a:pt x="16" y="22"/>
                  </a:lnTo>
                  <a:lnTo>
                    <a:pt x="16" y="116"/>
                  </a:lnTo>
                  <a:lnTo>
                    <a:pt x="0" y="116"/>
                  </a:lnTo>
                  <a:close/>
                </a:path>
              </a:pathLst>
            </a:custGeom>
            <a:solidFill>
              <a:schemeClr val="bg1"/>
            </a:solidFill>
            <a:ln w="12700">
              <a:solidFill>
                <a:srgbClr val="FFFFFF"/>
              </a:solidFill>
              <a:round/>
              <a:headEnd/>
              <a:tailEnd/>
            </a:ln>
          </p:spPr>
          <p:txBody>
            <a:bodyPr/>
            <a:lstStyle/>
            <a:p>
              <a:endParaRPr lang="en-US" b="1"/>
            </a:p>
          </p:txBody>
        </p:sp>
        <p:sp>
          <p:nvSpPr>
            <p:cNvPr id="30797" name="Rectangle 241"/>
            <p:cNvSpPr>
              <a:spLocks noChangeArrowheads="1"/>
            </p:cNvSpPr>
            <p:nvPr/>
          </p:nvSpPr>
          <p:spPr bwMode="auto">
            <a:xfrm>
              <a:off x="6521880" y="4048460"/>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N</a:t>
              </a:r>
              <a:endParaRPr lang="en-US" sz="2400" b="1"/>
            </a:p>
          </p:txBody>
        </p:sp>
      </p:grpSp>
      <p:grpSp>
        <p:nvGrpSpPr>
          <p:cNvPr id="11" name="Group 252"/>
          <p:cNvGrpSpPr>
            <a:grpSpLocks/>
          </p:cNvGrpSpPr>
          <p:nvPr/>
        </p:nvGrpSpPr>
        <p:grpSpPr bwMode="auto">
          <a:xfrm>
            <a:off x="6516688" y="3423863"/>
            <a:ext cx="185948" cy="307777"/>
            <a:chOff x="6521880" y="4048460"/>
            <a:chExt cx="185948" cy="307777"/>
          </a:xfrm>
        </p:grpSpPr>
        <p:sp>
          <p:nvSpPr>
            <p:cNvPr id="30794" name="Freeform 236"/>
            <p:cNvSpPr>
              <a:spLocks/>
            </p:cNvSpPr>
            <p:nvPr/>
          </p:nvSpPr>
          <p:spPr bwMode="auto">
            <a:xfrm>
              <a:off x="6537325" y="4110038"/>
              <a:ext cx="146050" cy="184150"/>
            </a:xfrm>
            <a:custGeom>
              <a:avLst/>
              <a:gdLst>
                <a:gd name="T0" fmla="*/ 0 w 92"/>
                <a:gd name="T1" fmla="*/ 2147483647 h 116"/>
                <a:gd name="T2" fmla="*/ 0 w 92"/>
                <a:gd name="T3" fmla="*/ 0 h 116"/>
                <a:gd name="T4" fmla="*/ 2147483647 w 92"/>
                <a:gd name="T5" fmla="*/ 0 h 116"/>
                <a:gd name="T6" fmla="*/ 2147483647 w 92"/>
                <a:gd name="T7" fmla="*/ 2147483647 h 116"/>
                <a:gd name="T8" fmla="*/ 2147483647 w 92"/>
                <a:gd name="T9" fmla="*/ 2147483647 h 116"/>
                <a:gd name="T10" fmla="*/ 2147483647 w 92"/>
                <a:gd name="T11" fmla="*/ 0 h 116"/>
                <a:gd name="T12" fmla="*/ 2147483647 w 92"/>
                <a:gd name="T13" fmla="*/ 0 h 116"/>
                <a:gd name="T14" fmla="*/ 2147483647 w 92"/>
                <a:gd name="T15" fmla="*/ 2147483647 h 116"/>
                <a:gd name="T16" fmla="*/ 2147483647 w 92"/>
                <a:gd name="T17" fmla="*/ 2147483647 h 116"/>
                <a:gd name="T18" fmla="*/ 2147483647 w 92"/>
                <a:gd name="T19" fmla="*/ 2147483647 h 116"/>
                <a:gd name="T20" fmla="*/ 2147483647 w 92"/>
                <a:gd name="T21" fmla="*/ 2147483647 h 116"/>
                <a:gd name="T22" fmla="*/ 2147483647 w 92"/>
                <a:gd name="T23" fmla="*/ 2147483647 h 116"/>
                <a:gd name="T24" fmla="*/ 0 w 92"/>
                <a:gd name="T25" fmla="*/ 2147483647 h 116"/>
                <a:gd name="T26" fmla="*/ 0 w 92"/>
                <a:gd name="T27" fmla="*/ 2147483647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116"/>
                <a:gd name="T44" fmla="*/ 92 w 92"/>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116">
                  <a:moveTo>
                    <a:pt x="0" y="116"/>
                  </a:moveTo>
                  <a:lnTo>
                    <a:pt x="0" y="0"/>
                  </a:lnTo>
                  <a:lnTo>
                    <a:pt x="20" y="0"/>
                  </a:lnTo>
                  <a:lnTo>
                    <a:pt x="76" y="94"/>
                  </a:lnTo>
                  <a:lnTo>
                    <a:pt x="78" y="94"/>
                  </a:lnTo>
                  <a:lnTo>
                    <a:pt x="78" y="0"/>
                  </a:lnTo>
                  <a:lnTo>
                    <a:pt x="92" y="0"/>
                  </a:lnTo>
                  <a:lnTo>
                    <a:pt x="92" y="116"/>
                  </a:lnTo>
                  <a:lnTo>
                    <a:pt x="74" y="116"/>
                  </a:lnTo>
                  <a:lnTo>
                    <a:pt x="16" y="22"/>
                  </a:lnTo>
                  <a:lnTo>
                    <a:pt x="16" y="116"/>
                  </a:lnTo>
                  <a:lnTo>
                    <a:pt x="0" y="116"/>
                  </a:lnTo>
                  <a:close/>
                </a:path>
              </a:pathLst>
            </a:custGeom>
            <a:solidFill>
              <a:schemeClr val="bg1"/>
            </a:solidFill>
            <a:ln w="12700">
              <a:solidFill>
                <a:srgbClr val="FFFFFF"/>
              </a:solidFill>
              <a:round/>
              <a:headEnd/>
              <a:tailEnd/>
            </a:ln>
          </p:spPr>
          <p:txBody>
            <a:bodyPr/>
            <a:lstStyle/>
            <a:p>
              <a:endParaRPr lang="en-US" b="1"/>
            </a:p>
          </p:txBody>
        </p:sp>
        <p:sp>
          <p:nvSpPr>
            <p:cNvPr id="30795" name="Rectangle 241"/>
            <p:cNvSpPr>
              <a:spLocks noChangeArrowheads="1"/>
            </p:cNvSpPr>
            <p:nvPr/>
          </p:nvSpPr>
          <p:spPr bwMode="auto">
            <a:xfrm>
              <a:off x="6521880" y="4048460"/>
              <a:ext cx="185948"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Helvetica" pitchFamily="34" charset="0"/>
                </a:rPr>
                <a:t>N</a:t>
              </a:r>
              <a:endParaRPr lang="en-US" sz="2400" b="1"/>
            </a:p>
          </p:txBody>
        </p:sp>
      </p:grpSp>
      <p:sp>
        <p:nvSpPr>
          <p:cNvPr id="93" name="Title 92"/>
          <p:cNvSpPr>
            <a:spLocks noGrp="1"/>
          </p:cNvSpPr>
          <p:nvPr>
            <p:ph type="title"/>
          </p:nvPr>
        </p:nvSpPr>
        <p:spPr>
          <a:ln>
            <a:solidFill>
              <a:schemeClr val="tx1"/>
            </a:solidFill>
          </a:ln>
        </p:spPr>
        <p:txBody>
          <a:bodyPr/>
          <a:lstStyle/>
          <a:p>
            <a:r>
              <a:rPr lang="en-US" sz="2400" dirty="0" smtClean="0"/>
              <a:t>Charged nucleot</a:t>
            </a:r>
            <a:r>
              <a:rPr lang="en-US" sz="2400" baseline="0" dirty="0" smtClean="0"/>
              <a:t>ides </a:t>
            </a:r>
            <a:r>
              <a:rPr lang="en-US" sz="2400" baseline="0" dirty="0" smtClean="0"/>
              <a:t>carry </a:t>
            </a:r>
            <a:r>
              <a:rPr lang="en-US" sz="2400" baseline="0" dirty="0" smtClean="0"/>
              <a:t>their own </a:t>
            </a:r>
            <a:r>
              <a:rPr lang="en-US" sz="2400" baseline="0" dirty="0" smtClean="0"/>
              <a:t>energy for the DNA</a:t>
            </a:r>
            <a:r>
              <a:rPr lang="en-US" sz="2400" dirty="0" smtClean="0"/>
              <a:t> synthesis reaction</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1139720" name="Text Box 8"/>
          <p:cNvSpPr txBox="1">
            <a:spLocks noChangeArrowheads="1"/>
          </p:cNvSpPr>
          <p:nvPr/>
        </p:nvSpPr>
        <p:spPr bwMode="auto">
          <a:xfrm>
            <a:off x="131374" y="6375244"/>
            <a:ext cx="1894942" cy="338554"/>
          </a:xfrm>
          <a:prstGeom prst="rect">
            <a:avLst/>
          </a:prstGeom>
          <a:noFill/>
          <a:ln w="9525">
            <a:noFill/>
            <a:miter lim="800000"/>
            <a:headEnd/>
            <a:tailEnd/>
          </a:ln>
        </p:spPr>
        <p:txBody>
          <a:bodyPr wrap="none">
            <a:spAutoFit/>
          </a:bodyPr>
          <a:lstStyle/>
          <a:p>
            <a:pPr eaLnBrk="0" hangingPunct="0"/>
            <a:r>
              <a:rPr lang="en-US" sz="1600" b="1" dirty="0" err="1" smtClean="0">
                <a:latin typeface="+mn-lt"/>
              </a:rPr>
              <a:t>Brooker</a:t>
            </a:r>
            <a:r>
              <a:rPr lang="en-US" sz="1600" b="1" dirty="0" smtClean="0">
                <a:latin typeface="+mn-lt"/>
              </a:rPr>
              <a:t> Fig </a:t>
            </a:r>
            <a:r>
              <a:rPr lang="en-US" sz="1600" b="1" dirty="0">
                <a:latin typeface="+mn-lt"/>
              </a:rPr>
              <a:t>11.14</a:t>
            </a:r>
          </a:p>
        </p:txBody>
      </p:sp>
      <p:pic>
        <p:nvPicPr>
          <p:cNvPr id="40965" name="Picture 1617" descr="bro25332_11_14.jpg"/>
          <p:cNvPicPr>
            <a:picLocks noChangeAspect="1"/>
          </p:cNvPicPr>
          <p:nvPr/>
        </p:nvPicPr>
        <p:blipFill>
          <a:blip r:embed="rId2" cstate="print"/>
          <a:srcRect/>
          <a:stretch>
            <a:fillRect/>
          </a:stretch>
        </p:blipFill>
        <p:spPr bwMode="auto">
          <a:xfrm>
            <a:off x="2435225" y="903288"/>
            <a:ext cx="6259513" cy="5443537"/>
          </a:xfrm>
          <a:prstGeom prst="rect">
            <a:avLst/>
          </a:prstGeom>
          <a:noFill/>
          <a:ln w="9525">
            <a:noFill/>
            <a:miter lim="800000"/>
            <a:headEnd/>
            <a:tailEnd/>
          </a:ln>
        </p:spPr>
      </p:pic>
      <p:grpSp>
        <p:nvGrpSpPr>
          <p:cNvPr id="2" name="Group 577"/>
          <p:cNvGrpSpPr>
            <a:grpSpLocks/>
          </p:cNvGrpSpPr>
          <p:nvPr/>
        </p:nvGrpSpPr>
        <p:grpSpPr bwMode="auto">
          <a:xfrm>
            <a:off x="2178050" y="5857875"/>
            <a:ext cx="225425" cy="1588"/>
            <a:chOff x="2178050" y="5857875"/>
            <a:chExt cx="225425" cy="1588"/>
          </a:xfrm>
        </p:grpSpPr>
        <p:sp>
          <p:nvSpPr>
            <p:cNvPr id="41449" name="Line 402"/>
            <p:cNvSpPr>
              <a:spLocks noChangeShapeType="1"/>
            </p:cNvSpPr>
            <p:nvPr/>
          </p:nvSpPr>
          <p:spPr bwMode="auto">
            <a:xfrm flipH="1">
              <a:off x="2352675" y="5857875"/>
              <a:ext cx="50800" cy="1588"/>
            </a:xfrm>
            <a:prstGeom prst="line">
              <a:avLst/>
            </a:prstGeom>
            <a:noFill/>
            <a:ln w="14859">
              <a:solidFill>
                <a:srgbClr val="000000"/>
              </a:solidFill>
              <a:round/>
              <a:headEnd/>
              <a:tailEnd/>
            </a:ln>
          </p:spPr>
          <p:txBody>
            <a:bodyPr/>
            <a:lstStyle/>
            <a:p>
              <a:endParaRPr lang="en-US" b="1"/>
            </a:p>
          </p:txBody>
        </p:sp>
        <p:sp>
          <p:nvSpPr>
            <p:cNvPr id="41450" name="Line 403"/>
            <p:cNvSpPr>
              <a:spLocks noChangeShapeType="1"/>
            </p:cNvSpPr>
            <p:nvPr/>
          </p:nvSpPr>
          <p:spPr bwMode="auto">
            <a:xfrm flipH="1">
              <a:off x="2251075" y="5857875"/>
              <a:ext cx="50800" cy="1588"/>
            </a:xfrm>
            <a:prstGeom prst="line">
              <a:avLst/>
            </a:prstGeom>
            <a:noFill/>
            <a:ln w="14859">
              <a:solidFill>
                <a:srgbClr val="000000"/>
              </a:solidFill>
              <a:round/>
              <a:headEnd/>
              <a:tailEnd/>
            </a:ln>
          </p:spPr>
          <p:txBody>
            <a:bodyPr/>
            <a:lstStyle/>
            <a:p>
              <a:endParaRPr lang="en-US" b="1"/>
            </a:p>
          </p:txBody>
        </p:sp>
        <p:sp>
          <p:nvSpPr>
            <p:cNvPr id="41451" name="Line 404"/>
            <p:cNvSpPr>
              <a:spLocks noChangeShapeType="1"/>
            </p:cNvSpPr>
            <p:nvPr/>
          </p:nvSpPr>
          <p:spPr bwMode="auto">
            <a:xfrm flipH="1">
              <a:off x="2178050" y="5857875"/>
              <a:ext cx="22225" cy="1588"/>
            </a:xfrm>
            <a:prstGeom prst="line">
              <a:avLst/>
            </a:prstGeom>
            <a:noFill/>
            <a:ln w="14859">
              <a:solidFill>
                <a:srgbClr val="000000"/>
              </a:solidFill>
              <a:round/>
              <a:headEnd/>
              <a:tailEnd/>
            </a:ln>
          </p:spPr>
          <p:txBody>
            <a:bodyPr/>
            <a:lstStyle/>
            <a:p>
              <a:endParaRPr lang="en-US" b="1"/>
            </a:p>
          </p:txBody>
        </p:sp>
      </p:grpSp>
      <p:grpSp>
        <p:nvGrpSpPr>
          <p:cNvPr id="3" name="Group 582"/>
          <p:cNvGrpSpPr>
            <a:grpSpLocks/>
          </p:cNvGrpSpPr>
          <p:nvPr/>
        </p:nvGrpSpPr>
        <p:grpSpPr bwMode="auto">
          <a:xfrm>
            <a:off x="2178050" y="2752725"/>
            <a:ext cx="225425" cy="1588"/>
            <a:chOff x="2178050" y="2752725"/>
            <a:chExt cx="225425" cy="1588"/>
          </a:xfrm>
        </p:grpSpPr>
        <p:sp>
          <p:nvSpPr>
            <p:cNvPr id="41446" name="Line 405"/>
            <p:cNvSpPr>
              <a:spLocks noChangeShapeType="1"/>
            </p:cNvSpPr>
            <p:nvPr/>
          </p:nvSpPr>
          <p:spPr bwMode="auto">
            <a:xfrm flipH="1">
              <a:off x="2352675" y="2752725"/>
              <a:ext cx="50800" cy="1588"/>
            </a:xfrm>
            <a:prstGeom prst="line">
              <a:avLst/>
            </a:prstGeom>
            <a:noFill/>
            <a:ln w="14859">
              <a:solidFill>
                <a:srgbClr val="000000"/>
              </a:solidFill>
              <a:round/>
              <a:headEnd/>
              <a:tailEnd/>
            </a:ln>
          </p:spPr>
          <p:txBody>
            <a:bodyPr/>
            <a:lstStyle/>
            <a:p>
              <a:endParaRPr lang="en-US" b="1"/>
            </a:p>
          </p:txBody>
        </p:sp>
        <p:sp>
          <p:nvSpPr>
            <p:cNvPr id="41447" name="Line 406"/>
            <p:cNvSpPr>
              <a:spLocks noChangeShapeType="1"/>
            </p:cNvSpPr>
            <p:nvPr/>
          </p:nvSpPr>
          <p:spPr bwMode="auto">
            <a:xfrm flipH="1">
              <a:off x="2251075" y="2752725"/>
              <a:ext cx="50800" cy="1588"/>
            </a:xfrm>
            <a:prstGeom prst="line">
              <a:avLst/>
            </a:prstGeom>
            <a:noFill/>
            <a:ln w="14859">
              <a:solidFill>
                <a:srgbClr val="000000"/>
              </a:solidFill>
              <a:round/>
              <a:headEnd/>
              <a:tailEnd/>
            </a:ln>
          </p:spPr>
          <p:txBody>
            <a:bodyPr/>
            <a:lstStyle/>
            <a:p>
              <a:endParaRPr lang="en-US" b="1"/>
            </a:p>
          </p:txBody>
        </p:sp>
        <p:sp>
          <p:nvSpPr>
            <p:cNvPr id="41448" name="Line 407"/>
            <p:cNvSpPr>
              <a:spLocks noChangeShapeType="1"/>
            </p:cNvSpPr>
            <p:nvPr/>
          </p:nvSpPr>
          <p:spPr bwMode="auto">
            <a:xfrm flipH="1">
              <a:off x="2178050" y="2752725"/>
              <a:ext cx="22225" cy="1588"/>
            </a:xfrm>
            <a:prstGeom prst="line">
              <a:avLst/>
            </a:prstGeom>
            <a:noFill/>
            <a:ln w="14859">
              <a:solidFill>
                <a:srgbClr val="000000"/>
              </a:solidFill>
              <a:round/>
              <a:headEnd/>
              <a:tailEnd/>
            </a:ln>
          </p:spPr>
          <p:txBody>
            <a:bodyPr/>
            <a:lstStyle/>
            <a:p>
              <a:endParaRPr lang="en-US" b="1"/>
            </a:p>
          </p:txBody>
        </p:sp>
      </p:grpSp>
      <p:grpSp>
        <p:nvGrpSpPr>
          <p:cNvPr id="4" name="Group 580"/>
          <p:cNvGrpSpPr>
            <a:grpSpLocks/>
          </p:cNvGrpSpPr>
          <p:nvPr/>
        </p:nvGrpSpPr>
        <p:grpSpPr bwMode="auto">
          <a:xfrm>
            <a:off x="2413000" y="688975"/>
            <a:ext cx="1588" cy="225425"/>
            <a:chOff x="2413000" y="688975"/>
            <a:chExt cx="1588" cy="225425"/>
          </a:xfrm>
        </p:grpSpPr>
        <p:sp>
          <p:nvSpPr>
            <p:cNvPr id="41443" name="Line 409"/>
            <p:cNvSpPr>
              <a:spLocks noChangeShapeType="1"/>
            </p:cNvSpPr>
            <p:nvPr/>
          </p:nvSpPr>
          <p:spPr bwMode="auto">
            <a:xfrm flipV="1">
              <a:off x="2413000" y="863600"/>
              <a:ext cx="1588" cy="50800"/>
            </a:xfrm>
            <a:prstGeom prst="line">
              <a:avLst/>
            </a:prstGeom>
            <a:noFill/>
            <a:ln w="14859">
              <a:solidFill>
                <a:srgbClr val="000000"/>
              </a:solidFill>
              <a:round/>
              <a:headEnd/>
              <a:tailEnd/>
            </a:ln>
          </p:spPr>
          <p:txBody>
            <a:bodyPr/>
            <a:lstStyle/>
            <a:p>
              <a:endParaRPr lang="en-US" b="1"/>
            </a:p>
          </p:txBody>
        </p:sp>
        <p:sp>
          <p:nvSpPr>
            <p:cNvPr id="41444" name="Line 410"/>
            <p:cNvSpPr>
              <a:spLocks noChangeShapeType="1"/>
            </p:cNvSpPr>
            <p:nvPr/>
          </p:nvSpPr>
          <p:spPr bwMode="auto">
            <a:xfrm flipV="1">
              <a:off x="2413000" y="762000"/>
              <a:ext cx="1588" cy="50800"/>
            </a:xfrm>
            <a:prstGeom prst="line">
              <a:avLst/>
            </a:prstGeom>
            <a:noFill/>
            <a:ln w="14859">
              <a:solidFill>
                <a:srgbClr val="000000"/>
              </a:solidFill>
              <a:round/>
              <a:headEnd/>
              <a:tailEnd/>
            </a:ln>
          </p:spPr>
          <p:txBody>
            <a:bodyPr/>
            <a:lstStyle/>
            <a:p>
              <a:endParaRPr lang="en-US" b="1"/>
            </a:p>
          </p:txBody>
        </p:sp>
        <p:sp>
          <p:nvSpPr>
            <p:cNvPr id="41445" name="Line 411"/>
            <p:cNvSpPr>
              <a:spLocks noChangeShapeType="1"/>
            </p:cNvSpPr>
            <p:nvPr/>
          </p:nvSpPr>
          <p:spPr bwMode="auto">
            <a:xfrm flipV="1">
              <a:off x="2413000" y="688975"/>
              <a:ext cx="1588" cy="22225"/>
            </a:xfrm>
            <a:prstGeom prst="line">
              <a:avLst/>
            </a:prstGeom>
            <a:noFill/>
            <a:ln w="14859">
              <a:solidFill>
                <a:srgbClr val="000000"/>
              </a:solidFill>
              <a:round/>
              <a:headEnd/>
              <a:tailEnd/>
            </a:ln>
          </p:spPr>
          <p:txBody>
            <a:bodyPr/>
            <a:lstStyle/>
            <a:p>
              <a:endParaRPr lang="en-US" b="1"/>
            </a:p>
          </p:txBody>
        </p:sp>
      </p:grpSp>
      <p:grpSp>
        <p:nvGrpSpPr>
          <p:cNvPr id="5" name="Group 581"/>
          <p:cNvGrpSpPr>
            <a:grpSpLocks/>
          </p:cNvGrpSpPr>
          <p:nvPr/>
        </p:nvGrpSpPr>
        <p:grpSpPr bwMode="auto">
          <a:xfrm>
            <a:off x="3886200" y="688975"/>
            <a:ext cx="1588" cy="225425"/>
            <a:chOff x="3886200" y="688975"/>
            <a:chExt cx="1588" cy="225425"/>
          </a:xfrm>
        </p:grpSpPr>
        <p:sp>
          <p:nvSpPr>
            <p:cNvPr id="41440" name="Line 412"/>
            <p:cNvSpPr>
              <a:spLocks noChangeShapeType="1"/>
            </p:cNvSpPr>
            <p:nvPr/>
          </p:nvSpPr>
          <p:spPr bwMode="auto">
            <a:xfrm flipV="1">
              <a:off x="3886200" y="863600"/>
              <a:ext cx="1588" cy="50800"/>
            </a:xfrm>
            <a:prstGeom prst="line">
              <a:avLst/>
            </a:prstGeom>
            <a:noFill/>
            <a:ln w="14859">
              <a:solidFill>
                <a:srgbClr val="000000"/>
              </a:solidFill>
              <a:round/>
              <a:headEnd/>
              <a:tailEnd/>
            </a:ln>
          </p:spPr>
          <p:txBody>
            <a:bodyPr/>
            <a:lstStyle/>
            <a:p>
              <a:endParaRPr lang="en-US" b="1"/>
            </a:p>
          </p:txBody>
        </p:sp>
        <p:sp>
          <p:nvSpPr>
            <p:cNvPr id="41441" name="Line 413"/>
            <p:cNvSpPr>
              <a:spLocks noChangeShapeType="1"/>
            </p:cNvSpPr>
            <p:nvPr/>
          </p:nvSpPr>
          <p:spPr bwMode="auto">
            <a:xfrm flipV="1">
              <a:off x="3886200" y="762000"/>
              <a:ext cx="1588" cy="50800"/>
            </a:xfrm>
            <a:prstGeom prst="line">
              <a:avLst/>
            </a:prstGeom>
            <a:noFill/>
            <a:ln w="14859">
              <a:solidFill>
                <a:srgbClr val="000000"/>
              </a:solidFill>
              <a:round/>
              <a:headEnd/>
              <a:tailEnd/>
            </a:ln>
          </p:spPr>
          <p:txBody>
            <a:bodyPr/>
            <a:lstStyle/>
            <a:p>
              <a:endParaRPr lang="en-US" b="1"/>
            </a:p>
          </p:txBody>
        </p:sp>
        <p:sp>
          <p:nvSpPr>
            <p:cNvPr id="41442" name="Line 414"/>
            <p:cNvSpPr>
              <a:spLocks noChangeShapeType="1"/>
            </p:cNvSpPr>
            <p:nvPr/>
          </p:nvSpPr>
          <p:spPr bwMode="auto">
            <a:xfrm flipV="1">
              <a:off x="3886200" y="688975"/>
              <a:ext cx="1588" cy="22225"/>
            </a:xfrm>
            <a:prstGeom prst="line">
              <a:avLst/>
            </a:prstGeom>
            <a:noFill/>
            <a:ln w="14859">
              <a:solidFill>
                <a:srgbClr val="000000"/>
              </a:solidFill>
              <a:round/>
              <a:headEnd/>
              <a:tailEnd/>
            </a:ln>
          </p:spPr>
          <p:txBody>
            <a:bodyPr/>
            <a:lstStyle/>
            <a:p>
              <a:endParaRPr lang="en-US" b="1"/>
            </a:p>
          </p:txBody>
        </p:sp>
      </p:grpSp>
      <p:grpSp>
        <p:nvGrpSpPr>
          <p:cNvPr id="6" name="Group 578"/>
          <p:cNvGrpSpPr>
            <a:grpSpLocks/>
          </p:cNvGrpSpPr>
          <p:nvPr/>
        </p:nvGrpSpPr>
        <p:grpSpPr bwMode="auto">
          <a:xfrm>
            <a:off x="3292475" y="5111750"/>
            <a:ext cx="558800" cy="1588"/>
            <a:chOff x="3292475" y="5111750"/>
            <a:chExt cx="558800" cy="1588"/>
          </a:xfrm>
        </p:grpSpPr>
        <p:sp>
          <p:nvSpPr>
            <p:cNvPr id="41434" name="Line 416"/>
            <p:cNvSpPr>
              <a:spLocks noChangeShapeType="1"/>
            </p:cNvSpPr>
            <p:nvPr/>
          </p:nvSpPr>
          <p:spPr bwMode="auto">
            <a:xfrm>
              <a:off x="3292475" y="5111750"/>
              <a:ext cx="50800" cy="1588"/>
            </a:xfrm>
            <a:prstGeom prst="line">
              <a:avLst/>
            </a:prstGeom>
            <a:noFill/>
            <a:ln w="14859">
              <a:solidFill>
                <a:srgbClr val="000000"/>
              </a:solidFill>
              <a:round/>
              <a:headEnd/>
              <a:tailEnd/>
            </a:ln>
          </p:spPr>
          <p:txBody>
            <a:bodyPr/>
            <a:lstStyle/>
            <a:p>
              <a:endParaRPr lang="en-US" b="1"/>
            </a:p>
          </p:txBody>
        </p:sp>
        <p:sp>
          <p:nvSpPr>
            <p:cNvPr id="41435" name="Line 417"/>
            <p:cNvSpPr>
              <a:spLocks noChangeShapeType="1"/>
            </p:cNvSpPr>
            <p:nvPr/>
          </p:nvSpPr>
          <p:spPr bwMode="auto">
            <a:xfrm>
              <a:off x="3394075" y="5111750"/>
              <a:ext cx="50800" cy="1588"/>
            </a:xfrm>
            <a:prstGeom prst="line">
              <a:avLst/>
            </a:prstGeom>
            <a:noFill/>
            <a:ln w="14859">
              <a:solidFill>
                <a:srgbClr val="000000"/>
              </a:solidFill>
              <a:round/>
              <a:headEnd/>
              <a:tailEnd/>
            </a:ln>
          </p:spPr>
          <p:txBody>
            <a:bodyPr/>
            <a:lstStyle/>
            <a:p>
              <a:endParaRPr lang="en-US" b="1"/>
            </a:p>
          </p:txBody>
        </p:sp>
        <p:sp>
          <p:nvSpPr>
            <p:cNvPr id="41436" name="Line 418"/>
            <p:cNvSpPr>
              <a:spLocks noChangeShapeType="1"/>
            </p:cNvSpPr>
            <p:nvPr/>
          </p:nvSpPr>
          <p:spPr bwMode="auto">
            <a:xfrm>
              <a:off x="3495675" y="5111750"/>
              <a:ext cx="50800" cy="1588"/>
            </a:xfrm>
            <a:prstGeom prst="line">
              <a:avLst/>
            </a:prstGeom>
            <a:noFill/>
            <a:ln w="14859">
              <a:solidFill>
                <a:srgbClr val="000000"/>
              </a:solidFill>
              <a:round/>
              <a:headEnd/>
              <a:tailEnd/>
            </a:ln>
          </p:spPr>
          <p:txBody>
            <a:bodyPr/>
            <a:lstStyle/>
            <a:p>
              <a:endParaRPr lang="en-US" b="1"/>
            </a:p>
          </p:txBody>
        </p:sp>
        <p:sp>
          <p:nvSpPr>
            <p:cNvPr id="41437" name="Line 419"/>
            <p:cNvSpPr>
              <a:spLocks noChangeShapeType="1"/>
            </p:cNvSpPr>
            <p:nvPr/>
          </p:nvSpPr>
          <p:spPr bwMode="auto">
            <a:xfrm>
              <a:off x="3597275" y="5111750"/>
              <a:ext cx="50800" cy="1588"/>
            </a:xfrm>
            <a:prstGeom prst="line">
              <a:avLst/>
            </a:prstGeom>
            <a:noFill/>
            <a:ln w="14859">
              <a:solidFill>
                <a:srgbClr val="000000"/>
              </a:solidFill>
              <a:round/>
              <a:headEnd/>
              <a:tailEnd/>
            </a:ln>
          </p:spPr>
          <p:txBody>
            <a:bodyPr/>
            <a:lstStyle/>
            <a:p>
              <a:endParaRPr lang="en-US" b="1"/>
            </a:p>
          </p:txBody>
        </p:sp>
        <p:sp>
          <p:nvSpPr>
            <p:cNvPr id="41438" name="Line 420"/>
            <p:cNvSpPr>
              <a:spLocks noChangeShapeType="1"/>
            </p:cNvSpPr>
            <p:nvPr/>
          </p:nvSpPr>
          <p:spPr bwMode="auto">
            <a:xfrm>
              <a:off x="3698875" y="5111750"/>
              <a:ext cx="50800" cy="1588"/>
            </a:xfrm>
            <a:prstGeom prst="line">
              <a:avLst/>
            </a:prstGeom>
            <a:noFill/>
            <a:ln w="14859">
              <a:solidFill>
                <a:srgbClr val="000000"/>
              </a:solidFill>
              <a:round/>
              <a:headEnd/>
              <a:tailEnd/>
            </a:ln>
          </p:spPr>
          <p:txBody>
            <a:bodyPr/>
            <a:lstStyle/>
            <a:p>
              <a:endParaRPr lang="en-US" b="1"/>
            </a:p>
          </p:txBody>
        </p:sp>
        <p:sp>
          <p:nvSpPr>
            <p:cNvPr id="41439" name="Line 421"/>
            <p:cNvSpPr>
              <a:spLocks noChangeShapeType="1"/>
            </p:cNvSpPr>
            <p:nvPr/>
          </p:nvSpPr>
          <p:spPr bwMode="auto">
            <a:xfrm>
              <a:off x="3800475" y="5111750"/>
              <a:ext cx="50800" cy="1588"/>
            </a:xfrm>
            <a:prstGeom prst="line">
              <a:avLst/>
            </a:prstGeom>
            <a:noFill/>
            <a:ln w="14859">
              <a:solidFill>
                <a:srgbClr val="000000"/>
              </a:solidFill>
              <a:round/>
              <a:headEnd/>
              <a:tailEnd/>
            </a:ln>
          </p:spPr>
          <p:txBody>
            <a:bodyPr/>
            <a:lstStyle/>
            <a:p>
              <a:endParaRPr lang="en-US" b="1"/>
            </a:p>
          </p:txBody>
        </p:sp>
      </p:grpSp>
      <p:grpSp>
        <p:nvGrpSpPr>
          <p:cNvPr id="7" name="Group 579"/>
          <p:cNvGrpSpPr>
            <a:grpSpLocks/>
          </p:cNvGrpSpPr>
          <p:nvPr/>
        </p:nvGrpSpPr>
        <p:grpSpPr bwMode="auto">
          <a:xfrm>
            <a:off x="3482975" y="4889500"/>
            <a:ext cx="355600" cy="1588"/>
            <a:chOff x="3482975" y="4889500"/>
            <a:chExt cx="355600" cy="1588"/>
          </a:xfrm>
        </p:grpSpPr>
        <p:sp>
          <p:nvSpPr>
            <p:cNvPr id="41430" name="Line 422"/>
            <p:cNvSpPr>
              <a:spLocks noChangeShapeType="1"/>
            </p:cNvSpPr>
            <p:nvPr/>
          </p:nvSpPr>
          <p:spPr bwMode="auto">
            <a:xfrm>
              <a:off x="3482975" y="4889500"/>
              <a:ext cx="50800" cy="1588"/>
            </a:xfrm>
            <a:prstGeom prst="line">
              <a:avLst/>
            </a:prstGeom>
            <a:noFill/>
            <a:ln w="14859">
              <a:solidFill>
                <a:srgbClr val="000000"/>
              </a:solidFill>
              <a:round/>
              <a:headEnd/>
              <a:tailEnd/>
            </a:ln>
          </p:spPr>
          <p:txBody>
            <a:bodyPr/>
            <a:lstStyle/>
            <a:p>
              <a:endParaRPr lang="en-US" b="1"/>
            </a:p>
          </p:txBody>
        </p:sp>
        <p:sp>
          <p:nvSpPr>
            <p:cNvPr id="41431" name="Line 423"/>
            <p:cNvSpPr>
              <a:spLocks noChangeShapeType="1"/>
            </p:cNvSpPr>
            <p:nvPr/>
          </p:nvSpPr>
          <p:spPr bwMode="auto">
            <a:xfrm>
              <a:off x="3584575" y="4889500"/>
              <a:ext cx="50800" cy="1588"/>
            </a:xfrm>
            <a:prstGeom prst="line">
              <a:avLst/>
            </a:prstGeom>
            <a:noFill/>
            <a:ln w="14859">
              <a:solidFill>
                <a:srgbClr val="000000"/>
              </a:solidFill>
              <a:round/>
              <a:headEnd/>
              <a:tailEnd/>
            </a:ln>
          </p:spPr>
          <p:txBody>
            <a:bodyPr/>
            <a:lstStyle/>
            <a:p>
              <a:endParaRPr lang="en-US" b="1"/>
            </a:p>
          </p:txBody>
        </p:sp>
        <p:sp>
          <p:nvSpPr>
            <p:cNvPr id="41432" name="Line 424"/>
            <p:cNvSpPr>
              <a:spLocks noChangeShapeType="1"/>
            </p:cNvSpPr>
            <p:nvPr/>
          </p:nvSpPr>
          <p:spPr bwMode="auto">
            <a:xfrm>
              <a:off x="3686175" y="4889500"/>
              <a:ext cx="50800" cy="1588"/>
            </a:xfrm>
            <a:prstGeom prst="line">
              <a:avLst/>
            </a:prstGeom>
            <a:noFill/>
            <a:ln w="14859">
              <a:solidFill>
                <a:srgbClr val="000000"/>
              </a:solidFill>
              <a:round/>
              <a:headEnd/>
              <a:tailEnd/>
            </a:ln>
          </p:spPr>
          <p:txBody>
            <a:bodyPr/>
            <a:lstStyle/>
            <a:p>
              <a:endParaRPr lang="en-US" b="1"/>
            </a:p>
          </p:txBody>
        </p:sp>
        <p:sp>
          <p:nvSpPr>
            <p:cNvPr id="41433" name="Line 425"/>
            <p:cNvSpPr>
              <a:spLocks noChangeShapeType="1"/>
            </p:cNvSpPr>
            <p:nvPr/>
          </p:nvSpPr>
          <p:spPr bwMode="auto">
            <a:xfrm>
              <a:off x="3787775" y="4889500"/>
              <a:ext cx="50800" cy="1588"/>
            </a:xfrm>
            <a:prstGeom prst="line">
              <a:avLst/>
            </a:prstGeom>
            <a:noFill/>
            <a:ln w="14859">
              <a:solidFill>
                <a:srgbClr val="000000"/>
              </a:solidFill>
              <a:round/>
              <a:headEnd/>
              <a:tailEnd/>
            </a:ln>
          </p:spPr>
          <p:txBody>
            <a:bodyPr/>
            <a:lstStyle/>
            <a:p>
              <a:endParaRPr lang="en-US" b="1"/>
            </a:p>
          </p:txBody>
        </p:sp>
      </p:grpSp>
      <p:sp>
        <p:nvSpPr>
          <p:cNvPr id="40972" name="Freeform 426"/>
          <p:cNvSpPr>
            <a:spLocks/>
          </p:cNvSpPr>
          <p:nvPr/>
        </p:nvSpPr>
        <p:spPr bwMode="auto">
          <a:xfrm>
            <a:off x="3886200" y="2355850"/>
            <a:ext cx="682625" cy="876300"/>
          </a:xfrm>
          <a:custGeom>
            <a:avLst/>
            <a:gdLst>
              <a:gd name="T0" fmla="*/ 0 w 430"/>
              <a:gd name="T1" fmla="*/ 2147483647 h 552"/>
              <a:gd name="T2" fmla="*/ 0 w 430"/>
              <a:gd name="T3" fmla="*/ 2147483647 h 552"/>
              <a:gd name="T4" fmla="*/ 2147483647 w 430"/>
              <a:gd name="T5" fmla="*/ 2147483647 h 552"/>
              <a:gd name="T6" fmla="*/ 2147483647 w 430"/>
              <a:gd name="T7" fmla="*/ 2147483647 h 552"/>
              <a:gd name="T8" fmla="*/ 2147483647 w 430"/>
              <a:gd name="T9" fmla="*/ 2147483647 h 552"/>
              <a:gd name="T10" fmla="*/ 2147483647 w 430"/>
              <a:gd name="T11" fmla="*/ 2147483647 h 552"/>
              <a:gd name="T12" fmla="*/ 2147483647 w 430"/>
              <a:gd name="T13" fmla="*/ 2147483647 h 552"/>
              <a:gd name="T14" fmla="*/ 2147483647 w 430"/>
              <a:gd name="T15" fmla="*/ 2147483647 h 552"/>
              <a:gd name="T16" fmla="*/ 2147483647 w 430"/>
              <a:gd name="T17" fmla="*/ 2147483647 h 552"/>
              <a:gd name="T18" fmla="*/ 2147483647 w 430"/>
              <a:gd name="T19" fmla="*/ 2147483647 h 552"/>
              <a:gd name="T20" fmla="*/ 2147483647 w 430"/>
              <a:gd name="T21" fmla="*/ 2147483647 h 552"/>
              <a:gd name="T22" fmla="*/ 2147483647 w 430"/>
              <a:gd name="T23" fmla="*/ 2147483647 h 552"/>
              <a:gd name="T24" fmla="*/ 2147483647 w 430"/>
              <a:gd name="T25" fmla="*/ 2147483647 h 552"/>
              <a:gd name="T26" fmla="*/ 2147483647 w 430"/>
              <a:gd name="T27" fmla="*/ 2147483647 h 552"/>
              <a:gd name="T28" fmla="*/ 2147483647 w 430"/>
              <a:gd name="T29" fmla="*/ 2147483647 h 552"/>
              <a:gd name="T30" fmla="*/ 2147483647 w 430"/>
              <a:gd name="T31" fmla="*/ 2147483647 h 552"/>
              <a:gd name="T32" fmla="*/ 2147483647 w 430"/>
              <a:gd name="T33" fmla="*/ 2147483647 h 552"/>
              <a:gd name="T34" fmla="*/ 2147483647 w 430"/>
              <a:gd name="T35" fmla="*/ 2147483647 h 552"/>
              <a:gd name="T36" fmla="*/ 2147483647 w 430"/>
              <a:gd name="T37" fmla="*/ 2147483647 h 552"/>
              <a:gd name="T38" fmla="*/ 2147483647 w 430"/>
              <a:gd name="T39" fmla="*/ 2147483647 h 552"/>
              <a:gd name="T40" fmla="*/ 2147483647 w 430"/>
              <a:gd name="T41" fmla="*/ 2147483647 h 552"/>
              <a:gd name="T42" fmla="*/ 2147483647 w 430"/>
              <a:gd name="T43" fmla="*/ 2147483647 h 552"/>
              <a:gd name="T44" fmla="*/ 2147483647 w 430"/>
              <a:gd name="T45" fmla="*/ 0 h 552"/>
              <a:gd name="T46" fmla="*/ 2147483647 w 430"/>
              <a:gd name="T47" fmla="*/ 2147483647 h 552"/>
              <a:gd name="T48" fmla="*/ 2147483647 w 430"/>
              <a:gd name="T49" fmla="*/ 2147483647 h 552"/>
              <a:gd name="T50" fmla="*/ 2147483647 w 430"/>
              <a:gd name="T51" fmla="*/ 2147483647 h 552"/>
              <a:gd name="T52" fmla="*/ 2147483647 w 430"/>
              <a:gd name="T53" fmla="*/ 2147483647 h 552"/>
              <a:gd name="T54" fmla="*/ 2147483647 w 430"/>
              <a:gd name="T55" fmla="*/ 2147483647 h 552"/>
              <a:gd name="T56" fmla="*/ 2147483647 w 430"/>
              <a:gd name="T57" fmla="*/ 2147483647 h 552"/>
              <a:gd name="T58" fmla="*/ 2147483647 w 430"/>
              <a:gd name="T59" fmla="*/ 2147483647 h 552"/>
              <a:gd name="T60" fmla="*/ 2147483647 w 430"/>
              <a:gd name="T61" fmla="*/ 2147483647 h 552"/>
              <a:gd name="T62" fmla="*/ 2147483647 w 430"/>
              <a:gd name="T63" fmla="*/ 2147483647 h 552"/>
              <a:gd name="T64" fmla="*/ 2147483647 w 430"/>
              <a:gd name="T65" fmla="*/ 2147483647 h 552"/>
              <a:gd name="T66" fmla="*/ 2147483647 w 430"/>
              <a:gd name="T67" fmla="*/ 2147483647 h 552"/>
              <a:gd name="T68" fmla="*/ 2147483647 w 430"/>
              <a:gd name="T69" fmla="*/ 2147483647 h 552"/>
              <a:gd name="T70" fmla="*/ 2147483647 w 430"/>
              <a:gd name="T71" fmla="*/ 2147483647 h 552"/>
              <a:gd name="T72" fmla="*/ 2147483647 w 430"/>
              <a:gd name="T73" fmla="*/ 2147483647 h 552"/>
              <a:gd name="T74" fmla="*/ 2147483647 w 430"/>
              <a:gd name="T75" fmla="*/ 2147483647 h 552"/>
              <a:gd name="T76" fmla="*/ 2147483647 w 430"/>
              <a:gd name="T77" fmla="*/ 2147483647 h 552"/>
              <a:gd name="T78" fmla="*/ 2147483647 w 430"/>
              <a:gd name="T79" fmla="*/ 2147483647 h 552"/>
              <a:gd name="T80" fmla="*/ 2147483647 w 430"/>
              <a:gd name="T81" fmla="*/ 2147483647 h 552"/>
              <a:gd name="T82" fmla="*/ 2147483647 w 430"/>
              <a:gd name="T83" fmla="*/ 2147483647 h 552"/>
              <a:gd name="T84" fmla="*/ 0 w 430"/>
              <a:gd name="T85" fmla="*/ 2147483647 h 552"/>
              <a:gd name="T86" fmla="*/ 0 w 430"/>
              <a:gd name="T87" fmla="*/ 2147483647 h 5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0"/>
              <a:gd name="T133" fmla="*/ 0 h 552"/>
              <a:gd name="T134" fmla="*/ 430 w 430"/>
              <a:gd name="T135" fmla="*/ 552 h 5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0" h="552">
                <a:moveTo>
                  <a:pt x="0" y="552"/>
                </a:moveTo>
                <a:lnTo>
                  <a:pt x="0" y="552"/>
                </a:lnTo>
                <a:lnTo>
                  <a:pt x="2" y="526"/>
                </a:lnTo>
                <a:lnTo>
                  <a:pt x="4" y="502"/>
                </a:lnTo>
                <a:lnTo>
                  <a:pt x="8" y="478"/>
                </a:lnTo>
                <a:lnTo>
                  <a:pt x="12" y="456"/>
                </a:lnTo>
                <a:lnTo>
                  <a:pt x="20" y="434"/>
                </a:lnTo>
                <a:lnTo>
                  <a:pt x="26" y="414"/>
                </a:lnTo>
                <a:lnTo>
                  <a:pt x="36" y="394"/>
                </a:lnTo>
                <a:lnTo>
                  <a:pt x="46" y="374"/>
                </a:lnTo>
                <a:lnTo>
                  <a:pt x="66" y="338"/>
                </a:lnTo>
                <a:lnTo>
                  <a:pt x="90" y="306"/>
                </a:lnTo>
                <a:lnTo>
                  <a:pt x="116" y="278"/>
                </a:lnTo>
                <a:lnTo>
                  <a:pt x="142" y="252"/>
                </a:lnTo>
                <a:lnTo>
                  <a:pt x="170" y="230"/>
                </a:lnTo>
                <a:lnTo>
                  <a:pt x="196" y="210"/>
                </a:lnTo>
                <a:lnTo>
                  <a:pt x="220" y="194"/>
                </a:lnTo>
                <a:lnTo>
                  <a:pt x="240" y="180"/>
                </a:lnTo>
                <a:lnTo>
                  <a:pt x="272" y="164"/>
                </a:lnTo>
                <a:lnTo>
                  <a:pt x="286" y="158"/>
                </a:lnTo>
                <a:lnTo>
                  <a:pt x="250" y="230"/>
                </a:lnTo>
                <a:lnTo>
                  <a:pt x="430" y="60"/>
                </a:lnTo>
                <a:lnTo>
                  <a:pt x="198" y="0"/>
                </a:lnTo>
                <a:lnTo>
                  <a:pt x="254" y="50"/>
                </a:lnTo>
                <a:lnTo>
                  <a:pt x="244" y="56"/>
                </a:lnTo>
                <a:lnTo>
                  <a:pt x="214" y="72"/>
                </a:lnTo>
                <a:lnTo>
                  <a:pt x="196" y="86"/>
                </a:lnTo>
                <a:lnTo>
                  <a:pt x="174" y="102"/>
                </a:lnTo>
                <a:lnTo>
                  <a:pt x="152" y="124"/>
                </a:lnTo>
                <a:lnTo>
                  <a:pt x="128" y="150"/>
                </a:lnTo>
                <a:lnTo>
                  <a:pt x="104" y="180"/>
                </a:lnTo>
                <a:lnTo>
                  <a:pt x="82" y="216"/>
                </a:lnTo>
                <a:lnTo>
                  <a:pt x="60" y="256"/>
                </a:lnTo>
                <a:lnTo>
                  <a:pt x="40" y="304"/>
                </a:lnTo>
                <a:lnTo>
                  <a:pt x="32" y="328"/>
                </a:lnTo>
                <a:lnTo>
                  <a:pt x="24" y="356"/>
                </a:lnTo>
                <a:lnTo>
                  <a:pt x="18" y="384"/>
                </a:lnTo>
                <a:lnTo>
                  <a:pt x="12" y="414"/>
                </a:lnTo>
                <a:lnTo>
                  <a:pt x="8" y="446"/>
                </a:lnTo>
                <a:lnTo>
                  <a:pt x="4" y="480"/>
                </a:lnTo>
                <a:lnTo>
                  <a:pt x="2" y="514"/>
                </a:lnTo>
                <a:lnTo>
                  <a:pt x="0" y="552"/>
                </a:lnTo>
                <a:close/>
              </a:path>
            </a:pathLst>
          </a:custGeom>
          <a:solidFill>
            <a:srgbClr val="FFFFFF"/>
          </a:solidFill>
          <a:ln w="7493">
            <a:solidFill>
              <a:srgbClr val="000000"/>
            </a:solidFill>
            <a:round/>
            <a:headEnd/>
            <a:tailEnd/>
          </a:ln>
        </p:spPr>
        <p:txBody>
          <a:bodyPr/>
          <a:lstStyle/>
          <a:p>
            <a:endParaRPr lang="en-US" b="1"/>
          </a:p>
        </p:txBody>
      </p:sp>
      <p:grpSp>
        <p:nvGrpSpPr>
          <p:cNvPr id="10" name="Group 575"/>
          <p:cNvGrpSpPr>
            <a:grpSpLocks/>
          </p:cNvGrpSpPr>
          <p:nvPr/>
        </p:nvGrpSpPr>
        <p:grpSpPr bwMode="auto">
          <a:xfrm>
            <a:off x="2438400" y="777875"/>
            <a:ext cx="1425575" cy="82550"/>
            <a:chOff x="2438400" y="777875"/>
            <a:chExt cx="1425575" cy="82550"/>
          </a:xfrm>
        </p:grpSpPr>
        <p:sp>
          <p:nvSpPr>
            <p:cNvPr id="41423" name="Line 129"/>
            <p:cNvSpPr>
              <a:spLocks noChangeShapeType="1"/>
            </p:cNvSpPr>
            <p:nvPr/>
          </p:nvSpPr>
          <p:spPr bwMode="auto">
            <a:xfrm flipH="1">
              <a:off x="2549525" y="819150"/>
              <a:ext cx="1206500" cy="1588"/>
            </a:xfrm>
            <a:prstGeom prst="line">
              <a:avLst/>
            </a:prstGeom>
            <a:noFill/>
            <a:ln w="14859">
              <a:solidFill>
                <a:srgbClr val="000000"/>
              </a:solidFill>
              <a:round/>
              <a:headEnd/>
              <a:tailEnd/>
            </a:ln>
          </p:spPr>
          <p:txBody>
            <a:bodyPr/>
            <a:lstStyle/>
            <a:p>
              <a:endParaRPr lang="en-US" b="1"/>
            </a:p>
          </p:txBody>
        </p:sp>
        <p:sp>
          <p:nvSpPr>
            <p:cNvPr id="41424" name="Freeform 603"/>
            <p:cNvSpPr>
              <a:spLocks/>
            </p:cNvSpPr>
            <p:nvPr/>
          </p:nvSpPr>
          <p:spPr bwMode="auto">
            <a:xfrm>
              <a:off x="2438400" y="777875"/>
              <a:ext cx="142875" cy="82550"/>
            </a:xfrm>
            <a:custGeom>
              <a:avLst/>
              <a:gdLst>
                <a:gd name="T0" fmla="*/ 2147483647 w 90"/>
                <a:gd name="T1" fmla="*/ 2147483647 h 52"/>
                <a:gd name="T2" fmla="*/ 2147483647 w 90"/>
                <a:gd name="T3" fmla="*/ 2147483647 h 52"/>
                <a:gd name="T4" fmla="*/ 2147483647 w 90"/>
                <a:gd name="T5" fmla="*/ 0 h 52"/>
                <a:gd name="T6" fmla="*/ 0 w 90"/>
                <a:gd name="T7" fmla="*/ 2147483647 h 52"/>
                <a:gd name="T8" fmla="*/ 2147483647 w 90"/>
                <a:gd name="T9" fmla="*/ 2147483647 h 52"/>
                <a:gd name="T10" fmla="*/ 0 60000 65536"/>
                <a:gd name="T11" fmla="*/ 0 60000 65536"/>
                <a:gd name="T12" fmla="*/ 0 60000 65536"/>
                <a:gd name="T13" fmla="*/ 0 60000 65536"/>
                <a:gd name="T14" fmla="*/ 0 60000 65536"/>
                <a:gd name="T15" fmla="*/ 0 w 90"/>
                <a:gd name="T16" fmla="*/ 0 h 52"/>
                <a:gd name="T17" fmla="*/ 90 w 90"/>
                <a:gd name="T18" fmla="*/ 52 h 52"/>
              </a:gdLst>
              <a:ahLst/>
              <a:cxnLst>
                <a:cxn ang="T10">
                  <a:pos x="T0" y="T1"/>
                </a:cxn>
                <a:cxn ang="T11">
                  <a:pos x="T2" y="T3"/>
                </a:cxn>
                <a:cxn ang="T12">
                  <a:pos x="T4" y="T5"/>
                </a:cxn>
                <a:cxn ang="T13">
                  <a:pos x="T6" y="T7"/>
                </a:cxn>
                <a:cxn ang="T14">
                  <a:pos x="T8" y="T9"/>
                </a:cxn>
              </a:cxnLst>
              <a:rect l="T15" t="T16" r="T17" b="T18"/>
              <a:pathLst>
                <a:path w="90" h="52">
                  <a:moveTo>
                    <a:pt x="90" y="52"/>
                  </a:moveTo>
                  <a:lnTo>
                    <a:pt x="80" y="26"/>
                  </a:lnTo>
                  <a:lnTo>
                    <a:pt x="90" y="0"/>
                  </a:lnTo>
                  <a:lnTo>
                    <a:pt x="0" y="26"/>
                  </a:lnTo>
                  <a:lnTo>
                    <a:pt x="90" y="52"/>
                  </a:lnTo>
                  <a:close/>
                </a:path>
              </a:pathLst>
            </a:custGeom>
            <a:solidFill>
              <a:srgbClr val="000000"/>
            </a:solidFill>
            <a:ln w="9525">
              <a:noFill/>
              <a:round/>
              <a:headEnd/>
              <a:tailEnd/>
            </a:ln>
          </p:spPr>
          <p:txBody>
            <a:bodyPr/>
            <a:lstStyle/>
            <a:p>
              <a:endParaRPr lang="en-US" b="1"/>
            </a:p>
          </p:txBody>
        </p:sp>
        <p:sp>
          <p:nvSpPr>
            <p:cNvPr id="41425" name="Freeform 604"/>
            <p:cNvSpPr>
              <a:spLocks/>
            </p:cNvSpPr>
            <p:nvPr/>
          </p:nvSpPr>
          <p:spPr bwMode="auto">
            <a:xfrm>
              <a:off x="3721100" y="777875"/>
              <a:ext cx="142875" cy="82550"/>
            </a:xfrm>
            <a:custGeom>
              <a:avLst/>
              <a:gdLst>
                <a:gd name="T0" fmla="*/ 0 w 90"/>
                <a:gd name="T1" fmla="*/ 2147483647 h 52"/>
                <a:gd name="T2" fmla="*/ 2147483647 w 90"/>
                <a:gd name="T3" fmla="*/ 2147483647 h 52"/>
                <a:gd name="T4" fmla="*/ 0 w 90"/>
                <a:gd name="T5" fmla="*/ 0 h 52"/>
                <a:gd name="T6" fmla="*/ 2147483647 w 90"/>
                <a:gd name="T7" fmla="*/ 2147483647 h 52"/>
                <a:gd name="T8" fmla="*/ 0 w 90"/>
                <a:gd name="T9" fmla="*/ 2147483647 h 52"/>
                <a:gd name="T10" fmla="*/ 0 60000 65536"/>
                <a:gd name="T11" fmla="*/ 0 60000 65536"/>
                <a:gd name="T12" fmla="*/ 0 60000 65536"/>
                <a:gd name="T13" fmla="*/ 0 60000 65536"/>
                <a:gd name="T14" fmla="*/ 0 60000 65536"/>
                <a:gd name="T15" fmla="*/ 0 w 90"/>
                <a:gd name="T16" fmla="*/ 0 h 52"/>
                <a:gd name="T17" fmla="*/ 90 w 90"/>
                <a:gd name="T18" fmla="*/ 52 h 52"/>
              </a:gdLst>
              <a:ahLst/>
              <a:cxnLst>
                <a:cxn ang="T10">
                  <a:pos x="T0" y="T1"/>
                </a:cxn>
                <a:cxn ang="T11">
                  <a:pos x="T2" y="T3"/>
                </a:cxn>
                <a:cxn ang="T12">
                  <a:pos x="T4" y="T5"/>
                </a:cxn>
                <a:cxn ang="T13">
                  <a:pos x="T6" y="T7"/>
                </a:cxn>
                <a:cxn ang="T14">
                  <a:pos x="T8" y="T9"/>
                </a:cxn>
              </a:cxnLst>
              <a:rect l="T15" t="T16" r="T17" b="T18"/>
              <a:pathLst>
                <a:path w="90" h="52">
                  <a:moveTo>
                    <a:pt x="0" y="52"/>
                  </a:moveTo>
                  <a:lnTo>
                    <a:pt x="12" y="26"/>
                  </a:lnTo>
                  <a:lnTo>
                    <a:pt x="0" y="0"/>
                  </a:lnTo>
                  <a:lnTo>
                    <a:pt x="90" y="26"/>
                  </a:lnTo>
                  <a:lnTo>
                    <a:pt x="0" y="52"/>
                  </a:lnTo>
                  <a:close/>
                </a:path>
              </a:pathLst>
            </a:custGeom>
            <a:solidFill>
              <a:srgbClr val="000000"/>
            </a:solidFill>
            <a:ln w="9525">
              <a:noFill/>
              <a:round/>
              <a:headEnd/>
              <a:tailEnd/>
            </a:ln>
          </p:spPr>
          <p:txBody>
            <a:bodyPr/>
            <a:lstStyle/>
            <a:p>
              <a:endParaRPr lang="en-US" b="1"/>
            </a:p>
          </p:txBody>
        </p:sp>
      </p:grpSp>
      <p:sp>
        <p:nvSpPr>
          <p:cNvPr id="40982" name="Freeform 1619"/>
          <p:cNvSpPr>
            <a:spLocks/>
          </p:cNvSpPr>
          <p:nvPr/>
        </p:nvSpPr>
        <p:spPr bwMode="auto">
          <a:xfrm>
            <a:off x="5365750" y="27559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2" y="18"/>
                </a:lnTo>
                <a:lnTo>
                  <a:pt x="22" y="34"/>
                </a:lnTo>
                <a:lnTo>
                  <a:pt x="28" y="34"/>
                </a:lnTo>
                <a:lnTo>
                  <a:pt x="28" y="0"/>
                </a:lnTo>
                <a:lnTo>
                  <a:pt x="22" y="0"/>
                </a:lnTo>
                <a:lnTo>
                  <a:pt x="22"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0983" name="Freeform 1620"/>
          <p:cNvSpPr>
            <a:spLocks/>
          </p:cNvSpPr>
          <p:nvPr/>
        </p:nvSpPr>
        <p:spPr bwMode="auto">
          <a:xfrm>
            <a:off x="6550025" y="46291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0 h 34"/>
              <a:gd name="T10" fmla="*/ 2147483647 w 26"/>
              <a:gd name="T11" fmla="*/ 0 h 34"/>
              <a:gd name="T12" fmla="*/ 2147483647 w 26"/>
              <a:gd name="T13" fmla="*/ 2147483647 h 34"/>
              <a:gd name="T14" fmla="*/ 2147483647 w 26"/>
              <a:gd name="T15" fmla="*/ 0 h 34"/>
              <a:gd name="T16" fmla="*/ 0 w 26"/>
              <a:gd name="T17" fmla="*/ 0 h 34"/>
              <a:gd name="T18" fmla="*/ 0 w 26"/>
              <a:gd name="T19" fmla="*/ 2147483647 h 34"/>
              <a:gd name="T20" fmla="*/ 2147483647 w 26"/>
              <a:gd name="T21" fmla="*/ 2147483647 h 34"/>
              <a:gd name="T22" fmla="*/ 2147483647 w 26"/>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4"/>
              <a:gd name="T38" fmla="*/ 26 w 2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4">
                <a:moveTo>
                  <a:pt x="4" y="34"/>
                </a:moveTo>
                <a:lnTo>
                  <a:pt x="4" y="6"/>
                </a:lnTo>
                <a:lnTo>
                  <a:pt x="22" y="34"/>
                </a:lnTo>
                <a:lnTo>
                  <a:pt x="26" y="34"/>
                </a:lnTo>
                <a:lnTo>
                  <a:pt x="26" y="0"/>
                </a:lnTo>
                <a:lnTo>
                  <a:pt x="22" y="0"/>
                </a:lnTo>
                <a:lnTo>
                  <a:pt x="22" y="26"/>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0984" name="Freeform 1621"/>
          <p:cNvSpPr>
            <a:spLocks/>
          </p:cNvSpPr>
          <p:nvPr/>
        </p:nvSpPr>
        <p:spPr bwMode="auto">
          <a:xfrm>
            <a:off x="6105525" y="46037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0 h 34"/>
              <a:gd name="T10" fmla="*/ 2147483647 w 26"/>
              <a:gd name="T11" fmla="*/ 0 h 34"/>
              <a:gd name="T12" fmla="*/ 2147483647 w 26"/>
              <a:gd name="T13" fmla="*/ 2147483647 h 34"/>
              <a:gd name="T14" fmla="*/ 2147483647 w 26"/>
              <a:gd name="T15" fmla="*/ 0 h 34"/>
              <a:gd name="T16" fmla="*/ 0 w 26"/>
              <a:gd name="T17" fmla="*/ 0 h 34"/>
              <a:gd name="T18" fmla="*/ 0 w 26"/>
              <a:gd name="T19" fmla="*/ 2147483647 h 34"/>
              <a:gd name="T20" fmla="*/ 2147483647 w 26"/>
              <a:gd name="T21" fmla="*/ 2147483647 h 34"/>
              <a:gd name="T22" fmla="*/ 2147483647 w 26"/>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4"/>
              <a:gd name="T38" fmla="*/ 26 w 2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4">
                <a:moveTo>
                  <a:pt x="4" y="34"/>
                </a:moveTo>
                <a:lnTo>
                  <a:pt x="4" y="8"/>
                </a:lnTo>
                <a:lnTo>
                  <a:pt x="22" y="34"/>
                </a:lnTo>
                <a:lnTo>
                  <a:pt x="26" y="34"/>
                </a:lnTo>
                <a:lnTo>
                  <a:pt x="26" y="0"/>
                </a:lnTo>
                <a:lnTo>
                  <a:pt x="22" y="0"/>
                </a:lnTo>
                <a:lnTo>
                  <a:pt x="22" y="26"/>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0985" name="Freeform 1622"/>
          <p:cNvSpPr>
            <a:spLocks/>
          </p:cNvSpPr>
          <p:nvPr/>
        </p:nvSpPr>
        <p:spPr bwMode="auto">
          <a:xfrm>
            <a:off x="6213475" y="43942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0 h 34"/>
              <a:gd name="T10" fmla="*/ 2147483647 w 28"/>
              <a:gd name="T11" fmla="*/ 0 h 34"/>
              <a:gd name="T12" fmla="*/ 2147483647 w 28"/>
              <a:gd name="T13" fmla="*/ 2147483647 h 34"/>
              <a:gd name="T14" fmla="*/ 2147483647 w 28"/>
              <a:gd name="T15" fmla="*/ 0 h 34"/>
              <a:gd name="T16" fmla="*/ 0 w 28"/>
              <a:gd name="T17" fmla="*/ 0 h 34"/>
              <a:gd name="T18" fmla="*/ 0 w 28"/>
              <a:gd name="T19" fmla="*/ 2147483647 h 34"/>
              <a:gd name="T20" fmla="*/ 2147483647 w 28"/>
              <a:gd name="T21" fmla="*/ 2147483647 h 34"/>
              <a:gd name="T22" fmla="*/ 2147483647 w 28"/>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4"/>
              <a:gd name="T38" fmla="*/ 28 w 2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4">
                <a:moveTo>
                  <a:pt x="4" y="34"/>
                </a:moveTo>
                <a:lnTo>
                  <a:pt x="4" y="8"/>
                </a:lnTo>
                <a:lnTo>
                  <a:pt x="22" y="34"/>
                </a:lnTo>
                <a:lnTo>
                  <a:pt x="28" y="34"/>
                </a:lnTo>
                <a:lnTo>
                  <a:pt x="28" y="0"/>
                </a:lnTo>
                <a:lnTo>
                  <a:pt x="24" y="0"/>
                </a:lnTo>
                <a:lnTo>
                  <a:pt x="24" y="28"/>
                </a:lnTo>
                <a:lnTo>
                  <a:pt x="6"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0986" name="Freeform 1623"/>
          <p:cNvSpPr>
            <a:spLocks/>
          </p:cNvSpPr>
          <p:nvPr/>
        </p:nvSpPr>
        <p:spPr bwMode="auto">
          <a:xfrm>
            <a:off x="6324600" y="475932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0 h 34"/>
              <a:gd name="T10" fmla="*/ 2147483647 w 26"/>
              <a:gd name="T11" fmla="*/ 0 h 34"/>
              <a:gd name="T12" fmla="*/ 2147483647 w 26"/>
              <a:gd name="T13" fmla="*/ 2147483647 h 34"/>
              <a:gd name="T14" fmla="*/ 2147483647 w 26"/>
              <a:gd name="T15" fmla="*/ 0 h 34"/>
              <a:gd name="T16" fmla="*/ 0 w 26"/>
              <a:gd name="T17" fmla="*/ 0 h 34"/>
              <a:gd name="T18" fmla="*/ 0 w 26"/>
              <a:gd name="T19" fmla="*/ 2147483647 h 34"/>
              <a:gd name="T20" fmla="*/ 2147483647 w 26"/>
              <a:gd name="T21" fmla="*/ 2147483647 h 34"/>
              <a:gd name="T22" fmla="*/ 2147483647 w 26"/>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4"/>
              <a:gd name="T38" fmla="*/ 26 w 2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4">
                <a:moveTo>
                  <a:pt x="4" y="34"/>
                </a:moveTo>
                <a:lnTo>
                  <a:pt x="4" y="8"/>
                </a:lnTo>
                <a:lnTo>
                  <a:pt x="22" y="34"/>
                </a:lnTo>
                <a:lnTo>
                  <a:pt x="26" y="34"/>
                </a:lnTo>
                <a:lnTo>
                  <a:pt x="26" y="0"/>
                </a:lnTo>
                <a:lnTo>
                  <a:pt x="22" y="0"/>
                </a:lnTo>
                <a:lnTo>
                  <a:pt x="22" y="28"/>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0987" name="Freeform 1624"/>
          <p:cNvSpPr>
            <a:spLocks/>
          </p:cNvSpPr>
          <p:nvPr/>
        </p:nvSpPr>
        <p:spPr bwMode="auto">
          <a:xfrm>
            <a:off x="6000750" y="441325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0 w 28"/>
              <a:gd name="T9" fmla="*/ 2147483647 h 34"/>
              <a:gd name="T10" fmla="*/ 0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2147483647 w 28"/>
              <a:gd name="T21" fmla="*/ 0 h 34"/>
              <a:gd name="T22" fmla="*/ 2147483647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24" y="34"/>
                </a:moveTo>
                <a:lnTo>
                  <a:pt x="24" y="18"/>
                </a:lnTo>
                <a:lnTo>
                  <a:pt x="6" y="18"/>
                </a:lnTo>
                <a:lnTo>
                  <a:pt x="6" y="34"/>
                </a:lnTo>
                <a:lnTo>
                  <a:pt x="0" y="34"/>
                </a:lnTo>
                <a:lnTo>
                  <a:pt x="0" y="0"/>
                </a:lnTo>
                <a:lnTo>
                  <a:pt x="6" y="0"/>
                </a:lnTo>
                <a:lnTo>
                  <a:pt x="6" y="14"/>
                </a:lnTo>
                <a:lnTo>
                  <a:pt x="24" y="14"/>
                </a:lnTo>
                <a:lnTo>
                  <a:pt x="24" y="0"/>
                </a:lnTo>
                <a:lnTo>
                  <a:pt x="28" y="0"/>
                </a:lnTo>
                <a:lnTo>
                  <a:pt x="28" y="34"/>
                </a:lnTo>
                <a:lnTo>
                  <a:pt x="24" y="34"/>
                </a:lnTo>
                <a:close/>
              </a:path>
            </a:pathLst>
          </a:custGeom>
          <a:solidFill>
            <a:srgbClr val="FFFFFF"/>
          </a:solidFill>
          <a:ln w="4">
            <a:solidFill>
              <a:srgbClr val="FFFFFF"/>
            </a:solidFill>
            <a:round/>
            <a:headEnd/>
            <a:tailEnd/>
          </a:ln>
        </p:spPr>
        <p:txBody>
          <a:bodyPr/>
          <a:lstStyle/>
          <a:p>
            <a:endParaRPr lang="en-US" b="1"/>
          </a:p>
        </p:txBody>
      </p:sp>
      <p:sp>
        <p:nvSpPr>
          <p:cNvPr id="40988" name="Freeform 1625"/>
          <p:cNvSpPr>
            <a:spLocks noEditPoints="1"/>
          </p:cNvSpPr>
          <p:nvPr/>
        </p:nvSpPr>
        <p:spPr bwMode="auto">
          <a:xfrm>
            <a:off x="4673600" y="284480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2147483647 h 34"/>
              <a:gd name="T12" fmla="*/ 2147483647 w 26"/>
              <a:gd name="T13" fmla="*/ 2147483647 h 34"/>
              <a:gd name="T14" fmla="*/ 2147483647 w 26"/>
              <a:gd name="T15" fmla="*/ 2147483647 h 34"/>
              <a:gd name="T16" fmla="*/ 2147483647 w 26"/>
              <a:gd name="T17" fmla="*/ 2147483647 h 34"/>
              <a:gd name="T18" fmla="*/ 2147483647 w 26"/>
              <a:gd name="T19" fmla="*/ 2147483647 h 34"/>
              <a:gd name="T20" fmla="*/ 2147483647 w 26"/>
              <a:gd name="T21" fmla="*/ 2147483647 h 34"/>
              <a:gd name="T22" fmla="*/ 2147483647 w 26"/>
              <a:gd name="T23" fmla="*/ 2147483647 h 34"/>
              <a:gd name="T24" fmla="*/ 2147483647 w 26"/>
              <a:gd name="T25" fmla="*/ 2147483647 h 34"/>
              <a:gd name="T26" fmla="*/ 2147483647 w 26"/>
              <a:gd name="T27" fmla="*/ 2147483647 h 34"/>
              <a:gd name="T28" fmla="*/ 2147483647 w 26"/>
              <a:gd name="T29" fmla="*/ 0 h 34"/>
              <a:gd name="T30" fmla="*/ 2147483647 w 26"/>
              <a:gd name="T31" fmla="*/ 0 h 34"/>
              <a:gd name="T32" fmla="*/ 2147483647 w 26"/>
              <a:gd name="T33" fmla="*/ 0 h 34"/>
              <a:gd name="T34" fmla="*/ 0 w 26"/>
              <a:gd name="T35" fmla="*/ 0 h 34"/>
              <a:gd name="T36" fmla="*/ 0 w 26"/>
              <a:gd name="T37" fmla="*/ 2147483647 h 34"/>
              <a:gd name="T38" fmla="*/ 2147483647 w 26"/>
              <a:gd name="T39" fmla="*/ 2147483647 h 34"/>
              <a:gd name="T40" fmla="*/ 2147483647 w 26"/>
              <a:gd name="T41" fmla="*/ 2147483647 h 34"/>
              <a:gd name="T42" fmla="*/ 2147483647 w 26"/>
              <a:gd name="T43" fmla="*/ 2147483647 h 34"/>
              <a:gd name="T44" fmla="*/ 2147483647 w 26"/>
              <a:gd name="T45" fmla="*/ 2147483647 h 34"/>
              <a:gd name="T46" fmla="*/ 2147483647 w 26"/>
              <a:gd name="T47" fmla="*/ 2147483647 h 34"/>
              <a:gd name="T48" fmla="*/ 2147483647 w 26"/>
              <a:gd name="T49" fmla="*/ 2147483647 h 34"/>
              <a:gd name="T50" fmla="*/ 2147483647 w 26"/>
              <a:gd name="T51" fmla="*/ 2147483647 h 34"/>
              <a:gd name="T52" fmla="*/ 2147483647 w 26"/>
              <a:gd name="T53" fmla="*/ 2147483647 h 34"/>
              <a:gd name="T54" fmla="*/ 2147483647 w 26"/>
              <a:gd name="T55" fmla="*/ 2147483647 h 34"/>
              <a:gd name="T56" fmla="*/ 2147483647 w 26"/>
              <a:gd name="T57" fmla="*/ 2147483647 h 34"/>
              <a:gd name="T58" fmla="*/ 2147483647 w 26"/>
              <a:gd name="T59" fmla="*/ 2147483647 h 34"/>
              <a:gd name="T60" fmla="*/ 2147483647 w 26"/>
              <a:gd name="T61" fmla="*/ 2147483647 h 34"/>
              <a:gd name="T62" fmla="*/ 2147483647 w 26"/>
              <a:gd name="T63" fmla="*/ 2147483647 h 34"/>
              <a:gd name="T64" fmla="*/ 2147483647 w 26"/>
              <a:gd name="T65" fmla="*/ 2147483647 h 34"/>
              <a:gd name="T66" fmla="*/ 2147483647 w 26"/>
              <a:gd name="T67" fmla="*/ 2147483647 h 34"/>
              <a:gd name="T68" fmla="*/ 2147483647 w 26"/>
              <a:gd name="T69" fmla="*/ 2147483647 h 34"/>
              <a:gd name="T70" fmla="*/ 2147483647 w 26"/>
              <a:gd name="T71" fmla="*/ 2147483647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
              <a:gd name="T109" fmla="*/ 0 h 34"/>
              <a:gd name="T110" fmla="*/ 26 w 26"/>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 h="34">
                <a:moveTo>
                  <a:pt x="6" y="34"/>
                </a:moveTo>
                <a:lnTo>
                  <a:pt x="6" y="20"/>
                </a:lnTo>
                <a:lnTo>
                  <a:pt x="14" y="20"/>
                </a:lnTo>
                <a:lnTo>
                  <a:pt x="20" y="18"/>
                </a:lnTo>
                <a:lnTo>
                  <a:pt x="24" y="16"/>
                </a:lnTo>
                <a:lnTo>
                  <a:pt x="26" y="14"/>
                </a:lnTo>
                <a:lnTo>
                  <a:pt x="26" y="10"/>
                </a:lnTo>
                <a:lnTo>
                  <a:pt x="26" y="4"/>
                </a:lnTo>
                <a:lnTo>
                  <a:pt x="24" y="2"/>
                </a:lnTo>
                <a:lnTo>
                  <a:pt x="18" y="0"/>
                </a:lnTo>
                <a:lnTo>
                  <a:pt x="14" y="0"/>
                </a:lnTo>
                <a:lnTo>
                  <a:pt x="0" y="0"/>
                </a:lnTo>
                <a:lnTo>
                  <a:pt x="0" y="34"/>
                </a:lnTo>
                <a:lnTo>
                  <a:pt x="6" y="34"/>
                </a:lnTo>
                <a:close/>
                <a:moveTo>
                  <a:pt x="6" y="4"/>
                </a:moveTo>
                <a:lnTo>
                  <a:pt x="14" y="4"/>
                </a:lnTo>
                <a:lnTo>
                  <a:pt x="18" y="4"/>
                </a:lnTo>
                <a:lnTo>
                  <a:pt x="22" y="6"/>
                </a:lnTo>
                <a:lnTo>
                  <a:pt x="22" y="10"/>
                </a:lnTo>
                <a:lnTo>
                  <a:pt x="20" y="14"/>
                </a:lnTo>
                <a:lnTo>
                  <a:pt x="14" y="16"/>
                </a:lnTo>
                <a:lnTo>
                  <a:pt x="6" y="16"/>
                </a:lnTo>
                <a:lnTo>
                  <a:pt x="6" y="4"/>
                </a:lnTo>
                <a:close/>
              </a:path>
            </a:pathLst>
          </a:custGeom>
          <a:solidFill>
            <a:srgbClr val="FFFFFF"/>
          </a:solidFill>
          <a:ln w="4">
            <a:solidFill>
              <a:srgbClr val="FFFFFF"/>
            </a:solidFill>
            <a:round/>
            <a:headEnd/>
            <a:tailEnd/>
          </a:ln>
        </p:spPr>
        <p:txBody>
          <a:bodyPr/>
          <a:lstStyle/>
          <a:p>
            <a:endParaRPr lang="en-US" b="1"/>
          </a:p>
        </p:txBody>
      </p:sp>
      <p:sp>
        <p:nvSpPr>
          <p:cNvPr id="40989" name="Freeform 1626"/>
          <p:cNvSpPr>
            <a:spLocks noEditPoints="1"/>
          </p:cNvSpPr>
          <p:nvPr/>
        </p:nvSpPr>
        <p:spPr bwMode="auto">
          <a:xfrm>
            <a:off x="5178425" y="289877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2147483647 h 36"/>
              <a:gd name="T42" fmla="*/ 2147483647 w 34"/>
              <a:gd name="T43" fmla="*/ 0 h 36"/>
              <a:gd name="T44" fmla="*/ 2147483647 w 34"/>
              <a:gd name="T45" fmla="*/ 0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8"/>
                </a:moveTo>
                <a:lnTo>
                  <a:pt x="2" y="28"/>
                </a:lnTo>
                <a:lnTo>
                  <a:pt x="4" y="30"/>
                </a:lnTo>
                <a:lnTo>
                  <a:pt x="8" y="34"/>
                </a:lnTo>
                <a:lnTo>
                  <a:pt x="12" y="36"/>
                </a:lnTo>
                <a:lnTo>
                  <a:pt x="16" y="36"/>
                </a:lnTo>
                <a:lnTo>
                  <a:pt x="24" y="34"/>
                </a:lnTo>
                <a:lnTo>
                  <a:pt x="28" y="32"/>
                </a:lnTo>
                <a:lnTo>
                  <a:pt x="30" y="28"/>
                </a:lnTo>
                <a:lnTo>
                  <a:pt x="34" y="18"/>
                </a:lnTo>
                <a:lnTo>
                  <a:pt x="32" y="10"/>
                </a:lnTo>
                <a:lnTo>
                  <a:pt x="28" y="6"/>
                </a:lnTo>
                <a:lnTo>
                  <a:pt x="26" y="2"/>
                </a:lnTo>
                <a:lnTo>
                  <a:pt x="22" y="2"/>
                </a:lnTo>
                <a:lnTo>
                  <a:pt x="16" y="0"/>
                </a:lnTo>
                <a:lnTo>
                  <a:pt x="10" y="2"/>
                </a:lnTo>
                <a:lnTo>
                  <a:pt x="4" y="6"/>
                </a:lnTo>
                <a:lnTo>
                  <a:pt x="2" y="12"/>
                </a:lnTo>
                <a:lnTo>
                  <a:pt x="0" y="18"/>
                </a:lnTo>
                <a:lnTo>
                  <a:pt x="2" y="28"/>
                </a:lnTo>
                <a:close/>
                <a:moveTo>
                  <a:pt x="8" y="8"/>
                </a:moveTo>
                <a:lnTo>
                  <a:pt x="8" y="8"/>
                </a:lnTo>
                <a:lnTo>
                  <a:pt x="12" y="6"/>
                </a:lnTo>
                <a:lnTo>
                  <a:pt x="16" y="4"/>
                </a:lnTo>
                <a:lnTo>
                  <a:pt x="22" y="6"/>
                </a:lnTo>
                <a:lnTo>
                  <a:pt x="26" y="12"/>
                </a:lnTo>
                <a:lnTo>
                  <a:pt x="28" y="18"/>
                </a:lnTo>
                <a:lnTo>
                  <a:pt x="28" y="24"/>
                </a:lnTo>
                <a:lnTo>
                  <a:pt x="26" y="28"/>
                </a:lnTo>
                <a:lnTo>
                  <a:pt x="22" y="32"/>
                </a:lnTo>
                <a:lnTo>
                  <a:pt x="16" y="32"/>
                </a:lnTo>
                <a:lnTo>
                  <a:pt x="12" y="32"/>
                </a:lnTo>
                <a:lnTo>
                  <a:pt x="8" y="28"/>
                </a:lnTo>
                <a:lnTo>
                  <a:pt x="6" y="24"/>
                </a:lnTo>
                <a:lnTo>
                  <a:pt x="4" y="18"/>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0990" name="Freeform 1627"/>
          <p:cNvSpPr>
            <a:spLocks/>
          </p:cNvSpPr>
          <p:nvPr/>
        </p:nvSpPr>
        <p:spPr bwMode="auto">
          <a:xfrm>
            <a:off x="5422900" y="3082925"/>
            <a:ext cx="41275"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2147483647 w 26"/>
              <a:gd name="T9" fmla="*/ 2147483647 h 36"/>
              <a:gd name="T10" fmla="*/ 2147483647 w 26"/>
              <a:gd name="T11" fmla="*/ 0 h 36"/>
              <a:gd name="T12" fmla="*/ 2147483647 w 26"/>
              <a:gd name="T13" fmla="*/ 0 h 36"/>
              <a:gd name="T14" fmla="*/ 2147483647 w 26"/>
              <a:gd name="T15" fmla="*/ 2147483647 h 36"/>
              <a:gd name="T16" fmla="*/ 2147483647 w 26"/>
              <a:gd name="T17" fmla="*/ 2147483647 h 36"/>
              <a:gd name="T18" fmla="*/ 2147483647 w 26"/>
              <a:gd name="T19" fmla="*/ 0 h 36"/>
              <a:gd name="T20" fmla="*/ 0 w 26"/>
              <a:gd name="T21" fmla="*/ 0 h 36"/>
              <a:gd name="T22" fmla="*/ 0 w 26"/>
              <a:gd name="T23" fmla="*/ 2147483647 h 36"/>
              <a:gd name="T24" fmla="*/ 2147483647 w 26"/>
              <a:gd name="T25" fmla="*/ 2147483647 h 36"/>
              <a:gd name="T26" fmla="*/ 2147483647 w 26"/>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6"/>
              <a:gd name="T44" fmla="*/ 26 w 2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6">
                <a:moveTo>
                  <a:pt x="4" y="36"/>
                </a:moveTo>
                <a:lnTo>
                  <a:pt x="4" y="18"/>
                </a:lnTo>
                <a:lnTo>
                  <a:pt x="22" y="18"/>
                </a:lnTo>
                <a:lnTo>
                  <a:pt x="22" y="36"/>
                </a:lnTo>
                <a:lnTo>
                  <a:pt x="26" y="36"/>
                </a:lnTo>
                <a:lnTo>
                  <a:pt x="26" y="0"/>
                </a:lnTo>
                <a:lnTo>
                  <a:pt x="22" y="0"/>
                </a:lnTo>
                <a:lnTo>
                  <a:pt x="22" y="14"/>
                </a:lnTo>
                <a:lnTo>
                  <a:pt x="4" y="14"/>
                </a:lnTo>
                <a:lnTo>
                  <a:pt x="4"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0991" name="Freeform 1628"/>
          <p:cNvSpPr>
            <a:spLocks/>
          </p:cNvSpPr>
          <p:nvPr/>
        </p:nvSpPr>
        <p:spPr bwMode="auto">
          <a:xfrm>
            <a:off x="4943475" y="30861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4" y="18"/>
                </a:lnTo>
                <a:lnTo>
                  <a:pt x="24" y="34"/>
                </a:lnTo>
                <a:lnTo>
                  <a:pt x="28" y="34"/>
                </a:lnTo>
                <a:lnTo>
                  <a:pt x="28" y="0"/>
                </a:lnTo>
                <a:lnTo>
                  <a:pt x="24" y="0"/>
                </a:lnTo>
                <a:lnTo>
                  <a:pt x="24"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0992" name="Freeform 1629"/>
          <p:cNvSpPr>
            <a:spLocks/>
          </p:cNvSpPr>
          <p:nvPr/>
        </p:nvSpPr>
        <p:spPr bwMode="auto">
          <a:xfrm>
            <a:off x="5334000" y="32575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0993" name="Freeform 1630"/>
          <p:cNvSpPr>
            <a:spLocks noEditPoints="1"/>
          </p:cNvSpPr>
          <p:nvPr/>
        </p:nvSpPr>
        <p:spPr bwMode="auto">
          <a:xfrm>
            <a:off x="5715000" y="5035550"/>
            <a:ext cx="50800" cy="53975"/>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2147483647 w 32"/>
              <a:gd name="T9" fmla="*/ 2147483647 h 34"/>
              <a:gd name="T10" fmla="*/ 2147483647 w 32"/>
              <a:gd name="T11" fmla="*/ 2147483647 h 34"/>
              <a:gd name="T12" fmla="*/ 2147483647 w 32"/>
              <a:gd name="T13" fmla="*/ 2147483647 h 34"/>
              <a:gd name="T14" fmla="*/ 2147483647 w 32"/>
              <a:gd name="T15" fmla="*/ 2147483647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0 h 34"/>
              <a:gd name="T42" fmla="*/ 2147483647 w 32"/>
              <a:gd name="T43" fmla="*/ 0 h 34"/>
              <a:gd name="T44" fmla="*/ 2147483647 w 32"/>
              <a:gd name="T45" fmla="*/ 0 h 34"/>
              <a:gd name="T46" fmla="*/ 2147483647 w 32"/>
              <a:gd name="T47" fmla="*/ 0 h 34"/>
              <a:gd name="T48" fmla="*/ 2147483647 w 32"/>
              <a:gd name="T49" fmla="*/ 2147483647 h 34"/>
              <a:gd name="T50" fmla="*/ 2147483647 w 32"/>
              <a:gd name="T51" fmla="*/ 2147483647 h 34"/>
              <a:gd name="T52" fmla="*/ 0 w 32"/>
              <a:gd name="T53" fmla="*/ 2147483647 h 34"/>
              <a:gd name="T54" fmla="*/ 0 w 32"/>
              <a:gd name="T55" fmla="*/ 2147483647 h 34"/>
              <a:gd name="T56" fmla="*/ 0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2147483647 w 32"/>
              <a:gd name="T101" fmla="*/ 2147483647 h 34"/>
              <a:gd name="T102" fmla="*/ 2147483647 w 32"/>
              <a:gd name="T103" fmla="*/ 2147483647 h 34"/>
              <a:gd name="T104" fmla="*/ 2147483647 w 32"/>
              <a:gd name="T105" fmla="*/ 2147483647 h 34"/>
              <a:gd name="T106" fmla="*/ 2147483647 w 32"/>
              <a:gd name="T107" fmla="*/ 2147483647 h 34"/>
              <a:gd name="T108" fmla="*/ 2147483647 w 32"/>
              <a:gd name="T109" fmla="*/ 2147483647 h 34"/>
              <a:gd name="T110" fmla="*/ 2147483647 w 32"/>
              <a:gd name="T111" fmla="*/ 2147483647 h 34"/>
              <a:gd name="T112" fmla="*/ 2147483647 w 32"/>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4"/>
              <a:gd name="T173" fmla="*/ 32 w 32"/>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4">
                <a:moveTo>
                  <a:pt x="2" y="26"/>
                </a:moveTo>
                <a:lnTo>
                  <a:pt x="2" y="26"/>
                </a:lnTo>
                <a:lnTo>
                  <a:pt x="4" y="30"/>
                </a:lnTo>
                <a:lnTo>
                  <a:pt x="8" y="32"/>
                </a:lnTo>
                <a:lnTo>
                  <a:pt x="12" y="34"/>
                </a:lnTo>
                <a:lnTo>
                  <a:pt x="16" y="34"/>
                </a:lnTo>
                <a:lnTo>
                  <a:pt x="24" y="32"/>
                </a:lnTo>
                <a:lnTo>
                  <a:pt x="28" y="30"/>
                </a:lnTo>
                <a:lnTo>
                  <a:pt x="30" y="26"/>
                </a:lnTo>
                <a:lnTo>
                  <a:pt x="32" y="16"/>
                </a:lnTo>
                <a:lnTo>
                  <a:pt x="30" y="8"/>
                </a:lnTo>
                <a:lnTo>
                  <a:pt x="28" y="4"/>
                </a:lnTo>
                <a:lnTo>
                  <a:pt x="24" y="2"/>
                </a:lnTo>
                <a:lnTo>
                  <a:pt x="20" y="0"/>
                </a:lnTo>
                <a:lnTo>
                  <a:pt x="16" y="0"/>
                </a:lnTo>
                <a:lnTo>
                  <a:pt x="10" y="0"/>
                </a:lnTo>
                <a:lnTo>
                  <a:pt x="4" y="4"/>
                </a:lnTo>
                <a:lnTo>
                  <a:pt x="0" y="10"/>
                </a:lnTo>
                <a:lnTo>
                  <a:pt x="0" y="18"/>
                </a:lnTo>
                <a:lnTo>
                  <a:pt x="2" y="26"/>
                </a:lnTo>
                <a:close/>
                <a:moveTo>
                  <a:pt x="8" y="6"/>
                </a:moveTo>
                <a:lnTo>
                  <a:pt x="8" y="6"/>
                </a:lnTo>
                <a:lnTo>
                  <a:pt x="12" y="4"/>
                </a:lnTo>
                <a:lnTo>
                  <a:pt x="16" y="4"/>
                </a:lnTo>
                <a:lnTo>
                  <a:pt x="22" y="4"/>
                </a:lnTo>
                <a:lnTo>
                  <a:pt x="26" y="10"/>
                </a:lnTo>
                <a:lnTo>
                  <a:pt x="28" y="16"/>
                </a:lnTo>
                <a:lnTo>
                  <a:pt x="26" y="22"/>
                </a:lnTo>
                <a:lnTo>
                  <a:pt x="24" y="28"/>
                </a:lnTo>
                <a:lnTo>
                  <a:pt x="20" y="30"/>
                </a:lnTo>
                <a:lnTo>
                  <a:pt x="16" y="30"/>
                </a:lnTo>
                <a:lnTo>
                  <a:pt x="12" y="30"/>
                </a:lnTo>
                <a:lnTo>
                  <a:pt x="8" y="28"/>
                </a:lnTo>
                <a:lnTo>
                  <a:pt x="6" y="22"/>
                </a:lnTo>
                <a:lnTo>
                  <a:pt x="4" y="18"/>
                </a:lnTo>
                <a:lnTo>
                  <a:pt x="6" y="10"/>
                </a:lnTo>
                <a:lnTo>
                  <a:pt x="8" y="6"/>
                </a:lnTo>
                <a:close/>
              </a:path>
            </a:pathLst>
          </a:custGeom>
          <a:solidFill>
            <a:srgbClr val="FFFFFF"/>
          </a:solidFill>
          <a:ln w="4">
            <a:solidFill>
              <a:srgbClr val="FFFFFF"/>
            </a:solidFill>
            <a:round/>
            <a:headEnd/>
            <a:tailEnd/>
          </a:ln>
        </p:spPr>
        <p:txBody>
          <a:bodyPr/>
          <a:lstStyle/>
          <a:p>
            <a:endParaRPr lang="en-US" b="1"/>
          </a:p>
        </p:txBody>
      </p:sp>
      <p:sp>
        <p:nvSpPr>
          <p:cNvPr id="40994" name="Freeform 1631"/>
          <p:cNvSpPr>
            <a:spLocks/>
          </p:cNvSpPr>
          <p:nvPr/>
        </p:nvSpPr>
        <p:spPr bwMode="auto">
          <a:xfrm>
            <a:off x="5775325" y="50355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0995" name="Freeform 1632"/>
          <p:cNvSpPr>
            <a:spLocks/>
          </p:cNvSpPr>
          <p:nvPr/>
        </p:nvSpPr>
        <p:spPr bwMode="auto">
          <a:xfrm>
            <a:off x="4940300" y="2841625"/>
            <a:ext cx="47625" cy="57150"/>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2147483647 w 30"/>
              <a:gd name="T17" fmla="*/ 2147483647 h 36"/>
              <a:gd name="T18" fmla="*/ 2147483647 w 30"/>
              <a:gd name="T19" fmla="*/ 2147483647 h 36"/>
              <a:gd name="T20" fmla="*/ 2147483647 w 30"/>
              <a:gd name="T21" fmla="*/ 2147483647 h 36"/>
              <a:gd name="T22" fmla="*/ 2147483647 w 30"/>
              <a:gd name="T23" fmla="*/ 2147483647 h 36"/>
              <a:gd name="T24" fmla="*/ 2147483647 w 30"/>
              <a:gd name="T25" fmla="*/ 2147483647 h 36"/>
              <a:gd name="T26" fmla="*/ 2147483647 w 30"/>
              <a:gd name="T27" fmla="*/ 2147483647 h 36"/>
              <a:gd name="T28" fmla="*/ 2147483647 w 30"/>
              <a:gd name="T29" fmla="*/ 2147483647 h 36"/>
              <a:gd name="T30" fmla="*/ 2147483647 w 30"/>
              <a:gd name="T31" fmla="*/ 2147483647 h 36"/>
              <a:gd name="T32" fmla="*/ 2147483647 w 30"/>
              <a:gd name="T33" fmla="*/ 2147483647 h 36"/>
              <a:gd name="T34" fmla="*/ 2147483647 w 30"/>
              <a:gd name="T35" fmla="*/ 2147483647 h 36"/>
              <a:gd name="T36" fmla="*/ 2147483647 w 30"/>
              <a:gd name="T37" fmla="*/ 2147483647 h 36"/>
              <a:gd name="T38" fmla="*/ 2147483647 w 30"/>
              <a:gd name="T39" fmla="*/ 2147483647 h 36"/>
              <a:gd name="T40" fmla="*/ 2147483647 w 30"/>
              <a:gd name="T41" fmla="*/ 2147483647 h 36"/>
              <a:gd name="T42" fmla="*/ 2147483647 w 30"/>
              <a:gd name="T43" fmla="*/ 2147483647 h 36"/>
              <a:gd name="T44" fmla="*/ 2147483647 w 30"/>
              <a:gd name="T45" fmla="*/ 2147483647 h 36"/>
              <a:gd name="T46" fmla="*/ 2147483647 w 30"/>
              <a:gd name="T47" fmla="*/ 2147483647 h 36"/>
              <a:gd name="T48" fmla="*/ 2147483647 w 30"/>
              <a:gd name="T49" fmla="*/ 2147483647 h 36"/>
              <a:gd name="T50" fmla="*/ 2147483647 w 30"/>
              <a:gd name="T51" fmla="*/ 2147483647 h 36"/>
              <a:gd name="T52" fmla="*/ 2147483647 w 30"/>
              <a:gd name="T53" fmla="*/ 0 h 36"/>
              <a:gd name="T54" fmla="*/ 2147483647 w 30"/>
              <a:gd name="T55" fmla="*/ 0 h 36"/>
              <a:gd name="T56" fmla="*/ 2147483647 w 30"/>
              <a:gd name="T57" fmla="*/ 2147483647 h 36"/>
              <a:gd name="T58" fmla="*/ 2147483647 w 30"/>
              <a:gd name="T59" fmla="*/ 2147483647 h 36"/>
              <a:gd name="T60" fmla="*/ 2147483647 w 30"/>
              <a:gd name="T61" fmla="*/ 2147483647 h 36"/>
              <a:gd name="T62" fmla="*/ 2147483647 w 30"/>
              <a:gd name="T63" fmla="*/ 2147483647 h 36"/>
              <a:gd name="T64" fmla="*/ 2147483647 w 30"/>
              <a:gd name="T65" fmla="*/ 2147483647 h 36"/>
              <a:gd name="T66" fmla="*/ 0 w 30"/>
              <a:gd name="T67" fmla="*/ 2147483647 h 36"/>
              <a:gd name="T68" fmla="*/ 0 w 30"/>
              <a:gd name="T69" fmla="*/ 2147483647 h 36"/>
              <a:gd name="T70" fmla="*/ 2147483647 w 30"/>
              <a:gd name="T71" fmla="*/ 2147483647 h 36"/>
              <a:gd name="T72" fmla="*/ 2147483647 w 30"/>
              <a:gd name="T73" fmla="*/ 2147483647 h 36"/>
              <a:gd name="T74" fmla="*/ 2147483647 w 30"/>
              <a:gd name="T75" fmla="*/ 2147483647 h 36"/>
              <a:gd name="T76" fmla="*/ 2147483647 w 30"/>
              <a:gd name="T77" fmla="*/ 2147483647 h 36"/>
              <a:gd name="T78" fmla="*/ 2147483647 w 30"/>
              <a:gd name="T79" fmla="*/ 2147483647 h 36"/>
              <a:gd name="T80" fmla="*/ 2147483647 w 30"/>
              <a:gd name="T81" fmla="*/ 2147483647 h 36"/>
              <a:gd name="T82" fmla="*/ 2147483647 w 30"/>
              <a:gd name="T83" fmla="*/ 2147483647 h 36"/>
              <a:gd name="T84" fmla="*/ 2147483647 w 30"/>
              <a:gd name="T85" fmla="*/ 2147483647 h 36"/>
              <a:gd name="T86" fmla="*/ 2147483647 w 30"/>
              <a:gd name="T87" fmla="*/ 2147483647 h 36"/>
              <a:gd name="T88" fmla="*/ 2147483647 w 30"/>
              <a:gd name="T89" fmla="*/ 2147483647 h 36"/>
              <a:gd name="T90" fmla="*/ 2147483647 w 30"/>
              <a:gd name="T91" fmla="*/ 2147483647 h 36"/>
              <a:gd name="T92" fmla="*/ 2147483647 w 30"/>
              <a:gd name="T93" fmla="*/ 2147483647 h 36"/>
              <a:gd name="T94" fmla="*/ 2147483647 w 30"/>
              <a:gd name="T95" fmla="*/ 2147483647 h 36"/>
              <a:gd name="T96" fmla="*/ 2147483647 w 30"/>
              <a:gd name="T97" fmla="*/ 2147483647 h 36"/>
              <a:gd name="T98" fmla="*/ 2147483647 w 30"/>
              <a:gd name="T99" fmla="*/ 2147483647 h 36"/>
              <a:gd name="T100" fmla="*/ 2147483647 w 30"/>
              <a:gd name="T101" fmla="*/ 2147483647 h 36"/>
              <a:gd name="T102" fmla="*/ 2147483647 w 30"/>
              <a:gd name="T103" fmla="*/ 2147483647 h 36"/>
              <a:gd name="T104" fmla="*/ 2147483647 w 30"/>
              <a:gd name="T105" fmla="*/ 2147483647 h 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36"/>
              <a:gd name="T161" fmla="*/ 30 w 30"/>
              <a:gd name="T162" fmla="*/ 36 h 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36">
                <a:moveTo>
                  <a:pt x="22" y="30"/>
                </a:moveTo>
                <a:lnTo>
                  <a:pt x="22" y="30"/>
                </a:lnTo>
                <a:lnTo>
                  <a:pt x="18" y="32"/>
                </a:lnTo>
                <a:lnTo>
                  <a:pt x="16" y="32"/>
                </a:lnTo>
                <a:lnTo>
                  <a:pt x="10" y="30"/>
                </a:lnTo>
                <a:lnTo>
                  <a:pt x="6" y="26"/>
                </a:lnTo>
                <a:lnTo>
                  <a:pt x="4" y="18"/>
                </a:lnTo>
                <a:lnTo>
                  <a:pt x="6" y="12"/>
                </a:lnTo>
                <a:lnTo>
                  <a:pt x="10" y="6"/>
                </a:lnTo>
                <a:lnTo>
                  <a:pt x="16" y="4"/>
                </a:lnTo>
                <a:lnTo>
                  <a:pt x="22" y="6"/>
                </a:lnTo>
                <a:lnTo>
                  <a:pt x="24" y="12"/>
                </a:lnTo>
                <a:lnTo>
                  <a:pt x="30" y="10"/>
                </a:lnTo>
                <a:lnTo>
                  <a:pt x="28" y="6"/>
                </a:lnTo>
                <a:lnTo>
                  <a:pt x="24" y="4"/>
                </a:lnTo>
                <a:lnTo>
                  <a:pt x="20" y="2"/>
                </a:lnTo>
                <a:lnTo>
                  <a:pt x="16" y="0"/>
                </a:lnTo>
                <a:lnTo>
                  <a:pt x="8" y="2"/>
                </a:lnTo>
                <a:lnTo>
                  <a:pt x="4" y="6"/>
                </a:lnTo>
                <a:lnTo>
                  <a:pt x="2" y="8"/>
                </a:lnTo>
                <a:lnTo>
                  <a:pt x="0" y="18"/>
                </a:lnTo>
                <a:lnTo>
                  <a:pt x="2" y="28"/>
                </a:lnTo>
                <a:lnTo>
                  <a:pt x="4" y="32"/>
                </a:lnTo>
                <a:lnTo>
                  <a:pt x="6" y="34"/>
                </a:lnTo>
                <a:lnTo>
                  <a:pt x="10" y="36"/>
                </a:lnTo>
                <a:lnTo>
                  <a:pt x="16" y="36"/>
                </a:lnTo>
                <a:lnTo>
                  <a:pt x="20" y="36"/>
                </a:lnTo>
                <a:lnTo>
                  <a:pt x="24" y="34"/>
                </a:lnTo>
                <a:lnTo>
                  <a:pt x="28" y="30"/>
                </a:lnTo>
                <a:lnTo>
                  <a:pt x="30" y="24"/>
                </a:lnTo>
                <a:lnTo>
                  <a:pt x="26" y="24"/>
                </a:lnTo>
                <a:lnTo>
                  <a:pt x="24" y="28"/>
                </a:lnTo>
                <a:lnTo>
                  <a:pt x="22" y="30"/>
                </a:lnTo>
                <a:close/>
              </a:path>
            </a:pathLst>
          </a:custGeom>
          <a:solidFill>
            <a:srgbClr val="FFFFFF"/>
          </a:solidFill>
          <a:ln w="4">
            <a:solidFill>
              <a:srgbClr val="FFFFFF"/>
            </a:solidFill>
            <a:round/>
            <a:headEnd/>
            <a:tailEnd/>
          </a:ln>
        </p:spPr>
        <p:txBody>
          <a:bodyPr/>
          <a:lstStyle/>
          <a:p>
            <a:endParaRPr lang="en-US" b="1"/>
          </a:p>
        </p:txBody>
      </p:sp>
      <p:sp>
        <p:nvSpPr>
          <p:cNvPr id="40996" name="Freeform 1633"/>
          <p:cNvSpPr>
            <a:spLocks/>
          </p:cNvSpPr>
          <p:nvPr/>
        </p:nvSpPr>
        <p:spPr bwMode="auto">
          <a:xfrm>
            <a:off x="4994275" y="28448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4" y="18"/>
                </a:lnTo>
                <a:lnTo>
                  <a:pt x="24" y="34"/>
                </a:lnTo>
                <a:lnTo>
                  <a:pt x="28" y="34"/>
                </a:lnTo>
                <a:lnTo>
                  <a:pt x="28" y="0"/>
                </a:lnTo>
                <a:lnTo>
                  <a:pt x="24" y="0"/>
                </a:lnTo>
                <a:lnTo>
                  <a:pt x="24"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0997" name="Freeform 1634"/>
          <p:cNvSpPr>
            <a:spLocks/>
          </p:cNvSpPr>
          <p:nvPr/>
        </p:nvSpPr>
        <p:spPr bwMode="auto">
          <a:xfrm>
            <a:off x="5045075" y="2882900"/>
            <a:ext cx="25400" cy="38100"/>
          </a:xfrm>
          <a:custGeom>
            <a:avLst/>
            <a:gdLst>
              <a:gd name="T0" fmla="*/ 2147483647 w 16"/>
              <a:gd name="T1" fmla="*/ 2147483647 h 24"/>
              <a:gd name="T2" fmla="*/ 2147483647 w 16"/>
              <a:gd name="T3" fmla="*/ 2147483647 h 24"/>
              <a:gd name="T4" fmla="*/ 2147483647 w 16"/>
              <a:gd name="T5" fmla="*/ 2147483647 h 24"/>
              <a:gd name="T6" fmla="*/ 2147483647 w 16"/>
              <a:gd name="T7" fmla="*/ 2147483647 h 24"/>
              <a:gd name="T8" fmla="*/ 2147483647 w 16"/>
              <a:gd name="T9" fmla="*/ 2147483647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2147483647 w 16"/>
              <a:gd name="T25" fmla="*/ 2147483647 h 24"/>
              <a:gd name="T26" fmla="*/ 2147483647 w 16"/>
              <a:gd name="T27" fmla="*/ 2147483647 h 24"/>
              <a:gd name="T28" fmla="*/ 2147483647 w 16"/>
              <a:gd name="T29" fmla="*/ 0 h 24"/>
              <a:gd name="T30" fmla="*/ 2147483647 w 16"/>
              <a:gd name="T31" fmla="*/ 0 h 24"/>
              <a:gd name="T32" fmla="*/ 2147483647 w 16"/>
              <a:gd name="T33" fmla="*/ 2147483647 h 24"/>
              <a:gd name="T34" fmla="*/ 2147483647 w 16"/>
              <a:gd name="T35" fmla="*/ 2147483647 h 24"/>
              <a:gd name="T36" fmla="*/ 0 w 16"/>
              <a:gd name="T37" fmla="*/ 2147483647 h 24"/>
              <a:gd name="T38" fmla="*/ 2147483647 w 16"/>
              <a:gd name="T39" fmla="*/ 2147483647 h 24"/>
              <a:gd name="T40" fmla="*/ 2147483647 w 16"/>
              <a:gd name="T41" fmla="*/ 2147483647 h 24"/>
              <a:gd name="T42" fmla="*/ 2147483647 w 16"/>
              <a:gd name="T43" fmla="*/ 2147483647 h 24"/>
              <a:gd name="T44" fmla="*/ 2147483647 w 16"/>
              <a:gd name="T45" fmla="*/ 2147483647 h 24"/>
              <a:gd name="T46" fmla="*/ 2147483647 w 16"/>
              <a:gd name="T47" fmla="*/ 2147483647 h 24"/>
              <a:gd name="T48" fmla="*/ 2147483647 w 16"/>
              <a:gd name="T49" fmla="*/ 2147483647 h 24"/>
              <a:gd name="T50" fmla="*/ 2147483647 w 16"/>
              <a:gd name="T51" fmla="*/ 2147483647 h 24"/>
              <a:gd name="T52" fmla="*/ 2147483647 w 16"/>
              <a:gd name="T53" fmla="*/ 2147483647 h 24"/>
              <a:gd name="T54" fmla="*/ 2147483647 w 16"/>
              <a:gd name="T55" fmla="*/ 2147483647 h 24"/>
              <a:gd name="T56" fmla="*/ 2147483647 w 16"/>
              <a:gd name="T57" fmla="*/ 2147483647 h 24"/>
              <a:gd name="T58" fmla="*/ 2147483647 w 16"/>
              <a:gd name="T59" fmla="*/ 2147483647 h 24"/>
              <a:gd name="T60" fmla="*/ 2147483647 w 16"/>
              <a:gd name="T61" fmla="*/ 2147483647 h 24"/>
              <a:gd name="T62" fmla="*/ 2147483647 w 16"/>
              <a:gd name="T63" fmla="*/ 2147483647 h 24"/>
              <a:gd name="T64" fmla="*/ 2147483647 w 16"/>
              <a:gd name="T65" fmla="*/ 2147483647 h 24"/>
              <a:gd name="T66" fmla="*/ 2147483647 w 16"/>
              <a:gd name="T67" fmla="*/ 2147483647 h 24"/>
              <a:gd name="T68" fmla="*/ 2147483647 w 16"/>
              <a:gd name="T69" fmla="*/ 2147483647 h 24"/>
              <a:gd name="T70" fmla="*/ 0 w 16"/>
              <a:gd name="T71" fmla="*/ 2147483647 h 24"/>
              <a:gd name="T72" fmla="*/ 0 w 16"/>
              <a:gd name="T73" fmla="*/ 2147483647 h 24"/>
              <a:gd name="T74" fmla="*/ 0 w 16"/>
              <a:gd name="T75" fmla="*/ 2147483647 h 24"/>
              <a:gd name="T76" fmla="*/ 2147483647 w 16"/>
              <a:gd name="T77" fmla="*/ 2147483647 h 24"/>
              <a:gd name="T78" fmla="*/ 2147483647 w 16"/>
              <a:gd name="T79" fmla="*/ 2147483647 h 24"/>
              <a:gd name="T80" fmla="*/ 2147483647 w 16"/>
              <a:gd name="T81" fmla="*/ 2147483647 h 24"/>
              <a:gd name="T82" fmla="*/ 2147483647 w 16"/>
              <a:gd name="T83" fmla="*/ 2147483647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24"/>
              <a:gd name="T128" fmla="*/ 16 w 16"/>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24">
                <a:moveTo>
                  <a:pt x="4" y="22"/>
                </a:moveTo>
                <a:lnTo>
                  <a:pt x="4" y="22"/>
                </a:lnTo>
                <a:lnTo>
                  <a:pt x="6" y="20"/>
                </a:lnTo>
                <a:lnTo>
                  <a:pt x="8" y="16"/>
                </a:lnTo>
                <a:lnTo>
                  <a:pt x="12" y="12"/>
                </a:lnTo>
                <a:lnTo>
                  <a:pt x="14" y="10"/>
                </a:lnTo>
                <a:lnTo>
                  <a:pt x="16" y="8"/>
                </a:lnTo>
                <a:lnTo>
                  <a:pt x="14" y="2"/>
                </a:lnTo>
                <a:lnTo>
                  <a:pt x="8" y="0"/>
                </a:lnTo>
                <a:lnTo>
                  <a:pt x="2" y="2"/>
                </a:lnTo>
                <a:lnTo>
                  <a:pt x="0" y="8"/>
                </a:lnTo>
                <a:lnTo>
                  <a:pt x="4" y="8"/>
                </a:lnTo>
                <a:lnTo>
                  <a:pt x="4" y="4"/>
                </a:lnTo>
                <a:lnTo>
                  <a:pt x="8" y="4"/>
                </a:lnTo>
                <a:lnTo>
                  <a:pt x="10" y="4"/>
                </a:lnTo>
                <a:lnTo>
                  <a:pt x="12" y="8"/>
                </a:lnTo>
                <a:lnTo>
                  <a:pt x="10" y="10"/>
                </a:lnTo>
                <a:lnTo>
                  <a:pt x="6" y="16"/>
                </a:lnTo>
                <a:lnTo>
                  <a:pt x="2" y="18"/>
                </a:lnTo>
                <a:lnTo>
                  <a:pt x="0" y="22"/>
                </a:lnTo>
                <a:lnTo>
                  <a:pt x="0" y="24"/>
                </a:lnTo>
                <a:lnTo>
                  <a:pt x="16" y="24"/>
                </a:lnTo>
                <a:lnTo>
                  <a:pt x="16" y="22"/>
                </a:lnTo>
                <a:lnTo>
                  <a:pt x="4" y="22"/>
                </a:lnTo>
                <a:close/>
              </a:path>
            </a:pathLst>
          </a:custGeom>
          <a:solidFill>
            <a:srgbClr val="FFFFFF"/>
          </a:solidFill>
          <a:ln w="4">
            <a:solidFill>
              <a:srgbClr val="FFFFFF"/>
            </a:solidFill>
            <a:round/>
            <a:headEnd/>
            <a:tailEnd/>
          </a:ln>
        </p:spPr>
        <p:txBody>
          <a:bodyPr/>
          <a:lstStyle/>
          <a:p>
            <a:endParaRPr lang="en-US" b="1"/>
          </a:p>
        </p:txBody>
      </p:sp>
      <p:sp>
        <p:nvSpPr>
          <p:cNvPr id="40998" name="Freeform 1635"/>
          <p:cNvSpPr>
            <a:spLocks noEditPoints="1"/>
          </p:cNvSpPr>
          <p:nvPr/>
        </p:nvSpPr>
        <p:spPr bwMode="auto">
          <a:xfrm>
            <a:off x="5016500" y="37338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2147483647 h 34"/>
              <a:gd name="T12" fmla="*/ 2147483647 w 28"/>
              <a:gd name="T13" fmla="*/ 2147483647 h 34"/>
              <a:gd name="T14" fmla="*/ 2147483647 w 28"/>
              <a:gd name="T15" fmla="*/ 2147483647 h 34"/>
              <a:gd name="T16" fmla="*/ 2147483647 w 28"/>
              <a:gd name="T17" fmla="*/ 2147483647 h 34"/>
              <a:gd name="T18" fmla="*/ 2147483647 w 28"/>
              <a:gd name="T19" fmla="*/ 2147483647 h 34"/>
              <a:gd name="T20" fmla="*/ 2147483647 w 28"/>
              <a:gd name="T21" fmla="*/ 2147483647 h 34"/>
              <a:gd name="T22" fmla="*/ 2147483647 w 28"/>
              <a:gd name="T23" fmla="*/ 2147483647 h 34"/>
              <a:gd name="T24" fmla="*/ 2147483647 w 28"/>
              <a:gd name="T25" fmla="*/ 2147483647 h 34"/>
              <a:gd name="T26" fmla="*/ 2147483647 w 28"/>
              <a:gd name="T27" fmla="*/ 2147483647 h 34"/>
              <a:gd name="T28" fmla="*/ 2147483647 w 28"/>
              <a:gd name="T29" fmla="*/ 0 h 34"/>
              <a:gd name="T30" fmla="*/ 2147483647 w 28"/>
              <a:gd name="T31" fmla="*/ 0 h 34"/>
              <a:gd name="T32" fmla="*/ 2147483647 w 28"/>
              <a:gd name="T33" fmla="*/ 0 h 34"/>
              <a:gd name="T34" fmla="*/ 0 w 28"/>
              <a:gd name="T35" fmla="*/ 0 h 34"/>
              <a:gd name="T36" fmla="*/ 0 w 28"/>
              <a:gd name="T37" fmla="*/ 2147483647 h 34"/>
              <a:gd name="T38" fmla="*/ 2147483647 w 28"/>
              <a:gd name="T39" fmla="*/ 2147483647 h 34"/>
              <a:gd name="T40" fmla="*/ 2147483647 w 28"/>
              <a:gd name="T41" fmla="*/ 2147483647 h 34"/>
              <a:gd name="T42" fmla="*/ 2147483647 w 28"/>
              <a:gd name="T43" fmla="*/ 2147483647 h 34"/>
              <a:gd name="T44" fmla="*/ 2147483647 w 28"/>
              <a:gd name="T45" fmla="*/ 2147483647 h 34"/>
              <a:gd name="T46" fmla="*/ 2147483647 w 28"/>
              <a:gd name="T47" fmla="*/ 2147483647 h 34"/>
              <a:gd name="T48" fmla="*/ 2147483647 w 28"/>
              <a:gd name="T49" fmla="*/ 2147483647 h 34"/>
              <a:gd name="T50" fmla="*/ 2147483647 w 28"/>
              <a:gd name="T51" fmla="*/ 2147483647 h 34"/>
              <a:gd name="T52" fmla="*/ 2147483647 w 28"/>
              <a:gd name="T53" fmla="*/ 2147483647 h 34"/>
              <a:gd name="T54" fmla="*/ 2147483647 w 28"/>
              <a:gd name="T55" fmla="*/ 2147483647 h 34"/>
              <a:gd name="T56" fmla="*/ 2147483647 w 28"/>
              <a:gd name="T57" fmla="*/ 2147483647 h 34"/>
              <a:gd name="T58" fmla="*/ 2147483647 w 28"/>
              <a:gd name="T59" fmla="*/ 2147483647 h 34"/>
              <a:gd name="T60" fmla="*/ 2147483647 w 28"/>
              <a:gd name="T61" fmla="*/ 2147483647 h 34"/>
              <a:gd name="T62" fmla="*/ 2147483647 w 28"/>
              <a:gd name="T63" fmla="*/ 2147483647 h 34"/>
              <a:gd name="T64" fmla="*/ 2147483647 w 28"/>
              <a:gd name="T65" fmla="*/ 2147483647 h 34"/>
              <a:gd name="T66" fmla="*/ 2147483647 w 28"/>
              <a:gd name="T67" fmla="*/ 2147483647 h 34"/>
              <a:gd name="T68" fmla="*/ 2147483647 w 28"/>
              <a:gd name="T69" fmla="*/ 2147483647 h 34"/>
              <a:gd name="T70" fmla="*/ 2147483647 w 28"/>
              <a:gd name="T71" fmla="*/ 2147483647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
              <a:gd name="T109" fmla="*/ 0 h 34"/>
              <a:gd name="T110" fmla="*/ 28 w 28"/>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 h="34">
                <a:moveTo>
                  <a:pt x="6" y="34"/>
                </a:moveTo>
                <a:lnTo>
                  <a:pt x="6" y="20"/>
                </a:lnTo>
                <a:lnTo>
                  <a:pt x="14" y="20"/>
                </a:lnTo>
                <a:lnTo>
                  <a:pt x="20" y="20"/>
                </a:lnTo>
                <a:lnTo>
                  <a:pt x="24" y="16"/>
                </a:lnTo>
                <a:lnTo>
                  <a:pt x="26" y="14"/>
                </a:lnTo>
                <a:lnTo>
                  <a:pt x="28" y="10"/>
                </a:lnTo>
                <a:lnTo>
                  <a:pt x="26" y="4"/>
                </a:lnTo>
                <a:lnTo>
                  <a:pt x="24" y="2"/>
                </a:lnTo>
                <a:lnTo>
                  <a:pt x="20" y="0"/>
                </a:lnTo>
                <a:lnTo>
                  <a:pt x="14" y="0"/>
                </a:lnTo>
                <a:lnTo>
                  <a:pt x="0" y="0"/>
                </a:lnTo>
                <a:lnTo>
                  <a:pt x="0" y="34"/>
                </a:lnTo>
                <a:lnTo>
                  <a:pt x="6" y="34"/>
                </a:lnTo>
                <a:close/>
                <a:moveTo>
                  <a:pt x="6" y="4"/>
                </a:moveTo>
                <a:lnTo>
                  <a:pt x="14" y="4"/>
                </a:lnTo>
                <a:lnTo>
                  <a:pt x="18" y="4"/>
                </a:lnTo>
                <a:lnTo>
                  <a:pt x="22" y="6"/>
                </a:lnTo>
                <a:lnTo>
                  <a:pt x="22" y="10"/>
                </a:lnTo>
                <a:lnTo>
                  <a:pt x="20" y="14"/>
                </a:lnTo>
                <a:lnTo>
                  <a:pt x="14" y="16"/>
                </a:lnTo>
                <a:lnTo>
                  <a:pt x="6" y="16"/>
                </a:lnTo>
                <a:lnTo>
                  <a:pt x="6" y="4"/>
                </a:lnTo>
                <a:close/>
              </a:path>
            </a:pathLst>
          </a:custGeom>
          <a:solidFill>
            <a:srgbClr val="FFFFFF"/>
          </a:solidFill>
          <a:ln w="4">
            <a:solidFill>
              <a:srgbClr val="FFFFFF"/>
            </a:solidFill>
            <a:round/>
            <a:headEnd/>
            <a:tailEnd/>
          </a:ln>
        </p:spPr>
        <p:txBody>
          <a:bodyPr/>
          <a:lstStyle/>
          <a:p>
            <a:endParaRPr lang="en-US" b="1"/>
          </a:p>
        </p:txBody>
      </p:sp>
      <p:sp>
        <p:nvSpPr>
          <p:cNvPr id="40999" name="Freeform 1636"/>
          <p:cNvSpPr>
            <a:spLocks/>
          </p:cNvSpPr>
          <p:nvPr/>
        </p:nvSpPr>
        <p:spPr bwMode="auto">
          <a:xfrm>
            <a:off x="5765800" y="3971925"/>
            <a:ext cx="41275"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2147483647 w 26"/>
              <a:gd name="T9" fmla="*/ 2147483647 h 36"/>
              <a:gd name="T10" fmla="*/ 2147483647 w 26"/>
              <a:gd name="T11" fmla="*/ 0 h 36"/>
              <a:gd name="T12" fmla="*/ 2147483647 w 26"/>
              <a:gd name="T13" fmla="*/ 0 h 36"/>
              <a:gd name="T14" fmla="*/ 2147483647 w 26"/>
              <a:gd name="T15" fmla="*/ 2147483647 h 36"/>
              <a:gd name="T16" fmla="*/ 2147483647 w 26"/>
              <a:gd name="T17" fmla="*/ 2147483647 h 36"/>
              <a:gd name="T18" fmla="*/ 2147483647 w 26"/>
              <a:gd name="T19" fmla="*/ 0 h 36"/>
              <a:gd name="T20" fmla="*/ 0 w 26"/>
              <a:gd name="T21" fmla="*/ 0 h 36"/>
              <a:gd name="T22" fmla="*/ 0 w 26"/>
              <a:gd name="T23" fmla="*/ 2147483647 h 36"/>
              <a:gd name="T24" fmla="*/ 2147483647 w 26"/>
              <a:gd name="T25" fmla="*/ 2147483647 h 36"/>
              <a:gd name="T26" fmla="*/ 2147483647 w 26"/>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6"/>
              <a:gd name="T44" fmla="*/ 26 w 2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6">
                <a:moveTo>
                  <a:pt x="4" y="36"/>
                </a:moveTo>
                <a:lnTo>
                  <a:pt x="4" y="18"/>
                </a:lnTo>
                <a:lnTo>
                  <a:pt x="22" y="18"/>
                </a:lnTo>
                <a:lnTo>
                  <a:pt x="22" y="36"/>
                </a:lnTo>
                <a:lnTo>
                  <a:pt x="26" y="36"/>
                </a:lnTo>
                <a:lnTo>
                  <a:pt x="26" y="0"/>
                </a:lnTo>
                <a:lnTo>
                  <a:pt x="22" y="0"/>
                </a:lnTo>
                <a:lnTo>
                  <a:pt x="22" y="14"/>
                </a:lnTo>
                <a:lnTo>
                  <a:pt x="4" y="14"/>
                </a:lnTo>
                <a:lnTo>
                  <a:pt x="4"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000" name="Freeform 1637"/>
          <p:cNvSpPr>
            <a:spLocks/>
          </p:cNvSpPr>
          <p:nvPr/>
        </p:nvSpPr>
        <p:spPr bwMode="auto">
          <a:xfrm>
            <a:off x="5286375" y="39751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4" y="18"/>
                </a:lnTo>
                <a:lnTo>
                  <a:pt x="24" y="34"/>
                </a:lnTo>
                <a:lnTo>
                  <a:pt x="28" y="34"/>
                </a:lnTo>
                <a:lnTo>
                  <a:pt x="28" y="0"/>
                </a:lnTo>
                <a:lnTo>
                  <a:pt x="24" y="0"/>
                </a:lnTo>
                <a:lnTo>
                  <a:pt x="24"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001" name="Freeform 1638"/>
          <p:cNvSpPr>
            <a:spLocks/>
          </p:cNvSpPr>
          <p:nvPr/>
        </p:nvSpPr>
        <p:spPr bwMode="auto">
          <a:xfrm>
            <a:off x="5283200" y="3730625"/>
            <a:ext cx="47625" cy="57150"/>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2147483647 w 30"/>
              <a:gd name="T17" fmla="*/ 2147483647 h 36"/>
              <a:gd name="T18" fmla="*/ 2147483647 w 30"/>
              <a:gd name="T19" fmla="*/ 2147483647 h 36"/>
              <a:gd name="T20" fmla="*/ 2147483647 w 30"/>
              <a:gd name="T21" fmla="*/ 2147483647 h 36"/>
              <a:gd name="T22" fmla="*/ 2147483647 w 30"/>
              <a:gd name="T23" fmla="*/ 2147483647 h 36"/>
              <a:gd name="T24" fmla="*/ 2147483647 w 30"/>
              <a:gd name="T25" fmla="*/ 2147483647 h 36"/>
              <a:gd name="T26" fmla="*/ 2147483647 w 30"/>
              <a:gd name="T27" fmla="*/ 2147483647 h 36"/>
              <a:gd name="T28" fmla="*/ 2147483647 w 30"/>
              <a:gd name="T29" fmla="*/ 2147483647 h 36"/>
              <a:gd name="T30" fmla="*/ 2147483647 w 30"/>
              <a:gd name="T31" fmla="*/ 2147483647 h 36"/>
              <a:gd name="T32" fmla="*/ 2147483647 w 30"/>
              <a:gd name="T33" fmla="*/ 2147483647 h 36"/>
              <a:gd name="T34" fmla="*/ 2147483647 w 30"/>
              <a:gd name="T35" fmla="*/ 2147483647 h 36"/>
              <a:gd name="T36" fmla="*/ 2147483647 w 30"/>
              <a:gd name="T37" fmla="*/ 2147483647 h 36"/>
              <a:gd name="T38" fmla="*/ 2147483647 w 30"/>
              <a:gd name="T39" fmla="*/ 2147483647 h 36"/>
              <a:gd name="T40" fmla="*/ 2147483647 w 30"/>
              <a:gd name="T41" fmla="*/ 2147483647 h 36"/>
              <a:gd name="T42" fmla="*/ 2147483647 w 30"/>
              <a:gd name="T43" fmla="*/ 2147483647 h 36"/>
              <a:gd name="T44" fmla="*/ 2147483647 w 30"/>
              <a:gd name="T45" fmla="*/ 2147483647 h 36"/>
              <a:gd name="T46" fmla="*/ 2147483647 w 30"/>
              <a:gd name="T47" fmla="*/ 2147483647 h 36"/>
              <a:gd name="T48" fmla="*/ 2147483647 w 30"/>
              <a:gd name="T49" fmla="*/ 2147483647 h 36"/>
              <a:gd name="T50" fmla="*/ 2147483647 w 30"/>
              <a:gd name="T51" fmla="*/ 2147483647 h 36"/>
              <a:gd name="T52" fmla="*/ 2147483647 w 30"/>
              <a:gd name="T53" fmla="*/ 0 h 36"/>
              <a:gd name="T54" fmla="*/ 2147483647 w 30"/>
              <a:gd name="T55" fmla="*/ 0 h 36"/>
              <a:gd name="T56" fmla="*/ 2147483647 w 30"/>
              <a:gd name="T57" fmla="*/ 2147483647 h 36"/>
              <a:gd name="T58" fmla="*/ 2147483647 w 30"/>
              <a:gd name="T59" fmla="*/ 2147483647 h 36"/>
              <a:gd name="T60" fmla="*/ 2147483647 w 30"/>
              <a:gd name="T61" fmla="*/ 2147483647 h 36"/>
              <a:gd name="T62" fmla="*/ 2147483647 w 30"/>
              <a:gd name="T63" fmla="*/ 2147483647 h 36"/>
              <a:gd name="T64" fmla="*/ 2147483647 w 30"/>
              <a:gd name="T65" fmla="*/ 2147483647 h 36"/>
              <a:gd name="T66" fmla="*/ 0 w 30"/>
              <a:gd name="T67" fmla="*/ 2147483647 h 36"/>
              <a:gd name="T68" fmla="*/ 0 w 30"/>
              <a:gd name="T69" fmla="*/ 2147483647 h 36"/>
              <a:gd name="T70" fmla="*/ 2147483647 w 30"/>
              <a:gd name="T71" fmla="*/ 2147483647 h 36"/>
              <a:gd name="T72" fmla="*/ 2147483647 w 30"/>
              <a:gd name="T73" fmla="*/ 2147483647 h 36"/>
              <a:gd name="T74" fmla="*/ 2147483647 w 30"/>
              <a:gd name="T75" fmla="*/ 2147483647 h 36"/>
              <a:gd name="T76" fmla="*/ 2147483647 w 30"/>
              <a:gd name="T77" fmla="*/ 2147483647 h 36"/>
              <a:gd name="T78" fmla="*/ 2147483647 w 30"/>
              <a:gd name="T79" fmla="*/ 2147483647 h 36"/>
              <a:gd name="T80" fmla="*/ 2147483647 w 30"/>
              <a:gd name="T81" fmla="*/ 2147483647 h 36"/>
              <a:gd name="T82" fmla="*/ 2147483647 w 30"/>
              <a:gd name="T83" fmla="*/ 2147483647 h 36"/>
              <a:gd name="T84" fmla="*/ 2147483647 w 30"/>
              <a:gd name="T85" fmla="*/ 2147483647 h 36"/>
              <a:gd name="T86" fmla="*/ 2147483647 w 30"/>
              <a:gd name="T87" fmla="*/ 2147483647 h 36"/>
              <a:gd name="T88" fmla="*/ 2147483647 w 30"/>
              <a:gd name="T89" fmla="*/ 2147483647 h 36"/>
              <a:gd name="T90" fmla="*/ 2147483647 w 30"/>
              <a:gd name="T91" fmla="*/ 2147483647 h 36"/>
              <a:gd name="T92" fmla="*/ 2147483647 w 30"/>
              <a:gd name="T93" fmla="*/ 2147483647 h 36"/>
              <a:gd name="T94" fmla="*/ 2147483647 w 30"/>
              <a:gd name="T95" fmla="*/ 2147483647 h 36"/>
              <a:gd name="T96" fmla="*/ 2147483647 w 30"/>
              <a:gd name="T97" fmla="*/ 2147483647 h 36"/>
              <a:gd name="T98" fmla="*/ 2147483647 w 30"/>
              <a:gd name="T99" fmla="*/ 2147483647 h 36"/>
              <a:gd name="T100" fmla="*/ 2147483647 w 30"/>
              <a:gd name="T101" fmla="*/ 2147483647 h 36"/>
              <a:gd name="T102" fmla="*/ 2147483647 w 30"/>
              <a:gd name="T103" fmla="*/ 2147483647 h 36"/>
              <a:gd name="T104" fmla="*/ 2147483647 w 30"/>
              <a:gd name="T105" fmla="*/ 2147483647 h 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36"/>
              <a:gd name="T161" fmla="*/ 30 w 30"/>
              <a:gd name="T162" fmla="*/ 36 h 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36">
                <a:moveTo>
                  <a:pt x="22" y="30"/>
                </a:moveTo>
                <a:lnTo>
                  <a:pt x="22" y="30"/>
                </a:lnTo>
                <a:lnTo>
                  <a:pt x="20" y="32"/>
                </a:lnTo>
                <a:lnTo>
                  <a:pt x="16" y="32"/>
                </a:lnTo>
                <a:lnTo>
                  <a:pt x="10" y="30"/>
                </a:lnTo>
                <a:lnTo>
                  <a:pt x="6" y="26"/>
                </a:lnTo>
                <a:lnTo>
                  <a:pt x="4" y="18"/>
                </a:lnTo>
                <a:lnTo>
                  <a:pt x="6" y="12"/>
                </a:lnTo>
                <a:lnTo>
                  <a:pt x="10" y="6"/>
                </a:lnTo>
                <a:lnTo>
                  <a:pt x="16" y="4"/>
                </a:lnTo>
                <a:lnTo>
                  <a:pt x="22" y="6"/>
                </a:lnTo>
                <a:lnTo>
                  <a:pt x="26" y="12"/>
                </a:lnTo>
                <a:lnTo>
                  <a:pt x="30" y="10"/>
                </a:lnTo>
                <a:lnTo>
                  <a:pt x="28" y="6"/>
                </a:lnTo>
                <a:lnTo>
                  <a:pt x="24" y="4"/>
                </a:lnTo>
                <a:lnTo>
                  <a:pt x="20" y="2"/>
                </a:lnTo>
                <a:lnTo>
                  <a:pt x="16" y="0"/>
                </a:lnTo>
                <a:lnTo>
                  <a:pt x="8" y="2"/>
                </a:lnTo>
                <a:lnTo>
                  <a:pt x="4" y="6"/>
                </a:lnTo>
                <a:lnTo>
                  <a:pt x="2" y="10"/>
                </a:lnTo>
                <a:lnTo>
                  <a:pt x="0" y="18"/>
                </a:lnTo>
                <a:lnTo>
                  <a:pt x="2" y="28"/>
                </a:lnTo>
                <a:lnTo>
                  <a:pt x="4" y="32"/>
                </a:lnTo>
                <a:lnTo>
                  <a:pt x="6" y="34"/>
                </a:lnTo>
                <a:lnTo>
                  <a:pt x="10" y="36"/>
                </a:lnTo>
                <a:lnTo>
                  <a:pt x="16" y="36"/>
                </a:lnTo>
                <a:lnTo>
                  <a:pt x="20" y="36"/>
                </a:lnTo>
                <a:lnTo>
                  <a:pt x="24" y="34"/>
                </a:lnTo>
                <a:lnTo>
                  <a:pt x="28" y="30"/>
                </a:lnTo>
                <a:lnTo>
                  <a:pt x="30" y="24"/>
                </a:lnTo>
                <a:lnTo>
                  <a:pt x="26" y="24"/>
                </a:lnTo>
                <a:lnTo>
                  <a:pt x="24" y="28"/>
                </a:lnTo>
                <a:lnTo>
                  <a:pt x="22" y="30"/>
                </a:lnTo>
                <a:close/>
              </a:path>
            </a:pathLst>
          </a:custGeom>
          <a:solidFill>
            <a:srgbClr val="FFFFFF"/>
          </a:solidFill>
          <a:ln w="4">
            <a:solidFill>
              <a:srgbClr val="FFFFFF"/>
            </a:solidFill>
            <a:round/>
            <a:headEnd/>
            <a:tailEnd/>
          </a:ln>
        </p:spPr>
        <p:txBody>
          <a:bodyPr/>
          <a:lstStyle/>
          <a:p>
            <a:endParaRPr lang="en-US" b="1"/>
          </a:p>
        </p:txBody>
      </p:sp>
      <p:sp>
        <p:nvSpPr>
          <p:cNvPr id="41002" name="Freeform 1639"/>
          <p:cNvSpPr>
            <a:spLocks/>
          </p:cNvSpPr>
          <p:nvPr/>
        </p:nvSpPr>
        <p:spPr bwMode="auto">
          <a:xfrm>
            <a:off x="5340350" y="373380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03" name="Freeform 1640"/>
          <p:cNvSpPr>
            <a:spLocks/>
          </p:cNvSpPr>
          <p:nvPr/>
        </p:nvSpPr>
        <p:spPr bwMode="auto">
          <a:xfrm>
            <a:off x="5387975" y="3771900"/>
            <a:ext cx="25400" cy="38100"/>
          </a:xfrm>
          <a:custGeom>
            <a:avLst/>
            <a:gdLst>
              <a:gd name="T0" fmla="*/ 2147483647 w 16"/>
              <a:gd name="T1" fmla="*/ 2147483647 h 24"/>
              <a:gd name="T2" fmla="*/ 2147483647 w 16"/>
              <a:gd name="T3" fmla="*/ 2147483647 h 24"/>
              <a:gd name="T4" fmla="*/ 2147483647 w 16"/>
              <a:gd name="T5" fmla="*/ 2147483647 h 24"/>
              <a:gd name="T6" fmla="*/ 2147483647 w 16"/>
              <a:gd name="T7" fmla="*/ 2147483647 h 24"/>
              <a:gd name="T8" fmla="*/ 2147483647 w 16"/>
              <a:gd name="T9" fmla="*/ 2147483647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2147483647 w 16"/>
              <a:gd name="T25" fmla="*/ 2147483647 h 24"/>
              <a:gd name="T26" fmla="*/ 2147483647 w 16"/>
              <a:gd name="T27" fmla="*/ 2147483647 h 24"/>
              <a:gd name="T28" fmla="*/ 2147483647 w 16"/>
              <a:gd name="T29" fmla="*/ 0 h 24"/>
              <a:gd name="T30" fmla="*/ 2147483647 w 16"/>
              <a:gd name="T31" fmla="*/ 0 h 24"/>
              <a:gd name="T32" fmla="*/ 2147483647 w 16"/>
              <a:gd name="T33" fmla="*/ 2147483647 h 24"/>
              <a:gd name="T34" fmla="*/ 2147483647 w 16"/>
              <a:gd name="T35" fmla="*/ 2147483647 h 24"/>
              <a:gd name="T36" fmla="*/ 0 w 16"/>
              <a:gd name="T37" fmla="*/ 2147483647 h 24"/>
              <a:gd name="T38" fmla="*/ 2147483647 w 16"/>
              <a:gd name="T39" fmla="*/ 2147483647 h 24"/>
              <a:gd name="T40" fmla="*/ 2147483647 w 16"/>
              <a:gd name="T41" fmla="*/ 2147483647 h 24"/>
              <a:gd name="T42" fmla="*/ 2147483647 w 16"/>
              <a:gd name="T43" fmla="*/ 2147483647 h 24"/>
              <a:gd name="T44" fmla="*/ 2147483647 w 16"/>
              <a:gd name="T45" fmla="*/ 2147483647 h 24"/>
              <a:gd name="T46" fmla="*/ 2147483647 w 16"/>
              <a:gd name="T47" fmla="*/ 2147483647 h 24"/>
              <a:gd name="T48" fmla="*/ 2147483647 w 16"/>
              <a:gd name="T49" fmla="*/ 2147483647 h 24"/>
              <a:gd name="T50" fmla="*/ 2147483647 w 16"/>
              <a:gd name="T51" fmla="*/ 2147483647 h 24"/>
              <a:gd name="T52" fmla="*/ 2147483647 w 16"/>
              <a:gd name="T53" fmla="*/ 2147483647 h 24"/>
              <a:gd name="T54" fmla="*/ 2147483647 w 16"/>
              <a:gd name="T55" fmla="*/ 2147483647 h 24"/>
              <a:gd name="T56" fmla="*/ 2147483647 w 16"/>
              <a:gd name="T57" fmla="*/ 2147483647 h 24"/>
              <a:gd name="T58" fmla="*/ 2147483647 w 16"/>
              <a:gd name="T59" fmla="*/ 2147483647 h 24"/>
              <a:gd name="T60" fmla="*/ 2147483647 w 16"/>
              <a:gd name="T61" fmla="*/ 2147483647 h 24"/>
              <a:gd name="T62" fmla="*/ 2147483647 w 16"/>
              <a:gd name="T63" fmla="*/ 2147483647 h 24"/>
              <a:gd name="T64" fmla="*/ 2147483647 w 16"/>
              <a:gd name="T65" fmla="*/ 2147483647 h 24"/>
              <a:gd name="T66" fmla="*/ 2147483647 w 16"/>
              <a:gd name="T67" fmla="*/ 2147483647 h 24"/>
              <a:gd name="T68" fmla="*/ 2147483647 w 16"/>
              <a:gd name="T69" fmla="*/ 2147483647 h 24"/>
              <a:gd name="T70" fmla="*/ 0 w 16"/>
              <a:gd name="T71" fmla="*/ 2147483647 h 24"/>
              <a:gd name="T72" fmla="*/ 0 w 16"/>
              <a:gd name="T73" fmla="*/ 2147483647 h 24"/>
              <a:gd name="T74" fmla="*/ 0 w 16"/>
              <a:gd name="T75" fmla="*/ 2147483647 h 24"/>
              <a:gd name="T76" fmla="*/ 2147483647 w 16"/>
              <a:gd name="T77" fmla="*/ 2147483647 h 24"/>
              <a:gd name="T78" fmla="*/ 2147483647 w 16"/>
              <a:gd name="T79" fmla="*/ 2147483647 h 24"/>
              <a:gd name="T80" fmla="*/ 2147483647 w 16"/>
              <a:gd name="T81" fmla="*/ 2147483647 h 24"/>
              <a:gd name="T82" fmla="*/ 2147483647 w 16"/>
              <a:gd name="T83" fmla="*/ 2147483647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24"/>
              <a:gd name="T128" fmla="*/ 16 w 16"/>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24">
                <a:moveTo>
                  <a:pt x="4" y="22"/>
                </a:moveTo>
                <a:lnTo>
                  <a:pt x="4" y="22"/>
                </a:lnTo>
                <a:lnTo>
                  <a:pt x="6" y="20"/>
                </a:lnTo>
                <a:lnTo>
                  <a:pt x="8" y="16"/>
                </a:lnTo>
                <a:lnTo>
                  <a:pt x="12" y="12"/>
                </a:lnTo>
                <a:lnTo>
                  <a:pt x="14" y="10"/>
                </a:lnTo>
                <a:lnTo>
                  <a:pt x="16" y="8"/>
                </a:lnTo>
                <a:lnTo>
                  <a:pt x="14" y="2"/>
                </a:lnTo>
                <a:lnTo>
                  <a:pt x="8" y="0"/>
                </a:lnTo>
                <a:lnTo>
                  <a:pt x="2" y="2"/>
                </a:lnTo>
                <a:lnTo>
                  <a:pt x="0" y="8"/>
                </a:lnTo>
                <a:lnTo>
                  <a:pt x="4" y="8"/>
                </a:lnTo>
                <a:lnTo>
                  <a:pt x="4" y="4"/>
                </a:lnTo>
                <a:lnTo>
                  <a:pt x="8" y="4"/>
                </a:lnTo>
                <a:lnTo>
                  <a:pt x="12" y="4"/>
                </a:lnTo>
                <a:lnTo>
                  <a:pt x="12" y="8"/>
                </a:lnTo>
                <a:lnTo>
                  <a:pt x="10" y="10"/>
                </a:lnTo>
                <a:lnTo>
                  <a:pt x="6" y="16"/>
                </a:lnTo>
                <a:lnTo>
                  <a:pt x="2" y="18"/>
                </a:lnTo>
                <a:lnTo>
                  <a:pt x="0" y="22"/>
                </a:lnTo>
                <a:lnTo>
                  <a:pt x="0" y="24"/>
                </a:lnTo>
                <a:lnTo>
                  <a:pt x="16" y="24"/>
                </a:lnTo>
                <a:lnTo>
                  <a:pt x="16" y="22"/>
                </a:lnTo>
                <a:lnTo>
                  <a:pt x="4" y="22"/>
                </a:lnTo>
                <a:close/>
              </a:path>
            </a:pathLst>
          </a:custGeom>
          <a:solidFill>
            <a:srgbClr val="FFFFFF"/>
          </a:solidFill>
          <a:ln w="4">
            <a:solidFill>
              <a:srgbClr val="FFFFFF"/>
            </a:solidFill>
            <a:round/>
            <a:headEnd/>
            <a:tailEnd/>
          </a:ln>
        </p:spPr>
        <p:txBody>
          <a:bodyPr/>
          <a:lstStyle/>
          <a:p>
            <a:endParaRPr lang="en-US" b="1"/>
          </a:p>
        </p:txBody>
      </p:sp>
      <p:sp>
        <p:nvSpPr>
          <p:cNvPr id="41004" name="Freeform 1641"/>
          <p:cNvSpPr>
            <a:spLocks/>
          </p:cNvSpPr>
          <p:nvPr/>
        </p:nvSpPr>
        <p:spPr bwMode="auto">
          <a:xfrm>
            <a:off x="5534025" y="287972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0 h 34"/>
              <a:gd name="T10" fmla="*/ 2147483647 w 26"/>
              <a:gd name="T11" fmla="*/ 0 h 34"/>
              <a:gd name="T12" fmla="*/ 2147483647 w 26"/>
              <a:gd name="T13" fmla="*/ 2147483647 h 34"/>
              <a:gd name="T14" fmla="*/ 2147483647 w 26"/>
              <a:gd name="T15" fmla="*/ 0 h 34"/>
              <a:gd name="T16" fmla="*/ 0 w 26"/>
              <a:gd name="T17" fmla="*/ 0 h 34"/>
              <a:gd name="T18" fmla="*/ 0 w 26"/>
              <a:gd name="T19" fmla="*/ 2147483647 h 34"/>
              <a:gd name="T20" fmla="*/ 2147483647 w 26"/>
              <a:gd name="T21" fmla="*/ 2147483647 h 34"/>
              <a:gd name="T22" fmla="*/ 2147483647 w 26"/>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4"/>
              <a:gd name="T38" fmla="*/ 26 w 2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4">
                <a:moveTo>
                  <a:pt x="4" y="34"/>
                </a:moveTo>
                <a:lnTo>
                  <a:pt x="4" y="8"/>
                </a:lnTo>
                <a:lnTo>
                  <a:pt x="22" y="34"/>
                </a:lnTo>
                <a:lnTo>
                  <a:pt x="26" y="34"/>
                </a:lnTo>
                <a:lnTo>
                  <a:pt x="26" y="0"/>
                </a:lnTo>
                <a:lnTo>
                  <a:pt x="22" y="0"/>
                </a:lnTo>
                <a:lnTo>
                  <a:pt x="22" y="28"/>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05" name="Freeform 1642"/>
          <p:cNvSpPr>
            <a:spLocks noEditPoints="1"/>
          </p:cNvSpPr>
          <p:nvPr/>
        </p:nvSpPr>
        <p:spPr bwMode="auto">
          <a:xfrm>
            <a:off x="5146675" y="373062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8"/>
                </a:moveTo>
                <a:lnTo>
                  <a:pt x="2" y="28"/>
                </a:lnTo>
                <a:lnTo>
                  <a:pt x="4" y="32"/>
                </a:lnTo>
                <a:lnTo>
                  <a:pt x="6" y="34"/>
                </a:lnTo>
                <a:lnTo>
                  <a:pt x="10" y="36"/>
                </a:lnTo>
                <a:lnTo>
                  <a:pt x="16" y="36"/>
                </a:lnTo>
                <a:lnTo>
                  <a:pt x="24" y="34"/>
                </a:lnTo>
                <a:lnTo>
                  <a:pt x="28" y="32"/>
                </a:lnTo>
                <a:lnTo>
                  <a:pt x="30" y="28"/>
                </a:lnTo>
                <a:lnTo>
                  <a:pt x="32" y="18"/>
                </a:lnTo>
                <a:lnTo>
                  <a:pt x="30" y="10"/>
                </a:lnTo>
                <a:lnTo>
                  <a:pt x="28" y="6"/>
                </a:lnTo>
                <a:lnTo>
                  <a:pt x="24" y="4"/>
                </a:lnTo>
                <a:lnTo>
                  <a:pt x="20" y="2"/>
                </a:lnTo>
                <a:lnTo>
                  <a:pt x="16" y="0"/>
                </a:lnTo>
                <a:lnTo>
                  <a:pt x="8" y="2"/>
                </a:lnTo>
                <a:lnTo>
                  <a:pt x="4" y="6"/>
                </a:lnTo>
                <a:lnTo>
                  <a:pt x="0" y="12"/>
                </a:lnTo>
                <a:lnTo>
                  <a:pt x="0" y="20"/>
                </a:lnTo>
                <a:lnTo>
                  <a:pt x="2" y="28"/>
                </a:lnTo>
                <a:close/>
                <a:moveTo>
                  <a:pt x="8" y="8"/>
                </a:moveTo>
                <a:lnTo>
                  <a:pt x="8" y="8"/>
                </a:lnTo>
                <a:lnTo>
                  <a:pt x="12" y="6"/>
                </a:lnTo>
                <a:lnTo>
                  <a:pt x="16" y="4"/>
                </a:lnTo>
                <a:lnTo>
                  <a:pt x="22" y="6"/>
                </a:lnTo>
                <a:lnTo>
                  <a:pt x="26" y="12"/>
                </a:lnTo>
                <a:lnTo>
                  <a:pt x="28" y="18"/>
                </a:lnTo>
                <a:lnTo>
                  <a:pt x="26" y="24"/>
                </a:lnTo>
                <a:lnTo>
                  <a:pt x="24" y="28"/>
                </a:lnTo>
                <a:lnTo>
                  <a:pt x="20" y="32"/>
                </a:lnTo>
                <a:lnTo>
                  <a:pt x="16" y="32"/>
                </a:lnTo>
                <a:lnTo>
                  <a:pt x="10" y="32"/>
                </a:lnTo>
                <a:lnTo>
                  <a:pt x="8" y="28"/>
                </a:lnTo>
                <a:lnTo>
                  <a:pt x="4" y="24"/>
                </a:lnTo>
                <a:lnTo>
                  <a:pt x="4" y="20"/>
                </a:lnTo>
                <a:lnTo>
                  <a:pt x="4"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06" name="Freeform 1643"/>
          <p:cNvSpPr>
            <a:spLocks noEditPoints="1"/>
          </p:cNvSpPr>
          <p:nvPr/>
        </p:nvSpPr>
        <p:spPr bwMode="auto">
          <a:xfrm>
            <a:off x="4886325" y="373062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8"/>
                </a:moveTo>
                <a:lnTo>
                  <a:pt x="2" y="28"/>
                </a:lnTo>
                <a:lnTo>
                  <a:pt x="4" y="32"/>
                </a:lnTo>
                <a:lnTo>
                  <a:pt x="6" y="34"/>
                </a:lnTo>
                <a:lnTo>
                  <a:pt x="12" y="36"/>
                </a:lnTo>
                <a:lnTo>
                  <a:pt x="16" y="36"/>
                </a:lnTo>
                <a:lnTo>
                  <a:pt x="24" y="34"/>
                </a:lnTo>
                <a:lnTo>
                  <a:pt x="28" y="32"/>
                </a:lnTo>
                <a:lnTo>
                  <a:pt x="30" y="28"/>
                </a:lnTo>
                <a:lnTo>
                  <a:pt x="32" y="18"/>
                </a:lnTo>
                <a:lnTo>
                  <a:pt x="30" y="10"/>
                </a:lnTo>
                <a:lnTo>
                  <a:pt x="28" y="6"/>
                </a:lnTo>
                <a:lnTo>
                  <a:pt x="24" y="4"/>
                </a:lnTo>
                <a:lnTo>
                  <a:pt x="20" y="2"/>
                </a:lnTo>
                <a:lnTo>
                  <a:pt x="16" y="0"/>
                </a:lnTo>
                <a:lnTo>
                  <a:pt x="10" y="2"/>
                </a:lnTo>
                <a:lnTo>
                  <a:pt x="4" y="6"/>
                </a:lnTo>
                <a:lnTo>
                  <a:pt x="0" y="12"/>
                </a:lnTo>
                <a:lnTo>
                  <a:pt x="0" y="20"/>
                </a:lnTo>
                <a:lnTo>
                  <a:pt x="2" y="28"/>
                </a:lnTo>
                <a:close/>
                <a:moveTo>
                  <a:pt x="8" y="8"/>
                </a:moveTo>
                <a:lnTo>
                  <a:pt x="8" y="8"/>
                </a:lnTo>
                <a:lnTo>
                  <a:pt x="12" y="6"/>
                </a:lnTo>
                <a:lnTo>
                  <a:pt x="16" y="4"/>
                </a:lnTo>
                <a:lnTo>
                  <a:pt x="22" y="6"/>
                </a:lnTo>
                <a:lnTo>
                  <a:pt x="26" y="12"/>
                </a:lnTo>
                <a:lnTo>
                  <a:pt x="28" y="18"/>
                </a:lnTo>
                <a:lnTo>
                  <a:pt x="26" y="24"/>
                </a:lnTo>
                <a:lnTo>
                  <a:pt x="24" y="28"/>
                </a:lnTo>
                <a:lnTo>
                  <a:pt x="20" y="32"/>
                </a:lnTo>
                <a:lnTo>
                  <a:pt x="16" y="32"/>
                </a:lnTo>
                <a:lnTo>
                  <a:pt x="10" y="32"/>
                </a:lnTo>
                <a:lnTo>
                  <a:pt x="8" y="28"/>
                </a:lnTo>
                <a:lnTo>
                  <a:pt x="4" y="24"/>
                </a:lnTo>
                <a:lnTo>
                  <a:pt x="4" y="20"/>
                </a:lnTo>
                <a:lnTo>
                  <a:pt x="4"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07" name="Freeform 1644"/>
          <p:cNvSpPr>
            <a:spLocks noEditPoints="1"/>
          </p:cNvSpPr>
          <p:nvPr/>
        </p:nvSpPr>
        <p:spPr bwMode="auto">
          <a:xfrm>
            <a:off x="5016500" y="387032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0 h 36"/>
              <a:gd name="T42" fmla="*/ 2147483647 w 34"/>
              <a:gd name="T43" fmla="*/ 0 h 36"/>
              <a:gd name="T44" fmla="*/ 2147483647 w 34"/>
              <a:gd name="T45" fmla="*/ 0 h 36"/>
              <a:gd name="T46" fmla="*/ 2147483647 w 34"/>
              <a:gd name="T47" fmla="*/ 0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6"/>
                </a:moveTo>
                <a:lnTo>
                  <a:pt x="2" y="26"/>
                </a:lnTo>
                <a:lnTo>
                  <a:pt x="4" y="30"/>
                </a:lnTo>
                <a:lnTo>
                  <a:pt x="8" y="32"/>
                </a:lnTo>
                <a:lnTo>
                  <a:pt x="12" y="34"/>
                </a:lnTo>
                <a:lnTo>
                  <a:pt x="16" y="36"/>
                </a:lnTo>
                <a:lnTo>
                  <a:pt x="24" y="32"/>
                </a:lnTo>
                <a:lnTo>
                  <a:pt x="28" y="30"/>
                </a:lnTo>
                <a:lnTo>
                  <a:pt x="30" y="26"/>
                </a:lnTo>
                <a:lnTo>
                  <a:pt x="34" y="18"/>
                </a:lnTo>
                <a:lnTo>
                  <a:pt x="32" y="8"/>
                </a:lnTo>
                <a:lnTo>
                  <a:pt x="28" y="4"/>
                </a:lnTo>
                <a:lnTo>
                  <a:pt x="26" y="2"/>
                </a:lnTo>
                <a:lnTo>
                  <a:pt x="22" y="0"/>
                </a:lnTo>
                <a:lnTo>
                  <a:pt x="16" y="0"/>
                </a:lnTo>
                <a:lnTo>
                  <a:pt x="10" y="0"/>
                </a:lnTo>
                <a:lnTo>
                  <a:pt x="4" y="4"/>
                </a:lnTo>
                <a:lnTo>
                  <a:pt x="2" y="10"/>
                </a:lnTo>
                <a:lnTo>
                  <a:pt x="0" y="18"/>
                </a:lnTo>
                <a:lnTo>
                  <a:pt x="2" y="26"/>
                </a:lnTo>
                <a:close/>
                <a:moveTo>
                  <a:pt x="8" y="6"/>
                </a:moveTo>
                <a:lnTo>
                  <a:pt x="8" y="6"/>
                </a:lnTo>
                <a:lnTo>
                  <a:pt x="12" y="4"/>
                </a:lnTo>
                <a:lnTo>
                  <a:pt x="16" y="4"/>
                </a:lnTo>
                <a:lnTo>
                  <a:pt x="22" y="6"/>
                </a:lnTo>
                <a:lnTo>
                  <a:pt x="26" y="10"/>
                </a:lnTo>
                <a:lnTo>
                  <a:pt x="28" y="18"/>
                </a:lnTo>
                <a:lnTo>
                  <a:pt x="28" y="24"/>
                </a:lnTo>
                <a:lnTo>
                  <a:pt x="26" y="28"/>
                </a:lnTo>
                <a:lnTo>
                  <a:pt x="22" y="30"/>
                </a:lnTo>
                <a:lnTo>
                  <a:pt x="16" y="32"/>
                </a:lnTo>
                <a:lnTo>
                  <a:pt x="12" y="30"/>
                </a:lnTo>
                <a:lnTo>
                  <a:pt x="8" y="28"/>
                </a:lnTo>
                <a:lnTo>
                  <a:pt x="6" y="24"/>
                </a:lnTo>
                <a:lnTo>
                  <a:pt x="4" y="18"/>
                </a:lnTo>
                <a:lnTo>
                  <a:pt x="6" y="12"/>
                </a:lnTo>
                <a:lnTo>
                  <a:pt x="8" y="6"/>
                </a:lnTo>
                <a:close/>
              </a:path>
            </a:pathLst>
          </a:custGeom>
          <a:solidFill>
            <a:srgbClr val="FFFFFF"/>
          </a:solidFill>
          <a:ln w="4">
            <a:solidFill>
              <a:srgbClr val="FFFFFF"/>
            </a:solidFill>
            <a:round/>
            <a:headEnd/>
            <a:tailEnd/>
          </a:ln>
        </p:spPr>
        <p:txBody>
          <a:bodyPr/>
          <a:lstStyle/>
          <a:p>
            <a:endParaRPr lang="en-US" b="1"/>
          </a:p>
        </p:txBody>
      </p:sp>
      <p:sp>
        <p:nvSpPr>
          <p:cNvPr id="41008" name="Freeform 1645"/>
          <p:cNvSpPr>
            <a:spLocks/>
          </p:cNvSpPr>
          <p:nvPr/>
        </p:nvSpPr>
        <p:spPr bwMode="auto">
          <a:xfrm>
            <a:off x="5070475" y="3879850"/>
            <a:ext cx="28575" cy="3175"/>
          </a:xfrm>
          <a:custGeom>
            <a:avLst/>
            <a:gdLst>
              <a:gd name="T0" fmla="*/ 2147483647 w 18"/>
              <a:gd name="T1" fmla="*/ 2147483647 h 2"/>
              <a:gd name="T2" fmla="*/ 2147483647 w 18"/>
              <a:gd name="T3" fmla="*/ 0 h 2"/>
              <a:gd name="T4" fmla="*/ 0 w 18"/>
              <a:gd name="T5" fmla="*/ 0 h 2"/>
              <a:gd name="T6" fmla="*/ 0 w 18"/>
              <a:gd name="T7" fmla="*/ 2147483647 h 2"/>
              <a:gd name="T8" fmla="*/ 2147483647 w 18"/>
              <a:gd name="T9" fmla="*/ 2147483647 h 2"/>
              <a:gd name="T10" fmla="*/ 2147483647 w 18"/>
              <a:gd name="T11" fmla="*/ 2147483647 h 2"/>
              <a:gd name="T12" fmla="*/ 0 60000 65536"/>
              <a:gd name="T13" fmla="*/ 0 60000 65536"/>
              <a:gd name="T14" fmla="*/ 0 60000 65536"/>
              <a:gd name="T15" fmla="*/ 0 60000 65536"/>
              <a:gd name="T16" fmla="*/ 0 60000 65536"/>
              <a:gd name="T17" fmla="*/ 0 60000 65536"/>
              <a:gd name="T18" fmla="*/ 0 w 18"/>
              <a:gd name="T19" fmla="*/ 0 h 2"/>
              <a:gd name="T20" fmla="*/ 18 w 18"/>
              <a:gd name="T21" fmla="*/ 2 h 2"/>
            </a:gdLst>
            <a:ahLst/>
            <a:cxnLst>
              <a:cxn ang="T12">
                <a:pos x="T0" y="T1"/>
              </a:cxn>
              <a:cxn ang="T13">
                <a:pos x="T2" y="T3"/>
              </a:cxn>
              <a:cxn ang="T14">
                <a:pos x="T4" y="T5"/>
              </a:cxn>
              <a:cxn ang="T15">
                <a:pos x="T6" y="T7"/>
              </a:cxn>
              <a:cxn ang="T16">
                <a:pos x="T8" y="T9"/>
              </a:cxn>
              <a:cxn ang="T17">
                <a:pos x="T10" y="T11"/>
              </a:cxn>
            </a:cxnLst>
            <a:rect l="T18" t="T19" r="T20" b="T21"/>
            <a:pathLst>
              <a:path w="18" h="2">
                <a:moveTo>
                  <a:pt x="18" y="2"/>
                </a:moveTo>
                <a:lnTo>
                  <a:pt x="18" y="0"/>
                </a:lnTo>
                <a:lnTo>
                  <a:pt x="0" y="0"/>
                </a:lnTo>
                <a:lnTo>
                  <a:pt x="0" y="2"/>
                </a:lnTo>
                <a:lnTo>
                  <a:pt x="18" y="2"/>
                </a:lnTo>
                <a:close/>
              </a:path>
            </a:pathLst>
          </a:custGeom>
          <a:solidFill>
            <a:srgbClr val="FFFFFF"/>
          </a:solidFill>
          <a:ln w="4">
            <a:solidFill>
              <a:srgbClr val="FFFFFF"/>
            </a:solidFill>
            <a:round/>
            <a:headEnd/>
            <a:tailEnd/>
          </a:ln>
        </p:spPr>
        <p:txBody>
          <a:bodyPr/>
          <a:lstStyle/>
          <a:p>
            <a:endParaRPr lang="en-US" b="1"/>
          </a:p>
        </p:txBody>
      </p:sp>
      <p:sp>
        <p:nvSpPr>
          <p:cNvPr id="41009" name="Freeform 1646"/>
          <p:cNvSpPr>
            <a:spLocks noEditPoints="1"/>
          </p:cNvSpPr>
          <p:nvPr/>
        </p:nvSpPr>
        <p:spPr bwMode="auto">
          <a:xfrm>
            <a:off x="5016500" y="3597275"/>
            <a:ext cx="53975" cy="53975"/>
          </a:xfrm>
          <a:custGeom>
            <a:avLst/>
            <a:gdLst>
              <a:gd name="T0" fmla="*/ 2147483647 w 34"/>
              <a:gd name="T1" fmla="*/ 2147483647 h 34"/>
              <a:gd name="T2" fmla="*/ 2147483647 w 34"/>
              <a:gd name="T3" fmla="*/ 2147483647 h 34"/>
              <a:gd name="T4" fmla="*/ 2147483647 w 34"/>
              <a:gd name="T5" fmla="*/ 2147483647 h 34"/>
              <a:gd name="T6" fmla="*/ 2147483647 w 34"/>
              <a:gd name="T7" fmla="*/ 2147483647 h 34"/>
              <a:gd name="T8" fmla="*/ 2147483647 w 34"/>
              <a:gd name="T9" fmla="*/ 2147483647 h 34"/>
              <a:gd name="T10" fmla="*/ 2147483647 w 34"/>
              <a:gd name="T11" fmla="*/ 2147483647 h 34"/>
              <a:gd name="T12" fmla="*/ 2147483647 w 34"/>
              <a:gd name="T13" fmla="*/ 2147483647 h 34"/>
              <a:gd name="T14" fmla="*/ 2147483647 w 34"/>
              <a:gd name="T15" fmla="*/ 2147483647 h 34"/>
              <a:gd name="T16" fmla="*/ 2147483647 w 34"/>
              <a:gd name="T17" fmla="*/ 2147483647 h 34"/>
              <a:gd name="T18" fmla="*/ 2147483647 w 34"/>
              <a:gd name="T19" fmla="*/ 2147483647 h 34"/>
              <a:gd name="T20" fmla="*/ 2147483647 w 34"/>
              <a:gd name="T21" fmla="*/ 2147483647 h 34"/>
              <a:gd name="T22" fmla="*/ 2147483647 w 34"/>
              <a:gd name="T23" fmla="*/ 2147483647 h 34"/>
              <a:gd name="T24" fmla="*/ 2147483647 w 34"/>
              <a:gd name="T25" fmla="*/ 2147483647 h 34"/>
              <a:gd name="T26" fmla="*/ 2147483647 w 34"/>
              <a:gd name="T27" fmla="*/ 2147483647 h 34"/>
              <a:gd name="T28" fmla="*/ 2147483647 w 34"/>
              <a:gd name="T29" fmla="*/ 2147483647 h 34"/>
              <a:gd name="T30" fmla="*/ 2147483647 w 34"/>
              <a:gd name="T31" fmla="*/ 2147483647 h 34"/>
              <a:gd name="T32" fmla="*/ 2147483647 w 34"/>
              <a:gd name="T33" fmla="*/ 2147483647 h 34"/>
              <a:gd name="T34" fmla="*/ 2147483647 w 34"/>
              <a:gd name="T35" fmla="*/ 2147483647 h 34"/>
              <a:gd name="T36" fmla="*/ 2147483647 w 34"/>
              <a:gd name="T37" fmla="*/ 2147483647 h 34"/>
              <a:gd name="T38" fmla="*/ 2147483647 w 34"/>
              <a:gd name="T39" fmla="*/ 2147483647 h 34"/>
              <a:gd name="T40" fmla="*/ 2147483647 w 34"/>
              <a:gd name="T41" fmla="*/ 0 h 34"/>
              <a:gd name="T42" fmla="*/ 2147483647 w 34"/>
              <a:gd name="T43" fmla="*/ 0 h 34"/>
              <a:gd name="T44" fmla="*/ 2147483647 w 34"/>
              <a:gd name="T45" fmla="*/ 0 h 34"/>
              <a:gd name="T46" fmla="*/ 2147483647 w 34"/>
              <a:gd name="T47" fmla="*/ 0 h 34"/>
              <a:gd name="T48" fmla="*/ 2147483647 w 34"/>
              <a:gd name="T49" fmla="*/ 2147483647 h 34"/>
              <a:gd name="T50" fmla="*/ 2147483647 w 34"/>
              <a:gd name="T51" fmla="*/ 2147483647 h 34"/>
              <a:gd name="T52" fmla="*/ 2147483647 w 34"/>
              <a:gd name="T53" fmla="*/ 2147483647 h 34"/>
              <a:gd name="T54" fmla="*/ 0 w 34"/>
              <a:gd name="T55" fmla="*/ 2147483647 h 34"/>
              <a:gd name="T56" fmla="*/ 0 w 34"/>
              <a:gd name="T57" fmla="*/ 2147483647 h 34"/>
              <a:gd name="T58" fmla="*/ 2147483647 w 34"/>
              <a:gd name="T59" fmla="*/ 2147483647 h 34"/>
              <a:gd name="T60" fmla="*/ 2147483647 w 34"/>
              <a:gd name="T61" fmla="*/ 2147483647 h 34"/>
              <a:gd name="T62" fmla="*/ 2147483647 w 34"/>
              <a:gd name="T63" fmla="*/ 2147483647 h 34"/>
              <a:gd name="T64" fmla="*/ 2147483647 w 34"/>
              <a:gd name="T65" fmla="*/ 2147483647 h 34"/>
              <a:gd name="T66" fmla="*/ 2147483647 w 34"/>
              <a:gd name="T67" fmla="*/ 2147483647 h 34"/>
              <a:gd name="T68" fmla="*/ 2147483647 w 34"/>
              <a:gd name="T69" fmla="*/ 2147483647 h 34"/>
              <a:gd name="T70" fmla="*/ 2147483647 w 34"/>
              <a:gd name="T71" fmla="*/ 2147483647 h 34"/>
              <a:gd name="T72" fmla="*/ 2147483647 w 34"/>
              <a:gd name="T73" fmla="*/ 2147483647 h 34"/>
              <a:gd name="T74" fmla="*/ 2147483647 w 34"/>
              <a:gd name="T75" fmla="*/ 2147483647 h 34"/>
              <a:gd name="T76" fmla="*/ 2147483647 w 34"/>
              <a:gd name="T77" fmla="*/ 2147483647 h 34"/>
              <a:gd name="T78" fmla="*/ 2147483647 w 34"/>
              <a:gd name="T79" fmla="*/ 2147483647 h 34"/>
              <a:gd name="T80" fmla="*/ 2147483647 w 34"/>
              <a:gd name="T81" fmla="*/ 2147483647 h 34"/>
              <a:gd name="T82" fmla="*/ 2147483647 w 34"/>
              <a:gd name="T83" fmla="*/ 2147483647 h 34"/>
              <a:gd name="T84" fmla="*/ 2147483647 w 34"/>
              <a:gd name="T85" fmla="*/ 2147483647 h 34"/>
              <a:gd name="T86" fmla="*/ 2147483647 w 34"/>
              <a:gd name="T87" fmla="*/ 2147483647 h 34"/>
              <a:gd name="T88" fmla="*/ 2147483647 w 34"/>
              <a:gd name="T89" fmla="*/ 2147483647 h 34"/>
              <a:gd name="T90" fmla="*/ 2147483647 w 34"/>
              <a:gd name="T91" fmla="*/ 2147483647 h 34"/>
              <a:gd name="T92" fmla="*/ 2147483647 w 34"/>
              <a:gd name="T93" fmla="*/ 2147483647 h 34"/>
              <a:gd name="T94" fmla="*/ 2147483647 w 34"/>
              <a:gd name="T95" fmla="*/ 2147483647 h 34"/>
              <a:gd name="T96" fmla="*/ 2147483647 w 34"/>
              <a:gd name="T97" fmla="*/ 2147483647 h 34"/>
              <a:gd name="T98" fmla="*/ 2147483647 w 34"/>
              <a:gd name="T99" fmla="*/ 2147483647 h 34"/>
              <a:gd name="T100" fmla="*/ 2147483647 w 34"/>
              <a:gd name="T101" fmla="*/ 2147483647 h 34"/>
              <a:gd name="T102" fmla="*/ 2147483647 w 34"/>
              <a:gd name="T103" fmla="*/ 2147483647 h 34"/>
              <a:gd name="T104" fmla="*/ 2147483647 w 34"/>
              <a:gd name="T105" fmla="*/ 2147483647 h 34"/>
              <a:gd name="T106" fmla="*/ 2147483647 w 34"/>
              <a:gd name="T107" fmla="*/ 2147483647 h 34"/>
              <a:gd name="T108" fmla="*/ 2147483647 w 34"/>
              <a:gd name="T109" fmla="*/ 2147483647 h 34"/>
              <a:gd name="T110" fmla="*/ 2147483647 w 34"/>
              <a:gd name="T111" fmla="*/ 2147483647 h 34"/>
              <a:gd name="T112" fmla="*/ 2147483647 w 34"/>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4"/>
              <a:gd name="T173" fmla="*/ 34 w 34"/>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4">
                <a:moveTo>
                  <a:pt x="2" y="26"/>
                </a:moveTo>
                <a:lnTo>
                  <a:pt x="2" y="26"/>
                </a:lnTo>
                <a:lnTo>
                  <a:pt x="4" y="30"/>
                </a:lnTo>
                <a:lnTo>
                  <a:pt x="8" y="32"/>
                </a:lnTo>
                <a:lnTo>
                  <a:pt x="12" y="34"/>
                </a:lnTo>
                <a:lnTo>
                  <a:pt x="16" y="34"/>
                </a:lnTo>
                <a:lnTo>
                  <a:pt x="26" y="32"/>
                </a:lnTo>
                <a:lnTo>
                  <a:pt x="28" y="30"/>
                </a:lnTo>
                <a:lnTo>
                  <a:pt x="32" y="26"/>
                </a:lnTo>
                <a:lnTo>
                  <a:pt x="34" y="18"/>
                </a:lnTo>
                <a:lnTo>
                  <a:pt x="32" y="8"/>
                </a:lnTo>
                <a:lnTo>
                  <a:pt x="28" y="4"/>
                </a:lnTo>
                <a:lnTo>
                  <a:pt x="26" y="2"/>
                </a:lnTo>
                <a:lnTo>
                  <a:pt x="22" y="0"/>
                </a:lnTo>
                <a:lnTo>
                  <a:pt x="16" y="0"/>
                </a:lnTo>
                <a:lnTo>
                  <a:pt x="10" y="0"/>
                </a:lnTo>
                <a:lnTo>
                  <a:pt x="6" y="4"/>
                </a:lnTo>
                <a:lnTo>
                  <a:pt x="2" y="10"/>
                </a:lnTo>
                <a:lnTo>
                  <a:pt x="0" y="18"/>
                </a:lnTo>
                <a:lnTo>
                  <a:pt x="2" y="26"/>
                </a:lnTo>
                <a:close/>
                <a:moveTo>
                  <a:pt x="8" y="6"/>
                </a:moveTo>
                <a:lnTo>
                  <a:pt x="8" y="6"/>
                </a:lnTo>
                <a:lnTo>
                  <a:pt x="12" y="4"/>
                </a:lnTo>
                <a:lnTo>
                  <a:pt x="18" y="4"/>
                </a:lnTo>
                <a:lnTo>
                  <a:pt x="24" y="4"/>
                </a:lnTo>
                <a:lnTo>
                  <a:pt x="28" y="10"/>
                </a:lnTo>
                <a:lnTo>
                  <a:pt x="28" y="18"/>
                </a:lnTo>
                <a:lnTo>
                  <a:pt x="28" y="22"/>
                </a:lnTo>
                <a:lnTo>
                  <a:pt x="26" y="28"/>
                </a:lnTo>
                <a:lnTo>
                  <a:pt x="22" y="30"/>
                </a:lnTo>
                <a:lnTo>
                  <a:pt x="16" y="30"/>
                </a:lnTo>
                <a:lnTo>
                  <a:pt x="12" y="30"/>
                </a:lnTo>
                <a:lnTo>
                  <a:pt x="8" y="28"/>
                </a:lnTo>
                <a:lnTo>
                  <a:pt x="6" y="24"/>
                </a:lnTo>
                <a:lnTo>
                  <a:pt x="6" y="18"/>
                </a:lnTo>
                <a:lnTo>
                  <a:pt x="6" y="10"/>
                </a:lnTo>
                <a:lnTo>
                  <a:pt x="8" y="6"/>
                </a:lnTo>
                <a:close/>
              </a:path>
            </a:pathLst>
          </a:custGeom>
          <a:solidFill>
            <a:srgbClr val="FFFFFF"/>
          </a:solidFill>
          <a:ln w="4">
            <a:solidFill>
              <a:srgbClr val="FFFFFF"/>
            </a:solidFill>
            <a:round/>
            <a:headEnd/>
            <a:tailEnd/>
          </a:ln>
        </p:spPr>
        <p:txBody>
          <a:bodyPr/>
          <a:lstStyle/>
          <a:p>
            <a:endParaRPr lang="en-US" b="1"/>
          </a:p>
        </p:txBody>
      </p:sp>
      <p:sp>
        <p:nvSpPr>
          <p:cNvPr id="41010" name="Freeform 1647"/>
          <p:cNvSpPr>
            <a:spLocks/>
          </p:cNvSpPr>
          <p:nvPr/>
        </p:nvSpPr>
        <p:spPr bwMode="auto">
          <a:xfrm>
            <a:off x="5676900" y="39306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11" name="Freeform 1648"/>
          <p:cNvSpPr>
            <a:spLocks/>
          </p:cNvSpPr>
          <p:nvPr/>
        </p:nvSpPr>
        <p:spPr bwMode="auto">
          <a:xfrm>
            <a:off x="5375275" y="393065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4" y="34"/>
                </a:moveTo>
                <a:lnTo>
                  <a:pt x="4" y="18"/>
                </a:lnTo>
                <a:lnTo>
                  <a:pt x="22" y="18"/>
                </a:lnTo>
                <a:lnTo>
                  <a:pt x="22" y="34"/>
                </a:lnTo>
                <a:lnTo>
                  <a:pt x="28" y="34"/>
                </a:lnTo>
                <a:lnTo>
                  <a:pt x="28"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12" name="Freeform 1649"/>
          <p:cNvSpPr>
            <a:spLocks/>
          </p:cNvSpPr>
          <p:nvPr/>
        </p:nvSpPr>
        <p:spPr bwMode="auto">
          <a:xfrm>
            <a:off x="5676900" y="41465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13" name="Freeform 1650"/>
          <p:cNvSpPr>
            <a:spLocks noEditPoints="1"/>
          </p:cNvSpPr>
          <p:nvPr/>
        </p:nvSpPr>
        <p:spPr bwMode="auto">
          <a:xfrm>
            <a:off x="5521325" y="378777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2147483647 h 36"/>
              <a:gd name="T42" fmla="*/ 2147483647 w 34"/>
              <a:gd name="T43" fmla="*/ 0 h 36"/>
              <a:gd name="T44" fmla="*/ 2147483647 w 34"/>
              <a:gd name="T45" fmla="*/ 0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8"/>
                </a:moveTo>
                <a:lnTo>
                  <a:pt x="2" y="28"/>
                </a:lnTo>
                <a:lnTo>
                  <a:pt x="4" y="32"/>
                </a:lnTo>
                <a:lnTo>
                  <a:pt x="8" y="34"/>
                </a:lnTo>
                <a:lnTo>
                  <a:pt x="12" y="36"/>
                </a:lnTo>
                <a:lnTo>
                  <a:pt x="16" y="36"/>
                </a:lnTo>
                <a:lnTo>
                  <a:pt x="26" y="34"/>
                </a:lnTo>
                <a:lnTo>
                  <a:pt x="28" y="32"/>
                </a:lnTo>
                <a:lnTo>
                  <a:pt x="32" y="28"/>
                </a:lnTo>
                <a:lnTo>
                  <a:pt x="34" y="18"/>
                </a:lnTo>
                <a:lnTo>
                  <a:pt x="32" y="10"/>
                </a:lnTo>
                <a:lnTo>
                  <a:pt x="28" y="6"/>
                </a:lnTo>
                <a:lnTo>
                  <a:pt x="26" y="4"/>
                </a:lnTo>
                <a:lnTo>
                  <a:pt x="22" y="2"/>
                </a:lnTo>
                <a:lnTo>
                  <a:pt x="16" y="0"/>
                </a:lnTo>
                <a:lnTo>
                  <a:pt x="10" y="2"/>
                </a:lnTo>
                <a:lnTo>
                  <a:pt x="4" y="6"/>
                </a:lnTo>
                <a:lnTo>
                  <a:pt x="2" y="12"/>
                </a:lnTo>
                <a:lnTo>
                  <a:pt x="0" y="18"/>
                </a:lnTo>
                <a:lnTo>
                  <a:pt x="2" y="28"/>
                </a:lnTo>
                <a:close/>
                <a:moveTo>
                  <a:pt x="8" y="8"/>
                </a:moveTo>
                <a:lnTo>
                  <a:pt x="8" y="8"/>
                </a:lnTo>
                <a:lnTo>
                  <a:pt x="12" y="6"/>
                </a:lnTo>
                <a:lnTo>
                  <a:pt x="16" y="4"/>
                </a:lnTo>
                <a:lnTo>
                  <a:pt x="22" y="6"/>
                </a:lnTo>
                <a:lnTo>
                  <a:pt x="28" y="12"/>
                </a:lnTo>
                <a:lnTo>
                  <a:pt x="28" y="18"/>
                </a:lnTo>
                <a:lnTo>
                  <a:pt x="28" y="24"/>
                </a:lnTo>
                <a:lnTo>
                  <a:pt x="26" y="28"/>
                </a:lnTo>
                <a:lnTo>
                  <a:pt x="22" y="32"/>
                </a:lnTo>
                <a:lnTo>
                  <a:pt x="16" y="32"/>
                </a:lnTo>
                <a:lnTo>
                  <a:pt x="12" y="32"/>
                </a:lnTo>
                <a:lnTo>
                  <a:pt x="8" y="28"/>
                </a:lnTo>
                <a:lnTo>
                  <a:pt x="6" y="24"/>
                </a:lnTo>
                <a:lnTo>
                  <a:pt x="4" y="20"/>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14" name="Freeform 1651"/>
          <p:cNvSpPr>
            <a:spLocks noEditPoints="1"/>
          </p:cNvSpPr>
          <p:nvPr/>
        </p:nvSpPr>
        <p:spPr bwMode="auto">
          <a:xfrm>
            <a:off x="4800600" y="284162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2147483647 h 36"/>
              <a:gd name="T42" fmla="*/ 2147483647 w 34"/>
              <a:gd name="T43" fmla="*/ 0 h 36"/>
              <a:gd name="T44" fmla="*/ 2147483647 w 34"/>
              <a:gd name="T45" fmla="*/ 0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8"/>
                </a:moveTo>
                <a:lnTo>
                  <a:pt x="2" y="28"/>
                </a:lnTo>
                <a:lnTo>
                  <a:pt x="6" y="32"/>
                </a:lnTo>
                <a:lnTo>
                  <a:pt x="8" y="34"/>
                </a:lnTo>
                <a:lnTo>
                  <a:pt x="12" y="36"/>
                </a:lnTo>
                <a:lnTo>
                  <a:pt x="18" y="36"/>
                </a:lnTo>
                <a:lnTo>
                  <a:pt x="26" y="34"/>
                </a:lnTo>
                <a:lnTo>
                  <a:pt x="30" y="32"/>
                </a:lnTo>
                <a:lnTo>
                  <a:pt x="32" y="28"/>
                </a:lnTo>
                <a:lnTo>
                  <a:pt x="34" y="18"/>
                </a:lnTo>
                <a:lnTo>
                  <a:pt x="32" y="10"/>
                </a:lnTo>
                <a:lnTo>
                  <a:pt x="30" y="6"/>
                </a:lnTo>
                <a:lnTo>
                  <a:pt x="26" y="2"/>
                </a:lnTo>
                <a:lnTo>
                  <a:pt x="22" y="2"/>
                </a:lnTo>
                <a:lnTo>
                  <a:pt x="18" y="0"/>
                </a:lnTo>
                <a:lnTo>
                  <a:pt x="10" y="2"/>
                </a:lnTo>
                <a:lnTo>
                  <a:pt x="6" y="6"/>
                </a:lnTo>
                <a:lnTo>
                  <a:pt x="2" y="12"/>
                </a:lnTo>
                <a:lnTo>
                  <a:pt x="0" y="18"/>
                </a:lnTo>
                <a:lnTo>
                  <a:pt x="2" y="28"/>
                </a:lnTo>
                <a:close/>
                <a:moveTo>
                  <a:pt x="10" y="8"/>
                </a:moveTo>
                <a:lnTo>
                  <a:pt x="10" y="8"/>
                </a:lnTo>
                <a:lnTo>
                  <a:pt x="12" y="6"/>
                </a:lnTo>
                <a:lnTo>
                  <a:pt x="18" y="4"/>
                </a:lnTo>
                <a:lnTo>
                  <a:pt x="24" y="6"/>
                </a:lnTo>
                <a:lnTo>
                  <a:pt x="28" y="12"/>
                </a:lnTo>
                <a:lnTo>
                  <a:pt x="30" y="18"/>
                </a:lnTo>
                <a:lnTo>
                  <a:pt x="28" y="24"/>
                </a:lnTo>
                <a:lnTo>
                  <a:pt x="26" y="28"/>
                </a:lnTo>
                <a:lnTo>
                  <a:pt x="22" y="32"/>
                </a:lnTo>
                <a:lnTo>
                  <a:pt x="18" y="32"/>
                </a:lnTo>
                <a:lnTo>
                  <a:pt x="12" y="32"/>
                </a:lnTo>
                <a:lnTo>
                  <a:pt x="8" y="28"/>
                </a:lnTo>
                <a:lnTo>
                  <a:pt x="6" y="24"/>
                </a:lnTo>
                <a:lnTo>
                  <a:pt x="6" y="18"/>
                </a:lnTo>
                <a:lnTo>
                  <a:pt x="6" y="12"/>
                </a:lnTo>
                <a:lnTo>
                  <a:pt x="10" y="8"/>
                </a:lnTo>
                <a:close/>
              </a:path>
            </a:pathLst>
          </a:custGeom>
          <a:solidFill>
            <a:srgbClr val="FFFFFF"/>
          </a:solidFill>
          <a:ln w="4">
            <a:solidFill>
              <a:srgbClr val="FFFFFF"/>
            </a:solidFill>
            <a:round/>
            <a:headEnd/>
            <a:tailEnd/>
          </a:ln>
        </p:spPr>
        <p:txBody>
          <a:bodyPr/>
          <a:lstStyle/>
          <a:p>
            <a:endParaRPr lang="en-US" b="1"/>
          </a:p>
        </p:txBody>
      </p:sp>
      <p:sp>
        <p:nvSpPr>
          <p:cNvPr id="41015" name="Freeform 1652"/>
          <p:cNvSpPr>
            <a:spLocks noEditPoints="1"/>
          </p:cNvSpPr>
          <p:nvPr/>
        </p:nvSpPr>
        <p:spPr bwMode="auto">
          <a:xfrm>
            <a:off x="4543425" y="284162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8"/>
                </a:moveTo>
                <a:lnTo>
                  <a:pt x="2" y="28"/>
                </a:lnTo>
                <a:lnTo>
                  <a:pt x="4" y="32"/>
                </a:lnTo>
                <a:lnTo>
                  <a:pt x="6" y="34"/>
                </a:lnTo>
                <a:lnTo>
                  <a:pt x="10" y="36"/>
                </a:lnTo>
                <a:lnTo>
                  <a:pt x="16" y="36"/>
                </a:lnTo>
                <a:lnTo>
                  <a:pt x="24" y="34"/>
                </a:lnTo>
                <a:lnTo>
                  <a:pt x="28" y="32"/>
                </a:lnTo>
                <a:lnTo>
                  <a:pt x="30" y="28"/>
                </a:lnTo>
                <a:lnTo>
                  <a:pt x="32" y="18"/>
                </a:lnTo>
                <a:lnTo>
                  <a:pt x="30" y="10"/>
                </a:lnTo>
                <a:lnTo>
                  <a:pt x="28" y="6"/>
                </a:lnTo>
                <a:lnTo>
                  <a:pt x="24" y="2"/>
                </a:lnTo>
                <a:lnTo>
                  <a:pt x="20" y="2"/>
                </a:lnTo>
                <a:lnTo>
                  <a:pt x="16" y="0"/>
                </a:lnTo>
                <a:lnTo>
                  <a:pt x="8" y="2"/>
                </a:lnTo>
                <a:lnTo>
                  <a:pt x="4" y="6"/>
                </a:lnTo>
                <a:lnTo>
                  <a:pt x="0" y="12"/>
                </a:lnTo>
                <a:lnTo>
                  <a:pt x="0" y="18"/>
                </a:lnTo>
                <a:lnTo>
                  <a:pt x="2" y="28"/>
                </a:lnTo>
                <a:close/>
                <a:moveTo>
                  <a:pt x="8" y="8"/>
                </a:moveTo>
                <a:lnTo>
                  <a:pt x="8" y="8"/>
                </a:lnTo>
                <a:lnTo>
                  <a:pt x="12" y="6"/>
                </a:lnTo>
                <a:lnTo>
                  <a:pt x="16" y="4"/>
                </a:lnTo>
                <a:lnTo>
                  <a:pt x="22" y="6"/>
                </a:lnTo>
                <a:lnTo>
                  <a:pt x="26" y="12"/>
                </a:lnTo>
                <a:lnTo>
                  <a:pt x="28" y="18"/>
                </a:lnTo>
                <a:lnTo>
                  <a:pt x="26" y="24"/>
                </a:lnTo>
                <a:lnTo>
                  <a:pt x="24" y="28"/>
                </a:lnTo>
                <a:lnTo>
                  <a:pt x="20" y="32"/>
                </a:lnTo>
                <a:lnTo>
                  <a:pt x="16" y="32"/>
                </a:lnTo>
                <a:lnTo>
                  <a:pt x="10" y="32"/>
                </a:lnTo>
                <a:lnTo>
                  <a:pt x="8" y="28"/>
                </a:lnTo>
                <a:lnTo>
                  <a:pt x="4" y="24"/>
                </a:lnTo>
                <a:lnTo>
                  <a:pt x="4" y="18"/>
                </a:lnTo>
                <a:lnTo>
                  <a:pt x="4"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16" name="Freeform 1653"/>
          <p:cNvSpPr>
            <a:spLocks noEditPoints="1"/>
          </p:cNvSpPr>
          <p:nvPr/>
        </p:nvSpPr>
        <p:spPr bwMode="auto">
          <a:xfrm>
            <a:off x="4673600" y="2981325"/>
            <a:ext cx="50800" cy="53975"/>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2147483647 w 32"/>
              <a:gd name="T9" fmla="*/ 2147483647 h 34"/>
              <a:gd name="T10" fmla="*/ 2147483647 w 32"/>
              <a:gd name="T11" fmla="*/ 2147483647 h 34"/>
              <a:gd name="T12" fmla="*/ 2147483647 w 32"/>
              <a:gd name="T13" fmla="*/ 2147483647 h 34"/>
              <a:gd name="T14" fmla="*/ 2147483647 w 32"/>
              <a:gd name="T15" fmla="*/ 2147483647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0 h 34"/>
              <a:gd name="T42" fmla="*/ 2147483647 w 32"/>
              <a:gd name="T43" fmla="*/ 0 h 34"/>
              <a:gd name="T44" fmla="*/ 2147483647 w 32"/>
              <a:gd name="T45" fmla="*/ 0 h 34"/>
              <a:gd name="T46" fmla="*/ 2147483647 w 32"/>
              <a:gd name="T47" fmla="*/ 0 h 34"/>
              <a:gd name="T48" fmla="*/ 2147483647 w 32"/>
              <a:gd name="T49" fmla="*/ 2147483647 h 34"/>
              <a:gd name="T50" fmla="*/ 2147483647 w 32"/>
              <a:gd name="T51" fmla="*/ 2147483647 h 34"/>
              <a:gd name="T52" fmla="*/ 2147483647 w 32"/>
              <a:gd name="T53" fmla="*/ 2147483647 h 34"/>
              <a:gd name="T54" fmla="*/ 0 w 32"/>
              <a:gd name="T55" fmla="*/ 2147483647 h 34"/>
              <a:gd name="T56" fmla="*/ 0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2147483647 w 32"/>
              <a:gd name="T101" fmla="*/ 2147483647 h 34"/>
              <a:gd name="T102" fmla="*/ 2147483647 w 32"/>
              <a:gd name="T103" fmla="*/ 2147483647 h 34"/>
              <a:gd name="T104" fmla="*/ 2147483647 w 32"/>
              <a:gd name="T105" fmla="*/ 2147483647 h 34"/>
              <a:gd name="T106" fmla="*/ 2147483647 w 32"/>
              <a:gd name="T107" fmla="*/ 2147483647 h 34"/>
              <a:gd name="T108" fmla="*/ 2147483647 w 32"/>
              <a:gd name="T109" fmla="*/ 2147483647 h 34"/>
              <a:gd name="T110" fmla="*/ 2147483647 w 32"/>
              <a:gd name="T111" fmla="*/ 2147483647 h 34"/>
              <a:gd name="T112" fmla="*/ 2147483647 w 32"/>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4"/>
              <a:gd name="T173" fmla="*/ 32 w 32"/>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4">
                <a:moveTo>
                  <a:pt x="2" y="26"/>
                </a:moveTo>
                <a:lnTo>
                  <a:pt x="2" y="26"/>
                </a:lnTo>
                <a:lnTo>
                  <a:pt x="4" y="30"/>
                </a:lnTo>
                <a:lnTo>
                  <a:pt x="8" y="32"/>
                </a:lnTo>
                <a:lnTo>
                  <a:pt x="12" y="34"/>
                </a:lnTo>
                <a:lnTo>
                  <a:pt x="16" y="34"/>
                </a:lnTo>
                <a:lnTo>
                  <a:pt x="24" y="32"/>
                </a:lnTo>
                <a:lnTo>
                  <a:pt x="28" y="30"/>
                </a:lnTo>
                <a:lnTo>
                  <a:pt x="30" y="26"/>
                </a:lnTo>
                <a:lnTo>
                  <a:pt x="32" y="18"/>
                </a:lnTo>
                <a:lnTo>
                  <a:pt x="30" y="8"/>
                </a:lnTo>
                <a:lnTo>
                  <a:pt x="28" y="4"/>
                </a:lnTo>
                <a:lnTo>
                  <a:pt x="26" y="2"/>
                </a:lnTo>
                <a:lnTo>
                  <a:pt x="22" y="0"/>
                </a:lnTo>
                <a:lnTo>
                  <a:pt x="16" y="0"/>
                </a:lnTo>
                <a:lnTo>
                  <a:pt x="10" y="0"/>
                </a:lnTo>
                <a:lnTo>
                  <a:pt x="4" y="4"/>
                </a:lnTo>
                <a:lnTo>
                  <a:pt x="2" y="10"/>
                </a:lnTo>
                <a:lnTo>
                  <a:pt x="0" y="18"/>
                </a:lnTo>
                <a:lnTo>
                  <a:pt x="2" y="26"/>
                </a:lnTo>
                <a:close/>
                <a:moveTo>
                  <a:pt x="8" y="6"/>
                </a:moveTo>
                <a:lnTo>
                  <a:pt x="8" y="6"/>
                </a:lnTo>
                <a:lnTo>
                  <a:pt x="12" y="4"/>
                </a:lnTo>
                <a:lnTo>
                  <a:pt x="16" y="4"/>
                </a:lnTo>
                <a:lnTo>
                  <a:pt x="22" y="6"/>
                </a:lnTo>
                <a:lnTo>
                  <a:pt x="26" y="10"/>
                </a:lnTo>
                <a:lnTo>
                  <a:pt x="28" y="18"/>
                </a:lnTo>
                <a:lnTo>
                  <a:pt x="28" y="24"/>
                </a:lnTo>
                <a:lnTo>
                  <a:pt x="24" y="28"/>
                </a:lnTo>
                <a:lnTo>
                  <a:pt x="22" y="30"/>
                </a:lnTo>
                <a:lnTo>
                  <a:pt x="16" y="32"/>
                </a:lnTo>
                <a:lnTo>
                  <a:pt x="12" y="30"/>
                </a:lnTo>
                <a:lnTo>
                  <a:pt x="8" y="28"/>
                </a:lnTo>
                <a:lnTo>
                  <a:pt x="6" y="24"/>
                </a:lnTo>
                <a:lnTo>
                  <a:pt x="4" y="18"/>
                </a:lnTo>
                <a:lnTo>
                  <a:pt x="6" y="12"/>
                </a:lnTo>
                <a:lnTo>
                  <a:pt x="8" y="6"/>
                </a:lnTo>
                <a:close/>
              </a:path>
            </a:pathLst>
          </a:custGeom>
          <a:solidFill>
            <a:srgbClr val="FFFFFF"/>
          </a:solidFill>
          <a:ln w="4">
            <a:solidFill>
              <a:srgbClr val="FFFFFF"/>
            </a:solidFill>
            <a:round/>
            <a:headEnd/>
            <a:tailEnd/>
          </a:ln>
        </p:spPr>
        <p:txBody>
          <a:bodyPr/>
          <a:lstStyle/>
          <a:p>
            <a:endParaRPr lang="en-US" b="1"/>
          </a:p>
        </p:txBody>
      </p:sp>
      <p:sp>
        <p:nvSpPr>
          <p:cNvPr id="41017" name="Freeform 1654"/>
          <p:cNvSpPr>
            <a:spLocks/>
          </p:cNvSpPr>
          <p:nvPr/>
        </p:nvSpPr>
        <p:spPr bwMode="auto">
          <a:xfrm>
            <a:off x="4727575" y="2990850"/>
            <a:ext cx="28575" cy="3175"/>
          </a:xfrm>
          <a:custGeom>
            <a:avLst/>
            <a:gdLst>
              <a:gd name="T0" fmla="*/ 2147483647 w 18"/>
              <a:gd name="T1" fmla="*/ 2147483647 h 2"/>
              <a:gd name="T2" fmla="*/ 2147483647 w 18"/>
              <a:gd name="T3" fmla="*/ 0 h 2"/>
              <a:gd name="T4" fmla="*/ 0 w 18"/>
              <a:gd name="T5" fmla="*/ 0 h 2"/>
              <a:gd name="T6" fmla="*/ 0 w 18"/>
              <a:gd name="T7" fmla="*/ 2147483647 h 2"/>
              <a:gd name="T8" fmla="*/ 2147483647 w 18"/>
              <a:gd name="T9" fmla="*/ 2147483647 h 2"/>
              <a:gd name="T10" fmla="*/ 2147483647 w 18"/>
              <a:gd name="T11" fmla="*/ 2147483647 h 2"/>
              <a:gd name="T12" fmla="*/ 0 60000 65536"/>
              <a:gd name="T13" fmla="*/ 0 60000 65536"/>
              <a:gd name="T14" fmla="*/ 0 60000 65536"/>
              <a:gd name="T15" fmla="*/ 0 60000 65536"/>
              <a:gd name="T16" fmla="*/ 0 60000 65536"/>
              <a:gd name="T17" fmla="*/ 0 60000 65536"/>
              <a:gd name="T18" fmla="*/ 0 w 18"/>
              <a:gd name="T19" fmla="*/ 0 h 2"/>
              <a:gd name="T20" fmla="*/ 18 w 18"/>
              <a:gd name="T21" fmla="*/ 2 h 2"/>
            </a:gdLst>
            <a:ahLst/>
            <a:cxnLst>
              <a:cxn ang="T12">
                <a:pos x="T0" y="T1"/>
              </a:cxn>
              <a:cxn ang="T13">
                <a:pos x="T2" y="T3"/>
              </a:cxn>
              <a:cxn ang="T14">
                <a:pos x="T4" y="T5"/>
              </a:cxn>
              <a:cxn ang="T15">
                <a:pos x="T6" y="T7"/>
              </a:cxn>
              <a:cxn ang="T16">
                <a:pos x="T8" y="T9"/>
              </a:cxn>
              <a:cxn ang="T17">
                <a:pos x="T10" y="T11"/>
              </a:cxn>
            </a:cxnLst>
            <a:rect l="T18" t="T19" r="T20" b="T21"/>
            <a:pathLst>
              <a:path w="18" h="2">
                <a:moveTo>
                  <a:pt x="18" y="2"/>
                </a:moveTo>
                <a:lnTo>
                  <a:pt x="18" y="0"/>
                </a:lnTo>
                <a:lnTo>
                  <a:pt x="0" y="0"/>
                </a:lnTo>
                <a:lnTo>
                  <a:pt x="0" y="2"/>
                </a:lnTo>
                <a:lnTo>
                  <a:pt x="18" y="2"/>
                </a:lnTo>
                <a:close/>
              </a:path>
            </a:pathLst>
          </a:custGeom>
          <a:solidFill>
            <a:srgbClr val="FFFFFF"/>
          </a:solidFill>
          <a:ln w="4">
            <a:solidFill>
              <a:srgbClr val="FFFFFF"/>
            </a:solidFill>
            <a:round/>
            <a:headEnd/>
            <a:tailEnd/>
          </a:ln>
        </p:spPr>
        <p:txBody>
          <a:bodyPr/>
          <a:lstStyle/>
          <a:p>
            <a:endParaRPr lang="en-US" b="1"/>
          </a:p>
        </p:txBody>
      </p:sp>
      <p:sp>
        <p:nvSpPr>
          <p:cNvPr id="41018" name="Freeform 1655"/>
          <p:cNvSpPr>
            <a:spLocks noEditPoints="1"/>
          </p:cNvSpPr>
          <p:nvPr/>
        </p:nvSpPr>
        <p:spPr bwMode="auto">
          <a:xfrm>
            <a:off x="4673600" y="2708275"/>
            <a:ext cx="50800" cy="53975"/>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2147483647 w 32"/>
              <a:gd name="T9" fmla="*/ 2147483647 h 34"/>
              <a:gd name="T10" fmla="*/ 2147483647 w 32"/>
              <a:gd name="T11" fmla="*/ 2147483647 h 34"/>
              <a:gd name="T12" fmla="*/ 2147483647 w 32"/>
              <a:gd name="T13" fmla="*/ 2147483647 h 34"/>
              <a:gd name="T14" fmla="*/ 2147483647 w 32"/>
              <a:gd name="T15" fmla="*/ 2147483647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0 h 34"/>
              <a:gd name="T42" fmla="*/ 2147483647 w 32"/>
              <a:gd name="T43" fmla="*/ 0 h 34"/>
              <a:gd name="T44" fmla="*/ 2147483647 w 32"/>
              <a:gd name="T45" fmla="*/ 0 h 34"/>
              <a:gd name="T46" fmla="*/ 2147483647 w 32"/>
              <a:gd name="T47" fmla="*/ 0 h 34"/>
              <a:gd name="T48" fmla="*/ 2147483647 w 32"/>
              <a:gd name="T49" fmla="*/ 2147483647 h 34"/>
              <a:gd name="T50" fmla="*/ 2147483647 w 32"/>
              <a:gd name="T51" fmla="*/ 2147483647 h 34"/>
              <a:gd name="T52" fmla="*/ 2147483647 w 32"/>
              <a:gd name="T53" fmla="*/ 2147483647 h 34"/>
              <a:gd name="T54" fmla="*/ 0 w 32"/>
              <a:gd name="T55" fmla="*/ 2147483647 h 34"/>
              <a:gd name="T56" fmla="*/ 0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2147483647 w 32"/>
              <a:gd name="T101" fmla="*/ 2147483647 h 34"/>
              <a:gd name="T102" fmla="*/ 2147483647 w 32"/>
              <a:gd name="T103" fmla="*/ 2147483647 h 34"/>
              <a:gd name="T104" fmla="*/ 2147483647 w 32"/>
              <a:gd name="T105" fmla="*/ 2147483647 h 34"/>
              <a:gd name="T106" fmla="*/ 2147483647 w 32"/>
              <a:gd name="T107" fmla="*/ 2147483647 h 34"/>
              <a:gd name="T108" fmla="*/ 2147483647 w 32"/>
              <a:gd name="T109" fmla="*/ 2147483647 h 34"/>
              <a:gd name="T110" fmla="*/ 2147483647 w 32"/>
              <a:gd name="T111" fmla="*/ 2147483647 h 34"/>
              <a:gd name="T112" fmla="*/ 2147483647 w 32"/>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4"/>
              <a:gd name="T173" fmla="*/ 32 w 32"/>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4">
                <a:moveTo>
                  <a:pt x="2" y="26"/>
                </a:moveTo>
                <a:lnTo>
                  <a:pt x="2" y="26"/>
                </a:lnTo>
                <a:lnTo>
                  <a:pt x="4" y="30"/>
                </a:lnTo>
                <a:lnTo>
                  <a:pt x="8" y="32"/>
                </a:lnTo>
                <a:lnTo>
                  <a:pt x="12" y="34"/>
                </a:lnTo>
                <a:lnTo>
                  <a:pt x="16" y="34"/>
                </a:lnTo>
                <a:lnTo>
                  <a:pt x="24" y="32"/>
                </a:lnTo>
                <a:lnTo>
                  <a:pt x="28" y="30"/>
                </a:lnTo>
                <a:lnTo>
                  <a:pt x="30" y="26"/>
                </a:lnTo>
                <a:lnTo>
                  <a:pt x="32" y="16"/>
                </a:lnTo>
                <a:lnTo>
                  <a:pt x="30" y="8"/>
                </a:lnTo>
                <a:lnTo>
                  <a:pt x="28" y="4"/>
                </a:lnTo>
                <a:lnTo>
                  <a:pt x="26" y="2"/>
                </a:lnTo>
                <a:lnTo>
                  <a:pt x="22" y="0"/>
                </a:lnTo>
                <a:lnTo>
                  <a:pt x="16" y="0"/>
                </a:lnTo>
                <a:lnTo>
                  <a:pt x="10" y="0"/>
                </a:lnTo>
                <a:lnTo>
                  <a:pt x="4" y="4"/>
                </a:lnTo>
                <a:lnTo>
                  <a:pt x="2" y="10"/>
                </a:lnTo>
                <a:lnTo>
                  <a:pt x="0" y="18"/>
                </a:lnTo>
                <a:lnTo>
                  <a:pt x="2" y="26"/>
                </a:lnTo>
                <a:close/>
                <a:moveTo>
                  <a:pt x="8" y="6"/>
                </a:moveTo>
                <a:lnTo>
                  <a:pt x="8" y="6"/>
                </a:lnTo>
                <a:lnTo>
                  <a:pt x="12" y="4"/>
                </a:lnTo>
                <a:lnTo>
                  <a:pt x="16" y="4"/>
                </a:lnTo>
                <a:lnTo>
                  <a:pt x="22" y="4"/>
                </a:lnTo>
                <a:lnTo>
                  <a:pt x="26" y="10"/>
                </a:lnTo>
                <a:lnTo>
                  <a:pt x="28" y="16"/>
                </a:lnTo>
                <a:lnTo>
                  <a:pt x="28" y="22"/>
                </a:lnTo>
                <a:lnTo>
                  <a:pt x="24" y="28"/>
                </a:lnTo>
                <a:lnTo>
                  <a:pt x="22" y="30"/>
                </a:lnTo>
                <a:lnTo>
                  <a:pt x="16" y="30"/>
                </a:lnTo>
                <a:lnTo>
                  <a:pt x="12" y="30"/>
                </a:lnTo>
                <a:lnTo>
                  <a:pt x="8" y="28"/>
                </a:lnTo>
                <a:lnTo>
                  <a:pt x="6" y="22"/>
                </a:lnTo>
                <a:lnTo>
                  <a:pt x="4" y="18"/>
                </a:lnTo>
                <a:lnTo>
                  <a:pt x="6" y="10"/>
                </a:lnTo>
                <a:lnTo>
                  <a:pt x="8" y="6"/>
                </a:lnTo>
                <a:close/>
              </a:path>
            </a:pathLst>
          </a:custGeom>
          <a:solidFill>
            <a:srgbClr val="FFFFFF"/>
          </a:solidFill>
          <a:ln w="4">
            <a:solidFill>
              <a:srgbClr val="FFFFFF"/>
            </a:solidFill>
            <a:round/>
            <a:headEnd/>
            <a:tailEnd/>
          </a:ln>
        </p:spPr>
        <p:txBody>
          <a:bodyPr/>
          <a:lstStyle/>
          <a:p>
            <a:endParaRPr lang="en-US" b="1"/>
          </a:p>
        </p:txBody>
      </p:sp>
      <p:sp>
        <p:nvSpPr>
          <p:cNvPr id="41019" name="Freeform 1657"/>
          <p:cNvSpPr>
            <a:spLocks/>
          </p:cNvSpPr>
          <p:nvPr/>
        </p:nvSpPr>
        <p:spPr bwMode="auto">
          <a:xfrm>
            <a:off x="5334000" y="30416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20" name="Freeform 1658"/>
          <p:cNvSpPr>
            <a:spLocks/>
          </p:cNvSpPr>
          <p:nvPr/>
        </p:nvSpPr>
        <p:spPr bwMode="auto">
          <a:xfrm>
            <a:off x="5032375" y="304165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4" y="34"/>
                </a:moveTo>
                <a:lnTo>
                  <a:pt x="4" y="18"/>
                </a:lnTo>
                <a:lnTo>
                  <a:pt x="22" y="18"/>
                </a:lnTo>
                <a:lnTo>
                  <a:pt x="22" y="34"/>
                </a:lnTo>
                <a:lnTo>
                  <a:pt x="28" y="34"/>
                </a:lnTo>
                <a:lnTo>
                  <a:pt x="28"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21" name="Freeform 1659"/>
          <p:cNvSpPr>
            <a:spLocks/>
          </p:cNvSpPr>
          <p:nvPr/>
        </p:nvSpPr>
        <p:spPr bwMode="auto">
          <a:xfrm>
            <a:off x="6108700" y="486410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22" name="Freeform 1660"/>
          <p:cNvSpPr>
            <a:spLocks/>
          </p:cNvSpPr>
          <p:nvPr/>
        </p:nvSpPr>
        <p:spPr bwMode="auto">
          <a:xfrm>
            <a:off x="5629275" y="48641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4" y="18"/>
                </a:lnTo>
                <a:lnTo>
                  <a:pt x="24" y="34"/>
                </a:lnTo>
                <a:lnTo>
                  <a:pt x="28" y="34"/>
                </a:lnTo>
                <a:lnTo>
                  <a:pt x="28" y="0"/>
                </a:lnTo>
                <a:lnTo>
                  <a:pt x="24" y="0"/>
                </a:lnTo>
                <a:lnTo>
                  <a:pt x="24"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023" name="Freeform 1661"/>
          <p:cNvSpPr>
            <a:spLocks/>
          </p:cNvSpPr>
          <p:nvPr/>
        </p:nvSpPr>
        <p:spPr bwMode="auto">
          <a:xfrm>
            <a:off x="6019800" y="50355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24" name="Freeform 1662"/>
          <p:cNvSpPr>
            <a:spLocks noEditPoints="1"/>
          </p:cNvSpPr>
          <p:nvPr/>
        </p:nvSpPr>
        <p:spPr bwMode="auto">
          <a:xfrm>
            <a:off x="5864225" y="467677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2147483647 h 36"/>
              <a:gd name="T42" fmla="*/ 2147483647 w 34"/>
              <a:gd name="T43" fmla="*/ 0 h 36"/>
              <a:gd name="T44" fmla="*/ 2147483647 w 34"/>
              <a:gd name="T45" fmla="*/ 0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8"/>
                </a:moveTo>
                <a:lnTo>
                  <a:pt x="2" y="28"/>
                </a:lnTo>
                <a:lnTo>
                  <a:pt x="4" y="32"/>
                </a:lnTo>
                <a:lnTo>
                  <a:pt x="8" y="34"/>
                </a:lnTo>
                <a:lnTo>
                  <a:pt x="12" y="36"/>
                </a:lnTo>
                <a:lnTo>
                  <a:pt x="16" y="36"/>
                </a:lnTo>
                <a:lnTo>
                  <a:pt x="26" y="34"/>
                </a:lnTo>
                <a:lnTo>
                  <a:pt x="28" y="32"/>
                </a:lnTo>
                <a:lnTo>
                  <a:pt x="32" y="28"/>
                </a:lnTo>
                <a:lnTo>
                  <a:pt x="34" y="18"/>
                </a:lnTo>
                <a:lnTo>
                  <a:pt x="32" y="10"/>
                </a:lnTo>
                <a:lnTo>
                  <a:pt x="28" y="6"/>
                </a:lnTo>
                <a:lnTo>
                  <a:pt x="26" y="4"/>
                </a:lnTo>
                <a:lnTo>
                  <a:pt x="22" y="2"/>
                </a:lnTo>
                <a:lnTo>
                  <a:pt x="16" y="0"/>
                </a:lnTo>
                <a:lnTo>
                  <a:pt x="10" y="2"/>
                </a:lnTo>
                <a:lnTo>
                  <a:pt x="4" y="6"/>
                </a:lnTo>
                <a:lnTo>
                  <a:pt x="2" y="12"/>
                </a:lnTo>
                <a:lnTo>
                  <a:pt x="0" y="20"/>
                </a:lnTo>
                <a:lnTo>
                  <a:pt x="2" y="28"/>
                </a:lnTo>
                <a:close/>
                <a:moveTo>
                  <a:pt x="8" y="8"/>
                </a:moveTo>
                <a:lnTo>
                  <a:pt x="8" y="8"/>
                </a:lnTo>
                <a:lnTo>
                  <a:pt x="12" y="6"/>
                </a:lnTo>
                <a:lnTo>
                  <a:pt x="16" y="4"/>
                </a:lnTo>
                <a:lnTo>
                  <a:pt x="22" y="6"/>
                </a:lnTo>
                <a:lnTo>
                  <a:pt x="28" y="12"/>
                </a:lnTo>
                <a:lnTo>
                  <a:pt x="28" y="18"/>
                </a:lnTo>
                <a:lnTo>
                  <a:pt x="28" y="24"/>
                </a:lnTo>
                <a:lnTo>
                  <a:pt x="26" y="28"/>
                </a:lnTo>
                <a:lnTo>
                  <a:pt x="22" y="32"/>
                </a:lnTo>
                <a:lnTo>
                  <a:pt x="16" y="32"/>
                </a:lnTo>
                <a:lnTo>
                  <a:pt x="12" y="32"/>
                </a:lnTo>
                <a:lnTo>
                  <a:pt x="8" y="30"/>
                </a:lnTo>
                <a:lnTo>
                  <a:pt x="6" y="24"/>
                </a:lnTo>
                <a:lnTo>
                  <a:pt x="6" y="20"/>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25" name="Freeform 1663"/>
          <p:cNvSpPr>
            <a:spLocks/>
          </p:cNvSpPr>
          <p:nvPr/>
        </p:nvSpPr>
        <p:spPr bwMode="auto">
          <a:xfrm>
            <a:off x="5626100" y="4622800"/>
            <a:ext cx="47625" cy="5397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2147483647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2147483647 w 30"/>
              <a:gd name="T27" fmla="*/ 2147483647 h 34"/>
              <a:gd name="T28" fmla="*/ 2147483647 w 30"/>
              <a:gd name="T29" fmla="*/ 2147483647 h 34"/>
              <a:gd name="T30" fmla="*/ 2147483647 w 30"/>
              <a:gd name="T31" fmla="*/ 2147483647 h 34"/>
              <a:gd name="T32" fmla="*/ 2147483647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2147483647 w 30"/>
              <a:gd name="T47" fmla="*/ 2147483647 h 34"/>
              <a:gd name="T48" fmla="*/ 2147483647 w 30"/>
              <a:gd name="T49" fmla="*/ 2147483647 h 34"/>
              <a:gd name="T50" fmla="*/ 2147483647 w 30"/>
              <a:gd name="T51" fmla="*/ 0 h 34"/>
              <a:gd name="T52" fmla="*/ 2147483647 w 30"/>
              <a:gd name="T53" fmla="*/ 0 h 34"/>
              <a:gd name="T54" fmla="*/ 2147483647 w 30"/>
              <a:gd name="T55" fmla="*/ 0 h 34"/>
              <a:gd name="T56" fmla="*/ 2147483647 w 30"/>
              <a:gd name="T57" fmla="*/ 2147483647 h 34"/>
              <a:gd name="T58" fmla="*/ 2147483647 w 30"/>
              <a:gd name="T59" fmla="*/ 2147483647 h 34"/>
              <a:gd name="T60" fmla="*/ 2147483647 w 30"/>
              <a:gd name="T61" fmla="*/ 2147483647 h 34"/>
              <a:gd name="T62" fmla="*/ 2147483647 w 30"/>
              <a:gd name="T63" fmla="*/ 2147483647 h 34"/>
              <a:gd name="T64" fmla="*/ 2147483647 w 30"/>
              <a:gd name="T65" fmla="*/ 2147483647 h 34"/>
              <a:gd name="T66" fmla="*/ 0 w 30"/>
              <a:gd name="T67" fmla="*/ 2147483647 h 34"/>
              <a:gd name="T68" fmla="*/ 0 w 30"/>
              <a:gd name="T69" fmla="*/ 2147483647 h 34"/>
              <a:gd name="T70" fmla="*/ 2147483647 w 30"/>
              <a:gd name="T71" fmla="*/ 2147483647 h 34"/>
              <a:gd name="T72" fmla="*/ 2147483647 w 30"/>
              <a:gd name="T73" fmla="*/ 2147483647 h 34"/>
              <a:gd name="T74" fmla="*/ 2147483647 w 30"/>
              <a:gd name="T75" fmla="*/ 2147483647 h 34"/>
              <a:gd name="T76" fmla="*/ 2147483647 w 30"/>
              <a:gd name="T77" fmla="*/ 2147483647 h 34"/>
              <a:gd name="T78" fmla="*/ 2147483647 w 30"/>
              <a:gd name="T79" fmla="*/ 2147483647 h 34"/>
              <a:gd name="T80" fmla="*/ 2147483647 w 30"/>
              <a:gd name="T81" fmla="*/ 2147483647 h 34"/>
              <a:gd name="T82" fmla="*/ 2147483647 w 30"/>
              <a:gd name="T83" fmla="*/ 2147483647 h 34"/>
              <a:gd name="T84" fmla="*/ 2147483647 w 30"/>
              <a:gd name="T85" fmla="*/ 2147483647 h 34"/>
              <a:gd name="T86" fmla="*/ 2147483647 w 30"/>
              <a:gd name="T87" fmla="*/ 2147483647 h 34"/>
              <a:gd name="T88" fmla="*/ 2147483647 w 30"/>
              <a:gd name="T89" fmla="*/ 2147483647 h 34"/>
              <a:gd name="T90" fmla="*/ 2147483647 w 30"/>
              <a:gd name="T91" fmla="*/ 2147483647 h 34"/>
              <a:gd name="T92" fmla="*/ 2147483647 w 30"/>
              <a:gd name="T93" fmla="*/ 2147483647 h 34"/>
              <a:gd name="T94" fmla="*/ 2147483647 w 30"/>
              <a:gd name="T95" fmla="*/ 2147483647 h 34"/>
              <a:gd name="T96" fmla="*/ 2147483647 w 30"/>
              <a:gd name="T97" fmla="*/ 2147483647 h 34"/>
              <a:gd name="T98" fmla="*/ 2147483647 w 30"/>
              <a:gd name="T99" fmla="*/ 2147483647 h 34"/>
              <a:gd name="T100" fmla="*/ 2147483647 w 30"/>
              <a:gd name="T101" fmla="*/ 2147483647 h 34"/>
              <a:gd name="T102" fmla="*/ 2147483647 w 30"/>
              <a:gd name="T103" fmla="*/ 2147483647 h 34"/>
              <a:gd name="T104" fmla="*/ 2147483647 w 30"/>
              <a:gd name="T105" fmla="*/ 2147483647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34"/>
              <a:gd name="T161" fmla="*/ 30 w 30"/>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34">
                <a:moveTo>
                  <a:pt x="22" y="28"/>
                </a:moveTo>
                <a:lnTo>
                  <a:pt x="22" y="28"/>
                </a:lnTo>
                <a:lnTo>
                  <a:pt x="20" y="30"/>
                </a:lnTo>
                <a:lnTo>
                  <a:pt x="16" y="30"/>
                </a:lnTo>
                <a:lnTo>
                  <a:pt x="10" y="30"/>
                </a:lnTo>
                <a:lnTo>
                  <a:pt x="6" y="24"/>
                </a:lnTo>
                <a:lnTo>
                  <a:pt x="4" y="16"/>
                </a:lnTo>
                <a:lnTo>
                  <a:pt x="6" y="10"/>
                </a:lnTo>
                <a:lnTo>
                  <a:pt x="10" y="4"/>
                </a:lnTo>
                <a:lnTo>
                  <a:pt x="16" y="2"/>
                </a:lnTo>
                <a:lnTo>
                  <a:pt x="22" y="4"/>
                </a:lnTo>
                <a:lnTo>
                  <a:pt x="26" y="10"/>
                </a:lnTo>
                <a:lnTo>
                  <a:pt x="30" y="10"/>
                </a:lnTo>
                <a:lnTo>
                  <a:pt x="28" y="4"/>
                </a:lnTo>
                <a:lnTo>
                  <a:pt x="24" y="2"/>
                </a:lnTo>
                <a:lnTo>
                  <a:pt x="20" y="0"/>
                </a:lnTo>
                <a:lnTo>
                  <a:pt x="16" y="0"/>
                </a:lnTo>
                <a:lnTo>
                  <a:pt x="8" y="2"/>
                </a:lnTo>
                <a:lnTo>
                  <a:pt x="4" y="4"/>
                </a:lnTo>
                <a:lnTo>
                  <a:pt x="2" y="8"/>
                </a:lnTo>
                <a:lnTo>
                  <a:pt x="0" y="16"/>
                </a:lnTo>
                <a:lnTo>
                  <a:pt x="2" y="26"/>
                </a:lnTo>
                <a:lnTo>
                  <a:pt x="4" y="30"/>
                </a:lnTo>
                <a:lnTo>
                  <a:pt x="6" y="32"/>
                </a:lnTo>
                <a:lnTo>
                  <a:pt x="10" y="34"/>
                </a:lnTo>
                <a:lnTo>
                  <a:pt x="16" y="34"/>
                </a:lnTo>
                <a:lnTo>
                  <a:pt x="20" y="34"/>
                </a:lnTo>
                <a:lnTo>
                  <a:pt x="26" y="32"/>
                </a:lnTo>
                <a:lnTo>
                  <a:pt x="28" y="28"/>
                </a:lnTo>
                <a:lnTo>
                  <a:pt x="30" y="24"/>
                </a:lnTo>
                <a:lnTo>
                  <a:pt x="26" y="22"/>
                </a:lnTo>
                <a:lnTo>
                  <a:pt x="24" y="26"/>
                </a:lnTo>
                <a:lnTo>
                  <a:pt x="22" y="28"/>
                </a:lnTo>
                <a:close/>
              </a:path>
            </a:pathLst>
          </a:custGeom>
          <a:solidFill>
            <a:srgbClr val="FFFFFF"/>
          </a:solidFill>
          <a:ln w="4">
            <a:solidFill>
              <a:srgbClr val="FFFFFF"/>
            </a:solidFill>
            <a:round/>
            <a:headEnd/>
            <a:tailEnd/>
          </a:ln>
        </p:spPr>
        <p:txBody>
          <a:bodyPr/>
          <a:lstStyle/>
          <a:p>
            <a:endParaRPr lang="en-US" b="1"/>
          </a:p>
        </p:txBody>
      </p:sp>
      <p:sp>
        <p:nvSpPr>
          <p:cNvPr id="41026" name="Freeform 1664"/>
          <p:cNvSpPr>
            <a:spLocks/>
          </p:cNvSpPr>
          <p:nvPr/>
        </p:nvSpPr>
        <p:spPr bwMode="auto">
          <a:xfrm>
            <a:off x="5683250" y="462280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27" name="Freeform 1665"/>
          <p:cNvSpPr>
            <a:spLocks/>
          </p:cNvSpPr>
          <p:nvPr/>
        </p:nvSpPr>
        <p:spPr bwMode="auto">
          <a:xfrm>
            <a:off x="5730875" y="4664075"/>
            <a:ext cx="25400" cy="34925"/>
          </a:xfrm>
          <a:custGeom>
            <a:avLst/>
            <a:gdLst>
              <a:gd name="T0" fmla="*/ 2147483647 w 16"/>
              <a:gd name="T1" fmla="*/ 2147483647 h 22"/>
              <a:gd name="T2" fmla="*/ 2147483647 w 16"/>
              <a:gd name="T3" fmla="*/ 2147483647 h 22"/>
              <a:gd name="T4" fmla="*/ 2147483647 w 16"/>
              <a:gd name="T5" fmla="*/ 2147483647 h 22"/>
              <a:gd name="T6" fmla="*/ 2147483647 w 16"/>
              <a:gd name="T7" fmla="*/ 2147483647 h 22"/>
              <a:gd name="T8" fmla="*/ 2147483647 w 16"/>
              <a:gd name="T9" fmla="*/ 2147483647 h 22"/>
              <a:gd name="T10" fmla="*/ 2147483647 w 16"/>
              <a:gd name="T11" fmla="*/ 2147483647 h 22"/>
              <a:gd name="T12" fmla="*/ 2147483647 w 16"/>
              <a:gd name="T13" fmla="*/ 2147483647 h 22"/>
              <a:gd name="T14" fmla="*/ 2147483647 w 16"/>
              <a:gd name="T15" fmla="*/ 2147483647 h 22"/>
              <a:gd name="T16" fmla="*/ 2147483647 w 16"/>
              <a:gd name="T17" fmla="*/ 2147483647 h 22"/>
              <a:gd name="T18" fmla="*/ 2147483647 w 16"/>
              <a:gd name="T19" fmla="*/ 2147483647 h 22"/>
              <a:gd name="T20" fmla="*/ 2147483647 w 16"/>
              <a:gd name="T21" fmla="*/ 2147483647 h 22"/>
              <a:gd name="T22" fmla="*/ 2147483647 w 16"/>
              <a:gd name="T23" fmla="*/ 2147483647 h 22"/>
              <a:gd name="T24" fmla="*/ 2147483647 w 16"/>
              <a:gd name="T25" fmla="*/ 0 h 22"/>
              <a:gd name="T26" fmla="*/ 2147483647 w 16"/>
              <a:gd name="T27" fmla="*/ 0 h 22"/>
              <a:gd name="T28" fmla="*/ 2147483647 w 16"/>
              <a:gd name="T29" fmla="*/ 0 h 22"/>
              <a:gd name="T30" fmla="*/ 2147483647 w 16"/>
              <a:gd name="T31" fmla="*/ 0 h 22"/>
              <a:gd name="T32" fmla="*/ 2147483647 w 16"/>
              <a:gd name="T33" fmla="*/ 0 h 22"/>
              <a:gd name="T34" fmla="*/ 2147483647 w 16"/>
              <a:gd name="T35" fmla="*/ 0 h 22"/>
              <a:gd name="T36" fmla="*/ 0 w 16"/>
              <a:gd name="T37" fmla="*/ 2147483647 h 22"/>
              <a:gd name="T38" fmla="*/ 2147483647 w 16"/>
              <a:gd name="T39" fmla="*/ 2147483647 h 22"/>
              <a:gd name="T40" fmla="*/ 2147483647 w 16"/>
              <a:gd name="T41" fmla="*/ 2147483647 h 22"/>
              <a:gd name="T42" fmla="*/ 2147483647 w 16"/>
              <a:gd name="T43" fmla="*/ 2147483647 h 22"/>
              <a:gd name="T44" fmla="*/ 2147483647 w 16"/>
              <a:gd name="T45" fmla="*/ 2147483647 h 22"/>
              <a:gd name="T46" fmla="*/ 2147483647 w 16"/>
              <a:gd name="T47" fmla="*/ 2147483647 h 22"/>
              <a:gd name="T48" fmla="*/ 2147483647 w 16"/>
              <a:gd name="T49" fmla="*/ 2147483647 h 22"/>
              <a:gd name="T50" fmla="*/ 2147483647 w 16"/>
              <a:gd name="T51" fmla="*/ 2147483647 h 22"/>
              <a:gd name="T52" fmla="*/ 2147483647 w 16"/>
              <a:gd name="T53" fmla="*/ 2147483647 h 22"/>
              <a:gd name="T54" fmla="*/ 2147483647 w 16"/>
              <a:gd name="T55" fmla="*/ 2147483647 h 22"/>
              <a:gd name="T56" fmla="*/ 2147483647 w 16"/>
              <a:gd name="T57" fmla="*/ 2147483647 h 22"/>
              <a:gd name="T58" fmla="*/ 2147483647 w 16"/>
              <a:gd name="T59" fmla="*/ 2147483647 h 22"/>
              <a:gd name="T60" fmla="*/ 2147483647 w 16"/>
              <a:gd name="T61" fmla="*/ 2147483647 h 22"/>
              <a:gd name="T62" fmla="*/ 2147483647 w 16"/>
              <a:gd name="T63" fmla="*/ 2147483647 h 22"/>
              <a:gd name="T64" fmla="*/ 2147483647 w 16"/>
              <a:gd name="T65" fmla="*/ 2147483647 h 22"/>
              <a:gd name="T66" fmla="*/ 2147483647 w 16"/>
              <a:gd name="T67" fmla="*/ 2147483647 h 22"/>
              <a:gd name="T68" fmla="*/ 2147483647 w 16"/>
              <a:gd name="T69" fmla="*/ 2147483647 h 22"/>
              <a:gd name="T70" fmla="*/ 0 w 16"/>
              <a:gd name="T71" fmla="*/ 2147483647 h 22"/>
              <a:gd name="T72" fmla="*/ 0 w 16"/>
              <a:gd name="T73" fmla="*/ 2147483647 h 22"/>
              <a:gd name="T74" fmla="*/ 0 w 16"/>
              <a:gd name="T75" fmla="*/ 2147483647 h 22"/>
              <a:gd name="T76" fmla="*/ 2147483647 w 16"/>
              <a:gd name="T77" fmla="*/ 2147483647 h 22"/>
              <a:gd name="T78" fmla="*/ 2147483647 w 16"/>
              <a:gd name="T79" fmla="*/ 2147483647 h 22"/>
              <a:gd name="T80" fmla="*/ 2147483647 w 16"/>
              <a:gd name="T81" fmla="*/ 2147483647 h 22"/>
              <a:gd name="T82" fmla="*/ 2147483647 w 16"/>
              <a:gd name="T83" fmla="*/ 2147483647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22"/>
              <a:gd name="T128" fmla="*/ 16 w 16"/>
              <a:gd name="T129" fmla="*/ 22 h 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22">
                <a:moveTo>
                  <a:pt x="4" y="20"/>
                </a:moveTo>
                <a:lnTo>
                  <a:pt x="4" y="20"/>
                </a:lnTo>
                <a:lnTo>
                  <a:pt x="6" y="18"/>
                </a:lnTo>
                <a:lnTo>
                  <a:pt x="8" y="14"/>
                </a:lnTo>
                <a:lnTo>
                  <a:pt x="12" y="10"/>
                </a:lnTo>
                <a:lnTo>
                  <a:pt x="14" y="8"/>
                </a:lnTo>
                <a:lnTo>
                  <a:pt x="16" y="6"/>
                </a:lnTo>
                <a:lnTo>
                  <a:pt x="14" y="0"/>
                </a:lnTo>
                <a:lnTo>
                  <a:pt x="8" y="0"/>
                </a:lnTo>
                <a:lnTo>
                  <a:pt x="2" y="0"/>
                </a:lnTo>
                <a:lnTo>
                  <a:pt x="0" y="6"/>
                </a:lnTo>
                <a:lnTo>
                  <a:pt x="4" y="6"/>
                </a:lnTo>
                <a:lnTo>
                  <a:pt x="4" y="2"/>
                </a:lnTo>
                <a:lnTo>
                  <a:pt x="8" y="2"/>
                </a:lnTo>
                <a:lnTo>
                  <a:pt x="12" y="2"/>
                </a:lnTo>
                <a:lnTo>
                  <a:pt x="12" y="6"/>
                </a:lnTo>
                <a:lnTo>
                  <a:pt x="12" y="8"/>
                </a:lnTo>
                <a:lnTo>
                  <a:pt x="6" y="14"/>
                </a:lnTo>
                <a:lnTo>
                  <a:pt x="2" y="18"/>
                </a:lnTo>
                <a:lnTo>
                  <a:pt x="0" y="20"/>
                </a:lnTo>
                <a:lnTo>
                  <a:pt x="0" y="22"/>
                </a:lnTo>
                <a:lnTo>
                  <a:pt x="16" y="22"/>
                </a:lnTo>
                <a:lnTo>
                  <a:pt x="16" y="20"/>
                </a:lnTo>
                <a:lnTo>
                  <a:pt x="4" y="20"/>
                </a:lnTo>
                <a:close/>
              </a:path>
            </a:pathLst>
          </a:custGeom>
          <a:solidFill>
            <a:srgbClr val="FFFFFF"/>
          </a:solidFill>
          <a:ln w="4">
            <a:solidFill>
              <a:srgbClr val="FFFFFF"/>
            </a:solidFill>
            <a:round/>
            <a:headEnd/>
            <a:tailEnd/>
          </a:ln>
        </p:spPr>
        <p:txBody>
          <a:bodyPr/>
          <a:lstStyle/>
          <a:p>
            <a:endParaRPr lang="en-US" b="1"/>
          </a:p>
        </p:txBody>
      </p:sp>
      <p:sp>
        <p:nvSpPr>
          <p:cNvPr id="41028" name="Freeform 1666"/>
          <p:cNvSpPr>
            <a:spLocks noEditPoints="1"/>
          </p:cNvSpPr>
          <p:nvPr/>
        </p:nvSpPr>
        <p:spPr bwMode="auto">
          <a:xfrm>
            <a:off x="5489575" y="4622800"/>
            <a:ext cx="50800" cy="53975"/>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2147483647 w 32"/>
              <a:gd name="T9" fmla="*/ 2147483647 h 34"/>
              <a:gd name="T10" fmla="*/ 2147483647 w 32"/>
              <a:gd name="T11" fmla="*/ 2147483647 h 34"/>
              <a:gd name="T12" fmla="*/ 2147483647 w 32"/>
              <a:gd name="T13" fmla="*/ 2147483647 h 34"/>
              <a:gd name="T14" fmla="*/ 2147483647 w 32"/>
              <a:gd name="T15" fmla="*/ 2147483647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0 h 34"/>
              <a:gd name="T42" fmla="*/ 2147483647 w 32"/>
              <a:gd name="T43" fmla="*/ 0 h 34"/>
              <a:gd name="T44" fmla="*/ 2147483647 w 32"/>
              <a:gd name="T45" fmla="*/ 0 h 34"/>
              <a:gd name="T46" fmla="*/ 2147483647 w 32"/>
              <a:gd name="T47" fmla="*/ 0 h 34"/>
              <a:gd name="T48" fmla="*/ 2147483647 w 32"/>
              <a:gd name="T49" fmla="*/ 2147483647 h 34"/>
              <a:gd name="T50" fmla="*/ 2147483647 w 32"/>
              <a:gd name="T51" fmla="*/ 2147483647 h 34"/>
              <a:gd name="T52" fmla="*/ 0 w 32"/>
              <a:gd name="T53" fmla="*/ 2147483647 h 34"/>
              <a:gd name="T54" fmla="*/ 0 w 32"/>
              <a:gd name="T55" fmla="*/ 2147483647 h 34"/>
              <a:gd name="T56" fmla="*/ 0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2147483647 w 32"/>
              <a:gd name="T101" fmla="*/ 2147483647 h 34"/>
              <a:gd name="T102" fmla="*/ 2147483647 w 32"/>
              <a:gd name="T103" fmla="*/ 2147483647 h 34"/>
              <a:gd name="T104" fmla="*/ 2147483647 w 32"/>
              <a:gd name="T105" fmla="*/ 2147483647 h 34"/>
              <a:gd name="T106" fmla="*/ 2147483647 w 32"/>
              <a:gd name="T107" fmla="*/ 2147483647 h 34"/>
              <a:gd name="T108" fmla="*/ 2147483647 w 32"/>
              <a:gd name="T109" fmla="*/ 2147483647 h 34"/>
              <a:gd name="T110" fmla="*/ 2147483647 w 32"/>
              <a:gd name="T111" fmla="*/ 2147483647 h 34"/>
              <a:gd name="T112" fmla="*/ 2147483647 w 32"/>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4"/>
              <a:gd name="T173" fmla="*/ 32 w 32"/>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4">
                <a:moveTo>
                  <a:pt x="2" y="26"/>
                </a:moveTo>
                <a:lnTo>
                  <a:pt x="2" y="26"/>
                </a:lnTo>
                <a:lnTo>
                  <a:pt x="4" y="30"/>
                </a:lnTo>
                <a:lnTo>
                  <a:pt x="6" y="32"/>
                </a:lnTo>
                <a:lnTo>
                  <a:pt x="10" y="34"/>
                </a:lnTo>
                <a:lnTo>
                  <a:pt x="16" y="34"/>
                </a:lnTo>
                <a:lnTo>
                  <a:pt x="24" y="32"/>
                </a:lnTo>
                <a:lnTo>
                  <a:pt x="28" y="30"/>
                </a:lnTo>
                <a:lnTo>
                  <a:pt x="30" y="26"/>
                </a:lnTo>
                <a:lnTo>
                  <a:pt x="32" y="16"/>
                </a:lnTo>
                <a:lnTo>
                  <a:pt x="30" y="8"/>
                </a:lnTo>
                <a:lnTo>
                  <a:pt x="28" y="4"/>
                </a:lnTo>
                <a:lnTo>
                  <a:pt x="24" y="2"/>
                </a:lnTo>
                <a:lnTo>
                  <a:pt x="20" y="0"/>
                </a:lnTo>
                <a:lnTo>
                  <a:pt x="16" y="0"/>
                </a:lnTo>
                <a:lnTo>
                  <a:pt x="8" y="0"/>
                </a:lnTo>
                <a:lnTo>
                  <a:pt x="4" y="4"/>
                </a:lnTo>
                <a:lnTo>
                  <a:pt x="0" y="10"/>
                </a:lnTo>
                <a:lnTo>
                  <a:pt x="0" y="18"/>
                </a:lnTo>
                <a:lnTo>
                  <a:pt x="2" y="26"/>
                </a:lnTo>
                <a:close/>
                <a:moveTo>
                  <a:pt x="8" y="6"/>
                </a:moveTo>
                <a:lnTo>
                  <a:pt x="8" y="6"/>
                </a:lnTo>
                <a:lnTo>
                  <a:pt x="12" y="4"/>
                </a:lnTo>
                <a:lnTo>
                  <a:pt x="16" y="2"/>
                </a:lnTo>
                <a:lnTo>
                  <a:pt x="22" y="4"/>
                </a:lnTo>
                <a:lnTo>
                  <a:pt x="26" y="10"/>
                </a:lnTo>
                <a:lnTo>
                  <a:pt x="28" y="16"/>
                </a:lnTo>
                <a:lnTo>
                  <a:pt x="26" y="22"/>
                </a:lnTo>
                <a:lnTo>
                  <a:pt x="24" y="28"/>
                </a:lnTo>
                <a:lnTo>
                  <a:pt x="20" y="30"/>
                </a:lnTo>
                <a:lnTo>
                  <a:pt x="16" y="30"/>
                </a:lnTo>
                <a:lnTo>
                  <a:pt x="10" y="30"/>
                </a:lnTo>
                <a:lnTo>
                  <a:pt x="8" y="28"/>
                </a:lnTo>
                <a:lnTo>
                  <a:pt x="4" y="22"/>
                </a:lnTo>
                <a:lnTo>
                  <a:pt x="4" y="18"/>
                </a:lnTo>
                <a:lnTo>
                  <a:pt x="4" y="10"/>
                </a:lnTo>
                <a:lnTo>
                  <a:pt x="8" y="6"/>
                </a:lnTo>
                <a:close/>
              </a:path>
            </a:pathLst>
          </a:custGeom>
          <a:solidFill>
            <a:srgbClr val="FFFFFF"/>
          </a:solidFill>
          <a:ln w="4">
            <a:solidFill>
              <a:srgbClr val="FFFFFF"/>
            </a:solidFill>
            <a:round/>
            <a:headEnd/>
            <a:tailEnd/>
          </a:ln>
        </p:spPr>
        <p:txBody>
          <a:bodyPr/>
          <a:lstStyle/>
          <a:p>
            <a:endParaRPr lang="en-US" b="1"/>
          </a:p>
        </p:txBody>
      </p:sp>
      <p:sp>
        <p:nvSpPr>
          <p:cNvPr id="41029" name="Freeform 1667"/>
          <p:cNvSpPr>
            <a:spLocks noEditPoints="1"/>
          </p:cNvSpPr>
          <p:nvPr/>
        </p:nvSpPr>
        <p:spPr bwMode="auto">
          <a:xfrm>
            <a:off x="5229225" y="4622800"/>
            <a:ext cx="50800" cy="53975"/>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2147483647 w 32"/>
              <a:gd name="T9" fmla="*/ 2147483647 h 34"/>
              <a:gd name="T10" fmla="*/ 2147483647 w 32"/>
              <a:gd name="T11" fmla="*/ 2147483647 h 34"/>
              <a:gd name="T12" fmla="*/ 2147483647 w 32"/>
              <a:gd name="T13" fmla="*/ 2147483647 h 34"/>
              <a:gd name="T14" fmla="*/ 2147483647 w 32"/>
              <a:gd name="T15" fmla="*/ 2147483647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0 h 34"/>
              <a:gd name="T42" fmla="*/ 2147483647 w 32"/>
              <a:gd name="T43" fmla="*/ 0 h 34"/>
              <a:gd name="T44" fmla="*/ 2147483647 w 32"/>
              <a:gd name="T45" fmla="*/ 0 h 34"/>
              <a:gd name="T46" fmla="*/ 2147483647 w 32"/>
              <a:gd name="T47" fmla="*/ 0 h 34"/>
              <a:gd name="T48" fmla="*/ 2147483647 w 32"/>
              <a:gd name="T49" fmla="*/ 2147483647 h 34"/>
              <a:gd name="T50" fmla="*/ 2147483647 w 32"/>
              <a:gd name="T51" fmla="*/ 2147483647 h 34"/>
              <a:gd name="T52" fmla="*/ 0 w 32"/>
              <a:gd name="T53" fmla="*/ 2147483647 h 34"/>
              <a:gd name="T54" fmla="*/ 0 w 32"/>
              <a:gd name="T55" fmla="*/ 2147483647 h 34"/>
              <a:gd name="T56" fmla="*/ 0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2147483647 w 32"/>
              <a:gd name="T101" fmla="*/ 2147483647 h 34"/>
              <a:gd name="T102" fmla="*/ 2147483647 w 32"/>
              <a:gd name="T103" fmla="*/ 2147483647 h 34"/>
              <a:gd name="T104" fmla="*/ 2147483647 w 32"/>
              <a:gd name="T105" fmla="*/ 2147483647 h 34"/>
              <a:gd name="T106" fmla="*/ 2147483647 w 32"/>
              <a:gd name="T107" fmla="*/ 2147483647 h 34"/>
              <a:gd name="T108" fmla="*/ 2147483647 w 32"/>
              <a:gd name="T109" fmla="*/ 2147483647 h 34"/>
              <a:gd name="T110" fmla="*/ 2147483647 w 32"/>
              <a:gd name="T111" fmla="*/ 2147483647 h 34"/>
              <a:gd name="T112" fmla="*/ 2147483647 w 32"/>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4"/>
              <a:gd name="T173" fmla="*/ 32 w 32"/>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4">
                <a:moveTo>
                  <a:pt x="2" y="26"/>
                </a:moveTo>
                <a:lnTo>
                  <a:pt x="2" y="26"/>
                </a:lnTo>
                <a:lnTo>
                  <a:pt x="4" y="30"/>
                </a:lnTo>
                <a:lnTo>
                  <a:pt x="8" y="32"/>
                </a:lnTo>
                <a:lnTo>
                  <a:pt x="12" y="34"/>
                </a:lnTo>
                <a:lnTo>
                  <a:pt x="16" y="34"/>
                </a:lnTo>
                <a:lnTo>
                  <a:pt x="24" y="32"/>
                </a:lnTo>
                <a:lnTo>
                  <a:pt x="28" y="30"/>
                </a:lnTo>
                <a:lnTo>
                  <a:pt x="30" y="26"/>
                </a:lnTo>
                <a:lnTo>
                  <a:pt x="32" y="16"/>
                </a:lnTo>
                <a:lnTo>
                  <a:pt x="30" y="8"/>
                </a:lnTo>
                <a:lnTo>
                  <a:pt x="28" y="4"/>
                </a:lnTo>
                <a:lnTo>
                  <a:pt x="24" y="2"/>
                </a:lnTo>
                <a:lnTo>
                  <a:pt x="20" y="0"/>
                </a:lnTo>
                <a:lnTo>
                  <a:pt x="16" y="0"/>
                </a:lnTo>
                <a:lnTo>
                  <a:pt x="10" y="0"/>
                </a:lnTo>
                <a:lnTo>
                  <a:pt x="4" y="4"/>
                </a:lnTo>
                <a:lnTo>
                  <a:pt x="0" y="10"/>
                </a:lnTo>
                <a:lnTo>
                  <a:pt x="0" y="18"/>
                </a:lnTo>
                <a:lnTo>
                  <a:pt x="2" y="26"/>
                </a:lnTo>
                <a:close/>
                <a:moveTo>
                  <a:pt x="8" y="6"/>
                </a:moveTo>
                <a:lnTo>
                  <a:pt x="8" y="6"/>
                </a:lnTo>
                <a:lnTo>
                  <a:pt x="12" y="4"/>
                </a:lnTo>
                <a:lnTo>
                  <a:pt x="16" y="2"/>
                </a:lnTo>
                <a:lnTo>
                  <a:pt x="22" y="4"/>
                </a:lnTo>
                <a:lnTo>
                  <a:pt x="26" y="10"/>
                </a:lnTo>
                <a:lnTo>
                  <a:pt x="28" y="16"/>
                </a:lnTo>
                <a:lnTo>
                  <a:pt x="26" y="22"/>
                </a:lnTo>
                <a:lnTo>
                  <a:pt x="24" y="28"/>
                </a:lnTo>
                <a:lnTo>
                  <a:pt x="20" y="30"/>
                </a:lnTo>
                <a:lnTo>
                  <a:pt x="16" y="30"/>
                </a:lnTo>
                <a:lnTo>
                  <a:pt x="12" y="30"/>
                </a:lnTo>
                <a:lnTo>
                  <a:pt x="8" y="28"/>
                </a:lnTo>
                <a:lnTo>
                  <a:pt x="4" y="22"/>
                </a:lnTo>
                <a:lnTo>
                  <a:pt x="4" y="18"/>
                </a:lnTo>
                <a:lnTo>
                  <a:pt x="4" y="10"/>
                </a:lnTo>
                <a:lnTo>
                  <a:pt x="8" y="6"/>
                </a:lnTo>
                <a:close/>
              </a:path>
            </a:pathLst>
          </a:custGeom>
          <a:solidFill>
            <a:srgbClr val="FFFFFF"/>
          </a:solidFill>
          <a:ln w="4">
            <a:solidFill>
              <a:srgbClr val="FFFFFF"/>
            </a:solidFill>
            <a:round/>
            <a:headEnd/>
            <a:tailEnd/>
          </a:ln>
        </p:spPr>
        <p:txBody>
          <a:bodyPr/>
          <a:lstStyle/>
          <a:p>
            <a:endParaRPr lang="en-US" b="1"/>
          </a:p>
        </p:txBody>
      </p:sp>
      <p:sp>
        <p:nvSpPr>
          <p:cNvPr id="41030" name="Freeform 1668"/>
          <p:cNvSpPr>
            <a:spLocks noEditPoints="1"/>
          </p:cNvSpPr>
          <p:nvPr/>
        </p:nvSpPr>
        <p:spPr bwMode="auto">
          <a:xfrm>
            <a:off x="5359400" y="475932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0 h 36"/>
              <a:gd name="T42" fmla="*/ 2147483647 w 34"/>
              <a:gd name="T43" fmla="*/ 0 h 36"/>
              <a:gd name="T44" fmla="*/ 2147483647 w 34"/>
              <a:gd name="T45" fmla="*/ 0 h 36"/>
              <a:gd name="T46" fmla="*/ 2147483647 w 34"/>
              <a:gd name="T47" fmla="*/ 0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6"/>
                </a:moveTo>
                <a:lnTo>
                  <a:pt x="2" y="26"/>
                </a:lnTo>
                <a:lnTo>
                  <a:pt x="4" y="30"/>
                </a:lnTo>
                <a:lnTo>
                  <a:pt x="8" y="32"/>
                </a:lnTo>
                <a:lnTo>
                  <a:pt x="12" y="34"/>
                </a:lnTo>
                <a:lnTo>
                  <a:pt x="16" y="36"/>
                </a:lnTo>
                <a:lnTo>
                  <a:pt x="26" y="34"/>
                </a:lnTo>
                <a:lnTo>
                  <a:pt x="28" y="30"/>
                </a:lnTo>
                <a:lnTo>
                  <a:pt x="32" y="26"/>
                </a:lnTo>
                <a:lnTo>
                  <a:pt x="34" y="18"/>
                </a:lnTo>
                <a:lnTo>
                  <a:pt x="32" y="8"/>
                </a:lnTo>
                <a:lnTo>
                  <a:pt x="28" y="4"/>
                </a:lnTo>
                <a:lnTo>
                  <a:pt x="26" y="2"/>
                </a:lnTo>
                <a:lnTo>
                  <a:pt x="22" y="0"/>
                </a:lnTo>
                <a:lnTo>
                  <a:pt x="16" y="0"/>
                </a:lnTo>
                <a:lnTo>
                  <a:pt x="10" y="0"/>
                </a:lnTo>
                <a:lnTo>
                  <a:pt x="4" y="4"/>
                </a:lnTo>
                <a:lnTo>
                  <a:pt x="2" y="10"/>
                </a:lnTo>
                <a:lnTo>
                  <a:pt x="0" y="18"/>
                </a:lnTo>
                <a:lnTo>
                  <a:pt x="2" y="26"/>
                </a:lnTo>
                <a:close/>
                <a:moveTo>
                  <a:pt x="8" y="6"/>
                </a:moveTo>
                <a:lnTo>
                  <a:pt x="8" y="6"/>
                </a:lnTo>
                <a:lnTo>
                  <a:pt x="12" y="4"/>
                </a:lnTo>
                <a:lnTo>
                  <a:pt x="16" y="4"/>
                </a:lnTo>
                <a:lnTo>
                  <a:pt x="22" y="6"/>
                </a:lnTo>
                <a:lnTo>
                  <a:pt x="28" y="10"/>
                </a:lnTo>
                <a:lnTo>
                  <a:pt x="28" y="18"/>
                </a:lnTo>
                <a:lnTo>
                  <a:pt x="28" y="24"/>
                </a:lnTo>
                <a:lnTo>
                  <a:pt x="26" y="28"/>
                </a:lnTo>
                <a:lnTo>
                  <a:pt x="22" y="30"/>
                </a:lnTo>
                <a:lnTo>
                  <a:pt x="16" y="32"/>
                </a:lnTo>
                <a:lnTo>
                  <a:pt x="12" y="30"/>
                </a:lnTo>
                <a:lnTo>
                  <a:pt x="8" y="28"/>
                </a:lnTo>
                <a:lnTo>
                  <a:pt x="6" y="24"/>
                </a:lnTo>
                <a:lnTo>
                  <a:pt x="4" y="18"/>
                </a:lnTo>
                <a:lnTo>
                  <a:pt x="6" y="12"/>
                </a:lnTo>
                <a:lnTo>
                  <a:pt x="8" y="6"/>
                </a:lnTo>
                <a:close/>
              </a:path>
            </a:pathLst>
          </a:custGeom>
          <a:solidFill>
            <a:srgbClr val="FFFFFF"/>
          </a:solidFill>
          <a:ln w="4">
            <a:solidFill>
              <a:srgbClr val="FFFFFF"/>
            </a:solidFill>
            <a:round/>
            <a:headEnd/>
            <a:tailEnd/>
          </a:ln>
        </p:spPr>
        <p:txBody>
          <a:bodyPr/>
          <a:lstStyle/>
          <a:p>
            <a:endParaRPr lang="en-US" b="1"/>
          </a:p>
        </p:txBody>
      </p:sp>
      <p:sp>
        <p:nvSpPr>
          <p:cNvPr id="41031" name="Freeform 1669"/>
          <p:cNvSpPr>
            <a:spLocks/>
          </p:cNvSpPr>
          <p:nvPr/>
        </p:nvSpPr>
        <p:spPr bwMode="auto">
          <a:xfrm>
            <a:off x="5413375" y="4768850"/>
            <a:ext cx="28575" cy="3175"/>
          </a:xfrm>
          <a:custGeom>
            <a:avLst/>
            <a:gdLst>
              <a:gd name="T0" fmla="*/ 2147483647 w 18"/>
              <a:gd name="T1" fmla="*/ 2147483647 h 2"/>
              <a:gd name="T2" fmla="*/ 2147483647 w 18"/>
              <a:gd name="T3" fmla="*/ 0 h 2"/>
              <a:gd name="T4" fmla="*/ 0 w 18"/>
              <a:gd name="T5" fmla="*/ 0 h 2"/>
              <a:gd name="T6" fmla="*/ 0 w 18"/>
              <a:gd name="T7" fmla="*/ 2147483647 h 2"/>
              <a:gd name="T8" fmla="*/ 2147483647 w 18"/>
              <a:gd name="T9" fmla="*/ 2147483647 h 2"/>
              <a:gd name="T10" fmla="*/ 2147483647 w 18"/>
              <a:gd name="T11" fmla="*/ 2147483647 h 2"/>
              <a:gd name="T12" fmla="*/ 0 60000 65536"/>
              <a:gd name="T13" fmla="*/ 0 60000 65536"/>
              <a:gd name="T14" fmla="*/ 0 60000 65536"/>
              <a:gd name="T15" fmla="*/ 0 60000 65536"/>
              <a:gd name="T16" fmla="*/ 0 60000 65536"/>
              <a:gd name="T17" fmla="*/ 0 60000 65536"/>
              <a:gd name="T18" fmla="*/ 0 w 18"/>
              <a:gd name="T19" fmla="*/ 0 h 2"/>
              <a:gd name="T20" fmla="*/ 18 w 18"/>
              <a:gd name="T21" fmla="*/ 2 h 2"/>
            </a:gdLst>
            <a:ahLst/>
            <a:cxnLst>
              <a:cxn ang="T12">
                <a:pos x="T0" y="T1"/>
              </a:cxn>
              <a:cxn ang="T13">
                <a:pos x="T2" y="T3"/>
              </a:cxn>
              <a:cxn ang="T14">
                <a:pos x="T4" y="T5"/>
              </a:cxn>
              <a:cxn ang="T15">
                <a:pos x="T6" y="T7"/>
              </a:cxn>
              <a:cxn ang="T16">
                <a:pos x="T8" y="T9"/>
              </a:cxn>
              <a:cxn ang="T17">
                <a:pos x="T10" y="T11"/>
              </a:cxn>
            </a:cxnLst>
            <a:rect l="T18" t="T19" r="T20" b="T21"/>
            <a:pathLst>
              <a:path w="18" h="2">
                <a:moveTo>
                  <a:pt x="18" y="2"/>
                </a:moveTo>
                <a:lnTo>
                  <a:pt x="18" y="0"/>
                </a:lnTo>
                <a:lnTo>
                  <a:pt x="0" y="0"/>
                </a:lnTo>
                <a:lnTo>
                  <a:pt x="0" y="2"/>
                </a:lnTo>
                <a:lnTo>
                  <a:pt x="18" y="2"/>
                </a:lnTo>
                <a:close/>
              </a:path>
            </a:pathLst>
          </a:custGeom>
          <a:solidFill>
            <a:srgbClr val="FFFFFF"/>
          </a:solidFill>
          <a:ln w="4">
            <a:solidFill>
              <a:srgbClr val="FFFFFF"/>
            </a:solidFill>
            <a:round/>
            <a:headEnd/>
            <a:tailEnd/>
          </a:ln>
        </p:spPr>
        <p:txBody>
          <a:bodyPr/>
          <a:lstStyle/>
          <a:p>
            <a:endParaRPr lang="en-US" b="1"/>
          </a:p>
        </p:txBody>
      </p:sp>
      <p:sp>
        <p:nvSpPr>
          <p:cNvPr id="41032" name="Freeform 1670"/>
          <p:cNvSpPr>
            <a:spLocks noEditPoints="1"/>
          </p:cNvSpPr>
          <p:nvPr/>
        </p:nvSpPr>
        <p:spPr bwMode="auto">
          <a:xfrm>
            <a:off x="5362575" y="4486275"/>
            <a:ext cx="53975" cy="53975"/>
          </a:xfrm>
          <a:custGeom>
            <a:avLst/>
            <a:gdLst>
              <a:gd name="T0" fmla="*/ 2147483647 w 34"/>
              <a:gd name="T1" fmla="*/ 2147483647 h 34"/>
              <a:gd name="T2" fmla="*/ 2147483647 w 34"/>
              <a:gd name="T3" fmla="*/ 2147483647 h 34"/>
              <a:gd name="T4" fmla="*/ 2147483647 w 34"/>
              <a:gd name="T5" fmla="*/ 2147483647 h 34"/>
              <a:gd name="T6" fmla="*/ 2147483647 w 34"/>
              <a:gd name="T7" fmla="*/ 2147483647 h 34"/>
              <a:gd name="T8" fmla="*/ 2147483647 w 34"/>
              <a:gd name="T9" fmla="*/ 2147483647 h 34"/>
              <a:gd name="T10" fmla="*/ 2147483647 w 34"/>
              <a:gd name="T11" fmla="*/ 2147483647 h 34"/>
              <a:gd name="T12" fmla="*/ 2147483647 w 34"/>
              <a:gd name="T13" fmla="*/ 2147483647 h 34"/>
              <a:gd name="T14" fmla="*/ 2147483647 w 34"/>
              <a:gd name="T15" fmla="*/ 2147483647 h 34"/>
              <a:gd name="T16" fmla="*/ 2147483647 w 34"/>
              <a:gd name="T17" fmla="*/ 2147483647 h 34"/>
              <a:gd name="T18" fmla="*/ 2147483647 w 34"/>
              <a:gd name="T19" fmla="*/ 2147483647 h 34"/>
              <a:gd name="T20" fmla="*/ 2147483647 w 34"/>
              <a:gd name="T21" fmla="*/ 2147483647 h 34"/>
              <a:gd name="T22" fmla="*/ 2147483647 w 34"/>
              <a:gd name="T23" fmla="*/ 2147483647 h 34"/>
              <a:gd name="T24" fmla="*/ 2147483647 w 34"/>
              <a:gd name="T25" fmla="*/ 2147483647 h 34"/>
              <a:gd name="T26" fmla="*/ 2147483647 w 34"/>
              <a:gd name="T27" fmla="*/ 2147483647 h 34"/>
              <a:gd name="T28" fmla="*/ 2147483647 w 34"/>
              <a:gd name="T29" fmla="*/ 2147483647 h 34"/>
              <a:gd name="T30" fmla="*/ 2147483647 w 34"/>
              <a:gd name="T31" fmla="*/ 2147483647 h 34"/>
              <a:gd name="T32" fmla="*/ 2147483647 w 34"/>
              <a:gd name="T33" fmla="*/ 2147483647 h 34"/>
              <a:gd name="T34" fmla="*/ 2147483647 w 34"/>
              <a:gd name="T35" fmla="*/ 2147483647 h 34"/>
              <a:gd name="T36" fmla="*/ 2147483647 w 34"/>
              <a:gd name="T37" fmla="*/ 2147483647 h 34"/>
              <a:gd name="T38" fmla="*/ 2147483647 w 34"/>
              <a:gd name="T39" fmla="*/ 2147483647 h 34"/>
              <a:gd name="T40" fmla="*/ 2147483647 w 34"/>
              <a:gd name="T41" fmla="*/ 0 h 34"/>
              <a:gd name="T42" fmla="*/ 2147483647 w 34"/>
              <a:gd name="T43" fmla="*/ 0 h 34"/>
              <a:gd name="T44" fmla="*/ 2147483647 w 34"/>
              <a:gd name="T45" fmla="*/ 0 h 34"/>
              <a:gd name="T46" fmla="*/ 2147483647 w 34"/>
              <a:gd name="T47" fmla="*/ 0 h 34"/>
              <a:gd name="T48" fmla="*/ 2147483647 w 34"/>
              <a:gd name="T49" fmla="*/ 2147483647 h 34"/>
              <a:gd name="T50" fmla="*/ 2147483647 w 34"/>
              <a:gd name="T51" fmla="*/ 2147483647 h 34"/>
              <a:gd name="T52" fmla="*/ 2147483647 w 34"/>
              <a:gd name="T53" fmla="*/ 2147483647 h 34"/>
              <a:gd name="T54" fmla="*/ 0 w 34"/>
              <a:gd name="T55" fmla="*/ 2147483647 h 34"/>
              <a:gd name="T56" fmla="*/ 0 w 34"/>
              <a:gd name="T57" fmla="*/ 2147483647 h 34"/>
              <a:gd name="T58" fmla="*/ 2147483647 w 34"/>
              <a:gd name="T59" fmla="*/ 2147483647 h 34"/>
              <a:gd name="T60" fmla="*/ 2147483647 w 34"/>
              <a:gd name="T61" fmla="*/ 2147483647 h 34"/>
              <a:gd name="T62" fmla="*/ 2147483647 w 34"/>
              <a:gd name="T63" fmla="*/ 2147483647 h 34"/>
              <a:gd name="T64" fmla="*/ 2147483647 w 34"/>
              <a:gd name="T65" fmla="*/ 2147483647 h 34"/>
              <a:gd name="T66" fmla="*/ 2147483647 w 34"/>
              <a:gd name="T67" fmla="*/ 2147483647 h 34"/>
              <a:gd name="T68" fmla="*/ 2147483647 w 34"/>
              <a:gd name="T69" fmla="*/ 2147483647 h 34"/>
              <a:gd name="T70" fmla="*/ 2147483647 w 34"/>
              <a:gd name="T71" fmla="*/ 2147483647 h 34"/>
              <a:gd name="T72" fmla="*/ 2147483647 w 34"/>
              <a:gd name="T73" fmla="*/ 2147483647 h 34"/>
              <a:gd name="T74" fmla="*/ 2147483647 w 34"/>
              <a:gd name="T75" fmla="*/ 2147483647 h 34"/>
              <a:gd name="T76" fmla="*/ 2147483647 w 34"/>
              <a:gd name="T77" fmla="*/ 2147483647 h 34"/>
              <a:gd name="T78" fmla="*/ 2147483647 w 34"/>
              <a:gd name="T79" fmla="*/ 2147483647 h 34"/>
              <a:gd name="T80" fmla="*/ 2147483647 w 34"/>
              <a:gd name="T81" fmla="*/ 2147483647 h 34"/>
              <a:gd name="T82" fmla="*/ 2147483647 w 34"/>
              <a:gd name="T83" fmla="*/ 2147483647 h 34"/>
              <a:gd name="T84" fmla="*/ 2147483647 w 34"/>
              <a:gd name="T85" fmla="*/ 2147483647 h 34"/>
              <a:gd name="T86" fmla="*/ 2147483647 w 34"/>
              <a:gd name="T87" fmla="*/ 2147483647 h 34"/>
              <a:gd name="T88" fmla="*/ 2147483647 w 34"/>
              <a:gd name="T89" fmla="*/ 2147483647 h 34"/>
              <a:gd name="T90" fmla="*/ 2147483647 w 34"/>
              <a:gd name="T91" fmla="*/ 2147483647 h 34"/>
              <a:gd name="T92" fmla="*/ 2147483647 w 34"/>
              <a:gd name="T93" fmla="*/ 2147483647 h 34"/>
              <a:gd name="T94" fmla="*/ 2147483647 w 34"/>
              <a:gd name="T95" fmla="*/ 2147483647 h 34"/>
              <a:gd name="T96" fmla="*/ 2147483647 w 34"/>
              <a:gd name="T97" fmla="*/ 2147483647 h 34"/>
              <a:gd name="T98" fmla="*/ 2147483647 w 34"/>
              <a:gd name="T99" fmla="*/ 2147483647 h 34"/>
              <a:gd name="T100" fmla="*/ 2147483647 w 34"/>
              <a:gd name="T101" fmla="*/ 2147483647 h 34"/>
              <a:gd name="T102" fmla="*/ 2147483647 w 34"/>
              <a:gd name="T103" fmla="*/ 2147483647 h 34"/>
              <a:gd name="T104" fmla="*/ 2147483647 w 34"/>
              <a:gd name="T105" fmla="*/ 2147483647 h 34"/>
              <a:gd name="T106" fmla="*/ 2147483647 w 34"/>
              <a:gd name="T107" fmla="*/ 2147483647 h 34"/>
              <a:gd name="T108" fmla="*/ 2147483647 w 34"/>
              <a:gd name="T109" fmla="*/ 2147483647 h 34"/>
              <a:gd name="T110" fmla="*/ 2147483647 w 34"/>
              <a:gd name="T111" fmla="*/ 2147483647 h 34"/>
              <a:gd name="T112" fmla="*/ 2147483647 w 34"/>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4"/>
              <a:gd name="T173" fmla="*/ 34 w 34"/>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4">
                <a:moveTo>
                  <a:pt x="2" y="26"/>
                </a:moveTo>
                <a:lnTo>
                  <a:pt x="2" y="26"/>
                </a:lnTo>
                <a:lnTo>
                  <a:pt x="4" y="30"/>
                </a:lnTo>
                <a:lnTo>
                  <a:pt x="8" y="32"/>
                </a:lnTo>
                <a:lnTo>
                  <a:pt x="12" y="34"/>
                </a:lnTo>
                <a:lnTo>
                  <a:pt x="16" y="34"/>
                </a:lnTo>
                <a:lnTo>
                  <a:pt x="26" y="32"/>
                </a:lnTo>
                <a:lnTo>
                  <a:pt x="28" y="30"/>
                </a:lnTo>
                <a:lnTo>
                  <a:pt x="32" y="26"/>
                </a:lnTo>
                <a:lnTo>
                  <a:pt x="34" y="18"/>
                </a:lnTo>
                <a:lnTo>
                  <a:pt x="32" y="8"/>
                </a:lnTo>
                <a:lnTo>
                  <a:pt x="28" y="4"/>
                </a:lnTo>
                <a:lnTo>
                  <a:pt x="26" y="2"/>
                </a:lnTo>
                <a:lnTo>
                  <a:pt x="22" y="0"/>
                </a:lnTo>
                <a:lnTo>
                  <a:pt x="16" y="0"/>
                </a:lnTo>
                <a:lnTo>
                  <a:pt x="10" y="0"/>
                </a:lnTo>
                <a:lnTo>
                  <a:pt x="6" y="4"/>
                </a:lnTo>
                <a:lnTo>
                  <a:pt x="2" y="10"/>
                </a:lnTo>
                <a:lnTo>
                  <a:pt x="0" y="18"/>
                </a:lnTo>
                <a:lnTo>
                  <a:pt x="2" y="26"/>
                </a:lnTo>
                <a:close/>
                <a:moveTo>
                  <a:pt x="8" y="6"/>
                </a:moveTo>
                <a:lnTo>
                  <a:pt x="8" y="6"/>
                </a:lnTo>
                <a:lnTo>
                  <a:pt x="12" y="4"/>
                </a:lnTo>
                <a:lnTo>
                  <a:pt x="16" y="4"/>
                </a:lnTo>
                <a:lnTo>
                  <a:pt x="24" y="6"/>
                </a:lnTo>
                <a:lnTo>
                  <a:pt x="28" y="10"/>
                </a:lnTo>
                <a:lnTo>
                  <a:pt x="28" y="18"/>
                </a:lnTo>
                <a:lnTo>
                  <a:pt x="28" y="24"/>
                </a:lnTo>
                <a:lnTo>
                  <a:pt x="26" y="28"/>
                </a:lnTo>
                <a:lnTo>
                  <a:pt x="22" y="30"/>
                </a:lnTo>
                <a:lnTo>
                  <a:pt x="16" y="32"/>
                </a:lnTo>
                <a:lnTo>
                  <a:pt x="12" y="30"/>
                </a:lnTo>
                <a:lnTo>
                  <a:pt x="8" y="28"/>
                </a:lnTo>
                <a:lnTo>
                  <a:pt x="6" y="24"/>
                </a:lnTo>
                <a:lnTo>
                  <a:pt x="6" y="18"/>
                </a:lnTo>
                <a:lnTo>
                  <a:pt x="6" y="12"/>
                </a:lnTo>
                <a:lnTo>
                  <a:pt x="8" y="6"/>
                </a:lnTo>
                <a:close/>
              </a:path>
            </a:pathLst>
          </a:custGeom>
          <a:solidFill>
            <a:srgbClr val="FFFFFF"/>
          </a:solidFill>
          <a:ln w="4">
            <a:solidFill>
              <a:srgbClr val="FFFFFF"/>
            </a:solidFill>
            <a:round/>
            <a:headEnd/>
            <a:tailEnd/>
          </a:ln>
        </p:spPr>
        <p:txBody>
          <a:bodyPr/>
          <a:lstStyle/>
          <a:p>
            <a:endParaRPr lang="en-US" b="1"/>
          </a:p>
        </p:txBody>
      </p:sp>
      <p:sp>
        <p:nvSpPr>
          <p:cNvPr id="41033" name="Freeform 1671"/>
          <p:cNvSpPr>
            <a:spLocks noEditPoints="1"/>
          </p:cNvSpPr>
          <p:nvPr/>
        </p:nvSpPr>
        <p:spPr bwMode="auto">
          <a:xfrm>
            <a:off x="5359400" y="46228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2147483647 h 34"/>
              <a:gd name="T12" fmla="*/ 2147483647 w 28"/>
              <a:gd name="T13" fmla="*/ 2147483647 h 34"/>
              <a:gd name="T14" fmla="*/ 2147483647 w 28"/>
              <a:gd name="T15" fmla="*/ 2147483647 h 34"/>
              <a:gd name="T16" fmla="*/ 2147483647 w 28"/>
              <a:gd name="T17" fmla="*/ 2147483647 h 34"/>
              <a:gd name="T18" fmla="*/ 2147483647 w 28"/>
              <a:gd name="T19" fmla="*/ 2147483647 h 34"/>
              <a:gd name="T20" fmla="*/ 2147483647 w 28"/>
              <a:gd name="T21" fmla="*/ 2147483647 h 34"/>
              <a:gd name="T22" fmla="*/ 2147483647 w 28"/>
              <a:gd name="T23" fmla="*/ 2147483647 h 34"/>
              <a:gd name="T24" fmla="*/ 2147483647 w 28"/>
              <a:gd name="T25" fmla="*/ 2147483647 h 34"/>
              <a:gd name="T26" fmla="*/ 2147483647 w 28"/>
              <a:gd name="T27" fmla="*/ 2147483647 h 34"/>
              <a:gd name="T28" fmla="*/ 2147483647 w 28"/>
              <a:gd name="T29" fmla="*/ 0 h 34"/>
              <a:gd name="T30" fmla="*/ 2147483647 w 28"/>
              <a:gd name="T31" fmla="*/ 0 h 34"/>
              <a:gd name="T32" fmla="*/ 2147483647 w 28"/>
              <a:gd name="T33" fmla="*/ 0 h 34"/>
              <a:gd name="T34" fmla="*/ 0 w 28"/>
              <a:gd name="T35" fmla="*/ 0 h 34"/>
              <a:gd name="T36" fmla="*/ 0 w 28"/>
              <a:gd name="T37" fmla="*/ 2147483647 h 34"/>
              <a:gd name="T38" fmla="*/ 2147483647 w 28"/>
              <a:gd name="T39" fmla="*/ 2147483647 h 34"/>
              <a:gd name="T40" fmla="*/ 2147483647 w 28"/>
              <a:gd name="T41" fmla="*/ 2147483647 h 34"/>
              <a:gd name="T42" fmla="*/ 2147483647 w 28"/>
              <a:gd name="T43" fmla="*/ 2147483647 h 34"/>
              <a:gd name="T44" fmla="*/ 2147483647 w 28"/>
              <a:gd name="T45" fmla="*/ 2147483647 h 34"/>
              <a:gd name="T46" fmla="*/ 2147483647 w 28"/>
              <a:gd name="T47" fmla="*/ 2147483647 h 34"/>
              <a:gd name="T48" fmla="*/ 2147483647 w 28"/>
              <a:gd name="T49" fmla="*/ 2147483647 h 34"/>
              <a:gd name="T50" fmla="*/ 2147483647 w 28"/>
              <a:gd name="T51" fmla="*/ 2147483647 h 34"/>
              <a:gd name="T52" fmla="*/ 2147483647 w 28"/>
              <a:gd name="T53" fmla="*/ 2147483647 h 34"/>
              <a:gd name="T54" fmla="*/ 2147483647 w 28"/>
              <a:gd name="T55" fmla="*/ 2147483647 h 34"/>
              <a:gd name="T56" fmla="*/ 2147483647 w 28"/>
              <a:gd name="T57" fmla="*/ 2147483647 h 34"/>
              <a:gd name="T58" fmla="*/ 2147483647 w 28"/>
              <a:gd name="T59" fmla="*/ 2147483647 h 34"/>
              <a:gd name="T60" fmla="*/ 2147483647 w 28"/>
              <a:gd name="T61" fmla="*/ 2147483647 h 34"/>
              <a:gd name="T62" fmla="*/ 2147483647 w 28"/>
              <a:gd name="T63" fmla="*/ 2147483647 h 34"/>
              <a:gd name="T64" fmla="*/ 2147483647 w 28"/>
              <a:gd name="T65" fmla="*/ 2147483647 h 34"/>
              <a:gd name="T66" fmla="*/ 2147483647 w 28"/>
              <a:gd name="T67" fmla="*/ 2147483647 h 34"/>
              <a:gd name="T68" fmla="*/ 2147483647 w 28"/>
              <a:gd name="T69" fmla="*/ 2147483647 h 34"/>
              <a:gd name="T70" fmla="*/ 2147483647 w 28"/>
              <a:gd name="T71" fmla="*/ 2147483647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
              <a:gd name="T109" fmla="*/ 0 h 34"/>
              <a:gd name="T110" fmla="*/ 28 w 28"/>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 h="34">
                <a:moveTo>
                  <a:pt x="6" y="34"/>
                </a:moveTo>
                <a:lnTo>
                  <a:pt x="6" y="20"/>
                </a:lnTo>
                <a:lnTo>
                  <a:pt x="14" y="20"/>
                </a:lnTo>
                <a:lnTo>
                  <a:pt x="20" y="20"/>
                </a:lnTo>
                <a:lnTo>
                  <a:pt x="24" y="18"/>
                </a:lnTo>
                <a:lnTo>
                  <a:pt x="26" y="14"/>
                </a:lnTo>
                <a:lnTo>
                  <a:pt x="28" y="10"/>
                </a:lnTo>
                <a:lnTo>
                  <a:pt x="26" y="4"/>
                </a:lnTo>
                <a:lnTo>
                  <a:pt x="24" y="2"/>
                </a:lnTo>
                <a:lnTo>
                  <a:pt x="20" y="0"/>
                </a:lnTo>
                <a:lnTo>
                  <a:pt x="14" y="0"/>
                </a:lnTo>
                <a:lnTo>
                  <a:pt x="0" y="0"/>
                </a:lnTo>
                <a:lnTo>
                  <a:pt x="0" y="34"/>
                </a:lnTo>
                <a:lnTo>
                  <a:pt x="6" y="34"/>
                </a:lnTo>
                <a:close/>
                <a:moveTo>
                  <a:pt x="6" y="4"/>
                </a:moveTo>
                <a:lnTo>
                  <a:pt x="14" y="4"/>
                </a:lnTo>
                <a:lnTo>
                  <a:pt x="18" y="4"/>
                </a:lnTo>
                <a:lnTo>
                  <a:pt x="22" y="6"/>
                </a:lnTo>
                <a:lnTo>
                  <a:pt x="22" y="10"/>
                </a:lnTo>
                <a:lnTo>
                  <a:pt x="20" y="14"/>
                </a:lnTo>
                <a:lnTo>
                  <a:pt x="14" y="16"/>
                </a:lnTo>
                <a:lnTo>
                  <a:pt x="6" y="16"/>
                </a:lnTo>
                <a:lnTo>
                  <a:pt x="6" y="4"/>
                </a:lnTo>
                <a:close/>
              </a:path>
            </a:pathLst>
          </a:custGeom>
          <a:solidFill>
            <a:srgbClr val="FFFFFF"/>
          </a:solidFill>
          <a:ln w="4">
            <a:solidFill>
              <a:srgbClr val="FFFFFF"/>
            </a:solidFill>
            <a:round/>
            <a:headEnd/>
            <a:tailEnd/>
          </a:ln>
        </p:spPr>
        <p:txBody>
          <a:bodyPr/>
          <a:lstStyle/>
          <a:p>
            <a:endParaRPr lang="en-US" b="1"/>
          </a:p>
        </p:txBody>
      </p:sp>
      <p:sp>
        <p:nvSpPr>
          <p:cNvPr id="41034" name="Freeform 1672"/>
          <p:cNvSpPr>
            <a:spLocks/>
          </p:cNvSpPr>
          <p:nvPr/>
        </p:nvSpPr>
        <p:spPr bwMode="auto">
          <a:xfrm>
            <a:off x="6019800" y="4819650"/>
            <a:ext cx="41275"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2147483647 w 26"/>
              <a:gd name="T9" fmla="*/ 2147483647 h 36"/>
              <a:gd name="T10" fmla="*/ 2147483647 w 26"/>
              <a:gd name="T11" fmla="*/ 0 h 36"/>
              <a:gd name="T12" fmla="*/ 2147483647 w 26"/>
              <a:gd name="T13" fmla="*/ 0 h 36"/>
              <a:gd name="T14" fmla="*/ 2147483647 w 26"/>
              <a:gd name="T15" fmla="*/ 2147483647 h 36"/>
              <a:gd name="T16" fmla="*/ 2147483647 w 26"/>
              <a:gd name="T17" fmla="*/ 2147483647 h 36"/>
              <a:gd name="T18" fmla="*/ 2147483647 w 26"/>
              <a:gd name="T19" fmla="*/ 0 h 36"/>
              <a:gd name="T20" fmla="*/ 0 w 26"/>
              <a:gd name="T21" fmla="*/ 0 h 36"/>
              <a:gd name="T22" fmla="*/ 0 w 26"/>
              <a:gd name="T23" fmla="*/ 2147483647 h 36"/>
              <a:gd name="T24" fmla="*/ 2147483647 w 26"/>
              <a:gd name="T25" fmla="*/ 2147483647 h 36"/>
              <a:gd name="T26" fmla="*/ 2147483647 w 26"/>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6"/>
              <a:gd name="T44" fmla="*/ 26 w 2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6">
                <a:moveTo>
                  <a:pt x="4" y="36"/>
                </a:moveTo>
                <a:lnTo>
                  <a:pt x="4" y="18"/>
                </a:lnTo>
                <a:lnTo>
                  <a:pt x="22" y="18"/>
                </a:lnTo>
                <a:lnTo>
                  <a:pt x="22" y="36"/>
                </a:lnTo>
                <a:lnTo>
                  <a:pt x="26" y="36"/>
                </a:lnTo>
                <a:lnTo>
                  <a:pt x="26" y="0"/>
                </a:lnTo>
                <a:lnTo>
                  <a:pt x="22" y="0"/>
                </a:lnTo>
                <a:lnTo>
                  <a:pt x="22" y="14"/>
                </a:lnTo>
                <a:lnTo>
                  <a:pt x="4" y="14"/>
                </a:lnTo>
                <a:lnTo>
                  <a:pt x="4"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035" name="Freeform 1673"/>
          <p:cNvSpPr>
            <a:spLocks/>
          </p:cNvSpPr>
          <p:nvPr/>
        </p:nvSpPr>
        <p:spPr bwMode="auto">
          <a:xfrm>
            <a:off x="5718175" y="4819650"/>
            <a:ext cx="44450" cy="57150"/>
          </a:xfrm>
          <a:custGeom>
            <a:avLst/>
            <a:gdLst>
              <a:gd name="T0" fmla="*/ 2147483647 w 28"/>
              <a:gd name="T1" fmla="*/ 2147483647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0 h 36"/>
              <a:gd name="T12" fmla="*/ 2147483647 w 28"/>
              <a:gd name="T13" fmla="*/ 0 h 36"/>
              <a:gd name="T14" fmla="*/ 2147483647 w 28"/>
              <a:gd name="T15" fmla="*/ 2147483647 h 36"/>
              <a:gd name="T16" fmla="*/ 2147483647 w 28"/>
              <a:gd name="T17" fmla="*/ 2147483647 h 36"/>
              <a:gd name="T18" fmla="*/ 2147483647 w 28"/>
              <a:gd name="T19" fmla="*/ 0 h 36"/>
              <a:gd name="T20" fmla="*/ 0 w 28"/>
              <a:gd name="T21" fmla="*/ 0 h 36"/>
              <a:gd name="T22" fmla="*/ 0 w 28"/>
              <a:gd name="T23" fmla="*/ 2147483647 h 36"/>
              <a:gd name="T24" fmla="*/ 2147483647 w 28"/>
              <a:gd name="T25" fmla="*/ 2147483647 h 36"/>
              <a:gd name="T26" fmla="*/ 2147483647 w 28"/>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6"/>
              <a:gd name="T44" fmla="*/ 28 w 28"/>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6">
                <a:moveTo>
                  <a:pt x="4" y="36"/>
                </a:moveTo>
                <a:lnTo>
                  <a:pt x="4" y="18"/>
                </a:lnTo>
                <a:lnTo>
                  <a:pt x="22" y="18"/>
                </a:lnTo>
                <a:lnTo>
                  <a:pt x="22" y="36"/>
                </a:lnTo>
                <a:lnTo>
                  <a:pt x="28" y="36"/>
                </a:lnTo>
                <a:lnTo>
                  <a:pt x="28" y="0"/>
                </a:lnTo>
                <a:lnTo>
                  <a:pt x="22" y="0"/>
                </a:lnTo>
                <a:lnTo>
                  <a:pt x="22" y="14"/>
                </a:lnTo>
                <a:lnTo>
                  <a:pt x="4" y="14"/>
                </a:lnTo>
                <a:lnTo>
                  <a:pt x="4"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036" name="Freeform 1674"/>
          <p:cNvSpPr>
            <a:spLocks noEditPoints="1"/>
          </p:cNvSpPr>
          <p:nvPr/>
        </p:nvSpPr>
        <p:spPr bwMode="auto">
          <a:xfrm>
            <a:off x="4330700" y="195580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2147483647 h 34"/>
              <a:gd name="T12" fmla="*/ 2147483647 w 26"/>
              <a:gd name="T13" fmla="*/ 2147483647 h 34"/>
              <a:gd name="T14" fmla="*/ 2147483647 w 26"/>
              <a:gd name="T15" fmla="*/ 2147483647 h 34"/>
              <a:gd name="T16" fmla="*/ 2147483647 w 26"/>
              <a:gd name="T17" fmla="*/ 2147483647 h 34"/>
              <a:gd name="T18" fmla="*/ 2147483647 w 26"/>
              <a:gd name="T19" fmla="*/ 2147483647 h 34"/>
              <a:gd name="T20" fmla="*/ 2147483647 w 26"/>
              <a:gd name="T21" fmla="*/ 2147483647 h 34"/>
              <a:gd name="T22" fmla="*/ 2147483647 w 26"/>
              <a:gd name="T23" fmla="*/ 2147483647 h 34"/>
              <a:gd name="T24" fmla="*/ 2147483647 w 26"/>
              <a:gd name="T25" fmla="*/ 2147483647 h 34"/>
              <a:gd name="T26" fmla="*/ 2147483647 w 26"/>
              <a:gd name="T27" fmla="*/ 2147483647 h 34"/>
              <a:gd name="T28" fmla="*/ 2147483647 w 26"/>
              <a:gd name="T29" fmla="*/ 0 h 34"/>
              <a:gd name="T30" fmla="*/ 2147483647 w 26"/>
              <a:gd name="T31" fmla="*/ 0 h 34"/>
              <a:gd name="T32" fmla="*/ 2147483647 w 26"/>
              <a:gd name="T33" fmla="*/ 0 h 34"/>
              <a:gd name="T34" fmla="*/ 0 w 26"/>
              <a:gd name="T35" fmla="*/ 0 h 34"/>
              <a:gd name="T36" fmla="*/ 0 w 26"/>
              <a:gd name="T37" fmla="*/ 2147483647 h 34"/>
              <a:gd name="T38" fmla="*/ 2147483647 w 26"/>
              <a:gd name="T39" fmla="*/ 2147483647 h 34"/>
              <a:gd name="T40" fmla="*/ 2147483647 w 26"/>
              <a:gd name="T41" fmla="*/ 2147483647 h 34"/>
              <a:gd name="T42" fmla="*/ 2147483647 w 26"/>
              <a:gd name="T43" fmla="*/ 2147483647 h 34"/>
              <a:gd name="T44" fmla="*/ 2147483647 w 26"/>
              <a:gd name="T45" fmla="*/ 2147483647 h 34"/>
              <a:gd name="T46" fmla="*/ 2147483647 w 26"/>
              <a:gd name="T47" fmla="*/ 2147483647 h 34"/>
              <a:gd name="T48" fmla="*/ 2147483647 w 26"/>
              <a:gd name="T49" fmla="*/ 2147483647 h 34"/>
              <a:gd name="T50" fmla="*/ 2147483647 w 26"/>
              <a:gd name="T51" fmla="*/ 2147483647 h 34"/>
              <a:gd name="T52" fmla="*/ 2147483647 w 26"/>
              <a:gd name="T53" fmla="*/ 2147483647 h 34"/>
              <a:gd name="T54" fmla="*/ 2147483647 w 26"/>
              <a:gd name="T55" fmla="*/ 2147483647 h 34"/>
              <a:gd name="T56" fmla="*/ 2147483647 w 26"/>
              <a:gd name="T57" fmla="*/ 2147483647 h 34"/>
              <a:gd name="T58" fmla="*/ 2147483647 w 26"/>
              <a:gd name="T59" fmla="*/ 2147483647 h 34"/>
              <a:gd name="T60" fmla="*/ 2147483647 w 26"/>
              <a:gd name="T61" fmla="*/ 2147483647 h 34"/>
              <a:gd name="T62" fmla="*/ 2147483647 w 26"/>
              <a:gd name="T63" fmla="*/ 2147483647 h 34"/>
              <a:gd name="T64" fmla="*/ 2147483647 w 26"/>
              <a:gd name="T65" fmla="*/ 2147483647 h 34"/>
              <a:gd name="T66" fmla="*/ 2147483647 w 26"/>
              <a:gd name="T67" fmla="*/ 2147483647 h 34"/>
              <a:gd name="T68" fmla="*/ 2147483647 w 26"/>
              <a:gd name="T69" fmla="*/ 2147483647 h 34"/>
              <a:gd name="T70" fmla="*/ 2147483647 w 26"/>
              <a:gd name="T71" fmla="*/ 2147483647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
              <a:gd name="T109" fmla="*/ 0 h 34"/>
              <a:gd name="T110" fmla="*/ 26 w 26"/>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 h="34">
                <a:moveTo>
                  <a:pt x="4" y="34"/>
                </a:moveTo>
                <a:lnTo>
                  <a:pt x="4" y="20"/>
                </a:lnTo>
                <a:lnTo>
                  <a:pt x="14" y="20"/>
                </a:lnTo>
                <a:lnTo>
                  <a:pt x="20" y="20"/>
                </a:lnTo>
                <a:lnTo>
                  <a:pt x="24" y="16"/>
                </a:lnTo>
                <a:lnTo>
                  <a:pt x="26" y="14"/>
                </a:lnTo>
                <a:lnTo>
                  <a:pt x="26" y="10"/>
                </a:lnTo>
                <a:lnTo>
                  <a:pt x="26" y="4"/>
                </a:lnTo>
                <a:lnTo>
                  <a:pt x="22" y="2"/>
                </a:lnTo>
                <a:lnTo>
                  <a:pt x="18" y="0"/>
                </a:lnTo>
                <a:lnTo>
                  <a:pt x="14" y="0"/>
                </a:lnTo>
                <a:lnTo>
                  <a:pt x="0" y="0"/>
                </a:lnTo>
                <a:lnTo>
                  <a:pt x="0" y="34"/>
                </a:lnTo>
                <a:lnTo>
                  <a:pt x="4" y="34"/>
                </a:lnTo>
                <a:close/>
                <a:moveTo>
                  <a:pt x="4" y="4"/>
                </a:moveTo>
                <a:lnTo>
                  <a:pt x="14" y="4"/>
                </a:lnTo>
                <a:lnTo>
                  <a:pt x="18" y="4"/>
                </a:lnTo>
                <a:lnTo>
                  <a:pt x="20" y="6"/>
                </a:lnTo>
                <a:lnTo>
                  <a:pt x="22" y="10"/>
                </a:lnTo>
                <a:lnTo>
                  <a:pt x="20" y="14"/>
                </a:lnTo>
                <a:lnTo>
                  <a:pt x="14" y="16"/>
                </a:lnTo>
                <a:lnTo>
                  <a:pt x="4" y="16"/>
                </a:lnTo>
                <a:lnTo>
                  <a:pt x="4" y="4"/>
                </a:lnTo>
                <a:close/>
              </a:path>
            </a:pathLst>
          </a:custGeom>
          <a:solidFill>
            <a:srgbClr val="FFFFFF"/>
          </a:solidFill>
          <a:ln w="4">
            <a:solidFill>
              <a:srgbClr val="FFFFFF"/>
            </a:solidFill>
            <a:round/>
            <a:headEnd/>
            <a:tailEnd/>
          </a:ln>
        </p:spPr>
        <p:txBody>
          <a:bodyPr/>
          <a:lstStyle/>
          <a:p>
            <a:endParaRPr lang="en-US" b="1"/>
          </a:p>
        </p:txBody>
      </p:sp>
      <p:sp>
        <p:nvSpPr>
          <p:cNvPr id="41037" name="Freeform 1675"/>
          <p:cNvSpPr>
            <a:spLocks noEditPoints="1"/>
          </p:cNvSpPr>
          <p:nvPr/>
        </p:nvSpPr>
        <p:spPr bwMode="auto">
          <a:xfrm>
            <a:off x="4835525" y="200977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8"/>
                </a:moveTo>
                <a:lnTo>
                  <a:pt x="2" y="28"/>
                </a:lnTo>
                <a:lnTo>
                  <a:pt x="4" y="32"/>
                </a:lnTo>
                <a:lnTo>
                  <a:pt x="8" y="34"/>
                </a:lnTo>
                <a:lnTo>
                  <a:pt x="12" y="36"/>
                </a:lnTo>
                <a:lnTo>
                  <a:pt x="16" y="36"/>
                </a:lnTo>
                <a:lnTo>
                  <a:pt x="24" y="34"/>
                </a:lnTo>
                <a:lnTo>
                  <a:pt x="28" y="32"/>
                </a:lnTo>
                <a:lnTo>
                  <a:pt x="30" y="28"/>
                </a:lnTo>
                <a:lnTo>
                  <a:pt x="32" y="18"/>
                </a:lnTo>
                <a:lnTo>
                  <a:pt x="30" y="10"/>
                </a:lnTo>
                <a:lnTo>
                  <a:pt x="28" y="6"/>
                </a:lnTo>
                <a:lnTo>
                  <a:pt x="24" y="2"/>
                </a:lnTo>
                <a:lnTo>
                  <a:pt x="20" y="2"/>
                </a:lnTo>
                <a:lnTo>
                  <a:pt x="16" y="0"/>
                </a:lnTo>
                <a:lnTo>
                  <a:pt x="10" y="2"/>
                </a:lnTo>
                <a:lnTo>
                  <a:pt x="4" y="6"/>
                </a:lnTo>
                <a:lnTo>
                  <a:pt x="0" y="12"/>
                </a:lnTo>
                <a:lnTo>
                  <a:pt x="0" y="18"/>
                </a:lnTo>
                <a:lnTo>
                  <a:pt x="2" y="28"/>
                </a:lnTo>
                <a:close/>
                <a:moveTo>
                  <a:pt x="8" y="8"/>
                </a:moveTo>
                <a:lnTo>
                  <a:pt x="8" y="8"/>
                </a:lnTo>
                <a:lnTo>
                  <a:pt x="12" y="6"/>
                </a:lnTo>
                <a:lnTo>
                  <a:pt x="16" y="4"/>
                </a:lnTo>
                <a:lnTo>
                  <a:pt x="22" y="6"/>
                </a:lnTo>
                <a:lnTo>
                  <a:pt x="26" y="12"/>
                </a:lnTo>
                <a:lnTo>
                  <a:pt x="28" y="18"/>
                </a:lnTo>
                <a:lnTo>
                  <a:pt x="26" y="24"/>
                </a:lnTo>
                <a:lnTo>
                  <a:pt x="24" y="28"/>
                </a:lnTo>
                <a:lnTo>
                  <a:pt x="20" y="32"/>
                </a:lnTo>
                <a:lnTo>
                  <a:pt x="16" y="32"/>
                </a:lnTo>
                <a:lnTo>
                  <a:pt x="12" y="32"/>
                </a:lnTo>
                <a:lnTo>
                  <a:pt x="8" y="28"/>
                </a:lnTo>
                <a:lnTo>
                  <a:pt x="6" y="24"/>
                </a:lnTo>
                <a:lnTo>
                  <a:pt x="4" y="18"/>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38" name="Freeform 1676"/>
          <p:cNvSpPr>
            <a:spLocks/>
          </p:cNvSpPr>
          <p:nvPr/>
        </p:nvSpPr>
        <p:spPr bwMode="auto">
          <a:xfrm>
            <a:off x="5076825" y="2193925"/>
            <a:ext cx="44450" cy="57150"/>
          </a:xfrm>
          <a:custGeom>
            <a:avLst/>
            <a:gdLst>
              <a:gd name="T0" fmla="*/ 2147483647 w 28"/>
              <a:gd name="T1" fmla="*/ 2147483647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0 h 36"/>
              <a:gd name="T12" fmla="*/ 2147483647 w 28"/>
              <a:gd name="T13" fmla="*/ 0 h 36"/>
              <a:gd name="T14" fmla="*/ 2147483647 w 28"/>
              <a:gd name="T15" fmla="*/ 2147483647 h 36"/>
              <a:gd name="T16" fmla="*/ 2147483647 w 28"/>
              <a:gd name="T17" fmla="*/ 2147483647 h 36"/>
              <a:gd name="T18" fmla="*/ 2147483647 w 28"/>
              <a:gd name="T19" fmla="*/ 0 h 36"/>
              <a:gd name="T20" fmla="*/ 0 w 28"/>
              <a:gd name="T21" fmla="*/ 0 h 36"/>
              <a:gd name="T22" fmla="*/ 0 w 28"/>
              <a:gd name="T23" fmla="*/ 2147483647 h 36"/>
              <a:gd name="T24" fmla="*/ 2147483647 w 28"/>
              <a:gd name="T25" fmla="*/ 2147483647 h 36"/>
              <a:gd name="T26" fmla="*/ 2147483647 w 28"/>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6"/>
              <a:gd name="T44" fmla="*/ 28 w 28"/>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6">
                <a:moveTo>
                  <a:pt x="4" y="36"/>
                </a:moveTo>
                <a:lnTo>
                  <a:pt x="4" y="18"/>
                </a:lnTo>
                <a:lnTo>
                  <a:pt x="22" y="18"/>
                </a:lnTo>
                <a:lnTo>
                  <a:pt x="22" y="36"/>
                </a:lnTo>
                <a:lnTo>
                  <a:pt x="28" y="36"/>
                </a:lnTo>
                <a:lnTo>
                  <a:pt x="28" y="0"/>
                </a:lnTo>
                <a:lnTo>
                  <a:pt x="22" y="0"/>
                </a:lnTo>
                <a:lnTo>
                  <a:pt x="22" y="14"/>
                </a:lnTo>
                <a:lnTo>
                  <a:pt x="4" y="14"/>
                </a:lnTo>
                <a:lnTo>
                  <a:pt x="4"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039" name="Freeform 1677"/>
          <p:cNvSpPr>
            <a:spLocks/>
          </p:cNvSpPr>
          <p:nvPr/>
        </p:nvSpPr>
        <p:spPr bwMode="auto">
          <a:xfrm>
            <a:off x="4600575" y="219710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40" name="Freeform 1678"/>
          <p:cNvSpPr>
            <a:spLocks/>
          </p:cNvSpPr>
          <p:nvPr/>
        </p:nvSpPr>
        <p:spPr bwMode="auto">
          <a:xfrm>
            <a:off x="4991100" y="23685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41" name="Freeform 1679"/>
          <p:cNvSpPr>
            <a:spLocks/>
          </p:cNvSpPr>
          <p:nvPr/>
        </p:nvSpPr>
        <p:spPr bwMode="auto">
          <a:xfrm>
            <a:off x="4597400" y="1952625"/>
            <a:ext cx="47625" cy="57150"/>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2147483647 w 30"/>
              <a:gd name="T17" fmla="*/ 2147483647 h 36"/>
              <a:gd name="T18" fmla="*/ 2147483647 w 30"/>
              <a:gd name="T19" fmla="*/ 2147483647 h 36"/>
              <a:gd name="T20" fmla="*/ 2147483647 w 30"/>
              <a:gd name="T21" fmla="*/ 2147483647 h 36"/>
              <a:gd name="T22" fmla="*/ 2147483647 w 30"/>
              <a:gd name="T23" fmla="*/ 2147483647 h 36"/>
              <a:gd name="T24" fmla="*/ 2147483647 w 30"/>
              <a:gd name="T25" fmla="*/ 2147483647 h 36"/>
              <a:gd name="T26" fmla="*/ 2147483647 w 30"/>
              <a:gd name="T27" fmla="*/ 2147483647 h 36"/>
              <a:gd name="T28" fmla="*/ 2147483647 w 30"/>
              <a:gd name="T29" fmla="*/ 2147483647 h 36"/>
              <a:gd name="T30" fmla="*/ 2147483647 w 30"/>
              <a:gd name="T31" fmla="*/ 2147483647 h 36"/>
              <a:gd name="T32" fmla="*/ 2147483647 w 30"/>
              <a:gd name="T33" fmla="*/ 2147483647 h 36"/>
              <a:gd name="T34" fmla="*/ 2147483647 w 30"/>
              <a:gd name="T35" fmla="*/ 2147483647 h 36"/>
              <a:gd name="T36" fmla="*/ 2147483647 w 30"/>
              <a:gd name="T37" fmla="*/ 2147483647 h 36"/>
              <a:gd name="T38" fmla="*/ 2147483647 w 30"/>
              <a:gd name="T39" fmla="*/ 2147483647 h 36"/>
              <a:gd name="T40" fmla="*/ 2147483647 w 30"/>
              <a:gd name="T41" fmla="*/ 2147483647 h 36"/>
              <a:gd name="T42" fmla="*/ 2147483647 w 30"/>
              <a:gd name="T43" fmla="*/ 2147483647 h 36"/>
              <a:gd name="T44" fmla="*/ 2147483647 w 30"/>
              <a:gd name="T45" fmla="*/ 2147483647 h 36"/>
              <a:gd name="T46" fmla="*/ 2147483647 w 30"/>
              <a:gd name="T47" fmla="*/ 2147483647 h 36"/>
              <a:gd name="T48" fmla="*/ 2147483647 w 30"/>
              <a:gd name="T49" fmla="*/ 2147483647 h 36"/>
              <a:gd name="T50" fmla="*/ 2147483647 w 30"/>
              <a:gd name="T51" fmla="*/ 2147483647 h 36"/>
              <a:gd name="T52" fmla="*/ 2147483647 w 30"/>
              <a:gd name="T53" fmla="*/ 0 h 36"/>
              <a:gd name="T54" fmla="*/ 2147483647 w 30"/>
              <a:gd name="T55" fmla="*/ 0 h 36"/>
              <a:gd name="T56" fmla="*/ 2147483647 w 30"/>
              <a:gd name="T57" fmla="*/ 2147483647 h 36"/>
              <a:gd name="T58" fmla="*/ 2147483647 w 30"/>
              <a:gd name="T59" fmla="*/ 2147483647 h 36"/>
              <a:gd name="T60" fmla="*/ 2147483647 w 30"/>
              <a:gd name="T61" fmla="*/ 2147483647 h 36"/>
              <a:gd name="T62" fmla="*/ 2147483647 w 30"/>
              <a:gd name="T63" fmla="*/ 2147483647 h 36"/>
              <a:gd name="T64" fmla="*/ 2147483647 w 30"/>
              <a:gd name="T65" fmla="*/ 2147483647 h 36"/>
              <a:gd name="T66" fmla="*/ 0 w 30"/>
              <a:gd name="T67" fmla="*/ 2147483647 h 36"/>
              <a:gd name="T68" fmla="*/ 0 w 30"/>
              <a:gd name="T69" fmla="*/ 2147483647 h 36"/>
              <a:gd name="T70" fmla="*/ 0 w 30"/>
              <a:gd name="T71" fmla="*/ 2147483647 h 36"/>
              <a:gd name="T72" fmla="*/ 0 w 30"/>
              <a:gd name="T73" fmla="*/ 2147483647 h 36"/>
              <a:gd name="T74" fmla="*/ 2147483647 w 30"/>
              <a:gd name="T75" fmla="*/ 2147483647 h 36"/>
              <a:gd name="T76" fmla="*/ 2147483647 w 30"/>
              <a:gd name="T77" fmla="*/ 2147483647 h 36"/>
              <a:gd name="T78" fmla="*/ 2147483647 w 30"/>
              <a:gd name="T79" fmla="*/ 2147483647 h 36"/>
              <a:gd name="T80" fmla="*/ 2147483647 w 30"/>
              <a:gd name="T81" fmla="*/ 2147483647 h 36"/>
              <a:gd name="T82" fmla="*/ 2147483647 w 30"/>
              <a:gd name="T83" fmla="*/ 2147483647 h 36"/>
              <a:gd name="T84" fmla="*/ 2147483647 w 30"/>
              <a:gd name="T85" fmla="*/ 2147483647 h 36"/>
              <a:gd name="T86" fmla="*/ 2147483647 w 30"/>
              <a:gd name="T87" fmla="*/ 2147483647 h 36"/>
              <a:gd name="T88" fmla="*/ 2147483647 w 30"/>
              <a:gd name="T89" fmla="*/ 2147483647 h 36"/>
              <a:gd name="T90" fmla="*/ 2147483647 w 30"/>
              <a:gd name="T91" fmla="*/ 2147483647 h 36"/>
              <a:gd name="T92" fmla="*/ 2147483647 w 30"/>
              <a:gd name="T93" fmla="*/ 2147483647 h 36"/>
              <a:gd name="T94" fmla="*/ 2147483647 w 30"/>
              <a:gd name="T95" fmla="*/ 2147483647 h 36"/>
              <a:gd name="T96" fmla="*/ 2147483647 w 30"/>
              <a:gd name="T97" fmla="*/ 2147483647 h 36"/>
              <a:gd name="T98" fmla="*/ 2147483647 w 30"/>
              <a:gd name="T99" fmla="*/ 2147483647 h 36"/>
              <a:gd name="T100" fmla="*/ 2147483647 w 30"/>
              <a:gd name="T101" fmla="*/ 2147483647 h 36"/>
              <a:gd name="T102" fmla="*/ 2147483647 w 30"/>
              <a:gd name="T103" fmla="*/ 2147483647 h 36"/>
              <a:gd name="T104" fmla="*/ 2147483647 w 30"/>
              <a:gd name="T105" fmla="*/ 2147483647 h 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36"/>
              <a:gd name="T161" fmla="*/ 30 w 30"/>
              <a:gd name="T162" fmla="*/ 36 h 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36">
                <a:moveTo>
                  <a:pt x="22" y="30"/>
                </a:moveTo>
                <a:lnTo>
                  <a:pt x="22" y="30"/>
                </a:lnTo>
                <a:lnTo>
                  <a:pt x="18" y="32"/>
                </a:lnTo>
                <a:lnTo>
                  <a:pt x="14" y="32"/>
                </a:lnTo>
                <a:lnTo>
                  <a:pt x="8" y="30"/>
                </a:lnTo>
                <a:lnTo>
                  <a:pt x="4" y="26"/>
                </a:lnTo>
                <a:lnTo>
                  <a:pt x="4" y="18"/>
                </a:lnTo>
                <a:lnTo>
                  <a:pt x="4" y="12"/>
                </a:lnTo>
                <a:lnTo>
                  <a:pt x="8" y="6"/>
                </a:lnTo>
                <a:lnTo>
                  <a:pt x="16" y="4"/>
                </a:lnTo>
                <a:lnTo>
                  <a:pt x="20" y="6"/>
                </a:lnTo>
                <a:lnTo>
                  <a:pt x="24" y="12"/>
                </a:lnTo>
                <a:lnTo>
                  <a:pt x="28" y="10"/>
                </a:lnTo>
                <a:lnTo>
                  <a:pt x="26" y="6"/>
                </a:lnTo>
                <a:lnTo>
                  <a:pt x="24" y="4"/>
                </a:lnTo>
                <a:lnTo>
                  <a:pt x="20" y="2"/>
                </a:lnTo>
                <a:lnTo>
                  <a:pt x="16" y="0"/>
                </a:lnTo>
                <a:lnTo>
                  <a:pt x="6" y="2"/>
                </a:lnTo>
                <a:lnTo>
                  <a:pt x="4" y="6"/>
                </a:lnTo>
                <a:lnTo>
                  <a:pt x="2" y="8"/>
                </a:lnTo>
                <a:lnTo>
                  <a:pt x="0" y="18"/>
                </a:lnTo>
                <a:lnTo>
                  <a:pt x="0" y="28"/>
                </a:lnTo>
                <a:lnTo>
                  <a:pt x="4" y="32"/>
                </a:lnTo>
                <a:lnTo>
                  <a:pt x="6" y="34"/>
                </a:lnTo>
                <a:lnTo>
                  <a:pt x="10" y="36"/>
                </a:lnTo>
                <a:lnTo>
                  <a:pt x="16" y="36"/>
                </a:lnTo>
                <a:lnTo>
                  <a:pt x="20" y="36"/>
                </a:lnTo>
                <a:lnTo>
                  <a:pt x="24" y="34"/>
                </a:lnTo>
                <a:lnTo>
                  <a:pt x="28" y="30"/>
                </a:lnTo>
                <a:lnTo>
                  <a:pt x="30" y="24"/>
                </a:lnTo>
                <a:lnTo>
                  <a:pt x="24" y="24"/>
                </a:lnTo>
                <a:lnTo>
                  <a:pt x="24" y="28"/>
                </a:lnTo>
                <a:lnTo>
                  <a:pt x="22" y="30"/>
                </a:lnTo>
                <a:close/>
              </a:path>
            </a:pathLst>
          </a:custGeom>
          <a:solidFill>
            <a:srgbClr val="FFFFFF"/>
          </a:solidFill>
          <a:ln w="4">
            <a:solidFill>
              <a:srgbClr val="FFFFFF"/>
            </a:solidFill>
            <a:round/>
            <a:headEnd/>
            <a:tailEnd/>
          </a:ln>
        </p:spPr>
        <p:txBody>
          <a:bodyPr/>
          <a:lstStyle/>
          <a:p>
            <a:endParaRPr lang="en-US" b="1"/>
          </a:p>
        </p:txBody>
      </p:sp>
      <p:sp>
        <p:nvSpPr>
          <p:cNvPr id="41042" name="Freeform 1680"/>
          <p:cNvSpPr>
            <a:spLocks/>
          </p:cNvSpPr>
          <p:nvPr/>
        </p:nvSpPr>
        <p:spPr bwMode="auto">
          <a:xfrm>
            <a:off x="4651375" y="19558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4" y="34"/>
                </a:moveTo>
                <a:lnTo>
                  <a:pt x="4" y="18"/>
                </a:lnTo>
                <a:lnTo>
                  <a:pt x="22" y="18"/>
                </a:lnTo>
                <a:lnTo>
                  <a:pt x="22" y="34"/>
                </a:lnTo>
                <a:lnTo>
                  <a:pt x="28" y="34"/>
                </a:lnTo>
                <a:lnTo>
                  <a:pt x="28"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43" name="Freeform 1681"/>
          <p:cNvSpPr>
            <a:spLocks/>
          </p:cNvSpPr>
          <p:nvPr/>
        </p:nvSpPr>
        <p:spPr bwMode="auto">
          <a:xfrm>
            <a:off x="4702175" y="1993900"/>
            <a:ext cx="22225" cy="38100"/>
          </a:xfrm>
          <a:custGeom>
            <a:avLst/>
            <a:gdLst>
              <a:gd name="T0" fmla="*/ 2147483647 w 14"/>
              <a:gd name="T1" fmla="*/ 2147483647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2147483647 w 14"/>
              <a:gd name="T17" fmla="*/ 2147483647 h 24"/>
              <a:gd name="T18" fmla="*/ 2147483647 w 14"/>
              <a:gd name="T19" fmla="*/ 2147483647 h 24"/>
              <a:gd name="T20" fmla="*/ 2147483647 w 14"/>
              <a:gd name="T21" fmla="*/ 2147483647 h 24"/>
              <a:gd name="T22" fmla="*/ 2147483647 w 14"/>
              <a:gd name="T23" fmla="*/ 2147483647 h 24"/>
              <a:gd name="T24" fmla="*/ 2147483647 w 14"/>
              <a:gd name="T25" fmla="*/ 2147483647 h 24"/>
              <a:gd name="T26" fmla="*/ 2147483647 w 14"/>
              <a:gd name="T27" fmla="*/ 2147483647 h 24"/>
              <a:gd name="T28" fmla="*/ 2147483647 w 14"/>
              <a:gd name="T29" fmla="*/ 0 h 24"/>
              <a:gd name="T30" fmla="*/ 2147483647 w 14"/>
              <a:gd name="T31" fmla="*/ 0 h 24"/>
              <a:gd name="T32" fmla="*/ 2147483647 w 14"/>
              <a:gd name="T33" fmla="*/ 2147483647 h 24"/>
              <a:gd name="T34" fmla="*/ 2147483647 w 14"/>
              <a:gd name="T35" fmla="*/ 2147483647 h 24"/>
              <a:gd name="T36" fmla="*/ 0 w 14"/>
              <a:gd name="T37" fmla="*/ 2147483647 h 24"/>
              <a:gd name="T38" fmla="*/ 2147483647 w 14"/>
              <a:gd name="T39" fmla="*/ 2147483647 h 24"/>
              <a:gd name="T40" fmla="*/ 2147483647 w 14"/>
              <a:gd name="T41" fmla="*/ 2147483647 h 24"/>
              <a:gd name="T42" fmla="*/ 2147483647 w 14"/>
              <a:gd name="T43" fmla="*/ 2147483647 h 24"/>
              <a:gd name="T44" fmla="*/ 2147483647 w 14"/>
              <a:gd name="T45" fmla="*/ 2147483647 h 24"/>
              <a:gd name="T46" fmla="*/ 2147483647 w 14"/>
              <a:gd name="T47" fmla="*/ 2147483647 h 24"/>
              <a:gd name="T48" fmla="*/ 2147483647 w 14"/>
              <a:gd name="T49" fmla="*/ 2147483647 h 24"/>
              <a:gd name="T50" fmla="*/ 2147483647 w 14"/>
              <a:gd name="T51" fmla="*/ 2147483647 h 24"/>
              <a:gd name="T52" fmla="*/ 2147483647 w 14"/>
              <a:gd name="T53" fmla="*/ 2147483647 h 24"/>
              <a:gd name="T54" fmla="*/ 2147483647 w 14"/>
              <a:gd name="T55" fmla="*/ 2147483647 h 24"/>
              <a:gd name="T56" fmla="*/ 2147483647 w 14"/>
              <a:gd name="T57" fmla="*/ 2147483647 h 24"/>
              <a:gd name="T58" fmla="*/ 2147483647 w 14"/>
              <a:gd name="T59" fmla="*/ 2147483647 h 24"/>
              <a:gd name="T60" fmla="*/ 2147483647 w 14"/>
              <a:gd name="T61" fmla="*/ 2147483647 h 24"/>
              <a:gd name="T62" fmla="*/ 2147483647 w 14"/>
              <a:gd name="T63" fmla="*/ 2147483647 h 24"/>
              <a:gd name="T64" fmla="*/ 2147483647 w 14"/>
              <a:gd name="T65" fmla="*/ 2147483647 h 24"/>
              <a:gd name="T66" fmla="*/ 2147483647 w 14"/>
              <a:gd name="T67" fmla="*/ 2147483647 h 24"/>
              <a:gd name="T68" fmla="*/ 2147483647 w 14"/>
              <a:gd name="T69" fmla="*/ 2147483647 h 24"/>
              <a:gd name="T70" fmla="*/ 0 w 14"/>
              <a:gd name="T71" fmla="*/ 2147483647 h 24"/>
              <a:gd name="T72" fmla="*/ 0 w 14"/>
              <a:gd name="T73" fmla="*/ 2147483647 h 24"/>
              <a:gd name="T74" fmla="*/ 0 w 14"/>
              <a:gd name="T75" fmla="*/ 2147483647 h 24"/>
              <a:gd name="T76" fmla="*/ 2147483647 w 14"/>
              <a:gd name="T77" fmla="*/ 2147483647 h 24"/>
              <a:gd name="T78" fmla="*/ 2147483647 w 14"/>
              <a:gd name="T79" fmla="*/ 2147483647 h 24"/>
              <a:gd name="T80" fmla="*/ 2147483647 w 14"/>
              <a:gd name="T81" fmla="*/ 2147483647 h 24"/>
              <a:gd name="T82" fmla="*/ 2147483647 w 14"/>
              <a:gd name="T83" fmla="*/ 2147483647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
              <a:gd name="T127" fmla="*/ 0 h 24"/>
              <a:gd name="T128" fmla="*/ 14 w 14"/>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 h="24">
                <a:moveTo>
                  <a:pt x="4" y="22"/>
                </a:moveTo>
                <a:lnTo>
                  <a:pt x="4" y="22"/>
                </a:lnTo>
                <a:lnTo>
                  <a:pt x="4" y="20"/>
                </a:lnTo>
                <a:lnTo>
                  <a:pt x="8" y="16"/>
                </a:lnTo>
                <a:lnTo>
                  <a:pt x="12" y="12"/>
                </a:lnTo>
                <a:lnTo>
                  <a:pt x="14" y="10"/>
                </a:lnTo>
                <a:lnTo>
                  <a:pt x="14" y="8"/>
                </a:lnTo>
                <a:lnTo>
                  <a:pt x="12" y="2"/>
                </a:lnTo>
                <a:lnTo>
                  <a:pt x="8" y="0"/>
                </a:lnTo>
                <a:lnTo>
                  <a:pt x="2" y="2"/>
                </a:lnTo>
                <a:lnTo>
                  <a:pt x="0" y="8"/>
                </a:lnTo>
                <a:lnTo>
                  <a:pt x="2" y="8"/>
                </a:lnTo>
                <a:lnTo>
                  <a:pt x="4" y="4"/>
                </a:lnTo>
                <a:lnTo>
                  <a:pt x="8" y="4"/>
                </a:lnTo>
                <a:lnTo>
                  <a:pt x="10" y="4"/>
                </a:lnTo>
                <a:lnTo>
                  <a:pt x="12" y="8"/>
                </a:lnTo>
                <a:lnTo>
                  <a:pt x="10" y="10"/>
                </a:lnTo>
                <a:lnTo>
                  <a:pt x="6" y="16"/>
                </a:lnTo>
                <a:lnTo>
                  <a:pt x="2" y="18"/>
                </a:lnTo>
                <a:lnTo>
                  <a:pt x="0" y="22"/>
                </a:lnTo>
                <a:lnTo>
                  <a:pt x="0" y="24"/>
                </a:lnTo>
                <a:lnTo>
                  <a:pt x="14" y="24"/>
                </a:lnTo>
                <a:lnTo>
                  <a:pt x="14" y="22"/>
                </a:lnTo>
                <a:lnTo>
                  <a:pt x="4" y="22"/>
                </a:lnTo>
                <a:close/>
              </a:path>
            </a:pathLst>
          </a:custGeom>
          <a:solidFill>
            <a:srgbClr val="FFFFFF"/>
          </a:solidFill>
          <a:ln w="4">
            <a:solidFill>
              <a:srgbClr val="FFFFFF"/>
            </a:solidFill>
            <a:round/>
            <a:headEnd/>
            <a:tailEnd/>
          </a:ln>
        </p:spPr>
        <p:txBody>
          <a:bodyPr/>
          <a:lstStyle/>
          <a:p>
            <a:endParaRPr lang="en-US" b="1"/>
          </a:p>
        </p:txBody>
      </p:sp>
      <p:sp>
        <p:nvSpPr>
          <p:cNvPr id="41044" name="Freeform 1682"/>
          <p:cNvSpPr>
            <a:spLocks noEditPoints="1"/>
          </p:cNvSpPr>
          <p:nvPr/>
        </p:nvSpPr>
        <p:spPr bwMode="auto">
          <a:xfrm>
            <a:off x="4457700" y="195262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2147483647 h 36"/>
              <a:gd name="T42" fmla="*/ 2147483647 w 34"/>
              <a:gd name="T43" fmla="*/ 0 h 36"/>
              <a:gd name="T44" fmla="*/ 2147483647 w 34"/>
              <a:gd name="T45" fmla="*/ 0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8"/>
                </a:moveTo>
                <a:lnTo>
                  <a:pt x="2" y="28"/>
                </a:lnTo>
                <a:lnTo>
                  <a:pt x="4" y="32"/>
                </a:lnTo>
                <a:lnTo>
                  <a:pt x="8" y="34"/>
                </a:lnTo>
                <a:lnTo>
                  <a:pt x="12" y="36"/>
                </a:lnTo>
                <a:lnTo>
                  <a:pt x="16" y="36"/>
                </a:lnTo>
                <a:lnTo>
                  <a:pt x="26" y="34"/>
                </a:lnTo>
                <a:lnTo>
                  <a:pt x="28" y="32"/>
                </a:lnTo>
                <a:lnTo>
                  <a:pt x="32" y="28"/>
                </a:lnTo>
                <a:lnTo>
                  <a:pt x="34" y="18"/>
                </a:lnTo>
                <a:lnTo>
                  <a:pt x="32" y="10"/>
                </a:lnTo>
                <a:lnTo>
                  <a:pt x="28" y="6"/>
                </a:lnTo>
                <a:lnTo>
                  <a:pt x="26" y="4"/>
                </a:lnTo>
                <a:lnTo>
                  <a:pt x="22" y="2"/>
                </a:lnTo>
                <a:lnTo>
                  <a:pt x="16" y="0"/>
                </a:lnTo>
                <a:lnTo>
                  <a:pt x="10" y="2"/>
                </a:lnTo>
                <a:lnTo>
                  <a:pt x="4" y="6"/>
                </a:lnTo>
                <a:lnTo>
                  <a:pt x="2" y="12"/>
                </a:lnTo>
                <a:lnTo>
                  <a:pt x="0" y="20"/>
                </a:lnTo>
                <a:lnTo>
                  <a:pt x="2" y="28"/>
                </a:lnTo>
                <a:close/>
                <a:moveTo>
                  <a:pt x="8" y="8"/>
                </a:moveTo>
                <a:lnTo>
                  <a:pt x="8" y="8"/>
                </a:lnTo>
                <a:lnTo>
                  <a:pt x="12" y="6"/>
                </a:lnTo>
                <a:lnTo>
                  <a:pt x="16" y="4"/>
                </a:lnTo>
                <a:lnTo>
                  <a:pt x="24" y="6"/>
                </a:lnTo>
                <a:lnTo>
                  <a:pt x="28" y="12"/>
                </a:lnTo>
                <a:lnTo>
                  <a:pt x="28" y="18"/>
                </a:lnTo>
                <a:lnTo>
                  <a:pt x="28" y="24"/>
                </a:lnTo>
                <a:lnTo>
                  <a:pt x="26" y="28"/>
                </a:lnTo>
                <a:lnTo>
                  <a:pt x="22" y="32"/>
                </a:lnTo>
                <a:lnTo>
                  <a:pt x="16" y="32"/>
                </a:lnTo>
                <a:lnTo>
                  <a:pt x="12" y="32"/>
                </a:lnTo>
                <a:lnTo>
                  <a:pt x="8" y="28"/>
                </a:lnTo>
                <a:lnTo>
                  <a:pt x="6" y="24"/>
                </a:lnTo>
                <a:lnTo>
                  <a:pt x="6" y="20"/>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45" name="Freeform 1683"/>
          <p:cNvSpPr>
            <a:spLocks noEditPoints="1"/>
          </p:cNvSpPr>
          <p:nvPr/>
        </p:nvSpPr>
        <p:spPr bwMode="auto">
          <a:xfrm>
            <a:off x="4197350" y="195262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2147483647 h 36"/>
              <a:gd name="T42" fmla="*/ 2147483647 w 34"/>
              <a:gd name="T43" fmla="*/ 0 h 36"/>
              <a:gd name="T44" fmla="*/ 2147483647 w 34"/>
              <a:gd name="T45" fmla="*/ 0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8"/>
                </a:moveTo>
                <a:lnTo>
                  <a:pt x="2" y="28"/>
                </a:lnTo>
                <a:lnTo>
                  <a:pt x="4" y="32"/>
                </a:lnTo>
                <a:lnTo>
                  <a:pt x="8" y="34"/>
                </a:lnTo>
                <a:lnTo>
                  <a:pt x="12" y="36"/>
                </a:lnTo>
                <a:lnTo>
                  <a:pt x="16" y="36"/>
                </a:lnTo>
                <a:lnTo>
                  <a:pt x="26" y="34"/>
                </a:lnTo>
                <a:lnTo>
                  <a:pt x="28" y="32"/>
                </a:lnTo>
                <a:lnTo>
                  <a:pt x="32" y="28"/>
                </a:lnTo>
                <a:lnTo>
                  <a:pt x="34" y="18"/>
                </a:lnTo>
                <a:lnTo>
                  <a:pt x="32" y="10"/>
                </a:lnTo>
                <a:lnTo>
                  <a:pt x="28" y="6"/>
                </a:lnTo>
                <a:lnTo>
                  <a:pt x="26" y="4"/>
                </a:lnTo>
                <a:lnTo>
                  <a:pt x="22" y="2"/>
                </a:lnTo>
                <a:lnTo>
                  <a:pt x="18" y="0"/>
                </a:lnTo>
                <a:lnTo>
                  <a:pt x="10" y="2"/>
                </a:lnTo>
                <a:lnTo>
                  <a:pt x="6" y="6"/>
                </a:lnTo>
                <a:lnTo>
                  <a:pt x="2" y="12"/>
                </a:lnTo>
                <a:lnTo>
                  <a:pt x="0" y="20"/>
                </a:lnTo>
                <a:lnTo>
                  <a:pt x="2" y="28"/>
                </a:lnTo>
                <a:close/>
                <a:moveTo>
                  <a:pt x="8" y="8"/>
                </a:moveTo>
                <a:lnTo>
                  <a:pt x="8" y="8"/>
                </a:lnTo>
                <a:lnTo>
                  <a:pt x="12" y="6"/>
                </a:lnTo>
                <a:lnTo>
                  <a:pt x="18" y="4"/>
                </a:lnTo>
                <a:lnTo>
                  <a:pt x="24" y="6"/>
                </a:lnTo>
                <a:lnTo>
                  <a:pt x="28" y="12"/>
                </a:lnTo>
                <a:lnTo>
                  <a:pt x="28" y="18"/>
                </a:lnTo>
                <a:lnTo>
                  <a:pt x="28" y="24"/>
                </a:lnTo>
                <a:lnTo>
                  <a:pt x="26" y="28"/>
                </a:lnTo>
                <a:lnTo>
                  <a:pt x="22" y="32"/>
                </a:lnTo>
                <a:lnTo>
                  <a:pt x="16" y="32"/>
                </a:lnTo>
                <a:lnTo>
                  <a:pt x="12" y="32"/>
                </a:lnTo>
                <a:lnTo>
                  <a:pt x="8" y="28"/>
                </a:lnTo>
                <a:lnTo>
                  <a:pt x="6" y="24"/>
                </a:lnTo>
                <a:lnTo>
                  <a:pt x="6" y="20"/>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46" name="Freeform 1684"/>
          <p:cNvSpPr>
            <a:spLocks noEditPoints="1"/>
          </p:cNvSpPr>
          <p:nvPr/>
        </p:nvSpPr>
        <p:spPr bwMode="auto">
          <a:xfrm>
            <a:off x="4330700" y="209232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0 h 36"/>
              <a:gd name="T42" fmla="*/ 2147483647 w 32"/>
              <a:gd name="T43" fmla="*/ 0 h 36"/>
              <a:gd name="T44" fmla="*/ 2147483647 w 32"/>
              <a:gd name="T45" fmla="*/ 0 h 36"/>
              <a:gd name="T46" fmla="*/ 2147483647 w 32"/>
              <a:gd name="T47" fmla="*/ 0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6"/>
                </a:moveTo>
                <a:lnTo>
                  <a:pt x="2" y="26"/>
                </a:lnTo>
                <a:lnTo>
                  <a:pt x="4" y="30"/>
                </a:lnTo>
                <a:lnTo>
                  <a:pt x="8" y="32"/>
                </a:lnTo>
                <a:lnTo>
                  <a:pt x="12" y="34"/>
                </a:lnTo>
                <a:lnTo>
                  <a:pt x="16" y="36"/>
                </a:lnTo>
                <a:lnTo>
                  <a:pt x="24" y="32"/>
                </a:lnTo>
                <a:lnTo>
                  <a:pt x="28" y="30"/>
                </a:lnTo>
                <a:lnTo>
                  <a:pt x="30" y="26"/>
                </a:lnTo>
                <a:lnTo>
                  <a:pt x="32" y="18"/>
                </a:lnTo>
                <a:lnTo>
                  <a:pt x="30" y="8"/>
                </a:lnTo>
                <a:lnTo>
                  <a:pt x="28" y="4"/>
                </a:lnTo>
                <a:lnTo>
                  <a:pt x="24" y="2"/>
                </a:lnTo>
                <a:lnTo>
                  <a:pt x="20" y="0"/>
                </a:lnTo>
                <a:lnTo>
                  <a:pt x="16" y="0"/>
                </a:lnTo>
                <a:lnTo>
                  <a:pt x="10" y="0"/>
                </a:lnTo>
                <a:lnTo>
                  <a:pt x="4" y="4"/>
                </a:lnTo>
                <a:lnTo>
                  <a:pt x="0" y="10"/>
                </a:lnTo>
                <a:lnTo>
                  <a:pt x="0" y="18"/>
                </a:lnTo>
                <a:lnTo>
                  <a:pt x="2" y="26"/>
                </a:lnTo>
                <a:close/>
                <a:moveTo>
                  <a:pt x="8" y="6"/>
                </a:moveTo>
                <a:lnTo>
                  <a:pt x="8" y="6"/>
                </a:lnTo>
                <a:lnTo>
                  <a:pt x="12" y="4"/>
                </a:lnTo>
                <a:lnTo>
                  <a:pt x="16" y="4"/>
                </a:lnTo>
                <a:lnTo>
                  <a:pt x="22" y="6"/>
                </a:lnTo>
                <a:lnTo>
                  <a:pt x="26" y="10"/>
                </a:lnTo>
                <a:lnTo>
                  <a:pt x="28" y="18"/>
                </a:lnTo>
                <a:lnTo>
                  <a:pt x="26" y="24"/>
                </a:lnTo>
                <a:lnTo>
                  <a:pt x="24" y="28"/>
                </a:lnTo>
                <a:lnTo>
                  <a:pt x="20" y="30"/>
                </a:lnTo>
                <a:lnTo>
                  <a:pt x="16" y="32"/>
                </a:lnTo>
                <a:lnTo>
                  <a:pt x="12" y="30"/>
                </a:lnTo>
                <a:lnTo>
                  <a:pt x="8" y="28"/>
                </a:lnTo>
                <a:lnTo>
                  <a:pt x="6" y="24"/>
                </a:lnTo>
                <a:lnTo>
                  <a:pt x="4" y="18"/>
                </a:lnTo>
                <a:lnTo>
                  <a:pt x="6" y="12"/>
                </a:lnTo>
                <a:lnTo>
                  <a:pt x="8" y="6"/>
                </a:lnTo>
                <a:close/>
              </a:path>
            </a:pathLst>
          </a:custGeom>
          <a:solidFill>
            <a:srgbClr val="FFFFFF"/>
          </a:solidFill>
          <a:ln w="4">
            <a:solidFill>
              <a:srgbClr val="FFFFFF"/>
            </a:solidFill>
            <a:round/>
            <a:headEnd/>
            <a:tailEnd/>
          </a:ln>
        </p:spPr>
        <p:txBody>
          <a:bodyPr/>
          <a:lstStyle/>
          <a:p>
            <a:endParaRPr lang="en-US" b="1"/>
          </a:p>
        </p:txBody>
      </p:sp>
      <p:sp>
        <p:nvSpPr>
          <p:cNvPr id="41047" name="Freeform 1685"/>
          <p:cNvSpPr>
            <a:spLocks/>
          </p:cNvSpPr>
          <p:nvPr/>
        </p:nvSpPr>
        <p:spPr bwMode="auto">
          <a:xfrm>
            <a:off x="4384675" y="2101850"/>
            <a:ext cx="28575" cy="3175"/>
          </a:xfrm>
          <a:custGeom>
            <a:avLst/>
            <a:gdLst>
              <a:gd name="T0" fmla="*/ 2147483647 w 18"/>
              <a:gd name="T1" fmla="*/ 2147483647 h 2"/>
              <a:gd name="T2" fmla="*/ 2147483647 w 18"/>
              <a:gd name="T3" fmla="*/ 0 h 2"/>
              <a:gd name="T4" fmla="*/ 0 w 18"/>
              <a:gd name="T5" fmla="*/ 0 h 2"/>
              <a:gd name="T6" fmla="*/ 0 w 18"/>
              <a:gd name="T7" fmla="*/ 2147483647 h 2"/>
              <a:gd name="T8" fmla="*/ 2147483647 w 18"/>
              <a:gd name="T9" fmla="*/ 2147483647 h 2"/>
              <a:gd name="T10" fmla="*/ 2147483647 w 18"/>
              <a:gd name="T11" fmla="*/ 2147483647 h 2"/>
              <a:gd name="T12" fmla="*/ 0 60000 65536"/>
              <a:gd name="T13" fmla="*/ 0 60000 65536"/>
              <a:gd name="T14" fmla="*/ 0 60000 65536"/>
              <a:gd name="T15" fmla="*/ 0 60000 65536"/>
              <a:gd name="T16" fmla="*/ 0 60000 65536"/>
              <a:gd name="T17" fmla="*/ 0 60000 65536"/>
              <a:gd name="T18" fmla="*/ 0 w 18"/>
              <a:gd name="T19" fmla="*/ 0 h 2"/>
              <a:gd name="T20" fmla="*/ 18 w 18"/>
              <a:gd name="T21" fmla="*/ 2 h 2"/>
            </a:gdLst>
            <a:ahLst/>
            <a:cxnLst>
              <a:cxn ang="T12">
                <a:pos x="T0" y="T1"/>
              </a:cxn>
              <a:cxn ang="T13">
                <a:pos x="T2" y="T3"/>
              </a:cxn>
              <a:cxn ang="T14">
                <a:pos x="T4" y="T5"/>
              </a:cxn>
              <a:cxn ang="T15">
                <a:pos x="T6" y="T7"/>
              </a:cxn>
              <a:cxn ang="T16">
                <a:pos x="T8" y="T9"/>
              </a:cxn>
              <a:cxn ang="T17">
                <a:pos x="T10" y="T11"/>
              </a:cxn>
            </a:cxnLst>
            <a:rect l="T18" t="T19" r="T20" b="T21"/>
            <a:pathLst>
              <a:path w="18" h="2">
                <a:moveTo>
                  <a:pt x="18" y="2"/>
                </a:moveTo>
                <a:lnTo>
                  <a:pt x="18" y="0"/>
                </a:lnTo>
                <a:lnTo>
                  <a:pt x="0" y="0"/>
                </a:lnTo>
                <a:lnTo>
                  <a:pt x="0" y="2"/>
                </a:lnTo>
                <a:lnTo>
                  <a:pt x="18" y="2"/>
                </a:lnTo>
                <a:close/>
              </a:path>
            </a:pathLst>
          </a:custGeom>
          <a:solidFill>
            <a:srgbClr val="FFFFFF"/>
          </a:solidFill>
          <a:ln w="4">
            <a:solidFill>
              <a:srgbClr val="FFFFFF"/>
            </a:solidFill>
            <a:round/>
            <a:headEnd/>
            <a:tailEnd/>
          </a:ln>
        </p:spPr>
        <p:txBody>
          <a:bodyPr/>
          <a:lstStyle/>
          <a:p>
            <a:endParaRPr lang="en-US" b="1"/>
          </a:p>
        </p:txBody>
      </p:sp>
      <p:sp>
        <p:nvSpPr>
          <p:cNvPr id="41048" name="Freeform 1686"/>
          <p:cNvSpPr>
            <a:spLocks noEditPoints="1"/>
          </p:cNvSpPr>
          <p:nvPr/>
        </p:nvSpPr>
        <p:spPr bwMode="auto">
          <a:xfrm>
            <a:off x="4330700" y="1819275"/>
            <a:ext cx="50800" cy="53975"/>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2147483647 w 32"/>
              <a:gd name="T9" fmla="*/ 2147483647 h 34"/>
              <a:gd name="T10" fmla="*/ 2147483647 w 32"/>
              <a:gd name="T11" fmla="*/ 2147483647 h 34"/>
              <a:gd name="T12" fmla="*/ 2147483647 w 32"/>
              <a:gd name="T13" fmla="*/ 2147483647 h 34"/>
              <a:gd name="T14" fmla="*/ 2147483647 w 32"/>
              <a:gd name="T15" fmla="*/ 2147483647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0 h 34"/>
              <a:gd name="T42" fmla="*/ 2147483647 w 32"/>
              <a:gd name="T43" fmla="*/ 0 h 34"/>
              <a:gd name="T44" fmla="*/ 2147483647 w 32"/>
              <a:gd name="T45" fmla="*/ 0 h 34"/>
              <a:gd name="T46" fmla="*/ 2147483647 w 32"/>
              <a:gd name="T47" fmla="*/ 0 h 34"/>
              <a:gd name="T48" fmla="*/ 2147483647 w 32"/>
              <a:gd name="T49" fmla="*/ 2147483647 h 34"/>
              <a:gd name="T50" fmla="*/ 2147483647 w 32"/>
              <a:gd name="T51" fmla="*/ 2147483647 h 34"/>
              <a:gd name="T52" fmla="*/ 0 w 32"/>
              <a:gd name="T53" fmla="*/ 2147483647 h 34"/>
              <a:gd name="T54" fmla="*/ 0 w 32"/>
              <a:gd name="T55" fmla="*/ 2147483647 h 34"/>
              <a:gd name="T56" fmla="*/ 0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2147483647 w 32"/>
              <a:gd name="T101" fmla="*/ 2147483647 h 34"/>
              <a:gd name="T102" fmla="*/ 2147483647 w 32"/>
              <a:gd name="T103" fmla="*/ 2147483647 h 34"/>
              <a:gd name="T104" fmla="*/ 2147483647 w 32"/>
              <a:gd name="T105" fmla="*/ 2147483647 h 34"/>
              <a:gd name="T106" fmla="*/ 2147483647 w 32"/>
              <a:gd name="T107" fmla="*/ 2147483647 h 34"/>
              <a:gd name="T108" fmla="*/ 2147483647 w 32"/>
              <a:gd name="T109" fmla="*/ 2147483647 h 34"/>
              <a:gd name="T110" fmla="*/ 2147483647 w 32"/>
              <a:gd name="T111" fmla="*/ 2147483647 h 34"/>
              <a:gd name="T112" fmla="*/ 2147483647 w 32"/>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4"/>
              <a:gd name="T173" fmla="*/ 32 w 32"/>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4">
                <a:moveTo>
                  <a:pt x="2" y="26"/>
                </a:moveTo>
                <a:lnTo>
                  <a:pt x="2" y="26"/>
                </a:lnTo>
                <a:lnTo>
                  <a:pt x="4" y="30"/>
                </a:lnTo>
                <a:lnTo>
                  <a:pt x="8" y="32"/>
                </a:lnTo>
                <a:lnTo>
                  <a:pt x="12" y="34"/>
                </a:lnTo>
                <a:lnTo>
                  <a:pt x="16" y="34"/>
                </a:lnTo>
                <a:lnTo>
                  <a:pt x="24" y="32"/>
                </a:lnTo>
                <a:lnTo>
                  <a:pt x="28" y="30"/>
                </a:lnTo>
                <a:lnTo>
                  <a:pt x="30" y="26"/>
                </a:lnTo>
                <a:lnTo>
                  <a:pt x="32" y="18"/>
                </a:lnTo>
                <a:lnTo>
                  <a:pt x="30" y="8"/>
                </a:lnTo>
                <a:lnTo>
                  <a:pt x="28" y="4"/>
                </a:lnTo>
                <a:lnTo>
                  <a:pt x="24" y="2"/>
                </a:lnTo>
                <a:lnTo>
                  <a:pt x="20" y="0"/>
                </a:lnTo>
                <a:lnTo>
                  <a:pt x="16" y="0"/>
                </a:lnTo>
                <a:lnTo>
                  <a:pt x="10" y="0"/>
                </a:lnTo>
                <a:lnTo>
                  <a:pt x="4" y="4"/>
                </a:lnTo>
                <a:lnTo>
                  <a:pt x="0" y="10"/>
                </a:lnTo>
                <a:lnTo>
                  <a:pt x="0" y="18"/>
                </a:lnTo>
                <a:lnTo>
                  <a:pt x="2" y="26"/>
                </a:lnTo>
                <a:close/>
                <a:moveTo>
                  <a:pt x="8" y="6"/>
                </a:moveTo>
                <a:lnTo>
                  <a:pt x="8" y="6"/>
                </a:lnTo>
                <a:lnTo>
                  <a:pt x="12" y="4"/>
                </a:lnTo>
                <a:lnTo>
                  <a:pt x="16" y="4"/>
                </a:lnTo>
                <a:lnTo>
                  <a:pt x="22" y="4"/>
                </a:lnTo>
                <a:lnTo>
                  <a:pt x="26" y="10"/>
                </a:lnTo>
                <a:lnTo>
                  <a:pt x="28" y="18"/>
                </a:lnTo>
                <a:lnTo>
                  <a:pt x="26" y="22"/>
                </a:lnTo>
                <a:lnTo>
                  <a:pt x="24" y="28"/>
                </a:lnTo>
                <a:lnTo>
                  <a:pt x="20" y="30"/>
                </a:lnTo>
                <a:lnTo>
                  <a:pt x="16" y="30"/>
                </a:lnTo>
                <a:lnTo>
                  <a:pt x="12" y="30"/>
                </a:lnTo>
                <a:lnTo>
                  <a:pt x="8" y="28"/>
                </a:lnTo>
                <a:lnTo>
                  <a:pt x="6" y="24"/>
                </a:lnTo>
                <a:lnTo>
                  <a:pt x="4" y="18"/>
                </a:lnTo>
                <a:lnTo>
                  <a:pt x="6" y="10"/>
                </a:lnTo>
                <a:lnTo>
                  <a:pt x="8" y="6"/>
                </a:lnTo>
                <a:close/>
              </a:path>
            </a:pathLst>
          </a:custGeom>
          <a:solidFill>
            <a:srgbClr val="FFFFFF"/>
          </a:solidFill>
          <a:ln w="4">
            <a:solidFill>
              <a:srgbClr val="FFFFFF"/>
            </a:solidFill>
            <a:round/>
            <a:headEnd/>
            <a:tailEnd/>
          </a:ln>
        </p:spPr>
        <p:txBody>
          <a:bodyPr/>
          <a:lstStyle/>
          <a:p>
            <a:endParaRPr lang="en-US" b="1"/>
          </a:p>
        </p:txBody>
      </p:sp>
      <p:sp>
        <p:nvSpPr>
          <p:cNvPr id="41049" name="Freeform 1687"/>
          <p:cNvSpPr>
            <a:spLocks/>
          </p:cNvSpPr>
          <p:nvPr/>
        </p:nvSpPr>
        <p:spPr bwMode="auto">
          <a:xfrm>
            <a:off x="4384675" y="1828800"/>
            <a:ext cx="28575" cy="3175"/>
          </a:xfrm>
          <a:custGeom>
            <a:avLst/>
            <a:gdLst>
              <a:gd name="T0" fmla="*/ 2147483647 w 18"/>
              <a:gd name="T1" fmla="*/ 2147483647 h 2"/>
              <a:gd name="T2" fmla="*/ 2147483647 w 18"/>
              <a:gd name="T3" fmla="*/ 0 h 2"/>
              <a:gd name="T4" fmla="*/ 0 w 18"/>
              <a:gd name="T5" fmla="*/ 0 h 2"/>
              <a:gd name="T6" fmla="*/ 0 w 18"/>
              <a:gd name="T7" fmla="*/ 2147483647 h 2"/>
              <a:gd name="T8" fmla="*/ 2147483647 w 18"/>
              <a:gd name="T9" fmla="*/ 2147483647 h 2"/>
              <a:gd name="T10" fmla="*/ 2147483647 w 18"/>
              <a:gd name="T11" fmla="*/ 2147483647 h 2"/>
              <a:gd name="T12" fmla="*/ 0 60000 65536"/>
              <a:gd name="T13" fmla="*/ 0 60000 65536"/>
              <a:gd name="T14" fmla="*/ 0 60000 65536"/>
              <a:gd name="T15" fmla="*/ 0 60000 65536"/>
              <a:gd name="T16" fmla="*/ 0 60000 65536"/>
              <a:gd name="T17" fmla="*/ 0 60000 65536"/>
              <a:gd name="T18" fmla="*/ 0 w 18"/>
              <a:gd name="T19" fmla="*/ 0 h 2"/>
              <a:gd name="T20" fmla="*/ 18 w 18"/>
              <a:gd name="T21" fmla="*/ 2 h 2"/>
            </a:gdLst>
            <a:ahLst/>
            <a:cxnLst>
              <a:cxn ang="T12">
                <a:pos x="T0" y="T1"/>
              </a:cxn>
              <a:cxn ang="T13">
                <a:pos x="T2" y="T3"/>
              </a:cxn>
              <a:cxn ang="T14">
                <a:pos x="T4" y="T5"/>
              </a:cxn>
              <a:cxn ang="T15">
                <a:pos x="T6" y="T7"/>
              </a:cxn>
              <a:cxn ang="T16">
                <a:pos x="T8" y="T9"/>
              </a:cxn>
              <a:cxn ang="T17">
                <a:pos x="T10" y="T11"/>
              </a:cxn>
            </a:cxnLst>
            <a:rect l="T18" t="T19" r="T20" b="T21"/>
            <a:pathLst>
              <a:path w="18" h="2">
                <a:moveTo>
                  <a:pt x="18" y="2"/>
                </a:moveTo>
                <a:lnTo>
                  <a:pt x="18" y="0"/>
                </a:lnTo>
                <a:lnTo>
                  <a:pt x="0" y="0"/>
                </a:lnTo>
                <a:lnTo>
                  <a:pt x="0" y="2"/>
                </a:lnTo>
                <a:lnTo>
                  <a:pt x="18" y="2"/>
                </a:lnTo>
                <a:close/>
              </a:path>
            </a:pathLst>
          </a:custGeom>
          <a:solidFill>
            <a:srgbClr val="FFFFFF"/>
          </a:solidFill>
          <a:ln w="4">
            <a:solidFill>
              <a:srgbClr val="FFFFFF"/>
            </a:solidFill>
            <a:round/>
            <a:headEnd/>
            <a:tailEnd/>
          </a:ln>
        </p:spPr>
        <p:txBody>
          <a:bodyPr/>
          <a:lstStyle/>
          <a:p>
            <a:endParaRPr lang="en-US" b="1"/>
          </a:p>
        </p:txBody>
      </p:sp>
      <p:sp>
        <p:nvSpPr>
          <p:cNvPr id="41050" name="Freeform 1688"/>
          <p:cNvSpPr>
            <a:spLocks/>
          </p:cNvSpPr>
          <p:nvPr/>
        </p:nvSpPr>
        <p:spPr bwMode="auto">
          <a:xfrm>
            <a:off x="4991100" y="21526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51" name="Freeform 1689"/>
          <p:cNvSpPr>
            <a:spLocks/>
          </p:cNvSpPr>
          <p:nvPr/>
        </p:nvSpPr>
        <p:spPr bwMode="auto">
          <a:xfrm>
            <a:off x="4689475" y="21526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52" name="Freeform 1690"/>
          <p:cNvSpPr>
            <a:spLocks/>
          </p:cNvSpPr>
          <p:nvPr/>
        </p:nvSpPr>
        <p:spPr bwMode="auto">
          <a:xfrm>
            <a:off x="5753100" y="275272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0 h 34"/>
              <a:gd name="T10" fmla="*/ 2147483647 w 26"/>
              <a:gd name="T11" fmla="*/ 0 h 34"/>
              <a:gd name="T12" fmla="*/ 2147483647 w 26"/>
              <a:gd name="T13" fmla="*/ 2147483647 h 34"/>
              <a:gd name="T14" fmla="*/ 2147483647 w 26"/>
              <a:gd name="T15" fmla="*/ 0 h 34"/>
              <a:gd name="T16" fmla="*/ 0 w 26"/>
              <a:gd name="T17" fmla="*/ 0 h 34"/>
              <a:gd name="T18" fmla="*/ 0 w 26"/>
              <a:gd name="T19" fmla="*/ 2147483647 h 34"/>
              <a:gd name="T20" fmla="*/ 2147483647 w 26"/>
              <a:gd name="T21" fmla="*/ 2147483647 h 34"/>
              <a:gd name="T22" fmla="*/ 2147483647 w 26"/>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4"/>
              <a:gd name="T38" fmla="*/ 26 w 2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4">
                <a:moveTo>
                  <a:pt x="4" y="34"/>
                </a:moveTo>
                <a:lnTo>
                  <a:pt x="4" y="8"/>
                </a:lnTo>
                <a:lnTo>
                  <a:pt x="22" y="34"/>
                </a:lnTo>
                <a:lnTo>
                  <a:pt x="26" y="34"/>
                </a:lnTo>
                <a:lnTo>
                  <a:pt x="26" y="0"/>
                </a:lnTo>
                <a:lnTo>
                  <a:pt x="22" y="0"/>
                </a:lnTo>
                <a:lnTo>
                  <a:pt x="22" y="28"/>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53" name="Freeform 1691"/>
          <p:cNvSpPr>
            <a:spLocks/>
          </p:cNvSpPr>
          <p:nvPr/>
        </p:nvSpPr>
        <p:spPr bwMode="auto">
          <a:xfrm>
            <a:off x="5191125" y="173037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0 h 34"/>
              <a:gd name="T10" fmla="*/ 2147483647 w 26"/>
              <a:gd name="T11" fmla="*/ 0 h 34"/>
              <a:gd name="T12" fmla="*/ 2147483647 w 26"/>
              <a:gd name="T13" fmla="*/ 2147483647 h 34"/>
              <a:gd name="T14" fmla="*/ 2147483647 w 26"/>
              <a:gd name="T15" fmla="*/ 0 h 34"/>
              <a:gd name="T16" fmla="*/ 0 w 26"/>
              <a:gd name="T17" fmla="*/ 0 h 34"/>
              <a:gd name="T18" fmla="*/ 0 w 26"/>
              <a:gd name="T19" fmla="*/ 2147483647 h 34"/>
              <a:gd name="T20" fmla="*/ 2147483647 w 26"/>
              <a:gd name="T21" fmla="*/ 2147483647 h 34"/>
              <a:gd name="T22" fmla="*/ 2147483647 w 26"/>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4"/>
              <a:gd name="T38" fmla="*/ 26 w 2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4">
                <a:moveTo>
                  <a:pt x="4" y="34"/>
                </a:moveTo>
                <a:lnTo>
                  <a:pt x="4" y="6"/>
                </a:lnTo>
                <a:lnTo>
                  <a:pt x="22" y="34"/>
                </a:lnTo>
                <a:lnTo>
                  <a:pt x="26" y="34"/>
                </a:lnTo>
                <a:lnTo>
                  <a:pt x="26" y="0"/>
                </a:lnTo>
                <a:lnTo>
                  <a:pt x="22" y="0"/>
                </a:lnTo>
                <a:lnTo>
                  <a:pt x="22" y="26"/>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54" name="Freeform 1692"/>
          <p:cNvSpPr>
            <a:spLocks/>
          </p:cNvSpPr>
          <p:nvPr/>
        </p:nvSpPr>
        <p:spPr bwMode="auto">
          <a:xfrm>
            <a:off x="5076825" y="19431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0 h 34"/>
              <a:gd name="T10" fmla="*/ 2147483647 w 28"/>
              <a:gd name="T11" fmla="*/ 0 h 34"/>
              <a:gd name="T12" fmla="*/ 2147483647 w 28"/>
              <a:gd name="T13" fmla="*/ 2147483647 h 34"/>
              <a:gd name="T14" fmla="*/ 2147483647 w 28"/>
              <a:gd name="T15" fmla="*/ 0 h 34"/>
              <a:gd name="T16" fmla="*/ 0 w 28"/>
              <a:gd name="T17" fmla="*/ 0 h 34"/>
              <a:gd name="T18" fmla="*/ 0 w 28"/>
              <a:gd name="T19" fmla="*/ 2147483647 h 34"/>
              <a:gd name="T20" fmla="*/ 2147483647 w 28"/>
              <a:gd name="T21" fmla="*/ 2147483647 h 34"/>
              <a:gd name="T22" fmla="*/ 2147483647 w 28"/>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4"/>
              <a:gd name="T38" fmla="*/ 28 w 2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4">
                <a:moveTo>
                  <a:pt x="4" y="34"/>
                </a:moveTo>
                <a:lnTo>
                  <a:pt x="4" y="8"/>
                </a:lnTo>
                <a:lnTo>
                  <a:pt x="22" y="34"/>
                </a:lnTo>
                <a:lnTo>
                  <a:pt x="28" y="34"/>
                </a:lnTo>
                <a:lnTo>
                  <a:pt x="28" y="0"/>
                </a:lnTo>
                <a:lnTo>
                  <a:pt x="24" y="0"/>
                </a:lnTo>
                <a:lnTo>
                  <a:pt x="24" y="28"/>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55" name="Freeform 1693"/>
          <p:cNvSpPr>
            <a:spLocks/>
          </p:cNvSpPr>
          <p:nvPr/>
        </p:nvSpPr>
        <p:spPr bwMode="auto">
          <a:xfrm>
            <a:off x="5295900" y="21082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0 h 34"/>
              <a:gd name="T10" fmla="*/ 2147483647 w 28"/>
              <a:gd name="T11" fmla="*/ 0 h 34"/>
              <a:gd name="T12" fmla="*/ 2147483647 w 28"/>
              <a:gd name="T13" fmla="*/ 2147483647 h 34"/>
              <a:gd name="T14" fmla="*/ 2147483647 w 28"/>
              <a:gd name="T15" fmla="*/ 0 h 34"/>
              <a:gd name="T16" fmla="*/ 0 w 28"/>
              <a:gd name="T17" fmla="*/ 0 h 34"/>
              <a:gd name="T18" fmla="*/ 0 w 28"/>
              <a:gd name="T19" fmla="*/ 2147483647 h 34"/>
              <a:gd name="T20" fmla="*/ 2147483647 w 28"/>
              <a:gd name="T21" fmla="*/ 2147483647 h 34"/>
              <a:gd name="T22" fmla="*/ 2147483647 w 28"/>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4"/>
              <a:gd name="T38" fmla="*/ 28 w 2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4">
                <a:moveTo>
                  <a:pt x="4" y="34"/>
                </a:moveTo>
                <a:lnTo>
                  <a:pt x="4" y="6"/>
                </a:lnTo>
                <a:lnTo>
                  <a:pt x="22" y="34"/>
                </a:lnTo>
                <a:lnTo>
                  <a:pt x="28" y="34"/>
                </a:lnTo>
                <a:lnTo>
                  <a:pt x="28" y="0"/>
                </a:lnTo>
                <a:lnTo>
                  <a:pt x="24" y="0"/>
                </a:lnTo>
                <a:lnTo>
                  <a:pt x="24" y="26"/>
                </a:lnTo>
                <a:lnTo>
                  <a:pt x="6"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56" name="Freeform 1694"/>
          <p:cNvSpPr>
            <a:spLocks/>
          </p:cNvSpPr>
          <p:nvPr/>
        </p:nvSpPr>
        <p:spPr bwMode="auto">
          <a:xfrm>
            <a:off x="5521325" y="197802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0 h 34"/>
              <a:gd name="T10" fmla="*/ 2147483647 w 26"/>
              <a:gd name="T11" fmla="*/ 0 h 34"/>
              <a:gd name="T12" fmla="*/ 2147483647 w 26"/>
              <a:gd name="T13" fmla="*/ 2147483647 h 34"/>
              <a:gd name="T14" fmla="*/ 2147483647 w 26"/>
              <a:gd name="T15" fmla="*/ 0 h 34"/>
              <a:gd name="T16" fmla="*/ 0 w 26"/>
              <a:gd name="T17" fmla="*/ 0 h 34"/>
              <a:gd name="T18" fmla="*/ 0 w 26"/>
              <a:gd name="T19" fmla="*/ 2147483647 h 34"/>
              <a:gd name="T20" fmla="*/ 2147483647 w 26"/>
              <a:gd name="T21" fmla="*/ 2147483647 h 34"/>
              <a:gd name="T22" fmla="*/ 2147483647 w 26"/>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4"/>
              <a:gd name="T38" fmla="*/ 26 w 2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4">
                <a:moveTo>
                  <a:pt x="4" y="34"/>
                </a:moveTo>
                <a:lnTo>
                  <a:pt x="4" y="8"/>
                </a:lnTo>
                <a:lnTo>
                  <a:pt x="22" y="34"/>
                </a:lnTo>
                <a:lnTo>
                  <a:pt x="26" y="34"/>
                </a:lnTo>
                <a:lnTo>
                  <a:pt x="26" y="0"/>
                </a:lnTo>
                <a:lnTo>
                  <a:pt x="22" y="0"/>
                </a:lnTo>
                <a:lnTo>
                  <a:pt x="22" y="28"/>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57" name="Freeform 1695"/>
          <p:cNvSpPr>
            <a:spLocks/>
          </p:cNvSpPr>
          <p:nvPr/>
        </p:nvSpPr>
        <p:spPr bwMode="auto">
          <a:xfrm>
            <a:off x="4968875" y="17589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0 w 26"/>
              <a:gd name="T9" fmla="*/ 2147483647 h 34"/>
              <a:gd name="T10" fmla="*/ 0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2147483647 w 26"/>
              <a:gd name="T21" fmla="*/ 0 h 34"/>
              <a:gd name="T22" fmla="*/ 2147483647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22" y="34"/>
                </a:moveTo>
                <a:lnTo>
                  <a:pt x="22" y="18"/>
                </a:lnTo>
                <a:lnTo>
                  <a:pt x="4" y="18"/>
                </a:lnTo>
                <a:lnTo>
                  <a:pt x="4" y="34"/>
                </a:lnTo>
                <a:lnTo>
                  <a:pt x="0" y="34"/>
                </a:lnTo>
                <a:lnTo>
                  <a:pt x="0" y="0"/>
                </a:lnTo>
                <a:lnTo>
                  <a:pt x="4" y="0"/>
                </a:lnTo>
                <a:lnTo>
                  <a:pt x="4" y="14"/>
                </a:lnTo>
                <a:lnTo>
                  <a:pt x="22" y="14"/>
                </a:lnTo>
                <a:lnTo>
                  <a:pt x="22" y="0"/>
                </a:lnTo>
                <a:lnTo>
                  <a:pt x="26" y="0"/>
                </a:lnTo>
                <a:lnTo>
                  <a:pt x="26" y="34"/>
                </a:lnTo>
                <a:lnTo>
                  <a:pt x="22" y="34"/>
                </a:lnTo>
                <a:close/>
              </a:path>
            </a:pathLst>
          </a:custGeom>
          <a:solidFill>
            <a:srgbClr val="FFFFFF"/>
          </a:solidFill>
          <a:ln w="4">
            <a:solidFill>
              <a:srgbClr val="FFFFFF"/>
            </a:solidFill>
            <a:round/>
            <a:headEnd/>
            <a:tailEnd/>
          </a:ln>
        </p:spPr>
        <p:txBody>
          <a:bodyPr/>
          <a:lstStyle/>
          <a:p>
            <a:endParaRPr lang="en-US" b="1"/>
          </a:p>
        </p:txBody>
      </p:sp>
      <p:sp>
        <p:nvSpPr>
          <p:cNvPr id="41058" name="Freeform 1696"/>
          <p:cNvSpPr>
            <a:spLocks noEditPoints="1"/>
          </p:cNvSpPr>
          <p:nvPr/>
        </p:nvSpPr>
        <p:spPr bwMode="auto">
          <a:xfrm>
            <a:off x="5918200" y="3727450"/>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0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6"/>
                </a:moveTo>
                <a:lnTo>
                  <a:pt x="2" y="26"/>
                </a:lnTo>
                <a:lnTo>
                  <a:pt x="4" y="30"/>
                </a:lnTo>
                <a:lnTo>
                  <a:pt x="8" y="34"/>
                </a:lnTo>
                <a:lnTo>
                  <a:pt x="12" y="36"/>
                </a:lnTo>
                <a:lnTo>
                  <a:pt x="16" y="36"/>
                </a:lnTo>
                <a:lnTo>
                  <a:pt x="24" y="34"/>
                </a:lnTo>
                <a:lnTo>
                  <a:pt x="28" y="32"/>
                </a:lnTo>
                <a:lnTo>
                  <a:pt x="30" y="28"/>
                </a:lnTo>
                <a:lnTo>
                  <a:pt x="32" y="18"/>
                </a:lnTo>
                <a:lnTo>
                  <a:pt x="30" y="10"/>
                </a:lnTo>
                <a:lnTo>
                  <a:pt x="28" y="6"/>
                </a:lnTo>
                <a:lnTo>
                  <a:pt x="24" y="2"/>
                </a:lnTo>
                <a:lnTo>
                  <a:pt x="20" y="0"/>
                </a:lnTo>
                <a:lnTo>
                  <a:pt x="16" y="0"/>
                </a:lnTo>
                <a:lnTo>
                  <a:pt x="10" y="2"/>
                </a:lnTo>
                <a:lnTo>
                  <a:pt x="4" y="4"/>
                </a:lnTo>
                <a:lnTo>
                  <a:pt x="0" y="10"/>
                </a:lnTo>
                <a:lnTo>
                  <a:pt x="0" y="18"/>
                </a:lnTo>
                <a:lnTo>
                  <a:pt x="2" y="26"/>
                </a:lnTo>
                <a:close/>
                <a:moveTo>
                  <a:pt x="8" y="8"/>
                </a:moveTo>
                <a:lnTo>
                  <a:pt x="8" y="8"/>
                </a:lnTo>
                <a:lnTo>
                  <a:pt x="12" y="4"/>
                </a:lnTo>
                <a:lnTo>
                  <a:pt x="16" y="4"/>
                </a:lnTo>
                <a:lnTo>
                  <a:pt x="22" y="6"/>
                </a:lnTo>
                <a:lnTo>
                  <a:pt x="26" y="10"/>
                </a:lnTo>
                <a:lnTo>
                  <a:pt x="28" y="18"/>
                </a:lnTo>
                <a:lnTo>
                  <a:pt x="26" y="24"/>
                </a:lnTo>
                <a:lnTo>
                  <a:pt x="24" y="28"/>
                </a:lnTo>
                <a:lnTo>
                  <a:pt x="20" y="32"/>
                </a:lnTo>
                <a:lnTo>
                  <a:pt x="16" y="32"/>
                </a:lnTo>
                <a:lnTo>
                  <a:pt x="12" y="30"/>
                </a:lnTo>
                <a:lnTo>
                  <a:pt x="8" y="28"/>
                </a:lnTo>
                <a:lnTo>
                  <a:pt x="4" y="24"/>
                </a:lnTo>
                <a:lnTo>
                  <a:pt x="4" y="18"/>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59" name="Freeform 1697"/>
          <p:cNvSpPr>
            <a:spLocks/>
          </p:cNvSpPr>
          <p:nvPr/>
        </p:nvSpPr>
        <p:spPr bwMode="auto">
          <a:xfrm>
            <a:off x="5902325" y="35242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0 h 34"/>
              <a:gd name="T10" fmla="*/ 2147483647 w 26"/>
              <a:gd name="T11" fmla="*/ 0 h 34"/>
              <a:gd name="T12" fmla="*/ 2147483647 w 26"/>
              <a:gd name="T13" fmla="*/ 2147483647 h 34"/>
              <a:gd name="T14" fmla="*/ 2147483647 w 26"/>
              <a:gd name="T15" fmla="*/ 0 h 34"/>
              <a:gd name="T16" fmla="*/ 0 w 26"/>
              <a:gd name="T17" fmla="*/ 0 h 34"/>
              <a:gd name="T18" fmla="*/ 0 w 26"/>
              <a:gd name="T19" fmla="*/ 2147483647 h 34"/>
              <a:gd name="T20" fmla="*/ 2147483647 w 26"/>
              <a:gd name="T21" fmla="*/ 2147483647 h 34"/>
              <a:gd name="T22" fmla="*/ 2147483647 w 26"/>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4"/>
              <a:gd name="T38" fmla="*/ 26 w 2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4">
                <a:moveTo>
                  <a:pt x="4" y="34"/>
                </a:moveTo>
                <a:lnTo>
                  <a:pt x="4" y="8"/>
                </a:lnTo>
                <a:lnTo>
                  <a:pt x="22" y="34"/>
                </a:lnTo>
                <a:lnTo>
                  <a:pt x="26" y="34"/>
                </a:lnTo>
                <a:lnTo>
                  <a:pt x="26" y="0"/>
                </a:lnTo>
                <a:lnTo>
                  <a:pt x="22" y="0"/>
                </a:lnTo>
                <a:lnTo>
                  <a:pt x="22" y="26"/>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60" name="Freeform 1698"/>
          <p:cNvSpPr>
            <a:spLocks/>
          </p:cNvSpPr>
          <p:nvPr/>
        </p:nvSpPr>
        <p:spPr bwMode="auto">
          <a:xfrm>
            <a:off x="6111875" y="3648075"/>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0 h 34"/>
              <a:gd name="T10" fmla="*/ 2147483647 w 28"/>
              <a:gd name="T11" fmla="*/ 0 h 34"/>
              <a:gd name="T12" fmla="*/ 2147483647 w 28"/>
              <a:gd name="T13" fmla="*/ 2147483647 h 34"/>
              <a:gd name="T14" fmla="*/ 2147483647 w 28"/>
              <a:gd name="T15" fmla="*/ 0 h 34"/>
              <a:gd name="T16" fmla="*/ 0 w 28"/>
              <a:gd name="T17" fmla="*/ 0 h 34"/>
              <a:gd name="T18" fmla="*/ 2147483647 w 28"/>
              <a:gd name="T19" fmla="*/ 2147483647 h 34"/>
              <a:gd name="T20" fmla="*/ 2147483647 w 28"/>
              <a:gd name="T21" fmla="*/ 2147483647 h 34"/>
              <a:gd name="T22" fmla="*/ 2147483647 w 28"/>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4"/>
              <a:gd name="T38" fmla="*/ 28 w 2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4">
                <a:moveTo>
                  <a:pt x="6" y="34"/>
                </a:moveTo>
                <a:lnTo>
                  <a:pt x="6" y="6"/>
                </a:lnTo>
                <a:lnTo>
                  <a:pt x="24" y="34"/>
                </a:lnTo>
                <a:lnTo>
                  <a:pt x="28" y="34"/>
                </a:lnTo>
                <a:lnTo>
                  <a:pt x="28" y="0"/>
                </a:lnTo>
                <a:lnTo>
                  <a:pt x="24" y="0"/>
                </a:lnTo>
                <a:lnTo>
                  <a:pt x="24" y="26"/>
                </a:lnTo>
                <a:lnTo>
                  <a:pt x="6" y="0"/>
                </a:lnTo>
                <a:lnTo>
                  <a:pt x="0" y="0"/>
                </a:lnTo>
                <a:lnTo>
                  <a:pt x="2"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061" name="Freeform 1699"/>
          <p:cNvSpPr>
            <a:spLocks/>
          </p:cNvSpPr>
          <p:nvPr/>
        </p:nvSpPr>
        <p:spPr bwMode="auto">
          <a:xfrm>
            <a:off x="7391400" y="4632325"/>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4" y="18"/>
                </a:lnTo>
                <a:lnTo>
                  <a:pt x="24" y="34"/>
                </a:lnTo>
                <a:lnTo>
                  <a:pt x="28" y="34"/>
                </a:lnTo>
                <a:lnTo>
                  <a:pt x="28" y="0"/>
                </a:lnTo>
                <a:lnTo>
                  <a:pt x="24" y="0"/>
                </a:lnTo>
                <a:lnTo>
                  <a:pt x="24"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062" name="Freeform 1700"/>
          <p:cNvSpPr>
            <a:spLocks/>
          </p:cNvSpPr>
          <p:nvPr/>
        </p:nvSpPr>
        <p:spPr bwMode="auto">
          <a:xfrm>
            <a:off x="7289800" y="4406900"/>
            <a:ext cx="41275"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2147483647 w 26"/>
              <a:gd name="T9" fmla="*/ 2147483647 h 36"/>
              <a:gd name="T10" fmla="*/ 2147483647 w 26"/>
              <a:gd name="T11" fmla="*/ 0 h 36"/>
              <a:gd name="T12" fmla="*/ 2147483647 w 26"/>
              <a:gd name="T13" fmla="*/ 0 h 36"/>
              <a:gd name="T14" fmla="*/ 2147483647 w 26"/>
              <a:gd name="T15" fmla="*/ 2147483647 h 36"/>
              <a:gd name="T16" fmla="*/ 2147483647 w 26"/>
              <a:gd name="T17" fmla="*/ 2147483647 h 36"/>
              <a:gd name="T18" fmla="*/ 2147483647 w 26"/>
              <a:gd name="T19" fmla="*/ 0 h 36"/>
              <a:gd name="T20" fmla="*/ 0 w 26"/>
              <a:gd name="T21" fmla="*/ 0 h 36"/>
              <a:gd name="T22" fmla="*/ 0 w 26"/>
              <a:gd name="T23" fmla="*/ 2147483647 h 36"/>
              <a:gd name="T24" fmla="*/ 2147483647 w 26"/>
              <a:gd name="T25" fmla="*/ 2147483647 h 36"/>
              <a:gd name="T26" fmla="*/ 2147483647 w 26"/>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6"/>
              <a:gd name="T44" fmla="*/ 26 w 2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6">
                <a:moveTo>
                  <a:pt x="4" y="36"/>
                </a:moveTo>
                <a:lnTo>
                  <a:pt x="4" y="20"/>
                </a:lnTo>
                <a:lnTo>
                  <a:pt x="22" y="20"/>
                </a:lnTo>
                <a:lnTo>
                  <a:pt x="22" y="36"/>
                </a:lnTo>
                <a:lnTo>
                  <a:pt x="26" y="36"/>
                </a:lnTo>
                <a:lnTo>
                  <a:pt x="26" y="0"/>
                </a:lnTo>
                <a:lnTo>
                  <a:pt x="22" y="0"/>
                </a:lnTo>
                <a:lnTo>
                  <a:pt x="22" y="16"/>
                </a:lnTo>
                <a:lnTo>
                  <a:pt x="4" y="16"/>
                </a:lnTo>
                <a:lnTo>
                  <a:pt x="4"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063" name="Freeform 1701"/>
          <p:cNvSpPr>
            <a:spLocks/>
          </p:cNvSpPr>
          <p:nvPr/>
        </p:nvSpPr>
        <p:spPr bwMode="auto">
          <a:xfrm>
            <a:off x="7226300" y="475615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0 h 34"/>
              <a:gd name="T10" fmla="*/ 2147483647 w 28"/>
              <a:gd name="T11" fmla="*/ 0 h 34"/>
              <a:gd name="T12" fmla="*/ 2147483647 w 28"/>
              <a:gd name="T13" fmla="*/ 2147483647 h 34"/>
              <a:gd name="T14" fmla="*/ 2147483647 w 28"/>
              <a:gd name="T15" fmla="*/ 0 h 34"/>
              <a:gd name="T16" fmla="*/ 0 w 28"/>
              <a:gd name="T17" fmla="*/ 0 h 34"/>
              <a:gd name="T18" fmla="*/ 0 w 28"/>
              <a:gd name="T19" fmla="*/ 2147483647 h 34"/>
              <a:gd name="T20" fmla="*/ 2147483647 w 28"/>
              <a:gd name="T21" fmla="*/ 2147483647 h 34"/>
              <a:gd name="T22" fmla="*/ 2147483647 w 28"/>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4"/>
              <a:gd name="T38" fmla="*/ 28 w 2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4">
                <a:moveTo>
                  <a:pt x="4" y="34"/>
                </a:moveTo>
                <a:lnTo>
                  <a:pt x="4" y="8"/>
                </a:lnTo>
                <a:lnTo>
                  <a:pt x="22" y="34"/>
                </a:lnTo>
                <a:lnTo>
                  <a:pt x="28" y="34"/>
                </a:lnTo>
                <a:lnTo>
                  <a:pt x="28" y="0"/>
                </a:lnTo>
                <a:lnTo>
                  <a:pt x="22" y="0"/>
                </a:lnTo>
                <a:lnTo>
                  <a:pt x="22" y="28"/>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64" name="Freeform 1702"/>
          <p:cNvSpPr>
            <a:spLocks/>
          </p:cNvSpPr>
          <p:nvPr/>
        </p:nvSpPr>
        <p:spPr bwMode="auto">
          <a:xfrm>
            <a:off x="7007225" y="462915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0 h 34"/>
              <a:gd name="T10" fmla="*/ 2147483647 w 28"/>
              <a:gd name="T11" fmla="*/ 0 h 34"/>
              <a:gd name="T12" fmla="*/ 2147483647 w 28"/>
              <a:gd name="T13" fmla="*/ 2147483647 h 34"/>
              <a:gd name="T14" fmla="*/ 2147483647 w 28"/>
              <a:gd name="T15" fmla="*/ 0 h 34"/>
              <a:gd name="T16" fmla="*/ 0 w 28"/>
              <a:gd name="T17" fmla="*/ 0 h 34"/>
              <a:gd name="T18" fmla="*/ 0 w 28"/>
              <a:gd name="T19" fmla="*/ 2147483647 h 34"/>
              <a:gd name="T20" fmla="*/ 2147483647 w 28"/>
              <a:gd name="T21" fmla="*/ 2147483647 h 34"/>
              <a:gd name="T22" fmla="*/ 2147483647 w 28"/>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4"/>
              <a:gd name="T38" fmla="*/ 28 w 2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4">
                <a:moveTo>
                  <a:pt x="4" y="34"/>
                </a:moveTo>
                <a:lnTo>
                  <a:pt x="4" y="8"/>
                </a:lnTo>
                <a:lnTo>
                  <a:pt x="22" y="34"/>
                </a:lnTo>
                <a:lnTo>
                  <a:pt x="28" y="34"/>
                </a:lnTo>
                <a:lnTo>
                  <a:pt x="28" y="0"/>
                </a:lnTo>
                <a:lnTo>
                  <a:pt x="22" y="0"/>
                </a:lnTo>
                <a:lnTo>
                  <a:pt x="22" y="28"/>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65" name="Freeform 1703"/>
          <p:cNvSpPr>
            <a:spLocks noEditPoints="1"/>
          </p:cNvSpPr>
          <p:nvPr/>
        </p:nvSpPr>
        <p:spPr bwMode="auto">
          <a:xfrm>
            <a:off x="7918450" y="397510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2147483647 h 34"/>
              <a:gd name="T12" fmla="*/ 2147483647 w 26"/>
              <a:gd name="T13" fmla="*/ 2147483647 h 34"/>
              <a:gd name="T14" fmla="*/ 2147483647 w 26"/>
              <a:gd name="T15" fmla="*/ 2147483647 h 34"/>
              <a:gd name="T16" fmla="*/ 2147483647 w 26"/>
              <a:gd name="T17" fmla="*/ 2147483647 h 34"/>
              <a:gd name="T18" fmla="*/ 2147483647 w 26"/>
              <a:gd name="T19" fmla="*/ 2147483647 h 34"/>
              <a:gd name="T20" fmla="*/ 2147483647 w 26"/>
              <a:gd name="T21" fmla="*/ 2147483647 h 34"/>
              <a:gd name="T22" fmla="*/ 2147483647 w 26"/>
              <a:gd name="T23" fmla="*/ 2147483647 h 34"/>
              <a:gd name="T24" fmla="*/ 2147483647 w 26"/>
              <a:gd name="T25" fmla="*/ 2147483647 h 34"/>
              <a:gd name="T26" fmla="*/ 2147483647 w 26"/>
              <a:gd name="T27" fmla="*/ 2147483647 h 34"/>
              <a:gd name="T28" fmla="*/ 2147483647 w 26"/>
              <a:gd name="T29" fmla="*/ 0 h 34"/>
              <a:gd name="T30" fmla="*/ 2147483647 w 26"/>
              <a:gd name="T31" fmla="*/ 0 h 34"/>
              <a:gd name="T32" fmla="*/ 2147483647 w 26"/>
              <a:gd name="T33" fmla="*/ 0 h 34"/>
              <a:gd name="T34" fmla="*/ 0 w 26"/>
              <a:gd name="T35" fmla="*/ 0 h 34"/>
              <a:gd name="T36" fmla="*/ 0 w 26"/>
              <a:gd name="T37" fmla="*/ 2147483647 h 34"/>
              <a:gd name="T38" fmla="*/ 2147483647 w 26"/>
              <a:gd name="T39" fmla="*/ 2147483647 h 34"/>
              <a:gd name="T40" fmla="*/ 2147483647 w 26"/>
              <a:gd name="T41" fmla="*/ 2147483647 h 34"/>
              <a:gd name="T42" fmla="*/ 2147483647 w 26"/>
              <a:gd name="T43" fmla="*/ 2147483647 h 34"/>
              <a:gd name="T44" fmla="*/ 2147483647 w 26"/>
              <a:gd name="T45" fmla="*/ 2147483647 h 34"/>
              <a:gd name="T46" fmla="*/ 2147483647 w 26"/>
              <a:gd name="T47" fmla="*/ 2147483647 h 34"/>
              <a:gd name="T48" fmla="*/ 2147483647 w 26"/>
              <a:gd name="T49" fmla="*/ 2147483647 h 34"/>
              <a:gd name="T50" fmla="*/ 2147483647 w 26"/>
              <a:gd name="T51" fmla="*/ 2147483647 h 34"/>
              <a:gd name="T52" fmla="*/ 2147483647 w 26"/>
              <a:gd name="T53" fmla="*/ 2147483647 h 34"/>
              <a:gd name="T54" fmla="*/ 2147483647 w 26"/>
              <a:gd name="T55" fmla="*/ 2147483647 h 34"/>
              <a:gd name="T56" fmla="*/ 2147483647 w 26"/>
              <a:gd name="T57" fmla="*/ 2147483647 h 34"/>
              <a:gd name="T58" fmla="*/ 2147483647 w 26"/>
              <a:gd name="T59" fmla="*/ 2147483647 h 34"/>
              <a:gd name="T60" fmla="*/ 2147483647 w 26"/>
              <a:gd name="T61" fmla="*/ 2147483647 h 34"/>
              <a:gd name="T62" fmla="*/ 2147483647 w 26"/>
              <a:gd name="T63" fmla="*/ 2147483647 h 34"/>
              <a:gd name="T64" fmla="*/ 2147483647 w 26"/>
              <a:gd name="T65" fmla="*/ 2147483647 h 34"/>
              <a:gd name="T66" fmla="*/ 2147483647 w 26"/>
              <a:gd name="T67" fmla="*/ 2147483647 h 34"/>
              <a:gd name="T68" fmla="*/ 2147483647 w 26"/>
              <a:gd name="T69" fmla="*/ 2147483647 h 34"/>
              <a:gd name="T70" fmla="*/ 2147483647 w 26"/>
              <a:gd name="T71" fmla="*/ 2147483647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
              <a:gd name="T109" fmla="*/ 0 h 34"/>
              <a:gd name="T110" fmla="*/ 26 w 26"/>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 h="34">
                <a:moveTo>
                  <a:pt x="4" y="34"/>
                </a:moveTo>
                <a:lnTo>
                  <a:pt x="4" y="20"/>
                </a:lnTo>
                <a:lnTo>
                  <a:pt x="14" y="20"/>
                </a:lnTo>
                <a:lnTo>
                  <a:pt x="20" y="18"/>
                </a:lnTo>
                <a:lnTo>
                  <a:pt x="24" y="16"/>
                </a:lnTo>
                <a:lnTo>
                  <a:pt x="26" y="14"/>
                </a:lnTo>
                <a:lnTo>
                  <a:pt x="26" y="10"/>
                </a:lnTo>
                <a:lnTo>
                  <a:pt x="26" y="4"/>
                </a:lnTo>
                <a:lnTo>
                  <a:pt x="22" y="2"/>
                </a:lnTo>
                <a:lnTo>
                  <a:pt x="18" y="0"/>
                </a:lnTo>
                <a:lnTo>
                  <a:pt x="14" y="0"/>
                </a:lnTo>
                <a:lnTo>
                  <a:pt x="0" y="0"/>
                </a:lnTo>
                <a:lnTo>
                  <a:pt x="0" y="34"/>
                </a:lnTo>
                <a:lnTo>
                  <a:pt x="4" y="34"/>
                </a:lnTo>
                <a:close/>
                <a:moveTo>
                  <a:pt x="4" y="4"/>
                </a:moveTo>
                <a:lnTo>
                  <a:pt x="14" y="4"/>
                </a:lnTo>
                <a:lnTo>
                  <a:pt x="18" y="4"/>
                </a:lnTo>
                <a:lnTo>
                  <a:pt x="20" y="6"/>
                </a:lnTo>
                <a:lnTo>
                  <a:pt x="22" y="10"/>
                </a:lnTo>
                <a:lnTo>
                  <a:pt x="20" y="14"/>
                </a:lnTo>
                <a:lnTo>
                  <a:pt x="14" y="16"/>
                </a:lnTo>
                <a:lnTo>
                  <a:pt x="4" y="16"/>
                </a:lnTo>
                <a:lnTo>
                  <a:pt x="4" y="4"/>
                </a:lnTo>
                <a:close/>
              </a:path>
            </a:pathLst>
          </a:custGeom>
          <a:solidFill>
            <a:srgbClr val="FFFFFF"/>
          </a:solidFill>
          <a:ln w="4">
            <a:solidFill>
              <a:srgbClr val="FFFFFF"/>
            </a:solidFill>
            <a:round/>
            <a:headEnd/>
            <a:tailEnd/>
          </a:ln>
        </p:spPr>
        <p:txBody>
          <a:bodyPr/>
          <a:lstStyle/>
          <a:p>
            <a:endParaRPr lang="en-US" b="1"/>
          </a:p>
        </p:txBody>
      </p:sp>
      <p:sp>
        <p:nvSpPr>
          <p:cNvPr id="41066" name="Freeform 1704"/>
          <p:cNvSpPr>
            <a:spLocks noEditPoints="1"/>
          </p:cNvSpPr>
          <p:nvPr/>
        </p:nvSpPr>
        <p:spPr bwMode="auto">
          <a:xfrm>
            <a:off x="7366000" y="3905250"/>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2147483647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8"/>
                </a:moveTo>
                <a:lnTo>
                  <a:pt x="2" y="28"/>
                </a:lnTo>
                <a:lnTo>
                  <a:pt x="4" y="32"/>
                </a:lnTo>
                <a:lnTo>
                  <a:pt x="8" y="34"/>
                </a:lnTo>
                <a:lnTo>
                  <a:pt x="12" y="36"/>
                </a:lnTo>
                <a:lnTo>
                  <a:pt x="16" y="36"/>
                </a:lnTo>
                <a:lnTo>
                  <a:pt x="24" y="34"/>
                </a:lnTo>
                <a:lnTo>
                  <a:pt x="28" y="32"/>
                </a:lnTo>
                <a:lnTo>
                  <a:pt x="30" y="28"/>
                </a:lnTo>
                <a:lnTo>
                  <a:pt x="32" y="18"/>
                </a:lnTo>
                <a:lnTo>
                  <a:pt x="30" y="10"/>
                </a:lnTo>
                <a:lnTo>
                  <a:pt x="28" y="6"/>
                </a:lnTo>
                <a:lnTo>
                  <a:pt x="26" y="4"/>
                </a:lnTo>
                <a:lnTo>
                  <a:pt x="22" y="2"/>
                </a:lnTo>
                <a:lnTo>
                  <a:pt x="16" y="0"/>
                </a:lnTo>
                <a:lnTo>
                  <a:pt x="10" y="2"/>
                </a:lnTo>
                <a:lnTo>
                  <a:pt x="4" y="6"/>
                </a:lnTo>
                <a:lnTo>
                  <a:pt x="2" y="12"/>
                </a:lnTo>
                <a:lnTo>
                  <a:pt x="0" y="20"/>
                </a:lnTo>
                <a:lnTo>
                  <a:pt x="2" y="28"/>
                </a:lnTo>
                <a:close/>
                <a:moveTo>
                  <a:pt x="8" y="8"/>
                </a:moveTo>
                <a:lnTo>
                  <a:pt x="8" y="8"/>
                </a:lnTo>
                <a:lnTo>
                  <a:pt x="12" y="6"/>
                </a:lnTo>
                <a:lnTo>
                  <a:pt x="16" y="4"/>
                </a:lnTo>
                <a:lnTo>
                  <a:pt x="22" y="6"/>
                </a:lnTo>
                <a:lnTo>
                  <a:pt x="26" y="12"/>
                </a:lnTo>
                <a:lnTo>
                  <a:pt x="28" y="18"/>
                </a:lnTo>
                <a:lnTo>
                  <a:pt x="28" y="24"/>
                </a:lnTo>
                <a:lnTo>
                  <a:pt x="24" y="28"/>
                </a:lnTo>
                <a:lnTo>
                  <a:pt x="22" y="32"/>
                </a:lnTo>
                <a:lnTo>
                  <a:pt x="16" y="32"/>
                </a:lnTo>
                <a:lnTo>
                  <a:pt x="12" y="32"/>
                </a:lnTo>
                <a:lnTo>
                  <a:pt x="8" y="28"/>
                </a:lnTo>
                <a:lnTo>
                  <a:pt x="6" y="24"/>
                </a:lnTo>
                <a:lnTo>
                  <a:pt x="4" y="20"/>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67" name="Freeform 1705"/>
          <p:cNvSpPr>
            <a:spLocks/>
          </p:cNvSpPr>
          <p:nvPr/>
        </p:nvSpPr>
        <p:spPr bwMode="auto">
          <a:xfrm>
            <a:off x="7610475" y="374332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68" name="Freeform 1706"/>
          <p:cNvSpPr>
            <a:spLocks/>
          </p:cNvSpPr>
          <p:nvPr/>
        </p:nvSpPr>
        <p:spPr bwMode="auto">
          <a:xfrm>
            <a:off x="7219950" y="3552825"/>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4" y="34"/>
                </a:moveTo>
                <a:lnTo>
                  <a:pt x="4" y="18"/>
                </a:lnTo>
                <a:lnTo>
                  <a:pt x="22" y="18"/>
                </a:lnTo>
                <a:lnTo>
                  <a:pt x="22" y="34"/>
                </a:lnTo>
                <a:lnTo>
                  <a:pt x="28" y="34"/>
                </a:lnTo>
                <a:lnTo>
                  <a:pt x="28"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69" name="Freeform 1707"/>
          <p:cNvSpPr>
            <a:spLocks/>
          </p:cNvSpPr>
          <p:nvPr/>
        </p:nvSpPr>
        <p:spPr bwMode="auto">
          <a:xfrm>
            <a:off x="7604125" y="3975100"/>
            <a:ext cx="47625" cy="5397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2147483647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2147483647 w 30"/>
              <a:gd name="T27" fmla="*/ 2147483647 h 34"/>
              <a:gd name="T28" fmla="*/ 2147483647 w 30"/>
              <a:gd name="T29" fmla="*/ 2147483647 h 34"/>
              <a:gd name="T30" fmla="*/ 2147483647 w 30"/>
              <a:gd name="T31" fmla="*/ 2147483647 h 34"/>
              <a:gd name="T32" fmla="*/ 2147483647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2147483647 w 30"/>
              <a:gd name="T47" fmla="*/ 2147483647 h 34"/>
              <a:gd name="T48" fmla="*/ 2147483647 w 30"/>
              <a:gd name="T49" fmla="*/ 2147483647 h 34"/>
              <a:gd name="T50" fmla="*/ 2147483647 w 30"/>
              <a:gd name="T51" fmla="*/ 0 h 34"/>
              <a:gd name="T52" fmla="*/ 2147483647 w 30"/>
              <a:gd name="T53" fmla="*/ 0 h 34"/>
              <a:gd name="T54" fmla="*/ 2147483647 w 30"/>
              <a:gd name="T55" fmla="*/ 0 h 34"/>
              <a:gd name="T56" fmla="*/ 2147483647 w 30"/>
              <a:gd name="T57" fmla="*/ 2147483647 h 34"/>
              <a:gd name="T58" fmla="*/ 2147483647 w 30"/>
              <a:gd name="T59" fmla="*/ 2147483647 h 34"/>
              <a:gd name="T60" fmla="*/ 2147483647 w 30"/>
              <a:gd name="T61" fmla="*/ 2147483647 h 34"/>
              <a:gd name="T62" fmla="*/ 2147483647 w 30"/>
              <a:gd name="T63" fmla="*/ 2147483647 h 34"/>
              <a:gd name="T64" fmla="*/ 2147483647 w 30"/>
              <a:gd name="T65" fmla="*/ 2147483647 h 34"/>
              <a:gd name="T66" fmla="*/ 0 w 30"/>
              <a:gd name="T67" fmla="*/ 2147483647 h 34"/>
              <a:gd name="T68" fmla="*/ 0 w 30"/>
              <a:gd name="T69" fmla="*/ 2147483647 h 34"/>
              <a:gd name="T70" fmla="*/ 2147483647 w 30"/>
              <a:gd name="T71" fmla="*/ 2147483647 h 34"/>
              <a:gd name="T72" fmla="*/ 2147483647 w 30"/>
              <a:gd name="T73" fmla="*/ 2147483647 h 34"/>
              <a:gd name="T74" fmla="*/ 2147483647 w 30"/>
              <a:gd name="T75" fmla="*/ 2147483647 h 34"/>
              <a:gd name="T76" fmla="*/ 2147483647 w 30"/>
              <a:gd name="T77" fmla="*/ 2147483647 h 34"/>
              <a:gd name="T78" fmla="*/ 2147483647 w 30"/>
              <a:gd name="T79" fmla="*/ 2147483647 h 34"/>
              <a:gd name="T80" fmla="*/ 2147483647 w 30"/>
              <a:gd name="T81" fmla="*/ 2147483647 h 34"/>
              <a:gd name="T82" fmla="*/ 2147483647 w 30"/>
              <a:gd name="T83" fmla="*/ 2147483647 h 34"/>
              <a:gd name="T84" fmla="*/ 2147483647 w 30"/>
              <a:gd name="T85" fmla="*/ 2147483647 h 34"/>
              <a:gd name="T86" fmla="*/ 2147483647 w 30"/>
              <a:gd name="T87" fmla="*/ 2147483647 h 34"/>
              <a:gd name="T88" fmla="*/ 2147483647 w 30"/>
              <a:gd name="T89" fmla="*/ 2147483647 h 34"/>
              <a:gd name="T90" fmla="*/ 2147483647 w 30"/>
              <a:gd name="T91" fmla="*/ 2147483647 h 34"/>
              <a:gd name="T92" fmla="*/ 2147483647 w 30"/>
              <a:gd name="T93" fmla="*/ 2147483647 h 34"/>
              <a:gd name="T94" fmla="*/ 2147483647 w 30"/>
              <a:gd name="T95" fmla="*/ 2147483647 h 34"/>
              <a:gd name="T96" fmla="*/ 2147483647 w 30"/>
              <a:gd name="T97" fmla="*/ 2147483647 h 34"/>
              <a:gd name="T98" fmla="*/ 2147483647 w 30"/>
              <a:gd name="T99" fmla="*/ 2147483647 h 34"/>
              <a:gd name="T100" fmla="*/ 2147483647 w 30"/>
              <a:gd name="T101" fmla="*/ 2147483647 h 34"/>
              <a:gd name="T102" fmla="*/ 2147483647 w 30"/>
              <a:gd name="T103" fmla="*/ 2147483647 h 34"/>
              <a:gd name="T104" fmla="*/ 2147483647 w 30"/>
              <a:gd name="T105" fmla="*/ 2147483647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34"/>
              <a:gd name="T161" fmla="*/ 30 w 30"/>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34">
                <a:moveTo>
                  <a:pt x="22" y="28"/>
                </a:moveTo>
                <a:lnTo>
                  <a:pt x="22" y="28"/>
                </a:lnTo>
                <a:lnTo>
                  <a:pt x="20" y="30"/>
                </a:lnTo>
                <a:lnTo>
                  <a:pt x="16" y="30"/>
                </a:lnTo>
                <a:lnTo>
                  <a:pt x="10" y="30"/>
                </a:lnTo>
                <a:lnTo>
                  <a:pt x="6" y="24"/>
                </a:lnTo>
                <a:lnTo>
                  <a:pt x="4" y="16"/>
                </a:lnTo>
                <a:lnTo>
                  <a:pt x="6" y="10"/>
                </a:lnTo>
                <a:lnTo>
                  <a:pt x="10" y="4"/>
                </a:lnTo>
                <a:lnTo>
                  <a:pt x="16" y="2"/>
                </a:lnTo>
                <a:lnTo>
                  <a:pt x="22" y="4"/>
                </a:lnTo>
                <a:lnTo>
                  <a:pt x="26" y="10"/>
                </a:lnTo>
                <a:lnTo>
                  <a:pt x="30" y="10"/>
                </a:lnTo>
                <a:lnTo>
                  <a:pt x="28" y="4"/>
                </a:lnTo>
                <a:lnTo>
                  <a:pt x="24" y="2"/>
                </a:lnTo>
                <a:lnTo>
                  <a:pt x="20" y="0"/>
                </a:lnTo>
                <a:lnTo>
                  <a:pt x="16" y="0"/>
                </a:lnTo>
                <a:lnTo>
                  <a:pt x="8" y="2"/>
                </a:lnTo>
                <a:lnTo>
                  <a:pt x="4" y="4"/>
                </a:lnTo>
                <a:lnTo>
                  <a:pt x="2" y="8"/>
                </a:lnTo>
                <a:lnTo>
                  <a:pt x="0" y="16"/>
                </a:lnTo>
                <a:lnTo>
                  <a:pt x="2" y="26"/>
                </a:lnTo>
                <a:lnTo>
                  <a:pt x="4" y="30"/>
                </a:lnTo>
                <a:lnTo>
                  <a:pt x="6" y="32"/>
                </a:lnTo>
                <a:lnTo>
                  <a:pt x="10" y="34"/>
                </a:lnTo>
                <a:lnTo>
                  <a:pt x="16" y="34"/>
                </a:lnTo>
                <a:lnTo>
                  <a:pt x="20" y="34"/>
                </a:lnTo>
                <a:lnTo>
                  <a:pt x="24" y="32"/>
                </a:lnTo>
                <a:lnTo>
                  <a:pt x="28" y="28"/>
                </a:lnTo>
                <a:lnTo>
                  <a:pt x="30" y="24"/>
                </a:lnTo>
                <a:lnTo>
                  <a:pt x="26" y="22"/>
                </a:lnTo>
                <a:lnTo>
                  <a:pt x="24" y="26"/>
                </a:lnTo>
                <a:lnTo>
                  <a:pt x="22" y="28"/>
                </a:lnTo>
                <a:close/>
              </a:path>
            </a:pathLst>
          </a:custGeom>
          <a:solidFill>
            <a:srgbClr val="FFFFFF"/>
          </a:solidFill>
          <a:ln w="4">
            <a:solidFill>
              <a:srgbClr val="FFFFFF"/>
            </a:solidFill>
            <a:round/>
            <a:headEnd/>
            <a:tailEnd/>
          </a:ln>
        </p:spPr>
        <p:txBody>
          <a:bodyPr/>
          <a:lstStyle/>
          <a:p>
            <a:endParaRPr lang="en-US" b="1"/>
          </a:p>
        </p:txBody>
      </p:sp>
      <p:sp>
        <p:nvSpPr>
          <p:cNvPr id="41070" name="Freeform 1708"/>
          <p:cNvSpPr>
            <a:spLocks/>
          </p:cNvSpPr>
          <p:nvPr/>
        </p:nvSpPr>
        <p:spPr bwMode="auto">
          <a:xfrm>
            <a:off x="7661275" y="397510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71" name="Freeform 1709"/>
          <p:cNvSpPr>
            <a:spLocks/>
          </p:cNvSpPr>
          <p:nvPr/>
        </p:nvSpPr>
        <p:spPr bwMode="auto">
          <a:xfrm>
            <a:off x="7708900" y="4016375"/>
            <a:ext cx="25400" cy="34925"/>
          </a:xfrm>
          <a:custGeom>
            <a:avLst/>
            <a:gdLst>
              <a:gd name="T0" fmla="*/ 2147483647 w 16"/>
              <a:gd name="T1" fmla="*/ 2147483647 h 22"/>
              <a:gd name="T2" fmla="*/ 2147483647 w 16"/>
              <a:gd name="T3" fmla="*/ 2147483647 h 22"/>
              <a:gd name="T4" fmla="*/ 2147483647 w 16"/>
              <a:gd name="T5" fmla="*/ 2147483647 h 22"/>
              <a:gd name="T6" fmla="*/ 2147483647 w 16"/>
              <a:gd name="T7" fmla="*/ 2147483647 h 22"/>
              <a:gd name="T8" fmla="*/ 2147483647 w 16"/>
              <a:gd name="T9" fmla="*/ 2147483647 h 22"/>
              <a:gd name="T10" fmla="*/ 2147483647 w 16"/>
              <a:gd name="T11" fmla="*/ 2147483647 h 22"/>
              <a:gd name="T12" fmla="*/ 2147483647 w 16"/>
              <a:gd name="T13" fmla="*/ 2147483647 h 22"/>
              <a:gd name="T14" fmla="*/ 2147483647 w 16"/>
              <a:gd name="T15" fmla="*/ 2147483647 h 22"/>
              <a:gd name="T16" fmla="*/ 2147483647 w 16"/>
              <a:gd name="T17" fmla="*/ 2147483647 h 22"/>
              <a:gd name="T18" fmla="*/ 2147483647 w 16"/>
              <a:gd name="T19" fmla="*/ 2147483647 h 22"/>
              <a:gd name="T20" fmla="*/ 2147483647 w 16"/>
              <a:gd name="T21" fmla="*/ 2147483647 h 22"/>
              <a:gd name="T22" fmla="*/ 2147483647 w 16"/>
              <a:gd name="T23" fmla="*/ 2147483647 h 22"/>
              <a:gd name="T24" fmla="*/ 2147483647 w 16"/>
              <a:gd name="T25" fmla="*/ 0 h 22"/>
              <a:gd name="T26" fmla="*/ 2147483647 w 16"/>
              <a:gd name="T27" fmla="*/ 0 h 22"/>
              <a:gd name="T28" fmla="*/ 2147483647 w 16"/>
              <a:gd name="T29" fmla="*/ 0 h 22"/>
              <a:gd name="T30" fmla="*/ 2147483647 w 16"/>
              <a:gd name="T31" fmla="*/ 0 h 22"/>
              <a:gd name="T32" fmla="*/ 2147483647 w 16"/>
              <a:gd name="T33" fmla="*/ 0 h 22"/>
              <a:gd name="T34" fmla="*/ 2147483647 w 16"/>
              <a:gd name="T35" fmla="*/ 0 h 22"/>
              <a:gd name="T36" fmla="*/ 0 w 16"/>
              <a:gd name="T37" fmla="*/ 2147483647 h 22"/>
              <a:gd name="T38" fmla="*/ 2147483647 w 16"/>
              <a:gd name="T39" fmla="*/ 2147483647 h 22"/>
              <a:gd name="T40" fmla="*/ 2147483647 w 16"/>
              <a:gd name="T41" fmla="*/ 2147483647 h 22"/>
              <a:gd name="T42" fmla="*/ 2147483647 w 16"/>
              <a:gd name="T43" fmla="*/ 2147483647 h 22"/>
              <a:gd name="T44" fmla="*/ 2147483647 w 16"/>
              <a:gd name="T45" fmla="*/ 2147483647 h 22"/>
              <a:gd name="T46" fmla="*/ 2147483647 w 16"/>
              <a:gd name="T47" fmla="*/ 2147483647 h 22"/>
              <a:gd name="T48" fmla="*/ 2147483647 w 16"/>
              <a:gd name="T49" fmla="*/ 2147483647 h 22"/>
              <a:gd name="T50" fmla="*/ 2147483647 w 16"/>
              <a:gd name="T51" fmla="*/ 2147483647 h 22"/>
              <a:gd name="T52" fmla="*/ 2147483647 w 16"/>
              <a:gd name="T53" fmla="*/ 2147483647 h 22"/>
              <a:gd name="T54" fmla="*/ 2147483647 w 16"/>
              <a:gd name="T55" fmla="*/ 2147483647 h 22"/>
              <a:gd name="T56" fmla="*/ 2147483647 w 16"/>
              <a:gd name="T57" fmla="*/ 2147483647 h 22"/>
              <a:gd name="T58" fmla="*/ 2147483647 w 16"/>
              <a:gd name="T59" fmla="*/ 2147483647 h 22"/>
              <a:gd name="T60" fmla="*/ 2147483647 w 16"/>
              <a:gd name="T61" fmla="*/ 2147483647 h 22"/>
              <a:gd name="T62" fmla="*/ 2147483647 w 16"/>
              <a:gd name="T63" fmla="*/ 2147483647 h 22"/>
              <a:gd name="T64" fmla="*/ 2147483647 w 16"/>
              <a:gd name="T65" fmla="*/ 2147483647 h 22"/>
              <a:gd name="T66" fmla="*/ 2147483647 w 16"/>
              <a:gd name="T67" fmla="*/ 2147483647 h 22"/>
              <a:gd name="T68" fmla="*/ 2147483647 w 16"/>
              <a:gd name="T69" fmla="*/ 2147483647 h 22"/>
              <a:gd name="T70" fmla="*/ 0 w 16"/>
              <a:gd name="T71" fmla="*/ 2147483647 h 22"/>
              <a:gd name="T72" fmla="*/ 0 w 16"/>
              <a:gd name="T73" fmla="*/ 2147483647 h 22"/>
              <a:gd name="T74" fmla="*/ 0 w 16"/>
              <a:gd name="T75" fmla="*/ 2147483647 h 22"/>
              <a:gd name="T76" fmla="*/ 2147483647 w 16"/>
              <a:gd name="T77" fmla="*/ 2147483647 h 22"/>
              <a:gd name="T78" fmla="*/ 2147483647 w 16"/>
              <a:gd name="T79" fmla="*/ 2147483647 h 22"/>
              <a:gd name="T80" fmla="*/ 2147483647 w 16"/>
              <a:gd name="T81" fmla="*/ 2147483647 h 22"/>
              <a:gd name="T82" fmla="*/ 2147483647 w 16"/>
              <a:gd name="T83" fmla="*/ 2147483647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22"/>
              <a:gd name="T128" fmla="*/ 16 w 16"/>
              <a:gd name="T129" fmla="*/ 22 h 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22">
                <a:moveTo>
                  <a:pt x="4" y="20"/>
                </a:moveTo>
                <a:lnTo>
                  <a:pt x="4" y="20"/>
                </a:lnTo>
                <a:lnTo>
                  <a:pt x="6" y="18"/>
                </a:lnTo>
                <a:lnTo>
                  <a:pt x="8" y="14"/>
                </a:lnTo>
                <a:lnTo>
                  <a:pt x="12" y="10"/>
                </a:lnTo>
                <a:lnTo>
                  <a:pt x="14" y="8"/>
                </a:lnTo>
                <a:lnTo>
                  <a:pt x="16" y="6"/>
                </a:lnTo>
                <a:lnTo>
                  <a:pt x="14" y="0"/>
                </a:lnTo>
                <a:lnTo>
                  <a:pt x="8" y="0"/>
                </a:lnTo>
                <a:lnTo>
                  <a:pt x="2" y="0"/>
                </a:lnTo>
                <a:lnTo>
                  <a:pt x="0" y="6"/>
                </a:lnTo>
                <a:lnTo>
                  <a:pt x="4" y="6"/>
                </a:lnTo>
                <a:lnTo>
                  <a:pt x="4" y="2"/>
                </a:lnTo>
                <a:lnTo>
                  <a:pt x="8" y="2"/>
                </a:lnTo>
                <a:lnTo>
                  <a:pt x="12" y="2"/>
                </a:lnTo>
                <a:lnTo>
                  <a:pt x="12" y="6"/>
                </a:lnTo>
                <a:lnTo>
                  <a:pt x="10" y="8"/>
                </a:lnTo>
                <a:lnTo>
                  <a:pt x="6" y="14"/>
                </a:lnTo>
                <a:lnTo>
                  <a:pt x="2" y="18"/>
                </a:lnTo>
                <a:lnTo>
                  <a:pt x="0" y="20"/>
                </a:lnTo>
                <a:lnTo>
                  <a:pt x="0" y="22"/>
                </a:lnTo>
                <a:lnTo>
                  <a:pt x="16" y="22"/>
                </a:lnTo>
                <a:lnTo>
                  <a:pt x="16" y="20"/>
                </a:lnTo>
                <a:lnTo>
                  <a:pt x="4" y="20"/>
                </a:lnTo>
                <a:close/>
              </a:path>
            </a:pathLst>
          </a:custGeom>
          <a:solidFill>
            <a:srgbClr val="FFFFFF"/>
          </a:solidFill>
          <a:ln w="4">
            <a:solidFill>
              <a:srgbClr val="FFFFFF"/>
            </a:solidFill>
            <a:round/>
            <a:headEnd/>
            <a:tailEnd/>
          </a:ln>
        </p:spPr>
        <p:txBody>
          <a:bodyPr/>
          <a:lstStyle/>
          <a:p>
            <a:endParaRPr lang="en-US" b="1"/>
          </a:p>
        </p:txBody>
      </p:sp>
      <p:sp>
        <p:nvSpPr>
          <p:cNvPr id="41072" name="Freeform 1710"/>
          <p:cNvSpPr>
            <a:spLocks noEditPoints="1"/>
          </p:cNvSpPr>
          <p:nvPr/>
        </p:nvSpPr>
        <p:spPr bwMode="auto">
          <a:xfrm>
            <a:off x="8045450" y="397192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2147483647 h 36"/>
              <a:gd name="T42" fmla="*/ 2147483647 w 34"/>
              <a:gd name="T43" fmla="*/ 0 h 36"/>
              <a:gd name="T44" fmla="*/ 2147483647 w 34"/>
              <a:gd name="T45" fmla="*/ 0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8"/>
                </a:moveTo>
                <a:lnTo>
                  <a:pt x="2" y="28"/>
                </a:lnTo>
                <a:lnTo>
                  <a:pt x="4" y="32"/>
                </a:lnTo>
                <a:lnTo>
                  <a:pt x="8" y="34"/>
                </a:lnTo>
                <a:lnTo>
                  <a:pt x="12" y="36"/>
                </a:lnTo>
                <a:lnTo>
                  <a:pt x="18" y="36"/>
                </a:lnTo>
                <a:lnTo>
                  <a:pt x="26" y="34"/>
                </a:lnTo>
                <a:lnTo>
                  <a:pt x="28" y="32"/>
                </a:lnTo>
                <a:lnTo>
                  <a:pt x="32" y="28"/>
                </a:lnTo>
                <a:lnTo>
                  <a:pt x="34" y="18"/>
                </a:lnTo>
                <a:lnTo>
                  <a:pt x="32" y="10"/>
                </a:lnTo>
                <a:lnTo>
                  <a:pt x="28" y="6"/>
                </a:lnTo>
                <a:lnTo>
                  <a:pt x="26" y="2"/>
                </a:lnTo>
                <a:lnTo>
                  <a:pt x="22" y="2"/>
                </a:lnTo>
                <a:lnTo>
                  <a:pt x="18" y="0"/>
                </a:lnTo>
                <a:lnTo>
                  <a:pt x="10" y="2"/>
                </a:lnTo>
                <a:lnTo>
                  <a:pt x="6" y="6"/>
                </a:lnTo>
                <a:lnTo>
                  <a:pt x="2" y="12"/>
                </a:lnTo>
                <a:lnTo>
                  <a:pt x="0" y="18"/>
                </a:lnTo>
                <a:lnTo>
                  <a:pt x="2" y="28"/>
                </a:lnTo>
                <a:close/>
                <a:moveTo>
                  <a:pt x="8" y="8"/>
                </a:moveTo>
                <a:lnTo>
                  <a:pt x="8" y="8"/>
                </a:lnTo>
                <a:lnTo>
                  <a:pt x="12" y="6"/>
                </a:lnTo>
                <a:lnTo>
                  <a:pt x="18" y="4"/>
                </a:lnTo>
                <a:lnTo>
                  <a:pt x="24" y="6"/>
                </a:lnTo>
                <a:lnTo>
                  <a:pt x="28" y="12"/>
                </a:lnTo>
                <a:lnTo>
                  <a:pt x="28" y="18"/>
                </a:lnTo>
                <a:lnTo>
                  <a:pt x="28" y="24"/>
                </a:lnTo>
                <a:lnTo>
                  <a:pt x="26" y="28"/>
                </a:lnTo>
                <a:lnTo>
                  <a:pt x="22" y="32"/>
                </a:lnTo>
                <a:lnTo>
                  <a:pt x="16" y="32"/>
                </a:lnTo>
                <a:lnTo>
                  <a:pt x="12" y="32"/>
                </a:lnTo>
                <a:lnTo>
                  <a:pt x="8" y="28"/>
                </a:lnTo>
                <a:lnTo>
                  <a:pt x="6" y="24"/>
                </a:lnTo>
                <a:lnTo>
                  <a:pt x="6" y="18"/>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73" name="Freeform 1711"/>
          <p:cNvSpPr>
            <a:spLocks noEditPoints="1"/>
          </p:cNvSpPr>
          <p:nvPr/>
        </p:nvSpPr>
        <p:spPr bwMode="auto">
          <a:xfrm>
            <a:off x="7785100" y="397192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2147483647 h 36"/>
              <a:gd name="T42" fmla="*/ 2147483647 w 34"/>
              <a:gd name="T43" fmla="*/ 0 h 36"/>
              <a:gd name="T44" fmla="*/ 2147483647 w 34"/>
              <a:gd name="T45" fmla="*/ 0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8"/>
                </a:moveTo>
                <a:lnTo>
                  <a:pt x="2" y="28"/>
                </a:lnTo>
                <a:lnTo>
                  <a:pt x="6" y="32"/>
                </a:lnTo>
                <a:lnTo>
                  <a:pt x="8" y="34"/>
                </a:lnTo>
                <a:lnTo>
                  <a:pt x="12" y="36"/>
                </a:lnTo>
                <a:lnTo>
                  <a:pt x="18" y="36"/>
                </a:lnTo>
                <a:lnTo>
                  <a:pt x="26" y="34"/>
                </a:lnTo>
                <a:lnTo>
                  <a:pt x="28" y="32"/>
                </a:lnTo>
                <a:lnTo>
                  <a:pt x="32" y="28"/>
                </a:lnTo>
                <a:lnTo>
                  <a:pt x="34" y="18"/>
                </a:lnTo>
                <a:lnTo>
                  <a:pt x="32" y="10"/>
                </a:lnTo>
                <a:lnTo>
                  <a:pt x="30" y="6"/>
                </a:lnTo>
                <a:lnTo>
                  <a:pt x="26" y="2"/>
                </a:lnTo>
                <a:lnTo>
                  <a:pt x="22" y="2"/>
                </a:lnTo>
                <a:lnTo>
                  <a:pt x="18" y="0"/>
                </a:lnTo>
                <a:lnTo>
                  <a:pt x="10" y="2"/>
                </a:lnTo>
                <a:lnTo>
                  <a:pt x="6" y="6"/>
                </a:lnTo>
                <a:lnTo>
                  <a:pt x="2" y="12"/>
                </a:lnTo>
                <a:lnTo>
                  <a:pt x="0" y="18"/>
                </a:lnTo>
                <a:lnTo>
                  <a:pt x="2" y="28"/>
                </a:lnTo>
                <a:close/>
                <a:moveTo>
                  <a:pt x="8" y="8"/>
                </a:moveTo>
                <a:lnTo>
                  <a:pt x="8" y="8"/>
                </a:lnTo>
                <a:lnTo>
                  <a:pt x="12" y="6"/>
                </a:lnTo>
                <a:lnTo>
                  <a:pt x="18" y="4"/>
                </a:lnTo>
                <a:lnTo>
                  <a:pt x="24" y="6"/>
                </a:lnTo>
                <a:lnTo>
                  <a:pt x="28" y="12"/>
                </a:lnTo>
                <a:lnTo>
                  <a:pt x="28" y="18"/>
                </a:lnTo>
                <a:lnTo>
                  <a:pt x="28" y="24"/>
                </a:lnTo>
                <a:lnTo>
                  <a:pt x="26" y="28"/>
                </a:lnTo>
                <a:lnTo>
                  <a:pt x="22" y="32"/>
                </a:lnTo>
                <a:lnTo>
                  <a:pt x="18" y="32"/>
                </a:lnTo>
                <a:lnTo>
                  <a:pt x="12" y="32"/>
                </a:lnTo>
                <a:lnTo>
                  <a:pt x="8" y="28"/>
                </a:lnTo>
                <a:lnTo>
                  <a:pt x="6" y="24"/>
                </a:lnTo>
                <a:lnTo>
                  <a:pt x="6" y="18"/>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74" name="Freeform 1712"/>
          <p:cNvSpPr>
            <a:spLocks noEditPoints="1"/>
          </p:cNvSpPr>
          <p:nvPr/>
        </p:nvSpPr>
        <p:spPr bwMode="auto">
          <a:xfrm>
            <a:off x="7918450" y="4111625"/>
            <a:ext cx="53975" cy="53975"/>
          </a:xfrm>
          <a:custGeom>
            <a:avLst/>
            <a:gdLst>
              <a:gd name="T0" fmla="*/ 2147483647 w 34"/>
              <a:gd name="T1" fmla="*/ 2147483647 h 34"/>
              <a:gd name="T2" fmla="*/ 2147483647 w 34"/>
              <a:gd name="T3" fmla="*/ 2147483647 h 34"/>
              <a:gd name="T4" fmla="*/ 2147483647 w 34"/>
              <a:gd name="T5" fmla="*/ 2147483647 h 34"/>
              <a:gd name="T6" fmla="*/ 2147483647 w 34"/>
              <a:gd name="T7" fmla="*/ 2147483647 h 34"/>
              <a:gd name="T8" fmla="*/ 2147483647 w 34"/>
              <a:gd name="T9" fmla="*/ 2147483647 h 34"/>
              <a:gd name="T10" fmla="*/ 2147483647 w 34"/>
              <a:gd name="T11" fmla="*/ 2147483647 h 34"/>
              <a:gd name="T12" fmla="*/ 2147483647 w 34"/>
              <a:gd name="T13" fmla="*/ 2147483647 h 34"/>
              <a:gd name="T14" fmla="*/ 2147483647 w 34"/>
              <a:gd name="T15" fmla="*/ 2147483647 h 34"/>
              <a:gd name="T16" fmla="*/ 2147483647 w 34"/>
              <a:gd name="T17" fmla="*/ 2147483647 h 34"/>
              <a:gd name="T18" fmla="*/ 2147483647 w 34"/>
              <a:gd name="T19" fmla="*/ 2147483647 h 34"/>
              <a:gd name="T20" fmla="*/ 2147483647 w 34"/>
              <a:gd name="T21" fmla="*/ 2147483647 h 34"/>
              <a:gd name="T22" fmla="*/ 2147483647 w 34"/>
              <a:gd name="T23" fmla="*/ 2147483647 h 34"/>
              <a:gd name="T24" fmla="*/ 2147483647 w 34"/>
              <a:gd name="T25" fmla="*/ 2147483647 h 34"/>
              <a:gd name="T26" fmla="*/ 2147483647 w 34"/>
              <a:gd name="T27" fmla="*/ 2147483647 h 34"/>
              <a:gd name="T28" fmla="*/ 2147483647 w 34"/>
              <a:gd name="T29" fmla="*/ 2147483647 h 34"/>
              <a:gd name="T30" fmla="*/ 2147483647 w 34"/>
              <a:gd name="T31" fmla="*/ 2147483647 h 34"/>
              <a:gd name="T32" fmla="*/ 2147483647 w 34"/>
              <a:gd name="T33" fmla="*/ 2147483647 h 34"/>
              <a:gd name="T34" fmla="*/ 2147483647 w 34"/>
              <a:gd name="T35" fmla="*/ 2147483647 h 34"/>
              <a:gd name="T36" fmla="*/ 2147483647 w 34"/>
              <a:gd name="T37" fmla="*/ 2147483647 h 34"/>
              <a:gd name="T38" fmla="*/ 2147483647 w 34"/>
              <a:gd name="T39" fmla="*/ 2147483647 h 34"/>
              <a:gd name="T40" fmla="*/ 2147483647 w 34"/>
              <a:gd name="T41" fmla="*/ 0 h 34"/>
              <a:gd name="T42" fmla="*/ 2147483647 w 34"/>
              <a:gd name="T43" fmla="*/ 0 h 34"/>
              <a:gd name="T44" fmla="*/ 2147483647 w 34"/>
              <a:gd name="T45" fmla="*/ 0 h 34"/>
              <a:gd name="T46" fmla="*/ 2147483647 w 34"/>
              <a:gd name="T47" fmla="*/ 0 h 34"/>
              <a:gd name="T48" fmla="*/ 2147483647 w 34"/>
              <a:gd name="T49" fmla="*/ 2147483647 h 34"/>
              <a:gd name="T50" fmla="*/ 2147483647 w 34"/>
              <a:gd name="T51" fmla="*/ 2147483647 h 34"/>
              <a:gd name="T52" fmla="*/ 2147483647 w 34"/>
              <a:gd name="T53" fmla="*/ 2147483647 h 34"/>
              <a:gd name="T54" fmla="*/ 0 w 34"/>
              <a:gd name="T55" fmla="*/ 2147483647 h 34"/>
              <a:gd name="T56" fmla="*/ 0 w 34"/>
              <a:gd name="T57" fmla="*/ 2147483647 h 34"/>
              <a:gd name="T58" fmla="*/ 2147483647 w 34"/>
              <a:gd name="T59" fmla="*/ 2147483647 h 34"/>
              <a:gd name="T60" fmla="*/ 2147483647 w 34"/>
              <a:gd name="T61" fmla="*/ 2147483647 h 34"/>
              <a:gd name="T62" fmla="*/ 2147483647 w 34"/>
              <a:gd name="T63" fmla="*/ 2147483647 h 34"/>
              <a:gd name="T64" fmla="*/ 2147483647 w 34"/>
              <a:gd name="T65" fmla="*/ 2147483647 h 34"/>
              <a:gd name="T66" fmla="*/ 2147483647 w 34"/>
              <a:gd name="T67" fmla="*/ 2147483647 h 34"/>
              <a:gd name="T68" fmla="*/ 2147483647 w 34"/>
              <a:gd name="T69" fmla="*/ 2147483647 h 34"/>
              <a:gd name="T70" fmla="*/ 2147483647 w 34"/>
              <a:gd name="T71" fmla="*/ 2147483647 h 34"/>
              <a:gd name="T72" fmla="*/ 2147483647 w 34"/>
              <a:gd name="T73" fmla="*/ 2147483647 h 34"/>
              <a:gd name="T74" fmla="*/ 2147483647 w 34"/>
              <a:gd name="T75" fmla="*/ 2147483647 h 34"/>
              <a:gd name="T76" fmla="*/ 2147483647 w 34"/>
              <a:gd name="T77" fmla="*/ 2147483647 h 34"/>
              <a:gd name="T78" fmla="*/ 2147483647 w 34"/>
              <a:gd name="T79" fmla="*/ 2147483647 h 34"/>
              <a:gd name="T80" fmla="*/ 2147483647 w 34"/>
              <a:gd name="T81" fmla="*/ 2147483647 h 34"/>
              <a:gd name="T82" fmla="*/ 2147483647 w 34"/>
              <a:gd name="T83" fmla="*/ 2147483647 h 34"/>
              <a:gd name="T84" fmla="*/ 2147483647 w 34"/>
              <a:gd name="T85" fmla="*/ 2147483647 h 34"/>
              <a:gd name="T86" fmla="*/ 2147483647 w 34"/>
              <a:gd name="T87" fmla="*/ 2147483647 h 34"/>
              <a:gd name="T88" fmla="*/ 2147483647 w 34"/>
              <a:gd name="T89" fmla="*/ 2147483647 h 34"/>
              <a:gd name="T90" fmla="*/ 2147483647 w 34"/>
              <a:gd name="T91" fmla="*/ 2147483647 h 34"/>
              <a:gd name="T92" fmla="*/ 2147483647 w 34"/>
              <a:gd name="T93" fmla="*/ 2147483647 h 34"/>
              <a:gd name="T94" fmla="*/ 2147483647 w 34"/>
              <a:gd name="T95" fmla="*/ 2147483647 h 34"/>
              <a:gd name="T96" fmla="*/ 2147483647 w 34"/>
              <a:gd name="T97" fmla="*/ 2147483647 h 34"/>
              <a:gd name="T98" fmla="*/ 2147483647 w 34"/>
              <a:gd name="T99" fmla="*/ 2147483647 h 34"/>
              <a:gd name="T100" fmla="*/ 2147483647 w 34"/>
              <a:gd name="T101" fmla="*/ 2147483647 h 34"/>
              <a:gd name="T102" fmla="*/ 2147483647 w 34"/>
              <a:gd name="T103" fmla="*/ 2147483647 h 34"/>
              <a:gd name="T104" fmla="*/ 2147483647 w 34"/>
              <a:gd name="T105" fmla="*/ 2147483647 h 34"/>
              <a:gd name="T106" fmla="*/ 2147483647 w 34"/>
              <a:gd name="T107" fmla="*/ 2147483647 h 34"/>
              <a:gd name="T108" fmla="*/ 2147483647 w 34"/>
              <a:gd name="T109" fmla="*/ 2147483647 h 34"/>
              <a:gd name="T110" fmla="*/ 2147483647 w 34"/>
              <a:gd name="T111" fmla="*/ 2147483647 h 34"/>
              <a:gd name="T112" fmla="*/ 2147483647 w 34"/>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4"/>
              <a:gd name="T173" fmla="*/ 34 w 34"/>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4">
                <a:moveTo>
                  <a:pt x="2" y="26"/>
                </a:moveTo>
                <a:lnTo>
                  <a:pt x="2" y="26"/>
                </a:lnTo>
                <a:lnTo>
                  <a:pt x="6" y="30"/>
                </a:lnTo>
                <a:lnTo>
                  <a:pt x="8" y="32"/>
                </a:lnTo>
                <a:lnTo>
                  <a:pt x="12" y="34"/>
                </a:lnTo>
                <a:lnTo>
                  <a:pt x="18" y="34"/>
                </a:lnTo>
                <a:lnTo>
                  <a:pt x="26" y="32"/>
                </a:lnTo>
                <a:lnTo>
                  <a:pt x="28" y="30"/>
                </a:lnTo>
                <a:lnTo>
                  <a:pt x="32" y="26"/>
                </a:lnTo>
                <a:lnTo>
                  <a:pt x="34" y="18"/>
                </a:lnTo>
                <a:lnTo>
                  <a:pt x="32" y="8"/>
                </a:lnTo>
                <a:lnTo>
                  <a:pt x="30" y="4"/>
                </a:lnTo>
                <a:lnTo>
                  <a:pt x="26" y="2"/>
                </a:lnTo>
                <a:lnTo>
                  <a:pt x="22" y="0"/>
                </a:lnTo>
                <a:lnTo>
                  <a:pt x="18" y="0"/>
                </a:lnTo>
                <a:lnTo>
                  <a:pt x="10" y="0"/>
                </a:lnTo>
                <a:lnTo>
                  <a:pt x="6" y="4"/>
                </a:lnTo>
                <a:lnTo>
                  <a:pt x="2" y="10"/>
                </a:lnTo>
                <a:lnTo>
                  <a:pt x="0" y="18"/>
                </a:lnTo>
                <a:lnTo>
                  <a:pt x="2" y="26"/>
                </a:lnTo>
                <a:close/>
                <a:moveTo>
                  <a:pt x="8" y="6"/>
                </a:moveTo>
                <a:lnTo>
                  <a:pt x="8" y="6"/>
                </a:lnTo>
                <a:lnTo>
                  <a:pt x="12" y="4"/>
                </a:lnTo>
                <a:lnTo>
                  <a:pt x="18" y="4"/>
                </a:lnTo>
                <a:lnTo>
                  <a:pt x="24" y="6"/>
                </a:lnTo>
                <a:lnTo>
                  <a:pt x="28" y="10"/>
                </a:lnTo>
                <a:lnTo>
                  <a:pt x="28" y="18"/>
                </a:lnTo>
                <a:lnTo>
                  <a:pt x="28" y="24"/>
                </a:lnTo>
                <a:lnTo>
                  <a:pt x="26" y="28"/>
                </a:lnTo>
                <a:lnTo>
                  <a:pt x="22" y="30"/>
                </a:lnTo>
                <a:lnTo>
                  <a:pt x="18" y="32"/>
                </a:lnTo>
                <a:lnTo>
                  <a:pt x="12" y="30"/>
                </a:lnTo>
                <a:lnTo>
                  <a:pt x="8" y="28"/>
                </a:lnTo>
                <a:lnTo>
                  <a:pt x="6" y="24"/>
                </a:lnTo>
                <a:lnTo>
                  <a:pt x="6" y="18"/>
                </a:lnTo>
                <a:lnTo>
                  <a:pt x="6" y="12"/>
                </a:lnTo>
                <a:lnTo>
                  <a:pt x="8" y="6"/>
                </a:lnTo>
                <a:close/>
              </a:path>
            </a:pathLst>
          </a:custGeom>
          <a:solidFill>
            <a:srgbClr val="FFFFFF"/>
          </a:solidFill>
          <a:ln w="4">
            <a:solidFill>
              <a:srgbClr val="FFFFFF"/>
            </a:solidFill>
            <a:round/>
            <a:headEnd/>
            <a:tailEnd/>
          </a:ln>
        </p:spPr>
        <p:txBody>
          <a:bodyPr/>
          <a:lstStyle/>
          <a:p>
            <a:endParaRPr lang="en-US" b="1"/>
          </a:p>
        </p:txBody>
      </p:sp>
      <p:sp>
        <p:nvSpPr>
          <p:cNvPr id="41075" name="Freeform 1713"/>
          <p:cNvSpPr>
            <a:spLocks noEditPoints="1"/>
          </p:cNvSpPr>
          <p:nvPr/>
        </p:nvSpPr>
        <p:spPr bwMode="auto">
          <a:xfrm>
            <a:off x="7918450" y="3838575"/>
            <a:ext cx="50800" cy="53975"/>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2147483647 w 32"/>
              <a:gd name="T9" fmla="*/ 2147483647 h 34"/>
              <a:gd name="T10" fmla="*/ 2147483647 w 32"/>
              <a:gd name="T11" fmla="*/ 2147483647 h 34"/>
              <a:gd name="T12" fmla="*/ 2147483647 w 32"/>
              <a:gd name="T13" fmla="*/ 2147483647 h 34"/>
              <a:gd name="T14" fmla="*/ 2147483647 w 32"/>
              <a:gd name="T15" fmla="*/ 2147483647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0 h 34"/>
              <a:gd name="T42" fmla="*/ 2147483647 w 32"/>
              <a:gd name="T43" fmla="*/ 0 h 34"/>
              <a:gd name="T44" fmla="*/ 2147483647 w 32"/>
              <a:gd name="T45" fmla="*/ 0 h 34"/>
              <a:gd name="T46" fmla="*/ 2147483647 w 32"/>
              <a:gd name="T47" fmla="*/ 0 h 34"/>
              <a:gd name="T48" fmla="*/ 2147483647 w 32"/>
              <a:gd name="T49" fmla="*/ 2147483647 h 34"/>
              <a:gd name="T50" fmla="*/ 2147483647 w 32"/>
              <a:gd name="T51" fmla="*/ 2147483647 h 34"/>
              <a:gd name="T52" fmla="*/ 0 w 32"/>
              <a:gd name="T53" fmla="*/ 2147483647 h 34"/>
              <a:gd name="T54" fmla="*/ 0 w 32"/>
              <a:gd name="T55" fmla="*/ 2147483647 h 34"/>
              <a:gd name="T56" fmla="*/ 0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2147483647 w 32"/>
              <a:gd name="T101" fmla="*/ 2147483647 h 34"/>
              <a:gd name="T102" fmla="*/ 2147483647 w 32"/>
              <a:gd name="T103" fmla="*/ 2147483647 h 34"/>
              <a:gd name="T104" fmla="*/ 2147483647 w 32"/>
              <a:gd name="T105" fmla="*/ 2147483647 h 34"/>
              <a:gd name="T106" fmla="*/ 2147483647 w 32"/>
              <a:gd name="T107" fmla="*/ 2147483647 h 34"/>
              <a:gd name="T108" fmla="*/ 2147483647 w 32"/>
              <a:gd name="T109" fmla="*/ 2147483647 h 34"/>
              <a:gd name="T110" fmla="*/ 2147483647 w 32"/>
              <a:gd name="T111" fmla="*/ 2147483647 h 34"/>
              <a:gd name="T112" fmla="*/ 2147483647 w 32"/>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4"/>
              <a:gd name="T173" fmla="*/ 32 w 32"/>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4">
                <a:moveTo>
                  <a:pt x="2" y="26"/>
                </a:moveTo>
                <a:lnTo>
                  <a:pt x="2" y="26"/>
                </a:lnTo>
                <a:lnTo>
                  <a:pt x="4" y="30"/>
                </a:lnTo>
                <a:lnTo>
                  <a:pt x="8" y="32"/>
                </a:lnTo>
                <a:lnTo>
                  <a:pt x="12" y="34"/>
                </a:lnTo>
                <a:lnTo>
                  <a:pt x="16" y="34"/>
                </a:lnTo>
                <a:lnTo>
                  <a:pt x="24" y="32"/>
                </a:lnTo>
                <a:lnTo>
                  <a:pt x="28" y="30"/>
                </a:lnTo>
                <a:lnTo>
                  <a:pt x="30" y="26"/>
                </a:lnTo>
                <a:lnTo>
                  <a:pt x="32" y="16"/>
                </a:lnTo>
                <a:lnTo>
                  <a:pt x="30" y="8"/>
                </a:lnTo>
                <a:lnTo>
                  <a:pt x="28" y="4"/>
                </a:lnTo>
                <a:lnTo>
                  <a:pt x="24" y="2"/>
                </a:lnTo>
                <a:lnTo>
                  <a:pt x="20" y="0"/>
                </a:lnTo>
                <a:lnTo>
                  <a:pt x="16" y="0"/>
                </a:lnTo>
                <a:lnTo>
                  <a:pt x="10" y="0"/>
                </a:lnTo>
                <a:lnTo>
                  <a:pt x="4" y="4"/>
                </a:lnTo>
                <a:lnTo>
                  <a:pt x="0" y="10"/>
                </a:lnTo>
                <a:lnTo>
                  <a:pt x="0" y="18"/>
                </a:lnTo>
                <a:lnTo>
                  <a:pt x="2" y="26"/>
                </a:lnTo>
                <a:close/>
                <a:moveTo>
                  <a:pt x="8" y="6"/>
                </a:moveTo>
                <a:lnTo>
                  <a:pt x="8" y="6"/>
                </a:lnTo>
                <a:lnTo>
                  <a:pt x="12" y="4"/>
                </a:lnTo>
                <a:lnTo>
                  <a:pt x="16" y="4"/>
                </a:lnTo>
                <a:lnTo>
                  <a:pt x="22" y="4"/>
                </a:lnTo>
                <a:lnTo>
                  <a:pt x="26" y="10"/>
                </a:lnTo>
                <a:lnTo>
                  <a:pt x="28" y="16"/>
                </a:lnTo>
                <a:lnTo>
                  <a:pt x="28" y="22"/>
                </a:lnTo>
                <a:lnTo>
                  <a:pt x="24" y="28"/>
                </a:lnTo>
                <a:lnTo>
                  <a:pt x="20" y="30"/>
                </a:lnTo>
                <a:lnTo>
                  <a:pt x="16" y="30"/>
                </a:lnTo>
                <a:lnTo>
                  <a:pt x="12" y="30"/>
                </a:lnTo>
                <a:lnTo>
                  <a:pt x="8" y="28"/>
                </a:lnTo>
                <a:lnTo>
                  <a:pt x="6" y="22"/>
                </a:lnTo>
                <a:lnTo>
                  <a:pt x="4" y="18"/>
                </a:lnTo>
                <a:lnTo>
                  <a:pt x="6" y="10"/>
                </a:lnTo>
                <a:lnTo>
                  <a:pt x="8" y="6"/>
                </a:lnTo>
                <a:close/>
              </a:path>
            </a:pathLst>
          </a:custGeom>
          <a:solidFill>
            <a:srgbClr val="FFFFFF"/>
          </a:solidFill>
          <a:ln w="4">
            <a:solidFill>
              <a:srgbClr val="FFFFFF"/>
            </a:solidFill>
            <a:round/>
            <a:headEnd/>
            <a:tailEnd/>
          </a:ln>
        </p:spPr>
        <p:txBody>
          <a:bodyPr/>
          <a:lstStyle/>
          <a:p>
            <a:endParaRPr lang="en-US" b="1"/>
          </a:p>
        </p:txBody>
      </p:sp>
      <p:sp>
        <p:nvSpPr>
          <p:cNvPr id="41076" name="Freeform 1714"/>
          <p:cNvSpPr>
            <a:spLocks/>
          </p:cNvSpPr>
          <p:nvPr/>
        </p:nvSpPr>
        <p:spPr bwMode="auto">
          <a:xfrm>
            <a:off x="7972425" y="3848100"/>
            <a:ext cx="28575" cy="3175"/>
          </a:xfrm>
          <a:custGeom>
            <a:avLst/>
            <a:gdLst>
              <a:gd name="T0" fmla="*/ 2147483647 w 18"/>
              <a:gd name="T1" fmla="*/ 2147483647 h 2"/>
              <a:gd name="T2" fmla="*/ 2147483647 w 18"/>
              <a:gd name="T3" fmla="*/ 0 h 2"/>
              <a:gd name="T4" fmla="*/ 0 w 18"/>
              <a:gd name="T5" fmla="*/ 0 h 2"/>
              <a:gd name="T6" fmla="*/ 0 w 18"/>
              <a:gd name="T7" fmla="*/ 2147483647 h 2"/>
              <a:gd name="T8" fmla="*/ 2147483647 w 18"/>
              <a:gd name="T9" fmla="*/ 2147483647 h 2"/>
              <a:gd name="T10" fmla="*/ 2147483647 w 18"/>
              <a:gd name="T11" fmla="*/ 2147483647 h 2"/>
              <a:gd name="T12" fmla="*/ 0 60000 65536"/>
              <a:gd name="T13" fmla="*/ 0 60000 65536"/>
              <a:gd name="T14" fmla="*/ 0 60000 65536"/>
              <a:gd name="T15" fmla="*/ 0 60000 65536"/>
              <a:gd name="T16" fmla="*/ 0 60000 65536"/>
              <a:gd name="T17" fmla="*/ 0 60000 65536"/>
              <a:gd name="T18" fmla="*/ 0 w 18"/>
              <a:gd name="T19" fmla="*/ 0 h 2"/>
              <a:gd name="T20" fmla="*/ 18 w 18"/>
              <a:gd name="T21" fmla="*/ 2 h 2"/>
            </a:gdLst>
            <a:ahLst/>
            <a:cxnLst>
              <a:cxn ang="T12">
                <a:pos x="T0" y="T1"/>
              </a:cxn>
              <a:cxn ang="T13">
                <a:pos x="T2" y="T3"/>
              </a:cxn>
              <a:cxn ang="T14">
                <a:pos x="T4" y="T5"/>
              </a:cxn>
              <a:cxn ang="T15">
                <a:pos x="T6" y="T7"/>
              </a:cxn>
              <a:cxn ang="T16">
                <a:pos x="T8" y="T9"/>
              </a:cxn>
              <a:cxn ang="T17">
                <a:pos x="T10" y="T11"/>
              </a:cxn>
            </a:cxnLst>
            <a:rect l="T18" t="T19" r="T20" b="T21"/>
            <a:pathLst>
              <a:path w="18" h="2">
                <a:moveTo>
                  <a:pt x="18" y="2"/>
                </a:moveTo>
                <a:lnTo>
                  <a:pt x="18" y="0"/>
                </a:lnTo>
                <a:lnTo>
                  <a:pt x="0" y="0"/>
                </a:lnTo>
                <a:lnTo>
                  <a:pt x="0" y="2"/>
                </a:lnTo>
                <a:lnTo>
                  <a:pt x="18" y="2"/>
                </a:lnTo>
                <a:close/>
              </a:path>
            </a:pathLst>
          </a:custGeom>
          <a:solidFill>
            <a:srgbClr val="FFFFFF"/>
          </a:solidFill>
          <a:ln w="4">
            <a:solidFill>
              <a:srgbClr val="FFFFFF"/>
            </a:solidFill>
            <a:round/>
            <a:headEnd/>
            <a:tailEnd/>
          </a:ln>
        </p:spPr>
        <p:txBody>
          <a:bodyPr/>
          <a:lstStyle/>
          <a:p>
            <a:endParaRPr lang="en-US" b="1"/>
          </a:p>
        </p:txBody>
      </p:sp>
      <p:sp>
        <p:nvSpPr>
          <p:cNvPr id="41077" name="Freeform 1715"/>
          <p:cNvSpPr>
            <a:spLocks/>
          </p:cNvSpPr>
          <p:nvPr/>
        </p:nvSpPr>
        <p:spPr bwMode="auto">
          <a:xfrm>
            <a:off x="7521575" y="37655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78" name="Freeform 1716"/>
          <p:cNvSpPr>
            <a:spLocks/>
          </p:cNvSpPr>
          <p:nvPr/>
        </p:nvSpPr>
        <p:spPr bwMode="auto">
          <a:xfrm>
            <a:off x="7219950" y="376555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4" y="34"/>
                </a:moveTo>
                <a:lnTo>
                  <a:pt x="4" y="18"/>
                </a:lnTo>
                <a:lnTo>
                  <a:pt x="22" y="18"/>
                </a:lnTo>
                <a:lnTo>
                  <a:pt x="22" y="34"/>
                </a:lnTo>
                <a:lnTo>
                  <a:pt x="28" y="34"/>
                </a:lnTo>
                <a:lnTo>
                  <a:pt x="28"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79" name="Freeform 1717"/>
          <p:cNvSpPr>
            <a:spLocks noEditPoints="1"/>
          </p:cNvSpPr>
          <p:nvPr/>
        </p:nvSpPr>
        <p:spPr bwMode="auto">
          <a:xfrm>
            <a:off x="7518400" y="298450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2147483647 h 34"/>
              <a:gd name="T12" fmla="*/ 2147483647 w 26"/>
              <a:gd name="T13" fmla="*/ 2147483647 h 34"/>
              <a:gd name="T14" fmla="*/ 2147483647 w 26"/>
              <a:gd name="T15" fmla="*/ 2147483647 h 34"/>
              <a:gd name="T16" fmla="*/ 2147483647 w 26"/>
              <a:gd name="T17" fmla="*/ 2147483647 h 34"/>
              <a:gd name="T18" fmla="*/ 2147483647 w 26"/>
              <a:gd name="T19" fmla="*/ 2147483647 h 34"/>
              <a:gd name="T20" fmla="*/ 2147483647 w 26"/>
              <a:gd name="T21" fmla="*/ 2147483647 h 34"/>
              <a:gd name="T22" fmla="*/ 2147483647 w 26"/>
              <a:gd name="T23" fmla="*/ 2147483647 h 34"/>
              <a:gd name="T24" fmla="*/ 2147483647 w 26"/>
              <a:gd name="T25" fmla="*/ 2147483647 h 34"/>
              <a:gd name="T26" fmla="*/ 2147483647 w 26"/>
              <a:gd name="T27" fmla="*/ 2147483647 h 34"/>
              <a:gd name="T28" fmla="*/ 2147483647 w 26"/>
              <a:gd name="T29" fmla="*/ 0 h 34"/>
              <a:gd name="T30" fmla="*/ 2147483647 w 26"/>
              <a:gd name="T31" fmla="*/ 0 h 34"/>
              <a:gd name="T32" fmla="*/ 2147483647 w 26"/>
              <a:gd name="T33" fmla="*/ 0 h 34"/>
              <a:gd name="T34" fmla="*/ 0 w 26"/>
              <a:gd name="T35" fmla="*/ 0 h 34"/>
              <a:gd name="T36" fmla="*/ 0 w 26"/>
              <a:gd name="T37" fmla="*/ 2147483647 h 34"/>
              <a:gd name="T38" fmla="*/ 2147483647 w 26"/>
              <a:gd name="T39" fmla="*/ 2147483647 h 34"/>
              <a:gd name="T40" fmla="*/ 2147483647 w 26"/>
              <a:gd name="T41" fmla="*/ 2147483647 h 34"/>
              <a:gd name="T42" fmla="*/ 2147483647 w 26"/>
              <a:gd name="T43" fmla="*/ 2147483647 h 34"/>
              <a:gd name="T44" fmla="*/ 2147483647 w 26"/>
              <a:gd name="T45" fmla="*/ 2147483647 h 34"/>
              <a:gd name="T46" fmla="*/ 2147483647 w 26"/>
              <a:gd name="T47" fmla="*/ 2147483647 h 34"/>
              <a:gd name="T48" fmla="*/ 2147483647 w 26"/>
              <a:gd name="T49" fmla="*/ 2147483647 h 34"/>
              <a:gd name="T50" fmla="*/ 2147483647 w 26"/>
              <a:gd name="T51" fmla="*/ 2147483647 h 34"/>
              <a:gd name="T52" fmla="*/ 2147483647 w 26"/>
              <a:gd name="T53" fmla="*/ 2147483647 h 34"/>
              <a:gd name="T54" fmla="*/ 2147483647 w 26"/>
              <a:gd name="T55" fmla="*/ 2147483647 h 34"/>
              <a:gd name="T56" fmla="*/ 2147483647 w 26"/>
              <a:gd name="T57" fmla="*/ 2147483647 h 34"/>
              <a:gd name="T58" fmla="*/ 2147483647 w 26"/>
              <a:gd name="T59" fmla="*/ 2147483647 h 34"/>
              <a:gd name="T60" fmla="*/ 2147483647 w 26"/>
              <a:gd name="T61" fmla="*/ 2147483647 h 34"/>
              <a:gd name="T62" fmla="*/ 2147483647 w 26"/>
              <a:gd name="T63" fmla="*/ 2147483647 h 34"/>
              <a:gd name="T64" fmla="*/ 2147483647 w 26"/>
              <a:gd name="T65" fmla="*/ 2147483647 h 34"/>
              <a:gd name="T66" fmla="*/ 2147483647 w 26"/>
              <a:gd name="T67" fmla="*/ 2147483647 h 34"/>
              <a:gd name="T68" fmla="*/ 2147483647 w 26"/>
              <a:gd name="T69" fmla="*/ 2147483647 h 34"/>
              <a:gd name="T70" fmla="*/ 2147483647 w 26"/>
              <a:gd name="T71" fmla="*/ 2147483647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
              <a:gd name="T109" fmla="*/ 0 h 34"/>
              <a:gd name="T110" fmla="*/ 26 w 26"/>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 h="34">
                <a:moveTo>
                  <a:pt x="4" y="34"/>
                </a:moveTo>
                <a:lnTo>
                  <a:pt x="4" y="20"/>
                </a:lnTo>
                <a:lnTo>
                  <a:pt x="12" y="20"/>
                </a:lnTo>
                <a:lnTo>
                  <a:pt x="18" y="20"/>
                </a:lnTo>
                <a:lnTo>
                  <a:pt x="22" y="16"/>
                </a:lnTo>
                <a:lnTo>
                  <a:pt x="24" y="14"/>
                </a:lnTo>
                <a:lnTo>
                  <a:pt x="26" y="10"/>
                </a:lnTo>
                <a:lnTo>
                  <a:pt x="24" y="4"/>
                </a:lnTo>
                <a:lnTo>
                  <a:pt x="22" y="2"/>
                </a:lnTo>
                <a:lnTo>
                  <a:pt x="18" y="0"/>
                </a:lnTo>
                <a:lnTo>
                  <a:pt x="12" y="0"/>
                </a:lnTo>
                <a:lnTo>
                  <a:pt x="0" y="0"/>
                </a:lnTo>
                <a:lnTo>
                  <a:pt x="0" y="34"/>
                </a:lnTo>
                <a:lnTo>
                  <a:pt x="4" y="34"/>
                </a:lnTo>
                <a:close/>
                <a:moveTo>
                  <a:pt x="4" y="4"/>
                </a:moveTo>
                <a:lnTo>
                  <a:pt x="12" y="4"/>
                </a:lnTo>
                <a:lnTo>
                  <a:pt x="16" y="4"/>
                </a:lnTo>
                <a:lnTo>
                  <a:pt x="20" y="6"/>
                </a:lnTo>
                <a:lnTo>
                  <a:pt x="20" y="10"/>
                </a:lnTo>
                <a:lnTo>
                  <a:pt x="18" y="14"/>
                </a:lnTo>
                <a:lnTo>
                  <a:pt x="12" y="16"/>
                </a:lnTo>
                <a:lnTo>
                  <a:pt x="4" y="16"/>
                </a:lnTo>
                <a:lnTo>
                  <a:pt x="4" y="4"/>
                </a:lnTo>
                <a:close/>
              </a:path>
            </a:pathLst>
          </a:custGeom>
          <a:solidFill>
            <a:srgbClr val="FFFFFF"/>
          </a:solidFill>
          <a:ln w="4">
            <a:solidFill>
              <a:srgbClr val="FFFFFF"/>
            </a:solidFill>
            <a:round/>
            <a:headEnd/>
            <a:tailEnd/>
          </a:ln>
        </p:spPr>
        <p:txBody>
          <a:bodyPr/>
          <a:lstStyle/>
          <a:p>
            <a:endParaRPr lang="en-US" b="1"/>
          </a:p>
        </p:txBody>
      </p:sp>
      <p:sp>
        <p:nvSpPr>
          <p:cNvPr id="41080" name="Freeform 1718"/>
          <p:cNvSpPr>
            <a:spLocks noEditPoints="1"/>
          </p:cNvSpPr>
          <p:nvPr/>
        </p:nvSpPr>
        <p:spPr bwMode="auto">
          <a:xfrm>
            <a:off x="6962775" y="2917825"/>
            <a:ext cx="53975" cy="53975"/>
          </a:xfrm>
          <a:custGeom>
            <a:avLst/>
            <a:gdLst>
              <a:gd name="T0" fmla="*/ 2147483647 w 34"/>
              <a:gd name="T1" fmla="*/ 2147483647 h 34"/>
              <a:gd name="T2" fmla="*/ 2147483647 w 34"/>
              <a:gd name="T3" fmla="*/ 2147483647 h 34"/>
              <a:gd name="T4" fmla="*/ 2147483647 w 34"/>
              <a:gd name="T5" fmla="*/ 2147483647 h 34"/>
              <a:gd name="T6" fmla="*/ 2147483647 w 34"/>
              <a:gd name="T7" fmla="*/ 2147483647 h 34"/>
              <a:gd name="T8" fmla="*/ 2147483647 w 34"/>
              <a:gd name="T9" fmla="*/ 2147483647 h 34"/>
              <a:gd name="T10" fmla="*/ 2147483647 w 34"/>
              <a:gd name="T11" fmla="*/ 2147483647 h 34"/>
              <a:gd name="T12" fmla="*/ 2147483647 w 34"/>
              <a:gd name="T13" fmla="*/ 2147483647 h 34"/>
              <a:gd name="T14" fmla="*/ 2147483647 w 34"/>
              <a:gd name="T15" fmla="*/ 2147483647 h 34"/>
              <a:gd name="T16" fmla="*/ 2147483647 w 34"/>
              <a:gd name="T17" fmla="*/ 2147483647 h 34"/>
              <a:gd name="T18" fmla="*/ 2147483647 w 34"/>
              <a:gd name="T19" fmla="*/ 2147483647 h 34"/>
              <a:gd name="T20" fmla="*/ 2147483647 w 34"/>
              <a:gd name="T21" fmla="*/ 2147483647 h 34"/>
              <a:gd name="T22" fmla="*/ 2147483647 w 34"/>
              <a:gd name="T23" fmla="*/ 2147483647 h 34"/>
              <a:gd name="T24" fmla="*/ 2147483647 w 34"/>
              <a:gd name="T25" fmla="*/ 2147483647 h 34"/>
              <a:gd name="T26" fmla="*/ 2147483647 w 34"/>
              <a:gd name="T27" fmla="*/ 2147483647 h 34"/>
              <a:gd name="T28" fmla="*/ 2147483647 w 34"/>
              <a:gd name="T29" fmla="*/ 2147483647 h 34"/>
              <a:gd name="T30" fmla="*/ 2147483647 w 34"/>
              <a:gd name="T31" fmla="*/ 2147483647 h 34"/>
              <a:gd name="T32" fmla="*/ 2147483647 w 34"/>
              <a:gd name="T33" fmla="*/ 2147483647 h 34"/>
              <a:gd name="T34" fmla="*/ 2147483647 w 34"/>
              <a:gd name="T35" fmla="*/ 2147483647 h 34"/>
              <a:gd name="T36" fmla="*/ 2147483647 w 34"/>
              <a:gd name="T37" fmla="*/ 2147483647 h 34"/>
              <a:gd name="T38" fmla="*/ 2147483647 w 34"/>
              <a:gd name="T39" fmla="*/ 2147483647 h 34"/>
              <a:gd name="T40" fmla="*/ 2147483647 w 34"/>
              <a:gd name="T41" fmla="*/ 0 h 34"/>
              <a:gd name="T42" fmla="*/ 2147483647 w 34"/>
              <a:gd name="T43" fmla="*/ 0 h 34"/>
              <a:gd name="T44" fmla="*/ 2147483647 w 34"/>
              <a:gd name="T45" fmla="*/ 0 h 34"/>
              <a:gd name="T46" fmla="*/ 2147483647 w 34"/>
              <a:gd name="T47" fmla="*/ 0 h 34"/>
              <a:gd name="T48" fmla="*/ 2147483647 w 34"/>
              <a:gd name="T49" fmla="*/ 2147483647 h 34"/>
              <a:gd name="T50" fmla="*/ 2147483647 w 34"/>
              <a:gd name="T51" fmla="*/ 2147483647 h 34"/>
              <a:gd name="T52" fmla="*/ 2147483647 w 34"/>
              <a:gd name="T53" fmla="*/ 2147483647 h 34"/>
              <a:gd name="T54" fmla="*/ 0 w 34"/>
              <a:gd name="T55" fmla="*/ 2147483647 h 34"/>
              <a:gd name="T56" fmla="*/ 0 w 34"/>
              <a:gd name="T57" fmla="*/ 2147483647 h 34"/>
              <a:gd name="T58" fmla="*/ 2147483647 w 34"/>
              <a:gd name="T59" fmla="*/ 2147483647 h 34"/>
              <a:gd name="T60" fmla="*/ 2147483647 w 34"/>
              <a:gd name="T61" fmla="*/ 2147483647 h 34"/>
              <a:gd name="T62" fmla="*/ 2147483647 w 34"/>
              <a:gd name="T63" fmla="*/ 2147483647 h 34"/>
              <a:gd name="T64" fmla="*/ 2147483647 w 34"/>
              <a:gd name="T65" fmla="*/ 2147483647 h 34"/>
              <a:gd name="T66" fmla="*/ 2147483647 w 34"/>
              <a:gd name="T67" fmla="*/ 2147483647 h 34"/>
              <a:gd name="T68" fmla="*/ 2147483647 w 34"/>
              <a:gd name="T69" fmla="*/ 2147483647 h 34"/>
              <a:gd name="T70" fmla="*/ 2147483647 w 34"/>
              <a:gd name="T71" fmla="*/ 2147483647 h 34"/>
              <a:gd name="T72" fmla="*/ 2147483647 w 34"/>
              <a:gd name="T73" fmla="*/ 2147483647 h 34"/>
              <a:gd name="T74" fmla="*/ 2147483647 w 34"/>
              <a:gd name="T75" fmla="*/ 2147483647 h 34"/>
              <a:gd name="T76" fmla="*/ 2147483647 w 34"/>
              <a:gd name="T77" fmla="*/ 2147483647 h 34"/>
              <a:gd name="T78" fmla="*/ 2147483647 w 34"/>
              <a:gd name="T79" fmla="*/ 2147483647 h 34"/>
              <a:gd name="T80" fmla="*/ 2147483647 w 34"/>
              <a:gd name="T81" fmla="*/ 2147483647 h 34"/>
              <a:gd name="T82" fmla="*/ 2147483647 w 34"/>
              <a:gd name="T83" fmla="*/ 2147483647 h 34"/>
              <a:gd name="T84" fmla="*/ 2147483647 w 34"/>
              <a:gd name="T85" fmla="*/ 2147483647 h 34"/>
              <a:gd name="T86" fmla="*/ 2147483647 w 34"/>
              <a:gd name="T87" fmla="*/ 2147483647 h 34"/>
              <a:gd name="T88" fmla="*/ 2147483647 w 34"/>
              <a:gd name="T89" fmla="*/ 2147483647 h 34"/>
              <a:gd name="T90" fmla="*/ 2147483647 w 34"/>
              <a:gd name="T91" fmla="*/ 2147483647 h 34"/>
              <a:gd name="T92" fmla="*/ 2147483647 w 34"/>
              <a:gd name="T93" fmla="*/ 2147483647 h 34"/>
              <a:gd name="T94" fmla="*/ 2147483647 w 34"/>
              <a:gd name="T95" fmla="*/ 2147483647 h 34"/>
              <a:gd name="T96" fmla="*/ 2147483647 w 34"/>
              <a:gd name="T97" fmla="*/ 2147483647 h 34"/>
              <a:gd name="T98" fmla="*/ 2147483647 w 34"/>
              <a:gd name="T99" fmla="*/ 2147483647 h 34"/>
              <a:gd name="T100" fmla="*/ 2147483647 w 34"/>
              <a:gd name="T101" fmla="*/ 2147483647 h 34"/>
              <a:gd name="T102" fmla="*/ 2147483647 w 34"/>
              <a:gd name="T103" fmla="*/ 2147483647 h 34"/>
              <a:gd name="T104" fmla="*/ 2147483647 w 34"/>
              <a:gd name="T105" fmla="*/ 2147483647 h 34"/>
              <a:gd name="T106" fmla="*/ 2147483647 w 34"/>
              <a:gd name="T107" fmla="*/ 2147483647 h 34"/>
              <a:gd name="T108" fmla="*/ 2147483647 w 34"/>
              <a:gd name="T109" fmla="*/ 2147483647 h 34"/>
              <a:gd name="T110" fmla="*/ 2147483647 w 34"/>
              <a:gd name="T111" fmla="*/ 2147483647 h 34"/>
              <a:gd name="T112" fmla="*/ 2147483647 w 34"/>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4"/>
              <a:gd name="T173" fmla="*/ 34 w 34"/>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4">
                <a:moveTo>
                  <a:pt x="2" y="26"/>
                </a:moveTo>
                <a:lnTo>
                  <a:pt x="2" y="26"/>
                </a:lnTo>
                <a:lnTo>
                  <a:pt x="6" y="30"/>
                </a:lnTo>
                <a:lnTo>
                  <a:pt x="8" y="32"/>
                </a:lnTo>
                <a:lnTo>
                  <a:pt x="12" y="34"/>
                </a:lnTo>
                <a:lnTo>
                  <a:pt x="18" y="34"/>
                </a:lnTo>
                <a:lnTo>
                  <a:pt x="26" y="32"/>
                </a:lnTo>
                <a:lnTo>
                  <a:pt x="30" y="30"/>
                </a:lnTo>
                <a:lnTo>
                  <a:pt x="32" y="26"/>
                </a:lnTo>
                <a:lnTo>
                  <a:pt x="34" y="16"/>
                </a:lnTo>
                <a:lnTo>
                  <a:pt x="32" y="8"/>
                </a:lnTo>
                <a:lnTo>
                  <a:pt x="30" y="4"/>
                </a:lnTo>
                <a:lnTo>
                  <a:pt x="26" y="2"/>
                </a:lnTo>
                <a:lnTo>
                  <a:pt x="22" y="0"/>
                </a:lnTo>
                <a:lnTo>
                  <a:pt x="18" y="0"/>
                </a:lnTo>
                <a:lnTo>
                  <a:pt x="10" y="0"/>
                </a:lnTo>
                <a:lnTo>
                  <a:pt x="6" y="4"/>
                </a:lnTo>
                <a:lnTo>
                  <a:pt x="2" y="10"/>
                </a:lnTo>
                <a:lnTo>
                  <a:pt x="0" y="18"/>
                </a:lnTo>
                <a:lnTo>
                  <a:pt x="2" y="26"/>
                </a:lnTo>
                <a:close/>
                <a:moveTo>
                  <a:pt x="10" y="6"/>
                </a:moveTo>
                <a:lnTo>
                  <a:pt x="10" y="6"/>
                </a:lnTo>
                <a:lnTo>
                  <a:pt x="12" y="4"/>
                </a:lnTo>
                <a:lnTo>
                  <a:pt x="18" y="2"/>
                </a:lnTo>
                <a:lnTo>
                  <a:pt x="24" y="4"/>
                </a:lnTo>
                <a:lnTo>
                  <a:pt x="28" y="10"/>
                </a:lnTo>
                <a:lnTo>
                  <a:pt x="30" y="16"/>
                </a:lnTo>
                <a:lnTo>
                  <a:pt x="28" y="22"/>
                </a:lnTo>
                <a:lnTo>
                  <a:pt x="26" y="28"/>
                </a:lnTo>
                <a:lnTo>
                  <a:pt x="22" y="30"/>
                </a:lnTo>
                <a:lnTo>
                  <a:pt x="18" y="30"/>
                </a:lnTo>
                <a:lnTo>
                  <a:pt x="12" y="30"/>
                </a:lnTo>
                <a:lnTo>
                  <a:pt x="8" y="28"/>
                </a:lnTo>
                <a:lnTo>
                  <a:pt x="6" y="22"/>
                </a:lnTo>
                <a:lnTo>
                  <a:pt x="6" y="18"/>
                </a:lnTo>
                <a:lnTo>
                  <a:pt x="6" y="10"/>
                </a:lnTo>
                <a:lnTo>
                  <a:pt x="10" y="6"/>
                </a:lnTo>
                <a:close/>
              </a:path>
            </a:pathLst>
          </a:custGeom>
          <a:solidFill>
            <a:srgbClr val="FFFFFF"/>
          </a:solidFill>
          <a:ln w="4">
            <a:solidFill>
              <a:srgbClr val="FFFFFF"/>
            </a:solidFill>
            <a:round/>
            <a:headEnd/>
            <a:tailEnd/>
          </a:ln>
        </p:spPr>
        <p:txBody>
          <a:bodyPr/>
          <a:lstStyle/>
          <a:p>
            <a:endParaRPr lang="en-US" b="1"/>
          </a:p>
        </p:txBody>
      </p:sp>
      <p:sp>
        <p:nvSpPr>
          <p:cNvPr id="41081" name="Freeform 1719"/>
          <p:cNvSpPr>
            <a:spLocks/>
          </p:cNvSpPr>
          <p:nvPr/>
        </p:nvSpPr>
        <p:spPr bwMode="auto">
          <a:xfrm>
            <a:off x="6731000" y="294957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82" name="Freeform 1720"/>
          <p:cNvSpPr>
            <a:spLocks/>
          </p:cNvSpPr>
          <p:nvPr/>
        </p:nvSpPr>
        <p:spPr bwMode="auto">
          <a:xfrm>
            <a:off x="7207250" y="275272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83" name="Freeform 1721"/>
          <p:cNvSpPr>
            <a:spLocks/>
          </p:cNvSpPr>
          <p:nvPr/>
        </p:nvSpPr>
        <p:spPr bwMode="auto">
          <a:xfrm>
            <a:off x="6816725" y="2562225"/>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4" y="18"/>
                </a:lnTo>
                <a:lnTo>
                  <a:pt x="24" y="34"/>
                </a:lnTo>
                <a:lnTo>
                  <a:pt x="28" y="34"/>
                </a:lnTo>
                <a:lnTo>
                  <a:pt x="28" y="0"/>
                </a:lnTo>
                <a:lnTo>
                  <a:pt x="24" y="0"/>
                </a:lnTo>
                <a:lnTo>
                  <a:pt x="24"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084" name="Freeform 1722"/>
          <p:cNvSpPr>
            <a:spLocks/>
          </p:cNvSpPr>
          <p:nvPr/>
        </p:nvSpPr>
        <p:spPr bwMode="auto">
          <a:xfrm>
            <a:off x="7200900" y="2984500"/>
            <a:ext cx="47625" cy="5397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2147483647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2147483647 w 30"/>
              <a:gd name="T27" fmla="*/ 2147483647 h 34"/>
              <a:gd name="T28" fmla="*/ 2147483647 w 30"/>
              <a:gd name="T29" fmla="*/ 2147483647 h 34"/>
              <a:gd name="T30" fmla="*/ 2147483647 w 30"/>
              <a:gd name="T31" fmla="*/ 2147483647 h 34"/>
              <a:gd name="T32" fmla="*/ 2147483647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2147483647 w 30"/>
              <a:gd name="T47" fmla="*/ 2147483647 h 34"/>
              <a:gd name="T48" fmla="*/ 2147483647 w 30"/>
              <a:gd name="T49" fmla="*/ 2147483647 h 34"/>
              <a:gd name="T50" fmla="*/ 2147483647 w 30"/>
              <a:gd name="T51" fmla="*/ 0 h 34"/>
              <a:gd name="T52" fmla="*/ 2147483647 w 30"/>
              <a:gd name="T53" fmla="*/ 0 h 34"/>
              <a:gd name="T54" fmla="*/ 2147483647 w 30"/>
              <a:gd name="T55" fmla="*/ 0 h 34"/>
              <a:gd name="T56" fmla="*/ 2147483647 w 30"/>
              <a:gd name="T57" fmla="*/ 2147483647 h 34"/>
              <a:gd name="T58" fmla="*/ 2147483647 w 30"/>
              <a:gd name="T59" fmla="*/ 2147483647 h 34"/>
              <a:gd name="T60" fmla="*/ 2147483647 w 30"/>
              <a:gd name="T61" fmla="*/ 2147483647 h 34"/>
              <a:gd name="T62" fmla="*/ 2147483647 w 30"/>
              <a:gd name="T63" fmla="*/ 2147483647 h 34"/>
              <a:gd name="T64" fmla="*/ 2147483647 w 30"/>
              <a:gd name="T65" fmla="*/ 2147483647 h 34"/>
              <a:gd name="T66" fmla="*/ 0 w 30"/>
              <a:gd name="T67" fmla="*/ 2147483647 h 34"/>
              <a:gd name="T68" fmla="*/ 0 w 30"/>
              <a:gd name="T69" fmla="*/ 2147483647 h 34"/>
              <a:gd name="T70" fmla="*/ 2147483647 w 30"/>
              <a:gd name="T71" fmla="*/ 2147483647 h 34"/>
              <a:gd name="T72" fmla="*/ 2147483647 w 30"/>
              <a:gd name="T73" fmla="*/ 2147483647 h 34"/>
              <a:gd name="T74" fmla="*/ 2147483647 w 30"/>
              <a:gd name="T75" fmla="*/ 2147483647 h 34"/>
              <a:gd name="T76" fmla="*/ 2147483647 w 30"/>
              <a:gd name="T77" fmla="*/ 2147483647 h 34"/>
              <a:gd name="T78" fmla="*/ 2147483647 w 30"/>
              <a:gd name="T79" fmla="*/ 2147483647 h 34"/>
              <a:gd name="T80" fmla="*/ 2147483647 w 30"/>
              <a:gd name="T81" fmla="*/ 2147483647 h 34"/>
              <a:gd name="T82" fmla="*/ 2147483647 w 30"/>
              <a:gd name="T83" fmla="*/ 2147483647 h 34"/>
              <a:gd name="T84" fmla="*/ 2147483647 w 30"/>
              <a:gd name="T85" fmla="*/ 2147483647 h 34"/>
              <a:gd name="T86" fmla="*/ 2147483647 w 30"/>
              <a:gd name="T87" fmla="*/ 2147483647 h 34"/>
              <a:gd name="T88" fmla="*/ 2147483647 w 30"/>
              <a:gd name="T89" fmla="*/ 2147483647 h 34"/>
              <a:gd name="T90" fmla="*/ 2147483647 w 30"/>
              <a:gd name="T91" fmla="*/ 2147483647 h 34"/>
              <a:gd name="T92" fmla="*/ 2147483647 w 30"/>
              <a:gd name="T93" fmla="*/ 2147483647 h 34"/>
              <a:gd name="T94" fmla="*/ 2147483647 w 30"/>
              <a:gd name="T95" fmla="*/ 2147483647 h 34"/>
              <a:gd name="T96" fmla="*/ 2147483647 w 30"/>
              <a:gd name="T97" fmla="*/ 2147483647 h 34"/>
              <a:gd name="T98" fmla="*/ 2147483647 w 30"/>
              <a:gd name="T99" fmla="*/ 2147483647 h 34"/>
              <a:gd name="T100" fmla="*/ 2147483647 w 30"/>
              <a:gd name="T101" fmla="*/ 2147483647 h 34"/>
              <a:gd name="T102" fmla="*/ 2147483647 w 30"/>
              <a:gd name="T103" fmla="*/ 2147483647 h 34"/>
              <a:gd name="T104" fmla="*/ 2147483647 w 30"/>
              <a:gd name="T105" fmla="*/ 2147483647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34"/>
              <a:gd name="T161" fmla="*/ 30 w 30"/>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34">
                <a:moveTo>
                  <a:pt x="22" y="28"/>
                </a:moveTo>
                <a:lnTo>
                  <a:pt x="22" y="28"/>
                </a:lnTo>
                <a:lnTo>
                  <a:pt x="20" y="30"/>
                </a:lnTo>
                <a:lnTo>
                  <a:pt x="16" y="30"/>
                </a:lnTo>
                <a:lnTo>
                  <a:pt x="10" y="30"/>
                </a:lnTo>
                <a:lnTo>
                  <a:pt x="6" y="24"/>
                </a:lnTo>
                <a:lnTo>
                  <a:pt x="6" y="16"/>
                </a:lnTo>
                <a:lnTo>
                  <a:pt x="6" y="10"/>
                </a:lnTo>
                <a:lnTo>
                  <a:pt x="10" y="6"/>
                </a:lnTo>
                <a:lnTo>
                  <a:pt x="16" y="4"/>
                </a:lnTo>
                <a:lnTo>
                  <a:pt x="22" y="4"/>
                </a:lnTo>
                <a:lnTo>
                  <a:pt x="26" y="10"/>
                </a:lnTo>
                <a:lnTo>
                  <a:pt x="30" y="10"/>
                </a:lnTo>
                <a:lnTo>
                  <a:pt x="28" y="6"/>
                </a:lnTo>
                <a:lnTo>
                  <a:pt x="26" y="2"/>
                </a:lnTo>
                <a:lnTo>
                  <a:pt x="22" y="0"/>
                </a:lnTo>
                <a:lnTo>
                  <a:pt x="16" y="0"/>
                </a:lnTo>
                <a:lnTo>
                  <a:pt x="8" y="2"/>
                </a:lnTo>
                <a:lnTo>
                  <a:pt x="4" y="4"/>
                </a:lnTo>
                <a:lnTo>
                  <a:pt x="2" y="8"/>
                </a:lnTo>
                <a:lnTo>
                  <a:pt x="0" y="16"/>
                </a:lnTo>
                <a:lnTo>
                  <a:pt x="2" y="26"/>
                </a:lnTo>
                <a:lnTo>
                  <a:pt x="4" y="30"/>
                </a:lnTo>
                <a:lnTo>
                  <a:pt x="8" y="32"/>
                </a:lnTo>
                <a:lnTo>
                  <a:pt x="12" y="34"/>
                </a:lnTo>
                <a:lnTo>
                  <a:pt x="16" y="34"/>
                </a:lnTo>
                <a:lnTo>
                  <a:pt x="22" y="34"/>
                </a:lnTo>
                <a:lnTo>
                  <a:pt x="26" y="32"/>
                </a:lnTo>
                <a:lnTo>
                  <a:pt x="28" y="28"/>
                </a:lnTo>
                <a:lnTo>
                  <a:pt x="30" y="24"/>
                </a:lnTo>
                <a:lnTo>
                  <a:pt x="26" y="22"/>
                </a:lnTo>
                <a:lnTo>
                  <a:pt x="24" y="26"/>
                </a:lnTo>
                <a:lnTo>
                  <a:pt x="22" y="28"/>
                </a:lnTo>
                <a:close/>
              </a:path>
            </a:pathLst>
          </a:custGeom>
          <a:solidFill>
            <a:srgbClr val="FFFFFF"/>
          </a:solidFill>
          <a:ln w="4">
            <a:solidFill>
              <a:srgbClr val="FFFFFF"/>
            </a:solidFill>
            <a:round/>
            <a:headEnd/>
            <a:tailEnd/>
          </a:ln>
        </p:spPr>
        <p:txBody>
          <a:bodyPr/>
          <a:lstStyle/>
          <a:p>
            <a:endParaRPr lang="en-US" b="1"/>
          </a:p>
        </p:txBody>
      </p:sp>
      <p:sp>
        <p:nvSpPr>
          <p:cNvPr id="41085" name="Freeform 1723"/>
          <p:cNvSpPr>
            <a:spLocks/>
          </p:cNvSpPr>
          <p:nvPr/>
        </p:nvSpPr>
        <p:spPr bwMode="auto">
          <a:xfrm>
            <a:off x="7258050" y="298450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086" name="Freeform 1724"/>
          <p:cNvSpPr>
            <a:spLocks/>
          </p:cNvSpPr>
          <p:nvPr/>
        </p:nvSpPr>
        <p:spPr bwMode="auto">
          <a:xfrm>
            <a:off x="7305675" y="3025775"/>
            <a:ext cx="25400" cy="34925"/>
          </a:xfrm>
          <a:custGeom>
            <a:avLst/>
            <a:gdLst>
              <a:gd name="T0" fmla="*/ 2147483647 w 16"/>
              <a:gd name="T1" fmla="*/ 2147483647 h 22"/>
              <a:gd name="T2" fmla="*/ 2147483647 w 16"/>
              <a:gd name="T3" fmla="*/ 2147483647 h 22"/>
              <a:gd name="T4" fmla="*/ 2147483647 w 16"/>
              <a:gd name="T5" fmla="*/ 2147483647 h 22"/>
              <a:gd name="T6" fmla="*/ 2147483647 w 16"/>
              <a:gd name="T7" fmla="*/ 2147483647 h 22"/>
              <a:gd name="T8" fmla="*/ 2147483647 w 16"/>
              <a:gd name="T9" fmla="*/ 2147483647 h 22"/>
              <a:gd name="T10" fmla="*/ 2147483647 w 16"/>
              <a:gd name="T11" fmla="*/ 2147483647 h 22"/>
              <a:gd name="T12" fmla="*/ 2147483647 w 16"/>
              <a:gd name="T13" fmla="*/ 2147483647 h 22"/>
              <a:gd name="T14" fmla="*/ 2147483647 w 16"/>
              <a:gd name="T15" fmla="*/ 2147483647 h 22"/>
              <a:gd name="T16" fmla="*/ 2147483647 w 16"/>
              <a:gd name="T17" fmla="*/ 2147483647 h 22"/>
              <a:gd name="T18" fmla="*/ 2147483647 w 16"/>
              <a:gd name="T19" fmla="*/ 2147483647 h 22"/>
              <a:gd name="T20" fmla="*/ 2147483647 w 16"/>
              <a:gd name="T21" fmla="*/ 2147483647 h 22"/>
              <a:gd name="T22" fmla="*/ 2147483647 w 16"/>
              <a:gd name="T23" fmla="*/ 2147483647 h 22"/>
              <a:gd name="T24" fmla="*/ 2147483647 w 16"/>
              <a:gd name="T25" fmla="*/ 2147483647 h 22"/>
              <a:gd name="T26" fmla="*/ 2147483647 w 16"/>
              <a:gd name="T27" fmla="*/ 2147483647 h 22"/>
              <a:gd name="T28" fmla="*/ 2147483647 w 16"/>
              <a:gd name="T29" fmla="*/ 0 h 22"/>
              <a:gd name="T30" fmla="*/ 2147483647 w 16"/>
              <a:gd name="T31" fmla="*/ 0 h 22"/>
              <a:gd name="T32" fmla="*/ 2147483647 w 16"/>
              <a:gd name="T33" fmla="*/ 0 h 22"/>
              <a:gd name="T34" fmla="*/ 2147483647 w 16"/>
              <a:gd name="T35" fmla="*/ 0 h 22"/>
              <a:gd name="T36" fmla="*/ 2147483647 w 16"/>
              <a:gd name="T37" fmla="*/ 2147483647 h 22"/>
              <a:gd name="T38" fmla="*/ 2147483647 w 16"/>
              <a:gd name="T39" fmla="*/ 2147483647 h 22"/>
              <a:gd name="T40" fmla="*/ 2147483647 w 16"/>
              <a:gd name="T41" fmla="*/ 2147483647 h 22"/>
              <a:gd name="T42" fmla="*/ 2147483647 w 16"/>
              <a:gd name="T43" fmla="*/ 2147483647 h 22"/>
              <a:gd name="T44" fmla="*/ 2147483647 w 16"/>
              <a:gd name="T45" fmla="*/ 2147483647 h 22"/>
              <a:gd name="T46" fmla="*/ 2147483647 w 16"/>
              <a:gd name="T47" fmla="*/ 2147483647 h 22"/>
              <a:gd name="T48" fmla="*/ 2147483647 w 16"/>
              <a:gd name="T49" fmla="*/ 2147483647 h 22"/>
              <a:gd name="T50" fmla="*/ 2147483647 w 16"/>
              <a:gd name="T51" fmla="*/ 2147483647 h 22"/>
              <a:gd name="T52" fmla="*/ 2147483647 w 16"/>
              <a:gd name="T53" fmla="*/ 2147483647 h 22"/>
              <a:gd name="T54" fmla="*/ 2147483647 w 16"/>
              <a:gd name="T55" fmla="*/ 2147483647 h 22"/>
              <a:gd name="T56" fmla="*/ 2147483647 w 16"/>
              <a:gd name="T57" fmla="*/ 2147483647 h 22"/>
              <a:gd name="T58" fmla="*/ 2147483647 w 16"/>
              <a:gd name="T59" fmla="*/ 2147483647 h 22"/>
              <a:gd name="T60" fmla="*/ 2147483647 w 16"/>
              <a:gd name="T61" fmla="*/ 2147483647 h 22"/>
              <a:gd name="T62" fmla="*/ 2147483647 w 16"/>
              <a:gd name="T63" fmla="*/ 2147483647 h 22"/>
              <a:gd name="T64" fmla="*/ 2147483647 w 16"/>
              <a:gd name="T65" fmla="*/ 2147483647 h 22"/>
              <a:gd name="T66" fmla="*/ 2147483647 w 16"/>
              <a:gd name="T67" fmla="*/ 2147483647 h 22"/>
              <a:gd name="T68" fmla="*/ 2147483647 w 16"/>
              <a:gd name="T69" fmla="*/ 2147483647 h 22"/>
              <a:gd name="T70" fmla="*/ 2147483647 w 16"/>
              <a:gd name="T71" fmla="*/ 2147483647 h 22"/>
              <a:gd name="T72" fmla="*/ 2147483647 w 16"/>
              <a:gd name="T73" fmla="*/ 2147483647 h 22"/>
              <a:gd name="T74" fmla="*/ 0 w 16"/>
              <a:gd name="T75" fmla="*/ 2147483647 h 22"/>
              <a:gd name="T76" fmla="*/ 2147483647 w 16"/>
              <a:gd name="T77" fmla="*/ 2147483647 h 22"/>
              <a:gd name="T78" fmla="*/ 2147483647 w 16"/>
              <a:gd name="T79" fmla="*/ 2147483647 h 22"/>
              <a:gd name="T80" fmla="*/ 2147483647 w 16"/>
              <a:gd name="T81" fmla="*/ 2147483647 h 22"/>
              <a:gd name="T82" fmla="*/ 2147483647 w 16"/>
              <a:gd name="T83" fmla="*/ 2147483647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22"/>
              <a:gd name="T128" fmla="*/ 16 w 16"/>
              <a:gd name="T129" fmla="*/ 22 h 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22">
                <a:moveTo>
                  <a:pt x="4" y="20"/>
                </a:moveTo>
                <a:lnTo>
                  <a:pt x="4" y="20"/>
                </a:lnTo>
                <a:lnTo>
                  <a:pt x="6" y="18"/>
                </a:lnTo>
                <a:lnTo>
                  <a:pt x="10" y="16"/>
                </a:lnTo>
                <a:lnTo>
                  <a:pt x="14" y="12"/>
                </a:lnTo>
                <a:lnTo>
                  <a:pt x="16" y="8"/>
                </a:lnTo>
                <a:lnTo>
                  <a:pt x="16" y="6"/>
                </a:lnTo>
                <a:lnTo>
                  <a:pt x="14" y="2"/>
                </a:lnTo>
                <a:lnTo>
                  <a:pt x="8" y="0"/>
                </a:lnTo>
                <a:lnTo>
                  <a:pt x="4" y="0"/>
                </a:lnTo>
                <a:lnTo>
                  <a:pt x="2" y="6"/>
                </a:lnTo>
                <a:lnTo>
                  <a:pt x="4" y="6"/>
                </a:lnTo>
                <a:lnTo>
                  <a:pt x="6" y="2"/>
                </a:lnTo>
                <a:lnTo>
                  <a:pt x="8" y="2"/>
                </a:lnTo>
                <a:lnTo>
                  <a:pt x="12" y="2"/>
                </a:lnTo>
                <a:lnTo>
                  <a:pt x="12" y="6"/>
                </a:lnTo>
                <a:lnTo>
                  <a:pt x="12" y="8"/>
                </a:lnTo>
                <a:lnTo>
                  <a:pt x="6" y="14"/>
                </a:lnTo>
                <a:lnTo>
                  <a:pt x="2" y="18"/>
                </a:lnTo>
                <a:lnTo>
                  <a:pt x="2" y="20"/>
                </a:lnTo>
                <a:lnTo>
                  <a:pt x="0" y="22"/>
                </a:lnTo>
                <a:lnTo>
                  <a:pt x="16" y="22"/>
                </a:lnTo>
                <a:lnTo>
                  <a:pt x="16" y="20"/>
                </a:lnTo>
                <a:lnTo>
                  <a:pt x="4" y="20"/>
                </a:lnTo>
                <a:close/>
              </a:path>
            </a:pathLst>
          </a:custGeom>
          <a:solidFill>
            <a:srgbClr val="FFFFFF"/>
          </a:solidFill>
          <a:ln w="4">
            <a:solidFill>
              <a:srgbClr val="FFFFFF"/>
            </a:solidFill>
            <a:round/>
            <a:headEnd/>
            <a:tailEnd/>
          </a:ln>
        </p:spPr>
        <p:txBody>
          <a:bodyPr/>
          <a:lstStyle/>
          <a:p>
            <a:endParaRPr lang="en-US" b="1"/>
          </a:p>
        </p:txBody>
      </p:sp>
      <p:sp>
        <p:nvSpPr>
          <p:cNvPr id="41087" name="Freeform 1725"/>
          <p:cNvSpPr>
            <a:spLocks noEditPoints="1"/>
          </p:cNvSpPr>
          <p:nvPr/>
        </p:nvSpPr>
        <p:spPr bwMode="auto">
          <a:xfrm>
            <a:off x="7645400" y="298132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8"/>
                </a:moveTo>
                <a:lnTo>
                  <a:pt x="2" y="28"/>
                </a:lnTo>
                <a:lnTo>
                  <a:pt x="4" y="32"/>
                </a:lnTo>
                <a:lnTo>
                  <a:pt x="8" y="34"/>
                </a:lnTo>
                <a:lnTo>
                  <a:pt x="12" y="36"/>
                </a:lnTo>
                <a:lnTo>
                  <a:pt x="16" y="36"/>
                </a:lnTo>
                <a:lnTo>
                  <a:pt x="24" y="34"/>
                </a:lnTo>
                <a:lnTo>
                  <a:pt x="28" y="32"/>
                </a:lnTo>
                <a:lnTo>
                  <a:pt x="30" y="28"/>
                </a:lnTo>
                <a:lnTo>
                  <a:pt x="32" y="18"/>
                </a:lnTo>
                <a:lnTo>
                  <a:pt x="30" y="10"/>
                </a:lnTo>
                <a:lnTo>
                  <a:pt x="28" y="6"/>
                </a:lnTo>
                <a:lnTo>
                  <a:pt x="24" y="4"/>
                </a:lnTo>
                <a:lnTo>
                  <a:pt x="20" y="2"/>
                </a:lnTo>
                <a:lnTo>
                  <a:pt x="16" y="0"/>
                </a:lnTo>
                <a:lnTo>
                  <a:pt x="10" y="2"/>
                </a:lnTo>
                <a:lnTo>
                  <a:pt x="4" y="6"/>
                </a:lnTo>
                <a:lnTo>
                  <a:pt x="0" y="12"/>
                </a:lnTo>
                <a:lnTo>
                  <a:pt x="0" y="20"/>
                </a:lnTo>
                <a:lnTo>
                  <a:pt x="2" y="28"/>
                </a:lnTo>
                <a:close/>
                <a:moveTo>
                  <a:pt x="8" y="8"/>
                </a:moveTo>
                <a:lnTo>
                  <a:pt x="8" y="8"/>
                </a:lnTo>
                <a:lnTo>
                  <a:pt x="12" y="6"/>
                </a:lnTo>
                <a:lnTo>
                  <a:pt x="16" y="4"/>
                </a:lnTo>
                <a:lnTo>
                  <a:pt x="22" y="6"/>
                </a:lnTo>
                <a:lnTo>
                  <a:pt x="26" y="12"/>
                </a:lnTo>
                <a:lnTo>
                  <a:pt x="28" y="18"/>
                </a:lnTo>
                <a:lnTo>
                  <a:pt x="26" y="24"/>
                </a:lnTo>
                <a:lnTo>
                  <a:pt x="24" y="28"/>
                </a:lnTo>
                <a:lnTo>
                  <a:pt x="20" y="32"/>
                </a:lnTo>
                <a:lnTo>
                  <a:pt x="16" y="32"/>
                </a:lnTo>
                <a:lnTo>
                  <a:pt x="12" y="32"/>
                </a:lnTo>
                <a:lnTo>
                  <a:pt x="8" y="30"/>
                </a:lnTo>
                <a:lnTo>
                  <a:pt x="4" y="24"/>
                </a:lnTo>
                <a:lnTo>
                  <a:pt x="4" y="20"/>
                </a:lnTo>
                <a:lnTo>
                  <a:pt x="4"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88" name="Freeform 1726"/>
          <p:cNvSpPr>
            <a:spLocks noEditPoints="1"/>
          </p:cNvSpPr>
          <p:nvPr/>
        </p:nvSpPr>
        <p:spPr bwMode="auto">
          <a:xfrm>
            <a:off x="7385050" y="298132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8"/>
                </a:moveTo>
                <a:lnTo>
                  <a:pt x="2" y="28"/>
                </a:lnTo>
                <a:lnTo>
                  <a:pt x="4" y="32"/>
                </a:lnTo>
                <a:lnTo>
                  <a:pt x="8" y="34"/>
                </a:lnTo>
                <a:lnTo>
                  <a:pt x="12" y="36"/>
                </a:lnTo>
                <a:lnTo>
                  <a:pt x="16" y="36"/>
                </a:lnTo>
                <a:lnTo>
                  <a:pt x="24" y="34"/>
                </a:lnTo>
                <a:lnTo>
                  <a:pt x="28" y="32"/>
                </a:lnTo>
                <a:lnTo>
                  <a:pt x="30" y="28"/>
                </a:lnTo>
                <a:lnTo>
                  <a:pt x="32" y="18"/>
                </a:lnTo>
                <a:lnTo>
                  <a:pt x="30" y="10"/>
                </a:lnTo>
                <a:lnTo>
                  <a:pt x="28" y="6"/>
                </a:lnTo>
                <a:lnTo>
                  <a:pt x="24" y="4"/>
                </a:lnTo>
                <a:lnTo>
                  <a:pt x="20" y="2"/>
                </a:lnTo>
                <a:lnTo>
                  <a:pt x="16" y="0"/>
                </a:lnTo>
                <a:lnTo>
                  <a:pt x="10" y="2"/>
                </a:lnTo>
                <a:lnTo>
                  <a:pt x="4" y="6"/>
                </a:lnTo>
                <a:lnTo>
                  <a:pt x="0" y="12"/>
                </a:lnTo>
                <a:lnTo>
                  <a:pt x="0" y="20"/>
                </a:lnTo>
                <a:lnTo>
                  <a:pt x="2" y="28"/>
                </a:lnTo>
                <a:close/>
                <a:moveTo>
                  <a:pt x="8" y="8"/>
                </a:moveTo>
                <a:lnTo>
                  <a:pt x="8" y="8"/>
                </a:lnTo>
                <a:lnTo>
                  <a:pt x="12" y="6"/>
                </a:lnTo>
                <a:lnTo>
                  <a:pt x="16" y="4"/>
                </a:lnTo>
                <a:lnTo>
                  <a:pt x="22" y="6"/>
                </a:lnTo>
                <a:lnTo>
                  <a:pt x="26" y="12"/>
                </a:lnTo>
                <a:lnTo>
                  <a:pt x="28" y="18"/>
                </a:lnTo>
                <a:lnTo>
                  <a:pt x="26" y="24"/>
                </a:lnTo>
                <a:lnTo>
                  <a:pt x="24" y="28"/>
                </a:lnTo>
                <a:lnTo>
                  <a:pt x="20" y="32"/>
                </a:lnTo>
                <a:lnTo>
                  <a:pt x="16" y="32"/>
                </a:lnTo>
                <a:lnTo>
                  <a:pt x="12" y="32"/>
                </a:lnTo>
                <a:lnTo>
                  <a:pt x="8" y="30"/>
                </a:lnTo>
                <a:lnTo>
                  <a:pt x="4" y="24"/>
                </a:lnTo>
                <a:lnTo>
                  <a:pt x="4" y="20"/>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89" name="Freeform 1727"/>
          <p:cNvSpPr>
            <a:spLocks noEditPoints="1"/>
          </p:cNvSpPr>
          <p:nvPr/>
        </p:nvSpPr>
        <p:spPr bwMode="auto">
          <a:xfrm>
            <a:off x="7515225" y="312102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0 h 36"/>
              <a:gd name="T42" fmla="*/ 2147483647 w 32"/>
              <a:gd name="T43" fmla="*/ 0 h 36"/>
              <a:gd name="T44" fmla="*/ 2147483647 w 32"/>
              <a:gd name="T45" fmla="*/ 0 h 36"/>
              <a:gd name="T46" fmla="*/ 2147483647 w 32"/>
              <a:gd name="T47" fmla="*/ 0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6"/>
                </a:moveTo>
                <a:lnTo>
                  <a:pt x="2" y="26"/>
                </a:lnTo>
                <a:lnTo>
                  <a:pt x="4" y="30"/>
                </a:lnTo>
                <a:lnTo>
                  <a:pt x="8" y="32"/>
                </a:lnTo>
                <a:lnTo>
                  <a:pt x="12" y="34"/>
                </a:lnTo>
                <a:lnTo>
                  <a:pt x="16" y="36"/>
                </a:lnTo>
                <a:lnTo>
                  <a:pt x="24" y="34"/>
                </a:lnTo>
                <a:lnTo>
                  <a:pt x="28" y="30"/>
                </a:lnTo>
                <a:lnTo>
                  <a:pt x="30" y="26"/>
                </a:lnTo>
                <a:lnTo>
                  <a:pt x="32" y="18"/>
                </a:lnTo>
                <a:lnTo>
                  <a:pt x="30" y="8"/>
                </a:lnTo>
                <a:lnTo>
                  <a:pt x="28" y="4"/>
                </a:lnTo>
                <a:lnTo>
                  <a:pt x="24" y="2"/>
                </a:lnTo>
                <a:lnTo>
                  <a:pt x="20" y="0"/>
                </a:lnTo>
                <a:lnTo>
                  <a:pt x="16" y="0"/>
                </a:lnTo>
                <a:lnTo>
                  <a:pt x="10" y="0"/>
                </a:lnTo>
                <a:lnTo>
                  <a:pt x="4" y="4"/>
                </a:lnTo>
                <a:lnTo>
                  <a:pt x="0" y="10"/>
                </a:lnTo>
                <a:lnTo>
                  <a:pt x="0" y="18"/>
                </a:lnTo>
                <a:lnTo>
                  <a:pt x="2" y="26"/>
                </a:lnTo>
                <a:close/>
                <a:moveTo>
                  <a:pt x="8" y="6"/>
                </a:moveTo>
                <a:lnTo>
                  <a:pt x="8" y="6"/>
                </a:lnTo>
                <a:lnTo>
                  <a:pt x="12" y="4"/>
                </a:lnTo>
                <a:lnTo>
                  <a:pt x="16" y="4"/>
                </a:lnTo>
                <a:lnTo>
                  <a:pt x="22" y="6"/>
                </a:lnTo>
                <a:lnTo>
                  <a:pt x="26" y="10"/>
                </a:lnTo>
                <a:lnTo>
                  <a:pt x="28" y="18"/>
                </a:lnTo>
                <a:lnTo>
                  <a:pt x="26" y="24"/>
                </a:lnTo>
                <a:lnTo>
                  <a:pt x="24" y="28"/>
                </a:lnTo>
                <a:lnTo>
                  <a:pt x="20" y="30"/>
                </a:lnTo>
                <a:lnTo>
                  <a:pt x="16" y="32"/>
                </a:lnTo>
                <a:lnTo>
                  <a:pt x="12" y="30"/>
                </a:lnTo>
                <a:lnTo>
                  <a:pt x="8" y="28"/>
                </a:lnTo>
                <a:lnTo>
                  <a:pt x="4" y="24"/>
                </a:lnTo>
                <a:lnTo>
                  <a:pt x="4" y="18"/>
                </a:lnTo>
                <a:lnTo>
                  <a:pt x="6" y="12"/>
                </a:lnTo>
                <a:lnTo>
                  <a:pt x="8" y="6"/>
                </a:lnTo>
                <a:close/>
              </a:path>
            </a:pathLst>
          </a:custGeom>
          <a:solidFill>
            <a:srgbClr val="FFFFFF"/>
          </a:solidFill>
          <a:ln w="4">
            <a:solidFill>
              <a:srgbClr val="FFFFFF"/>
            </a:solidFill>
            <a:round/>
            <a:headEnd/>
            <a:tailEnd/>
          </a:ln>
        </p:spPr>
        <p:txBody>
          <a:bodyPr/>
          <a:lstStyle/>
          <a:p>
            <a:endParaRPr lang="en-US" b="1"/>
          </a:p>
        </p:txBody>
      </p:sp>
      <p:sp>
        <p:nvSpPr>
          <p:cNvPr id="41090" name="Freeform 1728"/>
          <p:cNvSpPr>
            <a:spLocks noEditPoints="1"/>
          </p:cNvSpPr>
          <p:nvPr/>
        </p:nvSpPr>
        <p:spPr bwMode="auto">
          <a:xfrm>
            <a:off x="7515225" y="2847975"/>
            <a:ext cx="53975" cy="53975"/>
          </a:xfrm>
          <a:custGeom>
            <a:avLst/>
            <a:gdLst>
              <a:gd name="T0" fmla="*/ 2147483647 w 34"/>
              <a:gd name="T1" fmla="*/ 2147483647 h 34"/>
              <a:gd name="T2" fmla="*/ 2147483647 w 34"/>
              <a:gd name="T3" fmla="*/ 2147483647 h 34"/>
              <a:gd name="T4" fmla="*/ 2147483647 w 34"/>
              <a:gd name="T5" fmla="*/ 2147483647 h 34"/>
              <a:gd name="T6" fmla="*/ 2147483647 w 34"/>
              <a:gd name="T7" fmla="*/ 2147483647 h 34"/>
              <a:gd name="T8" fmla="*/ 2147483647 w 34"/>
              <a:gd name="T9" fmla="*/ 2147483647 h 34"/>
              <a:gd name="T10" fmla="*/ 2147483647 w 34"/>
              <a:gd name="T11" fmla="*/ 2147483647 h 34"/>
              <a:gd name="T12" fmla="*/ 2147483647 w 34"/>
              <a:gd name="T13" fmla="*/ 2147483647 h 34"/>
              <a:gd name="T14" fmla="*/ 2147483647 w 34"/>
              <a:gd name="T15" fmla="*/ 2147483647 h 34"/>
              <a:gd name="T16" fmla="*/ 2147483647 w 34"/>
              <a:gd name="T17" fmla="*/ 2147483647 h 34"/>
              <a:gd name="T18" fmla="*/ 2147483647 w 34"/>
              <a:gd name="T19" fmla="*/ 2147483647 h 34"/>
              <a:gd name="T20" fmla="*/ 2147483647 w 34"/>
              <a:gd name="T21" fmla="*/ 2147483647 h 34"/>
              <a:gd name="T22" fmla="*/ 2147483647 w 34"/>
              <a:gd name="T23" fmla="*/ 2147483647 h 34"/>
              <a:gd name="T24" fmla="*/ 2147483647 w 34"/>
              <a:gd name="T25" fmla="*/ 2147483647 h 34"/>
              <a:gd name="T26" fmla="*/ 2147483647 w 34"/>
              <a:gd name="T27" fmla="*/ 2147483647 h 34"/>
              <a:gd name="T28" fmla="*/ 2147483647 w 34"/>
              <a:gd name="T29" fmla="*/ 2147483647 h 34"/>
              <a:gd name="T30" fmla="*/ 2147483647 w 34"/>
              <a:gd name="T31" fmla="*/ 2147483647 h 34"/>
              <a:gd name="T32" fmla="*/ 2147483647 w 34"/>
              <a:gd name="T33" fmla="*/ 2147483647 h 34"/>
              <a:gd name="T34" fmla="*/ 2147483647 w 34"/>
              <a:gd name="T35" fmla="*/ 2147483647 h 34"/>
              <a:gd name="T36" fmla="*/ 2147483647 w 34"/>
              <a:gd name="T37" fmla="*/ 2147483647 h 34"/>
              <a:gd name="T38" fmla="*/ 2147483647 w 34"/>
              <a:gd name="T39" fmla="*/ 2147483647 h 34"/>
              <a:gd name="T40" fmla="*/ 2147483647 w 34"/>
              <a:gd name="T41" fmla="*/ 0 h 34"/>
              <a:gd name="T42" fmla="*/ 2147483647 w 34"/>
              <a:gd name="T43" fmla="*/ 0 h 34"/>
              <a:gd name="T44" fmla="*/ 2147483647 w 34"/>
              <a:gd name="T45" fmla="*/ 0 h 34"/>
              <a:gd name="T46" fmla="*/ 2147483647 w 34"/>
              <a:gd name="T47" fmla="*/ 0 h 34"/>
              <a:gd name="T48" fmla="*/ 2147483647 w 34"/>
              <a:gd name="T49" fmla="*/ 2147483647 h 34"/>
              <a:gd name="T50" fmla="*/ 2147483647 w 34"/>
              <a:gd name="T51" fmla="*/ 2147483647 h 34"/>
              <a:gd name="T52" fmla="*/ 2147483647 w 34"/>
              <a:gd name="T53" fmla="*/ 2147483647 h 34"/>
              <a:gd name="T54" fmla="*/ 0 w 34"/>
              <a:gd name="T55" fmla="*/ 2147483647 h 34"/>
              <a:gd name="T56" fmla="*/ 0 w 34"/>
              <a:gd name="T57" fmla="*/ 2147483647 h 34"/>
              <a:gd name="T58" fmla="*/ 2147483647 w 34"/>
              <a:gd name="T59" fmla="*/ 2147483647 h 34"/>
              <a:gd name="T60" fmla="*/ 2147483647 w 34"/>
              <a:gd name="T61" fmla="*/ 2147483647 h 34"/>
              <a:gd name="T62" fmla="*/ 2147483647 w 34"/>
              <a:gd name="T63" fmla="*/ 2147483647 h 34"/>
              <a:gd name="T64" fmla="*/ 2147483647 w 34"/>
              <a:gd name="T65" fmla="*/ 2147483647 h 34"/>
              <a:gd name="T66" fmla="*/ 2147483647 w 34"/>
              <a:gd name="T67" fmla="*/ 2147483647 h 34"/>
              <a:gd name="T68" fmla="*/ 2147483647 w 34"/>
              <a:gd name="T69" fmla="*/ 2147483647 h 34"/>
              <a:gd name="T70" fmla="*/ 2147483647 w 34"/>
              <a:gd name="T71" fmla="*/ 2147483647 h 34"/>
              <a:gd name="T72" fmla="*/ 2147483647 w 34"/>
              <a:gd name="T73" fmla="*/ 2147483647 h 34"/>
              <a:gd name="T74" fmla="*/ 2147483647 w 34"/>
              <a:gd name="T75" fmla="*/ 2147483647 h 34"/>
              <a:gd name="T76" fmla="*/ 2147483647 w 34"/>
              <a:gd name="T77" fmla="*/ 2147483647 h 34"/>
              <a:gd name="T78" fmla="*/ 2147483647 w 34"/>
              <a:gd name="T79" fmla="*/ 2147483647 h 34"/>
              <a:gd name="T80" fmla="*/ 2147483647 w 34"/>
              <a:gd name="T81" fmla="*/ 2147483647 h 34"/>
              <a:gd name="T82" fmla="*/ 2147483647 w 34"/>
              <a:gd name="T83" fmla="*/ 2147483647 h 34"/>
              <a:gd name="T84" fmla="*/ 2147483647 w 34"/>
              <a:gd name="T85" fmla="*/ 2147483647 h 34"/>
              <a:gd name="T86" fmla="*/ 2147483647 w 34"/>
              <a:gd name="T87" fmla="*/ 2147483647 h 34"/>
              <a:gd name="T88" fmla="*/ 2147483647 w 34"/>
              <a:gd name="T89" fmla="*/ 2147483647 h 34"/>
              <a:gd name="T90" fmla="*/ 2147483647 w 34"/>
              <a:gd name="T91" fmla="*/ 2147483647 h 34"/>
              <a:gd name="T92" fmla="*/ 2147483647 w 34"/>
              <a:gd name="T93" fmla="*/ 2147483647 h 34"/>
              <a:gd name="T94" fmla="*/ 2147483647 w 34"/>
              <a:gd name="T95" fmla="*/ 2147483647 h 34"/>
              <a:gd name="T96" fmla="*/ 2147483647 w 34"/>
              <a:gd name="T97" fmla="*/ 2147483647 h 34"/>
              <a:gd name="T98" fmla="*/ 2147483647 w 34"/>
              <a:gd name="T99" fmla="*/ 2147483647 h 34"/>
              <a:gd name="T100" fmla="*/ 2147483647 w 34"/>
              <a:gd name="T101" fmla="*/ 2147483647 h 34"/>
              <a:gd name="T102" fmla="*/ 2147483647 w 34"/>
              <a:gd name="T103" fmla="*/ 2147483647 h 34"/>
              <a:gd name="T104" fmla="*/ 2147483647 w 34"/>
              <a:gd name="T105" fmla="*/ 2147483647 h 34"/>
              <a:gd name="T106" fmla="*/ 2147483647 w 34"/>
              <a:gd name="T107" fmla="*/ 2147483647 h 34"/>
              <a:gd name="T108" fmla="*/ 2147483647 w 34"/>
              <a:gd name="T109" fmla="*/ 2147483647 h 34"/>
              <a:gd name="T110" fmla="*/ 2147483647 w 34"/>
              <a:gd name="T111" fmla="*/ 2147483647 h 34"/>
              <a:gd name="T112" fmla="*/ 2147483647 w 34"/>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4"/>
              <a:gd name="T173" fmla="*/ 34 w 34"/>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4">
                <a:moveTo>
                  <a:pt x="2" y="26"/>
                </a:moveTo>
                <a:lnTo>
                  <a:pt x="2" y="26"/>
                </a:lnTo>
                <a:lnTo>
                  <a:pt x="4" y="30"/>
                </a:lnTo>
                <a:lnTo>
                  <a:pt x="8" y="32"/>
                </a:lnTo>
                <a:lnTo>
                  <a:pt x="12" y="34"/>
                </a:lnTo>
                <a:lnTo>
                  <a:pt x="16" y="34"/>
                </a:lnTo>
                <a:lnTo>
                  <a:pt x="26" y="32"/>
                </a:lnTo>
                <a:lnTo>
                  <a:pt x="28" y="30"/>
                </a:lnTo>
                <a:lnTo>
                  <a:pt x="32" y="26"/>
                </a:lnTo>
                <a:lnTo>
                  <a:pt x="34" y="18"/>
                </a:lnTo>
                <a:lnTo>
                  <a:pt x="32" y="8"/>
                </a:lnTo>
                <a:lnTo>
                  <a:pt x="28" y="4"/>
                </a:lnTo>
                <a:lnTo>
                  <a:pt x="26" y="2"/>
                </a:lnTo>
                <a:lnTo>
                  <a:pt x="22" y="0"/>
                </a:lnTo>
                <a:lnTo>
                  <a:pt x="16" y="0"/>
                </a:lnTo>
                <a:lnTo>
                  <a:pt x="10" y="0"/>
                </a:lnTo>
                <a:lnTo>
                  <a:pt x="6" y="4"/>
                </a:lnTo>
                <a:lnTo>
                  <a:pt x="2" y="10"/>
                </a:lnTo>
                <a:lnTo>
                  <a:pt x="0" y="18"/>
                </a:lnTo>
                <a:lnTo>
                  <a:pt x="2" y="26"/>
                </a:lnTo>
                <a:close/>
                <a:moveTo>
                  <a:pt x="8" y="6"/>
                </a:moveTo>
                <a:lnTo>
                  <a:pt x="8" y="6"/>
                </a:lnTo>
                <a:lnTo>
                  <a:pt x="12" y="4"/>
                </a:lnTo>
                <a:lnTo>
                  <a:pt x="16" y="4"/>
                </a:lnTo>
                <a:lnTo>
                  <a:pt x="24" y="4"/>
                </a:lnTo>
                <a:lnTo>
                  <a:pt x="28" y="10"/>
                </a:lnTo>
                <a:lnTo>
                  <a:pt x="28" y="18"/>
                </a:lnTo>
                <a:lnTo>
                  <a:pt x="28" y="24"/>
                </a:lnTo>
                <a:lnTo>
                  <a:pt x="26" y="28"/>
                </a:lnTo>
                <a:lnTo>
                  <a:pt x="22" y="30"/>
                </a:lnTo>
                <a:lnTo>
                  <a:pt x="16" y="30"/>
                </a:lnTo>
                <a:lnTo>
                  <a:pt x="12" y="30"/>
                </a:lnTo>
                <a:lnTo>
                  <a:pt x="8" y="28"/>
                </a:lnTo>
                <a:lnTo>
                  <a:pt x="6" y="24"/>
                </a:lnTo>
                <a:lnTo>
                  <a:pt x="6" y="18"/>
                </a:lnTo>
                <a:lnTo>
                  <a:pt x="6" y="10"/>
                </a:lnTo>
                <a:lnTo>
                  <a:pt x="8" y="6"/>
                </a:lnTo>
                <a:close/>
              </a:path>
            </a:pathLst>
          </a:custGeom>
          <a:solidFill>
            <a:srgbClr val="FFFFFF"/>
          </a:solidFill>
          <a:ln w="4">
            <a:solidFill>
              <a:srgbClr val="FFFFFF"/>
            </a:solidFill>
            <a:round/>
            <a:headEnd/>
            <a:tailEnd/>
          </a:ln>
        </p:spPr>
        <p:txBody>
          <a:bodyPr/>
          <a:lstStyle/>
          <a:p>
            <a:endParaRPr lang="en-US" b="1"/>
          </a:p>
        </p:txBody>
      </p:sp>
      <p:sp>
        <p:nvSpPr>
          <p:cNvPr id="41091" name="Freeform 1729"/>
          <p:cNvSpPr>
            <a:spLocks/>
          </p:cNvSpPr>
          <p:nvPr/>
        </p:nvSpPr>
        <p:spPr bwMode="auto">
          <a:xfrm>
            <a:off x="7569200" y="2857500"/>
            <a:ext cx="28575" cy="3175"/>
          </a:xfrm>
          <a:custGeom>
            <a:avLst/>
            <a:gdLst>
              <a:gd name="T0" fmla="*/ 2147483647 w 18"/>
              <a:gd name="T1" fmla="*/ 2147483647 h 2"/>
              <a:gd name="T2" fmla="*/ 2147483647 w 18"/>
              <a:gd name="T3" fmla="*/ 0 h 2"/>
              <a:gd name="T4" fmla="*/ 0 w 18"/>
              <a:gd name="T5" fmla="*/ 0 h 2"/>
              <a:gd name="T6" fmla="*/ 0 w 18"/>
              <a:gd name="T7" fmla="*/ 2147483647 h 2"/>
              <a:gd name="T8" fmla="*/ 2147483647 w 18"/>
              <a:gd name="T9" fmla="*/ 2147483647 h 2"/>
              <a:gd name="T10" fmla="*/ 2147483647 w 18"/>
              <a:gd name="T11" fmla="*/ 2147483647 h 2"/>
              <a:gd name="T12" fmla="*/ 0 60000 65536"/>
              <a:gd name="T13" fmla="*/ 0 60000 65536"/>
              <a:gd name="T14" fmla="*/ 0 60000 65536"/>
              <a:gd name="T15" fmla="*/ 0 60000 65536"/>
              <a:gd name="T16" fmla="*/ 0 60000 65536"/>
              <a:gd name="T17" fmla="*/ 0 60000 65536"/>
              <a:gd name="T18" fmla="*/ 0 w 18"/>
              <a:gd name="T19" fmla="*/ 0 h 2"/>
              <a:gd name="T20" fmla="*/ 18 w 18"/>
              <a:gd name="T21" fmla="*/ 2 h 2"/>
            </a:gdLst>
            <a:ahLst/>
            <a:cxnLst>
              <a:cxn ang="T12">
                <a:pos x="T0" y="T1"/>
              </a:cxn>
              <a:cxn ang="T13">
                <a:pos x="T2" y="T3"/>
              </a:cxn>
              <a:cxn ang="T14">
                <a:pos x="T4" y="T5"/>
              </a:cxn>
              <a:cxn ang="T15">
                <a:pos x="T6" y="T7"/>
              </a:cxn>
              <a:cxn ang="T16">
                <a:pos x="T8" y="T9"/>
              </a:cxn>
              <a:cxn ang="T17">
                <a:pos x="T10" y="T11"/>
              </a:cxn>
            </a:cxnLst>
            <a:rect l="T18" t="T19" r="T20" b="T21"/>
            <a:pathLst>
              <a:path w="18" h="2">
                <a:moveTo>
                  <a:pt x="18" y="2"/>
                </a:moveTo>
                <a:lnTo>
                  <a:pt x="18" y="0"/>
                </a:lnTo>
                <a:lnTo>
                  <a:pt x="0" y="0"/>
                </a:lnTo>
                <a:lnTo>
                  <a:pt x="0" y="2"/>
                </a:lnTo>
                <a:lnTo>
                  <a:pt x="18" y="2"/>
                </a:lnTo>
                <a:close/>
              </a:path>
            </a:pathLst>
          </a:custGeom>
          <a:solidFill>
            <a:srgbClr val="FFFFFF"/>
          </a:solidFill>
          <a:ln w="4">
            <a:solidFill>
              <a:srgbClr val="FFFFFF"/>
            </a:solidFill>
            <a:round/>
            <a:headEnd/>
            <a:tailEnd/>
          </a:ln>
        </p:spPr>
        <p:txBody>
          <a:bodyPr/>
          <a:lstStyle/>
          <a:p>
            <a:endParaRPr lang="en-US" b="1"/>
          </a:p>
        </p:txBody>
      </p:sp>
      <p:sp>
        <p:nvSpPr>
          <p:cNvPr id="41092" name="Freeform 1730"/>
          <p:cNvSpPr>
            <a:spLocks/>
          </p:cNvSpPr>
          <p:nvPr/>
        </p:nvSpPr>
        <p:spPr bwMode="auto">
          <a:xfrm>
            <a:off x="7118350" y="277495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2" y="18"/>
                </a:lnTo>
                <a:lnTo>
                  <a:pt x="22" y="34"/>
                </a:lnTo>
                <a:lnTo>
                  <a:pt x="28" y="34"/>
                </a:lnTo>
                <a:lnTo>
                  <a:pt x="28" y="0"/>
                </a:lnTo>
                <a:lnTo>
                  <a:pt x="22" y="0"/>
                </a:lnTo>
                <a:lnTo>
                  <a:pt x="22"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093" name="Freeform 1731"/>
          <p:cNvSpPr>
            <a:spLocks/>
          </p:cNvSpPr>
          <p:nvPr/>
        </p:nvSpPr>
        <p:spPr bwMode="auto">
          <a:xfrm>
            <a:off x="6816725" y="277495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4" y="18"/>
                </a:lnTo>
                <a:lnTo>
                  <a:pt x="24" y="34"/>
                </a:lnTo>
                <a:lnTo>
                  <a:pt x="28" y="34"/>
                </a:lnTo>
                <a:lnTo>
                  <a:pt x="28" y="0"/>
                </a:lnTo>
                <a:lnTo>
                  <a:pt x="24" y="0"/>
                </a:lnTo>
                <a:lnTo>
                  <a:pt x="24"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094" name="Freeform 1732"/>
          <p:cNvSpPr>
            <a:spLocks noEditPoints="1"/>
          </p:cNvSpPr>
          <p:nvPr/>
        </p:nvSpPr>
        <p:spPr bwMode="auto">
          <a:xfrm>
            <a:off x="8321675" y="4984750"/>
            <a:ext cx="41275"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2147483647 w 26"/>
              <a:gd name="T9" fmla="*/ 2147483647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2147483647 w 26"/>
              <a:gd name="T29" fmla="*/ 2147483647 h 36"/>
              <a:gd name="T30" fmla="*/ 2147483647 w 26"/>
              <a:gd name="T31" fmla="*/ 2147483647 h 36"/>
              <a:gd name="T32" fmla="*/ 2147483647 w 26"/>
              <a:gd name="T33" fmla="*/ 0 h 36"/>
              <a:gd name="T34" fmla="*/ 0 w 26"/>
              <a:gd name="T35" fmla="*/ 0 h 36"/>
              <a:gd name="T36" fmla="*/ 0 w 26"/>
              <a:gd name="T37" fmla="*/ 2147483647 h 36"/>
              <a:gd name="T38" fmla="*/ 2147483647 w 26"/>
              <a:gd name="T39" fmla="*/ 2147483647 h 36"/>
              <a:gd name="T40" fmla="*/ 2147483647 w 26"/>
              <a:gd name="T41" fmla="*/ 2147483647 h 36"/>
              <a:gd name="T42" fmla="*/ 2147483647 w 26"/>
              <a:gd name="T43" fmla="*/ 2147483647 h 36"/>
              <a:gd name="T44" fmla="*/ 2147483647 w 26"/>
              <a:gd name="T45" fmla="*/ 2147483647 h 36"/>
              <a:gd name="T46" fmla="*/ 2147483647 w 26"/>
              <a:gd name="T47" fmla="*/ 2147483647 h 36"/>
              <a:gd name="T48" fmla="*/ 2147483647 w 26"/>
              <a:gd name="T49" fmla="*/ 2147483647 h 36"/>
              <a:gd name="T50" fmla="*/ 2147483647 w 26"/>
              <a:gd name="T51" fmla="*/ 2147483647 h 36"/>
              <a:gd name="T52" fmla="*/ 2147483647 w 26"/>
              <a:gd name="T53" fmla="*/ 2147483647 h 36"/>
              <a:gd name="T54" fmla="*/ 2147483647 w 26"/>
              <a:gd name="T55" fmla="*/ 2147483647 h 36"/>
              <a:gd name="T56" fmla="*/ 2147483647 w 26"/>
              <a:gd name="T57" fmla="*/ 2147483647 h 36"/>
              <a:gd name="T58" fmla="*/ 2147483647 w 26"/>
              <a:gd name="T59" fmla="*/ 2147483647 h 36"/>
              <a:gd name="T60" fmla="*/ 2147483647 w 26"/>
              <a:gd name="T61" fmla="*/ 2147483647 h 36"/>
              <a:gd name="T62" fmla="*/ 2147483647 w 26"/>
              <a:gd name="T63" fmla="*/ 2147483647 h 36"/>
              <a:gd name="T64" fmla="*/ 2147483647 w 26"/>
              <a:gd name="T65" fmla="*/ 2147483647 h 36"/>
              <a:gd name="T66" fmla="*/ 2147483647 w 26"/>
              <a:gd name="T67" fmla="*/ 2147483647 h 36"/>
              <a:gd name="T68" fmla="*/ 2147483647 w 26"/>
              <a:gd name="T69" fmla="*/ 2147483647 h 36"/>
              <a:gd name="T70" fmla="*/ 2147483647 w 26"/>
              <a:gd name="T71" fmla="*/ 2147483647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
              <a:gd name="T109" fmla="*/ 0 h 36"/>
              <a:gd name="T110" fmla="*/ 26 w 26"/>
              <a:gd name="T111" fmla="*/ 36 h 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 h="36">
                <a:moveTo>
                  <a:pt x="4" y="36"/>
                </a:moveTo>
                <a:lnTo>
                  <a:pt x="4" y="22"/>
                </a:lnTo>
                <a:lnTo>
                  <a:pt x="14" y="22"/>
                </a:lnTo>
                <a:lnTo>
                  <a:pt x="20" y="20"/>
                </a:lnTo>
                <a:lnTo>
                  <a:pt x="24" y="18"/>
                </a:lnTo>
                <a:lnTo>
                  <a:pt x="26" y="14"/>
                </a:lnTo>
                <a:lnTo>
                  <a:pt x="26" y="10"/>
                </a:lnTo>
                <a:lnTo>
                  <a:pt x="24" y="6"/>
                </a:lnTo>
                <a:lnTo>
                  <a:pt x="22" y="2"/>
                </a:lnTo>
                <a:lnTo>
                  <a:pt x="18" y="2"/>
                </a:lnTo>
                <a:lnTo>
                  <a:pt x="12" y="0"/>
                </a:lnTo>
                <a:lnTo>
                  <a:pt x="0" y="0"/>
                </a:lnTo>
                <a:lnTo>
                  <a:pt x="0" y="36"/>
                </a:lnTo>
                <a:lnTo>
                  <a:pt x="4" y="36"/>
                </a:lnTo>
                <a:close/>
                <a:moveTo>
                  <a:pt x="4" y="4"/>
                </a:moveTo>
                <a:lnTo>
                  <a:pt x="12" y="4"/>
                </a:lnTo>
                <a:lnTo>
                  <a:pt x="18" y="6"/>
                </a:lnTo>
                <a:lnTo>
                  <a:pt x="20" y="8"/>
                </a:lnTo>
                <a:lnTo>
                  <a:pt x="22" y="10"/>
                </a:lnTo>
                <a:lnTo>
                  <a:pt x="20" y="16"/>
                </a:lnTo>
                <a:lnTo>
                  <a:pt x="14" y="18"/>
                </a:lnTo>
                <a:lnTo>
                  <a:pt x="4" y="18"/>
                </a:lnTo>
                <a:lnTo>
                  <a:pt x="4" y="4"/>
                </a:lnTo>
                <a:close/>
              </a:path>
            </a:pathLst>
          </a:custGeom>
          <a:solidFill>
            <a:srgbClr val="FFFFFF"/>
          </a:solidFill>
          <a:ln w="4">
            <a:solidFill>
              <a:srgbClr val="FFFFFF"/>
            </a:solidFill>
            <a:round/>
            <a:headEnd/>
            <a:tailEnd/>
          </a:ln>
        </p:spPr>
        <p:txBody>
          <a:bodyPr/>
          <a:lstStyle/>
          <a:p>
            <a:endParaRPr lang="en-US" b="1"/>
          </a:p>
        </p:txBody>
      </p:sp>
      <p:sp>
        <p:nvSpPr>
          <p:cNvPr id="41095" name="Freeform 1733"/>
          <p:cNvSpPr>
            <a:spLocks noEditPoints="1"/>
          </p:cNvSpPr>
          <p:nvPr/>
        </p:nvSpPr>
        <p:spPr bwMode="auto">
          <a:xfrm>
            <a:off x="7769225" y="491807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0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8"/>
                </a:moveTo>
                <a:lnTo>
                  <a:pt x="2" y="28"/>
                </a:lnTo>
                <a:lnTo>
                  <a:pt x="4" y="30"/>
                </a:lnTo>
                <a:lnTo>
                  <a:pt x="8" y="34"/>
                </a:lnTo>
                <a:lnTo>
                  <a:pt x="12" y="36"/>
                </a:lnTo>
                <a:lnTo>
                  <a:pt x="16" y="36"/>
                </a:lnTo>
                <a:lnTo>
                  <a:pt x="24" y="34"/>
                </a:lnTo>
                <a:lnTo>
                  <a:pt x="28" y="32"/>
                </a:lnTo>
                <a:lnTo>
                  <a:pt x="30" y="28"/>
                </a:lnTo>
                <a:lnTo>
                  <a:pt x="32" y="18"/>
                </a:lnTo>
                <a:lnTo>
                  <a:pt x="30" y="8"/>
                </a:lnTo>
                <a:lnTo>
                  <a:pt x="28" y="6"/>
                </a:lnTo>
                <a:lnTo>
                  <a:pt x="24" y="2"/>
                </a:lnTo>
                <a:lnTo>
                  <a:pt x="20" y="0"/>
                </a:lnTo>
                <a:lnTo>
                  <a:pt x="16" y="0"/>
                </a:lnTo>
                <a:lnTo>
                  <a:pt x="10" y="2"/>
                </a:lnTo>
                <a:lnTo>
                  <a:pt x="4" y="6"/>
                </a:lnTo>
                <a:lnTo>
                  <a:pt x="0" y="10"/>
                </a:lnTo>
                <a:lnTo>
                  <a:pt x="0" y="18"/>
                </a:lnTo>
                <a:lnTo>
                  <a:pt x="2" y="28"/>
                </a:lnTo>
                <a:close/>
                <a:moveTo>
                  <a:pt x="8" y="8"/>
                </a:moveTo>
                <a:lnTo>
                  <a:pt x="8" y="8"/>
                </a:lnTo>
                <a:lnTo>
                  <a:pt x="12" y="4"/>
                </a:lnTo>
                <a:lnTo>
                  <a:pt x="16" y="4"/>
                </a:lnTo>
                <a:lnTo>
                  <a:pt x="22" y="6"/>
                </a:lnTo>
                <a:lnTo>
                  <a:pt x="26" y="10"/>
                </a:lnTo>
                <a:lnTo>
                  <a:pt x="28" y="18"/>
                </a:lnTo>
                <a:lnTo>
                  <a:pt x="26" y="24"/>
                </a:lnTo>
                <a:lnTo>
                  <a:pt x="24" y="28"/>
                </a:lnTo>
                <a:lnTo>
                  <a:pt x="20" y="32"/>
                </a:lnTo>
                <a:lnTo>
                  <a:pt x="16" y="32"/>
                </a:lnTo>
                <a:lnTo>
                  <a:pt x="12" y="32"/>
                </a:lnTo>
                <a:lnTo>
                  <a:pt x="8" y="28"/>
                </a:lnTo>
                <a:lnTo>
                  <a:pt x="4" y="24"/>
                </a:lnTo>
                <a:lnTo>
                  <a:pt x="4" y="18"/>
                </a:lnTo>
                <a:lnTo>
                  <a:pt x="4"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096" name="Freeform 1734"/>
          <p:cNvSpPr>
            <a:spLocks/>
          </p:cNvSpPr>
          <p:nvPr/>
        </p:nvSpPr>
        <p:spPr bwMode="auto">
          <a:xfrm>
            <a:off x="8010525" y="4752975"/>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4" y="18"/>
                </a:lnTo>
                <a:lnTo>
                  <a:pt x="24" y="34"/>
                </a:lnTo>
                <a:lnTo>
                  <a:pt x="28" y="34"/>
                </a:lnTo>
                <a:lnTo>
                  <a:pt x="28" y="0"/>
                </a:lnTo>
                <a:lnTo>
                  <a:pt x="24" y="0"/>
                </a:lnTo>
                <a:lnTo>
                  <a:pt x="24"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097" name="Freeform 1735"/>
          <p:cNvSpPr>
            <a:spLocks/>
          </p:cNvSpPr>
          <p:nvPr/>
        </p:nvSpPr>
        <p:spPr bwMode="auto">
          <a:xfrm>
            <a:off x="7623175" y="4562475"/>
            <a:ext cx="41275"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2147483647 w 26"/>
              <a:gd name="T9" fmla="*/ 2147483647 h 36"/>
              <a:gd name="T10" fmla="*/ 2147483647 w 26"/>
              <a:gd name="T11" fmla="*/ 0 h 36"/>
              <a:gd name="T12" fmla="*/ 2147483647 w 26"/>
              <a:gd name="T13" fmla="*/ 0 h 36"/>
              <a:gd name="T14" fmla="*/ 2147483647 w 26"/>
              <a:gd name="T15" fmla="*/ 2147483647 h 36"/>
              <a:gd name="T16" fmla="*/ 2147483647 w 26"/>
              <a:gd name="T17" fmla="*/ 2147483647 h 36"/>
              <a:gd name="T18" fmla="*/ 2147483647 w 26"/>
              <a:gd name="T19" fmla="*/ 0 h 36"/>
              <a:gd name="T20" fmla="*/ 0 w 26"/>
              <a:gd name="T21" fmla="*/ 0 h 36"/>
              <a:gd name="T22" fmla="*/ 0 w 26"/>
              <a:gd name="T23" fmla="*/ 2147483647 h 36"/>
              <a:gd name="T24" fmla="*/ 2147483647 w 26"/>
              <a:gd name="T25" fmla="*/ 2147483647 h 36"/>
              <a:gd name="T26" fmla="*/ 2147483647 w 26"/>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6"/>
              <a:gd name="T44" fmla="*/ 26 w 2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6">
                <a:moveTo>
                  <a:pt x="4" y="36"/>
                </a:moveTo>
                <a:lnTo>
                  <a:pt x="4" y="18"/>
                </a:lnTo>
                <a:lnTo>
                  <a:pt x="22" y="18"/>
                </a:lnTo>
                <a:lnTo>
                  <a:pt x="22" y="36"/>
                </a:lnTo>
                <a:lnTo>
                  <a:pt x="26" y="36"/>
                </a:lnTo>
                <a:lnTo>
                  <a:pt x="26" y="0"/>
                </a:lnTo>
                <a:lnTo>
                  <a:pt x="22" y="0"/>
                </a:lnTo>
                <a:lnTo>
                  <a:pt x="22" y="14"/>
                </a:lnTo>
                <a:lnTo>
                  <a:pt x="4" y="14"/>
                </a:lnTo>
                <a:lnTo>
                  <a:pt x="4"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098" name="Freeform 1736"/>
          <p:cNvSpPr>
            <a:spLocks/>
          </p:cNvSpPr>
          <p:nvPr/>
        </p:nvSpPr>
        <p:spPr bwMode="auto">
          <a:xfrm>
            <a:off x="8007350" y="4984750"/>
            <a:ext cx="47625" cy="57150"/>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2147483647 w 30"/>
              <a:gd name="T17" fmla="*/ 2147483647 h 36"/>
              <a:gd name="T18" fmla="*/ 2147483647 w 30"/>
              <a:gd name="T19" fmla="*/ 2147483647 h 36"/>
              <a:gd name="T20" fmla="*/ 2147483647 w 30"/>
              <a:gd name="T21" fmla="*/ 2147483647 h 36"/>
              <a:gd name="T22" fmla="*/ 2147483647 w 30"/>
              <a:gd name="T23" fmla="*/ 2147483647 h 36"/>
              <a:gd name="T24" fmla="*/ 2147483647 w 30"/>
              <a:gd name="T25" fmla="*/ 2147483647 h 36"/>
              <a:gd name="T26" fmla="*/ 2147483647 w 30"/>
              <a:gd name="T27" fmla="*/ 2147483647 h 36"/>
              <a:gd name="T28" fmla="*/ 2147483647 w 30"/>
              <a:gd name="T29" fmla="*/ 2147483647 h 36"/>
              <a:gd name="T30" fmla="*/ 2147483647 w 30"/>
              <a:gd name="T31" fmla="*/ 2147483647 h 36"/>
              <a:gd name="T32" fmla="*/ 2147483647 w 30"/>
              <a:gd name="T33" fmla="*/ 2147483647 h 36"/>
              <a:gd name="T34" fmla="*/ 2147483647 w 30"/>
              <a:gd name="T35" fmla="*/ 2147483647 h 36"/>
              <a:gd name="T36" fmla="*/ 2147483647 w 30"/>
              <a:gd name="T37" fmla="*/ 2147483647 h 36"/>
              <a:gd name="T38" fmla="*/ 2147483647 w 30"/>
              <a:gd name="T39" fmla="*/ 2147483647 h 36"/>
              <a:gd name="T40" fmla="*/ 2147483647 w 30"/>
              <a:gd name="T41" fmla="*/ 2147483647 h 36"/>
              <a:gd name="T42" fmla="*/ 2147483647 w 30"/>
              <a:gd name="T43" fmla="*/ 2147483647 h 36"/>
              <a:gd name="T44" fmla="*/ 2147483647 w 30"/>
              <a:gd name="T45" fmla="*/ 2147483647 h 36"/>
              <a:gd name="T46" fmla="*/ 2147483647 w 30"/>
              <a:gd name="T47" fmla="*/ 2147483647 h 36"/>
              <a:gd name="T48" fmla="*/ 2147483647 w 30"/>
              <a:gd name="T49" fmla="*/ 2147483647 h 36"/>
              <a:gd name="T50" fmla="*/ 2147483647 w 30"/>
              <a:gd name="T51" fmla="*/ 2147483647 h 36"/>
              <a:gd name="T52" fmla="*/ 2147483647 w 30"/>
              <a:gd name="T53" fmla="*/ 0 h 36"/>
              <a:gd name="T54" fmla="*/ 2147483647 w 30"/>
              <a:gd name="T55" fmla="*/ 0 h 36"/>
              <a:gd name="T56" fmla="*/ 2147483647 w 30"/>
              <a:gd name="T57" fmla="*/ 2147483647 h 36"/>
              <a:gd name="T58" fmla="*/ 2147483647 w 30"/>
              <a:gd name="T59" fmla="*/ 2147483647 h 36"/>
              <a:gd name="T60" fmla="*/ 2147483647 w 30"/>
              <a:gd name="T61" fmla="*/ 2147483647 h 36"/>
              <a:gd name="T62" fmla="*/ 2147483647 w 30"/>
              <a:gd name="T63" fmla="*/ 2147483647 h 36"/>
              <a:gd name="T64" fmla="*/ 2147483647 w 30"/>
              <a:gd name="T65" fmla="*/ 2147483647 h 36"/>
              <a:gd name="T66" fmla="*/ 0 w 30"/>
              <a:gd name="T67" fmla="*/ 2147483647 h 36"/>
              <a:gd name="T68" fmla="*/ 0 w 30"/>
              <a:gd name="T69" fmla="*/ 2147483647 h 36"/>
              <a:gd name="T70" fmla="*/ 0 w 30"/>
              <a:gd name="T71" fmla="*/ 2147483647 h 36"/>
              <a:gd name="T72" fmla="*/ 0 w 30"/>
              <a:gd name="T73" fmla="*/ 2147483647 h 36"/>
              <a:gd name="T74" fmla="*/ 2147483647 w 30"/>
              <a:gd name="T75" fmla="*/ 2147483647 h 36"/>
              <a:gd name="T76" fmla="*/ 2147483647 w 30"/>
              <a:gd name="T77" fmla="*/ 2147483647 h 36"/>
              <a:gd name="T78" fmla="*/ 2147483647 w 30"/>
              <a:gd name="T79" fmla="*/ 2147483647 h 36"/>
              <a:gd name="T80" fmla="*/ 2147483647 w 30"/>
              <a:gd name="T81" fmla="*/ 2147483647 h 36"/>
              <a:gd name="T82" fmla="*/ 2147483647 w 30"/>
              <a:gd name="T83" fmla="*/ 2147483647 h 36"/>
              <a:gd name="T84" fmla="*/ 2147483647 w 30"/>
              <a:gd name="T85" fmla="*/ 2147483647 h 36"/>
              <a:gd name="T86" fmla="*/ 2147483647 w 30"/>
              <a:gd name="T87" fmla="*/ 2147483647 h 36"/>
              <a:gd name="T88" fmla="*/ 2147483647 w 30"/>
              <a:gd name="T89" fmla="*/ 2147483647 h 36"/>
              <a:gd name="T90" fmla="*/ 2147483647 w 30"/>
              <a:gd name="T91" fmla="*/ 2147483647 h 36"/>
              <a:gd name="T92" fmla="*/ 2147483647 w 30"/>
              <a:gd name="T93" fmla="*/ 2147483647 h 36"/>
              <a:gd name="T94" fmla="*/ 2147483647 w 30"/>
              <a:gd name="T95" fmla="*/ 2147483647 h 36"/>
              <a:gd name="T96" fmla="*/ 2147483647 w 30"/>
              <a:gd name="T97" fmla="*/ 2147483647 h 36"/>
              <a:gd name="T98" fmla="*/ 2147483647 w 30"/>
              <a:gd name="T99" fmla="*/ 2147483647 h 36"/>
              <a:gd name="T100" fmla="*/ 2147483647 w 30"/>
              <a:gd name="T101" fmla="*/ 2147483647 h 36"/>
              <a:gd name="T102" fmla="*/ 2147483647 w 30"/>
              <a:gd name="T103" fmla="*/ 2147483647 h 36"/>
              <a:gd name="T104" fmla="*/ 2147483647 w 30"/>
              <a:gd name="T105" fmla="*/ 2147483647 h 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36"/>
              <a:gd name="T161" fmla="*/ 30 w 30"/>
              <a:gd name="T162" fmla="*/ 36 h 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36">
                <a:moveTo>
                  <a:pt x="22" y="30"/>
                </a:moveTo>
                <a:lnTo>
                  <a:pt x="22" y="30"/>
                </a:lnTo>
                <a:lnTo>
                  <a:pt x="18" y="32"/>
                </a:lnTo>
                <a:lnTo>
                  <a:pt x="14" y="32"/>
                </a:lnTo>
                <a:lnTo>
                  <a:pt x="8" y="30"/>
                </a:lnTo>
                <a:lnTo>
                  <a:pt x="4" y="26"/>
                </a:lnTo>
                <a:lnTo>
                  <a:pt x="4" y="18"/>
                </a:lnTo>
                <a:lnTo>
                  <a:pt x="4" y="12"/>
                </a:lnTo>
                <a:lnTo>
                  <a:pt x="8" y="6"/>
                </a:lnTo>
                <a:lnTo>
                  <a:pt x="16" y="4"/>
                </a:lnTo>
                <a:lnTo>
                  <a:pt x="20" y="6"/>
                </a:lnTo>
                <a:lnTo>
                  <a:pt x="24" y="12"/>
                </a:lnTo>
                <a:lnTo>
                  <a:pt x="28" y="10"/>
                </a:lnTo>
                <a:lnTo>
                  <a:pt x="26" y="6"/>
                </a:lnTo>
                <a:lnTo>
                  <a:pt x="24" y="4"/>
                </a:lnTo>
                <a:lnTo>
                  <a:pt x="20" y="2"/>
                </a:lnTo>
                <a:lnTo>
                  <a:pt x="16" y="0"/>
                </a:lnTo>
                <a:lnTo>
                  <a:pt x="6" y="2"/>
                </a:lnTo>
                <a:lnTo>
                  <a:pt x="4" y="6"/>
                </a:lnTo>
                <a:lnTo>
                  <a:pt x="2" y="8"/>
                </a:lnTo>
                <a:lnTo>
                  <a:pt x="0" y="18"/>
                </a:lnTo>
                <a:lnTo>
                  <a:pt x="0" y="28"/>
                </a:lnTo>
                <a:lnTo>
                  <a:pt x="4" y="30"/>
                </a:lnTo>
                <a:lnTo>
                  <a:pt x="6" y="34"/>
                </a:lnTo>
                <a:lnTo>
                  <a:pt x="10" y="36"/>
                </a:lnTo>
                <a:lnTo>
                  <a:pt x="16" y="36"/>
                </a:lnTo>
                <a:lnTo>
                  <a:pt x="20" y="36"/>
                </a:lnTo>
                <a:lnTo>
                  <a:pt x="24" y="34"/>
                </a:lnTo>
                <a:lnTo>
                  <a:pt x="28" y="30"/>
                </a:lnTo>
                <a:lnTo>
                  <a:pt x="30" y="24"/>
                </a:lnTo>
                <a:lnTo>
                  <a:pt x="24" y="24"/>
                </a:lnTo>
                <a:lnTo>
                  <a:pt x="24" y="28"/>
                </a:lnTo>
                <a:lnTo>
                  <a:pt x="22" y="30"/>
                </a:lnTo>
                <a:close/>
              </a:path>
            </a:pathLst>
          </a:custGeom>
          <a:solidFill>
            <a:srgbClr val="FFFFFF"/>
          </a:solidFill>
          <a:ln w="4">
            <a:solidFill>
              <a:srgbClr val="FFFFFF"/>
            </a:solidFill>
            <a:round/>
            <a:headEnd/>
            <a:tailEnd/>
          </a:ln>
        </p:spPr>
        <p:txBody>
          <a:bodyPr/>
          <a:lstStyle/>
          <a:p>
            <a:endParaRPr lang="en-US" b="1"/>
          </a:p>
        </p:txBody>
      </p:sp>
      <p:sp>
        <p:nvSpPr>
          <p:cNvPr id="41099" name="Freeform 1737"/>
          <p:cNvSpPr>
            <a:spLocks/>
          </p:cNvSpPr>
          <p:nvPr/>
        </p:nvSpPr>
        <p:spPr bwMode="auto">
          <a:xfrm>
            <a:off x="8061325" y="4987925"/>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4" y="34"/>
                </a:moveTo>
                <a:lnTo>
                  <a:pt x="4" y="18"/>
                </a:lnTo>
                <a:lnTo>
                  <a:pt x="22" y="18"/>
                </a:lnTo>
                <a:lnTo>
                  <a:pt x="22" y="34"/>
                </a:lnTo>
                <a:lnTo>
                  <a:pt x="28" y="34"/>
                </a:lnTo>
                <a:lnTo>
                  <a:pt x="28"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00" name="Freeform 1738"/>
          <p:cNvSpPr>
            <a:spLocks/>
          </p:cNvSpPr>
          <p:nvPr/>
        </p:nvSpPr>
        <p:spPr bwMode="auto">
          <a:xfrm>
            <a:off x="8112125" y="5026025"/>
            <a:ext cx="22225" cy="38100"/>
          </a:xfrm>
          <a:custGeom>
            <a:avLst/>
            <a:gdLst>
              <a:gd name="T0" fmla="*/ 2147483647 w 14"/>
              <a:gd name="T1" fmla="*/ 2147483647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2147483647 w 14"/>
              <a:gd name="T17" fmla="*/ 2147483647 h 24"/>
              <a:gd name="T18" fmla="*/ 2147483647 w 14"/>
              <a:gd name="T19" fmla="*/ 2147483647 h 24"/>
              <a:gd name="T20" fmla="*/ 2147483647 w 14"/>
              <a:gd name="T21" fmla="*/ 2147483647 h 24"/>
              <a:gd name="T22" fmla="*/ 2147483647 w 14"/>
              <a:gd name="T23" fmla="*/ 2147483647 h 24"/>
              <a:gd name="T24" fmla="*/ 2147483647 w 14"/>
              <a:gd name="T25" fmla="*/ 2147483647 h 24"/>
              <a:gd name="T26" fmla="*/ 2147483647 w 14"/>
              <a:gd name="T27" fmla="*/ 2147483647 h 24"/>
              <a:gd name="T28" fmla="*/ 2147483647 w 14"/>
              <a:gd name="T29" fmla="*/ 0 h 24"/>
              <a:gd name="T30" fmla="*/ 2147483647 w 14"/>
              <a:gd name="T31" fmla="*/ 0 h 24"/>
              <a:gd name="T32" fmla="*/ 2147483647 w 14"/>
              <a:gd name="T33" fmla="*/ 2147483647 h 24"/>
              <a:gd name="T34" fmla="*/ 2147483647 w 14"/>
              <a:gd name="T35" fmla="*/ 2147483647 h 24"/>
              <a:gd name="T36" fmla="*/ 0 w 14"/>
              <a:gd name="T37" fmla="*/ 2147483647 h 24"/>
              <a:gd name="T38" fmla="*/ 2147483647 w 14"/>
              <a:gd name="T39" fmla="*/ 2147483647 h 24"/>
              <a:gd name="T40" fmla="*/ 2147483647 w 14"/>
              <a:gd name="T41" fmla="*/ 2147483647 h 24"/>
              <a:gd name="T42" fmla="*/ 2147483647 w 14"/>
              <a:gd name="T43" fmla="*/ 2147483647 h 24"/>
              <a:gd name="T44" fmla="*/ 2147483647 w 14"/>
              <a:gd name="T45" fmla="*/ 2147483647 h 24"/>
              <a:gd name="T46" fmla="*/ 2147483647 w 14"/>
              <a:gd name="T47" fmla="*/ 2147483647 h 24"/>
              <a:gd name="T48" fmla="*/ 2147483647 w 14"/>
              <a:gd name="T49" fmla="*/ 2147483647 h 24"/>
              <a:gd name="T50" fmla="*/ 2147483647 w 14"/>
              <a:gd name="T51" fmla="*/ 2147483647 h 24"/>
              <a:gd name="T52" fmla="*/ 2147483647 w 14"/>
              <a:gd name="T53" fmla="*/ 2147483647 h 24"/>
              <a:gd name="T54" fmla="*/ 2147483647 w 14"/>
              <a:gd name="T55" fmla="*/ 2147483647 h 24"/>
              <a:gd name="T56" fmla="*/ 2147483647 w 14"/>
              <a:gd name="T57" fmla="*/ 2147483647 h 24"/>
              <a:gd name="T58" fmla="*/ 2147483647 w 14"/>
              <a:gd name="T59" fmla="*/ 2147483647 h 24"/>
              <a:gd name="T60" fmla="*/ 2147483647 w 14"/>
              <a:gd name="T61" fmla="*/ 2147483647 h 24"/>
              <a:gd name="T62" fmla="*/ 2147483647 w 14"/>
              <a:gd name="T63" fmla="*/ 2147483647 h 24"/>
              <a:gd name="T64" fmla="*/ 2147483647 w 14"/>
              <a:gd name="T65" fmla="*/ 2147483647 h 24"/>
              <a:gd name="T66" fmla="*/ 2147483647 w 14"/>
              <a:gd name="T67" fmla="*/ 2147483647 h 24"/>
              <a:gd name="T68" fmla="*/ 2147483647 w 14"/>
              <a:gd name="T69" fmla="*/ 2147483647 h 24"/>
              <a:gd name="T70" fmla="*/ 0 w 14"/>
              <a:gd name="T71" fmla="*/ 2147483647 h 24"/>
              <a:gd name="T72" fmla="*/ 0 w 14"/>
              <a:gd name="T73" fmla="*/ 2147483647 h 24"/>
              <a:gd name="T74" fmla="*/ 0 w 14"/>
              <a:gd name="T75" fmla="*/ 2147483647 h 24"/>
              <a:gd name="T76" fmla="*/ 2147483647 w 14"/>
              <a:gd name="T77" fmla="*/ 2147483647 h 24"/>
              <a:gd name="T78" fmla="*/ 2147483647 w 14"/>
              <a:gd name="T79" fmla="*/ 2147483647 h 24"/>
              <a:gd name="T80" fmla="*/ 2147483647 w 14"/>
              <a:gd name="T81" fmla="*/ 2147483647 h 24"/>
              <a:gd name="T82" fmla="*/ 2147483647 w 14"/>
              <a:gd name="T83" fmla="*/ 2147483647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
              <a:gd name="T127" fmla="*/ 0 h 24"/>
              <a:gd name="T128" fmla="*/ 14 w 14"/>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 h="24">
                <a:moveTo>
                  <a:pt x="4" y="20"/>
                </a:moveTo>
                <a:lnTo>
                  <a:pt x="4" y="20"/>
                </a:lnTo>
                <a:lnTo>
                  <a:pt x="8" y="16"/>
                </a:lnTo>
                <a:lnTo>
                  <a:pt x="12" y="12"/>
                </a:lnTo>
                <a:lnTo>
                  <a:pt x="14" y="10"/>
                </a:lnTo>
                <a:lnTo>
                  <a:pt x="14" y="6"/>
                </a:lnTo>
                <a:lnTo>
                  <a:pt x="12" y="2"/>
                </a:lnTo>
                <a:lnTo>
                  <a:pt x="8" y="0"/>
                </a:lnTo>
                <a:lnTo>
                  <a:pt x="2" y="2"/>
                </a:lnTo>
                <a:lnTo>
                  <a:pt x="0" y="8"/>
                </a:lnTo>
                <a:lnTo>
                  <a:pt x="2" y="8"/>
                </a:lnTo>
                <a:lnTo>
                  <a:pt x="4" y="4"/>
                </a:lnTo>
                <a:lnTo>
                  <a:pt x="8" y="2"/>
                </a:lnTo>
                <a:lnTo>
                  <a:pt x="10" y="4"/>
                </a:lnTo>
                <a:lnTo>
                  <a:pt x="12" y="6"/>
                </a:lnTo>
                <a:lnTo>
                  <a:pt x="10" y="10"/>
                </a:lnTo>
                <a:lnTo>
                  <a:pt x="6" y="14"/>
                </a:lnTo>
                <a:lnTo>
                  <a:pt x="2" y="18"/>
                </a:lnTo>
                <a:lnTo>
                  <a:pt x="0" y="22"/>
                </a:lnTo>
                <a:lnTo>
                  <a:pt x="0" y="24"/>
                </a:lnTo>
                <a:lnTo>
                  <a:pt x="14" y="24"/>
                </a:lnTo>
                <a:lnTo>
                  <a:pt x="14" y="20"/>
                </a:lnTo>
                <a:lnTo>
                  <a:pt x="4" y="20"/>
                </a:lnTo>
                <a:close/>
              </a:path>
            </a:pathLst>
          </a:custGeom>
          <a:solidFill>
            <a:srgbClr val="FFFFFF"/>
          </a:solidFill>
          <a:ln w="4">
            <a:solidFill>
              <a:srgbClr val="FFFFFF"/>
            </a:solidFill>
            <a:round/>
            <a:headEnd/>
            <a:tailEnd/>
          </a:ln>
        </p:spPr>
        <p:txBody>
          <a:bodyPr/>
          <a:lstStyle/>
          <a:p>
            <a:endParaRPr lang="en-US" b="1"/>
          </a:p>
        </p:txBody>
      </p:sp>
      <p:sp>
        <p:nvSpPr>
          <p:cNvPr id="41101" name="Freeform 1739"/>
          <p:cNvSpPr>
            <a:spLocks noEditPoints="1"/>
          </p:cNvSpPr>
          <p:nvPr/>
        </p:nvSpPr>
        <p:spPr bwMode="auto">
          <a:xfrm>
            <a:off x="8448675" y="4984750"/>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0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2147483647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6"/>
                </a:moveTo>
                <a:lnTo>
                  <a:pt x="2" y="26"/>
                </a:lnTo>
                <a:lnTo>
                  <a:pt x="4" y="30"/>
                </a:lnTo>
                <a:lnTo>
                  <a:pt x="8" y="34"/>
                </a:lnTo>
                <a:lnTo>
                  <a:pt x="12" y="36"/>
                </a:lnTo>
                <a:lnTo>
                  <a:pt x="16" y="36"/>
                </a:lnTo>
                <a:lnTo>
                  <a:pt x="24" y="34"/>
                </a:lnTo>
                <a:lnTo>
                  <a:pt x="28" y="30"/>
                </a:lnTo>
                <a:lnTo>
                  <a:pt x="30" y="28"/>
                </a:lnTo>
                <a:lnTo>
                  <a:pt x="32" y="18"/>
                </a:lnTo>
                <a:lnTo>
                  <a:pt x="30" y="8"/>
                </a:lnTo>
                <a:lnTo>
                  <a:pt x="28" y="6"/>
                </a:lnTo>
                <a:lnTo>
                  <a:pt x="24" y="2"/>
                </a:lnTo>
                <a:lnTo>
                  <a:pt x="20" y="0"/>
                </a:lnTo>
                <a:lnTo>
                  <a:pt x="16" y="0"/>
                </a:lnTo>
                <a:lnTo>
                  <a:pt x="10" y="2"/>
                </a:lnTo>
                <a:lnTo>
                  <a:pt x="4" y="4"/>
                </a:lnTo>
                <a:lnTo>
                  <a:pt x="2" y="10"/>
                </a:lnTo>
                <a:lnTo>
                  <a:pt x="0" y="18"/>
                </a:lnTo>
                <a:lnTo>
                  <a:pt x="2" y="26"/>
                </a:lnTo>
                <a:close/>
                <a:moveTo>
                  <a:pt x="8" y="8"/>
                </a:moveTo>
                <a:lnTo>
                  <a:pt x="8" y="8"/>
                </a:lnTo>
                <a:lnTo>
                  <a:pt x="12" y="4"/>
                </a:lnTo>
                <a:lnTo>
                  <a:pt x="16" y="4"/>
                </a:lnTo>
                <a:lnTo>
                  <a:pt x="22" y="6"/>
                </a:lnTo>
                <a:lnTo>
                  <a:pt x="26" y="10"/>
                </a:lnTo>
                <a:lnTo>
                  <a:pt x="28" y="18"/>
                </a:lnTo>
                <a:lnTo>
                  <a:pt x="28" y="24"/>
                </a:lnTo>
                <a:lnTo>
                  <a:pt x="24" y="28"/>
                </a:lnTo>
                <a:lnTo>
                  <a:pt x="20" y="30"/>
                </a:lnTo>
                <a:lnTo>
                  <a:pt x="16" y="32"/>
                </a:lnTo>
                <a:lnTo>
                  <a:pt x="12" y="30"/>
                </a:lnTo>
                <a:lnTo>
                  <a:pt x="8" y="28"/>
                </a:lnTo>
                <a:lnTo>
                  <a:pt x="6" y="24"/>
                </a:lnTo>
                <a:lnTo>
                  <a:pt x="4" y="18"/>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102" name="Freeform 1740"/>
          <p:cNvSpPr>
            <a:spLocks noEditPoints="1"/>
          </p:cNvSpPr>
          <p:nvPr/>
        </p:nvSpPr>
        <p:spPr bwMode="auto">
          <a:xfrm>
            <a:off x="8188325" y="4984750"/>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0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2147483647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6"/>
                </a:moveTo>
                <a:lnTo>
                  <a:pt x="2" y="26"/>
                </a:lnTo>
                <a:lnTo>
                  <a:pt x="4" y="30"/>
                </a:lnTo>
                <a:lnTo>
                  <a:pt x="8" y="34"/>
                </a:lnTo>
                <a:lnTo>
                  <a:pt x="12" y="36"/>
                </a:lnTo>
                <a:lnTo>
                  <a:pt x="16" y="36"/>
                </a:lnTo>
                <a:lnTo>
                  <a:pt x="24" y="34"/>
                </a:lnTo>
                <a:lnTo>
                  <a:pt x="28" y="30"/>
                </a:lnTo>
                <a:lnTo>
                  <a:pt x="30" y="28"/>
                </a:lnTo>
                <a:lnTo>
                  <a:pt x="32" y="18"/>
                </a:lnTo>
                <a:lnTo>
                  <a:pt x="30" y="8"/>
                </a:lnTo>
                <a:lnTo>
                  <a:pt x="28" y="6"/>
                </a:lnTo>
                <a:lnTo>
                  <a:pt x="26" y="2"/>
                </a:lnTo>
                <a:lnTo>
                  <a:pt x="22" y="0"/>
                </a:lnTo>
                <a:lnTo>
                  <a:pt x="16" y="0"/>
                </a:lnTo>
                <a:lnTo>
                  <a:pt x="10" y="2"/>
                </a:lnTo>
                <a:lnTo>
                  <a:pt x="4" y="4"/>
                </a:lnTo>
                <a:lnTo>
                  <a:pt x="2" y="10"/>
                </a:lnTo>
                <a:lnTo>
                  <a:pt x="0" y="18"/>
                </a:lnTo>
                <a:lnTo>
                  <a:pt x="2" y="26"/>
                </a:lnTo>
                <a:close/>
                <a:moveTo>
                  <a:pt x="8" y="8"/>
                </a:moveTo>
                <a:lnTo>
                  <a:pt x="8" y="8"/>
                </a:lnTo>
                <a:lnTo>
                  <a:pt x="12" y="4"/>
                </a:lnTo>
                <a:lnTo>
                  <a:pt x="16" y="4"/>
                </a:lnTo>
                <a:lnTo>
                  <a:pt x="22" y="6"/>
                </a:lnTo>
                <a:lnTo>
                  <a:pt x="26" y="10"/>
                </a:lnTo>
                <a:lnTo>
                  <a:pt x="28" y="18"/>
                </a:lnTo>
                <a:lnTo>
                  <a:pt x="28" y="24"/>
                </a:lnTo>
                <a:lnTo>
                  <a:pt x="24" y="28"/>
                </a:lnTo>
                <a:lnTo>
                  <a:pt x="22" y="30"/>
                </a:lnTo>
                <a:lnTo>
                  <a:pt x="16" y="32"/>
                </a:lnTo>
                <a:lnTo>
                  <a:pt x="12" y="30"/>
                </a:lnTo>
                <a:lnTo>
                  <a:pt x="8" y="28"/>
                </a:lnTo>
                <a:lnTo>
                  <a:pt x="6" y="24"/>
                </a:lnTo>
                <a:lnTo>
                  <a:pt x="4" y="18"/>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103" name="Freeform 1741"/>
          <p:cNvSpPr>
            <a:spLocks noEditPoints="1"/>
          </p:cNvSpPr>
          <p:nvPr/>
        </p:nvSpPr>
        <p:spPr bwMode="auto">
          <a:xfrm>
            <a:off x="8321675" y="5121275"/>
            <a:ext cx="50800" cy="57150"/>
          </a:xfrm>
          <a:custGeom>
            <a:avLst/>
            <a:gdLst>
              <a:gd name="T0" fmla="*/ 0 w 32"/>
              <a:gd name="T1" fmla="*/ 2147483647 h 36"/>
              <a:gd name="T2" fmla="*/ 0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0 w 32"/>
              <a:gd name="T59" fmla="*/ 2147483647 h 36"/>
              <a:gd name="T60" fmla="*/ 0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0" y="28"/>
                </a:moveTo>
                <a:lnTo>
                  <a:pt x="0" y="28"/>
                </a:lnTo>
                <a:lnTo>
                  <a:pt x="4" y="32"/>
                </a:lnTo>
                <a:lnTo>
                  <a:pt x="6" y="34"/>
                </a:lnTo>
                <a:lnTo>
                  <a:pt x="10" y="36"/>
                </a:lnTo>
                <a:lnTo>
                  <a:pt x="16" y="36"/>
                </a:lnTo>
                <a:lnTo>
                  <a:pt x="24" y="34"/>
                </a:lnTo>
                <a:lnTo>
                  <a:pt x="28" y="32"/>
                </a:lnTo>
                <a:lnTo>
                  <a:pt x="30" y="28"/>
                </a:lnTo>
                <a:lnTo>
                  <a:pt x="32" y="18"/>
                </a:lnTo>
                <a:lnTo>
                  <a:pt x="30" y="10"/>
                </a:lnTo>
                <a:lnTo>
                  <a:pt x="28" y="6"/>
                </a:lnTo>
                <a:lnTo>
                  <a:pt x="24" y="4"/>
                </a:lnTo>
                <a:lnTo>
                  <a:pt x="20" y="2"/>
                </a:lnTo>
                <a:lnTo>
                  <a:pt x="16" y="0"/>
                </a:lnTo>
                <a:lnTo>
                  <a:pt x="8" y="2"/>
                </a:lnTo>
                <a:lnTo>
                  <a:pt x="4" y="6"/>
                </a:lnTo>
                <a:lnTo>
                  <a:pt x="0" y="12"/>
                </a:lnTo>
                <a:lnTo>
                  <a:pt x="0" y="20"/>
                </a:lnTo>
                <a:lnTo>
                  <a:pt x="0" y="28"/>
                </a:lnTo>
                <a:close/>
                <a:moveTo>
                  <a:pt x="8" y="8"/>
                </a:moveTo>
                <a:lnTo>
                  <a:pt x="8" y="8"/>
                </a:lnTo>
                <a:lnTo>
                  <a:pt x="12" y="6"/>
                </a:lnTo>
                <a:lnTo>
                  <a:pt x="16" y="4"/>
                </a:lnTo>
                <a:lnTo>
                  <a:pt x="22" y="6"/>
                </a:lnTo>
                <a:lnTo>
                  <a:pt x="26" y="12"/>
                </a:lnTo>
                <a:lnTo>
                  <a:pt x="28" y="18"/>
                </a:lnTo>
                <a:lnTo>
                  <a:pt x="26" y="24"/>
                </a:lnTo>
                <a:lnTo>
                  <a:pt x="24" y="28"/>
                </a:lnTo>
                <a:lnTo>
                  <a:pt x="20" y="32"/>
                </a:lnTo>
                <a:lnTo>
                  <a:pt x="16" y="32"/>
                </a:lnTo>
                <a:lnTo>
                  <a:pt x="10" y="32"/>
                </a:lnTo>
                <a:lnTo>
                  <a:pt x="8" y="28"/>
                </a:lnTo>
                <a:lnTo>
                  <a:pt x="4" y="24"/>
                </a:lnTo>
                <a:lnTo>
                  <a:pt x="4" y="20"/>
                </a:lnTo>
                <a:lnTo>
                  <a:pt x="4"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104" name="Freeform 1742"/>
          <p:cNvSpPr>
            <a:spLocks/>
          </p:cNvSpPr>
          <p:nvPr/>
        </p:nvSpPr>
        <p:spPr bwMode="auto">
          <a:xfrm>
            <a:off x="8375650" y="5133975"/>
            <a:ext cx="25400" cy="3175"/>
          </a:xfrm>
          <a:custGeom>
            <a:avLst/>
            <a:gdLst>
              <a:gd name="T0" fmla="*/ 2147483647 w 16"/>
              <a:gd name="T1" fmla="*/ 2147483647 h 2"/>
              <a:gd name="T2" fmla="*/ 2147483647 w 16"/>
              <a:gd name="T3" fmla="*/ 0 h 2"/>
              <a:gd name="T4" fmla="*/ 0 w 16"/>
              <a:gd name="T5" fmla="*/ 0 h 2"/>
              <a:gd name="T6" fmla="*/ 0 w 16"/>
              <a:gd name="T7" fmla="*/ 2147483647 h 2"/>
              <a:gd name="T8" fmla="*/ 2147483647 w 16"/>
              <a:gd name="T9" fmla="*/ 2147483647 h 2"/>
              <a:gd name="T10" fmla="*/ 2147483647 w 16"/>
              <a:gd name="T11" fmla="*/ 2147483647 h 2"/>
              <a:gd name="T12" fmla="*/ 0 60000 65536"/>
              <a:gd name="T13" fmla="*/ 0 60000 65536"/>
              <a:gd name="T14" fmla="*/ 0 60000 65536"/>
              <a:gd name="T15" fmla="*/ 0 60000 65536"/>
              <a:gd name="T16" fmla="*/ 0 60000 65536"/>
              <a:gd name="T17" fmla="*/ 0 60000 65536"/>
              <a:gd name="T18" fmla="*/ 0 w 16"/>
              <a:gd name="T19" fmla="*/ 0 h 2"/>
              <a:gd name="T20" fmla="*/ 16 w 16"/>
              <a:gd name="T21" fmla="*/ 2 h 2"/>
            </a:gdLst>
            <a:ahLst/>
            <a:cxnLst>
              <a:cxn ang="T12">
                <a:pos x="T0" y="T1"/>
              </a:cxn>
              <a:cxn ang="T13">
                <a:pos x="T2" y="T3"/>
              </a:cxn>
              <a:cxn ang="T14">
                <a:pos x="T4" y="T5"/>
              </a:cxn>
              <a:cxn ang="T15">
                <a:pos x="T6" y="T7"/>
              </a:cxn>
              <a:cxn ang="T16">
                <a:pos x="T8" y="T9"/>
              </a:cxn>
              <a:cxn ang="T17">
                <a:pos x="T10" y="T11"/>
              </a:cxn>
            </a:cxnLst>
            <a:rect l="T18" t="T19" r="T20" b="T21"/>
            <a:pathLst>
              <a:path w="16" h="2">
                <a:moveTo>
                  <a:pt x="16" y="2"/>
                </a:moveTo>
                <a:lnTo>
                  <a:pt x="16" y="0"/>
                </a:lnTo>
                <a:lnTo>
                  <a:pt x="0" y="0"/>
                </a:lnTo>
                <a:lnTo>
                  <a:pt x="0" y="2"/>
                </a:lnTo>
                <a:lnTo>
                  <a:pt x="16" y="2"/>
                </a:lnTo>
                <a:close/>
              </a:path>
            </a:pathLst>
          </a:custGeom>
          <a:solidFill>
            <a:srgbClr val="FFFFFF"/>
          </a:solidFill>
          <a:ln w="4">
            <a:solidFill>
              <a:srgbClr val="FFFFFF"/>
            </a:solidFill>
            <a:round/>
            <a:headEnd/>
            <a:tailEnd/>
          </a:ln>
        </p:spPr>
        <p:txBody>
          <a:bodyPr/>
          <a:lstStyle/>
          <a:p>
            <a:endParaRPr lang="en-US" b="1"/>
          </a:p>
        </p:txBody>
      </p:sp>
      <p:sp>
        <p:nvSpPr>
          <p:cNvPr id="41105" name="Freeform 1743"/>
          <p:cNvSpPr>
            <a:spLocks noEditPoints="1"/>
          </p:cNvSpPr>
          <p:nvPr/>
        </p:nvSpPr>
        <p:spPr bwMode="auto">
          <a:xfrm>
            <a:off x="8321675" y="4848225"/>
            <a:ext cx="50800" cy="57150"/>
          </a:xfrm>
          <a:custGeom>
            <a:avLst/>
            <a:gdLst>
              <a:gd name="T0" fmla="*/ 0 w 32"/>
              <a:gd name="T1" fmla="*/ 2147483647 h 36"/>
              <a:gd name="T2" fmla="*/ 0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0 w 32"/>
              <a:gd name="T59" fmla="*/ 2147483647 h 36"/>
              <a:gd name="T60" fmla="*/ 0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0" y="28"/>
                </a:moveTo>
                <a:lnTo>
                  <a:pt x="0" y="28"/>
                </a:lnTo>
                <a:lnTo>
                  <a:pt x="4" y="30"/>
                </a:lnTo>
                <a:lnTo>
                  <a:pt x="6" y="34"/>
                </a:lnTo>
                <a:lnTo>
                  <a:pt x="10" y="36"/>
                </a:lnTo>
                <a:lnTo>
                  <a:pt x="16" y="36"/>
                </a:lnTo>
                <a:lnTo>
                  <a:pt x="24" y="34"/>
                </a:lnTo>
                <a:lnTo>
                  <a:pt x="28" y="32"/>
                </a:lnTo>
                <a:lnTo>
                  <a:pt x="30" y="28"/>
                </a:lnTo>
                <a:lnTo>
                  <a:pt x="32" y="18"/>
                </a:lnTo>
                <a:lnTo>
                  <a:pt x="30" y="10"/>
                </a:lnTo>
                <a:lnTo>
                  <a:pt x="28" y="6"/>
                </a:lnTo>
                <a:lnTo>
                  <a:pt x="24" y="2"/>
                </a:lnTo>
                <a:lnTo>
                  <a:pt x="20" y="2"/>
                </a:lnTo>
                <a:lnTo>
                  <a:pt x="16" y="0"/>
                </a:lnTo>
                <a:lnTo>
                  <a:pt x="8" y="2"/>
                </a:lnTo>
                <a:lnTo>
                  <a:pt x="4" y="6"/>
                </a:lnTo>
                <a:lnTo>
                  <a:pt x="0" y="12"/>
                </a:lnTo>
                <a:lnTo>
                  <a:pt x="0" y="18"/>
                </a:lnTo>
                <a:lnTo>
                  <a:pt x="0" y="28"/>
                </a:lnTo>
                <a:close/>
                <a:moveTo>
                  <a:pt x="8" y="8"/>
                </a:moveTo>
                <a:lnTo>
                  <a:pt x="8" y="8"/>
                </a:lnTo>
                <a:lnTo>
                  <a:pt x="12" y="6"/>
                </a:lnTo>
                <a:lnTo>
                  <a:pt x="16" y="4"/>
                </a:lnTo>
                <a:lnTo>
                  <a:pt x="22" y="6"/>
                </a:lnTo>
                <a:lnTo>
                  <a:pt x="26" y="12"/>
                </a:lnTo>
                <a:lnTo>
                  <a:pt x="28" y="18"/>
                </a:lnTo>
                <a:lnTo>
                  <a:pt x="26" y="24"/>
                </a:lnTo>
                <a:lnTo>
                  <a:pt x="24" y="28"/>
                </a:lnTo>
                <a:lnTo>
                  <a:pt x="20" y="32"/>
                </a:lnTo>
                <a:lnTo>
                  <a:pt x="16" y="32"/>
                </a:lnTo>
                <a:lnTo>
                  <a:pt x="10" y="32"/>
                </a:lnTo>
                <a:lnTo>
                  <a:pt x="8" y="28"/>
                </a:lnTo>
                <a:lnTo>
                  <a:pt x="4" y="24"/>
                </a:lnTo>
                <a:lnTo>
                  <a:pt x="4" y="18"/>
                </a:lnTo>
                <a:lnTo>
                  <a:pt x="4"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106" name="Freeform 1744"/>
          <p:cNvSpPr>
            <a:spLocks/>
          </p:cNvSpPr>
          <p:nvPr/>
        </p:nvSpPr>
        <p:spPr bwMode="auto">
          <a:xfrm>
            <a:off x="8375650" y="4860925"/>
            <a:ext cx="25400" cy="3175"/>
          </a:xfrm>
          <a:custGeom>
            <a:avLst/>
            <a:gdLst>
              <a:gd name="T0" fmla="*/ 2147483647 w 16"/>
              <a:gd name="T1" fmla="*/ 2147483647 h 2"/>
              <a:gd name="T2" fmla="*/ 2147483647 w 16"/>
              <a:gd name="T3" fmla="*/ 0 h 2"/>
              <a:gd name="T4" fmla="*/ 0 w 16"/>
              <a:gd name="T5" fmla="*/ 0 h 2"/>
              <a:gd name="T6" fmla="*/ 0 w 16"/>
              <a:gd name="T7" fmla="*/ 2147483647 h 2"/>
              <a:gd name="T8" fmla="*/ 2147483647 w 16"/>
              <a:gd name="T9" fmla="*/ 2147483647 h 2"/>
              <a:gd name="T10" fmla="*/ 2147483647 w 16"/>
              <a:gd name="T11" fmla="*/ 2147483647 h 2"/>
              <a:gd name="T12" fmla="*/ 0 60000 65536"/>
              <a:gd name="T13" fmla="*/ 0 60000 65536"/>
              <a:gd name="T14" fmla="*/ 0 60000 65536"/>
              <a:gd name="T15" fmla="*/ 0 60000 65536"/>
              <a:gd name="T16" fmla="*/ 0 60000 65536"/>
              <a:gd name="T17" fmla="*/ 0 60000 65536"/>
              <a:gd name="T18" fmla="*/ 0 w 16"/>
              <a:gd name="T19" fmla="*/ 0 h 2"/>
              <a:gd name="T20" fmla="*/ 16 w 16"/>
              <a:gd name="T21" fmla="*/ 2 h 2"/>
            </a:gdLst>
            <a:ahLst/>
            <a:cxnLst>
              <a:cxn ang="T12">
                <a:pos x="T0" y="T1"/>
              </a:cxn>
              <a:cxn ang="T13">
                <a:pos x="T2" y="T3"/>
              </a:cxn>
              <a:cxn ang="T14">
                <a:pos x="T4" y="T5"/>
              </a:cxn>
              <a:cxn ang="T15">
                <a:pos x="T6" y="T7"/>
              </a:cxn>
              <a:cxn ang="T16">
                <a:pos x="T8" y="T9"/>
              </a:cxn>
              <a:cxn ang="T17">
                <a:pos x="T10" y="T11"/>
              </a:cxn>
            </a:cxnLst>
            <a:rect l="T18" t="T19" r="T20" b="T21"/>
            <a:pathLst>
              <a:path w="16" h="2">
                <a:moveTo>
                  <a:pt x="16" y="2"/>
                </a:moveTo>
                <a:lnTo>
                  <a:pt x="16" y="0"/>
                </a:lnTo>
                <a:lnTo>
                  <a:pt x="0" y="0"/>
                </a:lnTo>
                <a:lnTo>
                  <a:pt x="0" y="2"/>
                </a:lnTo>
                <a:lnTo>
                  <a:pt x="16" y="2"/>
                </a:lnTo>
                <a:close/>
              </a:path>
            </a:pathLst>
          </a:custGeom>
          <a:solidFill>
            <a:srgbClr val="FFFFFF"/>
          </a:solidFill>
          <a:ln w="4">
            <a:solidFill>
              <a:srgbClr val="FFFFFF"/>
            </a:solidFill>
            <a:round/>
            <a:headEnd/>
            <a:tailEnd/>
          </a:ln>
        </p:spPr>
        <p:txBody>
          <a:bodyPr/>
          <a:lstStyle/>
          <a:p>
            <a:endParaRPr lang="en-US" b="1"/>
          </a:p>
        </p:txBody>
      </p:sp>
      <p:sp>
        <p:nvSpPr>
          <p:cNvPr id="41107" name="Freeform 1745"/>
          <p:cNvSpPr>
            <a:spLocks/>
          </p:cNvSpPr>
          <p:nvPr/>
        </p:nvSpPr>
        <p:spPr bwMode="auto">
          <a:xfrm>
            <a:off x="7924800" y="477837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08" name="Freeform 1746"/>
          <p:cNvSpPr>
            <a:spLocks/>
          </p:cNvSpPr>
          <p:nvPr/>
        </p:nvSpPr>
        <p:spPr bwMode="auto">
          <a:xfrm>
            <a:off x="7623175" y="477837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09" name="Freeform 1747"/>
          <p:cNvSpPr>
            <a:spLocks noEditPoints="1"/>
          </p:cNvSpPr>
          <p:nvPr/>
        </p:nvSpPr>
        <p:spPr bwMode="auto">
          <a:xfrm>
            <a:off x="5807075" y="185737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8"/>
                </a:moveTo>
                <a:lnTo>
                  <a:pt x="2" y="28"/>
                </a:lnTo>
                <a:lnTo>
                  <a:pt x="4" y="32"/>
                </a:lnTo>
                <a:lnTo>
                  <a:pt x="6" y="34"/>
                </a:lnTo>
                <a:lnTo>
                  <a:pt x="10" y="36"/>
                </a:lnTo>
                <a:lnTo>
                  <a:pt x="16" y="36"/>
                </a:lnTo>
                <a:lnTo>
                  <a:pt x="24" y="34"/>
                </a:lnTo>
                <a:lnTo>
                  <a:pt x="28" y="32"/>
                </a:lnTo>
                <a:lnTo>
                  <a:pt x="30" y="28"/>
                </a:lnTo>
                <a:lnTo>
                  <a:pt x="32" y="18"/>
                </a:lnTo>
                <a:lnTo>
                  <a:pt x="30" y="10"/>
                </a:lnTo>
                <a:lnTo>
                  <a:pt x="28" y="6"/>
                </a:lnTo>
                <a:lnTo>
                  <a:pt x="24" y="4"/>
                </a:lnTo>
                <a:lnTo>
                  <a:pt x="20" y="2"/>
                </a:lnTo>
                <a:lnTo>
                  <a:pt x="16" y="0"/>
                </a:lnTo>
                <a:lnTo>
                  <a:pt x="10" y="2"/>
                </a:lnTo>
                <a:lnTo>
                  <a:pt x="4" y="6"/>
                </a:lnTo>
                <a:lnTo>
                  <a:pt x="0" y="12"/>
                </a:lnTo>
                <a:lnTo>
                  <a:pt x="0" y="18"/>
                </a:lnTo>
                <a:lnTo>
                  <a:pt x="2" y="28"/>
                </a:lnTo>
                <a:close/>
                <a:moveTo>
                  <a:pt x="8" y="8"/>
                </a:moveTo>
                <a:lnTo>
                  <a:pt x="8" y="8"/>
                </a:lnTo>
                <a:lnTo>
                  <a:pt x="12" y="6"/>
                </a:lnTo>
                <a:lnTo>
                  <a:pt x="16" y="4"/>
                </a:lnTo>
                <a:lnTo>
                  <a:pt x="22" y="6"/>
                </a:lnTo>
                <a:lnTo>
                  <a:pt x="26" y="12"/>
                </a:lnTo>
                <a:lnTo>
                  <a:pt x="28" y="18"/>
                </a:lnTo>
                <a:lnTo>
                  <a:pt x="26" y="24"/>
                </a:lnTo>
                <a:lnTo>
                  <a:pt x="24" y="28"/>
                </a:lnTo>
                <a:lnTo>
                  <a:pt x="20" y="32"/>
                </a:lnTo>
                <a:lnTo>
                  <a:pt x="16" y="32"/>
                </a:lnTo>
                <a:lnTo>
                  <a:pt x="10" y="32"/>
                </a:lnTo>
                <a:lnTo>
                  <a:pt x="8" y="28"/>
                </a:lnTo>
                <a:lnTo>
                  <a:pt x="4" y="24"/>
                </a:lnTo>
                <a:lnTo>
                  <a:pt x="4" y="18"/>
                </a:lnTo>
                <a:lnTo>
                  <a:pt x="4"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110" name="Freeform 1748"/>
          <p:cNvSpPr>
            <a:spLocks noEditPoints="1"/>
          </p:cNvSpPr>
          <p:nvPr/>
        </p:nvSpPr>
        <p:spPr bwMode="auto">
          <a:xfrm>
            <a:off x="7112000" y="197485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2147483647 h 34"/>
              <a:gd name="T12" fmla="*/ 2147483647 w 28"/>
              <a:gd name="T13" fmla="*/ 2147483647 h 34"/>
              <a:gd name="T14" fmla="*/ 2147483647 w 28"/>
              <a:gd name="T15" fmla="*/ 2147483647 h 34"/>
              <a:gd name="T16" fmla="*/ 2147483647 w 28"/>
              <a:gd name="T17" fmla="*/ 2147483647 h 34"/>
              <a:gd name="T18" fmla="*/ 2147483647 w 28"/>
              <a:gd name="T19" fmla="*/ 2147483647 h 34"/>
              <a:gd name="T20" fmla="*/ 2147483647 w 28"/>
              <a:gd name="T21" fmla="*/ 2147483647 h 34"/>
              <a:gd name="T22" fmla="*/ 2147483647 w 28"/>
              <a:gd name="T23" fmla="*/ 2147483647 h 34"/>
              <a:gd name="T24" fmla="*/ 2147483647 w 28"/>
              <a:gd name="T25" fmla="*/ 2147483647 h 34"/>
              <a:gd name="T26" fmla="*/ 2147483647 w 28"/>
              <a:gd name="T27" fmla="*/ 2147483647 h 34"/>
              <a:gd name="T28" fmla="*/ 2147483647 w 28"/>
              <a:gd name="T29" fmla="*/ 0 h 34"/>
              <a:gd name="T30" fmla="*/ 2147483647 w 28"/>
              <a:gd name="T31" fmla="*/ 0 h 34"/>
              <a:gd name="T32" fmla="*/ 2147483647 w 28"/>
              <a:gd name="T33" fmla="*/ 0 h 34"/>
              <a:gd name="T34" fmla="*/ 0 w 28"/>
              <a:gd name="T35" fmla="*/ 0 h 34"/>
              <a:gd name="T36" fmla="*/ 0 w 28"/>
              <a:gd name="T37" fmla="*/ 2147483647 h 34"/>
              <a:gd name="T38" fmla="*/ 2147483647 w 28"/>
              <a:gd name="T39" fmla="*/ 2147483647 h 34"/>
              <a:gd name="T40" fmla="*/ 2147483647 w 28"/>
              <a:gd name="T41" fmla="*/ 2147483647 h 34"/>
              <a:gd name="T42" fmla="*/ 2147483647 w 28"/>
              <a:gd name="T43" fmla="*/ 2147483647 h 34"/>
              <a:gd name="T44" fmla="*/ 2147483647 w 28"/>
              <a:gd name="T45" fmla="*/ 2147483647 h 34"/>
              <a:gd name="T46" fmla="*/ 2147483647 w 28"/>
              <a:gd name="T47" fmla="*/ 2147483647 h 34"/>
              <a:gd name="T48" fmla="*/ 2147483647 w 28"/>
              <a:gd name="T49" fmla="*/ 2147483647 h 34"/>
              <a:gd name="T50" fmla="*/ 2147483647 w 28"/>
              <a:gd name="T51" fmla="*/ 2147483647 h 34"/>
              <a:gd name="T52" fmla="*/ 2147483647 w 28"/>
              <a:gd name="T53" fmla="*/ 2147483647 h 34"/>
              <a:gd name="T54" fmla="*/ 2147483647 w 28"/>
              <a:gd name="T55" fmla="*/ 2147483647 h 34"/>
              <a:gd name="T56" fmla="*/ 2147483647 w 28"/>
              <a:gd name="T57" fmla="*/ 2147483647 h 34"/>
              <a:gd name="T58" fmla="*/ 2147483647 w 28"/>
              <a:gd name="T59" fmla="*/ 2147483647 h 34"/>
              <a:gd name="T60" fmla="*/ 2147483647 w 28"/>
              <a:gd name="T61" fmla="*/ 2147483647 h 34"/>
              <a:gd name="T62" fmla="*/ 2147483647 w 28"/>
              <a:gd name="T63" fmla="*/ 2147483647 h 34"/>
              <a:gd name="T64" fmla="*/ 2147483647 w 28"/>
              <a:gd name="T65" fmla="*/ 2147483647 h 34"/>
              <a:gd name="T66" fmla="*/ 2147483647 w 28"/>
              <a:gd name="T67" fmla="*/ 2147483647 h 34"/>
              <a:gd name="T68" fmla="*/ 2147483647 w 28"/>
              <a:gd name="T69" fmla="*/ 2147483647 h 34"/>
              <a:gd name="T70" fmla="*/ 2147483647 w 28"/>
              <a:gd name="T71" fmla="*/ 2147483647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
              <a:gd name="T109" fmla="*/ 0 h 34"/>
              <a:gd name="T110" fmla="*/ 28 w 28"/>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 h="34">
                <a:moveTo>
                  <a:pt x="6" y="34"/>
                </a:moveTo>
                <a:lnTo>
                  <a:pt x="6" y="22"/>
                </a:lnTo>
                <a:lnTo>
                  <a:pt x="14" y="22"/>
                </a:lnTo>
                <a:lnTo>
                  <a:pt x="20" y="20"/>
                </a:lnTo>
                <a:lnTo>
                  <a:pt x="24" y="18"/>
                </a:lnTo>
                <a:lnTo>
                  <a:pt x="26" y="14"/>
                </a:lnTo>
                <a:lnTo>
                  <a:pt x="28" y="10"/>
                </a:lnTo>
                <a:lnTo>
                  <a:pt x="26" y="6"/>
                </a:lnTo>
                <a:lnTo>
                  <a:pt x="24" y="2"/>
                </a:lnTo>
                <a:lnTo>
                  <a:pt x="20" y="0"/>
                </a:lnTo>
                <a:lnTo>
                  <a:pt x="14" y="0"/>
                </a:lnTo>
                <a:lnTo>
                  <a:pt x="0" y="0"/>
                </a:lnTo>
                <a:lnTo>
                  <a:pt x="0" y="34"/>
                </a:lnTo>
                <a:lnTo>
                  <a:pt x="6" y="34"/>
                </a:lnTo>
                <a:close/>
                <a:moveTo>
                  <a:pt x="6" y="4"/>
                </a:moveTo>
                <a:lnTo>
                  <a:pt x="14" y="4"/>
                </a:lnTo>
                <a:lnTo>
                  <a:pt x="18" y="4"/>
                </a:lnTo>
                <a:lnTo>
                  <a:pt x="22" y="6"/>
                </a:lnTo>
                <a:lnTo>
                  <a:pt x="22" y="10"/>
                </a:lnTo>
                <a:lnTo>
                  <a:pt x="20" y="16"/>
                </a:lnTo>
                <a:lnTo>
                  <a:pt x="14" y="16"/>
                </a:lnTo>
                <a:lnTo>
                  <a:pt x="6" y="16"/>
                </a:lnTo>
                <a:lnTo>
                  <a:pt x="6" y="4"/>
                </a:lnTo>
                <a:close/>
              </a:path>
            </a:pathLst>
          </a:custGeom>
          <a:solidFill>
            <a:srgbClr val="FFFFFF"/>
          </a:solidFill>
          <a:ln w="4">
            <a:solidFill>
              <a:srgbClr val="FFFFFF"/>
            </a:solidFill>
            <a:round/>
            <a:headEnd/>
            <a:tailEnd/>
          </a:ln>
        </p:spPr>
        <p:txBody>
          <a:bodyPr/>
          <a:lstStyle/>
          <a:p>
            <a:endParaRPr lang="en-US" b="1"/>
          </a:p>
        </p:txBody>
      </p:sp>
      <p:sp>
        <p:nvSpPr>
          <p:cNvPr id="41111" name="Freeform 1749"/>
          <p:cNvSpPr>
            <a:spLocks noEditPoints="1"/>
          </p:cNvSpPr>
          <p:nvPr/>
        </p:nvSpPr>
        <p:spPr bwMode="auto">
          <a:xfrm>
            <a:off x="6559550" y="190817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0 h 36"/>
              <a:gd name="T42" fmla="*/ 2147483647 w 34"/>
              <a:gd name="T43" fmla="*/ 0 h 36"/>
              <a:gd name="T44" fmla="*/ 2147483647 w 34"/>
              <a:gd name="T45" fmla="*/ 0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6"/>
                </a:moveTo>
                <a:lnTo>
                  <a:pt x="2" y="26"/>
                </a:lnTo>
                <a:lnTo>
                  <a:pt x="6" y="30"/>
                </a:lnTo>
                <a:lnTo>
                  <a:pt x="8" y="34"/>
                </a:lnTo>
                <a:lnTo>
                  <a:pt x="12" y="36"/>
                </a:lnTo>
                <a:lnTo>
                  <a:pt x="18" y="36"/>
                </a:lnTo>
                <a:lnTo>
                  <a:pt x="26" y="34"/>
                </a:lnTo>
                <a:lnTo>
                  <a:pt x="28" y="30"/>
                </a:lnTo>
                <a:lnTo>
                  <a:pt x="32" y="28"/>
                </a:lnTo>
                <a:lnTo>
                  <a:pt x="34" y="18"/>
                </a:lnTo>
                <a:lnTo>
                  <a:pt x="32" y="8"/>
                </a:lnTo>
                <a:lnTo>
                  <a:pt x="30" y="6"/>
                </a:lnTo>
                <a:lnTo>
                  <a:pt x="26" y="2"/>
                </a:lnTo>
                <a:lnTo>
                  <a:pt x="22" y="0"/>
                </a:lnTo>
                <a:lnTo>
                  <a:pt x="18" y="0"/>
                </a:lnTo>
                <a:lnTo>
                  <a:pt x="10" y="2"/>
                </a:lnTo>
                <a:lnTo>
                  <a:pt x="6" y="4"/>
                </a:lnTo>
                <a:lnTo>
                  <a:pt x="2" y="10"/>
                </a:lnTo>
                <a:lnTo>
                  <a:pt x="0" y="18"/>
                </a:lnTo>
                <a:lnTo>
                  <a:pt x="2" y="26"/>
                </a:lnTo>
                <a:close/>
                <a:moveTo>
                  <a:pt x="8" y="8"/>
                </a:moveTo>
                <a:lnTo>
                  <a:pt x="8" y="8"/>
                </a:lnTo>
                <a:lnTo>
                  <a:pt x="12" y="4"/>
                </a:lnTo>
                <a:lnTo>
                  <a:pt x="18" y="4"/>
                </a:lnTo>
                <a:lnTo>
                  <a:pt x="24" y="6"/>
                </a:lnTo>
                <a:lnTo>
                  <a:pt x="28" y="10"/>
                </a:lnTo>
                <a:lnTo>
                  <a:pt x="28" y="18"/>
                </a:lnTo>
                <a:lnTo>
                  <a:pt x="28" y="24"/>
                </a:lnTo>
                <a:lnTo>
                  <a:pt x="26" y="28"/>
                </a:lnTo>
                <a:lnTo>
                  <a:pt x="22" y="30"/>
                </a:lnTo>
                <a:lnTo>
                  <a:pt x="18" y="32"/>
                </a:lnTo>
                <a:lnTo>
                  <a:pt x="12" y="30"/>
                </a:lnTo>
                <a:lnTo>
                  <a:pt x="8" y="28"/>
                </a:lnTo>
                <a:lnTo>
                  <a:pt x="6" y="24"/>
                </a:lnTo>
                <a:lnTo>
                  <a:pt x="6" y="18"/>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112" name="Freeform 1750"/>
          <p:cNvSpPr>
            <a:spLocks/>
          </p:cNvSpPr>
          <p:nvPr/>
        </p:nvSpPr>
        <p:spPr bwMode="auto">
          <a:xfrm>
            <a:off x="6804025" y="17462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13" name="Freeform 1751"/>
          <p:cNvSpPr>
            <a:spLocks/>
          </p:cNvSpPr>
          <p:nvPr/>
        </p:nvSpPr>
        <p:spPr bwMode="auto">
          <a:xfrm>
            <a:off x="6413500" y="1552575"/>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4" y="18"/>
                </a:lnTo>
                <a:lnTo>
                  <a:pt x="24" y="34"/>
                </a:lnTo>
                <a:lnTo>
                  <a:pt x="28" y="34"/>
                </a:lnTo>
                <a:lnTo>
                  <a:pt x="28" y="0"/>
                </a:lnTo>
                <a:lnTo>
                  <a:pt x="24" y="0"/>
                </a:lnTo>
                <a:lnTo>
                  <a:pt x="24"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114" name="Freeform 1752"/>
          <p:cNvSpPr>
            <a:spLocks/>
          </p:cNvSpPr>
          <p:nvPr/>
        </p:nvSpPr>
        <p:spPr bwMode="auto">
          <a:xfrm>
            <a:off x="6797675" y="1974850"/>
            <a:ext cx="47625" cy="57150"/>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2147483647 w 30"/>
              <a:gd name="T17" fmla="*/ 2147483647 h 36"/>
              <a:gd name="T18" fmla="*/ 2147483647 w 30"/>
              <a:gd name="T19" fmla="*/ 2147483647 h 36"/>
              <a:gd name="T20" fmla="*/ 2147483647 w 30"/>
              <a:gd name="T21" fmla="*/ 2147483647 h 36"/>
              <a:gd name="T22" fmla="*/ 2147483647 w 30"/>
              <a:gd name="T23" fmla="*/ 2147483647 h 36"/>
              <a:gd name="T24" fmla="*/ 2147483647 w 30"/>
              <a:gd name="T25" fmla="*/ 2147483647 h 36"/>
              <a:gd name="T26" fmla="*/ 2147483647 w 30"/>
              <a:gd name="T27" fmla="*/ 2147483647 h 36"/>
              <a:gd name="T28" fmla="*/ 2147483647 w 30"/>
              <a:gd name="T29" fmla="*/ 2147483647 h 36"/>
              <a:gd name="T30" fmla="*/ 2147483647 w 30"/>
              <a:gd name="T31" fmla="*/ 2147483647 h 36"/>
              <a:gd name="T32" fmla="*/ 2147483647 w 30"/>
              <a:gd name="T33" fmla="*/ 2147483647 h 36"/>
              <a:gd name="T34" fmla="*/ 2147483647 w 30"/>
              <a:gd name="T35" fmla="*/ 2147483647 h 36"/>
              <a:gd name="T36" fmla="*/ 2147483647 w 30"/>
              <a:gd name="T37" fmla="*/ 2147483647 h 36"/>
              <a:gd name="T38" fmla="*/ 2147483647 w 30"/>
              <a:gd name="T39" fmla="*/ 2147483647 h 36"/>
              <a:gd name="T40" fmla="*/ 2147483647 w 30"/>
              <a:gd name="T41" fmla="*/ 2147483647 h 36"/>
              <a:gd name="T42" fmla="*/ 2147483647 w 30"/>
              <a:gd name="T43" fmla="*/ 2147483647 h 36"/>
              <a:gd name="T44" fmla="*/ 2147483647 w 30"/>
              <a:gd name="T45" fmla="*/ 2147483647 h 36"/>
              <a:gd name="T46" fmla="*/ 2147483647 w 30"/>
              <a:gd name="T47" fmla="*/ 2147483647 h 36"/>
              <a:gd name="T48" fmla="*/ 2147483647 w 30"/>
              <a:gd name="T49" fmla="*/ 2147483647 h 36"/>
              <a:gd name="T50" fmla="*/ 2147483647 w 30"/>
              <a:gd name="T51" fmla="*/ 0 h 36"/>
              <a:gd name="T52" fmla="*/ 2147483647 w 30"/>
              <a:gd name="T53" fmla="*/ 0 h 36"/>
              <a:gd name="T54" fmla="*/ 2147483647 w 30"/>
              <a:gd name="T55" fmla="*/ 0 h 36"/>
              <a:gd name="T56" fmla="*/ 2147483647 w 30"/>
              <a:gd name="T57" fmla="*/ 2147483647 h 36"/>
              <a:gd name="T58" fmla="*/ 2147483647 w 30"/>
              <a:gd name="T59" fmla="*/ 2147483647 h 36"/>
              <a:gd name="T60" fmla="*/ 2147483647 w 30"/>
              <a:gd name="T61" fmla="*/ 2147483647 h 36"/>
              <a:gd name="T62" fmla="*/ 2147483647 w 30"/>
              <a:gd name="T63" fmla="*/ 2147483647 h 36"/>
              <a:gd name="T64" fmla="*/ 2147483647 w 30"/>
              <a:gd name="T65" fmla="*/ 2147483647 h 36"/>
              <a:gd name="T66" fmla="*/ 0 w 30"/>
              <a:gd name="T67" fmla="*/ 2147483647 h 36"/>
              <a:gd name="T68" fmla="*/ 0 w 30"/>
              <a:gd name="T69" fmla="*/ 2147483647 h 36"/>
              <a:gd name="T70" fmla="*/ 2147483647 w 30"/>
              <a:gd name="T71" fmla="*/ 2147483647 h 36"/>
              <a:gd name="T72" fmla="*/ 2147483647 w 30"/>
              <a:gd name="T73" fmla="*/ 2147483647 h 36"/>
              <a:gd name="T74" fmla="*/ 2147483647 w 30"/>
              <a:gd name="T75" fmla="*/ 2147483647 h 36"/>
              <a:gd name="T76" fmla="*/ 2147483647 w 30"/>
              <a:gd name="T77" fmla="*/ 2147483647 h 36"/>
              <a:gd name="T78" fmla="*/ 2147483647 w 30"/>
              <a:gd name="T79" fmla="*/ 2147483647 h 36"/>
              <a:gd name="T80" fmla="*/ 2147483647 w 30"/>
              <a:gd name="T81" fmla="*/ 2147483647 h 36"/>
              <a:gd name="T82" fmla="*/ 2147483647 w 30"/>
              <a:gd name="T83" fmla="*/ 2147483647 h 36"/>
              <a:gd name="T84" fmla="*/ 2147483647 w 30"/>
              <a:gd name="T85" fmla="*/ 2147483647 h 36"/>
              <a:gd name="T86" fmla="*/ 2147483647 w 30"/>
              <a:gd name="T87" fmla="*/ 2147483647 h 36"/>
              <a:gd name="T88" fmla="*/ 2147483647 w 30"/>
              <a:gd name="T89" fmla="*/ 2147483647 h 36"/>
              <a:gd name="T90" fmla="*/ 2147483647 w 30"/>
              <a:gd name="T91" fmla="*/ 2147483647 h 36"/>
              <a:gd name="T92" fmla="*/ 2147483647 w 30"/>
              <a:gd name="T93" fmla="*/ 2147483647 h 36"/>
              <a:gd name="T94" fmla="*/ 2147483647 w 30"/>
              <a:gd name="T95" fmla="*/ 2147483647 h 36"/>
              <a:gd name="T96" fmla="*/ 2147483647 w 30"/>
              <a:gd name="T97" fmla="*/ 2147483647 h 36"/>
              <a:gd name="T98" fmla="*/ 2147483647 w 30"/>
              <a:gd name="T99" fmla="*/ 2147483647 h 36"/>
              <a:gd name="T100" fmla="*/ 2147483647 w 30"/>
              <a:gd name="T101" fmla="*/ 2147483647 h 36"/>
              <a:gd name="T102" fmla="*/ 2147483647 w 30"/>
              <a:gd name="T103" fmla="*/ 2147483647 h 36"/>
              <a:gd name="T104" fmla="*/ 2147483647 w 30"/>
              <a:gd name="T105" fmla="*/ 2147483647 h 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36"/>
              <a:gd name="T161" fmla="*/ 30 w 30"/>
              <a:gd name="T162" fmla="*/ 36 h 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36">
                <a:moveTo>
                  <a:pt x="22" y="30"/>
                </a:moveTo>
                <a:lnTo>
                  <a:pt x="22" y="30"/>
                </a:lnTo>
                <a:lnTo>
                  <a:pt x="20" y="32"/>
                </a:lnTo>
                <a:lnTo>
                  <a:pt x="16" y="32"/>
                </a:lnTo>
                <a:lnTo>
                  <a:pt x="10" y="30"/>
                </a:lnTo>
                <a:lnTo>
                  <a:pt x="6" y="26"/>
                </a:lnTo>
                <a:lnTo>
                  <a:pt x="6" y="18"/>
                </a:lnTo>
                <a:lnTo>
                  <a:pt x="6" y="12"/>
                </a:lnTo>
                <a:lnTo>
                  <a:pt x="10" y="6"/>
                </a:lnTo>
                <a:lnTo>
                  <a:pt x="16" y="4"/>
                </a:lnTo>
                <a:lnTo>
                  <a:pt x="22" y="6"/>
                </a:lnTo>
                <a:lnTo>
                  <a:pt x="26" y="12"/>
                </a:lnTo>
                <a:lnTo>
                  <a:pt x="30" y="10"/>
                </a:lnTo>
                <a:lnTo>
                  <a:pt x="28" y="6"/>
                </a:lnTo>
                <a:lnTo>
                  <a:pt x="26" y="2"/>
                </a:lnTo>
                <a:lnTo>
                  <a:pt x="22" y="0"/>
                </a:lnTo>
                <a:lnTo>
                  <a:pt x="16" y="0"/>
                </a:lnTo>
                <a:lnTo>
                  <a:pt x="8" y="2"/>
                </a:lnTo>
                <a:lnTo>
                  <a:pt x="4" y="4"/>
                </a:lnTo>
                <a:lnTo>
                  <a:pt x="2" y="8"/>
                </a:lnTo>
                <a:lnTo>
                  <a:pt x="0" y="18"/>
                </a:lnTo>
                <a:lnTo>
                  <a:pt x="2" y="28"/>
                </a:lnTo>
                <a:lnTo>
                  <a:pt x="4" y="30"/>
                </a:lnTo>
                <a:lnTo>
                  <a:pt x="8" y="34"/>
                </a:lnTo>
                <a:lnTo>
                  <a:pt x="12" y="36"/>
                </a:lnTo>
                <a:lnTo>
                  <a:pt x="16" y="36"/>
                </a:lnTo>
                <a:lnTo>
                  <a:pt x="22" y="36"/>
                </a:lnTo>
                <a:lnTo>
                  <a:pt x="26" y="32"/>
                </a:lnTo>
                <a:lnTo>
                  <a:pt x="28" y="30"/>
                </a:lnTo>
                <a:lnTo>
                  <a:pt x="30" y="24"/>
                </a:lnTo>
                <a:lnTo>
                  <a:pt x="26" y="24"/>
                </a:lnTo>
                <a:lnTo>
                  <a:pt x="24" y="28"/>
                </a:lnTo>
                <a:lnTo>
                  <a:pt x="22" y="30"/>
                </a:lnTo>
                <a:close/>
              </a:path>
            </a:pathLst>
          </a:custGeom>
          <a:solidFill>
            <a:srgbClr val="FFFFFF"/>
          </a:solidFill>
          <a:ln w="4">
            <a:solidFill>
              <a:srgbClr val="FFFFFF"/>
            </a:solidFill>
            <a:round/>
            <a:headEnd/>
            <a:tailEnd/>
          </a:ln>
        </p:spPr>
        <p:txBody>
          <a:bodyPr/>
          <a:lstStyle/>
          <a:p>
            <a:endParaRPr lang="en-US" b="1"/>
          </a:p>
        </p:txBody>
      </p:sp>
      <p:sp>
        <p:nvSpPr>
          <p:cNvPr id="41115" name="Freeform 1753"/>
          <p:cNvSpPr>
            <a:spLocks/>
          </p:cNvSpPr>
          <p:nvPr/>
        </p:nvSpPr>
        <p:spPr bwMode="auto">
          <a:xfrm>
            <a:off x="6854825" y="1974850"/>
            <a:ext cx="41275"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2147483647 w 26"/>
              <a:gd name="T9" fmla="*/ 2147483647 h 36"/>
              <a:gd name="T10" fmla="*/ 2147483647 w 26"/>
              <a:gd name="T11" fmla="*/ 0 h 36"/>
              <a:gd name="T12" fmla="*/ 2147483647 w 26"/>
              <a:gd name="T13" fmla="*/ 0 h 36"/>
              <a:gd name="T14" fmla="*/ 2147483647 w 26"/>
              <a:gd name="T15" fmla="*/ 2147483647 h 36"/>
              <a:gd name="T16" fmla="*/ 2147483647 w 26"/>
              <a:gd name="T17" fmla="*/ 2147483647 h 36"/>
              <a:gd name="T18" fmla="*/ 2147483647 w 26"/>
              <a:gd name="T19" fmla="*/ 0 h 36"/>
              <a:gd name="T20" fmla="*/ 0 w 26"/>
              <a:gd name="T21" fmla="*/ 0 h 36"/>
              <a:gd name="T22" fmla="*/ 0 w 26"/>
              <a:gd name="T23" fmla="*/ 2147483647 h 36"/>
              <a:gd name="T24" fmla="*/ 2147483647 w 26"/>
              <a:gd name="T25" fmla="*/ 2147483647 h 36"/>
              <a:gd name="T26" fmla="*/ 2147483647 w 26"/>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6"/>
              <a:gd name="T44" fmla="*/ 26 w 2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6">
                <a:moveTo>
                  <a:pt x="4" y="36"/>
                </a:moveTo>
                <a:lnTo>
                  <a:pt x="4" y="20"/>
                </a:lnTo>
                <a:lnTo>
                  <a:pt x="22" y="20"/>
                </a:lnTo>
                <a:lnTo>
                  <a:pt x="22" y="36"/>
                </a:lnTo>
                <a:lnTo>
                  <a:pt x="26" y="36"/>
                </a:lnTo>
                <a:lnTo>
                  <a:pt x="26" y="0"/>
                </a:lnTo>
                <a:lnTo>
                  <a:pt x="22" y="0"/>
                </a:lnTo>
                <a:lnTo>
                  <a:pt x="22" y="16"/>
                </a:lnTo>
                <a:lnTo>
                  <a:pt x="4" y="16"/>
                </a:lnTo>
                <a:lnTo>
                  <a:pt x="4"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116" name="Freeform 1754"/>
          <p:cNvSpPr>
            <a:spLocks/>
          </p:cNvSpPr>
          <p:nvPr/>
        </p:nvSpPr>
        <p:spPr bwMode="auto">
          <a:xfrm>
            <a:off x="6902450" y="2016125"/>
            <a:ext cx="25400" cy="38100"/>
          </a:xfrm>
          <a:custGeom>
            <a:avLst/>
            <a:gdLst>
              <a:gd name="T0" fmla="*/ 2147483647 w 16"/>
              <a:gd name="T1" fmla="*/ 2147483647 h 24"/>
              <a:gd name="T2" fmla="*/ 2147483647 w 16"/>
              <a:gd name="T3" fmla="*/ 2147483647 h 24"/>
              <a:gd name="T4" fmla="*/ 2147483647 w 16"/>
              <a:gd name="T5" fmla="*/ 2147483647 h 24"/>
              <a:gd name="T6" fmla="*/ 2147483647 w 16"/>
              <a:gd name="T7" fmla="*/ 2147483647 h 24"/>
              <a:gd name="T8" fmla="*/ 2147483647 w 16"/>
              <a:gd name="T9" fmla="*/ 2147483647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2147483647 w 16"/>
              <a:gd name="T25" fmla="*/ 2147483647 h 24"/>
              <a:gd name="T26" fmla="*/ 2147483647 w 16"/>
              <a:gd name="T27" fmla="*/ 2147483647 h 24"/>
              <a:gd name="T28" fmla="*/ 2147483647 w 16"/>
              <a:gd name="T29" fmla="*/ 0 h 24"/>
              <a:gd name="T30" fmla="*/ 2147483647 w 16"/>
              <a:gd name="T31" fmla="*/ 0 h 24"/>
              <a:gd name="T32" fmla="*/ 2147483647 w 16"/>
              <a:gd name="T33" fmla="*/ 2147483647 h 24"/>
              <a:gd name="T34" fmla="*/ 2147483647 w 16"/>
              <a:gd name="T35" fmla="*/ 2147483647 h 24"/>
              <a:gd name="T36" fmla="*/ 2147483647 w 16"/>
              <a:gd name="T37" fmla="*/ 2147483647 h 24"/>
              <a:gd name="T38" fmla="*/ 2147483647 w 16"/>
              <a:gd name="T39" fmla="*/ 2147483647 h 24"/>
              <a:gd name="T40" fmla="*/ 2147483647 w 16"/>
              <a:gd name="T41" fmla="*/ 2147483647 h 24"/>
              <a:gd name="T42" fmla="*/ 2147483647 w 16"/>
              <a:gd name="T43" fmla="*/ 2147483647 h 24"/>
              <a:gd name="T44" fmla="*/ 2147483647 w 16"/>
              <a:gd name="T45" fmla="*/ 2147483647 h 24"/>
              <a:gd name="T46" fmla="*/ 2147483647 w 16"/>
              <a:gd name="T47" fmla="*/ 2147483647 h 24"/>
              <a:gd name="T48" fmla="*/ 2147483647 w 16"/>
              <a:gd name="T49" fmla="*/ 2147483647 h 24"/>
              <a:gd name="T50" fmla="*/ 2147483647 w 16"/>
              <a:gd name="T51" fmla="*/ 2147483647 h 24"/>
              <a:gd name="T52" fmla="*/ 2147483647 w 16"/>
              <a:gd name="T53" fmla="*/ 2147483647 h 24"/>
              <a:gd name="T54" fmla="*/ 2147483647 w 16"/>
              <a:gd name="T55" fmla="*/ 2147483647 h 24"/>
              <a:gd name="T56" fmla="*/ 2147483647 w 16"/>
              <a:gd name="T57" fmla="*/ 2147483647 h 24"/>
              <a:gd name="T58" fmla="*/ 2147483647 w 16"/>
              <a:gd name="T59" fmla="*/ 2147483647 h 24"/>
              <a:gd name="T60" fmla="*/ 2147483647 w 16"/>
              <a:gd name="T61" fmla="*/ 2147483647 h 24"/>
              <a:gd name="T62" fmla="*/ 2147483647 w 16"/>
              <a:gd name="T63" fmla="*/ 2147483647 h 24"/>
              <a:gd name="T64" fmla="*/ 2147483647 w 16"/>
              <a:gd name="T65" fmla="*/ 2147483647 h 24"/>
              <a:gd name="T66" fmla="*/ 2147483647 w 16"/>
              <a:gd name="T67" fmla="*/ 2147483647 h 24"/>
              <a:gd name="T68" fmla="*/ 2147483647 w 16"/>
              <a:gd name="T69" fmla="*/ 2147483647 h 24"/>
              <a:gd name="T70" fmla="*/ 0 w 16"/>
              <a:gd name="T71" fmla="*/ 2147483647 h 24"/>
              <a:gd name="T72" fmla="*/ 0 w 16"/>
              <a:gd name="T73" fmla="*/ 2147483647 h 24"/>
              <a:gd name="T74" fmla="*/ 0 w 16"/>
              <a:gd name="T75" fmla="*/ 2147483647 h 24"/>
              <a:gd name="T76" fmla="*/ 2147483647 w 16"/>
              <a:gd name="T77" fmla="*/ 2147483647 h 24"/>
              <a:gd name="T78" fmla="*/ 2147483647 w 16"/>
              <a:gd name="T79" fmla="*/ 2147483647 h 24"/>
              <a:gd name="T80" fmla="*/ 2147483647 w 16"/>
              <a:gd name="T81" fmla="*/ 2147483647 h 24"/>
              <a:gd name="T82" fmla="*/ 2147483647 w 16"/>
              <a:gd name="T83" fmla="*/ 2147483647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24"/>
              <a:gd name="T128" fmla="*/ 16 w 16"/>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24">
                <a:moveTo>
                  <a:pt x="4" y="20"/>
                </a:moveTo>
                <a:lnTo>
                  <a:pt x="4" y="20"/>
                </a:lnTo>
                <a:lnTo>
                  <a:pt x="6" y="20"/>
                </a:lnTo>
                <a:lnTo>
                  <a:pt x="8" y="16"/>
                </a:lnTo>
                <a:lnTo>
                  <a:pt x="14" y="12"/>
                </a:lnTo>
                <a:lnTo>
                  <a:pt x="16" y="10"/>
                </a:lnTo>
                <a:lnTo>
                  <a:pt x="16" y="6"/>
                </a:lnTo>
                <a:lnTo>
                  <a:pt x="14" y="2"/>
                </a:lnTo>
                <a:lnTo>
                  <a:pt x="8" y="0"/>
                </a:lnTo>
                <a:lnTo>
                  <a:pt x="4" y="2"/>
                </a:lnTo>
                <a:lnTo>
                  <a:pt x="2" y="6"/>
                </a:lnTo>
                <a:lnTo>
                  <a:pt x="4" y="8"/>
                </a:lnTo>
                <a:lnTo>
                  <a:pt x="6" y="4"/>
                </a:lnTo>
                <a:lnTo>
                  <a:pt x="8" y="2"/>
                </a:lnTo>
                <a:lnTo>
                  <a:pt x="12" y="4"/>
                </a:lnTo>
                <a:lnTo>
                  <a:pt x="12" y="6"/>
                </a:lnTo>
                <a:lnTo>
                  <a:pt x="12" y="10"/>
                </a:lnTo>
                <a:lnTo>
                  <a:pt x="6" y="14"/>
                </a:lnTo>
                <a:lnTo>
                  <a:pt x="2" y="18"/>
                </a:lnTo>
                <a:lnTo>
                  <a:pt x="0" y="22"/>
                </a:lnTo>
                <a:lnTo>
                  <a:pt x="0" y="24"/>
                </a:lnTo>
                <a:lnTo>
                  <a:pt x="16" y="24"/>
                </a:lnTo>
                <a:lnTo>
                  <a:pt x="16" y="20"/>
                </a:lnTo>
                <a:lnTo>
                  <a:pt x="4" y="20"/>
                </a:lnTo>
                <a:close/>
              </a:path>
            </a:pathLst>
          </a:custGeom>
          <a:solidFill>
            <a:srgbClr val="FFFFFF"/>
          </a:solidFill>
          <a:ln w="4">
            <a:solidFill>
              <a:srgbClr val="FFFFFF"/>
            </a:solidFill>
            <a:round/>
            <a:headEnd/>
            <a:tailEnd/>
          </a:ln>
        </p:spPr>
        <p:txBody>
          <a:bodyPr/>
          <a:lstStyle/>
          <a:p>
            <a:endParaRPr lang="en-US" b="1"/>
          </a:p>
        </p:txBody>
      </p:sp>
      <p:sp>
        <p:nvSpPr>
          <p:cNvPr id="41117" name="Freeform 1755"/>
          <p:cNvSpPr>
            <a:spLocks noEditPoints="1"/>
          </p:cNvSpPr>
          <p:nvPr/>
        </p:nvSpPr>
        <p:spPr bwMode="auto">
          <a:xfrm>
            <a:off x="7242175" y="1974850"/>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0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6"/>
                </a:moveTo>
                <a:lnTo>
                  <a:pt x="2" y="26"/>
                </a:lnTo>
                <a:lnTo>
                  <a:pt x="4" y="30"/>
                </a:lnTo>
                <a:lnTo>
                  <a:pt x="6" y="34"/>
                </a:lnTo>
                <a:lnTo>
                  <a:pt x="12" y="34"/>
                </a:lnTo>
                <a:lnTo>
                  <a:pt x="16" y="36"/>
                </a:lnTo>
                <a:lnTo>
                  <a:pt x="24" y="34"/>
                </a:lnTo>
                <a:lnTo>
                  <a:pt x="28" y="30"/>
                </a:lnTo>
                <a:lnTo>
                  <a:pt x="30" y="28"/>
                </a:lnTo>
                <a:lnTo>
                  <a:pt x="32" y="18"/>
                </a:lnTo>
                <a:lnTo>
                  <a:pt x="30" y="8"/>
                </a:lnTo>
                <a:lnTo>
                  <a:pt x="28" y="4"/>
                </a:lnTo>
                <a:lnTo>
                  <a:pt x="24" y="2"/>
                </a:lnTo>
                <a:lnTo>
                  <a:pt x="20" y="0"/>
                </a:lnTo>
                <a:lnTo>
                  <a:pt x="16" y="0"/>
                </a:lnTo>
                <a:lnTo>
                  <a:pt x="10" y="2"/>
                </a:lnTo>
                <a:lnTo>
                  <a:pt x="4" y="4"/>
                </a:lnTo>
                <a:lnTo>
                  <a:pt x="0" y="10"/>
                </a:lnTo>
                <a:lnTo>
                  <a:pt x="0" y="18"/>
                </a:lnTo>
                <a:lnTo>
                  <a:pt x="2" y="26"/>
                </a:lnTo>
                <a:close/>
                <a:moveTo>
                  <a:pt x="8" y="8"/>
                </a:moveTo>
                <a:lnTo>
                  <a:pt x="8" y="8"/>
                </a:lnTo>
                <a:lnTo>
                  <a:pt x="12" y="4"/>
                </a:lnTo>
                <a:lnTo>
                  <a:pt x="16" y="4"/>
                </a:lnTo>
                <a:lnTo>
                  <a:pt x="22" y="6"/>
                </a:lnTo>
                <a:lnTo>
                  <a:pt x="26" y="10"/>
                </a:lnTo>
                <a:lnTo>
                  <a:pt x="28" y="18"/>
                </a:lnTo>
                <a:lnTo>
                  <a:pt x="26" y="24"/>
                </a:lnTo>
                <a:lnTo>
                  <a:pt x="24" y="28"/>
                </a:lnTo>
                <a:lnTo>
                  <a:pt x="20" y="30"/>
                </a:lnTo>
                <a:lnTo>
                  <a:pt x="16" y="32"/>
                </a:lnTo>
                <a:lnTo>
                  <a:pt x="10" y="30"/>
                </a:lnTo>
                <a:lnTo>
                  <a:pt x="8" y="28"/>
                </a:lnTo>
                <a:lnTo>
                  <a:pt x="4" y="24"/>
                </a:lnTo>
                <a:lnTo>
                  <a:pt x="4" y="18"/>
                </a:lnTo>
                <a:lnTo>
                  <a:pt x="4"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118" name="Freeform 1756"/>
          <p:cNvSpPr>
            <a:spLocks noEditPoints="1"/>
          </p:cNvSpPr>
          <p:nvPr/>
        </p:nvSpPr>
        <p:spPr bwMode="auto">
          <a:xfrm>
            <a:off x="6981825" y="1974850"/>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0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6"/>
                </a:moveTo>
                <a:lnTo>
                  <a:pt x="2" y="26"/>
                </a:lnTo>
                <a:lnTo>
                  <a:pt x="4" y="30"/>
                </a:lnTo>
                <a:lnTo>
                  <a:pt x="8" y="34"/>
                </a:lnTo>
                <a:lnTo>
                  <a:pt x="12" y="34"/>
                </a:lnTo>
                <a:lnTo>
                  <a:pt x="16" y="36"/>
                </a:lnTo>
                <a:lnTo>
                  <a:pt x="24" y="34"/>
                </a:lnTo>
                <a:lnTo>
                  <a:pt x="28" y="30"/>
                </a:lnTo>
                <a:lnTo>
                  <a:pt x="30" y="28"/>
                </a:lnTo>
                <a:lnTo>
                  <a:pt x="32" y="18"/>
                </a:lnTo>
                <a:lnTo>
                  <a:pt x="30" y="8"/>
                </a:lnTo>
                <a:lnTo>
                  <a:pt x="28" y="4"/>
                </a:lnTo>
                <a:lnTo>
                  <a:pt x="24" y="2"/>
                </a:lnTo>
                <a:lnTo>
                  <a:pt x="20" y="0"/>
                </a:lnTo>
                <a:lnTo>
                  <a:pt x="16" y="0"/>
                </a:lnTo>
                <a:lnTo>
                  <a:pt x="10" y="2"/>
                </a:lnTo>
                <a:lnTo>
                  <a:pt x="4" y="4"/>
                </a:lnTo>
                <a:lnTo>
                  <a:pt x="0" y="10"/>
                </a:lnTo>
                <a:lnTo>
                  <a:pt x="0" y="18"/>
                </a:lnTo>
                <a:lnTo>
                  <a:pt x="2" y="26"/>
                </a:lnTo>
                <a:close/>
                <a:moveTo>
                  <a:pt x="8" y="8"/>
                </a:moveTo>
                <a:lnTo>
                  <a:pt x="8" y="8"/>
                </a:lnTo>
                <a:lnTo>
                  <a:pt x="12" y="4"/>
                </a:lnTo>
                <a:lnTo>
                  <a:pt x="16" y="4"/>
                </a:lnTo>
                <a:lnTo>
                  <a:pt x="22" y="6"/>
                </a:lnTo>
                <a:lnTo>
                  <a:pt x="26" y="10"/>
                </a:lnTo>
                <a:lnTo>
                  <a:pt x="28" y="18"/>
                </a:lnTo>
                <a:lnTo>
                  <a:pt x="26" y="24"/>
                </a:lnTo>
                <a:lnTo>
                  <a:pt x="24" y="28"/>
                </a:lnTo>
                <a:lnTo>
                  <a:pt x="20" y="30"/>
                </a:lnTo>
                <a:lnTo>
                  <a:pt x="16" y="32"/>
                </a:lnTo>
                <a:lnTo>
                  <a:pt x="12" y="30"/>
                </a:lnTo>
                <a:lnTo>
                  <a:pt x="8" y="28"/>
                </a:lnTo>
                <a:lnTo>
                  <a:pt x="4" y="24"/>
                </a:lnTo>
                <a:lnTo>
                  <a:pt x="4" y="18"/>
                </a:lnTo>
                <a:lnTo>
                  <a:pt x="4"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119" name="Freeform 1757"/>
          <p:cNvSpPr>
            <a:spLocks noEditPoints="1"/>
          </p:cNvSpPr>
          <p:nvPr/>
        </p:nvSpPr>
        <p:spPr bwMode="auto">
          <a:xfrm>
            <a:off x="7112000" y="211137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0 w 32"/>
              <a:gd name="T53" fmla="*/ 2147483647 h 36"/>
              <a:gd name="T54" fmla="*/ 0 w 32"/>
              <a:gd name="T55" fmla="*/ 2147483647 h 36"/>
              <a:gd name="T56" fmla="*/ 0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2" y="28"/>
                </a:moveTo>
                <a:lnTo>
                  <a:pt x="2" y="28"/>
                </a:lnTo>
                <a:lnTo>
                  <a:pt x="4" y="32"/>
                </a:lnTo>
                <a:lnTo>
                  <a:pt x="8" y="34"/>
                </a:lnTo>
                <a:lnTo>
                  <a:pt x="12" y="36"/>
                </a:lnTo>
                <a:lnTo>
                  <a:pt x="16" y="36"/>
                </a:lnTo>
                <a:lnTo>
                  <a:pt x="24" y="34"/>
                </a:lnTo>
                <a:lnTo>
                  <a:pt x="28" y="32"/>
                </a:lnTo>
                <a:lnTo>
                  <a:pt x="30" y="28"/>
                </a:lnTo>
                <a:lnTo>
                  <a:pt x="32" y="18"/>
                </a:lnTo>
                <a:lnTo>
                  <a:pt x="30" y="10"/>
                </a:lnTo>
                <a:lnTo>
                  <a:pt x="28" y="6"/>
                </a:lnTo>
                <a:lnTo>
                  <a:pt x="24" y="4"/>
                </a:lnTo>
                <a:lnTo>
                  <a:pt x="20" y="2"/>
                </a:lnTo>
                <a:lnTo>
                  <a:pt x="16" y="0"/>
                </a:lnTo>
                <a:lnTo>
                  <a:pt x="10" y="2"/>
                </a:lnTo>
                <a:lnTo>
                  <a:pt x="4" y="6"/>
                </a:lnTo>
                <a:lnTo>
                  <a:pt x="0" y="12"/>
                </a:lnTo>
                <a:lnTo>
                  <a:pt x="0" y="18"/>
                </a:lnTo>
                <a:lnTo>
                  <a:pt x="2" y="28"/>
                </a:lnTo>
                <a:close/>
                <a:moveTo>
                  <a:pt x="8" y="8"/>
                </a:moveTo>
                <a:lnTo>
                  <a:pt x="8" y="8"/>
                </a:lnTo>
                <a:lnTo>
                  <a:pt x="12" y="6"/>
                </a:lnTo>
                <a:lnTo>
                  <a:pt x="16" y="4"/>
                </a:lnTo>
                <a:lnTo>
                  <a:pt x="22" y="6"/>
                </a:lnTo>
                <a:lnTo>
                  <a:pt x="26" y="12"/>
                </a:lnTo>
                <a:lnTo>
                  <a:pt x="28" y="18"/>
                </a:lnTo>
                <a:lnTo>
                  <a:pt x="26" y="24"/>
                </a:lnTo>
                <a:lnTo>
                  <a:pt x="24" y="28"/>
                </a:lnTo>
                <a:lnTo>
                  <a:pt x="20" y="32"/>
                </a:lnTo>
                <a:lnTo>
                  <a:pt x="16" y="32"/>
                </a:lnTo>
                <a:lnTo>
                  <a:pt x="12" y="32"/>
                </a:lnTo>
                <a:lnTo>
                  <a:pt x="8" y="28"/>
                </a:lnTo>
                <a:lnTo>
                  <a:pt x="4" y="24"/>
                </a:lnTo>
                <a:lnTo>
                  <a:pt x="4" y="20"/>
                </a:lnTo>
                <a:lnTo>
                  <a:pt x="4"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120" name="Freeform 1758"/>
          <p:cNvSpPr>
            <a:spLocks noEditPoints="1"/>
          </p:cNvSpPr>
          <p:nvPr/>
        </p:nvSpPr>
        <p:spPr bwMode="auto">
          <a:xfrm>
            <a:off x="7112000" y="183832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0 h 36"/>
              <a:gd name="T42" fmla="*/ 2147483647 w 34"/>
              <a:gd name="T43" fmla="*/ 0 h 36"/>
              <a:gd name="T44" fmla="*/ 2147483647 w 34"/>
              <a:gd name="T45" fmla="*/ 0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8"/>
                </a:moveTo>
                <a:lnTo>
                  <a:pt x="2" y="28"/>
                </a:lnTo>
                <a:lnTo>
                  <a:pt x="4" y="30"/>
                </a:lnTo>
                <a:lnTo>
                  <a:pt x="8" y="34"/>
                </a:lnTo>
                <a:lnTo>
                  <a:pt x="12" y="36"/>
                </a:lnTo>
                <a:lnTo>
                  <a:pt x="16" y="36"/>
                </a:lnTo>
                <a:lnTo>
                  <a:pt x="26" y="34"/>
                </a:lnTo>
                <a:lnTo>
                  <a:pt x="28" y="32"/>
                </a:lnTo>
                <a:lnTo>
                  <a:pt x="32" y="28"/>
                </a:lnTo>
                <a:lnTo>
                  <a:pt x="34" y="18"/>
                </a:lnTo>
                <a:lnTo>
                  <a:pt x="32" y="10"/>
                </a:lnTo>
                <a:lnTo>
                  <a:pt x="28" y="6"/>
                </a:lnTo>
                <a:lnTo>
                  <a:pt x="26" y="2"/>
                </a:lnTo>
                <a:lnTo>
                  <a:pt x="22" y="0"/>
                </a:lnTo>
                <a:lnTo>
                  <a:pt x="16" y="0"/>
                </a:lnTo>
                <a:lnTo>
                  <a:pt x="10" y="2"/>
                </a:lnTo>
                <a:lnTo>
                  <a:pt x="4" y="6"/>
                </a:lnTo>
                <a:lnTo>
                  <a:pt x="2" y="12"/>
                </a:lnTo>
                <a:lnTo>
                  <a:pt x="0" y="18"/>
                </a:lnTo>
                <a:lnTo>
                  <a:pt x="2" y="28"/>
                </a:lnTo>
                <a:close/>
                <a:moveTo>
                  <a:pt x="8" y="8"/>
                </a:moveTo>
                <a:lnTo>
                  <a:pt x="8" y="8"/>
                </a:lnTo>
                <a:lnTo>
                  <a:pt x="12" y="6"/>
                </a:lnTo>
                <a:lnTo>
                  <a:pt x="16" y="4"/>
                </a:lnTo>
                <a:lnTo>
                  <a:pt x="22" y="6"/>
                </a:lnTo>
                <a:lnTo>
                  <a:pt x="28" y="10"/>
                </a:lnTo>
                <a:lnTo>
                  <a:pt x="28" y="18"/>
                </a:lnTo>
                <a:lnTo>
                  <a:pt x="28" y="24"/>
                </a:lnTo>
                <a:lnTo>
                  <a:pt x="26" y="28"/>
                </a:lnTo>
                <a:lnTo>
                  <a:pt x="22" y="32"/>
                </a:lnTo>
                <a:lnTo>
                  <a:pt x="16" y="32"/>
                </a:lnTo>
                <a:lnTo>
                  <a:pt x="12" y="32"/>
                </a:lnTo>
                <a:lnTo>
                  <a:pt x="8" y="28"/>
                </a:lnTo>
                <a:lnTo>
                  <a:pt x="6" y="24"/>
                </a:lnTo>
                <a:lnTo>
                  <a:pt x="6" y="18"/>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121" name="Freeform 1759"/>
          <p:cNvSpPr>
            <a:spLocks/>
          </p:cNvSpPr>
          <p:nvPr/>
        </p:nvSpPr>
        <p:spPr bwMode="auto">
          <a:xfrm>
            <a:off x="7165975" y="1851025"/>
            <a:ext cx="28575" cy="3175"/>
          </a:xfrm>
          <a:custGeom>
            <a:avLst/>
            <a:gdLst>
              <a:gd name="T0" fmla="*/ 2147483647 w 18"/>
              <a:gd name="T1" fmla="*/ 2147483647 h 2"/>
              <a:gd name="T2" fmla="*/ 2147483647 w 18"/>
              <a:gd name="T3" fmla="*/ 0 h 2"/>
              <a:gd name="T4" fmla="*/ 0 w 18"/>
              <a:gd name="T5" fmla="*/ 0 h 2"/>
              <a:gd name="T6" fmla="*/ 0 w 18"/>
              <a:gd name="T7" fmla="*/ 2147483647 h 2"/>
              <a:gd name="T8" fmla="*/ 2147483647 w 18"/>
              <a:gd name="T9" fmla="*/ 2147483647 h 2"/>
              <a:gd name="T10" fmla="*/ 2147483647 w 18"/>
              <a:gd name="T11" fmla="*/ 2147483647 h 2"/>
              <a:gd name="T12" fmla="*/ 0 60000 65536"/>
              <a:gd name="T13" fmla="*/ 0 60000 65536"/>
              <a:gd name="T14" fmla="*/ 0 60000 65536"/>
              <a:gd name="T15" fmla="*/ 0 60000 65536"/>
              <a:gd name="T16" fmla="*/ 0 60000 65536"/>
              <a:gd name="T17" fmla="*/ 0 60000 65536"/>
              <a:gd name="T18" fmla="*/ 0 w 18"/>
              <a:gd name="T19" fmla="*/ 0 h 2"/>
              <a:gd name="T20" fmla="*/ 18 w 18"/>
              <a:gd name="T21" fmla="*/ 2 h 2"/>
            </a:gdLst>
            <a:ahLst/>
            <a:cxnLst>
              <a:cxn ang="T12">
                <a:pos x="T0" y="T1"/>
              </a:cxn>
              <a:cxn ang="T13">
                <a:pos x="T2" y="T3"/>
              </a:cxn>
              <a:cxn ang="T14">
                <a:pos x="T4" y="T5"/>
              </a:cxn>
              <a:cxn ang="T15">
                <a:pos x="T6" y="T7"/>
              </a:cxn>
              <a:cxn ang="T16">
                <a:pos x="T8" y="T9"/>
              </a:cxn>
              <a:cxn ang="T17">
                <a:pos x="T10" y="T11"/>
              </a:cxn>
            </a:cxnLst>
            <a:rect l="T18" t="T19" r="T20" b="T21"/>
            <a:pathLst>
              <a:path w="18" h="2">
                <a:moveTo>
                  <a:pt x="18" y="2"/>
                </a:moveTo>
                <a:lnTo>
                  <a:pt x="18" y="0"/>
                </a:lnTo>
                <a:lnTo>
                  <a:pt x="0" y="0"/>
                </a:lnTo>
                <a:lnTo>
                  <a:pt x="0" y="2"/>
                </a:lnTo>
                <a:lnTo>
                  <a:pt x="18" y="2"/>
                </a:lnTo>
                <a:close/>
              </a:path>
            </a:pathLst>
          </a:custGeom>
          <a:solidFill>
            <a:srgbClr val="FFFFFF"/>
          </a:solidFill>
          <a:ln w="4">
            <a:solidFill>
              <a:srgbClr val="FFFFFF"/>
            </a:solidFill>
            <a:round/>
            <a:headEnd/>
            <a:tailEnd/>
          </a:ln>
        </p:spPr>
        <p:txBody>
          <a:bodyPr/>
          <a:lstStyle/>
          <a:p>
            <a:endParaRPr lang="en-US" b="1"/>
          </a:p>
        </p:txBody>
      </p:sp>
      <p:sp>
        <p:nvSpPr>
          <p:cNvPr id="41122" name="Freeform 1760"/>
          <p:cNvSpPr>
            <a:spLocks/>
          </p:cNvSpPr>
          <p:nvPr/>
        </p:nvSpPr>
        <p:spPr bwMode="auto">
          <a:xfrm>
            <a:off x="6715125" y="1768475"/>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2" y="18"/>
                </a:lnTo>
                <a:lnTo>
                  <a:pt x="22" y="34"/>
                </a:lnTo>
                <a:lnTo>
                  <a:pt x="28" y="34"/>
                </a:lnTo>
                <a:lnTo>
                  <a:pt x="28" y="0"/>
                </a:lnTo>
                <a:lnTo>
                  <a:pt x="22" y="0"/>
                </a:lnTo>
                <a:lnTo>
                  <a:pt x="22"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123" name="Freeform 1761"/>
          <p:cNvSpPr>
            <a:spLocks/>
          </p:cNvSpPr>
          <p:nvPr/>
        </p:nvSpPr>
        <p:spPr bwMode="auto">
          <a:xfrm>
            <a:off x="6413500" y="1768475"/>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4" y="18"/>
                </a:lnTo>
                <a:lnTo>
                  <a:pt x="24" y="34"/>
                </a:lnTo>
                <a:lnTo>
                  <a:pt x="28" y="34"/>
                </a:lnTo>
                <a:lnTo>
                  <a:pt x="28" y="0"/>
                </a:lnTo>
                <a:lnTo>
                  <a:pt x="24" y="0"/>
                </a:lnTo>
                <a:lnTo>
                  <a:pt x="24"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124" name="Freeform 1762"/>
          <p:cNvSpPr>
            <a:spLocks/>
          </p:cNvSpPr>
          <p:nvPr/>
        </p:nvSpPr>
        <p:spPr bwMode="auto">
          <a:xfrm>
            <a:off x="6661150" y="1552575"/>
            <a:ext cx="44450" cy="57150"/>
          </a:xfrm>
          <a:custGeom>
            <a:avLst/>
            <a:gdLst>
              <a:gd name="T0" fmla="*/ 2147483647 w 28"/>
              <a:gd name="T1" fmla="*/ 2147483647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0 h 36"/>
              <a:gd name="T12" fmla="*/ 2147483647 w 28"/>
              <a:gd name="T13" fmla="*/ 0 h 36"/>
              <a:gd name="T14" fmla="*/ 2147483647 w 28"/>
              <a:gd name="T15" fmla="*/ 2147483647 h 36"/>
              <a:gd name="T16" fmla="*/ 2147483647 w 28"/>
              <a:gd name="T17" fmla="*/ 2147483647 h 36"/>
              <a:gd name="T18" fmla="*/ 2147483647 w 28"/>
              <a:gd name="T19" fmla="*/ 0 h 36"/>
              <a:gd name="T20" fmla="*/ 0 w 28"/>
              <a:gd name="T21" fmla="*/ 0 h 36"/>
              <a:gd name="T22" fmla="*/ 0 w 28"/>
              <a:gd name="T23" fmla="*/ 2147483647 h 36"/>
              <a:gd name="T24" fmla="*/ 2147483647 w 28"/>
              <a:gd name="T25" fmla="*/ 2147483647 h 36"/>
              <a:gd name="T26" fmla="*/ 2147483647 w 28"/>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6"/>
              <a:gd name="T44" fmla="*/ 28 w 28"/>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6">
                <a:moveTo>
                  <a:pt x="4" y="36"/>
                </a:moveTo>
                <a:lnTo>
                  <a:pt x="4" y="18"/>
                </a:lnTo>
                <a:lnTo>
                  <a:pt x="22" y="18"/>
                </a:lnTo>
                <a:lnTo>
                  <a:pt x="22" y="36"/>
                </a:lnTo>
                <a:lnTo>
                  <a:pt x="28" y="36"/>
                </a:lnTo>
                <a:lnTo>
                  <a:pt x="28" y="0"/>
                </a:lnTo>
                <a:lnTo>
                  <a:pt x="22" y="0"/>
                </a:lnTo>
                <a:lnTo>
                  <a:pt x="22" y="14"/>
                </a:lnTo>
                <a:lnTo>
                  <a:pt x="4" y="14"/>
                </a:lnTo>
                <a:lnTo>
                  <a:pt x="4"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125" name="Freeform 1763"/>
          <p:cNvSpPr>
            <a:spLocks noEditPoints="1"/>
          </p:cNvSpPr>
          <p:nvPr/>
        </p:nvSpPr>
        <p:spPr bwMode="auto">
          <a:xfrm>
            <a:off x="6711950" y="1552575"/>
            <a:ext cx="53975" cy="57150"/>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0 h 36"/>
              <a:gd name="T42" fmla="*/ 2147483647 w 34"/>
              <a:gd name="T43" fmla="*/ 0 h 36"/>
              <a:gd name="T44" fmla="*/ 2147483647 w 34"/>
              <a:gd name="T45" fmla="*/ 0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0 w 34"/>
              <a:gd name="T55" fmla="*/ 2147483647 h 36"/>
              <a:gd name="T56" fmla="*/ 0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2147483647 h 36"/>
              <a:gd name="T90" fmla="*/ 2147483647 w 34"/>
              <a:gd name="T91" fmla="*/ 2147483647 h 36"/>
              <a:gd name="T92" fmla="*/ 2147483647 w 34"/>
              <a:gd name="T93" fmla="*/ 2147483647 h 36"/>
              <a:gd name="T94" fmla="*/ 2147483647 w 34"/>
              <a:gd name="T95" fmla="*/ 2147483647 h 36"/>
              <a:gd name="T96" fmla="*/ 2147483647 w 34"/>
              <a:gd name="T97" fmla="*/ 2147483647 h 36"/>
              <a:gd name="T98" fmla="*/ 2147483647 w 34"/>
              <a:gd name="T99" fmla="*/ 2147483647 h 36"/>
              <a:gd name="T100" fmla="*/ 2147483647 w 34"/>
              <a:gd name="T101" fmla="*/ 2147483647 h 36"/>
              <a:gd name="T102" fmla="*/ 2147483647 w 34"/>
              <a:gd name="T103" fmla="*/ 2147483647 h 36"/>
              <a:gd name="T104" fmla="*/ 2147483647 w 34"/>
              <a:gd name="T105" fmla="*/ 2147483647 h 36"/>
              <a:gd name="T106" fmla="*/ 2147483647 w 34"/>
              <a:gd name="T107" fmla="*/ 2147483647 h 36"/>
              <a:gd name="T108" fmla="*/ 2147483647 w 34"/>
              <a:gd name="T109" fmla="*/ 2147483647 h 36"/>
              <a:gd name="T110" fmla="*/ 2147483647 w 34"/>
              <a:gd name="T111" fmla="*/ 2147483647 h 36"/>
              <a:gd name="T112" fmla="*/ 2147483647 w 3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6"/>
              <a:gd name="T173" fmla="*/ 34 w 3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6">
                <a:moveTo>
                  <a:pt x="2" y="26"/>
                </a:moveTo>
                <a:lnTo>
                  <a:pt x="2" y="26"/>
                </a:lnTo>
                <a:lnTo>
                  <a:pt x="4" y="30"/>
                </a:lnTo>
                <a:lnTo>
                  <a:pt x="8" y="34"/>
                </a:lnTo>
                <a:lnTo>
                  <a:pt x="12" y="36"/>
                </a:lnTo>
                <a:lnTo>
                  <a:pt x="18" y="36"/>
                </a:lnTo>
                <a:lnTo>
                  <a:pt x="26" y="34"/>
                </a:lnTo>
                <a:lnTo>
                  <a:pt x="28" y="30"/>
                </a:lnTo>
                <a:lnTo>
                  <a:pt x="32" y="28"/>
                </a:lnTo>
                <a:lnTo>
                  <a:pt x="34" y="18"/>
                </a:lnTo>
                <a:lnTo>
                  <a:pt x="32" y="8"/>
                </a:lnTo>
                <a:lnTo>
                  <a:pt x="28" y="6"/>
                </a:lnTo>
                <a:lnTo>
                  <a:pt x="26" y="2"/>
                </a:lnTo>
                <a:lnTo>
                  <a:pt x="22" y="0"/>
                </a:lnTo>
                <a:lnTo>
                  <a:pt x="18" y="0"/>
                </a:lnTo>
                <a:lnTo>
                  <a:pt x="10" y="2"/>
                </a:lnTo>
                <a:lnTo>
                  <a:pt x="6" y="4"/>
                </a:lnTo>
                <a:lnTo>
                  <a:pt x="2" y="10"/>
                </a:lnTo>
                <a:lnTo>
                  <a:pt x="0" y="18"/>
                </a:lnTo>
                <a:lnTo>
                  <a:pt x="2" y="26"/>
                </a:lnTo>
                <a:close/>
                <a:moveTo>
                  <a:pt x="8" y="8"/>
                </a:moveTo>
                <a:lnTo>
                  <a:pt x="8" y="8"/>
                </a:lnTo>
                <a:lnTo>
                  <a:pt x="12" y="4"/>
                </a:lnTo>
                <a:lnTo>
                  <a:pt x="18" y="4"/>
                </a:lnTo>
                <a:lnTo>
                  <a:pt x="24" y="6"/>
                </a:lnTo>
                <a:lnTo>
                  <a:pt x="28" y="10"/>
                </a:lnTo>
                <a:lnTo>
                  <a:pt x="28" y="18"/>
                </a:lnTo>
                <a:lnTo>
                  <a:pt x="28" y="24"/>
                </a:lnTo>
                <a:lnTo>
                  <a:pt x="26" y="28"/>
                </a:lnTo>
                <a:lnTo>
                  <a:pt x="22" y="30"/>
                </a:lnTo>
                <a:lnTo>
                  <a:pt x="16" y="32"/>
                </a:lnTo>
                <a:lnTo>
                  <a:pt x="12" y="30"/>
                </a:lnTo>
                <a:lnTo>
                  <a:pt x="8" y="28"/>
                </a:lnTo>
                <a:lnTo>
                  <a:pt x="6" y="24"/>
                </a:lnTo>
                <a:lnTo>
                  <a:pt x="6" y="18"/>
                </a:lnTo>
                <a:lnTo>
                  <a:pt x="6" y="12"/>
                </a:lnTo>
                <a:lnTo>
                  <a:pt x="8" y="8"/>
                </a:lnTo>
                <a:close/>
              </a:path>
            </a:pathLst>
          </a:custGeom>
          <a:solidFill>
            <a:srgbClr val="FFFFFF"/>
          </a:solidFill>
          <a:ln w="4">
            <a:solidFill>
              <a:srgbClr val="FFFFFF"/>
            </a:solidFill>
            <a:round/>
            <a:headEnd/>
            <a:tailEnd/>
          </a:ln>
        </p:spPr>
        <p:txBody>
          <a:bodyPr/>
          <a:lstStyle/>
          <a:p>
            <a:endParaRPr lang="en-US" b="1"/>
          </a:p>
        </p:txBody>
      </p:sp>
      <p:sp>
        <p:nvSpPr>
          <p:cNvPr id="41126" name="Freeform 1764"/>
          <p:cNvSpPr>
            <a:spLocks/>
          </p:cNvSpPr>
          <p:nvPr/>
        </p:nvSpPr>
        <p:spPr bwMode="auto">
          <a:xfrm>
            <a:off x="6327775" y="193357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27" name="Freeform 1765"/>
          <p:cNvSpPr>
            <a:spLocks noEditPoints="1"/>
          </p:cNvSpPr>
          <p:nvPr/>
        </p:nvSpPr>
        <p:spPr bwMode="auto">
          <a:xfrm>
            <a:off x="6172200" y="1965325"/>
            <a:ext cx="53975" cy="53975"/>
          </a:xfrm>
          <a:custGeom>
            <a:avLst/>
            <a:gdLst>
              <a:gd name="T0" fmla="*/ 2147483647 w 34"/>
              <a:gd name="T1" fmla="*/ 2147483647 h 34"/>
              <a:gd name="T2" fmla="*/ 2147483647 w 34"/>
              <a:gd name="T3" fmla="*/ 2147483647 h 34"/>
              <a:gd name="T4" fmla="*/ 2147483647 w 34"/>
              <a:gd name="T5" fmla="*/ 2147483647 h 34"/>
              <a:gd name="T6" fmla="*/ 2147483647 w 34"/>
              <a:gd name="T7" fmla="*/ 2147483647 h 34"/>
              <a:gd name="T8" fmla="*/ 2147483647 w 34"/>
              <a:gd name="T9" fmla="*/ 2147483647 h 34"/>
              <a:gd name="T10" fmla="*/ 2147483647 w 34"/>
              <a:gd name="T11" fmla="*/ 2147483647 h 34"/>
              <a:gd name="T12" fmla="*/ 2147483647 w 34"/>
              <a:gd name="T13" fmla="*/ 2147483647 h 34"/>
              <a:gd name="T14" fmla="*/ 2147483647 w 34"/>
              <a:gd name="T15" fmla="*/ 2147483647 h 34"/>
              <a:gd name="T16" fmla="*/ 2147483647 w 34"/>
              <a:gd name="T17" fmla="*/ 2147483647 h 34"/>
              <a:gd name="T18" fmla="*/ 2147483647 w 34"/>
              <a:gd name="T19" fmla="*/ 2147483647 h 34"/>
              <a:gd name="T20" fmla="*/ 2147483647 w 34"/>
              <a:gd name="T21" fmla="*/ 2147483647 h 34"/>
              <a:gd name="T22" fmla="*/ 2147483647 w 34"/>
              <a:gd name="T23" fmla="*/ 2147483647 h 34"/>
              <a:gd name="T24" fmla="*/ 2147483647 w 34"/>
              <a:gd name="T25" fmla="*/ 2147483647 h 34"/>
              <a:gd name="T26" fmla="*/ 2147483647 w 34"/>
              <a:gd name="T27" fmla="*/ 2147483647 h 34"/>
              <a:gd name="T28" fmla="*/ 2147483647 w 34"/>
              <a:gd name="T29" fmla="*/ 2147483647 h 34"/>
              <a:gd name="T30" fmla="*/ 2147483647 w 34"/>
              <a:gd name="T31" fmla="*/ 2147483647 h 34"/>
              <a:gd name="T32" fmla="*/ 2147483647 w 34"/>
              <a:gd name="T33" fmla="*/ 2147483647 h 34"/>
              <a:gd name="T34" fmla="*/ 2147483647 w 34"/>
              <a:gd name="T35" fmla="*/ 2147483647 h 34"/>
              <a:gd name="T36" fmla="*/ 2147483647 w 34"/>
              <a:gd name="T37" fmla="*/ 2147483647 h 34"/>
              <a:gd name="T38" fmla="*/ 2147483647 w 34"/>
              <a:gd name="T39" fmla="*/ 2147483647 h 34"/>
              <a:gd name="T40" fmla="*/ 2147483647 w 34"/>
              <a:gd name="T41" fmla="*/ 0 h 34"/>
              <a:gd name="T42" fmla="*/ 2147483647 w 34"/>
              <a:gd name="T43" fmla="*/ 0 h 34"/>
              <a:gd name="T44" fmla="*/ 2147483647 w 34"/>
              <a:gd name="T45" fmla="*/ 0 h 34"/>
              <a:gd name="T46" fmla="*/ 2147483647 w 34"/>
              <a:gd name="T47" fmla="*/ 0 h 34"/>
              <a:gd name="T48" fmla="*/ 2147483647 w 34"/>
              <a:gd name="T49" fmla="*/ 2147483647 h 34"/>
              <a:gd name="T50" fmla="*/ 2147483647 w 34"/>
              <a:gd name="T51" fmla="*/ 2147483647 h 34"/>
              <a:gd name="T52" fmla="*/ 2147483647 w 34"/>
              <a:gd name="T53" fmla="*/ 2147483647 h 34"/>
              <a:gd name="T54" fmla="*/ 0 w 34"/>
              <a:gd name="T55" fmla="*/ 2147483647 h 34"/>
              <a:gd name="T56" fmla="*/ 0 w 34"/>
              <a:gd name="T57" fmla="*/ 2147483647 h 34"/>
              <a:gd name="T58" fmla="*/ 2147483647 w 34"/>
              <a:gd name="T59" fmla="*/ 2147483647 h 34"/>
              <a:gd name="T60" fmla="*/ 2147483647 w 34"/>
              <a:gd name="T61" fmla="*/ 2147483647 h 34"/>
              <a:gd name="T62" fmla="*/ 2147483647 w 34"/>
              <a:gd name="T63" fmla="*/ 2147483647 h 34"/>
              <a:gd name="T64" fmla="*/ 2147483647 w 34"/>
              <a:gd name="T65" fmla="*/ 2147483647 h 34"/>
              <a:gd name="T66" fmla="*/ 2147483647 w 34"/>
              <a:gd name="T67" fmla="*/ 2147483647 h 34"/>
              <a:gd name="T68" fmla="*/ 2147483647 w 34"/>
              <a:gd name="T69" fmla="*/ 2147483647 h 34"/>
              <a:gd name="T70" fmla="*/ 2147483647 w 34"/>
              <a:gd name="T71" fmla="*/ 2147483647 h 34"/>
              <a:gd name="T72" fmla="*/ 2147483647 w 34"/>
              <a:gd name="T73" fmla="*/ 2147483647 h 34"/>
              <a:gd name="T74" fmla="*/ 2147483647 w 34"/>
              <a:gd name="T75" fmla="*/ 2147483647 h 34"/>
              <a:gd name="T76" fmla="*/ 2147483647 w 34"/>
              <a:gd name="T77" fmla="*/ 2147483647 h 34"/>
              <a:gd name="T78" fmla="*/ 2147483647 w 34"/>
              <a:gd name="T79" fmla="*/ 2147483647 h 34"/>
              <a:gd name="T80" fmla="*/ 2147483647 w 34"/>
              <a:gd name="T81" fmla="*/ 2147483647 h 34"/>
              <a:gd name="T82" fmla="*/ 2147483647 w 34"/>
              <a:gd name="T83" fmla="*/ 2147483647 h 34"/>
              <a:gd name="T84" fmla="*/ 2147483647 w 34"/>
              <a:gd name="T85" fmla="*/ 2147483647 h 34"/>
              <a:gd name="T86" fmla="*/ 2147483647 w 34"/>
              <a:gd name="T87" fmla="*/ 2147483647 h 34"/>
              <a:gd name="T88" fmla="*/ 2147483647 w 34"/>
              <a:gd name="T89" fmla="*/ 2147483647 h 34"/>
              <a:gd name="T90" fmla="*/ 2147483647 w 34"/>
              <a:gd name="T91" fmla="*/ 2147483647 h 34"/>
              <a:gd name="T92" fmla="*/ 2147483647 w 34"/>
              <a:gd name="T93" fmla="*/ 2147483647 h 34"/>
              <a:gd name="T94" fmla="*/ 2147483647 w 34"/>
              <a:gd name="T95" fmla="*/ 2147483647 h 34"/>
              <a:gd name="T96" fmla="*/ 2147483647 w 34"/>
              <a:gd name="T97" fmla="*/ 2147483647 h 34"/>
              <a:gd name="T98" fmla="*/ 2147483647 w 34"/>
              <a:gd name="T99" fmla="*/ 2147483647 h 34"/>
              <a:gd name="T100" fmla="*/ 2147483647 w 34"/>
              <a:gd name="T101" fmla="*/ 2147483647 h 34"/>
              <a:gd name="T102" fmla="*/ 2147483647 w 34"/>
              <a:gd name="T103" fmla="*/ 2147483647 h 34"/>
              <a:gd name="T104" fmla="*/ 2147483647 w 34"/>
              <a:gd name="T105" fmla="*/ 2147483647 h 34"/>
              <a:gd name="T106" fmla="*/ 2147483647 w 34"/>
              <a:gd name="T107" fmla="*/ 2147483647 h 34"/>
              <a:gd name="T108" fmla="*/ 2147483647 w 34"/>
              <a:gd name="T109" fmla="*/ 2147483647 h 34"/>
              <a:gd name="T110" fmla="*/ 2147483647 w 34"/>
              <a:gd name="T111" fmla="*/ 2147483647 h 34"/>
              <a:gd name="T112" fmla="*/ 2147483647 w 34"/>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34"/>
              <a:gd name="T173" fmla="*/ 34 w 34"/>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34">
                <a:moveTo>
                  <a:pt x="2" y="26"/>
                </a:moveTo>
                <a:lnTo>
                  <a:pt x="2" y="26"/>
                </a:lnTo>
                <a:lnTo>
                  <a:pt x="6" y="30"/>
                </a:lnTo>
                <a:lnTo>
                  <a:pt x="8" y="32"/>
                </a:lnTo>
                <a:lnTo>
                  <a:pt x="12" y="34"/>
                </a:lnTo>
                <a:lnTo>
                  <a:pt x="18" y="34"/>
                </a:lnTo>
                <a:lnTo>
                  <a:pt x="26" y="32"/>
                </a:lnTo>
                <a:lnTo>
                  <a:pt x="28" y="30"/>
                </a:lnTo>
                <a:lnTo>
                  <a:pt x="32" y="26"/>
                </a:lnTo>
                <a:lnTo>
                  <a:pt x="34" y="18"/>
                </a:lnTo>
                <a:lnTo>
                  <a:pt x="32" y="8"/>
                </a:lnTo>
                <a:lnTo>
                  <a:pt x="30" y="4"/>
                </a:lnTo>
                <a:lnTo>
                  <a:pt x="26" y="2"/>
                </a:lnTo>
                <a:lnTo>
                  <a:pt x="22" y="0"/>
                </a:lnTo>
                <a:lnTo>
                  <a:pt x="18" y="0"/>
                </a:lnTo>
                <a:lnTo>
                  <a:pt x="12" y="0"/>
                </a:lnTo>
                <a:lnTo>
                  <a:pt x="6" y="4"/>
                </a:lnTo>
                <a:lnTo>
                  <a:pt x="2" y="10"/>
                </a:lnTo>
                <a:lnTo>
                  <a:pt x="0" y="18"/>
                </a:lnTo>
                <a:lnTo>
                  <a:pt x="2" y="26"/>
                </a:lnTo>
                <a:close/>
                <a:moveTo>
                  <a:pt x="10" y="6"/>
                </a:moveTo>
                <a:lnTo>
                  <a:pt x="10" y="6"/>
                </a:lnTo>
                <a:lnTo>
                  <a:pt x="14" y="4"/>
                </a:lnTo>
                <a:lnTo>
                  <a:pt x="18" y="4"/>
                </a:lnTo>
                <a:lnTo>
                  <a:pt x="24" y="6"/>
                </a:lnTo>
                <a:lnTo>
                  <a:pt x="28" y="10"/>
                </a:lnTo>
                <a:lnTo>
                  <a:pt x="30" y="18"/>
                </a:lnTo>
                <a:lnTo>
                  <a:pt x="28" y="24"/>
                </a:lnTo>
                <a:lnTo>
                  <a:pt x="26" y="28"/>
                </a:lnTo>
                <a:lnTo>
                  <a:pt x="22" y="30"/>
                </a:lnTo>
                <a:lnTo>
                  <a:pt x="18" y="30"/>
                </a:lnTo>
                <a:lnTo>
                  <a:pt x="12" y="30"/>
                </a:lnTo>
                <a:lnTo>
                  <a:pt x="8" y="28"/>
                </a:lnTo>
                <a:lnTo>
                  <a:pt x="6" y="24"/>
                </a:lnTo>
                <a:lnTo>
                  <a:pt x="6" y="18"/>
                </a:lnTo>
                <a:lnTo>
                  <a:pt x="6" y="10"/>
                </a:lnTo>
                <a:lnTo>
                  <a:pt x="10" y="6"/>
                </a:lnTo>
                <a:close/>
              </a:path>
            </a:pathLst>
          </a:custGeom>
          <a:solidFill>
            <a:srgbClr val="FFFFFF"/>
          </a:solidFill>
          <a:ln w="4">
            <a:solidFill>
              <a:srgbClr val="FFFFFF"/>
            </a:solidFill>
            <a:round/>
            <a:headEnd/>
            <a:tailEnd/>
          </a:ln>
        </p:spPr>
        <p:txBody>
          <a:bodyPr/>
          <a:lstStyle/>
          <a:p>
            <a:endParaRPr lang="en-US" b="1"/>
          </a:p>
        </p:txBody>
      </p:sp>
      <p:sp>
        <p:nvSpPr>
          <p:cNvPr id="41128" name="Freeform 1766"/>
          <p:cNvSpPr>
            <a:spLocks/>
          </p:cNvSpPr>
          <p:nvPr/>
        </p:nvSpPr>
        <p:spPr bwMode="auto">
          <a:xfrm>
            <a:off x="6197600" y="1758950"/>
            <a:ext cx="44450" cy="57150"/>
          </a:xfrm>
          <a:custGeom>
            <a:avLst/>
            <a:gdLst>
              <a:gd name="T0" fmla="*/ 2147483647 w 28"/>
              <a:gd name="T1" fmla="*/ 2147483647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2147483647 w 28"/>
              <a:gd name="T13" fmla="*/ 2147483647 h 36"/>
              <a:gd name="T14" fmla="*/ 2147483647 w 28"/>
              <a:gd name="T15" fmla="*/ 0 h 36"/>
              <a:gd name="T16" fmla="*/ 0 w 28"/>
              <a:gd name="T17" fmla="*/ 0 h 36"/>
              <a:gd name="T18" fmla="*/ 0 w 28"/>
              <a:gd name="T19" fmla="*/ 2147483647 h 36"/>
              <a:gd name="T20" fmla="*/ 2147483647 w 28"/>
              <a:gd name="T21" fmla="*/ 2147483647 h 36"/>
              <a:gd name="T22" fmla="*/ 2147483647 w 28"/>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4" y="36"/>
                </a:moveTo>
                <a:lnTo>
                  <a:pt x="4" y="8"/>
                </a:lnTo>
                <a:lnTo>
                  <a:pt x="22" y="36"/>
                </a:lnTo>
                <a:lnTo>
                  <a:pt x="28" y="36"/>
                </a:lnTo>
                <a:lnTo>
                  <a:pt x="28" y="2"/>
                </a:lnTo>
                <a:lnTo>
                  <a:pt x="24" y="2"/>
                </a:lnTo>
                <a:lnTo>
                  <a:pt x="22" y="28"/>
                </a:lnTo>
                <a:lnTo>
                  <a:pt x="6"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129" name="Freeform 1767"/>
          <p:cNvSpPr>
            <a:spLocks/>
          </p:cNvSpPr>
          <p:nvPr/>
        </p:nvSpPr>
        <p:spPr bwMode="auto">
          <a:xfrm>
            <a:off x="5984875" y="1882775"/>
            <a:ext cx="44450" cy="57150"/>
          </a:xfrm>
          <a:custGeom>
            <a:avLst/>
            <a:gdLst>
              <a:gd name="T0" fmla="*/ 2147483647 w 28"/>
              <a:gd name="T1" fmla="*/ 2147483647 h 36"/>
              <a:gd name="T2" fmla="*/ 2147483647 w 28"/>
              <a:gd name="T3" fmla="*/ 2147483647 h 36"/>
              <a:gd name="T4" fmla="*/ 2147483647 w 28"/>
              <a:gd name="T5" fmla="*/ 2147483647 h 36"/>
              <a:gd name="T6" fmla="*/ 2147483647 w 28"/>
              <a:gd name="T7" fmla="*/ 2147483647 h 36"/>
              <a:gd name="T8" fmla="*/ 2147483647 w 28"/>
              <a:gd name="T9" fmla="*/ 0 h 36"/>
              <a:gd name="T10" fmla="*/ 2147483647 w 28"/>
              <a:gd name="T11" fmla="*/ 0 h 36"/>
              <a:gd name="T12" fmla="*/ 2147483647 w 28"/>
              <a:gd name="T13" fmla="*/ 2147483647 h 36"/>
              <a:gd name="T14" fmla="*/ 2147483647 w 28"/>
              <a:gd name="T15" fmla="*/ 0 h 36"/>
              <a:gd name="T16" fmla="*/ 0 w 28"/>
              <a:gd name="T17" fmla="*/ 0 h 36"/>
              <a:gd name="T18" fmla="*/ 0 w 28"/>
              <a:gd name="T19" fmla="*/ 2147483647 h 36"/>
              <a:gd name="T20" fmla="*/ 2147483647 w 28"/>
              <a:gd name="T21" fmla="*/ 2147483647 h 36"/>
              <a:gd name="T22" fmla="*/ 2147483647 w 28"/>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4" y="36"/>
                </a:moveTo>
                <a:lnTo>
                  <a:pt x="4" y="8"/>
                </a:lnTo>
                <a:lnTo>
                  <a:pt x="22" y="34"/>
                </a:lnTo>
                <a:lnTo>
                  <a:pt x="28" y="34"/>
                </a:lnTo>
                <a:lnTo>
                  <a:pt x="26" y="0"/>
                </a:lnTo>
                <a:lnTo>
                  <a:pt x="22" y="0"/>
                </a:lnTo>
                <a:lnTo>
                  <a:pt x="22" y="28"/>
                </a:lnTo>
                <a:lnTo>
                  <a:pt x="4"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130" name="Freeform 1768"/>
          <p:cNvSpPr>
            <a:spLocks/>
          </p:cNvSpPr>
          <p:nvPr/>
        </p:nvSpPr>
        <p:spPr bwMode="auto">
          <a:xfrm>
            <a:off x="6172200" y="1546225"/>
            <a:ext cx="44450" cy="57150"/>
          </a:xfrm>
          <a:custGeom>
            <a:avLst/>
            <a:gdLst>
              <a:gd name="T0" fmla="*/ 2147483647 w 28"/>
              <a:gd name="T1" fmla="*/ 2147483647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2147483647 w 28"/>
              <a:gd name="T13" fmla="*/ 2147483647 h 36"/>
              <a:gd name="T14" fmla="*/ 2147483647 w 28"/>
              <a:gd name="T15" fmla="*/ 2147483647 h 36"/>
              <a:gd name="T16" fmla="*/ 2147483647 w 28"/>
              <a:gd name="T17" fmla="*/ 2147483647 h 36"/>
              <a:gd name="T18" fmla="*/ 2147483647 w 28"/>
              <a:gd name="T19" fmla="*/ 2147483647 h 36"/>
              <a:gd name="T20" fmla="*/ 0 w 28"/>
              <a:gd name="T21" fmla="*/ 0 h 36"/>
              <a:gd name="T22" fmla="*/ 0 w 28"/>
              <a:gd name="T23" fmla="*/ 2147483647 h 36"/>
              <a:gd name="T24" fmla="*/ 2147483647 w 28"/>
              <a:gd name="T25" fmla="*/ 2147483647 h 36"/>
              <a:gd name="T26" fmla="*/ 2147483647 w 28"/>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6"/>
              <a:gd name="T44" fmla="*/ 28 w 28"/>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6">
                <a:moveTo>
                  <a:pt x="4" y="36"/>
                </a:moveTo>
                <a:lnTo>
                  <a:pt x="4" y="20"/>
                </a:lnTo>
                <a:lnTo>
                  <a:pt x="22" y="20"/>
                </a:lnTo>
                <a:lnTo>
                  <a:pt x="22" y="36"/>
                </a:lnTo>
                <a:lnTo>
                  <a:pt x="26" y="36"/>
                </a:lnTo>
                <a:lnTo>
                  <a:pt x="28" y="2"/>
                </a:lnTo>
                <a:lnTo>
                  <a:pt x="22" y="2"/>
                </a:lnTo>
                <a:lnTo>
                  <a:pt x="22" y="16"/>
                </a:lnTo>
                <a:lnTo>
                  <a:pt x="4" y="16"/>
                </a:lnTo>
                <a:lnTo>
                  <a:pt x="6" y="2"/>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131" name="Freeform 1769"/>
          <p:cNvSpPr>
            <a:spLocks/>
          </p:cNvSpPr>
          <p:nvPr/>
        </p:nvSpPr>
        <p:spPr bwMode="auto">
          <a:xfrm>
            <a:off x="6175375" y="274955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0 h 34"/>
              <a:gd name="T10" fmla="*/ 2147483647 w 28"/>
              <a:gd name="T11" fmla="*/ 0 h 34"/>
              <a:gd name="T12" fmla="*/ 2147483647 w 28"/>
              <a:gd name="T13" fmla="*/ 2147483647 h 34"/>
              <a:gd name="T14" fmla="*/ 2147483647 w 28"/>
              <a:gd name="T15" fmla="*/ 0 h 34"/>
              <a:gd name="T16" fmla="*/ 0 w 28"/>
              <a:gd name="T17" fmla="*/ 0 h 34"/>
              <a:gd name="T18" fmla="*/ 0 w 28"/>
              <a:gd name="T19" fmla="*/ 2147483647 h 34"/>
              <a:gd name="T20" fmla="*/ 2147483647 w 28"/>
              <a:gd name="T21" fmla="*/ 2147483647 h 34"/>
              <a:gd name="T22" fmla="*/ 2147483647 w 28"/>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4"/>
              <a:gd name="T38" fmla="*/ 28 w 2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4">
                <a:moveTo>
                  <a:pt x="4" y="34"/>
                </a:moveTo>
                <a:lnTo>
                  <a:pt x="4" y="8"/>
                </a:lnTo>
                <a:lnTo>
                  <a:pt x="22" y="34"/>
                </a:lnTo>
                <a:lnTo>
                  <a:pt x="28" y="34"/>
                </a:lnTo>
                <a:lnTo>
                  <a:pt x="28" y="0"/>
                </a:lnTo>
                <a:lnTo>
                  <a:pt x="24" y="0"/>
                </a:lnTo>
                <a:lnTo>
                  <a:pt x="24" y="26"/>
                </a:lnTo>
                <a:lnTo>
                  <a:pt x="6"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32" name="Freeform 1770"/>
          <p:cNvSpPr>
            <a:spLocks/>
          </p:cNvSpPr>
          <p:nvPr/>
        </p:nvSpPr>
        <p:spPr bwMode="auto">
          <a:xfrm>
            <a:off x="6619875" y="27241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0 h 34"/>
              <a:gd name="T10" fmla="*/ 2147483647 w 26"/>
              <a:gd name="T11" fmla="*/ 0 h 34"/>
              <a:gd name="T12" fmla="*/ 2147483647 w 26"/>
              <a:gd name="T13" fmla="*/ 2147483647 h 34"/>
              <a:gd name="T14" fmla="*/ 2147483647 w 26"/>
              <a:gd name="T15" fmla="*/ 0 h 34"/>
              <a:gd name="T16" fmla="*/ 0 w 26"/>
              <a:gd name="T17" fmla="*/ 0 h 34"/>
              <a:gd name="T18" fmla="*/ 0 w 26"/>
              <a:gd name="T19" fmla="*/ 2147483647 h 34"/>
              <a:gd name="T20" fmla="*/ 2147483647 w 26"/>
              <a:gd name="T21" fmla="*/ 2147483647 h 34"/>
              <a:gd name="T22" fmla="*/ 2147483647 w 26"/>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4"/>
              <a:gd name="T38" fmla="*/ 26 w 2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4">
                <a:moveTo>
                  <a:pt x="4" y="34"/>
                </a:moveTo>
                <a:lnTo>
                  <a:pt x="4" y="8"/>
                </a:lnTo>
                <a:lnTo>
                  <a:pt x="22" y="34"/>
                </a:lnTo>
                <a:lnTo>
                  <a:pt x="26" y="34"/>
                </a:lnTo>
                <a:lnTo>
                  <a:pt x="26" y="0"/>
                </a:lnTo>
                <a:lnTo>
                  <a:pt x="22" y="0"/>
                </a:lnTo>
                <a:lnTo>
                  <a:pt x="22" y="28"/>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33" name="Freeform 1771"/>
          <p:cNvSpPr>
            <a:spLocks/>
          </p:cNvSpPr>
          <p:nvPr/>
        </p:nvSpPr>
        <p:spPr bwMode="auto">
          <a:xfrm>
            <a:off x="6511925" y="251777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0 h 34"/>
              <a:gd name="T10" fmla="*/ 2147483647 w 26"/>
              <a:gd name="T11" fmla="*/ 0 h 34"/>
              <a:gd name="T12" fmla="*/ 2147483647 w 26"/>
              <a:gd name="T13" fmla="*/ 2147483647 h 34"/>
              <a:gd name="T14" fmla="*/ 2147483647 w 26"/>
              <a:gd name="T15" fmla="*/ 0 h 34"/>
              <a:gd name="T16" fmla="*/ 0 w 26"/>
              <a:gd name="T17" fmla="*/ 0 h 34"/>
              <a:gd name="T18" fmla="*/ 0 w 26"/>
              <a:gd name="T19" fmla="*/ 2147483647 h 34"/>
              <a:gd name="T20" fmla="*/ 2147483647 w 26"/>
              <a:gd name="T21" fmla="*/ 2147483647 h 34"/>
              <a:gd name="T22" fmla="*/ 2147483647 w 26"/>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4"/>
              <a:gd name="T38" fmla="*/ 26 w 2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4">
                <a:moveTo>
                  <a:pt x="4" y="34"/>
                </a:moveTo>
                <a:lnTo>
                  <a:pt x="4" y="6"/>
                </a:lnTo>
                <a:lnTo>
                  <a:pt x="22" y="34"/>
                </a:lnTo>
                <a:lnTo>
                  <a:pt x="26" y="34"/>
                </a:lnTo>
                <a:lnTo>
                  <a:pt x="26" y="0"/>
                </a:lnTo>
                <a:lnTo>
                  <a:pt x="22" y="0"/>
                </a:lnTo>
                <a:lnTo>
                  <a:pt x="22" y="26"/>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34" name="Freeform 1772"/>
          <p:cNvSpPr>
            <a:spLocks/>
          </p:cNvSpPr>
          <p:nvPr/>
        </p:nvSpPr>
        <p:spPr bwMode="auto">
          <a:xfrm>
            <a:off x="6400800" y="2879725"/>
            <a:ext cx="44450" cy="57150"/>
          </a:xfrm>
          <a:custGeom>
            <a:avLst/>
            <a:gdLst>
              <a:gd name="T0" fmla="*/ 2147483647 w 28"/>
              <a:gd name="T1" fmla="*/ 2147483647 h 36"/>
              <a:gd name="T2" fmla="*/ 2147483647 w 28"/>
              <a:gd name="T3" fmla="*/ 2147483647 h 36"/>
              <a:gd name="T4" fmla="*/ 2147483647 w 28"/>
              <a:gd name="T5" fmla="*/ 2147483647 h 36"/>
              <a:gd name="T6" fmla="*/ 2147483647 w 28"/>
              <a:gd name="T7" fmla="*/ 2147483647 h 36"/>
              <a:gd name="T8" fmla="*/ 2147483647 w 28"/>
              <a:gd name="T9" fmla="*/ 0 h 36"/>
              <a:gd name="T10" fmla="*/ 2147483647 w 28"/>
              <a:gd name="T11" fmla="*/ 0 h 36"/>
              <a:gd name="T12" fmla="*/ 2147483647 w 28"/>
              <a:gd name="T13" fmla="*/ 2147483647 h 36"/>
              <a:gd name="T14" fmla="*/ 2147483647 w 28"/>
              <a:gd name="T15" fmla="*/ 0 h 36"/>
              <a:gd name="T16" fmla="*/ 0 w 28"/>
              <a:gd name="T17" fmla="*/ 0 h 36"/>
              <a:gd name="T18" fmla="*/ 0 w 28"/>
              <a:gd name="T19" fmla="*/ 2147483647 h 36"/>
              <a:gd name="T20" fmla="*/ 2147483647 w 28"/>
              <a:gd name="T21" fmla="*/ 2147483647 h 36"/>
              <a:gd name="T22" fmla="*/ 2147483647 w 28"/>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4" y="36"/>
                </a:moveTo>
                <a:lnTo>
                  <a:pt x="4" y="8"/>
                </a:lnTo>
                <a:lnTo>
                  <a:pt x="22" y="36"/>
                </a:lnTo>
                <a:lnTo>
                  <a:pt x="28" y="36"/>
                </a:lnTo>
                <a:lnTo>
                  <a:pt x="28" y="0"/>
                </a:lnTo>
                <a:lnTo>
                  <a:pt x="24" y="0"/>
                </a:lnTo>
                <a:lnTo>
                  <a:pt x="24" y="28"/>
                </a:lnTo>
                <a:lnTo>
                  <a:pt x="6"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135" name="Freeform 1773"/>
          <p:cNvSpPr>
            <a:spLocks/>
          </p:cNvSpPr>
          <p:nvPr/>
        </p:nvSpPr>
        <p:spPr bwMode="auto">
          <a:xfrm>
            <a:off x="6724650" y="2533650"/>
            <a:ext cx="41275"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2147483647 w 26"/>
              <a:gd name="T9" fmla="*/ 2147483647 h 36"/>
              <a:gd name="T10" fmla="*/ 2147483647 w 26"/>
              <a:gd name="T11" fmla="*/ 0 h 36"/>
              <a:gd name="T12" fmla="*/ 2147483647 w 26"/>
              <a:gd name="T13" fmla="*/ 0 h 36"/>
              <a:gd name="T14" fmla="*/ 2147483647 w 26"/>
              <a:gd name="T15" fmla="*/ 2147483647 h 36"/>
              <a:gd name="T16" fmla="*/ 2147483647 w 26"/>
              <a:gd name="T17" fmla="*/ 2147483647 h 36"/>
              <a:gd name="T18" fmla="*/ 2147483647 w 26"/>
              <a:gd name="T19" fmla="*/ 0 h 36"/>
              <a:gd name="T20" fmla="*/ 0 w 26"/>
              <a:gd name="T21" fmla="*/ 0 h 36"/>
              <a:gd name="T22" fmla="*/ 0 w 26"/>
              <a:gd name="T23" fmla="*/ 2147483647 h 36"/>
              <a:gd name="T24" fmla="*/ 2147483647 w 26"/>
              <a:gd name="T25" fmla="*/ 2147483647 h 36"/>
              <a:gd name="T26" fmla="*/ 2147483647 w 26"/>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6"/>
              <a:gd name="T44" fmla="*/ 26 w 2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6">
                <a:moveTo>
                  <a:pt x="4" y="36"/>
                </a:moveTo>
                <a:lnTo>
                  <a:pt x="4" y="18"/>
                </a:lnTo>
                <a:lnTo>
                  <a:pt x="22" y="18"/>
                </a:lnTo>
                <a:lnTo>
                  <a:pt x="22" y="36"/>
                </a:lnTo>
                <a:lnTo>
                  <a:pt x="26" y="36"/>
                </a:lnTo>
                <a:lnTo>
                  <a:pt x="26" y="0"/>
                </a:lnTo>
                <a:lnTo>
                  <a:pt x="22" y="0"/>
                </a:lnTo>
                <a:lnTo>
                  <a:pt x="22" y="14"/>
                </a:lnTo>
                <a:lnTo>
                  <a:pt x="4" y="14"/>
                </a:lnTo>
                <a:lnTo>
                  <a:pt x="4" y="0"/>
                </a:lnTo>
                <a:lnTo>
                  <a:pt x="0" y="0"/>
                </a:lnTo>
                <a:lnTo>
                  <a:pt x="0" y="36"/>
                </a:lnTo>
                <a:lnTo>
                  <a:pt x="4" y="36"/>
                </a:lnTo>
                <a:close/>
              </a:path>
            </a:pathLst>
          </a:custGeom>
          <a:solidFill>
            <a:srgbClr val="FFFFFF"/>
          </a:solidFill>
          <a:ln w="4">
            <a:solidFill>
              <a:srgbClr val="FFFFFF"/>
            </a:solidFill>
            <a:round/>
            <a:headEnd/>
            <a:tailEnd/>
          </a:ln>
        </p:spPr>
        <p:txBody>
          <a:bodyPr/>
          <a:lstStyle/>
          <a:p>
            <a:endParaRPr lang="en-US" b="1"/>
          </a:p>
        </p:txBody>
      </p:sp>
      <p:sp>
        <p:nvSpPr>
          <p:cNvPr id="41136" name="Freeform 1774"/>
          <p:cNvSpPr>
            <a:spLocks/>
          </p:cNvSpPr>
          <p:nvPr/>
        </p:nvSpPr>
        <p:spPr bwMode="auto">
          <a:xfrm>
            <a:off x="7131050" y="393065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6" y="34"/>
                </a:moveTo>
                <a:lnTo>
                  <a:pt x="6" y="18"/>
                </a:lnTo>
                <a:lnTo>
                  <a:pt x="24" y="18"/>
                </a:lnTo>
                <a:lnTo>
                  <a:pt x="24" y="34"/>
                </a:lnTo>
                <a:lnTo>
                  <a:pt x="28" y="34"/>
                </a:lnTo>
                <a:lnTo>
                  <a:pt x="28" y="0"/>
                </a:lnTo>
                <a:lnTo>
                  <a:pt x="24" y="0"/>
                </a:lnTo>
                <a:lnTo>
                  <a:pt x="24" y="14"/>
                </a:lnTo>
                <a:lnTo>
                  <a:pt x="6" y="14"/>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137" name="Freeform 1775"/>
          <p:cNvSpPr>
            <a:spLocks/>
          </p:cNvSpPr>
          <p:nvPr/>
        </p:nvSpPr>
        <p:spPr bwMode="auto">
          <a:xfrm>
            <a:off x="7534275" y="49403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0 h 34"/>
              <a:gd name="T12" fmla="*/ 2147483647 w 28"/>
              <a:gd name="T13" fmla="*/ 0 h 34"/>
              <a:gd name="T14" fmla="*/ 2147483647 w 28"/>
              <a:gd name="T15" fmla="*/ 2147483647 h 34"/>
              <a:gd name="T16" fmla="*/ 2147483647 w 28"/>
              <a:gd name="T17" fmla="*/ 2147483647 h 34"/>
              <a:gd name="T18" fmla="*/ 2147483647 w 28"/>
              <a:gd name="T19" fmla="*/ 0 h 34"/>
              <a:gd name="T20" fmla="*/ 0 w 28"/>
              <a:gd name="T21" fmla="*/ 0 h 34"/>
              <a:gd name="T22" fmla="*/ 0 w 28"/>
              <a:gd name="T23" fmla="*/ 2147483647 h 34"/>
              <a:gd name="T24" fmla="*/ 2147483647 w 28"/>
              <a:gd name="T25" fmla="*/ 2147483647 h 34"/>
              <a:gd name="T26" fmla="*/ 2147483647 w 28"/>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4"/>
              <a:gd name="T44" fmla="*/ 28 w 2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4">
                <a:moveTo>
                  <a:pt x="4" y="34"/>
                </a:moveTo>
                <a:lnTo>
                  <a:pt x="4" y="18"/>
                </a:lnTo>
                <a:lnTo>
                  <a:pt x="22" y="18"/>
                </a:lnTo>
                <a:lnTo>
                  <a:pt x="22" y="34"/>
                </a:lnTo>
                <a:lnTo>
                  <a:pt x="28" y="34"/>
                </a:lnTo>
                <a:lnTo>
                  <a:pt x="28"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38" name="Freeform 1776"/>
          <p:cNvSpPr>
            <a:spLocks/>
          </p:cNvSpPr>
          <p:nvPr/>
        </p:nvSpPr>
        <p:spPr bwMode="auto">
          <a:xfrm>
            <a:off x="6905625" y="3498850"/>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0 h 34"/>
              <a:gd name="T10" fmla="*/ 2147483647 w 26"/>
              <a:gd name="T11" fmla="*/ 0 h 34"/>
              <a:gd name="T12" fmla="*/ 2147483647 w 26"/>
              <a:gd name="T13" fmla="*/ 2147483647 h 34"/>
              <a:gd name="T14" fmla="*/ 2147483647 w 26"/>
              <a:gd name="T15" fmla="*/ 0 h 34"/>
              <a:gd name="T16" fmla="*/ 0 w 26"/>
              <a:gd name="T17" fmla="*/ 0 h 34"/>
              <a:gd name="T18" fmla="*/ 0 w 26"/>
              <a:gd name="T19" fmla="*/ 2147483647 h 34"/>
              <a:gd name="T20" fmla="*/ 2147483647 w 26"/>
              <a:gd name="T21" fmla="*/ 2147483647 h 34"/>
              <a:gd name="T22" fmla="*/ 2147483647 w 26"/>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4"/>
              <a:gd name="T38" fmla="*/ 26 w 2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4">
                <a:moveTo>
                  <a:pt x="4" y="34"/>
                </a:moveTo>
                <a:lnTo>
                  <a:pt x="4" y="8"/>
                </a:lnTo>
                <a:lnTo>
                  <a:pt x="22" y="34"/>
                </a:lnTo>
                <a:lnTo>
                  <a:pt x="26" y="34"/>
                </a:lnTo>
                <a:lnTo>
                  <a:pt x="26" y="0"/>
                </a:lnTo>
                <a:lnTo>
                  <a:pt x="22" y="0"/>
                </a:lnTo>
                <a:lnTo>
                  <a:pt x="22" y="26"/>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39" name="Freeform 1777"/>
          <p:cNvSpPr>
            <a:spLocks/>
          </p:cNvSpPr>
          <p:nvPr/>
        </p:nvSpPr>
        <p:spPr bwMode="auto">
          <a:xfrm>
            <a:off x="7016750" y="3711575"/>
            <a:ext cx="44450" cy="57150"/>
          </a:xfrm>
          <a:custGeom>
            <a:avLst/>
            <a:gdLst>
              <a:gd name="T0" fmla="*/ 2147483647 w 28"/>
              <a:gd name="T1" fmla="*/ 2147483647 h 36"/>
              <a:gd name="T2" fmla="*/ 2147483647 w 28"/>
              <a:gd name="T3" fmla="*/ 2147483647 h 36"/>
              <a:gd name="T4" fmla="*/ 2147483647 w 28"/>
              <a:gd name="T5" fmla="*/ 2147483647 h 36"/>
              <a:gd name="T6" fmla="*/ 2147483647 w 28"/>
              <a:gd name="T7" fmla="*/ 2147483647 h 36"/>
              <a:gd name="T8" fmla="*/ 2147483647 w 28"/>
              <a:gd name="T9" fmla="*/ 0 h 36"/>
              <a:gd name="T10" fmla="*/ 2147483647 w 28"/>
              <a:gd name="T11" fmla="*/ 0 h 36"/>
              <a:gd name="T12" fmla="*/ 2147483647 w 28"/>
              <a:gd name="T13" fmla="*/ 2147483647 h 36"/>
              <a:gd name="T14" fmla="*/ 2147483647 w 28"/>
              <a:gd name="T15" fmla="*/ 0 h 36"/>
              <a:gd name="T16" fmla="*/ 0 w 28"/>
              <a:gd name="T17" fmla="*/ 0 h 36"/>
              <a:gd name="T18" fmla="*/ 0 w 28"/>
              <a:gd name="T19" fmla="*/ 2147483647 h 36"/>
              <a:gd name="T20" fmla="*/ 2147483647 w 28"/>
              <a:gd name="T21" fmla="*/ 2147483647 h 36"/>
              <a:gd name="T22" fmla="*/ 2147483647 w 28"/>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6" y="36"/>
                </a:moveTo>
                <a:lnTo>
                  <a:pt x="6" y="8"/>
                </a:lnTo>
                <a:lnTo>
                  <a:pt x="24" y="36"/>
                </a:lnTo>
                <a:lnTo>
                  <a:pt x="28" y="36"/>
                </a:lnTo>
                <a:lnTo>
                  <a:pt x="28" y="0"/>
                </a:lnTo>
                <a:lnTo>
                  <a:pt x="24" y="0"/>
                </a:lnTo>
                <a:lnTo>
                  <a:pt x="24" y="28"/>
                </a:lnTo>
                <a:lnTo>
                  <a:pt x="6" y="0"/>
                </a:lnTo>
                <a:lnTo>
                  <a:pt x="0" y="0"/>
                </a:lnTo>
                <a:lnTo>
                  <a:pt x="0" y="36"/>
                </a:lnTo>
                <a:lnTo>
                  <a:pt x="6" y="36"/>
                </a:lnTo>
                <a:close/>
              </a:path>
            </a:pathLst>
          </a:custGeom>
          <a:solidFill>
            <a:srgbClr val="FFFFFF"/>
          </a:solidFill>
          <a:ln w="4">
            <a:solidFill>
              <a:srgbClr val="FFFFFF"/>
            </a:solidFill>
            <a:round/>
            <a:headEnd/>
            <a:tailEnd/>
          </a:ln>
        </p:spPr>
        <p:txBody>
          <a:bodyPr/>
          <a:lstStyle/>
          <a:p>
            <a:endParaRPr lang="en-US" b="1"/>
          </a:p>
        </p:txBody>
      </p:sp>
      <p:sp>
        <p:nvSpPr>
          <p:cNvPr id="41140" name="Freeform 1778"/>
          <p:cNvSpPr>
            <a:spLocks/>
          </p:cNvSpPr>
          <p:nvPr/>
        </p:nvSpPr>
        <p:spPr bwMode="auto">
          <a:xfrm>
            <a:off x="6797675" y="3876675"/>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0 h 34"/>
              <a:gd name="T10" fmla="*/ 2147483647 w 28"/>
              <a:gd name="T11" fmla="*/ 0 h 34"/>
              <a:gd name="T12" fmla="*/ 2147483647 w 28"/>
              <a:gd name="T13" fmla="*/ 2147483647 h 34"/>
              <a:gd name="T14" fmla="*/ 2147483647 w 28"/>
              <a:gd name="T15" fmla="*/ 0 h 34"/>
              <a:gd name="T16" fmla="*/ 0 w 28"/>
              <a:gd name="T17" fmla="*/ 0 h 34"/>
              <a:gd name="T18" fmla="*/ 0 w 28"/>
              <a:gd name="T19" fmla="*/ 2147483647 h 34"/>
              <a:gd name="T20" fmla="*/ 2147483647 w 28"/>
              <a:gd name="T21" fmla="*/ 2147483647 h 34"/>
              <a:gd name="T22" fmla="*/ 2147483647 w 28"/>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4"/>
              <a:gd name="T38" fmla="*/ 28 w 2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4">
                <a:moveTo>
                  <a:pt x="6" y="34"/>
                </a:moveTo>
                <a:lnTo>
                  <a:pt x="6" y="8"/>
                </a:lnTo>
                <a:lnTo>
                  <a:pt x="24" y="34"/>
                </a:lnTo>
                <a:lnTo>
                  <a:pt x="28" y="34"/>
                </a:lnTo>
                <a:lnTo>
                  <a:pt x="28" y="0"/>
                </a:lnTo>
                <a:lnTo>
                  <a:pt x="24" y="0"/>
                </a:lnTo>
                <a:lnTo>
                  <a:pt x="24" y="26"/>
                </a:lnTo>
                <a:lnTo>
                  <a:pt x="6" y="0"/>
                </a:lnTo>
                <a:lnTo>
                  <a:pt x="0" y="0"/>
                </a:lnTo>
                <a:lnTo>
                  <a:pt x="0" y="34"/>
                </a:lnTo>
                <a:lnTo>
                  <a:pt x="6" y="34"/>
                </a:lnTo>
                <a:close/>
              </a:path>
            </a:pathLst>
          </a:custGeom>
          <a:solidFill>
            <a:srgbClr val="FFFFFF"/>
          </a:solidFill>
          <a:ln w="4">
            <a:solidFill>
              <a:srgbClr val="FFFFFF"/>
            </a:solidFill>
            <a:round/>
            <a:headEnd/>
            <a:tailEnd/>
          </a:ln>
        </p:spPr>
        <p:txBody>
          <a:bodyPr/>
          <a:lstStyle/>
          <a:p>
            <a:endParaRPr lang="en-US" b="1"/>
          </a:p>
        </p:txBody>
      </p:sp>
      <p:sp>
        <p:nvSpPr>
          <p:cNvPr id="41141" name="Freeform 1779"/>
          <p:cNvSpPr>
            <a:spLocks/>
          </p:cNvSpPr>
          <p:nvPr/>
        </p:nvSpPr>
        <p:spPr bwMode="auto">
          <a:xfrm>
            <a:off x="6575425" y="3746500"/>
            <a:ext cx="44450" cy="53975"/>
          </a:xfrm>
          <a:custGeom>
            <a:avLst/>
            <a:gdLst>
              <a:gd name="T0" fmla="*/ 2147483647 w 28"/>
              <a:gd name="T1" fmla="*/ 2147483647 h 34"/>
              <a:gd name="T2" fmla="*/ 2147483647 w 28"/>
              <a:gd name="T3" fmla="*/ 2147483647 h 34"/>
              <a:gd name="T4" fmla="*/ 2147483647 w 28"/>
              <a:gd name="T5" fmla="*/ 2147483647 h 34"/>
              <a:gd name="T6" fmla="*/ 2147483647 w 28"/>
              <a:gd name="T7" fmla="*/ 2147483647 h 34"/>
              <a:gd name="T8" fmla="*/ 2147483647 w 28"/>
              <a:gd name="T9" fmla="*/ 0 h 34"/>
              <a:gd name="T10" fmla="*/ 2147483647 w 28"/>
              <a:gd name="T11" fmla="*/ 0 h 34"/>
              <a:gd name="T12" fmla="*/ 2147483647 w 28"/>
              <a:gd name="T13" fmla="*/ 2147483647 h 34"/>
              <a:gd name="T14" fmla="*/ 2147483647 w 28"/>
              <a:gd name="T15" fmla="*/ 0 h 34"/>
              <a:gd name="T16" fmla="*/ 0 w 28"/>
              <a:gd name="T17" fmla="*/ 0 h 34"/>
              <a:gd name="T18" fmla="*/ 0 w 28"/>
              <a:gd name="T19" fmla="*/ 2147483647 h 34"/>
              <a:gd name="T20" fmla="*/ 2147483647 w 28"/>
              <a:gd name="T21" fmla="*/ 2147483647 h 34"/>
              <a:gd name="T22" fmla="*/ 2147483647 w 28"/>
              <a:gd name="T23" fmla="*/ 214748364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4"/>
              <a:gd name="T38" fmla="*/ 28 w 2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4">
                <a:moveTo>
                  <a:pt x="4" y="34"/>
                </a:moveTo>
                <a:lnTo>
                  <a:pt x="4" y="8"/>
                </a:lnTo>
                <a:lnTo>
                  <a:pt x="22" y="34"/>
                </a:lnTo>
                <a:lnTo>
                  <a:pt x="28" y="34"/>
                </a:lnTo>
                <a:lnTo>
                  <a:pt x="28" y="0"/>
                </a:lnTo>
                <a:lnTo>
                  <a:pt x="22" y="0"/>
                </a:lnTo>
                <a:lnTo>
                  <a:pt x="22" y="28"/>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42" name="Freeform 1780"/>
          <p:cNvSpPr>
            <a:spLocks/>
          </p:cNvSpPr>
          <p:nvPr/>
        </p:nvSpPr>
        <p:spPr bwMode="auto">
          <a:xfrm>
            <a:off x="7127875" y="3527425"/>
            <a:ext cx="41275" cy="53975"/>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0 h 34"/>
              <a:gd name="T12" fmla="*/ 2147483647 w 26"/>
              <a:gd name="T13" fmla="*/ 0 h 34"/>
              <a:gd name="T14" fmla="*/ 2147483647 w 26"/>
              <a:gd name="T15" fmla="*/ 2147483647 h 34"/>
              <a:gd name="T16" fmla="*/ 2147483647 w 26"/>
              <a:gd name="T17" fmla="*/ 2147483647 h 34"/>
              <a:gd name="T18" fmla="*/ 2147483647 w 26"/>
              <a:gd name="T19" fmla="*/ 0 h 34"/>
              <a:gd name="T20" fmla="*/ 0 w 26"/>
              <a:gd name="T21" fmla="*/ 0 h 34"/>
              <a:gd name="T22" fmla="*/ 0 w 26"/>
              <a:gd name="T23" fmla="*/ 2147483647 h 34"/>
              <a:gd name="T24" fmla="*/ 2147483647 w 26"/>
              <a:gd name="T25" fmla="*/ 2147483647 h 34"/>
              <a:gd name="T26" fmla="*/ 2147483647 w 2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4"/>
              <a:gd name="T44" fmla="*/ 26 w 2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4">
                <a:moveTo>
                  <a:pt x="4" y="34"/>
                </a:moveTo>
                <a:lnTo>
                  <a:pt x="4" y="18"/>
                </a:lnTo>
                <a:lnTo>
                  <a:pt x="22" y="18"/>
                </a:lnTo>
                <a:lnTo>
                  <a:pt x="22" y="34"/>
                </a:lnTo>
                <a:lnTo>
                  <a:pt x="26" y="34"/>
                </a:lnTo>
                <a:lnTo>
                  <a:pt x="26" y="0"/>
                </a:lnTo>
                <a:lnTo>
                  <a:pt x="22" y="0"/>
                </a:lnTo>
                <a:lnTo>
                  <a:pt x="22" y="14"/>
                </a:lnTo>
                <a:lnTo>
                  <a:pt x="4" y="14"/>
                </a:lnTo>
                <a:lnTo>
                  <a:pt x="4" y="0"/>
                </a:lnTo>
                <a:lnTo>
                  <a:pt x="0" y="0"/>
                </a:lnTo>
                <a:lnTo>
                  <a:pt x="0" y="34"/>
                </a:lnTo>
                <a:lnTo>
                  <a:pt x="4" y="34"/>
                </a:lnTo>
                <a:close/>
              </a:path>
            </a:pathLst>
          </a:custGeom>
          <a:solidFill>
            <a:srgbClr val="FFFFFF"/>
          </a:solidFill>
          <a:ln w="4">
            <a:solidFill>
              <a:srgbClr val="FFFFFF"/>
            </a:solidFill>
            <a:round/>
            <a:headEnd/>
            <a:tailEnd/>
          </a:ln>
        </p:spPr>
        <p:txBody>
          <a:bodyPr/>
          <a:lstStyle/>
          <a:p>
            <a:endParaRPr lang="en-US" b="1"/>
          </a:p>
        </p:txBody>
      </p:sp>
      <p:sp>
        <p:nvSpPr>
          <p:cNvPr id="41143" name="Rectangle 1781"/>
          <p:cNvSpPr>
            <a:spLocks noChangeArrowheads="1"/>
          </p:cNvSpPr>
          <p:nvPr/>
        </p:nvSpPr>
        <p:spPr bwMode="auto">
          <a:xfrm>
            <a:off x="5359400" y="27432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44" name="Freeform 1782"/>
          <p:cNvSpPr>
            <a:spLocks noEditPoints="1"/>
          </p:cNvSpPr>
          <p:nvPr/>
        </p:nvSpPr>
        <p:spPr bwMode="auto">
          <a:xfrm>
            <a:off x="6518275" y="4419600"/>
            <a:ext cx="50800" cy="53975"/>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2147483647 w 32"/>
              <a:gd name="T9" fmla="*/ 2147483647 h 34"/>
              <a:gd name="T10" fmla="*/ 2147483647 w 32"/>
              <a:gd name="T11" fmla="*/ 2147483647 h 34"/>
              <a:gd name="T12" fmla="*/ 2147483647 w 32"/>
              <a:gd name="T13" fmla="*/ 2147483647 h 34"/>
              <a:gd name="T14" fmla="*/ 2147483647 w 32"/>
              <a:gd name="T15" fmla="*/ 2147483647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0 w 32"/>
              <a:gd name="T27" fmla="*/ 2147483647 h 34"/>
              <a:gd name="T28" fmla="*/ 0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0 h 34"/>
              <a:gd name="T42" fmla="*/ 2147483647 w 32"/>
              <a:gd name="T43" fmla="*/ 0 h 34"/>
              <a:gd name="T44" fmla="*/ 2147483647 w 32"/>
              <a:gd name="T45" fmla="*/ 0 h 34"/>
              <a:gd name="T46" fmla="*/ 2147483647 w 32"/>
              <a:gd name="T47" fmla="*/ 0 h 34"/>
              <a:gd name="T48" fmla="*/ 2147483647 w 32"/>
              <a:gd name="T49" fmla="*/ 2147483647 h 34"/>
              <a:gd name="T50" fmla="*/ 2147483647 w 32"/>
              <a:gd name="T51" fmla="*/ 2147483647 h 34"/>
              <a:gd name="T52" fmla="*/ 2147483647 w 32"/>
              <a:gd name="T53" fmla="*/ 2147483647 h 34"/>
              <a:gd name="T54" fmla="*/ 2147483647 w 32"/>
              <a:gd name="T55" fmla="*/ 2147483647 h 34"/>
              <a:gd name="T56" fmla="*/ 2147483647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2147483647 w 32"/>
              <a:gd name="T101" fmla="*/ 2147483647 h 34"/>
              <a:gd name="T102" fmla="*/ 2147483647 w 32"/>
              <a:gd name="T103" fmla="*/ 2147483647 h 34"/>
              <a:gd name="T104" fmla="*/ 2147483647 w 32"/>
              <a:gd name="T105" fmla="*/ 2147483647 h 34"/>
              <a:gd name="T106" fmla="*/ 2147483647 w 32"/>
              <a:gd name="T107" fmla="*/ 2147483647 h 34"/>
              <a:gd name="T108" fmla="*/ 2147483647 w 32"/>
              <a:gd name="T109" fmla="*/ 2147483647 h 34"/>
              <a:gd name="T110" fmla="*/ 2147483647 w 32"/>
              <a:gd name="T111" fmla="*/ 2147483647 h 34"/>
              <a:gd name="T112" fmla="*/ 2147483647 w 32"/>
              <a:gd name="T113" fmla="*/ 21474836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4"/>
              <a:gd name="T173" fmla="*/ 32 w 32"/>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4">
                <a:moveTo>
                  <a:pt x="30" y="26"/>
                </a:moveTo>
                <a:lnTo>
                  <a:pt x="30" y="26"/>
                </a:lnTo>
                <a:lnTo>
                  <a:pt x="28" y="30"/>
                </a:lnTo>
                <a:lnTo>
                  <a:pt x="24" y="32"/>
                </a:lnTo>
                <a:lnTo>
                  <a:pt x="20" y="34"/>
                </a:lnTo>
                <a:lnTo>
                  <a:pt x="16" y="34"/>
                </a:lnTo>
                <a:lnTo>
                  <a:pt x="8" y="32"/>
                </a:lnTo>
                <a:lnTo>
                  <a:pt x="4" y="30"/>
                </a:lnTo>
                <a:lnTo>
                  <a:pt x="2" y="26"/>
                </a:lnTo>
                <a:lnTo>
                  <a:pt x="0" y="16"/>
                </a:lnTo>
                <a:lnTo>
                  <a:pt x="2" y="8"/>
                </a:lnTo>
                <a:lnTo>
                  <a:pt x="4" y="4"/>
                </a:lnTo>
                <a:lnTo>
                  <a:pt x="8" y="2"/>
                </a:lnTo>
                <a:lnTo>
                  <a:pt x="12" y="0"/>
                </a:lnTo>
                <a:lnTo>
                  <a:pt x="16" y="0"/>
                </a:lnTo>
                <a:lnTo>
                  <a:pt x="22" y="0"/>
                </a:lnTo>
                <a:lnTo>
                  <a:pt x="28" y="4"/>
                </a:lnTo>
                <a:lnTo>
                  <a:pt x="32" y="10"/>
                </a:lnTo>
                <a:lnTo>
                  <a:pt x="32" y="18"/>
                </a:lnTo>
                <a:lnTo>
                  <a:pt x="30" y="26"/>
                </a:lnTo>
                <a:close/>
                <a:moveTo>
                  <a:pt x="24" y="6"/>
                </a:moveTo>
                <a:lnTo>
                  <a:pt x="24" y="6"/>
                </a:lnTo>
                <a:lnTo>
                  <a:pt x="20" y="4"/>
                </a:lnTo>
                <a:lnTo>
                  <a:pt x="16" y="2"/>
                </a:lnTo>
                <a:lnTo>
                  <a:pt x="10" y="4"/>
                </a:lnTo>
                <a:lnTo>
                  <a:pt x="6" y="10"/>
                </a:lnTo>
                <a:lnTo>
                  <a:pt x="4" y="16"/>
                </a:lnTo>
                <a:lnTo>
                  <a:pt x="6" y="22"/>
                </a:lnTo>
                <a:lnTo>
                  <a:pt x="8" y="28"/>
                </a:lnTo>
                <a:lnTo>
                  <a:pt x="12" y="30"/>
                </a:lnTo>
                <a:lnTo>
                  <a:pt x="16" y="30"/>
                </a:lnTo>
                <a:lnTo>
                  <a:pt x="20" y="30"/>
                </a:lnTo>
                <a:lnTo>
                  <a:pt x="24" y="28"/>
                </a:lnTo>
                <a:lnTo>
                  <a:pt x="28" y="22"/>
                </a:lnTo>
                <a:lnTo>
                  <a:pt x="28" y="18"/>
                </a:lnTo>
                <a:lnTo>
                  <a:pt x="26" y="10"/>
                </a:lnTo>
                <a:lnTo>
                  <a:pt x="24" y="6"/>
                </a:lnTo>
                <a:close/>
              </a:path>
            </a:pathLst>
          </a:custGeom>
          <a:solidFill>
            <a:srgbClr val="000000"/>
          </a:solidFill>
          <a:ln w="9525">
            <a:noFill/>
            <a:round/>
            <a:headEnd/>
            <a:tailEnd/>
          </a:ln>
        </p:spPr>
        <p:txBody>
          <a:bodyPr/>
          <a:lstStyle/>
          <a:p>
            <a:endParaRPr lang="en-US" b="1"/>
          </a:p>
        </p:txBody>
      </p:sp>
      <p:sp>
        <p:nvSpPr>
          <p:cNvPr id="41145" name="Rectangle 1783"/>
          <p:cNvSpPr>
            <a:spLocks noChangeArrowheads="1"/>
          </p:cNvSpPr>
          <p:nvPr/>
        </p:nvSpPr>
        <p:spPr bwMode="auto">
          <a:xfrm>
            <a:off x="6540500" y="46132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146" name="Rectangle 1784"/>
          <p:cNvSpPr>
            <a:spLocks noChangeArrowheads="1"/>
          </p:cNvSpPr>
          <p:nvPr/>
        </p:nvSpPr>
        <p:spPr bwMode="auto">
          <a:xfrm>
            <a:off x="6654800" y="46132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47" name="Rectangle 1785"/>
          <p:cNvSpPr>
            <a:spLocks noChangeArrowheads="1"/>
          </p:cNvSpPr>
          <p:nvPr/>
        </p:nvSpPr>
        <p:spPr bwMode="auto">
          <a:xfrm>
            <a:off x="6099175" y="45910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148" name="Rectangle 1786"/>
          <p:cNvSpPr>
            <a:spLocks noChangeArrowheads="1"/>
          </p:cNvSpPr>
          <p:nvPr/>
        </p:nvSpPr>
        <p:spPr bwMode="auto">
          <a:xfrm>
            <a:off x="6207125" y="43815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149" name="Rectangle 1787"/>
          <p:cNvSpPr>
            <a:spLocks noChangeArrowheads="1"/>
          </p:cNvSpPr>
          <p:nvPr/>
        </p:nvSpPr>
        <p:spPr bwMode="auto">
          <a:xfrm>
            <a:off x="6315075" y="47466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150" name="Rectangle 1788"/>
          <p:cNvSpPr>
            <a:spLocks noChangeArrowheads="1"/>
          </p:cNvSpPr>
          <p:nvPr/>
        </p:nvSpPr>
        <p:spPr bwMode="auto">
          <a:xfrm>
            <a:off x="6372225" y="4591050"/>
            <a:ext cx="89768"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G</a:t>
            </a:r>
            <a:endParaRPr lang="en-US" sz="2400" b="1"/>
          </a:p>
        </p:txBody>
      </p:sp>
      <p:sp>
        <p:nvSpPr>
          <p:cNvPr id="41151" name="Rectangle 1789"/>
          <p:cNvSpPr>
            <a:spLocks noChangeArrowheads="1"/>
          </p:cNvSpPr>
          <p:nvPr/>
        </p:nvSpPr>
        <p:spPr bwMode="auto">
          <a:xfrm>
            <a:off x="6534150" y="4797425"/>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NH</a:t>
            </a:r>
            <a:r>
              <a:rPr lang="en-US" sz="600" b="1" baseline="-25000">
                <a:solidFill>
                  <a:srgbClr val="000000"/>
                </a:solidFill>
                <a:latin typeface="Helvetica" pitchFamily="34" charset="0"/>
              </a:rPr>
              <a:t>2</a:t>
            </a:r>
            <a:endParaRPr lang="en-US" sz="2400" b="1" baseline="-25000"/>
          </a:p>
        </p:txBody>
      </p:sp>
      <p:sp>
        <p:nvSpPr>
          <p:cNvPr id="41152" name="Rectangle 1792"/>
          <p:cNvSpPr>
            <a:spLocks noChangeArrowheads="1"/>
          </p:cNvSpPr>
          <p:nvPr/>
        </p:nvSpPr>
        <p:spPr bwMode="auto">
          <a:xfrm>
            <a:off x="5994400" y="44005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53" name="Rectangle 1793"/>
          <p:cNvSpPr>
            <a:spLocks noChangeArrowheads="1"/>
          </p:cNvSpPr>
          <p:nvPr/>
        </p:nvSpPr>
        <p:spPr bwMode="auto">
          <a:xfrm>
            <a:off x="3692525" y="39211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154" name="Rectangle 1794"/>
          <p:cNvSpPr>
            <a:spLocks noChangeArrowheads="1"/>
          </p:cNvSpPr>
          <p:nvPr/>
        </p:nvSpPr>
        <p:spPr bwMode="auto">
          <a:xfrm>
            <a:off x="3781425" y="41148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155" name="Rectangle 1795"/>
          <p:cNvSpPr>
            <a:spLocks noChangeArrowheads="1"/>
          </p:cNvSpPr>
          <p:nvPr/>
        </p:nvSpPr>
        <p:spPr bwMode="auto">
          <a:xfrm>
            <a:off x="2619375" y="23463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156" name="Rectangle 1796"/>
          <p:cNvSpPr>
            <a:spLocks noChangeArrowheads="1"/>
          </p:cNvSpPr>
          <p:nvPr/>
        </p:nvSpPr>
        <p:spPr bwMode="auto">
          <a:xfrm>
            <a:off x="2670175" y="53149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157" name="Rectangle 1797"/>
          <p:cNvSpPr>
            <a:spLocks noChangeArrowheads="1"/>
          </p:cNvSpPr>
          <p:nvPr/>
        </p:nvSpPr>
        <p:spPr bwMode="auto">
          <a:xfrm>
            <a:off x="2603500" y="51879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158" name="Rectangle 1798"/>
          <p:cNvSpPr>
            <a:spLocks noChangeArrowheads="1"/>
          </p:cNvSpPr>
          <p:nvPr/>
        </p:nvSpPr>
        <p:spPr bwMode="auto">
          <a:xfrm>
            <a:off x="4254500" y="1390650"/>
            <a:ext cx="32861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5′ end</a:t>
            </a:r>
            <a:endParaRPr lang="en-US" sz="2400" b="1"/>
          </a:p>
        </p:txBody>
      </p:sp>
      <p:sp>
        <p:nvSpPr>
          <p:cNvPr id="41159" name="Rectangle 1803"/>
          <p:cNvSpPr>
            <a:spLocks noChangeArrowheads="1"/>
          </p:cNvSpPr>
          <p:nvPr/>
        </p:nvSpPr>
        <p:spPr bwMode="auto">
          <a:xfrm>
            <a:off x="5765800" y="5410200"/>
            <a:ext cx="32861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3′ end</a:t>
            </a:r>
            <a:endParaRPr lang="en-US" sz="2400" b="1"/>
          </a:p>
        </p:txBody>
      </p:sp>
      <p:sp>
        <p:nvSpPr>
          <p:cNvPr id="41160" name="Rectangle 1808"/>
          <p:cNvSpPr>
            <a:spLocks noChangeArrowheads="1"/>
          </p:cNvSpPr>
          <p:nvPr/>
        </p:nvSpPr>
        <p:spPr bwMode="auto">
          <a:xfrm>
            <a:off x="5464175" y="25177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61" name="Rectangle 1809"/>
          <p:cNvSpPr>
            <a:spLocks noChangeArrowheads="1"/>
          </p:cNvSpPr>
          <p:nvPr/>
        </p:nvSpPr>
        <p:spPr bwMode="auto">
          <a:xfrm>
            <a:off x="5664200" y="2520950"/>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NH</a:t>
            </a:r>
            <a:r>
              <a:rPr lang="en-US" sz="600" b="1" baseline="-25000">
                <a:solidFill>
                  <a:srgbClr val="000000"/>
                </a:solidFill>
                <a:latin typeface="Helvetica" pitchFamily="34" charset="0"/>
              </a:rPr>
              <a:t>2</a:t>
            </a:r>
            <a:endParaRPr lang="en-US" sz="2400" b="1" baseline="-25000"/>
          </a:p>
        </p:txBody>
      </p:sp>
      <p:sp>
        <p:nvSpPr>
          <p:cNvPr id="41162" name="Rectangle 1812"/>
          <p:cNvSpPr>
            <a:spLocks noChangeArrowheads="1"/>
          </p:cNvSpPr>
          <p:nvPr/>
        </p:nvSpPr>
        <p:spPr bwMode="auto">
          <a:xfrm>
            <a:off x="5524500" y="28670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163" name="Rectangle 1813"/>
          <p:cNvSpPr>
            <a:spLocks noChangeArrowheads="1"/>
          </p:cNvSpPr>
          <p:nvPr/>
        </p:nvSpPr>
        <p:spPr bwMode="auto">
          <a:xfrm>
            <a:off x="5743575" y="27400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164" name="Rectangle 1814"/>
          <p:cNvSpPr>
            <a:spLocks noChangeArrowheads="1"/>
          </p:cNvSpPr>
          <p:nvPr/>
        </p:nvSpPr>
        <p:spPr bwMode="auto">
          <a:xfrm>
            <a:off x="5756275" y="39592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65" name="Rectangle 1815"/>
          <p:cNvSpPr>
            <a:spLocks noChangeArrowheads="1"/>
          </p:cNvSpPr>
          <p:nvPr/>
        </p:nvSpPr>
        <p:spPr bwMode="auto">
          <a:xfrm>
            <a:off x="5280025" y="39624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66" name="Rectangle 1816"/>
          <p:cNvSpPr>
            <a:spLocks noChangeArrowheads="1"/>
          </p:cNvSpPr>
          <p:nvPr/>
        </p:nvSpPr>
        <p:spPr bwMode="auto">
          <a:xfrm>
            <a:off x="5667375" y="41306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67" name="Rectangle 1817"/>
          <p:cNvSpPr>
            <a:spLocks noChangeArrowheads="1"/>
          </p:cNvSpPr>
          <p:nvPr/>
        </p:nvSpPr>
        <p:spPr bwMode="auto">
          <a:xfrm>
            <a:off x="5667375" y="39179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68" name="Rectangle 1818"/>
          <p:cNvSpPr>
            <a:spLocks noChangeArrowheads="1"/>
          </p:cNvSpPr>
          <p:nvPr/>
        </p:nvSpPr>
        <p:spPr bwMode="auto">
          <a:xfrm>
            <a:off x="5368925" y="39179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69" name="Rectangle 1820"/>
          <p:cNvSpPr>
            <a:spLocks noChangeArrowheads="1"/>
          </p:cNvSpPr>
          <p:nvPr/>
        </p:nvSpPr>
        <p:spPr bwMode="auto">
          <a:xfrm>
            <a:off x="5514975" y="377507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70" name="Rectangle 1821"/>
          <p:cNvSpPr>
            <a:spLocks noChangeArrowheads="1"/>
          </p:cNvSpPr>
          <p:nvPr/>
        </p:nvSpPr>
        <p:spPr bwMode="auto">
          <a:xfrm>
            <a:off x="5140325" y="37179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71" name="Rectangle 1822"/>
          <p:cNvSpPr>
            <a:spLocks noChangeArrowheads="1"/>
          </p:cNvSpPr>
          <p:nvPr/>
        </p:nvSpPr>
        <p:spPr bwMode="auto">
          <a:xfrm>
            <a:off x="4879975" y="37179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72" name="Rectangle 1823"/>
          <p:cNvSpPr>
            <a:spLocks noChangeArrowheads="1"/>
          </p:cNvSpPr>
          <p:nvPr/>
        </p:nvSpPr>
        <p:spPr bwMode="auto">
          <a:xfrm>
            <a:off x="5016500" y="358457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73" name="Rectangle 1824"/>
          <p:cNvSpPr>
            <a:spLocks noChangeArrowheads="1"/>
          </p:cNvSpPr>
          <p:nvPr/>
        </p:nvSpPr>
        <p:spPr bwMode="auto">
          <a:xfrm>
            <a:off x="5010150" y="3717925"/>
            <a:ext cx="5129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P</a:t>
            </a:r>
            <a:endParaRPr lang="en-US" sz="2400" b="1"/>
          </a:p>
        </p:txBody>
      </p:sp>
      <p:sp>
        <p:nvSpPr>
          <p:cNvPr id="41174" name="Rectangle 1825"/>
          <p:cNvSpPr>
            <a:spLocks noChangeArrowheads="1"/>
          </p:cNvSpPr>
          <p:nvPr/>
        </p:nvSpPr>
        <p:spPr bwMode="auto">
          <a:xfrm>
            <a:off x="5276850" y="3717925"/>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CH</a:t>
            </a:r>
            <a:r>
              <a:rPr lang="en-US" sz="600" b="1" baseline="-25000">
                <a:solidFill>
                  <a:srgbClr val="000000"/>
                </a:solidFill>
                <a:latin typeface="Helvetica" pitchFamily="34" charset="0"/>
              </a:rPr>
              <a:t>2</a:t>
            </a:r>
            <a:endParaRPr lang="en-US" sz="2400" b="1" baseline="-25000"/>
          </a:p>
        </p:txBody>
      </p:sp>
      <p:sp>
        <p:nvSpPr>
          <p:cNvPr id="41175" name="Rectangle 1828"/>
          <p:cNvSpPr>
            <a:spLocks noChangeArrowheads="1"/>
          </p:cNvSpPr>
          <p:nvPr/>
        </p:nvSpPr>
        <p:spPr bwMode="auto">
          <a:xfrm>
            <a:off x="5010150" y="38576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76" name="Rectangle 1829"/>
          <p:cNvSpPr>
            <a:spLocks noChangeArrowheads="1"/>
          </p:cNvSpPr>
          <p:nvPr/>
        </p:nvSpPr>
        <p:spPr bwMode="auto">
          <a:xfrm>
            <a:off x="5070475" y="3844925"/>
            <a:ext cx="28854" cy="61555"/>
          </a:xfrm>
          <a:prstGeom prst="rect">
            <a:avLst/>
          </a:prstGeom>
          <a:noFill/>
          <a:ln w="9525">
            <a:noFill/>
            <a:miter lim="800000"/>
            <a:headEnd/>
            <a:tailEnd/>
          </a:ln>
        </p:spPr>
        <p:txBody>
          <a:bodyPr wrap="none" lIns="0" tIns="0" rIns="0" bIns="0">
            <a:spAutoFit/>
          </a:bodyPr>
          <a:lstStyle/>
          <a:p>
            <a:r>
              <a:rPr lang="en-US" sz="400" b="1">
                <a:solidFill>
                  <a:srgbClr val="000000"/>
                </a:solidFill>
                <a:latin typeface="Helvetica" pitchFamily="34" charset="0"/>
              </a:rPr>
              <a:t>–</a:t>
            </a:r>
            <a:endParaRPr lang="en-US" sz="2400" b="1"/>
          </a:p>
        </p:txBody>
      </p:sp>
      <p:sp>
        <p:nvSpPr>
          <p:cNvPr id="41177" name="Rectangle 1830"/>
          <p:cNvSpPr>
            <a:spLocks noChangeArrowheads="1"/>
          </p:cNvSpPr>
          <p:nvPr/>
        </p:nvSpPr>
        <p:spPr bwMode="auto">
          <a:xfrm>
            <a:off x="5413375" y="30702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78" name="Rectangle 1831"/>
          <p:cNvSpPr>
            <a:spLocks noChangeArrowheads="1"/>
          </p:cNvSpPr>
          <p:nvPr/>
        </p:nvSpPr>
        <p:spPr bwMode="auto">
          <a:xfrm>
            <a:off x="4937125" y="30734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79" name="Rectangle 1832"/>
          <p:cNvSpPr>
            <a:spLocks noChangeArrowheads="1"/>
          </p:cNvSpPr>
          <p:nvPr/>
        </p:nvSpPr>
        <p:spPr bwMode="auto">
          <a:xfrm>
            <a:off x="5324475" y="32416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80" name="Rectangle 1833"/>
          <p:cNvSpPr>
            <a:spLocks noChangeArrowheads="1"/>
          </p:cNvSpPr>
          <p:nvPr/>
        </p:nvSpPr>
        <p:spPr bwMode="auto">
          <a:xfrm>
            <a:off x="5708650" y="502285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81" name="Rectangle 1834"/>
          <p:cNvSpPr>
            <a:spLocks noChangeArrowheads="1"/>
          </p:cNvSpPr>
          <p:nvPr/>
        </p:nvSpPr>
        <p:spPr bwMode="auto">
          <a:xfrm>
            <a:off x="5765800" y="50228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82" name="Rectangle 1835"/>
          <p:cNvSpPr>
            <a:spLocks noChangeArrowheads="1"/>
          </p:cNvSpPr>
          <p:nvPr/>
        </p:nvSpPr>
        <p:spPr bwMode="auto">
          <a:xfrm>
            <a:off x="5324475" y="30289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83" name="Rectangle 1836"/>
          <p:cNvSpPr>
            <a:spLocks noChangeArrowheads="1"/>
          </p:cNvSpPr>
          <p:nvPr/>
        </p:nvSpPr>
        <p:spPr bwMode="auto">
          <a:xfrm>
            <a:off x="5026025" y="30289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84" name="Rectangle 1837"/>
          <p:cNvSpPr>
            <a:spLocks noChangeArrowheads="1"/>
          </p:cNvSpPr>
          <p:nvPr/>
        </p:nvSpPr>
        <p:spPr bwMode="auto">
          <a:xfrm>
            <a:off x="5172075" y="288607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85" name="Rectangle 1838"/>
          <p:cNvSpPr>
            <a:spLocks noChangeArrowheads="1"/>
          </p:cNvSpPr>
          <p:nvPr/>
        </p:nvSpPr>
        <p:spPr bwMode="auto">
          <a:xfrm>
            <a:off x="4797425" y="28289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86" name="Rectangle 1839"/>
          <p:cNvSpPr>
            <a:spLocks noChangeArrowheads="1"/>
          </p:cNvSpPr>
          <p:nvPr/>
        </p:nvSpPr>
        <p:spPr bwMode="auto">
          <a:xfrm>
            <a:off x="4537075" y="28289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87" name="Rectangle 1840"/>
          <p:cNvSpPr>
            <a:spLocks noChangeArrowheads="1"/>
          </p:cNvSpPr>
          <p:nvPr/>
        </p:nvSpPr>
        <p:spPr bwMode="auto">
          <a:xfrm>
            <a:off x="4667250" y="269557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88" name="Rectangle 1842"/>
          <p:cNvSpPr>
            <a:spLocks noChangeArrowheads="1"/>
          </p:cNvSpPr>
          <p:nvPr/>
        </p:nvSpPr>
        <p:spPr bwMode="auto">
          <a:xfrm>
            <a:off x="4667250" y="2828925"/>
            <a:ext cx="5129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P</a:t>
            </a:r>
            <a:endParaRPr lang="en-US" sz="2400" b="1"/>
          </a:p>
        </p:txBody>
      </p:sp>
      <p:sp>
        <p:nvSpPr>
          <p:cNvPr id="41189" name="Rectangle 1843"/>
          <p:cNvSpPr>
            <a:spLocks noChangeArrowheads="1"/>
          </p:cNvSpPr>
          <p:nvPr/>
        </p:nvSpPr>
        <p:spPr bwMode="auto">
          <a:xfrm>
            <a:off x="4933950" y="2828925"/>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CH</a:t>
            </a:r>
            <a:r>
              <a:rPr lang="en-US" sz="600" b="1" baseline="-25000">
                <a:solidFill>
                  <a:srgbClr val="000000"/>
                </a:solidFill>
                <a:latin typeface="Helvetica" pitchFamily="34" charset="0"/>
              </a:rPr>
              <a:t>2</a:t>
            </a:r>
            <a:endParaRPr lang="en-US" sz="2400" b="1" baseline="-25000"/>
          </a:p>
        </p:txBody>
      </p:sp>
      <p:sp>
        <p:nvSpPr>
          <p:cNvPr id="41190" name="Rectangle 1846"/>
          <p:cNvSpPr>
            <a:spLocks noChangeArrowheads="1"/>
          </p:cNvSpPr>
          <p:nvPr/>
        </p:nvSpPr>
        <p:spPr bwMode="auto">
          <a:xfrm>
            <a:off x="4667250" y="29686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91" name="Rectangle 1847"/>
          <p:cNvSpPr>
            <a:spLocks noChangeArrowheads="1"/>
          </p:cNvSpPr>
          <p:nvPr/>
        </p:nvSpPr>
        <p:spPr bwMode="auto">
          <a:xfrm>
            <a:off x="4727575" y="2955925"/>
            <a:ext cx="28854" cy="61555"/>
          </a:xfrm>
          <a:prstGeom prst="rect">
            <a:avLst/>
          </a:prstGeom>
          <a:noFill/>
          <a:ln w="9525">
            <a:noFill/>
            <a:miter lim="800000"/>
            <a:headEnd/>
            <a:tailEnd/>
          </a:ln>
        </p:spPr>
        <p:txBody>
          <a:bodyPr wrap="none" lIns="0" tIns="0" rIns="0" bIns="0">
            <a:spAutoFit/>
          </a:bodyPr>
          <a:lstStyle/>
          <a:p>
            <a:r>
              <a:rPr lang="en-US" sz="400" b="1">
                <a:solidFill>
                  <a:srgbClr val="000000"/>
                </a:solidFill>
                <a:latin typeface="Helvetica" pitchFamily="34" charset="0"/>
              </a:rPr>
              <a:t>–</a:t>
            </a:r>
            <a:endParaRPr lang="en-US" sz="2400" b="1"/>
          </a:p>
        </p:txBody>
      </p:sp>
      <p:sp>
        <p:nvSpPr>
          <p:cNvPr id="41192" name="Rectangle 1848"/>
          <p:cNvSpPr>
            <a:spLocks noChangeArrowheads="1"/>
          </p:cNvSpPr>
          <p:nvPr/>
        </p:nvSpPr>
        <p:spPr bwMode="auto">
          <a:xfrm>
            <a:off x="6099175" y="48482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93" name="Rectangle 1849"/>
          <p:cNvSpPr>
            <a:spLocks noChangeArrowheads="1"/>
          </p:cNvSpPr>
          <p:nvPr/>
        </p:nvSpPr>
        <p:spPr bwMode="auto">
          <a:xfrm>
            <a:off x="5622925" y="48514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94" name="Rectangle 1850"/>
          <p:cNvSpPr>
            <a:spLocks noChangeArrowheads="1"/>
          </p:cNvSpPr>
          <p:nvPr/>
        </p:nvSpPr>
        <p:spPr bwMode="auto">
          <a:xfrm>
            <a:off x="6013450" y="50228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95" name="Rectangle 1851"/>
          <p:cNvSpPr>
            <a:spLocks noChangeArrowheads="1"/>
          </p:cNvSpPr>
          <p:nvPr/>
        </p:nvSpPr>
        <p:spPr bwMode="auto">
          <a:xfrm>
            <a:off x="6013450" y="48069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96" name="Rectangle 1852"/>
          <p:cNvSpPr>
            <a:spLocks noChangeArrowheads="1"/>
          </p:cNvSpPr>
          <p:nvPr/>
        </p:nvSpPr>
        <p:spPr bwMode="auto">
          <a:xfrm>
            <a:off x="5711825" y="48069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197" name="Rectangle 1853"/>
          <p:cNvSpPr>
            <a:spLocks noChangeArrowheads="1"/>
          </p:cNvSpPr>
          <p:nvPr/>
        </p:nvSpPr>
        <p:spPr bwMode="auto">
          <a:xfrm>
            <a:off x="5861050" y="466407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98" name="Rectangle 1854"/>
          <p:cNvSpPr>
            <a:spLocks noChangeArrowheads="1"/>
          </p:cNvSpPr>
          <p:nvPr/>
        </p:nvSpPr>
        <p:spPr bwMode="auto">
          <a:xfrm>
            <a:off x="5483225" y="461010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199" name="Rectangle 1855"/>
          <p:cNvSpPr>
            <a:spLocks noChangeArrowheads="1"/>
          </p:cNvSpPr>
          <p:nvPr/>
        </p:nvSpPr>
        <p:spPr bwMode="auto">
          <a:xfrm>
            <a:off x="5222875" y="461010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200" name="Rectangle 1856"/>
          <p:cNvSpPr>
            <a:spLocks noChangeArrowheads="1"/>
          </p:cNvSpPr>
          <p:nvPr/>
        </p:nvSpPr>
        <p:spPr bwMode="auto">
          <a:xfrm>
            <a:off x="5359400" y="447357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201" name="Rectangle 1857"/>
          <p:cNvSpPr>
            <a:spLocks noChangeArrowheads="1"/>
          </p:cNvSpPr>
          <p:nvPr/>
        </p:nvSpPr>
        <p:spPr bwMode="auto">
          <a:xfrm>
            <a:off x="5353050" y="4610100"/>
            <a:ext cx="5129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P</a:t>
            </a:r>
            <a:endParaRPr lang="en-US" sz="2400" b="1"/>
          </a:p>
        </p:txBody>
      </p:sp>
      <p:sp>
        <p:nvSpPr>
          <p:cNvPr id="41202" name="Rectangle 1858"/>
          <p:cNvSpPr>
            <a:spLocks noChangeArrowheads="1"/>
          </p:cNvSpPr>
          <p:nvPr/>
        </p:nvSpPr>
        <p:spPr bwMode="auto">
          <a:xfrm>
            <a:off x="5619750" y="4610100"/>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CH</a:t>
            </a:r>
            <a:r>
              <a:rPr lang="en-US" sz="600" b="1" baseline="-25000">
                <a:solidFill>
                  <a:srgbClr val="000000"/>
                </a:solidFill>
                <a:latin typeface="Helvetica" pitchFamily="34" charset="0"/>
              </a:rPr>
              <a:t>2</a:t>
            </a:r>
            <a:endParaRPr lang="en-US" sz="2400" b="1" baseline="-25000"/>
          </a:p>
        </p:txBody>
      </p:sp>
      <p:sp>
        <p:nvSpPr>
          <p:cNvPr id="41203" name="Rectangle 1861"/>
          <p:cNvSpPr>
            <a:spLocks noChangeArrowheads="1"/>
          </p:cNvSpPr>
          <p:nvPr/>
        </p:nvSpPr>
        <p:spPr bwMode="auto">
          <a:xfrm>
            <a:off x="5353050" y="47466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204" name="Rectangle 1862"/>
          <p:cNvSpPr>
            <a:spLocks noChangeArrowheads="1"/>
          </p:cNvSpPr>
          <p:nvPr/>
        </p:nvSpPr>
        <p:spPr bwMode="auto">
          <a:xfrm>
            <a:off x="5413375" y="4733925"/>
            <a:ext cx="28854" cy="61555"/>
          </a:xfrm>
          <a:prstGeom prst="rect">
            <a:avLst/>
          </a:prstGeom>
          <a:noFill/>
          <a:ln w="9525">
            <a:noFill/>
            <a:miter lim="800000"/>
            <a:headEnd/>
            <a:tailEnd/>
          </a:ln>
        </p:spPr>
        <p:txBody>
          <a:bodyPr wrap="none" lIns="0" tIns="0" rIns="0" bIns="0">
            <a:spAutoFit/>
          </a:bodyPr>
          <a:lstStyle/>
          <a:p>
            <a:r>
              <a:rPr lang="en-US" sz="400" b="1">
                <a:solidFill>
                  <a:srgbClr val="000000"/>
                </a:solidFill>
                <a:latin typeface="Helvetica" pitchFamily="34" charset="0"/>
              </a:rPr>
              <a:t>–</a:t>
            </a:r>
            <a:endParaRPr lang="en-US" sz="2400" b="1"/>
          </a:p>
        </p:txBody>
      </p:sp>
      <p:sp>
        <p:nvSpPr>
          <p:cNvPr id="41205" name="Rectangle 1863"/>
          <p:cNvSpPr>
            <a:spLocks noChangeArrowheads="1"/>
          </p:cNvSpPr>
          <p:nvPr/>
        </p:nvSpPr>
        <p:spPr bwMode="auto">
          <a:xfrm>
            <a:off x="4591050" y="1943100"/>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CH</a:t>
            </a:r>
            <a:r>
              <a:rPr lang="en-US" sz="600" b="1" baseline="-25000">
                <a:solidFill>
                  <a:srgbClr val="000000"/>
                </a:solidFill>
                <a:latin typeface="Helvetica" pitchFamily="34" charset="0"/>
              </a:rPr>
              <a:t>2</a:t>
            </a:r>
            <a:endParaRPr lang="en-US" sz="2400" b="1" baseline="-25000"/>
          </a:p>
        </p:txBody>
      </p:sp>
      <p:sp>
        <p:nvSpPr>
          <p:cNvPr id="41206" name="Rectangle 1866"/>
          <p:cNvSpPr>
            <a:spLocks noChangeArrowheads="1"/>
          </p:cNvSpPr>
          <p:nvPr/>
        </p:nvSpPr>
        <p:spPr bwMode="auto">
          <a:xfrm>
            <a:off x="5070475" y="21844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207" name="Rectangle 1867"/>
          <p:cNvSpPr>
            <a:spLocks noChangeArrowheads="1"/>
          </p:cNvSpPr>
          <p:nvPr/>
        </p:nvSpPr>
        <p:spPr bwMode="auto">
          <a:xfrm>
            <a:off x="4594225" y="21875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208" name="Rectangle 1868"/>
          <p:cNvSpPr>
            <a:spLocks noChangeArrowheads="1"/>
          </p:cNvSpPr>
          <p:nvPr/>
        </p:nvSpPr>
        <p:spPr bwMode="auto">
          <a:xfrm>
            <a:off x="4981575" y="23558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209" name="Rectangle 1869"/>
          <p:cNvSpPr>
            <a:spLocks noChangeArrowheads="1"/>
          </p:cNvSpPr>
          <p:nvPr/>
        </p:nvSpPr>
        <p:spPr bwMode="auto">
          <a:xfrm>
            <a:off x="4981575" y="21431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210" name="Rectangle 1870"/>
          <p:cNvSpPr>
            <a:spLocks noChangeArrowheads="1"/>
          </p:cNvSpPr>
          <p:nvPr/>
        </p:nvSpPr>
        <p:spPr bwMode="auto">
          <a:xfrm>
            <a:off x="4679950" y="21431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211" name="Rectangle 1871"/>
          <p:cNvSpPr>
            <a:spLocks noChangeArrowheads="1"/>
          </p:cNvSpPr>
          <p:nvPr/>
        </p:nvSpPr>
        <p:spPr bwMode="auto">
          <a:xfrm>
            <a:off x="4829175" y="200025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212" name="Rectangle 1872"/>
          <p:cNvSpPr>
            <a:spLocks noChangeArrowheads="1"/>
          </p:cNvSpPr>
          <p:nvPr/>
        </p:nvSpPr>
        <p:spPr bwMode="auto">
          <a:xfrm>
            <a:off x="4457700" y="194310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213" name="Rectangle 1873"/>
          <p:cNvSpPr>
            <a:spLocks noChangeArrowheads="1"/>
          </p:cNvSpPr>
          <p:nvPr/>
        </p:nvSpPr>
        <p:spPr bwMode="auto">
          <a:xfrm>
            <a:off x="4197350" y="194310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214" name="Rectangle 1874"/>
          <p:cNvSpPr>
            <a:spLocks noChangeArrowheads="1"/>
          </p:cNvSpPr>
          <p:nvPr/>
        </p:nvSpPr>
        <p:spPr bwMode="auto">
          <a:xfrm>
            <a:off x="4327525" y="180975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215" name="Rectangle 1875"/>
          <p:cNvSpPr>
            <a:spLocks noChangeArrowheads="1"/>
          </p:cNvSpPr>
          <p:nvPr/>
        </p:nvSpPr>
        <p:spPr bwMode="auto">
          <a:xfrm>
            <a:off x="4384675" y="1797050"/>
            <a:ext cx="28854" cy="61555"/>
          </a:xfrm>
          <a:prstGeom prst="rect">
            <a:avLst/>
          </a:prstGeom>
          <a:noFill/>
          <a:ln w="9525">
            <a:noFill/>
            <a:miter lim="800000"/>
            <a:headEnd/>
            <a:tailEnd/>
          </a:ln>
        </p:spPr>
        <p:txBody>
          <a:bodyPr wrap="none" lIns="0" tIns="0" rIns="0" bIns="0">
            <a:spAutoFit/>
          </a:bodyPr>
          <a:lstStyle/>
          <a:p>
            <a:r>
              <a:rPr lang="en-US" sz="400" b="1">
                <a:solidFill>
                  <a:srgbClr val="000000"/>
                </a:solidFill>
                <a:latin typeface="Helvetica" pitchFamily="34" charset="0"/>
              </a:rPr>
              <a:t>–</a:t>
            </a:r>
            <a:endParaRPr lang="en-US" sz="2400" b="1"/>
          </a:p>
        </p:txBody>
      </p:sp>
      <p:sp>
        <p:nvSpPr>
          <p:cNvPr id="41216" name="Rectangle 1876"/>
          <p:cNvSpPr>
            <a:spLocks noChangeArrowheads="1"/>
          </p:cNvSpPr>
          <p:nvPr/>
        </p:nvSpPr>
        <p:spPr bwMode="auto">
          <a:xfrm>
            <a:off x="4327525" y="1943100"/>
            <a:ext cx="5129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P</a:t>
            </a:r>
            <a:endParaRPr lang="en-US" sz="2400" b="1"/>
          </a:p>
        </p:txBody>
      </p:sp>
      <p:sp>
        <p:nvSpPr>
          <p:cNvPr id="41217" name="Rectangle 1877"/>
          <p:cNvSpPr>
            <a:spLocks noChangeArrowheads="1"/>
          </p:cNvSpPr>
          <p:nvPr/>
        </p:nvSpPr>
        <p:spPr bwMode="auto">
          <a:xfrm>
            <a:off x="4327525" y="208280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218" name="Rectangle 1878"/>
          <p:cNvSpPr>
            <a:spLocks noChangeArrowheads="1"/>
          </p:cNvSpPr>
          <p:nvPr/>
        </p:nvSpPr>
        <p:spPr bwMode="auto">
          <a:xfrm>
            <a:off x="4384675" y="2070100"/>
            <a:ext cx="28854" cy="61555"/>
          </a:xfrm>
          <a:prstGeom prst="rect">
            <a:avLst/>
          </a:prstGeom>
          <a:noFill/>
          <a:ln w="9525">
            <a:noFill/>
            <a:miter lim="800000"/>
            <a:headEnd/>
            <a:tailEnd/>
          </a:ln>
        </p:spPr>
        <p:txBody>
          <a:bodyPr wrap="none" lIns="0" tIns="0" rIns="0" bIns="0">
            <a:spAutoFit/>
          </a:bodyPr>
          <a:lstStyle/>
          <a:p>
            <a:r>
              <a:rPr lang="en-US" sz="400" b="1">
                <a:solidFill>
                  <a:srgbClr val="000000"/>
                </a:solidFill>
                <a:latin typeface="Helvetica" pitchFamily="34" charset="0"/>
              </a:rPr>
              <a:t>–</a:t>
            </a:r>
            <a:endParaRPr lang="en-US" sz="2400" b="1"/>
          </a:p>
        </p:txBody>
      </p:sp>
      <p:sp>
        <p:nvSpPr>
          <p:cNvPr id="41219" name="Rectangle 1879"/>
          <p:cNvSpPr>
            <a:spLocks noChangeArrowheads="1"/>
          </p:cNvSpPr>
          <p:nvPr/>
        </p:nvSpPr>
        <p:spPr bwMode="auto">
          <a:xfrm>
            <a:off x="2857500" y="4918075"/>
            <a:ext cx="70532"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T</a:t>
            </a:r>
            <a:endParaRPr lang="en-US" sz="2400" b="1"/>
          </a:p>
        </p:txBody>
      </p:sp>
      <p:sp>
        <p:nvSpPr>
          <p:cNvPr id="41220" name="Rectangle 1880"/>
          <p:cNvSpPr>
            <a:spLocks noChangeArrowheads="1"/>
          </p:cNvSpPr>
          <p:nvPr/>
        </p:nvSpPr>
        <p:spPr bwMode="auto">
          <a:xfrm>
            <a:off x="3022600" y="682625"/>
            <a:ext cx="26930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2 nm</a:t>
            </a:r>
            <a:endParaRPr lang="en-US" sz="2400" b="1"/>
          </a:p>
        </p:txBody>
      </p:sp>
      <p:sp>
        <p:nvSpPr>
          <p:cNvPr id="41222" name="Rectangle 1902"/>
          <p:cNvSpPr>
            <a:spLocks noChangeArrowheads="1"/>
          </p:cNvSpPr>
          <p:nvPr/>
        </p:nvSpPr>
        <p:spPr bwMode="auto">
          <a:xfrm>
            <a:off x="7985669" y="3281272"/>
            <a:ext cx="1158331" cy="276999"/>
          </a:xfrm>
          <a:prstGeom prst="rect">
            <a:avLst/>
          </a:prstGeom>
          <a:noFill/>
          <a:ln w="9525">
            <a:noFill/>
            <a:miter lim="800000"/>
            <a:headEnd/>
            <a:tailEnd/>
          </a:ln>
        </p:spPr>
        <p:txBody>
          <a:bodyPr wrap="square" lIns="0" tIns="0" rIns="0" bIns="0">
            <a:spAutoFit/>
          </a:bodyPr>
          <a:lstStyle/>
          <a:p>
            <a:pPr algn="ctr"/>
            <a:r>
              <a:rPr lang="en-US" sz="900" b="1" dirty="0" smtClean="0">
                <a:solidFill>
                  <a:srgbClr val="000000"/>
                </a:solidFill>
                <a:latin typeface="Helvetica" pitchFamily="34" charset="0"/>
              </a:rPr>
              <a:t>2 hydrogen bonds between T and A</a:t>
            </a:r>
            <a:endParaRPr lang="en-US" sz="2400" b="1" dirty="0"/>
          </a:p>
        </p:txBody>
      </p:sp>
      <p:sp>
        <p:nvSpPr>
          <p:cNvPr id="41223" name="Rectangle 1922"/>
          <p:cNvSpPr>
            <a:spLocks noChangeArrowheads="1"/>
          </p:cNvSpPr>
          <p:nvPr/>
        </p:nvSpPr>
        <p:spPr bwMode="auto">
          <a:xfrm>
            <a:off x="2924175" y="2730500"/>
            <a:ext cx="70532"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T</a:t>
            </a:r>
            <a:endParaRPr lang="en-US" sz="2400" b="1"/>
          </a:p>
        </p:txBody>
      </p:sp>
      <p:sp>
        <p:nvSpPr>
          <p:cNvPr id="41224" name="Rectangle 1923"/>
          <p:cNvSpPr>
            <a:spLocks noChangeArrowheads="1"/>
          </p:cNvSpPr>
          <p:nvPr/>
        </p:nvSpPr>
        <p:spPr bwMode="auto">
          <a:xfrm>
            <a:off x="2676525" y="2724150"/>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A</a:t>
            </a:r>
            <a:endParaRPr lang="en-US" sz="2400" b="1"/>
          </a:p>
        </p:txBody>
      </p:sp>
      <p:sp>
        <p:nvSpPr>
          <p:cNvPr id="41225" name="Rectangle 1924"/>
          <p:cNvSpPr>
            <a:spLocks noChangeArrowheads="1"/>
          </p:cNvSpPr>
          <p:nvPr/>
        </p:nvSpPr>
        <p:spPr bwMode="auto">
          <a:xfrm>
            <a:off x="3346450" y="3476625"/>
            <a:ext cx="89768"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G</a:t>
            </a:r>
            <a:endParaRPr lang="en-US" sz="2400" b="1"/>
          </a:p>
        </p:txBody>
      </p:sp>
      <p:sp>
        <p:nvSpPr>
          <p:cNvPr id="41226" name="Rectangle 1925"/>
          <p:cNvSpPr>
            <a:spLocks noChangeArrowheads="1"/>
          </p:cNvSpPr>
          <p:nvPr/>
        </p:nvSpPr>
        <p:spPr bwMode="auto">
          <a:xfrm>
            <a:off x="3651250" y="3476625"/>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a:t>
            </a:r>
            <a:endParaRPr lang="en-US" sz="2400" b="1"/>
          </a:p>
        </p:txBody>
      </p:sp>
      <p:sp>
        <p:nvSpPr>
          <p:cNvPr id="41227" name="Rectangle 1926"/>
          <p:cNvSpPr>
            <a:spLocks noChangeArrowheads="1"/>
          </p:cNvSpPr>
          <p:nvPr/>
        </p:nvSpPr>
        <p:spPr bwMode="auto">
          <a:xfrm>
            <a:off x="2978150" y="4514850"/>
            <a:ext cx="70532"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T</a:t>
            </a:r>
            <a:endParaRPr lang="en-US" sz="2400" b="1"/>
          </a:p>
        </p:txBody>
      </p:sp>
      <p:sp>
        <p:nvSpPr>
          <p:cNvPr id="41228" name="Rectangle 1927"/>
          <p:cNvSpPr>
            <a:spLocks noChangeArrowheads="1"/>
          </p:cNvSpPr>
          <p:nvPr/>
        </p:nvSpPr>
        <p:spPr bwMode="auto">
          <a:xfrm>
            <a:off x="3295650" y="4514850"/>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A</a:t>
            </a:r>
            <a:endParaRPr lang="en-US" sz="2400" b="1"/>
          </a:p>
        </p:txBody>
      </p:sp>
      <p:sp>
        <p:nvSpPr>
          <p:cNvPr id="41229" name="Rectangle 1928"/>
          <p:cNvSpPr>
            <a:spLocks noChangeArrowheads="1"/>
          </p:cNvSpPr>
          <p:nvPr/>
        </p:nvSpPr>
        <p:spPr bwMode="auto">
          <a:xfrm>
            <a:off x="2581275" y="44640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30" name="Rectangle 1929"/>
          <p:cNvSpPr>
            <a:spLocks noChangeArrowheads="1"/>
          </p:cNvSpPr>
          <p:nvPr/>
        </p:nvSpPr>
        <p:spPr bwMode="auto">
          <a:xfrm>
            <a:off x="2901950" y="42164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31" name="Rectangle 1930"/>
          <p:cNvSpPr>
            <a:spLocks noChangeArrowheads="1"/>
          </p:cNvSpPr>
          <p:nvPr/>
        </p:nvSpPr>
        <p:spPr bwMode="auto">
          <a:xfrm>
            <a:off x="3232150" y="40354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32" name="Rectangle 1931"/>
          <p:cNvSpPr>
            <a:spLocks noChangeArrowheads="1"/>
          </p:cNvSpPr>
          <p:nvPr/>
        </p:nvSpPr>
        <p:spPr bwMode="auto">
          <a:xfrm>
            <a:off x="3546475" y="38290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33" name="Rectangle 1932"/>
          <p:cNvSpPr>
            <a:spLocks noChangeArrowheads="1"/>
          </p:cNvSpPr>
          <p:nvPr/>
        </p:nvSpPr>
        <p:spPr bwMode="auto">
          <a:xfrm>
            <a:off x="3790950" y="35306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34" name="Rectangle 1933"/>
          <p:cNvSpPr>
            <a:spLocks noChangeArrowheads="1"/>
          </p:cNvSpPr>
          <p:nvPr/>
        </p:nvSpPr>
        <p:spPr bwMode="auto">
          <a:xfrm>
            <a:off x="3771900" y="12573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35" name="Rectangle 1934"/>
          <p:cNvSpPr>
            <a:spLocks noChangeArrowheads="1"/>
          </p:cNvSpPr>
          <p:nvPr/>
        </p:nvSpPr>
        <p:spPr bwMode="auto">
          <a:xfrm>
            <a:off x="2476500" y="46640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36" name="Rectangle 1935"/>
          <p:cNvSpPr>
            <a:spLocks noChangeArrowheads="1"/>
          </p:cNvSpPr>
          <p:nvPr/>
        </p:nvSpPr>
        <p:spPr bwMode="auto">
          <a:xfrm>
            <a:off x="2470150" y="50292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37" name="Rectangle 1936"/>
          <p:cNvSpPr>
            <a:spLocks noChangeArrowheads="1"/>
          </p:cNvSpPr>
          <p:nvPr/>
        </p:nvSpPr>
        <p:spPr bwMode="auto">
          <a:xfrm>
            <a:off x="3114675" y="55911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38" name="Rectangle 1937"/>
          <p:cNvSpPr>
            <a:spLocks noChangeArrowheads="1"/>
          </p:cNvSpPr>
          <p:nvPr/>
        </p:nvSpPr>
        <p:spPr bwMode="auto">
          <a:xfrm>
            <a:off x="3444875" y="57562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39" name="Rectangle 1938"/>
          <p:cNvSpPr>
            <a:spLocks noChangeArrowheads="1"/>
          </p:cNvSpPr>
          <p:nvPr/>
        </p:nvSpPr>
        <p:spPr bwMode="auto">
          <a:xfrm>
            <a:off x="3108325" y="41814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40" name="Rectangle 1939"/>
          <p:cNvSpPr>
            <a:spLocks noChangeArrowheads="1"/>
          </p:cNvSpPr>
          <p:nvPr/>
        </p:nvSpPr>
        <p:spPr bwMode="auto">
          <a:xfrm>
            <a:off x="3416300" y="39878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41" name="Rectangle 1940"/>
          <p:cNvSpPr>
            <a:spLocks noChangeArrowheads="1"/>
          </p:cNvSpPr>
          <p:nvPr/>
        </p:nvSpPr>
        <p:spPr bwMode="auto">
          <a:xfrm>
            <a:off x="3698875" y="37306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42" name="Rectangle 1941"/>
          <p:cNvSpPr>
            <a:spLocks noChangeArrowheads="1"/>
          </p:cNvSpPr>
          <p:nvPr/>
        </p:nvSpPr>
        <p:spPr bwMode="auto">
          <a:xfrm>
            <a:off x="2771775" y="43815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43" name="Rectangle 1942"/>
          <p:cNvSpPr>
            <a:spLocks noChangeArrowheads="1"/>
          </p:cNvSpPr>
          <p:nvPr/>
        </p:nvSpPr>
        <p:spPr bwMode="auto">
          <a:xfrm>
            <a:off x="3530600" y="1279525"/>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A</a:t>
            </a:r>
            <a:endParaRPr lang="en-US" sz="2400" b="1"/>
          </a:p>
        </p:txBody>
      </p:sp>
      <p:sp>
        <p:nvSpPr>
          <p:cNvPr id="41244" name="Rectangle 1943"/>
          <p:cNvSpPr>
            <a:spLocks noChangeArrowheads="1"/>
          </p:cNvSpPr>
          <p:nvPr/>
        </p:nvSpPr>
        <p:spPr bwMode="auto">
          <a:xfrm>
            <a:off x="2600325" y="5521325"/>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a:t>
            </a:r>
            <a:endParaRPr lang="en-US" sz="2400" b="1"/>
          </a:p>
        </p:txBody>
      </p:sp>
      <p:sp>
        <p:nvSpPr>
          <p:cNvPr id="41245" name="Rectangle 1944"/>
          <p:cNvSpPr>
            <a:spLocks noChangeArrowheads="1"/>
          </p:cNvSpPr>
          <p:nvPr/>
        </p:nvSpPr>
        <p:spPr bwMode="auto">
          <a:xfrm>
            <a:off x="3590925" y="4098925"/>
            <a:ext cx="89768"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G</a:t>
            </a:r>
            <a:endParaRPr lang="en-US" sz="2400" b="1"/>
          </a:p>
        </p:txBody>
      </p:sp>
      <p:sp>
        <p:nvSpPr>
          <p:cNvPr id="41246" name="Rectangle 1945"/>
          <p:cNvSpPr>
            <a:spLocks noChangeArrowheads="1"/>
          </p:cNvSpPr>
          <p:nvPr/>
        </p:nvSpPr>
        <p:spPr bwMode="auto">
          <a:xfrm>
            <a:off x="2736850" y="5803900"/>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a:t>
            </a:r>
            <a:endParaRPr lang="en-US" sz="2400" b="1"/>
          </a:p>
        </p:txBody>
      </p:sp>
      <p:sp>
        <p:nvSpPr>
          <p:cNvPr id="41247" name="Rectangle 1946"/>
          <p:cNvSpPr>
            <a:spLocks noChangeArrowheads="1"/>
          </p:cNvSpPr>
          <p:nvPr/>
        </p:nvSpPr>
        <p:spPr bwMode="auto">
          <a:xfrm>
            <a:off x="3051175" y="5803900"/>
            <a:ext cx="89768"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G</a:t>
            </a:r>
            <a:endParaRPr lang="en-US" sz="2400" b="1"/>
          </a:p>
        </p:txBody>
      </p:sp>
      <p:sp>
        <p:nvSpPr>
          <p:cNvPr id="41248" name="Rectangle 1947"/>
          <p:cNvSpPr>
            <a:spLocks noChangeArrowheads="1"/>
          </p:cNvSpPr>
          <p:nvPr/>
        </p:nvSpPr>
        <p:spPr bwMode="auto">
          <a:xfrm>
            <a:off x="2762250" y="2981325"/>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a:t>
            </a:r>
            <a:endParaRPr lang="en-US" sz="2400" b="1"/>
          </a:p>
        </p:txBody>
      </p:sp>
      <p:sp>
        <p:nvSpPr>
          <p:cNvPr id="41249" name="Rectangle 1948"/>
          <p:cNvSpPr>
            <a:spLocks noChangeArrowheads="1"/>
          </p:cNvSpPr>
          <p:nvPr/>
        </p:nvSpPr>
        <p:spPr bwMode="auto">
          <a:xfrm>
            <a:off x="3076575" y="2981325"/>
            <a:ext cx="89768"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G</a:t>
            </a:r>
            <a:endParaRPr lang="en-US" sz="2400" b="1"/>
          </a:p>
        </p:txBody>
      </p:sp>
      <p:sp>
        <p:nvSpPr>
          <p:cNvPr id="41250" name="Rectangle 1949"/>
          <p:cNvSpPr>
            <a:spLocks noChangeArrowheads="1"/>
          </p:cNvSpPr>
          <p:nvPr/>
        </p:nvSpPr>
        <p:spPr bwMode="auto">
          <a:xfrm>
            <a:off x="2800350" y="4686300"/>
            <a:ext cx="89768"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G</a:t>
            </a:r>
            <a:endParaRPr lang="en-US" sz="2400" b="1"/>
          </a:p>
        </p:txBody>
      </p:sp>
      <p:sp>
        <p:nvSpPr>
          <p:cNvPr id="41251" name="Rectangle 1950"/>
          <p:cNvSpPr>
            <a:spLocks noChangeArrowheads="1"/>
          </p:cNvSpPr>
          <p:nvPr/>
        </p:nvSpPr>
        <p:spPr bwMode="auto">
          <a:xfrm>
            <a:off x="3114675" y="4686300"/>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a:t>
            </a:r>
            <a:endParaRPr lang="en-US" sz="2400" b="1"/>
          </a:p>
        </p:txBody>
      </p:sp>
      <p:sp>
        <p:nvSpPr>
          <p:cNvPr id="41252" name="Rectangle 1951"/>
          <p:cNvSpPr>
            <a:spLocks noChangeArrowheads="1"/>
          </p:cNvSpPr>
          <p:nvPr/>
        </p:nvSpPr>
        <p:spPr bwMode="auto">
          <a:xfrm>
            <a:off x="2870200" y="1825625"/>
            <a:ext cx="89768"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G</a:t>
            </a:r>
            <a:endParaRPr lang="en-US" sz="2400" b="1"/>
          </a:p>
        </p:txBody>
      </p:sp>
      <p:sp>
        <p:nvSpPr>
          <p:cNvPr id="41253" name="Rectangle 1952"/>
          <p:cNvSpPr>
            <a:spLocks noChangeArrowheads="1"/>
          </p:cNvSpPr>
          <p:nvPr/>
        </p:nvSpPr>
        <p:spPr bwMode="auto">
          <a:xfrm>
            <a:off x="3184525" y="1825625"/>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a:t>
            </a:r>
            <a:endParaRPr lang="en-US" sz="2400" b="1"/>
          </a:p>
        </p:txBody>
      </p:sp>
      <p:sp>
        <p:nvSpPr>
          <p:cNvPr id="41254" name="Rectangle 1953"/>
          <p:cNvSpPr>
            <a:spLocks noChangeArrowheads="1"/>
          </p:cNvSpPr>
          <p:nvPr/>
        </p:nvSpPr>
        <p:spPr bwMode="auto">
          <a:xfrm>
            <a:off x="3502025" y="4292600"/>
            <a:ext cx="89768"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G</a:t>
            </a:r>
            <a:endParaRPr lang="en-US" sz="2400" b="1"/>
          </a:p>
        </p:txBody>
      </p:sp>
      <p:sp>
        <p:nvSpPr>
          <p:cNvPr id="41255" name="Rectangle 1954"/>
          <p:cNvSpPr>
            <a:spLocks noChangeArrowheads="1"/>
          </p:cNvSpPr>
          <p:nvPr/>
        </p:nvSpPr>
        <p:spPr bwMode="auto">
          <a:xfrm>
            <a:off x="3190875" y="4298950"/>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a:t>
            </a:r>
            <a:endParaRPr lang="en-US" sz="2400" b="1"/>
          </a:p>
        </p:txBody>
      </p:sp>
      <p:sp>
        <p:nvSpPr>
          <p:cNvPr id="41256" name="Rectangle 1955"/>
          <p:cNvSpPr>
            <a:spLocks noChangeArrowheads="1"/>
          </p:cNvSpPr>
          <p:nvPr/>
        </p:nvSpPr>
        <p:spPr bwMode="auto">
          <a:xfrm>
            <a:off x="3184525" y="1546225"/>
            <a:ext cx="89768"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G</a:t>
            </a:r>
            <a:endParaRPr lang="en-US" sz="2400" b="1"/>
          </a:p>
        </p:txBody>
      </p:sp>
      <p:sp>
        <p:nvSpPr>
          <p:cNvPr id="41257" name="Rectangle 1956"/>
          <p:cNvSpPr>
            <a:spLocks noChangeArrowheads="1"/>
          </p:cNvSpPr>
          <p:nvPr/>
        </p:nvSpPr>
        <p:spPr bwMode="auto">
          <a:xfrm>
            <a:off x="3435350" y="1546225"/>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a:t>
            </a:r>
            <a:endParaRPr lang="en-US" sz="2400" b="1"/>
          </a:p>
        </p:txBody>
      </p:sp>
      <p:sp>
        <p:nvSpPr>
          <p:cNvPr id="41258" name="Rectangle 1957"/>
          <p:cNvSpPr>
            <a:spLocks noChangeArrowheads="1"/>
          </p:cNvSpPr>
          <p:nvPr/>
        </p:nvSpPr>
        <p:spPr bwMode="auto">
          <a:xfrm>
            <a:off x="2600325" y="2130425"/>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a:t>
            </a:r>
            <a:endParaRPr lang="en-US" sz="2400" b="1"/>
          </a:p>
        </p:txBody>
      </p:sp>
      <p:sp>
        <p:nvSpPr>
          <p:cNvPr id="41259" name="Rectangle 1958"/>
          <p:cNvSpPr>
            <a:spLocks noChangeArrowheads="1"/>
          </p:cNvSpPr>
          <p:nvPr/>
        </p:nvSpPr>
        <p:spPr bwMode="auto">
          <a:xfrm>
            <a:off x="3314700" y="56134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60" name="Rectangle 1959"/>
          <p:cNvSpPr>
            <a:spLocks noChangeArrowheads="1"/>
          </p:cNvSpPr>
          <p:nvPr/>
        </p:nvSpPr>
        <p:spPr bwMode="auto">
          <a:xfrm>
            <a:off x="2622550" y="59912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61" name="Rectangle 1960"/>
          <p:cNvSpPr>
            <a:spLocks noChangeArrowheads="1"/>
          </p:cNvSpPr>
          <p:nvPr/>
        </p:nvSpPr>
        <p:spPr bwMode="auto">
          <a:xfrm>
            <a:off x="2476500" y="58388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62" name="Rectangle 1961"/>
          <p:cNvSpPr>
            <a:spLocks noChangeArrowheads="1"/>
          </p:cNvSpPr>
          <p:nvPr/>
        </p:nvSpPr>
        <p:spPr bwMode="auto">
          <a:xfrm>
            <a:off x="2581275" y="52736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63" name="Rectangle 1962"/>
          <p:cNvSpPr>
            <a:spLocks noChangeArrowheads="1"/>
          </p:cNvSpPr>
          <p:nvPr/>
        </p:nvSpPr>
        <p:spPr bwMode="auto">
          <a:xfrm>
            <a:off x="2901950" y="50260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64" name="Rectangle 1963"/>
          <p:cNvSpPr>
            <a:spLocks noChangeArrowheads="1"/>
          </p:cNvSpPr>
          <p:nvPr/>
        </p:nvSpPr>
        <p:spPr bwMode="auto">
          <a:xfrm>
            <a:off x="3232150" y="48450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65" name="Rectangle 1964"/>
          <p:cNvSpPr>
            <a:spLocks noChangeArrowheads="1"/>
          </p:cNvSpPr>
          <p:nvPr/>
        </p:nvSpPr>
        <p:spPr bwMode="auto">
          <a:xfrm>
            <a:off x="3546475" y="46386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66" name="Rectangle 1965"/>
          <p:cNvSpPr>
            <a:spLocks noChangeArrowheads="1"/>
          </p:cNvSpPr>
          <p:nvPr/>
        </p:nvSpPr>
        <p:spPr bwMode="auto">
          <a:xfrm>
            <a:off x="3790950" y="43434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67" name="Rectangle 1966"/>
          <p:cNvSpPr>
            <a:spLocks noChangeArrowheads="1"/>
          </p:cNvSpPr>
          <p:nvPr/>
        </p:nvSpPr>
        <p:spPr bwMode="auto">
          <a:xfrm>
            <a:off x="2476500" y="54768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68" name="Rectangle 1967"/>
          <p:cNvSpPr>
            <a:spLocks noChangeArrowheads="1"/>
          </p:cNvSpPr>
          <p:nvPr/>
        </p:nvSpPr>
        <p:spPr bwMode="auto">
          <a:xfrm>
            <a:off x="3108325" y="49911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69" name="Rectangle 1968"/>
          <p:cNvSpPr>
            <a:spLocks noChangeArrowheads="1"/>
          </p:cNvSpPr>
          <p:nvPr/>
        </p:nvSpPr>
        <p:spPr bwMode="auto">
          <a:xfrm>
            <a:off x="3416300" y="47974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70" name="Rectangle 1969"/>
          <p:cNvSpPr>
            <a:spLocks noChangeArrowheads="1"/>
          </p:cNvSpPr>
          <p:nvPr/>
        </p:nvSpPr>
        <p:spPr bwMode="auto">
          <a:xfrm>
            <a:off x="3698875" y="45402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71" name="Rectangle 1970"/>
          <p:cNvSpPr>
            <a:spLocks noChangeArrowheads="1"/>
          </p:cNvSpPr>
          <p:nvPr/>
        </p:nvSpPr>
        <p:spPr bwMode="auto">
          <a:xfrm>
            <a:off x="2771775" y="51911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72" name="Rectangle 1971"/>
          <p:cNvSpPr>
            <a:spLocks noChangeArrowheads="1"/>
          </p:cNvSpPr>
          <p:nvPr/>
        </p:nvSpPr>
        <p:spPr bwMode="auto">
          <a:xfrm>
            <a:off x="2581275" y="24288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73" name="Rectangle 1972"/>
          <p:cNvSpPr>
            <a:spLocks noChangeArrowheads="1"/>
          </p:cNvSpPr>
          <p:nvPr/>
        </p:nvSpPr>
        <p:spPr bwMode="auto">
          <a:xfrm>
            <a:off x="2946400" y="25717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74" name="Rectangle 1973"/>
          <p:cNvSpPr>
            <a:spLocks noChangeArrowheads="1"/>
          </p:cNvSpPr>
          <p:nvPr/>
        </p:nvSpPr>
        <p:spPr bwMode="auto">
          <a:xfrm>
            <a:off x="3321050" y="27813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75" name="Rectangle 1974"/>
          <p:cNvSpPr>
            <a:spLocks noChangeArrowheads="1"/>
          </p:cNvSpPr>
          <p:nvPr/>
        </p:nvSpPr>
        <p:spPr bwMode="auto">
          <a:xfrm>
            <a:off x="3638550" y="30480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76" name="Rectangle 1975"/>
          <p:cNvSpPr>
            <a:spLocks noChangeArrowheads="1"/>
          </p:cNvSpPr>
          <p:nvPr/>
        </p:nvSpPr>
        <p:spPr bwMode="auto">
          <a:xfrm>
            <a:off x="2901950" y="21844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77" name="Rectangle 1976"/>
          <p:cNvSpPr>
            <a:spLocks noChangeArrowheads="1"/>
          </p:cNvSpPr>
          <p:nvPr/>
        </p:nvSpPr>
        <p:spPr bwMode="auto">
          <a:xfrm>
            <a:off x="3232150" y="20034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78" name="Rectangle 1977"/>
          <p:cNvSpPr>
            <a:spLocks noChangeArrowheads="1"/>
          </p:cNvSpPr>
          <p:nvPr/>
        </p:nvSpPr>
        <p:spPr bwMode="auto">
          <a:xfrm>
            <a:off x="3546475" y="17970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79" name="Rectangle 1978"/>
          <p:cNvSpPr>
            <a:spLocks noChangeArrowheads="1"/>
          </p:cNvSpPr>
          <p:nvPr/>
        </p:nvSpPr>
        <p:spPr bwMode="auto">
          <a:xfrm>
            <a:off x="3790950" y="14986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80" name="Rectangle 1979"/>
          <p:cNvSpPr>
            <a:spLocks noChangeArrowheads="1"/>
          </p:cNvSpPr>
          <p:nvPr/>
        </p:nvSpPr>
        <p:spPr bwMode="auto">
          <a:xfrm>
            <a:off x="3692525" y="11112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81" name="Rectangle 1980"/>
          <p:cNvSpPr>
            <a:spLocks noChangeArrowheads="1"/>
          </p:cNvSpPr>
          <p:nvPr/>
        </p:nvSpPr>
        <p:spPr bwMode="auto">
          <a:xfrm>
            <a:off x="3397250" y="9334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82" name="Rectangle 1981"/>
          <p:cNvSpPr>
            <a:spLocks noChangeArrowheads="1"/>
          </p:cNvSpPr>
          <p:nvPr/>
        </p:nvSpPr>
        <p:spPr bwMode="auto">
          <a:xfrm>
            <a:off x="2476500" y="26289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83" name="Rectangle 1982"/>
          <p:cNvSpPr>
            <a:spLocks noChangeArrowheads="1"/>
          </p:cNvSpPr>
          <p:nvPr/>
        </p:nvSpPr>
        <p:spPr bwMode="auto">
          <a:xfrm>
            <a:off x="2463800" y="21907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84" name="Rectangle 1983"/>
          <p:cNvSpPr>
            <a:spLocks noChangeArrowheads="1"/>
          </p:cNvSpPr>
          <p:nvPr/>
        </p:nvSpPr>
        <p:spPr bwMode="auto">
          <a:xfrm>
            <a:off x="3108325" y="21494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85" name="Rectangle 1984"/>
          <p:cNvSpPr>
            <a:spLocks noChangeArrowheads="1"/>
          </p:cNvSpPr>
          <p:nvPr/>
        </p:nvSpPr>
        <p:spPr bwMode="auto">
          <a:xfrm>
            <a:off x="3416300" y="19526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86" name="Rectangle 1985"/>
          <p:cNvSpPr>
            <a:spLocks noChangeArrowheads="1"/>
          </p:cNvSpPr>
          <p:nvPr/>
        </p:nvSpPr>
        <p:spPr bwMode="auto">
          <a:xfrm>
            <a:off x="3698875" y="16986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87" name="Rectangle 1986"/>
          <p:cNvSpPr>
            <a:spLocks noChangeArrowheads="1"/>
          </p:cNvSpPr>
          <p:nvPr/>
        </p:nvSpPr>
        <p:spPr bwMode="auto">
          <a:xfrm>
            <a:off x="2771775" y="23463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88" name="Rectangle 1987"/>
          <p:cNvSpPr>
            <a:spLocks noChangeArrowheads="1"/>
          </p:cNvSpPr>
          <p:nvPr/>
        </p:nvSpPr>
        <p:spPr bwMode="auto">
          <a:xfrm>
            <a:off x="3111500" y="27305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89" name="Rectangle 1988"/>
          <p:cNvSpPr>
            <a:spLocks noChangeArrowheads="1"/>
          </p:cNvSpPr>
          <p:nvPr/>
        </p:nvSpPr>
        <p:spPr bwMode="auto">
          <a:xfrm>
            <a:off x="3444875" y="29591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90" name="Rectangle 1989"/>
          <p:cNvSpPr>
            <a:spLocks noChangeArrowheads="1"/>
          </p:cNvSpPr>
          <p:nvPr/>
        </p:nvSpPr>
        <p:spPr bwMode="auto">
          <a:xfrm>
            <a:off x="3736975" y="32289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91" name="Rectangle 1990"/>
          <p:cNvSpPr>
            <a:spLocks noChangeArrowheads="1"/>
          </p:cNvSpPr>
          <p:nvPr/>
        </p:nvSpPr>
        <p:spPr bwMode="auto">
          <a:xfrm>
            <a:off x="3022600" y="34163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92" name="Rectangle 1991"/>
          <p:cNvSpPr>
            <a:spLocks noChangeArrowheads="1"/>
          </p:cNvSpPr>
          <p:nvPr/>
        </p:nvSpPr>
        <p:spPr bwMode="auto">
          <a:xfrm>
            <a:off x="2505075" y="30829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93" name="Rectangle 1992"/>
          <p:cNvSpPr>
            <a:spLocks noChangeArrowheads="1"/>
          </p:cNvSpPr>
          <p:nvPr/>
        </p:nvSpPr>
        <p:spPr bwMode="auto">
          <a:xfrm>
            <a:off x="3146425" y="35750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94" name="Rectangle 1993"/>
          <p:cNvSpPr>
            <a:spLocks noChangeArrowheads="1"/>
          </p:cNvSpPr>
          <p:nvPr/>
        </p:nvSpPr>
        <p:spPr bwMode="auto">
          <a:xfrm>
            <a:off x="2581275" y="16287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95" name="Rectangle 1994"/>
          <p:cNvSpPr>
            <a:spLocks noChangeArrowheads="1"/>
          </p:cNvSpPr>
          <p:nvPr/>
        </p:nvSpPr>
        <p:spPr bwMode="auto">
          <a:xfrm>
            <a:off x="2901950" y="13811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96" name="Rectangle 1995"/>
          <p:cNvSpPr>
            <a:spLocks noChangeArrowheads="1"/>
          </p:cNvSpPr>
          <p:nvPr/>
        </p:nvSpPr>
        <p:spPr bwMode="auto">
          <a:xfrm>
            <a:off x="3232150" y="12001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297" name="Rectangle 1996"/>
          <p:cNvSpPr>
            <a:spLocks noChangeArrowheads="1"/>
          </p:cNvSpPr>
          <p:nvPr/>
        </p:nvSpPr>
        <p:spPr bwMode="auto">
          <a:xfrm>
            <a:off x="2476500" y="18288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98" name="Rectangle 1997"/>
          <p:cNvSpPr>
            <a:spLocks noChangeArrowheads="1"/>
          </p:cNvSpPr>
          <p:nvPr/>
        </p:nvSpPr>
        <p:spPr bwMode="auto">
          <a:xfrm>
            <a:off x="3108325" y="13462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299" name="Rectangle 1998"/>
          <p:cNvSpPr>
            <a:spLocks noChangeArrowheads="1"/>
          </p:cNvSpPr>
          <p:nvPr/>
        </p:nvSpPr>
        <p:spPr bwMode="auto">
          <a:xfrm>
            <a:off x="2771775" y="15430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300" name="Rectangle 1999"/>
          <p:cNvSpPr>
            <a:spLocks noChangeArrowheads="1"/>
          </p:cNvSpPr>
          <p:nvPr/>
        </p:nvSpPr>
        <p:spPr bwMode="auto">
          <a:xfrm>
            <a:off x="2813050" y="34004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301" name="Rectangle 2000"/>
          <p:cNvSpPr>
            <a:spLocks noChangeArrowheads="1"/>
          </p:cNvSpPr>
          <p:nvPr/>
        </p:nvSpPr>
        <p:spPr bwMode="auto">
          <a:xfrm>
            <a:off x="2701925" y="32194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302" name="Rectangle 2001"/>
          <p:cNvSpPr>
            <a:spLocks noChangeArrowheads="1"/>
          </p:cNvSpPr>
          <p:nvPr/>
        </p:nvSpPr>
        <p:spPr bwMode="auto">
          <a:xfrm>
            <a:off x="2765425" y="6162675"/>
            <a:ext cx="91372"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3′</a:t>
            </a:r>
            <a:endParaRPr lang="en-US" sz="2400" b="1"/>
          </a:p>
        </p:txBody>
      </p:sp>
      <p:sp>
        <p:nvSpPr>
          <p:cNvPr id="41303" name="Rectangle 2003"/>
          <p:cNvSpPr>
            <a:spLocks noChangeArrowheads="1"/>
          </p:cNvSpPr>
          <p:nvPr/>
        </p:nvSpPr>
        <p:spPr bwMode="auto">
          <a:xfrm>
            <a:off x="3606800" y="5886450"/>
            <a:ext cx="91372"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5′</a:t>
            </a:r>
            <a:endParaRPr lang="en-US" sz="2400" b="1"/>
          </a:p>
        </p:txBody>
      </p:sp>
      <p:sp>
        <p:nvSpPr>
          <p:cNvPr id="41304" name="Rectangle 2005"/>
          <p:cNvSpPr>
            <a:spLocks noChangeArrowheads="1"/>
          </p:cNvSpPr>
          <p:nvPr/>
        </p:nvSpPr>
        <p:spPr bwMode="auto">
          <a:xfrm>
            <a:off x="2841625" y="5521325"/>
            <a:ext cx="89768"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G</a:t>
            </a:r>
            <a:endParaRPr lang="en-US" sz="2400" b="1"/>
          </a:p>
        </p:txBody>
      </p:sp>
      <p:sp>
        <p:nvSpPr>
          <p:cNvPr id="41305" name="Rectangle 2006"/>
          <p:cNvSpPr>
            <a:spLocks noChangeArrowheads="1"/>
          </p:cNvSpPr>
          <p:nvPr/>
        </p:nvSpPr>
        <p:spPr bwMode="auto">
          <a:xfrm>
            <a:off x="3448050" y="110172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306" name="Rectangle 2007"/>
          <p:cNvSpPr>
            <a:spLocks noChangeArrowheads="1"/>
          </p:cNvSpPr>
          <p:nvPr/>
        </p:nvSpPr>
        <p:spPr bwMode="auto">
          <a:xfrm>
            <a:off x="3629025" y="962025"/>
            <a:ext cx="91372"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3′</a:t>
            </a:r>
            <a:endParaRPr lang="en-US" sz="2400" b="1"/>
          </a:p>
        </p:txBody>
      </p:sp>
      <p:sp>
        <p:nvSpPr>
          <p:cNvPr id="41307" name="Rectangle 2009"/>
          <p:cNvSpPr>
            <a:spLocks noChangeArrowheads="1"/>
          </p:cNvSpPr>
          <p:nvPr/>
        </p:nvSpPr>
        <p:spPr bwMode="auto">
          <a:xfrm>
            <a:off x="3232150" y="920750"/>
            <a:ext cx="91372"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5′</a:t>
            </a:r>
            <a:endParaRPr lang="en-US" sz="2400" b="1"/>
          </a:p>
        </p:txBody>
      </p:sp>
      <p:sp>
        <p:nvSpPr>
          <p:cNvPr id="41308" name="Rectangle 2011"/>
          <p:cNvSpPr>
            <a:spLocks noChangeArrowheads="1"/>
          </p:cNvSpPr>
          <p:nvPr/>
        </p:nvSpPr>
        <p:spPr bwMode="auto">
          <a:xfrm>
            <a:off x="2752725" y="255905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a:t>
            </a:r>
            <a:endParaRPr lang="en-US" sz="2400" b="1"/>
          </a:p>
        </p:txBody>
      </p:sp>
      <p:sp>
        <p:nvSpPr>
          <p:cNvPr id="41309" name="Rectangle 2012"/>
          <p:cNvSpPr>
            <a:spLocks noChangeArrowheads="1"/>
          </p:cNvSpPr>
          <p:nvPr/>
        </p:nvSpPr>
        <p:spPr bwMode="auto">
          <a:xfrm>
            <a:off x="2613025" y="4914900"/>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A</a:t>
            </a:r>
            <a:endParaRPr lang="en-US" sz="2400" b="1"/>
          </a:p>
        </p:txBody>
      </p:sp>
      <p:sp>
        <p:nvSpPr>
          <p:cNvPr id="41310" name="Rectangle 2013"/>
          <p:cNvSpPr>
            <a:spLocks noChangeArrowheads="1"/>
          </p:cNvSpPr>
          <p:nvPr/>
        </p:nvSpPr>
        <p:spPr bwMode="auto">
          <a:xfrm>
            <a:off x="3378200" y="3695700"/>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311" name="Rectangle 2014"/>
          <p:cNvSpPr>
            <a:spLocks noChangeArrowheads="1"/>
          </p:cNvSpPr>
          <p:nvPr/>
        </p:nvSpPr>
        <p:spPr bwMode="auto">
          <a:xfrm>
            <a:off x="2870200" y="5362575"/>
            <a:ext cx="76944"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P</a:t>
            </a:r>
            <a:endParaRPr lang="en-US" sz="2400" b="1"/>
          </a:p>
        </p:txBody>
      </p:sp>
      <p:sp>
        <p:nvSpPr>
          <p:cNvPr id="41312" name="Rectangle 2015"/>
          <p:cNvSpPr>
            <a:spLocks noChangeArrowheads="1"/>
          </p:cNvSpPr>
          <p:nvPr/>
        </p:nvSpPr>
        <p:spPr bwMode="auto">
          <a:xfrm>
            <a:off x="5581650" y="2711450"/>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a:t>
            </a:r>
            <a:endParaRPr lang="en-US" sz="2400" b="1"/>
          </a:p>
        </p:txBody>
      </p:sp>
      <p:sp>
        <p:nvSpPr>
          <p:cNvPr id="41313" name="Rectangle 2016"/>
          <p:cNvSpPr>
            <a:spLocks noChangeArrowheads="1"/>
          </p:cNvSpPr>
          <p:nvPr/>
        </p:nvSpPr>
        <p:spPr bwMode="auto">
          <a:xfrm>
            <a:off x="3092450" y="3244850"/>
            <a:ext cx="70532"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T</a:t>
            </a:r>
            <a:endParaRPr lang="en-US" sz="2400" b="1"/>
          </a:p>
        </p:txBody>
      </p:sp>
      <p:sp>
        <p:nvSpPr>
          <p:cNvPr id="41314" name="Rectangle 2017"/>
          <p:cNvSpPr>
            <a:spLocks noChangeArrowheads="1"/>
          </p:cNvSpPr>
          <p:nvPr/>
        </p:nvSpPr>
        <p:spPr bwMode="auto">
          <a:xfrm>
            <a:off x="3336925" y="3244850"/>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A</a:t>
            </a:r>
            <a:endParaRPr lang="en-US" sz="2400" b="1"/>
          </a:p>
        </p:txBody>
      </p:sp>
      <p:sp>
        <p:nvSpPr>
          <p:cNvPr id="41315" name="Rectangle 2018"/>
          <p:cNvSpPr>
            <a:spLocks noChangeArrowheads="1"/>
          </p:cNvSpPr>
          <p:nvPr/>
        </p:nvSpPr>
        <p:spPr bwMode="auto">
          <a:xfrm>
            <a:off x="5718175" y="294640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16" name="Rectangle 2019"/>
          <p:cNvSpPr>
            <a:spLocks noChangeArrowheads="1"/>
          </p:cNvSpPr>
          <p:nvPr/>
        </p:nvSpPr>
        <p:spPr bwMode="auto">
          <a:xfrm>
            <a:off x="5184775" y="17176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317" name="Rectangle 2021"/>
          <p:cNvSpPr>
            <a:spLocks noChangeArrowheads="1"/>
          </p:cNvSpPr>
          <p:nvPr/>
        </p:nvSpPr>
        <p:spPr bwMode="auto">
          <a:xfrm>
            <a:off x="5070475" y="19335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318" name="Rectangle 2022"/>
          <p:cNvSpPr>
            <a:spLocks noChangeArrowheads="1"/>
          </p:cNvSpPr>
          <p:nvPr/>
        </p:nvSpPr>
        <p:spPr bwMode="auto">
          <a:xfrm>
            <a:off x="5289550" y="20955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319" name="Rectangle 2023"/>
          <p:cNvSpPr>
            <a:spLocks noChangeArrowheads="1"/>
          </p:cNvSpPr>
          <p:nvPr/>
        </p:nvSpPr>
        <p:spPr bwMode="auto">
          <a:xfrm>
            <a:off x="5511800" y="19685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320" name="Rectangle 2024"/>
          <p:cNvSpPr>
            <a:spLocks noChangeArrowheads="1"/>
          </p:cNvSpPr>
          <p:nvPr/>
        </p:nvSpPr>
        <p:spPr bwMode="auto">
          <a:xfrm>
            <a:off x="5349875" y="1939925"/>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A</a:t>
            </a:r>
            <a:endParaRPr lang="en-US" sz="2400" b="1"/>
          </a:p>
        </p:txBody>
      </p:sp>
      <p:sp>
        <p:nvSpPr>
          <p:cNvPr id="41321" name="Rectangle 2025"/>
          <p:cNvSpPr>
            <a:spLocks noChangeArrowheads="1"/>
          </p:cNvSpPr>
          <p:nvPr/>
        </p:nvSpPr>
        <p:spPr bwMode="auto">
          <a:xfrm>
            <a:off x="5489575" y="21907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22" name="Rectangle 2026"/>
          <p:cNvSpPr>
            <a:spLocks noChangeArrowheads="1"/>
          </p:cNvSpPr>
          <p:nvPr/>
        </p:nvSpPr>
        <p:spPr bwMode="auto">
          <a:xfrm>
            <a:off x="4962525" y="17462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23" name="Rectangle 2027"/>
          <p:cNvSpPr>
            <a:spLocks noChangeArrowheads="1"/>
          </p:cNvSpPr>
          <p:nvPr/>
        </p:nvSpPr>
        <p:spPr bwMode="auto">
          <a:xfrm>
            <a:off x="5502275" y="1755775"/>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NH</a:t>
            </a:r>
            <a:r>
              <a:rPr lang="en-US" sz="600" b="1" baseline="-25000">
                <a:solidFill>
                  <a:srgbClr val="000000"/>
                </a:solidFill>
                <a:latin typeface="Helvetica" pitchFamily="34" charset="0"/>
              </a:rPr>
              <a:t>2</a:t>
            </a:r>
            <a:endParaRPr lang="en-US" sz="2400" b="1" baseline="-25000"/>
          </a:p>
        </p:txBody>
      </p:sp>
      <p:sp>
        <p:nvSpPr>
          <p:cNvPr id="41324" name="Rectangle 2030"/>
          <p:cNvSpPr>
            <a:spLocks noChangeArrowheads="1"/>
          </p:cNvSpPr>
          <p:nvPr/>
        </p:nvSpPr>
        <p:spPr bwMode="auto">
          <a:xfrm>
            <a:off x="5892800" y="34956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325" name="Rectangle 2031"/>
          <p:cNvSpPr>
            <a:spLocks noChangeArrowheads="1"/>
          </p:cNvSpPr>
          <p:nvPr/>
        </p:nvSpPr>
        <p:spPr bwMode="auto">
          <a:xfrm>
            <a:off x="5911850" y="370205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26" name="Rectangle 2032"/>
          <p:cNvSpPr>
            <a:spLocks noChangeArrowheads="1"/>
          </p:cNvSpPr>
          <p:nvPr/>
        </p:nvSpPr>
        <p:spPr bwMode="auto">
          <a:xfrm>
            <a:off x="5918200" y="32861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27" name="Rectangle 2033"/>
          <p:cNvSpPr>
            <a:spLocks noChangeArrowheads="1"/>
          </p:cNvSpPr>
          <p:nvPr/>
        </p:nvSpPr>
        <p:spPr bwMode="auto">
          <a:xfrm rot="-60000">
            <a:off x="6120335" y="3627309"/>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328" name="Freeform 2034"/>
          <p:cNvSpPr>
            <a:spLocks noEditPoints="1"/>
          </p:cNvSpPr>
          <p:nvPr/>
        </p:nvSpPr>
        <p:spPr bwMode="auto">
          <a:xfrm>
            <a:off x="6283325" y="3527425"/>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0 w 32"/>
              <a:gd name="T27" fmla="*/ 2147483647 h 36"/>
              <a:gd name="T28" fmla="*/ 0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0 h 36"/>
              <a:gd name="T44" fmla="*/ 2147483647 w 32"/>
              <a:gd name="T45" fmla="*/ 0 h 36"/>
              <a:gd name="T46" fmla="*/ 2147483647 w 32"/>
              <a:gd name="T47" fmla="*/ 2147483647 h 36"/>
              <a:gd name="T48" fmla="*/ 2147483647 w 32"/>
              <a:gd name="T49" fmla="*/ 2147483647 h 36"/>
              <a:gd name="T50" fmla="*/ 2147483647 w 32"/>
              <a:gd name="T51" fmla="*/ 2147483647 h 36"/>
              <a:gd name="T52" fmla="*/ 2147483647 w 32"/>
              <a:gd name="T53" fmla="*/ 2147483647 h 36"/>
              <a:gd name="T54" fmla="*/ 2147483647 w 32"/>
              <a:gd name="T55" fmla="*/ 2147483647 h 36"/>
              <a:gd name="T56" fmla="*/ 2147483647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30" y="28"/>
                </a:moveTo>
                <a:lnTo>
                  <a:pt x="30" y="28"/>
                </a:lnTo>
                <a:lnTo>
                  <a:pt x="28" y="30"/>
                </a:lnTo>
                <a:lnTo>
                  <a:pt x="26" y="34"/>
                </a:lnTo>
                <a:lnTo>
                  <a:pt x="22" y="36"/>
                </a:lnTo>
                <a:lnTo>
                  <a:pt x="16" y="36"/>
                </a:lnTo>
                <a:lnTo>
                  <a:pt x="8" y="34"/>
                </a:lnTo>
                <a:lnTo>
                  <a:pt x="4" y="32"/>
                </a:lnTo>
                <a:lnTo>
                  <a:pt x="2" y="28"/>
                </a:lnTo>
                <a:lnTo>
                  <a:pt x="0" y="18"/>
                </a:lnTo>
                <a:lnTo>
                  <a:pt x="2" y="10"/>
                </a:lnTo>
                <a:lnTo>
                  <a:pt x="4" y="6"/>
                </a:lnTo>
                <a:lnTo>
                  <a:pt x="8" y="2"/>
                </a:lnTo>
                <a:lnTo>
                  <a:pt x="12" y="2"/>
                </a:lnTo>
                <a:lnTo>
                  <a:pt x="16" y="0"/>
                </a:lnTo>
                <a:lnTo>
                  <a:pt x="22" y="2"/>
                </a:lnTo>
                <a:lnTo>
                  <a:pt x="28" y="6"/>
                </a:lnTo>
                <a:lnTo>
                  <a:pt x="32" y="10"/>
                </a:lnTo>
                <a:lnTo>
                  <a:pt x="32" y="18"/>
                </a:lnTo>
                <a:lnTo>
                  <a:pt x="30" y="28"/>
                </a:lnTo>
                <a:close/>
                <a:moveTo>
                  <a:pt x="24" y="8"/>
                </a:moveTo>
                <a:lnTo>
                  <a:pt x="24" y="8"/>
                </a:lnTo>
                <a:lnTo>
                  <a:pt x="20" y="6"/>
                </a:lnTo>
                <a:lnTo>
                  <a:pt x="16" y="4"/>
                </a:lnTo>
                <a:lnTo>
                  <a:pt x="10" y="6"/>
                </a:lnTo>
                <a:lnTo>
                  <a:pt x="6" y="12"/>
                </a:lnTo>
                <a:lnTo>
                  <a:pt x="4" y="18"/>
                </a:lnTo>
                <a:lnTo>
                  <a:pt x="6" y="24"/>
                </a:lnTo>
                <a:lnTo>
                  <a:pt x="8" y="28"/>
                </a:lnTo>
                <a:lnTo>
                  <a:pt x="12" y="32"/>
                </a:lnTo>
                <a:lnTo>
                  <a:pt x="16" y="32"/>
                </a:lnTo>
                <a:lnTo>
                  <a:pt x="22" y="32"/>
                </a:lnTo>
                <a:lnTo>
                  <a:pt x="24" y="28"/>
                </a:lnTo>
                <a:lnTo>
                  <a:pt x="28" y="24"/>
                </a:lnTo>
                <a:lnTo>
                  <a:pt x="28" y="18"/>
                </a:lnTo>
                <a:lnTo>
                  <a:pt x="26" y="12"/>
                </a:lnTo>
                <a:lnTo>
                  <a:pt x="24" y="8"/>
                </a:lnTo>
                <a:close/>
              </a:path>
            </a:pathLst>
          </a:custGeom>
          <a:solidFill>
            <a:srgbClr val="000000"/>
          </a:solidFill>
          <a:ln w="9525">
            <a:noFill/>
            <a:round/>
            <a:headEnd/>
            <a:tailEnd/>
          </a:ln>
        </p:spPr>
        <p:txBody>
          <a:bodyPr/>
          <a:lstStyle/>
          <a:p>
            <a:endParaRPr lang="en-US" b="1"/>
          </a:p>
        </p:txBody>
      </p:sp>
      <p:sp>
        <p:nvSpPr>
          <p:cNvPr id="41329" name="Rectangle 2035"/>
          <p:cNvSpPr>
            <a:spLocks noChangeArrowheads="1"/>
          </p:cNvSpPr>
          <p:nvPr/>
        </p:nvSpPr>
        <p:spPr bwMode="auto">
          <a:xfrm>
            <a:off x="6130925" y="3286125"/>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CH</a:t>
            </a:r>
            <a:r>
              <a:rPr lang="en-US" sz="600" b="1" baseline="-25000">
                <a:solidFill>
                  <a:srgbClr val="000000"/>
                </a:solidFill>
                <a:latin typeface="Helvetica" pitchFamily="34" charset="0"/>
              </a:rPr>
              <a:t>3</a:t>
            </a:r>
            <a:endParaRPr lang="en-US" sz="2400" b="1" baseline="-25000"/>
          </a:p>
        </p:txBody>
      </p:sp>
      <p:sp>
        <p:nvSpPr>
          <p:cNvPr id="41330" name="Rectangle 2038"/>
          <p:cNvSpPr>
            <a:spLocks noChangeArrowheads="1"/>
          </p:cNvSpPr>
          <p:nvPr/>
        </p:nvSpPr>
        <p:spPr bwMode="auto">
          <a:xfrm>
            <a:off x="6181725" y="37306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31" name="Rectangle 2039"/>
          <p:cNvSpPr>
            <a:spLocks noChangeArrowheads="1"/>
          </p:cNvSpPr>
          <p:nvPr/>
        </p:nvSpPr>
        <p:spPr bwMode="auto">
          <a:xfrm>
            <a:off x="6035675" y="3489325"/>
            <a:ext cx="70532"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T</a:t>
            </a:r>
            <a:endParaRPr lang="en-US" sz="2400" b="1"/>
          </a:p>
        </p:txBody>
      </p:sp>
      <p:sp>
        <p:nvSpPr>
          <p:cNvPr id="41332" name="Rectangle 2040"/>
          <p:cNvSpPr>
            <a:spLocks noChangeArrowheads="1"/>
          </p:cNvSpPr>
          <p:nvPr/>
        </p:nvSpPr>
        <p:spPr bwMode="auto">
          <a:xfrm>
            <a:off x="7385050" y="46196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33" name="Rectangle 2041"/>
          <p:cNvSpPr>
            <a:spLocks noChangeArrowheads="1"/>
          </p:cNvSpPr>
          <p:nvPr/>
        </p:nvSpPr>
        <p:spPr bwMode="auto">
          <a:xfrm>
            <a:off x="7280275" y="43942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34" name="Rectangle 2042"/>
          <p:cNvSpPr>
            <a:spLocks noChangeArrowheads="1"/>
          </p:cNvSpPr>
          <p:nvPr/>
        </p:nvSpPr>
        <p:spPr bwMode="auto">
          <a:xfrm>
            <a:off x="6943725" y="4397375"/>
            <a:ext cx="155575" cy="92075"/>
          </a:xfrm>
          <a:prstGeom prst="rect">
            <a:avLst/>
          </a:prstGeom>
          <a:noFill/>
          <a:ln w="9525">
            <a:noFill/>
            <a:miter lim="800000"/>
            <a:headEnd/>
            <a:tailEnd/>
          </a:ln>
        </p:spPr>
        <p:txBody>
          <a:bodyPr lIns="0" tIns="0" rIns="0" bIns="0">
            <a:spAutoFit/>
          </a:bodyPr>
          <a:lstStyle/>
          <a:p>
            <a:r>
              <a:rPr lang="en-US" sz="600" b="1">
                <a:solidFill>
                  <a:srgbClr val="000000"/>
                </a:solidFill>
                <a:latin typeface="Helvetica" pitchFamily="34" charset="0"/>
              </a:rPr>
              <a:t>H</a:t>
            </a:r>
            <a:r>
              <a:rPr lang="en-US" sz="600" b="1" baseline="-25000">
                <a:solidFill>
                  <a:srgbClr val="000000"/>
                </a:solidFill>
                <a:latin typeface="Helvetica" pitchFamily="34" charset="0"/>
              </a:rPr>
              <a:t>2</a:t>
            </a:r>
            <a:r>
              <a:rPr lang="en-US" sz="600" b="1">
                <a:solidFill>
                  <a:srgbClr val="000000"/>
                </a:solidFill>
                <a:latin typeface="Helvetica" pitchFamily="34" charset="0"/>
              </a:rPr>
              <a:t>N</a:t>
            </a:r>
            <a:endParaRPr lang="en-US" sz="2400" b="1"/>
          </a:p>
        </p:txBody>
      </p:sp>
      <p:sp>
        <p:nvSpPr>
          <p:cNvPr id="41335" name="Rectangle 2045"/>
          <p:cNvSpPr>
            <a:spLocks noChangeArrowheads="1"/>
          </p:cNvSpPr>
          <p:nvPr/>
        </p:nvSpPr>
        <p:spPr bwMode="auto">
          <a:xfrm>
            <a:off x="7219950" y="47434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336" name="Rectangle 2046"/>
          <p:cNvSpPr>
            <a:spLocks noChangeArrowheads="1"/>
          </p:cNvSpPr>
          <p:nvPr/>
        </p:nvSpPr>
        <p:spPr bwMode="auto">
          <a:xfrm>
            <a:off x="7000875" y="46164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337" name="Rectangle 2047"/>
          <p:cNvSpPr>
            <a:spLocks noChangeArrowheads="1"/>
          </p:cNvSpPr>
          <p:nvPr/>
        </p:nvSpPr>
        <p:spPr bwMode="auto">
          <a:xfrm>
            <a:off x="7135813" y="4587875"/>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a:t>
            </a:r>
            <a:endParaRPr lang="en-US" sz="2400" b="1"/>
          </a:p>
        </p:txBody>
      </p:sp>
      <p:sp>
        <p:nvSpPr>
          <p:cNvPr id="41338" name="Rectangle 2048"/>
          <p:cNvSpPr>
            <a:spLocks noChangeArrowheads="1"/>
          </p:cNvSpPr>
          <p:nvPr/>
        </p:nvSpPr>
        <p:spPr bwMode="auto">
          <a:xfrm>
            <a:off x="7019925" y="48228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39" name="Rectangle 2049"/>
          <p:cNvSpPr>
            <a:spLocks noChangeArrowheads="1"/>
          </p:cNvSpPr>
          <p:nvPr/>
        </p:nvSpPr>
        <p:spPr bwMode="auto">
          <a:xfrm>
            <a:off x="6515100" y="1390650"/>
            <a:ext cx="32861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3′ end</a:t>
            </a:r>
            <a:endParaRPr lang="en-US" sz="2400" b="1"/>
          </a:p>
        </p:txBody>
      </p:sp>
      <p:sp>
        <p:nvSpPr>
          <p:cNvPr id="41340" name="Rectangle 2054"/>
          <p:cNvSpPr>
            <a:spLocks noChangeArrowheads="1"/>
          </p:cNvSpPr>
          <p:nvPr/>
        </p:nvSpPr>
        <p:spPr bwMode="auto">
          <a:xfrm>
            <a:off x="8029575" y="5410200"/>
            <a:ext cx="32861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5′ end</a:t>
            </a:r>
            <a:endParaRPr lang="en-US" sz="2400" b="1"/>
          </a:p>
        </p:txBody>
      </p:sp>
      <p:sp>
        <p:nvSpPr>
          <p:cNvPr id="41341" name="Rectangle 2059"/>
          <p:cNvSpPr>
            <a:spLocks noChangeArrowheads="1"/>
          </p:cNvSpPr>
          <p:nvPr/>
        </p:nvSpPr>
        <p:spPr bwMode="auto">
          <a:xfrm>
            <a:off x="7600950" y="37306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42" name="Rectangle 2060"/>
          <p:cNvSpPr>
            <a:spLocks noChangeArrowheads="1"/>
          </p:cNvSpPr>
          <p:nvPr/>
        </p:nvSpPr>
        <p:spPr bwMode="auto">
          <a:xfrm>
            <a:off x="7213600" y="35369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43" name="Rectangle 2061"/>
          <p:cNvSpPr>
            <a:spLocks noChangeArrowheads="1"/>
          </p:cNvSpPr>
          <p:nvPr/>
        </p:nvSpPr>
        <p:spPr bwMode="auto">
          <a:xfrm>
            <a:off x="7515225" y="37528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44" name="Rectangle 2062"/>
          <p:cNvSpPr>
            <a:spLocks noChangeArrowheads="1"/>
          </p:cNvSpPr>
          <p:nvPr/>
        </p:nvSpPr>
        <p:spPr bwMode="auto">
          <a:xfrm>
            <a:off x="7213600" y="37528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45" name="Rectangle 2063"/>
          <p:cNvSpPr>
            <a:spLocks noChangeArrowheads="1"/>
          </p:cNvSpPr>
          <p:nvPr/>
        </p:nvSpPr>
        <p:spPr bwMode="auto">
          <a:xfrm>
            <a:off x="7359650" y="389255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46" name="Rectangle 2064"/>
          <p:cNvSpPr>
            <a:spLocks noChangeArrowheads="1"/>
          </p:cNvSpPr>
          <p:nvPr/>
        </p:nvSpPr>
        <p:spPr bwMode="auto">
          <a:xfrm>
            <a:off x="8042275" y="39592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47" name="Rectangle 2065"/>
          <p:cNvSpPr>
            <a:spLocks noChangeArrowheads="1"/>
          </p:cNvSpPr>
          <p:nvPr/>
        </p:nvSpPr>
        <p:spPr bwMode="auto">
          <a:xfrm>
            <a:off x="7781925" y="39592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48" name="Rectangle 2066"/>
          <p:cNvSpPr>
            <a:spLocks noChangeArrowheads="1"/>
          </p:cNvSpPr>
          <p:nvPr/>
        </p:nvSpPr>
        <p:spPr bwMode="auto">
          <a:xfrm>
            <a:off x="7912100" y="382587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49" name="Rectangle 2067"/>
          <p:cNvSpPr>
            <a:spLocks noChangeArrowheads="1"/>
          </p:cNvSpPr>
          <p:nvPr/>
        </p:nvSpPr>
        <p:spPr bwMode="auto">
          <a:xfrm>
            <a:off x="7969250" y="3813175"/>
            <a:ext cx="28854" cy="61555"/>
          </a:xfrm>
          <a:prstGeom prst="rect">
            <a:avLst/>
          </a:prstGeom>
          <a:noFill/>
          <a:ln w="9525">
            <a:noFill/>
            <a:miter lim="800000"/>
            <a:headEnd/>
            <a:tailEnd/>
          </a:ln>
        </p:spPr>
        <p:txBody>
          <a:bodyPr wrap="none" lIns="0" tIns="0" rIns="0" bIns="0">
            <a:spAutoFit/>
          </a:bodyPr>
          <a:lstStyle/>
          <a:p>
            <a:r>
              <a:rPr lang="en-US" sz="400" b="1">
                <a:solidFill>
                  <a:srgbClr val="000000"/>
                </a:solidFill>
                <a:latin typeface="Helvetica" pitchFamily="34" charset="0"/>
              </a:rPr>
              <a:t>–</a:t>
            </a:r>
            <a:endParaRPr lang="en-US" sz="2400" b="1"/>
          </a:p>
        </p:txBody>
      </p:sp>
      <p:sp>
        <p:nvSpPr>
          <p:cNvPr id="41350" name="Rectangle 2068"/>
          <p:cNvSpPr>
            <a:spLocks noChangeArrowheads="1"/>
          </p:cNvSpPr>
          <p:nvPr/>
        </p:nvSpPr>
        <p:spPr bwMode="auto">
          <a:xfrm>
            <a:off x="7912100" y="3959225"/>
            <a:ext cx="5129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P</a:t>
            </a:r>
            <a:endParaRPr lang="en-US" sz="2400" b="1"/>
          </a:p>
        </p:txBody>
      </p:sp>
      <p:sp>
        <p:nvSpPr>
          <p:cNvPr id="41351" name="Rectangle 2069"/>
          <p:cNvSpPr>
            <a:spLocks noChangeArrowheads="1"/>
          </p:cNvSpPr>
          <p:nvPr/>
        </p:nvSpPr>
        <p:spPr bwMode="auto">
          <a:xfrm>
            <a:off x="7597775" y="3959225"/>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CH</a:t>
            </a:r>
            <a:r>
              <a:rPr lang="en-US" sz="600" b="1" baseline="-25000">
                <a:solidFill>
                  <a:srgbClr val="000000"/>
                </a:solidFill>
                <a:latin typeface="Helvetica" pitchFamily="34" charset="0"/>
              </a:rPr>
              <a:t>2</a:t>
            </a:r>
            <a:endParaRPr lang="en-US" sz="2400" b="1" baseline="-25000"/>
          </a:p>
        </p:txBody>
      </p:sp>
      <p:sp>
        <p:nvSpPr>
          <p:cNvPr id="41352" name="Rectangle 2072"/>
          <p:cNvSpPr>
            <a:spLocks noChangeArrowheads="1"/>
          </p:cNvSpPr>
          <p:nvPr/>
        </p:nvSpPr>
        <p:spPr bwMode="auto">
          <a:xfrm>
            <a:off x="7912100" y="40989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53" name="Rectangle 2073"/>
          <p:cNvSpPr>
            <a:spLocks noChangeArrowheads="1"/>
          </p:cNvSpPr>
          <p:nvPr/>
        </p:nvSpPr>
        <p:spPr bwMode="auto">
          <a:xfrm>
            <a:off x="6721475" y="29337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54" name="Rectangle 2074"/>
          <p:cNvSpPr>
            <a:spLocks noChangeArrowheads="1"/>
          </p:cNvSpPr>
          <p:nvPr/>
        </p:nvSpPr>
        <p:spPr bwMode="auto">
          <a:xfrm>
            <a:off x="6318250" y="19240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55" name="Rectangle 2075"/>
          <p:cNvSpPr>
            <a:spLocks noChangeArrowheads="1"/>
          </p:cNvSpPr>
          <p:nvPr/>
        </p:nvSpPr>
        <p:spPr bwMode="auto">
          <a:xfrm>
            <a:off x="7200900" y="27400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56" name="Rectangle 2076"/>
          <p:cNvSpPr>
            <a:spLocks noChangeArrowheads="1"/>
          </p:cNvSpPr>
          <p:nvPr/>
        </p:nvSpPr>
        <p:spPr bwMode="auto">
          <a:xfrm>
            <a:off x="6810375" y="25463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57" name="Rectangle 2077"/>
          <p:cNvSpPr>
            <a:spLocks noChangeArrowheads="1"/>
          </p:cNvSpPr>
          <p:nvPr/>
        </p:nvSpPr>
        <p:spPr bwMode="auto">
          <a:xfrm>
            <a:off x="7112000" y="27622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58" name="Rectangle 2078"/>
          <p:cNvSpPr>
            <a:spLocks noChangeArrowheads="1"/>
          </p:cNvSpPr>
          <p:nvPr/>
        </p:nvSpPr>
        <p:spPr bwMode="auto">
          <a:xfrm>
            <a:off x="6810375" y="27622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59" name="Rectangle 2079"/>
          <p:cNvSpPr>
            <a:spLocks noChangeArrowheads="1"/>
          </p:cNvSpPr>
          <p:nvPr/>
        </p:nvSpPr>
        <p:spPr bwMode="auto">
          <a:xfrm>
            <a:off x="6959600" y="29051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60" name="Rectangle 2080"/>
          <p:cNvSpPr>
            <a:spLocks noChangeArrowheads="1"/>
          </p:cNvSpPr>
          <p:nvPr/>
        </p:nvSpPr>
        <p:spPr bwMode="auto">
          <a:xfrm>
            <a:off x="7639050" y="29686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61" name="Rectangle 2081"/>
          <p:cNvSpPr>
            <a:spLocks noChangeArrowheads="1"/>
          </p:cNvSpPr>
          <p:nvPr/>
        </p:nvSpPr>
        <p:spPr bwMode="auto">
          <a:xfrm>
            <a:off x="7378700" y="29686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62" name="Rectangle 2082"/>
          <p:cNvSpPr>
            <a:spLocks noChangeArrowheads="1"/>
          </p:cNvSpPr>
          <p:nvPr/>
        </p:nvSpPr>
        <p:spPr bwMode="auto">
          <a:xfrm>
            <a:off x="7512050" y="283527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63" name="Rectangle 2083"/>
          <p:cNvSpPr>
            <a:spLocks noChangeArrowheads="1"/>
          </p:cNvSpPr>
          <p:nvPr/>
        </p:nvSpPr>
        <p:spPr bwMode="auto">
          <a:xfrm>
            <a:off x="7569200" y="2822575"/>
            <a:ext cx="28854" cy="61555"/>
          </a:xfrm>
          <a:prstGeom prst="rect">
            <a:avLst/>
          </a:prstGeom>
          <a:noFill/>
          <a:ln w="9525">
            <a:noFill/>
            <a:miter lim="800000"/>
            <a:headEnd/>
            <a:tailEnd/>
          </a:ln>
        </p:spPr>
        <p:txBody>
          <a:bodyPr wrap="none" lIns="0" tIns="0" rIns="0" bIns="0">
            <a:spAutoFit/>
          </a:bodyPr>
          <a:lstStyle/>
          <a:p>
            <a:r>
              <a:rPr lang="en-US" sz="400" b="1">
                <a:solidFill>
                  <a:srgbClr val="000000"/>
                </a:solidFill>
                <a:latin typeface="Helvetica" pitchFamily="34" charset="0"/>
              </a:rPr>
              <a:t>–</a:t>
            </a:r>
            <a:endParaRPr lang="en-US" sz="2400" b="1"/>
          </a:p>
        </p:txBody>
      </p:sp>
      <p:sp>
        <p:nvSpPr>
          <p:cNvPr id="41364" name="Rectangle 2084"/>
          <p:cNvSpPr>
            <a:spLocks noChangeArrowheads="1"/>
          </p:cNvSpPr>
          <p:nvPr/>
        </p:nvSpPr>
        <p:spPr bwMode="auto">
          <a:xfrm>
            <a:off x="7508875" y="2968625"/>
            <a:ext cx="5129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P</a:t>
            </a:r>
            <a:endParaRPr lang="en-US" sz="2400" b="1"/>
          </a:p>
        </p:txBody>
      </p:sp>
      <p:sp>
        <p:nvSpPr>
          <p:cNvPr id="41365" name="Rectangle 2085"/>
          <p:cNvSpPr>
            <a:spLocks noChangeArrowheads="1"/>
          </p:cNvSpPr>
          <p:nvPr/>
        </p:nvSpPr>
        <p:spPr bwMode="auto">
          <a:xfrm>
            <a:off x="7197725" y="2971800"/>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CH</a:t>
            </a:r>
            <a:r>
              <a:rPr lang="en-US" sz="600" b="1" baseline="-25000">
                <a:solidFill>
                  <a:srgbClr val="000000"/>
                </a:solidFill>
                <a:latin typeface="Helvetica" pitchFamily="34" charset="0"/>
              </a:rPr>
              <a:t>2</a:t>
            </a:r>
            <a:endParaRPr lang="en-US" sz="2400" b="1" baseline="-25000"/>
          </a:p>
        </p:txBody>
      </p:sp>
      <p:sp>
        <p:nvSpPr>
          <p:cNvPr id="41366" name="Rectangle 2088"/>
          <p:cNvSpPr>
            <a:spLocks noChangeArrowheads="1"/>
          </p:cNvSpPr>
          <p:nvPr/>
        </p:nvSpPr>
        <p:spPr bwMode="auto">
          <a:xfrm>
            <a:off x="7512050" y="31083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67" name="Rectangle 2089"/>
          <p:cNvSpPr>
            <a:spLocks noChangeArrowheads="1"/>
          </p:cNvSpPr>
          <p:nvPr/>
        </p:nvSpPr>
        <p:spPr bwMode="auto">
          <a:xfrm>
            <a:off x="8004175" y="47402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68" name="Rectangle 2090"/>
          <p:cNvSpPr>
            <a:spLocks noChangeArrowheads="1"/>
          </p:cNvSpPr>
          <p:nvPr/>
        </p:nvSpPr>
        <p:spPr bwMode="auto">
          <a:xfrm>
            <a:off x="7613650" y="45497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69" name="Rectangle 2091"/>
          <p:cNvSpPr>
            <a:spLocks noChangeArrowheads="1"/>
          </p:cNvSpPr>
          <p:nvPr/>
        </p:nvSpPr>
        <p:spPr bwMode="auto">
          <a:xfrm>
            <a:off x="7915275" y="47625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70" name="Rectangle 2092"/>
          <p:cNvSpPr>
            <a:spLocks noChangeArrowheads="1"/>
          </p:cNvSpPr>
          <p:nvPr/>
        </p:nvSpPr>
        <p:spPr bwMode="auto">
          <a:xfrm>
            <a:off x="7613650" y="47625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71" name="Rectangle 2093"/>
          <p:cNvSpPr>
            <a:spLocks noChangeArrowheads="1"/>
          </p:cNvSpPr>
          <p:nvPr/>
        </p:nvSpPr>
        <p:spPr bwMode="auto">
          <a:xfrm>
            <a:off x="7762875" y="490537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72" name="Rectangle 2094"/>
          <p:cNvSpPr>
            <a:spLocks noChangeArrowheads="1"/>
          </p:cNvSpPr>
          <p:nvPr/>
        </p:nvSpPr>
        <p:spPr bwMode="auto">
          <a:xfrm>
            <a:off x="8442325" y="497205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73" name="Rectangle 2095"/>
          <p:cNvSpPr>
            <a:spLocks noChangeArrowheads="1"/>
          </p:cNvSpPr>
          <p:nvPr/>
        </p:nvSpPr>
        <p:spPr bwMode="auto">
          <a:xfrm>
            <a:off x="8181975" y="497205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74" name="Rectangle 2096"/>
          <p:cNvSpPr>
            <a:spLocks noChangeArrowheads="1"/>
          </p:cNvSpPr>
          <p:nvPr/>
        </p:nvSpPr>
        <p:spPr bwMode="auto">
          <a:xfrm>
            <a:off x="8315325" y="48355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75" name="Rectangle 2097"/>
          <p:cNvSpPr>
            <a:spLocks noChangeArrowheads="1"/>
          </p:cNvSpPr>
          <p:nvPr/>
        </p:nvSpPr>
        <p:spPr bwMode="auto">
          <a:xfrm>
            <a:off x="8372475" y="4826000"/>
            <a:ext cx="28854" cy="61555"/>
          </a:xfrm>
          <a:prstGeom prst="rect">
            <a:avLst/>
          </a:prstGeom>
          <a:noFill/>
          <a:ln w="9525">
            <a:noFill/>
            <a:miter lim="800000"/>
            <a:headEnd/>
            <a:tailEnd/>
          </a:ln>
        </p:spPr>
        <p:txBody>
          <a:bodyPr wrap="none" lIns="0" tIns="0" rIns="0" bIns="0">
            <a:spAutoFit/>
          </a:bodyPr>
          <a:lstStyle/>
          <a:p>
            <a:r>
              <a:rPr lang="en-US" sz="400" b="1">
                <a:solidFill>
                  <a:srgbClr val="000000"/>
                </a:solidFill>
                <a:latin typeface="Helvetica" pitchFamily="34" charset="0"/>
              </a:rPr>
              <a:t>–</a:t>
            </a:r>
            <a:endParaRPr lang="en-US" sz="2400" b="1"/>
          </a:p>
        </p:txBody>
      </p:sp>
      <p:sp>
        <p:nvSpPr>
          <p:cNvPr id="41376" name="Rectangle 2098"/>
          <p:cNvSpPr>
            <a:spLocks noChangeArrowheads="1"/>
          </p:cNvSpPr>
          <p:nvPr/>
        </p:nvSpPr>
        <p:spPr bwMode="auto">
          <a:xfrm>
            <a:off x="8312150" y="4972050"/>
            <a:ext cx="5129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P</a:t>
            </a:r>
            <a:endParaRPr lang="en-US" sz="2400" b="1"/>
          </a:p>
        </p:txBody>
      </p:sp>
      <p:sp>
        <p:nvSpPr>
          <p:cNvPr id="41377" name="Rectangle 2099"/>
          <p:cNvSpPr>
            <a:spLocks noChangeArrowheads="1"/>
          </p:cNvSpPr>
          <p:nvPr/>
        </p:nvSpPr>
        <p:spPr bwMode="auto">
          <a:xfrm>
            <a:off x="8001000" y="4972050"/>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CH</a:t>
            </a:r>
            <a:r>
              <a:rPr lang="en-US" sz="600" b="1" baseline="-25000">
                <a:solidFill>
                  <a:srgbClr val="000000"/>
                </a:solidFill>
                <a:latin typeface="Helvetica" pitchFamily="34" charset="0"/>
              </a:rPr>
              <a:t>2</a:t>
            </a:r>
            <a:endParaRPr lang="en-US" sz="2400" b="1" baseline="-25000"/>
          </a:p>
        </p:txBody>
      </p:sp>
      <p:sp>
        <p:nvSpPr>
          <p:cNvPr id="41378" name="Rectangle 2102"/>
          <p:cNvSpPr>
            <a:spLocks noChangeArrowheads="1"/>
          </p:cNvSpPr>
          <p:nvPr/>
        </p:nvSpPr>
        <p:spPr bwMode="auto">
          <a:xfrm>
            <a:off x="8315325" y="510857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79" name="Rectangle 2103"/>
          <p:cNvSpPr>
            <a:spLocks noChangeArrowheads="1"/>
          </p:cNvSpPr>
          <p:nvPr/>
        </p:nvSpPr>
        <p:spPr bwMode="auto">
          <a:xfrm>
            <a:off x="8372475" y="5099050"/>
            <a:ext cx="28854" cy="61555"/>
          </a:xfrm>
          <a:prstGeom prst="rect">
            <a:avLst/>
          </a:prstGeom>
          <a:noFill/>
          <a:ln w="9525">
            <a:noFill/>
            <a:miter lim="800000"/>
            <a:headEnd/>
            <a:tailEnd/>
          </a:ln>
        </p:spPr>
        <p:txBody>
          <a:bodyPr wrap="none" lIns="0" tIns="0" rIns="0" bIns="0">
            <a:spAutoFit/>
          </a:bodyPr>
          <a:lstStyle/>
          <a:p>
            <a:r>
              <a:rPr lang="en-US" sz="400" b="1">
                <a:solidFill>
                  <a:srgbClr val="000000"/>
                </a:solidFill>
                <a:latin typeface="Helvetica" pitchFamily="34" charset="0"/>
              </a:rPr>
              <a:t>–</a:t>
            </a:r>
            <a:endParaRPr lang="en-US" sz="2400" b="1"/>
          </a:p>
        </p:txBody>
      </p:sp>
      <p:sp>
        <p:nvSpPr>
          <p:cNvPr id="41380" name="Rectangle 2104"/>
          <p:cNvSpPr>
            <a:spLocks noChangeArrowheads="1"/>
          </p:cNvSpPr>
          <p:nvPr/>
        </p:nvSpPr>
        <p:spPr bwMode="auto">
          <a:xfrm>
            <a:off x="6797675" y="17335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81" name="Rectangle 2105"/>
          <p:cNvSpPr>
            <a:spLocks noChangeArrowheads="1"/>
          </p:cNvSpPr>
          <p:nvPr/>
        </p:nvSpPr>
        <p:spPr bwMode="auto">
          <a:xfrm>
            <a:off x="6407150" y="15430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82" name="Rectangle 2106"/>
          <p:cNvSpPr>
            <a:spLocks noChangeArrowheads="1"/>
          </p:cNvSpPr>
          <p:nvPr/>
        </p:nvSpPr>
        <p:spPr bwMode="auto">
          <a:xfrm>
            <a:off x="6708775" y="17557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83" name="Rectangle 2107"/>
          <p:cNvSpPr>
            <a:spLocks noChangeArrowheads="1"/>
          </p:cNvSpPr>
          <p:nvPr/>
        </p:nvSpPr>
        <p:spPr bwMode="auto">
          <a:xfrm>
            <a:off x="6407150" y="17557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84" name="Rectangle 2108"/>
          <p:cNvSpPr>
            <a:spLocks noChangeArrowheads="1"/>
          </p:cNvSpPr>
          <p:nvPr/>
        </p:nvSpPr>
        <p:spPr bwMode="auto">
          <a:xfrm>
            <a:off x="6556375" y="189865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85" name="Rectangle 2109"/>
          <p:cNvSpPr>
            <a:spLocks noChangeArrowheads="1"/>
          </p:cNvSpPr>
          <p:nvPr/>
        </p:nvSpPr>
        <p:spPr bwMode="auto">
          <a:xfrm>
            <a:off x="7235825" y="19653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86" name="Rectangle 2110"/>
          <p:cNvSpPr>
            <a:spLocks noChangeArrowheads="1"/>
          </p:cNvSpPr>
          <p:nvPr/>
        </p:nvSpPr>
        <p:spPr bwMode="auto">
          <a:xfrm>
            <a:off x="6975475" y="1965325"/>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87" name="Rectangle 2111"/>
          <p:cNvSpPr>
            <a:spLocks noChangeArrowheads="1"/>
          </p:cNvSpPr>
          <p:nvPr/>
        </p:nvSpPr>
        <p:spPr bwMode="auto">
          <a:xfrm>
            <a:off x="7108825" y="182880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88" name="Rectangle 2112"/>
          <p:cNvSpPr>
            <a:spLocks noChangeArrowheads="1"/>
          </p:cNvSpPr>
          <p:nvPr/>
        </p:nvSpPr>
        <p:spPr bwMode="auto">
          <a:xfrm>
            <a:off x="7165975" y="1819275"/>
            <a:ext cx="28854" cy="61555"/>
          </a:xfrm>
          <a:prstGeom prst="rect">
            <a:avLst/>
          </a:prstGeom>
          <a:noFill/>
          <a:ln w="9525">
            <a:noFill/>
            <a:miter lim="800000"/>
            <a:headEnd/>
            <a:tailEnd/>
          </a:ln>
        </p:spPr>
        <p:txBody>
          <a:bodyPr wrap="none" lIns="0" tIns="0" rIns="0" bIns="0">
            <a:spAutoFit/>
          </a:bodyPr>
          <a:lstStyle/>
          <a:p>
            <a:r>
              <a:rPr lang="en-US" sz="400" b="1">
                <a:solidFill>
                  <a:srgbClr val="000000"/>
                </a:solidFill>
                <a:latin typeface="Helvetica" pitchFamily="34" charset="0"/>
              </a:rPr>
              <a:t>–</a:t>
            </a:r>
            <a:endParaRPr lang="en-US" sz="2400" b="1"/>
          </a:p>
        </p:txBody>
      </p:sp>
      <p:sp>
        <p:nvSpPr>
          <p:cNvPr id="41389" name="Rectangle 2113"/>
          <p:cNvSpPr>
            <a:spLocks noChangeArrowheads="1"/>
          </p:cNvSpPr>
          <p:nvPr/>
        </p:nvSpPr>
        <p:spPr bwMode="auto">
          <a:xfrm>
            <a:off x="7105650" y="1965325"/>
            <a:ext cx="5129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P</a:t>
            </a:r>
            <a:endParaRPr lang="en-US" sz="2400" b="1"/>
          </a:p>
        </p:txBody>
      </p:sp>
      <p:sp>
        <p:nvSpPr>
          <p:cNvPr id="41390" name="Rectangle 2114"/>
          <p:cNvSpPr>
            <a:spLocks noChangeArrowheads="1"/>
          </p:cNvSpPr>
          <p:nvPr/>
        </p:nvSpPr>
        <p:spPr bwMode="auto">
          <a:xfrm>
            <a:off x="6791325" y="1965325"/>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CH</a:t>
            </a:r>
            <a:r>
              <a:rPr lang="en-US" sz="600" b="1" baseline="-25000">
                <a:solidFill>
                  <a:srgbClr val="000000"/>
                </a:solidFill>
                <a:latin typeface="Helvetica" pitchFamily="34" charset="0"/>
              </a:rPr>
              <a:t>2</a:t>
            </a:r>
            <a:endParaRPr lang="en-US" sz="2400" b="1" baseline="-25000"/>
          </a:p>
        </p:txBody>
      </p:sp>
      <p:sp>
        <p:nvSpPr>
          <p:cNvPr id="41391" name="Rectangle 2117"/>
          <p:cNvSpPr>
            <a:spLocks noChangeArrowheads="1"/>
          </p:cNvSpPr>
          <p:nvPr/>
        </p:nvSpPr>
        <p:spPr bwMode="auto">
          <a:xfrm>
            <a:off x="7108825" y="210185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92" name="Rectangle 2118"/>
          <p:cNvSpPr>
            <a:spLocks noChangeArrowheads="1"/>
          </p:cNvSpPr>
          <p:nvPr/>
        </p:nvSpPr>
        <p:spPr bwMode="auto">
          <a:xfrm>
            <a:off x="6654800" y="1543050"/>
            <a:ext cx="1158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HO</a:t>
            </a:r>
            <a:endParaRPr lang="en-US" sz="2400" b="1"/>
          </a:p>
        </p:txBody>
      </p:sp>
      <p:sp>
        <p:nvSpPr>
          <p:cNvPr id="41393" name="Rectangle 2120"/>
          <p:cNvSpPr>
            <a:spLocks noChangeArrowheads="1"/>
          </p:cNvSpPr>
          <p:nvPr/>
        </p:nvSpPr>
        <p:spPr bwMode="auto">
          <a:xfrm>
            <a:off x="6191250" y="17367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394" name="Rectangle 2121"/>
          <p:cNvSpPr>
            <a:spLocks noChangeArrowheads="1"/>
          </p:cNvSpPr>
          <p:nvPr/>
        </p:nvSpPr>
        <p:spPr bwMode="auto">
          <a:xfrm>
            <a:off x="6169025" y="194310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395" name="Rectangle 2122"/>
          <p:cNvSpPr>
            <a:spLocks noChangeArrowheads="1"/>
          </p:cNvSpPr>
          <p:nvPr/>
        </p:nvSpPr>
        <p:spPr bwMode="auto">
          <a:xfrm>
            <a:off x="6165850" y="15240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396" name="Rectangle 2123"/>
          <p:cNvSpPr>
            <a:spLocks noChangeArrowheads="1"/>
          </p:cNvSpPr>
          <p:nvPr/>
        </p:nvSpPr>
        <p:spPr bwMode="auto">
          <a:xfrm rot="-60000">
            <a:off x="5993335" y="1865184"/>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397" name="Freeform 2124"/>
          <p:cNvSpPr>
            <a:spLocks noEditPoints="1"/>
          </p:cNvSpPr>
          <p:nvPr/>
        </p:nvSpPr>
        <p:spPr bwMode="auto">
          <a:xfrm>
            <a:off x="5803900" y="1765300"/>
            <a:ext cx="50800" cy="57150"/>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0 w 32"/>
              <a:gd name="T27" fmla="*/ 2147483647 h 36"/>
              <a:gd name="T28" fmla="*/ 0 w 32"/>
              <a:gd name="T29" fmla="*/ 2147483647 h 36"/>
              <a:gd name="T30" fmla="*/ 2147483647 w 32"/>
              <a:gd name="T31" fmla="*/ 2147483647 h 36"/>
              <a:gd name="T32" fmla="*/ 2147483647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0 h 36"/>
              <a:gd name="T42" fmla="*/ 2147483647 w 32"/>
              <a:gd name="T43" fmla="*/ 0 h 36"/>
              <a:gd name="T44" fmla="*/ 2147483647 w 32"/>
              <a:gd name="T45" fmla="*/ 0 h 36"/>
              <a:gd name="T46" fmla="*/ 2147483647 w 32"/>
              <a:gd name="T47" fmla="*/ 0 h 36"/>
              <a:gd name="T48" fmla="*/ 2147483647 w 32"/>
              <a:gd name="T49" fmla="*/ 2147483647 h 36"/>
              <a:gd name="T50" fmla="*/ 2147483647 w 32"/>
              <a:gd name="T51" fmla="*/ 2147483647 h 36"/>
              <a:gd name="T52" fmla="*/ 2147483647 w 32"/>
              <a:gd name="T53" fmla="*/ 2147483647 h 36"/>
              <a:gd name="T54" fmla="*/ 2147483647 w 32"/>
              <a:gd name="T55" fmla="*/ 2147483647 h 36"/>
              <a:gd name="T56" fmla="*/ 2147483647 w 32"/>
              <a:gd name="T57" fmla="*/ 2147483647 h 36"/>
              <a:gd name="T58" fmla="*/ 2147483647 w 32"/>
              <a:gd name="T59" fmla="*/ 2147483647 h 36"/>
              <a:gd name="T60" fmla="*/ 2147483647 w 32"/>
              <a:gd name="T61" fmla="*/ 2147483647 h 36"/>
              <a:gd name="T62" fmla="*/ 2147483647 w 32"/>
              <a:gd name="T63" fmla="*/ 2147483647 h 36"/>
              <a:gd name="T64" fmla="*/ 2147483647 w 32"/>
              <a:gd name="T65" fmla="*/ 2147483647 h 36"/>
              <a:gd name="T66" fmla="*/ 2147483647 w 32"/>
              <a:gd name="T67" fmla="*/ 2147483647 h 36"/>
              <a:gd name="T68" fmla="*/ 2147483647 w 32"/>
              <a:gd name="T69" fmla="*/ 2147483647 h 36"/>
              <a:gd name="T70" fmla="*/ 2147483647 w 32"/>
              <a:gd name="T71" fmla="*/ 2147483647 h 36"/>
              <a:gd name="T72" fmla="*/ 2147483647 w 32"/>
              <a:gd name="T73" fmla="*/ 2147483647 h 36"/>
              <a:gd name="T74" fmla="*/ 2147483647 w 32"/>
              <a:gd name="T75" fmla="*/ 2147483647 h 36"/>
              <a:gd name="T76" fmla="*/ 2147483647 w 32"/>
              <a:gd name="T77" fmla="*/ 2147483647 h 36"/>
              <a:gd name="T78" fmla="*/ 2147483647 w 32"/>
              <a:gd name="T79" fmla="*/ 2147483647 h 36"/>
              <a:gd name="T80" fmla="*/ 2147483647 w 32"/>
              <a:gd name="T81" fmla="*/ 2147483647 h 36"/>
              <a:gd name="T82" fmla="*/ 2147483647 w 32"/>
              <a:gd name="T83" fmla="*/ 2147483647 h 36"/>
              <a:gd name="T84" fmla="*/ 2147483647 w 32"/>
              <a:gd name="T85" fmla="*/ 2147483647 h 36"/>
              <a:gd name="T86" fmla="*/ 2147483647 w 32"/>
              <a:gd name="T87" fmla="*/ 2147483647 h 36"/>
              <a:gd name="T88" fmla="*/ 2147483647 w 32"/>
              <a:gd name="T89" fmla="*/ 2147483647 h 36"/>
              <a:gd name="T90" fmla="*/ 2147483647 w 32"/>
              <a:gd name="T91" fmla="*/ 2147483647 h 36"/>
              <a:gd name="T92" fmla="*/ 2147483647 w 32"/>
              <a:gd name="T93" fmla="*/ 2147483647 h 36"/>
              <a:gd name="T94" fmla="*/ 2147483647 w 32"/>
              <a:gd name="T95" fmla="*/ 2147483647 h 36"/>
              <a:gd name="T96" fmla="*/ 2147483647 w 32"/>
              <a:gd name="T97" fmla="*/ 2147483647 h 36"/>
              <a:gd name="T98" fmla="*/ 2147483647 w 32"/>
              <a:gd name="T99" fmla="*/ 2147483647 h 36"/>
              <a:gd name="T100" fmla="*/ 2147483647 w 32"/>
              <a:gd name="T101" fmla="*/ 2147483647 h 36"/>
              <a:gd name="T102" fmla="*/ 2147483647 w 32"/>
              <a:gd name="T103" fmla="*/ 2147483647 h 36"/>
              <a:gd name="T104" fmla="*/ 2147483647 w 32"/>
              <a:gd name="T105" fmla="*/ 2147483647 h 36"/>
              <a:gd name="T106" fmla="*/ 2147483647 w 32"/>
              <a:gd name="T107" fmla="*/ 2147483647 h 36"/>
              <a:gd name="T108" fmla="*/ 2147483647 w 32"/>
              <a:gd name="T109" fmla="*/ 2147483647 h 36"/>
              <a:gd name="T110" fmla="*/ 2147483647 w 32"/>
              <a:gd name="T111" fmla="*/ 2147483647 h 36"/>
              <a:gd name="T112" fmla="*/ 2147483647 w 32"/>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
              <a:gd name="T172" fmla="*/ 0 h 36"/>
              <a:gd name="T173" fmla="*/ 32 w 32"/>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 h="36">
                <a:moveTo>
                  <a:pt x="30" y="26"/>
                </a:moveTo>
                <a:lnTo>
                  <a:pt x="30" y="26"/>
                </a:lnTo>
                <a:lnTo>
                  <a:pt x="28" y="30"/>
                </a:lnTo>
                <a:lnTo>
                  <a:pt x="26" y="32"/>
                </a:lnTo>
                <a:lnTo>
                  <a:pt x="22" y="34"/>
                </a:lnTo>
                <a:lnTo>
                  <a:pt x="16" y="36"/>
                </a:lnTo>
                <a:lnTo>
                  <a:pt x="8" y="34"/>
                </a:lnTo>
                <a:lnTo>
                  <a:pt x="4" y="30"/>
                </a:lnTo>
                <a:lnTo>
                  <a:pt x="2" y="28"/>
                </a:lnTo>
                <a:lnTo>
                  <a:pt x="0" y="18"/>
                </a:lnTo>
                <a:lnTo>
                  <a:pt x="2" y="8"/>
                </a:lnTo>
                <a:lnTo>
                  <a:pt x="4" y="4"/>
                </a:lnTo>
                <a:lnTo>
                  <a:pt x="8" y="2"/>
                </a:lnTo>
                <a:lnTo>
                  <a:pt x="12" y="0"/>
                </a:lnTo>
                <a:lnTo>
                  <a:pt x="16" y="0"/>
                </a:lnTo>
                <a:lnTo>
                  <a:pt x="22" y="0"/>
                </a:lnTo>
                <a:lnTo>
                  <a:pt x="28" y="4"/>
                </a:lnTo>
                <a:lnTo>
                  <a:pt x="32" y="10"/>
                </a:lnTo>
                <a:lnTo>
                  <a:pt x="32" y="18"/>
                </a:lnTo>
                <a:lnTo>
                  <a:pt x="30" y="26"/>
                </a:lnTo>
                <a:close/>
                <a:moveTo>
                  <a:pt x="24" y="6"/>
                </a:moveTo>
                <a:lnTo>
                  <a:pt x="24" y="6"/>
                </a:lnTo>
                <a:lnTo>
                  <a:pt x="20" y="4"/>
                </a:lnTo>
                <a:lnTo>
                  <a:pt x="16" y="4"/>
                </a:lnTo>
                <a:lnTo>
                  <a:pt x="10" y="6"/>
                </a:lnTo>
                <a:lnTo>
                  <a:pt x="6" y="10"/>
                </a:lnTo>
                <a:lnTo>
                  <a:pt x="4" y="18"/>
                </a:lnTo>
                <a:lnTo>
                  <a:pt x="6" y="24"/>
                </a:lnTo>
                <a:lnTo>
                  <a:pt x="8" y="28"/>
                </a:lnTo>
                <a:lnTo>
                  <a:pt x="12" y="30"/>
                </a:lnTo>
                <a:lnTo>
                  <a:pt x="16" y="32"/>
                </a:lnTo>
                <a:lnTo>
                  <a:pt x="22" y="30"/>
                </a:lnTo>
                <a:lnTo>
                  <a:pt x="24" y="28"/>
                </a:lnTo>
                <a:lnTo>
                  <a:pt x="28" y="24"/>
                </a:lnTo>
                <a:lnTo>
                  <a:pt x="28" y="18"/>
                </a:lnTo>
                <a:lnTo>
                  <a:pt x="26" y="12"/>
                </a:lnTo>
                <a:lnTo>
                  <a:pt x="24" y="6"/>
                </a:lnTo>
                <a:close/>
              </a:path>
            </a:pathLst>
          </a:custGeom>
          <a:solidFill>
            <a:srgbClr val="000000"/>
          </a:solidFill>
          <a:ln w="9525">
            <a:noFill/>
            <a:round/>
            <a:headEnd/>
            <a:tailEnd/>
          </a:ln>
        </p:spPr>
        <p:txBody>
          <a:bodyPr/>
          <a:lstStyle/>
          <a:p>
            <a:endParaRPr lang="en-US" b="1"/>
          </a:p>
        </p:txBody>
      </p:sp>
      <p:sp>
        <p:nvSpPr>
          <p:cNvPr id="41398" name="Rectangle 2125"/>
          <p:cNvSpPr>
            <a:spLocks noChangeArrowheads="1"/>
          </p:cNvSpPr>
          <p:nvPr/>
        </p:nvSpPr>
        <p:spPr bwMode="auto">
          <a:xfrm>
            <a:off x="5873750" y="1527175"/>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CH</a:t>
            </a:r>
            <a:r>
              <a:rPr lang="en-US" sz="600" b="1" baseline="-25000">
                <a:solidFill>
                  <a:srgbClr val="000000"/>
                </a:solidFill>
                <a:latin typeface="Helvetica" pitchFamily="34" charset="0"/>
              </a:rPr>
              <a:t>3</a:t>
            </a:r>
            <a:endParaRPr lang="en-US" sz="2400" b="1" baseline="-25000"/>
          </a:p>
        </p:txBody>
      </p:sp>
      <p:sp>
        <p:nvSpPr>
          <p:cNvPr id="41399" name="Rectangle 2128"/>
          <p:cNvSpPr>
            <a:spLocks noChangeArrowheads="1"/>
          </p:cNvSpPr>
          <p:nvPr/>
        </p:nvSpPr>
        <p:spPr bwMode="auto">
          <a:xfrm>
            <a:off x="5895975" y="19748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400" name="Rectangle 2129"/>
          <p:cNvSpPr>
            <a:spLocks noChangeArrowheads="1"/>
          </p:cNvSpPr>
          <p:nvPr/>
        </p:nvSpPr>
        <p:spPr bwMode="auto">
          <a:xfrm>
            <a:off x="6032500" y="1727200"/>
            <a:ext cx="70532"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T</a:t>
            </a:r>
            <a:endParaRPr lang="en-US" sz="2400" b="1"/>
          </a:p>
        </p:txBody>
      </p:sp>
      <p:sp>
        <p:nvSpPr>
          <p:cNvPr id="41401" name="Rectangle 2130"/>
          <p:cNvSpPr>
            <a:spLocks noChangeArrowheads="1"/>
          </p:cNvSpPr>
          <p:nvPr/>
        </p:nvSpPr>
        <p:spPr bwMode="auto">
          <a:xfrm>
            <a:off x="6191250" y="2527300"/>
            <a:ext cx="59312"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O</a:t>
            </a:r>
            <a:endParaRPr lang="en-US" sz="2400" b="1"/>
          </a:p>
        </p:txBody>
      </p:sp>
      <p:sp>
        <p:nvSpPr>
          <p:cNvPr id="41402" name="Rectangle 2131"/>
          <p:cNvSpPr>
            <a:spLocks noChangeArrowheads="1"/>
          </p:cNvSpPr>
          <p:nvPr/>
        </p:nvSpPr>
        <p:spPr bwMode="auto">
          <a:xfrm>
            <a:off x="6169025" y="27368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403" name="Rectangle 2132"/>
          <p:cNvSpPr>
            <a:spLocks noChangeArrowheads="1"/>
          </p:cNvSpPr>
          <p:nvPr/>
        </p:nvSpPr>
        <p:spPr bwMode="auto">
          <a:xfrm>
            <a:off x="6045200" y="27368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404" name="Rectangle 2133"/>
          <p:cNvSpPr>
            <a:spLocks noChangeArrowheads="1"/>
          </p:cNvSpPr>
          <p:nvPr/>
        </p:nvSpPr>
        <p:spPr bwMode="auto">
          <a:xfrm>
            <a:off x="6613525" y="27114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405" name="Rectangle 2134"/>
          <p:cNvSpPr>
            <a:spLocks noChangeArrowheads="1"/>
          </p:cNvSpPr>
          <p:nvPr/>
        </p:nvSpPr>
        <p:spPr bwMode="auto">
          <a:xfrm>
            <a:off x="6502400" y="25019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406" name="Rectangle 2135"/>
          <p:cNvSpPr>
            <a:spLocks noChangeArrowheads="1"/>
          </p:cNvSpPr>
          <p:nvPr/>
        </p:nvSpPr>
        <p:spPr bwMode="auto">
          <a:xfrm>
            <a:off x="6394450" y="286702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407" name="Rectangle 2136"/>
          <p:cNvSpPr>
            <a:spLocks noChangeArrowheads="1"/>
          </p:cNvSpPr>
          <p:nvPr/>
        </p:nvSpPr>
        <p:spPr bwMode="auto">
          <a:xfrm>
            <a:off x="6299200" y="2714625"/>
            <a:ext cx="89768"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G</a:t>
            </a:r>
            <a:endParaRPr lang="en-US" sz="2400" b="1"/>
          </a:p>
        </p:txBody>
      </p:sp>
      <p:sp>
        <p:nvSpPr>
          <p:cNvPr id="41408" name="Rectangle 2137"/>
          <p:cNvSpPr>
            <a:spLocks noChangeArrowheads="1"/>
          </p:cNvSpPr>
          <p:nvPr/>
        </p:nvSpPr>
        <p:spPr bwMode="auto">
          <a:xfrm>
            <a:off x="6096000" y="2952750"/>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r>
              <a:rPr lang="en-US" sz="600" b="1" baseline="-25000">
                <a:solidFill>
                  <a:srgbClr val="000000"/>
                </a:solidFill>
                <a:latin typeface="Helvetica" pitchFamily="34" charset="0"/>
              </a:rPr>
              <a:t>2</a:t>
            </a:r>
            <a:r>
              <a:rPr lang="en-US" sz="600" b="1">
                <a:solidFill>
                  <a:srgbClr val="000000"/>
                </a:solidFill>
                <a:latin typeface="Helvetica" pitchFamily="34" charset="0"/>
              </a:rPr>
              <a:t>N</a:t>
            </a:r>
            <a:endParaRPr lang="en-US" sz="2400" b="1"/>
          </a:p>
        </p:txBody>
      </p:sp>
      <p:sp>
        <p:nvSpPr>
          <p:cNvPr id="41409" name="Rectangle 2140"/>
          <p:cNvSpPr>
            <a:spLocks noChangeArrowheads="1"/>
          </p:cNvSpPr>
          <p:nvPr/>
        </p:nvSpPr>
        <p:spPr bwMode="auto">
          <a:xfrm>
            <a:off x="6715125" y="25209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410" name="Rectangle 2141"/>
          <p:cNvSpPr>
            <a:spLocks noChangeArrowheads="1"/>
          </p:cNvSpPr>
          <p:nvPr/>
        </p:nvSpPr>
        <p:spPr bwMode="auto">
          <a:xfrm>
            <a:off x="7124700" y="39179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411" name="Rectangle 2142"/>
          <p:cNvSpPr>
            <a:spLocks noChangeArrowheads="1"/>
          </p:cNvSpPr>
          <p:nvPr/>
        </p:nvSpPr>
        <p:spPr bwMode="auto">
          <a:xfrm>
            <a:off x="7527925" y="49276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412" name="Rectangle 2143"/>
          <p:cNvSpPr>
            <a:spLocks noChangeArrowheads="1"/>
          </p:cNvSpPr>
          <p:nvPr/>
        </p:nvSpPr>
        <p:spPr bwMode="auto">
          <a:xfrm>
            <a:off x="6896100" y="34861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413" name="Rectangle 2144"/>
          <p:cNvSpPr>
            <a:spLocks noChangeArrowheads="1"/>
          </p:cNvSpPr>
          <p:nvPr/>
        </p:nvSpPr>
        <p:spPr bwMode="auto">
          <a:xfrm>
            <a:off x="7010400" y="36988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414" name="Rectangle 2145"/>
          <p:cNvSpPr>
            <a:spLocks noChangeArrowheads="1"/>
          </p:cNvSpPr>
          <p:nvPr/>
        </p:nvSpPr>
        <p:spPr bwMode="auto">
          <a:xfrm>
            <a:off x="6791325" y="3863975"/>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415" name="Rectangle 2146"/>
          <p:cNvSpPr>
            <a:spLocks noChangeArrowheads="1"/>
          </p:cNvSpPr>
          <p:nvPr/>
        </p:nvSpPr>
        <p:spPr bwMode="auto">
          <a:xfrm>
            <a:off x="6569075" y="373380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N</a:t>
            </a:r>
            <a:endParaRPr lang="en-US" sz="2400" b="1"/>
          </a:p>
        </p:txBody>
      </p:sp>
      <p:sp>
        <p:nvSpPr>
          <p:cNvPr id="41416" name="Rectangle 2147"/>
          <p:cNvSpPr>
            <a:spLocks noChangeArrowheads="1"/>
          </p:cNvSpPr>
          <p:nvPr/>
        </p:nvSpPr>
        <p:spPr bwMode="auto">
          <a:xfrm>
            <a:off x="6705600" y="3705225"/>
            <a:ext cx="83356" cy="138499"/>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A</a:t>
            </a:r>
            <a:endParaRPr lang="en-US" sz="2400" b="1"/>
          </a:p>
        </p:txBody>
      </p:sp>
      <p:sp>
        <p:nvSpPr>
          <p:cNvPr id="41417" name="Rectangle 2148"/>
          <p:cNvSpPr>
            <a:spLocks noChangeArrowheads="1"/>
          </p:cNvSpPr>
          <p:nvPr/>
        </p:nvSpPr>
        <p:spPr bwMode="auto">
          <a:xfrm>
            <a:off x="6578600" y="39560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1418" name="Rectangle 2149"/>
          <p:cNvSpPr>
            <a:spLocks noChangeArrowheads="1"/>
          </p:cNvSpPr>
          <p:nvPr/>
        </p:nvSpPr>
        <p:spPr bwMode="auto">
          <a:xfrm>
            <a:off x="6499225" y="3521075"/>
            <a:ext cx="141288" cy="92075"/>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r>
              <a:rPr lang="en-US" sz="600" b="1" baseline="-25000">
                <a:solidFill>
                  <a:srgbClr val="000000"/>
                </a:solidFill>
                <a:latin typeface="Helvetica" pitchFamily="34" charset="0"/>
              </a:rPr>
              <a:t>2</a:t>
            </a:r>
            <a:r>
              <a:rPr lang="en-US" sz="600" b="1">
                <a:solidFill>
                  <a:srgbClr val="000000"/>
                </a:solidFill>
                <a:latin typeface="Helvetica" pitchFamily="34" charset="0"/>
              </a:rPr>
              <a:t>N</a:t>
            </a:r>
            <a:endParaRPr lang="en-US" sz="2400" b="1"/>
          </a:p>
        </p:txBody>
      </p:sp>
      <p:sp>
        <p:nvSpPr>
          <p:cNvPr id="41419" name="Rectangle 2152"/>
          <p:cNvSpPr>
            <a:spLocks noChangeArrowheads="1"/>
          </p:cNvSpPr>
          <p:nvPr/>
        </p:nvSpPr>
        <p:spPr bwMode="auto">
          <a:xfrm>
            <a:off x="7118350" y="3511550"/>
            <a:ext cx="56106" cy="92333"/>
          </a:xfrm>
          <a:prstGeom prst="rect">
            <a:avLst/>
          </a:prstGeom>
          <a:noFill/>
          <a:ln w="9525">
            <a:noFill/>
            <a:miter lim="800000"/>
            <a:headEnd/>
            <a:tailEnd/>
          </a:ln>
        </p:spPr>
        <p:txBody>
          <a:bodyPr wrap="none" lIns="0" tIns="0" rIns="0" bIns="0">
            <a:spAutoFit/>
          </a:bodyPr>
          <a:lstStyle/>
          <a:p>
            <a:r>
              <a:rPr lang="en-US" sz="600" b="1">
                <a:solidFill>
                  <a:srgbClr val="000000"/>
                </a:solidFill>
                <a:latin typeface="Helvetica" pitchFamily="34" charset="0"/>
              </a:rPr>
              <a:t>H</a:t>
            </a:r>
            <a:endParaRPr lang="en-US" sz="2400" b="1"/>
          </a:p>
        </p:txBody>
      </p:sp>
      <p:sp>
        <p:nvSpPr>
          <p:cNvPr id="492" name="Title 491"/>
          <p:cNvSpPr>
            <a:spLocks noGrp="1"/>
          </p:cNvSpPr>
          <p:nvPr>
            <p:ph type="title"/>
          </p:nvPr>
        </p:nvSpPr>
        <p:spPr>
          <a:xfrm>
            <a:off x="4508938" y="-1"/>
            <a:ext cx="3968312" cy="1024759"/>
          </a:xfrm>
        </p:spPr>
        <p:txBody>
          <a:bodyPr/>
          <a:lstStyle/>
          <a:p>
            <a:r>
              <a:rPr lang="en-US" sz="2100" b="1" dirty="0" smtClean="0">
                <a:solidFill>
                  <a:schemeClr val="tx1"/>
                </a:solidFill>
                <a:latin typeface="Arial"/>
                <a:ea typeface="+mj-ea"/>
                <a:cs typeface="+mj-cs"/>
              </a:rPr>
              <a:t>DNA exists in an anti-parallel double helix</a:t>
            </a:r>
            <a:endParaRPr lang="en-US" b="1" dirty="0"/>
          </a:p>
        </p:txBody>
      </p:sp>
      <p:cxnSp>
        <p:nvCxnSpPr>
          <p:cNvPr id="494" name="Straight Arrow Connector 493"/>
          <p:cNvCxnSpPr>
            <a:endCxn id="41418" idx="0"/>
          </p:cNvCxnSpPr>
          <p:nvPr/>
        </p:nvCxnSpPr>
        <p:spPr>
          <a:xfrm flipH="1">
            <a:off x="6569869" y="3444949"/>
            <a:ext cx="1457712" cy="76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7" name="Rectangle 1902"/>
          <p:cNvSpPr>
            <a:spLocks noChangeArrowheads="1"/>
          </p:cNvSpPr>
          <p:nvPr/>
        </p:nvSpPr>
        <p:spPr bwMode="auto">
          <a:xfrm>
            <a:off x="6947223" y="5719672"/>
            <a:ext cx="1158331" cy="276999"/>
          </a:xfrm>
          <a:prstGeom prst="rect">
            <a:avLst/>
          </a:prstGeom>
          <a:noFill/>
          <a:ln w="9525">
            <a:noFill/>
            <a:miter lim="800000"/>
            <a:headEnd/>
            <a:tailEnd/>
          </a:ln>
        </p:spPr>
        <p:txBody>
          <a:bodyPr wrap="square" lIns="0" tIns="0" rIns="0" bIns="0">
            <a:spAutoFit/>
          </a:bodyPr>
          <a:lstStyle/>
          <a:p>
            <a:pPr algn="ctr"/>
            <a:r>
              <a:rPr lang="en-US" sz="900" b="1" dirty="0" smtClean="0">
                <a:solidFill>
                  <a:srgbClr val="000000"/>
                </a:solidFill>
                <a:latin typeface="Helvetica" pitchFamily="34" charset="0"/>
              </a:rPr>
              <a:t>3 hydrogen bonds between T and A</a:t>
            </a:r>
            <a:endParaRPr lang="en-US" sz="2400" b="1" dirty="0"/>
          </a:p>
        </p:txBody>
      </p:sp>
      <p:cxnSp>
        <p:nvCxnSpPr>
          <p:cNvPr id="498" name="Straight Arrow Connector 497"/>
          <p:cNvCxnSpPr/>
          <p:nvPr/>
        </p:nvCxnSpPr>
        <p:spPr>
          <a:xfrm flipH="1" flipV="1">
            <a:off x="6871125" y="5002545"/>
            <a:ext cx="603563" cy="6752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39720"/>
                                        </p:tgtEl>
                                        <p:attrNameLst>
                                          <p:attrName>style.visibility</p:attrName>
                                        </p:attrNameLst>
                                      </p:cBhvr>
                                      <p:to>
                                        <p:strVal val="visible"/>
                                      </p:to>
                                    </p:set>
                                    <p:anim calcmode="lin" valueType="num">
                                      <p:cBhvr>
                                        <p:cTn id="7" dur="1000" fill="hold"/>
                                        <p:tgtEl>
                                          <p:spTgt spid="1139720"/>
                                        </p:tgtEl>
                                        <p:attrNameLst>
                                          <p:attrName>ppt_w</p:attrName>
                                        </p:attrNameLst>
                                      </p:cBhvr>
                                      <p:tavLst>
                                        <p:tav tm="0">
                                          <p:val>
                                            <p:fltVal val="0"/>
                                          </p:val>
                                        </p:tav>
                                        <p:tav tm="100000">
                                          <p:val>
                                            <p:strVal val="#ppt_w"/>
                                          </p:val>
                                        </p:tav>
                                      </p:tavLst>
                                    </p:anim>
                                    <p:anim calcmode="lin" valueType="num">
                                      <p:cBhvr>
                                        <p:cTn id="8" dur="1000" fill="hold"/>
                                        <p:tgtEl>
                                          <p:spTgt spid="1139720"/>
                                        </p:tgtEl>
                                        <p:attrNameLst>
                                          <p:attrName>ppt_h</p:attrName>
                                        </p:attrNameLst>
                                      </p:cBhvr>
                                      <p:tavLst>
                                        <p:tav tm="0">
                                          <p:val>
                                            <p:fltVal val="0"/>
                                          </p:val>
                                        </p:tav>
                                        <p:tav tm="100000">
                                          <p:val>
                                            <p:strVal val="#ppt_h"/>
                                          </p:val>
                                        </p:tav>
                                      </p:tavLst>
                                    </p:anim>
                                    <p:anim calcmode="lin" valueType="num">
                                      <p:cBhvr>
                                        <p:cTn id="9" dur="1000" fill="hold"/>
                                        <p:tgtEl>
                                          <p:spTgt spid="11397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397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0" y="6553200"/>
            <a:ext cx="6781800" cy="152400"/>
          </a:xfrm>
          <a:prstGeom prst="rect">
            <a:avLst/>
          </a:prstGeom>
          <a:noFill/>
          <a:ln w="9525">
            <a:noFill/>
            <a:miter lim="800000"/>
            <a:headEnd/>
            <a:tailEnd/>
          </a:ln>
        </p:spPr>
        <p:txBody>
          <a:bodyPr/>
          <a:lstStyle/>
          <a:p>
            <a:pPr eaLnBrk="0" hangingPunct="0"/>
            <a:r>
              <a:rPr lang="en-US" sz="800">
                <a:solidFill>
                  <a:srgbClr val="2E002E"/>
                </a:solidFill>
                <a:latin typeface="Georgia" pitchFamily="18" charset="0"/>
              </a:rPr>
              <a:t>Peter J. Russell, </a:t>
            </a:r>
            <a:r>
              <a:rPr lang="en-US" sz="800" i="1">
                <a:solidFill>
                  <a:srgbClr val="2E002E"/>
                </a:solidFill>
                <a:latin typeface="Georgia" pitchFamily="18" charset="0"/>
              </a:rPr>
              <a:t>iGenetics</a:t>
            </a:r>
            <a:r>
              <a:rPr lang="en-US" sz="800">
                <a:solidFill>
                  <a:srgbClr val="2E002E"/>
                </a:solidFill>
                <a:latin typeface="Georgia" pitchFamily="18" charset="0"/>
              </a:rPr>
              <a:t>: Copyright © Pearson Education, Inc., publishing as Benjamin Cummings.</a:t>
            </a:r>
          </a:p>
        </p:txBody>
      </p:sp>
      <p:sp>
        <p:nvSpPr>
          <p:cNvPr id="15363" name="Rectangle 5"/>
          <p:cNvSpPr>
            <a:spLocks noGrp="1" noChangeArrowheads="1"/>
          </p:cNvSpPr>
          <p:nvPr>
            <p:ph type="title"/>
          </p:nvPr>
        </p:nvSpPr>
        <p:spPr>
          <a:xfrm>
            <a:off x="5410200" y="776288"/>
            <a:ext cx="3352800" cy="4586287"/>
          </a:xfrm>
          <a:noFill/>
        </p:spPr>
        <p:txBody>
          <a:bodyPr/>
          <a:lstStyle/>
          <a:p>
            <a:pPr algn="l" eaLnBrk="1" hangingPunct="1"/>
            <a:r>
              <a:rPr lang="en-US" sz="2000" b="1" dirty="0" smtClean="0">
                <a:solidFill>
                  <a:schemeClr val="tx1"/>
                </a:solidFill>
              </a:rPr>
              <a:t>Complementary base pairs in DNA</a:t>
            </a:r>
            <a:br>
              <a:rPr lang="en-US" sz="20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1.)  </a:t>
            </a:r>
            <a:r>
              <a:rPr lang="en-US" sz="1800" b="1" dirty="0" err="1" smtClean="0">
                <a:solidFill>
                  <a:schemeClr val="tx1"/>
                </a:solidFill>
              </a:rPr>
              <a:t>Pyrimidine</a:t>
            </a:r>
            <a:r>
              <a:rPr lang="en-US" sz="1800" b="1" dirty="0" smtClean="0">
                <a:solidFill>
                  <a:schemeClr val="tx1"/>
                </a:solidFill>
              </a:rPr>
              <a:t> always pairs with </a:t>
            </a:r>
            <a:r>
              <a:rPr lang="en-US" sz="1800" b="1" dirty="0" err="1" smtClean="0">
                <a:solidFill>
                  <a:schemeClr val="tx1"/>
                </a:solidFill>
              </a:rPr>
              <a:t>purine</a:t>
            </a: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2.)  The higher number of hydrogen bonds in GC pairings confer sequence-specific annealing properties</a:t>
            </a:r>
            <a:endParaRPr lang="en-US" sz="4000" b="1" dirty="0" smtClean="0">
              <a:solidFill>
                <a:schemeClr val="tx1"/>
              </a:solidFill>
            </a:endParaRPr>
          </a:p>
        </p:txBody>
      </p:sp>
      <p:pic>
        <p:nvPicPr>
          <p:cNvPr id="15364" name="Picture 6"/>
          <p:cNvPicPr>
            <a:picLocks noChangeAspect="1" noChangeArrowheads="1"/>
          </p:cNvPicPr>
          <p:nvPr/>
        </p:nvPicPr>
        <p:blipFill>
          <a:blip r:embed="rId2" cstate="print"/>
          <a:srcRect l="14404" r="8244" b="2563"/>
          <a:stretch>
            <a:fillRect/>
          </a:stretch>
        </p:blipFill>
        <p:spPr bwMode="auto">
          <a:xfrm>
            <a:off x="207963" y="0"/>
            <a:ext cx="474503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mn-lt"/>
              </a:rPr>
              <a:t>Copyright ©The McGraw-Hill Companies, Inc. Permission required for reproduction or display</a:t>
            </a:r>
          </a:p>
        </p:txBody>
      </p:sp>
      <p:sp>
        <p:nvSpPr>
          <p:cNvPr id="50179" name="Text Box 5"/>
          <p:cNvSpPr txBox="1">
            <a:spLocks noChangeArrowheads="1"/>
          </p:cNvSpPr>
          <p:nvPr/>
        </p:nvSpPr>
        <p:spPr bwMode="auto">
          <a:xfrm>
            <a:off x="129505" y="6373520"/>
            <a:ext cx="1716624" cy="307777"/>
          </a:xfrm>
          <a:prstGeom prst="rect">
            <a:avLst/>
          </a:prstGeom>
          <a:noFill/>
          <a:ln w="9525">
            <a:noFill/>
            <a:miter lim="800000"/>
            <a:headEnd/>
            <a:tailEnd/>
          </a:ln>
        </p:spPr>
        <p:txBody>
          <a:bodyPr wrap="none">
            <a:spAutoFit/>
          </a:bodyPr>
          <a:lstStyle/>
          <a:p>
            <a:pPr algn="ctr" eaLnBrk="0" hangingPunct="0"/>
            <a:r>
              <a:rPr lang="en-US" sz="1400" b="1" dirty="0" err="1" smtClean="0">
                <a:latin typeface="+mn-lt"/>
              </a:rPr>
              <a:t>Brooker</a:t>
            </a:r>
            <a:r>
              <a:rPr lang="en-US" sz="1400" b="1" dirty="0" smtClean="0">
                <a:latin typeface="+mn-lt"/>
              </a:rPr>
              <a:t>, Fig </a:t>
            </a:r>
            <a:r>
              <a:rPr lang="en-US" sz="1400" b="1" dirty="0">
                <a:latin typeface="+mn-lt"/>
              </a:rPr>
              <a:t>11.18</a:t>
            </a:r>
          </a:p>
        </p:txBody>
      </p:sp>
      <p:sp>
        <p:nvSpPr>
          <p:cNvPr id="1328134" name="AutoShape 6"/>
          <p:cNvSpPr>
            <a:spLocks noChangeArrowheads="1"/>
          </p:cNvSpPr>
          <p:nvPr/>
        </p:nvSpPr>
        <p:spPr bwMode="auto">
          <a:xfrm>
            <a:off x="6781800" y="1392072"/>
            <a:ext cx="1638869" cy="589128"/>
          </a:xfrm>
          <a:prstGeom prst="wedgeRectCallout">
            <a:avLst>
              <a:gd name="adj1" fmla="val 2245"/>
              <a:gd name="adj2" fmla="val 23125"/>
            </a:avLst>
          </a:prstGeom>
          <a:noFill/>
          <a:ln w="9525">
            <a:noFill/>
            <a:miter lim="800000"/>
            <a:headEnd/>
            <a:tailEnd/>
          </a:ln>
        </p:spPr>
        <p:txBody>
          <a:bodyPr/>
          <a:lstStyle/>
          <a:p>
            <a:pPr algn="ctr" eaLnBrk="0" hangingPunct="0"/>
            <a:r>
              <a:rPr lang="en-US" sz="1600" b="1" dirty="0">
                <a:latin typeface="+mn-lt"/>
              </a:rPr>
              <a:t>Also called hair-pin </a:t>
            </a:r>
          </a:p>
        </p:txBody>
      </p:sp>
      <p:sp>
        <p:nvSpPr>
          <p:cNvPr id="50181" name="AutoShape 12"/>
          <p:cNvSpPr>
            <a:spLocks noChangeArrowheads="1"/>
          </p:cNvSpPr>
          <p:nvPr/>
        </p:nvSpPr>
        <p:spPr bwMode="auto">
          <a:xfrm>
            <a:off x="1044053" y="1501254"/>
            <a:ext cx="3657600" cy="672152"/>
          </a:xfrm>
          <a:prstGeom prst="wedgeRectCallout">
            <a:avLst>
              <a:gd name="adj1" fmla="val 7421"/>
              <a:gd name="adj2" fmla="val -6995"/>
            </a:avLst>
          </a:prstGeom>
          <a:solidFill>
            <a:schemeClr val="bg1"/>
          </a:solidFill>
          <a:ln w="9525">
            <a:noFill/>
            <a:miter lim="800000"/>
            <a:headEnd/>
            <a:tailEnd/>
          </a:ln>
        </p:spPr>
        <p:txBody>
          <a:bodyPr/>
          <a:lstStyle/>
          <a:p>
            <a:pPr algn="ctr" eaLnBrk="0" hangingPunct="0"/>
            <a:r>
              <a:rPr lang="en-US" sz="1600" b="1" dirty="0">
                <a:latin typeface="+mn-lt"/>
              </a:rPr>
              <a:t>Complementary regions</a:t>
            </a:r>
          </a:p>
          <a:p>
            <a:pPr algn="ctr" eaLnBrk="0" hangingPunct="0"/>
            <a:r>
              <a:rPr lang="en-US" sz="1600" b="1" dirty="0">
                <a:latin typeface="+mn-lt"/>
              </a:rPr>
              <a:t>held together by hydrogen bonds</a:t>
            </a:r>
          </a:p>
          <a:p>
            <a:pPr algn="ctr" eaLnBrk="0" hangingPunct="0"/>
            <a:endParaRPr lang="en-US" sz="1600" b="1" dirty="0">
              <a:solidFill>
                <a:srgbClr val="FFFF00"/>
              </a:solidFill>
              <a:latin typeface="+mn-lt"/>
            </a:endParaRPr>
          </a:p>
        </p:txBody>
      </p:sp>
      <p:sp>
        <p:nvSpPr>
          <p:cNvPr id="50182" name="Rectangle 21"/>
          <p:cNvSpPr>
            <a:spLocks noChangeArrowheads="1"/>
          </p:cNvSpPr>
          <p:nvPr/>
        </p:nvSpPr>
        <p:spPr bwMode="auto">
          <a:xfrm>
            <a:off x="2286000" y="5105400"/>
            <a:ext cx="4572000" cy="830997"/>
          </a:xfrm>
          <a:prstGeom prst="rect">
            <a:avLst/>
          </a:prstGeom>
          <a:solidFill>
            <a:schemeClr val="bg1"/>
          </a:solidFill>
          <a:ln w="9525">
            <a:noFill/>
            <a:miter lim="800000"/>
            <a:headEnd/>
            <a:tailEnd/>
          </a:ln>
        </p:spPr>
        <p:txBody>
          <a:bodyPr>
            <a:spAutoFit/>
          </a:bodyPr>
          <a:lstStyle/>
          <a:p>
            <a:pPr algn="ctr"/>
            <a:r>
              <a:rPr lang="en-US" sz="1600" b="1" dirty="0" err="1">
                <a:latin typeface="+mn-lt"/>
              </a:rPr>
              <a:t>Noncomplementary</a:t>
            </a:r>
            <a:r>
              <a:rPr lang="en-US" sz="1600" b="1" dirty="0">
                <a:latin typeface="+mn-lt"/>
              </a:rPr>
              <a:t> regions</a:t>
            </a:r>
          </a:p>
          <a:p>
            <a:pPr algn="ctr"/>
            <a:r>
              <a:rPr lang="en-US" sz="1600" b="1" dirty="0">
                <a:latin typeface="+mn-lt"/>
              </a:rPr>
              <a:t>have bases projecting away from double-stranded regions</a:t>
            </a:r>
          </a:p>
        </p:txBody>
      </p:sp>
      <p:pic>
        <p:nvPicPr>
          <p:cNvPr id="50184" name="Picture 241" descr="bro25332_11_18 (2)b.jpg"/>
          <p:cNvPicPr>
            <a:picLocks noChangeAspect="1"/>
          </p:cNvPicPr>
          <p:nvPr/>
        </p:nvPicPr>
        <p:blipFill>
          <a:blip r:embed="rId2" cstate="print"/>
          <a:srcRect/>
          <a:stretch>
            <a:fillRect/>
          </a:stretch>
        </p:blipFill>
        <p:spPr bwMode="auto">
          <a:xfrm>
            <a:off x="2322513" y="2571750"/>
            <a:ext cx="1174750" cy="2030413"/>
          </a:xfrm>
          <a:prstGeom prst="rect">
            <a:avLst/>
          </a:prstGeom>
          <a:noFill/>
          <a:ln w="9525">
            <a:noFill/>
            <a:miter lim="800000"/>
            <a:headEnd/>
            <a:tailEnd/>
          </a:ln>
        </p:spPr>
      </p:pic>
      <p:pic>
        <p:nvPicPr>
          <p:cNvPr id="50185" name="Picture 237" descr="bro25332_11_18 (2)a.jpg"/>
          <p:cNvPicPr>
            <a:picLocks noChangeAspect="1"/>
          </p:cNvPicPr>
          <p:nvPr/>
        </p:nvPicPr>
        <p:blipFill>
          <a:blip r:embed="rId3" cstate="print"/>
          <a:srcRect/>
          <a:stretch>
            <a:fillRect/>
          </a:stretch>
        </p:blipFill>
        <p:spPr bwMode="auto">
          <a:xfrm>
            <a:off x="465138" y="3425825"/>
            <a:ext cx="1541462" cy="1174750"/>
          </a:xfrm>
          <a:prstGeom prst="rect">
            <a:avLst/>
          </a:prstGeom>
          <a:noFill/>
          <a:ln w="9525">
            <a:noFill/>
            <a:miter lim="800000"/>
            <a:headEnd/>
            <a:tailEnd/>
          </a:ln>
        </p:spPr>
      </p:pic>
      <p:pic>
        <p:nvPicPr>
          <p:cNvPr id="50186" name="Picture 239" descr="bro25332_11_18 (2)c.jpg"/>
          <p:cNvPicPr>
            <a:picLocks noChangeAspect="1"/>
          </p:cNvPicPr>
          <p:nvPr/>
        </p:nvPicPr>
        <p:blipFill>
          <a:blip r:embed="rId4" cstate="print"/>
          <a:srcRect/>
          <a:stretch>
            <a:fillRect/>
          </a:stretch>
        </p:blipFill>
        <p:spPr bwMode="auto">
          <a:xfrm>
            <a:off x="3738563" y="2366963"/>
            <a:ext cx="2593975" cy="2225675"/>
          </a:xfrm>
          <a:prstGeom prst="rect">
            <a:avLst/>
          </a:prstGeom>
          <a:noFill/>
          <a:ln w="9525">
            <a:noFill/>
            <a:miter lim="800000"/>
            <a:headEnd/>
            <a:tailEnd/>
          </a:ln>
        </p:spPr>
      </p:pic>
      <p:pic>
        <p:nvPicPr>
          <p:cNvPr id="50187" name="Picture 240" descr="bro25332_11_18 (2)d.jpg"/>
          <p:cNvPicPr>
            <a:picLocks noChangeAspect="1"/>
          </p:cNvPicPr>
          <p:nvPr/>
        </p:nvPicPr>
        <p:blipFill>
          <a:blip r:embed="rId5" cstate="print"/>
          <a:srcRect/>
          <a:stretch>
            <a:fillRect/>
          </a:stretch>
        </p:blipFill>
        <p:spPr bwMode="auto">
          <a:xfrm>
            <a:off x="6469063" y="2251075"/>
            <a:ext cx="2233612" cy="2347913"/>
          </a:xfrm>
          <a:prstGeom prst="rect">
            <a:avLst/>
          </a:prstGeom>
          <a:noFill/>
          <a:ln w="9525">
            <a:noFill/>
            <a:miter lim="800000"/>
            <a:headEnd/>
            <a:tailEnd/>
          </a:ln>
        </p:spPr>
      </p:pic>
      <p:sp>
        <p:nvSpPr>
          <p:cNvPr id="50188" name="Rectangle 285"/>
          <p:cNvSpPr>
            <a:spLocks noChangeArrowheads="1"/>
          </p:cNvSpPr>
          <p:nvPr/>
        </p:nvSpPr>
        <p:spPr bwMode="auto">
          <a:xfrm>
            <a:off x="704850" y="351313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189" name="Rectangle 286"/>
          <p:cNvSpPr>
            <a:spLocks noChangeArrowheads="1"/>
          </p:cNvSpPr>
          <p:nvPr/>
        </p:nvSpPr>
        <p:spPr bwMode="auto">
          <a:xfrm>
            <a:off x="850900" y="35131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190" name="Rectangle 289"/>
          <p:cNvSpPr>
            <a:spLocks noChangeArrowheads="1"/>
          </p:cNvSpPr>
          <p:nvPr/>
        </p:nvSpPr>
        <p:spPr bwMode="auto">
          <a:xfrm>
            <a:off x="704850" y="440848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191" name="Rectangle 290"/>
          <p:cNvSpPr>
            <a:spLocks noChangeArrowheads="1"/>
          </p:cNvSpPr>
          <p:nvPr/>
        </p:nvSpPr>
        <p:spPr bwMode="auto">
          <a:xfrm>
            <a:off x="850900" y="44084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192" name="Rectangle 293"/>
          <p:cNvSpPr>
            <a:spLocks noChangeArrowheads="1"/>
          </p:cNvSpPr>
          <p:nvPr/>
        </p:nvSpPr>
        <p:spPr bwMode="auto">
          <a:xfrm>
            <a:off x="647700" y="368776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193" name="Rectangle 294"/>
          <p:cNvSpPr>
            <a:spLocks noChangeArrowheads="1"/>
          </p:cNvSpPr>
          <p:nvPr/>
        </p:nvSpPr>
        <p:spPr bwMode="auto">
          <a:xfrm>
            <a:off x="800100" y="3687763"/>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194" name="Rectangle 295"/>
          <p:cNvSpPr>
            <a:spLocks noChangeArrowheads="1"/>
          </p:cNvSpPr>
          <p:nvPr/>
        </p:nvSpPr>
        <p:spPr bwMode="auto">
          <a:xfrm>
            <a:off x="704850" y="3865563"/>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195" name="Rectangle 296"/>
          <p:cNvSpPr>
            <a:spLocks noChangeArrowheads="1"/>
          </p:cNvSpPr>
          <p:nvPr/>
        </p:nvSpPr>
        <p:spPr bwMode="auto">
          <a:xfrm>
            <a:off x="863600" y="386556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196" name="Rectangle 300"/>
          <p:cNvSpPr>
            <a:spLocks noChangeArrowheads="1"/>
          </p:cNvSpPr>
          <p:nvPr/>
        </p:nvSpPr>
        <p:spPr bwMode="auto">
          <a:xfrm>
            <a:off x="650875" y="40465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197" name="Rectangle 301"/>
          <p:cNvSpPr>
            <a:spLocks noChangeArrowheads="1"/>
          </p:cNvSpPr>
          <p:nvPr/>
        </p:nvSpPr>
        <p:spPr bwMode="auto">
          <a:xfrm>
            <a:off x="803275" y="40465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198" name="Rectangle 305"/>
          <p:cNvSpPr>
            <a:spLocks noChangeArrowheads="1"/>
          </p:cNvSpPr>
          <p:nvPr/>
        </p:nvSpPr>
        <p:spPr bwMode="auto">
          <a:xfrm>
            <a:off x="650875" y="42243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199" name="Rectangle 306"/>
          <p:cNvSpPr>
            <a:spLocks noChangeArrowheads="1"/>
          </p:cNvSpPr>
          <p:nvPr/>
        </p:nvSpPr>
        <p:spPr bwMode="auto">
          <a:xfrm>
            <a:off x="803275" y="42243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00" name="Rectangle 309"/>
          <p:cNvSpPr>
            <a:spLocks noChangeArrowheads="1"/>
          </p:cNvSpPr>
          <p:nvPr/>
        </p:nvSpPr>
        <p:spPr bwMode="auto">
          <a:xfrm>
            <a:off x="2828925" y="266858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01" name="Rectangle 310"/>
          <p:cNvSpPr>
            <a:spLocks noChangeArrowheads="1"/>
          </p:cNvSpPr>
          <p:nvPr/>
        </p:nvSpPr>
        <p:spPr bwMode="auto">
          <a:xfrm>
            <a:off x="2974975" y="26685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02" name="Rectangle 313"/>
          <p:cNvSpPr>
            <a:spLocks noChangeArrowheads="1"/>
          </p:cNvSpPr>
          <p:nvPr/>
        </p:nvSpPr>
        <p:spPr bwMode="auto">
          <a:xfrm>
            <a:off x="2771775" y="28463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03" name="Rectangle 314"/>
          <p:cNvSpPr>
            <a:spLocks noChangeArrowheads="1"/>
          </p:cNvSpPr>
          <p:nvPr/>
        </p:nvSpPr>
        <p:spPr bwMode="auto">
          <a:xfrm>
            <a:off x="2924175" y="284638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04" name="Rectangle 317"/>
          <p:cNvSpPr>
            <a:spLocks noChangeArrowheads="1"/>
          </p:cNvSpPr>
          <p:nvPr/>
        </p:nvSpPr>
        <p:spPr bwMode="auto">
          <a:xfrm>
            <a:off x="2771775" y="38560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05" name="Rectangle 318"/>
          <p:cNvSpPr>
            <a:spLocks noChangeArrowheads="1"/>
          </p:cNvSpPr>
          <p:nvPr/>
        </p:nvSpPr>
        <p:spPr bwMode="auto">
          <a:xfrm>
            <a:off x="2924175" y="385603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06" name="Rectangle 322"/>
          <p:cNvSpPr>
            <a:spLocks noChangeArrowheads="1"/>
          </p:cNvSpPr>
          <p:nvPr/>
        </p:nvSpPr>
        <p:spPr bwMode="auto">
          <a:xfrm>
            <a:off x="2774950" y="31988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07" name="Rectangle 323"/>
          <p:cNvSpPr>
            <a:spLocks noChangeArrowheads="1"/>
          </p:cNvSpPr>
          <p:nvPr/>
        </p:nvSpPr>
        <p:spPr bwMode="auto">
          <a:xfrm>
            <a:off x="2927350" y="3198813"/>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08" name="Rectangle 327"/>
          <p:cNvSpPr>
            <a:spLocks noChangeArrowheads="1"/>
          </p:cNvSpPr>
          <p:nvPr/>
        </p:nvSpPr>
        <p:spPr bwMode="auto">
          <a:xfrm>
            <a:off x="2774950" y="30210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09" name="Rectangle 328"/>
          <p:cNvSpPr>
            <a:spLocks noChangeArrowheads="1"/>
          </p:cNvSpPr>
          <p:nvPr/>
        </p:nvSpPr>
        <p:spPr bwMode="auto">
          <a:xfrm>
            <a:off x="2927350" y="3021013"/>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10" name="Rectangle 332"/>
          <p:cNvSpPr>
            <a:spLocks noChangeArrowheads="1"/>
          </p:cNvSpPr>
          <p:nvPr/>
        </p:nvSpPr>
        <p:spPr bwMode="auto">
          <a:xfrm>
            <a:off x="2774950" y="42179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11" name="Rectangle 333"/>
          <p:cNvSpPr>
            <a:spLocks noChangeArrowheads="1"/>
          </p:cNvSpPr>
          <p:nvPr/>
        </p:nvSpPr>
        <p:spPr bwMode="auto">
          <a:xfrm>
            <a:off x="2927350" y="421798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12" name="Rectangle 337"/>
          <p:cNvSpPr>
            <a:spLocks noChangeArrowheads="1"/>
          </p:cNvSpPr>
          <p:nvPr/>
        </p:nvSpPr>
        <p:spPr bwMode="auto">
          <a:xfrm>
            <a:off x="2774950" y="40370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13" name="Rectangle 338"/>
          <p:cNvSpPr>
            <a:spLocks noChangeArrowheads="1"/>
          </p:cNvSpPr>
          <p:nvPr/>
        </p:nvSpPr>
        <p:spPr bwMode="auto">
          <a:xfrm>
            <a:off x="2927350" y="4037013"/>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14" name="Rectangle 340"/>
          <p:cNvSpPr>
            <a:spLocks noChangeArrowheads="1"/>
          </p:cNvSpPr>
          <p:nvPr/>
        </p:nvSpPr>
        <p:spPr bwMode="auto">
          <a:xfrm>
            <a:off x="2774950" y="439896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15" name="Rectangle 341"/>
          <p:cNvSpPr>
            <a:spLocks noChangeArrowheads="1"/>
          </p:cNvSpPr>
          <p:nvPr/>
        </p:nvSpPr>
        <p:spPr bwMode="auto">
          <a:xfrm>
            <a:off x="2927350" y="4398963"/>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16" name="Rectangle 342"/>
          <p:cNvSpPr>
            <a:spLocks noChangeArrowheads="1"/>
          </p:cNvSpPr>
          <p:nvPr/>
        </p:nvSpPr>
        <p:spPr bwMode="auto">
          <a:xfrm>
            <a:off x="1120775" y="3662363"/>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17" name="Rectangle 343"/>
          <p:cNvSpPr>
            <a:spLocks noChangeArrowheads="1"/>
          </p:cNvSpPr>
          <p:nvPr/>
        </p:nvSpPr>
        <p:spPr bwMode="auto">
          <a:xfrm>
            <a:off x="1120775" y="419258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18" name="Rectangle 344"/>
          <p:cNvSpPr>
            <a:spLocks noChangeArrowheads="1"/>
          </p:cNvSpPr>
          <p:nvPr/>
        </p:nvSpPr>
        <p:spPr bwMode="auto">
          <a:xfrm>
            <a:off x="1362075" y="35258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19" name="Rectangle 345"/>
          <p:cNvSpPr>
            <a:spLocks noChangeArrowheads="1"/>
          </p:cNvSpPr>
          <p:nvPr/>
        </p:nvSpPr>
        <p:spPr bwMode="auto">
          <a:xfrm>
            <a:off x="1882775" y="429736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20" name="Rectangle 346"/>
          <p:cNvSpPr>
            <a:spLocks noChangeArrowheads="1"/>
          </p:cNvSpPr>
          <p:nvPr/>
        </p:nvSpPr>
        <p:spPr bwMode="auto">
          <a:xfrm>
            <a:off x="1987550" y="36655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21" name="Rectangle 347"/>
          <p:cNvSpPr>
            <a:spLocks noChangeArrowheads="1"/>
          </p:cNvSpPr>
          <p:nvPr/>
        </p:nvSpPr>
        <p:spPr bwMode="auto">
          <a:xfrm>
            <a:off x="1581150" y="44783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22" name="Rectangle 348"/>
          <p:cNvSpPr>
            <a:spLocks noChangeArrowheads="1"/>
          </p:cNvSpPr>
          <p:nvPr/>
        </p:nvSpPr>
        <p:spPr bwMode="auto">
          <a:xfrm>
            <a:off x="1708150" y="35163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23" name="Rectangle 349"/>
          <p:cNvSpPr>
            <a:spLocks noChangeArrowheads="1"/>
          </p:cNvSpPr>
          <p:nvPr/>
        </p:nvSpPr>
        <p:spPr bwMode="auto">
          <a:xfrm>
            <a:off x="1304925" y="43703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24" name="Rectangle 350"/>
          <p:cNvSpPr>
            <a:spLocks noChangeArrowheads="1"/>
          </p:cNvSpPr>
          <p:nvPr/>
        </p:nvSpPr>
        <p:spPr bwMode="auto">
          <a:xfrm>
            <a:off x="2006600" y="401796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25" name="Rectangle 351"/>
          <p:cNvSpPr>
            <a:spLocks noChangeArrowheads="1"/>
          </p:cNvSpPr>
          <p:nvPr/>
        </p:nvSpPr>
        <p:spPr bwMode="auto">
          <a:xfrm>
            <a:off x="457200" y="4735513"/>
            <a:ext cx="769938" cy="138112"/>
          </a:xfrm>
          <a:prstGeom prst="rect">
            <a:avLst/>
          </a:prstGeom>
          <a:noFill/>
          <a:ln w="9525">
            <a:noFill/>
            <a:miter lim="800000"/>
            <a:headEnd/>
            <a:tailEnd/>
          </a:ln>
        </p:spPr>
        <p:txBody>
          <a:bodyPr wrap="none" lIns="0" tIns="0" rIns="0" bIns="0">
            <a:spAutoFit/>
          </a:bodyPr>
          <a:lstStyle/>
          <a:p>
            <a:r>
              <a:rPr lang="en-US" sz="900" b="1">
                <a:solidFill>
                  <a:srgbClr val="000000"/>
                </a:solidFill>
                <a:latin typeface="+mn-lt"/>
              </a:rPr>
              <a:t>(a) Bulge loop</a:t>
            </a:r>
            <a:endParaRPr lang="en-US" sz="2400" b="1">
              <a:latin typeface="+mn-lt"/>
            </a:endParaRPr>
          </a:p>
        </p:txBody>
      </p:sp>
      <p:sp>
        <p:nvSpPr>
          <p:cNvPr id="50226" name="Rectangle 363"/>
          <p:cNvSpPr>
            <a:spLocks noChangeArrowheads="1"/>
          </p:cNvSpPr>
          <p:nvPr/>
        </p:nvSpPr>
        <p:spPr bwMode="auto">
          <a:xfrm>
            <a:off x="2254250" y="4735513"/>
            <a:ext cx="871538" cy="138112"/>
          </a:xfrm>
          <a:prstGeom prst="rect">
            <a:avLst/>
          </a:prstGeom>
          <a:noFill/>
          <a:ln w="9525">
            <a:noFill/>
            <a:miter lim="800000"/>
            <a:headEnd/>
            <a:tailEnd/>
          </a:ln>
        </p:spPr>
        <p:txBody>
          <a:bodyPr wrap="none" lIns="0" tIns="0" rIns="0" bIns="0">
            <a:spAutoFit/>
          </a:bodyPr>
          <a:lstStyle/>
          <a:p>
            <a:r>
              <a:rPr lang="en-US" sz="900" b="1">
                <a:solidFill>
                  <a:srgbClr val="000000"/>
                </a:solidFill>
                <a:latin typeface="+mn-lt"/>
              </a:rPr>
              <a:t>(b) Internal loop</a:t>
            </a:r>
            <a:endParaRPr lang="en-US" sz="2400" b="1">
              <a:latin typeface="+mn-lt"/>
            </a:endParaRPr>
          </a:p>
        </p:txBody>
      </p:sp>
      <p:sp>
        <p:nvSpPr>
          <p:cNvPr id="50227" name="Rectangle 378"/>
          <p:cNvSpPr>
            <a:spLocks noChangeArrowheads="1"/>
          </p:cNvSpPr>
          <p:nvPr/>
        </p:nvSpPr>
        <p:spPr bwMode="auto">
          <a:xfrm>
            <a:off x="3746500" y="4735513"/>
            <a:ext cx="1443038" cy="138112"/>
          </a:xfrm>
          <a:prstGeom prst="rect">
            <a:avLst/>
          </a:prstGeom>
          <a:noFill/>
          <a:ln w="9525">
            <a:noFill/>
            <a:miter lim="800000"/>
            <a:headEnd/>
            <a:tailEnd/>
          </a:ln>
        </p:spPr>
        <p:txBody>
          <a:bodyPr wrap="none" lIns="0" tIns="0" rIns="0" bIns="0">
            <a:spAutoFit/>
          </a:bodyPr>
          <a:lstStyle/>
          <a:p>
            <a:r>
              <a:rPr lang="en-US" sz="900" b="1">
                <a:solidFill>
                  <a:srgbClr val="000000"/>
                </a:solidFill>
                <a:latin typeface="+mn-lt"/>
              </a:rPr>
              <a:t>(c) Multibranched junction</a:t>
            </a:r>
            <a:endParaRPr lang="en-US" sz="2400" b="1">
              <a:latin typeface="+mn-lt"/>
            </a:endParaRPr>
          </a:p>
        </p:txBody>
      </p:sp>
      <p:sp>
        <p:nvSpPr>
          <p:cNvPr id="50228" name="Rectangle 402"/>
          <p:cNvSpPr>
            <a:spLocks noChangeArrowheads="1"/>
          </p:cNvSpPr>
          <p:nvPr/>
        </p:nvSpPr>
        <p:spPr bwMode="auto">
          <a:xfrm>
            <a:off x="6483350" y="4735513"/>
            <a:ext cx="744538" cy="138112"/>
          </a:xfrm>
          <a:prstGeom prst="rect">
            <a:avLst/>
          </a:prstGeom>
          <a:noFill/>
          <a:ln w="9525">
            <a:noFill/>
            <a:miter lim="800000"/>
            <a:headEnd/>
            <a:tailEnd/>
          </a:ln>
        </p:spPr>
        <p:txBody>
          <a:bodyPr wrap="none" lIns="0" tIns="0" rIns="0" bIns="0">
            <a:spAutoFit/>
          </a:bodyPr>
          <a:lstStyle/>
          <a:p>
            <a:r>
              <a:rPr lang="en-US" sz="900" b="1">
                <a:solidFill>
                  <a:srgbClr val="000000"/>
                </a:solidFill>
                <a:latin typeface="+mn-lt"/>
              </a:rPr>
              <a:t>(d) Stem-loop</a:t>
            </a:r>
            <a:endParaRPr lang="en-US" sz="2400" b="1">
              <a:latin typeface="+mn-lt"/>
            </a:endParaRPr>
          </a:p>
        </p:txBody>
      </p:sp>
      <p:sp>
        <p:nvSpPr>
          <p:cNvPr id="50229" name="Rectangle 420"/>
          <p:cNvSpPr>
            <a:spLocks noChangeArrowheads="1"/>
          </p:cNvSpPr>
          <p:nvPr/>
        </p:nvSpPr>
        <p:spPr bwMode="auto">
          <a:xfrm>
            <a:off x="6946900" y="414178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30" name="Rectangle 421"/>
          <p:cNvSpPr>
            <a:spLocks noChangeArrowheads="1"/>
          </p:cNvSpPr>
          <p:nvPr/>
        </p:nvSpPr>
        <p:spPr bwMode="auto">
          <a:xfrm>
            <a:off x="6946900" y="43037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31" name="Rectangle 425"/>
          <p:cNvSpPr>
            <a:spLocks noChangeArrowheads="1"/>
          </p:cNvSpPr>
          <p:nvPr/>
        </p:nvSpPr>
        <p:spPr bwMode="auto">
          <a:xfrm>
            <a:off x="6775450" y="40846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32" name="Rectangle 426"/>
          <p:cNvSpPr>
            <a:spLocks noChangeArrowheads="1"/>
          </p:cNvSpPr>
          <p:nvPr/>
        </p:nvSpPr>
        <p:spPr bwMode="auto">
          <a:xfrm>
            <a:off x="6775450" y="42497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33" name="Rectangle 427"/>
          <p:cNvSpPr>
            <a:spLocks noChangeArrowheads="1"/>
          </p:cNvSpPr>
          <p:nvPr/>
        </p:nvSpPr>
        <p:spPr bwMode="auto">
          <a:xfrm>
            <a:off x="7124700" y="40846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34" name="Rectangle 428"/>
          <p:cNvSpPr>
            <a:spLocks noChangeArrowheads="1"/>
          </p:cNvSpPr>
          <p:nvPr/>
        </p:nvSpPr>
        <p:spPr bwMode="auto">
          <a:xfrm>
            <a:off x="7124700" y="424973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35" name="Rectangle 431"/>
          <p:cNvSpPr>
            <a:spLocks noChangeArrowheads="1"/>
          </p:cNvSpPr>
          <p:nvPr/>
        </p:nvSpPr>
        <p:spPr bwMode="auto">
          <a:xfrm>
            <a:off x="6591300" y="414178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36" name="Rectangle 432"/>
          <p:cNvSpPr>
            <a:spLocks noChangeArrowheads="1"/>
          </p:cNvSpPr>
          <p:nvPr/>
        </p:nvSpPr>
        <p:spPr bwMode="auto">
          <a:xfrm>
            <a:off x="6591300" y="43037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37" name="Rectangle 436"/>
          <p:cNvSpPr>
            <a:spLocks noChangeArrowheads="1"/>
          </p:cNvSpPr>
          <p:nvPr/>
        </p:nvSpPr>
        <p:spPr bwMode="auto">
          <a:xfrm>
            <a:off x="8156575" y="414178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38" name="Rectangle 437"/>
          <p:cNvSpPr>
            <a:spLocks noChangeArrowheads="1"/>
          </p:cNvSpPr>
          <p:nvPr/>
        </p:nvSpPr>
        <p:spPr bwMode="auto">
          <a:xfrm>
            <a:off x="8156575" y="43037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39" name="Rectangle 441"/>
          <p:cNvSpPr>
            <a:spLocks noChangeArrowheads="1"/>
          </p:cNvSpPr>
          <p:nvPr/>
        </p:nvSpPr>
        <p:spPr bwMode="auto">
          <a:xfrm>
            <a:off x="7978775" y="414178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40" name="Rectangle 442"/>
          <p:cNvSpPr>
            <a:spLocks noChangeArrowheads="1"/>
          </p:cNvSpPr>
          <p:nvPr/>
        </p:nvSpPr>
        <p:spPr bwMode="auto">
          <a:xfrm>
            <a:off x="7978775" y="43037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41" name="Rectangle 446"/>
          <p:cNvSpPr>
            <a:spLocks noChangeArrowheads="1"/>
          </p:cNvSpPr>
          <p:nvPr/>
        </p:nvSpPr>
        <p:spPr bwMode="auto">
          <a:xfrm>
            <a:off x="8334375" y="40846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42" name="Rectangle 447"/>
          <p:cNvSpPr>
            <a:spLocks noChangeArrowheads="1"/>
          </p:cNvSpPr>
          <p:nvPr/>
        </p:nvSpPr>
        <p:spPr bwMode="auto">
          <a:xfrm>
            <a:off x="8334375" y="42497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43" name="Rectangle 450"/>
          <p:cNvSpPr>
            <a:spLocks noChangeArrowheads="1"/>
          </p:cNvSpPr>
          <p:nvPr/>
        </p:nvSpPr>
        <p:spPr bwMode="auto">
          <a:xfrm>
            <a:off x="8515350" y="414178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44" name="Rectangle 451"/>
          <p:cNvSpPr>
            <a:spLocks noChangeArrowheads="1"/>
          </p:cNvSpPr>
          <p:nvPr/>
        </p:nvSpPr>
        <p:spPr bwMode="auto">
          <a:xfrm>
            <a:off x="8515350" y="43037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45" name="Rectangle 454"/>
          <p:cNvSpPr>
            <a:spLocks noChangeArrowheads="1"/>
          </p:cNvSpPr>
          <p:nvPr/>
        </p:nvSpPr>
        <p:spPr bwMode="auto">
          <a:xfrm>
            <a:off x="4946650" y="4195763"/>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46" name="Rectangle 455"/>
          <p:cNvSpPr>
            <a:spLocks noChangeArrowheads="1"/>
          </p:cNvSpPr>
          <p:nvPr/>
        </p:nvSpPr>
        <p:spPr bwMode="auto">
          <a:xfrm>
            <a:off x="5092700" y="419576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47" name="Rectangle 458"/>
          <p:cNvSpPr>
            <a:spLocks noChangeArrowheads="1"/>
          </p:cNvSpPr>
          <p:nvPr/>
        </p:nvSpPr>
        <p:spPr bwMode="auto">
          <a:xfrm>
            <a:off x="4946650" y="4373563"/>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48" name="Rectangle 459"/>
          <p:cNvSpPr>
            <a:spLocks noChangeArrowheads="1"/>
          </p:cNvSpPr>
          <p:nvPr/>
        </p:nvSpPr>
        <p:spPr bwMode="auto">
          <a:xfrm>
            <a:off x="5092700" y="437356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49" name="Rectangle 466"/>
          <p:cNvSpPr>
            <a:spLocks noChangeArrowheads="1"/>
          </p:cNvSpPr>
          <p:nvPr/>
        </p:nvSpPr>
        <p:spPr bwMode="auto">
          <a:xfrm>
            <a:off x="4943475" y="401478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50" name="Rectangle 467"/>
          <p:cNvSpPr>
            <a:spLocks noChangeArrowheads="1"/>
          </p:cNvSpPr>
          <p:nvPr/>
        </p:nvSpPr>
        <p:spPr bwMode="auto">
          <a:xfrm>
            <a:off x="5102225" y="40147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51" name="Rectangle 470"/>
          <p:cNvSpPr>
            <a:spLocks noChangeArrowheads="1"/>
          </p:cNvSpPr>
          <p:nvPr/>
        </p:nvSpPr>
        <p:spPr bwMode="auto">
          <a:xfrm>
            <a:off x="4946650" y="2830513"/>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52" name="Rectangle 471"/>
          <p:cNvSpPr>
            <a:spLocks noChangeArrowheads="1"/>
          </p:cNvSpPr>
          <p:nvPr/>
        </p:nvSpPr>
        <p:spPr bwMode="auto">
          <a:xfrm>
            <a:off x="5092700" y="28305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53" name="Rectangle 472"/>
          <p:cNvSpPr>
            <a:spLocks noChangeArrowheads="1"/>
          </p:cNvSpPr>
          <p:nvPr/>
        </p:nvSpPr>
        <p:spPr bwMode="auto">
          <a:xfrm>
            <a:off x="4892675" y="26495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54" name="Rectangle 473"/>
          <p:cNvSpPr>
            <a:spLocks noChangeArrowheads="1"/>
          </p:cNvSpPr>
          <p:nvPr/>
        </p:nvSpPr>
        <p:spPr bwMode="auto">
          <a:xfrm>
            <a:off x="5041900" y="264953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55" name="Rectangle 477"/>
          <p:cNvSpPr>
            <a:spLocks noChangeArrowheads="1"/>
          </p:cNvSpPr>
          <p:nvPr/>
        </p:nvSpPr>
        <p:spPr bwMode="auto">
          <a:xfrm>
            <a:off x="4943475" y="2468563"/>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56" name="Rectangle 478"/>
          <p:cNvSpPr>
            <a:spLocks noChangeArrowheads="1"/>
          </p:cNvSpPr>
          <p:nvPr/>
        </p:nvSpPr>
        <p:spPr bwMode="auto">
          <a:xfrm>
            <a:off x="5102225" y="246856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57" name="Rectangle 479"/>
          <p:cNvSpPr>
            <a:spLocks noChangeArrowheads="1"/>
          </p:cNvSpPr>
          <p:nvPr/>
        </p:nvSpPr>
        <p:spPr bwMode="auto">
          <a:xfrm>
            <a:off x="4892675" y="30083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58" name="Rectangle 480"/>
          <p:cNvSpPr>
            <a:spLocks noChangeArrowheads="1"/>
          </p:cNvSpPr>
          <p:nvPr/>
        </p:nvSpPr>
        <p:spPr bwMode="auto">
          <a:xfrm>
            <a:off x="5045075" y="3008313"/>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59" name="Rectangle 481"/>
          <p:cNvSpPr>
            <a:spLocks noChangeArrowheads="1"/>
          </p:cNvSpPr>
          <p:nvPr/>
        </p:nvSpPr>
        <p:spPr bwMode="auto">
          <a:xfrm>
            <a:off x="4892675" y="38369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60" name="Rectangle 482"/>
          <p:cNvSpPr>
            <a:spLocks noChangeArrowheads="1"/>
          </p:cNvSpPr>
          <p:nvPr/>
        </p:nvSpPr>
        <p:spPr bwMode="auto">
          <a:xfrm>
            <a:off x="5045075" y="383698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61" name="Rectangle 483"/>
          <p:cNvSpPr>
            <a:spLocks noChangeArrowheads="1"/>
          </p:cNvSpPr>
          <p:nvPr/>
        </p:nvSpPr>
        <p:spPr bwMode="auto">
          <a:xfrm>
            <a:off x="3854450" y="33607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62" name="Rectangle 484"/>
          <p:cNvSpPr>
            <a:spLocks noChangeArrowheads="1"/>
          </p:cNvSpPr>
          <p:nvPr/>
        </p:nvSpPr>
        <p:spPr bwMode="auto">
          <a:xfrm>
            <a:off x="3854450" y="35258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63" name="Rectangle 488"/>
          <p:cNvSpPr>
            <a:spLocks noChangeArrowheads="1"/>
          </p:cNvSpPr>
          <p:nvPr/>
        </p:nvSpPr>
        <p:spPr bwMode="auto">
          <a:xfrm>
            <a:off x="4572000" y="33607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64" name="Rectangle 489"/>
          <p:cNvSpPr>
            <a:spLocks noChangeArrowheads="1"/>
          </p:cNvSpPr>
          <p:nvPr/>
        </p:nvSpPr>
        <p:spPr bwMode="auto">
          <a:xfrm>
            <a:off x="4572000" y="35258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65" name="Rectangle 493"/>
          <p:cNvSpPr>
            <a:spLocks noChangeArrowheads="1"/>
          </p:cNvSpPr>
          <p:nvPr/>
        </p:nvSpPr>
        <p:spPr bwMode="auto">
          <a:xfrm>
            <a:off x="4041775" y="33035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66" name="Rectangle 494"/>
          <p:cNvSpPr>
            <a:spLocks noChangeArrowheads="1"/>
          </p:cNvSpPr>
          <p:nvPr/>
        </p:nvSpPr>
        <p:spPr bwMode="auto">
          <a:xfrm>
            <a:off x="4041775" y="346868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67" name="Rectangle 497"/>
          <p:cNvSpPr>
            <a:spLocks noChangeArrowheads="1"/>
          </p:cNvSpPr>
          <p:nvPr/>
        </p:nvSpPr>
        <p:spPr bwMode="auto">
          <a:xfrm>
            <a:off x="4400550" y="336073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68" name="Rectangle 498"/>
          <p:cNvSpPr>
            <a:spLocks noChangeArrowheads="1"/>
          </p:cNvSpPr>
          <p:nvPr/>
        </p:nvSpPr>
        <p:spPr bwMode="auto">
          <a:xfrm>
            <a:off x="4400550" y="35258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69" name="Rectangle 501"/>
          <p:cNvSpPr>
            <a:spLocks noChangeArrowheads="1"/>
          </p:cNvSpPr>
          <p:nvPr/>
        </p:nvSpPr>
        <p:spPr bwMode="auto">
          <a:xfrm>
            <a:off x="4219575" y="336073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70" name="Rectangle 502"/>
          <p:cNvSpPr>
            <a:spLocks noChangeArrowheads="1"/>
          </p:cNvSpPr>
          <p:nvPr/>
        </p:nvSpPr>
        <p:spPr bwMode="auto">
          <a:xfrm>
            <a:off x="4219575" y="35258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71" name="Rectangle 506"/>
          <p:cNvSpPr>
            <a:spLocks noChangeArrowheads="1"/>
          </p:cNvSpPr>
          <p:nvPr/>
        </p:nvSpPr>
        <p:spPr bwMode="auto">
          <a:xfrm>
            <a:off x="5784850" y="33607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72" name="Rectangle 507"/>
          <p:cNvSpPr>
            <a:spLocks noChangeArrowheads="1"/>
          </p:cNvSpPr>
          <p:nvPr/>
        </p:nvSpPr>
        <p:spPr bwMode="auto">
          <a:xfrm>
            <a:off x="5784850" y="35258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73" name="Rectangle 511"/>
          <p:cNvSpPr>
            <a:spLocks noChangeArrowheads="1"/>
          </p:cNvSpPr>
          <p:nvPr/>
        </p:nvSpPr>
        <p:spPr bwMode="auto">
          <a:xfrm>
            <a:off x="5610225" y="33035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74" name="Rectangle 512"/>
          <p:cNvSpPr>
            <a:spLocks noChangeArrowheads="1"/>
          </p:cNvSpPr>
          <p:nvPr/>
        </p:nvSpPr>
        <p:spPr bwMode="auto">
          <a:xfrm>
            <a:off x="5610225" y="346868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75" name="Rectangle 516"/>
          <p:cNvSpPr>
            <a:spLocks noChangeArrowheads="1"/>
          </p:cNvSpPr>
          <p:nvPr/>
        </p:nvSpPr>
        <p:spPr bwMode="auto">
          <a:xfrm>
            <a:off x="5426075" y="33035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76" name="Rectangle 517"/>
          <p:cNvSpPr>
            <a:spLocks noChangeArrowheads="1"/>
          </p:cNvSpPr>
          <p:nvPr/>
        </p:nvSpPr>
        <p:spPr bwMode="auto">
          <a:xfrm>
            <a:off x="5426075" y="346868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77" name="Rectangle 520"/>
          <p:cNvSpPr>
            <a:spLocks noChangeArrowheads="1"/>
          </p:cNvSpPr>
          <p:nvPr/>
        </p:nvSpPr>
        <p:spPr bwMode="auto">
          <a:xfrm>
            <a:off x="5969000" y="336073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78" name="Rectangle 521"/>
          <p:cNvSpPr>
            <a:spLocks noChangeArrowheads="1"/>
          </p:cNvSpPr>
          <p:nvPr/>
        </p:nvSpPr>
        <p:spPr bwMode="auto">
          <a:xfrm>
            <a:off x="5969000" y="35258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79" name="Rectangle 524"/>
          <p:cNvSpPr>
            <a:spLocks noChangeArrowheads="1"/>
          </p:cNvSpPr>
          <p:nvPr/>
        </p:nvSpPr>
        <p:spPr bwMode="auto">
          <a:xfrm>
            <a:off x="6143625" y="336073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80" name="Rectangle 525"/>
          <p:cNvSpPr>
            <a:spLocks noChangeArrowheads="1"/>
          </p:cNvSpPr>
          <p:nvPr/>
        </p:nvSpPr>
        <p:spPr bwMode="auto">
          <a:xfrm>
            <a:off x="6143625" y="35258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81" name="Rectangle 526"/>
          <p:cNvSpPr>
            <a:spLocks noChangeArrowheads="1"/>
          </p:cNvSpPr>
          <p:nvPr/>
        </p:nvSpPr>
        <p:spPr bwMode="auto">
          <a:xfrm>
            <a:off x="2336800" y="312578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82" name="Rectangle 527"/>
          <p:cNvSpPr>
            <a:spLocks noChangeArrowheads="1"/>
          </p:cNvSpPr>
          <p:nvPr/>
        </p:nvSpPr>
        <p:spPr bwMode="auto">
          <a:xfrm>
            <a:off x="2374900" y="38973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83" name="Rectangle 528"/>
          <p:cNvSpPr>
            <a:spLocks noChangeArrowheads="1"/>
          </p:cNvSpPr>
          <p:nvPr/>
        </p:nvSpPr>
        <p:spPr bwMode="auto">
          <a:xfrm>
            <a:off x="2251075" y="33893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84" name="Rectangle 529"/>
          <p:cNvSpPr>
            <a:spLocks noChangeArrowheads="1"/>
          </p:cNvSpPr>
          <p:nvPr/>
        </p:nvSpPr>
        <p:spPr bwMode="auto">
          <a:xfrm>
            <a:off x="3390900" y="3122613"/>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85" name="Rectangle 530"/>
          <p:cNvSpPr>
            <a:spLocks noChangeArrowheads="1"/>
          </p:cNvSpPr>
          <p:nvPr/>
        </p:nvSpPr>
        <p:spPr bwMode="auto">
          <a:xfrm>
            <a:off x="3406775" y="39195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86" name="Rectangle 531"/>
          <p:cNvSpPr>
            <a:spLocks noChangeArrowheads="1"/>
          </p:cNvSpPr>
          <p:nvPr/>
        </p:nvSpPr>
        <p:spPr bwMode="auto">
          <a:xfrm>
            <a:off x="2247900" y="36687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87" name="Rectangle 532"/>
          <p:cNvSpPr>
            <a:spLocks noChangeArrowheads="1"/>
          </p:cNvSpPr>
          <p:nvPr/>
        </p:nvSpPr>
        <p:spPr bwMode="auto">
          <a:xfrm>
            <a:off x="3489325" y="33861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88" name="Rectangle 533"/>
          <p:cNvSpPr>
            <a:spLocks noChangeArrowheads="1"/>
          </p:cNvSpPr>
          <p:nvPr/>
        </p:nvSpPr>
        <p:spPr bwMode="auto">
          <a:xfrm>
            <a:off x="3495675" y="36814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89" name="Rectangle 536"/>
          <p:cNvSpPr>
            <a:spLocks noChangeArrowheads="1"/>
          </p:cNvSpPr>
          <p:nvPr/>
        </p:nvSpPr>
        <p:spPr bwMode="auto">
          <a:xfrm>
            <a:off x="7505700" y="3605213"/>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90" name="Rectangle 537"/>
          <p:cNvSpPr>
            <a:spLocks noChangeArrowheads="1"/>
          </p:cNvSpPr>
          <p:nvPr/>
        </p:nvSpPr>
        <p:spPr bwMode="auto">
          <a:xfrm>
            <a:off x="7651750" y="36052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91" name="Rectangle 540"/>
          <p:cNvSpPr>
            <a:spLocks noChangeArrowheads="1"/>
          </p:cNvSpPr>
          <p:nvPr/>
        </p:nvSpPr>
        <p:spPr bwMode="auto">
          <a:xfrm>
            <a:off x="7505700" y="3783013"/>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92" name="Rectangle 541"/>
          <p:cNvSpPr>
            <a:spLocks noChangeArrowheads="1"/>
          </p:cNvSpPr>
          <p:nvPr/>
        </p:nvSpPr>
        <p:spPr bwMode="auto">
          <a:xfrm>
            <a:off x="7651750" y="37830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293" name="Rectangle 545"/>
          <p:cNvSpPr>
            <a:spLocks noChangeArrowheads="1"/>
          </p:cNvSpPr>
          <p:nvPr/>
        </p:nvSpPr>
        <p:spPr bwMode="auto">
          <a:xfrm>
            <a:off x="7502525" y="34242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94" name="Rectangle 546"/>
          <p:cNvSpPr>
            <a:spLocks noChangeArrowheads="1"/>
          </p:cNvSpPr>
          <p:nvPr/>
        </p:nvSpPr>
        <p:spPr bwMode="auto">
          <a:xfrm>
            <a:off x="7664450" y="34242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95" name="Rectangle 547"/>
          <p:cNvSpPr>
            <a:spLocks noChangeArrowheads="1"/>
          </p:cNvSpPr>
          <p:nvPr/>
        </p:nvSpPr>
        <p:spPr bwMode="auto">
          <a:xfrm>
            <a:off x="7451725" y="32464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296" name="Rectangle 548"/>
          <p:cNvSpPr>
            <a:spLocks noChangeArrowheads="1"/>
          </p:cNvSpPr>
          <p:nvPr/>
        </p:nvSpPr>
        <p:spPr bwMode="auto">
          <a:xfrm>
            <a:off x="7604125" y="3246438"/>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297" name="Rectangle 552"/>
          <p:cNvSpPr>
            <a:spLocks noChangeArrowheads="1"/>
          </p:cNvSpPr>
          <p:nvPr/>
        </p:nvSpPr>
        <p:spPr bwMode="auto">
          <a:xfrm>
            <a:off x="8204200" y="296703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98" name="Rectangle 553"/>
          <p:cNvSpPr>
            <a:spLocks noChangeArrowheads="1"/>
          </p:cNvSpPr>
          <p:nvPr/>
        </p:nvSpPr>
        <p:spPr bwMode="auto">
          <a:xfrm>
            <a:off x="7845425" y="2189163"/>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299" name="Rectangle 554"/>
          <p:cNvSpPr>
            <a:spLocks noChangeArrowheads="1"/>
          </p:cNvSpPr>
          <p:nvPr/>
        </p:nvSpPr>
        <p:spPr bwMode="auto">
          <a:xfrm>
            <a:off x="7556500" y="2128838"/>
            <a:ext cx="76944"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A</a:t>
            </a:r>
            <a:endParaRPr lang="en-US" sz="2400" b="1">
              <a:latin typeface="+mn-lt"/>
            </a:endParaRPr>
          </a:p>
        </p:txBody>
      </p:sp>
      <p:sp>
        <p:nvSpPr>
          <p:cNvPr id="50300" name="Rectangle 555"/>
          <p:cNvSpPr>
            <a:spLocks noChangeArrowheads="1"/>
          </p:cNvSpPr>
          <p:nvPr/>
        </p:nvSpPr>
        <p:spPr bwMode="auto">
          <a:xfrm>
            <a:off x="7286625" y="22431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301" name="Rectangle 556"/>
          <p:cNvSpPr>
            <a:spLocks noChangeArrowheads="1"/>
          </p:cNvSpPr>
          <p:nvPr/>
        </p:nvSpPr>
        <p:spPr bwMode="auto">
          <a:xfrm>
            <a:off x="8054975" y="32019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302" name="Rectangle 557"/>
          <p:cNvSpPr>
            <a:spLocks noChangeArrowheads="1"/>
          </p:cNvSpPr>
          <p:nvPr/>
        </p:nvSpPr>
        <p:spPr bwMode="auto">
          <a:xfrm>
            <a:off x="7064375" y="242728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303" name="Rectangle 558"/>
          <p:cNvSpPr>
            <a:spLocks noChangeArrowheads="1"/>
          </p:cNvSpPr>
          <p:nvPr/>
        </p:nvSpPr>
        <p:spPr bwMode="auto">
          <a:xfrm>
            <a:off x="6940550" y="2674938"/>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U</a:t>
            </a:r>
            <a:endParaRPr lang="en-US" sz="2400" b="1">
              <a:latin typeface="+mn-lt"/>
            </a:endParaRPr>
          </a:p>
        </p:txBody>
      </p:sp>
      <p:sp>
        <p:nvSpPr>
          <p:cNvPr id="50304" name="Rectangle 559"/>
          <p:cNvSpPr>
            <a:spLocks noChangeArrowheads="1"/>
          </p:cNvSpPr>
          <p:nvPr/>
        </p:nvSpPr>
        <p:spPr bwMode="auto">
          <a:xfrm>
            <a:off x="6873875" y="2976563"/>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305" name="Rectangle 560"/>
          <p:cNvSpPr>
            <a:spLocks noChangeArrowheads="1"/>
          </p:cNvSpPr>
          <p:nvPr/>
        </p:nvSpPr>
        <p:spPr bwMode="auto">
          <a:xfrm>
            <a:off x="8083550" y="2386013"/>
            <a:ext cx="89768"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G</a:t>
            </a:r>
            <a:endParaRPr lang="en-US" sz="2400" b="1">
              <a:latin typeface="+mn-lt"/>
            </a:endParaRPr>
          </a:p>
        </p:txBody>
      </p:sp>
      <p:sp>
        <p:nvSpPr>
          <p:cNvPr id="50306" name="Rectangle 561"/>
          <p:cNvSpPr>
            <a:spLocks noChangeArrowheads="1"/>
          </p:cNvSpPr>
          <p:nvPr/>
        </p:nvSpPr>
        <p:spPr bwMode="auto">
          <a:xfrm>
            <a:off x="7061200" y="322421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50307" name="Rectangle 562"/>
          <p:cNvSpPr>
            <a:spLocks noChangeArrowheads="1"/>
          </p:cNvSpPr>
          <p:nvPr/>
        </p:nvSpPr>
        <p:spPr bwMode="auto">
          <a:xfrm>
            <a:off x="8162925" y="2684463"/>
            <a:ext cx="83356" cy="138499"/>
          </a:xfrm>
          <a:prstGeom prst="rect">
            <a:avLst/>
          </a:prstGeom>
          <a:noFill/>
          <a:ln w="9525">
            <a:noFill/>
            <a:miter lim="800000"/>
            <a:headEnd/>
            <a:tailEnd/>
          </a:ln>
        </p:spPr>
        <p:txBody>
          <a:bodyPr wrap="none" lIns="0" tIns="0" rIns="0" bIns="0">
            <a:spAutoFit/>
          </a:bodyPr>
          <a:lstStyle/>
          <a:p>
            <a:r>
              <a:rPr lang="en-US" sz="900">
                <a:solidFill>
                  <a:srgbClr val="000000"/>
                </a:solidFill>
                <a:latin typeface="+mn-lt"/>
              </a:rPr>
              <a:t>C</a:t>
            </a:r>
            <a:endParaRPr lang="en-US" sz="2400" b="1">
              <a:latin typeface="+mn-lt"/>
            </a:endParaRPr>
          </a:p>
        </p:txBody>
      </p:sp>
      <p:sp>
        <p:nvSpPr>
          <p:cNvPr id="133" name="Title 132"/>
          <p:cNvSpPr>
            <a:spLocks noGrp="1"/>
          </p:cNvSpPr>
          <p:nvPr>
            <p:ph type="title"/>
          </p:nvPr>
        </p:nvSpPr>
        <p:spPr/>
        <p:txBody>
          <a:bodyPr/>
          <a:lstStyle/>
          <a:p>
            <a:r>
              <a:rPr lang="en-US" sz="2800" b="1" dirty="0" smtClean="0"/>
              <a:t>Basis</a:t>
            </a:r>
            <a:r>
              <a:rPr lang="en-US" sz="2800" b="1" baseline="0" dirty="0" smtClean="0"/>
              <a:t> of DNA or RNA 2° Structure</a:t>
            </a:r>
            <a:endParaRPr lang="en-US" sz="2800" b="1" dirty="0"/>
          </a:p>
        </p:txBody>
      </p:sp>
      <p:cxnSp>
        <p:nvCxnSpPr>
          <p:cNvPr id="3" name="Straight Arrow Connector 2"/>
          <p:cNvCxnSpPr/>
          <p:nvPr/>
        </p:nvCxnSpPr>
        <p:spPr>
          <a:xfrm flipV="1">
            <a:off x="5610225" y="2899762"/>
            <a:ext cx="1924856" cy="22056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2905869" y="3607187"/>
            <a:ext cx="545790" cy="14982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626034" y="4046538"/>
            <a:ext cx="1432297" cy="12221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wipe(down)">
                                      <p:cBhvr>
                                        <p:cTn id="7" dur="500"/>
                                        <p:tgtEl>
                                          <p:spTgt spid="501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wipe(down)">
                                      <p:cBhvr>
                                        <p:cTn id="12" dur="500"/>
                                        <p:tgtEl>
                                          <p:spTgt spid="501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28134"/>
                                        </p:tgtEl>
                                        <p:attrNameLst>
                                          <p:attrName>style.visibility</p:attrName>
                                        </p:attrNameLst>
                                      </p:cBhvr>
                                      <p:to>
                                        <p:strVal val="visible"/>
                                      </p:to>
                                    </p:set>
                                    <p:animEffect transition="in" filter="wipe(up)">
                                      <p:cBhvr>
                                        <p:cTn id="17" dur="500"/>
                                        <p:tgtEl>
                                          <p:spTgt spid="132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8134" grpId="0"/>
      <p:bldP spid="50181" grpId="0" animBg="1"/>
      <p:bldP spid="501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263525" y="379413"/>
            <a:ext cx="8615363" cy="6097587"/>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704850" y="114300"/>
            <a:ext cx="7772400" cy="895350"/>
          </a:xfrm>
        </p:spPr>
        <p:txBody>
          <a:bodyPr/>
          <a:lstStyle/>
          <a:p>
            <a:pPr eaLnBrk="1" hangingPunct="1"/>
            <a:r>
              <a:rPr lang="en-US" sz="3200" smtClean="0"/>
              <a:t>ssRNA often forms functional secondary structure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68" descr="bro25332_11_19a.jpg"/>
          <p:cNvPicPr>
            <a:picLocks noChangeAspect="1"/>
          </p:cNvPicPr>
          <p:nvPr/>
        </p:nvPicPr>
        <p:blipFill>
          <a:blip r:embed="rId2" cstate="print"/>
          <a:srcRect/>
          <a:stretch>
            <a:fillRect/>
          </a:stretch>
        </p:blipFill>
        <p:spPr bwMode="auto">
          <a:xfrm>
            <a:off x="2463800" y="1241425"/>
            <a:ext cx="3938588" cy="4502150"/>
          </a:xfrm>
          <a:prstGeom prst="rect">
            <a:avLst/>
          </a:prstGeom>
          <a:noFill/>
          <a:ln w="9525">
            <a:noFill/>
            <a:miter lim="800000"/>
            <a:headEnd/>
            <a:tailEnd/>
          </a:ln>
        </p:spPr>
      </p:pic>
      <p:grpSp>
        <p:nvGrpSpPr>
          <p:cNvPr id="2" name="Group 376"/>
          <p:cNvGrpSpPr>
            <a:grpSpLocks/>
          </p:cNvGrpSpPr>
          <p:nvPr/>
        </p:nvGrpSpPr>
        <p:grpSpPr bwMode="auto">
          <a:xfrm>
            <a:off x="5095875" y="1943100"/>
            <a:ext cx="104775" cy="193675"/>
            <a:chOff x="3117850" y="1849438"/>
            <a:chExt cx="104775" cy="193675"/>
          </a:xfrm>
        </p:grpSpPr>
        <p:sp>
          <p:nvSpPr>
            <p:cNvPr id="52276" name="Line 137"/>
            <p:cNvSpPr>
              <a:spLocks noChangeShapeType="1"/>
            </p:cNvSpPr>
            <p:nvPr/>
          </p:nvSpPr>
          <p:spPr bwMode="auto">
            <a:xfrm flipV="1">
              <a:off x="3117850" y="1922463"/>
              <a:ext cx="66675" cy="120650"/>
            </a:xfrm>
            <a:prstGeom prst="line">
              <a:avLst/>
            </a:prstGeom>
            <a:noFill/>
            <a:ln w="8636">
              <a:solidFill>
                <a:srgbClr val="000000"/>
              </a:solidFill>
              <a:round/>
              <a:headEnd/>
              <a:tailEnd/>
            </a:ln>
          </p:spPr>
          <p:txBody>
            <a:bodyPr/>
            <a:lstStyle/>
            <a:p>
              <a:endParaRPr lang="en-US" b="1">
                <a:latin typeface="+mn-lt"/>
              </a:endParaRPr>
            </a:p>
          </p:txBody>
        </p:sp>
        <p:sp>
          <p:nvSpPr>
            <p:cNvPr id="52277" name="Freeform 138"/>
            <p:cNvSpPr>
              <a:spLocks/>
            </p:cNvSpPr>
            <p:nvPr/>
          </p:nvSpPr>
          <p:spPr bwMode="auto">
            <a:xfrm>
              <a:off x="3146425" y="1849438"/>
              <a:ext cx="76200" cy="104775"/>
            </a:xfrm>
            <a:custGeom>
              <a:avLst/>
              <a:gdLst>
                <a:gd name="T0" fmla="*/ 0 w 48"/>
                <a:gd name="T1" fmla="*/ 2147483647 h 66"/>
                <a:gd name="T2" fmla="*/ 2147483647 w 48"/>
                <a:gd name="T3" fmla="*/ 2147483647 h 66"/>
                <a:gd name="T4" fmla="*/ 2147483647 w 48"/>
                <a:gd name="T5" fmla="*/ 2147483647 h 66"/>
                <a:gd name="T6" fmla="*/ 2147483647 w 48"/>
                <a:gd name="T7" fmla="*/ 0 h 66"/>
                <a:gd name="T8" fmla="*/ 0 w 48"/>
                <a:gd name="T9" fmla="*/ 2147483647 h 66"/>
                <a:gd name="T10" fmla="*/ 0 60000 65536"/>
                <a:gd name="T11" fmla="*/ 0 60000 65536"/>
                <a:gd name="T12" fmla="*/ 0 60000 65536"/>
                <a:gd name="T13" fmla="*/ 0 60000 65536"/>
                <a:gd name="T14" fmla="*/ 0 60000 65536"/>
                <a:gd name="T15" fmla="*/ 0 w 48"/>
                <a:gd name="T16" fmla="*/ 0 h 66"/>
                <a:gd name="T17" fmla="*/ 48 w 48"/>
                <a:gd name="T18" fmla="*/ 66 h 66"/>
              </a:gdLst>
              <a:ahLst/>
              <a:cxnLst>
                <a:cxn ang="T10">
                  <a:pos x="T0" y="T1"/>
                </a:cxn>
                <a:cxn ang="T11">
                  <a:pos x="T2" y="T3"/>
                </a:cxn>
                <a:cxn ang="T12">
                  <a:pos x="T4" y="T5"/>
                </a:cxn>
                <a:cxn ang="T13">
                  <a:pos x="T6" y="T7"/>
                </a:cxn>
                <a:cxn ang="T14">
                  <a:pos x="T8" y="T9"/>
                </a:cxn>
              </a:cxnLst>
              <a:rect l="T15" t="T16" r="T17" b="T18"/>
              <a:pathLst>
                <a:path w="48" h="66">
                  <a:moveTo>
                    <a:pt x="0" y="48"/>
                  </a:moveTo>
                  <a:lnTo>
                    <a:pt x="20" y="50"/>
                  </a:lnTo>
                  <a:lnTo>
                    <a:pt x="34" y="66"/>
                  </a:lnTo>
                  <a:lnTo>
                    <a:pt x="48" y="0"/>
                  </a:lnTo>
                  <a:lnTo>
                    <a:pt x="0" y="48"/>
                  </a:lnTo>
                  <a:close/>
                </a:path>
              </a:pathLst>
            </a:custGeom>
            <a:solidFill>
              <a:srgbClr val="000000"/>
            </a:solidFill>
            <a:ln w="9525">
              <a:noFill/>
              <a:round/>
              <a:headEnd/>
              <a:tailEnd/>
            </a:ln>
          </p:spPr>
          <p:txBody>
            <a:bodyPr/>
            <a:lstStyle/>
            <a:p>
              <a:endParaRPr lang="en-US" b="1">
                <a:latin typeface="+mn-lt"/>
              </a:endParaRPr>
            </a:p>
          </p:txBody>
        </p:sp>
      </p:grpSp>
      <p:grpSp>
        <p:nvGrpSpPr>
          <p:cNvPr id="3" name="Group 375"/>
          <p:cNvGrpSpPr>
            <a:grpSpLocks/>
          </p:cNvGrpSpPr>
          <p:nvPr/>
        </p:nvGrpSpPr>
        <p:grpSpPr bwMode="auto">
          <a:xfrm>
            <a:off x="4645025" y="1847850"/>
            <a:ext cx="63500" cy="212725"/>
            <a:chOff x="2667000" y="1754188"/>
            <a:chExt cx="63500" cy="212725"/>
          </a:xfrm>
        </p:grpSpPr>
        <p:sp>
          <p:nvSpPr>
            <p:cNvPr id="52274" name="Line 139"/>
            <p:cNvSpPr>
              <a:spLocks noChangeShapeType="1"/>
            </p:cNvSpPr>
            <p:nvPr/>
          </p:nvSpPr>
          <p:spPr bwMode="auto">
            <a:xfrm flipH="1">
              <a:off x="2692400" y="1754188"/>
              <a:ext cx="38100" cy="133350"/>
            </a:xfrm>
            <a:prstGeom prst="line">
              <a:avLst/>
            </a:prstGeom>
            <a:noFill/>
            <a:ln w="8636">
              <a:solidFill>
                <a:srgbClr val="000000"/>
              </a:solidFill>
              <a:round/>
              <a:headEnd/>
              <a:tailEnd/>
            </a:ln>
          </p:spPr>
          <p:txBody>
            <a:bodyPr/>
            <a:lstStyle/>
            <a:p>
              <a:endParaRPr lang="en-US" b="1">
                <a:latin typeface="+mn-lt"/>
              </a:endParaRPr>
            </a:p>
          </p:txBody>
        </p:sp>
        <p:sp>
          <p:nvSpPr>
            <p:cNvPr id="52275" name="Freeform 140"/>
            <p:cNvSpPr>
              <a:spLocks/>
            </p:cNvSpPr>
            <p:nvPr/>
          </p:nvSpPr>
          <p:spPr bwMode="auto">
            <a:xfrm>
              <a:off x="2667000" y="1858963"/>
              <a:ext cx="60325" cy="107950"/>
            </a:xfrm>
            <a:custGeom>
              <a:avLst/>
              <a:gdLst>
                <a:gd name="T0" fmla="*/ 2147483647 w 38"/>
                <a:gd name="T1" fmla="*/ 2147483647 h 68"/>
                <a:gd name="T2" fmla="*/ 2147483647 w 38"/>
                <a:gd name="T3" fmla="*/ 2147483647 h 68"/>
                <a:gd name="T4" fmla="*/ 2147483647 w 38"/>
                <a:gd name="T5" fmla="*/ 0 h 68"/>
                <a:gd name="T6" fmla="*/ 0 w 38"/>
                <a:gd name="T7" fmla="*/ 2147483647 h 68"/>
                <a:gd name="T8" fmla="*/ 2147483647 w 38"/>
                <a:gd name="T9" fmla="*/ 2147483647 h 68"/>
                <a:gd name="T10" fmla="*/ 0 60000 65536"/>
                <a:gd name="T11" fmla="*/ 0 60000 65536"/>
                <a:gd name="T12" fmla="*/ 0 60000 65536"/>
                <a:gd name="T13" fmla="*/ 0 60000 65536"/>
                <a:gd name="T14" fmla="*/ 0 60000 65536"/>
                <a:gd name="T15" fmla="*/ 0 w 38"/>
                <a:gd name="T16" fmla="*/ 0 h 68"/>
                <a:gd name="T17" fmla="*/ 38 w 38"/>
                <a:gd name="T18" fmla="*/ 68 h 68"/>
              </a:gdLst>
              <a:ahLst/>
              <a:cxnLst>
                <a:cxn ang="T10">
                  <a:pos x="T0" y="T1"/>
                </a:cxn>
                <a:cxn ang="T11">
                  <a:pos x="T2" y="T3"/>
                </a:cxn>
                <a:cxn ang="T12">
                  <a:pos x="T4" y="T5"/>
                </a:cxn>
                <a:cxn ang="T13">
                  <a:pos x="T6" y="T7"/>
                </a:cxn>
                <a:cxn ang="T14">
                  <a:pos x="T8" y="T9"/>
                </a:cxn>
              </a:cxnLst>
              <a:rect l="T15" t="T16" r="T17" b="T18"/>
              <a:pathLst>
                <a:path w="38" h="68">
                  <a:moveTo>
                    <a:pt x="38" y="10"/>
                  </a:moveTo>
                  <a:lnTo>
                    <a:pt x="18" y="12"/>
                  </a:lnTo>
                  <a:lnTo>
                    <a:pt x="2" y="0"/>
                  </a:lnTo>
                  <a:lnTo>
                    <a:pt x="0" y="68"/>
                  </a:lnTo>
                  <a:lnTo>
                    <a:pt x="38" y="10"/>
                  </a:lnTo>
                  <a:close/>
                </a:path>
              </a:pathLst>
            </a:custGeom>
            <a:solidFill>
              <a:srgbClr val="000000"/>
            </a:solidFill>
            <a:ln w="9525">
              <a:noFill/>
              <a:round/>
              <a:headEnd/>
              <a:tailEnd/>
            </a:ln>
          </p:spPr>
          <p:txBody>
            <a:bodyPr/>
            <a:lstStyle/>
            <a:p>
              <a:endParaRPr lang="en-US" b="1">
                <a:latin typeface="+mn-lt"/>
              </a:endParaRPr>
            </a:p>
          </p:txBody>
        </p:sp>
      </p:grpSp>
      <p:grpSp>
        <p:nvGrpSpPr>
          <p:cNvPr id="4" name="Group 374"/>
          <p:cNvGrpSpPr>
            <a:grpSpLocks/>
          </p:cNvGrpSpPr>
          <p:nvPr/>
        </p:nvGrpSpPr>
        <p:grpSpPr bwMode="auto">
          <a:xfrm>
            <a:off x="4057650" y="1908175"/>
            <a:ext cx="127000" cy="180975"/>
            <a:chOff x="2079625" y="1814513"/>
            <a:chExt cx="127000" cy="180975"/>
          </a:xfrm>
        </p:grpSpPr>
        <p:sp>
          <p:nvSpPr>
            <p:cNvPr id="52272" name="Line 141"/>
            <p:cNvSpPr>
              <a:spLocks noChangeShapeType="1"/>
            </p:cNvSpPr>
            <p:nvPr/>
          </p:nvSpPr>
          <p:spPr bwMode="auto">
            <a:xfrm>
              <a:off x="2079625" y="1814513"/>
              <a:ext cx="79375" cy="111125"/>
            </a:xfrm>
            <a:prstGeom prst="line">
              <a:avLst/>
            </a:prstGeom>
            <a:noFill/>
            <a:ln w="8636">
              <a:solidFill>
                <a:srgbClr val="000000"/>
              </a:solidFill>
              <a:round/>
              <a:headEnd/>
              <a:tailEnd/>
            </a:ln>
          </p:spPr>
          <p:txBody>
            <a:bodyPr/>
            <a:lstStyle/>
            <a:p>
              <a:endParaRPr lang="en-US" b="1">
                <a:latin typeface="+mn-lt"/>
              </a:endParaRPr>
            </a:p>
          </p:txBody>
        </p:sp>
        <p:sp>
          <p:nvSpPr>
            <p:cNvPr id="52273" name="Freeform 142"/>
            <p:cNvSpPr>
              <a:spLocks/>
            </p:cNvSpPr>
            <p:nvPr/>
          </p:nvSpPr>
          <p:spPr bwMode="auto">
            <a:xfrm>
              <a:off x="2120900" y="1893888"/>
              <a:ext cx="85725" cy="101600"/>
            </a:xfrm>
            <a:custGeom>
              <a:avLst/>
              <a:gdLst>
                <a:gd name="T0" fmla="*/ 2147483647 w 54"/>
                <a:gd name="T1" fmla="*/ 0 h 64"/>
                <a:gd name="T2" fmla="*/ 2147483647 w 54"/>
                <a:gd name="T3" fmla="*/ 2147483647 h 64"/>
                <a:gd name="T4" fmla="*/ 0 w 54"/>
                <a:gd name="T5" fmla="*/ 2147483647 h 64"/>
                <a:gd name="T6" fmla="*/ 2147483647 w 54"/>
                <a:gd name="T7" fmla="*/ 2147483647 h 64"/>
                <a:gd name="T8" fmla="*/ 2147483647 w 54"/>
                <a:gd name="T9" fmla="*/ 0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32" y="0"/>
                  </a:moveTo>
                  <a:lnTo>
                    <a:pt x="20" y="16"/>
                  </a:lnTo>
                  <a:lnTo>
                    <a:pt x="0" y="22"/>
                  </a:lnTo>
                  <a:lnTo>
                    <a:pt x="54" y="64"/>
                  </a:lnTo>
                  <a:lnTo>
                    <a:pt x="32" y="0"/>
                  </a:lnTo>
                  <a:close/>
                </a:path>
              </a:pathLst>
            </a:custGeom>
            <a:solidFill>
              <a:srgbClr val="000000"/>
            </a:solidFill>
            <a:ln w="9525">
              <a:noFill/>
              <a:round/>
              <a:headEnd/>
              <a:tailEnd/>
            </a:ln>
          </p:spPr>
          <p:txBody>
            <a:bodyPr/>
            <a:lstStyle/>
            <a:p>
              <a:endParaRPr lang="en-US" b="1">
                <a:latin typeface="+mn-lt"/>
              </a:endParaRPr>
            </a:p>
          </p:txBody>
        </p:sp>
      </p:grpSp>
      <p:grpSp>
        <p:nvGrpSpPr>
          <p:cNvPr id="5" name="Group 373"/>
          <p:cNvGrpSpPr>
            <a:grpSpLocks/>
          </p:cNvGrpSpPr>
          <p:nvPr/>
        </p:nvGrpSpPr>
        <p:grpSpPr bwMode="auto">
          <a:xfrm>
            <a:off x="3724275" y="2009775"/>
            <a:ext cx="114300" cy="190500"/>
            <a:chOff x="1746250" y="1916113"/>
            <a:chExt cx="114300" cy="190500"/>
          </a:xfrm>
        </p:grpSpPr>
        <p:sp>
          <p:nvSpPr>
            <p:cNvPr id="52270" name="Line 143"/>
            <p:cNvSpPr>
              <a:spLocks noChangeShapeType="1"/>
            </p:cNvSpPr>
            <p:nvPr/>
          </p:nvSpPr>
          <p:spPr bwMode="auto">
            <a:xfrm flipH="1" flipV="1">
              <a:off x="1790700" y="1989138"/>
              <a:ext cx="69850" cy="117475"/>
            </a:xfrm>
            <a:prstGeom prst="line">
              <a:avLst/>
            </a:prstGeom>
            <a:noFill/>
            <a:ln w="8636">
              <a:solidFill>
                <a:srgbClr val="000000"/>
              </a:solidFill>
              <a:round/>
              <a:headEnd/>
              <a:tailEnd/>
            </a:ln>
          </p:spPr>
          <p:txBody>
            <a:bodyPr/>
            <a:lstStyle/>
            <a:p>
              <a:endParaRPr lang="en-US" b="1">
                <a:latin typeface="+mn-lt"/>
              </a:endParaRPr>
            </a:p>
          </p:txBody>
        </p:sp>
        <p:sp>
          <p:nvSpPr>
            <p:cNvPr id="52271" name="Freeform 144"/>
            <p:cNvSpPr>
              <a:spLocks/>
            </p:cNvSpPr>
            <p:nvPr/>
          </p:nvSpPr>
          <p:spPr bwMode="auto">
            <a:xfrm>
              <a:off x="1746250" y="1916113"/>
              <a:ext cx="79375" cy="104775"/>
            </a:xfrm>
            <a:custGeom>
              <a:avLst/>
              <a:gdLst>
                <a:gd name="T0" fmla="*/ 2147483647 w 50"/>
                <a:gd name="T1" fmla="*/ 2147483647 h 66"/>
                <a:gd name="T2" fmla="*/ 2147483647 w 50"/>
                <a:gd name="T3" fmla="*/ 2147483647 h 66"/>
                <a:gd name="T4" fmla="*/ 2147483647 w 50"/>
                <a:gd name="T5" fmla="*/ 2147483647 h 66"/>
                <a:gd name="T6" fmla="*/ 0 w 50"/>
                <a:gd name="T7" fmla="*/ 0 h 66"/>
                <a:gd name="T8" fmla="*/ 2147483647 w 50"/>
                <a:gd name="T9" fmla="*/ 2147483647 h 66"/>
                <a:gd name="T10" fmla="*/ 0 60000 65536"/>
                <a:gd name="T11" fmla="*/ 0 60000 65536"/>
                <a:gd name="T12" fmla="*/ 0 60000 65536"/>
                <a:gd name="T13" fmla="*/ 0 60000 65536"/>
                <a:gd name="T14" fmla="*/ 0 60000 65536"/>
                <a:gd name="T15" fmla="*/ 0 w 50"/>
                <a:gd name="T16" fmla="*/ 0 h 66"/>
                <a:gd name="T17" fmla="*/ 50 w 50"/>
                <a:gd name="T18" fmla="*/ 66 h 66"/>
              </a:gdLst>
              <a:ahLst/>
              <a:cxnLst>
                <a:cxn ang="T10">
                  <a:pos x="T0" y="T1"/>
                </a:cxn>
                <a:cxn ang="T11">
                  <a:pos x="T2" y="T3"/>
                </a:cxn>
                <a:cxn ang="T12">
                  <a:pos x="T4" y="T5"/>
                </a:cxn>
                <a:cxn ang="T13">
                  <a:pos x="T6" y="T7"/>
                </a:cxn>
                <a:cxn ang="T14">
                  <a:pos x="T8" y="T9"/>
                </a:cxn>
              </a:cxnLst>
              <a:rect l="T15" t="T16" r="T17" b="T18"/>
              <a:pathLst>
                <a:path w="50" h="66">
                  <a:moveTo>
                    <a:pt x="18" y="66"/>
                  </a:moveTo>
                  <a:lnTo>
                    <a:pt x="30" y="50"/>
                  </a:lnTo>
                  <a:lnTo>
                    <a:pt x="50" y="46"/>
                  </a:lnTo>
                  <a:lnTo>
                    <a:pt x="0" y="0"/>
                  </a:lnTo>
                  <a:lnTo>
                    <a:pt x="18" y="66"/>
                  </a:lnTo>
                  <a:close/>
                </a:path>
              </a:pathLst>
            </a:custGeom>
            <a:solidFill>
              <a:srgbClr val="000000"/>
            </a:solidFill>
            <a:ln w="9525">
              <a:noFill/>
              <a:round/>
              <a:headEnd/>
              <a:tailEnd/>
            </a:ln>
          </p:spPr>
          <p:txBody>
            <a:bodyPr/>
            <a:lstStyle/>
            <a:p>
              <a:endParaRPr lang="en-US" b="1">
                <a:latin typeface="+mn-lt"/>
              </a:endParaRPr>
            </a:p>
          </p:txBody>
        </p:sp>
      </p:grpSp>
      <p:grpSp>
        <p:nvGrpSpPr>
          <p:cNvPr id="6" name="Group 377"/>
          <p:cNvGrpSpPr>
            <a:grpSpLocks/>
          </p:cNvGrpSpPr>
          <p:nvPr/>
        </p:nvGrpSpPr>
        <p:grpSpPr bwMode="auto">
          <a:xfrm>
            <a:off x="3879850" y="3168650"/>
            <a:ext cx="203200" cy="82550"/>
            <a:chOff x="1901825" y="3074988"/>
            <a:chExt cx="203200" cy="82550"/>
          </a:xfrm>
        </p:grpSpPr>
        <p:sp>
          <p:nvSpPr>
            <p:cNvPr id="52268" name="Line 145"/>
            <p:cNvSpPr>
              <a:spLocks noChangeShapeType="1"/>
            </p:cNvSpPr>
            <p:nvPr/>
          </p:nvSpPr>
          <p:spPr bwMode="auto">
            <a:xfrm flipH="1" flipV="1">
              <a:off x="1978025" y="3106738"/>
              <a:ext cx="127000" cy="50800"/>
            </a:xfrm>
            <a:prstGeom prst="line">
              <a:avLst/>
            </a:prstGeom>
            <a:noFill/>
            <a:ln w="8636">
              <a:solidFill>
                <a:srgbClr val="000000"/>
              </a:solidFill>
              <a:round/>
              <a:headEnd/>
              <a:tailEnd/>
            </a:ln>
          </p:spPr>
          <p:txBody>
            <a:bodyPr/>
            <a:lstStyle/>
            <a:p>
              <a:endParaRPr lang="en-US" b="1">
                <a:latin typeface="+mn-lt"/>
              </a:endParaRPr>
            </a:p>
          </p:txBody>
        </p:sp>
        <p:sp>
          <p:nvSpPr>
            <p:cNvPr id="52269" name="Freeform 146"/>
            <p:cNvSpPr>
              <a:spLocks/>
            </p:cNvSpPr>
            <p:nvPr/>
          </p:nvSpPr>
          <p:spPr bwMode="auto">
            <a:xfrm>
              <a:off x="1901825" y="3074988"/>
              <a:ext cx="107950" cy="66675"/>
            </a:xfrm>
            <a:custGeom>
              <a:avLst/>
              <a:gdLst>
                <a:gd name="T0" fmla="*/ 2147483647 w 68"/>
                <a:gd name="T1" fmla="*/ 2147483647 h 42"/>
                <a:gd name="T2" fmla="*/ 2147483647 w 68"/>
                <a:gd name="T3" fmla="*/ 2147483647 h 42"/>
                <a:gd name="T4" fmla="*/ 2147483647 w 68"/>
                <a:gd name="T5" fmla="*/ 2147483647 h 42"/>
                <a:gd name="T6" fmla="*/ 0 w 68"/>
                <a:gd name="T7" fmla="*/ 0 h 42"/>
                <a:gd name="T8" fmla="*/ 2147483647 w 68"/>
                <a:gd name="T9" fmla="*/ 2147483647 h 42"/>
                <a:gd name="T10" fmla="*/ 0 60000 65536"/>
                <a:gd name="T11" fmla="*/ 0 60000 65536"/>
                <a:gd name="T12" fmla="*/ 0 60000 65536"/>
                <a:gd name="T13" fmla="*/ 0 60000 65536"/>
                <a:gd name="T14" fmla="*/ 0 60000 65536"/>
                <a:gd name="T15" fmla="*/ 0 w 68"/>
                <a:gd name="T16" fmla="*/ 0 h 42"/>
                <a:gd name="T17" fmla="*/ 68 w 68"/>
                <a:gd name="T18" fmla="*/ 42 h 42"/>
              </a:gdLst>
              <a:ahLst/>
              <a:cxnLst>
                <a:cxn ang="T10">
                  <a:pos x="T0" y="T1"/>
                </a:cxn>
                <a:cxn ang="T11">
                  <a:pos x="T2" y="T3"/>
                </a:cxn>
                <a:cxn ang="T12">
                  <a:pos x="T4" y="T5"/>
                </a:cxn>
                <a:cxn ang="T13">
                  <a:pos x="T6" y="T7"/>
                </a:cxn>
                <a:cxn ang="T14">
                  <a:pos x="T8" y="T9"/>
                </a:cxn>
              </a:cxnLst>
              <a:rect l="T15" t="T16" r="T17" b="T18"/>
              <a:pathLst>
                <a:path w="68" h="42">
                  <a:moveTo>
                    <a:pt x="54" y="42"/>
                  </a:moveTo>
                  <a:lnTo>
                    <a:pt x="52" y="22"/>
                  </a:lnTo>
                  <a:lnTo>
                    <a:pt x="68" y="6"/>
                  </a:lnTo>
                  <a:lnTo>
                    <a:pt x="0" y="0"/>
                  </a:lnTo>
                  <a:lnTo>
                    <a:pt x="54" y="42"/>
                  </a:lnTo>
                  <a:close/>
                </a:path>
              </a:pathLst>
            </a:custGeom>
            <a:solidFill>
              <a:srgbClr val="000000"/>
            </a:solidFill>
            <a:ln w="9525">
              <a:noFill/>
              <a:round/>
              <a:headEnd/>
              <a:tailEnd/>
            </a:ln>
          </p:spPr>
          <p:txBody>
            <a:bodyPr/>
            <a:lstStyle/>
            <a:p>
              <a:endParaRPr lang="en-US" b="1">
                <a:latin typeface="+mn-lt"/>
              </a:endParaRPr>
            </a:p>
          </p:txBody>
        </p:sp>
      </p:grpSp>
      <p:grpSp>
        <p:nvGrpSpPr>
          <p:cNvPr id="7" name="Group 379"/>
          <p:cNvGrpSpPr>
            <a:grpSpLocks/>
          </p:cNvGrpSpPr>
          <p:nvPr/>
        </p:nvGrpSpPr>
        <p:grpSpPr bwMode="auto">
          <a:xfrm>
            <a:off x="3432175" y="4848225"/>
            <a:ext cx="203200" cy="82550"/>
            <a:chOff x="1454150" y="4754563"/>
            <a:chExt cx="203200" cy="82550"/>
          </a:xfrm>
        </p:grpSpPr>
        <p:sp>
          <p:nvSpPr>
            <p:cNvPr id="52266" name="Line 147"/>
            <p:cNvSpPr>
              <a:spLocks noChangeShapeType="1"/>
            </p:cNvSpPr>
            <p:nvPr/>
          </p:nvSpPr>
          <p:spPr bwMode="auto">
            <a:xfrm flipH="1" flipV="1">
              <a:off x="1530350" y="4786313"/>
              <a:ext cx="127000" cy="50800"/>
            </a:xfrm>
            <a:prstGeom prst="line">
              <a:avLst/>
            </a:prstGeom>
            <a:noFill/>
            <a:ln w="8636">
              <a:solidFill>
                <a:srgbClr val="000000"/>
              </a:solidFill>
              <a:round/>
              <a:headEnd/>
              <a:tailEnd/>
            </a:ln>
          </p:spPr>
          <p:txBody>
            <a:bodyPr/>
            <a:lstStyle/>
            <a:p>
              <a:endParaRPr lang="en-US" b="1">
                <a:latin typeface="+mn-lt"/>
              </a:endParaRPr>
            </a:p>
          </p:txBody>
        </p:sp>
        <p:sp>
          <p:nvSpPr>
            <p:cNvPr id="52267" name="Freeform 148"/>
            <p:cNvSpPr>
              <a:spLocks/>
            </p:cNvSpPr>
            <p:nvPr/>
          </p:nvSpPr>
          <p:spPr bwMode="auto">
            <a:xfrm>
              <a:off x="1454150" y="4754563"/>
              <a:ext cx="104775" cy="66675"/>
            </a:xfrm>
            <a:custGeom>
              <a:avLst/>
              <a:gdLst>
                <a:gd name="T0" fmla="*/ 2147483647 w 66"/>
                <a:gd name="T1" fmla="*/ 2147483647 h 42"/>
                <a:gd name="T2" fmla="*/ 2147483647 w 66"/>
                <a:gd name="T3" fmla="*/ 2147483647 h 42"/>
                <a:gd name="T4" fmla="*/ 2147483647 w 66"/>
                <a:gd name="T5" fmla="*/ 2147483647 h 42"/>
                <a:gd name="T6" fmla="*/ 0 w 66"/>
                <a:gd name="T7" fmla="*/ 0 h 42"/>
                <a:gd name="T8" fmla="*/ 2147483647 w 66"/>
                <a:gd name="T9" fmla="*/ 2147483647 h 42"/>
                <a:gd name="T10" fmla="*/ 0 60000 65536"/>
                <a:gd name="T11" fmla="*/ 0 60000 65536"/>
                <a:gd name="T12" fmla="*/ 0 60000 65536"/>
                <a:gd name="T13" fmla="*/ 0 60000 65536"/>
                <a:gd name="T14" fmla="*/ 0 60000 65536"/>
                <a:gd name="T15" fmla="*/ 0 w 66"/>
                <a:gd name="T16" fmla="*/ 0 h 42"/>
                <a:gd name="T17" fmla="*/ 66 w 66"/>
                <a:gd name="T18" fmla="*/ 42 h 42"/>
              </a:gdLst>
              <a:ahLst/>
              <a:cxnLst>
                <a:cxn ang="T10">
                  <a:pos x="T0" y="T1"/>
                </a:cxn>
                <a:cxn ang="T11">
                  <a:pos x="T2" y="T3"/>
                </a:cxn>
                <a:cxn ang="T12">
                  <a:pos x="T4" y="T5"/>
                </a:cxn>
                <a:cxn ang="T13">
                  <a:pos x="T6" y="T7"/>
                </a:cxn>
                <a:cxn ang="T14">
                  <a:pos x="T8" y="T9"/>
                </a:cxn>
              </a:cxnLst>
              <a:rect l="T15" t="T16" r="T17" b="T18"/>
              <a:pathLst>
                <a:path w="66" h="42">
                  <a:moveTo>
                    <a:pt x="52" y="42"/>
                  </a:moveTo>
                  <a:lnTo>
                    <a:pt x="52" y="22"/>
                  </a:lnTo>
                  <a:lnTo>
                    <a:pt x="66" y="6"/>
                  </a:lnTo>
                  <a:lnTo>
                    <a:pt x="0" y="0"/>
                  </a:lnTo>
                  <a:lnTo>
                    <a:pt x="52" y="42"/>
                  </a:lnTo>
                  <a:close/>
                </a:path>
              </a:pathLst>
            </a:custGeom>
            <a:solidFill>
              <a:srgbClr val="000000"/>
            </a:solidFill>
            <a:ln w="9525">
              <a:noFill/>
              <a:round/>
              <a:headEnd/>
              <a:tailEnd/>
            </a:ln>
          </p:spPr>
          <p:txBody>
            <a:bodyPr/>
            <a:lstStyle/>
            <a:p>
              <a:endParaRPr lang="en-US" b="1">
                <a:latin typeface="+mn-lt"/>
              </a:endParaRPr>
            </a:p>
          </p:txBody>
        </p:sp>
      </p:grpSp>
      <p:grpSp>
        <p:nvGrpSpPr>
          <p:cNvPr id="8" name="Group 378"/>
          <p:cNvGrpSpPr>
            <a:grpSpLocks/>
          </p:cNvGrpSpPr>
          <p:nvPr/>
        </p:nvGrpSpPr>
        <p:grpSpPr bwMode="auto">
          <a:xfrm>
            <a:off x="3736975" y="3429000"/>
            <a:ext cx="212725" cy="57150"/>
            <a:chOff x="1758950" y="3335338"/>
            <a:chExt cx="212725" cy="57150"/>
          </a:xfrm>
        </p:grpSpPr>
        <p:sp>
          <p:nvSpPr>
            <p:cNvPr id="52264" name="Line 149"/>
            <p:cNvSpPr>
              <a:spLocks noChangeShapeType="1"/>
            </p:cNvSpPr>
            <p:nvPr/>
          </p:nvSpPr>
          <p:spPr bwMode="auto">
            <a:xfrm>
              <a:off x="1758950" y="3335338"/>
              <a:ext cx="130175" cy="34925"/>
            </a:xfrm>
            <a:prstGeom prst="line">
              <a:avLst/>
            </a:prstGeom>
            <a:noFill/>
            <a:ln w="8636">
              <a:solidFill>
                <a:srgbClr val="000000"/>
              </a:solidFill>
              <a:round/>
              <a:headEnd/>
              <a:tailEnd/>
            </a:ln>
          </p:spPr>
          <p:txBody>
            <a:bodyPr/>
            <a:lstStyle/>
            <a:p>
              <a:endParaRPr lang="en-US" b="1">
                <a:latin typeface="+mn-lt"/>
              </a:endParaRPr>
            </a:p>
          </p:txBody>
        </p:sp>
        <p:sp>
          <p:nvSpPr>
            <p:cNvPr id="52265" name="Freeform 150"/>
            <p:cNvSpPr>
              <a:spLocks/>
            </p:cNvSpPr>
            <p:nvPr/>
          </p:nvSpPr>
          <p:spPr bwMode="auto">
            <a:xfrm>
              <a:off x="1863725" y="3335338"/>
              <a:ext cx="107950" cy="57150"/>
            </a:xfrm>
            <a:custGeom>
              <a:avLst/>
              <a:gdLst>
                <a:gd name="T0" fmla="*/ 2147483647 w 68"/>
                <a:gd name="T1" fmla="*/ 0 h 36"/>
                <a:gd name="T2" fmla="*/ 2147483647 w 68"/>
                <a:gd name="T3" fmla="*/ 2147483647 h 36"/>
                <a:gd name="T4" fmla="*/ 0 w 68"/>
                <a:gd name="T5" fmla="*/ 2147483647 h 36"/>
                <a:gd name="T6" fmla="*/ 2147483647 w 68"/>
                <a:gd name="T7" fmla="*/ 2147483647 h 36"/>
                <a:gd name="T8" fmla="*/ 2147483647 w 68"/>
                <a:gd name="T9" fmla="*/ 0 h 36"/>
                <a:gd name="T10" fmla="*/ 0 60000 65536"/>
                <a:gd name="T11" fmla="*/ 0 60000 65536"/>
                <a:gd name="T12" fmla="*/ 0 60000 65536"/>
                <a:gd name="T13" fmla="*/ 0 60000 65536"/>
                <a:gd name="T14" fmla="*/ 0 60000 65536"/>
                <a:gd name="T15" fmla="*/ 0 w 68"/>
                <a:gd name="T16" fmla="*/ 0 h 36"/>
                <a:gd name="T17" fmla="*/ 68 w 68"/>
                <a:gd name="T18" fmla="*/ 36 h 36"/>
              </a:gdLst>
              <a:ahLst/>
              <a:cxnLst>
                <a:cxn ang="T10">
                  <a:pos x="T0" y="T1"/>
                </a:cxn>
                <a:cxn ang="T11">
                  <a:pos x="T2" y="T3"/>
                </a:cxn>
                <a:cxn ang="T12">
                  <a:pos x="T4" y="T5"/>
                </a:cxn>
                <a:cxn ang="T13">
                  <a:pos x="T6" y="T7"/>
                </a:cxn>
                <a:cxn ang="T14">
                  <a:pos x="T8" y="T9"/>
                </a:cxn>
              </a:cxnLst>
              <a:rect l="T15" t="T16" r="T17" b="T18"/>
              <a:pathLst>
                <a:path w="68" h="36">
                  <a:moveTo>
                    <a:pt x="10" y="0"/>
                  </a:moveTo>
                  <a:lnTo>
                    <a:pt x="12" y="20"/>
                  </a:lnTo>
                  <a:lnTo>
                    <a:pt x="0" y="36"/>
                  </a:lnTo>
                  <a:lnTo>
                    <a:pt x="68" y="34"/>
                  </a:lnTo>
                  <a:lnTo>
                    <a:pt x="10" y="0"/>
                  </a:lnTo>
                  <a:close/>
                </a:path>
              </a:pathLst>
            </a:custGeom>
            <a:solidFill>
              <a:srgbClr val="000000"/>
            </a:solidFill>
            <a:ln w="9525">
              <a:noFill/>
              <a:round/>
              <a:headEnd/>
              <a:tailEnd/>
            </a:ln>
          </p:spPr>
          <p:txBody>
            <a:bodyPr/>
            <a:lstStyle/>
            <a:p>
              <a:endParaRPr lang="en-US" b="1">
                <a:latin typeface="+mn-lt"/>
              </a:endParaRPr>
            </a:p>
          </p:txBody>
        </p:sp>
      </p:grpSp>
      <p:grpSp>
        <p:nvGrpSpPr>
          <p:cNvPr id="9" name="Group 380"/>
          <p:cNvGrpSpPr>
            <a:grpSpLocks/>
          </p:cNvGrpSpPr>
          <p:nvPr/>
        </p:nvGrpSpPr>
        <p:grpSpPr bwMode="auto">
          <a:xfrm>
            <a:off x="3209925" y="5016500"/>
            <a:ext cx="165100" cy="142875"/>
            <a:chOff x="1231900" y="4922838"/>
            <a:chExt cx="165100" cy="142875"/>
          </a:xfrm>
        </p:grpSpPr>
        <p:sp>
          <p:nvSpPr>
            <p:cNvPr id="52262" name="Line 151"/>
            <p:cNvSpPr>
              <a:spLocks noChangeShapeType="1"/>
            </p:cNvSpPr>
            <p:nvPr/>
          </p:nvSpPr>
          <p:spPr bwMode="auto">
            <a:xfrm>
              <a:off x="1231900" y="4922838"/>
              <a:ext cx="104775" cy="88900"/>
            </a:xfrm>
            <a:prstGeom prst="line">
              <a:avLst/>
            </a:prstGeom>
            <a:noFill/>
            <a:ln w="8636">
              <a:solidFill>
                <a:srgbClr val="000000"/>
              </a:solidFill>
              <a:round/>
              <a:headEnd/>
              <a:tailEnd/>
            </a:ln>
          </p:spPr>
          <p:txBody>
            <a:bodyPr/>
            <a:lstStyle/>
            <a:p>
              <a:endParaRPr lang="en-US" b="1">
                <a:latin typeface="+mn-lt"/>
              </a:endParaRPr>
            </a:p>
          </p:txBody>
        </p:sp>
        <p:sp>
          <p:nvSpPr>
            <p:cNvPr id="52263" name="Freeform 152"/>
            <p:cNvSpPr>
              <a:spLocks/>
            </p:cNvSpPr>
            <p:nvPr/>
          </p:nvSpPr>
          <p:spPr bwMode="auto">
            <a:xfrm>
              <a:off x="1301750" y="4976813"/>
              <a:ext cx="95250" cy="88900"/>
            </a:xfrm>
            <a:custGeom>
              <a:avLst/>
              <a:gdLst>
                <a:gd name="T0" fmla="*/ 2147483647 w 60"/>
                <a:gd name="T1" fmla="*/ 0 h 56"/>
                <a:gd name="T2" fmla="*/ 2147483647 w 60"/>
                <a:gd name="T3" fmla="*/ 2147483647 h 56"/>
                <a:gd name="T4" fmla="*/ 0 w 60"/>
                <a:gd name="T5" fmla="*/ 2147483647 h 56"/>
                <a:gd name="T6" fmla="*/ 2147483647 w 60"/>
                <a:gd name="T7" fmla="*/ 2147483647 h 56"/>
                <a:gd name="T8" fmla="*/ 2147483647 w 60"/>
                <a:gd name="T9" fmla="*/ 0 h 56"/>
                <a:gd name="T10" fmla="*/ 0 60000 65536"/>
                <a:gd name="T11" fmla="*/ 0 60000 65536"/>
                <a:gd name="T12" fmla="*/ 0 60000 65536"/>
                <a:gd name="T13" fmla="*/ 0 60000 65536"/>
                <a:gd name="T14" fmla="*/ 0 60000 65536"/>
                <a:gd name="T15" fmla="*/ 0 w 60"/>
                <a:gd name="T16" fmla="*/ 0 h 56"/>
                <a:gd name="T17" fmla="*/ 60 w 60"/>
                <a:gd name="T18" fmla="*/ 56 h 56"/>
              </a:gdLst>
              <a:ahLst/>
              <a:cxnLst>
                <a:cxn ang="T10">
                  <a:pos x="T0" y="T1"/>
                </a:cxn>
                <a:cxn ang="T11">
                  <a:pos x="T2" y="T3"/>
                </a:cxn>
                <a:cxn ang="T12">
                  <a:pos x="T4" y="T5"/>
                </a:cxn>
                <a:cxn ang="T13">
                  <a:pos x="T6" y="T7"/>
                </a:cxn>
                <a:cxn ang="T14">
                  <a:pos x="T8" y="T9"/>
                </a:cxn>
              </a:cxnLst>
              <a:rect l="T15" t="T16" r="T17" b="T18"/>
              <a:pathLst>
                <a:path w="60" h="56">
                  <a:moveTo>
                    <a:pt x="24" y="0"/>
                  </a:moveTo>
                  <a:lnTo>
                    <a:pt x="18" y="18"/>
                  </a:lnTo>
                  <a:lnTo>
                    <a:pt x="0" y="28"/>
                  </a:lnTo>
                  <a:lnTo>
                    <a:pt x="60" y="56"/>
                  </a:lnTo>
                  <a:lnTo>
                    <a:pt x="24" y="0"/>
                  </a:lnTo>
                  <a:close/>
                </a:path>
              </a:pathLst>
            </a:custGeom>
            <a:solidFill>
              <a:srgbClr val="000000"/>
            </a:solidFill>
            <a:ln w="9525">
              <a:noFill/>
              <a:round/>
              <a:headEnd/>
              <a:tailEnd/>
            </a:ln>
          </p:spPr>
          <p:txBody>
            <a:bodyPr/>
            <a:lstStyle/>
            <a:p>
              <a:endParaRPr lang="en-US" b="1">
                <a:latin typeface="+mn-lt"/>
              </a:endParaRPr>
            </a:p>
          </p:txBody>
        </p:sp>
      </p:grpSp>
      <p:grpSp>
        <p:nvGrpSpPr>
          <p:cNvPr id="10" name="Group 372"/>
          <p:cNvGrpSpPr>
            <a:grpSpLocks/>
          </p:cNvGrpSpPr>
          <p:nvPr/>
        </p:nvGrpSpPr>
        <p:grpSpPr bwMode="auto">
          <a:xfrm>
            <a:off x="4432300" y="3057525"/>
            <a:ext cx="139700" cy="1860550"/>
            <a:chOff x="2454275" y="2963863"/>
            <a:chExt cx="139700" cy="1860550"/>
          </a:xfrm>
        </p:grpSpPr>
        <p:sp>
          <p:nvSpPr>
            <p:cNvPr id="52260" name="Line 155"/>
            <p:cNvSpPr>
              <a:spLocks noChangeShapeType="1"/>
            </p:cNvSpPr>
            <p:nvPr/>
          </p:nvSpPr>
          <p:spPr bwMode="auto">
            <a:xfrm flipH="1">
              <a:off x="2530475" y="3887788"/>
              <a:ext cx="63500" cy="1588"/>
            </a:xfrm>
            <a:prstGeom prst="line">
              <a:avLst/>
            </a:prstGeom>
            <a:noFill/>
            <a:ln w="8636">
              <a:solidFill>
                <a:srgbClr val="000000"/>
              </a:solidFill>
              <a:round/>
              <a:headEnd/>
              <a:tailEnd/>
            </a:ln>
          </p:spPr>
          <p:txBody>
            <a:bodyPr/>
            <a:lstStyle/>
            <a:p>
              <a:endParaRPr lang="en-US" b="1">
                <a:latin typeface="+mn-lt"/>
              </a:endParaRPr>
            </a:p>
          </p:txBody>
        </p:sp>
        <p:sp>
          <p:nvSpPr>
            <p:cNvPr id="52261" name="Freeform 156"/>
            <p:cNvSpPr>
              <a:spLocks/>
            </p:cNvSpPr>
            <p:nvPr/>
          </p:nvSpPr>
          <p:spPr bwMode="auto">
            <a:xfrm>
              <a:off x="2454275" y="2963863"/>
              <a:ext cx="76200" cy="1860550"/>
            </a:xfrm>
            <a:custGeom>
              <a:avLst/>
              <a:gdLst>
                <a:gd name="T0" fmla="*/ 0 w 48"/>
                <a:gd name="T1" fmla="*/ 2147483647 h 1172"/>
                <a:gd name="T2" fmla="*/ 2147483647 w 48"/>
                <a:gd name="T3" fmla="*/ 2147483647 h 1172"/>
                <a:gd name="T4" fmla="*/ 2147483647 w 48"/>
                <a:gd name="T5" fmla="*/ 2147483647 h 1172"/>
                <a:gd name="T6" fmla="*/ 2147483647 w 48"/>
                <a:gd name="T7" fmla="*/ 2147483647 h 1172"/>
                <a:gd name="T8" fmla="*/ 2147483647 w 48"/>
                <a:gd name="T9" fmla="*/ 2147483647 h 1172"/>
                <a:gd name="T10" fmla="*/ 2147483647 w 48"/>
                <a:gd name="T11" fmla="*/ 2147483647 h 1172"/>
                <a:gd name="T12" fmla="*/ 2147483647 w 48"/>
                <a:gd name="T13" fmla="*/ 2147483647 h 1172"/>
                <a:gd name="T14" fmla="*/ 2147483647 w 48"/>
                <a:gd name="T15" fmla="*/ 2147483647 h 1172"/>
                <a:gd name="T16" fmla="*/ 2147483647 w 48"/>
                <a:gd name="T17" fmla="*/ 2147483647 h 1172"/>
                <a:gd name="T18" fmla="*/ 2147483647 w 48"/>
                <a:gd name="T19" fmla="*/ 2147483647 h 1172"/>
                <a:gd name="T20" fmla="*/ 2147483647 w 48"/>
                <a:gd name="T21" fmla="*/ 2147483647 h 1172"/>
                <a:gd name="T22" fmla="*/ 2147483647 w 48"/>
                <a:gd name="T23" fmla="*/ 2147483647 h 1172"/>
                <a:gd name="T24" fmla="*/ 2147483647 w 48"/>
                <a:gd name="T25" fmla="*/ 2147483647 h 1172"/>
                <a:gd name="T26" fmla="*/ 2147483647 w 48"/>
                <a:gd name="T27" fmla="*/ 0 h 1172"/>
                <a:gd name="T28" fmla="*/ 2147483647 w 48"/>
                <a:gd name="T29" fmla="*/ 0 h 1172"/>
                <a:gd name="T30" fmla="*/ 0 w 48"/>
                <a:gd name="T31" fmla="*/ 0 h 1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172"/>
                <a:gd name="T50" fmla="*/ 48 w 48"/>
                <a:gd name="T51" fmla="*/ 1172 h 11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172">
                  <a:moveTo>
                    <a:pt x="0" y="1172"/>
                  </a:moveTo>
                  <a:lnTo>
                    <a:pt x="28" y="1172"/>
                  </a:lnTo>
                  <a:lnTo>
                    <a:pt x="36" y="1172"/>
                  </a:lnTo>
                  <a:lnTo>
                    <a:pt x="42" y="1166"/>
                  </a:lnTo>
                  <a:lnTo>
                    <a:pt x="46" y="1160"/>
                  </a:lnTo>
                  <a:lnTo>
                    <a:pt x="48" y="1152"/>
                  </a:lnTo>
                  <a:lnTo>
                    <a:pt x="48" y="20"/>
                  </a:lnTo>
                  <a:lnTo>
                    <a:pt x="46" y="12"/>
                  </a:lnTo>
                  <a:lnTo>
                    <a:pt x="42" y="6"/>
                  </a:lnTo>
                  <a:lnTo>
                    <a:pt x="36" y="2"/>
                  </a:lnTo>
                  <a:lnTo>
                    <a:pt x="28" y="0"/>
                  </a:lnTo>
                  <a:lnTo>
                    <a:pt x="0" y="0"/>
                  </a:lnTo>
                </a:path>
              </a:pathLst>
            </a:custGeom>
            <a:noFill/>
            <a:ln w="8636">
              <a:solidFill>
                <a:srgbClr val="000000"/>
              </a:solidFill>
              <a:round/>
              <a:headEnd/>
              <a:tailEnd/>
            </a:ln>
          </p:spPr>
          <p:txBody>
            <a:bodyPr/>
            <a:lstStyle/>
            <a:p>
              <a:endParaRPr lang="en-US" b="1">
                <a:latin typeface="+mn-lt"/>
              </a:endParaRPr>
            </a:p>
          </p:txBody>
        </p:sp>
      </p:grpSp>
      <p:sp>
        <p:nvSpPr>
          <p:cNvPr id="52236" name="Rectangle 157"/>
          <p:cNvSpPr>
            <a:spLocks noChangeArrowheads="1"/>
          </p:cNvSpPr>
          <p:nvPr/>
        </p:nvSpPr>
        <p:spPr bwMode="auto">
          <a:xfrm>
            <a:off x="2743200" y="6048375"/>
            <a:ext cx="1460336"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mn-lt"/>
              </a:rPr>
              <a:t>(a) Ribbon model</a:t>
            </a:r>
            <a:endParaRPr lang="en-US" sz="2400" b="1">
              <a:latin typeface="+mn-lt"/>
            </a:endParaRPr>
          </a:p>
        </p:txBody>
      </p:sp>
      <p:sp>
        <p:nvSpPr>
          <p:cNvPr id="52237" name="Rectangle 192"/>
          <p:cNvSpPr>
            <a:spLocks noChangeArrowheads="1"/>
          </p:cNvSpPr>
          <p:nvPr/>
        </p:nvSpPr>
        <p:spPr bwMode="auto">
          <a:xfrm>
            <a:off x="6115050" y="1616075"/>
            <a:ext cx="804707" cy="646331"/>
          </a:xfrm>
          <a:prstGeom prst="rect">
            <a:avLst/>
          </a:prstGeom>
          <a:noFill/>
          <a:ln w="9525">
            <a:noFill/>
            <a:miter lim="800000"/>
            <a:headEnd/>
            <a:tailEnd/>
          </a:ln>
        </p:spPr>
        <p:txBody>
          <a:bodyPr wrap="none" lIns="0" tIns="0" rIns="0" bIns="0">
            <a:spAutoFit/>
          </a:bodyPr>
          <a:lstStyle/>
          <a:p>
            <a:r>
              <a:rPr lang="da-DK" sz="1400" b="1">
                <a:solidFill>
                  <a:srgbClr val="000000"/>
                </a:solidFill>
                <a:latin typeface="+mn-lt"/>
              </a:rPr>
              <a:t>3′ end</a:t>
            </a:r>
          </a:p>
          <a:p>
            <a:r>
              <a:rPr lang="da-DK" sz="1400" b="1">
                <a:solidFill>
                  <a:srgbClr val="000000"/>
                </a:solidFill>
                <a:latin typeface="+mn-lt"/>
              </a:rPr>
              <a:t>(acceptor</a:t>
            </a:r>
          </a:p>
          <a:p>
            <a:r>
              <a:rPr lang="da-DK" sz="1400" b="1">
                <a:solidFill>
                  <a:srgbClr val="000000"/>
                </a:solidFill>
                <a:latin typeface="+mn-lt"/>
              </a:rPr>
              <a:t>site)</a:t>
            </a:r>
            <a:endParaRPr lang="en-US" sz="2400" b="1">
              <a:latin typeface="+mn-lt"/>
            </a:endParaRPr>
          </a:p>
        </p:txBody>
      </p:sp>
      <p:sp>
        <p:nvSpPr>
          <p:cNvPr id="52238" name="Rectangle 212"/>
          <p:cNvSpPr>
            <a:spLocks noChangeArrowheads="1"/>
          </p:cNvSpPr>
          <p:nvPr/>
        </p:nvSpPr>
        <p:spPr bwMode="auto">
          <a:xfrm>
            <a:off x="5308600" y="2092325"/>
            <a:ext cx="509755"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mn-lt"/>
              </a:rPr>
              <a:t>5′ end</a:t>
            </a:r>
            <a:endParaRPr lang="en-US" sz="2400" b="1">
              <a:latin typeface="+mn-lt"/>
            </a:endParaRPr>
          </a:p>
        </p:txBody>
      </p:sp>
      <p:sp>
        <p:nvSpPr>
          <p:cNvPr id="52239" name="Rectangle 217"/>
          <p:cNvSpPr>
            <a:spLocks noChangeArrowheads="1"/>
          </p:cNvSpPr>
          <p:nvPr/>
        </p:nvSpPr>
        <p:spPr bwMode="auto">
          <a:xfrm>
            <a:off x="3889375" y="885825"/>
            <a:ext cx="1062791"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mn-lt"/>
              </a:rPr>
              <a:t>Double helix</a:t>
            </a:r>
            <a:endParaRPr lang="en-US" sz="2400" b="1">
              <a:latin typeface="+mn-lt"/>
            </a:endParaRPr>
          </a:p>
        </p:txBody>
      </p:sp>
      <p:sp>
        <p:nvSpPr>
          <p:cNvPr id="52240" name="Rectangle 228"/>
          <p:cNvSpPr>
            <a:spLocks noChangeArrowheads="1"/>
          </p:cNvSpPr>
          <p:nvPr/>
        </p:nvSpPr>
        <p:spPr bwMode="auto">
          <a:xfrm>
            <a:off x="4603750" y="3879850"/>
            <a:ext cx="1062791"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mn-lt"/>
              </a:rPr>
              <a:t>Double helix</a:t>
            </a:r>
            <a:endParaRPr lang="en-US" sz="2400" b="1">
              <a:latin typeface="+mn-lt"/>
            </a:endParaRPr>
          </a:p>
        </p:txBody>
      </p:sp>
      <p:grpSp>
        <p:nvGrpSpPr>
          <p:cNvPr id="11" name="Group 371"/>
          <p:cNvGrpSpPr>
            <a:grpSpLocks/>
          </p:cNvGrpSpPr>
          <p:nvPr/>
        </p:nvGrpSpPr>
        <p:grpSpPr bwMode="auto">
          <a:xfrm>
            <a:off x="4432300" y="5038725"/>
            <a:ext cx="139700" cy="666750"/>
            <a:chOff x="2454275" y="4945063"/>
            <a:chExt cx="139700" cy="666750"/>
          </a:xfrm>
        </p:grpSpPr>
        <p:sp>
          <p:nvSpPr>
            <p:cNvPr id="52258" name="Line 239"/>
            <p:cNvSpPr>
              <a:spLocks noChangeShapeType="1"/>
            </p:cNvSpPr>
            <p:nvPr/>
          </p:nvSpPr>
          <p:spPr bwMode="auto">
            <a:xfrm flipH="1">
              <a:off x="2530475" y="5278438"/>
              <a:ext cx="63500" cy="1588"/>
            </a:xfrm>
            <a:prstGeom prst="line">
              <a:avLst/>
            </a:prstGeom>
            <a:noFill/>
            <a:ln w="8636">
              <a:solidFill>
                <a:srgbClr val="000000"/>
              </a:solidFill>
              <a:round/>
              <a:headEnd/>
              <a:tailEnd/>
            </a:ln>
          </p:spPr>
          <p:txBody>
            <a:bodyPr/>
            <a:lstStyle/>
            <a:p>
              <a:endParaRPr lang="en-US" b="1">
                <a:latin typeface="+mn-lt"/>
              </a:endParaRPr>
            </a:p>
          </p:txBody>
        </p:sp>
        <p:sp>
          <p:nvSpPr>
            <p:cNvPr id="52259" name="Freeform 240"/>
            <p:cNvSpPr>
              <a:spLocks/>
            </p:cNvSpPr>
            <p:nvPr/>
          </p:nvSpPr>
          <p:spPr bwMode="auto">
            <a:xfrm>
              <a:off x="2454275" y="4945063"/>
              <a:ext cx="76200" cy="666750"/>
            </a:xfrm>
            <a:custGeom>
              <a:avLst/>
              <a:gdLst>
                <a:gd name="T0" fmla="*/ 0 w 48"/>
                <a:gd name="T1" fmla="*/ 2147483647 h 420"/>
                <a:gd name="T2" fmla="*/ 2147483647 w 48"/>
                <a:gd name="T3" fmla="*/ 2147483647 h 420"/>
                <a:gd name="T4" fmla="*/ 2147483647 w 48"/>
                <a:gd name="T5" fmla="*/ 2147483647 h 420"/>
                <a:gd name="T6" fmla="*/ 2147483647 w 48"/>
                <a:gd name="T7" fmla="*/ 2147483647 h 420"/>
                <a:gd name="T8" fmla="*/ 2147483647 w 48"/>
                <a:gd name="T9" fmla="*/ 2147483647 h 420"/>
                <a:gd name="T10" fmla="*/ 2147483647 w 48"/>
                <a:gd name="T11" fmla="*/ 2147483647 h 420"/>
                <a:gd name="T12" fmla="*/ 2147483647 w 48"/>
                <a:gd name="T13" fmla="*/ 2147483647 h 420"/>
                <a:gd name="T14" fmla="*/ 2147483647 w 48"/>
                <a:gd name="T15" fmla="*/ 2147483647 h 420"/>
                <a:gd name="T16" fmla="*/ 2147483647 w 48"/>
                <a:gd name="T17" fmla="*/ 2147483647 h 420"/>
                <a:gd name="T18" fmla="*/ 2147483647 w 48"/>
                <a:gd name="T19" fmla="*/ 2147483647 h 420"/>
                <a:gd name="T20" fmla="*/ 2147483647 w 48"/>
                <a:gd name="T21" fmla="*/ 2147483647 h 420"/>
                <a:gd name="T22" fmla="*/ 2147483647 w 48"/>
                <a:gd name="T23" fmla="*/ 2147483647 h 420"/>
                <a:gd name="T24" fmla="*/ 2147483647 w 48"/>
                <a:gd name="T25" fmla="*/ 2147483647 h 420"/>
                <a:gd name="T26" fmla="*/ 2147483647 w 48"/>
                <a:gd name="T27" fmla="*/ 0 h 420"/>
                <a:gd name="T28" fmla="*/ 2147483647 w 48"/>
                <a:gd name="T29" fmla="*/ 0 h 420"/>
                <a:gd name="T30" fmla="*/ 0 w 48"/>
                <a:gd name="T31" fmla="*/ 0 h 4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420"/>
                <a:gd name="T50" fmla="*/ 48 w 48"/>
                <a:gd name="T51" fmla="*/ 420 h 4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420">
                  <a:moveTo>
                    <a:pt x="0" y="420"/>
                  </a:moveTo>
                  <a:lnTo>
                    <a:pt x="28" y="420"/>
                  </a:lnTo>
                  <a:lnTo>
                    <a:pt x="36" y="420"/>
                  </a:lnTo>
                  <a:lnTo>
                    <a:pt x="42" y="414"/>
                  </a:lnTo>
                  <a:lnTo>
                    <a:pt x="46" y="408"/>
                  </a:lnTo>
                  <a:lnTo>
                    <a:pt x="48" y="400"/>
                  </a:lnTo>
                  <a:lnTo>
                    <a:pt x="48" y="20"/>
                  </a:lnTo>
                  <a:lnTo>
                    <a:pt x="46" y="12"/>
                  </a:lnTo>
                  <a:lnTo>
                    <a:pt x="42" y="6"/>
                  </a:lnTo>
                  <a:lnTo>
                    <a:pt x="36" y="2"/>
                  </a:lnTo>
                  <a:lnTo>
                    <a:pt x="28" y="0"/>
                  </a:lnTo>
                  <a:lnTo>
                    <a:pt x="0" y="0"/>
                  </a:lnTo>
                </a:path>
              </a:pathLst>
            </a:custGeom>
            <a:noFill/>
            <a:ln w="8636">
              <a:solidFill>
                <a:srgbClr val="000000"/>
              </a:solidFill>
              <a:round/>
              <a:headEnd/>
              <a:tailEnd/>
            </a:ln>
          </p:spPr>
          <p:txBody>
            <a:bodyPr/>
            <a:lstStyle/>
            <a:p>
              <a:endParaRPr lang="en-US" b="1">
                <a:latin typeface="+mn-lt"/>
              </a:endParaRPr>
            </a:p>
          </p:txBody>
        </p:sp>
      </p:grpSp>
      <p:sp>
        <p:nvSpPr>
          <p:cNvPr id="52242" name="Rectangle 241"/>
          <p:cNvSpPr>
            <a:spLocks noChangeArrowheads="1"/>
          </p:cNvSpPr>
          <p:nvPr/>
        </p:nvSpPr>
        <p:spPr bwMode="auto">
          <a:xfrm>
            <a:off x="4603750" y="5260975"/>
            <a:ext cx="883255"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mn-lt"/>
              </a:rPr>
              <a:t>Anticodon</a:t>
            </a:r>
            <a:endParaRPr lang="en-US" sz="2400" b="1">
              <a:latin typeface="+mn-lt"/>
            </a:endParaRPr>
          </a:p>
        </p:txBody>
      </p:sp>
      <p:sp>
        <p:nvSpPr>
          <p:cNvPr id="52243" name="Line 251"/>
          <p:cNvSpPr>
            <a:spLocks noChangeShapeType="1"/>
          </p:cNvSpPr>
          <p:nvPr/>
        </p:nvSpPr>
        <p:spPr bwMode="auto">
          <a:xfrm flipH="1" flipV="1">
            <a:off x="5270500" y="1701800"/>
            <a:ext cx="212725" cy="393700"/>
          </a:xfrm>
          <a:prstGeom prst="line">
            <a:avLst/>
          </a:prstGeom>
          <a:noFill/>
          <a:ln w="8636">
            <a:solidFill>
              <a:srgbClr val="000000"/>
            </a:solidFill>
            <a:round/>
            <a:headEnd/>
            <a:tailEnd/>
          </a:ln>
        </p:spPr>
        <p:txBody>
          <a:bodyPr/>
          <a:lstStyle/>
          <a:p>
            <a:endParaRPr lang="en-US" b="1">
              <a:latin typeface="+mn-lt"/>
            </a:endParaRPr>
          </a:p>
        </p:txBody>
      </p:sp>
      <p:sp>
        <p:nvSpPr>
          <p:cNvPr id="52244" name="Line 253"/>
          <p:cNvSpPr>
            <a:spLocks noChangeShapeType="1"/>
          </p:cNvSpPr>
          <p:nvPr/>
        </p:nvSpPr>
        <p:spPr bwMode="auto">
          <a:xfrm flipV="1">
            <a:off x="6359525" y="1295400"/>
            <a:ext cx="1588" cy="349250"/>
          </a:xfrm>
          <a:prstGeom prst="line">
            <a:avLst/>
          </a:prstGeom>
          <a:noFill/>
          <a:ln w="8636">
            <a:solidFill>
              <a:srgbClr val="000000"/>
            </a:solidFill>
            <a:round/>
            <a:headEnd/>
            <a:tailEnd/>
          </a:ln>
        </p:spPr>
        <p:txBody>
          <a:bodyPr/>
          <a:lstStyle/>
          <a:p>
            <a:endParaRPr lang="en-US" b="1">
              <a:latin typeface="+mn-lt"/>
            </a:endParaRPr>
          </a:p>
        </p:txBody>
      </p:sp>
      <p:grpSp>
        <p:nvGrpSpPr>
          <p:cNvPr id="12" name="Group 370"/>
          <p:cNvGrpSpPr>
            <a:grpSpLocks/>
          </p:cNvGrpSpPr>
          <p:nvPr/>
        </p:nvGrpSpPr>
        <p:grpSpPr bwMode="auto">
          <a:xfrm>
            <a:off x="3171825" y="1096963"/>
            <a:ext cx="2403475" cy="150812"/>
            <a:chOff x="1193800" y="1003300"/>
            <a:chExt cx="2403475" cy="150813"/>
          </a:xfrm>
        </p:grpSpPr>
        <p:sp>
          <p:nvSpPr>
            <p:cNvPr id="52256" name="Freeform 154"/>
            <p:cNvSpPr>
              <a:spLocks/>
            </p:cNvSpPr>
            <p:nvPr/>
          </p:nvSpPr>
          <p:spPr bwMode="auto">
            <a:xfrm>
              <a:off x="1193800" y="1077913"/>
              <a:ext cx="2403475" cy="76200"/>
            </a:xfrm>
            <a:custGeom>
              <a:avLst/>
              <a:gdLst>
                <a:gd name="T0" fmla="*/ 2147483647 w 1514"/>
                <a:gd name="T1" fmla="*/ 2147483647 h 48"/>
                <a:gd name="T2" fmla="*/ 2147483647 w 1514"/>
                <a:gd name="T3" fmla="*/ 2147483647 h 48"/>
                <a:gd name="T4" fmla="*/ 2147483647 w 1514"/>
                <a:gd name="T5" fmla="*/ 2147483647 h 48"/>
                <a:gd name="T6" fmla="*/ 2147483647 w 1514"/>
                <a:gd name="T7" fmla="*/ 2147483647 h 48"/>
                <a:gd name="T8" fmla="*/ 2147483647 w 1514"/>
                <a:gd name="T9" fmla="*/ 2147483647 h 48"/>
                <a:gd name="T10" fmla="*/ 2147483647 w 1514"/>
                <a:gd name="T11" fmla="*/ 2147483647 h 48"/>
                <a:gd name="T12" fmla="*/ 2147483647 w 1514"/>
                <a:gd name="T13" fmla="*/ 0 h 48"/>
                <a:gd name="T14" fmla="*/ 2147483647 w 1514"/>
                <a:gd name="T15" fmla="*/ 0 h 48"/>
                <a:gd name="T16" fmla="*/ 2147483647 w 1514"/>
                <a:gd name="T17" fmla="*/ 0 h 48"/>
                <a:gd name="T18" fmla="*/ 2147483647 w 1514"/>
                <a:gd name="T19" fmla="*/ 0 h 48"/>
                <a:gd name="T20" fmla="*/ 2147483647 w 1514"/>
                <a:gd name="T21" fmla="*/ 0 h 48"/>
                <a:gd name="T22" fmla="*/ 2147483647 w 1514"/>
                <a:gd name="T23" fmla="*/ 2147483647 h 48"/>
                <a:gd name="T24" fmla="*/ 0 w 1514"/>
                <a:gd name="T25" fmla="*/ 2147483647 h 48"/>
                <a:gd name="T26" fmla="*/ 0 w 1514"/>
                <a:gd name="T27" fmla="*/ 2147483647 h 48"/>
                <a:gd name="T28" fmla="*/ 0 w 1514"/>
                <a:gd name="T29" fmla="*/ 2147483647 h 48"/>
                <a:gd name="T30" fmla="*/ 0 w 1514"/>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4"/>
                <a:gd name="T49" fmla="*/ 0 h 48"/>
                <a:gd name="T50" fmla="*/ 1514 w 1514"/>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4" h="48">
                  <a:moveTo>
                    <a:pt x="1514" y="48"/>
                  </a:moveTo>
                  <a:lnTo>
                    <a:pt x="1514" y="20"/>
                  </a:lnTo>
                  <a:lnTo>
                    <a:pt x="1512" y="12"/>
                  </a:lnTo>
                  <a:lnTo>
                    <a:pt x="1508" y="6"/>
                  </a:lnTo>
                  <a:lnTo>
                    <a:pt x="1500" y="0"/>
                  </a:lnTo>
                  <a:lnTo>
                    <a:pt x="1492" y="0"/>
                  </a:lnTo>
                  <a:lnTo>
                    <a:pt x="20" y="0"/>
                  </a:lnTo>
                  <a:lnTo>
                    <a:pt x="12" y="0"/>
                  </a:lnTo>
                  <a:lnTo>
                    <a:pt x="6" y="6"/>
                  </a:lnTo>
                  <a:lnTo>
                    <a:pt x="0" y="12"/>
                  </a:lnTo>
                  <a:lnTo>
                    <a:pt x="0" y="20"/>
                  </a:lnTo>
                  <a:lnTo>
                    <a:pt x="0" y="48"/>
                  </a:lnTo>
                </a:path>
              </a:pathLst>
            </a:custGeom>
            <a:noFill/>
            <a:ln w="8636">
              <a:solidFill>
                <a:srgbClr val="000000"/>
              </a:solidFill>
              <a:round/>
              <a:headEnd/>
              <a:tailEnd/>
            </a:ln>
          </p:spPr>
          <p:txBody>
            <a:bodyPr/>
            <a:lstStyle/>
            <a:p>
              <a:endParaRPr lang="en-US" b="1">
                <a:latin typeface="+mn-lt"/>
              </a:endParaRPr>
            </a:p>
          </p:txBody>
        </p:sp>
        <p:sp>
          <p:nvSpPr>
            <p:cNvPr id="52257" name="Line 155"/>
            <p:cNvSpPr>
              <a:spLocks noChangeShapeType="1"/>
            </p:cNvSpPr>
            <p:nvPr/>
          </p:nvSpPr>
          <p:spPr bwMode="auto">
            <a:xfrm rot="16200000" flipH="1">
              <a:off x="2331244" y="1034256"/>
              <a:ext cx="63500" cy="1588"/>
            </a:xfrm>
            <a:prstGeom prst="line">
              <a:avLst/>
            </a:prstGeom>
            <a:noFill/>
            <a:ln w="8636">
              <a:solidFill>
                <a:srgbClr val="000000"/>
              </a:solidFill>
              <a:round/>
              <a:headEnd/>
              <a:tailEnd/>
            </a:ln>
          </p:spPr>
          <p:txBody>
            <a:bodyPr/>
            <a:lstStyle/>
            <a:p>
              <a:endParaRPr lang="en-US" b="1">
                <a:latin typeface="+mn-lt"/>
              </a:endParaRPr>
            </a:p>
          </p:txBody>
        </p:sp>
      </p:grpSp>
      <p:sp>
        <p:nvSpPr>
          <p:cNvPr id="1406979" name="Rectangle 3"/>
          <p:cNvSpPr>
            <a:spLocks noChangeArrowheads="1"/>
          </p:cNvSpPr>
          <p:nvPr/>
        </p:nvSpPr>
        <p:spPr bwMode="auto">
          <a:xfrm>
            <a:off x="0" y="609600"/>
            <a:ext cx="3733800" cy="5105400"/>
          </a:xfrm>
          <a:prstGeom prst="rect">
            <a:avLst/>
          </a:prstGeom>
          <a:noFill/>
          <a:ln w="9525">
            <a:noFill/>
            <a:miter lim="800000"/>
            <a:headEnd/>
            <a:tailEnd/>
          </a:ln>
        </p:spPr>
        <p:txBody>
          <a:bodyPr/>
          <a:lstStyle/>
          <a:p>
            <a:pPr marL="342900" indent="-342900">
              <a:spcBef>
                <a:spcPct val="20000"/>
              </a:spcBef>
              <a:buFontTx/>
              <a:buChar char="•"/>
            </a:pPr>
            <a:endParaRPr lang="en-US" sz="2000" b="1">
              <a:latin typeface="+mn-lt"/>
              <a:cs typeface="Times New Roman" pitchFamily="18" charset="0"/>
            </a:endParaRPr>
          </a:p>
        </p:txBody>
      </p:sp>
      <p:sp>
        <p:nvSpPr>
          <p:cNvPr id="52248" name="Rectangle 4"/>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mn-lt"/>
              </a:rPr>
              <a:t>Copyright ©The McGraw-Hill Companies, Inc. Permission required for reproduction or display</a:t>
            </a:r>
          </a:p>
        </p:txBody>
      </p:sp>
      <p:sp>
        <p:nvSpPr>
          <p:cNvPr id="52249" name="AutoShape 5"/>
          <p:cNvSpPr>
            <a:spLocks noChangeArrowheads="1"/>
          </p:cNvSpPr>
          <p:nvPr/>
        </p:nvSpPr>
        <p:spPr bwMode="auto">
          <a:xfrm>
            <a:off x="152399" y="1981200"/>
            <a:ext cx="2631743" cy="2895600"/>
          </a:xfrm>
          <a:prstGeom prst="wedgeRectCallout">
            <a:avLst>
              <a:gd name="adj1" fmla="val 36708"/>
              <a:gd name="adj2" fmla="val -31796"/>
            </a:avLst>
          </a:prstGeom>
          <a:noFill/>
          <a:ln w="9525">
            <a:noFill/>
            <a:miter lim="800000"/>
            <a:headEnd/>
            <a:tailEnd/>
          </a:ln>
        </p:spPr>
        <p:txBody>
          <a:bodyPr/>
          <a:lstStyle/>
          <a:p>
            <a:pPr eaLnBrk="0" hangingPunct="0"/>
            <a:r>
              <a:rPr lang="en-US" sz="2000" b="1" dirty="0" smtClean="0">
                <a:latin typeface="+mn-lt"/>
              </a:rPr>
              <a:t>tRNA contains </a:t>
            </a:r>
            <a:r>
              <a:rPr lang="en-US" sz="2000" b="1" dirty="0">
                <a:latin typeface="+mn-lt"/>
              </a:rPr>
              <a:t>single- and double-stranded regions.</a:t>
            </a:r>
          </a:p>
          <a:p>
            <a:pPr eaLnBrk="0" hangingPunct="0"/>
            <a:endParaRPr lang="en-US" sz="2000" b="1" dirty="0" smtClean="0">
              <a:latin typeface="+mn-lt"/>
            </a:endParaRPr>
          </a:p>
          <a:p>
            <a:pPr eaLnBrk="0" hangingPunct="0"/>
            <a:r>
              <a:rPr lang="en-US" sz="2000" b="1" dirty="0" smtClean="0">
                <a:latin typeface="+mn-lt"/>
              </a:rPr>
              <a:t>These </a:t>
            </a:r>
            <a:r>
              <a:rPr lang="en-US" sz="2000" b="1" dirty="0">
                <a:latin typeface="+mn-lt"/>
              </a:rPr>
              <a:t>spontaneously interact to produce </a:t>
            </a:r>
            <a:r>
              <a:rPr lang="en-US" sz="2000" b="1" dirty="0" smtClean="0">
                <a:latin typeface="+mn-lt"/>
              </a:rPr>
              <a:t>3-D </a:t>
            </a:r>
            <a:r>
              <a:rPr lang="en-US" sz="2000" b="1" dirty="0">
                <a:latin typeface="+mn-lt"/>
              </a:rPr>
              <a:t>structure.</a:t>
            </a:r>
          </a:p>
        </p:txBody>
      </p:sp>
      <p:sp>
        <p:nvSpPr>
          <p:cNvPr id="1406982" name="Text Box 6"/>
          <p:cNvSpPr txBox="1">
            <a:spLocks noChangeArrowheads="1"/>
          </p:cNvSpPr>
          <p:nvPr/>
        </p:nvSpPr>
        <p:spPr bwMode="auto">
          <a:xfrm>
            <a:off x="152400" y="5943600"/>
            <a:ext cx="1894942" cy="338554"/>
          </a:xfrm>
          <a:prstGeom prst="rect">
            <a:avLst/>
          </a:prstGeom>
          <a:noFill/>
          <a:ln w="9525">
            <a:noFill/>
            <a:miter lim="800000"/>
            <a:headEnd/>
            <a:tailEnd/>
          </a:ln>
        </p:spPr>
        <p:txBody>
          <a:bodyPr wrap="none">
            <a:spAutoFit/>
          </a:bodyPr>
          <a:lstStyle/>
          <a:p>
            <a:pPr eaLnBrk="0" hangingPunct="0"/>
            <a:r>
              <a:rPr lang="en-US" sz="1600" b="1" dirty="0" err="1" smtClean="0">
                <a:latin typeface="+mn-lt"/>
              </a:rPr>
              <a:t>Brooker</a:t>
            </a:r>
            <a:r>
              <a:rPr lang="en-US" sz="1600" b="1" dirty="0" smtClean="0">
                <a:latin typeface="+mn-lt"/>
              </a:rPr>
              <a:t> Fig </a:t>
            </a:r>
            <a:r>
              <a:rPr lang="en-US" sz="1600" b="1" dirty="0">
                <a:latin typeface="+mn-lt"/>
              </a:rPr>
              <a:t>11.19</a:t>
            </a:r>
          </a:p>
        </p:txBody>
      </p:sp>
      <p:sp>
        <p:nvSpPr>
          <p:cNvPr id="52251" name="Text Box 7"/>
          <p:cNvSpPr txBox="1">
            <a:spLocks noChangeArrowheads="1"/>
          </p:cNvSpPr>
          <p:nvPr/>
        </p:nvSpPr>
        <p:spPr bwMode="auto">
          <a:xfrm>
            <a:off x="4572000" y="5943600"/>
            <a:ext cx="2133600" cy="396875"/>
          </a:xfrm>
          <a:prstGeom prst="rect">
            <a:avLst/>
          </a:prstGeom>
          <a:noFill/>
          <a:ln w="9525">
            <a:noFill/>
            <a:miter lim="800000"/>
            <a:headEnd/>
            <a:tailEnd/>
          </a:ln>
        </p:spPr>
        <p:txBody>
          <a:bodyPr>
            <a:spAutoFit/>
          </a:bodyPr>
          <a:lstStyle/>
          <a:p>
            <a:pPr>
              <a:spcBef>
                <a:spcPct val="50000"/>
              </a:spcBef>
            </a:pPr>
            <a:r>
              <a:rPr lang="en-US" sz="2000" b="1">
                <a:latin typeface="+mn-lt"/>
              </a:rPr>
              <a:t>Anticodon loop</a:t>
            </a:r>
          </a:p>
        </p:txBody>
      </p:sp>
      <p:sp>
        <p:nvSpPr>
          <p:cNvPr id="52252" name="Text Box 8"/>
          <p:cNvSpPr txBox="1">
            <a:spLocks noChangeArrowheads="1"/>
          </p:cNvSpPr>
          <p:nvPr/>
        </p:nvSpPr>
        <p:spPr bwMode="auto">
          <a:xfrm>
            <a:off x="6781800" y="1066800"/>
            <a:ext cx="2209800" cy="701675"/>
          </a:xfrm>
          <a:prstGeom prst="rect">
            <a:avLst/>
          </a:prstGeom>
          <a:noFill/>
          <a:ln w="9525">
            <a:noFill/>
            <a:miter lim="800000"/>
            <a:headEnd/>
            <a:tailEnd/>
          </a:ln>
        </p:spPr>
        <p:txBody>
          <a:bodyPr>
            <a:spAutoFit/>
          </a:bodyPr>
          <a:lstStyle/>
          <a:p>
            <a:pPr>
              <a:spcBef>
                <a:spcPct val="50000"/>
              </a:spcBef>
            </a:pPr>
            <a:r>
              <a:rPr lang="en-US" sz="2000" b="1">
                <a:latin typeface="+mn-lt"/>
              </a:rPr>
              <a:t>3’ end carries amino acid</a:t>
            </a:r>
          </a:p>
        </p:txBody>
      </p:sp>
      <p:sp>
        <p:nvSpPr>
          <p:cNvPr id="52253" name="Line 9"/>
          <p:cNvSpPr>
            <a:spLocks noChangeShapeType="1"/>
          </p:cNvSpPr>
          <p:nvPr/>
        </p:nvSpPr>
        <p:spPr bwMode="auto">
          <a:xfrm flipH="1" flipV="1">
            <a:off x="6402388" y="1295400"/>
            <a:ext cx="379412" cy="152400"/>
          </a:xfrm>
          <a:prstGeom prst="line">
            <a:avLst/>
          </a:prstGeom>
          <a:noFill/>
          <a:ln w="57150">
            <a:solidFill>
              <a:srgbClr val="0000FF"/>
            </a:solidFill>
            <a:round/>
            <a:headEnd/>
            <a:tailEnd type="triangle" w="med" len="med"/>
          </a:ln>
        </p:spPr>
        <p:txBody>
          <a:bodyPr/>
          <a:lstStyle/>
          <a:p>
            <a:endParaRPr lang="en-US" b="1">
              <a:latin typeface="+mn-lt"/>
            </a:endParaRPr>
          </a:p>
        </p:txBody>
      </p:sp>
      <p:sp>
        <p:nvSpPr>
          <p:cNvPr id="52254" name="Line 10"/>
          <p:cNvSpPr>
            <a:spLocks noChangeShapeType="1"/>
          </p:cNvSpPr>
          <p:nvPr/>
        </p:nvSpPr>
        <p:spPr bwMode="auto">
          <a:xfrm flipH="1" flipV="1">
            <a:off x="4114800" y="5486400"/>
            <a:ext cx="533400" cy="685800"/>
          </a:xfrm>
          <a:prstGeom prst="line">
            <a:avLst/>
          </a:prstGeom>
          <a:noFill/>
          <a:ln w="57150">
            <a:solidFill>
              <a:srgbClr val="0000FF"/>
            </a:solidFill>
            <a:round/>
            <a:headEnd/>
            <a:tailEnd type="triangle" w="med" len="med"/>
          </a:ln>
        </p:spPr>
        <p:txBody>
          <a:bodyPr/>
          <a:lstStyle/>
          <a:p>
            <a:endParaRPr lang="en-US" b="1">
              <a:latin typeface="+mn-lt"/>
            </a:endParaRPr>
          </a:p>
        </p:txBody>
      </p:sp>
      <p:sp>
        <p:nvSpPr>
          <p:cNvPr id="54" name="Title 53"/>
          <p:cNvSpPr>
            <a:spLocks noGrp="1"/>
          </p:cNvSpPr>
          <p:nvPr>
            <p:ph type="title"/>
          </p:nvPr>
        </p:nvSpPr>
        <p:spPr/>
        <p:txBody>
          <a:bodyPr/>
          <a:lstStyle/>
          <a:p>
            <a:r>
              <a:rPr lang="en-US" sz="2800" dirty="0" smtClean="0"/>
              <a:t>tRNA structure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1406979">
                                            <p:txEl>
                                              <p:pRg st="0" end="0"/>
                                            </p:txEl>
                                          </p:spTgt>
                                        </p:tgtEl>
                                        <p:attrNameLst>
                                          <p:attrName>style.visibility</p:attrName>
                                        </p:attrNameLst>
                                      </p:cBhvr>
                                      <p:to>
                                        <p:strVal val="visible"/>
                                      </p:to>
                                    </p:set>
                                    <p:animEffect transition="in" filter="wipe(left)">
                                      <p:cBhvr>
                                        <p:cTn id="7" dur="500"/>
                                        <p:tgtEl>
                                          <p:spTgt spid="140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406982"/>
                                        </p:tgtEl>
                                        <p:attrNameLst>
                                          <p:attrName>style.visibility</p:attrName>
                                        </p:attrNameLst>
                                      </p:cBhvr>
                                      <p:to>
                                        <p:strVal val="visible"/>
                                      </p:to>
                                    </p:set>
                                    <p:anim calcmode="lin" valueType="num">
                                      <p:cBhvr>
                                        <p:cTn id="12" dur="1000" fill="hold"/>
                                        <p:tgtEl>
                                          <p:spTgt spid="1406982"/>
                                        </p:tgtEl>
                                        <p:attrNameLst>
                                          <p:attrName>ppt_w</p:attrName>
                                        </p:attrNameLst>
                                      </p:cBhvr>
                                      <p:tavLst>
                                        <p:tav tm="0">
                                          <p:val>
                                            <p:fltVal val="0"/>
                                          </p:val>
                                        </p:tav>
                                        <p:tav tm="100000">
                                          <p:val>
                                            <p:strVal val="#ppt_w"/>
                                          </p:val>
                                        </p:tav>
                                      </p:tavLst>
                                    </p:anim>
                                    <p:anim calcmode="lin" valueType="num">
                                      <p:cBhvr>
                                        <p:cTn id="13" dur="1000" fill="hold"/>
                                        <p:tgtEl>
                                          <p:spTgt spid="1406982"/>
                                        </p:tgtEl>
                                        <p:attrNameLst>
                                          <p:attrName>ppt_h</p:attrName>
                                        </p:attrNameLst>
                                      </p:cBhvr>
                                      <p:tavLst>
                                        <p:tav tm="0">
                                          <p:val>
                                            <p:fltVal val="0"/>
                                          </p:val>
                                        </p:tav>
                                        <p:tav tm="100000">
                                          <p:val>
                                            <p:strVal val="#ppt_h"/>
                                          </p:val>
                                        </p:tav>
                                      </p:tavLst>
                                    </p:anim>
                                    <p:anim calcmode="lin" valueType="num">
                                      <p:cBhvr>
                                        <p:cTn id="14" dur="1000" fill="hold"/>
                                        <p:tgtEl>
                                          <p:spTgt spid="140698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4069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2249"/>
                                        </p:tgtEl>
                                        <p:attrNameLst>
                                          <p:attrName>style.visibility</p:attrName>
                                        </p:attrNameLst>
                                      </p:cBhvr>
                                      <p:to>
                                        <p:strVal val="visible"/>
                                      </p:to>
                                    </p:set>
                                    <p:animEffect transition="in" filter="wipe(down)">
                                      <p:cBhvr>
                                        <p:cTn id="20" dur="500"/>
                                        <p:tgtEl>
                                          <p:spTgt spid="522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2252"/>
                                        </p:tgtEl>
                                        <p:attrNameLst>
                                          <p:attrName>style.visibility</p:attrName>
                                        </p:attrNameLst>
                                      </p:cBhvr>
                                      <p:to>
                                        <p:strVal val="visible"/>
                                      </p:to>
                                    </p:set>
                                    <p:animEffect transition="in" filter="wipe(down)">
                                      <p:cBhvr>
                                        <p:cTn id="25" dur="500"/>
                                        <p:tgtEl>
                                          <p:spTgt spid="5225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2253"/>
                                        </p:tgtEl>
                                        <p:attrNameLst>
                                          <p:attrName>style.visibility</p:attrName>
                                        </p:attrNameLst>
                                      </p:cBhvr>
                                      <p:to>
                                        <p:strVal val="visible"/>
                                      </p:to>
                                    </p:set>
                                    <p:animEffect transition="in" filter="wipe(down)">
                                      <p:cBhvr>
                                        <p:cTn id="28" dur="500"/>
                                        <p:tgtEl>
                                          <p:spTgt spid="5225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251"/>
                                        </p:tgtEl>
                                        <p:attrNameLst>
                                          <p:attrName>style.visibility</p:attrName>
                                        </p:attrNameLst>
                                      </p:cBhvr>
                                      <p:to>
                                        <p:strVal val="visible"/>
                                      </p:to>
                                    </p:set>
                                    <p:animEffect transition="in" filter="wipe(down)">
                                      <p:cBhvr>
                                        <p:cTn id="33" dur="500"/>
                                        <p:tgtEl>
                                          <p:spTgt spid="5225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2254"/>
                                        </p:tgtEl>
                                        <p:attrNameLst>
                                          <p:attrName>style.visibility</p:attrName>
                                        </p:attrNameLst>
                                      </p:cBhvr>
                                      <p:to>
                                        <p:strVal val="visible"/>
                                      </p:to>
                                    </p:set>
                                    <p:animEffect transition="in" filter="wipe(down)">
                                      <p:cBhvr>
                                        <p:cTn id="36" dur="500"/>
                                        <p:tgtEl>
                                          <p:spTgt spid="52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79" grpId="0" build="p" bldLvl="4"/>
      <p:bldP spid="52249" grpId="0"/>
      <p:bldP spid="1406982" grpId="0"/>
      <p:bldP spid="52251" grpId="0"/>
      <p:bldP spid="52252" grpId="0"/>
      <p:bldP spid="52253" grpId="0" animBg="1"/>
      <p:bldP spid="52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Study guide cont.</a:t>
            </a:r>
          </a:p>
        </p:txBody>
      </p:sp>
      <p:sp>
        <p:nvSpPr>
          <p:cNvPr id="4099" name="Rectangle 3"/>
          <p:cNvSpPr>
            <a:spLocks noGrp="1" noChangeArrowheads="1"/>
          </p:cNvSpPr>
          <p:nvPr>
            <p:ph type="body" idx="1"/>
          </p:nvPr>
        </p:nvSpPr>
        <p:spPr>
          <a:xfrm>
            <a:off x="628650" y="933450"/>
            <a:ext cx="8096250" cy="5448300"/>
          </a:xfrm>
        </p:spPr>
        <p:txBody>
          <a:bodyPr/>
          <a:lstStyle/>
          <a:p>
            <a:pPr eaLnBrk="1" hangingPunct="1">
              <a:lnSpc>
                <a:spcPct val="80000"/>
              </a:lnSpc>
            </a:pPr>
            <a:r>
              <a:rPr lang="en-US" sz="2400" smtClean="0"/>
              <a:t>Which nucleotides are pyrimidines vs. purines?</a:t>
            </a:r>
          </a:p>
          <a:p>
            <a:pPr eaLnBrk="1" hangingPunct="1">
              <a:lnSpc>
                <a:spcPct val="80000"/>
              </a:lnSpc>
            </a:pPr>
            <a:r>
              <a:rPr lang="en-US" sz="2400" smtClean="0"/>
              <a:t>What part of the nucleotide makes it function as an “A” nucleotide for RNA vs. an “A” nucleotide for DNA? Can you use the same nucleotides?</a:t>
            </a:r>
          </a:p>
          <a:p>
            <a:pPr eaLnBrk="1" hangingPunct="1">
              <a:lnSpc>
                <a:spcPct val="80000"/>
              </a:lnSpc>
            </a:pPr>
            <a:r>
              <a:rPr lang="en-US" sz="2400" smtClean="0"/>
              <a:t>Within a DNA molecule (or RNA molecule), which bonds are  phosphodiester bonds and which are hydrogen bonds? What is the chemical difference? (covalent vs. weak, etc.)</a:t>
            </a:r>
          </a:p>
          <a:p>
            <a:pPr eaLnBrk="1" hangingPunct="1">
              <a:lnSpc>
                <a:spcPct val="80000"/>
              </a:lnSpc>
            </a:pPr>
            <a:r>
              <a:rPr lang="en-US" sz="2400" smtClean="0"/>
              <a:t>How many hydrogen bonds are found between G:C pairing vs. A:T pairing? </a:t>
            </a:r>
          </a:p>
          <a:p>
            <a:pPr eaLnBrk="1" hangingPunct="1">
              <a:lnSpc>
                <a:spcPct val="80000"/>
              </a:lnSpc>
            </a:pPr>
            <a:r>
              <a:rPr lang="en-US" sz="2400" smtClean="0"/>
              <a:t>What determines whether the end of a DNA strand will be “5 prime” vs. “3 prime”?</a:t>
            </a:r>
          </a:p>
          <a:p>
            <a:pPr eaLnBrk="1" hangingPunct="1">
              <a:lnSpc>
                <a:spcPct val="80000"/>
              </a:lnSpc>
            </a:pPr>
            <a:r>
              <a:rPr lang="en-US" sz="2400" smtClean="0"/>
              <a:t>What is a palindrome or hairpin structure?</a:t>
            </a:r>
          </a:p>
          <a:p>
            <a:pPr eaLnBrk="1" hangingPunct="1">
              <a:lnSpc>
                <a:spcPct val="80000"/>
              </a:lnSpc>
            </a:pPr>
            <a:endParaRPr lang="en-US" sz="2400" smtClean="0"/>
          </a:p>
          <a:p>
            <a:pPr eaLnBrk="1" hangingPunct="1">
              <a:lnSpc>
                <a:spcPct val="80000"/>
              </a:lnSpc>
            </a:pPr>
            <a:r>
              <a:rPr lang="en-US" sz="2400" smtClean="0"/>
              <a:t>I will not be covering the section on B-DNA, A-DNA, and Z-DNA structure.</a:t>
            </a:r>
          </a:p>
          <a:p>
            <a:pPr eaLnBrk="1" hangingPunct="1">
              <a:lnSpc>
                <a:spcPct val="80000"/>
              </a:lnSpc>
            </a:pPr>
            <a:endParaRPr lang="en-US" sz="20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152400"/>
            <a:ext cx="8229600" cy="762000"/>
          </a:xfrm>
        </p:spPr>
        <p:txBody>
          <a:bodyPr/>
          <a:lstStyle/>
          <a:p>
            <a:r>
              <a:rPr lang="en-US" sz="2400" b="1" dirty="0" smtClean="0"/>
              <a:t>DNA Structure: practice questions</a:t>
            </a:r>
          </a:p>
        </p:txBody>
      </p:sp>
      <p:sp>
        <p:nvSpPr>
          <p:cNvPr id="3" name="Content Placeholder 2"/>
          <p:cNvSpPr>
            <a:spLocks noGrp="1"/>
          </p:cNvSpPr>
          <p:nvPr>
            <p:ph idx="1"/>
          </p:nvPr>
        </p:nvSpPr>
        <p:spPr>
          <a:xfrm>
            <a:off x="381000" y="1371600"/>
            <a:ext cx="8305800" cy="5029200"/>
          </a:xfrm>
        </p:spPr>
        <p:txBody>
          <a:bodyPr/>
          <a:lstStyle/>
          <a:p>
            <a:pPr marL="0" indent="0">
              <a:buFontTx/>
              <a:buNone/>
              <a:defRPr/>
            </a:pPr>
            <a:r>
              <a:rPr lang="en-US" sz="2000" dirty="0" smtClean="0"/>
              <a:t>The following comprehension questions (at end of each chapter section) in </a:t>
            </a:r>
            <a:r>
              <a:rPr lang="en-US" sz="2000" dirty="0" err="1" smtClean="0"/>
              <a:t>Brooker</a:t>
            </a:r>
            <a:r>
              <a:rPr lang="en-US" sz="2000" dirty="0" smtClean="0"/>
              <a:t>, </a:t>
            </a:r>
            <a:r>
              <a:rPr lang="en-US" sz="2000" i="1" dirty="0" smtClean="0"/>
              <a:t>Concepts of Genetics </a:t>
            </a:r>
            <a:r>
              <a:rPr lang="en-US" sz="2000" dirty="0" smtClean="0"/>
              <a:t> are recommended:</a:t>
            </a:r>
            <a:endParaRPr lang="en-US" sz="2000" dirty="0"/>
          </a:p>
          <a:p>
            <a:pPr>
              <a:defRPr/>
            </a:pPr>
            <a:r>
              <a:rPr lang="en-US" sz="2000" u="sng" dirty="0" smtClean="0"/>
              <a:t>Comprehension Questions</a:t>
            </a:r>
            <a:r>
              <a:rPr lang="en-US" sz="2000" dirty="0" smtClean="0"/>
              <a:t> (at end of each section):</a:t>
            </a:r>
            <a:r>
              <a:rPr lang="en-US" sz="1400" dirty="0"/>
              <a:t> </a:t>
            </a:r>
            <a:r>
              <a:rPr lang="en-US" sz="1600" dirty="0" smtClean="0"/>
              <a:t>11.2, 11.3, 11.3, 11.5 #2, 11.7, </a:t>
            </a:r>
            <a:r>
              <a:rPr lang="en-US" sz="2000" dirty="0" smtClean="0"/>
              <a:t> </a:t>
            </a:r>
            <a:r>
              <a:rPr lang="en-US" sz="1800" dirty="0" smtClean="0"/>
              <a:t>Answers to Comprehension Questions are at the very end of every chapter. </a:t>
            </a:r>
          </a:p>
          <a:p>
            <a:pPr>
              <a:defRPr/>
            </a:pPr>
            <a:endParaRPr lang="en-US" sz="2000" u="sng" dirty="0" smtClean="0"/>
          </a:p>
          <a:p>
            <a:pPr>
              <a:defRPr/>
            </a:pPr>
            <a:r>
              <a:rPr lang="en-US" sz="2000" u="sng" dirty="0" smtClean="0"/>
              <a:t>Solved Problems</a:t>
            </a:r>
            <a:r>
              <a:rPr lang="en-US" sz="2000" dirty="0" smtClean="0"/>
              <a:t> at end of chapter (answers included): [none]</a:t>
            </a:r>
          </a:p>
          <a:p>
            <a:pPr>
              <a:defRPr/>
            </a:pPr>
            <a:endParaRPr lang="en-US" sz="2000" u="sng" dirty="0" smtClean="0"/>
          </a:p>
          <a:p>
            <a:pPr>
              <a:defRPr/>
            </a:pPr>
            <a:r>
              <a:rPr lang="en-US" sz="2000" u="sng" dirty="0" smtClean="0"/>
              <a:t>Conceptual questions</a:t>
            </a:r>
            <a:r>
              <a:rPr lang="en-US" sz="2000" dirty="0" smtClean="0"/>
              <a:t> and </a:t>
            </a:r>
            <a:r>
              <a:rPr lang="en-US" sz="2000" u="sng" dirty="0" smtClean="0"/>
              <a:t>Experimental/Application Questions</a:t>
            </a:r>
            <a:r>
              <a:rPr lang="en-US" sz="2000" dirty="0" smtClean="0"/>
              <a:t> at end of chapter (answers found by logging into publisher’s website, or find them in the book): </a:t>
            </a:r>
          </a:p>
          <a:p>
            <a:pPr lvl="1">
              <a:defRPr/>
            </a:pPr>
            <a:r>
              <a:rPr lang="en-US" sz="1800" dirty="0" smtClean="0"/>
              <a:t>Concepts—C1,C4, C5, C7, C8, C13, C14, C17, C20, C25, C26, C27, C29, E1, </a:t>
            </a:r>
          </a:p>
          <a:p>
            <a:pPr lvl="1">
              <a:defRPr/>
            </a:pPr>
            <a:r>
              <a:rPr lang="en-US" sz="1800" dirty="0" smtClean="0"/>
              <a:t>A little more challenging—E3</a:t>
            </a:r>
            <a:r>
              <a:rPr lang="en-US" sz="1800" smtClean="0"/>
              <a:t>, E9</a:t>
            </a:r>
            <a:endParaRPr lang="en-US" sz="1800" dirty="0" smtClean="0"/>
          </a:p>
        </p:txBody>
      </p:sp>
    </p:spTree>
    <p:extLst>
      <p:ext uri="{BB962C8B-B14F-4D97-AF65-F5344CB8AC3E}">
        <p14:creationId xmlns:p14="http://schemas.microsoft.com/office/powerpoint/2010/main" val="318112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r>
              <a:rPr lang="en-US" smtClean="0"/>
              <a:t>Go over lecture outline at end of lecture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66700"/>
            <a:ext cx="7772400" cy="1143000"/>
          </a:xfrm>
        </p:spPr>
        <p:txBody>
          <a:bodyPr/>
          <a:lstStyle/>
          <a:p>
            <a:pPr eaLnBrk="1" hangingPunct="1"/>
            <a:r>
              <a:rPr lang="en-US" sz="3200" smtClean="0"/>
              <a:t>What makes a good carrier of hereditary information?</a:t>
            </a:r>
          </a:p>
        </p:txBody>
      </p:sp>
      <p:sp>
        <p:nvSpPr>
          <p:cNvPr id="5123" name="Rectangle 3"/>
          <p:cNvSpPr>
            <a:spLocks noGrp="1" noChangeArrowheads="1"/>
          </p:cNvSpPr>
          <p:nvPr>
            <p:ph type="body" idx="1"/>
          </p:nvPr>
        </p:nvSpPr>
        <p:spPr>
          <a:xfrm>
            <a:off x="476250" y="1638300"/>
            <a:ext cx="8267700" cy="5067300"/>
          </a:xfrm>
          <a:ln>
            <a:solidFill>
              <a:schemeClr val="tx1"/>
            </a:solidFill>
          </a:ln>
        </p:spPr>
        <p:txBody>
          <a:bodyPr/>
          <a:lstStyle/>
          <a:p>
            <a:pPr eaLnBrk="1" hangingPunct="1">
              <a:lnSpc>
                <a:spcPct val="90000"/>
              </a:lnSpc>
            </a:pPr>
            <a:r>
              <a:rPr lang="en-US" sz="2800" smtClean="0"/>
              <a:t>Complex enough to direct the specific expression of many different phenotypes</a:t>
            </a:r>
          </a:p>
          <a:p>
            <a:pPr lvl="1" eaLnBrk="1" hangingPunct="1">
              <a:lnSpc>
                <a:spcPct val="90000"/>
              </a:lnSpc>
            </a:pPr>
            <a:r>
              <a:rPr lang="en-US" sz="2400" smtClean="0"/>
              <a:t>Traits (macro level)</a:t>
            </a:r>
          </a:p>
          <a:p>
            <a:pPr lvl="1" eaLnBrk="1" hangingPunct="1">
              <a:lnSpc>
                <a:spcPct val="90000"/>
              </a:lnSpc>
            </a:pPr>
            <a:r>
              <a:rPr lang="en-US" sz="2400" smtClean="0"/>
              <a:t>Proteins (molecular level)</a:t>
            </a:r>
          </a:p>
          <a:p>
            <a:pPr eaLnBrk="1" hangingPunct="1">
              <a:lnSpc>
                <a:spcPct val="90000"/>
              </a:lnSpc>
            </a:pPr>
            <a:r>
              <a:rPr lang="en-US" sz="2800" smtClean="0"/>
              <a:t>Transferable to progeny cells or offspring (can be faithfully replicated so that offspring are like parents)</a:t>
            </a:r>
          </a:p>
          <a:p>
            <a:pPr eaLnBrk="1" hangingPunct="1">
              <a:lnSpc>
                <a:spcPct val="90000"/>
              </a:lnSpc>
            </a:pPr>
            <a:r>
              <a:rPr lang="en-US" sz="2800" smtClean="0"/>
              <a:t>Allows mutational change proposed by Darwin </a:t>
            </a:r>
          </a:p>
          <a:p>
            <a:pPr lvl="1" eaLnBrk="1" hangingPunct="1">
              <a:lnSpc>
                <a:spcPct val="90000"/>
              </a:lnSpc>
            </a:pPr>
            <a:r>
              <a:rPr lang="en-US" sz="2400" smtClean="0"/>
              <a:t>Living things do not stay </a:t>
            </a:r>
            <a:r>
              <a:rPr lang="en-US" sz="2400" u="sng" smtClean="0"/>
              <a:t>exactly</a:t>
            </a:r>
            <a:r>
              <a:rPr lang="en-US" sz="2400" smtClean="0"/>
              <a:t> the same generation after generation, unlike rocks or fire</a:t>
            </a:r>
          </a:p>
          <a:p>
            <a:pPr lvl="1" eaLnBrk="1" hangingPunct="1">
              <a:lnSpc>
                <a:spcPct val="90000"/>
              </a:lnSpc>
            </a:pPr>
            <a:r>
              <a:rPr lang="en-US" sz="2400" smtClean="0"/>
              <a:t>Living things can evolve and adapt to changes in the environment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12700"/>
            <a:ext cx="8826500" cy="673100"/>
          </a:xfrm>
        </p:spPr>
        <p:txBody>
          <a:bodyPr/>
          <a:lstStyle/>
          <a:p>
            <a:pPr eaLnBrk="1" hangingPunct="1"/>
            <a:r>
              <a:rPr lang="en-US" sz="3200" b="1" smtClean="0"/>
              <a:t>Cellular locations of DNA and RNA</a:t>
            </a:r>
          </a:p>
        </p:txBody>
      </p:sp>
      <p:pic>
        <p:nvPicPr>
          <p:cNvPr id="6147" name="Picture 3" descr="FG10_03"/>
          <p:cNvPicPr>
            <a:picLocks noGrp="1" noChangeAspect="1" noChangeArrowheads="1"/>
          </p:cNvPicPr>
          <p:nvPr>
            <p:ph idx="1"/>
          </p:nvPr>
        </p:nvPicPr>
        <p:blipFill>
          <a:blip r:embed="rId2" cstate="print"/>
          <a:srcRect l="20192" t="13077" r="23654" b="15384"/>
          <a:stretch>
            <a:fillRect/>
          </a:stretch>
        </p:blipFill>
        <p:spPr>
          <a:xfrm>
            <a:off x="1905000" y="758825"/>
            <a:ext cx="5638800" cy="5387975"/>
          </a:xfrm>
          <a:noFill/>
        </p:spPr>
      </p:pic>
      <p:sp>
        <p:nvSpPr>
          <p:cNvPr id="6148" name="Text Box 4"/>
          <p:cNvSpPr txBox="1">
            <a:spLocks noChangeArrowheads="1"/>
          </p:cNvSpPr>
          <p:nvPr/>
        </p:nvSpPr>
        <p:spPr bwMode="auto">
          <a:xfrm>
            <a:off x="4889500" y="6515100"/>
            <a:ext cx="4152900" cy="274638"/>
          </a:xfrm>
          <a:prstGeom prst="rect">
            <a:avLst/>
          </a:prstGeom>
          <a:noFill/>
          <a:ln w="9525">
            <a:noFill/>
            <a:miter lim="800000"/>
            <a:headEnd/>
            <a:tailEnd/>
          </a:ln>
        </p:spPr>
        <p:txBody>
          <a:bodyPr>
            <a:spAutoFit/>
          </a:bodyPr>
          <a:lstStyle/>
          <a:p>
            <a:pPr algn="r">
              <a:spcBef>
                <a:spcPct val="50000"/>
              </a:spcBef>
            </a:pPr>
            <a:r>
              <a:rPr lang="en-US" sz="1200">
                <a:latin typeface="Arial" pitchFamily="34" charset="0"/>
              </a:rPr>
              <a:t>Fig from Audesirk et al., </a:t>
            </a:r>
            <a:r>
              <a:rPr lang="en-US" sz="1200" i="1">
                <a:latin typeface="Arial" pitchFamily="34" charset="0"/>
              </a:rPr>
              <a:t>Biology, Life on Earth,</a:t>
            </a:r>
            <a:r>
              <a:rPr lang="en-US" sz="1200">
                <a:latin typeface="Arial" pitchFamily="34" charset="0"/>
              </a:rPr>
              <a:t> 6</a:t>
            </a:r>
            <a:r>
              <a:rPr lang="en-US" sz="1200" baseline="30000">
                <a:latin typeface="Arial" pitchFamily="34" charset="0"/>
              </a:rPr>
              <a:t>th</a:t>
            </a:r>
            <a:r>
              <a:rPr lang="en-US" sz="1200">
                <a:latin typeface="Arial" pitchFamily="34" charset="0"/>
              </a:rPr>
              <a:t> 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79413" y="1303338"/>
            <a:ext cx="8383587" cy="4487862"/>
          </a:xfrm>
          <a:prstGeom prst="rect">
            <a:avLst/>
          </a:prstGeom>
          <a:noFill/>
          <a:ln w="9525">
            <a:noFill/>
            <a:miter lim="800000"/>
            <a:headEnd/>
            <a:tailEnd/>
          </a:ln>
        </p:spPr>
      </p:pic>
      <p:sp>
        <p:nvSpPr>
          <p:cNvPr id="3" name="TextBox 2"/>
          <p:cNvSpPr txBox="1"/>
          <p:nvPr/>
        </p:nvSpPr>
        <p:spPr>
          <a:xfrm>
            <a:off x="664473" y="282575"/>
            <a:ext cx="3865563" cy="831850"/>
          </a:xfrm>
          <a:prstGeom prst="rect">
            <a:avLst/>
          </a:prstGeom>
          <a:noFill/>
          <a:ln>
            <a:solidFill>
              <a:schemeClr val="tx1"/>
            </a:solidFill>
          </a:ln>
        </p:spPr>
        <p:txBody>
          <a:bodyPr wrap="none">
            <a:spAutoFit/>
          </a:bodyPr>
          <a:lstStyle/>
          <a:p>
            <a:pPr>
              <a:defRPr/>
            </a:pPr>
            <a:r>
              <a:rPr lang="en-US" dirty="0">
                <a:latin typeface="+mn-lt"/>
              </a:rPr>
              <a:t>DNA as hereditary material</a:t>
            </a:r>
          </a:p>
          <a:p>
            <a:pPr>
              <a:defRPr/>
            </a:pPr>
            <a:r>
              <a:rPr lang="en-US" dirty="0">
                <a:latin typeface="+mn-lt"/>
              </a:rPr>
              <a:t>(traditional central dogma)</a:t>
            </a:r>
          </a:p>
        </p:txBody>
      </p:sp>
      <p:sp>
        <p:nvSpPr>
          <p:cNvPr id="4" name="TextBox 3"/>
          <p:cNvSpPr txBox="1"/>
          <p:nvPr/>
        </p:nvSpPr>
        <p:spPr>
          <a:xfrm>
            <a:off x="5049838" y="282575"/>
            <a:ext cx="3865562" cy="831850"/>
          </a:xfrm>
          <a:prstGeom prst="rect">
            <a:avLst/>
          </a:prstGeom>
          <a:noFill/>
          <a:ln>
            <a:solidFill>
              <a:schemeClr val="tx1"/>
            </a:solidFill>
          </a:ln>
        </p:spPr>
        <p:txBody>
          <a:bodyPr wrap="none">
            <a:spAutoFit/>
          </a:bodyPr>
          <a:lstStyle/>
          <a:p>
            <a:pPr>
              <a:defRPr/>
            </a:pPr>
            <a:r>
              <a:rPr lang="en-US" dirty="0">
                <a:latin typeface="+mn-lt"/>
              </a:rPr>
              <a:t>RNA as hereditary material</a:t>
            </a:r>
          </a:p>
          <a:p>
            <a:pPr algn="ctr">
              <a:defRPr/>
            </a:pPr>
            <a:r>
              <a:rPr lang="en-US" dirty="0">
                <a:latin typeface="+mn-lt"/>
              </a:rPr>
              <a:t>(retroviruses only)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10-08 part 1"/>
          <p:cNvPicPr>
            <a:picLocks noChangeAspect="1" noChangeArrowheads="1"/>
          </p:cNvPicPr>
          <p:nvPr/>
        </p:nvPicPr>
        <p:blipFill>
          <a:blip r:embed="rId3" cstate="print"/>
          <a:srcRect/>
          <a:stretch>
            <a:fillRect/>
          </a:stretch>
        </p:blipFill>
        <p:spPr bwMode="auto">
          <a:xfrm>
            <a:off x="4050987" y="141288"/>
            <a:ext cx="4600575" cy="6532562"/>
          </a:xfrm>
          <a:prstGeom prst="rect">
            <a:avLst/>
          </a:prstGeom>
          <a:noFill/>
          <a:ln w="9525">
            <a:noFill/>
            <a:miter lim="800000"/>
            <a:headEnd/>
            <a:tailEnd/>
          </a:ln>
        </p:spPr>
      </p:pic>
      <p:sp>
        <p:nvSpPr>
          <p:cNvPr id="4" name="TextBox 3"/>
          <p:cNvSpPr txBox="1"/>
          <p:nvPr/>
        </p:nvSpPr>
        <p:spPr>
          <a:xfrm>
            <a:off x="216662" y="745021"/>
            <a:ext cx="4008493" cy="3170099"/>
          </a:xfrm>
          <a:prstGeom prst="rect">
            <a:avLst/>
          </a:prstGeom>
          <a:noFill/>
        </p:spPr>
        <p:txBody>
          <a:bodyPr wrap="square">
            <a:spAutoFit/>
          </a:bodyPr>
          <a:lstStyle/>
          <a:p>
            <a:pPr>
              <a:defRPr/>
            </a:pPr>
            <a:r>
              <a:rPr lang="en-US" sz="2000" b="1" dirty="0">
                <a:latin typeface="+mn-lt"/>
              </a:rPr>
              <a:t>Historical proof that a nucleic acid--RNA in this case--is the carrier of hereditary </a:t>
            </a:r>
            <a:r>
              <a:rPr lang="en-US" sz="2000" b="1" dirty="0" smtClean="0">
                <a:latin typeface="+mn-lt"/>
              </a:rPr>
              <a:t>information. </a:t>
            </a:r>
          </a:p>
          <a:p>
            <a:pPr>
              <a:buFont typeface="Arial" pitchFamily="34" charset="0"/>
              <a:buChar char="•"/>
              <a:defRPr/>
            </a:pPr>
            <a:endParaRPr lang="en-US" sz="2000" b="1" dirty="0" smtClean="0">
              <a:latin typeface="+mn-lt"/>
              <a:cs typeface="Times New Roman" pitchFamily="18" charset="0"/>
            </a:endParaRPr>
          </a:p>
          <a:p>
            <a:pPr>
              <a:buFont typeface="Arial" pitchFamily="34" charset="0"/>
              <a:buChar char="•"/>
              <a:defRPr/>
            </a:pPr>
            <a:r>
              <a:rPr lang="en-US" sz="2000" b="1" dirty="0" smtClean="0">
                <a:latin typeface="+mn-lt"/>
                <a:cs typeface="Times New Roman" pitchFamily="18" charset="0"/>
              </a:rPr>
              <a:t>In 1956, A. </a:t>
            </a:r>
            <a:r>
              <a:rPr lang="en-US" sz="2000" b="1" dirty="0" err="1" smtClean="0">
                <a:latin typeface="+mn-lt"/>
                <a:cs typeface="Times New Roman" pitchFamily="18" charset="0"/>
              </a:rPr>
              <a:t>Gierer</a:t>
            </a:r>
            <a:r>
              <a:rPr lang="en-US" sz="2000" b="1" dirty="0" smtClean="0">
                <a:latin typeface="+mn-lt"/>
                <a:cs typeface="Times New Roman" pitchFamily="18" charset="0"/>
              </a:rPr>
              <a:t> and G. Schramm isolated RNA from the tobacco mosaic virus (TMV), a plant virus</a:t>
            </a:r>
          </a:p>
          <a:p>
            <a:pPr>
              <a:defRPr/>
            </a:pPr>
            <a:endParaRPr lang="en-US" sz="2000" b="1" dirty="0">
              <a:latin typeface="+mn-lt"/>
            </a:endParaRPr>
          </a:p>
        </p:txBody>
      </p:sp>
      <p:sp>
        <p:nvSpPr>
          <p:cNvPr id="5" name="TextBox 4"/>
          <p:cNvSpPr txBox="1"/>
          <p:nvPr/>
        </p:nvSpPr>
        <p:spPr>
          <a:xfrm>
            <a:off x="206375" y="5181600"/>
            <a:ext cx="2906713" cy="1477963"/>
          </a:xfrm>
          <a:prstGeom prst="rect">
            <a:avLst/>
          </a:prstGeom>
          <a:noFill/>
        </p:spPr>
        <p:txBody>
          <a:bodyPr>
            <a:spAutoFit/>
          </a:bodyPr>
          <a:lstStyle/>
          <a:p>
            <a:pPr>
              <a:defRPr/>
            </a:pPr>
            <a:r>
              <a:rPr lang="en-US" sz="1800" dirty="0">
                <a:latin typeface="+mn-lt"/>
              </a:rPr>
              <a:t>Will the progeny viruses be determined by the protein or the nucleic acid?</a:t>
            </a:r>
          </a:p>
          <a:p>
            <a:pPr>
              <a:defRPr/>
            </a:pPr>
            <a:endParaRPr lang="en-US" sz="18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 10-08 part 2"/>
          <p:cNvPicPr>
            <a:picLocks noChangeAspect="1" noChangeArrowheads="1"/>
          </p:cNvPicPr>
          <p:nvPr/>
        </p:nvPicPr>
        <p:blipFill>
          <a:blip r:embed="rId3" cstate="print"/>
          <a:srcRect/>
          <a:stretch>
            <a:fillRect/>
          </a:stretch>
        </p:blipFill>
        <p:spPr bwMode="auto">
          <a:xfrm>
            <a:off x="304800" y="279400"/>
            <a:ext cx="8531225" cy="630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913417" name="Text Box 9"/>
          <p:cNvSpPr txBox="1">
            <a:spLocks noChangeArrowheads="1"/>
          </p:cNvSpPr>
          <p:nvPr/>
        </p:nvSpPr>
        <p:spPr bwMode="auto">
          <a:xfrm>
            <a:off x="228600" y="6419850"/>
            <a:ext cx="1577420" cy="307777"/>
          </a:xfrm>
          <a:prstGeom prst="rect">
            <a:avLst/>
          </a:prstGeom>
          <a:noFill/>
          <a:ln w="9525">
            <a:noFill/>
            <a:miter lim="800000"/>
            <a:headEnd/>
            <a:tailEnd/>
          </a:ln>
        </p:spPr>
        <p:txBody>
          <a:bodyPr wrap="none">
            <a:spAutoFit/>
          </a:bodyPr>
          <a:lstStyle/>
          <a:p>
            <a:pPr eaLnBrk="0" hangingPunct="0"/>
            <a:r>
              <a:rPr lang="en-US" sz="1400" b="1" dirty="0" err="1" smtClean="0">
                <a:latin typeface="+mn-lt"/>
              </a:rPr>
              <a:t>Brooker</a:t>
            </a:r>
            <a:r>
              <a:rPr lang="en-US" sz="1400" b="1" dirty="0" smtClean="0">
                <a:latin typeface="+mn-lt"/>
              </a:rPr>
              <a:t> Fig </a:t>
            </a:r>
            <a:r>
              <a:rPr lang="en-US" sz="1400" b="1" dirty="0">
                <a:latin typeface="+mn-lt"/>
              </a:rPr>
              <a:t>11.2</a:t>
            </a:r>
          </a:p>
        </p:txBody>
      </p:sp>
      <p:pic>
        <p:nvPicPr>
          <p:cNvPr id="12293" name="Picture 592" descr="bro25332_11_02.jpg"/>
          <p:cNvPicPr>
            <a:picLocks noChangeAspect="1"/>
          </p:cNvPicPr>
          <p:nvPr/>
        </p:nvPicPr>
        <p:blipFill>
          <a:blip r:embed="rId2" cstate="print"/>
          <a:srcRect/>
          <a:stretch>
            <a:fillRect/>
          </a:stretch>
        </p:blipFill>
        <p:spPr bwMode="auto">
          <a:xfrm>
            <a:off x="0" y="927806"/>
            <a:ext cx="8686800" cy="4752269"/>
          </a:xfrm>
          <a:prstGeom prst="rect">
            <a:avLst/>
          </a:prstGeom>
          <a:noFill/>
          <a:ln w="9525">
            <a:noFill/>
            <a:miter lim="800000"/>
            <a:headEnd/>
            <a:tailEnd/>
          </a:ln>
        </p:spPr>
      </p:pic>
      <p:grpSp>
        <p:nvGrpSpPr>
          <p:cNvPr id="2" name="Group 138"/>
          <p:cNvGrpSpPr>
            <a:grpSpLocks/>
          </p:cNvGrpSpPr>
          <p:nvPr/>
        </p:nvGrpSpPr>
        <p:grpSpPr bwMode="auto">
          <a:xfrm>
            <a:off x="8001000" y="3670300"/>
            <a:ext cx="82550" cy="1330325"/>
            <a:chOff x="8001000" y="3670300"/>
            <a:chExt cx="82550" cy="1330325"/>
          </a:xfrm>
        </p:grpSpPr>
        <p:sp>
          <p:nvSpPr>
            <p:cNvPr id="12348" name="Line 9"/>
            <p:cNvSpPr>
              <a:spLocks noChangeShapeType="1"/>
            </p:cNvSpPr>
            <p:nvPr/>
          </p:nvSpPr>
          <p:spPr bwMode="auto">
            <a:xfrm>
              <a:off x="8042275" y="3670300"/>
              <a:ext cx="1588" cy="1231900"/>
            </a:xfrm>
            <a:prstGeom prst="line">
              <a:avLst/>
            </a:prstGeom>
            <a:noFill/>
            <a:ln w="11176">
              <a:solidFill>
                <a:schemeClr val="tx1"/>
              </a:solidFill>
              <a:round/>
              <a:headEnd/>
              <a:tailEnd/>
            </a:ln>
          </p:spPr>
          <p:txBody>
            <a:bodyPr/>
            <a:lstStyle/>
            <a:p>
              <a:endParaRPr lang="en-US"/>
            </a:p>
          </p:txBody>
        </p:sp>
        <p:sp>
          <p:nvSpPr>
            <p:cNvPr id="12349" name="Freeform 10"/>
            <p:cNvSpPr>
              <a:spLocks/>
            </p:cNvSpPr>
            <p:nvPr/>
          </p:nvSpPr>
          <p:spPr bwMode="auto">
            <a:xfrm>
              <a:off x="8001000" y="4857750"/>
              <a:ext cx="82550" cy="142875"/>
            </a:xfrm>
            <a:custGeom>
              <a:avLst/>
              <a:gdLst>
                <a:gd name="T0" fmla="*/ 2147483647 w 52"/>
                <a:gd name="T1" fmla="*/ 0 h 90"/>
                <a:gd name="T2" fmla="*/ 2147483647 w 52"/>
                <a:gd name="T3" fmla="*/ 2147483647 h 90"/>
                <a:gd name="T4" fmla="*/ 0 w 52"/>
                <a:gd name="T5" fmla="*/ 0 h 90"/>
                <a:gd name="T6" fmla="*/ 2147483647 w 52"/>
                <a:gd name="T7" fmla="*/ 2147483647 h 90"/>
                <a:gd name="T8" fmla="*/ 2147483647 w 52"/>
                <a:gd name="T9" fmla="*/ 0 h 90"/>
                <a:gd name="T10" fmla="*/ 0 60000 65536"/>
                <a:gd name="T11" fmla="*/ 0 60000 65536"/>
                <a:gd name="T12" fmla="*/ 0 60000 65536"/>
                <a:gd name="T13" fmla="*/ 0 60000 65536"/>
                <a:gd name="T14" fmla="*/ 0 60000 65536"/>
                <a:gd name="T15" fmla="*/ 0 w 52"/>
                <a:gd name="T16" fmla="*/ 0 h 90"/>
                <a:gd name="T17" fmla="*/ 52 w 52"/>
                <a:gd name="T18" fmla="*/ 90 h 90"/>
              </a:gdLst>
              <a:ahLst/>
              <a:cxnLst>
                <a:cxn ang="T10">
                  <a:pos x="T0" y="T1"/>
                </a:cxn>
                <a:cxn ang="T11">
                  <a:pos x="T2" y="T3"/>
                </a:cxn>
                <a:cxn ang="T12">
                  <a:pos x="T4" y="T5"/>
                </a:cxn>
                <a:cxn ang="T13">
                  <a:pos x="T6" y="T7"/>
                </a:cxn>
                <a:cxn ang="T14">
                  <a:pos x="T8" y="T9"/>
                </a:cxn>
              </a:cxnLst>
              <a:rect l="T15" t="T16" r="T17" b="T18"/>
              <a:pathLst>
                <a:path w="52" h="90">
                  <a:moveTo>
                    <a:pt x="52" y="0"/>
                  </a:moveTo>
                  <a:lnTo>
                    <a:pt x="26" y="12"/>
                  </a:lnTo>
                  <a:lnTo>
                    <a:pt x="0" y="0"/>
                  </a:lnTo>
                  <a:lnTo>
                    <a:pt x="26" y="90"/>
                  </a:lnTo>
                  <a:lnTo>
                    <a:pt x="52" y="0"/>
                  </a:lnTo>
                  <a:close/>
                </a:path>
              </a:pathLst>
            </a:custGeom>
            <a:solidFill>
              <a:srgbClr val="B1B3B6"/>
            </a:solidFill>
            <a:ln w="9525">
              <a:solidFill>
                <a:schemeClr val="tx1"/>
              </a:solidFill>
              <a:round/>
              <a:headEnd/>
              <a:tailEnd/>
            </a:ln>
          </p:spPr>
          <p:txBody>
            <a:bodyPr/>
            <a:lstStyle/>
            <a:p>
              <a:endParaRPr lang="en-US"/>
            </a:p>
          </p:txBody>
        </p:sp>
      </p:grpSp>
      <p:grpSp>
        <p:nvGrpSpPr>
          <p:cNvPr id="3" name="Group 137"/>
          <p:cNvGrpSpPr>
            <a:grpSpLocks/>
          </p:cNvGrpSpPr>
          <p:nvPr/>
        </p:nvGrpSpPr>
        <p:grpSpPr bwMode="auto">
          <a:xfrm>
            <a:off x="6146225" y="3670300"/>
            <a:ext cx="82550" cy="1330325"/>
            <a:chOff x="6229350" y="3670300"/>
            <a:chExt cx="82550" cy="1330325"/>
          </a:xfrm>
        </p:grpSpPr>
        <p:sp>
          <p:nvSpPr>
            <p:cNvPr id="12346" name="Line 11"/>
            <p:cNvSpPr>
              <a:spLocks noChangeShapeType="1"/>
            </p:cNvSpPr>
            <p:nvPr/>
          </p:nvSpPr>
          <p:spPr bwMode="auto">
            <a:xfrm>
              <a:off x="6270625" y="3670300"/>
              <a:ext cx="1588" cy="1219200"/>
            </a:xfrm>
            <a:prstGeom prst="line">
              <a:avLst/>
            </a:prstGeom>
            <a:noFill/>
            <a:ln w="11176">
              <a:solidFill>
                <a:schemeClr val="tx1"/>
              </a:solidFill>
              <a:round/>
              <a:headEnd/>
              <a:tailEnd/>
            </a:ln>
          </p:spPr>
          <p:txBody>
            <a:bodyPr/>
            <a:lstStyle/>
            <a:p>
              <a:endParaRPr lang="en-US"/>
            </a:p>
          </p:txBody>
        </p:sp>
        <p:sp>
          <p:nvSpPr>
            <p:cNvPr id="12347" name="Freeform 12"/>
            <p:cNvSpPr>
              <a:spLocks/>
            </p:cNvSpPr>
            <p:nvPr/>
          </p:nvSpPr>
          <p:spPr bwMode="auto">
            <a:xfrm>
              <a:off x="6229350" y="4857750"/>
              <a:ext cx="82550" cy="142875"/>
            </a:xfrm>
            <a:custGeom>
              <a:avLst/>
              <a:gdLst>
                <a:gd name="T0" fmla="*/ 2147483647 w 52"/>
                <a:gd name="T1" fmla="*/ 0 h 90"/>
                <a:gd name="T2" fmla="*/ 2147483647 w 52"/>
                <a:gd name="T3" fmla="*/ 2147483647 h 90"/>
                <a:gd name="T4" fmla="*/ 0 w 52"/>
                <a:gd name="T5" fmla="*/ 0 h 90"/>
                <a:gd name="T6" fmla="*/ 2147483647 w 52"/>
                <a:gd name="T7" fmla="*/ 2147483647 h 90"/>
                <a:gd name="T8" fmla="*/ 2147483647 w 52"/>
                <a:gd name="T9" fmla="*/ 0 h 90"/>
                <a:gd name="T10" fmla="*/ 0 60000 65536"/>
                <a:gd name="T11" fmla="*/ 0 60000 65536"/>
                <a:gd name="T12" fmla="*/ 0 60000 65536"/>
                <a:gd name="T13" fmla="*/ 0 60000 65536"/>
                <a:gd name="T14" fmla="*/ 0 60000 65536"/>
                <a:gd name="T15" fmla="*/ 0 w 52"/>
                <a:gd name="T16" fmla="*/ 0 h 90"/>
                <a:gd name="T17" fmla="*/ 52 w 52"/>
                <a:gd name="T18" fmla="*/ 90 h 90"/>
              </a:gdLst>
              <a:ahLst/>
              <a:cxnLst>
                <a:cxn ang="T10">
                  <a:pos x="T0" y="T1"/>
                </a:cxn>
                <a:cxn ang="T11">
                  <a:pos x="T2" y="T3"/>
                </a:cxn>
                <a:cxn ang="T12">
                  <a:pos x="T4" y="T5"/>
                </a:cxn>
                <a:cxn ang="T13">
                  <a:pos x="T6" y="T7"/>
                </a:cxn>
                <a:cxn ang="T14">
                  <a:pos x="T8" y="T9"/>
                </a:cxn>
              </a:cxnLst>
              <a:rect l="T15" t="T16" r="T17" b="T18"/>
              <a:pathLst>
                <a:path w="52" h="90">
                  <a:moveTo>
                    <a:pt x="52" y="0"/>
                  </a:moveTo>
                  <a:lnTo>
                    <a:pt x="26" y="12"/>
                  </a:lnTo>
                  <a:lnTo>
                    <a:pt x="0" y="0"/>
                  </a:lnTo>
                  <a:lnTo>
                    <a:pt x="26" y="90"/>
                  </a:lnTo>
                  <a:lnTo>
                    <a:pt x="52" y="0"/>
                  </a:lnTo>
                  <a:close/>
                </a:path>
              </a:pathLst>
            </a:custGeom>
            <a:solidFill>
              <a:srgbClr val="B1B3B6"/>
            </a:solidFill>
            <a:ln w="9525">
              <a:solidFill>
                <a:schemeClr val="tx1"/>
              </a:solidFill>
              <a:round/>
              <a:headEnd/>
              <a:tailEnd/>
            </a:ln>
          </p:spPr>
          <p:txBody>
            <a:bodyPr/>
            <a:lstStyle/>
            <a:p>
              <a:endParaRPr lang="en-US"/>
            </a:p>
          </p:txBody>
        </p:sp>
      </p:grpSp>
      <p:grpSp>
        <p:nvGrpSpPr>
          <p:cNvPr id="4" name="Group 136"/>
          <p:cNvGrpSpPr>
            <a:grpSpLocks/>
          </p:cNvGrpSpPr>
          <p:nvPr/>
        </p:nvGrpSpPr>
        <p:grpSpPr bwMode="auto">
          <a:xfrm>
            <a:off x="4284525" y="3670300"/>
            <a:ext cx="82550" cy="1330325"/>
            <a:chOff x="4533900" y="3670300"/>
            <a:chExt cx="82550" cy="1330325"/>
          </a:xfrm>
        </p:grpSpPr>
        <p:sp>
          <p:nvSpPr>
            <p:cNvPr id="12344" name="Line 13"/>
            <p:cNvSpPr>
              <a:spLocks noChangeShapeType="1"/>
            </p:cNvSpPr>
            <p:nvPr/>
          </p:nvSpPr>
          <p:spPr bwMode="auto">
            <a:xfrm>
              <a:off x="4575175" y="3670300"/>
              <a:ext cx="1588" cy="1219200"/>
            </a:xfrm>
            <a:prstGeom prst="line">
              <a:avLst/>
            </a:prstGeom>
            <a:noFill/>
            <a:ln w="11176">
              <a:solidFill>
                <a:schemeClr val="tx1"/>
              </a:solidFill>
              <a:round/>
              <a:headEnd/>
              <a:tailEnd/>
            </a:ln>
          </p:spPr>
          <p:txBody>
            <a:bodyPr/>
            <a:lstStyle/>
            <a:p>
              <a:endParaRPr lang="en-US"/>
            </a:p>
          </p:txBody>
        </p:sp>
        <p:sp>
          <p:nvSpPr>
            <p:cNvPr id="12345" name="Freeform 14"/>
            <p:cNvSpPr>
              <a:spLocks/>
            </p:cNvSpPr>
            <p:nvPr/>
          </p:nvSpPr>
          <p:spPr bwMode="auto">
            <a:xfrm>
              <a:off x="4533900" y="4857750"/>
              <a:ext cx="82550" cy="142875"/>
            </a:xfrm>
            <a:custGeom>
              <a:avLst/>
              <a:gdLst>
                <a:gd name="T0" fmla="*/ 2147483647 w 52"/>
                <a:gd name="T1" fmla="*/ 0 h 90"/>
                <a:gd name="T2" fmla="*/ 2147483647 w 52"/>
                <a:gd name="T3" fmla="*/ 2147483647 h 90"/>
                <a:gd name="T4" fmla="*/ 0 w 52"/>
                <a:gd name="T5" fmla="*/ 0 h 90"/>
                <a:gd name="T6" fmla="*/ 2147483647 w 52"/>
                <a:gd name="T7" fmla="*/ 2147483647 h 90"/>
                <a:gd name="T8" fmla="*/ 2147483647 w 52"/>
                <a:gd name="T9" fmla="*/ 0 h 90"/>
                <a:gd name="T10" fmla="*/ 0 60000 65536"/>
                <a:gd name="T11" fmla="*/ 0 60000 65536"/>
                <a:gd name="T12" fmla="*/ 0 60000 65536"/>
                <a:gd name="T13" fmla="*/ 0 60000 65536"/>
                <a:gd name="T14" fmla="*/ 0 60000 65536"/>
                <a:gd name="T15" fmla="*/ 0 w 52"/>
                <a:gd name="T16" fmla="*/ 0 h 90"/>
                <a:gd name="T17" fmla="*/ 52 w 52"/>
                <a:gd name="T18" fmla="*/ 90 h 90"/>
              </a:gdLst>
              <a:ahLst/>
              <a:cxnLst>
                <a:cxn ang="T10">
                  <a:pos x="T0" y="T1"/>
                </a:cxn>
                <a:cxn ang="T11">
                  <a:pos x="T2" y="T3"/>
                </a:cxn>
                <a:cxn ang="T12">
                  <a:pos x="T4" y="T5"/>
                </a:cxn>
                <a:cxn ang="T13">
                  <a:pos x="T6" y="T7"/>
                </a:cxn>
                <a:cxn ang="T14">
                  <a:pos x="T8" y="T9"/>
                </a:cxn>
              </a:cxnLst>
              <a:rect l="T15" t="T16" r="T17" b="T18"/>
              <a:pathLst>
                <a:path w="52" h="90">
                  <a:moveTo>
                    <a:pt x="52" y="0"/>
                  </a:moveTo>
                  <a:lnTo>
                    <a:pt x="26" y="12"/>
                  </a:lnTo>
                  <a:lnTo>
                    <a:pt x="0" y="0"/>
                  </a:lnTo>
                  <a:lnTo>
                    <a:pt x="26" y="90"/>
                  </a:lnTo>
                  <a:lnTo>
                    <a:pt x="52" y="0"/>
                  </a:lnTo>
                  <a:close/>
                </a:path>
              </a:pathLst>
            </a:custGeom>
            <a:solidFill>
              <a:srgbClr val="B1B3B6"/>
            </a:solidFill>
            <a:ln w="9525">
              <a:solidFill>
                <a:schemeClr val="tx1"/>
              </a:solidFill>
              <a:round/>
              <a:headEnd/>
              <a:tailEnd/>
            </a:ln>
          </p:spPr>
          <p:txBody>
            <a:bodyPr/>
            <a:lstStyle/>
            <a:p>
              <a:endParaRPr lang="en-US"/>
            </a:p>
          </p:txBody>
        </p:sp>
      </p:grpSp>
      <p:grpSp>
        <p:nvGrpSpPr>
          <p:cNvPr id="5" name="Group 135"/>
          <p:cNvGrpSpPr>
            <a:grpSpLocks/>
          </p:cNvGrpSpPr>
          <p:nvPr/>
        </p:nvGrpSpPr>
        <p:grpSpPr bwMode="auto">
          <a:xfrm>
            <a:off x="2512175" y="3670300"/>
            <a:ext cx="85725" cy="1330325"/>
            <a:chOff x="2797175" y="3670300"/>
            <a:chExt cx="85725" cy="1330325"/>
          </a:xfrm>
        </p:grpSpPr>
        <p:sp>
          <p:nvSpPr>
            <p:cNvPr id="12342" name="Line 15"/>
            <p:cNvSpPr>
              <a:spLocks noChangeShapeType="1"/>
            </p:cNvSpPr>
            <p:nvPr/>
          </p:nvSpPr>
          <p:spPr bwMode="auto">
            <a:xfrm>
              <a:off x="2838450" y="3670300"/>
              <a:ext cx="3175" cy="1219200"/>
            </a:xfrm>
            <a:prstGeom prst="line">
              <a:avLst/>
            </a:prstGeom>
            <a:noFill/>
            <a:ln w="11176">
              <a:solidFill>
                <a:schemeClr val="tx1"/>
              </a:solidFill>
              <a:round/>
              <a:headEnd/>
              <a:tailEnd/>
            </a:ln>
          </p:spPr>
          <p:txBody>
            <a:bodyPr/>
            <a:lstStyle/>
            <a:p>
              <a:endParaRPr lang="en-US"/>
            </a:p>
          </p:txBody>
        </p:sp>
        <p:sp>
          <p:nvSpPr>
            <p:cNvPr id="12343" name="Freeform 16"/>
            <p:cNvSpPr>
              <a:spLocks/>
            </p:cNvSpPr>
            <p:nvPr/>
          </p:nvSpPr>
          <p:spPr bwMode="auto">
            <a:xfrm>
              <a:off x="2797175" y="4857750"/>
              <a:ext cx="85725" cy="142875"/>
            </a:xfrm>
            <a:custGeom>
              <a:avLst/>
              <a:gdLst>
                <a:gd name="T0" fmla="*/ 2147483647 w 54"/>
                <a:gd name="T1" fmla="*/ 0 h 90"/>
                <a:gd name="T2" fmla="*/ 2147483647 w 54"/>
                <a:gd name="T3" fmla="*/ 2147483647 h 90"/>
                <a:gd name="T4" fmla="*/ 0 w 54"/>
                <a:gd name="T5" fmla="*/ 0 h 90"/>
                <a:gd name="T6" fmla="*/ 2147483647 w 54"/>
                <a:gd name="T7" fmla="*/ 2147483647 h 90"/>
                <a:gd name="T8" fmla="*/ 2147483647 w 54"/>
                <a:gd name="T9" fmla="*/ 0 h 90"/>
                <a:gd name="T10" fmla="*/ 0 60000 65536"/>
                <a:gd name="T11" fmla="*/ 0 60000 65536"/>
                <a:gd name="T12" fmla="*/ 0 60000 65536"/>
                <a:gd name="T13" fmla="*/ 0 60000 65536"/>
                <a:gd name="T14" fmla="*/ 0 60000 65536"/>
                <a:gd name="T15" fmla="*/ 0 w 54"/>
                <a:gd name="T16" fmla="*/ 0 h 90"/>
                <a:gd name="T17" fmla="*/ 54 w 54"/>
                <a:gd name="T18" fmla="*/ 90 h 90"/>
              </a:gdLst>
              <a:ahLst/>
              <a:cxnLst>
                <a:cxn ang="T10">
                  <a:pos x="T0" y="T1"/>
                </a:cxn>
                <a:cxn ang="T11">
                  <a:pos x="T2" y="T3"/>
                </a:cxn>
                <a:cxn ang="T12">
                  <a:pos x="T4" y="T5"/>
                </a:cxn>
                <a:cxn ang="T13">
                  <a:pos x="T6" y="T7"/>
                </a:cxn>
                <a:cxn ang="T14">
                  <a:pos x="T8" y="T9"/>
                </a:cxn>
              </a:cxnLst>
              <a:rect l="T15" t="T16" r="T17" b="T18"/>
              <a:pathLst>
                <a:path w="54" h="90">
                  <a:moveTo>
                    <a:pt x="54" y="0"/>
                  </a:moveTo>
                  <a:lnTo>
                    <a:pt x="28" y="12"/>
                  </a:lnTo>
                  <a:lnTo>
                    <a:pt x="0" y="0"/>
                  </a:lnTo>
                  <a:lnTo>
                    <a:pt x="28" y="90"/>
                  </a:lnTo>
                  <a:lnTo>
                    <a:pt x="54" y="0"/>
                  </a:lnTo>
                  <a:close/>
                </a:path>
              </a:pathLst>
            </a:custGeom>
            <a:solidFill>
              <a:srgbClr val="B1B3B6"/>
            </a:solidFill>
            <a:ln w="9525">
              <a:solidFill>
                <a:schemeClr val="tx1"/>
              </a:solidFill>
              <a:round/>
              <a:headEnd/>
              <a:tailEnd/>
            </a:ln>
          </p:spPr>
          <p:txBody>
            <a:bodyPr/>
            <a:lstStyle/>
            <a:p>
              <a:endParaRPr lang="en-US"/>
            </a:p>
          </p:txBody>
        </p:sp>
      </p:grpSp>
      <p:grpSp>
        <p:nvGrpSpPr>
          <p:cNvPr id="6" name="Group 134"/>
          <p:cNvGrpSpPr>
            <a:grpSpLocks/>
          </p:cNvGrpSpPr>
          <p:nvPr/>
        </p:nvGrpSpPr>
        <p:grpSpPr bwMode="auto">
          <a:xfrm>
            <a:off x="648000" y="3013075"/>
            <a:ext cx="85725" cy="1987550"/>
            <a:chOff x="1063625" y="3013075"/>
            <a:chExt cx="85725" cy="1987550"/>
          </a:xfrm>
        </p:grpSpPr>
        <p:sp>
          <p:nvSpPr>
            <p:cNvPr id="12340" name="Line 17"/>
            <p:cNvSpPr>
              <a:spLocks noChangeShapeType="1"/>
            </p:cNvSpPr>
            <p:nvPr/>
          </p:nvSpPr>
          <p:spPr bwMode="auto">
            <a:xfrm>
              <a:off x="1104900" y="3013075"/>
              <a:ext cx="1588" cy="1876425"/>
            </a:xfrm>
            <a:prstGeom prst="line">
              <a:avLst/>
            </a:prstGeom>
            <a:noFill/>
            <a:ln w="11176">
              <a:solidFill>
                <a:schemeClr val="tx1"/>
              </a:solidFill>
              <a:round/>
              <a:headEnd/>
              <a:tailEnd/>
            </a:ln>
          </p:spPr>
          <p:txBody>
            <a:bodyPr/>
            <a:lstStyle/>
            <a:p>
              <a:endParaRPr lang="en-US"/>
            </a:p>
          </p:txBody>
        </p:sp>
        <p:sp>
          <p:nvSpPr>
            <p:cNvPr id="12341" name="Freeform 18"/>
            <p:cNvSpPr>
              <a:spLocks/>
            </p:cNvSpPr>
            <p:nvPr/>
          </p:nvSpPr>
          <p:spPr bwMode="auto">
            <a:xfrm>
              <a:off x="1063625" y="4857750"/>
              <a:ext cx="85725" cy="142875"/>
            </a:xfrm>
            <a:custGeom>
              <a:avLst/>
              <a:gdLst>
                <a:gd name="T0" fmla="*/ 2147483647 w 54"/>
                <a:gd name="T1" fmla="*/ 0 h 90"/>
                <a:gd name="T2" fmla="*/ 2147483647 w 54"/>
                <a:gd name="T3" fmla="*/ 2147483647 h 90"/>
                <a:gd name="T4" fmla="*/ 0 w 54"/>
                <a:gd name="T5" fmla="*/ 0 h 90"/>
                <a:gd name="T6" fmla="*/ 2147483647 w 54"/>
                <a:gd name="T7" fmla="*/ 2147483647 h 90"/>
                <a:gd name="T8" fmla="*/ 2147483647 w 54"/>
                <a:gd name="T9" fmla="*/ 0 h 90"/>
                <a:gd name="T10" fmla="*/ 0 60000 65536"/>
                <a:gd name="T11" fmla="*/ 0 60000 65536"/>
                <a:gd name="T12" fmla="*/ 0 60000 65536"/>
                <a:gd name="T13" fmla="*/ 0 60000 65536"/>
                <a:gd name="T14" fmla="*/ 0 60000 65536"/>
                <a:gd name="T15" fmla="*/ 0 w 54"/>
                <a:gd name="T16" fmla="*/ 0 h 90"/>
                <a:gd name="T17" fmla="*/ 54 w 54"/>
                <a:gd name="T18" fmla="*/ 90 h 90"/>
              </a:gdLst>
              <a:ahLst/>
              <a:cxnLst>
                <a:cxn ang="T10">
                  <a:pos x="T0" y="T1"/>
                </a:cxn>
                <a:cxn ang="T11">
                  <a:pos x="T2" y="T3"/>
                </a:cxn>
                <a:cxn ang="T12">
                  <a:pos x="T4" y="T5"/>
                </a:cxn>
                <a:cxn ang="T13">
                  <a:pos x="T6" y="T7"/>
                </a:cxn>
                <a:cxn ang="T14">
                  <a:pos x="T8" y="T9"/>
                </a:cxn>
              </a:cxnLst>
              <a:rect l="T15" t="T16" r="T17" b="T18"/>
              <a:pathLst>
                <a:path w="54" h="90">
                  <a:moveTo>
                    <a:pt x="54" y="0"/>
                  </a:moveTo>
                  <a:lnTo>
                    <a:pt x="26" y="12"/>
                  </a:lnTo>
                  <a:lnTo>
                    <a:pt x="0" y="0"/>
                  </a:lnTo>
                  <a:lnTo>
                    <a:pt x="28" y="90"/>
                  </a:lnTo>
                  <a:lnTo>
                    <a:pt x="54" y="0"/>
                  </a:lnTo>
                  <a:close/>
                </a:path>
              </a:pathLst>
            </a:custGeom>
            <a:solidFill>
              <a:srgbClr val="B1B3B6"/>
            </a:solidFill>
            <a:ln w="9525">
              <a:solidFill>
                <a:schemeClr val="tx1"/>
              </a:solidFill>
              <a:round/>
              <a:headEnd/>
              <a:tailEnd/>
            </a:ln>
          </p:spPr>
          <p:txBody>
            <a:bodyPr/>
            <a:lstStyle/>
            <a:p>
              <a:endParaRPr lang="en-US"/>
            </a:p>
          </p:txBody>
        </p:sp>
      </p:grpSp>
      <p:grpSp>
        <p:nvGrpSpPr>
          <p:cNvPr id="7" name="Group 130"/>
          <p:cNvGrpSpPr>
            <a:grpSpLocks/>
          </p:cNvGrpSpPr>
          <p:nvPr/>
        </p:nvGrpSpPr>
        <p:grpSpPr bwMode="auto">
          <a:xfrm>
            <a:off x="2010525" y="3454400"/>
            <a:ext cx="1095375" cy="98425"/>
            <a:chOff x="2295525" y="3359150"/>
            <a:chExt cx="1095375" cy="98425"/>
          </a:xfrm>
        </p:grpSpPr>
        <p:sp>
          <p:nvSpPr>
            <p:cNvPr id="12338" name="Line 19"/>
            <p:cNvSpPr>
              <a:spLocks noChangeShapeType="1"/>
            </p:cNvSpPr>
            <p:nvPr/>
          </p:nvSpPr>
          <p:spPr bwMode="auto">
            <a:xfrm flipV="1">
              <a:off x="2841625" y="3409950"/>
              <a:ext cx="1588" cy="47625"/>
            </a:xfrm>
            <a:prstGeom prst="line">
              <a:avLst/>
            </a:prstGeom>
            <a:noFill/>
            <a:ln w="7493">
              <a:solidFill>
                <a:srgbClr val="000000"/>
              </a:solidFill>
              <a:round/>
              <a:headEnd/>
              <a:tailEnd/>
            </a:ln>
          </p:spPr>
          <p:txBody>
            <a:bodyPr/>
            <a:lstStyle/>
            <a:p>
              <a:endParaRPr lang="en-US"/>
            </a:p>
          </p:txBody>
        </p:sp>
        <p:sp>
          <p:nvSpPr>
            <p:cNvPr id="12339" name="Freeform 20"/>
            <p:cNvSpPr>
              <a:spLocks/>
            </p:cNvSpPr>
            <p:nvPr/>
          </p:nvSpPr>
          <p:spPr bwMode="auto">
            <a:xfrm>
              <a:off x="2295525" y="3359150"/>
              <a:ext cx="1095375" cy="50800"/>
            </a:xfrm>
            <a:custGeom>
              <a:avLst/>
              <a:gdLst>
                <a:gd name="T0" fmla="*/ 2147483647 w 690"/>
                <a:gd name="T1" fmla="*/ 0 h 32"/>
                <a:gd name="T2" fmla="*/ 2147483647 w 690"/>
                <a:gd name="T3" fmla="*/ 2147483647 h 32"/>
                <a:gd name="T4" fmla="*/ 2147483647 w 690"/>
                <a:gd name="T5" fmla="*/ 2147483647 h 32"/>
                <a:gd name="T6" fmla="*/ 2147483647 w 690"/>
                <a:gd name="T7" fmla="*/ 2147483647 h 32"/>
                <a:gd name="T8" fmla="*/ 2147483647 w 690"/>
                <a:gd name="T9" fmla="*/ 2147483647 h 32"/>
                <a:gd name="T10" fmla="*/ 2147483647 w 690"/>
                <a:gd name="T11" fmla="*/ 2147483647 h 32"/>
                <a:gd name="T12" fmla="*/ 2147483647 w 690"/>
                <a:gd name="T13" fmla="*/ 2147483647 h 32"/>
                <a:gd name="T14" fmla="*/ 2147483647 w 690"/>
                <a:gd name="T15" fmla="*/ 2147483647 h 32"/>
                <a:gd name="T16" fmla="*/ 2147483647 w 690"/>
                <a:gd name="T17" fmla="*/ 2147483647 h 32"/>
                <a:gd name="T18" fmla="*/ 2147483647 w 690"/>
                <a:gd name="T19" fmla="*/ 2147483647 h 32"/>
                <a:gd name="T20" fmla="*/ 2147483647 w 690"/>
                <a:gd name="T21" fmla="*/ 2147483647 h 32"/>
                <a:gd name="T22" fmla="*/ 2147483647 w 690"/>
                <a:gd name="T23" fmla="*/ 2147483647 h 32"/>
                <a:gd name="T24" fmla="*/ 0 w 690"/>
                <a:gd name="T25" fmla="*/ 2147483647 h 32"/>
                <a:gd name="T26" fmla="*/ 0 w 690"/>
                <a:gd name="T27" fmla="*/ 2147483647 h 32"/>
                <a:gd name="T28" fmla="*/ 0 w 690"/>
                <a:gd name="T29" fmla="*/ 2147483647 h 32"/>
                <a:gd name="T30" fmla="*/ 0 w 690"/>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0"/>
                <a:gd name="T49" fmla="*/ 0 h 32"/>
                <a:gd name="T50" fmla="*/ 690 w 690"/>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0" h="32">
                  <a:moveTo>
                    <a:pt x="690" y="0"/>
                  </a:moveTo>
                  <a:lnTo>
                    <a:pt x="690" y="18"/>
                  </a:lnTo>
                  <a:lnTo>
                    <a:pt x="688" y="24"/>
                  </a:lnTo>
                  <a:lnTo>
                    <a:pt x="686" y="28"/>
                  </a:lnTo>
                  <a:lnTo>
                    <a:pt x="680" y="32"/>
                  </a:lnTo>
                  <a:lnTo>
                    <a:pt x="676" y="32"/>
                  </a:lnTo>
                  <a:lnTo>
                    <a:pt x="14" y="32"/>
                  </a:lnTo>
                  <a:lnTo>
                    <a:pt x="8" y="32"/>
                  </a:lnTo>
                  <a:lnTo>
                    <a:pt x="4" y="28"/>
                  </a:lnTo>
                  <a:lnTo>
                    <a:pt x="0" y="24"/>
                  </a:lnTo>
                  <a:lnTo>
                    <a:pt x="0" y="18"/>
                  </a:lnTo>
                  <a:lnTo>
                    <a:pt x="0" y="0"/>
                  </a:lnTo>
                </a:path>
              </a:pathLst>
            </a:custGeom>
            <a:noFill/>
            <a:ln w="7493">
              <a:solidFill>
                <a:srgbClr val="000000"/>
              </a:solidFill>
              <a:round/>
              <a:headEnd/>
              <a:tailEnd/>
            </a:ln>
          </p:spPr>
          <p:txBody>
            <a:bodyPr/>
            <a:lstStyle/>
            <a:p>
              <a:endParaRPr lang="en-US"/>
            </a:p>
          </p:txBody>
        </p:sp>
      </p:grpSp>
      <p:grpSp>
        <p:nvGrpSpPr>
          <p:cNvPr id="8" name="Group 133"/>
          <p:cNvGrpSpPr>
            <a:grpSpLocks/>
          </p:cNvGrpSpPr>
          <p:nvPr/>
        </p:nvGrpSpPr>
        <p:grpSpPr bwMode="auto">
          <a:xfrm>
            <a:off x="7499350" y="3454400"/>
            <a:ext cx="1095375" cy="98425"/>
            <a:chOff x="7499350" y="3359150"/>
            <a:chExt cx="1095375" cy="98425"/>
          </a:xfrm>
        </p:grpSpPr>
        <p:sp>
          <p:nvSpPr>
            <p:cNvPr id="12336" name="Line 21"/>
            <p:cNvSpPr>
              <a:spLocks noChangeShapeType="1"/>
            </p:cNvSpPr>
            <p:nvPr/>
          </p:nvSpPr>
          <p:spPr bwMode="auto">
            <a:xfrm flipV="1">
              <a:off x="8048625" y="3409950"/>
              <a:ext cx="1588" cy="47625"/>
            </a:xfrm>
            <a:prstGeom prst="line">
              <a:avLst/>
            </a:prstGeom>
            <a:noFill/>
            <a:ln w="7493">
              <a:solidFill>
                <a:srgbClr val="000000"/>
              </a:solidFill>
              <a:round/>
              <a:headEnd/>
              <a:tailEnd/>
            </a:ln>
          </p:spPr>
          <p:txBody>
            <a:bodyPr/>
            <a:lstStyle/>
            <a:p>
              <a:endParaRPr lang="en-US"/>
            </a:p>
          </p:txBody>
        </p:sp>
        <p:sp>
          <p:nvSpPr>
            <p:cNvPr id="12337" name="Freeform 22"/>
            <p:cNvSpPr>
              <a:spLocks/>
            </p:cNvSpPr>
            <p:nvPr/>
          </p:nvSpPr>
          <p:spPr bwMode="auto">
            <a:xfrm>
              <a:off x="7499350" y="3359150"/>
              <a:ext cx="1095375" cy="50800"/>
            </a:xfrm>
            <a:custGeom>
              <a:avLst/>
              <a:gdLst>
                <a:gd name="T0" fmla="*/ 2147483647 w 690"/>
                <a:gd name="T1" fmla="*/ 0 h 32"/>
                <a:gd name="T2" fmla="*/ 2147483647 w 690"/>
                <a:gd name="T3" fmla="*/ 2147483647 h 32"/>
                <a:gd name="T4" fmla="*/ 2147483647 w 690"/>
                <a:gd name="T5" fmla="*/ 2147483647 h 32"/>
                <a:gd name="T6" fmla="*/ 2147483647 w 690"/>
                <a:gd name="T7" fmla="*/ 2147483647 h 32"/>
                <a:gd name="T8" fmla="*/ 2147483647 w 690"/>
                <a:gd name="T9" fmla="*/ 2147483647 h 32"/>
                <a:gd name="T10" fmla="*/ 2147483647 w 690"/>
                <a:gd name="T11" fmla="*/ 2147483647 h 32"/>
                <a:gd name="T12" fmla="*/ 2147483647 w 690"/>
                <a:gd name="T13" fmla="*/ 2147483647 h 32"/>
                <a:gd name="T14" fmla="*/ 2147483647 w 690"/>
                <a:gd name="T15" fmla="*/ 2147483647 h 32"/>
                <a:gd name="T16" fmla="*/ 2147483647 w 690"/>
                <a:gd name="T17" fmla="*/ 2147483647 h 32"/>
                <a:gd name="T18" fmla="*/ 2147483647 w 690"/>
                <a:gd name="T19" fmla="*/ 2147483647 h 32"/>
                <a:gd name="T20" fmla="*/ 2147483647 w 690"/>
                <a:gd name="T21" fmla="*/ 2147483647 h 32"/>
                <a:gd name="T22" fmla="*/ 2147483647 w 690"/>
                <a:gd name="T23" fmla="*/ 2147483647 h 32"/>
                <a:gd name="T24" fmla="*/ 2147483647 w 690"/>
                <a:gd name="T25" fmla="*/ 2147483647 h 32"/>
                <a:gd name="T26" fmla="*/ 0 w 690"/>
                <a:gd name="T27" fmla="*/ 2147483647 h 32"/>
                <a:gd name="T28" fmla="*/ 0 w 690"/>
                <a:gd name="T29" fmla="*/ 2147483647 h 32"/>
                <a:gd name="T30" fmla="*/ 0 w 690"/>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0"/>
                <a:gd name="T49" fmla="*/ 0 h 32"/>
                <a:gd name="T50" fmla="*/ 690 w 690"/>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0" h="32">
                  <a:moveTo>
                    <a:pt x="690" y="0"/>
                  </a:moveTo>
                  <a:lnTo>
                    <a:pt x="690" y="18"/>
                  </a:lnTo>
                  <a:lnTo>
                    <a:pt x="690" y="24"/>
                  </a:lnTo>
                  <a:lnTo>
                    <a:pt x="686" y="28"/>
                  </a:lnTo>
                  <a:lnTo>
                    <a:pt x="682" y="32"/>
                  </a:lnTo>
                  <a:lnTo>
                    <a:pt x="676" y="32"/>
                  </a:lnTo>
                  <a:lnTo>
                    <a:pt x="14" y="32"/>
                  </a:lnTo>
                  <a:lnTo>
                    <a:pt x="10" y="32"/>
                  </a:lnTo>
                  <a:lnTo>
                    <a:pt x="4" y="28"/>
                  </a:lnTo>
                  <a:lnTo>
                    <a:pt x="2" y="24"/>
                  </a:lnTo>
                  <a:lnTo>
                    <a:pt x="0" y="18"/>
                  </a:lnTo>
                  <a:lnTo>
                    <a:pt x="0" y="0"/>
                  </a:lnTo>
                </a:path>
              </a:pathLst>
            </a:custGeom>
            <a:noFill/>
            <a:ln w="7493">
              <a:solidFill>
                <a:srgbClr val="000000"/>
              </a:solidFill>
              <a:round/>
              <a:headEnd/>
              <a:tailEnd/>
            </a:ln>
          </p:spPr>
          <p:txBody>
            <a:bodyPr/>
            <a:lstStyle/>
            <a:p>
              <a:endParaRPr lang="en-US"/>
            </a:p>
          </p:txBody>
        </p:sp>
      </p:grpSp>
      <p:grpSp>
        <p:nvGrpSpPr>
          <p:cNvPr id="9" name="Group 132"/>
          <p:cNvGrpSpPr>
            <a:grpSpLocks/>
          </p:cNvGrpSpPr>
          <p:nvPr/>
        </p:nvGrpSpPr>
        <p:grpSpPr bwMode="auto">
          <a:xfrm>
            <a:off x="5641400" y="3454400"/>
            <a:ext cx="1095375" cy="98425"/>
            <a:chOff x="5724525" y="3359150"/>
            <a:chExt cx="1095375" cy="98425"/>
          </a:xfrm>
        </p:grpSpPr>
        <p:sp>
          <p:nvSpPr>
            <p:cNvPr id="12334" name="Line 23"/>
            <p:cNvSpPr>
              <a:spLocks noChangeShapeType="1"/>
            </p:cNvSpPr>
            <p:nvPr/>
          </p:nvSpPr>
          <p:spPr bwMode="auto">
            <a:xfrm flipV="1">
              <a:off x="6270625" y="3409950"/>
              <a:ext cx="1588" cy="47625"/>
            </a:xfrm>
            <a:prstGeom prst="line">
              <a:avLst/>
            </a:prstGeom>
            <a:noFill/>
            <a:ln w="7493">
              <a:solidFill>
                <a:srgbClr val="000000"/>
              </a:solidFill>
              <a:round/>
              <a:headEnd/>
              <a:tailEnd/>
            </a:ln>
          </p:spPr>
          <p:txBody>
            <a:bodyPr/>
            <a:lstStyle/>
            <a:p>
              <a:endParaRPr lang="en-US"/>
            </a:p>
          </p:txBody>
        </p:sp>
        <p:sp>
          <p:nvSpPr>
            <p:cNvPr id="12335" name="Freeform 24"/>
            <p:cNvSpPr>
              <a:spLocks/>
            </p:cNvSpPr>
            <p:nvPr/>
          </p:nvSpPr>
          <p:spPr bwMode="auto">
            <a:xfrm>
              <a:off x="5724525" y="3359150"/>
              <a:ext cx="1095375" cy="50800"/>
            </a:xfrm>
            <a:custGeom>
              <a:avLst/>
              <a:gdLst>
                <a:gd name="T0" fmla="*/ 2147483647 w 690"/>
                <a:gd name="T1" fmla="*/ 0 h 32"/>
                <a:gd name="T2" fmla="*/ 2147483647 w 690"/>
                <a:gd name="T3" fmla="*/ 2147483647 h 32"/>
                <a:gd name="T4" fmla="*/ 2147483647 w 690"/>
                <a:gd name="T5" fmla="*/ 2147483647 h 32"/>
                <a:gd name="T6" fmla="*/ 2147483647 w 690"/>
                <a:gd name="T7" fmla="*/ 2147483647 h 32"/>
                <a:gd name="T8" fmla="*/ 2147483647 w 690"/>
                <a:gd name="T9" fmla="*/ 2147483647 h 32"/>
                <a:gd name="T10" fmla="*/ 2147483647 w 690"/>
                <a:gd name="T11" fmla="*/ 2147483647 h 32"/>
                <a:gd name="T12" fmla="*/ 2147483647 w 690"/>
                <a:gd name="T13" fmla="*/ 2147483647 h 32"/>
                <a:gd name="T14" fmla="*/ 2147483647 w 690"/>
                <a:gd name="T15" fmla="*/ 2147483647 h 32"/>
                <a:gd name="T16" fmla="*/ 2147483647 w 690"/>
                <a:gd name="T17" fmla="*/ 2147483647 h 32"/>
                <a:gd name="T18" fmla="*/ 2147483647 w 690"/>
                <a:gd name="T19" fmla="*/ 2147483647 h 32"/>
                <a:gd name="T20" fmla="*/ 2147483647 w 690"/>
                <a:gd name="T21" fmla="*/ 2147483647 h 32"/>
                <a:gd name="T22" fmla="*/ 2147483647 w 690"/>
                <a:gd name="T23" fmla="*/ 2147483647 h 32"/>
                <a:gd name="T24" fmla="*/ 0 w 690"/>
                <a:gd name="T25" fmla="*/ 2147483647 h 32"/>
                <a:gd name="T26" fmla="*/ 0 w 690"/>
                <a:gd name="T27" fmla="*/ 2147483647 h 32"/>
                <a:gd name="T28" fmla="*/ 0 w 690"/>
                <a:gd name="T29" fmla="*/ 2147483647 h 32"/>
                <a:gd name="T30" fmla="*/ 0 w 690"/>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0"/>
                <a:gd name="T49" fmla="*/ 0 h 32"/>
                <a:gd name="T50" fmla="*/ 690 w 690"/>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0" h="32">
                  <a:moveTo>
                    <a:pt x="690" y="0"/>
                  </a:moveTo>
                  <a:lnTo>
                    <a:pt x="690" y="18"/>
                  </a:lnTo>
                  <a:lnTo>
                    <a:pt x="688" y="24"/>
                  </a:lnTo>
                  <a:lnTo>
                    <a:pt x="686" y="28"/>
                  </a:lnTo>
                  <a:lnTo>
                    <a:pt x="680" y="32"/>
                  </a:lnTo>
                  <a:lnTo>
                    <a:pt x="676" y="32"/>
                  </a:lnTo>
                  <a:lnTo>
                    <a:pt x="14" y="32"/>
                  </a:lnTo>
                  <a:lnTo>
                    <a:pt x="8" y="32"/>
                  </a:lnTo>
                  <a:lnTo>
                    <a:pt x="4" y="28"/>
                  </a:lnTo>
                  <a:lnTo>
                    <a:pt x="0" y="24"/>
                  </a:lnTo>
                  <a:lnTo>
                    <a:pt x="0" y="18"/>
                  </a:lnTo>
                  <a:lnTo>
                    <a:pt x="0" y="0"/>
                  </a:lnTo>
                </a:path>
              </a:pathLst>
            </a:custGeom>
            <a:noFill/>
            <a:ln w="7493">
              <a:solidFill>
                <a:srgbClr val="000000"/>
              </a:solidFill>
              <a:round/>
              <a:headEnd/>
              <a:tailEnd/>
            </a:ln>
          </p:spPr>
          <p:txBody>
            <a:bodyPr/>
            <a:lstStyle/>
            <a:p>
              <a:endParaRPr lang="en-US"/>
            </a:p>
          </p:txBody>
        </p:sp>
      </p:grpSp>
      <p:grpSp>
        <p:nvGrpSpPr>
          <p:cNvPr id="10" name="Group 131"/>
          <p:cNvGrpSpPr>
            <a:grpSpLocks/>
          </p:cNvGrpSpPr>
          <p:nvPr/>
        </p:nvGrpSpPr>
        <p:grpSpPr bwMode="auto">
          <a:xfrm>
            <a:off x="3779700" y="3454400"/>
            <a:ext cx="1098550" cy="98425"/>
            <a:chOff x="4029075" y="3359150"/>
            <a:chExt cx="1098550" cy="98425"/>
          </a:xfrm>
        </p:grpSpPr>
        <p:sp>
          <p:nvSpPr>
            <p:cNvPr id="12332" name="Line 25"/>
            <p:cNvSpPr>
              <a:spLocks noChangeShapeType="1"/>
            </p:cNvSpPr>
            <p:nvPr/>
          </p:nvSpPr>
          <p:spPr bwMode="auto">
            <a:xfrm flipV="1">
              <a:off x="4578350" y="3409950"/>
              <a:ext cx="1588" cy="47625"/>
            </a:xfrm>
            <a:prstGeom prst="line">
              <a:avLst/>
            </a:prstGeom>
            <a:noFill/>
            <a:ln w="7493">
              <a:solidFill>
                <a:srgbClr val="000000"/>
              </a:solidFill>
              <a:round/>
              <a:headEnd/>
              <a:tailEnd/>
            </a:ln>
          </p:spPr>
          <p:txBody>
            <a:bodyPr/>
            <a:lstStyle/>
            <a:p>
              <a:endParaRPr lang="en-US"/>
            </a:p>
          </p:txBody>
        </p:sp>
        <p:sp>
          <p:nvSpPr>
            <p:cNvPr id="12333" name="Freeform 26"/>
            <p:cNvSpPr>
              <a:spLocks/>
            </p:cNvSpPr>
            <p:nvPr/>
          </p:nvSpPr>
          <p:spPr bwMode="auto">
            <a:xfrm>
              <a:off x="4029075" y="3359150"/>
              <a:ext cx="1098550" cy="50800"/>
            </a:xfrm>
            <a:custGeom>
              <a:avLst/>
              <a:gdLst>
                <a:gd name="T0" fmla="*/ 2147483647 w 692"/>
                <a:gd name="T1" fmla="*/ 0 h 32"/>
                <a:gd name="T2" fmla="*/ 2147483647 w 692"/>
                <a:gd name="T3" fmla="*/ 2147483647 h 32"/>
                <a:gd name="T4" fmla="*/ 2147483647 w 692"/>
                <a:gd name="T5" fmla="*/ 2147483647 h 32"/>
                <a:gd name="T6" fmla="*/ 2147483647 w 692"/>
                <a:gd name="T7" fmla="*/ 2147483647 h 32"/>
                <a:gd name="T8" fmla="*/ 2147483647 w 692"/>
                <a:gd name="T9" fmla="*/ 2147483647 h 32"/>
                <a:gd name="T10" fmla="*/ 2147483647 w 692"/>
                <a:gd name="T11" fmla="*/ 2147483647 h 32"/>
                <a:gd name="T12" fmla="*/ 2147483647 w 692"/>
                <a:gd name="T13" fmla="*/ 2147483647 h 32"/>
                <a:gd name="T14" fmla="*/ 2147483647 w 692"/>
                <a:gd name="T15" fmla="*/ 2147483647 h 32"/>
                <a:gd name="T16" fmla="*/ 2147483647 w 692"/>
                <a:gd name="T17" fmla="*/ 2147483647 h 32"/>
                <a:gd name="T18" fmla="*/ 2147483647 w 692"/>
                <a:gd name="T19" fmla="*/ 2147483647 h 32"/>
                <a:gd name="T20" fmla="*/ 2147483647 w 692"/>
                <a:gd name="T21" fmla="*/ 2147483647 h 32"/>
                <a:gd name="T22" fmla="*/ 2147483647 w 692"/>
                <a:gd name="T23" fmla="*/ 2147483647 h 32"/>
                <a:gd name="T24" fmla="*/ 2147483647 w 692"/>
                <a:gd name="T25" fmla="*/ 2147483647 h 32"/>
                <a:gd name="T26" fmla="*/ 0 w 692"/>
                <a:gd name="T27" fmla="*/ 2147483647 h 32"/>
                <a:gd name="T28" fmla="*/ 0 w 692"/>
                <a:gd name="T29" fmla="*/ 2147483647 h 32"/>
                <a:gd name="T30" fmla="*/ 0 w 692"/>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2"/>
                <a:gd name="T49" fmla="*/ 0 h 32"/>
                <a:gd name="T50" fmla="*/ 692 w 69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2" h="32">
                  <a:moveTo>
                    <a:pt x="692" y="0"/>
                  </a:moveTo>
                  <a:lnTo>
                    <a:pt x="692" y="18"/>
                  </a:lnTo>
                  <a:lnTo>
                    <a:pt x="690" y="24"/>
                  </a:lnTo>
                  <a:lnTo>
                    <a:pt x="686" y="28"/>
                  </a:lnTo>
                  <a:lnTo>
                    <a:pt x="682" y="32"/>
                  </a:lnTo>
                  <a:lnTo>
                    <a:pt x="676" y="32"/>
                  </a:lnTo>
                  <a:lnTo>
                    <a:pt x="16" y="32"/>
                  </a:lnTo>
                  <a:lnTo>
                    <a:pt x="10" y="32"/>
                  </a:lnTo>
                  <a:lnTo>
                    <a:pt x="6" y="28"/>
                  </a:lnTo>
                  <a:lnTo>
                    <a:pt x="2" y="24"/>
                  </a:lnTo>
                  <a:lnTo>
                    <a:pt x="0" y="18"/>
                  </a:lnTo>
                  <a:lnTo>
                    <a:pt x="0" y="0"/>
                  </a:lnTo>
                </a:path>
              </a:pathLst>
            </a:custGeom>
            <a:noFill/>
            <a:ln w="7493">
              <a:solidFill>
                <a:srgbClr val="000000"/>
              </a:solidFill>
              <a:round/>
              <a:headEnd/>
              <a:tailEnd/>
            </a:ln>
          </p:spPr>
          <p:txBody>
            <a:bodyPr/>
            <a:lstStyle/>
            <a:p>
              <a:endParaRPr lang="en-US"/>
            </a:p>
          </p:txBody>
        </p:sp>
      </p:grpSp>
      <p:sp>
        <p:nvSpPr>
          <p:cNvPr id="12307" name="Rectangle 39"/>
          <p:cNvSpPr>
            <a:spLocks noChangeArrowheads="1"/>
          </p:cNvSpPr>
          <p:nvPr/>
        </p:nvSpPr>
        <p:spPr bwMode="auto">
          <a:xfrm>
            <a:off x="460093" y="2686050"/>
            <a:ext cx="448841" cy="323165"/>
          </a:xfrm>
          <a:prstGeom prst="rect">
            <a:avLst/>
          </a:prstGeom>
          <a:noFill/>
          <a:ln w="9525">
            <a:noFill/>
            <a:miter lim="800000"/>
            <a:headEnd/>
            <a:tailEnd/>
          </a:ln>
        </p:spPr>
        <p:txBody>
          <a:bodyPr wrap="none" lIns="0" tIns="0" rIns="0" bIns="0">
            <a:spAutoFit/>
          </a:bodyPr>
          <a:lstStyle/>
          <a:p>
            <a:pPr algn="ctr"/>
            <a:r>
              <a:rPr lang="en-US" sz="1050" b="1" dirty="0">
                <a:solidFill>
                  <a:srgbClr val="000000"/>
                </a:solidFill>
                <a:latin typeface="Helvetica" pitchFamily="34" charset="0"/>
              </a:rPr>
              <a:t>Type R</a:t>
            </a:r>
          </a:p>
          <a:p>
            <a:pPr algn="ctr"/>
            <a:r>
              <a:rPr lang="en-US" sz="1050" b="1" dirty="0">
                <a:solidFill>
                  <a:srgbClr val="000000"/>
                </a:solidFill>
                <a:latin typeface="Helvetica" pitchFamily="34" charset="0"/>
              </a:rPr>
              <a:t>cells</a:t>
            </a:r>
            <a:endParaRPr lang="en-US" sz="3200" b="1" dirty="0"/>
          </a:p>
        </p:txBody>
      </p:sp>
      <p:sp>
        <p:nvSpPr>
          <p:cNvPr id="12308" name="Rectangle 49"/>
          <p:cNvSpPr>
            <a:spLocks noChangeArrowheads="1"/>
          </p:cNvSpPr>
          <p:nvPr/>
        </p:nvSpPr>
        <p:spPr bwMode="auto">
          <a:xfrm>
            <a:off x="2022643" y="2686050"/>
            <a:ext cx="448841" cy="323165"/>
          </a:xfrm>
          <a:prstGeom prst="rect">
            <a:avLst/>
          </a:prstGeom>
          <a:noFill/>
          <a:ln w="9525">
            <a:noFill/>
            <a:miter lim="800000"/>
            <a:headEnd/>
            <a:tailEnd/>
          </a:ln>
        </p:spPr>
        <p:txBody>
          <a:bodyPr wrap="none" lIns="0" tIns="0" rIns="0" bIns="0">
            <a:spAutoFit/>
          </a:bodyPr>
          <a:lstStyle/>
          <a:p>
            <a:pPr algn="ctr"/>
            <a:r>
              <a:rPr lang="en-US" sz="1050" b="1">
                <a:solidFill>
                  <a:srgbClr val="000000"/>
                </a:solidFill>
                <a:latin typeface="Helvetica" pitchFamily="34" charset="0"/>
              </a:rPr>
              <a:t>Type R</a:t>
            </a:r>
          </a:p>
          <a:p>
            <a:pPr algn="ctr"/>
            <a:r>
              <a:rPr lang="en-US" sz="1050" b="1">
                <a:solidFill>
                  <a:srgbClr val="000000"/>
                </a:solidFill>
                <a:latin typeface="Helvetica" pitchFamily="34" charset="0"/>
              </a:rPr>
              <a:t>cells</a:t>
            </a:r>
            <a:endParaRPr lang="en-US" sz="3200" b="1"/>
          </a:p>
        </p:txBody>
      </p:sp>
      <p:sp>
        <p:nvSpPr>
          <p:cNvPr id="12309" name="Rectangle 59"/>
          <p:cNvSpPr>
            <a:spLocks noChangeArrowheads="1"/>
          </p:cNvSpPr>
          <p:nvPr/>
        </p:nvSpPr>
        <p:spPr bwMode="auto">
          <a:xfrm>
            <a:off x="2637822" y="2670175"/>
            <a:ext cx="444032" cy="484748"/>
          </a:xfrm>
          <a:prstGeom prst="rect">
            <a:avLst/>
          </a:prstGeom>
          <a:noFill/>
          <a:ln w="9525">
            <a:noFill/>
            <a:miter lim="800000"/>
            <a:headEnd/>
            <a:tailEnd/>
          </a:ln>
        </p:spPr>
        <p:txBody>
          <a:bodyPr wrap="none" lIns="0" tIns="0" rIns="0" bIns="0">
            <a:spAutoFit/>
          </a:bodyPr>
          <a:lstStyle/>
          <a:p>
            <a:pPr algn="ctr"/>
            <a:r>
              <a:rPr lang="en-US" sz="1050" b="1" dirty="0">
                <a:solidFill>
                  <a:srgbClr val="000000"/>
                </a:solidFill>
                <a:latin typeface="Helvetica" pitchFamily="34" charset="0"/>
              </a:rPr>
              <a:t>Type S</a:t>
            </a:r>
          </a:p>
          <a:p>
            <a:pPr algn="ctr"/>
            <a:r>
              <a:rPr lang="en-US" sz="1050" b="1" dirty="0">
                <a:solidFill>
                  <a:srgbClr val="000000"/>
                </a:solidFill>
                <a:latin typeface="Helvetica" pitchFamily="34" charset="0"/>
              </a:rPr>
              <a:t>DNA</a:t>
            </a:r>
          </a:p>
          <a:p>
            <a:pPr algn="ctr"/>
            <a:r>
              <a:rPr lang="en-US" sz="1050" b="1" dirty="0">
                <a:solidFill>
                  <a:srgbClr val="000000"/>
                </a:solidFill>
                <a:latin typeface="Helvetica" pitchFamily="34" charset="0"/>
              </a:rPr>
              <a:t>extract</a:t>
            </a:r>
            <a:endParaRPr lang="en-US" sz="3200" b="1" dirty="0"/>
          </a:p>
        </p:txBody>
      </p:sp>
      <p:sp>
        <p:nvSpPr>
          <p:cNvPr id="12310" name="Rectangle 74"/>
          <p:cNvSpPr>
            <a:spLocks noChangeArrowheads="1"/>
          </p:cNvSpPr>
          <p:nvPr/>
        </p:nvSpPr>
        <p:spPr bwMode="auto">
          <a:xfrm>
            <a:off x="3794993" y="2686050"/>
            <a:ext cx="448841" cy="323165"/>
          </a:xfrm>
          <a:prstGeom prst="rect">
            <a:avLst/>
          </a:prstGeom>
          <a:noFill/>
          <a:ln w="9525">
            <a:noFill/>
            <a:miter lim="800000"/>
            <a:headEnd/>
            <a:tailEnd/>
          </a:ln>
        </p:spPr>
        <p:txBody>
          <a:bodyPr wrap="none" lIns="0" tIns="0" rIns="0" bIns="0">
            <a:spAutoFit/>
          </a:bodyPr>
          <a:lstStyle/>
          <a:p>
            <a:pPr algn="ctr"/>
            <a:r>
              <a:rPr lang="en-US" sz="1050" b="1">
                <a:solidFill>
                  <a:srgbClr val="000000"/>
                </a:solidFill>
                <a:latin typeface="Helvetica" pitchFamily="34" charset="0"/>
              </a:rPr>
              <a:t>Type R</a:t>
            </a:r>
          </a:p>
          <a:p>
            <a:pPr algn="ctr"/>
            <a:r>
              <a:rPr lang="en-US" sz="1050" b="1">
                <a:solidFill>
                  <a:srgbClr val="000000"/>
                </a:solidFill>
                <a:latin typeface="Helvetica" pitchFamily="34" charset="0"/>
              </a:rPr>
              <a:t>cells</a:t>
            </a:r>
            <a:endParaRPr lang="en-US" sz="3200" b="1"/>
          </a:p>
        </p:txBody>
      </p:sp>
      <p:sp>
        <p:nvSpPr>
          <p:cNvPr id="12311" name="Rectangle 84"/>
          <p:cNvSpPr>
            <a:spLocks noChangeArrowheads="1"/>
          </p:cNvSpPr>
          <p:nvPr/>
        </p:nvSpPr>
        <p:spPr bwMode="auto">
          <a:xfrm>
            <a:off x="4403822" y="2670175"/>
            <a:ext cx="444032" cy="484748"/>
          </a:xfrm>
          <a:prstGeom prst="rect">
            <a:avLst/>
          </a:prstGeom>
          <a:noFill/>
          <a:ln w="9525">
            <a:noFill/>
            <a:miter lim="800000"/>
            <a:headEnd/>
            <a:tailEnd/>
          </a:ln>
        </p:spPr>
        <p:txBody>
          <a:bodyPr wrap="none" lIns="0" tIns="0" rIns="0" bIns="0">
            <a:spAutoFit/>
          </a:bodyPr>
          <a:lstStyle/>
          <a:p>
            <a:pPr algn="ctr"/>
            <a:r>
              <a:rPr lang="en-US" sz="1050" b="1">
                <a:solidFill>
                  <a:srgbClr val="000000"/>
                </a:solidFill>
                <a:latin typeface="Helvetica" pitchFamily="34" charset="0"/>
              </a:rPr>
              <a:t>Type S</a:t>
            </a:r>
          </a:p>
          <a:p>
            <a:pPr algn="ctr"/>
            <a:r>
              <a:rPr lang="en-US" sz="1050" b="1">
                <a:solidFill>
                  <a:srgbClr val="000000"/>
                </a:solidFill>
                <a:latin typeface="Helvetica" pitchFamily="34" charset="0"/>
              </a:rPr>
              <a:t>DNA</a:t>
            </a:r>
          </a:p>
          <a:p>
            <a:pPr algn="ctr"/>
            <a:r>
              <a:rPr lang="en-US" sz="1050" b="1">
                <a:solidFill>
                  <a:srgbClr val="000000"/>
                </a:solidFill>
                <a:latin typeface="Helvetica" pitchFamily="34" charset="0"/>
              </a:rPr>
              <a:t>extract</a:t>
            </a:r>
            <a:endParaRPr lang="en-US" sz="3200" b="1"/>
          </a:p>
        </p:txBody>
      </p:sp>
      <p:sp>
        <p:nvSpPr>
          <p:cNvPr id="12312" name="Rectangle 99"/>
          <p:cNvSpPr>
            <a:spLocks noChangeArrowheads="1"/>
          </p:cNvSpPr>
          <p:nvPr/>
        </p:nvSpPr>
        <p:spPr bwMode="auto">
          <a:xfrm>
            <a:off x="4586975" y="3086100"/>
            <a:ext cx="78548" cy="161583"/>
          </a:xfrm>
          <a:prstGeom prst="rect">
            <a:avLst/>
          </a:prstGeom>
          <a:noFill/>
          <a:ln w="9525">
            <a:noFill/>
            <a:miter lim="800000"/>
            <a:headEnd/>
            <a:tailEnd/>
          </a:ln>
        </p:spPr>
        <p:txBody>
          <a:bodyPr wrap="none" lIns="0" tIns="0" rIns="0" bIns="0">
            <a:spAutoFit/>
          </a:bodyPr>
          <a:lstStyle/>
          <a:p>
            <a:r>
              <a:rPr lang="en-US" sz="1050" b="1" dirty="0">
                <a:solidFill>
                  <a:srgbClr val="000000"/>
                </a:solidFill>
                <a:latin typeface="Helvetica" pitchFamily="34" charset="0"/>
              </a:rPr>
              <a:t>+</a:t>
            </a:r>
            <a:endParaRPr lang="en-US" sz="3200" b="1" dirty="0"/>
          </a:p>
        </p:txBody>
      </p:sp>
      <p:sp>
        <p:nvSpPr>
          <p:cNvPr id="12313" name="Rectangle 100"/>
          <p:cNvSpPr>
            <a:spLocks noChangeArrowheads="1"/>
          </p:cNvSpPr>
          <p:nvPr/>
        </p:nvSpPr>
        <p:spPr bwMode="auto">
          <a:xfrm>
            <a:off x="4449625" y="3245550"/>
            <a:ext cx="421590" cy="161583"/>
          </a:xfrm>
          <a:prstGeom prst="rect">
            <a:avLst/>
          </a:prstGeom>
          <a:noFill/>
          <a:ln w="9525">
            <a:noFill/>
            <a:miter lim="800000"/>
            <a:headEnd/>
            <a:tailEnd/>
          </a:ln>
        </p:spPr>
        <p:txBody>
          <a:bodyPr wrap="none" lIns="0" tIns="0" rIns="0" bIns="0">
            <a:spAutoFit/>
          </a:bodyPr>
          <a:lstStyle/>
          <a:p>
            <a:r>
              <a:rPr lang="en-US" sz="1050" b="1" dirty="0" err="1">
                <a:solidFill>
                  <a:srgbClr val="000000"/>
                </a:solidFill>
                <a:latin typeface="Helvetica" pitchFamily="34" charset="0"/>
              </a:rPr>
              <a:t>DNase</a:t>
            </a:r>
            <a:endParaRPr lang="en-US" sz="3200" b="1" dirty="0"/>
          </a:p>
        </p:txBody>
      </p:sp>
      <p:sp>
        <p:nvSpPr>
          <p:cNvPr id="12314" name="Rectangle 105"/>
          <p:cNvSpPr>
            <a:spLocks noChangeArrowheads="1"/>
          </p:cNvSpPr>
          <p:nvPr/>
        </p:nvSpPr>
        <p:spPr bwMode="auto">
          <a:xfrm>
            <a:off x="5615543" y="2686050"/>
            <a:ext cx="448841" cy="323165"/>
          </a:xfrm>
          <a:prstGeom prst="rect">
            <a:avLst/>
          </a:prstGeom>
          <a:noFill/>
          <a:ln w="9525">
            <a:noFill/>
            <a:miter lim="800000"/>
            <a:headEnd/>
            <a:tailEnd/>
          </a:ln>
        </p:spPr>
        <p:txBody>
          <a:bodyPr wrap="none" lIns="0" tIns="0" rIns="0" bIns="0">
            <a:spAutoFit/>
          </a:bodyPr>
          <a:lstStyle/>
          <a:p>
            <a:pPr algn="ctr"/>
            <a:r>
              <a:rPr lang="en-US" sz="1050" b="1" dirty="0">
                <a:solidFill>
                  <a:srgbClr val="000000"/>
                </a:solidFill>
                <a:latin typeface="Helvetica" pitchFamily="34" charset="0"/>
              </a:rPr>
              <a:t>Type R</a:t>
            </a:r>
          </a:p>
          <a:p>
            <a:pPr algn="ctr"/>
            <a:r>
              <a:rPr lang="en-US" sz="1050" b="1" dirty="0">
                <a:solidFill>
                  <a:srgbClr val="000000"/>
                </a:solidFill>
                <a:latin typeface="Helvetica" pitchFamily="34" charset="0"/>
              </a:rPr>
              <a:t>cells</a:t>
            </a:r>
            <a:endParaRPr lang="en-US" sz="3200" b="1" dirty="0"/>
          </a:p>
        </p:txBody>
      </p:sp>
      <p:sp>
        <p:nvSpPr>
          <p:cNvPr id="12315" name="Rectangle 115"/>
          <p:cNvSpPr>
            <a:spLocks noChangeArrowheads="1"/>
          </p:cNvSpPr>
          <p:nvPr/>
        </p:nvSpPr>
        <p:spPr bwMode="auto">
          <a:xfrm>
            <a:off x="6221197" y="2670175"/>
            <a:ext cx="444032" cy="484748"/>
          </a:xfrm>
          <a:prstGeom prst="rect">
            <a:avLst/>
          </a:prstGeom>
          <a:noFill/>
          <a:ln w="9525">
            <a:noFill/>
            <a:miter lim="800000"/>
            <a:headEnd/>
            <a:tailEnd/>
          </a:ln>
        </p:spPr>
        <p:txBody>
          <a:bodyPr wrap="none" lIns="0" tIns="0" rIns="0" bIns="0">
            <a:spAutoFit/>
          </a:bodyPr>
          <a:lstStyle/>
          <a:p>
            <a:pPr algn="ctr"/>
            <a:r>
              <a:rPr lang="en-US" sz="1050" b="1">
                <a:solidFill>
                  <a:srgbClr val="000000"/>
                </a:solidFill>
                <a:latin typeface="Helvetica" pitchFamily="34" charset="0"/>
              </a:rPr>
              <a:t>Type S</a:t>
            </a:r>
          </a:p>
          <a:p>
            <a:pPr algn="ctr"/>
            <a:r>
              <a:rPr lang="en-US" sz="1050" b="1">
                <a:solidFill>
                  <a:srgbClr val="000000"/>
                </a:solidFill>
                <a:latin typeface="Helvetica" pitchFamily="34" charset="0"/>
              </a:rPr>
              <a:t>DNA</a:t>
            </a:r>
          </a:p>
          <a:p>
            <a:pPr algn="ctr"/>
            <a:r>
              <a:rPr lang="en-US" sz="1050" b="1">
                <a:solidFill>
                  <a:srgbClr val="000000"/>
                </a:solidFill>
                <a:latin typeface="Helvetica" pitchFamily="34" charset="0"/>
              </a:rPr>
              <a:t>extract</a:t>
            </a:r>
            <a:endParaRPr lang="en-US" sz="3200" b="1"/>
          </a:p>
        </p:txBody>
      </p:sp>
      <p:sp>
        <p:nvSpPr>
          <p:cNvPr id="12316" name="Rectangle 130"/>
          <p:cNvSpPr>
            <a:spLocks noChangeArrowheads="1"/>
          </p:cNvSpPr>
          <p:nvPr/>
        </p:nvSpPr>
        <p:spPr bwMode="auto">
          <a:xfrm>
            <a:off x="6460550" y="3095625"/>
            <a:ext cx="78548" cy="161583"/>
          </a:xfrm>
          <a:prstGeom prst="rect">
            <a:avLst/>
          </a:prstGeom>
          <a:noFill/>
          <a:ln w="9525">
            <a:noFill/>
            <a:miter lim="800000"/>
            <a:headEnd/>
            <a:tailEnd/>
          </a:ln>
        </p:spPr>
        <p:txBody>
          <a:bodyPr wrap="none" lIns="0" tIns="0" rIns="0" bIns="0">
            <a:spAutoFit/>
          </a:bodyPr>
          <a:lstStyle/>
          <a:p>
            <a:r>
              <a:rPr lang="en-US" sz="1050" b="1" dirty="0">
                <a:solidFill>
                  <a:srgbClr val="000000"/>
                </a:solidFill>
                <a:latin typeface="Helvetica" pitchFamily="34" charset="0"/>
              </a:rPr>
              <a:t>+</a:t>
            </a:r>
            <a:endParaRPr lang="en-US" sz="3200" b="1" dirty="0"/>
          </a:p>
        </p:txBody>
      </p:sp>
      <p:sp>
        <p:nvSpPr>
          <p:cNvPr id="12317" name="Rectangle 131"/>
          <p:cNvSpPr>
            <a:spLocks noChangeArrowheads="1"/>
          </p:cNvSpPr>
          <p:nvPr/>
        </p:nvSpPr>
        <p:spPr bwMode="auto">
          <a:xfrm>
            <a:off x="6267000" y="3257425"/>
            <a:ext cx="421590" cy="161583"/>
          </a:xfrm>
          <a:prstGeom prst="rect">
            <a:avLst/>
          </a:prstGeom>
          <a:noFill/>
          <a:ln w="9525">
            <a:noFill/>
            <a:miter lim="800000"/>
            <a:headEnd/>
            <a:tailEnd/>
          </a:ln>
        </p:spPr>
        <p:txBody>
          <a:bodyPr wrap="none" lIns="0" tIns="0" rIns="0" bIns="0">
            <a:spAutoFit/>
          </a:bodyPr>
          <a:lstStyle/>
          <a:p>
            <a:r>
              <a:rPr lang="en-US" sz="1050" b="1">
                <a:solidFill>
                  <a:srgbClr val="000000"/>
                </a:solidFill>
                <a:latin typeface="Helvetica" pitchFamily="34" charset="0"/>
              </a:rPr>
              <a:t>RNase</a:t>
            </a:r>
            <a:endParaRPr lang="en-US" sz="3200" b="1"/>
          </a:p>
        </p:txBody>
      </p:sp>
      <p:sp>
        <p:nvSpPr>
          <p:cNvPr id="12318" name="Rectangle 136"/>
          <p:cNvSpPr>
            <a:spLocks noChangeArrowheads="1"/>
          </p:cNvSpPr>
          <p:nvPr/>
        </p:nvSpPr>
        <p:spPr bwMode="auto">
          <a:xfrm>
            <a:off x="7476668" y="2686050"/>
            <a:ext cx="448841" cy="323165"/>
          </a:xfrm>
          <a:prstGeom prst="rect">
            <a:avLst/>
          </a:prstGeom>
          <a:noFill/>
          <a:ln w="9525">
            <a:noFill/>
            <a:miter lim="800000"/>
            <a:headEnd/>
            <a:tailEnd/>
          </a:ln>
        </p:spPr>
        <p:txBody>
          <a:bodyPr wrap="none" lIns="0" tIns="0" rIns="0" bIns="0">
            <a:spAutoFit/>
          </a:bodyPr>
          <a:lstStyle/>
          <a:p>
            <a:pPr algn="ctr"/>
            <a:r>
              <a:rPr lang="en-US" sz="1050" b="1">
                <a:solidFill>
                  <a:srgbClr val="000000"/>
                </a:solidFill>
                <a:latin typeface="Helvetica" pitchFamily="34" charset="0"/>
              </a:rPr>
              <a:t>Type R</a:t>
            </a:r>
          </a:p>
          <a:p>
            <a:pPr algn="ctr"/>
            <a:r>
              <a:rPr lang="en-US" sz="1050" b="1">
                <a:solidFill>
                  <a:srgbClr val="000000"/>
                </a:solidFill>
                <a:latin typeface="Helvetica" pitchFamily="34" charset="0"/>
              </a:rPr>
              <a:t>cells</a:t>
            </a:r>
            <a:endParaRPr lang="en-US" sz="3200" b="1"/>
          </a:p>
        </p:txBody>
      </p:sp>
      <p:sp>
        <p:nvSpPr>
          <p:cNvPr id="12319" name="Rectangle 146"/>
          <p:cNvSpPr>
            <a:spLocks noChangeArrowheads="1"/>
          </p:cNvSpPr>
          <p:nvPr/>
        </p:nvSpPr>
        <p:spPr bwMode="auto">
          <a:xfrm>
            <a:off x="8072797" y="2670175"/>
            <a:ext cx="444032" cy="484748"/>
          </a:xfrm>
          <a:prstGeom prst="rect">
            <a:avLst/>
          </a:prstGeom>
          <a:noFill/>
          <a:ln w="9525">
            <a:noFill/>
            <a:miter lim="800000"/>
            <a:headEnd/>
            <a:tailEnd/>
          </a:ln>
        </p:spPr>
        <p:txBody>
          <a:bodyPr wrap="none" lIns="0" tIns="0" rIns="0" bIns="0">
            <a:spAutoFit/>
          </a:bodyPr>
          <a:lstStyle/>
          <a:p>
            <a:pPr algn="ctr"/>
            <a:r>
              <a:rPr lang="en-US" sz="1050" b="1">
                <a:solidFill>
                  <a:srgbClr val="000000"/>
                </a:solidFill>
                <a:latin typeface="Helvetica" pitchFamily="34" charset="0"/>
              </a:rPr>
              <a:t>Type S</a:t>
            </a:r>
          </a:p>
          <a:p>
            <a:pPr algn="ctr"/>
            <a:r>
              <a:rPr lang="en-US" sz="1050" b="1">
                <a:solidFill>
                  <a:srgbClr val="000000"/>
                </a:solidFill>
                <a:latin typeface="Helvetica" pitchFamily="34" charset="0"/>
              </a:rPr>
              <a:t>DNA</a:t>
            </a:r>
          </a:p>
          <a:p>
            <a:pPr algn="ctr"/>
            <a:r>
              <a:rPr lang="en-US" sz="1050" b="1">
                <a:solidFill>
                  <a:srgbClr val="000000"/>
                </a:solidFill>
                <a:latin typeface="Helvetica" pitchFamily="34" charset="0"/>
              </a:rPr>
              <a:t>extract</a:t>
            </a:r>
            <a:endParaRPr lang="en-US" sz="3200" b="1"/>
          </a:p>
        </p:txBody>
      </p:sp>
      <p:sp>
        <p:nvSpPr>
          <p:cNvPr id="12320" name="Rectangle 161"/>
          <p:cNvSpPr>
            <a:spLocks noChangeArrowheads="1"/>
          </p:cNvSpPr>
          <p:nvPr/>
        </p:nvSpPr>
        <p:spPr bwMode="auto">
          <a:xfrm>
            <a:off x="8315325" y="3095625"/>
            <a:ext cx="78548" cy="161583"/>
          </a:xfrm>
          <a:prstGeom prst="rect">
            <a:avLst/>
          </a:prstGeom>
          <a:noFill/>
          <a:ln w="9525">
            <a:noFill/>
            <a:miter lim="800000"/>
            <a:headEnd/>
            <a:tailEnd/>
          </a:ln>
        </p:spPr>
        <p:txBody>
          <a:bodyPr wrap="none" lIns="0" tIns="0" rIns="0" bIns="0">
            <a:spAutoFit/>
          </a:bodyPr>
          <a:lstStyle/>
          <a:p>
            <a:r>
              <a:rPr lang="en-US" sz="1050" b="1" dirty="0">
                <a:solidFill>
                  <a:srgbClr val="000000"/>
                </a:solidFill>
                <a:latin typeface="Helvetica" pitchFamily="34" charset="0"/>
              </a:rPr>
              <a:t>+</a:t>
            </a:r>
            <a:endParaRPr lang="en-US" sz="3200" b="1" dirty="0"/>
          </a:p>
        </p:txBody>
      </p:sp>
      <p:sp>
        <p:nvSpPr>
          <p:cNvPr id="12321" name="Rectangle 162"/>
          <p:cNvSpPr>
            <a:spLocks noChangeArrowheads="1"/>
          </p:cNvSpPr>
          <p:nvPr/>
        </p:nvSpPr>
        <p:spPr bwMode="auto">
          <a:xfrm>
            <a:off x="8070975" y="3257425"/>
            <a:ext cx="562655" cy="161583"/>
          </a:xfrm>
          <a:prstGeom prst="rect">
            <a:avLst/>
          </a:prstGeom>
          <a:noFill/>
          <a:ln w="9525">
            <a:noFill/>
            <a:miter lim="800000"/>
            <a:headEnd/>
            <a:tailEnd/>
          </a:ln>
        </p:spPr>
        <p:txBody>
          <a:bodyPr wrap="none" lIns="0" tIns="0" rIns="0" bIns="0">
            <a:spAutoFit/>
          </a:bodyPr>
          <a:lstStyle/>
          <a:p>
            <a:r>
              <a:rPr lang="en-US" sz="1050" b="1" dirty="0">
                <a:solidFill>
                  <a:srgbClr val="000000"/>
                </a:solidFill>
                <a:latin typeface="Helvetica" pitchFamily="34" charset="0"/>
              </a:rPr>
              <a:t>protease</a:t>
            </a:r>
            <a:endParaRPr lang="en-US" sz="3200" b="1" dirty="0"/>
          </a:p>
        </p:txBody>
      </p:sp>
      <p:sp>
        <p:nvSpPr>
          <p:cNvPr id="12322" name="Rectangle 473"/>
          <p:cNvSpPr>
            <a:spLocks noChangeArrowheads="1"/>
          </p:cNvSpPr>
          <p:nvPr/>
        </p:nvSpPr>
        <p:spPr bwMode="auto">
          <a:xfrm>
            <a:off x="2054650" y="5699125"/>
            <a:ext cx="862416" cy="169277"/>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Helvetica" pitchFamily="34" charset="0"/>
              </a:rPr>
              <a:t>Transformed</a:t>
            </a:r>
            <a:endParaRPr lang="en-US" sz="3600" b="1" dirty="0"/>
          </a:p>
        </p:txBody>
      </p:sp>
      <p:sp>
        <p:nvSpPr>
          <p:cNvPr id="12323" name="Rectangle 484"/>
          <p:cNvSpPr>
            <a:spLocks noChangeArrowheads="1"/>
          </p:cNvSpPr>
          <p:nvPr/>
        </p:nvSpPr>
        <p:spPr bwMode="auto">
          <a:xfrm>
            <a:off x="5715625" y="5699125"/>
            <a:ext cx="862416"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Transformed</a:t>
            </a:r>
            <a:endParaRPr lang="en-US" sz="3600" b="1"/>
          </a:p>
        </p:txBody>
      </p:sp>
      <p:sp>
        <p:nvSpPr>
          <p:cNvPr id="12324" name="Rectangle 495"/>
          <p:cNvSpPr>
            <a:spLocks noChangeArrowheads="1"/>
          </p:cNvSpPr>
          <p:nvPr/>
        </p:nvSpPr>
        <p:spPr bwMode="auto">
          <a:xfrm>
            <a:off x="7605200" y="5699125"/>
            <a:ext cx="862416"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Transformed</a:t>
            </a:r>
            <a:endParaRPr lang="en-US" sz="3600" b="1"/>
          </a:p>
        </p:txBody>
      </p:sp>
      <p:sp>
        <p:nvSpPr>
          <p:cNvPr id="62" name="Title 61"/>
          <p:cNvSpPr>
            <a:spLocks noGrp="1"/>
          </p:cNvSpPr>
          <p:nvPr>
            <p:ph type="title"/>
          </p:nvPr>
        </p:nvSpPr>
        <p:spPr>
          <a:xfrm>
            <a:off x="704850" y="0"/>
            <a:ext cx="7772400" cy="628650"/>
          </a:xfrm>
        </p:spPr>
        <p:txBody>
          <a:bodyPr/>
          <a:lstStyle/>
          <a:p>
            <a:r>
              <a:rPr lang="en-US" sz="2000" dirty="0" smtClean="0"/>
              <a:t>DNA is the only molecule that </a:t>
            </a:r>
            <a:r>
              <a:rPr lang="en-US" sz="2000" dirty="0" smtClean="0"/>
              <a:t>changes the phenotype of recipient cells (</a:t>
            </a:r>
            <a:r>
              <a:rPr lang="en-US" sz="2000" baseline="0" dirty="0" smtClean="0"/>
              <a:t>survive</a:t>
            </a:r>
            <a:r>
              <a:rPr lang="en-US" sz="2000" dirty="0" smtClean="0"/>
              <a:t> </a:t>
            </a:r>
            <a:r>
              <a:rPr lang="en-US" sz="2000" dirty="0" smtClean="0"/>
              <a:t>on limiting growth </a:t>
            </a:r>
            <a:r>
              <a:rPr lang="en-US" sz="2000" dirty="0" smtClean="0"/>
              <a:t>medium)</a:t>
            </a:r>
            <a:endParaRPr lang="en-US" sz="2000" dirty="0"/>
          </a:p>
        </p:txBody>
      </p:sp>
      <p:sp>
        <p:nvSpPr>
          <p:cNvPr id="63" name="Rectangle 473"/>
          <p:cNvSpPr>
            <a:spLocks noChangeArrowheads="1"/>
          </p:cNvSpPr>
          <p:nvPr/>
        </p:nvSpPr>
        <p:spPr bwMode="auto">
          <a:xfrm>
            <a:off x="306995" y="5709021"/>
            <a:ext cx="697307" cy="169277"/>
          </a:xfrm>
          <a:prstGeom prst="rect">
            <a:avLst/>
          </a:prstGeom>
          <a:noFill/>
          <a:ln w="9525">
            <a:noFill/>
            <a:miter lim="800000"/>
            <a:headEnd/>
            <a:tailEnd/>
          </a:ln>
        </p:spPr>
        <p:txBody>
          <a:bodyPr wrap="none" lIns="0" tIns="0" rIns="0" bIns="0">
            <a:spAutoFit/>
          </a:bodyPr>
          <a:lstStyle/>
          <a:p>
            <a:r>
              <a:rPr lang="en-US" sz="1100" b="1" dirty="0" smtClean="0">
                <a:solidFill>
                  <a:srgbClr val="000000"/>
                </a:solidFill>
                <a:latin typeface="Helvetica" pitchFamily="34" charset="0"/>
              </a:rPr>
              <a:t>No growth</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913417">
                                            <p:txEl>
                                              <p:pRg st="0" end="0"/>
                                            </p:txEl>
                                          </p:spTgt>
                                        </p:tgtEl>
                                        <p:attrNameLst>
                                          <p:attrName>style.visibility</p:attrName>
                                        </p:attrNameLst>
                                      </p:cBhvr>
                                      <p:to>
                                        <p:strVal val="visible"/>
                                      </p:to>
                                    </p:set>
                                    <p:anim calcmode="lin" valueType="num">
                                      <p:cBhvr>
                                        <p:cTn id="7" dur="1000" fill="hold"/>
                                        <p:tgtEl>
                                          <p:spTgt spid="91341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1341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1341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1341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85" name="Text Box 17"/>
          <p:cNvSpPr txBox="1">
            <a:spLocks noChangeArrowheads="1"/>
          </p:cNvSpPr>
          <p:nvPr/>
        </p:nvSpPr>
        <p:spPr bwMode="auto">
          <a:xfrm>
            <a:off x="0" y="6519446"/>
            <a:ext cx="2100127" cy="338554"/>
          </a:xfrm>
          <a:prstGeom prst="rect">
            <a:avLst/>
          </a:prstGeom>
          <a:noFill/>
          <a:ln w="9525">
            <a:noFill/>
            <a:miter lim="800000"/>
            <a:headEnd/>
            <a:tailEnd/>
          </a:ln>
        </p:spPr>
        <p:txBody>
          <a:bodyPr wrap="none">
            <a:spAutoFit/>
          </a:bodyPr>
          <a:lstStyle/>
          <a:p>
            <a:pPr eaLnBrk="0" hangingPunct="0"/>
            <a:r>
              <a:rPr lang="en-US" sz="1600" b="1" dirty="0" err="1" smtClean="0">
                <a:latin typeface="+mn-lt"/>
              </a:rPr>
              <a:t>Brooker</a:t>
            </a:r>
            <a:r>
              <a:rPr lang="en-US" sz="1600" b="1" dirty="0" smtClean="0">
                <a:latin typeface="+mn-lt"/>
              </a:rPr>
              <a:t> Figure </a:t>
            </a:r>
            <a:r>
              <a:rPr lang="en-US" sz="1600" b="1" dirty="0">
                <a:latin typeface="+mn-lt"/>
              </a:rPr>
              <a:t>11.6</a:t>
            </a:r>
          </a:p>
        </p:txBody>
      </p:sp>
      <p:sp>
        <p:nvSpPr>
          <p:cNvPr id="25659" name="Rectangle 575"/>
          <p:cNvSpPr>
            <a:spLocks noChangeArrowheads="1"/>
          </p:cNvSpPr>
          <p:nvPr/>
        </p:nvSpPr>
        <p:spPr bwMode="auto">
          <a:xfrm>
            <a:off x="4838700" y="6734175"/>
            <a:ext cx="4305300" cy="123825"/>
          </a:xfrm>
          <a:prstGeom prst="rect">
            <a:avLst/>
          </a:prstGeom>
          <a:noFill/>
          <a:ln w="9525">
            <a:noFill/>
            <a:miter lim="800000"/>
            <a:headEnd/>
            <a:tailEnd/>
          </a:ln>
        </p:spPr>
        <p:txBody>
          <a:bodyPr wrap="none" lIns="0" tIns="0" rIns="0" bIns="0">
            <a:spAutoFit/>
          </a:bodyPr>
          <a:lstStyle/>
          <a:p>
            <a:pPr algn="ctr"/>
            <a:r>
              <a:rPr lang="en-US" sz="800" dirty="0">
                <a:solidFill>
                  <a:srgbClr val="000000"/>
                </a:solidFill>
              </a:rPr>
              <a:t>Copyright © The McGraw-Hill Companies, Inc. Permission required for reproduction or display.</a:t>
            </a:r>
          </a:p>
        </p:txBody>
      </p:sp>
      <p:sp>
        <p:nvSpPr>
          <p:cNvPr id="60" name="Title 59"/>
          <p:cNvSpPr>
            <a:spLocks noGrp="1"/>
          </p:cNvSpPr>
          <p:nvPr>
            <p:ph type="title"/>
          </p:nvPr>
        </p:nvSpPr>
        <p:spPr>
          <a:xfrm>
            <a:off x="-130713" y="-173480"/>
            <a:ext cx="3804088" cy="2317598"/>
          </a:xfrm>
        </p:spPr>
        <p:txBody>
          <a:bodyPr/>
          <a:lstStyle/>
          <a:p>
            <a:r>
              <a:rPr lang="en-US" dirty="0" smtClean="0"/>
              <a:t>DNA structure at various scales</a:t>
            </a:r>
            <a:endParaRPr lang="en-US" dirty="0"/>
          </a:p>
        </p:txBody>
      </p:sp>
      <p:sp>
        <p:nvSpPr>
          <p:cNvPr id="61" name="Rectangle 361"/>
          <p:cNvSpPr>
            <a:spLocks noChangeArrowheads="1"/>
          </p:cNvSpPr>
          <p:nvPr/>
        </p:nvSpPr>
        <p:spPr bwMode="auto">
          <a:xfrm>
            <a:off x="4218527" y="3327400"/>
            <a:ext cx="139700"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C</a:t>
            </a:r>
            <a:endParaRPr lang="en-US" sz="2400" b="1"/>
          </a:p>
        </p:txBody>
      </p:sp>
      <p:sp>
        <p:nvSpPr>
          <p:cNvPr id="62" name="Rectangle 323"/>
          <p:cNvSpPr>
            <a:spLocks noChangeArrowheads="1"/>
          </p:cNvSpPr>
          <p:nvPr/>
        </p:nvSpPr>
        <p:spPr bwMode="auto">
          <a:xfrm>
            <a:off x="6156865" y="3138488"/>
            <a:ext cx="219075" cy="230187"/>
          </a:xfrm>
          <a:prstGeom prst="rect">
            <a:avLst/>
          </a:prstGeom>
          <a:noFill/>
          <a:ln w="9525">
            <a:noFill/>
            <a:miter lim="800000"/>
            <a:headEnd/>
            <a:tailEnd/>
          </a:ln>
        </p:spPr>
        <p:txBody>
          <a:bodyPr lIns="0" tIns="0" rIns="0" bIns="0">
            <a:spAutoFit/>
          </a:bodyPr>
          <a:lstStyle/>
          <a:p>
            <a:r>
              <a:rPr lang="en-US" sz="1500" b="1">
                <a:solidFill>
                  <a:srgbClr val="000000"/>
                </a:solidFill>
                <a:latin typeface="Helvetica" pitchFamily="34" charset="0"/>
              </a:rPr>
              <a:t>C</a:t>
            </a:r>
            <a:endParaRPr lang="en-US" sz="2400" b="1"/>
          </a:p>
        </p:txBody>
      </p:sp>
      <p:sp>
        <p:nvSpPr>
          <p:cNvPr id="63" name="Rectangle 363"/>
          <p:cNvSpPr>
            <a:spLocks noChangeArrowheads="1"/>
          </p:cNvSpPr>
          <p:nvPr/>
        </p:nvSpPr>
        <p:spPr bwMode="auto">
          <a:xfrm>
            <a:off x="5721890" y="2938463"/>
            <a:ext cx="14908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G</a:t>
            </a:r>
            <a:endParaRPr lang="en-US" sz="2400" b="1"/>
          </a:p>
        </p:txBody>
      </p:sp>
      <p:sp>
        <p:nvSpPr>
          <p:cNvPr id="64" name="Rectangle 366"/>
          <p:cNvSpPr>
            <a:spLocks noChangeArrowheads="1"/>
          </p:cNvSpPr>
          <p:nvPr/>
        </p:nvSpPr>
        <p:spPr bwMode="auto">
          <a:xfrm>
            <a:off x="4658265" y="357346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65" name="Rectangle 321"/>
          <p:cNvSpPr>
            <a:spLocks noChangeArrowheads="1"/>
          </p:cNvSpPr>
          <p:nvPr/>
        </p:nvSpPr>
        <p:spPr bwMode="auto">
          <a:xfrm>
            <a:off x="6372765" y="339566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66" name="Rectangle 415"/>
          <p:cNvSpPr>
            <a:spLocks noChangeArrowheads="1"/>
          </p:cNvSpPr>
          <p:nvPr/>
        </p:nvSpPr>
        <p:spPr bwMode="auto">
          <a:xfrm>
            <a:off x="7842790" y="2992438"/>
            <a:ext cx="14908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G</a:t>
            </a:r>
            <a:endParaRPr lang="en-US" sz="2400" b="1"/>
          </a:p>
        </p:txBody>
      </p:sp>
      <p:sp>
        <p:nvSpPr>
          <p:cNvPr id="67" name="Rectangle 421"/>
          <p:cNvSpPr>
            <a:spLocks noChangeArrowheads="1"/>
          </p:cNvSpPr>
          <p:nvPr/>
        </p:nvSpPr>
        <p:spPr bwMode="auto">
          <a:xfrm>
            <a:off x="7414165" y="289401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pic>
        <p:nvPicPr>
          <p:cNvPr id="68" name="Picture 656" descr="bro25332_11_06.jpg"/>
          <p:cNvPicPr>
            <a:picLocks noChangeAspect="1"/>
          </p:cNvPicPr>
          <p:nvPr/>
        </p:nvPicPr>
        <p:blipFill>
          <a:blip r:embed="rId2" cstate="print"/>
          <a:srcRect/>
          <a:stretch>
            <a:fillRect/>
          </a:stretch>
        </p:blipFill>
        <p:spPr bwMode="auto">
          <a:xfrm>
            <a:off x="4120102" y="533400"/>
            <a:ext cx="3978275" cy="5635625"/>
          </a:xfrm>
          <a:prstGeom prst="rect">
            <a:avLst/>
          </a:prstGeom>
          <a:noFill/>
          <a:ln w="9525">
            <a:noFill/>
            <a:miter lim="800000"/>
            <a:headEnd/>
            <a:tailEnd/>
          </a:ln>
        </p:spPr>
      </p:pic>
      <p:sp>
        <p:nvSpPr>
          <p:cNvPr id="69" name="Rectangle 320"/>
          <p:cNvSpPr>
            <a:spLocks noChangeArrowheads="1"/>
          </p:cNvSpPr>
          <p:nvPr/>
        </p:nvSpPr>
        <p:spPr bwMode="auto">
          <a:xfrm>
            <a:off x="6379115" y="3605213"/>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70" name="Rectangle 322"/>
          <p:cNvSpPr>
            <a:spLocks noChangeArrowheads="1"/>
          </p:cNvSpPr>
          <p:nvPr/>
        </p:nvSpPr>
        <p:spPr bwMode="auto">
          <a:xfrm>
            <a:off x="6153690" y="3357563"/>
            <a:ext cx="14908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G</a:t>
            </a:r>
            <a:endParaRPr lang="en-US" sz="2400" b="1"/>
          </a:p>
        </p:txBody>
      </p:sp>
      <p:sp>
        <p:nvSpPr>
          <p:cNvPr id="71" name="Rectangle 361"/>
          <p:cNvSpPr>
            <a:spLocks noChangeArrowheads="1"/>
          </p:cNvSpPr>
          <p:nvPr/>
        </p:nvSpPr>
        <p:spPr bwMode="auto">
          <a:xfrm>
            <a:off x="4189952" y="3546475"/>
            <a:ext cx="14908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G</a:t>
            </a:r>
            <a:endParaRPr lang="en-US" sz="2400" b="1"/>
          </a:p>
        </p:txBody>
      </p:sp>
      <p:sp>
        <p:nvSpPr>
          <p:cNvPr id="72" name="Rectangle 367"/>
          <p:cNvSpPr>
            <a:spLocks noChangeArrowheads="1"/>
          </p:cNvSpPr>
          <p:nvPr/>
        </p:nvSpPr>
        <p:spPr bwMode="auto">
          <a:xfrm>
            <a:off x="4664615" y="3348038"/>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73" name="Rectangle 368"/>
          <p:cNvSpPr>
            <a:spLocks noChangeArrowheads="1"/>
          </p:cNvSpPr>
          <p:nvPr/>
        </p:nvSpPr>
        <p:spPr bwMode="auto">
          <a:xfrm>
            <a:off x="4880515" y="3135313"/>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74" name="Rectangle 369"/>
          <p:cNvSpPr>
            <a:spLocks noChangeArrowheads="1"/>
          </p:cNvSpPr>
          <p:nvPr/>
        </p:nvSpPr>
        <p:spPr bwMode="auto">
          <a:xfrm>
            <a:off x="5296440" y="3122613"/>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75" name="Rectangle 370"/>
          <p:cNvSpPr>
            <a:spLocks noChangeArrowheads="1"/>
          </p:cNvSpPr>
          <p:nvPr/>
        </p:nvSpPr>
        <p:spPr bwMode="auto">
          <a:xfrm>
            <a:off x="4874165" y="337026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76" name="Rectangle 371"/>
          <p:cNvSpPr>
            <a:spLocks noChangeArrowheads="1"/>
          </p:cNvSpPr>
          <p:nvPr/>
        </p:nvSpPr>
        <p:spPr bwMode="auto">
          <a:xfrm>
            <a:off x="5309140" y="2884488"/>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77" name="Rectangle 372"/>
          <p:cNvSpPr>
            <a:spLocks noChangeArrowheads="1"/>
          </p:cNvSpPr>
          <p:nvPr/>
        </p:nvSpPr>
        <p:spPr bwMode="auto">
          <a:xfrm>
            <a:off x="5077365" y="3179763"/>
            <a:ext cx="14908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G</a:t>
            </a:r>
            <a:endParaRPr lang="en-US" sz="2400" b="1"/>
          </a:p>
        </p:txBody>
      </p:sp>
      <p:sp>
        <p:nvSpPr>
          <p:cNvPr id="78" name="Rectangle 373"/>
          <p:cNvSpPr>
            <a:spLocks noChangeArrowheads="1"/>
          </p:cNvSpPr>
          <p:nvPr/>
        </p:nvSpPr>
        <p:spPr bwMode="auto">
          <a:xfrm>
            <a:off x="5083715" y="2941638"/>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C</a:t>
            </a:r>
            <a:endParaRPr lang="en-US" sz="2400" b="1"/>
          </a:p>
        </p:txBody>
      </p:sp>
      <p:sp>
        <p:nvSpPr>
          <p:cNvPr id="79" name="Rectangle 392"/>
          <p:cNvSpPr>
            <a:spLocks noChangeArrowheads="1"/>
          </p:cNvSpPr>
          <p:nvPr/>
        </p:nvSpPr>
        <p:spPr bwMode="auto">
          <a:xfrm>
            <a:off x="5947315" y="3182938"/>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80" name="Rectangle 393"/>
          <p:cNvSpPr>
            <a:spLocks noChangeArrowheads="1"/>
          </p:cNvSpPr>
          <p:nvPr/>
        </p:nvSpPr>
        <p:spPr bwMode="auto">
          <a:xfrm>
            <a:off x="5950490" y="2941638"/>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81" name="Rectangle 416"/>
          <p:cNvSpPr>
            <a:spLocks noChangeArrowheads="1"/>
          </p:cNvSpPr>
          <p:nvPr/>
        </p:nvSpPr>
        <p:spPr bwMode="auto">
          <a:xfrm>
            <a:off x="6775990" y="3557588"/>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82" name="Rectangle 417"/>
          <p:cNvSpPr>
            <a:spLocks noChangeArrowheads="1"/>
          </p:cNvSpPr>
          <p:nvPr/>
        </p:nvSpPr>
        <p:spPr bwMode="auto">
          <a:xfrm>
            <a:off x="6782340" y="3344863"/>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83" name="Rectangle 418"/>
          <p:cNvSpPr>
            <a:spLocks noChangeArrowheads="1"/>
          </p:cNvSpPr>
          <p:nvPr/>
        </p:nvSpPr>
        <p:spPr bwMode="auto">
          <a:xfrm>
            <a:off x="6991890" y="3138488"/>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84" name="Rectangle 419"/>
          <p:cNvSpPr>
            <a:spLocks noChangeArrowheads="1"/>
          </p:cNvSpPr>
          <p:nvPr/>
        </p:nvSpPr>
        <p:spPr bwMode="auto">
          <a:xfrm>
            <a:off x="7414165" y="3125788"/>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85" name="Rectangle 420"/>
          <p:cNvSpPr>
            <a:spLocks noChangeArrowheads="1"/>
          </p:cNvSpPr>
          <p:nvPr/>
        </p:nvSpPr>
        <p:spPr bwMode="auto">
          <a:xfrm>
            <a:off x="6995065" y="337026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86" name="Rectangle 422"/>
          <p:cNvSpPr>
            <a:spLocks noChangeArrowheads="1"/>
          </p:cNvSpPr>
          <p:nvPr/>
        </p:nvSpPr>
        <p:spPr bwMode="auto">
          <a:xfrm>
            <a:off x="7198265" y="3227388"/>
            <a:ext cx="14908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G</a:t>
            </a:r>
            <a:endParaRPr lang="en-US" sz="2400" b="1"/>
          </a:p>
        </p:txBody>
      </p:sp>
      <p:sp>
        <p:nvSpPr>
          <p:cNvPr id="87" name="Rectangle 423"/>
          <p:cNvSpPr>
            <a:spLocks noChangeArrowheads="1"/>
          </p:cNvSpPr>
          <p:nvPr/>
        </p:nvSpPr>
        <p:spPr bwMode="auto">
          <a:xfrm>
            <a:off x="7195090" y="298291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C</a:t>
            </a:r>
            <a:endParaRPr lang="en-US" sz="2400" b="1"/>
          </a:p>
        </p:txBody>
      </p:sp>
      <p:sp>
        <p:nvSpPr>
          <p:cNvPr id="88" name="Rectangle 432"/>
          <p:cNvSpPr>
            <a:spLocks noChangeArrowheads="1"/>
          </p:cNvSpPr>
          <p:nvPr/>
        </p:nvSpPr>
        <p:spPr bwMode="auto">
          <a:xfrm>
            <a:off x="4105815" y="1189038"/>
            <a:ext cx="109004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Nucleotides</a:t>
            </a:r>
            <a:endParaRPr lang="en-US" sz="2400" b="1"/>
          </a:p>
        </p:txBody>
      </p:sp>
      <p:sp>
        <p:nvSpPr>
          <p:cNvPr id="89" name="Rectangle 443"/>
          <p:cNvSpPr>
            <a:spLocks noChangeArrowheads="1"/>
          </p:cNvSpPr>
          <p:nvPr/>
        </p:nvSpPr>
        <p:spPr bwMode="auto">
          <a:xfrm>
            <a:off x="4105815" y="2344738"/>
            <a:ext cx="121668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Single strand</a:t>
            </a:r>
            <a:endParaRPr lang="en-US" sz="2400" b="1"/>
          </a:p>
        </p:txBody>
      </p:sp>
      <p:sp>
        <p:nvSpPr>
          <p:cNvPr id="90" name="Rectangle 455"/>
          <p:cNvSpPr>
            <a:spLocks noChangeArrowheads="1"/>
          </p:cNvSpPr>
          <p:nvPr/>
        </p:nvSpPr>
        <p:spPr bwMode="auto">
          <a:xfrm>
            <a:off x="4105815" y="3967163"/>
            <a:ext cx="1141338"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Double helix</a:t>
            </a:r>
            <a:endParaRPr lang="en-US" sz="2400" b="1"/>
          </a:p>
        </p:txBody>
      </p:sp>
      <p:sp>
        <p:nvSpPr>
          <p:cNvPr id="91" name="Rectangle 466"/>
          <p:cNvSpPr>
            <a:spLocks noChangeArrowheads="1"/>
          </p:cNvSpPr>
          <p:nvPr/>
        </p:nvSpPr>
        <p:spPr bwMode="auto">
          <a:xfrm>
            <a:off x="4105815" y="6272213"/>
            <a:ext cx="2596865"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Three-dimensional structure</a:t>
            </a:r>
            <a:endParaRPr lang="en-US" sz="2400" b="1"/>
          </a:p>
        </p:txBody>
      </p:sp>
      <p:sp>
        <p:nvSpPr>
          <p:cNvPr id="92" name="Rectangle 492"/>
          <p:cNvSpPr>
            <a:spLocks noChangeArrowheads="1"/>
          </p:cNvSpPr>
          <p:nvPr/>
        </p:nvSpPr>
        <p:spPr bwMode="auto">
          <a:xfrm>
            <a:off x="4210590" y="1709738"/>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93" name="Rectangle 493"/>
          <p:cNvSpPr>
            <a:spLocks noChangeArrowheads="1"/>
          </p:cNvSpPr>
          <p:nvPr/>
        </p:nvSpPr>
        <p:spPr bwMode="auto">
          <a:xfrm>
            <a:off x="4410615" y="1814513"/>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94" name="Rectangle 494"/>
          <p:cNvSpPr>
            <a:spLocks noChangeArrowheads="1"/>
          </p:cNvSpPr>
          <p:nvPr/>
        </p:nvSpPr>
        <p:spPr bwMode="auto">
          <a:xfrm>
            <a:off x="4597940" y="180816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C</a:t>
            </a:r>
            <a:endParaRPr lang="en-US" sz="2400" b="1"/>
          </a:p>
        </p:txBody>
      </p:sp>
      <p:sp>
        <p:nvSpPr>
          <p:cNvPr id="95" name="Rectangle 495"/>
          <p:cNvSpPr>
            <a:spLocks noChangeArrowheads="1"/>
          </p:cNvSpPr>
          <p:nvPr/>
        </p:nvSpPr>
        <p:spPr bwMode="auto">
          <a:xfrm>
            <a:off x="4788440" y="1668463"/>
            <a:ext cx="14908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G</a:t>
            </a:r>
            <a:endParaRPr lang="en-US" sz="2400" b="1"/>
          </a:p>
        </p:txBody>
      </p:sp>
      <p:sp>
        <p:nvSpPr>
          <p:cNvPr id="96" name="Rectangle 496"/>
          <p:cNvSpPr>
            <a:spLocks noChangeArrowheads="1"/>
          </p:cNvSpPr>
          <p:nvPr/>
        </p:nvSpPr>
        <p:spPr bwMode="auto">
          <a:xfrm>
            <a:off x="4997990" y="1798638"/>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C</a:t>
            </a:r>
            <a:endParaRPr lang="en-US" sz="2400" b="1"/>
          </a:p>
        </p:txBody>
      </p:sp>
      <p:sp>
        <p:nvSpPr>
          <p:cNvPr id="97" name="Rectangle 497"/>
          <p:cNvSpPr>
            <a:spLocks noChangeArrowheads="1"/>
          </p:cNvSpPr>
          <p:nvPr/>
        </p:nvSpPr>
        <p:spPr bwMode="auto">
          <a:xfrm>
            <a:off x="5194840" y="1671638"/>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98" name="Rectangle 498"/>
          <p:cNvSpPr>
            <a:spLocks noChangeArrowheads="1"/>
          </p:cNvSpPr>
          <p:nvPr/>
        </p:nvSpPr>
        <p:spPr bwMode="auto">
          <a:xfrm>
            <a:off x="6579140" y="1735138"/>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99" name="Rectangle 499"/>
          <p:cNvSpPr>
            <a:spLocks noChangeArrowheads="1"/>
          </p:cNvSpPr>
          <p:nvPr/>
        </p:nvSpPr>
        <p:spPr bwMode="auto">
          <a:xfrm>
            <a:off x="6779165" y="1874838"/>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100" name="Rectangle 500"/>
          <p:cNvSpPr>
            <a:spLocks noChangeArrowheads="1"/>
          </p:cNvSpPr>
          <p:nvPr/>
        </p:nvSpPr>
        <p:spPr bwMode="auto">
          <a:xfrm>
            <a:off x="6966490" y="189071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C</a:t>
            </a:r>
            <a:endParaRPr lang="en-US" sz="2400" b="1"/>
          </a:p>
        </p:txBody>
      </p:sp>
      <p:sp>
        <p:nvSpPr>
          <p:cNvPr id="101" name="Rectangle 501"/>
          <p:cNvSpPr>
            <a:spLocks noChangeArrowheads="1"/>
          </p:cNvSpPr>
          <p:nvPr/>
        </p:nvSpPr>
        <p:spPr bwMode="auto">
          <a:xfrm>
            <a:off x="7766590" y="1747838"/>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102" name="Rectangle 502"/>
          <p:cNvSpPr>
            <a:spLocks noChangeArrowheads="1"/>
          </p:cNvSpPr>
          <p:nvPr/>
        </p:nvSpPr>
        <p:spPr bwMode="auto">
          <a:xfrm>
            <a:off x="7969790" y="1839913"/>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103" name="Rectangle 503"/>
          <p:cNvSpPr>
            <a:spLocks noChangeArrowheads="1"/>
          </p:cNvSpPr>
          <p:nvPr/>
        </p:nvSpPr>
        <p:spPr bwMode="auto">
          <a:xfrm>
            <a:off x="7156990" y="1770063"/>
            <a:ext cx="14908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G</a:t>
            </a:r>
            <a:endParaRPr lang="en-US" sz="2400" b="1"/>
          </a:p>
        </p:txBody>
      </p:sp>
      <p:sp>
        <p:nvSpPr>
          <p:cNvPr id="104" name="Rectangle 504"/>
          <p:cNvSpPr>
            <a:spLocks noChangeArrowheads="1"/>
          </p:cNvSpPr>
          <p:nvPr/>
        </p:nvSpPr>
        <p:spPr bwMode="auto">
          <a:xfrm>
            <a:off x="7366540" y="190976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C</a:t>
            </a:r>
            <a:endParaRPr lang="en-US" sz="2400" b="1"/>
          </a:p>
        </p:txBody>
      </p:sp>
      <p:sp>
        <p:nvSpPr>
          <p:cNvPr id="105" name="Rectangle 505"/>
          <p:cNvSpPr>
            <a:spLocks noChangeArrowheads="1"/>
          </p:cNvSpPr>
          <p:nvPr/>
        </p:nvSpPr>
        <p:spPr bwMode="auto">
          <a:xfrm>
            <a:off x="7563390" y="1773238"/>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106" name="Rectangle 506"/>
          <p:cNvSpPr>
            <a:spLocks noChangeArrowheads="1"/>
          </p:cNvSpPr>
          <p:nvPr/>
        </p:nvSpPr>
        <p:spPr bwMode="auto">
          <a:xfrm>
            <a:off x="5394865" y="166211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107" name="Rectangle 507"/>
          <p:cNvSpPr>
            <a:spLocks noChangeArrowheads="1"/>
          </p:cNvSpPr>
          <p:nvPr/>
        </p:nvSpPr>
        <p:spPr bwMode="auto">
          <a:xfrm>
            <a:off x="5598065" y="1785938"/>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
        <p:nvSpPr>
          <p:cNvPr id="108" name="Rectangle 508"/>
          <p:cNvSpPr>
            <a:spLocks noChangeArrowheads="1"/>
          </p:cNvSpPr>
          <p:nvPr/>
        </p:nvSpPr>
        <p:spPr bwMode="auto">
          <a:xfrm>
            <a:off x="5782215" y="180181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C</a:t>
            </a:r>
            <a:endParaRPr lang="en-US" sz="2400" b="1"/>
          </a:p>
        </p:txBody>
      </p:sp>
      <p:sp>
        <p:nvSpPr>
          <p:cNvPr id="109" name="Rectangle 509"/>
          <p:cNvSpPr>
            <a:spLocks noChangeArrowheads="1"/>
          </p:cNvSpPr>
          <p:nvPr/>
        </p:nvSpPr>
        <p:spPr bwMode="auto">
          <a:xfrm>
            <a:off x="5975890" y="1687513"/>
            <a:ext cx="14908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G</a:t>
            </a:r>
            <a:endParaRPr lang="en-US" sz="2400" b="1"/>
          </a:p>
        </p:txBody>
      </p:sp>
      <p:sp>
        <p:nvSpPr>
          <p:cNvPr id="110" name="Rectangle 510"/>
          <p:cNvSpPr>
            <a:spLocks noChangeArrowheads="1"/>
          </p:cNvSpPr>
          <p:nvPr/>
        </p:nvSpPr>
        <p:spPr bwMode="auto">
          <a:xfrm>
            <a:off x="6182265" y="183991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C</a:t>
            </a:r>
            <a:endParaRPr lang="en-US" sz="2400" b="1"/>
          </a:p>
        </p:txBody>
      </p:sp>
      <p:sp>
        <p:nvSpPr>
          <p:cNvPr id="111" name="Rectangle 511"/>
          <p:cNvSpPr>
            <a:spLocks noChangeArrowheads="1"/>
          </p:cNvSpPr>
          <p:nvPr/>
        </p:nvSpPr>
        <p:spPr bwMode="auto">
          <a:xfrm>
            <a:off x="6379115" y="1731963"/>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112" name="Rectangle 561"/>
          <p:cNvSpPr>
            <a:spLocks noChangeArrowheads="1"/>
          </p:cNvSpPr>
          <p:nvPr/>
        </p:nvSpPr>
        <p:spPr bwMode="auto">
          <a:xfrm rot="3000000">
            <a:off x="5901349" y="649760"/>
            <a:ext cx="14908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G</a:t>
            </a:r>
            <a:endParaRPr lang="en-US" sz="2400" b="1"/>
          </a:p>
        </p:txBody>
      </p:sp>
      <p:sp>
        <p:nvSpPr>
          <p:cNvPr id="113" name="Rectangle 562"/>
          <p:cNvSpPr>
            <a:spLocks noChangeArrowheads="1"/>
          </p:cNvSpPr>
          <p:nvPr/>
        </p:nvSpPr>
        <p:spPr bwMode="auto">
          <a:xfrm>
            <a:off x="6344190" y="623888"/>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C</a:t>
            </a:r>
            <a:endParaRPr lang="en-US" sz="2400" b="1"/>
          </a:p>
        </p:txBody>
      </p:sp>
      <p:sp>
        <p:nvSpPr>
          <p:cNvPr id="114" name="Rectangle 563"/>
          <p:cNvSpPr>
            <a:spLocks noChangeArrowheads="1"/>
          </p:cNvSpPr>
          <p:nvPr/>
        </p:nvSpPr>
        <p:spPr bwMode="auto">
          <a:xfrm rot="7260000">
            <a:off x="5145746" y="789459"/>
            <a:ext cx="139462"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A</a:t>
            </a:r>
            <a:endParaRPr lang="en-US" sz="2400" b="1"/>
          </a:p>
        </p:txBody>
      </p:sp>
      <p:sp>
        <p:nvSpPr>
          <p:cNvPr id="115" name="Rectangle 564"/>
          <p:cNvSpPr>
            <a:spLocks noChangeArrowheads="1"/>
          </p:cNvSpPr>
          <p:nvPr/>
        </p:nvSpPr>
        <p:spPr bwMode="auto">
          <a:xfrm rot="13800000">
            <a:off x="6874642" y="713259"/>
            <a:ext cx="117020"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Helvetica" pitchFamily="34" charset="0"/>
              </a:rPr>
              <a:t>T</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7185"/>
                                        </p:tgtEl>
                                        <p:attrNameLst>
                                          <p:attrName>style.visibility</p:attrName>
                                        </p:attrNameLst>
                                      </p:cBhvr>
                                      <p:to>
                                        <p:strVal val="visible"/>
                                      </p:to>
                                    </p:set>
                                    <p:anim calcmode="lin" valueType="num">
                                      <p:cBhvr>
                                        <p:cTn id="7" dur="1000" fill="hold"/>
                                        <p:tgtEl>
                                          <p:spTgt spid="1287185"/>
                                        </p:tgtEl>
                                        <p:attrNameLst>
                                          <p:attrName>ppt_w</p:attrName>
                                        </p:attrNameLst>
                                      </p:cBhvr>
                                      <p:tavLst>
                                        <p:tav tm="0">
                                          <p:val>
                                            <p:fltVal val="0"/>
                                          </p:val>
                                        </p:tav>
                                        <p:tav tm="100000">
                                          <p:val>
                                            <p:strVal val="#ppt_w"/>
                                          </p:val>
                                        </p:tav>
                                      </p:tavLst>
                                    </p:anim>
                                    <p:anim calcmode="lin" valueType="num">
                                      <p:cBhvr>
                                        <p:cTn id="8" dur="1000" fill="hold"/>
                                        <p:tgtEl>
                                          <p:spTgt spid="1287185"/>
                                        </p:tgtEl>
                                        <p:attrNameLst>
                                          <p:attrName>ppt_h</p:attrName>
                                        </p:attrNameLst>
                                      </p:cBhvr>
                                      <p:tavLst>
                                        <p:tav tm="0">
                                          <p:val>
                                            <p:fltVal val="0"/>
                                          </p:val>
                                        </p:tav>
                                        <p:tav tm="100000">
                                          <p:val>
                                            <p:strVal val="#ppt_h"/>
                                          </p:val>
                                        </p:tav>
                                      </p:tavLst>
                                    </p:anim>
                                    <p:anim calcmode="lin" valueType="num">
                                      <p:cBhvr>
                                        <p:cTn id="9" dur="1000" fill="hold"/>
                                        <p:tgtEl>
                                          <p:spTgt spid="12871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718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85"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1897</Words>
  <Application>Microsoft Office PowerPoint</Application>
  <PresentationFormat>On-screen Show (4:3)</PresentationFormat>
  <Paragraphs>798</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DNA Structure--Study Guide and Lecture Outline</vt:lpstr>
      <vt:lpstr>Study guide cont.</vt:lpstr>
      <vt:lpstr>What makes a good carrier of hereditary information?</vt:lpstr>
      <vt:lpstr>Cellular locations of DNA and RNA</vt:lpstr>
      <vt:lpstr>PowerPoint Presentation</vt:lpstr>
      <vt:lpstr>PowerPoint Presentation</vt:lpstr>
      <vt:lpstr>PowerPoint Presentation</vt:lpstr>
      <vt:lpstr>DNA is the only molecule that changes the phenotype of recipient cells (survive on limiting growth medium)</vt:lpstr>
      <vt:lpstr>DNA structure at various scales</vt:lpstr>
      <vt:lpstr>Base DNA Content of Different Species</vt:lpstr>
      <vt:lpstr>Nucleotides of DNA and RNA</vt:lpstr>
      <vt:lpstr>Nitrogenous bases  of DNA and RNA </vt:lpstr>
      <vt:lpstr>Nucleotides are joined at the 5-C and 3-C of each sugar backbone</vt:lpstr>
      <vt:lpstr>Charged nucleotides carry their own energy for the DNA synthesis reaction</vt:lpstr>
      <vt:lpstr>DNA exists in an anti-parallel double helix</vt:lpstr>
      <vt:lpstr>Complementary base pairs in DNA  1.)  Pyrimidine always pairs with purine  2.)  The higher number of hydrogen bonds in GC pairings confer sequence-specific annealing properties</vt:lpstr>
      <vt:lpstr>Basis of DNA or RNA 2° Structure</vt:lpstr>
      <vt:lpstr>ssRNA often forms functional secondary structure</vt:lpstr>
      <vt:lpstr>tRNA structure</vt:lpstr>
      <vt:lpstr>DNA Structure: practice questions</vt:lpstr>
      <vt:lpstr>Go over lecture outline at end of lecture</vt:lpstr>
    </vt:vector>
  </TitlesOfParts>
  <Company>Georgia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echen</dc:creator>
  <cp:lastModifiedBy>juser</cp:lastModifiedBy>
  <cp:revision>111</cp:revision>
  <dcterms:created xsi:type="dcterms:W3CDTF">2002-08-22T21:48:37Z</dcterms:created>
  <dcterms:modified xsi:type="dcterms:W3CDTF">2013-08-23T16:36:44Z</dcterms:modified>
</cp:coreProperties>
</file>