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6" r:id="rId2"/>
    <p:sldId id="268" r:id="rId3"/>
    <p:sldId id="279" r:id="rId4"/>
    <p:sldId id="269" r:id="rId5"/>
    <p:sldId id="270" r:id="rId6"/>
    <p:sldId id="334" r:id="rId7"/>
    <p:sldId id="261" r:id="rId8"/>
    <p:sldId id="324" r:id="rId9"/>
    <p:sldId id="325" r:id="rId10"/>
    <p:sldId id="335" r:id="rId11"/>
    <p:sldId id="326" r:id="rId12"/>
    <p:sldId id="327" r:id="rId13"/>
    <p:sldId id="328" r:id="rId14"/>
    <p:sldId id="257" r:id="rId15"/>
    <p:sldId id="331" r:id="rId16"/>
    <p:sldId id="337" r:id="rId17"/>
    <p:sldId id="329" r:id="rId18"/>
    <p:sldId id="344" r:id="rId19"/>
    <p:sldId id="330" r:id="rId20"/>
    <p:sldId id="345" r:id="rId21"/>
    <p:sldId id="336" r:id="rId22"/>
    <p:sldId id="343" r:id="rId23"/>
    <p:sldId id="338" r:id="rId24"/>
    <p:sldId id="339" r:id="rId25"/>
    <p:sldId id="340" r:id="rId26"/>
    <p:sldId id="341" r:id="rId27"/>
    <p:sldId id="342" r:id="rId28"/>
    <p:sldId id="346" r:id="rId29"/>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pitchFamily="94" charset="0"/>
        <a:ea typeface="+mn-ea"/>
        <a:cs typeface="+mn-cs"/>
      </a:defRPr>
    </a:lvl1pPr>
    <a:lvl2pPr marL="457200" algn="l" rtl="0" fontAlgn="base">
      <a:spcBef>
        <a:spcPct val="0"/>
      </a:spcBef>
      <a:spcAft>
        <a:spcPct val="0"/>
      </a:spcAft>
      <a:defRPr sz="2400" kern="1200">
        <a:solidFill>
          <a:schemeClr val="tx1"/>
        </a:solidFill>
        <a:latin typeface="Times New Roman" pitchFamily="94" charset="0"/>
        <a:ea typeface="+mn-ea"/>
        <a:cs typeface="+mn-cs"/>
      </a:defRPr>
    </a:lvl2pPr>
    <a:lvl3pPr marL="914400" algn="l" rtl="0" fontAlgn="base">
      <a:spcBef>
        <a:spcPct val="0"/>
      </a:spcBef>
      <a:spcAft>
        <a:spcPct val="0"/>
      </a:spcAft>
      <a:defRPr sz="2400" kern="1200">
        <a:solidFill>
          <a:schemeClr val="tx1"/>
        </a:solidFill>
        <a:latin typeface="Times New Roman" pitchFamily="94" charset="0"/>
        <a:ea typeface="+mn-ea"/>
        <a:cs typeface="+mn-cs"/>
      </a:defRPr>
    </a:lvl3pPr>
    <a:lvl4pPr marL="1371600" algn="l" rtl="0" fontAlgn="base">
      <a:spcBef>
        <a:spcPct val="0"/>
      </a:spcBef>
      <a:spcAft>
        <a:spcPct val="0"/>
      </a:spcAft>
      <a:defRPr sz="2400" kern="1200">
        <a:solidFill>
          <a:schemeClr val="tx1"/>
        </a:solidFill>
        <a:latin typeface="Times New Roman" pitchFamily="94" charset="0"/>
        <a:ea typeface="+mn-ea"/>
        <a:cs typeface="+mn-cs"/>
      </a:defRPr>
    </a:lvl4pPr>
    <a:lvl5pPr marL="1828800" algn="l" rtl="0" fontAlgn="base">
      <a:spcBef>
        <a:spcPct val="0"/>
      </a:spcBef>
      <a:spcAft>
        <a:spcPct val="0"/>
      </a:spcAft>
      <a:defRPr sz="2400" kern="1200">
        <a:solidFill>
          <a:schemeClr val="tx1"/>
        </a:solidFill>
        <a:latin typeface="Times New Roman" pitchFamily="94" charset="0"/>
        <a:ea typeface="+mn-ea"/>
        <a:cs typeface="+mn-cs"/>
      </a:defRPr>
    </a:lvl5pPr>
    <a:lvl6pPr marL="2286000" algn="l" defTabSz="914400" rtl="0" eaLnBrk="1" latinLnBrk="0" hangingPunct="1">
      <a:defRPr sz="2400" kern="1200">
        <a:solidFill>
          <a:schemeClr val="tx1"/>
        </a:solidFill>
        <a:latin typeface="Times New Roman" pitchFamily="94" charset="0"/>
        <a:ea typeface="+mn-ea"/>
        <a:cs typeface="+mn-cs"/>
      </a:defRPr>
    </a:lvl6pPr>
    <a:lvl7pPr marL="2743200" algn="l" defTabSz="914400" rtl="0" eaLnBrk="1" latinLnBrk="0" hangingPunct="1">
      <a:defRPr sz="2400" kern="1200">
        <a:solidFill>
          <a:schemeClr val="tx1"/>
        </a:solidFill>
        <a:latin typeface="Times New Roman" pitchFamily="94" charset="0"/>
        <a:ea typeface="+mn-ea"/>
        <a:cs typeface="+mn-cs"/>
      </a:defRPr>
    </a:lvl7pPr>
    <a:lvl8pPr marL="3200400" algn="l" defTabSz="914400" rtl="0" eaLnBrk="1" latinLnBrk="0" hangingPunct="1">
      <a:defRPr sz="2400" kern="1200">
        <a:solidFill>
          <a:schemeClr val="tx1"/>
        </a:solidFill>
        <a:latin typeface="Times New Roman" pitchFamily="94" charset="0"/>
        <a:ea typeface="+mn-ea"/>
        <a:cs typeface="+mn-cs"/>
      </a:defRPr>
    </a:lvl8pPr>
    <a:lvl9pPr marL="3657600" algn="l" defTabSz="914400" rtl="0" eaLnBrk="1" latinLnBrk="0" hangingPunct="1">
      <a:defRPr sz="2400" kern="1200">
        <a:solidFill>
          <a:schemeClr val="tx1"/>
        </a:solidFill>
        <a:latin typeface="Times New Roman" pitchFamily="9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0000"/>
    <a:srgbClr val="EAEAF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615" autoAdjust="0"/>
    <p:restoredTop sz="99068" autoAdjust="0"/>
  </p:normalViewPr>
  <p:slideViewPr>
    <p:cSldViewPr snapToGrid="0">
      <p:cViewPr>
        <p:scale>
          <a:sx n="150" d="100"/>
          <a:sy n="150" d="100"/>
        </p:scale>
        <p:origin x="-3125" y="-58"/>
      </p:cViewPr>
      <p:guideLst>
        <p:guide orient="horz" pos="2160"/>
        <p:guide pos="2880"/>
      </p:guideLst>
    </p:cSldViewPr>
  </p:slideViewPr>
  <p:outlineViewPr>
    <p:cViewPr>
      <p:scale>
        <a:sx n="33" d="100"/>
        <a:sy n="33" d="100"/>
      </p:scale>
      <p:origin x="0" y="8352"/>
    </p:cViewPr>
  </p:outlineViewPr>
  <p:notesTextViewPr>
    <p:cViewPr>
      <p:scale>
        <a:sx n="100" d="100"/>
        <a:sy n="100" d="100"/>
      </p:scale>
      <p:origin x="0" y="0"/>
    </p:cViewPr>
  </p:notesTextViewPr>
  <p:sorterViewPr>
    <p:cViewPr varScale="1">
      <p:scale>
        <a:sx n="100" d="100"/>
        <a:sy n="100" d="100"/>
      </p:scale>
      <p:origin x="0" y="-10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CE77BB73-0C1E-4A66-B323-B22DECCB4C57}" type="slidenum">
              <a:rPr lang="en-US"/>
              <a:pPr>
                <a:defRPr/>
              </a:pPr>
              <a:t>‹#›</a:t>
            </a:fld>
            <a:endParaRPr lang="en-US"/>
          </a:p>
        </p:txBody>
      </p:sp>
    </p:spTree>
    <p:extLst>
      <p:ext uri="{BB962C8B-B14F-4D97-AF65-F5344CB8AC3E}">
        <p14:creationId xmlns:p14="http://schemas.microsoft.com/office/powerpoint/2010/main" val="278503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DFD6CC13-524B-455D-9F8B-FF04364A130C}" type="slidenum">
              <a:rPr lang="en-US"/>
              <a:pPr>
                <a:defRPr/>
              </a:pPr>
              <a:t>‹#›</a:t>
            </a:fld>
            <a:endParaRPr lang="en-US"/>
          </a:p>
        </p:txBody>
      </p:sp>
    </p:spTree>
    <p:extLst>
      <p:ext uri="{BB962C8B-B14F-4D97-AF65-F5344CB8AC3E}">
        <p14:creationId xmlns:p14="http://schemas.microsoft.com/office/powerpoint/2010/main" val="2145108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Histone modifications occur at selected residues and some of the patterns shown have been closely linked to a biological event (for example, acetylation and transcription). Emerging evidence suggests that distinct H3 (red) and H4 (black) tail modifications act sequentially or in combination to regulate unique biological outcomes. How this hierarchy of multiple modifications extends (depicted as 'higher-order combinations') or how distinct combinatorial sets are established or maintained in localized regions of the chromatin </a:t>
            </a:r>
            <a:r>
              <a:rPr lang="en-US" dirty="0" err="1" smtClean="0">
                <a:effectLst/>
              </a:rPr>
              <a:t>fibre</a:t>
            </a:r>
            <a:r>
              <a:rPr lang="en-US" dirty="0" smtClean="0">
                <a:effectLst/>
              </a:rPr>
              <a:t> is not known. Relevant proteins or protein domains that are known to interact or associate with distinct modifications are indicated. The CENP-A tail domain (blue) might also be subjected to mitosis-related marks such as phosphorylation; the yellow bracket depicts a motif in which </a:t>
            </a:r>
            <a:r>
              <a:rPr lang="en-US" dirty="0" err="1" smtClean="0">
                <a:effectLst/>
              </a:rPr>
              <a:t>serines</a:t>
            </a:r>
            <a:r>
              <a:rPr lang="en-US" dirty="0" smtClean="0">
                <a:effectLst/>
              </a:rPr>
              <a:t> and </a:t>
            </a:r>
            <a:r>
              <a:rPr lang="en-US" dirty="0" err="1" smtClean="0">
                <a:effectLst/>
              </a:rPr>
              <a:t>threonines</a:t>
            </a:r>
            <a:r>
              <a:rPr lang="en-US" dirty="0" smtClean="0">
                <a:effectLst/>
              </a:rPr>
              <a:t> alternate with </a:t>
            </a:r>
            <a:r>
              <a:rPr lang="en-US" dirty="0" err="1" smtClean="0">
                <a:effectLst/>
              </a:rPr>
              <a:t>proline</a:t>
            </a:r>
            <a:r>
              <a:rPr lang="en-US" dirty="0" smtClean="0">
                <a:effectLst/>
              </a:rPr>
              <a:t> residues.</a:t>
            </a:r>
          </a:p>
          <a:p>
            <a:endParaRPr lang="en-US" dirty="0"/>
          </a:p>
        </p:txBody>
      </p:sp>
      <p:sp>
        <p:nvSpPr>
          <p:cNvPr id="4" name="Slide Number Placeholder 3"/>
          <p:cNvSpPr>
            <a:spLocks noGrp="1"/>
          </p:cNvSpPr>
          <p:nvPr>
            <p:ph type="sldNum" sz="quarter" idx="10"/>
          </p:nvPr>
        </p:nvSpPr>
        <p:spPr/>
        <p:txBody>
          <a:bodyPr/>
          <a:lstStyle/>
          <a:p>
            <a:pPr>
              <a:defRPr/>
            </a:pPr>
            <a:fld id="{DFD6CC13-524B-455D-9F8B-FF04364A130C}" type="slidenum">
              <a:rPr lang="en-US" smtClean="0"/>
              <a:pPr>
                <a:defRPr/>
              </a:pPr>
              <a:t>20</a:t>
            </a:fld>
            <a:endParaRPr lang="en-US"/>
          </a:p>
        </p:txBody>
      </p:sp>
    </p:spTree>
    <p:extLst>
      <p:ext uri="{BB962C8B-B14F-4D97-AF65-F5344CB8AC3E}">
        <p14:creationId xmlns:p14="http://schemas.microsoft.com/office/powerpoint/2010/main" val="229957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2AFD1-688F-46D7-96EC-D40FA0D403F7}" type="slidenum">
              <a:rPr lang="en-US"/>
              <a:pPr/>
              <a:t>23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1280160" y="3474720"/>
            <a:ext cx="7040880" cy="3291840"/>
          </a:xfrm>
        </p:spPr>
        <p:txBody>
          <a:bodyPr/>
          <a:lstStyle/>
          <a:p>
            <a:r>
              <a:rPr lang="en-US" dirty="0"/>
              <a:t>Caused by 15d11-q13 deletions on paternally inherited chromosomes (forced expression from maternal </a:t>
            </a:r>
            <a:r>
              <a:rPr lang="en-US" dirty="0" err="1"/>
              <a:t>c’some</a:t>
            </a:r>
            <a:r>
              <a:rPr lang="en-US" dirty="0"/>
              <a:t>)</a:t>
            </a:r>
          </a:p>
          <a:p>
            <a:endParaRPr lang="en-US" dirty="0"/>
          </a:p>
          <a:p>
            <a:r>
              <a:rPr lang="en-US" dirty="0"/>
              <a:t>Mild to moderate retardation</a:t>
            </a:r>
          </a:p>
          <a:p>
            <a:r>
              <a:rPr lang="en-US" dirty="0" err="1"/>
              <a:t>Hypotonia</a:t>
            </a:r>
            <a:endParaRPr lang="en-US" dirty="0"/>
          </a:p>
          <a:p>
            <a:r>
              <a:rPr lang="en-US" dirty="0"/>
              <a:t>Poor feeding in infancy</a:t>
            </a:r>
          </a:p>
          <a:p>
            <a:r>
              <a:rPr lang="en-US" dirty="0"/>
              <a:t>Short stature, small hands an feet</a:t>
            </a:r>
          </a:p>
          <a:p>
            <a:r>
              <a:rPr lang="en-US" dirty="0"/>
              <a:t>Small genitalia</a:t>
            </a:r>
          </a:p>
          <a:p>
            <a:r>
              <a:rPr lang="en-US" dirty="0"/>
              <a:t>Compulsive overeating and massive obesity</a:t>
            </a:r>
          </a:p>
        </p:txBody>
      </p:sp>
    </p:spTree>
    <p:extLst>
      <p:ext uri="{BB962C8B-B14F-4D97-AF65-F5344CB8AC3E}">
        <p14:creationId xmlns:p14="http://schemas.microsoft.com/office/powerpoint/2010/main" val="100671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Severe retardation—no speech</a:t>
            </a:r>
          </a:p>
          <a:p>
            <a:r>
              <a:rPr lang="en-US" dirty="0" smtClean="0"/>
              <a:t>Seizures, jerky gait, inappropriate laughter, protruding </a:t>
            </a:r>
            <a:r>
              <a:rPr lang="en-US" dirty="0" err="1" smtClean="0"/>
              <a:t>tonge</a:t>
            </a:r>
            <a:r>
              <a:rPr lang="en-US" dirty="0" smtClean="0"/>
              <a:t>, enlarged jaw.</a:t>
            </a:r>
          </a:p>
          <a:p>
            <a:endParaRPr lang="en-US" dirty="0"/>
          </a:p>
        </p:txBody>
      </p:sp>
      <p:sp>
        <p:nvSpPr>
          <p:cNvPr id="4" name="Slide Number Placeholder 3"/>
          <p:cNvSpPr>
            <a:spLocks noGrp="1"/>
          </p:cNvSpPr>
          <p:nvPr>
            <p:ph type="sldNum" sz="quarter" idx="10"/>
          </p:nvPr>
        </p:nvSpPr>
        <p:spPr/>
        <p:txBody>
          <a:bodyPr/>
          <a:lstStyle/>
          <a:p>
            <a:fld id="{90E2C323-3F34-4046-8FAA-5FF289CFFF10}" type="slidenum">
              <a:rPr lang="en-US" smtClean="0"/>
              <a:pPr/>
              <a:t>24</a:t>
            </a:fld>
            <a:endParaRPr lang="en-US"/>
          </a:p>
        </p:txBody>
      </p:sp>
    </p:spTree>
    <p:extLst>
      <p:ext uri="{BB962C8B-B14F-4D97-AF65-F5344CB8AC3E}">
        <p14:creationId xmlns:p14="http://schemas.microsoft.com/office/powerpoint/2010/main" val="13845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0"/>
            <a:ext cx="1985962"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0"/>
            <a:ext cx="5805488"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47700" y="1524000"/>
            <a:ext cx="7943850" cy="48387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524000"/>
            <a:ext cx="389572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5825" y="1524000"/>
            <a:ext cx="389572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6675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47700" y="1524000"/>
            <a:ext cx="794385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0.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sz="2800" dirty="0" smtClean="0"/>
              <a:t>Study Guide/Outline—Eukaryotic Gene Regulation</a:t>
            </a:r>
          </a:p>
        </p:txBody>
      </p:sp>
      <p:sp>
        <p:nvSpPr>
          <p:cNvPr id="6147" name="Rectangle 5"/>
          <p:cNvSpPr>
            <a:spLocks noGrp="1" noChangeArrowheads="1"/>
          </p:cNvSpPr>
          <p:nvPr>
            <p:ph type="body" idx="1"/>
          </p:nvPr>
        </p:nvSpPr>
        <p:spPr>
          <a:xfrm>
            <a:off x="514350" y="1352550"/>
            <a:ext cx="7943850" cy="4838700"/>
          </a:xfrm>
        </p:spPr>
        <p:txBody>
          <a:bodyPr/>
          <a:lstStyle/>
          <a:p>
            <a:pPr eaLnBrk="1" hangingPunct="1">
              <a:lnSpc>
                <a:spcPct val="80000"/>
              </a:lnSpc>
            </a:pPr>
            <a:r>
              <a:rPr lang="en-US" sz="2000" smtClean="0"/>
              <a:t>Why is eukaryotic gene expression more complex than prokaryotic?</a:t>
            </a:r>
          </a:p>
          <a:p>
            <a:pPr eaLnBrk="1" hangingPunct="1">
              <a:lnSpc>
                <a:spcPct val="80000"/>
              </a:lnSpc>
            </a:pPr>
            <a:r>
              <a:rPr lang="en-US" sz="2000" smtClean="0"/>
              <a:t>Name six different levels at which gene expression might be controlled.</a:t>
            </a:r>
          </a:p>
          <a:p>
            <a:pPr eaLnBrk="1" hangingPunct="1">
              <a:lnSpc>
                <a:spcPct val="80000"/>
              </a:lnSpc>
            </a:pPr>
            <a:r>
              <a:rPr lang="en-US" sz="2000" smtClean="0"/>
              <a:t>What evidence has shown the role of chromosome packaging and histone proteins in gene regulation?</a:t>
            </a:r>
          </a:p>
          <a:p>
            <a:pPr eaLnBrk="1" hangingPunct="1">
              <a:lnSpc>
                <a:spcPct val="80000"/>
              </a:lnSpc>
            </a:pPr>
            <a:r>
              <a:rPr lang="en-US" sz="2000" smtClean="0"/>
              <a:t>What role does DNA methylation play?</a:t>
            </a:r>
          </a:p>
          <a:p>
            <a:pPr eaLnBrk="1" hangingPunct="1">
              <a:lnSpc>
                <a:spcPct val="80000"/>
              </a:lnSpc>
            </a:pPr>
            <a:r>
              <a:rPr lang="en-US" sz="2000" smtClean="0"/>
              <a:t>What are DNA binding motifs in transcription factor proteins?</a:t>
            </a:r>
          </a:p>
          <a:p>
            <a:pPr eaLnBrk="1" hangingPunct="1">
              <a:lnSpc>
                <a:spcPct val="80000"/>
              </a:lnSpc>
            </a:pPr>
            <a:r>
              <a:rPr lang="en-US" sz="2000" smtClean="0"/>
              <a:t>What are enhancers and silencers?</a:t>
            </a:r>
          </a:p>
          <a:p>
            <a:pPr eaLnBrk="1" hangingPunct="1">
              <a:lnSpc>
                <a:spcPct val="80000"/>
              </a:lnSpc>
            </a:pPr>
            <a:r>
              <a:rPr lang="en-US" sz="2000" smtClean="0"/>
              <a:t>How does RNA processing and stability contribute to gene regulation?</a:t>
            </a:r>
          </a:p>
          <a:p>
            <a:pPr eaLnBrk="1" hangingPunct="1">
              <a:lnSpc>
                <a:spcPct val="80000"/>
              </a:lnSpc>
            </a:pPr>
            <a:r>
              <a:rPr lang="en-US" sz="2000" smtClean="0"/>
              <a:t>What is alternative splicing? How is this used in the sex-determination genes in </a:t>
            </a:r>
            <a:r>
              <a:rPr lang="en-US" sz="2000" i="1" smtClean="0"/>
              <a:t>Drosophila</a:t>
            </a:r>
            <a:r>
              <a:rPr lang="en-US" sz="2000" smtClean="0"/>
              <a:t>?</a:t>
            </a:r>
          </a:p>
          <a:p>
            <a:pPr eaLnBrk="1" hangingPunct="1">
              <a:lnSpc>
                <a:spcPct val="80000"/>
              </a:lnSpc>
            </a:pPr>
            <a:r>
              <a:rPr lang="en-US" sz="2000" smtClean="0"/>
              <a:t>What are the Homeotic genes?</a:t>
            </a:r>
          </a:p>
          <a:p>
            <a:pPr lvl="1" eaLnBrk="1" hangingPunct="1">
              <a:lnSpc>
                <a:spcPct val="80000"/>
              </a:lnSpc>
            </a:pPr>
            <a:r>
              <a:rPr lang="en-US" sz="1800" smtClean="0"/>
              <a:t>How are the Homeotic genes arranged on the chromosome and how does the chromosome location correspond to their function?</a:t>
            </a:r>
          </a:p>
          <a:p>
            <a:pPr lvl="1" eaLnBrk="1" hangingPunct="1">
              <a:lnSpc>
                <a:spcPct val="80000"/>
              </a:lnSpc>
            </a:pPr>
            <a:r>
              <a:rPr lang="en-US" sz="1800" smtClean="0"/>
              <a:t>How many sets of homeotic genes do Drosophila have? Mammals?</a:t>
            </a:r>
          </a:p>
          <a:p>
            <a:pPr eaLnBrk="1" hangingPunct="1">
              <a:lnSpc>
                <a:spcPct val="80000"/>
              </a:lnSpc>
            </a:pPr>
            <a:endParaRPr lang="en-US" sz="20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60960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a:latin typeface="Times New Roman" pitchFamily="94" charset="0"/>
              </a:rPr>
              <a:t>Copyright ©The McGraw-Hill Companies, Inc. Permission required for reproduction or display</a:t>
            </a:r>
          </a:p>
        </p:txBody>
      </p:sp>
      <p:pic>
        <p:nvPicPr>
          <p:cNvPr id="19461" name="Picture 43" descr="bro25332_17_04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 y="2414588"/>
            <a:ext cx="41624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4" descr="bro25332_17_04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825" y="2395538"/>
            <a:ext cx="41798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660"/>
          <p:cNvSpPr>
            <a:spLocks noChangeArrowheads="1"/>
          </p:cNvSpPr>
          <p:nvPr/>
        </p:nvSpPr>
        <p:spPr bwMode="auto">
          <a:xfrm>
            <a:off x="2419350" y="3046413"/>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TFIID</a:t>
            </a:r>
            <a:endParaRPr lang="en-US" sz="2800" b="1"/>
          </a:p>
        </p:txBody>
      </p:sp>
      <p:sp>
        <p:nvSpPr>
          <p:cNvPr id="19464" name="Rectangle 665"/>
          <p:cNvSpPr>
            <a:spLocks noChangeArrowheads="1"/>
          </p:cNvSpPr>
          <p:nvPr/>
        </p:nvSpPr>
        <p:spPr bwMode="auto">
          <a:xfrm>
            <a:off x="542926" y="3998913"/>
            <a:ext cx="3854252" cy="469900"/>
          </a:xfrm>
          <a:prstGeom prst="rect">
            <a:avLst/>
          </a:prstGeom>
          <a:solidFill>
            <a:schemeClr val="bg1"/>
          </a:solidFill>
          <a:ln>
            <a:noFill/>
          </a:ln>
        </p:spPr>
        <p:txBody>
          <a:bodyPr wrap="square" lIns="0" tIns="0" rIns="0" bIns="0">
            <a:spAutoFit/>
          </a:bodyPr>
          <a:lstStyle/>
          <a:p>
            <a:pPr algn="ctr"/>
            <a:r>
              <a:rPr lang="en-US" sz="1000" b="1" dirty="0">
                <a:solidFill>
                  <a:srgbClr val="000000"/>
                </a:solidFill>
                <a:latin typeface="Helvetica" pitchFamily="34" charset="0"/>
              </a:rPr>
              <a:t>The activator/</a:t>
            </a:r>
            <a:r>
              <a:rPr lang="en-US" sz="1000" b="1" dirty="0" err="1">
                <a:solidFill>
                  <a:srgbClr val="000000"/>
                </a:solidFill>
                <a:latin typeface="Helvetica" pitchFamily="34" charset="0"/>
              </a:rPr>
              <a:t>coactivator</a:t>
            </a:r>
            <a:r>
              <a:rPr lang="en-US" sz="1000" b="1" dirty="0">
                <a:solidFill>
                  <a:srgbClr val="000000"/>
                </a:solidFill>
                <a:latin typeface="Helvetica" pitchFamily="34" charset="0"/>
              </a:rPr>
              <a:t> complex recruits TFIID to the core </a:t>
            </a:r>
            <a:r>
              <a:rPr lang="en-US" sz="1000" b="1" dirty="0" smtClean="0">
                <a:solidFill>
                  <a:srgbClr val="000000"/>
                </a:solidFill>
                <a:latin typeface="Helvetica" pitchFamily="34" charset="0"/>
              </a:rPr>
              <a:t>promoter and/or </a:t>
            </a:r>
            <a:r>
              <a:rPr lang="en-US" sz="1000" b="1" dirty="0">
                <a:solidFill>
                  <a:srgbClr val="000000"/>
                </a:solidFill>
                <a:latin typeface="Helvetica" pitchFamily="34" charset="0"/>
              </a:rPr>
              <a:t>activates its function. Transcription will be activated.</a:t>
            </a:r>
            <a:endParaRPr lang="en-US" sz="2800" b="1" dirty="0"/>
          </a:p>
        </p:txBody>
      </p:sp>
      <p:sp>
        <p:nvSpPr>
          <p:cNvPr id="19465" name="Rectangle 782"/>
          <p:cNvSpPr>
            <a:spLocks noChangeArrowheads="1"/>
          </p:cNvSpPr>
          <p:nvPr/>
        </p:nvSpPr>
        <p:spPr bwMode="auto">
          <a:xfrm>
            <a:off x="419100" y="4621213"/>
            <a:ext cx="3228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(a) Transcriptional activation via TFIID</a:t>
            </a:r>
            <a:endParaRPr lang="en-US" sz="4400" b="1"/>
          </a:p>
        </p:txBody>
      </p:sp>
      <p:sp>
        <p:nvSpPr>
          <p:cNvPr id="19466" name="Rectangle 819"/>
          <p:cNvSpPr>
            <a:spLocks noChangeArrowheads="1"/>
          </p:cNvSpPr>
          <p:nvPr/>
        </p:nvSpPr>
        <p:spPr bwMode="auto">
          <a:xfrm>
            <a:off x="4600575" y="4621213"/>
            <a:ext cx="3319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dirty="0">
                <a:solidFill>
                  <a:srgbClr val="000000"/>
                </a:solidFill>
                <a:latin typeface="Helvetica" pitchFamily="34" charset="0"/>
              </a:rPr>
              <a:t>(b) </a:t>
            </a:r>
            <a:r>
              <a:rPr lang="fr-FR" sz="1400" b="1" dirty="0" err="1">
                <a:solidFill>
                  <a:srgbClr val="000000"/>
                </a:solidFill>
                <a:latin typeface="Helvetica" pitchFamily="34" charset="0"/>
              </a:rPr>
              <a:t>Transcriptional</a:t>
            </a:r>
            <a:r>
              <a:rPr lang="fr-FR" sz="1400" b="1" dirty="0">
                <a:solidFill>
                  <a:srgbClr val="000000"/>
                </a:solidFill>
                <a:latin typeface="Helvetica" pitchFamily="34" charset="0"/>
              </a:rPr>
              <a:t> </a:t>
            </a:r>
            <a:r>
              <a:rPr lang="fr-FR" sz="1400" b="1" dirty="0" err="1">
                <a:solidFill>
                  <a:srgbClr val="000000"/>
                </a:solidFill>
                <a:latin typeface="Helvetica" pitchFamily="34" charset="0"/>
              </a:rPr>
              <a:t>repression</a:t>
            </a:r>
            <a:r>
              <a:rPr lang="fr-FR" sz="1400" b="1" dirty="0">
                <a:solidFill>
                  <a:srgbClr val="000000"/>
                </a:solidFill>
                <a:latin typeface="Helvetica" pitchFamily="34" charset="0"/>
              </a:rPr>
              <a:t> via TFIID</a:t>
            </a:r>
            <a:endParaRPr lang="en-US" sz="4400" b="1" dirty="0"/>
          </a:p>
        </p:txBody>
      </p:sp>
      <p:sp>
        <p:nvSpPr>
          <p:cNvPr id="19467" name="Rectangle 855"/>
          <p:cNvSpPr>
            <a:spLocks noChangeArrowheads="1"/>
          </p:cNvSpPr>
          <p:nvPr/>
        </p:nvSpPr>
        <p:spPr bwMode="auto">
          <a:xfrm>
            <a:off x="3371850" y="3011488"/>
            <a:ext cx="10659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Coding sequence</a:t>
            </a:r>
            <a:endParaRPr lang="en-US" sz="2800" b="1"/>
          </a:p>
        </p:txBody>
      </p:sp>
      <p:sp>
        <p:nvSpPr>
          <p:cNvPr id="19468" name="Rectangle 869"/>
          <p:cNvSpPr>
            <a:spLocks noChangeArrowheads="1"/>
          </p:cNvSpPr>
          <p:nvPr/>
        </p:nvSpPr>
        <p:spPr bwMode="auto">
          <a:xfrm>
            <a:off x="4089400" y="2487613"/>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pitchFamily="34" charset="0"/>
              </a:rPr>
              <a:t>ON</a:t>
            </a:r>
            <a:endParaRPr lang="en-US" sz="4800" b="1"/>
          </a:p>
        </p:txBody>
      </p:sp>
      <p:sp>
        <p:nvSpPr>
          <p:cNvPr id="19469" name="Rectangle 871"/>
          <p:cNvSpPr>
            <a:spLocks noChangeArrowheads="1"/>
          </p:cNvSpPr>
          <p:nvPr/>
        </p:nvSpPr>
        <p:spPr bwMode="auto">
          <a:xfrm>
            <a:off x="8207375" y="24876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pitchFamily="34" charset="0"/>
              </a:rPr>
              <a:t>OFF</a:t>
            </a:r>
            <a:endParaRPr lang="en-US" sz="4800" b="1"/>
          </a:p>
        </p:txBody>
      </p:sp>
      <p:sp>
        <p:nvSpPr>
          <p:cNvPr id="19470" name="Rectangle 874"/>
          <p:cNvSpPr>
            <a:spLocks noChangeArrowheads="1"/>
          </p:cNvSpPr>
          <p:nvPr/>
        </p:nvSpPr>
        <p:spPr bwMode="auto">
          <a:xfrm>
            <a:off x="4714875" y="3998913"/>
            <a:ext cx="3885397" cy="307777"/>
          </a:xfrm>
          <a:prstGeom prst="rect">
            <a:avLst/>
          </a:prstGeom>
          <a:solidFill>
            <a:schemeClr val="bg1"/>
          </a:solidFill>
          <a:ln>
            <a:noFill/>
          </a:ln>
        </p:spPr>
        <p:txBody>
          <a:bodyPr wrap="square" lIns="0" tIns="0" rIns="0" bIns="0">
            <a:spAutoFit/>
          </a:bodyPr>
          <a:lstStyle/>
          <a:p>
            <a:r>
              <a:rPr lang="en-US" sz="1000" b="1" dirty="0">
                <a:solidFill>
                  <a:srgbClr val="000000"/>
                </a:solidFill>
                <a:latin typeface="Helvetica" pitchFamily="34" charset="0"/>
              </a:rPr>
              <a:t>The repressor protein inhibits the binding of TFIID to the core </a:t>
            </a:r>
            <a:r>
              <a:rPr lang="en-US" sz="1000" b="1" dirty="0" smtClean="0">
                <a:solidFill>
                  <a:srgbClr val="000000"/>
                </a:solidFill>
                <a:latin typeface="Helvetica" pitchFamily="34" charset="0"/>
              </a:rPr>
              <a:t>promoter or </a:t>
            </a:r>
            <a:r>
              <a:rPr lang="en-US" sz="1000" b="1" dirty="0">
                <a:solidFill>
                  <a:srgbClr val="000000"/>
                </a:solidFill>
                <a:latin typeface="Helvetica" pitchFamily="34" charset="0"/>
              </a:rPr>
              <a:t>inhibits its function. Transcription is repressed.</a:t>
            </a:r>
            <a:endParaRPr lang="en-US" sz="2800" b="1" dirty="0"/>
          </a:p>
        </p:txBody>
      </p:sp>
      <p:sp>
        <p:nvSpPr>
          <p:cNvPr id="19471" name="Rectangle 982"/>
          <p:cNvSpPr>
            <a:spLocks noChangeArrowheads="1"/>
          </p:cNvSpPr>
          <p:nvPr/>
        </p:nvSpPr>
        <p:spPr bwMode="auto">
          <a:xfrm>
            <a:off x="1222375" y="2560638"/>
            <a:ext cx="554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Activator</a:t>
            </a:r>
          </a:p>
          <a:p>
            <a:r>
              <a:rPr lang="en-US" sz="1000" b="1">
                <a:solidFill>
                  <a:srgbClr val="000000"/>
                </a:solidFill>
                <a:latin typeface="Helvetica" pitchFamily="34" charset="0"/>
              </a:rPr>
              <a:t>protein</a:t>
            </a:r>
            <a:endParaRPr lang="en-US" sz="2800" b="1"/>
          </a:p>
        </p:txBody>
      </p:sp>
      <p:sp>
        <p:nvSpPr>
          <p:cNvPr id="19472" name="Rectangle 998"/>
          <p:cNvSpPr>
            <a:spLocks noChangeArrowheads="1"/>
          </p:cNvSpPr>
          <p:nvPr/>
        </p:nvSpPr>
        <p:spPr bwMode="auto">
          <a:xfrm>
            <a:off x="2098675" y="2560638"/>
            <a:ext cx="7037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Coactivator</a:t>
            </a:r>
            <a:endParaRPr lang="en-US" sz="2800" b="1"/>
          </a:p>
        </p:txBody>
      </p:sp>
      <p:sp>
        <p:nvSpPr>
          <p:cNvPr id="19473" name="Rectangle 1014"/>
          <p:cNvSpPr>
            <a:spLocks noChangeArrowheads="1"/>
          </p:cNvSpPr>
          <p:nvPr/>
        </p:nvSpPr>
        <p:spPr bwMode="auto">
          <a:xfrm>
            <a:off x="1717675" y="3570288"/>
            <a:ext cx="5818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Enhancer</a:t>
            </a:r>
            <a:endParaRPr lang="en-US" sz="2800" b="1"/>
          </a:p>
        </p:txBody>
      </p:sp>
      <p:grpSp>
        <p:nvGrpSpPr>
          <p:cNvPr id="19474" name="Group 112"/>
          <p:cNvGrpSpPr>
            <a:grpSpLocks/>
          </p:cNvGrpSpPr>
          <p:nvPr/>
        </p:nvGrpSpPr>
        <p:grpSpPr bwMode="auto">
          <a:xfrm>
            <a:off x="1638300" y="3436938"/>
            <a:ext cx="688975" cy="98425"/>
            <a:chOff x="1638300" y="3436938"/>
            <a:chExt cx="688975" cy="98425"/>
          </a:xfrm>
        </p:grpSpPr>
        <p:sp>
          <p:nvSpPr>
            <p:cNvPr id="19500" name="Line 1022"/>
            <p:cNvSpPr>
              <a:spLocks noChangeShapeType="1"/>
            </p:cNvSpPr>
            <p:nvPr/>
          </p:nvSpPr>
          <p:spPr bwMode="auto">
            <a:xfrm flipV="1">
              <a:off x="1981200" y="3490913"/>
              <a:ext cx="1588" cy="444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501" name="Freeform 1023"/>
            <p:cNvSpPr>
              <a:spLocks/>
            </p:cNvSpPr>
            <p:nvPr/>
          </p:nvSpPr>
          <p:spPr bwMode="auto">
            <a:xfrm>
              <a:off x="1638300" y="3436938"/>
              <a:ext cx="688975" cy="53975"/>
            </a:xfrm>
            <a:custGeom>
              <a:avLst/>
              <a:gdLst>
                <a:gd name="T0" fmla="*/ 2147483647 w 434"/>
                <a:gd name="T1" fmla="*/ 0 h 34"/>
                <a:gd name="T2" fmla="*/ 2147483647 w 434"/>
                <a:gd name="T3" fmla="*/ 2147483647 h 34"/>
                <a:gd name="T4" fmla="*/ 2147483647 w 434"/>
                <a:gd name="T5" fmla="*/ 2147483647 h 34"/>
                <a:gd name="T6" fmla="*/ 2147483647 w 434"/>
                <a:gd name="T7" fmla="*/ 2147483647 h 34"/>
                <a:gd name="T8" fmla="*/ 2147483647 w 434"/>
                <a:gd name="T9" fmla="*/ 2147483647 h 34"/>
                <a:gd name="T10" fmla="*/ 2147483647 w 434"/>
                <a:gd name="T11" fmla="*/ 2147483647 h 34"/>
                <a:gd name="T12" fmla="*/ 2147483647 w 434"/>
                <a:gd name="T13" fmla="*/ 2147483647 h 34"/>
                <a:gd name="T14" fmla="*/ 2147483647 w 434"/>
                <a:gd name="T15" fmla="*/ 2147483647 h 34"/>
                <a:gd name="T16" fmla="*/ 2147483647 w 434"/>
                <a:gd name="T17" fmla="*/ 2147483647 h 34"/>
                <a:gd name="T18" fmla="*/ 2147483647 w 434"/>
                <a:gd name="T19" fmla="*/ 2147483647 h 34"/>
                <a:gd name="T20" fmla="*/ 2147483647 w 434"/>
                <a:gd name="T21" fmla="*/ 2147483647 h 34"/>
                <a:gd name="T22" fmla="*/ 2147483647 w 434"/>
                <a:gd name="T23" fmla="*/ 2147483647 h 34"/>
                <a:gd name="T24" fmla="*/ 0 w 434"/>
                <a:gd name="T25" fmla="*/ 2147483647 h 34"/>
                <a:gd name="T26" fmla="*/ 0 w 434"/>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4"/>
                <a:gd name="T43" fmla="*/ 0 h 34"/>
                <a:gd name="T44" fmla="*/ 434 w 43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4" h="34">
                  <a:moveTo>
                    <a:pt x="434" y="0"/>
                  </a:moveTo>
                  <a:lnTo>
                    <a:pt x="434" y="20"/>
                  </a:lnTo>
                  <a:lnTo>
                    <a:pt x="432" y="26"/>
                  </a:lnTo>
                  <a:lnTo>
                    <a:pt x="430" y="30"/>
                  </a:lnTo>
                  <a:lnTo>
                    <a:pt x="426" y="32"/>
                  </a:lnTo>
                  <a:lnTo>
                    <a:pt x="420" y="34"/>
                  </a:lnTo>
                  <a:lnTo>
                    <a:pt x="14" y="34"/>
                  </a:lnTo>
                  <a:lnTo>
                    <a:pt x="10" y="32"/>
                  </a:lnTo>
                  <a:lnTo>
                    <a:pt x="4" y="30"/>
                  </a:lnTo>
                  <a:lnTo>
                    <a:pt x="2" y="26"/>
                  </a:lnTo>
                  <a:lnTo>
                    <a:pt x="0" y="20"/>
                  </a:lnTo>
                  <a:lnTo>
                    <a:pt x="0" y="0"/>
                  </a:lnTo>
                </a:path>
              </a:pathLst>
            </a:custGeom>
            <a:noFill/>
            <a:ln w="749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b="1"/>
            </a:p>
          </p:txBody>
        </p:sp>
      </p:grpSp>
      <p:sp>
        <p:nvSpPr>
          <p:cNvPr id="19475" name="Rectangle 1024"/>
          <p:cNvSpPr>
            <a:spLocks noChangeArrowheads="1"/>
          </p:cNvSpPr>
          <p:nvPr/>
        </p:nvSpPr>
        <p:spPr bwMode="auto">
          <a:xfrm>
            <a:off x="2473779" y="3570288"/>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latin typeface="Helvetica" pitchFamily="34" charset="0"/>
              </a:rPr>
              <a:t>Core</a:t>
            </a:r>
          </a:p>
          <a:p>
            <a:pPr algn="ctr"/>
            <a:r>
              <a:rPr lang="en-US" sz="1000" b="1">
                <a:solidFill>
                  <a:srgbClr val="000000"/>
                </a:solidFill>
                <a:latin typeface="Helvetica" pitchFamily="34" charset="0"/>
              </a:rPr>
              <a:t>promoter</a:t>
            </a:r>
            <a:endParaRPr lang="en-US" sz="2800" b="1"/>
          </a:p>
        </p:txBody>
      </p:sp>
      <p:grpSp>
        <p:nvGrpSpPr>
          <p:cNvPr id="19476" name="Group 113"/>
          <p:cNvGrpSpPr>
            <a:grpSpLocks/>
          </p:cNvGrpSpPr>
          <p:nvPr/>
        </p:nvGrpSpPr>
        <p:grpSpPr bwMode="auto">
          <a:xfrm>
            <a:off x="2346325" y="3436938"/>
            <a:ext cx="666750" cy="98425"/>
            <a:chOff x="2346325" y="3436938"/>
            <a:chExt cx="666750" cy="98425"/>
          </a:xfrm>
        </p:grpSpPr>
        <p:sp>
          <p:nvSpPr>
            <p:cNvPr id="19498" name="Line 1036"/>
            <p:cNvSpPr>
              <a:spLocks noChangeShapeType="1"/>
            </p:cNvSpPr>
            <p:nvPr/>
          </p:nvSpPr>
          <p:spPr bwMode="auto">
            <a:xfrm flipV="1">
              <a:off x="2673350" y="3490913"/>
              <a:ext cx="1588" cy="444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99" name="Freeform 1037"/>
            <p:cNvSpPr>
              <a:spLocks/>
            </p:cNvSpPr>
            <p:nvPr/>
          </p:nvSpPr>
          <p:spPr bwMode="auto">
            <a:xfrm>
              <a:off x="2346325" y="3436938"/>
              <a:ext cx="666750" cy="53975"/>
            </a:xfrm>
            <a:custGeom>
              <a:avLst/>
              <a:gdLst>
                <a:gd name="T0" fmla="*/ 2147483647 w 420"/>
                <a:gd name="T1" fmla="*/ 0 h 34"/>
                <a:gd name="T2" fmla="*/ 2147483647 w 420"/>
                <a:gd name="T3" fmla="*/ 2147483647 h 34"/>
                <a:gd name="T4" fmla="*/ 2147483647 w 420"/>
                <a:gd name="T5" fmla="*/ 2147483647 h 34"/>
                <a:gd name="T6" fmla="*/ 2147483647 w 420"/>
                <a:gd name="T7" fmla="*/ 2147483647 h 34"/>
                <a:gd name="T8" fmla="*/ 2147483647 w 420"/>
                <a:gd name="T9" fmla="*/ 2147483647 h 34"/>
                <a:gd name="T10" fmla="*/ 2147483647 w 420"/>
                <a:gd name="T11" fmla="*/ 2147483647 h 34"/>
                <a:gd name="T12" fmla="*/ 2147483647 w 420"/>
                <a:gd name="T13" fmla="*/ 2147483647 h 34"/>
                <a:gd name="T14" fmla="*/ 2147483647 w 420"/>
                <a:gd name="T15" fmla="*/ 2147483647 h 34"/>
                <a:gd name="T16" fmla="*/ 2147483647 w 420"/>
                <a:gd name="T17" fmla="*/ 2147483647 h 34"/>
                <a:gd name="T18" fmla="*/ 2147483647 w 420"/>
                <a:gd name="T19" fmla="*/ 2147483647 h 34"/>
                <a:gd name="T20" fmla="*/ 2147483647 w 420"/>
                <a:gd name="T21" fmla="*/ 2147483647 h 34"/>
                <a:gd name="T22" fmla="*/ 2147483647 w 420"/>
                <a:gd name="T23" fmla="*/ 2147483647 h 34"/>
                <a:gd name="T24" fmla="*/ 0 w 420"/>
                <a:gd name="T25" fmla="*/ 2147483647 h 34"/>
                <a:gd name="T26" fmla="*/ 0 w 420"/>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34"/>
                <a:gd name="T44" fmla="*/ 420 w 42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34">
                  <a:moveTo>
                    <a:pt x="420" y="0"/>
                  </a:moveTo>
                  <a:lnTo>
                    <a:pt x="420" y="20"/>
                  </a:lnTo>
                  <a:lnTo>
                    <a:pt x="418" y="26"/>
                  </a:lnTo>
                  <a:lnTo>
                    <a:pt x="416" y="30"/>
                  </a:lnTo>
                  <a:lnTo>
                    <a:pt x="410" y="32"/>
                  </a:lnTo>
                  <a:lnTo>
                    <a:pt x="406" y="34"/>
                  </a:lnTo>
                  <a:lnTo>
                    <a:pt x="14" y="34"/>
                  </a:lnTo>
                  <a:lnTo>
                    <a:pt x="10" y="32"/>
                  </a:lnTo>
                  <a:lnTo>
                    <a:pt x="4" y="30"/>
                  </a:lnTo>
                  <a:lnTo>
                    <a:pt x="2" y="26"/>
                  </a:lnTo>
                  <a:lnTo>
                    <a:pt x="0" y="20"/>
                  </a:lnTo>
                  <a:lnTo>
                    <a:pt x="0" y="0"/>
                  </a:lnTo>
                </a:path>
              </a:pathLst>
            </a:custGeom>
            <a:noFill/>
            <a:ln w="749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b="1"/>
            </a:p>
          </p:txBody>
        </p:sp>
      </p:grpSp>
      <p:sp>
        <p:nvSpPr>
          <p:cNvPr id="19477" name="Rectangle 1038"/>
          <p:cNvSpPr>
            <a:spLocks noChangeArrowheads="1"/>
          </p:cNvSpPr>
          <p:nvPr/>
        </p:nvSpPr>
        <p:spPr bwMode="auto">
          <a:xfrm>
            <a:off x="7534275" y="3011488"/>
            <a:ext cx="10659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Coding sequence</a:t>
            </a:r>
            <a:endParaRPr lang="en-US" sz="2800" b="1"/>
          </a:p>
        </p:txBody>
      </p:sp>
      <p:sp>
        <p:nvSpPr>
          <p:cNvPr id="19478" name="Rectangle 1052"/>
          <p:cNvSpPr>
            <a:spLocks noChangeArrowheads="1"/>
          </p:cNvSpPr>
          <p:nvPr/>
        </p:nvSpPr>
        <p:spPr bwMode="auto">
          <a:xfrm>
            <a:off x="5083175" y="2560638"/>
            <a:ext cx="6315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Repressor</a:t>
            </a:r>
          </a:p>
          <a:p>
            <a:r>
              <a:rPr lang="en-US" sz="1000" b="1">
                <a:solidFill>
                  <a:srgbClr val="000000"/>
                </a:solidFill>
                <a:latin typeface="Helvetica" pitchFamily="34" charset="0"/>
              </a:rPr>
              <a:t>protein</a:t>
            </a:r>
            <a:endParaRPr lang="en-US" sz="2800" b="1"/>
          </a:p>
        </p:txBody>
      </p:sp>
      <p:sp>
        <p:nvSpPr>
          <p:cNvPr id="19479" name="Rectangle 1068"/>
          <p:cNvSpPr>
            <a:spLocks noChangeArrowheads="1"/>
          </p:cNvSpPr>
          <p:nvPr/>
        </p:nvSpPr>
        <p:spPr bwMode="auto">
          <a:xfrm>
            <a:off x="5727700" y="3579813"/>
            <a:ext cx="4953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Silencer</a:t>
            </a:r>
            <a:endParaRPr lang="en-US" sz="2800" b="1"/>
          </a:p>
        </p:txBody>
      </p:sp>
      <p:sp>
        <p:nvSpPr>
          <p:cNvPr id="19480" name="Rectangle 1076"/>
          <p:cNvSpPr>
            <a:spLocks noChangeArrowheads="1"/>
          </p:cNvSpPr>
          <p:nvPr/>
        </p:nvSpPr>
        <p:spPr bwMode="auto">
          <a:xfrm>
            <a:off x="6353629" y="3579813"/>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latin typeface="Helvetica" pitchFamily="34" charset="0"/>
              </a:rPr>
              <a:t>Core</a:t>
            </a:r>
          </a:p>
          <a:p>
            <a:pPr algn="ctr"/>
            <a:r>
              <a:rPr lang="en-US" sz="1000" b="1">
                <a:solidFill>
                  <a:srgbClr val="000000"/>
                </a:solidFill>
                <a:latin typeface="Helvetica" pitchFamily="34" charset="0"/>
              </a:rPr>
              <a:t>promoter</a:t>
            </a:r>
            <a:endParaRPr lang="en-US" sz="2800" b="1"/>
          </a:p>
        </p:txBody>
      </p:sp>
      <p:sp>
        <p:nvSpPr>
          <p:cNvPr id="19481" name="Rectangle 1091"/>
          <p:cNvSpPr>
            <a:spLocks noChangeArrowheads="1"/>
          </p:cNvSpPr>
          <p:nvPr/>
        </p:nvSpPr>
        <p:spPr bwMode="auto">
          <a:xfrm>
            <a:off x="6446838" y="2728913"/>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TFIID</a:t>
            </a:r>
            <a:endParaRPr lang="en-US" sz="2800" b="1"/>
          </a:p>
        </p:txBody>
      </p:sp>
      <p:grpSp>
        <p:nvGrpSpPr>
          <p:cNvPr id="19482" name="Group 114"/>
          <p:cNvGrpSpPr>
            <a:grpSpLocks/>
          </p:cNvGrpSpPr>
          <p:nvPr/>
        </p:nvGrpSpPr>
        <p:grpSpPr bwMode="auto">
          <a:xfrm>
            <a:off x="5664200" y="3446463"/>
            <a:ext cx="574675" cy="98425"/>
            <a:chOff x="5664200" y="3446463"/>
            <a:chExt cx="574675" cy="98425"/>
          </a:xfrm>
        </p:grpSpPr>
        <p:sp>
          <p:nvSpPr>
            <p:cNvPr id="19496" name="Line 1089"/>
            <p:cNvSpPr>
              <a:spLocks noChangeShapeType="1"/>
            </p:cNvSpPr>
            <p:nvPr/>
          </p:nvSpPr>
          <p:spPr bwMode="auto">
            <a:xfrm flipV="1">
              <a:off x="5949950" y="3500438"/>
              <a:ext cx="1588" cy="444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97" name="Freeform 1095"/>
            <p:cNvSpPr>
              <a:spLocks/>
            </p:cNvSpPr>
            <p:nvPr/>
          </p:nvSpPr>
          <p:spPr bwMode="auto">
            <a:xfrm>
              <a:off x="5664200" y="3446463"/>
              <a:ext cx="574675" cy="53975"/>
            </a:xfrm>
            <a:custGeom>
              <a:avLst/>
              <a:gdLst>
                <a:gd name="T0" fmla="*/ 2147483647 w 362"/>
                <a:gd name="T1" fmla="*/ 0 h 34"/>
                <a:gd name="T2" fmla="*/ 2147483647 w 362"/>
                <a:gd name="T3" fmla="*/ 2147483647 h 34"/>
                <a:gd name="T4" fmla="*/ 2147483647 w 362"/>
                <a:gd name="T5" fmla="*/ 2147483647 h 34"/>
                <a:gd name="T6" fmla="*/ 2147483647 w 362"/>
                <a:gd name="T7" fmla="*/ 2147483647 h 34"/>
                <a:gd name="T8" fmla="*/ 2147483647 w 362"/>
                <a:gd name="T9" fmla="*/ 2147483647 h 34"/>
                <a:gd name="T10" fmla="*/ 2147483647 w 362"/>
                <a:gd name="T11" fmla="*/ 2147483647 h 34"/>
                <a:gd name="T12" fmla="*/ 2147483647 w 362"/>
                <a:gd name="T13" fmla="*/ 2147483647 h 34"/>
                <a:gd name="T14" fmla="*/ 2147483647 w 362"/>
                <a:gd name="T15" fmla="*/ 2147483647 h 34"/>
                <a:gd name="T16" fmla="*/ 2147483647 w 362"/>
                <a:gd name="T17" fmla="*/ 2147483647 h 34"/>
                <a:gd name="T18" fmla="*/ 2147483647 w 362"/>
                <a:gd name="T19" fmla="*/ 2147483647 h 34"/>
                <a:gd name="T20" fmla="*/ 2147483647 w 362"/>
                <a:gd name="T21" fmla="*/ 2147483647 h 34"/>
                <a:gd name="T22" fmla="*/ 0 w 362"/>
                <a:gd name="T23" fmla="*/ 2147483647 h 34"/>
                <a:gd name="T24" fmla="*/ 0 w 362"/>
                <a:gd name="T25" fmla="*/ 2147483647 h 34"/>
                <a:gd name="T26" fmla="*/ 0 w 36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2"/>
                <a:gd name="T43" fmla="*/ 0 h 34"/>
                <a:gd name="T44" fmla="*/ 362 w 36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2" h="34">
                  <a:moveTo>
                    <a:pt x="362" y="0"/>
                  </a:moveTo>
                  <a:lnTo>
                    <a:pt x="362" y="20"/>
                  </a:lnTo>
                  <a:lnTo>
                    <a:pt x="360" y="24"/>
                  </a:lnTo>
                  <a:lnTo>
                    <a:pt x="358" y="30"/>
                  </a:lnTo>
                  <a:lnTo>
                    <a:pt x="354" y="32"/>
                  </a:lnTo>
                  <a:lnTo>
                    <a:pt x="348" y="34"/>
                  </a:lnTo>
                  <a:lnTo>
                    <a:pt x="14" y="34"/>
                  </a:lnTo>
                  <a:lnTo>
                    <a:pt x="8" y="32"/>
                  </a:lnTo>
                  <a:lnTo>
                    <a:pt x="4" y="30"/>
                  </a:lnTo>
                  <a:lnTo>
                    <a:pt x="0" y="24"/>
                  </a:lnTo>
                  <a:lnTo>
                    <a:pt x="0" y="20"/>
                  </a:lnTo>
                  <a:lnTo>
                    <a:pt x="0" y="0"/>
                  </a:lnTo>
                </a:path>
              </a:pathLst>
            </a:custGeom>
            <a:noFill/>
            <a:ln w="749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b="1"/>
            </a:p>
          </p:txBody>
        </p:sp>
      </p:grpSp>
      <p:grpSp>
        <p:nvGrpSpPr>
          <p:cNvPr id="19483" name="Group 115"/>
          <p:cNvGrpSpPr>
            <a:grpSpLocks/>
          </p:cNvGrpSpPr>
          <p:nvPr/>
        </p:nvGrpSpPr>
        <p:grpSpPr bwMode="auto">
          <a:xfrm>
            <a:off x="6257925" y="3446463"/>
            <a:ext cx="577850" cy="98425"/>
            <a:chOff x="6257925" y="3446463"/>
            <a:chExt cx="577850" cy="98425"/>
          </a:xfrm>
        </p:grpSpPr>
        <p:sp>
          <p:nvSpPr>
            <p:cNvPr id="19494" name="Line 1088"/>
            <p:cNvSpPr>
              <a:spLocks noChangeShapeType="1"/>
            </p:cNvSpPr>
            <p:nvPr/>
          </p:nvSpPr>
          <p:spPr bwMode="auto">
            <a:xfrm flipV="1">
              <a:off x="6546850" y="3500438"/>
              <a:ext cx="1588" cy="444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95" name="Freeform 1096"/>
            <p:cNvSpPr>
              <a:spLocks/>
            </p:cNvSpPr>
            <p:nvPr/>
          </p:nvSpPr>
          <p:spPr bwMode="auto">
            <a:xfrm>
              <a:off x="6257925" y="3446463"/>
              <a:ext cx="577850" cy="53975"/>
            </a:xfrm>
            <a:custGeom>
              <a:avLst/>
              <a:gdLst>
                <a:gd name="T0" fmla="*/ 2147483647 w 364"/>
                <a:gd name="T1" fmla="*/ 0 h 34"/>
                <a:gd name="T2" fmla="*/ 2147483647 w 364"/>
                <a:gd name="T3" fmla="*/ 2147483647 h 34"/>
                <a:gd name="T4" fmla="*/ 2147483647 w 364"/>
                <a:gd name="T5" fmla="*/ 2147483647 h 34"/>
                <a:gd name="T6" fmla="*/ 2147483647 w 364"/>
                <a:gd name="T7" fmla="*/ 2147483647 h 34"/>
                <a:gd name="T8" fmla="*/ 2147483647 w 364"/>
                <a:gd name="T9" fmla="*/ 2147483647 h 34"/>
                <a:gd name="T10" fmla="*/ 2147483647 w 364"/>
                <a:gd name="T11" fmla="*/ 2147483647 h 34"/>
                <a:gd name="T12" fmla="*/ 2147483647 w 364"/>
                <a:gd name="T13" fmla="*/ 2147483647 h 34"/>
                <a:gd name="T14" fmla="*/ 2147483647 w 364"/>
                <a:gd name="T15" fmla="*/ 2147483647 h 34"/>
                <a:gd name="T16" fmla="*/ 2147483647 w 364"/>
                <a:gd name="T17" fmla="*/ 2147483647 h 34"/>
                <a:gd name="T18" fmla="*/ 2147483647 w 364"/>
                <a:gd name="T19" fmla="*/ 2147483647 h 34"/>
                <a:gd name="T20" fmla="*/ 2147483647 w 364"/>
                <a:gd name="T21" fmla="*/ 2147483647 h 34"/>
                <a:gd name="T22" fmla="*/ 2147483647 w 364"/>
                <a:gd name="T23" fmla="*/ 2147483647 h 34"/>
                <a:gd name="T24" fmla="*/ 0 w 364"/>
                <a:gd name="T25" fmla="*/ 2147483647 h 34"/>
                <a:gd name="T26" fmla="*/ 0 w 364"/>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34"/>
                <a:gd name="T44" fmla="*/ 364 w 36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34">
                  <a:moveTo>
                    <a:pt x="364" y="0"/>
                  </a:moveTo>
                  <a:lnTo>
                    <a:pt x="364" y="20"/>
                  </a:lnTo>
                  <a:lnTo>
                    <a:pt x="362" y="24"/>
                  </a:lnTo>
                  <a:lnTo>
                    <a:pt x="360" y="30"/>
                  </a:lnTo>
                  <a:lnTo>
                    <a:pt x="354" y="32"/>
                  </a:lnTo>
                  <a:lnTo>
                    <a:pt x="348" y="34"/>
                  </a:lnTo>
                  <a:lnTo>
                    <a:pt x="14" y="34"/>
                  </a:lnTo>
                  <a:lnTo>
                    <a:pt x="10" y="32"/>
                  </a:lnTo>
                  <a:lnTo>
                    <a:pt x="4" y="30"/>
                  </a:lnTo>
                  <a:lnTo>
                    <a:pt x="2" y="24"/>
                  </a:lnTo>
                  <a:lnTo>
                    <a:pt x="0" y="20"/>
                  </a:lnTo>
                  <a:lnTo>
                    <a:pt x="0" y="0"/>
                  </a:lnTo>
                </a:path>
              </a:pathLst>
            </a:custGeom>
            <a:noFill/>
            <a:ln w="749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b="1"/>
            </a:p>
          </p:txBody>
        </p:sp>
      </p:grpSp>
      <p:grpSp>
        <p:nvGrpSpPr>
          <p:cNvPr id="19485" name="Group 44"/>
          <p:cNvGrpSpPr>
            <a:grpSpLocks/>
          </p:cNvGrpSpPr>
          <p:nvPr/>
        </p:nvGrpSpPr>
        <p:grpSpPr bwMode="auto">
          <a:xfrm>
            <a:off x="1744663" y="2630488"/>
            <a:ext cx="227012" cy="257175"/>
            <a:chOff x="1745005" y="2630596"/>
            <a:chExt cx="226670" cy="256616"/>
          </a:xfrm>
        </p:grpSpPr>
        <p:sp>
          <p:nvSpPr>
            <p:cNvPr id="19492" name="Line 1010"/>
            <p:cNvSpPr>
              <a:spLocks noChangeShapeType="1"/>
            </p:cNvSpPr>
            <p:nvPr/>
          </p:nvSpPr>
          <p:spPr bwMode="auto">
            <a:xfrm>
              <a:off x="1745826" y="2643188"/>
              <a:ext cx="225849" cy="244024"/>
            </a:xfrm>
            <a:prstGeom prst="line">
              <a:avLst/>
            </a:prstGeom>
            <a:noFill/>
            <a:ln w="14986">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93" name="Line 1010"/>
            <p:cNvSpPr>
              <a:spLocks noChangeShapeType="1"/>
            </p:cNvSpPr>
            <p:nvPr/>
          </p:nvSpPr>
          <p:spPr bwMode="auto">
            <a:xfrm>
              <a:off x="1745005" y="2630596"/>
              <a:ext cx="225849" cy="244024"/>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grpSp>
      <p:grpSp>
        <p:nvGrpSpPr>
          <p:cNvPr id="19486" name="Group 121"/>
          <p:cNvGrpSpPr>
            <a:grpSpLocks/>
          </p:cNvGrpSpPr>
          <p:nvPr/>
        </p:nvGrpSpPr>
        <p:grpSpPr bwMode="auto">
          <a:xfrm>
            <a:off x="5676900" y="2643188"/>
            <a:ext cx="238125" cy="257175"/>
            <a:chOff x="5676900" y="2643188"/>
            <a:chExt cx="238578" cy="257403"/>
          </a:xfrm>
        </p:grpSpPr>
        <p:sp>
          <p:nvSpPr>
            <p:cNvPr id="19490" name="Line 1013"/>
            <p:cNvSpPr>
              <a:spLocks noChangeShapeType="1"/>
            </p:cNvSpPr>
            <p:nvPr/>
          </p:nvSpPr>
          <p:spPr bwMode="auto">
            <a:xfrm>
              <a:off x="5676900" y="2643188"/>
              <a:ext cx="222250" cy="244475"/>
            </a:xfrm>
            <a:prstGeom prst="line">
              <a:avLst/>
            </a:prstGeom>
            <a:noFill/>
            <a:ln w="14986">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91" name="Line 1013"/>
            <p:cNvSpPr>
              <a:spLocks noChangeShapeType="1"/>
            </p:cNvSpPr>
            <p:nvPr/>
          </p:nvSpPr>
          <p:spPr bwMode="auto">
            <a:xfrm>
              <a:off x="5693228" y="2656116"/>
              <a:ext cx="222250" cy="24447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grpSp>
      <p:grpSp>
        <p:nvGrpSpPr>
          <p:cNvPr id="19487" name="Group 120"/>
          <p:cNvGrpSpPr>
            <a:grpSpLocks/>
          </p:cNvGrpSpPr>
          <p:nvPr/>
        </p:nvGrpSpPr>
        <p:grpSpPr bwMode="auto">
          <a:xfrm>
            <a:off x="2349500" y="2687638"/>
            <a:ext cx="52388" cy="249237"/>
            <a:chOff x="2349500" y="2687638"/>
            <a:chExt cx="52614" cy="248784"/>
          </a:xfrm>
        </p:grpSpPr>
        <p:sp>
          <p:nvSpPr>
            <p:cNvPr id="19488" name="Line 1098"/>
            <p:cNvSpPr>
              <a:spLocks noChangeShapeType="1"/>
            </p:cNvSpPr>
            <p:nvPr/>
          </p:nvSpPr>
          <p:spPr bwMode="auto">
            <a:xfrm flipH="1">
              <a:off x="2349500" y="2687638"/>
              <a:ext cx="50800" cy="247650"/>
            </a:xfrm>
            <a:prstGeom prst="line">
              <a:avLst/>
            </a:prstGeom>
            <a:noFill/>
            <a:ln w="14986">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800" b="1"/>
            </a:p>
          </p:txBody>
        </p:sp>
        <p:sp>
          <p:nvSpPr>
            <p:cNvPr id="19489" name="Line 1098"/>
            <p:cNvSpPr>
              <a:spLocks noChangeShapeType="1"/>
            </p:cNvSpPr>
            <p:nvPr/>
          </p:nvSpPr>
          <p:spPr bwMode="auto">
            <a:xfrm flipH="1">
              <a:off x="2351314" y="2688772"/>
              <a:ext cx="50800" cy="2476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b="1"/>
            </a:p>
          </p:txBody>
        </p:sp>
      </p:grpSp>
      <p:sp>
        <p:nvSpPr>
          <p:cNvPr id="2" name="Title 1"/>
          <p:cNvSpPr>
            <a:spLocks noGrp="1"/>
          </p:cNvSpPr>
          <p:nvPr>
            <p:ph type="title"/>
          </p:nvPr>
        </p:nvSpPr>
        <p:spPr>
          <a:xfrm>
            <a:off x="666750" y="190500"/>
            <a:ext cx="7772400" cy="1143000"/>
          </a:xfrm>
        </p:spPr>
        <p:txBody>
          <a:bodyPr/>
          <a:lstStyle/>
          <a:p>
            <a:r>
              <a:rPr lang="en-US" sz="2800" dirty="0" smtClean="0"/>
              <a:t>Regulatory Transcription</a:t>
            </a:r>
            <a:r>
              <a:rPr lang="en-US" sz="2800" baseline="0" dirty="0" smtClean="0"/>
              <a:t> Factors can interact directly with General Transcription Factors or with a co-factor</a:t>
            </a:r>
            <a:endParaRPr lang="en-US" sz="2800" dirty="0"/>
          </a:p>
        </p:txBody>
      </p:sp>
      <p:sp>
        <p:nvSpPr>
          <p:cNvPr id="47" name="Text Box 2"/>
          <p:cNvSpPr txBox="1">
            <a:spLocks noChangeArrowheads="1"/>
          </p:cNvSpPr>
          <p:nvPr/>
        </p:nvSpPr>
        <p:spPr bwMode="auto">
          <a:xfrm>
            <a:off x="23813" y="6513513"/>
            <a:ext cx="1627187" cy="307975"/>
          </a:xfrm>
          <a:prstGeom prst="rect">
            <a:avLst/>
          </a:prstGeom>
          <a:noFill/>
          <a:ln w="9525">
            <a:noFill/>
            <a:miter lim="800000"/>
            <a:headEnd/>
            <a:tailEnd/>
          </a:ln>
        </p:spPr>
        <p:txBody>
          <a:bodyPr wrap="none">
            <a:spAutoFit/>
          </a:bodyPr>
          <a:lstStyle/>
          <a:p>
            <a:pPr eaLnBrk="0" hangingPunct="0">
              <a:defRPr/>
            </a:pPr>
            <a:r>
              <a:rPr lang="en-US" sz="1400" b="1" dirty="0" err="1">
                <a:latin typeface="+mn-lt"/>
              </a:rPr>
              <a:t>Brooker</a:t>
            </a:r>
            <a:r>
              <a:rPr lang="en-US" sz="1400" b="1" dirty="0">
                <a:latin typeface="+mn-lt"/>
              </a:rPr>
              <a:t>, Fig </a:t>
            </a:r>
            <a:r>
              <a:rPr lang="en-US" sz="1400" b="1" dirty="0" smtClean="0">
                <a:latin typeface="+mn-lt"/>
              </a:rPr>
              <a:t>17.4</a:t>
            </a:r>
            <a:endParaRPr lang="en-US" sz="1400" b="1" dirty="0">
              <a:latin typeface="+mn-lt"/>
            </a:endParaRPr>
          </a:p>
        </p:txBody>
      </p:sp>
    </p:spTree>
    <p:extLst>
      <p:ext uri="{BB962C8B-B14F-4D97-AF65-F5344CB8AC3E}">
        <p14:creationId xmlns:p14="http://schemas.microsoft.com/office/powerpoint/2010/main" val="359296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7" descr="bro25332_17_05a.jpg"/>
          <p:cNvPicPr>
            <a:picLocks noChangeAspect="1"/>
          </p:cNvPicPr>
          <p:nvPr/>
        </p:nvPicPr>
        <p:blipFill>
          <a:blip r:embed="rId2" cstate="print"/>
          <a:srcRect/>
          <a:stretch>
            <a:fillRect/>
          </a:stretch>
        </p:blipFill>
        <p:spPr bwMode="auto">
          <a:xfrm>
            <a:off x="390525" y="1543050"/>
            <a:ext cx="4173538" cy="4097338"/>
          </a:xfrm>
          <a:prstGeom prst="rect">
            <a:avLst/>
          </a:prstGeom>
          <a:noFill/>
          <a:ln w="9525">
            <a:noFill/>
            <a:miter lim="800000"/>
            <a:headEnd/>
            <a:tailEnd/>
          </a:ln>
        </p:spPr>
      </p:pic>
      <p:pic>
        <p:nvPicPr>
          <p:cNvPr id="17411" name="Picture 68" descr="bro25332_17_05b.jpg"/>
          <p:cNvPicPr>
            <a:picLocks noChangeAspect="1"/>
          </p:cNvPicPr>
          <p:nvPr/>
        </p:nvPicPr>
        <p:blipFill>
          <a:blip r:embed="rId3" cstate="print"/>
          <a:srcRect/>
          <a:stretch>
            <a:fillRect/>
          </a:stretch>
        </p:blipFill>
        <p:spPr bwMode="auto">
          <a:xfrm>
            <a:off x="4587875" y="1543050"/>
            <a:ext cx="4162425" cy="4097338"/>
          </a:xfrm>
          <a:prstGeom prst="rect">
            <a:avLst/>
          </a:prstGeom>
          <a:noFill/>
          <a:ln w="9525">
            <a:noFill/>
            <a:miter lim="800000"/>
            <a:headEnd/>
            <a:tailEnd/>
          </a:ln>
        </p:spPr>
      </p:pic>
      <p:grpSp>
        <p:nvGrpSpPr>
          <p:cNvPr id="17412" name="Group 240"/>
          <p:cNvGrpSpPr>
            <a:grpSpLocks/>
          </p:cNvGrpSpPr>
          <p:nvPr/>
        </p:nvGrpSpPr>
        <p:grpSpPr bwMode="auto">
          <a:xfrm>
            <a:off x="3698875" y="2757488"/>
            <a:ext cx="625475" cy="82550"/>
            <a:chOff x="3698875" y="2592388"/>
            <a:chExt cx="625475" cy="82550"/>
          </a:xfrm>
        </p:grpSpPr>
        <p:sp>
          <p:nvSpPr>
            <p:cNvPr id="17478" name="Line 1087"/>
            <p:cNvSpPr>
              <a:spLocks noChangeShapeType="1"/>
            </p:cNvSpPr>
            <p:nvPr/>
          </p:nvSpPr>
          <p:spPr bwMode="auto">
            <a:xfrm>
              <a:off x="3698875" y="2633663"/>
              <a:ext cx="514350" cy="1587"/>
            </a:xfrm>
            <a:prstGeom prst="line">
              <a:avLst/>
            </a:prstGeom>
            <a:noFill/>
            <a:ln w="11303">
              <a:solidFill>
                <a:srgbClr val="000000"/>
              </a:solidFill>
              <a:round/>
              <a:headEnd/>
              <a:tailEnd/>
            </a:ln>
          </p:spPr>
          <p:txBody>
            <a:bodyPr/>
            <a:lstStyle/>
            <a:p>
              <a:endParaRPr lang="en-US"/>
            </a:p>
          </p:txBody>
        </p:sp>
        <p:sp>
          <p:nvSpPr>
            <p:cNvPr id="17479" name="Freeform 1088"/>
            <p:cNvSpPr>
              <a:spLocks/>
            </p:cNvSpPr>
            <p:nvPr/>
          </p:nvSpPr>
          <p:spPr bwMode="auto">
            <a:xfrm>
              <a:off x="4181475" y="2592388"/>
              <a:ext cx="142875" cy="82550"/>
            </a:xfrm>
            <a:custGeom>
              <a:avLst/>
              <a:gdLst>
                <a:gd name="T0" fmla="*/ 0 w 90"/>
                <a:gd name="T1" fmla="*/ 0 h 52"/>
                <a:gd name="T2" fmla="*/ 2147483647 w 90"/>
                <a:gd name="T3" fmla="*/ 2147483647 h 52"/>
                <a:gd name="T4" fmla="*/ 0 w 90"/>
                <a:gd name="T5" fmla="*/ 2147483647 h 52"/>
                <a:gd name="T6" fmla="*/ 2147483647 w 90"/>
                <a:gd name="T7" fmla="*/ 2147483647 h 52"/>
                <a:gd name="T8" fmla="*/ 0 w 90"/>
                <a:gd name="T9" fmla="*/ 0 h 52"/>
                <a:gd name="T10" fmla="*/ 0 60000 65536"/>
                <a:gd name="T11" fmla="*/ 0 60000 65536"/>
                <a:gd name="T12" fmla="*/ 0 60000 65536"/>
                <a:gd name="T13" fmla="*/ 0 60000 65536"/>
                <a:gd name="T14" fmla="*/ 0 60000 65536"/>
                <a:gd name="T15" fmla="*/ 0 w 90"/>
                <a:gd name="T16" fmla="*/ 0 h 52"/>
                <a:gd name="T17" fmla="*/ 90 w 90"/>
                <a:gd name="T18" fmla="*/ 52 h 52"/>
              </a:gdLst>
              <a:ahLst/>
              <a:cxnLst>
                <a:cxn ang="T10">
                  <a:pos x="T0" y="T1"/>
                </a:cxn>
                <a:cxn ang="T11">
                  <a:pos x="T2" y="T3"/>
                </a:cxn>
                <a:cxn ang="T12">
                  <a:pos x="T4" y="T5"/>
                </a:cxn>
                <a:cxn ang="T13">
                  <a:pos x="T6" y="T7"/>
                </a:cxn>
                <a:cxn ang="T14">
                  <a:pos x="T8" y="T9"/>
                </a:cxn>
              </a:cxnLst>
              <a:rect l="T15" t="T16" r="T17" b="T18"/>
              <a:pathLst>
                <a:path w="90" h="52">
                  <a:moveTo>
                    <a:pt x="0" y="0"/>
                  </a:moveTo>
                  <a:lnTo>
                    <a:pt x="10" y="26"/>
                  </a:lnTo>
                  <a:lnTo>
                    <a:pt x="0" y="52"/>
                  </a:lnTo>
                  <a:lnTo>
                    <a:pt x="90" y="26"/>
                  </a:lnTo>
                  <a:lnTo>
                    <a:pt x="0" y="0"/>
                  </a:lnTo>
                  <a:close/>
                </a:path>
              </a:pathLst>
            </a:custGeom>
            <a:solidFill>
              <a:srgbClr val="000000"/>
            </a:solidFill>
            <a:ln w="9525">
              <a:noFill/>
              <a:round/>
              <a:headEnd/>
              <a:tailEnd/>
            </a:ln>
          </p:spPr>
          <p:txBody>
            <a:bodyPr/>
            <a:lstStyle/>
            <a:p>
              <a:endParaRPr lang="en-US"/>
            </a:p>
          </p:txBody>
        </p:sp>
      </p:grpSp>
      <p:grpSp>
        <p:nvGrpSpPr>
          <p:cNvPr id="17413" name="Group 239"/>
          <p:cNvGrpSpPr>
            <a:grpSpLocks/>
          </p:cNvGrpSpPr>
          <p:nvPr/>
        </p:nvGrpSpPr>
        <p:grpSpPr bwMode="auto">
          <a:xfrm>
            <a:off x="7019925" y="2655888"/>
            <a:ext cx="625475" cy="130175"/>
            <a:chOff x="7019925" y="2490788"/>
            <a:chExt cx="625475" cy="130175"/>
          </a:xfrm>
        </p:grpSpPr>
        <p:sp>
          <p:nvSpPr>
            <p:cNvPr id="17474" name="Line 1076"/>
            <p:cNvSpPr>
              <a:spLocks noChangeShapeType="1"/>
            </p:cNvSpPr>
            <p:nvPr/>
          </p:nvSpPr>
          <p:spPr bwMode="auto">
            <a:xfrm flipH="1">
              <a:off x="7245350" y="2490788"/>
              <a:ext cx="28575" cy="130175"/>
            </a:xfrm>
            <a:prstGeom prst="line">
              <a:avLst/>
            </a:prstGeom>
            <a:noFill/>
            <a:ln w="11303">
              <a:solidFill>
                <a:srgbClr val="000000"/>
              </a:solidFill>
              <a:round/>
              <a:headEnd/>
              <a:tailEnd/>
            </a:ln>
          </p:spPr>
          <p:txBody>
            <a:bodyPr/>
            <a:lstStyle/>
            <a:p>
              <a:endParaRPr lang="en-US"/>
            </a:p>
          </p:txBody>
        </p:sp>
        <p:sp>
          <p:nvSpPr>
            <p:cNvPr id="17475" name="Line 1077"/>
            <p:cNvSpPr>
              <a:spLocks noChangeShapeType="1"/>
            </p:cNvSpPr>
            <p:nvPr/>
          </p:nvSpPr>
          <p:spPr bwMode="auto">
            <a:xfrm flipH="1">
              <a:off x="7289800" y="2490788"/>
              <a:ext cx="28575" cy="130175"/>
            </a:xfrm>
            <a:prstGeom prst="line">
              <a:avLst/>
            </a:prstGeom>
            <a:noFill/>
            <a:ln w="11303">
              <a:solidFill>
                <a:srgbClr val="000000"/>
              </a:solidFill>
              <a:round/>
              <a:headEnd/>
              <a:tailEnd/>
            </a:ln>
          </p:spPr>
          <p:txBody>
            <a:bodyPr/>
            <a:lstStyle/>
            <a:p>
              <a:endParaRPr lang="en-US"/>
            </a:p>
          </p:txBody>
        </p:sp>
        <p:sp>
          <p:nvSpPr>
            <p:cNvPr id="17476" name="Line 1089"/>
            <p:cNvSpPr>
              <a:spLocks noChangeShapeType="1"/>
            </p:cNvSpPr>
            <p:nvPr/>
          </p:nvSpPr>
          <p:spPr bwMode="auto">
            <a:xfrm>
              <a:off x="7019925" y="2557463"/>
              <a:ext cx="514350" cy="1587"/>
            </a:xfrm>
            <a:prstGeom prst="line">
              <a:avLst/>
            </a:prstGeom>
            <a:noFill/>
            <a:ln w="11303">
              <a:solidFill>
                <a:srgbClr val="000000"/>
              </a:solidFill>
              <a:round/>
              <a:headEnd/>
              <a:tailEnd/>
            </a:ln>
          </p:spPr>
          <p:txBody>
            <a:bodyPr/>
            <a:lstStyle/>
            <a:p>
              <a:endParaRPr lang="en-US"/>
            </a:p>
          </p:txBody>
        </p:sp>
        <p:sp>
          <p:nvSpPr>
            <p:cNvPr id="17477" name="Freeform 1090"/>
            <p:cNvSpPr>
              <a:spLocks/>
            </p:cNvSpPr>
            <p:nvPr/>
          </p:nvSpPr>
          <p:spPr bwMode="auto">
            <a:xfrm>
              <a:off x="7502525" y="2516188"/>
              <a:ext cx="142875" cy="82550"/>
            </a:xfrm>
            <a:custGeom>
              <a:avLst/>
              <a:gdLst>
                <a:gd name="T0" fmla="*/ 0 w 90"/>
                <a:gd name="T1" fmla="*/ 0 h 52"/>
                <a:gd name="T2" fmla="*/ 2147483647 w 90"/>
                <a:gd name="T3" fmla="*/ 2147483647 h 52"/>
                <a:gd name="T4" fmla="*/ 0 w 90"/>
                <a:gd name="T5" fmla="*/ 2147483647 h 52"/>
                <a:gd name="T6" fmla="*/ 2147483647 w 90"/>
                <a:gd name="T7" fmla="*/ 2147483647 h 52"/>
                <a:gd name="T8" fmla="*/ 0 w 90"/>
                <a:gd name="T9" fmla="*/ 0 h 52"/>
                <a:gd name="T10" fmla="*/ 0 60000 65536"/>
                <a:gd name="T11" fmla="*/ 0 60000 65536"/>
                <a:gd name="T12" fmla="*/ 0 60000 65536"/>
                <a:gd name="T13" fmla="*/ 0 60000 65536"/>
                <a:gd name="T14" fmla="*/ 0 60000 65536"/>
                <a:gd name="T15" fmla="*/ 0 w 90"/>
                <a:gd name="T16" fmla="*/ 0 h 52"/>
                <a:gd name="T17" fmla="*/ 90 w 90"/>
                <a:gd name="T18" fmla="*/ 52 h 52"/>
              </a:gdLst>
              <a:ahLst/>
              <a:cxnLst>
                <a:cxn ang="T10">
                  <a:pos x="T0" y="T1"/>
                </a:cxn>
                <a:cxn ang="T11">
                  <a:pos x="T2" y="T3"/>
                </a:cxn>
                <a:cxn ang="T12">
                  <a:pos x="T4" y="T5"/>
                </a:cxn>
                <a:cxn ang="T13">
                  <a:pos x="T6" y="T7"/>
                </a:cxn>
                <a:cxn ang="T14">
                  <a:pos x="T8" y="T9"/>
                </a:cxn>
              </a:cxnLst>
              <a:rect l="T15" t="T16" r="T17" b="T18"/>
              <a:pathLst>
                <a:path w="90" h="52">
                  <a:moveTo>
                    <a:pt x="0" y="0"/>
                  </a:moveTo>
                  <a:lnTo>
                    <a:pt x="10" y="26"/>
                  </a:lnTo>
                  <a:lnTo>
                    <a:pt x="0" y="52"/>
                  </a:lnTo>
                  <a:lnTo>
                    <a:pt x="90" y="26"/>
                  </a:lnTo>
                  <a:lnTo>
                    <a:pt x="0" y="0"/>
                  </a:lnTo>
                  <a:close/>
                </a:path>
              </a:pathLst>
            </a:custGeom>
            <a:solidFill>
              <a:srgbClr val="000000"/>
            </a:solidFill>
            <a:ln w="9525">
              <a:noFill/>
              <a:round/>
              <a:headEnd/>
              <a:tailEnd/>
            </a:ln>
          </p:spPr>
          <p:txBody>
            <a:bodyPr/>
            <a:lstStyle/>
            <a:p>
              <a:endParaRPr lang="en-US"/>
            </a:p>
          </p:txBody>
        </p:sp>
      </p:grpSp>
      <p:sp>
        <p:nvSpPr>
          <p:cNvPr id="17414" name="Rectangle 1091"/>
          <p:cNvSpPr>
            <a:spLocks noChangeArrowheads="1"/>
          </p:cNvSpPr>
          <p:nvPr/>
        </p:nvSpPr>
        <p:spPr bwMode="auto">
          <a:xfrm>
            <a:off x="1482725" y="2103438"/>
            <a:ext cx="288925"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TFIID</a:t>
            </a:r>
            <a:endParaRPr lang="en-US" b="1"/>
          </a:p>
        </p:txBody>
      </p:sp>
      <p:sp>
        <p:nvSpPr>
          <p:cNvPr id="17415" name="Rectangle 1096"/>
          <p:cNvSpPr>
            <a:spLocks noChangeArrowheads="1"/>
          </p:cNvSpPr>
          <p:nvPr/>
        </p:nvSpPr>
        <p:spPr bwMode="auto">
          <a:xfrm>
            <a:off x="419100" y="6027738"/>
            <a:ext cx="3587750" cy="2159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(a)  Transcriptional activation via mediator</a:t>
            </a:r>
            <a:endParaRPr lang="en-US" sz="4400" b="1"/>
          </a:p>
        </p:txBody>
      </p:sp>
      <p:sp>
        <p:nvSpPr>
          <p:cNvPr id="17416" name="Rectangle 1135"/>
          <p:cNvSpPr>
            <a:spLocks noChangeArrowheads="1"/>
          </p:cNvSpPr>
          <p:nvPr/>
        </p:nvSpPr>
        <p:spPr bwMode="auto">
          <a:xfrm>
            <a:off x="4597400" y="6027738"/>
            <a:ext cx="3678238" cy="2159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(b)  Transcriptional repression via mediator</a:t>
            </a:r>
            <a:endParaRPr lang="en-US" sz="4400" b="1"/>
          </a:p>
        </p:txBody>
      </p:sp>
      <p:sp>
        <p:nvSpPr>
          <p:cNvPr id="17417" name="Rectangle 1174"/>
          <p:cNvSpPr>
            <a:spLocks noChangeArrowheads="1"/>
          </p:cNvSpPr>
          <p:nvPr/>
        </p:nvSpPr>
        <p:spPr bwMode="auto">
          <a:xfrm>
            <a:off x="4060825" y="1614488"/>
            <a:ext cx="269875" cy="2159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ON</a:t>
            </a:r>
            <a:endParaRPr lang="en-US" sz="4400" b="1"/>
          </a:p>
        </p:txBody>
      </p:sp>
      <p:sp>
        <p:nvSpPr>
          <p:cNvPr id="17418" name="Rectangle 1176"/>
          <p:cNvSpPr>
            <a:spLocks noChangeArrowheads="1"/>
          </p:cNvSpPr>
          <p:nvPr/>
        </p:nvSpPr>
        <p:spPr bwMode="auto">
          <a:xfrm>
            <a:off x="8181975" y="1614488"/>
            <a:ext cx="358775" cy="2159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pitchFamily="34" charset="0"/>
              </a:rPr>
              <a:t>OFF</a:t>
            </a:r>
            <a:endParaRPr lang="en-US" sz="4400" b="1"/>
          </a:p>
        </p:txBody>
      </p:sp>
      <p:sp>
        <p:nvSpPr>
          <p:cNvPr id="17419" name="Rectangle 1179"/>
          <p:cNvSpPr>
            <a:spLocks noChangeArrowheads="1"/>
          </p:cNvSpPr>
          <p:nvPr/>
        </p:nvSpPr>
        <p:spPr bwMode="auto">
          <a:xfrm>
            <a:off x="3400425" y="3116263"/>
            <a:ext cx="962025"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Coding sequence</a:t>
            </a:r>
            <a:endParaRPr lang="en-US" b="1"/>
          </a:p>
        </p:txBody>
      </p:sp>
      <p:sp>
        <p:nvSpPr>
          <p:cNvPr id="17420" name="Rectangle 1336"/>
          <p:cNvSpPr>
            <a:spLocks noChangeArrowheads="1"/>
          </p:cNvSpPr>
          <p:nvPr/>
        </p:nvSpPr>
        <p:spPr bwMode="auto">
          <a:xfrm>
            <a:off x="4864100" y="5070475"/>
            <a:ext cx="3516313" cy="276225"/>
          </a:xfrm>
          <a:prstGeom prst="rect">
            <a:avLst/>
          </a:prstGeom>
          <a:noFill/>
          <a:ln w="9525">
            <a:noFill/>
            <a:miter lim="800000"/>
            <a:headEnd/>
            <a:tailEnd/>
          </a:ln>
        </p:spPr>
        <p:txBody>
          <a:bodyPr lIns="0" tIns="0" rIns="0" bIns="0">
            <a:spAutoFit/>
          </a:bodyPr>
          <a:lstStyle/>
          <a:p>
            <a:pPr algn="ctr"/>
            <a:r>
              <a:rPr lang="en-US" sz="900" b="1">
                <a:solidFill>
                  <a:srgbClr val="000000"/>
                </a:solidFill>
                <a:latin typeface="Helvetica" pitchFamily="34" charset="0"/>
              </a:rPr>
              <a:t>The repressor protein interacts with mediator so that transcription is repressed.</a:t>
            </a:r>
            <a:endParaRPr lang="en-US" b="1"/>
          </a:p>
        </p:txBody>
      </p:sp>
      <p:sp>
        <p:nvSpPr>
          <p:cNvPr id="17421" name="Rectangle 1407"/>
          <p:cNvSpPr>
            <a:spLocks noChangeArrowheads="1"/>
          </p:cNvSpPr>
          <p:nvPr/>
        </p:nvSpPr>
        <p:spPr bwMode="auto">
          <a:xfrm>
            <a:off x="1038225" y="1595438"/>
            <a:ext cx="506413" cy="277812"/>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Core</a:t>
            </a:r>
          </a:p>
          <a:p>
            <a:r>
              <a:rPr lang="en-US" sz="900" b="1">
                <a:solidFill>
                  <a:srgbClr val="000000"/>
                </a:solidFill>
                <a:latin typeface="Helvetica" pitchFamily="34" charset="0"/>
              </a:rPr>
              <a:t>promoter</a:t>
            </a:r>
            <a:endParaRPr lang="en-US" b="1"/>
          </a:p>
        </p:txBody>
      </p:sp>
      <p:sp>
        <p:nvSpPr>
          <p:cNvPr id="17422" name="Rectangle 1432"/>
          <p:cNvSpPr>
            <a:spLocks noChangeArrowheads="1"/>
          </p:cNvSpPr>
          <p:nvPr/>
        </p:nvSpPr>
        <p:spPr bwMode="auto">
          <a:xfrm>
            <a:off x="3467100" y="2144713"/>
            <a:ext cx="923925" cy="554037"/>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RNA polymerase</a:t>
            </a:r>
          </a:p>
          <a:p>
            <a:r>
              <a:rPr lang="en-US" sz="900" b="1">
                <a:solidFill>
                  <a:srgbClr val="000000"/>
                </a:solidFill>
                <a:latin typeface="Helvetica" pitchFamily="34" charset="0"/>
              </a:rPr>
              <a:t>and general</a:t>
            </a:r>
          </a:p>
          <a:p>
            <a:r>
              <a:rPr lang="en-US" sz="900" b="1">
                <a:solidFill>
                  <a:srgbClr val="000000"/>
                </a:solidFill>
                <a:latin typeface="Helvetica" pitchFamily="34" charset="0"/>
              </a:rPr>
              <a:t>transcription</a:t>
            </a:r>
          </a:p>
          <a:p>
            <a:r>
              <a:rPr lang="en-US" sz="900" b="1">
                <a:solidFill>
                  <a:srgbClr val="000000"/>
                </a:solidFill>
                <a:latin typeface="Helvetica" pitchFamily="34" charset="0"/>
              </a:rPr>
              <a:t>factors</a:t>
            </a:r>
            <a:endParaRPr lang="en-US" b="1"/>
          </a:p>
        </p:txBody>
      </p:sp>
      <p:sp>
        <p:nvSpPr>
          <p:cNvPr id="17423" name="Rectangle 1477"/>
          <p:cNvSpPr>
            <a:spLocks noChangeArrowheads="1"/>
          </p:cNvSpPr>
          <p:nvPr/>
        </p:nvSpPr>
        <p:spPr bwMode="auto">
          <a:xfrm>
            <a:off x="2219325" y="1817688"/>
            <a:ext cx="481013"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Mediator</a:t>
            </a:r>
            <a:endParaRPr lang="en-US" b="1"/>
          </a:p>
        </p:txBody>
      </p:sp>
      <p:sp>
        <p:nvSpPr>
          <p:cNvPr id="17424" name="Rectangle 1487"/>
          <p:cNvSpPr>
            <a:spLocks noChangeArrowheads="1"/>
          </p:cNvSpPr>
          <p:nvPr/>
        </p:nvSpPr>
        <p:spPr bwMode="auto">
          <a:xfrm>
            <a:off x="6245225" y="1817688"/>
            <a:ext cx="481013"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Mediator</a:t>
            </a:r>
            <a:endParaRPr lang="en-US" b="1"/>
          </a:p>
        </p:txBody>
      </p:sp>
      <p:sp>
        <p:nvSpPr>
          <p:cNvPr id="17425" name="Rectangle 1497"/>
          <p:cNvSpPr>
            <a:spLocks noChangeArrowheads="1"/>
          </p:cNvSpPr>
          <p:nvPr/>
        </p:nvSpPr>
        <p:spPr bwMode="auto">
          <a:xfrm>
            <a:off x="2171700" y="3608388"/>
            <a:ext cx="923925"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Activator protein</a:t>
            </a:r>
            <a:endParaRPr lang="en-US" b="1"/>
          </a:p>
        </p:txBody>
      </p:sp>
      <p:sp>
        <p:nvSpPr>
          <p:cNvPr id="17426" name="Rectangle 1516"/>
          <p:cNvSpPr>
            <a:spLocks noChangeArrowheads="1"/>
          </p:cNvSpPr>
          <p:nvPr/>
        </p:nvSpPr>
        <p:spPr bwMode="auto">
          <a:xfrm>
            <a:off x="5641975" y="2074863"/>
            <a:ext cx="288925" cy="138112"/>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TFIID</a:t>
            </a:r>
            <a:endParaRPr lang="en-US" b="1"/>
          </a:p>
        </p:txBody>
      </p:sp>
      <p:sp>
        <p:nvSpPr>
          <p:cNvPr id="17427" name="Rectangle 1520"/>
          <p:cNvSpPr>
            <a:spLocks noChangeArrowheads="1"/>
          </p:cNvSpPr>
          <p:nvPr/>
        </p:nvSpPr>
        <p:spPr bwMode="auto">
          <a:xfrm>
            <a:off x="7680325" y="3040063"/>
            <a:ext cx="962025"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Coding sequence</a:t>
            </a:r>
            <a:endParaRPr lang="en-US" b="1"/>
          </a:p>
        </p:txBody>
      </p:sp>
      <p:sp>
        <p:nvSpPr>
          <p:cNvPr id="17428" name="Rectangle 1534"/>
          <p:cNvSpPr>
            <a:spLocks noChangeArrowheads="1"/>
          </p:cNvSpPr>
          <p:nvPr/>
        </p:nvSpPr>
        <p:spPr bwMode="auto">
          <a:xfrm>
            <a:off x="5162550" y="1595438"/>
            <a:ext cx="506413" cy="277812"/>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Core</a:t>
            </a:r>
          </a:p>
          <a:p>
            <a:r>
              <a:rPr lang="en-US" sz="900" b="1">
                <a:solidFill>
                  <a:srgbClr val="000000"/>
                </a:solidFill>
                <a:latin typeface="Helvetica" pitchFamily="34" charset="0"/>
              </a:rPr>
              <a:t>promoter</a:t>
            </a:r>
            <a:endParaRPr lang="en-US" b="1"/>
          </a:p>
        </p:txBody>
      </p:sp>
      <p:sp>
        <p:nvSpPr>
          <p:cNvPr id="17429" name="Rectangle 1549"/>
          <p:cNvSpPr>
            <a:spLocks noChangeArrowheads="1"/>
          </p:cNvSpPr>
          <p:nvPr/>
        </p:nvSpPr>
        <p:spPr bwMode="auto">
          <a:xfrm>
            <a:off x="6016625" y="4427538"/>
            <a:ext cx="449263"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Silencer</a:t>
            </a:r>
            <a:endParaRPr lang="en-US" b="1"/>
          </a:p>
        </p:txBody>
      </p:sp>
      <p:sp>
        <p:nvSpPr>
          <p:cNvPr id="17430" name="Rectangle 1558"/>
          <p:cNvSpPr>
            <a:spLocks noChangeArrowheads="1"/>
          </p:cNvSpPr>
          <p:nvPr/>
        </p:nvSpPr>
        <p:spPr bwMode="auto">
          <a:xfrm>
            <a:off x="7086600" y="2205038"/>
            <a:ext cx="1384300" cy="415925"/>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RNA polymerase</a:t>
            </a:r>
          </a:p>
          <a:p>
            <a:r>
              <a:rPr lang="en-US" sz="900" b="1">
                <a:solidFill>
                  <a:srgbClr val="000000"/>
                </a:solidFill>
                <a:latin typeface="Helvetica" pitchFamily="34" charset="0"/>
              </a:rPr>
              <a:t>and general transcription</a:t>
            </a:r>
          </a:p>
          <a:p>
            <a:r>
              <a:rPr lang="en-US" sz="900" b="1">
                <a:solidFill>
                  <a:srgbClr val="000000"/>
                </a:solidFill>
                <a:latin typeface="Helvetica" pitchFamily="34" charset="0"/>
              </a:rPr>
              <a:t>factors</a:t>
            </a:r>
            <a:endParaRPr lang="en-US" b="1"/>
          </a:p>
        </p:txBody>
      </p:sp>
      <p:sp>
        <p:nvSpPr>
          <p:cNvPr id="17431" name="Rectangle 1603"/>
          <p:cNvSpPr>
            <a:spLocks noChangeArrowheads="1"/>
          </p:cNvSpPr>
          <p:nvPr/>
        </p:nvSpPr>
        <p:spPr bwMode="auto">
          <a:xfrm>
            <a:off x="6740525" y="3871913"/>
            <a:ext cx="993775"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Repressor protein</a:t>
            </a:r>
            <a:endParaRPr lang="en-US" b="1"/>
          </a:p>
        </p:txBody>
      </p:sp>
      <p:sp>
        <p:nvSpPr>
          <p:cNvPr id="17432" name="Rectangle 1497"/>
          <p:cNvSpPr>
            <a:spLocks noChangeArrowheads="1"/>
          </p:cNvSpPr>
          <p:nvPr/>
        </p:nvSpPr>
        <p:spPr bwMode="auto">
          <a:xfrm>
            <a:off x="1033463" y="3976688"/>
            <a:ext cx="525462" cy="139700"/>
          </a:xfrm>
          <a:prstGeom prst="rect">
            <a:avLst/>
          </a:prstGeom>
          <a:noFill/>
          <a:ln w="9525">
            <a:noFill/>
            <a:miter lim="800000"/>
            <a:headEnd/>
            <a:tailEnd/>
          </a:ln>
        </p:spPr>
        <p:txBody>
          <a:bodyPr wrap="none" lIns="0" tIns="0" rIns="0" bIns="0">
            <a:spAutoFit/>
          </a:bodyPr>
          <a:lstStyle/>
          <a:p>
            <a:r>
              <a:rPr lang="en-US" sz="900" b="1">
                <a:solidFill>
                  <a:srgbClr val="000000"/>
                </a:solidFill>
                <a:latin typeface="Helvetica" pitchFamily="34" charset="0"/>
              </a:rPr>
              <a:t>Enhancer</a:t>
            </a:r>
            <a:endParaRPr lang="en-US" b="1"/>
          </a:p>
        </p:txBody>
      </p:sp>
      <p:sp>
        <p:nvSpPr>
          <p:cNvPr id="17433" name="Rectangle 1497"/>
          <p:cNvSpPr>
            <a:spLocks noChangeArrowheads="1"/>
          </p:cNvSpPr>
          <p:nvPr/>
        </p:nvSpPr>
        <p:spPr bwMode="auto">
          <a:xfrm>
            <a:off x="587375" y="5005388"/>
            <a:ext cx="3689350" cy="415925"/>
          </a:xfrm>
          <a:prstGeom prst="rect">
            <a:avLst/>
          </a:prstGeom>
          <a:noFill/>
          <a:ln w="9525">
            <a:noFill/>
            <a:miter lim="800000"/>
            <a:headEnd/>
            <a:tailEnd/>
          </a:ln>
        </p:spPr>
        <p:txBody>
          <a:bodyPr lIns="0" tIns="0" rIns="0" bIns="0">
            <a:spAutoFit/>
          </a:bodyPr>
          <a:lstStyle/>
          <a:p>
            <a:pPr algn="ctr"/>
            <a:r>
              <a:rPr lang="en-US" sz="900" b="1">
                <a:solidFill>
                  <a:srgbClr val="000000"/>
                </a:solidFill>
                <a:latin typeface="Helvetica" pitchFamily="34" charset="0"/>
              </a:rPr>
              <a:t>The activator protein interacts with mediator. This enables RNA polymerase to form a preinitiation complex that can</a:t>
            </a:r>
          </a:p>
          <a:p>
            <a:pPr algn="ctr"/>
            <a:r>
              <a:rPr lang="en-US" sz="900" b="1">
                <a:solidFill>
                  <a:srgbClr val="000000"/>
                </a:solidFill>
                <a:latin typeface="Helvetica" pitchFamily="34" charset="0"/>
              </a:rPr>
              <a:t>proceed to the elongation phase of transcription.</a:t>
            </a:r>
            <a:endParaRPr lang="en-US" b="1"/>
          </a:p>
        </p:txBody>
      </p:sp>
      <p:grpSp>
        <p:nvGrpSpPr>
          <p:cNvPr id="17434" name="Group 229"/>
          <p:cNvGrpSpPr>
            <a:grpSpLocks/>
          </p:cNvGrpSpPr>
          <p:nvPr/>
        </p:nvGrpSpPr>
        <p:grpSpPr bwMode="auto">
          <a:xfrm>
            <a:off x="1241425" y="1863725"/>
            <a:ext cx="85725" cy="388938"/>
            <a:chOff x="1240970" y="1698170"/>
            <a:chExt cx="86180" cy="389393"/>
          </a:xfrm>
        </p:grpSpPr>
        <p:sp>
          <p:nvSpPr>
            <p:cNvPr id="17472" name="Line 1421"/>
            <p:cNvSpPr>
              <a:spLocks noChangeShapeType="1"/>
            </p:cNvSpPr>
            <p:nvPr/>
          </p:nvSpPr>
          <p:spPr bwMode="auto">
            <a:xfrm>
              <a:off x="1244600" y="1712913"/>
              <a:ext cx="82550" cy="374650"/>
            </a:xfrm>
            <a:prstGeom prst="line">
              <a:avLst/>
            </a:prstGeom>
            <a:noFill/>
            <a:ln w="14986">
              <a:solidFill>
                <a:schemeClr val="bg1"/>
              </a:solidFill>
              <a:round/>
              <a:headEnd/>
              <a:tailEnd/>
            </a:ln>
          </p:spPr>
          <p:txBody>
            <a:bodyPr/>
            <a:lstStyle/>
            <a:p>
              <a:endParaRPr lang="en-US"/>
            </a:p>
          </p:txBody>
        </p:sp>
        <p:sp>
          <p:nvSpPr>
            <p:cNvPr id="17473" name="Line 1421"/>
            <p:cNvSpPr>
              <a:spLocks noChangeShapeType="1"/>
            </p:cNvSpPr>
            <p:nvPr/>
          </p:nvSpPr>
          <p:spPr bwMode="auto">
            <a:xfrm>
              <a:off x="1240970" y="1698170"/>
              <a:ext cx="82550" cy="374650"/>
            </a:xfrm>
            <a:prstGeom prst="line">
              <a:avLst/>
            </a:prstGeom>
            <a:noFill/>
            <a:ln w="7493">
              <a:solidFill>
                <a:srgbClr val="000000"/>
              </a:solidFill>
              <a:round/>
              <a:headEnd/>
              <a:tailEnd/>
            </a:ln>
          </p:spPr>
          <p:txBody>
            <a:bodyPr/>
            <a:lstStyle/>
            <a:p>
              <a:endParaRPr lang="en-US"/>
            </a:p>
          </p:txBody>
        </p:sp>
      </p:grpSp>
      <p:grpSp>
        <p:nvGrpSpPr>
          <p:cNvPr id="17435" name="Group 232"/>
          <p:cNvGrpSpPr>
            <a:grpSpLocks/>
          </p:cNvGrpSpPr>
          <p:nvPr/>
        </p:nvGrpSpPr>
        <p:grpSpPr bwMode="auto">
          <a:xfrm>
            <a:off x="1349375" y="3702050"/>
            <a:ext cx="66675" cy="277813"/>
            <a:chOff x="1348920" y="3536495"/>
            <a:chExt cx="67130" cy="278268"/>
          </a:xfrm>
        </p:grpSpPr>
        <p:sp>
          <p:nvSpPr>
            <p:cNvPr id="17470" name="Line 1431"/>
            <p:cNvSpPr>
              <a:spLocks noChangeShapeType="1"/>
            </p:cNvSpPr>
            <p:nvPr/>
          </p:nvSpPr>
          <p:spPr bwMode="auto">
            <a:xfrm flipV="1">
              <a:off x="1352550" y="3551238"/>
              <a:ext cx="63500" cy="263525"/>
            </a:xfrm>
            <a:prstGeom prst="line">
              <a:avLst/>
            </a:prstGeom>
            <a:noFill/>
            <a:ln w="14986">
              <a:solidFill>
                <a:schemeClr val="bg1"/>
              </a:solidFill>
              <a:round/>
              <a:headEnd/>
              <a:tailEnd/>
            </a:ln>
          </p:spPr>
          <p:txBody>
            <a:bodyPr/>
            <a:lstStyle/>
            <a:p>
              <a:endParaRPr lang="en-US"/>
            </a:p>
          </p:txBody>
        </p:sp>
        <p:sp>
          <p:nvSpPr>
            <p:cNvPr id="17471" name="Line 1431"/>
            <p:cNvSpPr>
              <a:spLocks noChangeShapeType="1"/>
            </p:cNvSpPr>
            <p:nvPr/>
          </p:nvSpPr>
          <p:spPr bwMode="auto">
            <a:xfrm flipV="1">
              <a:off x="1348920" y="3536495"/>
              <a:ext cx="63500" cy="263525"/>
            </a:xfrm>
            <a:prstGeom prst="line">
              <a:avLst/>
            </a:prstGeom>
            <a:noFill/>
            <a:ln w="7493">
              <a:solidFill>
                <a:srgbClr val="000000"/>
              </a:solidFill>
              <a:round/>
              <a:headEnd/>
              <a:tailEnd/>
            </a:ln>
          </p:spPr>
          <p:txBody>
            <a:bodyPr/>
            <a:lstStyle/>
            <a:p>
              <a:endParaRPr lang="en-US"/>
            </a:p>
          </p:txBody>
        </p:sp>
      </p:grpSp>
      <p:grpSp>
        <p:nvGrpSpPr>
          <p:cNvPr id="17436" name="Group 231"/>
          <p:cNvGrpSpPr>
            <a:grpSpLocks/>
          </p:cNvGrpSpPr>
          <p:nvPr/>
        </p:nvGrpSpPr>
        <p:grpSpPr bwMode="auto">
          <a:xfrm>
            <a:off x="2978150" y="2216150"/>
            <a:ext cx="444500" cy="284163"/>
            <a:chOff x="2977695" y="2050595"/>
            <a:chExt cx="444955" cy="284618"/>
          </a:xfrm>
        </p:grpSpPr>
        <p:sp>
          <p:nvSpPr>
            <p:cNvPr id="17468" name="Line 1476"/>
            <p:cNvSpPr>
              <a:spLocks noChangeShapeType="1"/>
            </p:cNvSpPr>
            <p:nvPr/>
          </p:nvSpPr>
          <p:spPr bwMode="auto">
            <a:xfrm flipH="1">
              <a:off x="2981325" y="2065338"/>
              <a:ext cx="441325" cy="269875"/>
            </a:xfrm>
            <a:prstGeom prst="line">
              <a:avLst/>
            </a:prstGeom>
            <a:noFill/>
            <a:ln w="14986">
              <a:solidFill>
                <a:schemeClr val="bg1"/>
              </a:solidFill>
              <a:round/>
              <a:headEnd/>
              <a:tailEnd/>
            </a:ln>
          </p:spPr>
          <p:txBody>
            <a:bodyPr/>
            <a:lstStyle/>
            <a:p>
              <a:endParaRPr lang="en-US"/>
            </a:p>
          </p:txBody>
        </p:sp>
        <p:sp>
          <p:nvSpPr>
            <p:cNvPr id="17469" name="Line 1476"/>
            <p:cNvSpPr>
              <a:spLocks noChangeShapeType="1"/>
            </p:cNvSpPr>
            <p:nvPr/>
          </p:nvSpPr>
          <p:spPr bwMode="auto">
            <a:xfrm flipH="1">
              <a:off x="2977695" y="2050595"/>
              <a:ext cx="441325" cy="269875"/>
            </a:xfrm>
            <a:prstGeom prst="line">
              <a:avLst/>
            </a:prstGeom>
            <a:noFill/>
            <a:ln w="7493">
              <a:solidFill>
                <a:srgbClr val="000000"/>
              </a:solidFill>
              <a:round/>
              <a:headEnd/>
              <a:tailEnd/>
            </a:ln>
          </p:spPr>
          <p:txBody>
            <a:bodyPr/>
            <a:lstStyle/>
            <a:p>
              <a:endParaRPr lang="en-US"/>
            </a:p>
          </p:txBody>
        </p:sp>
      </p:grpSp>
      <p:grpSp>
        <p:nvGrpSpPr>
          <p:cNvPr id="17437" name="Group 230"/>
          <p:cNvGrpSpPr>
            <a:grpSpLocks/>
          </p:cNvGrpSpPr>
          <p:nvPr/>
        </p:nvGrpSpPr>
        <p:grpSpPr bwMode="auto">
          <a:xfrm>
            <a:off x="2435225" y="1943100"/>
            <a:ext cx="57150" cy="344488"/>
            <a:chOff x="2434770" y="1777545"/>
            <a:chExt cx="57605" cy="344943"/>
          </a:xfrm>
        </p:grpSpPr>
        <p:sp>
          <p:nvSpPr>
            <p:cNvPr id="17466" name="Line 1486"/>
            <p:cNvSpPr>
              <a:spLocks noChangeShapeType="1"/>
            </p:cNvSpPr>
            <p:nvPr/>
          </p:nvSpPr>
          <p:spPr bwMode="auto">
            <a:xfrm>
              <a:off x="2438400" y="1792288"/>
              <a:ext cx="53975" cy="330200"/>
            </a:xfrm>
            <a:prstGeom prst="line">
              <a:avLst/>
            </a:prstGeom>
            <a:noFill/>
            <a:ln w="14986">
              <a:solidFill>
                <a:schemeClr val="bg1"/>
              </a:solidFill>
              <a:round/>
              <a:headEnd/>
              <a:tailEnd/>
            </a:ln>
          </p:spPr>
          <p:txBody>
            <a:bodyPr/>
            <a:lstStyle/>
            <a:p>
              <a:endParaRPr lang="en-US"/>
            </a:p>
          </p:txBody>
        </p:sp>
        <p:sp>
          <p:nvSpPr>
            <p:cNvPr id="17467" name="Line 1486"/>
            <p:cNvSpPr>
              <a:spLocks noChangeShapeType="1"/>
            </p:cNvSpPr>
            <p:nvPr/>
          </p:nvSpPr>
          <p:spPr bwMode="auto">
            <a:xfrm>
              <a:off x="2434770" y="1777545"/>
              <a:ext cx="53975" cy="330200"/>
            </a:xfrm>
            <a:prstGeom prst="line">
              <a:avLst/>
            </a:prstGeom>
            <a:noFill/>
            <a:ln w="7493">
              <a:solidFill>
                <a:srgbClr val="000000"/>
              </a:solidFill>
              <a:round/>
              <a:headEnd/>
              <a:tailEnd/>
            </a:ln>
          </p:spPr>
          <p:txBody>
            <a:bodyPr/>
            <a:lstStyle/>
            <a:p>
              <a:endParaRPr lang="en-US"/>
            </a:p>
          </p:txBody>
        </p:sp>
      </p:grpSp>
      <p:grpSp>
        <p:nvGrpSpPr>
          <p:cNvPr id="17438" name="Group 235"/>
          <p:cNvGrpSpPr>
            <a:grpSpLocks/>
          </p:cNvGrpSpPr>
          <p:nvPr/>
        </p:nvGrpSpPr>
        <p:grpSpPr bwMode="auto">
          <a:xfrm>
            <a:off x="6461125" y="1943100"/>
            <a:ext cx="57150" cy="344488"/>
            <a:chOff x="6460586" y="1778077"/>
            <a:chExt cx="57689" cy="344411"/>
          </a:xfrm>
        </p:grpSpPr>
        <p:sp>
          <p:nvSpPr>
            <p:cNvPr id="17463" name="Line 1495"/>
            <p:cNvSpPr>
              <a:spLocks noChangeShapeType="1"/>
            </p:cNvSpPr>
            <p:nvPr/>
          </p:nvSpPr>
          <p:spPr bwMode="auto">
            <a:xfrm>
              <a:off x="6461125" y="1792288"/>
              <a:ext cx="53975" cy="330200"/>
            </a:xfrm>
            <a:prstGeom prst="line">
              <a:avLst/>
            </a:prstGeom>
            <a:noFill/>
            <a:ln w="10">
              <a:solidFill>
                <a:srgbClr val="FFFFFF"/>
              </a:solidFill>
              <a:round/>
              <a:headEnd/>
              <a:tailEnd/>
            </a:ln>
          </p:spPr>
          <p:txBody>
            <a:bodyPr/>
            <a:lstStyle/>
            <a:p>
              <a:endParaRPr lang="en-US"/>
            </a:p>
          </p:txBody>
        </p:sp>
        <p:sp>
          <p:nvSpPr>
            <p:cNvPr id="17464" name="Line 1496"/>
            <p:cNvSpPr>
              <a:spLocks noChangeShapeType="1"/>
            </p:cNvSpPr>
            <p:nvPr/>
          </p:nvSpPr>
          <p:spPr bwMode="auto">
            <a:xfrm>
              <a:off x="6464300" y="1792288"/>
              <a:ext cx="53975" cy="330200"/>
            </a:xfrm>
            <a:prstGeom prst="line">
              <a:avLst/>
            </a:prstGeom>
            <a:noFill/>
            <a:ln w="14986">
              <a:solidFill>
                <a:schemeClr val="bg1"/>
              </a:solidFill>
              <a:round/>
              <a:headEnd/>
              <a:tailEnd/>
            </a:ln>
          </p:spPr>
          <p:txBody>
            <a:bodyPr/>
            <a:lstStyle/>
            <a:p>
              <a:endParaRPr lang="en-US"/>
            </a:p>
          </p:txBody>
        </p:sp>
        <p:sp>
          <p:nvSpPr>
            <p:cNvPr id="17465" name="Line 1496"/>
            <p:cNvSpPr>
              <a:spLocks noChangeShapeType="1"/>
            </p:cNvSpPr>
            <p:nvPr/>
          </p:nvSpPr>
          <p:spPr bwMode="auto">
            <a:xfrm>
              <a:off x="6460586" y="1778077"/>
              <a:ext cx="53975" cy="330200"/>
            </a:xfrm>
            <a:prstGeom prst="line">
              <a:avLst/>
            </a:prstGeom>
            <a:noFill/>
            <a:ln w="7493">
              <a:solidFill>
                <a:srgbClr val="000000"/>
              </a:solidFill>
              <a:round/>
              <a:headEnd/>
              <a:tailEnd/>
            </a:ln>
          </p:spPr>
          <p:txBody>
            <a:bodyPr/>
            <a:lstStyle/>
            <a:p>
              <a:endParaRPr lang="en-US"/>
            </a:p>
          </p:txBody>
        </p:sp>
      </p:grpSp>
      <p:grpSp>
        <p:nvGrpSpPr>
          <p:cNvPr id="17439" name="Group 233"/>
          <p:cNvGrpSpPr>
            <a:grpSpLocks/>
          </p:cNvGrpSpPr>
          <p:nvPr/>
        </p:nvGrpSpPr>
        <p:grpSpPr bwMode="auto">
          <a:xfrm>
            <a:off x="1831975" y="3429000"/>
            <a:ext cx="295275" cy="265113"/>
            <a:chOff x="1831520" y="3263445"/>
            <a:chExt cx="295730" cy="265568"/>
          </a:xfrm>
        </p:grpSpPr>
        <p:sp>
          <p:nvSpPr>
            <p:cNvPr id="17461" name="Line 1514"/>
            <p:cNvSpPr>
              <a:spLocks noChangeShapeType="1"/>
            </p:cNvSpPr>
            <p:nvPr/>
          </p:nvSpPr>
          <p:spPr bwMode="auto">
            <a:xfrm flipH="1" flipV="1">
              <a:off x="1835150" y="3278188"/>
              <a:ext cx="292100" cy="250825"/>
            </a:xfrm>
            <a:prstGeom prst="line">
              <a:avLst/>
            </a:prstGeom>
            <a:noFill/>
            <a:ln w="14986">
              <a:solidFill>
                <a:schemeClr val="bg1"/>
              </a:solidFill>
              <a:round/>
              <a:headEnd/>
              <a:tailEnd/>
            </a:ln>
          </p:spPr>
          <p:txBody>
            <a:bodyPr/>
            <a:lstStyle/>
            <a:p>
              <a:endParaRPr lang="en-US"/>
            </a:p>
          </p:txBody>
        </p:sp>
        <p:sp>
          <p:nvSpPr>
            <p:cNvPr id="17462" name="Line 1514"/>
            <p:cNvSpPr>
              <a:spLocks noChangeShapeType="1"/>
            </p:cNvSpPr>
            <p:nvPr/>
          </p:nvSpPr>
          <p:spPr bwMode="auto">
            <a:xfrm flipH="1" flipV="1">
              <a:off x="1831520" y="3263445"/>
              <a:ext cx="292100" cy="250825"/>
            </a:xfrm>
            <a:prstGeom prst="line">
              <a:avLst/>
            </a:prstGeom>
            <a:noFill/>
            <a:ln w="7493">
              <a:solidFill>
                <a:srgbClr val="000000"/>
              </a:solidFill>
              <a:round/>
              <a:headEnd/>
              <a:tailEnd/>
            </a:ln>
          </p:spPr>
          <p:txBody>
            <a:bodyPr/>
            <a:lstStyle/>
            <a:p>
              <a:endParaRPr lang="en-US"/>
            </a:p>
          </p:txBody>
        </p:sp>
      </p:grpSp>
      <p:grpSp>
        <p:nvGrpSpPr>
          <p:cNvPr id="17440" name="Group 234"/>
          <p:cNvGrpSpPr>
            <a:grpSpLocks/>
          </p:cNvGrpSpPr>
          <p:nvPr/>
        </p:nvGrpSpPr>
        <p:grpSpPr bwMode="auto">
          <a:xfrm>
            <a:off x="5368925" y="1863725"/>
            <a:ext cx="85725" cy="388938"/>
            <a:chOff x="5368386" y="1698702"/>
            <a:chExt cx="86264" cy="388861"/>
          </a:xfrm>
        </p:grpSpPr>
        <p:sp>
          <p:nvSpPr>
            <p:cNvPr id="17458" name="Line 1546"/>
            <p:cNvSpPr>
              <a:spLocks noChangeShapeType="1"/>
            </p:cNvSpPr>
            <p:nvPr/>
          </p:nvSpPr>
          <p:spPr bwMode="auto">
            <a:xfrm>
              <a:off x="5372100" y="1712913"/>
              <a:ext cx="82550" cy="374650"/>
            </a:xfrm>
            <a:prstGeom prst="line">
              <a:avLst/>
            </a:prstGeom>
            <a:noFill/>
            <a:ln w="10">
              <a:solidFill>
                <a:srgbClr val="FFFFFF"/>
              </a:solidFill>
              <a:round/>
              <a:headEnd/>
              <a:tailEnd/>
            </a:ln>
          </p:spPr>
          <p:txBody>
            <a:bodyPr/>
            <a:lstStyle/>
            <a:p>
              <a:endParaRPr lang="en-US"/>
            </a:p>
          </p:txBody>
        </p:sp>
        <p:sp>
          <p:nvSpPr>
            <p:cNvPr id="17459" name="Line 1547"/>
            <p:cNvSpPr>
              <a:spLocks noChangeShapeType="1"/>
            </p:cNvSpPr>
            <p:nvPr/>
          </p:nvSpPr>
          <p:spPr bwMode="auto">
            <a:xfrm>
              <a:off x="5372100" y="1712913"/>
              <a:ext cx="82550" cy="374650"/>
            </a:xfrm>
            <a:prstGeom prst="line">
              <a:avLst/>
            </a:prstGeom>
            <a:noFill/>
            <a:ln w="14986">
              <a:solidFill>
                <a:schemeClr val="bg1"/>
              </a:solidFill>
              <a:round/>
              <a:headEnd/>
              <a:tailEnd/>
            </a:ln>
          </p:spPr>
          <p:txBody>
            <a:bodyPr/>
            <a:lstStyle/>
            <a:p>
              <a:endParaRPr lang="en-US"/>
            </a:p>
          </p:txBody>
        </p:sp>
        <p:sp>
          <p:nvSpPr>
            <p:cNvPr id="17460" name="Line 1547"/>
            <p:cNvSpPr>
              <a:spLocks noChangeShapeType="1"/>
            </p:cNvSpPr>
            <p:nvPr/>
          </p:nvSpPr>
          <p:spPr bwMode="auto">
            <a:xfrm>
              <a:off x="5368386" y="1698702"/>
              <a:ext cx="82550" cy="374650"/>
            </a:xfrm>
            <a:prstGeom prst="line">
              <a:avLst/>
            </a:prstGeom>
            <a:noFill/>
            <a:ln w="7493">
              <a:solidFill>
                <a:srgbClr val="000000"/>
              </a:solidFill>
              <a:round/>
              <a:headEnd/>
              <a:tailEnd/>
            </a:ln>
          </p:spPr>
          <p:txBody>
            <a:bodyPr/>
            <a:lstStyle/>
            <a:p>
              <a:endParaRPr lang="en-US"/>
            </a:p>
          </p:txBody>
        </p:sp>
      </p:grpSp>
      <p:grpSp>
        <p:nvGrpSpPr>
          <p:cNvPr id="17441" name="Group 238"/>
          <p:cNvGrpSpPr>
            <a:grpSpLocks/>
          </p:cNvGrpSpPr>
          <p:nvPr/>
        </p:nvGrpSpPr>
        <p:grpSpPr bwMode="auto">
          <a:xfrm>
            <a:off x="6257925" y="4156075"/>
            <a:ext cx="36513" cy="268288"/>
            <a:chOff x="6257925" y="3991052"/>
            <a:chExt cx="36012" cy="268211"/>
          </a:xfrm>
        </p:grpSpPr>
        <p:sp>
          <p:nvSpPr>
            <p:cNvPr id="17455" name="Line 1548"/>
            <p:cNvSpPr>
              <a:spLocks noChangeShapeType="1"/>
            </p:cNvSpPr>
            <p:nvPr/>
          </p:nvSpPr>
          <p:spPr bwMode="auto">
            <a:xfrm flipV="1">
              <a:off x="6257925" y="4005263"/>
              <a:ext cx="28575" cy="254000"/>
            </a:xfrm>
            <a:prstGeom prst="line">
              <a:avLst/>
            </a:prstGeom>
            <a:noFill/>
            <a:ln w="10">
              <a:solidFill>
                <a:srgbClr val="FFFFFF"/>
              </a:solidFill>
              <a:round/>
              <a:headEnd/>
              <a:tailEnd/>
            </a:ln>
          </p:spPr>
          <p:txBody>
            <a:bodyPr/>
            <a:lstStyle/>
            <a:p>
              <a:endParaRPr lang="en-US"/>
            </a:p>
          </p:txBody>
        </p:sp>
        <p:sp>
          <p:nvSpPr>
            <p:cNvPr id="17456" name="Line 1557"/>
            <p:cNvSpPr>
              <a:spLocks noChangeShapeType="1"/>
            </p:cNvSpPr>
            <p:nvPr/>
          </p:nvSpPr>
          <p:spPr bwMode="auto">
            <a:xfrm flipV="1">
              <a:off x="6257925" y="4005263"/>
              <a:ext cx="28575" cy="254000"/>
            </a:xfrm>
            <a:prstGeom prst="line">
              <a:avLst/>
            </a:prstGeom>
            <a:noFill/>
            <a:ln w="14986">
              <a:solidFill>
                <a:schemeClr val="bg1"/>
              </a:solidFill>
              <a:round/>
              <a:headEnd/>
              <a:tailEnd/>
            </a:ln>
          </p:spPr>
          <p:txBody>
            <a:bodyPr/>
            <a:lstStyle/>
            <a:p>
              <a:endParaRPr lang="en-US"/>
            </a:p>
          </p:txBody>
        </p:sp>
        <p:sp>
          <p:nvSpPr>
            <p:cNvPr id="17457" name="Line 1557"/>
            <p:cNvSpPr>
              <a:spLocks noChangeShapeType="1"/>
            </p:cNvSpPr>
            <p:nvPr/>
          </p:nvSpPr>
          <p:spPr bwMode="auto">
            <a:xfrm flipV="1">
              <a:off x="6265362" y="3991052"/>
              <a:ext cx="28575" cy="254000"/>
            </a:xfrm>
            <a:prstGeom prst="line">
              <a:avLst/>
            </a:prstGeom>
            <a:noFill/>
            <a:ln w="7493">
              <a:solidFill>
                <a:srgbClr val="000000"/>
              </a:solidFill>
              <a:round/>
              <a:headEnd/>
              <a:tailEnd/>
            </a:ln>
          </p:spPr>
          <p:txBody>
            <a:bodyPr/>
            <a:lstStyle/>
            <a:p>
              <a:endParaRPr lang="en-US"/>
            </a:p>
          </p:txBody>
        </p:sp>
      </p:grpSp>
      <p:grpSp>
        <p:nvGrpSpPr>
          <p:cNvPr id="17442" name="Group 236"/>
          <p:cNvGrpSpPr>
            <a:grpSpLocks/>
          </p:cNvGrpSpPr>
          <p:nvPr/>
        </p:nvGrpSpPr>
        <p:grpSpPr bwMode="auto">
          <a:xfrm>
            <a:off x="6819900" y="2290763"/>
            <a:ext cx="233363" cy="252412"/>
            <a:chOff x="6819900" y="2125663"/>
            <a:chExt cx="232862" cy="252566"/>
          </a:xfrm>
        </p:grpSpPr>
        <p:sp>
          <p:nvSpPr>
            <p:cNvPr id="17452" name="Line 1601"/>
            <p:cNvSpPr>
              <a:spLocks noChangeShapeType="1"/>
            </p:cNvSpPr>
            <p:nvPr/>
          </p:nvSpPr>
          <p:spPr bwMode="auto">
            <a:xfrm flipH="1">
              <a:off x="6819900" y="2125663"/>
              <a:ext cx="225425" cy="244475"/>
            </a:xfrm>
            <a:prstGeom prst="line">
              <a:avLst/>
            </a:prstGeom>
            <a:noFill/>
            <a:ln w="10">
              <a:solidFill>
                <a:srgbClr val="FFFFFF"/>
              </a:solidFill>
              <a:round/>
              <a:headEnd/>
              <a:tailEnd/>
            </a:ln>
          </p:spPr>
          <p:txBody>
            <a:bodyPr/>
            <a:lstStyle/>
            <a:p>
              <a:endParaRPr lang="en-US"/>
            </a:p>
          </p:txBody>
        </p:sp>
        <p:sp>
          <p:nvSpPr>
            <p:cNvPr id="17453" name="Line 1602"/>
            <p:cNvSpPr>
              <a:spLocks noChangeShapeType="1"/>
            </p:cNvSpPr>
            <p:nvPr/>
          </p:nvSpPr>
          <p:spPr bwMode="auto">
            <a:xfrm flipH="1">
              <a:off x="6819900" y="2125663"/>
              <a:ext cx="225425" cy="244475"/>
            </a:xfrm>
            <a:prstGeom prst="line">
              <a:avLst/>
            </a:prstGeom>
            <a:noFill/>
            <a:ln w="14986">
              <a:solidFill>
                <a:schemeClr val="bg1"/>
              </a:solidFill>
              <a:round/>
              <a:headEnd/>
              <a:tailEnd/>
            </a:ln>
          </p:spPr>
          <p:txBody>
            <a:bodyPr/>
            <a:lstStyle/>
            <a:p>
              <a:endParaRPr lang="en-US"/>
            </a:p>
          </p:txBody>
        </p:sp>
        <p:sp>
          <p:nvSpPr>
            <p:cNvPr id="17454" name="Line 1602"/>
            <p:cNvSpPr>
              <a:spLocks noChangeShapeType="1"/>
            </p:cNvSpPr>
            <p:nvPr/>
          </p:nvSpPr>
          <p:spPr bwMode="auto">
            <a:xfrm flipH="1">
              <a:off x="6827337" y="2133754"/>
              <a:ext cx="225425" cy="244475"/>
            </a:xfrm>
            <a:prstGeom prst="line">
              <a:avLst/>
            </a:prstGeom>
            <a:noFill/>
            <a:ln w="7493">
              <a:solidFill>
                <a:srgbClr val="000000"/>
              </a:solidFill>
              <a:round/>
              <a:headEnd/>
              <a:tailEnd/>
            </a:ln>
          </p:spPr>
          <p:txBody>
            <a:bodyPr/>
            <a:lstStyle/>
            <a:p>
              <a:endParaRPr lang="en-US"/>
            </a:p>
          </p:txBody>
        </p:sp>
      </p:grpSp>
      <p:grpSp>
        <p:nvGrpSpPr>
          <p:cNvPr id="17443" name="Group 237"/>
          <p:cNvGrpSpPr>
            <a:grpSpLocks/>
          </p:cNvGrpSpPr>
          <p:nvPr/>
        </p:nvGrpSpPr>
        <p:grpSpPr bwMode="auto">
          <a:xfrm>
            <a:off x="6491288" y="3830638"/>
            <a:ext cx="204787" cy="127000"/>
            <a:chOff x="6490710" y="3665653"/>
            <a:chExt cx="205365" cy="126885"/>
          </a:xfrm>
        </p:grpSpPr>
        <p:sp>
          <p:nvSpPr>
            <p:cNvPr id="17449" name="Line 1620"/>
            <p:cNvSpPr>
              <a:spLocks noChangeShapeType="1"/>
            </p:cNvSpPr>
            <p:nvPr/>
          </p:nvSpPr>
          <p:spPr bwMode="auto">
            <a:xfrm flipH="1" flipV="1">
              <a:off x="6505575" y="3668713"/>
              <a:ext cx="190500" cy="123825"/>
            </a:xfrm>
            <a:prstGeom prst="line">
              <a:avLst/>
            </a:prstGeom>
            <a:noFill/>
            <a:ln w="10">
              <a:solidFill>
                <a:srgbClr val="FFFFFF"/>
              </a:solidFill>
              <a:round/>
              <a:headEnd/>
              <a:tailEnd/>
            </a:ln>
          </p:spPr>
          <p:txBody>
            <a:bodyPr/>
            <a:lstStyle/>
            <a:p>
              <a:endParaRPr lang="en-US"/>
            </a:p>
          </p:txBody>
        </p:sp>
        <p:sp>
          <p:nvSpPr>
            <p:cNvPr id="17450" name="Line 1621"/>
            <p:cNvSpPr>
              <a:spLocks noChangeShapeType="1"/>
            </p:cNvSpPr>
            <p:nvPr/>
          </p:nvSpPr>
          <p:spPr bwMode="auto">
            <a:xfrm flipH="1" flipV="1">
              <a:off x="6505575" y="3668713"/>
              <a:ext cx="190500" cy="123825"/>
            </a:xfrm>
            <a:prstGeom prst="line">
              <a:avLst/>
            </a:prstGeom>
            <a:noFill/>
            <a:ln w="14986">
              <a:solidFill>
                <a:schemeClr val="bg1"/>
              </a:solidFill>
              <a:round/>
              <a:headEnd/>
              <a:tailEnd/>
            </a:ln>
          </p:spPr>
          <p:txBody>
            <a:bodyPr/>
            <a:lstStyle/>
            <a:p>
              <a:endParaRPr lang="en-US"/>
            </a:p>
          </p:txBody>
        </p:sp>
        <p:sp>
          <p:nvSpPr>
            <p:cNvPr id="17451" name="Line 1621"/>
            <p:cNvSpPr>
              <a:spLocks noChangeShapeType="1"/>
            </p:cNvSpPr>
            <p:nvPr/>
          </p:nvSpPr>
          <p:spPr bwMode="auto">
            <a:xfrm flipH="1" flipV="1">
              <a:off x="6490710" y="3665653"/>
              <a:ext cx="190500" cy="123825"/>
            </a:xfrm>
            <a:prstGeom prst="line">
              <a:avLst/>
            </a:prstGeom>
            <a:noFill/>
            <a:ln w="7493">
              <a:solidFill>
                <a:srgbClr val="000000"/>
              </a:solidFill>
              <a:round/>
              <a:headEnd/>
              <a:tailEnd/>
            </a:ln>
          </p:spPr>
          <p:txBody>
            <a:bodyPr/>
            <a:lstStyle/>
            <a:p>
              <a:endParaRPr lang="en-US"/>
            </a:p>
          </p:txBody>
        </p:sp>
      </p:grpSp>
      <p:sp>
        <p:nvSpPr>
          <p:cNvPr id="17445" name="Text Box 2"/>
          <p:cNvSpPr txBox="1">
            <a:spLocks noChangeArrowheads="1"/>
          </p:cNvSpPr>
          <p:nvPr/>
        </p:nvSpPr>
        <p:spPr bwMode="auto">
          <a:xfrm>
            <a:off x="9525" y="6516688"/>
            <a:ext cx="1839913" cy="338137"/>
          </a:xfrm>
          <a:prstGeom prst="rect">
            <a:avLst/>
          </a:prstGeom>
          <a:noFill/>
          <a:ln w="9525">
            <a:noFill/>
            <a:miter lim="800000"/>
            <a:headEnd/>
            <a:tailEnd/>
          </a:ln>
        </p:spPr>
        <p:txBody>
          <a:bodyPr wrap="none">
            <a:spAutoFit/>
          </a:bodyPr>
          <a:lstStyle/>
          <a:p>
            <a:pPr eaLnBrk="0" hangingPunct="0">
              <a:defRPr/>
            </a:pPr>
            <a:r>
              <a:rPr lang="en-US" sz="1600" b="1" dirty="0" err="1">
                <a:latin typeface="+mn-lt"/>
              </a:rPr>
              <a:t>Brooker</a:t>
            </a:r>
            <a:r>
              <a:rPr lang="en-US" sz="1600" b="1" dirty="0">
                <a:latin typeface="+mn-lt"/>
              </a:rPr>
              <a:t>, Fig 17.5</a:t>
            </a:r>
          </a:p>
        </p:txBody>
      </p:sp>
      <p:sp>
        <p:nvSpPr>
          <p:cNvPr id="2" name="Rectangle 4"/>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a:t>Copyright ©The McGraw-Hill Companies, Inc. Permission required for reproduction or display</a:t>
            </a:r>
          </a:p>
        </p:txBody>
      </p:sp>
      <p:sp>
        <p:nvSpPr>
          <p:cNvPr id="2430993" name="Rectangle 17"/>
          <p:cNvSpPr>
            <a:spLocks noChangeArrowheads="1"/>
          </p:cNvSpPr>
          <p:nvPr/>
        </p:nvSpPr>
        <p:spPr bwMode="auto">
          <a:xfrm>
            <a:off x="4800600" y="4584700"/>
            <a:ext cx="3657600" cy="1295400"/>
          </a:xfrm>
          <a:prstGeom prst="rect">
            <a:avLst/>
          </a:prstGeom>
          <a:noFill/>
          <a:ln w="9525">
            <a:noFill/>
            <a:miter lim="800000"/>
            <a:headEnd/>
            <a:tailEnd/>
          </a:ln>
        </p:spPr>
        <p:txBody>
          <a:bodyPr/>
          <a:lstStyle/>
          <a:p>
            <a:pPr marL="342900" indent="-342900">
              <a:spcBef>
                <a:spcPct val="20000"/>
              </a:spcBef>
              <a:buFontTx/>
              <a:buChar char="•"/>
            </a:pPr>
            <a:endParaRPr lang="en-US" sz="1200" b="1">
              <a:cs typeface="Times New Roman" pitchFamily="94" charset="0"/>
            </a:endParaRPr>
          </a:p>
        </p:txBody>
      </p:sp>
      <p:sp>
        <p:nvSpPr>
          <p:cNvPr id="2430994" name="AutoShape 18"/>
          <p:cNvSpPr>
            <a:spLocks noChangeAspect="1" noChangeArrowheads="1"/>
          </p:cNvSpPr>
          <p:nvPr/>
        </p:nvSpPr>
        <p:spPr bwMode="auto">
          <a:xfrm>
            <a:off x="6816725" y="2593975"/>
            <a:ext cx="914400" cy="685800"/>
          </a:xfrm>
          <a:prstGeom prst="hexagon">
            <a:avLst>
              <a:gd name="adj" fmla="val 33333"/>
              <a:gd name="vf" fmla="val 115470"/>
            </a:avLst>
          </a:prstGeom>
          <a:solidFill>
            <a:srgbClr val="FF0000"/>
          </a:solidFill>
          <a:ln w="9525">
            <a:solidFill>
              <a:schemeClr val="bg1"/>
            </a:solidFill>
            <a:miter lim="800000"/>
            <a:headEnd/>
            <a:tailEnd/>
          </a:ln>
        </p:spPr>
        <p:txBody>
          <a:bodyPr wrap="none" anchor="ctr"/>
          <a:lstStyle/>
          <a:p>
            <a:pPr algn="ctr" eaLnBrk="0" hangingPunct="0"/>
            <a:r>
              <a:rPr lang="en-US" sz="1400" b="1">
                <a:solidFill>
                  <a:schemeClr val="bg1"/>
                </a:solidFill>
              </a:rPr>
              <a:t>STOP</a:t>
            </a:r>
          </a:p>
        </p:txBody>
      </p:sp>
      <p:sp>
        <p:nvSpPr>
          <p:cNvPr id="17448" name="Title 72"/>
          <p:cNvSpPr>
            <a:spLocks noGrp="1"/>
          </p:cNvSpPr>
          <p:nvPr>
            <p:ph type="title"/>
          </p:nvPr>
        </p:nvSpPr>
        <p:spPr/>
        <p:txBody>
          <a:bodyPr/>
          <a:lstStyle/>
          <a:p>
            <a:r>
              <a:rPr lang="en-US" sz="2400" dirty="0" smtClean="0"/>
              <a:t>OR Mediator protein interacts between regulatory factors and general transcription factors (enhancers and silencers are distant)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30993">
                                            <p:txEl>
                                              <p:pRg st="0" end="0"/>
                                            </p:txEl>
                                          </p:spTgt>
                                        </p:tgtEl>
                                        <p:attrNameLst>
                                          <p:attrName>style.visibility</p:attrName>
                                        </p:attrNameLst>
                                      </p:cBhvr>
                                      <p:to>
                                        <p:strVal val="visible"/>
                                      </p:to>
                                    </p:set>
                                    <p:animEffect transition="in" filter="wipe(left)">
                                      <p:cBhvr>
                                        <p:cTn id="7" dur="500"/>
                                        <p:tgtEl>
                                          <p:spTgt spid="24309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2430994"/>
                                        </p:tgtEl>
                                        <p:attrNameLst>
                                          <p:attrName>style.visibility</p:attrName>
                                        </p:attrNameLst>
                                      </p:cBhvr>
                                      <p:to>
                                        <p:strVal val="visible"/>
                                      </p:to>
                                    </p:set>
                                    <p:anim calcmode="lin" valueType="num">
                                      <p:cBhvr>
                                        <p:cTn id="12" dur="500" fill="hold"/>
                                        <p:tgtEl>
                                          <p:spTgt spid="2430994"/>
                                        </p:tgtEl>
                                        <p:attrNameLst>
                                          <p:attrName>ppt_w</p:attrName>
                                        </p:attrNameLst>
                                      </p:cBhvr>
                                      <p:tavLst>
                                        <p:tav tm="0">
                                          <p:val>
                                            <p:strVal val="4*#ppt_w"/>
                                          </p:val>
                                        </p:tav>
                                        <p:tav tm="100000">
                                          <p:val>
                                            <p:strVal val="#ppt_w"/>
                                          </p:val>
                                        </p:tav>
                                      </p:tavLst>
                                    </p:anim>
                                    <p:anim calcmode="lin" valueType="num">
                                      <p:cBhvr>
                                        <p:cTn id="13" dur="500" fill="hold"/>
                                        <p:tgtEl>
                                          <p:spTgt spid="243099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0993" grpId="0" build="p" bldLvl="3"/>
      <p:bldP spid="24309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3350" y="6467475"/>
            <a:ext cx="2044700" cy="368300"/>
          </a:xfrm>
          <a:prstGeom prst="rect">
            <a:avLst/>
          </a:prstGeom>
          <a:noFill/>
          <a:ln w="9525">
            <a:noFill/>
            <a:miter lim="800000"/>
            <a:headEnd/>
            <a:tailEnd/>
          </a:ln>
        </p:spPr>
        <p:txBody>
          <a:bodyPr wrap="none">
            <a:spAutoFit/>
          </a:bodyPr>
          <a:lstStyle/>
          <a:p>
            <a:pPr eaLnBrk="0" hangingPunct="0">
              <a:defRPr/>
            </a:pPr>
            <a:r>
              <a:rPr lang="en-US" sz="1800" b="1" dirty="0" err="1">
                <a:latin typeface="+mn-lt"/>
              </a:rPr>
              <a:t>Brooker</a:t>
            </a:r>
            <a:r>
              <a:rPr lang="en-US" sz="1800" b="1" dirty="0">
                <a:latin typeface="+mn-lt"/>
              </a:rPr>
              <a:t>, Fig 17.6</a:t>
            </a:r>
          </a:p>
        </p:txBody>
      </p:sp>
      <p:pic>
        <p:nvPicPr>
          <p:cNvPr id="18435" name="Picture 69" descr="bro25332_17_06a.jpg"/>
          <p:cNvPicPr>
            <a:picLocks noChangeAspect="1"/>
          </p:cNvPicPr>
          <p:nvPr/>
        </p:nvPicPr>
        <p:blipFill>
          <a:blip r:embed="rId2" cstate="print"/>
          <a:srcRect/>
          <a:stretch>
            <a:fillRect/>
          </a:stretch>
        </p:blipFill>
        <p:spPr bwMode="auto">
          <a:xfrm>
            <a:off x="2152650" y="412750"/>
            <a:ext cx="6691313" cy="1739900"/>
          </a:xfrm>
          <a:prstGeom prst="rect">
            <a:avLst/>
          </a:prstGeom>
          <a:noFill/>
          <a:ln w="9525">
            <a:solidFill>
              <a:schemeClr val="tx1"/>
            </a:solidFill>
            <a:miter lim="800000"/>
            <a:headEnd/>
            <a:tailEnd/>
          </a:ln>
        </p:spPr>
      </p:pic>
      <p:pic>
        <p:nvPicPr>
          <p:cNvPr id="18436" name="Picture 70" descr="bro25332_17_06b.jpg"/>
          <p:cNvPicPr>
            <a:picLocks noChangeAspect="1"/>
          </p:cNvPicPr>
          <p:nvPr/>
        </p:nvPicPr>
        <p:blipFill>
          <a:blip r:embed="rId3" cstate="print"/>
          <a:srcRect/>
          <a:stretch>
            <a:fillRect/>
          </a:stretch>
        </p:blipFill>
        <p:spPr bwMode="auto">
          <a:xfrm>
            <a:off x="2128838" y="2552700"/>
            <a:ext cx="6715125" cy="1716088"/>
          </a:xfrm>
          <a:prstGeom prst="rect">
            <a:avLst/>
          </a:prstGeom>
          <a:noFill/>
          <a:ln w="9525">
            <a:solidFill>
              <a:schemeClr val="tx1"/>
            </a:solidFill>
            <a:miter lim="800000"/>
            <a:headEnd/>
            <a:tailEnd/>
          </a:ln>
        </p:spPr>
      </p:pic>
      <p:pic>
        <p:nvPicPr>
          <p:cNvPr id="18437" name="Picture 71" descr="bro25332_17_06c.jpg"/>
          <p:cNvPicPr>
            <a:picLocks noChangeAspect="1"/>
          </p:cNvPicPr>
          <p:nvPr/>
        </p:nvPicPr>
        <p:blipFill>
          <a:blip r:embed="rId4" cstate="print"/>
          <a:srcRect/>
          <a:stretch>
            <a:fillRect/>
          </a:stretch>
        </p:blipFill>
        <p:spPr bwMode="auto">
          <a:xfrm>
            <a:off x="2133600" y="4630738"/>
            <a:ext cx="6715125" cy="1498600"/>
          </a:xfrm>
          <a:prstGeom prst="rect">
            <a:avLst/>
          </a:prstGeom>
          <a:noFill/>
          <a:ln w="9525">
            <a:solidFill>
              <a:schemeClr val="tx1"/>
            </a:solidFill>
            <a:miter lim="800000"/>
            <a:headEnd/>
            <a:tailEnd/>
          </a:ln>
        </p:spPr>
      </p:pic>
      <p:grpSp>
        <p:nvGrpSpPr>
          <p:cNvPr id="18438" name="Group 174"/>
          <p:cNvGrpSpPr>
            <a:grpSpLocks/>
          </p:cNvGrpSpPr>
          <p:nvPr/>
        </p:nvGrpSpPr>
        <p:grpSpPr bwMode="auto">
          <a:xfrm>
            <a:off x="5111750" y="1414463"/>
            <a:ext cx="685800" cy="111125"/>
            <a:chOff x="4197350" y="1570038"/>
            <a:chExt cx="685800" cy="111125"/>
          </a:xfrm>
        </p:grpSpPr>
        <p:sp>
          <p:nvSpPr>
            <p:cNvPr id="18502" name="Line 1243"/>
            <p:cNvSpPr>
              <a:spLocks noChangeShapeType="1"/>
            </p:cNvSpPr>
            <p:nvPr/>
          </p:nvSpPr>
          <p:spPr bwMode="auto">
            <a:xfrm>
              <a:off x="4197350" y="1620838"/>
              <a:ext cx="536575" cy="6350"/>
            </a:xfrm>
            <a:prstGeom prst="line">
              <a:avLst/>
            </a:prstGeom>
            <a:noFill/>
            <a:ln w="14986">
              <a:solidFill>
                <a:srgbClr val="000000"/>
              </a:solidFill>
              <a:round/>
              <a:headEnd/>
              <a:tailEnd/>
            </a:ln>
          </p:spPr>
          <p:txBody>
            <a:bodyPr/>
            <a:lstStyle/>
            <a:p>
              <a:endParaRPr lang="en-US"/>
            </a:p>
          </p:txBody>
        </p:sp>
        <p:sp>
          <p:nvSpPr>
            <p:cNvPr id="18503" name="Freeform 1244"/>
            <p:cNvSpPr>
              <a:spLocks/>
            </p:cNvSpPr>
            <p:nvPr/>
          </p:nvSpPr>
          <p:spPr bwMode="auto">
            <a:xfrm>
              <a:off x="4692650" y="1570038"/>
              <a:ext cx="190500" cy="111125"/>
            </a:xfrm>
            <a:custGeom>
              <a:avLst/>
              <a:gdLst>
                <a:gd name="T0" fmla="*/ 0 w 120"/>
                <a:gd name="T1" fmla="*/ 0 h 70"/>
                <a:gd name="T2" fmla="*/ 2147483647 w 120"/>
                <a:gd name="T3" fmla="*/ 2147483647 h 70"/>
                <a:gd name="T4" fmla="*/ 0 w 120"/>
                <a:gd name="T5" fmla="*/ 2147483647 h 70"/>
                <a:gd name="T6" fmla="*/ 2147483647 w 120"/>
                <a:gd name="T7" fmla="*/ 2147483647 h 70"/>
                <a:gd name="T8" fmla="*/ 0 w 120"/>
                <a:gd name="T9" fmla="*/ 0 h 70"/>
                <a:gd name="T10" fmla="*/ 0 60000 65536"/>
                <a:gd name="T11" fmla="*/ 0 60000 65536"/>
                <a:gd name="T12" fmla="*/ 0 60000 65536"/>
                <a:gd name="T13" fmla="*/ 0 60000 65536"/>
                <a:gd name="T14" fmla="*/ 0 60000 65536"/>
                <a:gd name="T15" fmla="*/ 0 w 120"/>
                <a:gd name="T16" fmla="*/ 0 h 70"/>
                <a:gd name="T17" fmla="*/ 120 w 120"/>
                <a:gd name="T18" fmla="*/ 70 h 70"/>
              </a:gdLst>
              <a:ahLst/>
              <a:cxnLst>
                <a:cxn ang="T10">
                  <a:pos x="T0" y="T1"/>
                </a:cxn>
                <a:cxn ang="T11">
                  <a:pos x="T2" y="T3"/>
                </a:cxn>
                <a:cxn ang="T12">
                  <a:pos x="T4" y="T5"/>
                </a:cxn>
                <a:cxn ang="T13">
                  <a:pos x="T6" y="T7"/>
                </a:cxn>
                <a:cxn ang="T14">
                  <a:pos x="T8" y="T9"/>
                </a:cxn>
              </a:cxnLst>
              <a:rect l="T15" t="T16" r="T17" b="T18"/>
              <a:pathLst>
                <a:path w="120" h="70">
                  <a:moveTo>
                    <a:pt x="0" y="0"/>
                  </a:moveTo>
                  <a:lnTo>
                    <a:pt x="14" y="36"/>
                  </a:lnTo>
                  <a:lnTo>
                    <a:pt x="0" y="70"/>
                  </a:lnTo>
                  <a:lnTo>
                    <a:pt x="120" y="36"/>
                  </a:lnTo>
                  <a:lnTo>
                    <a:pt x="0" y="0"/>
                  </a:lnTo>
                  <a:close/>
                </a:path>
              </a:pathLst>
            </a:custGeom>
            <a:solidFill>
              <a:srgbClr val="000000"/>
            </a:solidFill>
            <a:ln w="9525">
              <a:noFill/>
              <a:round/>
              <a:headEnd/>
              <a:tailEnd/>
            </a:ln>
          </p:spPr>
          <p:txBody>
            <a:bodyPr/>
            <a:lstStyle/>
            <a:p>
              <a:endParaRPr lang="en-US"/>
            </a:p>
          </p:txBody>
        </p:sp>
      </p:grpSp>
      <p:grpSp>
        <p:nvGrpSpPr>
          <p:cNvPr id="18439" name="Group 173"/>
          <p:cNvGrpSpPr>
            <a:grpSpLocks/>
          </p:cNvGrpSpPr>
          <p:nvPr/>
        </p:nvGrpSpPr>
        <p:grpSpPr bwMode="auto">
          <a:xfrm>
            <a:off x="3222625" y="658813"/>
            <a:ext cx="127000" cy="549275"/>
            <a:chOff x="2308225" y="814388"/>
            <a:chExt cx="127000" cy="549275"/>
          </a:xfrm>
        </p:grpSpPr>
        <p:grpSp>
          <p:nvGrpSpPr>
            <p:cNvPr id="18496" name="Group 142"/>
            <p:cNvGrpSpPr>
              <a:grpSpLocks/>
            </p:cNvGrpSpPr>
            <p:nvPr/>
          </p:nvGrpSpPr>
          <p:grpSpPr bwMode="auto">
            <a:xfrm>
              <a:off x="2352675" y="814388"/>
              <a:ext cx="82550" cy="400050"/>
              <a:chOff x="2352675" y="814388"/>
              <a:chExt cx="82550" cy="400050"/>
            </a:xfrm>
          </p:grpSpPr>
          <p:sp>
            <p:nvSpPr>
              <p:cNvPr id="18498" name="Line 1245"/>
              <p:cNvSpPr>
                <a:spLocks noChangeShapeType="1"/>
              </p:cNvSpPr>
              <p:nvPr/>
            </p:nvSpPr>
            <p:spPr bwMode="auto">
              <a:xfrm flipH="1">
                <a:off x="2419350" y="814388"/>
                <a:ext cx="15875" cy="76200"/>
              </a:xfrm>
              <a:prstGeom prst="line">
                <a:avLst/>
              </a:prstGeom>
              <a:noFill/>
              <a:ln w="14986">
                <a:solidFill>
                  <a:srgbClr val="000000"/>
                </a:solidFill>
                <a:round/>
                <a:headEnd/>
                <a:tailEnd/>
              </a:ln>
            </p:spPr>
            <p:txBody>
              <a:bodyPr/>
              <a:lstStyle/>
              <a:p>
                <a:endParaRPr lang="en-US"/>
              </a:p>
            </p:txBody>
          </p:sp>
          <p:sp>
            <p:nvSpPr>
              <p:cNvPr id="18499" name="Line 1246"/>
              <p:cNvSpPr>
                <a:spLocks noChangeShapeType="1"/>
              </p:cNvSpPr>
              <p:nvPr/>
            </p:nvSpPr>
            <p:spPr bwMode="auto">
              <a:xfrm flipH="1">
                <a:off x="2397125" y="925513"/>
                <a:ext cx="15875" cy="76200"/>
              </a:xfrm>
              <a:prstGeom prst="line">
                <a:avLst/>
              </a:prstGeom>
              <a:noFill/>
              <a:ln w="14986">
                <a:solidFill>
                  <a:srgbClr val="000000"/>
                </a:solidFill>
                <a:round/>
                <a:headEnd/>
                <a:tailEnd/>
              </a:ln>
            </p:spPr>
            <p:txBody>
              <a:bodyPr/>
              <a:lstStyle/>
              <a:p>
                <a:endParaRPr lang="en-US"/>
              </a:p>
            </p:txBody>
          </p:sp>
          <p:sp>
            <p:nvSpPr>
              <p:cNvPr id="18500" name="Line 1247"/>
              <p:cNvSpPr>
                <a:spLocks noChangeShapeType="1"/>
              </p:cNvSpPr>
              <p:nvPr/>
            </p:nvSpPr>
            <p:spPr bwMode="auto">
              <a:xfrm flipH="1">
                <a:off x="2374900" y="1039813"/>
                <a:ext cx="15875" cy="73025"/>
              </a:xfrm>
              <a:prstGeom prst="line">
                <a:avLst/>
              </a:prstGeom>
              <a:noFill/>
              <a:ln w="14986">
                <a:solidFill>
                  <a:srgbClr val="000000"/>
                </a:solidFill>
                <a:round/>
                <a:headEnd/>
                <a:tailEnd/>
              </a:ln>
            </p:spPr>
            <p:txBody>
              <a:bodyPr/>
              <a:lstStyle/>
              <a:p>
                <a:endParaRPr lang="en-US"/>
              </a:p>
            </p:txBody>
          </p:sp>
          <p:sp>
            <p:nvSpPr>
              <p:cNvPr id="18501" name="Line 1248"/>
              <p:cNvSpPr>
                <a:spLocks noChangeShapeType="1"/>
              </p:cNvSpPr>
              <p:nvPr/>
            </p:nvSpPr>
            <p:spPr bwMode="auto">
              <a:xfrm flipH="1">
                <a:off x="2352675" y="1150938"/>
                <a:ext cx="15875" cy="63500"/>
              </a:xfrm>
              <a:prstGeom prst="line">
                <a:avLst/>
              </a:prstGeom>
              <a:noFill/>
              <a:ln w="14986">
                <a:solidFill>
                  <a:srgbClr val="000000"/>
                </a:solidFill>
                <a:round/>
                <a:headEnd/>
                <a:tailEnd/>
              </a:ln>
            </p:spPr>
            <p:txBody>
              <a:bodyPr/>
              <a:lstStyle/>
              <a:p>
                <a:endParaRPr lang="en-US"/>
              </a:p>
            </p:txBody>
          </p:sp>
        </p:grpSp>
        <p:sp>
          <p:nvSpPr>
            <p:cNvPr id="18497" name="Freeform 1249"/>
            <p:cNvSpPr>
              <a:spLocks/>
            </p:cNvSpPr>
            <p:nvPr/>
          </p:nvSpPr>
          <p:spPr bwMode="auto">
            <a:xfrm>
              <a:off x="2308225" y="1163638"/>
              <a:ext cx="107950" cy="200025"/>
            </a:xfrm>
            <a:custGeom>
              <a:avLst/>
              <a:gdLst>
                <a:gd name="T0" fmla="*/ 2147483647 w 68"/>
                <a:gd name="T1" fmla="*/ 2147483647 h 126"/>
                <a:gd name="T2" fmla="*/ 2147483647 w 68"/>
                <a:gd name="T3" fmla="*/ 2147483647 h 126"/>
                <a:gd name="T4" fmla="*/ 0 w 68"/>
                <a:gd name="T5" fmla="*/ 0 h 126"/>
                <a:gd name="T6" fmla="*/ 2147483647 w 68"/>
                <a:gd name="T7" fmla="*/ 2147483647 h 126"/>
                <a:gd name="T8" fmla="*/ 2147483647 w 68"/>
                <a:gd name="T9" fmla="*/ 2147483647 h 126"/>
                <a:gd name="T10" fmla="*/ 0 60000 65536"/>
                <a:gd name="T11" fmla="*/ 0 60000 65536"/>
                <a:gd name="T12" fmla="*/ 0 60000 65536"/>
                <a:gd name="T13" fmla="*/ 0 60000 65536"/>
                <a:gd name="T14" fmla="*/ 0 60000 65536"/>
                <a:gd name="T15" fmla="*/ 0 w 68"/>
                <a:gd name="T16" fmla="*/ 0 h 126"/>
                <a:gd name="T17" fmla="*/ 68 w 68"/>
                <a:gd name="T18" fmla="*/ 126 h 126"/>
              </a:gdLst>
              <a:ahLst/>
              <a:cxnLst>
                <a:cxn ang="T10">
                  <a:pos x="T0" y="T1"/>
                </a:cxn>
                <a:cxn ang="T11">
                  <a:pos x="T2" y="T3"/>
                </a:cxn>
                <a:cxn ang="T12">
                  <a:pos x="T4" y="T5"/>
                </a:cxn>
                <a:cxn ang="T13">
                  <a:pos x="T6" y="T7"/>
                </a:cxn>
                <a:cxn ang="T14">
                  <a:pos x="T8" y="T9"/>
                </a:cxn>
              </a:cxnLst>
              <a:rect l="T15" t="T16" r="T17" b="T18"/>
              <a:pathLst>
                <a:path w="68" h="126">
                  <a:moveTo>
                    <a:pt x="68" y="14"/>
                  </a:moveTo>
                  <a:lnTo>
                    <a:pt x="32" y="22"/>
                  </a:lnTo>
                  <a:lnTo>
                    <a:pt x="0" y="0"/>
                  </a:lnTo>
                  <a:lnTo>
                    <a:pt x="8" y="126"/>
                  </a:lnTo>
                  <a:lnTo>
                    <a:pt x="68" y="14"/>
                  </a:lnTo>
                  <a:close/>
                </a:path>
              </a:pathLst>
            </a:custGeom>
            <a:solidFill>
              <a:srgbClr val="000000"/>
            </a:solidFill>
            <a:ln w="9525">
              <a:noFill/>
              <a:round/>
              <a:headEnd/>
              <a:tailEnd/>
            </a:ln>
          </p:spPr>
          <p:txBody>
            <a:bodyPr/>
            <a:lstStyle/>
            <a:p>
              <a:endParaRPr lang="en-US"/>
            </a:p>
          </p:txBody>
        </p:sp>
      </p:grpSp>
      <p:grpSp>
        <p:nvGrpSpPr>
          <p:cNvPr id="18440" name="Group 175"/>
          <p:cNvGrpSpPr>
            <a:grpSpLocks/>
          </p:cNvGrpSpPr>
          <p:nvPr/>
        </p:nvGrpSpPr>
        <p:grpSpPr bwMode="auto">
          <a:xfrm>
            <a:off x="5111750" y="3497263"/>
            <a:ext cx="685800" cy="111125"/>
            <a:chOff x="4197350" y="3652838"/>
            <a:chExt cx="685800" cy="111125"/>
          </a:xfrm>
        </p:grpSpPr>
        <p:sp>
          <p:nvSpPr>
            <p:cNvPr id="18494" name="Line 1250"/>
            <p:cNvSpPr>
              <a:spLocks noChangeShapeType="1"/>
            </p:cNvSpPr>
            <p:nvPr/>
          </p:nvSpPr>
          <p:spPr bwMode="auto">
            <a:xfrm>
              <a:off x="4197350" y="3703638"/>
              <a:ext cx="536575" cy="6350"/>
            </a:xfrm>
            <a:prstGeom prst="line">
              <a:avLst/>
            </a:prstGeom>
            <a:noFill/>
            <a:ln w="14986">
              <a:solidFill>
                <a:srgbClr val="000000"/>
              </a:solidFill>
              <a:round/>
              <a:headEnd/>
              <a:tailEnd/>
            </a:ln>
          </p:spPr>
          <p:txBody>
            <a:bodyPr/>
            <a:lstStyle/>
            <a:p>
              <a:endParaRPr lang="en-US"/>
            </a:p>
          </p:txBody>
        </p:sp>
        <p:sp>
          <p:nvSpPr>
            <p:cNvPr id="18495" name="Freeform 1251"/>
            <p:cNvSpPr>
              <a:spLocks/>
            </p:cNvSpPr>
            <p:nvPr/>
          </p:nvSpPr>
          <p:spPr bwMode="auto">
            <a:xfrm>
              <a:off x="4692650" y="3652838"/>
              <a:ext cx="190500" cy="111125"/>
            </a:xfrm>
            <a:custGeom>
              <a:avLst/>
              <a:gdLst>
                <a:gd name="T0" fmla="*/ 0 w 120"/>
                <a:gd name="T1" fmla="*/ 0 h 70"/>
                <a:gd name="T2" fmla="*/ 2147483647 w 120"/>
                <a:gd name="T3" fmla="*/ 2147483647 h 70"/>
                <a:gd name="T4" fmla="*/ 0 w 120"/>
                <a:gd name="T5" fmla="*/ 2147483647 h 70"/>
                <a:gd name="T6" fmla="*/ 2147483647 w 120"/>
                <a:gd name="T7" fmla="*/ 2147483647 h 70"/>
                <a:gd name="T8" fmla="*/ 0 w 120"/>
                <a:gd name="T9" fmla="*/ 0 h 70"/>
                <a:gd name="T10" fmla="*/ 0 60000 65536"/>
                <a:gd name="T11" fmla="*/ 0 60000 65536"/>
                <a:gd name="T12" fmla="*/ 0 60000 65536"/>
                <a:gd name="T13" fmla="*/ 0 60000 65536"/>
                <a:gd name="T14" fmla="*/ 0 60000 65536"/>
                <a:gd name="T15" fmla="*/ 0 w 120"/>
                <a:gd name="T16" fmla="*/ 0 h 70"/>
                <a:gd name="T17" fmla="*/ 120 w 120"/>
                <a:gd name="T18" fmla="*/ 70 h 70"/>
              </a:gdLst>
              <a:ahLst/>
              <a:cxnLst>
                <a:cxn ang="T10">
                  <a:pos x="T0" y="T1"/>
                </a:cxn>
                <a:cxn ang="T11">
                  <a:pos x="T2" y="T3"/>
                </a:cxn>
                <a:cxn ang="T12">
                  <a:pos x="T4" y="T5"/>
                </a:cxn>
                <a:cxn ang="T13">
                  <a:pos x="T6" y="T7"/>
                </a:cxn>
                <a:cxn ang="T14">
                  <a:pos x="T8" y="T9"/>
                </a:cxn>
              </a:cxnLst>
              <a:rect l="T15" t="T16" r="T17" b="T18"/>
              <a:pathLst>
                <a:path w="120" h="70">
                  <a:moveTo>
                    <a:pt x="0" y="0"/>
                  </a:moveTo>
                  <a:lnTo>
                    <a:pt x="14" y="36"/>
                  </a:lnTo>
                  <a:lnTo>
                    <a:pt x="0" y="70"/>
                  </a:lnTo>
                  <a:lnTo>
                    <a:pt x="120" y="36"/>
                  </a:lnTo>
                  <a:lnTo>
                    <a:pt x="0" y="0"/>
                  </a:lnTo>
                  <a:close/>
                </a:path>
              </a:pathLst>
            </a:custGeom>
            <a:solidFill>
              <a:srgbClr val="000000"/>
            </a:solidFill>
            <a:ln w="9525">
              <a:noFill/>
              <a:round/>
              <a:headEnd/>
              <a:tailEnd/>
            </a:ln>
          </p:spPr>
          <p:txBody>
            <a:bodyPr/>
            <a:lstStyle/>
            <a:p>
              <a:endParaRPr lang="en-US"/>
            </a:p>
          </p:txBody>
        </p:sp>
      </p:grpSp>
      <p:grpSp>
        <p:nvGrpSpPr>
          <p:cNvPr id="18441" name="Group 176"/>
          <p:cNvGrpSpPr>
            <a:grpSpLocks/>
          </p:cNvGrpSpPr>
          <p:nvPr/>
        </p:nvGrpSpPr>
        <p:grpSpPr bwMode="auto">
          <a:xfrm>
            <a:off x="5111750" y="5322888"/>
            <a:ext cx="685800" cy="111125"/>
            <a:chOff x="4197350" y="5478463"/>
            <a:chExt cx="685800" cy="111125"/>
          </a:xfrm>
        </p:grpSpPr>
        <p:sp>
          <p:nvSpPr>
            <p:cNvPr id="18492" name="Line 1252"/>
            <p:cNvSpPr>
              <a:spLocks noChangeShapeType="1"/>
            </p:cNvSpPr>
            <p:nvPr/>
          </p:nvSpPr>
          <p:spPr bwMode="auto">
            <a:xfrm>
              <a:off x="4197350" y="5529263"/>
              <a:ext cx="536575" cy="3175"/>
            </a:xfrm>
            <a:prstGeom prst="line">
              <a:avLst/>
            </a:prstGeom>
            <a:noFill/>
            <a:ln w="14986">
              <a:solidFill>
                <a:srgbClr val="000000"/>
              </a:solidFill>
              <a:round/>
              <a:headEnd/>
              <a:tailEnd/>
            </a:ln>
          </p:spPr>
          <p:txBody>
            <a:bodyPr/>
            <a:lstStyle/>
            <a:p>
              <a:endParaRPr lang="en-US"/>
            </a:p>
          </p:txBody>
        </p:sp>
        <p:sp>
          <p:nvSpPr>
            <p:cNvPr id="18493" name="Freeform 1253"/>
            <p:cNvSpPr>
              <a:spLocks/>
            </p:cNvSpPr>
            <p:nvPr/>
          </p:nvSpPr>
          <p:spPr bwMode="auto">
            <a:xfrm>
              <a:off x="4692650" y="5478463"/>
              <a:ext cx="190500" cy="111125"/>
            </a:xfrm>
            <a:custGeom>
              <a:avLst/>
              <a:gdLst>
                <a:gd name="T0" fmla="*/ 0 w 120"/>
                <a:gd name="T1" fmla="*/ 0 h 70"/>
                <a:gd name="T2" fmla="*/ 2147483647 w 120"/>
                <a:gd name="T3" fmla="*/ 2147483647 h 70"/>
                <a:gd name="T4" fmla="*/ 0 w 120"/>
                <a:gd name="T5" fmla="*/ 2147483647 h 70"/>
                <a:gd name="T6" fmla="*/ 2147483647 w 120"/>
                <a:gd name="T7" fmla="*/ 2147483647 h 70"/>
                <a:gd name="T8" fmla="*/ 0 w 120"/>
                <a:gd name="T9" fmla="*/ 0 h 70"/>
                <a:gd name="T10" fmla="*/ 0 60000 65536"/>
                <a:gd name="T11" fmla="*/ 0 60000 65536"/>
                <a:gd name="T12" fmla="*/ 0 60000 65536"/>
                <a:gd name="T13" fmla="*/ 0 60000 65536"/>
                <a:gd name="T14" fmla="*/ 0 60000 65536"/>
                <a:gd name="T15" fmla="*/ 0 w 120"/>
                <a:gd name="T16" fmla="*/ 0 h 70"/>
                <a:gd name="T17" fmla="*/ 120 w 120"/>
                <a:gd name="T18" fmla="*/ 70 h 70"/>
              </a:gdLst>
              <a:ahLst/>
              <a:cxnLst>
                <a:cxn ang="T10">
                  <a:pos x="T0" y="T1"/>
                </a:cxn>
                <a:cxn ang="T11">
                  <a:pos x="T2" y="T3"/>
                </a:cxn>
                <a:cxn ang="T12">
                  <a:pos x="T4" y="T5"/>
                </a:cxn>
                <a:cxn ang="T13">
                  <a:pos x="T6" y="T7"/>
                </a:cxn>
                <a:cxn ang="T14">
                  <a:pos x="T8" y="T9"/>
                </a:cxn>
              </a:cxnLst>
              <a:rect l="T15" t="T16" r="T17" b="T18"/>
              <a:pathLst>
                <a:path w="120" h="70">
                  <a:moveTo>
                    <a:pt x="0" y="0"/>
                  </a:moveTo>
                  <a:lnTo>
                    <a:pt x="14" y="34"/>
                  </a:lnTo>
                  <a:lnTo>
                    <a:pt x="0" y="70"/>
                  </a:lnTo>
                  <a:lnTo>
                    <a:pt x="120" y="34"/>
                  </a:lnTo>
                  <a:lnTo>
                    <a:pt x="0" y="0"/>
                  </a:lnTo>
                  <a:close/>
                </a:path>
              </a:pathLst>
            </a:custGeom>
            <a:solidFill>
              <a:srgbClr val="000000"/>
            </a:solidFill>
            <a:ln w="9525">
              <a:noFill/>
              <a:round/>
              <a:headEnd/>
              <a:tailEnd/>
            </a:ln>
          </p:spPr>
          <p:txBody>
            <a:bodyPr/>
            <a:lstStyle/>
            <a:p>
              <a:endParaRPr lang="en-US"/>
            </a:p>
          </p:txBody>
        </p:sp>
      </p:grpSp>
      <p:grpSp>
        <p:nvGrpSpPr>
          <p:cNvPr id="18442" name="Group 172"/>
          <p:cNvGrpSpPr>
            <a:grpSpLocks/>
          </p:cNvGrpSpPr>
          <p:nvPr/>
        </p:nvGrpSpPr>
        <p:grpSpPr bwMode="auto">
          <a:xfrm>
            <a:off x="2994025" y="3373438"/>
            <a:ext cx="723900" cy="111125"/>
            <a:chOff x="2079625" y="3529013"/>
            <a:chExt cx="723900" cy="111125"/>
          </a:xfrm>
        </p:grpSpPr>
        <p:sp>
          <p:nvSpPr>
            <p:cNvPr id="18489" name="Line 1254"/>
            <p:cNvSpPr>
              <a:spLocks noChangeShapeType="1"/>
            </p:cNvSpPr>
            <p:nvPr/>
          </p:nvSpPr>
          <p:spPr bwMode="auto">
            <a:xfrm>
              <a:off x="2117725" y="3579813"/>
              <a:ext cx="533400" cy="3175"/>
            </a:xfrm>
            <a:prstGeom prst="line">
              <a:avLst/>
            </a:prstGeom>
            <a:noFill/>
            <a:ln w="14986">
              <a:solidFill>
                <a:srgbClr val="000000"/>
              </a:solidFill>
              <a:round/>
              <a:headEnd/>
              <a:tailEnd/>
            </a:ln>
          </p:spPr>
          <p:txBody>
            <a:bodyPr/>
            <a:lstStyle/>
            <a:p>
              <a:endParaRPr lang="en-US"/>
            </a:p>
          </p:txBody>
        </p:sp>
        <p:sp>
          <p:nvSpPr>
            <p:cNvPr id="18490" name="Freeform 1255"/>
            <p:cNvSpPr>
              <a:spLocks/>
            </p:cNvSpPr>
            <p:nvPr/>
          </p:nvSpPr>
          <p:spPr bwMode="auto">
            <a:xfrm>
              <a:off x="2609850" y="3529013"/>
              <a:ext cx="193675" cy="111125"/>
            </a:xfrm>
            <a:custGeom>
              <a:avLst/>
              <a:gdLst>
                <a:gd name="T0" fmla="*/ 0 w 122"/>
                <a:gd name="T1" fmla="*/ 0 h 70"/>
                <a:gd name="T2" fmla="*/ 2147483647 w 122"/>
                <a:gd name="T3" fmla="*/ 2147483647 h 70"/>
                <a:gd name="T4" fmla="*/ 0 w 122"/>
                <a:gd name="T5" fmla="*/ 2147483647 h 70"/>
                <a:gd name="T6" fmla="*/ 2147483647 w 122"/>
                <a:gd name="T7" fmla="*/ 2147483647 h 70"/>
                <a:gd name="T8" fmla="*/ 0 w 122"/>
                <a:gd name="T9" fmla="*/ 0 h 70"/>
                <a:gd name="T10" fmla="*/ 0 60000 65536"/>
                <a:gd name="T11" fmla="*/ 0 60000 65536"/>
                <a:gd name="T12" fmla="*/ 0 60000 65536"/>
                <a:gd name="T13" fmla="*/ 0 60000 65536"/>
                <a:gd name="T14" fmla="*/ 0 60000 65536"/>
                <a:gd name="T15" fmla="*/ 0 w 122"/>
                <a:gd name="T16" fmla="*/ 0 h 70"/>
                <a:gd name="T17" fmla="*/ 122 w 122"/>
                <a:gd name="T18" fmla="*/ 70 h 70"/>
              </a:gdLst>
              <a:ahLst/>
              <a:cxnLst>
                <a:cxn ang="T10">
                  <a:pos x="T0" y="T1"/>
                </a:cxn>
                <a:cxn ang="T11">
                  <a:pos x="T2" y="T3"/>
                </a:cxn>
                <a:cxn ang="T12">
                  <a:pos x="T4" y="T5"/>
                </a:cxn>
                <a:cxn ang="T13">
                  <a:pos x="T6" y="T7"/>
                </a:cxn>
                <a:cxn ang="T14">
                  <a:pos x="T8" y="T9"/>
                </a:cxn>
              </a:cxnLst>
              <a:rect l="T15" t="T16" r="T17" b="T18"/>
              <a:pathLst>
                <a:path w="122" h="70">
                  <a:moveTo>
                    <a:pt x="0" y="0"/>
                  </a:moveTo>
                  <a:lnTo>
                    <a:pt x="16" y="34"/>
                  </a:lnTo>
                  <a:lnTo>
                    <a:pt x="0" y="70"/>
                  </a:lnTo>
                  <a:lnTo>
                    <a:pt x="122" y="34"/>
                  </a:lnTo>
                  <a:lnTo>
                    <a:pt x="0" y="0"/>
                  </a:lnTo>
                  <a:close/>
                </a:path>
              </a:pathLst>
            </a:custGeom>
            <a:solidFill>
              <a:srgbClr val="000000"/>
            </a:solidFill>
            <a:ln w="9525">
              <a:noFill/>
              <a:round/>
              <a:headEnd/>
              <a:tailEnd/>
            </a:ln>
          </p:spPr>
          <p:txBody>
            <a:bodyPr/>
            <a:lstStyle/>
            <a:p>
              <a:endParaRPr lang="en-US"/>
            </a:p>
          </p:txBody>
        </p:sp>
        <p:sp>
          <p:nvSpPr>
            <p:cNvPr id="18491" name="Freeform 1256"/>
            <p:cNvSpPr>
              <a:spLocks/>
            </p:cNvSpPr>
            <p:nvPr/>
          </p:nvSpPr>
          <p:spPr bwMode="auto">
            <a:xfrm>
              <a:off x="2079625" y="3529013"/>
              <a:ext cx="190500" cy="111125"/>
            </a:xfrm>
            <a:custGeom>
              <a:avLst/>
              <a:gdLst>
                <a:gd name="T0" fmla="*/ 2147483647 w 120"/>
                <a:gd name="T1" fmla="*/ 0 h 70"/>
                <a:gd name="T2" fmla="*/ 2147483647 w 120"/>
                <a:gd name="T3" fmla="*/ 2147483647 h 70"/>
                <a:gd name="T4" fmla="*/ 2147483647 w 120"/>
                <a:gd name="T5" fmla="*/ 2147483647 h 70"/>
                <a:gd name="T6" fmla="*/ 0 w 120"/>
                <a:gd name="T7" fmla="*/ 2147483647 h 70"/>
                <a:gd name="T8" fmla="*/ 2147483647 w 120"/>
                <a:gd name="T9" fmla="*/ 0 h 70"/>
                <a:gd name="T10" fmla="*/ 0 60000 65536"/>
                <a:gd name="T11" fmla="*/ 0 60000 65536"/>
                <a:gd name="T12" fmla="*/ 0 60000 65536"/>
                <a:gd name="T13" fmla="*/ 0 60000 65536"/>
                <a:gd name="T14" fmla="*/ 0 60000 65536"/>
                <a:gd name="T15" fmla="*/ 0 w 120"/>
                <a:gd name="T16" fmla="*/ 0 h 70"/>
                <a:gd name="T17" fmla="*/ 120 w 120"/>
                <a:gd name="T18" fmla="*/ 70 h 70"/>
              </a:gdLst>
              <a:ahLst/>
              <a:cxnLst>
                <a:cxn ang="T10">
                  <a:pos x="T0" y="T1"/>
                </a:cxn>
                <a:cxn ang="T11">
                  <a:pos x="T2" y="T3"/>
                </a:cxn>
                <a:cxn ang="T12">
                  <a:pos x="T4" y="T5"/>
                </a:cxn>
                <a:cxn ang="T13">
                  <a:pos x="T6" y="T7"/>
                </a:cxn>
                <a:cxn ang="T14">
                  <a:pos x="T8" y="T9"/>
                </a:cxn>
              </a:cxnLst>
              <a:rect l="T15" t="T16" r="T17" b="T18"/>
              <a:pathLst>
                <a:path w="120" h="70">
                  <a:moveTo>
                    <a:pt x="120" y="0"/>
                  </a:moveTo>
                  <a:lnTo>
                    <a:pt x="106" y="34"/>
                  </a:lnTo>
                  <a:lnTo>
                    <a:pt x="120" y="70"/>
                  </a:lnTo>
                  <a:lnTo>
                    <a:pt x="0" y="34"/>
                  </a:lnTo>
                  <a:lnTo>
                    <a:pt x="120" y="0"/>
                  </a:lnTo>
                  <a:close/>
                </a:path>
              </a:pathLst>
            </a:custGeom>
            <a:solidFill>
              <a:srgbClr val="000000"/>
            </a:solidFill>
            <a:ln w="9525">
              <a:noFill/>
              <a:round/>
              <a:headEnd/>
              <a:tailEnd/>
            </a:ln>
          </p:spPr>
          <p:txBody>
            <a:bodyPr/>
            <a:lstStyle/>
            <a:p>
              <a:endParaRPr lang="en-US"/>
            </a:p>
          </p:txBody>
        </p:sp>
      </p:grpSp>
      <p:grpSp>
        <p:nvGrpSpPr>
          <p:cNvPr id="18443" name="Group 160"/>
          <p:cNvGrpSpPr>
            <a:grpSpLocks/>
          </p:cNvGrpSpPr>
          <p:nvPr/>
        </p:nvGrpSpPr>
        <p:grpSpPr bwMode="auto">
          <a:xfrm>
            <a:off x="6543675" y="3411538"/>
            <a:ext cx="619125" cy="130175"/>
            <a:chOff x="5629275" y="3567113"/>
            <a:chExt cx="619125" cy="130175"/>
          </a:xfrm>
        </p:grpSpPr>
        <p:sp>
          <p:nvSpPr>
            <p:cNvPr id="18487" name="Line 1513"/>
            <p:cNvSpPr>
              <a:spLocks noChangeShapeType="1"/>
            </p:cNvSpPr>
            <p:nvPr/>
          </p:nvSpPr>
          <p:spPr bwMode="auto">
            <a:xfrm>
              <a:off x="5937250" y="3567113"/>
              <a:ext cx="1588" cy="60325"/>
            </a:xfrm>
            <a:prstGeom prst="line">
              <a:avLst/>
            </a:prstGeom>
            <a:noFill/>
            <a:ln w="6">
              <a:solidFill>
                <a:srgbClr val="000000"/>
              </a:solidFill>
              <a:round/>
              <a:headEnd/>
              <a:tailEnd/>
            </a:ln>
          </p:spPr>
          <p:txBody>
            <a:bodyPr/>
            <a:lstStyle/>
            <a:p>
              <a:endParaRPr lang="en-US"/>
            </a:p>
          </p:txBody>
        </p:sp>
        <p:sp>
          <p:nvSpPr>
            <p:cNvPr id="18488" name="Freeform 1514"/>
            <p:cNvSpPr>
              <a:spLocks/>
            </p:cNvSpPr>
            <p:nvPr/>
          </p:nvSpPr>
          <p:spPr bwMode="auto">
            <a:xfrm>
              <a:off x="5629275" y="3627438"/>
              <a:ext cx="619125" cy="69850"/>
            </a:xfrm>
            <a:custGeom>
              <a:avLst/>
              <a:gdLst>
                <a:gd name="T0" fmla="*/ 2147483647 w 390"/>
                <a:gd name="T1" fmla="*/ 2147483647 h 44"/>
                <a:gd name="T2" fmla="*/ 2147483647 w 390"/>
                <a:gd name="T3" fmla="*/ 2147483647 h 44"/>
                <a:gd name="T4" fmla="*/ 2147483647 w 390"/>
                <a:gd name="T5" fmla="*/ 2147483647 h 44"/>
                <a:gd name="T6" fmla="*/ 2147483647 w 390"/>
                <a:gd name="T7" fmla="*/ 2147483647 h 44"/>
                <a:gd name="T8" fmla="*/ 2147483647 w 390"/>
                <a:gd name="T9" fmla="*/ 2147483647 h 44"/>
                <a:gd name="T10" fmla="*/ 2147483647 w 390"/>
                <a:gd name="T11" fmla="*/ 2147483647 h 44"/>
                <a:gd name="T12" fmla="*/ 2147483647 w 390"/>
                <a:gd name="T13" fmla="*/ 0 h 44"/>
                <a:gd name="T14" fmla="*/ 2147483647 w 390"/>
                <a:gd name="T15" fmla="*/ 0 h 44"/>
                <a:gd name="T16" fmla="*/ 2147483647 w 390"/>
                <a:gd name="T17" fmla="*/ 0 h 44"/>
                <a:gd name="T18" fmla="*/ 2147483647 w 390"/>
                <a:gd name="T19" fmla="*/ 0 h 44"/>
                <a:gd name="T20" fmla="*/ 2147483647 w 390"/>
                <a:gd name="T21" fmla="*/ 0 h 44"/>
                <a:gd name="T22" fmla="*/ 2147483647 w 390"/>
                <a:gd name="T23" fmla="*/ 2147483647 h 44"/>
                <a:gd name="T24" fmla="*/ 0 w 390"/>
                <a:gd name="T25" fmla="*/ 2147483647 h 44"/>
                <a:gd name="T26" fmla="*/ 0 w 390"/>
                <a:gd name="T27" fmla="*/ 2147483647 h 44"/>
                <a:gd name="T28" fmla="*/ 0 w 390"/>
                <a:gd name="T29" fmla="*/ 2147483647 h 44"/>
                <a:gd name="T30" fmla="*/ 0 w 390"/>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0"/>
                <a:gd name="T49" fmla="*/ 0 h 44"/>
                <a:gd name="T50" fmla="*/ 390 w 390"/>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0" h="44">
                  <a:moveTo>
                    <a:pt x="390" y="44"/>
                  </a:moveTo>
                  <a:lnTo>
                    <a:pt x="390" y="18"/>
                  </a:lnTo>
                  <a:lnTo>
                    <a:pt x="388" y="10"/>
                  </a:lnTo>
                  <a:lnTo>
                    <a:pt x="386" y="4"/>
                  </a:lnTo>
                  <a:lnTo>
                    <a:pt x="384" y="0"/>
                  </a:lnTo>
                  <a:lnTo>
                    <a:pt x="380" y="0"/>
                  </a:lnTo>
                  <a:lnTo>
                    <a:pt x="8" y="0"/>
                  </a:lnTo>
                  <a:lnTo>
                    <a:pt x="6" y="0"/>
                  </a:lnTo>
                  <a:lnTo>
                    <a:pt x="2" y="4"/>
                  </a:lnTo>
                  <a:lnTo>
                    <a:pt x="0" y="10"/>
                  </a:lnTo>
                  <a:lnTo>
                    <a:pt x="0" y="18"/>
                  </a:lnTo>
                  <a:lnTo>
                    <a:pt x="0" y="44"/>
                  </a:lnTo>
                </a:path>
              </a:pathLst>
            </a:custGeom>
            <a:noFill/>
            <a:ln w="9652">
              <a:solidFill>
                <a:srgbClr val="000000"/>
              </a:solidFill>
              <a:round/>
              <a:headEnd/>
              <a:tailEnd/>
            </a:ln>
          </p:spPr>
          <p:txBody>
            <a:bodyPr/>
            <a:lstStyle/>
            <a:p>
              <a:endParaRPr lang="en-US"/>
            </a:p>
          </p:txBody>
        </p:sp>
      </p:grpSp>
      <p:sp>
        <p:nvSpPr>
          <p:cNvPr id="18444" name="TextBox 380"/>
          <p:cNvSpPr txBox="1">
            <a:spLocks noChangeArrowheads="1"/>
          </p:cNvSpPr>
          <p:nvPr/>
        </p:nvSpPr>
        <p:spPr bwMode="auto">
          <a:xfrm>
            <a:off x="2141538" y="412750"/>
            <a:ext cx="858837" cy="276225"/>
          </a:xfrm>
          <a:prstGeom prst="rect">
            <a:avLst/>
          </a:prstGeom>
          <a:noFill/>
          <a:ln w="9525">
            <a:noFill/>
            <a:miter lim="800000"/>
            <a:headEnd/>
            <a:tailEnd/>
          </a:ln>
        </p:spPr>
        <p:txBody>
          <a:bodyPr wrap="none">
            <a:spAutoFit/>
          </a:bodyPr>
          <a:lstStyle/>
          <a:p>
            <a:r>
              <a:rPr lang="en-US" sz="1200" b="1">
                <a:latin typeface="Arial" charset="0"/>
              </a:rPr>
              <a:t>Hormone</a:t>
            </a:r>
          </a:p>
        </p:txBody>
      </p:sp>
      <p:sp>
        <p:nvSpPr>
          <p:cNvPr id="18445" name="TextBox 382"/>
          <p:cNvSpPr txBox="1">
            <a:spLocks noChangeArrowheads="1"/>
          </p:cNvSpPr>
          <p:nvPr/>
        </p:nvSpPr>
        <p:spPr bwMode="auto">
          <a:xfrm>
            <a:off x="4002088" y="601663"/>
            <a:ext cx="1160462" cy="461962"/>
          </a:xfrm>
          <a:prstGeom prst="rect">
            <a:avLst/>
          </a:prstGeom>
          <a:noFill/>
          <a:ln w="9525">
            <a:noFill/>
            <a:miter lim="800000"/>
            <a:headEnd/>
            <a:tailEnd/>
          </a:ln>
        </p:spPr>
        <p:txBody>
          <a:bodyPr wrap="none">
            <a:spAutoFit/>
          </a:bodyPr>
          <a:lstStyle/>
          <a:p>
            <a:r>
              <a:rPr lang="en-US" sz="1200" b="1">
                <a:latin typeface="Arial" charset="0"/>
              </a:rPr>
              <a:t>Transcription</a:t>
            </a:r>
          </a:p>
          <a:p>
            <a:r>
              <a:rPr lang="en-US" sz="1200" b="1">
                <a:latin typeface="Arial" charset="0"/>
              </a:rPr>
              <a:t>factor</a:t>
            </a:r>
          </a:p>
        </p:txBody>
      </p:sp>
      <p:sp>
        <p:nvSpPr>
          <p:cNvPr id="18446" name="TextBox 384"/>
          <p:cNvSpPr txBox="1">
            <a:spLocks noChangeArrowheads="1"/>
          </p:cNvSpPr>
          <p:nvPr/>
        </p:nvSpPr>
        <p:spPr bwMode="auto">
          <a:xfrm>
            <a:off x="4002088" y="1179513"/>
            <a:ext cx="919162" cy="461962"/>
          </a:xfrm>
          <a:prstGeom prst="rect">
            <a:avLst/>
          </a:prstGeom>
          <a:noFill/>
          <a:ln w="9525">
            <a:noFill/>
            <a:miter lim="800000"/>
            <a:headEnd/>
            <a:tailEnd/>
          </a:ln>
        </p:spPr>
        <p:txBody>
          <a:bodyPr wrap="none">
            <a:spAutoFit/>
          </a:bodyPr>
          <a:lstStyle/>
          <a:p>
            <a:r>
              <a:rPr lang="en-US" sz="1200" b="1">
                <a:latin typeface="Arial" charset="0"/>
              </a:rPr>
              <a:t>Response</a:t>
            </a:r>
          </a:p>
          <a:p>
            <a:r>
              <a:rPr lang="en-US" sz="1200" b="1">
                <a:latin typeface="Arial" charset="0"/>
              </a:rPr>
              <a:t>element</a:t>
            </a:r>
          </a:p>
        </p:txBody>
      </p:sp>
      <p:sp>
        <p:nvSpPr>
          <p:cNvPr id="18447" name="TextBox 386"/>
          <p:cNvSpPr txBox="1">
            <a:spLocks noChangeArrowheads="1"/>
          </p:cNvSpPr>
          <p:nvPr/>
        </p:nvSpPr>
        <p:spPr bwMode="auto">
          <a:xfrm>
            <a:off x="2081213" y="2178050"/>
            <a:ext cx="5948362" cy="338138"/>
          </a:xfrm>
          <a:prstGeom prst="rect">
            <a:avLst/>
          </a:prstGeom>
          <a:noFill/>
          <a:ln w="9525">
            <a:noFill/>
            <a:miter lim="800000"/>
            <a:headEnd/>
            <a:tailEnd/>
          </a:ln>
        </p:spPr>
        <p:txBody>
          <a:bodyPr wrap="none">
            <a:spAutoFit/>
          </a:bodyPr>
          <a:lstStyle/>
          <a:p>
            <a:r>
              <a:rPr lang="en-US" sz="1600" b="1">
                <a:latin typeface="Arial" charset="0"/>
              </a:rPr>
              <a:t>(a) Binding of a small effector molecule such as a hormone</a:t>
            </a:r>
          </a:p>
        </p:txBody>
      </p:sp>
      <p:sp>
        <p:nvSpPr>
          <p:cNvPr id="18448" name="TextBox 388"/>
          <p:cNvSpPr txBox="1">
            <a:spLocks noChangeArrowheads="1"/>
          </p:cNvSpPr>
          <p:nvPr/>
        </p:nvSpPr>
        <p:spPr bwMode="auto">
          <a:xfrm>
            <a:off x="3244850" y="2555875"/>
            <a:ext cx="1160463" cy="461963"/>
          </a:xfrm>
          <a:prstGeom prst="rect">
            <a:avLst/>
          </a:prstGeom>
          <a:noFill/>
          <a:ln w="9525">
            <a:noFill/>
            <a:miter lim="800000"/>
            <a:headEnd/>
            <a:tailEnd/>
          </a:ln>
        </p:spPr>
        <p:txBody>
          <a:bodyPr wrap="none">
            <a:spAutoFit/>
          </a:bodyPr>
          <a:lstStyle/>
          <a:p>
            <a:r>
              <a:rPr lang="en-US" sz="1200" b="1">
                <a:latin typeface="Arial" charset="0"/>
              </a:rPr>
              <a:t>Transcription</a:t>
            </a:r>
          </a:p>
          <a:p>
            <a:r>
              <a:rPr lang="en-US" sz="1200" b="1">
                <a:latin typeface="Arial" charset="0"/>
              </a:rPr>
              <a:t>factor</a:t>
            </a:r>
          </a:p>
        </p:txBody>
      </p:sp>
      <p:sp>
        <p:nvSpPr>
          <p:cNvPr id="18449" name="TextBox 390"/>
          <p:cNvSpPr txBox="1">
            <a:spLocks noChangeArrowheads="1"/>
          </p:cNvSpPr>
          <p:nvPr/>
        </p:nvSpPr>
        <p:spPr bwMode="auto">
          <a:xfrm>
            <a:off x="4179888" y="2819400"/>
            <a:ext cx="1160462" cy="461963"/>
          </a:xfrm>
          <a:prstGeom prst="rect">
            <a:avLst/>
          </a:prstGeom>
          <a:noFill/>
          <a:ln w="9525">
            <a:noFill/>
            <a:miter lim="800000"/>
            <a:headEnd/>
            <a:tailEnd/>
          </a:ln>
        </p:spPr>
        <p:txBody>
          <a:bodyPr wrap="none">
            <a:spAutoFit/>
          </a:bodyPr>
          <a:lstStyle/>
          <a:p>
            <a:r>
              <a:rPr lang="en-US" sz="1200" b="1">
                <a:latin typeface="Arial" charset="0"/>
              </a:rPr>
              <a:t>Transcription</a:t>
            </a:r>
          </a:p>
          <a:p>
            <a:r>
              <a:rPr lang="en-US" sz="1200" b="1">
                <a:latin typeface="Arial" charset="0"/>
              </a:rPr>
              <a:t>factor</a:t>
            </a:r>
          </a:p>
        </p:txBody>
      </p:sp>
      <p:sp>
        <p:nvSpPr>
          <p:cNvPr id="18450" name="TextBox 394"/>
          <p:cNvSpPr txBox="1">
            <a:spLocks noChangeArrowheads="1"/>
          </p:cNvSpPr>
          <p:nvPr/>
        </p:nvSpPr>
        <p:spPr bwMode="auto">
          <a:xfrm>
            <a:off x="2081213" y="4268788"/>
            <a:ext cx="3128962" cy="338137"/>
          </a:xfrm>
          <a:prstGeom prst="rect">
            <a:avLst/>
          </a:prstGeom>
          <a:noFill/>
          <a:ln w="9525">
            <a:noFill/>
            <a:miter lim="800000"/>
            <a:headEnd/>
            <a:tailEnd/>
          </a:ln>
        </p:spPr>
        <p:txBody>
          <a:bodyPr wrap="none">
            <a:spAutoFit/>
          </a:bodyPr>
          <a:lstStyle/>
          <a:p>
            <a:r>
              <a:rPr lang="en-US" sz="1600" b="1">
                <a:latin typeface="Arial" charset="0"/>
              </a:rPr>
              <a:t>(b) Protein–protein interaction</a:t>
            </a:r>
          </a:p>
        </p:txBody>
      </p:sp>
      <p:sp>
        <p:nvSpPr>
          <p:cNvPr id="18451" name="TextBox 396"/>
          <p:cNvSpPr txBox="1">
            <a:spLocks noChangeArrowheads="1"/>
          </p:cNvSpPr>
          <p:nvPr/>
        </p:nvSpPr>
        <p:spPr bwMode="auto">
          <a:xfrm>
            <a:off x="2730500" y="4637088"/>
            <a:ext cx="1160463" cy="461962"/>
          </a:xfrm>
          <a:prstGeom prst="rect">
            <a:avLst/>
          </a:prstGeom>
          <a:noFill/>
          <a:ln w="9525">
            <a:noFill/>
            <a:miter lim="800000"/>
            <a:headEnd/>
            <a:tailEnd/>
          </a:ln>
        </p:spPr>
        <p:txBody>
          <a:bodyPr wrap="none">
            <a:spAutoFit/>
          </a:bodyPr>
          <a:lstStyle/>
          <a:p>
            <a:r>
              <a:rPr lang="en-US" sz="1200" b="1">
                <a:latin typeface="Arial" charset="0"/>
              </a:rPr>
              <a:t>Transcription</a:t>
            </a:r>
          </a:p>
          <a:p>
            <a:r>
              <a:rPr lang="en-US" sz="1200" b="1">
                <a:latin typeface="Arial" charset="0"/>
              </a:rPr>
              <a:t>factor</a:t>
            </a:r>
          </a:p>
        </p:txBody>
      </p:sp>
      <p:sp>
        <p:nvSpPr>
          <p:cNvPr id="18452" name="TextBox 398"/>
          <p:cNvSpPr txBox="1">
            <a:spLocks noChangeArrowheads="1"/>
          </p:cNvSpPr>
          <p:nvPr/>
        </p:nvSpPr>
        <p:spPr bwMode="auto">
          <a:xfrm>
            <a:off x="2070100" y="6143625"/>
            <a:ext cx="5122863" cy="339725"/>
          </a:xfrm>
          <a:prstGeom prst="rect">
            <a:avLst/>
          </a:prstGeom>
          <a:noFill/>
          <a:ln w="9525">
            <a:noFill/>
            <a:miter lim="800000"/>
            <a:headEnd/>
            <a:tailEnd/>
          </a:ln>
        </p:spPr>
        <p:txBody>
          <a:bodyPr wrap="none">
            <a:spAutoFit/>
          </a:bodyPr>
          <a:lstStyle/>
          <a:p>
            <a:r>
              <a:rPr lang="en-US" sz="1600" b="1">
                <a:latin typeface="Arial" charset="0"/>
              </a:rPr>
              <a:t>(c) Covalent modification such as phosphorylation</a:t>
            </a:r>
          </a:p>
        </p:txBody>
      </p:sp>
      <p:sp>
        <p:nvSpPr>
          <p:cNvPr id="18453" name="TextBox 400"/>
          <p:cNvSpPr txBox="1">
            <a:spLocks noChangeArrowheads="1"/>
          </p:cNvSpPr>
          <p:nvPr/>
        </p:nvSpPr>
        <p:spPr bwMode="auto">
          <a:xfrm>
            <a:off x="4065588" y="5046663"/>
            <a:ext cx="757237" cy="276225"/>
          </a:xfrm>
          <a:prstGeom prst="rect">
            <a:avLst/>
          </a:prstGeom>
          <a:noFill/>
          <a:ln w="9525">
            <a:noFill/>
            <a:miter lim="800000"/>
            <a:headEnd/>
            <a:tailEnd/>
          </a:ln>
        </p:spPr>
        <p:txBody>
          <a:bodyPr wrap="none">
            <a:spAutoFit/>
          </a:bodyPr>
          <a:lstStyle/>
          <a:p>
            <a:r>
              <a:rPr lang="en-US" sz="1200" b="1">
                <a:solidFill>
                  <a:schemeClr val="bg1"/>
                </a:solidFill>
                <a:latin typeface="Arial" charset="0"/>
              </a:rPr>
              <a:t>Inactive</a:t>
            </a:r>
          </a:p>
        </p:txBody>
      </p:sp>
      <p:sp>
        <p:nvSpPr>
          <p:cNvPr id="18454" name="TextBox 402"/>
          <p:cNvSpPr txBox="1">
            <a:spLocks noChangeArrowheads="1"/>
          </p:cNvSpPr>
          <p:nvPr/>
        </p:nvSpPr>
        <p:spPr bwMode="auto">
          <a:xfrm>
            <a:off x="7753350" y="5057775"/>
            <a:ext cx="644525" cy="276225"/>
          </a:xfrm>
          <a:prstGeom prst="rect">
            <a:avLst/>
          </a:prstGeom>
          <a:noFill/>
          <a:ln w="9525">
            <a:noFill/>
            <a:miter lim="800000"/>
            <a:headEnd/>
            <a:tailEnd/>
          </a:ln>
        </p:spPr>
        <p:txBody>
          <a:bodyPr wrap="none">
            <a:spAutoFit/>
          </a:bodyPr>
          <a:lstStyle/>
          <a:p>
            <a:r>
              <a:rPr lang="en-US" sz="1200" b="1">
                <a:solidFill>
                  <a:schemeClr val="bg1"/>
                </a:solidFill>
                <a:latin typeface="Arial" charset="0"/>
              </a:rPr>
              <a:t>Active</a:t>
            </a:r>
          </a:p>
        </p:txBody>
      </p:sp>
      <p:grpSp>
        <p:nvGrpSpPr>
          <p:cNvPr id="18455" name="Group 159"/>
          <p:cNvGrpSpPr>
            <a:grpSpLocks/>
          </p:cNvGrpSpPr>
          <p:nvPr/>
        </p:nvGrpSpPr>
        <p:grpSpPr bwMode="auto">
          <a:xfrm>
            <a:off x="6572250" y="5167313"/>
            <a:ext cx="52388" cy="203200"/>
            <a:chOff x="5657850" y="5322884"/>
            <a:chExt cx="52157" cy="203204"/>
          </a:xfrm>
        </p:grpSpPr>
        <p:sp>
          <p:nvSpPr>
            <p:cNvPr id="18485" name="Freeform 1239"/>
            <p:cNvSpPr>
              <a:spLocks/>
            </p:cNvSpPr>
            <p:nvPr/>
          </p:nvSpPr>
          <p:spPr bwMode="auto">
            <a:xfrm>
              <a:off x="5657850" y="5322888"/>
              <a:ext cx="41275" cy="203200"/>
            </a:xfrm>
            <a:custGeom>
              <a:avLst/>
              <a:gdLst>
                <a:gd name="T0" fmla="*/ 2147483647 w 26"/>
                <a:gd name="T1" fmla="*/ 2147483647 h 128"/>
                <a:gd name="T2" fmla="*/ 0 w 26"/>
                <a:gd name="T3" fmla="*/ 0 h 128"/>
                <a:gd name="T4" fmla="*/ 2147483647 w 26"/>
                <a:gd name="T5" fmla="*/ 2147483647 h 128"/>
                <a:gd name="T6" fmla="*/ 0 60000 65536"/>
                <a:gd name="T7" fmla="*/ 0 60000 65536"/>
                <a:gd name="T8" fmla="*/ 0 60000 65536"/>
                <a:gd name="T9" fmla="*/ 0 w 26"/>
                <a:gd name="T10" fmla="*/ 0 h 128"/>
                <a:gd name="T11" fmla="*/ 26 w 26"/>
                <a:gd name="T12" fmla="*/ 128 h 128"/>
              </a:gdLst>
              <a:ahLst/>
              <a:cxnLst>
                <a:cxn ang="T6">
                  <a:pos x="T0" y="T1"/>
                </a:cxn>
                <a:cxn ang="T7">
                  <a:pos x="T2" y="T3"/>
                </a:cxn>
                <a:cxn ang="T8">
                  <a:pos x="T4" y="T5"/>
                </a:cxn>
              </a:cxnLst>
              <a:rect l="T9" t="T10" r="T11" b="T12"/>
              <a:pathLst>
                <a:path w="26" h="128">
                  <a:moveTo>
                    <a:pt x="26" y="128"/>
                  </a:moveTo>
                  <a:lnTo>
                    <a:pt x="0" y="0"/>
                  </a:lnTo>
                  <a:lnTo>
                    <a:pt x="26" y="128"/>
                  </a:lnTo>
                  <a:close/>
                </a:path>
              </a:pathLst>
            </a:custGeom>
            <a:solidFill>
              <a:srgbClr val="FFEEA0"/>
            </a:solidFill>
            <a:ln w="19939">
              <a:solidFill>
                <a:schemeClr val="tx1"/>
              </a:solidFill>
              <a:round/>
              <a:headEnd/>
              <a:tailEnd/>
            </a:ln>
          </p:spPr>
          <p:txBody>
            <a:bodyPr/>
            <a:lstStyle/>
            <a:p>
              <a:endParaRPr lang="en-US"/>
            </a:p>
          </p:txBody>
        </p:sp>
        <p:sp>
          <p:nvSpPr>
            <p:cNvPr id="18486" name="Line 1240"/>
            <p:cNvSpPr>
              <a:spLocks noChangeShapeType="1"/>
            </p:cNvSpPr>
            <p:nvPr/>
          </p:nvSpPr>
          <p:spPr bwMode="auto">
            <a:xfrm flipH="1" flipV="1">
              <a:off x="5668732" y="5322884"/>
              <a:ext cx="41275" cy="203200"/>
            </a:xfrm>
            <a:prstGeom prst="line">
              <a:avLst/>
            </a:prstGeom>
            <a:noFill/>
            <a:ln w="9652">
              <a:solidFill>
                <a:srgbClr val="000000"/>
              </a:solidFill>
              <a:round/>
              <a:headEnd/>
              <a:tailEnd/>
            </a:ln>
          </p:spPr>
          <p:txBody>
            <a:bodyPr/>
            <a:lstStyle/>
            <a:p>
              <a:endParaRPr lang="en-US"/>
            </a:p>
          </p:txBody>
        </p:sp>
      </p:grpSp>
      <p:grpSp>
        <p:nvGrpSpPr>
          <p:cNvPr id="18456" name="Group 157"/>
          <p:cNvGrpSpPr>
            <a:grpSpLocks/>
          </p:cNvGrpSpPr>
          <p:nvPr/>
        </p:nvGrpSpPr>
        <p:grpSpPr bwMode="auto">
          <a:xfrm>
            <a:off x="7067550" y="5156200"/>
            <a:ext cx="41275" cy="214313"/>
            <a:chOff x="6153146" y="5311998"/>
            <a:chExt cx="41279" cy="214090"/>
          </a:xfrm>
        </p:grpSpPr>
        <p:sp>
          <p:nvSpPr>
            <p:cNvPr id="18483" name="Freeform 1241"/>
            <p:cNvSpPr>
              <a:spLocks/>
            </p:cNvSpPr>
            <p:nvPr/>
          </p:nvSpPr>
          <p:spPr bwMode="auto">
            <a:xfrm>
              <a:off x="6153150" y="5322888"/>
              <a:ext cx="41275" cy="203200"/>
            </a:xfrm>
            <a:custGeom>
              <a:avLst/>
              <a:gdLst>
                <a:gd name="T0" fmla="*/ 0 w 26"/>
                <a:gd name="T1" fmla="*/ 2147483647 h 128"/>
                <a:gd name="T2" fmla="*/ 2147483647 w 26"/>
                <a:gd name="T3" fmla="*/ 0 h 128"/>
                <a:gd name="T4" fmla="*/ 0 w 26"/>
                <a:gd name="T5" fmla="*/ 2147483647 h 128"/>
                <a:gd name="T6" fmla="*/ 0 60000 65536"/>
                <a:gd name="T7" fmla="*/ 0 60000 65536"/>
                <a:gd name="T8" fmla="*/ 0 60000 65536"/>
                <a:gd name="T9" fmla="*/ 0 w 26"/>
                <a:gd name="T10" fmla="*/ 0 h 128"/>
                <a:gd name="T11" fmla="*/ 26 w 26"/>
                <a:gd name="T12" fmla="*/ 128 h 128"/>
              </a:gdLst>
              <a:ahLst/>
              <a:cxnLst>
                <a:cxn ang="T6">
                  <a:pos x="T0" y="T1"/>
                </a:cxn>
                <a:cxn ang="T7">
                  <a:pos x="T2" y="T3"/>
                </a:cxn>
                <a:cxn ang="T8">
                  <a:pos x="T4" y="T5"/>
                </a:cxn>
              </a:cxnLst>
              <a:rect l="T9" t="T10" r="T11" b="T12"/>
              <a:pathLst>
                <a:path w="26" h="128">
                  <a:moveTo>
                    <a:pt x="0" y="128"/>
                  </a:moveTo>
                  <a:lnTo>
                    <a:pt x="26" y="0"/>
                  </a:lnTo>
                  <a:lnTo>
                    <a:pt x="0" y="128"/>
                  </a:lnTo>
                  <a:close/>
                </a:path>
              </a:pathLst>
            </a:custGeom>
            <a:solidFill>
              <a:srgbClr val="FFEEA0"/>
            </a:solidFill>
            <a:ln w="19939">
              <a:solidFill>
                <a:schemeClr val="tx1"/>
              </a:solidFill>
              <a:round/>
              <a:headEnd/>
              <a:tailEnd/>
            </a:ln>
          </p:spPr>
          <p:txBody>
            <a:bodyPr/>
            <a:lstStyle/>
            <a:p>
              <a:endParaRPr lang="en-US"/>
            </a:p>
          </p:txBody>
        </p:sp>
        <p:sp>
          <p:nvSpPr>
            <p:cNvPr id="18484" name="Line 1242"/>
            <p:cNvSpPr>
              <a:spLocks noChangeShapeType="1"/>
            </p:cNvSpPr>
            <p:nvPr/>
          </p:nvSpPr>
          <p:spPr bwMode="auto">
            <a:xfrm flipV="1">
              <a:off x="6153146" y="5311998"/>
              <a:ext cx="41275" cy="203200"/>
            </a:xfrm>
            <a:prstGeom prst="line">
              <a:avLst/>
            </a:prstGeom>
            <a:noFill/>
            <a:ln w="9652">
              <a:solidFill>
                <a:srgbClr val="000000"/>
              </a:solidFill>
              <a:round/>
              <a:headEnd/>
              <a:tailEnd/>
            </a:ln>
          </p:spPr>
          <p:txBody>
            <a:bodyPr/>
            <a:lstStyle/>
            <a:p>
              <a:endParaRPr lang="en-US"/>
            </a:p>
          </p:txBody>
        </p:sp>
      </p:grpSp>
      <p:grpSp>
        <p:nvGrpSpPr>
          <p:cNvPr id="18457" name="Group 152"/>
          <p:cNvGrpSpPr>
            <a:grpSpLocks/>
          </p:cNvGrpSpPr>
          <p:nvPr/>
        </p:nvGrpSpPr>
        <p:grpSpPr bwMode="auto">
          <a:xfrm>
            <a:off x="3406775" y="765175"/>
            <a:ext cx="638175" cy="420688"/>
            <a:chOff x="2492371" y="920973"/>
            <a:chExt cx="638179" cy="420465"/>
          </a:xfrm>
        </p:grpSpPr>
        <p:sp>
          <p:nvSpPr>
            <p:cNvPr id="18481" name="Line 1384"/>
            <p:cNvSpPr>
              <a:spLocks noChangeShapeType="1"/>
            </p:cNvSpPr>
            <p:nvPr/>
          </p:nvSpPr>
          <p:spPr bwMode="auto">
            <a:xfrm flipH="1">
              <a:off x="2492375" y="931863"/>
              <a:ext cx="638175" cy="409575"/>
            </a:xfrm>
            <a:prstGeom prst="line">
              <a:avLst/>
            </a:prstGeom>
            <a:noFill/>
            <a:ln w="19939">
              <a:solidFill>
                <a:srgbClr val="FFFFFF"/>
              </a:solidFill>
              <a:round/>
              <a:headEnd/>
              <a:tailEnd/>
            </a:ln>
          </p:spPr>
          <p:txBody>
            <a:bodyPr/>
            <a:lstStyle/>
            <a:p>
              <a:endParaRPr lang="en-US"/>
            </a:p>
          </p:txBody>
        </p:sp>
        <p:sp>
          <p:nvSpPr>
            <p:cNvPr id="18482" name="Line 1385"/>
            <p:cNvSpPr>
              <a:spLocks noChangeShapeType="1"/>
            </p:cNvSpPr>
            <p:nvPr/>
          </p:nvSpPr>
          <p:spPr bwMode="auto">
            <a:xfrm flipH="1">
              <a:off x="2492371" y="920973"/>
              <a:ext cx="638175" cy="409575"/>
            </a:xfrm>
            <a:prstGeom prst="line">
              <a:avLst/>
            </a:prstGeom>
            <a:noFill/>
            <a:ln w="9652">
              <a:solidFill>
                <a:srgbClr val="000000"/>
              </a:solidFill>
              <a:round/>
              <a:headEnd/>
              <a:tailEnd/>
            </a:ln>
          </p:spPr>
          <p:txBody>
            <a:bodyPr/>
            <a:lstStyle/>
            <a:p>
              <a:endParaRPr lang="en-US"/>
            </a:p>
          </p:txBody>
        </p:sp>
      </p:grpSp>
      <p:grpSp>
        <p:nvGrpSpPr>
          <p:cNvPr id="18458" name="Group 155"/>
          <p:cNvGrpSpPr>
            <a:grpSpLocks/>
          </p:cNvGrpSpPr>
          <p:nvPr/>
        </p:nvGrpSpPr>
        <p:grpSpPr bwMode="auto">
          <a:xfrm>
            <a:off x="3946525" y="2968625"/>
            <a:ext cx="279400" cy="322263"/>
            <a:chOff x="3032121" y="3124423"/>
            <a:chExt cx="279404" cy="322040"/>
          </a:xfrm>
        </p:grpSpPr>
        <p:sp>
          <p:nvSpPr>
            <p:cNvPr id="18479" name="Line 1405"/>
            <p:cNvSpPr>
              <a:spLocks noChangeShapeType="1"/>
            </p:cNvSpPr>
            <p:nvPr/>
          </p:nvSpPr>
          <p:spPr bwMode="auto">
            <a:xfrm flipH="1">
              <a:off x="3032125" y="3135313"/>
              <a:ext cx="279400" cy="311150"/>
            </a:xfrm>
            <a:prstGeom prst="line">
              <a:avLst/>
            </a:prstGeom>
            <a:noFill/>
            <a:ln w="19939">
              <a:solidFill>
                <a:srgbClr val="FFFFFF"/>
              </a:solidFill>
              <a:round/>
              <a:headEnd/>
              <a:tailEnd/>
            </a:ln>
          </p:spPr>
          <p:txBody>
            <a:bodyPr/>
            <a:lstStyle/>
            <a:p>
              <a:endParaRPr lang="en-US"/>
            </a:p>
          </p:txBody>
        </p:sp>
        <p:sp>
          <p:nvSpPr>
            <p:cNvPr id="18480" name="Line 1406"/>
            <p:cNvSpPr>
              <a:spLocks noChangeShapeType="1"/>
            </p:cNvSpPr>
            <p:nvPr/>
          </p:nvSpPr>
          <p:spPr bwMode="auto">
            <a:xfrm flipH="1">
              <a:off x="3032121" y="3124423"/>
              <a:ext cx="279400" cy="311150"/>
            </a:xfrm>
            <a:prstGeom prst="line">
              <a:avLst/>
            </a:prstGeom>
            <a:noFill/>
            <a:ln w="9652">
              <a:solidFill>
                <a:srgbClr val="000000"/>
              </a:solidFill>
              <a:round/>
              <a:headEnd/>
              <a:tailEnd/>
            </a:ln>
          </p:spPr>
          <p:txBody>
            <a:bodyPr/>
            <a:lstStyle/>
            <a:p>
              <a:endParaRPr lang="en-US"/>
            </a:p>
          </p:txBody>
        </p:sp>
      </p:grpSp>
      <p:grpSp>
        <p:nvGrpSpPr>
          <p:cNvPr id="18459" name="Group 154"/>
          <p:cNvGrpSpPr>
            <a:grpSpLocks/>
          </p:cNvGrpSpPr>
          <p:nvPr/>
        </p:nvGrpSpPr>
        <p:grpSpPr bwMode="auto">
          <a:xfrm>
            <a:off x="2844800" y="2708275"/>
            <a:ext cx="438150" cy="582613"/>
            <a:chOff x="1930396" y="2864073"/>
            <a:chExt cx="438154" cy="582390"/>
          </a:xfrm>
        </p:grpSpPr>
        <p:sp>
          <p:nvSpPr>
            <p:cNvPr id="18477" name="Line 1491"/>
            <p:cNvSpPr>
              <a:spLocks noChangeShapeType="1"/>
            </p:cNvSpPr>
            <p:nvPr/>
          </p:nvSpPr>
          <p:spPr bwMode="auto">
            <a:xfrm flipH="1">
              <a:off x="1930400" y="2874963"/>
              <a:ext cx="438150" cy="571500"/>
            </a:xfrm>
            <a:prstGeom prst="line">
              <a:avLst/>
            </a:prstGeom>
            <a:noFill/>
            <a:ln w="19939">
              <a:solidFill>
                <a:srgbClr val="FFFFFF"/>
              </a:solidFill>
              <a:round/>
              <a:headEnd/>
              <a:tailEnd/>
            </a:ln>
          </p:spPr>
          <p:txBody>
            <a:bodyPr/>
            <a:lstStyle/>
            <a:p>
              <a:endParaRPr lang="en-US"/>
            </a:p>
          </p:txBody>
        </p:sp>
        <p:sp>
          <p:nvSpPr>
            <p:cNvPr id="18478" name="Line 1492"/>
            <p:cNvSpPr>
              <a:spLocks noChangeShapeType="1"/>
            </p:cNvSpPr>
            <p:nvPr/>
          </p:nvSpPr>
          <p:spPr bwMode="auto">
            <a:xfrm flipH="1">
              <a:off x="1930396" y="2864073"/>
              <a:ext cx="438150" cy="571500"/>
            </a:xfrm>
            <a:prstGeom prst="line">
              <a:avLst/>
            </a:prstGeom>
            <a:noFill/>
            <a:ln w="9652">
              <a:solidFill>
                <a:srgbClr val="000000"/>
              </a:solidFill>
              <a:round/>
              <a:headEnd/>
              <a:tailEnd/>
            </a:ln>
          </p:spPr>
          <p:txBody>
            <a:bodyPr/>
            <a:lstStyle/>
            <a:p>
              <a:endParaRPr lang="en-US"/>
            </a:p>
          </p:txBody>
        </p:sp>
      </p:grpSp>
      <p:grpSp>
        <p:nvGrpSpPr>
          <p:cNvPr id="18460" name="Group 153"/>
          <p:cNvGrpSpPr>
            <a:grpSpLocks/>
          </p:cNvGrpSpPr>
          <p:nvPr/>
        </p:nvGrpSpPr>
        <p:grpSpPr bwMode="auto">
          <a:xfrm>
            <a:off x="3470275" y="1311275"/>
            <a:ext cx="574675" cy="442913"/>
            <a:chOff x="2555871" y="1467073"/>
            <a:chExt cx="574679" cy="442690"/>
          </a:xfrm>
        </p:grpSpPr>
        <p:sp>
          <p:nvSpPr>
            <p:cNvPr id="18475" name="Line 1493"/>
            <p:cNvSpPr>
              <a:spLocks noChangeShapeType="1"/>
            </p:cNvSpPr>
            <p:nvPr/>
          </p:nvSpPr>
          <p:spPr bwMode="auto">
            <a:xfrm flipH="1">
              <a:off x="2555875" y="1477963"/>
              <a:ext cx="574675" cy="431800"/>
            </a:xfrm>
            <a:prstGeom prst="line">
              <a:avLst/>
            </a:prstGeom>
            <a:noFill/>
            <a:ln w="19939">
              <a:solidFill>
                <a:srgbClr val="FFFFFF"/>
              </a:solidFill>
              <a:round/>
              <a:headEnd/>
              <a:tailEnd/>
            </a:ln>
          </p:spPr>
          <p:txBody>
            <a:bodyPr/>
            <a:lstStyle/>
            <a:p>
              <a:endParaRPr lang="en-US"/>
            </a:p>
          </p:txBody>
        </p:sp>
        <p:sp>
          <p:nvSpPr>
            <p:cNvPr id="18476" name="Line 1494"/>
            <p:cNvSpPr>
              <a:spLocks noChangeShapeType="1"/>
            </p:cNvSpPr>
            <p:nvPr/>
          </p:nvSpPr>
          <p:spPr bwMode="auto">
            <a:xfrm flipH="1">
              <a:off x="2555871" y="1467073"/>
              <a:ext cx="574675" cy="431800"/>
            </a:xfrm>
            <a:prstGeom prst="line">
              <a:avLst/>
            </a:prstGeom>
            <a:noFill/>
            <a:ln w="9652">
              <a:solidFill>
                <a:srgbClr val="000000"/>
              </a:solidFill>
              <a:round/>
              <a:headEnd/>
              <a:tailEnd/>
            </a:ln>
          </p:spPr>
          <p:txBody>
            <a:bodyPr/>
            <a:lstStyle/>
            <a:p>
              <a:endParaRPr lang="en-US"/>
            </a:p>
          </p:txBody>
        </p:sp>
      </p:grpSp>
      <p:grpSp>
        <p:nvGrpSpPr>
          <p:cNvPr id="18461" name="Group 71"/>
          <p:cNvGrpSpPr>
            <a:grpSpLocks/>
          </p:cNvGrpSpPr>
          <p:nvPr/>
        </p:nvGrpSpPr>
        <p:grpSpPr bwMode="auto">
          <a:xfrm>
            <a:off x="2943225" y="547688"/>
            <a:ext cx="422275" cy="1587"/>
            <a:chOff x="2028825" y="703036"/>
            <a:chExt cx="422275" cy="1814"/>
          </a:xfrm>
        </p:grpSpPr>
        <p:sp>
          <p:nvSpPr>
            <p:cNvPr id="18473" name="Line 1495"/>
            <p:cNvSpPr>
              <a:spLocks noChangeShapeType="1"/>
            </p:cNvSpPr>
            <p:nvPr/>
          </p:nvSpPr>
          <p:spPr bwMode="auto">
            <a:xfrm>
              <a:off x="2028829" y="703235"/>
              <a:ext cx="422271" cy="1615"/>
            </a:xfrm>
            <a:prstGeom prst="line">
              <a:avLst/>
            </a:prstGeom>
            <a:noFill/>
            <a:ln w="19939">
              <a:solidFill>
                <a:srgbClr val="FFFFFF"/>
              </a:solidFill>
              <a:round/>
              <a:headEnd/>
              <a:tailEnd/>
            </a:ln>
          </p:spPr>
          <p:txBody>
            <a:bodyPr/>
            <a:lstStyle/>
            <a:p>
              <a:endParaRPr lang="en-US"/>
            </a:p>
          </p:txBody>
        </p:sp>
        <p:sp>
          <p:nvSpPr>
            <p:cNvPr id="18474" name="Line 1496"/>
            <p:cNvSpPr>
              <a:spLocks noChangeShapeType="1"/>
            </p:cNvSpPr>
            <p:nvPr/>
          </p:nvSpPr>
          <p:spPr bwMode="auto">
            <a:xfrm>
              <a:off x="2028825" y="703036"/>
              <a:ext cx="422271" cy="1615"/>
            </a:xfrm>
            <a:prstGeom prst="line">
              <a:avLst/>
            </a:prstGeom>
            <a:noFill/>
            <a:ln w="9652">
              <a:solidFill>
                <a:srgbClr val="000000"/>
              </a:solidFill>
              <a:round/>
              <a:headEnd/>
              <a:tailEnd/>
            </a:ln>
          </p:spPr>
          <p:txBody>
            <a:bodyPr/>
            <a:lstStyle/>
            <a:p>
              <a:endParaRPr lang="en-US"/>
            </a:p>
          </p:txBody>
        </p:sp>
      </p:grpSp>
      <p:grpSp>
        <p:nvGrpSpPr>
          <p:cNvPr id="18462" name="Group 156"/>
          <p:cNvGrpSpPr>
            <a:grpSpLocks/>
          </p:cNvGrpSpPr>
          <p:nvPr/>
        </p:nvGrpSpPr>
        <p:grpSpPr bwMode="auto">
          <a:xfrm>
            <a:off x="3111500" y="5070475"/>
            <a:ext cx="330200" cy="328613"/>
            <a:chOff x="2197096" y="5226273"/>
            <a:chExt cx="330204" cy="328390"/>
          </a:xfrm>
        </p:grpSpPr>
        <p:sp>
          <p:nvSpPr>
            <p:cNvPr id="18471" name="Freeform 1497"/>
            <p:cNvSpPr>
              <a:spLocks/>
            </p:cNvSpPr>
            <p:nvPr/>
          </p:nvSpPr>
          <p:spPr bwMode="auto">
            <a:xfrm>
              <a:off x="2197100" y="5237163"/>
              <a:ext cx="330200" cy="317500"/>
            </a:xfrm>
            <a:custGeom>
              <a:avLst/>
              <a:gdLst>
                <a:gd name="T0" fmla="*/ 2147483647 w 208"/>
                <a:gd name="T1" fmla="*/ 2147483647 h 200"/>
                <a:gd name="T2" fmla="*/ 0 w 208"/>
                <a:gd name="T3" fmla="*/ 0 h 200"/>
                <a:gd name="T4" fmla="*/ 2147483647 w 208"/>
                <a:gd name="T5" fmla="*/ 2147483647 h 200"/>
                <a:gd name="T6" fmla="*/ 0 60000 65536"/>
                <a:gd name="T7" fmla="*/ 0 60000 65536"/>
                <a:gd name="T8" fmla="*/ 0 60000 65536"/>
                <a:gd name="T9" fmla="*/ 0 w 208"/>
                <a:gd name="T10" fmla="*/ 0 h 200"/>
                <a:gd name="T11" fmla="*/ 208 w 208"/>
                <a:gd name="T12" fmla="*/ 200 h 200"/>
              </a:gdLst>
              <a:ahLst/>
              <a:cxnLst>
                <a:cxn ang="T6">
                  <a:pos x="T0" y="T1"/>
                </a:cxn>
                <a:cxn ang="T7">
                  <a:pos x="T2" y="T3"/>
                </a:cxn>
                <a:cxn ang="T8">
                  <a:pos x="T4" y="T5"/>
                </a:cxn>
              </a:cxnLst>
              <a:rect l="T9" t="T10" r="T11" b="T12"/>
              <a:pathLst>
                <a:path w="208" h="200">
                  <a:moveTo>
                    <a:pt x="16" y="200"/>
                  </a:moveTo>
                  <a:lnTo>
                    <a:pt x="0" y="0"/>
                  </a:lnTo>
                  <a:lnTo>
                    <a:pt x="208" y="200"/>
                  </a:lnTo>
                </a:path>
              </a:pathLst>
            </a:custGeom>
            <a:noFill/>
            <a:ln w="19939">
              <a:solidFill>
                <a:srgbClr val="FFFFFF"/>
              </a:solidFill>
              <a:round/>
              <a:headEnd/>
              <a:tailEnd/>
            </a:ln>
          </p:spPr>
          <p:txBody>
            <a:bodyPr/>
            <a:lstStyle/>
            <a:p>
              <a:endParaRPr lang="en-US"/>
            </a:p>
          </p:txBody>
        </p:sp>
        <p:sp>
          <p:nvSpPr>
            <p:cNvPr id="18472" name="Freeform 1498"/>
            <p:cNvSpPr>
              <a:spLocks/>
            </p:cNvSpPr>
            <p:nvPr/>
          </p:nvSpPr>
          <p:spPr bwMode="auto">
            <a:xfrm>
              <a:off x="2197096" y="5226273"/>
              <a:ext cx="330200" cy="317500"/>
            </a:xfrm>
            <a:custGeom>
              <a:avLst/>
              <a:gdLst>
                <a:gd name="T0" fmla="*/ 2147483647 w 208"/>
                <a:gd name="T1" fmla="*/ 2147483647 h 200"/>
                <a:gd name="T2" fmla="*/ 0 w 208"/>
                <a:gd name="T3" fmla="*/ 0 h 200"/>
                <a:gd name="T4" fmla="*/ 2147483647 w 208"/>
                <a:gd name="T5" fmla="*/ 2147483647 h 200"/>
                <a:gd name="T6" fmla="*/ 0 60000 65536"/>
                <a:gd name="T7" fmla="*/ 0 60000 65536"/>
                <a:gd name="T8" fmla="*/ 0 60000 65536"/>
                <a:gd name="T9" fmla="*/ 0 w 208"/>
                <a:gd name="T10" fmla="*/ 0 h 200"/>
                <a:gd name="T11" fmla="*/ 208 w 208"/>
                <a:gd name="T12" fmla="*/ 200 h 200"/>
              </a:gdLst>
              <a:ahLst/>
              <a:cxnLst>
                <a:cxn ang="T6">
                  <a:pos x="T0" y="T1"/>
                </a:cxn>
                <a:cxn ang="T7">
                  <a:pos x="T2" y="T3"/>
                </a:cxn>
                <a:cxn ang="T8">
                  <a:pos x="T4" y="T5"/>
                </a:cxn>
              </a:cxnLst>
              <a:rect l="T9" t="T10" r="T11" b="T12"/>
              <a:pathLst>
                <a:path w="208" h="200">
                  <a:moveTo>
                    <a:pt x="16" y="200"/>
                  </a:moveTo>
                  <a:lnTo>
                    <a:pt x="0" y="0"/>
                  </a:lnTo>
                  <a:lnTo>
                    <a:pt x="208" y="200"/>
                  </a:lnTo>
                </a:path>
              </a:pathLst>
            </a:custGeom>
            <a:noFill/>
            <a:ln w="9652">
              <a:solidFill>
                <a:srgbClr val="000000"/>
              </a:solidFill>
              <a:round/>
              <a:headEnd/>
              <a:tailEnd/>
            </a:ln>
          </p:spPr>
          <p:txBody>
            <a:bodyPr/>
            <a:lstStyle/>
            <a:p>
              <a:endParaRPr lang="en-US"/>
            </a:p>
          </p:txBody>
        </p:sp>
      </p:grpSp>
      <p:sp>
        <p:nvSpPr>
          <p:cNvPr id="18463" name="TextBox 392"/>
          <p:cNvSpPr txBox="1">
            <a:spLocks noChangeArrowheads="1"/>
          </p:cNvSpPr>
          <p:nvPr/>
        </p:nvSpPr>
        <p:spPr bwMode="auto">
          <a:xfrm>
            <a:off x="6397625" y="3186113"/>
            <a:ext cx="1039813" cy="276225"/>
          </a:xfrm>
          <a:prstGeom prst="rect">
            <a:avLst/>
          </a:prstGeom>
          <a:noFill/>
          <a:ln w="9525">
            <a:noFill/>
            <a:miter lim="800000"/>
            <a:headEnd/>
            <a:tailEnd/>
          </a:ln>
        </p:spPr>
        <p:txBody>
          <a:bodyPr wrap="none">
            <a:spAutoFit/>
          </a:bodyPr>
          <a:lstStyle/>
          <a:p>
            <a:r>
              <a:rPr lang="en-US" sz="1200" b="1">
                <a:latin typeface="Arial" charset="0"/>
              </a:rPr>
              <a:t>Homodimer</a:t>
            </a:r>
          </a:p>
        </p:txBody>
      </p:sp>
      <p:grpSp>
        <p:nvGrpSpPr>
          <p:cNvPr id="18464" name="Group 168"/>
          <p:cNvGrpSpPr>
            <a:grpSpLocks/>
          </p:cNvGrpSpPr>
          <p:nvPr/>
        </p:nvGrpSpPr>
        <p:grpSpPr bwMode="auto">
          <a:xfrm>
            <a:off x="6334125" y="4814888"/>
            <a:ext cx="515938" cy="249237"/>
            <a:chOff x="5387760" y="4970814"/>
            <a:chExt cx="515296" cy="249195"/>
          </a:xfrm>
        </p:grpSpPr>
        <p:sp>
          <p:nvSpPr>
            <p:cNvPr id="9357" name="TextBox 404"/>
            <p:cNvSpPr txBox="1">
              <a:spLocks noChangeArrowheads="1"/>
            </p:cNvSpPr>
            <p:nvPr/>
          </p:nvSpPr>
          <p:spPr bwMode="auto">
            <a:xfrm>
              <a:off x="5387760" y="4970814"/>
              <a:ext cx="513282" cy="246221"/>
            </a:xfrm>
            <a:prstGeom prst="rect">
              <a:avLst/>
            </a:prstGeom>
            <a:noFill/>
            <a:ln w="9525">
              <a:noFill/>
              <a:miter lim="800000"/>
              <a:headEnd/>
              <a:tailEnd/>
            </a:ln>
          </p:spPr>
          <p:txBody>
            <a:bodyPr wrap="none">
              <a:spAutoFit/>
            </a:bodyPr>
            <a:lstStyle/>
            <a:p>
              <a:pPr>
                <a:defRPr/>
              </a:pPr>
              <a:r>
                <a:rPr lang="en-US" sz="1000" b="1" dirty="0">
                  <a:ln w="8890">
                    <a:solidFill>
                      <a:schemeClr val="bg1"/>
                    </a:solidFill>
                  </a:ln>
                  <a:solidFill>
                    <a:srgbClr val="FFFFFF"/>
                  </a:solidFill>
                  <a:latin typeface="Arial" pitchFamily="34" charset="0"/>
                </a:rPr>
                <a:t>PO</a:t>
              </a:r>
              <a:r>
                <a:rPr lang="en-US" sz="1000" b="1" baseline="-25000" dirty="0">
                  <a:ln w="8890">
                    <a:solidFill>
                      <a:schemeClr val="bg1"/>
                    </a:solidFill>
                  </a:ln>
                  <a:solidFill>
                    <a:srgbClr val="FFFFFF"/>
                  </a:solidFill>
                  <a:latin typeface="Arial" pitchFamily="34" charset="0"/>
                </a:rPr>
                <a:t>4</a:t>
              </a:r>
              <a:r>
                <a:rPr lang="en-US" sz="1000" b="1" baseline="30000" dirty="0">
                  <a:ln w="8890">
                    <a:solidFill>
                      <a:schemeClr val="bg1"/>
                    </a:solidFill>
                  </a:ln>
                  <a:solidFill>
                    <a:srgbClr val="FFFFFF"/>
                  </a:solidFill>
                  <a:latin typeface="Arial" pitchFamily="34" charset="0"/>
                </a:rPr>
                <a:t>2–</a:t>
              </a:r>
            </a:p>
          </p:txBody>
        </p:sp>
        <p:sp>
          <p:nvSpPr>
            <p:cNvPr id="18470" name="TextBox 404"/>
            <p:cNvSpPr txBox="1">
              <a:spLocks noChangeArrowheads="1"/>
            </p:cNvSpPr>
            <p:nvPr/>
          </p:nvSpPr>
          <p:spPr bwMode="auto">
            <a:xfrm>
              <a:off x="5388706" y="4973946"/>
              <a:ext cx="514350" cy="246063"/>
            </a:xfrm>
            <a:prstGeom prst="rect">
              <a:avLst/>
            </a:prstGeom>
            <a:noFill/>
            <a:ln w="9525">
              <a:noFill/>
              <a:miter lim="800000"/>
              <a:headEnd/>
              <a:tailEnd/>
            </a:ln>
          </p:spPr>
          <p:txBody>
            <a:bodyPr wrap="none">
              <a:spAutoFit/>
            </a:bodyPr>
            <a:lstStyle/>
            <a:p>
              <a:r>
                <a:rPr lang="en-US" sz="1000" b="1">
                  <a:latin typeface="Arial" charset="0"/>
                </a:rPr>
                <a:t>PO</a:t>
              </a:r>
              <a:r>
                <a:rPr lang="en-US" sz="1000" b="1" baseline="-25000">
                  <a:latin typeface="Arial" charset="0"/>
                </a:rPr>
                <a:t>4</a:t>
              </a:r>
              <a:r>
                <a:rPr lang="en-US" sz="1000" b="1" baseline="40000">
                  <a:latin typeface="Arial" charset="0"/>
                </a:rPr>
                <a:t>2–</a:t>
              </a:r>
            </a:p>
          </p:txBody>
        </p:sp>
      </p:grpSp>
      <p:grpSp>
        <p:nvGrpSpPr>
          <p:cNvPr id="18465" name="Group 169"/>
          <p:cNvGrpSpPr>
            <a:grpSpLocks/>
          </p:cNvGrpSpPr>
          <p:nvPr/>
        </p:nvGrpSpPr>
        <p:grpSpPr bwMode="auto">
          <a:xfrm>
            <a:off x="6872288" y="4808538"/>
            <a:ext cx="515937" cy="249237"/>
            <a:chOff x="5387760" y="4970814"/>
            <a:chExt cx="515296" cy="249195"/>
          </a:xfrm>
        </p:grpSpPr>
        <p:sp>
          <p:nvSpPr>
            <p:cNvPr id="171" name="TextBox 404"/>
            <p:cNvSpPr txBox="1">
              <a:spLocks noChangeArrowheads="1"/>
            </p:cNvSpPr>
            <p:nvPr/>
          </p:nvSpPr>
          <p:spPr bwMode="auto">
            <a:xfrm>
              <a:off x="5387760" y="4970814"/>
              <a:ext cx="513282" cy="246221"/>
            </a:xfrm>
            <a:prstGeom prst="rect">
              <a:avLst/>
            </a:prstGeom>
            <a:noFill/>
            <a:ln w="9525">
              <a:noFill/>
              <a:miter lim="800000"/>
              <a:headEnd/>
              <a:tailEnd/>
            </a:ln>
          </p:spPr>
          <p:txBody>
            <a:bodyPr wrap="none">
              <a:spAutoFit/>
            </a:bodyPr>
            <a:lstStyle/>
            <a:p>
              <a:pPr>
                <a:defRPr/>
              </a:pPr>
              <a:r>
                <a:rPr lang="en-US" sz="1000" b="1" dirty="0">
                  <a:ln w="8890">
                    <a:solidFill>
                      <a:schemeClr val="bg1"/>
                    </a:solidFill>
                  </a:ln>
                  <a:solidFill>
                    <a:srgbClr val="FFFFFF"/>
                  </a:solidFill>
                  <a:latin typeface="Arial" pitchFamily="34" charset="0"/>
                </a:rPr>
                <a:t>PO</a:t>
              </a:r>
              <a:r>
                <a:rPr lang="en-US" sz="1000" b="1" baseline="-25000" dirty="0">
                  <a:ln w="8890">
                    <a:solidFill>
                      <a:schemeClr val="bg1"/>
                    </a:solidFill>
                  </a:ln>
                  <a:solidFill>
                    <a:srgbClr val="FFFFFF"/>
                  </a:solidFill>
                  <a:latin typeface="Arial" pitchFamily="34" charset="0"/>
                </a:rPr>
                <a:t>4</a:t>
              </a:r>
              <a:r>
                <a:rPr lang="en-US" sz="1000" b="1" baseline="30000" dirty="0">
                  <a:ln w="8890">
                    <a:solidFill>
                      <a:schemeClr val="bg1"/>
                    </a:solidFill>
                  </a:ln>
                  <a:solidFill>
                    <a:srgbClr val="FFFFFF"/>
                  </a:solidFill>
                  <a:latin typeface="Arial" pitchFamily="34" charset="0"/>
                </a:rPr>
                <a:t>2–</a:t>
              </a:r>
            </a:p>
          </p:txBody>
        </p:sp>
        <p:sp>
          <p:nvSpPr>
            <p:cNvPr id="18468" name="TextBox 404"/>
            <p:cNvSpPr txBox="1">
              <a:spLocks noChangeArrowheads="1"/>
            </p:cNvSpPr>
            <p:nvPr/>
          </p:nvSpPr>
          <p:spPr bwMode="auto">
            <a:xfrm>
              <a:off x="5388706" y="4973946"/>
              <a:ext cx="514350" cy="246063"/>
            </a:xfrm>
            <a:prstGeom prst="rect">
              <a:avLst/>
            </a:prstGeom>
            <a:noFill/>
            <a:ln w="9525">
              <a:noFill/>
              <a:miter lim="800000"/>
              <a:headEnd/>
              <a:tailEnd/>
            </a:ln>
          </p:spPr>
          <p:txBody>
            <a:bodyPr wrap="none">
              <a:spAutoFit/>
            </a:bodyPr>
            <a:lstStyle/>
            <a:p>
              <a:r>
                <a:rPr lang="en-US" sz="1000" b="1">
                  <a:latin typeface="Arial" charset="0"/>
                </a:rPr>
                <a:t>PO</a:t>
              </a:r>
              <a:r>
                <a:rPr lang="en-US" sz="1000" b="1" baseline="-25000">
                  <a:latin typeface="Arial" charset="0"/>
                </a:rPr>
                <a:t>4</a:t>
              </a:r>
              <a:r>
                <a:rPr lang="en-US" sz="1000" b="1" baseline="40000">
                  <a:latin typeface="Arial" charset="0"/>
                </a:rPr>
                <a:t>2–</a:t>
              </a:r>
            </a:p>
          </p:txBody>
        </p:sp>
      </p:grpSp>
      <p:sp>
        <p:nvSpPr>
          <p:cNvPr id="18466" name="Title 72"/>
          <p:cNvSpPr>
            <a:spLocks noGrp="1"/>
          </p:cNvSpPr>
          <p:nvPr>
            <p:ph type="title"/>
          </p:nvPr>
        </p:nvSpPr>
        <p:spPr>
          <a:xfrm>
            <a:off x="0" y="361950"/>
            <a:ext cx="2160588" cy="4808538"/>
          </a:xfrm>
        </p:spPr>
        <p:txBody>
          <a:bodyPr/>
          <a:lstStyle/>
          <a:p>
            <a:r>
              <a:rPr lang="en-US" sz="2000" b="1" smtClean="0"/>
              <a:t>Common ways to modulate regulatory transcription factors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06" descr="bro25332_17_07.jpg"/>
          <p:cNvPicPr>
            <a:picLocks noChangeAspect="1"/>
          </p:cNvPicPr>
          <p:nvPr/>
        </p:nvPicPr>
        <p:blipFill>
          <a:blip r:embed="rId2" cstate="print"/>
          <a:srcRect/>
          <a:stretch>
            <a:fillRect/>
          </a:stretch>
        </p:blipFill>
        <p:spPr bwMode="auto">
          <a:xfrm>
            <a:off x="2219325" y="404813"/>
            <a:ext cx="5443538" cy="5942012"/>
          </a:xfrm>
          <a:prstGeom prst="rect">
            <a:avLst/>
          </a:prstGeom>
          <a:noFill/>
          <a:ln w="9525">
            <a:noFill/>
            <a:miter lim="800000"/>
            <a:headEnd/>
            <a:tailEnd/>
          </a:ln>
        </p:spPr>
      </p:pic>
      <p:grpSp>
        <p:nvGrpSpPr>
          <p:cNvPr id="19459" name="Group 154"/>
          <p:cNvGrpSpPr>
            <a:grpSpLocks/>
          </p:cNvGrpSpPr>
          <p:nvPr/>
        </p:nvGrpSpPr>
        <p:grpSpPr bwMode="auto">
          <a:xfrm>
            <a:off x="3892550" y="1952625"/>
            <a:ext cx="1123950" cy="812800"/>
            <a:chOff x="3530600" y="2038350"/>
            <a:chExt cx="1123950" cy="812800"/>
          </a:xfrm>
        </p:grpSpPr>
        <p:sp>
          <p:nvSpPr>
            <p:cNvPr id="19543" name="Line 1655"/>
            <p:cNvSpPr>
              <a:spLocks noChangeShapeType="1"/>
            </p:cNvSpPr>
            <p:nvPr/>
          </p:nvSpPr>
          <p:spPr bwMode="auto">
            <a:xfrm flipH="1">
              <a:off x="3654425" y="2038350"/>
              <a:ext cx="1000125" cy="723900"/>
            </a:xfrm>
            <a:prstGeom prst="line">
              <a:avLst/>
            </a:prstGeom>
            <a:noFill/>
            <a:ln w="15367">
              <a:solidFill>
                <a:srgbClr val="000000"/>
              </a:solidFill>
              <a:round/>
              <a:headEnd/>
              <a:tailEnd/>
            </a:ln>
          </p:spPr>
          <p:txBody>
            <a:bodyPr/>
            <a:lstStyle/>
            <a:p>
              <a:endParaRPr lang="en-US"/>
            </a:p>
          </p:txBody>
        </p:sp>
        <p:sp>
          <p:nvSpPr>
            <p:cNvPr id="19544" name="Freeform 1656"/>
            <p:cNvSpPr>
              <a:spLocks/>
            </p:cNvSpPr>
            <p:nvPr/>
          </p:nvSpPr>
          <p:spPr bwMode="auto">
            <a:xfrm>
              <a:off x="3530600" y="2689225"/>
              <a:ext cx="193675" cy="161925"/>
            </a:xfrm>
            <a:custGeom>
              <a:avLst/>
              <a:gdLst>
                <a:gd name="T0" fmla="*/ 2147483647 w 122"/>
                <a:gd name="T1" fmla="*/ 2147483647 h 102"/>
                <a:gd name="T2" fmla="*/ 2147483647 w 122"/>
                <a:gd name="T3" fmla="*/ 2147483647 h 102"/>
                <a:gd name="T4" fmla="*/ 2147483647 w 122"/>
                <a:gd name="T5" fmla="*/ 0 h 102"/>
                <a:gd name="T6" fmla="*/ 0 w 122"/>
                <a:gd name="T7" fmla="*/ 2147483647 h 102"/>
                <a:gd name="T8" fmla="*/ 2147483647 w 122"/>
                <a:gd name="T9" fmla="*/ 2147483647 h 102"/>
                <a:gd name="T10" fmla="*/ 0 60000 65536"/>
                <a:gd name="T11" fmla="*/ 0 60000 65536"/>
                <a:gd name="T12" fmla="*/ 0 60000 65536"/>
                <a:gd name="T13" fmla="*/ 0 60000 65536"/>
                <a:gd name="T14" fmla="*/ 0 60000 65536"/>
                <a:gd name="T15" fmla="*/ 0 w 122"/>
                <a:gd name="T16" fmla="*/ 0 h 102"/>
                <a:gd name="T17" fmla="*/ 122 w 122"/>
                <a:gd name="T18" fmla="*/ 102 h 102"/>
              </a:gdLst>
              <a:ahLst/>
              <a:cxnLst>
                <a:cxn ang="T10">
                  <a:pos x="T0" y="T1"/>
                </a:cxn>
                <a:cxn ang="T11">
                  <a:pos x="T2" y="T3"/>
                </a:cxn>
                <a:cxn ang="T12">
                  <a:pos x="T4" y="T5"/>
                </a:cxn>
                <a:cxn ang="T13">
                  <a:pos x="T6" y="T7"/>
                </a:cxn>
                <a:cxn ang="T14">
                  <a:pos x="T8" y="T9"/>
                </a:cxn>
              </a:cxnLst>
              <a:rect l="T15" t="T16" r="T17" b="T18"/>
              <a:pathLst>
                <a:path w="122" h="102">
                  <a:moveTo>
                    <a:pt x="122" y="58"/>
                  </a:moveTo>
                  <a:lnTo>
                    <a:pt x="88" y="38"/>
                  </a:lnTo>
                  <a:lnTo>
                    <a:pt x="80" y="0"/>
                  </a:lnTo>
                  <a:lnTo>
                    <a:pt x="0" y="102"/>
                  </a:lnTo>
                  <a:lnTo>
                    <a:pt x="122" y="58"/>
                  </a:lnTo>
                  <a:close/>
                </a:path>
              </a:pathLst>
            </a:custGeom>
            <a:solidFill>
              <a:srgbClr val="000000"/>
            </a:solidFill>
            <a:ln w="9525">
              <a:noFill/>
              <a:round/>
              <a:headEnd/>
              <a:tailEnd/>
            </a:ln>
          </p:spPr>
          <p:txBody>
            <a:bodyPr/>
            <a:lstStyle/>
            <a:p>
              <a:endParaRPr lang="en-US"/>
            </a:p>
          </p:txBody>
        </p:sp>
      </p:grpSp>
      <p:grpSp>
        <p:nvGrpSpPr>
          <p:cNvPr id="19460" name="Group 153"/>
          <p:cNvGrpSpPr>
            <a:grpSpLocks/>
          </p:cNvGrpSpPr>
          <p:nvPr/>
        </p:nvGrpSpPr>
        <p:grpSpPr bwMode="auto">
          <a:xfrm>
            <a:off x="3994150" y="2035175"/>
            <a:ext cx="1123950" cy="812800"/>
            <a:chOff x="3632200" y="2120900"/>
            <a:chExt cx="1123950" cy="812800"/>
          </a:xfrm>
        </p:grpSpPr>
        <p:sp>
          <p:nvSpPr>
            <p:cNvPr id="19541" name="Line 1657"/>
            <p:cNvSpPr>
              <a:spLocks noChangeShapeType="1"/>
            </p:cNvSpPr>
            <p:nvPr/>
          </p:nvSpPr>
          <p:spPr bwMode="auto">
            <a:xfrm flipV="1">
              <a:off x="3632200" y="2209800"/>
              <a:ext cx="1000125" cy="723900"/>
            </a:xfrm>
            <a:prstGeom prst="line">
              <a:avLst/>
            </a:prstGeom>
            <a:noFill/>
            <a:ln w="15367">
              <a:solidFill>
                <a:srgbClr val="000000"/>
              </a:solidFill>
              <a:round/>
              <a:headEnd/>
              <a:tailEnd/>
            </a:ln>
          </p:spPr>
          <p:txBody>
            <a:bodyPr/>
            <a:lstStyle/>
            <a:p>
              <a:endParaRPr lang="en-US"/>
            </a:p>
          </p:txBody>
        </p:sp>
        <p:sp>
          <p:nvSpPr>
            <p:cNvPr id="19542" name="Freeform 1658"/>
            <p:cNvSpPr>
              <a:spLocks/>
            </p:cNvSpPr>
            <p:nvPr/>
          </p:nvSpPr>
          <p:spPr bwMode="auto">
            <a:xfrm>
              <a:off x="4562475" y="2120900"/>
              <a:ext cx="193675" cy="161925"/>
            </a:xfrm>
            <a:custGeom>
              <a:avLst/>
              <a:gdLst>
                <a:gd name="T0" fmla="*/ 0 w 122"/>
                <a:gd name="T1" fmla="*/ 2147483647 h 102"/>
                <a:gd name="T2" fmla="*/ 2147483647 w 122"/>
                <a:gd name="T3" fmla="*/ 2147483647 h 102"/>
                <a:gd name="T4" fmla="*/ 2147483647 w 122"/>
                <a:gd name="T5" fmla="*/ 2147483647 h 102"/>
                <a:gd name="T6" fmla="*/ 2147483647 w 122"/>
                <a:gd name="T7" fmla="*/ 0 h 102"/>
                <a:gd name="T8" fmla="*/ 0 w 122"/>
                <a:gd name="T9" fmla="*/ 2147483647 h 102"/>
                <a:gd name="T10" fmla="*/ 0 60000 65536"/>
                <a:gd name="T11" fmla="*/ 0 60000 65536"/>
                <a:gd name="T12" fmla="*/ 0 60000 65536"/>
                <a:gd name="T13" fmla="*/ 0 60000 65536"/>
                <a:gd name="T14" fmla="*/ 0 60000 65536"/>
                <a:gd name="T15" fmla="*/ 0 w 122"/>
                <a:gd name="T16" fmla="*/ 0 h 102"/>
                <a:gd name="T17" fmla="*/ 122 w 122"/>
                <a:gd name="T18" fmla="*/ 102 h 102"/>
              </a:gdLst>
              <a:ahLst/>
              <a:cxnLst>
                <a:cxn ang="T10">
                  <a:pos x="T0" y="T1"/>
                </a:cxn>
                <a:cxn ang="T11">
                  <a:pos x="T2" y="T3"/>
                </a:cxn>
                <a:cxn ang="T12">
                  <a:pos x="T4" y="T5"/>
                </a:cxn>
                <a:cxn ang="T13">
                  <a:pos x="T6" y="T7"/>
                </a:cxn>
                <a:cxn ang="T14">
                  <a:pos x="T8" y="T9"/>
                </a:cxn>
              </a:cxnLst>
              <a:rect l="T15" t="T16" r="T17" b="T18"/>
              <a:pathLst>
                <a:path w="122" h="102">
                  <a:moveTo>
                    <a:pt x="0" y="44"/>
                  </a:moveTo>
                  <a:lnTo>
                    <a:pt x="34" y="64"/>
                  </a:lnTo>
                  <a:lnTo>
                    <a:pt x="42" y="102"/>
                  </a:lnTo>
                  <a:lnTo>
                    <a:pt x="122" y="0"/>
                  </a:lnTo>
                  <a:lnTo>
                    <a:pt x="0" y="44"/>
                  </a:lnTo>
                  <a:close/>
                </a:path>
              </a:pathLst>
            </a:custGeom>
            <a:solidFill>
              <a:srgbClr val="000000"/>
            </a:solidFill>
            <a:ln w="9525">
              <a:noFill/>
              <a:round/>
              <a:headEnd/>
              <a:tailEnd/>
            </a:ln>
          </p:spPr>
          <p:txBody>
            <a:bodyPr/>
            <a:lstStyle/>
            <a:p>
              <a:endParaRPr lang="en-US"/>
            </a:p>
          </p:txBody>
        </p:sp>
      </p:grpSp>
      <p:grpSp>
        <p:nvGrpSpPr>
          <p:cNvPr id="19461" name="Group 158"/>
          <p:cNvGrpSpPr>
            <a:grpSpLocks/>
          </p:cNvGrpSpPr>
          <p:nvPr/>
        </p:nvGrpSpPr>
        <p:grpSpPr bwMode="auto">
          <a:xfrm>
            <a:off x="6038850" y="5013325"/>
            <a:ext cx="406400" cy="114300"/>
            <a:chOff x="5676900" y="5099050"/>
            <a:chExt cx="406400" cy="114300"/>
          </a:xfrm>
        </p:grpSpPr>
        <p:sp>
          <p:nvSpPr>
            <p:cNvPr id="19539" name="Line 1659"/>
            <p:cNvSpPr>
              <a:spLocks noChangeShapeType="1"/>
            </p:cNvSpPr>
            <p:nvPr/>
          </p:nvSpPr>
          <p:spPr bwMode="auto">
            <a:xfrm flipV="1">
              <a:off x="5676900" y="5156200"/>
              <a:ext cx="254000" cy="3175"/>
            </a:xfrm>
            <a:prstGeom prst="line">
              <a:avLst/>
            </a:prstGeom>
            <a:noFill/>
            <a:ln w="15367">
              <a:solidFill>
                <a:srgbClr val="000000"/>
              </a:solidFill>
              <a:round/>
              <a:headEnd/>
              <a:tailEnd/>
            </a:ln>
          </p:spPr>
          <p:txBody>
            <a:bodyPr/>
            <a:lstStyle/>
            <a:p>
              <a:endParaRPr lang="en-US"/>
            </a:p>
          </p:txBody>
        </p:sp>
        <p:sp>
          <p:nvSpPr>
            <p:cNvPr id="19540" name="Freeform 1660"/>
            <p:cNvSpPr>
              <a:spLocks/>
            </p:cNvSpPr>
            <p:nvPr/>
          </p:nvSpPr>
          <p:spPr bwMode="auto">
            <a:xfrm>
              <a:off x="5886450" y="5099050"/>
              <a:ext cx="196850" cy="114300"/>
            </a:xfrm>
            <a:custGeom>
              <a:avLst/>
              <a:gdLst>
                <a:gd name="T0" fmla="*/ 0 w 124"/>
                <a:gd name="T1" fmla="*/ 0 h 72"/>
                <a:gd name="T2" fmla="*/ 2147483647 w 124"/>
                <a:gd name="T3" fmla="*/ 2147483647 h 72"/>
                <a:gd name="T4" fmla="*/ 0 w 124"/>
                <a:gd name="T5" fmla="*/ 2147483647 h 72"/>
                <a:gd name="T6" fmla="*/ 2147483647 w 124"/>
                <a:gd name="T7" fmla="*/ 2147483647 h 72"/>
                <a:gd name="T8" fmla="*/ 0 w 124"/>
                <a:gd name="T9" fmla="*/ 0 h 72"/>
                <a:gd name="T10" fmla="*/ 0 60000 65536"/>
                <a:gd name="T11" fmla="*/ 0 60000 65536"/>
                <a:gd name="T12" fmla="*/ 0 60000 65536"/>
                <a:gd name="T13" fmla="*/ 0 60000 65536"/>
                <a:gd name="T14" fmla="*/ 0 60000 65536"/>
                <a:gd name="T15" fmla="*/ 0 w 124"/>
                <a:gd name="T16" fmla="*/ 0 h 72"/>
                <a:gd name="T17" fmla="*/ 124 w 124"/>
                <a:gd name="T18" fmla="*/ 72 h 72"/>
              </a:gdLst>
              <a:ahLst/>
              <a:cxnLst>
                <a:cxn ang="T10">
                  <a:pos x="T0" y="T1"/>
                </a:cxn>
                <a:cxn ang="T11">
                  <a:pos x="T2" y="T3"/>
                </a:cxn>
                <a:cxn ang="T12">
                  <a:pos x="T4" y="T5"/>
                </a:cxn>
                <a:cxn ang="T13">
                  <a:pos x="T6" y="T7"/>
                </a:cxn>
                <a:cxn ang="T14">
                  <a:pos x="T8" y="T9"/>
                </a:cxn>
              </a:cxnLst>
              <a:rect l="T15" t="T16" r="T17" b="T18"/>
              <a:pathLst>
                <a:path w="124" h="72">
                  <a:moveTo>
                    <a:pt x="0" y="0"/>
                  </a:moveTo>
                  <a:lnTo>
                    <a:pt x="16" y="36"/>
                  </a:lnTo>
                  <a:lnTo>
                    <a:pt x="0" y="72"/>
                  </a:lnTo>
                  <a:lnTo>
                    <a:pt x="124" y="36"/>
                  </a:lnTo>
                  <a:lnTo>
                    <a:pt x="0" y="0"/>
                  </a:lnTo>
                  <a:close/>
                </a:path>
              </a:pathLst>
            </a:custGeom>
            <a:solidFill>
              <a:srgbClr val="000000"/>
            </a:solidFill>
            <a:ln w="9525">
              <a:noFill/>
              <a:round/>
              <a:headEnd/>
              <a:tailEnd/>
            </a:ln>
          </p:spPr>
          <p:txBody>
            <a:bodyPr/>
            <a:lstStyle/>
            <a:p>
              <a:endParaRPr lang="en-US"/>
            </a:p>
          </p:txBody>
        </p:sp>
      </p:grpSp>
      <p:grpSp>
        <p:nvGrpSpPr>
          <p:cNvPr id="19462" name="Group 151"/>
          <p:cNvGrpSpPr>
            <a:grpSpLocks/>
          </p:cNvGrpSpPr>
          <p:nvPr/>
        </p:nvGrpSpPr>
        <p:grpSpPr bwMode="auto">
          <a:xfrm>
            <a:off x="2828925" y="850900"/>
            <a:ext cx="889000" cy="612775"/>
            <a:chOff x="2466975" y="936625"/>
            <a:chExt cx="889000" cy="612775"/>
          </a:xfrm>
        </p:grpSpPr>
        <p:sp>
          <p:nvSpPr>
            <p:cNvPr id="19537" name="Freeform 1662"/>
            <p:cNvSpPr>
              <a:spLocks/>
            </p:cNvSpPr>
            <p:nvPr/>
          </p:nvSpPr>
          <p:spPr bwMode="auto">
            <a:xfrm>
              <a:off x="3149600" y="1438275"/>
              <a:ext cx="206375" cy="111125"/>
            </a:xfrm>
            <a:custGeom>
              <a:avLst/>
              <a:gdLst>
                <a:gd name="T0" fmla="*/ 2147483647 w 130"/>
                <a:gd name="T1" fmla="*/ 0 h 70"/>
                <a:gd name="T2" fmla="*/ 2147483647 w 130"/>
                <a:gd name="T3" fmla="*/ 2147483647 h 70"/>
                <a:gd name="T4" fmla="*/ 0 w 130"/>
                <a:gd name="T5" fmla="*/ 2147483647 h 70"/>
                <a:gd name="T6" fmla="*/ 2147483647 w 130"/>
                <a:gd name="T7" fmla="*/ 2147483647 h 70"/>
                <a:gd name="T8" fmla="*/ 2147483647 w 130"/>
                <a:gd name="T9" fmla="*/ 0 h 70"/>
                <a:gd name="T10" fmla="*/ 0 60000 65536"/>
                <a:gd name="T11" fmla="*/ 0 60000 65536"/>
                <a:gd name="T12" fmla="*/ 0 60000 65536"/>
                <a:gd name="T13" fmla="*/ 0 60000 65536"/>
                <a:gd name="T14" fmla="*/ 0 60000 65536"/>
                <a:gd name="T15" fmla="*/ 0 w 130"/>
                <a:gd name="T16" fmla="*/ 0 h 70"/>
                <a:gd name="T17" fmla="*/ 130 w 130"/>
                <a:gd name="T18" fmla="*/ 70 h 70"/>
              </a:gdLst>
              <a:ahLst/>
              <a:cxnLst>
                <a:cxn ang="T10">
                  <a:pos x="T0" y="T1"/>
                </a:cxn>
                <a:cxn ang="T11">
                  <a:pos x="T2" y="T3"/>
                </a:cxn>
                <a:cxn ang="T12">
                  <a:pos x="T4" y="T5"/>
                </a:cxn>
                <a:cxn ang="T13">
                  <a:pos x="T6" y="T7"/>
                </a:cxn>
                <a:cxn ang="T14">
                  <a:pos x="T8" y="T9"/>
                </a:cxn>
              </a:cxnLst>
              <a:rect l="T15" t="T16" r="T17" b="T18"/>
              <a:pathLst>
                <a:path w="130" h="70">
                  <a:moveTo>
                    <a:pt x="18" y="0"/>
                  </a:moveTo>
                  <a:lnTo>
                    <a:pt x="24" y="38"/>
                  </a:lnTo>
                  <a:lnTo>
                    <a:pt x="0" y="70"/>
                  </a:lnTo>
                  <a:lnTo>
                    <a:pt x="130" y="64"/>
                  </a:lnTo>
                  <a:lnTo>
                    <a:pt x="18" y="0"/>
                  </a:lnTo>
                  <a:close/>
                </a:path>
              </a:pathLst>
            </a:custGeom>
            <a:solidFill>
              <a:srgbClr val="000000"/>
            </a:solidFill>
            <a:ln w="9525">
              <a:noFill/>
              <a:round/>
              <a:headEnd/>
              <a:tailEnd/>
            </a:ln>
          </p:spPr>
          <p:txBody>
            <a:bodyPr/>
            <a:lstStyle/>
            <a:p>
              <a:endParaRPr lang="en-US"/>
            </a:p>
          </p:txBody>
        </p:sp>
        <p:sp>
          <p:nvSpPr>
            <p:cNvPr id="19538" name="Freeform 1664"/>
            <p:cNvSpPr>
              <a:spLocks/>
            </p:cNvSpPr>
            <p:nvPr/>
          </p:nvSpPr>
          <p:spPr bwMode="auto">
            <a:xfrm>
              <a:off x="2466975" y="936625"/>
              <a:ext cx="752475" cy="568325"/>
            </a:xfrm>
            <a:custGeom>
              <a:avLst/>
              <a:gdLst>
                <a:gd name="T0" fmla="*/ 0 w 474"/>
                <a:gd name="T1" fmla="*/ 0 h 358"/>
                <a:gd name="T2" fmla="*/ 0 w 474"/>
                <a:gd name="T3" fmla="*/ 0 h 358"/>
                <a:gd name="T4" fmla="*/ 2147483647 w 474"/>
                <a:gd name="T5" fmla="*/ 2147483647 h 358"/>
                <a:gd name="T6" fmla="*/ 2147483647 w 474"/>
                <a:gd name="T7" fmla="*/ 2147483647 h 358"/>
                <a:gd name="T8" fmla="*/ 2147483647 w 474"/>
                <a:gd name="T9" fmla="*/ 2147483647 h 358"/>
                <a:gd name="T10" fmla="*/ 2147483647 w 474"/>
                <a:gd name="T11" fmla="*/ 2147483647 h 358"/>
                <a:gd name="T12" fmla="*/ 2147483647 w 474"/>
                <a:gd name="T13" fmla="*/ 2147483647 h 358"/>
                <a:gd name="T14" fmla="*/ 2147483647 w 474"/>
                <a:gd name="T15" fmla="*/ 2147483647 h 358"/>
                <a:gd name="T16" fmla="*/ 2147483647 w 474"/>
                <a:gd name="T17" fmla="*/ 2147483647 h 358"/>
                <a:gd name="T18" fmla="*/ 2147483647 w 474"/>
                <a:gd name="T19" fmla="*/ 2147483647 h 358"/>
                <a:gd name="T20" fmla="*/ 2147483647 w 474"/>
                <a:gd name="T21" fmla="*/ 2147483647 h 358"/>
                <a:gd name="T22" fmla="*/ 2147483647 w 474"/>
                <a:gd name="T23" fmla="*/ 2147483647 h 358"/>
                <a:gd name="T24" fmla="*/ 2147483647 w 474"/>
                <a:gd name="T25" fmla="*/ 2147483647 h 358"/>
                <a:gd name="T26" fmla="*/ 2147483647 w 474"/>
                <a:gd name="T27" fmla="*/ 2147483647 h 358"/>
                <a:gd name="T28" fmla="*/ 2147483647 w 474"/>
                <a:gd name="T29" fmla="*/ 2147483647 h 358"/>
                <a:gd name="T30" fmla="*/ 2147483647 w 474"/>
                <a:gd name="T31" fmla="*/ 2147483647 h 358"/>
                <a:gd name="T32" fmla="*/ 2147483647 w 474"/>
                <a:gd name="T33" fmla="*/ 2147483647 h 3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4"/>
                <a:gd name="T52" fmla="*/ 0 h 358"/>
                <a:gd name="T53" fmla="*/ 474 w 474"/>
                <a:gd name="T54" fmla="*/ 358 h 3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4" h="358">
                  <a:moveTo>
                    <a:pt x="0" y="0"/>
                  </a:moveTo>
                  <a:lnTo>
                    <a:pt x="0" y="0"/>
                  </a:lnTo>
                  <a:lnTo>
                    <a:pt x="10" y="16"/>
                  </a:lnTo>
                  <a:lnTo>
                    <a:pt x="22" y="34"/>
                  </a:lnTo>
                  <a:lnTo>
                    <a:pt x="58" y="76"/>
                  </a:lnTo>
                  <a:lnTo>
                    <a:pt x="80" y="102"/>
                  </a:lnTo>
                  <a:lnTo>
                    <a:pt x="106" y="128"/>
                  </a:lnTo>
                  <a:lnTo>
                    <a:pt x="134" y="156"/>
                  </a:lnTo>
                  <a:lnTo>
                    <a:pt x="164" y="184"/>
                  </a:lnTo>
                  <a:lnTo>
                    <a:pt x="196" y="210"/>
                  </a:lnTo>
                  <a:lnTo>
                    <a:pt x="232" y="238"/>
                  </a:lnTo>
                  <a:lnTo>
                    <a:pt x="268" y="264"/>
                  </a:lnTo>
                  <a:lnTo>
                    <a:pt x="306" y="288"/>
                  </a:lnTo>
                  <a:lnTo>
                    <a:pt x="346" y="310"/>
                  </a:lnTo>
                  <a:lnTo>
                    <a:pt x="388" y="330"/>
                  </a:lnTo>
                  <a:lnTo>
                    <a:pt x="430" y="346"/>
                  </a:lnTo>
                  <a:lnTo>
                    <a:pt x="474" y="358"/>
                  </a:lnTo>
                </a:path>
              </a:pathLst>
            </a:custGeom>
            <a:noFill/>
            <a:ln w="15367">
              <a:solidFill>
                <a:srgbClr val="000000"/>
              </a:solidFill>
              <a:round/>
              <a:headEnd/>
              <a:tailEnd/>
            </a:ln>
          </p:spPr>
          <p:txBody>
            <a:bodyPr/>
            <a:lstStyle/>
            <a:p>
              <a:endParaRPr lang="en-US"/>
            </a:p>
          </p:txBody>
        </p:sp>
      </p:grpSp>
      <p:grpSp>
        <p:nvGrpSpPr>
          <p:cNvPr id="19463" name="Group 155"/>
          <p:cNvGrpSpPr>
            <a:grpSpLocks/>
          </p:cNvGrpSpPr>
          <p:nvPr/>
        </p:nvGrpSpPr>
        <p:grpSpPr bwMode="auto">
          <a:xfrm>
            <a:off x="3355975" y="3222625"/>
            <a:ext cx="987425" cy="596900"/>
            <a:chOff x="2994025" y="3308350"/>
            <a:chExt cx="987425" cy="596900"/>
          </a:xfrm>
        </p:grpSpPr>
        <p:sp>
          <p:nvSpPr>
            <p:cNvPr id="19535" name="Freeform 1665"/>
            <p:cNvSpPr>
              <a:spLocks/>
            </p:cNvSpPr>
            <p:nvPr/>
          </p:nvSpPr>
          <p:spPr bwMode="auto">
            <a:xfrm>
              <a:off x="3778250" y="3790950"/>
              <a:ext cx="203200" cy="114300"/>
            </a:xfrm>
            <a:custGeom>
              <a:avLst/>
              <a:gdLst>
                <a:gd name="T0" fmla="*/ 2147483647 w 128"/>
                <a:gd name="T1" fmla="*/ 0 h 72"/>
                <a:gd name="T2" fmla="*/ 2147483647 w 128"/>
                <a:gd name="T3" fmla="*/ 2147483647 h 72"/>
                <a:gd name="T4" fmla="*/ 0 w 128"/>
                <a:gd name="T5" fmla="*/ 2147483647 h 72"/>
                <a:gd name="T6" fmla="*/ 2147483647 w 128"/>
                <a:gd name="T7" fmla="*/ 2147483647 h 72"/>
                <a:gd name="T8" fmla="*/ 2147483647 w 128"/>
                <a:gd name="T9" fmla="*/ 0 h 72"/>
                <a:gd name="T10" fmla="*/ 0 60000 65536"/>
                <a:gd name="T11" fmla="*/ 0 60000 65536"/>
                <a:gd name="T12" fmla="*/ 0 60000 65536"/>
                <a:gd name="T13" fmla="*/ 0 60000 65536"/>
                <a:gd name="T14" fmla="*/ 0 60000 65536"/>
                <a:gd name="T15" fmla="*/ 0 w 128"/>
                <a:gd name="T16" fmla="*/ 0 h 72"/>
                <a:gd name="T17" fmla="*/ 128 w 128"/>
                <a:gd name="T18" fmla="*/ 72 h 72"/>
              </a:gdLst>
              <a:ahLst/>
              <a:cxnLst>
                <a:cxn ang="T10">
                  <a:pos x="T0" y="T1"/>
                </a:cxn>
                <a:cxn ang="T11">
                  <a:pos x="T2" y="T3"/>
                </a:cxn>
                <a:cxn ang="T12">
                  <a:pos x="T4" y="T5"/>
                </a:cxn>
                <a:cxn ang="T13">
                  <a:pos x="T6" y="T7"/>
                </a:cxn>
                <a:cxn ang="T14">
                  <a:pos x="T8" y="T9"/>
                </a:cxn>
              </a:cxnLst>
              <a:rect l="T15" t="T16" r="T17" b="T18"/>
              <a:pathLst>
                <a:path w="128" h="72">
                  <a:moveTo>
                    <a:pt x="8" y="0"/>
                  </a:moveTo>
                  <a:lnTo>
                    <a:pt x="20" y="38"/>
                  </a:lnTo>
                  <a:lnTo>
                    <a:pt x="0" y="72"/>
                  </a:lnTo>
                  <a:lnTo>
                    <a:pt x="128" y="50"/>
                  </a:lnTo>
                  <a:lnTo>
                    <a:pt x="8" y="0"/>
                  </a:lnTo>
                  <a:close/>
                </a:path>
              </a:pathLst>
            </a:custGeom>
            <a:solidFill>
              <a:srgbClr val="000000"/>
            </a:solidFill>
            <a:ln w="9525">
              <a:noFill/>
              <a:round/>
              <a:headEnd/>
              <a:tailEnd/>
            </a:ln>
          </p:spPr>
          <p:txBody>
            <a:bodyPr/>
            <a:lstStyle/>
            <a:p>
              <a:endParaRPr lang="en-US"/>
            </a:p>
          </p:txBody>
        </p:sp>
        <p:sp>
          <p:nvSpPr>
            <p:cNvPr id="19536" name="Freeform 1667"/>
            <p:cNvSpPr>
              <a:spLocks/>
            </p:cNvSpPr>
            <p:nvPr/>
          </p:nvSpPr>
          <p:spPr bwMode="auto">
            <a:xfrm>
              <a:off x="2994025" y="3308350"/>
              <a:ext cx="844550" cy="546100"/>
            </a:xfrm>
            <a:custGeom>
              <a:avLst/>
              <a:gdLst>
                <a:gd name="T0" fmla="*/ 0 w 532"/>
                <a:gd name="T1" fmla="*/ 0 h 344"/>
                <a:gd name="T2" fmla="*/ 0 w 532"/>
                <a:gd name="T3" fmla="*/ 0 h 344"/>
                <a:gd name="T4" fmla="*/ 2147483647 w 532"/>
                <a:gd name="T5" fmla="*/ 2147483647 h 344"/>
                <a:gd name="T6" fmla="*/ 2147483647 w 532"/>
                <a:gd name="T7" fmla="*/ 2147483647 h 344"/>
                <a:gd name="T8" fmla="*/ 2147483647 w 532"/>
                <a:gd name="T9" fmla="*/ 2147483647 h 344"/>
                <a:gd name="T10" fmla="*/ 2147483647 w 532"/>
                <a:gd name="T11" fmla="*/ 2147483647 h 344"/>
                <a:gd name="T12" fmla="*/ 2147483647 w 532"/>
                <a:gd name="T13" fmla="*/ 2147483647 h 344"/>
                <a:gd name="T14" fmla="*/ 2147483647 w 532"/>
                <a:gd name="T15" fmla="*/ 2147483647 h 344"/>
                <a:gd name="T16" fmla="*/ 2147483647 w 532"/>
                <a:gd name="T17" fmla="*/ 2147483647 h 344"/>
                <a:gd name="T18" fmla="*/ 2147483647 w 532"/>
                <a:gd name="T19" fmla="*/ 2147483647 h 344"/>
                <a:gd name="T20" fmla="*/ 2147483647 w 532"/>
                <a:gd name="T21" fmla="*/ 2147483647 h 344"/>
                <a:gd name="T22" fmla="*/ 2147483647 w 532"/>
                <a:gd name="T23" fmla="*/ 2147483647 h 344"/>
                <a:gd name="T24" fmla="*/ 2147483647 w 532"/>
                <a:gd name="T25" fmla="*/ 2147483647 h 344"/>
                <a:gd name="T26" fmla="*/ 2147483647 w 532"/>
                <a:gd name="T27" fmla="*/ 2147483647 h 344"/>
                <a:gd name="T28" fmla="*/ 2147483647 w 532"/>
                <a:gd name="T29" fmla="*/ 2147483647 h 344"/>
                <a:gd name="T30" fmla="*/ 2147483647 w 532"/>
                <a:gd name="T31" fmla="*/ 2147483647 h 344"/>
                <a:gd name="T32" fmla="*/ 2147483647 w 532"/>
                <a:gd name="T33" fmla="*/ 2147483647 h 344"/>
                <a:gd name="T34" fmla="*/ 2147483647 w 532"/>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2"/>
                <a:gd name="T55" fmla="*/ 0 h 344"/>
                <a:gd name="T56" fmla="*/ 532 w 532"/>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2" h="344">
                  <a:moveTo>
                    <a:pt x="0" y="0"/>
                  </a:moveTo>
                  <a:lnTo>
                    <a:pt x="0" y="0"/>
                  </a:lnTo>
                  <a:lnTo>
                    <a:pt x="14" y="24"/>
                  </a:lnTo>
                  <a:lnTo>
                    <a:pt x="32" y="50"/>
                  </a:lnTo>
                  <a:lnTo>
                    <a:pt x="52" y="78"/>
                  </a:lnTo>
                  <a:lnTo>
                    <a:pt x="76" y="104"/>
                  </a:lnTo>
                  <a:lnTo>
                    <a:pt x="104" y="132"/>
                  </a:lnTo>
                  <a:lnTo>
                    <a:pt x="134" y="158"/>
                  </a:lnTo>
                  <a:lnTo>
                    <a:pt x="166" y="186"/>
                  </a:lnTo>
                  <a:lnTo>
                    <a:pt x="200" y="210"/>
                  </a:lnTo>
                  <a:lnTo>
                    <a:pt x="238" y="234"/>
                  </a:lnTo>
                  <a:lnTo>
                    <a:pt x="276" y="258"/>
                  </a:lnTo>
                  <a:lnTo>
                    <a:pt x="316" y="278"/>
                  </a:lnTo>
                  <a:lnTo>
                    <a:pt x="358" y="298"/>
                  </a:lnTo>
                  <a:lnTo>
                    <a:pt x="400" y="314"/>
                  </a:lnTo>
                  <a:lnTo>
                    <a:pt x="444" y="326"/>
                  </a:lnTo>
                  <a:lnTo>
                    <a:pt x="488" y="336"/>
                  </a:lnTo>
                  <a:lnTo>
                    <a:pt x="532" y="344"/>
                  </a:lnTo>
                </a:path>
              </a:pathLst>
            </a:custGeom>
            <a:noFill/>
            <a:ln w="15367">
              <a:solidFill>
                <a:srgbClr val="000000"/>
              </a:solidFill>
              <a:round/>
              <a:headEnd/>
              <a:tailEnd/>
            </a:ln>
          </p:spPr>
          <p:txBody>
            <a:bodyPr/>
            <a:lstStyle/>
            <a:p>
              <a:endParaRPr lang="en-US"/>
            </a:p>
          </p:txBody>
        </p:sp>
      </p:grpSp>
      <p:grpSp>
        <p:nvGrpSpPr>
          <p:cNvPr id="19464" name="Group 152"/>
          <p:cNvGrpSpPr>
            <a:grpSpLocks/>
          </p:cNvGrpSpPr>
          <p:nvPr/>
        </p:nvGrpSpPr>
        <p:grpSpPr bwMode="auto">
          <a:xfrm>
            <a:off x="4543425" y="990600"/>
            <a:ext cx="600075" cy="631825"/>
            <a:chOff x="4181475" y="1076325"/>
            <a:chExt cx="600075" cy="631825"/>
          </a:xfrm>
        </p:grpSpPr>
        <p:sp>
          <p:nvSpPr>
            <p:cNvPr id="19531" name="Freeform 1661"/>
            <p:cNvSpPr>
              <a:spLocks/>
            </p:cNvSpPr>
            <p:nvPr/>
          </p:nvSpPr>
          <p:spPr bwMode="auto">
            <a:xfrm>
              <a:off x="4584700" y="1593850"/>
              <a:ext cx="196850" cy="114300"/>
            </a:xfrm>
            <a:custGeom>
              <a:avLst/>
              <a:gdLst>
                <a:gd name="T0" fmla="*/ 0 w 124"/>
                <a:gd name="T1" fmla="*/ 0 h 72"/>
                <a:gd name="T2" fmla="*/ 2147483647 w 124"/>
                <a:gd name="T3" fmla="*/ 2147483647 h 72"/>
                <a:gd name="T4" fmla="*/ 0 w 124"/>
                <a:gd name="T5" fmla="*/ 2147483647 h 72"/>
                <a:gd name="T6" fmla="*/ 2147483647 w 124"/>
                <a:gd name="T7" fmla="*/ 2147483647 h 72"/>
                <a:gd name="T8" fmla="*/ 0 w 124"/>
                <a:gd name="T9" fmla="*/ 0 h 72"/>
                <a:gd name="T10" fmla="*/ 0 60000 65536"/>
                <a:gd name="T11" fmla="*/ 0 60000 65536"/>
                <a:gd name="T12" fmla="*/ 0 60000 65536"/>
                <a:gd name="T13" fmla="*/ 0 60000 65536"/>
                <a:gd name="T14" fmla="*/ 0 60000 65536"/>
                <a:gd name="T15" fmla="*/ 0 w 124"/>
                <a:gd name="T16" fmla="*/ 0 h 72"/>
                <a:gd name="T17" fmla="*/ 124 w 124"/>
                <a:gd name="T18" fmla="*/ 72 h 72"/>
              </a:gdLst>
              <a:ahLst/>
              <a:cxnLst>
                <a:cxn ang="T10">
                  <a:pos x="T0" y="T1"/>
                </a:cxn>
                <a:cxn ang="T11">
                  <a:pos x="T2" y="T3"/>
                </a:cxn>
                <a:cxn ang="T12">
                  <a:pos x="T4" y="T5"/>
                </a:cxn>
                <a:cxn ang="T13">
                  <a:pos x="T6" y="T7"/>
                </a:cxn>
                <a:cxn ang="T14">
                  <a:pos x="T8" y="T9"/>
                </a:cxn>
              </a:cxnLst>
              <a:rect l="T15" t="T16" r="T17" b="T18"/>
              <a:pathLst>
                <a:path w="124" h="72">
                  <a:moveTo>
                    <a:pt x="0" y="0"/>
                  </a:moveTo>
                  <a:lnTo>
                    <a:pt x="14" y="36"/>
                  </a:lnTo>
                  <a:lnTo>
                    <a:pt x="0" y="72"/>
                  </a:lnTo>
                  <a:lnTo>
                    <a:pt x="124" y="36"/>
                  </a:lnTo>
                  <a:lnTo>
                    <a:pt x="0" y="0"/>
                  </a:lnTo>
                  <a:close/>
                </a:path>
              </a:pathLst>
            </a:custGeom>
            <a:solidFill>
              <a:srgbClr val="000000"/>
            </a:solidFill>
            <a:ln w="9525">
              <a:noFill/>
              <a:round/>
              <a:headEnd/>
              <a:tailEnd/>
            </a:ln>
          </p:spPr>
          <p:txBody>
            <a:bodyPr/>
            <a:lstStyle/>
            <a:p>
              <a:endParaRPr lang="en-US"/>
            </a:p>
          </p:txBody>
        </p:sp>
        <p:sp>
          <p:nvSpPr>
            <p:cNvPr id="19532" name="Freeform 1663"/>
            <p:cNvSpPr>
              <a:spLocks/>
            </p:cNvSpPr>
            <p:nvPr/>
          </p:nvSpPr>
          <p:spPr bwMode="auto">
            <a:xfrm>
              <a:off x="4629150" y="1076325"/>
              <a:ext cx="146050" cy="200025"/>
            </a:xfrm>
            <a:custGeom>
              <a:avLst/>
              <a:gdLst>
                <a:gd name="T0" fmla="*/ 0 w 92"/>
                <a:gd name="T1" fmla="*/ 2147483647 h 126"/>
                <a:gd name="T2" fmla="*/ 2147483647 w 92"/>
                <a:gd name="T3" fmla="*/ 2147483647 h 126"/>
                <a:gd name="T4" fmla="*/ 2147483647 w 92"/>
                <a:gd name="T5" fmla="*/ 2147483647 h 126"/>
                <a:gd name="T6" fmla="*/ 2147483647 w 92"/>
                <a:gd name="T7" fmla="*/ 0 h 126"/>
                <a:gd name="T8" fmla="*/ 0 w 92"/>
                <a:gd name="T9" fmla="*/ 2147483647 h 126"/>
                <a:gd name="T10" fmla="*/ 0 60000 65536"/>
                <a:gd name="T11" fmla="*/ 0 60000 65536"/>
                <a:gd name="T12" fmla="*/ 0 60000 65536"/>
                <a:gd name="T13" fmla="*/ 0 60000 65536"/>
                <a:gd name="T14" fmla="*/ 0 60000 65536"/>
                <a:gd name="T15" fmla="*/ 0 w 92"/>
                <a:gd name="T16" fmla="*/ 0 h 126"/>
                <a:gd name="T17" fmla="*/ 92 w 92"/>
                <a:gd name="T18" fmla="*/ 126 h 126"/>
              </a:gdLst>
              <a:ahLst/>
              <a:cxnLst>
                <a:cxn ang="T10">
                  <a:pos x="T0" y="T1"/>
                </a:cxn>
                <a:cxn ang="T11">
                  <a:pos x="T2" y="T3"/>
                </a:cxn>
                <a:cxn ang="T12">
                  <a:pos x="T4" y="T5"/>
                </a:cxn>
                <a:cxn ang="T13">
                  <a:pos x="T6" y="T7"/>
                </a:cxn>
                <a:cxn ang="T14">
                  <a:pos x="T8" y="T9"/>
                </a:cxn>
              </a:cxnLst>
              <a:rect l="T15" t="T16" r="T17" b="T18"/>
              <a:pathLst>
                <a:path w="92" h="126">
                  <a:moveTo>
                    <a:pt x="0" y="90"/>
                  </a:moveTo>
                  <a:lnTo>
                    <a:pt x="38" y="94"/>
                  </a:lnTo>
                  <a:lnTo>
                    <a:pt x="62" y="126"/>
                  </a:lnTo>
                  <a:lnTo>
                    <a:pt x="92" y="0"/>
                  </a:lnTo>
                  <a:lnTo>
                    <a:pt x="0" y="90"/>
                  </a:lnTo>
                  <a:close/>
                </a:path>
              </a:pathLst>
            </a:custGeom>
            <a:solidFill>
              <a:srgbClr val="000000"/>
            </a:solidFill>
            <a:ln w="9525">
              <a:noFill/>
              <a:round/>
              <a:headEnd/>
              <a:tailEnd/>
            </a:ln>
          </p:spPr>
          <p:txBody>
            <a:bodyPr/>
            <a:lstStyle/>
            <a:p>
              <a:endParaRPr lang="en-US"/>
            </a:p>
          </p:txBody>
        </p:sp>
        <p:sp>
          <p:nvSpPr>
            <p:cNvPr id="19533" name="Freeform 1668"/>
            <p:cNvSpPr>
              <a:spLocks/>
            </p:cNvSpPr>
            <p:nvPr/>
          </p:nvSpPr>
          <p:spPr bwMode="auto">
            <a:xfrm>
              <a:off x="4219575" y="1200150"/>
              <a:ext cx="488950" cy="450850"/>
            </a:xfrm>
            <a:custGeom>
              <a:avLst/>
              <a:gdLst>
                <a:gd name="T0" fmla="*/ 0 w 308"/>
                <a:gd name="T1" fmla="*/ 2147483647 h 284"/>
                <a:gd name="T2" fmla="*/ 0 w 308"/>
                <a:gd name="T3" fmla="*/ 2147483647 h 284"/>
                <a:gd name="T4" fmla="*/ 2147483647 w 308"/>
                <a:gd name="T5" fmla="*/ 2147483647 h 284"/>
                <a:gd name="T6" fmla="*/ 2147483647 w 308"/>
                <a:gd name="T7" fmla="*/ 2147483647 h 284"/>
                <a:gd name="T8" fmla="*/ 2147483647 w 308"/>
                <a:gd name="T9" fmla="*/ 2147483647 h 284"/>
                <a:gd name="T10" fmla="*/ 2147483647 w 308"/>
                <a:gd name="T11" fmla="*/ 2147483647 h 284"/>
                <a:gd name="T12" fmla="*/ 2147483647 w 308"/>
                <a:gd name="T13" fmla="*/ 2147483647 h 284"/>
                <a:gd name="T14" fmla="*/ 2147483647 w 308"/>
                <a:gd name="T15" fmla="*/ 2147483647 h 284"/>
                <a:gd name="T16" fmla="*/ 2147483647 w 308"/>
                <a:gd name="T17" fmla="*/ 2147483647 h 284"/>
                <a:gd name="T18" fmla="*/ 2147483647 w 308"/>
                <a:gd name="T19" fmla="*/ 2147483647 h 284"/>
                <a:gd name="T20" fmla="*/ 2147483647 w 308"/>
                <a:gd name="T21" fmla="*/ 2147483647 h 284"/>
                <a:gd name="T22" fmla="*/ 2147483647 w 308"/>
                <a:gd name="T23" fmla="*/ 2147483647 h 284"/>
                <a:gd name="T24" fmla="*/ 2147483647 w 308"/>
                <a:gd name="T25" fmla="*/ 2147483647 h 284"/>
                <a:gd name="T26" fmla="*/ 2147483647 w 308"/>
                <a:gd name="T27" fmla="*/ 2147483647 h 284"/>
                <a:gd name="T28" fmla="*/ 2147483647 w 308"/>
                <a:gd name="T29" fmla="*/ 0 h 2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8"/>
                <a:gd name="T46" fmla="*/ 0 h 284"/>
                <a:gd name="T47" fmla="*/ 308 w 308"/>
                <a:gd name="T48" fmla="*/ 284 h 2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8" h="284">
                  <a:moveTo>
                    <a:pt x="0" y="284"/>
                  </a:moveTo>
                  <a:lnTo>
                    <a:pt x="0" y="284"/>
                  </a:lnTo>
                  <a:lnTo>
                    <a:pt x="28" y="282"/>
                  </a:lnTo>
                  <a:lnTo>
                    <a:pt x="54" y="278"/>
                  </a:lnTo>
                  <a:lnTo>
                    <a:pt x="80" y="268"/>
                  </a:lnTo>
                  <a:lnTo>
                    <a:pt x="104" y="254"/>
                  </a:lnTo>
                  <a:lnTo>
                    <a:pt x="126" y="238"/>
                  </a:lnTo>
                  <a:lnTo>
                    <a:pt x="150" y="220"/>
                  </a:lnTo>
                  <a:lnTo>
                    <a:pt x="170" y="200"/>
                  </a:lnTo>
                  <a:lnTo>
                    <a:pt x="190" y="178"/>
                  </a:lnTo>
                  <a:lnTo>
                    <a:pt x="210" y="154"/>
                  </a:lnTo>
                  <a:lnTo>
                    <a:pt x="226" y="130"/>
                  </a:lnTo>
                  <a:lnTo>
                    <a:pt x="258" y="82"/>
                  </a:lnTo>
                  <a:lnTo>
                    <a:pt x="286" y="38"/>
                  </a:lnTo>
                  <a:lnTo>
                    <a:pt x="308" y="0"/>
                  </a:lnTo>
                </a:path>
              </a:pathLst>
            </a:custGeom>
            <a:noFill/>
            <a:ln w="15367">
              <a:solidFill>
                <a:srgbClr val="000000"/>
              </a:solidFill>
              <a:round/>
              <a:headEnd/>
              <a:tailEnd/>
            </a:ln>
          </p:spPr>
          <p:txBody>
            <a:bodyPr/>
            <a:lstStyle/>
            <a:p>
              <a:endParaRPr lang="en-US"/>
            </a:p>
          </p:txBody>
        </p:sp>
        <p:sp>
          <p:nvSpPr>
            <p:cNvPr id="19534" name="Line 1669"/>
            <p:cNvSpPr>
              <a:spLocks noChangeShapeType="1"/>
            </p:cNvSpPr>
            <p:nvPr/>
          </p:nvSpPr>
          <p:spPr bwMode="auto">
            <a:xfrm>
              <a:off x="4181475" y="1651000"/>
              <a:ext cx="469900" cy="1588"/>
            </a:xfrm>
            <a:prstGeom prst="line">
              <a:avLst/>
            </a:prstGeom>
            <a:noFill/>
            <a:ln w="15367">
              <a:solidFill>
                <a:srgbClr val="000000"/>
              </a:solidFill>
              <a:round/>
              <a:headEnd/>
              <a:tailEnd/>
            </a:ln>
          </p:spPr>
          <p:txBody>
            <a:bodyPr/>
            <a:lstStyle/>
            <a:p>
              <a:endParaRPr lang="en-US"/>
            </a:p>
          </p:txBody>
        </p:sp>
      </p:grpSp>
      <p:grpSp>
        <p:nvGrpSpPr>
          <p:cNvPr id="19465" name="Group 157"/>
          <p:cNvGrpSpPr>
            <a:grpSpLocks/>
          </p:cNvGrpSpPr>
          <p:nvPr/>
        </p:nvGrpSpPr>
        <p:grpSpPr bwMode="auto">
          <a:xfrm>
            <a:off x="5191125" y="4095750"/>
            <a:ext cx="219075" cy="244475"/>
            <a:chOff x="4829175" y="4181475"/>
            <a:chExt cx="219075" cy="244475"/>
          </a:xfrm>
        </p:grpSpPr>
        <p:sp>
          <p:nvSpPr>
            <p:cNvPr id="19529" name="Freeform 1666"/>
            <p:cNvSpPr>
              <a:spLocks/>
            </p:cNvSpPr>
            <p:nvPr/>
          </p:nvSpPr>
          <p:spPr bwMode="auto">
            <a:xfrm>
              <a:off x="4851400" y="4273550"/>
              <a:ext cx="196850" cy="152400"/>
            </a:xfrm>
            <a:custGeom>
              <a:avLst/>
              <a:gdLst>
                <a:gd name="T0" fmla="*/ 2147483647 w 124"/>
                <a:gd name="T1" fmla="*/ 0 h 96"/>
                <a:gd name="T2" fmla="*/ 2147483647 w 124"/>
                <a:gd name="T3" fmla="*/ 2147483647 h 96"/>
                <a:gd name="T4" fmla="*/ 0 w 124"/>
                <a:gd name="T5" fmla="*/ 2147483647 h 96"/>
                <a:gd name="T6" fmla="*/ 2147483647 w 124"/>
                <a:gd name="T7" fmla="*/ 2147483647 h 96"/>
                <a:gd name="T8" fmla="*/ 2147483647 w 124"/>
                <a:gd name="T9" fmla="*/ 0 h 96"/>
                <a:gd name="T10" fmla="*/ 0 60000 65536"/>
                <a:gd name="T11" fmla="*/ 0 60000 65536"/>
                <a:gd name="T12" fmla="*/ 0 60000 65536"/>
                <a:gd name="T13" fmla="*/ 0 60000 65536"/>
                <a:gd name="T14" fmla="*/ 0 60000 65536"/>
                <a:gd name="T15" fmla="*/ 0 w 124"/>
                <a:gd name="T16" fmla="*/ 0 h 96"/>
                <a:gd name="T17" fmla="*/ 124 w 124"/>
                <a:gd name="T18" fmla="*/ 96 h 96"/>
              </a:gdLst>
              <a:ahLst/>
              <a:cxnLst>
                <a:cxn ang="T10">
                  <a:pos x="T0" y="T1"/>
                </a:cxn>
                <a:cxn ang="T11">
                  <a:pos x="T2" y="T3"/>
                </a:cxn>
                <a:cxn ang="T12">
                  <a:pos x="T4" y="T5"/>
                </a:cxn>
                <a:cxn ang="T13">
                  <a:pos x="T6" y="T7"/>
                </a:cxn>
                <a:cxn ang="T14">
                  <a:pos x="T8" y="T9"/>
                </a:cxn>
              </a:cxnLst>
              <a:rect l="T15" t="T16" r="T17" b="T18"/>
              <a:pathLst>
                <a:path w="124" h="96">
                  <a:moveTo>
                    <a:pt x="38" y="0"/>
                  </a:moveTo>
                  <a:lnTo>
                    <a:pt x="32" y="38"/>
                  </a:lnTo>
                  <a:lnTo>
                    <a:pt x="0" y="62"/>
                  </a:lnTo>
                  <a:lnTo>
                    <a:pt x="124" y="96"/>
                  </a:lnTo>
                  <a:lnTo>
                    <a:pt x="38" y="0"/>
                  </a:lnTo>
                  <a:close/>
                </a:path>
              </a:pathLst>
            </a:custGeom>
            <a:solidFill>
              <a:srgbClr val="000000"/>
            </a:solidFill>
            <a:ln w="9525">
              <a:noFill/>
              <a:round/>
              <a:headEnd/>
              <a:tailEnd/>
            </a:ln>
          </p:spPr>
          <p:txBody>
            <a:bodyPr/>
            <a:lstStyle/>
            <a:p>
              <a:endParaRPr lang="en-US"/>
            </a:p>
          </p:txBody>
        </p:sp>
        <p:sp>
          <p:nvSpPr>
            <p:cNvPr id="19530" name="Freeform 1670"/>
            <p:cNvSpPr>
              <a:spLocks/>
            </p:cNvSpPr>
            <p:nvPr/>
          </p:nvSpPr>
          <p:spPr bwMode="auto">
            <a:xfrm>
              <a:off x="4829175" y="4181475"/>
              <a:ext cx="82550" cy="161925"/>
            </a:xfrm>
            <a:custGeom>
              <a:avLst/>
              <a:gdLst>
                <a:gd name="T0" fmla="*/ 2147483647 w 52"/>
                <a:gd name="T1" fmla="*/ 0 h 102"/>
                <a:gd name="T2" fmla="*/ 2147483647 w 52"/>
                <a:gd name="T3" fmla="*/ 0 h 102"/>
                <a:gd name="T4" fmla="*/ 2147483647 w 52"/>
                <a:gd name="T5" fmla="*/ 2147483647 h 102"/>
                <a:gd name="T6" fmla="*/ 0 w 52"/>
                <a:gd name="T7" fmla="*/ 2147483647 h 102"/>
                <a:gd name="T8" fmla="*/ 2147483647 w 52"/>
                <a:gd name="T9" fmla="*/ 2147483647 h 102"/>
                <a:gd name="T10" fmla="*/ 2147483647 w 52"/>
                <a:gd name="T11" fmla="*/ 2147483647 h 102"/>
                <a:gd name="T12" fmla="*/ 2147483647 w 52"/>
                <a:gd name="T13" fmla="*/ 2147483647 h 102"/>
                <a:gd name="T14" fmla="*/ 2147483647 w 52"/>
                <a:gd name="T15" fmla="*/ 2147483647 h 102"/>
                <a:gd name="T16" fmla="*/ 2147483647 w 52"/>
                <a:gd name="T17" fmla="*/ 2147483647 h 102"/>
                <a:gd name="T18" fmla="*/ 2147483647 w 52"/>
                <a:gd name="T19" fmla="*/ 2147483647 h 102"/>
                <a:gd name="T20" fmla="*/ 2147483647 w 52"/>
                <a:gd name="T21" fmla="*/ 2147483647 h 102"/>
                <a:gd name="T22" fmla="*/ 2147483647 w 52"/>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102"/>
                <a:gd name="T38" fmla="*/ 52 w 52"/>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102">
                  <a:moveTo>
                    <a:pt x="4" y="0"/>
                  </a:moveTo>
                  <a:lnTo>
                    <a:pt x="4" y="0"/>
                  </a:lnTo>
                  <a:lnTo>
                    <a:pt x="2" y="10"/>
                  </a:lnTo>
                  <a:lnTo>
                    <a:pt x="0" y="22"/>
                  </a:lnTo>
                  <a:lnTo>
                    <a:pt x="2" y="36"/>
                  </a:lnTo>
                  <a:lnTo>
                    <a:pt x="6" y="52"/>
                  </a:lnTo>
                  <a:lnTo>
                    <a:pt x="10" y="60"/>
                  </a:lnTo>
                  <a:lnTo>
                    <a:pt x="14" y="68"/>
                  </a:lnTo>
                  <a:lnTo>
                    <a:pt x="22" y="78"/>
                  </a:lnTo>
                  <a:lnTo>
                    <a:pt x="30" y="86"/>
                  </a:lnTo>
                  <a:lnTo>
                    <a:pt x="40" y="94"/>
                  </a:lnTo>
                  <a:lnTo>
                    <a:pt x="52" y="102"/>
                  </a:lnTo>
                </a:path>
              </a:pathLst>
            </a:custGeom>
            <a:noFill/>
            <a:ln w="15367">
              <a:solidFill>
                <a:srgbClr val="000000"/>
              </a:solidFill>
              <a:round/>
              <a:headEnd/>
              <a:tailEnd/>
            </a:ln>
          </p:spPr>
          <p:txBody>
            <a:bodyPr/>
            <a:lstStyle/>
            <a:p>
              <a:endParaRPr lang="en-US"/>
            </a:p>
          </p:txBody>
        </p:sp>
      </p:grpSp>
      <p:grpSp>
        <p:nvGrpSpPr>
          <p:cNvPr id="19466" name="Group 156"/>
          <p:cNvGrpSpPr>
            <a:grpSpLocks/>
          </p:cNvGrpSpPr>
          <p:nvPr/>
        </p:nvGrpSpPr>
        <p:grpSpPr bwMode="auto">
          <a:xfrm>
            <a:off x="4813300" y="4089400"/>
            <a:ext cx="219075" cy="241300"/>
            <a:chOff x="4451350" y="4175125"/>
            <a:chExt cx="219075" cy="241300"/>
          </a:xfrm>
        </p:grpSpPr>
        <p:sp>
          <p:nvSpPr>
            <p:cNvPr id="19527" name="Freeform 1671"/>
            <p:cNvSpPr>
              <a:spLocks/>
            </p:cNvSpPr>
            <p:nvPr/>
          </p:nvSpPr>
          <p:spPr bwMode="auto">
            <a:xfrm>
              <a:off x="4451350" y="4264025"/>
              <a:ext cx="196850" cy="152400"/>
            </a:xfrm>
            <a:custGeom>
              <a:avLst/>
              <a:gdLst>
                <a:gd name="T0" fmla="*/ 2147483647 w 124"/>
                <a:gd name="T1" fmla="*/ 0 h 96"/>
                <a:gd name="T2" fmla="*/ 2147483647 w 124"/>
                <a:gd name="T3" fmla="*/ 2147483647 h 96"/>
                <a:gd name="T4" fmla="*/ 2147483647 w 124"/>
                <a:gd name="T5" fmla="*/ 2147483647 h 96"/>
                <a:gd name="T6" fmla="*/ 0 w 124"/>
                <a:gd name="T7" fmla="*/ 2147483647 h 96"/>
                <a:gd name="T8" fmla="*/ 2147483647 w 124"/>
                <a:gd name="T9" fmla="*/ 0 h 96"/>
                <a:gd name="T10" fmla="*/ 0 60000 65536"/>
                <a:gd name="T11" fmla="*/ 0 60000 65536"/>
                <a:gd name="T12" fmla="*/ 0 60000 65536"/>
                <a:gd name="T13" fmla="*/ 0 60000 65536"/>
                <a:gd name="T14" fmla="*/ 0 60000 65536"/>
                <a:gd name="T15" fmla="*/ 0 w 124"/>
                <a:gd name="T16" fmla="*/ 0 h 96"/>
                <a:gd name="T17" fmla="*/ 124 w 124"/>
                <a:gd name="T18" fmla="*/ 96 h 96"/>
              </a:gdLst>
              <a:ahLst/>
              <a:cxnLst>
                <a:cxn ang="T10">
                  <a:pos x="T0" y="T1"/>
                </a:cxn>
                <a:cxn ang="T11">
                  <a:pos x="T2" y="T3"/>
                </a:cxn>
                <a:cxn ang="T12">
                  <a:pos x="T4" y="T5"/>
                </a:cxn>
                <a:cxn ang="T13">
                  <a:pos x="T6" y="T7"/>
                </a:cxn>
                <a:cxn ang="T14">
                  <a:pos x="T8" y="T9"/>
                </a:cxn>
              </a:cxnLst>
              <a:rect l="T15" t="T16" r="T17" b="T18"/>
              <a:pathLst>
                <a:path w="124" h="96">
                  <a:moveTo>
                    <a:pt x="86" y="0"/>
                  </a:moveTo>
                  <a:lnTo>
                    <a:pt x="92" y="40"/>
                  </a:lnTo>
                  <a:lnTo>
                    <a:pt x="124" y="62"/>
                  </a:lnTo>
                  <a:lnTo>
                    <a:pt x="0" y="96"/>
                  </a:lnTo>
                  <a:lnTo>
                    <a:pt x="86" y="0"/>
                  </a:lnTo>
                  <a:close/>
                </a:path>
              </a:pathLst>
            </a:custGeom>
            <a:solidFill>
              <a:srgbClr val="000000"/>
            </a:solidFill>
            <a:ln w="9525">
              <a:noFill/>
              <a:round/>
              <a:headEnd/>
              <a:tailEnd/>
            </a:ln>
          </p:spPr>
          <p:txBody>
            <a:bodyPr/>
            <a:lstStyle/>
            <a:p>
              <a:endParaRPr lang="en-US"/>
            </a:p>
          </p:txBody>
        </p:sp>
        <p:sp>
          <p:nvSpPr>
            <p:cNvPr id="19528" name="Freeform 1672"/>
            <p:cNvSpPr>
              <a:spLocks/>
            </p:cNvSpPr>
            <p:nvPr/>
          </p:nvSpPr>
          <p:spPr bwMode="auto">
            <a:xfrm>
              <a:off x="4584700" y="4175125"/>
              <a:ext cx="85725" cy="158750"/>
            </a:xfrm>
            <a:custGeom>
              <a:avLst/>
              <a:gdLst>
                <a:gd name="T0" fmla="*/ 2147483647 w 54"/>
                <a:gd name="T1" fmla="*/ 0 h 100"/>
                <a:gd name="T2" fmla="*/ 2147483647 w 54"/>
                <a:gd name="T3" fmla="*/ 0 h 100"/>
                <a:gd name="T4" fmla="*/ 2147483647 w 54"/>
                <a:gd name="T5" fmla="*/ 2147483647 h 100"/>
                <a:gd name="T6" fmla="*/ 2147483647 w 54"/>
                <a:gd name="T7" fmla="*/ 2147483647 h 100"/>
                <a:gd name="T8" fmla="*/ 2147483647 w 54"/>
                <a:gd name="T9" fmla="*/ 2147483647 h 100"/>
                <a:gd name="T10" fmla="*/ 2147483647 w 54"/>
                <a:gd name="T11" fmla="*/ 2147483647 h 100"/>
                <a:gd name="T12" fmla="*/ 2147483647 w 54"/>
                <a:gd name="T13" fmla="*/ 2147483647 h 100"/>
                <a:gd name="T14" fmla="*/ 2147483647 w 54"/>
                <a:gd name="T15" fmla="*/ 2147483647 h 100"/>
                <a:gd name="T16" fmla="*/ 2147483647 w 54"/>
                <a:gd name="T17" fmla="*/ 2147483647 h 100"/>
                <a:gd name="T18" fmla="*/ 2147483647 w 54"/>
                <a:gd name="T19" fmla="*/ 2147483647 h 100"/>
                <a:gd name="T20" fmla="*/ 2147483647 w 54"/>
                <a:gd name="T21" fmla="*/ 2147483647 h 100"/>
                <a:gd name="T22" fmla="*/ 0 w 54"/>
                <a:gd name="T23" fmla="*/ 2147483647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00"/>
                <a:gd name="T38" fmla="*/ 54 w 54"/>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00">
                  <a:moveTo>
                    <a:pt x="50" y="0"/>
                  </a:moveTo>
                  <a:lnTo>
                    <a:pt x="50" y="0"/>
                  </a:lnTo>
                  <a:lnTo>
                    <a:pt x="52" y="10"/>
                  </a:lnTo>
                  <a:lnTo>
                    <a:pt x="54" y="20"/>
                  </a:lnTo>
                  <a:lnTo>
                    <a:pt x="52" y="34"/>
                  </a:lnTo>
                  <a:lnTo>
                    <a:pt x="48" y="50"/>
                  </a:lnTo>
                  <a:lnTo>
                    <a:pt x="44" y="58"/>
                  </a:lnTo>
                  <a:lnTo>
                    <a:pt x="38" y="68"/>
                  </a:lnTo>
                  <a:lnTo>
                    <a:pt x="32" y="76"/>
                  </a:lnTo>
                  <a:lnTo>
                    <a:pt x="24" y="84"/>
                  </a:lnTo>
                  <a:lnTo>
                    <a:pt x="14" y="92"/>
                  </a:lnTo>
                  <a:lnTo>
                    <a:pt x="0" y="100"/>
                  </a:lnTo>
                </a:path>
              </a:pathLst>
            </a:custGeom>
            <a:noFill/>
            <a:ln w="15367">
              <a:solidFill>
                <a:srgbClr val="000000"/>
              </a:solidFill>
              <a:round/>
              <a:headEnd/>
              <a:tailEnd/>
            </a:ln>
          </p:spPr>
          <p:txBody>
            <a:bodyPr/>
            <a:lstStyle/>
            <a:p>
              <a:endParaRPr lang="en-US"/>
            </a:p>
          </p:txBody>
        </p:sp>
      </p:grpSp>
      <p:sp>
        <p:nvSpPr>
          <p:cNvPr id="19467" name="Rectangle 1673"/>
          <p:cNvSpPr>
            <a:spLocks noChangeArrowheads="1"/>
          </p:cNvSpPr>
          <p:nvPr/>
        </p:nvSpPr>
        <p:spPr bwMode="auto">
          <a:xfrm>
            <a:off x="2209800" y="476250"/>
            <a:ext cx="1182688" cy="2000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Glucocorticoid</a:t>
            </a:r>
            <a:endParaRPr lang="en-US" b="1"/>
          </a:p>
        </p:txBody>
      </p:sp>
      <p:sp>
        <p:nvSpPr>
          <p:cNvPr id="19468" name="Rectangle 1687"/>
          <p:cNvSpPr>
            <a:spLocks noChangeArrowheads="1"/>
          </p:cNvSpPr>
          <p:nvPr/>
        </p:nvSpPr>
        <p:spPr bwMode="auto">
          <a:xfrm>
            <a:off x="4048125" y="590550"/>
            <a:ext cx="855663" cy="2000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Cytoplasm</a:t>
            </a:r>
            <a:endParaRPr lang="en-US" b="1"/>
          </a:p>
        </p:txBody>
      </p:sp>
      <p:sp>
        <p:nvSpPr>
          <p:cNvPr id="19469" name="Rectangle 1696"/>
          <p:cNvSpPr>
            <a:spLocks noChangeArrowheads="1"/>
          </p:cNvSpPr>
          <p:nvPr/>
        </p:nvSpPr>
        <p:spPr bwMode="auto">
          <a:xfrm>
            <a:off x="3371850" y="1793875"/>
            <a:ext cx="1182688" cy="400050"/>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Glucocorticoid</a:t>
            </a:r>
          </a:p>
          <a:p>
            <a:r>
              <a:rPr lang="en-US" sz="1300" b="1">
                <a:solidFill>
                  <a:srgbClr val="000000"/>
                </a:solidFill>
                <a:latin typeface="Helvetica" pitchFamily="34" charset="0"/>
              </a:rPr>
              <a:t>receptor</a:t>
            </a:r>
            <a:endParaRPr lang="en-US" b="1"/>
          </a:p>
        </p:txBody>
      </p:sp>
      <p:sp>
        <p:nvSpPr>
          <p:cNvPr id="19470" name="Rectangle 1718"/>
          <p:cNvSpPr>
            <a:spLocks noChangeArrowheads="1"/>
          </p:cNvSpPr>
          <p:nvPr/>
        </p:nvSpPr>
        <p:spPr bwMode="auto">
          <a:xfrm>
            <a:off x="2911475" y="3775075"/>
            <a:ext cx="612775" cy="400050"/>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Nuclear</a:t>
            </a:r>
          </a:p>
          <a:p>
            <a:r>
              <a:rPr lang="en-US" sz="1300" b="1">
                <a:solidFill>
                  <a:srgbClr val="000000"/>
                </a:solidFill>
                <a:latin typeface="Helvetica" pitchFamily="34" charset="0"/>
              </a:rPr>
              <a:t>pore</a:t>
            </a:r>
            <a:endParaRPr lang="en-US" b="1"/>
          </a:p>
        </p:txBody>
      </p:sp>
      <p:sp>
        <p:nvSpPr>
          <p:cNvPr id="19471" name="Rectangle 1729"/>
          <p:cNvSpPr>
            <a:spLocks noChangeArrowheads="1"/>
          </p:cNvSpPr>
          <p:nvPr/>
        </p:nvSpPr>
        <p:spPr bwMode="auto">
          <a:xfrm>
            <a:off x="5883275" y="1609725"/>
            <a:ext cx="98425" cy="2000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a:t>
            </a:r>
            <a:endParaRPr lang="en-US" b="1"/>
          </a:p>
        </p:txBody>
      </p:sp>
      <p:sp>
        <p:nvSpPr>
          <p:cNvPr id="19472" name="Rectangle 1730"/>
          <p:cNvSpPr>
            <a:spLocks noChangeArrowheads="1"/>
          </p:cNvSpPr>
          <p:nvPr/>
        </p:nvSpPr>
        <p:spPr bwMode="auto">
          <a:xfrm>
            <a:off x="5286375" y="2936875"/>
            <a:ext cx="650875" cy="2000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Nucleus</a:t>
            </a:r>
            <a:endParaRPr lang="en-US" b="1"/>
          </a:p>
        </p:txBody>
      </p:sp>
      <p:sp>
        <p:nvSpPr>
          <p:cNvPr id="19473" name="Rectangle 1737"/>
          <p:cNvSpPr>
            <a:spLocks noChangeArrowheads="1"/>
          </p:cNvSpPr>
          <p:nvPr/>
        </p:nvSpPr>
        <p:spPr bwMode="auto">
          <a:xfrm>
            <a:off x="5873750" y="3644900"/>
            <a:ext cx="733425" cy="400050"/>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Core</a:t>
            </a:r>
          </a:p>
          <a:p>
            <a:r>
              <a:rPr lang="en-US" sz="1300" b="1">
                <a:solidFill>
                  <a:srgbClr val="000000"/>
                </a:solidFill>
                <a:latin typeface="Helvetica" pitchFamily="34" charset="0"/>
              </a:rPr>
              <a:t>promoter</a:t>
            </a:r>
            <a:endParaRPr lang="en-US" b="1"/>
          </a:p>
        </p:txBody>
      </p:sp>
      <p:sp>
        <p:nvSpPr>
          <p:cNvPr id="19474" name="Rectangle 1749"/>
          <p:cNvSpPr>
            <a:spLocks noChangeArrowheads="1"/>
          </p:cNvSpPr>
          <p:nvPr/>
        </p:nvSpPr>
        <p:spPr bwMode="auto">
          <a:xfrm>
            <a:off x="6099175" y="4489450"/>
            <a:ext cx="500063" cy="400050"/>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Target</a:t>
            </a:r>
          </a:p>
          <a:p>
            <a:r>
              <a:rPr lang="en-US" sz="1300" b="1">
                <a:solidFill>
                  <a:srgbClr val="000000"/>
                </a:solidFill>
                <a:latin typeface="Helvetica" pitchFamily="34" charset="0"/>
              </a:rPr>
              <a:t>gene</a:t>
            </a:r>
            <a:endParaRPr lang="en-US" b="1"/>
          </a:p>
        </p:txBody>
      </p:sp>
      <p:sp>
        <p:nvSpPr>
          <p:cNvPr id="19475" name="Rectangle 1759"/>
          <p:cNvSpPr>
            <a:spLocks noChangeArrowheads="1"/>
          </p:cNvSpPr>
          <p:nvPr/>
        </p:nvSpPr>
        <p:spPr bwMode="auto">
          <a:xfrm>
            <a:off x="5756275" y="2082800"/>
            <a:ext cx="333375" cy="2000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NLS</a:t>
            </a:r>
            <a:endParaRPr lang="en-US" b="1"/>
          </a:p>
        </p:txBody>
      </p:sp>
      <p:sp>
        <p:nvSpPr>
          <p:cNvPr id="19476" name="Rectangle 1762"/>
          <p:cNvSpPr>
            <a:spLocks noChangeArrowheads="1"/>
          </p:cNvSpPr>
          <p:nvPr/>
        </p:nvSpPr>
        <p:spPr bwMode="auto">
          <a:xfrm>
            <a:off x="4940300" y="5292725"/>
            <a:ext cx="357188"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GRE</a:t>
            </a:r>
            <a:endParaRPr lang="en-US" b="1"/>
          </a:p>
        </p:txBody>
      </p:sp>
      <p:sp>
        <p:nvSpPr>
          <p:cNvPr id="19477" name="Rectangle 1769"/>
          <p:cNvSpPr>
            <a:spLocks noChangeArrowheads="1"/>
          </p:cNvSpPr>
          <p:nvPr/>
        </p:nvSpPr>
        <p:spPr bwMode="auto">
          <a:xfrm>
            <a:off x="4873625" y="4638675"/>
            <a:ext cx="10001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G</a:t>
            </a:r>
            <a:endParaRPr lang="en-US" b="1"/>
          </a:p>
        </p:txBody>
      </p:sp>
      <p:sp>
        <p:nvSpPr>
          <p:cNvPr id="19478" name="Rectangle 1770"/>
          <p:cNvSpPr>
            <a:spLocks noChangeArrowheads="1"/>
          </p:cNvSpPr>
          <p:nvPr/>
        </p:nvSpPr>
        <p:spPr bwMode="auto">
          <a:xfrm>
            <a:off x="4876800" y="4486275"/>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a:t>
            </a:r>
            <a:endParaRPr lang="en-US" b="1"/>
          </a:p>
        </p:txBody>
      </p:sp>
      <p:sp>
        <p:nvSpPr>
          <p:cNvPr id="19479" name="Rectangle 1771"/>
          <p:cNvSpPr>
            <a:spLocks noChangeArrowheads="1"/>
          </p:cNvSpPr>
          <p:nvPr/>
        </p:nvSpPr>
        <p:spPr bwMode="auto">
          <a:xfrm>
            <a:off x="4581525" y="46990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a:t>
            </a:r>
            <a:endParaRPr lang="en-US" b="1"/>
          </a:p>
        </p:txBody>
      </p:sp>
      <p:sp>
        <p:nvSpPr>
          <p:cNvPr id="19480" name="Rectangle 1772"/>
          <p:cNvSpPr>
            <a:spLocks noChangeArrowheads="1"/>
          </p:cNvSpPr>
          <p:nvPr/>
        </p:nvSpPr>
        <p:spPr bwMode="auto">
          <a:xfrm>
            <a:off x="4578350" y="4546600"/>
            <a:ext cx="10001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G</a:t>
            </a:r>
            <a:endParaRPr lang="en-US" b="1"/>
          </a:p>
        </p:txBody>
      </p:sp>
      <p:sp>
        <p:nvSpPr>
          <p:cNvPr id="19481" name="Rectangle 1773"/>
          <p:cNvSpPr>
            <a:spLocks noChangeArrowheads="1"/>
          </p:cNvSpPr>
          <p:nvPr/>
        </p:nvSpPr>
        <p:spPr bwMode="auto">
          <a:xfrm>
            <a:off x="4492625" y="469900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482" name="Rectangle 1774"/>
          <p:cNvSpPr>
            <a:spLocks noChangeArrowheads="1"/>
          </p:cNvSpPr>
          <p:nvPr/>
        </p:nvSpPr>
        <p:spPr bwMode="auto">
          <a:xfrm>
            <a:off x="4486275" y="45466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483" name="Rectangle 1775"/>
          <p:cNvSpPr>
            <a:spLocks noChangeArrowheads="1"/>
          </p:cNvSpPr>
          <p:nvPr/>
        </p:nvSpPr>
        <p:spPr bwMode="auto">
          <a:xfrm>
            <a:off x="4984750" y="469900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484" name="Rectangle 1776"/>
          <p:cNvSpPr>
            <a:spLocks noChangeArrowheads="1"/>
          </p:cNvSpPr>
          <p:nvPr/>
        </p:nvSpPr>
        <p:spPr bwMode="auto">
          <a:xfrm>
            <a:off x="4978400" y="45466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485" name="Rectangle 1777"/>
          <p:cNvSpPr>
            <a:spLocks noChangeArrowheads="1"/>
          </p:cNvSpPr>
          <p:nvPr/>
        </p:nvSpPr>
        <p:spPr bwMode="auto">
          <a:xfrm>
            <a:off x="4787900" y="469900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486" name="Rectangle 1778"/>
          <p:cNvSpPr>
            <a:spLocks noChangeArrowheads="1"/>
          </p:cNvSpPr>
          <p:nvPr/>
        </p:nvSpPr>
        <p:spPr bwMode="auto">
          <a:xfrm>
            <a:off x="4781550" y="45466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487" name="Rectangle 1779"/>
          <p:cNvSpPr>
            <a:spLocks noChangeArrowheads="1"/>
          </p:cNvSpPr>
          <p:nvPr/>
        </p:nvSpPr>
        <p:spPr bwMode="auto">
          <a:xfrm>
            <a:off x="4676775" y="4645025"/>
            <a:ext cx="85725"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Y</a:t>
            </a:r>
            <a:endParaRPr lang="en-US" b="1"/>
          </a:p>
        </p:txBody>
      </p:sp>
      <p:sp>
        <p:nvSpPr>
          <p:cNvPr id="19488" name="Rectangle 1780"/>
          <p:cNvSpPr>
            <a:spLocks noChangeArrowheads="1"/>
          </p:cNvSpPr>
          <p:nvPr/>
        </p:nvSpPr>
        <p:spPr bwMode="auto">
          <a:xfrm>
            <a:off x="4683125" y="448945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R</a:t>
            </a:r>
            <a:endParaRPr lang="en-US" b="1"/>
          </a:p>
        </p:txBody>
      </p:sp>
      <p:sp>
        <p:nvSpPr>
          <p:cNvPr id="19489" name="Rectangle 1781"/>
          <p:cNvSpPr>
            <a:spLocks noChangeArrowheads="1"/>
          </p:cNvSpPr>
          <p:nvPr/>
        </p:nvSpPr>
        <p:spPr bwMode="auto">
          <a:xfrm>
            <a:off x="5575300" y="4638675"/>
            <a:ext cx="10001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G</a:t>
            </a:r>
            <a:endParaRPr lang="en-US" b="1"/>
          </a:p>
        </p:txBody>
      </p:sp>
      <p:sp>
        <p:nvSpPr>
          <p:cNvPr id="19490" name="Rectangle 1782"/>
          <p:cNvSpPr>
            <a:spLocks noChangeArrowheads="1"/>
          </p:cNvSpPr>
          <p:nvPr/>
        </p:nvSpPr>
        <p:spPr bwMode="auto">
          <a:xfrm>
            <a:off x="5578475" y="4486275"/>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a:t>
            </a:r>
            <a:endParaRPr lang="en-US" b="1"/>
          </a:p>
        </p:txBody>
      </p:sp>
      <p:sp>
        <p:nvSpPr>
          <p:cNvPr id="19491" name="Rectangle 1783"/>
          <p:cNvSpPr>
            <a:spLocks noChangeArrowheads="1"/>
          </p:cNvSpPr>
          <p:nvPr/>
        </p:nvSpPr>
        <p:spPr bwMode="auto">
          <a:xfrm>
            <a:off x="5302250" y="46990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C</a:t>
            </a:r>
            <a:endParaRPr lang="en-US" b="1"/>
          </a:p>
        </p:txBody>
      </p:sp>
      <p:sp>
        <p:nvSpPr>
          <p:cNvPr id="19492" name="Rectangle 1784"/>
          <p:cNvSpPr>
            <a:spLocks noChangeArrowheads="1"/>
          </p:cNvSpPr>
          <p:nvPr/>
        </p:nvSpPr>
        <p:spPr bwMode="auto">
          <a:xfrm>
            <a:off x="5299075" y="4546600"/>
            <a:ext cx="10001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G</a:t>
            </a:r>
            <a:endParaRPr lang="en-US" b="1"/>
          </a:p>
        </p:txBody>
      </p:sp>
      <p:sp>
        <p:nvSpPr>
          <p:cNvPr id="19493" name="Rectangle 1785"/>
          <p:cNvSpPr>
            <a:spLocks noChangeArrowheads="1"/>
          </p:cNvSpPr>
          <p:nvPr/>
        </p:nvSpPr>
        <p:spPr bwMode="auto">
          <a:xfrm>
            <a:off x="5489575" y="4699000"/>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R</a:t>
            </a:r>
            <a:endParaRPr lang="en-US" b="1"/>
          </a:p>
        </p:txBody>
      </p:sp>
      <p:sp>
        <p:nvSpPr>
          <p:cNvPr id="19494" name="Rectangle 1786"/>
          <p:cNvSpPr>
            <a:spLocks noChangeArrowheads="1"/>
          </p:cNvSpPr>
          <p:nvPr/>
        </p:nvSpPr>
        <p:spPr bwMode="auto">
          <a:xfrm>
            <a:off x="5483225" y="4546600"/>
            <a:ext cx="85725"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Y</a:t>
            </a:r>
            <a:endParaRPr lang="en-US" b="1"/>
          </a:p>
        </p:txBody>
      </p:sp>
      <p:sp>
        <p:nvSpPr>
          <p:cNvPr id="19495" name="Rectangle 1787"/>
          <p:cNvSpPr>
            <a:spLocks noChangeArrowheads="1"/>
          </p:cNvSpPr>
          <p:nvPr/>
        </p:nvSpPr>
        <p:spPr bwMode="auto">
          <a:xfrm>
            <a:off x="5397500" y="4645025"/>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496" name="Rectangle 1788"/>
          <p:cNvSpPr>
            <a:spLocks noChangeArrowheads="1"/>
          </p:cNvSpPr>
          <p:nvPr/>
        </p:nvSpPr>
        <p:spPr bwMode="auto">
          <a:xfrm>
            <a:off x="5403850" y="448945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497" name="Rectangle 1789"/>
          <p:cNvSpPr>
            <a:spLocks noChangeArrowheads="1"/>
          </p:cNvSpPr>
          <p:nvPr/>
        </p:nvSpPr>
        <p:spPr bwMode="auto">
          <a:xfrm>
            <a:off x="5673725" y="4645025"/>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498" name="Rectangle 1790"/>
          <p:cNvSpPr>
            <a:spLocks noChangeArrowheads="1"/>
          </p:cNvSpPr>
          <p:nvPr/>
        </p:nvSpPr>
        <p:spPr bwMode="auto">
          <a:xfrm>
            <a:off x="5680075" y="448945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499" name="Rectangle 1791"/>
          <p:cNvSpPr>
            <a:spLocks noChangeArrowheads="1"/>
          </p:cNvSpPr>
          <p:nvPr/>
        </p:nvSpPr>
        <p:spPr bwMode="auto">
          <a:xfrm>
            <a:off x="5213350" y="4645025"/>
            <a:ext cx="93663"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A</a:t>
            </a:r>
            <a:endParaRPr lang="en-US" b="1"/>
          </a:p>
        </p:txBody>
      </p:sp>
      <p:sp>
        <p:nvSpPr>
          <p:cNvPr id="19500" name="Rectangle 1792"/>
          <p:cNvSpPr>
            <a:spLocks noChangeArrowheads="1"/>
          </p:cNvSpPr>
          <p:nvPr/>
        </p:nvSpPr>
        <p:spPr bwMode="auto">
          <a:xfrm>
            <a:off x="5219700" y="4489450"/>
            <a:ext cx="77788"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T</a:t>
            </a:r>
            <a:endParaRPr lang="en-US" b="1"/>
          </a:p>
        </p:txBody>
      </p:sp>
      <p:sp>
        <p:nvSpPr>
          <p:cNvPr id="19501" name="Rectangle 1793"/>
          <p:cNvSpPr>
            <a:spLocks noChangeArrowheads="1"/>
          </p:cNvSpPr>
          <p:nvPr/>
        </p:nvSpPr>
        <p:spPr bwMode="auto">
          <a:xfrm>
            <a:off x="4044950" y="4870450"/>
            <a:ext cx="10160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a:t>
            </a:r>
            <a:endParaRPr lang="en-US" b="1"/>
          </a:p>
        </p:txBody>
      </p:sp>
      <p:sp>
        <p:nvSpPr>
          <p:cNvPr id="19502" name="Rectangle 1795"/>
          <p:cNvSpPr>
            <a:spLocks noChangeArrowheads="1"/>
          </p:cNvSpPr>
          <p:nvPr/>
        </p:nvSpPr>
        <p:spPr bwMode="auto">
          <a:xfrm>
            <a:off x="6607175" y="4870450"/>
            <a:ext cx="10160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5′</a:t>
            </a:r>
            <a:endParaRPr lang="en-US" b="1"/>
          </a:p>
        </p:txBody>
      </p:sp>
      <p:sp>
        <p:nvSpPr>
          <p:cNvPr id="19503" name="Rectangle 1797"/>
          <p:cNvSpPr>
            <a:spLocks noChangeArrowheads="1"/>
          </p:cNvSpPr>
          <p:nvPr/>
        </p:nvSpPr>
        <p:spPr bwMode="auto">
          <a:xfrm>
            <a:off x="4051300" y="4298950"/>
            <a:ext cx="10160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5′</a:t>
            </a:r>
            <a:endParaRPr lang="en-US" b="1"/>
          </a:p>
        </p:txBody>
      </p:sp>
      <p:sp>
        <p:nvSpPr>
          <p:cNvPr id="19504" name="Rectangle 1799"/>
          <p:cNvSpPr>
            <a:spLocks noChangeArrowheads="1"/>
          </p:cNvSpPr>
          <p:nvPr/>
        </p:nvSpPr>
        <p:spPr bwMode="auto">
          <a:xfrm>
            <a:off x="6613525" y="4298950"/>
            <a:ext cx="101600"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a:t>
            </a:r>
            <a:endParaRPr lang="en-US" b="1"/>
          </a:p>
        </p:txBody>
      </p:sp>
      <p:sp>
        <p:nvSpPr>
          <p:cNvPr id="19505" name="Freeform 1801"/>
          <p:cNvSpPr>
            <a:spLocks/>
          </p:cNvSpPr>
          <p:nvPr/>
        </p:nvSpPr>
        <p:spPr bwMode="auto">
          <a:xfrm>
            <a:off x="5495925" y="1727200"/>
            <a:ext cx="835025" cy="336550"/>
          </a:xfrm>
          <a:custGeom>
            <a:avLst/>
            <a:gdLst>
              <a:gd name="T0" fmla="*/ 0 w 526"/>
              <a:gd name="T1" fmla="*/ 2147483647 h 212"/>
              <a:gd name="T2" fmla="*/ 2147483647 w 526"/>
              <a:gd name="T3" fmla="*/ 2147483647 h 212"/>
              <a:gd name="T4" fmla="*/ 2147483647 w 526"/>
              <a:gd name="T5" fmla="*/ 0 h 212"/>
              <a:gd name="T6" fmla="*/ 0 60000 65536"/>
              <a:gd name="T7" fmla="*/ 0 60000 65536"/>
              <a:gd name="T8" fmla="*/ 0 60000 65536"/>
              <a:gd name="T9" fmla="*/ 0 w 526"/>
              <a:gd name="T10" fmla="*/ 0 h 212"/>
              <a:gd name="T11" fmla="*/ 526 w 526"/>
              <a:gd name="T12" fmla="*/ 212 h 212"/>
            </a:gdLst>
            <a:ahLst/>
            <a:cxnLst>
              <a:cxn ang="T6">
                <a:pos x="T0" y="T1"/>
              </a:cxn>
              <a:cxn ang="T7">
                <a:pos x="T2" y="T3"/>
              </a:cxn>
              <a:cxn ang="T8">
                <a:pos x="T4" y="T5"/>
              </a:cxn>
            </a:cxnLst>
            <a:rect l="T9" t="T10" r="T11" b="T12"/>
            <a:pathLst>
              <a:path w="526" h="212">
                <a:moveTo>
                  <a:pt x="0" y="24"/>
                </a:moveTo>
                <a:lnTo>
                  <a:pt x="262" y="212"/>
                </a:lnTo>
                <a:lnTo>
                  <a:pt x="526" y="0"/>
                </a:lnTo>
              </a:path>
            </a:pathLst>
          </a:custGeom>
          <a:noFill/>
          <a:ln w="10287">
            <a:solidFill>
              <a:srgbClr val="000000"/>
            </a:solidFill>
            <a:round/>
            <a:headEnd/>
            <a:tailEnd/>
          </a:ln>
        </p:spPr>
        <p:txBody>
          <a:bodyPr/>
          <a:lstStyle/>
          <a:p>
            <a:endParaRPr lang="en-US"/>
          </a:p>
        </p:txBody>
      </p:sp>
      <p:sp>
        <p:nvSpPr>
          <p:cNvPr id="19506" name="Rectangle 1802"/>
          <p:cNvSpPr>
            <a:spLocks noChangeArrowheads="1"/>
          </p:cNvSpPr>
          <p:nvPr/>
        </p:nvSpPr>
        <p:spPr bwMode="auto">
          <a:xfrm>
            <a:off x="3992563" y="1039813"/>
            <a:ext cx="260350" cy="304800"/>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Helvetica" pitchFamily="34" charset="0"/>
              </a:rPr>
              <a:t>HSP</a:t>
            </a:r>
          </a:p>
          <a:p>
            <a:pPr algn="ctr"/>
            <a:r>
              <a:rPr lang="en-US" sz="1000" b="1">
                <a:solidFill>
                  <a:srgbClr val="000000"/>
                </a:solidFill>
                <a:latin typeface="Helvetica" pitchFamily="34" charset="0"/>
              </a:rPr>
              <a:t>90</a:t>
            </a:r>
            <a:endParaRPr lang="en-US" b="1"/>
          </a:p>
        </p:txBody>
      </p:sp>
      <p:sp>
        <p:nvSpPr>
          <p:cNvPr id="19507" name="Rectangle 1807"/>
          <p:cNvSpPr>
            <a:spLocks noChangeArrowheads="1"/>
          </p:cNvSpPr>
          <p:nvPr/>
        </p:nvSpPr>
        <p:spPr bwMode="auto">
          <a:xfrm>
            <a:off x="4205288" y="1376363"/>
            <a:ext cx="260350" cy="304800"/>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Helvetica" pitchFamily="34" charset="0"/>
              </a:rPr>
              <a:t>HSP</a:t>
            </a:r>
          </a:p>
          <a:p>
            <a:pPr algn="ctr"/>
            <a:r>
              <a:rPr lang="en-US" sz="1000" b="1">
                <a:solidFill>
                  <a:srgbClr val="000000"/>
                </a:solidFill>
                <a:latin typeface="Helvetica" pitchFamily="34" charset="0"/>
              </a:rPr>
              <a:t>90</a:t>
            </a:r>
            <a:endParaRPr lang="en-US" b="1"/>
          </a:p>
        </p:txBody>
      </p:sp>
      <p:sp>
        <p:nvSpPr>
          <p:cNvPr id="19508" name="Rectangle 1812"/>
          <p:cNvSpPr>
            <a:spLocks noChangeArrowheads="1"/>
          </p:cNvSpPr>
          <p:nvPr/>
        </p:nvSpPr>
        <p:spPr bwMode="auto">
          <a:xfrm>
            <a:off x="5075238" y="652463"/>
            <a:ext cx="260350" cy="304800"/>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Helvetica" pitchFamily="34" charset="0"/>
              </a:rPr>
              <a:t>HSP</a:t>
            </a:r>
          </a:p>
          <a:p>
            <a:pPr algn="ctr"/>
            <a:r>
              <a:rPr lang="en-US" sz="1000" b="1">
                <a:solidFill>
                  <a:srgbClr val="000000"/>
                </a:solidFill>
                <a:latin typeface="Helvetica" pitchFamily="34" charset="0"/>
              </a:rPr>
              <a:t>90</a:t>
            </a:r>
            <a:endParaRPr lang="en-US" b="1"/>
          </a:p>
        </p:txBody>
      </p:sp>
      <p:sp>
        <p:nvSpPr>
          <p:cNvPr id="19509" name="Rectangle 1818"/>
          <p:cNvSpPr>
            <a:spLocks noChangeArrowheads="1"/>
          </p:cNvSpPr>
          <p:nvPr/>
        </p:nvSpPr>
        <p:spPr bwMode="auto">
          <a:xfrm>
            <a:off x="5402263" y="868363"/>
            <a:ext cx="260350" cy="304800"/>
          </a:xfrm>
          <a:prstGeom prst="rect">
            <a:avLst/>
          </a:prstGeom>
          <a:noFill/>
          <a:ln w="9525">
            <a:noFill/>
            <a:miter lim="800000"/>
            <a:headEnd/>
            <a:tailEnd/>
          </a:ln>
        </p:spPr>
        <p:txBody>
          <a:bodyPr wrap="none" lIns="0" tIns="0" rIns="0" bIns="0">
            <a:spAutoFit/>
          </a:bodyPr>
          <a:lstStyle/>
          <a:p>
            <a:pPr algn="ctr"/>
            <a:r>
              <a:rPr lang="en-US" sz="1000" b="1">
                <a:solidFill>
                  <a:srgbClr val="000000"/>
                </a:solidFill>
                <a:latin typeface="Helvetica" pitchFamily="34" charset="0"/>
              </a:rPr>
              <a:t>HSP</a:t>
            </a:r>
          </a:p>
          <a:p>
            <a:pPr algn="ctr"/>
            <a:r>
              <a:rPr lang="en-US" sz="1000" b="1">
                <a:solidFill>
                  <a:srgbClr val="000000"/>
                </a:solidFill>
                <a:latin typeface="Helvetica" pitchFamily="34" charset="0"/>
              </a:rPr>
              <a:t>90</a:t>
            </a:r>
            <a:endParaRPr lang="en-US" b="1"/>
          </a:p>
        </p:txBody>
      </p:sp>
      <p:grpSp>
        <p:nvGrpSpPr>
          <p:cNvPr id="19510" name="Group 163"/>
          <p:cNvGrpSpPr>
            <a:grpSpLocks/>
          </p:cNvGrpSpPr>
          <p:nvPr/>
        </p:nvGrpSpPr>
        <p:grpSpPr bwMode="auto">
          <a:xfrm>
            <a:off x="4451350" y="5029200"/>
            <a:ext cx="1336675" cy="257175"/>
            <a:chOff x="4089400" y="5114925"/>
            <a:chExt cx="1336675" cy="257175"/>
          </a:xfrm>
        </p:grpSpPr>
        <p:sp>
          <p:nvSpPr>
            <p:cNvPr id="19525" name="Line 1823"/>
            <p:cNvSpPr>
              <a:spLocks noChangeShapeType="1"/>
            </p:cNvSpPr>
            <p:nvPr/>
          </p:nvSpPr>
          <p:spPr bwMode="auto">
            <a:xfrm flipV="1">
              <a:off x="4756150" y="5184775"/>
              <a:ext cx="1588" cy="187325"/>
            </a:xfrm>
            <a:prstGeom prst="line">
              <a:avLst/>
            </a:prstGeom>
            <a:noFill/>
            <a:ln w="10287">
              <a:solidFill>
                <a:srgbClr val="000000"/>
              </a:solidFill>
              <a:round/>
              <a:headEnd/>
              <a:tailEnd/>
            </a:ln>
          </p:spPr>
          <p:txBody>
            <a:bodyPr/>
            <a:lstStyle/>
            <a:p>
              <a:endParaRPr lang="en-US"/>
            </a:p>
          </p:txBody>
        </p:sp>
        <p:sp>
          <p:nvSpPr>
            <p:cNvPr id="19526" name="Freeform 1824"/>
            <p:cNvSpPr>
              <a:spLocks/>
            </p:cNvSpPr>
            <p:nvPr/>
          </p:nvSpPr>
          <p:spPr bwMode="auto">
            <a:xfrm>
              <a:off x="4089400" y="5114925"/>
              <a:ext cx="1336675" cy="69850"/>
            </a:xfrm>
            <a:custGeom>
              <a:avLst/>
              <a:gdLst>
                <a:gd name="T0" fmla="*/ 0 w 842"/>
                <a:gd name="T1" fmla="*/ 0 h 44"/>
                <a:gd name="T2" fmla="*/ 0 w 842"/>
                <a:gd name="T3" fmla="*/ 2147483647 h 44"/>
                <a:gd name="T4" fmla="*/ 0 w 842"/>
                <a:gd name="T5" fmla="*/ 2147483647 h 44"/>
                <a:gd name="T6" fmla="*/ 0 w 842"/>
                <a:gd name="T7" fmla="*/ 2147483647 h 44"/>
                <a:gd name="T8" fmla="*/ 0 w 842"/>
                <a:gd name="T9" fmla="*/ 2147483647 h 44"/>
                <a:gd name="T10" fmla="*/ 2147483647 w 842"/>
                <a:gd name="T11" fmla="*/ 2147483647 h 44"/>
                <a:gd name="T12" fmla="*/ 2147483647 w 842"/>
                <a:gd name="T13" fmla="*/ 2147483647 h 44"/>
                <a:gd name="T14" fmla="*/ 2147483647 w 842"/>
                <a:gd name="T15" fmla="*/ 2147483647 h 44"/>
                <a:gd name="T16" fmla="*/ 2147483647 w 842"/>
                <a:gd name="T17" fmla="*/ 2147483647 h 44"/>
                <a:gd name="T18" fmla="*/ 2147483647 w 842"/>
                <a:gd name="T19" fmla="*/ 2147483647 h 44"/>
                <a:gd name="T20" fmla="*/ 2147483647 w 842"/>
                <a:gd name="T21" fmla="*/ 2147483647 h 44"/>
                <a:gd name="T22" fmla="*/ 2147483647 w 842"/>
                <a:gd name="T23" fmla="*/ 2147483647 h 44"/>
                <a:gd name="T24" fmla="*/ 2147483647 w 842"/>
                <a:gd name="T25" fmla="*/ 2147483647 h 44"/>
                <a:gd name="T26" fmla="*/ 2147483647 w 842"/>
                <a:gd name="T27" fmla="*/ 2147483647 h 44"/>
                <a:gd name="T28" fmla="*/ 2147483647 w 842"/>
                <a:gd name="T29" fmla="*/ 2147483647 h 44"/>
                <a:gd name="T30" fmla="*/ 2147483647 w 84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2"/>
                <a:gd name="T49" fmla="*/ 0 h 44"/>
                <a:gd name="T50" fmla="*/ 842 w 84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2" h="44">
                  <a:moveTo>
                    <a:pt x="0" y="0"/>
                  </a:moveTo>
                  <a:lnTo>
                    <a:pt x="0" y="26"/>
                  </a:lnTo>
                  <a:lnTo>
                    <a:pt x="0" y="32"/>
                  </a:lnTo>
                  <a:lnTo>
                    <a:pt x="6" y="40"/>
                  </a:lnTo>
                  <a:lnTo>
                    <a:pt x="12" y="44"/>
                  </a:lnTo>
                  <a:lnTo>
                    <a:pt x="18" y="44"/>
                  </a:lnTo>
                  <a:lnTo>
                    <a:pt x="822" y="44"/>
                  </a:lnTo>
                  <a:lnTo>
                    <a:pt x="830" y="44"/>
                  </a:lnTo>
                  <a:lnTo>
                    <a:pt x="836" y="40"/>
                  </a:lnTo>
                  <a:lnTo>
                    <a:pt x="840" y="32"/>
                  </a:lnTo>
                  <a:lnTo>
                    <a:pt x="842" y="26"/>
                  </a:lnTo>
                  <a:lnTo>
                    <a:pt x="842" y="0"/>
                  </a:lnTo>
                </a:path>
              </a:pathLst>
            </a:custGeom>
            <a:noFill/>
            <a:ln w="10287">
              <a:solidFill>
                <a:srgbClr val="000000"/>
              </a:solidFill>
              <a:round/>
              <a:headEnd/>
              <a:tailEnd/>
            </a:ln>
          </p:spPr>
          <p:txBody>
            <a:bodyPr/>
            <a:lstStyle/>
            <a:p>
              <a:endParaRPr lang="en-US"/>
            </a:p>
          </p:txBody>
        </p:sp>
      </p:grpSp>
      <p:grpSp>
        <p:nvGrpSpPr>
          <p:cNvPr id="19511" name="Group 162"/>
          <p:cNvGrpSpPr>
            <a:grpSpLocks/>
          </p:cNvGrpSpPr>
          <p:nvPr/>
        </p:nvGrpSpPr>
        <p:grpSpPr bwMode="auto">
          <a:xfrm>
            <a:off x="3509963" y="3765550"/>
            <a:ext cx="382587" cy="117475"/>
            <a:chOff x="3148235" y="3851271"/>
            <a:chExt cx="382365" cy="117479"/>
          </a:xfrm>
        </p:grpSpPr>
        <p:sp>
          <p:nvSpPr>
            <p:cNvPr id="19523" name="Line 1765"/>
            <p:cNvSpPr>
              <a:spLocks noChangeShapeType="1"/>
            </p:cNvSpPr>
            <p:nvPr/>
          </p:nvSpPr>
          <p:spPr bwMode="auto">
            <a:xfrm flipV="1">
              <a:off x="3159125" y="3851275"/>
              <a:ext cx="371475" cy="117475"/>
            </a:xfrm>
            <a:prstGeom prst="line">
              <a:avLst/>
            </a:prstGeom>
            <a:noFill/>
            <a:ln w="20574">
              <a:solidFill>
                <a:srgbClr val="FFFFFF"/>
              </a:solidFill>
              <a:round/>
              <a:headEnd/>
              <a:tailEnd/>
            </a:ln>
          </p:spPr>
          <p:txBody>
            <a:bodyPr/>
            <a:lstStyle/>
            <a:p>
              <a:endParaRPr lang="en-US"/>
            </a:p>
          </p:txBody>
        </p:sp>
        <p:sp>
          <p:nvSpPr>
            <p:cNvPr id="19524" name="Line 1766"/>
            <p:cNvSpPr>
              <a:spLocks noChangeShapeType="1"/>
            </p:cNvSpPr>
            <p:nvPr/>
          </p:nvSpPr>
          <p:spPr bwMode="auto">
            <a:xfrm flipV="1">
              <a:off x="3148235" y="3851271"/>
              <a:ext cx="371475" cy="117475"/>
            </a:xfrm>
            <a:prstGeom prst="line">
              <a:avLst/>
            </a:prstGeom>
            <a:noFill/>
            <a:ln w="10287">
              <a:solidFill>
                <a:srgbClr val="000000"/>
              </a:solidFill>
              <a:round/>
              <a:headEnd/>
              <a:tailEnd/>
            </a:ln>
          </p:spPr>
          <p:txBody>
            <a:bodyPr/>
            <a:lstStyle/>
            <a:p>
              <a:endParaRPr lang="en-US"/>
            </a:p>
          </p:txBody>
        </p:sp>
      </p:grpSp>
      <p:grpSp>
        <p:nvGrpSpPr>
          <p:cNvPr id="19512" name="Group 161"/>
          <p:cNvGrpSpPr>
            <a:grpSpLocks/>
          </p:cNvGrpSpPr>
          <p:nvPr/>
        </p:nvGrpSpPr>
        <p:grpSpPr bwMode="auto">
          <a:xfrm>
            <a:off x="6161088" y="4025900"/>
            <a:ext cx="12700" cy="346075"/>
            <a:chOff x="5799360" y="4111621"/>
            <a:chExt cx="12478" cy="346079"/>
          </a:xfrm>
        </p:grpSpPr>
        <p:sp>
          <p:nvSpPr>
            <p:cNvPr id="19521" name="Line 1767"/>
            <p:cNvSpPr>
              <a:spLocks noChangeShapeType="1"/>
            </p:cNvSpPr>
            <p:nvPr/>
          </p:nvSpPr>
          <p:spPr bwMode="auto">
            <a:xfrm flipV="1">
              <a:off x="5810250" y="4111625"/>
              <a:ext cx="1588" cy="346075"/>
            </a:xfrm>
            <a:prstGeom prst="line">
              <a:avLst/>
            </a:prstGeom>
            <a:noFill/>
            <a:ln w="20574">
              <a:solidFill>
                <a:srgbClr val="FFFFFF"/>
              </a:solidFill>
              <a:round/>
              <a:headEnd/>
              <a:tailEnd/>
            </a:ln>
          </p:spPr>
          <p:txBody>
            <a:bodyPr/>
            <a:lstStyle/>
            <a:p>
              <a:endParaRPr lang="en-US"/>
            </a:p>
          </p:txBody>
        </p:sp>
        <p:sp>
          <p:nvSpPr>
            <p:cNvPr id="19522" name="Line 1768"/>
            <p:cNvSpPr>
              <a:spLocks noChangeShapeType="1"/>
            </p:cNvSpPr>
            <p:nvPr/>
          </p:nvSpPr>
          <p:spPr bwMode="auto">
            <a:xfrm flipV="1">
              <a:off x="5799360" y="4111621"/>
              <a:ext cx="1588" cy="346075"/>
            </a:xfrm>
            <a:prstGeom prst="line">
              <a:avLst/>
            </a:prstGeom>
            <a:noFill/>
            <a:ln w="10287">
              <a:solidFill>
                <a:srgbClr val="000000"/>
              </a:solidFill>
              <a:round/>
              <a:headEnd/>
              <a:tailEnd/>
            </a:ln>
          </p:spPr>
          <p:txBody>
            <a:bodyPr/>
            <a:lstStyle/>
            <a:p>
              <a:endParaRPr lang="en-US"/>
            </a:p>
          </p:txBody>
        </p:sp>
      </p:grpSp>
      <p:sp>
        <p:nvSpPr>
          <p:cNvPr id="19514" name="Text Box 10"/>
          <p:cNvSpPr txBox="1">
            <a:spLocks noChangeArrowheads="1"/>
          </p:cNvSpPr>
          <p:nvPr/>
        </p:nvSpPr>
        <p:spPr bwMode="auto">
          <a:xfrm>
            <a:off x="-15875" y="6467475"/>
            <a:ext cx="1838325" cy="338138"/>
          </a:xfrm>
          <a:prstGeom prst="rect">
            <a:avLst/>
          </a:prstGeom>
          <a:noFill/>
          <a:ln w="9525">
            <a:noFill/>
            <a:miter lim="800000"/>
            <a:headEnd/>
            <a:tailEnd/>
          </a:ln>
        </p:spPr>
        <p:txBody>
          <a:bodyPr wrap="none">
            <a:spAutoFit/>
          </a:bodyPr>
          <a:lstStyle/>
          <a:p>
            <a:pPr eaLnBrk="0" hangingPunct="0">
              <a:defRPr/>
            </a:pPr>
            <a:r>
              <a:rPr lang="en-US" sz="1600" b="1" dirty="0" err="1">
                <a:latin typeface="+mn-lt"/>
              </a:rPr>
              <a:t>Brooker</a:t>
            </a:r>
            <a:r>
              <a:rPr lang="en-US" sz="1600" b="1" dirty="0">
                <a:latin typeface="+mn-lt"/>
              </a:rPr>
              <a:t>, Fig 17.7</a:t>
            </a:r>
          </a:p>
        </p:txBody>
      </p:sp>
      <p:sp>
        <p:nvSpPr>
          <p:cNvPr id="2334732" name="AutoShape 12"/>
          <p:cNvSpPr>
            <a:spLocks noChangeArrowheads="1"/>
          </p:cNvSpPr>
          <p:nvPr/>
        </p:nvSpPr>
        <p:spPr bwMode="auto">
          <a:xfrm>
            <a:off x="5943600" y="473075"/>
            <a:ext cx="3429000" cy="669925"/>
          </a:xfrm>
          <a:prstGeom prst="wedgeRectCallout">
            <a:avLst>
              <a:gd name="adj1" fmla="val -46250"/>
              <a:gd name="adj2" fmla="val 28366"/>
            </a:avLst>
          </a:prstGeom>
          <a:noFill/>
          <a:ln w="9525">
            <a:noFill/>
            <a:miter lim="800000"/>
            <a:headEnd/>
            <a:tailEnd/>
          </a:ln>
        </p:spPr>
        <p:txBody>
          <a:bodyPr/>
          <a:lstStyle/>
          <a:p>
            <a:pPr algn="ctr" eaLnBrk="0" hangingPunct="0">
              <a:defRPr/>
            </a:pPr>
            <a:r>
              <a:rPr lang="en-US" sz="1400" b="1">
                <a:latin typeface="+mn-lt"/>
              </a:rPr>
              <a:t>Heat shock proteins leave when hormone binds to receptor</a:t>
            </a:r>
          </a:p>
        </p:txBody>
      </p:sp>
      <p:sp>
        <p:nvSpPr>
          <p:cNvPr id="2334733" name="AutoShape 13"/>
          <p:cNvSpPr>
            <a:spLocks noChangeArrowheads="1"/>
          </p:cNvSpPr>
          <p:nvPr/>
        </p:nvSpPr>
        <p:spPr bwMode="auto">
          <a:xfrm>
            <a:off x="6686550" y="2466975"/>
            <a:ext cx="1827213" cy="685800"/>
          </a:xfrm>
          <a:prstGeom prst="wedgeRectCallout">
            <a:avLst>
              <a:gd name="adj1" fmla="val -77637"/>
              <a:gd name="adj2" fmla="val -99773"/>
            </a:avLst>
          </a:prstGeom>
          <a:solidFill>
            <a:schemeClr val="bg1"/>
          </a:solidFill>
          <a:ln w="9525">
            <a:solidFill>
              <a:schemeClr val="tx1"/>
            </a:solidFill>
            <a:miter lim="800000"/>
            <a:headEnd/>
            <a:tailEnd/>
          </a:ln>
        </p:spPr>
        <p:txBody>
          <a:bodyPr/>
          <a:lstStyle/>
          <a:p>
            <a:pPr algn="ctr" eaLnBrk="0" hangingPunct="0">
              <a:defRPr/>
            </a:pPr>
            <a:r>
              <a:rPr lang="en-US" sz="1400" b="1" dirty="0">
                <a:latin typeface="+mn-lt"/>
              </a:rPr>
              <a:t>Nuclear localization signal is exposed</a:t>
            </a:r>
          </a:p>
        </p:txBody>
      </p:sp>
      <p:sp>
        <p:nvSpPr>
          <p:cNvPr id="2334734" name="AutoShape 14"/>
          <p:cNvSpPr>
            <a:spLocks noChangeArrowheads="1"/>
          </p:cNvSpPr>
          <p:nvPr/>
        </p:nvSpPr>
        <p:spPr bwMode="auto">
          <a:xfrm>
            <a:off x="993775" y="3125788"/>
            <a:ext cx="1468438" cy="515937"/>
          </a:xfrm>
          <a:prstGeom prst="wedgeRectCallout">
            <a:avLst>
              <a:gd name="adj1" fmla="val 91213"/>
              <a:gd name="adj2" fmla="val -112213"/>
            </a:avLst>
          </a:prstGeom>
          <a:solidFill>
            <a:schemeClr val="bg1"/>
          </a:solidFill>
          <a:ln w="9525">
            <a:solidFill>
              <a:schemeClr val="tx1"/>
            </a:solidFill>
            <a:miter lim="800000"/>
            <a:headEnd/>
            <a:tailEnd/>
          </a:ln>
        </p:spPr>
        <p:txBody>
          <a:bodyPr/>
          <a:lstStyle/>
          <a:p>
            <a:pPr algn="ctr" eaLnBrk="0" hangingPunct="0">
              <a:defRPr/>
            </a:pPr>
            <a:r>
              <a:rPr lang="en-US" sz="1400" b="1">
                <a:latin typeface="+mn-lt"/>
              </a:rPr>
              <a:t>Formation of homodimer</a:t>
            </a:r>
          </a:p>
        </p:txBody>
      </p:sp>
      <p:sp>
        <p:nvSpPr>
          <p:cNvPr id="2334735" name="AutoShape 15"/>
          <p:cNvSpPr>
            <a:spLocks noChangeArrowheads="1"/>
          </p:cNvSpPr>
          <p:nvPr/>
        </p:nvSpPr>
        <p:spPr bwMode="auto">
          <a:xfrm>
            <a:off x="1784350" y="5360988"/>
            <a:ext cx="1889125" cy="503237"/>
          </a:xfrm>
          <a:prstGeom prst="wedgeRectCallout">
            <a:avLst>
              <a:gd name="adj1" fmla="val 117126"/>
              <a:gd name="adj2" fmla="val -24536"/>
            </a:avLst>
          </a:prstGeom>
          <a:solidFill>
            <a:schemeClr val="bg1"/>
          </a:solidFill>
          <a:ln w="9525">
            <a:solidFill>
              <a:schemeClr val="tx1"/>
            </a:solidFill>
            <a:miter lim="800000"/>
            <a:headEnd/>
            <a:tailEnd/>
          </a:ln>
        </p:spPr>
        <p:txBody>
          <a:bodyPr/>
          <a:lstStyle/>
          <a:p>
            <a:pPr algn="ctr" eaLnBrk="0" hangingPunct="0">
              <a:defRPr/>
            </a:pPr>
            <a:r>
              <a:rPr lang="en-US" sz="1400" b="1">
                <a:latin typeface="+mn-lt"/>
              </a:rPr>
              <a:t>Glucocorticoid Response Elements</a:t>
            </a:r>
          </a:p>
        </p:txBody>
      </p:sp>
      <p:sp>
        <p:nvSpPr>
          <p:cNvPr id="2334737" name="AutoShape 17"/>
          <p:cNvSpPr>
            <a:spLocks noChangeArrowheads="1"/>
          </p:cNvSpPr>
          <p:nvPr/>
        </p:nvSpPr>
        <p:spPr bwMode="auto">
          <a:xfrm>
            <a:off x="6457950" y="5730875"/>
            <a:ext cx="2181225" cy="512763"/>
          </a:xfrm>
          <a:prstGeom prst="wedgeRectCallout">
            <a:avLst>
              <a:gd name="adj1" fmla="val -52998"/>
              <a:gd name="adj2" fmla="val -190544"/>
            </a:avLst>
          </a:prstGeom>
          <a:solidFill>
            <a:schemeClr val="bg1"/>
          </a:solidFill>
          <a:ln w="9525">
            <a:solidFill>
              <a:schemeClr val="tx1"/>
            </a:solidFill>
            <a:miter lim="800000"/>
            <a:headEnd/>
            <a:tailEnd/>
          </a:ln>
        </p:spPr>
        <p:txBody>
          <a:bodyPr/>
          <a:lstStyle/>
          <a:p>
            <a:pPr algn="ctr" eaLnBrk="0" hangingPunct="0">
              <a:defRPr/>
            </a:pPr>
            <a:r>
              <a:rPr lang="en-US" sz="1400" b="1" dirty="0">
                <a:latin typeface="+mn-lt"/>
              </a:rPr>
              <a:t>Transcription activated or repressed </a:t>
            </a:r>
          </a:p>
        </p:txBody>
      </p:sp>
      <p:sp>
        <p:nvSpPr>
          <p:cNvPr id="19519" name="Rectangle 18"/>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t>Copyright ©The McGraw-Hill Companies, Inc. Permission required for reproduction or display</a:t>
            </a:r>
          </a:p>
        </p:txBody>
      </p:sp>
      <p:sp>
        <p:nvSpPr>
          <p:cNvPr id="19520" name="Title 89"/>
          <p:cNvSpPr>
            <a:spLocks noGrp="1"/>
          </p:cNvSpPr>
          <p:nvPr>
            <p:ph type="title"/>
          </p:nvPr>
        </p:nvSpPr>
        <p:spPr>
          <a:xfrm>
            <a:off x="4763" y="614363"/>
            <a:ext cx="2517775" cy="1719262"/>
          </a:xfrm>
        </p:spPr>
        <p:txBody>
          <a:bodyPr/>
          <a:lstStyle/>
          <a:p>
            <a:r>
              <a:rPr lang="en-US" sz="2000" b="1" smtClean="0"/>
              <a:t>Example of hormone signal and homodimerization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34732"/>
                                        </p:tgtEl>
                                        <p:attrNameLst>
                                          <p:attrName>style.visibility</p:attrName>
                                        </p:attrNameLst>
                                      </p:cBhvr>
                                      <p:to>
                                        <p:strVal val="visible"/>
                                      </p:to>
                                    </p:set>
                                    <p:animEffect transition="in" filter="wipe(down)">
                                      <p:cBhvr>
                                        <p:cTn id="7" dur="500"/>
                                        <p:tgtEl>
                                          <p:spTgt spid="2334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34733"/>
                                        </p:tgtEl>
                                        <p:attrNameLst>
                                          <p:attrName>style.visibility</p:attrName>
                                        </p:attrNameLst>
                                      </p:cBhvr>
                                      <p:to>
                                        <p:strVal val="visible"/>
                                      </p:to>
                                    </p:set>
                                    <p:animEffect transition="in" filter="wipe(up)">
                                      <p:cBhvr>
                                        <p:cTn id="12" dur="500"/>
                                        <p:tgtEl>
                                          <p:spTgt spid="2334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34734"/>
                                        </p:tgtEl>
                                        <p:attrNameLst>
                                          <p:attrName>style.visibility</p:attrName>
                                        </p:attrNameLst>
                                      </p:cBhvr>
                                      <p:to>
                                        <p:strVal val="visible"/>
                                      </p:to>
                                    </p:set>
                                    <p:animEffect transition="in" filter="wipe(right)">
                                      <p:cBhvr>
                                        <p:cTn id="17" dur="500"/>
                                        <p:tgtEl>
                                          <p:spTgt spid="2334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334735"/>
                                        </p:tgtEl>
                                        <p:attrNameLst>
                                          <p:attrName>style.visibility</p:attrName>
                                        </p:attrNameLst>
                                      </p:cBhvr>
                                      <p:to>
                                        <p:strVal val="visible"/>
                                      </p:to>
                                    </p:set>
                                    <p:animEffect transition="in" filter="wipe(right)">
                                      <p:cBhvr>
                                        <p:cTn id="22" dur="500"/>
                                        <p:tgtEl>
                                          <p:spTgt spid="23347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34737"/>
                                        </p:tgtEl>
                                        <p:attrNameLst>
                                          <p:attrName>style.visibility</p:attrName>
                                        </p:attrNameLst>
                                      </p:cBhvr>
                                      <p:to>
                                        <p:strVal val="visible"/>
                                      </p:to>
                                    </p:set>
                                    <p:animEffect transition="in" filter="wipe(up)">
                                      <p:cBhvr>
                                        <p:cTn id="27" dur="500"/>
                                        <p:tgtEl>
                                          <p:spTgt spid="2334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32" grpId="0"/>
      <p:bldP spid="2334733" grpId="0" animBg="1"/>
      <p:bldP spid="2334734" grpId="0" animBg="1"/>
      <p:bldP spid="2334735" grpId="0" animBg="1"/>
      <p:bldP spid="23347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6553200"/>
            <a:ext cx="6781800" cy="152400"/>
          </a:xfrm>
          <a:prstGeom prst="rect">
            <a:avLst/>
          </a:prstGeom>
          <a:noFill/>
          <a:ln w="9525">
            <a:noFill/>
            <a:miter lim="800000"/>
            <a:headEnd/>
            <a:tailEnd/>
          </a:ln>
        </p:spPr>
        <p:txBody>
          <a:bodyPr/>
          <a:lstStyle/>
          <a:p>
            <a:pPr eaLnBrk="0" hangingPunct="0"/>
            <a:r>
              <a:rPr lang="en-US" sz="800">
                <a:solidFill>
                  <a:srgbClr val="2E002E"/>
                </a:solidFill>
                <a:latin typeface="Georgia" pitchFamily="18" charset="0"/>
              </a:rPr>
              <a:t>Peter J. Russell, </a:t>
            </a:r>
            <a:r>
              <a:rPr lang="en-US" sz="800" i="1">
                <a:solidFill>
                  <a:srgbClr val="2E002E"/>
                </a:solidFill>
                <a:latin typeface="Georgia" pitchFamily="18" charset="0"/>
              </a:rPr>
              <a:t>iGenetics</a:t>
            </a:r>
            <a:r>
              <a:rPr lang="en-US" sz="800">
                <a:solidFill>
                  <a:srgbClr val="2E002E"/>
                </a:solidFill>
                <a:latin typeface="Georgia" pitchFamily="18" charset="0"/>
              </a:rPr>
              <a:t>: Copyright © Pearson Education, Inc., publishing as Benjamin Cummings.</a:t>
            </a:r>
          </a:p>
        </p:txBody>
      </p:sp>
      <p:sp>
        <p:nvSpPr>
          <p:cNvPr id="3075" name="Rectangle 3"/>
          <p:cNvSpPr>
            <a:spLocks noGrp="1" noChangeArrowheads="1"/>
          </p:cNvSpPr>
          <p:nvPr>
            <p:ph type="title"/>
          </p:nvPr>
        </p:nvSpPr>
        <p:spPr>
          <a:xfrm>
            <a:off x="5905500" y="2527300"/>
            <a:ext cx="3238500" cy="2082800"/>
          </a:xfrm>
        </p:spPr>
        <p:txBody>
          <a:bodyPr/>
          <a:lstStyle/>
          <a:p>
            <a:pPr eaLnBrk="1" hangingPunct="1">
              <a:tabLst>
                <a:tab pos="862013" algn="l"/>
              </a:tabLst>
              <a:defRPr/>
            </a:pPr>
            <a:r>
              <a:rPr lang="en-US" sz="2000" dirty="0" smtClean="0">
                <a:solidFill>
                  <a:schemeClr val="tx1"/>
                </a:solidFill>
                <a:latin typeface="+mn-lt"/>
              </a:rPr>
              <a:t>Gene expression can be repressed by chromosome packaging</a:t>
            </a:r>
          </a:p>
        </p:txBody>
      </p:sp>
      <p:pic>
        <p:nvPicPr>
          <p:cNvPr id="11268" name="Picture 4"/>
          <p:cNvPicPr>
            <a:picLocks noChangeAspect="1" noChangeArrowheads="1"/>
          </p:cNvPicPr>
          <p:nvPr/>
        </p:nvPicPr>
        <p:blipFill>
          <a:blip r:embed="rId2" cstate="print"/>
          <a:srcRect b="3999"/>
          <a:stretch>
            <a:fillRect/>
          </a:stretch>
        </p:blipFill>
        <p:spPr bwMode="auto">
          <a:xfrm>
            <a:off x="0" y="0"/>
            <a:ext cx="5026025" cy="6858000"/>
          </a:xfrm>
          <a:prstGeom prst="rect">
            <a:avLst/>
          </a:prstGeom>
          <a:noFill/>
          <a:ln w="9525">
            <a:noFill/>
            <a:miter lim="800000"/>
            <a:headEnd/>
            <a:tailEnd/>
          </a:ln>
        </p:spPr>
      </p:pic>
      <p:sp>
        <p:nvSpPr>
          <p:cNvPr id="5" name="TextBox 4"/>
          <p:cNvSpPr txBox="1"/>
          <p:nvPr/>
        </p:nvSpPr>
        <p:spPr>
          <a:xfrm>
            <a:off x="4914900" y="927100"/>
            <a:ext cx="2451100" cy="584200"/>
          </a:xfrm>
          <a:prstGeom prst="rect">
            <a:avLst/>
          </a:prstGeom>
          <a:noFill/>
        </p:spPr>
        <p:txBody>
          <a:bodyPr>
            <a:spAutoFit/>
          </a:bodyPr>
          <a:lstStyle/>
          <a:p>
            <a:pPr>
              <a:defRPr/>
            </a:pPr>
            <a:r>
              <a:rPr lang="en-US" sz="1600" b="1" dirty="0">
                <a:latin typeface="+mn-lt"/>
              </a:rPr>
              <a:t>Level of packaging for “Diffuse” DNA</a:t>
            </a:r>
          </a:p>
        </p:txBody>
      </p:sp>
      <p:sp>
        <p:nvSpPr>
          <p:cNvPr id="6" name="Right Brace 5"/>
          <p:cNvSpPr/>
          <p:nvPr/>
        </p:nvSpPr>
        <p:spPr>
          <a:xfrm>
            <a:off x="4610100" y="685800"/>
            <a:ext cx="304800" cy="11303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Box 6"/>
          <p:cNvSpPr txBox="1"/>
          <p:nvPr/>
        </p:nvSpPr>
        <p:spPr>
          <a:xfrm>
            <a:off x="5067300" y="-12700"/>
            <a:ext cx="3213100" cy="523875"/>
          </a:xfrm>
          <a:prstGeom prst="rect">
            <a:avLst/>
          </a:prstGeom>
          <a:noFill/>
        </p:spPr>
        <p:txBody>
          <a:bodyPr>
            <a:spAutoFit/>
          </a:bodyPr>
          <a:lstStyle/>
          <a:p>
            <a:pPr>
              <a:defRPr/>
            </a:pPr>
            <a:r>
              <a:rPr lang="en-US" sz="1400" b="1" dirty="0">
                <a:latin typeface="+mn-lt"/>
              </a:rPr>
              <a:t>Level of packaging for DNA replication or expression</a:t>
            </a:r>
          </a:p>
        </p:txBody>
      </p:sp>
      <p:sp>
        <p:nvSpPr>
          <p:cNvPr id="8" name="Right Brace 7"/>
          <p:cNvSpPr/>
          <p:nvPr/>
        </p:nvSpPr>
        <p:spPr>
          <a:xfrm>
            <a:off x="4699000" y="0"/>
            <a:ext cx="368300"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5156200" y="6235700"/>
            <a:ext cx="3302000" cy="584200"/>
          </a:xfrm>
          <a:prstGeom prst="rect">
            <a:avLst/>
          </a:prstGeom>
          <a:noFill/>
        </p:spPr>
        <p:txBody>
          <a:bodyPr>
            <a:spAutoFit/>
          </a:bodyPr>
          <a:lstStyle/>
          <a:p>
            <a:pPr>
              <a:defRPr/>
            </a:pPr>
            <a:r>
              <a:rPr lang="en-US" sz="1600" b="1" dirty="0">
                <a:latin typeface="+mn-lt"/>
              </a:rPr>
              <a:t>Condensed chromosome for mitosis</a:t>
            </a:r>
          </a:p>
        </p:txBody>
      </p:sp>
      <p:sp>
        <p:nvSpPr>
          <p:cNvPr id="10" name="Right Brace 9"/>
          <p:cNvSpPr/>
          <p:nvPr/>
        </p:nvSpPr>
        <p:spPr>
          <a:xfrm>
            <a:off x="4940300" y="6261100"/>
            <a:ext cx="215900" cy="596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95400" y="1889125"/>
          <a:ext cx="6477000" cy="3886200"/>
        </p:xfrm>
        <a:graphic>
          <a:graphicData uri="http://schemas.openxmlformats.org/presentationml/2006/ole">
            <mc:AlternateContent xmlns:mc="http://schemas.openxmlformats.org/markup-compatibility/2006">
              <mc:Choice xmlns:v="urn:schemas-microsoft-com:vml" Requires="v">
                <p:oleObj spid="_x0000_s28700" name="Bitmap Image" r:id="rId3" imgW="2285714" imgH="1371429" progId="PBrush">
                  <p:embed/>
                </p:oleObj>
              </mc:Choice>
              <mc:Fallback>
                <p:oleObj name="Bitmap Image" r:id="rId3" imgW="2285714" imgH="1371429" progId="PBrush">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89125"/>
                        <a:ext cx="6477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idx="4294967295"/>
          </p:nvPr>
        </p:nvSpPr>
        <p:spPr>
          <a:xfrm>
            <a:off x="0" y="0"/>
            <a:ext cx="9144000" cy="1346200"/>
          </a:xfrm>
        </p:spPr>
        <p:txBody>
          <a:bodyPr/>
          <a:lstStyle/>
          <a:p>
            <a:pPr eaLnBrk="1" hangingPunct="1"/>
            <a:r>
              <a:rPr lang="en-US" sz="2400" b="1" dirty="0" smtClean="0"/>
              <a:t>Experiment showing that the areas of “</a:t>
            </a:r>
            <a:r>
              <a:rPr lang="en-US" sz="2400" b="1" dirty="0" err="1" smtClean="0"/>
              <a:t>unpackaging</a:t>
            </a:r>
            <a:r>
              <a:rPr lang="en-US" sz="2400" b="1" dirty="0" smtClean="0"/>
              <a:t>” correspond with gene expression</a:t>
            </a:r>
          </a:p>
        </p:txBody>
      </p:sp>
      <p:sp>
        <p:nvSpPr>
          <p:cNvPr id="1028" name="Text Box 4"/>
          <p:cNvSpPr txBox="1">
            <a:spLocks noChangeArrowheads="1"/>
          </p:cNvSpPr>
          <p:nvPr/>
        </p:nvSpPr>
        <p:spPr bwMode="auto">
          <a:xfrm>
            <a:off x="5486400" y="5842000"/>
            <a:ext cx="3340100" cy="923925"/>
          </a:xfrm>
          <a:prstGeom prst="rect">
            <a:avLst/>
          </a:prstGeom>
          <a:noFill/>
          <a:ln w="9525">
            <a:noFill/>
            <a:miter lim="800000"/>
            <a:headEnd/>
            <a:tailEnd/>
          </a:ln>
        </p:spPr>
        <p:txBody>
          <a:bodyPr>
            <a:spAutoFit/>
          </a:bodyPr>
          <a:lstStyle/>
          <a:p>
            <a:r>
              <a:rPr lang="en-US" sz="1800" b="1">
                <a:latin typeface="Arial" charset="0"/>
              </a:rPr>
              <a:t>Chromosome “puff”—takes up radioactive uridine (mRNA nt precursor)</a:t>
            </a:r>
          </a:p>
        </p:txBody>
      </p:sp>
      <p:sp>
        <p:nvSpPr>
          <p:cNvPr id="1029" name="Line 5"/>
          <p:cNvSpPr>
            <a:spLocks noChangeShapeType="1"/>
          </p:cNvSpPr>
          <p:nvPr/>
        </p:nvSpPr>
        <p:spPr bwMode="auto">
          <a:xfrm flipH="1" flipV="1">
            <a:off x="5854700" y="5003800"/>
            <a:ext cx="241300" cy="952500"/>
          </a:xfrm>
          <a:prstGeom prst="line">
            <a:avLst/>
          </a:prstGeom>
          <a:noFill/>
          <a:ln w="28575">
            <a:solidFill>
              <a:schemeClr val="tx1"/>
            </a:solidFill>
            <a:round/>
            <a:headEnd/>
            <a:tailEnd/>
          </a:ln>
        </p:spPr>
        <p:txBody>
          <a:bodyPr/>
          <a:lstStyle/>
          <a:p>
            <a:endParaRPr lang="en-US"/>
          </a:p>
        </p:txBody>
      </p:sp>
      <p:sp>
        <p:nvSpPr>
          <p:cNvPr id="6" name="Right Brace 5"/>
          <p:cNvSpPr/>
          <p:nvPr/>
        </p:nvSpPr>
        <p:spPr>
          <a:xfrm rot="5400000">
            <a:off x="3321050" y="3397250"/>
            <a:ext cx="546100" cy="2159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1" name="Text Box 4"/>
          <p:cNvSpPr txBox="1">
            <a:spLocks noChangeArrowheads="1"/>
          </p:cNvSpPr>
          <p:nvPr/>
        </p:nvSpPr>
        <p:spPr bwMode="auto">
          <a:xfrm>
            <a:off x="850900" y="5702300"/>
            <a:ext cx="3340100" cy="923925"/>
          </a:xfrm>
          <a:prstGeom prst="rect">
            <a:avLst/>
          </a:prstGeom>
          <a:noFill/>
          <a:ln w="9525">
            <a:noFill/>
            <a:miter lim="800000"/>
            <a:headEnd/>
            <a:tailEnd/>
          </a:ln>
        </p:spPr>
        <p:txBody>
          <a:bodyPr>
            <a:spAutoFit/>
          </a:bodyPr>
          <a:lstStyle/>
          <a:p>
            <a:r>
              <a:rPr lang="en-US" sz="1800" b="1">
                <a:latin typeface="Arial" charset="0"/>
              </a:rPr>
              <a:t>Condensed area does not take up radioactive RNA precursor</a:t>
            </a:r>
          </a:p>
        </p:txBody>
      </p:sp>
      <p:cxnSp>
        <p:nvCxnSpPr>
          <p:cNvPr id="9" name="Straight Arrow Connector 8"/>
          <p:cNvCxnSpPr/>
          <p:nvPr/>
        </p:nvCxnSpPr>
        <p:spPr>
          <a:xfrm flipV="1">
            <a:off x="2413000" y="4838700"/>
            <a:ext cx="1003300" cy="901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7001"/>
            <a:ext cx="9144000" cy="644524"/>
          </a:xfrm>
        </p:spPr>
        <p:txBody>
          <a:bodyPr/>
          <a:lstStyle/>
          <a:p>
            <a:pPr eaLnBrk="1" hangingPunct="1"/>
            <a:r>
              <a:rPr lang="en-US" sz="1800" b="1" dirty="0" smtClean="0"/>
              <a:t>Gene-specific DNA Packaging (for tissue-specific expression)</a:t>
            </a:r>
          </a:p>
        </p:txBody>
      </p:sp>
      <p:graphicFrame>
        <p:nvGraphicFramePr>
          <p:cNvPr id="11267" name="Object 3"/>
          <p:cNvGraphicFramePr>
            <a:graphicFrameLocks noChangeAspect="1"/>
          </p:cNvGraphicFramePr>
          <p:nvPr>
            <p:extLst>
              <p:ext uri="{D42A27DB-BD31-4B8C-83A1-F6EECF244321}">
                <p14:modId xmlns:p14="http://schemas.microsoft.com/office/powerpoint/2010/main" val="2243019796"/>
              </p:ext>
            </p:extLst>
          </p:nvPr>
        </p:nvGraphicFramePr>
        <p:xfrm>
          <a:off x="0" y="654050"/>
          <a:ext cx="9144000" cy="5537200"/>
        </p:xfrm>
        <a:graphic>
          <a:graphicData uri="http://schemas.openxmlformats.org/presentationml/2006/ole">
            <mc:AlternateContent xmlns:mc="http://schemas.openxmlformats.org/markup-compatibility/2006">
              <mc:Choice xmlns:v="urn:schemas-microsoft-com:vml" Requires="v">
                <p:oleObj spid="_x0000_s29715" name="Image" r:id="rId3" imgW="5473016" imgH="3314286" progId="Photoshop.Image.6">
                  <p:embed/>
                </p:oleObj>
              </mc:Choice>
              <mc:Fallback>
                <p:oleObj name="Image" r:id="rId3" imgW="5473016" imgH="3314286" progId="Photoshop.Image.6">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4050"/>
                        <a:ext cx="91440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7"/>
          <p:cNvSpPr txBox="1">
            <a:spLocks noChangeArrowheads="1"/>
          </p:cNvSpPr>
          <p:nvPr/>
        </p:nvSpPr>
        <p:spPr bwMode="auto">
          <a:xfrm>
            <a:off x="-95250" y="3105150"/>
            <a:ext cx="14287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latin typeface="Arial" charset="0"/>
              </a:rPr>
              <a:t>B-globin</a:t>
            </a:r>
          </a:p>
          <a:p>
            <a:pPr algn="ctr" eaLnBrk="1" hangingPunct="1"/>
            <a:r>
              <a:rPr lang="en-US" sz="1400" b="1">
                <a:latin typeface="Arial" charset="0"/>
              </a:rPr>
              <a:t>Probe</a:t>
            </a:r>
          </a:p>
          <a:p>
            <a:pPr algn="ctr" eaLnBrk="1" hangingPunct="1"/>
            <a:r>
              <a:rPr lang="en-US" sz="1400" b="1">
                <a:latin typeface="Arial" charset="0"/>
              </a:rPr>
              <a:t>(11p15.5)</a:t>
            </a:r>
          </a:p>
        </p:txBody>
      </p:sp>
      <p:sp>
        <p:nvSpPr>
          <p:cNvPr id="11269" name="Text Box 8"/>
          <p:cNvSpPr txBox="1">
            <a:spLocks noChangeArrowheads="1"/>
          </p:cNvSpPr>
          <p:nvPr/>
        </p:nvSpPr>
        <p:spPr bwMode="auto">
          <a:xfrm>
            <a:off x="4419600" y="2781300"/>
            <a:ext cx="14287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latin typeface="Arial" charset="0"/>
              </a:rPr>
              <a:t>Albumin</a:t>
            </a:r>
          </a:p>
          <a:p>
            <a:pPr algn="ctr" eaLnBrk="1" hangingPunct="1"/>
            <a:r>
              <a:rPr lang="en-US" sz="1400" b="1">
                <a:latin typeface="Arial" charset="0"/>
              </a:rPr>
              <a:t>Probe</a:t>
            </a:r>
          </a:p>
          <a:p>
            <a:pPr algn="ctr" eaLnBrk="1" hangingPunct="1"/>
            <a:r>
              <a:rPr lang="en-US" sz="1400" b="1">
                <a:latin typeface="Arial" charset="0"/>
              </a:rPr>
              <a:t>(4q11)</a:t>
            </a:r>
          </a:p>
        </p:txBody>
      </p:sp>
      <p:sp>
        <p:nvSpPr>
          <p:cNvPr id="11270" name="Line 9"/>
          <p:cNvSpPr>
            <a:spLocks noChangeShapeType="1"/>
          </p:cNvSpPr>
          <p:nvPr/>
        </p:nvSpPr>
        <p:spPr bwMode="auto">
          <a:xfrm flipV="1">
            <a:off x="1143000" y="3308350"/>
            <a:ext cx="393700" cy="139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Line 10"/>
          <p:cNvSpPr>
            <a:spLocks noChangeShapeType="1"/>
          </p:cNvSpPr>
          <p:nvPr/>
        </p:nvSpPr>
        <p:spPr bwMode="auto">
          <a:xfrm flipV="1">
            <a:off x="5511800" y="2978150"/>
            <a:ext cx="381000" cy="10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Text Box 11"/>
          <p:cNvSpPr txBox="1">
            <a:spLocks noChangeArrowheads="1"/>
          </p:cNvSpPr>
          <p:nvPr/>
        </p:nvSpPr>
        <p:spPr bwMode="auto">
          <a:xfrm>
            <a:off x="1473200" y="825500"/>
            <a:ext cx="27178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dirty="0">
                <a:latin typeface="Arial" charset="0"/>
              </a:rPr>
              <a:t>DNA from Red Blood Cell Precursors</a:t>
            </a:r>
          </a:p>
        </p:txBody>
      </p:sp>
      <p:sp>
        <p:nvSpPr>
          <p:cNvPr id="11273" name="Text Box 12"/>
          <p:cNvSpPr txBox="1">
            <a:spLocks noChangeArrowheads="1"/>
          </p:cNvSpPr>
          <p:nvPr/>
        </p:nvSpPr>
        <p:spPr bwMode="auto">
          <a:xfrm>
            <a:off x="5765800" y="850900"/>
            <a:ext cx="27178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600">
                <a:latin typeface="Arial" charset="0"/>
              </a:rPr>
              <a:t>DNA from Red Blood Cell Precursors</a:t>
            </a:r>
          </a:p>
        </p:txBody>
      </p:sp>
      <p:sp>
        <p:nvSpPr>
          <p:cNvPr id="10" name="TextBox 9"/>
          <p:cNvSpPr txBox="1"/>
          <p:nvPr/>
        </p:nvSpPr>
        <p:spPr>
          <a:xfrm>
            <a:off x="-47625" y="6261100"/>
            <a:ext cx="9344025" cy="584775"/>
          </a:xfrm>
          <a:prstGeom prst="rect">
            <a:avLst/>
          </a:prstGeom>
          <a:noFill/>
        </p:spPr>
        <p:txBody>
          <a:bodyPr wrap="square">
            <a:spAutoFit/>
          </a:bodyPr>
          <a:lstStyle/>
          <a:p>
            <a:pPr>
              <a:defRPr/>
            </a:pPr>
            <a:r>
              <a:rPr lang="en-US" sz="1600" dirty="0">
                <a:latin typeface="+mn-lt"/>
              </a:rPr>
              <a:t>Southern </a:t>
            </a:r>
            <a:r>
              <a:rPr lang="en-US" sz="1600" dirty="0" smtClean="0">
                <a:latin typeface="+mn-lt"/>
              </a:rPr>
              <a:t>Blot of DNA from Red Blood cell precursors. Transcribed </a:t>
            </a:r>
            <a:r>
              <a:rPr lang="en-US" sz="1600" dirty="0">
                <a:latin typeface="+mn-lt"/>
              </a:rPr>
              <a:t>regions of chromosome </a:t>
            </a:r>
            <a:r>
              <a:rPr lang="en-US" sz="1600" dirty="0" smtClean="0">
                <a:latin typeface="+mn-lt"/>
              </a:rPr>
              <a:t>(B-globin gene) are </a:t>
            </a:r>
            <a:r>
              <a:rPr lang="en-US" sz="1600" dirty="0">
                <a:latin typeface="+mn-lt"/>
              </a:rPr>
              <a:t>sensitive to </a:t>
            </a:r>
            <a:r>
              <a:rPr lang="en-US" sz="1600" dirty="0" err="1">
                <a:latin typeface="+mn-lt"/>
              </a:rPr>
              <a:t>DNAse</a:t>
            </a:r>
            <a:r>
              <a:rPr lang="en-US" sz="1600" dirty="0">
                <a:latin typeface="+mn-lt"/>
              </a:rPr>
              <a:t> enzyme </a:t>
            </a:r>
            <a:r>
              <a:rPr lang="en-US" sz="1600" dirty="0" smtClean="0">
                <a:latin typeface="+mn-lt"/>
              </a:rPr>
              <a:t>digestion, while inactive regions (albumin gene) are protected.</a:t>
            </a:r>
            <a:endParaRPr lang="en-US" sz="1600" dirty="0">
              <a:latin typeface="+mn-lt"/>
            </a:endParaRPr>
          </a:p>
        </p:txBody>
      </p:sp>
    </p:spTree>
    <p:extLst>
      <p:ext uri="{BB962C8B-B14F-4D97-AF65-F5344CB8AC3E}">
        <p14:creationId xmlns:p14="http://schemas.microsoft.com/office/powerpoint/2010/main" val="721483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7" descr="bro25332_17_08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5155" y="512763"/>
            <a:ext cx="32115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8" descr="bro25332_17_08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330" y="2820988"/>
            <a:ext cx="32099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9" descr="bro25332_17_08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918" y="4733925"/>
            <a:ext cx="321151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104"/>
          <p:cNvGrpSpPr>
            <a:grpSpLocks/>
          </p:cNvGrpSpPr>
          <p:nvPr/>
        </p:nvGrpSpPr>
        <p:grpSpPr bwMode="auto">
          <a:xfrm>
            <a:off x="4224655" y="950913"/>
            <a:ext cx="1025525" cy="749300"/>
            <a:chOff x="4041775" y="950913"/>
            <a:chExt cx="1025525" cy="749300"/>
          </a:xfrm>
        </p:grpSpPr>
        <p:sp>
          <p:nvSpPr>
            <p:cNvPr id="29722" name="Freeform 3850"/>
            <p:cNvSpPr>
              <a:spLocks/>
            </p:cNvSpPr>
            <p:nvPr/>
          </p:nvSpPr>
          <p:spPr bwMode="auto">
            <a:xfrm>
              <a:off x="4041775" y="1617663"/>
              <a:ext cx="117475" cy="82550"/>
            </a:xfrm>
            <a:custGeom>
              <a:avLst/>
              <a:gdLst>
                <a:gd name="T0" fmla="*/ 2147483647 w 74"/>
                <a:gd name="T1" fmla="*/ 2147483647 h 52"/>
                <a:gd name="T2" fmla="*/ 2147483647 w 74"/>
                <a:gd name="T3" fmla="*/ 2147483647 h 52"/>
                <a:gd name="T4" fmla="*/ 2147483647 w 74"/>
                <a:gd name="T5" fmla="*/ 0 h 52"/>
                <a:gd name="T6" fmla="*/ 0 w 74"/>
                <a:gd name="T7" fmla="*/ 2147483647 h 52"/>
                <a:gd name="T8" fmla="*/ 2147483647 w 74"/>
                <a:gd name="T9" fmla="*/ 2147483647 h 52"/>
                <a:gd name="T10" fmla="*/ 0 60000 65536"/>
                <a:gd name="T11" fmla="*/ 0 60000 65536"/>
                <a:gd name="T12" fmla="*/ 0 60000 65536"/>
                <a:gd name="T13" fmla="*/ 0 60000 65536"/>
                <a:gd name="T14" fmla="*/ 0 60000 65536"/>
                <a:gd name="T15" fmla="*/ 0 w 74"/>
                <a:gd name="T16" fmla="*/ 0 h 52"/>
                <a:gd name="T17" fmla="*/ 74 w 74"/>
                <a:gd name="T18" fmla="*/ 52 h 52"/>
              </a:gdLst>
              <a:ahLst/>
              <a:cxnLst>
                <a:cxn ang="T10">
                  <a:pos x="T0" y="T1"/>
                </a:cxn>
                <a:cxn ang="T11">
                  <a:pos x="T2" y="T3"/>
                </a:cxn>
                <a:cxn ang="T12">
                  <a:pos x="T4" y="T5"/>
                </a:cxn>
                <a:cxn ang="T13">
                  <a:pos x="T6" y="T7"/>
                </a:cxn>
                <a:cxn ang="T14">
                  <a:pos x="T8" y="T9"/>
                </a:cxn>
              </a:cxnLst>
              <a:rect l="T15" t="T16" r="T17" b="T18"/>
              <a:pathLst>
                <a:path w="74" h="52">
                  <a:moveTo>
                    <a:pt x="74" y="38"/>
                  </a:moveTo>
                  <a:lnTo>
                    <a:pt x="56" y="24"/>
                  </a:lnTo>
                  <a:lnTo>
                    <a:pt x="56" y="0"/>
                  </a:lnTo>
                  <a:lnTo>
                    <a:pt x="0" y="52"/>
                  </a:lnTo>
                  <a:lnTo>
                    <a:pt x="7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sp>
          <p:nvSpPr>
            <p:cNvPr id="29723" name="Freeform 3851"/>
            <p:cNvSpPr>
              <a:spLocks/>
            </p:cNvSpPr>
            <p:nvPr/>
          </p:nvSpPr>
          <p:spPr bwMode="auto">
            <a:xfrm>
              <a:off x="4117975" y="950913"/>
              <a:ext cx="434975" cy="708025"/>
            </a:xfrm>
            <a:custGeom>
              <a:avLst/>
              <a:gdLst>
                <a:gd name="T0" fmla="*/ 0 w 274"/>
                <a:gd name="T1" fmla="*/ 2147483647 h 446"/>
                <a:gd name="T2" fmla="*/ 0 w 274"/>
                <a:gd name="T3" fmla="*/ 2147483647 h 446"/>
                <a:gd name="T4" fmla="*/ 2147483647 w 274"/>
                <a:gd name="T5" fmla="*/ 2147483647 h 446"/>
                <a:gd name="T6" fmla="*/ 2147483647 w 274"/>
                <a:gd name="T7" fmla="*/ 2147483647 h 446"/>
                <a:gd name="T8" fmla="*/ 2147483647 w 274"/>
                <a:gd name="T9" fmla="*/ 2147483647 h 446"/>
                <a:gd name="T10" fmla="*/ 2147483647 w 274"/>
                <a:gd name="T11" fmla="*/ 2147483647 h 446"/>
                <a:gd name="T12" fmla="*/ 2147483647 w 274"/>
                <a:gd name="T13" fmla="*/ 2147483647 h 446"/>
                <a:gd name="T14" fmla="*/ 2147483647 w 274"/>
                <a:gd name="T15" fmla="*/ 2147483647 h 446"/>
                <a:gd name="T16" fmla="*/ 2147483647 w 274"/>
                <a:gd name="T17" fmla="*/ 2147483647 h 446"/>
                <a:gd name="T18" fmla="*/ 2147483647 w 274"/>
                <a:gd name="T19" fmla="*/ 2147483647 h 446"/>
                <a:gd name="T20" fmla="*/ 2147483647 w 274"/>
                <a:gd name="T21" fmla="*/ 2147483647 h 446"/>
                <a:gd name="T22" fmla="*/ 2147483647 w 274"/>
                <a:gd name="T23" fmla="*/ 2147483647 h 446"/>
                <a:gd name="T24" fmla="*/ 2147483647 w 274"/>
                <a:gd name="T25" fmla="*/ 2147483647 h 446"/>
                <a:gd name="T26" fmla="*/ 2147483647 w 274"/>
                <a:gd name="T27" fmla="*/ 2147483647 h 446"/>
                <a:gd name="T28" fmla="*/ 2147483647 w 274"/>
                <a:gd name="T29" fmla="*/ 2147483647 h 446"/>
                <a:gd name="T30" fmla="*/ 2147483647 w 274"/>
                <a:gd name="T31" fmla="*/ 2147483647 h 446"/>
                <a:gd name="T32" fmla="*/ 2147483647 w 274"/>
                <a:gd name="T33" fmla="*/ 2147483647 h 446"/>
                <a:gd name="T34" fmla="*/ 2147483647 w 274"/>
                <a:gd name="T35" fmla="*/ 2147483647 h 446"/>
                <a:gd name="T36" fmla="*/ 2147483647 w 274"/>
                <a:gd name="T37" fmla="*/ 0 h 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
                <a:gd name="T58" fmla="*/ 0 h 446"/>
                <a:gd name="T59" fmla="*/ 274 w 274"/>
                <a:gd name="T60" fmla="*/ 446 h 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 h="446">
                  <a:moveTo>
                    <a:pt x="0" y="446"/>
                  </a:moveTo>
                  <a:lnTo>
                    <a:pt x="0" y="446"/>
                  </a:lnTo>
                  <a:lnTo>
                    <a:pt x="12" y="440"/>
                  </a:lnTo>
                  <a:lnTo>
                    <a:pt x="42" y="426"/>
                  </a:lnTo>
                  <a:lnTo>
                    <a:pt x="86" y="402"/>
                  </a:lnTo>
                  <a:lnTo>
                    <a:pt x="112" y="386"/>
                  </a:lnTo>
                  <a:lnTo>
                    <a:pt x="138" y="368"/>
                  </a:lnTo>
                  <a:lnTo>
                    <a:pt x="162" y="348"/>
                  </a:lnTo>
                  <a:lnTo>
                    <a:pt x="188" y="326"/>
                  </a:lnTo>
                  <a:lnTo>
                    <a:pt x="210" y="302"/>
                  </a:lnTo>
                  <a:lnTo>
                    <a:pt x="232" y="276"/>
                  </a:lnTo>
                  <a:lnTo>
                    <a:pt x="250" y="248"/>
                  </a:lnTo>
                  <a:lnTo>
                    <a:pt x="256" y="234"/>
                  </a:lnTo>
                  <a:lnTo>
                    <a:pt x="262" y="218"/>
                  </a:lnTo>
                  <a:lnTo>
                    <a:pt x="268" y="202"/>
                  </a:lnTo>
                  <a:lnTo>
                    <a:pt x="272" y="186"/>
                  </a:lnTo>
                  <a:lnTo>
                    <a:pt x="274" y="170"/>
                  </a:lnTo>
                  <a:lnTo>
                    <a:pt x="274" y="154"/>
                  </a:lnTo>
                  <a:lnTo>
                    <a:pt x="274"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b="1"/>
            </a:p>
          </p:txBody>
        </p:sp>
        <p:sp>
          <p:nvSpPr>
            <p:cNvPr id="29724" name="Freeform 3852"/>
            <p:cNvSpPr>
              <a:spLocks/>
            </p:cNvSpPr>
            <p:nvPr/>
          </p:nvSpPr>
          <p:spPr bwMode="auto">
            <a:xfrm>
              <a:off x="4949825" y="1617663"/>
              <a:ext cx="117475" cy="82550"/>
            </a:xfrm>
            <a:custGeom>
              <a:avLst/>
              <a:gdLst>
                <a:gd name="T0" fmla="*/ 0 w 74"/>
                <a:gd name="T1" fmla="*/ 2147483647 h 52"/>
                <a:gd name="T2" fmla="*/ 2147483647 w 74"/>
                <a:gd name="T3" fmla="*/ 2147483647 h 52"/>
                <a:gd name="T4" fmla="*/ 2147483647 w 74"/>
                <a:gd name="T5" fmla="*/ 0 h 52"/>
                <a:gd name="T6" fmla="*/ 2147483647 w 74"/>
                <a:gd name="T7" fmla="*/ 2147483647 h 52"/>
                <a:gd name="T8" fmla="*/ 0 w 74"/>
                <a:gd name="T9" fmla="*/ 2147483647 h 52"/>
                <a:gd name="T10" fmla="*/ 0 60000 65536"/>
                <a:gd name="T11" fmla="*/ 0 60000 65536"/>
                <a:gd name="T12" fmla="*/ 0 60000 65536"/>
                <a:gd name="T13" fmla="*/ 0 60000 65536"/>
                <a:gd name="T14" fmla="*/ 0 60000 65536"/>
                <a:gd name="T15" fmla="*/ 0 w 74"/>
                <a:gd name="T16" fmla="*/ 0 h 52"/>
                <a:gd name="T17" fmla="*/ 74 w 74"/>
                <a:gd name="T18" fmla="*/ 52 h 52"/>
              </a:gdLst>
              <a:ahLst/>
              <a:cxnLst>
                <a:cxn ang="T10">
                  <a:pos x="T0" y="T1"/>
                </a:cxn>
                <a:cxn ang="T11">
                  <a:pos x="T2" y="T3"/>
                </a:cxn>
                <a:cxn ang="T12">
                  <a:pos x="T4" y="T5"/>
                </a:cxn>
                <a:cxn ang="T13">
                  <a:pos x="T6" y="T7"/>
                </a:cxn>
                <a:cxn ang="T14">
                  <a:pos x="T8" y="T9"/>
                </a:cxn>
              </a:cxnLst>
              <a:rect l="T15" t="T16" r="T17" b="T18"/>
              <a:pathLst>
                <a:path w="74" h="52">
                  <a:moveTo>
                    <a:pt x="0" y="38"/>
                  </a:moveTo>
                  <a:lnTo>
                    <a:pt x="16" y="24"/>
                  </a:lnTo>
                  <a:lnTo>
                    <a:pt x="18" y="0"/>
                  </a:lnTo>
                  <a:lnTo>
                    <a:pt x="74" y="52"/>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sp>
          <p:nvSpPr>
            <p:cNvPr id="29725" name="Freeform 3853"/>
            <p:cNvSpPr>
              <a:spLocks/>
            </p:cNvSpPr>
            <p:nvPr/>
          </p:nvSpPr>
          <p:spPr bwMode="auto">
            <a:xfrm>
              <a:off x="4552950" y="950913"/>
              <a:ext cx="438150" cy="708025"/>
            </a:xfrm>
            <a:custGeom>
              <a:avLst/>
              <a:gdLst>
                <a:gd name="T0" fmla="*/ 2147483647 w 276"/>
                <a:gd name="T1" fmla="*/ 2147483647 h 446"/>
                <a:gd name="T2" fmla="*/ 2147483647 w 276"/>
                <a:gd name="T3" fmla="*/ 2147483647 h 446"/>
                <a:gd name="T4" fmla="*/ 2147483647 w 276"/>
                <a:gd name="T5" fmla="*/ 2147483647 h 446"/>
                <a:gd name="T6" fmla="*/ 2147483647 w 276"/>
                <a:gd name="T7" fmla="*/ 2147483647 h 446"/>
                <a:gd name="T8" fmla="*/ 2147483647 w 276"/>
                <a:gd name="T9" fmla="*/ 2147483647 h 446"/>
                <a:gd name="T10" fmla="*/ 2147483647 w 276"/>
                <a:gd name="T11" fmla="*/ 2147483647 h 446"/>
                <a:gd name="T12" fmla="*/ 2147483647 w 276"/>
                <a:gd name="T13" fmla="*/ 2147483647 h 446"/>
                <a:gd name="T14" fmla="*/ 2147483647 w 276"/>
                <a:gd name="T15" fmla="*/ 2147483647 h 446"/>
                <a:gd name="T16" fmla="*/ 2147483647 w 276"/>
                <a:gd name="T17" fmla="*/ 2147483647 h 446"/>
                <a:gd name="T18" fmla="*/ 2147483647 w 276"/>
                <a:gd name="T19" fmla="*/ 2147483647 h 446"/>
                <a:gd name="T20" fmla="*/ 2147483647 w 276"/>
                <a:gd name="T21" fmla="*/ 2147483647 h 446"/>
                <a:gd name="T22" fmla="*/ 2147483647 w 276"/>
                <a:gd name="T23" fmla="*/ 2147483647 h 446"/>
                <a:gd name="T24" fmla="*/ 2147483647 w 276"/>
                <a:gd name="T25" fmla="*/ 2147483647 h 446"/>
                <a:gd name="T26" fmla="*/ 2147483647 w 276"/>
                <a:gd name="T27" fmla="*/ 2147483647 h 446"/>
                <a:gd name="T28" fmla="*/ 2147483647 w 276"/>
                <a:gd name="T29" fmla="*/ 2147483647 h 446"/>
                <a:gd name="T30" fmla="*/ 2147483647 w 276"/>
                <a:gd name="T31" fmla="*/ 2147483647 h 446"/>
                <a:gd name="T32" fmla="*/ 2147483647 w 276"/>
                <a:gd name="T33" fmla="*/ 2147483647 h 446"/>
                <a:gd name="T34" fmla="*/ 0 w 276"/>
                <a:gd name="T35" fmla="*/ 2147483647 h 446"/>
                <a:gd name="T36" fmla="*/ 0 w 276"/>
                <a:gd name="T37" fmla="*/ 0 h 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446"/>
                <a:gd name="T59" fmla="*/ 276 w 276"/>
                <a:gd name="T60" fmla="*/ 446 h 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446">
                  <a:moveTo>
                    <a:pt x="276" y="446"/>
                  </a:moveTo>
                  <a:lnTo>
                    <a:pt x="276" y="446"/>
                  </a:lnTo>
                  <a:lnTo>
                    <a:pt x="264" y="440"/>
                  </a:lnTo>
                  <a:lnTo>
                    <a:pt x="232" y="426"/>
                  </a:lnTo>
                  <a:lnTo>
                    <a:pt x="188" y="402"/>
                  </a:lnTo>
                  <a:lnTo>
                    <a:pt x="164" y="386"/>
                  </a:lnTo>
                  <a:lnTo>
                    <a:pt x="138" y="368"/>
                  </a:lnTo>
                  <a:lnTo>
                    <a:pt x="112" y="348"/>
                  </a:lnTo>
                  <a:lnTo>
                    <a:pt x="88" y="326"/>
                  </a:lnTo>
                  <a:lnTo>
                    <a:pt x="64" y="302"/>
                  </a:lnTo>
                  <a:lnTo>
                    <a:pt x="44" y="276"/>
                  </a:lnTo>
                  <a:lnTo>
                    <a:pt x="26" y="248"/>
                  </a:lnTo>
                  <a:lnTo>
                    <a:pt x="18" y="234"/>
                  </a:lnTo>
                  <a:lnTo>
                    <a:pt x="12" y="218"/>
                  </a:lnTo>
                  <a:lnTo>
                    <a:pt x="8" y="202"/>
                  </a:lnTo>
                  <a:lnTo>
                    <a:pt x="4" y="186"/>
                  </a:lnTo>
                  <a:lnTo>
                    <a:pt x="2" y="170"/>
                  </a:lnTo>
                  <a:lnTo>
                    <a:pt x="0" y="154"/>
                  </a:lnTo>
                  <a:lnTo>
                    <a:pt x="0"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b="1"/>
            </a:p>
          </p:txBody>
        </p:sp>
      </p:grpSp>
      <p:sp>
        <p:nvSpPr>
          <p:cNvPr id="29703" name="Rectangle 3854"/>
          <p:cNvSpPr>
            <a:spLocks noChangeArrowheads="1"/>
          </p:cNvSpPr>
          <p:nvPr/>
        </p:nvSpPr>
        <p:spPr bwMode="auto">
          <a:xfrm>
            <a:off x="6391910" y="1505050"/>
            <a:ext cx="26048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(a)  Change in nucleosome position</a:t>
            </a:r>
            <a:endParaRPr lang="en-US" sz="4400" b="1" dirty="0"/>
          </a:p>
        </p:txBody>
      </p:sp>
      <p:sp>
        <p:nvSpPr>
          <p:cNvPr id="29704" name="Rectangle 3883"/>
          <p:cNvSpPr>
            <a:spLocks noChangeArrowheads="1"/>
          </p:cNvSpPr>
          <p:nvPr/>
        </p:nvSpPr>
        <p:spPr bwMode="auto">
          <a:xfrm>
            <a:off x="2824776" y="1043186"/>
            <a:ext cx="1351332" cy="461665"/>
          </a:xfrm>
          <a:prstGeom prst="rect">
            <a:avLst/>
          </a:prstGeom>
          <a:solidFill>
            <a:schemeClr val="bg1"/>
          </a:solidFill>
          <a:ln>
            <a:noFill/>
          </a:ln>
          <a:extLst/>
        </p:spPr>
        <p:txBody>
          <a:bodyPr wrap="none" lIns="0" tIns="0" rIns="0" bIns="0">
            <a:spAutoFit/>
          </a:bodyPr>
          <a:lstStyle/>
          <a:p>
            <a:r>
              <a:rPr lang="en-US" sz="1000" b="1" dirty="0">
                <a:solidFill>
                  <a:srgbClr val="000000"/>
                </a:solidFill>
                <a:latin typeface="Helvetica" pitchFamily="34" charset="0"/>
              </a:rPr>
              <a:t>ATP-dependent</a:t>
            </a:r>
          </a:p>
          <a:p>
            <a:r>
              <a:rPr lang="en-US" sz="1000" b="1" dirty="0">
                <a:solidFill>
                  <a:srgbClr val="000000"/>
                </a:solidFill>
                <a:latin typeface="Helvetica" pitchFamily="34" charset="0"/>
              </a:rPr>
              <a:t>chromatin-remodeling</a:t>
            </a:r>
          </a:p>
          <a:p>
            <a:r>
              <a:rPr lang="en-US" sz="1000" b="1" dirty="0">
                <a:solidFill>
                  <a:srgbClr val="000000"/>
                </a:solidFill>
                <a:latin typeface="Helvetica" pitchFamily="34" charset="0"/>
              </a:rPr>
              <a:t>complex</a:t>
            </a:r>
            <a:endParaRPr lang="en-US" sz="3200" b="1" dirty="0"/>
          </a:p>
        </p:txBody>
      </p:sp>
      <p:sp>
        <p:nvSpPr>
          <p:cNvPr id="29705" name="Rectangle 3923"/>
          <p:cNvSpPr>
            <a:spLocks noChangeArrowheads="1"/>
          </p:cNvSpPr>
          <p:nvPr/>
        </p:nvSpPr>
        <p:spPr bwMode="auto">
          <a:xfrm>
            <a:off x="4694555" y="1389063"/>
            <a:ext cx="1282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or</a:t>
            </a:r>
            <a:endParaRPr lang="en-US" sz="3200" b="1"/>
          </a:p>
        </p:txBody>
      </p:sp>
      <p:sp>
        <p:nvSpPr>
          <p:cNvPr id="29706" name="Rectangle 3925"/>
          <p:cNvSpPr>
            <a:spLocks noChangeArrowheads="1"/>
          </p:cNvSpPr>
          <p:nvPr/>
        </p:nvSpPr>
        <p:spPr bwMode="auto">
          <a:xfrm>
            <a:off x="5183505" y="2058988"/>
            <a:ext cx="2277868" cy="307777"/>
          </a:xfrm>
          <a:prstGeom prst="rect">
            <a:avLst/>
          </a:prstGeom>
          <a:solidFill>
            <a:schemeClr val="bg1"/>
          </a:solidFill>
          <a:ln>
            <a:noFill/>
          </a:ln>
          <a:extLst/>
        </p:spPr>
        <p:txBody>
          <a:bodyPr wrap="none" lIns="0" tIns="0" rIns="0" bIns="0">
            <a:spAutoFit/>
          </a:bodyPr>
          <a:lstStyle/>
          <a:p>
            <a:pPr algn="ctr"/>
            <a:r>
              <a:rPr lang="en-US" sz="1000" b="1" dirty="0">
                <a:solidFill>
                  <a:srgbClr val="000000"/>
                </a:solidFill>
                <a:latin typeface="Helvetica" pitchFamily="34" charset="0"/>
              </a:rPr>
              <a:t>Change in the spacing</a:t>
            </a:r>
          </a:p>
          <a:p>
            <a:pPr algn="ctr"/>
            <a:r>
              <a:rPr lang="en-US" sz="1000" b="1" dirty="0">
                <a:solidFill>
                  <a:srgbClr val="000000"/>
                </a:solidFill>
                <a:latin typeface="Helvetica" pitchFamily="34" charset="0"/>
              </a:rPr>
              <a:t>of </a:t>
            </a:r>
            <a:r>
              <a:rPr lang="en-US" sz="1000" b="1" dirty="0" err="1">
                <a:solidFill>
                  <a:srgbClr val="000000"/>
                </a:solidFill>
                <a:latin typeface="Helvetica" pitchFamily="34" charset="0"/>
              </a:rPr>
              <a:t>nucleosomes</a:t>
            </a:r>
            <a:r>
              <a:rPr lang="en-US" sz="1000" b="1" dirty="0">
                <a:solidFill>
                  <a:srgbClr val="000000"/>
                </a:solidFill>
                <a:latin typeface="Helvetica" pitchFamily="34" charset="0"/>
              </a:rPr>
              <a:t> over </a:t>
            </a:r>
            <a:r>
              <a:rPr lang="en-US" sz="1000" b="1" dirty="0" smtClean="0">
                <a:solidFill>
                  <a:srgbClr val="000000"/>
                </a:solidFill>
                <a:latin typeface="Helvetica" pitchFamily="34" charset="0"/>
              </a:rPr>
              <a:t>a </a:t>
            </a:r>
            <a:r>
              <a:rPr lang="en-US" sz="1000" b="1" dirty="0">
                <a:solidFill>
                  <a:srgbClr val="000000"/>
                </a:solidFill>
                <a:latin typeface="Helvetica" pitchFamily="34" charset="0"/>
              </a:rPr>
              <a:t> </a:t>
            </a:r>
            <a:r>
              <a:rPr lang="en-US" sz="1000" b="1" dirty="0" smtClean="0">
                <a:solidFill>
                  <a:srgbClr val="000000"/>
                </a:solidFill>
                <a:latin typeface="Helvetica" pitchFamily="34" charset="0"/>
              </a:rPr>
              <a:t>long </a:t>
            </a:r>
            <a:r>
              <a:rPr lang="en-US" sz="1000" b="1" dirty="0">
                <a:solidFill>
                  <a:srgbClr val="000000"/>
                </a:solidFill>
                <a:latin typeface="Helvetica" pitchFamily="34" charset="0"/>
              </a:rPr>
              <a:t>distance</a:t>
            </a:r>
            <a:endParaRPr lang="en-US" sz="3200" b="1" dirty="0"/>
          </a:p>
        </p:txBody>
      </p:sp>
      <p:sp>
        <p:nvSpPr>
          <p:cNvPr id="29707" name="Rectangle 3973"/>
          <p:cNvSpPr>
            <a:spLocks noChangeArrowheads="1"/>
          </p:cNvSpPr>
          <p:nvPr/>
        </p:nvSpPr>
        <p:spPr bwMode="auto">
          <a:xfrm>
            <a:off x="2736222" y="2058988"/>
            <a:ext cx="1931619" cy="307777"/>
          </a:xfrm>
          <a:prstGeom prst="rect">
            <a:avLst/>
          </a:prstGeom>
          <a:solidFill>
            <a:schemeClr val="bg1"/>
          </a:solidFill>
          <a:ln>
            <a:noFill/>
          </a:ln>
          <a:extLst/>
        </p:spPr>
        <p:txBody>
          <a:bodyPr wrap="none" lIns="0" tIns="0" rIns="0" bIns="0">
            <a:spAutoFit/>
          </a:bodyPr>
          <a:lstStyle/>
          <a:p>
            <a:r>
              <a:rPr lang="en-US" sz="1000" b="1" dirty="0">
                <a:solidFill>
                  <a:srgbClr val="000000"/>
                </a:solidFill>
                <a:latin typeface="Helvetica" pitchFamily="34" charset="0"/>
              </a:rPr>
              <a:t>Change in the relative positions</a:t>
            </a:r>
          </a:p>
          <a:p>
            <a:pPr algn="ctr"/>
            <a:r>
              <a:rPr lang="en-US" sz="1000" b="1" dirty="0">
                <a:solidFill>
                  <a:srgbClr val="000000"/>
                </a:solidFill>
                <a:latin typeface="Helvetica" pitchFamily="34" charset="0"/>
              </a:rPr>
              <a:t>of a few </a:t>
            </a:r>
            <a:r>
              <a:rPr lang="en-US" sz="1000" b="1" dirty="0" err="1">
                <a:solidFill>
                  <a:srgbClr val="000000"/>
                </a:solidFill>
                <a:latin typeface="Helvetica" pitchFamily="34" charset="0"/>
              </a:rPr>
              <a:t>nucleosomes</a:t>
            </a:r>
            <a:endParaRPr lang="en-US" sz="3200" b="1" dirty="0"/>
          </a:p>
        </p:txBody>
      </p:sp>
      <p:sp>
        <p:nvSpPr>
          <p:cNvPr id="29708" name="Rectangle 4018"/>
          <p:cNvSpPr>
            <a:spLocks noChangeArrowheads="1"/>
          </p:cNvSpPr>
          <p:nvPr/>
        </p:nvSpPr>
        <p:spPr bwMode="auto">
          <a:xfrm>
            <a:off x="6391910" y="3551337"/>
            <a:ext cx="1473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(b)  Histone eviction</a:t>
            </a:r>
            <a:endParaRPr lang="en-US" sz="4400" b="1" dirty="0"/>
          </a:p>
        </p:txBody>
      </p:sp>
      <p:sp>
        <p:nvSpPr>
          <p:cNvPr id="29709" name="Rectangle 4037"/>
          <p:cNvSpPr>
            <a:spLocks noChangeArrowheads="1"/>
          </p:cNvSpPr>
          <p:nvPr/>
        </p:nvSpPr>
        <p:spPr bwMode="auto">
          <a:xfrm>
            <a:off x="4824730" y="3268663"/>
            <a:ext cx="1351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ATP-dependent</a:t>
            </a:r>
          </a:p>
          <a:p>
            <a:r>
              <a:rPr lang="en-US" sz="1000" b="1">
                <a:solidFill>
                  <a:srgbClr val="000000"/>
                </a:solidFill>
                <a:latin typeface="Helvetica" pitchFamily="34" charset="0"/>
              </a:rPr>
              <a:t>chromatin-remodeling</a:t>
            </a:r>
          </a:p>
          <a:p>
            <a:r>
              <a:rPr lang="en-US" sz="1000" b="1">
                <a:solidFill>
                  <a:srgbClr val="000000"/>
                </a:solidFill>
                <a:latin typeface="Helvetica" pitchFamily="34" charset="0"/>
              </a:rPr>
              <a:t>complex</a:t>
            </a:r>
            <a:endParaRPr lang="en-US" sz="3200" b="1"/>
          </a:p>
        </p:txBody>
      </p:sp>
      <p:sp>
        <p:nvSpPr>
          <p:cNvPr id="29710" name="Rectangle 4077"/>
          <p:cNvSpPr>
            <a:spLocks noChangeArrowheads="1"/>
          </p:cNvSpPr>
          <p:nvPr/>
        </p:nvSpPr>
        <p:spPr bwMode="auto">
          <a:xfrm>
            <a:off x="3278505" y="4160838"/>
            <a:ext cx="19011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Histone octamers are removed.</a:t>
            </a:r>
            <a:endParaRPr lang="en-US" sz="3200" b="1"/>
          </a:p>
        </p:txBody>
      </p:sp>
      <p:grpSp>
        <p:nvGrpSpPr>
          <p:cNvPr id="29711" name="Group 105"/>
          <p:cNvGrpSpPr>
            <a:grpSpLocks/>
          </p:cNvGrpSpPr>
          <p:nvPr/>
        </p:nvGrpSpPr>
        <p:grpSpPr bwMode="auto">
          <a:xfrm>
            <a:off x="4700905" y="3249613"/>
            <a:ext cx="66675" cy="514350"/>
            <a:chOff x="4518025" y="3249613"/>
            <a:chExt cx="66675" cy="514350"/>
          </a:xfrm>
        </p:grpSpPr>
        <p:sp>
          <p:nvSpPr>
            <p:cNvPr id="29720" name="Freeform 4103"/>
            <p:cNvSpPr>
              <a:spLocks/>
            </p:cNvSpPr>
            <p:nvPr/>
          </p:nvSpPr>
          <p:spPr bwMode="auto">
            <a:xfrm>
              <a:off x="4518025" y="3646488"/>
              <a:ext cx="66675" cy="117475"/>
            </a:xfrm>
            <a:custGeom>
              <a:avLst/>
              <a:gdLst>
                <a:gd name="T0" fmla="*/ 2147483647 w 42"/>
                <a:gd name="T1" fmla="*/ 0 h 74"/>
                <a:gd name="T2" fmla="*/ 2147483647 w 42"/>
                <a:gd name="T3" fmla="*/ 2147483647 h 74"/>
                <a:gd name="T4" fmla="*/ 0 w 42"/>
                <a:gd name="T5" fmla="*/ 0 h 74"/>
                <a:gd name="T6" fmla="*/ 2147483647 w 42"/>
                <a:gd name="T7" fmla="*/ 2147483647 h 74"/>
                <a:gd name="T8" fmla="*/ 2147483647 w 42"/>
                <a:gd name="T9" fmla="*/ 0 h 74"/>
                <a:gd name="T10" fmla="*/ 0 60000 65536"/>
                <a:gd name="T11" fmla="*/ 0 60000 65536"/>
                <a:gd name="T12" fmla="*/ 0 60000 65536"/>
                <a:gd name="T13" fmla="*/ 0 60000 65536"/>
                <a:gd name="T14" fmla="*/ 0 60000 65536"/>
                <a:gd name="T15" fmla="*/ 0 w 42"/>
                <a:gd name="T16" fmla="*/ 0 h 74"/>
                <a:gd name="T17" fmla="*/ 42 w 42"/>
                <a:gd name="T18" fmla="*/ 74 h 74"/>
              </a:gdLst>
              <a:ahLst/>
              <a:cxnLst>
                <a:cxn ang="T10">
                  <a:pos x="T0" y="T1"/>
                </a:cxn>
                <a:cxn ang="T11">
                  <a:pos x="T2" y="T3"/>
                </a:cxn>
                <a:cxn ang="T12">
                  <a:pos x="T4" y="T5"/>
                </a:cxn>
                <a:cxn ang="T13">
                  <a:pos x="T6" y="T7"/>
                </a:cxn>
                <a:cxn ang="T14">
                  <a:pos x="T8" y="T9"/>
                </a:cxn>
              </a:cxnLst>
              <a:rect l="T15" t="T16" r="T17" b="T18"/>
              <a:pathLst>
                <a:path w="42" h="74">
                  <a:moveTo>
                    <a:pt x="42" y="0"/>
                  </a:moveTo>
                  <a:lnTo>
                    <a:pt x="22" y="10"/>
                  </a:lnTo>
                  <a:lnTo>
                    <a:pt x="0" y="0"/>
                  </a:lnTo>
                  <a:lnTo>
                    <a:pt x="22" y="7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sp>
          <p:nvSpPr>
            <p:cNvPr id="29721" name="Line 4104"/>
            <p:cNvSpPr>
              <a:spLocks noChangeShapeType="1"/>
            </p:cNvSpPr>
            <p:nvPr/>
          </p:nvSpPr>
          <p:spPr bwMode="auto">
            <a:xfrm>
              <a:off x="4552950" y="3249613"/>
              <a:ext cx="1588" cy="441325"/>
            </a:xfrm>
            <a:prstGeom prst="line">
              <a:avLst/>
            </a:prstGeom>
            <a:noFill/>
            <a:ln w="9144">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sp>
        <p:nvSpPr>
          <p:cNvPr id="29712" name="Rectangle 6109"/>
          <p:cNvSpPr>
            <a:spLocks noChangeArrowheads="1"/>
          </p:cNvSpPr>
          <p:nvPr/>
        </p:nvSpPr>
        <p:spPr bwMode="auto">
          <a:xfrm>
            <a:off x="6391910" y="5325419"/>
            <a:ext cx="28052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Helvetica" pitchFamily="34" charset="0"/>
              </a:rPr>
              <a:t>(c)  Replacement with variant histones</a:t>
            </a:r>
            <a:endParaRPr lang="en-US" sz="4400" b="1" dirty="0"/>
          </a:p>
        </p:txBody>
      </p:sp>
      <p:sp>
        <p:nvSpPr>
          <p:cNvPr id="29713" name="Rectangle 6142"/>
          <p:cNvSpPr>
            <a:spLocks noChangeArrowheads="1"/>
          </p:cNvSpPr>
          <p:nvPr/>
        </p:nvSpPr>
        <p:spPr bwMode="auto">
          <a:xfrm>
            <a:off x="4824730" y="5329238"/>
            <a:ext cx="1351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ATP-dependent</a:t>
            </a:r>
          </a:p>
          <a:p>
            <a:r>
              <a:rPr lang="en-US" sz="1000" b="1">
                <a:solidFill>
                  <a:srgbClr val="000000"/>
                </a:solidFill>
                <a:latin typeface="Helvetica" pitchFamily="34" charset="0"/>
              </a:rPr>
              <a:t>chromatin-remodeling</a:t>
            </a:r>
          </a:p>
          <a:p>
            <a:r>
              <a:rPr lang="en-US" sz="1000" b="1">
                <a:solidFill>
                  <a:srgbClr val="000000"/>
                </a:solidFill>
                <a:latin typeface="Helvetica" pitchFamily="34" charset="0"/>
              </a:rPr>
              <a:t>complex</a:t>
            </a:r>
            <a:endParaRPr lang="en-US" sz="3200" b="1"/>
          </a:p>
        </p:txBody>
      </p:sp>
      <p:sp>
        <p:nvSpPr>
          <p:cNvPr id="29714" name="Rectangle 6182"/>
          <p:cNvSpPr>
            <a:spLocks noChangeArrowheads="1"/>
          </p:cNvSpPr>
          <p:nvPr/>
        </p:nvSpPr>
        <p:spPr bwMode="auto">
          <a:xfrm>
            <a:off x="3764280" y="5640388"/>
            <a:ext cx="993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latin typeface="Helvetica" pitchFamily="34" charset="0"/>
              </a:rPr>
              <a:t>Variant histones</a:t>
            </a:r>
            <a:endParaRPr lang="en-US" sz="3200" b="1" dirty="0"/>
          </a:p>
        </p:txBody>
      </p:sp>
      <p:grpSp>
        <p:nvGrpSpPr>
          <p:cNvPr id="29715" name="Group 106"/>
          <p:cNvGrpSpPr>
            <a:grpSpLocks/>
          </p:cNvGrpSpPr>
          <p:nvPr/>
        </p:nvGrpSpPr>
        <p:grpSpPr bwMode="auto">
          <a:xfrm>
            <a:off x="4700905" y="5151438"/>
            <a:ext cx="66675" cy="701675"/>
            <a:chOff x="4518025" y="5151438"/>
            <a:chExt cx="66675" cy="701675"/>
          </a:xfrm>
        </p:grpSpPr>
        <p:sp>
          <p:nvSpPr>
            <p:cNvPr id="29718" name="Freeform 6197"/>
            <p:cNvSpPr>
              <a:spLocks/>
            </p:cNvSpPr>
            <p:nvPr/>
          </p:nvSpPr>
          <p:spPr bwMode="auto">
            <a:xfrm>
              <a:off x="4518025" y="5738813"/>
              <a:ext cx="66675" cy="114300"/>
            </a:xfrm>
            <a:custGeom>
              <a:avLst/>
              <a:gdLst>
                <a:gd name="T0" fmla="*/ 2147483647 w 42"/>
                <a:gd name="T1" fmla="*/ 0 h 72"/>
                <a:gd name="T2" fmla="*/ 2147483647 w 42"/>
                <a:gd name="T3" fmla="*/ 2147483647 h 72"/>
                <a:gd name="T4" fmla="*/ 0 w 42"/>
                <a:gd name="T5" fmla="*/ 0 h 72"/>
                <a:gd name="T6" fmla="*/ 2147483647 w 42"/>
                <a:gd name="T7" fmla="*/ 2147483647 h 72"/>
                <a:gd name="T8" fmla="*/ 2147483647 w 42"/>
                <a:gd name="T9" fmla="*/ 0 h 72"/>
                <a:gd name="T10" fmla="*/ 0 60000 65536"/>
                <a:gd name="T11" fmla="*/ 0 60000 65536"/>
                <a:gd name="T12" fmla="*/ 0 60000 65536"/>
                <a:gd name="T13" fmla="*/ 0 60000 65536"/>
                <a:gd name="T14" fmla="*/ 0 60000 65536"/>
                <a:gd name="T15" fmla="*/ 0 w 42"/>
                <a:gd name="T16" fmla="*/ 0 h 72"/>
                <a:gd name="T17" fmla="*/ 42 w 42"/>
                <a:gd name="T18" fmla="*/ 72 h 72"/>
              </a:gdLst>
              <a:ahLst/>
              <a:cxnLst>
                <a:cxn ang="T10">
                  <a:pos x="T0" y="T1"/>
                </a:cxn>
                <a:cxn ang="T11">
                  <a:pos x="T2" y="T3"/>
                </a:cxn>
                <a:cxn ang="T12">
                  <a:pos x="T4" y="T5"/>
                </a:cxn>
                <a:cxn ang="T13">
                  <a:pos x="T6" y="T7"/>
                </a:cxn>
                <a:cxn ang="T14">
                  <a:pos x="T8" y="T9"/>
                </a:cxn>
              </a:cxnLst>
              <a:rect l="T15" t="T16" r="T17" b="T18"/>
              <a:pathLst>
                <a:path w="42" h="72">
                  <a:moveTo>
                    <a:pt x="42" y="0"/>
                  </a:moveTo>
                  <a:lnTo>
                    <a:pt x="22" y="8"/>
                  </a:lnTo>
                  <a:lnTo>
                    <a:pt x="0" y="0"/>
                  </a:lnTo>
                  <a:lnTo>
                    <a:pt x="22" y="7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sp>
          <p:nvSpPr>
            <p:cNvPr id="29719" name="Line 6198"/>
            <p:cNvSpPr>
              <a:spLocks noChangeShapeType="1"/>
            </p:cNvSpPr>
            <p:nvPr/>
          </p:nvSpPr>
          <p:spPr bwMode="auto">
            <a:xfrm>
              <a:off x="4552950" y="5151438"/>
              <a:ext cx="1588" cy="628650"/>
            </a:xfrm>
            <a:prstGeom prst="line">
              <a:avLst/>
            </a:prstGeom>
            <a:noFill/>
            <a:ln w="9144">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sp>
        <p:nvSpPr>
          <p:cNvPr id="29716" name="Line 8889"/>
          <p:cNvSpPr>
            <a:spLocks noChangeShapeType="1"/>
          </p:cNvSpPr>
          <p:nvPr/>
        </p:nvSpPr>
        <p:spPr bwMode="auto">
          <a:xfrm>
            <a:off x="4507230" y="5751513"/>
            <a:ext cx="215900" cy="263525"/>
          </a:xfrm>
          <a:prstGeom prst="line">
            <a:avLst/>
          </a:prstGeom>
          <a:noFill/>
          <a:ln w="609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0" name="TextBox 29"/>
          <p:cNvSpPr txBox="1"/>
          <p:nvPr/>
        </p:nvSpPr>
        <p:spPr>
          <a:xfrm>
            <a:off x="0" y="6191250"/>
            <a:ext cx="2800350" cy="400110"/>
          </a:xfrm>
          <a:prstGeom prst="rect">
            <a:avLst/>
          </a:prstGeom>
          <a:noFill/>
        </p:spPr>
        <p:txBody>
          <a:bodyPr wrap="square" rtlCol="0">
            <a:spAutoFit/>
          </a:bodyPr>
          <a:lstStyle/>
          <a:p>
            <a:r>
              <a:rPr lang="en-US" sz="2000" b="1" dirty="0" err="1" smtClean="0">
                <a:latin typeface="Arial Narrow" pitchFamily="34" charset="0"/>
              </a:rPr>
              <a:t>Brooker</a:t>
            </a:r>
            <a:r>
              <a:rPr lang="en-US" sz="2000" b="1" dirty="0" smtClean="0">
                <a:latin typeface="Arial Narrow" pitchFamily="34" charset="0"/>
              </a:rPr>
              <a:t>, fig 17.8</a:t>
            </a:r>
            <a:endParaRPr lang="en-US" sz="2000" b="1" dirty="0">
              <a:latin typeface="Arial Narrow" pitchFamily="34" charset="0"/>
            </a:endParaRPr>
          </a:p>
        </p:txBody>
      </p:sp>
      <p:sp>
        <p:nvSpPr>
          <p:cNvPr id="31" name="Title 30"/>
          <p:cNvSpPr>
            <a:spLocks noGrp="1"/>
          </p:cNvSpPr>
          <p:nvPr>
            <p:ph type="title"/>
          </p:nvPr>
        </p:nvSpPr>
        <p:spPr>
          <a:xfrm>
            <a:off x="8639" y="408632"/>
            <a:ext cx="2543175" cy="5151438"/>
          </a:xfrm>
        </p:spPr>
        <p:txBody>
          <a:bodyPr/>
          <a:lstStyle/>
          <a:p>
            <a:r>
              <a:rPr lang="en-US" sz="2400" dirty="0" smtClean="0"/>
              <a:t>ATP-Dependent</a:t>
            </a:r>
            <a:r>
              <a:rPr lang="en-US" sz="2400" baseline="0" dirty="0" smtClean="0"/>
              <a:t> Chromatin Modeling</a:t>
            </a:r>
            <a:endParaRPr lang="en-US" sz="2400" dirty="0"/>
          </a:p>
        </p:txBody>
      </p:sp>
    </p:spTree>
    <p:extLst>
      <p:ext uri="{BB962C8B-B14F-4D97-AF65-F5344CB8AC3E}">
        <p14:creationId xmlns:p14="http://schemas.microsoft.com/office/powerpoint/2010/main" val="260593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Histone</a:t>
            </a:r>
            <a:r>
              <a:rPr lang="en-US" sz="2800" dirty="0" smtClean="0"/>
              <a:t> Variants Play Roles in Chromatin Structure</a:t>
            </a:r>
            <a:endParaRPr lang="en-US" sz="2800" dirty="0"/>
          </a:p>
        </p:txBody>
      </p:sp>
      <p:pic>
        <p:nvPicPr>
          <p:cNvPr id="48130" name="Picture 2"/>
          <p:cNvPicPr>
            <a:picLocks noChangeAspect="1" noChangeArrowheads="1"/>
          </p:cNvPicPr>
          <p:nvPr/>
        </p:nvPicPr>
        <p:blipFill>
          <a:blip r:embed="rId2" cstate="print"/>
          <a:srcRect/>
          <a:stretch>
            <a:fillRect/>
          </a:stretch>
        </p:blipFill>
        <p:spPr bwMode="auto">
          <a:xfrm rot="10800000">
            <a:off x="342433" y="1791480"/>
            <a:ext cx="8392023" cy="2057188"/>
          </a:xfrm>
          <a:prstGeom prst="rect">
            <a:avLst/>
          </a:prstGeom>
          <a:noFill/>
          <a:ln w="9525">
            <a:noFill/>
            <a:miter lim="800000"/>
            <a:headEnd/>
            <a:tailEnd/>
          </a:ln>
        </p:spPr>
      </p:pic>
      <p:sp>
        <p:nvSpPr>
          <p:cNvPr id="4" name="TextBox 3"/>
          <p:cNvSpPr txBox="1"/>
          <p:nvPr/>
        </p:nvSpPr>
        <p:spPr>
          <a:xfrm>
            <a:off x="2292824" y="4462817"/>
            <a:ext cx="2552131" cy="830997"/>
          </a:xfrm>
          <a:prstGeom prst="rect">
            <a:avLst/>
          </a:prstGeom>
          <a:noFill/>
        </p:spPr>
        <p:txBody>
          <a:bodyPr wrap="square" rtlCol="0">
            <a:spAutoFit/>
          </a:bodyPr>
          <a:lstStyle/>
          <a:p>
            <a:r>
              <a:rPr lang="en-US" sz="1600" b="1" dirty="0" smtClean="0">
                <a:latin typeface="+mn-lt"/>
              </a:rPr>
              <a:t>Centromere—binding of </a:t>
            </a:r>
            <a:r>
              <a:rPr lang="en-US" sz="1600" b="1" dirty="0" err="1" smtClean="0">
                <a:latin typeface="+mn-lt"/>
              </a:rPr>
              <a:t>kinetochore</a:t>
            </a:r>
            <a:r>
              <a:rPr lang="en-US" sz="1600" b="1" dirty="0" smtClean="0">
                <a:latin typeface="+mn-lt"/>
              </a:rPr>
              <a:t> proteins (cenH3)</a:t>
            </a:r>
            <a:endParaRPr lang="en-US" sz="1600" b="1" dirty="0">
              <a:latin typeface="+mn-lt"/>
            </a:endParaRPr>
          </a:p>
        </p:txBody>
      </p:sp>
      <p:cxnSp>
        <p:nvCxnSpPr>
          <p:cNvPr id="6" name="Straight Connector 5"/>
          <p:cNvCxnSpPr/>
          <p:nvPr/>
        </p:nvCxnSpPr>
        <p:spPr>
          <a:xfrm flipV="1">
            <a:off x="3070746" y="3029804"/>
            <a:ext cx="54591" cy="1433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15710" y="4956411"/>
            <a:ext cx="1364776" cy="584775"/>
          </a:xfrm>
          <a:prstGeom prst="rect">
            <a:avLst/>
          </a:prstGeom>
          <a:noFill/>
        </p:spPr>
        <p:txBody>
          <a:bodyPr wrap="square" rtlCol="0">
            <a:spAutoFit/>
          </a:bodyPr>
          <a:lstStyle/>
          <a:p>
            <a:pPr algn="ctr"/>
            <a:r>
              <a:rPr lang="en-US" sz="1600" b="1" dirty="0" smtClean="0">
                <a:latin typeface="+mn-lt"/>
              </a:rPr>
              <a:t>Telomere-(spH2B)</a:t>
            </a:r>
            <a:endParaRPr lang="en-US" sz="1600" b="1" dirty="0">
              <a:latin typeface="+mn-lt"/>
            </a:endParaRPr>
          </a:p>
        </p:txBody>
      </p:sp>
      <p:cxnSp>
        <p:nvCxnSpPr>
          <p:cNvPr id="9" name="Straight Connector 8"/>
          <p:cNvCxnSpPr>
            <a:stCxn id="8" idx="0"/>
          </p:cNvCxnSpPr>
          <p:nvPr/>
        </p:nvCxnSpPr>
        <p:spPr>
          <a:xfrm flipH="1" flipV="1">
            <a:off x="8434317" y="3452884"/>
            <a:ext cx="163781" cy="150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0"/>
          </p:cNvCxnSpPr>
          <p:nvPr/>
        </p:nvCxnSpPr>
        <p:spPr>
          <a:xfrm flipH="1" flipV="1">
            <a:off x="8516204" y="2361067"/>
            <a:ext cx="81894" cy="2595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24901" y="4574273"/>
            <a:ext cx="1526275" cy="584775"/>
          </a:xfrm>
          <a:prstGeom prst="rect">
            <a:avLst/>
          </a:prstGeom>
          <a:noFill/>
        </p:spPr>
        <p:txBody>
          <a:bodyPr wrap="square" rtlCol="0">
            <a:spAutoFit/>
          </a:bodyPr>
          <a:lstStyle/>
          <a:p>
            <a:r>
              <a:rPr lang="en-US" sz="1600" b="1" dirty="0" smtClean="0">
                <a:latin typeface="+mn-lt"/>
              </a:rPr>
              <a:t>Inactivated X (macroH2A)</a:t>
            </a:r>
            <a:endParaRPr lang="en-US" sz="1600" b="1" dirty="0">
              <a:latin typeface="+mn-lt"/>
            </a:endParaRPr>
          </a:p>
        </p:txBody>
      </p:sp>
      <p:cxnSp>
        <p:nvCxnSpPr>
          <p:cNvPr id="21" name="Straight Connector 20"/>
          <p:cNvCxnSpPr/>
          <p:nvPr/>
        </p:nvCxnSpPr>
        <p:spPr>
          <a:xfrm flipV="1">
            <a:off x="6102823" y="3141260"/>
            <a:ext cx="54591" cy="1433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82519" y="1146405"/>
            <a:ext cx="1526275" cy="584775"/>
          </a:xfrm>
          <a:prstGeom prst="rect">
            <a:avLst/>
          </a:prstGeom>
          <a:noFill/>
        </p:spPr>
        <p:txBody>
          <a:bodyPr wrap="square" rtlCol="0">
            <a:spAutoFit/>
          </a:bodyPr>
          <a:lstStyle/>
          <a:p>
            <a:r>
              <a:rPr lang="en-US" sz="1600" b="1" dirty="0" smtClean="0">
                <a:latin typeface="+mn-lt"/>
              </a:rPr>
              <a:t>DNA Repair (H2A.X)</a:t>
            </a:r>
            <a:endParaRPr lang="en-US" sz="1600" b="1" dirty="0">
              <a:latin typeface="+mn-lt"/>
            </a:endParaRPr>
          </a:p>
        </p:txBody>
      </p:sp>
      <p:cxnSp>
        <p:nvCxnSpPr>
          <p:cNvPr id="23" name="Straight Connector 22"/>
          <p:cNvCxnSpPr>
            <a:endCxn id="22" idx="2"/>
          </p:cNvCxnSpPr>
          <p:nvPr/>
        </p:nvCxnSpPr>
        <p:spPr>
          <a:xfrm flipV="1">
            <a:off x="5677469" y="1731180"/>
            <a:ext cx="1368188" cy="493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165" descr="bro25332_17_09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443" y="327660"/>
            <a:ext cx="3327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66" descr="bro25332_17_09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443" y="4542473"/>
            <a:ext cx="33750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66"/>
          <p:cNvSpPr>
            <a:spLocks noChangeArrowheads="1"/>
          </p:cNvSpPr>
          <p:nvPr/>
        </p:nvSpPr>
        <p:spPr bwMode="auto">
          <a:xfrm>
            <a:off x="7001193" y="268827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20</a:t>
            </a:r>
            <a:endParaRPr lang="en-US"/>
          </a:p>
        </p:txBody>
      </p:sp>
      <p:sp>
        <p:nvSpPr>
          <p:cNvPr id="33798" name="Rectangle 372"/>
          <p:cNvSpPr>
            <a:spLocks noChangeArrowheads="1"/>
          </p:cNvSpPr>
          <p:nvPr/>
        </p:nvSpPr>
        <p:spPr bwMode="auto">
          <a:xfrm>
            <a:off x="6196330" y="94837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a:t>
            </a:r>
            <a:endParaRPr lang="en-US"/>
          </a:p>
        </p:txBody>
      </p:sp>
      <p:sp>
        <p:nvSpPr>
          <p:cNvPr id="33799" name="Rectangle 376"/>
          <p:cNvSpPr>
            <a:spLocks noChangeArrowheads="1"/>
          </p:cNvSpPr>
          <p:nvPr/>
        </p:nvSpPr>
        <p:spPr bwMode="auto">
          <a:xfrm>
            <a:off x="4993005" y="1475422"/>
            <a:ext cx="601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00" b="1" dirty="0">
                <a:solidFill>
                  <a:srgbClr val="000000"/>
                </a:solidFill>
                <a:latin typeface="Helvetica" pitchFamily="34" charset="0"/>
              </a:rPr>
              <a:t>Globular domain</a:t>
            </a:r>
            <a:endParaRPr lang="en-US" sz="3200" b="1" dirty="0"/>
          </a:p>
        </p:txBody>
      </p:sp>
      <p:sp>
        <p:nvSpPr>
          <p:cNvPr id="33800" name="Rectangle 396"/>
          <p:cNvSpPr>
            <a:spLocks noChangeArrowheads="1"/>
          </p:cNvSpPr>
          <p:nvPr/>
        </p:nvSpPr>
        <p:spPr bwMode="auto">
          <a:xfrm>
            <a:off x="7244080" y="2745423"/>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H4</a:t>
            </a:r>
            <a:endParaRPr lang="en-US" sz="3200" b="1"/>
          </a:p>
        </p:txBody>
      </p:sp>
      <p:sp>
        <p:nvSpPr>
          <p:cNvPr id="33801" name="Rectangle 398"/>
          <p:cNvSpPr>
            <a:spLocks noChangeArrowheads="1"/>
          </p:cNvSpPr>
          <p:nvPr/>
        </p:nvSpPr>
        <p:spPr bwMode="auto">
          <a:xfrm>
            <a:off x="5942330" y="3097848"/>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H3</a:t>
            </a:r>
            <a:endParaRPr lang="en-US" sz="3200" b="1"/>
          </a:p>
        </p:txBody>
      </p:sp>
      <p:sp>
        <p:nvSpPr>
          <p:cNvPr id="33802" name="Rectangle 400"/>
          <p:cNvSpPr>
            <a:spLocks noChangeArrowheads="1"/>
          </p:cNvSpPr>
          <p:nvPr/>
        </p:nvSpPr>
        <p:spPr bwMode="auto">
          <a:xfrm>
            <a:off x="6040755" y="1437323"/>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H2A</a:t>
            </a:r>
            <a:endParaRPr lang="en-US" sz="3200" b="1"/>
          </a:p>
        </p:txBody>
      </p:sp>
      <p:sp>
        <p:nvSpPr>
          <p:cNvPr id="33803" name="Rectangle 403"/>
          <p:cNvSpPr>
            <a:spLocks noChangeArrowheads="1"/>
          </p:cNvSpPr>
          <p:nvPr/>
        </p:nvSpPr>
        <p:spPr bwMode="auto">
          <a:xfrm>
            <a:off x="7177405" y="1164273"/>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H2B</a:t>
            </a:r>
            <a:endParaRPr lang="en-US" sz="3200" b="1"/>
          </a:p>
        </p:txBody>
      </p:sp>
      <p:sp>
        <p:nvSpPr>
          <p:cNvPr id="33804" name="Rectangle 439"/>
          <p:cNvSpPr>
            <a:spLocks noChangeArrowheads="1"/>
          </p:cNvSpPr>
          <p:nvPr/>
        </p:nvSpPr>
        <p:spPr bwMode="auto">
          <a:xfrm>
            <a:off x="4515168" y="249936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Arg</a:t>
            </a:r>
            <a:endParaRPr lang="en-US" sz="3200" b="1"/>
          </a:p>
        </p:txBody>
      </p:sp>
      <p:sp>
        <p:nvSpPr>
          <p:cNvPr id="33805" name="Rectangle 452"/>
          <p:cNvSpPr>
            <a:spLocks noChangeArrowheads="1"/>
          </p:cNvSpPr>
          <p:nvPr/>
        </p:nvSpPr>
        <p:spPr bwMode="auto">
          <a:xfrm>
            <a:off x="7005955" y="2402523"/>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06" name="Rectangle 453"/>
          <p:cNvSpPr>
            <a:spLocks noChangeArrowheads="1"/>
          </p:cNvSpPr>
          <p:nvPr/>
        </p:nvSpPr>
        <p:spPr bwMode="auto">
          <a:xfrm>
            <a:off x="6771005" y="2394585"/>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07" name="Rectangle 474"/>
          <p:cNvSpPr>
            <a:spLocks noChangeArrowheads="1"/>
          </p:cNvSpPr>
          <p:nvPr/>
        </p:nvSpPr>
        <p:spPr bwMode="auto">
          <a:xfrm>
            <a:off x="6739255" y="202787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08" name="Rectangle 539"/>
          <p:cNvSpPr>
            <a:spLocks noChangeArrowheads="1"/>
          </p:cNvSpPr>
          <p:nvPr/>
        </p:nvSpPr>
        <p:spPr bwMode="auto">
          <a:xfrm>
            <a:off x="4364355" y="3710623"/>
            <a:ext cx="32685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latin typeface="Helvetica" pitchFamily="34" charset="0"/>
              </a:rPr>
              <a:t>(a)  Examples of histone modifications</a:t>
            </a:r>
            <a:endParaRPr lang="en-US" sz="4800" b="1" dirty="0"/>
          </a:p>
        </p:txBody>
      </p:sp>
      <p:sp>
        <p:nvSpPr>
          <p:cNvPr id="33809" name="Freeform 1395"/>
          <p:cNvSpPr>
            <a:spLocks/>
          </p:cNvSpPr>
          <p:nvPr/>
        </p:nvSpPr>
        <p:spPr bwMode="auto">
          <a:xfrm>
            <a:off x="6326505" y="5164773"/>
            <a:ext cx="120650" cy="69850"/>
          </a:xfrm>
          <a:custGeom>
            <a:avLst/>
            <a:gdLst>
              <a:gd name="T0" fmla="*/ 0 w 76"/>
              <a:gd name="T1" fmla="*/ 0 h 44"/>
              <a:gd name="T2" fmla="*/ 2147483647 w 76"/>
              <a:gd name="T3" fmla="*/ 2147483647 h 44"/>
              <a:gd name="T4" fmla="*/ 0 w 76"/>
              <a:gd name="T5" fmla="*/ 2147483647 h 44"/>
              <a:gd name="T6" fmla="*/ 2147483647 w 76"/>
              <a:gd name="T7" fmla="*/ 2147483647 h 44"/>
              <a:gd name="T8" fmla="*/ 0 w 76"/>
              <a:gd name="T9" fmla="*/ 0 h 44"/>
              <a:gd name="T10" fmla="*/ 0 60000 65536"/>
              <a:gd name="T11" fmla="*/ 0 60000 65536"/>
              <a:gd name="T12" fmla="*/ 0 60000 65536"/>
              <a:gd name="T13" fmla="*/ 0 60000 65536"/>
              <a:gd name="T14" fmla="*/ 0 60000 65536"/>
              <a:gd name="T15" fmla="*/ 0 w 76"/>
              <a:gd name="T16" fmla="*/ 0 h 44"/>
              <a:gd name="T17" fmla="*/ 76 w 76"/>
              <a:gd name="T18" fmla="*/ 44 h 44"/>
            </a:gdLst>
            <a:ahLst/>
            <a:cxnLst>
              <a:cxn ang="T10">
                <a:pos x="T0" y="T1"/>
              </a:cxn>
              <a:cxn ang="T11">
                <a:pos x="T2" y="T3"/>
              </a:cxn>
              <a:cxn ang="T12">
                <a:pos x="T4" y="T5"/>
              </a:cxn>
              <a:cxn ang="T13">
                <a:pos x="T6" y="T7"/>
              </a:cxn>
              <a:cxn ang="T14">
                <a:pos x="T8" y="T9"/>
              </a:cxn>
            </a:cxnLst>
            <a:rect l="T15" t="T16" r="T17" b="T18"/>
            <a:pathLst>
              <a:path w="76" h="44">
                <a:moveTo>
                  <a:pt x="0" y="0"/>
                </a:moveTo>
                <a:lnTo>
                  <a:pt x="8" y="22"/>
                </a:lnTo>
                <a:lnTo>
                  <a:pt x="0" y="44"/>
                </a:lnTo>
                <a:lnTo>
                  <a:pt x="76" y="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grpSp>
        <p:nvGrpSpPr>
          <p:cNvPr id="33810" name="Group 170"/>
          <p:cNvGrpSpPr>
            <a:grpSpLocks/>
          </p:cNvGrpSpPr>
          <p:nvPr/>
        </p:nvGrpSpPr>
        <p:grpSpPr bwMode="auto">
          <a:xfrm>
            <a:off x="5720080" y="5164773"/>
            <a:ext cx="727075" cy="69850"/>
            <a:chOff x="3937000" y="5103813"/>
            <a:chExt cx="727075" cy="69850"/>
          </a:xfrm>
        </p:grpSpPr>
        <p:sp>
          <p:nvSpPr>
            <p:cNvPr id="33961" name="Line 1394"/>
            <p:cNvSpPr>
              <a:spLocks noChangeShapeType="1"/>
            </p:cNvSpPr>
            <p:nvPr/>
          </p:nvSpPr>
          <p:spPr bwMode="auto">
            <a:xfrm>
              <a:off x="3937000" y="5138738"/>
              <a:ext cx="631825" cy="1587"/>
            </a:xfrm>
            <a:prstGeom prst="line">
              <a:avLst/>
            </a:prstGeom>
            <a:noFill/>
            <a:ln w="939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62" name="Freeform 1396"/>
            <p:cNvSpPr>
              <a:spLocks/>
            </p:cNvSpPr>
            <p:nvPr/>
          </p:nvSpPr>
          <p:spPr bwMode="auto">
            <a:xfrm>
              <a:off x="4543425" y="5103813"/>
              <a:ext cx="120650" cy="69850"/>
            </a:xfrm>
            <a:custGeom>
              <a:avLst/>
              <a:gdLst>
                <a:gd name="T0" fmla="*/ 0 w 76"/>
                <a:gd name="T1" fmla="*/ 0 h 44"/>
                <a:gd name="T2" fmla="*/ 2147483647 w 76"/>
                <a:gd name="T3" fmla="*/ 2147483647 h 44"/>
                <a:gd name="T4" fmla="*/ 0 w 76"/>
                <a:gd name="T5" fmla="*/ 2147483647 h 44"/>
                <a:gd name="T6" fmla="*/ 2147483647 w 76"/>
                <a:gd name="T7" fmla="*/ 2147483647 h 44"/>
                <a:gd name="T8" fmla="*/ 0 w 76"/>
                <a:gd name="T9" fmla="*/ 0 h 44"/>
                <a:gd name="T10" fmla="*/ 0 60000 65536"/>
                <a:gd name="T11" fmla="*/ 0 60000 65536"/>
                <a:gd name="T12" fmla="*/ 0 60000 65536"/>
                <a:gd name="T13" fmla="*/ 0 60000 65536"/>
                <a:gd name="T14" fmla="*/ 0 60000 65536"/>
                <a:gd name="T15" fmla="*/ 0 w 76"/>
                <a:gd name="T16" fmla="*/ 0 h 44"/>
                <a:gd name="T17" fmla="*/ 76 w 76"/>
                <a:gd name="T18" fmla="*/ 44 h 44"/>
              </a:gdLst>
              <a:ahLst/>
              <a:cxnLst>
                <a:cxn ang="T10">
                  <a:pos x="T0" y="T1"/>
                </a:cxn>
                <a:cxn ang="T11">
                  <a:pos x="T2" y="T3"/>
                </a:cxn>
                <a:cxn ang="T12">
                  <a:pos x="T4" y="T5"/>
                </a:cxn>
                <a:cxn ang="T13">
                  <a:pos x="T6" y="T7"/>
                </a:cxn>
                <a:cxn ang="T14">
                  <a:pos x="T8" y="T9"/>
                </a:cxn>
              </a:cxnLst>
              <a:rect l="T15" t="T16" r="T17" b="T18"/>
              <a:pathLst>
                <a:path w="76" h="44">
                  <a:moveTo>
                    <a:pt x="0" y="0"/>
                  </a:moveTo>
                  <a:lnTo>
                    <a:pt x="8" y="22"/>
                  </a:lnTo>
                  <a:lnTo>
                    <a:pt x="0" y="44"/>
                  </a:lnTo>
                  <a:lnTo>
                    <a:pt x="76"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grpSp>
      <p:sp>
        <p:nvSpPr>
          <p:cNvPr id="33811" name="Freeform 1398"/>
          <p:cNvSpPr>
            <a:spLocks/>
          </p:cNvSpPr>
          <p:nvPr/>
        </p:nvSpPr>
        <p:spPr bwMode="auto">
          <a:xfrm>
            <a:off x="5729605" y="5364798"/>
            <a:ext cx="120650" cy="69850"/>
          </a:xfrm>
          <a:custGeom>
            <a:avLst/>
            <a:gdLst>
              <a:gd name="T0" fmla="*/ 2147483647 w 76"/>
              <a:gd name="T1" fmla="*/ 2147483647 h 44"/>
              <a:gd name="T2" fmla="*/ 2147483647 w 76"/>
              <a:gd name="T3" fmla="*/ 2147483647 h 44"/>
              <a:gd name="T4" fmla="*/ 2147483647 w 76"/>
              <a:gd name="T5" fmla="*/ 0 h 44"/>
              <a:gd name="T6" fmla="*/ 0 w 76"/>
              <a:gd name="T7" fmla="*/ 2147483647 h 44"/>
              <a:gd name="T8" fmla="*/ 2147483647 w 76"/>
              <a:gd name="T9" fmla="*/ 2147483647 h 44"/>
              <a:gd name="T10" fmla="*/ 0 60000 65536"/>
              <a:gd name="T11" fmla="*/ 0 60000 65536"/>
              <a:gd name="T12" fmla="*/ 0 60000 65536"/>
              <a:gd name="T13" fmla="*/ 0 60000 65536"/>
              <a:gd name="T14" fmla="*/ 0 60000 65536"/>
              <a:gd name="T15" fmla="*/ 0 w 76"/>
              <a:gd name="T16" fmla="*/ 0 h 44"/>
              <a:gd name="T17" fmla="*/ 76 w 76"/>
              <a:gd name="T18" fmla="*/ 44 h 44"/>
            </a:gdLst>
            <a:ahLst/>
            <a:cxnLst>
              <a:cxn ang="T10">
                <a:pos x="T0" y="T1"/>
              </a:cxn>
              <a:cxn ang="T11">
                <a:pos x="T2" y="T3"/>
              </a:cxn>
              <a:cxn ang="T12">
                <a:pos x="T4" y="T5"/>
              </a:cxn>
              <a:cxn ang="T13">
                <a:pos x="T6" y="T7"/>
              </a:cxn>
              <a:cxn ang="T14">
                <a:pos x="T8" y="T9"/>
              </a:cxn>
            </a:cxnLst>
            <a:rect l="T15" t="T16" r="T17" b="T18"/>
            <a:pathLst>
              <a:path w="76" h="44">
                <a:moveTo>
                  <a:pt x="76" y="44"/>
                </a:moveTo>
                <a:lnTo>
                  <a:pt x="68" y="22"/>
                </a:lnTo>
                <a:lnTo>
                  <a:pt x="76" y="0"/>
                </a:lnTo>
                <a:lnTo>
                  <a:pt x="0" y="22"/>
                </a:lnTo>
                <a:lnTo>
                  <a:pt x="7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grpSp>
        <p:nvGrpSpPr>
          <p:cNvPr id="33812" name="Group 171"/>
          <p:cNvGrpSpPr>
            <a:grpSpLocks/>
          </p:cNvGrpSpPr>
          <p:nvPr/>
        </p:nvGrpSpPr>
        <p:grpSpPr bwMode="auto">
          <a:xfrm>
            <a:off x="5729605" y="5364798"/>
            <a:ext cx="727075" cy="69850"/>
            <a:chOff x="3946525" y="5303838"/>
            <a:chExt cx="727075" cy="69850"/>
          </a:xfrm>
        </p:grpSpPr>
        <p:sp>
          <p:nvSpPr>
            <p:cNvPr id="33959" name="Line 1397"/>
            <p:cNvSpPr>
              <a:spLocks noChangeShapeType="1"/>
            </p:cNvSpPr>
            <p:nvPr/>
          </p:nvSpPr>
          <p:spPr bwMode="auto">
            <a:xfrm flipH="1">
              <a:off x="4041775" y="5334002"/>
              <a:ext cx="631825" cy="1587"/>
            </a:xfrm>
            <a:prstGeom prst="line">
              <a:avLst/>
            </a:prstGeom>
            <a:noFill/>
            <a:ln w="939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60" name="Freeform 1399"/>
            <p:cNvSpPr>
              <a:spLocks/>
            </p:cNvSpPr>
            <p:nvPr/>
          </p:nvSpPr>
          <p:spPr bwMode="auto">
            <a:xfrm>
              <a:off x="3946525" y="5303838"/>
              <a:ext cx="120650" cy="69850"/>
            </a:xfrm>
            <a:custGeom>
              <a:avLst/>
              <a:gdLst>
                <a:gd name="T0" fmla="*/ 2147483647 w 76"/>
                <a:gd name="T1" fmla="*/ 2147483647 h 44"/>
                <a:gd name="T2" fmla="*/ 2147483647 w 76"/>
                <a:gd name="T3" fmla="*/ 2147483647 h 44"/>
                <a:gd name="T4" fmla="*/ 2147483647 w 76"/>
                <a:gd name="T5" fmla="*/ 0 h 44"/>
                <a:gd name="T6" fmla="*/ 0 w 76"/>
                <a:gd name="T7" fmla="*/ 2147483647 h 44"/>
                <a:gd name="T8" fmla="*/ 2147483647 w 76"/>
                <a:gd name="T9" fmla="*/ 2147483647 h 44"/>
                <a:gd name="T10" fmla="*/ 0 60000 65536"/>
                <a:gd name="T11" fmla="*/ 0 60000 65536"/>
                <a:gd name="T12" fmla="*/ 0 60000 65536"/>
                <a:gd name="T13" fmla="*/ 0 60000 65536"/>
                <a:gd name="T14" fmla="*/ 0 60000 65536"/>
                <a:gd name="T15" fmla="*/ 0 w 76"/>
                <a:gd name="T16" fmla="*/ 0 h 44"/>
                <a:gd name="T17" fmla="*/ 76 w 76"/>
                <a:gd name="T18" fmla="*/ 44 h 44"/>
              </a:gdLst>
              <a:ahLst/>
              <a:cxnLst>
                <a:cxn ang="T10">
                  <a:pos x="T0" y="T1"/>
                </a:cxn>
                <a:cxn ang="T11">
                  <a:pos x="T2" y="T3"/>
                </a:cxn>
                <a:cxn ang="T12">
                  <a:pos x="T4" y="T5"/>
                </a:cxn>
                <a:cxn ang="T13">
                  <a:pos x="T6" y="T7"/>
                </a:cxn>
                <a:cxn ang="T14">
                  <a:pos x="T8" y="T9"/>
                </a:cxn>
              </a:cxnLst>
              <a:rect l="T15" t="T16" r="T17" b="T18"/>
              <a:pathLst>
                <a:path w="76" h="44">
                  <a:moveTo>
                    <a:pt x="76" y="44"/>
                  </a:moveTo>
                  <a:lnTo>
                    <a:pt x="68" y="22"/>
                  </a:lnTo>
                  <a:lnTo>
                    <a:pt x="76" y="0"/>
                  </a:lnTo>
                  <a:lnTo>
                    <a:pt x="0" y="22"/>
                  </a:lnTo>
                  <a:lnTo>
                    <a:pt x="76"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3200" b="1"/>
            </a:p>
          </p:txBody>
        </p:sp>
      </p:grpSp>
      <p:sp>
        <p:nvSpPr>
          <p:cNvPr id="33813" name="Rectangle 1400"/>
          <p:cNvSpPr>
            <a:spLocks noChangeArrowheads="1"/>
          </p:cNvSpPr>
          <p:nvPr/>
        </p:nvSpPr>
        <p:spPr bwMode="auto">
          <a:xfrm>
            <a:off x="4364355" y="6342698"/>
            <a:ext cx="20245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latin typeface="Helvetica" pitchFamily="34" charset="0"/>
              </a:rPr>
              <a:t>(b)  Effect of acetylation</a:t>
            </a:r>
            <a:endParaRPr lang="en-US" sz="4800" b="1" dirty="0"/>
          </a:p>
        </p:txBody>
      </p:sp>
      <p:sp>
        <p:nvSpPr>
          <p:cNvPr id="33814" name="Rectangle 1423"/>
          <p:cNvSpPr>
            <a:spLocks noChangeArrowheads="1"/>
          </p:cNvSpPr>
          <p:nvPr/>
        </p:nvSpPr>
        <p:spPr bwMode="auto">
          <a:xfrm>
            <a:off x="4373880" y="4317048"/>
            <a:ext cx="782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Core histone</a:t>
            </a:r>
          </a:p>
          <a:p>
            <a:r>
              <a:rPr lang="en-US" sz="1000" b="1">
                <a:solidFill>
                  <a:srgbClr val="000000"/>
                </a:solidFill>
                <a:latin typeface="Helvetica" pitchFamily="34" charset="0"/>
              </a:rPr>
              <a:t>protein</a:t>
            </a:r>
            <a:endParaRPr lang="en-US" sz="3200" b="1"/>
          </a:p>
        </p:txBody>
      </p:sp>
      <p:sp>
        <p:nvSpPr>
          <p:cNvPr id="33815" name="Rectangle 1443"/>
          <p:cNvSpPr>
            <a:spLocks noChangeArrowheads="1"/>
          </p:cNvSpPr>
          <p:nvPr/>
        </p:nvSpPr>
        <p:spPr bwMode="auto">
          <a:xfrm>
            <a:off x="5567680" y="4863148"/>
            <a:ext cx="1048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dirty="0">
                <a:solidFill>
                  <a:srgbClr val="000000"/>
                </a:solidFill>
                <a:latin typeface="Helvetica" pitchFamily="34" charset="0"/>
              </a:rPr>
              <a:t>Histone</a:t>
            </a:r>
          </a:p>
          <a:p>
            <a:pPr algn="ctr"/>
            <a:r>
              <a:rPr lang="en-US" sz="1000" b="1" dirty="0" err="1">
                <a:solidFill>
                  <a:srgbClr val="000000"/>
                </a:solidFill>
                <a:latin typeface="Helvetica" pitchFamily="34" charset="0"/>
              </a:rPr>
              <a:t>acetyltransferase</a:t>
            </a:r>
            <a:endParaRPr lang="en-US" sz="3200" b="1" dirty="0"/>
          </a:p>
        </p:txBody>
      </p:sp>
      <p:sp>
        <p:nvSpPr>
          <p:cNvPr id="33816" name="Rectangle 1467"/>
          <p:cNvSpPr>
            <a:spLocks noChangeArrowheads="1"/>
          </p:cNvSpPr>
          <p:nvPr/>
        </p:nvSpPr>
        <p:spPr bwMode="auto">
          <a:xfrm>
            <a:off x="5662930" y="5415598"/>
            <a:ext cx="721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dirty="0">
                <a:solidFill>
                  <a:srgbClr val="000000"/>
                </a:solidFill>
                <a:latin typeface="Helvetica" pitchFamily="34" charset="0"/>
              </a:rPr>
              <a:t>Histone</a:t>
            </a:r>
          </a:p>
          <a:p>
            <a:pPr algn="ctr"/>
            <a:r>
              <a:rPr lang="en-US" sz="1000" b="1" dirty="0" err="1">
                <a:solidFill>
                  <a:srgbClr val="000000"/>
                </a:solidFill>
                <a:latin typeface="Helvetica" pitchFamily="34" charset="0"/>
              </a:rPr>
              <a:t>deacetylase</a:t>
            </a:r>
            <a:endParaRPr lang="en-US" sz="3200" b="1" dirty="0"/>
          </a:p>
        </p:txBody>
      </p:sp>
      <p:sp>
        <p:nvSpPr>
          <p:cNvPr id="33817" name="Rectangle 1485"/>
          <p:cNvSpPr>
            <a:spLocks noChangeArrowheads="1"/>
          </p:cNvSpPr>
          <p:nvPr/>
        </p:nvSpPr>
        <p:spPr bwMode="auto">
          <a:xfrm>
            <a:off x="7744143" y="4532948"/>
            <a:ext cx="4344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latin typeface="Helvetica" pitchFamily="34" charset="0"/>
              </a:rPr>
              <a:t>Acetyl</a:t>
            </a:r>
          </a:p>
          <a:p>
            <a:r>
              <a:rPr lang="en-US" sz="1000" b="1" dirty="0">
                <a:solidFill>
                  <a:srgbClr val="000000"/>
                </a:solidFill>
                <a:latin typeface="Helvetica" pitchFamily="34" charset="0"/>
              </a:rPr>
              <a:t>groups</a:t>
            </a:r>
            <a:endParaRPr lang="en-US" sz="3200" b="1" dirty="0"/>
          </a:p>
        </p:txBody>
      </p:sp>
      <p:sp>
        <p:nvSpPr>
          <p:cNvPr id="33818" name="Line 1508"/>
          <p:cNvSpPr>
            <a:spLocks noChangeShapeType="1"/>
          </p:cNvSpPr>
          <p:nvPr/>
        </p:nvSpPr>
        <p:spPr bwMode="auto">
          <a:xfrm flipH="1">
            <a:off x="6475730" y="5704523"/>
            <a:ext cx="46038" cy="85725"/>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819" name="Rectangle 1509"/>
          <p:cNvSpPr>
            <a:spLocks noChangeArrowheads="1"/>
          </p:cNvSpPr>
          <p:nvPr/>
        </p:nvSpPr>
        <p:spPr bwMode="auto">
          <a:xfrm>
            <a:off x="6332855" y="5799773"/>
            <a:ext cx="3398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pitchFamily="34" charset="0"/>
              </a:rPr>
              <a:t>COCH</a:t>
            </a:r>
            <a:r>
              <a:rPr lang="en-US" sz="800" b="1" baseline="-25000">
                <a:solidFill>
                  <a:srgbClr val="000000"/>
                </a:solidFill>
                <a:latin typeface="Helvetica" pitchFamily="34" charset="0"/>
              </a:rPr>
              <a:t>3</a:t>
            </a:r>
            <a:endParaRPr lang="en-US" b="1" baseline="-25000"/>
          </a:p>
        </p:txBody>
      </p:sp>
      <p:sp>
        <p:nvSpPr>
          <p:cNvPr id="33820" name="Rectangle 1514"/>
          <p:cNvSpPr>
            <a:spLocks noChangeArrowheads="1"/>
          </p:cNvSpPr>
          <p:nvPr/>
        </p:nvSpPr>
        <p:spPr bwMode="auto">
          <a:xfrm>
            <a:off x="6463030" y="6028373"/>
            <a:ext cx="1550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latin typeface="Helvetica" pitchFamily="34" charset="0"/>
              </a:rPr>
              <a:t>DNA is less tightly bound</a:t>
            </a:r>
          </a:p>
          <a:p>
            <a:r>
              <a:rPr lang="en-US" sz="1000" b="1" dirty="0">
                <a:solidFill>
                  <a:srgbClr val="000000"/>
                </a:solidFill>
                <a:latin typeface="Helvetica" pitchFamily="34" charset="0"/>
              </a:rPr>
              <a:t>to the histone proteins</a:t>
            </a:r>
            <a:endParaRPr lang="en-US" sz="3200" b="1" dirty="0"/>
          </a:p>
        </p:txBody>
      </p:sp>
      <p:sp>
        <p:nvSpPr>
          <p:cNvPr id="33822" name="Rectangle 416"/>
          <p:cNvSpPr>
            <a:spLocks noChangeArrowheads="1"/>
          </p:cNvSpPr>
          <p:nvPr/>
        </p:nvSpPr>
        <p:spPr bwMode="auto">
          <a:xfrm>
            <a:off x="4564380" y="278669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5</a:t>
            </a:r>
            <a:endParaRPr lang="en-US"/>
          </a:p>
        </p:txBody>
      </p:sp>
      <p:sp>
        <p:nvSpPr>
          <p:cNvPr id="33823" name="Rectangle 417"/>
          <p:cNvSpPr>
            <a:spLocks noChangeArrowheads="1"/>
          </p:cNvSpPr>
          <p:nvPr/>
        </p:nvSpPr>
        <p:spPr bwMode="auto">
          <a:xfrm>
            <a:off x="5337493" y="289941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15</a:t>
            </a:r>
            <a:endParaRPr lang="en-US"/>
          </a:p>
        </p:txBody>
      </p:sp>
      <p:sp>
        <p:nvSpPr>
          <p:cNvPr id="33824" name="Rectangle 419"/>
          <p:cNvSpPr>
            <a:spLocks noChangeArrowheads="1"/>
          </p:cNvSpPr>
          <p:nvPr/>
        </p:nvSpPr>
        <p:spPr bwMode="auto">
          <a:xfrm>
            <a:off x="4919980" y="318516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10</a:t>
            </a:r>
            <a:endParaRPr lang="en-US"/>
          </a:p>
        </p:txBody>
      </p:sp>
      <p:sp>
        <p:nvSpPr>
          <p:cNvPr id="33825" name="Rectangle 422"/>
          <p:cNvSpPr>
            <a:spLocks noChangeArrowheads="1"/>
          </p:cNvSpPr>
          <p:nvPr/>
        </p:nvSpPr>
        <p:spPr bwMode="auto">
          <a:xfrm>
            <a:off x="5634355" y="2934335"/>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20</a:t>
            </a:r>
            <a:endParaRPr lang="en-US"/>
          </a:p>
        </p:txBody>
      </p:sp>
      <p:sp>
        <p:nvSpPr>
          <p:cNvPr id="33826" name="Rectangle 451"/>
          <p:cNvSpPr>
            <a:spLocks noChangeArrowheads="1"/>
          </p:cNvSpPr>
          <p:nvPr/>
        </p:nvSpPr>
        <p:spPr bwMode="auto">
          <a:xfrm>
            <a:off x="5013643" y="3074035"/>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Ser</a:t>
            </a:r>
            <a:endParaRPr lang="en-US" sz="3200" b="1"/>
          </a:p>
        </p:txBody>
      </p:sp>
      <p:sp>
        <p:nvSpPr>
          <p:cNvPr id="33827" name="Rectangle 457"/>
          <p:cNvSpPr>
            <a:spLocks noChangeArrowheads="1"/>
          </p:cNvSpPr>
          <p:nvPr/>
        </p:nvSpPr>
        <p:spPr bwMode="auto">
          <a:xfrm>
            <a:off x="4637405" y="2380298"/>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28" name="Rectangle 458"/>
          <p:cNvSpPr>
            <a:spLocks noChangeArrowheads="1"/>
          </p:cNvSpPr>
          <p:nvPr/>
        </p:nvSpPr>
        <p:spPr bwMode="auto">
          <a:xfrm>
            <a:off x="4729480" y="2542223"/>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29" name="Rectangle 459"/>
          <p:cNvSpPr>
            <a:spLocks noChangeArrowheads="1"/>
          </p:cNvSpPr>
          <p:nvPr/>
        </p:nvSpPr>
        <p:spPr bwMode="auto">
          <a:xfrm>
            <a:off x="4897755" y="2796223"/>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30" name="Rectangle 460"/>
          <p:cNvSpPr>
            <a:spLocks noChangeArrowheads="1"/>
          </p:cNvSpPr>
          <p:nvPr/>
        </p:nvSpPr>
        <p:spPr bwMode="auto">
          <a:xfrm>
            <a:off x="5572443" y="2570798"/>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31" name="Rectangle 466"/>
          <p:cNvSpPr>
            <a:spLocks noChangeArrowheads="1"/>
          </p:cNvSpPr>
          <p:nvPr/>
        </p:nvSpPr>
        <p:spPr bwMode="auto">
          <a:xfrm>
            <a:off x="5146993" y="2651760"/>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32" name="Rectangle 472"/>
          <p:cNvSpPr>
            <a:spLocks noChangeArrowheads="1"/>
          </p:cNvSpPr>
          <p:nvPr/>
        </p:nvSpPr>
        <p:spPr bwMode="auto">
          <a:xfrm>
            <a:off x="5720080" y="2623185"/>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33" name="Rectangle 519"/>
          <p:cNvSpPr>
            <a:spLocks noChangeArrowheads="1"/>
          </p:cNvSpPr>
          <p:nvPr/>
        </p:nvSpPr>
        <p:spPr bwMode="auto">
          <a:xfrm>
            <a:off x="4878705" y="303911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34" name="Rectangle 413"/>
          <p:cNvSpPr>
            <a:spLocks noChangeArrowheads="1"/>
          </p:cNvSpPr>
          <p:nvPr/>
        </p:nvSpPr>
        <p:spPr bwMode="auto">
          <a:xfrm>
            <a:off x="6483668" y="2489835"/>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15</a:t>
            </a:r>
            <a:endParaRPr lang="en-US"/>
          </a:p>
        </p:txBody>
      </p:sp>
      <p:sp>
        <p:nvSpPr>
          <p:cNvPr id="33835" name="Rectangle 415"/>
          <p:cNvSpPr>
            <a:spLocks noChangeArrowheads="1"/>
          </p:cNvSpPr>
          <p:nvPr/>
        </p:nvSpPr>
        <p:spPr bwMode="auto">
          <a:xfrm>
            <a:off x="6116955" y="257397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5</a:t>
            </a:r>
            <a:endParaRPr lang="en-US"/>
          </a:p>
        </p:txBody>
      </p:sp>
      <p:sp>
        <p:nvSpPr>
          <p:cNvPr id="33836" name="Rectangle 424"/>
          <p:cNvSpPr>
            <a:spLocks noChangeArrowheads="1"/>
          </p:cNvSpPr>
          <p:nvPr/>
        </p:nvSpPr>
        <p:spPr bwMode="auto">
          <a:xfrm>
            <a:off x="6390005" y="221361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10</a:t>
            </a:r>
            <a:endParaRPr lang="en-US"/>
          </a:p>
        </p:txBody>
      </p:sp>
      <p:sp>
        <p:nvSpPr>
          <p:cNvPr id="33837" name="Rectangle 455"/>
          <p:cNvSpPr>
            <a:spLocks noChangeArrowheads="1"/>
          </p:cNvSpPr>
          <p:nvPr/>
        </p:nvSpPr>
        <p:spPr bwMode="auto">
          <a:xfrm>
            <a:off x="5961380" y="2259648"/>
            <a:ext cx="849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m</a:t>
            </a:r>
            <a:endParaRPr lang="en-US"/>
          </a:p>
        </p:txBody>
      </p:sp>
      <p:sp>
        <p:nvSpPr>
          <p:cNvPr id="33838" name="Rectangle 456"/>
          <p:cNvSpPr>
            <a:spLocks noChangeArrowheads="1"/>
          </p:cNvSpPr>
          <p:nvPr/>
        </p:nvSpPr>
        <p:spPr bwMode="auto">
          <a:xfrm>
            <a:off x="5769293" y="216439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p</a:t>
            </a:r>
            <a:endParaRPr lang="en-US"/>
          </a:p>
        </p:txBody>
      </p:sp>
      <p:sp>
        <p:nvSpPr>
          <p:cNvPr id="33839" name="Rectangle 371"/>
          <p:cNvSpPr>
            <a:spLocks noChangeArrowheads="1"/>
          </p:cNvSpPr>
          <p:nvPr/>
        </p:nvSpPr>
        <p:spPr bwMode="auto">
          <a:xfrm>
            <a:off x="5856605" y="114522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20</a:t>
            </a:r>
            <a:endParaRPr lang="en-US"/>
          </a:p>
        </p:txBody>
      </p:sp>
      <p:sp>
        <p:nvSpPr>
          <p:cNvPr id="33840" name="Rectangle 375"/>
          <p:cNvSpPr>
            <a:spLocks noChangeArrowheads="1"/>
          </p:cNvSpPr>
          <p:nvPr/>
        </p:nvSpPr>
        <p:spPr bwMode="auto">
          <a:xfrm>
            <a:off x="5251768" y="1181735"/>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Helvetica" pitchFamily="34" charset="0"/>
              </a:rPr>
              <a:t>10</a:t>
            </a:r>
            <a:endParaRPr lang="en-US" dirty="0"/>
          </a:p>
        </p:txBody>
      </p:sp>
      <p:sp>
        <p:nvSpPr>
          <p:cNvPr id="33841" name="Rectangle 392"/>
          <p:cNvSpPr>
            <a:spLocks noChangeArrowheads="1"/>
          </p:cNvSpPr>
          <p:nvPr/>
        </p:nvSpPr>
        <p:spPr bwMode="auto">
          <a:xfrm>
            <a:off x="5589905" y="109601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15</a:t>
            </a:r>
            <a:endParaRPr lang="en-US"/>
          </a:p>
        </p:txBody>
      </p:sp>
      <p:sp>
        <p:nvSpPr>
          <p:cNvPr id="33842" name="Rectangle 395"/>
          <p:cNvSpPr>
            <a:spLocks noChangeArrowheads="1"/>
          </p:cNvSpPr>
          <p:nvPr/>
        </p:nvSpPr>
        <p:spPr bwMode="auto">
          <a:xfrm>
            <a:off x="4678680" y="118967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5</a:t>
            </a:r>
            <a:endParaRPr lang="en-US"/>
          </a:p>
        </p:txBody>
      </p:sp>
      <p:sp>
        <p:nvSpPr>
          <p:cNvPr id="33843" name="Rectangle 444"/>
          <p:cNvSpPr>
            <a:spLocks noChangeArrowheads="1"/>
          </p:cNvSpPr>
          <p:nvPr/>
        </p:nvSpPr>
        <p:spPr bwMode="auto">
          <a:xfrm>
            <a:off x="4459605" y="867410"/>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Ser</a:t>
            </a:r>
            <a:endParaRPr lang="en-US" sz="3200" b="1"/>
          </a:p>
        </p:txBody>
      </p:sp>
      <p:sp>
        <p:nvSpPr>
          <p:cNvPr id="33844" name="Rectangle 461"/>
          <p:cNvSpPr>
            <a:spLocks noChangeArrowheads="1"/>
          </p:cNvSpPr>
          <p:nvPr/>
        </p:nvSpPr>
        <p:spPr bwMode="auto">
          <a:xfrm>
            <a:off x="4500880" y="65944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dirty="0">
                <a:solidFill>
                  <a:srgbClr val="000000"/>
                </a:solidFill>
                <a:latin typeface="Helvetica" pitchFamily="34" charset="0"/>
              </a:rPr>
              <a:t>p</a:t>
            </a:r>
            <a:endParaRPr lang="en-US" dirty="0"/>
          </a:p>
        </p:txBody>
      </p:sp>
      <p:sp>
        <p:nvSpPr>
          <p:cNvPr id="33845" name="Rectangle 484"/>
          <p:cNvSpPr>
            <a:spLocks noChangeArrowheads="1"/>
          </p:cNvSpPr>
          <p:nvPr/>
        </p:nvSpPr>
        <p:spPr bwMode="auto">
          <a:xfrm>
            <a:off x="4866005" y="94202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46" name="Rectangle 495"/>
          <p:cNvSpPr>
            <a:spLocks noChangeArrowheads="1"/>
          </p:cNvSpPr>
          <p:nvPr/>
        </p:nvSpPr>
        <p:spPr bwMode="auto">
          <a:xfrm>
            <a:off x="4773930" y="109601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47" name="Rectangle 504"/>
          <p:cNvSpPr>
            <a:spLocks noChangeArrowheads="1"/>
          </p:cNvSpPr>
          <p:nvPr/>
        </p:nvSpPr>
        <p:spPr bwMode="auto">
          <a:xfrm>
            <a:off x="5148580" y="1099185"/>
            <a:ext cx="1394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ED1C24"/>
                </a:solidFill>
                <a:latin typeface="Helvetica" pitchFamily="34" charset="0"/>
              </a:rPr>
              <a:t>Lys</a:t>
            </a:r>
            <a:endParaRPr lang="en-US"/>
          </a:p>
        </p:txBody>
      </p:sp>
      <p:sp>
        <p:nvSpPr>
          <p:cNvPr id="33848" name="Rectangle 521"/>
          <p:cNvSpPr>
            <a:spLocks noChangeArrowheads="1"/>
          </p:cNvSpPr>
          <p:nvPr/>
        </p:nvSpPr>
        <p:spPr bwMode="auto">
          <a:xfrm>
            <a:off x="4669155" y="526098"/>
            <a:ext cx="1158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latin typeface="Helvetica" pitchFamily="34" charset="0"/>
              </a:rPr>
              <a:t>Amino-terminal tail</a:t>
            </a:r>
            <a:endParaRPr lang="en-US" sz="3200" b="1" dirty="0"/>
          </a:p>
        </p:txBody>
      </p:sp>
      <p:sp>
        <p:nvSpPr>
          <p:cNvPr id="33849" name="Rectangle 368"/>
          <p:cNvSpPr>
            <a:spLocks noChangeArrowheads="1"/>
          </p:cNvSpPr>
          <p:nvPr/>
        </p:nvSpPr>
        <p:spPr bwMode="auto">
          <a:xfrm>
            <a:off x="6913880" y="86582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20</a:t>
            </a:r>
            <a:endParaRPr lang="en-US"/>
          </a:p>
        </p:txBody>
      </p:sp>
      <p:sp>
        <p:nvSpPr>
          <p:cNvPr id="33850" name="Rectangle 373"/>
          <p:cNvSpPr>
            <a:spLocks noChangeArrowheads="1"/>
          </p:cNvSpPr>
          <p:nvPr/>
        </p:nvSpPr>
        <p:spPr bwMode="auto">
          <a:xfrm>
            <a:off x="6250305" y="94837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0</a:t>
            </a:r>
            <a:endParaRPr lang="en-US"/>
          </a:p>
        </p:txBody>
      </p:sp>
      <p:sp>
        <p:nvSpPr>
          <p:cNvPr id="33851" name="Rectangle 391"/>
          <p:cNvSpPr>
            <a:spLocks noChangeArrowheads="1"/>
          </p:cNvSpPr>
          <p:nvPr/>
        </p:nvSpPr>
        <p:spPr bwMode="auto">
          <a:xfrm>
            <a:off x="6732905" y="741998"/>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15</a:t>
            </a:r>
            <a:endParaRPr lang="en-US"/>
          </a:p>
        </p:txBody>
      </p:sp>
      <p:sp>
        <p:nvSpPr>
          <p:cNvPr id="33852" name="Rectangle 394"/>
          <p:cNvSpPr>
            <a:spLocks noChangeArrowheads="1"/>
          </p:cNvSpPr>
          <p:nvPr/>
        </p:nvSpPr>
        <p:spPr bwMode="auto">
          <a:xfrm>
            <a:off x="6142355" y="51657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5</a:t>
            </a:r>
            <a:endParaRPr lang="en-US"/>
          </a:p>
        </p:txBody>
      </p:sp>
      <p:sp>
        <p:nvSpPr>
          <p:cNvPr id="33853" name="Rectangle 448"/>
          <p:cNvSpPr>
            <a:spLocks noChangeArrowheads="1"/>
          </p:cNvSpPr>
          <p:nvPr/>
        </p:nvSpPr>
        <p:spPr bwMode="auto">
          <a:xfrm>
            <a:off x="6529705" y="732473"/>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Ser</a:t>
            </a:r>
            <a:endParaRPr lang="en-US" sz="3200" b="1"/>
          </a:p>
        </p:txBody>
      </p:sp>
      <p:sp>
        <p:nvSpPr>
          <p:cNvPr id="33854" name="Rectangle 476"/>
          <p:cNvSpPr>
            <a:spLocks noChangeArrowheads="1"/>
          </p:cNvSpPr>
          <p:nvPr/>
        </p:nvSpPr>
        <p:spPr bwMode="auto">
          <a:xfrm>
            <a:off x="6486843" y="56578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p</a:t>
            </a:r>
            <a:endParaRPr lang="en-US"/>
          </a:p>
        </p:txBody>
      </p:sp>
      <p:sp>
        <p:nvSpPr>
          <p:cNvPr id="33855" name="Rectangle 477"/>
          <p:cNvSpPr>
            <a:spLocks noChangeArrowheads="1"/>
          </p:cNvSpPr>
          <p:nvPr/>
        </p:nvSpPr>
        <p:spPr bwMode="auto">
          <a:xfrm>
            <a:off x="6358255" y="30702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56" name="Rectangle 499"/>
          <p:cNvSpPr>
            <a:spLocks noChangeArrowheads="1"/>
          </p:cNvSpPr>
          <p:nvPr/>
        </p:nvSpPr>
        <p:spPr bwMode="auto">
          <a:xfrm>
            <a:off x="6645593" y="653098"/>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57" name="Rectangle 501"/>
          <p:cNvSpPr>
            <a:spLocks noChangeArrowheads="1"/>
          </p:cNvSpPr>
          <p:nvPr/>
        </p:nvSpPr>
        <p:spPr bwMode="auto">
          <a:xfrm>
            <a:off x="7055168" y="864235"/>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58" name="Rectangle 508"/>
          <p:cNvSpPr>
            <a:spLocks noChangeArrowheads="1"/>
          </p:cNvSpPr>
          <p:nvPr/>
        </p:nvSpPr>
        <p:spPr bwMode="auto">
          <a:xfrm>
            <a:off x="6388418" y="82931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59" name="Rectangle 511"/>
          <p:cNvSpPr>
            <a:spLocks noChangeArrowheads="1"/>
          </p:cNvSpPr>
          <p:nvPr/>
        </p:nvSpPr>
        <p:spPr bwMode="auto">
          <a:xfrm>
            <a:off x="6274118" y="464185"/>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60" name="Rectangle 1509"/>
          <p:cNvSpPr>
            <a:spLocks noChangeArrowheads="1"/>
          </p:cNvSpPr>
          <p:nvPr/>
        </p:nvSpPr>
        <p:spPr bwMode="auto">
          <a:xfrm>
            <a:off x="7383780" y="4953635"/>
            <a:ext cx="3398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pitchFamily="34" charset="0"/>
              </a:rPr>
              <a:t>COCH</a:t>
            </a:r>
            <a:r>
              <a:rPr lang="en-US" sz="800" b="1" baseline="-25000">
                <a:solidFill>
                  <a:srgbClr val="000000"/>
                </a:solidFill>
                <a:latin typeface="Helvetica" pitchFamily="34" charset="0"/>
              </a:rPr>
              <a:t>3</a:t>
            </a:r>
            <a:endParaRPr lang="en-US" b="1" baseline="-25000"/>
          </a:p>
        </p:txBody>
      </p:sp>
      <p:sp>
        <p:nvSpPr>
          <p:cNvPr id="33861" name="Rectangle 1509"/>
          <p:cNvSpPr>
            <a:spLocks noChangeArrowheads="1"/>
          </p:cNvSpPr>
          <p:nvPr/>
        </p:nvSpPr>
        <p:spPr bwMode="auto">
          <a:xfrm>
            <a:off x="7198043" y="4737735"/>
            <a:ext cx="3398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latin typeface="Helvetica" pitchFamily="34" charset="0"/>
              </a:rPr>
              <a:t>COCH</a:t>
            </a:r>
            <a:r>
              <a:rPr lang="en-US" sz="800" b="1" baseline="-25000" dirty="0">
                <a:solidFill>
                  <a:srgbClr val="000000"/>
                </a:solidFill>
                <a:latin typeface="Helvetica" pitchFamily="34" charset="0"/>
              </a:rPr>
              <a:t>3</a:t>
            </a:r>
            <a:endParaRPr lang="en-US" b="1" baseline="-25000" dirty="0"/>
          </a:p>
        </p:txBody>
      </p:sp>
      <p:sp>
        <p:nvSpPr>
          <p:cNvPr id="33862" name="Rectangle 519"/>
          <p:cNvSpPr>
            <a:spLocks noChangeArrowheads="1"/>
          </p:cNvSpPr>
          <p:nvPr/>
        </p:nvSpPr>
        <p:spPr bwMode="auto">
          <a:xfrm>
            <a:off x="4605655" y="2678748"/>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63" name="Rectangle 519"/>
          <p:cNvSpPr>
            <a:spLocks noChangeArrowheads="1"/>
          </p:cNvSpPr>
          <p:nvPr/>
        </p:nvSpPr>
        <p:spPr bwMode="auto">
          <a:xfrm>
            <a:off x="5247005" y="280257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64" name="Rectangle 451"/>
          <p:cNvSpPr>
            <a:spLocks noChangeArrowheads="1"/>
          </p:cNvSpPr>
          <p:nvPr/>
        </p:nvSpPr>
        <p:spPr bwMode="auto">
          <a:xfrm>
            <a:off x="5520055" y="272796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Arg</a:t>
            </a:r>
            <a:endParaRPr lang="en-US" sz="3200" b="1"/>
          </a:p>
        </p:txBody>
      </p:sp>
      <p:sp>
        <p:nvSpPr>
          <p:cNvPr id="33865" name="Rectangle 519"/>
          <p:cNvSpPr>
            <a:spLocks noChangeArrowheads="1"/>
          </p:cNvSpPr>
          <p:nvPr/>
        </p:nvSpPr>
        <p:spPr bwMode="auto">
          <a:xfrm>
            <a:off x="5640705" y="2781935"/>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66" name="Rectangle 451"/>
          <p:cNvSpPr>
            <a:spLocks noChangeArrowheads="1"/>
          </p:cNvSpPr>
          <p:nvPr/>
        </p:nvSpPr>
        <p:spPr bwMode="auto">
          <a:xfrm>
            <a:off x="5804218" y="2334260"/>
            <a:ext cx="1394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ED1C24"/>
                </a:solidFill>
                <a:latin typeface="Helvetica" pitchFamily="34" charset="0"/>
              </a:rPr>
              <a:t>Ser</a:t>
            </a:r>
            <a:endParaRPr lang="en-US"/>
          </a:p>
        </p:txBody>
      </p:sp>
      <p:sp>
        <p:nvSpPr>
          <p:cNvPr id="33867" name="Rectangle 439"/>
          <p:cNvSpPr>
            <a:spLocks noChangeArrowheads="1"/>
          </p:cNvSpPr>
          <p:nvPr/>
        </p:nvSpPr>
        <p:spPr bwMode="auto">
          <a:xfrm>
            <a:off x="5970905" y="244856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Arg</a:t>
            </a:r>
            <a:endParaRPr lang="en-US" sz="3200" b="1"/>
          </a:p>
        </p:txBody>
      </p:sp>
      <p:sp>
        <p:nvSpPr>
          <p:cNvPr id="33868" name="Rectangle 519"/>
          <p:cNvSpPr>
            <a:spLocks noChangeArrowheads="1"/>
          </p:cNvSpPr>
          <p:nvPr/>
        </p:nvSpPr>
        <p:spPr bwMode="auto">
          <a:xfrm>
            <a:off x="6123305" y="243427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69" name="Rectangle 519"/>
          <p:cNvSpPr>
            <a:spLocks noChangeArrowheads="1"/>
          </p:cNvSpPr>
          <p:nvPr/>
        </p:nvSpPr>
        <p:spPr bwMode="auto">
          <a:xfrm>
            <a:off x="6250305" y="218662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70" name="Rectangle 519"/>
          <p:cNvSpPr>
            <a:spLocks noChangeArrowheads="1"/>
          </p:cNvSpPr>
          <p:nvPr/>
        </p:nvSpPr>
        <p:spPr bwMode="auto">
          <a:xfrm>
            <a:off x="6543993" y="217392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71" name="Rectangle 519"/>
          <p:cNvSpPr>
            <a:spLocks noChangeArrowheads="1"/>
          </p:cNvSpPr>
          <p:nvPr/>
        </p:nvSpPr>
        <p:spPr bwMode="auto">
          <a:xfrm>
            <a:off x="6629718" y="2513648"/>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72" name="Rectangle 519"/>
          <p:cNvSpPr>
            <a:spLocks noChangeArrowheads="1"/>
          </p:cNvSpPr>
          <p:nvPr/>
        </p:nvSpPr>
        <p:spPr bwMode="auto">
          <a:xfrm>
            <a:off x="6978968" y="257397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D1C24"/>
                </a:solidFill>
                <a:latin typeface="Helvetica" pitchFamily="34" charset="0"/>
              </a:rPr>
              <a:t>Lys</a:t>
            </a:r>
            <a:endParaRPr lang="en-US" sz="3200" b="1"/>
          </a:p>
        </p:txBody>
      </p:sp>
      <p:sp>
        <p:nvSpPr>
          <p:cNvPr id="33873" name="Rectangle 484"/>
          <p:cNvSpPr>
            <a:spLocks noChangeArrowheads="1"/>
          </p:cNvSpPr>
          <p:nvPr/>
        </p:nvSpPr>
        <p:spPr bwMode="auto">
          <a:xfrm>
            <a:off x="5075555" y="95472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74" name="Rectangle 484"/>
          <p:cNvSpPr>
            <a:spLocks noChangeArrowheads="1"/>
          </p:cNvSpPr>
          <p:nvPr/>
        </p:nvSpPr>
        <p:spPr bwMode="auto">
          <a:xfrm>
            <a:off x="6372543" y="691198"/>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75" name="Rectangle 484"/>
          <p:cNvSpPr>
            <a:spLocks noChangeArrowheads="1"/>
          </p:cNvSpPr>
          <p:nvPr/>
        </p:nvSpPr>
        <p:spPr bwMode="auto">
          <a:xfrm>
            <a:off x="6561455" y="495935"/>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76" name="Rectangle 477"/>
          <p:cNvSpPr>
            <a:spLocks noChangeArrowheads="1"/>
          </p:cNvSpPr>
          <p:nvPr/>
        </p:nvSpPr>
        <p:spPr bwMode="auto">
          <a:xfrm>
            <a:off x="7185343" y="691198"/>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77" name="Rectangle 472"/>
          <p:cNvSpPr>
            <a:spLocks noChangeArrowheads="1"/>
          </p:cNvSpPr>
          <p:nvPr/>
        </p:nvSpPr>
        <p:spPr bwMode="auto">
          <a:xfrm>
            <a:off x="6069330" y="228187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878" name="Rectangle 472"/>
          <p:cNvSpPr>
            <a:spLocks noChangeArrowheads="1"/>
          </p:cNvSpPr>
          <p:nvPr/>
        </p:nvSpPr>
        <p:spPr bwMode="auto">
          <a:xfrm>
            <a:off x="6064568" y="2124710"/>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grpSp>
        <p:nvGrpSpPr>
          <p:cNvPr id="33879" name="Group 186"/>
          <p:cNvGrpSpPr>
            <a:grpSpLocks/>
          </p:cNvGrpSpPr>
          <p:nvPr/>
        </p:nvGrpSpPr>
        <p:grpSpPr bwMode="auto">
          <a:xfrm>
            <a:off x="7050405" y="2508885"/>
            <a:ext cx="1588" cy="65088"/>
            <a:chOff x="2703513" y="2680381"/>
            <a:chExt cx="1645" cy="64115"/>
          </a:xfrm>
        </p:grpSpPr>
        <p:sp>
          <p:nvSpPr>
            <p:cNvPr id="33957" name="Line 176"/>
            <p:cNvSpPr>
              <a:spLocks noChangeShapeType="1"/>
            </p:cNvSpPr>
            <p:nvPr/>
          </p:nvSpPr>
          <p:spPr bwMode="auto">
            <a:xfrm flipV="1">
              <a:off x="2703513" y="2680381"/>
              <a:ext cx="1613" cy="6331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58" name="Line 176"/>
            <p:cNvSpPr>
              <a:spLocks noChangeShapeType="1"/>
            </p:cNvSpPr>
            <p:nvPr/>
          </p:nvSpPr>
          <p:spPr bwMode="auto">
            <a:xfrm flipV="1">
              <a:off x="2703544" y="2681179"/>
              <a:ext cx="1614" cy="633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0" name="Group 185"/>
          <p:cNvGrpSpPr>
            <a:grpSpLocks/>
          </p:cNvGrpSpPr>
          <p:nvPr/>
        </p:nvGrpSpPr>
        <p:grpSpPr bwMode="auto">
          <a:xfrm>
            <a:off x="6182043" y="2213610"/>
            <a:ext cx="63500" cy="4763"/>
            <a:chOff x="2676683" y="2701868"/>
            <a:chExt cx="63822" cy="4820"/>
          </a:xfrm>
        </p:grpSpPr>
        <p:sp>
          <p:nvSpPr>
            <p:cNvPr id="33955" name="Line 178"/>
            <p:cNvSpPr>
              <a:spLocks noChangeShapeType="1"/>
            </p:cNvSpPr>
            <p:nvPr/>
          </p:nvSpPr>
          <p:spPr bwMode="auto">
            <a:xfrm flipH="1">
              <a:off x="2676815" y="2705122"/>
              <a:ext cx="63690" cy="156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56" name="Line 178"/>
            <p:cNvSpPr>
              <a:spLocks noChangeShapeType="1"/>
            </p:cNvSpPr>
            <p:nvPr/>
          </p:nvSpPr>
          <p:spPr bwMode="auto">
            <a:xfrm flipH="1">
              <a:off x="2676683" y="2701868"/>
              <a:ext cx="63690" cy="156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1" name="Group 170"/>
          <p:cNvGrpSpPr>
            <a:grpSpLocks/>
          </p:cNvGrpSpPr>
          <p:nvPr/>
        </p:nvGrpSpPr>
        <p:grpSpPr bwMode="auto">
          <a:xfrm>
            <a:off x="4939030" y="2956560"/>
            <a:ext cx="3175" cy="82550"/>
            <a:chOff x="3048000" y="3179705"/>
            <a:chExt cx="3233" cy="82608"/>
          </a:xfrm>
        </p:grpSpPr>
        <p:sp>
          <p:nvSpPr>
            <p:cNvPr id="33953" name="Line 180"/>
            <p:cNvSpPr>
              <a:spLocks noChangeShapeType="1"/>
            </p:cNvSpPr>
            <p:nvPr/>
          </p:nvSpPr>
          <p:spPr bwMode="auto">
            <a:xfrm flipH="1" flipV="1">
              <a:off x="3048000" y="3183128"/>
              <a:ext cx="3221" cy="79185"/>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54" name="Line 180"/>
            <p:cNvSpPr>
              <a:spLocks noChangeShapeType="1"/>
            </p:cNvSpPr>
            <p:nvPr/>
          </p:nvSpPr>
          <p:spPr bwMode="auto">
            <a:xfrm flipH="1" flipV="1">
              <a:off x="3048012" y="3179705"/>
              <a:ext cx="3221" cy="791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2" name="Group 183"/>
          <p:cNvGrpSpPr>
            <a:grpSpLocks/>
          </p:cNvGrpSpPr>
          <p:nvPr/>
        </p:nvGrpSpPr>
        <p:grpSpPr bwMode="auto">
          <a:xfrm>
            <a:off x="6007418" y="2369185"/>
            <a:ext cx="15875" cy="85725"/>
            <a:chOff x="2689156" y="2680191"/>
            <a:chExt cx="16071" cy="86822"/>
          </a:xfrm>
        </p:grpSpPr>
        <p:sp>
          <p:nvSpPr>
            <p:cNvPr id="33951" name="Line 182"/>
            <p:cNvSpPr>
              <a:spLocks noChangeShapeType="1"/>
            </p:cNvSpPr>
            <p:nvPr/>
          </p:nvSpPr>
          <p:spPr bwMode="auto">
            <a:xfrm flipH="1" flipV="1">
              <a:off x="2689225" y="2687828"/>
              <a:ext cx="16002" cy="79185"/>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52" name="Line 182"/>
            <p:cNvSpPr>
              <a:spLocks noChangeShapeType="1"/>
            </p:cNvSpPr>
            <p:nvPr/>
          </p:nvSpPr>
          <p:spPr bwMode="auto">
            <a:xfrm flipH="1" flipV="1">
              <a:off x="2689156" y="2680191"/>
              <a:ext cx="16002" cy="791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3" name="Group 190"/>
          <p:cNvGrpSpPr>
            <a:grpSpLocks/>
          </p:cNvGrpSpPr>
          <p:nvPr/>
        </p:nvGrpSpPr>
        <p:grpSpPr bwMode="auto">
          <a:xfrm>
            <a:off x="5808980" y="2280285"/>
            <a:ext cx="15875" cy="53975"/>
            <a:chOff x="2717731" y="2696498"/>
            <a:chExt cx="16071" cy="54033"/>
          </a:xfrm>
        </p:grpSpPr>
        <p:sp>
          <p:nvSpPr>
            <p:cNvPr id="33949" name="Line 184"/>
            <p:cNvSpPr>
              <a:spLocks noChangeShapeType="1"/>
            </p:cNvSpPr>
            <p:nvPr/>
          </p:nvSpPr>
          <p:spPr bwMode="auto">
            <a:xfrm flipH="1" flipV="1">
              <a:off x="2717800" y="2699905"/>
              <a:ext cx="16002" cy="5062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50" name="Line 184"/>
            <p:cNvSpPr>
              <a:spLocks noChangeShapeType="1"/>
            </p:cNvSpPr>
            <p:nvPr/>
          </p:nvSpPr>
          <p:spPr bwMode="auto">
            <a:xfrm flipH="1" flipV="1">
              <a:off x="2717731" y="2696498"/>
              <a:ext cx="16002" cy="5062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4" name="Group 171"/>
          <p:cNvGrpSpPr>
            <a:grpSpLocks/>
          </p:cNvGrpSpPr>
          <p:nvPr/>
        </p:nvGrpSpPr>
        <p:grpSpPr bwMode="auto">
          <a:xfrm>
            <a:off x="4694555" y="2653348"/>
            <a:ext cx="57150" cy="42862"/>
            <a:chOff x="2819272" y="2835440"/>
            <a:chExt cx="57464" cy="41926"/>
          </a:xfrm>
        </p:grpSpPr>
        <p:sp>
          <p:nvSpPr>
            <p:cNvPr id="33947" name="Line 188"/>
            <p:cNvSpPr>
              <a:spLocks noChangeShapeType="1"/>
            </p:cNvSpPr>
            <p:nvPr/>
          </p:nvSpPr>
          <p:spPr bwMode="auto">
            <a:xfrm flipV="1">
              <a:off x="2819400" y="2835440"/>
              <a:ext cx="57336" cy="4111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48" name="Line 188"/>
            <p:cNvSpPr>
              <a:spLocks noChangeShapeType="1"/>
            </p:cNvSpPr>
            <p:nvPr/>
          </p:nvSpPr>
          <p:spPr bwMode="auto">
            <a:xfrm flipV="1">
              <a:off x="2819272" y="2836256"/>
              <a:ext cx="57336" cy="411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5" name="Group 181"/>
          <p:cNvGrpSpPr>
            <a:grpSpLocks/>
          </p:cNvGrpSpPr>
          <p:nvPr/>
        </p:nvGrpSpPr>
        <p:grpSpPr bwMode="auto">
          <a:xfrm>
            <a:off x="5586730" y="2678748"/>
            <a:ext cx="6350" cy="66675"/>
            <a:chOff x="3649645" y="2984442"/>
            <a:chExt cx="6444" cy="66733"/>
          </a:xfrm>
        </p:grpSpPr>
        <p:sp>
          <p:nvSpPr>
            <p:cNvPr id="33945" name="Line 190"/>
            <p:cNvSpPr>
              <a:spLocks noChangeShapeType="1"/>
            </p:cNvSpPr>
            <p:nvPr/>
          </p:nvSpPr>
          <p:spPr bwMode="auto">
            <a:xfrm flipV="1">
              <a:off x="3649663" y="2987858"/>
              <a:ext cx="6426" cy="6331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46" name="Line 190"/>
            <p:cNvSpPr>
              <a:spLocks noChangeShapeType="1"/>
            </p:cNvSpPr>
            <p:nvPr/>
          </p:nvSpPr>
          <p:spPr bwMode="auto">
            <a:xfrm flipV="1">
              <a:off x="3649645" y="2984442"/>
              <a:ext cx="6426" cy="633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6" name="Group 173"/>
          <p:cNvGrpSpPr>
            <a:grpSpLocks/>
          </p:cNvGrpSpPr>
          <p:nvPr/>
        </p:nvGrpSpPr>
        <p:grpSpPr bwMode="auto">
          <a:xfrm>
            <a:off x="4513580" y="773748"/>
            <a:ext cx="22225" cy="69850"/>
            <a:chOff x="2781213" y="1116629"/>
            <a:chExt cx="22457" cy="68817"/>
          </a:xfrm>
        </p:grpSpPr>
        <p:sp>
          <p:nvSpPr>
            <p:cNvPr id="33943" name="Line 192"/>
            <p:cNvSpPr>
              <a:spLocks noChangeShapeType="1"/>
            </p:cNvSpPr>
            <p:nvPr/>
          </p:nvSpPr>
          <p:spPr bwMode="auto">
            <a:xfrm flipV="1">
              <a:off x="2781300" y="1116629"/>
              <a:ext cx="22370" cy="66981"/>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44" name="Line 192"/>
            <p:cNvSpPr>
              <a:spLocks noChangeShapeType="1"/>
            </p:cNvSpPr>
            <p:nvPr/>
          </p:nvSpPr>
          <p:spPr bwMode="auto">
            <a:xfrm flipV="1">
              <a:off x="2781213" y="1118465"/>
              <a:ext cx="22370" cy="6698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7" name="Group 180"/>
          <p:cNvGrpSpPr>
            <a:grpSpLocks/>
          </p:cNvGrpSpPr>
          <p:nvPr/>
        </p:nvGrpSpPr>
        <p:grpSpPr bwMode="auto">
          <a:xfrm>
            <a:off x="5226368" y="2756535"/>
            <a:ext cx="41275" cy="60325"/>
            <a:chOff x="3402449" y="3171767"/>
            <a:chExt cx="42596" cy="60383"/>
          </a:xfrm>
        </p:grpSpPr>
        <p:sp>
          <p:nvSpPr>
            <p:cNvPr id="33940" name="Line 193"/>
            <p:cNvSpPr>
              <a:spLocks noChangeShapeType="1"/>
            </p:cNvSpPr>
            <p:nvPr/>
          </p:nvSpPr>
          <p:spPr bwMode="auto">
            <a:xfrm flipH="1" flipV="1">
              <a:off x="3406775" y="3175179"/>
              <a:ext cx="38270" cy="56971"/>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41" name="Line 194"/>
            <p:cNvSpPr>
              <a:spLocks noChangeShapeType="1"/>
            </p:cNvSpPr>
            <p:nvPr/>
          </p:nvSpPr>
          <p:spPr bwMode="auto">
            <a:xfrm flipH="1" flipV="1">
              <a:off x="3406775" y="3175179"/>
              <a:ext cx="38270" cy="56971"/>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42" name="Line 194"/>
            <p:cNvSpPr>
              <a:spLocks noChangeShapeType="1"/>
            </p:cNvSpPr>
            <p:nvPr/>
          </p:nvSpPr>
          <p:spPr bwMode="auto">
            <a:xfrm flipH="1" flipV="1">
              <a:off x="3402449" y="3171767"/>
              <a:ext cx="38270" cy="5697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8" name="Group 184"/>
          <p:cNvGrpSpPr>
            <a:grpSpLocks/>
          </p:cNvGrpSpPr>
          <p:nvPr/>
        </p:nvGrpSpPr>
        <p:grpSpPr bwMode="auto">
          <a:xfrm>
            <a:off x="6124893" y="2380298"/>
            <a:ext cx="34925" cy="63500"/>
            <a:chOff x="2669031" y="2679642"/>
            <a:chExt cx="36232" cy="63558"/>
          </a:xfrm>
        </p:grpSpPr>
        <p:sp>
          <p:nvSpPr>
            <p:cNvPr id="33938" name="Line 196"/>
            <p:cNvSpPr>
              <a:spLocks noChangeShapeType="1"/>
            </p:cNvSpPr>
            <p:nvPr/>
          </p:nvSpPr>
          <p:spPr bwMode="auto">
            <a:xfrm flipH="1" flipV="1">
              <a:off x="2673350" y="2683056"/>
              <a:ext cx="31913" cy="60144"/>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39" name="Line 196"/>
            <p:cNvSpPr>
              <a:spLocks noChangeShapeType="1"/>
            </p:cNvSpPr>
            <p:nvPr/>
          </p:nvSpPr>
          <p:spPr bwMode="auto">
            <a:xfrm flipH="1" flipV="1">
              <a:off x="2669031" y="2679642"/>
              <a:ext cx="31913" cy="601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89" name="Group 182"/>
          <p:cNvGrpSpPr>
            <a:grpSpLocks/>
          </p:cNvGrpSpPr>
          <p:nvPr/>
        </p:nvGrpSpPr>
        <p:grpSpPr bwMode="auto">
          <a:xfrm>
            <a:off x="5721668" y="2739073"/>
            <a:ext cx="15875" cy="53975"/>
            <a:chOff x="2703444" y="2670117"/>
            <a:chExt cx="16071" cy="54033"/>
          </a:xfrm>
        </p:grpSpPr>
        <p:sp>
          <p:nvSpPr>
            <p:cNvPr id="33936" name="Line 200"/>
            <p:cNvSpPr>
              <a:spLocks noChangeShapeType="1"/>
            </p:cNvSpPr>
            <p:nvPr/>
          </p:nvSpPr>
          <p:spPr bwMode="auto">
            <a:xfrm flipV="1">
              <a:off x="2703513" y="2673524"/>
              <a:ext cx="16002" cy="5062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37" name="Line 200"/>
            <p:cNvSpPr>
              <a:spLocks noChangeShapeType="1"/>
            </p:cNvSpPr>
            <p:nvPr/>
          </p:nvSpPr>
          <p:spPr bwMode="auto">
            <a:xfrm flipV="1">
              <a:off x="2703444" y="2670117"/>
              <a:ext cx="16002" cy="5062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0" name="Group 145"/>
          <p:cNvGrpSpPr>
            <a:grpSpLocks/>
          </p:cNvGrpSpPr>
          <p:nvPr/>
        </p:nvGrpSpPr>
        <p:grpSpPr bwMode="auto">
          <a:xfrm>
            <a:off x="6613843" y="592773"/>
            <a:ext cx="53975" cy="66675"/>
            <a:chOff x="4830763" y="817334"/>
            <a:chExt cx="53748" cy="66904"/>
          </a:xfrm>
        </p:grpSpPr>
        <p:sp>
          <p:nvSpPr>
            <p:cNvPr id="33934" name="Line 206"/>
            <p:cNvSpPr>
              <a:spLocks noChangeShapeType="1"/>
            </p:cNvSpPr>
            <p:nvPr/>
          </p:nvSpPr>
          <p:spPr bwMode="auto">
            <a:xfrm flipH="1" flipV="1">
              <a:off x="4830763" y="833438"/>
              <a:ext cx="41275" cy="508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35" name="Line 206"/>
            <p:cNvSpPr>
              <a:spLocks noChangeShapeType="1"/>
            </p:cNvSpPr>
            <p:nvPr/>
          </p:nvSpPr>
          <p:spPr bwMode="auto">
            <a:xfrm flipH="1" flipV="1">
              <a:off x="4843236" y="817334"/>
              <a:ext cx="41275" cy="508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1" name="Group 174"/>
          <p:cNvGrpSpPr>
            <a:grpSpLocks/>
          </p:cNvGrpSpPr>
          <p:nvPr/>
        </p:nvGrpSpPr>
        <p:grpSpPr bwMode="auto">
          <a:xfrm>
            <a:off x="6353493" y="418148"/>
            <a:ext cx="22225" cy="46037"/>
            <a:chOff x="4378238" y="671681"/>
            <a:chExt cx="22457" cy="45095"/>
          </a:xfrm>
        </p:grpSpPr>
        <p:sp>
          <p:nvSpPr>
            <p:cNvPr id="33932" name="Line 209"/>
            <p:cNvSpPr>
              <a:spLocks noChangeShapeType="1"/>
            </p:cNvSpPr>
            <p:nvPr/>
          </p:nvSpPr>
          <p:spPr bwMode="auto">
            <a:xfrm flipV="1">
              <a:off x="4378325" y="671681"/>
              <a:ext cx="22370" cy="44282"/>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33" name="Line 209"/>
            <p:cNvSpPr>
              <a:spLocks noChangeShapeType="1"/>
            </p:cNvSpPr>
            <p:nvPr/>
          </p:nvSpPr>
          <p:spPr bwMode="auto">
            <a:xfrm flipV="1">
              <a:off x="4378238" y="672494"/>
              <a:ext cx="22370" cy="4428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2" name="Group 143"/>
          <p:cNvGrpSpPr>
            <a:grpSpLocks/>
          </p:cNvGrpSpPr>
          <p:nvPr/>
        </p:nvGrpSpPr>
        <p:grpSpPr bwMode="auto">
          <a:xfrm>
            <a:off x="5140643" y="1046798"/>
            <a:ext cx="44450" cy="60325"/>
            <a:chOff x="3357563" y="1271359"/>
            <a:chExt cx="44223" cy="60554"/>
          </a:xfrm>
        </p:grpSpPr>
        <p:sp>
          <p:nvSpPr>
            <p:cNvPr id="33930" name="Line 213"/>
            <p:cNvSpPr>
              <a:spLocks noChangeShapeType="1"/>
            </p:cNvSpPr>
            <p:nvPr/>
          </p:nvSpPr>
          <p:spPr bwMode="auto">
            <a:xfrm flipH="1" flipV="1">
              <a:off x="3357563" y="1287463"/>
              <a:ext cx="31750" cy="4445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31" name="Line 213"/>
            <p:cNvSpPr>
              <a:spLocks noChangeShapeType="1"/>
            </p:cNvSpPr>
            <p:nvPr/>
          </p:nvSpPr>
          <p:spPr bwMode="auto">
            <a:xfrm flipH="1" flipV="1">
              <a:off x="3370036" y="1271359"/>
              <a:ext cx="31750" cy="444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3" name="Group 166"/>
          <p:cNvGrpSpPr>
            <a:grpSpLocks/>
          </p:cNvGrpSpPr>
          <p:nvPr/>
        </p:nvGrpSpPr>
        <p:grpSpPr bwMode="auto">
          <a:xfrm>
            <a:off x="4872355" y="1053148"/>
            <a:ext cx="28575" cy="55562"/>
            <a:chOff x="3088785" y="1277822"/>
            <a:chExt cx="29672" cy="55072"/>
          </a:xfrm>
        </p:grpSpPr>
        <p:sp>
          <p:nvSpPr>
            <p:cNvPr id="33928" name="Line 215"/>
            <p:cNvSpPr>
              <a:spLocks noChangeShapeType="1"/>
            </p:cNvSpPr>
            <p:nvPr/>
          </p:nvSpPr>
          <p:spPr bwMode="auto">
            <a:xfrm flipV="1">
              <a:off x="3088785" y="1285440"/>
              <a:ext cx="25552" cy="47454"/>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29" name="Line 215"/>
            <p:cNvSpPr>
              <a:spLocks noChangeShapeType="1"/>
            </p:cNvSpPr>
            <p:nvPr/>
          </p:nvSpPr>
          <p:spPr bwMode="auto">
            <a:xfrm flipV="1">
              <a:off x="3092905" y="1277822"/>
              <a:ext cx="25552" cy="4745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4" name="Group 175"/>
          <p:cNvGrpSpPr>
            <a:grpSpLocks/>
          </p:cNvGrpSpPr>
          <p:nvPr/>
        </p:nvGrpSpPr>
        <p:grpSpPr bwMode="auto">
          <a:xfrm>
            <a:off x="6517005" y="686435"/>
            <a:ext cx="44450" cy="53975"/>
            <a:chOff x="4683558" y="1036580"/>
            <a:chExt cx="45779" cy="54033"/>
          </a:xfrm>
        </p:grpSpPr>
        <p:sp>
          <p:nvSpPr>
            <p:cNvPr id="33926" name="Line 217"/>
            <p:cNvSpPr>
              <a:spLocks noChangeShapeType="1"/>
            </p:cNvSpPr>
            <p:nvPr/>
          </p:nvSpPr>
          <p:spPr bwMode="auto">
            <a:xfrm flipH="1" flipV="1">
              <a:off x="4687888" y="1039987"/>
              <a:ext cx="41449" cy="5062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27" name="Line 217"/>
            <p:cNvSpPr>
              <a:spLocks noChangeShapeType="1"/>
            </p:cNvSpPr>
            <p:nvPr/>
          </p:nvSpPr>
          <p:spPr bwMode="auto">
            <a:xfrm flipH="1" flipV="1">
              <a:off x="4683558" y="1036580"/>
              <a:ext cx="41449" cy="5062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5" name="Group 179"/>
          <p:cNvGrpSpPr>
            <a:grpSpLocks/>
          </p:cNvGrpSpPr>
          <p:nvPr/>
        </p:nvGrpSpPr>
        <p:grpSpPr bwMode="auto">
          <a:xfrm>
            <a:off x="7158355" y="800735"/>
            <a:ext cx="47625" cy="63500"/>
            <a:chOff x="5257622" y="988119"/>
            <a:chExt cx="47927" cy="63558"/>
          </a:xfrm>
        </p:grpSpPr>
        <p:sp>
          <p:nvSpPr>
            <p:cNvPr id="33924" name="Line 219"/>
            <p:cNvSpPr>
              <a:spLocks noChangeShapeType="1"/>
            </p:cNvSpPr>
            <p:nvPr/>
          </p:nvSpPr>
          <p:spPr bwMode="auto">
            <a:xfrm flipV="1">
              <a:off x="5257744" y="991533"/>
              <a:ext cx="47805" cy="60144"/>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25" name="Line 219"/>
            <p:cNvSpPr>
              <a:spLocks noChangeShapeType="1"/>
            </p:cNvSpPr>
            <p:nvPr/>
          </p:nvSpPr>
          <p:spPr bwMode="auto">
            <a:xfrm flipV="1">
              <a:off x="5257622" y="988119"/>
              <a:ext cx="47805" cy="601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6" name="Group 169"/>
          <p:cNvGrpSpPr>
            <a:grpSpLocks/>
          </p:cNvGrpSpPr>
          <p:nvPr/>
        </p:nvGrpSpPr>
        <p:grpSpPr bwMode="auto">
          <a:xfrm>
            <a:off x="6651943" y="2158048"/>
            <a:ext cx="57150" cy="41275"/>
            <a:chOff x="4868244" y="2382945"/>
            <a:chExt cx="57464" cy="41926"/>
          </a:xfrm>
        </p:grpSpPr>
        <p:sp>
          <p:nvSpPr>
            <p:cNvPr id="33922" name="Line 188"/>
            <p:cNvSpPr>
              <a:spLocks noChangeShapeType="1"/>
            </p:cNvSpPr>
            <p:nvPr/>
          </p:nvSpPr>
          <p:spPr bwMode="auto">
            <a:xfrm flipV="1">
              <a:off x="4868372" y="2382945"/>
              <a:ext cx="57336" cy="4111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23" name="Line 188"/>
            <p:cNvSpPr>
              <a:spLocks noChangeShapeType="1"/>
            </p:cNvSpPr>
            <p:nvPr/>
          </p:nvSpPr>
          <p:spPr bwMode="auto">
            <a:xfrm flipV="1">
              <a:off x="4868244" y="2383761"/>
              <a:ext cx="57336" cy="411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7" name="Group 172"/>
          <p:cNvGrpSpPr>
            <a:grpSpLocks/>
          </p:cNvGrpSpPr>
          <p:nvPr/>
        </p:nvGrpSpPr>
        <p:grpSpPr bwMode="auto">
          <a:xfrm>
            <a:off x="4585018" y="2475548"/>
            <a:ext cx="57150" cy="42862"/>
            <a:chOff x="2743072" y="2700503"/>
            <a:chExt cx="57464" cy="41926"/>
          </a:xfrm>
        </p:grpSpPr>
        <p:sp>
          <p:nvSpPr>
            <p:cNvPr id="33920" name="Line 188"/>
            <p:cNvSpPr>
              <a:spLocks noChangeShapeType="1"/>
            </p:cNvSpPr>
            <p:nvPr/>
          </p:nvSpPr>
          <p:spPr bwMode="auto">
            <a:xfrm flipV="1">
              <a:off x="2743200" y="2700503"/>
              <a:ext cx="57336" cy="4111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21" name="Line 188"/>
            <p:cNvSpPr>
              <a:spLocks noChangeShapeType="1"/>
            </p:cNvSpPr>
            <p:nvPr/>
          </p:nvSpPr>
          <p:spPr bwMode="auto">
            <a:xfrm flipV="1">
              <a:off x="2743072" y="2701319"/>
              <a:ext cx="57336" cy="411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8" name="Group 167"/>
          <p:cNvGrpSpPr>
            <a:grpSpLocks/>
          </p:cNvGrpSpPr>
          <p:nvPr/>
        </p:nvGrpSpPr>
        <p:grpSpPr bwMode="auto">
          <a:xfrm>
            <a:off x="5507355" y="1584960"/>
            <a:ext cx="387350" cy="3175"/>
            <a:chOff x="3724275" y="1810357"/>
            <a:chExt cx="387350" cy="2568"/>
          </a:xfrm>
        </p:grpSpPr>
        <p:sp>
          <p:nvSpPr>
            <p:cNvPr id="33918" name="Line 362"/>
            <p:cNvSpPr>
              <a:spLocks noChangeShapeType="1"/>
            </p:cNvSpPr>
            <p:nvPr/>
          </p:nvSpPr>
          <p:spPr bwMode="auto">
            <a:xfrm flipH="1">
              <a:off x="3724279" y="1811338"/>
              <a:ext cx="387346"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19" name="Line 363"/>
            <p:cNvSpPr>
              <a:spLocks noChangeShapeType="1"/>
            </p:cNvSpPr>
            <p:nvPr/>
          </p:nvSpPr>
          <p:spPr bwMode="auto">
            <a:xfrm flipH="1">
              <a:off x="3724275" y="1810357"/>
              <a:ext cx="387346"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899" name="Group 166"/>
          <p:cNvGrpSpPr>
            <a:grpSpLocks/>
          </p:cNvGrpSpPr>
          <p:nvPr/>
        </p:nvGrpSpPr>
        <p:grpSpPr bwMode="auto">
          <a:xfrm flipH="1">
            <a:off x="4577080" y="4542473"/>
            <a:ext cx="82550" cy="490537"/>
            <a:chOff x="2834482" y="4481513"/>
            <a:chExt cx="1616" cy="432674"/>
          </a:xfrm>
        </p:grpSpPr>
        <p:sp>
          <p:nvSpPr>
            <p:cNvPr id="33916" name="Line 1441"/>
            <p:cNvSpPr>
              <a:spLocks noChangeShapeType="1"/>
            </p:cNvSpPr>
            <p:nvPr/>
          </p:nvSpPr>
          <p:spPr bwMode="auto">
            <a:xfrm flipV="1">
              <a:off x="2834510" y="4481513"/>
              <a:ext cx="1588" cy="4159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17" name="Line 1442"/>
            <p:cNvSpPr>
              <a:spLocks noChangeShapeType="1"/>
            </p:cNvSpPr>
            <p:nvPr/>
          </p:nvSpPr>
          <p:spPr bwMode="auto">
            <a:xfrm flipV="1">
              <a:off x="2834482" y="4498262"/>
              <a:ext cx="1588" cy="415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sp>
        <p:nvSpPr>
          <p:cNvPr id="33900" name="Line 1501"/>
          <p:cNvSpPr>
            <a:spLocks noChangeShapeType="1"/>
          </p:cNvSpPr>
          <p:nvPr/>
        </p:nvSpPr>
        <p:spPr bwMode="auto">
          <a:xfrm flipV="1">
            <a:off x="7294880" y="4856798"/>
            <a:ext cx="57150" cy="1571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01" name="Line 1507"/>
          <p:cNvSpPr>
            <a:spLocks noChangeShapeType="1"/>
          </p:cNvSpPr>
          <p:nvPr/>
        </p:nvSpPr>
        <p:spPr bwMode="auto">
          <a:xfrm flipV="1">
            <a:off x="7501255" y="5059998"/>
            <a:ext cx="25400" cy="793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nvGrpSpPr>
          <p:cNvPr id="33902" name="Group 169"/>
          <p:cNvGrpSpPr>
            <a:grpSpLocks/>
          </p:cNvGrpSpPr>
          <p:nvPr/>
        </p:nvGrpSpPr>
        <p:grpSpPr bwMode="auto">
          <a:xfrm>
            <a:off x="5526405" y="681673"/>
            <a:ext cx="168275" cy="228600"/>
            <a:chOff x="3743321" y="906459"/>
            <a:chExt cx="168279" cy="228604"/>
          </a:xfrm>
        </p:grpSpPr>
        <p:sp>
          <p:nvSpPr>
            <p:cNvPr id="33914" name="Line 364"/>
            <p:cNvSpPr>
              <a:spLocks noChangeShapeType="1"/>
            </p:cNvSpPr>
            <p:nvPr/>
          </p:nvSpPr>
          <p:spPr bwMode="auto">
            <a:xfrm flipH="1" flipV="1">
              <a:off x="3743325" y="906463"/>
              <a:ext cx="168275" cy="228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15" name="Line 365"/>
            <p:cNvSpPr>
              <a:spLocks noChangeShapeType="1"/>
            </p:cNvSpPr>
            <p:nvPr/>
          </p:nvSpPr>
          <p:spPr bwMode="auto">
            <a:xfrm flipH="1" flipV="1">
              <a:off x="3743321" y="906459"/>
              <a:ext cx="168275" cy="2286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903" name="Group 176"/>
          <p:cNvGrpSpPr>
            <a:grpSpLocks/>
          </p:cNvGrpSpPr>
          <p:nvPr/>
        </p:nvGrpSpPr>
        <p:grpSpPr bwMode="auto">
          <a:xfrm>
            <a:off x="6401118" y="788035"/>
            <a:ext cx="46037" cy="53975"/>
            <a:chOff x="4683558" y="1036580"/>
            <a:chExt cx="45779" cy="54033"/>
          </a:xfrm>
        </p:grpSpPr>
        <p:sp>
          <p:nvSpPr>
            <p:cNvPr id="33912" name="Line 217"/>
            <p:cNvSpPr>
              <a:spLocks noChangeShapeType="1"/>
            </p:cNvSpPr>
            <p:nvPr/>
          </p:nvSpPr>
          <p:spPr bwMode="auto">
            <a:xfrm flipH="1" flipV="1">
              <a:off x="4687888" y="1039987"/>
              <a:ext cx="41449" cy="50626"/>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13" name="Line 217"/>
            <p:cNvSpPr>
              <a:spLocks noChangeShapeType="1"/>
            </p:cNvSpPr>
            <p:nvPr/>
          </p:nvSpPr>
          <p:spPr bwMode="auto">
            <a:xfrm flipH="1" flipV="1">
              <a:off x="4683558" y="1036580"/>
              <a:ext cx="41449" cy="5062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grpSp>
        <p:nvGrpSpPr>
          <p:cNvPr id="33904" name="Group 187"/>
          <p:cNvGrpSpPr>
            <a:grpSpLocks/>
          </p:cNvGrpSpPr>
          <p:nvPr/>
        </p:nvGrpSpPr>
        <p:grpSpPr bwMode="auto">
          <a:xfrm>
            <a:off x="6740843" y="2504123"/>
            <a:ext cx="57150" cy="41275"/>
            <a:chOff x="4868244" y="2382945"/>
            <a:chExt cx="57464" cy="41926"/>
          </a:xfrm>
        </p:grpSpPr>
        <p:sp>
          <p:nvSpPr>
            <p:cNvPr id="33910" name="Line 188"/>
            <p:cNvSpPr>
              <a:spLocks noChangeShapeType="1"/>
            </p:cNvSpPr>
            <p:nvPr/>
          </p:nvSpPr>
          <p:spPr bwMode="auto">
            <a:xfrm flipV="1">
              <a:off x="4868372" y="2382945"/>
              <a:ext cx="57336" cy="4111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11" name="Line 188"/>
            <p:cNvSpPr>
              <a:spLocks noChangeShapeType="1"/>
            </p:cNvSpPr>
            <p:nvPr/>
          </p:nvSpPr>
          <p:spPr bwMode="auto">
            <a:xfrm flipV="1">
              <a:off x="4868244" y="2383761"/>
              <a:ext cx="57336" cy="411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sp>
        <p:nvSpPr>
          <p:cNvPr id="33905" name="Rectangle 466"/>
          <p:cNvSpPr>
            <a:spLocks noChangeArrowheads="1"/>
          </p:cNvSpPr>
          <p:nvPr/>
        </p:nvSpPr>
        <p:spPr bwMode="auto">
          <a:xfrm>
            <a:off x="4880293" y="2859723"/>
            <a:ext cx="1090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ac</a:t>
            </a:r>
            <a:endParaRPr lang="en-US"/>
          </a:p>
        </p:txBody>
      </p:sp>
      <p:sp>
        <p:nvSpPr>
          <p:cNvPr id="33906" name="Rectangle 456"/>
          <p:cNvSpPr>
            <a:spLocks noChangeArrowheads="1"/>
          </p:cNvSpPr>
          <p:nvPr/>
        </p:nvSpPr>
        <p:spPr bwMode="auto">
          <a:xfrm>
            <a:off x="5013643" y="2861310"/>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Helvetica" pitchFamily="34" charset="0"/>
              </a:rPr>
              <a:t>p</a:t>
            </a:r>
            <a:endParaRPr lang="en-US"/>
          </a:p>
        </p:txBody>
      </p:sp>
      <p:grpSp>
        <p:nvGrpSpPr>
          <p:cNvPr id="33907" name="Group 170"/>
          <p:cNvGrpSpPr>
            <a:grpSpLocks/>
          </p:cNvGrpSpPr>
          <p:nvPr/>
        </p:nvGrpSpPr>
        <p:grpSpPr bwMode="auto">
          <a:xfrm>
            <a:off x="5040630" y="2980373"/>
            <a:ext cx="3175" cy="82550"/>
            <a:chOff x="3048000" y="3179705"/>
            <a:chExt cx="3233" cy="82608"/>
          </a:xfrm>
        </p:grpSpPr>
        <p:sp>
          <p:nvSpPr>
            <p:cNvPr id="33908" name="Line 180"/>
            <p:cNvSpPr>
              <a:spLocks noChangeShapeType="1"/>
            </p:cNvSpPr>
            <p:nvPr/>
          </p:nvSpPr>
          <p:spPr bwMode="auto">
            <a:xfrm flipH="1" flipV="1">
              <a:off x="3048000" y="3183128"/>
              <a:ext cx="3221" cy="79185"/>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200" b="1"/>
            </a:p>
          </p:txBody>
        </p:sp>
        <p:sp>
          <p:nvSpPr>
            <p:cNvPr id="33909" name="Line 180"/>
            <p:cNvSpPr>
              <a:spLocks noChangeShapeType="1"/>
            </p:cNvSpPr>
            <p:nvPr/>
          </p:nvSpPr>
          <p:spPr bwMode="auto">
            <a:xfrm flipH="1" flipV="1">
              <a:off x="3048012" y="3179705"/>
              <a:ext cx="3221" cy="791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200" b="1"/>
            </a:p>
          </p:txBody>
        </p:sp>
      </p:grpSp>
      <p:sp>
        <p:nvSpPr>
          <p:cNvPr id="171" name="TextBox 170"/>
          <p:cNvSpPr txBox="1"/>
          <p:nvPr/>
        </p:nvSpPr>
        <p:spPr>
          <a:xfrm>
            <a:off x="0" y="6191250"/>
            <a:ext cx="2800350" cy="400110"/>
          </a:xfrm>
          <a:prstGeom prst="rect">
            <a:avLst/>
          </a:prstGeom>
          <a:noFill/>
        </p:spPr>
        <p:txBody>
          <a:bodyPr wrap="square" rtlCol="0">
            <a:spAutoFit/>
          </a:bodyPr>
          <a:lstStyle/>
          <a:p>
            <a:r>
              <a:rPr lang="en-US" sz="2000" b="1" dirty="0" err="1" smtClean="0">
                <a:latin typeface="Arial Narrow" pitchFamily="34" charset="0"/>
              </a:rPr>
              <a:t>Brooker</a:t>
            </a:r>
            <a:r>
              <a:rPr lang="en-US" sz="2000" b="1" dirty="0" smtClean="0">
                <a:latin typeface="Arial Narrow" pitchFamily="34" charset="0"/>
              </a:rPr>
              <a:t>, fig 17.9</a:t>
            </a:r>
            <a:endParaRPr lang="en-US" sz="2000" b="1" dirty="0">
              <a:latin typeface="Arial Narrow" pitchFamily="34" charset="0"/>
            </a:endParaRPr>
          </a:p>
        </p:txBody>
      </p:sp>
      <p:sp>
        <p:nvSpPr>
          <p:cNvPr id="2" name="Title 1"/>
          <p:cNvSpPr>
            <a:spLocks noGrp="1"/>
          </p:cNvSpPr>
          <p:nvPr>
            <p:ph type="title"/>
          </p:nvPr>
        </p:nvSpPr>
        <p:spPr>
          <a:xfrm>
            <a:off x="666750" y="-1"/>
            <a:ext cx="3265170" cy="5298123"/>
          </a:xfrm>
        </p:spPr>
        <p:txBody>
          <a:bodyPr/>
          <a:lstStyle/>
          <a:p>
            <a:r>
              <a:rPr lang="en-US" sz="3200" dirty="0" smtClean="0"/>
              <a:t>Histone</a:t>
            </a:r>
            <a:r>
              <a:rPr lang="en-US" sz="3200" baseline="0" dirty="0" smtClean="0"/>
              <a:t> Modifications and their Effect on Nucleosome Structure</a:t>
            </a:r>
            <a:endParaRPr lang="en-US" sz="3200" dirty="0"/>
          </a:p>
        </p:txBody>
      </p:sp>
    </p:spTree>
    <p:extLst>
      <p:ext uri="{BB962C8B-B14F-4D97-AF65-F5344CB8AC3E}">
        <p14:creationId xmlns:p14="http://schemas.microsoft.com/office/powerpoint/2010/main" val="2088049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57150"/>
            <a:ext cx="9144000" cy="1219200"/>
          </a:xfrm>
        </p:spPr>
        <p:txBody>
          <a:bodyPr/>
          <a:lstStyle/>
          <a:p>
            <a:pPr eaLnBrk="1" hangingPunct="1"/>
            <a:r>
              <a:rPr lang="en-US" sz="2800" b="1" dirty="0" smtClean="0"/>
              <a:t>Eukaryotic Gene Expression--more complex than prokaryotic expression because:</a:t>
            </a:r>
          </a:p>
        </p:txBody>
      </p:sp>
      <p:sp>
        <p:nvSpPr>
          <p:cNvPr id="7171" name="Rectangle 3"/>
          <p:cNvSpPr>
            <a:spLocks noGrp="1" noChangeArrowheads="1"/>
          </p:cNvSpPr>
          <p:nvPr>
            <p:ph type="subTitle" idx="1"/>
          </p:nvPr>
        </p:nvSpPr>
        <p:spPr>
          <a:xfrm>
            <a:off x="590550" y="1600200"/>
            <a:ext cx="8077200" cy="4857750"/>
          </a:xfrm>
        </p:spPr>
        <p:txBody>
          <a:bodyPr/>
          <a:lstStyle/>
          <a:p>
            <a:pPr marL="609600" indent="-609600" algn="l" eaLnBrk="1" hangingPunct="1">
              <a:lnSpc>
                <a:spcPct val="90000"/>
              </a:lnSpc>
              <a:buFontTx/>
              <a:buAutoNum type="arabicPeriod"/>
            </a:pPr>
            <a:r>
              <a:rPr lang="en-US" sz="2400" smtClean="0"/>
              <a:t>Same DNA in all cells, different gene expression pattern, depending upon cell differentiation </a:t>
            </a:r>
          </a:p>
          <a:p>
            <a:pPr marL="990600" lvl="1" indent="-533400" algn="l" eaLnBrk="1" hangingPunct="1">
              <a:lnSpc>
                <a:spcPct val="90000"/>
              </a:lnSpc>
              <a:buFontTx/>
              <a:buChar char="–"/>
            </a:pPr>
            <a:r>
              <a:rPr lang="en-US" sz="2400" smtClean="0"/>
              <a:t>e.g. RBC precursor cells </a:t>
            </a:r>
            <a:r>
              <a:rPr lang="en-US" sz="2400" smtClean="0">
                <a:sym typeface="Wingdings" pitchFamily="94" charset="2"/>
              </a:rPr>
              <a:t> hemoglobin</a:t>
            </a:r>
          </a:p>
          <a:p>
            <a:pPr marL="1371600" lvl="2" indent="-457200" algn="l" eaLnBrk="1" hangingPunct="1">
              <a:lnSpc>
                <a:spcPct val="90000"/>
              </a:lnSpc>
              <a:buFontTx/>
              <a:buChar char="•"/>
            </a:pPr>
            <a:r>
              <a:rPr lang="en-US" sz="2000" smtClean="0">
                <a:sym typeface="Wingdings" pitchFamily="94" charset="2"/>
              </a:rPr>
              <a:t>Pancreatic cells  insulin</a:t>
            </a:r>
            <a:endParaRPr lang="en-US" sz="2000" smtClean="0"/>
          </a:p>
          <a:p>
            <a:pPr marL="990600" lvl="1" indent="-533400" algn="l" eaLnBrk="1" hangingPunct="1">
              <a:lnSpc>
                <a:spcPct val="90000"/>
              </a:lnSpc>
              <a:buFontTx/>
              <a:buChar char="–"/>
            </a:pPr>
            <a:r>
              <a:rPr lang="en-US" sz="2000" smtClean="0"/>
              <a:t>Complex temporal expression (developmental stages)</a:t>
            </a:r>
          </a:p>
          <a:p>
            <a:pPr marL="1371600" lvl="2" indent="-457200" algn="l" eaLnBrk="1" hangingPunct="1">
              <a:lnSpc>
                <a:spcPct val="90000"/>
              </a:lnSpc>
              <a:buFontTx/>
              <a:buChar char="•"/>
            </a:pPr>
            <a:r>
              <a:rPr lang="en-US" sz="2000" smtClean="0"/>
              <a:t>E.g. (hemoglobin Hb</a:t>
            </a:r>
            <a:r>
              <a:rPr lang="en-US" sz="2000" smtClean="0">
                <a:latin typeface="Symbol" pitchFamily="18" charset="2"/>
              </a:rPr>
              <a:t>e</a:t>
            </a:r>
            <a:r>
              <a:rPr lang="en-US" sz="2000" smtClean="0"/>
              <a:t>, HbF, HbA0)</a:t>
            </a:r>
          </a:p>
          <a:p>
            <a:pPr marL="609600" indent="-609600" algn="l" eaLnBrk="1" hangingPunct="1">
              <a:lnSpc>
                <a:spcPct val="90000"/>
              </a:lnSpc>
              <a:buFontTx/>
              <a:buAutoNum type="arabicPeriod"/>
            </a:pPr>
            <a:r>
              <a:rPr lang="en-US" sz="2400" smtClean="0"/>
              <a:t>Eukaryotes have 700x more DNA, 20x more genes</a:t>
            </a:r>
          </a:p>
          <a:p>
            <a:pPr marL="990600" lvl="1" indent="-533400" algn="l" eaLnBrk="1" hangingPunct="1">
              <a:lnSpc>
                <a:spcPct val="90000"/>
              </a:lnSpc>
              <a:buFontTx/>
              <a:buChar char="–"/>
            </a:pPr>
            <a:r>
              <a:rPr lang="en-US" sz="2000" smtClean="0"/>
              <a:t>Eukaryotic DNA is packaged into chromatin.  </a:t>
            </a:r>
          </a:p>
          <a:p>
            <a:pPr marL="990600" lvl="1" indent="-533400" algn="l" eaLnBrk="1" hangingPunct="1">
              <a:lnSpc>
                <a:spcPct val="90000"/>
              </a:lnSpc>
              <a:buFontTx/>
              <a:buChar char="–"/>
            </a:pPr>
            <a:r>
              <a:rPr lang="en-US" sz="2000" smtClean="0"/>
              <a:t>Transcription of genes requires correct de-packaging and re-packaging.</a:t>
            </a:r>
          </a:p>
          <a:p>
            <a:pPr marL="609600" indent="-609600" algn="l" eaLnBrk="1" hangingPunct="1">
              <a:lnSpc>
                <a:spcPct val="90000"/>
              </a:lnSpc>
              <a:buFontTx/>
              <a:buAutoNum type="arabicPeriod"/>
            </a:pPr>
            <a:r>
              <a:rPr lang="en-US" sz="2400" smtClean="0"/>
              <a:t>Exons and introns allow new level of gene regulation and diversity unavailable for prokaryotes.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Histone Code</a:t>
            </a:r>
            <a:endParaRPr 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13" y="1044130"/>
            <a:ext cx="6629400" cy="473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87143" y="6040121"/>
            <a:ext cx="3048000" cy="738664"/>
          </a:xfrm>
          <a:prstGeom prst="rect">
            <a:avLst/>
          </a:prstGeom>
        </p:spPr>
        <p:txBody>
          <a:bodyPr wrap="square">
            <a:spAutoFit/>
          </a:bodyPr>
          <a:lstStyle/>
          <a:p>
            <a:pPr algn="r"/>
            <a:r>
              <a:rPr lang="en-US" sz="1050" b="1" dirty="0" smtClean="0">
                <a:latin typeface="+mj-lt"/>
              </a:rPr>
              <a:t>From:</a:t>
            </a:r>
            <a:endParaRPr lang="en-US" sz="1050" b="1" dirty="0">
              <a:latin typeface="+mj-lt"/>
            </a:endParaRPr>
          </a:p>
          <a:p>
            <a:pPr algn="r"/>
            <a:r>
              <a:rPr lang="en-US" sz="1050" u="sng" dirty="0">
                <a:latin typeface="+mj-lt"/>
              </a:rPr>
              <a:t>The language of covalent histone modifications</a:t>
            </a:r>
          </a:p>
          <a:p>
            <a:pPr algn="r"/>
            <a:r>
              <a:rPr lang="en-US" sz="1050" dirty="0">
                <a:latin typeface="+mj-lt"/>
              </a:rPr>
              <a:t>Brian D. </a:t>
            </a:r>
            <a:r>
              <a:rPr lang="en-US" sz="1050" dirty="0" err="1">
                <a:latin typeface="+mj-lt"/>
              </a:rPr>
              <a:t>Strahl</a:t>
            </a:r>
            <a:r>
              <a:rPr lang="en-US" sz="1050" dirty="0">
                <a:latin typeface="+mj-lt"/>
              </a:rPr>
              <a:t> and C. David Allis</a:t>
            </a:r>
          </a:p>
          <a:p>
            <a:pPr algn="r"/>
            <a:r>
              <a:rPr lang="en-US" sz="1050" i="1" dirty="0">
                <a:latin typeface="+mj-lt"/>
              </a:rPr>
              <a:t>Nature </a:t>
            </a:r>
            <a:r>
              <a:rPr lang="en-US" sz="1050" dirty="0">
                <a:latin typeface="+mj-lt"/>
              </a:rPr>
              <a:t>403, 41-45(6 January 2000)</a:t>
            </a:r>
            <a:endParaRPr lang="en-US" sz="1050" dirty="0">
              <a:effectLst/>
              <a:latin typeface="+mj-lt"/>
            </a:endParaRPr>
          </a:p>
        </p:txBody>
      </p:sp>
    </p:spTree>
    <p:extLst>
      <p:ext uri="{BB962C8B-B14F-4D97-AF65-F5344CB8AC3E}">
        <p14:creationId xmlns:p14="http://schemas.microsoft.com/office/powerpoint/2010/main" val="71511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10003" descr="bro25332_17_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450" y="900113"/>
            <a:ext cx="2451100"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Line 10007"/>
          <p:cNvSpPr>
            <a:spLocks noChangeShapeType="1"/>
          </p:cNvSpPr>
          <p:nvPr/>
        </p:nvSpPr>
        <p:spPr bwMode="auto">
          <a:xfrm>
            <a:off x="4737100" y="5861050"/>
            <a:ext cx="1588" cy="1588"/>
          </a:xfrm>
          <a:prstGeom prst="line">
            <a:avLst/>
          </a:prstGeom>
          <a:noFill/>
          <a:ln w="6">
            <a:solidFill>
              <a:srgbClr val="0091C8"/>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nvGrpSpPr>
          <p:cNvPr id="37893" name="Group 210"/>
          <p:cNvGrpSpPr>
            <a:grpSpLocks/>
          </p:cNvGrpSpPr>
          <p:nvPr/>
        </p:nvGrpSpPr>
        <p:grpSpPr bwMode="auto">
          <a:xfrm>
            <a:off x="3925888" y="1120775"/>
            <a:ext cx="50800" cy="196850"/>
            <a:chOff x="3892550" y="1114425"/>
            <a:chExt cx="50800" cy="196850"/>
          </a:xfrm>
        </p:grpSpPr>
        <p:sp>
          <p:nvSpPr>
            <p:cNvPr id="38028" name="Line 10008"/>
            <p:cNvSpPr>
              <a:spLocks noChangeShapeType="1"/>
            </p:cNvSpPr>
            <p:nvPr/>
          </p:nvSpPr>
          <p:spPr bwMode="auto">
            <a:xfrm flipV="1">
              <a:off x="3917950" y="1184275"/>
              <a:ext cx="1588" cy="12700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29" name="Freeform 10009"/>
            <p:cNvSpPr>
              <a:spLocks/>
            </p:cNvSpPr>
            <p:nvPr/>
          </p:nvSpPr>
          <p:spPr bwMode="auto">
            <a:xfrm>
              <a:off x="3892550" y="1114425"/>
              <a:ext cx="50800" cy="92075"/>
            </a:xfrm>
            <a:custGeom>
              <a:avLst/>
              <a:gdLst>
                <a:gd name="T0" fmla="*/ 2147483647 w 32"/>
                <a:gd name="T1" fmla="*/ 0 h 58"/>
                <a:gd name="T2" fmla="*/ 0 w 32"/>
                <a:gd name="T3" fmla="*/ 2147483647 h 58"/>
                <a:gd name="T4" fmla="*/ 2147483647 w 32"/>
                <a:gd name="T5" fmla="*/ 2147483647 h 58"/>
                <a:gd name="T6" fmla="*/ 2147483647 w 32"/>
                <a:gd name="T7" fmla="*/ 2147483647 h 58"/>
                <a:gd name="T8" fmla="*/ 2147483647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16" y="0"/>
                  </a:moveTo>
                  <a:lnTo>
                    <a:pt x="0" y="58"/>
                  </a:lnTo>
                  <a:lnTo>
                    <a:pt x="16" y="50"/>
                  </a:lnTo>
                  <a:lnTo>
                    <a:pt x="32" y="58"/>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grpSp>
      <p:grpSp>
        <p:nvGrpSpPr>
          <p:cNvPr id="37894" name="Group 211"/>
          <p:cNvGrpSpPr>
            <a:grpSpLocks/>
          </p:cNvGrpSpPr>
          <p:nvPr/>
        </p:nvGrpSpPr>
        <p:grpSpPr bwMode="auto">
          <a:xfrm>
            <a:off x="5526088" y="1104900"/>
            <a:ext cx="53975" cy="212725"/>
            <a:chOff x="5492750" y="1098550"/>
            <a:chExt cx="53975" cy="212725"/>
          </a:xfrm>
        </p:grpSpPr>
        <p:sp>
          <p:nvSpPr>
            <p:cNvPr id="38026" name="Line 10010"/>
            <p:cNvSpPr>
              <a:spLocks noChangeShapeType="1"/>
            </p:cNvSpPr>
            <p:nvPr/>
          </p:nvSpPr>
          <p:spPr bwMode="auto">
            <a:xfrm flipH="1" flipV="1">
              <a:off x="5518150" y="1168400"/>
              <a:ext cx="3175" cy="14287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27" name="Freeform 10011"/>
            <p:cNvSpPr>
              <a:spLocks/>
            </p:cNvSpPr>
            <p:nvPr/>
          </p:nvSpPr>
          <p:spPr bwMode="auto">
            <a:xfrm>
              <a:off x="5492750" y="1098550"/>
              <a:ext cx="53975" cy="88900"/>
            </a:xfrm>
            <a:custGeom>
              <a:avLst/>
              <a:gdLst>
                <a:gd name="T0" fmla="*/ 2147483647 w 34"/>
                <a:gd name="T1" fmla="*/ 0 h 56"/>
                <a:gd name="T2" fmla="*/ 0 w 34"/>
                <a:gd name="T3" fmla="*/ 2147483647 h 56"/>
                <a:gd name="T4" fmla="*/ 2147483647 w 34"/>
                <a:gd name="T5" fmla="*/ 2147483647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16" y="0"/>
                  </a:moveTo>
                  <a:lnTo>
                    <a:pt x="0" y="56"/>
                  </a:lnTo>
                  <a:lnTo>
                    <a:pt x="18" y="48"/>
                  </a:lnTo>
                  <a:lnTo>
                    <a:pt x="34" y="5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grpSp>
      <p:grpSp>
        <p:nvGrpSpPr>
          <p:cNvPr id="37895" name="Group 209"/>
          <p:cNvGrpSpPr>
            <a:grpSpLocks/>
          </p:cNvGrpSpPr>
          <p:nvPr/>
        </p:nvGrpSpPr>
        <p:grpSpPr bwMode="auto">
          <a:xfrm>
            <a:off x="4508500" y="1527175"/>
            <a:ext cx="53975" cy="647700"/>
            <a:chOff x="4508500" y="1527175"/>
            <a:chExt cx="53975" cy="647700"/>
          </a:xfrm>
        </p:grpSpPr>
        <p:sp>
          <p:nvSpPr>
            <p:cNvPr id="38024" name="Freeform 10012"/>
            <p:cNvSpPr>
              <a:spLocks/>
            </p:cNvSpPr>
            <p:nvPr/>
          </p:nvSpPr>
          <p:spPr bwMode="auto">
            <a:xfrm>
              <a:off x="4508500" y="2085975"/>
              <a:ext cx="53975" cy="88900"/>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sp>
          <p:nvSpPr>
            <p:cNvPr id="38025" name="Line 10013"/>
            <p:cNvSpPr>
              <a:spLocks noChangeShapeType="1"/>
            </p:cNvSpPr>
            <p:nvPr/>
          </p:nvSpPr>
          <p:spPr bwMode="auto">
            <a:xfrm>
              <a:off x="4533900" y="1527175"/>
              <a:ext cx="1588" cy="59055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grpSp>
        <p:nvGrpSpPr>
          <p:cNvPr id="37896" name="Group 208"/>
          <p:cNvGrpSpPr>
            <a:grpSpLocks/>
          </p:cNvGrpSpPr>
          <p:nvPr/>
        </p:nvGrpSpPr>
        <p:grpSpPr bwMode="auto">
          <a:xfrm>
            <a:off x="4508500" y="2508250"/>
            <a:ext cx="53975" cy="987425"/>
            <a:chOff x="4508500" y="2508250"/>
            <a:chExt cx="53975" cy="987425"/>
          </a:xfrm>
        </p:grpSpPr>
        <p:sp>
          <p:nvSpPr>
            <p:cNvPr id="38022" name="Freeform 10014"/>
            <p:cNvSpPr>
              <a:spLocks/>
            </p:cNvSpPr>
            <p:nvPr/>
          </p:nvSpPr>
          <p:spPr bwMode="auto">
            <a:xfrm>
              <a:off x="4508500" y="3406775"/>
              <a:ext cx="53975" cy="88900"/>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sp>
          <p:nvSpPr>
            <p:cNvPr id="38023" name="Line 10015"/>
            <p:cNvSpPr>
              <a:spLocks noChangeShapeType="1"/>
            </p:cNvSpPr>
            <p:nvPr/>
          </p:nvSpPr>
          <p:spPr bwMode="auto">
            <a:xfrm>
              <a:off x="4533900" y="2508250"/>
              <a:ext cx="1588" cy="93027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grpSp>
        <p:nvGrpSpPr>
          <p:cNvPr id="37897" name="Group 198"/>
          <p:cNvGrpSpPr>
            <a:grpSpLocks/>
          </p:cNvGrpSpPr>
          <p:nvPr/>
        </p:nvGrpSpPr>
        <p:grpSpPr bwMode="auto">
          <a:xfrm>
            <a:off x="3740150" y="847725"/>
            <a:ext cx="184150" cy="60325"/>
            <a:chOff x="3740150" y="847725"/>
            <a:chExt cx="184150" cy="60325"/>
          </a:xfrm>
        </p:grpSpPr>
        <p:sp>
          <p:nvSpPr>
            <p:cNvPr id="38020" name="Line 10016"/>
            <p:cNvSpPr>
              <a:spLocks noChangeShapeType="1"/>
            </p:cNvSpPr>
            <p:nvPr/>
          </p:nvSpPr>
          <p:spPr bwMode="auto">
            <a:xfrm>
              <a:off x="3832225" y="847725"/>
              <a:ext cx="1588" cy="2857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21" name="Freeform 10017"/>
            <p:cNvSpPr>
              <a:spLocks/>
            </p:cNvSpPr>
            <p:nvPr/>
          </p:nvSpPr>
          <p:spPr bwMode="auto">
            <a:xfrm>
              <a:off x="3740150" y="876300"/>
              <a:ext cx="184150" cy="31750"/>
            </a:xfrm>
            <a:custGeom>
              <a:avLst/>
              <a:gdLst>
                <a:gd name="T0" fmla="*/ 0 w 116"/>
                <a:gd name="T1" fmla="*/ 2147483647 h 20"/>
                <a:gd name="T2" fmla="*/ 0 w 116"/>
                <a:gd name="T3" fmla="*/ 2147483647 h 20"/>
                <a:gd name="T4" fmla="*/ 0 w 116"/>
                <a:gd name="T5" fmla="*/ 2147483647 h 20"/>
                <a:gd name="T6" fmla="*/ 0 w 116"/>
                <a:gd name="T7" fmla="*/ 2147483647 h 20"/>
                <a:gd name="T8" fmla="*/ 2147483647 w 116"/>
                <a:gd name="T9" fmla="*/ 2147483647 h 20"/>
                <a:gd name="T10" fmla="*/ 2147483647 w 116"/>
                <a:gd name="T11" fmla="*/ 2147483647 h 20"/>
                <a:gd name="T12" fmla="*/ 2147483647 w 116"/>
                <a:gd name="T13" fmla="*/ 0 h 20"/>
                <a:gd name="T14" fmla="*/ 2147483647 w 116"/>
                <a:gd name="T15" fmla="*/ 0 h 20"/>
                <a:gd name="T16" fmla="*/ 2147483647 w 116"/>
                <a:gd name="T17" fmla="*/ 0 h 20"/>
                <a:gd name="T18" fmla="*/ 2147483647 w 116"/>
                <a:gd name="T19" fmla="*/ 0 h 20"/>
                <a:gd name="T20" fmla="*/ 2147483647 w 116"/>
                <a:gd name="T21" fmla="*/ 0 h 20"/>
                <a:gd name="T22" fmla="*/ 2147483647 w 116"/>
                <a:gd name="T23" fmla="*/ 2147483647 h 20"/>
                <a:gd name="T24" fmla="*/ 2147483647 w 116"/>
                <a:gd name="T25" fmla="*/ 2147483647 h 20"/>
                <a:gd name="T26" fmla="*/ 2147483647 w 116"/>
                <a:gd name="T27" fmla="*/ 2147483647 h 20"/>
                <a:gd name="T28" fmla="*/ 2147483647 w 116"/>
                <a:gd name="T29" fmla="*/ 2147483647 h 20"/>
                <a:gd name="T30" fmla="*/ 2147483647 w 116"/>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20"/>
                <a:gd name="T50" fmla="*/ 116 w 11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20">
                  <a:moveTo>
                    <a:pt x="0" y="20"/>
                  </a:moveTo>
                  <a:lnTo>
                    <a:pt x="0" y="8"/>
                  </a:lnTo>
                  <a:lnTo>
                    <a:pt x="2" y="6"/>
                  </a:lnTo>
                  <a:lnTo>
                    <a:pt x="4" y="2"/>
                  </a:lnTo>
                  <a:lnTo>
                    <a:pt x="6" y="0"/>
                  </a:lnTo>
                  <a:lnTo>
                    <a:pt x="10" y="0"/>
                  </a:lnTo>
                  <a:lnTo>
                    <a:pt x="108" y="0"/>
                  </a:lnTo>
                  <a:lnTo>
                    <a:pt x="110" y="0"/>
                  </a:lnTo>
                  <a:lnTo>
                    <a:pt x="114" y="2"/>
                  </a:lnTo>
                  <a:lnTo>
                    <a:pt x="116" y="6"/>
                  </a:lnTo>
                  <a:lnTo>
                    <a:pt x="116" y="8"/>
                  </a:lnTo>
                  <a:lnTo>
                    <a:pt x="116" y="20"/>
                  </a:lnTo>
                </a:path>
              </a:pathLst>
            </a:custGeom>
            <a:noFill/>
            <a:ln w="4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grpSp>
      <p:grpSp>
        <p:nvGrpSpPr>
          <p:cNvPr id="37899" name="Group 201"/>
          <p:cNvGrpSpPr>
            <a:grpSpLocks/>
          </p:cNvGrpSpPr>
          <p:nvPr/>
        </p:nvGrpSpPr>
        <p:grpSpPr bwMode="auto">
          <a:xfrm>
            <a:off x="3771900" y="2473325"/>
            <a:ext cx="82550" cy="60325"/>
            <a:chOff x="3749675" y="2473325"/>
            <a:chExt cx="82550" cy="60325"/>
          </a:xfrm>
        </p:grpSpPr>
        <p:sp>
          <p:nvSpPr>
            <p:cNvPr id="38016" name="Line 10020"/>
            <p:cNvSpPr>
              <a:spLocks noChangeShapeType="1"/>
            </p:cNvSpPr>
            <p:nvPr/>
          </p:nvSpPr>
          <p:spPr bwMode="auto">
            <a:xfrm flipV="1">
              <a:off x="3790950" y="2505075"/>
              <a:ext cx="1588" cy="2857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17" name="Freeform 10021"/>
            <p:cNvSpPr>
              <a:spLocks/>
            </p:cNvSpPr>
            <p:nvPr/>
          </p:nvSpPr>
          <p:spPr bwMode="auto">
            <a:xfrm>
              <a:off x="3749675" y="2473325"/>
              <a:ext cx="82550" cy="31750"/>
            </a:xfrm>
            <a:custGeom>
              <a:avLst/>
              <a:gdLst>
                <a:gd name="T0" fmla="*/ 2147483647 w 52"/>
                <a:gd name="T1" fmla="*/ 0 h 20"/>
                <a:gd name="T2" fmla="*/ 2147483647 w 52"/>
                <a:gd name="T3" fmla="*/ 2147483647 h 20"/>
                <a:gd name="T4" fmla="*/ 2147483647 w 52"/>
                <a:gd name="T5" fmla="*/ 2147483647 h 20"/>
                <a:gd name="T6" fmla="*/ 2147483647 w 52"/>
                <a:gd name="T7" fmla="*/ 2147483647 h 20"/>
                <a:gd name="T8" fmla="*/ 2147483647 w 52"/>
                <a:gd name="T9" fmla="*/ 2147483647 h 20"/>
                <a:gd name="T10" fmla="*/ 2147483647 w 52"/>
                <a:gd name="T11" fmla="*/ 2147483647 h 20"/>
                <a:gd name="T12" fmla="*/ 2147483647 w 52"/>
                <a:gd name="T13" fmla="*/ 2147483647 h 20"/>
                <a:gd name="T14" fmla="*/ 2147483647 w 52"/>
                <a:gd name="T15" fmla="*/ 2147483647 h 20"/>
                <a:gd name="T16" fmla="*/ 2147483647 w 52"/>
                <a:gd name="T17" fmla="*/ 2147483647 h 20"/>
                <a:gd name="T18" fmla="*/ 2147483647 w 52"/>
                <a:gd name="T19" fmla="*/ 2147483647 h 20"/>
                <a:gd name="T20" fmla="*/ 2147483647 w 52"/>
                <a:gd name="T21" fmla="*/ 2147483647 h 20"/>
                <a:gd name="T22" fmla="*/ 2147483647 w 52"/>
                <a:gd name="T23" fmla="*/ 2147483647 h 20"/>
                <a:gd name="T24" fmla="*/ 2147483647 w 52"/>
                <a:gd name="T25" fmla="*/ 2147483647 h 20"/>
                <a:gd name="T26" fmla="*/ 0 w 52"/>
                <a:gd name="T27" fmla="*/ 2147483647 h 20"/>
                <a:gd name="T28" fmla="*/ 0 w 52"/>
                <a:gd name="T29" fmla="*/ 2147483647 h 20"/>
                <a:gd name="T30" fmla="*/ 0 w 52"/>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0"/>
                <a:gd name="T50" fmla="*/ 52 w 52"/>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0">
                  <a:moveTo>
                    <a:pt x="52" y="0"/>
                  </a:moveTo>
                  <a:lnTo>
                    <a:pt x="52" y="10"/>
                  </a:lnTo>
                  <a:lnTo>
                    <a:pt x="50" y="14"/>
                  </a:lnTo>
                  <a:lnTo>
                    <a:pt x="48" y="18"/>
                  </a:lnTo>
                  <a:lnTo>
                    <a:pt x="46" y="20"/>
                  </a:lnTo>
                  <a:lnTo>
                    <a:pt x="42" y="20"/>
                  </a:lnTo>
                  <a:lnTo>
                    <a:pt x="10" y="20"/>
                  </a:lnTo>
                  <a:lnTo>
                    <a:pt x="6" y="20"/>
                  </a:lnTo>
                  <a:lnTo>
                    <a:pt x="4" y="18"/>
                  </a:lnTo>
                  <a:lnTo>
                    <a:pt x="2" y="14"/>
                  </a:lnTo>
                  <a:lnTo>
                    <a:pt x="0" y="10"/>
                  </a:lnTo>
                  <a:lnTo>
                    <a:pt x="0" y="0"/>
                  </a:lnTo>
                </a:path>
              </a:pathLst>
            </a:custGeom>
            <a:noFill/>
            <a:ln w="4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grpSp>
      <p:grpSp>
        <p:nvGrpSpPr>
          <p:cNvPr id="37900" name="Group 207"/>
          <p:cNvGrpSpPr>
            <a:grpSpLocks/>
          </p:cNvGrpSpPr>
          <p:nvPr/>
        </p:nvGrpSpPr>
        <p:grpSpPr bwMode="auto">
          <a:xfrm>
            <a:off x="4508500" y="3806825"/>
            <a:ext cx="53975" cy="663575"/>
            <a:chOff x="4508500" y="3806825"/>
            <a:chExt cx="53975" cy="663575"/>
          </a:xfrm>
        </p:grpSpPr>
        <p:sp>
          <p:nvSpPr>
            <p:cNvPr id="38014" name="Freeform 10022"/>
            <p:cNvSpPr>
              <a:spLocks/>
            </p:cNvSpPr>
            <p:nvPr/>
          </p:nvSpPr>
          <p:spPr bwMode="auto">
            <a:xfrm>
              <a:off x="4508500" y="4381500"/>
              <a:ext cx="53975" cy="88900"/>
            </a:xfrm>
            <a:custGeom>
              <a:avLst/>
              <a:gdLst>
                <a:gd name="T0" fmla="*/ 2147483647 w 34"/>
                <a:gd name="T1" fmla="*/ 0 h 56"/>
                <a:gd name="T2" fmla="*/ 2147483647 w 34"/>
                <a:gd name="T3" fmla="*/ 2147483647 h 56"/>
                <a:gd name="T4" fmla="*/ 0 w 34"/>
                <a:gd name="T5" fmla="*/ 0 h 56"/>
                <a:gd name="T6" fmla="*/ 2147483647 w 34"/>
                <a:gd name="T7" fmla="*/ 2147483647 h 56"/>
                <a:gd name="T8" fmla="*/ 2147483647 w 34"/>
                <a:gd name="T9" fmla="*/ 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0"/>
                  </a:moveTo>
                  <a:lnTo>
                    <a:pt x="16" y="6"/>
                  </a:lnTo>
                  <a:lnTo>
                    <a:pt x="0" y="0"/>
                  </a:lnTo>
                  <a:lnTo>
                    <a:pt x="16" y="56"/>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sp>
          <p:nvSpPr>
            <p:cNvPr id="38015" name="Line 10023"/>
            <p:cNvSpPr>
              <a:spLocks noChangeShapeType="1"/>
            </p:cNvSpPr>
            <p:nvPr/>
          </p:nvSpPr>
          <p:spPr bwMode="auto">
            <a:xfrm>
              <a:off x="4533900" y="3806825"/>
              <a:ext cx="1588" cy="60642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grpSp>
        <p:nvGrpSpPr>
          <p:cNvPr id="37901" name="Group 199"/>
          <p:cNvGrpSpPr>
            <a:grpSpLocks/>
          </p:cNvGrpSpPr>
          <p:nvPr/>
        </p:nvGrpSpPr>
        <p:grpSpPr bwMode="auto">
          <a:xfrm>
            <a:off x="5340350" y="847725"/>
            <a:ext cx="184150" cy="60325"/>
            <a:chOff x="5340350" y="847725"/>
            <a:chExt cx="184150" cy="60325"/>
          </a:xfrm>
        </p:grpSpPr>
        <p:sp>
          <p:nvSpPr>
            <p:cNvPr id="38012" name="Line 10024"/>
            <p:cNvSpPr>
              <a:spLocks noChangeShapeType="1"/>
            </p:cNvSpPr>
            <p:nvPr/>
          </p:nvSpPr>
          <p:spPr bwMode="auto">
            <a:xfrm>
              <a:off x="5432425" y="847725"/>
              <a:ext cx="1588" cy="2857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13" name="Freeform 10025"/>
            <p:cNvSpPr>
              <a:spLocks/>
            </p:cNvSpPr>
            <p:nvPr/>
          </p:nvSpPr>
          <p:spPr bwMode="auto">
            <a:xfrm>
              <a:off x="5340350" y="876300"/>
              <a:ext cx="184150" cy="31750"/>
            </a:xfrm>
            <a:custGeom>
              <a:avLst/>
              <a:gdLst>
                <a:gd name="T0" fmla="*/ 0 w 116"/>
                <a:gd name="T1" fmla="*/ 2147483647 h 20"/>
                <a:gd name="T2" fmla="*/ 0 w 116"/>
                <a:gd name="T3" fmla="*/ 2147483647 h 20"/>
                <a:gd name="T4" fmla="*/ 0 w 116"/>
                <a:gd name="T5" fmla="*/ 2147483647 h 20"/>
                <a:gd name="T6" fmla="*/ 0 w 116"/>
                <a:gd name="T7" fmla="*/ 2147483647 h 20"/>
                <a:gd name="T8" fmla="*/ 2147483647 w 116"/>
                <a:gd name="T9" fmla="*/ 2147483647 h 20"/>
                <a:gd name="T10" fmla="*/ 2147483647 w 116"/>
                <a:gd name="T11" fmla="*/ 2147483647 h 20"/>
                <a:gd name="T12" fmla="*/ 2147483647 w 116"/>
                <a:gd name="T13" fmla="*/ 0 h 20"/>
                <a:gd name="T14" fmla="*/ 2147483647 w 116"/>
                <a:gd name="T15" fmla="*/ 0 h 20"/>
                <a:gd name="T16" fmla="*/ 2147483647 w 116"/>
                <a:gd name="T17" fmla="*/ 0 h 20"/>
                <a:gd name="T18" fmla="*/ 2147483647 w 116"/>
                <a:gd name="T19" fmla="*/ 0 h 20"/>
                <a:gd name="T20" fmla="*/ 2147483647 w 116"/>
                <a:gd name="T21" fmla="*/ 0 h 20"/>
                <a:gd name="T22" fmla="*/ 2147483647 w 116"/>
                <a:gd name="T23" fmla="*/ 2147483647 h 20"/>
                <a:gd name="T24" fmla="*/ 2147483647 w 116"/>
                <a:gd name="T25" fmla="*/ 2147483647 h 20"/>
                <a:gd name="T26" fmla="*/ 2147483647 w 116"/>
                <a:gd name="T27" fmla="*/ 2147483647 h 20"/>
                <a:gd name="T28" fmla="*/ 2147483647 w 116"/>
                <a:gd name="T29" fmla="*/ 2147483647 h 20"/>
                <a:gd name="T30" fmla="*/ 2147483647 w 116"/>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20"/>
                <a:gd name="T50" fmla="*/ 116 w 11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20">
                  <a:moveTo>
                    <a:pt x="0" y="20"/>
                  </a:moveTo>
                  <a:lnTo>
                    <a:pt x="0" y="8"/>
                  </a:lnTo>
                  <a:lnTo>
                    <a:pt x="2" y="6"/>
                  </a:lnTo>
                  <a:lnTo>
                    <a:pt x="4" y="2"/>
                  </a:lnTo>
                  <a:lnTo>
                    <a:pt x="6" y="0"/>
                  </a:lnTo>
                  <a:lnTo>
                    <a:pt x="10" y="0"/>
                  </a:lnTo>
                  <a:lnTo>
                    <a:pt x="106" y="0"/>
                  </a:lnTo>
                  <a:lnTo>
                    <a:pt x="110" y="0"/>
                  </a:lnTo>
                  <a:lnTo>
                    <a:pt x="114" y="2"/>
                  </a:lnTo>
                  <a:lnTo>
                    <a:pt x="116" y="6"/>
                  </a:lnTo>
                  <a:lnTo>
                    <a:pt x="116" y="8"/>
                  </a:lnTo>
                  <a:lnTo>
                    <a:pt x="116" y="20"/>
                  </a:lnTo>
                </a:path>
              </a:pathLst>
            </a:custGeom>
            <a:noFill/>
            <a:ln w="4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grpSp>
      <p:sp>
        <p:nvSpPr>
          <p:cNvPr id="37902" name="Line 10026"/>
          <p:cNvSpPr>
            <a:spLocks noChangeShapeType="1"/>
          </p:cNvSpPr>
          <p:nvPr/>
        </p:nvSpPr>
        <p:spPr bwMode="auto">
          <a:xfrm flipV="1">
            <a:off x="3778250" y="2085975"/>
            <a:ext cx="1588" cy="22542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nvGrpSpPr>
          <p:cNvPr id="37903" name="Group 202"/>
          <p:cNvGrpSpPr>
            <a:grpSpLocks/>
          </p:cNvGrpSpPr>
          <p:nvPr/>
        </p:nvGrpSpPr>
        <p:grpSpPr bwMode="auto">
          <a:xfrm>
            <a:off x="3556000" y="4841875"/>
            <a:ext cx="358775" cy="63500"/>
            <a:chOff x="3556000" y="4841875"/>
            <a:chExt cx="358775" cy="63500"/>
          </a:xfrm>
        </p:grpSpPr>
        <p:sp>
          <p:nvSpPr>
            <p:cNvPr id="38010" name="Line 10027"/>
            <p:cNvSpPr>
              <a:spLocks noChangeShapeType="1"/>
            </p:cNvSpPr>
            <p:nvPr/>
          </p:nvSpPr>
          <p:spPr bwMode="auto">
            <a:xfrm flipV="1">
              <a:off x="3733800" y="4876800"/>
              <a:ext cx="1588" cy="2857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11" name="Freeform 10028"/>
            <p:cNvSpPr>
              <a:spLocks/>
            </p:cNvSpPr>
            <p:nvPr/>
          </p:nvSpPr>
          <p:spPr bwMode="auto">
            <a:xfrm>
              <a:off x="3556000" y="4841875"/>
              <a:ext cx="358775" cy="34925"/>
            </a:xfrm>
            <a:custGeom>
              <a:avLst/>
              <a:gdLst>
                <a:gd name="T0" fmla="*/ 2147483647 w 226"/>
                <a:gd name="T1" fmla="*/ 0 h 22"/>
                <a:gd name="T2" fmla="*/ 2147483647 w 226"/>
                <a:gd name="T3" fmla="*/ 2147483647 h 22"/>
                <a:gd name="T4" fmla="*/ 2147483647 w 226"/>
                <a:gd name="T5" fmla="*/ 2147483647 h 22"/>
                <a:gd name="T6" fmla="*/ 2147483647 w 226"/>
                <a:gd name="T7" fmla="*/ 2147483647 h 22"/>
                <a:gd name="T8" fmla="*/ 2147483647 w 226"/>
                <a:gd name="T9" fmla="*/ 2147483647 h 22"/>
                <a:gd name="T10" fmla="*/ 2147483647 w 226"/>
                <a:gd name="T11" fmla="*/ 2147483647 h 22"/>
                <a:gd name="T12" fmla="*/ 2147483647 w 226"/>
                <a:gd name="T13" fmla="*/ 2147483647 h 22"/>
                <a:gd name="T14" fmla="*/ 2147483647 w 226"/>
                <a:gd name="T15" fmla="*/ 2147483647 h 22"/>
                <a:gd name="T16" fmla="*/ 2147483647 w 226"/>
                <a:gd name="T17" fmla="*/ 2147483647 h 22"/>
                <a:gd name="T18" fmla="*/ 2147483647 w 226"/>
                <a:gd name="T19" fmla="*/ 2147483647 h 22"/>
                <a:gd name="T20" fmla="*/ 2147483647 w 226"/>
                <a:gd name="T21" fmla="*/ 2147483647 h 22"/>
                <a:gd name="T22" fmla="*/ 2147483647 w 226"/>
                <a:gd name="T23" fmla="*/ 2147483647 h 22"/>
                <a:gd name="T24" fmla="*/ 0 w 226"/>
                <a:gd name="T25" fmla="*/ 2147483647 h 22"/>
                <a:gd name="T26" fmla="*/ 0 w 226"/>
                <a:gd name="T27" fmla="*/ 2147483647 h 22"/>
                <a:gd name="T28" fmla="*/ 0 w 226"/>
                <a:gd name="T29" fmla="*/ 2147483647 h 22"/>
                <a:gd name="T30" fmla="*/ 0 w 22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22"/>
                <a:gd name="T50" fmla="*/ 226 w 2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22">
                  <a:moveTo>
                    <a:pt x="226" y="0"/>
                  </a:moveTo>
                  <a:lnTo>
                    <a:pt x="226" y="12"/>
                  </a:lnTo>
                  <a:lnTo>
                    <a:pt x="226" y="16"/>
                  </a:lnTo>
                  <a:lnTo>
                    <a:pt x="224" y="20"/>
                  </a:lnTo>
                  <a:lnTo>
                    <a:pt x="220" y="20"/>
                  </a:lnTo>
                  <a:lnTo>
                    <a:pt x="218" y="22"/>
                  </a:lnTo>
                  <a:lnTo>
                    <a:pt x="8" y="22"/>
                  </a:lnTo>
                  <a:lnTo>
                    <a:pt x="4" y="20"/>
                  </a:lnTo>
                  <a:lnTo>
                    <a:pt x="2" y="20"/>
                  </a:lnTo>
                  <a:lnTo>
                    <a:pt x="0" y="16"/>
                  </a:lnTo>
                  <a:lnTo>
                    <a:pt x="0" y="12"/>
                  </a:lnTo>
                  <a:lnTo>
                    <a:pt x="0" y="0"/>
                  </a:lnTo>
                </a:path>
              </a:pathLst>
            </a:custGeom>
            <a:noFill/>
            <a:ln w="4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grpSp>
      <p:grpSp>
        <p:nvGrpSpPr>
          <p:cNvPr id="37904" name="Group 205"/>
          <p:cNvGrpSpPr>
            <a:grpSpLocks/>
          </p:cNvGrpSpPr>
          <p:nvPr/>
        </p:nvGrpSpPr>
        <p:grpSpPr bwMode="auto">
          <a:xfrm>
            <a:off x="4508500" y="4803775"/>
            <a:ext cx="53975" cy="758825"/>
            <a:chOff x="4508500" y="4803775"/>
            <a:chExt cx="53975" cy="758825"/>
          </a:xfrm>
        </p:grpSpPr>
        <p:sp>
          <p:nvSpPr>
            <p:cNvPr id="38008" name="Freeform 10029"/>
            <p:cNvSpPr>
              <a:spLocks/>
            </p:cNvSpPr>
            <p:nvPr/>
          </p:nvSpPr>
          <p:spPr bwMode="auto">
            <a:xfrm>
              <a:off x="4508500" y="5470525"/>
              <a:ext cx="53975" cy="92075"/>
            </a:xfrm>
            <a:custGeom>
              <a:avLst/>
              <a:gdLst>
                <a:gd name="T0" fmla="*/ 2147483647 w 34"/>
                <a:gd name="T1" fmla="*/ 0 h 58"/>
                <a:gd name="T2" fmla="*/ 2147483647 w 34"/>
                <a:gd name="T3" fmla="*/ 2147483647 h 58"/>
                <a:gd name="T4" fmla="*/ 0 w 34"/>
                <a:gd name="T5" fmla="*/ 0 h 58"/>
                <a:gd name="T6" fmla="*/ 2147483647 w 34"/>
                <a:gd name="T7" fmla="*/ 2147483647 h 58"/>
                <a:gd name="T8" fmla="*/ 2147483647 w 34"/>
                <a:gd name="T9" fmla="*/ 0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34" y="0"/>
                  </a:moveTo>
                  <a:lnTo>
                    <a:pt x="16" y="8"/>
                  </a:lnTo>
                  <a:lnTo>
                    <a:pt x="0" y="0"/>
                  </a:lnTo>
                  <a:lnTo>
                    <a:pt x="16" y="5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sp>
          <p:nvSpPr>
            <p:cNvPr id="38009" name="Line 10031"/>
            <p:cNvSpPr>
              <a:spLocks noChangeShapeType="1"/>
            </p:cNvSpPr>
            <p:nvPr/>
          </p:nvSpPr>
          <p:spPr bwMode="auto">
            <a:xfrm>
              <a:off x="4533900" y="4803775"/>
              <a:ext cx="1588" cy="70167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sp>
        <p:nvSpPr>
          <p:cNvPr id="37905" name="Line 10032"/>
          <p:cNvSpPr>
            <a:spLocks noChangeShapeType="1"/>
          </p:cNvSpPr>
          <p:nvPr/>
        </p:nvSpPr>
        <p:spPr bwMode="auto">
          <a:xfrm flipV="1">
            <a:off x="3968750" y="3298825"/>
            <a:ext cx="1588" cy="16192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06" name="Line 10033"/>
          <p:cNvSpPr>
            <a:spLocks noChangeShapeType="1"/>
          </p:cNvSpPr>
          <p:nvPr/>
        </p:nvSpPr>
        <p:spPr bwMode="auto">
          <a:xfrm flipH="1" flipV="1">
            <a:off x="4248150" y="5448300"/>
            <a:ext cx="142875" cy="282575"/>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07" name="Line 10034"/>
          <p:cNvSpPr>
            <a:spLocks noChangeShapeType="1"/>
          </p:cNvSpPr>
          <p:nvPr/>
        </p:nvSpPr>
        <p:spPr bwMode="auto">
          <a:xfrm>
            <a:off x="4860925" y="5832475"/>
            <a:ext cx="85725" cy="158750"/>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nvGrpSpPr>
          <p:cNvPr id="37908" name="Group 204"/>
          <p:cNvGrpSpPr>
            <a:grpSpLocks/>
          </p:cNvGrpSpPr>
          <p:nvPr/>
        </p:nvGrpSpPr>
        <p:grpSpPr bwMode="auto">
          <a:xfrm>
            <a:off x="4381500" y="5810250"/>
            <a:ext cx="682625" cy="465138"/>
            <a:chOff x="4381500" y="5810250"/>
            <a:chExt cx="682625" cy="465138"/>
          </a:xfrm>
        </p:grpSpPr>
        <p:sp>
          <p:nvSpPr>
            <p:cNvPr id="37983" name="Freeform 10030"/>
            <p:cNvSpPr>
              <a:spLocks/>
            </p:cNvSpPr>
            <p:nvPr/>
          </p:nvSpPr>
          <p:spPr bwMode="auto">
            <a:xfrm>
              <a:off x="4381500" y="5810250"/>
              <a:ext cx="53975" cy="92075"/>
            </a:xfrm>
            <a:custGeom>
              <a:avLst/>
              <a:gdLst>
                <a:gd name="T0" fmla="*/ 0 w 34"/>
                <a:gd name="T1" fmla="*/ 2147483647 h 58"/>
                <a:gd name="T2" fmla="*/ 2147483647 w 34"/>
                <a:gd name="T3" fmla="*/ 2147483647 h 58"/>
                <a:gd name="T4" fmla="*/ 2147483647 w 34"/>
                <a:gd name="T5" fmla="*/ 2147483647 h 58"/>
                <a:gd name="T6" fmla="*/ 2147483647 w 34"/>
                <a:gd name="T7" fmla="*/ 0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58"/>
                  </a:moveTo>
                  <a:lnTo>
                    <a:pt x="18" y="50"/>
                  </a:lnTo>
                  <a:lnTo>
                    <a:pt x="34" y="58"/>
                  </a:lnTo>
                  <a:lnTo>
                    <a:pt x="18" y="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a:p>
          </p:txBody>
        </p:sp>
        <p:grpSp>
          <p:nvGrpSpPr>
            <p:cNvPr id="37984" name="Group 203"/>
            <p:cNvGrpSpPr>
              <a:grpSpLocks/>
            </p:cNvGrpSpPr>
            <p:nvPr/>
          </p:nvGrpSpPr>
          <p:grpSpPr bwMode="auto">
            <a:xfrm>
              <a:off x="4406900" y="5876925"/>
              <a:ext cx="657225" cy="398463"/>
              <a:chOff x="4406900" y="5876925"/>
              <a:chExt cx="657225" cy="398463"/>
            </a:xfrm>
          </p:grpSpPr>
          <p:sp>
            <p:nvSpPr>
              <p:cNvPr id="37985" name="Freeform 10036"/>
              <p:cNvSpPr>
                <a:spLocks/>
              </p:cNvSpPr>
              <p:nvPr/>
            </p:nvSpPr>
            <p:spPr bwMode="auto">
              <a:xfrm>
                <a:off x="5060950" y="5876925"/>
                <a:ext cx="3175" cy="25400"/>
              </a:xfrm>
              <a:custGeom>
                <a:avLst/>
                <a:gdLst>
                  <a:gd name="T0" fmla="*/ 0 w 2"/>
                  <a:gd name="T1" fmla="*/ 0 h 16"/>
                  <a:gd name="T2" fmla="*/ 2147483647 w 2"/>
                  <a:gd name="T3" fmla="*/ 2147483647 h 16"/>
                  <a:gd name="T4" fmla="*/ 2147483647 w 2"/>
                  <a:gd name="T5" fmla="*/ 2147483647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2" y="10"/>
                    </a:lnTo>
                    <a:lnTo>
                      <a:pt x="2" y="16"/>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86" name="Freeform 10037"/>
              <p:cNvSpPr>
                <a:spLocks/>
              </p:cNvSpPr>
              <p:nvPr/>
            </p:nvSpPr>
            <p:spPr bwMode="auto">
              <a:xfrm>
                <a:off x="5060950" y="5927725"/>
                <a:ext cx="3175" cy="25400"/>
              </a:xfrm>
              <a:custGeom>
                <a:avLst/>
                <a:gdLst>
                  <a:gd name="T0" fmla="*/ 2147483647 w 2"/>
                  <a:gd name="T1" fmla="*/ 0 h 16"/>
                  <a:gd name="T2" fmla="*/ 2147483647 w 2"/>
                  <a:gd name="T3" fmla="*/ 2147483647 h 16"/>
                  <a:gd name="T4" fmla="*/ 0 w 2"/>
                  <a:gd name="T5" fmla="*/ 2147483647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2" y="0"/>
                    </a:moveTo>
                    <a:lnTo>
                      <a:pt x="2" y="8"/>
                    </a:lnTo>
                    <a:lnTo>
                      <a:pt x="0" y="16"/>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87" name="Line 10038"/>
              <p:cNvSpPr>
                <a:spLocks noChangeShapeType="1"/>
              </p:cNvSpPr>
              <p:nvPr/>
            </p:nvSpPr>
            <p:spPr bwMode="auto">
              <a:xfrm flipH="1">
                <a:off x="5057775" y="5978525"/>
                <a:ext cx="3175" cy="2222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88" name="Freeform 10039"/>
              <p:cNvSpPr>
                <a:spLocks/>
              </p:cNvSpPr>
              <p:nvPr/>
            </p:nvSpPr>
            <p:spPr bwMode="auto">
              <a:xfrm>
                <a:off x="5048250" y="6026150"/>
                <a:ext cx="6350" cy="25400"/>
              </a:xfrm>
              <a:custGeom>
                <a:avLst/>
                <a:gdLst>
                  <a:gd name="T0" fmla="*/ 2147483647 w 4"/>
                  <a:gd name="T1" fmla="*/ 0 h 16"/>
                  <a:gd name="T2" fmla="*/ 2147483647 w 4"/>
                  <a:gd name="T3" fmla="*/ 2147483647 h 16"/>
                  <a:gd name="T4" fmla="*/ 0 w 4"/>
                  <a:gd name="T5" fmla="*/ 2147483647 h 16"/>
                  <a:gd name="T6" fmla="*/ 0 60000 65536"/>
                  <a:gd name="T7" fmla="*/ 0 60000 65536"/>
                  <a:gd name="T8" fmla="*/ 0 60000 65536"/>
                  <a:gd name="T9" fmla="*/ 0 w 4"/>
                  <a:gd name="T10" fmla="*/ 0 h 16"/>
                  <a:gd name="T11" fmla="*/ 4 w 4"/>
                  <a:gd name="T12" fmla="*/ 16 h 16"/>
                </a:gdLst>
                <a:ahLst/>
                <a:cxnLst>
                  <a:cxn ang="T6">
                    <a:pos x="T0" y="T1"/>
                  </a:cxn>
                  <a:cxn ang="T7">
                    <a:pos x="T2" y="T3"/>
                  </a:cxn>
                  <a:cxn ang="T8">
                    <a:pos x="T4" y="T5"/>
                  </a:cxn>
                </a:cxnLst>
                <a:rect l="T9" t="T10" r="T11" b="T12"/>
                <a:pathLst>
                  <a:path w="4" h="16">
                    <a:moveTo>
                      <a:pt x="4" y="0"/>
                    </a:moveTo>
                    <a:lnTo>
                      <a:pt x="2" y="10"/>
                    </a:lnTo>
                    <a:lnTo>
                      <a:pt x="0" y="16"/>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89" name="Freeform 10040"/>
              <p:cNvSpPr>
                <a:spLocks/>
              </p:cNvSpPr>
              <p:nvPr/>
            </p:nvSpPr>
            <p:spPr bwMode="auto">
              <a:xfrm>
                <a:off x="5032375" y="6076950"/>
                <a:ext cx="9525" cy="22225"/>
              </a:xfrm>
              <a:custGeom>
                <a:avLst/>
                <a:gdLst>
                  <a:gd name="T0" fmla="*/ 2147483647 w 6"/>
                  <a:gd name="T1" fmla="*/ 0 h 14"/>
                  <a:gd name="T2" fmla="*/ 2147483647 w 6"/>
                  <a:gd name="T3" fmla="*/ 2147483647 h 14"/>
                  <a:gd name="T4" fmla="*/ 0 w 6"/>
                  <a:gd name="T5" fmla="*/ 2147483647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6" y="0"/>
                    </a:moveTo>
                    <a:lnTo>
                      <a:pt x="4" y="2"/>
                    </a:lnTo>
                    <a:lnTo>
                      <a:pt x="0" y="14"/>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0" name="Line 10041"/>
              <p:cNvSpPr>
                <a:spLocks noChangeShapeType="1"/>
              </p:cNvSpPr>
              <p:nvPr/>
            </p:nvSpPr>
            <p:spPr bwMode="auto">
              <a:xfrm flipH="1">
                <a:off x="5010150" y="6124575"/>
                <a:ext cx="9525" cy="2222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91" name="Line 10042"/>
              <p:cNvSpPr>
                <a:spLocks noChangeShapeType="1"/>
              </p:cNvSpPr>
              <p:nvPr/>
            </p:nvSpPr>
            <p:spPr bwMode="auto">
              <a:xfrm flipH="1">
                <a:off x="4978400" y="6165850"/>
                <a:ext cx="15875" cy="1905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92" name="Freeform 10043"/>
              <p:cNvSpPr>
                <a:spLocks/>
              </p:cNvSpPr>
              <p:nvPr/>
            </p:nvSpPr>
            <p:spPr bwMode="auto">
              <a:xfrm>
                <a:off x="4940300" y="6203950"/>
                <a:ext cx="19050" cy="15875"/>
              </a:xfrm>
              <a:custGeom>
                <a:avLst/>
                <a:gdLst>
                  <a:gd name="T0" fmla="*/ 2147483647 w 12"/>
                  <a:gd name="T1" fmla="*/ 0 h 10"/>
                  <a:gd name="T2" fmla="*/ 2147483647 w 12"/>
                  <a:gd name="T3" fmla="*/ 2147483647 h 10"/>
                  <a:gd name="T4" fmla="*/ 0 w 12"/>
                  <a:gd name="T5" fmla="*/ 2147483647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12" y="0"/>
                    </a:moveTo>
                    <a:lnTo>
                      <a:pt x="4" y="8"/>
                    </a:lnTo>
                    <a:lnTo>
                      <a:pt x="0" y="1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3" name="Freeform 10044"/>
              <p:cNvSpPr>
                <a:spLocks/>
              </p:cNvSpPr>
              <p:nvPr/>
            </p:nvSpPr>
            <p:spPr bwMode="auto">
              <a:xfrm>
                <a:off x="4899025" y="6235700"/>
                <a:ext cx="22225" cy="9525"/>
              </a:xfrm>
              <a:custGeom>
                <a:avLst/>
                <a:gdLst>
                  <a:gd name="T0" fmla="*/ 2147483647 w 14"/>
                  <a:gd name="T1" fmla="*/ 0 h 6"/>
                  <a:gd name="T2" fmla="*/ 2147483647 w 14"/>
                  <a:gd name="T3" fmla="*/ 2147483647 h 6"/>
                  <a:gd name="T4" fmla="*/ 0 w 14"/>
                  <a:gd name="T5" fmla="*/ 2147483647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4" y="4"/>
                    </a:lnTo>
                    <a:lnTo>
                      <a:pt x="0" y="6"/>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4" name="Freeform 10045"/>
              <p:cNvSpPr>
                <a:spLocks/>
              </p:cNvSpPr>
              <p:nvPr/>
            </p:nvSpPr>
            <p:spPr bwMode="auto">
              <a:xfrm>
                <a:off x="4848225" y="6254750"/>
                <a:ext cx="25400" cy="9525"/>
              </a:xfrm>
              <a:custGeom>
                <a:avLst/>
                <a:gdLst>
                  <a:gd name="T0" fmla="*/ 2147483647 w 16"/>
                  <a:gd name="T1" fmla="*/ 0 h 6"/>
                  <a:gd name="T2" fmla="*/ 2147483647 w 16"/>
                  <a:gd name="T3" fmla="*/ 2147483647 h 6"/>
                  <a:gd name="T4" fmla="*/ 0 w 16"/>
                  <a:gd name="T5" fmla="*/ 2147483647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16" y="0"/>
                    </a:moveTo>
                    <a:lnTo>
                      <a:pt x="6" y="4"/>
                    </a:lnTo>
                    <a:lnTo>
                      <a:pt x="0" y="6"/>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5" name="Freeform 10046"/>
              <p:cNvSpPr>
                <a:spLocks/>
              </p:cNvSpPr>
              <p:nvPr/>
            </p:nvSpPr>
            <p:spPr bwMode="auto">
              <a:xfrm>
                <a:off x="4800600" y="6267450"/>
                <a:ext cx="25400" cy="6350"/>
              </a:xfrm>
              <a:custGeom>
                <a:avLst/>
                <a:gdLst>
                  <a:gd name="T0" fmla="*/ 2147483647 w 16"/>
                  <a:gd name="T1" fmla="*/ 0 h 4"/>
                  <a:gd name="T2" fmla="*/ 2147483647 w 16"/>
                  <a:gd name="T3" fmla="*/ 2147483647 h 4"/>
                  <a:gd name="T4" fmla="*/ 0 w 16"/>
                  <a:gd name="T5" fmla="*/ 2147483647 h 4"/>
                  <a:gd name="T6" fmla="*/ 0 60000 65536"/>
                  <a:gd name="T7" fmla="*/ 0 60000 65536"/>
                  <a:gd name="T8" fmla="*/ 0 60000 65536"/>
                  <a:gd name="T9" fmla="*/ 0 w 16"/>
                  <a:gd name="T10" fmla="*/ 0 h 4"/>
                  <a:gd name="T11" fmla="*/ 16 w 16"/>
                  <a:gd name="T12" fmla="*/ 4 h 4"/>
                </a:gdLst>
                <a:ahLst/>
                <a:cxnLst>
                  <a:cxn ang="T6">
                    <a:pos x="T0" y="T1"/>
                  </a:cxn>
                  <a:cxn ang="T7">
                    <a:pos x="T2" y="T3"/>
                  </a:cxn>
                  <a:cxn ang="T8">
                    <a:pos x="T4" y="T5"/>
                  </a:cxn>
                </a:cxnLst>
                <a:rect l="T9" t="T10" r="T11" b="T12"/>
                <a:pathLst>
                  <a:path w="16" h="4">
                    <a:moveTo>
                      <a:pt x="16" y="0"/>
                    </a:moveTo>
                    <a:lnTo>
                      <a:pt x="2" y="2"/>
                    </a:lnTo>
                    <a:lnTo>
                      <a:pt x="0" y="4"/>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6" name="Freeform 10047"/>
              <p:cNvSpPr>
                <a:spLocks/>
              </p:cNvSpPr>
              <p:nvPr/>
            </p:nvSpPr>
            <p:spPr bwMode="auto">
              <a:xfrm>
                <a:off x="4749800" y="6273800"/>
                <a:ext cx="25400" cy="1588"/>
              </a:xfrm>
              <a:custGeom>
                <a:avLst/>
                <a:gdLst>
                  <a:gd name="T0" fmla="*/ 2147483647 w 16"/>
                  <a:gd name="T1" fmla="*/ 0 h 1588"/>
                  <a:gd name="T2" fmla="*/ 2147483647 w 16"/>
                  <a:gd name="T3" fmla="*/ 0 h 1588"/>
                  <a:gd name="T4" fmla="*/ 0 w 16"/>
                  <a:gd name="T5" fmla="*/ 0 h 1588"/>
                  <a:gd name="T6" fmla="*/ 0 60000 65536"/>
                  <a:gd name="T7" fmla="*/ 0 60000 65536"/>
                  <a:gd name="T8" fmla="*/ 0 60000 65536"/>
                  <a:gd name="T9" fmla="*/ 0 w 16"/>
                  <a:gd name="T10" fmla="*/ 0 h 1588"/>
                  <a:gd name="T11" fmla="*/ 16 w 16"/>
                  <a:gd name="T12" fmla="*/ 1588 h 1588"/>
                </a:gdLst>
                <a:ahLst/>
                <a:cxnLst>
                  <a:cxn ang="T6">
                    <a:pos x="T0" y="T1"/>
                  </a:cxn>
                  <a:cxn ang="T7">
                    <a:pos x="T2" y="T3"/>
                  </a:cxn>
                  <a:cxn ang="T8">
                    <a:pos x="T4" y="T5"/>
                  </a:cxn>
                </a:cxnLst>
                <a:rect l="T9" t="T10" r="T11" b="T12"/>
                <a:pathLst>
                  <a:path w="16" h="1588">
                    <a:moveTo>
                      <a:pt x="16" y="0"/>
                    </a:moveTo>
                    <a:lnTo>
                      <a:pt x="14" y="0"/>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7" name="Freeform 10048"/>
              <p:cNvSpPr>
                <a:spLocks/>
              </p:cNvSpPr>
              <p:nvPr/>
            </p:nvSpPr>
            <p:spPr bwMode="auto">
              <a:xfrm>
                <a:off x="4699000" y="6270625"/>
                <a:ext cx="25400" cy="3175"/>
              </a:xfrm>
              <a:custGeom>
                <a:avLst/>
                <a:gdLst>
                  <a:gd name="T0" fmla="*/ 2147483647 w 16"/>
                  <a:gd name="T1" fmla="*/ 2147483647 h 2"/>
                  <a:gd name="T2" fmla="*/ 2147483647 w 16"/>
                  <a:gd name="T3" fmla="*/ 2147483647 h 2"/>
                  <a:gd name="T4" fmla="*/ 0 w 16"/>
                  <a:gd name="T5" fmla="*/ 0 h 2"/>
                  <a:gd name="T6" fmla="*/ 0 60000 65536"/>
                  <a:gd name="T7" fmla="*/ 0 60000 65536"/>
                  <a:gd name="T8" fmla="*/ 0 60000 65536"/>
                  <a:gd name="T9" fmla="*/ 0 w 16"/>
                  <a:gd name="T10" fmla="*/ 0 h 2"/>
                  <a:gd name="T11" fmla="*/ 16 w 16"/>
                  <a:gd name="T12" fmla="*/ 2 h 2"/>
                </a:gdLst>
                <a:ahLst/>
                <a:cxnLst>
                  <a:cxn ang="T6">
                    <a:pos x="T0" y="T1"/>
                  </a:cxn>
                  <a:cxn ang="T7">
                    <a:pos x="T2" y="T3"/>
                  </a:cxn>
                  <a:cxn ang="T8">
                    <a:pos x="T4" y="T5"/>
                  </a:cxn>
                </a:cxnLst>
                <a:rect l="T9" t="T10" r="T11" b="T12"/>
                <a:pathLst>
                  <a:path w="16" h="2">
                    <a:moveTo>
                      <a:pt x="16" y="2"/>
                    </a:moveTo>
                    <a:lnTo>
                      <a:pt x="4" y="2"/>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98" name="Line 10049"/>
              <p:cNvSpPr>
                <a:spLocks noChangeShapeType="1"/>
              </p:cNvSpPr>
              <p:nvPr/>
            </p:nvSpPr>
            <p:spPr bwMode="auto">
              <a:xfrm flipH="1" flipV="1">
                <a:off x="4648200" y="6264275"/>
                <a:ext cx="25400" cy="317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99" name="Freeform 10050"/>
              <p:cNvSpPr>
                <a:spLocks/>
              </p:cNvSpPr>
              <p:nvPr/>
            </p:nvSpPr>
            <p:spPr bwMode="auto">
              <a:xfrm>
                <a:off x="4600575" y="6248400"/>
                <a:ext cx="22225" cy="9525"/>
              </a:xfrm>
              <a:custGeom>
                <a:avLst/>
                <a:gdLst>
                  <a:gd name="T0" fmla="*/ 2147483647 w 14"/>
                  <a:gd name="T1" fmla="*/ 2147483647 h 6"/>
                  <a:gd name="T2" fmla="*/ 2147483647 w 14"/>
                  <a:gd name="T3" fmla="*/ 2147483647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6"/>
                    </a:moveTo>
                    <a:lnTo>
                      <a:pt x="14" y="6"/>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8000" name="Freeform 10051"/>
              <p:cNvSpPr>
                <a:spLocks/>
              </p:cNvSpPr>
              <p:nvPr/>
            </p:nvSpPr>
            <p:spPr bwMode="auto">
              <a:xfrm>
                <a:off x="4552950" y="6226175"/>
                <a:ext cx="22225" cy="12700"/>
              </a:xfrm>
              <a:custGeom>
                <a:avLst/>
                <a:gdLst>
                  <a:gd name="T0" fmla="*/ 2147483647 w 14"/>
                  <a:gd name="T1" fmla="*/ 2147483647 h 8"/>
                  <a:gd name="T2" fmla="*/ 2147483647 w 14"/>
                  <a:gd name="T3" fmla="*/ 2147483647 h 8"/>
                  <a:gd name="T4" fmla="*/ 0 w 14"/>
                  <a:gd name="T5" fmla="*/ 0 h 8"/>
                  <a:gd name="T6" fmla="*/ 0 60000 65536"/>
                  <a:gd name="T7" fmla="*/ 0 60000 65536"/>
                  <a:gd name="T8" fmla="*/ 0 60000 65536"/>
                  <a:gd name="T9" fmla="*/ 0 w 14"/>
                  <a:gd name="T10" fmla="*/ 0 h 8"/>
                  <a:gd name="T11" fmla="*/ 14 w 14"/>
                  <a:gd name="T12" fmla="*/ 8 h 8"/>
                </a:gdLst>
                <a:ahLst/>
                <a:cxnLst>
                  <a:cxn ang="T6">
                    <a:pos x="T0" y="T1"/>
                  </a:cxn>
                  <a:cxn ang="T7">
                    <a:pos x="T2" y="T3"/>
                  </a:cxn>
                  <a:cxn ang="T8">
                    <a:pos x="T4" y="T5"/>
                  </a:cxn>
                </a:cxnLst>
                <a:rect l="T9" t="T10" r="T11" b="T12"/>
                <a:pathLst>
                  <a:path w="14" h="8">
                    <a:moveTo>
                      <a:pt x="14" y="8"/>
                    </a:moveTo>
                    <a:lnTo>
                      <a:pt x="14" y="8"/>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8001" name="Line 10052"/>
              <p:cNvSpPr>
                <a:spLocks noChangeShapeType="1"/>
              </p:cNvSpPr>
              <p:nvPr/>
            </p:nvSpPr>
            <p:spPr bwMode="auto">
              <a:xfrm flipH="1" flipV="1">
                <a:off x="4511675" y="6197600"/>
                <a:ext cx="22225" cy="1587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02" name="Line 10053"/>
              <p:cNvSpPr>
                <a:spLocks noChangeShapeType="1"/>
              </p:cNvSpPr>
              <p:nvPr/>
            </p:nvSpPr>
            <p:spPr bwMode="auto">
              <a:xfrm flipH="1" flipV="1">
                <a:off x="4476750" y="6162675"/>
                <a:ext cx="15875" cy="1905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03" name="Freeform 10054"/>
              <p:cNvSpPr>
                <a:spLocks/>
              </p:cNvSpPr>
              <p:nvPr/>
            </p:nvSpPr>
            <p:spPr bwMode="auto">
              <a:xfrm>
                <a:off x="4448175" y="6118225"/>
                <a:ext cx="12700" cy="22225"/>
              </a:xfrm>
              <a:custGeom>
                <a:avLst/>
                <a:gdLst>
                  <a:gd name="T0" fmla="*/ 2147483647 w 8"/>
                  <a:gd name="T1" fmla="*/ 2147483647 h 14"/>
                  <a:gd name="T2" fmla="*/ 2147483647 w 8"/>
                  <a:gd name="T3" fmla="*/ 2147483647 h 14"/>
                  <a:gd name="T4" fmla="*/ 0 w 8"/>
                  <a:gd name="T5" fmla="*/ 0 h 14"/>
                  <a:gd name="T6" fmla="*/ 0 60000 65536"/>
                  <a:gd name="T7" fmla="*/ 0 60000 65536"/>
                  <a:gd name="T8" fmla="*/ 0 60000 65536"/>
                  <a:gd name="T9" fmla="*/ 0 w 8"/>
                  <a:gd name="T10" fmla="*/ 0 h 14"/>
                  <a:gd name="T11" fmla="*/ 8 w 8"/>
                  <a:gd name="T12" fmla="*/ 14 h 14"/>
                </a:gdLst>
                <a:ahLst/>
                <a:cxnLst>
                  <a:cxn ang="T6">
                    <a:pos x="T0" y="T1"/>
                  </a:cxn>
                  <a:cxn ang="T7">
                    <a:pos x="T2" y="T3"/>
                  </a:cxn>
                  <a:cxn ang="T8">
                    <a:pos x="T4" y="T5"/>
                  </a:cxn>
                </a:cxnLst>
                <a:rect l="T9" t="T10" r="T11" b="T12"/>
                <a:pathLst>
                  <a:path w="8" h="14">
                    <a:moveTo>
                      <a:pt x="8" y="14"/>
                    </a:moveTo>
                    <a:lnTo>
                      <a:pt x="4" y="8"/>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8004" name="Line 10055"/>
              <p:cNvSpPr>
                <a:spLocks noChangeShapeType="1"/>
              </p:cNvSpPr>
              <p:nvPr/>
            </p:nvSpPr>
            <p:spPr bwMode="auto">
              <a:xfrm flipH="1" flipV="1">
                <a:off x="4429125" y="6073775"/>
                <a:ext cx="9525" cy="2222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8005" name="Freeform 10056"/>
              <p:cNvSpPr>
                <a:spLocks/>
              </p:cNvSpPr>
              <p:nvPr/>
            </p:nvSpPr>
            <p:spPr bwMode="auto">
              <a:xfrm>
                <a:off x="4413250" y="6022975"/>
                <a:ext cx="6350" cy="25400"/>
              </a:xfrm>
              <a:custGeom>
                <a:avLst/>
                <a:gdLst>
                  <a:gd name="T0" fmla="*/ 2147483647 w 4"/>
                  <a:gd name="T1" fmla="*/ 2147483647 h 16"/>
                  <a:gd name="T2" fmla="*/ 2147483647 w 4"/>
                  <a:gd name="T3" fmla="*/ 2147483647 h 16"/>
                  <a:gd name="T4" fmla="*/ 0 w 4"/>
                  <a:gd name="T5" fmla="*/ 0 h 16"/>
                  <a:gd name="T6" fmla="*/ 0 60000 65536"/>
                  <a:gd name="T7" fmla="*/ 0 60000 65536"/>
                  <a:gd name="T8" fmla="*/ 0 60000 65536"/>
                  <a:gd name="T9" fmla="*/ 0 w 4"/>
                  <a:gd name="T10" fmla="*/ 0 h 16"/>
                  <a:gd name="T11" fmla="*/ 4 w 4"/>
                  <a:gd name="T12" fmla="*/ 16 h 16"/>
                </a:gdLst>
                <a:ahLst/>
                <a:cxnLst>
                  <a:cxn ang="T6">
                    <a:pos x="T0" y="T1"/>
                  </a:cxn>
                  <a:cxn ang="T7">
                    <a:pos x="T2" y="T3"/>
                  </a:cxn>
                  <a:cxn ang="T8">
                    <a:pos x="T4" y="T5"/>
                  </a:cxn>
                </a:cxnLst>
                <a:rect l="T9" t="T10" r="T11" b="T12"/>
                <a:pathLst>
                  <a:path w="4" h="16">
                    <a:moveTo>
                      <a:pt x="4" y="16"/>
                    </a:moveTo>
                    <a:lnTo>
                      <a:pt x="2" y="10"/>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8006" name="Freeform 10057"/>
              <p:cNvSpPr>
                <a:spLocks/>
              </p:cNvSpPr>
              <p:nvPr/>
            </p:nvSpPr>
            <p:spPr bwMode="auto">
              <a:xfrm>
                <a:off x="4406900" y="5975350"/>
                <a:ext cx="3175" cy="25400"/>
              </a:xfrm>
              <a:custGeom>
                <a:avLst/>
                <a:gdLst>
                  <a:gd name="T0" fmla="*/ 2147483647 w 2"/>
                  <a:gd name="T1" fmla="*/ 2147483647 h 16"/>
                  <a:gd name="T2" fmla="*/ 0 w 2"/>
                  <a:gd name="T3" fmla="*/ 2147483647 h 16"/>
                  <a:gd name="T4" fmla="*/ 0 w 2"/>
                  <a:gd name="T5" fmla="*/ 0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2" y="16"/>
                    </a:moveTo>
                    <a:lnTo>
                      <a:pt x="0" y="6"/>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8007" name="Freeform 10058"/>
              <p:cNvSpPr>
                <a:spLocks/>
              </p:cNvSpPr>
              <p:nvPr/>
            </p:nvSpPr>
            <p:spPr bwMode="auto">
              <a:xfrm>
                <a:off x="4406900" y="5930900"/>
                <a:ext cx="1588" cy="19050"/>
              </a:xfrm>
              <a:custGeom>
                <a:avLst/>
                <a:gdLst>
                  <a:gd name="T0" fmla="*/ 0 w 1588"/>
                  <a:gd name="T1" fmla="*/ 2147483647 h 12"/>
                  <a:gd name="T2" fmla="*/ 0 w 1588"/>
                  <a:gd name="T3" fmla="*/ 2147483647 h 12"/>
                  <a:gd name="T4" fmla="*/ 0 w 1588"/>
                  <a:gd name="T5" fmla="*/ 0 h 12"/>
                  <a:gd name="T6" fmla="*/ 0 60000 65536"/>
                  <a:gd name="T7" fmla="*/ 0 60000 65536"/>
                  <a:gd name="T8" fmla="*/ 0 60000 65536"/>
                  <a:gd name="T9" fmla="*/ 0 w 1588"/>
                  <a:gd name="T10" fmla="*/ 0 h 12"/>
                  <a:gd name="T11" fmla="*/ 1588 w 1588"/>
                  <a:gd name="T12" fmla="*/ 12 h 12"/>
                </a:gdLst>
                <a:ahLst/>
                <a:cxnLst>
                  <a:cxn ang="T6">
                    <a:pos x="T0" y="T1"/>
                  </a:cxn>
                  <a:cxn ang="T7">
                    <a:pos x="T2" y="T3"/>
                  </a:cxn>
                  <a:cxn ang="T8">
                    <a:pos x="T4" y="T5"/>
                  </a:cxn>
                </a:cxnLst>
                <a:rect l="T9" t="T10" r="T11" b="T12"/>
                <a:pathLst>
                  <a:path w="1588" h="12">
                    <a:moveTo>
                      <a:pt x="0" y="12"/>
                    </a:moveTo>
                    <a:lnTo>
                      <a:pt x="0" y="10"/>
                    </a:lnTo>
                    <a:lnTo>
                      <a:pt x="0" y="0"/>
                    </a:lnTo>
                  </a:path>
                </a:pathLst>
              </a:custGeom>
              <a:noFill/>
              <a:ln w="698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grpSp>
      </p:grpSp>
      <p:sp>
        <p:nvSpPr>
          <p:cNvPr id="37909" name="Rectangle 10059"/>
          <p:cNvSpPr>
            <a:spLocks noChangeArrowheads="1"/>
          </p:cNvSpPr>
          <p:nvPr/>
        </p:nvSpPr>
        <p:spPr bwMode="auto">
          <a:xfrm>
            <a:off x="5022850" y="5969000"/>
            <a:ext cx="60325"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a:p>
        </p:txBody>
      </p:sp>
      <p:sp>
        <p:nvSpPr>
          <p:cNvPr id="37910" name="Line 10061"/>
          <p:cNvSpPr>
            <a:spLocks noChangeShapeType="1"/>
          </p:cNvSpPr>
          <p:nvPr/>
        </p:nvSpPr>
        <p:spPr bwMode="auto">
          <a:xfrm flipH="1">
            <a:off x="4841875" y="6223000"/>
            <a:ext cx="365125" cy="1588"/>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11" name="Line 10062"/>
          <p:cNvSpPr>
            <a:spLocks noChangeShapeType="1"/>
          </p:cNvSpPr>
          <p:nvPr/>
        </p:nvSpPr>
        <p:spPr bwMode="auto">
          <a:xfrm flipH="1" flipV="1">
            <a:off x="4872038" y="6354762"/>
            <a:ext cx="22224" cy="170363"/>
          </a:xfrm>
          <a:prstGeom prst="line">
            <a:avLst/>
          </a:prstGeom>
          <a:noFill/>
          <a:ln w="4699">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12" name="Rectangle 10063"/>
          <p:cNvSpPr>
            <a:spLocks noChangeArrowheads="1"/>
          </p:cNvSpPr>
          <p:nvPr/>
        </p:nvSpPr>
        <p:spPr bwMode="auto">
          <a:xfrm>
            <a:off x="3683000" y="1349375"/>
            <a:ext cx="83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solidFill>
                  <a:srgbClr val="000000"/>
                </a:solidFill>
                <a:latin typeface="Helvetica" pitchFamily="34" charset="0"/>
              </a:rPr>
              <a:t>Transcriptional</a:t>
            </a:r>
          </a:p>
          <a:p>
            <a:pPr algn="ctr"/>
            <a:r>
              <a:rPr lang="en-US" sz="900" b="1" dirty="0">
                <a:solidFill>
                  <a:srgbClr val="000000"/>
                </a:solidFill>
                <a:latin typeface="Helvetica" pitchFamily="34" charset="0"/>
              </a:rPr>
              <a:t>start site</a:t>
            </a:r>
            <a:endParaRPr lang="en-US" sz="3600" b="1" dirty="0"/>
          </a:p>
        </p:txBody>
      </p:sp>
      <p:sp>
        <p:nvSpPr>
          <p:cNvPr id="37913" name="Rectangle 10087"/>
          <p:cNvSpPr>
            <a:spLocks noChangeArrowheads="1"/>
          </p:cNvSpPr>
          <p:nvPr/>
        </p:nvSpPr>
        <p:spPr bwMode="auto">
          <a:xfrm>
            <a:off x="5264150" y="1323975"/>
            <a:ext cx="85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Transcriptional</a:t>
            </a:r>
          </a:p>
          <a:p>
            <a:r>
              <a:rPr lang="en-US" sz="900" b="1">
                <a:solidFill>
                  <a:srgbClr val="000000"/>
                </a:solidFill>
                <a:latin typeface="Helvetica" pitchFamily="34" charset="0"/>
              </a:rPr>
              <a:t>termination site</a:t>
            </a:r>
            <a:endParaRPr lang="en-US" sz="3600" b="1"/>
          </a:p>
        </p:txBody>
      </p:sp>
      <p:sp>
        <p:nvSpPr>
          <p:cNvPr id="37914" name="Rectangle 10117"/>
          <p:cNvSpPr>
            <a:spLocks noChangeArrowheads="1"/>
          </p:cNvSpPr>
          <p:nvPr/>
        </p:nvSpPr>
        <p:spPr bwMode="auto">
          <a:xfrm>
            <a:off x="144822" y="176633"/>
            <a:ext cx="268410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050" b="1" dirty="0">
                <a:solidFill>
                  <a:srgbClr val="000000"/>
                </a:solidFill>
                <a:latin typeface="Helvetica" pitchFamily="34" charset="0"/>
              </a:rPr>
              <a:t>G</a:t>
            </a:r>
            <a:r>
              <a:rPr lang="en-US" sz="1050" b="1" dirty="0" smtClean="0">
                <a:solidFill>
                  <a:srgbClr val="000000"/>
                </a:solidFill>
                <a:latin typeface="Helvetica" pitchFamily="34" charset="0"/>
              </a:rPr>
              <a:t>enes that can be activated are </a:t>
            </a:r>
            <a:r>
              <a:rPr lang="en-US" sz="1050" b="1" dirty="0">
                <a:solidFill>
                  <a:srgbClr val="000000"/>
                </a:solidFill>
                <a:latin typeface="Helvetica" pitchFamily="34" charset="0"/>
              </a:rPr>
              <a:t>flanked by nucleosome-free regions (NFR</a:t>
            </a:r>
            <a:r>
              <a:rPr lang="en-US" sz="1050" b="1" dirty="0" smtClean="0">
                <a:solidFill>
                  <a:srgbClr val="000000"/>
                </a:solidFill>
                <a:latin typeface="Helvetica" pitchFamily="34" charset="0"/>
              </a:rPr>
              <a:t>) </a:t>
            </a:r>
            <a:r>
              <a:rPr lang="en-US" sz="1050" b="1" dirty="0">
                <a:solidFill>
                  <a:srgbClr val="000000"/>
                </a:solidFill>
                <a:latin typeface="Helvetica" pitchFamily="34" charset="0"/>
              </a:rPr>
              <a:t>and well-positioned nucleosomes.</a:t>
            </a:r>
            <a:endParaRPr lang="en-US" sz="4400" b="1" dirty="0"/>
          </a:p>
        </p:txBody>
      </p:sp>
      <p:sp>
        <p:nvSpPr>
          <p:cNvPr id="37915" name="Rectangle 10202"/>
          <p:cNvSpPr>
            <a:spLocks noChangeArrowheads="1"/>
          </p:cNvSpPr>
          <p:nvPr/>
        </p:nvSpPr>
        <p:spPr bwMode="auto">
          <a:xfrm>
            <a:off x="5657850" y="2166124"/>
            <a:ext cx="3168848" cy="276999"/>
          </a:xfrm>
          <a:prstGeom prst="rect">
            <a:avLst/>
          </a:prstGeom>
          <a:solidFill>
            <a:schemeClr val="bg1"/>
          </a:solidFill>
          <a:ln>
            <a:noFill/>
          </a:ln>
          <a:extLst/>
        </p:spPr>
        <p:txBody>
          <a:bodyPr wrap="square" lIns="0" tIns="0" rIns="0" bIns="0">
            <a:spAutoFit/>
          </a:bodyPr>
          <a:lstStyle/>
          <a:p>
            <a:r>
              <a:rPr lang="en-US" sz="900" b="1" dirty="0" smtClean="0">
                <a:solidFill>
                  <a:srgbClr val="000000"/>
                </a:solidFill>
                <a:latin typeface="Helvetica" pitchFamily="34" charset="0"/>
              </a:rPr>
              <a:t>BINDING OF ACTIVATORS:</a:t>
            </a:r>
          </a:p>
          <a:p>
            <a:r>
              <a:rPr lang="en-US" sz="900" b="1" dirty="0" smtClean="0">
                <a:solidFill>
                  <a:srgbClr val="000000"/>
                </a:solidFill>
                <a:latin typeface="Helvetica" pitchFamily="34" charset="0"/>
              </a:rPr>
              <a:t>Activator </a:t>
            </a:r>
            <a:r>
              <a:rPr lang="en-US" sz="900" b="1" dirty="0">
                <a:solidFill>
                  <a:srgbClr val="000000"/>
                </a:solidFill>
                <a:latin typeface="Helvetica" pitchFamily="34" charset="0"/>
              </a:rPr>
              <a:t>proteins bind to </a:t>
            </a:r>
            <a:r>
              <a:rPr lang="en-US" sz="900" b="1" dirty="0" smtClean="0">
                <a:solidFill>
                  <a:srgbClr val="000000"/>
                </a:solidFill>
                <a:latin typeface="Helvetica" pitchFamily="34" charset="0"/>
              </a:rPr>
              <a:t>enhancer sequences</a:t>
            </a:r>
            <a:r>
              <a:rPr lang="en-US" sz="900" b="1" dirty="0">
                <a:solidFill>
                  <a:srgbClr val="000000"/>
                </a:solidFill>
                <a:latin typeface="Helvetica" pitchFamily="34" charset="0"/>
              </a:rPr>
              <a:t>. </a:t>
            </a:r>
            <a:endParaRPr lang="en-US" sz="3600" b="1" dirty="0"/>
          </a:p>
        </p:txBody>
      </p:sp>
      <p:sp>
        <p:nvSpPr>
          <p:cNvPr id="37916" name="Rectangle 10347"/>
          <p:cNvSpPr>
            <a:spLocks noChangeArrowheads="1"/>
          </p:cNvSpPr>
          <p:nvPr/>
        </p:nvSpPr>
        <p:spPr bwMode="auto">
          <a:xfrm>
            <a:off x="5832026" y="3179341"/>
            <a:ext cx="3244850" cy="692497"/>
          </a:xfrm>
          <a:prstGeom prst="rect">
            <a:avLst/>
          </a:prstGeom>
          <a:solidFill>
            <a:schemeClr val="bg1"/>
          </a:solidFill>
          <a:ln>
            <a:noFill/>
          </a:ln>
          <a:extLst/>
        </p:spPr>
        <p:txBody>
          <a:bodyPr wrap="square" lIns="0" tIns="0" rIns="0" bIns="0">
            <a:spAutoFit/>
          </a:bodyPr>
          <a:lstStyle/>
          <a:p>
            <a:r>
              <a:rPr lang="en-US" sz="900" b="1" dirty="0" smtClean="0">
                <a:solidFill>
                  <a:srgbClr val="000000"/>
                </a:solidFill>
                <a:latin typeface="Helvetica" pitchFamily="34" charset="0"/>
              </a:rPr>
              <a:t>CHROMATIN REMODELING AND HISTONE MODIFICATION:</a:t>
            </a:r>
          </a:p>
          <a:p>
            <a:r>
              <a:rPr lang="en-US" sz="900" b="1" dirty="0" smtClean="0">
                <a:solidFill>
                  <a:srgbClr val="000000"/>
                </a:solidFill>
                <a:latin typeface="Helvetica" pitchFamily="34" charset="0"/>
              </a:rPr>
              <a:t>Activator </a:t>
            </a:r>
            <a:r>
              <a:rPr lang="en-US" sz="900" b="1" dirty="0">
                <a:solidFill>
                  <a:srgbClr val="000000"/>
                </a:solidFill>
                <a:latin typeface="Helvetica" pitchFamily="34" charset="0"/>
              </a:rPr>
              <a:t>proteins recruit </a:t>
            </a:r>
            <a:r>
              <a:rPr lang="en-US" sz="900" b="1" dirty="0" smtClean="0">
                <a:solidFill>
                  <a:srgbClr val="000000"/>
                </a:solidFill>
                <a:latin typeface="Helvetica" pitchFamily="34" charset="0"/>
              </a:rPr>
              <a:t>chromatin remodeling complexes (</a:t>
            </a:r>
            <a:r>
              <a:rPr lang="en-US" sz="900" b="1" dirty="0" err="1" smtClean="0">
                <a:solidFill>
                  <a:srgbClr val="000000"/>
                </a:solidFill>
                <a:latin typeface="Helvetica" pitchFamily="34" charset="0"/>
              </a:rPr>
              <a:t>e.g.SWI</a:t>
            </a:r>
            <a:r>
              <a:rPr lang="en-US" sz="900" b="1" dirty="0" smtClean="0">
                <a:solidFill>
                  <a:srgbClr val="000000"/>
                </a:solidFill>
                <a:latin typeface="Helvetica" pitchFamily="34" charset="0"/>
              </a:rPr>
              <a:t>/SNF) </a:t>
            </a:r>
            <a:r>
              <a:rPr lang="en-US" sz="900" b="1" dirty="0">
                <a:solidFill>
                  <a:srgbClr val="000000"/>
                </a:solidFill>
                <a:latin typeface="Helvetica" pitchFamily="34" charset="0"/>
              </a:rPr>
              <a:t>and histone </a:t>
            </a:r>
            <a:r>
              <a:rPr lang="en-US" sz="900" b="1" dirty="0" smtClean="0">
                <a:solidFill>
                  <a:srgbClr val="000000"/>
                </a:solidFill>
                <a:latin typeface="Helvetica" pitchFamily="34" charset="0"/>
              </a:rPr>
              <a:t>modifying enzymes (e.g. histone </a:t>
            </a:r>
            <a:r>
              <a:rPr lang="en-US" sz="900" b="1" dirty="0" err="1" smtClean="0">
                <a:solidFill>
                  <a:srgbClr val="000000"/>
                </a:solidFill>
                <a:latin typeface="Helvetica" pitchFamily="34" charset="0"/>
              </a:rPr>
              <a:t>acetyltransferase</a:t>
            </a:r>
            <a:r>
              <a:rPr lang="en-US" sz="900" b="1" dirty="0" smtClean="0">
                <a:solidFill>
                  <a:srgbClr val="000000"/>
                </a:solidFill>
                <a:latin typeface="Helvetica" pitchFamily="34" charset="0"/>
              </a:rPr>
              <a:t>). Nucleosomes may </a:t>
            </a:r>
            <a:r>
              <a:rPr lang="en-US" sz="900" b="1" dirty="0">
                <a:solidFill>
                  <a:srgbClr val="000000"/>
                </a:solidFill>
                <a:latin typeface="Helvetica" pitchFamily="34" charset="0"/>
              </a:rPr>
              <a:t>be </a:t>
            </a:r>
            <a:r>
              <a:rPr lang="en-US" sz="900" b="1" dirty="0" smtClean="0">
                <a:solidFill>
                  <a:srgbClr val="000000"/>
                </a:solidFill>
                <a:latin typeface="Helvetica" pitchFamily="34" charset="0"/>
              </a:rPr>
              <a:t>moved or evicted</a:t>
            </a:r>
            <a:r>
              <a:rPr lang="en-US" sz="900" b="1" dirty="0">
                <a:solidFill>
                  <a:srgbClr val="000000"/>
                </a:solidFill>
                <a:latin typeface="Helvetica" pitchFamily="34" charset="0"/>
              </a:rPr>
              <a:t>. Some histones </a:t>
            </a:r>
            <a:r>
              <a:rPr lang="en-US" sz="900" b="1" dirty="0" smtClean="0">
                <a:solidFill>
                  <a:srgbClr val="000000"/>
                </a:solidFill>
                <a:latin typeface="Helvetica" pitchFamily="34" charset="0"/>
              </a:rPr>
              <a:t>are covalently modified</a:t>
            </a:r>
            <a:r>
              <a:rPr lang="en-US" sz="900" b="1" dirty="0">
                <a:solidFill>
                  <a:srgbClr val="000000"/>
                </a:solidFill>
                <a:latin typeface="Helvetica" pitchFamily="34" charset="0"/>
              </a:rPr>
              <a:t> </a:t>
            </a:r>
            <a:r>
              <a:rPr lang="en-US" sz="900" b="1" dirty="0" smtClean="0">
                <a:solidFill>
                  <a:srgbClr val="000000"/>
                </a:solidFill>
                <a:latin typeface="Helvetica" pitchFamily="34" charset="0"/>
              </a:rPr>
              <a:t>( e.g. acetylation).</a:t>
            </a:r>
            <a:endParaRPr lang="en-US" sz="3600" b="1" dirty="0"/>
          </a:p>
        </p:txBody>
      </p:sp>
      <p:sp>
        <p:nvSpPr>
          <p:cNvPr id="37917" name="Rectangle 10631"/>
          <p:cNvSpPr>
            <a:spLocks noChangeArrowheads="1"/>
          </p:cNvSpPr>
          <p:nvPr/>
        </p:nvSpPr>
        <p:spPr bwMode="auto">
          <a:xfrm>
            <a:off x="3429000" y="5568315"/>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18" name="Rectangle 10650"/>
          <p:cNvSpPr>
            <a:spLocks noChangeArrowheads="1"/>
          </p:cNvSpPr>
          <p:nvPr/>
        </p:nvSpPr>
        <p:spPr bwMode="auto">
          <a:xfrm>
            <a:off x="4499856" y="560243"/>
            <a:ext cx="17825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Helvetica" pitchFamily="34" charset="0"/>
              </a:rPr>
              <a:t>nucleosome-free regions </a:t>
            </a:r>
            <a:r>
              <a:rPr lang="en-US" sz="900" b="1" dirty="0" smtClean="0">
                <a:solidFill>
                  <a:srgbClr val="000000"/>
                </a:solidFill>
                <a:latin typeface="Helvetica" pitchFamily="34" charset="0"/>
              </a:rPr>
              <a:t>(NFRs)</a:t>
            </a:r>
            <a:endParaRPr lang="en-US" sz="3600" b="1" dirty="0"/>
          </a:p>
        </p:txBody>
      </p:sp>
      <p:sp>
        <p:nvSpPr>
          <p:cNvPr id="37919" name="Rectangle 10653"/>
          <p:cNvSpPr>
            <a:spLocks noChangeArrowheads="1"/>
          </p:cNvSpPr>
          <p:nvPr/>
        </p:nvSpPr>
        <p:spPr bwMode="auto">
          <a:xfrm>
            <a:off x="2819400" y="1263650"/>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Helvetica" pitchFamily="34" charset="0"/>
              </a:rPr>
              <a:t>Enhancer</a:t>
            </a:r>
            <a:endParaRPr lang="en-US" sz="3600" b="1" dirty="0"/>
          </a:p>
        </p:txBody>
      </p:sp>
      <p:sp>
        <p:nvSpPr>
          <p:cNvPr id="37920" name="Rectangle 10661"/>
          <p:cNvSpPr>
            <a:spLocks noChangeArrowheads="1"/>
          </p:cNvSpPr>
          <p:nvPr/>
        </p:nvSpPr>
        <p:spPr bwMode="auto">
          <a:xfrm>
            <a:off x="3556000" y="2527300"/>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Enhancer</a:t>
            </a:r>
            <a:endParaRPr lang="en-US" sz="3600" b="1"/>
          </a:p>
        </p:txBody>
      </p:sp>
      <p:sp>
        <p:nvSpPr>
          <p:cNvPr id="37921" name="Rectangle 10669"/>
          <p:cNvSpPr>
            <a:spLocks noChangeArrowheads="1"/>
          </p:cNvSpPr>
          <p:nvPr/>
        </p:nvSpPr>
        <p:spPr bwMode="auto">
          <a:xfrm>
            <a:off x="3378200" y="4895850"/>
            <a:ext cx="770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900" b="1" dirty="0">
                <a:solidFill>
                  <a:srgbClr val="000000"/>
                </a:solidFill>
                <a:latin typeface="Helvetica" pitchFamily="34" charset="0"/>
              </a:rPr>
              <a:t>Pre-initiation complex</a:t>
            </a:r>
            <a:endParaRPr lang="en-US" sz="3600" b="1" dirty="0"/>
          </a:p>
        </p:txBody>
      </p:sp>
      <p:sp>
        <p:nvSpPr>
          <p:cNvPr id="37922" name="Rectangle 10690"/>
          <p:cNvSpPr>
            <a:spLocks noChangeArrowheads="1"/>
          </p:cNvSpPr>
          <p:nvPr/>
        </p:nvSpPr>
        <p:spPr bwMode="auto">
          <a:xfrm>
            <a:off x="5832026" y="4207302"/>
            <a:ext cx="3124200" cy="553998"/>
          </a:xfrm>
          <a:prstGeom prst="rect">
            <a:avLst/>
          </a:prstGeom>
          <a:solidFill>
            <a:schemeClr val="bg1"/>
          </a:solidFill>
          <a:ln>
            <a:noFill/>
          </a:ln>
          <a:extLst/>
        </p:spPr>
        <p:txBody>
          <a:bodyPr wrap="square" lIns="0" tIns="0" rIns="0" bIns="0">
            <a:spAutoFit/>
          </a:bodyPr>
          <a:lstStyle/>
          <a:p>
            <a:r>
              <a:rPr lang="en-US" sz="900" b="1" dirty="0" smtClean="0">
                <a:solidFill>
                  <a:srgbClr val="000000"/>
                </a:solidFill>
                <a:latin typeface="Helvetica" pitchFamily="34" charset="0"/>
              </a:rPr>
              <a:t>FORMATION OF PRE-INITIATION COMPLEX:</a:t>
            </a:r>
            <a:endParaRPr lang="en-US" sz="900" b="1" dirty="0">
              <a:solidFill>
                <a:srgbClr val="000000"/>
              </a:solidFill>
              <a:latin typeface="Helvetica" pitchFamily="34" charset="0"/>
            </a:endParaRPr>
          </a:p>
          <a:p>
            <a:r>
              <a:rPr lang="en-US" sz="900" b="1" dirty="0">
                <a:solidFill>
                  <a:srgbClr val="000000"/>
                </a:solidFill>
                <a:latin typeface="Helvetica" pitchFamily="34" charset="0"/>
              </a:rPr>
              <a:t>General transcription factors </a:t>
            </a:r>
            <a:r>
              <a:rPr lang="en-US" sz="900" b="1" dirty="0" smtClean="0">
                <a:solidFill>
                  <a:srgbClr val="000000"/>
                </a:solidFill>
                <a:latin typeface="Helvetica" pitchFamily="34" charset="0"/>
              </a:rPr>
              <a:t>and RNA </a:t>
            </a:r>
            <a:r>
              <a:rPr lang="en-US" sz="900" b="1" dirty="0">
                <a:solidFill>
                  <a:srgbClr val="000000"/>
                </a:solidFill>
                <a:latin typeface="Helvetica" pitchFamily="34" charset="0"/>
              </a:rPr>
              <a:t>polymerase II are able to </a:t>
            </a:r>
            <a:r>
              <a:rPr lang="en-US" sz="900" b="1" dirty="0" smtClean="0">
                <a:solidFill>
                  <a:srgbClr val="000000"/>
                </a:solidFill>
                <a:latin typeface="Helvetica" pitchFamily="34" charset="0"/>
              </a:rPr>
              <a:t>bind to </a:t>
            </a:r>
            <a:r>
              <a:rPr lang="en-US" sz="900" b="1" dirty="0">
                <a:solidFill>
                  <a:srgbClr val="000000"/>
                </a:solidFill>
                <a:latin typeface="Helvetica" pitchFamily="34" charset="0"/>
              </a:rPr>
              <a:t>the core promoter and form </a:t>
            </a:r>
            <a:r>
              <a:rPr lang="en-US" sz="900" b="1" dirty="0" smtClean="0">
                <a:solidFill>
                  <a:srgbClr val="000000"/>
                </a:solidFill>
                <a:latin typeface="Helvetica" pitchFamily="34" charset="0"/>
              </a:rPr>
              <a:t>a pre-initiation </a:t>
            </a:r>
            <a:r>
              <a:rPr lang="en-US" sz="900" b="1" dirty="0">
                <a:solidFill>
                  <a:srgbClr val="000000"/>
                </a:solidFill>
                <a:latin typeface="Helvetica" pitchFamily="34" charset="0"/>
              </a:rPr>
              <a:t>complex.</a:t>
            </a:r>
            <a:endParaRPr lang="en-US" sz="3600" b="1" dirty="0"/>
          </a:p>
        </p:txBody>
      </p:sp>
      <p:sp>
        <p:nvSpPr>
          <p:cNvPr id="37924" name="Rectangle 11032"/>
          <p:cNvSpPr>
            <a:spLocks noChangeArrowheads="1"/>
          </p:cNvSpPr>
          <p:nvPr/>
        </p:nvSpPr>
        <p:spPr bwMode="auto">
          <a:xfrm>
            <a:off x="3657600" y="1997075"/>
            <a:ext cx="5001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Activator</a:t>
            </a:r>
            <a:endParaRPr lang="en-US" sz="3600" b="1"/>
          </a:p>
        </p:txBody>
      </p:sp>
      <p:sp>
        <p:nvSpPr>
          <p:cNvPr id="37925" name="Rectangle 11041"/>
          <p:cNvSpPr>
            <a:spLocks noChangeArrowheads="1"/>
          </p:cNvSpPr>
          <p:nvPr/>
        </p:nvSpPr>
        <p:spPr bwMode="auto">
          <a:xfrm>
            <a:off x="3549650" y="3206750"/>
            <a:ext cx="14042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Histone acetyltransferase</a:t>
            </a:r>
            <a:endParaRPr lang="en-US" sz="3600" b="1"/>
          </a:p>
        </p:txBody>
      </p:sp>
      <p:sp>
        <p:nvSpPr>
          <p:cNvPr id="37926" name="Rectangle 11089"/>
          <p:cNvSpPr>
            <a:spLocks noChangeArrowheads="1"/>
          </p:cNvSpPr>
          <p:nvPr/>
        </p:nvSpPr>
        <p:spPr bwMode="auto">
          <a:xfrm>
            <a:off x="4212908" y="350202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27" name="Rectangle 11091"/>
          <p:cNvSpPr>
            <a:spLocks noChangeArrowheads="1"/>
          </p:cNvSpPr>
          <p:nvPr/>
        </p:nvSpPr>
        <p:spPr bwMode="auto">
          <a:xfrm>
            <a:off x="4040770" y="3611892"/>
            <a:ext cx="94578" cy="107722"/>
          </a:xfrm>
          <a:prstGeom prst="rect">
            <a:avLst/>
          </a:prstGeom>
          <a:noFill/>
          <a:ln>
            <a:noFill/>
          </a:ln>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28" name="Rectangle 11093"/>
          <p:cNvSpPr>
            <a:spLocks noChangeArrowheads="1"/>
          </p:cNvSpPr>
          <p:nvPr/>
        </p:nvSpPr>
        <p:spPr bwMode="auto">
          <a:xfrm>
            <a:off x="4403725" y="344921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29" name="Rectangle 11099"/>
          <p:cNvSpPr>
            <a:spLocks noChangeArrowheads="1"/>
          </p:cNvSpPr>
          <p:nvPr/>
        </p:nvSpPr>
        <p:spPr bwMode="auto">
          <a:xfrm>
            <a:off x="4257675" y="3735397"/>
            <a:ext cx="1222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700" dirty="0">
                <a:solidFill>
                  <a:srgbClr val="000000"/>
                </a:solidFill>
                <a:latin typeface="Helvetica" pitchFamily="34" charset="0"/>
              </a:rPr>
              <a:t>ac</a:t>
            </a:r>
            <a:endParaRPr lang="en-US" sz="3600" dirty="0"/>
          </a:p>
        </p:txBody>
      </p:sp>
      <p:sp>
        <p:nvSpPr>
          <p:cNvPr id="37930" name="Rectangle 11101"/>
          <p:cNvSpPr>
            <a:spLocks noChangeArrowheads="1"/>
          </p:cNvSpPr>
          <p:nvPr/>
        </p:nvSpPr>
        <p:spPr bwMode="auto">
          <a:xfrm>
            <a:off x="4176713" y="449262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31" name="Rectangle 11103"/>
          <p:cNvSpPr>
            <a:spLocks noChangeArrowheads="1"/>
          </p:cNvSpPr>
          <p:nvPr/>
        </p:nvSpPr>
        <p:spPr bwMode="auto">
          <a:xfrm>
            <a:off x="4046369" y="4607339"/>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32" name="Rectangle 11105"/>
          <p:cNvSpPr>
            <a:spLocks noChangeArrowheads="1"/>
          </p:cNvSpPr>
          <p:nvPr/>
        </p:nvSpPr>
        <p:spPr bwMode="auto">
          <a:xfrm>
            <a:off x="4407154" y="4436058"/>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33" name="Rectangle 11107"/>
          <p:cNvSpPr>
            <a:spLocks noChangeArrowheads="1"/>
          </p:cNvSpPr>
          <p:nvPr/>
        </p:nvSpPr>
        <p:spPr bwMode="auto">
          <a:xfrm>
            <a:off x="4668838" y="4456113"/>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34" name="Rectangle 11109"/>
          <p:cNvSpPr>
            <a:spLocks noChangeArrowheads="1"/>
          </p:cNvSpPr>
          <p:nvPr/>
        </p:nvSpPr>
        <p:spPr bwMode="auto">
          <a:xfrm>
            <a:off x="5045075" y="559752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35" name="Rectangle 11111"/>
          <p:cNvSpPr>
            <a:spLocks noChangeArrowheads="1"/>
          </p:cNvSpPr>
          <p:nvPr/>
        </p:nvSpPr>
        <p:spPr bwMode="auto">
          <a:xfrm>
            <a:off x="5238750" y="559752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36" name="Rectangle 11113"/>
          <p:cNvSpPr>
            <a:spLocks noChangeArrowheads="1"/>
          </p:cNvSpPr>
          <p:nvPr/>
        </p:nvSpPr>
        <p:spPr bwMode="auto">
          <a:xfrm>
            <a:off x="3775075" y="3530600"/>
            <a:ext cx="1651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dirty="0">
                <a:solidFill>
                  <a:srgbClr val="000000"/>
                </a:solidFill>
                <a:latin typeface="Helvetica" pitchFamily="34" charset="0"/>
              </a:rPr>
              <a:t>SWI/</a:t>
            </a:r>
          </a:p>
          <a:p>
            <a:r>
              <a:rPr lang="en-US" sz="600" b="1" dirty="0">
                <a:solidFill>
                  <a:srgbClr val="000000"/>
                </a:solidFill>
                <a:latin typeface="Helvetica" pitchFamily="34" charset="0"/>
              </a:rPr>
              <a:t>SNF</a:t>
            </a:r>
            <a:endParaRPr lang="en-US" b="1" dirty="0"/>
          </a:p>
        </p:txBody>
      </p:sp>
      <p:sp>
        <p:nvSpPr>
          <p:cNvPr id="37937" name="Rectangle 11120"/>
          <p:cNvSpPr>
            <a:spLocks noChangeArrowheads="1"/>
          </p:cNvSpPr>
          <p:nvPr/>
        </p:nvSpPr>
        <p:spPr bwMode="auto">
          <a:xfrm>
            <a:off x="4953000" y="5953125"/>
            <a:ext cx="7950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Open complex</a:t>
            </a:r>
            <a:endParaRPr lang="en-US" sz="3600" b="1"/>
          </a:p>
        </p:txBody>
      </p:sp>
      <p:sp>
        <p:nvSpPr>
          <p:cNvPr id="37938" name="Rectangle 11131"/>
          <p:cNvSpPr>
            <a:spLocks noChangeArrowheads="1"/>
          </p:cNvSpPr>
          <p:nvPr/>
        </p:nvSpPr>
        <p:spPr bwMode="auto">
          <a:xfrm>
            <a:off x="4555938" y="5600709"/>
            <a:ext cx="322204" cy="76944"/>
          </a:xfrm>
          <a:prstGeom prst="rect">
            <a:avLst/>
          </a:prstGeom>
          <a:solidFill>
            <a:schemeClr val="bg1"/>
          </a:solidFill>
          <a:ln>
            <a:noFill/>
          </a:ln>
          <a:extLst/>
        </p:spPr>
        <p:txBody>
          <a:bodyPr wrap="none" lIns="0" tIns="0" rIns="0" bIns="0">
            <a:spAutoFit/>
          </a:bodyPr>
          <a:lstStyle/>
          <a:p>
            <a:r>
              <a:rPr lang="en-US" sz="500" b="1" dirty="0">
                <a:solidFill>
                  <a:srgbClr val="000000"/>
                </a:solidFill>
                <a:latin typeface="Helvetica" pitchFamily="34" charset="0"/>
              </a:rPr>
              <a:t>Pre-mRNA</a:t>
            </a:r>
            <a:endParaRPr lang="en-US" sz="2000" b="1" dirty="0"/>
          </a:p>
        </p:txBody>
      </p:sp>
      <p:sp>
        <p:nvSpPr>
          <p:cNvPr id="37939" name="Rectangle 11139"/>
          <p:cNvSpPr>
            <a:spLocks noChangeArrowheads="1"/>
          </p:cNvSpPr>
          <p:nvPr/>
        </p:nvSpPr>
        <p:spPr bwMode="auto">
          <a:xfrm>
            <a:off x="5216525" y="6184900"/>
            <a:ext cx="852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Helvetica" pitchFamily="34" charset="0"/>
              </a:rPr>
              <a:t>Evicted histone</a:t>
            </a:r>
          </a:p>
          <a:p>
            <a:r>
              <a:rPr lang="en-US" sz="900" b="1" dirty="0">
                <a:solidFill>
                  <a:srgbClr val="000000"/>
                </a:solidFill>
                <a:latin typeface="Helvetica" pitchFamily="34" charset="0"/>
              </a:rPr>
              <a:t>proteins</a:t>
            </a:r>
            <a:endParaRPr lang="en-US" sz="3600" b="1" dirty="0"/>
          </a:p>
        </p:txBody>
      </p:sp>
      <p:sp>
        <p:nvSpPr>
          <p:cNvPr id="37940" name="Rectangle 11161"/>
          <p:cNvSpPr>
            <a:spLocks noChangeArrowheads="1"/>
          </p:cNvSpPr>
          <p:nvPr/>
        </p:nvSpPr>
        <p:spPr bwMode="auto">
          <a:xfrm>
            <a:off x="4793342" y="6538021"/>
            <a:ext cx="786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900" b="1" dirty="0" smtClean="0">
                <a:solidFill>
                  <a:srgbClr val="000000"/>
                </a:solidFill>
                <a:latin typeface="Helvetica" pitchFamily="34" charset="0"/>
              </a:rPr>
              <a:t>Histone Chaperone</a:t>
            </a:r>
            <a:endParaRPr lang="en-US" sz="3600" b="1" dirty="0"/>
          </a:p>
        </p:txBody>
      </p:sp>
      <p:sp>
        <p:nvSpPr>
          <p:cNvPr id="37941" name="Rectangle 11176"/>
          <p:cNvSpPr>
            <a:spLocks noChangeArrowheads="1"/>
          </p:cNvSpPr>
          <p:nvPr/>
        </p:nvSpPr>
        <p:spPr bwMode="auto">
          <a:xfrm>
            <a:off x="4244975" y="4731511"/>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42" name="Freeform 11178"/>
          <p:cNvSpPr>
            <a:spLocks noEditPoints="1"/>
          </p:cNvSpPr>
          <p:nvPr/>
        </p:nvSpPr>
        <p:spPr bwMode="auto">
          <a:xfrm>
            <a:off x="4883150" y="5743575"/>
            <a:ext cx="22225" cy="28575"/>
          </a:xfrm>
          <a:custGeom>
            <a:avLst/>
            <a:gdLst>
              <a:gd name="T0" fmla="*/ 2147483647 w 14"/>
              <a:gd name="T1" fmla="*/ 2147483647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2147483647 w 14"/>
              <a:gd name="T15" fmla="*/ 0 h 18"/>
              <a:gd name="T16" fmla="*/ 2147483647 w 14"/>
              <a:gd name="T17" fmla="*/ 2147483647 h 18"/>
              <a:gd name="T18" fmla="*/ 2147483647 w 14"/>
              <a:gd name="T19" fmla="*/ 2147483647 h 18"/>
              <a:gd name="T20" fmla="*/ 2147483647 w 14"/>
              <a:gd name="T21" fmla="*/ 2147483647 h 18"/>
              <a:gd name="T22" fmla="*/ 2147483647 w 14"/>
              <a:gd name="T23" fmla="*/ 2147483647 h 18"/>
              <a:gd name="T24" fmla="*/ 2147483647 w 14"/>
              <a:gd name="T25" fmla="*/ 2147483647 h 18"/>
              <a:gd name="T26" fmla="*/ 2147483647 w 14"/>
              <a:gd name="T27" fmla="*/ 2147483647 h 18"/>
              <a:gd name="T28" fmla="*/ 2147483647 w 14"/>
              <a:gd name="T29" fmla="*/ 2147483647 h 18"/>
              <a:gd name="T30" fmla="*/ 2147483647 w 14"/>
              <a:gd name="T31" fmla="*/ 2147483647 h 18"/>
              <a:gd name="T32" fmla="*/ 2147483647 w 14"/>
              <a:gd name="T33" fmla="*/ 2147483647 h 18"/>
              <a:gd name="T34" fmla="*/ 2147483647 w 14"/>
              <a:gd name="T35" fmla="*/ 2147483647 h 18"/>
              <a:gd name="T36" fmla="*/ 2147483647 w 14"/>
              <a:gd name="T37" fmla="*/ 2147483647 h 18"/>
              <a:gd name="T38" fmla="*/ 0 w 14"/>
              <a:gd name="T39" fmla="*/ 2147483647 h 18"/>
              <a:gd name="T40" fmla="*/ 0 w 14"/>
              <a:gd name="T41" fmla="*/ 2147483647 h 18"/>
              <a:gd name="T42" fmla="*/ 0 w 14"/>
              <a:gd name="T43" fmla="*/ 2147483647 h 18"/>
              <a:gd name="T44" fmla="*/ 2147483647 w 14"/>
              <a:gd name="T45" fmla="*/ 2147483647 h 18"/>
              <a:gd name="T46" fmla="*/ 2147483647 w 14"/>
              <a:gd name="T47" fmla="*/ 2147483647 h 18"/>
              <a:gd name="T48" fmla="*/ 2147483647 w 14"/>
              <a:gd name="T49" fmla="*/ 2147483647 h 18"/>
              <a:gd name="T50" fmla="*/ 2147483647 w 14"/>
              <a:gd name="T51" fmla="*/ 2147483647 h 18"/>
              <a:gd name="T52" fmla="*/ 2147483647 w 14"/>
              <a:gd name="T53" fmla="*/ 2147483647 h 18"/>
              <a:gd name="T54" fmla="*/ 2147483647 w 14"/>
              <a:gd name="T55" fmla="*/ 2147483647 h 18"/>
              <a:gd name="T56" fmla="*/ 2147483647 w 14"/>
              <a:gd name="T57" fmla="*/ 2147483647 h 18"/>
              <a:gd name="T58" fmla="*/ 2147483647 w 14"/>
              <a:gd name="T59" fmla="*/ 2147483647 h 18"/>
              <a:gd name="T60" fmla="*/ 2147483647 w 14"/>
              <a:gd name="T61" fmla="*/ 2147483647 h 18"/>
              <a:gd name="T62" fmla="*/ 2147483647 w 14"/>
              <a:gd name="T63" fmla="*/ 2147483647 h 18"/>
              <a:gd name="T64" fmla="*/ 2147483647 w 14"/>
              <a:gd name="T65" fmla="*/ 2147483647 h 18"/>
              <a:gd name="T66" fmla="*/ 2147483647 w 14"/>
              <a:gd name="T67" fmla="*/ 2147483647 h 18"/>
              <a:gd name="T68" fmla="*/ 2147483647 w 14"/>
              <a:gd name="T69" fmla="*/ 2147483647 h 18"/>
              <a:gd name="T70" fmla="*/ 2147483647 w 14"/>
              <a:gd name="T71" fmla="*/ 2147483647 h 18"/>
              <a:gd name="T72" fmla="*/ 2147483647 w 14"/>
              <a:gd name="T73" fmla="*/ 2147483647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8"/>
              <a:gd name="T113" fmla="*/ 14 w 14"/>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8">
                <a:moveTo>
                  <a:pt x="12" y="18"/>
                </a:moveTo>
                <a:lnTo>
                  <a:pt x="14" y="18"/>
                </a:lnTo>
                <a:lnTo>
                  <a:pt x="14" y="16"/>
                </a:lnTo>
                <a:lnTo>
                  <a:pt x="14" y="10"/>
                </a:lnTo>
                <a:lnTo>
                  <a:pt x="14" y="6"/>
                </a:lnTo>
                <a:lnTo>
                  <a:pt x="14" y="4"/>
                </a:lnTo>
                <a:lnTo>
                  <a:pt x="12" y="2"/>
                </a:lnTo>
                <a:lnTo>
                  <a:pt x="10" y="2"/>
                </a:lnTo>
                <a:lnTo>
                  <a:pt x="8" y="0"/>
                </a:lnTo>
                <a:lnTo>
                  <a:pt x="4" y="2"/>
                </a:lnTo>
                <a:lnTo>
                  <a:pt x="2" y="2"/>
                </a:lnTo>
                <a:lnTo>
                  <a:pt x="0" y="6"/>
                </a:lnTo>
                <a:lnTo>
                  <a:pt x="2" y="6"/>
                </a:lnTo>
                <a:lnTo>
                  <a:pt x="4" y="4"/>
                </a:lnTo>
                <a:lnTo>
                  <a:pt x="6" y="4"/>
                </a:lnTo>
                <a:lnTo>
                  <a:pt x="10" y="4"/>
                </a:lnTo>
                <a:lnTo>
                  <a:pt x="10" y="6"/>
                </a:lnTo>
                <a:lnTo>
                  <a:pt x="10" y="8"/>
                </a:lnTo>
                <a:lnTo>
                  <a:pt x="6" y="8"/>
                </a:lnTo>
                <a:lnTo>
                  <a:pt x="4" y="8"/>
                </a:lnTo>
                <a:lnTo>
                  <a:pt x="2" y="10"/>
                </a:lnTo>
                <a:lnTo>
                  <a:pt x="0" y="12"/>
                </a:lnTo>
                <a:lnTo>
                  <a:pt x="0" y="14"/>
                </a:lnTo>
                <a:lnTo>
                  <a:pt x="0" y="16"/>
                </a:lnTo>
                <a:lnTo>
                  <a:pt x="6" y="18"/>
                </a:lnTo>
                <a:lnTo>
                  <a:pt x="8" y="18"/>
                </a:lnTo>
                <a:lnTo>
                  <a:pt x="12" y="16"/>
                </a:lnTo>
                <a:lnTo>
                  <a:pt x="12" y="18"/>
                </a:lnTo>
                <a:close/>
                <a:moveTo>
                  <a:pt x="10" y="10"/>
                </a:moveTo>
                <a:lnTo>
                  <a:pt x="10" y="10"/>
                </a:lnTo>
                <a:lnTo>
                  <a:pt x="10" y="14"/>
                </a:lnTo>
                <a:lnTo>
                  <a:pt x="8" y="16"/>
                </a:lnTo>
                <a:lnTo>
                  <a:pt x="6" y="16"/>
                </a:lnTo>
                <a:lnTo>
                  <a:pt x="4" y="16"/>
                </a:lnTo>
                <a:lnTo>
                  <a:pt x="2" y="14"/>
                </a:lnTo>
                <a:lnTo>
                  <a:pt x="2" y="12"/>
                </a:lnTo>
                <a:lnTo>
                  <a:pt x="4" y="10"/>
                </a:lnTo>
                <a:lnTo>
                  <a:pt x="6" y="10"/>
                </a:lnTo>
                <a:lnTo>
                  <a:pt x="10" y="10"/>
                </a:lnTo>
                <a:close/>
              </a:path>
            </a:pathLst>
          </a:custGeom>
          <a:noFill/>
          <a:ln w="6">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43" name="Freeform 11179"/>
          <p:cNvSpPr>
            <a:spLocks/>
          </p:cNvSpPr>
          <p:nvPr/>
        </p:nvSpPr>
        <p:spPr bwMode="auto">
          <a:xfrm>
            <a:off x="4914900" y="5743575"/>
            <a:ext cx="22225" cy="28575"/>
          </a:xfrm>
          <a:custGeom>
            <a:avLst/>
            <a:gdLst>
              <a:gd name="T0" fmla="*/ 2147483647 w 14"/>
              <a:gd name="T1" fmla="*/ 2147483647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2147483647 w 14"/>
              <a:gd name="T15" fmla="*/ 2147483647 h 18"/>
              <a:gd name="T16" fmla="*/ 2147483647 w 14"/>
              <a:gd name="T17" fmla="*/ 2147483647 h 18"/>
              <a:gd name="T18" fmla="*/ 2147483647 w 14"/>
              <a:gd name="T19" fmla="*/ 2147483647 h 18"/>
              <a:gd name="T20" fmla="*/ 2147483647 w 14"/>
              <a:gd name="T21" fmla="*/ 2147483647 h 18"/>
              <a:gd name="T22" fmla="*/ 2147483647 w 14"/>
              <a:gd name="T23" fmla="*/ 2147483647 h 18"/>
              <a:gd name="T24" fmla="*/ 2147483647 w 14"/>
              <a:gd name="T25" fmla="*/ 2147483647 h 18"/>
              <a:gd name="T26" fmla="*/ 2147483647 w 14"/>
              <a:gd name="T27" fmla="*/ 2147483647 h 18"/>
              <a:gd name="T28" fmla="*/ 2147483647 w 14"/>
              <a:gd name="T29" fmla="*/ 2147483647 h 18"/>
              <a:gd name="T30" fmla="*/ 2147483647 w 14"/>
              <a:gd name="T31" fmla="*/ 2147483647 h 18"/>
              <a:gd name="T32" fmla="*/ 2147483647 w 14"/>
              <a:gd name="T33" fmla="*/ 2147483647 h 18"/>
              <a:gd name="T34" fmla="*/ 2147483647 w 14"/>
              <a:gd name="T35" fmla="*/ 2147483647 h 18"/>
              <a:gd name="T36" fmla="*/ 2147483647 w 14"/>
              <a:gd name="T37" fmla="*/ 2147483647 h 18"/>
              <a:gd name="T38" fmla="*/ 2147483647 w 14"/>
              <a:gd name="T39" fmla="*/ 0 h 18"/>
              <a:gd name="T40" fmla="*/ 2147483647 w 14"/>
              <a:gd name="T41" fmla="*/ 0 h 18"/>
              <a:gd name="T42" fmla="*/ 2147483647 w 14"/>
              <a:gd name="T43" fmla="*/ 2147483647 h 18"/>
              <a:gd name="T44" fmla="*/ 2147483647 w 14"/>
              <a:gd name="T45" fmla="*/ 2147483647 h 18"/>
              <a:gd name="T46" fmla="*/ 0 w 14"/>
              <a:gd name="T47" fmla="*/ 2147483647 h 18"/>
              <a:gd name="T48" fmla="*/ 0 w 14"/>
              <a:gd name="T49" fmla="*/ 2147483647 h 18"/>
              <a:gd name="T50" fmla="*/ 0 w 14"/>
              <a:gd name="T51" fmla="*/ 2147483647 h 18"/>
              <a:gd name="T52" fmla="*/ 0 w 14"/>
              <a:gd name="T53" fmla="*/ 2147483647 h 18"/>
              <a:gd name="T54" fmla="*/ 0 w 14"/>
              <a:gd name="T55" fmla="*/ 2147483647 h 18"/>
              <a:gd name="T56" fmla="*/ 2147483647 w 14"/>
              <a:gd name="T57" fmla="*/ 2147483647 h 18"/>
              <a:gd name="T58" fmla="*/ 2147483647 w 14"/>
              <a:gd name="T59" fmla="*/ 2147483647 h 18"/>
              <a:gd name="T60" fmla="*/ 2147483647 w 14"/>
              <a:gd name="T61" fmla="*/ 2147483647 h 18"/>
              <a:gd name="T62" fmla="*/ 2147483647 w 14"/>
              <a:gd name="T63" fmla="*/ 2147483647 h 18"/>
              <a:gd name="T64" fmla="*/ 2147483647 w 14"/>
              <a:gd name="T65" fmla="*/ 2147483647 h 18"/>
              <a:gd name="T66" fmla="*/ 2147483647 w 14"/>
              <a:gd name="T67" fmla="*/ 2147483647 h 18"/>
              <a:gd name="T68" fmla="*/ 2147483647 w 14"/>
              <a:gd name="T69" fmla="*/ 2147483647 h 18"/>
              <a:gd name="T70" fmla="*/ 2147483647 w 14"/>
              <a:gd name="T71" fmla="*/ 2147483647 h 18"/>
              <a:gd name="T72" fmla="*/ 2147483647 w 14"/>
              <a:gd name="T73" fmla="*/ 2147483647 h 18"/>
              <a:gd name="T74" fmla="*/ 2147483647 w 14"/>
              <a:gd name="T75" fmla="*/ 2147483647 h 18"/>
              <a:gd name="T76" fmla="*/ 2147483647 w 14"/>
              <a:gd name="T77" fmla="*/ 2147483647 h 18"/>
              <a:gd name="T78" fmla="*/ 2147483647 w 14"/>
              <a:gd name="T79" fmla="*/ 2147483647 h 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
              <a:gd name="T121" fmla="*/ 0 h 18"/>
              <a:gd name="T122" fmla="*/ 14 w 14"/>
              <a:gd name="T123" fmla="*/ 18 h 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 h="18">
                <a:moveTo>
                  <a:pt x="10" y="14"/>
                </a:moveTo>
                <a:lnTo>
                  <a:pt x="10" y="14"/>
                </a:lnTo>
                <a:lnTo>
                  <a:pt x="6" y="16"/>
                </a:lnTo>
                <a:lnTo>
                  <a:pt x="4" y="14"/>
                </a:lnTo>
                <a:lnTo>
                  <a:pt x="2" y="10"/>
                </a:lnTo>
                <a:lnTo>
                  <a:pt x="4" y="4"/>
                </a:lnTo>
                <a:lnTo>
                  <a:pt x="6" y="4"/>
                </a:lnTo>
                <a:lnTo>
                  <a:pt x="10" y="4"/>
                </a:lnTo>
                <a:lnTo>
                  <a:pt x="10" y="6"/>
                </a:lnTo>
                <a:lnTo>
                  <a:pt x="14" y="6"/>
                </a:lnTo>
                <a:lnTo>
                  <a:pt x="12" y="2"/>
                </a:lnTo>
                <a:lnTo>
                  <a:pt x="6" y="0"/>
                </a:lnTo>
                <a:lnTo>
                  <a:pt x="2" y="2"/>
                </a:lnTo>
                <a:lnTo>
                  <a:pt x="0" y="4"/>
                </a:lnTo>
                <a:lnTo>
                  <a:pt x="0" y="10"/>
                </a:lnTo>
                <a:lnTo>
                  <a:pt x="0" y="14"/>
                </a:lnTo>
                <a:lnTo>
                  <a:pt x="2" y="16"/>
                </a:lnTo>
                <a:lnTo>
                  <a:pt x="4" y="18"/>
                </a:lnTo>
                <a:lnTo>
                  <a:pt x="6" y="18"/>
                </a:lnTo>
                <a:lnTo>
                  <a:pt x="12" y="16"/>
                </a:lnTo>
                <a:lnTo>
                  <a:pt x="14" y="12"/>
                </a:lnTo>
                <a:lnTo>
                  <a:pt x="10" y="12"/>
                </a:lnTo>
                <a:lnTo>
                  <a:pt x="10" y="14"/>
                </a:lnTo>
                <a:close/>
              </a:path>
            </a:pathLst>
          </a:custGeom>
          <a:noFill/>
          <a:ln w="6">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600" b="1"/>
          </a:p>
        </p:txBody>
      </p:sp>
      <p:sp>
        <p:nvSpPr>
          <p:cNvPr id="37944" name="Rectangle 11180"/>
          <p:cNvSpPr>
            <a:spLocks noChangeArrowheads="1"/>
          </p:cNvSpPr>
          <p:nvPr/>
        </p:nvSpPr>
        <p:spPr bwMode="auto">
          <a:xfrm>
            <a:off x="4875213" y="5713413"/>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45" name="Rectangle 11184"/>
          <p:cNvSpPr>
            <a:spLocks noChangeArrowheads="1"/>
          </p:cNvSpPr>
          <p:nvPr/>
        </p:nvSpPr>
        <p:spPr bwMode="auto">
          <a:xfrm>
            <a:off x="5089525" y="5759450"/>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Helvetica" pitchFamily="34" charset="0"/>
              </a:rPr>
              <a:t>ac</a:t>
            </a:r>
            <a:endParaRPr lang="en-US" sz="3600"/>
          </a:p>
        </p:txBody>
      </p:sp>
      <p:sp>
        <p:nvSpPr>
          <p:cNvPr id="37947" name="Rectangle 10832"/>
          <p:cNvSpPr>
            <a:spLocks noChangeArrowheads="1"/>
          </p:cNvSpPr>
          <p:nvPr/>
        </p:nvSpPr>
        <p:spPr bwMode="auto">
          <a:xfrm>
            <a:off x="5832026" y="5086350"/>
            <a:ext cx="3460750" cy="692497"/>
          </a:xfrm>
          <a:prstGeom prst="rect">
            <a:avLst/>
          </a:prstGeom>
          <a:solidFill>
            <a:schemeClr val="bg1"/>
          </a:solidFill>
          <a:ln>
            <a:noFill/>
          </a:ln>
          <a:extLst/>
        </p:spPr>
        <p:txBody>
          <a:bodyPr wrap="square" lIns="0" tIns="0" rIns="0" bIns="0">
            <a:spAutoFit/>
          </a:bodyPr>
          <a:lstStyle/>
          <a:p>
            <a:r>
              <a:rPr lang="en-US" sz="900" b="1" dirty="0" smtClean="0">
                <a:solidFill>
                  <a:srgbClr val="000000"/>
                </a:solidFill>
                <a:latin typeface="Helvetica" pitchFamily="34" charset="0"/>
              </a:rPr>
              <a:t>ELONGATION:</a:t>
            </a:r>
            <a:endParaRPr lang="en-US" sz="900" b="1" dirty="0">
              <a:solidFill>
                <a:srgbClr val="000000"/>
              </a:solidFill>
              <a:latin typeface="Helvetica" pitchFamily="34" charset="0"/>
            </a:endParaRPr>
          </a:p>
          <a:p>
            <a:r>
              <a:rPr lang="en-US" sz="900" b="1" dirty="0">
                <a:solidFill>
                  <a:srgbClr val="000000"/>
                </a:solidFill>
                <a:latin typeface="Helvetica" pitchFamily="34" charset="0"/>
              </a:rPr>
              <a:t>During elongation, histones </a:t>
            </a:r>
            <a:r>
              <a:rPr lang="en-US" sz="900" b="1" dirty="0" smtClean="0">
                <a:solidFill>
                  <a:srgbClr val="000000"/>
                </a:solidFill>
                <a:latin typeface="Helvetica" pitchFamily="34" charset="0"/>
              </a:rPr>
              <a:t>ahead of </a:t>
            </a:r>
            <a:r>
              <a:rPr lang="en-US" sz="900" b="1" dirty="0">
                <a:solidFill>
                  <a:srgbClr val="000000"/>
                </a:solidFill>
                <a:latin typeface="Helvetica" pitchFamily="34" charset="0"/>
              </a:rPr>
              <a:t>the open complex are </a:t>
            </a:r>
            <a:r>
              <a:rPr lang="en-US" sz="900" b="1" dirty="0" smtClean="0">
                <a:solidFill>
                  <a:srgbClr val="000000"/>
                </a:solidFill>
                <a:latin typeface="Helvetica" pitchFamily="34" charset="0"/>
              </a:rPr>
              <a:t>covalently modified </a:t>
            </a:r>
            <a:r>
              <a:rPr lang="en-US" sz="900" b="1" dirty="0">
                <a:solidFill>
                  <a:srgbClr val="000000"/>
                </a:solidFill>
                <a:latin typeface="Helvetica" pitchFamily="34" charset="0"/>
              </a:rPr>
              <a:t>by acetylation and evicted </a:t>
            </a:r>
            <a:r>
              <a:rPr lang="en-US" sz="900" b="1" dirty="0" smtClean="0">
                <a:solidFill>
                  <a:srgbClr val="000000"/>
                </a:solidFill>
                <a:latin typeface="Helvetica" pitchFamily="34" charset="0"/>
              </a:rPr>
              <a:t>or partially </a:t>
            </a:r>
            <a:r>
              <a:rPr lang="en-US" sz="900" b="1" dirty="0">
                <a:solidFill>
                  <a:srgbClr val="000000"/>
                </a:solidFill>
                <a:latin typeface="Helvetica" pitchFamily="34" charset="0"/>
              </a:rPr>
              <a:t>displaced. Behind </a:t>
            </a:r>
            <a:r>
              <a:rPr lang="en-US" sz="900" b="1" dirty="0" smtClean="0">
                <a:solidFill>
                  <a:srgbClr val="000000"/>
                </a:solidFill>
                <a:latin typeface="Helvetica" pitchFamily="34" charset="0"/>
              </a:rPr>
              <a:t>the open </a:t>
            </a:r>
            <a:r>
              <a:rPr lang="en-US" sz="900" b="1" dirty="0">
                <a:solidFill>
                  <a:srgbClr val="000000"/>
                </a:solidFill>
                <a:latin typeface="Helvetica" pitchFamily="34" charset="0"/>
              </a:rPr>
              <a:t>complex, histones are</a:t>
            </a:r>
          </a:p>
          <a:p>
            <a:r>
              <a:rPr lang="en-US" sz="900" b="1" dirty="0" err="1">
                <a:solidFill>
                  <a:srgbClr val="000000"/>
                </a:solidFill>
                <a:latin typeface="Helvetica" pitchFamily="34" charset="0"/>
              </a:rPr>
              <a:t>deacetylated</a:t>
            </a:r>
            <a:r>
              <a:rPr lang="en-US" sz="900" b="1" dirty="0">
                <a:solidFill>
                  <a:srgbClr val="000000"/>
                </a:solidFill>
                <a:latin typeface="Helvetica" pitchFamily="34" charset="0"/>
              </a:rPr>
              <a:t> and become </a:t>
            </a:r>
            <a:r>
              <a:rPr lang="en-US" sz="900" b="1" dirty="0" smtClean="0">
                <a:solidFill>
                  <a:srgbClr val="000000"/>
                </a:solidFill>
                <a:latin typeface="Helvetica" pitchFamily="34" charset="0"/>
              </a:rPr>
              <a:t>tightly bound </a:t>
            </a:r>
            <a:r>
              <a:rPr lang="en-US" sz="900" b="1" dirty="0">
                <a:solidFill>
                  <a:srgbClr val="000000"/>
                </a:solidFill>
                <a:latin typeface="Helvetica" pitchFamily="34" charset="0"/>
              </a:rPr>
              <a:t>to the DNA.</a:t>
            </a:r>
            <a:endParaRPr lang="en-US" sz="3600" b="1" dirty="0"/>
          </a:p>
        </p:txBody>
      </p:sp>
      <p:sp>
        <p:nvSpPr>
          <p:cNvPr id="37948" name="Rectangle 10633"/>
          <p:cNvSpPr>
            <a:spLocks noChangeArrowheads="1"/>
          </p:cNvSpPr>
          <p:nvPr/>
        </p:nvSpPr>
        <p:spPr bwMode="auto">
          <a:xfrm>
            <a:off x="3606800" y="5569903"/>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49" name="Rectangle 10647"/>
          <p:cNvSpPr>
            <a:spLocks noChangeArrowheads="1"/>
          </p:cNvSpPr>
          <p:nvPr/>
        </p:nvSpPr>
        <p:spPr bwMode="auto">
          <a:xfrm>
            <a:off x="3978275" y="5568315"/>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50" name="Rectangle 10649"/>
          <p:cNvSpPr>
            <a:spLocks noChangeArrowheads="1"/>
          </p:cNvSpPr>
          <p:nvPr/>
        </p:nvSpPr>
        <p:spPr bwMode="auto">
          <a:xfrm>
            <a:off x="4175125" y="5568315"/>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51" name="Rectangle 11171"/>
          <p:cNvSpPr>
            <a:spLocks noChangeArrowheads="1"/>
          </p:cNvSpPr>
          <p:nvPr/>
        </p:nvSpPr>
        <p:spPr bwMode="auto">
          <a:xfrm>
            <a:off x="3400425" y="4447540"/>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52" name="Rectangle 11173"/>
          <p:cNvSpPr>
            <a:spLocks noChangeArrowheads="1"/>
          </p:cNvSpPr>
          <p:nvPr/>
        </p:nvSpPr>
        <p:spPr bwMode="auto">
          <a:xfrm>
            <a:off x="4163092" y="4417791"/>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dirty="0">
                <a:solidFill>
                  <a:srgbClr val="000000"/>
                </a:solidFill>
                <a:latin typeface="Helvetica" pitchFamily="34" charset="0"/>
              </a:rPr>
              <a:t>+2</a:t>
            </a:r>
            <a:endParaRPr lang="en-US" sz="2800" b="1" dirty="0"/>
          </a:p>
        </p:txBody>
      </p:sp>
      <p:sp>
        <p:nvSpPr>
          <p:cNvPr id="37953" name="Rectangle 11086"/>
          <p:cNvSpPr>
            <a:spLocks noChangeArrowheads="1"/>
          </p:cNvSpPr>
          <p:nvPr/>
        </p:nvSpPr>
        <p:spPr bwMode="auto">
          <a:xfrm>
            <a:off x="3406775" y="3449003"/>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54" name="Rectangle 11088"/>
          <p:cNvSpPr>
            <a:spLocks noChangeArrowheads="1"/>
          </p:cNvSpPr>
          <p:nvPr/>
        </p:nvSpPr>
        <p:spPr bwMode="auto">
          <a:xfrm>
            <a:off x="4175125" y="3460115"/>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55" name="Rectangle 10639"/>
          <p:cNvSpPr>
            <a:spLocks noChangeArrowheads="1"/>
          </p:cNvSpPr>
          <p:nvPr/>
        </p:nvSpPr>
        <p:spPr bwMode="auto">
          <a:xfrm>
            <a:off x="3400425" y="2137728"/>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dirty="0">
                <a:solidFill>
                  <a:srgbClr val="000000"/>
                </a:solidFill>
                <a:latin typeface="Helvetica" pitchFamily="34" charset="0"/>
              </a:rPr>
              <a:t>-2</a:t>
            </a:r>
            <a:endParaRPr lang="en-US" sz="2800" b="1" dirty="0"/>
          </a:p>
        </p:txBody>
      </p:sp>
      <p:sp>
        <p:nvSpPr>
          <p:cNvPr id="37956" name="Rectangle 10641"/>
          <p:cNvSpPr>
            <a:spLocks noChangeArrowheads="1"/>
          </p:cNvSpPr>
          <p:nvPr/>
        </p:nvSpPr>
        <p:spPr bwMode="auto">
          <a:xfrm>
            <a:off x="3603625" y="2137728"/>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57" name="Rectangle 10643"/>
          <p:cNvSpPr>
            <a:spLocks noChangeArrowheads="1"/>
          </p:cNvSpPr>
          <p:nvPr/>
        </p:nvSpPr>
        <p:spPr bwMode="auto">
          <a:xfrm>
            <a:off x="3978275" y="2148840"/>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58" name="Rectangle 10644"/>
          <p:cNvSpPr>
            <a:spLocks noChangeArrowheads="1"/>
          </p:cNvSpPr>
          <p:nvPr/>
        </p:nvSpPr>
        <p:spPr bwMode="auto">
          <a:xfrm>
            <a:off x="4171950" y="2148840"/>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59" name="Rectangle 10637"/>
          <p:cNvSpPr>
            <a:spLocks noChangeArrowheads="1"/>
          </p:cNvSpPr>
          <p:nvPr/>
        </p:nvSpPr>
        <p:spPr bwMode="auto">
          <a:xfrm>
            <a:off x="4171950" y="822960"/>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dirty="0">
                <a:solidFill>
                  <a:srgbClr val="000000"/>
                </a:solidFill>
                <a:latin typeface="Helvetica" pitchFamily="34" charset="0"/>
              </a:rPr>
              <a:t>+2</a:t>
            </a:r>
            <a:endParaRPr lang="en-US" sz="2800" b="1" dirty="0"/>
          </a:p>
        </p:txBody>
      </p:sp>
      <p:sp>
        <p:nvSpPr>
          <p:cNvPr id="37960" name="Rectangle 10635"/>
          <p:cNvSpPr>
            <a:spLocks noChangeArrowheads="1"/>
          </p:cNvSpPr>
          <p:nvPr/>
        </p:nvSpPr>
        <p:spPr bwMode="auto">
          <a:xfrm>
            <a:off x="3978275" y="822960"/>
            <a:ext cx="1025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61" name="Rectangle 10629"/>
          <p:cNvSpPr>
            <a:spLocks noChangeArrowheads="1"/>
          </p:cNvSpPr>
          <p:nvPr/>
        </p:nvSpPr>
        <p:spPr bwMode="auto">
          <a:xfrm>
            <a:off x="3597275" y="811848"/>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-1</a:t>
            </a:r>
            <a:endParaRPr lang="en-US" sz="2800" b="1"/>
          </a:p>
        </p:txBody>
      </p:sp>
      <p:sp>
        <p:nvSpPr>
          <p:cNvPr id="37962" name="Rectangle 10627"/>
          <p:cNvSpPr>
            <a:spLocks noChangeArrowheads="1"/>
          </p:cNvSpPr>
          <p:nvPr/>
        </p:nvSpPr>
        <p:spPr bwMode="auto">
          <a:xfrm>
            <a:off x="3400425" y="811848"/>
            <a:ext cx="801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Helvetica" pitchFamily="34" charset="0"/>
              </a:rPr>
              <a:t>-2</a:t>
            </a:r>
            <a:endParaRPr lang="en-US" sz="2800" b="1"/>
          </a:p>
        </p:txBody>
      </p:sp>
      <p:sp>
        <p:nvSpPr>
          <p:cNvPr id="37963" name="Rectangle 11065"/>
          <p:cNvSpPr>
            <a:spLocks noChangeArrowheads="1"/>
          </p:cNvSpPr>
          <p:nvPr/>
        </p:nvSpPr>
        <p:spPr bwMode="auto">
          <a:xfrm>
            <a:off x="3857630" y="5236609"/>
            <a:ext cx="1218282" cy="138499"/>
          </a:xfrm>
          <a:prstGeom prst="rect">
            <a:avLst/>
          </a:prstGeom>
          <a:solidFill>
            <a:schemeClr val="bg1"/>
          </a:solidFill>
          <a:ln>
            <a:noFill/>
          </a:ln>
          <a:extLst/>
        </p:spPr>
        <p:txBody>
          <a:bodyPr wrap="none" lIns="0" tIns="0" rIns="0" bIns="0">
            <a:spAutoFit/>
          </a:bodyPr>
          <a:lstStyle/>
          <a:p>
            <a:r>
              <a:rPr lang="en-US" sz="900" b="1" dirty="0" err="1">
                <a:solidFill>
                  <a:srgbClr val="000000"/>
                </a:solidFill>
                <a:latin typeface="Helvetica" pitchFamily="34" charset="0"/>
              </a:rPr>
              <a:t>Deacetylated</a:t>
            </a:r>
            <a:r>
              <a:rPr lang="en-US" sz="900" b="1" dirty="0">
                <a:solidFill>
                  <a:srgbClr val="000000"/>
                </a:solidFill>
                <a:latin typeface="Helvetica" pitchFamily="34" charset="0"/>
              </a:rPr>
              <a:t> histones</a:t>
            </a:r>
            <a:endParaRPr lang="en-US" sz="3600" b="1" dirty="0"/>
          </a:p>
        </p:txBody>
      </p:sp>
      <p:grpSp>
        <p:nvGrpSpPr>
          <p:cNvPr id="37964" name="Group 131"/>
          <p:cNvGrpSpPr>
            <a:grpSpLocks/>
          </p:cNvGrpSpPr>
          <p:nvPr/>
        </p:nvGrpSpPr>
        <p:grpSpPr bwMode="auto">
          <a:xfrm>
            <a:off x="5033963" y="5651500"/>
            <a:ext cx="20637" cy="49213"/>
            <a:chOff x="5060950" y="5667375"/>
            <a:chExt cx="21012" cy="48548"/>
          </a:xfrm>
        </p:grpSpPr>
        <p:sp>
          <p:nvSpPr>
            <p:cNvPr id="37981" name="Line 10035"/>
            <p:cNvSpPr>
              <a:spLocks noChangeShapeType="1"/>
            </p:cNvSpPr>
            <p:nvPr/>
          </p:nvSpPr>
          <p:spPr bwMode="auto">
            <a:xfrm flipV="1">
              <a:off x="5060950" y="5667375"/>
              <a:ext cx="19050" cy="47625"/>
            </a:xfrm>
            <a:prstGeom prst="line">
              <a:avLst/>
            </a:prstGeom>
            <a:noFill/>
            <a:ln w="11049">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82" name="Line 10035"/>
            <p:cNvSpPr>
              <a:spLocks noChangeShapeType="1"/>
            </p:cNvSpPr>
            <p:nvPr/>
          </p:nvSpPr>
          <p:spPr bwMode="auto">
            <a:xfrm flipV="1">
              <a:off x="5062912" y="5668298"/>
              <a:ext cx="19050" cy="476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grpSp>
        <p:nvGrpSpPr>
          <p:cNvPr id="37965" name="Group 132"/>
          <p:cNvGrpSpPr>
            <a:grpSpLocks/>
          </p:cNvGrpSpPr>
          <p:nvPr/>
        </p:nvGrpSpPr>
        <p:grpSpPr bwMode="auto">
          <a:xfrm>
            <a:off x="5211763" y="5659438"/>
            <a:ext cx="22225" cy="49212"/>
            <a:chOff x="5060950" y="5667375"/>
            <a:chExt cx="21012" cy="48548"/>
          </a:xfrm>
        </p:grpSpPr>
        <p:sp>
          <p:nvSpPr>
            <p:cNvPr id="37979" name="Line 10035"/>
            <p:cNvSpPr>
              <a:spLocks noChangeShapeType="1"/>
            </p:cNvSpPr>
            <p:nvPr/>
          </p:nvSpPr>
          <p:spPr bwMode="auto">
            <a:xfrm flipV="1">
              <a:off x="5060950" y="5667375"/>
              <a:ext cx="19050" cy="47625"/>
            </a:xfrm>
            <a:prstGeom prst="line">
              <a:avLst/>
            </a:prstGeom>
            <a:noFill/>
            <a:ln w="11049">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80" name="Line 10035"/>
            <p:cNvSpPr>
              <a:spLocks noChangeShapeType="1"/>
            </p:cNvSpPr>
            <p:nvPr/>
          </p:nvSpPr>
          <p:spPr bwMode="auto">
            <a:xfrm flipV="1">
              <a:off x="5062912" y="5668298"/>
              <a:ext cx="19050" cy="476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grpSp>
      <p:sp>
        <p:nvSpPr>
          <p:cNvPr id="37966" name="Rectangle 11093"/>
          <p:cNvSpPr>
            <a:spLocks noChangeArrowheads="1"/>
          </p:cNvSpPr>
          <p:nvPr/>
        </p:nvSpPr>
        <p:spPr bwMode="auto">
          <a:xfrm>
            <a:off x="4705350" y="3474615"/>
            <a:ext cx="945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dirty="0">
                <a:solidFill>
                  <a:srgbClr val="000000"/>
                </a:solidFill>
                <a:latin typeface="Helvetica" pitchFamily="34" charset="0"/>
              </a:rPr>
              <a:t>ac</a:t>
            </a:r>
            <a:endParaRPr lang="en-US" sz="3600" dirty="0"/>
          </a:p>
        </p:txBody>
      </p:sp>
      <p:sp>
        <p:nvSpPr>
          <p:cNvPr id="37967" name="Line 10035"/>
          <p:cNvSpPr>
            <a:spLocks noChangeShapeType="1"/>
          </p:cNvSpPr>
          <p:nvPr/>
        </p:nvSpPr>
        <p:spPr bwMode="auto">
          <a:xfrm flipV="1">
            <a:off x="4171950" y="4556125"/>
            <a:ext cx="19050" cy="47625"/>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68" name="Line 10035"/>
          <p:cNvSpPr>
            <a:spLocks noChangeShapeType="1"/>
          </p:cNvSpPr>
          <p:nvPr/>
        </p:nvSpPr>
        <p:spPr bwMode="auto">
          <a:xfrm flipV="1">
            <a:off x="4387850" y="4516438"/>
            <a:ext cx="19050" cy="47625"/>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69" name="Line 10035"/>
          <p:cNvSpPr>
            <a:spLocks noChangeShapeType="1"/>
          </p:cNvSpPr>
          <p:nvPr/>
        </p:nvSpPr>
        <p:spPr bwMode="auto">
          <a:xfrm flipV="1">
            <a:off x="4640263" y="4510088"/>
            <a:ext cx="19050" cy="47625"/>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70" name="Line 10035"/>
          <p:cNvSpPr>
            <a:spLocks noChangeShapeType="1"/>
          </p:cNvSpPr>
          <p:nvPr/>
        </p:nvSpPr>
        <p:spPr bwMode="auto">
          <a:xfrm flipV="1">
            <a:off x="4171950" y="3565525"/>
            <a:ext cx="19050" cy="47625"/>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71" name="Line 10035"/>
          <p:cNvSpPr>
            <a:spLocks noChangeShapeType="1"/>
          </p:cNvSpPr>
          <p:nvPr/>
        </p:nvSpPr>
        <p:spPr bwMode="auto">
          <a:xfrm flipV="1">
            <a:off x="4379913" y="3530600"/>
            <a:ext cx="19050" cy="47625"/>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sp>
        <p:nvSpPr>
          <p:cNvPr id="37972" name="Line 10035"/>
          <p:cNvSpPr>
            <a:spLocks noChangeShapeType="1"/>
          </p:cNvSpPr>
          <p:nvPr/>
        </p:nvSpPr>
        <p:spPr bwMode="auto">
          <a:xfrm flipV="1">
            <a:off x="4648200" y="3544888"/>
            <a:ext cx="50800" cy="25400"/>
          </a:xfrm>
          <a:prstGeom prst="line">
            <a:avLst/>
          </a:prstGeom>
          <a:noFill/>
          <a:ln w="3556">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600" b="1"/>
          </a:p>
        </p:txBody>
      </p:sp>
      <p:cxnSp>
        <p:nvCxnSpPr>
          <p:cNvPr id="37973" name="Straight Connector 169"/>
          <p:cNvCxnSpPr>
            <a:cxnSpLocks noChangeShapeType="1"/>
          </p:cNvCxnSpPr>
          <p:nvPr/>
        </p:nvCxnSpPr>
        <p:spPr bwMode="auto">
          <a:xfrm rot="10800000">
            <a:off x="4117975" y="4678363"/>
            <a:ext cx="46038" cy="1587"/>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cxnSp>
        <p:nvCxnSpPr>
          <p:cNvPr id="37974" name="Straight Connector 170"/>
          <p:cNvCxnSpPr>
            <a:cxnSpLocks noChangeShapeType="1"/>
            <a:endCxn id="37941" idx="0"/>
          </p:cNvCxnSpPr>
          <p:nvPr/>
        </p:nvCxnSpPr>
        <p:spPr bwMode="auto">
          <a:xfrm flipH="1">
            <a:off x="4292264" y="4695826"/>
            <a:ext cx="55899" cy="35685"/>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cxnSp>
        <p:nvCxnSpPr>
          <p:cNvPr id="37975" name="Straight Connector 171"/>
          <p:cNvCxnSpPr>
            <a:cxnSpLocks noChangeShapeType="1"/>
          </p:cNvCxnSpPr>
          <p:nvPr/>
        </p:nvCxnSpPr>
        <p:spPr bwMode="auto">
          <a:xfrm rot="10800000">
            <a:off x="4125913" y="3690938"/>
            <a:ext cx="46037" cy="1587"/>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cxnSp>
        <p:nvCxnSpPr>
          <p:cNvPr id="37976" name="Straight Connector 172"/>
          <p:cNvCxnSpPr>
            <a:cxnSpLocks noChangeShapeType="1"/>
            <a:endCxn id="37929" idx="0"/>
          </p:cNvCxnSpPr>
          <p:nvPr/>
        </p:nvCxnSpPr>
        <p:spPr bwMode="auto">
          <a:xfrm flipH="1">
            <a:off x="4318794" y="3697288"/>
            <a:ext cx="42069" cy="38109"/>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cxnSp>
        <p:nvCxnSpPr>
          <p:cNvPr id="37977" name="Straight Connector 173"/>
          <p:cNvCxnSpPr>
            <a:cxnSpLocks noChangeShapeType="1"/>
          </p:cNvCxnSpPr>
          <p:nvPr/>
        </p:nvCxnSpPr>
        <p:spPr bwMode="auto">
          <a:xfrm rot="10800000">
            <a:off x="4937125" y="5759450"/>
            <a:ext cx="46038" cy="1588"/>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cxnSp>
        <p:nvCxnSpPr>
          <p:cNvPr id="37978" name="Straight Connector 174"/>
          <p:cNvCxnSpPr>
            <a:cxnSpLocks noChangeShapeType="1"/>
          </p:cNvCxnSpPr>
          <p:nvPr/>
        </p:nvCxnSpPr>
        <p:spPr bwMode="auto">
          <a:xfrm rot="10800000">
            <a:off x="5148263" y="5795963"/>
            <a:ext cx="46037" cy="1587"/>
          </a:xfrm>
          <a:prstGeom prst="line">
            <a:avLst/>
          </a:prstGeom>
          <a:noFill/>
          <a:ln w="3556" algn="ctr">
            <a:solidFill>
              <a:schemeClr val="tx1"/>
            </a:solidFill>
            <a:round/>
            <a:headEnd/>
            <a:tailEnd/>
          </a:ln>
          <a:extLst>
            <a:ext uri="{909E8E84-426E-40DD-AFC4-6F175D3DCCD1}">
              <a14:hiddenFill xmlns:a14="http://schemas.microsoft.com/office/drawing/2010/main">
                <a:noFill/>
              </a14:hiddenFill>
            </a:ext>
          </a:extLst>
        </p:spPr>
      </p:cxnSp>
      <p:sp>
        <p:nvSpPr>
          <p:cNvPr id="142" name="TextBox 141"/>
          <p:cNvSpPr txBox="1"/>
          <p:nvPr/>
        </p:nvSpPr>
        <p:spPr>
          <a:xfrm>
            <a:off x="0" y="6394450"/>
            <a:ext cx="2800350" cy="338554"/>
          </a:xfrm>
          <a:prstGeom prst="rect">
            <a:avLst/>
          </a:prstGeom>
          <a:noFill/>
        </p:spPr>
        <p:txBody>
          <a:bodyPr wrap="square" rtlCol="0">
            <a:spAutoFit/>
          </a:bodyPr>
          <a:lstStyle/>
          <a:p>
            <a:r>
              <a:rPr lang="en-US" sz="1600" b="1" dirty="0" err="1" smtClean="0">
                <a:latin typeface="+mn-lt"/>
              </a:rPr>
              <a:t>Brooker</a:t>
            </a:r>
            <a:r>
              <a:rPr lang="en-US" sz="1600" b="1" dirty="0" smtClean="0">
                <a:latin typeface="+mn-lt"/>
              </a:rPr>
              <a:t>, fig 17.11</a:t>
            </a:r>
            <a:endParaRPr lang="en-US" sz="1600" b="1" dirty="0">
              <a:latin typeface="+mn-lt"/>
            </a:endParaRPr>
          </a:p>
        </p:txBody>
      </p:sp>
      <p:cxnSp>
        <p:nvCxnSpPr>
          <p:cNvPr id="3" name="Straight Connector 2"/>
          <p:cNvCxnSpPr>
            <a:stCxn id="37919" idx="0"/>
          </p:cNvCxnSpPr>
          <p:nvPr/>
        </p:nvCxnSpPr>
        <p:spPr>
          <a:xfrm>
            <a:off x="3082293" y="1263650"/>
            <a:ext cx="716602"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3714758" y="1092587"/>
            <a:ext cx="168275" cy="20242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a:stCxn id="37918" idx="2"/>
          </p:cNvCxnSpPr>
          <p:nvPr/>
        </p:nvCxnSpPr>
        <p:spPr>
          <a:xfrm flipH="1">
            <a:off x="3818896" y="698742"/>
            <a:ext cx="1572230" cy="132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918" idx="2"/>
          </p:cNvCxnSpPr>
          <p:nvPr/>
        </p:nvCxnSpPr>
        <p:spPr>
          <a:xfrm>
            <a:off x="5391126" y="698742"/>
            <a:ext cx="41299" cy="132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228600" y="2175714"/>
            <a:ext cx="2571750" cy="2628061"/>
          </a:xfrm>
        </p:spPr>
        <p:txBody>
          <a:bodyPr/>
          <a:lstStyle/>
          <a:p>
            <a:r>
              <a:rPr lang="en-US" sz="2400" dirty="0" smtClean="0"/>
              <a:t>Model for histone displacement for transcription activation</a:t>
            </a:r>
            <a:endParaRPr lang="en-US" sz="2400" dirty="0"/>
          </a:p>
        </p:txBody>
      </p:sp>
    </p:spTree>
    <p:extLst>
      <p:ext uri="{BB962C8B-B14F-4D97-AF65-F5344CB8AC3E}">
        <p14:creationId xmlns:p14="http://schemas.microsoft.com/office/powerpoint/2010/main" val="2014848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14350" y="400050"/>
            <a:ext cx="6229350" cy="1143000"/>
          </a:xfrm>
        </p:spPr>
        <p:txBody>
          <a:bodyPr/>
          <a:lstStyle/>
          <a:p>
            <a:pPr eaLnBrk="1" hangingPunct="1"/>
            <a:r>
              <a:rPr lang="en-US" sz="2800" b="1" dirty="0" smtClean="0"/>
              <a:t>Inheritance of Methylation patterns is not limited to X chromosome</a:t>
            </a:r>
          </a:p>
        </p:txBody>
      </p:sp>
      <p:sp>
        <p:nvSpPr>
          <p:cNvPr id="12291" name="Rectangle 3"/>
          <p:cNvSpPr>
            <a:spLocks noGrp="1" noChangeArrowheads="1"/>
          </p:cNvSpPr>
          <p:nvPr>
            <p:ph type="body" idx="1"/>
          </p:nvPr>
        </p:nvSpPr>
        <p:spPr>
          <a:xfrm>
            <a:off x="666750" y="1733550"/>
            <a:ext cx="7772400" cy="3505200"/>
          </a:xfrm>
        </p:spPr>
        <p:txBody>
          <a:bodyPr/>
          <a:lstStyle/>
          <a:p>
            <a:pPr eaLnBrk="1" hangingPunct="1">
              <a:lnSpc>
                <a:spcPct val="80000"/>
              </a:lnSpc>
            </a:pPr>
            <a:r>
              <a:rPr lang="en-US" sz="2600" smtClean="0"/>
              <a:t>Methylation of DNA used to reduce gene expression (e.g. Barr Bodies [inactivated X-chromosomes] are heavily methylated).</a:t>
            </a:r>
          </a:p>
          <a:p>
            <a:pPr eaLnBrk="1" hangingPunct="1">
              <a:lnSpc>
                <a:spcPct val="80000"/>
              </a:lnSpc>
            </a:pPr>
            <a:r>
              <a:rPr lang="en-US" sz="2600" smtClean="0"/>
              <a:t>Methylation occurs on cytosine (changing it to 5-methylcytosine)</a:t>
            </a:r>
          </a:p>
          <a:p>
            <a:pPr eaLnBrk="1" hangingPunct="1">
              <a:lnSpc>
                <a:spcPct val="80000"/>
              </a:lnSpc>
            </a:pPr>
            <a:r>
              <a:rPr lang="en-US" sz="2600" smtClean="0"/>
              <a:t>Methylation most commonly occurs at “CpG islands”</a:t>
            </a:r>
          </a:p>
          <a:p>
            <a:pPr eaLnBrk="1" hangingPunct="1">
              <a:lnSpc>
                <a:spcPct val="80000"/>
              </a:lnSpc>
            </a:pPr>
            <a:r>
              <a:rPr lang="en-US" sz="2600" smtClean="0"/>
              <a:t>De-methylation associated with acetylation of histones</a:t>
            </a:r>
          </a:p>
        </p:txBody>
      </p:sp>
      <p:sp>
        <p:nvSpPr>
          <p:cNvPr id="12292" name="Text Box 4"/>
          <p:cNvSpPr txBox="1">
            <a:spLocks noChangeArrowheads="1"/>
          </p:cNvSpPr>
          <p:nvPr/>
        </p:nvSpPr>
        <p:spPr bwMode="auto">
          <a:xfrm>
            <a:off x="2609850" y="5353050"/>
            <a:ext cx="36957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……GC……..</a:t>
            </a:r>
          </a:p>
          <a:p>
            <a:pPr algn="ctr" eaLnBrk="1" hangingPunct="1">
              <a:spcBef>
                <a:spcPct val="50000"/>
              </a:spcBef>
            </a:pPr>
            <a:r>
              <a:rPr lang="en-US" b="1">
                <a:latin typeface="Arial" charset="0"/>
              </a:rPr>
              <a:t>……CG……..</a:t>
            </a:r>
          </a:p>
        </p:txBody>
      </p:sp>
      <p:sp>
        <p:nvSpPr>
          <p:cNvPr id="12293" name="Text Box 5"/>
          <p:cNvSpPr txBox="1">
            <a:spLocks noChangeArrowheads="1"/>
          </p:cNvSpPr>
          <p:nvPr/>
        </p:nvSpPr>
        <p:spPr bwMode="auto">
          <a:xfrm>
            <a:off x="4191000" y="5048250"/>
            <a:ext cx="64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Arial" charset="0"/>
              </a:rPr>
              <a:t>CH</a:t>
            </a:r>
            <a:r>
              <a:rPr lang="en-US" sz="1400" baseline="-25000">
                <a:latin typeface="Arial" charset="0"/>
              </a:rPr>
              <a:t>3</a:t>
            </a:r>
          </a:p>
        </p:txBody>
      </p:sp>
      <p:sp>
        <p:nvSpPr>
          <p:cNvPr id="12294" name="Text Box 6"/>
          <p:cNvSpPr txBox="1">
            <a:spLocks noChangeArrowheads="1"/>
          </p:cNvSpPr>
          <p:nvPr/>
        </p:nvSpPr>
        <p:spPr bwMode="auto">
          <a:xfrm>
            <a:off x="3924300" y="6454775"/>
            <a:ext cx="64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Arial" charset="0"/>
              </a:rPr>
              <a:t>CH</a:t>
            </a:r>
            <a:r>
              <a:rPr lang="en-US" sz="1400" baseline="-25000">
                <a:latin typeface="Arial" charset="0"/>
              </a:rPr>
              <a:t>3</a:t>
            </a:r>
          </a:p>
        </p:txBody>
      </p:sp>
      <p:sp>
        <p:nvSpPr>
          <p:cNvPr id="12295" name="Line 7"/>
          <p:cNvSpPr>
            <a:spLocks noChangeShapeType="1"/>
          </p:cNvSpPr>
          <p:nvPr/>
        </p:nvSpPr>
        <p:spPr bwMode="auto">
          <a:xfrm>
            <a:off x="4476750" y="5219700"/>
            <a:ext cx="0"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8"/>
          <p:cNvSpPr>
            <a:spLocks noChangeShapeType="1"/>
          </p:cNvSpPr>
          <p:nvPr/>
        </p:nvSpPr>
        <p:spPr bwMode="auto">
          <a:xfrm flipV="1">
            <a:off x="4248150" y="6191250"/>
            <a:ext cx="0"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7" name="Object 9"/>
          <p:cNvGraphicFramePr>
            <a:graphicFrameLocks noChangeAspect="1"/>
          </p:cNvGraphicFramePr>
          <p:nvPr/>
        </p:nvGraphicFramePr>
        <p:xfrm>
          <a:off x="7067550" y="274638"/>
          <a:ext cx="1752600" cy="1414462"/>
        </p:xfrm>
        <a:graphic>
          <a:graphicData uri="http://schemas.openxmlformats.org/presentationml/2006/ole">
            <mc:AlternateContent xmlns:mc="http://schemas.openxmlformats.org/markup-compatibility/2006">
              <mc:Choice xmlns:v="urn:schemas-microsoft-com:vml" Requires="v">
                <p:oleObj spid="_x0000_s31761" name="Bitmap Image" r:id="rId3" imgW="3514286" imgH="5753903" progId="PBrush">
                  <p:embed/>
                </p:oleObj>
              </mc:Choice>
              <mc:Fallback>
                <p:oleObj name="Bitmap Image" r:id="rId3" imgW="3514286" imgH="5753903" progId="PBrush">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l="1923" b="51642"/>
                      <a:stretch>
                        <a:fillRect/>
                      </a:stretch>
                    </p:blipFill>
                    <p:spPr bwMode="auto">
                      <a:xfrm>
                        <a:off x="7067550" y="274638"/>
                        <a:ext cx="1752600"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8" name="Line 12"/>
          <p:cNvSpPr>
            <a:spLocks noChangeShapeType="1"/>
          </p:cNvSpPr>
          <p:nvPr/>
        </p:nvSpPr>
        <p:spPr bwMode="auto">
          <a:xfrm flipV="1">
            <a:off x="5257800" y="914400"/>
            <a:ext cx="2743200" cy="124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59425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304800" y="381000"/>
          <a:ext cx="1943100" cy="6477000"/>
        </p:xfrm>
        <a:graphic>
          <a:graphicData uri="http://schemas.openxmlformats.org/presentationml/2006/ole">
            <mc:AlternateContent xmlns:mc="http://schemas.openxmlformats.org/markup-compatibility/2006">
              <mc:Choice xmlns:v="urn:schemas-microsoft-com:vml" Requires="v">
                <p:oleObj spid="_x0000_s30754" name="Bitmap Image" r:id="rId4" imgW="5714286" imgH="6916115" progId="PBrush">
                  <p:embed/>
                </p:oleObj>
              </mc:Choice>
              <mc:Fallback>
                <p:oleObj name="Bitmap Image" r:id="rId4" imgW="5714286" imgH="6916115" progId="PBrush">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r="63705"/>
                      <a:stretch>
                        <a:fillRect/>
                      </a:stretch>
                    </p:blipFill>
                    <p:spPr bwMode="auto">
                      <a:xfrm>
                        <a:off x="304800" y="381000"/>
                        <a:ext cx="19431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2427394331"/>
              </p:ext>
            </p:extLst>
          </p:nvPr>
        </p:nvGraphicFramePr>
        <p:xfrm>
          <a:off x="2424064" y="550451"/>
          <a:ext cx="4734379" cy="3572977"/>
        </p:xfrm>
        <a:graphic>
          <a:graphicData uri="http://schemas.openxmlformats.org/presentationml/2006/ole">
            <mc:AlternateContent xmlns:mc="http://schemas.openxmlformats.org/markup-compatibility/2006">
              <mc:Choice xmlns:v="urn:schemas-microsoft-com:vml" Requires="v">
                <p:oleObj spid="_x0000_s30755" name="Bitmap Image" r:id="rId6" imgW="5714286" imgH="6916115" progId="PBrush">
                  <p:embed/>
                </p:oleObj>
              </mc:Choice>
              <mc:Fallback>
                <p:oleObj name="Bitmap Image" r:id="rId6" imgW="5714286" imgH="6916115" progId="PBrush">
                  <p:embed/>
                  <p:pic>
                    <p:nvPicPr>
                      <p:cNvPr id="0" name="Picture 11"/>
                      <p:cNvPicPr>
                        <a:picLocks noChangeAspect="1" noChangeArrowheads="1"/>
                      </p:cNvPicPr>
                      <p:nvPr/>
                    </p:nvPicPr>
                    <p:blipFill>
                      <a:blip r:embed="rId5">
                        <a:lum contrast="18000"/>
                        <a:extLst>
                          <a:ext uri="{28A0092B-C50C-407E-A947-70E740481C1C}">
                            <a14:useLocalDpi xmlns:a14="http://schemas.microsoft.com/office/drawing/2010/main" val="0"/>
                          </a:ext>
                        </a:extLst>
                      </a:blip>
                      <a:srcRect l="39589" t="19841" r="2197" b="43840"/>
                      <a:stretch>
                        <a:fillRect/>
                      </a:stretch>
                    </p:blipFill>
                    <p:spPr bwMode="auto">
                      <a:xfrm>
                        <a:off x="2424064" y="550451"/>
                        <a:ext cx="4734379" cy="35729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5"/>
          <p:cNvSpPr txBox="1">
            <a:spLocks noChangeArrowheads="1"/>
          </p:cNvSpPr>
          <p:nvPr/>
        </p:nvSpPr>
        <p:spPr bwMode="auto">
          <a:xfrm>
            <a:off x="3810000" y="6553200"/>
            <a:ext cx="510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t>fig from Thompson and Thompson, </a:t>
            </a:r>
            <a:r>
              <a:rPr lang="en-US" sz="1200" i="1"/>
              <a:t>Genetics in Medicine, </a:t>
            </a:r>
            <a:r>
              <a:rPr lang="en-US" sz="1200"/>
              <a:t>6</a:t>
            </a:r>
            <a:r>
              <a:rPr lang="en-US" sz="1200" baseline="30000"/>
              <a:t>th</a:t>
            </a:r>
            <a:r>
              <a:rPr lang="en-US" sz="1200"/>
              <a:t> ed.</a:t>
            </a:r>
          </a:p>
        </p:txBody>
      </p:sp>
      <p:sp>
        <p:nvSpPr>
          <p:cNvPr id="9222" name="Text Box 6"/>
          <p:cNvSpPr txBox="1">
            <a:spLocks noChangeArrowheads="1"/>
          </p:cNvSpPr>
          <p:nvPr/>
        </p:nvSpPr>
        <p:spPr bwMode="auto">
          <a:xfrm>
            <a:off x="6238874" y="4781006"/>
            <a:ext cx="278755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latin typeface="+mn-lt"/>
              </a:rPr>
              <a:t>Caused by inheritance of 15q11-13 deletions from </a:t>
            </a:r>
            <a:r>
              <a:rPr lang="en-US" sz="1600" b="1" dirty="0" smtClean="0">
                <a:latin typeface="+mn-lt"/>
              </a:rPr>
              <a:t>father (forced expression from maternal </a:t>
            </a:r>
            <a:r>
              <a:rPr lang="en-US" sz="1600" b="1" dirty="0" err="1" smtClean="0">
                <a:latin typeface="+mn-lt"/>
              </a:rPr>
              <a:t>c’some</a:t>
            </a:r>
            <a:r>
              <a:rPr lang="en-US" sz="1600" b="1" dirty="0" smtClean="0">
                <a:latin typeface="+mn-lt"/>
              </a:rPr>
              <a:t>).</a:t>
            </a:r>
          </a:p>
        </p:txBody>
      </p:sp>
      <p:sp>
        <p:nvSpPr>
          <p:cNvPr id="2" name="TextBox 1"/>
          <p:cNvSpPr txBox="1"/>
          <p:nvPr/>
        </p:nvSpPr>
        <p:spPr>
          <a:xfrm>
            <a:off x="2368731" y="4242515"/>
            <a:ext cx="3717744" cy="2585323"/>
          </a:xfrm>
          <a:prstGeom prst="rect">
            <a:avLst/>
          </a:prstGeom>
          <a:noFill/>
        </p:spPr>
        <p:txBody>
          <a:bodyPr wrap="square" rtlCol="0">
            <a:spAutoFit/>
          </a:bodyPr>
          <a:lstStyle/>
          <a:p>
            <a:pPr marL="285750" indent="-285750">
              <a:buFont typeface="Arial" pitchFamily="34" charset="0"/>
              <a:buChar char="•"/>
            </a:pPr>
            <a:r>
              <a:rPr lang="en-US" sz="1800" dirty="0" smtClean="0">
                <a:latin typeface="+mn-lt"/>
              </a:rPr>
              <a:t>Mild to moderate retardation</a:t>
            </a:r>
          </a:p>
          <a:p>
            <a:pPr marL="285750" indent="-285750">
              <a:buFont typeface="Arial" pitchFamily="34" charset="0"/>
              <a:buChar char="•"/>
            </a:pPr>
            <a:r>
              <a:rPr lang="en-US" sz="1800" dirty="0" err="1" smtClean="0">
                <a:latin typeface="+mn-lt"/>
              </a:rPr>
              <a:t>Hypotonia</a:t>
            </a:r>
            <a:endParaRPr lang="en-US" sz="1800" dirty="0" smtClean="0">
              <a:latin typeface="+mn-lt"/>
            </a:endParaRPr>
          </a:p>
          <a:p>
            <a:pPr marL="285750" indent="-285750">
              <a:buFont typeface="Arial" pitchFamily="34" charset="0"/>
              <a:buChar char="•"/>
            </a:pPr>
            <a:r>
              <a:rPr lang="en-US" sz="1800" dirty="0" smtClean="0">
                <a:latin typeface="+mn-lt"/>
              </a:rPr>
              <a:t>Poor feeding in infancy</a:t>
            </a:r>
          </a:p>
          <a:p>
            <a:pPr marL="285750" indent="-285750">
              <a:buFont typeface="Arial" pitchFamily="34" charset="0"/>
              <a:buChar char="•"/>
            </a:pPr>
            <a:r>
              <a:rPr lang="en-US" sz="1800" dirty="0" smtClean="0">
                <a:latin typeface="+mn-lt"/>
              </a:rPr>
              <a:t>Short stature, small hands and feet</a:t>
            </a:r>
          </a:p>
          <a:p>
            <a:pPr marL="285750" indent="-285750">
              <a:buFont typeface="Arial" pitchFamily="34" charset="0"/>
              <a:buChar char="•"/>
            </a:pPr>
            <a:r>
              <a:rPr lang="en-US" sz="1800" dirty="0" smtClean="0">
                <a:latin typeface="+mn-lt"/>
              </a:rPr>
              <a:t>Small genitalia</a:t>
            </a:r>
          </a:p>
          <a:p>
            <a:pPr marL="285750" indent="-285750">
              <a:buFont typeface="Arial" pitchFamily="34" charset="0"/>
              <a:buChar char="•"/>
            </a:pPr>
            <a:r>
              <a:rPr lang="en-US" sz="1800" dirty="0" smtClean="0">
                <a:latin typeface="+mn-lt"/>
              </a:rPr>
              <a:t>Compulsive overeating and massive obesity</a:t>
            </a:r>
          </a:p>
          <a:p>
            <a:pPr marL="285750" indent="-285750">
              <a:buFont typeface="Arial" pitchFamily="34" charset="0"/>
              <a:buChar char="•"/>
            </a:pPr>
            <a:endParaRPr lang="en-US" sz="1800" dirty="0">
              <a:latin typeface="+mn-lt"/>
            </a:endParaRPr>
          </a:p>
        </p:txBody>
      </p:sp>
      <p:sp>
        <p:nvSpPr>
          <p:cNvPr id="9218" name="Rectangle 2"/>
          <p:cNvSpPr>
            <a:spLocks noGrp="1" noChangeArrowheads="1"/>
          </p:cNvSpPr>
          <p:nvPr>
            <p:ph type="title"/>
          </p:nvPr>
        </p:nvSpPr>
        <p:spPr>
          <a:xfrm>
            <a:off x="2743200" y="0"/>
            <a:ext cx="6400800" cy="838200"/>
          </a:xfrm>
        </p:spPr>
        <p:txBody>
          <a:bodyPr/>
          <a:lstStyle/>
          <a:p>
            <a:r>
              <a:rPr lang="en-US" sz="3600" dirty="0" err="1"/>
              <a:t>Prader-Willi</a:t>
            </a:r>
            <a:r>
              <a:rPr lang="en-US" sz="3600" dirty="0"/>
              <a:t> Syndrome</a:t>
            </a:r>
          </a:p>
        </p:txBody>
      </p:sp>
    </p:spTree>
    <p:extLst>
      <p:ext uri="{BB962C8B-B14F-4D97-AF65-F5344CB8AC3E}">
        <p14:creationId xmlns:p14="http://schemas.microsoft.com/office/powerpoint/2010/main" val="3742690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7625" y="84138"/>
            <a:ext cx="8686800" cy="1143000"/>
          </a:xfrm>
        </p:spPr>
        <p:txBody>
          <a:bodyPr/>
          <a:lstStyle/>
          <a:p>
            <a:r>
              <a:rPr lang="en-US" sz="2400" b="1" dirty="0" err="1" smtClean="0"/>
              <a:t>Angelman’s</a:t>
            </a:r>
            <a:r>
              <a:rPr lang="en-US" sz="2400" b="1" dirty="0" smtClean="0"/>
              <a:t> Syndrome caused by inheritance of 15q11-q13 deletions from mother (forced paternal expression)</a:t>
            </a:r>
          </a:p>
        </p:txBody>
      </p:sp>
      <p:pic>
        <p:nvPicPr>
          <p:cNvPr id="24579" name="Picture 3" descr="F00454-007-f022a"/>
          <p:cNvPicPr>
            <a:picLocks noChangeAspect="1" noChangeArrowheads="1"/>
          </p:cNvPicPr>
          <p:nvPr/>
        </p:nvPicPr>
        <p:blipFill>
          <a:blip r:embed="rId3" cstate="print">
            <a:extLst>
              <a:ext uri="{28A0092B-C50C-407E-A947-70E740481C1C}">
                <a14:useLocalDpi xmlns:a14="http://schemas.microsoft.com/office/drawing/2010/main" val="0"/>
              </a:ext>
            </a:extLst>
          </a:blip>
          <a:srcRect l="27754" t="9233" r="25500" b="16733"/>
          <a:stretch>
            <a:fillRect/>
          </a:stretch>
        </p:blipFill>
        <p:spPr bwMode="auto">
          <a:xfrm>
            <a:off x="2109667" y="1174750"/>
            <a:ext cx="2414349" cy="29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descr="F00454-007-f022b"/>
          <p:cNvPicPr>
            <a:picLocks noChangeAspect="1" noChangeArrowheads="1"/>
          </p:cNvPicPr>
          <p:nvPr/>
        </p:nvPicPr>
        <p:blipFill>
          <a:blip r:embed="rId4" cstate="print">
            <a:extLst>
              <a:ext uri="{28A0092B-C50C-407E-A947-70E740481C1C}">
                <a14:useLocalDpi xmlns:a14="http://schemas.microsoft.com/office/drawing/2010/main" val="0"/>
              </a:ext>
            </a:extLst>
          </a:blip>
          <a:srcRect l="27756" t="21033" r="25499" b="5367"/>
          <a:stretch>
            <a:fillRect/>
          </a:stretch>
        </p:blipFill>
        <p:spPr bwMode="auto">
          <a:xfrm>
            <a:off x="4852192" y="1174750"/>
            <a:ext cx="2414349" cy="29226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 Box 5"/>
          <p:cNvSpPr txBox="1">
            <a:spLocks noChangeArrowheads="1"/>
          </p:cNvSpPr>
          <p:nvPr/>
        </p:nvSpPr>
        <p:spPr bwMode="auto">
          <a:xfrm>
            <a:off x="634999" y="4226832"/>
            <a:ext cx="8001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2">
            <a:spAutoFit/>
          </a:bodyPr>
          <a:lstStyle/>
          <a:p>
            <a:pPr marL="342900" indent="-342900">
              <a:buFont typeface="Arial" pitchFamily="34" charset="0"/>
              <a:buChar char="•"/>
            </a:pPr>
            <a:r>
              <a:rPr lang="en-US" sz="1800" dirty="0" smtClean="0">
                <a:latin typeface="+mn-lt"/>
              </a:rPr>
              <a:t>Severe retardation</a:t>
            </a:r>
          </a:p>
          <a:p>
            <a:pPr marL="342900" indent="-342900">
              <a:buFont typeface="Arial" pitchFamily="34" charset="0"/>
              <a:buChar char="•"/>
            </a:pPr>
            <a:r>
              <a:rPr lang="en-US" sz="1800" dirty="0" smtClean="0">
                <a:latin typeface="+mn-lt"/>
              </a:rPr>
              <a:t>No speech</a:t>
            </a:r>
          </a:p>
          <a:p>
            <a:pPr marL="342900" indent="-342900">
              <a:buFont typeface="Arial" pitchFamily="34" charset="0"/>
              <a:buChar char="•"/>
            </a:pPr>
            <a:r>
              <a:rPr lang="en-US" sz="1800" dirty="0" smtClean="0">
                <a:latin typeface="+mn-lt"/>
              </a:rPr>
              <a:t>Seizures</a:t>
            </a:r>
          </a:p>
          <a:p>
            <a:pPr marL="342900" indent="-342900">
              <a:buFont typeface="Arial" pitchFamily="34" charset="0"/>
              <a:buChar char="•"/>
            </a:pPr>
            <a:r>
              <a:rPr lang="en-US" sz="1800" dirty="0" smtClean="0">
                <a:latin typeface="+mn-lt"/>
              </a:rPr>
              <a:t>jerky gait</a:t>
            </a:r>
          </a:p>
          <a:p>
            <a:pPr marL="342900" indent="-342900">
              <a:buFont typeface="Arial" pitchFamily="34" charset="0"/>
              <a:buChar char="•"/>
            </a:pPr>
            <a:r>
              <a:rPr lang="en-US" sz="1800" dirty="0" smtClean="0">
                <a:latin typeface="+mn-lt"/>
              </a:rPr>
              <a:t>inappropriate laughter, </a:t>
            </a:r>
          </a:p>
          <a:p>
            <a:pPr marL="342900" indent="-342900">
              <a:buFont typeface="Arial" pitchFamily="34" charset="0"/>
              <a:buChar char="•"/>
            </a:pPr>
            <a:r>
              <a:rPr lang="en-US" sz="1800" dirty="0" smtClean="0">
                <a:latin typeface="+mn-lt"/>
              </a:rPr>
              <a:t>protruding tongue</a:t>
            </a:r>
          </a:p>
          <a:p>
            <a:pPr marL="342900" indent="-342900">
              <a:buFont typeface="Arial" pitchFamily="34" charset="0"/>
              <a:buChar char="•"/>
            </a:pPr>
            <a:r>
              <a:rPr lang="en-US" sz="1800" dirty="0" smtClean="0">
                <a:latin typeface="+mn-lt"/>
              </a:rPr>
              <a:t>enlarged jaw</a:t>
            </a:r>
          </a:p>
        </p:txBody>
      </p:sp>
      <p:sp>
        <p:nvSpPr>
          <p:cNvPr id="24582" name="Text Box 6"/>
          <p:cNvSpPr txBox="1">
            <a:spLocks noChangeArrowheads="1"/>
          </p:cNvSpPr>
          <p:nvPr/>
        </p:nvSpPr>
        <p:spPr bwMode="auto">
          <a:xfrm>
            <a:off x="497430" y="5732322"/>
            <a:ext cx="8437562"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smtClean="0">
                <a:latin typeface="+mn-lt"/>
              </a:rPr>
              <a:t>The </a:t>
            </a:r>
            <a:r>
              <a:rPr lang="en-US" sz="1800" b="1" dirty="0">
                <a:latin typeface="+mn-lt"/>
              </a:rPr>
              <a:t>same deletion cause different syndromes, depending on whether it is inherited from the mother or the </a:t>
            </a:r>
            <a:r>
              <a:rPr lang="en-US" sz="1800" b="1" dirty="0" smtClean="0">
                <a:latin typeface="+mn-lt"/>
              </a:rPr>
              <a:t>father, due to different methylation patterns during oogenesis and spermatogenesis.</a:t>
            </a:r>
            <a:endParaRPr lang="en-US" sz="1800" b="1" dirty="0">
              <a:latin typeface="+mn-lt"/>
            </a:endParaRPr>
          </a:p>
        </p:txBody>
      </p:sp>
    </p:spTree>
    <p:extLst>
      <p:ext uri="{BB962C8B-B14F-4D97-AF65-F5344CB8AC3E}">
        <p14:creationId xmlns:p14="http://schemas.microsoft.com/office/powerpoint/2010/main" val="349560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2" descr="bro25332_17_13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5" y="1782763"/>
            <a:ext cx="73310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0110"/>
          <p:cNvSpPr>
            <a:spLocks noChangeAspect="1" noChangeArrowheads="1"/>
          </p:cNvSpPr>
          <p:nvPr/>
        </p:nvSpPr>
        <p:spPr bwMode="auto">
          <a:xfrm>
            <a:off x="4359275" y="1104900"/>
            <a:ext cx="8159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Enhancer</a:t>
            </a:r>
            <a:endParaRPr lang="en-US" sz="3600" b="1"/>
          </a:p>
        </p:txBody>
      </p:sp>
      <p:sp>
        <p:nvSpPr>
          <p:cNvPr id="43012" name="Rectangle 20118"/>
          <p:cNvSpPr>
            <a:spLocks noChangeAspect="1" noChangeArrowheads="1"/>
          </p:cNvSpPr>
          <p:nvPr/>
        </p:nvSpPr>
        <p:spPr bwMode="auto">
          <a:xfrm>
            <a:off x="4605338" y="2720975"/>
            <a:ext cx="9922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Methylation</a:t>
            </a:r>
            <a:endParaRPr lang="en-US" sz="3600" b="1"/>
          </a:p>
        </p:txBody>
      </p:sp>
      <p:sp>
        <p:nvSpPr>
          <p:cNvPr id="43013" name="Rectangle 20129"/>
          <p:cNvSpPr>
            <a:spLocks noChangeAspect="1" noChangeArrowheads="1"/>
          </p:cNvSpPr>
          <p:nvPr/>
        </p:nvSpPr>
        <p:spPr bwMode="auto">
          <a:xfrm>
            <a:off x="6211888" y="2379663"/>
            <a:ext cx="148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Coding sequence</a:t>
            </a:r>
            <a:endParaRPr lang="en-US" sz="3600" b="1"/>
          </a:p>
        </p:txBody>
      </p:sp>
      <p:sp>
        <p:nvSpPr>
          <p:cNvPr id="43014" name="Rectangle 20143"/>
          <p:cNvSpPr>
            <a:spLocks noChangeAspect="1" noChangeArrowheads="1"/>
          </p:cNvSpPr>
          <p:nvPr/>
        </p:nvSpPr>
        <p:spPr bwMode="auto">
          <a:xfrm>
            <a:off x="4681538" y="4770438"/>
            <a:ext cx="25712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Methyl groups block the</a:t>
            </a:r>
          </a:p>
          <a:p>
            <a:r>
              <a:rPr lang="en-US" sz="1400" b="1">
                <a:solidFill>
                  <a:srgbClr val="000000"/>
                </a:solidFill>
                <a:latin typeface="Helvetica" pitchFamily="34" charset="0"/>
              </a:rPr>
              <a:t>binding of an activator protein</a:t>
            </a:r>
          </a:p>
          <a:p>
            <a:r>
              <a:rPr lang="en-US" sz="1400" b="1">
                <a:solidFill>
                  <a:srgbClr val="000000"/>
                </a:solidFill>
                <a:latin typeface="Helvetica" pitchFamily="34" charset="0"/>
              </a:rPr>
              <a:t>to an enhancer element.</a:t>
            </a:r>
            <a:endParaRPr lang="en-US" sz="3600" b="1"/>
          </a:p>
        </p:txBody>
      </p:sp>
      <p:sp>
        <p:nvSpPr>
          <p:cNvPr id="43016" name="Rectangle 20413"/>
          <p:cNvSpPr>
            <a:spLocks noChangeAspect="1" noChangeArrowheads="1"/>
          </p:cNvSpPr>
          <p:nvPr/>
        </p:nvSpPr>
        <p:spPr bwMode="auto">
          <a:xfrm>
            <a:off x="5513388" y="1362075"/>
            <a:ext cx="1245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Core promoter</a:t>
            </a:r>
            <a:endParaRPr lang="en-US" sz="3600" b="1"/>
          </a:p>
        </p:txBody>
      </p:sp>
      <p:sp>
        <p:nvSpPr>
          <p:cNvPr id="43017" name="Rectangle 20471"/>
          <p:cNvSpPr>
            <a:spLocks noChangeAspect="1" noChangeArrowheads="1"/>
          </p:cNvSpPr>
          <p:nvPr/>
        </p:nvSpPr>
        <p:spPr bwMode="auto">
          <a:xfrm>
            <a:off x="2917825" y="1341438"/>
            <a:ext cx="9441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CpG island</a:t>
            </a:r>
            <a:endParaRPr lang="en-US" sz="3600" b="1"/>
          </a:p>
        </p:txBody>
      </p:sp>
      <p:sp>
        <p:nvSpPr>
          <p:cNvPr id="43018" name="Rectangle 20498"/>
          <p:cNvSpPr>
            <a:spLocks noChangeAspect="1" noChangeArrowheads="1"/>
          </p:cNvSpPr>
          <p:nvPr/>
        </p:nvSpPr>
        <p:spPr bwMode="auto">
          <a:xfrm>
            <a:off x="2932113" y="3609975"/>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sp>
        <p:nvSpPr>
          <p:cNvPr id="43019" name="Rectangle 20514"/>
          <p:cNvSpPr>
            <a:spLocks noChangeAspect="1" noChangeArrowheads="1"/>
          </p:cNvSpPr>
          <p:nvPr/>
        </p:nvSpPr>
        <p:spPr bwMode="auto">
          <a:xfrm>
            <a:off x="3406775" y="3592513"/>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sp>
        <p:nvSpPr>
          <p:cNvPr id="43020" name="Rectangle 20517"/>
          <p:cNvSpPr>
            <a:spLocks noChangeAspect="1" noChangeArrowheads="1"/>
          </p:cNvSpPr>
          <p:nvPr/>
        </p:nvSpPr>
        <p:spPr bwMode="auto">
          <a:xfrm>
            <a:off x="4184650" y="3598863"/>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sp>
        <p:nvSpPr>
          <p:cNvPr id="43021" name="Rectangle 20533"/>
          <p:cNvSpPr>
            <a:spLocks noChangeAspect="1" noChangeArrowheads="1"/>
          </p:cNvSpPr>
          <p:nvPr/>
        </p:nvSpPr>
        <p:spPr bwMode="auto">
          <a:xfrm>
            <a:off x="4060825" y="4516438"/>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sp>
        <p:nvSpPr>
          <p:cNvPr id="43022" name="Rectangle 20535"/>
          <p:cNvSpPr>
            <a:spLocks noChangeAspect="1" noChangeArrowheads="1"/>
          </p:cNvSpPr>
          <p:nvPr/>
        </p:nvSpPr>
        <p:spPr bwMode="auto">
          <a:xfrm>
            <a:off x="3505200" y="4514850"/>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sp>
        <p:nvSpPr>
          <p:cNvPr id="43023" name="Rectangle 20703"/>
          <p:cNvSpPr>
            <a:spLocks noChangeAspect="1" noChangeArrowheads="1"/>
          </p:cNvSpPr>
          <p:nvPr/>
        </p:nvSpPr>
        <p:spPr bwMode="auto">
          <a:xfrm>
            <a:off x="1868488" y="2481263"/>
            <a:ext cx="7758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Activator</a:t>
            </a:r>
          </a:p>
          <a:p>
            <a:r>
              <a:rPr lang="en-US" sz="1400" b="1">
                <a:solidFill>
                  <a:srgbClr val="000000"/>
                </a:solidFill>
                <a:latin typeface="Helvetica" pitchFamily="34" charset="0"/>
              </a:rPr>
              <a:t>protein</a:t>
            </a:r>
            <a:endParaRPr lang="en-US" sz="3600" b="1"/>
          </a:p>
        </p:txBody>
      </p:sp>
      <p:sp>
        <p:nvSpPr>
          <p:cNvPr id="43024" name="Rectangle 20779"/>
          <p:cNvSpPr>
            <a:spLocks noChangeAspect="1" noChangeArrowheads="1"/>
          </p:cNvSpPr>
          <p:nvPr/>
        </p:nvSpPr>
        <p:spPr bwMode="auto">
          <a:xfrm>
            <a:off x="2827338" y="4560888"/>
            <a:ext cx="3270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Helvetica" pitchFamily="34" charset="0"/>
              </a:rPr>
              <a:t>CH</a:t>
            </a:r>
            <a:r>
              <a:rPr lang="en-US" sz="1400" b="1" baseline="-25000">
                <a:solidFill>
                  <a:srgbClr val="000000"/>
                </a:solidFill>
                <a:latin typeface="Helvetica" pitchFamily="34" charset="0"/>
              </a:rPr>
              <a:t>3</a:t>
            </a:r>
            <a:endParaRPr lang="en-US" sz="3600" b="1"/>
          </a:p>
        </p:txBody>
      </p:sp>
      <p:grpSp>
        <p:nvGrpSpPr>
          <p:cNvPr id="43025" name="Group 26656"/>
          <p:cNvGrpSpPr>
            <a:grpSpLocks noChangeAspect="1"/>
          </p:cNvGrpSpPr>
          <p:nvPr/>
        </p:nvGrpSpPr>
        <p:grpSpPr bwMode="auto">
          <a:xfrm>
            <a:off x="4454525" y="2466975"/>
            <a:ext cx="150813" cy="963613"/>
            <a:chOff x="2428875" y="2279650"/>
            <a:chExt cx="82550" cy="527050"/>
          </a:xfrm>
        </p:grpSpPr>
        <p:sp>
          <p:nvSpPr>
            <p:cNvPr id="43051" name="Line 20880"/>
            <p:cNvSpPr>
              <a:spLocks noChangeAspect="1" noChangeShapeType="1"/>
            </p:cNvSpPr>
            <p:nvPr/>
          </p:nvSpPr>
          <p:spPr bwMode="auto">
            <a:xfrm>
              <a:off x="2470150" y="2279650"/>
              <a:ext cx="1588" cy="4159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52" name="Freeform 20881"/>
            <p:cNvSpPr>
              <a:spLocks noChangeAspect="1"/>
            </p:cNvSpPr>
            <p:nvPr/>
          </p:nvSpPr>
          <p:spPr bwMode="auto">
            <a:xfrm>
              <a:off x="2428875" y="2663825"/>
              <a:ext cx="82550" cy="142875"/>
            </a:xfrm>
            <a:custGeom>
              <a:avLst/>
              <a:gdLst>
                <a:gd name="T0" fmla="*/ 2147483647 w 52"/>
                <a:gd name="T1" fmla="*/ 0 h 90"/>
                <a:gd name="T2" fmla="*/ 2147483647 w 52"/>
                <a:gd name="T3" fmla="*/ 2147483647 h 90"/>
                <a:gd name="T4" fmla="*/ 0 w 52"/>
                <a:gd name="T5" fmla="*/ 0 h 90"/>
                <a:gd name="T6" fmla="*/ 2147483647 w 52"/>
                <a:gd name="T7" fmla="*/ 2147483647 h 90"/>
                <a:gd name="T8" fmla="*/ 2147483647 w 52"/>
                <a:gd name="T9" fmla="*/ 0 h 90"/>
                <a:gd name="T10" fmla="*/ 0 60000 65536"/>
                <a:gd name="T11" fmla="*/ 0 60000 65536"/>
                <a:gd name="T12" fmla="*/ 0 60000 65536"/>
                <a:gd name="T13" fmla="*/ 0 60000 65536"/>
                <a:gd name="T14" fmla="*/ 0 60000 65536"/>
                <a:gd name="T15" fmla="*/ 0 w 52"/>
                <a:gd name="T16" fmla="*/ 0 h 90"/>
                <a:gd name="T17" fmla="*/ 52 w 52"/>
                <a:gd name="T18" fmla="*/ 90 h 90"/>
              </a:gdLst>
              <a:ahLst/>
              <a:cxnLst>
                <a:cxn ang="T10">
                  <a:pos x="T0" y="T1"/>
                </a:cxn>
                <a:cxn ang="T11">
                  <a:pos x="T2" y="T3"/>
                </a:cxn>
                <a:cxn ang="T12">
                  <a:pos x="T4" y="T5"/>
                </a:cxn>
                <a:cxn ang="T13">
                  <a:pos x="T6" y="T7"/>
                </a:cxn>
                <a:cxn ang="T14">
                  <a:pos x="T8" y="T9"/>
                </a:cxn>
              </a:cxnLst>
              <a:rect l="T15" t="T16" r="T17" b="T18"/>
              <a:pathLst>
                <a:path w="52" h="90">
                  <a:moveTo>
                    <a:pt x="52" y="0"/>
                  </a:moveTo>
                  <a:lnTo>
                    <a:pt x="26" y="10"/>
                  </a:lnTo>
                  <a:lnTo>
                    <a:pt x="0" y="0"/>
                  </a:lnTo>
                  <a:lnTo>
                    <a:pt x="26" y="9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grpSp>
        <p:nvGrpSpPr>
          <p:cNvPr id="43026" name="Group 26655"/>
          <p:cNvGrpSpPr>
            <a:grpSpLocks noChangeAspect="1"/>
          </p:cNvGrpSpPr>
          <p:nvPr/>
        </p:nvGrpSpPr>
        <p:grpSpPr bwMode="auto">
          <a:xfrm>
            <a:off x="2540000" y="4735513"/>
            <a:ext cx="1114425" cy="950912"/>
            <a:chOff x="1381125" y="3521075"/>
            <a:chExt cx="609600" cy="520700"/>
          </a:xfrm>
        </p:grpSpPr>
        <p:sp>
          <p:nvSpPr>
            <p:cNvPr id="43049" name="Freeform 20882"/>
            <p:cNvSpPr>
              <a:spLocks noChangeAspect="1"/>
            </p:cNvSpPr>
            <p:nvPr/>
          </p:nvSpPr>
          <p:spPr bwMode="auto">
            <a:xfrm>
              <a:off x="1498600" y="3521075"/>
              <a:ext cx="492125" cy="488950"/>
            </a:xfrm>
            <a:custGeom>
              <a:avLst/>
              <a:gdLst>
                <a:gd name="T0" fmla="*/ 2147483647 w 310"/>
                <a:gd name="T1" fmla="*/ 0 h 308"/>
                <a:gd name="T2" fmla="*/ 2147483647 w 310"/>
                <a:gd name="T3" fmla="*/ 0 h 308"/>
                <a:gd name="T4" fmla="*/ 2147483647 w 310"/>
                <a:gd name="T5" fmla="*/ 2147483647 h 308"/>
                <a:gd name="T6" fmla="*/ 2147483647 w 310"/>
                <a:gd name="T7" fmla="*/ 2147483647 h 308"/>
                <a:gd name="T8" fmla="*/ 2147483647 w 310"/>
                <a:gd name="T9" fmla="*/ 2147483647 h 308"/>
                <a:gd name="T10" fmla="*/ 2147483647 w 310"/>
                <a:gd name="T11" fmla="*/ 2147483647 h 308"/>
                <a:gd name="T12" fmla="*/ 2147483647 w 310"/>
                <a:gd name="T13" fmla="*/ 2147483647 h 308"/>
                <a:gd name="T14" fmla="*/ 2147483647 w 310"/>
                <a:gd name="T15" fmla="*/ 2147483647 h 308"/>
                <a:gd name="T16" fmla="*/ 2147483647 w 310"/>
                <a:gd name="T17" fmla="*/ 2147483647 h 308"/>
                <a:gd name="T18" fmla="*/ 2147483647 w 310"/>
                <a:gd name="T19" fmla="*/ 2147483647 h 308"/>
                <a:gd name="T20" fmla="*/ 2147483647 w 310"/>
                <a:gd name="T21" fmla="*/ 2147483647 h 308"/>
                <a:gd name="T22" fmla="*/ 2147483647 w 310"/>
                <a:gd name="T23" fmla="*/ 2147483647 h 308"/>
                <a:gd name="T24" fmla="*/ 2147483647 w 310"/>
                <a:gd name="T25" fmla="*/ 2147483647 h 308"/>
                <a:gd name="T26" fmla="*/ 2147483647 w 310"/>
                <a:gd name="T27" fmla="*/ 2147483647 h 308"/>
                <a:gd name="T28" fmla="*/ 2147483647 w 310"/>
                <a:gd name="T29" fmla="*/ 2147483647 h 308"/>
                <a:gd name="T30" fmla="*/ 2147483647 w 310"/>
                <a:gd name="T31" fmla="*/ 2147483647 h 308"/>
                <a:gd name="T32" fmla="*/ 2147483647 w 310"/>
                <a:gd name="T33" fmla="*/ 2147483647 h 308"/>
                <a:gd name="T34" fmla="*/ 2147483647 w 310"/>
                <a:gd name="T35" fmla="*/ 2147483647 h 308"/>
                <a:gd name="T36" fmla="*/ 2147483647 w 310"/>
                <a:gd name="T37" fmla="*/ 2147483647 h 308"/>
                <a:gd name="T38" fmla="*/ 2147483647 w 310"/>
                <a:gd name="T39" fmla="*/ 2147483647 h 308"/>
                <a:gd name="T40" fmla="*/ 0 w 310"/>
                <a:gd name="T41" fmla="*/ 2147483647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308"/>
                <a:gd name="T65" fmla="*/ 310 w 310"/>
                <a:gd name="T66" fmla="*/ 308 h 3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308">
                  <a:moveTo>
                    <a:pt x="310" y="0"/>
                  </a:moveTo>
                  <a:lnTo>
                    <a:pt x="310" y="0"/>
                  </a:lnTo>
                  <a:lnTo>
                    <a:pt x="306" y="26"/>
                  </a:lnTo>
                  <a:lnTo>
                    <a:pt x="302" y="50"/>
                  </a:lnTo>
                  <a:lnTo>
                    <a:pt x="296" y="72"/>
                  </a:lnTo>
                  <a:lnTo>
                    <a:pt x="288" y="94"/>
                  </a:lnTo>
                  <a:lnTo>
                    <a:pt x="280" y="114"/>
                  </a:lnTo>
                  <a:lnTo>
                    <a:pt x="272" y="132"/>
                  </a:lnTo>
                  <a:lnTo>
                    <a:pt x="262" y="150"/>
                  </a:lnTo>
                  <a:lnTo>
                    <a:pt x="250" y="166"/>
                  </a:lnTo>
                  <a:lnTo>
                    <a:pt x="238" y="182"/>
                  </a:lnTo>
                  <a:lnTo>
                    <a:pt x="226" y="196"/>
                  </a:lnTo>
                  <a:lnTo>
                    <a:pt x="200" y="222"/>
                  </a:lnTo>
                  <a:lnTo>
                    <a:pt x="172" y="242"/>
                  </a:lnTo>
                  <a:lnTo>
                    <a:pt x="144" y="260"/>
                  </a:lnTo>
                  <a:lnTo>
                    <a:pt x="118" y="274"/>
                  </a:lnTo>
                  <a:lnTo>
                    <a:pt x="90" y="284"/>
                  </a:lnTo>
                  <a:lnTo>
                    <a:pt x="66" y="294"/>
                  </a:lnTo>
                  <a:lnTo>
                    <a:pt x="44" y="300"/>
                  </a:lnTo>
                  <a:lnTo>
                    <a:pt x="12" y="306"/>
                  </a:lnTo>
                  <a:lnTo>
                    <a:pt x="0" y="30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sp>
          <p:nvSpPr>
            <p:cNvPr id="43050" name="Freeform 20883"/>
            <p:cNvSpPr>
              <a:spLocks noChangeAspect="1"/>
            </p:cNvSpPr>
            <p:nvPr/>
          </p:nvSpPr>
          <p:spPr bwMode="auto">
            <a:xfrm>
              <a:off x="1381125" y="3959225"/>
              <a:ext cx="146050" cy="82550"/>
            </a:xfrm>
            <a:custGeom>
              <a:avLst/>
              <a:gdLst>
                <a:gd name="T0" fmla="*/ 2147483647 w 92"/>
                <a:gd name="T1" fmla="*/ 2147483647 h 52"/>
                <a:gd name="T2" fmla="*/ 2147483647 w 92"/>
                <a:gd name="T3" fmla="*/ 2147483647 h 52"/>
                <a:gd name="T4" fmla="*/ 2147483647 w 92"/>
                <a:gd name="T5" fmla="*/ 0 h 52"/>
                <a:gd name="T6" fmla="*/ 0 w 92"/>
                <a:gd name="T7" fmla="*/ 2147483647 h 52"/>
                <a:gd name="T8" fmla="*/ 2147483647 w 92"/>
                <a:gd name="T9" fmla="*/ 2147483647 h 52"/>
                <a:gd name="T10" fmla="*/ 0 60000 65536"/>
                <a:gd name="T11" fmla="*/ 0 60000 65536"/>
                <a:gd name="T12" fmla="*/ 0 60000 65536"/>
                <a:gd name="T13" fmla="*/ 0 60000 65536"/>
                <a:gd name="T14" fmla="*/ 0 60000 65536"/>
                <a:gd name="T15" fmla="*/ 0 w 92"/>
                <a:gd name="T16" fmla="*/ 0 h 52"/>
                <a:gd name="T17" fmla="*/ 92 w 92"/>
                <a:gd name="T18" fmla="*/ 52 h 52"/>
              </a:gdLst>
              <a:ahLst/>
              <a:cxnLst>
                <a:cxn ang="T10">
                  <a:pos x="T0" y="T1"/>
                </a:cxn>
                <a:cxn ang="T11">
                  <a:pos x="T2" y="T3"/>
                </a:cxn>
                <a:cxn ang="T12">
                  <a:pos x="T4" y="T5"/>
                </a:cxn>
                <a:cxn ang="T13">
                  <a:pos x="T6" y="T7"/>
                </a:cxn>
                <a:cxn ang="T14">
                  <a:pos x="T8" y="T9"/>
                </a:cxn>
              </a:cxnLst>
              <a:rect l="T15" t="T16" r="T17" b="T18"/>
              <a:pathLst>
                <a:path w="92" h="52">
                  <a:moveTo>
                    <a:pt x="90" y="52"/>
                  </a:moveTo>
                  <a:lnTo>
                    <a:pt x="80" y="26"/>
                  </a:lnTo>
                  <a:lnTo>
                    <a:pt x="92" y="0"/>
                  </a:lnTo>
                  <a:lnTo>
                    <a:pt x="0" y="24"/>
                  </a:lnTo>
                  <a:lnTo>
                    <a:pt x="9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sp>
        <p:nvSpPr>
          <p:cNvPr id="43027" name="Line 20896"/>
          <p:cNvSpPr>
            <a:spLocks noChangeAspect="1" noChangeShapeType="1"/>
          </p:cNvSpPr>
          <p:nvPr/>
        </p:nvSpPr>
        <p:spPr bwMode="auto">
          <a:xfrm>
            <a:off x="2974975" y="3824288"/>
            <a:ext cx="317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28" name="Line 20901"/>
          <p:cNvSpPr>
            <a:spLocks noChangeAspect="1" noChangeShapeType="1"/>
          </p:cNvSpPr>
          <p:nvPr/>
        </p:nvSpPr>
        <p:spPr bwMode="auto">
          <a:xfrm>
            <a:off x="3451225" y="3800475"/>
            <a:ext cx="3175" cy="1682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29" name="Line 20902"/>
          <p:cNvSpPr>
            <a:spLocks noChangeAspect="1" noChangeShapeType="1"/>
          </p:cNvSpPr>
          <p:nvPr/>
        </p:nvSpPr>
        <p:spPr bwMode="auto">
          <a:xfrm>
            <a:off x="4229100" y="3813175"/>
            <a:ext cx="1588"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30" name="Line 20907"/>
          <p:cNvSpPr>
            <a:spLocks noChangeAspect="1" noChangeShapeType="1"/>
          </p:cNvSpPr>
          <p:nvPr/>
        </p:nvSpPr>
        <p:spPr bwMode="auto">
          <a:xfrm>
            <a:off x="4100513" y="4322763"/>
            <a:ext cx="3175" cy="163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31" name="Line 20908"/>
          <p:cNvSpPr>
            <a:spLocks noChangeAspect="1" noChangeShapeType="1"/>
          </p:cNvSpPr>
          <p:nvPr/>
        </p:nvSpPr>
        <p:spPr bwMode="auto">
          <a:xfrm>
            <a:off x="3549650" y="4318000"/>
            <a:ext cx="317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43032" name="Group 26653"/>
          <p:cNvGrpSpPr>
            <a:grpSpLocks noChangeAspect="1"/>
          </p:cNvGrpSpPr>
          <p:nvPr/>
        </p:nvGrpSpPr>
        <p:grpSpPr bwMode="auto">
          <a:xfrm>
            <a:off x="2436813" y="1579563"/>
            <a:ext cx="1884362" cy="174625"/>
            <a:chOff x="1323975" y="1793875"/>
            <a:chExt cx="1031875" cy="95250"/>
          </a:xfrm>
        </p:grpSpPr>
        <p:sp>
          <p:nvSpPr>
            <p:cNvPr id="43047" name="Line 20911"/>
            <p:cNvSpPr>
              <a:spLocks noChangeAspect="1" noChangeShapeType="1"/>
            </p:cNvSpPr>
            <p:nvPr/>
          </p:nvSpPr>
          <p:spPr bwMode="auto">
            <a:xfrm>
              <a:off x="1838325" y="1793875"/>
              <a:ext cx="1588" cy="444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48" name="Freeform 20912"/>
            <p:cNvSpPr>
              <a:spLocks noChangeAspect="1"/>
            </p:cNvSpPr>
            <p:nvPr/>
          </p:nvSpPr>
          <p:spPr bwMode="auto">
            <a:xfrm>
              <a:off x="1323975" y="1838325"/>
              <a:ext cx="1031875" cy="50800"/>
            </a:xfrm>
            <a:custGeom>
              <a:avLst/>
              <a:gdLst>
                <a:gd name="T0" fmla="*/ 0 w 650"/>
                <a:gd name="T1" fmla="*/ 2147483647 h 32"/>
                <a:gd name="T2" fmla="*/ 0 w 650"/>
                <a:gd name="T3" fmla="*/ 2147483647 h 32"/>
                <a:gd name="T4" fmla="*/ 0 w 650"/>
                <a:gd name="T5" fmla="*/ 2147483647 h 32"/>
                <a:gd name="T6" fmla="*/ 0 w 650"/>
                <a:gd name="T7" fmla="*/ 2147483647 h 32"/>
                <a:gd name="T8" fmla="*/ 0 w 650"/>
                <a:gd name="T9" fmla="*/ 2147483647 h 32"/>
                <a:gd name="T10" fmla="*/ 2147483647 w 650"/>
                <a:gd name="T11" fmla="*/ 2147483647 h 32"/>
                <a:gd name="T12" fmla="*/ 2147483647 w 650"/>
                <a:gd name="T13" fmla="*/ 0 h 32"/>
                <a:gd name="T14" fmla="*/ 2147483647 w 650"/>
                <a:gd name="T15" fmla="*/ 0 h 32"/>
                <a:gd name="T16" fmla="*/ 2147483647 w 650"/>
                <a:gd name="T17" fmla="*/ 0 h 32"/>
                <a:gd name="T18" fmla="*/ 2147483647 w 650"/>
                <a:gd name="T19" fmla="*/ 0 h 32"/>
                <a:gd name="T20" fmla="*/ 2147483647 w 650"/>
                <a:gd name="T21" fmla="*/ 2147483647 h 32"/>
                <a:gd name="T22" fmla="*/ 2147483647 w 650"/>
                <a:gd name="T23" fmla="*/ 2147483647 h 32"/>
                <a:gd name="T24" fmla="*/ 2147483647 w 650"/>
                <a:gd name="T25" fmla="*/ 2147483647 h 32"/>
                <a:gd name="T26" fmla="*/ 2147483647 w 650"/>
                <a:gd name="T27" fmla="*/ 2147483647 h 32"/>
                <a:gd name="T28" fmla="*/ 2147483647 w 650"/>
                <a:gd name="T29" fmla="*/ 2147483647 h 32"/>
                <a:gd name="T30" fmla="*/ 2147483647 w 650"/>
                <a:gd name="T31" fmla="*/ 2147483647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0"/>
                <a:gd name="T49" fmla="*/ 0 h 32"/>
                <a:gd name="T50" fmla="*/ 650 w 65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0" h="32">
                  <a:moveTo>
                    <a:pt x="0" y="32"/>
                  </a:moveTo>
                  <a:lnTo>
                    <a:pt x="0" y="14"/>
                  </a:lnTo>
                  <a:lnTo>
                    <a:pt x="0" y="8"/>
                  </a:lnTo>
                  <a:lnTo>
                    <a:pt x="4" y="4"/>
                  </a:lnTo>
                  <a:lnTo>
                    <a:pt x="8" y="0"/>
                  </a:lnTo>
                  <a:lnTo>
                    <a:pt x="14" y="0"/>
                  </a:lnTo>
                  <a:lnTo>
                    <a:pt x="636" y="0"/>
                  </a:lnTo>
                  <a:lnTo>
                    <a:pt x="642" y="2"/>
                  </a:lnTo>
                  <a:lnTo>
                    <a:pt x="646" y="4"/>
                  </a:lnTo>
                  <a:lnTo>
                    <a:pt x="648" y="8"/>
                  </a:lnTo>
                  <a:lnTo>
                    <a:pt x="650" y="14"/>
                  </a:lnTo>
                  <a:lnTo>
                    <a:pt x="650"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sp>
        <p:nvSpPr>
          <p:cNvPr id="43033" name="Line 20936"/>
          <p:cNvSpPr>
            <a:spLocks noChangeAspect="1" noChangeShapeType="1"/>
          </p:cNvSpPr>
          <p:nvPr/>
        </p:nvSpPr>
        <p:spPr bwMode="auto">
          <a:xfrm>
            <a:off x="2865438" y="4357688"/>
            <a:ext cx="317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43034" name="Group 26667"/>
          <p:cNvGrpSpPr>
            <a:grpSpLocks noChangeAspect="1"/>
          </p:cNvGrpSpPr>
          <p:nvPr/>
        </p:nvGrpSpPr>
        <p:grpSpPr bwMode="auto">
          <a:xfrm>
            <a:off x="3825875" y="1254125"/>
            <a:ext cx="506413" cy="658813"/>
            <a:chOff x="2084610" y="1616075"/>
            <a:chExt cx="277590" cy="360132"/>
          </a:xfrm>
        </p:grpSpPr>
        <p:sp>
          <p:nvSpPr>
            <p:cNvPr id="43045" name="Line 20888"/>
            <p:cNvSpPr>
              <a:spLocks noChangeAspect="1" noChangeShapeType="1"/>
            </p:cNvSpPr>
            <p:nvPr/>
          </p:nvSpPr>
          <p:spPr bwMode="auto">
            <a:xfrm flipV="1">
              <a:off x="2095500" y="1616075"/>
              <a:ext cx="266700" cy="349250"/>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46" name="Line 20889"/>
            <p:cNvSpPr>
              <a:spLocks noChangeAspect="1" noChangeShapeType="1"/>
            </p:cNvSpPr>
            <p:nvPr/>
          </p:nvSpPr>
          <p:spPr bwMode="auto">
            <a:xfrm flipV="1">
              <a:off x="2084610" y="1626957"/>
              <a:ext cx="266700" cy="3492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3035" name="Group 26668"/>
          <p:cNvGrpSpPr>
            <a:grpSpLocks noChangeAspect="1"/>
          </p:cNvGrpSpPr>
          <p:nvPr/>
        </p:nvGrpSpPr>
        <p:grpSpPr bwMode="auto">
          <a:xfrm>
            <a:off x="5054600" y="1527175"/>
            <a:ext cx="431800" cy="385763"/>
            <a:chOff x="2757710" y="1765300"/>
            <a:chExt cx="236315" cy="210907"/>
          </a:xfrm>
        </p:grpSpPr>
        <p:sp>
          <p:nvSpPr>
            <p:cNvPr id="43043" name="Line 20890"/>
            <p:cNvSpPr>
              <a:spLocks noChangeAspect="1" noChangeShapeType="1"/>
            </p:cNvSpPr>
            <p:nvPr/>
          </p:nvSpPr>
          <p:spPr bwMode="auto">
            <a:xfrm flipV="1">
              <a:off x="2768600" y="1765300"/>
              <a:ext cx="225425" cy="200025"/>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44" name="Line 20891"/>
            <p:cNvSpPr>
              <a:spLocks noChangeAspect="1" noChangeShapeType="1"/>
            </p:cNvSpPr>
            <p:nvPr/>
          </p:nvSpPr>
          <p:spPr bwMode="auto">
            <a:xfrm flipV="1">
              <a:off x="2757710" y="1776182"/>
              <a:ext cx="225425" cy="2000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3036" name="Group 133"/>
          <p:cNvGrpSpPr>
            <a:grpSpLocks noChangeAspect="1"/>
          </p:cNvGrpSpPr>
          <p:nvPr/>
        </p:nvGrpSpPr>
        <p:grpSpPr bwMode="auto">
          <a:xfrm>
            <a:off x="2641600" y="2600325"/>
            <a:ext cx="885825" cy="3175"/>
            <a:chOff x="1436688" y="2352675"/>
            <a:chExt cx="484187" cy="1814"/>
          </a:xfrm>
        </p:grpSpPr>
        <p:sp>
          <p:nvSpPr>
            <p:cNvPr id="43041" name="Line 20930"/>
            <p:cNvSpPr>
              <a:spLocks noChangeAspect="1" noChangeShapeType="1"/>
            </p:cNvSpPr>
            <p:nvPr/>
          </p:nvSpPr>
          <p:spPr bwMode="auto">
            <a:xfrm flipH="1">
              <a:off x="1447583" y="2352675"/>
              <a:ext cx="473292" cy="1617"/>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042" name="Line 20931"/>
            <p:cNvSpPr>
              <a:spLocks noChangeAspect="1" noChangeShapeType="1"/>
            </p:cNvSpPr>
            <p:nvPr/>
          </p:nvSpPr>
          <p:spPr bwMode="auto">
            <a:xfrm flipH="1">
              <a:off x="1436688" y="2352872"/>
              <a:ext cx="473292" cy="16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sp>
        <p:nvSpPr>
          <p:cNvPr id="43037" name="Rectangle 4"/>
          <p:cNvSpPr>
            <a:spLocks noChangeArrowheads="1"/>
          </p:cNvSpPr>
          <p:nvPr/>
        </p:nvSpPr>
        <p:spPr bwMode="auto">
          <a:xfrm>
            <a:off x="40005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dirty="0">
                <a:latin typeface="Times New Roman" pitchFamily="18" charset="0"/>
              </a:rPr>
              <a:t>Copyright ©The McGraw-Hill Companies, Inc. Permission required for reproduction or display</a:t>
            </a:r>
          </a:p>
        </p:txBody>
      </p:sp>
      <p:sp>
        <p:nvSpPr>
          <p:cNvPr id="43039" name="Text Box 6"/>
          <p:cNvSpPr txBox="1">
            <a:spLocks noChangeArrowheads="1"/>
          </p:cNvSpPr>
          <p:nvPr/>
        </p:nvSpPr>
        <p:spPr bwMode="auto">
          <a:xfrm>
            <a:off x="7848600" y="6257925"/>
            <a:ext cx="1293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err="1" smtClean="0"/>
              <a:t>Brooker</a:t>
            </a:r>
            <a:r>
              <a:rPr lang="en-US" sz="1400" b="1" dirty="0" smtClean="0"/>
              <a:t>, Fig 17- 13a</a:t>
            </a:r>
            <a:endParaRPr lang="en-US" sz="1400" b="1" dirty="0"/>
          </a:p>
        </p:txBody>
      </p:sp>
      <p:sp>
        <p:nvSpPr>
          <p:cNvPr id="2" name="Title 1"/>
          <p:cNvSpPr>
            <a:spLocks noGrp="1"/>
          </p:cNvSpPr>
          <p:nvPr>
            <p:ph type="title"/>
          </p:nvPr>
        </p:nvSpPr>
        <p:spPr>
          <a:xfrm>
            <a:off x="557213" y="0"/>
            <a:ext cx="8096250" cy="883920"/>
          </a:xfrm>
        </p:spPr>
        <p:txBody>
          <a:bodyPr/>
          <a:lstStyle/>
          <a:p>
            <a:r>
              <a:rPr lang="en-US" sz="2400" b="1" kern="1200" dirty="0" smtClean="0">
                <a:solidFill>
                  <a:srgbClr val="000000"/>
                </a:solidFill>
                <a:effectLst/>
                <a:latin typeface="Helvetica"/>
                <a:ea typeface="+mn-ea"/>
                <a:cs typeface="+mn-cs"/>
              </a:rPr>
              <a:t>Methylation inhibits the binding of an activator protein</a:t>
            </a:r>
            <a:endParaRPr lang="en-US" sz="5400" dirty="0"/>
          </a:p>
        </p:txBody>
      </p:sp>
    </p:spTree>
    <p:extLst>
      <p:ext uri="{BB962C8B-B14F-4D97-AF65-F5344CB8AC3E}">
        <p14:creationId xmlns:p14="http://schemas.microsoft.com/office/powerpoint/2010/main" val="2420917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609600" y="6477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900" b="1">
                <a:latin typeface="Times New Roman" pitchFamily="18" charset="0"/>
              </a:rPr>
              <a:t>Copyright ©The McGraw-Hill Companies, Inc. Permission required for reproduction or display</a:t>
            </a:r>
          </a:p>
        </p:txBody>
      </p:sp>
      <p:pic>
        <p:nvPicPr>
          <p:cNvPr id="44037" name="Picture 133" descr="bro25332_17_13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025" y="563563"/>
            <a:ext cx="40100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20357"/>
          <p:cNvSpPr>
            <a:spLocks noChangeArrowheads="1"/>
          </p:cNvSpPr>
          <p:nvPr/>
        </p:nvSpPr>
        <p:spPr bwMode="auto">
          <a:xfrm>
            <a:off x="5334000" y="1668463"/>
            <a:ext cx="1647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A methyl-CpG-binding protein</a:t>
            </a:r>
          </a:p>
          <a:p>
            <a:r>
              <a:rPr lang="en-US" sz="900" b="1">
                <a:solidFill>
                  <a:srgbClr val="000000"/>
                </a:solidFill>
                <a:latin typeface="Helvetica" pitchFamily="34" charset="0"/>
              </a:rPr>
              <a:t>binds to the methylated</a:t>
            </a:r>
          </a:p>
          <a:p>
            <a:r>
              <a:rPr lang="en-US" sz="900" b="1">
                <a:solidFill>
                  <a:srgbClr val="000000"/>
                </a:solidFill>
                <a:latin typeface="Helvetica" pitchFamily="34" charset="0"/>
              </a:rPr>
              <a:t>CpG island.</a:t>
            </a:r>
            <a:endParaRPr lang="en-US" sz="2400" b="1"/>
          </a:p>
        </p:txBody>
      </p:sp>
      <p:sp>
        <p:nvSpPr>
          <p:cNvPr id="44040" name="Rectangle 20425"/>
          <p:cNvSpPr>
            <a:spLocks noChangeArrowheads="1"/>
          </p:cNvSpPr>
          <p:nvPr/>
        </p:nvSpPr>
        <p:spPr bwMode="auto">
          <a:xfrm>
            <a:off x="6403975" y="601663"/>
            <a:ext cx="8015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Core promoter</a:t>
            </a:r>
            <a:endParaRPr lang="en-US" sz="2400" b="1"/>
          </a:p>
        </p:txBody>
      </p:sp>
      <p:sp>
        <p:nvSpPr>
          <p:cNvPr id="44041" name="Rectangle 20437"/>
          <p:cNvSpPr>
            <a:spLocks noChangeArrowheads="1"/>
          </p:cNvSpPr>
          <p:nvPr/>
        </p:nvSpPr>
        <p:spPr bwMode="auto">
          <a:xfrm>
            <a:off x="4076700" y="3338513"/>
            <a:ext cx="839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Methyl-CpG</a:t>
            </a:r>
          </a:p>
          <a:p>
            <a:r>
              <a:rPr lang="en-US" sz="900" b="1">
                <a:solidFill>
                  <a:srgbClr val="000000"/>
                </a:solidFill>
                <a:latin typeface="Helvetica" pitchFamily="34" charset="0"/>
              </a:rPr>
              <a:t>binding protein</a:t>
            </a:r>
            <a:endParaRPr lang="en-US" sz="2400" b="1"/>
          </a:p>
        </p:txBody>
      </p:sp>
      <p:sp>
        <p:nvSpPr>
          <p:cNvPr id="44042" name="Rectangle 20462"/>
          <p:cNvSpPr>
            <a:spLocks noChangeArrowheads="1"/>
          </p:cNvSpPr>
          <p:nvPr/>
        </p:nvSpPr>
        <p:spPr bwMode="auto">
          <a:xfrm>
            <a:off x="4260850" y="620713"/>
            <a:ext cx="6091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CpG island</a:t>
            </a:r>
            <a:endParaRPr lang="en-US" sz="2400" b="1"/>
          </a:p>
        </p:txBody>
      </p:sp>
      <p:sp>
        <p:nvSpPr>
          <p:cNvPr id="44043" name="Rectangle 20480"/>
          <p:cNvSpPr>
            <a:spLocks noChangeArrowheads="1"/>
          </p:cNvSpPr>
          <p:nvPr/>
        </p:nvSpPr>
        <p:spPr bwMode="auto">
          <a:xfrm>
            <a:off x="6076950" y="5291138"/>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Histone</a:t>
            </a:r>
          </a:p>
          <a:p>
            <a:r>
              <a:rPr lang="en-US" sz="900" b="1">
                <a:solidFill>
                  <a:srgbClr val="000000"/>
                </a:solidFill>
                <a:latin typeface="Helvetica" pitchFamily="34" charset="0"/>
              </a:rPr>
              <a:t>deacetylase</a:t>
            </a:r>
            <a:endParaRPr lang="en-US" sz="2400" b="1"/>
          </a:p>
        </p:txBody>
      </p:sp>
      <p:sp>
        <p:nvSpPr>
          <p:cNvPr id="44044" name="Rectangle 20501"/>
          <p:cNvSpPr>
            <a:spLocks noChangeArrowheads="1"/>
          </p:cNvSpPr>
          <p:nvPr/>
        </p:nvSpPr>
        <p:spPr bwMode="auto">
          <a:xfrm>
            <a:off x="5419725" y="48736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p>
        </p:txBody>
      </p:sp>
      <p:sp>
        <p:nvSpPr>
          <p:cNvPr id="44045" name="Rectangle 20504"/>
          <p:cNvSpPr>
            <a:spLocks noChangeArrowheads="1"/>
          </p:cNvSpPr>
          <p:nvPr/>
        </p:nvSpPr>
        <p:spPr bwMode="auto">
          <a:xfrm>
            <a:off x="5153025" y="5730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46" name="Rectangle 20507"/>
          <p:cNvSpPr>
            <a:spLocks noChangeArrowheads="1"/>
          </p:cNvSpPr>
          <p:nvPr/>
        </p:nvSpPr>
        <p:spPr bwMode="auto">
          <a:xfrm>
            <a:off x="4940300" y="7381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47" name="Rectangle 20510"/>
          <p:cNvSpPr>
            <a:spLocks noChangeArrowheads="1"/>
          </p:cNvSpPr>
          <p:nvPr/>
        </p:nvSpPr>
        <p:spPr bwMode="auto">
          <a:xfrm>
            <a:off x="4759325" y="104616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48" name="Rectangle 20520"/>
          <p:cNvSpPr>
            <a:spLocks noChangeArrowheads="1"/>
          </p:cNvSpPr>
          <p:nvPr/>
        </p:nvSpPr>
        <p:spPr bwMode="auto">
          <a:xfrm>
            <a:off x="5340350" y="9540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49" name="Rectangle 20523"/>
          <p:cNvSpPr>
            <a:spLocks noChangeArrowheads="1"/>
          </p:cNvSpPr>
          <p:nvPr/>
        </p:nvSpPr>
        <p:spPr bwMode="auto">
          <a:xfrm>
            <a:off x="5260975" y="11064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50" name="Rectangle 20526"/>
          <p:cNvSpPr>
            <a:spLocks noChangeArrowheads="1"/>
          </p:cNvSpPr>
          <p:nvPr/>
        </p:nvSpPr>
        <p:spPr bwMode="auto">
          <a:xfrm>
            <a:off x="5187950" y="12588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51" name="Rectangle 20529"/>
          <p:cNvSpPr>
            <a:spLocks noChangeArrowheads="1"/>
          </p:cNvSpPr>
          <p:nvPr/>
        </p:nvSpPr>
        <p:spPr bwMode="auto">
          <a:xfrm>
            <a:off x="5041900" y="145573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52" name="Rectangle 20538"/>
          <p:cNvSpPr>
            <a:spLocks noChangeArrowheads="1"/>
          </p:cNvSpPr>
          <p:nvPr/>
        </p:nvSpPr>
        <p:spPr bwMode="auto">
          <a:xfrm>
            <a:off x="5334000" y="3652838"/>
            <a:ext cx="182101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The methyl-CpG-binding protein</a:t>
            </a:r>
          </a:p>
          <a:p>
            <a:r>
              <a:rPr lang="en-US" sz="900" b="1">
                <a:solidFill>
                  <a:srgbClr val="000000"/>
                </a:solidFill>
                <a:latin typeface="Helvetica" pitchFamily="34" charset="0"/>
              </a:rPr>
              <a:t>recruits other proteins, such as</a:t>
            </a:r>
          </a:p>
          <a:p>
            <a:r>
              <a:rPr lang="en-US" sz="900" b="1">
                <a:solidFill>
                  <a:srgbClr val="000000"/>
                </a:solidFill>
                <a:latin typeface="Helvetica" pitchFamily="34" charset="0"/>
              </a:rPr>
              <a:t>histone deacetylase, that convert</a:t>
            </a:r>
          </a:p>
          <a:p>
            <a:r>
              <a:rPr lang="en-US" sz="900" b="1">
                <a:solidFill>
                  <a:srgbClr val="000000"/>
                </a:solidFill>
                <a:latin typeface="Helvetica" pitchFamily="34" charset="0"/>
              </a:rPr>
              <a:t>the chromatin to a closed</a:t>
            </a:r>
          </a:p>
          <a:p>
            <a:r>
              <a:rPr lang="en-US" sz="900" b="1">
                <a:solidFill>
                  <a:srgbClr val="000000"/>
                </a:solidFill>
                <a:latin typeface="Helvetica" pitchFamily="34" charset="0"/>
              </a:rPr>
              <a:t>conformation.</a:t>
            </a:r>
            <a:endParaRPr lang="en-US" sz="2400" b="1"/>
          </a:p>
        </p:txBody>
      </p:sp>
      <p:sp>
        <p:nvSpPr>
          <p:cNvPr id="44053" name="Rectangle 20667"/>
          <p:cNvSpPr>
            <a:spLocks noChangeArrowheads="1"/>
          </p:cNvSpPr>
          <p:nvPr/>
        </p:nvSpPr>
        <p:spPr bwMode="auto">
          <a:xfrm>
            <a:off x="4775200" y="429101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4" name="Rectangle 20670"/>
          <p:cNvSpPr>
            <a:spLocks noChangeArrowheads="1"/>
          </p:cNvSpPr>
          <p:nvPr/>
        </p:nvSpPr>
        <p:spPr bwMode="auto">
          <a:xfrm>
            <a:off x="4552950" y="43957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5" name="Rectangle 20673"/>
          <p:cNvSpPr>
            <a:spLocks noChangeArrowheads="1"/>
          </p:cNvSpPr>
          <p:nvPr/>
        </p:nvSpPr>
        <p:spPr bwMode="auto">
          <a:xfrm>
            <a:off x="4295775" y="454183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6" name="Rectangle 20676"/>
          <p:cNvSpPr>
            <a:spLocks noChangeArrowheads="1"/>
          </p:cNvSpPr>
          <p:nvPr/>
        </p:nvSpPr>
        <p:spPr bwMode="auto">
          <a:xfrm>
            <a:off x="4067175" y="471963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7" name="Rectangle 20691"/>
          <p:cNvSpPr>
            <a:spLocks noChangeArrowheads="1"/>
          </p:cNvSpPr>
          <p:nvPr/>
        </p:nvSpPr>
        <p:spPr bwMode="auto">
          <a:xfrm>
            <a:off x="5026025" y="476726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8" name="Rectangle 20694"/>
          <p:cNvSpPr>
            <a:spLocks noChangeArrowheads="1"/>
          </p:cNvSpPr>
          <p:nvPr/>
        </p:nvSpPr>
        <p:spPr bwMode="auto">
          <a:xfrm>
            <a:off x="4737100" y="49037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59" name="Rectangle 20697"/>
          <p:cNvSpPr>
            <a:spLocks noChangeArrowheads="1"/>
          </p:cNvSpPr>
          <p:nvPr/>
        </p:nvSpPr>
        <p:spPr bwMode="auto">
          <a:xfrm>
            <a:off x="4543425" y="504031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60" name="Rectangle 20700"/>
          <p:cNvSpPr>
            <a:spLocks noChangeArrowheads="1"/>
          </p:cNvSpPr>
          <p:nvPr/>
        </p:nvSpPr>
        <p:spPr bwMode="auto">
          <a:xfrm>
            <a:off x="4410075" y="518953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61" name="Rectangle 20720"/>
          <p:cNvSpPr>
            <a:spLocks noChangeArrowheads="1"/>
          </p:cNvSpPr>
          <p:nvPr/>
        </p:nvSpPr>
        <p:spPr bwMode="auto">
          <a:xfrm>
            <a:off x="3592513" y="1624013"/>
            <a:ext cx="7373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Chromatin</a:t>
            </a:r>
          </a:p>
          <a:p>
            <a:r>
              <a:rPr lang="en-US" sz="900" b="1">
                <a:solidFill>
                  <a:srgbClr val="000000"/>
                </a:solidFill>
                <a:latin typeface="Helvetica" pitchFamily="34" charset="0"/>
              </a:rPr>
              <a:t>in an open</a:t>
            </a:r>
          </a:p>
          <a:p>
            <a:r>
              <a:rPr lang="en-US" sz="900" b="1">
                <a:solidFill>
                  <a:srgbClr val="000000"/>
                </a:solidFill>
                <a:latin typeface="Helvetica" pitchFamily="34" charset="0"/>
              </a:rPr>
              <a:t>conformation</a:t>
            </a:r>
            <a:endParaRPr lang="en-US" sz="2400" b="1"/>
          </a:p>
        </p:txBody>
      </p:sp>
      <p:sp>
        <p:nvSpPr>
          <p:cNvPr id="44062" name="Rectangle 20749"/>
          <p:cNvSpPr>
            <a:spLocks noChangeArrowheads="1"/>
          </p:cNvSpPr>
          <p:nvPr/>
        </p:nvSpPr>
        <p:spPr bwMode="auto">
          <a:xfrm>
            <a:off x="3489325" y="4106863"/>
            <a:ext cx="7373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Chromatin</a:t>
            </a:r>
          </a:p>
          <a:p>
            <a:r>
              <a:rPr lang="en-US" sz="900" b="1">
                <a:solidFill>
                  <a:srgbClr val="000000"/>
                </a:solidFill>
                <a:latin typeface="Helvetica" pitchFamily="34" charset="0"/>
              </a:rPr>
              <a:t>in a closed</a:t>
            </a:r>
          </a:p>
          <a:p>
            <a:r>
              <a:rPr lang="en-US" sz="900" b="1">
                <a:solidFill>
                  <a:srgbClr val="000000"/>
                </a:solidFill>
                <a:latin typeface="Helvetica" pitchFamily="34" charset="0"/>
              </a:rPr>
              <a:t>conformation</a:t>
            </a:r>
            <a:endParaRPr lang="en-US" sz="2400" b="1"/>
          </a:p>
        </p:txBody>
      </p:sp>
      <p:sp>
        <p:nvSpPr>
          <p:cNvPr id="44063" name="Rectangle 20782"/>
          <p:cNvSpPr>
            <a:spLocks noChangeArrowheads="1"/>
          </p:cNvSpPr>
          <p:nvPr/>
        </p:nvSpPr>
        <p:spPr bwMode="auto">
          <a:xfrm>
            <a:off x="4838700" y="90011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64" name="Rectangle 20791"/>
          <p:cNvSpPr>
            <a:spLocks noChangeArrowheads="1"/>
          </p:cNvSpPr>
          <p:nvPr/>
        </p:nvSpPr>
        <p:spPr bwMode="auto">
          <a:xfrm>
            <a:off x="5038725" y="427831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2400" b="1"/>
          </a:p>
        </p:txBody>
      </p:sp>
      <p:sp>
        <p:nvSpPr>
          <p:cNvPr id="44065" name="Rectangle 20501"/>
          <p:cNvSpPr>
            <a:spLocks noChangeArrowheads="1"/>
          </p:cNvSpPr>
          <p:nvPr/>
        </p:nvSpPr>
        <p:spPr bwMode="auto">
          <a:xfrm>
            <a:off x="5387975" y="218916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66" name="Rectangle 20504"/>
          <p:cNvSpPr>
            <a:spLocks noChangeArrowheads="1"/>
          </p:cNvSpPr>
          <p:nvPr/>
        </p:nvSpPr>
        <p:spPr bwMode="auto">
          <a:xfrm>
            <a:off x="5121275" y="22748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67" name="Rectangle 20507"/>
          <p:cNvSpPr>
            <a:spLocks noChangeArrowheads="1"/>
          </p:cNvSpPr>
          <p:nvPr/>
        </p:nvSpPr>
        <p:spPr bwMode="auto">
          <a:xfrm>
            <a:off x="4908550" y="24399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68" name="Rectangle 20510"/>
          <p:cNvSpPr>
            <a:spLocks noChangeArrowheads="1"/>
          </p:cNvSpPr>
          <p:nvPr/>
        </p:nvSpPr>
        <p:spPr bwMode="auto">
          <a:xfrm>
            <a:off x="4727575" y="274796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69" name="Rectangle 20520"/>
          <p:cNvSpPr>
            <a:spLocks noChangeArrowheads="1"/>
          </p:cNvSpPr>
          <p:nvPr/>
        </p:nvSpPr>
        <p:spPr bwMode="auto">
          <a:xfrm>
            <a:off x="5308600" y="26558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70" name="Rectangle 20523"/>
          <p:cNvSpPr>
            <a:spLocks noChangeArrowheads="1"/>
          </p:cNvSpPr>
          <p:nvPr/>
        </p:nvSpPr>
        <p:spPr bwMode="auto">
          <a:xfrm>
            <a:off x="5229225" y="28082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71" name="Rectangle 20526"/>
          <p:cNvSpPr>
            <a:spLocks noChangeArrowheads="1"/>
          </p:cNvSpPr>
          <p:nvPr/>
        </p:nvSpPr>
        <p:spPr bwMode="auto">
          <a:xfrm>
            <a:off x="5156200" y="296068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72" name="Rectangle 20529"/>
          <p:cNvSpPr>
            <a:spLocks noChangeArrowheads="1"/>
          </p:cNvSpPr>
          <p:nvPr/>
        </p:nvSpPr>
        <p:spPr bwMode="auto">
          <a:xfrm>
            <a:off x="5010150" y="3157538"/>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73" name="Rectangle 20782"/>
          <p:cNvSpPr>
            <a:spLocks noChangeArrowheads="1"/>
          </p:cNvSpPr>
          <p:nvPr/>
        </p:nvSpPr>
        <p:spPr bwMode="auto">
          <a:xfrm>
            <a:off x="4806950" y="2601913"/>
            <a:ext cx="209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pitchFamily="34" charset="0"/>
              </a:rPr>
              <a:t>CH</a:t>
            </a:r>
            <a:r>
              <a:rPr lang="en-US" sz="900" b="1" baseline="-25000">
                <a:solidFill>
                  <a:srgbClr val="000000"/>
                </a:solidFill>
                <a:latin typeface="Helvetica" pitchFamily="34" charset="0"/>
              </a:rPr>
              <a:t>3</a:t>
            </a:r>
            <a:endParaRPr lang="en-US" sz="900" b="1">
              <a:solidFill>
                <a:srgbClr val="000000"/>
              </a:solidFill>
              <a:latin typeface="Helvetica" pitchFamily="34" charset="0"/>
            </a:endParaRPr>
          </a:p>
        </p:txBody>
      </p:sp>
      <p:sp>
        <p:nvSpPr>
          <p:cNvPr id="44074" name="Line 20878"/>
          <p:cNvSpPr>
            <a:spLocks noChangeShapeType="1"/>
          </p:cNvSpPr>
          <p:nvPr/>
        </p:nvSpPr>
        <p:spPr bwMode="auto">
          <a:xfrm flipV="1">
            <a:off x="5965825" y="671513"/>
            <a:ext cx="79375" cy="73025"/>
          </a:xfrm>
          <a:prstGeom prst="line">
            <a:avLst/>
          </a:prstGeom>
          <a:noFill/>
          <a:ln w="4">
            <a:solidFill>
              <a:srgbClr val="FFFAC2"/>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75" name="Line 20879"/>
          <p:cNvSpPr>
            <a:spLocks noChangeShapeType="1"/>
          </p:cNvSpPr>
          <p:nvPr/>
        </p:nvSpPr>
        <p:spPr bwMode="auto">
          <a:xfrm flipV="1">
            <a:off x="6127750" y="992188"/>
            <a:ext cx="85725" cy="66675"/>
          </a:xfrm>
          <a:prstGeom prst="line">
            <a:avLst/>
          </a:prstGeom>
          <a:noFill/>
          <a:ln w="4">
            <a:solidFill>
              <a:srgbClr val="FFFAC2"/>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44076" name="Group 26657"/>
          <p:cNvGrpSpPr>
            <a:grpSpLocks/>
          </p:cNvGrpSpPr>
          <p:nvPr/>
        </p:nvGrpSpPr>
        <p:grpSpPr bwMode="auto">
          <a:xfrm>
            <a:off x="5207000" y="1630363"/>
            <a:ext cx="85725" cy="520700"/>
            <a:chOff x="6648450" y="1962150"/>
            <a:chExt cx="85725" cy="520700"/>
          </a:xfrm>
        </p:grpSpPr>
        <p:sp>
          <p:nvSpPr>
            <p:cNvPr id="44126" name="Line 20884"/>
            <p:cNvSpPr>
              <a:spLocks noChangeShapeType="1"/>
            </p:cNvSpPr>
            <p:nvPr/>
          </p:nvSpPr>
          <p:spPr bwMode="auto">
            <a:xfrm>
              <a:off x="6689725" y="1962150"/>
              <a:ext cx="3175" cy="409575"/>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27" name="Freeform 20885"/>
            <p:cNvSpPr>
              <a:spLocks/>
            </p:cNvSpPr>
            <p:nvPr/>
          </p:nvSpPr>
          <p:spPr bwMode="auto">
            <a:xfrm>
              <a:off x="6648450" y="2339975"/>
              <a:ext cx="85725" cy="142875"/>
            </a:xfrm>
            <a:custGeom>
              <a:avLst/>
              <a:gdLst>
                <a:gd name="T0" fmla="*/ 2147483647 w 54"/>
                <a:gd name="T1" fmla="*/ 0 h 90"/>
                <a:gd name="T2" fmla="*/ 2147483647 w 54"/>
                <a:gd name="T3" fmla="*/ 2147483647 h 90"/>
                <a:gd name="T4" fmla="*/ 0 w 54"/>
                <a:gd name="T5" fmla="*/ 0 h 90"/>
                <a:gd name="T6" fmla="*/ 2147483647 w 54"/>
                <a:gd name="T7" fmla="*/ 2147483647 h 90"/>
                <a:gd name="T8" fmla="*/ 2147483647 w 54"/>
                <a:gd name="T9" fmla="*/ 0 h 90"/>
                <a:gd name="T10" fmla="*/ 0 60000 65536"/>
                <a:gd name="T11" fmla="*/ 0 60000 65536"/>
                <a:gd name="T12" fmla="*/ 0 60000 65536"/>
                <a:gd name="T13" fmla="*/ 0 60000 65536"/>
                <a:gd name="T14" fmla="*/ 0 60000 65536"/>
                <a:gd name="T15" fmla="*/ 0 w 54"/>
                <a:gd name="T16" fmla="*/ 0 h 90"/>
                <a:gd name="T17" fmla="*/ 54 w 54"/>
                <a:gd name="T18" fmla="*/ 90 h 90"/>
              </a:gdLst>
              <a:ahLst/>
              <a:cxnLst>
                <a:cxn ang="T10">
                  <a:pos x="T0" y="T1"/>
                </a:cxn>
                <a:cxn ang="T11">
                  <a:pos x="T2" y="T3"/>
                </a:cxn>
                <a:cxn ang="T12">
                  <a:pos x="T4" y="T5"/>
                </a:cxn>
                <a:cxn ang="T13">
                  <a:pos x="T6" y="T7"/>
                </a:cxn>
                <a:cxn ang="T14">
                  <a:pos x="T8" y="T9"/>
                </a:cxn>
              </a:cxnLst>
              <a:rect l="T15" t="T16" r="T17" b="T18"/>
              <a:pathLst>
                <a:path w="54" h="90">
                  <a:moveTo>
                    <a:pt x="54" y="0"/>
                  </a:moveTo>
                  <a:lnTo>
                    <a:pt x="28" y="10"/>
                  </a:lnTo>
                  <a:lnTo>
                    <a:pt x="0" y="0"/>
                  </a:lnTo>
                  <a:lnTo>
                    <a:pt x="28" y="9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grpSp>
        <p:nvGrpSpPr>
          <p:cNvPr id="44077" name="Group 26658"/>
          <p:cNvGrpSpPr>
            <a:grpSpLocks/>
          </p:cNvGrpSpPr>
          <p:nvPr/>
        </p:nvGrpSpPr>
        <p:grpSpPr bwMode="auto">
          <a:xfrm>
            <a:off x="5207000" y="3640138"/>
            <a:ext cx="85725" cy="663575"/>
            <a:chOff x="6648450" y="3971925"/>
            <a:chExt cx="85725" cy="663575"/>
          </a:xfrm>
        </p:grpSpPr>
        <p:sp>
          <p:nvSpPr>
            <p:cNvPr id="44124" name="Line 20886"/>
            <p:cNvSpPr>
              <a:spLocks noChangeShapeType="1"/>
            </p:cNvSpPr>
            <p:nvPr/>
          </p:nvSpPr>
          <p:spPr bwMode="auto">
            <a:xfrm>
              <a:off x="6689725" y="3971925"/>
              <a:ext cx="3175" cy="55245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25" name="Freeform 20887"/>
            <p:cNvSpPr>
              <a:spLocks/>
            </p:cNvSpPr>
            <p:nvPr/>
          </p:nvSpPr>
          <p:spPr bwMode="auto">
            <a:xfrm>
              <a:off x="6648450" y="4492625"/>
              <a:ext cx="85725" cy="142875"/>
            </a:xfrm>
            <a:custGeom>
              <a:avLst/>
              <a:gdLst>
                <a:gd name="T0" fmla="*/ 2147483647 w 54"/>
                <a:gd name="T1" fmla="*/ 0 h 90"/>
                <a:gd name="T2" fmla="*/ 2147483647 w 54"/>
                <a:gd name="T3" fmla="*/ 2147483647 h 90"/>
                <a:gd name="T4" fmla="*/ 0 w 54"/>
                <a:gd name="T5" fmla="*/ 0 h 90"/>
                <a:gd name="T6" fmla="*/ 2147483647 w 54"/>
                <a:gd name="T7" fmla="*/ 2147483647 h 90"/>
                <a:gd name="T8" fmla="*/ 2147483647 w 54"/>
                <a:gd name="T9" fmla="*/ 0 h 90"/>
                <a:gd name="T10" fmla="*/ 0 60000 65536"/>
                <a:gd name="T11" fmla="*/ 0 60000 65536"/>
                <a:gd name="T12" fmla="*/ 0 60000 65536"/>
                <a:gd name="T13" fmla="*/ 0 60000 65536"/>
                <a:gd name="T14" fmla="*/ 0 60000 65536"/>
                <a:gd name="T15" fmla="*/ 0 w 54"/>
                <a:gd name="T16" fmla="*/ 0 h 90"/>
                <a:gd name="T17" fmla="*/ 54 w 54"/>
                <a:gd name="T18" fmla="*/ 90 h 90"/>
              </a:gdLst>
              <a:ahLst/>
              <a:cxnLst>
                <a:cxn ang="T10">
                  <a:pos x="T0" y="T1"/>
                </a:cxn>
                <a:cxn ang="T11">
                  <a:pos x="T2" y="T3"/>
                </a:cxn>
                <a:cxn ang="T12">
                  <a:pos x="T4" y="T5"/>
                </a:cxn>
                <a:cxn ang="T13">
                  <a:pos x="T6" y="T7"/>
                </a:cxn>
                <a:cxn ang="T14">
                  <a:pos x="T8" y="T9"/>
                </a:cxn>
              </a:cxnLst>
              <a:rect l="T15" t="T16" r="T17" b="T18"/>
              <a:pathLst>
                <a:path w="54" h="90">
                  <a:moveTo>
                    <a:pt x="54" y="0"/>
                  </a:moveTo>
                  <a:lnTo>
                    <a:pt x="28" y="12"/>
                  </a:lnTo>
                  <a:lnTo>
                    <a:pt x="0" y="0"/>
                  </a:lnTo>
                  <a:lnTo>
                    <a:pt x="28" y="9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sp>
        <p:nvSpPr>
          <p:cNvPr id="44078" name="Line 20897"/>
          <p:cNvSpPr>
            <a:spLocks noChangeShapeType="1"/>
          </p:cNvSpPr>
          <p:nvPr/>
        </p:nvSpPr>
        <p:spPr bwMode="auto">
          <a:xfrm>
            <a:off x="5435600" y="604838"/>
            <a:ext cx="31750" cy="10477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79" name="Line 20898"/>
          <p:cNvSpPr>
            <a:spLocks noChangeShapeType="1"/>
          </p:cNvSpPr>
          <p:nvPr/>
        </p:nvSpPr>
        <p:spPr bwMode="auto">
          <a:xfrm>
            <a:off x="5172075" y="687388"/>
            <a:ext cx="44450" cy="952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0" name="Line 20899"/>
          <p:cNvSpPr>
            <a:spLocks noChangeShapeType="1"/>
          </p:cNvSpPr>
          <p:nvPr/>
        </p:nvSpPr>
        <p:spPr bwMode="auto">
          <a:xfrm>
            <a:off x="4975225" y="852488"/>
            <a:ext cx="104775" cy="857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1" name="Line 20900"/>
          <p:cNvSpPr>
            <a:spLocks noChangeShapeType="1"/>
          </p:cNvSpPr>
          <p:nvPr/>
        </p:nvSpPr>
        <p:spPr bwMode="auto">
          <a:xfrm>
            <a:off x="4794250" y="1160463"/>
            <a:ext cx="107950" cy="825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2" name="Line 20903"/>
          <p:cNvSpPr>
            <a:spLocks noChangeShapeType="1"/>
          </p:cNvSpPr>
          <p:nvPr/>
        </p:nvSpPr>
        <p:spPr bwMode="auto">
          <a:xfrm>
            <a:off x="5283200" y="846138"/>
            <a:ext cx="44450"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3" name="Line 20904"/>
          <p:cNvSpPr>
            <a:spLocks noChangeShapeType="1"/>
          </p:cNvSpPr>
          <p:nvPr/>
        </p:nvSpPr>
        <p:spPr bwMode="auto">
          <a:xfrm>
            <a:off x="5149850" y="1033463"/>
            <a:ext cx="69850" cy="7937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4" name="Line 20905"/>
          <p:cNvSpPr>
            <a:spLocks noChangeShapeType="1"/>
          </p:cNvSpPr>
          <p:nvPr/>
        </p:nvSpPr>
        <p:spPr bwMode="auto">
          <a:xfrm>
            <a:off x="5064125" y="1208088"/>
            <a:ext cx="88900" cy="603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5" name="Line 20906"/>
          <p:cNvSpPr>
            <a:spLocks noChangeShapeType="1"/>
          </p:cNvSpPr>
          <p:nvPr/>
        </p:nvSpPr>
        <p:spPr bwMode="auto">
          <a:xfrm>
            <a:off x="4933950" y="1373188"/>
            <a:ext cx="73025"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44086" name="Group 26654"/>
          <p:cNvGrpSpPr>
            <a:grpSpLocks/>
          </p:cNvGrpSpPr>
          <p:nvPr/>
        </p:nvGrpSpPr>
        <p:grpSpPr bwMode="auto">
          <a:xfrm>
            <a:off x="4552950" y="357188"/>
            <a:ext cx="742950" cy="774700"/>
            <a:chOff x="5994400" y="688975"/>
            <a:chExt cx="742950" cy="774700"/>
          </a:xfrm>
        </p:grpSpPr>
        <p:sp>
          <p:nvSpPr>
            <p:cNvPr id="44122" name="Line 20909"/>
            <p:cNvSpPr>
              <a:spLocks noChangeShapeType="1"/>
            </p:cNvSpPr>
            <p:nvPr/>
          </p:nvSpPr>
          <p:spPr bwMode="auto">
            <a:xfrm>
              <a:off x="6311900" y="1022350"/>
              <a:ext cx="31750" cy="317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23" name="Freeform 20910"/>
            <p:cNvSpPr>
              <a:spLocks/>
            </p:cNvSpPr>
            <p:nvPr/>
          </p:nvSpPr>
          <p:spPr bwMode="auto">
            <a:xfrm>
              <a:off x="5994400" y="688975"/>
              <a:ext cx="742950" cy="774700"/>
            </a:xfrm>
            <a:custGeom>
              <a:avLst/>
              <a:gdLst>
                <a:gd name="T0" fmla="*/ 2147483647 w 468"/>
                <a:gd name="T1" fmla="*/ 2147483647 h 488"/>
                <a:gd name="T2" fmla="*/ 2147483647 w 468"/>
                <a:gd name="T3" fmla="*/ 2147483647 h 488"/>
                <a:gd name="T4" fmla="*/ 2147483647 w 468"/>
                <a:gd name="T5" fmla="*/ 2147483647 h 488"/>
                <a:gd name="T6" fmla="*/ 2147483647 w 468"/>
                <a:gd name="T7" fmla="*/ 2147483647 h 488"/>
                <a:gd name="T8" fmla="*/ 2147483647 w 468"/>
                <a:gd name="T9" fmla="*/ 2147483647 h 488"/>
                <a:gd name="T10" fmla="*/ 0 w 468"/>
                <a:gd name="T11" fmla="*/ 2147483647 h 488"/>
                <a:gd name="T12" fmla="*/ 2147483647 w 468"/>
                <a:gd name="T13" fmla="*/ 2147483647 h 488"/>
                <a:gd name="T14" fmla="*/ 2147483647 w 468"/>
                <a:gd name="T15" fmla="*/ 2147483647 h 488"/>
                <a:gd name="T16" fmla="*/ 2147483647 w 468"/>
                <a:gd name="T17" fmla="*/ 2147483647 h 488"/>
                <a:gd name="T18" fmla="*/ 2147483647 w 468"/>
                <a:gd name="T19" fmla="*/ 2147483647 h 488"/>
                <a:gd name="T20" fmla="*/ 2147483647 w 468"/>
                <a:gd name="T21" fmla="*/ 2147483647 h 488"/>
                <a:gd name="T22" fmla="*/ 2147483647 w 468"/>
                <a:gd name="T23" fmla="*/ 0 h 488"/>
                <a:gd name="T24" fmla="*/ 2147483647 w 468"/>
                <a:gd name="T25" fmla="*/ 2147483647 h 488"/>
                <a:gd name="T26" fmla="*/ 2147483647 w 468"/>
                <a:gd name="T27" fmla="*/ 2147483647 h 488"/>
                <a:gd name="T28" fmla="*/ 2147483647 w 468"/>
                <a:gd name="T29" fmla="*/ 2147483647 h 488"/>
                <a:gd name="T30" fmla="*/ 2147483647 w 468"/>
                <a:gd name="T31" fmla="*/ 2147483647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8"/>
                <a:gd name="T49" fmla="*/ 0 h 488"/>
                <a:gd name="T50" fmla="*/ 468 w 468"/>
                <a:gd name="T51" fmla="*/ 488 h 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8" h="488">
                  <a:moveTo>
                    <a:pt x="18" y="488"/>
                  </a:moveTo>
                  <a:lnTo>
                    <a:pt x="6" y="474"/>
                  </a:lnTo>
                  <a:lnTo>
                    <a:pt x="2" y="470"/>
                  </a:lnTo>
                  <a:lnTo>
                    <a:pt x="0" y="464"/>
                  </a:lnTo>
                  <a:lnTo>
                    <a:pt x="2" y="460"/>
                  </a:lnTo>
                  <a:lnTo>
                    <a:pt x="4" y="454"/>
                  </a:lnTo>
                  <a:lnTo>
                    <a:pt x="434" y="4"/>
                  </a:lnTo>
                  <a:lnTo>
                    <a:pt x="438" y="2"/>
                  </a:lnTo>
                  <a:lnTo>
                    <a:pt x="444" y="0"/>
                  </a:lnTo>
                  <a:lnTo>
                    <a:pt x="450" y="2"/>
                  </a:lnTo>
                  <a:lnTo>
                    <a:pt x="454" y="4"/>
                  </a:lnTo>
                  <a:lnTo>
                    <a:pt x="468" y="18"/>
                  </a:lnTo>
                </a:path>
              </a:pathLst>
            </a:custGeom>
            <a:noFill/>
            <a:ln w="749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sp>
        <p:nvSpPr>
          <p:cNvPr id="44087" name="Line 20913"/>
          <p:cNvSpPr>
            <a:spLocks noChangeShapeType="1"/>
          </p:cNvSpPr>
          <p:nvPr/>
        </p:nvSpPr>
        <p:spPr bwMode="auto">
          <a:xfrm>
            <a:off x="5435600" y="2309813"/>
            <a:ext cx="31750" cy="1079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8" name="Line 20914"/>
          <p:cNvSpPr>
            <a:spLocks noChangeShapeType="1"/>
          </p:cNvSpPr>
          <p:nvPr/>
        </p:nvSpPr>
        <p:spPr bwMode="auto">
          <a:xfrm>
            <a:off x="5172075" y="2392363"/>
            <a:ext cx="44450" cy="952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89" name="Line 20915"/>
          <p:cNvSpPr>
            <a:spLocks noChangeShapeType="1"/>
          </p:cNvSpPr>
          <p:nvPr/>
        </p:nvSpPr>
        <p:spPr bwMode="auto">
          <a:xfrm>
            <a:off x="4975225" y="2557463"/>
            <a:ext cx="104775" cy="857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0" name="Line 20916"/>
          <p:cNvSpPr>
            <a:spLocks noChangeShapeType="1"/>
          </p:cNvSpPr>
          <p:nvPr/>
        </p:nvSpPr>
        <p:spPr bwMode="auto">
          <a:xfrm>
            <a:off x="4860925" y="4405313"/>
            <a:ext cx="31750" cy="1079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1" name="Line 20917"/>
          <p:cNvSpPr>
            <a:spLocks noChangeShapeType="1"/>
          </p:cNvSpPr>
          <p:nvPr/>
        </p:nvSpPr>
        <p:spPr bwMode="auto">
          <a:xfrm>
            <a:off x="4568825" y="4513263"/>
            <a:ext cx="47625" cy="9207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2" name="Line 20918"/>
          <p:cNvSpPr>
            <a:spLocks noChangeShapeType="1"/>
          </p:cNvSpPr>
          <p:nvPr/>
        </p:nvSpPr>
        <p:spPr bwMode="auto">
          <a:xfrm>
            <a:off x="4330700" y="4652963"/>
            <a:ext cx="107950" cy="857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3" name="Line 20919"/>
          <p:cNvSpPr>
            <a:spLocks noChangeShapeType="1"/>
          </p:cNvSpPr>
          <p:nvPr/>
        </p:nvSpPr>
        <p:spPr bwMode="auto">
          <a:xfrm>
            <a:off x="4102100" y="4830763"/>
            <a:ext cx="104775" cy="857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4" name="Line 20920"/>
          <p:cNvSpPr>
            <a:spLocks noChangeShapeType="1"/>
          </p:cNvSpPr>
          <p:nvPr/>
        </p:nvSpPr>
        <p:spPr bwMode="auto">
          <a:xfrm>
            <a:off x="5283200" y="2544763"/>
            <a:ext cx="44450"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5" name="Line 20921"/>
          <p:cNvSpPr>
            <a:spLocks noChangeShapeType="1"/>
          </p:cNvSpPr>
          <p:nvPr/>
        </p:nvSpPr>
        <p:spPr bwMode="auto">
          <a:xfrm>
            <a:off x="5149850" y="2738438"/>
            <a:ext cx="76200" cy="984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6" name="Line 20922"/>
          <p:cNvSpPr>
            <a:spLocks noChangeShapeType="1"/>
          </p:cNvSpPr>
          <p:nvPr/>
        </p:nvSpPr>
        <p:spPr bwMode="auto">
          <a:xfrm>
            <a:off x="5064125" y="2913063"/>
            <a:ext cx="44450" cy="1143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7" name="Line 20923"/>
          <p:cNvSpPr>
            <a:spLocks noChangeShapeType="1"/>
          </p:cNvSpPr>
          <p:nvPr/>
        </p:nvSpPr>
        <p:spPr bwMode="auto">
          <a:xfrm>
            <a:off x="4933950" y="3078163"/>
            <a:ext cx="73025"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8" name="Line 20924"/>
          <p:cNvSpPr>
            <a:spLocks noChangeShapeType="1"/>
          </p:cNvSpPr>
          <p:nvPr/>
        </p:nvSpPr>
        <p:spPr bwMode="auto">
          <a:xfrm>
            <a:off x="4956175" y="4668838"/>
            <a:ext cx="44450"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099" name="Line 20925"/>
          <p:cNvSpPr>
            <a:spLocks noChangeShapeType="1"/>
          </p:cNvSpPr>
          <p:nvPr/>
        </p:nvSpPr>
        <p:spPr bwMode="auto">
          <a:xfrm>
            <a:off x="4708525" y="4792663"/>
            <a:ext cx="76200" cy="984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0" name="Line 20926"/>
          <p:cNvSpPr>
            <a:spLocks noChangeShapeType="1"/>
          </p:cNvSpPr>
          <p:nvPr/>
        </p:nvSpPr>
        <p:spPr bwMode="auto">
          <a:xfrm>
            <a:off x="4552950" y="4906963"/>
            <a:ext cx="44450" cy="1111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1" name="Line 20927"/>
          <p:cNvSpPr>
            <a:spLocks noChangeShapeType="1"/>
          </p:cNvSpPr>
          <p:nvPr/>
        </p:nvSpPr>
        <p:spPr bwMode="auto">
          <a:xfrm>
            <a:off x="4337050" y="5072063"/>
            <a:ext cx="73025" cy="889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2" name="Line 20937"/>
          <p:cNvSpPr>
            <a:spLocks noChangeShapeType="1"/>
          </p:cNvSpPr>
          <p:nvPr/>
        </p:nvSpPr>
        <p:spPr bwMode="auto">
          <a:xfrm>
            <a:off x="4953000" y="1023938"/>
            <a:ext cx="44450" cy="9207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3" name="Line 20938"/>
          <p:cNvSpPr>
            <a:spLocks noChangeShapeType="1"/>
          </p:cNvSpPr>
          <p:nvPr/>
        </p:nvSpPr>
        <p:spPr bwMode="auto">
          <a:xfrm>
            <a:off x="4926013" y="2717800"/>
            <a:ext cx="104775" cy="825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4" name="Line 20939"/>
          <p:cNvSpPr>
            <a:spLocks noChangeShapeType="1"/>
          </p:cNvSpPr>
          <p:nvPr/>
        </p:nvSpPr>
        <p:spPr bwMode="auto">
          <a:xfrm>
            <a:off x="4832350" y="2916238"/>
            <a:ext cx="47625" cy="1111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05" name="Line 20940"/>
          <p:cNvSpPr>
            <a:spLocks noChangeShapeType="1"/>
          </p:cNvSpPr>
          <p:nvPr/>
        </p:nvSpPr>
        <p:spPr bwMode="auto">
          <a:xfrm>
            <a:off x="5073650" y="4392613"/>
            <a:ext cx="104775" cy="857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44106" name="Group 26669"/>
          <p:cNvGrpSpPr>
            <a:grpSpLocks/>
          </p:cNvGrpSpPr>
          <p:nvPr/>
        </p:nvGrpSpPr>
        <p:grpSpPr bwMode="auto">
          <a:xfrm>
            <a:off x="6138863" y="652463"/>
            <a:ext cx="214312" cy="207962"/>
            <a:chOff x="7580535" y="984250"/>
            <a:chExt cx="214090" cy="207732"/>
          </a:xfrm>
        </p:grpSpPr>
        <p:sp>
          <p:nvSpPr>
            <p:cNvPr id="44120" name="Line 20892"/>
            <p:cNvSpPr>
              <a:spLocks noChangeShapeType="1"/>
            </p:cNvSpPr>
            <p:nvPr/>
          </p:nvSpPr>
          <p:spPr bwMode="auto">
            <a:xfrm flipV="1">
              <a:off x="7600950" y="984250"/>
              <a:ext cx="193675" cy="190500"/>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21" name="Line 20893"/>
            <p:cNvSpPr>
              <a:spLocks noChangeShapeType="1"/>
            </p:cNvSpPr>
            <p:nvPr/>
          </p:nvSpPr>
          <p:spPr bwMode="auto">
            <a:xfrm flipV="1">
              <a:off x="7580535" y="995132"/>
              <a:ext cx="203200" cy="19685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4107" name="Group 135"/>
          <p:cNvGrpSpPr>
            <a:grpSpLocks/>
          </p:cNvGrpSpPr>
          <p:nvPr/>
        </p:nvGrpSpPr>
        <p:grpSpPr bwMode="auto">
          <a:xfrm>
            <a:off x="5732463" y="5218113"/>
            <a:ext cx="293687" cy="127000"/>
            <a:chOff x="7173913" y="5549226"/>
            <a:chExt cx="293687" cy="127885"/>
          </a:xfrm>
        </p:grpSpPr>
        <p:sp>
          <p:nvSpPr>
            <p:cNvPr id="44118" name="Line 20894"/>
            <p:cNvSpPr>
              <a:spLocks noChangeShapeType="1"/>
            </p:cNvSpPr>
            <p:nvPr/>
          </p:nvSpPr>
          <p:spPr bwMode="auto">
            <a:xfrm>
              <a:off x="7184811" y="5562600"/>
              <a:ext cx="282789" cy="114511"/>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19" name="Line 20895"/>
            <p:cNvSpPr>
              <a:spLocks noChangeShapeType="1"/>
            </p:cNvSpPr>
            <p:nvPr/>
          </p:nvSpPr>
          <p:spPr bwMode="auto">
            <a:xfrm>
              <a:off x="7173913" y="5549226"/>
              <a:ext cx="282789" cy="114511"/>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4108" name="Group 26670"/>
          <p:cNvGrpSpPr>
            <a:grpSpLocks/>
          </p:cNvGrpSpPr>
          <p:nvPr/>
        </p:nvGrpSpPr>
        <p:grpSpPr bwMode="auto">
          <a:xfrm>
            <a:off x="4141788" y="1408113"/>
            <a:ext cx="481012" cy="287337"/>
            <a:chOff x="5583460" y="1739900"/>
            <a:chExt cx="480790" cy="287107"/>
          </a:xfrm>
        </p:grpSpPr>
        <p:sp>
          <p:nvSpPr>
            <p:cNvPr id="44116" name="Line 20932"/>
            <p:cNvSpPr>
              <a:spLocks noChangeShapeType="1"/>
            </p:cNvSpPr>
            <p:nvPr/>
          </p:nvSpPr>
          <p:spPr bwMode="auto">
            <a:xfrm flipH="1">
              <a:off x="5594350" y="1739900"/>
              <a:ext cx="469900" cy="276225"/>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17" name="Line 20933"/>
            <p:cNvSpPr>
              <a:spLocks noChangeShapeType="1"/>
            </p:cNvSpPr>
            <p:nvPr/>
          </p:nvSpPr>
          <p:spPr bwMode="auto">
            <a:xfrm flipH="1">
              <a:off x="5583460" y="1750782"/>
              <a:ext cx="469900" cy="276225"/>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4109" name="Group 26672"/>
          <p:cNvGrpSpPr>
            <a:grpSpLocks/>
          </p:cNvGrpSpPr>
          <p:nvPr/>
        </p:nvGrpSpPr>
        <p:grpSpPr bwMode="auto">
          <a:xfrm>
            <a:off x="4049713" y="4167188"/>
            <a:ext cx="544512" cy="493712"/>
            <a:chOff x="5491385" y="4498975"/>
            <a:chExt cx="544290" cy="493482"/>
          </a:xfrm>
        </p:grpSpPr>
        <p:sp>
          <p:nvSpPr>
            <p:cNvPr id="44114" name="Line 20934"/>
            <p:cNvSpPr>
              <a:spLocks noChangeShapeType="1"/>
            </p:cNvSpPr>
            <p:nvPr/>
          </p:nvSpPr>
          <p:spPr bwMode="auto">
            <a:xfrm flipH="1" flipV="1">
              <a:off x="5502275" y="4498975"/>
              <a:ext cx="533400" cy="482600"/>
            </a:xfrm>
            <a:prstGeom prst="line">
              <a:avLst/>
            </a:prstGeom>
            <a:noFill/>
            <a:ln w="14732">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15" name="Line 20935"/>
            <p:cNvSpPr>
              <a:spLocks noChangeShapeType="1"/>
            </p:cNvSpPr>
            <p:nvPr/>
          </p:nvSpPr>
          <p:spPr bwMode="auto">
            <a:xfrm flipH="1" flipV="1">
              <a:off x="5491385" y="4509857"/>
              <a:ext cx="533400" cy="482600"/>
            </a:xfrm>
            <a:prstGeom prst="line">
              <a:avLst/>
            </a:prstGeom>
            <a:noFill/>
            <a:ln w="749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nvGrpSpPr>
          <p:cNvPr id="44110" name="Group 134"/>
          <p:cNvGrpSpPr>
            <a:grpSpLocks/>
          </p:cNvGrpSpPr>
          <p:nvPr/>
        </p:nvGrpSpPr>
        <p:grpSpPr bwMode="auto">
          <a:xfrm>
            <a:off x="4759325" y="3370263"/>
            <a:ext cx="334963" cy="17462"/>
            <a:chOff x="6200775" y="3701432"/>
            <a:chExt cx="335511" cy="18081"/>
          </a:xfrm>
        </p:grpSpPr>
        <p:sp>
          <p:nvSpPr>
            <p:cNvPr id="44112" name="Line 20928"/>
            <p:cNvSpPr>
              <a:spLocks noChangeShapeType="1"/>
            </p:cNvSpPr>
            <p:nvPr/>
          </p:nvSpPr>
          <p:spPr bwMode="auto">
            <a:xfrm flipH="1">
              <a:off x="6200775" y="3717925"/>
              <a:ext cx="320675" cy="1588"/>
            </a:xfrm>
            <a:prstGeom prst="line">
              <a:avLst/>
            </a:prstGeom>
            <a:noFill/>
            <a:ln w="11430">
              <a:solidFill>
                <a:srgbClr val="FFFF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113" name="Line 20929"/>
            <p:cNvSpPr>
              <a:spLocks noChangeShapeType="1"/>
            </p:cNvSpPr>
            <p:nvPr/>
          </p:nvSpPr>
          <p:spPr bwMode="auto">
            <a:xfrm flipH="1">
              <a:off x="6215611" y="3701432"/>
              <a:ext cx="320675" cy="1588"/>
            </a:xfrm>
            <a:prstGeom prst="line">
              <a:avLst/>
            </a:prstGeom>
            <a:noFill/>
            <a:ln w="609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sp>
        <p:nvSpPr>
          <p:cNvPr id="96" name="Text Box 6"/>
          <p:cNvSpPr txBox="1">
            <a:spLocks noChangeArrowheads="1"/>
          </p:cNvSpPr>
          <p:nvPr/>
        </p:nvSpPr>
        <p:spPr bwMode="auto">
          <a:xfrm>
            <a:off x="6981887" y="6114118"/>
            <a:ext cx="2047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err="1" smtClean="0"/>
              <a:t>Brooker</a:t>
            </a:r>
            <a:r>
              <a:rPr lang="en-US" sz="1400" b="1" dirty="0" smtClean="0"/>
              <a:t>, Fig 17- 13b</a:t>
            </a:r>
            <a:endParaRPr lang="en-US" sz="1400" b="1" dirty="0"/>
          </a:p>
        </p:txBody>
      </p:sp>
      <p:sp>
        <p:nvSpPr>
          <p:cNvPr id="2" name="Title 1"/>
          <p:cNvSpPr>
            <a:spLocks noGrp="1"/>
          </p:cNvSpPr>
          <p:nvPr>
            <p:ph type="title"/>
          </p:nvPr>
        </p:nvSpPr>
        <p:spPr>
          <a:xfrm>
            <a:off x="-6350" y="196056"/>
            <a:ext cx="2976563" cy="5805488"/>
          </a:xfrm>
        </p:spPr>
        <p:txBody>
          <a:bodyPr/>
          <a:lstStyle/>
          <a:p>
            <a:pPr rtl="0" fontAlgn="base"/>
            <a:r>
              <a:rPr lang="en-US" sz="1800" b="1" kern="1200" dirty="0" smtClean="0">
                <a:solidFill>
                  <a:srgbClr val="000000"/>
                </a:solidFill>
                <a:effectLst/>
                <a:latin typeface="Helvetica"/>
                <a:ea typeface="+mn-ea"/>
                <a:cs typeface="+mn-cs"/>
              </a:rPr>
              <a:t>Methyl-</a:t>
            </a:r>
            <a:r>
              <a:rPr lang="en-US" sz="1800" b="1" kern="1200" dirty="0" err="1" smtClean="0">
                <a:solidFill>
                  <a:srgbClr val="000000"/>
                </a:solidFill>
                <a:effectLst/>
                <a:latin typeface="Helvetica"/>
                <a:ea typeface="+mn-ea"/>
                <a:cs typeface="+mn-cs"/>
              </a:rPr>
              <a:t>CpG</a:t>
            </a:r>
            <a:r>
              <a:rPr lang="en-US" sz="1800" b="1" kern="1200" dirty="0" smtClean="0">
                <a:solidFill>
                  <a:srgbClr val="000000"/>
                </a:solidFill>
                <a:effectLst/>
                <a:latin typeface="Helvetica"/>
                <a:ea typeface="+mn-ea"/>
                <a:cs typeface="+mn-cs"/>
              </a:rPr>
              <a:t>-binding protein recruits other proteins that change the</a:t>
            </a:r>
            <a:endParaRPr lang="en-US" sz="7200" dirty="0" smtClean="0">
              <a:effectLst/>
            </a:endParaRPr>
          </a:p>
          <a:p>
            <a:pPr rtl="0" fontAlgn="base"/>
            <a:r>
              <a:rPr lang="en-US" sz="1800" b="1" kern="1200" dirty="0" smtClean="0">
                <a:solidFill>
                  <a:srgbClr val="000000"/>
                </a:solidFill>
                <a:effectLst/>
                <a:latin typeface="Helvetica"/>
                <a:ea typeface="+mn-ea"/>
                <a:cs typeface="+mn-cs"/>
              </a:rPr>
              <a:t>chromatin to a closed conformation</a:t>
            </a:r>
            <a:endParaRPr lang="en-US" sz="7200" dirty="0" smtClean="0">
              <a:effectLst/>
            </a:endParaRPr>
          </a:p>
        </p:txBody>
      </p:sp>
    </p:spTree>
    <p:extLst>
      <p:ext uri="{BB962C8B-B14F-4D97-AF65-F5344CB8AC3E}">
        <p14:creationId xmlns:p14="http://schemas.microsoft.com/office/powerpoint/2010/main" val="1352357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80" descr="bro25332_17_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438" y="341313"/>
            <a:ext cx="39481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6"/>
          <p:cNvSpPr>
            <a:spLocks noChangeArrowheads="1"/>
          </p:cNvSpPr>
          <p:nvPr/>
        </p:nvSpPr>
        <p:spPr bwMode="auto">
          <a:xfrm>
            <a:off x="3181350" y="6842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084" name="Rectangle 27"/>
          <p:cNvSpPr>
            <a:spLocks noChangeArrowheads="1"/>
          </p:cNvSpPr>
          <p:nvPr/>
        </p:nvSpPr>
        <p:spPr bwMode="auto">
          <a:xfrm>
            <a:off x="3540125" y="75088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085" name="Rectangle 28"/>
          <p:cNvSpPr>
            <a:spLocks noChangeArrowheads="1"/>
          </p:cNvSpPr>
          <p:nvPr/>
        </p:nvSpPr>
        <p:spPr bwMode="auto">
          <a:xfrm>
            <a:off x="3184525" y="519113"/>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086" name="Rectangle 29"/>
          <p:cNvSpPr>
            <a:spLocks noChangeArrowheads="1"/>
          </p:cNvSpPr>
          <p:nvPr/>
        </p:nvSpPr>
        <p:spPr bwMode="auto">
          <a:xfrm>
            <a:off x="3536950" y="5826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087" name="Rectangle 30"/>
          <p:cNvSpPr>
            <a:spLocks noChangeArrowheads="1"/>
          </p:cNvSpPr>
          <p:nvPr/>
        </p:nvSpPr>
        <p:spPr bwMode="auto">
          <a:xfrm>
            <a:off x="2406650" y="9572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088" name="Rectangle 32"/>
          <p:cNvSpPr>
            <a:spLocks noChangeArrowheads="1"/>
          </p:cNvSpPr>
          <p:nvPr/>
        </p:nvSpPr>
        <p:spPr bwMode="auto">
          <a:xfrm>
            <a:off x="4365625" y="9572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089" name="Rectangle 34"/>
          <p:cNvSpPr>
            <a:spLocks noChangeArrowheads="1"/>
          </p:cNvSpPr>
          <p:nvPr/>
        </p:nvSpPr>
        <p:spPr bwMode="auto">
          <a:xfrm>
            <a:off x="2416175" y="29368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090" name="Rectangle 35"/>
          <p:cNvSpPr>
            <a:spLocks noChangeArrowheads="1"/>
          </p:cNvSpPr>
          <p:nvPr/>
        </p:nvSpPr>
        <p:spPr bwMode="auto">
          <a:xfrm>
            <a:off x="2489200" y="284163"/>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Symbol" pitchFamily="18" charset="2"/>
              </a:rPr>
              <a:t>¢</a:t>
            </a:r>
            <a:endParaRPr lang="en-US" sz="2400" b="1"/>
          </a:p>
        </p:txBody>
      </p:sp>
      <p:sp>
        <p:nvSpPr>
          <p:cNvPr id="46091" name="Rectangle 36"/>
          <p:cNvSpPr>
            <a:spLocks noChangeArrowheads="1"/>
          </p:cNvSpPr>
          <p:nvPr/>
        </p:nvSpPr>
        <p:spPr bwMode="auto">
          <a:xfrm>
            <a:off x="4375150" y="2936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092" name="Rectangle 56"/>
          <p:cNvSpPr>
            <a:spLocks noChangeArrowheads="1"/>
          </p:cNvSpPr>
          <p:nvPr/>
        </p:nvSpPr>
        <p:spPr bwMode="auto">
          <a:xfrm>
            <a:off x="3181350" y="223996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093" name="Rectangle 57"/>
          <p:cNvSpPr>
            <a:spLocks noChangeArrowheads="1"/>
          </p:cNvSpPr>
          <p:nvPr/>
        </p:nvSpPr>
        <p:spPr bwMode="auto">
          <a:xfrm>
            <a:off x="3540125" y="230663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094" name="Rectangle 58"/>
          <p:cNvSpPr>
            <a:spLocks noChangeArrowheads="1"/>
          </p:cNvSpPr>
          <p:nvPr/>
        </p:nvSpPr>
        <p:spPr bwMode="auto">
          <a:xfrm>
            <a:off x="3184525" y="207168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095" name="Rectangle 59"/>
          <p:cNvSpPr>
            <a:spLocks noChangeArrowheads="1"/>
          </p:cNvSpPr>
          <p:nvPr/>
        </p:nvSpPr>
        <p:spPr bwMode="auto">
          <a:xfrm>
            <a:off x="3536950" y="213836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096" name="Rectangle 60"/>
          <p:cNvSpPr>
            <a:spLocks noChangeArrowheads="1"/>
          </p:cNvSpPr>
          <p:nvPr/>
        </p:nvSpPr>
        <p:spPr bwMode="auto">
          <a:xfrm>
            <a:off x="2406650" y="251301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097" name="Rectangle 62"/>
          <p:cNvSpPr>
            <a:spLocks noChangeArrowheads="1"/>
          </p:cNvSpPr>
          <p:nvPr/>
        </p:nvSpPr>
        <p:spPr bwMode="auto">
          <a:xfrm>
            <a:off x="4365625" y="251301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098" name="Rectangle 64"/>
          <p:cNvSpPr>
            <a:spLocks noChangeArrowheads="1"/>
          </p:cNvSpPr>
          <p:nvPr/>
        </p:nvSpPr>
        <p:spPr bwMode="auto">
          <a:xfrm>
            <a:off x="2416175" y="18494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099" name="Rectangle 66"/>
          <p:cNvSpPr>
            <a:spLocks noChangeArrowheads="1"/>
          </p:cNvSpPr>
          <p:nvPr/>
        </p:nvSpPr>
        <p:spPr bwMode="auto">
          <a:xfrm>
            <a:off x="4375150" y="18494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00" name="Rectangle 86"/>
          <p:cNvSpPr>
            <a:spLocks noChangeArrowheads="1"/>
          </p:cNvSpPr>
          <p:nvPr/>
        </p:nvSpPr>
        <p:spPr bwMode="auto">
          <a:xfrm>
            <a:off x="4264025" y="41767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01" name="Rectangle 87"/>
          <p:cNvSpPr>
            <a:spLocks noChangeArrowheads="1"/>
          </p:cNvSpPr>
          <p:nvPr/>
        </p:nvSpPr>
        <p:spPr bwMode="auto">
          <a:xfrm>
            <a:off x="4622800" y="424338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02" name="Rectangle 88"/>
          <p:cNvSpPr>
            <a:spLocks noChangeArrowheads="1"/>
          </p:cNvSpPr>
          <p:nvPr/>
        </p:nvSpPr>
        <p:spPr bwMode="auto">
          <a:xfrm>
            <a:off x="4267200" y="400843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03" name="Rectangle 89"/>
          <p:cNvSpPr>
            <a:spLocks noChangeArrowheads="1"/>
          </p:cNvSpPr>
          <p:nvPr/>
        </p:nvSpPr>
        <p:spPr bwMode="auto">
          <a:xfrm>
            <a:off x="4619625" y="40751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04" name="Rectangle 90"/>
          <p:cNvSpPr>
            <a:spLocks noChangeArrowheads="1"/>
          </p:cNvSpPr>
          <p:nvPr/>
        </p:nvSpPr>
        <p:spPr bwMode="auto">
          <a:xfrm>
            <a:off x="3489325" y="44497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05" name="Rectangle 92"/>
          <p:cNvSpPr>
            <a:spLocks noChangeArrowheads="1"/>
          </p:cNvSpPr>
          <p:nvPr/>
        </p:nvSpPr>
        <p:spPr bwMode="auto">
          <a:xfrm>
            <a:off x="5448300" y="44497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06" name="Rectangle 94"/>
          <p:cNvSpPr>
            <a:spLocks noChangeArrowheads="1"/>
          </p:cNvSpPr>
          <p:nvPr/>
        </p:nvSpPr>
        <p:spPr bwMode="auto">
          <a:xfrm>
            <a:off x="3495675" y="37861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07" name="Rectangle 96"/>
          <p:cNvSpPr>
            <a:spLocks noChangeArrowheads="1"/>
          </p:cNvSpPr>
          <p:nvPr/>
        </p:nvSpPr>
        <p:spPr bwMode="auto">
          <a:xfrm>
            <a:off x="5454650" y="37861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08" name="Rectangle 116"/>
          <p:cNvSpPr>
            <a:spLocks noChangeArrowheads="1"/>
          </p:cNvSpPr>
          <p:nvPr/>
        </p:nvSpPr>
        <p:spPr bwMode="auto">
          <a:xfrm>
            <a:off x="2108200" y="41767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09" name="Rectangle 117"/>
          <p:cNvSpPr>
            <a:spLocks noChangeArrowheads="1"/>
          </p:cNvSpPr>
          <p:nvPr/>
        </p:nvSpPr>
        <p:spPr bwMode="auto">
          <a:xfrm>
            <a:off x="2470150" y="424338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10" name="Rectangle 118"/>
          <p:cNvSpPr>
            <a:spLocks noChangeArrowheads="1"/>
          </p:cNvSpPr>
          <p:nvPr/>
        </p:nvSpPr>
        <p:spPr bwMode="auto">
          <a:xfrm>
            <a:off x="2111375" y="4008438"/>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11" name="Rectangle 119"/>
          <p:cNvSpPr>
            <a:spLocks noChangeArrowheads="1"/>
          </p:cNvSpPr>
          <p:nvPr/>
        </p:nvSpPr>
        <p:spPr bwMode="auto">
          <a:xfrm>
            <a:off x="2463800" y="4075113"/>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12" name="Rectangle 120"/>
          <p:cNvSpPr>
            <a:spLocks noChangeArrowheads="1"/>
          </p:cNvSpPr>
          <p:nvPr/>
        </p:nvSpPr>
        <p:spPr bwMode="auto">
          <a:xfrm>
            <a:off x="1336675" y="44497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13" name="Rectangle 122"/>
          <p:cNvSpPr>
            <a:spLocks noChangeArrowheads="1"/>
          </p:cNvSpPr>
          <p:nvPr/>
        </p:nvSpPr>
        <p:spPr bwMode="auto">
          <a:xfrm>
            <a:off x="3292475" y="4449763"/>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14" name="Rectangle 124"/>
          <p:cNvSpPr>
            <a:spLocks noChangeArrowheads="1"/>
          </p:cNvSpPr>
          <p:nvPr/>
        </p:nvSpPr>
        <p:spPr bwMode="auto">
          <a:xfrm>
            <a:off x="1346200" y="37861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15" name="Rectangle 126"/>
          <p:cNvSpPr>
            <a:spLocks noChangeArrowheads="1"/>
          </p:cNvSpPr>
          <p:nvPr/>
        </p:nvSpPr>
        <p:spPr bwMode="auto">
          <a:xfrm>
            <a:off x="3302000" y="37861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16" name="Rectangle 146"/>
          <p:cNvSpPr>
            <a:spLocks noChangeArrowheads="1"/>
          </p:cNvSpPr>
          <p:nvPr/>
        </p:nvSpPr>
        <p:spPr bwMode="auto">
          <a:xfrm>
            <a:off x="4264025" y="5805488"/>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17" name="Rectangle 147"/>
          <p:cNvSpPr>
            <a:spLocks noChangeArrowheads="1"/>
          </p:cNvSpPr>
          <p:nvPr/>
        </p:nvSpPr>
        <p:spPr bwMode="auto">
          <a:xfrm>
            <a:off x="4622800" y="5872163"/>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18" name="Rectangle 148"/>
          <p:cNvSpPr>
            <a:spLocks noChangeArrowheads="1"/>
          </p:cNvSpPr>
          <p:nvPr/>
        </p:nvSpPr>
        <p:spPr bwMode="auto">
          <a:xfrm>
            <a:off x="4267200" y="5637213"/>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19" name="Rectangle 149"/>
          <p:cNvSpPr>
            <a:spLocks noChangeArrowheads="1"/>
          </p:cNvSpPr>
          <p:nvPr/>
        </p:nvSpPr>
        <p:spPr bwMode="auto">
          <a:xfrm>
            <a:off x="4619625" y="5703888"/>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20" name="Rectangle 150"/>
          <p:cNvSpPr>
            <a:spLocks noChangeArrowheads="1"/>
          </p:cNvSpPr>
          <p:nvPr/>
        </p:nvSpPr>
        <p:spPr bwMode="auto">
          <a:xfrm>
            <a:off x="3489325" y="60785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21" name="Rectangle 152"/>
          <p:cNvSpPr>
            <a:spLocks noChangeArrowheads="1"/>
          </p:cNvSpPr>
          <p:nvPr/>
        </p:nvSpPr>
        <p:spPr bwMode="auto">
          <a:xfrm>
            <a:off x="5448300" y="60785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22" name="Rectangle 154"/>
          <p:cNvSpPr>
            <a:spLocks noChangeArrowheads="1"/>
          </p:cNvSpPr>
          <p:nvPr/>
        </p:nvSpPr>
        <p:spPr bwMode="auto">
          <a:xfrm>
            <a:off x="3495675" y="54117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23" name="Rectangle 156"/>
          <p:cNvSpPr>
            <a:spLocks noChangeArrowheads="1"/>
          </p:cNvSpPr>
          <p:nvPr/>
        </p:nvSpPr>
        <p:spPr bwMode="auto">
          <a:xfrm>
            <a:off x="5454650" y="54117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24" name="Rectangle 176"/>
          <p:cNvSpPr>
            <a:spLocks noChangeArrowheads="1"/>
          </p:cNvSpPr>
          <p:nvPr/>
        </p:nvSpPr>
        <p:spPr bwMode="auto">
          <a:xfrm>
            <a:off x="2108200" y="5805488"/>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25" name="Rectangle 177"/>
          <p:cNvSpPr>
            <a:spLocks noChangeArrowheads="1"/>
          </p:cNvSpPr>
          <p:nvPr/>
        </p:nvSpPr>
        <p:spPr bwMode="auto">
          <a:xfrm>
            <a:off x="2470150" y="5872163"/>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26" name="Rectangle 178"/>
          <p:cNvSpPr>
            <a:spLocks noChangeArrowheads="1"/>
          </p:cNvSpPr>
          <p:nvPr/>
        </p:nvSpPr>
        <p:spPr bwMode="auto">
          <a:xfrm>
            <a:off x="2111375" y="5637213"/>
            <a:ext cx="93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a:t>
            </a:r>
            <a:endParaRPr lang="en-US" sz="2400" b="1"/>
          </a:p>
        </p:txBody>
      </p:sp>
      <p:sp>
        <p:nvSpPr>
          <p:cNvPr id="46127" name="Rectangle 179"/>
          <p:cNvSpPr>
            <a:spLocks noChangeArrowheads="1"/>
          </p:cNvSpPr>
          <p:nvPr/>
        </p:nvSpPr>
        <p:spPr bwMode="auto">
          <a:xfrm>
            <a:off x="2463800" y="5703888"/>
            <a:ext cx="100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G</a:t>
            </a:r>
            <a:endParaRPr lang="en-US" sz="2400" b="1"/>
          </a:p>
        </p:txBody>
      </p:sp>
      <p:sp>
        <p:nvSpPr>
          <p:cNvPr id="46128" name="Rectangle 180"/>
          <p:cNvSpPr>
            <a:spLocks noChangeArrowheads="1"/>
          </p:cNvSpPr>
          <p:nvPr/>
        </p:nvSpPr>
        <p:spPr bwMode="auto">
          <a:xfrm>
            <a:off x="1336675" y="60785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sp>
        <p:nvSpPr>
          <p:cNvPr id="46129" name="Rectangle 182"/>
          <p:cNvSpPr>
            <a:spLocks noChangeArrowheads="1"/>
          </p:cNvSpPr>
          <p:nvPr/>
        </p:nvSpPr>
        <p:spPr bwMode="auto">
          <a:xfrm>
            <a:off x="3292475" y="607853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30" name="Rectangle 184"/>
          <p:cNvSpPr>
            <a:spLocks noChangeArrowheads="1"/>
          </p:cNvSpPr>
          <p:nvPr/>
        </p:nvSpPr>
        <p:spPr bwMode="auto">
          <a:xfrm>
            <a:off x="1346200" y="54117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5′</a:t>
            </a:r>
            <a:endParaRPr lang="en-US" sz="2400" b="1"/>
          </a:p>
        </p:txBody>
      </p:sp>
      <p:sp>
        <p:nvSpPr>
          <p:cNvPr id="46131" name="Rectangle 186"/>
          <p:cNvSpPr>
            <a:spLocks noChangeArrowheads="1"/>
          </p:cNvSpPr>
          <p:nvPr/>
        </p:nvSpPr>
        <p:spPr bwMode="auto">
          <a:xfrm>
            <a:off x="3302000" y="5411788"/>
            <a:ext cx="1009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3′</a:t>
            </a:r>
            <a:endParaRPr lang="en-US" sz="2400" b="1"/>
          </a:p>
        </p:txBody>
      </p:sp>
      <p:grpSp>
        <p:nvGrpSpPr>
          <p:cNvPr id="46132" name="Group 282"/>
          <p:cNvGrpSpPr>
            <a:grpSpLocks/>
          </p:cNvGrpSpPr>
          <p:nvPr/>
        </p:nvGrpSpPr>
        <p:grpSpPr bwMode="auto">
          <a:xfrm>
            <a:off x="3371850" y="1166813"/>
            <a:ext cx="92075" cy="463550"/>
            <a:chOff x="4457700" y="1404938"/>
            <a:chExt cx="92075" cy="463550"/>
          </a:xfrm>
        </p:grpSpPr>
        <p:sp>
          <p:nvSpPr>
            <p:cNvPr id="46165" name="Line 188"/>
            <p:cNvSpPr>
              <a:spLocks noChangeShapeType="1"/>
            </p:cNvSpPr>
            <p:nvPr/>
          </p:nvSpPr>
          <p:spPr bwMode="auto">
            <a:xfrm>
              <a:off x="4505325" y="1404938"/>
              <a:ext cx="1588" cy="339725"/>
            </a:xfrm>
            <a:prstGeom prst="line">
              <a:avLst/>
            </a:prstGeom>
            <a:noFill/>
            <a:ln w="124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6166" name="Freeform 189"/>
            <p:cNvSpPr>
              <a:spLocks/>
            </p:cNvSpPr>
            <p:nvPr/>
          </p:nvSpPr>
          <p:spPr bwMode="auto">
            <a:xfrm>
              <a:off x="4457700" y="1709738"/>
              <a:ext cx="92075" cy="158750"/>
            </a:xfrm>
            <a:custGeom>
              <a:avLst/>
              <a:gdLst>
                <a:gd name="T0" fmla="*/ 2147483647 w 58"/>
                <a:gd name="T1" fmla="*/ 0 h 100"/>
                <a:gd name="T2" fmla="*/ 2147483647 w 58"/>
                <a:gd name="T3" fmla="*/ 2147483647 h 100"/>
                <a:gd name="T4" fmla="*/ 0 w 58"/>
                <a:gd name="T5" fmla="*/ 0 h 100"/>
                <a:gd name="T6" fmla="*/ 2147483647 w 58"/>
                <a:gd name="T7" fmla="*/ 2147483647 h 100"/>
                <a:gd name="T8" fmla="*/ 2147483647 w 58"/>
                <a:gd name="T9" fmla="*/ 0 h 100"/>
                <a:gd name="T10" fmla="*/ 0 60000 65536"/>
                <a:gd name="T11" fmla="*/ 0 60000 65536"/>
                <a:gd name="T12" fmla="*/ 0 60000 65536"/>
                <a:gd name="T13" fmla="*/ 0 60000 65536"/>
                <a:gd name="T14" fmla="*/ 0 60000 65536"/>
                <a:gd name="T15" fmla="*/ 0 w 58"/>
                <a:gd name="T16" fmla="*/ 0 h 100"/>
                <a:gd name="T17" fmla="*/ 58 w 58"/>
                <a:gd name="T18" fmla="*/ 100 h 100"/>
              </a:gdLst>
              <a:ahLst/>
              <a:cxnLst>
                <a:cxn ang="T10">
                  <a:pos x="T0" y="T1"/>
                </a:cxn>
                <a:cxn ang="T11">
                  <a:pos x="T2" y="T3"/>
                </a:cxn>
                <a:cxn ang="T12">
                  <a:pos x="T4" y="T5"/>
                </a:cxn>
                <a:cxn ang="T13">
                  <a:pos x="T6" y="T7"/>
                </a:cxn>
                <a:cxn ang="T14">
                  <a:pos x="T8" y="T9"/>
                </a:cxn>
              </a:cxnLst>
              <a:rect l="T15" t="T16" r="T17" b="T18"/>
              <a:pathLst>
                <a:path w="58" h="100">
                  <a:moveTo>
                    <a:pt x="58" y="0"/>
                  </a:moveTo>
                  <a:lnTo>
                    <a:pt x="30" y="12"/>
                  </a:lnTo>
                  <a:lnTo>
                    <a:pt x="0" y="0"/>
                  </a:lnTo>
                  <a:lnTo>
                    <a:pt x="30" y="10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grpSp>
        <p:nvGrpSpPr>
          <p:cNvPr id="46133" name="Group 284"/>
          <p:cNvGrpSpPr>
            <a:grpSpLocks/>
          </p:cNvGrpSpPr>
          <p:nvPr/>
        </p:nvGrpSpPr>
        <p:grpSpPr bwMode="auto">
          <a:xfrm>
            <a:off x="2314575" y="4725988"/>
            <a:ext cx="92075" cy="466725"/>
            <a:chOff x="3400425" y="4964113"/>
            <a:chExt cx="92075" cy="466725"/>
          </a:xfrm>
        </p:grpSpPr>
        <p:sp>
          <p:nvSpPr>
            <p:cNvPr id="46163" name="Line 191"/>
            <p:cNvSpPr>
              <a:spLocks noChangeShapeType="1"/>
            </p:cNvSpPr>
            <p:nvPr/>
          </p:nvSpPr>
          <p:spPr bwMode="auto">
            <a:xfrm>
              <a:off x="3444875" y="4964113"/>
              <a:ext cx="3175" cy="342900"/>
            </a:xfrm>
            <a:prstGeom prst="line">
              <a:avLst/>
            </a:prstGeom>
            <a:noFill/>
            <a:ln w="124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6164" name="Freeform 192"/>
            <p:cNvSpPr>
              <a:spLocks/>
            </p:cNvSpPr>
            <p:nvPr/>
          </p:nvSpPr>
          <p:spPr bwMode="auto">
            <a:xfrm>
              <a:off x="3400425" y="5272088"/>
              <a:ext cx="92075" cy="158750"/>
            </a:xfrm>
            <a:custGeom>
              <a:avLst/>
              <a:gdLst>
                <a:gd name="T0" fmla="*/ 2147483647 w 58"/>
                <a:gd name="T1" fmla="*/ 0 h 100"/>
                <a:gd name="T2" fmla="*/ 2147483647 w 58"/>
                <a:gd name="T3" fmla="*/ 2147483647 h 100"/>
                <a:gd name="T4" fmla="*/ 0 w 58"/>
                <a:gd name="T5" fmla="*/ 0 h 100"/>
                <a:gd name="T6" fmla="*/ 2147483647 w 58"/>
                <a:gd name="T7" fmla="*/ 2147483647 h 100"/>
                <a:gd name="T8" fmla="*/ 2147483647 w 58"/>
                <a:gd name="T9" fmla="*/ 0 h 100"/>
                <a:gd name="T10" fmla="*/ 0 60000 65536"/>
                <a:gd name="T11" fmla="*/ 0 60000 65536"/>
                <a:gd name="T12" fmla="*/ 0 60000 65536"/>
                <a:gd name="T13" fmla="*/ 0 60000 65536"/>
                <a:gd name="T14" fmla="*/ 0 60000 65536"/>
                <a:gd name="T15" fmla="*/ 0 w 58"/>
                <a:gd name="T16" fmla="*/ 0 h 100"/>
                <a:gd name="T17" fmla="*/ 58 w 58"/>
                <a:gd name="T18" fmla="*/ 100 h 100"/>
              </a:gdLst>
              <a:ahLst/>
              <a:cxnLst>
                <a:cxn ang="T10">
                  <a:pos x="T0" y="T1"/>
                </a:cxn>
                <a:cxn ang="T11">
                  <a:pos x="T2" y="T3"/>
                </a:cxn>
                <a:cxn ang="T12">
                  <a:pos x="T4" y="T5"/>
                </a:cxn>
                <a:cxn ang="T13">
                  <a:pos x="T6" y="T7"/>
                </a:cxn>
                <a:cxn ang="T14">
                  <a:pos x="T8" y="T9"/>
                </a:cxn>
              </a:cxnLst>
              <a:rect l="T15" t="T16" r="T17" b="T18"/>
              <a:pathLst>
                <a:path w="58" h="100">
                  <a:moveTo>
                    <a:pt x="58" y="0"/>
                  </a:moveTo>
                  <a:lnTo>
                    <a:pt x="30" y="12"/>
                  </a:lnTo>
                  <a:lnTo>
                    <a:pt x="0" y="0"/>
                  </a:lnTo>
                  <a:lnTo>
                    <a:pt x="30" y="10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grpSp>
        <p:nvGrpSpPr>
          <p:cNvPr id="46134" name="Group 285"/>
          <p:cNvGrpSpPr>
            <a:grpSpLocks/>
          </p:cNvGrpSpPr>
          <p:nvPr/>
        </p:nvGrpSpPr>
        <p:grpSpPr bwMode="auto">
          <a:xfrm>
            <a:off x="4476750" y="4725988"/>
            <a:ext cx="92075" cy="466725"/>
            <a:chOff x="5562600" y="4964113"/>
            <a:chExt cx="92075" cy="466725"/>
          </a:xfrm>
        </p:grpSpPr>
        <p:sp>
          <p:nvSpPr>
            <p:cNvPr id="46161" name="Line 193"/>
            <p:cNvSpPr>
              <a:spLocks noChangeShapeType="1"/>
            </p:cNvSpPr>
            <p:nvPr/>
          </p:nvSpPr>
          <p:spPr bwMode="auto">
            <a:xfrm>
              <a:off x="5607050" y="4964113"/>
              <a:ext cx="3175" cy="342900"/>
            </a:xfrm>
            <a:prstGeom prst="line">
              <a:avLst/>
            </a:prstGeom>
            <a:noFill/>
            <a:ln w="124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6162" name="Freeform 194"/>
            <p:cNvSpPr>
              <a:spLocks/>
            </p:cNvSpPr>
            <p:nvPr/>
          </p:nvSpPr>
          <p:spPr bwMode="auto">
            <a:xfrm>
              <a:off x="5562600" y="5272088"/>
              <a:ext cx="92075" cy="158750"/>
            </a:xfrm>
            <a:custGeom>
              <a:avLst/>
              <a:gdLst>
                <a:gd name="T0" fmla="*/ 2147483647 w 58"/>
                <a:gd name="T1" fmla="*/ 0 h 100"/>
                <a:gd name="T2" fmla="*/ 2147483647 w 58"/>
                <a:gd name="T3" fmla="*/ 2147483647 h 100"/>
                <a:gd name="T4" fmla="*/ 0 w 58"/>
                <a:gd name="T5" fmla="*/ 0 h 100"/>
                <a:gd name="T6" fmla="*/ 2147483647 w 58"/>
                <a:gd name="T7" fmla="*/ 2147483647 h 100"/>
                <a:gd name="T8" fmla="*/ 2147483647 w 58"/>
                <a:gd name="T9" fmla="*/ 0 h 100"/>
                <a:gd name="T10" fmla="*/ 0 60000 65536"/>
                <a:gd name="T11" fmla="*/ 0 60000 65536"/>
                <a:gd name="T12" fmla="*/ 0 60000 65536"/>
                <a:gd name="T13" fmla="*/ 0 60000 65536"/>
                <a:gd name="T14" fmla="*/ 0 60000 65536"/>
                <a:gd name="T15" fmla="*/ 0 w 58"/>
                <a:gd name="T16" fmla="*/ 0 h 100"/>
                <a:gd name="T17" fmla="*/ 58 w 58"/>
                <a:gd name="T18" fmla="*/ 100 h 100"/>
              </a:gdLst>
              <a:ahLst/>
              <a:cxnLst>
                <a:cxn ang="T10">
                  <a:pos x="T0" y="T1"/>
                </a:cxn>
                <a:cxn ang="T11">
                  <a:pos x="T2" y="T3"/>
                </a:cxn>
                <a:cxn ang="T12">
                  <a:pos x="T4" y="T5"/>
                </a:cxn>
                <a:cxn ang="T13">
                  <a:pos x="T6" y="T7"/>
                </a:cxn>
                <a:cxn ang="T14">
                  <a:pos x="T8" y="T9"/>
                </a:cxn>
              </a:cxnLst>
              <a:rect l="T15" t="T16" r="T17" b="T18"/>
              <a:pathLst>
                <a:path w="58" h="100">
                  <a:moveTo>
                    <a:pt x="58" y="0"/>
                  </a:moveTo>
                  <a:lnTo>
                    <a:pt x="30" y="12"/>
                  </a:lnTo>
                  <a:lnTo>
                    <a:pt x="0" y="0"/>
                  </a:lnTo>
                  <a:lnTo>
                    <a:pt x="30" y="10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grpSp>
        <p:nvGrpSpPr>
          <p:cNvPr id="46135" name="Group 283"/>
          <p:cNvGrpSpPr>
            <a:grpSpLocks/>
          </p:cNvGrpSpPr>
          <p:nvPr/>
        </p:nvGrpSpPr>
        <p:grpSpPr bwMode="auto">
          <a:xfrm>
            <a:off x="2936875" y="2925763"/>
            <a:ext cx="952500" cy="844550"/>
            <a:chOff x="4022725" y="3163888"/>
            <a:chExt cx="952500" cy="844550"/>
          </a:xfrm>
        </p:grpSpPr>
        <p:sp>
          <p:nvSpPr>
            <p:cNvPr id="46156" name="Freeform 190"/>
            <p:cNvSpPr>
              <a:spLocks/>
            </p:cNvSpPr>
            <p:nvPr/>
          </p:nvSpPr>
          <p:spPr bwMode="auto">
            <a:xfrm>
              <a:off x="4022725" y="3859213"/>
              <a:ext cx="139700" cy="149225"/>
            </a:xfrm>
            <a:custGeom>
              <a:avLst/>
              <a:gdLst>
                <a:gd name="T0" fmla="*/ 2147483647 w 88"/>
                <a:gd name="T1" fmla="*/ 2147483647 h 94"/>
                <a:gd name="T2" fmla="*/ 2147483647 w 88"/>
                <a:gd name="T3" fmla="*/ 2147483647 h 94"/>
                <a:gd name="T4" fmla="*/ 2147483647 w 88"/>
                <a:gd name="T5" fmla="*/ 0 h 94"/>
                <a:gd name="T6" fmla="*/ 0 w 88"/>
                <a:gd name="T7" fmla="*/ 2147483647 h 94"/>
                <a:gd name="T8" fmla="*/ 2147483647 w 88"/>
                <a:gd name="T9" fmla="*/ 2147483647 h 94"/>
                <a:gd name="T10" fmla="*/ 0 60000 65536"/>
                <a:gd name="T11" fmla="*/ 0 60000 65536"/>
                <a:gd name="T12" fmla="*/ 0 60000 65536"/>
                <a:gd name="T13" fmla="*/ 0 60000 65536"/>
                <a:gd name="T14" fmla="*/ 0 60000 65536"/>
                <a:gd name="T15" fmla="*/ 0 w 88"/>
                <a:gd name="T16" fmla="*/ 0 h 94"/>
                <a:gd name="T17" fmla="*/ 88 w 88"/>
                <a:gd name="T18" fmla="*/ 94 h 94"/>
              </a:gdLst>
              <a:ahLst/>
              <a:cxnLst>
                <a:cxn ang="T10">
                  <a:pos x="T0" y="T1"/>
                </a:cxn>
                <a:cxn ang="T11">
                  <a:pos x="T2" y="T3"/>
                </a:cxn>
                <a:cxn ang="T12">
                  <a:pos x="T4" y="T5"/>
                </a:cxn>
                <a:cxn ang="T13">
                  <a:pos x="T6" y="T7"/>
                </a:cxn>
                <a:cxn ang="T14">
                  <a:pos x="T8" y="T9"/>
                </a:cxn>
              </a:cxnLst>
              <a:rect l="T15" t="T16" r="T17" b="T18"/>
              <a:pathLst>
                <a:path w="88" h="94">
                  <a:moveTo>
                    <a:pt x="88" y="38"/>
                  </a:moveTo>
                  <a:lnTo>
                    <a:pt x="58" y="28"/>
                  </a:lnTo>
                  <a:lnTo>
                    <a:pt x="44" y="0"/>
                  </a:lnTo>
                  <a:lnTo>
                    <a:pt x="0" y="94"/>
                  </a:lnTo>
                  <a:lnTo>
                    <a:pt x="8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sp>
          <p:nvSpPr>
            <p:cNvPr id="46157" name="Freeform 196"/>
            <p:cNvSpPr>
              <a:spLocks/>
            </p:cNvSpPr>
            <p:nvPr/>
          </p:nvSpPr>
          <p:spPr bwMode="auto">
            <a:xfrm>
              <a:off x="4835525" y="3859213"/>
              <a:ext cx="139700" cy="149225"/>
            </a:xfrm>
            <a:custGeom>
              <a:avLst/>
              <a:gdLst>
                <a:gd name="T0" fmla="*/ 0 w 88"/>
                <a:gd name="T1" fmla="*/ 2147483647 h 94"/>
                <a:gd name="T2" fmla="*/ 2147483647 w 88"/>
                <a:gd name="T3" fmla="*/ 2147483647 h 94"/>
                <a:gd name="T4" fmla="*/ 2147483647 w 88"/>
                <a:gd name="T5" fmla="*/ 0 h 94"/>
                <a:gd name="T6" fmla="*/ 2147483647 w 88"/>
                <a:gd name="T7" fmla="*/ 2147483647 h 94"/>
                <a:gd name="T8" fmla="*/ 0 w 88"/>
                <a:gd name="T9" fmla="*/ 2147483647 h 94"/>
                <a:gd name="T10" fmla="*/ 0 60000 65536"/>
                <a:gd name="T11" fmla="*/ 0 60000 65536"/>
                <a:gd name="T12" fmla="*/ 0 60000 65536"/>
                <a:gd name="T13" fmla="*/ 0 60000 65536"/>
                <a:gd name="T14" fmla="*/ 0 60000 65536"/>
                <a:gd name="T15" fmla="*/ 0 w 88"/>
                <a:gd name="T16" fmla="*/ 0 h 94"/>
                <a:gd name="T17" fmla="*/ 88 w 88"/>
                <a:gd name="T18" fmla="*/ 94 h 94"/>
              </a:gdLst>
              <a:ahLst/>
              <a:cxnLst>
                <a:cxn ang="T10">
                  <a:pos x="T0" y="T1"/>
                </a:cxn>
                <a:cxn ang="T11">
                  <a:pos x="T2" y="T3"/>
                </a:cxn>
                <a:cxn ang="T12">
                  <a:pos x="T4" y="T5"/>
                </a:cxn>
                <a:cxn ang="T13">
                  <a:pos x="T6" y="T7"/>
                </a:cxn>
                <a:cxn ang="T14">
                  <a:pos x="T8" y="T9"/>
                </a:cxn>
              </a:cxnLst>
              <a:rect l="T15" t="T16" r="T17" b="T18"/>
              <a:pathLst>
                <a:path w="88" h="94">
                  <a:moveTo>
                    <a:pt x="0" y="38"/>
                  </a:moveTo>
                  <a:lnTo>
                    <a:pt x="30" y="28"/>
                  </a:lnTo>
                  <a:lnTo>
                    <a:pt x="44" y="0"/>
                  </a:lnTo>
                  <a:lnTo>
                    <a:pt x="88" y="94"/>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nvGrpSpPr>
            <p:cNvPr id="46158" name="Group 281"/>
            <p:cNvGrpSpPr>
              <a:grpSpLocks/>
            </p:cNvGrpSpPr>
            <p:nvPr/>
          </p:nvGrpSpPr>
          <p:grpSpPr bwMode="auto">
            <a:xfrm>
              <a:off x="4105275" y="3163888"/>
              <a:ext cx="787400" cy="752475"/>
              <a:chOff x="4105275" y="3163888"/>
              <a:chExt cx="787400" cy="752475"/>
            </a:xfrm>
          </p:grpSpPr>
          <p:sp>
            <p:nvSpPr>
              <p:cNvPr id="46159" name="Freeform 195"/>
              <p:cNvSpPr>
                <a:spLocks/>
              </p:cNvSpPr>
              <p:nvPr/>
            </p:nvSpPr>
            <p:spPr bwMode="auto">
              <a:xfrm>
                <a:off x="4105275" y="3163888"/>
                <a:ext cx="393700" cy="752475"/>
              </a:xfrm>
              <a:custGeom>
                <a:avLst/>
                <a:gdLst>
                  <a:gd name="T0" fmla="*/ 0 w 248"/>
                  <a:gd name="T1" fmla="*/ 2147483647 h 474"/>
                  <a:gd name="T2" fmla="*/ 2147483647 w 248"/>
                  <a:gd name="T3" fmla="*/ 2147483647 h 474"/>
                  <a:gd name="T4" fmla="*/ 2147483647 w 248"/>
                  <a:gd name="T5" fmla="*/ 0 h 474"/>
                  <a:gd name="T6" fmla="*/ 0 60000 65536"/>
                  <a:gd name="T7" fmla="*/ 0 60000 65536"/>
                  <a:gd name="T8" fmla="*/ 0 60000 65536"/>
                  <a:gd name="T9" fmla="*/ 0 w 248"/>
                  <a:gd name="T10" fmla="*/ 0 h 474"/>
                  <a:gd name="T11" fmla="*/ 248 w 248"/>
                  <a:gd name="T12" fmla="*/ 474 h 474"/>
                </a:gdLst>
                <a:ahLst/>
                <a:cxnLst>
                  <a:cxn ang="T6">
                    <a:pos x="T0" y="T1"/>
                  </a:cxn>
                  <a:cxn ang="T7">
                    <a:pos x="T2" y="T3"/>
                  </a:cxn>
                  <a:cxn ang="T8">
                    <a:pos x="T4" y="T5"/>
                  </a:cxn>
                </a:cxnLst>
                <a:rect l="T9" t="T10" r="T11" b="T12"/>
                <a:pathLst>
                  <a:path w="248" h="474">
                    <a:moveTo>
                      <a:pt x="0" y="474"/>
                    </a:moveTo>
                    <a:lnTo>
                      <a:pt x="248" y="198"/>
                    </a:lnTo>
                    <a:lnTo>
                      <a:pt x="248" y="0"/>
                    </a:lnTo>
                  </a:path>
                </a:pathLst>
              </a:custGeom>
              <a:noFill/>
              <a:ln w="1244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sp>
            <p:nvSpPr>
              <p:cNvPr id="46160" name="Line 197"/>
              <p:cNvSpPr>
                <a:spLocks noChangeShapeType="1"/>
              </p:cNvSpPr>
              <p:nvPr/>
            </p:nvSpPr>
            <p:spPr bwMode="auto">
              <a:xfrm flipH="1" flipV="1">
                <a:off x="4498975" y="3478213"/>
                <a:ext cx="393700" cy="438150"/>
              </a:xfrm>
              <a:prstGeom prst="line">
                <a:avLst/>
              </a:prstGeom>
              <a:noFill/>
              <a:ln w="124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grpSp>
      <p:sp>
        <p:nvSpPr>
          <p:cNvPr id="46136" name="Rectangle 198"/>
          <p:cNvSpPr>
            <a:spLocks noChangeArrowheads="1"/>
          </p:cNvSpPr>
          <p:nvPr/>
        </p:nvSpPr>
        <p:spPr bwMode="auto">
          <a:xfrm>
            <a:off x="2790825" y="2071688"/>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37" name="Rectangle 202"/>
          <p:cNvSpPr>
            <a:spLocks noChangeArrowheads="1"/>
          </p:cNvSpPr>
          <p:nvPr/>
        </p:nvSpPr>
        <p:spPr bwMode="auto">
          <a:xfrm>
            <a:off x="1720850" y="4008438"/>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38" name="Rectangle 206"/>
          <p:cNvSpPr>
            <a:spLocks noChangeArrowheads="1"/>
          </p:cNvSpPr>
          <p:nvPr/>
        </p:nvSpPr>
        <p:spPr bwMode="auto">
          <a:xfrm>
            <a:off x="1720850" y="5637213"/>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39" name="Rectangle 211"/>
          <p:cNvSpPr>
            <a:spLocks noChangeArrowheads="1"/>
          </p:cNvSpPr>
          <p:nvPr/>
        </p:nvSpPr>
        <p:spPr bwMode="auto">
          <a:xfrm>
            <a:off x="3870325" y="5637213"/>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40" name="Rectangle 215"/>
          <p:cNvSpPr>
            <a:spLocks noChangeArrowheads="1"/>
          </p:cNvSpPr>
          <p:nvPr/>
        </p:nvSpPr>
        <p:spPr bwMode="auto">
          <a:xfrm>
            <a:off x="3794125" y="2306638"/>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41" name="Rectangle 219"/>
          <p:cNvSpPr>
            <a:spLocks noChangeArrowheads="1"/>
          </p:cNvSpPr>
          <p:nvPr/>
        </p:nvSpPr>
        <p:spPr bwMode="auto">
          <a:xfrm>
            <a:off x="4876800" y="4243388"/>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42" name="Rectangle 223"/>
          <p:cNvSpPr>
            <a:spLocks noChangeArrowheads="1"/>
          </p:cNvSpPr>
          <p:nvPr/>
        </p:nvSpPr>
        <p:spPr bwMode="auto">
          <a:xfrm>
            <a:off x="4873625" y="5872163"/>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43" name="Rectangle 227"/>
          <p:cNvSpPr>
            <a:spLocks noChangeArrowheads="1"/>
          </p:cNvSpPr>
          <p:nvPr/>
        </p:nvSpPr>
        <p:spPr bwMode="auto">
          <a:xfrm>
            <a:off x="2720975" y="5872163"/>
            <a:ext cx="2333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CH</a:t>
            </a:r>
            <a:r>
              <a:rPr lang="en-US" sz="1000" b="1" baseline="-25000">
                <a:solidFill>
                  <a:srgbClr val="000000"/>
                </a:solidFill>
                <a:latin typeface="Helvetica" pitchFamily="34" charset="0"/>
              </a:rPr>
              <a:t>3</a:t>
            </a:r>
            <a:endParaRPr lang="en-US" sz="2400" b="1" baseline="-25000"/>
          </a:p>
        </p:txBody>
      </p:sp>
      <p:sp>
        <p:nvSpPr>
          <p:cNvPr id="46144" name="Rectangle 230"/>
          <p:cNvSpPr>
            <a:spLocks noChangeArrowheads="1"/>
          </p:cNvSpPr>
          <p:nvPr/>
        </p:nvSpPr>
        <p:spPr bwMode="auto">
          <a:xfrm>
            <a:off x="3476625" y="1230313"/>
            <a:ext cx="12439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de novo methylation</a:t>
            </a:r>
            <a:endParaRPr lang="en-US" sz="2400" b="1"/>
          </a:p>
        </p:txBody>
      </p:sp>
      <p:sp>
        <p:nvSpPr>
          <p:cNvPr id="46145" name="Rectangle 247"/>
          <p:cNvSpPr>
            <a:spLocks noChangeArrowheads="1"/>
          </p:cNvSpPr>
          <p:nvPr/>
        </p:nvSpPr>
        <p:spPr bwMode="auto">
          <a:xfrm>
            <a:off x="3476625" y="2967038"/>
            <a:ext cx="9601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DNA replication</a:t>
            </a:r>
            <a:endParaRPr lang="en-US" sz="2400" b="1"/>
          </a:p>
        </p:txBody>
      </p:sp>
      <p:sp>
        <p:nvSpPr>
          <p:cNvPr id="46146" name="Rectangle 261"/>
          <p:cNvSpPr>
            <a:spLocks noChangeArrowheads="1"/>
          </p:cNvSpPr>
          <p:nvPr/>
        </p:nvSpPr>
        <p:spPr bwMode="auto">
          <a:xfrm>
            <a:off x="4676775" y="3360738"/>
            <a:ext cx="987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Hemimethylated</a:t>
            </a:r>
          </a:p>
          <a:p>
            <a:r>
              <a:rPr lang="en-US" sz="1000" b="1">
                <a:solidFill>
                  <a:srgbClr val="000000"/>
                </a:solidFill>
                <a:latin typeface="Helvetica" pitchFamily="34" charset="0"/>
              </a:rPr>
              <a:t>DNA</a:t>
            </a:r>
            <a:endParaRPr lang="en-US" sz="2400" b="1"/>
          </a:p>
        </p:txBody>
      </p:sp>
      <p:sp>
        <p:nvSpPr>
          <p:cNvPr id="46147" name="Rectangle 278"/>
          <p:cNvSpPr>
            <a:spLocks noChangeArrowheads="1"/>
          </p:cNvSpPr>
          <p:nvPr/>
        </p:nvSpPr>
        <p:spPr bwMode="auto">
          <a:xfrm>
            <a:off x="3070225" y="4922838"/>
            <a:ext cx="774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Maintenance</a:t>
            </a:r>
          </a:p>
          <a:p>
            <a:r>
              <a:rPr lang="en-US" sz="1000" b="1">
                <a:solidFill>
                  <a:srgbClr val="000000"/>
                </a:solidFill>
                <a:latin typeface="Helvetica" pitchFamily="34" charset="0"/>
              </a:rPr>
              <a:t>methylation</a:t>
            </a:r>
            <a:endParaRPr lang="en-US" sz="2400" b="1"/>
          </a:p>
        </p:txBody>
      </p:sp>
      <p:sp>
        <p:nvSpPr>
          <p:cNvPr id="46148" name="Rectangle 300"/>
          <p:cNvSpPr>
            <a:spLocks noChangeArrowheads="1"/>
          </p:cNvSpPr>
          <p:nvPr/>
        </p:nvSpPr>
        <p:spPr bwMode="auto">
          <a:xfrm>
            <a:off x="4654550" y="4992688"/>
            <a:ext cx="1008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pitchFamily="34" charset="0"/>
              </a:rPr>
              <a:t>Fully methylated</a:t>
            </a:r>
          </a:p>
          <a:p>
            <a:r>
              <a:rPr lang="en-US" sz="1000" b="1">
                <a:solidFill>
                  <a:srgbClr val="000000"/>
                </a:solidFill>
                <a:latin typeface="Helvetica" pitchFamily="34" charset="0"/>
              </a:rPr>
              <a:t>DNA</a:t>
            </a:r>
            <a:endParaRPr lang="en-US" sz="2400" b="1"/>
          </a:p>
        </p:txBody>
      </p:sp>
      <p:sp>
        <p:nvSpPr>
          <p:cNvPr id="46149" name="Line 318"/>
          <p:cNvSpPr>
            <a:spLocks noChangeShapeType="1"/>
          </p:cNvSpPr>
          <p:nvPr/>
        </p:nvSpPr>
        <p:spPr bwMode="auto">
          <a:xfrm flipV="1">
            <a:off x="4781550" y="5300663"/>
            <a:ext cx="1588" cy="200025"/>
          </a:xfrm>
          <a:prstGeom prst="line">
            <a:avLst/>
          </a:prstGeom>
          <a:noFill/>
          <a:ln w="80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6150" name="Line 319"/>
          <p:cNvSpPr>
            <a:spLocks noChangeShapeType="1"/>
          </p:cNvSpPr>
          <p:nvPr/>
        </p:nvSpPr>
        <p:spPr bwMode="auto">
          <a:xfrm flipV="1">
            <a:off x="4816475" y="3678238"/>
            <a:ext cx="1588" cy="196850"/>
          </a:xfrm>
          <a:prstGeom prst="line">
            <a:avLst/>
          </a:prstGeom>
          <a:noFill/>
          <a:ln w="80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2370610" name="AutoShape 50"/>
          <p:cNvSpPr>
            <a:spLocks noChangeArrowheads="1"/>
          </p:cNvSpPr>
          <p:nvPr/>
        </p:nvSpPr>
        <p:spPr bwMode="auto">
          <a:xfrm>
            <a:off x="5553075" y="1285875"/>
            <a:ext cx="2362200" cy="563563"/>
          </a:xfrm>
          <a:prstGeom prst="wedgeRectCallout">
            <a:avLst>
              <a:gd name="adj1" fmla="val -84608"/>
              <a:gd name="adj2" fmla="val -41203"/>
            </a:avLst>
          </a:prstGeom>
          <a:noFill/>
          <a:ln w="9525">
            <a:solidFill>
              <a:schemeClr val="tx1"/>
            </a:solidFill>
            <a:miter lim="800000"/>
            <a:headEnd/>
            <a:tailEnd/>
          </a:ln>
        </p:spPr>
        <p:txBody>
          <a:bodyPr/>
          <a:lstStyle/>
          <a:p>
            <a:pPr algn="ctr" eaLnBrk="0" hangingPunct="0"/>
            <a:r>
              <a:rPr lang="en-US" sz="1400" b="1">
                <a:latin typeface="+mn-lt"/>
              </a:rPr>
              <a:t>An infrequent and highly regulated event</a:t>
            </a:r>
          </a:p>
        </p:txBody>
      </p:sp>
      <p:sp>
        <p:nvSpPr>
          <p:cNvPr id="2370673" name="AutoShape 113"/>
          <p:cNvSpPr>
            <a:spLocks noChangeArrowheads="1"/>
          </p:cNvSpPr>
          <p:nvPr/>
        </p:nvSpPr>
        <p:spPr bwMode="auto">
          <a:xfrm>
            <a:off x="5715000" y="4343400"/>
            <a:ext cx="3276600" cy="803176"/>
          </a:xfrm>
          <a:prstGeom prst="wedgeRectCallout">
            <a:avLst>
              <a:gd name="adj1" fmla="val -28102"/>
              <a:gd name="adj2" fmla="val 30148"/>
            </a:avLst>
          </a:prstGeom>
          <a:noFill/>
          <a:ln w="9525">
            <a:solidFill>
              <a:schemeClr val="tx1"/>
            </a:solidFill>
            <a:miter lim="800000"/>
            <a:headEnd/>
            <a:tailEnd/>
          </a:ln>
        </p:spPr>
        <p:txBody>
          <a:bodyPr/>
          <a:lstStyle/>
          <a:p>
            <a:pPr algn="ctr" eaLnBrk="0" hangingPunct="0"/>
            <a:r>
              <a:rPr lang="en-US" sz="1400" b="1">
                <a:latin typeface="+mn-lt"/>
              </a:rPr>
              <a:t>DNA methylase converts hemi-methylated to fully- methylated DNA.</a:t>
            </a:r>
          </a:p>
          <a:p>
            <a:pPr algn="ctr" eaLnBrk="0" hangingPunct="0"/>
            <a:r>
              <a:rPr lang="en-US" sz="1400" b="1">
                <a:latin typeface="+mn-lt"/>
              </a:rPr>
              <a:t>A frequent event.</a:t>
            </a:r>
          </a:p>
        </p:txBody>
      </p:sp>
      <p:sp>
        <p:nvSpPr>
          <p:cNvPr id="87" name="Text Box 6"/>
          <p:cNvSpPr txBox="1">
            <a:spLocks noChangeArrowheads="1"/>
          </p:cNvSpPr>
          <p:nvPr/>
        </p:nvSpPr>
        <p:spPr bwMode="auto">
          <a:xfrm>
            <a:off x="6981887" y="6114118"/>
            <a:ext cx="2047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err="1" smtClean="0"/>
              <a:t>Brooker</a:t>
            </a:r>
            <a:r>
              <a:rPr lang="en-US" sz="1400" b="1" dirty="0" smtClean="0"/>
              <a:t>, Fig 17- 14</a:t>
            </a:r>
            <a:endParaRPr lang="en-US" sz="1400" b="1" dirty="0"/>
          </a:p>
        </p:txBody>
      </p:sp>
    </p:spTree>
    <p:extLst>
      <p:ext uri="{BB962C8B-B14F-4D97-AF65-F5344CB8AC3E}">
        <p14:creationId xmlns:p14="http://schemas.microsoft.com/office/powerpoint/2010/main" val="344707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0610"/>
                                        </p:tgtEl>
                                        <p:attrNameLst>
                                          <p:attrName>style.visibility</p:attrName>
                                        </p:attrNameLst>
                                      </p:cBhvr>
                                      <p:to>
                                        <p:strVal val="visible"/>
                                      </p:to>
                                    </p:set>
                                    <p:animEffect transition="in" filter="wipe(left)">
                                      <p:cBhvr>
                                        <p:cTn id="7" dur="500"/>
                                        <p:tgtEl>
                                          <p:spTgt spid="2370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70673"/>
                                        </p:tgtEl>
                                        <p:attrNameLst>
                                          <p:attrName>style.visibility</p:attrName>
                                        </p:attrNameLst>
                                      </p:cBhvr>
                                      <p:to>
                                        <p:strVal val="visible"/>
                                      </p:to>
                                    </p:set>
                                    <p:animEffect transition="in" filter="wipe(down)">
                                      <p:cBhvr>
                                        <p:cTn id="12" dur="500"/>
                                        <p:tgtEl>
                                          <p:spTgt spid="23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610" grpId="0" animBg="1"/>
      <p:bldP spid="23706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90600"/>
          </a:xfrm>
        </p:spPr>
        <p:txBody>
          <a:bodyPr/>
          <a:lstStyle/>
          <a:p>
            <a:pPr eaLnBrk="1" hangingPunct="1"/>
            <a:r>
              <a:rPr lang="en-US" sz="2800" dirty="0" smtClean="0"/>
              <a:t>Levels at which eukaryotic </a:t>
            </a:r>
            <a:br>
              <a:rPr lang="en-US" sz="2800" dirty="0" smtClean="0"/>
            </a:br>
            <a:r>
              <a:rPr lang="en-US" sz="2800" dirty="0" smtClean="0"/>
              <a:t>gene expression is controlled</a:t>
            </a:r>
          </a:p>
        </p:txBody>
      </p:sp>
      <p:sp>
        <p:nvSpPr>
          <p:cNvPr id="9219" name="Rectangle 3"/>
          <p:cNvSpPr>
            <a:spLocks noGrp="1" noChangeArrowheads="1"/>
          </p:cNvSpPr>
          <p:nvPr>
            <p:ph type="body" idx="1"/>
          </p:nvPr>
        </p:nvSpPr>
        <p:spPr>
          <a:xfrm>
            <a:off x="495300" y="1193800"/>
            <a:ext cx="8153400" cy="5511800"/>
          </a:xfrm>
        </p:spPr>
        <p:txBody>
          <a:bodyPr/>
          <a:lstStyle/>
          <a:p>
            <a:pPr eaLnBrk="1" hangingPunct="1">
              <a:lnSpc>
                <a:spcPct val="90000"/>
              </a:lnSpc>
            </a:pPr>
            <a:r>
              <a:rPr lang="en-US" sz="2800" u="sng" dirty="0" smtClean="0"/>
              <a:t>Initiating or inhibiting Transcription</a:t>
            </a:r>
            <a:r>
              <a:rPr lang="en-US" sz="2800" dirty="0" smtClean="0"/>
              <a:t> [majority]</a:t>
            </a:r>
          </a:p>
          <a:p>
            <a:pPr lvl="1" eaLnBrk="1" hangingPunct="1">
              <a:lnSpc>
                <a:spcPct val="90000"/>
              </a:lnSpc>
            </a:pPr>
            <a:r>
              <a:rPr lang="en-US" sz="2400" dirty="0"/>
              <a:t>Transcriptional activators, </a:t>
            </a:r>
            <a:r>
              <a:rPr lang="en-US" sz="2400" dirty="0" err="1"/>
              <a:t>coactivators</a:t>
            </a:r>
            <a:r>
              <a:rPr lang="en-US" sz="2400" dirty="0"/>
              <a:t>, repressors</a:t>
            </a:r>
          </a:p>
          <a:p>
            <a:pPr lvl="2" eaLnBrk="1" hangingPunct="1">
              <a:lnSpc>
                <a:spcPct val="90000"/>
              </a:lnSpc>
            </a:pPr>
            <a:r>
              <a:rPr lang="en-US" sz="2000" dirty="0"/>
              <a:t>Promoters</a:t>
            </a:r>
          </a:p>
          <a:p>
            <a:pPr lvl="2" eaLnBrk="1" hangingPunct="1">
              <a:lnSpc>
                <a:spcPct val="90000"/>
              </a:lnSpc>
            </a:pPr>
            <a:r>
              <a:rPr lang="en-US" sz="2000" dirty="0"/>
              <a:t>DNA response </a:t>
            </a:r>
            <a:r>
              <a:rPr lang="en-US" sz="2000" dirty="0" smtClean="0"/>
              <a:t>elements, enhancers</a:t>
            </a:r>
            <a:r>
              <a:rPr lang="en-US" sz="2000" dirty="0"/>
              <a:t>, silencers</a:t>
            </a:r>
          </a:p>
          <a:p>
            <a:pPr lvl="1" eaLnBrk="1" hangingPunct="1">
              <a:lnSpc>
                <a:spcPct val="90000"/>
              </a:lnSpc>
            </a:pPr>
            <a:r>
              <a:rPr lang="en-US" sz="2400" dirty="0" smtClean="0"/>
              <a:t>DNA packaging and chromatin structure</a:t>
            </a:r>
          </a:p>
          <a:p>
            <a:pPr lvl="2" eaLnBrk="1" hangingPunct="1">
              <a:lnSpc>
                <a:spcPct val="90000"/>
              </a:lnSpc>
            </a:pPr>
            <a:r>
              <a:rPr lang="en-US" sz="2000" dirty="0" smtClean="0"/>
              <a:t>Histone acetylation, histone variation</a:t>
            </a:r>
          </a:p>
          <a:p>
            <a:pPr lvl="2" eaLnBrk="1" hangingPunct="1">
              <a:lnSpc>
                <a:spcPct val="90000"/>
              </a:lnSpc>
            </a:pPr>
            <a:r>
              <a:rPr lang="en-US" sz="2000" dirty="0" smtClean="0"/>
              <a:t>DNA methylation</a:t>
            </a:r>
          </a:p>
          <a:p>
            <a:pPr eaLnBrk="1" hangingPunct="1">
              <a:lnSpc>
                <a:spcPct val="90000"/>
              </a:lnSpc>
            </a:pPr>
            <a:r>
              <a:rPr lang="en-US" sz="2800" u="sng" dirty="0" smtClean="0"/>
              <a:t>Initiating or inhibiting Translation</a:t>
            </a:r>
          </a:p>
          <a:p>
            <a:pPr lvl="1" eaLnBrk="1" hangingPunct="1">
              <a:lnSpc>
                <a:spcPct val="90000"/>
              </a:lnSpc>
            </a:pPr>
            <a:r>
              <a:rPr lang="en-US" sz="2400" dirty="0" smtClean="0"/>
              <a:t>mRNA processing, alternative splicing</a:t>
            </a:r>
          </a:p>
          <a:p>
            <a:pPr lvl="1" eaLnBrk="1" hangingPunct="1">
              <a:lnSpc>
                <a:spcPct val="90000"/>
              </a:lnSpc>
            </a:pPr>
            <a:r>
              <a:rPr lang="en-US" sz="2400" dirty="0" smtClean="0"/>
              <a:t>RNA stability</a:t>
            </a:r>
          </a:p>
          <a:p>
            <a:pPr lvl="1" eaLnBrk="1" hangingPunct="1">
              <a:lnSpc>
                <a:spcPct val="90000"/>
              </a:lnSpc>
            </a:pPr>
            <a:r>
              <a:rPr lang="en-US" sz="2400" dirty="0" smtClean="0"/>
              <a:t>RNA silencing</a:t>
            </a:r>
          </a:p>
          <a:p>
            <a:pPr eaLnBrk="1" hangingPunct="1">
              <a:lnSpc>
                <a:spcPct val="90000"/>
              </a:lnSpc>
            </a:pPr>
            <a:r>
              <a:rPr lang="en-US" sz="2800" u="sng" dirty="0" smtClean="0"/>
              <a:t>Initiating or inhibiting protein activity</a:t>
            </a:r>
            <a:r>
              <a:rPr lang="en-US" sz="2800" dirty="0" smtClean="0"/>
              <a:t> (Post-translational modification)</a:t>
            </a:r>
          </a:p>
        </p:txBody>
      </p:sp>
    </p:spTree>
    <p:extLst>
      <p:ext uri="{BB962C8B-B14F-4D97-AF65-F5344CB8AC3E}">
        <p14:creationId xmlns:p14="http://schemas.microsoft.com/office/powerpoint/2010/main" val="278551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hidden="1"/>
          <p:cNvSpPr>
            <a:spLocks noGrp="1" noChangeArrowheads="1"/>
          </p:cNvSpPr>
          <p:nvPr>
            <p:ph type="title"/>
          </p:nvPr>
        </p:nvSpPr>
        <p:spPr/>
        <p:txBody>
          <a:bodyPr/>
          <a:lstStyle/>
          <a:p>
            <a:pPr eaLnBrk="1" hangingPunct="1"/>
            <a:endParaRPr lang="en-US" altLang="en-US" dirty="0" smtClean="0"/>
          </a:p>
        </p:txBody>
      </p:sp>
      <p:sp>
        <p:nvSpPr>
          <p:cNvPr id="8195" name="Rectangle 3" descr="fig_16-01nb"/>
          <p:cNvSpPr>
            <a:spLocks noGrp="1" noChangeAspect="1" noChangeArrowheads="1"/>
          </p:cNvSpPr>
          <p:nvPr/>
        </p:nvSpPr>
        <p:spPr bwMode="auto">
          <a:xfrm>
            <a:off x="1828800" y="161925"/>
            <a:ext cx="9144000" cy="6535738"/>
          </a:xfrm>
          <a:prstGeom prst="rect">
            <a:avLst/>
          </a:prstGeom>
          <a:blipFill dpi="0" rotWithShape="1">
            <a:blip r:embed="rId2" cstate="print"/>
            <a:srcRect/>
            <a:stretch>
              <a:fillRect/>
            </a:stretch>
          </a:blipFill>
          <a:ln w="76200">
            <a:noFill/>
            <a:miter lim="800000"/>
            <a:headEnd/>
            <a:tailEnd/>
          </a:ln>
        </p:spPr>
        <p:txBody>
          <a:bodyPr/>
          <a:lstStyle/>
          <a:p>
            <a:endParaRPr lang="en-US"/>
          </a:p>
        </p:txBody>
      </p:sp>
      <p:sp>
        <p:nvSpPr>
          <p:cNvPr id="8196" name="Text Box 4"/>
          <p:cNvSpPr txBox="1">
            <a:spLocks noChangeArrowheads="1"/>
          </p:cNvSpPr>
          <p:nvPr/>
        </p:nvSpPr>
        <p:spPr bwMode="auto">
          <a:xfrm>
            <a:off x="76200" y="2209800"/>
            <a:ext cx="3352800" cy="1570038"/>
          </a:xfrm>
          <a:prstGeom prst="rect">
            <a:avLst/>
          </a:prstGeom>
          <a:noFill/>
          <a:ln w="9525">
            <a:noFill/>
            <a:miter lim="800000"/>
            <a:headEnd/>
            <a:tailEnd/>
          </a:ln>
        </p:spPr>
        <p:txBody>
          <a:bodyPr>
            <a:spAutoFit/>
          </a:bodyPr>
          <a:lstStyle/>
          <a:p>
            <a:pPr algn="ctr">
              <a:spcBef>
                <a:spcPct val="50000"/>
              </a:spcBef>
            </a:pPr>
            <a:r>
              <a:rPr lang="en-US" b="1">
                <a:latin typeface="Arial" charset="0"/>
              </a:rPr>
              <a:t>Different levels of gene regulation in eukaryotic expression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90600"/>
          </a:xfrm>
        </p:spPr>
        <p:txBody>
          <a:bodyPr/>
          <a:lstStyle/>
          <a:p>
            <a:pPr eaLnBrk="1" hangingPunct="1"/>
            <a:r>
              <a:rPr lang="en-US" sz="2800" dirty="0" smtClean="0"/>
              <a:t>Levels at which eukaryotic </a:t>
            </a:r>
            <a:br>
              <a:rPr lang="en-US" sz="2800" dirty="0" smtClean="0"/>
            </a:br>
            <a:r>
              <a:rPr lang="en-US" sz="2800" dirty="0" smtClean="0"/>
              <a:t>gene expression is controlled</a:t>
            </a:r>
          </a:p>
        </p:txBody>
      </p:sp>
      <p:sp>
        <p:nvSpPr>
          <p:cNvPr id="9219" name="Rectangle 3"/>
          <p:cNvSpPr>
            <a:spLocks noGrp="1" noChangeArrowheads="1"/>
          </p:cNvSpPr>
          <p:nvPr>
            <p:ph type="body" idx="1"/>
          </p:nvPr>
        </p:nvSpPr>
        <p:spPr>
          <a:xfrm>
            <a:off x="495300" y="1193800"/>
            <a:ext cx="8153400" cy="5511800"/>
          </a:xfrm>
        </p:spPr>
        <p:txBody>
          <a:bodyPr/>
          <a:lstStyle/>
          <a:p>
            <a:pPr eaLnBrk="1" hangingPunct="1">
              <a:lnSpc>
                <a:spcPct val="90000"/>
              </a:lnSpc>
            </a:pPr>
            <a:r>
              <a:rPr lang="en-US" sz="2800" u="sng" dirty="0" smtClean="0"/>
              <a:t>Initiating or inhibiting Transcription</a:t>
            </a:r>
            <a:r>
              <a:rPr lang="en-US" sz="2800" dirty="0" smtClean="0"/>
              <a:t> [majority]</a:t>
            </a:r>
          </a:p>
          <a:p>
            <a:pPr lvl="1" eaLnBrk="1" hangingPunct="1">
              <a:lnSpc>
                <a:spcPct val="90000"/>
              </a:lnSpc>
            </a:pPr>
            <a:r>
              <a:rPr lang="en-US" sz="2400" dirty="0"/>
              <a:t>Transcriptional activators, </a:t>
            </a:r>
            <a:r>
              <a:rPr lang="en-US" sz="2400" dirty="0" err="1"/>
              <a:t>coactivators</a:t>
            </a:r>
            <a:r>
              <a:rPr lang="en-US" sz="2400" dirty="0"/>
              <a:t>, repressors</a:t>
            </a:r>
          </a:p>
          <a:p>
            <a:pPr lvl="2" eaLnBrk="1" hangingPunct="1">
              <a:lnSpc>
                <a:spcPct val="90000"/>
              </a:lnSpc>
            </a:pPr>
            <a:r>
              <a:rPr lang="en-US" sz="2000" dirty="0"/>
              <a:t>Promoters</a:t>
            </a:r>
          </a:p>
          <a:p>
            <a:pPr lvl="2" eaLnBrk="1" hangingPunct="1">
              <a:lnSpc>
                <a:spcPct val="90000"/>
              </a:lnSpc>
            </a:pPr>
            <a:r>
              <a:rPr lang="en-US" sz="2000" dirty="0"/>
              <a:t>DNA response </a:t>
            </a:r>
            <a:r>
              <a:rPr lang="en-US" sz="2000" dirty="0" smtClean="0"/>
              <a:t>elements, enhancers</a:t>
            </a:r>
            <a:r>
              <a:rPr lang="en-US" sz="2000" dirty="0"/>
              <a:t>, silencers</a:t>
            </a:r>
          </a:p>
          <a:p>
            <a:pPr lvl="1" eaLnBrk="1" hangingPunct="1">
              <a:lnSpc>
                <a:spcPct val="90000"/>
              </a:lnSpc>
            </a:pPr>
            <a:r>
              <a:rPr lang="en-US" sz="2400" dirty="0" smtClean="0"/>
              <a:t>DNA packaging and chromatin structure</a:t>
            </a:r>
          </a:p>
          <a:p>
            <a:pPr lvl="2" eaLnBrk="1" hangingPunct="1">
              <a:lnSpc>
                <a:spcPct val="90000"/>
              </a:lnSpc>
            </a:pPr>
            <a:r>
              <a:rPr lang="en-US" sz="2000" dirty="0" smtClean="0"/>
              <a:t>Histone acetylation, histone variation</a:t>
            </a:r>
          </a:p>
          <a:p>
            <a:pPr lvl="2" eaLnBrk="1" hangingPunct="1">
              <a:lnSpc>
                <a:spcPct val="90000"/>
              </a:lnSpc>
            </a:pPr>
            <a:r>
              <a:rPr lang="en-US" sz="2000" dirty="0" smtClean="0"/>
              <a:t>DNA methylation</a:t>
            </a:r>
          </a:p>
          <a:p>
            <a:pPr eaLnBrk="1" hangingPunct="1">
              <a:lnSpc>
                <a:spcPct val="90000"/>
              </a:lnSpc>
            </a:pPr>
            <a:r>
              <a:rPr lang="en-US" sz="2800" u="sng" dirty="0" smtClean="0"/>
              <a:t>Initiating or inhibiting Translation</a:t>
            </a:r>
          </a:p>
          <a:p>
            <a:pPr lvl="1" eaLnBrk="1" hangingPunct="1">
              <a:lnSpc>
                <a:spcPct val="90000"/>
              </a:lnSpc>
            </a:pPr>
            <a:r>
              <a:rPr lang="en-US" sz="2400" dirty="0" smtClean="0"/>
              <a:t>mRNA processing, alternative splicing</a:t>
            </a:r>
          </a:p>
          <a:p>
            <a:pPr lvl="1" eaLnBrk="1" hangingPunct="1">
              <a:lnSpc>
                <a:spcPct val="90000"/>
              </a:lnSpc>
            </a:pPr>
            <a:r>
              <a:rPr lang="en-US" sz="2400" dirty="0" smtClean="0"/>
              <a:t>RNA stability</a:t>
            </a:r>
          </a:p>
          <a:p>
            <a:pPr lvl="1" eaLnBrk="1" hangingPunct="1">
              <a:lnSpc>
                <a:spcPct val="90000"/>
              </a:lnSpc>
            </a:pPr>
            <a:r>
              <a:rPr lang="en-US" sz="2400" dirty="0" smtClean="0"/>
              <a:t>RNA silencing</a:t>
            </a:r>
          </a:p>
          <a:p>
            <a:pPr eaLnBrk="1" hangingPunct="1">
              <a:lnSpc>
                <a:spcPct val="90000"/>
              </a:lnSpc>
            </a:pPr>
            <a:r>
              <a:rPr lang="en-US" sz="2800" u="sng" dirty="0" smtClean="0"/>
              <a:t>Initiating or inhibiting protein activity</a:t>
            </a:r>
            <a:r>
              <a:rPr lang="en-US" sz="2800" dirty="0" smtClean="0"/>
              <a:t> (Post-translational modification)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19100" y="0"/>
            <a:ext cx="8077200" cy="533400"/>
          </a:xfrm>
          <a:noFill/>
        </p:spPr>
        <p:txBody>
          <a:bodyPr/>
          <a:lstStyle/>
          <a:p>
            <a:pPr eaLnBrk="1" hangingPunct="1">
              <a:tabLst>
                <a:tab pos="744538" algn="l"/>
              </a:tabLst>
            </a:pPr>
            <a:r>
              <a:rPr lang="en-US" sz="2000" b="1" dirty="0" smtClean="0">
                <a:solidFill>
                  <a:schemeClr val="tx1"/>
                </a:solidFill>
              </a:rPr>
              <a:t>Basal (General) Transcription in Eukaryotes</a:t>
            </a:r>
          </a:p>
        </p:txBody>
      </p:sp>
      <p:pic>
        <p:nvPicPr>
          <p:cNvPr id="14339" name="Picture 6"/>
          <p:cNvPicPr>
            <a:picLocks noChangeAspect="1" noChangeArrowheads="1"/>
          </p:cNvPicPr>
          <p:nvPr/>
        </p:nvPicPr>
        <p:blipFill>
          <a:blip r:embed="rId2" cstate="print"/>
          <a:srcRect/>
          <a:stretch>
            <a:fillRect/>
          </a:stretch>
        </p:blipFill>
        <p:spPr bwMode="auto">
          <a:xfrm>
            <a:off x="838200" y="614363"/>
            <a:ext cx="7734300" cy="624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6199188"/>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dirty="0" err="1" smtClean="0">
                <a:latin typeface="+mn-lt"/>
              </a:rPr>
              <a:t>Brooker</a:t>
            </a:r>
            <a:r>
              <a:rPr lang="en-US" sz="1600" b="1" dirty="0" smtClean="0">
                <a:latin typeface="+mn-lt"/>
              </a:rPr>
              <a:t> Fig </a:t>
            </a:r>
            <a:r>
              <a:rPr lang="en-US" sz="1600" b="1" dirty="0">
                <a:latin typeface="+mn-lt"/>
              </a:rPr>
              <a:t>17.2</a:t>
            </a:r>
          </a:p>
        </p:txBody>
      </p:sp>
      <p:pic>
        <p:nvPicPr>
          <p:cNvPr id="9220" name="Picture 40" descr="bro25332_17_02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013" y="401638"/>
            <a:ext cx="54959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1" descr="bro25332_17_02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7013" y="3849688"/>
            <a:ext cx="54959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119"/>
          <p:cNvGrpSpPr>
            <a:grpSpLocks/>
          </p:cNvGrpSpPr>
          <p:nvPr/>
        </p:nvGrpSpPr>
        <p:grpSpPr bwMode="auto">
          <a:xfrm>
            <a:off x="7030601" y="2332038"/>
            <a:ext cx="52387" cy="331787"/>
            <a:chOff x="6399213" y="2593975"/>
            <a:chExt cx="52387" cy="331788"/>
          </a:xfrm>
        </p:grpSpPr>
        <p:sp>
          <p:nvSpPr>
            <p:cNvPr id="9257" name="Line 751"/>
            <p:cNvSpPr>
              <a:spLocks noChangeShapeType="1"/>
            </p:cNvSpPr>
            <p:nvPr/>
          </p:nvSpPr>
          <p:spPr bwMode="auto">
            <a:xfrm>
              <a:off x="6423025" y="2593975"/>
              <a:ext cx="1588" cy="260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58" name="Freeform 752"/>
            <p:cNvSpPr>
              <a:spLocks/>
            </p:cNvSpPr>
            <p:nvPr/>
          </p:nvSpPr>
          <p:spPr bwMode="auto">
            <a:xfrm>
              <a:off x="6399213" y="2835275"/>
              <a:ext cx="52387" cy="90488"/>
            </a:xfrm>
            <a:custGeom>
              <a:avLst/>
              <a:gdLst>
                <a:gd name="T0" fmla="*/ 2147483647 w 33"/>
                <a:gd name="T1" fmla="*/ 0 h 57"/>
                <a:gd name="T2" fmla="*/ 2147483647 w 33"/>
                <a:gd name="T3" fmla="*/ 2147483647 h 57"/>
                <a:gd name="T4" fmla="*/ 0 w 33"/>
                <a:gd name="T5" fmla="*/ 0 h 57"/>
                <a:gd name="T6" fmla="*/ 2147483647 w 33"/>
                <a:gd name="T7" fmla="*/ 2147483647 h 57"/>
                <a:gd name="T8" fmla="*/ 2147483647 w 33"/>
                <a:gd name="T9" fmla="*/ 0 h 57"/>
                <a:gd name="T10" fmla="*/ 0 60000 65536"/>
                <a:gd name="T11" fmla="*/ 0 60000 65536"/>
                <a:gd name="T12" fmla="*/ 0 60000 65536"/>
                <a:gd name="T13" fmla="*/ 0 60000 65536"/>
                <a:gd name="T14" fmla="*/ 0 60000 65536"/>
                <a:gd name="T15" fmla="*/ 0 w 33"/>
                <a:gd name="T16" fmla="*/ 0 h 57"/>
                <a:gd name="T17" fmla="*/ 33 w 33"/>
                <a:gd name="T18" fmla="*/ 57 h 57"/>
              </a:gdLst>
              <a:ahLst/>
              <a:cxnLst>
                <a:cxn ang="T10">
                  <a:pos x="T0" y="T1"/>
                </a:cxn>
                <a:cxn ang="T11">
                  <a:pos x="T2" y="T3"/>
                </a:cxn>
                <a:cxn ang="T12">
                  <a:pos x="T4" y="T5"/>
                </a:cxn>
                <a:cxn ang="T13">
                  <a:pos x="T6" y="T7"/>
                </a:cxn>
                <a:cxn ang="T14">
                  <a:pos x="T8" y="T9"/>
                </a:cxn>
              </a:cxnLst>
              <a:rect l="T15" t="T16" r="T17" b="T18"/>
              <a:pathLst>
                <a:path w="33" h="57">
                  <a:moveTo>
                    <a:pt x="33" y="0"/>
                  </a:moveTo>
                  <a:lnTo>
                    <a:pt x="15" y="6"/>
                  </a:lnTo>
                  <a:lnTo>
                    <a:pt x="0" y="0"/>
                  </a:lnTo>
                  <a:lnTo>
                    <a:pt x="18" y="57"/>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grpSp>
      <p:sp>
        <p:nvSpPr>
          <p:cNvPr id="9223" name="Rectangle 756"/>
          <p:cNvSpPr>
            <a:spLocks noChangeArrowheads="1"/>
          </p:cNvSpPr>
          <p:nvPr/>
        </p:nvSpPr>
        <p:spPr bwMode="auto">
          <a:xfrm>
            <a:off x="3423801" y="1827213"/>
            <a:ext cx="7005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Enhancer</a:t>
            </a:r>
            <a:endParaRPr lang="en-US" sz="2400" b="1"/>
          </a:p>
        </p:txBody>
      </p:sp>
      <p:sp>
        <p:nvSpPr>
          <p:cNvPr id="9224" name="Rectangle 763"/>
          <p:cNvSpPr>
            <a:spLocks noChangeArrowheads="1"/>
          </p:cNvSpPr>
          <p:nvPr/>
        </p:nvSpPr>
        <p:spPr bwMode="auto">
          <a:xfrm>
            <a:off x="4749275" y="2063750"/>
            <a:ext cx="674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a:solidFill>
                  <a:srgbClr val="000000"/>
                </a:solidFill>
                <a:latin typeface="Helvetica" pitchFamily="34" charset="0"/>
              </a:rPr>
              <a:t>Core</a:t>
            </a:r>
          </a:p>
          <a:p>
            <a:pPr algn="ctr"/>
            <a:r>
              <a:rPr lang="en-US" sz="1200" b="1">
                <a:solidFill>
                  <a:srgbClr val="000000"/>
                </a:solidFill>
                <a:latin typeface="Helvetica" pitchFamily="34" charset="0"/>
              </a:rPr>
              <a:t>promoter</a:t>
            </a:r>
            <a:endParaRPr lang="en-US" sz="2400" b="1"/>
          </a:p>
        </p:txBody>
      </p:sp>
      <p:sp>
        <p:nvSpPr>
          <p:cNvPr id="9225" name="Rectangle 775"/>
          <p:cNvSpPr>
            <a:spLocks noChangeArrowheads="1"/>
          </p:cNvSpPr>
          <p:nvPr/>
        </p:nvSpPr>
        <p:spPr bwMode="auto">
          <a:xfrm>
            <a:off x="6421001" y="2895600"/>
            <a:ext cx="1310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RNA transcription</a:t>
            </a:r>
          </a:p>
          <a:p>
            <a:r>
              <a:rPr lang="en-US" sz="1200" b="1">
                <a:solidFill>
                  <a:srgbClr val="000000"/>
                </a:solidFill>
                <a:latin typeface="Helvetica" pitchFamily="34" charset="0"/>
              </a:rPr>
              <a:t>is increased.</a:t>
            </a:r>
            <a:endParaRPr lang="en-US" sz="2400" b="1"/>
          </a:p>
        </p:txBody>
      </p:sp>
      <p:sp>
        <p:nvSpPr>
          <p:cNvPr id="9226" name="Rectangle 803"/>
          <p:cNvSpPr>
            <a:spLocks noChangeArrowheads="1"/>
          </p:cNvSpPr>
          <p:nvPr/>
        </p:nvSpPr>
        <p:spPr bwMode="auto">
          <a:xfrm>
            <a:off x="6425763" y="5373688"/>
            <a:ext cx="1310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RNA transcription</a:t>
            </a:r>
          </a:p>
          <a:p>
            <a:r>
              <a:rPr lang="en-US" sz="1200" b="1">
                <a:solidFill>
                  <a:srgbClr val="000000"/>
                </a:solidFill>
                <a:latin typeface="Helvetica" pitchFamily="34" charset="0"/>
              </a:rPr>
              <a:t>is inhibited.</a:t>
            </a:r>
            <a:endParaRPr lang="en-US" sz="2400" b="1"/>
          </a:p>
        </p:txBody>
      </p:sp>
      <p:sp>
        <p:nvSpPr>
          <p:cNvPr id="9227" name="Rectangle 832"/>
          <p:cNvSpPr>
            <a:spLocks noChangeArrowheads="1"/>
          </p:cNvSpPr>
          <p:nvPr/>
        </p:nvSpPr>
        <p:spPr bwMode="auto">
          <a:xfrm>
            <a:off x="5422554" y="522288"/>
            <a:ext cx="12221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a:solidFill>
                  <a:srgbClr val="000000"/>
                </a:solidFill>
                <a:latin typeface="Helvetica" pitchFamily="34" charset="0"/>
              </a:rPr>
              <a:t>RNA polymerase</a:t>
            </a:r>
          </a:p>
          <a:p>
            <a:pPr algn="ctr"/>
            <a:r>
              <a:rPr lang="en-US" sz="1200" b="1">
                <a:solidFill>
                  <a:srgbClr val="000000"/>
                </a:solidFill>
                <a:latin typeface="Helvetica" pitchFamily="34" charset="0"/>
              </a:rPr>
              <a:t>and general</a:t>
            </a:r>
          </a:p>
          <a:p>
            <a:pPr algn="ctr"/>
            <a:r>
              <a:rPr lang="en-US" sz="1200" b="1">
                <a:solidFill>
                  <a:srgbClr val="000000"/>
                </a:solidFill>
                <a:latin typeface="Helvetica" pitchFamily="34" charset="0"/>
              </a:rPr>
              <a:t>transcription</a:t>
            </a:r>
          </a:p>
          <a:p>
            <a:pPr algn="ctr"/>
            <a:r>
              <a:rPr lang="en-US" sz="1200" b="1">
                <a:solidFill>
                  <a:srgbClr val="000000"/>
                </a:solidFill>
                <a:latin typeface="Helvetica" pitchFamily="34" charset="0"/>
              </a:rPr>
              <a:t>factors</a:t>
            </a:r>
            <a:endParaRPr lang="en-US" sz="2400" b="1"/>
          </a:p>
        </p:txBody>
      </p:sp>
      <p:sp>
        <p:nvSpPr>
          <p:cNvPr id="9228" name="Rectangle 875"/>
          <p:cNvSpPr>
            <a:spLocks noChangeArrowheads="1"/>
          </p:cNvSpPr>
          <p:nvPr/>
        </p:nvSpPr>
        <p:spPr bwMode="auto">
          <a:xfrm>
            <a:off x="2520513" y="3459163"/>
            <a:ext cx="18386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Helvetica" pitchFamily="34" charset="0"/>
              </a:rPr>
              <a:t>(a) Gene activation</a:t>
            </a:r>
            <a:endParaRPr lang="en-US" sz="3200" b="1"/>
          </a:p>
        </p:txBody>
      </p:sp>
      <p:sp>
        <p:nvSpPr>
          <p:cNvPr id="9229" name="Rectangle 892"/>
          <p:cNvSpPr>
            <a:spLocks noChangeArrowheads="1"/>
          </p:cNvSpPr>
          <p:nvPr/>
        </p:nvSpPr>
        <p:spPr bwMode="auto">
          <a:xfrm>
            <a:off x="2520513" y="5959475"/>
            <a:ext cx="19396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latin typeface="Helvetica" pitchFamily="34" charset="0"/>
              </a:rPr>
              <a:t>(b) Gene repression</a:t>
            </a:r>
            <a:endParaRPr lang="en-US" sz="3200" b="1" dirty="0"/>
          </a:p>
        </p:txBody>
      </p:sp>
      <p:sp>
        <p:nvSpPr>
          <p:cNvPr id="9230" name="Rectangle 909"/>
          <p:cNvSpPr>
            <a:spLocks noChangeArrowheads="1"/>
          </p:cNvSpPr>
          <p:nvPr/>
        </p:nvSpPr>
        <p:spPr bwMode="auto">
          <a:xfrm>
            <a:off x="2657038" y="527050"/>
            <a:ext cx="665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Activator</a:t>
            </a:r>
          </a:p>
          <a:p>
            <a:r>
              <a:rPr lang="en-US" sz="1200" b="1">
                <a:solidFill>
                  <a:srgbClr val="000000"/>
                </a:solidFill>
                <a:latin typeface="Helvetica" pitchFamily="34" charset="0"/>
              </a:rPr>
              <a:t>protein</a:t>
            </a:r>
            <a:endParaRPr lang="en-US" sz="2400" b="1"/>
          </a:p>
        </p:txBody>
      </p:sp>
      <p:grpSp>
        <p:nvGrpSpPr>
          <p:cNvPr id="9231" name="Group 113"/>
          <p:cNvGrpSpPr>
            <a:grpSpLocks/>
          </p:cNvGrpSpPr>
          <p:nvPr/>
        </p:nvGrpSpPr>
        <p:grpSpPr bwMode="auto">
          <a:xfrm>
            <a:off x="5682813" y="1263650"/>
            <a:ext cx="800100" cy="123825"/>
            <a:chOff x="5051425" y="1525588"/>
            <a:chExt cx="800100" cy="123825"/>
          </a:xfrm>
        </p:grpSpPr>
        <p:sp>
          <p:nvSpPr>
            <p:cNvPr id="9255" name="Line 925"/>
            <p:cNvSpPr>
              <a:spLocks noChangeShapeType="1"/>
            </p:cNvSpPr>
            <p:nvPr/>
          </p:nvSpPr>
          <p:spPr bwMode="auto">
            <a:xfrm>
              <a:off x="5426075" y="1525588"/>
              <a:ext cx="1588" cy="57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56" name="Freeform 926"/>
            <p:cNvSpPr>
              <a:spLocks/>
            </p:cNvSpPr>
            <p:nvPr/>
          </p:nvSpPr>
          <p:spPr bwMode="auto">
            <a:xfrm>
              <a:off x="5051425" y="1582738"/>
              <a:ext cx="800100" cy="66675"/>
            </a:xfrm>
            <a:custGeom>
              <a:avLst/>
              <a:gdLst>
                <a:gd name="T0" fmla="*/ 0 w 504"/>
                <a:gd name="T1" fmla="*/ 2147483647 h 42"/>
                <a:gd name="T2" fmla="*/ 0 w 504"/>
                <a:gd name="T3" fmla="*/ 2147483647 h 42"/>
                <a:gd name="T4" fmla="*/ 0 w 504"/>
                <a:gd name="T5" fmla="*/ 2147483647 h 42"/>
                <a:gd name="T6" fmla="*/ 2147483647 w 504"/>
                <a:gd name="T7" fmla="*/ 2147483647 h 42"/>
                <a:gd name="T8" fmla="*/ 2147483647 w 504"/>
                <a:gd name="T9" fmla="*/ 2147483647 h 42"/>
                <a:gd name="T10" fmla="*/ 2147483647 w 504"/>
                <a:gd name="T11" fmla="*/ 0 h 42"/>
                <a:gd name="T12" fmla="*/ 2147483647 w 504"/>
                <a:gd name="T13" fmla="*/ 0 h 42"/>
                <a:gd name="T14" fmla="*/ 2147483647 w 504"/>
                <a:gd name="T15" fmla="*/ 0 h 42"/>
                <a:gd name="T16" fmla="*/ 2147483647 w 504"/>
                <a:gd name="T17" fmla="*/ 0 h 42"/>
                <a:gd name="T18" fmla="*/ 2147483647 w 504"/>
                <a:gd name="T19" fmla="*/ 0 h 42"/>
                <a:gd name="T20" fmla="*/ 2147483647 w 504"/>
                <a:gd name="T21" fmla="*/ 2147483647 h 42"/>
                <a:gd name="T22" fmla="*/ 2147483647 w 504"/>
                <a:gd name="T23" fmla="*/ 2147483647 h 42"/>
                <a:gd name="T24" fmla="*/ 2147483647 w 504"/>
                <a:gd name="T25" fmla="*/ 2147483647 h 42"/>
                <a:gd name="T26" fmla="*/ 2147483647 w 504"/>
                <a:gd name="T27" fmla="*/ 2147483647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42"/>
                <a:gd name="T44" fmla="*/ 504 w 504"/>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42">
                  <a:moveTo>
                    <a:pt x="0" y="42"/>
                  </a:moveTo>
                  <a:lnTo>
                    <a:pt x="0" y="18"/>
                  </a:lnTo>
                  <a:lnTo>
                    <a:pt x="3" y="9"/>
                  </a:lnTo>
                  <a:lnTo>
                    <a:pt x="6" y="6"/>
                  </a:lnTo>
                  <a:lnTo>
                    <a:pt x="12" y="0"/>
                  </a:lnTo>
                  <a:lnTo>
                    <a:pt x="18" y="0"/>
                  </a:lnTo>
                  <a:lnTo>
                    <a:pt x="486" y="0"/>
                  </a:lnTo>
                  <a:lnTo>
                    <a:pt x="495" y="0"/>
                  </a:lnTo>
                  <a:lnTo>
                    <a:pt x="498" y="6"/>
                  </a:lnTo>
                  <a:lnTo>
                    <a:pt x="504" y="9"/>
                  </a:lnTo>
                  <a:lnTo>
                    <a:pt x="504" y="18"/>
                  </a:lnTo>
                  <a:lnTo>
                    <a:pt x="504"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grpSp>
        <p:nvGrpSpPr>
          <p:cNvPr id="9232" name="Group 114"/>
          <p:cNvGrpSpPr>
            <a:grpSpLocks/>
          </p:cNvGrpSpPr>
          <p:nvPr/>
        </p:nvGrpSpPr>
        <p:grpSpPr bwMode="auto">
          <a:xfrm>
            <a:off x="4822388" y="1660525"/>
            <a:ext cx="814388" cy="473075"/>
            <a:chOff x="4191000" y="1922463"/>
            <a:chExt cx="814388" cy="473075"/>
          </a:xfrm>
        </p:grpSpPr>
        <p:sp>
          <p:nvSpPr>
            <p:cNvPr id="9253" name="Line 927"/>
            <p:cNvSpPr>
              <a:spLocks noChangeShapeType="1"/>
            </p:cNvSpPr>
            <p:nvPr/>
          </p:nvSpPr>
          <p:spPr bwMode="auto">
            <a:xfrm flipV="1">
              <a:off x="4484688" y="2192338"/>
              <a:ext cx="88900" cy="1143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54" name="Freeform 928"/>
            <p:cNvSpPr>
              <a:spLocks/>
            </p:cNvSpPr>
            <p:nvPr/>
          </p:nvSpPr>
          <p:spPr bwMode="auto">
            <a:xfrm>
              <a:off x="4191000" y="1922463"/>
              <a:ext cx="814388" cy="473075"/>
            </a:xfrm>
            <a:custGeom>
              <a:avLst/>
              <a:gdLst>
                <a:gd name="T0" fmla="*/ 2147483647 w 513"/>
                <a:gd name="T1" fmla="*/ 2147483647 h 298"/>
                <a:gd name="T2" fmla="*/ 2147483647 w 513"/>
                <a:gd name="T3" fmla="*/ 2147483647 h 298"/>
                <a:gd name="T4" fmla="*/ 2147483647 w 513"/>
                <a:gd name="T5" fmla="*/ 2147483647 h 298"/>
                <a:gd name="T6" fmla="*/ 2147483647 w 513"/>
                <a:gd name="T7" fmla="*/ 2147483647 h 298"/>
                <a:gd name="T8" fmla="*/ 2147483647 w 513"/>
                <a:gd name="T9" fmla="*/ 2147483647 h 298"/>
                <a:gd name="T10" fmla="*/ 2147483647 w 513"/>
                <a:gd name="T11" fmla="*/ 2147483647 h 298"/>
                <a:gd name="T12" fmla="*/ 2147483647 w 513"/>
                <a:gd name="T13" fmla="*/ 2147483647 h 298"/>
                <a:gd name="T14" fmla="*/ 2147483647 w 513"/>
                <a:gd name="T15" fmla="*/ 2147483647 h 298"/>
                <a:gd name="T16" fmla="*/ 2147483647 w 513"/>
                <a:gd name="T17" fmla="*/ 2147483647 h 298"/>
                <a:gd name="T18" fmla="*/ 2147483647 w 513"/>
                <a:gd name="T19" fmla="*/ 2147483647 h 298"/>
                <a:gd name="T20" fmla="*/ 0 w 513"/>
                <a:gd name="T21" fmla="*/ 2147483647 h 298"/>
                <a:gd name="T22" fmla="*/ 0 w 513"/>
                <a:gd name="T23" fmla="*/ 2147483647 h 298"/>
                <a:gd name="T24" fmla="*/ 2147483647 w 513"/>
                <a:gd name="T25" fmla="*/ 2147483647 h 298"/>
                <a:gd name="T26" fmla="*/ 2147483647 w 513"/>
                <a:gd name="T27" fmla="*/ 0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3"/>
                <a:gd name="T43" fmla="*/ 0 h 298"/>
                <a:gd name="T44" fmla="*/ 513 w 513"/>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3" h="298">
                  <a:moveTo>
                    <a:pt x="513" y="268"/>
                  </a:moveTo>
                  <a:lnTo>
                    <a:pt x="501" y="289"/>
                  </a:lnTo>
                  <a:lnTo>
                    <a:pt x="495" y="295"/>
                  </a:lnTo>
                  <a:lnTo>
                    <a:pt x="489" y="298"/>
                  </a:lnTo>
                  <a:lnTo>
                    <a:pt x="483" y="298"/>
                  </a:lnTo>
                  <a:lnTo>
                    <a:pt x="474" y="295"/>
                  </a:lnTo>
                  <a:lnTo>
                    <a:pt x="9" y="45"/>
                  </a:lnTo>
                  <a:lnTo>
                    <a:pt x="3" y="42"/>
                  </a:lnTo>
                  <a:lnTo>
                    <a:pt x="0" y="36"/>
                  </a:lnTo>
                  <a:lnTo>
                    <a:pt x="0" y="27"/>
                  </a:lnTo>
                  <a:lnTo>
                    <a:pt x="3" y="21"/>
                  </a:lnTo>
                  <a:lnTo>
                    <a:pt x="12"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grpSp>
        <p:nvGrpSpPr>
          <p:cNvPr id="9233" name="Group 115"/>
          <p:cNvGrpSpPr>
            <a:grpSpLocks/>
          </p:cNvGrpSpPr>
          <p:nvPr/>
        </p:nvGrpSpPr>
        <p:grpSpPr bwMode="auto">
          <a:xfrm>
            <a:off x="3371413" y="1660525"/>
            <a:ext cx="628650" cy="123825"/>
            <a:chOff x="2740025" y="1922463"/>
            <a:chExt cx="628650" cy="123825"/>
          </a:xfrm>
        </p:grpSpPr>
        <p:sp>
          <p:nvSpPr>
            <p:cNvPr id="9251" name="Line 929"/>
            <p:cNvSpPr>
              <a:spLocks noChangeShapeType="1"/>
            </p:cNvSpPr>
            <p:nvPr/>
          </p:nvSpPr>
          <p:spPr bwMode="auto">
            <a:xfrm flipV="1">
              <a:off x="3055938" y="1989138"/>
              <a:ext cx="1587" cy="57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52" name="Freeform 930"/>
            <p:cNvSpPr>
              <a:spLocks/>
            </p:cNvSpPr>
            <p:nvPr/>
          </p:nvSpPr>
          <p:spPr bwMode="auto">
            <a:xfrm>
              <a:off x="2740025" y="1922463"/>
              <a:ext cx="628650" cy="66675"/>
            </a:xfrm>
            <a:custGeom>
              <a:avLst/>
              <a:gdLst>
                <a:gd name="T0" fmla="*/ 2147483647 w 396"/>
                <a:gd name="T1" fmla="*/ 0 h 42"/>
                <a:gd name="T2" fmla="*/ 2147483647 w 396"/>
                <a:gd name="T3" fmla="*/ 2147483647 h 42"/>
                <a:gd name="T4" fmla="*/ 2147483647 w 396"/>
                <a:gd name="T5" fmla="*/ 2147483647 h 42"/>
                <a:gd name="T6" fmla="*/ 2147483647 w 396"/>
                <a:gd name="T7" fmla="*/ 2147483647 h 42"/>
                <a:gd name="T8" fmla="*/ 2147483647 w 396"/>
                <a:gd name="T9" fmla="*/ 2147483647 h 42"/>
                <a:gd name="T10" fmla="*/ 2147483647 w 396"/>
                <a:gd name="T11" fmla="*/ 2147483647 h 42"/>
                <a:gd name="T12" fmla="*/ 2147483647 w 396"/>
                <a:gd name="T13" fmla="*/ 2147483647 h 42"/>
                <a:gd name="T14" fmla="*/ 2147483647 w 396"/>
                <a:gd name="T15" fmla="*/ 2147483647 h 42"/>
                <a:gd name="T16" fmla="*/ 2147483647 w 396"/>
                <a:gd name="T17" fmla="*/ 2147483647 h 42"/>
                <a:gd name="T18" fmla="*/ 2147483647 w 396"/>
                <a:gd name="T19" fmla="*/ 2147483647 h 42"/>
                <a:gd name="T20" fmla="*/ 2147483647 w 396"/>
                <a:gd name="T21" fmla="*/ 2147483647 h 42"/>
                <a:gd name="T22" fmla="*/ 2147483647 w 396"/>
                <a:gd name="T23" fmla="*/ 2147483647 h 42"/>
                <a:gd name="T24" fmla="*/ 0 w 396"/>
                <a:gd name="T25" fmla="*/ 2147483647 h 42"/>
                <a:gd name="T26" fmla="*/ 0 w 396"/>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6"/>
                <a:gd name="T43" fmla="*/ 0 h 42"/>
                <a:gd name="T44" fmla="*/ 396 w 396"/>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6" h="42">
                  <a:moveTo>
                    <a:pt x="396" y="0"/>
                  </a:moveTo>
                  <a:lnTo>
                    <a:pt x="396" y="24"/>
                  </a:lnTo>
                  <a:lnTo>
                    <a:pt x="396" y="30"/>
                  </a:lnTo>
                  <a:lnTo>
                    <a:pt x="393" y="36"/>
                  </a:lnTo>
                  <a:lnTo>
                    <a:pt x="387" y="39"/>
                  </a:lnTo>
                  <a:lnTo>
                    <a:pt x="378" y="42"/>
                  </a:lnTo>
                  <a:lnTo>
                    <a:pt x="18" y="42"/>
                  </a:lnTo>
                  <a:lnTo>
                    <a:pt x="12" y="39"/>
                  </a:lnTo>
                  <a:lnTo>
                    <a:pt x="6" y="36"/>
                  </a:lnTo>
                  <a:lnTo>
                    <a:pt x="3" y="30"/>
                  </a:lnTo>
                  <a:lnTo>
                    <a:pt x="0" y="24"/>
                  </a:lnTo>
                  <a:lnTo>
                    <a:pt x="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sp>
        <p:nvSpPr>
          <p:cNvPr id="9234" name="Rectangle 931"/>
          <p:cNvSpPr>
            <a:spLocks noChangeArrowheads="1"/>
          </p:cNvSpPr>
          <p:nvPr/>
        </p:nvSpPr>
        <p:spPr bwMode="auto">
          <a:xfrm>
            <a:off x="3469838" y="5180013"/>
            <a:ext cx="597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Silencer</a:t>
            </a:r>
            <a:endParaRPr lang="en-US" sz="2400" b="1"/>
          </a:p>
        </p:txBody>
      </p:sp>
      <p:sp>
        <p:nvSpPr>
          <p:cNvPr id="9235" name="Rectangle 939"/>
          <p:cNvSpPr>
            <a:spLocks noChangeArrowheads="1"/>
          </p:cNvSpPr>
          <p:nvPr/>
        </p:nvSpPr>
        <p:spPr bwMode="auto">
          <a:xfrm>
            <a:off x="5592237" y="5187950"/>
            <a:ext cx="674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a:solidFill>
                  <a:srgbClr val="000000"/>
                </a:solidFill>
                <a:latin typeface="Helvetica" pitchFamily="34" charset="0"/>
              </a:rPr>
              <a:t>Core</a:t>
            </a:r>
          </a:p>
          <a:p>
            <a:pPr algn="ctr"/>
            <a:r>
              <a:rPr lang="en-US" sz="1200" b="1">
                <a:solidFill>
                  <a:srgbClr val="000000"/>
                </a:solidFill>
                <a:latin typeface="Helvetica" pitchFamily="34" charset="0"/>
              </a:rPr>
              <a:t>promoter</a:t>
            </a:r>
            <a:endParaRPr lang="en-US" sz="2400" b="1"/>
          </a:p>
        </p:txBody>
      </p:sp>
      <p:grpSp>
        <p:nvGrpSpPr>
          <p:cNvPr id="9236" name="Group 117"/>
          <p:cNvGrpSpPr>
            <a:grpSpLocks/>
          </p:cNvGrpSpPr>
          <p:nvPr/>
        </p:nvGrpSpPr>
        <p:grpSpPr bwMode="auto">
          <a:xfrm>
            <a:off x="5493901" y="5013325"/>
            <a:ext cx="855662" cy="123825"/>
            <a:chOff x="4862513" y="5275263"/>
            <a:chExt cx="855662" cy="123825"/>
          </a:xfrm>
        </p:grpSpPr>
        <p:sp>
          <p:nvSpPr>
            <p:cNvPr id="9249" name="Line 951"/>
            <p:cNvSpPr>
              <a:spLocks noChangeShapeType="1"/>
            </p:cNvSpPr>
            <p:nvPr/>
          </p:nvSpPr>
          <p:spPr bwMode="auto">
            <a:xfrm flipV="1">
              <a:off x="5292725" y="5341938"/>
              <a:ext cx="1588" cy="57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50" name="Freeform 952"/>
            <p:cNvSpPr>
              <a:spLocks/>
            </p:cNvSpPr>
            <p:nvPr/>
          </p:nvSpPr>
          <p:spPr bwMode="auto">
            <a:xfrm>
              <a:off x="4862513" y="5275263"/>
              <a:ext cx="855662" cy="66675"/>
            </a:xfrm>
            <a:custGeom>
              <a:avLst/>
              <a:gdLst>
                <a:gd name="T0" fmla="*/ 2147483647 w 539"/>
                <a:gd name="T1" fmla="*/ 0 h 42"/>
                <a:gd name="T2" fmla="*/ 2147483647 w 539"/>
                <a:gd name="T3" fmla="*/ 2147483647 h 42"/>
                <a:gd name="T4" fmla="*/ 2147483647 w 539"/>
                <a:gd name="T5" fmla="*/ 2147483647 h 42"/>
                <a:gd name="T6" fmla="*/ 2147483647 w 539"/>
                <a:gd name="T7" fmla="*/ 2147483647 h 42"/>
                <a:gd name="T8" fmla="*/ 2147483647 w 539"/>
                <a:gd name="T9" fmla="*/ 2147483647 h 42"/>
                <a:gd name="T10" fmla="*/ 2147483647 w 539"/>
                <a:gd name="T11" fmla="*/ 2147483647 h 42"/>
                <a:gd name="T12" fmla="*/ 2147483647 w 539"/>
                <a:gd name="T13" fmla="*/ 2147483647 h 42"/>
                <a:gd name="T14" fmla="*/ 2147483647 w 539"/>
                <a:gd name="T15" fmla="*/ 2147483647 h 42"/>
                <a:gd name="T16" fmla="*/ 2147483647 w 539"/>
                <a:gd name="T17" fmla="*/ 2147483647 h 42"/>
                <a:gd name="T18" fmla="*/ 2147483647 w 539"/>
                <a:gd name="T19" fmla="*/ 2147483647 h 42"/>
                <a:gd name="T20" fmla="*/ 2147483647 w 539"/>
                <a:gd name="T21" fmla="*/ 2147483647 h 42"/>
                <a:gd name="T22" fmla="*/ 0 w 539"/>
                <a:gd name="T23" fmla="*/ 2147483647 h 42"/>
                <a:gd name="T24" fmla="*/ 0 w 539"/>
                <a:gd name="T25" fmla="*/ 2147483647 h 42"/>
                <a:gd name="T26" fmla="*/ 0 w 539"/>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9"/>
                <a:gd name="T43" fmla="*/ 0 h 42"/>
                <a:gd name="T44" fmla="*/ 539 w 539"/>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9" h="42">
                  <a:moveTo>
                    <a:pt x="539" y="0"/>
                  </a:moveTo>
                  <a:lnTo>
                    <a:pt x="539" y="24"/>
                  </a:lnTo>
                  <a:lnTo>
                    <a:pt x="539" y="33"/>
                  </a:lnTo>
                  <a:lnTo>
                    <a:pt x="533" y="39"/>
                  </a:lnTo>
                  <a:lnTo>
                    <a:pt x="527" y="42"/>
                  </a:lnTo>
                  <a:lnTo>
                    <a:pt x="521" y="42"/>
                  </a:lnTo>
                  <a:lnTo>
                    <a:pt x="18" y="42"/>
                  </a:lnTo>
                  <a:lnTo>
                    <a:pt x="12" y="42"/>
                  </a:lnTo>
                  <a:lnTo>
                    <a:pt x="6" y="39"/>
                  </a:lnTo>
                  <a:lnTo>
                    <a:pt x="0" y="33"/>
                  </a:lnTo>
                  <a:lnTo>
                    <a:pt x="0" y="24"/>
                  </a:lnTo>
                  <a:lnTo>
                    <a:pt x="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grpSp>
        <p:nvGrpSpPr>
          <p:cNvPr id="9237" name="Group 116"/>
          <p:cNvGrpSpPr>
            <a:grpSpLocks/>
          </p:cNvGrpSpPr>
          <p:nvPr/>
        </p:nvGrpSpPr>
        <p:grpSpPr bwMode="auto">
          <a:xfrm>
            <a:off x="3395226" y="5013325"/>
            <a:ext cx="685800" cy="123825"/>
            <a:chOff x="2763838" y="5275263"/>
            <a:chExt cx="685800" cy="123825"/>
          </a:xfrm>
        </p:grpSpPr>
        <p:sp>
          <p:nvSpPr>
            <p:cNvPr id="9247" name="Line 953"/>
            <p:cNvSpPr>
              <a:spLocks noChangeShapeType="1"/>
            </p:cNvSpPr>
            <p:nvPr/>
          </p:nvSpPr>
          <p:spPr bwMode="auto">
            <a:xfrm flipV="1">
              <a:off x="3117850" y="5341938"/>
              <a:ext cx="1588" cy="57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48" name="Freeform 954"/>
            <p:cNvSpPr>
              <a:spLocks/>
            </p:cNvSpPr>
            <p:nvPr/>
          </p:nvSpPr>
          <p:spPr bwMode="auto">
            <a:xfrm>
              <a:off x="2763838" y="5275263"/>
              <a:ext cx="685800" cy="66675"/>
            </a:xfrm>
            <a:custGeom>
              <a:avLst/>
              <a:gdLst>
                <a:gd name="T0" fmla="*/ 2147483647 w 432"/>
                <a:gd name="T1" fmla="*/ 0 h 42"/>
                <a:gd name="T2" fmla="*/ 2147483647 w 432"/>
                <a:gd name="T3" fmla="*/ 2147483647 h 42"/>
                <a:gd name="T4" fmla="*/ 2147483647 w 432"/>
                <a:gd name="T5" fmla="*/ 2147483647 h 42"/>
                <a:gd name="T6" fmla="*/ 2147483647 w 432"/>
                <a:gd name="T7" fmla="*/ 2147483647 h 42"/>
                <a:gd name="T8" fmla="*/ 2147483647 w 432"/>
                <a:gd name="T9" fmla="*/ 2147483647 h 42"/>
                <a:gd name="T10" fmla="*/ 2147483647 w 432"/>
                <a:gd name="T11" fmla="*/ 2147483647 h 42"/>
                <a:gd name="T12" fmla="*/ 2147483647 w 432"/>
                <a:gd name="T13" fmla="*/ 2147483647 h 42"/>
                <a:gd name="T14" fmla="*/ 2147483647 w 432"/>
                <a:gd name="T15" fmla="*/ 2147483647 h 42"/>
                <a:gd name="T16" fmla="*/ 2147483647 w 432"/>
                <a:gd name="T17" fmla="*/ 2147483647 h 42"/>
                <a:gd name="T18" fmla="*/ 2147483647 w 432"/>
                <a:gd name="T19" fmla="*/ 2147483647 h 42"/>
                <a:gd name="T20" fmla="*/ 2147483647 w 432"/>
                <a:gd name="T21" fmla="*/ 2147483647 h 42"/>
                <a:gd name="T22" fmla="*/ 0 w 432"/>
                <a:gd name="T23" fmla="*/ 2147483647 h 42"/>
                <a:gd name="T24" fmla="*/ 0 w 432"/>
                <a:gd name="T25" fmla="*/ 2147483647 h 42"/>
                <a:gd name="T26" fmla="*/ 0 w 43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2"/>
                <a:gd name="T43" fmla="*/ 0 h 42"/>
                <a:gd name="T44" fmla="*/ 432 w 432"/>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2" h="42">
                  <a:moveTo>
                    <a:pt x="432" y="0"/>
                  </a:moveTo>
                  <a:lnTo>
                    <a:pt x="432" y="24"/>
                  </a:lnTo>
                  <a:lnTo>
                    <a:pt x="432" y="33"/>
                  </a:lnTo>
                  <a:lnTo>
                    <a:pt x="426" y="39"/>
                  </a:lnTo>
                  <a:lnTo>
                    <a:pt x="420" y="42"/>
                  </a:lnTo>
                  <a:lnTo>
                    <a:pt x="414" y="42"/>
                  </a:lnTo>
                  <a:lnTo>
                    <a:pt x="17" y="42"/>
                  </a:lnTo>
                  <a:lnTo>
                    <a:pt x="12" y="42"/>
                  </a:lnTo>
                  <a:lnTo>
                    <a:pt x="6" y="39"/>
                  </a:lnTo>
                  <a:lnTo>
                    <a:pt x="0" y="33"/>
                  </a:lnTo>
                  <a:lnTo>
                    <a:pt x="0" y="24"/>
                  </a:lnTo>
                  <a:lnTo>
                    <a:pt x="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p>
          </p:txBody>
        </p:sp>
      </p:grpSp>
      <p:sp>
        <p:nvSpPr>
          <p:cNvPr id="9238" name="Line 956"/>
          <p:cNvSpPr>
            <a:spLocks noChangeShapeType="1"/>
          </p:cNvSpPr>
          <p:nvPr/>
        </p:nvSpPr>
        <p:spPr bwMode="auto">
          <a:xfrm>
            <a:off x="3280926" y="630238"/>
            <a:ext cx="279400" cy="3079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39" name="Rectangle 957"/>
          <p:cNvSpPr>
            <a:spLocks noChangeArrowheads="1"/>
          </p:cNvSpPr>
          <p:nvPr/>
        </p:nvSpPr>
        <p:spPr bwMode="auto">
          <a:xfrm>
            <a:off x="2699901" y="3973513"/>
            <a:ext cx="758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Helvetica" pitchFamily="34" charset="0"/>
              </a:rPr>
              <a:t>Repressor</a:t>
            </a:r>
          </a:p>
          <a:p>
            <a:r>
              <a:rPr lang="en-US" sz="1200" b="1">
                <a:solidFill>
                  <a:srgbClr val="000000"/>
                </a:solidFill>
                <a:latin typeface="Helvetica" pitchFamily="34" charset="0"/>
              </a:rPr>
              <a:t>protein</a:t>
            </a:r>
            <a:endParaRPr lang="en-US" sz="2400" b="1"/>
          </a:p>
        </p:txBody>
      </p:sp>
      <p:sp>
        <p:nvSpPr>
          <p:cNvPr id="9240" name="Line 973"/>
          <p:cNvSpPr>
            <a:spLocks noChangeShapeType="1"/>
          </p:cNvSpPr>
          <p:nvPr/>
        </p:nvSpPr>
        <p:spPr bwMode="auto">
          <a:xfrm>
            <a:off x="3431738" y="4076700"/>
            <a:ext cx="157163" cy="2127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nvGrpSpPr>
          <p:cNvPr id="9241" name="Group 118"/>
          <p:cNvGrpSpPr>
            <a:grpSpLocks/>
          </p:cNvGrpSpPr>
          <p:nvPr/>
        </p:nvGrpSpPr>
        <p:grpSpPr bwMode="auto">
          <a:xfrm>
            <a:off x="6960751" y="4975225"/>
            <a:ext cx="74612" cy="331788"/>
            <a:chOff x="6329363" y="5237163"/>
            <a:chExt cx="74612" cy="331787"/>
          </a:xfrm>
        </p:grpSpPr>
        <p:sp>
          <p:nvSpPr>
            <p:cNvPr id="9243" name="Line 753"/>
            <p:cNvSpPr>
              <a:spLocks noChangeShapeType="1"/>
            </p:cNvSpPr>
            <p:nvPr/>
          </p:nvSpPr>
          <p:spPr bwMode="auto">
            <a:xfrm>
              <a:off x="6365875" y="5237163"/>
              <a:ext cx="1588" cy="265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44" name="Freeform 754"/>
            <p:cNvSpPr>
              <a:spLocks/>
            </p:cNvSpPr>
            <p:nvPr/>
          </p:nvSpPr>
          <p:spPr bwMode="auto">
            <a:xfrm>
              <a:off x="6338888" y="5478463"/>
              <a:ext cx="55562" cy="90487"/>
            </a:xfrm>
            <a:custGeom>
              <a:avLst/>
              <a:gdLst>
                <a:gd name="T0" fmla="*/ 2147483647 w 35"/>
                <a:gd name="T1" fmla="*/ 0 h 57"/>
                <a:gd name="T2" fmla="*/ 2147483647 w 35"/>
                <a:gd name="T3" fmla="*/ 2147483647 h 57"/>
                <a:gd name="T4" fmla="*/ 0 w 35"/>
                <a:gd name="T5" fmla="*/ 0 h 57"/>
                <a:gd name="T6" fmla="*/ 2147483647 w 35"/>
                <a:gd name="T7" fmla="*/ 2147483647 h 57"/>
                <a:gd name="T8" fmla="*/ 2147483647 w 35"/>
                <a:gd name="T9" fmla="*/ 0 h 57"/>
                <a:gd name="T10" fmla="*/ 0 60000 65536"/>
                <a:gd name="T11" fmla="*/ 0 60000 65536"/>
                <a:gd name="T12" fmla="*/ 0 60000 65536"/>
                <a:gd name="T13" fmla="*/ 0 60000 65536"/>
                <a:gd name="T14" fmla="*/ 0 60000 65536"/>
                <a:gd name="T15" fmla="*/ 0 w 35"/>
                <a:gd name="T16" fmla="*/ 0 h 57"/>
                <a:gd name="T17" fmla="*/ 35 w 35"/>
                <a:gd name="T18" fmla="*/ 57 h 57"/>
              </a:gdLst>
              <a:ahLst/>
              <a:cxnLst>
                <a:cxn ang="T10">
                  <a:pos x="T0" y="T1"/>
                </a:cxn>
                <a:cxn ang="T11">
                  <a:pos x="T2" y="T3"/>
                </a:cxn>
                <a:cxn ang="T12">
                  <a:pos x="T4" y="T5"/>
                </a:cxn>
                <a:cxn ang="T13">
                  <a:pos x="T6" y="T7"/>
                </a:cxn>
                <a:cxn ang="T14">
                  <a:pos x="T8" y="T9"/>
                </a:cxn>
              </a:cxnLst>
              <a:rect l="T15" t="T16" r="T17" b="T18"/>
              <a:pathLst>
                <a:path w="35" h="57">
                  <a:moveTo>
                    <a:pt x="35" y="0"/>
                  </a:moveTo>
                  <a:lnTo>
                    <a:pt x="17" y="9"/>
                  </a:lnTo>
                  <a:lnTo>
                    <a:pt x="0" y="0"/>
                  </a:lnTo>
                  <a:lnTo>
                    <a:pt x="17" y="5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p>
          </p:txBody>
        </p:sp>
        <p:sp>
          <p:nvSpPr>
            <p:cNvPr id="9245" name="Line 974"/>
            <p:cNvSpPr>
              <a:spLocks noChangeShapeType="1"/>
            </p:cNvSpPr>
            <p:nvPr/>
          </p:nvSpPr>
          <p:spPr bwMode="auto">
            <a:xfrm flipH="1">
              <a:off x="6329363" y="5308600"/>
              <a:ext cx="74612" cy="80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246" name="Line 975"/>
            <p:cNvSpPr>
              <a:spLocks noChangeShapeType="1"/>
            </p:cNvSpPr>
            <p:nvPr/>
          </p:nvSpPr>
          <p:spPr bwMode="auto">
            <a:xfrm flipH="1">
              <a:off x="6329363" y="5346700"/>
              <a:ext cx="74612" cy="79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1"/>
            </a:p>
          </p:txBody>
        </p:sp>
      </p:grpSp>
      <p:sp>
        <p:nvSpPr>
          <p:cNvPr id="2" name="Title 1"/>
          <p:cNvSpPr>
            <a:spLocks noGrp="1"/>
          </p:cNvSpPr>
          <p:nvPr>
            <p:ph type="title"/>
          </p:nvPr>
        </p:nvSpPr>
        <p:spPr>
          <a:xfrm>
            <a:off x="234950" y="-1"/>
            <a:ext cx="1853763" cy="5180013"/>
          </a:xfrm>
        </p:spPr>
        <p:txBody>
          <a:bodyPr/>
          <a:lstStyle/>
          <a:p>
            <a:r>
              <a:rPr lang="en-US" sz="2000" dirty="0" smtClean="0"/>
              <a:t>Regulatory</a:t>
            </a:r>
            <a:r>
              <a:rPr lang="en-US" sz="2000" baseline="0" dirty="0" smtClean="0"/>
              <a:t> Transcription Factors act as activators or repressors of general transcription</a:t>
            </a:r>
            <a:endParaRPr lang="en-US" sz="2000" dirty="0"/>
          </a:p>
        </p:txBody>
      </p:sp>
    </p:spTree>
    <p:extLst>
      <p:ext uri="{BB962C8B-B14F-4D97-AF65-F5344CB8AC3E}">
        <p14:creationId xmlns:p14="http://schemas.microsoft.com/office/powerpoint/2010/main" val="47093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0" y="0"/>
            <a:ext cx="7772400" cy="1143000"/>
          </a:xfrm>
        </p:spPr>
        <p:txBody>
          <a:bodyPr/>
          <a:lstStyle/>
          <a:p>
            <a:pPr eaLnBrk="1" hangingPunct="1"/>
            <a:r>
              <a:rPr lang="en-US" sz="1800" b="1" dirty="0" smtClean="0"/>
              <a:t>How do different Transcription Factor proteins recognize specific promoter sequences? </a:t>
            </a:r>
            <a:r>
              <a:rPr lang="en-US" sz="1800" dirty="0" smtClean="0"/>
              <a:t>(DNA-Binding Motifs in Transcription Factors)</a:t>
            </a:r>
          </a:p>
        </p:txBody>
      </p:sp>
      <p:graphicFrame>
        <p:nvGraphicFramePr>
          <p:cNvPr id="4098" name="Object 7"/>
          <p:cNvGraphicFramePr>
            <a:graphicFrameLocks noGrp="1" noChangeAspect="1"/>
          </p:cNvGraphicFramePr>
          <p:nvPr>
            <p:ph idx="1"/>
          </p:nvPr>
        </p:nvGraphicFramePr>
        <p:xfrm>
          <a:off x="0" y="1146175"/>
          <a:ext cx="9144000" cy="5711825"/>
        </p:xfrm>
        <a:graphic>
          <a:graphicData uri="http://schemas.openxmlformats.org/presentationml/2006/ole">
            <mc:AlternateContent xmlns:mc="http://schemas.openxmlformats.org/markup-compatibility/2006">
              <mc:Choice xmlns:v="urn:schemas-microsoft-com:vml" Requires="v">
                <p:oleObj spid="_x0000_s4125" name="Image" r:id="rId3" imgW="7809524" imgH="4876190" progId="Photoshop.Image.6">
                  <p:embed/>
                </p:oleObj>
              </mc:Choice>
              <mc:Fallback>
                <p:oleObj name="Image" r:id="rId3" imgW="7809524" imgH="4876190" progId="Photoshop.Image.6">
                  <p:embed/>
                  <p:pic>
                    <p:nvPicPr>
                      <p:cNvPr id="0" name="Picture 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6175"/>
                        <a:ext cx="91440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Oval 9"/>
          <p:cNvSpPr>
            <a:spLocks noChangeArrowheads="1"/>
          </p:cNvSpPr>
          <p:nvPr/>
        </p:nvSpPr>
        <p:spPr bwMode="auto">
          <a:xfrm>
            <a:off x="127000" y="1460500"/>
            <a:ext cx="2057400" cy="1054100"/>
          </a:xfrm>
          <a:prstGeom prst="ellipse">
            <a:avLst/>
          </a:prstGeom>
          <a:noFill/>
          <a:ln w="9525">
            <a:solidFill>
              <a:schemeClr val="tx1"/>
            </a:solidFill>
            <a:round/>
            <a:headEnd/>
            <a:tailEnd/>
          </a:ln>
        </p:spPr>
        <p:txBody>
          <a:bodyPr wrap="none" anchor="ctr"/>
          <a:lstStyle/>
          <a:p>
            <a:endParaRPr lang="en-US"/>
          </a:p>
        </p:txBody>
      </p:sp>
      <p:sp>
        <p:nvSpPr>
          <p:cNvPr id="4101" name="Oval 10"/>
          <p:cNvSpPr>
            <a:spLocks noChangeArrowheads="1"/>
          </p:cNvSpPr>
          <p:nvPr/>
        </p:nvSpPr>
        <p:spPr bwMode="auto">
          <a:xfrm>
            <a:off x="3479800" y="1409700"/>
            <a:ext cx="2057400" cy="1054100"/>
          </a:xfrm>
          <a:prstGeom prst="ellipse">
            <a:avLst/>
          </a:prstGeom>
          <a:noFill/>
          <a:ln w="9525">
            <a:solidFill>
              <a:schemeClr val="tx1"/>
            </a:solidFill>
            <a:round/>
            <a:headEnd/>
            <a:tailEnd/>
          </a:ln>
        </p:spPr>
        <p:txBody>
          <a:bodyPr wrap="none" anchor="ctr"/>
          <a:lstStyle/>
          <a:p>
            <a:endParaRPr lang="en-US"/>
          </a:p>
        </p:txBody>
      </p:sp>
      <p:sp>
        <p:nvSpPr>
          <p:cNvPr id="4102" name="Oval 11"/>
          <p:cNvSpPr>
            <a:spLocks noChangeArrowheads="1"/>
          </p:cNvSpPr>
          <p:nvPr/>
        </p:nvSpPr>
        <p:spPr bwMode="auto">
          <a:xfrm>
            <a:off x="6489700" y="3987800"/>
            <a:ext cx="2057400" cy="1054100"/>
          </a:xfrm>
          <a:prstGeom prst="ellipse">
            <a:avLst/>
          </a:prstGeom>
          <a:noFill/>
          <a:ln w="9525">
            <a:solidFill>
              <a:schemeClr val="tx1"/>
            </a:solidFill>
            <a:round/>
            <a:headEnd/>
            <a:tailEnd/>
          </a:ln>
        </p:spPr>
        <p:txBody>
          <a:bodyPr wrap="none" anchor="ctr"/>
          <a:lstStyle/>
          <a:p>
            <a:endParaRPr lang="en-US"/>
          </a:p>
        </p:txBody>
      </p:sp>
      <p:sp>
        <p:nvSpPr>
          <p:cNvPr id="4103" name="Oval 12"/>
          <p:cNvSpPr>
            <a:spLocks noChangeArrowheads="1"/>
          </p:cNvSpPr>
          <p:nvPr/>
        </p:nvSpPr>
        <p:spPr bwMode="auto">
          <a:xfrm>
            <a:off x="6248400" y="1524000"/>
            <a:ext cx="2057400" cy="1054100"/>
          </a:xfrm>
          <a:prstGeom prst="ellipse">
            <a:avLst/>
          </a:prstGeom>
          <a:noFill/>
          <a:ln w="9525">
            <a:solidFill>
              <a:schemeClr val="tx1"/>
            </a:solidFill>
            <a:round/>
            <a:headEnd/>
            <a:tailEnd/>
          </a:ln>
        </p:spPr>
        <p:txBody>
          <a:bodyPr wrap="none" anchor="ctr"/>
          <a:lstStyle/>
          <a:p>
            <a:endParaRPr lang="en-US"/>
          </a:p>
        </p:txBody>
      </p:sp>
      <p:sp>
        <p:nvSpPr>
          <p:cNvPr id="4104" name="Oval 13"/>
          <p:cNvSpPr>
            <a:spLocks noChangeArrowheads="1"/>
          </p:cNvSpPr>
          <p:nvPr/>
        </p:nvSpPr>
        <p:spPr bwMode="auto">
          <a:xfrm>
            <a:off x="609600" y="4025900"/>
            <a:ext cx="2057400" cy="1054100"/>
          </a:xfrm>
          <a:prstGeom prst="ellipse">
            <a:avLst/>
          </a:prstGeom>
          <a:noFill/>
          <a:ln w="9525">
            <a:solidFill>
              <a:schemeClr val="tx1"/>
            </a:solidFill>
            <a:round/>
            <a:headEnd/>
            <a:tailEnd/>
          </a:ln>
        </p:spPr>
        <p:txBody>
          <a:bodyPr wrap="none" anchor="ctr"/>
          <a:lstStyle/>
          <a:p>
            <a:endParaRPr lang="en-US"/>
          </a:p>
        </p:txBody>
      </p:sp>
      <p:sp>
        <p:nvSpPr>
          <p:cNvPr id="4105" name="Oval 14"/>
          <p:cNvSpPr>
            <a:spLocks noChangeArrowheads="1"/>
          </p:cNvSpPr>
          <p:nvPr/>
        </p:nvSpPr>
        <p:spPr bwMode="auto">
          <a:xfrm>
            <a:off x="3556000" y="4064000"/>
            <a:ext cx="2057400" cy="10541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75" y="6499225"/>
            <a:ext cx="1838325" cy="338138"/>
          </a:xfrm>
          <a:prstGeom prst="rect">
            <a:avLst/>
          </a:prstGeom>
          <a:noFill/>
          <a:ln w="9525">
            <a:noFill/>
            <a:miter lim="800000"/>
            <a:headEnd/>
            <a:tailEnd/>
          </a:ln>
        </p:spPr>
        <p:txBody>
          <a:bodyPr wrap="none">
            <a:spAutoFit/>
          </a:bodyPr>
          <a:lstStyle/>
          <a:p>
            <a:pPr eaLnBrk="0" hangingPunct="0">
              <a:defRPr/>
            </a:pPr>
            <a:r>
              <a:rPr lang="en-US" sz="1600" b="1" dirty="0" err="1">
                <a:latin typeface="+mn-lt"/>
              </a:rPr>
              <a:t>Brooker</a:t>
            </a:r>
            <a:r>
              <a:rPr lang="en-US" sz="1600" b="1" dirty="0">
                <a:latin typeface="+mn-lt"/>
              </a:rPr>
              <a:t>, Fig 17.3</a:t>
            </a:r>
          </a:p>
        </p:txBody>
      </p:sp>
      <p:sp>
        <p:nvSpPr>
          <p:cNvPr id="15363" name="Rectangle 5"/>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t>Copyright ©The McGraw-Hill Companies, Inc. Permission required for reproduction or display</a:t>
            </a:r>
          </a:p>
        </p:txBody>
      </p:sp>
      <p:pic>
        <p:nvPicPr>
          <p:cNvPr id="15364" name="Picture 70" descr="bro25332_17_03b.jpg"/>
          <p:cNvPicPr>
            <a:picLocks noChangeAspect="1"/>
          </p:cNvPicPr>
          <p:nvPr/>
        </p:nvPicPr>
        <p:blipFill>
          <a:blip r:embed="rId2" cstate="print"/>
          <a:srcRect/>
          <a:stretch>
            <a:fillRect/>
          </a:stretch>
        </p:blipFill>
        <p:spPr bwMode="auto">
          <a:xfrm>
            <a:off x="4497388" y="1247775"/>
            <a:ext cx="3673475" cy="4005263"/>
          </a:xfrm>
          <a:prstGeom prst="rect">
            <a:avLst/>
          </a:prstGeom>
          <a:noFill/>
          <a:ln w="9525">
            <a:noFill/>
            <a:miter lim="800000"/>
            <a:headEnd/>
            <a:tailEnd/>
          </a:ln>
        </p:spPr>
      </p:pic>
      <p:pic>
        <p:nvPicPr>
          <p:cNvPr id="15365" name="Picture 69" descr="bro25332_17_03a.jpg"/>
          <p:cNvPicPr>
            <a:picLocks noChangeAspect="1"/>
          </p:cNvPicPr>
          <p:nvPr/>
        </p:nvPicPr>
        <p:blipFill>
          <a:blip r:embed="rId3" cstate="print"/>
          <a:srcRect/>
          <a:stretch>
            <a:fillRect/>
          </a:stretch>
        </p:blipFill>
        <p:spPr bwMode="auto">
          <a:xfrm>
            <a:off x="787400" y="1247775"/>
            <a:ext cx="2408238" cy="2774950"/>
          </a:xfrm>
          <a:prstGeom prst="rect">
            <a:avLst/>
          </a:prstGeom>
          <a:noFill/>
          <a:ln w="9525">
            <a:noFill/>
            <a:miter lim="800000"/>
            <a:headEnd/>
            <a:tailEnd/>
          </a:ln>
        </p:spPr>
      </p:pic>
      <p:sp>
        <p:nvSpPr>
          <p:cNvPr id="15366" name="Rectangle 1673"/>
          <p:cNvSpPr>
            <a:spLocks noChangeAspect="1" noChangeArrowheads="1"/>
          </p:cNvSpPr>
          <p:nvPr/>
        </p:nvSpPr>
        <p:spPr bwMode="auto">
          <a:xfrm>
            <a:off x="3402013" y="2408238"/>
            <a:ext cx="331787" cy="184150"/>
          </a:xfrm>
          <a:prstGeom prst="rect">
            <a:avLst/>
          </a:prstGeom>
          <a:noFill/>
          <a:ln w="9525">
            <a:noFill/>
            <a:miter lim="800000"/>
            <a:headEnd/>
            <a:tailEnd/>
          </a:ln>
        </p:spPr>
        <p:txBody>
          <a:bodyPr wrap="none" lIns="0" tIns="0" rIns="0" bIns="0">
            <a:spAutoFit/>
          </a:bodyPr>
          <a:lstStyle/>
          <a:p>
            <a:r>
              <a:rPr lang="en-US" sz="1200" b="1">
                <a:solidFill>
                  <a:srgbClr val="000000"/>
                </a:solidFill>
                <a:latin typeface="Helvetica" pitchFamily="34" charset="0"/>
              </a:rPr>
              <a:t>Turn</a:t>
            </a:r>
            <a:endParaRPr lang="en-US" sz="3600" b="1"/>
          </a:p>
        </p:txBody>
      </p:sp>
      <p:sp>
        <p:nvSpPr>
          <p:cNvPr id="15367" name="Rectangle 1679"/>
          <p:cNvSpPr>
            <a:spLocks noChangeAspect="1" noChangeArrowheads="1"/>
          </p:cNvSpPr>
          <p:nvPr/>
        </p:nvSpPr>
        <p:spPr bwMode="auto">
          <a:xfrm>
            <a:off x="149225" y="3057525"/>
            <a:ext cx="890588" cy="369888"/>
          </a:xfrm>
          <a:prstGeom prst="rect">
            <a:avLst/>
          </a:prstGeom>
          <a:noFill/>
          <a:ln w="9525">
            <a:noFill/>
            <a:miter lim="800000"/>
            <a:headEnd/>
            <a:tailEnd/>
          </a:ln>
        </p:spPr>
        <p:txBody>
          <a:bodyPr wrap="none" lIns="0" tIns="0" rIns="0" bIns="0">
            <a:spAutoFit/>
          </a:bodyPr>
          <a:lstStyle/>
          <a:p>
            <a:r>
              <a:rPr lang="en-US" sz="1200" b="1">
                <a:solidFill>
                  <a:srgbClr val="000000"/>
                </a:solidFill>
                <a:latin typeface="Helvetica" pitchFamily="34" charset="0"/>
              </a:rPr>
              <a:t>Recognition</a:t>
            </a:r>
          </a:p>
          <a:p>
            <a:r>
              <a:rPr lang="en-US" sz="1200" b="1">
                <a:solidFill>
                  <a:srgbClr val="000000"/>
                </a:solidFill>
                <a:latin typeface="Helvetica" pitchFamily="34" charset="0"/>
              </a:rPr>
              <a:t>helix</a:t>
            </a:r>
            <a:endParaRPr lang="en-US" sz="3600" b="1"/>
          </a:p>
        </p:txBody>
      </p:sp>
      <p:sp>
        <p:nvSpPr>
          <p:cNvPr id="15368" name="Rectangle 1695"/>
          <p:cNvSpPr>
            <a:spLocks noChangeAspect="1" noChangeArrowheads="1"/>
          </p:cNvSpPr>
          <p:nvPr/>
        </p:nvSpPr>
        <p:spPr bwMode="auto">
          <a:xfrm>
            <a:off x="76200" y="4216400"/>
            <a:ext cx="2820988" cy="276225"/>
          </a:xfrm>
          <a:prstGeom prst="rect">
            <a:avLst/>
          </a:prstGeom>
          <a:noFill/>
          <a:ln w="9525">
            <a:noFill/>
            <a:miter lim="800000"/>
            <a:headEnd/>
            <a:tailEnd/>
          </a:ln>
        </p:spPr>
        <p:txBody>
          <a:bodyPr wrap="none" lIns="0" tIns="0" rIns="0" bIns="0">
            <a:spAutoFit/>
          </a:bodyPr>
          <a:lstStyle/>
          <a:p>
            <a:r>
              <a:rPr lang="en-US" sz="1800" b="1">
                <a:solidFill>
                  <a:srgbClr val="000000"/>
                </a:solidFill>
                <a:latin typeface="Helvetica" pitchFamily="34" charset="0"/>
              </a:rPr>
              <a:t>(a)  Helix–turn–helix motif</a:t>
            </a:r>
            <a:endParaRPr lang="en-US" sz="4800" b="1"/>
          </a:p>
        </p:txBody>
      </p:sp>
      <p:sp>
        <p:nvSpPr>
          <p:cNvPr id="15369" name="Rectangle 1785"/>
          <p:cNvSpPr>
            <a:spLocks noChangeAspect="1" noChangeArrowheads="1"/>
          </p:cNvSpPr>
          <p:nvPr/>
        </p:nvSpPr>
        <p:spPr bwMode="auto">
          <a:xfrm>
            <a:off x="8259763" y="2160588"/>
            <a:ext cx="890587" cy="369887"/>
          </a:xfrm>
          <a:prstGeom prst="rect">
            <a:avLst/>
          </a:prstGeom>
          <a:noFill/>
          <a:ln w="9525">
            <a:noFill/>
            <a:miter lim="800000"/>
            <a:headEnd/>
            <a:tailEnd/>
          </a:ln>
        </p:spPr>
        <p:txBody>
          <a:bodyPr wrap="none" lIns="0" tIns="0" rIns="0" bIns="0">
            <a:spAutoFit/>
          </a:bodyPr>
          <a:lstStyle/>
          <a:p>
            <a:r>
              <a:rPr lang="en-US" sz="1200" b="1">
                <a:solidFill>
                  <a:srgbClr val="000000"/>
                </a:solidFill>
                <a:latin typeface="Helvetica" pitchFamily="34" charset="0"/>
              </a:rPr>
              <a:t>Recognition</a:t>
            </a:r>
          </a:p>
          <a:p>
            <a:r>
              <a:rPr lang="en-US" sz="1200" b="1">
                <a:solidFill>
                  <a:srgbClr val="000000"/>
                </a:solidFill>
                <a:latin typeface="Helvetica" pitchFamily="34" charset="0"/>
              </a:rPr>
              <a:t>helix</a:t>
            </a:r>
            <a:endParaRPr lang="en-US" sz="3600" b="1"/>
          </a:p>
        </p:txBody>
      </p:sp>
      <p:sp>
        <p:nvSpPr>
          <p:cNvPr id="15370" name="Rectangle 1803"/>
          <p:cNvSpPr>
            <a:spLocks noChangeAspect="1" noChangeArrowheads="1"/>
          </p:cNvSpPr>
          <p:nvPr/>
        </p:nvSpPr>
        <p:spPr bwMode="auto">
          <a:xfrm>
            <a:off x="5162550" y="1349375"/>
            <a:ext cx="377825" cy="184150"/>
          </a:xfrm>
          <a:prstGeom prst="rect">
            <a:avLst/>
          </a:prstGeom>
          <a:noFill/>
          <a:ln w="9525">
            <a:noFill/>
            <a:miter lim="800000"/>
            <a:headEnd/>
            <a:tailEnd/>
          </a:ln>
        </p:spPr>
        <p:txBody>
          <a:bodyPr wrap="none" lIns="0" tIns="0" rIns="0" bIns="0">
            <a:spAutoFit/>
          </a:bodyPr>
          <a:lstStyle/>
          <a:p>
            <a:r>
              <a:rPr lang="en-US" sz="1200" b="1">
                <a:solidFill>
                  <a:srgbClr val="000000"/>
                </a:solidFill>
                <a:latin typeface="Helvetica" pitchFamily="34" charset="0"/>
              </a:rPr>
              <a:t>Loop</a:t>
            </a:r>
            <a:endParaRPr lang="en-US" sz="3600" b="1"/>
          </a:p>
        </p:txBody>
      </p:sp>
      <p:sp>
        <p:nvSpPr>
          <p:cNvPr id="15371" name="Rectangle 1807"/>
          <p:cNvSpPr>
            <a:spLocks noChangeAspect="1" noChangeArrowheads="1"/>
          </p:cNvSpPr>
          <p:nvPr/>
        </p:nvSpPr>
        <p:spPr bwMode="auto">
          <a:xfrm>
            <a:off x="4222750" y="5440363"/>
            <a:ext cx="2871788" cy="276225"/>
          </a:xfrm>
          <a:prstGeom prst="rect">
            <a:avLst/>
          </a:prstGeom>
          <a:noFill/>
          <a:ln w="9525">
            <a:noFill/>
            <a:miter lim="800000"/>
            <a:headEnd/>
            <a:tailEnd/>
          </a:ln>
        </p:spPr>
        <p:txBody>
          <a:bodyPr wrap="none" lIns="0" tIns="0" rIns="0" bIns="0">
            <a:spAutoFit/>
          </a:bodyPr>
          <a:lstStyle/>
          <a:p>
            <a:r>
              <a:rPr lang="en-US" sz="1800" b="1">
                <a:solidFill>
                  <a:srgbClr val="000000"/>
                </a:solidFill>
                <a:latin typeface="Helvetica" pitchFamily="34" charset="0"/>
              </a:rPr>
              <a:t>(b)  Helix–loop–helix motif</a:t>
            </a:r>
            <a:endParaRPr lang="en-US" sz="4800" b="1"/>
          </a:p>
        </p:txBody>
      </p:sp>
      <p:grpSp>
        <p:nvGrpSpPr>
          <p:cNvPr id="15372" name="Group 125"/>
          <p:cNvGrpSpPr>
            <a:grpSpLocks noChangeAspect="1"/>
          </p:cNvGrpSpPr>
          <p:nvPr/>
        </p:nvGrpSpPr>
        <p:grpSpPr bwMode="auto">
          <a:xfrm>
            <a:off x="3149600" y="2493963"/>
            <a:ext cx="227013" cy="3175"/>
            <a:chOff x="3208338" y="1374771"/>
            <a:chExt cx="150582" cy="1592"/>
          </a:xfrm>
        </p:grpSpPr>
        <p:sp>
          <p:nvSpPr>
            <p:cNvPr id="15384" name="Line 1678"/>
            <p:cNvSpPr>
              <a:spLocks noChangeAspect="1" noChangeShapeType="1"/>
            </p:cNvSpPr>
            <p:nvPr/>
          </p:nvSpPr>
          <p:spPr bwMode="auto">
            <a:xfrm>
              <a:off x="3208338" y="1374775"/>
              <a:ext cx="139700" cy="1588"/>
            </a:xfrm>
            <a:prstGeom prst="line">
              <a:avLst/>
            </a:prstGeom>
            <a:noFill/>
            <a:ln w="12700">
              <a:solidFill>
                <a:schemeClr val="bg1"/>
              </a:solidFill>
              <a:round/>
              <a:headEnd/>
              <a:tailEnd/>
            </a:ln>
          </p:spPr>
          <p:txBody>
            <a:bodyPr/>
            <a:lstStyle/>
            <a:p>
              <a:endParaRPr lang="en-US"/>
            </a:p>
          </p:txBody>
        </p:sp>
        <p:sp>
          <p:nvSpPr>
            <p:cNvPr id="15385" name="Line 1678"/>
            <p:cNvSpPr>
              <a:spLocks noChangeAspect="1" noChangeShapeType="1"/>
            </p:cNvSpPr>
            <p:nvPr/>
          </p:nvSpPr>
          <p:spPr bwMode="auto">
            <a:xfrm>
              <a:off x="3219220" y="1374771"/>
              <a:ext cx="139700" cy="1588"/>
            </a:xfrm>
            <a:prstGeom prst="line">
              <a:avLst/>
            </a:prstGeom>
            <a:noFill/>
            <a:ln w="6731">
              <a:solidFill>
                <a:srgbClr val="000000"/>
              </a:solidFill>
              <a:round/>
              <a:headEnd/>
              <a:tailEnd/>
            </a:ln>
          </p:spPr>
          <p:txBody>
            <a:bodyPr/>
            <a:lstStyle/>
            <a:p>
              <a:endParaRPr lang="en-US"/>
            </a:p>
          </p:txBody>
        </p:sp>
      </p:grpSp>
      <p:grpSp>
        <p:nvGrpSpPr>
          <p:cNvPr id="15373" name="Group 124"/>
          <p:cNvGrpSpPr>
            <a:grpSpLocks noChangeAspect="1"/>
          </p:cNvGrpSpPr>
          <p:nvPr/>
        </p:nvGrpSpPr>
        <p:grpSpPr bwMode="auto">
          <a:xfrm>
            <a:off x="947738" y="3143250"/>
            <a:ext cx="258762" cy="1588"/>
            <a:chOff x="1741488" y="1806571"/>
            <a:chExt cx="172354" cy="1592"/>
          </a:xfrm>
        </p:grpSpPr>
        <p:sp>
          <p:nvSpPr>
            <p:cNvPr id="15381" name="Line 1719"/>
            <p:cNvSpPr>
              <a:spLocks noChangeAspect="1" noChangeShapeType="1"/>
            </p:cNvSpPr>
            <p:nvPr/>
          </p:nvSpPr>
          <p:spPr bwMode="auto">
            <a:xfrm>
              <a:off x="1741488" y="1806575"/>
              <a:ext cx="139700" cy="1588"/>
            </a:xfrm>
            <a:prstGeom prst="line">
              <a:avLst/>
            </a:prstGeom>
            <a:noFill/>
            <a:ln w="8">
              <a:solidFill>
                <a:srgbClr val="FFFFFF"/>
              </a:solidFill>
              <a:round/>
              <a:headEnd/>
              <a:tailEnd/>
            </a:ln>
          </p:spPr>
          <p:txBody>
            <a:bodyPr/>
            <a:lstStyle/>
            <a:p>
              <a:endParaRPr lang="en-US"/>
            </a:p>
          </p:txBody>
        </p:sp>
        <p:sp>
          <p:nvSpPr>
            <p:cNvPr id="15382" name="Line 1720"/>
            <p:cNvSpPr>
              <a:spLocks noChangeAspect="1" noChangeShapeType="1"/>
            </p:cNvSpPr>
            <p:nvPr/>
          </p:nvSpPr>
          <p:spPr bwMode="auto">
            <a:xfrm>
              <a:off x="1741488" y="1806575"/>
              <a:ext cx="139700" cy="1588"/>
            </a:xfrm>
            <a:prstGeom prst="line">
              <a:avLst/>
            </a:prstGeom>
            <a:noFill/>
            <a:ln w="12700">
              <a:solidFill>
                <a:schemeClr val="bg1"/>
              </a:solidFill>
              <a:round/>
              <a:headEnd/>
              <a:tailEnd/>
            </a:ln>
          </p:spPr>
          <p:txBody>
            <a:bodyPr/>
            <a:lstStyle/>
            <a:p>
              <a:endParaRPr lang="en-US"/>
            </a:p>
          </p:txBody>
        </p:sp>
        <p:sp>
          <p:nvSpPr>
            <p:cNvPr id="15383" name="Line 1720"/>
            <p:cNvSpPr>
              <a:spLocks noChangeAspect="1" noChangeShapeType="1"/>
            </p:cNvSpPr>
            <p:nvPr/>
          </p:nvSpPr>
          <p:spPr bwMode="auto">
            <a:xfrm>
              <a:off x="1774142" y="1806571"/>
              <a:ext cx="139700" cy="1588"/>
            </a:xfrm>
            <a:prstGeom prst="line">
              <a:avLst/>
            </a:prstGeom>
            <a:noFill/>
            <a:ln w="6731">
              <a:solidFill>
                <a:srgbClr val="000000"/>
              </a:solidFill>
              <a:round/>
              <a:headEnd/>
              <a:tailEnd/>
            </a:ln>
          </p:spPr>
          <p:txBody>
            <a:bodyPr/>
            <a:lstStyle/>
            <a:p>
              <a:endParaRPr lang="en-US"/>
            </a:p>
          </p:txBody>
        </p:sp>
      </p:grpSp>
      <p:grpSp>
        <p:nvGrpSpPr>
          <p:cNvPr id="15374" name="Group 127"/>
          <p:cNvGrpSpPr>
            <a:grpSpLocks noChangeAspect="1"/>
          </p:cNvGrpSpPr>
          <p:nvPr/>
        </p:nvGrpSpPr>
        <p:grpSpPr bwMode="auto">
          <a:xfrm>
            <a:off x="7480300" y="2246313"/>
            <a:ext cx="703263" cy="3175"/>
            <a:chOff x="6091238" y="1209671"/>
            <a:chExt cx="468082" cy="1592"/>
          </a:xfrm>
        </p:grpSpPr>
        <p:sp>
          <p:nvSpPr>
            <p:cNvPr id="15379" name="Line 1802"/>
            <p:cNvSpPr>
              <a:spLocks noChangeAspect="1" noChangeShapeType="1"/>
            </p:cNvSpPr>
            <p:nvPr/>
          </p:nvSpPr>
          <p:spPr bwMode="auto">
            <a:xfrm>
              <a:off x="6091238" y="1209675"/>
              <a:ext cx="457200" cy="1588"/>
            </a:xfrm>
            <a:prstGeom prst="line">
              <a:avLst/>
            </a:prstGeom>
            <a:noFill/>
            <a:ln w="12700">
              <a:solidFill>
                <a:schemeClr val="bg1"/>
              </a:solidFill>
              <a:round/>
              <a:headEnd/>
              <a:tailEnd/>
            </a:ln>
          </p:spPr>
          <p:txBody>
            <a:bodyPr/>
            <a:lstStyle/>
            <a:p>
              <a:endParaRPr lang="en-US"/>
            </a:p>
          </p:txBody>
        </p:sp>
        <p:sp>
          <p:nvSpPr>
            <p:cNvPr id="15380" name="Line 1802"/>
            <p:cNvSpPr>
              <a:spLocks noChangeAspect="1" noChangeShapeType="1"/>
            </p:cNvSpPr>
            <p:nvPr/>
          </p:nvSpPr>
          <p:spPr bwMode="auto">
            <a:xfrm>
              <a:off x="6102120" y="1209671"/>
              <a:ext cx="457200" cy="1588"/>
            </a:xfrm>
            <a:prstGeom prst="line">
              <a:avLst/>
            </a:prstGeom>
            <a:noFill/>
            <a:ln w="6731">
              <a:solidFill>
                <a:srgbClr val="000000"/>
              </a:solidFill>
              <a:round/>
              <a:headEnd/>
              <a:tailEnd/>
            </a:ln>
          </p:spPr>
          <p:txBody>
            <a:bodyPr/>
            <a:lstStyle/>
            <a:p>
              <a:endParaRPr lang="en-US"/>
            </a:p>
          </p:txBody>
        </p:sp>
      </p:grpSp>
      <p:grpSp>
        <p:nvGrpSpPr>
          <p:cNvPr id="15375" name="Group 126"/>
          <p:cNvGrpSpPr>
            <a:grpSpLocks noChangeAspect="1"/>
          </p:cNvGrpSpPr>
          <p:nvPr/>
        </p:nvGrpSpPr>
        <p:grpSpPr bwMode="auto">
          <a:xfrm>
            <a:off x="5427663" y="1533525"/>
            <a:ext cx="314325" cy="279400"/>
            <a:chOff x="4880659" y="874941"/>
            <a:chExt cx="209093" cy="185509"/>
          </a:xfrm>
        </p:grpSpPr>
        <p:sp>
          <p:nvSpPr>
            <p:cNvPr id="15377" name="Line 1833"/>
            <p:cNvSpPr>
              <a:spLocks noChangeAspect="1" noChangeShapeType="1"/>
            </p:cNvSpPr>
            <p:nvPr/>
          </p:nvSpPr>
          <p:spPr bwMode="auto">
            <a:xfrm>
              <a:off x="4880659" y="874941"/>
              <a:ext cx="187325" cy="180975"/>
            </a:xfrm>
            <a:prstGeom prst="line">
              <a:avLst/>
            </a:prstGeom>
            <a:noFill/>
            <a:ln w="6731">
              <a:solidFill>
                <a:srgbClr val="000000"/>
              </a:solidFill>
              <a:round/>
              <a:headEnd/>
              <a:tailEnd/>
            </a:ln>
          </p:spPr>
          <p:txBody>
            <a:bodyPr/>
            <a:lstStyle/>
            <a:p>
              <a:endParaRPr lang="en-US"/>
            </a:p>
          </p:txBody>
        </p:sp>
        <p:sp>
          <p:nvSpPr>
            <p:cNvPr id="15378" name="Line 1833"/>
            <p:cNvSpPr>
              <a:spLocks noChangeAspect="1" noChangeShapeType="1"/>
            </p:cNvSpPr>
            <p:nvPr/>
          </p:nvSpPr>
          <p:spPr bwMode="auto">
            <a:xfrm>
              <a:off x="4902427" y="879475"/>
              <a:ext cx="187325" cy="180975"/>
            </a:xfrm>
            <a:prstGeom prst="line">
              <a:avLst/>
            </a:prstGeom>
            <a:noFill/>
            <a:ln w="12700">
              <a:solidFill>
                <a:schemeClr val="bg1"/>
              </a:solidFill>
              <a:round/>
              <a:headEnd/>
              <a:tailEnd/>
            </a:ln>
          </p:spPr>
          <p:txBody>
            <a:bodyPr/>
            <a:lstStyle/>
            <a:p>
              <a:endParaRPr lang="en-US"/>
            </a:p>
          </p:txBody>
        </p:sp>
      </p:grpSp>
      <p:sp>
        <p:nvSpPr>
          <p:cNvPr id="15376" name="Title 26"/>
          <p:cNvSpPr>
            <a:spLocks noGrp="1"/>
          </p:cNvSpPr>
          <p:nvPr>
            <p:ph type="title"/>
          </p:nvPr>
        </p:nvSpPr>
        <p:spPr/>
        <p:txBody>
          <a:bodyPr/>
          <a:lstStyle/>
          <a:p>
            <a:r>
              <a:rPr lang="en-US" sz="2800" smtClean="0"/>
              <a:t>DNA-Binding Domains in Transcription Factors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3813" y="6513513"/>
            <a:ext cx="1627187" cy="307975"/>
          </a:xfrm>
          <a:prstGeom prst="rect">
            <a:avLst/>
          </a:prstGeom>
          <a:noFill/>
          <a:ln w="9525">
            <a:noFill/>
            <a:miter lim="800000"/>
            <a:headEnd/>
            <a:tailEnd/>
          </a:ln>
        </p:spPr>
        <p:txBody>
          <a:bodyPr wrap="none">
            <a:spAutoFit/>
          </a:bodyPr>
          <a:lstStyle/>
          <a:p>
            <a:pPr eaLnBrk="0" hangingPunct="0">
              <a:defRPr/>
            </a:pPr>
            <a:r>
              <a:rPr lang="en-US" sz="1400" b="1" dirty="0" err="1">
                <a:latin typeface="+mn-lt"/>
              </a:rPr>
              <a:t>Brooker</a:t>
            </a:r>
            <a:r>
              <a:rPr lang="en-US" sz="1400" b="1" dirty="0">
                <a:latin typeface="+mn-lt"/>
              </a:rPr>
              <a:t>, Fig 17.3</a:t>
            </a:r>
          </a:p>
        </p:txBody>
      </p:sp>
      <p:sp>
        <p:nvSpPr>
          <p:cNvPr id="16387" name="Rectangle 4"/>
          <p:cNvSpPr>
            <a:spLocks noChangeArrowheads="1"/>
          </p:cNvSpPr>
          <p:nvPr/>
        </p:nvSpPr>
        <p:spPr bwMode="auto">
          <a:xfrm>
            <a:off x="609600" y="6477000"/>
            <a:ext cx="7772400" cy="381000"/>
          </a:xfrm>
          <a:prstGeom prst="rect">
            <a:avLst/>
          </a:prstGeom>
          <a:noFill/>
          <a:ln w="9525">
            <a:noFill/>
            <a:miter lim="800000"/>
            <a:headEnd/>
            <a:tailEnd/>
          </a:ln>
        </p:spPr>
        <p:txBody>
          <a:bodyPr/>
          <a:lstStyle/>
          <a:p>
            <a:pPr algn="ctr" eaLnBrk="0" hangingPunct="0"/>
            <a:r>
              <a:rPr lang="en-US" sz="900" b="1"/>
              <a:t>Copyright ©The McGraw-Hill Companies, Inc. Permission required for reproduction or display</a:t>
            </a:r>
          </a:p>
        </p:txBody>
      </p:sp>
      <p:pic>
        <p:nvPicPr>
          <p:cNvPr id="16388" name="Picture 71" descr="bro25332_17_03c.jpg"/>
          <p:cNvPicPr>
            <a:picLocks noChangeAspect="1"/>
          </p:cNvPicPr>
          <p:nvPr/>
        </p:nvPicPr>
        <p:blipFill>
          <a:blip r:embed="rId2" cstate="print"/>
          <a:srcRect/>
          <a:stretch>
            <a:fillRect/>
          </a:stretch>
        </p:blipFill>
        <p:spPr bwMode="auto">
          <a:xfrm>
            <a:off x="874713" y="1143000"/>
            <a:ext cx="2516187" cy="4140200"/>
          </a:xfrm>
          <a:prstGeom prst="rect">
            <a:avLst/>
          </a:prstGeom>
          <a:noFill/>
          <a:ln w="9525">
            <a:noFill/>
            <a:miter lim="800000"/>
            <a:headEnd/>
            <a:tailEnd/>
          </a:ln>
        </p:spPr>
      </p:pic>
      <p:pic>
        <p:nvPicPr>
          <p:cNvPr id="16389" name="Picture 72" descr="bro25332_17_03d.jpg"/>
          <p:cNvPicPr>
            <a:picLocks noChangeAspect="1"/>
          </p:cNvPicPr>
          <p:nvPr/>
        </p:nvPicPr>
        <p:blipFill>
          <a:blip r:embed="rId3" cstate="print"/>
          <a:srcRect/>
          <a:stretch>
            <a:fillRect/>
          </a:stretch>
        </p:blipFill>
        <p:spPr bwMode="auto">
          <a:xfrm>
            <a:off x="3811588" y="1820863"/>
            <a:ext cx="5192712" cy="3562350"/>
          </a:xfrm>
          <a:prstGeom prst="rect">
            <a:avLst/>
          </a:prstGeom>
          <a:noFill/>
          <a:ln w="9525">
            <a:noFill/>
            <a:miter lim="800000"/>
            <a:headEnd/>
            <a:tailEnd/>
          </a:ln>
        </p:spPr>
      </p:pic>
      <p:sp>
        <p:nvSpPr>
          <p:cNvPr id="16390" name="Rectangle 1606"/>
          <p:cNvSpPr>
            <a:spLocks noChangeAspect="1" noChangeArrowheads="1"/>
          </p:cNvSpPr>
          <p:nvPr/>
        </p:nvSpPr>
        <p:spPr bwMode="auto">
          <a:xfrm>
            <a:off x="5351463" y="3595688"/>
            <a:ext cx="611187" cy="858837"/>
          </a:xfrm>
          <a:prstGeom prst="rect">
            <a:avLst/>
          </a:prstGeom>
          <a:noFill/>
          <a:ln w="6731">
            <a:solidFill>
              <a:srgbClr val="000000"/>
            </a:solidFill>
            <a:miter lim="800000"/>
            <a:headEnd/>
            <a:tailEnd/>
          </a:ln>
        </p:spPr>
        <p:txBody>
          <a:bodyPr/>
          <a:lstStyle/>
          <a:p>
            <a:endParaRPr lang="en-US" sz="3200" b="1"/>
          </a:p>
        </p:txBody>
      </p:sp>
      <p:sp>
        <p:nvSpPr>
          <p:cNvPr id="16391" name="Freeform 1607"/>
          <p:cNvSpPr>
            <a:spLocks noChangeAspect="1"/>
          </p:cNvSpPr>
          <p:nvPr/>
        </p:nvSpPr>
        <p:spPr bwMode="auto">
          <a:xfrm>
            <a:off x="5797550" y="3182938"/>
            <a:ext cx="230188" cy="446087"/>
          </a:xfrm>
          <a:custGeom>
            <a:avLst/>
            <a:gdLst>
              <a:gd name="T0" fmla="*/ 0 w 114"/>
              <a:gd name="T1" fmla="*/ 2147483647 h 220"/>
              <a:gd name="T2" fmla="*/ 0 w 114"/>
              <a:gd name="T3" fmla="*/ 2147483647 h 220"/>
              <a:gd name="T4" fmla="*/ 2147483647 w 114"/>
              <a:gd name="T5" fmla="*/ 2147483647 h 220"/>
              <a:gd name="T6" fmla="*/ 2147483647 w 114"/>
              <a:gd name="T7" fmla="*/ 2147483647 h 220"/>
              <a:gd name="T8" fmla="*/ 2147483647 w 114"/>
              <a:gd name="T9" fmla="*/ 2147483647 h 220"/>
              <a:gd name="T10" fmla="*/ 2147483647 w 114"/>
              <a:gd name="T11" fmla="*/ 2147483647 h 220"/>
              <a:gd name="T12" fmla="*/ 2147483647 w 114"/>
              <a:gd name="T13" fmla="*/ 2147483647 h 220"/>
              <a:gd name="T14" fmla="*/ 2147483647 w 114"/>
              <a:gd name="T15" fmla="*/ 2147483647 h 220"/>
              <a:gd name="T16" fmla="*/ 2147483647 w 114"/>
              <a:gd name="T17" fmla="*/ 2147483647 h 220"/>
              <a:gd name="T18" fmla="*/ 2147483647 w 114"/>
              <a:gd name="T19" fmla="*/ 2147483647 h 220"/>
              <a:gd name="T20" fmla="*/ 2147483647 w 114"/>
              <a:gd name="T21" fmla="*/ 2147483647 h 220"/>
              <a:gd name="T22" fmla="*/ 2147483647 w 114"/>
              <a:gd name="T23" fmla="*/ 2147483647 h 220"/>
              <a:gd name="T24" fmla="*/ 2147483647 w 114"/>
              <a:gd name="T25" fmla="*/ 2147483647 h 220"/>
              <a:gd name="T26" fmla="*/ 2147483647 w 114"/>
              <a:gd name="T27" fmla="*/ 2147483647 h 220"/>
              <a:gd name="T28" fmla="*/ 2147483647 w 114"/>
              <a:gd name="T29" fmla="*/ 0 h 220"/>
              <a:gd name="T30" fmla="*/ 2147483647 w 114"/>
              <a:gd name="T31" fmla="*/ 2147483647 h 220"/>
              <a:gd name="T32" fmla="*/ 2147483647 w 114"/>
              <a:gd name="T33" fmla="*/ 2147483647 h 220"/>
              <a:gd name="T34" fmla="*/ 2147483647 w 114"/>
              <a:gd name="T35" fmla="*/ 2147483647 h 220"/>
              <a:gd name="T36" fmla="*/ 2147483647 w 114"/>
              <a:gd name="T37" fmla="*/ 2147483647 h 220"/>
              <a:gd name="T38" fmla="*/ 2147483647 w 114"/>
              <a:gd name="T39" fmla="*/ 2147483647 h 220"/>
              <a:gd name="T40" fmla="*/ 2147483647 w 114"/>
              <a:gd name="T41" fmla="*/ 2147483647 h 220"/>
              <a:gd name="T42" fmla="*/ 2147483647 w 114"/>
              <a:gd name="T43" fmla="*/ 2147483647 h 220"/>
              <a:gd name="T44" fmla="*/ 2147483647 w 114"/>
              <a:gd name="T45" fmla="*/ 2147483647 h 220"/>
              <a:gd name="T46" fmla="*/ 2147483647 w 114"/>
              <a:gd name="T47" fmla="*/ 2147483647 h 220"/>
              <a:gd name="T48" fmla="*/ 2147483647 w 114"/>
              <a:gd name="T49" fmla="*/ 2147483647 h 220"/>
              <a:gd name="T50" fmla="*/ 2147483647 w 114"/>
              <a:gd name="T51" fmla="*/ 2147483647 h 220"/>
              <a:gd name="T52" fmla="*/ 2147483647 w 114"/>
              <a:gd name="T53" fmla="*/ 2147483647 h 220"/>
              <a:gd name="T54" fmla="*/ 0 w 114"/>
              <a:gd name="T55" fmla="*/ 2147483647 h 220"/>
              <a:gd name="T56" fmla="*/ 0 w 114"/>
              <a:gd name="T57" fmla="*/ 2147483647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220"/>
              <a:gd name="T89" fmla="*/ 114 w 114"/>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220">
                <a:moveTo>
                  <a:pt x="0" y="220"/>
                </a:moveTo>
                <a:lnTo>
                  <a:pt x="0" y="220"/>
                </a:lnTo>
                <a:lnTo>
                  <a:pt x="14" y="210"/>
                </a:lnTo>
                <a:lnTo>
                  <a:pt x="24" y="198"/>
                </a:lnTo>
                <a:lnTo>
                  <a:pt x="32" y="188"/>
                </a:lnTo>
                <a:lnTo>
                  <a:pt x="38" y="176"/>
                </a:lnTo>
                <a:lnTo>
                  <a:pt x="44" y="164"/>
                </a:lnTo>
                <a:lnTo>
                  <a:pt x="46" y="150"/>
                </a:lnTo>
                <a:lnTo>
                  <a:pt x="48" y="138"/>
                </a:lnTo>
                <a:lnTo>
                  <a:pt x="48" y="128"/>
                </a:lnTo>
                <a:lnTo>
                  <a:pt x="46" y="106"/>
                </a:lnTo>
                <a:lnTo>
                  <a:pt x="42" y="90"/>
                </a:lnTo>
                <a:lnTo>
                  <a:pt x="36" y="74"/>
                </a:lnTo>
                <a:lnTo>
                  <a:pt x="8" y="96"/>
                </a:lnTo>
                <a:lnTo>
                  <a:pt x="62" y="0"/>
                </a:lnTo>
                <a:lnTo>
                  <a:pt x="114" y="94"/>
                </a:lnTo>
                <a:lnTo>
                  <a:pt x="86" y="74"/>
                </a:lnTo>
                <a:lnTo>
                  <a:pt x="84" y="92"/>
                </a:lnTo>
                <a:lnTo>
                  <a:pt x="80" y="112"/>
                </a:lnTo>
                <a:lnTo>
                  <a:pt x="74" y="134"/>
                </a:lnTo>
                <a:lnTo>
                  <a:pt x="64" y="158"/>
                </a:lnTo>
                <a:lnTo>
                  <a:pt x="58" y="170"/>
                </a:lnTo>
                <a:lnTo>
                  <a:pt x="48" y="182"/>
                </a:lnTo>
                <a:lnTo>
                  <a:pt x="40" y="194"/>
                </a:lnTo>
                <a:lnTo>
                  <a:pt x="28" y="204"/>
                </a:lnTo>
                <a:lnTo>
                  <a:pt x="14" y="212"/>
                </a:lnTo>
                <a:lnTo>
                  <a:pt x="0" y="220"/>
                </a:lnTo>
                <a:close/>
              </a:path>
            </a:pathLst>
          </a:custGeom>
          <a:solidFill>
            <a:srgbClr val="FFFFFF"/>
          </a:solidFill>
          <a:ln w="6731">
            <a:solidFill>
              <a:srgbClr val="000000"/>
            </a:solidFill>
            <a:round/>
            <a:headEnd/>
            <a:tailEnd/>
          </a:ln>
        </p:spPr>
        <p:txBody>
          <a:bodyPr/>
          <a:lstStyle/>
          <a:p>
            <a:endParaRPr lang="en-US"/>
          </a:p>
        </p:txBody>
      </p:sp>
      <p:sp>
        <p:nvSpPr>
          <p:cNvPr id="16392" name="Rectangle 1721"/>
          <p:cNvSpPr>
            <a:spLocks noChangeAspect="1" noChangeArrowheads="1"/>
          </p:cNvSpPr>
          <p:nvPr/>
        </p:nvSpPr>
        <p:spPr bwMode="auto">
          <a:xfrm>
            <a:off x="2871788" y="4086225"/>
            <a:ext cx="290512" cy="338138"/>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Zinc</a:t>
            </a:r>
          </a:p>
          <a:p>
            <a:r>
              <a:rPr lang="en-US" sz="1100" b="1">
                <a:solidFill>
                  <a:srgbClr val="000000"/>
                </a:solidFill>
                <a:latin typeface="Helvetica" pitchFamily="34" charset="0"/>
              </a:rPr>
              <a:t>ion</a:t>
            </a:r>
            <a:endParaRPr lang="en-US" sz="4000" b="1"/>
          </a:p>
        </p:txBody>
      </p:sp>
      <p:sp>
        <p:nvSpPr>
          <p:cNvPr id="16393" name="Rectangle 1730"/>
          <p:cNvSpPr>
            <a:spLocks noChangeAspect="1" noChangeArrowheads="1"/>
          </p:cNvSpPr>
          <p:nvPr/>
        </p:nvSpPr>
        <p:spPr bwMode="auto">
          <a:xfrm>
            <a:off x="2903538" y="2163763"/>
            <a:ext cx="815975" cy="33813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Recognition</a:t>
            </a:r>
          </a:p>
          <a:p>
            <a:r>
              <a:rPr lang="en-US" sz="1100" b="1">
                <a:solidFill>
                  <a:srgbClr val="000000"/>
                </a:solidFill>
                <a:latin typeface="Helvetica" pitchFamily="34" charset="0"/>
              </a:rPr>
              <a:t>helix</a:t>
            </a:r>
            <a:endParaRPr lang="en-US" sz="4000" b="1"/>
          </a:p>
        </p:txBody>
      </p:sp>
      <p:sp>
        <p:nvSpPr>
          <p:cNvPr id="16394" name="Rectangle 1758"/>
          <p:cNvSpPr>
            <a:spLocks noChangeAspect="1" noChangeArrowheads="1"/>
          </p:cNvSpPr>
          <p:nvPr/>
        </p:nvSpPr>
        <p:spPr bwMode="auto">
          <a:xfrm>
            <a:off x="900113" y="2809875"/>
            <a:ext cx="493712" cy="169863"/>
          </a:xfrm>
          <a:prstGeom prst="rect">
            <a:avLst/>
          </a:prstGeom>
          <a:noFill/>
          <a:ln w="9525">
            <a:noFill/>
            <a:miter lim="800000"/>
            <a:headEnd/>
            <a:tailEnd/>
          </a:ln>
        </p:spPr>
        <p:txBody>
          <a:bodyPr wrap="none" lIns="0" tIns="0" rIns="0" bIns="0">
            <a:spAutoFit/>
          </a:bodyPr>
          <a:lstStyle/>
          <a:p>
            <a:r>
              <a:rPr lang="el-GR" sz="1100" b="1">
                <a:solidFill>
                  <a:srgbClr val="000000"/>
                </a:solidFill>
                <a:latin typeface="Helvetica" pitchFamily="34" charset="0"/>
              </a:rPr>
              <a:t>β </a:t>
            </a:r>
            <a:r>
              <a:rPr lang="en-US" sz="1100" b="1">
                <a:solidFill>
                  <a:srgbClr val="000000"/>
                </a:solidFill>
                <a:latin typeface="Helvetica" pitchFamily="34" charset="0"/>
              </a:rPr>
              <a:t>sheet</a:t>
            </a:r>
            <a:endParaRPr lang="en-US" sz="4000" b="1"/>
          </a:p>
        </p:txBody>
      </p:sp>
      <p:sp>
        <p:nvSpPr>
          <p:cNvPr id="16395" name="Rectangle 1762"/>
          <p:cNvSpPr>
            <a:spLocks noChangeAspect="1" noChangeArrowheads="1"/>
          </p:cNvSpPr>
          <p:nvPr/>
        </p:nvSpPr>
        <p:spPr bwMode="auto">
          <a:xfrm>
            <a:off x="1916113" y="1746250"/>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1</a:t>
            </a:r>
            <a:endParaRPr lang="en-US" sz="3200" b="1"/>
          </a:p>
        </p:txBody>
      </p:sp>
      <p:sp>
        <p:nvSpPr>
          <p:cNvPr id="16396" name="Rectangle 1763"/>
          <p:cNvSpPr>
            <a:spLocks noChangeAspect="1" noChangeArrowheads="1"/>
          </p:cNvSpPr>
          <p:nvPr/>
        </p:nvSpPr>
        <p:spPr bwMode="auto">
          <a:xfrm>
            <a:off x="2143125" y="2741613"/>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2</a:t>
            </a:r>
            <a:endParaRPr lang="en-US" sz="3200" b="1"/>
          </a:p>
        </p:txBody>
      </p:sp>
      <p:sp>
        <p:nvSpPr>
          <p:cNvPr id="16397" name="Rectangle 1764"/>
          <p:cNvSpPr>
            <a:spLocks noChangeAspect="1" noChangeArrowheads="1"/>
          </p:cNvSpPr>
          <p:nvPr/>
        </p:nvSpPr>
        <p:spPr bwMode="auto">
          <a:xfrm>
            <a:off x="2057400" y="4446588"/>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4</a:t>
            </a:r>
            <a:endParaRPr lang="en-US" sz="3200" b="1"/>
          </a:p>
        </p:txBody>
      </p:sp>
      <p:sp>
        <p:nvSpPr>
          <p:cNvPr id="16400" name="Rectangle 1765"/>
          <p:cNvSpPr>
            <a:spLocks noChangeAspect="1" noChangeArrowheads="1"/>
          </p:cNvSpPr>
          <p:nvPr/>
        </p:nvSpPr>
        <p:spPr bwMode="auto">
          <a:xfrm>
            <a:off x="273050" y="5437188"/>
            <a:ext cx="2219325" cy="276225"/>
          </a:xfrm>
          <a:prstGeom prst="rect">
            <a:avLst/>
          </a:prstGeom>
          <a:noFill/>
          <a:ln w="9525">
            <a:noFill/>
            <a:miter lim="800000"/>
            <a:headEnd/>
            <a:tailEnd/>
          </a:ln>
        </p:spPr>
        <p:txBody>
          <a:bodyPr wrap="none" lIns="0" tIns="0" rIns="0" bIns="0">
            <a:spAutoFit/>
          </a:bodyPr>
          <a:lstStyle/>
          <a:p>
            <a:pPr>
              <a:defRPr/>
            </a:pPr>
            <a:r>
              <a:rPr lang="en-US" sz="1800" b="1" dirty="0">
                <a:solidFill>
                  <a:srgbClr val="000000"/>
                </a:solidFill>
                <a:latin typeface="+mn-lt"/>
              </a:rPr>
              <a:t>(c)  Zinc finger motif</a:t>
            </a:r>
            <a:endParaRPr lang="en-US" sz="6000" b="1" dirty="0">
              <a:latin typeface="+mn-lt"/>
            </a:endParaRPr>
          </a:p>
        </p:txBody>
      </p:sp>
      <p:sp>
        <p:nvSpPr>
          <p:cNvPr id="16399" name="Rectangle 1834"/>
          <p:cNvSpPr>
            <a:spLocks noChangeAspect="1" noChangeArrowheads="1"/>
          </p:cNvSpPr>
          <p:nvPr/>
        </p:nvSpPr>
        <p:spPr bwMode="auto">
          <a:xfrm>
            <a:off x="6800850" y="4429125"/>
            <a:ext cx="815975" cy="338138"/>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Recognition</a:t>
            </a:r>
          </a:p>
          <a:p>
            <a:r>
              <a:rPr lang="en-US" sz="1100" b="1">
                <a:solidFill>
                  <a:srgbClr val="000000"/>
                </a:solidFill>
                <a:latin typeface="Helvetica" pitchFamily="34" charset="0"/>
              </a:rPr>
              <a:t>helix</a:t>
            </a:r>
            <a:endParaRPr lang="en-US" sz="4000" b="1"/>
          </a:p>
        </p:txBody>
      </p:sp>
      <p:sp>
        <p:nvSpPr>
          <p:cNvPr id="2" name="Rectangle 1851"/>
          <p:cNvSpPr>
            <a:spLocks noChangeAspect="1" noChangeArrowheads="1"/>
          </p:cNvSpPr>
          <p:nvPr/>
        </p:nvSpPr>
        <p:spPr bwMode="auto">
          <a:xfrm>
            <a:off x="6397625" y="2305050"/>
            <a:ext cx="768350" cy="508000"/>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Leucine</a:t>
            </a:r>
          </a:p>
          <a:p>
            <a:r>
              <a:rPr lang="en-US" sz="1100" b="1">
                <a:solidFill>
                  <a:srgbClr val="000000"/>
                </a:solidFill>
                <a:latin typeface="Helvetica" pitchFamily="34" charset="0"/>
              </a:rPr>
              <a:t>side chains</a:t>
            </a:r>
          </a:p>
          <a:p>
            <a:r>
              <a:rPr lang="en-US" sz="1100" b="1">
                <a:solidFill>
                  <a:srgbClr val="000000"/>
                </a:solidFill>
                <a:latin typeface="Helvetica" pitchFamily="34" charset="0"/>
              </a:rPr>
              <a:t>(zipper)</a:t>
            </a:r>
            <a:endParaRPr lang="en-US" sz="4000" b="1"/>
          </a:p>
        </p:txBody>
      </p:sp>
      <p:sp>
        <p:nvSpPr>
          <p:cNvPr id="16403" name="Rectangle 1875"/>
          <p:cNvSpPr>
            <a:spLocks noChangeAspect="1" noChangeArrowheads="1"/>
          </p:cNvSpPr>
          <p:nvPr/>
        </p:nvSpPr>
        <p:spPr bwMode="auto">
          <a:xfrm>
            <a:off x="3810000" y="5421313"/>
            <a:ext cx="2667000" cy="276225"/>
          </a:xfrm>
          <a:prstGeom prst="rect">
            <a:avLst/>
          </a:prstGeom>
          <a:noFill/>
          <a:ln w="9525">
            <a:noFill/>
            <a:miter lim="800000"/>
            <a:headEnd/>
            <a:tailEnd/>
          </a:ln>
        </p:spPr>
        <p:txBody>
          <a:bodyPr wrap="none" lIns="0" tIns="0" rIns="0" bIns="0">
            <a:spAutoFit/>
          </a:bodyPr>
          <a:lstStyle/>
          <a:p>
            <a:pPr>
              <a:defRPr/>
            </a:pPr>
            <a:r>
              <a:rPr lang="en-US" sz="1800" b="1">
                <a:solidFill>
                  <a:srgbClr val="000000"/>
                </a:solidFill>
                <a:latin typeface="+mn-lt"/>
              </a:rPr>
              <a:t>(d)  Leucine zipper motif</a:t>
            </a:r>
            <a:endParaRPr lang="en-US" sz="6000" b="1">
              <a:latin typeface="+mn-lt"/>
            </a:endParaRPr>
          </a:p>
        </p:txBody>
      </p:sp>
      <p:sp>
        <p:nvSpPr>
          <p:cNvPr id="16402" name="Rectangle 1898"/>
          <p:cNvSpPr>
            <a:spLocks noChangeAspect="1" noChangeArrowheads="1"/>
          </p:cNvSpPr>
          <p:nvPr/>
        </p:nvSpPr>
        <p:spPr bwMode="auto">
          <a:xfrm>
            <a:off x="3832225" y="3124200"/>
            <a:ext cx="431800" cy="338138"/>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Coiled</a:t>
            </a:r>
          </a:p>
          <a:p>
            <a:r>
              <a:rPr lang="en-US" sz="1100" b="1">
                <a:solidFill>
                  <a:srgbClr val="000000"/>
                </a:solidFill>
                <a:latin typeface="Helvetica" pitchFamily="34" charset="0"/>
              </a:rPr>
              <a:t>coil</a:t>
            </a:r>
            <a:endParaRPr lang="en-US" sz="4000" b="1"/>
          </a:p>
        </p:txBody>
      </p:sp>
      <p:grpSp>
        <p:nvGrpSpPr>
          <p:cNvPr id="3" name="Group 111"/>
          <p:cNvGrpSpPr>
            <a:grpSpLocks noChangeAspect="1"/>
          </p:cNvGrpSpPr>
          <p:nvPr/>
        </p:nvGrpSpPr>
        <p:grpSpPr bwMode="auto">
          <a:xfrm>
            <a:off x="636588" y="1576388"/>
            <a:ext cx="109537" cy="1177925"/>
            <a:chOff x="1433513" y="3330575"/>
            <a:chExt cx="85725" cy="923925"/>
          </a:xfrm>
        </p:grpSpPr>
        <p:sp>
          <p:nvSpPr>
            <p:cNvPr id="16435" name="Line 1910"/>
            <p:cNvSpPr>
              <a:spLocks noChangeAspect="1" noChangeShapeType="1"/>
            </p:cNvSpPr>
            <p:nvPr/>
          </p:nvSpPr>
          <p:spPr bwMode="auto">
            <a:xfrm>
              <a:off x="1433513" y="3794125"/>
              <a:ext cx="38100" cy="1588"/>
            </a:xfrm>
            <a:prstGeom prst="line">
              <a:avLst/>
            </a:prstGeom>
            <a:noFill/>
            <a:ln w="4">
              <a:solidFill>
                <a:srgbClr val="000000"/>
              </a:solidFill>
              <a:round/>
              <a:headEnd/>
              <a:tailEnd/>
            </a:ln>
          </p:spPr>
          <p:txBody>
            <a:bodyPr/>
            <a:lstStyle/>
            <a:p>
              <a:endParaRPr lang="en-US"/>
            </a:p>
          </p:txBody>
        </p:sp>
        <p:sp>
          <p:nvSpPr>
            <p:cNvPr id="16436" name="Freeform 1911"/>
            <p:cNvSpPr>
              <a:spLocks noChangeAspect="1"/>
            </p:cNvSpPr>
            <p:nvPr/>
          </p:nvSpPr>
          <p:spPr bwMode="auto">
            <a:xfrm>
              <a:off x="1471613" y="3330575"/>
              <a:ext cx="47625" cy="923925"/>
            </a:xfrm>
            <a:custGeom>
              <a:avLst/>
              <a:gdLst>
                <a:gd name="T0" fmla="*/ 2147483647 w 30"/>
                <a:gd name="T1" fmla="*/ 2147483647 h 582"/>
                <a:gd name="T2" fmla="*/ 2147483647 w 30"/>
                <a:gd name="T3" fmla="*/ 2147483647 h 582"/>
                <a:gd name="T4" fmla="*/ 2147483647 w 30"/>
                <a:gd name="T5" fmla="*/ 2147483647 h 582"/>
                <a:gd name="T6" fmla="*/ 2147483647 w 30"/>
                <a:gd name="T7" fmla="*/ 2147483647 h 582"/>
                <a:gd name="T8" fmla="*/ 2147483647 w 30"/>
                <a:gd name="T9" fmla="*/ 2147483647 h 582"/>
                <a:gd name="T10" fmla="*/ 2147483647 w 30"/>
                <a:gd name="T11" fmla="*/ 2147483647 h 582"/>
                <a:gd name="T12" fmla="*/ 2147483647 w 30"/>
                <a:gd name="T13" fmla="*/ 2147483647 h 582"/>
                <a:gd name="T14" fmla="*/ 0 w 30"/>
                <a:gd name="T15" fmla="*/ 2147483647 h 582"/>
                <a:gd name="T16" fmla="*/ 0 w 30"/>
                <a:gd name="T17" fmla="*/ 2147483647 h 582"/>
                <a:gd name="T18" fmla="*/ 0 w 30"/>
                <a:gd name="T19" fmla="*/ 2147483647 h 582"/>
                <a:gd name="T20" fmla="*/ 2147483647 w 30"/>
                <a:gd name="T21" fmla="*/ 2147483647 h 582"/>
                <a:gd name="T22" fmla="*/ 2147483647 w 30"/>
                <a:gd name="T23" fmla="*/ 2147483647 h 582"/>
                <a:gd name="T24" fmla="*/ 2147483647 w 30"/>
                <a:gd name="T25" fmla="*/ 0 h 582"/>
                <a:gd name="T26" fmla="*/ 2147483647 w 30"/>
                <a:gd name="T27" fmla="*/ 0 h 582"/>
                <a:gd name="T28" fmla="*/ 2147483647 w 30"/>
                <a:gd name="T29" fmla="*/ 0 h 582"/>
                <a:gd name="T30" fmla="*/ 2147483647 w 30"/>
                <a:gd name="T31" fmla="*/ 0 h 5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82"/>
                <a:gd name="T50" fmla="*/ 30 w 30"/>
                <a:gd name="T51" fmla="*/ 582 h 5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82">
                  <a:moveTo>
                    <a:pt x="30" y="582"/>
                  </a:moveTo>
                  <a:lnTo>
                    <a:pt x="14" y="582"/>
                  </a:lnTo>
                  <a:lnTo>
                    <a:pt x="8" y="582"/>
                  </a:lnTo>
                  <a:lnTo>
                    <a:pt x="4" y="580"/>
                  </a:lnTo>
                  <a:lnTo>
                    <a:pt x="2" y="576"/>
                  </a:lnTo>
                  <a:lnTo>
                    <a:pt x="0" y="570"/>
                  </a:lnTo>
                  <a:lnTo>
                    <a:pt x="0" y="12"/>
                  </a:lnTo>
                  <a:lnTo>
                    <a:pt x="2" y="8"/>
                  </a:lnTo>
                  <a:lnTo>
                    <a:pt x="4" y="4"/>
                  </a:lnTo>
                  <a:lnTo>
                    <a:pt x="8" y="0"/>
                  </a:lnTo>
                  <a:lnTo>
                    <a:pt x="14" y="0"/>
                  </a:lnTo>
                  <a:lnTo>
                    <a:pt x="30" y="0"/>
                  </a:lnTo>
                </a:path>
              </a:pathLst>
            </a:custGeom>
            <a:noFill/>
            <a:ln w="6731">
              <a:solidFill>
                <a:srgbClr val="000000"/>
              </a:solidFill>
              <a:round/>
              <a:headEnd/>
              <a:tailEnd/>
            </a:ln>
          </p:spPr>
          <p:txBody>
            <a:bodyPr/>
            <a:lstStyle/>
            <a:p>
              <a:endParaRPr lang="en-US"/>
            </a:p>
          </p:txBody>
        </p:sp>
      </p:grpSp>
      <p:sp>
        <p:nvSpPr>
          <p:cNvPr id="16404" name="Rectangle 1912"/>
          <p:cNvSpPr>
            <a:spLocks noChangeAspect="1" noChangeArrowheads="1"/>
          </p:cNvSpPr>
          <p:nvPr/>
        </p:nvSpPr>
        <p:spPr bwMode="auto">
          <a:xfrm>
            <a:off x="2190750" y="3417888"/>
            <a:ext cx="698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3</a:t>
            </a:r>
            <a:endParaRPr lang="en-US" sz="3200" b="1"/>
          </a:p>
        </p:txBody>
      </p:sp>
      <p:sp>
        <p:nvSpPr>
          <p:cNvPr id="16405" name="Rectangle 1923"/>
          <p:cNvSpPr>
            <a:spLocks noChangeAspect="1" noChangeArrowheads="1"/>
          </p:cNvSpPr>
          <p:nvPr/>
        </p:nvSpPr>
        <p:spPr bwMode="auto">
          <a:xfrm>
            <a:off x="5318125" y="2551113"/>
            <a:ext cx="2095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Leu</a:t>
            </a:r>
            <a:endParaRPr lang="en-US" sz="3200" b="1"/>
          </a:p>
        </p:txBody>
      </p:sp>
      <p:sp>
        <p:nvSpPr>
          <p:cNvPr id="16406" name="Rectangle 1926"/>
          <p:cNvSpPr>
            <a:spLocks noChangeAspect="1" noChangeArrowheads="1"/>
          </p:cNvSpPr>
          <p:nvPr/>
        </p:nvSpPr>
        <p:spPr bwMode="auto">
          <a:xfrm>
            <a:off x="5816600" y="2551113"/>
            <a:ext cx="2095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Leu</a:t>
            </a:r>
            <a:endParaRPr lang="en-US" sz="3200" b="1"/>
          </a:p>
        </p:txBody>
      </p:sp>
      <p:sp>
        <p:nvSpPr>
          <p:cNvPr id="16407" name="Rectangle 1929"/>
          <p:cNvSpPr>
            <a:spLocks noChangeAspect="1" noChangeArrowheads="1"/>
          </p:cNvSpPr>
          <p:nvPr/>
        </p:nvSpPr>
        <p:spPr bwMode="auto">
          <a:xfrm>
            <a:off x="5570538" y="2357438"/>
            <a:ext cx="2095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Leu</a:t>
            </a:r>
            <a:endParaRPr lang="en-US" sz="3200" b="1"/>
          </a:p>
        </p:txBody>
      </p:sp>
      <p:sp>
        <p:nvSpPr>
          <p:cNvPr id="16408" name="Rectangle 1932"/>
          <p:cNvSpPr>
            <a:spLocks noChangeAspect="1" noChangeArrowheads="1"/>
          </p:cNvSpPr>
          <p:nvPr/>
        </p:nvSpPr>
        <p:spPr bwMode="auto">
          <a:xfrm>
            <a:off x="5091113" y="2357438"/>
            <a:ext cx="2095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Leu</a:t>
            </a:r>
            <a:endParaRPr lang="en-US" sz="3200" b="1"/>
          </a:p>
        </p:txBody>
      </p:sp>
      <p:sp>
        <p:nvSpPr>
          <p:cNvPr id="16409" name="Rectangle 1934"/>
          <p:cNvSpPr>
            <a:spLocks noChangeAspect="1" noChangeArrowheads="1"/>
          </p:cNvSpPr>
          <p:nvPr/>
        </p:nvSpPr>
        <p:spPr bwMode="auto">
          <a:xfrm>
            <a:off x="6032500" y="2357438"/>
            <a:ext cx="2095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pitchFamily="34" charset="0"/>
              </a:rPr>
              <a:t>Leu</a:t>
            </a:r>
            <a:endParaRPr lang="en-US" sz="3200" b="1"/>
          </a:p>
        </p:txBody>
      </p:sp>
      <p:sp>
        <p:nvSpPr>
          <p:cNvPr id="16410" name="Rectangle 1937"/>
          <p:cNvSpPr>
            <a:spLocks noChangeAspect="1" noChangeArrowheads="1"/>
          </p:cNvSpPr>
          <p:nvPr/>
        </p:nvSpPr>
        <p:spPr bwMode="auto">
          <a:xfrm>
            <a:off x="2095500" y="4191000"/>
            <a:ext cx="304800" cy="153988"/>
          </a:xfrm>
          <a:prstGeom prst="rect">
            <a:avLst/>
          </a:prstGeom>
          <a:noFill/>
          <a:ln w="9525">
            <a:noFill/>
            <a:miter lim="800000"/>
            <a:headEnd/>
            <a:tailEnd/>
          </a:ln>
        </p:spPr>
        <p:txBody>
          <a:bodyPr lIns="0" tIns="0" rIns="0" bIns="0">
            <a:spAutoFit/>
          </a:bodyPr>
          <a:lstStyle/>
          <a:p>
            <a:r>
              <a:rPr lang="en-US" sz="1000" b="1">
                <a:solidFill>
                  <a:srgbClr val="000000"/>
                </a:solidFill>
                <a:latin typeface="Helvetica" pitchFamily="34" charset="0"/>
              </a:rPr>
              <a:t>Zn</a:t>
            </a:r>
            <a:r>
              <a:rPr lang="en-US" sz="1000" b="1" baseline="30000">
                <a:solidFill>
                  <a:srgbClr val="000000"/>
                </a:solidFill>
                <a:latin typeface="Helvetica" pitchFamily="34" charset="0"/>
              </a:rPr>
              <a:t>2+</a:t>
            </a:r>
            <a:endParaRPr lang="en-US" sz="3200" b="1" baseline="30000"/>
          </a:p>
        </p:txBody>
      </p:sp>
      <p:sp>
        <p:nvSpPr>
          <p:cNvPr id="16411" name="Rectangle 1937"/>
          <p:cNvSpPr>
            <a:spLocks noChangeAspect="1" noChangeArrowheads="1"/>
          </p:cNvSpPr>
          <p:nvPr/>
        </p:nvSpPr>
        <p:spPr bwMode="auto">
          <a:xfrm>
            <a:off x="2763838" y="3325813"/>
            <a:ext cx="255587" cy="15398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Zn</a:t>
            </a:r>
            <a:r>
              <a:rPr lang="en-US" sz="1000" b="1" baseline="30000">
                <a:solidFill>
                  <a:srgbClr val="000000"/>
                </a:solidFill>
                <a:latin typeface="Helvetica" pitchFamily="34" charset="0"/>
              </a:rPr>
              <a:t>2+</a:t>
            </a:r>
            <a:endParaRPr lang="en-US" sz="3200" b="1" baseline="30000"/>
          </a:p>
        </p:txBody>
      </p:sp>
      <p:sp>
        <p:nvSpPr>
          <p:cNvPr id="16412" name="Rectangle 1937"/>
          <p:cNvSpPr>
            <a:spLocks noChangeAspect="1" noChangeArrowheads="1"/>
          </p:cNvSpPr>
          <p:nvPr/>
        </p:nvSpPr>
        <p:spPr bwMode="auto">
          <a:xfrm>
            <a:off x="2259013" y="2565400"/>
            <a:ext cx="255587" cy="153988"/>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Zn</a:t>
            </a:r>
            <a:r>
              <a:rPr lang="en-US" sz="1000" b="1" baseline="30000">
                <a:solidFill>
                  <a:srgbClr val="000000"/>
                </a:solidFill>
                <a:latin typeface="Helvetica" pitchFamily="34" charset="0"/>
              </a:rPr>
              <a:t>2+</a:t>
            </a:r>
            <a:endParaRPr lang="en-US" sz="3200" b="1" baseline="30000"/>
          </a:p>
        </p:txBody>
      </p:sp>
      <p:sp>
        <p:nvSpPr>
          <p:cNvPr id="16413" name="Rectangle 1937"/>
          <p:cNvSpPr>
            <a:spLocks noChangeAspect="1" noChangeArrowheads="1"/>
          </p:cNvSpPr>
          <p:nvPr/>
        </p:nvSpPr>
        <p:spPr bwMode="auto">
          <a:xfrm>
            <a:off x="1301750" y="1738313"/>
            <a:ext cx="255588" cy="153987"/>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Zn</a:t>
            </a:r>
            <a:r>
              <a:rPr lang="en-US" sz="1000" b="1" baseline="30000">
                <a:solidFill>
                  <a:srgbClr val="000000"/>
                </a:solidFill>
                <a:latin typeface="Helvetica" pitchFamily="34" charset="0"/>
              </a:rPr>
              <a:t>2+</a:t>
            </a:r>
            <a:endParaRPr lang="en-US" sz="1000" b="1" baseline="30000"/>
          </a:p>
        </p:txBody>
      </p:sp>
      <p:sp>
        <p:nvSpPr>
          <p:cNvPr id="16414" name="Rectangle 1746"/>
          <p:cNvSpPr>
            <a:spLocks noChangeAspect="1" noChangeArrowheads="1"/>
          </p:cNvSpPr>
          <p:nvPr/>
        </p:nvSpPr>
        <p:spPr bwMode="auto">
          <a:xfrm>
            <a:off x="228600" y="2025650"/>
            <a:ext cx="390525" cy="338138"/>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Zinc</a:t>
            </a:r>
          </a:p>
          <a:p>
            <a:r>
              <a:rPr lang="en-US" sz="1100" b="1">
                <a:solidFill>
                  <a:srgbClr val="000000"/>
                </a:solidFill>
                <a:latin typeface="Helvetica" pitchFamily="34" charset="0"/>
              </a:rPr>
              <a:t>finger</a:t>
            </a:r>
            <a:endParaRPr lang="en-US" sz="4000" b="1"/>
          </a:p>
        </p:txBody>
      </p:sp>
      <p:grpSp>
        <p:nvGrpSpPr>
          <p:cNvPr id="16415" name="Group 122"/>
          <p:cNvGrpSpPr>
            <a:grpSpLocks noChangeAspect="1"/>
          </p:cNvGrpSpPr>
          <p:nvPr/>
        </p:nvGrpSpPr>
        <p:grpSpPr bwMode="auto">
          <a:xfrm>
            <a:off x="2208213" y="4159250"/>
            <a:ext cx="652462" cy="1588"/>
            <a:chOff x="2665413" y="5356221"/>
            <a:chExt cx="512532" cy="1592"/>
          </a:xfrm>
        </p:grpSpPr>
        <p:sp>
          <p:nvSpPr>
            <p:cNvPr id="16433" name="Line 1729"/>
            <p:cNvSpPr>
              <a:spLocks noChangeAspect="1" noChangeShapeType="1"/>
            </p:cNvSpPr>
            <p:nvPr/>
          </p:nvSpPr>
          <p:spPr bwMode="auto">
            <a:xfrm>
              <a:off x="2665413" y="5356225"/>
              <a:ext cx="501650" cy="1588"/>
            </a:xfrm>
            <a:prstGeom prst="line">
              <a:avLst/>
            </a:prstGeom>
            <a:noFill/>
            <a:ln w="12700">
              <a:solidFill>
                <a:schemeClr val="bg1"/>
              </a:solidFill>
              <a:round/>
              <a:headEnd/>
              <a:tailEnd/>
            </a:ln>
          </p:spPr>
          <p:txBody>
            <a:bodyPr/>
            <a:lstStyle/>
            <a:p>
              <a:endParaRPr lang="en-US"/>
            </a:p>
          </p:txBody>
        </p:sp>
        <p:sp>
          <p:nvSpPr>
            <p:cNvPr id="16434" name="Line 1729"/>
            <p:cNvSpPr>
              <a:spLocks noChangeAspect="1" noChangeShapeType="1"/>
            </p:cNvSpPr>
            <p:nvPr/>
          </p:nvSpPr>
          <p:spPr bwMode="auto">
            <a:xfrm>
              <a:off x="2676295" y="5356221"/>
              <a:ext cx="501650" cy="1588"/>
            </a:xfrm>
            <a:prstGeom prst="line">
              <a:avLst/>
            </a:prstGeom>
            <a:noFill/>
            <a:ln w="4">
              <a:solidFill>
                <a:srgbClr val="000000"/>
              </a:solidFill>
              <a:round/>
              <a:headEnd/>
              <a:tailEnd/>
            </a:ln>
          </p:spPr>
          <p:txBody>
            <a:bodyPr/>
            <a:lstStyle/>
            <a:p>
              <a:endParaRPr lang="en-US"/>
            </a:p>
          </p:txBody>
        </p:sp>
      </p:grpSp>
      <p:grpSp>
        <p:nvGrpSpPr>
          <p:cNvPr id="16416" name="Group 123"/>
          <p:cNvGrpSpPr>
            <a:grpSpLocks noChangeAspect="1"/>
          </p:cNvGrpSpPr>
          <p:nvPr/>
        </p:nvGrpSpPr>
        <p:grpSpPr bwMode="auto">
          <a:xfrm>
            <a:off x="2038350" y="2109788"/>
            <a:ext cx="836613" cy="125412"/>
            <a:chOff x="2532063" y="3749671"/>
            <a:chExt cx="656768" cy="98429"/>
          </a:xfrm>
        </p:grpSpPr>
        <p:sp>
          <p:nvSpPr>
            <p:cNvPr id="16431" name="Line 1784"/>
            <p:cNvSpPr>
              <a:spLocks noChangeAspect="1" noChangeShapeType="1"/>
            </p:cNvSpPr>
            <p:nvPr/>
          </p:nvSpPr>
          <p:spPr bwMode="auto">
            <a:xfrm>
              <a:off x="2532063" y="3749675"/>
              <a:ext cx="635000" cy="98425"/>
            </a:xfrm>
            <a:prstGeom prst="line">
              <a:avLst/>
            </a:prstGeom>
            <a:noFill/>
            <a:ln w="12700">
              <a:solidFill>
                <a:schemeClr val="bg1"/>
              </a:solidFill>
              <a:round/>
              <a:headEnd/>
              <a:tailEnd/>
            </a:ln>
          </p:spPr>
          <p:txBody>
            <a:bodyPr/>
            <a:lstStyle/>
            <a:p>
              <a:endParaRPr lang="en-US"/>
            </a:p>
          </p:txBody>
        </p:sp>
        <p:sp>
          <p:nvSpPr>
            <p:cNvPr id="16432" name="Line 1784"/>
            <p:cNvSpPr>
              <a:spLocks noChangeAspect="1" noChangeShapeType="1"/>
            </p:cNvSpPr>
            <p:nvPr/>
          </p:nvSpPr>
          <p:spPr bwMode="auto">
            <a:xfrm>
              <a:off x="2553831" y="3749671"/>
              <a:ext cx="635000" cy="98425"/>
            </a:xfrm>
            <a:prstGeom prst="line">
              <a:avLst/>
            </a:prstGeom>
            <a:noFill/>
            <a:ln w="6731">
              <a:solidFill>
                <a:srgbClr val="000000"/>
              </a:solidFill>
              <a:round/>
              <a:headEnd/>
              <a:tailEnd/>
            </a:ln>
          </p:spPr>
          <p:txBody>
            <a:bodyPr/>
            <a:lstStyle/>
            <a:p>
              <a:endParaRPr lang="en-US"/>
            </a:p>
          </p:txBody>
        </p:sp>
      </p:grpSp>
      <p:grpSp>
        <p:nvGrpSpPr>
          <p:cNvPr id="16417" name="Group 120"/>
          <p:cNvGrpSpPr>
            <a:grpSpLocks noChangeAspect="1"/>
          </p:cNvGrpSpPr>
          <p:nvPr/>
        </p:nvGrpSpPr>
        <p:grpSpPr bwMode="auto">
          <a:xfrm>
            <a:off x="7496175" y="4089400"/>
            <a:ext cx="677863" cy="412750"/>
            <a:chOff x="6815138" y="5302699"/>
            <a:chExt cx="531129" cy="323401"/>
          </a:xfrm>
        </p:grpSpPr>
        <p:sp>
          <p:nvSpPr>
            <p:cNvPr id="16429" name="Line 1897"/>
            <p:cNvSpPr>
              <a:spLocks noChangeAspect="1" noChangeShapeType="1"/>
            </p:cNvSpPr>
            <p:nvPr/>
          </p:nvSpPr>
          <p:spPr bwMode="auto">
            <a:xfrm flipV="1">
              <a:off x="6815138" y="5324475"/>
              <a:ext cx="498475" cy="301625"/>
            </a:xfrm>
            <a:prstGeom prst="line">
              <a:avLst/>
            </a:prstGeom>
            <a:noFill/>
            <a:ln w="12700">
              <a:solidFill>
                <a:schemeClr val="bg1"/>
              </a:solidFill>
              <a:round/>
              <a:headEnd/>
              <a:tailEnd/>
            </a:ln>
          </p:spPr>
          <p:txBody>
            <a:bodyPr/>
            <a:lstStyle/>
            <a:p>
              <a:endParaRPr lang="en-US"/>
            </a:p>
          </p:txBody>
        </p:sp>
        <p:sp>
          <p:nvSpPr>
            <p:cNvPr id="16430" name="Line 1897"/>
            <p:cNvSpPr>
              <a:spLocks noChangeAspect="1" noChangeShapeType="1"/>
            </p:cNvSpPr>
            <p:nvPr/>
          </p:nvSpPr>
          <p:spPr bwMode="auto">
            <a:xfrm flipV="1">
              <a:off x="6847792" y="5302699"/>
              <a:ext cx="498475" cy="301625"/>
            </a:xfrm>
            <a:prstGeom prst="line">
              <a:avLst/>
            </a:prstGeom>
            <a:noFill/>
            <a:ln w="6731">
              <a:solidFill>
                <a:srgbClr val="000000"/>
              </a:solidFill>
              <a:round/>
              <a:headEnd/>
              <a:tailEnd/>
            </a:ln>
          </p:spPr>
          <p:txBody>
            <a:bodyPr/>
            <a:lstStyle/>
            <a:p>
              <a:endParaRPr lang="en-US"/>
            </a:p>
          </p:txBody>
        </p:sp>
      </p:grpSp>
      <p:grpSp>
        <p:nvGrpSpPr>
          <p:cNvPr id="16418" name="Group 121"/>
          <p:cNvGrpSpPr>
            <a:grpSpLocks noChangeAspect="1"/>
          </p:cNvGrpSpPr>
          <p:nvPr/>
        </p:nvGrpSpPr>
        <p:grpSpPr bwMode="auto">
          <a:xfrm>
            <a:off x="4243388" y="3254375"/>
            <a:ext cx="301625" cy="620713"/>
            <a:chOff x="4262438" y="4646835"/>
            <a:chExt cx="236307" cy="487140"/>
          </a:xfrm>
        </p:grpSpPr>
        <p:sp>
          <p:nvSpPr>
            <p:cNvPr id="16427" name="Line 1909"/>
            <p:cNvSpPr>
              <a:spLocks noChangeAspect="1" noChangeShapeType="1"/>
            </p:cNvSpPr>
            <p:nvPr/>
          </p:nvSpPr>
          <p:spPr bwMode="auto">
            <a:xfrm>
              <a:off x="4262438" y="4657725"/>
              <a:ext cx="225425" cy="476250"/>
            </a:xfrm>
            <a:prstGeom prst="line">
              <a:avLst/>
            </a:prstGeom>
            <a:noFill/>
            <a:ln w="12700">
              <a:solidFill>
                <a:schemeClr val="bg1"/>
              </a:solidFill>
              <a:round/>
              <a:headEnd/>
              <a:tailEnd/>
            </a:ln>
          </p:spPr>
          <p:txBody>
            <a:bodyPr/>
            <a:lstStyle/>
            <a:p>
              <a:endParaRPr lang="en-US"/>
            </a:p>
          </p:txBody>
        </p:sp>
        <p:sp>
          <p:nvSpPr>
            <p:cNvPr id="16428" name="Line 1909"/>
            <p:cNvSpPr>
              <a:spLocks noChangeAspect="1" noChangeShapeType="1"/>
            </p:cNvSpPr>
            <p:nvPr/>
          </p:nvSpPr>
          <p:spPr bwMode="auto">
            <a:xfrm>
              <a:off x="4273320" y="4646835"/>
              <a:ext cx="225425" cy="476250"/>
            </a:xfrm>
            <a:prstGeom prst="line">
              <a:avLst/>
            </a:prstGeom>
            <a:noFill/>
            <a:ln w="6731">
              <a:solidFill>
                <a:srgbClr val="000000"/>
              </a:solidFill>
              <a:round/>
              <a:headEnd/>
              <a:tailEnd/>
            </a:ln>
          </p:spPr>
          <p:txBody>
            <a:bodyPr/>
            <a:lstStyle/>
            <a:p>
              <a:endParaRPr lang="en-US"/>
            </a:p>
          </p:txBody>
        </p:sp>
      </p:grpSp>
      <p:grpSp>
        <p:nvGrpSpPr>
          <p:cNvPr id="16419" name="Group 136"/>
          <p:cNvGrpSpPr>
            <a:grpSpLocks noChangeAspect="1"/>
          </p:cNvGrpSpPr>
          <p:nvPr/>
        </p:nvGrpSpPr>
        <p:grpSpPr bwMode="auto">
          <a:xfrm>
            <a:off x="1030288" y="2357438"/>
            <a:ext cx="463550" cy="419100"/>
            <a:chOff x="1741489" y="3943345"/>
            <a:chExt cx="364216" cy="328617"/>
          </a:xfrm>
        </p:grpSpPr>
        <p:grpSp>
          <p:nvGrpSpPr>
            <p:cNvPr id="16421" name="Group 132"/>
            <p:cNvGrpSpPr>
              <a:grpSpLocks noChangeAspect="1"/>
            </p:cNvGrpSpPr>
            <p:nvPr/>
          </p:nvGrpSpPr>
          <p:grpSpPr bwMode="auto">
            <a:xfrm>
              <a:off x="1741489" y="3943349"/>
              <a:ext cx="363989" cy="328613"/>
              <a:chOff x="1741489" y="3943349"/>
              <a:chExt cx="363989" cy="328613"/>
            </a:xfrm>
          </p:grpSpPr>
          <p:cxnSp>
            <p:nvCxnSpPr>
              <p:cNvPr id="16425" name="Straight Connector 129"/>
              <p:cNvCxnSpPr>
                <a:cxnSpLocks noChangeAspect="1" noChangeShapeType="1"/>
              </p:cNvCxnSpPr>
              <p:nvPr/>
            </p:nvCxnSpPr>
            <p:spPr bwMode="auto">
              <a:xfrm rot="5400000">
                <a:off x="1593509" y="4091329"/>
                <a:ext cx="328613" cy="32654"/>
              </a:xfrm>
              <a:prstGeom prst="line">
                <a:avLst/>
              </a:prstGeom>
              <a:noFill/>
              <a:ln w="12700" algn="ctr">
                <a:solidFill>
                  <a:schemeClr val="bg1"/>
                </a:solidFill>
                <a:round/>
                <a:headEnd/>
                <a:tailEnd/>
              </a:ln>
            </p:spPr>
          </p:cxnSp>
          <p:cxnSp>
            <p:nvCxnSpPr>
              <p:cNvPr id="16426" name="Straight Connector 131"/>
              <p:cNvCxnSpPr>
                <a:cxnSpLocks noChangeAspect="1" noChangeShapeType="1"/>
              </p:cNvCxnSpPr>
              <p:nvPr/>
            </p:nvCxnSpPr>
            <p:spPr bwMode="auto">
              <a:xfrm flipV="1">
                <a:off x="1752370" y="4047899"/>
                <a:ext cx="353108" cy="217487"/>
              </a:xfrm>
              <a:prstGeom prst="line">
                <a:avLst/>
              </a:prstGeom>
              <a:noFill/>
              <a:ln w="12700" algn="ctr">
                <a:solidFill>
                  <a:schemeClr val="bg1"/>
                </a:solidFill>
                <a:round/>
                <a:headEnd/>
                <a:tailEnd/>
              </a:ln>
            </p:spPr>
          </p:cxnSp>
        </p:grpSp>
        <p:grpSp>
          <p:nvGrpSpPr>
            <p:cNvPr id="16422" name="Group 133"/>
            <p:cNvGrpSpPr>
              <a:grpSpLocks noChangeAspect="1"/>
            </p:cNvGrpSpPr>
            <p:nvPr/>
          </p:nvGrpSpPr>
          <p:grpSpPr bwMode="auto">
            <a:xfrm>
              <a:off x="1741716" y="3943345"/>
              <a:ext cx="363989" cy="328613"/>
              <a:chOff x="1741489" y="3943349"/>
              <a:chExt cx="363989" cy="328613"/>
            </a:xfrm>
          </p:grpSpPr>
          <p:cxnSp>
            <p:nvCxnSpPr>
              <p:cNvPr id="16423" name="Straight Connector 134"/>
              <p:cNvCxnSpPr>
                <a:cxnSpLocks noChangeAspect="1" noChangeShapeType="1"/>
              </p:cNvCxnSpPr>
              <p:nvPr/>
            </p:nvCxnSpPr>
            <p:spPr bwMode="auto">
              <a:xfrm rot="5400000">
                <a:off x="1593509" y="4091329"/>
                <a:ext cx="328613" cy="32654"/>
              </a:xfrm>
              <a:prstGeom prst="line">
                <a:avLst/>
              </a:prstGeom>
              <a:noFill/>
              <a:ln w="9525" algn="ctr">
                <a:solidFill>
                  <a:schemeClr val="tx1"/>
                </a:solidFill>
                <a:round/>
                <a:headEnd/>
                <a:tailEnd/>
              </a:ln>
            </p:spPr>
          </p:cxnSp>
          <p:cxnSp>
            <p:nvCxnSpPr>
              <p:cNvPr id="16424" name="Straight Connector 135"/>
              <p:cNvCxnSpPr>
                <a:cxnSpLocks noChangeAspect="1" noChangeShapeType="1"/>
              </p:cNvCxnSpPr>
              <p:nvPr/>
            </p:nvCxnSpPr>
            <p:spPr bwMode="auto">
              <a:xfrm flipV="1">
                <a:off x="1752370" y="4047899"/>
                <a:ext cx="353108" cy="217487"/>
              </a:xfrm>
              <a:prstGeom prst="line">
                <a:avLst/>
              </a:prstGeom>
              <a:noFill/>
              <a:ln w="9525" algn="ctr">
                <a:solidFill>
                  <a:schemeClr val="tx1"/>
                </a:solidFill>
                <a:round/>
                <a:headEnd/>
                <a:tailEnd/>
              </a:ln>
            </p:spPr>
          </p:cxnSp>
        </p:grpSp>
      </p:grpSp>
      <p:sp>
        <p:nvSpPr>
          <p:cNvPr id="16420" name="Title 53"/>
          <p:cNvSpPr>
            <a:spLocks noGrp="1"/>
          </p:cNvSpPr>
          <p:nvPr>
            <p:ph type="title"/>
          </p:nvPr>
        </p:nvSpPr>
        <p:spPr/>
        <p:txBody>
          <a:bodyPr/>
          <a:lstStyle/>
          <a:p>
            <a:r>
              <a:rPr lang="en-US" sz="2800" dirty="0" smtClean="0"/>
              <a:t>DNA-Binding Domains in Transcription Factors, cont.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2183</Words>
  <Application>Microsoft Office PowerPoint</Application>
  <PresentationFormat>On-screen Show (4:3)</PresentationFormat>
  <Paragraphs>628</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Arial</vt:lpstr>
      <vt:lpstr>Arial Narrow</vt:lpstr>
      <vt:lpstr>Georgia</vt:lpstr>
      <vt:lpstr>Helvetica</vt:lpstr>
      <vt:lpstr>Symbol</vt:lpstr>
      <vt:lpstr>Times New Roman</vt:lpstr>
      <vt:lpstr>Wingdings</vt:lpstr>
      <vt:lpstr>Default Design</vt:lpstr>
      <vt:lpstr>Image</vt:lpstr>
      <vt:lpstr>Bitmap Image</vt:lpstr>
      <vt:lpstr>Study Guide/Outline—Eukaryotic Gene Regulation</vt:lpstr>
      <vt:lpstr>Eukaryotic Gene Expression--more complex than prokaryotic expression because:</vt:lpstr>
      <vt:lpstr>PowerPoint Presentation</vt:lpstr>
      <vt:lpstr>Levels at which eukaryotic  gene expression is controlled</vt:lpstr>
      <vt:lpstr>Basal (General) Transcription in Eukaryotes</vt:lpstr>
      <vt:lpstr>Regulatory Transcription Factors act as activators or repressors of general transcription</vt:lpstr>
      <vt:lpstr>How do different Transcription Factor proteins recognize specific promoter sequences? (DNA-Binding Motifs in Transcription Factors)</vt:lpstr>
      <vt:lpstr>DNA-Binding Domains in Transcription Factors</vt:lpstr>
      <vt:lpstr>DNA-Binding Domains in Transcription Factors, cont.</vt:lpstr>
      <vt:lpstr>Regulatory Transcription Factors can interact directly with General Transcription Factors or with a co-factor</vt:lpstr>
      <vt:lpstr>OR Mediator protein interacts between regulatory factors and general transcription factors (enhancers and silencers are distant)</vt:lpstr>
      <vt:lpstr>Common ways to modulate regulatory transcription factors</vt:lpstr>
      <vt:lpstr>Example of hormone signal and homodimerization</vt:lpstr>
      <vt:lpstr>Gene expression can be repressed by chromosome packaging</vt:lpstr>
      <vt:lpstr>Experiment showing that the areas of “unpackaging” correspond with gene expression</vt:lpstr>
      <vt:lpstr>Gene-specific DNA Packaging (for tissue-specific expression)</vt:lpstr>
      <vt:lpstr>ATP-Dependent Chromatin Modeling</vt:lpstr>
      <vt:lpstr>Histone Variants Play Roles in Chromatin Structure</vt:lpstr>
      <vt:lpstr>Histone Modifications and their Effect on Nucleosome Structure</vt:lpstr>
      <vt:lpstr>Example of Histone Code</vt:lpstr>
      <vt:lpstr>Model for histone displacement for transcription activation</vt:lpstr>
      <vt:lpstr>Inheritance of Methylation patterns is not limited to X chromosome</vt:lpstr>
      <vt:lpstr>Prader-Willi Syndrome</vt:lpstr>
      <vt:lpstr>Angelman’s Syndrome caused by inheritance of 15q11-q13 deletions from mother (forced paternal expression)</vt:lpstr>
      <vt:lpstr>Methylation inhibits the binding of an activator protein</vt:lpstr>
      <vt:lpstr>Methyl-CpG-binding protein recruits other proteins that change the chromatin to a closed conformation</vt:lpstr>
      <vt:lpstr>PowerPoint Presentation</vt:lpstr>
      <vt:lpstr>Levels at which eukaryotic  gene expression is controlled</vt:lpstr>
    </vt:vector>
  </TitlesOfParts>
  <Company>Georgia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 17.1  Levels at which gene expression can be controlled in eukaryotes</dc:title>
  <dc:creator>echen</dc:creator>
  <cp:lastModifiedBy>Estella B Chen</cp:lastModifiedBy>
  <cp:revision>105</cp:revision>
  <dcterms:created xsi:type="dcterms:W3CDTF">2003-04-22T20:21:19Z</dcterms:created>
  <dcterms:modified xsi:type="dcterms:W3CDTF">2014-11-20T20:13:14Z</dcterms:modified>
</cp:coreProperties>
</file>