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9" r:id="rId2"/>
    <p:sldId id="280" r:id="rId3"/>
    <p:sldId id="281" r:id="rId4"/>
    <p:sldId id="256" r:id="rId5"/>
    <p:sldId id="284" r:id="rId6"/>
    <p:sldId id="257" r:id="rId7"/>
    <p:sldId id="259" r:id="rId8"/>
    <p:sldId id="258" r:id="rId9"/>
    <p:sldId id="260" r:id="rId10"/>
    <p:sldId id="261" r:id="rId11"/>
    <p:sldId id="275" r:id="rId12"/>
    <p:sldId id="274" r:id="rId13"/>
    <p:sldId id="273" r:id="rId14"/>
    <p:sldId id="282" r:id="rId15"/>
    <p:sldId id="263" r:id="rId16"/>
    <p:sldId id="264" r:id="rId17"/>
    <p:sldId id="276" r:id="rId18"/>
    <p:sldId id="283" r:id="rId19"/>
    <p:sldId id="262" r:id="rId20"/>
    <p:sldId id="265" r:id="rId21"/>
    <p:sldId id="278" r:id="rId22"/>
    <p:sldId id="267" r:id="rId23"/>
    <p:sldId id="268" r:id="rId24"/>
    <p:sldId id="285" r:id="rId25"/>
    <p:sldId id="286" r:id="rId26"/>
    <p:sldId id="266" r:id="rId27"/>
    <p:sldId id="270" r:id="rId28"/>
    <p:sldId id="271" r:id="rId29"/>
    <p:sldId id="277" r:id="rId30"/>
    <p:sldId id="272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840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01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86399-E4BB-4350-8E7A-ADE9A2754FE4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907C-7031-4B19-9FF0-B0A5BE198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8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907C-7031-4B19-9FF0-B0A5BE198D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6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Sequence of BRCA2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Wooster et al., 1995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907C-7031-4B19-9FF0-B0A5BE198D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1E26D7-4701-41F7-929F-7FBEB6F8E319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716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5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3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33500"/>
            <a:ext cx="4067175" cy="459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975" y="1333500"/>
            <a:ext cx="4067175" cy="459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2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6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0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9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E89C6-4A8E-4A63-B778-86C6147FE7BC}" type="datetimeFigureOut">
              <a:rPr lang="en-US" smtClean="0"/>
              <a:pPr/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7EA2-BC26-433F-A930-15955F827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pmap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3300 Objectives for 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buNone/>
            </a:pPr>
            <a:r>
              <a:rPr lang="en-US" dirty="0"/>
              <a:t>Students will be able to</a:t>
            </a:r>
          </a:p>
          <a:p>
            <a:pPr lvl="0"/>
            <a:r>
              <a:rPr lang="en-US" dirty="0"/>
              <a:t>describe map-based and whole genome </a:t>
            </a:r>
            <a:r>
              <a:rPr lang="en-US" dirty="0" smtClean="0"/>
              <a:t>sequencing </a:t>
            </a:r>
            <a:r>
              <a:rPr lang="en-US" dirty="0"/>
              <a:t>approaches</a:t>
            </a:r>
          </a:p>
          <a:p>
            <a:pPr lvl="0"/>
            <a:r>
              <a:rPr lang="en-US" dirty="0"/>
              <a:t>explain how genetic and physical chromosome maps are </a:t>
            </a:r>
            <a:r>
              <a:rPr lang="en-US" dirty="0" smtClean="0"/>
              <a:t>prepared</a:t>
            </a:r>
            <a:endParaRPr lang="en-US" dirty="0"/>
          </a:p>
          <a:p>
            <a:pPr lvl="0"/>
            <a:r>
              <a:rPr lang="en-US" dirty="0"/>
              <a:t>access and use genetic information from public databases, given a particular problem in biotechnology, medicine, or biology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1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142" name="AutoShape 14"/>
          <p:cNvSpPr>
            <a:spLocks noChangeArrowheads="1"/>
          </p:cNvSpPr>
          <p:nvPr/>
        </p:nvSpPr>
        <p:spPr bwMode="auto">
          <a:xfrm>
            <a:off x="228600" y="4114800"/>
            <a:ext cx="3352800" cy="1295400"/>
          </a:xfrm>
          <a:prstGeom prst="wedgeRectCallout">
            <a:avLst>
              <a:gd name="adj1" fmla="val 3926"/>
              <a:gd name="adj2" fmla="val 929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 dirty="0" smtClean="0"/>
              <a:t>(Most restriction sites are shared in the population</a:t>
            </a:r>
            <a:r>
              <a:rPr lang="en-US" sz="1600" b="1" dirty="0" smtClean="0">
                <a:sym typeface="Wingdings" pitchFamily="2" charset="2"/>
              </a:rPr>
              <a:t> </a:t>
            </a:r>
            <a:r>
              <a:rPr lang="en-US" sz="1600" b="1" dirty="0" smtClean="0"/>
              <a:t>if restriction segments are found in 99% of individuals then it </a:t>
            </a:r>
            <a:r>
              <a:rPr lang="en-US" sz="1600" b="1" dirty="0"/>
              <a:t>is considered </a:t>
            </a:r>
            <a:r>
              <a:rPr lang="en-US" sz="1600" b="1" i="1" dirty="0" smtClean="0"/>
              <a:t>monomorphic.)</a:t>
            </a:r>
            <a:endParaRPr lang="en-US" sz="1600" b="1" i="1" dirty="0"/>
          </a:p>
        </p:txBody>
      </p:sp>
      <p:sp>
        <p:nvSpPr>
          <p:cNvPr id="19460" name="Rectangle 24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90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3248155" name="Text Box 27"/>
          <p:cNvSpPr txBox="1">
            <a:spLocks noChangeArrowheads="1"/>
          </p:cNvSpPr>
          <p:nvPr/>
        </p:nvSpPr>
        <p:spPr bwMode="auto">
          <a:xfrm>
            <a:off x="228600" y="6321623"/>
            <a:ext cx="1981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Brooker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21.4</a:t>
            </a:r>
            <a:endParaRPr lang="en-US" sz="105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3216" descr="bro25332_21_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8"/>
          <a:stretch>
            <a:fillRect/>
          </a:stretch>
        </p:blipFill>
        <p:spPr bwMode="auto">
          <a:xfrm>
            <a:off x="3505200" y="781050"/>
            <a:ext cx="482600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30"/>
          <p:cNvSpPr>
            <a:spLocks noChangeArrowheads="1"/>
          </p:cNvSpPr>
          <p:nvPr/>
        </p:nvSpPr>
        <p:spPr bwMode="auto">
          <a:xfrm>
            <a:off x="5268913" y="4614863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1000" b="1"/>
          </a:p>
        </p:txBody>
      </p:sp>
      <p:sp>
        <p:nvSpPr>
          <p:cNvPr id="19465" name="Rectangle 31"/>
          <p:cNvSpPr>
            <a:spLocks noChangeArrowheads="1"/>
          </p:cNvSpPr>
          <p:nvPr/>
        </p:nvSpPr>
        <p:spPr bwMode="auto">
          <a:xfrm>
            <a:off x="5875338" y="4614863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1000" b="1"/>
          </a:p>
        </p:txBody>
      </p:sp>
      <p:sp>
        <p:nvSpPr>
          <p:cNvPr id="19466" name="Rectangle 32"/>
          <p:cNvSpPr>
            <a:spLocks noChangeArrowheads="1"/>
          </p:cNvSpPr>
          <p:nvPr/>
        </p:nvSpPr>
        <p:spPr bwMode="auto">
          <a:xfrm>
            <a:off x="6486525" y="4614863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sz="1000" b="1" dirty="0"/>
          </a:p>
        </p:txBody>
      </p:sp>
      <p:grpSp>
        <p:nvGrpSpPr>
          <p:cNvPr id="19467" name="Group 3161"/>
          <p:cNvGrpSpPr>
            <a:grpSpLocks noChangeAspect="1"/>
          </p:cNvGrpSpPr>
          <p:nvPr/>
        </p:nvGrpSpPr>
        <p:grpSpPr bwMode="auto">
          <a:xfrm>
            <a:off x="4200525" y="1711325"/>
            <a:ext cx="679450" cy="107950"/>
            <a:chOff x="3617913" y="3863975"/>
            <a:chExt cx="377825" cy="60325"/>
          </a:xfrm>
        </p:grpSpPr>
        <p:sp>
          <p:nvSpPr>
            <p:cNvPr id="19591" name="Line 2269"/>
            <p:cNvSpPr>
              <a:spLocks noChangeAspect="1" noChangeShapeType="1"/>
            </p:cNvSpPr>
            <p:nvPr/>
          </p:nvSpPr>
          <p:spPr bwMode="auto">
            <a:xfrm flipV="1">
              <a:off x="3808413" y="389572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19592" name="Freeform 2270"/>
            <p:cNvSpPr>
              <a:spLocks noChangeAspect="1"/>
            </p:cNvSpPr>
            <p:nvPr/>
          </p:nvSpPr>
          <p:spPr bwMode="auto">
            <a:xfrm>
              <a:off x="3617913" y="3863975"/>
              <a:ext cx="377825" cy="31750"/>
            </a:xfrm>
            <a:custGeom>
              <a:avLst/>
              <a:gdLst>
                <a:gd name="T0" fmla="*/ 2147483647 w 238"/>
                <a:gd name="T1" fmla="*/ 0 h 20"/>
                <a:gd name="T2" fmla="*/ 2147483647 w 238"/>
                <a:gd name="T3" fmla="*/ 2147483647 h 20"/>
                <a:gd name="T4" fmla="*/ 2147483647 w 238"/>
                <a:gd name="T5" fmla="*/ 2147483647 h 20"/>
                <a:gd name="T6" fmla="*/ 2147483647 w 238"/>
                <a:gd name="T7" fmla="*/ 2147483647 h 20"/>
                <a:gd name="T8" fmla="*/ 2147483647 w 238"/>
                <a:gd name="T9" fmla="*/ 2147483647 h 20"/>
                <a:gd name="T10" fmla="*/ 2147483647 w 238"/>
                <a:gd name="T11" fmla="*/ 2147483647 h 20"/>
                <a:gd name="T12" fmla="*/ 2147483647 w 238"/>
                <a:gd name="T13" fmla="*/ 2147483647 h 20"/>
                <a:gd name="T14" fmla="*/ 2147483647 w 238"/>
                <a:gd name="T15" fmla="*/ 2147483647 h 20"/>
                <a:gd name="T16" fmla="*/ 2147483647 w 238"/>
                <a:gd name="T17" fmla="*/ 2147483647 h 20"/>
                <a:gd name="T18" fmla="*/ 2147483647 w 238"/>
                <a:gd name="T19" fmla="*/ 2147483647 h 20"/>
                <a:gd name="T20" fmla="*/ 2147483647 w 238"/>
                <a:gd name="T21" fmla="*/ 2147483647 h 20"/>
                <a:gd name="T22" fmla="*/ 2147483647 w 238"/>
                <a:gd name="T23" fmla="*/ 2147483647 h 20"/>
                <a:gd name="T24" fmla="*/ 2147483647 w 238"/>
                <a:gd name="T25" fmla="*/ 2147483647 h 20"/>
                <a:gd name="T26" fmla="*/ 0 w 238"/>
                <a:gd name="T27" fmla="*/ 2147483647 h 20"/>
                <a:gd name="T28" fmla="*/ 0 w 238"/>
                <a:gd name="T29" fmla="*/ 2147483647 h 20"/>
                <a:gd name="T30" fmla="*/ 0 w 238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20"/>
                <a:gd name="T50" fmla="*/ 238 w 23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20">
                  <a:moveTo>
                    <a:pt x="238" y="0"/>
                  </a:moveTo>
                  <a:lnTo>
                    <a:pt x="238" y="12"/>
                  </a:lnTo>
                  <a:lnTo>
                    <a:pt x="236" y="16"/>
                  </a:lnTo>
                  <a:lnTo>
                    <a:pt x="234" y="18"/>
                  </a:lnTo>
                  <a:lnTo>
                    <a:pt x="232" y="20"/>
                  </a:lnTo>
                  <a:lnTo>
                    <a:pt x="228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grpSp>
        <p:nvGrpSpPr>
          <p:cNvPr id="19468" name="Group 3162"/>
          <p:cNvGrpSpPr>
            <a:grpSpLocks noChangeAspect="1"/>
          </p:cNvGrpSpPr>
          <p:nvPr/>
        </p:nvGrpSpPr>
        <p:grpSpPr bwMode="auto">
          <a:xfrm>
            <a:off x="4908550" y="1711325"/>
            <a:ext cx="989013" cy="107950"/>
            <a:chOff x="4011613" y="3863975"/>
            <a:chExt cx="549275" cy="60325"/>
          </a:xfrm>
        </p:grpSpPr>
        <p:sp>
          <p:nvSpPr>
            <p:cNvPr id="19589" name="Line 2271"/>
            <p:cNvSpPr>
              <a:spLocks noChangeAspect="1" noChangeShapeType="1"/>
            </p:cNvSpPr>
            <p:nvPr/>
          </p:nvSpPr>
          <p:spPr bwMode="auto">
            <a:xfrm flipV="1">
              <a:off x="4287838" y="389572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19590" name="Freeform 2272"/>
            <p:cNvSpPr>
              <a:spLocks noChangeAspect="1"/>
            </p:cNvSpPr>
            <p:nvPr/>
          </p:nvSpPr>
          <p:spPr bwMode="auto">
            <a:xfrm>
              <a:off x="4011613" y="3863975"/>
              <a:ext cx="549275" cy="31750"/>
            </a:xfrm>
            <a:custGeom>
              <a:avLst/>
              <a:gdLst>
                <a:gd name="T0" fmla="*/ 2147483647 w 346"/>
                <a:gd name="T1" fmla="*/ 0 h 20"/>
                <a:gd name="T2" fmla="*/ 2147483647 w 346"/>
                <a:gd name="T3" fmla="*/ 2147483647 h 20"/>
                <a:gd name="T4" fmla="*/ 2147483647 w 346"/>
                <a:gd name="T5" fmla="*/ 2147483647 h 20"/>
                <a:gd name="T6" fmla="*/ 2147483647 w 346"/>
                <a:gd name="T7" fmla="*/ 2147483647 h 20"/>
                <a:gd name="T8" fmla="*/ 2147483647 w 346"/>
                <a:gd name="T9" fmla="*/ 2147483647 h 20"/>
                <a:gd name="T10" fmla="*/ 2147483647 w 346"/>
                <a:gd name="T11" fmla="*/ 2147483647 h 20"/>
                <a:gd name="T12" fmla="*/ 2147483647 w 346"/>
                <a:gd name="T13" fmla="*/ 2147483647 h 20"/>
                <a:gd name="T14" fmla="*/ 2147483647 w 346"/>
                <a:gd name="T15" fmla="*/ 2147483647 h 20"/>
                <a:gd name="T16" fmla="*/ 2147483647 w 346"/>
                <a:gd name="T17" fmla="*/ 2147483647 h 20"/>
                <a:gd name="T18" fmla="*/ 2147483647 w 346"/>
                <a:gd name="T19" fmla="*/ 2147483647 h 20"/>
                <a:gd name="T20" fmla="*/ 2147483647 w 346"/>
                <a:gd name="T21" fmla="*/ 2147483647 h 20"/>
                <a:gd name="T22" fmla="*/ 2147483647 w 346"/>
                <a:gd name="T23" fmla="*/ 2147483647 h 20"/>
                <a:gd name="T24" fmla="*/ 0 w 346"/>
                <a:gd name="T25" fmla="*/ 2147483647 h 20"/>
                <a:gd name="T26" fmla="*/ 0 w 346"/>
                <a:gd name="T27" fmla="*/ 2147483647 h 20"/>
                <a:gd name="T28" fmla="*/ 0 w 346"/>
                <a:gd name="T29" fmla="*/ 2147483647 h 20"/>
                <a:gd name="T30" fmla="*/ 0 w 346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6"/>
                <a:gd name="T49" fmla="*/ 0 h 20"/>
                <a:gd name="T50" fmla="*/ 346 w 346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6" h="20">
                  <a:moveTo>
                    <a:pt x="346" y="0"/>
                  </a:moveTo>
                  <a:lnTo>
                    <a:pt x="346" y="12"/>
                  </a:lnTo>
                  <a:lnTo>
                    <a:pt x="346" y="16"/>
                  </a:lnTo>
                  <a:lnTo>
                    <a:pt x="344" y="18"/>
                  </a:lnTo>
                  <a:lnTo>
                    <a:pt x="340" y="20"/>
                  </a:lnTo>
                  <a:lnTo>
                    <a:pt x="338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grpSp>
        <p:nvGrpSpPr>
          <p:cNvPr id="19469" name="Group 3165"/>
          <p:cNvGrpSpPr>
            <a:grpSpLocks noChangeAspect="1"/>
          </p:cNvGrpSpPr>
          <p:nvPr/>
        </p:nvGrpSpPr>
        <p:grpSpPr bwMode="auto">
          <a:xfrm>
            <a:off x="5932488" y="1711325"/>
            <a:ext cx="371475" cy="107950"/>
            <a:chOff x="4579938" y="3863975"/>
            <a:chExt cx="206375" cy="60325"/>
          </a:xfrm>
        </p:grpSpPr>
        <p:sp>
          <p:nvSpPr>
            <p:cNvPr id="19587" name="Line 2273"/>
            <p:cNvSpPr>
              <a:spLocks noChangeAspect="1" noChangeShapeType="1"/>
            </p:cNvSpPr>
            <p:nvPr/>
          </p:nvSpPr>
          <p:spPr bwMode="auto">
            <a:xfrm flipV="1">
              <a:off x="4684713" y="389572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19588" name="Freeform 2274"/>
            <p:cNvSpPr>
              <a:spLocks noChangeAspect="1"/>
            </p:cNvSpPr>
            <p:nvPr/>
          </p:nvSpPr>
          <p:spPr bwMode="auto">
            <a:xfrm>
              <a:off x="4579938" y="3863975"/>
              <a:ext cx="206375" cy="31750"/>
            </a:xfrm>
            <a:custGeom>
              <a:avLst/>
              <a:gdLst>
                <a:gd name="T0" fmla="*/ 2147483647 w 130"/>
                <a:gd name="T1" fmla="*/ 0 h 20"/>
                <a:gd name="T2" fmla="*/ 2147483647 w 130"/>
                <a:gd name="T3" fmla="*/ 2147483647 h 20"/>
                <a:gd name="T4" fmla="*/ 2147483647 w 130"/>
                <a:gd name="T5" fmla="*/ 2147483647 h 20"/>
                <a:gd name="T6" fmla="*/ 2147483647 w 130"/>
                <a:gd name="T7" fmla="*/ 2147483647 h 20"/>
                <a:gd name="T8" fmla="*/ 2147483647 w 130"/>
                <a:gd name="T9" fmla="*/ 2147483647 h 20"/>
                <a:gd name="T10" fmla="*/ 2147483647 w 130"/>
                <a:gd name="T11" fmla="*/ 2147483647 h 20"/>
                <a:gd name="T12" fmla="*/ 2147483647 w 130"/>
                <a:gd name="T13" fmla="*/ 2147483647 h 20"/>
                <a:gd name="T14" fmla="*/ 2147483647 w 130"/>
                <a:gd name="T15" fmla="*/ 2147483647 h 20"/>
                <a:gd name="T16" fmla="*/ 2147483647 w 130"/>
                <a:gd name="T17" fmla="*/ 2147483647 h 20"/>
                <a:gd name="T18" fmla="*/ 2147483647 w 130"/>
                <a:gd name="T19" fmla="*/ 2147483647 h 20"/>
                <a:gd name="T20" fmla="*/ 2147483647 w 130"/>
                <a:gd name="T21" fmla="*/ 2147483647 h 20"/>
                <a:gd name="T22" fmla="*/ 2147483647 w 130"/>
                <a:gd name="T23" fmla="*/ 2147483647 h 20"/>
                <a:gd name="T24" fmla="*/ 2147483647 w 130"/>
                <a:gd name="T25" fmla="*/ 2147483647 h 20"/>
                <a:gd name="T26" fmla="*/ 0 w 130"/>
                <a:gd name="T27" fmla="*/ 2147483647 h 20"/>
                <a:gd name="T28" fmla="*/ 0 w 130"/>
                <a:gd name="T29" fmla="*/ 2147483647 h 20"/>
                <a:gd name="T30" fmla="*/ 0 w 130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"/>
                <a:gd name="T49" fmla="*/ 0 h 20"/>
                <a:gd name="T50" fmla="*/ 130 w 130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" h="20">
                  <a:moveTo>
                    <a:pt x="130" y="0"/>
                  </a:moveTo>
                  <a:lnTo>
                    <a:pt x="130" y="12"/>
                  </a:lnTo>
                  <a:lnTo>
                    <a:pt x="128" y="16"/>
                  </a:lnTo>
                  <a:lnTo>
                    <a:pt x="126" y="18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grpSp>
        <p:nvGrpSpPr>
          <p:cNvPr id="19470" name="Group 3164"/>
          <p:cNvGrpSpPr>
            <a:grpSpLocks noChangeAspect="1"/>
          </p:cNvGrpSpPr>
          <p:nvPr/>
        </p:nvGrpSpPr>
        <p:grpSpPr bwMode="auto">
          <a:xfrm>
            <a:off x="6343650" y="1711325"/>
            <a:ext cx="623888" cy="107950"/>
            <a:chOff x="4808538" y="3863975"/>
            <a:chExt cx="346075" cy="60325"/>
          </a:xfrm>
        </p:grpSpPr>
        <p:sp>
          <p:nvSpPr>
            <p:cNvPr id="19585" name="Line 2275"/>
            <p:cNvSpPr>
              <a:spLocks noChangeAspect="1" noChangeShapeType="1"/>
            </p:cNvSpPr>
            <p:nvPr/>
          </p:nvSpPr>
          <p:spPr bwMode="auto">
            <a:xfrm flipV="1">
              <a:off x="4979988" y="389572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19586" name="Freeform 2276"/>
            <p:cNvSpPr>
              <a:spLocks noChangeAspect="1"/>
            </p:cNvSpPr>
            <p:nvPr/>
          </p:nvSpPr>
          <p:spPr bwMode="auto">
            <a:xfrm>
              <a:off x="4808538" y="3863975"/>
              <a:ext cx="346075" cy="31750"/>
            </a:xfrm>
            <a:custGeom>
              <a:avLst/>
              <a:gdLst>
                <a:gd name="T0" fmla="*/ 2147483647 w 218"/>
                <a:gd name="T1" fmla="*/ 0 h 20"/>
                <a:gd name="T2" fmla="*/ 2147483647 w 218"/>
                <a:gd name="T3" fmla="*/ 2147483647 h 20"/>
                <a:gd name="T4" fmla="*/ 2147483647 w 218"/>
                <a:gd name="T5" fmla="*/ 2147483647 h 20"/>
                <a:gd name="T6" fmla="*/ 2147483647 w 218"/>
                <a:gd name="T7" fmla="*/ 2147483647 h 20"/>
                <a:gd name="T8" fmla="*/ 2147483647 w 218"/>
                <a:gd name="T9" fmla="*/ 2147483647 h 20"/>
                <a:gd name="T10" fmla="*/ 2147483647 w 218"/>
                <a:gd name="T11" fmla="*/ 2147483647 h 20"/>
                <a:gd name="T12" fmla="*/ 2147483647 w 218"/>
                <a:gd name="T13" fmla="*/ 2147483647 h 20"/>
                <a:gd name="T14" fmla="*/ 2147483647 w 218"/>
                <a:gd name="T15" fmla="*/ 2147483647 h 20"/>
                <a:gd name="T16" fmla="*/ 2147483647 w 218"/>
                <a:gd name="T17" fmla="*/ 2147483647 h 20"/>
                <a:gd name="T18" fmla="*/ 2147483647 w 218"/>
                <a:gd name="T19" fmla="*/ 2147483647 h 20"/>
                <a:gd name="T20" fmla="*/ 2147483647 w 218"/>
                <a:gd name="T21" fmla="*/ 2147483647 h 20"/>
                <a:gd name="T22" fmla="*/ 2147483647 w 218"/>
                <a:gd name="T23" fmla="*/ 2147483647 h 20"/>
                <a:gd name="T24" fmla="*/ 0 w 218"/>
                <a:gd name="T25" fmla="*/ 2147483647 h 20"/>
                <a:gd name="T26" fmla="*/ 0 w 218"/>
                <a:gd name="T27" fmla="*/ 2147483647 h 20"/>
                <a:gd name="T28" fmla="*/ 0 w 218"/>
                <a:gd name="T29" fmla="*/ 2147483647 h 20"/>
                <a:gd name="T30" fmla="*/ 0 w 218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8"/>
                <a:gd name="T49" fmla="*/ 0 h 20"/>
                <a:gd name="T50" fmla="*/ 218 w 2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8" h="20">
                  <a:moveTo>
                    <a:pt x="218" y="0"/>
                  </a:moveTo>
                  <a:lnTo>
                    <a:pt x="218" y="12"/>
                  </a:lnTo>
                  <a:lnTo>
                    <a:pt x="216" y="16"/>
                  </a:lnTo>
                  <a:lnTo>
                    <a:pt x="214" y="18"/>
                  </a:lnTo>
                  <a:lnTo>
                    <a:pt x="212" y="20"/>
                  </a:lnTo>
                  <a:lnTo>
                    <a:pt x="208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grpSp>
        <p:nvGrpSpPr>
          <p:cNvPr id="19471" name="Group 3163"/>
          <p:cNvGrpSpPr>
            <a:grpSpLocks noChangeAspect="1"/>
          </p:cNvGrpSpPr>
          <p:nvPr/>
        </p:nvGrpSpPr>
        <p:grpSpPr bwMode="auto">
          <a:xfrm>
            <a:off x="7007225" y="1711325"/>
            <a:ext cx="674688" cy="107950"/>
            <a:chOff x="5176838" y="3863975"/>
            <a:chExt cx="374650" cy="60325"/>
          </a:xfrm>
        </p:grpSpPr>
        <p:sp>
          <p:nvSpPr>
            <p:cNvPr id="19583" name="Line 2277"/>
            <p:cNvSpPr>
              <a:spLocks noChangeAspect="1" noChangeShapeType="1"/>
            </p:cNvSpPr>
            <p:nvPr/>
          </p:nvSpPr>
          <p:spPr bwMode="auto">
            <a:xfrm flipV="1">
              <a:off x="5364163" y="389572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19584" name="Freeform 2278"/>
            <p:cNvSpPr>
              <a:spLocks noChangeAspect="1"/>
            </p:cNvSpPr>
            <p:nvPr/>
          </p:nvSpPr>
          <p:spPr bwMode="auto">
            <a:xfrm>
              <a:off x="5176838" y="3863975"/>
              <a:ext cx="374650" cy="31750"/>
            </a:xfrm>
            <a:custGeom>
              <a:avLst/>
              <a:gdLst>
                <a:gd name="T0" fmla="*/ 2147483647 w 236"/>
                <a:gd name="T1" fmla="*/ 0 h 20"/>
                <a:gd name="T2" fmla="*/ 2147483647 w 236"/>
                <a:gd name="T3" fmla="*/ 2147483647 h 20"/>
                <a:gd name="T4" fmla="*/ 2147483647 w 236"/>
                <a:gd name="T5" fmla="*/ 2147483647 h 20"/>
                <a:gd name="T6" fmla="*/ 2147483647 w 236"/>
                <a:gd name="T7" fmla="*/ 2147483647 h 20"/>
                <a:gd name="T8" fmla="*/ 2147483647 w 236"/>
                <a:gd name="T9" fmla="*/ 2147483647 h 20"/>
                <a:gd name="T10" fmla="*/ 2147483647 w 236"/>
                <a:gd name="T11" fmla="*/ 2147483647 h 20"/>
                <a:gd name="T12" fmla="*/ 2147483647 w 236"/>
                <a:gd name="T13" fmla="*/ 2147483647 h 20"/>
                <a:gd name="T14" fmla="*/ 2147483647 w 236"/>
                <a:gd name="T15" fmla="*/ 2147483647 h 20"/>
                <a:gd name="T16" fmla="*/ 2147483647 w 236"/>
                <a:gd name="T17" fmla="*/ 2147483647 h 20"/>
                <a:gd name="T18" fmla="*/ 2147483647 w 236"/>
                <a:gd name="T19" fmla="*/ 2147483647 h 20"/>
                <a:gd name="T20" fmla="*/ 2147483647 w 236"/>
                <a:gd name="T21" fmla="*/ 2147483647 h 20"/>
                <a:gd name="T22" fmla="*/ 2147483647 w 236"/>
                <a:gd name="T23" fmla="*/ 2147483647 h 20"/>
                <a:gd name="T24" fmla="*/ 0 w 236"/>
                <a:gd name="T25" fmla="*/ 2147483647 h 20"/>
                <a:gd name="T26" fmla="*/ 0 w 236"/>
                <a:gd name="T27" fmla="*/ 2147483647 h 20"/>
                <a:gd name="T28" fmla="*/ 0 w 236"/>
                <a:gd name="T29" fmla="*/ 2147483647 h 20"/>
                <a:gd name="T30" fmla="*/ 0 w 236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6"/>
                <a:gd name="T49" fmla="*/ 0 h 20"/>
                <a:gd name="T50" fmla="*/ 236 w 236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6" h="20">
                  <a:moveTo>
                    <a:pt x="236" y="0"/>
                  </a:moveTo>
                  <a:lnTo>
                    <a:pt x="236" y="12"/>
                  </a:lnTo>
                  <a:lnTo>
                    <a:pt x="234" y="16"/>
                  </a:lnTo>
                  <a:lnTo>
                    <a:pt x="234" y="18"/>
                  </a:lnTo>
                  <a:lnTo>
                    <a:pt x="230" y="20"/>
                  </a:lnTo>
                  <a:lnTo>
                    <a:pt x="226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838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grpSp>
        <p:nvGrpSpPr>
          <p:cNvPr id="19472" name="Group 3168"/>
          <p:cNvGrpSpPr>
            <a:grpSpLocks noChangeAspect="1"/>
          </p:cNvGrpSpPr>
          <p:nvPr/>
        </p:nvGrpSpPr>
        <p:grpSpPr bwMode="auto">
          <a:xfrm>
            <a:off x="4200525" y="2693988"/>
            <a:ext cx="679450" cy="114300"/>
            <a:chOff x="3617913" y="4410075"/>
            <a:chExt cx="377825" cy="63500"/>
          </a:xfrm>
        </p:grpSpPr>
        <p:sp>
          <p:nvSpPr>
            <p:cNvPr id="19581" name="Line 2295"/>
            <p:cNvSpPr>
              <a:spLocks noChangeAspect="1" noChangeShapeType="1"/>
            </p:cNvSpPr>
            <p:nvPr/>
          </p:nvSpPr>
          <p:spPr bwMode="auto">
            <a:xfrm flipV="1">
              <a:off x="3808413" y="444500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19582" name="Freeform 2296"/>
            <p:cNvSpPr>
              <a:spLocks noChangeAspect="1"/>
            </p:cNvSpPr>
            <p:nvPr/>
          </p:nvSpPr>
          <p:spPr bwMode="auto">
            <a:xfrm>
              <a:off x="3617913" y="4410075"/>
              <a:ext cx="377825" cy="34925"/>
            </a:xfrm>
            <a:custGeom>
              <a:avLst/>
              <a:gdLst>
                <a:gd name="T0" fmla="*/ 2147483647 w 238"/>
                <a:gd name="T1" fmla="*/ 0 h 22"/>
                <a:gd name="T2" fmla="*/ 2147483647 w 238"/>
                <a:gd name="T3" fmla="*/ 2147483647 h 22"/>
                <a:gd name="T4" fmla="*/ 2147483647 w 238"/>
                <a:gd name="T5" fmla="*/ 2147483647 h 22"/>
                <a:gd name="T6" fmla="*/ 2147483647 w 238"/>
                <a:gd name="T7" fmla="*/ 2147483647 h 22"/>
                <a:gd name="T8" fmla="*/ 2147483647 w 238"/>
                <a:gd name="T9" fmla="*/ 2147483647 h 22"/>
                <a:gd name="T10" fmla="*/ 2147483647 w 238"/>
                <a:gd name="T11" fmla="*/ 2147483647 h 22"/>
                <a:gd name="T12" fmla="*/ 2147483647 w 238"/>
                <a:gd name="T13" fmla="*/ 2147483647 h 22"/>
                <a:gd name="T14" fmla="*/ 2147483647 w 238"/>
                <a:gd name="T15" fmla="*/ 2147483647 h 22"/>
                <a:gd name="T16" fmla="*/ 2147483647 w 238"/>
                <a:gd name="T17" fmla="*/ 2147483647 h 22"/>
                <a:gd name="T18" fmla="*/ 2147483647 w 238"/>
                <a:gd name="T19" fmla="*/ 2147483647 h 22"/>
                <a:gd name="T20" fmla="*/ 2147483647 w 238"/>
                <a:gd name="T21" fmla="*/ 2147483647 h 22"/>
                <a:gd name="T22" fmla="*/ 2147483647 w 238"/>
                <a:gd name="T23" fmla="*/ 2147483647 h 22"/>
                <a:gd name="T24" fmla="*/ 2147483647 w 238"/>
                <a:gd name="T25" fmla="*/ 2147483647 h 22"/>
                <a:gd name="T26" fmla="*/ 0 w 238"/>
                <a:gd name="T27" fmla="*/ 2147483647 h 22"/>
                <a:gd name="T28" fmla="*/ 0 w 238"/>
                <a:gd name="T29" fmla="*/ 2147483647 h 22"/>
                <a:gd name="T30" fmla="*/ 0 w 238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22"/>
                <a:gd name="T50" fmla="*/ 238 w 238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22">
                  <a:moveTo>
                    <a:pt x="238" y="0"/>
                  </a:moveTo>
                  <a:lnTo>
                    <a:pt x="238" y="12"/>
                  </a:lnTo>
                  <a:lnTo>
                    <a:pt x="236" y="16"/>
                  </a:lnTo>
                  <a:lnTo>
                    <a:pt x="234" y="20"/>
                  </a:lnTo>
                  <a:lnTo>
                    <a:pt x="232" y="22"/>
                  </a:lnTo>
                  <a:lnTo>
                    <a:pt x="228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grpSp>
        <p:nvGrpSpPr>
          <p:cNvPr id="19473" name="Group 3169"/>
          <p:cNvGrpSpPr>
            <a:grpSpLocks noChangeAspect="1"/>
          </p:cNvGrpSpPr>
          <p:nvPr/>
        </p:nvGrpSpPr>
        <p:grpSpPr bwMode="auto">
          <a:xfrm>
            <a:off x="4908550" y="2693988"/>
            <a:ext cx="989013" cy="114300"/>
            <a:chOff x="4011613" y="4410075"/>
            <a:chExt cx="549275" cy="63500"/>
          </a:xfrm>
        </p:grpSpPr>
        <p:sp>
          <p:nvSpPr>
            <p:cNvPr id="19579" name="Line 2297"/>
            <p:cNvSpPr>
              <a:spLocks noChangeAspect="1" noChangeShapeType="1"/>
            </p:cNvSpPr>
            <p:nvPr/>
          </p:nvSpPr>
          <p:spPr bwMode="auto">
            <a:xfrm flipV="1">
              <a:off x="4287838" y="444500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19580" name="Freeform 2298"/>
            <p:cNvSpPr>
              <a:spLocks noChangeAspect="1"/>
            </p:cNvSpPr>
            <p:nvPr/>
          </p:nvSpPr>
          <p:spPr bwMode="auto">
            <a:xfrm>
              <a:off x="4011613" y="4410075"/>
              <a:ext cx="549275" cy="34925"/>
            </a:xfrm>
            <a:custGeom>
              <a:avLst/>
              <a:gdLst>
                <a:gd name="T0" fmla="*/ 2147483647 w 346"/>
                <a:gd name="T1" fmla="*/ 0 h 22"/>
                <a:gd name="T2" fmla="*/ 2147483647 w 346"/>
                <a:gd name="T3" fmla="*/ 2147483647 h 22"/>
                <a:gd name="T4" fmla="*/ 2147483647 w 346"/>
                <a:gd name="T5" fmla="*/ 2147483647 h 22"/>
                <a:gd name="T6" fmla="*/ 2147483647 w 346"/>
                <a:gd name="T7" fmla="*/ 2147483647 h 22"/>
                <a:gd name="T8" fmla="*/ 2147483647 w 346"/>
                <a:gd name="T9" fmla="*/ 2147483647 h 22"/>
                <a:gd name="T10" fmla="*/ 2147483647 w 346"/>
                <a:gd name="T11" fmla="*/ 2147483647 h 22"/>
                <a:gd name="T12" fmla="*/ 2147483647 w 346"/>
                <a:gd name="T13" fmla="*/ 2147483647 h 22"/>
                <a:gd name="T14" fmla="*/ 2147483647 w 346"/>
                <a:gd name="T15" fmla="*/ 2147483647 h 22"/>
                <a:gd name="T16" fmla="*/ 2147483647 w 346"/>
                <a:gd name="T17" fmla="*/ 2147483647 h 22"/>
                <a:gd name="T18" fmla="*/ 2147483647 w 346"/>
                <a:gd name="T19" fmla="*/ 2147483647 h 22"/>
                <a:gd name="T20" fmla="*/ 2147483647 w 346"/>
                <a:gd name="T21" fmla="*/ 2147483647 h 22"/>
                <a:gd name="T22" fmla="*/ 2147483647 w 346"/>
                <a:gd name="T23" fmla="*/ 2147483647 h 22"/>
                <a:gd name="T24" fmla="*/ 0 w 346"/>
                <a:gd name="T25" fmla="*/ 2147483647 h 22"/>
                <a:gd name="T26" fmla="*/ 0 w 346"/>
                <a:gd name="T27" fmla="*/ 2147483647 h 22"/>
                <a:gd name="T28" fmla="*/ 0 w 346"/>
                <a:gd name="T29" fmla="*/ 2147483647 h 22"/>
                <a:gd name="T30" fmla="*/ 0 w 346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6"/>
                <a:gd name="T49" fmla="*/ 0 h 22"/>
                <a:gd name="T50" fmla="*/ 346 w 346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6" h="22">
                  <a:moveTo>
                    <a:pt x="346" y="0"/>
                  </a:moveTo>
                  <a:lnTo>
                    <a:pt x="346" y="12"/>
                  </a:lnTo>
                  <a:lnTo>
                    <a:pt x="346" y="16"/>
                  </a:lnTo>
                  <a:lnTo>
                    <a:pt x="344" y="20"/>
                  </a:lnTo>
                  <a:lnTo>
                    <a:pt x="340" y="22"/>
                  </a:lnTo>
                  <a:lnTo>
                    <a:pt x="338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grpSp>
        <p:nvGrpSpPr>
          <p:cNvPr id="19474" name="Group 3167"/>
          <p:cNvGrpSpPr>
            <a:grpSpLocks noChangeAspect="1"/>
          </p:cNvGrpSpPr>
          <p:nvPr/>
        </p:nvGrpSpPr>
        <p:grpSpPr bwMode="auto">
          <a:xfrm>
            <a:off x="5938838" y="2693988"/>
            <a:ext cx="1028700" cy="114300"/>
            <a:chOff x="4583113" y="4410075"/>
            <a:chExt cx="571500" cy="63500"/>
          </a:xfrm>
        </p:grpSpPr>
        <p:sp>
          <p:nvSpPr>
            <p:cNvPr id="19577" name="Line 2299"/>
            <p:cNvSpPr>
              <a:spLocks noChangeAspect="1" noChangeShapeType="1"/>
            </p:cNvSpPr>
            <p:nvPr/>
          </p:nvSpPr>
          <p:spPr bwMode="auto">
            <a:xfrm flipV="1">
              <a:off x="4868863" y="444500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19578" name="Freeform 2300"/>
            <p:cNvSpPr>
              <a:spLocks noChangeAspect="1"/>
            </p:cNvSpPr>
            <p:nvPr/>
          </p:nvSpPr>
          <p:spPr bwMode="auto">
            <a:xfrm>
              <a:off x="4583113" y="4410075"/>
              <a:ext cx="571500" cy="34925"/>
            </a:xfrm>
            <a:custGeom>
              <a:avLst/>
              <a:gdLst>
                <a:gd name="T0" fmla="*/ 2147483647 w 360"/>
                <a:gd name="T1" fmla="*/ 0 h 22"/>
                <a:gd name="T2" fmla="*/ 2147483647 w 360"/>
                <a:gd name="T3" fmla="*/ 2147483647 h 22"/>
                <a:gd name="T4" fmla="*/ 2147483647 w 360"/>
                <a:gd name="T5" fmla="*/ 2147483647 h 22"/>
                <a:gd name="T6" fmla="*/ 2147483647 w 360"/>
                <a:gd name="T7" fmla="*/ 2147483647 h 22"/>
                <a:gd name="T8" fmla="*/ 2147483647 w 360"/>
                <a:gd name="T9" fmla="*/ 2147483647 h 22"/>
                <a:gd name="T10" fmla="*/ 2147483647 w 360"/>
                <a:gd name="T11" fmla="*/ 2147483647 h 22"/>
                <a:gd name="T12" fmla="*/ 2147483647 w 360"/>
                <a:gd name="T13" fmla="*/ 2147483647 h 22"/>
                <a:gd name="T14" fmla="*/ 2147483647 w 360"/>
                <a:gd name="T15" fmla="*/ 2147483647 h 22"/>
                <a:gd name="T16" fmla="*/ 2147483647 w 360"/>
                <a:gd name="T17" fmla="*/ 2147483647 h 22"/>
                <a:gd name="T18" fmla="*/ 2147483647 w 360"/>
                <a:gd name="T19" fmla="*/ 2147483647 h 22"/>
                <a:gd name="T20" fmla="*/ 2147483647 w 360"/>
                <a:gd name="T21" fmla="*/ 2147483647 h 22"/>
                <a:gd name="T22" fmla="*/ 2147483647 w 360"/>
                <a:gd name="T23" fmla="*/ 2147483647 h 22"/>
                <a:gd name="T24" fmla="*/ 0 w 360"/>
                <a:gd name="T25" fmla="*/ 2147483647 h 22"/>
                <a:gd name="T26" fmla="*/ 0 w 360"/>
                <a:gd name="T27" fmla="*/ 2147483647 h 22"/>
                <a:gd name="T28" fmla="*/ 0 w 360"/>
                <a:gd name="T29" fmla="*/ 2147483647 h 22"/>
                <a:gd name="T30" fmla="*/ 0 w 360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0"/>
                <a:gd name="T49" fmla="*/ 0 h 22"/>
                <a:gd name="T50" fmla="*/ 360 w 360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0" h="22">
                  <a:moveTo>
                    <a:pt x="360" y="0"/>
                  </a:moveTo>
                  <a:lnTo>
                    <a:pt x="360" y="12"/>
                  </a:lnTo>
                  <a:lnTo>
                    <a:pt x="358" y="16"/>
                  </a:lnTo>
                  <a:lnTo>
                    <a:pt x="356" y="20"/>
                  </a:lnTo>
                  <a:lnTo>
                    <a:pt x="354" y="22"/>
                  </a:lnTo>
                  <a:lnTo>
                    <a:pt x="350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grpSp>
        <p:nvGrpSpPr>
          <p:cNvPr id="19475" name="Group 3166"/>
          <p:cNvGrpSpPr>
            <a:grpSpLocks noChangeAspect="1"/>
          </p:cNvGrpSpPr>
          <p:nvPr/>
        </p:nvGrpSpPr>
        <p:grpSpPr bwMode="auto">
          <a:xfrm>
            <a:off x="7007225" y="2693988"/>
            <a:ext cx="674688" cy="114300"/>
            <a:chOff x="5176838" y="4410075"/>
            <a:chExt cx="374650" cy="63500"/>
          </a:xfrm>
        </p:grpSpPr>
        <p:sp>
          <p:nvSpPr>
            <p:cNvPr id="19575" name="Line 2301"/>
            <p:cNvSpPr>
              <a:spLocks noChangeAspect="1" noChangeShapeType="1"/>
            </p:cNvSpPr>
            <p:nvPr/>
          </p:nvSpPr>
          <p:spPr bwMode="auto">
            <a:xfrm flipV="1">
              <a:off x="5364163" y="444500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19576" name="Freeform 2302"/>
            <p:cNvSpPr>
              <a:spLocks noChangeAspect="1"/>
            </p:cNvSpPr>
            <p:nvPr/>
          </p:nvSpPr>
          <p:spPr bwMode="auto">
            <a:xfrm>
              <a:off x="5176838" y="4410075"/>
              <a:ext cx="374650" cy="34925"/>
            </a:xfrm>
            <a:custGeom>
              <a:avLst/>
              <a:gdLst>
                <a:gd name="T0" fmla="*/ 2147483647 w 236"/>
                <a:gd name="T1" fmla="*/ 0 h 22"/>
                <a:gd name="T2" fmla="*/ 2147483647 w 236"/>
                <a:gd name="T3" fmla="*/ 2147483647 h 22"/>
                <a:gd name="T4" fmla="*/ 2147483647 w 236"/>
                <a:gd name="T5" fmla="*/ 2147483647 h 22"/>
                <a:gd name="T6" fmla="*/ 2147483647 w 236"/>
                <a:gd name="T7" fmla="*/ 2147483647 h 22"/>
                <a:gd name="T8" fmla="*/ 2147483647 w 236"/>
                <a:gd name="T9" fmla="*/ 2147483647 h 22"/>
                <a:gd name="T10" fmla="*/ 2147483647 w 236"/>
                <a:gd name="T11" fmla="*/ 2147483647 h 22"/>
                <a:gd name="T12" fmla="*/ 2147483647 w 236"/>
                <a:gd name="T13" fmla="*/ 2147483647 h 22"/>
                <a:gd name="T14" fmla="*/ 2147483647 w 236"/>
                <a:gd name="T15" fmla="*/ 2147483647 h 22"/>
                <a:gd name="T16" fmla="*/ 2147483647 w 236"/>
                <a:gd name="T17" fmla="*/ 2147483647 h 22"/>
                <a:gd name="T18" fmla="*/ 2147483647 w 236"/>
                <a:gd name="T19" fmla="*/ 2147483647 h 22"/>
                <a:gd name="T20" fmla="*/ 2147483647 w 236"/>
                <a:gd name="T21" fmla="*/ 2147483647 h 22"/>
                <a:gd name="T22" fmla="*/ 2147483647 w 236"/>
                <a:gd name="T23" fmla="*/ 2147483647 h 22"/>
                <a:gd name="T24" fmla="*/ 0 w 236"/>
                <a:gd name="T25" fmla="*/ 2147483647 h 22"/>
                <a:gd name="T26" fmla="*/ 0 w 236"/>
                <a:gd name="T27" fmla="*/ 2147483647 h 22"/>
                <a:gd name="T28" fmla="*/ 0 w 236"/>
                <a:gd name="T29" fmla="*/ 2147483647 h 22"/>
                <a:gd name="T30" fmla="*/ 0 w 236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6"/>
                <a:gd name="T49" fmla="*/ 0 h 22"/>
                <a:gd name="T50" fmla="*/ 236 w 236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6" h="22">
                  <a:moveTo>
                    <a:pt x="236" y="0"/>
                  </a:moveTo>
                  <a:lnTo>
                    <a:pt x="236" y="12"/>
                  </a:lnTo>
                  <a:lnTo>
                    <a:pt x="234" y="16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26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grpSp>
        <p:nvGrpSpPr>
          <p:cNvPr id="19476" name="Group 3203"/>
          <p:cNvGrpSpPr>
            <a:grpSpLocks noChangeAspect="1"/>
          </p:cNvGrpSpPr>
          <p:nvPr/>
        </p:nvGrpSpPr>
        <p:grpSpPr bwMode="auto">
          <a:xfrm>
            <a:off x="4714875" y="5118100"/>
            <a:ext cx="268288" cy="74613"/>
            <a:chOff x="3903663" y="5756275"/>
            <a:chExt cx="149225" cy="41275"/>
          </a:xfrm>
        </p:grpSpPr>
        <p:sp>
          <p:nvSpPr>
            <p:cNvPr id="19573" name="Line 2303"/>
            <p:cNvSpPr>
              <a:spLocks noChangeAspect="1" noChangeShapeType="1"/>
            </p:cNvSpPr>
            <p:nvPr/>
          </p:nvSpPr>
          <p:spPr bwMode="auto">
            <a:xfrm>
              <a:off x="3903663" y="5775325"/>
              <a:ext cx="95250" cy="1588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2" name="Freeform 2304"/>
            <p:cNvSpPr>
              <a:spLocks/>
            </p:cNvSpPr>
            <p:nvPr/>
          </p:nvSpPr>
          <p:spPr bwMode="auto">
            <a:xfrm>
              <a:off x="3983132" y="5756275"/>
              <a:ext cx="69756" cy="41275"/>
            </a:xfrm>
            <a:custGeom>
              <a:avLst/>
              <a:gdLst>
                <a:gd name="T0" fmla="*/ 0 w 44"/>
                <a:gd name="T1" fmla="*/ 0 h 26"/>
                <a:gd name="T2" fmla="*/ 2147483647 w 44"/>
                <a:gd name="T3" fmla="*/ 2147483647 h 26"/>
                <a:gd name="T4" fmla="*/ 0 w 44"/>
                <a:gd name="T5" fmla="*/ 2147483647 h 26"/>
                <a:gd name="T6" fmla="*/ 2147483647 w 44"/>
                <a:gd name="T7" fmla="*/ 2147483647 h 26"/>
                <a:gd name="T8" fmla="*/ 0 w 44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6"/>
                <a:gd name="T17" fmla="*/ 44 w 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6">
                  <a:moveTo>
                    <a:pt x="0" y="0"/>
                  </a:moveTo>
                  <a:lnTo>
                    <a:pt x="6" y="12"/>
                  </a:lnTo>
                  <a:lnTo>
                    <a:pt x="0" y="26"/>
                  </a:lnTo>
                  <a:lnTo>
                    <a:pt x="4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9477" name="Group 3204"/>
          <p:cNvGrpSpPr>
            <a:grpSpLocks noChangeAspect="1"/>
          </p:cNvGrpSpPr>
          <p:nvPr/>
        </p:nvGrpSpPr>
        <p:grpSpPr bwMode="auto">
          <a:xfrm>
            <a:off x="4714875" y="5295900"/>
            <a:ext cx="268288" cy="68263"/>
            <a:chOff x="3903663" y="5854700"/>
            <a:chExt cx="149225" cy="38100"/>
          </a:xfrm>
        </p:grpSpPr>
        <p:sp>
          <p:nvSpPr>
            <p:cNvPr id="19571" name="Line 2305"/>
            <p:cNvSpPr>
              <a:spLocks noChangeAspect="1" noChangeShapeType="1"/>
            </p:cNvSpPr>
            <p:nvPr/>
          </p:nvSpPr>
          <p:spPr bwMode="auto">
            <a:xfrm>
              <a:off x="3903663" y="5873750"/>
              <a:ext cx="95250" cy="1588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0" name="Freeform 2306"/>
            <p:cNvSpPr>
              <a:spLocks/>
            </p:cNvSpPr>
            <p:nvPr/>
          </p:nvSpPr>
          <p:spPr bwMode="auto">
            <a:xfrm>
              <a:off x="3983132" y="5854700"/>
              <a:ext cx="69756" cy="38100"/>
            </a:xfrm>
            <a:custGeom>
              <a:avLst/>
              <a:gdLst>
                <a:gd name="T0" fmla="*/ 0 w 44"/>
                <a:gd name="T1" fmla="*/ 0 h 24"/>
                <a:gd name="T2" fmla="*/ 2147483647 w 44"/>
                <a:gd name="T3" fmla="*/ 2147483647 h 24"/>
                <a:gd name="T4" fmla="*/ 0 w 44"/>
                <a:gd name="T5" fmla="*/ 2147483647 h 24"/>
                <a:gd name="T6" fmla="*/ 2147483647 w 44"/>
                <a:gd name="T7" fmla="*/ 2147483647 h 24"/>
                <a:gd name="T8" fmla="*/ 0 w 4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4"/>
                <a:gd name="T17" fmla="*/ 44 w 4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4">
                  <a:moveTo>
                    <a:pt x="0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4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9478" name="Group 3205"/>
          <p:cNvGrpSpPr>
            <a:grpSpLocks noChangeAspect="1"/>
          </p:cNvGrpSpPr>
          <p:nvPr/>
        </p:nvGrpSpPr>
        <p:grpSpPr bwMode="auto">
          <a:xfrm>
            <a:off x="4714875" y="5581650"/>
            <a:ext cx="268288" cy="68263"/>
            <a:chOff x="3903663" y="6013450"/>
            <a:chExt cx="149225" cy="38100"/>
          </a:xfrm>
        </p:grpSpPr>
        <p:sp>
          <p:nvSpPr>
            <p:cNvPr id="19569" name="Line 2307"/>
            <p:cNvSpPr>
              <a:spLocks noChangeAspect="1" noChangeShapeType="1"/>
            </p:cNvSpPr>
            <p:nvPr/>
          </p:nvSpPr>
          <p:spPr bwMode="auto">
            <a:xfrm>
              <a:off x="3903663" y="6032500"/>
              <a:ext cx="95250" cy="1588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8" name="Freeform 2308"/>
            <p:cNvSpPr>
              <a:spLocks/>
            </p:cNvSpPr>
            <p:nvPr/>
          </p:nvSpPr>
          <p:spPr bwMode="auto">
            <a:xfrm>
              <a:off x="3983132" y="6013450"/>
              <a:ext cx="69756" cy="38100"/>
            </a:xfrm>
            <a:custGeom>
              <a:avLst/>
              <a:gdLst>
                <a:gd name="T0" fmla="*/ 0 w 44"/>
                <a:gd name="T1" fmla="*/ 0 h 24"/>
                <a:gd name="T2" fmla="*/ 2147483647 w 44"/>
                <a:gd name="T3" fmla="*/ 2147483647 h 24"/>
                <a:gd name="T4" fmla="*/ 0 w 44"/>
                <a:gd name="T5" fmla="*/ 2147483647 h 24"/>
                <a:gd name="T6" fmla="*/ 2147483647 w 44"/>
                <a:gd name="T7" fmla="*/ 2147483647 h 24"/>
                <a:gd name="T8" fmla="*/ 0 w 4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4"/>
                <a:gd name="T17" fmla="*/ 44 w 4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4">
                  <a:moveTo>
                    <a:pt x="0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4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9479" name="Group 3206"/>
          <p:cNvGrpSpPr>
            <a:grpSpLocks noChangeAspect="1"/>
          </p:cNvGrpSpPr>
          <p:nvPr/>
        </p:nvGrpSpPr>
        <p:grpSpPr bwMode="auto">
          <a:xfrm>
            <a:off x="4714875" y="5753100"/>
            <a:ext cx="268288" cy="74613"/>
            <a:chOff x="3903663" y="6108700"/>
            <a:chExt cx="149225" cy="41275"/>
          </a:xfrm>
        </p:grpSpPr>
        <p:sp>
          <p:nvSpPr>
            <p:cNvPr id="19567" name="Line 2311"/>
            <p:cNvSpPr>
              <a:spLocks noChangeAspect="1" noChangeShapeType="1"/>
            </p:cNvSpPr>
            <p:nvPr/>
          </p:nvSpPr>
          <p:spPr bwMode="auto">
            <a:xfrm>
              <a:off x="3903663" y="6130925"/>
              <a:ext cx="95250" cy="1588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6" name="Freeform 2312"/>
            <p:cNvSpPr>
              <a:spLocks/>
            </p:cNvSpPr>
            <p:nvPr/>
          </p:nvSpPr>
          <p:spPr bwMode="auto">
            <a:xfrm>
              <a:off x="3983132" y="6108700"/>
              <a:ext cx="69756" cy="41275"/>
            </a:xfrm>
            <a:custGeom>
              <a:avLst/>
              <a:gdLst>
                <a:gd name="T0" fmla="*/ 0 w 44"/>
                <a:gd name="T1" fmla="*/ 0 h 26"/>
                <a:gd name="T2" fmla="*/ 2147483647 w 44"/>
                <a:gd name="T3" fmla="*/ 2147483647 h 26"/>
                <a:gd name="T4" fmla="*/ 0 w 44"/>
                <a:gd name="T5" fmla="*/ 2147483647 h 26"/>
                <a:gd name="T6" fmla="*/ 2147483647 w 44"/>
                <a:gd name="T7" fmla="*/ 2147483647 h 26"/>
                <a:gd name="T8" fmla="*/ 0 w 44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6"/>
                <a:gd name="T17" fmla="*/ 44 w 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6">
                  <a:moveTo>
                    <a:pt x="0" y="0"/>
                  </a:moveTo>
                  <a:lnTo>
                    <a:pt x="6" y="14"/>
                  </a:lnTo>
                  <a:lnTo>
                    <a:pt x="0" y="26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9480" name="Group 3209"/>
          <p:cNvGrpSpPr>
            <a:grpSpLocks noChangeAspect="1"/>
          </p:cNvGrpSpPr>
          <p:nvPr/>
        </p:nvGrpSpPr>
        <p:grpSpPr bwMode="auto">
          <a:xfrm>
            <a:off x="4714875" y="6210300"/>
            <a:ext cx="268288" cy="74613"/>
            <a:chOff x="3903663" y="6362700"/>
            <a:chExt cx="149225" cy="41275"/>
          </a:xfrm>
        </p:grpSpPr>
        <p:sp>
          <p:nvSpPr>
            <p:cNvPr id="19565" name="Line 2313"/>
            <p:cNvSpPr>
              <a:spLocks noChangeAspect="1" noChangeShapeType="1"/>
            </p:cNvSpPr>
            <p:nvPr/>
          </p:nvSpPr>
          <p:spPr bwMode="auto">
            <a:xfrm>
              <a:off x="3903663" y="6384925"/>
              <a:ext cx="95250" cy="1588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4" name="Freeform 2314"/>
            <p:cNvSpPr>
              <a:spLocks/>
            </p:cNvSpPr>
            <p:nvPr/>
          </p:nvSpPr>
          <p:spPr bwMode="auto">
            <a:xfrm>
              <a:off x="3983132" y="6362700"/>
              <a:ext cx="69756" cy="41275"/>
            </a:xfrm>
            <a:custGeom>
              <a:avLst/>
              <a:gdLst>
                <a:gd name="T0" fmla="*/ 0 w 44"/>
                <a:gd name="T1" fmla="*/ 0 h 26"/>
                <a:gd name="T2" fmla="*/ 2147483647 w 44"/>
                <a:gd name="T3" fmla="*/ 2147483647 h 26"/>
                <a:gd name="T4" fmla="*/ 0 w 44"/>
                <a:gd name="T5" fmla="*/ 2147483647 h 26"/>
                <a:gd name="T6" fmla="*/ 2147483647 w 44"/>
                <a:gd name="T7" fmla="*/ 2147483647 h 26"/>
                <a:gd name="T8" fmla="*/ 0 w 44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6"/>
                <a:gd name="T17" fmla="*/ 44 w 4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6">
                  <a:moveTo>
                    <a:pt x="0" y="0"/>
                  </a:moveTo>
                  <a:lnTo>
                    <a:pt x="6" y="14"/>
                  </a:lnTo>
                  <a:lnTo>
                    <a:pt x="0" y="26"/>
                  </a:lnTo>
                  <a:lnTo>
                    <a:pt x="4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9481" name="Group 3195"/>
          <p:cNvGrpSpPr>
            <a:grpSpLocks noChangeAspect="1"/>
          </p:cNvGrpSpPr>
          <p:nvPr/>
        </p:nvGrpSpPr>
        <p:grpSpPr bwMode="auto">
          <a:xfrm>
            <a:off x="5875338" y="1243013"/>
            <a:ext cx="74612" cy="200025"/>
            <a:chOff x="4548188" y="3603625"/>
            <a:chExt cx="41275" cy="111125"/>
          </a:xfrm>
        </p:grpSpPr>
        <p:sp>
          <p:nvSpPr>
            <p:cNvPr id="19563" name="Line 2345"/>
            <p:cNvSpPr>
              <a:spLocks noChangeAspect="1" noChangeShapeType="1"/>
            </p:cNvSpPr>
            <p:nvPr/>
          </p:nvSpPr>
          <p:spPr bwMode="auto">
            <a:xfrm>
              <a:off x="4570413" y="360362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98" name="Freeform 2346"/>
            <p:cNvSpPr>
              <a:spLocks/>
            </p:cNvSpPr>
            <p:nvPr/>
          </p:nvSpPr>
          <p:spPr bwMode="auto">
            <a:xfrm>
              <a:off x="4548188" y="3645076"/>
              <a:ext cx="41275" cy="69674"/>
            </a:xfrm>
            <a:custGeom>
              <a:avLst/>
              <a:gdLst>
                <a:gd name="T0" fmla="*/ 2147483647 w 26"/>
                <a:gd name="T1" fmla="*/ 0 h 44"/>
                <a:gd name="T2" fmla="*/ 2147483647 w 26"/>
                <a:gd name="T3" fmla="*/ 2147483647 h 44"/>
                <a:gd name="T4" fmla="*/ 0 w 26"/>
                <a:gd name="T5" fmla="*/ 0 h 44"/>
                <a:gd name="T6" fmla="*/ 2147483647 w 26"/>
                <a:gd name="T7" fmla="*/ 2147483647 h 44"/>
                <a:gd name="T8" fmla="*/ 2147483647 w 26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4"/>
                <a:gd name="T17" fmla="*/ 26 w 26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4">
                  <a:moveTo>
                    <a:pt x="26" y="0"/>
                  </a:moveTo>
                  <a:lnTo>
                    <a:pt x="14" y="6"/>
                  </a:lnTo>
                  <a:lnTo>
                    <a:pt x="0" y="0"/>
                  </a:lnTo>
                  <a:lnTo>
                    <a:pt x="14" y="4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9482" name="Group 3196"/>
          <p:cNvGrpSpPr>
            <a:grpSpLocks noChangeAspect="1"/>
          </p:cNvGrpSpPr>
          <p:nvPr/>
        </p:nvGrpSpPr>
        <p:grpSpPr bwMode="auto">
          <a:xfrm>
            <a:off x="4851400" y="1243013"/>
            <a:ext cx="74613" cy="200025"/>
            <a:chOff x="3979863" y="3603625"/>
            <a:chExt cx="41275" cy="111125"/>
          </a:xfrm>
        </p:grpSpPr>
        <p:sp>
          <p:nvSpPr>
            <p:cNvPr id="19561" name="Line 2347"/>
            <p:cNvSpPr>
              <a:spLocks noChangeAspect="1" noChangeShapeType="1"/>
            </p:cNvSpPr>
            <p:nvPr/>
          </p:nvSpPr>
          <p:spPr bwMode="auto">
            <a:xfrm>
              <a:off x="3998913" y="3603625"/>
              <a:ext cx="3175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96" name="Freeform 2348"/>
            <p:cNvSpPr>
              <a:spLocks/>
            </p:cNvSpPr>
            <p:nvPr/>
          </p:nvSpPr>
          <p:spPr bwMode="auto">
            <a:xfrm>
              <a:off x="3979863" y="3645076"/>
              <a:ext cx="41275" cy="69674"/>
            </a:xfrm>
            <a:custGeom>
              <a:avLst/>
              <a:gdLst>
                <a:gd name="T0" fmla="*/ 2147483647 w 26"/>
                <a:gd name="T1" fmla="*/ 0 h 44"/>
                <a:gd name="T2" fmla="*/ 2147483647 w 26"/>
                <a:gd name="T3" fmla="*/ 2147483647 h 44"/>
                <a:gd name="T4" fmla="*/ 0 w 26"/>
                <a:gd name="T5" fmla="*/ 0 h 44"/>
                <a:gd name="T6" fmla="*/ 2147483647 w 26"/>
                <a:gd name="T7" fmla="*/ 2147483647 h 44"/>
                <a:gd name="T8" fmla="*/ 2147483647 w 26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4"/>
                <a:gd name="T17" fmla="*/ 26 w 26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4">
                  <a:moveTo>
                    <a:pt x="26" y="0"/>
                  </a:moveTo>
                  <a:lnTo>
                    <a:pt x="14" y="6"/>
                  </a:lnTo>
                  <a:lnTo>
                    <a:pt x="0" y="0"/>
                  </a:lnTo>
                  <a:lnTo>
                    <a:pt x="14" y="4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9483" name="Group 3197"/>
          <p:cNvGrpSpPr>
            <a:grpSpLocks noChangeAspect="1"/>
          </p:cNvGrpSpPr>
          <p:nvPr/>
        </p:nvGrpSpPr>
        <p:grpSpPr bwMode="auto">
          <a:xfrm>
            <a:off x="4154488" y="1243013"/>
            <a:ext cx="68262" cy="200025"/>
            <a:chOff x="3592513" y="3603625"/>
            <a:chExt cx="38100" cy="111125"/>
          </a:xfrm>
        </p:grpSpPr>
        <p:sp>
          <p:nvSpPr>
            <p:cNvPr id="19559" name="Line 2349"/>
            <p:cNvSpPr>
              <a:spLocks noChangeAspect="1" noChangeShapeType="1"/>
            </p:cNvSpPr>
            <p:nvPr/>
          </p:nvSpPr>
          <p:spPr bwMode="auto">
            <a:xfrm>
              <a:off x="3611563" y="360362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94" name="Freeform 2350"/>
            <p:cNvSpPr>
              <a:spLocks/>
            </p:cNvSpPr>
            <p:nvPr/>
          </p:nvSpPr>
          <p:spPr bwMode="auto">
            <a:xfrm>
              <a:off x="3592513" y="3645076"/>
              <a:ext cx="38100" cy="69674"/>
            </a:xfrm>
            <a:custGeom>
              <a:avLst/>
              <a:gdLst>
                <a:gd name="T0" fmla="*/ 2147483647 w 24"/>
                <a:gd name="T1" fmla="*/ 0 h 44"/>
                <a:gd name="T2" fmla="*/ 2147483647 w 24"/>
                <a:gd name="T3" fmla="*/ 2147483647 h 44"/>
                <a:gd name="T4" fmla="*/ 0 w 24"/>
                <a:gd name="T5" fmla="*/ 0 h 44"/>
                <a:gd name="T6" fmla="*/ 2147483647 w 24"/>
                <a:gd name="T7" fmla="*/ 2147483647 h 44"/>
                <a:gd name="T8" fmla="*/ 2147483647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9484" name="Group 3194"/>
          <p:cNvGrpSpPr>
            <a:grpSpLocks noChangeAspect="1"/>
          </p:cNvGrpSpPr>
          <p:nvPr/>
        </p:nvGrpSpPr>
        <p:grpSpPr bwMode="auto">
          <a:xfrm>
            <a:off x="6286500" y="1243013"/>
            <a:ext cx="74613" cy="200025"/>
            <a:chOff x="4776788" y="3603625"/>
            <a:chExt cx="41275" cy="111125"/>
          </a:xfrm>
        </p:grpSpPr>
        <p:sp>
          <p:nvSpPr>
            <p:cNvPr id="19557" name="Line 2351"/>
            <p:cNvSpPr>
              <a:spLocks noChangeAspect="1" noChangeShapeType="1"/>
            </p:cNvSpPr>
            <p:nvPr/>
          </p:nvSpPr>
          <p:spPr bwMode="auto">
            <a:xfrm>
              <a:off x="4795838" y="360362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92" name="Freeform 2352"/>
            <p:cNvSpPr>
              <a:spLocks/>
            </p:cNvSpPr>
            <p:nvPr/>
          </p:nvSpPr>
          <p:spPr bwMode="auto">
            <a:xfrm>
              <a:off x="4776788" y="3645076"/>
              <a:ext cx="41275" cy="69674"/>
            </a:xfrm>
            <a:custGeom>
              <a:avLst/>
              <a:gdLst>
                <a:gd name="T0" fmla="*/ 2147483647 w 26"/>
                <a:gd name="T1" fmla="*/ 0 h 44"/>
                <a:gd name="T2" fmla="*/ 2147483647 w 26"/>
                <a:gd name="T3" fmla="*/ 2147483647 h 44"/>
                <a:gd name="T4" fmla="*/ 0 w 26"/>
                <a:gd name="T5" fmla="*/ 0 h 44"/>
                <a:gd name="T6" fmla="*/ 2147483647 w 26"/>
                <a:gd name="T7" fmla="*/ 2147483647 h 44"/>
                <a:gd name="T8" fmla="*/ 2147483647 w 26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4"/>
                <a:gd name="T17" fmla="*/ 26 w 26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4">
                  <a:moveTo>
                    <a:pt x="26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9485" name="Group 3193"/>
          <p:cNvGrpSpPr>
            <a:grpSpLocks noChangeAspect="1"/>
          </p:cNvGrpSpPr>
          <p:nvPr/>
        </p:nvGrpSpPr>
        <p:grpSpPr bwMode="auto">
          <a:xfrm>
            <a:off x="6956425" y="1243013"/>
            <a:ext cx="68263" cy="200025"/>
            <a:chOff x="5148263" y="3603625"/>
            <a:chExt cx="38100" cy="111125"/>
          </a:xfrm>
        </p:grpSpPr>
        <p:sp>
          <p:nvSpPr>
            <p:cNvPr id="19555" name="Line 2353"/>
            <p:cNvSpPr>
              <a:spLocks noChangeAspect="1" noChangeShapeType="1"/>
            </p:cNvSpPr>
            <p:nvPr/>
          </p:nvSpPr>
          <p:spPr bwMode="auto">
            <a:xfrm>
              <a:off x="5167313" y="360362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90" name="Freeform 2354"/>
            <p:cNvSpPr>
              <a:spLocks/>
            </p:cNvSpPr>
            <p:nvPr/>
          </p:nvSpPr>
          <p:spPr bwMode="auto">
            <a:xfrm>
              <a:off x="5148263" y="3645076"/>
              <a:ext cx="38100" cy="69674"/>
            </a:xfrm>
            <a:custGeom>
              <a:avLst/>
              <a:gdLst>
                <a:gd name="T0" fmla="*/ 2147483647 w 24"/>
                <a:gd name="T1" fmla="*/ 0 h 44"/>
                <a:gd name="T2" fmla="*/ 2147483647 w 24"/>
                <a:gd name="T3" fmla="*/ 2147483647 h 44"/>
                <a:gd name="T4" fmla="*/ 0 w 24"/>
                <a:gd name="T5" fmla="*/ 0 h 44"/>
                <a:gd name="T6" fmla="*/ 2147483647 w 24"/>
                <a:gd name="T7" fmla="*/ 2147483647 h 44"/>
                <a:gd name="T8" fmla="*/ 2147483647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9486" name="Group 3192"/>
          <p:cNvGrpSpPr>
            <a:grpSpLocks noChangeAspect="1"/>
          </p:cNvGrpSpPr>
          <p:nvPr/>
        </p:nvGrpSpPr>
        <p:grpSpPr bwMode="auto">
          <a:xfrm>
            <a:off x="7670800" y="1243013"/>
            <a:ext cx="68263" cy="200025"/>
            <a:chOff x="5545138" y="3603625"/>
            <a:chExt cx="38100" cy="111125"/>
          </a:xfrm>
        </p:grpSpPr>
        <p:sp>
          <p:nvSpPr>
            <p:cNvPr id="19553" name="Line 2355"/>
            <p:cNvSpPr>
              <a:spLocks noChangeAspect="1" noChangeShapeType="1"/>
            </p:cNvSpPr>
            <p:nvPr/>
          </p:nvSpPr>
          <p:spPr bwMode="auto">
            <a:xfrm>
              <a:off x="5564188" y="360362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88" name="Freeform 2356"/>
            <p:cNvSpPr>
              <a:spLocks/>
            </p:cNvSpPr>
            <p:nvPr/>
          </p:nvSpPr>
          <p:spPr bwMode="auto">
            <a:xfrm>
              <a:off x="5545138" y="3645076"/>
              <a:ext cx="38100" cy="69674"/>
            </a:xfrm>
            <a:custGeom>
              <a:avLst/>
              <a:gdLst>
                <a:gd name="T0" fmla="*/ 2147483647 w 24"/>
                <a:gd name="T1" fmla="*/ 0 h 44"/>
                <a:gd name="T2" fmla="*/ 2147483647 w 24"/>
                <a:gd name="T3" fmla="*/ 2147483647 h 44"/>
                <a:gd name="T4" fmla="*/ 0 w 24"/>
                <a:gd name="T5" fmla="*/ 0 h 44"/>
                <a:gd name="T6" fmla="*/ 2147483647 w 24"/>
                <a:gd name="T7" fmla="*/ 2147483647 h 44"/>
                <a:gd name="T8" fmla="*/ 2147483647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9487" name="Group 3200"/>
          <p:cNvGrpSpPr>
            <a:grpSpLocks noChangeAspect="1"/>
          </p:cNvGrpSpPr>
          <p:nvPr/>
        </p:nvGrpSpPr>
        <p:grpSpPr bwMode="auto">
          <a:xfrm>
            <a:off x="5875338" y="2232025"/>
            <a:ext cx="74612" cy="193675"/>
            <a:chOff x="4548188" y="4152900"/>
            <a:chExt cx="41275" cy="107950"/>
          </a:xfrm>
        </p:grpSpPr>
        <p:sp>
          <p:nvSpPr>
            <p:cNvPr id="19551" name="Line 2377"/>
            <p:cNvSpPr>
              <a:spLocks noChangeAspect="1" noChangeShapeType="1"/>
            </p:cNvSpPr>
            <p:nvPr/>
          </p:nvSpPr>
          <p:spPr bwMode="auto">
            <a:xfrm>
              <a:off x="4570413" y="4152900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66" name="Freeform 2378"/>
            <p:cNvSpPr>
              <a:spLocks/>
            </p:cNvSpPr>
            <p:nvPr/>
          </p:nvSpPr>
          <p:spPr bwMode="auto">
            <a:xfrm>
              <a:off x="4548188" y="4194488"/>
              <a:ext cx="41275" cy="66362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2147483647 h 42"/>
                <a:gd name="T4" fmla="*/ 0 w 26"/>
                <a:gd name="T5" fmla="*/ 0 h 42"/>
                <a:gd name="T6" fmla="*/ 2147483647 w 26"/>
                <a:gd name="T7" fmla="*/ 2147483647 h 42"/>
                <a:gd name="T8" fmla="*/ 2147483647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"/>
                <a:gd name="T17" fmla="*/ 26 w 2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">
                  <a:moveTo>
                    <a:pt x="26" y="0"/>
                  </a:moveTo>
                  <a:lnTo>
                    <a:pt x="14" y="4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9488" name="Group 3201"/>
          <p:cNvGrpSpPr>
            <a:grpSpLocks noChangeAspect="1"/>
          </p:cNvGrpSpPr>
          <p:nvPr/>
        </p:nvGrpSpPr>
        <p:grpSpPr bwMode="auto">
          <a:xfrm>
            <a:off x="4851400" y="2232025"/>
            <a:ext cx="74613" cy="193675"/>
            <a:chOff x="3979863" y="4152900"/>
            <a:chExt cx="41275" cy="107950"/>
          </a:xfrm>
        </p:grpSpPr>
        <p:sp>
          <p:nvSpPr>
            <p:cNvPr id="19549" name="Line 2379"/>
            <p:cNvSpPr>
              <a:spLocks noChangeAspect="1" noChangeShapeType="1"/>
            </p:cNvSpPr>
            <p:nvPr/>
          </p:nvSpPr>
          <p:spPr bwMode="auto">
            <a:xfrm>
              <a:off x="3998913" y="4152900"/>
              <a:ext cx="3175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64" name="Freeform 2380"/>
            <p:cNvSpPr>
              <a:spLocks/>
            </p:cNvSpPr>
            <p:nvPr/>
          </p:nvSpPr>
          <p:spPr bwMode="auto">
            <a:xfrm>
              <a:off x="3979863" y="4194488"/>
              <a:ext cx="41275" cy="66362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2147483647 h 42"/>
                <a:gd name="T4" fmla="*/ 0 w 26"/>
                <a:gd name="T5" fmla="*/ 0 h 42"/>
                <a:gd name="T6" fmla="*/ 2147483647 w 26"/>
                <a:gd name="T7" fmla="*/ 2147483647 h 42"/>
                <a:gd name="T8" fmla="*/ 2147483647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"/>
                <a:gd name="T17" fmla="*/ 26 w 2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">
                  <a:moveTo>
                    <a:pt x="26" y="0"/>
                  </a:moveTo>
                  <a:lnTo>
                    <a:pt x="14" y="4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9489" name="Group 3202"/>
          <p:cNvGrpSpPr>
            <a:grpSpLocks noChangeAspect="1"/>
          </p:cNvGrpSpPr>
          <p:nvPr/>
        </p:nvGrpSpPr>
        <p:grpSpPr bwMode="auto">
          <a:xfrm>
            <a:off x="4154488" y="2232025"/>
            <a:ext cx="68262" cy="193675"/>
            <a:chOff x="3592513" y="4152900"/>
            <a:chExt cx="38100" cy="107950"/>
          </a:xfrm>
        </p:grpSpPr>
        <p:sp>
          <p:nvSpPr>
            <p:cNvPr id="19547" name="Line 2381"/>
            <p:cNvSpPr>
              <a:spLocks noChangeAspect="1" noChangeShapeType="1"/>
            </p:cNvSpPr>
            <p:nvPr/>
          </p:nvSpPr>
          <p:spPr bwMode="auto">
            <a:xfrm>
              <a:off x="3611563" y="4152900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62" name="Freeform 2382"/>
            <p:cNvSpPr>
              <a:spLocks/>
            </p:cNvSpPr>
            <p:nvPr/>
          </p:nvSpPr>
          <p:spPr bwMode="auto">
            <a:xfrm>
              <a:off x="3592513" y="4194488"/>
              <a:ext cx="38100" cy="66362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9490" name="Group 3199"/>
          <p:cNvGrpSpPr>
            <a:grpSpLocks noChangeAspect="1"/>
          </p:cNvGrpSpPr>
          <p:nvPr/>
        </p:nvGrpSpPr>
        <p:grpSpPr bwMode="auto">
          <a:xfrm>
            <a:off x="6956425" y="2232025"/>
            <a:ext cx="68263" cy="193675"/>
            <a:chOff x="5148263" y="4152900"/>
            <a:chExt cx="38100" cy="107950"/>
          </a:xfrm>
        </p:grpSpPr>
        <p:sp>
          <p:nvSpPr>
            <p:cNvPr id="19545" name="Line 2383"/>
            <p:cNvSpPr>
              <a:spLocks noChangeAspect="1" noChangeShapeType="1"/>
            </p:cNvSpPr>
            <p:nvPr/>
          </p:nvSpPr>
          <p:spPr bwMode="auto">
            <a:xfrm>
              <a:off x="5167313" y="4152900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60" name="Freeform 2384"/>
            <p:cNvSpPr>
              <a:spLocks/>
            </p:cNvSpPr>
            <p:nvPr/>
          </p:nvSpPr>
          <p:spPr bwMode="auto">
            <a:xfrm>
              <a:off x="5148263" y="4194488"/>
              <a:ext cx="38100" cy="66362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9491" name="Group 3198"/>
          <p:cNvGrpSpPr>
            <a:grpSpLocks noChangeAspect="1"/>
          </p:cNvGrpSpPr>
          <p:nvPr/>
        </p:nvGrpSpPr>
        <p:grpSpPr bwMode="auto">
          <a:xfrm>
            <a:off x="7670800" y="2232025"/>
            <a:ext cx="68263" cy="193675"/>
            <a:chOff x="5545138" y="4152900"/>
            <a:chExt cx="38100" cy="107950"/>
          </a:xfrm>
        </p:grpSpPr>
        <p:sp>
          <p:nvSpPr>
            <p:cNvPr id="19543" name="Line 2385"/>
            <p:cNvSpPr>
              <a:spLocks noChangeAspect="1" noChangeShapeType="1"/>
            </p:cNvSpPr>
            <p:nvPr/>
          </p:nvSpPr>
          <p:spPr bwMode="auto">
            <a:xfrm>
              <a:off x="5564188" y="4152900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58" name="Freeform 2386"/>
            <p:cNvSpPr>
              <a:spLocks/>
            </p:cNvSpPr>
            <p:nvPr/>
          </p:nvSpPr>
          <p:spPr bwMode="auto">
            <a:xfrm>
              <a:off x="5545138" y="4194488"/>
              <a:ext cx="38100" cy="66362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grpSp>
        <p:nvGrpSpPr>
          <p:cNvPr id="19492" name="Group 3214"/>
          <p:cNvGrpSpPr>
            <a:grpSpLocks noChangeAspect="1"/>
          </p:cNvGrpSpPr>
          <p:nvPr/>
        </p:nvGrpSpPr>
        <p:grpSpPr bwMode="auto">
          <a:xfrm>
            <a:off x="5864225" y="3935413"/>
            <a:ext cx="96838" cy="674687"/>
            <a:chOff x="4541838" y="5099050"/>
            <a:chExt cx="53975" cy="374650"/>
          </a:xfrm>
        </p:grpSpPr>
        <p:sp>
          <p:nvSpPr>
            <p:cNvPr id="19541" name="Line 2387"/>
            <p:cNvSpPr>
              <a:spLocks noChangeAspect="1" noChangeShapeType="1"/>
            </p:cNvSpPr>
            <p:nvPr/>
          </p:nvSpPr>
          <p:spPr bwMode="auto">
            <a:xfrm>
              <a:off x="4570413" y="5099050"/>
              <a:ext cx="1587" cy="304800"/>
            </a:xfrm>
            <a:prstGeom prst="line">
              <a:avLst/>
            </a:prstGeom>
            <a:noFill/>
            <a:ln w="142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6" name="Freeform 2388"/>
            <p:cNvSpPr>
              <a:spLocks/>
            </p:cNvSpPr>
            <p:nvPr/>
          </p:nvSpPr>
          <p:spPr bwMode="auto">
            <a:xfrm>
              <a:off x="4541838" y="5384666"/>
              <a:ext cx="53975" cy="89034"/>
            </a:xfrm>
            <a:custGeom>
              <a:avLst/>
              <a:gdLst>
                <a:gd name="T0" fmla="*/ 2147483647 w 34"/>
                <a:gd name="T1" fmla="*/ 0 h 56"/>
                <a:gd name="T2" fmla="*/ 2147483647 w 34"/>
                <a:gd name="T3" fmla="*/ 2147483647 h 56"/>
                <a:gd name="T4" fmla="*/ 0 w 34"/>
                <a:gd name="T5" fmla="*/ 0 h 56"/>
                <a:gd name="T6" fmla="*/ 2147483647 w 34"/>
                <a:gd name="T7" fmla="*/ 2147483647 h 56"/>
                <a:gd name="T8" fmla="*/ 2147483647 w 3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8" y="5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9493" name="Group 3215"/>
          <p:cNvGrpSpPr>
            <a:grpSpLocks noChangeAspect="1"/>
          </p:cNvGrpSpPr>
          <p:nvPr/>
        </p:nvGrpSpPr>
        <p:grpSpPr bwMode="auto">
          <a:xfrm>
            <a:off x="5864225" y="3192463"/>
            <a:ext cx="96838" cy="673100"/>
            <a:chOff x="4541838" y="4686300"/>
            <a:chExt cx="53975" cy="374650"/>
          </a:xfrm>
        </p:grpSpPr>
        <p:sp>
          <p:nvSpPr>
            <p:cNvPr id="19539" name="Line 2389"/>
            <p:cNvSpPr>
              <a:spLocks noChangeAspect="1" noChangeShapeType="1"/>
            </p:cNvSpPr>
            <p:nvPr/>
          </p:nvSpPr>
          <p:spPr bwMode="auto">
            <a:xfrm>
              <a:off x="4570413" y="4686300"/>
              <a:ext cx="1587" cy="304800"/>
            </a:xfrm>
            <a:prstGeom prst="line">
              <a:avLst/>
            </a:prstGeom>
            <a:noFill/>
            <a:ln w="1422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8354" name="Freeform 2390"/>
            <p:cNvSpPr>
              <a:spLocks/>
            </p:cNvSpPr>
            <p:nvPr/>
          </p:nvSpPr>
          <p:spPr bwMode="auto">
            <a:xfrm>
              <a:off x="4541838" y="4971705"/>
              <a:ext cx="53975" cy="89245"/>
            </a:xfrm>
            <a:custGeom>
              <a:avLst/>
              <a:gdLst>
                <a:gd name="T0" fmla="*/ 2147483647 w 34"/>
                <a:gd name="T1" fmla="*/ 0 h 56"/>
                <a:gd name="T2" fmla="*/ 2147483647 w 34"/>
                <a:gd name="T3" fmla="*/ 2147483647 h 56"/>
                <a:gd name="T4" fmla="*/ 0 w 34"/>
                <a:gd name="T5" fmla="*/ 0 h 56"/>
                <a:gd name="T6" fmla="*/ 2147483647 w 34"/>
                <a:gd name="T7" fmla="*/ 2147483647 h 56"/>
                <a:gd name="T8" fmla="*/ 2147483647 w 3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8" y="5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b="1"/>
            </a:p>
          </p:txBody>
        </p:sp>
      </p:grpSp>
      <p:sp>
        <p:nvSpPr>
          <p:cNvPr id="19494" name="Rectangle 2391"/>
          <p:cNvSpPr>
            <a:spLocks noChangeArrowheads="1"/>
          </p:cNvSpPr>
          <p:nvPr/>
        </p:nvSpPr>
        <p:spPr bwMode="auto">
          <a:xfrm>
            <a:off x="4264025" y="5091113"/>
            <a:ext cx="371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pitchFamily="34" charset="0"/>
              </a:rPr>
              <a:t>5000 bp</a:t>
            </a:r>
            <a:endParaRPr lang="en-US" sz="800" b="1"/>
          </a:p>
        </p:txBody>
      </p:sp>
      <p:sp>
        <p:nvSpPr>
          <p:cNvPr id="19495" name="Rectangle 2397"/>
          <p:cNvSpPr>
            <a:spLocks noChangeArrowheads="1"/>
          </p:cNvSpPr>
          <p:nvPr/>
        </p:nvSpPr>
        <p:spPr bwMode="auto">
          <a:xfrm>
            <a:off x="4264025" y="5267325"/>
            <a:ext cx="371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pitchFamily="34" charset="0"/>
              </a:rPr>
              <a:t>4500 bp</a:t>
            </a:r>
            <a:endParaRPr lang="en-US" sz="800" b="1"/>
          </a:p>
        </p:txBody>
      </p:sp>
      <p:sp>
        <p:nvSpPr>
          <p:cNvPr id="19496" name="Rectangle 2403"/>
          <p:cNvSpPr>
            <a:spLocks noChangeArrowheads="1"/>
          </p:cNvSpPr>
          <p:nvPr/>
        </p:nvSpPr>
        <p:spPr bwMode="auto">
          <a:xfrm>
            <a:off x="4264025" y="5553075"/>
            <a:ext cx="371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pitchFamily="34" charset="0"/>
              </a:rPr>
              <a:t>3000 bp</a:t>
            </a:r>
            <a:endParaRPr lang="en-US" sz="800" b="1"/>
          </a:p>
        </p:txBody>
      </p:sp>
      <p:sp>
        <p:nvSpPr>
          <p:cNvPr id="19497" name="Rectangle 2409"/>
          <p:cNvSpPr>
            <a:spLocks noChangeArrowheads="1"/>
          </p:cNvSpPr>
          <p:nvPr/>
        </p:nvSpPr>
        <p:spPr bwMode="auto">
          <a:xfrm>
            <a:off x="4264025" y="5902325"/>
            <a:ext cx="371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pitchFamily="34" charset="0"/>
              </a:rPr>
              <a:t>2000 bp</a:t>
            </a:r>
            <a:endParaRPr lang="en-US" sz="800" b="1"/>
          </a:p>
        </p:txBody>
      </p:sp>
      <p:sp>
        <p:nvSpPr>
          <p:cNvPr id="19498" name="Rectangle 2415"/>
          <p:cNvSpPr>
            <a:spLocks noChangeArrowheads="1"/>
          </p:cNvSpPr>
          <p:nvPr/>
        </p:nvSpPr>
        <p:spPr bwMode="auto">
          <a:xfrm>
            <a:off x="4264025" y="5724525"/>
            <a:ext cx="3714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pitchFamily="34" charset="0"/>
              </a:rPr>
              <a:t>2500 bp</a:t>
            </a:r>
            <a:endParaRPr lang="en-US" sz="800" b="1"/>
          </a:p>
        </p:txBody>
      </p:sp>
      <p:sp>
        <p:nvSpPr>
          <p:cNvPr id="19499" name="Rectangle 2452"/>
          <p:cNvSpPr>
            <a:spLocks noChangeArrowheads="1"/>
          </p:cNvSpPr>
          <p:nvPr/>
        </p:nvSpPr>
        <p:spPr bwMode="auto">
          <a:xfrm>
            <a:off x="4264025" y="6183313"/>
            <a:ext cx="3714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pitchFamily="34" charset="0"/>
              </a:rPr>
              <a:t>1500 bp</a:t>
            </a:r>
            <a:endParaRPr lang="en-US" sz="800" b="1"/>
          </a:p>
        </p:txBody>
      </p:sp>
      <p:sp>
        <p:nvSpPr>
          <p:cNvPr id="19500" name="Rectangle 2458"/>
          <p:cNvSpPr>
            <a:spLocks noChangeArrowheads="1"/>
          </p:cNvSpPr>
          <p:nvPr/>
        </p:nvSpPr>
        <p:spPr bwMode="auto">
          <a:xfrm>
            <a:off x="7467600" y="5410200"/>
            <a:ext cx="9329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Polymorphic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Helvetica" pitchFamily="34" charset="0"/>
              </a:rPr>
              <a:t>bands</a:t>
            </a:r>
            <a:endParaRPr lang="en-US" sz="1200" b="1" dirty="0">
              <a:solidFill>
                <a:srgbClr val="000000"/>
              </a:solidFill>
              <a:latin typeface="Helvetica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indicated at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Helvetica" pitchFamily="34" charset="0"/>
              </a:rPr>
              <a:t>arrows</a:t>
            </a:r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.</a:t>
            </a:r>
            <a:endParaRPr lang="en-US" sz="1200" b="1" dirty="0"/>
          </a:p>
        </p:txBody>
      </p:sp>
      <p:sp>
        <p:nvSpPr>
          <p:cNvPr id="19501" name="Rectangle 2498"/>
          <p:cNvSpPr>
            <a:spLocks noChangeArrowheads="1"/>
          </p:cNvSpPr>
          <p:nvPr/>
        </p:nvSpPr>
        <p:spPr bwMode="auto">
          <a:xfrm>
            <a:off x="5983288" y="3979863"/>
            <a:ext cx="1080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Separate the DNA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fragments by gel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electrophoresis.</a:t>
            </a:r>
            <a:endParaRPr lang="en-US" sz="1000" b="1"/>
          </a:p>
        </p:txBody>
      </p:sp>
      <p:sp>
        <p:nvSpPr>
          <p:cNvPr id="19502" name="Rectangle 2542"/>
          <p:cNvSpPr>
            <a:spLocks noChangeArrowheads="1"/>
          </p:cNvSpPr>
          <p:nvPr/>
        </p:nvSpPr>
        <p:spPr bwMode="auto">
          <a:xfrm>
            <a:off x="5983288" y="3243263"/>
            <a:ext cx="1077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Cut the DNA from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all 3 individuals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with </a:t>
            </a:r>
            <a:r>
              <a:rPr lang="en-US" sz="1000" b="1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RI.</a:t>
            </a:r>
            <a:endParaRPr lang="en-US" sz="1000" b="1"/>
          </a:p>
        </p:txBody>
      </p:sp>
      <p:grpSp>
        <p:nvGrpSpPr>
          <p:cNvPr id="19504" name="Group 3213"/>
          <p:cNvGrpSpPr>
            <a:grpSpLocks noChangeAspect="1"/>
          </p:cNvGrpSpPr>
          <p:nvPr/>
        </p:nvGrpSpPr>
        <p:grpSpPr bwMode="auto">
          <a:xfrm>
            <a:off x="6910388" y="5164138"/>
            <a:ext cx="336550" cy="1211262"/>
            <a:chOff x="5122863" y="5781675"/>
            <a:chExt cx="187325" cy="673100"/>
          </a:xfrm>
        </p:grpSpPr>
        <p:grpSp>
          <p:nvGrpSpPr>
            <p:cNvPr id="19529" name="Group 3210"/>
            <p:cNvGrpSpPr>
              <a:grpSpLocks noChangeAspect="1"/>
            </p:cNvGrpSpPr>
            <p:nvPr/>
          </p:nvGrpSpPr>
          <p:grpSpPr bwMode="auto">
            <a:xfrm>
              <a:off x="5122863" y="5845175"/>
              <a:ext cx="149225" cy="41275"/>
              <a:chOff x="5122863" y="5845175"/>
              <a:chExt cx="149225" cy="41275"/>
            </a:xfrm>
          </p:grpSpPr>
          <p:sp>
            <p:nvSpPr>
              <p:cNvPr id="19537" name="Line 2315"/>
              <p:cNvSpPr>
                <a:spLocks noChangeAspect="1" noChangeShapeType="1"/>
              </p:cNvSpPr>
              <p:nvPr/>
            </p:nvSpPr>
            <p:spPr bwMode="auto">
              <a:xfrm flipH="1">
                <a:off x="5176838" y="5864225"/>
                <a:ext cx="95250" cy="1588"/>
              </a:xfrm>
              <a:prstGeom prst="line">
                <a:avLst/>
              </a:prstGeom>
              <a:noFill/>
              <a:ln w="115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2" name="Freeform 2316"/>
              <p:cNvSpPr>
                <a:spLocks/>
              </p:cNvSpPr>
              <p:nvPr/>
            </p:nvSpPr>
            <p:spPr bwMode="auto">
              <a:xfrm>
                <a:off x="5122863" y="5845192"/>
                <a:ext cx="69805" cy="41462"/>
              </a:xfrm>
              <a:custGeom>
                <a:avLst/>
                <a:gdLst>
                  <a:gd name="T0" fmla="*/ 2147483647 w 44"/>
                  <a:gd name="T1" fmla="*/ 2147483647 h 26"/>
                  <a:gd name="T2" fmla="*/ 2147483647 w 44"/>
                  <a:gd name="T3" fmla="*/ 2147483647 h 26"/>
                  <a:gd name="T4" fmla="*/ 2147483647 w 44"/>
                  <a:gd name="T5" fmla="*/ 0 h 26"/>
                  <a:gd name="T6" fmla="*/ 0 w 44"/>
                  <a:gd name="T7" fmla="*/ 2147483647 h 26"/>
                  <a:gd name="T8" fmla="*/ 2147483647 w 44"/>
                  <a:gd name="T9" fmla="*/ 21474836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6"/>
                  <a:gd name="T17" fmla="*/ 44 w 4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6">
                    <a:moveTo>
                      <a:pt x="44" y="26"/>
                    </a:moveTo>
                    <a:lnTo>
                      <a:pt x="38" y="12"/>
                    </a:lnTo>
                    <a:lnTo>
                      <a:pt x="44" y="0"/>
                    </a:lnTo>
                    <a:lnTo>
                      <a:pt x="0" y="14"/>
                    </a:lnTo>
                    <a:lnTo>
                      <a:pt x="4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650" b="1"/>
              </a:p>
            </p:txBody>
          </p:sp>
        </p:grpSp>
        <p:grpSp>
          <p:nvGrpSpPr>
            <p:cNvPr id="19530" name="Group 3211"/>
            <p:cNvGrpSpPr>
              <a:grpSpLocks noChangeAspect="1"/>
            </p:cNvGrpSpPr>
            <p:nvPr/>
          </p:nvGrpSpPr>
          <p:grpSpPr bwMode="auto">
            <a:xfrm>
              <a:off x="5122863" y="6003925"/>
              <a:ext cx="149225" cy="41275"/>
              <a:chOff x="5122863" y="6003925"/>
              <a:chExt cx="149225" cy="41275"/>
            </a:xfrm>
          </p:grpSpPr>
          <p:sp>
            <p:nvSpPr>
              <p:cNvPr id="19535" name="Line 2317"/>
              <p:cNvSpPr>
                <a:spLocks noChangeAspect="1" noChangeShapeType="1"/>
              </p:cNvSpPr>
              <p:nvPr/>
            </p:nvSpPr>
            <p:spPr bwMode="auto">
              <a:xfrm flipH="1">
                <a:off x="5176838" y="6022975"/>
                <a:ext cx="95250" cy="3175"/>
              </a:xfrm>
              <a:prstGeom prst="line">
                <a:avLst/>
              </a:prstGeom>
              <a:noFill/>
              <a:ln w="115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0" name="Freeform 2318"/>
              <p:cNvSpPr>
                <a:spLocks/>
              </p:cNvSpPr>
              <p:nvPr/>
            </p:nvSpPr>
            <p:spPr bwMode="auto">
              <a:xfrm>
                <a:off x="5122863" y="6003983"/>
                <a:ext cx="69805" cy="41462"/>
              </a:xfrm>
              <a:custGeom>
                <a:avLst/>
                <a:gdLst>
                  <a:gd name="T0" fmla="*/ 2147483647 w 44"/>
                  <a:gd name="T1" fmla="*/ 2147483647 h 26"/>
                  <a:gd name="T2" fmla="*/ 2147483647 w 44"/>
                  <a:gd name="T3" fmla="*/ 2147483647 h 26"/>
                  <a:gd name="T4" fmla="*/ 2147483647 w 44"/>
                  <a:gd name="T5" fmla="*/ 0 h 26"/>
                  <a:gd name="T6" fmla="*/ 0 w 44"/>
                  <a:gd name="T7" fmla="*/ 2147483647 h 26"/>
                  <a:gd name="T8" fmla="*/ 2147483647 w 44"/>
                  <a:gd name="T9" fmla="*/ 21474836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6"/>
                  <a:gd name="T17" fmla="*/ 44 w 4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6">
                    <a:moveTo>
                      <a:pt x="44" y="26"/>
                    </a:moveTo>
                    <a:lnTo>
                      <a:pt x="38" y="14"/>
                    </a:lnTo>
                    <a:lnTo>
                      <a:pt x="44" y="0"/>
                    </a:lnTo>
                    <a:lnTo>
                      <a:pt x="0" y="14"/>
                    </a:lnTo>
                    <a:lnTo>
                      <a:pt x="4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650" b="1"/>
              </a:p>
            </p:txBody>
          </p:sp>
        </p:grpSp>
        <p:grpSp>
          <p:nvGrpSpPr>
            <p:cNvPr id="19531" name="Group 3212"/>
            <p:cNvGrpSpPr>
              <a:grpSpLocks noChangeAspect="1"/>
            </p:cNvGrpSpPr>
            <p:nvPr/>
          </p:nvGrpSpPr>
          <p:grpSpPr bwMode="auto">
            <a:xfrm>
              <a:off x="5122863" y="6375400"/>
              <a:ext cx="149225" cy="41275"/>
              <a:chOff x="5122863" y="6375400"/>
              <a:chExt cx="149225" cy="41275"/>
            </a:xfrm>
          </p:grpSpPr>
          <p:sp>
            <p:nvSpPr>
              <p:cNvPr id="19533" name="Line 2319"/>
              <p:cNvSpPr>
                <a:spLocks noChangeAspect="1" noChangeShapeType="1"/>
              </p:cNvSpPr>
              <p:nvPr/>
            </p:nvSpPr>
            <p:spPr bwMode="auto">
              <a:xfrm flipH="1">
                <a:off x="5176838" y="6394450"/>
                <a:ext cx="95250" cy="1588"/>
              </a:xfrm>
              <a:prstGeom prst="line">
                <a:avLst/>
              </a:prstGeom>
              <a:noFill/>
              <a:ln w="11557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Freeform 2320"/>
              <p:cNvSpPr>
                <a:spLocks/>
              </p:cNvSpPr>
              <p:nvPr/>
            </p:nvSpPr>
            <p:spPr bwMode="auto">
              <a:xfrm>
                <a:off x="5122863" y="6375379"/>
                <a:ext cx="69805" cy="41462"/>
              </a:xfrm>
              <a:custGeom>
                <a:avLst/>
                <a:gdLst>
                  <a:gd name="T0" fmla="*/ 2147483647 w 44"/>
                  <a:gd name="T1" fmla="*/ 2147483647 h 26"/>
                  <a:gd name="T2" fmla="*/ 2147483647 w 44"/>
                  <a:gd name="T3" fmla="*/ 2147483647 h 26"/>
                  <a:gd name="T4" fmla="*/ 2147483647 w 44"/>
                  <a:gd name="T5" fmla="*/ 0 h 26"/>
                  <a:gd name="T6" fmla="*/ 0 w 44"/>
                  <a:gd name="T7" fmla="*/ 2147483647 h 26"/>
                  <a:gd name="T8" fmla="*/ 2147483647 w 44"/>
                  <a:gd name="T9" fmla="*/ 21474836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6"/>
                  <a:gd name="T17" fmla="*/ 44 w 4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6">
                    <a:moveTo>
                      <a:pt x="44" y="26"/>
                    </a:moveTo>
                    <a:lnTo>
                      <a:pt x="38" y="12"/>
                    </a:lnTo>
                    <a:lnTo>
                      <a:pt x="44" y="0"/>
                    </a:lnTo>
                    <a:lnTo>
                      <a:pt x="0" y="14"/>
                    </a:lnTo>
                    <a:lnTo>
                      <a:pt x="4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650" b="1"/>
              </a:p>
            </p:txBody>
          </p:sp>
        </p:grpSp>
        <p:sp>
          <p:nvSpPr>
            <p:cNvPr id="19532" name="Freeform 3020"/>
            <p:cNvSpPr>
              <a:spLocks noChangeAspect="1"/>
            </p:cNvSpPr>
            <p:nvPr/>
          </p:nvSpPr>
          <p:spPr bwMode="auto">
            <a:xfrm>
              <a:off x="5272088" y="5781675"/>
              <a:ext cx="38100" cy="673100"/>
            </a:xfrm>
            <a:custGeom>
              <a:avLst/>
              <a:gdLst>
                <a:gd name="T0" fmla="*/ 2147483647 w 24"/>
                <a:gd name="T1" fmla="*/ 2147483647 h 424"/>
                <a:gd name="T2" fmla="*/ 2147483647 w 24"/>
                <a:gd name="T3" fmla="*/ 2147483647 h 424"/>
                <a:gd name="T4" fmla="*/ 2147483647 w 24"/>
                <a:gd name="T5" fmla="*/ 2147483647 h 424"/>
                <a:gd name="T6" fmla="*/ 2147483647 w 24"/>
                <a:gd name="T7" fmla="*/ 2147483647 h 424"/>
                <a:gd name="T8" fmla="*/ 2147483647 w 24"/>
                <a:gd name="T9" fmla="*/ 2147483647 h 424"/>
                <a:gd name="T10" fmla="*/ 2147483647 w 24"/>
                <a:gd name="T11" fmla="*/ 2147483647 h 424"/>
                <a:gd name="T12" fmla="*/ 2147483647 w 24"/>
                <a:gd name="T13" fmla="*/ 2147483647 h 424"/>
                <a:gd name="T14" fmla="*/ 0 w 24"/>
                <a:gd name="T15" fmla="*/ 2147483647 h 424"/>
                <a:gd name="T16" fmla="*/ 0 w 24"/>
                <a:gd name="T17" fmla="*/ 2147483647 h 424"/>
                <a:gd name="T18" fmla="*/ 0 w 24"/>
                <a:gd name="T19" fmla="*/ 2147483647 h 424"/>
                <a:gd name="T20" fmla="*/ 2147483647 w 24"/>
                <a:gd name="T21" fmla="*/ 2147483647 h 424"/>
                <a:gd name="T22" fmla="*/ 2147483647 w 24"/>
                <a:gd name="T23" fmla="*/ 2147483647 h 424"/>
                <a:gd name="T24" fmla="*/ 2147483647 w 24"/>
                <a:gd name="T25" fmla="*/ 0 h 424"/>
                <a:gd name="T26" fmla="*/ 2147483647 w 24"/>
                <a:gd name="T27" fmla="*/ 0 h 424"/>
                <a:gd name="T28" fmla="*/ 2147483647 w 24"/>
                <a:gd name="T29" fmla="*/ 0 h 424"/>
                <a:gd name="T30" fmla="*/ 2147483647 w 24"/>
                <a:gd name="T31" fmla="*/ 0 h 4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424"/>
                <a:gd name="T50" fmla="*/ 24 w 24"/>
                <a:gd name="T51" fmla="*/ 424 h 4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424">
                  <a:moveTo>
                    <a:pt x="24" y="424"/>
                  </a:moveTo>
                  <a:lnTo>
                    <a:pt x="10" y="424"/>
                  </a:lnTo>
                  <a:lnTo>
                    <a:pt x="6" y="424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4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05" name="Rectangle 2653"/>
          <p:cNvSpPr>
            <a:spLocks noChangeArrowheads="1"/>
          </p:cNvSpPr>
          <p:nvPr/>
        </p:nvSpPr>
        <p:spPr bwMode="auto">
          <a:xfrm>
            <a:off x="5764213" y="1062038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1000" b="1"/>
          </a:p>
        </p:txBody>
      </p:sp>
      <p:sp>
        <p:nvSpPr>
          <p:cNvPr id="19506" name="Rectangle 2653"/>
          <p:cNvSpPr>
            <a:spLocks noChangeArrowheads="1"/>
          </p:cNvSpPr>
          <p:nvPr/>
        </p:nvSpPr>
        <p:spPr bwMode="auto">
          <a:xfrm>
            <a:off x="4029075" y="1073150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1000" b="1"/>
          </a:p>
        </p:txBody>
      </p:sp>
      <p:sp>
        <p:nvSpPr>
          <p:cNvPr id="19507" name="Rectangle 2653"/>
          <p:cNvSpPr>
            <a:spLocks noChangeArrowheads="1"/>
          </p:cNvSpPr>
          <p:nvPr/>
        </p:nvSpPr>
        <p:spPr bwMode="auto">
          <a:xfrm>
            <a:off x="4724400" y="1073150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1000" b="1"/>
          </a:p>
        </p:txBody>
      </p:sp>
      <p:sp>
        <p:nvSpPr>
          <p:cNvPr id="19508" name="Rectangle 2653"/>
          <p:cNvSpPr>
            <a:spLocks noChangeArrowheads="1"/>
          </p:cNvSpPr>
          <p:nvPr/>
        </p:nvSpPr>
        <p:spPr bwMode="auto">
          <a:xfrm>
            <a:off x="6107113" y="1062038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CC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CC0000"/>
                </a:solidFill>
                <a:latin typeface="Helvetica" pitchFamily="34" charset="0"/>
              </a:rPr>
              <a:t>RI</a:t>
            </a:r>
            <a:endParaRPr lang="en-US" sz="1000" b="1">
              <a:solidFill>
                <a:srgbClr val="CC0000"/>
              </a:solidFill>
            </a:endParaRPr>
          </a:p>
        </p:txBody>
      </p:sp>
      <p:sp>
        <p:nvSpPr>
          <p:cNvPr id="19509" name="Rectangle 2653"/>
          <p:cNvSpPr>
            <a:spLocks noChangeArrowheads="1"/>
          </p:cNvSpPr>
          <p:nvPr/>
        </p:nvSpPr>
        <p:spPr bwMode="auto">
          <a:xfrm>
            <a:off x="7543800" y="1062038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1000" b="1"/>
          </a:p>
        </p:txBody>
      </p:sp>
      <p:sp>
        <p:nvSpPr>
          <p:cNvPr id="19510" name="Rectangle 2653"/>
          <p:cNvSpPr>
            <a:spLocks noChangeArrowheads="1"/>
          </p:cNvSpPr>
          <p:nvPr/>
        </p:nvSpPr>
        <p:spPr bwMode="auto">
          <a:xfrm>
            <a:off x="6824663" y="1073150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1000" b="1"/>
          </a:p>
        </p:txBody>
      </p:sp>
      <p:sp>
        <p:nvSpPr>
          <p:cNvPr id="19511" name="Rectangle 2653"/>
          <p:cNvSpPr>
            <a:spLocks noChangeArrowheads="1"/>
          </p:cNvSpPr>
          <p:nvPr/>
        </p:nvSpPr>
        <p:spPr bwMode="auto">
          <a:xfrm>
            <a:off x="4225925" y="1844675"/>
            <a:ext cx="4744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2000 bp</a:t>
            </a:r>
            <a:endParaRPr lang="en-US" sz="1000" b="1"/>
          </a:p>
        </p:txBody>
      </p:sp>
      <p:sp>
        <p:nvSpPr>
          <p:cNvPr id="19512" name="Rectangle 2653"/>
          <p:cNvSpPr>
            <a:spLocks noChangeArrowheads="1"/>
          </p:cNvSpPr>
          <p:nvPr/>
        </p:nvSpPr>
        <p:spPr bwMode="auto">
          <a:xfrm>
            <a:off x="5049838" y="1843088"/>
            <a:ext cx="4744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5000 bp</a:t>
            </a:r>
            <a:endParaRPr lang="en-US" sz="1000" b="1"/>
          </a:p>
        </p:txBody>
      </p:sp>
      <p:sp>
        <p:nvSpPr>
          <p:cNvPr id="19513" name="Rectangle 2653"/>
          <p:cNvSpPr>
            <a:spLocks noChangeArrowheads="1"/>
          </p:cNvSpPr>
          <p:nvPr/>
        </p:nvSpPr>
        <p:spPr bwMode="auto">
          <a:xfrm>
            <a:off x="5797550" y="1843088"/>
            <a:ext cx="4744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1500 bp</a:t>
            </a:r>
            <a:endParaRPr lang="en-US" sz="1000" b="1"/>
          </a:p>
        </p:txBody>
      </p:sp>
      <p:sp>
        <p:nvSpPr>
          <p:cNvPr id="19514" name="Rectangle 2653"/>
          <p:cNvSpPr>
            <a:spLocks noChangeArrowheads="1"/>
          </p:cNvSpPr>
          <p:nvPr/>
        </p:nvSpPr>
        <p:spPr bwMode="auto">
          <a:xfrm>
            <a:off x="6375400" y="1854200"/>
            <a:ext cx="4744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3000 bp</a:t>
            </a:r>
            <a:endParaRPr lang="en-US" sz="1000" b="1"/>
          </a:p>
        </p:txBody>
      </p:sp>
      <p:sp>
        <p:nvSpPr>
          <p:cNvPr id="19515" name="Rectangle 2653"/>
          <p:cNvSpPr>
            <a:spLocks noChangeArrowheads="1"/>
          </p:cNvSpPr>
          <p:nvPr/>
        </p:nvSpPr>
        <p:spPr bwMode="auto">
          <a:xfrm>
            <a:off x="7004050" y="1844675"/>
            <a:ext cx="4744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2500 bp</a:t>
            </a:r>
            <a:endParaRPr lang="en-US" sz="1000" b="1"/>
          </a:p>
        </p:txBody>
      </p:sp>
      <p:sp>
        <p:nvSpPr>
          <p:cNvPr id="19516" name="Rectangle 2653"/>
          <p:cNvSpPr>
            <a:spLocks noChangeArrowheads="1"/>
          </p:cNvSpPr>
          <p:nvPr/>
        </p:nvSpPr>
        <p:spPr bwMode="auto">
          <a:xfrm>
            <a:off x="5762625" y="2051050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1000" b="1"/>
          </a:p>
        </p:txBody>
      </p:sp>
      <p:sp>
        <p:nvSpPr>
          <p:cNvPr id="19517" name="Rectangle 2653"/>
          <p:cNvSpPr>
            <a:spLocks noChangeArrowheads="1"/>
          </p:cNvSpPr>
          <p:nvPr/>
        </p:nvSpPr>
        <p:spPr bwMode="auto">
          <a:xfrm>
            <a:off x="4025900" y="2062163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1000" b="1"/>
          </a:p>
        </p:txBody>
      </p:sp>
      <p:sp>
        <p:nvSpPr>
          <p:cNvPr id="19518" name="Rectangle 2653"/>
          <p:cNvSpPr>
            <a:spLocks noChangeArrowheads="1"/>
          </p:cNvSpPr>
          <p:nvPr/>
        </p:nvSpPr>
        <p:spPr bwMode="auto">
          <a:xfrm>
            <a:off x="4724400" y="2062163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1000" b="1"/>
          </a:p>
        </p:txBody>
      </p:sp>
      <p:sp>
        <p:nvSpPr>
          <p:cNvPr id="19519" name="Rectangle 2653"/>
          <p:cNvSpPr>
            <a:spLocks noChangeArrowheads="1"/>
          </p:cNvSpPr>
          <p:nvPr/>
        </p:nvSpPr>
        <p:spPr bwMode="auto">
          <a:xfrm>
            <a:off x="7543800" y="2051050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1000" b="1"/>
          </a:p>
        </p:txBody>
      </p:sp>
      <p:sp>
        <p:nvSpPr>
          <p:cNvPr id="19520" name="Rectangle 2653"/>
          <p:cNvSpPr>
            <a:spLocks noChangeArrowheads="1"/>
          </p:cNvSpPr>
          <p:nvPr/>
        </p:nvSpPr>
        <p:spPr bwMode="auto">
          <a:xfrm>
            <a:off x="6824663" y="2062163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1000" b="1"/>
          </a:p>
        </p:txBody>
      </p:sp>
      <p:sp>
        <p:nvSpPr>
          <p:cNvPr id="19521" name="Rectangle 2653"/>
          <p:cNvSpPr>
            <a:spLocks noChangeArrowheads="1"/>
          </p:cNvSpPr>
          <p:nvPr/>
        </p:nvSpPr>
        <p:spPr bwMode="auto">
          <a:xfrm>
            <a:off x="4191000" y="2819400"/>
            <a:ext cx="4744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2000 bp</a:t>
            </a:r>
            <a:endParaRPr lang="en-US" sz="1000" b="1"/>
          </a:p>
        </p:txBody>
      </p:sp>
      <p:sp>
        <p:nvSpPr>
          <p:cNvPr id="19522" name="Rectangle 2653"/>
          <p:cNvSpPr>
            <a:spLocks noChangeArrowheads="1"/>
          </p:cNvSpPr>
          <p:nvPr/>
        </p:nvSpPr>
        <p:spPr bwMode="auto">
          <a:xfrm>
            <a:off x="5072063" y="2808288"/>
            <a:ext cx="4744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5000 bp</a:t>
            </a:r>
            <a:endParaRPr lang="en-US" sz="1000" b="1"/>
          </a:p>
        </p:txBody>
      </p:sp>
      <p:sp>
        <p:nvSpPr>
          <p:cNvPr id="19523" name="Rectangle 2653"/>
          <p:cNvSpPr>
            <a:spLocks noChangeArrowheads="1"/>
          </p:cNvSpPr>
          <p:nvPr/>
        </p:nvSpPr>
        <p:spPr bwMode="auto">
          <a:xfrm>
            <a:off x="6124575" y="2808288"/>
            <a:ext cx="4744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4500 bp</a:t>
            </a:r>
            <a:endParaRPr lang="en-US" sz="1000" b="1"/>
          </a:p>
        </p:txBody>
      </p:sp>
      <p:sp>
        <p:nvSpPr>
          <p:cNvPr id="19524" name="Rectangle 2653"/>
          <p:cNvSpPr>
            <a:spLocks noChangeArrowheads="1"/>
          </p:cNvSpPr>
          <p:nvPr/>
        </p:nvSpPr>
        <p:spPr bwMode="auto">
          <a:xfrm>
            <a:off x="7035800" y="2808288"/>
            <a:ext cx="47448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2500 bp</a:t>
            </a:r>
            <a:endParaRPr lang="en-US" sz="1000" b="1"/>
          </a:p>
        </p:txBody>
      </p:sp>
      <p:grpSp>
        <p:nvGrpSpPr>
          <p:cNvPr id="19525" name="Group 3208"/>
          <p:cNvGrpSpPr>
            <a:grpSpLocks noChangeAspect="1"/>
          </p:cNvGrpSpPr>
          <p:nvPr/>
        </p:nvGrpSpPr>
        <p:grpSpPr bwMode="auto">
          <a:xfrm>
            <a:off x="4697413" y="5935663"/>
            <a:ext cx="285750" cy="68262"/>
            <a:chOff x="3894095" y="6210300"/>
            <a:chExt cx="158793" cy="38100"/>
          </a:xfrm>
        </p:grpSpPr>
        <p:sp>
          <p:nvSpPr>
            <p:cNvPr id="8341" name="Freeform 2310"/>
            <p:cNvSpPr>
              <a:spLocks/>
            </p:cNvSpPr>
            <p:nvPr/>
          </p:nvSpPr>
          <p:spPr bwMode="auto">
            <a:xfrm>
              <a:off x="3983195" y="6210300"/>
              <a:ext cx="69693" cy="38100"/>
            </a:xfrm>
            <a:custGeom>
              <a:avLst/>
              <a:gdLst>
                <a:gd name="T0" fmla="*/ 0 w 44"/>
                <a:gd name="T1" fmla="*/ 0 h 24"/>
                <a:gd name="T2" fmla="*/ 2147483647 w 44"/>
                <a:gd name="T3" fmla="*/ 2147483647 h 24"/>
                <a:gd name="T4" fmla="*/ 0 w 44"/>
                <a:gd name="T5" fmla="*/ 2147483647 h 24"/>
                <a:gd name="T6" fmla="*/ 2147483647 w 44"/>
                <a:gd name="T7" fmla="*/ 2147483647 h 24"/>
                <a:gd name="T8" fmla="*/ 0 w 4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4"/>
                <a:gd name="T17" fmla="*/ 44 w 4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4">
                  <a:moveTo>
                    <a:pt x="0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4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  <p:sp>
          <p:nvSpPr>
            <p:cNvPr id="19528" name="Line 2313"/>
            <p:cNvSpPr>
              <a:spLocks noChangeAspect="1" noChangeShapeType="1"/>
            </p:cNvSpPr>
            <p:nvPr/>
          </p:nvSpPr>
          <p:spPr bwMode="auto">
            <a:xfrm>
              <a:off x="3894095" y="6229350"/>
              <a:ext cx="95276" cy="1588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" name="Rectangle 2802"/>
          <p:cNvSpPr>
            <a:spLocks noChangeArrowheads="1"/>
          </p:cNvSpPr>
          <p:nvPr/>
        </p:nvSpPr>
        <p:spPr bwMode="auto">
          <a:xfrm>
            <a:off x="762000" y="1143000"/>
            <a:ext cx="2387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Helvetica" pitchFamily="34" charset="0"/>
              </a:rPr>
              <a:t>Individual 3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Helvetica" pitchFamily="34" charset="0"/>
              </a:rPr>
              <a:t>Heterozygous for polymorphic EcoR1 site</a:t>
            </a:r>
            <a:endParaRPr lang="en-US" sz="1600" b="1" dirty="0"/>
          </a:p>
        </p:txBody>
      </p:sp>
      <p:sp>
        <p:nvSpPr>
          <p:cNvPr id="138" name="Title 137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kern="120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RFLP Analysis, cont. 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-44450" y="0"/>
            <a:ext cx="629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(molecular marker for genetic and physical mapping)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Southern Blot only shows the polymorphic band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447272"/>
            <a:ext cx="5846034" cy="434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79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not in </a:t>
            </a:r>
            <a:r>
              <a:rPr lang="en-US" dirty="0" err="1" smtClean="0"/>
              <a:t>Brooker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4038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Probe must bind to a polymorphic site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4450" y="0"/>
            <a:ext cx="629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(molecular marker for genetic and physical mapping)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SNP variation—Single Nucleotide Polymorphisms</a:t>
            </a:r>
            <a:endParaRPr lang="en-US" sz="4000" dirty="0">
              <a:latin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3228975"/>
            <a:ext cx="7772400" cy="12255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latin typeface="Arial" charset="0"/>
                <a:hlinkClick r:id="rId2"/>
              </a:rPr>
              <a:t>www.hapmap.org</a:t>
            </a:r>
            <a:endParaRPr lang="en-US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4450" y="0"/>
            <a:ext cx="629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(molecular marker for genetic and physical mapping)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Microsatellites</a:t>
            </a:r>
            <a:br>
              <a:rPr lang="en-US" dirty="0" smtClean="0"/>
            </a:br>
            <a:r>
              <a:rPr lang="en-US" sz="3600" dirty="0" smtClean="0"/>
              <a:t>(or </a:t>
            </a:r>
            <a:r>
              <a:rPr lang="en-US" sz="3100" dirty="0" smtClean="0"/>
              <a:t>Short </a:t>
            </a:r>
            <a:r>
              <a:rPr lang="en-US" sz="3100" dirty="0"/>
              <a:t>Tandem </a:t>
            </a:r>
            <a:r>
              <a:rPr lang="en-US" sz="3100" dirty="0" smtClean="0"/>
              <a:t>Repeats--STR</a:t>
            </a:r>
            <a:r>
              <a:rPr lang="en-US" sz="3100" dirty="0"/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6781800" cy="1752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000" b="1" dirty="0" smtClean="0">
                <a:latin typeface="Arial" charset="0"/>
              </a:rPr>
              <a:t>CA </a:t>
            </a:r>
            <a:r>
              <a:rPr lang="en-US" sz="2000" b="1" dirty="0">
                <a:latin typeface="Arial" charset="0"/>
              </a:rPr>
              <a:t>= </a:t>
            </a:r>
            <a:r>
              <a:rPr lang="en-US" sz="2000" b="1" dirty="0" smtClean="0">
                <a:latin typeface="Arial" charset="0"/>
              </a:rPr>
              <a:t>(CA)</a:t>
            </a:r>
            <a:r>
              <a:rPr lang="en-US" sz="2000" b="1" baseline="-25000" dirty="0" smtClean="0">
                <a:latin typeface="Arial" charset="0"/>
              </a:rPr>
              <a:t>1</a:t>
            </a:r>
            <a:endParaRPr lang="en-US" sz="2000" b="1" baseline="-25000" dirty="0">
              <a:latin typeface="Arial" charset="0"/>
            </a:endParaRPr>
          </a:p>
          <a:p>
            <a:pPr algn="ctr">
              <a:buFontTx/>
              <a:buNone/>
            </a:pPr>
            <a:endParaRPr lang="en-US" sz="2000" b="1" baseline="-25000" dirty="0">
              <a:latin typeface="Arial" charset="0"/>
            </a:endParaRPr>
          </a:p>
          <a:p>
            <a:pPr algn="ctr">
              <a:buFontTx/>
              <a:buNone/>
            </a:pPr>
            <a:r>
              <a:rPr lang="en-US" sz="2000" b="1" dirty="0" smtClean="0">
                <a:latin typeface="Arial" charset="0"/>
              </a:rPr>
              <a:t>CACACACACA </a:t>
            </a:r>
            <a:r>
              <a:rPr lang="en-US" sz="2000" b="1" dirty="0">
                <a:latin typeface="Arial" charset="0"/>
              </a:rPr>
              <a:t>= </a:t>
            </a:r>
            <a:r>
              <a:rPr lang="en-US" sz="2000" b="1" dirty="0" smtClean="0">
                <a:latin typeface="Arial" charset="0"/>
              </a:rPr>
              <a:t>(CA)</a:t>
            </a:r>
            <a:r>
              <a:rPr lang="en-US" sz="2000" b="1" baseline="-25000" dirty="0" smtClean="0">
                <a:latin typeface="Arial" charset="0"/>
              </a:rPr>
              <a:t>5</a:t>
            </a:r>
            <a:endParaRPr lang="en-US" sz="2000" b="1" baseline="-25000" dirty="0">
              <a:latin typeface="Arial" charset="0"/>
            </a:endParaRPr>
          </a:p>
          <a:p>
            <a:pPr algn="ctr">
              <a:buFontTx/>
              <a:buNone/>
            </a:pPr>
            <a:endParaRPr lang="en-US" sz="2000" b="1" baseline="-25000" dirty="0">
              <a:latin typeface="Arial" charset="0"/>
            </a:endParaRPr>
          </a:p>
          <a:p>
            <a:pPr algn="ctr">
              <a:buFontTx/>
              <a:buNone/>
            </a:pPr>
            <a:r>
              <a:rPr lang="en-US" sz="2000" b="1" dirty="0" smtClean="0">
                <a:latin typeface="Arial" charset="0"/>
              </a:rPr>
              <a:t>CACACACACACACACACACACACACACA </a:t>
            </a:r>
            <a:r>
              <a:rPr lang="en-US" sz="2000" b="1" dirty="0">
                <a:latin typeface="Arial" charset="0"/>
              </a:rPr>
              <a:t>= </a:t>
            </a:r>
            <a:r>
              <a:rPr lang="en-US" sz="2000" b="1" dirty="0" smtClean="0">
                <a:latin typeface="Arial" charset="0"/>
              </a:rPr>
              <a:t>(CA)</a:t>
            </a:r>
            <a:r>
              <a:rPr lang="en-US" sz="2000" b="1" baseline="-25000" dirty="0" smtClean="0">
                <a:latin typeface="Arial" charset="0"/>
              </a:rPr>
              <a:t>14</a:t>
            </a:r>
            <a:endParaRPr lang="en-US" sz="2000" b="1" baseline="-25000" dirty="0">
              <a:latin typeface="Arial" charset="0"/>
            </a:endParaRPr>
          </a:p>
          <a:p>
            <a:pPr algn="ctr">
              <a:buFontTx/>
              <a:buNone/>
            </a:pPr>
            <a:endParaRPr lang="en-US" sz="2000" b="1" baseline="-250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repeat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62200" y="4343400"/>
            <a:ext cx="6781800" cy="175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TTTTC = (TTTTC)</a:t>
            </a:r>
            <a:r>
              <a:rPr kumimoji="0" lang="en-US" sz="20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TTTTCTTTTCTTTTC = (TTTTC)</a:t>
            </a:r>
            <a:r>
              <a:rPr kumimoji="0" lang="en-US" sz="20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TTTTCTTTTCTTTTCTTTTCTTTTCTTTTC = (TTTTC)</a:t>
            </a:r>
            <a:r>
              <a:rPr kumimoji="0" lang="en-US" sz="2000" b="1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953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repeat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4450" y="0"/>
            <a:ext cx="629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(molecular marker for genetic and physical mapping)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same forward and reverse primers PCR-amplify different allele lengths for a microsatellite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2133600"/>
            <a:ext cx="9128760" cy="4525963"/>
          </a:xfr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(CA)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allele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5’-…gggaaacctg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tcgtgccagctg…-3’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CA)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allele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5’-…gggaaacctg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CACACACACA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tcgtgccagctg…-3”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CA)</a:t>
            </a:r>
            <a:r>
              <a:rPr lang="en-US" sz="2000" b="1" baseline="-25000" dirty="0"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allele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5’-…cgggaaacctg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CACACACACACACACA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tcgtgccagctg…-3’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3680" y="1981200"/>
            <a:ext cx="1524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5’GGGAAA3’</a:t>
            </a:r>
            <a:endParaRPr lang="en-US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7360" y="2362200"/>
            <a:ext cx="1615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3’GTCGAC5’</a:t>
            </a:r>
            <a:endParaRPr lang="en-US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1720" y="3444240"/>
            <a:ext cx="1524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5’GGGAAA3’</a:t>
            </a:r>
            <a:endParaRPr lang="en-US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825240"/>
            <a:ext cx="1615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3’GTCGAC5’</a:t>
            </a:r>
            <a:endParaRPr lang="en-US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1720" y="4907280"/>
            <a:ext cx="1524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5’GGGAAA3’</a:t>
            </a:r>
            <a:endParaRPr lang="en-US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0920" y="5273040"/>
            <a:ext cx="16154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3’GTCGAC5’</a:t>
            </a:r>
            <a:endParaRPr lang="en-US" sz="2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2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0" descr="bro25332_21_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836"/>
            <a:ext cx="1544638" cy="675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129"/>
          <p:cNvGrpSpPr>
            <a:grpSpLocks/>
          </p:cNvGrpSpPr>
          <p:nvPr/>
        </p:nvGrpSpPr>
        <p:grpSpPr bwMode="auto">
          <a:xfrm>
            <a:off x="5897563" y="5297488"/>
            <a:ext cx="57150" cy="606425"/>
            <a:chOff x="4222524" y="5133975"/>
            <a:chExt cx="57150" cy="606425"/>
          </a:xfrm>
        </p:grpSpPr>
        <p:sp>
          <p:nvSpPr>
            <p:cNvPr id="24627" name="Line 353"/>
            <p:cNvSpPr>
              <a:spLocks noChangeShapeType="1"/>
            </p:cNvSpPr>
            <p:nvPr/>
          </p:nvSpPr>
          <p:spPr bwMode="auto">
            <a:xfrm>
              <a:off x="4240213" y="5133975"/>
              <a:ext cx="1587" cy="530225"/>
            </a:xfrm>
            <a:prstGeom prst="line">
              <a:avLst/>
            </a:prstGeom>
            <a:noFill/>
            <a:ln w="774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28" name="Freeform 354"/>
            <p:cNvSpPr>
              <a:spLocks/>
            </p:cNvSpPr>
            <p:nvPr/>
          </p:nvSpPr>
          <p:spPr bwMode="auto">
            <a:xfrm>
              <a:off x="4222524" y="5641975"/>
              <a:ext cx="57150" cy="98425"/>
            </a:xfrm>
            <a:custGeom>
              <a:avLst/>
              <a:gdLst>
                <a:gd name="T0" fmla="*/ 2147483647 w 36"/>
                <a:gd name="T1" fmla="*/ 0 h 62"/>
                <a:gd name="T2" fmla="*/ 2147483647 w 36"/>
                <a:gd name="T3" fmla="*/ 2147483647 h 62"/>
                <a:gd name="T4" fmla="*/ 0 w 36"/>
                <a:gd name="T5" fmla="*/ 0 h 62"/>
                <a:gd name="T6" fmla="*/ 2147483647 w 36"/>
                <a:gd name="T7" fmla="*/ 2147483647 h 62"/>
                <a:gd name="T8" fmla="*/ 2147483647 w 36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2"/>
                <a:gd name="T17" fmla="*/ 36 w 3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2">
                  <a:moveTo>
                    <a:pt x="36" y="0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18" y="6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80" name="Group 128"/>
          <p:cNvGrpSpPr>
            <a:grpSpLocks/>
          </p:cNvGrpSpPr>
          <p:nvPr/>
        </p:nvGrpSpPr>
        <p:grpSpPr bwMode="auto">
          <a:xfrm>
            <a:off x="5883275" y="2336800"/>
            <a:ext cx="60325" cy="330200"/>
            <a:chOff x="4208463" y="2362200"/>
            <a:chExt cx="60325" cy="330200"/>
          </a:xfrm>
        </p:grpSpPr>
        <p:sp>
          <p:nvSpPr>
            <p:cNvPr id="24625" name="Line 355"/>
            <p:cNvSpPr>
              <a:spLocks noChangeShapeType="1"/>
            </p:cNvSpPr>
            <p:nvPr/>
          </p:nvSpPr>
          <p:spPr bwMode="auto">
            <a:xfrm>
              <a:off x="4237038" y="2362200"/>
              <a:ext cx="3175" cy="250825"/>
            </a:xfrm>
            <a:prstGeom prst="line">
              <a:avLst/>
            </a:prstGeom>
            <a:noFill/>
            <a:ln w="774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26" name="Freeform 356"/>
            <p:cNvSpPr>
              <a:spLocks/>
            </p:cNvSpPr>
            <p:nvPr/>
          </p:nvSpPr>
          <p:spPr bwMode="auto">
            <a:xfrm>
              <a:off x="4208463" y="2593975"/>
              <a:ext cx="60325" cy="98425"/>
            </a:xfrm>
            <a:custGeom>
              <a:avLst/>
              <a:gdLst>
                <a:gd name="T0" fmla="*/ 2147483647 w 38"/>
                <a:gd name="T1" fmla="*/ 0 h 62"/>
                <a:gd name="T2" fmla="*/ 2147483647 w 38"/>
                <a:gd name="T3" fmla="*/ 2147483647 h 62"/>
                <a:gd name="T4" fmla="*/ 0 w 38"/>
                <a:gd name="T5" fmla="*/ 0 h 62"/>
                <a:gd name="T6" fmla="*/ 2147483647 w 38"/>
                <a:gd name="T7" fmla="*/ 2147483647 h 62"/>
                <a:gd name="T8" fmla="*/ 2147483647 w 38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2"/>
                <a:gd name="T17" fmla="*/ 38 w 38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2">
                  <a:moveTo>
                    <a:pt x="38" y="0"/>
                  </a:moveTo>
                  <a:lnTo>
                    <a:pt x="20" y="6"/>
                  </a:lnTo>
                  <a:lnTo>
                    <a:pt x="0" y="0"/>
                  </a:lnTo>
                  <a:lnTo>
                    <a:pt x="2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81" name="Group 123"/>
          <p:cNvGrpSpPr>
            <a:grpSpLocks/>
          </p:cNvGrpSpPr>
          <p:nvPr/>
        </p:nvGrpSpPr>
        <p:grpSpPr bwMode="auto">
          <a:xfrm>
            <a:off x="5908675" y="2935288"/>
            <a:ext cx="50800" cy="114300"/>
            <a:chOff x="4233863" y="2771775"/>
            <a:chExt cx="50800" cy="114300"/>
          </a:xfrm>
        </p:grpSpPr>
        <p:sp>
          <p:nvSpPr>
            <p:cNvPr id="24623" name="Line 357"/>
            <p:cNvSpPr>
              <a:spLocks noChangeShapeType="1"/>
            </p:cNvSpPr>
            <p:nvPr/>
          </p:nvSpPr>
          <p:spPr bwMode="auto">
            <a:xfrm flipH="1">
              <a:off x="4256088" y="2771775"/>
              <a:ext cx="25400" cy="60325"/>
            </a:xfrm>
            <a:prstGeom prst="line">
              <a:avLst/>
            </a:prstGeom>
            <a:noFill/>
            <a:ln w="7747">
              <a:solidFill>
                <a:srgbClr val="DF76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24" name="Freeform 358"/>
            <p:cNvSpPr>
              <a:spLocks/>
            </p:cNvSpPr>
            <p:nvPr/>
          </p:nvSpPr>
          <p:spPr bwMode="auto">
            <a:xfrm>
              <a:off x="4233863" y="2806700"/>
              <a:ext cx="50800" cy="79375"/>
            </a:xfrm>
            <a:custGeom>
              <a:avLst/>
              <a:gdLst>
                <a:gd name="T0" fmla="*/ 2147483647 w 32"/>
                <a:gd name="T1" fmla="*/ 2147483647 h 50"/>
                <a:gd name="T2" fmla="*/ 2147483647 w 32"/>
                <a:gd name="T3" fmla="*/ 2147483647 h 50"/>
                <a:gd name="T4" fmla="*/ 2147483647 w 32"/>
                <a:gd name="T5" fmla="*/ 0 h 50"/>
                <a:gd name="T6" fmla="*/ 0 w 32"/>
                <a:gd name="T7" fmla="*/ 2147483647 h 50"/>
                <a:gd name="T8" fmla="*/ 2147483647 w 32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0"/>
                <a:gd name="T17" fmla="*/ 32 w 32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0">
                  <a:moveTo>
                    <a:pt x="32" y="10"/>
                  </a:moveTo>
                  <a:lnTo>
                    <a:pt x="16" y="10"/>
                  </a:lnTo>
                  <a:lnTo>
                    <a:pt x="6" y="0"/>
                  </a:lnTo>
                  <a:lnTo>
                    <a:pt x="0" y="50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DF7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82" name="Group 122"/>
          <p:cNvGrpSpPr>
            <a:grpSpLocks/>
          </p:cNvGrpSpPr>
          <p:nvPr/>
        </p:nvGrpSpPr>
        <p:grpSpPr bwMode="auto">
          <a:xfrm>
            <a:off x="5848350" y="2913063"/>
            <a:ext cx="50800" cy="111125"/>
            <a:chOff x="4173538" y="2749550"/>
            <a:chExt cx="50800" cy="111125"/>
          </a:xfrm>
        </p:grpSpPr>
        <p:sp>
          <p:nvSpPr>
            <p:cNvPr id="24621" name="Line 359"/>
            <p:cNvSpPr>
              <a:spLocks noChangeShapeType="1"/>
            </p:cNvSpPr>
            <p:nvPr/>
          </p:nvSpPr>
          <p:spPr bwMode="auto">
            <a:xfrm flipV="1">
              <a:off x="4176713" y="2803525"/>
              <a:ext cx="25400" cy="57150"/>
            </a:xfrm>
            <a:prstGeom prst="line">
              <a:avLst/>
            </a:prstGeom>
            <a:noFill/>
            <a:ln w="7747">
              <a:solidFill>
                <a:srgbClr val="DF76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22" name="Freeform 360"/>
            <p:cNvSpPr>
              <a:spLocks/>
            </p:cNvSpPr>
            <p:nvPr/>
          </p:nvSpPr>
          <p:spPr bwMode="auto">
            <a:xfrm>
              <a:off x="4173538" y="2749550"/>
              <a:ext cx="50800" cy="76200"/>
            </a:xfrm>
            <a:custGeom>
              <a:avLst/>
              <a:gdLst>
                <a:gd name="T0" fmla="*/ 0 w 32"/>
                <a:gd name="T1" fmla="*/ 2147483647 h 48"/>
                <a:gd name="T2" fmla="*/ 2147483647 w 32"/>
                <a:gd name="T3" fmla="*/ 2147483647 h 48"/>
                <a:gd name="T4" fmla="*/ 2147483647 w 32"/>
                <a:gd name="T5" fmla="*/ 2147483647 h 48"/>
                <a:gd name="T6" fmla="*/ 2147483647 w 32"/>
                <a:gd name="T7" fmla="*/ 0 h 48"/>
                <a:gd name="T8" fmla="*/ 0 w 32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8"/>
                <a:gd name="T17" fmla="*/ 32 w 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8">
                  <a:moveTo>
                    <a:pt x="0" y="38"/>
                  </a:moveTo>
                  <a:lnTo>
                    <a:pt x="16" y="38"/>
                  </a:lnTo>
                  <a:lnTo>
                    <a:pt x="26" y="48"/>
                  </a:lnTo>
                  <a:lnTo>
                    <a:pt x="32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F7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83" name="Group 121"/>
          <p:cNvGrpSpPr>
            <a:grpSpLocks/>
          </p:cNvGrpSpPr>
          <p:nvPr/>
        </p:nvGrpSpPr>
        <p:grpSpPr bwMode="auto">
          <a:xfrm>
            <a:off x="5483225" y="2976563"/>
            <a:ext cx="107950" cy="50800"/>
            <a:chOff x="3808413" y="2813050"/>
            <a:chExt cx="107950" cy="50800"/>
          </a:xfrm>
        </p:grpSpPr>
        <p:sp>
          <p:nvSpPr>
            <p:cNvPr id="24619" name="Line 361"/>
            <p:cNvSpPr>
              <a:spLocks noChangeShapeType="1"/>
            </p:cNvSpPr>
            <p:nvPr/>
          </p:nvSpPr>
          <p:spPr bwMode="auto">
            <a:xfrm flipH="1">
              <a:off x="3859213" y="2813050"/>
              <a:ext cx="57150" cy="25400"/>
            </a:xfrm>
            <a:prstGeom prst="line">
              <a:avLst/>
            </a:prstGeom>
            <a:noFill/>
            <a:ln w="7747">
              <a:solidFill>
                <a:srgbClr val="DF76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20" name="Freeform 362"/>
            <p:cNvSpPr>
              <a:spLocks/>
            </p:cNvSpPr>
            <p:nvPr/>
          </p:nvSpPr>
          <p:spPr bwMode="auto">
            <a:xfrm>
              <a:off x="3808413" y="2813050"/>
              <a:ext cx="76200" cy="50800"/>
            </a:xfrm>
            <a:custGeom>
              <a:avLst/>
              <a:gdLst>
                <a:gd name="T0" fmla="*/ 2147483647 w 48"/>
                <a:gd name="T1" fmla="*/ 2147483647 h 32"/>
                <a:gd name="T2" fmla="*/ 2147483647 w 48"/>
                <a:gd name="T3" fmla="*/ 2147483647 h 32"/>
                <a:gd name="T4" fmla="*/ 2147483647 w 48"/>
                <a:gd name="T5" fmla="*/ 0 h 32"/>
                <a:gd name="T6" fmla="*/ 0 w 48"/>
                <a:gd name="T7" fmla="*/ 2147483647 h 32"/>
                <a:gd name="T8" fmla="*/ 2147483647 w 48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2"/>
                <a:gd name="T17" fmla="*/ 48 w 4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2">
                  <a:moveTo>
                    <a:pt x="48" y="24"/>
                  </a:moveTo>
                  <a:lnTo>
                    <a:pt x="36" y="14"/>
                  </a:lnTo>
                  <a:lnTo>
                    <a:pt x="36" y="0"/>
                  </a:lnTo>
                  <a:lnTo>
                    <a:pt x="0" y="32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DF7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84" name="Group 120"/>
          <p:cNvGrpSpPr>
            <a:grpSpLocks/>
          </p:cNvGrpSpPr>
          <p:nvPr/>
        </p:nvGrpSpPr>
        <p:grpSpPr bwMode="auto">
          <a:xfrm>
            <a:off x="5454650" y="2919413"/>
            <a:ext cx="111125" cy="50800"/>
            <a:chOff x="3779838" y="2755900"/>
            <a:chExt cx="111125" cy="50800"/>
          </a:xfrm>
        </p:grpSpPr>
        <p:sp>
          <p:nvSpPr>
            <p:cNvPr id="24617" name="Line 363"/>
            <p:cNvSpPr>
              <a:spLocks noChangeShapeType="1"/>
            </p:cNvSpPr>
            <p:nvPr/>
          </p:nvSpPr>
          <p:spPr bwMode="auto">
            <a:xfrm flipV="1">
              <a:off x="3779838" y="2781300"/>
              <a:ext cx="57150" cy="25400"/>
            </a:xfrm>
            <a:prstGeom prst="line">
              <a:avLst/>
            </a:prstGeom>
            <a:noFill/>
            <a:ln w="7747">
              <a:solidFill>
                <a:srgbClr val="DF76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18" name="Freeform 364"/>
            <p:cNvSpPr>
              <a:spLocks/>
            </p:cNvSpPr>
            <p:nvPr/>
          </p:nvSpPr>
          <p:spPr bwMode="auto">
            <a:xfrm>
              <a:off x="3814763" y="2755900"/>
              <a:ext cx="76200" cy="50800"/>
            </a:xfrm>
            <a:custGeom>
              <a:avLst/>
              <a:gdLst>
                <a:gd name="T0" fmla="*/ 0 w 48"/>
                <a:gd name="T1" fmla="*/ 2147483647 h 32"/>
                <a:gd name="T2" fmla="*/ 2147483647 w 48"/>
                <a:gd name="T3" fmla="*/ 2147483647 h 32"/>
                <a:gd name="T4" fmla="*/ 2147483647 w 48"/>
                <a:gd name="T5" fmla="*/ 2147483647 h 32"/>
                <a:gd name="T6" fmla="*/ 2147483647 w 48"/>
                <a:gd name="T7" fmla="*/ 0 h 32"/>
                <a:gd name="T8" fmla="*/ 0 w 48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2"/>
                <a:gd name="T17" fmla="*/ 48 w 4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2">
                  <a:moveTo>
                    <a:pt x="0" y="8"/>
                  </a:moveTo>
                  <a:lnTo>
                    <a:pt x="10" y="18"/>
                  </a:lnTo>
                  <a:lnTo>
                    <a:pt x="10" y="32"/>
                  </a:lnTo>
                  <a:lnTo>
                    <a:pt x="4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F7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85" name="Group 125"/>
          <p:cNvGrpSpPr>
            <a:grpSpLocks/>
          </p:cNvGrpSpPr>
          <p:nvPr/>
        </p:nvGrpSpPr>
        <p:grpSpPr bwMode="auto">
          <a:xfrm>
            <a:off x="6219825" y="2992438"/>
            <a:ext cx="117475" cy="41275"/>
            <a:chOff x="4545013" y="2828925"/>
            <a:chExt cx="117475" cy="41275"/>
          </a:xfrm>
        </p:grpSpPr>
        <p:sp>
          <p:nvSpPr>
            <p:cNvPr id="24615" name="Line 365"/>
            <p:cNvSpPr>
              <a:spLocks noChangeShapeType="1"/>
            </p:cNvSpPr>
            <p:nvPr/>
          </p:nvSpPr>
          <p:spPr bwMode="auto">
            <a:xfrm flipH="1" flipV="1">
              <a:off x="4602163" y="2847975"/>
              <a:ext cx="60325" cy="9525"/>
            </a:xfrm>
            <a:prstGeom prst="line">
              <a:avLst/>
            </a:prstGeom>
            <a:noFill/>
            <a:ln w="7747">
              <a:solidFill>
                <a:srgbClr val="DF76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16" name="Freeform 366"/>
            <p:cNvSpPr>
              <a:spLocks/>
            </p:cNvSpPr>
            <p:nvPr/>
          </p:nvSpPr>
          <p:spPr bwMode="auto">
            <a:xfrm>
              <a:off x="4545013" y="2828925"/>
              <a:ext cx="76200" cy="41275"/>
            </a:xfrm>
            <a:custGeom>
              <a:avLst/>
              <a:gdLst>
                <a:gd name="T0" fmla="*/ 2147483647 w 48"/>
                <a:gd name="T1" fmla="*/ 2147483647 h 26"/>
                <a:gd name="T2" fmla="*/ 2147483647 w 48"/>
                <a:gd name="T3" fmla="*/ 2147483647 h 26"/>
                <a:gd name="T4" fmla="*/ 2147483647 w 48"/>
                <a:gd name="T5" fmla="*/ 0 h 26"/>
                <a:gd name="T6" fmla="*/ 0 w 48"/>
                <a:gd name="T7" fmla="*/ 2147483647 h 26"/>
                <a:gd name="T8" fmla="*/ 2147483647 w 48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6"/>
                <a:gd name="T17" fmla="*/ 48 w 4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6">
                  <a:moveTo>
                    <a:pt x="42" y="26"/>
                  </a:moveTo>
                  <a:lnTo>
                    <a:pt x="40" y="12"/>
                  </a:lnTo>
                  <a:lnTo>
                    <a:pt x="48" y="0"/>
                  </a:lnTo>
                  <a:lnTo>
                    <a:pt x="0" y="4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DF7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86" name="Group 124"/>
          <p:cNvGrpSpPr>
            <a:grpSpLocks/>
          </p:cNvGrpSpPr>
          <p:nvPr/>
        </p:nvGrpSpPr>
        <p:grpSpPr bwMode="auto">
          <a:xfrm>
            <a:off x="6232525" y="2925763"/>
            <a:ext cx="117475" cy="41275"/>
            <a:chOff x="4557713" y="2762250"/>
            <a:chExt cx="117475" cy="41275"/>
          </a:xfrm>
        </p:grpSpPr>
        <p:sp>
          <p:nvSpPr>
            <p:cNvPr id="24613" name="Line 367"/>
            <p:cNvSpPr>
              <a:spLocks noChangeShapeType="1"/>
            </p:cNvSpPr>
            <p:nvPr/>
          </p:nvSpPr>
          <p:spPr bwMode="auto">
            <a:xfrm>
              <a:off x="4557713" y="2774950"/>
              <a:ext cx="60325" cy="12700"/>
            </a:xfrm>
            <a:prstGeom prst="line">
              <a:avLst/>
            </a:prstGeom>
            <a:noFill/>
            <a:ln w="7747">
              <a:solidFill>
                <a:srgbClr val="DF76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14" name="Freeform 368"/>
            <p:cNvSpPr>
              <a:spLocks/>
            </p:cNvSpPr>
            <p:nvPr/>
          </p:nvSpPr>
          <p:spPr bwMode="auto">
            <a:xfrm>
              <a:off x="4598988" y="2762250"/>
              <a:ext cx="76200" cy="41275"/>
            </a:xfrm>
            <a:custGeom>
              <a:avLst/>
              <a:gdLst>
                <a:gd name="T0" fmla="*/ 2147483647 w 48"/>
                <a:gd name="T1" fmla="*/ 0 h 26"/>
                <a:gd name="T2" fmla="*/ 2147483647 w 48"/>
                <a:gd name="T3" fmla="*/ 2147483647 h 26"/>
                <a:gd name="T4" fmla="*/ 0 w 48"/>
                <a:gd name="T5" fmla="*/ 2147483647 h 26"/>
                <a:gd name="T6" fmla="*/ 2147483647 w 48"/>
                <a:gd name="T7" fmla="*/ 2147483647 h 26"/>
                <a:gd name="T8" fmla="*/ 2147483647 w 4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26"/>
                <a:gd name="T17" fmla="*/ 48 w 4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26">
                  <a:moveTo>
                    <a:pt x="4" y="0"/>
                  </a:moveTo>
                  <a:lnTo>
                    <a:pt x="8" y="14"/>
                  </a:lnTo>
                  <a:lnTo>
                    <a:pt x="0" y="26"/>
                  </a:lnTo>
                  <a:lnTo>
                    <a:pt x="48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F7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87" name="Group 127"/>
          <p:cNvGrpSpPr>
            <a:grpSpLocks/>
          </p:cNvGrpSpPr>
          <p:nvPr/>
        </p:nvGrpSpPr>
        <p:grpSpPr bwMode="auto">
          <a:xfrm>
            <a:off x="5894388" y="3113088"/>
            <a:ext cx="60325" cy="454025"/>
            <a:chOff x="4219349" y="2949575"/>
            <a:chExt cx="60325" cy="454025"/>
          </a:xfrm>
        </p:grpSpPr>
        <p:sp>
          <p:nvSpPr>
            <p:cNvPr id="24611" name="Line 369"/>
            <p:cNvSpPr>
              <a:spLocks noChangeShapeType="1"/>
            </p:cNvSpPr>
            <p:nvPr/>
          </p:nvSpPr>
          <p:spPr bwMode="auto">
            <a:xfrm>
              <a:off x="4237038" y="2949575"/>
              <a:ext cx="3175" cy="377825"/>
            </a:xfrm>
            <a:prstGeom prst="line">
              <a:avLst/>
            </a:prstGeom>
            <a:noFill/>
            <a:ln w="774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12" name="Freeform 370"/>
            <p:cNvSpPr>
              <a:spLocks/>
            </p:cNvSpPr>
            <p:nvPr/>
          </p:nvSpPr>
          <p:spPr bwMode="auto">
            <a:xfrm>
              <a:off x="4219349" y="3305175"/>
              <a:ext cx="60325" cy="98425"/>
            </a:xfrm>
            <a:custGeom>
              <a:avLst/>
              <a:gdLst>
                <a:gd name="T0" fmla="*/ 2147483647 w 38"/>
                <a:gd name="T1" fmla="*/ 0 h 62"/>
                <a:gd name="T2" fmla="*/ 2147483647 w 38"/>
                <a:gd name="T3" fmla="*/ 2147483647 h 62"/>
                <a:gd name="T4" fmla="*/ 0 w 38"/>
                <a:gd name="T5" fmla="*/ 0 h 62"/>
                <a:gd name="T6" fmla="*/ 2147483647 w 38"/>
                <a:gd name="T7" fmla="*/ 2147483647 h 62"/>
                <a:gd name="T8" fmla="*/ 2147483647 w 38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2"/>
                <a:gd name="T17" fmla="*/ 38 w 38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2">
                  <a:moveTo>
                    <a:pt x="38" y="0"/>
                  </a:moveTo>
                  <a:lnTo>
                    <a:pt x="20" y="8"/>
                  </a:lnTo>
                  <a:lnTo>
                    <a:pt x="0" y="0"/>
                  </a:lnTo>
                  <a:lnTo>
                    <a:pt x="2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88" name="Group 119"/>
          <p:cNvGrpSpPr>
            <a:grpSpLocks/>
          </p:cNvGrpSpPr>
          <p:nvPr/>
        </p:nvGrpSpPr>
        <p:grpSpPr bwMode="auto">
          <a:xfrm>
            <a:off x="5295900" y="5005388"/>
            <a:ext cx="41275" cy="120650"/>
            <a:chOff x="3621088" y="4841875"/>
            <a:chExt cx="41275" cy="120650"/>
          </a:xfrm>
        </p:grpSpPr>
        <p:sp>
          <p:nvSpPr>
            <p:cNvPr id="24609" name="Line 371"/>
            <p:cNvSpPr>
              <a:spLocks noChangeShapeType="1"/>
            </p:cNvSpPr>
            <p:nvPr/>
          </p:nvSpPr>
          <p:spPr bwMode="auto">
            <a:xfrm flipH="1" flipV="1">
              <a:off x="3640138" y="4899025"/>
              <a:ext cx="9525" cy="63500"/>
            </a:xfrm>
            <a:prstGeom prst="line">
              <a:avLst/>
            </a:prstGeom>
            <a:noFill/>
            <a:ln w="7747">
              <a:solidFill>
                <a:srgbClr val="DF76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10" name="Freeform 372"/>
            <p:cNvSpPr>
              <a:spLocks/>
            </p:cNvSpPr>
            <p:nvPr/>
          </p:nvSpPr>
          <p:spPr bwMode="auto">
            <a:xfrm>
              <a:off x="3621088" y="4841875"/>
              <a:ext cx="41275" cy="76200"/>
            </a:xfrm>
            <a:custGeom>
              <a:avLst/>
              <a:gdLst>
                <a:gd name="T0" fmla="*/ 0 w 26"/>
                <a:gd name="T1" fmla="*/ 2147483647 h 48"/>
                <a:gd name="T2" fmla="*/ 2147483647 w 26"/>
                <a:gd name="T3" fmla="*/ 2147483647 h 48"/>
                <a:gd name="T4" fmla="*/ 2147483647 w 26"/>
                <a:gd name="T5" fmla="*/ 2147483647 h 48"/>
                <a:gd name="T6" fmla="*/ 2147483647 w 26"/>
                <a:gd name="T7" fmla="*/ 0 h 48"/>
                <a:gd name="T8" fmla="*/ 0 w 26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8"/>
                <a:gd name="T17" fmla="*/ 26 w 2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8">
                  <a:moveTo>
                    <a:pt x="0" y="48"/>
                  </a:moveTo>
                  <a:lnTo>
                    <a:pt x="12" y="40"/>
                  </a:lnTo>
                  <a:lnTo>
                    <a:pt x="26" y="44"/>
                  </a:lnTo>
                  <a:lnTo>
                    <a:pt x="6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F7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89" name="Group 118"/>
          <p:cNvGrpSpPr>
            <a:grpSpLocks/>
          </p:cNvGrpSpPr>
          <p:nvPr/>
        </p:nvGrpSpPr>
        <p:grpSpPr bwMode="auto">
          <a:xfrm>
            <a:off x="5260975" y="4833938"/>
            <a:ext cx="44450" cy="120650"/>
            <a:chOff x="3586163" y="4670425"/>
            <a:chExt cx="44450" cy="120650"/>
          </a:xfrm>
        </p:grpSpPr>
        <p:sp>
          <p:nvSpPr>
            <p:cNvPr id="24607" name="Line 373"/>
            <p:cNvSpPr>
              <a:spLocks noChangeShapeType="1"/>
            </p:cNvSpPr>
            <p:nvPr/>
          </p:nvSpPr>
          <p:spPr bwMode="auto">
            <a:xfrm>
              <a:off x="3602038" y="4670425"/>
              <a:ext cx="9525" cy="63500"/>
            </a:xfrm>
            <a:prstGeom prst="line">
              <a:avLst/>
            </a:prstGeom>
            <a:noFill/>
            <a:ln w="7747">
              <a:solidFill>
                <a:srgbClr val="DF76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08" name="Freeform 374"/>
            <p:cNvSpPr>
              <a:spLocks/>
            </p:cNvSpPr>
            <p:nvPr/>
          </p:nvSpPr>
          <p:spPr bwMode="auto">
            <a:xfrm>
              <a:off x="3586163" y="4714875"/>
              <a:ext cx="44450" cy="76200"/>
            </a:xfrm>
            <a:custGeom>
              <a:avLst/>
              <a:gdLst>
                <a:gd name="T0" fmla="*/ 2147483647 w 28"/>
                <a:gd name="T1" fmla="*/ 0 h 48"/>
                <a:gd name="T2" fmla="*/ 2147483647 w 28"/>
                <a:gd name="T3" fmla="*/ 2147483647 h 48"/>
                <a:gd name="T4" fmla="*/ 0 w 28"/>
                <a:gd name="T5" fmla="*/ 2147483647 h 48"/>
                <a:gd name="T6" fmla="*/ 2147483647 w 28"/>
                <a:gd name="T7" fmla="*/ 2147483647 h 48"/>
                <a:gd name="T8" fmla="*/ 2147483647 w 2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8"/>
                <a:gd name="T17" fmla="*/ 28 w 2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8">
                  <a:moveTo>
                    <a:pt x="28" y="0"/>
                  </a:moveTo>
                  <a:lnTo>
                    <a:pt x="16" y="8"/>
                  </a:lnTo>
                  <a:lnTo>
                    <a:pt x="0" y="4"/>
                  </a:lnTo>
                  <a:lnTo>
                    <a:pt x="22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F7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90" name="Group 117"/>
          <p:cNvGrpSpPr>
            <a:grpSpLocks/>
          </p:cNvGrpSpPr>
          <p:nvPr/>
        </p:nvGrpSpPr>
        <p:grpSpPr bwMode="auto">
          <a:xfrm>
            <a:off x="6203950" y="5014913"/>
            <a:ext cx="41275" cy="120650"/>
            <a:chOff x="4529138" y="4851400"/>
            <a:chExt cx="41275" cy="120650"/>
          </a:xfrm>
        </p:grpSpPr>
        <p:sp>
          <p:nvSpPr>
            <p:cNvPr id="24605" name="Line 375"/>
            <p:cNvSpPr>
              <a:spLocks noChangeShapeType="1"/>
            </p:cNvSpPr>
            <p:nvPr/>
          </p:nvSpPr>
          <p:spPr bwMode="auto">
            <a:xfrm flipH="1" flipV="1">
              <a:off x="4545013" y="4908550"/>
              <a:ext cx="12700" cy="63500"/>
            </a:xfrm>
            <a:prstGeom prst="line">
              <a:avLst/>
            </a:prstGeom>
            <a:noFill/>
            <a:ln w="7747">
              <a:solidFill>
                <a:srgbClr val="DF76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06" name="Freeform 376"/>
            <p:cNvSpPr>
              <a:spLocks/>
            </p:cNvSpPr>
            <p:nvPr/>
          </p:nvSpPr>
          <p:spPr bwMode="auto">
            <a:xfrm>
              <a:off x="4529138" y="4851400"/>
              <a:ext cx="41275" cy="76200"/>
            </a:xfrm>
            <a:custGeom>
              <a:avLst/>
              <a:gdLst>
                <a:gd name="T0" fmla="*/ 0 w 26"/>
                <a:gd name="T1" fmla="*/ 2147483647 h 48"/>
                <a:gd name="T2" fmla="*/ 2147483647 w 26"/>
                <a:gd name="T3" fmla="*/ 2147483647 h 48"/>
                <a:gd name="T4" fmla="*/ 2147483647 w 26"/>
                <a:gd name="T5" fmla="*/ 2147483647 h 48"/>
                <a:gd name="T6" fmla="*/ 2147483647 w 26"/>
                <a:gd name="T7" fmla="*/ 0 h 48"/>
                <a:gd name="T8" fmla="*/ 0 w 26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8"/>
                <a:gd name="T17" fmla="*/ 26 w 2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8">
                  <a:moveTo>
                    <a:pt x="0" y="48"/>
                  </a:moveTo>
                  <a:lnTo>
                    <a:pt x="12" y="40"/>
                  </a:lnTo>
                  <a:lnTo>
                    <a:pt x="26" y="44"/>
                  </a:lnTo>
                  <a:lnTo>
                    <a:pt x="4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F7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24591" name="Group 116"/>
          <p:cNvGrpSpPr>
            <a:grpSpLocks/>
          </p:cNvGrpSpPr>
          <p:nvPr/>
        </p:nvGrpSpPr>
        <p:grpSpPr bwMode="auto">
          <a:xfrm>
            <a:off x="6175375" y="4872038"/>
            <a:ext cx="41275" cy="120650"/>
            <a:chOff x="4500563" y="4708525"/>
            <a:chExt cx="41275" cy="120650"/>
          </a:xfrm>
        </p:grpSpPr>
        <p:sp>
          <p:nvSpPr>
            <p:cNvPr id="24603" name="Line 377"/>
            <p:cNvSpPr>
              <a:spLocks noChangeShapeType="1"/>
            </p:cNvSpPr>
            <p:nvPr/>
          </p:nvSpPr>
          <p:spPr bwMode="auto">
            <a:xfrm>
              <a:off x="4513263" y="4708525"/>
              <a:ext cx="9525" cy="63500"/>
            </a:xfrm>
            <a:prstGeom prst="line">
              <a:avLst/>
            </a:prstGeom>
            <a:noFill/>
            <a:ln w="7747">
              <a:solidFill>
                <a:srgbClr val="DF762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4604" name="Freeform 378"/>
            <p:cNvSpPr>
              <a:spLocks/>
            </p:cNvSpPr>
            <p:nvPr/>
          </p:nvSpPr>
          <p:spPr bwMode="auto">
            <a:xfrm>
              <a:off x="4500563" y="4752975"/>
              <a:ext cx="41275" cy="76200"/>
            </a:xfrm>
            <a:custGeom>
              <a:avLst/>
              <a:gdLst>
                <a:gd name="T0" fmla="*/ 2147483647 w 26"/>
                <a:gd name="T1" fmla="*/ 0 h 48"/>
                <a:gd name="T2" fmla="*/ 2147483647 w 26"/>
                <a:gd name="T3" fmla="*/ 2147483647 h 48"/>
                <a:gd name="T4" fmla="*/ 0 w 26"/>
                <a:gd name="T5" fmla="*/ 2147483647 h 48"/>
                <a:gd name="T6" fmla="*/ 2147483647 w 26"/>
                <a:gd name="T7" fmla="*/ 2147483647 h 48"/>
                <a:gd name="T8" fmla="*/ 2147483647 w 2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8"/>
                <a:gd name="T17" fmla="*/ 26 w 2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8">
                  <a:moveTo>
                    <a:pt x="26" y="0"/>
                  </a:moveTo>
                  <a:lnTo>
                    <a:pt x="14" y="8"/>
                  </a:lnTo>
                  <a:lnTo>
                    <a:pt x="0" y="4"/>
                  </a:lnTo>
                  <a:lnTo>
                    <a:pt x="20" y="4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F7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sp>
        <p:nvSpPr>
          <p:cNvPr id="24592" name="Rectangle 379"/>
          <p:cNvSpPr>
            <a:spLocks noChangeArrowheads="1"/>
          </p:cNvSpPr>
          <p:nvPr/>
        </p:nvSpPr>
        <p:spPr bwMode="auto">
          <a:xfrm>
            <a:off x="6159500" y="6278563"/>
            <a:ext cx="1436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Gel electrophoresis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93" name="Rectangle 397"/>
          <p:cNvSpPr>
            <a:spLocks noChangeArrowheads="1"/>
          </p:cNvSpPr>
          <p:nvPr/>
        </p:nvSpPr>
        <p:spPr bwMode="auto">
          <a:xfrm>
            <a:off x="6172200" y="5329535"/>
            <a:ext cx="24352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Many cycles of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PCR produce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large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amount of DNA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fragment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primers.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94" name="Rectangle 476"/>
          <p:cNvSpPr>
            <a:spLocks noChangeArrowheads="1"/>
          </p:cNvSpPr>
          <p:nvPr/>
        </p:nvSpPr>
        <p:spPr bwMode="auto">
          <a:xfrm>
            <a:off x="6515100" y="2590800"/>
            <a:ext cx="2628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Add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PCR primers specific to polymorphic chromosome 2 STR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96" name="Rectangle 547"/>
          <p:cNvSpPr>
            <a:spLocks noChangeArrowheads="1"/>
          </p:cNvSpPr>
          <p:nvPr/>
        </p:nvSpPr>
        <p:spPr bwMode="auto">
          <a:xfrm>
            <a:off x="6934200" y="838200"/>
            <a:ext cx="10499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Set of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chromosomes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97" name="Rectangle 563"/>
          <p:cNvSpPr>
            <a:spLocks noChangeArrowheads="1"/>
          </p:cNvSpPr>
          <p:nvPr/>
        </p:nvSpPr>
        <p:spPr bwMode="auto">
          <a:xfrm>
            <a:off x="5029200" y="4357688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3600" b="1" dirty="0"/>
          </a:p>
        </p:txBody>
      </p:sp>
      <p:sp>
        <p:nvSpPr>
          <p:cNvPr id="24598" name="Rectangle 564"/>
          <p:cNvSpPr>
            <a:spLocks noChangeArrowheads="1"/>
          </p:cNvSpPr>
          <p:nvPr/>
        </p:nvSpPr>
        <p:spPr bwMode="auto">
          <a:xfrm>
            <a:off x="6172200" y="4430713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3600" b="1"/>
          </a:p>
        </p:txBody>
      </p:sp>
      <p:sp>
        <p:nvSpPr>
          <p:cNvPr id="3278852" name="Text Box 4"/>
          <p:cNvSpPr txBox="1">
            <a:spLocks noChangeArrowheads="1"/>
          </p:cNvSpPr>
          <p:nvPr/>
        </p:nvSpPr>
        <p:spPr bwMode="auto">
          <a:xfrm>
            <a:off x="152400" y="6443246"/>
            <a:ext cx="236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Brooker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21.5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3550"/>
            <a:ext cx="4038600" cy="2838450"/>
          </a:xfrm>
        </p:spPr>
        <p:txBody>
          <a:bodyPr/>
          <a:lstStyle/>
          <a:p>
            <a:r>
              <a:rPr lang="en-US" dirty="0" smtClean="0"/>
              <a:t>PCR of microsatellites</a:t>
            </a:r>
            <a:endParaRPr lang="en-US" dirty="0"/>
          </a:p>
        </p:txBody>
      </p:sp>
      <p:sp>
        <p:nvSpPr>
          <p:cNvPr id="52" name="Rectangle 379"/>
          <p:cNvSpPr>
            <a:spLocks noChangeArrowheads="1"/>
          </p:cNvSpPr>
          <p:nvPr/>
        </p:nvSpPr>
        <p:spPr bwMode="auto">
          <a:xfrm>
            <a:off x="4464313" y="6324600"/>
            <a:ext cx="7934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(CA)</a:t>
            </a:r>
            <a:r>
              <a:rPr lang="en-US" sz="11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allele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379"/>
          <p:cNvSpPr>
            <a:spLocks noChangeArrowheads="1"/>
          </p:cNvSpPr>
          <p:nvPr/>
        </p:nvSpPr>
        <p:spPr bwMode="auto">
          <a:xfrm>
            <a:off x="4464313" y="6553200"/>
            <a:ext cx="7405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(CA)</a:t>
            </a:r>
            <a:r>
              <a:rPr lang="en-US" sz="11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allele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334000" y="6400800"/>
            <a:ext cx="304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3"/>
          </p:cNvCxnSpPr>
          <p:nvPr/>
        </p:nvCxnSpPr>
        <p:spPr>
          <a:xfrm flipV="1">
            <a:off x="5204900" y="6553201"/>
            <a:ext cx="433900" cy="846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-44450" y="0"/>
            <a:ext cx="629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(molecular marker for genetic and physical mapping)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8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6019" name="Text Box 3"/>
          <p:cNvSpPr txBox="1">
            <a:spLocks noChangeArrowheads="1"/>
          </p:cNvSpPr>
          <p:nvPr/>
        </p:nvSpPr>
        <p:spPr bwMode="auto">
          <a:xfrm>
            <a:off x="0" y="650748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Brooker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20.12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14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hangingPunct="0"/>
            <a:r>
              <a:rPr lang="en-US" sz="900" b="1" dirty="0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pic>
        <p:nvPicPr>
          <p:cNvPr id="26629" name="Picture 24" descr="bro25332_21_06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480820"/>
            <a:ext cx="48355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5" descr="bro25332_21_06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291330"/>
            <a:ext cx="53816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Rectangle 1734"/>
          <p:cNvSpPr>
            <a:spLocks noChangeArrowheads="1"/>
          </p:cNvSpPr>
          <p:nvPr/>
        </p:nvSpPr>
        <p:spPr bwMode="auto">
          <a:xfrm>
            <a:off x="1857375" y="469455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154</a:t>
            </a:r>
            <a:endParaRPr lang="en-US" sz="2400" b="1"/>
          </a:p>
        </p:txBody>
      </p:sp>
      <p:sp>
        <p:nvSpPr>
          <p:cNvPr id="26638" name="Rectangle 1737"/>
          <p:cNvSpPr>
            <a:spLocks noChangeArrowheads="1"/>
          </p:cNvSpPr>
          <p:nvPr/>
        </p:nvSpPr>
        <p:spPr bwMode="auto">
          <a:xfrm>
            <a:off x="1857375" y="501840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150</a:t>
            </a:r>
            <a:endParaRPr lang="en-US" sz="2400" b="1"/>
          </a:p>
        </p:txBody>
      </p:sp>
      <p:sp>
        <p:nvSpPr>
          <p:cNvPr id="26639" name="Rectangle 1740"/>
          <p:cNvSpPr>
            <a:spLocks noChangeArrowheads="1"/>
          </p:cNvSpPr>
          <p:nvPr/>
        </p:nvSpPr>
        <p:spPr bwMode="auto">
          <a:xfrm>
            <a:off x="1857375" y="534225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146</a:t>
            </a:r>
            <a:endParaRPr lang="en-US" sz="2400" b="1"/>
          </a:p>
        </p:txBody>
      </p:sp>
      <p:sp>
        <p:nvSpPr>
          <p:cNvPr id="26640" name="Rectangle 1743"/>
          <p:cNvSpPr>
            <a:spLocks noChangeArrowheads="1"/>
          </p:cNvSpPr>
          <p:nvPr/>
        </p:nvSpPr>
        <p:spPr bwMode="auto">
          <a:xfrm>
            <a:off x="1857375" y="578040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Helvetica" pitchFamily="34" charset="0"/>
              </a:rPr>
              <a:t>140</a:t>
            </a:r>
            <a:endParaRPr lang="en-US" sz="2400" b="1"/>
          </a:p>
        </p:txBody>
      </p:sp>
      <p:sp>
        <p:nvSpPr>
          <p:cNvPr id="26643" name="Rectangle 1843"/>
          <p:cNvSpPr>
            <a:spLocks noChangeArrowheads="1"/>
          </p:cNvSpPr>
          <p:nvPr/>
        </p:nvSpPr>
        <p:spPr bwMode="auto">
          <a:xfrm rot="-5400000">
            <a:off x="720413" y="5203884"/>
            <a:ext cx="15420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Fragment </a:t>
            </a:r>
            <a:r>
              <a:rPr lang="en-US" sz="1200" b="1" dirty="0" smtClean="0">
                <a:solidFill>
                  <a:srgbClr val="000000"/>
                </a:solidFill>
                <a:latin typeface="Helvetica" pitchFamily="34" charset="0"/>
              </a:rPr>
              <a:t>length (</a:t>
            </a:r>
            <a:r>
              <a:rPr lang="en-US" sz="1200" b="1" dirty="0" err="1" smtClean="0">
                <a:solidFill>
                  <a:srgbClr val="000000"/>
                </a:solidFill>
                <a:latin typeface="Helvetica" pitchFamily="34" charset="0"/>
              </a:rPr>
              <a:t>bp</a:t>
            </a:r>
            <a:r>
              <a:rPr lang="en-US" sz="1200" b="1" dirty="0" smtClean="0">
                <a:solidFill>
                  <a:srgbClr val="000000"/>
                </a:solidFill>
                <a:latin typeface="Helvetica" pitchFamily="34" charset="0"/>
              </a:rPr>
              <a:t>)</a:t>
            </a:r>
            <a:endParaRPr lang="en-US" sz="1600" b="1" dirty="0"/>
          </a:p>
        </p:txBody>
      </p:sp>
      <p:sp>
        <p:nvSpPr>
          <p:cNvPr id="26644" name="Rectangle 1857"/>
          <p:cNvSpPr>
            <a:spLocks noChangeArrowheads="1"/>
          </p:cNvSpPr>
          <p:nvPr/>
        </p:nvSpPr>
        <p:spPr bwMode="auto">
          <a:xfrm>
            <a:off x="1388841" y="1518920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" pitchFamily="34" charset="0"/>
              </a:rPr>
              <a:t>Parents</a:t>
            </a:r>
            <a:endParaRPr lang="en-US" sz="2400" b="1" dirty="0"/>
          </a:p>
        </p:txBody>
      </p:sp>
      <p:sp>
        <p:nvSpPr>
          <p:cNvPr id="26645" name="Rectangle 1864"/>
          <p:cNvSpPr>
            <a:spLocks noChangeArrowheads="1"/>
          </p:cNvSpPr>
          <p:nvPr/>
        </p:nvSpPr>
        <p:spPr bwMode="auto">
          <a:xfrm>
            <a:off x="1388841" y="2906395"/>
            <a:ext cx="10387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Helvetica" pitchFamily="34" charset="0"/>
              </a:rPr>
              <a:t>Offspring</a:t>
            </a:r>
            <a:endParaRPr lang="en-US" sz="2400" b="1"/>
          </a:p>
        </p:txBody>
      </p:sp>
      <p:sp>
        <p:nvSpPr>
          <p:cNvPr id="26646" name="Rectangle 1873"/>
          <p:cNvSpPr>
            <a:spLocks noChangeArrowheads="1"/>
          </p:cNvSpPr>
          <p:nvPr/>
        </p:nvSpPr>
        <p:spPr bwMode="auto">
          <a:xfrm>
            <a:off x="2598516" y="1849120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" pitchFamily="18" charset="0"/>
              </a:rPr>
              <a:t>Sue</a:t>
            </a:r>
            <a:endParaRPr lang="en-US" sz="2400" b="1" dirty="0"/>
          </a:p>
        </p:txBody>
      </p:sp>
      <p:sp>
        <p:nvSpPr>
          <p:cNvPr id="26647" name="Rectangle 1874"/>
          <p:cNvSpPr>
            <a:spLocks noChangeArrowheads="1"/>
          </p:cNvSpPr>
          <p:nvPr/>
        </p:nvSpPr>
        <p:spPr bwMode="auto">
          <a:xfrm>
            <a:off x="4732116" y="3233420"/>
            <a:ext cx="551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" pitchFamily="18" charset="0"/>
              </a:rPr>
              <a:t>Mary</a:t>
            </a:r>
            <a:endParaRPr lang="en-US" sz="2400" b="1" dirty="0"/>
          </a:p>
        </p:txBody>
      </p:sp>
      <p:sp>
        <p:nvSpPr>
          <p:cNvPr id="26648" name="Rectangle 1875"/>
          <p:cNvSpPr>
            <a:spLocks noChangeArrowheads="1"/>
          </p:cNvSpPr>
          <p:nvPr/>
        </p:nvSpPr>
        <p:spPr bwMode="auto">
          <a:xfrm>
            <a:off x="3665316" y="1849120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" pitchFamily="18" charset="0"/>
              </a:rPr>
              <a:t>Henry</a:t>
            </a:r>
            <a:endParaRPr lang="en-US" sz="2400" b="1" dirty="0"/>
          </a:p>
        </p:txBody>
      </p:sp>
      <p:sp>
        <p:nvSpPr>
          <p:cNvPr id="26649" name="Rectangle 1876"/>
          <p:cNvSpPr>
            <a:spLocks noChangeArrowheads="1"/>
          </p:cNvSpPr>
          <p:nvPr/>
        </p:nvSpPr>
        <p:spPr bwMode="auto">
          <a:xfrm>
            <a:off x="5722716" y="3233420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" pitchFamily="18" charset="0"/>
              </a:rPr>
              <a:t>Joelle</a:t>
            </a:r>
            <a:endParaRPr lang="en-US" sz="2400" b="1" dirty="0"/>
          </a:p>
        </p:txBody>
      </p:sp>
      <p:sp>
        <p:nvSpPr>
          <p:cNvPr id="26650" name="Rectangle 1877"/>
          <p:cNvSpPr>
            <a:spLocks noChangeArrowheads="1"/>
          </p:cNvSpPr>
          <p:nvPr/>
        </p:nvSpPr>
        <p:spPr bwMode="auto">
          <a:xfrm>
            <a:off x="6789516" y="3233420"/>
            <a:ext cx="551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" pitchFamily="18" charset="0"/>
              </a:rPr>
              <a:t>Hank</a:t>
            </a:r>
            <a:endParaRPr lang="en-US" sz="2400" b="1" dirty="0"/>
          </a:p>
        </p:txBody>
      </p:sp>
      <p:sp>
        <p:nvSpPr>
          <p:cNvPr id="27" name="Rectangle 1874"/>
          <p:cNvSpPr>
            <a:spLocks noChangeArrowheads="1"/>
          </p:cNvSpPr>
          <p:nvPr/>
        </p:nvSpPr>
        <p:spPr bwMode="auto">
          <a:xfrm>
            <a:off x="4732116" y="4020681"/>
            <a:ext cx="551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" pitchFamily="18" charset="0"/>
              </a:rPr>
              <a:t>Mary</a:t>
            </a:r>
            <a:endParaRPr lang="en-US" sz="2400" b="1" dirty="0"/>
          </a:p>
        </p:txBody>
      </p:sp>
      <p:sp>
        <p:nvSpPr>
          <p:cNvPr id="28" name="Rectangle 1876"/>
          <p:cNvSpPr>
            <a:spLocks noChangeArrowheads="1"/>
          </p:cNvSpPr>
          <p:nvPr/>
        </p:nvSpPr>
        <p:spPr bwMode="auto">
          <a:xfrm>
            <a:off x="5722716" y="4020681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" pitchFamily="18" charset="0"/>
              </a:rPr>
              <a:t>Joelle</a:t>
            </a:r>
            <a:endParaRPr lang="en-US" sz="2400" b="1" dirty="0"/>
          </a:p>
        </p:txBody>
      </p:sp>
      <p:sp>
        <p:nvSpPr>
          <p:cNvPr id="29" name="Rectangle 1877"/>
          <p:cNvSpPr>
            <a:spLocks noChangeArrowheads="1"/>
          </p:cNvSpPr>
          <p:nvPr/>
        </p:nvSpPr>
        <p:spPr bwMode="auto">
          <a:xfrm>
            <a:off x="6789516" y="4020681"/>
            <a:ext cx="551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" pitchFamily="18" charset="0"/>
              </a:rPr>
              <a:t>Hank</a:t>
            </a:r>
            <a:endParaRPr lang="en-US" sz="2400" b="1" dirty="0"/>
          </a:p>
        </p:txBody>
      </p:sp>
      <p:sp>
        <p:nvSpPr>
          <p:cNvPr id="30" name="Rectangle 1873"/>
          <p:cNvSpPr>
            <a:spLocks noChangeArrowheads="1"/>
          </p:cNvSpPr>
          <p:nvPr/>
        </p:nvSpPr>
        <p:spPr bwMode="auto">
          <a:xfrm>
            <a:off x="2554835" y="4020681"/>
            <a:ext cx="3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" pitchFamily="18" charset="0"/>
              </a:rPr>
              <a:t>Sue</a:t>
            </a:r>
            <a:endParaRPr lang="en-US" sz="2400" b="1" dirty="0"/>
          </a:p>
        </p:txBody>
      </p:sp>
      <p:sp>
        <p:nvSpPr>
          <p:cNvPr id="31" name="Rectangle 1875"/>
          <p:cNvSpPr>
            <a:spLocks noChangeArrowheads="1"/>
          </p:cNvSpPr>
          <p:nvPr/>
        </p:nvSpPr>
        <p:spPr bwMode="auto">
          <a:xfrm>
            <a:off x="3621635" y="4020681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" pitchFamily="18" charset="0"/>
              </a:rPr>
              <a:t>Henry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855662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2000" b="1" kern="1200" dirty="0" smtClean="0">
                <a:solidFill>
                  <a:srgbClr val="000000"/>
                </a:solidFill>
                <a:effectLst/>
                <a:latin typeface="Helvetica"/>
                <a:ea typeface="+mn-ea"/>
                <a:cs typeface="+mn-cs"/>
              </a:rPr>
              <a:t>Electrophoretic gel of polymorphic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kern="1200" dirty="0" smtClean="0">
                <a:solidFill>
                  <a:srgbClr val="000000"/>
                </a:solidFill>
                <a:effectLst/>
                <a:latin typeface="Helvetica"/>
                <a:ea typeface="+mn-ea"/>
                <a:cs typeface="+mn-cs"/>
              </a:rPr>
              <a:t>microsatellite found in family (PCR amplified)</a:t>
            </a:r>
            <a:endParaRPr lang="en-US" sz="4800" dirty="0" smtClean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31868" y="2422049"/>
            <a:ext cx="1182492" cy="42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60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2"/>
          <a:stretch/>
        </p:blipFill>
        <p:spPr bwMode="auto">
          <a:xfrm>
            <a:off x="152400" y="762000"/>
            <a:ext cx="430471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2"/>
          <a:stretch/>
        </p:blipFill>
        <p:spPr bwMode="auto">
          <a:xfrm>
            <a:off x="4343400" y="1524000"/>
            <a:ext cx="4876800" cy="370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RFLPs (and other markers) can be mapped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6336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not in </a:t>
            </a:r>
            <a:r>
              <a:rPr lang="en-US" dirty="0" err="1" smtClean="0"/>
              <a:t>Brooker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407223"/>
            <a:ext cx="3657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16 recombinants/100 total offspring </a:t>
            </a:r>
            <a:r>
              <a:rPr lang="en-US" sz="1400" b="1" dirty="0" smtClean="0">
                <a:sym typeface="Wingdings" pitchFamily="2" charset="2"/>
              </a:rPr>
              <a:t> 16 mu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360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"/>
          <a:stretch>
            <a:fillRect/>
          </a:stretch>
        </p:blipFill>
        <p:spPr bwMode="auto">
          <a:xfrm>
            <a:off x="0" y="1373188"/>
            <a:ext cx="914400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67958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Using markers to map BRCA2 gene in humans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87440" y="6416040"/>
            <a:ext cx="362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from Wooster </a:t>
            </a:r>
            <a:r>
              <a:rPr lang="en-US" dirty="0"/>
              <a:t>et al., </a:t>
            </a:r>
            <a:r>
              <a:rPr lang="en-US" dirty="0" smtClean="0"/>
              <a:t>1995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" y="1600200"/>
            <a:ext cx="9105900" cy="487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 smtClean="0"/>
              <a:t>The likelihood of linkage between two markers is determined by the </a:t>
            </a:r>
            <a:r>
              <a:rPr lang="en-US" dirty="0" err="1" smtClean="0"/>
              <a:t>lod</a:t>
            </a:r>
            <a:r>
              <a:rPr lang="en-US" dirty="0" smtClean="0"/>
              <a:t> (</a:t>
            </a:r>
            <a:r>
              <a:rPr lang="en-US" u="sng" dirty="0" smtClean="0">
                <a:sym typeface="Wingdings" pitchFamily="1" charset="2"/>
              </a:rPr>
              <a:t>l</a:t>
            </a:r>
            <a:r>
              <a:rPr lang="en-US" dirty="0" smtClean="0">
                <a:sym typeface="Wingdings" pitchFamily="1" charset="2"/>
              </a:rPr>
              <a:t>ogarithm of the </a:t>
            </a:r>
            <a:r>
              <a:rPr lang="en-US" u="sng" dirty="0" smtClean="0">
                <a:sym typeface="Wingdings" pitchFamily="1" charset="2"/>
              </a:rPr>
              <a:t>od</a:t>
            </a:r>
            <a:r>
              <a:rPr lang="en-US" dirty="0" smtClean="0">
                <a:sym typeface="Wingdings" pitchFamily="1" charset="2"/>
              </a:rPr>
              <a:t>ds)</a:t>
            </a:r>
            <a:r>
              <a:rPr lang="en-US" dirty="0" smtClean="0"/>
              <a:t> score method</a:t>
            </a:r>
            <a:endParaRPr lang="en-US" dirty="0" smtClean="0">
              <a:sym typeface="Wingdings" pitchFamily="1" charset="2"/>
            </a:endParaRPr>
          </a:p>
          <a:p>
            <a:pPr lvl="1" eaLnBrk="1" hangingPunct="1"/>
            <a:r>
              <a:rPr lang="en-US" dirty="0" smtClean="0">
                <a:sym typeface="Wingdings" pitchFamily="1" charset="2"/>
              </a:rPr>
              <a:t>Computer programs analyze pooled data from a large number of pedigrees or crosses involving many markers</a:t>
            </a:r>
          </a:p>
          <a:p>
            <a:pPr lvl="1" eaLnBrk="1" hangingPunct="1"/>
            <a:endParaRPr lang="en-US" dirty="0" smtClean="0">
              <a:sym typeface="Wingdings" pitchFamily="1" charset="2"/>
            </a:endParaRPr>
          </a:p>
          <a:p>
            <a:pPr lvl="1" eaLnBrk="1" hangingPunct="1"/>
            <a:r>
              <a:rPr lang="en-US" dirty="0" smtClean="0">
                <a:sym typeface="Wingdings" pitchFamily="1" charset="2"/>
              </a:rPr>
              <a:t>They determine probabilities that are used to calculate the </a:t>
            </a:r>
            <a:r>
              <a:rPr lang="en-US" dirty="0" err="1" smtClean="0">
                <a:sym typeface="Wingdings" pitchFamily="1" charset="2"/>
              </a:rPr>
              <a:t>lod</a:t>
            </a:r>
            <a:r>
              <a:rPr lang="en-US" dirty="0" smtClean="0">
                <a:sym typeface="Wingdings" pitchFamily="1" charset="2"/>
              </a:rPr>
              <a:t> score</a:t>
            </a:r>
          </a:p>
          <a:p>
            <a:pPr lvl="1" eaLnBrk="1" hangingPunct="1"/>
            <a:endParaRPr lang="en-US" dirty="0" smtClean="0">
              <a:sym typeface="Wingdings" pitchFamily="1" charset="2"/>
            </a:endParaRPr>
          </a:p>
          <a:p>
            <a:pPr lvl="2" eaLnBrk="1" hangingPunct="1"/>
            <a:r>
              <a:rPr lang="en-US" dirty="0" err="1" smtClean="0">
                <a:sym typeface="Wingdings" pitchFamily="1" charset="2"/>
              </a:rPr>
              <a:t>lod</a:t>
            </a:r>
            <a:r>
              <a:rPr lang="en-US" dirty="0" smtClean="0">
                <a:sym typeface="Wingdings" pitchFamily="1" charset="2"/>
              </a:rPr>
              <a:t> score = log</a:t>
            </a:r>
            <a:r>
              <a:rPr lang="en-US" baseline="-25000" dirty="0" smtClean="0">
                <a:sym typeface="Wingdings" pitchFamily="1" charset="2"/>
              </a:rPr>
              <a:t>10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90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19073" y="4905306"/>
            <a:ext cx="5470525" cy="777875"/>
            <a:chOff x="2064" y="1872"/>
            <a:chExt cx="3446" cy="490"/>
          </a:xfrm>
        </p:grpSpPr>
        <p:sp>
          <p:nvSpPr>
            <p:cNvPr id="20486" name="Text Box 7"/>
            <p:cNvSpPr txBox="1">
              <a:spLocks noChangeArrowheads="1"/>
            </p:cNvSpPr>
            <p:nvPr/>
          </p:nvSpPr>
          <p:spPr bwMode="auto">
            <a:xfrm>
              <a:off x="2064" y="1872"/>
              <a:ext cx="3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1" charset="2"/>
                <a:buNone/>
              </a:pPr>
              <a:r>
                <a:rPr lang="en-US" sz="2000" dirty="0">
                  <a:sym typeface="Wingdings" pitchFamily="1" charset="2"/>
                </a:rPr>
                <a:t>Probability of a certain degree of linkage</a:t>
              </a:r>
              <a:endParaRPr lang="en-US" sz="2000" dirty="0"/>
            </a:p>
          </p:txBody>
        </p:sp>
        <p:sp>
          <p:nvSpPr>
            <p:cNvPr id="20487" name="Line 8"/>
            <p:cNvSpPr>
              <a:spLocks noChangeShapeType="1"/>
            </p:cNvSpPr>
            <p:nvPr/>
          </p:nvSpPr>
          <p:spPr bwMode="auto">
            <a:xfrm>
              <a:off x="2112" y="2112"/>
              <a:ext cx="28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2160" y="2112"/>
              <a:ext cx="3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1" charset="2"/>
                <a:buNone/>
              </a:pPr>
              <a:r>
                <a:rPr lang="en-US" sz="2000">
                  <a:sym typeface="Wingdings" pitchFamily="1" charset="2"/>
                </a:rPr>
                <a:t>Probability of independent assortment</a:t>
              </a:r>
              <a:endParaRPr lang="en-US" sz="200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/>
              <a:t>In human</a:t>
            </a:r>
            <a:r>
              <a:rPr lang="en-US" sz="2800" baseline="0" dirty="0" smtClean="0"/>
              <a:t> genetics, computer algorithms are used to determine linkage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039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8610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99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Lecture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3920"/>
            <a:ext cx="8229600" cy="5806440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Three types of maps associated with the genome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Cytogenetic mapping</a:t>
            </a:r>
          </a:p>
          <a:p>
            <a:pPr marL="1371600" lvl="2" indent="-571500">
              <a:buFont typeface="+mj-lt"/>
              <a:buAutoNum type="arabicParenR"/>
            </a:pPr>
            <a:r>
              <a:rPr lang="en-US" dirty="0" smtClean="0"/>
              <a:t>Banding pattern</a:t>
            </a:r>
          </a:p>
          <a:p>
            <a:pPr marL="1371600" lvl="2" indent="-571500">
              <a:buFont typeface="+mj-lt"/>
              <a:buAutoNum type="arabicParenR"/>
            </a:pPr>
            <a:r>
              <a:rPr lang="en-US" dirty="0" smtClean="0"/>
              <a:t>In situ hybridization—FISH and chromosome painting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Linkage mapping (create a genetic map)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Physical mapping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Types of molecular markers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RFLP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AFLP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err="1" smtClean="0"/>
              <a:t>Minisatellites</a:t>
            </a:r>
            <a:r>
              <a:rPr lang="en-US" dirty="0" smtClean="0"/>
              <a:t> and microsatellites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SNPs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STS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Molecular markers can be mapped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Linkage mapping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 smtClean="0"/>
              <a:t>LOD mapping in human genetics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Methods of Physical mapping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Creating a contig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Examples of vectors that can take large chromosomal DNA fragments</a:t>
            </a:r>
            <a:endParaRPr lang="en-US" dirty="0"/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Early sequencing strategies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An example of 2</a:t>
            </a:r>
            <a:r>
              <a:rPr lang="en-US" baseline="30000" dirty="0" smtClean="0"/>
              <a:t>nd</a:t>
            </a:r>
            <a:r>
              <a:rPr lang="en-US" dirty="0" smtClean="0"/>
              <a:t> generation sequencing--</a:t>
            </a:r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971550" lvl="1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95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83" name="Text Box 3"/>
          <p:cNvSpPr txBox="1">
            <a:spLocks noChangeArrowheads="1"/>
          </p:cNvSpPr>
          <p:nvPr/>
        </p:nvSpPr>
        <p:spPr bwMode="auto">
          <a:xfrm>
            <a:off x="228600" y="5867400"/>
            <a:ext cx="701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Booker, fig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21.7</a:t>
            </a:r>
            <a:endParaRPr lang="en-US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05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3297286" name="AutoShape 6"/>
          <p:cNvSpPr>
            <a:spLocks noChangeArrowheads="1"/>
          </p:cNvSpPr>
          <p:nvPr/>
        </p:nvSpPr>
        <p:spPr bwMode="auto">
          <a:xfrm>
            <a:off x="1641661" y="5013960"/>
            <a:ext cx="5105400" cy="838200"/>
          </a:xfrm>
          <a:prstGeom prst="wedgeRectCallout">
            <a:avLst>
              <a:gd name="adj1" fmla="val -34079"/>
              <a:gd name="adj2" fmla="val 1534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 dirty="0" smtClean="0"/>
              <a:t>Numbers </a:t>
            </a:r>
            <a:r>
              <a:rPr lang="en-US" sz="2400" b="1" dirty="0"/>
              <a:t>denote </a:t>
            </a:r>
            <a:r>
              <a:rPr lang="en-US" sz="2400" b="1" dirty="0" smtClean="0"/>
              <a:t>chromosome order </a:t>
            </a:r>
            <a:r>
              <a:rPr lang="en-US" sz="2400" b="1" dirty="0"/>
              <a:t>of </a:t>
            </a:r>
            <a:r>
              <a:rPr lang="en-US" sz="2400" b="1" dirty="0" smtClean="0"/>
              <a:t> clones</a:t>
            </a:r>
            <a:endParaRPr lang="en-US" sz="2400" b="1" dirty="0"/>
          </a:p>
        </p:txBody>
      </p:sp>
      <p:pic>
        <p:nvPicPr>
          <p:cNvPr id="32774" name="Picture 146" descr="bro25332_21_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358900"/>
            <a:ext cx="62722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145"/>
          <p:cNvGrpSpPr>
            <a:grpSpLocks/>
          </p:cNvGrpSpPr>
          <p:nvPr/>
        </p:nvGrpSpPr>
        <p:grpSpPr bwMode="auto">
          <a:xfrm>
            <a:off x="4051300" y="1784350"/>
            <a:ext cx="88900" cy="660400"/>
            <a:chOff x="3978275" y="2459038"/>
            <a:chExt cx="88900" cy="660400"/>
          </a:xfrm>
        </p:grpSpPr>
        <p:sp>
          <p:nvSpPr>
            <p:cNvPr id="32839" name="Line 8"/>
            <p:cNvSpPr>
              <a:spLocks noChangeShapeType="1"/>
            </p:cNvSpPr>
            <p:nvPr/>
          </p:nvSpPr>
          <p:spPr bwMode="auto">
            <a:xfrm>
              <a:off x="4022725" y="2459038"/>
              <a:ext cx="1588" cy="539750"/>
            </a:xfrm>
            <a:prstGeom prst="line">
              <a:avLst/>
            </a:prstGeom>
            <a:noFill/>
            <a:ln w="1181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32840" name="Freeform 9"/>
            <p:cNvSpPr>
              <a:spLocks/>
            </p:cNvSpPr>
            <p:nvPr/>
          </p:nvSpPr>
          <p:spPr bwMode="auto">
            <a:xfrm>
              <a:off x="3978275" y="2967038"/>
              <a:ext cx="88900" cy="152400"/>
            </a:xfrm>
            <a:custGeom>
              <a:avLst/>
              <a:gdLst>
                <a:gd name="T0" fmla="*/ 2147483647 w 56"/>
                <a:gd name="T1" fmla="*/ 0 h 96"/>
                <a:gd name="T2" fmla="*/ 2147483647 w 56"/>
                <a:gd name="T3" fmla="*/ 2147483647 h 96"/>
                <a:gd name="T4" fmla="*/ 0 w 56"/>
                <a:gd name="T5" fmla="*/ 0 h 96"/>
                <a:gd name="T6" fmla="*/ 2147483647 w 56"/>
                <a:gd name="T7" fmla="*/ 2147483647 h 96"/>
                <a:gd name="T8" fmla="*/ 2147483647 w 5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0"/>
                  </a:moveTo>
                  <a:lnTo>
                    <a:pt x="28" y="12"/>
                  </a:lnTo>
                  <a:lnTo>
                    <a:pt x="0" y="0"/>
                  </a:lnTo>
                  <a:lnTo>
                    <a:pt x="28" y="9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grpSp>
        <p:nvGrpSpPr>
          <p:cNvPr id="32776" name="Group 67"/>
          <p:cNvGrpSpPr>
            <a:grpSpLocks/>
          </p:cNvGrpSpPr>
          <p:nvPr/>
        </p:nvGrpSpPr>
        <p:grpSpPr bwMode="auto">
          <a:xfrm>
            <a:off x="7108825" y="2717800"/>
            <a:ext cx="127000" cy="1692275"/>
            <a:chOff x="7035800" y="3392488"/>
            <a:chExt cx="127000" cy="1692275"/>
          </a:xfrm>
        </p:grpSpPr>
        <p:sp>
          <p:nvSpPr>
            <p:cNvPr id="32834" name="Line 10"/>
            <p:cNvSpPr>
              <a:spLocks noChangeShapeType="1"/>
            </p:cNvSpPr>
            <p:nvPr/>
          </p:nvSpPr>
          <p:spPr bwMode="auto">
            <a:xfrm flipH="1">
              <a:off x="7089775" y="4246563"/>
              <a:ext cx="73025" cy="1587"/>
            </a:xfrm>
            <a:prstGeom prst="line">
              <a:avLst/>
            </a:prstGeom>
            <a:noFill/>
            <a:ln w="1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32835" name="Freeform 11"/>
            <p:cNvSpPr>
              <a:spLocks/>
            </p:cNvSpPr>
            <p:nvPr/>
          </p:nvSpPr>
          <p:spPr bwMode="auto">
            <a:xfrm>
              <a:off x="7035800" y="3392488"/>
              <a:ext cx="53975" cy="1692275"/>
            </a:xfrm>
            <a:custGeom>
              <a:avLst/>
              <a:gdLst>
                <a:gd name="T0" fmla="*/ 0 w 34"/>
                <a:gd name="T1" fmla="*/ 0 h 1066"/>
                <a:gd name="T2" fmla="*/ 2147483647 w 34"/>
                <a:gd name="T3" fmla="*/ 0 h 1066"/>
                <a:gd name="T4" fmla="*/ 2147483647 w 34"/>
                <a:gd name="T5" fmla="*/ 0 h 1066"/>
                <a:gd name="T6" fmla="*/ 2147483647 w 34"/>
                <a:gd name="T7" fmla="*/ 0 h 1066"/>
                <a:gd name="T8" fmla="*/ 2147483647 w 34"/>
                <a:gd name="T9" fmla="*/ 0 h 1066"/>
                <a:gd name="T10" fmla="*/ 2147483647 w 34"/>
                <a:gd name="T11" fmla="*/ 2147483647 h 1066"/>
                <a:gd name="T12" fmla="*/ 2147483647 w 34"/>
                <a:gd name="T13" fmla="*/ 2147483647 h 1066"/>
                <a:gd name="T14" fmla="*/ 2147483647 w 34"/>
                <a:gd name="T15" fmla="*/ 2147483647 h 1066"/>
                <a:gd name="T16" fmla="*/ 2147483647 w 34"/>
                <a:gd name="T17" fmla="*/ 2147483647 h 1066"/>
                <a:gd name="T18" fmla="*/ 2147483647 w 34"/>
                <a:gd name="T19" fmla="*/ 2147483647 h 1066"/>
                <a:gd name="T20" fmla="*/ 2147483647 w 34"/>
                <a:gd name="T21" fmla="*/ 2147483647 h 1066"/>
                <a:gd name="T22" fmla="*/ 2147483647 w 34"/>
                <a:gd name="T23" fmla="*/ 2147483647 h 1066"/>
                <a:gd name="T24" fmla="*/ 2147483647 w 34"/>
                <a:gd name="T25" fmla="*/ 2147483647 h 1066"/>
                <a:gd name="T26" fmla="*/ 2147483647 w 34"/>
                <a:gd name="T27" fmla="*/ 2147483647 h 1066"/>
                <a:gd name="T28" fmla="*/ 2147483647 w 34"/>
                <a:gd name="T29" fmla="*/ 2147483647 h 1066"/>
                <a:gd name="T30" fmla="*/ 0 w 34"/>
                <a:gd name="T31" fmla="*/ 2147483647 h 10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1066"/>
                <a:gd name="T50" fmla="*/ 34 w 34"/>
                <a:gd name="T51" fmla="*/ 1066 h 10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1066">
                  <a:moveTo>
                    <a:pt x="0" y="0"/>
                  </a:moveTo>
                  <a:lnTo>
                    <a:pt x="20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4"/>
                  </a:lnTo>
                  <a:lnTo>
                    <a:pt x="34" y="1050"/>
                  </a:lnTo>
                  <a:lnTo>
                    <a:pt x="34" y="1056"/>
                  </a:lnTo>
                  <a:lnTo>
                    <a:pt x="30" y="1062"/>
                  </a:lnTo>
                  <a:lnTo>
                    <a:pt x="26" y="1064"/>
                  </a:lnTo>
                  <a:lnTo>
                    <a:pt x="20" y="1066"/>
                  </a:lnTo>
                  <a:lnTo>
                    <a:pt x="0" y="1066"/>
                  </a:lnTo>
                </a:path>
              </a:pathLst>
            </a:custGeom>
            <a:noFill/>
            <a:ln w="1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grpSp>
          <p:nvGrpSpPr>
            <p:cNvPr id="32836" name="Group 144"/>
            <p:cNvGrpSpPr>
              <a:grpSpLocks/>
            </p:cNvGrpSpPr>
            <p:nvPr/>
          </p:nvGrpSpPr>
          <p:grpSpPr bwMode="auto">
            <a:xfrm>
              <a:off x="7035800" y="3392488"/>
              <a:ext cx="127000" cy="1692275"/>
              <a:chOff x="7035800" y="3392488"/>
              <a:chExt cx="127000" cy="1692275"/>
            </a:xfrm>
          </p:grpSpPr>
          <p:sp>
            <p:nvSpPr>
              <p:cNvPr id="32837" name="Line 12"/>
              <p:cNvSpPr>
                <a:spLocks noChangeShapeType="1"/>
              </p:cNvSpPr>
              <p:nvPr/>
            </p:nvSpPr>
            <p:spPr bwMode="auto">
              <a:xfrm flipH="1">
                <a:off x="7089775" y="4246563"/>
                <a:ext cx="73025" cy="1587"/>
              </a:xfrm>
              <a:prstGeom prst="line">
                <a:avLst/>
              </a:prstGeom>
              <a:noFill/>
              <a:ln w="787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b="1"/>
              </a:p>
            </p:txBody>
          </p:sp>
          <p:sp>
            <p:nvSpPr>
              <p:cNvPr id="32838" name="Freeform 13"/>
              <p:cNvSpPr>
                <a:spLocks/>
              </p:cNvSpPr>
              <p:nvPr/>
            </p:nvSpPr>
            <p:spPr bwMode="auto">
              <a:xfrm>
                <a:off x="7035800" y="3392488"/>
                <a:ext cx="53975" cy="1692275"/>
              </a:xfrm>
              <a:custGeom>
                <a:avLst/>
                <a:gdLst>
                  <a:gd name="T0" fmla="*/ 0 w 34"/>
                  <a:gd name="T1" fmla="*/ 0 h 1066"/>
                  <a:gd name="T2" fmla="*/ 2147483647 w 34"/>
                  <a:gd name="T3" fmla="*/ 0 h 1066"/>
                  <a:gd name="T4" fmla="*/ 2147483647 w 34"/>
                  <a:gd name="T5" fmla="*/ 0 h 1066"/>
                  <a:gd name="T6" fmla="*/ 2147483647 w 34"/>
                  <a:gd name="T7" fmla="*/ 0 h 1066"/>
                  <a:gd name="T8" fmla="*/ 2147483647 w 34"/>
                  <a:gd name="T9" fmla="*/ 0 h 1066"/>
                  <a:gd name="T10" fmla="*/ 2147483647 w 34"/>
                  <a:gd name="T11" fmla="*/ 2147483647 h 1066"/>
                  <a:gd name="T12" fmla="*/ 2147483647 w 34"/>
                  <a:gd name="T13" fmla="*/ 2147483647 h 1066"/>
                  <a:gd name="T14" fmla="*/ 2147483647 w 34"/>
                  <a:gd name="T15" fmla="*/ 2147483647 h 1066"/>
                  <a:gd name="T16" fmla="*/ 2147483647 w 34"/>
                  <a:gd name="T17" fmla="*/ 2147483647 h 1066"/>
                  <a:gd name="T18" fmla="*/ 2147483647 w 34"/>
                  <a:gd name="T19" fmla="*/ 2147483647 h 1066"/>
                  <a:gd name="T20" fmla="*/ 2147483647 w 34"/>
                  <a:gd name="T21" fmla="*/ 2147483647 h 1066"/>
                  <a:gd name="T22" fmla="*/ 2147483647 w 34"/>
                  <a:gd name="T23" fmla="*/ 2147483647 h 1066"/>
                  <a:gd name="T24" fmla="*/ 2147483647 w 34"/>
                  <a:gd name="T25" fmla="*/ 2147483647 h 1066"/>
                  <a:gd name="T26" fmla="*/ 2147483647 w 34"/>
                  <a:gd name="T27" fmla="*/ 2147483647 h 1066"/>
                  <a:gd name="T28" fmla="*/ 2147483647 w 34"/>
                  <a:gd name="T29" fmla="*/ 2147483647 h 1066"/>
                  <a:gd name="T30" fmla="*/ 0 w 34"/>
                  <a:gd name="T31" fmla="*/ 2147483647 h 10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1066"/>
                  <a:gd name="T50" fmla="*/ 34 w 34"/>
                  <a:gd name="T51" fmla="*/ 1066 h 106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1066">
                    <a:moveTo>
                      <a:pt x="0" y="0"/>
                    </a:moveTo>
                    <a:lnTo>
                      <a:pt x="20" y="0"/>
                    </a:lnTo>
                    <a:lnTo>
                      <a:pt x="26" y="0"/>
                    </a:lnTo>
                    <a:lnTo>
                      <a:pt x="30" y="4"/>
                    </a:lnTo>
                    <a:lnTo>
                      <a:pt x="34" y="8"/>
                    </a:lnTo>
                    <a:lnTo>
                      <a:pt x="34" y="14"/>
                    </a:lnTo>
                    <a:lnTo>
                      <a:pt x="34" y="1050"/>
                    </a:lnTo>
                    <a:lnTo>
                      <a:pt x="34" y="1056"/>
                    </a:lnTo>
                    <a:lnTo>
                      <a:pt x="30" y="1062"/>
                    </a:lnTo>
                    <a:lnTo>
                      <a:pt x="26" y="1064"/>
                    </a:lnTo>
                    <a:lnTo>
                      <a:pt x="20" y="1066"/>
                    </a:lnTo>
                    <a:lnTo>
                      <a:pt x="0" y="1066"/>
                    </a:lnTo>
                  </a:path>
                </a:pathLst>
              </a:custGeom>
              <a:noFill/>
              <a:ln w="110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 b="1"/>
              </a:p>
            </p:txBody>
          </p:sp>
        </p:grpSp>
      </p:grpSp>
      <p:sp>
        <p:nvSpPr>
          <p:cNvPr id="32777" name="Rectangle 194"/>
          <p:cNvSpPr>
            <a:spLocks noChangeArrowheads="1"/>
          </p:cNvSpPr>
          <p:nvPr/>
        </p:nvSpPr>
        <p:spPr bwMode="auto">
          <a:xfrm>
            <a:off x="1092200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200" b="1"/>
          </a:p>
        </p:txBody>
      </p:sp>
      <p:sp>
        <p:nvSpPr>
          <p:cNvPr id="32778" name="Rectangle 195"/>
          <p:cNvSpPr>
            <a:spLocks noChangeArrowheads="1"/>
          </p:cNvSpPr>
          <p:nvPr/>
        </p:nvSpPr>
        <p:spPr bwMode="auto">
          <a:xfrm>
            <a:off x="1463675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3200" b="1"/>
          </a:p>
        </p:txBody>
      </p:sp>
      <p:sp>
        <p:nvSpPr>
          <p:cNvPr id="32779" name="Rectangle 196"/>
          <p:cNvSpPr>
            <a:spLocks noChangeArrowheads="1"/>
          </p:cNvSpPr>
          <p:nvPr/>
        </p:nvSpPr>
        <p:spPr bwMode="auto">
          <a:xfrm>
            <a:off x="1069975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200" b="1"/>
          </a:p>
        </p:txBody>
      </p:sp>
      <p:sp>
        <p:nvSpPr>
          <p:cNvPr id="32780" name="Rectangle 197"/>
          <p:cNvSpPr>
            <a:spLocks noChangeArrowheads="1"/>
          </p:cNvSpPr>
          <p:nvPr/>
        </p:nvSpPr>
        <p:spPr bwMode="auto">
          <a:xfrm>
            <a:off x="1441450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3200" b="1"/>
          </a:p>
        </p:txBody>
      </p:sp>
      <p:sp>
        <p:nvSpPr>
          <p:cNvPr id="32781" name="Rectangle 198"/>
          <p:cNvSpPr>
            <a:spLocks noChangeArrowheads="1"/>
          </p:cNvSpPr>
          <p:nvPr/>
        </p:nvSpPr>
        <p:spPr bwMode="auto">
          <a:xfrm>
            <a:off x="2943225" y="2520950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3200" b="1"/>
          </a:p>
        </p:txBody>
      </p:sp>
      <p:sp>
        <p:nvSpPr>
          <p:cNvPr id="32782" name="Rectangle 199"/>
          <p:cNvSpPr>
            <a:spLocks noChangeArrowheads="1"/>
          </p:cNvSpPr>
          <p:nvPr/>
        </p:nvSpPr>
        <p:spPr bwMode="auto">
          <a:xfrm>
            <a:off x="3187700" y="3603625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3200" b="1"/>
          </a:p>
        </p:txBody>
      </p:sp>
      <p:sp>
        <p:nvSpPr>
          <p:cNvPr id="32783" name="Rectangle 200"/>
          <p:cNvSpPr>
            <a:spLocks noChangeArrowheads="1"/>
          </p:cNvSpPr>
          <p:nvPr/>
        </p:nvSpPr>
        <p:spPr bwMode="auto">
          <a:xfrm>
            <a:off x="3406775" y="2498725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GH</a:t>
            </a:r>
            <a:endParaRPr lang="en-US" sz="3200" b="1"/>
          </a:p>
        </p:txBody>
      </p:sp>
      <p:sp>
        <p:nvSpPr>
          <p:cNvPr id="32784" name="Rectangle 202"/>
          <p:cNvSpPr>
            <a:spLocks noChangeArrowheads="1"/>
          </p:cNvSpPr>
          <p:nvPr/>
        </p:nvSpPr>
        <p:spPr bwMode="auto">
          <a:xfrm>
            <a:off x="3594100" y="3559175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GH</a:t>
            </a:r>
            <a:endParaRPr lang="en-US" sz="3200" b="1"/>
          </a:p>
        </p:txBody>
      </p:sp>
      <p:sp>
        <p:nvSpPr>
          <p:cNvPr id="32785" name="Rectangle 204"/>
          <p:cNvSpPr>
            <a:spLocks noChangeArrowheads="1"/>
          </p:cNvSpPr>
          <p:nvPr/>
        </p:nvSpPr>
        <p:spPr bwMode="auto">
          <a:xfrm>
            <a:off x="1825625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200" b="1"/>
          </a:p>
        </p:txBody>
      </p:sp>
      <p:sp>
        <p:nvSpPr>
          <p:cNvPr id="32786" name="Rectangle 205"/>
          <p:cNvSpPr>
            <a:spLocks noChangeArrowheads="1"/>
          </p:cNvSpPr>
          <p:nvPr/>
        </p:nvSpPr>
        <p:spPr bwMode="auto">
          <a:xfrm>
            <a:off x="2187575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 sz="3200" b="1"/>
          </a:p>
        </p:txBody>
      </p:sp>
      <p:sp>
        <p:nvSpPr>
          <p:cNvPr id="32787" name="Rectangle 206"/>
          <p:cNvSpPr>
            <a:spLocks noChangeArrowheads="1"/>
          </p:cNvSpPr>
          <p:nvPr/>
        </p:nvSpPr>
        <p:spPr bwMode="auto">
          <a:xfrm>
            <a:off x="2044700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200" b="1"/>
          </a:p>
        </p:txBody>
      </p:sp>
      <p:sp>
        <p:nvSpPr>
          <p:cNvPr id="32788" name="Rectangle 208"/>
          <p:cNvSpPr>
            <a:spLocks noChangeArrowheads="1"/>
          </p:cNvSpPr>
          <p:nvPr/>
        </p:nvSpPr>
        <p:spPr bwMode="auto">
          <a:xfrm>
            <a:off x="1416050" y="355917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3200" b="1"/>
          </a:p>
        </p:txBody>
      </p:sp>
      <p:sp>
        <p:nvSpPr>
          <p:cNvPr id="32789" name="Rectangle 209"/>
          <p:cNvSpPr>
            <a:spLocks noChangeArrowheads="1"/>
          </p:cNvSpPr>
          <p:nvPr/>
        </p:nvSpPr>
        <p:spPr bwMode="auto">
          <a:xfrm>
            <a:off x="2022475" y="355917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200" b="1"/>
          </a:p>
        </p:txBody>
      </p:sp>
      <p:sp>
        <p:nvSpPr>
          <p:cNvPr id="32790" name="Rectangle 210"/>
          <p:cNvSpPr>
            <a:spLocks noChangeArrowheads="1"/>
          </p:cNvSpPr>
          <p:nvPr/>
        </p:nvSpPr>
        <p:spPr bwMode="auto">
          <a:xfrm>
            <a:off x="2409825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 sz="3200" b="1"/>
          </a:p>
        </p:txBody>
      </p:sp>
      <p:sp>
        <p:nvSpPr>
          <p:cNvPr id="32791" name="Rectangle 211"/>
          <p:cNvSpPr>
            <a:spLocks noChangeArrowheads="1"/>
          </p:cNvSpPr>
          <p:nvPr/>
        </p:nvSpPr>
        <p:spPr bwMode="auto">
          <a:xfrm>
            <a:off x="2451100" y="358140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 sz="3200" b="1"/>
          </a:p>
        </p:txBody>
      </p:sp>
      <p:sp>
        <p:nvSpPr>
          <p:cNvPr id="32792" name="Rectangle 212"/>
          <p:cNvSpPr>
            <a:spLocks noChangeArrowheads="1"/>
          </p:cNvSpPr>
          <p:nvPr/>
        </p:nvSpPr>
        <p:spPr bwMode="auto">
          <a:xfrm>
            <a:off x="2797175" y="3533775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3200" b="1"/>
          </a:p>
        </p:txBody>
      </p:sp>
      <p:sp>
        <p:nvSpPr>
          <p:cNvPr id="32793" name="Rectangle 213"/>
          <p:cNvSpPr>
            <a:spLocks noChangeArrowheads="1"/>
          </p:cNvSpPr>
          <p:nvPr/>
        </p:nvSpPr>
        <p:spPr bwMode="auto">
          <a:xfrm>
            <a:off x="2555875" y="1238250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3200" b="1"/>
          </a:p>
        </p:txBody>
      </p:sp>
      <p:sp>
        <p:nvSpPr>
          <p:cNvPr id="32794" name="Rectangle 214"/>
          <p:cNvSpPr>
            <a:spLocks noChangeArrowheads="1"/>
          </p:cNvSpPr>
          <p:nvPr/>
        </p:nvSpPr>
        <p:spPr bwMode="auto">
          <a:xfrm>
            <a:off x="2921000" y="1238250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3200" b="1"/>
          </a:p>
        </p:txBody>
      </p:sp>
      <p:sp>
        <p:nvSpPr>
          <p:cNvPr id="32795" name="Rectangle 215"/>
          <p:cNvSpPr>
            <a:spLocks noChangeArrowheads="1"/>
          </p:cNvSpPr>
          <p:nvPr/>
        </p:nvSpPr>
        <p:spPr bwMode="auto">
          <a:xfrm>
            <a:off x="3228975" y="1238250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GH</a:t>
            </a:r>
            <a:endParaRPr lang="en-US" sz="3200" b="1"/>
          </a:p>
        </p:txBody>
      </p:sp>
      <p:sp>
        <p:nvSpPr>
          <p:cNvPr id="32796" name="Rectangle 217"/>
          <p:cNvSpPr>
            <a:spLocks noChangeArrowheads="1"/>
          </p:cNvSpPr>
          <p:nvPr/>
        </p:nvSpPr>
        <p:spPr bwMode="auto">
          <a:xfrm>
            <a:off x="3670300" y="1238250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3200" b="1"/>
          </a:p>
        </p:txBody>
      </p:sp>
      <p:sp>
        <p:nvSpPr>
          <p:cNvPr id="32797" name="Rectangle 218"/>
          <p:cNvSpPr>
            <a:spLocks noChangeArrowheads="1"/>
          </p:cNvSpPr>
          <p:nvPr/>
        </p:nvSpPr>
        <p:spPr bwMode="auto">
          <a:xfrm>
            <a:off x="3990975" y="2546350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3200" b="1"/>
          </a:p>
        </p:txBody>
      </p:sp>
      <p:sp>
        <p:nvSpPr>
          <p:cNvPr id="32798" name="Rectangle 219"/>
          <p:cNvSpPr>
            <a:spLocks noChangeArrowheads="1"/>
          </p:cNvSpPr>
          <p:nvPr/>
        </p:nvSpPr>
        <p:spPr bwMode="auto">
          <a:xfrm>
            <a:off x="4175125" y="3552825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3200" b="1"/>
          </a:p>
        </p:txBody>
      </p:sp>
      <p:sp>
        <p:nvSpPr>
          <p:cNvPr id="32799" name="Rectangle 220"/>
          <p:cNvSpPr>
            <a:spLocks noChangeArrowheads="1"/>
          </p:cNvSpPr>
          <p:nvPr/>
        </p:nvSpPr>
        <p:spPr bwMode="auto">
          <a:xfrm>
            <a:off x="4318000" y="12382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J</a:t>
            </a:r>
            <a:endParaRPr lang="en-US" sz="3200" b="1"/>
          </a:p>
        </p:txBody>
      </p:sp>
      <p:sp>
        <p:nvSpPr>
          <p:cNvPr id="32800" name="Rectangle 221"/>
          <p:cNvSpPr>
            <a:spLocks noChangeArrowheads="1"/>
          </p:cNvSpPr>
          <p:nvPr/>
        </p:nvSpPr>
        <p:spPr bwMode="auto">
          <a:xfrm>
            <a:off x="4349750" y="246697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J</a:t>
            </a:r>
            <a:endParaRPr lang="en-US" sz="3200" b="1"/>
          </a:p>
        </p:txBody>
      </p:sp>
      <p:sp>
        <p:nvSpPr>
          <p:cNvPr id="32801" name="Rectangle 222"/>
          <p:cNvSpPr>
            <a:spLocks noChangeArrowheads="1"/>
          </p:cNvSpPr>
          <p:nvPr/>
        </p:nvSpPr>
        <p:spPr bwMode="auto">
          <a:xfrm>
            <a:off x="4654550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K</a:t>
            </a:r>
            <a:endParaRPr lang="en-US" sz="3200" b="1"/>
          </a:p>
        </p:txBody>
      </p:sp>
      <p:sp>
        <p:nvSpPr>
          <p:cNvPr id="32802" name="Rectangle 223"/>
          <p:cNvSpPr>
            <a:spLocks noChangeArrowheads="1"/>
          </p:cNvSpPr>
          <p:nvPr/>
        </p:nvSpPr>
        <p:spPr bwMode="auto">
          <a:xfrm>
            <a:off x="4711700" y="254000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K</a:t>
            </a:r>
            <a:endParaRPr lang="en-US" sz="3200" b="1"/>
          </a:p>
        </p:txBody>
      </p:sp>
      <p:sp>
        <p:nvSpPr>
          <p:cNvPr id="32803" name="Rectangle 224"/>
          <p:cNvSpPr>
            <a:spLocks noChangeArrowheads="1"/>
          </p:cNvSpPr>
          <p:nvPr/>
        </p:nvSpPr>
        <p:spPr bwMode="auto">
          <a:xfrm>
            <a:off x="4670425" y="35655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K</a:t>
            </a:r>
            <a:endParaRPr lang="en-US" sz="3200" b="1"/>
          </a:p>
        </p:txBody>
      </p:sp>
      <p:sp>
        <p:nvSpPr>
          <p:cNvPr id="32804" name="Rectangle 225"/>
          <p:cNvSpPr>
            <a:spLocks noChangeArrowheads="1"/>
          </p:cNvSpPr>
          <p:nvPr/>
        </p:nvSpPr>
        <p:spPr bwMode="auto">
          <a:xfrm>
            <a:off x="4978400" y="3530600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L</a:t>
            </a:r>
            <a:endParaRPr lang="en-US" sz="3200" b="1"/>
          </a:p>
        </p:txBody>
      </p:sp>
      <p:sp>
        <p:nvSpPr>
          <p:cNvPr id="32805" name="Rectangle 226"/>
          <p:cNvSpPr>
            <a:spLocks noChangeArrowheads="1"/>
          </p:cNvSpPr>
          <p:nvPr/>
        </p:nvSpPr>
        <p:spPr bwMode="auto">
          <a:xfrm>
            <a:off x="5003800" y="1238250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L</a:t>
            </a:r>
            <a:endParaRPr lang="en-US" sz="3200" b="1"/>
          </a:p>
        </p:txBody>
      </p:sp>
      <p:sp>
        <p:nvSpPr>
          <p:cNvPr id="32806" name="Rectangle 227"/>
          <p:cNvSpPr>
            <a:spLocks noChangeArrowheads="1"/>
          </p:cNvSpPr>
          <p:nvPr/>
        </p:nvSpPr>
        <p:spPr bwMode="auto">
          <a:xfrm>
            <a:off x="5359400" y="1238250"/>
            <a:ext cx="11702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 sz="3200" b="1"/>
          </a:p>
        </p:txBody>
      </p:sp>
      <p:sp>
        <p:nvSpPr>
          <p:cNvPr id="32807" name="Rectangle 229"/>
          <p:cNvSpPr>
            <a:spLocks noChangeArrowheads="1"/>
          </p:cNvSpPr>
          <p:nvPr/>
        </p:nvSpPr>
        <p:spPr bwMode="auto">
          <a:xfrm>
            <a:off x="5292725" y="3575050"/>
            <a:ext cx="11702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 sz="3200" b="1"/>
          </a:p>
        </p:txBody>
      </p:sp>
      <p:sp>
        <p:nvSpPr>
          <p:cNvPr id="32808" name="Rectangle 230"/>
          <p:cNvSpPr>
            <a:spLocks noChangeArrowheads="1"/>
          </p:cNvSpPr>
          <p:nvPr/>
        </p:nvSpPr>
        <p:spPr bwMode="auto">
          <a:xfrm>
            <a:off x="5641975" y="1238250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NO</a:t>
            </a:r>
            <a:endParaRPr lang="en-US" sz="3200" b="1"/>
          </a:p>
        </p:txBody>
      </p:sp>
      <p:sp>
        <p:nvSpPr>
          <p:cNvPr id="32809" name="Rectangle 232"/>
          <p:cNvSpPr>
            <a:spLocks noChangeArrowheads="1"/>
          </p:cNvSpPr>
          <p:nvPr/>
        </p:nvSpPr>
        <p:spPr bwMode="auto">
          <a:xfrm>
            <a:off x="5540375" y="2476500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NO</a:t>
            </a:r>
            <a:endParaRPr lang="en-US" sz="3200" b="1"/>
          </a:p>
        </p:txBody>
      </p:sp>
      <p:sp>
        <p:nvSpPr>
          <p:cNvPr id="32810" name="Rectangle 234"/>
          <p:cNvSpPr>
            <a:spLocks noChangeArrowheads="1"/>
          </p:cNvSpPr>
          <p:nvPr/>
        </p:nvSpPr>
        <p:spPr bwMode="auto">
          <a:xfrm>
            <a:off x="6019800" y="1238250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P</a:t>
            </a:r>
            <a:endParaRPr lang="en-US" sz="3200" b="1"/>
          </a:p>
        </p:txBody>
      </p:sp>
      <p:sp>
        <p:nvSpPr>
          <p:cNvPr id="32811" name="Rectangle 235"/>
          <p:cNvSpPr>
            <a:spLocks noChangeArrowheads="1"/>
          </p:cNvSpPr>
          <p:nvPr/>
        </p:nvSpPr>
        <p:spPr bwMode="auto">
          <a:xfrm>
            <a:off x="5943600" y="2508250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P</a:t>
            </a:r>
            <a:endParaRPr lang="en-US" sz="3200" b="1"/>
          </a:p>
        </p:txBody>
      </p:sp>
      <p:sp>
        <p:nvSpPr>
          <p:cNvPr id="32812" name="Rectangle 236"/>
          <p:cNvSpPr>
            <a:spLocks noChangeArrowheads="1"/>
          </p:cNvSpPr>
          <p:nvPr/>
        </p:nvSpPr>
        <p:spPr bwMode="auto">
          <a:xfrm>
            <a:off x="5775325" y="3606800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P</a:t>
            </a:r>
            <a:endParaRPr lang="en-US" sz="3200" b="1"/>
          </a:p>
        </p:txBody>
      </p:sp>
      <p:sp>
        <p:nvSpPr>
          <p:cNvPr id="32813" name="Rectangle 237"/>
          <p:cNvSpPr>
            <a:spLocks noChangeArrowheads="1"/>
          </p:cNvSpPr>
          <p:nvPr/>
        </p:nvSpPr>
        <p:spPr bwMode="auto">
          <a:xfrm>
            <a:off x="6080125" y="3514725"/>
            <a:ext cx="10900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Q</a:t>
            </a:r>
            <a:endParaRPr lang="en-US" sz="3200" b="1"/>
          </a:p>
        </p:txBody>
      </p:sp>
      <p:sp>
        <p:nvSpPr>
          <p:cNvPr id="32814" name="Rectangle 238"/>
          <p:cNvSpPr>
            <a:spLocks noChangeArrowheads="1"/>
          </p:cNvSpPr>
          <p:nvPr/>
        </p:nvSpPr>
        <p:spPr bwMode="auto">
          <a:xfrm>
            <a:off x="6848475" y="35877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3200" b="1"/>
          </a:p>
        </p:txBody>
      </p:sp>
      <p:sp>
        <p:nvSpPr>
          <p:cNvPr id="32815" name="Rectangle 239"/>
          <p:cNvSpPr>
            <a:spLocks noChangeArrowheads="1"/>
          </p:cNvSpPr>
          <p:nvPr/>
        </p:nvSpPr>
        <p:spPr bwMode="auto">
          <a:xfrm>
            <a:off x="6340475" y="1238250"/>
            <a:ext cx="10900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Q</a:t>
            </a:r>
            <a:endParaRPr lang="en-US" sz="3200" b="1"/>
          </a:p>
        </p:txBody>
      </p:sp>
      <p:sp>
        <p:nvSpPr>
          <p:cNvPr id="32816" name="Rectangle 240"/>
          <p:cNvSpPr>
            <a:spLocks noChangeArrowheads="1"/>
          </p:cNvSpPr>
          <p:nvPr/>
        </p:nvSpPr>
        <p:spPr bwMode="auto">
          <a:xfrm>
            <a:off x="6670675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3200" b="1"/>
          </a:p>
        </p:txBody>
      </p:sp>
      <p:sp>
        <p:nvSpPr>
          <p:cNvPr id="32817" name="Line 241"/>
          <p:cNvSpPr>
            <a:spLocks noChangeShapeType="1"/>
          </p:cNvSpPr>
          <p:nvPr/>
        </p:nvSpPr>
        <p:spPr bwMode="auto">
          <a:xfrm flipV="1">
            <a:off x="930275" y="3225800"/>
            <a:ext cx="107950" cy="139700"/>
          </a:xfrm>
          <a:prstGeom prst="line">
            <a:avLst/>
          </a:prstGeom>
          <a:noFill/>
          <a:ln w="787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b="1"/>
          </a:p>
        </p:txBody>
      </p:sp>
      <p:sp>
        <p:nvSpPr>
          <p:cNvPr id="32818" name="Rectangle 242"/>
          <p:cNvSpPr>
            <a:spLocks noChangeArrowheads="1"/>
          </p:cNvSpPr>
          <p:nvPr/>
        </p:nvSpPr>
        <p:spPr bwMode="auto">
          <a:xfrm>
            <a:off x="533400" y="3289300"/>
            <a:ext cx="43922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Vector</a:t>
            </a:r>
            <a:endParaRPr lang="en-US" sz="3200" b="1"/>
          </a:p>
        </p:txBody>
      </p:sp>
      <p:sp>
        <p:nvSpPr>
          <p:cNvPr id="32819" name="Rectangle 248"/>
          <p:cNvSpPr>
            <a:spLocks noChangeArrowheads="1"/>
          </p:cNvSpPr>
          <p:nvPr/>
        </p:nvSpPr>
        <p:spPr bwMode="auto">
          <a:xfrm>
            <a:off x="4162425" y="1914525"/>
            <a:ext cx="31611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Helvetica" pitchFamily="34" charset="0"/>
              </a:rPr>
              <a:t>Clone individual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34" charset="0"/>
              </a:rPr>
              <a:t>chromosome pieces</a:t>
            </a:r>
            <a:endParaRPr lang="en-US" sz="1400" b="1" dirty="0">
              <a:solidFill>
                <a:srgbClr val="000000"/>
              </a:solidFill>
              <a:latin typeface="Helvetica" pitchFamily="34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Helvetica" pitchFamily="34" charset="0"/>
              </a:rPr>
              <a:t>into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34" charset="0"/>
              </a:rPr>
              <a:t>vectors</a:t>
            </a:r>
            <a:endParaRPr lang="en-US" sz="4000" b="1" dirty="0"/>
          </a:p>
        </p:txBody>
      </p:sp>
      <p:sp>
        <p:nvSpPr>
          <p:cNvPr id="32820" name="Rectangle 281"/>
          <p:cNvSpPr>
            <a:spLocks noChangeArrowheads="1"/>
          </p:cNvSpPr>
          <p:nvPr/>
        </p:nvSpPr>
        <p:spPr bwMode="auto">
          <a:xfrm>
            <a:off x="1266825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3200" b="1"/>
          </a:p>
        </p:txBody>
      </p:sp>
      <p:sp>
        <p:nvSpPr>
          <p:cNvPr id="32821" name="Rectangle 282"/>
          <p:cNvSpPr>
            <a:spLocks noChangeArrowheads="1"/>
          </p:cNvSpPr>
          <p:nvPr/>
        </p:nvSpPr>
        <p:spPr bwMode="auto">
          <a:xfrm>
            <a:off x="2254250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sz="3200" b="1"/>
          </a:p>
        </p:txBody>
      </p:sp>
      <p:sp>
        <p:nvSpPr>
          <p:cNvPr id="32822" name="Rectangle 283"/>
          <p:cNvSpPr>
            <a:spLocks noChangeArrowheads="1"/>
          </p:cNvSpPr>
          <p:nvPr/>
        </p:nvSpPr>
        <p:spPr bwMode="auto">
          <a:xfrm>
            <a:off x="3213100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 sz="3200" b="1"/>
          </a:p>
        </p:txBody>
      </p:sp>
      <p:sp>
        <p:nvSpPr>
          <p:cNvPr id="32823" name="Rectangle 284"/>
          <p:cNvSpPr>
            <a:spLocks noChangeArrowheads="1"/>
          </p:cNvSpPr>
          <p:nvPr/>
        </p:nvSpPr>
        <p:spPr bwMode="auto">
          <a:xfrm>
            <a:off x="5006975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8</a:t>
            </a:r>
            <a:endParaRPr lang="en-US" sz="3200" b="1"/>
          </a:p>
        </p:txBody>
      </p:sp>
      <p:sp>
        <p:nvSpPr>
          <p:cNvPr id="32824" name="Rectangle 285"/>
          <p:cNvSpPr>
            <a:spLocks noChangeArrowheads="1"/>
          </p:cNvSpPr>
          <p:nvPr/>
        </p:nvSpPr>
        <p:spPr bwMode="auto">
          <a:xfrm>
            <a:off x="3917950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6</a:t>
            </a:r>
            <a:endParaRPr lang="en-US" sz="3200" b="1"/>
          </a:p>
        </p:txBody>
      </p:sp>
      <p:sp>
        <p:nvSpPr>
          <p:cNvPr id="32825" name="Rectangle 286"/>
          <p:cNvSpPr>
            <a:spLocks noChangeArrowheads="1"/>
          </p:cNvSpPr>
          <p:nvPr/>
        </p:nvSpPr>
        <p:spPr bwMode="auto">
          <a:xfrm>
            <a:off x="2828925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 sz="3200" b="1"/>
          </a:p>
        </p:txBody>
      </p:sp>
      <p:sp>
        <p:nvSpPr>
          <p:cNvPr id="32826" name="Rectangle 287"/>
          <p:cNvSpPr>
            <a:spLocks noChangeArrowheads="1"/>
          </p:cNvSpPr>
          <p:nvPr/>
        </p:nvSpPr>
        <p:spPr bwMode="auto">
          <a:xfrm>
            <a:off x="1685925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3200" b="1"/>
          </a:p>
        </p:txBody>
      </p:sp>
      <p:sp>
        <p:nvSpPr>
          <p:cNvPr id="32827" name="Rectangle 288"/>
          <p:cNvSpPr>
            <a:spLocks noChangeArrowheads="1"/>
          </p:cNvSpPr>
          <p:nvPr/>
        </p:nvSpPr>
        <p:spPr bwMode="auto">
          <a:xfrm>
            <a:off x="4368800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sz="3200" b="1"/>
          </a:p>
        </p:txBody>
      </p:sp>
      <p:sp>
        <p:nvSpPr>
          <p:cNvPr id="32828" name="Rectangle 289"/>
          <p:cNvSpPr>
            <a:spLocks noChangeArrowheads="1"/>
          </p:cNvSpPr>
          <p:nvPr/>
        </p:nvSpPr>
        <p:spPr bwMode="auto">
          <a:xfrm>
            <a:off x="5591175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9</a:t>
            </a:r>
            <a:endParaRPr lang="en-US" sz="3200" b="1"/>
          </a:p>
        </p:txBody>
      </p:sp>
      <p:sp>
        <p:nvSpPr>
          <p:cNvPr id="32829" name="Rectangle 290"/>
          <p:cNvSpPr>
            <a:spLocks noChangeArrowheads="1"/>
          </p:cNvSpPr>
          <p:nvPr/>
        </p:nvSpPr>
        <p:spPr bwMode="auto">
          <a:xfrm>
            <a:off x="6334125" y="396240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3200" b="1"/>
          </a:p>
        </p:txBody>
      </p:sp>
      <p:sp>
        <p:nvSpPr>
          <p:cNvPr id="32830" name="Rectangle 291"/>
          <p:cNvSpPr>
            <a:spLocks noChangeArrowheads="1"/>
          </p:cNvSpPr>
          <p:nvPr/>
        </p:nvSpPr>
        <p:spPr bwMode="auto">
          <a:xfrm>
            <a:off x="6403975" y="396240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3200" b="1"/>
          </a:p>
        </p:txBody>
      </p:sp>
      <p:sp>
        <p:nvSpPr>
          <p:cNvPr id="32831" name="Rectangle 292"/>
          <p:cNvSpPr>
            <a:spLocks noChangeArrowheads="1"/>
          </p:cNvSpPr>
          <p:nvPr/>
        </p:nvSpPr>
        <p:spPr bwMode="auto">
          <a:xfrm>
            <a:off x="7286625" y="3422650"/>
            <a:ext cx="16287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Helvetica" pitchFamily="34" charset="0"/>
              </a:rPr>
              <a:t>Collection </a:t>
            </a:r>
            <a:r>
              <a:rPr lang="en-US" sz="1400" b="1" dirty="0">
                <a:solidFill>
                  <a:srgbClr val="000000"/>
                </a:solidFill>
                <a:latin typeface="Helvetica" pitchFamily="34" charset="0"/>
              </a:rPr>
              <a:t>of 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34" charset="0"/>
              </a:rPr>
              <a:t>ordered, overlapping</a:t>
            </a:r>
            <a:endParaRPr lang="en-US" sz="1400" b="1" dirty="0">
              <a:solidFill>
                <a:srgbClr val="000000"/>
              </a:solidFill>
              <a:latin typeface="Helvetica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Helvetica" pitchFamily="34" charset="0"/>
              </a:rPr>
              <a:t>clones (</a:t>
            </a:r>
            <a:r>
              <a:rPr lang="en-US" sz="1400" b="1" dirty="0" err="1" smtClean="0">
                <a:solidFill>
                  <a:srgbClr val="000000"/>
                </a:solidFill>
                <a:latin typeface="Helvetica" pitchFamily="34" charset="0"/>
              </a:rPr>
              <a:t>contig</a:t>
            </a:r>
            <a:r>
              <a:rPr lang="en-US" sz="1400" b="1" dirty="0" smtClean="0">
                <a:solidFill>
                  <a:srgbClr val="000000"/>
                </a:solidFill>
                <a:latin typeface="Helvetica" pitchFamily="34" charset="0"/>
              </a:rPr>
              <a:t>)</a:t>
            </a:r>
            <a:endParaRPr lang="en-US" sz="4000" b="1" dirty="0"/>
          </a:p>
        </p:txBody>
      </p:sp>
      <p:sp>
        <p:nvSpPr>
          <p:cNvPr id="32833" name="Rectangle 229"/>
          <p:cNvSpPr>
            <a:spLocks noChangeArrowheads="1"/>
          </p:cNvSpPr>
          <p:nvPr/>
        </p:nvSpPr>
        <p:spPr bwMode="auto">
          <a:xfrm>
            <a:off x="5168900" y="2536825"/>
            <a:ext cx="11702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 sz="32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5250"/>
            <a:ext cx="8229600" cy="1143000"/>
          </a:xfrm>
        </p:spPr>
        <p:txBody>
          <a:bodyPr/>
          <a:lstStyle/>
          <a:p>
            <a:r>
              <a:rPr lang="en-US" dirty="0" smtClean="0"/>
              <a:t>Physical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283" grpId="0"/>
      <p:bldP spid="32972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774700" y="2413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Examples of different types of vectors and host organisms</a:t>
            </a:r>
          </a:p>
        </p:txBody>
      </p:sp>
      <p:graphicFrame>
        <p:nvGraphicFramePr>
          <p:cNvPr id="90215" name="Group 10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7248763"/>
              </p:ext>
            </p:extLst>
          </p:nvPr>
        </p:nvGraphicFramePr>
        <p:xfrm>
          <a:off x="422275" y="1397000"/>
          <a:ext cx="8283575" cy="4754880"/>
        </p:xfrm>
        <a:graphic>
          <a:graphicData uri="http://schemas.openxmlformats.org/drawingml/2006/table">
            <a:tbl>
              <a:tblPr/>
              <a:tblGrid>
                <a:gridCol w="2071688"/>
                <a:gridCol w="2070100"/>
                <a:gridCol w="2071687"/>
                <a:gridCol w="20701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Genome of Interest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 Organism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Size of Insert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Human genome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YAC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(Yeast Artificial Chromosome)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100 - 2000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Worm (nematode) genome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Cosmid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45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Firefly genome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phage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20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Drosophila genome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Plasmid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15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3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05" descr="bro25332_21_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6988"/>
            <a:ext cx="745013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640"/>
          <p:cNvSpPr>
            <a:spLocks noChangeArrowheads="1"/>
          </p:cNvSpPr>
          <p:nvPr/>
        </p:nvSpPr>
        <p:spPr bwMode="auto">
          <a:xfrm>
            <a:off x="4802188" y="2206625"/>
            <a:ext cx="59952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Selectable</a:t>
            </a:r>
          </a:p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Marker</a:t>
            </a:r>
          </a:p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gene</a:t>
            </a:r>
            <a:endParaRPr lang="en-US" sz="950" b="1" dirty="0"/>
          </a:p>
        </p:txBody>
      </p:sp>
      <p:sp>
        <p:nvSpPr>
          <p:cNvPr id="13317" name="Rectangle 6647"/>
          <p:cNvSpPr>
            <a:spLocks noChangeArrowheads="1"/>
          </p:cNvSpPr>
          <p:nvPr/>
        </p:nvSpPr>
        <p:spPr bwMode="auto">
          <a:xfrm>
            <a:off x="4357688" y="2527300"/>
            <a:ext cx="229230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>
                <a:solidFill>
                  <a:srgbClr val="000000"/>
                </a:solidFill>
                <a:latin typeface="Helvetica" pitchFamily="2" charset="0"/>
              </a:rPr>
              <a:t>TEL</a:t>
            </a:r>
            <a:endParaRPr lang="en-US" sz="950" b="1"/>
          </a:p>
        </p:txBody>
      </p:sp>
      <p:sp>
        <p:nvSpPr>
          <p:cNvPr id="13318" name="Rectangle 6650"/>
          <p:cNvSpPr>
            <a:spLocks noChangeArrowheads="1"/>
          </p:cNvSpPr>
          <p:nvPr/>
        </p:nvSpPr>
        <p:spPr bwMode="auto">
          <a:xfrm>
            <a:off x="2347913" y="1603375"/>
            <a:ext cx="65242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 dirty="0">
                <a:solidFill>
                  <a:srgbClr val="000000"/>
                </a:solidFill>
                <a:latin typeface="Helvetica" pitchFamily="2" charset="0"/>
              </a:rPr>
              <a:t>ORI </a:t>
            </a: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sz="950" b="1" i="1" dirty="0" err="1">
                <a:solidFill>
                  <a:srgbClr val="000000"/>
                </a:solidFill>
                <a:latin typeface="Helvetica" pitchFamily="2" charset="0"/>
              </a:rPr>
              <a:t>E.coli</a:t>
            </a:r>
            <a:endParaRPr lang="en-US" sz="950" b="1" i="1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origin of</a:t>
            </a:r>
          </a:p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replication)</a:t>
            </a:r>
            <a:endParaRPr lang="en-US" sz="950" b="1" dirty="0"/>
          </a:p>
        </p:txBody>
      </p:sp>
      <p:sp>
        <p:nvSpPr>
          <p:cNvPr id="13319" name="Rectangle 6680"/>
          <p:cNvSpPr>
            <a:spLocks noChangeArrowheads="1"/>
          </p:cNvSpPr>
          <p:nvPr/>
        </p:nvSpPr>
        <p:spPr bwMode="auto">
          <a:xfrm>
            <a:off x="1862138" y="5676900"/>
            <a:ext cx="216406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>
                <a:solidFill>
                  <a:srgbClr val="000000"/>
                </a:solidFill>
                <a:latin typeface="Helvetica" pitchFamily="2" charset="0"/>
              </a:rPr>
              <a:t>ORI</a:t>
            </a:r>
            <a:endParaRPr lang="en-US" sz="950" b="1"/>
          </a:p>
        </p:txBody>
      </p:sp>
      <p:sp>
        <p:nvSpPr>
          <p:cNvPr id="13320" name="Rectangle 6683"/>
          <p:cNvSpPr>
            <a:spLocks noChangeArrowheads="1"/>
          </p:cNvSpPr>
          <p:nvPr/>
        </p:nvSpPr>
        <p:spPr bwMode="auto">
          <a:xfrm>
            <a:off x="2230438" y="965200"/>
            <a:ext cx="702115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>
                <a:solidFill>
                  <a:srgbClr val="000000"/>
                </a:solidFill>
                <a:latin typeface="Helvetica" pitchFamily="2" charset="0"/>
              </a:rPr>
              <a:t>CEN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(yeast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centromere)</a:t>
            </a:r>
            <a:endParaRPr lang="en-US" sz="950" b="1"/>
          </a:p>
        </p:txBody>
      </p:sp>
      <p:sp>
        <p:nvSpPr>
          <p:cNvPr id="13321" name="Rectangle 6703"/>
          <p:cNvSpPr>
            <a:spLocks noChangeArrowheads="1"/>
          </p:cNvSpPr>
          <p:nvPr/>
        </p:nvSpPr>
        <p:spPr bwMode="auto">
          <a:xfrm>
            <a:off x="2446338" y="5695950"/>
            <a:ext cx="258084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>
                <a:solidFill>
                  <a:srgbClr val="000000"/>
                </a:solidFill>
                <a:latin typeface="Helvetica" pitchFamily="2" charset="0"/>
              </a:rPr>
              <a:t>CEN</a:t>
            </a:r>
            <a:endParaRPr lang="en-US" sz="950" b="1"/>
          </a:p>
        </p:txBody>
      </p:sp>
      <p:sp>
        <p:nvSpPr>
          <p:cNvPr id="13322" name="Rectangle 6706"/>
          <p:cNvSpPr>
            <a:spLocks noChangeArrowheads="1"/>
          </p:cNvSpPr>
          <p:nvPr/>
        </p:nvSpPr>
        <p:spPr bwMode="auto">
          <a:xfrm>
            <a:off x="2363788" y="2311400"/>
            <a:ext cx="59952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Selectable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marker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gene</a:t>
            </a:r>
            <a:endParaRPr lang="en-US" sz="950" b="1"/>
          </a:p>
        </p:txBody>
      </p:sp>
      <p:sp>
        <p:nvSpPr>
          <p:cNvPr id="13323" name="Rectangle 6726"/>
          <p:cNvSpPr>
            <a:spLocks noChangeArrowheads="1"/>
          </p:cNvSpPr>
          <p:nvPr/>
        </p:nvSpPr>
        <p:spPr bwMode="auto">
          <a:xfrm>
            <a:off x="6831013" y="5676900"/>
            <a:ext cx="59952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Selectable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marker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gene</a:t>
            </a:r>
            <a:endParaRPr lang="en-US" sz="950" b="1"/>
          </a:p>
        </p:txBody>
      </p:sp>
      <p:sp>
        <p:nvSpPr>
          <p:cNvPr id="13324" name="Rectangle 6746"/>
          <p:cNvSpPr>
            <a:spLocks noChangeArrowheads="1"/>
          </p:cNvSpPr>
          <p:nvPr/>
        </p:nvSpPr>
        <p:spPr bwMode="auto">
          <a:xfrm>
            <a:off x="877888" y="5676900"/>
            <a:ext cx="599523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Selectable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marker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gene</a:t>
            </a:r>
            <a:endParaRPr lang="en-US" sz="950" b="1"/>
          </a:p>
        </p:txBody>
      </p:sp>
      <p:sp>
        <p:nvSpPr>
          <p:cNvPr id="13325" name="Rectangle 6766"/>
          <p:cNvSpPr>
            <a:spLocks noChangeArrowheads="1"/>
          </p:cNvSpPr>
          <p:nvPr/>
        </p:nvSpPr>
        <p:spPr bwMode="auto">
          <a:xfrm>
            <a:off x="2335479" y="2870200"/>
            <a:ext cx="92974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950" b="1" i="1">
                <a:solidFill>
                  <a:srgbClr val="000000"/>
                </a:solidFill>
                <a:latin typeface="Helvetica" pitchFamily="2" charset="0"/>
              </a:rPr>
              <a:t>TEL</a:t>
            </a:r>
          </a:p>
          <a:p>
            <a:pPr algn="ctr"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(yeast telomere)</a:t>
            </a:r>
            <a:endParaRPr lang="en-US" sz="950" b="1"/>
          </a:p>
        </p:txBody>
      </p:sp>
      <p:sp>
        <p:nvSpPr>
          <p:cNvPr id="13326" name="Rectangle 6769"/>
          <p:cNvSpPr>
            <a:spLocks noChangeArrowheads="1"/>
          </p:cNvSpPr>
          <p:nvPr/>
        </p:nvSpPr>
        <p:spPr bwMode="auto">
          <a:xfrm>
            <a:off x="484188" y="5676900"/>
            <a:ext cx="229230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>
                <a:solidFill>
                  <a:srgbClr val="000000"/>
                </a:solidFill>
                <a:latin typeface="Helvetica" pitchFamily="2" charset="0"/>
              </a:rPr>
              <a:t>TEL</a:t>
            </a:r>
            <a:endParaRPr lang="en-US" sz="950" b="1"/>
          </a:p>
        </p:txBody>
      </p:sp>
      <p:sp>
        <p:nvSpPr>
          <p:cNvPr id="13327" name="Rectangle 6772"/>
          <p:cNvSpPr>
            <a:spLocks noChangeArrowheads="1"/>
          </p:cNvSpPr>
          <p:nvPr/>
        </p:nvSpPr>
        <p:spPr bwMode="auto">
          <a:xfrm>
            <a:off x="7526338" y="5676900"/>
            <a:ext cx="229230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>
                <a:solidFill>
                  <a:srgbClr val="000000"/>
                </a:solidFill>
                <a:latin typeface="Helvetica" pitchFamily="2" charset="0"/>
              </a:rPr>
              <a:t>TEL</a:t>
            </a:r>
            <a:endParaRPr lang="en-US" sz="950" b="1"/>
          </a:p>
        </p:txBody>
      </p:sp>
      <p:sp>
        <p:nvSpPr>
          <p:cNvPr id="13328" name="Rectangle 6775"/>
          <p:cNvSpPr>
            <a:spLocks noChangeArrowheads="1"/>
          </p:cNvSpPr>
          <p:nvPr/>
        </p:nvSpPr>
        <p:spPr bwMode="auto">
          <a:xfrm>
            <a:off x="7948613" y="5054600"/>
            <a:ext cx="7630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Yeast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artificial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chromosome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(YAC)</a:t>
            </a:r>
            <a:endParaRPr lang="en-US" sz="950" b="1"/>
          </a:p>
        </p:txBody>
      </p:sp>
      <p:sp>
        <p:nvSpPr>
          <p:cNvPr id="13329" name="Rectangle 6820"/>
          <p:cNvSpPr>
            <a:spLocks noChangeArrowheads="1"/>
          </p:cNvSpPr>
          <p:nvPr/>
        </p:nvSpPr>
        <p:spPr bwMode="auto">
          <a:xfrm>
            <a:off x="4017963" y="3149600"/>
            <a:ext cx="59311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Cut with</a:t>
            </a:r>
          </a:p>
          <a:p>
            <a:pPr>
              <a:defRPr/>
            </a:pPr>
            <a:r>
              <a:rPr lang="en-US" sz="950" b="1" i="1" dirty="0" err="1">
                <a:solidFill>
                  <a:srgbClr val="000000"/>
                </a:solidFill>
                <a:latin typeface="Helvetica" pitchFamily="2" charset="0"/>
              </a:rPr>
              <a:t>Eco</a:t>
            </a:r>
            <a:r>
              <a:rPr lang="en-US" sz="950" b="1" dirty="0" err="1">
                <a:solidFill>
                  <a:srgbClr val="000000"/>
                </a:solidFill>
                <a:latin typeface="Helvetica" pitchFamily="2" charset="0"/>
              </a:rPr>
              <a:t>RI</a:t>
            </a: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 and</a:t>
            </a:r>
          </a:p>
          <a:p>
            <a:pPr>
              <a:defRPr/>
            </a:pPr>
            <a:r>
              <a:rPr lang="en-US" sz="950" b="1" i="1" dirty="0" err="1">
                <a:solidFill>
                  <a:srgbClr val="000000"/>
                </a:solidFill>
                <a:latin typeface="Helvetica" pitchFamily="2" charset="0"/>
              </a:rPr>
              <a:t>Bam</a:t>
            </a:r>
            <a:r>
              <a:rPr lang="en-US" sz="950" b="1" dirty="0" err="1">
                <a:solidFill>
                  <a:srgbClr val="000000"/>
                </a:solidFill>
                <a:latin typeface="Helvetica" pitchFamily="2" charset="0"/>
              </a:rPr>
              <a:t>HI</a:t>
            </a: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.</a:t>
            </a:r>
            <a:endParaRPr lang="en-US" sz="950" b="1" dirty="0"/>
          </a:p>
        </p:txBody>
      </p:sp>
      <p:sp>
        <p:nvSpPr>
          <p:cNvPr id="13330" name="Rectangle 6842"/>
          <p:cNvSpPr>
            <a:spLocks noChangeArrowheads="1"/>
          </p:cNvSpPr>
          <p:nvPr/>
        </p:nvSpPr>
        <p:spPr bwMode="auto">
          <a:xfrm>
            <a:off x="2943225" y="3775075"/>
            <a:ext cx="22442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Left</a:t>
            </a:r>
          </a:p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arm</a:t>
            </a:r>
            <a:endParaRPr lang="en-US" sz="950" b="1" dirty="0"/>
          </a:p>
        </p:txBody>
      </p:sp>
      <p:sp>
        <p:nvSpPr>
          <p:cNvPr id="13331" name="Rectangle 6849"/>
          <p:cNvSpPr>
            <a:spLocks noChangeArrowheads="1"/>
          </p:cNvSpPr>
          <p:nvPr/>
        </p:nvSpPr>
        <p:spPr bwMode="auto">
          <a:xfrm>
            <a:off x="5316538" y="4933950"/>
            <a:ext cx="1407437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Mix and add DNA ligase.</a:t>
            </a:r>
            <a:endParaRPr lang="en-US" sz="950" b="1"/>
          </a:p>
        </p:txBody>
      </p:sp>
      <p:sp>
        <p:nvSpPr>
          <p:cNvPr id="13332" name="Rectangle 6868"/>
          <p:cNvSpPr>
            <a:spLocks noChangeArrowheads="1"/>
          </p:cNvSpPr>
          <p:nvPr/>
        </p:nvSpPr>
        <p:spPr bwMode="auto">
          <a:xfrm>
            <a:off x="3423527" y="5879956"/>
            <a:ext cx="23548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Note: </a:t>
            </a:r>
            <a:r>
              <a:rPr lang="en-US" sz="950" b="1" dirty="0" smtClean="0">
                <a:solidFill>
                  <a:srgbClr val="000000"/>
                </a:solidFill>
                <a:latin typeface="Helvetica" pitchFamily="2" charset="0"/>
              </a:rPr>
              <a:t>not </a:t>
            </a: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drawn to scale. </a:t>
            </a:r>
            <a:r>
              <a:rPr lang="en-US" sz="950" b="1" dirty="0" smtClean="0">
                <a:solidFill>
                  <a:srgbClr val="000000"/>
                </a:solidFill>
                <a:latin typeface="Helvetica" pitchFamily="2" charset="0"/>
              </a:rPr>
              <a:t>Chromosomal</a:t>
            </a:r>
            <a:endParaRPr lang="en-US" sz="950" b="1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DNA is much larger than the YAC vector.</a:t>
            </a:r>
            <a:endParaRPr lang="en-US" sz="950" b="1" dirty="0"/>
          </a:p>
        </p:txBody>
      </p:sp>
      <p:sp>
        <p:nvSpPr>
          <p:cNvPr id="13333" name="Rectangle 6941"/>
          <p:cNvSpPr>
            <a:spLocks noChangeArrowheads="1"/>
          </p:cNvSpPr>
          <p:nvPr/>
        </p:nvSpPr>
        <p:spPr bwMode="auto">
          <a:xfrm>
            <a:off x="5630863" y="1066800"/>
            <a:ext cx="1115690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Chromosomal DNA</a:t>
            </a:r>
            <a:endParaRPr lang="en-US" sz="950" b="1"/>
          </a:p>
        </p:txBody>
      </p:sp>
      <p:sp>
        <p:nvSpPr>
          <p:cNvPr id="13334" name="Rectangle 6955"/>
          <p:cNvSpPr>
            <a:spLocks noChangeArrowheads="1"/>
          </p:cNvSpPr>
          <p:nvPr/>
        </p:nvSpPr>
        <p:spPr bwMode="auto">
          <a:xfrm>
            <a:off x="2933700" y="4117975"/>
            <a:ext cx="30938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Right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arm</a:t>
            </a:r>
            <a:endParaRPr lang="en-US" sz="950" b="1"/>
          </a:p>
        </p:txBody>
      </p:sp>
      <p:sp>
        <p:nvSpPr>
          <p:cNvPr id="13335" name="Rectangle 6963"/>
          <p:cNvSpPr>
            <a:spLocks noChangeArrowheads="1"/>
          </p:cNvSpPr>
          <p:nvPr/>
        </p:nvSpPr>
        <p:spPr bwMode="auto">
          <a:xfrm>
            <a:off x="2389188" y="4460875"/>
            <a:ext cx="9073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Fragment not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needed in yeast</a:t>
            </a:r>
            <a:endParaRPr lang="en-US" sz="950" b="1"/>
          </a:p>
        </p:txBody>
      </p:sp>
      <p:sp>
        <p:nvSpPr>
          <p:cNvPr id="13336" name="Rectangle 6987"/>
          <p:cNvSpPr>
            <a:spLocks noChangeArrowheads="1"/>
          </p:cNvSpPr>
          <p:nvPr/>
        </p:nvSpPr>
        <p:spPr bwMode="auto">
          <a:xfrm>
            <a:off x="6154738" y="2930525"/>
            <a:ext cx="1311256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Cut</a:t>
            </a:r>
          </a:p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(occasionally)</a:t>
            </a:r>
          </a:p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with </a:t>
            </a:r>
            <a:r>
              <a:rPr lang="en-US" sz="950" b="1" dirty="0" smtClean="0">
                <a:solidFill>
                  <a:srgbClr val="000000"/>
                </a:solidFill>
                <a:latin typeface="Helvetica" pitchFamily="2" charset="0"/>
              </a:rPr>
              <a:t>low </a:t>
            </a: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concentration</a:t>
            </a:r>
          </a:p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of </a:t>
            </a:r>
            <a:r>
              <a:rPr lang="en-US" sz="950" b="1" i="1" dirty="0" err="1">
                <a:solidFill>
                  <a:srgbClr val="000000"/>
                </a:solidFill>
                <a:latin typeface="Helvetica" pitchFamily="2" charset="0"/>
              </a:rPr>
              <a:t>Eco</a:t>
            </a:r>
            <a:r>
              <a:rPr lang="en-US" sz="950" b="1" dirty="0" err="1">
                <a:solidFill>
                  <a:srgbClr val="000000"/>
                </a:solidFill>
                <a:latin typeface="Helvetica" pitchFamily="2" charset="0"/>
              </a:rPr>
              <a:t>RI</a:t>
            </a: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 to yield very</a:t>
            </a:r>
          </a:p>
          <a:p>
            <a:pPr>
              <a:defRPr/>
            </a:pP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large fragments.</a:t>
            </a:r>
            <a:endParaRPr lang="en-US" sz="950" b="1" dirty="0"/>
          </a:p>
        </p:txBody>
      </p:sp>
      <p:sp>
        <p:nvSpPr>
          <p:cNvPr id="13337" name="Rectangle 7059"/>
          <p:cNvSpPr>
            <a:spLocks noChangeArrowheads="1"/>
          </p:cNvSpPr>
          <p:nvPr/>
        </p:nvSpPr>
        <p:spPr bwMode="auto">
          <a:xfrm>
            <a:off x="3884613" y="946150"/>
            <a:ext cx="586699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 dirty="0" err="1">
                <a:solidFill>
                  <a:srgbClr val="000000"/>
                </a:solidFill>
                <a:latin typeface="Helvetica" pitchFamily="2" charset="0"/>
              </a:rPr>
              <a:t>Eco</a:t>
            </a:r>
            <a:r>
              <a:rPr lang="en-US" sz="950" b="1" dirty="0" err="1">
                <a:solidFill>
                  <a:srgbClr val="000000"/>
                </a:solidFill>
                <a:latin typeface="Helvetica" pitchFamily="2" charset="0"/>
              </a:rPr>
              <a:t>RI</a:t>
            </a:r>
            <a:r>
              <a:rPr lang="en-US" sz="950" b="1" dirty="0">
                <a:solidFill>
                  <a:srgbClr val="000000"/>
                </a:solidFill>
                <a:latin typeface="Helvetica" pitchFamily="2" charset="0"/>
              </a:rPr>
              <a:t> site</a:t>
            </a:r>
            <a:endParaRPr lang="en-US" sz="950" b="1" dirty="0"/>
          </a:p>
        </p:txBody>
      </p:sp>
      <p:sp>
        <p:nvSpPr>
          <p:cNvPr id="13338" name="Rectangle 7068"/>
          <p:cNvSpPr>
            <a:spLocks noChangeArrowheads="1"/>
          </p:cNvSpPr>
          <p:nvPr/>
        </p:nvSpPr>
        <p:spPr bwMode="auto">
          <a:xfrm>
            <a:off x="2960688" y="517525"/>
            <a:ext cx="799899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>
                <a:solidFill>
                  <a:srgbClr val="000000"/>
                </a:solidFill>
                <a:latin typeface="Helvetica" pitchFamily="2" charset="0"/>
              </a:rPr>
              <a:t>ARS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(yeast origin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of replication)</a:t>
            </a:r>
            <a:endParaRPr lang="en-US" sz="950" b="1"/>
          </a:p>
        </p:txBody>
      </p:sp>
      <p:sp>
        <p:nvSpPr>
          <p:cNvPr id="13339" name="Rectangle 7097"/>
          <p:cNvSpPr>
            <a:spLocks noChangeArrowheads="1"/>
          </p:cNvSpPr>
          <p:nvPr/>
        </p:nvSpPr>
        <p:spPr bwMode="auto">
          <a:xfrm>
            <a:off x="3065463" y="5676900"/>
            <a:ext cx="258084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>
                <a:solidFill>
                  <a:srgbClr val="000000"/>
                </a:solidFill>
                <a:latin typeface="Helvetica" pitchFamily="2" charset="0"/>
              </a:rPr>
              <a:t>ARS</a:t>
            </a:r>
            <a:endParaRPr lang="en-US" sz="950" b="1"/>
          </a:p>
        </p:txBody>
      </p:sp>
      <p:sp>
        <p:nvSpPr>
          <p:cNvPr id="13340" name="Rectangle 7100"/>
          <p:cNvSpPr>
            <a:spLocks noChangeArrowheads="1"/>
          </p:cNvSpPr>
          <p:nvPr/>
        </p:nvSpPr>
        <p:spPr bwMode="auto">
          <a:xfrm>
            <a:off x="3792538" y="5676900"/>
            <a:ext cx="1949252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Large piece of chromosomal DNA</a:t>
            </a:r>
            <a:endParaRPr lang="en-US" sz="950" b="1"/>
          </a:p>
        </p:txBody>
      </p:sp>
      <p:sp>
        <p:nvSpPr>
          <p:cNvPr id="13341" name="Rectangle 7126"/>
          <p:cNvSpPr>
            <a:spLocks noChangeArrowheads="1"/>
          </p:cNvSpPr>
          <p:nvPr/>
        </p:nvSpPr>
        <p:spPr bwMode="auto">
          <a:xfrm>
            <a:off x="4379913" y="2838450"/>
            <a:ext cx="38632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>
                <a:solidFill>
                  <a:srgbClr val="000000"/>
                </a:solidFill>
                <a:latin typeface="Helvetica" pitchFamily="2" charset="0"/>
              </a:rPr>
              <a:t>Bam</a:t>
            </a: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HI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site</a:t>
            </a:r>
            <a:endParaRPr lang="en-US" sz="950" b="1"/>
          </a:p>
        </p:txBody>
      </p:sp>
      <p:sp>
        <p:nvSpPr>
          <p:cNvPr id="13342" name="Rectangle 7135"/>
          <p:cNvSpPr>
            <a:spLocks noChangeArrowheads="1"/>
          </p:cNvSpPr>
          <p:nvPr/>
        </p:nvSpPr>
        <p:spPr bwMode="auto">
          <a:xfrm>
            <a:off x="3357563" y="2908300"/>
            <a:ext cx="38632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 i="1">
                <a:solidFill>
                  <a:srgbClr val="000000"/>
                </a:solidFill>
                <a:latin typeface="Helvetica" pitchFamily="2" charset="0"/>
              </a:rPr>
              <a:t>Bam</a:t>
            </a: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HI</a:t>
            </a:r>
          </a:p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site</a:t>
            </a:r>
            <a:endParaRPr lang="en-US" sz="950" b="1"/>
          </a:p>
        </p:txBody>
      </p:sp>
      <p:sp>
        <p:nvSpPr>
          <p:cNvPr id="13343" name="Rectangle 7144"/>
          <p:cNvSpPr>
            <a:spLocks noChangeArrowheads="1"/>
          </p:cNvSpPr>
          <p:nvPr/>
        </p:nvSpPr>
        <p:spPr bwMode="auto">
          <a:xfrm>
            <a:off x="3929063" y="3997325"/>
            <a:ext cx="70532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+</a:t>
            </a:r>
            <a:endParaRPr lang="en-US" sz="950" b="1"/>
          </a:p>
        </p:txBody>
      </p:sp>
      <p:sp>
        <p:nvSpPr>
          <p:cNvPr id="13344" name="Rectangle 7145"/>
          <p:cNvSpPr>
            <a:spLocks noChangeArrowheads="1"/>
          </p:cNvSpPr>
          <p:nvPr/>
        </p:nvSpPr>
        <p:spPr bwMode="auto">
          <a:xfrm>
            <a:off x="3929063" y="4365625"/>
            <a:ext cx="70532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950" b="1">
                <a:solidFill>
                  <a:srgbClr val="000000"/>
                </a:solidFill>
                <a:latin typeface="Helvetica" pitchFamily="2" charset="0"/>
              </a:rPr>
              <a:t>+</a:t>
            </a:r>
            <a:endParaRPr lang="en-US" sz="950" b="1"/>
          </a:p>
        </p:txBody>
      </p:sp>
      <p:grpSp>
        <p:nvGrpSpPr>
          <p:cNvPr id="37921" name="Group 628"/>
          <p:cNvGrpSpPr>
            <a:grpSpLocks/>
          </p:cNvGrpSpPr>
          <p:nvPr/>
        </p:nvGrpSpPr>
        <p:grpSpPr bwMode="auto">
          <a:xfrm>
            <a:off x="3862388" y="2757488"/>
            <a:ext cx="133350" cy="1019175"/>
            <a:chOff x="3861253" y="2836765"/>
            <a:chExt cx="133350" cy="1019275"/>
          </a:xfrm>
        </p:grpSpPr>
        <p:sp>
          <p:nvSpPr>
            <p:cNvPr id="13380" name="Line 8"/>
            <p:cNvSpPr>
              <a:spLocks noChangeShapeType="1"/>
            </p:cNvSpPr>
            <p:nvPr/>
          </p:nvSpPr>
          <p:spPr bwMode="auto">
            <a:xfrm>
              <a:off x="3927928" y="2836765"/>
              <a:ext cx="3175" cy="833519"/>
            </a:xfrm>
            <a:prstGeom prst="line">
              <a:avLst/>
            </a:prstGeom>
            <a:noFill/>
            <a:ln w="11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13381" name="Freeform 9"/>
            <p:cNvSpPr>
              <a:spLocks/>
            </p:cNvSpPr>
            <p:nvPr/>
          </p:nvSpPr>
          <p:spPr bwMode="auto">
            <a:xfrm>
              <a:off x="3861253" y="3621067"/>
              <a:ext cx="133350" cy="234973"/>
            </a:xfrm>
            <a:custGeom>
              <a:avLst/>
              <a:gdLst>
                <a:gd name="T0" fmla="*/ 2147483647 w 56"/>
                <a:gd name="T1" fmla="*/ 0 h 96"/>
                <a:gd name="T2" fmla="*/ 2147483647 w 56"/>
                <a:gd name="T3" fmla="*/ 2147483647 h 96"/>
                <a:gd name="T4" fmla="*/ 0 w 56"/>
                <a:gd name="T5" fmla="*/ 0 h 96"/>
                <a:gd name="T6" fmla="*/ 2147483647 w 56"/>
                <a:gd name="T7" fmla="*/ 2147483647 h 96"/>
                <a:gd name="T8" fmla="*/ 2147483647 w 5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0"/>
                  </a:moveTo>
                  <a:lnTo>
                    <a:pt x="28" y="12"/>
                  </a:lnTo>
                  <a:lnTo>
                    <a:pt x="0" y="0"/>
                  </a:lnTo>
                  <a:lnTo>
                    <a:pt x="28" y="9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22" name="Group 616"/>
          <p:cNvGrpSpPr>
            <a:grpSpLocks/>
          </p:cNvGrpSpPr>
          <p:nvPr/>
        </p:nvGrpSpPr>
        <p:grpSpPr bwMode="auto">
          <a:xfrm rot="-582457">
            <a:off x="3938588" y="1100138"/>
            <a:ext cx="169862" cy="238125"/>
            <a:chOff x="3895901" y="1179412"/>
            <a:chExt cx="171274" cy="239008"/>
          </a:xfrm>
        </p:grpSpPr>
        <p:sp>
          <p:nvSpPr>
            <p:cNvPr id="13378" name="Line 8"/>
            <p:cNvSpPr>
              <a:spLocks noChangeShapeType="1"/>
            </p:cNvSpPr>
            <p:nvPr/>
          </p:nvSpPr>
          <p:spPr bwMode="auto">
            <a:xfrm flipH="1">
              <a:off x="3956371" y="1168559"/>
              <a:ext cx="102445" cy="137031"/>
            </a:xfrm>
            <a:prstGeom prst="line">
              <a:avLst/>
            </a:prstGeom>
            <a:noFill/>
            <a:ln w="11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13379" name="Freeform 9"/>
            <p:cNvSpPr>
              <a:spLocks/>
            </p:cNvSpPr>
            <p:nvPr/>
          </p:nvSpPr>
          <p:spPr bwMode="auto">
            <a:xfrm rot="1960958">
              <a:off x="3891914" y="1265267"/>
              <a:ext cx="94441" cy="144998"/>
            </a:xfrm>
            <a:custGeom>
              <a:avLst/>
              <a:gdLst>
                <a:gd name="T0" fmla="*/ 2147483647 w 56"/>
                <a:gd name="T1" fmla="*/ 0 h 96"/>
                <a:gd name="T2" fmla="*/ 2147483647 w 56"/>
                <a:gd name="T3" fmla="*/ 2147483647 h 96"/>
                <a:gd name="T4" fmla="*/ 0 w 56"/>
                <a:gd name="T5" fmla="*/ 0 h 96"/>
                <a:gd name="T6" fmla="*/ 2147483647 w 56"/>
                <a:gd name="T7" fmla="*/ 2147483647 h 96"/>
                <a:gd name="T8" fmla="*/ 2147483647 w 5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0"/>
                  </a:moveTo>
                  <a:lnTo>
                    <a:pt x="28" y="12"/>
                  </a:lnTo>
                  <a:lnTo>
                    <a:pt x="0" y="0"/>
                  </a:lnTo>
                  <a:lnTo>
                    <a:pt x="28" y="9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23" name="Group 634"/>
          <p:cNvGrpSpPr>
            <a:grpSpLocks/>
          </p:cNvGrpSpPr>
          <p:nvPr/>
        </p:nvGrpSpPr>
        <p:grpSpPr bwMode="auto">
          <a:xfrm>
            <a:off x="3505200" y="2595563"/>
            <a:ext cx="146050" cy="254000"/>
            <a:chOff x="3555988" y="2657891"/>
            <a:chExt cx="145930" cy="253428"/>
          </a:xfrm>
        </p:grpSpPr>
        <p:sp>
          <p:nvSpPr>
            <p:cNvPr id="13376" name="Line 8"/>
            <p:cNvSpPr>
              <a:spLocks noChangeShapeType="1"/>
            </p:cNvSpPr>
            <p:nvPr/>
          </p:nvSpPr>
          <p:spPr bwMode="auto">
            <a:xfrm rot="9976697" flipH="1">
              <a:off x="3555988" y="2773517"/>
              <a:ext cx="103103" cy="137802"/>
            </a:xfrm>
            <a:prstGeom prst="line">
              <a:avLst/>
            </a:prstGeom>
            <a:noFill/>
            <a:ln w="11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13377" name="Freeform 9"/>
            <p:cNvSpPr>
              <a:spLocks/>
            </p:cNvSpPr>
            <p:nvPr/>
          </p:nvSpPr>
          <p:spPr bwMode="auto">
            <a:xfrm rot="-9662345">
              <a:off x="3606746" y="2657891"/>
              <a:ext cx="95172" cy="144137"/>
            </a:xfrm>
            <a:custGeom>
              <a:avLst/>
              <a:gdLst>
                <a:gd name="T0" fmla="*/ 2147483647 w 56"/>
                <a:gd name="T1" fmla="*/ 0 h 96"/>
                <a:gd name="T2" fmla="*/ 2147483647 w 56"/>
                <a:gd name="T3" fmla="*/ 2147483647 h 96"/>
                <a:gd name="T4" fmla="*/ 0 w 56"/>
                <a:gd name="T5" fmla="*/ 0 h 96"/>
                <a:gd name="T6" fmla="*/ 2147483647 w 56"/>
                <a:gd name="T7" fmla="*/ 2147483647 h 96"/>
                <a:gd name="T8" fmla="*/ 2147483647 w 5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0"/>
                  </a:moveTo>
                  <a:lnTo>
                    <a:pt x="28" y="12"/>
                  </a:lnTo>
                  <a:lnTo>
                    <a:pt x="0" y="0"/>
                  </a:lnTo>
                  <a:lnTo>
                    <a:pt x="28" y="9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24" name="Group 620"/>
          <p:cNvGrpSpPr>
            <a:grpSpLocks/>
          </p:cNvGrpSpPr>
          <p:nvPr/>
        </p:nvGrpSpPr>
        <p:grpSpPr bwMode="auto">
          <a:xfrm rot="7279010">
            <a:off x="4176713" y="2592388"/>
            <a:ext cx="169862" cy="239712"/>
            <a:chOff x="3895901" y="1179412"/>
            <a:chExt cx="171274" cy="239008"/>
          </a:xfrm>
        </p:grpSpPr>
        <p:sp>
          <p:nvSpPr>
            <p:cNvPr id="13374" name="Line 8"/>
            <p:cNvSpPr>
              <a:spLocks noChangeShapeType="1"/>
            </p:cNvSpPr>
            <p:nvPr/>
          </p:nvSpPr>
          <p:spPr bwMode="auto">
            <a:xfrm flipH="1">
              <a:off x="3964182" y="1180043"/>
              <a:ext cx="102445" cy="137706"/>
            </a:xfrm>
            <a:prstGeom prst="line">
              <a:avLst/>
            </a:prstGeom>
            <a:noFill/>
            <a:ln w="11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13375" name="Freeform 9"/>
            <p:cNvSpPr>
              <a:spLocks/>
            </p:cNvSpPr>
            <p:nvPr/>
          </p:nvSpPr>
          <p:spPr bwMode="auto">
            <a:xfrm rot="1960958">
              <a:off x="3893762" y="1282793"/>
              <a:ext cx="94442" cy="144038"/>
            </a:xfrm>
            <a:custGeom>
              <a:avLst/>
              <a:gdLst>
                <a:gd name="T0" fmla="*/ 2147483647 w 56"/>
                <a:gd name="T1" fmla="*/ 0 h 96"/>
                <a:gd name="T2" fmla="*/ 2147483647 w 56"/>
                <a:gd name="T3" fmla="*/ 2147483647 h 96"/>
                <a:gd name="T4" fmla="*/ 0 w 56"/>
                <a:gd name="T5" fmla="*/ 0 h 96"/>
                <a:gd name="T6" fmla="*/ 2147483647 w 56"/>
                <a:gd name="T7" fmla="*/ 2147483647 h 96"/>
                <a:gd name="T8" fmla="*/ 2147483647 w 5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0"/>
                  </a:moveTo>
                  <a:lnTo>
                    <a:pt x="28" y="12"/>
                  </a:lnTo>
                  <a:lnTo>
                    <a:pt x="0" y="0"/>
                  </a:lnTo>
                  <a:lnTo>
                    <a:pt x="28" y="9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25" name="Group 624"/>
          <p:cNvGrpSpPr>
            <a:grpSpLocks/>
          </p:cNvGrpSpPr>
          <p:nvPr/>
        </p:nvGrpSpPr>
        <p:grpSpPr bwMode="auto">
          <a:xfrm>
            <a:off x="5991225" y="2940050"/>
            <a:ext cx="133350" cy="1019175"/>
            <a:chOff x="3861253" y="2836765"/>
            <a:chExt cx="133350" cy="1019275"/>
          </a:xfrm>
        </p:grpSpPr>
        <p:sp>
          <p:nvSpPr>
            <p:cNvPr id="13372" name="Line 8"/>
            <p:cNvSpPr>
              <a:spLocks noChangeShapeType="1"/>
            </p:cNvSpPr>
            <p:nvPr/>
          </p:nvSpPr>
          <p:spPr bwMode="auto">
            <a:xfrm>
              <a:off x="3927928" y="2836765"/>
              <a:ext cx="3175" cy="833520"/>
            </a:xfrm>
            <a:prstGeom prst="line">
              <a:avLst/>
            </a:prstGeom>
            <a:noFill/>
            <a:ln w="11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13373" name="Freeform 9"/>
            <p:cNvSpPr>
              <a:spLocks/>
            </p:cNvSpPr>
            <p:nvPr/>
          </p:nvSpPr>
          <p:spPr bwMode="auto">
            <a:xfrm>
              <a:off x="3861253" y="3621067"/>
              <a:ext cx="133350" cy="234973"/>
            </a:xfrm>
            <a:custGeom>
              <a:avLst/>
              <a:gdLst>
                <a:gd name="T0" fmla="*/ 2147483647 w 56"/>
                <a:gd name="T1" fmla="*/ 0 h 96"/>
                <a:gd name="T2" fmla="*/ 2147483647 w 56"/>
                <a:gd name="T3" fmla="*/ 2147483647 h 96"/>
                <a:gd name="T4" fmla="*/ 0 w 56"/>
                <a:gd name="T5" fmla="*/ 0 h 96"/>
                <a:gd name="T6" fmla="*/ 2147483647 w 56"/>
                <a:gd name="T7" fmla="*/ 2147483647 h 96"/>
                <a:gd name="T8" fmla="*/ 2147483647 w 5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0"/>
                  </a:moveTo>
                  <a:lnTo>
                    <a:pt x="28" y="12"/>
                  </a:lnTo>
                  <a:lnTo>
                    <a:pt x="0" y="0"/>
                  </a:lnTo>
                  <a:lnTo>
                    <a:pt x="28" y="9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26" name="Group 636"/>
          <p:cNvGrpSpPr>
            <a:grpSpLocks/>
          </p:cNvGrpSpPr>
          <p:nvPr/>
        </p:nvGrpSpPr>
        <p:grpSpPr bwMode="auto">
          <a:xfrm>
            <a:off x="4568825" y="4652963"/>
            <a:ext cx="849313" cy="550862"/>
            <a:chOff x="4566976" y="4732553"/>
            <a:chExt cx="849088" cy="550596"/>
          </a:xfrm>
        </p:grpSpPr>
        <p:sp>
          <p:nvSpPr>
            <p:cNvPr id="13367" name="Freeform 9"/>
            <p:cNvSpPr>
              <a:spLocks/>
            </p:cNvSpPr>
            <p:nvPr/>
          </p:nvSpPr>
          <p:spPr bwMode="auto">
            <a:xfrm>
              <a:off x="4943114" y="5029272"/>
              <a:ext cx="133315" cy="234837"/>
            </a:xfrm>
            <a:custGeom>
              <a:avLst/>
              <a:gdLst>
                <a:gd name="T0" fmla="*/ 2147483647 w 56"/>
                <a:gd name="T1" fmla="*/ 0 h 96"/>
                <a:gd name="T2" fmla="*/ 2147483647 w 56"/>
                <a:gd name="T3" fmla="*/ 2147483647 h 96"/>
                <a:gd name="T4" fmla="*/ 0 w 56"/>
                <a:gd name="T5" fmla="*/ 0 h 96"/>
                <a:gd name="T6" fmla="*/ 2147483647 w 56"/>
                <a:gd name="T7" fmla="*/ 2147483647 h 96"/>
                <a:gd name="T8" fmla="*/ 2147483647 w 56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0"/>
                  </a:moveTo>
                  <a:lnTo>
                    <a:pt x="28" y="12"/>
                  </a:lnTo>
                  <a:lnTo>
                    <a:pt x="0" y="0"/>
                  </a:lnTo>
                  <a:lnTo>
                    <a:pt x="28" y="9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grpSp>
          <p:nvGrpSpPr>
            <p:cNvPr id="37977" name="Group 632"/>
            <p:cNvGrpSpPr>
              <a:grpSpLocks/>
            </p:cNvGrpSpPr>
            <p:nvPr/>
          </p:nvGrpSpPr>
          <p:grpSpPr bwMode="auto">
            <a:xfrm>
              <a:off x="4566976" y="4732553"/>
              <a:ext cx="849088" cy="550596"/>
              <a:chOff x="4566976" y="4774417"/>
              <a:chExt cx="849088" cy="550596"/>
            </a:xfrm>
          </p:grpSpPr>
          <p:sp>
            <p:nvSpPr>
              <p:cNvPr id="630" name="Arc 629"/>
              <p:cNvSpPr/>
              <p:nvPr/>
            </p:nvSpPr>
            <p:spPr bwMode="auto">
              <a:xfrm>
                <a:off x="4566976" y="4783937"/>
                <a:ext cx="434860" cy="541076"/>
              </a:xfrm>
              <a:prstGeom prst="arc">
                <a:avLst/>
              </a:prstGeom>
              <a:noFill/>
              <a:ln w="11938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endParaRPr lang="en-US" sz="950" b="1">
                  <a:latin typeface="Times New Roman" pitchFamily="18" charset="0"/>
                </a:endParaRPr>
              </a:p>
            </p:txBody>
          </p:sp>
          <p:sp>
            <p:nvSpPr>
              <p:cNvPr id="632" name="Arc 631"/>
              <p:cNvSpPr/>
              <p:nvPr/>
            </p:nvSpPr>
            <p:spPr bwMode="auto">
              <a:xfrm flipH="1">
                <a:off x="5006598" y="4774417"/>
                <a:ext cx="409466" cy="541076"/>
              </a:xfrm>
              <a:prstGeom prst="arc">
                <a:avLst/>
              </a:prstGeom>
              <a:noFill/>
              <a:ln w="11938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endParaRPr lang="en-US" sz="950" b="1">
                  <a:latin typeface="Times New Roman" pitchFamily="18" charset="0"/>
                </a:endParaRPr>
              </a:p>
            </p:txBody>
          </p:sp>
        </p:grpSp>
        <p:sp>
          <p:nvSpPr>
            <p:cNvPr id="13369" name="Line 8"/>
            <p:cNvSpPr>
              <a:spLocks noChangeShapeType="1"/>
            </p:cNvSpPr>
            <p:nvPr/>
          </p:nvSpPr>
          <p:spPr bwMode="auto">
            <a:xfrm rot="9976697" flipH="1">
              <a:off x="4978030" y="4970563"/>
              <a:ext cx="46025" cy="172953"/>
            </a:xfrm>
            <a:prstGeom prst="line">
              <a:avLst/>
            </a:prstGeom>
            <a:noFill/>
            <a:ln w="11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27" name="Group 105"/>
          <p:cNvGrpSpPr>
            <a:grpSpLocks/>
          </p:cNvGrpSpPr>
          <p:nvPr/>
        </p:nvGrpSpPr>
        <p:grpSpPr bwMode="auto">
          <a:xfrm>
            <a:off x="598488" y="5432425"/>
            <a:ext cx="4762" cy="223838"/>
            <a:chOff x="597190" y="5511800"/>
            <a:chExt cx="4473" cy="224073"/>
          </a:xfrm>
        </p:grpSpPr>
        <p:sp>
          <p:nvSpPr>
            <p:cNvPr id="2" name="Line 7153"/>
            <p:cNvSpPr>
              <a:spLocks noChangeShapeType="1"/>
            </p:cNvSpPr>
            <p:nvPr/>
          </p:nvSpPr>
          <p:spPr bwMode="auto">
            <a:xfrm flipV="1">
              <a:off x="600172" y="5511800"/>
              <a:ext cx="1491" cy="216127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72" name="Line 7153"/>
            <p:cNvSpPr>
              <a:spLocks noChangeShapeType="1"/>
            </p:cNvSpPr>
            <p:nvPr/>
          </p:nvSpPr>
          <p:spPr bwMode="auto">
            <a:xfrm flipV="1">
              <a:off x="597190" y="5519746"/>
              <a:ext cx="1491" cy="216127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28" name="Group 106"/>
          <p:cNvGrpSpPr>
            <a:grpSpLocks/>
          </p:cNvGrpSpPr>
          <p:nvPr/>
        </p:nvGrpSpPr>
        <p:grpSpPr bwMode="auto">
          <a:xfrm>
            <a:off x="1131888" y="5432425"/>
            <a:ext cx="6350" cy="223838"/>
            <a:chOff x="1130300" y="5511800"/>
            <a:chExt cx="6586" cy="224073"/>
          </a:xfrm>
        </p:grpSpPr>
        <p:sp>
          <p:nvSpPr>
            <p:cNvPr id="3" name="Line 7154"/>
            <p:cNvSpPr>
              <a:spLocks noChangeShapeType="1"/>
            </p:cNvSpPr>
            <p:nvPr/>
          </p:nvSpPr>
          <p:spPr bwMode="auto">
            <a:xfrm flipV="1">
              <a:off x="1130300" y="5511800"/>
              <a:ext cx="1646" cy="216127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73" name="Line 7154"/>
            <p:cNvSpPr>
              <a:spLocks noChangeShapeType="1"/>
            </p:cNvSpPr>
            <p:nvPr/>
          </p:nvSpPr>
          <p:spPr bwMode="auto">
            <a:xfrm flipV="1">
              <a:off x="1135239" y="5519746"/>
              <a:ext cx="1647" cy="216127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29" name="Group 107"/>
          <p:cNvGrpSpPr>
            <a:grpSpLocks/>
          </p:cNvGrpSpPr>
          <p:nvPr/>
        </p:nvGrpSpPr>
        <p:grpSpPr bwMode="auto">
          <a:xfrm>
            <a:off x="1976438" y="5432425"/>
            <a:ext cx="4762" cy="223838"/>
            <a:chOff x="1975140" y="5511800"/>
            <a:chExt cx="4473" cy="224073"/>
          </a:xfrm>
        </p:grpSpPr>
        <p:sp>
          <p:nvSpPr>
            <p:cNvPr id="4" name="Line 7155"/>
            <p:cNvSpPr>
              <a:spLocks noChangeShapeType="1"/>
            </p:cNvSpPr>
            <p:nvPr/>
          </p:nvSpPr>
          <p:spPr bwMode="auto">
            <a:xfrm flipV="1">
              <a:off x="1978122" y="5511800"/>
              <a:ext cx="1491" cy="216127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74" name="Line 7155"/>
            <p:cNvSpPr>
              <a:spLocks noChangeShapeType="1"/>
            </p:cNvSpPr>
            <p:nvPr/>
          </p:nvSpPr>
          <p:spPr bwMode="auto">
            <a:xfrm flipV="1">
              <a:off x="1975140" y="5519746"/>
              <a:ext cx="1491" cy="216127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30" name="Group 108"/>
          <p:cNvGrpSpPr>
            <a:grpSpLocks/>
          </p:cNvGrpSpPr>
          <p:nvPr/>
        </p:nvGrpSpPr>
        <p:grpSpPr bwMode="auto">
          <a:xfrm>
            <a:off x="2566988" y="5394325"/>
            <a:ext cx="4762" cy="280988"/>
            <a:chOff x="2565690" y="5473700"/>
            <a:chExt cx="4473" cy="281223"/>
          </a:xfrm>
        </p:grpSpPr>
        <p:sp>
          <p:nvSpPr>
            <p:cNvPr id="5" name="Line 7156"/>
            <p:cNvSpPr>
              <a:spLocks noChangeShapeType="1"/>
            </p:cNvSpPr>
            <p:nvPr/>
          </p:nvSpPr>
          <p:spPr bwMode="auto">
            <a:xfrm flipV="1">
              <a:off x="2568672" y="5473700"/>
              <a:ext cx="1491" cy="273278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75" name="Line 7156"/>
            <p:cNvSpPr>
              <a:spLocks noChangeShapeType="1"/>
            </p:cNvSpPr>
            <p:nvPr/>
          </p:nvSpPr>
          <p:spPr bwMode="auto">
            <a:xfrm flipV="1">
              <a:off x="2565690" y="5481645"/>
              <a:ext cx="1491" cy="273278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31" name="Group 109"/>
          <p:cNvGrpSpPr>
            <a:grpSpLocks/>
          </p:cNvGrpSpPr>
          <p:nvPr/>
        </p:nvGrpSpPr>
        <p:grpSpPr bwMode="auto">
          <a:xfrm>
            <a:off x="3167063" y="5432425"/>
            <a:ext cx="4762" cy="223838"/>
            <a:chOff x="3165765" y="5511800"/>
            <a:chExt cx="4473" cy="224073"/>
          </a:xfrm>
        </p:grpSpPr>
        <p:sp>
          <p:nvSpPr>
            <p:cNvPr id="6" name="Line 7157"/>
            <p:cNvSpPr>
              <a:spLocks noChangeShapeType="1"/>
            </p:cNvSpPr>
            <p:nvPr/>
          </p:nvSpPr>
          <p:spPr bwMode="auto">
            <a:xfrm flipV="1">
              <a:off x="3168747" y="5511800"/>
              <a:ext cx="1491" cy="216127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76" name="Line 7157"/>
            <p:cNvSpPr>
              <a:spLocks noChangeShapeType="1"/>
            </p:cNvSpPr>
            <p:nvPr/>
          </p:nvSpPr>
          <p:spPr bwMode="auto">
            <a:xfrm flipV="1">
              <a:off x="3165765" y="5519746"/>
              <a:ext cx="1491" cy="216127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32" name="Group 103"/>
          <p:cNvGrpSpPr>
            <a:grpSpLocks/>
          </p:cNvGrpSpPr>
          <p:nvPr/>
        </p:nvGrpSpPr>
        <p:grpSpPr bwMode="auto">
          <a:xfrm>
            <a:off x="7116763" y="5432425"/>
            <a:ext cx="6350" cy="223838"/>
            <a:chOff x="7115175" y="5511800"/>
            <a:chExt cx="6586" cy="224073"/>
          </a:xfrm>
        </p:grpSpPr>
        <p:sp>
          <p:nvSpPr>
            <p:cNvPr id="7" name="Line 7159"/>
            <p:cNvSpPr>
              <a:spLocks noChangeShapeType="1"/>
            </p:cNvSpPr>
            <p:nvPr/>
          </p:nvSpPr>
          <p:spPr bwMode="auto">
            <a:xfrm flipV="1">
              <a:off x="7115175" y="5511800"/>
              <a:ext cx="1646" cy="216127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78" name="Line 7159"/>
            <p:cNvSpPr>
              <a:spLocks noChangeShapeType="1"/>
            </p:cNvSpPr>
            <p:nvPr/>
          </p:nvSpPr>
          <p:spPr bwMode="auto">
            <a:xfrm flipV="1">
              <a:off x="7120114" y="5519746"/>
              <a:ext cx="1647" cy="216127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33" name="Group 110"/>
          <p:cNvGrpSpPr>
            <a:grpSpLocks/>
          </p:cNvGrpSpPr>
          <p:nvPr/>
        </p:nvGrpSpPr>
        <p:grpSpPr bwMode="auto">
          <a:xfrm>
            <a:off x="7643813" y="5432425"/>
            <a:ext cx="4762" cy="223838"/>
            <a:chOff x="7642515" y="5511800"/>
            <a:chExt cx="4473" cy="224073"/>
          </a:xfrm>
        </p:grpSpPr>
        <p:sp>
          <p:nvSpPr>
            <p:cNvPr id="8" name="Line 7160"/>
            <p:cNvSpPr>
              <a:spLocks noChangeShapeType="1"/>
            </p:cNvSpPr>
            <p:nvPr/>
          </p:nvSpPr>
          <p:spPr bwMode="auto">
            <a:xfrm flipV="1">
              <a:off x="7645497" y="5511800"/>
              <a:ext cx="1491" cy="216127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79" name="Line 7160"/>
            <p:cNvSpPr>
              <a:spLocks noChangeShapeType="1"/>
            </p:cNvSpPr>
            <p:nvPr/>
          </p:nvSpPr>
          <p:spPr bwMode="auto">
            <a:xfrm flipV="1">
              <a:off x="7642515" y="5519746"/>
              <a:ext cx="1491" cy="216127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34" name="Group 90"/>
          <p:cNvGrpSpPr>
            <a:grpSpLocks/>
          </p:cNvGrpSpPr>
          <p:nvPr/>
        </p:nvGrpSpPr>
        <p:grpSpPr bwMode="auto">
          <a:xfrm>
            <a:off x="2925763" y="1314450"/>
            <a:ext cx="455612" cy="322263"/>
            <a:chOff x="2924175" y="1393825"/>
            <a:chExt cx="456183" cy="322942"/>
          </a:xfrm>
        </p:grpSpPr>
        <p:sp>
          <p:nvSpPr>
            <p:cNvPr id="9" name="Line 7147"/>
            <p:cNvSpPr>
              <a:spLocks noChangeShapeType="1"/>
            </p:cNvSpPr>
            <p:nvPr/>
          </p:nvSpPr>
          <p:spPr bwMode="auto">
            <a:xfrm>
              <a:off x="2924175" y="1393825"/>
              <a:ext cx="451415" cy="318169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83" name="Line 7147"/>
            <p:cNvSpPr>
              <a:spLocks noChangeShapeType="1"/>
            </p:cNvSpPr>
            <p:nvPr/>
          </p:nvSpPr>
          <p:spPr bwMode="auto">
            <a:xfrm>
              <a:off x="2928943" y="1398598"/>
              <a:ext cx="451415" cy="318169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35" name="Group 91"/>
          <p:cNvGrpSpPr>
            <a:grpSpLocks/>
          </p:cNvGrpSpPr>
          <p:nvPr/>
        </p:nvGrpSpPr>
        <p:grpSpPr bwMode="auto">
          <a:xfrm>
            <a:off x="2824163" y="1828800"/>
            <a:ext cx="461962" cy="125413"/>
            <a:chOff x="2822575" y="1908175"/>
            <a:chExt cx="462533" cy="126092"/>
          </a:xfrm>
        </p:grpSpPr>
        <p:sp>
          <p:nvSpPr>
            <p:cNvPr id="10" name="Line 7148"/>
            <p:cNvSpPr>
              <a:spLocks noChangeShapeType="1"/>
            </p:cNvSpPr>
            <p:nvPr/>
          </p:nvSpPr>
          <p:spPr bwMode="auto">
            <a:xfrm>
              <a:off x="2822575" y="1908175"/>
              <a:ext cx="457765" cy="121303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84" name="Line 7148"/>
            <p:cNvSpPr>
              <a:spLocks noChangeShapeType="1"/>
            </p:cNvSpPr>
            <p:nvPr/>
          </p:nvSpPr>
          <p:spPr bwMode="auto">
            <a:xfrm>
              <a:off x="2827343" y="1912964"/>
              <a:ext cx="457765" cy="121303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36" name="Group 92"/>
          <p:cNvGrpSpPr>
            <a:grpSpLocks/>
          </p:cNvGrpSpPr>
          <p:nvPr/>
        </p:nvGrpSpPr>
        <p:grpSpPr bwMode="auto">
          <a:xfrm>
            <a:off x="3011488" y="2295525"/>
            <a:ext cx="347662" cy="90488"/>
            <a:chOff x="3009900" y="2374900"/>
            <a:chExt cx="348233" cy="91167"/>
          </a:xfrm>
        </p:grpSpPr>
        <p:sp>
          <p:nvSpPr>
            <p:cNvPr id="11" name="Line 7149"/>
            <p:cNvSpPr>
              <a:spLocks noChangeShapeType="1"/>
            </p:cNvSpPr>
            <p:nvPr/>
          </p:nvSpPr>
          <p:spPr bwMode="auto">
            <a:xfrm flipV="1">
              <a:off x="3009900" y="2374900"/>
              <a:ext cx="343463" cy="86368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85" name="Line 7149"/>
            <p:cNvSpPr>
              <a:spLocks noChangeShapeType="1"/>
            </p:cNvSpPr>
            <p:nvPr/>
          </p:nvSpPr>
          <p:spPr bwMode="auto">
            <a:xfrm flipV="1">
              <a:off x="3014670" y="2379699"/>
              <a:ext cx="343463" cy="86368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37" name="Group 93"/>
          <p:cNvGrpSpPr>
            <a:grpSpLocks/>
          </p:cNvGrpSpPr>
          <p:nvPr/>
        </p:nvGrpSpPr>
        <p:grpSpPr bwMode="auto">
          <a:xfrm>
            <a:off x="2944813" y="2517775"/>
            <a:ext cx="620712" cy="344488"/>
            <a:chOff x="2943225" y="2597150"/>
            <a:chExt cx="621283" cy="345167"/>
          </a:xfrm>
        </p:grpSpPr>
        <p:sp>
          <p:nvSpPr>
            <p:cNvPr id="12" name="Line 7150"/>
            <p:cNvSpPr>
              <a:spLocks noChangeShapeType="1"/>
            </p:cNvSpPr>
            <p:nvPr/>
          </p:nvSpPr>
          <p:spPr bwMode="auto">
            <a:xfrm flipV="1">
              <a:off x="2943225" y="2597150"/>
              <a:ext cx="616517" cy="340395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86" name="Line 7150"/>
            <p:cNvSpPr>
              <a:spLocks noChangeShapeType="1"/>
            </p:cNvSpPr>
            <p:nvPr/>
          </p:nvSpPr>
          <p:spPr bwMode="auto">
            <a:xfrm flipV="1">
              <a:off x="2947991" y="2601922"/>
              <a:ext cx="616517" cy="340395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38" name="Group 95"/>
          <p:cNvGrpSpPr>
            <a:grpSpLocks/>
          </p:cNvGrpSpPr>
          <p:nvPr/>
        </p:nvGrpSpPr>
        <p:grpSpPr bwMode="auto">
          <a:xfrm>
            <a:off x="4532313" y="2184400"/>
            <a:ext cx="220662" cy="58738"/>
            <a:chOff x="4530725" y="2263775"/>
            <a:chExt cx="221233" cy="59417"/>
          </a:xfrm>
        </p:grpSpPr>
        <p:sp>
          <p:nvSpPr>
            <p:cNvPr id="13" name="Line 7151"/>
            <p:cNvSpPr>
              <a:spLocks noChangeShapeType="1"/>
            </p:cNvSpPr>
            <p:nvPr/>
          </p:nvSpPr>
          <p:spPr bwMode="auto">
            <a:xfrm>
              <a:off x="4530725" y="2263775"/>
              <a:ext cx="216459" cy="54599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87" name="Line 7151"/>
            <p:cNvSpPr>
              <a:spLocks noChangeShapeType="1"/>
            </p:cNvSpPr>
            <p:nvPr/>
          </p:nvSpPr>
          <p:spPr bwMode="auto">
            <a:xfrm>
              <a:off x="4535499" y="2268593"/>
              <a:ext cx="216459" cy="54599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39" name="Group 94"/>
          <p:cNvGrpSpPr>
            <a:grpSpLocks/>
          </p:cNvGrpSpPr>
          <p:nvPr/>
        </p:nvGrpSpPr>
        <p:grpSpPr bwMode="auto">
          <a:xfrm>
            <a:off x="4246563" y="2527300"/>
            <a:ext cx="100012" cy="68263"/>
            <a:chOff x="4244975" y="2606675"/>
            <a:chExt cx="100583" cy="68942"/>
          </a:xfrm>
        </p:grpSpPr>
        <p:sp>
          <p:nvSpPr>
            <p:cNvPr id="14" name="Line 7152"/>
            <p:cNvSpPr>
              <a:spLocks noChangeShapeType="1"/>
            </p:cNvSpPr>
            <p:nvPr/>
          </p:nvSpPr>
          <p:spPr bwMode="auto">
            <a:xfrm>
              <a:off x="4244975" y="2606675"/>
              <a:ext cx="95794" cy="64132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88" name="Line 7152"/>
            <p:cNvSpPr>
              <a:spLocks noChangeShapeType="1"/>
            </p:cNvSpPr>
            <p:nvPr/>
          </p:nvSpPr>
          <p:spPr bwMode="auto">
            <a:xfrm>
              <a:off x="4249764" y="2611485"/>
              <a:ext cx="95794" cy="64132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40" name="Group 89"/>
          <p:cNvGrpSpPr>
            <a:grpSpLocks/>
          </p:cNvGrpSpPr>
          <p:nvPr/>
        </p:nvGrpSpPr>
        <p:grpSpPr bwMode="auto">
          <a:xfrm>
            <a:off x="3382963" y="974725"/>
            <a:ext cx="214312" cy="433388"/>
            <a:chOff x="3381375" y="1054100"/>
            <a:chExt cx="214883" cy="434067"/>
          </a:xfrm>
        </p:grpSpPr>
        <p:sp>
          <p:nvSpPr>
            <p:cNvPr id="15" name="Line 7146"/>
            <p:cNvSpPr>
              <a:spLocks noChangeShapeType="1"/>
            </p:cNvSpPr>
            <p:nvPr/>
          </p:nvSpPr>
          <p:spPr bwMode="auto">
            <a:xfrm>
              <a:off x="3381375" y="1054100"/>
              <a:ext cx="210108" cy="429297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89" name="Line 7146"/>
            <p:cNvSpPr>
              <a:spLocks noChangeShapeType="1"/>
            </p:cNvSpPr>
            <p:nvPr/>
          </p:nvSpPr>
          <p:spPr bwMode="auto">
            <a:xfrm>
              <a:off x="3386150" y="1058870"/>
              <a:ext cx="210108" cy="429297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grpSp>
        <p:nvGrpSpPr>
          <p:cNvPr id="37941" name="Group 97"/>
          <p:cNvGrpSpPr>
            <a:grpSpLocks/>
          </p:cNvGrpSpPr>
          <p:nvPr/>
        </p:nvGrpSpPr>
        <p:grpSpPr bwMode="auto">
          <a:xfrm>
            <a:off x="4751388" y="5432425"/>
            <a:ext cx="6350" cy="223838"/>
            <a:chOff x="4749800" y="5511800"/>
            <a:chExt cx="6586" cy="224073"/>
          </a:xfrm>
        </p:grpSpPr>
        <p:sp>
          <p:nvSpPr>
            <p:cNvPr id="16" name="Line 7158"/>
            <p:cNvSpPr>
              <a:spLocks noChangeShapeType="1"/>
            </p:cNvSpPr>
            <p:nvPr/>
          </p:nvSpPr>
          <p:spPr bwMode="auto">
            <a:xfrm flipV="1">
              <a:off x="4749800" y="5511800"/>
              <a:ext cx="1646" cy="216127"/>
            </a:xfrm>
            <a:prstGeom prst="line">
              <a:avLst/>
            </a:prstGeom>
            <a:noFill/>
            <a:ln w="24003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  <p:sp>
          <p:nvSpPr>
            <p:cNvPr id="97" name="Line 7158"/>
            <p:cNvSpPr>
              <a:spLocks noChangeShapeType="1"/>
            </p:cNvSpPr>
            <p:nvPr/>
          </p:nvSpPr>
          <p:spPr bwMode="auto">
            <a:xfrm flipV="1">
              <a:off x="4754739" y="5519746"/>
              <a:ext cx="1647" cy="216127"/>
            </a:xfrm>
            <a:prstGeom prst="line">
              <a:avLst/>
            </a:prstGeom>
            <a:noFill/>
            <a:ln w="800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50" b="1"/>
            </a:p>
          </p:txBody>
        </p:sp>
      </p:grpSp>
      <p:sp>
        <p:nvSpPr>
          <p:cNvPr id="3301379" name="Text Box 3"/>
          <p:cNvSpPr txBox="1">
            <a:spLocks noChangeArrowheads="1"/>
          </p:cNvSpPr>
          <p:nvPr/>
        </p:nvSpPr>
        <p:spPr bwMode="auto">
          <a:xfrm>
            <a:off x="228600" y="6474023"/>
            <a:ext cx="7010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Brooker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Fig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21.9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01402" name="AutoShape 26"/>
          <p:cNvSpPr>
            <a:spLocks noChangeArrowheads="1"/>
          </p:cNvSpPr>
          <p:nvPr/>
        </p:nvSpPr>
        <p:spPr bwMode="auto">
          <a:xfrm>
            <a:off x="0" y="3429000"/>
            <a:ext cx="1981200" cy="1143000"/>
          </a:xfrm>
          <a:prstGeom prst="wedgeRectCallout">
            <a:avLst>
              <a:gd name="adj1" fmla="val 1361"/>
              <a:gd name="adj2" fmla="val 7004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 dirty="0"/>
              <a:t>Each arm has a different selectable marker. Therefore, it is possible to select for yeast cells with YACs that have both arms</a:t>
            </a:r>
          </a:p>
          <a:p>
            <a:pPr algn="ctr" eaLnBrk="0" hangingPunct="0"/>
            <a:endParaRPr lang="en-US" sz="1400" b="1" dirty="0"/>
          </a:p>
        </p:txBody>
      </p:sp>
      <p:sp>
        <p:nvSpPr>
          <p:cNvPr id="103" name="Title 102"/>
          <p:cNvSpPr>
            <a:spLocks noGrp="1"/>
          </p:cNvSpPr>
          <p:nvPr>
            <p:ph type="title"/>
          </p:nvPr>
        </p:nvSpPr>
        <p:spPr>
          <a:xfrm>
            <a:off x="6553200" y="0"/>
            <a:ext cx="2514600" cy="1447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Yeast</a:t>
            </a:r>
            <a:r>
              <a:rPr lang="en-US" sz="2800" b="1" baseline="0" dirty="0" smtClean="0"/>
              <a:t> Artificial Chromosomes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78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0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1379" grpId="0"/>
      <p:bldP spid="33014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08" descr="bro25332_21_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771525"/>
            <a:ext cx="57245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119"/>
          <p:cNvGrpSpPr>
            <a:grpSpLocks/>
          </p:cNvGrpSpPr>
          <p:nvPr/>
        </p:nvGrpSpPr>
        <p:grpSpPr bwMode="auto">
          <a:xfrm>
            <a:off x="4111625" y="1155700"/>
            <a:ext cx="136525" cy="498475"/>
            <a:chOff x="4111625" y="1155700"/>
            <a:chExt cx="136525" cy="498475"/>
          </a:xfrm>
        </p:grpSpPr>
        <p:sp>
          <p:nvSpPr>
            <p:cNvPr id="14372" name="Freeform 145"/>
            <p:cNvSpPr>
              <a:spLocks/>
            </p:cNvSpPr>
            <p:nvPr/>
          </p:nvSpPr>
          <p:spPr bwMode="auto">
            <a:xfrm>
              <a:off x="4111625" y="1155700"/>
              <a:ext cx="136525" cy="231775"/>
            </a:xfrm>
            <a:custGeom>
              <a:avLst/>
              <a:gdLst>
                <a:gd name="T0" fmla="*/ 0 w 86"/>
                <a:gd name="T1" fmla="*/ 2147483647 h 146"/>
                <a:gd name="T2" fmla="*/ 2147483647 w 86"/>
                <a:gd name="T3" fmla="*/ 2147483647 h 146"/>
                <a:gd name="T4" fmla="*/ 2147483647 w 86"/>
                <a:gd name="T5" fmla="*/ 2147483647 h 146"/>
                <a:gd name="T6" fmla="*/ 2147483647 w 86"/>
                <a:gd name="T7" fmla="*/ 0 h 146"/>
                <a:gd name="T8" fmla="*/ 0 w 86"/>
                <a:gd name="T9" fmla="*/ 2147483647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46"/>
                <a:gd name="T17" fmla="*/ 86 w 86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46">
                  <a:moveTo>
                    <a:pt x="0" y="146"/>
                  </a:moveTo>
                  <a:lnTo>
                    <a:pt x="42" y="128"/>
                  </a:lnTo>
                  <a:lnTo>
                    <a:pt x="86" y="146"/>
                  </a:lnTo>
                  <a:lnTo>
                    <a:pt x="42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  <p:sp>
          <p:nvSpPr>
            <p:cNvPr id="14373" name="Line 146"/>
            <p:cNvSpPr>
              <a:spLocks noChangeShapeType="1"/>
            </p:cNvSpPr>
            <p:nvPr/>
          </p:nvSpPr>
          <p:spPr bwMode="auto">
            <a:xfrm>
              <a:off x="4178300" y="1336675"/>
              <a:ext cx="3175" cy="317500"/>
            </a:xfrm>
            <a:prstGeom prst="line">
              <a:avLst/>
            </a:prstGeom>
            <a:noFill/>
            <a:ln w="1803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</p:grpSp>
      <p:grpSp>
        <p:nvGrpSpPr>
          <p:cNvPr id="38917" name="Group 120"/>
          <p:cNvGrpSpPr>
            <a:grpSpLocks/>
          </p:cNvGrpSpPr>
          <p:nvPr/>
        </p:nvGrpSpPr>
        <p:grpSpPr bwMode="auto">
          <a:xfrm>
            <a:off x="4721225" y="1155700"/>
            <a:ext cx="133350" cy="498475"/>
            <a:chOff x="4721225" y="1155700"/>
            <a:chExt cx="133350" cy="498475"/>
          </a:xfrm>
        </p:grpSpPr>
        <p:sp>
          <p:nvSpPr>
            <p:cNvPr id="14370" name="Freeform 147"/>
            <p:cNvSpPr>
              <a:spLocks/>
            </p:cNvSpPr>
            <p:nvPr/>
          </p:nvSpPr>
          <p:spPr bwMode="auto">
            <a:xfrm>
              <a:off x="4721225" y="1155700"/>
              <a:ext cx="133350" cy="231775"/>
            </a:xfrm>
            <a:custGeom>
              <a:avLst/>
              <a:gdLst>
                <a:gd name="T0" fmla="*/ 0 w 84"/>
                <a:gd name="T1" fmla="*/ 2147483647 h 146"/>
                <a:gd name="T2" fmla="*/ 2147483647 w 84"/>
                <a:gd name="T3" fmla="*/ 2147483647 h 146"/>
                <a:gd name="T4" fmla="*/ 2147483647 w 84"/>
                <a:gd name="T5" fmla="*/ 2147483647 h 146"/>
                <a:gd name="T6" fmla="*/ 2147483647 w 84"/>
                <a:gd name="T7" fmla="*/ 0 h 146"/>
                <a:gd name="T8" fmla="*/ 0 w 84"/>
                <a:gd name="T9" fmla="*/ 2147483647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46"/>
                <a:gd name="T17" fmla="*/ 84 w 84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46">
                  <a:moveTo>
                    <a:pt x="0" y="146"/>
                  </a:moveTo>
                  <a:lnTo>
                    <a:pt x="42" y="128"/>
                  </a:lnTo>
                  <a:lnTo>
                    <a:pt x="84" y="146"/>
                  </a:lnTo>
                  <a:lnTo>
                    <a:pt x="42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  <p:sp>
          <p:nvSpPr>
            <p:cNvPr id="14371" name="Line 148"/>
            <p:cNvSpPr>
              <a:spLocks noChangeShapeType="1"/>
            </p:cNvSpPr>
            <p:nvPr/>
          </p:nvSpPr>
          <p:spPr bwMode="auto">
            <a:xfrm>
              <a:off x="4787900" y="1336675"/>
              <a:ext cx="1588" cy="317500"/>
            </a:xfrm>
            <a:prstGeom prst="line">
              <a:avLst/>
            </a:prstGeom>
            <a:noFill/>
            <a:ln w="1803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</p:grpSp>
      <p:grpSp>
        <p:nvGrpSpPr>
          <p:cNvPr id="38918" name="Group 121"/>
          <p:cNvGrpSpPr>
            <a:grpSpLocks/>
          </p:cNvGrpSpPr>
          <p:nvPr/>
        </p:nvGrpSpPr>
        <p:grpSpPr bwMode="auto">
          <a:xfrm>
            <a:off x="5289550" y="1155700"/>
            <a:ext cx="136525" cy="498475"/>
            <a:chOff x="5289550" y="1155700"/>
            <a:chExt cx="136525" cy="498475"/>
          </a:xfrm>
        </p:grpSpPr>
        <p:sp>
          <p:nvSpPr>
            <p:cNvPr id="14368" name="Freeform 149"/>
            <p:cNvSpPr>
              <a:spLocks/>
            </p:cNvSpPr>
            <p:nvPr/>
          </p:nvSpPr>
          <p:spPr bwMode="auto">
            <a:xfrm>
              <a:off x="5289550" y="1155700"/>
              <a:ext cx="136525" cy="231775"/>
            </a:xfrm>
            <a:custGeom>
              <a:avLst/>
              <a:gdLst>
                <a:gd name="T0" fmla="*/ 0 w 86"/>
                <a:gd name="T1" fmla="*/ 2147483647 h 146"/>
                <a:gd name="T2" fmla="*/ 2147483647 w 86"/>
                <a:gd name="T3" fmla="*/ 2147483647 h 146"/>
                <a:gd name="T4" fmla="*/ 2147483647 w 86"/>
                <a:gd name="T5" fmla="*/ 2147483647 h 146"/>
                <a:gd name="T6" fmla="*/ 2147483647 w 86"/>
                <a:gd name="T7" fmla="*/ 0 h 146"/>
                <a:gd name="T8" fmla="*/ 0 w 86"/>
                <a:gd name="T9" fmla="*/ 2147483647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46"/>
                <a:gd name="T17" fmla="*/ 86 w 86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46">
                  <a:moveTo>
                    <a:pt x="0" y="146"/>
                  </a:moveTo>
                  <a:lnTo>
                    <a:pt x="42" y="128"/>
                  </a:lnTo>
                  <a:lnTo>
                    <a:pt x="86" y="146"/>
                  </a:lnTo>
                  <a:lnTo>
                    <a:pt x="42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  <p:sp>
          <p:nvSpPr>
            <p:cNvPr id="14369" name="Line 150"/>
            <p:cNvSpPr>
              <a:spLocks noChangeShapeType="1"/>
            </p:cNvSpPr>
            <p:nvPr/>
          </p:nvSpPr>
          <p:spPr bwMode="auto">
            <a:xfrm>
              <a:off x="5356225" y="1336675"/>
              <a:ext cx="3175" cy="317500"/>
            </a:xfrm>
            <a:prstGeom prst="line">
              <a:avLst/>
            </a:prstGeom>
            <a:noFill/>
            <a:ln w="1803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</p:grpSp>
      <p:sp>
        <p:nvSpPr>
          <p:cNvPr id="14343" name="Rectangle 151"/>
          <p:cNvSpPr>
            <a:spLocks noChangeArrowheads="1"/>
          </p:cNvSpPr>
          <p:nvPr/>
        </p:nvSpPr>
        <p:spPr bwMode="auto">
          <a:xfrm>
            <a:off x="4638675" y="836612"/>
            <a:ext cx="373500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50" b="1" i="1" dirty="0" err="1">
                <a:solidFill>
                  <a:srgbClr val="000000"/>
                </a:solidFill>
                <a:latin typeface="Helvetica" pitchFamily="2" charset="0"/>
              </a:rPr>
              <a:t>lacZ</a:t>
            </a:r>
            <a:endParaRPr lang="en-US" sz="1450" b="1" dirty="0"/>
          </a:p>
        </p:txBody>
      </p:sp>
      <p:sp>
        <p:nvSpPr>
          <p:cNvPr id="14344" name="Rectangle 155"/>
          <p:cNvSpPr>
            <a:spLocks noChangeArrowheads="1"/>
          </p:cNvSpPr>
          <p:nvPr/>
        </p:nvSpPr>
        <p:spPr bwMode="auto">
          <a:xfrm>
            <a:off x="3851275" y="1638300"/>
            <a:ext cx="16954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50" i="1" dirty="0" err="1">
                <a:solidFill>
                  <a:srgbClr val="000000"/>
                </a:solidFill>
                <a:latin typeface="Helvetica" pitchFamily="2" charset="0"/>
              </a:rPr>
              <a:t>Hind</a:t>
            </a:r>
            <a:r>
              <a:rPr lang="en-US" sz="1450" dirty="0" err="1">
                <a:solidFill>
                  <a:srgbClr val="000000"/>
                </a:solidFill>
                <a:latin typeface="Helvetica" pitchFamily="2" charset="0"/>
              </a:rPr>
              <a:t>III</a:t>
            </a:r>
            <a:r>
              <a:rPr lang="en-US" sz="145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50" i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50" i="1" dirty="0" err="1">
                <a:solidFill>
                  <a:srgbClr val="000000"/>
                </a:solidFill>
                <a:latin typeface="Helvetica" pitchFamily="2" charset="0"/>
              </a:rPr>
              <a:t>Bam</a:t>
            </a:r>
            <a:r>
              <a:rPr lang="en-US" sz="1450" dirty="0" err="1">
                <a:solidFill>
                  <a:srgbClr val="000000"/>
                </a:solidFill>
                <a:latin typeface="Helvetica" pitchFamily="2" charset="0"/>
              </a:rPr>
              <a:t>HI</a:t>
            </a:r>
            <a:r>
              <a:rPr lang="en-US" sz="145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50" i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50" i="1" dirty="0" err="1">
                <a:solidFill>
                  <a:srgbClr val="000000"/>
                </a:solidFill>
                <a:latin typeface="Helvetica" pitchFamily="2" charset="0"/>
              </a:rPr>
              <a:t>Sph</a:t>
            </a:r>
            <a:r>
              <a:rPr lang="en-US" sz="1450" dirty="0" err="1">
                <a:solidFill>
                  <a:srgbClr val="000000"/>
                </a:solidFill>
                <a:latin typeface="Helvetica" pitchFamily="2" charset="0"/>
              </a:rPr>
              <a:t>I</a:t>
            </a:r>
            <a:endParaRPr lang="en-US" sz="1450" b="1" dirty="0"/>
          </a:p>
        </p:txBody>
      </p:sp>
      <p:sp>
        <p:nvSpPr>
          <p:cNvPr id="14346" name="Rectangle 180"/>
          <p:cNvSpPr>
            <a:spLocks noChangeArrowheads="1"/>
          </p:cNvSpPr>
          <p:nvPr/>
        </p:nvSpPr>
        <p:spPr bwMode="auto">
          <a:xfrm>
            <a:off x="990600" y="2517775"/>
            <a:ext cx="419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50" i="1">
                <a:solidFill>
                  <a:srgbClr val="000000"/>
                </a:solidFill>
                <a:latin typeface="Helvetica" pitchFamily="2" charset="0"/>
              </a:rPr>
              <a:t>parC</a:t>
            </a:r>
            <a:endParaRPr lang="en-US" sz="1450" b="1"/>
          </a:p>
        </p:txBody>
      </p:sp>
      <p:sp>
        <p:nvSpPr>
          <p:cNvPr id="14347" name="Rectangle 184"/>
          <p:cNvSpPr>
            <a:spLocks noChangeArrowheads="1"/>
          </p:cNvSpPr>
          <p:nvPr/>
        </p:nvSpPr>
        <p:spPr bwMode="auto">
          <a:xfrm>
            <a:off x="1000125" y="3714750"/>
            <a:ext cx="406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50" i="1">
                <a:solidFill>
                  <a:srgbClr val="000000"/>
                </a:solidFill>
                <a:latin typeface="Helvetica" pitchFamily="2" charset="0"/>
              </a:rPr>
              <a:t>parB</a:t>
            </a:r>
            <a:endParaRPr lang="en-US" sz="1450" b="1"/>
          </a:p>
        </p:txBody>
      </p:sp>
      <p:sp>
        <p:nvSpPr>
          <p:cNvPr id="14348" name="Rectangle 188"/>
          <p:cNvSpPr>
            <a:spLocks noChangeArrowheads="1"/>
          </p:cNvSpPr>
          <p:nvPr/>
        </p:nvSpPr>
        <p:spPr bwMode="auto">
          <a:xfrm>
            <a:off x="1000125" y="4718050"/>
            <a:ext cx="406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50" i="1">
                <a:solidFill>
                  <a:srgbClr val="000000"/>
                </a:solidFill>
                <a:latin typeface="Helvetica" pitchFamily="2" charset="0"/>
              </a:rPr>
              <a:t>parA</a:t>
            </a:r>
            <a:endParaRPr lang="en-US" sz="1450" b="1"/>
          </a:p>
        </p:txBody>
      </p:sp>
      <p:sp>
        <p:nvSpPr>
          <p:cNvPr id="14349" name="Rectangle 192"/>
          <p:cNvSpPr>
            <a:spLocks noChangeArrowheads="1"/>
          </p:cNvSpPr>
          <p:nvPr/>
        </p:nvSpPr>
        <p:spPr bwMode="auto">
          <a:xfrm>
            <a:off x="6442075" y="5962650"/>
            <a:ext cx="33178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50" i="1">
                <a:solidFill>
                  <a:srgbClr val="000000"/>
                </a:solidFill>
                <a:latin typeface="Helvetica" pitchFamily="2" charset="0"/>
              </a:rPr>
              <a:t>oriS</a:t>
            </a:r>
            <a:endParaRPr lang="en-US" sz="1450" b="1"/>
          </a:p>
        </p:txBody>
      </p:sp>
      <p:sp>
        <p:nvSpPr>
          <p:cNvPr id="14350" name="Rectangle 196"/>
          <p:cNvSpPr>
            <a:spLocks noChangeArrowheads="1"/>
          </p:cNvSpPr>
          <p:nvPr/>
        </p:nvSpPr>
        <p:spPr bwMode="auto">
          <a:xfrm>
            <a:off x="7724775" y="4422775"/>
            <a:ext cx="406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50" i="1">
                <a:solidFill>
                  <a:srgbClr val="000000"/>
                </a:solidFill>
                <a:latin typeface="Helvetica" pitchFamily="2" charset="0"/>
              </a:rPr>
              <a:t>repE</a:t>
            </a:r>
            <a:endParaRPr lang="en-US" sz="1450" b="1"/>
          </a:p>
        </p:txBody>
      </p:sp>
      <p:sp>
        <p:nvSpPr>
          <p:cNvPr id="14351" name="Rectangle 200"/>
          <p:cNvSpPr>
            <a:spLocks noChangeArrowheads="1"/>
          </p:cNvSpPr>
          <p:nvPr/>
        </p:nvSpPr>
        <p:spPr bwMode="auto">
          <a:xfrm>
            <a:off x="7350125" y="1352550"/>
            <a:ext cx="4016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50" i="1">
                <a:solidFill>
                  <a:srgbClr val="000000"/>
                </a:solidFill>
                <a:latin typeface="Helvetica" pitchFamily="2" charset="0"/>
              </a:rPr>
              <a:t>cm </a:t>
            </a:r>
            <a:r>
              <a:rPr lang="en-US" sz="1450" i="1" baseline="30000">
                <a:solidFill>
                  <a:srgbClr val="000000"/>
                </a:solidFill>
                <a:latin typeface="Helvetica" pitchFamily="2" charset="0"/>
              </a:rPr>
              <a:t>R</a:t>
            </a:r>
            <a:endParaRPr lang="en-US" sz="1450" b="1" baseline="30000"/>
          </a:p>
        </p:txBody>
      </p:sp>
      <p:sp>
        <p:nvSpPr>
          <p:cNvPr id="38928" name="Rectangle 214"/>
          <p:cNvSpPr>
            <a:spLocks noChangeArrowheads="1"/>
          </p:cNvSpPr>
          <p:nvPr/>
        </p:nvSpPr>
        <p:spPr bwMode="auto">
          <a:xfrm>
            <a:off x="2419350" y="377825"/>
            <a:ext cx="4305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en-US" sz="800"/>
              <a:t>Copyright </a:t>
            </a:r>
            <a:r>
              <a:rPr lang="en-US" sz="800">
                <a:cs typeface="Times New Roman" pitchFamily="18" charset="0"/>
              </a:rPr>
              <a:t>© </a:t>
            </a:r>
            <a:r>
              <a:rPr lang="en-US" sz="800"/>
              <a:t>The McGraw-Hill Companies, Inc. Permission required for reproduction or display.</a:t>
            </a:r>
          </a:p>
        </p:txBody>
      </p:sp>
      <p:grpSp>
        <p:nvGrpSpPr>
          <p:cNvPr id="38929" name="Group 43"/>
          <p:cNvGrpSpPr>
            <a:grpSpLocks/>
          </p:cNvGrpSpPr>
          <p:nvPr/>
        </p:nvGrpSpPr>
        <p:grpSpPr bwMode="auto">
          <a:xfrm>
            <a:off x="1458913" y="2608263"/>
            <a:ext cx="611187" cy="15875"/>
            <a:chOff x="1458686" y="2608489"/>
            <a:chExt cx="611414" cy="15649"/>
          </a:xfrm>
        </p:grpSpPr>
        <p:sp>
          <p:nvSpPr>
            <p:cNvPr id="14366" name="Line 203"/>
            <p:cNvSpPr>
              <a:spLocks noChangeShapeType="1"/>
            </p:cNvSpPr>
            <p:nvPr/>
          </p:nvSpPr>
          <p:spPr bwMode="auto">
            <a:xfrm>
              <a:off x="1463450" y="2622573"/>
              <a:ext cx="606650" cy="1565"/>
            </a:xfrm>
            <a:prstGeom prst="line">
              <a:avLst/>
            </a:prstGeom>
            <a:noFill/>
            <a:ln w="2349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  <p:sp>
          <p:nvSpPr>
            <p:cNvPr id="14367" name="Line 204"/>
            <p:cNvSpPr>
              <a:spLocks noChangeShapeType="1"/>
            </p:cNvSpPr>
            <p:nvPr/>
          </p:nvSpPr>
          <p:spPr bwMode="auto">
            <a:xfrm>
              <a:off x="1458686" y="2608489"/>
              <a:ext cx="606650" cy="1564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</p:grpSp>
      <p:grpSp>
        <p:nvGrpSpPr>
          <p:cNvPr id="38930" name="Group 117"/>
          <p:cNvGrpSpPr>
            <a:grpSpLocks/>
          </p:cNvGrpSpPr>
          <p:nvPr/>
        </p:nvGrpSpPr>
        <p:grpSpPr bwMode="auto">
          <a:xfrm>
            <a:off x="7272338" y="4365625"/>
            <a:ext cx="336550" cy="147638"/>
            <a:chOff x="7369175" y="4401003"/>
            <a:chExt cx="336550" cy="148772"/>
          </a:xfrm>
        </p:grpSpPr>
        <p:sp>
          <p:nvSpPr>
            <p:cNvPr id="14364" name="Line 205"/>
            <p:cNvSpPr>
              <a:spLocks noChangeShapeType="1"/>
            </p:cNvSpPr>
            <p:nvPr/>
          </p:nvSpPr>
          <p:spPr bwMode="auto">
            <a:xfrm>
              <a:off x="7385050" y="4404202"/>
              <a:ext cx="320675" cy="145573"/>
            </a:xfrm>
            <a:prstGeom prst="line">
              <a:avLst/>
            </a:prstGeom>
            <a:noFill/>
            <a:ln w="2349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  <p:sp>
          <p:nvSpPr>
            <p:cNvPr id="14365" name="Line 206"/>
            <p:cNvSpPr>
              <a:spLocks noChangeShapeType="1"/>
            </p:cNvSpPr>
            <p:nvPr/>
          </p:nvSpPr>
          <p:spPr bwMode="auto">
            <a:xfrm>
              <a:off x="7369175" y="4401003"/>
              <a:ext cx="320675" cy="145573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</p:grpSp>
      <p:grpSp>
        <p:nvGrpSpPr>
          <p:cNvPr id="38931" name="Group 118"/>
          <p:cNvGrpSpPr>
            <a:grpSpLocks/>
          </p:cNvGrpSpPr>
          <p:nvPr/>
        </p:nvGrpSpPr>
        <p:grpSpPr bwMode="auto">
          <a:xfrm>
            <a:off x="6842125" y="1501775"/>
            <a:ext cx="476250" cy="403225"/>
            <a:chOff x="6842125" y="1502228"/>
            <a:chExt cx="476250" cy="402772"/>
          </a:xfrm>
        </p:grpSpPr>
        <p:sp>
          <p:nvSpPr>
            <p:cNvPr id="14362" name="Line 208"/>
            <p:cNvSpPr>
              <a:spLocks noChangeShapeType="1"/>
            </p:cNvSpPr>
            <p:nvPr/>
          </p:nvSpPr>
          <p:spPr bwMode="auto">
            <a:xfrm flipV="1">
              <a:off x="6858000" y="1505399"/>
              <a:ext cx="460375" cy="399601"/>
            </a:xfrm>
            <a:prstGeom prst="line">
              <a:avLst/>
            </a:prstGeom>
            <a:noFill/>
            <a:ln w="2349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  <p:sp>
          <p:nvSpPr>
            <p:cNvPr id="14363" name="Line 209"/>
            <p:cNvSpPr>
              <a:spLocks noChangeShapeType="1"/>
            </p:cNvSpPr>
            <p:nvPr/>
          </p:nvSpPr>
          <p:spPr bwMode="auto">
            <a:xfrm flipV="1">
              <a:off x="6842125" y="1502228"/>
              <a:ext cx="460375" cy="399601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</p:grpSp>
      <p:grpSp>
        <p:nvGrpSpPr>
          <p:cNvPr id="38932" name="Group 45"/>
          <p:cNvGrpSpPr>
            <a:grpSpLocks/>
          </p:cNvGrpSpPr>
          <p:nvPr/>
        </p:nvGrpSpPr>
        <p:grpSpPr bwMode="auto">
          <a:xfrm>
            <a:off x="1458913" y="3816350"/>
            <a:ext cx="468312" cy="4763"/>
            <a:chOff x="1458686" y="3816124"/>
            <a:chExt cx="468539" cy="4989"/>
          </a:xfrm>
        </p:grpSpPr>
        <p:sp>
          <p:nvSpPr>
            <p:cNvPr id="14360" name="Line 210"/>
            <p:cNvSpPr>
              <a:spLocks noChangeShapeType="1"/>
            </p:cNvSpPr>
            <p:nvPr/>
          </p:nvSpPr>
          <p:spPr bwMode="auto">
            <a:xfrm>
              <a:off x="1463450" y="3819450"/>
              <a:ext cx="463775" cy="1663"/>
            </a:xfrm>
            <a:prstGeom prst="line">
              <a:avLst/>
            </a:prstGeom>
            <a:noFill/>
            <a:ln w="2349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  <p:sp>
          <p:nvSpPr>
            <p:cNvPr id="14361" name="Line 211"/>
            <p:cNvSpPr>
              <a:spLocks noChangeShapeType="1"/>
            </p:cNvSpPr>
            <p:nvPr/>
          </p:nvSpPr>
          <p:spPr bwMode="auto">
            <a:xfrm>
              <a:off x="1458686" y="3816124"/>
              <a:ext cx="463775" cy="1663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</p:grpSp>
      <p:grpSp>
        <p:nvGrpSpPr>
          <p:cNvPr id="38933" name="Group 44"/>
          <p:cNvGrpSpPr>
            <a:grpSpLocks/>
          </p:cNvGrpSpPr>
          <p:nvPr/>
        </p:nvGrpSpPr>
        <p:grpSpPr bwMode="auto">
          <a:xfrm>
            <a:off x="1458913" y="4819650"/>
            <a:ext cx="709612" cy="4763"/>
            <a:chOff x="1458686" y="4819650"/>
            <a:chExt cx="709839" cy="4763"/>
          </a:xfrm>
        </p:grpSpPr>
        <p:sp>
          <p:nvSpPr>
            <p:cNvPr id="2" name="Line 212"/>
            <p:cNvSpPr>
              <a:spLocks noChangeShapeType="1"/>
            </p:cNvSpPr>
            <p:nvPr/>
          </p:nvSpPr>
          <p:spPr bwMode="auto">
            <a:xfrm>
              <a:off x="1463450" y="4822825"/>
              <a:ext cx="705075" cy="1588"/>
            </a:xfrm>
            <a:prstGeom prst="line">
              <a:avLst/>
            </a:prstGeom>
            <a:noFill/>
            <a:ln w="2349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  <p:sp>
          <p:nvSpPr>
            <p:cNvPr id="14359" name="Line 213"/>
            <p:cNvSpPr>
              <a:spLocks noChangeShapeType="1"/>
            </p:cNvSpPr>
            <p:nvPr/>
          </p:nvSpPr>
          <p:spPr bwMode="auto">
            <a:xfrm>
              <a:off x="1458686" y="4819650"/>
              <a:ext cx="705075" cy="1588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450" b="1"/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2590800" y="2057400"/>
            <a:ext cx="4343400" cy="2697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Bacterial Artificial</a:t>
            </a:r>
            <a:r>
              <a:rPr lang="en-US" sz="3200" baseline="0" dirty="0" smtClean="0"/>
              <a:t> Chromosome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35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05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pic>
        <p:nvPicPr>
          <p:cNvPr id="32774" name="Picture 146" descr="bro25332_21_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358900"/>
            <a:ext cx="62722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96"/>
          <p:cNvSpPr>
            <a:spLocks noChangeArrowheads="1"/>
          </p:cNvSpPr>
          <p:nvPr/>
        </p:nvSpPr>
        <p:spPr bwMode="auto">
          <a:xfrm>
            <a:off x="1069975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200" b="1"/>
          </a:p>
        </p:txBody>
      </p:sp>
      <p:sp>
        <p:nvSpPr>
          <p:cNvPr id="32780" name="Rectangle 197"/>
          <p:cNvSpPr>
            <a:spLocks noChangeArrowheads="1"/>
          </p:cNvSpPr>
          <p:nvPr/>
        </p:nvSpPr>
        <p:spPr bwMode="auto">
          <a:xfrm>
            <a:off x="1441450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3200" b="1"/>
          </a:p>
        </p:txBody>
      </p:sp>
      <p:sp>
        <p:nvSpPr>
          <p:cNvPr id="32781" name="Rectangle 198"/>
          <p:cNvSpPr>
            <a:spLocks noChangeArrowheads="1"/>
          </p:cNvSpPr>
          <p:nvPr/>
        </p:nvSpPr>
        <p:spPr bwMode="auto">
          <a:xfrm>
            <a:off x="2943225" y="2520950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3200" b="1"/>
          </a:p>
        </p:txBody>
      </p:sp>
      <p:sp>
        <p:nvSpPr>
          <p:cNvPr id="32782" name="Rectangle 199"/>
          <p:cNvSpPr>
            <a:spLocks noChangeArrowheads="1"/>
          </p:cNvSpPr>
          <p:nvPr/>
        </p:nvSpPr>
        <p:spPr bwMode="auto">
          <a:xfrm>
            <a:off x="3187700" y="3603625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3200" b="1"/>
          </a:p>
        </p:txBody>
      </p:sp>
      <p:sp>
        <p:nvSpPr>
          <p:cNvPr id="32783" name="Rectangle 200"/>
          <p:cNvSpPr>
            <a:spLocks noChangeArrowheads="1"/>
          </p:cNvSpPr>
          <p:nvPr/>
        </p:nvSpPr>
        <p:spPr bwMode="auto">
          <a:xfrm>
            <a:off x="3406775" y="2498725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GH</a:t>
            </a:r>
            <a:endParaRPr lang="en-US" sz="3200" b="1"/>
          </a:p>
        </p:txBody>
      </p:sp>
      <p:sp>
        <p:nvSpPr>
          <p:cNvPr id="32784" name="Rectangle 202"/>
          <p:cNvSpPr>
            <a:spLocks noChangeArrowheads="1"/>
          </p:cNvSpPr>
          <p:nvPr/>
        </p:nvSpPr>
        <p:spPr bwMode="auto">
          <a:xfrm>
            <a:off x="3594100" y="3559175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GH</a:t>
            </a:r>
            <a:endParaRPr lang="en-US" sz="3200" b="1"/>
          </a:p>
        </p:txBody>
      </p:sp>
      <p:sp>
        <p:nvSpPr>
          <p:cNvPr id="32785" name="Rectangle 204"/>
          <p:cNvSpPr>
            <a:spLocks noChangeArrowheads="1"/>
          </p:cNvSpPr>
          <p:nvPr/>
        </p:nvSpPr>
        <p:spPr bwMode="auto">
          <a:xfrm>
            <a:off x="1825625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200" b="1"/>
          </a:p>
        </p:txBody>
      </p:sp>
      <p:sp>
        <p:nvSpPr>
          <p:cNvPr id="32786" name="Rectangle 205"/>
          <p:cNvSpPr>
            <a:spLocks noChangeArrowheads="1"/>
          </p:cNvSpPr>
          <p:nvPr/>
        </p:nvSpPr>
        <p:spPr bwMode="auto">
          <a:xfrm>
            <a:off x="2187575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 sz="3200" b="1"/>
          </a:p>
        </p:txBody>
      </p:sp>
      <p:sp>
        <p:nvSpPr>
          <p:cNvPr id="32787" name="Rectangle 206"/>
          <p:cNvSpPr>
            <a:spLocks noChangeArrowheads="1"/>
          </p:cNvSpPr>
          <p:nvPr/>
        </p:nvSpPr>
        <p:spPr bwMode="auto">
          <a:xfrm>
            <a:off x="2044700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200" b="1"/>
          </a:p>
        </p:txBody>
      </p:sp>
      <p:sp>
        <p:nvSpPr>
          <p:cNvPr id="32788" name="Rectangle 208"/>
          <p:cNvSpPr>
            <a:spLocks noChangeArrowheads="1"/>
          </p:cNvSpPr>
          <p:nvPr/>
        </p:nvSpPr>
        <p:spPr bwMode="auto">
          <a:xfrm>
            <a:off x="1416050" y="355917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3200" b="1"/>
          </a:p>
        </p:txBody>
      </p:sp>
      <p:sp>
        <p:nvSpPr>
          <p:cNvPr id="32789" name="Rectangle 209"/>
          <p:cNvSpPr>
            <a:spLocks noChangeArrowheads="1"/>
          </p:cNvSpPr>
          <p:nvPr/>
        </p:nvSpPr>
        <p:spPr bwMode="auto">
          <a:xfrm>
            <a:off x="2022475" y="355917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200" b="1"/>
          </a:p>
        </p:txBody>
      </p:sp>
      <p:sp>
        <p:nvSpPr>
          <p:cNvPr id="32790" name="Rectangle 210"/>
          <p:cNvSpPr>
            <a:spLocks noChangeArrowheads="1"/>
          </p:cNvSpPr>
          <p:nvPr/>
        </p:nvSpPr>
        <p:spPr bwMode="auto">
          <a:xfrm>
            <a:off x="2409825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 sz="3200" b="1"/>
          </a:p>
        </p:txBody>
      </p:sp>
      <p:sp>
        <p:nvSpPr>
          <p:cNvPr id="32791" name="Rectangle 211"/>
          <p:cNvSpPr>
            <a:spLocks noChangeArrowheads="1"/>
          </p:cNvSpPr>
          <p:nvPr/>
        </p:nvSpPr>
        <p:spPr bwMode="auto">
          <a:xfrm>
            <a:off x="2451100" y="358140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 sz="3200" b="1"/>
          </a:p>
        </p:txBody>
      </p:sp>
      <p:sp>
        <p:nvSpPr>
          <p:cNvPr id="32792" name="Rectangle 212"/>
          <p:cNvSpPr>
            <a:spLocks noChangeArrowheads="1"/>
          </p:cNvSpPr>
          <p:nvPr/>
        </p:nvSpPr>
        <p:spPr bwMode="auto">
          <a:xfrm>
            <a:off x="2797175" y="3533775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3200" b="1"/>
          </a:p>
        </p:txBody>
      </p:sp>
      <p:sp>
        <p:nvSpPr>
          <p:cNvPr id="32793" name="Rectangle 213"/>
          <p:cNvSpPr>
            <a:spLocks noChangeArrowheads="1"/>
          </p:cNvSpPr>
          <p:nvPr/>
        </p:nvSpPr>
        <p:spPr bwMode="auto">
          <a:xfrm>
            <a:off x="2555875" y="1238250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3200" b="1"/>
          </a:p>
        </p:txBody>
      </p:sp>
      <p:sp>
        <p:nvSpPr>
          <p:cNvPr id="32797" name="Rectangle 218"/>
          <p:cNvSpPr>
            <a:spLocks noChangeArrowheads="1"/>
          </p:cNvSpPr>
          <p:nvPr/>
        </p:nvSpPr>
        <p:spPr bwMode="auto">
          <a:xfrm>
            <a:off x="3990975" y="2546350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3200" b="1"/>
          </a:p>
        </p:txBody>
      </p:sp>
      <p:sp>
        <p:nvSpPr>
          <p:cNvPr id="32798" name="Rectangle 219"/>
          <p:cNvSpPr>
            <a:spLocks noChangeArrowheads="1"/>
          </p:cNvSpPr>
          <p:nvPr/>
        </p:nvSpPr>
        <p:spPr bwMode="auto">
          <a:xfrm>
            <a:off x="4175125" y="3552825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3200" b="1"/>
          </a:p>
        </p:txBody>
      </p:sp>
      <p:sp>
        <p:nvSpPr>
          <p:cNvPr id="32800" name="Rectangle 221"/>
          <p:cNvSpPr>
            <a:spLocks noChangeArrowheads="1"/>
          </p:cNvSpPr>
          <p:nvPr/>
        </p:nvSpPr>
        <p:spPr bwMode="auto">
          <a:xfrm>
            <a:off x="4349750" y="246697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J</a:t>
            </a:r>
            <a:endParaRPr lang="en-US" sz="3200" b="1"/>
          </a:p>
        </p:txBody>
      </p:sp>
      <p:sp>
        <p:nvSpPr>
          <p:cNvPr id="32801" name="Rectangle 222"/>
          <p:cNvSpPr>
            <a:spLocks noChangeArrowheads="1"/>
          </p:cNvSpPr>
          <p:nvPr/>
        </p:nvSpPr>
        <p:spPr bwMode="auto">
          <a:xfrm>
            <a:off x="4654550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K</a:t>
            </a:r>
            <a:endParaRPr lang="en-US" sz="3200" b="1"/>
          </a:p>
        </p:txBody>
      </p:sp>
      <p:sp>
        <p:nvSpPr>
          <p:cNvPr id="32802" name="Rectangle 223"/>
          <p:cNvSpPr>
            <a:spLocks noChangeArrowheads="1"/>
          </p:cNvSpPr>
          <p:nvPr/>
        </p:nvSpPr>
        <p:spPr bwMode="auto">
          <a:xfrm>
            <a:off x="4711700" y="254000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K</a:t>
            </a:r>
            <a:endParaRPr lang="en-US" sz="3200" b="1"/>
          </a:p>
        </p:txBody>
      </p:sp>
      <p:sp>
        <p:nvSpPr>
          <p:cNvPr id="32803" name="Rectangle 224"/>
          <p:cNvSpPr>
            <a:spLocks noChangeArrowheads="1"/>
          </p:cNvSpPr>
          <p:nvPr/>
        </p:nvSpPr>
        <p:spPr bwMode="auto">
          <a:xfrm>
            <a:off x="4670425" y="35655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K</a:t>
            </a:r>
            <a:endParaRPr lang="en-US" sz="3200" b="1"/>
          </a:p>
        </p:txBody>
      </p:sp>
      <p:sp>
        <p:nvSpPr>
          <p:cNvPr id="32804" name="Rectangle 225"/>
          <p:cNvSpPr>
            <a:spLocks noChangeArrowheads="1"/>
          </p:cNvSpPr>
          <p:nvPr/>
        </p:nvSpPr>
        <p:spPr bwMode="auto">
          <a:xfrm>
            <a:off x="4978400" y="3530600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L</a:t>
            </a:r>
            <a:endParaRPr lang="en-US" sz="3200" b="1"/>
          </a:p>
        </p:txBody>
      </p:sp>
      <p:sp>
        <p:nvSpPr>
          <p:cNvPr id="32805" name="Rectangle 226"/>
          <p:cNvSpPr>
            <a:spLocks noChangeArrowheads="1"/>
          </p:cNvSpPr>
          <p:nvPr/>
        </p:nvSpPr>
        <p:spPr bwMode="auto">
          <a:xfrm>
            <a:off x="5003800" y="1238250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L</a:t>
            </a:r>
            <a:endParaRPr lang="en-US" sz="3200" b="1"/>
          </a:p>
        </p:txBody>
      </p:sp>
      <p:sp>
        <p:nvSpPr>
          <p:cNvPr id="32806" name="Rectangle 227"/>
          <p:cNvSpPr>
            <a:spLocks noChangeArrowheads="1"/>
          </p:cNvSpPr>
          <p:nvPr/>
        </p:nvSpPr>
        <p:spPr bwMode="auto">
          <a:xfrm>
            <a:off x="5359400" y="1238250"/>
            <a:ext cx="11702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 sz="3200" b="1"/>
          </a:p>
        </p:txBody>
      </p:sp>
      <p:sp>
        <p:nvSpPr>
          <p:cNvPr id="32807" name="Rectangle 229"/>
          <p:cNvSpPr>
            <a:spLocks noChangeArrowheads="1"/>
          </p:cNvSpPr>
          <p:nvPr/>
        </p:nvSpPr>
        <p:spPr bwMode="auto">
          <a:xfrm>
            <a:off x="5292725" y="3575050"/>
            <a:ext cx="11702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 sz="3200" b="1"/>
          </a:p>
        </p:txBody>
      </p:sp>
      <p:sp>
        <p:nvSpPr>
          <p:cNvPr id="32809" name="Rectangle 232"/>
          <p:cNvSpPr>
            <a:spLocks noChangeArrowheads="1"/>
          </p:cNvSpPr>
          <p:nvPr/>
        </p:nvSpPr>
        <p:spPr bwMode="auto">
          <a:xfrm>
            <a:off x="5540375" y="2476500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NO</a:t>
            </a:r>
            <a:endParaRPr lang="en-US" sz="3200" b="1"/>
          </a:p>
        </p:txBody>
      </p:sp>
      <p:sp>
        <p:nvSpPr>
          <p:cNvPr id="32811" name="Rectangle 235"/>
          <p:cNvSpPr>
            <a:spLocks noChangeArrowheads="1"/>
          </p:cNvSpPr>
          <p:nvPr/>
        </p:nvSpPr>
        <p:spPr bwMode="auto">
          <a:xfrm>
            <a:off x="5943600" y="2508250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P</a:t>
            </a:r>
            <a:endParaRPr lang="en-US" sz="3200" b="1"/>
          </a:p>
        </p:txBody>
      </p:sp>
      <p:sp>
        <p:nvSpPr>
          <p:cNvPr id="32812" name="Rectangle 236"/>
          <p:cNvSpPr>
            <a:spLocks noChangeArrowheads="1"/>
          </p:cNvSpPr>
          <p:nvPr/>
        </p:nvSpPr>
        <p:spPr bwMode="auto">
          <a:xfrm>
            <a:off x="5775325" y="3606800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P</a:t>
            </a:r>
            <a:endParaRPr lang="en-US" sz="3200" b="1"/>
          </a:p>
        </p:txBody>
      </p:sp>
      <p:sp>
        <p:nvSpPr>
          <p:cNvPr id="32813" name="Rectangle 237"/>
          <p:cNvSpPr>
            <a:spLocks noChangeArrowheads="1"/>
          </p:cNvSpPr>
          <p:nvPr/>
        </p:nvSpPr>
        <p:spPr bwMode="auto">
          <a:xfrm>
            <a:off x="6080125" y="3514725"/>
            <a:ext cx="10900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Q</a:t>
            </a:r>
            <a:endParaRPr lang="en-US" sz="3200" b="1"/>
          </a:p>
        </p:txBody>
      </p:sp>
      <p:sp>
        <p:nvSpPr>
          <p:cNvPr id="32814" name="Rectangle 238"/>
          <p:cNvSpPr>
            <a:spLocks noChangeArrowheads="1"/>
          </p:cNvSpPr>
          <p:nvPr/>
        </p:nvSpPr>
        <p:spPr bwMode="auto">
          <a:xfrm>
            <a:off x="6848475" y="35877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3200" b="1"/>
          </a:p>
        </p:txBody>
      </p:sp>
      <p:sp>
        <p:nvSpPr>
          <p:cNvPr id="32817" name="Line 241"/>
          <p:cNvSpPr>
            <a:spLocks noChangeShapeType="1"/>
          </p:cNvSpPr>
          <p:nvPr/>
        </p:nvSpPr>
        <p:spPr bwMode="auto">
          <a:xfrm flipV="1">
            <a:off x="930275" y="3225800"/>
            <a:ext cx="107950" cy="139700"/>
          </a:xfrm>
          <a:prstGeom prst="line">
            <a:avLst/>
          </a:prstGeom>
          <a:noFill/>
          <a:ln w="787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b="1"/>
          </a:p>
        </p:txBody>
      </p:sp>
      <p:sp>
        <p:nvSpPr>
          <p:cNvPr id="32818" name="Rectangle 242"/>
          <p:cNvSpPr>
            <a:spLocks noChangeArrowheads="1"/>
          </p:cNvSpPr>
          <p:nvPr/>
        </p:nvSpPr>
        <p:spPr bwMode="auto">
          <a:xfrm>
            <a:off x="533400" y="3289300"/>
            <a:ext cx="43922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Vector</a:t>
            </a:r>
            <a:endParaRPr lang="en-US" sz="3200" b="1"/>
          </a:p>
        </p:txBody>
      </p:sp>
      <p:sp>
        <p:nvSpPr>
          <p:cNvPr id="32820" name="Rectangle 281"/>
          <p:cNvSpPr>
            <a:spLocks noChangeArrowheads="1"/>
          </p:cNvSpPr>
          <p:nvPr/>
        </p:nvSpPr>
        <p:spPr bwMode="auto">
          <a:xfrm>
            <a:off x="1266825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3200" b="1"/>
          </a:p>
        </p:txBody>
      </p:sp>
      <p:sp>
        <p:nvSpPr>
          <p:cNvPr id="32821" name="Rectangle 282"/>
          <p:cNvSpPr>
            <a:spLocks noChangeArrowheads="1"/>
          </p:cNvSpPr>
          <p:nvPr/>
        </p:nvSpPr>
        <p:spPr bwMode="auto">
          <a:xfrm>
            <a:off x="2254250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sz="3200" b="1"/>
          </a:p>
        </p:txBody>
      </p:sp>
      <p:sp>
        <p:nvSpPr>
          <p:cNvPr id="32822" name="Rectangle 283"/>
          <p:cNvSpPr>
            <a:spLocks noChangeArrowheads="1"/>
          </p:cNvSpPr>
          <p:nvPr/>
        </p:nvSpPr>
        <p:spPr bwMode="auto">
          <a:xfrm>
            <a:off x="3213100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 sz="3200" b="1"/>
          </a:p>
        </p:txBody>
      </p:sp>
      <p:sp>
        <p:nvSpPr>
          <p:cNvPr id="32823" name="Rectangle 284"/>
          <p:cNvSpPr>
            <a:spLocks noChangeArrowheads="1"/>
          </p:cNvSpPr>
          <p:nvPr/>
        </p:nvSpPr>
        <p:spPr bwMode="auto">
          <a:xfrm>
            <a:off x="5006975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8</a:t>
            </a:r>
            <a:endParaRPr lang="en-US" sz="3200" b="1"/>
          </a:p>
        </p:txBody>
      </p:sp>
      <p:sp>
        <p:nvSpPr>
          <p:cNvPr id="32824" name="Rectangle 285"/>
          <p:cNvSpPr>
            <a:spLocks noChangeArrowheads="1"/>
          </p:cNvSpPr>
          <p:nvPr/>
        </p:nvSpPr>
        <p:spPr bwMode="auto">
          <a:xfrm>
            <a:off x="3917950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6</a:t>
            </a:r>
            <a:endParaRPr lang="en-US" sz="3200" b="1"/>
          </a:p>
        </p:txBody>
      </p:sp>
      <p:sp>
        <p:nvSpPr>
          <p:cNvPr id="32825" name="Rectangle 286"/>
          <p:cNvSpPr>
            <a:spLocks noChangeArrowheads="1"/>
          </p:cNvSpPr>
          <p:nvPr/>
        </p:nvSpPr>
        <p:spPr bwMode="auto">
          <a:xfrm>
            <a:off x="2828925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 sz="3200" b="1"/>
          </a:p>
        </p:txBody>
      </p:sp>
      <p:sp>
        <p:nvSpPr>
          <p:cNvPr id="32826" name="Rectangle 287"/>
          <p:cNvSpPr>
            <a:spLocks noChangeArrowheads="1"/>
          </p:cNvSpPr>
          <p:nvPr/>
        </p:nvSpPr>
        <p:spPr bwMode="auto">
          <a:xfrm>
            <a:off x="1685925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3200" b="1"/>
          </a:p>
        </p:txBody>
      </p:sp>
      <p:sp>
        <p:nvSpPr>
          <p:cNvPr id="32827" name="Rectangle 288"/>
          <p:cNvSpPr>
            <a:spLocks noChangeArrowheads="1"/>
          </p:cNvSpPr>
          <p:nvPr/>
        </p:nvSpPr>
        <p:spPr bwMode="auto">
          <a:xfrm>
            <a:off x="4368800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sz="3200" b="1"/>
          </a:p>
        </p:txBody>
      </p:sp>
      <p:sp>
        <p:nvSpPr>
          <p:cNvPr id="32828" name="Rectangle 289"/>
          <p:cNvSpPr>
            <a:spLocks noChangeArrowheads="1"/>
          </p:cNvSpPr>
          <p:nvPr/>
        </p:nvSpPr>
        <p:spPr bwMode="auto">
          <a:xfrm>
            <a:off x="5591175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9</a:t>
            </a:r>
            <a:endParaRPr lang="en-US" sz="3200" b="1"/>
          </a:p>
        </p:txBody>
      </p:sp>
      <p:sp>
        <p:nvSpPr>
          <p:cNvPr id="32829" name="Rectangle 290"/>
          <p:cNvSpPr>
            <a:spLocks noChangeArrowheads="1"/>
          </p:cNvSpPr>
          <p:nvPr/>
        </p:nvSpPr>
        <p:spPr bwMode="auto">
          <a:xfrm>
            <a:off x="6334125" y="396240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3200" b="1"/>
          </a:p>
        </p:txBody>
      </p:sp>
      <p:sp>
        <p:nvSpPr>
          <p:cNvPr id="32830" name="Rectangle 291"/>
          <p:cNvSpPr>
            <a:spLocks noChangeArrowheads="1"/>
          </p:cNvSpPr>
          <p:nvPr/>
        </p:nvSpPr>
        <p:spPr bwMode="auto">
          <a:xfrm>
            <a:off x="6403975" y="396240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3200" b="1"/>
          </a:p>
        </p:txBody>
      </p:sp>
      <p:sp>
        <p:nvSpPr>
          <p:cNvPr id="32833" name="Rectangle 229"/>
          <p:cNvSpPr>
            <a:spLocks noChangeArrowheads="1"/>
          </p:cNvSpPr>
          <p:nvPr/>
        </p:nvSpPr>
        <p:spPr bwMode="auto">
          <a:xfrm>
            <a:off x="5168900" y="2536825"/>
            <a:ext cx="11702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 sz="3200" b="1"/>
          </a:p>
        </p:txBody>
      </p:sp>
      <p:sp>
        <p:nvSpPr>
          <p:cNvPr id="3" name="Rectangle 2"/>
          <p:cNvSpPr/>
          <p:nvPr/>
        </p:nvSpPr>
        <p:spPr>
          <a:xfrm>
            <a:off x="609600" y="1358900"/>
            <a:ext cx="7210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654550" y="1407527"/>
            <a:ext cx="885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06575" y="1407527"/>
            <a:ext cx="885825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292"/>
          <p:cNvSpPr>
            <a:spLocks noChangeArrowheads="1"/>
          </p:cNvSpPr>
          <p:nvPr/>
        </p:nvSpPr>
        <p:spPr bwMode="auto">
          <a:xfrm>
            <a:off x="6859587" y="698500"/>
            <a:ext cx="16287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Helvetica" pitchFamily="34" charset="0"/>
              </a:rPr>
              <a:t>Which clones will the green probe detect? The red probe?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595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105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pic>
        <p:nvPicPr>
          <p:cNvPr id="32774" name="Picture 146" descr="bro25332_21_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358900"/>
            <a:ext cx="62722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96"/>
          <p:cNvSpPr>
            <a:spLocks noChangeArrowheads="1"/>
          </p:cNvSpPr>
          <p:nvPr/>
        </p:nvSpPr>
        <p:spPr bwMode="auto">
          <a:xfrm>
            <a:off x="1069975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200" b="1"/>
          </a:p>
        </p:txBody>
      </p:sp>
      <p:sp>
        <p:nvSpPr>
          <p:cNvPr id="32780" name="Rectangle 197"/>
          <p:cNvSpPr>
            <a:spLocks noChangeArrowheads="1"/>
          </p:cNvSpPr>
          <p:nvPr/>
        </p:nvSpPr>
        <p:spPr bwMode="auto">
          <a:xfrm>
            <a:off x="1441450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3200" b="1"/>
          </a:p>
        </p:txBody>
      </p:sp>
      <p:sp>
        <p:nvSpPr>
          <p:cNvPr id="32781" name="Rectangle 198"/>
          <p:cNvSpPr>
            <a:spLocks noChangeArrowheads="1"/>
          </p:cNvSpPr>
          <p:nvPr/>
        </p:nvSpPr>
        <p:spPr bwMode="auto">
          <a:xfrm>
            <a:off x="2943225" y="2520950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3200" b="1"/>
          </a:p>
        </p:txBody>
      </p:sp>
      <p:sp>
        <p:nvSpPr>
          <p:cNvPr id="32782" name="Rectangle 199"/>
          <p:cNvSpPr>
            <a:spLocks noChangeArrowheads="1"/>
          </p:cNvSpPr>
          <p:nvPr/>
        </p:nvSpPr>
        <p:spPr bwMode="auto">
          <a:xfrm>
            <a:off x="3187700" y="3603625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F</a:t>
            </a:r>
            <a:endParaRPr lang="en-US" sz="3200" b="1"/>
          </a:p>
        </p:txBody>
      </p:sp>
      <p:sp>
        <p:nvSpPr>
          <p:cNvPr id="32783" name="Rectangle 200"/>
          <p:cNvSpPr>
            <a:spLocks noChangeArrowheads="1"/>
          </p:cNvSpPr>
          <p:nvPr/>
        </p:nvSpPr>
        <p:spPr bwMode="auto">
          <a:xfrm>
            <a:off x="3406775" y="2498725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GH</a:t>
            </a:r>
            <a:endParaRPr lang="en-US" sz="3200" b="1"/>
          </a:p>
        </p:txBody>
      </p:sp>
      <p:sp>
        <p:nvSpPr>
          <p:cNvPr id="32784" name="Rectangle 202"/>
          <p:cNvSpPr>
            <a:spLocks noChangeArrowheads="1"/>
          </p:cNvSpPr>
          <p:nvPr/>
        </p:nvSpPr>
        <p:spPr bwMode="auto">
          <a:xfrm>
            <a:off x="3594100" y="3559175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GH</a:t>
            </a:r>
            <a:endParaRPr lang="en-US" sz="3200" b="1"/>
          </a:p>
        </p:txBody>
      </p:sp>
      <p:sp>
        <p:nvSpPr>
          <p:cNvPr id="32785" name="Rectangle 204"/>
          <p:cNvSpPr>
            <a:spLocks noChangeArrowheads="1"/>
          </p:cNvSpPr>
          <p:nvPr/>
        </p:nvSpPr>
        <p:spPr bwMode="auto">
          <a:xfrm>
            <a:off x="1825625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200" b="1"/>
          </a:p>
        </p:txBody>
      </p:sp>
      <p:sp>
        <p:nvSpPr>
          <p:cNvPr id="32786" name="Rectangle 205"/>
          <p:cNvSpPr>
            <a:spLocks noChangeArrowheads="1"/>
          </p:cNvSpPr>
          <p:nvPr/>
        </p:nvSpPr>
        <p:spPr bwMode="auto">
          <a:xfrm>
            <a:off x="2187575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 sz="3200" b="1"/>
          </a:p>
        </p:txBody>
      </p:sp>
      <p:sp>
        <p:nvSpPr>
          <p:cNvPr id="32787" name="Rectangle 206"/>
          <p:cNvSpPr>
            <a:spLocks noChangeArrowheads="1"/>
          </p:cNvSpPr>
          <p:nvPr/>
        </p:nvSpPr>
        <p:spPr bwMode="auto">
          <a:xfrm>
            <a:off x="2044700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200" b="1"/>
          </a:p>
        </p:txBody>
      </p:sp>
      <p:sp>
        <p:nvSpPr>
          <p:cNvPr id="32788" name="Rectangle 208"/>
          <p:cNvSpPr>
            <a:spLocks noChangeArrowheads="1"/>
          </p:cNvSpPr>
          <p:nvPr/>
        </p:nvSpPr>
        <p:spPr bwMode="auto">
          <a:xfrm>
            <a:off x="1416050" y="355917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3200" b="1"/>
          </a:p>
        </p:txBody>
      </p:sp>
      <p:sp>
        <p:nvSpPr>
          <p:cNvPr id="32789" name="Rectangle 209"/>
          <p:cNvSpPr>
            <a:spLocks noChangeArrowheads="1"/>
          </p:cNvSpPr>
          <p:nvPr/>
        </p:nvSpPr>
        <p:spPr bwMode="auto">
          <a:xfrm>
            <a:off x="2022475" y="355917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200" b="1"/>
          </a:p>
        </p:txBody>
      </p:sp>
      <p:sp>
        <p:nvSpPr>
          <p:cNvPr id="32790" name="Rectangle 210"/>
          <p:cNvSpPr>
            <a:spLocks noChangeArrowheads="1"/>
          </p:cNvSpPr>
          <p:nvPr/>
        </p:nvSpPr>
        <p:spPr bwMode="auto">
          <a:xfrm>
            <a:off x="2409825" y="24987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 sz="3200" b="1"/>
          </a:p>
        </p:txBody>
      </p:sp>
      <p:sp>
        <p:nvSpPr>
          <p:cNvPr id="32791" name="Rectangle 211"/>
          <p:cNvSpPr>
            <a:spLocks noChangeArrowheads="1"/>
          </p:cNvSpPr>
          <p:nvPr/>
        </p:nvSpPr>
        <p:spPr bwMode="auto">
          <a:xfrm>
            <a:off x="2451100" y="358140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D</a:t>
            </a:r>
            <a:endParaRPr lang="en-US" sz="3200" b="1"/>
          </a:p>
        </p:txBody>
      </p:sp>
      <p:sp>
        <p:nvSpPr>
          <p:cNvPr id="32792" name="Rectangle 212"/>
          <p:cNvSpPr>
            <a:spLocks noChangeArrowheads="1"/>
          </p:cNvSpPr>
          <p:nvPr/>
        </p:nvSpPr>
        <p:spPr bwMode="auto">
          <a:xfrm>
            <a:off x="2797175" y="3533775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3200" b="1"/>
          </a:p>
        </p:txBody>
      </p:sp>
      <p:sp>
        <p:nvSpPr>
          <p:cNvPr id="32793" name="Rectangle 213"/>
          <p:cNvSpPr>
            <a:spLocks noChangeArrowheads="1"/>
          </p:cNvSpPr>
          <p:nvPr/>
        </p:nvSpPr>
        <p:spPr bwMode="auto">
          <a:xfrm>
            <a:off x="2555875" y="1238250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E</a:t>
            </a:r>
            <a:endParaRPr lang="en-US" sz="3200" b="1"/>
          </a:p>
        </p:txBody>
      </p:sp>
      <p:sp>
        <p:nvSpPr>
          <p:cNvPr id="32797" name="Rectangle 218"/>
          <p:cNvSpPr>
            <a:spLocks noChangeArrowheads="1"/>
          </p:cNvSpPr>
          <p:nvPr/>
        </p:nvSpPr>
        <p:spPr bwMode="auto">
          <a:xfrm>
            <a:off x="3990975" y="2546350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3200" b="1"/>
          </a:p>
        </p:txBody>
      </p:sp>
      <p:sp>
        <p:nvSpPr>
          <p:cNvPr id="32798" name="Rectangle 219"/>
          <p:cNvSpPr>
            <a:spLocks noChangeArrowheads="1"/>
          </p:cNvSpPr>
          <p:nvPr/>
        </p:nvSpPr>
        <p:spPr bwMode="auto">
          <a:xfrm>
            <a:off x="4175125" y="3552825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sz="3200" b="1"/>
          </a:p>
        </p:txBody>
      </p:sp>
      <p:sp>
        <p:nvSpPr>
          <p:cNvPr id="32800" name="Rectangle 221"/>
          <p:cNvSpPr>
            <a:spLocks noChangeArrowheads="1"/>
          </p:cNvSpPr>
          <p:nvPr/>
        </p:nvSpPr>
        <p:spPr bwMode="auto">
          <a:xfrm>
            <a:off x="4349750" y="246697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J</a:t>
            </a:r>
            <a:endParaRPr lang="en-US" sz="3200" b="1"/>
          </a:p>
        </p:txBody>
      </p:sp>
      <p:sp>
        <p:nvSpPr>
          <p:cNvPr id="32801" name="Rectangle 222"/>
          <p:cNvSpPr>
            <a:spLocks noChangeArrowheads="1"/>
          </p:cNvSpPr>
          <p:nvPr/>
        </p:nvSpPr>
        <p:spPr bwMode="auto">
          <a:xfrm>
            <a:off x="4654550" y="12382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K</a:t>
            </a:r>
            <a:endParaRPr lang="en-US" sz="3200" b="1"/>
          </a:p>
        </p:txBody>
      </p:sp>
      <p:sp>
        <p:nvSpPr>
          <p:cNvPr id="32802" name="Rectangle 223"/>
          <p:cNvSpPr>
            <a:spLocks noChangeArrowheads="1"/>
          </p:cNvSpPr>
          <p:nvPr/>
        </p:nvSpPr>
        <p:spPr bwMode="auto">
          <a:xfrm>
            <a:off x="4711700" y="254000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K</a:t>
            </a:r>
            <a:endParaRPr lang="en-US" sz="3200" b="1"/>
          </a:p>
        </p:txBody>
      </p:sp>
      <p:sp>
        <p:nvSpPr>
          <p:cNvPr id="32803" name="Rectangle 224"/>
          <p:cNvSpPr>
            <a:spLocks noChangeArrowheads="1"/>
          </p:cNvSpPr>
          <p:nvPr/>
        </p:nvSpPr>
        <p:spPr bwMode="auto">
          <a:xfrm>
            <a:off x="4670425" y="3565525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K</a:t>
            </a:r>
            <a:endParaRPr lang="en-US" sz="3200" b="1"/>
          </a:p>
        </p:txBody>
      </p:sp>
      <p:sp>
        <p:nvSpPr>
          <p:cNvPr id="32804" name="Rectangle 225"/>
          <p:cNvSpPr>
            <a:spLocks noChangeArrowheads="1"/>
          </p:cNvSpPr>
          <p:nvPr/>
        </p:nvSpPr>
        <p:spPr bwMode="auto">
          <a:xfrm>
            <a:off x="4978400" y="3530600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L</a:t>
            </a:r>
            <a:endParaRPr lang="en-US" sz="3200" b="1"/>
          </a:p>
        </p:txBody>
      </p:sp>
      <p:sp>
        <p:nvSpPr>
          <p:cNvPr id="32805" name="Rectangle 226"/>
          <p:cNvSpPr>
            <a:spLocks noChangeArrowheads="1"/>
          </p:cNvSpPr>
          <p:nvPr/>
        </p:nvSpPr>
        <p:spPr bwMode="auto">
          <a:xfrm>
            <a:off x="5003800" y="1238250"/>
            <a:ext cx="865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L</a:t>
            </a:r>
            <a:endParaRPr lang="en-US" sz="3200" b="1"/>
          </a:p>
        </p:txBody>
      </p:sp>
      <p:sp>
        <p:nvSpPr>
          <p:cNvPr id="32806" name="Rectangle 227"/>
          <p:cNvSpPr>
            <a:spLocks noChangeArrowheads="1"/>
          </p:cNvSpPr>
          <p:nvPr/>
        </p:nvSpPr>
        <p:spPr bwMode="auto">
          <a:xfrm>
            <a:off x="5359400" y="1238250"/>
            <a:ext cx="11702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 sz="3200" b="1"/>
          </a:p>
        </p:txBody>
      </p:sp>
      <p:sp>
        <p:nvSpPr>
          <p:cNvPr id="32807" name="Rectangle 229"/>
          <p:cNvSpPr>
            <a:spLocks noChangeArrowheads="1"/>
          </p:cNvSpPr>
          <p:nvPr/>
        </p:nvSpPr>
        <p:spPr bwMode="auto">
          <a:xfrm>
            <a:off x="5292725" y="3575050"/>
            <a:ext cx="11702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 sz="3200" b="1"/>
          </a:p>
        </p:txBody>
      </p:sp>
      <p:sp>
        <p:nvSpPr>
          <p:cNvPr id="32809" name="Rectangle 232"/>
          <p:cNvSpPr>
            <a:spLocks noChangeArrowheads="1"/>
          </p:cNvSpPr>
          <p:nvPr/>
        </p:nvSpPr>
        <p:spPr bwMode="auto">
          <a:xfrm>
            <a:off x="5540375" y="2476500"/>
            <a:ext cx="2115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NO</a:t>
            </a:r>
            <a:endParaRPr lang="en-US" sz="3200" b="1"/>
          </a:p>
        </p:txBody>
      </p:sp>
      <p:sp>
        <p:nvSpPr>
          <p:cNvPr id="32811" name="Rectangle 235"/>
          <p:cNvSpPr>
            <a:spLocks noChangeArrowheads="1"/>
          </p:cNvSpPr>
          <p:nvPr/>
        </p:nvSpPr>
        <p:spPr bwMode="auto">
          <a:xfrm>
            <a:off x="5943600" y="2508250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P</a:t>
            </a:r>
            <a:endParaRPr lang="en-US" sz="3200" b="1"/>
          </a:p>
        </p:txBody>
      </p:sp>
      <p:sp>
        <p:nvSpPr>
          <p:cNvPr id="32812" name="Rectangle 236"/>
          <p:cNvSpPr>
            <a:spLocks noChangeArrowheads="1"/>
          </p:cNvSpPr>
          <p:nvPr/>
        </p:nvSpPr>
        <p:spPr bwMode="auto">
          <a:xfrm>
            <a:off x="5775325" y="3606800"/>
            <a:ext cx="945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P</a:t>
            </a:r>
            <a:endParaRPr lang="en-US" sz="3200" b="1"/>
          </a:p>
        </p:txBody>
      </p:sp>
      <p:sp>
        <p:nvSpPr>
          <p:cNvPr id="32813" name="Rectangle 237"/>
          <p:cNvSpPr>
            <a:spLocks noChangeArrowheads="1"/>
          </p:cNvSpPr>
          <p:nvPr/>
        </p:nvSpPr>
        <p:spPr bwMode="auto">
          <a:xfrm>
            <a:off x="6080125" y="3514725"/>
            <a:ext cx="10900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Q</a:t>
            </a:r>
            <a:endParaRPr lang="en-US" sz="3200" b="1"/>
          </a:p>
        </p:txBody>
      </p:sp>
      <p:sp>
        <p:nvSpPr>
          <p:cNvPr id="32814" name="Rectangle 238"/>
          <p:cNvSpPr>
            <a:spLocks noChangeArrowheads="1"/>
          </p:cNvSpPr>
          <p:nvPr/>
        </p:nvSpPr>
        <p:spPr bwMode="auto">
          <a:xfrm>
            <a:off x="6848475" y="3587750"/>
            <a:ext cx="1025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sz="3200" b="1"/>
          </a:p>
        </p:txBody>
      </p:sp>
      <p:sp>
        <p:nvSpPr>
          <p:cNvPr id="32817" name="Line 241"/>
          <p:cNvSpPr>
            <a:spLocks noChangeShapeType="1"/>
          </p:cNvSpPr>
          <p:nvPr/>
        </p:nvSpPr>
        <p:spPr bwMode="auto">
          <a:xfrm flipV="1">
            <a:off x="930275" y="3225800"/>
            <a:ext cx="107950" cy="139700"/>
          </a:xfrm>
          <a:prstGeom prst="line">
            <a:avLst/>
          </a:prstGeom>
          <a:noFill/>
          <a:ln w="787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b="1"/>
          </a:p>
        </p:txBody>
      </p:sp>
      <p:sp>
        <p:nvSpPr>
          <p:cNvPr id="32818" name="Rectangle 242"/>
          <p:cNvSpPr>
            <a:spLocks noChangeArrowheads="1"/>
          </p:cNvSpPr>
          <p:nvPr/>
        </p:nvSpPr>
        <p:spPr bwMode="auto">
          <a:xfrm>
            <a:off x="533400" y="3289300"/>
            <a:ext cx="43922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Vector</a:t>
            </a:r>
            <a:endParaRPr lang="en-US" sz="3200" b="1"/>
          </a:p>
        </p:txBody>
      </p:sp>
      <p:sp>
        <p:nvSpPr>
          <p:cNvPr id="32820" name="Rectangle 281"/>
          <p:cNvSpPr>
            <a:spLocks noChangeArrowheads="1"/>
          </p:cNvSpPr>
          <p:nvPr/>
        </p:nvSpPr>
        <p:spPr bwMode="auto">
          <a:xfrm>
            <a:off x="1266825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3200" b="1"/>
          </a:p>
        </p:txBody>
      </p:sp>
      <p:sp>
        <p:nvSpPr>
          <p:cNvPr id="32821" name="Rectangle 282"/>
          <p:cNvSpPr>
            <a:spLocks noChangeArrowheads="1"/>
          </p:cNvSpPr>
          <p:nvPr/>
        </p:nvSpPr>
        <p:spPr bwMode="auto">
          <a:xfrm>
            <a:off x="2254250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sz="3200" b="1"/>
          </a:p>
        </p:txBody>
      </p:sp>
      <p:sp>
        <p:nvSpPr>
          <p:cNvPr id="32822" name="Rectangle 283"/>
          <p:cNvSpPr>
            <a:spLocks noChangeArrowheads="1"/>
          </p:cNvSpPr>
          <p:nvPr/>
        </p:nvSpPr>
        <p:spPr bwMode="auto">
          <a:xfrm>
            <a:off x="3213100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 sz="3200" b="1"/>
          </a:p>
        </p:txBody>
      </p:sp>
      <p:sp>
        <p:nvSpPr>
          <p:cNvPr id="32823" name="Rectangle 284"/>
          <p:cNvSpPr>
            <a:spLocks noChangeArrowheads="1"/>
          </p:cNvSpPr>
          <p:nvPr/>
        </p:nvSpPr>
        <p:spPr bwMode="auto">
          <a:xfrm>
            <a:off x="5006975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8</a:t>
            </a:r>
            <a:endParaRPr lang="en-US" sz="3200" b="1"/>
          </a:p>
        </p:txBody>
      </p:sp>
      <p:sp>
        <p:nvSpPr>
          <p:cNvPr id="32824" name="Rectangle 285"/>
          <p:cNvSpPr>
            <a:spLocks noChangeArrowheads="1"/>
          </p:cNvSpPr>
          <p:nvPr/>
        </p:nvSpPr>
        <p:spPr bwMode="auto">
          <a:xfrm>
            <a:off x="3917950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6</a:t>
            </a:r>
            <a:endParaRPr lang="en-US" sz="3200" b="1"/>
          </a:p>
        </p:txBody>
      </p:sp>
      <p:sp>
        <p:nvSpPr>
          <p:cNvPr id="32825" name="Rectangle 286"/>
          <p:cNvSpPr>
            <a:spLocks noChangeArrowheads="1"/>
          </p:cNvSpPr>
          <p:nvPr/>
        </p:nvSpPr>
        <p:spPr bwMode="auto">
          <a:xfrm>
            <a:off x="2828925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 sz="3200" b="1"/>
          </a:p>
        </p:txBody>
      </p:sp>
      <p:sp>
        <p:nvSpPr>
          <p:cNvPr id="32826" name="Rectangle 287"/>
          <p:cNvSpPr>
            <a:spLocks noChangeArrowheads="1"/>
          </p:cNvSpPr>
          <p:nvPr/>
        </p:nvSpPr>
        <p:spPr bwMode="auto">
          <a:xfrm>
            <a:off x="1685925" y="397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3200" b="1"/>
          </a:p>
        </p:txBody>
      </p:sp>
      <p:sp>
        <p:nvSpPr>
          <p:cNvPr id="32827" name="Rectangle 288"/>
          <p:cNvSpPr>
            <a:spLocks noChangeArrowheads="1"/>
          </p:cNvSpPr>
          <p:nvPr/>
        </p:nvSpPr>
        <p:spPr bwMode="auto">
          <a:xfrm>
            <a:off x="4368800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sz="3200" b="1"/>
          </a:p>
        </p:txBody>
      </p:sp>
      <p:sp>
        <p:nvSpPr>
          <p:cNvPr id="32828" name="Rectangle 289"/>
          <p:cNvSpPr>
            <a:spLocks noChangeArrowheads="1"/>
          </p:cNvSpPr>
          <p:nvPr/>
        </p:nvSpPr>
        <p:spPr bwMode="auto">
          <a:xfrm>
            <a:off x="5591175" y="291465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9</a:t>
            </a:r>
            <a:endParaRPr lang="en-US" sz="3200" b="1"/>
          </a:p>
        </p:txBody>
      </p:sp>
      <p:sp>
        <p:nvSpPr>
          <p:cNvPr id="32829" name="Rectangle 290"/>
          <p:cNvSpPr>
            <a:spLocks noChangeArrowheads="1"/>
          </p:cNvSpPr>
          <p:nvPr/>
        </p:nvSpPr>
        <p:spPr bwMode="auto">
          <a:xfrm>
            <a:off x="6334125" y="396240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3200" b="1"/>
          </a:p>
        </p:txBody>
      </p:sp>
      <p:sp>
        <p:nvSpPr>
          <p:cNvPr id="32830" name="Rectangle 291"/>
          <p:cNvSpPr>
            <a:spLocks noChangeArrowheads="1"/>
          </p:cNvSpPr>
          <p:nvPr/>
        </p:nvSpPr>
        <p:spPr bwMode="auto">
          <a:xfrm>
            <a:off x="6403975" y="3962400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sz="3200" b="1"/>
          </a:p>
        </p:txBody>
      </p:sp>
      <p:sp>
        <p:nvSpPr>
          <p:cNvPr id="32833" name="Rectangle 229"/>
          <p:cNvSpPr>
            <a:spLocks noChangeArrowheads="1"/>
          </p:cNvSpPr>
          <p:nvPr/>
        </p:nvSpPr>
        <p:spPr bwMode="auto">
          <a:xfrm>
            <a:off x="5168900" y="2536825"/>
            <a:ext cx="11702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 i="1">
                <a:solidFill>
                  <a:srgbClr val="000000"/>
                </a:solidFill>
                <a:latin typeface="Helvetica" pitchFamily="34" charset="0"/>
              </a:rPr>
              <a:t>M</a:t>
            </a:r>
            <a:endParaRPr lang="en-US" sz="3200" b="1"/>
          </a:p>
        </p:txBody>
      </p:sp>
      <p:sp>
        <p:nvSpPr>
          <p:cNvPr id="3" name="Rectangle 2"/>
          <p:cNvSpPr/>
          <p:nvPr/>
        </p:nvSpPr>
        <p:spPr>
          <a:xfrm>
            <a:off x="609600" y="1358900"/>
            <a:ext cx="7210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654550" y="1407527"/>
            <a:ext cx="885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806575" y="1407527"/>
            <a:ext cx="885825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292"/>
          <p:cNvSpPr>
            <a:spLocks noChangeArrowheads="1"/>
          </p:cNvSpPr>
          <p:nvPr/>
        </p:nvSpPr>
        <p:spPr bwMode="auto">
          <a:xfrm>
            <a:off x="6859587" y="698500"/>
            <a:ext cx="16287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Helvetica" pitchFamily="34" charset="0"/>
              </a:rPr>
              <a:t>Which clones will the green probe detect? The red probe?</a:t>
            </a:r>
            <a:endParaRPr lang="en-US" sz="4000" b="1" dirty="0"/>
          </a:p>
        </p:txBody>
      </p:sp>
      <p:sp>
        <p:nvSpPr>
          <p:cNvPr id="2" name="Block Arc 1"/>
          <p:cNvSpPr/>
          <p:nvPr/>
        </p:nvSpPr>
        <p:spPr>
          <a:xfrm>
            <a:off x="4695003" y="3684002"/>
            <a:ext cx="722907" cy="165100"/>
          </a:xfrm>
          <a:prstGeom prst="blockArc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667250" y="2676525"/>
            <a:ext cx="152400" cy="495300"/>
          </a:xfrm>
          <a:custGeom>
            <a:avLst/>
            <a:gdLst>
              <a:gd name="connsiteX0" fmla="*/ 0 w 152400"/>
              <a:gd name="connsiteY0" fmla="*/ 0 h 495300"/>
              <a:gd name="connsiteX1" fmla="*/ 28575 w 152400"/>
              <a:gd name="connsiteY1" fmla="*/ 47625 h 495300"/>
              <a:gd name="connsiteX2" fmla="*/ 57150 w 152400"/>
              <a:gd name="connsiteY2" fmla="*/ 57150 h 495300"/>
              <a:gd name="connsiteX3" fmla="*/ 114300 w 152400"/>
              <a:gd name="connsiteY3" fmla="*/ 95250 h 495300"/>
              <a:gd name="connsiteX4" fmla="*/ 142875 w 152400"/>
              <a:gd name="connsiteY4" fmla="*/ 114300 h 495300"/>
              <a:gd name="connsiteX5" fmla="*/ 152400 w 152400"/>
              <a:gd name="connsiteY5" fmla="*/ 142875 h 495300"/>
              <a:gd name="connsiteX6" fmla="*/ 142875 w 152400"/>
              <a:gd name="connsiteY6" fmla="*/ 171450 h 495300"/>
              <a:gd name="connsiteX7" fmla="*/ 85725 w 152400"/>
              <a:gd name="connsiteY7" fmla="*/ 219075 h 495300"/>
              <a:gd name="connsiteX8" fmla="*/ 76200 w 152400"/>
              <a:gd name="connsiteY8" fmla="*/ 247650 h 495300"/>
              <a:gd name="connsiteX9" fmla="*/ 57150 w 152400"/>
              <a:gd name="connsiteY9" fmla="*/ 276225 h 495300"/>
              <a:gd name="connsiteX10" fmla="*/ 66675 w 152400"/>
              <a:gd name="connsiteY10" fmla="*/ 333375 h 495300"/>
              <a:gd name="connsiteX11" fmla="*/ 85725 w 152400"/>
              <a:gd name="connsiteY11" fmla="*/ 390525 h 495300"/>
              <a:gd name="connsiteX12" fmla="*/ 95250 w 152400"/>
              <a:gd name="connsiteY12" fmla="*/ 419100 h 495300"/>
              <a:gd name="connsiteX13" fmla="*/ 85725 w 152400"/>
              <a:gd name="connsiteY13" fmla="*/ 457200 h 495300"/>
              <a:gd name="connsiteX14" fmla="*/ 57150 w 152400"/>
              <a:gd name="connsiteY14" fmla="*/ 476250 h 495300"/>
              <a:gd name="connsiteX15" fmla="*/ 38100 w 152400"/>
              <a:gd name="connsiteY1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400" h="495300">
                <a:moveTo>
                  <a:pt x="0" y="0"/>
                </a:moveTo>
                <a:cubicBezTo>
                  <a:pt x="9525" y="15875"/>
                  <a:pt x="15484" y="34534"/>
                  <a:pt x="28575" y="47625"/>
                </a:cubicBezTo>
                <a:cubicBezTo>
                  <a:pt x="35675" y="54725"/>
                  <a:pt x="48373" y="52274"/>
                  <a:pt x="57150" y="57150"/>
                </a:cubicBezTo>
                <a:cubicBezTo>
                  <a:pt x="77164" y="68269"/>
                  <a:pt x="95250" y="82550"/>
                  <a:pt x="114300" y="95250"/>
                </a:cubicBezTo>
                <a:lnTo>
                  <a:pt x="142875" y="114300"/>
                </a:lnTo>
                <a:cubicBezTo>
                  <a:pt x="146050" y="123825"/>
                  <a:pt x="152400" y="132835"/>
                  <a:pt x="152400" y="142875"/>
                </a:cubicBezTo>
                <a:cubicBezTo>
                  <a:pt x="152400" y="152915"/>
                  <a:pt x="148444" y="163096"/>
                  <a:pt x="142875" y="171450"/>
                </a:cubicBezTo>
                <a:cubicBezTo>
                  <a:pt x="128207" y="193452"/>
                  <a:pt x="106810" y="205018"/>
                  <a:pt x="85725" y="219075"/>
                </a:cubicBezTo>
                <a:cubicBezTo>
                  <a:pt x="82550" y="228600"/>
                  <a:pt x="80690" y="238670"/>
                  <a:pt x="76200" y="247650"/>
                </a:cubicBezTo>
                <a:cubicBezTo>
                  <a:pt x="71080" y="257889"/>
                  <a:pt x="58414" y="264847"/>
                  <a:pt x="57150" y="276225"/>
                </a:cubicBezTo>
                <a:cubicBezTo>
                  <a:pt x="55017" y="295420"/>
                  <a:pt x="61991" y="314639"/>
                  <a:pt x="66675" y="333375"/>
                </a:cubicBezTo>
                <a:cubicBezTo>
                  <a:pt x="71545" y="352856"/>
                  <a:pt x="79375" y="371475"/>
                  <a:pt x="85725" y="390525"/>
                </a:cubicBezTo>
                <a:lnTo>
                  <a:pt x="95250" y="419100"/>
                </a:lnTo>
                <a:cubicBezTo>
                  <a:pt x="92075" y="431800"/>
                  <a:pt x="92987" y="446308"/>
                  <a:pt x="85725" y="457200"/>
                </a:cubicBezTo>
                <a:cubicBezTo>
                  <a:pt x="79375" y="466725"/>
                  <a:pt x="66089" y="469099"/>
                  <a:pt x="57150" y="476250"/>
                </a:cubicBezTo>
                <a:cubicBezTo>
                  <a:pt x="50138" y="481860"/>
                  <a:pt x="44450" y="488950"/>
                  <a:pt x="38100" y="4953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14924" y="2705100"/>
            <a:ext cx="244475" cy="466725"/>
          </a:xfrm>
          <a:custGeom>
            <a:avLst/>
            <a:gdLst>
              <a:gd name="connsiteX0" fmla="*/ 228600 w 228600"/>
              <a:gd name="connsiteY0" fmla="*/ 0 h 571500"/>
              <a:gd name="connsiteX1" fmla="*/ 123825 w 228600"/>
              <a:gd name="connsiteY1" fmla="*/ 28575 h 571500"/>
              <a:gd name="connsiteX2" fmla="*/ 95250 w 228600"/>
              <a:gd name="connsiteY2" fmla="*/ 38100 h 571500"/>
              <a:gd name="connsiteX3" fmla="*/ 66675 w 228600"/>
              <a:gd name="connsiteY3" fmla="*/ 47625 h 571500"/>
              <a:gd name="connsiteX4" fmla="*/ 38100 w 228600"/>
              <a:gd name="connsiteY4" fmla="*/ 76200 h 571500"/>
              <a:gd name="connsiteX5" fmla="*/ 19050 w 228600"/>
              <a:gd name="connsiteY5" fmla="*/ 133350 h 571500"/>
              <a:gd name="connsiteX6" fmla="*/ 28575 w 228600"/>
              <a:gd name="connsiteY6" fmla="*/ 190500 h 571500"/>
              <a:gd name="connsiteX7" fmla="*/ 66675 w 228600"/>
              <a:gd name="connsiteY7" fmla="*/ 247650 h 571500"/>
              <a:gd name="connsiteX8" fmla="*/ 76200 w 228600"/>
              <a:gd name="connsiteY8" fmla="*/ 390525 h 571500"/>
              <a:gd name="connsiteX9" fmla="*/ 95250 w 228600"/>
              <a:gd name="connsiteY9" fmla="*/ 419100 h 571500"/>
              <a:gd name="connsiteX10" fmla="*/ 104775 w 228600"/>
              <a:gd name="connsiteY10" fmla="*/ 447675 h 571500"/>
              <a:gd name="connsiteX11" fmla="*/ 95250 w 228600"/>
              <a:gd name="connsiteY11" fmla="*/ 485775 h 571500"/>
              <a:gd name="connsiteX12" fmla="*/ 66675 w 228600"/>
              <a:gd name="connsiteY12" fmla="*/ 495300 h 571500"/>
              <a:gd name="connsiteX13" fmla="*/ 38100 w 228600"/>
              <a:gd name="connsiteY13" fmla="*/ 523875 h 571500"/>
              <a:gd name="connsiteX14" fmla="*/ 0 w 228600"/>
              <a:gd name="connsiteY1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600" h="571500">
                <a:moveTo>
                  <a:pt x="228600" y="0"/>
                </a:moveTo>
                <a:cubicBezTo>
                  <a:pt x="161284" y="13463"/>
                  <a:pt x="196334" y="4405"/>
                  <a:pt x="123825" y="28575"/>
                </a:cubicBezTo>
                <a:lnTo>
                  <a:pt x="95250" y="38100"/>
                </a:lnTo>
                <a:lnTo>
                  <a:pt x="66675" y="47625"/>
                </a:lnTo>
                <a:cubicBezTo>
                  <a:pt x="57150" y="57150"/>
                  <a:pt x="44642" y="64425"/>
                  <a:pt x="38100" y="76200"/>
                </a:cubicBezTo>
                <a:cubicBezTo>
                  <a:pt x="28348" y="93753"/>
                  <a:pt x="19050" y="133350"/>
                  <a:pt x="19050" y="133350"/>
                </a:cubicBezTo>
                <a:cubicBezTo>
                  <a:pt x="22225" y="152400"/>
                  <a:pt x="21147" y="172673"/>
                  <a:pt x="28575" y="190500"/>
                </a:cubicBezTo>
                <a:cubicBezTo>
                  <a:pt x="37381" y="211634"/>
                  <a:pt x="66675" y="247650"/>
                  <a:pt x="66675" y="247650"/>
                </a:cubicBezTo>
                <a:cubicBezTo>
                  <a:pt x="69850" y="295275"/>
                  <a:pt x="68353" y="343444"/>
                  <a:pt x="76200" y="390525"/>
                </a:cubicBezTo>
                <a:cubicBezTo>
                  <a:pt x="78082" y="401817"/>
                  <a:pt x="90130" y="408861"/>
                  <a:pt x="95250" y="419100"/>
                </a:cubicBezTo>
                <a:cubicBezTo>
                  <a:pt x="99740" y="428080"/>
                  <a:pt x="101600" y="438150"/>
                  <a:pt x="104775" y="447675"/>
                </a:cubicBezTo>
                <a:cubicBezTo>
                  <a:pt x="101600" y="460375"/>
                  <a:pt x="103428" y="475553"/>
                  <a:pt x="95250" y="485775"/>
                </a:cubicBezTo>
                <a:cubicBezTo>
                  <a:pt x="88978" y="493615"/>
                  <a:pt x="75029" y="489731"/>
                  <a:pt x="66675" y="495300"/>
                </a:cubicBezTo>
                <a:cubicBezTo>
                  <a:pt x="55467" y="502772"/>
                  <a:pt x="45930" y="512914"/>
                  <a:pt x="38100" y="523875"/>
                </a:cubicBezTo>
                <a:cubicBezTo>
                  <a:pt x="1058" y="575733"/>
                  <a:pt x="39158" y="551921"/>
                  <a:pt x="0" y="5715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38350" y="2667000"/>
            <a:ext cx="504825" cy="409575"/>
          </a:xfrm>
          <a:custGeom>
            <a:avLst/>
            <a:gdLst>
              <a:gd name="connsiteX0" fmla="*/ 0 w 504825"/>
              <a:gd name="connsiteY0" fmla="*/ 38100 h 409575"/>
              <a:gd name="connsiteX1" fmla="*/ 47625 w 504825"/>
              <a:gd name="connsiteY1" fmla="*/ 28575 h 409575"/>
              <a:gd name="connsiteX2" fmla="*/ 76200 w 504825"/>
              <a:gd name="connsiteY2" fmla="*/ 9525 h 409575"/>
              <a:gd name="connsiteX3" fmla="*/ 104775 w 504825"/>
              <a:gd name="connsiteY3" fmla="*/ 0 h 409575"/>
              <a:gd name="connsiteX4" fmla="*/ 200025 w 504825"/>
              <a:gd name="connsiteY4" fmla="*/ 9525 h 409575"/>
              <a:gd name="connsiteX5" fmla="*/ 409575 w 504825"/>
              <a:gd name="connsiteY5" fmla="*/ 28575 h 409575"/>
              <a:gd name="connsiteX6" fmla="*/ 428625 w 504825"/>
              <a:gd name="connsiteY6" fmla="*/ 57150 h 409575"/>
              <a:gd name="connsiteX7" fmla="*/ 476250 w 504825"/>
              <a:gd name="connsiteY7" fmla="*/ 66675 h 409575"/>
              <a:gd name="connsiteX8" fmla="*/ 466725 w 504825"/>
              <a:gd name="connsiteY8" fmla="*/ 123825 h 409575"/>
              <a:gd name="connsiteX9" fmla="*/ 447675 w 504825"/>
              <a:gd name="connsiteY9" fmla="*/ 180975 h 409575"/>
              <a:gd name="connsiteX10" fmla="*/ 457200 w 504825"/>
              <a:gd name="connsiteY10" fmla="*/ 209550 h 409575"/>
              <a:gd name="connsiteX11" fmla="*/ 485775 w 504825"/>
              <a:gd name="connsiteY11" fmla="*/ 219075 h 409575"/>
              <a:gd name="connsiteX12" fmla="*/ 504825 w 504825"/>
              <a:gd name="connsiteY12" fmla="*/ 276225 h 409575"/>
              <a:gd name="connsiteX13" fmla="*/ 457200 w 504825"/>
              <a:gd name="connsiteY13" fmla="*/ 361950 h 409575"/>
              <a:gd name="connsiteX14" fmla="*/ 476250 w 504825"/>
              <a:gd name="connsiteY14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825" h="409575">
                <a:moveTo>
                  <a:pt x="0" y="38100"/>
                </a:moveTo>
                <a:cubicBezTo>
                  <a:pt x="15875" y="34925"/>
                  <a:pt x="32466" y="34259"/>
                  <a:pt x="47625" y="28575"/>
                </a:cubicBezTo>
                <a:cubicBezTo>
                  <a:pt x="58344" y="24555"/>
                  <a:pt x="65961" y="14645"/>
                  <a:pt x="76200" y="9525"/>
                </a:cubicBezTo>
                <a:cubicBezTo>
                  <a:pt x="85180" y="5035"/>
                  <a:pt x="95250" y="3175"/>
                  <a:pt x="104775" y="0"/>
                </a:cubicBezTo>
                <a:cubicBezTo>
                  <a:pt x="136525" y="3175"/>
                  <a:pt x="168192" y="7330"/>
                  <a:pt x="200025" y="9525"/>
                </a:cubicBezTo>
                <a:cubicBezTo>
                  <a:pt x="402827" y="23511"/>
                  <a:pt x="321730" y="-707"/>
                  <a:pt x="409575" y="28575"/>
                </a:cubicBezTo>
                <a:cubicBezTo>
                  <a:pt x="415925" y="38100"/>
                  <a:pt x="418686" y="51470"/>
                  <a:pt x="428625" y="57150"/>
                </a:cubicBezTo>
                <a:cubicBezTo>
                  <a:pt x="442681" y="65182"/>
                  <a:pt x="468218" y="52619"/>
                  <a:pt x="476250" y="66675"/>
                </a:cubicBezTo>
                <a:cubicBezTo>
                  <a:pt x="485832" y="83443"/>
                  <a:pt x="471409" y="105089"/>
                  <a:pt x="466725" y="123825"/>
                </a:cubicBezTo>
                <a:cubicBezTo>
                  <a:pt x="461855" y="143306"/>
                  <a:pt x="447675" y="180975"/>
                  <a:pt x="447675" y="180975"/>
                </a:cubicBezTo>
                <a:cubicBezTo>
                  <a:pt x="450850" y="190500"/>
                  <a:pt x="450100" y="202450"/>
                  <a:pt x="457200" y="209550"/>
                </a:cubicBezTo>
                <a:cubicBezTo>
                  <a:pt x="464300" y="216650"/>
                  <a:pt x="479939" y="210905"/>
                  <a:pt x="485775" y="219075"/>
                </a:cubicBezTo>
                <a:cubicBezTo>
                  <a:pt x="497447" y="235415"/>
                  <a:pt x="504825" y="276225"/>
                  <a:pt x="504825" y="276225"/>
                </a:cubicBezTo>
                <a:cubicBezTo>
                  <a:pt x="461156" y="341729"/>
                  <a:pt x="473965" y="311655"/>
                  <a:pt x="457200" y="361950"/>
                </a:cubicBezTo>
                <a:cubicBezTo>
                  <a:pt x="467814" y="404406"/>
                  <a:pt x="457468" y="390793"/>
                  <a:pt x="476250" y="409575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933575" y="3743325"/>
            <a:ext cx="171450" cy="800100"/>
          </a:xfrm>
          <a:custGeom>
            <a:avLst/>
            <a:gdLst>
              <a:gd name="connsiteX0" fmla="*/ 0 w 171450"/>
              <a:gd name="connsiteY0" fmla="*/ 0 h 800100"/>
              <a:gd name="connsiteX1" fmla="*/ 47625 w 171450"/>
              <a:gd name="connsiteY1" fmla="*/ 9525 h 800100"/>
              <a:gd name="connsiteX2" fmla="*/ 85725 w 171450"/>
              <a:gd name="connsiteY2" fmla="*/ 66675 h 800100"/>
              <a:gd name="connsiteX3" fmla="*/ 114300 w 171450"/>
              <a:gd name="connsiteY3" fmla="*/ 85725 h 800100"/>
              <a:gd name="connsiteX4" fmla="*/ 133350 w 171450"/>
              <a:gd name="connsiteY4" fmla="*/ 142875 h 800100"/>
              <a:gd name="connsiteX5" fmla="*/ 171450 w 171450"/>
              <a:gd name="connsiteY5" fmla="*/ 200025 h 800100"/>
              <a:gd name="connsiteX6" fmla="*/ 104775 w 171450"/>
              <a:gd name="connsiteY6" fmla="*/ 247650 h 800100"/>
              <a:gd name="connsiteX7" fmla="*/ 85725 w 171450"/>
              <a:gd name="connsiteY7" fmla="*/ 304800 h 800100"/>
              <a:gd name="connsiteX8" fmla="*/ 66675 w 171450"/>
              <a:gd name="connsiteY8" fmla="*/ 361950 h 800100"/>
              <a:gd name="connsiteX9" fmla="*/ 57150 w 171450"/>
              <a:gd name="connsiteY9" fmla="*/ 390525 h 800100"/>
              <a:gd name="connsiteX10" fmla="*/ 19050 w 171450"/>
              <a:gd name="connsiteY10" fmla="*/ 447675 h 800100"/>
              <a:gd name="connsiteX11" fmla="*/ 28575 w 171450"/>
              <a:gd name="connsiteY11" fmla="*/ 495300 h 800100"/>
              <a:gd name="connsiteX12" fmla="*/ 66675 w 171450"/>
              <a:gd name="connsiteY12" fmla="*/ 552450 h 800100"/>
              <a:gd name="connsiteX13" fmla="*/ 76200 w 171450"/>
              <a:gd name="connsiteY13" fmla="*/ 581025 h 800100"/>
              <a:gd name="connsiteX14" fmla="*/ 66675 w 171450"/>
              <a:gd name="connsiteY14" fmla="*/ 628650 h 800100"/>
              <a:gd name="connsiteX15" fmla="*/ 19050 w 171450"/>
              <a:gd name="connsiteY15" fmla="*/ 714375 h 800100"/>
              <a:gd name="connsiteX16" fmla="*/ 19050 w 171450"/>
              <a:gd name="connsiteY16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450" h="800100">
                <a:moveTo>
                  <a:pt x="0" y="0"/>
                </a:moveTo>
                <a:cubicBezTo>
                  <a:pt x="15875" y="3175"/>
                  <a:pt x="34846" y="-414"/>
                  <a:pt x="47625" y="9525"/>
                </a:cubicBezTo>
                <a:cubicBezTo>
                  <a:pt x="65697" y="23581"/>
                  <a:pt x="66675" y="53975"/>
                  <a:pt x="85725" y="66675"/>
                </a:cubicBezTo>
                <a:lnTo>
                  <a:pt x="114300" y="85725"/>
                </a:lnTo>
                <a:cubicBezTo>
                  <a:pt x="120650" y="104775"/>
                  <a:pt x="122211" y="126167"/>
                  <a:pt x="133350" y="142875"/>
                </a:cubicBezTo>
                <a:lnTo>
                  <a:pt x="171450" y="200025"/>
                </a:lnTo>
                <a:cubicBezTo>
                  <a:pt x="160337" y="207434"/>
                  <a:pt x="109501" y="240561"/>
                  <a:pt x="104775" y="247650"/>
                </a:cubicBezTo>
                <a:cubicBezTo>
                  <a:pt x="93636" y="264358"/>
                  <a:pt x="92075" y="285750"/>
                  <a:pt x="85725" y="304800"/>
                </a:cubicBezTo>
                <a:lnTo>
                  <a:pt x="66675" y="361950"/>
                </a:lnTo>
                <a:cubicBezTo>
                  <a:pt x="63500" y="371475"/>
                  <a:pt x="62719" y="382171"/>
                  <a:pt x="57150" y="390525"/>
                </a:cubicBezTo>
                <a:lnTo>
                  <a:pt x="19050" y="447675"/>
                </a:lnTo>
                <a:cubicBezTo>
                  <a:pt x="22225" y="463550"/>
                  <a:pt x="21876" y="480562"/>
                  <a:pt x="28575" y="495300"/>
                </a:cubicBezTo>
                <a:cubicBezTo>
                  <a:pt x="38049" y="516143"/>
                  <a:pt x="59435" y="530730"/>
                  <a:pt x="66675" y="552450"/>
                </a:cubicBezTo>
                <a:lnTo>
                  <a:pt x="76200" y="581025"/>
                </a:lnTo>
                <a:cubicBezTo>
                  <a:pt x="73025" y="596900"/>
                  <a:pt x="73374" y="613912"/>
                  <a:pt x="66675" y="628650"/>
                </a:cubicBezTo>
                <a:cubicBezTo>
                  <a:pt x="54996" y="654344"/>
                  <a:pt x="21786" y="681538"/>
                  <a:pt x="19050" y="714375"/>
                </a:cubicBezTo>
                <a:cubicBezTo>
                  <a:pt x="16677" y="742851"/>
                  <a:pt x="19050" y="771525"/>
                  <a:pt x="19050" y="80010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26840" y="3695700"/>
            <a:ext cx="554485" cy="466725"/>
          </a:xfrm>
          <a:custGeom>
            <a:avLst/>
            <a:gdLst>
              <a:gd name="connsiteX0" fmla="*/ 40135 w 554485"/>
              <a:gd name="connsiteY0" fmla="*/ 466725 h 466725"/>
              <a:gd name="connsiteX1" fmla="*/ 2035 w 554485"/>
              <a:gd name="connsiteY1" fmla="*/ 419100 h 466725"/>
              <a:gd name="connsiteX2" fmla="*/ 11560 w 554485"/>
              <a:gd name="connsiteY2" fmla="*/ 190500 h 466725"/>
              <a:gd name="connsiteX3" fmla="*/ 2035 w 554485"/>
              <a:gd name="connsiteY3" fmla="*/ 152400 h 466725"/>
              <a:gd name="connsiteX4" fmla="*/ 78235 w 554485"/>
              <a:gd name="connsiteY4" fmla="*/ 114300 h 466725"/>
              <a:gd name="connsiteX5" fmla="*/ 106810 w 554485"/>
              <a:gd name="connsiteY5" fmla="*/ 85725 h 466725"/>
              <a:gd name="connsiteX6" fmla="*/ 135385 w 554485"/>
              <a:gd name="connsiteY6" fmla="*/ 76200 h 466725"/>
              <a:gd name="connsiteX7" fmla="*/ 163960 w 554485"/>
              <a:gd name="connsiteY7" fmla="*/ 57150 h 466725"/>
              <a:gd name="connsiteX8" fmla="*/ 221110 w 554485"/>
              <a:gd name="connsiteY8" fmla="*/ 38100 h 466725"/>
              <a:gd name="connsiteX9" fmla="*/ 249685 w 554485"/>
              <a:gd name="connsiteY9" fmla="*/ 28575 h 466725"/>
              <a:gd name="connsiteX10" fmla="*/ 278260 w 554485"/>
              <a:gd name="connsiteY10" fmla="*/ 19050 h 466725"/>
              <a:gd name="connsiteX11" fmla="*/ 383035 w 554485"/>
              <a:gd name="connsiteY11" fmla="*/ 0 h 466725"/>
              <a:gd name="connsiteX12" fmla="*/ 478285 w 554485"/>
              <a:gd name="connsiteY12" fmla="*/ 19050 h 466725"/>
              <a:gd name="connsiteX13" fmla="*/ 554485 w 554485"/>
              <a:gd name="connsiteY13" fmla="*/ 3810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4485" h="466725">
                <a:moveTo>
                  <a:pt x="40135" y="466725"/>
                </a:moveTo>
                <a:cubicBezTo>
                  <a:pt x="27435" y="450850"/>
                  <a:pt x="4127" y="439322"/>
                  <a:pt x="2035" y="419100"/>
                </a:cubicBezTo>
                <a:cubicBezTo>
                  <a:pt x="-5813" y="343239"/>
                  <a:pt x="11560" y="266766"/>
                  <a:pt x="11560" y="190500"/>
                </a:cubicBezTo>
                <a:cubicBezTo>
                  <a:pt x="11560" y="177409"/>
                  <a:pt x="5210" y="165100"/>
                  <a:pt x="2035" y="152400"/>
                </a:cubicBezTo>
                <a:cubicBezTo>
                  <a:pt x="22048" y="92361"/>
                  <a:pt x="-5957" y="147977"/>
                  <a:pt x="78235" y="114300"/>
                </a:cubicBezTo>
                <a:cubicBezTo>
                  <a:pt x="90742" y="109297"/>
                  <a:pt x="95602" y="93197"/>
                  <a:pt x="106810" y="85725"/>
                </a:cubicBezTo>
                <a:cubicBezTo>
                  <a:pt x="115164" y="80156"/>
                  <a:pt x="126405" y="80690"/>
                  <a:pt x="135385" y="76200"/>
                </a:cubicBezTo>
                <a:cubicBezTo>
                  <a:pt x="145624" y="71080"/>
                  <a:pt x="153499" y="61799"/>
                  <a:pt x="163960" y="57150"/>
                </a:cubicBezTo>
                <a:cubicBezTo>
                  <a:pt x="182310" y="48995"/>
                  <a:pt x="202060" y="44450"/>
                  <a:pt x="221110" y="38100"/>
                </a:cubicBezTo>
                <a:lnTo>
                  <a:pt x="249685" y="28575"/>
                </a:lnTo>
                <a:cubicBezTo>
                  <a:pt x="259210" y="25400"/>
                  <a:pt x="268356" y="20701"/>
                  <a:pt x="278260" y="19050"/>
                </a:cubicBezTo>
                <a:cubicBezTo>
                  <a:pt x="351379" y="6863"/>
                  <a:pt x="316472" y="13313"/>
                  <a:pt x="383035" y="0"/>
                </a:cubicBezTo>
                <a:cubicBezTo>
                  <a:pt x="421654" y="6437"/>
                  <a:pt x="442762" y="8393"/>
                  <a:pt x="478285" y="19050"/>
                </a:cubicBezTo>
                <a:cubicBezTo>
                  <a:pt x="548478" y="40108"/>
                  <a:pt x="513135" y="38100"/>
                  <a:pt x="554485" y="38100"/>
                </a:cubicBezTo>
              </a:path>
            </a:pathLst>
          </a:cu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331" name="Text Box 3"/>
          <p:cNvSpPr txBox="1">
            <a:spLocks noChangeArrowheads="1"/>
          </p:cNvSpPr>
          <p:nvPr/>
        </p:nvSpPr>
        <p:spPr bwMode="auto">
          <a:xfrm>
            <a:off x="228600" y="58674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Figure 21.8</a:t>
            </a:r>
            <a:endParaRPr lang="en-US" sz="2400" b="1" i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90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329934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62000" y="3886200"/>
            <a:ext cx="8153400" cy="1828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Genes </a:t>
            </a:r>
            <a:r>
              <a:rPr lang="en-US" sz="2000" i="1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B </a:t>
            </a:r>
            <a:r>
              <a:rPr lang="en-US" sz="2000" dirty="0" smtClean="0"/>
              <a:t>mapped previously to specific regions of chromosome 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ym typeface="Wingdings" pitchFamily="1" charset="2"/>
              </a:rPr>
              <a:t>Gene </a:t>
            </a:r>
            <a:r>
              <a:rPr lang="en-US" sz="2000" i="1" dirty="0" smtClean="0">
                <a:sym typeface="Wingdings" pitchFamily="1" charset="2"/>
              </a:rPr>
              <a:t>A</a:t>
            </a:r>
            <a:r>
              <a:rPr lang="en-US" sz="2000" dirty="0" smtClean="0">
                <a:sym typeface="Wingdings" pitchFamily="1" charset="2"/>
              </a:rPr>
              <a:t> was found in the insert of clone #2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ym typeface="Wingdings" pitchFamily="1" charset="2"/>
              </a:rPr>
              <a:t>Gene </a:t>
            </a:r>
            <a:r>
              <a:rPr lang="en-US" sz="2000" i="1" dirty="0" smtClean="0">
                <a:sym typeface="Wingdings" pitchFamily="1" charset="2"/>
              </a:rPr>
              <a:t>B</a:t>
            </a:r>
            <a:r>
              <a:rPr lang="en-US" sz="2000" dirty="0" smtClean="0">
                <a:sym typeface="Wingdings" pitchFamily="1" charset="2"/>
              </a:rPr>
              <a:t> was found in the insert of clone #7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ym typeface="Wingdings" pitchFamily="1" charset="2"/>
              </a:rPr>
              <a:t>So Genes </a:t>
            </a:r>
            <a:r>
              <a:rPr lang="en-US" sz="2000" i="1" dirty="0" smtClean="0">
                <a:sym typeface="Wingdings" pitchFamily="1" charset="2"/>
              </a:rPr>
              <a:t>A</a:t>
            </a:r>
            <a:r>
              <a:rPr lang="en-US" sz="2000" dirty="0" smtClean="0">
                <a:sym typeface="Wingdings" pitchFamily="1" charset="2"/>
              </a:rPr>
              <a:t> and </a:t>
            </a:r>
            <a:r>
              <a:rPr lang="en-US" sz="2000" i="1" dirty="0" smtClean="0">
                <a:sym typeface="Wingdings" pitchFamily="1" charset="2"/>
              </a:rPr>
              <a:t>B</a:t>
            </a:r>
            <a:r>
              <a:rPr lang="en-US" sz="2000" dirty="0" smtClean="0">
                <a:sym typeface="Wingdings" pitchFamily="1" charset="2"/>
              </a:rPr>
              <a:t> can be used as reference points to align the members of the </a:t>
            </a:r>
            <a:r>
              <a:rPr lang="en-US" sz="2000" dirty="0" err="1" smtClean="0">
                <a:sym typeface="Wingdings" pitchFamily="1" charset="2"/>
              </a:rPr>
              <a:t>contig</a:t>
            </a:r>
            <a:endParaRPr lang="en-US" sz="2000" dirty="0" smtClean="0">
              <a:sym typeface="Wingdings" pitchFamily="1" charset="2"/>
            </a:endParaRPr>
          </a:p>
        </p:txBody>
      </p:sp>
      <p:pic>
        <p:nvPicPr>
          <p:cNvPr id="34822" name="Picture 110" descr="bro25332_21_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052513"/>
            <a:ext cx="63833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145"/>
          <p:cNvSpPr>
            <a:spLocks noChangeAspect="1" noChangeArrowheads="1"/>
          </p:cNvSpPr>
          <p:nvPr/>
        </p:nvSpPr>
        <p:spPr bwMode="auto">
          <a:xfrm>
            <a:off x="4635500" y="2212975"/>
            <a:ext cx="6508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1.5 mu</a:t>
            </a:r>
            <a:endParaRPr lang="en-US" b="1"/>
          </a:p>
        </p:txBody>
      </p:sp>
      <p:sp>
        <p:nvSpPr>
          <p:cNvPr id="34824" name="Rectangle 150"/>
          <p:cNvSpPr>
            <a:spLocks noChangeAspect="1" noChangeArrowheads="1"/>
          </p:cNvSpPr>
          <p:nvPr/>
        </p:nvSpPr>
        <p:spPr bwMode="auto">
          <a:xfrm>
            <a:off x="2351088" y="1673225"/>
            <a:ext cx="7181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Gene </a:t>
            </a:r>
            <a:r>
              <a:rPr lang="en-US" sz="1600" b="1" i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b="1" i="1"/>
          </a:p>
        </p:txBody>
      </p:sp>
      <p:sp>
        <p:nvSpPr>
          <p:cNvPr id="34825" name="Rectangle 155"/>
          <p:cNvSpPr>
            <a:spLocks noChangeAspect="1" noChangeArrowheads="1"/>
          </p:cNvSpPr>
          <p:nvPr/>
        </p:nvSpPr>
        <p:spPr bwMode="auto">
          <a:xfrm>
            <a:off x="3743325" y="1127125"/>
            <a:ext cx="25646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Helvetica" pitchFamily="34" charset="0"/>
              </a:rPr>
              <a:t>Region of chromosome 11</a:t>
            </a:r>
            <a:endParaRPr lang="en-US" b="1" dirty="0"/>
          </a:p>
        </p:txBody>
      </p:sp>
      <p:sp>
        <p:nvSpPr>
          <p:cNvPr id="34826" name="Rectangle 175"/>
          <p:cNvSpPr>
            <a:spLocks noChangeAspect="1" noChangeArrowheads="1"/>
          </p:cNvSpPr>
          <p:nvPr/>
        </p:nvSpPr>
        <p:spPr bwMode="auto">
          <a:xfrm>
            <a:off x="2509838" y="2735263"/>
            <a:ext cx="7181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Gene </a:t>
            </a:r>
            <a:r>
              <a:rPr lang="en-US" sz="1600" b="1" i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b="1" i="1"/>
          </a:p>
        </p:txBody>
      </p:sp>
      <p:sp>
        <p:nvSpPr>
          <p:cNvPr id="34827" name="Rectangle 180"/>
          <p:cNvSpPr>
            <a:spLocks noChangeAspect="1" noChangeArrowheads="1"/>
          </p:cNvSpPr>
          <p:nvPr/>
        </p:nvSpPr>
        <p:spPr bwMode="auto">
          <a:xfrm>
            <a:off x="7062788" y="2735263"/>
            <a:ext cx="7181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Helvetica" pitchFamily="34" charset="0"/>
              </a:rPr>
              <a:t>Gene </a:t>
            </a:r>
            <a:r>
              <a:rPr lang="en-US" sz="1600" b="1" i="1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b="1" i="1"/>
          </a:p>
        </p:txBody>
      </p:sp>
      <p:sp>
        <p:nvSpPr>
          <p:cNvPr id="34828" name="Rectangle 185"/>
          <p:cNvSpPr>
            <a:spLocks noChangeAspect="1" noChangeArrowheads="1"/>
          </p:cNvSpPr>
          <p:nvPr/>
        </p:nvSpPr>
        <p:spPr bwMode="auto">
          <a:xfrm>
            <a:off x="6983413" y="1673225"/>
            <a:ext cx="7181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Helvetica" pitchFamily="34" charset="0"/>
              </a:rPr>
              <a:t>Gene </a:t>
            </a:r>
            <a:r>
              <a:rPr lang="en-US" sz="1600" b="1" i="1" dirty="0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b="1" i="1" dirty="0"/>
          </a:p>
        </p:txBody>
      </p:sp>
      <p:sp>
        <p:nvSpPr>
          <p:cNvPr id="34829" name="Rectangle 190"/>
          <p:cNvSpPr>
            <a:spLocks noChangeAspect="1" noChangeArrowheads="1"/>
          </p:cNvSpPr>
          <p:nvPr/>
        </p:nvSpPr>
        <p:spPr bwMode="auto">
          <a:xfrm>
            <a:off x="1835150" y="317976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b="1"/>
          </a:p>
        </p:txBody>
      </p:sp>
      <p:sp>
        <p:nvSpPr>
          <p:cNvPr id="34830" name="Rectangle 191"/>
          <p:cNvSpPr>
            <a:spLocks noChangeAspect="1" noChangeArrowheads="1"/>
          </p:cNvSpPr>
          <p:nvPr/>
        </p:nvSpPr>
        <p:spPr bwMode="auto">
          <a:xfrm>
            <a:off x="2751138" y="320198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b="1"/>
          </a:p>
        </p:txBody>
      </p:sp>
      <p:sp>
        <p:nvSpPr>
          <p:cNvPr id="34831" name="Rectangle 192"/>
          <p:cNvSpPr>
            <a:spLocks noChangeAspect="1" noChangeArrowheads="1"/>
          </p:cNvSpPr>
          <p:nvPr/>
        </p:nvSpPr>
        <p:spPr bwMode="auto">
          <a:xfrm>
            <a:off x="3667125" y="317976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b="1"/>
          </a:p>
        </p:txBody>
      </p:sp>
      <p:sp>
        <p:nvSpPr>
          <p:cNvPr id="34832" name="Rectangle 193"/>
          <p:cNvSpPr>
            <a:spLocks noChangeAspect="1" noChangeArrowheads="1"/>
          </p:cNvSpPr>
          <p:nvPr/>
        </p:nvSpPr>
        <p:spPr bwMode="auto">
          <a:xfrm>
            <a:off x="4579938" y="317182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 b="1"/>
          </a:p>
        </p:txBody>
      </p:sp>
      <p:sp>
        <p:nvSpPr>
          <p:cNvPr id="34833" name="Rectangle 194"/>
          <p:cNvSpPr>
            <a:spLocks noChangeAspect="1" noChangeArrowheads="1"/>
          </p:cNvSpPr>
          <p:nvPr/>
        </p:nvSpPr>
        <p:spPr bwMode="auto">
          <a:xfrm>
            <a:off x="5495925" y="3171825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 b="1"/>
          </a:p>
        </p:txBody>
      </p:sp>
      <p:sp>
        <p:nvSpPr>
          <p:cNvPr id="34834" name="Rectangle 195"/>
          <p:cNvSpPr>
            <a:spLocks noChangeAspect="1" noChangeArrowheads="1"/>
          </p:cNvSpPr>
          <p:nvPr/>
        </p:nvSpPr>
        <p:spPr bwMode="auto">
          <a:xfrm>
            <a:off x="6415088" y="317182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6</a:t>
            </a:r>
            <a:endParaRPr lang="en-US" b="1"/>
          </a:p>
        </p:txBody>
      </p:sp>
      <p:sp>
        <p:nvSpPr>
          <p:cNvPr id="34835" name="Rectangle 196"/>
          <p:cNvSpPr>
            <a:spLocks noChangeAspect="1" noChangeArrowheads="1"/>
          </p:cNvSpPr>
          <p:nvPr/>
        </p:nvSpPr>
        <p:spPr bwMode="auto">
          <a:xfrm>
            <a:off x="7343775" y="3179763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b="1"/>
          </a:p>
        </p:txBody>
      </p:sp>
      <p:grpSp>
        <p:nvGrpSpPr>
          <p:cNvPr id="34837" name="Group 108"/>
          <p:cNvGrpSpPr>
            <a:grpSpLocks noChangeAspect="1"/>
          </p:cNvGrpSpPr>
          <p:nvPr/>
        </p:nvGrpSpPr>
        <p:grpSpPr bwMode="auto">
          <a:xfrm>
            <a:off x="2665413" y="2005013"/>
            <a:ext cx="4529137" cy="196850"/>
            <a:chOff x="1995488" y="3241675"/>
            <a:chExt cx="5883275" cy="254000"/>
          </a:xfrm>
        </p:grpSpPr>
        <p:sp>
          <p:nvSpPr>
            <p:cNvPr id="34844" name="Line 139"/>
            <p:cNvSpPr>
              <a:spLocks noChangeAspect="1" noChangeShapeType="1"/>
            </p:cNvSpPr>
            <p:nvPr/>
          </p:nvSpPr>
          <p:spPr bwMode="auto">
            <a:xfrm flipV="1">
              <a:off x="4938713" y="3352800"/>
              <a:ext cx="1587" cy="142875"/>
            </a:xfrm>
            <a:prstGeom prst="line">
              <a:avLst/>
            </a:pr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Freeform 140"/>
            <p:cNvSpPr>
              <a:spLocks noChangeAspect="1"/>
            </p:cNvSpPr>
            <p:nvPr/>
          </p:nvSpPr>
          <p:spPr bwMode="auto">
            <a:xfrm>
              <a:off x="1995488" y="3241675"/>
              <a:ext cx="5883275" cy="111125"/>
            </a:xfrm>
            <a:custGeom>
              <a:avLst/>
              <a:gdLst>
                <a:gd name="T0" fmla="*/ 2147483647 w 3706"/>
                <a:gd name="T1" fmla="*/ 0 h 70"/>
                <a:gd name="T2" fmla="*/ 2147483647 w 3706"/>
                <a:gd name="T3" fmla="*/ 2147483647 h 70"/>
                <a:gd name="T4" fmla="*/ 2147483647 w 3706"/>
                <a:gd name="T5" fmla="*/ 2147483647 h 70"/>
                <a:gd name="T6" fmla="*/ 2147483647 w 3706"/>
                <a:gd name="T7" fmla="*/ 2147483647 h 70"/>
                <a:gd name="T8" fmla="*/ 2147483647 w 3706"/>
                <a:gd name="T9" fmla="*/ 2147483647 h 70"/>
                <a:gd name="T10" fmla="*/ 2147483647 w 3706"/>
                <a:gd name="T11" fmla="*/ 2147483647 h 70"/>
                <a:gd name="T12" fmla="*/ 2147483647 w 3706"/>
                <a:gd name="T13" fmla="*/ 2147483647 h 70"/>
                <a:gd name="T14" fmla="*/ 2147483647 w 3706"/>
                <a:gd name="T15" fmla="*/ 2147483647 h 70"/>
                <a:gd name="T16" fmla="*/ 2147483647 w 3706"/>
                <a:gd name="T17" fmla="*/ 2147483647 h 70"/>
                <a:gd name="T18" fmla="*/ 2147483647 w 3706"/>
                <a:gd name="T19" fmla="*/ 2147483647 h 70"/>
                <a:gd name="T20" fmla="*/ 2147483647 w 3706"/>
                <a:gd name="T21" fmla="*/ 2147483647 h 70"/>
                <a:gd name="T22" fmla="*/ 2147483647 w 3706"/>
                <a:gd name="T23" fmla="*/ 2147483647 h 70"/>
                <a:gd name="T24" fmla="*/ 2147483647 w 3706"/>
                <a:gd name="T25" fmla="*/ 2147483647 h 70"/>
                <a:gd name="T26" fmla="*/ 2147483647 w 3706"/>
                <a:gd name="T27" fmla="*/ 2147483647 h 70"/>
                <a:gd name="T28" fmla="*/ 2147483647 w 3706"/>
                <a:gd name="T29" fmla="*/ 2147483647 h 70"/>
                <a:gd name="T30" fmla="*/ 2147483647 w 3706"/>
                <a:gd name="T31" fmla="*/ 2147483647 h 70"/>
                <a:gd name="T32" fmla="*/ 2147483647 w 3706"/>
                <a:gd name="T33" fmla="*/ 2147483647 h 70"/>
                <a:gd name="T34" fmla="*/ 2147483647 w 3706"/>
                <a:gd name="T35" fmla="*/ 2147483647 h 70"/>
                <a:gd name="T36" fmla="*/ 0 w 3706"/>
                <a:gd name="T37" fmla="*/ 2147483647 h 70"/>
                <a:gd name="T38" fmla="*/ 0 w 3706"/>
                <a:gd name="T39" fmla="*/ 2147483647 h 70"/>
                <a:gd name="T40" fmla="*/ 0 w 3706"/>
                <a:gd name="T41" fmla="*/ 0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06"/>
                <a:gd name="T64" fmla="*/ 0 h 70"/>
                <a:gd name="T65" fmla="*/ 3706 w 3706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06" h="70">
                  <a:moveTo>
                    <a:pt x="3706" y="0"/>
                  </a:moveTo>
                  <a:lnTo>
                    <a:pt x="3706" y="40"/>
                  </a:lnTo>
                  <a:lnTo>
                    <a:pt x="3706" y="46"/>
                  </a:lnTo>
                  <a:lnTo>
                    <a:pt x="3704" y="52"/>
                  </a:lnTo>
                  <a:lnTo>
                    <a:pt x="3700" y="56"/>
                  </a:lnTo>
                  <a:lnTo>
                    <a:pt x="3696" y="60"/>
                  </a:lnTo>
                  <a:lnTo>
                    <a:pt x="3688" y="64"/>
                  </a:lnTo>
                  <a:lnTo>
                    <a:pt x="3680" y="68"/>
                  </a:lnTo>
                  <a:lnTo>
                    <a:pt x="3670" y="68"/>
                  </a:lnTo>
                  <a:lnTo>
                    <a:pt x="3658" y="70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8" name="Group 109"/>
          <p:cNvGrpSpPr>
            <a:grpSpLocks noChangeAspect="1"/>
          </p:cNvGrpSpPr>
          <p:nvPr/>
        </p:nvGrpSpPr>
        <p:grpSpPr bwMode="auto">
          <a:xfrm>
            <a:off x="2492375" y="1482725"/>
            <a:ext cx="363538" cy="195263"/>
            <a:chOff x="1770063" y="2562225"/>
            <a:chExt cx="473075" cy="254000"/>
          </a:xfrm>
        </p:grpSpPr>
        <p:sp>
          <p:nvSpPr>
            <p:cNvPr id="34842" name="Line 136"/>
            <p:cNvSpPr>
              <a:spLocks noChangeAspect="1" noChangeShapeType="1"/>
            </p:cNvSpPr>
            <p:nvPr/>
          </p:nvSpPr>
          <p:spPr bwMode="auto">
            <a:xfrm flipV="1">
              <a:off x="1995488" y="2670175"/>
              <a:ext cx="1587" cy="146050"/>
            </a:xfrm>
            <a:prstGeom prst="line">
              <a:avLst/>
            </a:pr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Freeform 137"/>
            <p:cNvSpPr>
              <a:spLocks noChangeAspect="1"/>
            </p:cNvSpPr>
            <p:nvPr/>
          </p:nvSpPr>
          <p:spPr bwMode="auto">
            <a:xfrm>
              <a:off x="1770063" y="2562225"/>
              <a:ext cx="473075" cy="107950"/>
            </a:xfrm>
            <a:custGeom>
              <a:avLst/>
              <a:gdLst>
                <a:gd name="T0" fmla="*/ 2147483647 w 298"/>
                <a:gd name="T1" fmla="*/ 0 h 68"/>
                <a:gd name="T2" fmla="*/ 2147483647 w 298"/>
                <a:gd name="T3" fmla="*/ 2147483647 h 68"/>
                <a:gd name="T4" fmla="*/ 2147483647 w 298"/>
                <a:gd name="T5" fmla="*/ 2147483647 h 68"/>
                <a:gd name="T6" fmla="*/ 2147483647 w 298"/>
                <a:gd name="T7" fmla="*/ 2147483647 h 68"/>
                <a:gd name="T8" fmla="*/ 2147483647 w 298"/>
                <a:gd name="T9" fmla="*/ 2147483647 h 68"/>
                <a:gd name="T10" fmla="*/ 2147483647 w 298"/>
                <a:gd name="T11" fmla="*/ 2147483647 h 68"/>
                <a:gd name="T12" fmla="*/ 2147483647 w 298"/>
                <a:gd name="T13" fmla="*/ 2147483647 h 68"/>
                <a:gd name="T14" fmla="*/ 2147483647 w 298"/>
                <a:gd name="T15" fmla="*/ 2147483647 h 68"/>
                <a:gd name="T16" fmla="*/ 2147483647 w 298"/>
                <a:gd name="T17" fmla="*/ 2147483647 h 68"/>
                <a:gd name="T18" fmla="*/ 2147483647 w 298"/>
                <a:gd name="T19" fmla="*/ 2147483647 h 68"/>
                <a:gd name="T20" fmla="*/ 2147483647 w 298"/>
                <a:gd name="T21" fmla="*/ 2147483647 h 68"/>
                <a:gd name="T22" fmla="*/ 2147483647 w 298"/>
                <a:gd name="T23" fmla="*/ 2147483647 h 68"/>
                <a:gd name="T24" fmla="*/ 2147483647 w 298"/>
                <a:gd name="T25" fmla="*/ 2147483647 h 68"/>
                <a:gd name="T26" fmla="*/ 2147483647 w 298"/>
                <a:gd name="T27" fmla="*/ 2147483647 h 68"/>
                <a:gd name="T28" fmla="*/ 2147483647 w 298"/>
                <a:gd name="T29" fmla="*/ 2147483647 h 68"/>
                <a:gd name="T30" fmla="*/ 2147483647 w 298"/>
                <a:gd name="T31" fmla="*/ 2147483647 h 68"/>
                <a:gd name="T32" fmla="*/ 0 w 298"/>
                <a:gd name="T33" fmla="*/ 2147483647 h 68"/>
                <a:gd name="T34" fmla="*/ 0 w 298"/>
                <a:gd name="T35" fmla="*/ 2147483647 h 68"/>
                <a:gd name="T36" fmla="*/ 0 w 298"/>
                <a:gd name="T37" fmla="*/ 2147483647 h 68"/>
                <a:gd name="T38" fmla="*/ 0 w 298"/>
                <a:gd name="T39" fmla="*/ 0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8"/>
                <a:gd name="T61" fmla="*/ 0 h 68"/>
                <a:gd name="T62" fmla="*/ 298 w 298"/>
                <a:gd name="T63" fmla="*/ 68 h 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8" h="68">
                  <a:moveTo>
                    <a:pt x="298" y="0"/>
                  </a:moveTo>
                  <a:lnTo>
                    <a:pt x="298" y="40"/>
                  </a:lnTo>
                  <a:lnTo>
                    <a:pt x="298" y="46"/>
                  </a:lnTo>
                  <a:lnTo>
                    <a:pt x="296" y="50"/>
                  </a:lnTo>
                  <a:lnTo>
                    <a:pt x="290" y="60"/>
                  </a:lnTo>
                  <a:lnTo>
                    <a:pt x="280" y="66"/>
                  </a:lnTo>
                  <a:lnTo>
                    <a:pt x="274" y="68"/>
                  </a:lnTo>
                  <a:lnTo>
                    <a:pt x="268" y="68"/>
                  </a:lnTo>
                  <a:lnTo>
                    <a:pt x="28" y="68"/>
                  </a:lnTo>
                  <a:lnTo>
                    <a:pt x="22" y="68"/>
                  </a:lnTo>
                  <a:lnTo>
                    <a:pt x="18" y="66"/>
                  </a:lnTo>
                  <a:lnTo>
                    <a:pt x="8" y="60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9" name="Group 107"/>
          <p:cNvGrpSpPr>
            <a:grpSpLocks noChangeAspect="1"/>
          </p:cNvGrpSpPr>
          <p:nvPr/>
        </p:nvGrpSpPr>
        <p:grpSpPr bwMode="auto">
          <a:xfrm>
            <a:off x="7131050" y="1482725"/>
            <a:ext cx="363538" cy="195263"/>
            <a:chOff x="7796213" y="2562225"/>
            <a:chExt cx="473075" cy="254000"/>
          </a:xfrm>
        </p:grpSpPr>
        <p:sp>
          <p:nvSpPr>
            <p:cNvPr id="34840" name="Line 143"/>
            <p:cNvSpPr>
              <a:spLocks noChangeAspect="1" noChangeShapeType="1"/>
            </p:cNvSpPr>
            <p:nvPr/>
          </p:nvSpPr>
          <p:spPr bwMode="auto">
            <a:xfrm flipV="1">
              <a:off x="8021638" y="2670175"/>
              <a:ext cx="1587" cy="146050"/>
            </a:xfrm>
            <a:prstGeom prst="line">
              <a:avLst/>
            </a:pr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Freeform 144"/>
            <p:cNvSpPr>
              <a:spLocks noChangeAspect="1"/>
            </p:cNvSpPr>
            <p:nvPr/>
          </p:nvSpPr>
          <p:spPr bwMode="auto">
            <a:xfrm>
              <a:off x="7796213" y="2562225"/>
              <a:ext cx="473075" cy="107950"/>
            </a:xfrm>
            <a:custGeom>
              <a:avLst/>
              <a:gdLst>
                <a:gd name="T0" fmla="*/ 2147483647 w 298"/>
                <a:gd name="T1" fmla="*/ 0 h 68"/>
                <a:gd name="T2" fmla="*/ 2147483647 w 298"/>
                <a:gd name="T3" fmla="*/ 2147483647 h 68"/>
                <a:gd name="T4" fmla="*/ 2147483647 w 298"/>
                <a:gd name="T5" fmla="*/ 2147483647 h 68"/>
                <a:gd name="T6" fmla="*/ 2147483647 w 298"/>
                <a:gd name="T7" fmla="*/ 2147483647 h 68"/>
                <a:gd name="T8" fmla="*/ 2147483647 w 298"/>
                <a:gd name="T9" fmla="*/ 2147483647 h 68"/>
                <a:gd name="T10" fmla="*/ 2147483647 w 298"/>
                <a:gd name="T11" fmla="*/ 2147483647 h 68"/>
                <a:gd name="T12" fmla="*/ 2147483647 w 298"/>
                <a:gd name="T13" fmla="*/ 2147483647 h 68"/>
                <a:gd name="T14" fmla="*/ 2147483647 w 298"/>
                <a:gd name="T15" fmla="*/ 2147483647 h 68"/>
                <a:gd name="T16" fmla="*/ 2147483647 w 298"/>
                <a:gd name="T17" fmla="*/ 2147483647 h 68"/>
                <a:gd name="T18" fmla="*/ 2147483647 w 298"/>
                <a:gd name="T19" fmla="*/ 2147483647 h 68"/>
                <a:gd name="T20" fmla="*/ 2147483647 w 298"/>
                <a:gd name="T21" fmla="*/ 2147483647 h 68"/>
                <a:gd name="T22" fmla="*/ 2147483647 w 298"/>
                <a:gd name="T23" fmla="*/ 2147483647 h 68"/>
                <a:gd name="T24" fmla="*/ 2147483647 w 298"/>
                <a:gd name="T25" fmla="*/ 2147483647 h 68"/>
                <a:gd name="T26" fmla="*/ 2147483647 w 298"/>
                <a:gd name="T27" fmla="*/ 2147483647 h 68"/>
                <a:gd name="T28" fmla="*/ 2147483647 w 298"/>
                <a:gd name="T29" fmla="*/ 2147483647 h 68"/>
                <a:gd name="T30" fmla="*/ 2147483647 w 298"/>
                <a:gd name="T31" fmla="*/ 2147483647 h 68"/>
                <a:gd name="T32" fmla="*/ 0 w 298"/>
                <a:gd name="T33" fmla="*/ 2147483647 h 68"/>
                <a:gd name="T34" fmla="*/ 0 w 298"/>
                <a:gd name="T35" fmla="*/ 2147483647 h 68"/>
                <a:gd name="T36" fmla="*/ 0 w 298"/>
                <a:gd name="T37" fmla="*/ 2147483647 h 68"/>
                <a:gd name="T38" fmla="*/ 0 w 298"/>
                <a:gd name="T39" fmla="*/ 0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8"/>
                <a:gd name="T61" fmla="*/ 0 h 68"/>
                <a:gd name="T62" fmla="*/ 298 w 298"/>
                <a:gd name="T63" fmla="*/ 68 h 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8" h="68">
                  <a:moveTo>
                    <a:pt x="298" y="0"/>
                  </a:moveTo>
                  <a:lnTo>
                    <a:pt x="298" y="40"/>
                  </a:lnTo>
                  <a:lnTo>
                    <a:pt x="298" y="46"/>
                  </a:lnTo>
                  <a:lnTo>
                    <a:pt x="296" y="50"/>
                  </a:lnTo>
                  <a:lnTo>
                    <a:pt x="290" y="60"/>
                  </a:lnTo>
                  <a:lnTo>
                    <a:pt x="280" y="66"/>
                  </a:lnTo>
                  <a:lnTo>
                    <a:pt x="274" y="68"/>
                  </a:lnTo>
                  <a:lnTo>
                    <a:pt x="268" y="68"/>
                  </a:lnTo>
                  <a:lnTo>
                    <a:pt x="28" y="68"/>
                  </a:lnTo>
                  <a:lnTo>
                    <a:pt x="22" y="68"/>
                  </a:lnTo>
                  <a:lnTo>
                    <a:pt x="18" y="66"/>
                  </a:lnTo>
                  <a:lnTo>
                    <a:pt x="8" y="60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0"/>
                  </a:lnTo>
                </a:path>
              </a:pathLst>
            </a:custGeom>
            <a:noFill/>
            <a:ln w="1562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Linking the genetic map to physical map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53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9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9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9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99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99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99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9331" grpId="0"/>
      <p:bldP spid="3299342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97" descr="bro25332_21_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71513"/>
            <a:ext cx="392747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5" name="Group 131"/>
          <p:cNvGrpSpPr>
            <a:grpSpLocks/>
          </p:cNvGrpSpPr>
          <p:nvPr/>
        </p:nvGrpSpPr>
        <p:grpSpPr bwMode="auto">
          <a:xfrm>
            <a:off x="2992438" y="2863850"/>
            <a:ext cx="82550" cy="298450"/>
            <a:chOff x="3524024" y="3013075"/>
            <a:chExt cx="82550" cy="298450"/>
          </a:xfrm>
        </p:grpSpPr>
        <p:sp>
          <p:nvSpPr>
            <p:cNvPr id="44095" name="Line 5054"/>
            <p:cNvSpPr>
              <a:spLocks noChangeShapeType="1"/>
            </p:cNvSpPr>
            <p:nvPr/>
          </p:nvSpPr>
          <p:spPr bwMode="auto">
            <a:xfrm>
              <a:off x="3554413" y="3013075"/>
              <a:ext cx="1587" cy="215900"/>
            </a:xfrm>
            <a:prstGeom prst="line">
              <a:avLst/>
            </a:prstGeom>
            <a:noFill/>
            <a:ln w="111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96" name="Freeform 5055"/>
            <p:cNvSpPr>
              <a:spLocks/>
            </p:cNvSpPr>
            <p:nvPr/>
          </p:nvSpPr>
          <p:spPr bwMode="auto">
            <a:xfrm>
              <a:off x="3524024" y="3168650"/>
              <a:ext cx="82550" cy="142875"/>
            </a:xfrm>
            <a:custGeom>
              <a:avLst/>
              <a:gdLst>
                <a:gd name="T0" fmla="*/ 2147483647 w 52"/>
                <a:gd name="T1" fmla="*/ 0 h 90"/>
                <a:gd name="T2" fmla="*/ 2147483647 w 52"/>
                <a:gd name="T3" fmla="*/ 2147483647 h 90"/>
                <a:gd name="T4" fmla="*/ 0 w 52"/>
                <a:gd name="T5" fmla="*/ 0 h 90"/>
                <a:gd name="T6" fmla="*/ 2147483647 w 52"/>
                <a:gd name="T7" fmla="*/ 2147483647 h 90"/>
                <a:gd name="T8" fmla="*/ 2147483647 w 5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90"/>
                <a:gd name="T17" fmla="*/ 52 w 5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90">
                  <a:moveTo>
                    <a:pt x="52" y="0"/>
                  </a:moveTo>
                  <a:lnTo>
                    <a:pt x="26" y="10"/>
                  </a:lnTo>
                  <a:lnTo>
                    <a:pt x="0" y="0"/>
                  </a:lnTo>
                  <a:lnTo>
                    <a:pt x="26" y="9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44036" name="Rectangle 5063"/>
          <p:cNvSpPr>
            <a:spLocks noChangeArrowheads="1"/>
          </p:cNvSpPr>
          <p:nvPr/>
        </p:nvSpPr>
        <p:spPr bwMode="auto">
          <a:xfrm>
            <a:off x="2479675" y="939800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3200"/>
          </a:p>
        </p:txBody>
      </p:sp>
      <p:sp>
        <p:nvSpPr>
          <p:cNvPr id="44037" name="Rectangle 5064"/>
          <p:cNvSpPr>
            <a:spLocks noChangeArrowheads="1"/>
          </p:cNvSpPr>
          <p:nvPr/>
        </p:nvSpPr>
        <p:spPr bwMode="auto">
          <a:xfrm>
            <a:off x="3082925" y="939800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3200"/>
          </a:p>
        </p:txBody>
      </p:sp>
      <p:sp>
        <p:nvSpPr>
          <p:cNvPr id="44038" name="Rectangle 5065"/>
          <p:cNvSpPr>
            <a:spLocks noChangeArrowheads="1"/>
          </p:cNvSpPr>
          <p:nvPr/>
        </p:nvSpPr>
        <p:spPr bwMode="auto">
          <a:xfrm>
            <a:off x="3686175" y="939800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sz="3200"/>
          </a:p>
        </p:txBody>
      </p:sp>
      <p:sp>
        <p:nvSpPr>
          <p:cNvPr id="44039" name="Rectangle 5066"/>
          <p:cNvSpPr>
            <a:spLocks noChangeArrowheads="1"/>
          </p:cNvSpPr>
          <p:nvPr/>
        </p:nvSpPr>
        <p:spPr bwMode="auto">
          <a:xfrm>
            <a:off x="4289425" y="939800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 sz="3200"/>
          </a:p>
        </p:txBody>
      </p:sp>
      <p:sp>
        <p:nvSpPr>
          <p:cNvPr id="44040" name="Rectangle 5067"/>
          <p:cNvSpPr>
            <a:spLocks noChangeArrowheads="1"/>
          </p:cNvSpPr>
          <p:nvPr/>
        </p:nvSpPr>
        <p:spPr bwMode="auto">
          <a:xfrm>
            <a:off x="4892675" y="939800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 sz="3200"/>
          </a:p>
        </p:txBody>
      </p:sp>
      <p:sp>
        <p:nvSpPr>
          <p:cNvPr id="44041" name="Rectangle 5068"/>
          <p:cNvSpPr>
            <a:spLocks noChangeArrowheads="1"/>
          </p:cNvSpPr>
          <p:nvPr/>
        </p:nvSpPr>
        <p:spPr bwMode="auto">
          <a:xfrm>
            <a:off x="4838700" y="1123950"/>
            <a:ext cx="105157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Numbers indicate</a:t>
            </a:r>
          </a:p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regions that are</a:t>
            </a:r>
          </a:p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subcloned.</a:t>
            </a:r>
            <a:endParaRPr lang="en-US" sz="3200"/>
          </a:p>
        </p:txBody>
      </p:sp>
      <p:sp>
        <p:nvSpPr>
          <p:cNvPr id="44042" name="Rectangle 5107"/>
          <p:cNvSpPr>
            <a:spLocks noChangeArrowheads="1"/>
          </p:cNvSpPr>
          <p:nvPr/>
        </p:nvSpPr>
        <p:spPr bwMode="auto">
          <a:xfrm>
            <a:off x="2911475" y="1282700"/>
            <a:ext cx="91531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(Starting clone)</a:t>
            </a:r>
            <a:endParaRPr lang="en-US" sz="3200"/>
          </a:p>
        </p:txBody>
      </p:sp>
      <p:sp>
        <p:nvSpPr>
          <p:cNvPr id="44043" name="Rectangle 5122"/>
          <p:cNvSpPr>
            <a:spLocks noChangeArrowheads="1"/>
          </p:cNvSpPr>
          <p:nvPr/>
        </p:nvSpPr>
        <p:spPr bwMode="auto">
          <a:xfrm>
            <a:off x="3282950" y="2270125"/>
            <a:ext cx="16732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050" b="1" dirty="0" err="1" smtClean="0">
                <a:solidFill>
                  <a:srgbClr val="FF0000"/>
                </a:solidFill>
                <a:latin typeface="Helvetica" pitchFamily="34" charset="0"/>
              </a:rPr>
              <a:t>Subclone</a:t>
            </a:r>
            <a:r>
              <a:rPr lang="en-US" sz="1050" b="1" dirty="0" smtClean="0">
                <a:solidFill>
                  <a:srgbClr val="FF0000"/>
                </a:solidFill>
                <a:latin typeface="Helvetica" pitchFamily="34" charset="0"/>
              </a:rPr>
              <a:t>*</a:t>
            </a:r>
            <a:r>
              <a:rPr lang="en-US" sz="1050" dirty="0" smtClean="0">
                <a:solidFill>
                  <a:srgbClr val="FF0000"/>
                </a:solidFill>
                <a:latin typeface="Helvetica" pitchFamily="34" charset="0"/>
              </a:rPr>
              <a:t>. (with radiolabeled nucleotides)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4044" name="Rectangle 5131"/>
          <p:cNvSpPr>
            <a:spLocks noChangeArrowheads="1"/>
          </p:cNvSpPr>
          <p:nvPr/>
        </p:nvSpPr>
        <p:spPr bwMode="auto">
          <a:xfrm>
            <a:off x="2511425" y="1762125"/>
            <a:ext cx="4584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Cosmid</a:t>
            </a:r>
          </a:p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vector</a:t>
            </a:r>
            <a:endParaRPr lang="en-US" sz="3200"/>
          </a:p>
        </p:txBody>
      </p:sp>
      <p:sp>
        <p:nvSpPr>
          <p:cNvPr id="44045" name="Rectangle 5143"/>
          <p:cNvSpPr>
            <a:spLocks noChangeArrowheads="1"/>
          </p:cNvSpPr>
          <p:nvPr/>
        </p:nvSpPr>
        <p:spPr bwMode="auto">
          <a:xfrm>
            <a:off x="3835400" y="3848100"/>
            <a:ext cx="69410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 b="1" dirty="0" err="1" smtClean="0">
                <a:solidFill>
                  <a:srgbClr val="FF0000"/>
                </a:solidFill>
                <a:latin typeface="Helvetica" pitchFamily="34" charset="0"/>
              </a:rPr>
              <a:t>Subclone</a:t>
            </a:r>
            <a:r>
              <a:rPr lang="en-US" sz="1050" b="1" dirty="0" smtClean="0">
                <a:solidFill>
                  <a:srgbClr val="FF0000"/>
                </a:solidFill>
                <a:latin typeface="Helvetica" pitchFamily="34" charset="0"/>
              </a:rPr>
              <a:t>*</a:t>
            </a:r>
            <a:r>
              <a:rPr lang="en-US" sz="1050" dirty="0" smtClean="0">
                <a:solidFill>
                  <a:srgbClr val="000000"/>
                </a:solidFill>
                <a:latin typeface="Helvetica" pitchFamily="34" charset="0"/>
              </a:rPr>
              <a:t>.</a:t>
            </a:r>
            <a:endParaRPr lang="en-US" sz="3200" dirty="0"/>
          </a:p>
        </p:txBody>
      </p:sp>
      <p:sp>
        <p:nvSpPr>
          <p:cNvPr id="44046" name="Rectangle 5152"/>
          <p:cNvSpPr>
            <a:spLocks noChangeArrowheads="1"/>
          </p:cNvSpPr>
          <p:nvPr/>
        </p:nvSpPr>
        <p:spPr bwMode="auto">
          <a:xfrm>
            <a:off x="3127375" y="2924175"/>
            <a:ext cx="98264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Screen a library.</a:t>
            </a:r>
            <a:endParaRPr lang="en-US" sz="3200"/>
          </a:p>
        </p:txBody>
      </p:sp>
      <p:sp>
        <p:nvSpPr>
          <p:cNvPr id="44047" name="Rectangle 5167"/>
          <p:cNvSpPr>
            <a:spLocks noChangeArrowheads="1"/>
          </p:cNvSpPr>
          <p:nvPr/>
        </p:nvSpPr>
        <p:spPr bwMode="auto">
          <a:xfrm>
            <a:off x="4041775" y="4543425"/>
            <a:ext cx="98264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Screen a library.</a:t>
            </a:r>
            <a:endParaRPr lang="en-US" sz="3200"/>
          </a:p>
        </p:txBody>
      </p:sp>
      <p:sp>
        <p:nvSpPr>
          <p:cNvPr id="44048" name="Rectangle 5188"/>
          <p:cNvSpPr>
            <a:spLocks noChangeArrowheads="1"/>
          </p:cNvSpPr>
          <p:nvPr/>
        </p:nvSpPr>
        <p:spPr bwMode="auto">
          <a:xfrm>
            <a:off x="4660900" y="4908550"/>
            <a:ext cx="75822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(Third clone)</a:t>
            </a:r>
            <a:endParaRPr lang="en-US" sz="3200"/>
          </a:p>
        </p:txBody>
      </p:sp>
      <p:sp>
        <p:nvSpPr>
          <p:cNvPr id="44049" name="Rectangle 5196"/>
          <p:cNvSpPr>
            <a:spLocks noChangeArrowheads="1"/>
          </p:cNvSpPr>
          <p:nvPr/>
        </p:nvSpPr>
        <p:spPr bwMode="auto">
          <a:xfrm>
            <a:off x="4895850" y="5162550"/>
            <a:ext cx="138339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Repeat subcloning and</a:t>
            </a:r>
          </a:p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screening until gene A</a:t>
            </a:r>
          </a:p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is reached.</a:t>
            </a:r>
            <a:endParaRPr lang="en-US" sz="3200"/>
          </a:p>
        </p:txBody>
      </p:sp>
      <p:sp>
        <p:nvSpPr>
          <p:cNvPr id="44050" name="Rectangle 5243"/>
          <p:cNvSpPr>
            <a:spLocks noChangeArrowheads="1"/>
          </p:cNvSpPr>
          <p:nvPr/>
        </p:nvSpPr>
        <p:spPr bwMode="auto">
          <a:xfrm>
            <a:off x="3930650" y="3362325"/>
            <a:ext cx="908903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(Second clone)</a:t>
            </a:r>
            <a:endParaRPr lang="en-US" sz="3200"/>
          </a:p>
        </p:txBody>
      </p:sp>
      <p:grpSp>
        <p:nvGrpSpPr>
          <p:cNvPr id="44051" name="Group 53"/>
          <p:cNvGrpSpPr>
            <a:grpSpLocks/>
          </p:cNvGrpSpPr>
          <p:nvPr/>
        </p:nvGrpSpPr>
        <p:grpSpPr bwMode="auto">
          <a:xfrm>
            <a:off x="5346700" y="939800"/>
            <a:ext cx="138470" cy="161583"/>
            <a:chOff x="5878513" y="1089025"/>
            <a:chExt cx="138470" cy="161583"/>
          </a:xfrm>
        </p:grpSpPr>
        <p:sp>
          <p:nvSpPr>
            <p:cNvPr id="44091" name="Rectangle 5262"/>
            <p:cNvSpPr>
              <a:spLocks noChangeArrowheads="1"/>
            </p:cNvSpPr>
            <p:nvPr/>
          </p:nvSpPr>
          <p:spPr bwMode="auto">
            <a:xfrm>
              <a:off x="5878513" y="1089025"/>
              <a:ext cx="3687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50">
                  <a:solidFill>
                    <a:srgbClr val="000000"/>
                  </a:solidFill>
                  <a:latin typeface="Helvetica" pitchFamily="34" charset="0"/>
                </a:rPr>
                <a:t>.</a:t>
              </a:r>
              <a:endParaRPr lang="en-US" sz="3200"/>
            </a:p>
          </p:txBody>
        </p:sp>
        <p:sp>
          <p:nvSpPr>
            <p:cNvPr id="44092" name="Rectangle 5263"/>
            <p:cNvSpPr>
              <a:spLocks noChangeArrowheads="1"/>
            </p:cNvSpPr>
            <p:nvPr/>
          </p:nvSpPr>
          <p:spPr bwMode="auto">
            <a:xfrm>
              <a:off x="5913438" y="1089025"/>
              <a:ext cx="3687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50">
                  <a:solidFill>
                    <a:srgbClr val="000000"/>
                  </a:solidFill>
                  <a:latin typeface="Helvetica" pitchFamily="34" charset="0"/>
                </a:rPr>
                <a:t>.</a:t>
              </a:r>
              <a:endParaRPr lang="en-US" sz="3200"/>
            </a:p>
          </p:txBody>
        </p:sp>
        <p:sp>
          <p:nvSpPr>
            <p:cNvPr id="44093" name="Rectangle 5264"/>
            <p:cNvSpPr>
              <a:spLocks noChangeArrowheads="1"/>
            </p:cNvSpPr>
            <p:nvPr/>
          </p:nvSpPr>
          <p:spPr bwMode="auto">
            <a:xfrm>
              <a:off x="5945188" y="1089025"/>
              <a:ext cx="3687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50">
                  <a:solidFill>
                    <a:srgbClr val="000000"/>
                  </a:solidFill>
                  <a:latin typeface="Helvetica" pitchFamily="34" charset="0"/>
                </a:rPr>
                <a:t>.</a:t>
              </a:r>
              <a:endParaRPr lang="en-US" sz="3200"/>
            </a:p>
          </p:txBody>
        </p:sp>
        <p:sp>
          <p:nvSpPr>
            <p:cNvPr id="44094" name="Rectangle 5265"/>
            <p:cNvSpPr>
              <a:spLocks noChangeArrowheads="1"/>
            </p:cNvSpPr>
            <p:nvPr/>
          </p:nvSpPr>
          <p:spPr bwMode="auto">
            <a:xfrm>
              <a:off x="5980113" y="1089025"/>
              <a:ext cx="3687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50">
                  <a:solidFill>
                    <a:srgbClr val="000000"/>
                  </a:solidFill>
                  <a:latin typeface="Helvetica" pitchFamily="34" charset="0"/>
                </a:rPr>
                <a:t>.</a:t>
              </a:r>
              <a:endParaRPr lang="en-US" sz="3200"/>
            </a:p>
          </p:txBody>
        </p:sp>
      </p:grpSp>
      <p:sp>
        <p:nvSpPr>
          <p:cNvPr id="44052" name="Rectangle 5266"/>
          <p:cNvSpPr>
            <a:spLocks noChangeArrowheads="1"/>
          </p:cNvSpPr>
          <p:nvPr/>
        </p:nvSpPr>
        <p:spPr bwMode="auto">
          <a:xfrm>
            <a:off x="5480050" y="939800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 i="1">
                <a:solidFill>
                  <a:srgbClr val="000000"/>
                </a:solidFill>
                <a:latin typeface="Helvetica" pitchFamily="34" charset="0"/>
              </a:rPr>
              <a:t>n</a:t>
            </a:r>
            <a:endParaRPr lang="en-US" sz="3200"/>
          </a:p>
        </p:txBody>
      </p:sp>
      <p:sp>
        <p:nvSpPr>
          <p:cNvPr id="44053" name="Rectangle 5267"/>
          <p:cNvSpPr>
            <a:spLocks noChangeArrowheads="1"/>
          </p:cNvSpPr>
          <p:nvPr/>
        </p:nvSpPr>
        <p:spPr bwMode="auto">
          <a:xfrm>
            <a:off x="2136775" y="377825"/>
            <a:ext cx="45685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Gene </a:t>
            </a:r>
            <a:r>
              <a:rPr lang="en-US" sz="1050" i="1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3200" i="1"/>
          </a:p>
        </p:txBody>
      </p:sp>
      <p:sp>
        <p:nvSpPr>
          <p:cNvPr id="44054" name="Rectangle 5272"/>
          <p:cNvSpPr>
            <a:spLocks noChangeArrowheads="1"/>
          </p:cNvSpPr>
          <p:nvPr/>
        </p:nvSpPr>
        <p:spPr bwMode="auto">
          <a:xfrm>
            <a:off x="2260600" y="1301750"/>
            <a:ext cx="45685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Gene </a:t>
            </a:r>
            <a:r>
              <a:rPr lang="en-US" sz="1050" i="1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3200" i="1"/>
          </a:p>
        </p:txBody>
      </p:sp>
      <p:sp>
        <p:nvSpPr>
          <p:cNvPr id="44055" name="Rectangle 5277"/>
          <p:cNvSpPr>
            <a:spLocks noChangeArrowheads="1"/>
          </p:cNvSpPr>
          <p:nvPr/>
        </p:nvSpPr>
        <p:spPr bwMode="auto">
          <a:xfrm>
            <a:off x="5553075" y="377825"/>
            <a:ext cx="45685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Gene </a:t>
            </a:r>
            <a:r>
              <a:rPr lang="en-US" sz="1050" i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200" i="1"/>
          </a:p>
        </p:txBody>
      </p:sp>
      <p:sp>
        <p:nvSpPr>
          <p:cNvPr id="44056" name="Rectangle 5282"/>
          <p:cNvSpPr>
            <a:spLocks noChangeArrowheads="1"/>
          </p:cNvSpPr>
          <p:nvPr/>
        </p:nvSpPr>
        <p:spPr bwMode="auto">
          <a:xfrm>
            <a:off x="5003800" y="5613400"/>
            <a:ext cx="45685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Gene A</a:t>
            </a:r>
            <a:endParaRPr lang="en-US" sz="3200"/>
          </a:p>
        </p:txBody>
      </p:sp>
      <p:grpSp>
        <p:nvGrpSpPr>
          <p:cNvPr id="44057" name="Group 125"/>
          <p:cNvGrpSpPr>
            <a:grpSpLocks/>
          </p:cNvGrpSpPr>
          <p:nvPr/>
        </p:nvGrpSpPr>
        <p:grpSpPr bwMode="auto">
          <a:xfrm>
            <a:off x="2114550" y="520700"/>
            <a:ext cx="393700" cy="120650"/>
            <a:chOff x="2646363" y="669925"/>
            <a:chExt cx="393700" cy="120650"/>
          </a:xfrm>
        </p:grpSpPr>
        <p:sp>
          <p:nvSpPr>
            <p:cNvPr id="44089" name="Line 5287"/>
            <p:cNvSpPr>
              <a:spLocks noChangeShapeType="1"/>
            </p:cNvSpPr>
            <p:nvPr/>
          </p:nvSpPr>
          <p:spPr bwMode="auto">
            <a:xfrm>
              <a:off x="2849563" y="669925"/>
              <a:ext cx="1587" cy="69850"/>
            </a:xfrm>
            <a:prstGeom prst="line">
              <a:avLst/>
            </a:prstGeom>
            <a:noFill/>
            <a:ln w="74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90" name="Freeform 5288"/>
            <p:cNvSpPr>
              <a:spLocks/>
            </p:cNvSpPr>
            <p:nvPr/>
          </p:nvSpPr>
          <p:spPr bwMode="auto">
            <a:xfrm>
              <a:off x="2646363" y="739775"/>
              <a:ext cx="393700" cy="50800"/>
            </a:xfrm>
            <a:custGeom>
              <a:avLst/>
              <a:gdLst>
                <a:gd name="T0" fmla="*/ 2147483647 w 248"/>
                <a:gd name="T1" fmla="*/ 2147483647 h 32"/>
                <a:gd name="T2" fmla="*/ 2147483647 w 248"/>
                <a:gd name="T3" fmla="*/ 2147483647 h 32"/>
                <a:gd name="T4" fmla="*/ 2147483647 w 248"/>
                <a:gd name="T5" fmla="*/ 2147483647 h 32"/>
                <a:gd name="T6" fmla="*/ 2147483647 w 248"/>
                <a:gd name="T7" fmla="*/ 2147483647 h 32"/>
                <a:gd name="T8" fmla="*/ 2147483647 w 248"/>
                <a:gd name="T9" fmla="*/ 2147483647 h 32"/>
                <a:gd name="T10" fmla="*/ 2147483647 w 248"/>
                <a:gd name="T11" fmla="*/ 2147483647 h 32"/>
                <a:gd name="T12" fmla="*/ 2147483647 w 248"/>
                <a:gd name="T13" fmla="*/ 0 h 32"/>
                <a:gd name="T14" fmla="*/ 2147483647 w 248"/>
                <a:gd name="T15" fmla="*/ 0 h 32"/>
                <a:gd name="T16" fmla="*/ 2147483647 w 248"/>
                <a:gd name="T17" fmla="*/ 0 h 32"/>
                <a:gd name="T18" fmla="*/ 2147483647 w 248"/>
                <a:gd name="T19" fmla="*/ 0 h 32"/>
                <a:gd name="T20" fmla="*/ 2147483647 w 248"/>
                <a:gd name="T21" fmla="*/ 0 h 32"/>
                <a:gd name="T22" fmla="*/ 2147483647 w 248"/>
                <a:gd name="T23" fmla="*/ 2147483647 h 32"/>
                <a:gd name="T24" fmla="*/ 0 w 248"/>
                <a:gd name="T25" fmla="*/ 2147483647 h 32"/>
                <a:gd name="T26" fmla="*/ 0 w 248"/>
                <a:gd name="T27" fmla="*/ 2147483647 h 32"/>
                <a:gd name="T28" fmla="*/ 0 w 248"/>
                <a:gd name="T29" fmla="*/ 2147483647 h 32"/>
                <a:gd name="T30" fmla="*/ 0 w 248"/>
                <a:gd name="T31" fmla="*/ 2147483647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8"/>
                <a:gd name="T49" fmla="*/ 0 h 32"/>
                <a:gd name="T50" fmla="*/ 248 w 248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8" h="32">
                  <a:moveTo>
                    <a:pt x="248" y="32"/>
                  </a:moveTo>
                  <a:lnTo>
                    <a:pt x="248" y="14"/>
                  </a:lnTo>
                  <a:lnTo>
                    <a:pt x="246" y="8"/>
                  </a:lnTo>
                  <a:lnTo>
                    <a:pt x="244" y="4"/>
                  </a:lnTo>
                  <a:lnTo>
                    <a:pt x="240" y="0"/>
                  </a:lnTo>
                  <a:lnTo>
                    <a:pt x="23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32"/>
                  </a:lnTo>
                </a:path>
              </a:pathLst>
            </a:custGeom>
            <a:noFill/>
            <a:ln w="74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44058" name="Group 127"/>
          <p:cNvGrpSpPr>
            <a:grpSpLocks/>
          </p:cNvGrpSpPr>
          <p:nvPr/>
        </p:nvGrpSpPr>
        <p:grpSpPr bwMode="auto">
          <a:xfrm>
            <a:off x="2324100" y="1450975"/>
            <a:ext cx="393700" cy="158750"/>
            <a:chOff x="2855913" y="1600200"/>
            <a:chExt cx="393700" cy="158750"/>
          </a:xfrm>
        </p:grpSpPr>
        <p:sp>
          <p:nvSpPr>
            <p:cNvPr id="44087" name="Line 5289"/>
            <p:cNvSpPr>
              <a:spLocks noChangeShapeType="1"/>
            </p:cNvSpPr>
            <p:nvPr/>
          </p:nvSpPr>
          <p:spPr bwMode="auto">
            <a:xfrm>
              <a:off x="3036888" y="1600200"/>
              <a:ext cx="12700" cy="66675"/>
            </a:xfrm>
            <a:prstGeom prst="line">
              <a:avLst/>
            </a:prstGeom>
            <a:noFill/>
            <a:ln w="74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88" name="Freeform 5290"/>
            <p:cNvSpPr>
              <a:spLocks/>
            </p:cNvSpPr>
            <p:nvPr/>
          </p:nvSpPr>
          <p:spPr bwMode="auto">
            <a:xfrm>
              <a:off x="2855913" y="1631950"/>
              <a:ext cx="393700" cy="127000"/>
            </a:xfrm>
            <a:custGeom>
              <a:avLst/>
              <a:gdLst>
                <a:gd name="T0" fmla="*/ 2147483647 w 248"/>
                <a:gd name="T1" fmla="*/ 2147483647 h 80"/>
                <a:gd name="T2" fmla="*/ 2147483647 w 248"/>
                <a:gd name="T3" fmla="*/ 2147483647 h 80"/>
                <a:gd name="T4" fmla="*/ 2147483647 w 248"/>
                <a:gd name="T5" fmla="*/ 2147483647 h 80"/>
                <a:gd name="T6" fmla="*/ 2147483647 w 248"/>
                <a:gd name="T7" fmla="*/ 2147483647 h 80"/>
                <a:gd name="T8" fmla="*/ 2147483647 w 248"/>
                <a:gd name="T9" fmla="*/ 2147483647 h 80"/>
                <a:gd name="T10" fmla="*/ 2147483647 w 248"/>
                <a:gd name="T11" fmla="*/ 2147483647 h 80"/>
                <a:gd name="T12" fmla="*/ 2147483647 w 248"/>
                <a:gd name="T13" fmla="*/ 0 h 80"/>
                <a:gd name="T14" fmla="*/ 2147483647 w 248"/>
                <a:gd name="T15" fmla="*/ 0 h 80"/>
                <a:gd name="T16" fmla="*/ 2147483647 w 248"/>
                <a:gd name="T17" fmla="*/ 2147483647 h 80"/>
                <a:gd name="T18" fmla="*/ 2147483647 w 248"/>
                <a:gd name="T19" fmla="*/ 2147483647 h 80"/>
                <a:gd name="T20" fmla="*/ 2147483647 w 248"/>
                <a:gd name="T21" fmla="*/ 2147483647 h 80"/>
                <a:gd name="T22" fmla="*/ 2147483647 w 248"/>
                <a:gd name="T23" fmla="*/ 2147483647 h 80"/>
                <a:gd name="T24" fmla="*/ 0 w 248"/>
                <a:gd name="T25" fmla="*/ 2147483647 h 80"/>
                <a:gd name="T26" fmla="*/ 0 w 248"/>
                <a:gd name="T27" fmla="*/ 2147483647 h 80"/>
                <a:gd name="T28" fmla="*/ 0 w 248"/>
                <a:gd name="T29" fmla="*/ 2147483647 h 80"/>
                <a:gd name="T30" fmla="*/ 2147483647 w 24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8"/>
                <a:gd name="T49" fmla="*/ 0 h 80"/>
                <a:gd name="T50" fmla="*/ 248 w 24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8" h="80">
                  <a:moveTo>
                    <a:pt x="248" y="30"/>
                  </a:moveTo>
                  <a:lnTo>
                    <a:pt x="244" y="12"/>
                  </a:lnTo>
                  <a:lnTo>
                    <a:pt x="242" y="6"/>
                  </a:lnTo>
                  <a:lnTo>
                    <a:pt x="238" y="2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12" y="46"/>
                  </a:lnTo>
                  <a:lnTo>
                    <a:pt x="6" y="48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4" y="80"/>
                  </a:lnTo>
                </a:path>
              </a:pathLst>
            </a:custGeom>
            <a:noFill/>
            <a:ln w="74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44059" name="Group 126"/>
          <p:cNvGrpSpPr>
            <a:grpSpLocks/>
          </p:cNvGrpSpPr>
          <p:nvPr/>
        </p:nvGrpSpPr>
        <p:grpSpPr bwMode="auto">
          <a:xfrm>
            <a:off x="5534025" y="520700"/>
            <a:ext cx="396875" cy="120650"/>
            <a:chOff x="6065838" y="669925"/>
            <a:chExt cx="396875" cy="120650"/>
          </a:xfrm>
        </p:grpSpPr>
        <p:sp>
          <p:nvSpPr>
            <p:cNvPr id="44085" name="Line 5293"/>
            <p:cNvSpPr>
              <a:spLocks noChangeShapeType="1"/>
            </p:cNvSpPr>
            <p:nvPr/>
          </p:nvSpPr>
          <p:spPr bwMode="auto">
            <a:xfrm>
              <a:off x="6269038" y="669925"/>
              <a:ext cx="1587" cy="69850"/>
            </a:xfrm>
            <a:prstGeom prst="line">
              <a:avLst/>
            </a:prstGeom>
            <a:noFill/>
            <a:ln w="74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86" name="Freeform 5294"/>
            <p:cNvSpPr>
              <a:spLocks/>
            </p:cNvSpPr>
            <p:nvPr/>
          </p:nvSpPr>
          <p:spPr bwMode="auto">
            <a:xfrm>
              <a:off x="6065838" y="739775"/>
              <a:ext cx="396875" cy="50800"/>
            </a:xfrm>
            <a:custGeom>
              <a:avLst/>
              <a:gdLst>
                <a:gd name="T0" fmla="*/ 2147483647 w 250"/>
                <a:gd name="T1" fmla="*/ 2147483647 h 32"/>
                <a:gd name="T2" fmla="*/ 2147483647 w 250"/>
                <a:gd name="T3" fmla="*/ 2147483647 h 32"/>
                <a:gd name="T4" fmla="*/ 2147483647 w 250"/>
                <a:gd name="T5" fmla="*/ 2147483647 h 32"/>
                <a:gd name="T6" fmla="*/ 2147483647 w 250"/>
                <a:gd name="T7" fmla="*/ 2147483647 h 32"/>
                <a:gd name="T8" fmla="*/ 2147483647 w 250"/>
                <a:gd name="T9" fmla="*/ 2147483647 h 32"/>
                <a:gd name="T10" fmla="*/ 2147483647 w 250"/>
                <a:gd name="T11" fmla="*/ 2147483647 h 32"/>
                <a:gd name="T12" fmla="*/ 2147483647 w 250"/>
                <a:gd name="T13" fmla="*/ 0 h 32"/>
                <a:gd name="T14" fmla="*/ 2147483647 w 250"/>
                <a:gd name="T15" fmla="*/ 0 h 32"/>
                <a:gd name="T16" fmla="*/ 2147483647 w 250"/>
                <a:gd name="T17" fmla="*/ 0 h 32"/>
                <a:gd name="T18" fmla="*/ 2147483647 w 250"/>
                <a:gd name="T19" fmla="*/ 0 h 32"/>
                <a:gd name="T20" fmla="*/ 2147483647 w 250"/>
                <a:gd name="T21" fmla="*/ 0 h 32"/>
                <a:gd name="T22" fmla="*/ 2147483647 w 250"/>
                <a:gd name="T23" fmla="*/ 2147483647 h 32"/>
                <a:gd name="T24" fmla="*/ 2147483647 w 250"/>
                <a:gd name="T25" fmla="*/ 2147483647 h 32"/>
                <a:gd name="T26" fmla="*/ 0 w 250"/>
                <a:gd name="T27" fmla="*/ 2147483647 h 32"/>
                <a:gd name="T28" fmla="*/ 0 w 250"/>
                <a:gd name="T29" fmla="*/ 2147483647 h 32"/>
                <a:gd name="T30" fmla="*/ 0 w 250"/>
                <a:gd name="T31" fmla="*/ 2147483647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0"/>
                <a:gd name="T49" fmla="*/ 0 h 32"/>
                <a:gd name="T50" fmla="*/ 250 w 250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0" h="32">
                  <a:moveTo>
                    <a:pt x="250" y="32"/>
                  </a:moveTo>
                  <a:lnTo>
                    <a:pt x="250" y="14"/>
                  </a:lnTo>
                  <a:lnTo>
                    <a:pt x="248" y="8"/>
                  </a:lnTo>
                  <a:lnTo>
                    <a:pt x="246" y="4"/>
                  </a:lnTo>
                  <a:lnTo>
                    <a:pt x="240" y="0"/>
                  </a:lnTo>
                  <a:lnTo>
                    <a:pt x="23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32"/>
                  </a:lnTo>
                </a:path>
              </a:pathLst>
            </a:custGeom>
            <a:noFill/>
            <a:ln w="74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44060" name="Rectangle 5295"/>
          <p:cNvSpPr>
            <a:spLocks noChangeArrowheads="1"/>
          </p:cNvSpPr>
          <p:nvPr/>
        </p:nvSpPr>
        <p:spPr bwMode="auto">
          <a:xfrm>
            <a:off x="4387851" y="6523037"/>
            <a:ext cx="49244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en-US" sz="1000" dirty="0"/>
              <a:t>Copyright </a:t>
            </a:r>
            <a:r>
              <a:rPr lang="en-US" sz="1000" dirty="0">
                <a:cs typeface="Times New Roman" pitchFamily="18" charset="0"/>
              </a:rPr>
              <a:t>© </a:t>
            </a:r>
            <a:r>
              <a:rPr lang="en-US" sz="1000" dirty="0"/>
              <a:t>The McGraw-Hill Companies, Inc. Permission required for reproduction or display.</a:t>
            </a:r>
          </a:p>
        </p:txBody>
      </p:sp>
      <p:sp>
        <p:nvSpPr>
          <p:cNvPr id="44061" name="Rectangle 5063"/>
          <p:cNvSpPr>
            <a:spLocks noChangeArrowheads="1"/>
          </p:cNvSpPr>
          <p:nvPr/>
        </p:nvSpPr>
        <p:spPr bwMode="auto">
          <a:xfrm>
            <a:off x="3049588" y="3251200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sz="3200"/>
          </a:p>
        </p:txBody>
      </p:sp>
      <p:sp>
        <p:nvSpPr>
          <p:cNvPr id="44062" name="Rectangle 5063"/>
          <p:cNvSpPr>
            <a:spLocks noChangeArrowheads="1"/>
          </p:cNvSpPr>
          <p:nvPr/>
        </p:nvSpPr>
        <p:spPr bwMode="auto">
          <a:xfrm>
            <a:off x="3686175" y="3273425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3200"/>
          </a:p>
        </p:txBody>
      </p:sp>
      <p:grpSp>
        <p:nvGrpSpPr>
          <p:cNvPr id="44063" name="Group 132"/>
          <p:cNvGrpSpPr>
            <a:grpSpLocks/>
          </p:cNvGrpSpPr>
          <p:nvPr/>
        </p:nvGrpSpPr>
        <p:grpSpPr bwMode="auto">
          <a:xfrm>
            <a:off x="3667125" y="3754438"/>
            <a:ext cx="82550" cy="300037"/>
            <a:chOff x="4198938" y="3903663"/>
            <a:chExt cx="82550" cy="300037"/>
          </a:xfrm>
        </p:grpSpPr>
        <p:sp>
          <p:nvSpPr>
            <p:cNvPr id="44083" name="Freeform 5057"/>
            <p:cNvSpPr>
              <a:spLocks/>
            </p:cNvSpPr>
            <p:nvPr/>
          </p:nvSpPr>
          <p:spPr bwMode="auto">
            <a:xfrm>
              <a:off x="4198938" y="4060825"/>
              <a:ext cx="82550" cy="142875"/>
            </a:xfrm>
            <a:custGeom>
              <a:avLst/>
              <a:gdLst>
                <a:gd name="T0" fmla="*/ 2147483647 w 52"/>
                <a:gd name="T1" fmla="*/ 0 h 90"/>
                <a:gd name="T2" fmla="*/ 2147483647 w 52"/>
                <a:gd name="T3" fmla="*/ 2147483647 h 90"/>
                <a:gd name="T4" fmla="*/ 0 w 52"/>
                <a:gd name="T5" fmla="*/ 0 h 90"/>
                <a:gd name="T6" fmla="*/ 2147483647 w 52"/>
                <a:gd name="T7" fmla="*/ 2147483647 h 90"/>
                <a:gd name="T8" fmla="*/ 2147483647 w 5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90"/>
                <a:gd name="T17" fmla="*/ 52 w 5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90">
                  <a:moveTo>
                    <a:pt x="52" y="0"/>
                  </a:moveTo>
                  <a:lnTo>
                    <a:pt x="26" y="12"/>
                  </a:lnTo>
                  <a:lnTo>
                    <a:pt x="0" y="0"/>
                  </a:lnTo>
                  <a:lnTo>
                    <a:pt x="26" y="9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84" name="Line 5054"/>
            <p:cNvSpPr>
              <a:spLocks noChangeShapeType="1"/>
            </p:cNvSpPr>
            <p:nvPr/>
          </p:nvSpPr>
          <p:spPr bwMode="auto">
            <a:xfrm>
              <a:off x="4233863" y="3903663"/>
              <a:ext cx="1587" cy="215900"/>
            </a:xfrm>
            <a:prstGeom prst="line">
              <a:avLst/>
            </a:prstGeom>
            <a:noFill/>
            <a:ln w="111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44064" name="Rectangle 5063"/>
          <p:cNvSpPr>
            <a:spLocks noChangeArrowheads="1"/>
          </p:cNvSpPr>
          <p:nvPr/>
        </p:nvSpPr>
        <p:spPr bwMode="auto">
          <a:xfrm>
            <a:off x="3663950" y="4137025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3200"/>
          </a:p>
        </p:txBody>
      </p:sp>
      <p:sp>
        <p:nvSpPr>
          <p:cNvPr id="44065" name="Rectangle 5063"/>
          <p:cNvSpPr>
            <a:spLocks noChangeArrowheads="1"/>
          </p:cNvSpPr>
          <p:nvPr/>
        </p:nvSpPr>
        <p:spPr bwMode="auto">
          <a:xfrm>
            <a:off x="3876675" y="4846638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sz="3200"/>
          </a:p>
        </p:txBody>
      </p:sp>
      <p:sp>
        <p:nvSpPr>
          <p:cNvPr id="44066" name="Rectangle 5063"/>
          <p:cNvSpPr>
            <a:spLocks noChangeArrowheads="1"/>
          </p:cNvSpPr>
          <p:nvPr/>
        </p:nvSpPr>
        <p:spPr bwMode="auto">
          <a:xfrm>
            <a:off x="4395788" y="4846638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sz="3200"/>
          </a:p>
        </p:txBody>
      </p:sp>
      <p:sp>
        <p:nvSpPr>
          <p:cNvPr id="44067" name="Rectangle 5063"/>
          <p:cNvSpPr>
            <a:spLocks noChangeArrowheads="1"/>
          </p:cNvSpPr>
          <p:nvPr/>
        </p:nvSpPr>
        <p:spPr bwMode="auto">
          <a:xfrm>
            <a:off x="4527550" y="5707063"/>
            <a:ext cx="753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 i="1">
                <a:solidFill>
                  <a:srgbClr val="000000"/>
                </a:solidFill>
                <a:latin typeface="Helvetica" pitchFamily="34" charset="0"/>
              </a:rPr>
              <a:t>n</a:t>
            </a:r>
            <a:endParaRPr lang="en-US" sz="3200" i="1"/>
          </a:p>
        </p:txBody>
      </p:sp>
      <p:grpSp>
        <p:nvGrpSpPr>
          <p:cNvPr id="44068" name="Group 130"/>
          <p:cNvGrpSpPr>
            <a:grpSpLocks/>
          </p:cNvGrpSpPr>
          <p:nvPr/>
        </p:nvGrpSpPr>
        <p:grpSpPr bwMode="auto">
          <a:xfrm>
            <a:off x="4718050" y="5597525"/>
            <a:ext cx="336550" cy="323850"/>
            <a:chOff x="5249863" y="5746750"/>
            <a:chExt cx="336550" cy="323850"/>
          </a:xfrm>
        </p:grpSpPr>
        <p:sp>
          <p:nvSpPr>
            <p:cNvPr id="44081" name="Freeform 5292"/>
            <p:cNvSpPr>
              <a:spLocks/>
            </p:cNvSpPr>
            <p:nvPr/>
          </p:nvSpPr>
          <p:spPr bwMode="auto">
            <a:xfrm>
              <a:off x="5249863" y="5746750"/>
              <a:ext cx="336550" cy="323850"/>
            </a:xfrm>
            <a:custGeom>
              <a:avLst/>
              <a:gdLst>
                <a:gd name="T0" fmla="*/ 2147483647 w 212"/>
                <a:gd name="T1" fmla="*/ 2147483647 h 204"/>
                <a:gd name="T2" fmla="*/ 2147483647 w 212"/>
                <a:gd name="T3" fmla="*/ 2147483647 h 204"/>
                <a:gd name="T4" fmla="*/ 2147483647 w 212"/>
                <a:gd name="T5" fmla="*/ 2147483647 h 204"/>
                <a:gd name="T6" fmla="*/ 2147483647 w 212"/>
                <a:gd name="T7" fmla="*/ 2147483647 h 204"/>
                <a:gd name="T8" fmla="*/ 2147483647 w 212"/>
                <a:gd name="T9" fmla="*/ 2147483647 h 204"/>
                <a:gd name="T10" fmla="*/ 2147483647 w 212"/>
                <a:gd name="T11" fmla="*/ 2147483647 h 204"/>
                <a:gd name="T12" fmla="*/ 2147483647 w 212"/>
                <a:gd name="T13" fmla="*/ 2147483647 h 204"/>
                <a:gd name="T14" fmla="*/ 2147483647 w 212"/>
                <a:gd name="T15" fmla="*/ 2147483647 h 204"/>
                <a:gd name="T16" fmla="*/ 2147483647 w 212"/>
                <a:gd name="T17" fmla="*/ 2147483647 h 204"/>
                <a:gd name="T18" fmla="*/ 2147483647 w 212"/>
                <a:gd name="T19" fmla="*/ 2147483647 h 204"/>
                <a:gd name="T20" fmla="*/ 2147483647 w 212"/>
                <a:gd name="T21" fmla="*/ 2147483647 h 204"/>
                <a:gd name="T22" fmla="*/ 2147483647 w 212"/>
                <a:gd name="T23" fmla="*/ 0 h 204"/>
                <a:gd name="T24" fmla="*/ 2147483647 w 212"/>
                <a:gd name="T25" fmla="*/ 2147483647 h 204"/>
                <a:gd name="T26" fmla="*/ 2147483647 w 212"/>
                <a:gd name="T27" fmla="*/ 2147483647 h 204"/>
                <a:gd name="T28" fmla="*/ 2147483647 w 212"/>
                <a:gd name="T29" fmla="*/ 2147483647 h 204"/>
                <a:gd name="T30" fmla="*/ 0 w 212"/>
                <a:gd name="T31" fmla="*/ 2147483647 h 20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2"/>
                <a:gd name="T49" fmla="*/ 0 h 204"/>
                <a:gd name="T50" fmla="*/ 212 w 212"/>
                <a:gd name="T51" fmla="*/ 204 h 20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2" h="204">
                  <a:moveTo>
                    <a:pt x="196" y="204"/>
                  </a:moveTo>
                  <a:lnTo>
                    <a:pt x="208" y="190"/>
                  </a:lnTo>
                  <a:lnTo>
                    <a:pt x="212" y="186"/>
                  </a:lnTo>
                  <a:lnTo>
                    <a:pt x="212" y="180"/>
                  </a:lnTo>
                  <a:lnTo>
                    <a:pt x="210" y="174"/>
                  </a:lnTo>
                  <a:lnTo>
                    <a:pt x="208" y="17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0" y="18"/>
                  </a:lnTo>
                </a:path>
              </a:pathLst>
            </a:custGeom>
            <a:noFill/>
            <a:ln w="749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cxnSp>
          <p:nvCxnSpPr>
            <p:cNvPr id="44082" name="Straight Connector 129"/>
            <p:cNvCxnSpPr>
              <a:cxnSpLocks noChangeShapeType="1"/>
            </p:cNvCxnSpPr>
            <p:nvPr/>
          </p:nvCxnSpPr>
          <p:spPr bwMode="auto">
            <a:xfrm flipV="1">
              <a:off x="5427663" y="5853454"/>
              <a:ext cx="92075" cy="18288"/>
            </a:xfrm>
            <a:prstGeom prst="line">
              <a:avLst/>
            </a:prstGeom>
            <a:noFill/>
            <a:ln w="7493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069" name="Group 132"/>
          <p:cNvGrpSpPr>
            <a:grpSpLocks/>
          </p:cNvGrpSpPr>
          <p:nvPr/>
        </p:nvGrpSpPr>
        <p:grpSpPr bwMode="auto">
          <a:xfrm>
            <a:off x="2901950" y="2182813"/>
            <a:ext cx="82550" cy="300037"/>
            <a:chOff x="4198938" y="3903663"/>
            <a:chExt cx="82550" cy="300037"/>
          </a:xfrm>
        </p:grpSpPr>
        <p:sp>
          <p:nvSpPr>
            <p:cNvPr id="44079" name="Freeform 5057"/>
            <p:cNvSpPr>
              <a:spLocks/>
            </p:cNvSpPr>
            <p:nvPr/>
          </p:nvSpPr>
          <p:spPr bwMode="auto">
            <a:xfrm>
              <a:off x="4198938" y="4060825"/>
              <a:ext cx="82550" cy="142875"/>
            </a:xfrm>
            <a:custGeom>
              <a:avLst/>
              <a:gdLst>
                <a:gd name="T0" fmla="*/ 2147483647 w 52"/>
                <a:gd name="T1" fmla="*/ 0 h 90"/>
                <a:gd name="T2" fmla="*/ 2147483647 w 52"/>
                <a:gd name="T3" fmla="*/ 2147483647 h 90"/>
                <a:gd name="T4" fmla="*/ 0 w 52"/>
                <a:gd name="T5" fmla="*/ 0 h 90"/>
                <a:gd name="T6" fmla="*/ 2147483647 w 52"/>
                <a:gd name="T7" fmla="*/ 2147483647 h 90"/>
                <a:gd name="T8" fmla="*/ 2147483647 w 5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90"/>
                <a:gd name="T17" fmla="*/ 52 w 5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90">
                  <a:moveTo>
                    <a:pt x="52" y="0"/>
                  </a:moveTo>
                  <a:lnTo>
                    <a:pt x="26" y="12"/>
                  </a:lnTo>
                  <a:lnTo>
                    <a:pt x="0" y="0"/>
                  </a:lnTo>
                  <a:lnTo>
                    <a:pt x="26" y="9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80" name="Line 5054"/>
            <p:cNvSpPr>
              <a:spLocks noChangeShapeType="1"/>
            </p:cNvSpPr>
            <p:nvPr/>
          </p:nvSpPr>
          <p:spPr bwMode="auto">
            <a:xfrm>
              <a:off x="4233863" y="3903663"/>
              <a:ext cx="1587" cy="215900"/>
            </a:xfrm>
            <a:prstGeom prst="line">
              <a:avLst/>
            </a:prstGeom>
            <a:noFill/>
            <a:ln w="111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44070" name="Group 132"/>
          <p:cNvGrpSpPr>
            <a:grpSpLocks/>
          </p:cNvGrpSpPr>
          <p:nvPr/>
        </p:nvGrpSpPr>
        <p:grpSpPr bwMode="auto">
          <a:xfrm>
            <a:off x="3941763" y="4424363"/>
            <a:ext cx="82550" cy="300037"/>
            <a:chOff x="4198938" y="3903663"/>
            <a:chExt cx="82550" cy="300037"/>
          </a:xfrm>
        </p:grpSpPr>
        <p:sp>
          <p:nvSpPr>
            <p:cNvPr id="44077" name="Freeform 5057"/>
            <p:cNvSpPr>
              <a:spLocks/>
            </p:cNvSpPr>
            <p:nvPr/>
          </p:nvSpPr>
          <p:spPr bwMode="auto">
            <a:xfrm>
              <a:off x="4198938" y="4060825"/>
              <a:ext cx="82550" cy="142875"/>
            </a:xfrm>
            <a:custGeom>
              <a:avLst/>
              <a:gdLst>
                <a:gd name="T0" fmla="*/ 2147483647 w 52"/>
                <a:gd name="T1" fmla="*/ 0 h 90"/>
                <a:gd name="T2" fmla="*/ 2147483647 w 52"/>
                <a:gd name="T3" fmla="*/ 2147483647 h 90"/>
                <a:gd name="T4" fmla="*/ 0 w 52"/>
                <a:gd name="T5" fmla="*/ 0 h 90"/>
                <a:gd name="T6" fmla="*/ 2147483647 w 52"/>
                <a:gd name="T7" fmla="*/ 2147483647 h 90"/>
                <a:gd name="T8" fmla="*/ 2147483647 w 5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90"/>
                <a:gd name="T17" fmla="*/ 52 w 5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90">
                  <a:moveTo>
                    <a:pt x="52" y="0"/>
                  </a:moveTo>
                  <a:lnTo>
                    <a:pt x="26" y="12"/>
                  </a:lnTo>
                  <a:lnTo>
                    <a:pt x="0" y="0"/>
                  </a:lnTo>
                  <a:lnTo>
                    <a:pt x="26" y="9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78" name="Line 5054"/>
            <p:cNvSpPr>
              <a:spLocks noChangeShapeType="1"/>
            </p:cNvSpPr>
            <p:nvPr/>
          </p:nvSpPr>
          <p:spPr bwMode="auto">
            <a:xfrm>
              <a:off x="4233863" y="3903663"/>
              <a:ext cx="1587" cy="215900"/>
            </a:xfrm>
            <a:prstGeom prst="line">
              <a:avLst/>
            </a:prstGeom>
            <a:noFill/>
            <a:ln w="111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44071" name="Group 132"/>
          <p:cNvGrpSpPr>
            <a:grpSpLocks/>
          </p:cNvGrpSpPr>
          <p:nvPr/>
        </p:nvGrpSpPr>
        <p:grpSpPr bwMode="auto">
          <a:xfrm>
            <a:off x="4530725" y="5297488"/>
            <a:ext cx="82550" cy="300037"/>
            <a:chOff x="4198938" y="3903663"/>
            <a:chExt cx="82550" cy="300037"/>
          </a:xfrm>
        </p:grpSpPr>
        <p:sp>
          <p:nvSpPr>
            <p:cNvPr id="44075" name="Freeform 5057"/>
            <p:cNvSpPr>
              <a:spLocks/>
            </p:cNvSpPr>
            <p:nvPr/>
          </p:nvSpPr>
          <p:spPr bwMode="auto">
            <a:xfrm>
              <a:off x="4198938" y="4060825"/>
              <a:ext cx="82550" cy="142875"/>
            </a:xfrm>
            <a:custGeom>
              <a:avLst/>
              <a:gdLst>
                <a:gd name="T0" fmla="*/ 2147483647 w 52"/>
                <a:gd name="T1" fmla="*/ 0 h 90"/>
                <a:gd name="T2" fmla="*/ 2147483647 w 52"/>
                <a:gd name="T3" fmla="*/ 2147483647 h 90"/>
                <a:gd name="T4" fmla="*/ 0 w 52"/>
                <a:gd name="T5" fmla="*/ 0 h 90"/>
                <a:gd name="T6" fmla="*/ 2147483647 w 52"/>
                <a:gd name="T7" fmla="*/ 2147483647 h 90"/>
                <a:gd name="T8" fmla="*/ 2147483647 w 52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90"/>
                <a:gd name="T17" fmla="*/ 52 w 52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90">
                  <a:moveTo>
                    <a:pt x="52" y="0"/>
                  </a:moveTo>
                  <a:lnTo>
                    <a:pt x="26" y="12"/>
                  </a:lnTo>
                  <a:lnTo>
                    <a:pt x="0" y="0"/>
                  </a:lnTo>
                  <a:lnTo>
                    <a:pt x="26" y="9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4076" name="Line 5054"/>
            <p:cNvSpPr>
              <a:spLocks noChangeShapeType="1"/>
            </p:cNvSpPr>
            <p:nvPr/>
          </p:nvSpPr>
          <p:spPr bwMode="auto">
            <a:xfrm>
              <a:off x="4233863" y="3903663"/>
              <a:ext cx="1587" cy="215900"/>
            </a:xfrm>
            <a:prstGeom prst="line">
              <a:avLst/>
            </a:prstGeom>
            <a:noFill/>
            <a:ln w="1117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3305481" name="Text Box 9"/>
          <p:cNvSpPr txBox="1">
            <a:spLocks noChangeArrowheads="1"/>
          </p:cNvSpPr>
          <p:nvPr/>
        </p:nvSpPr>
        <p:spPr bwMode="auto">
          <a:xfrm>
            <a:off x="304800" y="62484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chemeClr val="hlink"/>
                </a:solidFill>
                <a:latin typeface="Times New Roman" pitchFamily="18" charset="0"/>
              </a:rPr>
              <a:t>Figure 20.18</a:t>
            </a:r>
            <a:endParaRPr lang="en-US" b="1" i="1">
              <a:latin typeface="Times New Roman" pitchFamily="18" charset="0"/>
            </a:endParaRPr>
          </a:p>
        </p:txBody>
      </p:sp>
      <p:sp>
        <p:nvSpPr>
          <p:cNvPr id="3305489" name="AutoShape 17"/>
          <p:cNvSpPr>
            <a:spLocks noChangeArrowheads="1"/>
          </p:cNvSpPr>
          <p:nvPr/>
        </p:nvSpPr>
        <p:spPr bwMode="auto">
          <a:xfrm>
            <a:off x="5020953" y="1886666"/>
            <a:ext cx="3971149" cy="1355751"/>
          </a:xfrm>
          <a:prstGeom prst="wedgeRectCallout">
            <a:avLst>
              <a:gd name="adj1" fmla="val 16249"/>
              <a:gd name="adj2" fmla="val 4579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dirty="0"/>
              <a:t>The number of steps required to reach the gene of interest depends on the distance between the start and end points</a:t>
            </a:r>
          </a:p>
        </p:txBody>
      </p:sp>
    </p:spTree>
    <p:extLst>
      <p:ext uri="{BB962C8B-B14F-4D97-AF65-F5344CB8AC3E}">
        <p14:creationId xmlns:p14="http://schemas.microsoft.com/office/powerpoint/2010/main" val="1695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5481" grpId="0"/>
      <p:bldP spid="33054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0" y="6397823"/>
            <a:ext cx="17264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dirty="0" err="1" smtClean="0"/>
              <a:t>Brooker</a:t>
            </a:r>
            <a:r>
              <a:rPr lang="en-US" sz="1400" b="1" dirty="0" smtClean="0"/>
              <a:t>, Fig </a:t>
            </a:r>
            <a:r>
              <a:rPr lang="en-US" sz="1400" b="1" dirty="0"/>
              <a:t>21.14</a:t>
            </a:r>
          </a:p>
        </p:txBody>
      </p:sp>
      <p:pic>
        <p:nvPicPr>
          <p:cNvPr id="48132" name="Picture 255" descr="bro25332_21_14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406400"/>
            <a:ext cx="2971800" cy="58102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48133" name="Picture 256" descr="bro25332_21_14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6400"/>
            <a:ext cx="2971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4" name="Group 251"/>
          <p:cNvGrpSpPr>
            <a:grpSpLocks/>
          </p:cNvGrpSpPr>
          <p:nvPr/>
        </p:nvGrpSpPr>
        <p:grpSpPr bwMode="auto">
          <a:xfrm>
            <a:off x="2971800" y="1808163"/>
            <a:ext cx="60325" cy="577850"/>
            <a:chOff x="2883127" y="1925638"/>
            <a:chExt cx="60325" cy="577850"/>
          </a:xfrm>
          <a:solidFill>
            <a:schemeClr val="bg1"/>
          </a:solidFill>
        </p:grpSpPr>
        <p:sp>
          <p:nvSpPr>
            <p:cNvPr id="48379" name="Line 13"/>
            <p:cNvSpPr>
              <a:spLocks noChangeShapeType="1"/>
            </p:cNvSpPr>
            <p:nvPr/>
          </p:nvSpPr>
          <p:spPr bwMode="auto">
            <a:xfrm>
              <a:off x="2911702" y="1925638"/>
              <a:ext cx="1588" cy="492125"/>
            </a:xfrm>
            <a:prstGeom prst="line">
              <a:avLst/>
            </a:prstGeom>
            <a:grpFill/>
            <a:ln w="8509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48380" name="Freeform 14"/>
            <p:cNvSpPr>
              <a:spLocks/>
            </p:cNvSpPr>
            <p:nvPr/>
          </p:nvSpPr>
          <p:spPr bwMode="auto">
            <a:xfrm>
              <a:off x="2883127" y="2395538"/>
              <a:ext cx="60325" cy="107950"/>
            </a:xfrm>
            <a:custGeom>
              <a:avLst/>
              <a:gdLst>
                <a:gd name="T0" fmla="*/ 2147483647 w 38"/>
                <a:gd name="T1" fmla="*/ 0 h 68"/>
                <a:gd name="T2" fmla="*/ 2147483647 w 38"/>
                <a:gd name="T3" fmla="*/ 2147483647 h 68"/>
                <a:gd name="T4" fmla="*/ 0 w 38"/>
                <a:gd name="T5" fmla="*/ 0 h 68"/>
                <a:gd name="T6" fmla="*/ 2147483647 w 38"/>
                <a:gd name="T7" fmla="*/ 2147483647 h 68"/>
                <a:gd name="T8" fmla="*/ 2147483647 w 38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8"/>
                <a:gd name="T17" fmla="*/ 38 w 38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8">
                  <a:moveTo>
                    <a:pt x="38" y="0"/>
                  </a:moveTo>
                  <a:lnTo>
                    <a:pt x="20" y="10"/>
                  </a:lnTo>
                  <a:lnTo>
                    <a:pt x="0" y="0"/>
                  </a:lnTo>
                  <a:lnTo>
                    <a:pt x="20" y="68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48135" name="Group 252"/>
          <p:cNvGrpSpPr>
            <a:grpSpLocks/>
          </p:cNvGrpSpPr>
          <p:nvPr/>
        </p:nvGrpSpPr>
        <p:grpSpPr bwMode="auto">
          <a:xfrm>
            <a:off x="6886575" y="1808163"/>
            <a:ext cx="63500" cy="812800"/>
            <a:chOff x="6112102" y="1925638"/>
            <a:chExt cx="63500" cy="812800"/>
          </a:xfrm>
        </p:grpSpPr>
        <p:sp>
          <p:nvSpPr>
            <p:cNvPr id="48377" name="Line 15"/>
            <p:cNvSpPr>
              <a:spLocks noChangeShapeType="1"/>
            </p:cNvSpPr>
            <p:nvPr/>
          </p:nvSpPr>
          <p:spPr bwMode="auto">
            <a:xfrm>
              <a:off x="6143852" y="1925638"/>
              <a:ext cx="1588" cy="727075"/>
            </a:xfrm>
            <a:prstGeom prst="line">
              <a:avLst/>
            </a:pr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/>
            </a:p>
          </p:txBody>
        </p:sp>
        <p:sp>
          <p:nvSpPr>
            <p:cNvPr id="48378" name="Freeform 16"/>
            <p:cNvSpPr>
              <a:spLocks/>
            </p:cNvSpPr>
            <p:nvPr/>
          </p:nvSpPr>
          <p:spPr bwMode="auto">
            <a:xfrm>
              <a:off x="6112102" y="2630488"/>
              <a:ext cx="63500" cy="107950"/>
            </a:xfrm>
            <a:custGeom>
              <a:avLst/>
              <a:gdLst>
                <a:gd name="T0" fmla="*/ 2147483647 w 40"/>
                <a:gd name="T1" fmla="*/ 0 h 68"/>
                <a:gd name="T2" fmla="*/ 2147483647 w 40"/>
                <a:gd name="T3" fmla="*/ 2147483647 h 68"/>
                <a:gd name="T4" fmla="*/ 0 w 40"/>
                <a:gd name="T5" fmla="*/ 0 h 68"/>
                <a:gd name="T6" fmla="*/ 2147483647 w 40"/>
                <a:gd name="T7" fmla="*/ 2147483647 h 68"/>
                <a:gd name="T8" fmla="*/ 2147483647 w 40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8"/>
                <a:gd name="T17" fmla="*/ 40 w 4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8">
                  <a:moveTo>
                    <a:pt x="40" y="0"/>
                  </a:moveTo>
                  <a:lnTo>
                    <a:pt x="20" y="8"/>
                  </a:lnTo>
                  <a:lnTo>
                    <a:pt x="0" y="0"/>
                  </a:lnTo>
                  <a:lnTo>
                    <a:pt x="20" y="6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/>
            </a:p>
          </p:txBody>
        </p:sp>
      </p:grpSp>
      <p:grpSp>
        <p:nvGrpSpPr>
          <p:cNvPr id="48136" name="Group 330"/>
          <p:cNvGrpSpPr>
            <a:grpSpLocks/>
          </p:cNvGrpSpPr>
          <p:nvPr/>
        </p:nvGrpSpPr>
        <p:grpSpPr bwMode="auto">
          <a:xfrm>
            <a:off x="2962275" y="3065463"/>
            <a:ext cx="63500" cy="479425"/>
            <a:chOff x="2873375" y="3182938"/>
            <a:chExt cx="63500" cy="479425"/>
          </a:xfrm>
          <a:solidFill>
            <a:schemeClr val="bg1"/>
          </a:solidFill>
        </p:grpSpPr>
        <p:sp>
          <p:nvSpPr>
            <p:cNvPr id="48375" name="Line 17"/>
            <p:cNvSpPr>
              <a:spLocks noChangeShapeType="1"/>
            </p:cNvSpPr>
            <p:nvPr/>
          </p:nvSpPr>
          <p:spPr bwMode="auto">
            <a:xfrm>
              <a:off x="2905125" y="3182938"/>
              <a:ext cx="1588" cy="393700"/>
            </a:xfrm>
            <a:prstGeom prst="line">
              <a:avLst/>
            </a:prstGeom>
            <a:grpFill/>
            <a:ln w="8509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48376" name="Freeform 18"/>
            <p:cNvSpPr>
              <a:spLocks/>
            </p:cNvSpPr>
            <p:nvPr/>
          </p:nvSpPr>
          <p:spPr bwMode="auto">
            <a:xfrm>
              <a:off x="2873375" y="3554413"/>
              <a:ext cx="63500" cy="107950"/>
            </a:xfrm>
            <a:custGeom>
              <a:avLst/>
              <a:gdLst>
                <a:gd name="T0" fmla="*/ 2147483647 w 40"/>
                <a:gd name="T1" fmla="*/ 0 h 68"/>
                <a:gd name="T2" fmla="*/ 2147483647 w 40"/>
                <a:gd name="T3" fmla="*/ 2147483647 h 68"/>
                <a:gd name="T4" fmla="*/ 0 w 40"/>
                <a:gd name="T5" fmla="*/ 0 h 68"/>
                <a:gd name="T6" fmla="*/ 2147483647 w 40"/>
                <a:gd name="T7" fmla="*/ 2147483647 h 68"/>
                <a:gd name="T8" fmla="*/ 2147483647 w 40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8"/>
                <a:gd name="T17" fmla="*/ 40 w 4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8">
                  <a:moveTo>
                    <a:pt x="40" y="0"/>
                  </a:moveTo>
                  <a:lnTo>
                    <a:pt x="20" y="8"/>
                  </a:lnTo>
                  <a:lnTo>
                    <a:pt x="0" y="0"/>
                  </a:lnTo>
                  <a:lnTo>
                    <a:pt x="20" y="68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48137" name="Group 331"/>
          <p:cNvGrpSpPr>
            <a:grpSpLocks/>
          </p:cNvGrpSpPr>
          <p:nvPr/>
        </p:nvGrpSpPr>
        <p:grpSpPr bwMode="auto">
          <a:xfrm>
            <a:off x="2962275" y="4183063"/>
            <a:ext cx="63500" cy="917575"/>
            <a:chOff x="2873375" y="4300538"/>
            <a:chExt cx="63500" cy="917575"/>
          </a:xfrm>
          <a:solidFill>
            <a:schemeClr val="bg1"/>
          </a:solidFill>
        </p:grpSpPr>
        <p:sp>
          <p:nvSpPr>
            <p:cNvPr id="48373" name="Line 19"/>
            <p:cNvSpPr>
              <a:spLocks noChangeShapeType="1"/>
            </p:cNvSpPr>
            <p:nvPr/>
          </p:nvSpPr>
          <p:spPr bwMode="auto">
            <a:xfrm>
              <a:off x="2905125" y="4300538"/>
              <a:ext cx="1588" cy="831850"/>
            </a:xfrm>
            <a:prstGeom prst="line">
              <a:avLst/>
            </a:prstGeom>
            <a:grpFill/>
            <a:ln w="8509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48374" name="Freeform 20"/>
            <p:cNvSpPr>
              <a:spLocks/>
            </p:cNvSpPr>
            <p:nvPr/>
          </p:nvSpPr>
          <p:spPr bwMode="auto">
            <a:xfrm>
              <a:off x="2873375" y="5110163"/>
              <a:ext cx="63500" cy="107950"/>
            </a:xfrm>
            <a:custGeom>
              <a:avLst/>
              <a:gdLst>
                <a:gd name="T0" fmla="*/ 2147483647 w 40"/>
                <a:gd name="T1" fmla="*/ 0 h 68"/>
                <a:gd name="T2" fmla="*/ 2147483647 w 40"/>
                <a:gd name="T3" fmla="*/ 2147483647 h 68"/>
                <a:gd name="T4" fmla="*/ 0 w 40"/>
                <a:gd name="T5" fmla="*/ 0 h 68"/>
                <a:gd name="T6" fmla="*/ 2147483647 w 40"/>
                <a:gd name="T7" fmla="*/ 2147483647 h 68"/>
                <a:gd name="T8" fmla="*/ 2147483647 w 40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8"/>
                <a:gd name="T17" fmla="*/ 40 w 4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8">
                  <a:moveTo>
                    <a:pt x="40" y="0"/>
                  </a:moveTo>
                  <a:lnTo>
                    <a:pt x="20" y="8"/>
                  </a:lnTo>
                  <a:lnTo>
                    <a:pt x="0" y="0"/>
                  </a:lnTo>
                  <a:lnTo>
                    <a:pt x="20" y="68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48138" name="Group 332"/>
          <p:cNvGrpSpPr>
            <a:grpSpLocks/>
          </p:cNvGrpSpPr>
          <p:nvPr/>
        </p:nvGrpSpPr>
        <p:grpSpPr bwMode="auto">
          <a:xfrm>
            <a:off x="2962275" y="5484813"/>
            <a:ext cx="63500" cy="425450"/>
            <a:chOff x="2873375" y="5602288"/>
            <a:chExt cx="63500" cy="425450"/>
          </a:xfrm>
          <a:solidFill>
            <a:schemeClr val="bg1"/>
          </a:solidFill>
        </p:grpSpPr>
        <p:sp>
          <p:nvSpPr>
            <p:cNvPr id="48371" name="Line 21"/>
            <p:cNvSpPr>
              <a:spLocks noChangeShapeType="1"/>
            </p:cNvSpPr>
            <p:nvPr/>
          </p:nvSpPr>
          <p:spPr bwMode="auto">
            <a:xfrm>
              <a:off x="2905125" y="5602288"/>
              <a:ext cx="1588" cy="339725"/>
            </a:xfrm>
            <a:prstGeom prst="line">
              <a:avLst/>
            </a:prstGeom>
            <a:grpFill/>
            <a:ln w="8509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48372" name="Freeform 22"/>
            <p:cNvSpPr>
              <a:spLocks/>
            </p:cNvSpPr>
            <p:nvPr/>
          </p:nvSpPr>
          <p:spPr bwMode="auto">
            <a:xfrm>
              <a:off x="2873375" y="5919788"/>
              <a:ext cx="63500" cy="107950"/>
            </a:xfrm>
            <a:custGeom>
              <a:avLst/>
              <a:gdLst>
                <a:gd name="T0" fmla="*/ 2147483647 w 40"/>
                <a:gd name="T1" fmla="*/ 0 h 68"/>
                <a:gd name="T2" fmla="*/ 2147483647 w 40"/>
                <a:gd name="T3" fmla="*/ 2147483647 h 68"/>
                <a:gd name="T4" fmla="*/ 0 w 40"/>
                <a:gd name="T5" fmla="*/ 0 h 68"/>
                <a:gd name="T6" fmla="*/ 2147483647 w 40"/>
                <a:gd name="T7" fmla="*/ 2147483647 h 68"/>
                <a:gd name="T8" fmla="*/ 2147483647 w 40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8"/>
                <a:gd name="T17" fmla="*/ 40 w 4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8">
                  <a:moveTo>
                    <a:pt x="40" y="0"/>
                  </a:moveTo>
                  <a:lnTo>
                    <a:pt x="20" y="8"/>
                  </a:lnTo>
                  <a:lnTo>
                    <a:pt x="0" y="0"/>
                  </a:lnTo>
                  <a:lnTo>
                    <a:pt x="20" y="68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</p:grpSp>
      <p:grpSp>
        <p:nvGrpSpPr>
          <p:cNvPr id="48139" name="Group 334"/>
          <p:cNvGrpSpPr>
            <a:grpSpLocks/>
          </p:cNvGrpSpPr>
          <p:nvPr/>
        </p:nvGrpSpPr>
        <p:grpSpPr bwMode="auto">
          <a:xfrm>
            <a:off x="6880225" y="3954463"/>
            <a:ext cx="63500" cy="1035050"/>
            <a:chOff x="6105525" y="4071938"/>
            <a:chExt cx="63500" cy="1035050"/>
          </a:xfrm>
        </p:grpSpPr>
        <p:sp>
          <p:nvSpPr>
            <p:cNvPr id="48369" name="Line 23"/>
            <p:cNvSpPr>
              <a:spLocks noChangeShapeType="1"/>
            </p:cNvSpPr>
            <p:nvPr/>
          </p:nvSpPr>
          <p:spPr bwMode="auto">
            <a:xfrm>
              <a:off x="6137275" y="4071938"/>
              <a:ext cx="1588" cy="949325"/>
            </a:xfrm>
            <a:prstGeom prst="line">
              <a:avLst/>
            </a:pr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/>
            </a:p>
          </p:txBody>
        </p:sp>
        <p:sp>
          <p:nvSpPr>
            <p:cNvPr id="48370" name="Freeform 24"/>
            <p:cNvSpPr>
              <a:spLocks/>
            </p:cNvSpPr>
            <p:nvPr/>
          </p:nvSpPr>
          <p:spPr bwMode="auto">
            <a:xfrm>
              <a:off x="6105525" y="4999038"/>
              <a:ext cx="63500" cy="107950"/>
            </a:xfrm>
            <a:custGeom>
              <a:avLst/>
              <a:gdLst>
                <a:gd name="T0" fmla="*/ 2147483647 w 40"/>
                <a:gd name="T1" fmla="*/ 0 h 68"/>
                <a:gd name="T2" fmla="*/ 2147483647 w 40"/>
                <a:gd name="T3" fmla="*/ 2147483647 h 68"/>
                <a:gd name="T4" fmla="*/ 0 w 40"/>
                <a:gd name="T5" fmla="*/ 0 h 68"/>
                <a:gd name="T6" fmla="*/ 2147483647 w 40"/>
                <a:gd name="T7" fmla="*/ 2147483647 h 68"/>
                <a:gd name="T8" fmla="*/ 2147483647 w 40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8"/>
                <a:gd name="T17" fmla="*/ 40 w 4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8">
                  <a:moveTo>
                    <a:pt x="40" y="0"/>
                  </a:moveTo>
                  <a:lnTo>
                    <a:pt x="20" y="8"/>
                  </a:lnTo>
                  <a:lnTo>
                    <a:pt x="0" y="0"/>
                  </a:lnTo>
                  <a:lnTo>
                    <a:pt x="20" y="6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/>
            </a:p>
          </p:txBody>
        </p:sp>
      </p:grpSp>
      <p:grpSp>
        <p:nvGrpSpPr>
          <p:cNvPr id="48140" name="Group 333"/>
          <p:cNvGrpSpPr>
            <a:grpSpLocks/>
          </p:cNvGrpSpPr>
          <p:nvPr/>
        </p:nvGrpSpPr>
        <p:grpSpPr bwMode="auto">
          <a:xfrm>
            <a:off x="6880225" y="5310188"/>
            <a:ext cx="63500" cy="600075"/>
            <a:chOff x="6105525" y="5427663"/>
            <a:chExt cx="63500" cy="600075"/>
          </a:xfrm>
        </p:grpSpPr>
        <p:sp>
          <p:nvSpPr>
            <p:cNvPr id="48367" name="Line 25"/>
            <p:cNvSpPr>
              <a:spLocks noChangeShapeType="1"/>
            </p:cNvSpPr>
            <p:nvPr/>
          </p:nvSpPr>
          <p:spPr bwMode="auto">
            <a:xfrm>
              <a:off x="6137275" y="5427663"/>
              <a:ext cx="1588" cy="514350"/>
            </a:xfrm>
            <a:prstGeom prst="line">
              <a:avLst/>
            </a:prstGeom>
            <a:noFill/>
            <a:ln w="850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b="1"/>
            </a:p>
          </p:txBody>
        </p:sp>
        <p:sp>
          <p:nvSpPr>
            <p:cNvPr id="48368" name="Freeform 26"/>
            <p:cNvSpPr>
              <a:spLocks/>
            </p:cNvSpPr>
            <p:nvPr/>
          </p:nvSpPr>
          <p:spPr bwMode="auto">
            <a:xfrm>
              <a:off x="6105525" y="5919788"/>
              <a:ext cx="63500" cy="107950"/>
            </a:xfrm>
            <a:custGeom>
              <a:avLst/>
              <a:gdLst>
                <a:gd name="T0" fmla="*/ 2147483647 w 40"/>
                <a:gd name="T1" fmla="*/ 0 h 68"/>
                <a:gd name="T2" fmla="*/ 2147483647 w 40"/>
                <a:gd name="T3" fmla="*/ 2147483647 h 68"/>
                <a:gd name="T4" fmla="*/ 0 w 40"/>
                <a:gd name="T5" fmla="*/ 0 h 68"/>
                <a:gd name="T6" fmla="*/ 2147483647 w 40"/>
                <a:gd name="T7" fmla="*/ 2147483647 h 68"/>
                <a:gd name="T8" fmla="*/ 2147483647 w 40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8"/>
                <a:gd name="T17" fmla="*/ 40 w 4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8">
                  <a:moveTo>
                    <a:pt x="40" y="0"/>
                  </a:moveTo>
                  <a:lnTo>
                    <a:pt x="20" y="8"/>
                  </a:lnTo>
                  <a:lnTo>
                    <a:pt x="0" y="0"/>
                  </a:lnTo>
                  <a:lnTo>
                    <a:pt x="20" y="6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 b="1"/>
            </a:p>
          </p:txBody>
        </p:sp>
      </p:grpSp>
      <p:sp>
        <p:nvSpPr>
          <p:cNvPr id="48141" name="Freeform 5896"/>
          <p:cNvSpPr>
            <a:spLocks/>
          </p:cNvSpPr>
          <p:nvPr/>
        </p:nvSpPr>
        <p:spPr bwMode="auto">
          <a:xfrm>
            <a:off x="2517775" y="5240338"/>
            <a:ext cx="57150" cy="66675"/>
          </a:xfrm>
          <a:custGeom>
            <a:avLst/>
            <a:gdLst>
              <a:gd name="T0" fmla="*/ 0 w 36"/>
              <a:gd name="T1" fmla="*/ 2147483647 h 42"/>
              <a:gd name="T2" fmla="*/ 0 w 36"/>
              <a:gd name="T3" fmla="*/ 2147483647 h 42"/>
              <a:gd name="T4" fmla="*/ 0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2147483647 w 36"/>
              <a:gd name="T41" fmla="*/ 2147483647 h 42"/>
              <a:gd name="T42" fmla="*/ 2147483647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2147483647 w 36"/>
              <a:gd name="T57" fmla="*/ 2147483647 h 42"/>
              <a:gd name="T58" fmla="*/ 2147483647 w 36"/>
              <a:gd name="T59" fmla="*/ 2147483647 h 42"/>
              <a:gd name="T60" fmla="*/ 2147483647 w 36"/>
              <a:gd name="T61" fmla="*/ 2147483647 h 42"/>
              <a:gd name="T62" fmla="*/ 2147483647 w 36"/>
              <a:gd name="T63" fmla="*/ 2147483647 h 42"/>
              <a:gd name="T64" fmla="*/ 2147483647 w 36"/>
              <a:gd name="T65" fmla="*/ 2147483647 h 42"/>
              <a:gd name="T66" fmla="*/ 2147483647 w 36"/>
              <a:gd name="T67" fmla="*/ 2147483647 h 42"/>
              <a:gd name="T68" fmla="*/ 2147483647 w 36"/>
              <a:gd name="T69" fmla="*/ 2147483647 h 42"/>
              <a:gd name="T70" fmla="*/ 2147483647 w 36"/>
              <a:gd name="T71" fmla="*/ 2147483647 h 42"/>
              <a:gd name="T72" fmla="*/ 2147483647 w 36"/>
              <a:gd name="T73" fmla="*/ 2147483647 h 42"/>
              <a:gd name="T74" fmla="*/ 2147483647 w 36"/>
              <a:gd name="T75" fmla="*/ 2147483647 h 42"/>
              <a:gd name="T76" fmla="*/ 2147483647 w 36"/>
              <a:gd name="T77" fmla="*/ 2147483647 h 42"/>
              <a:gd name="T78" fmla="*/ 2147483647 w 36"/>
              <a:gd name="T79" fmla="*/ 2147483647 h 42"/>
              <a:gd name="T80" fmla="*/ 2147483647 w 36"/>
              <a:gd name="T81" fmla="*/ 2147483647 h 42"/>
              <a:gd name="T82" fmla="*/ 2147483647 w 36"/>
              <a:gd name="T83" fmla="*/ 2147483647 h 42"/>
              <a:gd name="T84" fmla="*/ 2147483647 w 36"/>
              <a:gd name="T85" fmla="*/ 2147483647 h 42"/>
              <a:gd name="T86" fmla="*/ 2147483647 w 36"/>
              <a:gd name="T87" fmla="*/ 2147483647 h 42"/>
              <a:gd name="T88" fmla="*/ 2147483647 w 36"/>
              <a:gd name="T89" fmla="*/ 2147483647 h 42"/>
              <a:gd name="T90" fmla="*/ 2147483647 w 36"/>
              <a:gd name="T91" fmla="*/ 2147483647 h 42"/>
              <a:gd name="T92" fmla="*/ 2147483647 w 36"/>
              <a:gd name="T93" fmla="*/ 2147483647 h 42"/>
              <a:gd name="T94" fmla="*/ 2147483647 w 36"/>
              <a:gd name="T95" fmla="*/ 2147483647 h 42"/>
              <a:gd name="T96" fmla="*/ 2147483647 w 36"/>
              <a:gd name="T97" fmla="*/ 2147483647 h 42"/>
              <a:gd name="T98" fmla="*/ 2147483647 w 36"/>
              <a:gd name="T99" fmla="*/ 2147483647 h 42"/>
              <a:gd name="T100" fmla="*/ 2147483647 w 36"/>
              <a:gd name="T101" fmla="*/ 2147483647 h 42"/>
              <a:gd name="T102" fmla="*/ 2147483647 w 36"/>
              <a:gd name="T103" fmla="*/ 0 h 42"/>
              <a:gd name="T104" fmla="*/ 2147483647 w 36"/>
              <a:gd name="T105" fmla="*/ 0 h 42"/>
              <a:gd name="T106" fmla="*/ 2147483647 w 36"/>
              <a:gd name="T107" fmla="*/ 0 h 42"/>
              <a:gd name="T108" fmla="*/ 2147483647 w 36"/>
              <a:gd name="T109" fmla="*/ 2147483647 h 42"/>
              <a:gd name="T110" fmla="*/ 2147483647 w 36"/>
              <a:gd name="T111" fmla="*/ 2147483647 h 42"/>
              <a:gd name="T112" fmla="*/ 0 w 36"/>
              <a:gd name="T113" fmla="*/ 2147483647 h 42"/>
              <a:gd name="T114" fmla="*/ 0 w 36"/>
              <a:gd name="T115" fmla="*/ 2147483647 h 42"/>
              <a:gd name="T116" fmla="*/ 0 w 36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6"/>
              <a:gd name="T178" fmla="*/ 0 h 42"/>
              <a:gd name="T179" fmla="*/ 36 w 36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6" h="42">
                <a:moveTo>
                  <a:pt x="0" y="20"/>
                </a:moveTo>
                <a:lnTo>
                  <a:pt x="0" y="20"/>
                </a:lnTo>
                <a:lnTo>
                  <a:pt x="0" y="28"/>
                </a:lnTo>
                <a:lnTo>
                  <a:pt x="2" y="32"/>
                </a:lnTo>
                <a:lnTo>
                  <a:pt x="6" y="38"/>
                </a:lnTo>
                <a:lnTo>
                  <a:pt x="10" y="40"/>
                </a:lnTo>
                <a:lnTo>
                  <a:pt x="18" y="42"/>
                </a:lnTo>
                <a:lnTo>
                  <a:pt x="24" y="40"/>
                </a:lnTo>
                <a:lnTo>
                  <a:pt x="30" y="36"/>
                </a:lnTo>
                <a:lnTo>
                  <a:pt x="32" y="34"/>
                </a:lnTo>
                <a:lnTo>
                  <a:pt x="34" y="40"/>
                </a:lnTo>
                <a:lnTo>
                  <a:pt x="36" y="40"/>
                </a:lnTo>
                <a:lnTo>
                  <a:pt x="36" y="20"/>
                </a:lnTo>
                <a:lnTo>
                  <a:pt x="18" y="20"/>
                </a:lnTo>
                <a:lnTo>
                  <a:pt x="18" y="24"/>
                </a:lnTo>
                <a:lnTo>
                  <a:pt x="32" y="24"/>
                </a:lnTo>
                <a:lnTo>
                  <a:pt x="30" y="30"/>
                </a:lnTo>
                <a:lnTo>
                  <a:pt x="26" y="36"/>
                </a:lnTo>
                <a:lnTo>
                  <a:pt x="22" y="38"/>
                </a:lnTo>
                <a:lnTo>
                  <a:pt x="18" y="38"/>
                </a:lnTo>
                <a:lnTo>
                  <a:pt x="12" y="38"/>
                </a:lnTo>
                <a:lnTo>
                  <a:pt x="6" y="34"/>
                </a:lnTo>
                <a:lnTo>
                  <a:pt x="4" y="28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2" y="4"/>
                </a:lnTo>
                <a:lnTo>
                  <a:pt x="18" y="4"/>
                </a:lnTo>
                <a:lnTo>
                  <a:pt x="22" y="4"/>
                </a:lnTo>
                <a:lnTo>
                  <a:pt x="26" y="6"/>
                </a:lnTo>
                <a:lnTo>
                  <a:pt x="28" y="8"/>
                </a:lnTo>
                <a:lnTo>
                  <a:pt x="30" y="12"/>
                </a:lnTo>
                <a:lnTo>
                  <a:pt x="34" y="12"/>
                </a:lnTo>
                <a:lnTo>
                  <a:pt x="32" y="6"/>
                </a:lnTo>
                <a:lnTo>
                  <a:pt x="28" y="4"/>
                </a:lnTo>
                <a:lnTo>
                  <a:pt x="24" y="0"/>
                </a:lnTo>
                <a:lnTo>
                  <a:pt x="18" y="0"/>
                </a:lnTo>
                <a:lnTo>
                  <a:pt x="10" y="2"/>
                </a:lnTo>
                <a:lnTo>
                  <a:pt x="4" y="6"/>
                </a:lnTo>
                <a:lnTo>
                  <a:pt x="0" y="14"/>
                </a:ln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42" name="Freeform 5897"/>
          <p:cNvSpPr>
            <a:spLocks noEditPoints="1"/>
          </p:cNvSpPr>
          <p:nvPr/>
        </p:nvSpPr>
        <p:spPr bwMode="auto">
          <a:xfrm>
            <a:off x="2593975" y="5243513"/>
            <a:ext cx="53975" cy="60325"/>
          </a:xfrm>
          <a:custGeom>
            <a:avLst/>
            <a:gdLst>
              <a:gd name="T0" fmla="*/ 2147483647 w 34"/>
              <a:gd name="T1" fmla="*/ 0 h 38"/>
              <a:gd name="T2" fmla="*/ 2147483647 w 34"/>
              <a:gd name="T3" fmla="*/ 0 h 38"/>
              <a:gd name="T4" fmla="*/ 0 w 34"/>
              <a:gd name="T5" fmla="*/ 2147483647 h 38"/>
              <a:gd name="T6" fmla="*/ 0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0 h 38"/>
              <a:gd name="T28" fmla="*/ 2147483647 w 34"/>
              <a:gd name="T29" fmla="*/ 0 h 38"/>
              <a:gd name="T30" fmla="*/ 2147483647 w 34"/>
              <a:gd name="T31" fmla="*/ 0 h 38"/>
              <a:gd name="T32" fmla="*/ 2147483647 w 34"/>
              <a:gd name="T33" fmla="*/ 0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2147483647 h 38"/>
              <a:gd name="T42" fmla="*/ 2147483647 w 34"/>
              <a:gd name="T43" fmla="*/ 2147483647 h 38"/>
              <a:gd name="T44" fmla="*/ 2147483647 w 34"/>
              <a:gd name="T45" fmla="*/ 2147483647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"/>
              <a:gd name="T70" fmla="*/ 0 h 38"/>
              <a:gd name="T71" fmla="*/ 34 w 34"/>
              <a:gd name="T72" fmla="*/ 38 h 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" h="38">
                <a:moveTo>
                  <a:pt x="14" y="0"/>
                </a:moveTo>
                <a:lnTo>
                  <a:pt x="14" y="0"/>
                </a:lnTo>
                <a:lnTo>
                  <a:pt x="0" y="38"/>
                </a:lnTo>
                <a:lnTo>
                  <a:pt x="4" y="38"/>
                </a:lnTo>
                <a:lnTo>
                  <a:pt x="8" y="26"/>
                </a:lnTo>
                <a:lnTo>
                  <a:pt x="26" y="26"/>
                </a:lnTo>
                <a:lnTo>
                  <a:pt x="30" y="38"/>
                </a:lnTo>
                <a:lnTo>
                  <a:pt x="34" y="38"/>
                </a:lnTo>
                <a:lnTo>
                  <a:pt x="20" y="0"/>
                </a:lnTo>
                <a:lnTo>
                  <a:pt x="14" y="0"/>
                </a:lnTo>
                <a:close/>
                <a:moveTo>
                  <a:pt x="10" y="22"/>
                </a:moveTo>
                <a:lnTo>
                  <a:pt x="16" y="2"/>
                </a:lnTo>
                <a:lnTo>
                  <a:pt x="18" y="4"/>
                </a:lnTo>
                <a:lnTo>
                  <a:pt x="24" y="24"/>
                </a:lnTo>
                <a:lnTo>
                  <a:pt x="8" y="24"/>
                </a:lnTo>
                <a:lnTo>
                  <a:pt x="10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43" name="Freeform 5898"/>
          <p:cNvSpPr>
            <a:spLocks/>
          </p:cNvSpPr>
          <p:nvPr/>
        </p:nvSpPr>
        <p:spPr bwMode="auto">
          <a:xfrm>
            <a:off x="2670175" y="5240338"/>
            <a:ext cx="57150" cy="66675"/>
          </a:xfrm>
          <a:custGeom>
            <a:avLst/>
            <a:gdLst>
              <a:gd name="T0" fmla="*/ 0 w 36"/>
              <a:gd name="T1" fmla="*/ 2147483647 h 42"/>
              <a:gd name="T2" fmla="*/ 0 w 36"/>
              <a:gd name="T3" fmla="*/ 2147483647 h 42"/>
              <a:gd name="T4" fmla="*/ 2147483647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2147483647 w 36"/>
              <a:gd name="T41" fmla="*/ 2147483647 h 42"/>
              <a:gd name="T42" fmla="*/ 2147483647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2147483647 w 36"/>
              <a:gd name="T57" fmla="*/ 2147483647 h 42"/>
              <a:gd name="T58" fmla="*/ 2147483647 w 36"/>
              <a:gd name="T59" fmla="*/ 2147483647 h 42"/>
              <a:gd name="T60" fmla="*/ 2147483647 w 36"/>
              <a:gd name="T61" fmla="*/ 2147483647 h 42"/>
              <a:gd name="T62" fmla="*/ 2147483647 w 36"/>
              <a:gd name="T63" fmla="*/ 2147483647 h 42"/>
              <a:gd name="T64" fmla="*/ 2147483647 w 36"/>
              <a:gd name="T65" fmla="*/ 2147483647 h 42"/>
              <a:gd name="T66" fmla="*/ 2147483647 w 36"/>
              <a:gd name="T67" fmla="*/ 2147483647 h 42"/>
              <a:gd name="T68" fmla="*/ 2147483647 w 36"/>
              <a:gd name="T69" fmla="*/ 2147483647 h 42"/>
              <a:gd name="T70" fmla="*/ 2147483647 w 36"/>
              <a:gd name="T71" fmla="*/ 2147483647 h 42"/>
              <a:gd name="T72" fmla="*/ 2147483647 w 36"/>
              <a:gd name="T73" fmla="*/ 2147483647 h 42"/>
              <a:gd name="T74" fmla="*/ 2147483647 w 36"/>
              <a:gd name="T75" fmla="*/ 2147483647 h 42"/>
              <a:gd name="T76" fmla="*/ 2147483647 w 36"/>
              <a:gd name="T77" fmla="*/ 0 h 42"/>
              <a:gd name="T78" fmla="*/ 2147483647 w 36"/>
              <a:gd name="T79" fmla="*/ 0 h 42"/>
              <a:gd name="T80" fmla="*/ 2147483647 w 36"/>
              <a:gd name="T81" fmla="*/ 2147483647 h 42"/>
              <a:gd name="T82" fmla="*/ 2147483647 w 36"/>
              <a:gd name="T83" fmla="*/ 2147483647 h 42"/>
              <a:gd name="T84" fmla="*/ 2147483647 w 36"/>
              <a:gd name="T85" fmla="*/ 2147483647 h 42"/>
              <a:gd name="T86" fmla="*/ 0 w 36"/>
              <a:gd name="T87" fmla="*/ 2147483647 h 42"/>
              <a:gd name="T88" fmla="*/ 0 w 36"/>
              <a:gd name="T89" fmla="*/ 2147483647 h 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"/>
              <a:gd name="T136" fmla="*/ 0 h 42"/>
              <a:gd name="T137" fmla="*/ 36 w 36"/>
              <a:gd name="T138" fmla="*/ 42 h 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" h="42">
                <a:moveTo>
                  <a:pt x="0" y="20"/>
                </a:move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2" y="40"/>
                </a:lnTo>
                <a:lnTo>
                  <a:pt x="18" y="42"/>
                </a:lnTo>
                <a:lnTo>
                  <a:pt x="22" y="42"/>
                </a:lnTo>
                <a:lnTo>
                  <a:pt x="28" y="40"/>
                </a:lnTo>
                <a:lnTo>
                  <a:pt x="32" y="34"/>
                </a:lnTo>
                <a:lnTo>
                  <a:pt x="36" y="28"/>
                </a:lnTo>
                <a:lnTo>
                  <a:pt x="32" y="28"/>
                </a:lnTo>
                <a:lnTo>
                  <a:pt x="30" y="34"/>
                </a:lnTo>
                <a:lnTo>
                  <a:pt x="26" y="36"/>
                </a:lnTo>
                <a:lnTo>
                  <a:pt x="22" y="38"/>
                </a:lnTo>
                <a:lnTo>
                  <a:pt x="20" y="38"/>
                </a:lnTo>
                <a:lnTo>
                  <a:pt x="14" y="38"/>
                </a:lnTo>
                <a:lnTo>
                  <a:pt x="8" y="34"/>
                </a:lnTo>
                <a:lnTo>
                  <a:pt x="6" y="28"/>
                </a:lnTo>
                <a:lnTo>
                  <a:pt x="4" y="20"/>
                </a:lnTo>
                <a:lnTo>
                  <a:pt x="6" y="14"/>
                </a:lnTo>
                <a:lnTo>
                  <a:pt x="8" y="8"/>
                </a:lnTo>
                <a:lnTo>
                  <a:pt x="14" y="4"/>
                </a:lnTo>
                <a:lnTo>
                  <a:pt x="20" y="4"/>
                </a:lnTo>
                <a:lnTo>
                  <a:pt x="26" y="4"/>
                </a:lnTo>
                <a:lnTo>
                  <a:pt x="30" y="8"/>
                </a:lnTo>
                <a:lnTo>
                  <a:pt x="32" y="12"/>
                </a:lnTo>
                <a:lnTo>
                  <a:pt x="34" y="12"/>
                </a:lnTo>
                <a:lnTo>
                  <a:pt x="34" y="8"/>
                </a:lnTo>
                <a:lnTo>
                  <a:pt x="30" y="4"/>
                </a:lnTo>
                <a:lnTo>
                  <a:pt x="26" y="2"/>
                </a:lnTo>
                <a:lnTo>
                  <a:pt x="20" y="0"/>
                </a:lnTo>
                <a:lnTo>
                  <a:pt x="12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44" name="Freeform 5899"/>
          <p:cNvSpPr>
            <a:spLocks/>
          </p:cNvSpPr>
          <p:nvPr/>
        </p:nvSpPr>
        <p:spPr bwMode="auto">
          <a:xfrm>
            <a:off x="2749550" y="5240338"/>
            <a:ext cx="53975" cy="66675"/>
          </a:xfrm>
          <a:custGeom>
            <a:avLst/>
            <a:gdLst>
              <a:gd name="T0" fmla="*/ 0 w 34"/>
              <a:gd name="T1" fmla="*/ 2147483647 h 42"/>
              <a:gd name="T2" fmla="*/ 0 w 34"/>
              <a:gd name="T3" fmla="*/ 2147483647 h 42"/>
              <a:gd name="T4" fmla="*/ 0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2147483647 w 34"/>
              <a:gd name="T57" fmla="*/ 2147483647 h 42"/>
              <a:gd name="T58" fmla="*/ 2147483647 w 34"/>
              <a:gd name="T59" fmla="*/ 2147483647 h 42"/>
              <a:gd name="T60" fmla="*/ 2147483647 w 34"/>
              <a:gd name="T61" fmla="*/ 2147483647 h 42"/>
              <a:gd name="T62" fmla="*/ 2147483647 w 34"/>
              <a:gd name="T63" fmla="*/ 2147483647 h 42"/>
              <a:gd name="T64" fmla="*/ 2147483647 w 34"/>
              <a:gd name="T65" fmla="*/ 2147483647 h 42"/>
              <a:gd name="T66" fmla="*/ 2147483647 w 34"/>
              <a:gd name="T67" fmla="*/ 2147483647 h 42"/>
              <a:gd name="T68" fmla="*/ 2147483647 w 34"/>
              <a:gd name="T69" fmla="*/ 2147483647 h 42"/>
              <a:gd name="T70" fmla="*/ 2147483647 w 34"/>
              <a:gd name="T71" fmla="*/ 2147483647 h 42"/>
              <a:gd name="T72" fmla="*/ 2147483647 w 34"/>
              <a:gd name="T73" fmla="*/ 2147483647 h 42"/>
              <a:gd name="T74" fmla="*/ 2147483647 w 34"/>
              <a:gd name="T75" fmla="*/ 2147483647 h 42"/>
              <a:gd name="T76" fmla="*/ 2147483647 w 34"/>
              <a:gd name="T77" fmla="*/ 0 h 42"/>
              <a:gd name="T78" fmla="*/ 2147483647 w 34"/>
              <a:gd name="T79" fmla="*/ 0 h 42"/>
              <a:gd name="T80" fmla="*/ 2147483647 w 34"/>
              <a:gd name="T81" fmla="*/ 2147483647 h 42"/>
              <a:gd name="T82" fmla="*/ 2147483647 w 34"/>
              <a:gd name="T83" fmla="*/ 2147483647 h 42"/>
              <a:gd name="T84" fmla="*/ 0 w 34"/>
              <a:gd name="T85" fmla="*/ 2147483647 h 42"/>
              <a:gd name="T86" fmla="*/ 0 w 34"/>
              <a:gd name="T87" fmla="*/ 2147483647 h 42"/>
              <a:gd name="T88" fmla="*/ 0 w 34"/>
              <a:gd name="T89" fmla="*/ 2147483647 h 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"/>
              <a:gd name="T136" fmla="*/ 0 h 42"/>
              <a:gd name="T137" fmla="*/ 34 w 34"/>
              <a:gd name="T138" fmla="*/ 42 h 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" h="42">
                <a:moveTo>
                  <a:pt x="0" y="20"/>
                </a:moveTo>
                <a:lnTo>
                  <a:pt x="0" y="20"/>
                </a:lnTo>
                <a:lnTo>
                  <a:pt x="0" y="30"/>
                </a:lnTo>
                <a:lnTo>
                  <a:pt x="4" y="36"/>
                </a:lnTo>
                <a:lnTo>
                  <a:pt x="10" y="40"/>
                </a:lnTo>
                <a:lnTo>
                  <a:pt x="16" y="42"/>
                </a:lnTo>
                <a:lnTo>
                  <a:pt x="20" y="42"/>
                </a:lnTo>
                <a:lnTo>
                  <a:pt x="26" y="40"/>
                </a:lnTo>
                <a:lnTo>
                  <a:pt x="30" y="34"/>
                </a:lnTo>
                <a:lnTo>
                  <a:pt x="34" y="28"/>
                </a:lnTo>
                <a:lnTo>
                  <a:pt x="30" y="28"/>
                </a:lnTo>
                <a:lnTo>
                  <a:pt x="28" y="34"/>
                </a:lnTo>
                <a:lnTo>
                  <a:pt x="24" y="36"/>
                </a:lnTo>
                <a:lnTo>
                  <a:pt x="20" y="38"/>
                </a:lnTo>
                <a:lnTo>
                  <a:pt x="18" y="38"/>
                </a:lnTo>
                <a:lnTo>
                  <a:pt x="12" y="38"/>
                </a:lnTo>
                <a:lnTo>
                  <a:pt x="6" y="34"/>
                </a:lnTo>
                <a:lnTo>
                  <a:pt x="4" y="28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2" y="4"/>
                </a:lnTo>
                <a:lnTo>
                  <a:pt x="18" y="4"/>
                </a:lnTo>
                <a:lnTo>
                  <a:pt x="24" y="4"/>
                </a:lnTo>
                <a:lnTo>
                  <a:pt x="28" y="8"/>
                </a:lnTo>
                <a:lnTo>
                  <a:pt x="30" y="12"/>
                </a:lnTo>
                <a:lnTo>
                  <a:pt x="34" y="12"/>
                </a:lnTo>
                <a:lnTo>
                  <a:pt x="32" y="8"/>
                </a:lnTo>
                <a:lnTo>
                  <a:pt x="28" y="4"/>
                </a:lnTo>
                <a:lnTo>
                  <a:pt x="24" y="2"/>
                </a:lnTo>
                <a:lnTo>
                  <a:pt x="18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45" name="Freeform 5900"/>
          <p:cNvSpPr>
            <a:spLocks noEditPoints="1"/>
          </p:cNvSpPr>
          <p:nvPr/>
        </p:nvSpPr>
        <p:spPr bwMode="auto">
          <a:xfrm>
            <a:off x="2822575" y="5243513"/>
            <a:ext cx="53975" cy="60325"/>
          </a:xfrm>
          <a:custGeom>
            <a:avLst/>
            <a:gdLst>
              <a:gd name="T0" fmla="*/ 2147483647 w 34"/>
              <a:gd name="T1" fmla="*/ 0 h 38"/>
              <a:gd name="T2" fmla="*/ 2147483647 w 34"/>
              <a:gd name="T3" fmla="*/ 0 h 38"/>
              <a:gd name="T4" fmla="*/ 0 w 34"/>
              <a:gd name="T5" fmla="*/ 2147483647 h 38"/>
              <a:gd name="T6" fmla="*/ 0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0 h 38"/>
              <a:gd name="T28" fmla="*/ 2147483647 w 34"/>
              <a:gd name="T29" fmla="*/ 0 h 38"/>
              <a:gd name="T30" fmla="*/ 2147483647 w 34"/>
              <a:gd name="T31" fmla="*/ 0 h 38"/>
              <a:gd name="T32" fmla="*/ 2147483647 w 34"/>
              <a:gd name="T33" fmla="*/ 0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2147483647 h 38"/>
              <a:gd name="T42" fmla="*/ 2147483647 w 34"/>
              <a:gd name="T43" fmla="*/ 2147483647 h 38"/>
              <a:gd name="T44" fmla="*/ 2147483647 w 34"/>
              <a:gd name="T45" fmla="*/ 2147483647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"/>
              <a:gd name="T70" fmla="*/ 0 h 38"/>
              <a:gd name="T71" fmla="*/ 34 w 34"/>
              <a:gd name="T72" fmla="*/ 38 h 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" h="38">
                <a:moveTo>
                  <a:pt x="16" y="0"/>
                </a:moveTo>
                <a:lnTo>
                  <a:pt x="16" y="0"/>
                </a:lnTo>
                <a:lnTo>
                  <a:pt x="0" y="38"/>
                </a:lnTo>
                <a:lnTo>
                  <a:pt x="4" y="38"/>
                </a:lnTo>
                <a:lnTo>
                  <a:pt x="8" y="26"/>
                </a:lnTo>
                <a:lnTo>
                  <a:pt x="26" y="26"/>
                </a:lnTo>
                <a:lnTo>
                  <a:pt x="30" y="38"/>
                </a:lnTo>
                <a:lnTo>
                  <a:pt x="34" y="38"/>
                </a:lnTo>
                <a:lnTo>
                  <a:pt x="20" y="0"/>
                </a:lnTo>
                <a:lnTo>
                  <a:pt x="16" y="0"/>
                </a:lnTo>
                <a:close/>
                <a:moveTo>
                  <a:pt x="10" y="22"/>
                </a:moveTo>
                <a:lnTo>
                  <a:pt x="18" y="2"/>
                </a:lnTo>
                <a:lnTo>
                  <a:pt x="18" y="4"/>
                </a:lnTo>
                <a:lnTo>
                  <a:pt x="24" y="24"/>
                </a:lnTo>
                <a:lnTo>
                  <a:pt x="10" y="24"/>
                </a:lnTo>
                <a:lnTo>
                  <a:pt x="10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46" name="Freeform 5901"/>
          <p:cNvSpPr>
            <a:spLocks/>
          </p:cNvSpPr>
          <p:nvPr/>
        </p:nvSpPr>
        <p:spPr bwMode="auto">
          <a:xfrm>
            <a:off x="2901950" y="5240338"/>
            <a:ext cx="53975" cy="66675"/>
          </a:xfrm>
          <a:custGeom>
            <a:avLst/>
            <a:gdLst>
              <a:gd name="T0" fmla="*/ 0 w 34"/>
              <a:gd name="T1" fmla="*/ 2147483647 h 42"/>
              <a:gd name="T2" fmla="*/ 0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2147483647 w 34"/>
              <a:gd name="T57" fmla="*/ 2147483647 h 42"/>
              <a:gd name="T58" fmla="*/ 2147483647 w 34"/>
              <a:gd name="T59" fmla="*/ 2147483647 h 42"/>
              <a:gd name="T60" fmla="*/ 2147483647 w 34"/>
              <a:gd name="T61" fmla="*/ 2147483647 h 42"/>
              <a:gd name="T62" fmla="*/ 2147483647 w 34"/>
              <a:gd name="T63" fmla="*/ 2147483647 h 42"/>
              <a:gd name="T64" fmla="*/ 2147483647 w 34"/>
              <a:gd name="T65" fmla="*/ 2147483647 h 42"/>
              <a:gd name="T66" fmla="*/ 2147483647 w 34"/>
              <a:gd name="T67" fmla="*/ 2147483647 h 42"/>
              <a:gd name="T68" fmla="*/ 2147483647 w 34"/>
              <a:gd name="T69" fmla="*/ 2147483647 h 42"/>
              <a:gd name="T70" fmla="*/ 2147483647 w 34"/>
              <a:gd name="T71" fmla="*/ 2147483647 h 42"/>
              <a:gd name="T72" fmla="*/ 2147483647 w 34"/>
              <a:gd name="T73" fmla="*/ 2147483647 h 42"/>
              <a:gd name="T74" fmla="*/ 2147483647 w 34"/>
              <a:gd name="T75" fmla="*/ 2147483647 h 42"/>
              <a:gd name="T76" fmla="*/ 2147483647 w 34"/>
              <a:gd name="T77" fmla="*/ 0 h 42"/>
              <a:gd name="T78" fmla="*/ 2147483647 w 34"/>
              <a:gd name="T79" fmla="*/ 0 h 42"/>
              <a:gd name="T80" fmla="*/ 2147483647 w 34"/>
              <a:gd name="T81" fmla="*/ 2147483647 h 42"/>
              <a:gd name="T82" fmla="*/ 2147483647 w 34"/>
              <a:gd name="T83" fmla="*/ 2147483647 h 42"/>
              <a:gd name="T84" fmla="*/ 2147483647 w 34"/>
              <a:gd name="T85" fmla="*/ 2147483647 h 42"/>
              <a:gd name="T86" fmla="*/ 0 w 34"/>
              <a:gd name="T87" fmla="*/ 2147483647 h 42"/>
              <a:gd name="T88" fmla="*/ 0 w 34"/>
              <a:gd name="T89" fmla="*/ 2147483647 h 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"/>
              <a:gd name="T136" fmla="*/ 0 h 42"/>
              <a:gd name="T137" fmla="*/ 34 w 34"/>
              <a:gd name="T138" fmla="*/ 42 h 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" h="42">
                <a:moveTo>
                  <a:pt x="0" y="20"/>
                </a:move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2" y="40"/>
                </a:lnTo>
                <a:lnTo>
                  <a:pt x="18" y="42"/>
                </a:lnTo>
                <a:lnTo>
                  <a:pt x="22" y="42"/>
                </a:lnTo>
                <a:lnTo>
                  <a:pt x="26" y="40"/>
                </a:lnTo>
                <a:lnTo>
                  <a:pt x="30" y="34"/>
                </a:lnTo>
                <a:lnTo>
                  <a:pt x="34" y="28"/>
                </a:lnTo>
                <a:lnTo>
                  <a:pt x="30" y="28"/>
                </a:lnTo>
                <a:lnTo>
                  <a:pt x="28" y="34"/>
                </a:lnTo>
                <a:lnTo>
                  <a:pt x="24" y="36"/>
                </a:lnTo>
                <a:lnTo>
                  <a:pt x="22" y="38"/>
                </a:lnTo>
                <a:lnTo>
                  <a:pt x="18" y="38"/>
                </a:lnTo>
                <a:lnTo>
                  <a:pt x="12" y="38"/>
                </a:lnTo>
                <a:lnTo>
                  <a:pt x="8" y="34"/>
                </a:lnTo>
                <a:lnTo>
                  <a:pt x="4" y="28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2" y="4"/>
                </a:lnTo>
                <a:lnTo>
                  <a:pt x="18" y="4"/>
                </a:lnTo>
                <a:lnTo>
                  <a:pt x="24" y="4"/>
                </a:lnTo>
                <a:lnTo>
                  <a:pt x="28" y="8"/>
                </a:lnTo>
                <a:lnTo>
                  <a:pt x="30" y="12"/>
                </a:lnTo>
                <a:lnTo>
                  <a:pt x="34" y="12"/>
                </a:lnTo>
                <a:lnTo>
                  <a:pt x="32" y="8"/>
                </a:lnTo>
                <a:lnTo>
                  <a:pt x="30" y="4"/>
                </a:lnTo>
                <a:lnTo>
                  <a:pt x="24" y="2"/>
                </a:lnTo>
                <a:lnTo>
                  <a:pt x="18" y="0"/>
                </a:lnTo>
                <a:lnTo>
                  <a:pt x="10" y="2"/>
                </a:lnTo>
                <a:lnTo>
                  <a:pt x="4" y="6"/>
                </a:lnTo>
                <a:lnTo>
                  <a:pt x="2" y="12"/>
                </a:ln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47" name="Freeform 5902"/>
          <p:cNvSpPr>
            <a:spLocks/>
          </p:cNvSpPr>
          <p:nvPr/>
        </p:nvSpPr>
        <p:spPr bwMode="auto">
          <a:xfrm>
            <a:off x="2978150" y="5240338"/>
            <a:ext cx="53975" cy="66675"/>
          </a:xfrm>
          <a:custGeom>
            <a:avLst/>
            <a:gdLst>
              <a:gd name="T0" fmla="*/ 0 w 34"/>
              <a:gd name="T1" fmla="*/ 2147483647 h 42"/>
              <a:gd name="T2" fmla="*/ 0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2147483647 w 34"/>
              <a:gd name="T57" fmla="*/ 2147483647 h 42"/>
              <a:gd name="T58" fmla="*/ 2147483647 w 34"/>
              <a:gd name="T59" fmla="*/ 2147483647 h 42"/>
              <a:gd name="T60" fmla="*/ 2147483647 w 34"/>
              <a:gd name="T61" fmla="*/ 2147483647 h 42"/>
              <a:gd name="T62" fmla="*/ 2147483647 w 34"/>
              <a:gd name="T63" fmla="*/ 2147483647 h 42"/>
              <a:gd name="T64" fmla="*/ 2147483647 w 34"/>
              <a:gd name="T65" fmla="*/ 2147483647 h 42"/>
              <a:gd name="T66" fmla="*/ 2147483647 w 34"/>
              <a:gd name="T67" fmla="*/ 2147483647 h 42"/>
              <a:gd name="T68" fmla="*/ 2147483647 w 34"/>
              <a:gd name="T69" fmla="*/ 2147483647 h 42"/>
              <a:gd name="T70" fmla="*/ 2147483647 w 34"/>
              <a:gd name="T71" fmla="*/ 2147483647 h 42"/>
              <a:gd name="T72" fmla="*/ 2147483647 w 34"/>
              <a:gd name="T73" fmla="*/ 2147483647 h 42"/>
              <a:gd name="T74" fmla="*/ 2147483647 w 34"/>
              <a:gd name="T75" fmla="*/ 2147483647 h 42"/>
              <a:gd name="T76" fmla="*/ 2147483647 w 34"/>
              <a:gd name="T77" fmla="*/ 0 h 42"/>
              <a:gd name="T78" fmla="*/ 2147483647 w 34"/>
              <a:gd name="T79" fmla="*/ 0 h 42"/>
              <a:gd name="T80" fmla="*/ 2147483647 w 34"/>
              <a:gd name="T81" fmla="*/ 2147483647 h 42"/>
              <a:gd name="T82" fmla="*/ 2147483647 w 34"/>
              <a:gd name="T83" fmla="*/ 2147483647 h 42"/>
              <a:gd name="T84" fmla="*/ 2147483647 w 34"/>
              <a:gd name="T85" fmla="*/ 2147483647 h 42"/>
              <a:gd name="T86" fmla="*/ 0 w 34"/>
              <a:gd name="T87" fmla="*/ 2147483647 h 42"/>
              <a:gd name="T88" fmla="*/ 0 w 34"/>
              <a:gd name="T89" fmla="*/ 2147483647 h 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"/>
              <a:gd name="T136" fmla="*/ 0 h 42"/>
              <a:gd name="T137" fmla="*/ 34 w 34"/>
              <a:gd name="T138" fmla="*/ 42 h 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" h="42">
                <a:moveTo>
                  <a:pt x="0" y="20"/>
                </a:move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2" y="40"/>
                </a:lnTo>
                <a:lnTo>
                  <a:pt x="18" y="42"/>
                </a:lnTo>
                <a:lnTo>
                  <a:pt x="22" y="42"/>
                </a:lnTo>
                <a:lnTo>
                  <a:pt x="26" y="40"/>
                </a:lnTo>
                <a:lnTo>
                  <a:pt x="32" y="34"/>
                </a:lnTo>
                <a:lnTo>
                  <a:pt x="34" y="28"/>
                </a:lnTo>
                <a:lnTo>
                  <a:pt x="30" y="28"/>
                </a:lnTo>
                <a:lnTo>
                  <a:pt x="28" y="34"/>
                </a:lnTo>
                <a:lnTo>
                  <a:pt x="24" y="36"/>
                </a:lnTo>
                <a:lnTo>
                  <a:pt x="22" y="38"/>
                </a:lnTo>
                <a:lnTo>
                  <a:pt x="18" y="38"/>
                </a:lnTo>
                <a:lnTo>
                  <a:pt x="12" y="38"/>
                </a:lnTo>
                <a:lnTo>
                  <a:pt x="8" y="34"/>
                </a:lnTo>
                <a:lnTo>
                  <a:pt x="4" y="28"/>
                </a:lnTo>
                <a:lnTo>
                  <a:pt x="4" y="20"/>
                </a:lnTo>
                <a:lnTo>
                  <a:pt x="6" y="14"/>
                </a:lnTo>
                <a:lnTo>
                  <a:pt x="8" y="8"/>
                </a:lnTo>
                <a:lnTo>
                  <a:pt x="12" y="4"/>
                </a:lnTo>
                <a:lnTo>
                  <a:pt x="18" y="4"/>
                </a:lnTo>
                <a:lnTo>
                  <a:pt x="24" y="4"/>
                </a:lnTo>
                <a:lnTo>
                  <a:pt x="28" y="8"/>
                </a:lnTo>
                <a:lnTo>
                  <a:pt x="30" y="12"/>
                </a:lnTo>
                <a:lnTo>
                  <a:pt x="34" y="12"/>
                </a:lnTo>
                <a:lnTo>
                  <a:pt x="32" y="8"/>
                </a:lnTo>
                <a:lnTo>
                  <a:pt x="30" y="4"/>
                </a:lnTo>
                <a:lnTo>
                  <a:pt x="24" y="2"/>
                </a:lnTo>
                <a:lnTo>
                  <a:pt x="18" y="0"/>
                </a:lnTo>
                <a:lnTo>
                  <a:pt x="10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48" name="Freeform 5903"/>
          <p:cNvSpPr>
            <a:spLocks/>
          </p:cNvSpPr>
          <p:nvPr/>
        </p:nvSpPr>
        <p:spPr bwMode="auto">
          <a:xfrm>
            <a:off x="3054350" y="5240338"/>
            <a:ext cx="53975" cy="66675"/>
          </a:xfrm>
          <a:custGeom>
            <a:avLst/>
            <a:gdLst>
              <a:gd name="T0" fmla="*/ 0 w 34"/>
              <a:gd name="T1" fmla="*/ 2147483647 h 42"/>
              <a:gd name="T2" fmla="*/ 0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2147483647 w 34"/>
              <a:gd name="T57" fmla="*/ 2147483647 h 42"/>
              <a:gd name="T58" fmla="*/ 2147483647 w 34"/>
              <a:gd name="T59" fmla="*/ 2147483647 h 42"/>
              <a:gd name="T60" fmla="*/ 2147483647 w 34"/>
              <a:gd name="T61" fmla="*/ 2147483647 h 42"/>
              <a:gd name="T62" fmla="*/ 2147483647 w 34"/>
              <a:gd name="T63" fmla="*/ 2147483647 h 42"/>
              <a:gd name="T64" fmla="*/ 2147483647 w 34"/>
              <a:gd name="T65" fmla="*/ 2147483647 h 42"/>
              <a:gd name="T66" fmla="*/ 2147483647 w 34"/>
              <a:gd name="T67" fmla="*/ 2147483647 h 42"/>
              <a:gd name="T68" fmla="*/ 2147483647 w 34"/>
              <a:gd name="T69" fmla="*/ 2147483647 h 42"/>
              <a:gd name="T70" fmla="*/ 2147483647 w 34"/>
              <a:gd name="T71" fmla="*/ 2147483647 h 42"/>
              <a:gd name="T72" fmla="*/ 2147483647 w 34"/>
              <a:gd name="T73" fmla="*/ 2147483647 h 42"/>
              <a:gd name="T74" fmla="*/ 2147483647 w 34"/>
              <a:gd name="T75" fmla="*/ 2147483647 h 42"/>
              <a:gd name="T76" fmla="*/ 2147483647 w 34"/>
              <a:gd name="T77" fmla="*/ 0 h 42"/>
              <a:gd name="T78" fmla="*/ 2147483647 w 34"/>
              <a:gd name="T79" fmla="*/ 0 h 42"/>
              <a:gd name="T80" fmla="*/ 2147483647 w 34"/>
              <a:gd name="T81" fmla="*/ 2147483647 h 42"/>
              <a:gd name="T82" fmla="*/ 2147483647 w 34"/>
              <a:gd name="T83" fmla="*/ 2147483647 h 42"/>
              <a:gd name="T84" fmla="*/ 2147483647 w 34"/>
              <a:gd name="T85" fmla="*/ 2147483647 h 42"/>
              <a:gd name="T86" fmla="*/ 0 w 34"/>
              <a:gd name="T87" fmla="*/ 2147483647 h 42"/>
              <a:gd name="T88" fmla="*/ 0 w 34"/>
              <a:gd name="T89" fmla="*/ 2147483647 h 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"/>
              <a:gd name="T136" fmla="*/ 0 h 42"/>
              <a:gd name="T137" fmla="*/ 34 w 34"/>
              <a:gd name="T138" fmla="*/ 42 h 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" h="42">
                <a:moveTo>
                  <a:pt x="0" y="20"/>
                </a:moveTo>
                <a:lnTo>
                  <a:pt x="0" y="20"/>
                </a:lnTo>
                <a:lnTo>
                  <a:pt x="2" y="30"/>
                </a:lnTo>
                <a:lnTo>
                  <a:pt x="6" y="36"/>
                </a:lnTo>
                <a:lnTo>
                  <a:pt x="12" y="40"/>
                </a:lnTo>
                <a:lnTo>
                  <a:pt x="18" y="42"/>
                </a:lnTo>
                <a:lnTo>
                  <a:pt x="22" y="42"/>
                </a:lnTo>
                <a:lnTo>
                  <a:pt x="26" y="40"/>
                </a:lnTo>
                <a:lnTo>
                  <a:pt x="32" y="34"/>
                </a:lnTo>
                <a:lnTo>
                  <a:pt x="34" y="28"/>
                </a:lnTo>
                <a:lnTo>
                  <a:pt x="32" y="28"/>
                </a:lnTo>
                <a:lnTo>
                  <a:pt x="28" y="34"/>
                </a:lnTo>
                <a:lnTo>
                  <a:pt x="26" y="36"/>
                </a:lnTo>
                <a:lnTo>
                  <a:pt x="22" y="38"/>
                </a:lnTo>
                <a:lnTo>
                  <a:pt x="18" y="38"/>
                </a:lnTo>
                <a:lnTo>
                  <a:pt x="12" y="38"/>
                </a:lnTo>
                <a:lnTo>
                  <a:pt x="8" y="34"/>
                </a:lnTo>
                <a:lnTo>
                  <a:pt x="6" y="28"/>
                </a:lnTo>
                <a:lnTo>
                  <a:pt x="4" y="20"/>
                </a:lnTo>
                <a:lnTo>
                  <a:pt x="6" y="14"/>
                </a:lnTo>
                <a:lnTo>
                  <a:pt x="8" y="8"/>
                </a:lnTo>
                <a:lnTo>
                  <a:pt x="12" y="4"/>
                </a:lnTo>
                <a:lnTo>
                  <a:pt x="18" y="4"/>
                </a:lnTo>
                <a:lnTo>
                  <a:pt x="26" y="4"/>
                </a:lnTo>
                <a:lnTo>
                  <a:pt x="28" y="8"/>
                </a:lnTo>
                <a:lnTo>
                  <a:pt x="30" y="12"/>
                </a:lnTo>
                <a:lnTo>
                  <a:pt x="34" y="12"/>
                </a:lnTo>
                <a:lnTo>
                  <a:pt x="32" y="8"/>
                </a:lnTo>
                <a:lnTo>
                  <a:pt x="30" y="4"/>
                </a:lnTo>
                <a:lnTo>
                  <a:pt x="26" y="2"/>
                </a:lnTo>
                <a:lnTo>
                  <a:pt x="18" y="0"/>
                </a:lnTo>
                <a:lnTo>
                  <a:pt x="12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49" name="Freeform 5904"/>
          <p:cNvSpPr>
            <a:spLocks/>
          </p:cNvSpPr>
          <p:nvPr/>
        </p:nvSpPr>
        <p:spPr bwMode="auto">
          <a:xfrm>
            <a:off x="3130550" y="5240338"/>
            <a:ext cx="57150" cy="66675"/>
          </a:xfrm>
          <a:custGeom>
            <a:avLst/>
            <a:gdLst>
              <a:gd name="T0" fmla="*/ 0 w 36"/>
              <a:gd name="T1" fmla="*/ 2147483647 h 42"/>
              <a:gd name="T2" fmla="*/ 0 w 36"/>
              <a:gd name="T3" fmla="*/ 2147483647 h 42"/>
              <a:gd name="T4" fmla="*/ 0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2147483647 w 36"/>
              <a:gd name="T41" fmla="*/ 2147483647 h 42"/>
              <a:gd name="T42" fmla="*/ 2147483647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2147483647 w 36"/>
              <a:gd name="T57" fmla="*/ 2147483647 h 42"/>
              <a:gd name="T58" fmla="*/ 2147483647 w 36"/>
              <a:gd name="T59" fmla="*/ 2147483647 h 42"/>
              <a:gd name="T60" fmla="*/ 2147483647 w 36"/>
              <a:gd name="T61" fmla="*/ 2147483647 h 42"/>
              <a:gd name="T62" fmla="*/ 2147483647 w 36"/>
              <a:gd name="T63" fmla="*/ 2147483647 h 42"/>
              <a:gd name="T64" fmla="*/ 2147483647 w 36"/>
              <a:gd name="T65" fmla="*/ 2147483647 h 42"/>
              <a:gd name="T66" fmla="*/ 2147483647 w 36"/>
              <a:gd name="T67" fmla="*/ 2147483647 h 42"/>
              <a:gd name="T68" fmla="*/ 2147483647 w 36"/>
              <a:gd name="T69" fmla="*/ 2147483647 h 42"/>
              <a:gd name="T70" fmla="*/ 2147483647 w 36"/>
              <a:gd name="T71" fmla="*/ 2147483647 h 42"/>
              <a:gd name="T72" fmla="*/ 2147483647 w 36"/>
              <a:gd name="T73" fmla="*/ 2147483647 h 42"/>
              <a:gd name="T74" fmla="*/ 2147483647 w 36"/>
              <a:gd name="T75" fmla="*/ 2147483647 h 42"/>
              <a:gd name="T76" fmla="*/ 2147483647 w 36"/>
              <a:gd name="T77" fmla="*/ 2147483647 h 42"/>
              <a:gd name="T78" fmla="*/ 2147483647 w 36"/>
              <a:gd name="T79" fmla="*/ 2147483647 h 42"/>
              <a:gd name="T80" fmla="*/ 2147483647 w 36"/>
              <a:gd name="T81" fmla="*/ 2147483647 h 42"/>
              <a:gd name="T82" fmla="*/ 2147483647 w 36"/>
              <a:gd name="T83" fmla="*/ 2147483647 h 42"/>
              <a:gd name="T84" fmla="*/ 2147483647 w 36"/>
              <a:gd name="T85" fmla="*/ 2147483647 h 42"/>
              <a:gd name="T86" fmla="*/ 2147483647 w 36"/>
              <a:gd name="T87" fmla="*/ 2147483647 h 42"/>
              <a:gd name="T88" fmla="*/ 2147483647 w 36"/>
              <a:gd name="T89" fmla="*/ 2147483647 h 42"/>
              <a:gd name="T90" fmla="*/ 2147483647 w 36"/>
              <a:gd name="T91" fmla="*/ 2147483647 h 42"/>
              <a:gd name="T92" fmla="*/ 2147483647 w 36"/>
              <a:gd name="T93" fmla="*/ 2147483647 h 42"/>
              <a:gd name="T94" fmla="*/ 2147483647 w 36"/>
              <a:gd name="T95" fmla="*/ 2147483647 h 42"/>
              <a:gd name="T96" fmla="*/ 2147483647 w 36"/>
              <a:gd name="T97" fmla="*/ 2147483647 h 42"/>
              <a:gd name="T98" fmla="*/ 2147483647 w 36"/>
              <a:gd name="T99" fmla="*/ 2147483647 h 42"/>
              <a:gd name="T100" fmla="*/ 2147483647 w 36"/>
              <a:gd name="T101" fmla="*/ 2147483647 h 42"/>
              <a:gd name="T102" fmla="*/ 2147483647 w 36"/>
              <a:gd name="T103" fmla="*/ 0 h 42"/>
              <a:gd name="T104" fmla="*/ 2147483647 w 36"/>
              <a:gd name="T105" fmla="*/ 0 h 42"/>
              <a:gd name="T106" fmla="*/ 2147483647 w 36"/>
              <a:gd name="T107" fmla="*/ 0 h 42"/>
              <a:gd name="T108" fmla="*/ 2147483647 w 36"/>
              <a:gd name="T109" fmla="*/ 2147483647 h 42"/>
              <a:gd name="T110" fmla="*/ 2147483647 w 36"/>
              <a:gd name="T111" fmla="*/ 2147483647 h 42"/>
              <a:gd name="T112" fmla="*/ 0 w 36"/>
              <a:gd name="T113" fmla="*/ 2147483647 h 42"/>
              <a:gd name="T114" fmla="*/ 0 w 36"/>
              <a:gd name="T115" fmla="*/ 2147483647 h 42"/>
              <a:gd name="T116" fmla="*/ 0 w 36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6"/>
              <a:gd name="T178" fmla="*/ 0 h 42"/>
              <a:gd name="T179" fmla="*/ 36 w 36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6" h="42">
                <a:moveTo>
                  <a:pt x="0" y="20"/>
                </a:moveTo>
                <a:lnTo>
                  <a:pt x="0" y="20"/>
                </a:lnTo>
                <a:lnTo>
                  <a:pt x="0" y="28"/>
                </a:lnTo>
                <a:lnTo>
                  <a:pt x="2" y="32"/>
                </a:lnTo>
                <a:lnTo>
                  <a:pt x="6" y="38"/>
                </a:lnTo>
                <a:lnTo>
                  <a:pt x="10" y="40"/>
                </a:lnTo>
                <a:lnTo>
                  <a:pt x="18" y="42"/>
                </a:lnTo>
                <a:lnTo>
                  <a:pt x="26" y="40"/>
                </a:lnTo>
                <a:lnTo>
                  <a:pt x="30" y="36"/>
                </a:lnTo>
                <a:lnTo>
                  <a:pt x="32" y="34"/>
                </a:lnTo>
                <a:lnTo>
                  <a:pt x="34" y="40"/>
                </a:lnTo>
                <a:lnTo>
                  <a:pt x="36" y="40"/>
                </a:lnTo>
                <a:lnTo>
                  <a:pt x="36" y="20"/>
                </a:lnTo>
                <a:lnTo>
                  <a:pt x="20" y="20"/>
                </a:lnTo>
                <a:lnTo>
                  <a:pt x="20" y="24"/>
                </a:lnTo>
                <a:lnTo>
                  <a:pt x="32" y="24"/>
                </a:lnTo>
                <a:lnTo>
                  <a:pt x="32" y="30"/>
                </a:lnTo>
                <a:lnTo>
                  <a:pt x="28" y="36"/>
                </a:lnTo>
                <a:lnTo>
                  <a:pt x="22" y="38"/>
                </a:lnTo>
                <a:lnTo>
                  <a:pt x="18" y="38"/>
                </a:lnTo>
                <a:lnTo>
                  <a:pt x="12" y="38"/>
                </a:lnTo>
                <a:lnTo>
                  <a:pt x="8" y="34"/>
                </a:lnTo>
                <a:lnTo>
                  <a:pt x="4" y="28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2" y="4"/>
                </a:lnTo>
                <a:lnTo>
                  <a:pt x="18" y="4"/>
                </a:lnTo>
                <a:lnTo>
                  <a:pt x="22" y="4"/>
                </a:lnTo>
                <a:lnTo>
                  <a:pt x="26" y="6"/>
                </a:lnTo>
                <a:lnTo>
                  <a:pt x="28" y="8"/>
                </a:lnTo>
                <a:lnTo>
                  <a:pt x="30" y="12"/>
                </a:lnTo>
                <a:lnTo>
                  <a:pt x="34" y="12"/>
                </a:lnTo>
                <a:lnTo>
                  <a:pt x="32" y="6"/>
                </a:lnTo>
                <a:lnTo>
                  <a:pt x="28" y="4"/>
                </a:lnTo>
                <a:lnTo>
                  <a:pt x="24" y="0"/>
                </a:lnTo>
                <a:lnTo>
                  <a:pt x="18" y="0"/>
                </a:lnTo>
                <a:lnTo>
                  <a:pt x="10" y="2"/>
                </a:lnTo>
                <a:lnTo>
                  <a:pt x="4" y="6"/>
                </a:lnTo>
                <a:lnTo>
                  <a:pt x="0" y="14"/>
                </a:ln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50" name="Freeform 5905"/>
          <p:cNvSpPr>
            <a:spLocks noEditPoints="1"/>
          </p:cNvSpPr>
          <p:nvPr/>
        </p:nvSpPr>
        <p:spPr bwMode="auto">
          <a:xfrm>
            <a:off x="3206750" y="5243513"/>
            <a:ext cx="53975" cy="60325"/>
          </a:xfrm>
          <a:custGeom>
            <a:avLst/>
            <a:gdLst>
              <a:gd name="T0" fmla="*/ 2147483647 w 34"/>
              <a:gd name="T1" fmla="*/ 0 h 38"/>
              <a:gd name="T2" fmla="*/ 2147483647 w 34"/>
              <a:gd name="T3" fmla="*/ 0 h 38"/>
              <a:gd name="T4" fmla="*/ 0 w 34"/>
              <a:gd name="T5" fmla="*/ 2147483647 h 38"/>
              <a:gd name="T6" fmla="*/ 0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0 h 38"/>
              <a:gd name="T28" fmla="*/ 2147483647 w 34"/>
              <a:gd name="T29" fmla="*/ 0 h 38"/>
              <a:gd name="T30" fmla="*/ 2147483647 w 34"/>
              <a:gd name="T31" fmla="*/ 0 h 38"/>
              <a:gd name="T32" fmla="*/ 2147483647 w 34"/>
              <a:gd name="T33" fmla="*/ 0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2147483647 h 38"/>
              <a:gd name="T42" fmla="*/ 2147483647 w 34"/>
              <a:gd name="T43" fmla="*/ 2147483647 h 38"/>
              <a:gd name="T44" fmla="*/ 2147483647 w 34"/>
              <a:gd name="T45" fmla="*/ 2147483647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"/>
              <a:gd name="T70" fmla="*/ 0 h 38"/>
              <a:gd name="T71" fmla="*/ 34 w 34"/>
              <a:gd name="T72" fmla="*/ 38 h 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" h="38">
                <a:moveTo>
                  <a:pt x="14" y="0"/>
                </a:moveTo>
                <a:lnTo>
                  <a:pt x="14" y="0"/>
                </a:lnTo>
                <a:lnTo>
                  <a:pt x="0" y="38"/>
                </a:lnTo>
                <a:lnTo>
                  <a:pt x="4" y="38"/>
                </a:lnTo>
                <a:lnTo>
                  <a:pt x="8" y="26"/>
                </a:lnTo>
                <a:lnTo>
                  <a:pt x="26" y="26"/>
                </a:lnTo>
                <a:lnTo>
                  <a:pt x="30" y="38"/>
                </a:lnTo>
                <a:lnTo>
                  <a:pt x="34" y="38"/>
                </a:lnTo>
                <a:lnTo>
                  <a:pt x="20" y="0"/>
                </a:lnTo>
                <a:lnTo>
                  <a:pt x="14" y="0"/>
                </a:lnTo>
                <a:close/>
                <a:moveTo>
                  <a:pt x="10" y="22"/>
                </a:moveTo>
                <a:lnTo>
                  <a:pt x="18" y="2"/>
                </a:lnTo>
                <a:lnTo>
                  <a:pt x="18" y="4"/>
                </a:lnTo>
                <a:lnTo>
                  <a:pt x="24" y="24"/>
                </a:lnTo>
                <a:lnTo>
                  <a:pt x="10" y="24"/>
                </a:lnTo>
                <a:lnTo>
                  <a:pt x="10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51" name="Freeform 5906"/>
          <p:cNvSpPr>
            <a:spLocks/>
          </p:cNvSpPr>
          <p:nvPr/>
        </p:nvSpPr>
        <p:spPr bwMode="auto">
          <a:xfrm>
            <a:off x="3279775" y="5243513"/>
            <a:ext cx="50800" cy="60325"/>
          </a:xfrm>
          <a:custGeom>
            <a:avLst/>
            <a:gdLst>
              <a:gd name="T0" fmla="*/ 0 w 32"/>
              <a:gd name="T1" fmla="*/ 0 h 38"/>
              <a:gd name="T2" fmla="*/ 0 w 32"/>
              <a:gd name="T3" fmla="*/ 0 h 38"/>
              <a:gd name="T4" fmla="*/ 0 w 32"/>
              <a:gd name="T5" fmla="*/ 2147483647 h 38"/>
              <a:gd name="T6" fmla="*/ 0 w 32"/>
              <a:gd name="T7" fmla="*/ 2147483647 h 38"/>
              <a:gd name="T8" fmla="*/ 2147483647 w 32"/>
              <a:gd name="T9" fmla="*/ 2147483647 h 38"/>
              <a:gd name="T10" fmla="*/ 2147483647 w 32"/>
              <a:gd name="T11" fmla="*/ 2147483647 h 38"/>
              <a:gd name="T12" fmla="*/ 2147483647 w 32"/>
              <a:gd name="T13" fmla="*/ 2147483647 h 38"/>
              <a:gd name="T14" fmla="*/ 2147483647 w 32"/>
              <a:gd name="T15" fmla="*/ 2147483647 h 38"/>
              <a:gd name="T16" fmla="*/ 2147483647 w 32"/>
              <a:gd name="T17" fmla="*/ 2147483647 h 38"/>
              <a:gd name="T18" fmla="*/ 2147483647 w 32"/>
              <a:gd name="T19" fmla="*/ 2147483647 h 38"/>
              <a:gd name="T20" fmla="*/ 2147483647 w 32"/>
              <a:gd name="T21" fmla="*/ 2147483647 h 38"/>
              <a:gd name="T22" fmla="*/ 2147483647 w 32"/>
              <a:gd name="T23" fmla="*/ 2147483647 h 38"/>
              <a:gd name="T24" fmla="*/ 2147483647 w 32"/>
              <a:gd name="T25" fmla="*/ 2147483647 h 38"/>
              <a:gd name="T26" fmla="*/ 2147483647 w 32"/>
              <a:gd name="T27" fmla="*/ 2147483647 h 38"/>
              <a:gd name="T28" fmla="*/ 2147483647 w 32"/>
              <a:gd name="T29" fmla="*/ 0 h 38"/>
              <a:gd name="T30" fmla="*/ 2147483647 w 32"/>
              <a:gd name="T31" fmla="*/ 0 h 38"/>
              <a:gd name="T32" fmla="*/ 0 w 32"/>
              <a:gd name="T33" fmla="*/ 0 h 38"/>
              <a:gd name="T34" fmla="*/ 0 w 32"/>
              <a:gd name="T35" fmla="*/ 0 h 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38"/>
              <a:gd name="T56" fmla="*/ 32 w 32"/>
              <a:gd name="T57" fmla="*/ 38 h 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4" y="2"/>
                </a:lnTo>
                <a:lnTo>
                  <a:pt x="14" y="38"/>
                </a:lnTo>
                <a:lnTo>
                  <a:pt x="18" y="38"/>
                </a:lnTo>
                <a:lnTo>
                  <a:pt x="18" y="2"/>
                </a:lnTo>
                <a:lnTo>
                  <a:pt x="32" y="2"/>
                </a:lnTo>
                <a:lnTo>
                  <a:pt x="3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52" name="Freeform 5907"/>
          <p:cNvSpPr>
            <a:spLocks/>
          </p:cNvSpPr>
          <p:nvPr/>
        </p:nvSpPr>
        <p:spPr bwMode="auto">
          <a:xfrm>
            <a:off x="3355975" y="5243513"/>
            <a:ext cx="50800" cy="60325"/>
          </a:xfrm>
          <a:custGeom>
            <a:avLst/>
            <a:gdLst>
              <a:gd name="T0" fmla="*/ 0 w 32"/>
              <a:gd name="T1" fmla="*/ 0 h 38"/>
              <a:gd name="T2" fmla="*/ 0 w 32"/>
              <a:gd name="T3" fmla="*/ 0 h 38"/>
              <a:gd name="T4" fmla="*/ 0 w 32"/>
              <a:gd name="T5" fmla="*/ 2147483647 h 38"/>
              <a:gd name="T6" fmla="*/ 0 w 32"/>
              <a:gd name="T7" fmla="*/ 2147483647 h 38"/>
              <a:gd name="T8" fmla="*/ 2147483647 w 32"/>
              <a:gd name="T9" fmla="*/ 2147483647 h 38"/>
              <a:gd name="T10" fmla="*/ 2147483647 w 32"/>
              <a:gd name="T11" fmla="*/ 2147483647 h 38"/>
              <a:gd name="T12" fmla="*/ 2147483647 w 32"/>
              <a:gd name="T13" fmla="*/ 2147483647 h 38"/>
              <a:gd name="T14" fmla="*/ 2147483647 w 32"/>
              <a:gd name="T15" fmla="*/ 2147483647 h 38"/>
              <a:gd name="T16" fmla="*/ 2147483647 w 32"/>
              <a:gd name="T17" fmla="*/ 2147483647 h 38"/>
              <a:gd name="T18" fmla="*/ 2147483647 w 32"/>
              <a:gd name="T19" fmla="*/ 2147483647 h 38"/>
              <a:gd name="T20" fmla="*/ 2147483647 w 32"/>
              <a:gd name="T21" fmla="*/ 2147483647 h 38"/>
              <a:gd name="T22" fmla="*/ 2147483647 w 32"/>
              <a:gd name="T23" fmla="*/ 2147483647 h 38"/>
              <a:gd name="T24" fmla="*/ 2147483647 w 32"/>
              <a:gd name="T25" fmla="*/ 2147483647 h 38"/>
              <a:gd name="T26" fmla="*/ 2147483647 w 32"/>
              <a:gd name="T27" fmla="*/ 2147483647 h 38"/>
              <a:gd name="T28" fmla="*/ 2147483647 w 32"/>
              <a:gd name="T29" fmla="*/ 0 h 38"/>
              <a:gd name="T30" fmla="*/ 2147483647 w 32"/>
              <a:gd name="T31" fmla="*/ 0 h 38"/>
              <a:gd name="T32" fmla="*/ 0 w 32"/>
              <a:gd name="T33" fmla="*/ 0 h 38"/>
              <a:gd name="T34" fmla="*/ 0 w 32"/>
              <a:gd name="T35" fmla="*/ 0 h 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38"/>
              <a:gd name="T56" fmla="*/ 32 w 32"/>
              <a:gd name="T57" fmla="*/ 38 h 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4" y="2"/>
                </a:lnTo>
                <a:lnTo>
                  <a:pt x="14" y="38"/>
                </a:lnTo>
                <a:lnTo>
                  <a:pt x="18" y="38"/>
                </a:lnTo>
                <a:lnTo>
                  <a:pt x="18" y="2"/>
                </a:lnTo>
                <a:lnTo>
                  <a:pt x="32" y="2"/>
                </a:lnTo>
                <a:lnTo>
                  <a:pt x="3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53" name="Freeform 5908"/>
          <p:cNvSpPr>
            <a:spLocks noEditPoints="1"/>
          </p:cNvSpPr>
          <p:nvPr/>
        </p:nvSpPr>
        <p:spPr bwMode="auto">
          <a:xfrm>
            <a:off x="3429000" y="5243513"/>
            <a:ext cx="53975" cy="60325"/>
          </a:xfrm>
          <a:custGeom>
            <a:avLst/>
            <a:gdLst>
              <a:gd name="T0" fmla="*/ 2147483647 w 34"/>
              <a:gd name="T1" fmla="*/ 0 h 38"/>
              <a:gd name="T2" fmla="*/ 2147483647 w 34"/>
              <a:gd name="T3" fmla="*/ 0 h 38"/>
              <a:gd name="T4" fmla="*/ 0 w 34"/>
              <a:gd name="T5" fmla="*/ 2147483647 h 38"/>
              <a:gd name="T6" fmla="*/ 0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0 h 38"/>
              <a:gd name="T28" fmla="*/ 2147483647 w 34"/>
              <a:gd name="T29" fmla="*/ 0 h 38"/>
              <a:gd name="T30" fmla="*/ 2147483647 w 34"/>
              <a:gd name="T31" fmla="*/ 0 h 38"/>
              <a:gd name="T32" fmla="*/ 2147483647 w 34"/>
              <a:gd name="T33" fmla="*/ 0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2147483647 h 38"/>
              <a:gd name="T42" fmla="*/ 2147483647 w 34"/>
              <a:gd name="T43" fmla="*/ 2147483647 h 38"/>
              <a:gd name="T44" fmla="*/ 2147483647 w 34"/>
              <a:gd name="T45" fmla="*/ 2147483647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"/>
              <a:gd name="T70" fmla="*/ 0 h 38"/>
              <a:gd name="T71" fmla="*/ 34 w 34"/>
              <a:gd name="T72" fmla="*/ 38 h 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" h="38">
                <a:moveTo>
                  <a:pt x="14" y="0"/>
                </a:moveTo>
                <a:lnTo>
                  <a:pt x="14" y="0"/>
                </a:lnTo>
                <a:lnTo>
                  <a:pt x="0" y="38"/>
                </a:lnTo>
                <a:lnTo>
                  <a:pt x="4" y="38"/>
                </a:lnTo>
                <a:lnTo>
                  <a:pt x="8" y="26"/>
                </a:lnTo>
                <a:lnTo>
                  <a:pt x="26" y="26"/>
                </a:lnTo>
                <a:lnTo>
                  <a:pt x="30" y="38"/>
                </a:lnTo>
                <a:lnTo>
                  <a:pt x="34" y="38"/>
                </a:lnTo>
                <a:lnTo>
                  <a:pt x="20" y="0"/>
                </a:lnTo>
                <a:lnTo>
                  <a:pt x="14" y="0"/>
                </a:lnTo>
                <a:close/>
                <a:moveTo>
                  <a:pt x="10" y="22"/>
                </a:moveTo>
                <a:lnTo>
                  <a:pt x="16" y="2"/>
                </a:lnTo>
                <a:lnTo>
                  <a:pt x="18" y="4"/>
                </a:lnTo>
                <a:lnTo>
                  <a:pt x="24" y="24"/>
                </a:lnTo>
                <a:lnTo>
                  <a:pt x="8" y="24"/>
                </a:lnTo>
                <a:lnTo>
                  <a:pt x="10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54" name="Freeform 5909"/>
          <p:cNvSpPr>
            <a:spLocks noEditPoints="1"/>
          </p:cNvSpPr>
          <p:nvPr/>
        </p:nvSpPr>
        <p:spPr bwMode="auto">
          <a:xfrm>
            <a:off x="3505200" y="5243513"/>
            <a:ext cx="53975" cy="60325"/>
          </a:xfrm>
          <a:custGeom>
            <a:avLst/>
            <a:gdLst>
              <a:gd name="T0" fmla="*/ 2147483647 w 34"/>
              <a:gd name="T1" fmla="*/ 0 h 38"/>
              <a:gd name="T2" fmla="*/ 2147483647 w 34"/>
              <a:gd name="T3" fmla="*/ 0 h 38"/>
              <a:gd name="T4" fmla="*/ 0 w 34"/>
              <a:gd name="T5" fmla="*/ 2147483647 h 38"/>
              <a:gd name="T6" fmla="*/ 0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0 h 38"/>
              <a:gd name="T28" fmla="*/ 2147483647 w 34"/>
              <a:gd name="T29" fmla="*/ 0 h 38"/>
              <a:gd name="T30" fmla="*/ 2147483647 w 34"/>
              <a:gd name="T31" fmla="*/ 0 h 38"/>
              <a:gd name="T32" fmla="*/ 2147483647 w 34"/>
              <a:gd name="T33" fmla="*/ 0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2147483647 h 38"/>
              <a:gd name="T42" fmla="*/ 2147483647 w 34"/>
              <a:gd name="T43" fmla="*/ 2147483647 h 38"/>
              <a:gd name="T44" fmla="*/ 2147483647 w 34"/>
              <a:gd name="T45" fmla="*/ 2147483647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"/>
              <a:gd name="T70" fmla="*/ 0 h 38"/>
              <a:gd name="T71" fmla="*/ 34 w 34"/>
              <a:gd name="T72" fmla="*/ 38 h 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" h="38">
                <a:moveTo>
                  <a:pt x="14" y="0"/>
                </a:moveTo>
                <a:lnTo>
                  <a:pt x="14" y="0"/>
                </a:lnTo>
                <a:lnTo>
                  <a:pt x="0" y="38"/>
                </a:lnTo>
                <a:lnTo>
                  <a:pt x="4" y="38"/>
                </a:lnTo>
                <a:lnTo>
                  <a:pt x="8" y="26"/>
                </a:lnTo>
                <a:lnTo>
                  <a:pt x="26" y="26"/>
                </a:lnTo>
                <a:lnTo>
                  <a:pt x="30" y="38"/>
                </a:lnTo>
                <a:lnTo>
                  <a:pt x="34" y="38"/>
                </a:lnTo>
                <a:lnTo>
                  <a:pt x="20" y="0"/>
                </a:lnTo>
                <a:lnTo>
                  <a:pt x="14" y="0"/>
                </a:lnTo>
                <a:close/>
                <a:moveTo>
                  <a:pt x="10" y="22"/>
                </a:moveTo>
                <a:lnTo>
                  <a:pt x="16" y="2"/>
                </a:lnTo>
                <a:lnTo>
                  <a:pt x="18" y="4"/>
                </a:lnTo>
                <a:lnTo>
                  <a:pt x="24" y="24"/>
                </a:lnTo>
                <a:lnTo>
                  <a:pt x="8" y="24"/>
                </a:lnTo>
                <a:lnTo>
                  <a:pt x="10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55" name="Freeform 5910"/>
          <p:cNvSpPr>
            <a:spLocks/>
          </p:cNvSpPr>
          <p:nvPr/>
        </p:nvSpPr>
        <p:spPr bwMode="auto">
          <a:xfrm>
            <a:off x="3581400" y="5243513"/>
            <a:ext cx="50800" cy="60325"/>
          </a:xfrm>
          <a:custGeom>
            <a:avLst/>
            <a:gdLst>
              <a:gd name="T0" fmla="*/ 0 w 32"/>
              <a:gd name="T1" fmla="*/ 0 h 38"/>
              <a:gd name="T2" fmla="*/ 0 w 32"/>
              <a:gd name="T3" fmla="*/ 0 h 38"/>
              <a:gd name="T4" fmla="*/ 0 w 32"/>
              <a:gd name="T5" fmla="*/ 2147483647 h 38"/>
              <a:gd name="T6" fmla="*/ 0 w 32"/>
              <a:gd name="T7" fmla="*/ 2147483647 h 38"/>
              <a:gd name="T8" fmla="*/ 2147483647 w 32"/>
              <a:gd name="T9" fmla="*/ 2147483647 h 38"/>
              <a:gd name="T10" fmla="*/ 2147483647 w 32"/>
              <a:gd name="T11" fmla="*/ 2147483647 h 38"/>
              <a:gd name="T12" fmla="*/ 2147483647 w 32"/>
              <a:gd name="T13" fmla="*/ 2147483647 h 38"/>
              <a:gd name="T14" fmla="*/ 2147483647 w 32"/>
              <a:gd name="T15" fmla="*/ 2147483647 h 38"/>
              <a:gd name="T16" fmla="*/ 2147483647 w 32"/>
              <a:gd name="T17" fmla="*/ 2147483647 h 38"/>
              <a:gd name="T18" fmla="*/ 2147483647 w 32"/>
              <a:gd name="T19" fmla="*/ 2147483647 h 38"/>
              <a:gd name="T20" fmla="*/ 2147483647 w 32"/>
              <a:gd name="T21" fmla="*/ 2147483647 h 38"/>
              <a:gd name="T22" fmla="*/ 2147483647 w 32"/>
              <a:gd name="T23" fmla="*/ 2147483647 h 38"/>
              <a:gd name="T24" fmla="*/ 2147483647 w 32"/>
              <a:gd name="T25" fmla="*/ 2147483647 h 38"/>
              <a:gd name="T26" fmla="*/ 2147483647 w 32"/>
              <a:gd name="T27" fmla="*/ 2147483647 h 38"/>
              <a:gd name="T28" fmla="*/ 2147483647 w 32"/>
              <a:gd name="T29" fmla="*/ 0 h 38"/>
              <a:gd name="T30" fmla="*/ 2147483647 w 32"/>
              <a:gd name="T31" fmla="*/ 0 h 38"/>
              <a:gd name="T32" fmla="*/ 0 w 32"/>
              <a:gd name="T33" fmla="*/ 0 h 38"/>
              <a:gd name="T34" fmla="*/ 0 w 32"/>
              <a:gd name="T35" fmla="*/ 0 h 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38"/>
              <a:gd name="T56" fmla="*/ 32 w 32"/>
              <a:gd name="T57" fmla="*/ 38 h 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4" y="2"/>
                </a:lnTo>
                <a:lnTo>
                  <a:pt x="14" y="38"/>
                </a:lnTo>
                <a:lnTo>
                  <a:pt x="18" y="38"/>
                </a:lnTo>
                <a:lnTo>
                  <a:pt x="18" y="2"/>
                </a:lnTo>
                <a:lnTo>
                  <a:pt x="32" y="2"/>
                </a:lnTo>
                <a:lnTo>
                  <a:pt x="3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 sz="2800" b="1"/>
          </a:p>
        </p:txBody>
      </p:sp>
      <p:sp>
        <p:nvSpPr>
          <p:cNvPr id="48156" name="Freeform 5911"/>
          <p:cNvSpPr>
            <a:spLocks/>
          </p:cNvSpPr>
          <p:nvPr/>
        </p:nvSpPr>
        <p:spPr bwMode="auto">
          <a:xfrm>
            <a:off x="6480175" y="5151438"/>
            <a:ext cx="53975" cy="66675"/>
          </a:xfrm>
          <a:custGeom>
            <a:avLst/>
            <a:gdLst>
              <a:gd name="T0" fmla="*/ 0 w 34"/>
              <a:gd name="T1" fmla="*/ 2147483647 h 42"/>
              <a:gd name="T2" fmla="*/ 0 w 34"/>
              <a:gd name="T3" fmla="*/ 2147483647 h 42"/>
              <a:gd name="T4" fmla="*/ 0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2147483647 w 34"/>
              <a:gd name="T57" fmla="*/ 2147483647 h 42"/>
              <a:gd name="T58" fmla="*/ 2147483647 w 34"/>
              <a:gd name="T59" fmla="*/ 2147483647 h 42"/>
              <a:gd name="T60" fmla="*/ 2147483647 w 34"/>
              <a:gd name="T61" fmla="*/ 2147483647 h 42"/>
              <a:gd name="T62" fmla="*/ 2147483647 w 34"/>
              <a:gd name="T63" fmla="*/ 2147483647 h 42"/>
              <a:gd name="T64" fmla="*/ 2147483647 w 34"/>
              <a:gd name="T65" fmla="*/ 2147483647 h 42"/>
              <a:gd name="T66" fmla="*/ 2147483647 w 34"/>
              <a:gd name="T67" fmla="*/ 2147483647 h 42"/>
              <a:gd name="T68" fmla="*/ 2147483647 w 34"/>
              <a:gd name="T69" fmla="*/ 2147483647 h 42"/>
              <a:gd name="T70" fmla="*/ 2147483647 w 34"/>
              <a:gd name="T71" fmla="*/ 2147483647 h 42"/>
              <a:gd name="T72" fmla="*/ 2147483647 w 34"/>
              <a:gd name="T73" fmla="*/ 2147483647 h 42"/>
              <a:gd name="T74" fmla="*/ 2147483647 w 34"/>
              <a:gd name="T75" fmla="*/ 2147483647 h 42"/>
              <a:gd name="T76" fmla="*/ 2147483647 w 34"/>
              <a:gd name="T77" fmla="*/ 0 h 42"/>
              <a:gd name="T78" fmla="*/ 2147483647 w 34"/>
              <a:gd name="T79" fmla="*/ 0 h 42"/>
              <a:gd name="T80" fmla="*/ 2147483647 w 34"/>
              <a:gd name="T81" fmla="*/ 2147483647 h 42"/>
              <a:gd name="T82" fmla="*/ 2147483647 w 34"/>
              <a:gd name="T83" fmla="*/ 2147483647 h 42"/>
              <a:gd name="T84" fmla="*/ 0 w 34"/>
              <a:gd name="T85" fmla="*/ 2147483647 h 42"/>
              <a:gd name="T86" fmla="*/ 0 w 34"/>
              <a:gd name="T87" fmla="*/ 2147483647 h 42"/>
              <a:gd name="T88" fmla="*/ 0 w 34"/>
              <a:gd name="T89" fmla="*/ 2147483647 h 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"/>
              <a:gd name="T136" fmla="*/ 0 h 42"/>
              <a:gd name="T137" fmla="*/ 34 w 34"/>
              <a:gd name="T138" fmla="*/ 42 h 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" h="42">
                <a:moveTo>
                  <a:pt x="0" y="22"/>
                </a:moveTo>
                <a:lnTo>
                  <a:pt x="0" y="22"/>
                </a:lnTo>
                <a:lnTo>
                  <a:pt x="0" y="30"/>
                </a:lnTo>
                <a:lnTo>
                  <a:pt x="4" y="38"/>
                </a:lnTo>
                <a:lnTo>
                  <a:pt x="10" y="40"/>
                </a:lnTo>
                <a:lnTo>
                  <a:pt x="16" y="42"/>
                </a:lnTo>
                <a:lnTo>
                  <a:pt x="20" y="42"/>
                </a:lnTo>
                <a:lnTo>
                  <a:pt x="26" y="40"/>
                </a:lnTo>
                <a:lnTo>
                  <a:pt x="30" y="36"/>
                </a:lnTo>
                <a:lnTo>
                  <a:pt x="34" y="28"/>
                </a:lnTo>
                <a:lnTo>
                  <a:pt x="30" y="28"/>
                </a:lnTo>
                <a:lnTo>
                  <a:pt x="28" y="34"/>
                </a:lnTo>
                <a:lnTo>
                  <a:pt x="24" y="36"/>
                </a:lnTo>
                <a:lnTo>
                  <a:pt x="20" y="38"/>
                </a:lnTo>
                <a:lnTo>
                  <a:pt x="18" y="38"/>
                </a:lnTo>
                <a:lnTo>
                  <a:pt x="12" y="38"/>
                </a:lnTo>
                <a:lnTo>
                  <a:pt x="6" y="34"/>
                </a:lnTo>
                <a:lnTo>
                  <a:pt x="4" y="28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2" y="4"/>
                </a:lnTo>
                <a:lnTo>
                  <a:pt x="18" y="4"/>
                </a:lnTo>
                <a:lnTo>
                  <a:pt x="24" y="6"/>
                </a:lnTo>
                <a:lnTo>
                  <a:pt x="28" y="8"/>
                </a:lnTo>
                <a:lnTo>
                  <a:pt x="30" y="12"/>
                </a:lnTo>
                <a:lnTo>
                  <a:pt x="34" y="12"/>
                </a:lnTo>
                <a:lnTo>
                  <a:pt x="32" y="8"/>
                </a:lnTo>
                <a:lnTo>
                  <a:pt x="28" y="4"/>
                </a:lnTo>
                <a:lnTo>
                  <a:pt x="24" y="2"/>
                </a:lnTo>
                <a:lnTo>
                  <a:pt x="18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57" name="Freeform 5912"/>
          <p:cNvSpPr>
            <a:spLocks noEditPoints="1"/>
          </p:cNvSpPr>
          <p:nvPr/>
        </p:nvSpPr>
        <p:spPr bwMode="auto">
          <a:xfrm>
            <a:off x="6556375" y="5154613"/>
            <a:ext cx="53975" cy="60325"/>
          </a:xfrm>
          <a:custGeom>
            <a:avLst/>
            <a:gdLst>
              <a:gd name="T0" fmla="*/ 2147483647 w 34"/>
              <a:gd name="T1" fmla="*/ 0 h 38"/>
              <a:gd name="T2" fmla="*/ 2147483647 w 34"/>
              <a:gd name="T3" fmla="*/ 0 h 38"/>
              <a:gd name="T4" fmla="*/ 0 w 34"/>
              <a:gd name="T5" fmla="*/ 2147483647 h 38"/>
              <a:gd name="T6" fmla="*/ 0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0 h 38"/>
              <a:gd name="T28" fmla="*/ 2147483647 w 34"/>
              <a:gd name="T29" fmla="*/ 0 h 38"/>
              <a:gd name="T30" fmla="*/ 2147483647 w 34"/>
              <a:gd name="T31" fmla="*/ 0 h 38"/>
              <a:gd name="T32" fmla="*/ 2147483647 w 34"/>
              <a:gd name="T33" fmla="*/ 0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2147483647 h 38"/>
              <a:gd name="T42" fmla="*/ 2147483647 w 34"/>
              <a:gd name="T43" fmla="*/ 2147483647 h 38"/>
              <a:gd name="T44" fmla="*/ 2147483647 w 34"/>
              <a:gd name="T45" fmla="*/ 2147483647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"/>
              <a:gd name="T70" fmla="*/ 0 h 38"/>
              <a:gd name="T71" fmla="*/ 34 w 34"/>
              <a:gd name="T72" fmla="*/ 38 h 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" h="38">
                <a:moveTo>
                  <a:pt x="14" y="0"/>
                </a:moveTo>
                <a:lnTo>
                  <a:pt x="14" y="0"/>
                </a:lnTo>
                <a:lnTo>
                  <a:pt x="0" y="38"/>
                </a:lnTo>
                <a:lnTo>
                  <a:pt x="4" y="38"/>
                </a:lnTo>
                <a:lnTo>
                  <a:pt x="8" y="26"/>
                </a:lnTo>
                <a:lnTo>
                  <a:pt x="26" y="26"/>
                </a:lnTo>
                <a:lnTo>
                  <a:pt x="30" y="38"/>
                </a:lnTo>
                <a:lnTo>
                  <a:pt x="34" y="38"/>
                </a:lnTo>
                <a:lnTo>
                  <a:pt x="20" y="0"/>
                </a:lnTo>
                <a:lnTo>
                  <a:pt x="14" y="0"/>
                </a:lnTo>
                <a:close/>
                <a:moveTo>
                  <a:pt x="10" y="22"/>
                </a:moveTo>
                <a:lnTo>
                  <a:pt x="16" y="2"/>
                </a:lnTo>
                <a:lnTo>
                  <a:pt x="18" y="4"/>
                </a:lnTo>
                <a:lnTo>
                  <a:pt x="24" y="24"/>
                </a:lnTo>
                <a:lnTo>
                  <a:pt x="8" y="24"/>
                </a:lnTo>
                <a:lnTo>
                  <a:pt x="10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58" name="Freeform 5913"/>
          <p:cNvSpPr>
            <a:spLocks/>
          </p:cNvSpPr>
          <p:nvPr/>
        </p:nvSpPr>
        <p:spPr bwMode="auto">
          <a:xfrm>
            <a:off x="6635750" y="5151438"/>
            <a:ext cx="53975" cy="66675"/>
          </a:xfrm>
          <a:custGeom>
            <a:avLst/>
            <a:gdLst>
              <a:gd name="T0" fmla="*/ 0 w 34"/>
              <a:gd name="T1" fmla="*/ 2147483647 h 42"/>
              <a:gd name="T2" fmla="*/ 0 w 34"/>
              <a:gd name="T3" fmla="*/ 2147483647 h 42"/>
              <a:gd name="T4" fmla="*/ 0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2147483647 w 34"/>
              <a:gd name="T57" fmla="*/ 2147483647 h 42"/>
              <a:gd name="T58" fmla="*/ 2147483647 w 34"/>
              <a:gd name="T59" fmla="*/ 2147483647 h 42"/>
              <a:gd name="T60" fmla="*/ 2147483647 w 34"/>
              <a:gd name="T61" fmla="*/ 2147483647 h 42"/>
              <a:gd name="T62" fmla="*/ 2147483647 w 34"/>
              <a:gd name="T63" fmla="*/ 2147483647 h 42"/>
              <a:gd name="T64" fmla="*/ 2147483647 w 34"/>
              <a:gd name="T65" fmla="*/ 2147483647 h 42"/>
              <a:gd name="T66" fmla="*/ 2147483647 w 34"/>
              <a:gd name="T67" fmla="*/ 2147483647 h 42"/>
              <a:gd name="T68" fmla="*/ 2147483647 w 34"/>
              <a:gd name="T69" fmla="*/ 2147483647 h 42"/>
              <a:gd name="T70" fmla="*/ 2147483647 w 34"/>
              <a:gd name="T71" fmla="*/ 2147483647 h 42"/>
              <a:gd name="T72" fmla="*/ 2147483647 w 34"/>
              <a:gd name="T73" fmla="*/ 2147483647 h 42"/>
              <a:gd name="T74" fmla="*/ 2147483647 w 34"/>
              <a:gd name="T75" fmla="*/ 2147483647 h 42"/>
              <a:gd name="T76" fmla="*/ 2147483647 w 34"/>
              <a:gd name="T77" fmla="*/ 0 h 42"/>
              <a:gd name="T78" fmla="*/ 2147483647 w 34"/>
              <a:gd name="T79" fmla="*/ 0 h 42"/>
              <a:gd name="T80" fmla="*/ 2147483647 w 34"/>
              <a:gd name="T81" fmla="*/ 2147483647 h 42"/>
              <a:gd name="T82" fmla="*/ 2147483647 w 34"/>
              <a:gd name="T83" fmla="*/ 2147483647 h 42"/>
              <a:gd name="T84" fmla="*/ 0 w 34"/>
              <a:gd name="T85" fmla="*/ 2147483647 h 42"/>
              <a:gd name="T86" fmla="*/ 0 w 34"/>
              <a:gd name="T87" fmla="*/ 2147483647 h 42"/>
              <a:gd name="T88" fmla="*/ 0 w 34"/>
              <a:gd name="T89" fmla="*/ 2147483647 h 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"/>
              <a:gd name="T136" fmla="*/ 0 h 42"/>
              <a:gd name="T137" fmla="*/ 34 w 34"/>
              <a:gd name="T138" fmla="*/ 42 h 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" h="42">
                <a:moveTo>
                  <a:pt x="0" y="22"/>
                </a:moveTo>
                <a:lnTo>
                  <a:pt x="0" y="22"/>
                </a:lnTo>
                <a:lnTo>
                  <a:pt x="0" y="30"/>
                </a:lnTo>
                <a:lnTo>
                  <a:pt x="4" y="38"/>
                </a:lnTo>
                <a:lnTo>
                  <a:pt x="10" y="40"/>
                </a:lnTo>
                <a:lnTo>
                  <a:pt x="16" y="42"/>
                </a:lnTo>
                <a:lnTo>
                  <a:pt x="20" y="42"/>
                </a:lnTo>
                <a:lnTo>
                  <a:pt x="26" y="40"/>
                </a:lnTo>
                <a:lnTo>
                  <a:pt x="30" y="36"/>
                </a:lnTo>
                <a:lnTo>
                  <a:pt x="34" y="28"/>
                </a:lnTo>
                <a:lnTo>
                  <a:pt x="30" y="28"/>
                </a:lnTo>
                <a:lnTo>
                  <a:pt x="28" y="34"/>
                </a:lnTo>
                <a:lnTo>
                  <a:pt x="24" y="36"/>
                </a:lnTo>
                <a:lnTo>
                  <a:pt x="20" y="38"/>
                </a:lnTo>
                <a:lnTo>
                  <a:pt x="18" y="38"/>
                </a:lnTo>
                <a:lnTo>
                  <a:pt x="12" y="38"/>
                </a:lnTo>
                <a:lnTo>
                  <a:pt x="6" y="34"/>
                </a:lnTo>
                <a:lnTo>
                  <a:pt x="4" y="28"/>
                </a:lnTo>
                <a:lnTo>
                  <a:pt x="2" y="20"/>
                </a:lnTo>
                <a:lnTo>
                  <a:pt x="4" y="14"/>
                </a:lnTo>
                <a:lnTo>
                  <a:pt x="6" y="8"/>
                </a:lnTo>
                <a:lnTo>
                  <a:pt x="12" y="4"/>
                </a:lnTo>
                <a:lnTo>
                  <a:pt x="18" y="4"/>
                </a:lnTo>
                <a:lnTo>
                  <a:pt x="24" y="6"/>
                </a:lnTo>
                <a:lnTo>
                  <a:pt x="28" y="8"/>
                </a:lnTo>
                <a:lnTo>
                  <a:pt x="30" y="12"/>
                </a:lnTo>
                <a:lnTo>
                  <a:pt x="32" y="12"/>
                </a:lnTo>
                <a:lnTo>
                  <a:pt x="32" y="8"/>
                </a:lnTo>
                <a:lnTo>
                  <a:pt x="28" y="4"/>
                </a:lnTo>
                <a:lnTo>
                  <a:pt x="24" y="2"/>
                </a:lnTo>
                <a:lnTo>
                  <a:pt x="18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59" name="Freeform 5914"/>
          <p:cNvSpPr>
            <a:spLocks/>
          </p:cNvSpPr>
          <p:nvPr/>
        </p:nvSpPr>
        <p:spPr bwMode="auto">
          <a:xfrm>
            <a:off x="6711950" y="5151438"/>
            <a:ext cx="53975" cy="66675"/>
          </a:xfrm>
          <a:custGeom>
            <a:avLst/>
            <a:gdLst>
              <a:gd name="T0" fmla="*/ 0 w 34"/>
              <a:gd name="T1" fmla="*/ 2147483647 h 42"/>
              <a:gd name="T2" fmla="*/ 0 w 34"/>
              <a:gd name="T3" fmla="*/ 2147483647 h 42"/>
              <a:gd name="T4" fmla="*/ 0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2147483647 w 34"/>
              <a:gd name="T57" fmla="*/ 2147483647 h 42"/>
              <a:gd name="T58" fmla="*/ 2147483647 w 34"/>
              <a:gd name="T59" fmla="*/ 2147483647 h 42"/>
              <a:gd name="T60" fmla="*/ 2147483647 w 34"/>
              <a:gd name="T61" fmla="*/ 2147483647 h 42"/>
              <a:gd name="T62" fmla="*/ 2147483647 w 34"/>
              <a:gd name="T63" fmla="*/ 2147483647 h 42"/>
              <a:gd name="T64" fmla="*/ 2147483647 w 34"/>
              <a:gd name="T65" fmla="*/ 2147483647 h 42"/>
              <a:gd name="T66" fmla="*/ 2147483647 w 34"/>
              <a:gd name="T67" fmla="*/ 2147483647 h 42"/>
              <a:gd name="T68" fmla="*/ 2147483647 w 34"/>
              <a:gd name="T69" fmla="*/ 2147483647 h 42"/>
              <a:gd name="T70" fmla="*/ 2147483647 w 34"/>
              <a:gd name="T71" fmla="*/ 2147483647 h 42"/>
              <a:gd name="T72" fmla="*/ 2147483647 w 34"/>
              <a:gd name="T73" fmla="*/ 2147483647 h 42"/>
              <a:gd name="T74" fmla="*/ 2147483647 w 34"/>
              <a:gd name="T75" fmla="*/ 2147483647 h 42"/>
              <a:gd name="T76" fmla="*/ 2147483647 w 34"/>
              <a:gd name="T77" fmla="*/ 0 h 42"/>
              <a:gd name="T78" fmla="*/ 2147483647 w 34"/>
              <a:gd name="T79" fmla="*/ 0 h 42"/>
              <a:gd name="T80" fmla="*/ 2147483647 w 34"/>
              <a:gd name="T81" fmla="*/ 2147483647 h 42"/>
              <a:gd name="T82" fmla="*/ 2147483647 w 34"/>
              <a:gd name="T83" fmla="*/ 2147483647 h 42"/>
              <a:gd name="T84" fmla="*/ 0 w 34"/>
              <a:gd name="T85" fmla="*/ 2147483647 h 42"/>
              <a:gd name="T86" fmla="*/ 0 w 34"/>
              <a:gd name="T87" fmla="*/ 2147483647 h 42"/>
              <a:gd name="T88" fmla="*/ 0 w 34"/>
              <a:gd name="T89" fmla="*/ 2147483647 h 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"/>
              <a:gd name="T136" fmla="*/ 0 h 42"/>
              <a:gd name="T137" fmla="*/ 34 w 34"/>
              <a:gd name="T138" fmla="*/ 42 h 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" h="42">
                <a:moveTo>
                  <a:pt x="0" y="22"/>
                </a:moveTo>
                <a:lnTo>
                  <a:pt x="0" y="22"/>
                </a:lnTo>
                <a:lnTo>
                  <a:pt x="0" y="30"/>
                </a:lnTo>
                <a:lnTo>
                  <a:pt x="4" y="38"/>
                </a:lnTo>
                <a:lnTo>
                  <a:pt x="10" y="40"/>
                </a:lnTo>
                <a:lnTo>
                  <a:pt x="16" y="42"/>
                </a:lnTo>
                <a:lnTo>
                  <a:pt x="20" y="42"/>
                </a:lnTo>
                <a:lnTo>
                  <a:pt x="26" y="40"/>
                </a:lnTo>
                <a:lnTo>
                  <a:pt x="30" y="36"/>
                </a:lnTo>
                <a:lnTo>
                  <a:pt x="34" y="28"/>
                </a:lnTo>
                <a:lnTo>
                  <a:pt x="30" y="28"/>
                </a:lnTo>
                <a:lnTo>
                  <a:pt x="28" y="34"/>
                </a:lnTo>
                <a:lnTo>
                  <a:pt x="24" y="36"/>
                </a:lnTo>
                <a:lnTo>
                  <a:pt x="20" y="38"/>
                </a:lnTo>
                <a:lnTo>
                  <a:pt x="18" y="38"/>
                </a:lnTo>
                <a:lnTo>
                  <a:pt x="12" y="38"/>
                </a:lnTo>
                <a:lnTo>
                  <a:pt x="6" y="34"/>
                </a:lnTo>
                <a:lnTo>
                  <a:pt x="4" y="28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2" y="4"/>
                </a:lnTo>
                <a:lnTo>
                  <a:pt x="18" y="4"/>
                </a:lnTo>
                <a:lnTo>
                  <a:pt x="24" y="6"/>
                </a:lnTo>
                <a:lnTo>
                  <a:pt x="28" y="8"/>
                </a:lnTo>
                <a:lnTo>
                  <a:pt x="30" y="12"/>
                </a:lnTo>
                <a:lnTo>
                  <a:pt x="34" y="12"/>
                </a:lnTo>
                <a:lnTo>
                  <a:pt x="32" y="8"/>
                </a:lnTo>
                <a:lnTo>
                  <a:pt x="28" y="4"/>
                </a:lnTo>
                <a:lnTo>
                  <a:pt x="24" y="2"/>
                </a:lnTo>
                <a:lnTo>
                  <a:pt x="18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60" name="Freeform 5915"/>
          <p:cNvSpPr>
            <a:spLocks/>
          </p:cNvSpPr>
          <p:nvPr/>
        </p:nvSpPr>
        <p:spPr bwMode="auto">
          <a:xfrm>
            <a:off x="6784975" y="5154613"/>
            <a:ext cx="50800" cy="60325"/>
          </a:xfrm>
          <a:custGeom>
            <a:avLst/>
            <a:gdLst>
              <a:gd name="T0" fmla="*/ 0 w 32"/>
              <a:gd name="T1" fmla="*/ 0 h 38"/>
              <a:gd name="T2" fmla="*/ 0 w 32"/>
              <a:gd name="T3" fmla="*/ 0 h 38"/>
              <a:gd name="T4" fmla="*/ 0 w 32"/>
              <a:gd name="T5" fmla="*/ 2147483647 h 38"/>
              <a:gd name="T6" fmla="*/ 0 w 32"/>
              <a:gd name="T7" fmla="*/ 2147483647 h 38"/>
              <a:gd name="T8" fmla="*/ 2147483647 w 32"/>
              <a:gd name="T9" fmla="*/ 2147483647 h 38"/>
              <a:gd name="T10" fmla="*/ 2147483647 w 32"/>
              <a:gd name="T11" fmla="*/ 2147483647 h 38"/>
              <a:gd name="T12" fmla="*/ 2147483647 w 32"/>
              <a:gd name="T13" fmla="*/ 2147483647 h 38"/>
              <a:gd name="T14" fmla="*/ 2147483647 w 32"/>
              <a:gd name="T15" fmla="*/ 2147483647 h 38"/>
              <a:gd name="T16" fmla="*/ 2147483647 w 32"/>
              <a:gd name="T17" fmla="*/ 2147483647 h 38"/>
              <a:gd name="T18" fmla="*/ 2147483647 w 32"/>
              <a:gd name="T19" fmla="*/ 2147483647 h 38"/>
              <a:gd name="T20" fmla="*/ 2147483647 w 32"/>
              <a:gd name="T21" fmla="*/ 2147483647 h 38"/>
              <a:gd name="T22" fmla="*/ 2147483647 w 32"/>
              <a:gd name="T23" fmla="*/ 2147483647 h 38"/>
              <a:gd name="T24" fmla="*/ 2147483647 w 32"/>
              <a:gd name="T25" fmla="*/ 2147483647 h 38"/>
              <a:gd name="T26" fmla="*/ 2147483647 w 32"/>
              <a:gd name="T27" fmla="*/ 2147483647 h 38"/>
              <a:gd name="T28" fmla="*/ 2147483647 w 32"/>
              <a:gd name="T29" fmla="*/ 0 h 38"/>
              <a:gd name="T30" fmla="*/ 2147483647 w 32"/>
              <a:gd name="T31" fmla="*/ 0 h 38"/>
              <a:gd name="T32" fmla="*/ 0 w 32"/>
              <a:gd name="T33" fmla="*/ 0 h 38"/>
              <a:gd name="T34" fmla="*/ 0 w 32"/>
              <a:gd name="T35" fmla="*/ 0 h 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38"/>
              <a:gd name="T56" fmla="*/ 32 w 32"/>
              <a:gd name="T57" fmla="*/ 38 h 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4" y="2"/>
                </a:lnTo>
                <a:lnTo>
                  <a:pt x="14" y="38"/>
                </a:lnTo>
                <a:lnTo>
                  <a:pt x="18" y="38"/>
                </a:lnTo>
                <a:lnTo>
                  <a:pt x="18" y="2"/>
                </a:lnTo>
                <a:lnTo>
                  <a:pt x="32" y="2"/>
                </a:lnTo>
                <a:lnTo>
                  <a:pt x="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61" name="Freeform 5916"/>
          <p:cNvSpPr>
            <a:spLocks/>
          </p:cNvSpPr>
          <p:nvPr/>
        </p:nvSpPr>
        <p:spPr bwMode="auto">
          <a:xfrm>
            <a:off x="6864350" y="5151438"/>
            <a:ext cx="57150" cy="66675"/>
          </a:xfrm>
          <a:custGeom>
            <a:avLst/>
            <a:gdLst>
              <a:gd name="T0" fmla="*/ 0 w 36"/>
              <a:gd name="T1" fmla="*/ 2147483647 h 42"/>
              <a:gd name="T2" fmla="*/ 0 w 36"/>
              <a:gd name="T3" fmla="*/ 2147483647 h 42"/>
              <a:gd name="T4" fmla="*/ 0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2147483647 w 36"/>
              <a:gd name="T41" fmla="*/ 2147483647 h 42"/>
              <a:gd name="T42" fmla="*/ 2147483647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2147483647 w 36"/>
              <a:gd name="T57" fmla="*/ 2147483647 h 42"/>
              <a:gd name="T58" fmla="*/ 2147483647 w 36"/>
              <a:gd name="T59" fmla="*/ 2147483647 h 42"/>
              <a:gd name="T60" fmla="*/ 2147483647 w 36"/>
              <a:gd name="T61" fmla="*/ 2147483647 h 42"/>
              <a:gd name="T62" fmla="*/ 2147483647 w 36"/>
              <a:gd name="T63" fmla="*/ 2147483647 h 42"/>
              <a:gd name="T64" fmla="*/ 2147483647 w 36"/>
              <a:gd name="T65" fmla="*/ 2147483647 h 42"/>
              <a:gd name="T66" fmla="*/ 2147483647 w 36"/>
              <a:gd name="T67" fmla="*/ 2147483647 h 42"/>
              <a:gd name="T68" fmla="*/ 2147483647 w 36"/>
              <a:gd name="T69" fmla="*/ 2147483647 h 42"/>
              <a:gd name="T70" fmla="*/ 2147483647 w 36"/>
              <a:gd name="T71" fmla="*/ 2147483647 h 42"/>
              <a:gd name="T72" fmla="*/ 2147483647 w 36"/>
              <a:gd name="T73" fmla="*/ 2147483647 h 42"/>
              <a:gd name="T74" fmla="*/ 2147483647 w 36"/>
              <a:gd name="T75" fmla="*/ 2147483647 h 42"/>
              <a:gd name="T76" fmla="*/ 2147483647 w 36"/>
              <a:gd name="T77" fmla="*/ 2147483647 h 42"/>
              <a:gd name="T78" fmla="*/ 2147483647 w 36"/>
              <a:gd name="T79" fmla="*/ 2147483647 h 42"/>
              <a:gd name="T80" fmla="*/ 2147483647 w 36"/>
              <a:gd name="T81" fmla="*/ 2147483647 h 42"/>
              <a:gd name="T82" fmla="*/ 2147483647 w 36"/>
              <a:gd name="T83" fmla="*/ 2147483647 h 42"/>
              <a:gd name="T84" fmla="*/ 2147483647 w 36"/>
              <a:gd name="T85" fmla="*/ 2147483647 h 42"/>
              <a:gd name="T86" fmla="*/ 2147483647 w 36"/>
              <a:gd name="T87" fmla="*/ 2147483647 h 42"/>
              <a:gd name="T88" fmla="*/ 2147483647 w 36"/>
              <a:gd name="T89" fmla="*/ 2147483647 h 42"/>
              <a:gd name="T90" fmla="*/ 2147483647 w 36"/>
              <a:gd name="T91" fmla="*/ 2147483647 h 42"/>
              <a:gd name="T92" fmla="*/ 2147483647 w 36"/>
              <a:gd name="T93" fmla="*/ 2147483647 h 42"/>
              <a:gd name="T94" fmla="*/ 2147483647 w 36"/>
              <a:gd name="T95" fmla="*/ 2147483647 h 42"/>
              <a:gd name="T96" fmla="*/ 2147483647 w 36"/>
              <a:gd name="T97" fmla="*/ 2147483647 h 42"/>
              <a:gd name="T98" fmla="*/ 2147483647 w 36"/>
              <a:gd name="T99" fmla="*/ 2147483647 h 42"/>
              <a:gd name="T100" fmla="*/ 2147483647 w 36"/>
              <a:gd name="T101" fmla="*/ 2147483647 h 42"/>
              <a:gd name="T102" fmla="*/ 2147483647 w 36"/>
              <a:gd name="T103" fmla="*/ 2147483647 h 42"/>
              <a:gd name="T104" fmla="*/ 2147483647 w 36"/>
              <a:gd name="T105" fmla="*/ 0 h 42"/>
              <a:gd name="T106" fmla="*/ 2147483647 w 36"/>
              <a:gd name="T107" fmla="*/ 0 h 42"/>
              <a:gd name="T108" fmla="*/ 2147483647 w 36"/>
              <a:gd name="T109" fmla="*/ 2147483647 h 42"/>
              <a:gd name="T110" fmla="*/ 2147483647 w 36"/>
              <a:gd name="T111" fmla="*/ 2147483647 h 42"/>
              <a:gd name="T112" fmla="*/ 2147483647 w 36"/>
              <a:gd name="T113" fmla="*/ 2147483647 h 42"/>
              <a:gd name="T114" fmla="*/ 0 w 36"/>
              <a:gd name="T115" fmla="*/ 2147483647 h 42"/>
              <a:gd name="T116" fmla="*/ 0 w 36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6"/>
              <a:gd name="T178" fmla="*/ 0 h 42"/>
              <a:gd name="T179" fmla="*/ 36 w 36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6" h="42">
                <a:moveTo>
                  <a:pt x="0" y="20"/>
                </a:moveTo>
                <a:lnTo>
                  <a:pt x="0" y="20"/>
                </a:lnTo>
                <a:lnTo>
                  <a:pt x="0" y="28"/>
                </a:lnTo>
                <a:lnTo>
                  <a:pt x="2" y="34"/>
                </a:lnTo>
                <a:lnTo>
                  <a:pt x="6" y="38"/>
                </a:lnTo>
                <a:lnTo>
                  <a:pt x="10" y="40"/>
                </a:lnTo>
                <a:lnTo>
                  <a:pt x="18" y="42"/>
                </a:lnTo>
                <a:lnTo>
                  <a:pt x="26" y="40"/>
                </a:lnTo>
                <a:lnTo>
                  <a:pt x="32" y="36"/>
                </a:lnTo>
                <a:lnTo>
                  <a:pt x="32" y="34"/>
                </a:lnTo>
                <a:lnTo>
                  <a:pt x="34" y="40"/>
                </a:lnTo>
                <a:lnTo>
                  <a:pt x="36" y="40"/>
                </a:lnTo>
                <a:lnTo>
                  <a:pt x="36" y="20"/>
                </a:lnTo>
                <a:lnTo>
                  <a:pt x="20" y="20"/>
                </a:lnTo>
                <a:lnTo>
                  <a:pt x="20" y="24"/>
                </a:lnTo>
                <a:lnTo>
                  <a:pt x="32" y="24"/>
                </a:lnTo>
                <a:lnTo>
                  <a:pt x="32" y="30"/>
                </a:lnTo>
                <a:lnTo>
                  <a:pt x="28" y="36"/>
                </a:lnTo>
                <a:lnTo>
                  <a:pt x="22" y="38"/>
                </a:lnTo>
                <a:lnTo>
                  <a:pt x="18" y="40"/>
                </a:lnTo>
                <a:lnTo>
                  <a:pt x="12" y="38"/>
                </a:lnTo>
                <a:lnTo>
                  <a:pt x="8" y="34"/>
                </a:lnTo>
                <a:lnTo>
                  <a:pt x="4" y="28"/>
                </a:lnTo>
                <a:lnTo>
                  <a:pt x="4" y="22"/>
                </a:lnTo>
                <a:lnTo>
                  <a:pt x="6" y="14"/>
                </a:lnTo>
                <a:lnTo>
                  <a:pt x="8" y="8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6" y="6"/>
                </a:lnTo>
                <a:lnTo>
                  <a:pt x="30" y="8"/>
                </a:lnTo>
                <a:lnTo>
                  <a:pt x="32" y="12"/>
                </a:lnTo>
                <a:lnTo>
                  <a:pt x="34" y="12"/>
                </a:lnTo>
                <a:lnTo>
                  <a:pt x="32" y="8"/>
                </a:lnTo>
                <a:lnTo>
                  <a:pt x="28" y="4"/>
                </a:lnTo>
                <a:lnTo>
                  <a:pt x="24" y="2"/>
                </a:lnTo>
                <a:lnTo>
                  <a:pt x="18" y="0"/>
                </a:lnTo>
                <a:lnTo>
                  <a:pt x="10" y="2"/>
                </a:lnTo>
                <a:lnTo>
                  <a:pt x="4" y="8"/>
                </a:lnTo>
                <a:lnTo>
                  <a:pt x="2" y="14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62" name="Freeform 5917"/>
          <p:cNvSpPr>
            <a:spLocks/>
          </p:cNvSpPr>
          <p:nvPr/>
        </p:nvSpPr>
        <p:spPr bwMode="auto">
          <a:xfrm>
            <a:off x="6937375" y="5154613"/>
            <a:ext cx="50800" cy="60325"/>
          </a:xfrm>
          <a:custGeom>
            <a:avLst/>
            <a:gdLst>
              <a:gd name="T0" fmla="*/ 0 w 32"/>
              <a:gd name="T1" fmla="*/ 0 h 38"/>
              <a:gd name="T2" fmla="*/ 0 w 32"/>
              <a:gd name="T3" fmla="*/ 0 h 38"/>
              <a:gd name="T4" fmla="*/ 0 w 32"/>
              <a:gd name="T5" fmla="*/ 2147483647 h 38"/>
              <a:gd name="T6" fmla="*/ 0 w 32"/>
              <a:gd name="T7" fmla="*/ 2147483647 h 38"/>
              <a:gd name="T8" fmla="*/ 2147483647 w 32"/>
              <a:gd name="T9" fmla="*/ 2147483647 h 38"/>
              <a:gd name="T10" fmla="*/ 2147483647 w 32"/>
              <a:gd name="T11" fmla="*/ 2147483647 h 38"/>
              <a:gd name="T12" fmla="*/ 2147483647 w 32"/>
              <a:gd name="T13" fmla="*/ 2147483647 h 38"/>
              <a:gd name="T14" fmla="*/ 2147483647 w 32"/>
              <a:gd name="T15" fmla="*/ 2147483647 h 38"/>
              <a:gd name="T16" fmla="*/ 2147483647 w 32"/>
              <a:gd name="T17" fmla="*/ 2147483647 h 38"/>
              <a:gd name="T18" fmla="*/ 2147483647 w 32"/>
              <a:gd name="T19" fmla="*/ 2147483647 h 38"/>
              <a:gd name="T20" fmla="*/ 2147483647 w 32"/>
              <a:gd name="T21" fmla="*/ 2147483647 h 38"/>
              <a:gd name="T22" fmla="*/ 2147483647 w 32"/>
              <a:gd name="T23" fmla="*/ 2147483647 h 38"/>
              <a:gd name="T24" fmla="*/ 2147483647 w 32"/>
              <a:gd name="T25" fmla="*/ 2147483647 h 38"/>
              <a:gd name="T26" fmla="*/ 2147483647 w 32"/>
              <a:gd name="T27" fmla="*/ 2147483647 h 38"/>
              <a:gd name="T28" fmla="*/ 2147483647 w 32"/>
              <a:gd name="T29" fmla="*/ 0 h 38"/>
              <a:gd name="T30" fmla="*/ 2147483647 w 32"/>
              <a:gd name="T31" fmla="*/ 0 h 38"/>
              <a:gd name="T32" fmla="*/ 0 w 32"/>
              <a:gd name="T33" fmla="*/ 0 h 38"/>
              <a:gd name="T34" fmla="*/ 0 w 32"/>
              <a:gd name="T35" fmla="*/ 0 h 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38"/>
              <a:gd name="T56" fmla="*/ 32 w 32"/>
              <a:gd name="T57" fmla="*/ 38 h 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4" y="2"/>
                </a:lnTo>
                <a:lnTo>
                  <a:pt x="14" y="38"/>
                </a:lnTo>
                <a:lnTo>
                  <a:pt x="18" y="38"/>
                </a:lnTo>
                <a:lnTo>
                  <a:pt x="18" y="2"/>
                </a:lnTo>
                <a:lnTo>
                  <a:pt x="32" y="2"/>
                </a:lnTo>
                <a:lnTo>
                  <a:pt x="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63" name="Freeform 5918"/>
          <p:cNvSpPr>
            <a:spLocks/>
          </p:cNvSpPr>
          <p:nvPr/>
        </p:nvSpPr>
        <p:spPr bwMode="auto">
          <a:xfrm>
            <a:off x="7013575" y="5154613"/>
            <a:ext cx="50800" cy="60325"/>
          </a:xfrm>
          <a:custGeom>
            <a:avLst/>
            <a:gdLst>
              <a:gd name="T0" fmla="*/ 0 w 32"/>
              <a:gd name="T1" fmla="*/ 0 h 38"/>
              <a:gd name="T2" fmla="*/ 0 w 32"/>
              <a:gd name="T3" fmla="*/ 0 h 38"/>
              <a:gd name="T4" fmla="*/ 0 w 32"/>
              <a:gd name="T5" fmla="*/ 2147483647 h 38"/>
              <a:gd name="T6" fmla="*/ 0 w 32"/>
              <a:gd name="T7" fmla="*/ 2147483647 h 38"/>
              <a:gd name="T8" fmla="*/ 2147483647 w 32"/>
              <a:gd name="T9" fmla="*/ 2147483647 h 38"/>
              <a:gd name="T10" fmla="*/ 2147483647 w 32"/>
              <a:gd name="T11" fmla="*/ 2147483647 h 38"/>
              <a:gd name="T12" fmla="*/ 2147483647 w 32"/>
              <a:gd name="T13" fmla="*/ 2147483647 h 38"/>
              <a:gd name="T14" fmla="*/ 2147483647 w 32"/>
              <a:gd name="T15" fmla="*/ 2147483647 h 38"/>
              <a:gd name="T16" fmla="*/ 2147483647 w 32"/>
              <a:gd name="T17" fmla="*/ 2147483647 h 38"/>
              <a:gd name="T18" fmla="*/ 2147483647 w 32"/>
              <a:gd name="T19" fmla="*/ 2147483647 h 38"/>
              <a:gd name="T20" fmla="*/ 2147483647 w 32"/>
              <a:gd name="T21" fmla="*/ 2147483647 h 38"/>
              <a:gd name="T22" fmla="*/ 2147483647 w 32"/>
              <a:gd name="T23" fmla="*/ 2147483647 h 38"/>
              <a:gd name="T24" fmla="*/ 2147483647 w 32"/>
              <a:gd name="T25" fmla="*/ 2147483647 h 38"/>
              <a:gd name="T26" fmla="*/ 2147483647 w 32"/>
              <a:gd name="T27" fmla="*/ 2147483647 h 38"/>
              <a:gd name="T28" fmla="*/ 2147483647 w 32"/>
              <a:gd name="T29" fmla="*/ 0 h 38"/>
              <a:gd name="T30" fmla="*/ 2147483647 w 32"/>
              <a:gd name="T31" fmla="*/ 0 h 38"/>
              <a:gd name="T32" fmla="*/ 0 w 32"/>
              <a:gd name="T33" fmla="*/ 0 h 38"/>
              <a:gd name="T34" fmla="*/ 0 w 32"/>
              <a:gd name="T35" fmla="*/ 0 h 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38"/>
              <a:gd name="T56" fmla="*/ 32 w 32"/>
              <a:gd name="T57" fmla="*/ 38 h 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4" y="2"/>
                </a:lnTo>
                <a:lnTo>
                  <a:pt x="14" y="38"/>
                </a:lnTo>
                <a:lnTo>
                  <a:pt x="18" y="38"/>
                </a:lnTo>
                <a:lnTo>
                  <a:pt x="18" y="2"/>
                </a:lnTo>
                <a:lnTo>
                  <a:pt x="32" y="2"/>
                </a:lnTo>
                <a:lnTo>
                  <a:pt x="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64" name="Freeform 5919"/>
          <p:cNvSpPr>
            <a:spLocks noEditPoints="1"/>
          </p:cNvSpPr>
          <p:nvPr/>
        </p:nvSpPr>
        <p:spPr bwMode="auto">
          <a:xfrm>
            <a:off x="7089775" y="5154613"/>
            <a:ext cx="53975" cy="60325"/>
          </a:xfrm>
          <a:custGeom>
            <a:avLst/>
            <a:gdLst>
              <a:gd name="T0" fmla="*/ 2147483647 w 34"/>
              <a:gd name="T1" fmla="*/ 0 h 38"/>
              <a:gd name="T2" fmla="*/ 2147483647 w 34"/>
              <a:gd name="T3" fmla="*/ 0 h 38"/>
              <a:gd name="T4" fmla="*/ 0 w 34"/>
              <a:gd name="T5" fmla="*/ 2147483647 h 38"/>
              <a:gd name="T6" fmla="*/ 0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0 h 38"/>
              <a:gd name="T28" fmla="*/ 2147483647 w 34"/>
              <a:gd name="T29" fmla="*/ 0 h 38"/>
              <a:gd name="T30" fmla="*/ 2147483647 w 34"/>
              <a:gd name="T31" fmla="*/ 0 h 38"/>
              <a:gd name="T32" fmla="*/ 2147483647 w 34"/>
              <a:gd name="T33" fmla="*/ 0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2147483647 h 38"/>
              <a:gd name="T42" fmla="*/ 2147483647 w 34"/>
              <a:gd name="T43" fmla="*/ 2147483647 h 38"/>
              <a:gd name="T44" fmla="*/ 2147483647 w 34"/>
              <a:gd name="T45" fmla="*/ 2147483647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"/>
              <a:gd name="T70" fmla="*/ 0 h 38"/>
              <a:gd name="T71" fmla="*/ 34 w 34"/>
              <a:gd name="T72" fmla="*/ 38 h 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" h="38">
                <a:moveTo>
                  <a:pt x="14" y="0"/>
                </a:moveTo>
                <a:lnTo>
                  <a:pt x="14" y="0"/>
                </a:lnTo>
                <a:lnTo>
                  <a:pt x="0" y="38"/>
                </a:lnTo>
                <a:lnTo>
                  <a:pt x="4" y="38"/>
                </a:lnTo>
                <a:lnTo>
                  <a:pt x="8" y="26"/>
                </a:lnTo>
                <a:lnTo>
                  <a:pt x="26" y="26"/>
                </a:lnTo>
                <a:lnTo>
                  <a:pt x="30" y="38"/>
                </a:lnTo>
                <a:lnTo>
                  <a:pt x="34" y="38"/>
                </a:lnTo>
                <a:lnTo>
                  <a:pt x="20" y="0"/>
                </a:lnTo>
                <a:lnTo>
                  <a:pt x="14" y="0"/>
                </a:lnTo>
                <a:close/>
                <a:moveTo>
                  <a:pt x="10" y="22"/>
                </a:moveTo>
                <a:lnTo>
                  <a:pt x="18" y="2"/>
                </a:lnTo>
                <a:lnTo>
                  <a:pt x="18" y="4"/>
                </a:lnTo>
                <a:lnTo>
                  <a:pt x="24" y="24"/>
                </a:lnTo>
                <a:lnTo>
                  <a:pt x="10" y="24"/>
                </a:lnTo>
                <a:lnTo>
                  <a:pt x="10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65" name="Freeform 5920"/>
          <p:cNvSpPr>
            <a:spLocks/>
          </p:cNvSpPr>
          <p:nvPr/>
        </p:nvSpPr>
        <p:spPr bwMode="auto">
          <a:xfrm>
            <a:off x="7172325" y="5151438"/>
            <a:ext cx="53975" cy="66675"/>
          </a:xfrm>
          <a:custGeom>
            <a:avLst/>
            <a:gdLst>
              <a:gd name="T0" fmla="*/ 0 w 34"/>
              <a:gd name="T1" fmla="*/ 2147483647 h 42"/>
              <a:gd name="T2" fmla="*/ 0 w 34"/>
              <a:gd name="T3" fmla="*/ 2147483647 h 42"/>
              <a:gd name="T4" fmla="*/ 0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2147483647 w 34"/>
              <a:gd name="T57" fmla="*/ 2147483647 h 42"/>
              <a:gd name="T58" fmla="*/ 2147483647 w 34"/>
              <a:gd name="T59" fmla="*/ 2147483647 h 42"/>
              <a:gd name="T60" fmla="*/ 2147483647 w 34"/>
              <a:gd name="T61" fmla="*/ 2147483647 h 42"/>
              <a:gd name="T62" fmla="*/ 2147483647 w 34"/>
              <a:gd name="T63" fmla="*/ 2147483647 h 42"/>
              <a:gd name="T64" fmla="*/ 2147483647 w 34"/>
              <a:gd name="T65" fmla="*/ 2147483647 h 42"/>
              <a:gd name="T66" fmla="*/ 2147483647 w 34"/>
              <a:gd name="T67" fmla="*/ 2147483647 h 42"/>
              <a:gd name="T68" fmla="*/ 2147483647 w 34"/>
              <a:gd name="T69" fmla="*/ 2147483647 h 42"/>
              <a:gd name="T70" fmla="*/ 2147483647 w 34"/>
              <a:gd name="T71" fmla="*/ 2147483647 h 42"/>
              <a:gd name="T72" fmla="*/ 2147483647 w 34"/>
              <a:gd name="T73" fmla="*/ 2147483647 h 42"/>
              <a:gd name="T74" fmla="*/ 2147483647 w 34"/>
              <a:gd name="T75" fmla="*/ 2147483647 h 42"/>
              <a:gd name="T76" fmla="*/ 2147483647 w 34"/>
              <a:gd name="T77" fmla="*/ 0 h 42"/>
              <a:gd name="T78" fmla="*/ 2147483647 w 34"/>
              <a:gd name="T79" fmla="*/ 0 h 42"/>
              <a:gd name="T80" fmla="*/ 2147483647 w 34"/>
              <a:gd name="T81" fmla="*/ 2147483647 h 42"/>
              <a:gd name="T82" fmla="*/ 2147483647 w 34"/>
              <a:gd name="T83" fmla="*/ 2147483647 h 42"/>
              <a:gd name="T84" fmla="*/ 0 w 34"/>
              <a:gd name="T85" fmla="*/ 2147483647 h 42"/>
              <a:gd name="T86" fmla="*/ 0 w 34"/>
              <a:gd name="T87" fmla="*/ 2147483647 h 42"/>
              <a:gd name="T88" fmla="*/ 0 w 34"/>
              <a:gd name="T89" fmla="*/ 2147483647 h 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"/>
              <a:gd name="T136" fmla="*/ 0 h 42"/>
              <a:gd name="T137" fmla="*/ 34 w 34"/>
              <a:gd name="T138" fmla="*/ 42 h 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" h="42">
                <a:moveTo>
                  <a:pt x="0" y="22"/>
                </a:moveTo>
                <a:lnTo>
                  <a:pt x="0" y="22"/>
                </a:lnTo>
                <a:lnTo>
                  <a:pt x="0" y="30"/>
                </a:lnTo>
                <a:lnTo>
                  <a:pt x="6" y="38"/>
                </a:lnTo>
                <a:lnTo>
                  <a:pt x="10" y="40"/>
                </a:lnTo>
                <a:lnTo>
                  <a:pt x="16" y="42"/>
                </a:lnTo>
                <a:lnTo>
                  <a:pt x="22" y="42"/>
                </a:lnTo>
                <a:lnTo>
                  <a:pt x="26" y="40"/>
                </a:lnTo>
                <a:lnTo>
                  <a:pt x="30" y="36"/>
                </a:lnTo>
                <a:lnTo>
                  <a:pt x="34" y="28"/>
                </a:lnTo>
                <a:lnTo>
                  <a:pt x="30" y="28"/>
                </a:lnTo>
                <a:lnTo>
                  <a:pt x="28" y="34"/>
                </a:lnTo>
                <a:lnTo>
                  <a:pt x="24" y="36"/>
                </a:lnTo>
                <a:lnTo>
                  <a:pt x="20" y="38"/>
                </a:lnTo>
                <a:lnTo>
                  <a:pt x="18" y="38"/>
                </a:lnTo>
                <a:lnTo>
                  <a:pt x="12" y="38"/>
                </a:lnTo>
                <a:lnTo>
                  <a:pt x="8" y="34"/>
                </a:lnTo>
                <a:lnTo>
                  <a:pt x="4" y="28"/>
                </a:lnTo>
                <a:lnTo>
                  <a:pt x="4" y="20"/>
                </a:lnTo>
                <a:lnTo>
                  <a:pt x="4" y="14"/>
                </a:lnTo>
                <a:lnTo>
                  <a:pt x="8" y="8"/>
                </a:lnTo>
                <a:lnTo>
                  <a:pt x="12" y="4"/>
                </a:lnTo>
                <a:lnTo>
                  <a:pt x="18" y="4"/>
                </a:lnTo>
                <a:lnTo>
                  <a:pt x="24" y="6"/>
                </a:lnTo>
                <a:lnTo>
                  <a:pt x="28" y="8"/>
                </a:lnTo>
                <a:lnTo>
                  <a:pt x="30" y="12"/>
                </a:lnTo>
                <a:lnTo>
                  <a:pt x="34" y="12"/>
                </a:lnTo>
                <a:lnTo>
                  <a:pt x="32" y="8"/>
                </a:lnTo>
                <a:lnTo>
                  <a:pt x="28" y="4"/>
                </a:lnTo>
                <a:lnTo>
                  <a:pt x="24" y="2"/>
                </a:lnTo>
                <a:lnTo>
                  <a:pt x="18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66" name="Freeform 5921"/>
          <p:cNvSpPr>
            <a:spLocks/>
          </p:cNvSpPr>
          <p:nvPr/>
        </p:nvSpPr>
        <p:spPr bwMode="auto">
          <a:xfrm>
            <a:off x="7245350" y="5151438"/>
            <a:ext cx="57150" cy="66675"/>
          </a:xfrm>
          <a:custGeom>
            <a:avLst/>
            <a:gdLst>
              <a:gd name="T0" fmla="*/ 0 w 36"/>
              <a:gd name="T1" fmla="*/ 2147483647 h 42"/>
              <a:gd name="T2" fmla="*/ 0 w 36"/>
              <a:gd name="T3" fmla="*/ 2147483647 h 42"/>
              <a:gd name="T4" fmla="*/ 2147483647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2147483647 w 36"/>
              <a:gd name="T41" fmla="*/ 2147483647 h 42"/>
              <a:gd name="T42" fmla="*/ 2147483647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2147483647 w 36"/>
              <a:gd name="T57" fmla="*/ 2147483647 h 42"/>
              <a:gd name="T58" fmla="*/ 2147483647 w 36"/>
              <a:gd name="T59" fmla="*/ 2147483647 h 42"/>
              <a:gd name="T60" fmla="*/ 2147483647 w 36"/>
              <a:gd name="T61" fmla="*/ 2147483647 h 42"/>
              <a:gd name="T62" fmla="*/ 2147483647 w 36"/>
              <a:gd name="T63" fmla="*/ 2147483647 h 42"/>
              <a:gd name="T64" fmla="*/ 2147483647 w 36"/>
              <a:gd name="T65" fmla="*/ 2147483647 h 42"/>
              <a:gd name="T66" fmla="*/ 2147483647 w 36"/>
              <a:gd name="T67" fmla="*/ 2147483647 h 42"/>
              <a:gd name="T68" fmla="*/ 2147483647 w 36"/>
              <a:gd name="T69" fmla="*/ 2147483647 h 42"/>
              <a:gd name="T70" fmla="*/ 2147483647 w 36"/>
              <a:gd name="T71" fmla="*/ 2147483647 h 42"/>
              <a:gd name="T72" fmla="*/ 2147483647 w 36"/>
              <a:gd name="T73" fmla="*/ 2147483647 h 42"/>
              <a:gd name="T74" fmla="*/ 2147483647 w 36"/>
              <a:gd name="T75" fmla="*/ 2147483647 h 42"/>
              <a:gd name="T76" fmla="*/ 2147483647 w 36"/>
              <a:gd name="T77" fmla="*/ 2147483647 h 42"/>
              <a:gd name="T78" fmla="*/ 2147483647 w 36"/>
              <a:gd name="T79" fmla="*/ 2147483647 h 42"/>
              <a:gd name="T80" fmla="*/ 2147483647 w 36"/>
              <a:gd name="T81" fmla="*/ 2147483647 h 42"/>
              <a:gd name="T82" fmla="*/ 2147483647 w 36"/>
              <a:gd name="T83" fmla="*/ 2147483647 h 42"/>
              <a:gd name="T84" fmla="*/ 2147483647 w 36"/>
              <a:gd name="T85" fmla="*/ 2147483647 h 42"/>
              <a:gd name="T86" fmla="*/ 2147483647 w 36"/>
              <a:gd name="T87" fmla="*/ 2147483647 h 42"/>
              <a:gd name="T88" fmla="*/ 2147483647 w 36"/>
              <a:gd name="T89" fmla="*/ 2147483647 h 42"/>
              <a:gd name="T90" fmla="*/ 2147483647 w 36"/>
              <a:gd name="T91" fmla="*/ 2147483647 h 42"/>
              <a:gd name="T92" fmla="*/ 2147483647 w 36"/>
              <a:gd name="T93" fmla="*/ 2147483647 h 42"/>
              <a:gd name="T94" fmla="*/ 2147483647 w 36"/>
              <a:gd name="T95" fmla="*/ 2147483647 h 42"/>
              <a:gd name="T96" fmla="*/ 2147483647 w 36"/>
              <a:gd name="T97" fmla="*/ 2147483647 h 42"/>
              <a:gd name="T98" fmla="*/ 2147483647 w 36"/>
              <a:gd name="T99" fmla="*/ 2147483647 h 42"/>
              <a:gd name="T100" fmla="*/ 2147483647 w 36"/>
              <a:gd name="T101" fmla="*/ 2147483647 h 42"/>
              <a:gd name="T102" fmla="*/ 2147483647 w 36"/>
              <a:gd name="T103" fmla="*/ 2147483647 h 42"/>
              <a:gd name="T104" fmla="*/ 2147483647 w 36"/>
              <a:gd name="T105" fmla="*/ 0 h 42"/>
              <a:gd name="T106" fmla="*/ 2147483647 w 36"/>
              <a:gd name="T107" fmla="*/ 0 h 42"/>
              <a:gd name="T108" fmla="*/ 2147483647 w 36"/>
              <a:gd name="T109" fmla="*/ 2147483647 h 42"/>
              <a:gd name="T110" fmla="*/ 2147483647 w 36"/>
              <a:gd name="T111" fmla="*/ 2147483647 h 42"/>
              <a:gd name="T112" fmla="*/ 2147483647 w 36"/>
              <a:gd name="T113" fmla="*/ 2147483647 h 42"/>
              <a:gd name="T114" fmla="*/ 0 w 36"/>
              <a:gd name="T115" fmla="*/ 2147483647 h 42"/>
              <a:gd name="T116" fmla="*/ 0 w 36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6"/>
              <a:gd name="T178" fmla="*/ 0 h 42"/>
              <a:gd name="T179" fmla="*/ 36 w 36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6" h="42">
                <a:moveTo>
                  <a:pt x="0" y="20"/>
                </a:moveTo>
                <a:lnTo>
                  <a:pt x="0" y="20"/>
                </a:lnTo>
                <a:lnTo>
                  <a:pt x="2" y="28"/>
                </a:lnTo>
                <a:lnTo>
                  <a:pt x="4" y="34"/>
                </a:lnTo>
                <a:lnTo>
                  <a:pt x="6" y="38"/>
                </a:lnTo>
                <a:lnTo>
                  <a:pt x="12" y="40"/>
                </a:lnTo>
                <a:lnTo>
                  <a:pt x="18" y="42"/>
                </a:lnTo>
                <a:lnTo>
                  <a:pt x="26" y="40"/>
                </a:lnTo>
                <a:lnTo>
                  <a:pt x="32" y="36"/>
                </a:lnTo>
                <a:lnTo>
                  <a:pt x="32" y="34"/>
                </a:lnTo>
                <a:lnTo>
                  <a:pt x="34" y="40"/>
                </a:lnTo>
                <a:lnTo>
                  <a:pt x="36" y="40"/>
                </a:lnTo>
                <a:lnTo>
                  <a:pt x="36" y="20"/>
                </a:lnTo>
                <a:lnTo>
                  <a:pt x="20" y="20"/>
                </a:lnTo>
                <a:lnTo>
                  <a:pt x="20" y="24"/>
                </a:lnTo>
                <a:lnTo>
                  <a:pt x="34" y="24"/>
                </a:lnTo>
                <a:lnTo>
                  <a:pt x="32" y="30"/>
                </a:lnTo>
                <a:lnTo>
                  <a:pt x="28" y="36"/>
                </a:lnTo>
                <a:lnTo>
                  <a:pt x="24" y="38"/>
                </a:lnTo>
                <a:lnTo>
                  <a:pt x="20" y="40"/>
                </a:lnTo>
                <a:lnTo>
                  <a:pt x="12" y="38"/>
                </a:lnTo>
                <a:lnTo>
                  <a:pt x="8" y="34"/>
                </a:lnTo>
                <a:lnTo>
                  <a:pt x="6" y="28"/>
                </a:lnTo>
                <a:lnTo>
                  <a:pt x="4" y="22"/>
                </a:lnTo>
                <a:lnTo>
                  <a:pt x="6" y="14"/>
                </a:lnTo>
                <a:lnTo>
                  <a:pt x="10" y="8"/>
                </a:lnTo>
                <a:lnTo>
                  <a:pt x="14" y="4"/>
                </a:lnTo>
                <a:lnTo>
                  <a:pt x="18" y="4"/>
                </a:lnTo>
                <a:lnTo>
                  <a:pt x="24" y="4"/>
                </a:lnTo>
                <a:lnTo>
                  <a:pt x="28" y="6"/>
                </a:lnTo>
                <a:lnTo>
                  <a:pt x="30" y="8"/>
                </a:lnTo>
                <a:lnTo>
                  <a:pt x="32" y="12"/>
                </a:lnTo>
                <a:lnTo>
                  <a:pt x="36" y="12"/>
                </a:lnTo>
                <a:lnTo>
                  <a:pt x="34" y="8"/>
                </a:lnTo>
                <a:lnTo>
                  <a:pt x="30" y="4"/>
                </a:lnTo>
                <a:lnTo>
                  <a:pt x="24" y="2"/>
                </a:lnTo>
                <a:lnTo>
                  <a:pt x="20" y="0"/>
                </a:lnTo>
                <a:lnTo>
                  <a:pt x="12" y="2"/>
                </a:lnTo>
                <a:lnTo>
                  <a:pt x="6" y="8"/>
                </a:lnTo>
                <a:lnTo>
                  <a:pt x="2" y="14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67" name="Freeform 5922"/>
          <p:cNvSpPr>
            <a:spLocks/>
          </p:cNvSpPr>
          <p:nvPr/>
        </p:nvSpPr>
        <p:spPr bwMode="auto">
          <a:xfrm>
            <a:off x="7321550" y="5151438"/>
            <a:ext cx="57150" cy="66675"/>
          </a:xfrm>
          <a:custGeom>
            <a:avLst/>
            <a:gdLst>
              <a:gd name="T0" fmla="*/ 0 w 36"/>
              <a:gd name="T1" fmla="*/ 2147483647 h 42"/>
              <a:gd name="T2" fmla="*/ 0 w 36"/>
              <a:gd name="T3" fmla="*/ 2147483647 h 42"/>
              <a:gd name="T4" fmla="*/ 0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2147483647 w 36"/>
              <a:gd name="T41" fmla="*/ 2147483647 h 42"/>
              <a:gd name="T42" fmla="*/ 2147483647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2147483647 w 36"/>
              <a:gd name="T57" fmla="*/ 2147483647 h 42"/>
              <a:gd name="T58" fmla="*/ 2147483647 w 36"/>
              <a:gd name="T59" fmla="*/ 2147483647 h 42"/>
              <a:gd name="T60" fmla="*/ 2147483647 w 36"/>
              <a:gd name="T61" fmla="*/ 2147483647 h 42"/>
              <a:gd name="T62" fmla="*/ 2147483647 w 36"/>
              <a:gd name="T63" fmla="*/ 2147483647 h 42"/>
              <a:gd name="T64" fmla="*/ 2147483647 w 36"/>
              <a:gd name="T65" fmla="*/ 2147483647 h 42"/>
              <a:gd name="T66" fmla="*/ 2147483647 w 36"/>
              <a:gd name="T67" fmla="*/ 2147483647 h 42"/>
              <a:gd name="T68" fmla="*/ 2147483647 w 36"/>
              <a:gd name="T69" fmla="*/ 2147483647 h 42"/>
              <a:gd name="T70" fmla="*/ 2147483647 w 36"/>
              <a:gd name="T71" fmla="*/ 2147483647 h 42"/>
              <a:gd name="T72" fmla="*/ 2147483647 w 36"/>
              <a:gd name="T73" fmla="*/ 2147483647 h 42"/>
              <a:gd name="T74" fmla="*/ 2147483647 w 36"/>
              <a:gd name="T75" fmla="*/ 2147483647 h 42"/>
              <a:gd name="T76" fmla="*/ 2147483647 w 36"/>
              <a:gd name="T77" fmla="*/ 2147483647 h 42"/>
              <a:gd name="T78" fmla="*/ 2147483647 w 36"/>
              <a:gd name="T79" fmla="*/ 2147483647 h 42"/>
              <a:gd name="T80" fmla="*/ 2147483647 w 36"/>
              <a:gd name="T81" fmla="*/ 2147483647 h 42"/>
              <a:gd name="T82" fmla="*/ 2147483647 w 36"/>
              <a:gd name="T83" fmla="*/ 2147483647 h 42"/>
              <a:gd name="T84" fmla="*/ 2147483647 w 36"/>
              <a:gd name="T85" fmla="*/ 2147483647 h 42"/>
              <a:gd name="T86" fmla="*/ 2147483647 w 36"/>
              <a:gd name="T87" fmla="*/ 2147483647 h 42"/>
              <a:gd name="T88" fmla="*/ 2147483647 w 36"/>
              <a:gd name="T89" fmla="*/ 2147483647 h 42"/>
              <a:gd name="T90" fmla="*/ 2147483647 w 36"/>
              <a:gd name="T91" fmla="*/ 2147483647 h 42"/>
              <a:gd name="T92" fmla="*/ 2147483647 w 36"/>
              <a:gd name="T93" fmla="*/ 2147483647 h 42"/>
              <a:gd name="T94" fmla="*/ 2147483647 w 36"/>
              <a:gd name="T95" fmla="*/ 2147483647 h 42"/>
              <a:gd name="T96" fmla="*/ 2147483647 w 36"/>
              <a:gd name="T97" fmla="*/ 2147483647 h 42"/>
              <a:gd name="T98" fmla="*/ 2147483647 w 36"/>
              <a:gd name="T99" fmla="*/ 2147483647 h 42"/>
              <a:gd name="T100" fmla="*/ 2147483647 w 36"/>
              <a:gd name="T101" fmla="*/ 2147483647 h 42"/>
              <a:gd name="T102" fmla="*/ 2147483647 w 36"/>
              <a:gd name="T103" fmla="*/ 2147483647 h 42"/>
              <a:gd name="T104" fmla="*/ 2147483647 w 36"/>
              <a:gd name="T105" fmla="*/ 0 h 42"/>
              <a:gd name="T106" fmla="*/ 2147483647 w 36"/>
              <a:gd name="T107" fmla="*/ 0 h 42"/>
              <a:gd name="T108" fmla="*/ 2147483647 w 36"/>
              <a:gd name="T109" fmla="*/ 2147483647 h 42"/>
              <a:gd name="T110" fmla="*/ 2147483647 w 36"/>
              <a:gd name="T111" fmla="*/ 2147483647 h 42"/>
              <a:gd name="T112" fmla="*/ 2147483647 w 36"/>
              <a:gd name="T113" fmla="*/ 2147483647 h 42"/>
              <a:gd name="T114" fmla="*/ 0 w 36"/>
              <a:gd name="T115" fmla="*/ 2147483647 h 42"/>
              <a:gd name="T116" fmla="*/ 0 w 36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6"/>
              <a:gd name="T178" fmla="*/ 0 h 42"/>
              <a:gd name="T179" fmla="*/ 36 w 36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6" h="42">
                <a:moveTo>
                  <a:pt x="0" y="20"/>
                </a:moveTo>
                <a:lnTo>
                  <a:pt x="0" y="20"/>
                </a:lnTo>
                <a:lnTo>
                  <a:pt x="0" y="28"/>
                </a:lnTo>
                <a:lnTo>
                  <a:pt x="2" y="34"/>
                </a:lnTo>
                <a:lnTo>
                  <a:pt x="6" y="38"/>
                </a:lnTo>
                <a:lnTo>
                  <a:pt x="10" y="40"/>
                </a:lnTo>
                <a:lnTo>
                  <a:pt x="18" y="42"/>
                </a:lnTo>
                <a:lnTo>
                  <a:pt x="26" y="40"/>
                </a:lnTo>
                <a:lnTo>
                  <a:pt x="32" y="36"/>
                </a:lnTo>
                <a:lnTo>
                  <a:pt x="32" y="34"/>
                </a:lnTo>
                <a:lnTo>
                  <a:pt x="34" y="40"/>
                </a:lnTo>
                <a:lnTo>
                  <a:pt x="36" y="40"/>
                </a:lnTo>
                <a:lnTo>
                  <a:pt x="36" y="20"/>
                </a:lnTo>
                <a:lnTo>
                  <a:pt x="20" y="20"/>
                </a:lnTo>
                <a:lnTo>
                  <a:pt x="20" y="24"/>
                </a:lnTo>
                <a:lnTo>
                  <a:pt x="32" y="24"/>
                </a:lnTo>
                <a:lnTo>
                  <a:pt x="32" y="30"/>
                </a:lnTo>
                <a:lnTo>
                  <a:pt x="28" y="36"/>
                </a:lnTo>
                <a:lnTo>
                  <a:pt x="22" y="38"/>
                </a:lnTo>
                <a:lnTo>
                  <a:pt x="18" y="40"/>
                </a:lnTo>
                <a:lnTo>
                  <a:pt x="12" y="38"/>
                </a:lnTo>
                <a:lnTo>
                  <a:pt x="8" y="34"/>
                </a:lnTo>
                <a:lnTo>
                  <a:pt x="6" y="28"/>
                </a:lnTo>
                <a:lnTo>
                  <a:pt x="4" y="22"/>
                </a:lnTo>
                <a:lnTo>
                  <a:pt x="6" y="14"/>
                </a:lnTo>
                <a:lnTo>
                  <a:pt x="8" y="8"/>
                </a:lnTo>
                <a:lnTo>
                  <a:pt x="14" y="4"/>
                </a:lnTo>
                <a:lnTo>
                  <a:pt x="18" y="4"/>
                </a:lnTo>
                <a:lnTo>
                  <a:pt x="22" y="4"/>
                </a:lnTo>
                <a:lnTo>
                  <a:pt x="26" y="6"/>
                </a:lnTo>
                <a:lnTo>
                  <a:pt x="30" y="8"/>
                </a:lnTo>
                <a:lnTo>
                  <a:pt x="32" y="12"/>
                </a:lnTo>
                <a:lnTo>
                  <a:pt x="34" y="12"/>
                </a:lnTo>
                <a:lnTo>
                  <a:pt x="32" y="8"/>
                </a:lnTo>
                <a:lnTo>
                  <a:pt x="28" y="4"/>
                </a:lnTo>
                <a:lnTo>
                  <a:pt x="24" y="2"/>
                </a:lnTo>
                <a:lnTo>
                  <a:pt x="18" y="0"/>
                </a:lnTo>
                <a:lnTo>
                  <a:pt x="10" y="2"/>
                </a:lnTo>
                <a:lnTo>
                  <a:pt x="4" y="8"/>
                </a:lnTo>
                <a:lnTo>
                  <a:pt x="2" y="14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68" name="Freeform 5923"/>
          <p:cNvSpPr>
            <a:spLocks/>
          </p:cNvSpPr>
          <p:nvPr/>
        </p:nvSpPr>
        <p:spPr bwMode="auto">
          <a:xfrm>
            <a:off x="7394575" y="5151438"/>
            <a:ext cx="53975" cy="66675"/>
          </a:xfrm>
          <a:custGeom>
            <a:avLst/>
            <a:gdLst>
              <a:gd name="T0" fmla="*/ 0 w 34"/>
              <a:gd name="T1" fmla="*/ 2147483647 h 42"/>
              <a:gd name="T2" fmla="*/ 0 w 34"/>
              <a:gd name="T3" fmla="*/ 2147483647 h 42"/>
              <a:gd name="T4" fmla="*/ 0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2147483647 w 34"/>
              <a:gd name="T57" fmla="*/ 2147483647 h 42"/>
              <a:gd name="T58" fmla="*/ 2147483647 w 34"/>
              <a:gd name="T59" fmla="*/ 2147483647 h 42"/>
              <a:gd name="T60" fmla="*/ 2147483647 w 34"/>
              <a:gd name="T61" fmla="*/ 2147483647 h 42"/>
              <a:gd name="T62" fmla="*/ 2147483647 w 34"/>
              <a:gd name="T63" fmla="*/ 2147483647 h 42"/>
              <a:gd name="T64" fmla="*/ 2147483647 w 34"/>
              <a:gd name="T65" fmla="*/ 2147483647 h 42"/>
              <a:gd name="T66" fmla="*/ 2147483647 w 34"/>
              <a:gd name="T67" fmla="*/ 2147483647 h 42"/>
              <a:gd name="T68" fmla="*/ 2147483647 w 34"/>
              <a:gd name="T69" fmla="*/ 2147483647 h 42"/>
              <a:gd name="T70" fmla="*/ 2147483647 w 34"/>
              <a:gd name="T71" fmla="*/ 2147483647 h 42"/>
              <a:gd name="T72" fmla="*/ 2147483647 w 34"/>
              <a:gd name="T73" fmla="*/ 2147483647 h 42"/>
              <a:gd name="T74" fmla="*/ 2147483647 w 34"/>
              <a:gd name="T75" fmla="*/ 2147483647 h 42"/>
              <a:gd name="T76" fmla="*/ 2147483647 w 34"/>
              <a:gd name="T77" fmla="*/ 2147483647 h 42"/>
              <a:gd name="T78" fmla="*/ 2147483647 w 34"/>
              <a:gd name="T79" fmla="*/ 2147483647 h 42"/>
              <a:gd name="T80" fmla="*/ 2147483647 w 34"/>
              <a:gd name="T81" fmla="*/ 2147483647 h 42"/>
              <a:gd name="T82" fmla="*/ 2147483647 w 34"/>
              <a:gd name="T83" fmla="*/ 2147483647 h 42"/>
              <a:gd name="T84" fmla="*/ 2147483647 w 34"/>
              <a:gd name="T85" fmla="*/ 2147483647 h 42"/>
              <a:gd name="T86" fmla="*/ 2147483647 w 34"/>
              <a:gd name="T87" fmla="*/ 2147483647 h 42"/>
              <a:gd name="T88" fmla="*/ 2147483647 w 34"/>
              <a:gd name="T89" fmla="*/ 2147483647 h 42"/>
              <a:gd name="T90" fmla="*/ 2147483647 w 34"/>
              <a:gd name="T91" fmla="*/ 2147483647 h 42"/>
              <a:gd name="T92" fmla="*/ 2147483647 w 34"/>
              <a:gd name="T93" fmla="*/ 2147483647 h 42"/>
              <a:gd name="T94" fmla="*/ 2147483647 w 34"/>
              <a:gd name="T95" fmla="*/ 2147483647 h 42"/>
              <a:gd name="T96" fmla="*/ 2147483647 w 34"/>
              <a:gd name="T97" fmla="*/ 2147483647 h 42"/>
              <a:gd name="T98" fmla="*/ 2147483647 w 34"/>
              <a:gd name="T99" fmla="*/ 2147483647 h 42"/>
              <a:gd name="T100" fmla="*/ 2147483647 w 34"/>
              <a:gd name="T101" fmla="*/ 2147483647 h 42"/>
              <a:gd name="T102" fmla="*/ 2147483647 w 34"/>
              <a:gd name="T103" fmla="*/ 2147483647 h 42"/>
              <a:gd name="T104" fmla="*/ 2147483647 w 34"/>
              <a:gd name="T105" fmla="*/ 0 h 42"/>
              <a:gd name="T106" fmla="*/ 2147483647 w 34"/>
              <a:gd name="T107" fmla="*/ 0 h 42"/>
              <a:gd name="T108" fmla="*/ 2147483647 w 34"/>
              <a:gd name="T109" fmla="*/ 2147483647 h 42"/>
              <a:gd name="T110" fmla="*/ 2147483647 w 34"/>
              <a:gd name="T111" fmla="*/ 2147483647 h 42"/>
              <a:gd name="T112" fmla="*/ 0 w 34"/>
              <a:gd name="T113" fmla="*/ 2147483647 h 42"/>
              <a:gd name="T114" fmla="*/ 0 w 34"/>
              <a:gd name="T115" fmla="*/ 2147483647 h 42"/>
              <a:gd name="T116" fmla="*/ 0 w 34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"/>
              <a:gd name="T178" fmla="*/ 0 h 42"/>
              <a:gd name="T179" fmla="*/ 34 w 34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" h="42">
                <a:moveTo>
                  <a:pt x="0" y="20"/>
                </a:moveTo>
                <a:lnTo>
                  <a:pt x="0" y="20"/>
                </a:lnTo>
                <a:lnTo>
                  <a:pt x="0" y="28"/>
                </a:lnTo>
                <a:lnTo>
                  <a:pt x="2" y="34"/>
                </a:lnTo>
                <a:lnTo>
                  <a:pt x="6" y="38"/>
                </a:lnTo>
                <a:lnTo>
                  <a:pt x="10" y="40"/>
                </a:lnTo>
                <a:lnTo>
                  <a:pt x="18" y="42"/>
                </a:lnTo>
                <a:lnTo>
                  <a:pt x="24" y="40"/>
                </a:lnTo>
                <a:lnTo>
                  <a:pt x="30" y="36"/>
                </a:lnTo>
                <a:lnTo>
                  <a:pt x="32" y="34"/>
                </a:lnTo>
                <a:lnTo>
                  <a:pt x="32" y="40"/>
                </a:lnTo>
                <a:lnTo>
                  <a:pt x="34" y="40"/>
                </a:lnTo>
                <a:lnTo>
                  <a:pt x="34" y="20"/>
                </a:lnTo>
                <a:lnTo>
                  <a:pt x="18" y="20"/>
                </a:lnTo>
                <a:lnTo>
                  <a:pt x="18" y="24"/>
                </a:lnTo>
                <a:lnTo>
                  <a:pt x="32" y="24"/>
                </a:lnTo>
                <a:lnTo>
                  <a:pt x="30" y="30"/>
                </a:lnTo>
                <a:lnTo>
                  <a:pt x="26" y="36"/>
                </a:lnTo>
                <a:lnTo>
                  <a:pt x="22" y="38"/>
                </a:lnTo>
                <a:lnTo>
                  <a:pt x="18" y="40"/>
                </a:lnTo>
                <a:lnTo>
                  <a:pt x="12" y="38"/>
                </a:lnTo>
                <a:lnTo>
                  <a:pt x="6" y="34"/>
                </a:lnTo>
                <a:lnTo>
                  <a:pt x="4" y="28"/>
                </a:lnTo>
                <a:lnTo>
                  <a:pt x="4" y="22"/>
                </a:lnTo>
                <a:lnTo>
                  <a:pt x="4" y="14"/>
                </a:lnTo>
                <a:lnTo>
                  <a:pt x="8" y="8"/>
                </a:lnTo>
                <a:lnTo>
                  <a:pt x="12" y="4"/>
                </a:lnTo>
                <a:lnTo>
                  <a:pt x="18" y="4"/>
                </a:lnTo>
                <a:lnTo>
                  <a:pt x="22" y="4"/>
                </a:lnTo>
                <a:lnTo>
                  <a:pt x="26" y="6"/>
                </a:lnTo>
                <a:lnTo>
                  <a:pt x="28" y="8"/>
                </a:lnTo>
                <a:lnTo>
                  <a:pt x="30" y="12"/>
                </a:lnTo>
                <a:lnTo>
                  <a:pt x="34" y="12"/>
                </a:lnTo>
                <a:lnTo>
                  <a:pt x="32" y="8"/>
                </a:lnTo>
                <a:lnTo>
                  <a:pt x="28" y="4"/>
                </a:lnTo>
                <a:lnTo>
                  <a:pt x="22" y="2"/>
                </a:lnTo>
                <a:lnTo>
                  <a:pt x="18" y="0"/>
                </a:lnTo>
                <a:lnTo>
                  <a:pt x="10" y="2"/>
                </a:lnTo>
                <a:lnTo>
                  <a:pt x="4" y="8"/>
                </a:lnTo>
                <a:lnTo>
                  <a:pt x="0" y="14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69" name="Freeform 5924"/>
          <p:cNvSpPr>
            <a:spLocks/>
          </p:cNvSpPr>
          <p:nvPr/>
        </p:nvSpPr>
        <p:spPr bwMode="auto">
          <a:xfrm>
            <a:off x="7467600" y="5154613"/>
            <a:ext cx="50800" cy="60325"/>
          </a:xfrm>
          <a:custGeom>
            <a:avLst/>
            <a:gdLst>
              <a:gd name="T0" fmla="*/ 0 w 32"/>
              <a:gd name="T1" fmla="*/ 0 h 38"/>
              <a:gd name="T2" fmla="*/ 0 w 32"/>
              <a:gd name="T3" fmla="*/ 0 h 38"/>
              <a:gd name="T4" fmla="*/ 0 w 32"/>
              <a:gd name="T5" fmla="*/ 2147483647 h 38"/>
              <a:gd name="T6" fmla="*/ 0 w 32"/>
              <a:gd name="T7" fmla="*/ 2147483647 h 38"/>
              <a:gd name="T8" fmla="*/ 2147483647 w 32"/>
              <a:gd name="T9" fmla="*/ 2147483647 h 38"/>
              <a:gd name="T10" fmla="*/ 2147483647 w 32"/>
              <a:gd name="T11" fmla="*/ 2147483647 h 38"/>
              <a:gd name="T12" fmla="*/ 2147483647 w 32"/>
              <a:gd name="T13" fmla="*/ 2147483647 h 38"/>
              <a:gd name="T14" fmla="*/ 2147483647 w 32"/>
              <a:gd name="T15" fmla="*/ 2147483647 h 38"/>
              <a:gd name="T16" fmla="*/ 2147483647 w 32"/>
              <a:gd name="T17" fmla="*/ 2147483647 h 38"/>
              <a:gd name="T18" fmla="*/ 2147483647 w 32"/>
              <a:gd name="T19" fmla="*/ 2147483647 h 38"/>
              <a:gd name="T20" fmla="*/ 2147483647 w 32"/>
              <a:gd name="T21" fmla="*/ 2147483647 h 38"/>
              <a:gd name="T22" fmla="*/ 2147483647 w 32"/>
              <a:gd name="T23" fmla="*/ 2147483647 h 38"/>
              <a:gd name="T24" fmla="*/ 2147483647 w 32"/>
              <a:gd name="T25" fmla="*/ 2147483647 h 38"/>
              <a:gd name="T26" fmla="*/ 2147483647 w 32"/>
              <a:gd name="T27" fmla="*/ 2147483647 h 38"/>
              <a:gd name="T28" fmla="*/ 2147483647 w 32"/>
              <a:gd name="T29" fmla="*/ 0 h 38"/>
              <a:gd name="T30" fmla="*/ 2147483647 w 32"/>
              <a:gd name="T31" fmla="*/ 0 h 38"/>
              <a:gd name="T32" fmla="*/ 0 w 32"/>
              <a:gd name="T33" fmla="*/ 0 h 38"/>
              <a:gd name="T34" fmla="*/ 0 w 32"/>
              <a:gd name="T35" fmla="*/ 0 h 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"/>
              <a:gd name="T55" fmla="*/ 0 h 38"/>
              <a:gd name="T56" fmla="*/ 32 w 32"/>
              <a:gd name="T57" fmla="*/ 38 h 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" h="3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4" y="2"/>
                </a:lnTo>
                <a:lnTo>
                  <a:pt x="14" y="38"/>
                </a:lnTo>
                <a:lnTo>
                  <a:pt x="18" y="38"/>
                </a:lnTo>
                <a:lnTo>
                  <a:pt x="18" y="2"/>
                </a:lnTo>
                <a:lnTo>
                  <a:pt x="32" y="2"/>
                </a:lnTo>
                <a:lnTo>
                  <a:pt x="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70" name="Freeform 5925"/>
          <p:cNvSpPr>
            <a:spLocks/>
          </p:cNvSpPr>
          <p:nvPr/>
        </p:nvSpPr>
        <p:spPr bwMode="auto">
          <a:xfrm>
            <a:off x="7546975" y="5151438"/>
            <a:ext cx="53975" cy="66675"/>
          </a:xfrm>
          <a:custGeom>
            <a:avLst/>
            <a:gdLst>
              <a:gd name="T0" fmla="*/ 0 w 34"/>
              <a:gd name="T1" fmla="*/ 2147483647 h 42"/>
              <a:gd name="T2" fmla="*/ 0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2147483647 w 34"/>
              <a:gd name="T57" fmla="*/ 2147483647 h 42"/>
              <a:gd name="T58" fmla="*/ 2147483647 w 34"/>
              <a:gd name="T59" fmla="*/ 2147483647 h 42"/>
              <a:gd name="T60" fmla="*/ 2147483647 w 34"/>
              <a:gd name="T61" fmla="*/ 2147483647 h 42"/>
              <a:gd name="T62" fmla="*/ 2147483647 w 34"/>
              <a:gd name="T63" fmla="*/ 2147483647 h 42"/>
              <a:gd name="T64" fmla="*/ 2147483647 w 34"/>
              <a:gd name="T65" fmla="*/ 2147483647 h 42"/>
              <a:gd name="T66" fmla="*/ 2147483647 w 34"/>
              <a:gd name="T67" fmla="*/ 2147483647 h 42"/>
              <a:gd name="T68" fmla="*/ 2147483647 w 34"/>
              <a:gd name="T69" fmla="*/ 2147483647 h 42"/>
              <a:gd name="T70" fmla="*/ 2147483647 w 34"/>
              <a:gd name="T71" fmla="*/ 2147483647 h 42"/>
              <a:gd name="T72" fmla="*/ 2147483647 w 34"/>
              <a:gd name="T73" fmla="*/ 2147483647 h 42"/>
              <a:gd name="T74" fmla="*/ 2147483647 w 34"/>
              <a:gd name="T75" fmla="*/ 2147483647 h 42"/>
              <a:gd name="T76" fmla="*/ 2147483647 w 34"/>
              <a:gd name="T77" fmla="*/ 0 h 42"/>
              <a:gd name="T78" fmla="*/ 2147483647 w 34"/>
              <a:gd name="T79" fmla="*/ 0 h 42"/>
              <a:gd name="T80" fmla="*/ 2147483647 w 34"/>
              <a:gd name="T81" fmla="*/ 2147483647 h 42"/>
              <a:gd name="T82" fmla="*/ 2147483647 w 34"/>
              <a:gd name="T83" fmla="*/ 2147483647 h 42"/>
              <a:gd name="T84" fmla="*/ 2147483647 w 34"/>
              <a:gd name="T85" fmla="*/ 2147483647 h 42"/>
              <a:gd name="T86" fmla="*/ 0 w 34"/>
              <a:gd name="T87" fmla="*/ 2147483647 h 42"/>
              <a:gd name="T88" fmla="*/ 0 w 34"/>
              <a:gd name="T89" fmla="*/ 2147483647 h 4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"/>
              <a:gd name="T136" fmla="*/ 0 h 42"/>
              <a:gd name="T137" fmla="*/ 34 w 34"/>
              <a:gd name="T138" fmla="*/ 42 h 4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" h="42">
                <a:moveTo>
                  <a:pt x="0" y="22"/>
                </a:moveTo>
                <a:lnTo>
                  <a:pt x="0" y="22"/>
                </a:lnTo>
                <a:lnTo>
                  <a:pt x="2" y="30"/>
                </a:lnTo>
                <a:lnTo>
                  <a:pt x="6" y="38"/>
                </a:lnTo>
                <a:lnTo>
                  <a:pt x="12" y="40"/>
                </a:lnTo>
                <a:lnTo>
                  <a:pt x="18" y="42"/>
                </a:lnTo>
                <a:lnTo>
                  <a:pt x="22" y="42"/>
                </a:lnTo>
                <a:lnTo>
                  <a:pt x="28" y="40"/>
                </a:lnTo>
                <a:lnTo>
                  <a:pt x="32" y="36"/>
                </a:lnTo>
                <a:lnTo>
                  <a:pt x="34" y="28"/>
                </a:lnTo>
                <a:lnTo>
                  <a:pt x="32" y="28"/>
                </a:lnTo>
                <a:lnTo>
                  <a:pt x="28" y="34"/>
                </a:lnTo>
                <a:lnTo>
                  <a:pt x="26" y="36"/>
                </a:lnTo>
                <a:lnTo>
                  <a:pt x="22" y="38"/>
                </a:lnTo>
                <a:lnTo>
                  <a:pt x="20" y="38"/>
                </a:lnTo>
                <a:lnTo>
                  <a:pt x="12" y="38"/>
                </a:lnTo>
                <a:lnTo>
                  <a:pt x="8" y="34"/>
                </a:lnTo>
                <a:lnTo>
                  <a:pt x="6" y="28"/>
                </a:lnTo>
                <a:lnTo>
                  <a:pt x="4" y="20"/>
                </a:lnTo>
                <a:lnTo>
                  <a:pt x="6" y="14"/>
                </a:lnTo>
                <a:lnTo>
                  <a:pt x="8" y="8"/>
                </a:lnTo>
                <a:lnTo>
                  <a:pt x="12" y="4"/>
                </a:lnTo>
                <a:lnTo>
                  <a:pt x="18" y="4"/>
                </a:lnTo>
                <a:lnTo>
                  <a:pt x="26" y="6"/>
                </a:lnTo>
                <a:lnTo>
                  <a:pt x="28" y="8"/>
                </a:lnTo>
                <a:lnTo>
                  <a:pt x="30" y="12"/>
                </a:lnTo>
                <a:lnTo>
                  <a:pt x="34" y="12"/>
                </a:lnTo>
                <a:lnTo>
                  <a:pt x="34" y="8"/>
                </a:lnTo>
                <a:lnTo>
                  <a:pt x="30" y="4"/>
                </a:lnTo>
                <a:lnTo>
                  <a:pt x="26" y="2"/>
                </a:lnTo>
                <a:lnTo>
                  <a:pt x="18" y="0"/>
                </a:lnTo>
                <a:lnTo>
                  <a:pt x="12" y="2"/>
                </a:lnTo>
                <a:lnTo>
                  <a:pt x="6" y="6"/>
                </a:lnTo>
                <a:lnTo>
                  <a:pt x="2" y="12"/>
                </a:lnTo>
                <a:lnTo>
                  <a:pt x="0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71" name="Line 5926"/>
          <p:cNvSpPr>
            <a:spLocks noChangeShapeType="1"/>
          </p:cNvSpPr>
          <p:nvPr/>
        </p:nvSpPr>
        <p:spPr bwMode="auto">
          <a:xfrm flipH="1">
            <a:off x="3698875" y="2398713"/>
            <a:ext cx="76200" cy="136525"/>
          </a:xfrm>
          <a:prstGeom prst="line">
            <a:avLst/>
          </a:prstGeom>
          <a:noFill/>
          <a:ln w="57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/>
          </a:p>
        </p:txBody>
      </p:sp>
      <p:sp>
        <p:nvSpPr>
          <p:cNvPr id="48172" name="Line 5927"/>
          <p:cNvSpPr>
            <a:spLocks noChangeShapeType="1"/>
          </p:cNvSpPr>
          <p:nvPr/>
        </p:nvSpPr>
        <p:spPr bwMode="auto">
          <a:xfrm flipH="1" flipV="1">
            <a:off x="6235700" y="2617788"/>
            <a:ext cx="184150" cy="136525"/>
          </a:xfrm>
          <a:prstGeom prst="line">
            <a:avLst/>
          </a:prstGeom>
          <a:noFill/>
          <a:ln w="57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73" name="Line 5928"/>
          <p:cNvSpPr>
            <a:spLocks noChangeShapeType="1"/>
          </p:cNvSpPr>
          <p:nvPr/>
        </p:nvSpPr>
        <p:spPr bwMode="auto">
          <a:xfrm flipV="1">
            <a:off x="3368675" y="3681413"/>
            <a:ext cx="120650" cy="15875"/>
          </a:xfrm>
          <a:prstGeom prst="line">
            <a:avLst/>
          </a:prstGeom>
          <a:noFill/>
          <a:ln w="57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/>
          </a:p>
        </p:txBody>
      </p:sp>
      <p:sp>
        <p:nvSpPr>
          <p:cNvPr id="48174" name="Line 5929"/>
          <p:cNvSpPr>
            <a:spLocks noChangeShapeType="1"/>
          </p:cNvSpPr>
          <p:nvPr/>
        </p:nvSpPr>
        <p:spPr bwMode="auto">
          <a:xfrm flipH="1" flipV="1">
            <a:off x="3654425" y="2671763"/>
            <a:ext cx="127000" cy="114300"/>
          </a:xfrm>
          <a:prstGeom prst="line">
            <a:avLst/>
          </a:prstGeom>
          <a:noFill/>
          <a:ln w="57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/>
          </a:p>
        </p:txBody>
      </p:sp>
      <p:sp>
        <p:nvSpPr>
          <p:cNvPr id="48175" name="Line 5930"/>
          <p:cNvSpPr>
            <a:spLocks noChangeShapeType="1"/>
          </p:cNvSpPr>
          <p:nvPr/>
        </p:nvSpPr>
        <p:spPr bwMode="auto">
          <a:xfrm flipH="1">
            <a:off x="6238875" y="2894013"/>
            <a:ext cx="174625" cy="101600"/>
          </a:xfrm>
          <a:prstGeom prst="line">
            <a:avLst/>
          </a:prstGeom>
          <a:noFill/>
          <a:ln w="57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48176" name="Line 5931"/>
          <p:cNvSpPr>
            <a:spLocks noChangeShapeType="1"/>
          </p:cNvSpPr>
          <p:nvPr/>
        </p:nvSpPr>
        <p:spPr bwMode="auto">
          <a:xfrm>
            <a:off x="3295650" y="3808413"/>
            <a:ext cx="196850" cy="114300"/>
          </a:xfrm>
          <a:prstGeom prst="line">
            <a:avLst/>
          </a:prstGeom>
          <a:noFill/>
          <a:ln w="571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/>
          </a:p>
        </p:txBody>
      </p:sp>
      <p:sp>
        <p:nvSpPr>
          <p:cNvPr id="48177" name="Line 5932"/>
          <p:cNvSpPr>
            <a:spLocks noChangeShapeType="1"/>
          </p:cNvSpPr>
          <p:nvPr/>
        </p:nvSpPr>
        <p:spPr bwMode="auto">
          <a:xfrm>
            <a:off x="2146300" y="2678113"/>
            <a:ext cx="53975" cy="1587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/>
          </a:p>
        </p:txBody>
      </p:sp>
      <p:sp>
        <p:nvSpPr>
          <p:cNvPr id="48178" name="Freeform 5933"/>
          <p:cNvSpPr>
            <a:spLocks/>
          </p:cNvSpPr>
          <p:nvPr/>
        </p:nvSpPr>
        <p:spPr bwMode="auto">
          <a:xfrm>
            <a:off x="2200275" y="2433638"/>
            <a:ext cx="38100" cy="495300"/>
          </a:xfrm>
          <a:custGeom>
            <a:avLst/>
            <a:gdLst>
              <a:gd name="T0" fmla="*/ 2147483647 w 24"/>
              <a:gd name="T1" fmla="*/ 0 h 312"/>
              <a:gd name="T2" fmla="*/ 2147483647 w 24"/>
              <a:gd name="T3" fmla="*/ 0 h 312"/>
              <a:gd name="T4" fmla="*/ 2147483647 w 24"/>
              <a:gd name="T5" fmla="*/ 0 h 312"/>
              <a:gd name="T6" fmla="*/ 2147483647 w 24"/>
              <a:gd name="T7" fmla="*/ 0 h 312"/>
              <a:gd name="T8" fmla="*/ 2147483647 w 24"/>
              <a:gd name="T9" fmla="*/ 2147483647 h 312"/>
              <a:gd name="T10" fmla="*/ 2147483647 w 24"/>
              <a:gd name="T11" fmla="*/ 2147483647 h 312"/>
              <a:gd name="T12" fmla="*/ 0 w 24"/>
              <a:gd name="T13" fmla="*/ 2147483647 h 312"/>
              <a:gd name="T14" fmla="*/ 0 w 24"/>
              <a:gd name="T15" fmla="*/ 2147483647 h 312"/>
              <a:gd name="T16" fmla="*/ 0 w 24"/>
              <a:gd name="T17" fmla="*/ 2147483647 h 312"/>
              <a:gd name="T18" fmla="*/ 0 w 24"/>
              <a:gd name="T19" fmla="*/ 2147483647 h 312"/>
              <a:gd name="T20" fmla="*/ 0 w 24"/>
              <a:gd name="T21" fmla="*/ 2147483647 h 312"/>
              <a:gd name="T22" fmla="*/ 2147483647 w 24"/>
              <a:gd name="T23" fmla="*/ 2147483647 h 312"/>
              <a:gd name="T24" fmla="*/ 2147483647 w 24"/>
              <a:gd name="T25" fmla="*/ 2147483647 h 312"/>
              <a:gd name="T26" fmla="*/ 2147483647 w 24"/>
              <a:gd name="T27" fmla="*/ 2147483647 h 312"/>
              <a:gd name="T28" fmla="*/ 2147483647 w 24"/>
              <a:gd name="T29" fmla="*/ 2147483647 h 312"/>
              <a:gd name="T30" fmla="*/ 2147483647 w 24"/>
              <a:gd name="T31" fmla="*/ 2147483647 h 3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312"/>
              <a:gd name="T50" fmla="*/ 24 w 24"/>
              <a:gd name="T51" fmla="*/ 312 h 3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312">
                <a:moveTo>
                  <a:pt x="24" y="0"/>
                </a:moveTo>
                <a:lnTo>
                  <a:pt x="10" y="0"/>
                </a:lnTo>
                <a:lnTo>
                  <a:pt x="6" y="2"/>
                </a:lnTo>
                <a:lnTo>
                  <a:pt x="2" y="4"/>
                </a:lnTo>
                <a:lnTo>
                  <a:pt x="0" y="8"/>
                </a:lnTo>
                <a:lnTo>
                  <a:pt x="0" y="12"/>
                </a:lnTo>
                <a:lnTo>
                  <a:pt x="0" y="302"/>
                </a:lnTo>
                <a:lnTo>
                  <a:pt x="0" y="306"/>
                </a:lnTo>
                <a:lnTo>
                  <a:pt x="2" y="310"/>
                </a:lnTo>
                <a:lnTo>
                  <a:pt x="6" y="312"/>
                </a:lnTo>
                <a:lnTo>
                  <a:pt x="10" y="312"/>
                </a:lnTo>
                <a:lnTo>
                  <a:pt x="24" y="312"/>
                </a:lnTo>
              </a:path>
            </a:pathLst>
          </a:custGeom>
          <a:solidFill>
            <a:schemeClr val="bg1"/>
          </a:solidFill>
          <a:ln w="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 sz="2800" b="1"/>
          </a:p>
        </p:txBody>
      </p:sp>
      <p:grpSp>
        <p:nvGrpSpPr>
          <p:cNvPr id="48179" name="Group 327"/>
          <p:cNvGrpSpPr>
            <a:grpSpLocks/>
          </p:cNvGrpSpPr>
          <p:nvPr/>
        </p:nvGrpSpPr>
        <p:grpSpPr bwMode="auto">
          <a:xfrm>
            <a:off x="2146300" y="2433638"/>
            <a:ext cx="92075" cy="495300"/>
            <a:chOff x="2057400" y="2551113"/>
            <a:chExt cx="92075" cy="495300"/>
          </a:xfrm>
          <a:solidFill>
            <a:schemeClr val="bg1"/>
          </a:solidFill>
        </p:grpSpPr>
        <p:sp>
          <p:nvSpPr>
            <p:cNvPr id="48365" name="Line 5934"/>
            <p:cNvSpPr>
              <a:spLocks noChangeShapeType="1"/>
            </p:cNvSpPr>
            <p:nvPr/>
          </p:nvSpPr>
          <p:spPr bwMode="auto">
            <a:xfrm>
              <a:off x="2057400" y="2795588"/>
              <a:ext cx="53975" cy="1587"/>
            </a:xfrm>
            <a:prstGeom prst="line">
              <a:avLst/>
            </a:prstGeom>
            <a:grpFill/>
            <a:ln w="571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48366" name="Freeform 5935"/>
            <p:cNvSpPr>
              <a:spLocks/>
            </p:cNvSpPr>
            <p:nvPr/>
          </p:nvSpPr>
          <p:spPr bwMode="auto">
            <a:xfrm>
              <a:off x="2111375" y="2551113"/>
              <a:ext cx="38100" cy="495300"/>
            </a:xfrm>
            <a:custGeom>
              <a:avLst/>
              <a:gdLst>
                <a:gd name="T0" fmla="*/ 2147483647 w 24"/>
                <a:gd name="T1" fmla="*/ 0 h 312"/>
                <a:gd name="T2" fmla="*/ 2147483647 w 24"/>
                <a:gd name="T3" fmla="*/ 0 h 312"/>
                <a:gd name="T4" fmla="*/ 2147483647 w 24"/>
                <a:gd name="T5" fmla="*/ 0 h 312"/>
                <a:gd name="T6" fmla="*/ 2147483647 w 24"/>
                <a:gd name="T7" fmla="*/ 0 h 312"/>
                <a:gd name="T8" fmla="*/ 2147483647 w 24"/>
                <a:gd name="T9" fmla="*/ 2147483647 h 312"/>
                <a:gd name="T10" fmla="*/ 2147483647 w 24"/>
                <a:gd name="T11" fmla="*/ 2147483647 h 312"/>
                <a:gd name="T12" fmla="*/ 0 w 24"/>
                <a:gd name="T13" fmla="*/ 2147483647 h 312"/>
                <a:gd name="T14" fmla="*/ 0 w 24"/>
                <a:gd name="T15" fmla="*/ 2147483647 h 312"/>
                <a:gd name="T16" fmla="*/ 0 w 24"/>
                <a:gd name="T17" fmla="*/ 2147483647 h 312"/>
                <a:gd name="T18" fmla="*/ 0 w 24"/>
                <a:gd name="T19" fmla="*/ 2147483647 h 312"/>
                <a:gd name="T20" fmla="*/ 0 w 24"/>
                <a:gd name="T21" fmla="*/ 2147483647 h 312"/>
                <a:gd name="T22" fmla="*/ 2147483647 w 24"/>
                <a:gd name="T23" fmla="*/ 2147483647 h 312"/>
                <a:gd name="T24" fmla="*/ 2147483647 w 24"/>
                <a:gd name="T25" fmla="*/ 2147483647 h 312"/>
                <a:gd name="T26" fmla="*/ 2147483647 w 24"/>
                <a:gd name="T27" fmla="*/ 2147483647 h 312"/>
                <a:gd name="T28" fmla="*/ 2147483647 w 24"/>
                <a:gd name="T29" fmla="*/ 2147483647 h 312"/>
                <a:gd name="T30" fmla="*/ 2147483647 w 24"/>
                <a:gd name="T31" fmla="*/ 2147483647 h 3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312"/>
                <a:gd name="T50" fmla="*/ 24 w 24"/>
                <a:gd name="T51" fmla="*/ 312 h 3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312">
                  <a:moveTo>
                    <a:pt x="24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2" y="310"/>
                  </a:lnTo>
                  <a:lnTo>
                    <a:pt x="6" y="312"/>
                  </a:lnTo>
                  <a:lnTo>
                    <a:pt x="10" y="312"/>
                  </a:lnTo>
                  <a:lnTo>
                    <a:pt x="24" y="312"/>
                  </a:lnTo>
                </a:path>
              </a:pathLst>
            </a:custGeom>
            <a:grpFill/>
            <a:ln w="571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2800" b="1"/>
            </a:p>
          </p:txBody>
        </p:sp>
      </p:grpSp>
      <p:sp>
        <p:nvSpPr>
          <p:cNvPr id="48180" name="Line 5936"/>
          <p:cNvSpPr>
            <a:spLocks noChangeShapeType="1"/>
          </p:cNvSpPr>
          <p:nvPr/>
        </p:nvSpPr>
        <p:spPr bwMode="auto">
          <a:xfrm>
            <a:off x="2181225" y="3846513"/>
            <a:ext cx="276225" cy="1587"/>
          </a:xfrm>
          <a:prstGeom prst="line">
            <a:avLst/>
          </a:prstGeom>
          <a:noFill/>
          <a:ln w="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/>
          </a:p>
        </p:txBody>
      </p:sp>
      <p:sp>
        <p:nvSpPr>
          <p:cNvPr id="48181" name="Freeform 5937"/>
          <p:cNvSpPr>
            <a:spLocks/>
          </p:cNvSpPr>
          <p:nvPr/>
        </p:nvSpPr>
        <p:spPr bwMode="auto">
          <a:xfrm>
            <a:off x="2457450" y="3567113"/>
            <a:ext cx="41275" cy="565150"/>
          </a:xfrm>
          <a:custGeom>
            <a:avLst/>
            <a:gdLst>
              <a:gd name="T0" fmla="*/ 2147483647 w 26"/>
              <a:gd name="T1" fmla="*/ 0 h 356"/>
              <a:gd name="T2" fmla="*/ 2147483647 w 26"/>
              <a:gd name="T3" fmla="*/ 0 h 356"/>
              <a:gd name="T4" fmla="*/ 2147483647 w 26"/>
              <a:gd name="T5" fmla="*/ 0 h 356"/>
              <a:gd name="T6" fmla="*/ 2147483647 w 26"/>
              <a:gd name="T7" fmla="*/ 0 h 356"/>
              <a:gd name="T8" fmla="*/ 2147483647 w 26"/>
              <a:gd name="T9" fmla="*/ 2147483647 h 356"/>
              <a:gd name="T10" fmla="*/ 2147483647 w 26"/>
              <a:gd name="T11" fmla="*/ 2147483647 h 356"/>
              <a:gd name="T12" fmla="*/ 2147483647 w 26"/>
              <a:gd name="T13" fmla="*/ 2147483647 h 356"/>
              <a:gd name="T14" fmla="*/ 0 w 26"/>
              <a:gd name="T15" fmla="*/ 2147483647 h 356"/>
              <a:gd name="T16" fmla="*/ 0 w 26"/>
              <a:gd name="T17" fmla="*/ 2147483647 h 356"/>
              <a:gd name="T18" fmla="*/ 0 w 26"/>
              <a:gd name="T19" fmla="*/ 2147483647 h 356"/>
              <a:gd name="T20" fmla="*/ 2147483647 w 26"/>
              <a:gd name="T21" fmla="*/ 2147483647 h 356"/>
              <a:gd name="T22" fmla="*/ 2147483647 w 26"/>
              <a:gd name="T23" fmla="*/ 2147483647 h 356"/>
              <a:gd name="T24" fmla="*/ 2147483647 w 26"/>
              <a:gd name="T25" fmla="*/ 2147483647 h 356"/>
              <a:gd name="T26" fmla="*/ 2147483647 w 26"/>
              <a:gd name="T27" fmla="*/ 2147483647 h 356"/>
              <a:gd name="T28" fmla="*/ 2147483647 w 26"/>
              <a:gd name="T29" fmla="*/ 2147483647 h 356"/>
              <a:gd name="T30" fmla="*/ 2147483647 w 26"/>
              <a:gd name="T31" fmla="*/ 2147483647 h 3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"/>
              <a:gd name="T49" fmla="*/ 0 h 356"/>
              <a:gd name="T50" fmla="*/ 26 w 26"/>
              <a:gd name="T51" fmla="*/ 356 h 35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" h="356">
                <a:moveTo>
                  <a:pt x="26" y="0"/>
                </a:moveTo>
                <a:lnTo>
                  <a:pt x="12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lnTo>
                  <a:pt x="0" y="344"/>
                </a:lnTo>
                <a:lnTo>
                  <a:pt x="2" y="348"/>
                </a:lnTo>
                <a:lnTo>
                  <a:pt x="4" y="352"/>
                </a:lnTo>
                <a:lnTo>
                  <a:pt x="8" y="354"/>
                </a:lnTo>
                <a:lnTo>
                  <a:pt x="12" y="356"/>
                </a:lnTo>
                <a:lnTo>
                  <a:pt x="26" y="356"/>
                </a:lnTo>
              </a:path>
            </a:pathLst>
          </a:custGeom>
          <a:solidFill>
            <a:schemeClr val="bg1"/>
          </a:solidFill>
          <a:ln w="8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 sz="2800" b="1"/>
          </a:p>
        </p:txBody>
      </p:sp>
      <p:grpSp>
        <p:nvGrpSpPr>
          <p:cNvPr id="48182" name="Group 326"/>
          <p:cNvGrpSpPr>
            <a:grpSpLocks/>
          </p:cNvGrpSpPr>
          <p:nvPr/>
        </p:nvGrpSpPr>
        <p:grpSpPr bwMode="auto">
          <a:xfrm>
            <a:off x="2181225" y="3567113"/>
            <a:ext cx="317500" cy="565150"/>
            <a:chOff x="2092325" y="3684588"/>
            <a:chExt cx="317500" cy="565150"/>
          </a:xfrm>
          <a:solidFill>
            <a:schemeClr val="bg1"/>
          </a:solidFill>
        </p:grpSpPr>
        <p:sp>
          <p:nvSpPr>
            <p:cNvPr id="48363" name="Line 5938"/>
            <p:cNvSpPr>
              <a:spLocks noChangeShapeType="1"/>
            </p:cNvSpPr>
            <p:nvPr/>
          </p:nvSpPr>
          <p:spPr bwMode="auto">
            <a:xfrm>
              <a:off x="2092325" y="3963988"/>
              <a:ext cx="276225" cy="1587"/>
            </a:xfrm>
            <a:prstGeom prst="line">
              <a:avLst/>
            </a:prstGeom>
            <a:grpFill/>
            <a:ln w="571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48364" name="Freeform 5939"/>
            <p:cNvSpPr>
              <a:spLocks/>
            </p:cNvSpPr>
            <p:nvPr/>
          </p:nvSpPr>
          <p:spPr bwMode="auto">
            <a:xfrm>
              <a:off x="2368550" y="3684588"/>
              <a:ext cx="41275" cy="565150"/>
            </a:xfrm>
            <a:custGeom>
              <a:avLst/>
              <a:gdLst>
                <a:gd name="T0" fmla="*/ 2147483647 w 26"/>
                <a:gd name="T1" fmla="*/ 0 h 356"/>
                <a:gd name="T2" fmla="*/ 2147483647 w 26"/>
                <a:gd name="T3" fmla="*/ 0 h 356"/>
                <a:gd name="T4" fmla="*/ 2147483647 w 26"/>
                <a:gd name="T5" fmla="*/ 0 h 356"/>
                <a:gd name="T6" fmla="*/ 2147483647 w 26"/>
                <a:gd name="T7" fmla="*/ 0 h 356"/>
                <a:gd name="T8" fmla="*/ 2147483647 w 26"/>
                <a:gd name="T9" fmla="*/ 2147483647 h 356"/>
                <a:gd name="T10" fmla="*/ 2147483647 w 26"/>
                <a:gd name="T11" fmla="*/ 2147483647 h 356"/>
                <a:gd name="T12" fmla="*/ 2147483647 w 26"/>
                <a:gd name="T13" fmla="*/ 2147483647 h 356"/>
                <a:gd name="T14" fmla="*/ 0 w 26"/>
                <a:gd name="T15" fmla="*/ 2147483647 h 356"/>
                <a:gd name="T16" fmla="*/ 0 w 26"/>
                <a:gd name="T17" fmla="*/ 2147483647 h 356"/>
                <a:gd name="T18" fmla="*/ 0 w 26"/>
                <a:gd name="T19" fmla="*/ 2147483647 h 356"/>
                <a:gd name="T20" fmla="*/ 2147483647 w 26"/>
                <a:gd name="T21" fmla="*/ 2147483647 h 356"/>
                <a:gd name="T22" fmla="*/ 2147483647 w 26"/>
                <a:gd name="T23" fmla="*/ 2147483647 h 356"/>
                <a:gd name="T24" fmla="*/ 2147483647 w 26"/>
                <a:gd name="T25" fmla="*/ 2147483647 h 356"/>
                <a:gd name="T26" fmla="*/ 2147483647 w 26"/>
                <a:gd name="T27" fmla="*/ 2147483647 h 356"/>
                <a:gd name="T28" fmla="*/ 2147483647 w 26"/>
                <a:gd name="T29" fmla="*/ 2147483647 h 356"/>
                <a:gd name="T30" fmla="*/ 2147483647 w 26"/>
                <a:gd name="T31" fmla="*/ 2147483647 h 3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356"/>
                <a:gd name="T50" fmla="*/ 26 w 26"/>
                <a:gd name="T51" fmla="*/ 356 h 3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356">
                  <a:moveTo>
                    <a:pt x="26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344"/>
                  </a:lnTo>
                  <a:lnTo>
                    <a:pt x="2" y="348"/>
                  </a:lnTo>
                  <a:lnTo>
                    <a:pt x="4" y="352"/>
                  </a:lnTo>
                  <a:lnTo>
                    <a:pt x="8" y="354"/>
                  </a:lnTo>
                  <a:lnTo>
                    <a:pt x="12" y="356"/>
                  </a:lnTo>
                  <a:lnTo>
                    <a:pt x="26" y="356"/>
                  </a:lnTo>
                </a:path>
              </a:pathLst>
            </a:custGeom>
            <a:grpFill/>
            <a:ln w="571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2800" b="1"/>
            </a:p>
          </p:txBody>
        </p:sp>
      </p:grpSp>
      <p:sp>
        <p:nvSpPr>
          <p:cNvPr id="48183" name="Rectangle 5940"/>
          <p:cNvSpPr>
            <a:spLocks noChangeArrowheads="1"/>
          </p:cNvSpPr>
          <p:nvPr/>
        </p:nvSpPr>
        <p:spPr bwMode="auto">
          <a:xfrm>
            <a:off x="3797300" y="2744788"/>
            <a:ext cx="860813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Chromosomal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DNA</a:t>
            </a:r>
            <a:endParaRPr lang="en-US" sz="3600" b="1"/>
          </a:p>
        </p:txBody>
      </p:sp>
      <p:sp>
        <p:nvSpPr>
          <p:cNvPr id="48184" name="Rectangle 5954"/>
          <p:cNvSpPr>
            <a:spLocks noChangeArrowheads="1"/>
          </p:cNvSpPr>
          <p:nvPr/>
        </p:nvSpPr>
        <p:spPr bwMode="auto">
          <a:xfrm>
            <a:off x="5654675" y="2947988"/>
            <a:ext cx="6908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Chromosomal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DNA</a:t>
            </a:r>
            <a:endParaRPr lang="en-US" sz="2800" b="1"/>
          </a:p>
        </p:txBody>
      </p:sp>
      <p:sp>
        <p:nvSpPr>
          <p:cNvPr id="48185" name="Rectangle 5968"/>
          <p:cNvSpPr>
            <a:spLocks noChangeArrowheads="1"/>
          </p:cNvSpPr>
          <p:nvPr/>
        </p:nvSpPr>
        <p:spPr bwMode="auto">
          <a:xfrm>
            <a:off x="3794125" y="2347913"/>
            <a:ext cx="38311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BAC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vector</a:t>
            </a:r>
            <a:endParaRPr lang="en-US" sz="3600" b="1"/>
          </a:p>
        </p:txBody>
      </p:sp>
      <p:sp>
        <p:nvSpPr>
          <p:cNvPr id="48186" name="Rectangle 5977"/>
          <p:cNvSpPr>
            <a:spLocks noChangeArrowheads="1"/>
          </p:cNvSpPr>
          <p:nvPr/>
        </p:nvSpPr>
        <p:spPr bwMode="auto">
          <a:xfrm>
            <a:off x="1676400" y="2630488"/>
            <a:ext cx="698909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BAC contig</a:t>
            </a:r>
            <a:endParaRPr lang="en-US" sz="3600" b="1"/>
          </a:p>
        </p:txBody>
      </p:sp>
      <p:sp>
        <p:nvSpPr>
          <p:cNvPr id="48187" name="Rectangle 5986"/>
          <p:cNvSpPr>
            <a:spLocks noChangeArrowheads="1"/>
          </p:cNvSpPr>
          <p:nvPr/>
        </p:nvSpPr>
        <p:spPr bwMode="auto">
          <a:xfrm>
            <a:off x="1679575" y="3789363"/>
            <a:ext cx="96821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Clones from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one BAC insert:</a:t>
            </a:r>
            <a:endParaRPr lang="en-US" sz="3600" b="1"/>
          </a:p>
        </p:txBody>
      </p:sp>
      <p:sp>
        <p:nvSpPr>
          <p:cNvPr id="48188" name="Rectangle 6009"/>
          <p:cNvSpPr>
            <a:spLocks noChangeArrowheads="1"/>
          </p:cNvSpPr>
          <p:nvPr/>
        </p:nvSpPr>
        <p:spPr bwMode="auto">
          <a:xfrm>
            <a:off x="5949950" y="2563813"/>
            <a:ext cx="32060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Vector</a:t>
            </a:r>
            <a:endParaRPr lang="en-US" sz="2800" b="1"/>
          </a:p>
        </p:txBody>
      </p:sp>
      <p:sp>
        <p:nvSpPr>
          <p:cNvPr id="48189" name="Rectangle 6015"/>
          <p:cNvSpPr>
            <a:spLocks noChangeArrowheads="1"/>
          </p:cNvSpPr>
          <p:nvPr/>
        </p:nvSpPr>
        <p:spPr bwMode="auto">
          <a:xfrm>
            <a:off x="3511550" y="3630613"/>
            <a:ext cx="397545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Vector</a:t>
            </a:r>
            <a:endParaRPr lang="en-US" sz="3600" b="1"/>
          </a:p>
        </p:txBody>
      </p:sp>
      <p:sp>
        <p:nvSpPr>
          <p:cNvPr id="48190" name="Rectangle 6021"/>
          <p:cNvSpPr>
            <a:spLocks noChangeArrowheads="1"/>
          </p:cNvSpPr>
          <p:nvPr/>
        </p:nvSpPr>
        <p:spPr bwMode="auto">
          <a:xfrm>
            <a:off x="3130550" y="1884363"/>
            <a:ext cx="1851469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Clone large chromosomal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DNA fragments into BACs and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create a contig for each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chromosome.</a:t>
            </a:r>
            <a:endParaRPr lang="en-US" sz="3600" b="1"/>
          </a:p>
        </p:txBody>
      </p:sp>
      <p:sp>
        <p:nvSpPr>
          <p:cNvPr id="48191" name="Rectangle 6097"/>
          <p:cNvSpPr>
            <a:spLocks noChangeArrowheads="1"/>
          </p:cNvSpPr>
          <p:nvPr/>
        </p:nvSpPr>
        <p:spPr bwMode="auto">
          <a:xfrm>
            <a:off x="7048500" y="1992313"/>
            <a:ext cx="12759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Shear DNA into small and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large pieces. Clone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chromosomal DNA pieces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into vectors.</a:t>
            </a:r>
            <a:endParaRPr lang="en-US" sz="2800" b="1"/>
          </a:p>
        </p:txBody>
      </p:sp>
      <p:sp>
        <p:nvSpPr>
          <p:cNvPr id="48192" name="Rectangle 6166"/>
          <p:cNvSpPr>
            <a:spLocks noChangeArrowheads="1"/>
          </p:cNvSpPr>
          <p:nvPr/>
        </p:nvSpPr>
        <p:spPr bwMode="auto">
          <a:xfrm>
            <a:off x="3130550" y="3109913"/>
            <a:ext cx="182261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For each BAC, shear into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smaller pieces and clone DNA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pieces into vectors.</a:t>
            </a:r>
            <a:endParaRPr lang="en-US" sz="3600" b="1"/>
          </a:p>
        </p:txBody>
      </p:sp>
      <p:sp>
        <p:nvSpPr>
          <p:cNvPr id="48193" name="Rectangle 6228"/>
          <p:cNvSpPr>
            <a:spLocks noChangeArrowheads="1"/>
          </p:cNvSpPr>
          <p:nvPr/>
        </p:nvSpPr>
        <p:spPr bwMode="auto">
          <a:xfrm>
            <a:off x="3130550" y="4202113"/>
            <a:ext cx="1821011" cy="123110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From the clones of each BAC,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determine the chromosomal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DNA sequence, usually at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one end, by shotgun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sequencing. The results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below show the sequences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from three chromosomal DNA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clones.</a:t>
            </a:r>
            <a:endParaRPr lang="en-US" sz="3600" b="1"/>
          </a:p>
        </p:txBody>
      </p:sp>
      <p:sp>
        <p:nvSpPr>
          <p:cNvPr id="48194" name="Rectangle 6384"/>
          <p:cNvSpPr>
            <a:spLocks noChangeArrowheads="1"/>
          </p:cNvSpPr>
          <p:nvPr/>
        </p:nvSpPr>
        <p:spPr bwMode="auto">
          <a:xfrm>
            <a:off x="3130550" y="5507038"/>
            <a:ext cx="13497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Based on overlapping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regions, create one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contiguous sequence.</a:t>
            </a:r>
            <a:endParaRPr lang="en-US" sz="3600" b="1"/>
          </a:p>
        </p:txBody>
      </p:sp>
      <p:sp>
        <p:nvSpPr>
          <p:cNvPr id="48195" name="Rectangle 6439"/>
          <p:cNvSpPr>
            <a:spLocks noChangeArrowheads="1"/>
          </p:cNvSpPr>
          <p:nvPr/>
        </p:nvSpPr>
        <p:spPr bwMode="auto">
          <a:xfrm>
            <a:off x="3511550" y="3875088"/>
            <a:ext cx="860813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Chromosomal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DNA</a:t>
            </a:r>
            <a:endParaRPr lang="en-US" sz="3600" b="1"/>
          </a:p>
        </p:txBody>
      </p:sp>
      <p:sp>
        <p:nvSpPr>
          <p:cNvPr id="48196" name="Rectangle 6453"/>
          <p:cNvSpPr>
            <a:spLocks noChangeArrowheads="1"/>
          </p:cNvSpPr>
          <p:nvPr/>
        </p:nvSpPr>
        <p:spPr bwMode="auto">
          <a:xfrm>
            <a:off x="1558925" y="6256338"/>
            <a:ext cx="3337452" cy="18466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(a)  Hierarchical genome shotgun sequencing</a:t>
            </a:r>
            <a:endParaRPr lang="en-US" sz="4800" b="1"/>
          </a:p>
        </p:txBody>
      </p:sp>
      <p:sp>
        <p:nvSpPr>
          <p:cNvPr id="48197" name="Rectangle 6491"/>
          <p:cNvSpPr>
            <a:spLocks noChangeArrowheads="1"/>
          </p:cNvSpPr>
          <p:nvPr/>
        </p:nvSpPr>
        <p:spPr bwMode="auto">
          <a:xfrm>
            <a:off x="5499100" y="6256338"/>
            <a:ext cx="29399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(b)  Whole-genome shotgun sequencing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98" name="Rectangle 6523"/>
          <p:cNvSpPr>
            <a:spLocks noChangeArrowheads="1"/>
          </p:cNvSpPr>
          <p:nvPr/>
        </p:nvSpPr>
        <p:spPr bwMode="auto">
          <a:xfrm>
            <a:off x="1651000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199" name="Rectangle 6524"/>
          <p:cNvSpPr>
            <a:spLocks noChangeArrowheads="1"/>
          </p:cNvSpPr>
          <p:nvPr/>
        </p:nvSpPr>
        <p:spPr bwMode="auto">
          <a:xfrm>
            <a:off x="1727200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00" name="Rectangle 6525"/>
          <p:cNvSpPr>
            <a:spLocks noChangeArrowheads="1"/>
          </p:cNvSpPr>
          <p:nvPr/>
        </p:nvSpPr>
        <p:spPr bwMode="auto">
          <a:xfrm>
            <a:off x="1803400" y="5122863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01" name="Rectangle 6526"/>
          <p:cNvSpPr>
            <a:spLocks noChangeArrowheads="1"/>
          </p:cNvSpPr>
          <p:nvPr/>
        </p:nvSpPr>
        <p:spPr bwMode="auto">
          <a:xfrm>
            <a:off x="1885950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02" name="Rectangle 6527"/>
          <p:cNvSpPr>
            <a:spLocks noChangeArrowheads="1"/>
          </p:cNvSpPr>
          <p:nvPr/>
        </p:nvSpPr>
        <p:spPr bwMode="auto">
          <a:xfrm>
            <a:off x="1962150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03" name="Rectangle 6528"/>
          <p:cNvSpPr>
            <a:spLocks noChangeArrowheads="1"/>
          </p:cNvSpPr>
          <p:nvPr/>
        </p:nvSpPr>
        <p:spPr bwMode="auto">
          <a:xfrm>
            <a:off x="2041525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04" name="Rectangle 6529"/>
          <p:cNvSpPr>
            <a:spLocks noChangeArrowheads="1"/>
          </p:cNvSpPr>
          <p:nvPr/>
        </p:nvSpPr>
        <p:spPr bwMode="auto">
          <a:xfrm>
            <a:off x="2120900" y="5122863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05" name="Rectangle 6530"/>
          <p:cNvSpPr>
            <a:spLocks noChangeArrowheads="1"/>
          </p:cNvSpPr>
          <p:nvPr/>
        </p:nvSpPr>
        <p:spPr bwMode="auto">
          <a:xfrm>
            <a:off x="2200275" y="5122863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06" name="Rectangle 6531"/>
          <p:cNvSpPr>
            <a:spLocks noChangeArrowheads="1"/>
          </p:cNvSpPr>
          <p:nvPr/>
        </p:nvSpPr>
        <p:spPr bwMode="auto">
          <a:xfrm>
            <a:off x="2276475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07" name="Rectangle 6532"/>
          <p:cNvSpPr>
            <a:spLocks noChangeArrowheads="1"/>
          </p:cNvSpPr>
          <p:nvPr/>
        </p:nvSpPr>
        <p:spPr bwMode="auto">
          <a:xfrm>
            <a:off x="2355850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08" name="Rectangle 6533"/>
          <p:cNvSpPr>
            <a:spLocks noChangeArrowheads="1"/>
          </p:cNvSpPr>
          <p:nvPr/>
        </p:nvSpPr>
        <p:spPr bwMode="auto">
          <a:xfrm>
            <a:off x="2432050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09" name="Rectangle 6534"/>
          <p:cNvSpPr>
            <a:spLocks noChangeArrowheads="1"/>
          </p:cNvSpPr>
          <p:nvPr/>
        </p:nvSpPr>
        <p:spPr bwMode="auto">
          <a:xfrm>
            <a:off x="2508250" y="5122863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10" name="Rectangle 6535"/>
          <p:cNvSpPr>
            <a:spLocks noChangeArrowheads="1"/>
          </p:cNvSpPr>
          <p:nvPr/>
        </p:nvSpPr>
        <p:spPr bwMode="auto">
          <a:xfrm>
            <a:off x="2590800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11" name="Rectangle 6536"/>
          <p:cNvSpPr>
            <a:spLocks noChangeArrowheads="1"/>
          </p:cNvSpPr>
          <p:nvPr/>
        </p:nvSpPr>
        <p:spPr bwMode="auto">
          <a:xfrm>
            <a:off x="2663825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12" name="Rectangle 6537"/>
          <p:cNvSpPr>
            <a:spLocks noChangeArrowheads="1"/>
          </p:cNvSpPr>
          <p:nvPr/>
        </p:nvSpPr>
        <p:spPr bwMode="auto">
          <a:xfrm>
            <a:off x="2743200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13" name="Rectangle 6538"/>
          <p:cNvSpPr>
            <a:spLocks noChangeArrowheads="1"/>
          </p:cNvSpPr>
          <p:nvPr/>
        </p:nvSpPr>
        <p:spPr bwMode="auto">
          <a:xfrm>
            <a:off x="2822575" y="51228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C41425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14" name="Rectangle 6539"/>
          <p:cNvSpPr>
            <a:spLocks noChangeArrowheads="1"/>
          </p:cNvSpPr>
          <p:nvPr/>
        </p:nvSpPr>
        <p:spPr bwMode="auto">
          <a:xfrm>
            <a:off x="2028825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15" name="Rectangle 6540"/>
          <p:cNvSpPr>
            <a:spLocks noChangeArrowheads="1"/>
          </p:cNvSpPr>
          <p:nvPr/>
        </p:nvSpPr>
        <p:spPr bwMode="auto">
          <a:xfrm>
            <a:off x="2108200" y="5964238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16" name="Rectangle 6541"/>
          <p:cNvSpPr>
            <a:spLocks noChangeArrowheads="1"/>
          </p:cNvSpPr>
          <p:nvPr/>
        </p:nvSpPr>
        <p:spPr bwMode="auto">
          <a:xfrm>
            <a:off x="2184400" y="5964238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17" name="Rectangle 6542"/>
          <p:cNvSpPr>
            <a:spLocks noChangeArrowheads="1"/>
          </p:cNvSpPr>
          <p:nvPr/>
        </p:nvSpPr>
        <p:spPr bwMode="auto">
          <a:xfrm>
            <a:off x="2263775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18" name="Rectangle 6543"/>
          <p:cNvSpPr>
            <a:spLocks noChangeArrowheads="1"/>
          </p:cNvSpPr>
          <p:nvPr/>
        </p:nvSpPr>
        <p:spPr bwMode="auto">
          <a:xfrm>
            <a:off x="234315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19" name="Rectangle 6544"/>
          <p:cNvSpPr>
            <a:spLocks noChangeArrowheads="1"/>
          </p:cNvSpPr>
          <p:nvPr/>
        </p:nvSpPr>
        <p:spPr bwMode="auto">
          <a:xfrm>
            <a:off x="1628775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20" name="Rectangle 6545"/>
          <p:cNvSpPr>
            <a:spLocks noChangeArrowheads="1"/>
          </p:cNvSpPr>
          <p:nvPr/>
        </p:nvSpPr>
        <p:spPr bwMode="auto">
          <a:xfrm>
            <a:off x="170815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21" name="Rectangle 6546"/>
          <p:cNvSpPr>
            <a:spLocks noChangeArrowheads="1"/>
          </p:cNvSpPr>
          <p:nvPr/>
        </p:nvSpPr>
        <p:spPr bwMode="auto">
          <a:xfrm>
            <a:off x="1784350" y="5964238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22" name="Rectangle 6547"/>
          <p:cNvSpPr>
            <a:spLocks noChangeArrowheads="1"/>
          </p:cNvSpPr>
          <p:nvPr/>
        </p:nvSpPr>
        <p:spPr bwMode="auto">
          <a:xfrm>
            <a:off x="1863725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23" name="Rectangle 6548"/>
          <p:cNvSpPr>
            <a:spLocks noChangeArrowheads="1"/>
          </p:cNvSpPr>
          <p:nvPr/>
        </p:nvSpPr>
        <p:spPr bwMode="auto">
          <a:xfrm>
            <a:off x="194310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24" name="Rectangle 6549"/>
          <p:cNvSpPr>
            <a:spLocks noChangeArrowheads="1"/>
          </p:cNvSpPr>
          <p:nvPr/>
        </p:nvSpPr>
        <p:spPr bwMode="auto">
          <a:xfrm>
            <a:off x="241935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25" name="Rectangle 6550"/>
          <p:cNvSpPr>
            <a:spLocks noChangeArrowheads="1"/>
          </p:cNvSpPr>
          <p:nvPr/>
        </p:nvSpPr>
        <p:spPr bwMode="auto">
          <a:xfrm>
            <a:off x="2501900" y="5964238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26" name="Rectangle 6551"/>
          <p:cNvSpPr>
            <a:spLocks noChangeArrowheads="1"/>
          </p:cNvSpPr>
          <p:nvPr/>
        </p:nvSpPr>
        <p:spPr bwMode="auto">
          <a:xfrm>
            <a:off x="257810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27" name="Rectangle 6552"/>
          <p:cNvSpPr>
            <a:spLocks noChangeArrowheads="1"/>
          </p:cNvSpPr>
          <p:nvPr/>
        </p:nvSpPr>
        <p:spPr bwMode="auto">
          <a:xfrm>
            <a:off x="2651125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28" name="Rectangle 6553"/>
          <p:cNvSpPr>
            <a:spLocks noChangeArrowheads="1"/>
          </p:cNvSpPr>
          <p:nvPr/>
        </p:nvSpPr>
        <p:spPr bwMode="auto">
          <a:xfrm>
            <a:off x="273050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29" name="Rectangle 6554"/>
          <p:cNvSpPr>
            <a:spLocks noChangeArrowheads="1"/>
          </p:cNvSpPr>
          <p:nvPr/>
        </p:nvSpPr>
        <p:spPr bwMode="auto">
          <a:xfrm>
            <a:off x="280670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30" name="Rectangle 6555"/>
          <p:cNvSpPr>
            <a:spLocks noChangeArrowheads="1"/>
          </p:cNvSpPr>
          <p:nvPr/>
        </p:nvSpPr>
        <p:spPr bwMode="auto">
          <a:xfrm>
            <a:off x="288290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31" name="Rectangle 6556"/>
          <p:cNvSpPr>
            <a:spLocks noChangeArrowheads="1"/>
          </p:cNvSpPr>
          <p:nvPr/>
        </p:nvSpPr>
        <p:spPr bwMode="auto">
          <a:xfrm>
            <a:off x="296545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32" name="Rectangle 6557"/>
          <p:cNvSpPr>
            <a:spLocks noChangeArrowheads="1"/>
          </p:cNvSpPr>
          <p:nvPr/>
        </p:nvSpPr>
        <p:spPr bwMode="auto">
          <a:xfrm>
            <a:off x="304165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33" name="Rectangle 6558"/>
          <p:cNvSpPr>
            <a:spLocks noChangeArrowheads="1"/>
          </p:cNvSpPr>
          <p:nvPr/>
        </p:nvSpPr>
        <p:spPr bwMode="auto">
          <a:xfrm>
            <a:off x="3121025" y="5964238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34" name="Rectangle 6559"/>
          <p:cNvSpPr>
            <a:spLocks noChangeArrowheads="1"/>
          </p:cNvSpPr>
          <p:nvPr/>
        </p:nvSpPr>
        <p:spPr bwMode="auto">
          <a:xfrm>
            <a:off x="320040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35" name="Rectangle 6560"/>
          <p:cNvSpPr>
            <a:spLocks noChangeArrowheads="1"/>
          </p:cNvSpPr>
          <p:nvPr/>
        </p:nvSpPr>
        <p:spPr bwMode="auto">
          <a:xfrm>
            <a:off x="3273425" y="5964238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36" name="Rectangle 6561"/>
          <p:cNvSpPr>
            <a:spLocks noChangeArrowheads="1"/>
          </p:cNvSpPr>
          <p:nvPr/>
        </p:nvSpPr>
        <p:spPr bwMode="auto">
          <a:xfrm>
            <a:off x="3355975" y="5964238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37" name="Rectangle 6562"/>
          <p:cNvSpPr>
            <a:spLocks noChangeArrowheads="1"/>
          </p:cNvSpPr>
          <p:nvPr/>
        </p:nvSpPr>
        <p:spPr bwMode="auto">
          <a:xfrm>
            <a:off x="3432175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38" name="Rectangle 6563"/>
          <p:cNvSpPr>
            <a:spLocks noChangeArrowheads="1"/>
          </p:cNvSpPr>
          <p:nvPr/>
        </p:nvSpPr>
        <p:spPr bwMode="auto">
          <a:xfrm>
            <a:off x="351155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39" name="Rectangle 6564"/>
          <p:cNvSpPr>
            <a:spLocks noChangeArrowheads="1"/>
          </p:cNvSpPr>
          <p:nvPr/>
        </p:nvSpPr>
        <p:spPr bwMode="auto">
          <a:xfrm>
            <a:off x="3590925" y="5964238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40" name="Rectangle 6565"/>
          <p:cNvSpPr>
            <a:spLocks noChangeArrowheads="1"/>
          </p:cNvSpPr>
          <p:nvPr/>
        </p:nvSpPr>
        <p:spPr bwMode="auto">
          <a:xfrm>
            <a:off x="3670300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41" name="Rectangle 6566"/>
          <p:cNvSpPr>
            <a:spLocks noChangeArrowheads="1"/>
          </p:cNvSpPr>
          <p:nvPr/>
        </p:nvSpPr>
        <p:spPr bwMode="auto">
          <a:xfrm>
            <a:off x="3746500" y="5964238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42" name="Rectangle 6567"/>
          <p:cNvSpPr>
            <a:spLocks noChangeArrowheads="1"/>
          </p:cNvSpPr>
          <p:nvPr/>
        </p:nvSpPr>
        <p:spPr bwMode="auto">
          <a:xfrm>
            <a:off x="3825875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43" name="Rectangle 6568"/>
          <p:cNvSpPr>
            <a:spLocks noChangeArrowheads="1"/>
          </p:cNvSpPr>
          <p:nvPr/>
        </p:nvSpPr>
        <p:spPr bwMode="auto">
          <a:xfrm>
            <a:off x="3902075" y="5964238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44" name="Rectangle 6569"/>
          <p:cNvSpPr>
            <a:spLocks noChangeArrowheads="1"/>
          </p:cNvSpPr>
          <p:nvPr/>
        </p:nvSpPr>
        <p:spPr bwMode="auto">
          <a:xfrm>
            <a:off x="3978275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45" name="Rectangle 6570"/>
          <p:cNvSpPr>
            <a:spLocks noChangeArrowheads="1"/>
          </p:cNvSpPr>
          <p:nvPr/>
        </p:nvSpPr>
        <p:spPr bwMode="auto">
          <a:xfrm>
            <a:off x="4060825" y="5964238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46" name="Rectangle 6571"/>
          <p:cNvSpPr>
            <a:spLocks noChangeArrowheads="1"/>
          </p:cNvSpPr>
          <p:nvPr/>
        </p:nvSpPr>
        <p:spPr bwMode="auto">
          <a:xfrm>
            <a:off x="4137025" y="5964238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47" name="Rectangle 6572"/>
          <p:cNvSpPr>
            <a:spLocks noChangeArrowheads="1"/>
          </p:cNvSpPr>
          <p:nvPr/>
        </p:nvSpPr>
        <p:spPr bwMode="auto">
          <a:xfrm>
            <a:off x="4216400" y="5964238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48" name="Rectangle 6573"/>
          <p:cNvSpPr>
            <a:spLocks noChangeArrowheads="1"/>
          </p:cNvSpPr>
          <p:nvPr/>
        </p:nvSpPr>
        <p:spPr bwMode="auto">
          <a:xfrm>
            <a:off x="4295775" y="5964238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49" name="Rectangle 6574"/>
          <p:cNvSpPr>
            <a:spLocks noChangeArrowheads="1"/>
          </p:cNvSpPr>
          <p:nvPr/>
        </p:nvSpPr>
        <p:spPr bwMode="auto">
          <a:xfrm>
            <a:off x="2511425" y="5224463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50" name="Rectangle 6575"/>
          <p:cNvSpPr>
            <a:spLocks noChangeArrowheads="1"/>
          </p:cNvSpPr>
          <p:nvPr/>
        </p:nvSpPr>
        <p:spPr bwMode="auto">
          <a:xfrm>
            <a:off x="2590800" y="52244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51" name="Rectangle 6576"/>
          <p:cNvSpPr>
            <a:spLocks noChangeArrowheads="1"/>
          </p:cNvSpPr>
          <p:nvPr/>
        </p:nvSpPr>
        <p:spPr bwMode="auto">
          <a:xfrm>
            <a:off x="2663825" y="52244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52" name="Rectangle 6577"/>
          <p:cNvSpPr>
            <a:spLocks noChangeArrowheads="1"/>
          </p:cNvSpPr>
          <p:nvPr/>
        </p:nvSpPr>
        <p:spPr bwMode="auto">
          <a:xfrm>
            <a:off x="2740025" y="52244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53" name="Rectangle 6578"/>
          <p:cNvSpPr>
            <a:spLocks noChangeArrowheads="1"/>
          </p:cNvSpPr>
          <p:nvPr/>
        </p:nvSpPr>
        <p:spPr bwMode="auto">
          <a:xfrm>
            <a:off x="2819400" y="52244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54" name="Rectangle 6579"/>
          <p:cNvSpPr>
            <a:spLocks noChangeArrowheads="1"/>
          </p:cNvSpPr>
          <p:nvPr/>
        </p:nvSpPr>
        <p:spPr bwMode="auto">
          <a:xfrm>
            <a:off x="2895600" y="52244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55" name="Rectangle 6580"/>
          <p:cNvSpPr>
            <a:spLocks noChangeArrowheads="1"/>
          </p:cNvSpPr>
          <p:nvPr/>
        </p:nvSpPr>
        <p:spPr bwMode="auto">
          <a:xfrm>
            <a:off x="2971800" y="52244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56" name="Rectangle 6581"/>
          <p:cNvSpPr>
            <a:spLocks noChangeArrowheads="1"/>
          </p:cNvSpPr>
          <p:nvPr/>
        </p:nvSpPr>
        <p:spPr bwMode="auto">
          <a:xfrm>
            <a:off x="3048000" y="52244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57" name="Rectangle 6582"/>
          <p:cNvSpPr>
            <a:spLocks noChangeArrowheads="1"/>
          </p:cNvSpPr>
          <p:nvPr/>
        </p:nvSpPr>
        <p:spPr bwMode="auto">
          <a:xfrm>
            <a:off x="3124200" y="5224463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58" name="Rectangle 6583"/>
          <p:cNvSpPr>
            <a:spLocks noChangeArrowheads="1"/>
          </p:cNvSpPr>
          <p:nvPr/>
        </p:nvSpPr>
        <p:spPr bwMode="auto">
          <a:xfrm>
            <a:off x="3200400" y="52244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59" name="Rectangle 6584"/>
          <p:cNvSpPr>
            <a:spLocks noChangeArrowheads="1"/>
          </p:cNvSpPr>
          <p:nvPr/>
        </p:nvSpPr>
        <p:spPr bwMode="auto">
          <a:xfrm>
            <a:off x="3276600" y="5224463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60" name="Rectangle 6585"/>
          <p:cNvSpPr>
            <a:spLocks noChangeArrowheads="1"/>
          </p:cNvSpPr>
          <p:nvPr/>
        </p:nvSpPr>
        <p:spPr bwMode="auto">
          <a:xfrm>
            <a:off x="3352800" y="5224463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61" name="Rectangle 6586"/>
          <p:cNvSpPr>
            <a:spLocks noChangeArrowheads="1"/>
          </p:cNvSpPr>
          <p:nvPr/>
        </p:nvSpPr>
        <p:spPr bwMode="auto">
          <a:xfrm>
            <a:off x="3422650" y="52244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62" name="Rectangle 6587"/>
          <p:cNvSpPr>
            <a:spLocks noChangeArrowheads="1"/>
          </p:cNvSpPr>
          <p:nvPr/>
        </p:nvSpPr>
        <p:spPr bwMode="auto">
          <a:xfrm>
            <a:off x="3498850" y="52244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63" name="Rectangle 6588"/>
          <p:cNvSpPr>
            <a:spLocks noChangeArrowheads="1"/>
          </p:cNvSpPr>
          <p:nvPr/>
        </p:nvSpPr>
        <p:spPr bwMode="auto">
          <a:xfrm>
            <a:off x="3578225" y="5224463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91C8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64" name="Rectangle 6589"/>
          <p:cNvSpPr>
            <a:spLocks noChangeArrowheads="1"/>
          </p:cNvSpPr>
          <p:nvPr/>
        </p:nvSpPr>
        <p:spPr bwMode="auto">
          <a:xfrm>
            <a:off x="3276600" y="5326063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65" name="Rectangle 6590"/>
          <p:cNvSpPr>
            <a:spLocks noChangeArrowheads="1"/>
          </p:cNvSpPr>
          <p:nvPr/>
        </p:nvSpPr>
        <p:spPr bwMode="auto">
          <a:xfrm>
            <a:off x="3352800" y="5326063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66" name="Rectangle 6591"/>
          <p:cNvSpPr>
            <a:spLocks noChangeArrowheads="1"/>
          </p:cNvSpPr>
          <p:nvPr/>
        </p:nvSpPr>
        <p:spPr bwMode="auto">
          <a:xfrm>
            <a:off x="3425825" y="53260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67" name="Rectangle 6592"/>
          <p:cNvSpPr>
            <a:spLocks noChangeArrowheads="1"/>
          </p:cNvSpPr>
          <p:nvPr/>
        </p:nvSpPr>
        <p:spPr bwMode="auto">
          <a:xfrm>
            <a:off x="3498850" y="53260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68" name="Rectangle 6593"/>
          <p:cNvSpPr>
            <a:spLocks noChangeArrowheads="1"/>
          </p:cNvSpPr>
          <p:nvPr/>
        </p:nvSpPr>
        <p:spPr bwMode="auto">
          <a:xfrm>
            <a:off x="3575050" y="5326063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69" name="Rectangle 6594"/>
          <p:cNvSpPr>
            <a:spLocks noChangeArrowheads="1"/>
          </p:cNvSpPr>
          <p:nvPr/>
        </p:nvSpPr>
        <p:spPr bwMode="auto">
          <a:xfrm>
            <a:off x="3648075" y="53260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70" name="Rectangle 6595"/>
          <p:cNvSpPr>
            <a:spLocks noChangeArrowheads="1"/>
          </p:cNvSpPr>
          <p:nvPr/>
        </p:nvSpPr>
        <p:spPr bwMode="auto">
          <a:xfrm>
            <a:off x="3721100" y="5326063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71" name="Rectangle 6596"/>
          <p:cNvSpPr>
            <a:spLocks noChangeArrowheads="1"/>
          </p:cNvSpPr>
          <p:nvPr/>
        </p:nvSpPr>
        <p:spPr bwMode="auto">
          <a:xfrm>
            <a:off x="3797300" y="53260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C</a:t>
            </a:r>
            <a:endParaRPr lang="en-US" sz="3600" b="1"/>
          </a:p>
        </p:txBody>
      </p:sp>
      <p:sp>
        <p:nvSpPr>
          <p:cNvPr id="48272" name="Rectangle 6597"/>
          <p:cNvSpPr>
            <a:spLocks noChangeArrowheads="1"/>
          </p:cNvSpPr>
          <p:nvPr/>
        </p:nvSpPr>
        <p:spPr bwMode="auto">
          <a:xfrm>
            <a:off x="3870325" y="5326063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73" name="Rectangle 6598"/>
          <p:cNvSpPr>
            <a:spLocks noChangeArrowheads="1"/>
          </p:cNvSpPr>
          <p:nvPr/>
        </p:nvSpPr>
        <p:spPr bwMode="auto">
          <a:xfrm>
            <a:off x="3946525" y="53260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74" name="Rectangle 6599"/>
          <p:cNvSpPr>
            <a:spLocks noChangeArrowheads="1"/>
          </p:cNvSpPr>
          <p:nvPr/>
        </p:nvSpPr>
        <p:spPr bwMode="auto">
          <a:xfrm>
            <a:off x="4022725" y="5326063"/>
            <a:ext cx="92974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A</a:t>
            </a:r>
            <a:endParaRPr lang="en-US" sz="3600" b="1"/>
          </a:p>
        </p:txBody>
      </p:sp>
      <p:sp>
        <p:nvSpPr>
          <p:cNvPr id="48275" name="Rectangle 6600"/>
          <p:cNvSpPr>
            <a:spLocks noChangeArrowheads="1"/>
          </p:cNvSpPr>
          <p:nvPr/>
        </p:nvSpPr>
        <p:spPr bwMode="auto">
          <a:xfrm>
            <a:off x="4098925" y="5326063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76" name="Rectangle 6601"/>
          <p:cNvSpPr>
            <a:spLocks noChangeArrowheads="1"/>
          </p:cNvSpPr>
          <p:nvPr/>
        </p:nvSpPr>
        <p:spPr bwMode="auto">
          <a:xfrm>
            <a:off x="4171950" y="5326063"/>
            <a:ext cx="78548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T</a:t>
            </a:r>
            <a:endParaRPr lang="en-US" sz="3600" b="1"/>
          </a:p>
        </p:txBody>
      </p:sp>
      <p:sp>
        <p:nvSpPr>
          <p:cNvPr id="48277" name="Rectangle 6602"/>
          <p:cNvSpPr>
            <a:spLocks noChangeArrowheads="1"/>
          </p:cNvSpPr>
          <p:nvPr/>
        </p:nvSpPr>
        <p:spPr bwMode="auto">
          <a:xfrm>
            <a:off x="4241800" y="5326063"/>
            <a:ext cx="99386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6CBE45"/>
                </a:solidFill>
                <a:latin typeface="Helvetica" pitchFamily="34" charset="0"/>
              </a:rPr>
              <a:t>G</a:t>
            </a:r>
            <a:endParaRPr lang="en-US" sz="3600" b="1"/>
          </a:p>
        </p:txBody>
      </p:sp>
      <p:sp>
        <p:nvSpPr>
          <p:cNvPr id="48278" name="Rectangle 6603"/>
          <p:cNvSpPr>
            <a:spLocks noChangeArrowheads="1"/>
          </p:cNvSpPr>
          <p:nvPr/>
        </p:nvSpPr>
        <p:spPr bwMode="auto">
          <a:xfrm>
            <a:off x="7048500" y="4097338"/>
            <a:ext cx="13898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Determine the chromosomal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DNA sequence, usually at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both ends, by shotgun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sequencing. The results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below show sequences of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three chromosomal DNA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clones.</a:t>
            </a:r>
            <a:endParaRPr lang="en-US" sz="2800" b="1"/>
          </a:p>
        </p:txBody>
      </p:sp>
      <p:sp>
        <p:nvSpPr>
          <p:cNvPr id="48279" name="Rectangle 6733"/>
          <p:cNvSpPr>
            <a:spLocks noChangeArrowheads="1"/>
          </p:cNvSpPr>
          <p:nvPr/>
        </p:nvSpPr>
        <p:spPr bwMode="auto">
          <a:xfrm>
            <a:off x="7048500" y="5434013"/>
            <a:ext cx="108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Based on overlapping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regions, create one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contiguous sequence.</a:t>
            </a:r>
            <a:endParaRPr lang="en-US" sz="2800" b="1"/>
          </a:p>
        </p:txBody>
      </p:sp>
      <p:sp>
        <p:nvSpPr>
          <p:cNvPr id="48280" name="Rectangle 6787"/>
          <p:cNvSpPr>
            <a:spLocks noChangeArrowheads="1"/>
          </p:cNvSpPr>
          <p:nvPr/>
        </p:nvSpPr>
        <p:spPr bwMode="auto">
          <a:xfrm>
            <a:off x="5610225" y="503396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281" name="Rectangle 6788"/>
          <p:cNvSpPr>
            <a:spLocks noChangeArrowheads="1"/>
          </p:cNvSpPr>
          <p:nvPr/>
        </p:nvSpPr>
        <p:spPr bwMode="auto">
          <a:xfrm>
            <a:off x="5686425" y="503396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282" name="Rectangle 6789"/>
          <p:cNvSpPr>
            <a:spLocks noChangeArrowheads="1"/>
          </p:cNvSpPr>
          <p:nvPr/>
        </p:nvSpPr>
        <p:spPr bwMode="auto">
          <a:xfrm>
            <a:off x="5762625" y="50339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283" name="Rectangle 6790"/>
          <p:cNvSpPr>
            <a:spLocks noChangeArrowheads="1"/>
          </p:cNvSpPr>
          <p:nvPr/>
        </p:nvSpPr>
        <p:spPr bwMode="auto">
          <a:xfrm>
            <a:off x="5845175" y="50339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284" name="Rectangle 6791"/>
          <p:cNvSpPr>
            <a:spLocks noChangeArrowheads="1"/>
          </p:cNvSpPr>
          <p:nvPr/>
        </p:nvSpPr>
        <p:spPr bwMode="auto">
          <a:xfrm>
            <a:off x="5921375" y="50339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285" name="Rectangle 6792"/>
          <p:cNvSpPr>
            <a:spLocks noChangeArrowheads="1"/>
          </p:cNvSpPr>
          <p:nvPr/>
        </p:nvSpPr>
        <p:spPr bwMode="auto">
          <a:xfrm>
            <a:off x="6000750" y="50339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286" name="Rectangle 6793"/>
          <p:cNvSpPr>
            <a:spLocks noChangeArrowheads="1"/>
          </p:cNvSpPr>
          <p:nvPr/>
        </p:nvSpPr>
        <p:spPr bwMode="auto">
          <a:xfrm>
            <a:off x="6080125" y="50339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287" name="Rectangle 6794"/>
          <p:cNvSpPr>
            <a:spLocks noChangeArrowheads="1"/>
          </p:cNvSpPr>
          <p:nvPr/>
        </p:nvSpPr>
        <p:spPr bwMode="auto">
          <a:xfrm>
            <a:off x="6159500" y="503396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288" name="Rectangle 6795"/>
          <p:cNvSpPr>
            <a:spLocks noChangeArrowheads="1"/>
          </p:cNvSpPr>
          <p:nvPr/>
        </p:nvSpPr>
        <p:spPr bwMode="auto">
          <a:xfrm>
            <a:off x="6235700" y="50339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289" name="Rectangle 6796"/>
          <p:cNvSpPr>
            <a:spLocks noChangeArrowheads="1"/>
          </p:cNvSpPr>
          <p:nvPr/>
        </p:nvSpPr>
        <p:spPr bwMode="auto">
          <a:xfrm>
            <a:off x="6315075" y="50339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290" name="Rectangle 6797"/>
          <p:cNvSpPr>
            <a:spLocks noChangeArrowheads="1"/>
          </p:cNvSpPr>
          <p:nvPr/>
        </p:nvSpPr>
        <p:spPr bwMode="auto">
          <a:xfrm>
            <a:off x="6391275" y="50339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291" name="Rectangle 6798"/>
          <p:cNvSpPr>
            <a:spLocks noChangeArrowheads="1"/>
          </p:cNvSpPr>
          <p:nvPr/>
        </p:nvSpPr>
        <p:spPr bwMode="auto">
          <a:xfrm>
            <a:off x="6467475" y="50339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292" name="Rectangle 6799"/>
          <p:cNvSpPr>
            <a:spLocks noChangeArrowheads="1"/>
          </p:cNvSpPr>
          <p:nvPr/>
        </p:nvSpPr>
        <p:spPr bwMode="auto">
          <a:xfrm>
            <a:off x="6550025" y="50339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293" name="Rectangle 6800"/>
          <p:cNvSpPr>
            <a:spLocks noChangeArrowheads="1"/>
          </p:cNvSpPr>
          <p:nvPr/>
        </p:nvSpPr>
        <p:spPr bwMode="auto">
          <a:xfrm>
            <a:off x="6626225" y="50339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294" name="Rectangle 6801"/>
          <p:cNvSpPr>
            <a:spLocks noChangeArrowheads="1"/>
          </p:cNvSpPr>
          <p:nvPr/>
        </p:nvSpPr>
        <p:spPr bwMode="auto">
          <a:xfrm>
            <a:off x="6705600" y="50339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295" name="Rectangle 6802"/>
          <p:cNvSpPr>
            <a:spLocks noChangeArrowheads="1"/>
          </p:cNvSpPr>
          <p:nvPr/>
        </p:nvSpPr>
        <p:spPr bwMode="auto">
          <a:xfrm>
            <a:off x="6784975" y="503396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C41425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296" name="Rectangle 6803"/>
          <p:cNvSpPr>
            <a:spLocks noChangeArrowheads="1"/>
          </p:cNvSpPr>
          <p:nvPr/>
        </p:nvSpPr>
        <p:spPr bwMode="auto">
          <a:xfrm>
            <a:off x="5943600" y="5964238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297" name="Rectangle 6804"/>
          <p:cNvSpPr>
            <a:spLocks noChangeArrowheads="1"/>
          </p:cNvSpPr>
          <p:nvPr/>
        </p:nvSpPr>
        <p:spPr bwMode="auto">
          <a:xfrm>
            <a:off x="6019800" y="5964238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298" name="Rectangle 6805"/>
          <p:cNvSpPr>
            <a:spLocks noChangeArrowheads="1"/>
          </p:cNvSpPr>
          <p:nvPr/>
        </p:nvSpPr>
        <p:spPr bwMode="auto">
          <a:xfrm>
            <a:off x="6096000" y="5964238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299" name="Rectangle 6806"/>
          <p:cNvSpPr>
            <a:spLocks noChangeArrowheads="1"/>
          </p:cNvSpPr>
          <p:nvPr/>
        </p:nvSpPr>
        <p:spPr bwMode="auto">
          <a:xfrm>
            <a:off x="6178550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00" name="Rectangle 6807"/>
          <p:cNvSpPr>
            <a:spLocks noChangeArrowheads="1"/>
          </p:cNvSpPr>
          <p:nvPr/>
        </p:nvSpPr>
        <p:spPr bwMode="auto">
          <a:xfrm>
            <a:off x="6254750" y="5964238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01" name="Rectangle 6808"/>
          <p:cNvSpPr>
            <a:spLocks noChangeArrowheads="1"/>
          </p:cNvSpPr>
          <p:nvPr/>
        </p:nvSpPr>
        <p:spPr bwMode="auto">
          <a:xfrm>
            <a:off x="5543550" y="5964238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02" name="Rectangle 6809"/>
          <p:cNvSpPr>
            <a:spLocks noChangeArrowheads="1"/>
          </p:cNvSpPr>
          <p:nvPr/>
        </p:nvSpPr>
        <p:spPr bwMode="auto">
          <a:xfrm>
            <a:off x="5619750" y="5964238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03" name="Rectangle 6810"/>
          <p:cNvSpPr>
            <a:spLocks noChangeArrowheads="1"/>
          </p:cNvSpPr>
          <p:nvPr/>
        </p:nvSpPr>
        <p:spPr bwMode="auto">
          <a:xfrm>
            <a:off x="5699125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04" name="Rectangle 6811"/>
          <p:cNvSpPr>
            <a:spLocks noChangeArrowheads="1"/>
          </p:cNvSpPr>
          <p:nvPr/>
        </p:nvSpPr>
        <p:spPr bwMode="auto">
          <a:xfrm>
            <a:off x="5778500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05" name="Rectangle 6812"/>
          <p:cNvSpPr>
            <a:spLocks noChangeArrowheads="1"/>
          </p:cNvSpPr>
          <p:nvPr/>
        </p:nvSpPr>
        <p:spPr bwMode="auto">
          <a:xfrm>
            <a:off x="5854700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06" name="Rectangle 6813"/>
          <p:cNvSpPr>
            <a:spLocks noChangeArrowheads="1"/>
          </p:cNvSpPr>
          <p:nvPr/>
        </p:nvSpPr>
        <p:spPr bwMode="auto">
          <a:xfrm>
            <a:off x="6334125" y="5964238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07" name="Rectangle 6814"/>
          <p:cNvSpPr>
            <a:spLocks noChangeArrowheads="1"/>
          </p:cNvSpPr>
          <p:nvPr/>
        </p:nvSpPr>
        <p:spPr bwMode="auto">
          <a:xfrm>
            <a:off x="6413500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08" name="Rectangle 6815"/>
          <p:cNvSpPr>
            <a:spLocks noChangeArrowheads="1"/>
          </p:cNvSpPr>
          <p:nvPr/>
        </p:nvSpPr>
        <p:spPr bwMode="auto">
          <a:xfrm>
            <a:off x="6492875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09" name="Rectangle 6816"/>
          <p:cNvSpPr>
            <a:spLocks noChangeArrowheads="1"/>
          </p:cNvSpPr>
          <p:nvPr/>
        </p:nvSpPr>
        <p:spPr bwMode="auto">
          <a:xfrm>
            <a:off x="6569075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10" name="Rectangle 6817"/>
          <p:cNvSpPr>
            <a:spLocks noChangeArrowheads="1"/>
          </p:cNvSpPr>
          <p:nvPr/>
        </p:nvSpPr>
        <p:spPr bwMode="auto">
          <a:xfrm>
            <a:off x="6648450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11" name="Rectangle 6818"/>
          <p:cNvSpPr>
            <a:spLocks noChangeArrowheads="1"/>
          </p:cNvSpPr>
          <p:nvPr/>
        </p:nvSpPr>
        <p:spPr bwMode="auto">
          <a:xfrm>
            <a:off x="6724650" y="5964238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12" name="Rectangle 6819"/>
          <p:cNvSpPr>
            <a:spLocks noChangeArrowheads="1"/>
          </p:cNvSpPr>
          <p:nvPr/>
        </p:nvSpPr>
        <p:spPr bwMode="auto">
          <a:xfrm>
            <a:off x="6800850" y="5964238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13" name="Rectangle 6820"/>
          <p:cNvSpPr>
            <a:spLocks noChangeArrowheads="1"/>
          </p:cNvSpPr>
          <p:nvPr/>
        </p:nvSpPr>
        <p:spPr bwMode="auto">
          <a:xfrm>
            <a:off x="6883400" y="5964238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14" name="Rectangle 6821"/>
          <p:cNvSpPr>
            <a:spLocks noChangeArrowheads="1"/>
          </p:cNvSpPr>
          <p:nvPr/>
        </p:nvSpPr>
        <p:spPr bwMode="auto">
          <a:xfrm>
            <a:off x="6959600" y="5964238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15" name="Rectangle 6822"/>
          <p:cNvSpPr>
            <a:spLocks noChangeArrowheads="1"/>
          </p:cNvSpPr>
          <p:nvPr/>
        </p:nvSpPr>
        <p:spPr bwMode="auto">
          <a:xfrm>
            <a:off x="7038975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16" name="Rectangle 6823"/>
          <p:cNvSpPr>
            <a:spLocks noChangeArrowheads="1"/>
          </p:cNvSpPr>
          <p:nvPr/>
        </p:nvSpPr>
        <p:spPr bwMode="auto">
          <a:xfrm>
            <a:off x="7118350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17" name="Rectangle 6824"/>
          <p:cNvSpPr>
            <a:spLocks noChangeArrowheads="1"/>
          </p:cNvSpPr>
          <p:nvPr/>
        </p:nvSpPr>
        <p:spPr bwMode="auto">
          <a:xfrm>
            <a:off x="7191375" y="5964238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18" name="Rectangle 6825"/>
          <p:cNvSpPr>
            <a:spLocks noChangeArrowheads="1"/>
          </p:cNvSpPr>
          <p:nvPr/>
        </p:nvSpPr>
        <p:spPr bwMode="auto">
          <a:xfrm>
            <a:off x="7273925" y="5964238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19" name="Rectangle 6826"/>
          <p:cNvSpPr>
            <a:spLocks noChangeArrowheads="1"/>
          </p:cNvSpPr>
          <p:nvPr/>
        </p:nvSpPr>
        <p:spPr bwMode="auto">
          <a:xfrm>
            <a:off x="7350125" y="5964238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20" name="Rectangle 6827"/>
          <p:cNvSpPr>
            <a:spLocks noChangeArrowheads="1"/>
          </p:cNvSpPr>
          <p:nvPr/>
        </p:nvSpPr>
        <p:spPr bwMode="auto">
          <a:xfrm>
            <a:off x="7429500" y="5964238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21" name="Rectangle 6828"/>
          <p:cNvSpPr>
            <a:spLocks noChangeArrowheads="1"/>
          </p:cNvSpPr>
          <p:nvPr/>
        </p:nvSpPr>
        <p:spPr bwMode="auto">
          <a:xfrm>
            <a:off x="7508875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22" name="Rectangle 6829"/>
          <p:cNvSpPr>
            <a:spLocks noChangeArrowheads="1"/>
          </p:cNvSpPr>
          <p:nvPr/>
        </p:nvSpPr>
        <p:spPr bwMode="auto">
          <a:xfrm>
            <a:off x="7588250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23" name="Rectangle 6830"/>
          <p:cNvSpPr>
            <a:spLocks noChangeArrowheads="1"/>
          </p:cNvSpPr>
          <p:nvPr/>
        </p:nvSpPr>
        <p:spPr bwMode="auto">
          <a:xfrm>
            <a:off x="7664450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24" name="Rectangle 6831"/>
          <p:cNvSpPr>
            <a:spLocks noChangeArrowheads="1"/>
          </p:cNvSpPr>
          <p:nvPr/>
        </p:nvSpPr>
        <p:spPr bwMode="auto">
          <a:xfrm>
            <a:off x="7740650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25" name="Rectangle 6832"/>
          <p:cNvSpPr>
            <a:spLocks noChangeArrowheads="1"/>
          </p:cNvSpPr>
          <p:nvPr/>
        </p:nvSpPr>
        <p:spPr bwMode="auto">
          <a:xfrm>
            <a:off x="7820025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26" name="Rectangle 6833"/>
          <p:cNvSpPr>
            <a:spLocks noChangeArrowheads="1"/>
          </p:cNvSpPr>
          <p:nvPr/>
        </p:nvSpPr>
        <p:spPr bwMode="auto">
          <a:xfrm>
            <a:off x="7896225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27" name="Rectangle 6834"/>
          <p:cNvSpPr>
            <a:spLocks noChangeArrowheads="1"/>
          </p:cNvSpPr>
          <p:nvPr/>
        </p:nvSpPr>
        <p:spPr bwMode="auto">
          <a:xfrm>
            <a:off x="7978775" y="5964238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28" name="Rectangle 6835"/>
          <p:cNvSpPr>
            <a:spLocks noChangeArrowheads="1"/>
          </p:cNvSpPr>
          <p:nvPr/>
        </p:nvSpPr>
        <p:spPr bwMode="auto">
          <a:xfrm>
            <a:off x="8054975" y="596423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29" name="Rectangle 6836"/>
          <p:cNvSpPr>
            <a:spLocks noChangeArrowheads="1"/>
          </p:cNvSpPr>
          <p:nvPr/>
        </p:nvSpPr>
        <p:spPr bwMode="auto">
          <a:xfrm>
            <a:off x="8134350" y="5964238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30" name="Rectangle 6837"/>
          <p:cNvSpPr>
            <a:spLocks noChangeArrowheads="1"/>
          </p:cNvSpPr>
          <p:nvPr/>
        </p:nvSpPr>
        <p:spPr bwMode="auto">
          <a:xfrm>
            <a:off x="8213725" y="5964238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31" name="Rectangle 6838"/>
          <p:cNvSpPr>
            <a:spLocks noChangeArrowheads="1"/>
          </p:cNvSpPr>
          <p:nvPr/>
        </p:nvSpPr>
        <p:spPr bwMode="auto">
          <a:xfrm>
            <a:off x="6470650" y="51355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32" name="Rectangle 6839"/>
          <p:cNvSpPr>
            <a:spLocks noChangeArrowheads="1"/>
          </p:cNvSpPr>
          <p:nvPr/>
        </p:nvSpPr>
        <p:spPr bwMode="auto">
          <a:xfrm>
            <a:off x="6550025" y="51355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33" name="Rectangle 6841"/>
          <p:cNvSpPr>
            <a:spLocks noChangeArrowheads="1"/>
          </p:cNvSpPr>
          <p:nvPr/>
        </p:nvSpPr>
        <p:spPr bwMode="auto">
          <a:xfrm>
            <a:off x="6626225" y="51355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34" name="Rectangle 6842"/>
          <p:cNvSpPr>
            <a:spLocks noChangeArrowheads="1"/>
          </p:cNvSpPr>
          <p:nvPr/>
        </p:nvSpPr>
        <p:spPr bwMode="auto">
          <a:xfrm>
            <a:off x="6702425" y="51355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35" name="Rectangle 6843"/>
          <p:cNvSpPr>
            <a:spLocks noChangeArrowheads="1"/>
          </p:cNvSpPr>
          <p:nvPr/>
        </p:nvSpPr>
        <p:spPr bwMode="auto">
          <a:xfrm>
            <a:off x="6781800" y="513556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36" name="Rectangle 6844"/>
          <p:cNvSpPr>
            <a:spLocks noChangeArrowheads="1"/>
          </p:cNvSpPr>
          <p:nvPr/>
        </p:nvSpPr>
        <p:spPr bwMode="auto">
          <a:xfrm>
            <a:off x="6858000" y="51355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37" name="Rectangle 6845"/>
          <p:cNvSpPr>
            <a:spLocks noChangeArrowheads="1"/>
          </p:cNvSpPr>
          <p:nvPr/>
        </p:nvSpPr>
        <p:spPr bwMode="auto">
          <a:xfrm>
            <a:off x="6934200" y="513556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38" name="Rectangle 6846"/>
          <p:cNvSpPr>
            <a:spLocks noChangeArrowheads="1"/>
          </p:cNvSpPr>
          <p:nvPr/>
        </p:nvSpPr>
        <p:spPr bwMode="auto">
          <a:xfrm>
            <a:off x="7010400" y="513556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39" name="Rectangle 6847"/>
          <p:cNvSpPr>
            <a:spLocks noChangeArrowheads="1"/>
          </p:cNvSpPr>
          <p:nvPr/>
        </p:nvSpPr>
        <p:spPr bwMode="auto">
          <a:xfrm>
            <a:off x="7086600" y="51355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40" name="Rectangle 6848"/>
          <p:cNvSpPr>
            <a:spLocks noChangeArrowheads="1"/>
          </p:cNvSpPr>
          <p:nvPr/>
        </p:nvSpPr>
        <p:spPr bwMode="auto">
          <a:xfrm>
            <a:off x="7165975" y="51355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41" name="Rectangle 6849"/>
          <p:cNvSpPr>
            <a:spLocks noChangeArrowheads="1"/>
          </p:cNvSpPr>
          <p:nvPr/>
        </p:nvSpPr>
        <p:spPr bwMode="auto">
          <a:xfrm>
            <a:off x="7239000" y="51355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42" name="Rectangle 6850"/>
          <p:cNvSpPr>
            <a:spLocks noChangeArrowheads="1"/>
          </p:cNvSpPr>
          <p:nvPr/>
        </p:nvSpPr>
        <p:spPr bwMode="auto">
          <a:xfrm>
            <a:off x="7315200" y="51355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43" name="Rectangle 6851"/>
          <p:cNvSpPr>
            <a:spLocks noChangeArrowheads="1"/>
          </p:cNvSpPr>
          <p:nvPr/>
        </p:nvSpPr>
        <p:spPr bwMode="auto">
          <a:xfrm>
            <a:off x="7385050" y="51355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44" name="Rectangle 6852"/>
          <p:cNvSpPr>
            <a:spLocks noChangeArrowheads="1"/>
          </p:cNvSpPr>
          <p:nvPr/>
        </p:nvSpPr>
        <p:spPr bwMode="auto">
          <a:xfrm>
            <a:off x="7461250" y="513556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45" name="Rectangle 6853"/>
          <p:cNvSpPr>
            <a:spLocks noChangeArrowheads="1"/>
          </p:cNvSpPr>
          <p:nvPr/>
        </p:nvSpPr>
        <p:spPr bwMode="auto">
          <a:xfrm>
            <a:off x="7540625" y="51355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91C8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46" name="Rectangle 6854"/>
          <p:cNvSpPr>
            <a:spLocks noChangeArrowheads="1"/>
          </p:cNvSpPr>
          <p:nvPr/>
        </p:nvSpPr>
        <p:spPr bwMode="auto">
          <a:xfrm>
            <a:off x="7239000" y="52371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47" name="Rectangle 6855"/>
          <p:cNvSpPr>
            <a:spLocks noChangeArrowheads="1"/>
          </p:cNvSpPr>
          <p:nvPr/>
        </p:nvSpPr>
        <p:spPr bwMode="auto">
          <a:xfrm>
            <a:off x="7315200" y="52371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48" name="Rectangle 6856"/>
          <p:cNvSpPr>
            <a:spLocks noChangeArrowheads="1"/>
          </p:cNvSpPr>
          <p:nvPr/>
        </p:nvSpPr>
        <p:spPr bwMode="auto">
          <a:xfrm>
            <a:off x="7388225" y="52371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49" name="Rectangle 6857"/>
          <p:cNvSpPr>
            <a:spLocks noChangeArrowheads="1"/>
          </p:cNvSpPr>
          <p:nvPr/>
        </p:nvSpPr>
        <p:spPr bwMode="auto">
          <a:xfrm>
            <a:off x="7461250" y="523716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50" name="Rectangle 6858"/>
          <p:cNvSpPr>
            <a:spLocks noChangeArrowheads="1"/>
          </p:cNvSpPr>
          <p:nvPr/>
        </p:nvSpPr>
        <p:spPr bwMode="auto">
          <a:xfrm>
            <a:off x="7537450" y="52371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51" name="Rectangle 6859"/>
          <p:cNvSpPr>
            <a:spLocks noChangeArrowheads="1"/>
          </p:cNvSpPr>
          <p:nvPr/>
        </p:nvSpPr>
        <p:spPr bwMode="auto">
          <a:xfrm>
            <a:off x="7610475" y="52371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52" name="Rectangle 6860"/>
          <p:cNvSpPr>
            <a:spLocks noChangeArrowheads="1"/>
          </p:cNvSpPr>
          <p:nvPr/>
        </p:nvSpPr>
        <p:spPr bwMode="auto">
          <a:xfrm>
            <a:off x="7683500" y="52371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53" name="Rectangle 6861"/>
          <p:cNvSpPr>
            <a:spLocks noChangeArrowheads="1"/>
          </p:cNvSpPr>
          <p:nvPr/>
        </p:nvSpPr>
        <p:spPr bwMode="auto">
          <a:xfrm>
            <a:off x="7759700" y="52371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54" name="Rectangle 6862"/>
          <p:cNvSpPr>
            <a:spLocks noChangeArrowheads="1"/>
          </p:cNvSpPr>
          <p:nvPr/>
        </p:nvSpPr>
        <p:spPr bwMode="auto">
          <a:xfrm>
            <a:off x="7832725" y="52371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55" name="Rectangle 6863"/>
          <p:cNvSpPr>
            <a:spLocks noChangeArrowheads="1"/>
          </p:cNvSpPr>
          <p:nvPr/>
        </p:nvSpPr>
        <p:spPr bwMode="auto">
          <a:xfrm>
            <a:off x="7908925" y="52371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C</a:t>
            </a:r>
            <a:endParaRPr lang="en-US" sz="2800" b="1"/>
          </a:p>
        </p:txBody>
      </p:sp>
      <p:sp>
        <p:nvSpPr>
          <p:cNvPr id="48356" name="Rectangle 6864"/>
          <p:cNvSpPr>
            <a:spLocks noChangeArrowheads="1"/>
          </p:cNvSpPr>
          <p:nvPr/>
        </p:nvSpPr>
        <p:spPr bwMode="auto">
          <a:xfrm>
            <a:off x="7985125" y="5237163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T</a:t>
            </a:r>
            <a:endParaRPr lang="en-US" sz="2800" b="1"/>
          </a:p>
        </p:txBody>
      </p:sp>
      <p:sp>
        <p:nvSpPr>
          <p:cNvPr id="48357" name="Rectangle 6865"/>
          <p:cNvSpPr>
            <a:spLocks noChangeArrowheads="1"/>
          </p:cNvSpPr>
          <p:nvPr/>
        </p:nvSpPr>
        <p:spPr bwMode="auto">
          <a:xfrm>
            <a:off x="8061325" y="523716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A</a:t>
            </a:r>
            <a:endParaRPr lang="en-US" sz="2800" b="1"/>
          </a:p>
        </p:txBody>
      </p:sp>
      <p:sp>
        <p:nvSpPr>
          <p:cNvPr id="48358" name="Rectangle 6866"/>
          <p:cNvSpPr>
            <a:spLocks noChangeArrowheads="1"/>
          </p:cNvSpPr>
          <p:nvPr/>
        </p:nvSpPr>
        <p:spPr bwMode="auto">
          <a:xfrm>
            <a:off x="8134350" y="52371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59" name="Rectangle 6867"/>
          <p:cNvSpPr>
            <a:spLocks noChangeArrowheads="1"/>
          </p:cNvSpPr>
          <p:nvPr/>
        </p:nvSpPr>
        <p:spPr bwMode="auto">
          <a:xfrm>
            <a:off x="8207375" y="523716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6CBE45"/>
                </a:solidFill>
                <a:latin typeface="Helvetica" pitchFamily="34" charset="0"/>
              </a:rPr>
              <a:t>G</a:t>
            </a:r>
            <a:endParaRPr lang="en-US" sz="2800" b="1"/>
          </a:p>
        </p:txBody>
      </p:sp>
      <p:sp>
        <p:nvSpPr>
          <p:cNvPr id="48360" name="Rectangle 6868"/>
          <p:cNvSpPr>
            <a:spLocks noChangeArrowheads="1"/>
          </p:cNvSpPr>
          <p:nvPr/>
        </p:nvSpPr>
        <p:spPr bwMode="auto">
          <a:xfrm>
            <a:off x="2774950" y="515938"/>
            <a:ext cx="83837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Isolate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chromosomal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DNA</a:t>
            </a:r>
            <a:endParaRPr lang="en-US" sz="3600" b="1"/>
          </a:p>
        </p:txBody>
      </p:sp>
      <p:sp>
        <p:nvSpPr>
          <p:cNvPr id="48361" name="Rectangle 6889"/>
          <p:cNvSpPr>
            <a:spLocks noChangeArrowheads="1"/>
          </p:cNvSpPr>
          <p:nvPr/>
        </p:nvSpPr>
        <p:spPr bwMode="auto">
          <a:xfrm>
            <a:off x="6689725" y="515938"/>
            <a:ext cx="6748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Isolate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chromosomal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DNA</a:t>
            </a:r>
            <a:endParaRPr lang="en-US" sz="2800" b="1"/>
          </a:p>
        </p:txBody>
      </p:sp>
      <p:cxnSp>
        <p:nvCxnSpPr>
          <p:cNvPr id="3" name="Straight Connector 2"/>
          <p:cNvCxnSpPr/>
          <p:nvPr/>
        </p:nvCxnSpPr>
        <p:spPr>
          <a:xfrm>
            <a:off x="5257800" y="152400"/>
            <a:ext cx="0" cy="64799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38400"/>
            <a:ext cx="993021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1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86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863" descr="bro25332_21_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1475"/>
            <a:ext cx="54864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3175"/>
          <p:cNvSpPr>
            <a:spLocks noChangeArrowheads="1"/>
          </p:cNvSpPr>
          <p:nvPr/>
        </p:nvSpPr>
        <p:spPr bwMode="auto">
          <a:xfrm>
            <a:off x="3838575" y="576263"/>
            <a:ext cx="6350" cy="114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50181" name="Freeform 3177"/>
          <p:cNvSpPr>
            <a:spLocks/>
          </p:cNvSpPr>
          <p:nvPr/>
        </p:nvSpPr>
        <p:spPr bwMode="auto">
          <a:xfrm>
            <a:off x="3981450" y="1830388"/>
            <a:ext cx="158750" cy="82550"/>
          </a:xfrm>
          <a:custGeom>
            <a:avLst/>
            <a:gdLst>
              <a:gd name="T0" fmla="*/ 2147483647 w 100"/>
              <a:gd name="T1" fmla="*/ 0 h 52"/>
              <a:gd name="T2" fmla="*/ 0 w 100"/>
              <a:gd name="T3" fmla="*/ 2147483647 h 52"/>
              <a:gd name="T4" fmla="*/ 0 w 100"/>
              <a:gd name="T5" fmla="*/ 2147483647 h 52"/>
              <a:gd name="T6" fmla="*/ 2147483647 w 100"/>
              <a:gd name="T7" fmla="*/ 2147483647 h 52"/>
              <a:gd name="T8" fmla="*/ 2147483647 w 100"/>
              <a:gd name="T9" fmla="*/ 0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52"/>
              <a:gd name="T17" fmla="*/ 100 w 100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52">
                <a:moveTo>
                  <a:pt x="98" y="0"/>
                </a:moveTo>
                <a:lnTo>
                  <a:pt x="0" y="50"/>
                </a:lnTo>
                <a:lnTo>
                  <a:pt x="0" y="52"/>
                </a:lnTo>
                <a:lnTo>
                  <a:pt x="100" y="4"/>
                </a:lnTo>
                <a:lnTo>
                  <a:pt x="9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/>
          </a:p>
        </p:txBody>
      </p:sp>
      <p:sp>
        <p:nvSpPr>
          <p:cNvPr id="50182" name="Freeform 3182"/>
          <p:cNvSpPr>
            <a:spLocks/>
          </p:cNvSpPr>
          <p:nvPr/>
        </p:nvSpPr>
        <p:spPr bwMode="auto">
          <a:xfrm>
            <a:off x="3908425" y="1976438"/>
            <a:ext cx="25400" cy="76200"/>
          </a:xfrm>
          <a:custGeom>
            <a:avLst/>
            <a:gdLst>
              <a:gd name="T0" fmla="*/ 2147483647 w 16"/>
              <a:gd name="T1" fmla="*/ 2147483647 h 48"/>
              <a:gd name="T2" fmla="*/ 2147483647 w 16"/>
              <a:gd name="T3" fmla="*/ 0 h 48"/>
              <a:gd name="T4" fmla="*/ 0 w 16"/>
              <a:gd name="T5" fmla="*/ 0 h 48"/>
              <a:gd name="T6" fmla="*/ 2147483647 w 16"/>
              <a:gd name="T7" fmla="*/ 2147483647 h 48"/>
              <a:gd name="T8" fmla="*/ 2147483647 w 16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48"/>
              <a:gd name="T17" fmla="*/ 16 w 1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48">
                <a:moveTo>
                  <a:pt x="16" y="48"/>
                </a:moveTo>
                <a:lnTo>
                  <a:pt x="4" y="0"/>
                </a:lnTo>
                <a:lnTo>
                  <a:pt x="0" y="0"/>
                </a:lnTo>
                <a:lnTo>
                  <a:pt x="12" y="48"/>
                </a:lnTo>
                <a:lnTo>
                  <a:pt x="16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/>
          </a:p>
        </p:txBody>
      </p:sp>
      <p:grpSp>
        <p:nvGrpSpPr>
          <p:cNvPr id="50183" name="Group 74"/>
          <p:cNvGrpSpPr>
            <a:grpSpLocks/>
          </p:cNvGrpSpPr>
          <p:nvPr/>
        </p:nvGrpSpPr>
        <p:grpSpPr bwMode="auto">
          <a:xfrm>
            <a:off x="3057525" y="412750"/>
            <a:ext cx="2727325" cy="5953125"/>
            <a:chOff x="3057525" y="536575"/>
            <a:chExt cx="2727325" cy="5953125"/>
          </a:xfrm>
        </p:grpSpPr>
        <p:sp>
          <p:nvSpPr>
            <p:cNvPr id="50244" name="Freeform 3193"/>
            <p:cNvSpPr>
              <a:spLocks/>
            </p:cNvSpPr>
            <p:nvPr/>
          </p:nvSpPr>
          <p:spPr bwMode="auto">
            <a:xfrm>
              <a:off x="3057525" y="536575"/>
              <a:ext cx="2705100" cy="5953125"/>
            </a:xfrm>
            <a:custGeom>
              <a:avLst/>
              <a:gdLst>
                <a:gd name="T0" fmla="*/ 2147483647 w 1704"/>
                <a:gd name="T1" fmla="*/ 2147483647 h 3750"/>
                <a:gd name="T2" fmla="*/ 2147483647 w 1704"/>
                <a:gd name="T3" fmla="*/ 0 h 3750"/>
                <a:gd name="T4" fmla="*/ 2147483647 w 1704"/>
                <a:gd name="T5" fmla="*/ 0 h 3750"/>
                <a:gd name="T6" fmla="*/ 2147483647 w 1704"/>
                <a:gd name="T7" fmla="*/ 2147483647 h 3750"/>
                <a:gd name="T8" fmla="*/ 2147483647 w 1704"/>
                <a:gd name="T9" fmla="*/ 2147483647 h 3750"/>
                <a:gd name="T10" fmla="*/ 2147483647 w 1704"/>
                <a:gd name="T11" fmla="*/ 2147483647 h 3750"/>
                <a:gd name="T12" fmla="*/ 0 w 1704"/>
                <a:gd name="T13" fmla="*/ 2147483647 h 3750"/>
                <a:gd name="T14" fmla="*/ 0 w 1704"/>
                <a:gd name="T15" fmla="*/ 2147483647 h 3750"/>
                <a:gd name="T16" fmla="*/ 2147483647 w 1704"/>
                <a:gd name="T17" fmla="*/ 2147483647 h 3750"/>
                <a:gd name="T18" fmla="*/ 2147483647 w 1704"/>
                <a:gd name="T19" fmla="*/ 2147483647 h 3750"/>
                <a:gd name="T20" fmla="*/ 2147483647 w 1704"/>
                <a:gd name="T21" fmla="*/ 2147483647 h 3750"/>
                <a:gd name="T22" fmla="*/ 2147483647 w 1704"/>
                <a:gd name="T23" fmla="*/ 2147483647 h 3750"/>
                <a:gd name="T24" fmla="*/ 2147483647 w 1704"/>
                <a:gd name="T25" fmla="*/ 2147483647 h 37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04"/>
                <a:gd name="T40" fmla="*/ 0 h 3750"/>
                <a:gd name="T41" fmla="*/ 1704 w 1704"/>
                <a:gd name="T42" fmla="*/ 3750 h 37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04" h="3750">
                  <a:moveTo>
                    <a:pt x="1704" y="240"/>
                  </a:moveTo>
                  <a:lnTo>
                    <a:pt x="1704" y="0"/>
                  </a:lnTo>
                  <a:lnTo>
                    <a:pt x="848" y="0"/>
                  </a:lnTo>
                  <a:lnTo>
                    <a:pt x="848" y="3744"/>
                  </a:lnTo>
                  <a:lnTo>
                    <a:pt x="4" y="3744"/>
                  </a:lnTo>
                  <a:lnTo>
                    <a:pt x="4" y="3258"/>
                  </a:lnTo>
                  <a:lnTo>
                    <a:pt x="0" y="3258"/>
                  </a:lnTo>
                  <a:lnTo>
                    <a:pt x="0" y="3750"/>
                  </a:lnTo>
                  <a:lnTo>
                    <a:pt x="852" y="3750"/>
                  </a:lnTo>
                  <a:lnTo>
                    <a:pt x="852" y="6"/>
                  </a:lnTo>
                  <a:lnTo>
                    <a:pt x="1700" y="6"/>
                  </a:lnTo>
                  <a:lnTo>
                    <a:pt x="1700" y="240"/>
                  </a:lnTo>
                  <a:lnTo>
                    <a:pt x="170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98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sp>
          <p:nvSpPr>
            <p:cNvPr id="50245" name="Freeform 3194"/>
            <p:cNvSpPr>
              <a:spLocks/>
            </p:cNvSpPr>
            <p:nvPr/>
          </p:nvSpPr>
          <p:spPr bwMode="auto">
            <a:xfrm>
              <a:off x="5734050" y="898525"/>
              <a:ext cx="50800" cy="88900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0 w 32"/>
                <a:gd name="T5" fmla="*/ 0 h 56"/>
                <a:gd name="T6" fmla="*/ 2147483647 w 32"/>
                <a:gd name="T7" fmla="*/ 2147483647 h 56"/>
                <a:gd name="T8" fmla="*/ 2147483647 w 3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0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sp>
        <p:nvSpPr>
          <p:cNvPr id="50184" name="Rectangle 3210"/>
          <p:cNvSpPr>
            <a:spLocks noChangeArrowheads="1"/>
          </p:cNvSpPr>
          <p:nvPr/>
        </p:nvSpPr>
        <p:spPr bwMode="auto">
          <a:xfrm>
            <a:off x="227462" y="5108218"/>
            <a:ext cx="17248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Emulsify the beads so there is only</a:t>
            </a:r>
          </a:p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one bead per droplet. The droplets</a:t>
            </a:r>
          </a:p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also contain PCR reagents that</a:t>
            </a:r>
          </a:p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amplify the DNA.</a:t>
            </a:r>
            <a:endParaRPr lang="en-US" sz="3200" b="1" dirty="0"/>
          </a:p>
        </p:txBody>
      </p:sp>
      <p:sp>
        <p:nvSpPr>
          <p:cNvPr id="50185" name="Rectangle 3309"/>
          <p:cNvSpPr>
            <a:spLocks noChangeArrowheads="1"/>
          </p:cNvSpPr>
          <p:nvPr/>
        </p:nvSpPr>
        <p:spPr bwMode="auto">
          <a:xfrm>
            <a:off x="5797550" y="427038"/>
            <a:ext cx="1623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Deposit the beads into a picotiter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plate. Only one bead can fit into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each well.</a:t>
            </a:r>
            <a:endParaRPr lang="en-US" sz="3200" b="1"/>
          </a:p>
        </p:txBody>
      </p:sp>
      <p:sp>
        <p:nvSpPr>
          <p:cNvPr id="50186" name="Rectangle 3374"/>
          <p:cNvSpPr>
            <a:spLocks noChangeArrowheads="1"/>
          </p:cNvSpPr>
          <p:nvPr/>
        </p:nvSpPr>
        <p:spPr bwMode="auto">
          <a:xfrm>
            <a:off x="5797550" y="2385536"/>
            <a:ext cx="2279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Add sequencing reagents</a:t>
            </a:r>
            <a:r>
              <a:rPr lang="en-US" sz="800" b="1" dirty="0" smtClean="0">
                <a:solidFill>
                  <a:srgbClr val="000000"/>
                </a:solidFill>
                <a:latin typeface="Helvetica" pitchFamily="34" charset="0"/>
              </a:rPr>
              <a:t>:  DNA </a:t>
            </a:r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polymerase, primers</a:t>
            </a:r>
            <a:r>
              <a:rPr lang="en-US" sz="800" b="1" dirty="0" smtClean="0">
                <a:solidFill>
                  <a:srgbClr val="000000"/>
                </a:solidFill>
                <a:latin typeface="Helvetica" pitchFamily="34" charset="0"/>
              </a:rPr>
              <a:t>, ATP </a:t>
            </a:r>
            <a:r>
              <a:rPr lang="en-US" sz="800" b="1" dirty="0" err="1">
                <a:solidFill>
                  <a:srgbClr val="000000"/>
                </a:solidFill>
                <a:latin typeface="Helvetica" pitchFamily="34" charset="0"/>
              </a:rPr>
              <a:t>sulfurylase</a:t>
            </a:r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, </a:t>
            </a:r>
            <a:r>
              <a:rPr lang="en-US" sz="800" b="1" dirty="0" smtClean="0">
                <a:solidFill>
                  <a:srgbClr val="000000"/>
                </a:solidFill>
                <a:latin typeface="Helvetica" pitchFamily="34" charset="0"/>
              </a:rPr>
              <a:t>luciferase, </a:t>
            </a:r>
            <a:r>
              <a:rPr lang="en-US" sz="800" b="1" dirty="0" err="1" smtClean="0">
                <a:solidFill>
                  <a:srgbClr val="000000"/>
                </a:solidFill>
                <a:latin typeface="Helvetica" pitchFamily="34" charset="0"/>
              </a:rPr>
              <a:t>apyrase</a:t>
            </a:r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, adenosine 5</a:t>
            </a:r>
            <a:r>
              <a:rPr lang="en-US" sz="800" b="1" dirty="0" smtClean="0">
                <a:solidFill>
                  <a:srgbClr val="000000"/>
                </a:solidFill>
                <a:latin typeface="Helvetica" pitchFamily="34" charset="0"/>
              </a:rPr>
              <a:t>′ </a:t>
            </a:r>
            <a:r>
              <a:rPr lang="en-US" sz="800" b="1" dirty="0" err="1" smtClean="0">
                <a:solidFill>
                  <a:srgbClr val="000000"/>
                </a:solidFill>
                <a:latin typeface="Helvetica" pitchFamily="34" charset="0"/>
              </a:rPr>
              <a:t>phosphosulfate</a:t>
            </a:r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, and </a:t>
            </a:r>
            <a:r>
              <a:rPr lang="en-US" sz="800" b="1" dirty="0" err="1">
                <a:solidFill>
                  <a:srgbClr val="000000"/>
                </a:solidFill>
                <a:latin typeface="Helvetica" pitchFamily="34" charset="0"/>
              </a:rPr>
              <a:t>luciferin</a:t>
            </a:r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.</a:t>
            </a:r>
          </a:p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Sequentially flow </a:t>
            </a:r>
            <a:r>
              <a:rPr lang="en-US" sz="800" b="1" dirty="0" smtClean="0">
                <a:solidFill>
                  <a:srgbClr val="000000"/>
                </a:solidFill>
                <a:latin typeface="Helvetica" pitchFamily="34" charset="0"/>
              </a:rPr>
              <a:t>solutions containing </a:t>
            </a:r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A, T, G, or C into </a:t>
            </a:r>
            <a:r>
              <a:rPr lang="en-US" sz="800" b="1" dirty="0" smtClean="0">
                <a:solidFill>
                  <a:srgbClr val="000000"/>
                </a:solidFill>
                <a:latin typeface="Helvetica" pitchFamily="34" charset="0"/>
              </a:rPr>
              <a:t>the wells</a:t>
            </a:r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. In the example below, T</a:t>
            </a:r>
          </a:p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has been added to the wells.</a:t>
            </a:r>
            <a:endParaRPr lang="en-US" sz="3200" b="1" dirty="0"/>
          </a:p>
        </p:txBody>
      </p:sp>
      <p:sp>
        <p:nvSpPr>
          <p:cNvPr id="50187" name="Rectangle 3591"/>
          <p:cNvSpPr>
            <a:spLocks noChangeArrowheads="1"/>
          </p:cNvSpPr>
          <p:nvPr/>
        </p:nvSpPr>
        <p:spPr bwMode="auto">
          <a:xfrm>
            <a:off x="5867400" y="3233738"/>
            <a:ext cx="1569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PPi (pyrophosphate) is released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when T is incorporated into the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growing strand.</a:t>
            </a:r>
            <a:endParaRPr lang="en-US" sz="3200" b="1"/>
          </a:p>
        </p:txBody>
      </p:sp>
      <p:sp>
        <p:nvSpPr>
          <p:cNvPr id="50188" name="Rectangle 3660"/>
          <p:cNvSpPr>
            <a:spLocks noChangeArrowheads="1"/>
          </p:cNvSpPr>
          <p:nvPr/>
        </p:nvSpPr>
        <p:spPr bwMode="auto">
          <a:xfrm>
            <a:off x="1822450" y="395288"/>
            <a:ext cx="1258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Isolate genomic DNA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and break into fragments.</a:t>
            </a:r>
            <a:endParaRPr lang="en-US" sz="3200" b="1"/>
          </a:p>
        </p:txBody>
      </p:sp>
      <p:sp>
        <p:nvSpPr>
          <p:cNvPr id="50189" name="Rectangle 3699"/>
          <p:cNvSpPr>
            <a:spLocks noChangeArrowheads="1"/>
          </p:cNvSpPr>
          <p:nvPr/>
        </p:nvSpPr>
        <p:spPr bwMode="auto">
          <a:xfrm>
            <a:off x="1468053" y="1206612"/>
            <a:ext cx="1641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Covalently attach oligonucleotide</a:t>
            </a:r>
          </a:p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adaptors to the 5′ and 3′ ends of</a:t>
            </a:r>
          </a:p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the DNA.</a:t>
            </a:r>
            <a:endParaRPr lang="en-US" sz="3200" b="1" dirty="0"/>
          </a:p>
        </p:txBody>
      </p:sp>
      <p:sp>
        <p:nvSpPr>
          <p:cNvPr id="50190" name="Rectangle 3763"/>
          <p:cNvSpPr>
            <a:spLocks noChangeArrowheads="1"/>
          </p:cNvSpPr>
          <p:nvPr/>
        </p:nvSpPr>
        <p:spPr bwMode="auto">
          <a:xfrm>
            <a:off x="457200" y="2277742"/>
            <a:ext cx="2578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Denature the DNA into </a:t>
            </a:r>
            <a:r>
              <a:rPr lang="en-US" sz="800" b="1" dirty="0" smtClean="0">
                <a:solidFill>
                  <a:srgbClr val="000000"/>
                </a:solidFill>
                <a:latin typeface="Helvetica" pitchFamily="34" charset="0"/>
              </a:rPr>
              <a:t>single strands </a:t>
            </a:r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and attach to beads </a:t>
            </a:r>
            <a:r>
              <a:rPr lang="en-US" sz="800" b="1" dirty="0" smtClean="0">
                <a:solidFill>
                  <a:srgbClr val="000000"/>
                </a:solidFill>
                <a:latin typeface="Helvetica" pitchFamily="34" charset="0"/>
              </a:rPr>
              <a:t>via the </a:t>
            </a:r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adaptors. Note: Only one DNA</a:t>
            </a:r>
          </a:p>
          <a:p>
            <a:pPr algn="r"/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strand is attached to a bead.</a:t>
            </a:r>
            <a:endParaRPr lang="en-US" sz="3200" b="1" dirty="0"/>
          </a:p>
        </p:txBody>
      </p:sp>
      <p:sp>
        <p:nvSpPr>
          <p:cNvPr id="50191" name="Rectangle 3865"/>
          <p:cNvSpPr>
            <a:spLocks noChangeArrowheads="1"/>
          </p:cNvSpPr>
          <p:nvPr/>
        </p:nvSpPr>
        <p:spPr bwMode="auto">
          <a:xfrm>
            <a:off x="3629025" y="693738"/>
            <a:ext cx="6732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Fragment of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genomic DNA</a:t>
            </a:r>
            <a:endParaRPr lang="en-US" sz="3200" b="1"/>
          </a:p>
        </p:txBody>
      </p:sp>
      <p:sp>
        <p:nvSpPr>
          <p:cNvPr id="50192" name="Rectangle 3885"/>
          <p:cNvSpPr>
            <a:spLocks noChangeArrowheads="1"/>
          </p:cNvSpPr>
          <p:nvPr/>
        </p:nvSpPr>
        <p:spPr bwMode="auto">
          <a:xfrm>
            <a:off x="3670300" y="1887538"/>
            <a:ext cx="45044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Adaptors</a:t>
            </a:r>
            <a:endParaRPr lang="en-US" sz="3200" b="1"/>
          </a:p>
        </p:txBody>
      </p:sp>
      <p:sp>
        <p:nvSpPr>
          <p:cNvPr id="50193" name="Rectangle 3917"/>
          <p:cNvSpPr>
            <a:spLocks noChangeArrowheads="1"/>
          </p:cNvSpPr>
          <p:nvPr/>
        </p:nvSpPr>
        <p:spPr bwMode="auto">
          <a:xfrm>
            <a:off x="5972175" y="4386263"/>
            <a:ext cx="1667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PPi</a:t>
            </a:r>
            <a:endParaRPr lang="en-US" sz="3200" b="1"/>
          </a:p>
        </p:txBody>
      </p:sp>
      <p:sp>
        <p:nvSpPr>
          <p:cNvPr id="50194" name="Rectangle 3920"/>
          <p:cNvSpPr>
            <a:spLocks noChangeArrowheads="1"/>
          </p:cNvSpPr>
          <p:nvPr/>
        </p:nvSpPr>
        <p:spPr bwMode="auto">
          <a:xfrm>
            <a:off x="6127750" y="4386263"/>
            <a:ext cx="593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+</a:t>
            </a:r>
            <a:endParaRPr lang="en-US" sz="3200" b="1"/>
          </a:p>
        </p:txBody>
      </p:sp>
      <p:sp>
        <p:nvSpPr>
          <p:cNvPr id="50195" name="Rectangle 3921"/>
          <p:cNvSpPr>
            <a:spLocks noChangeArrowheads="1"/>
          </p:cNvSpPr>
          <p:nvPr/>
        </p:nvSpPr>
        <p:spPr bwMode="auto">
          <a:xfrm>
            <a:off x="6213475" y="4357688"/>
            <a:ext cx="7646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Adenosine 5′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phosphosulfate</a:t>
            </a:r>
            <a:endParaRPr lang="en-US" sz="3200" b="1"/>
          </a:p>
        </p:txBody>
      </p:sp>
      <p:grpSp>
        <p:nvGrpSpPr>
          <p:cNvPr id="50196" name="Group 78"/>
          <p:cNvGrpSpPr>
            <a:grpSpLocks/>
          </p:cNvGrpSpPr>
          <p:nvPr/>
        </p:nvGrpSpPr>
        <p:grpSpPr bwMode="auto">
          <a:xfrm>
            <a:off x="6127750" y="4487863"/>
            <a:ext cx="50800" cy="219075"/>
            <a:chOff x="6127750" y="4651375"/>
            <a:chExt cx="50800" cy="219075"/>
          </a:xfrm>
        </p:grpSpPr>
        <p:sp>
          <p:nvSpPr>
            <p:cNvPr id="50242" name="Rectangle 3946"/>
            <p:cNvSpPr>
              <a:spLocks noChangeArrowheads="1"/>
            </p:cNvSpPr>
            <p:nvPr/>
          </p:nvSpPr>
          <p:spPr bwMode="auto">
            <a:xfrm>
              <a:off x="6149975" y="4651375"/>
              <a:ext cx="6350" cy="149225"/>
            </a:xfrm>
            <a:prstGeom prst="rect">
              <a:avLst/>
            </a:prstGeom>
            <a:solidFill>
              <a:srgbClr val="000000"/>
            </a:solidFill>
            <a:ln w="127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3200" b="1"/>
            </a:p>
          </p:txBody>
        </p:sp>
        <p:sp>
          <p:nvSpPr>
            <p:cNvPr id="50243" name="Freeform 3948"/>
            <p:cNvSpPr>
              <a:spLocks/>
            </p:cNvSpPr>
            <p:nvPr/>
          </p:nvSpPr>
          <p:spPr bwMode="auto">
            <a:xfrm>
              <a:off x="6127750" y="4781550"/>
              <a:ext cx="50800" cy="88900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0 w 32"/>
                <a:gd name="T5" fmla="*/ 0 h 56"/>
                <a:gd name="T6" fmla="*/ 2147483647 w 32"/>
                <a:gd name="T7" fmla="*/ 2147483647 h 56"/>
                <a:gd name="T8" fmla="*/ 2147483647 w 3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0"/>
                  </a:moveTo>
                  <a:lnTo>
                    <a:pt x="16" y="8"/>
                  </a:lnTo>
                  <a:lnTo>
                    <a:pt x="0" y="0"/>
                  </a:lnTo>
                  <a:lnTo>
                    <a:pt x="16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98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sp>
        <p:nvSpPr>
          <p:cNvPr id="50197" name="Rectangle 3949"/>
          <p:cNvSpPr>
            <a:spLocks noChangeArrowheads="1"/>
          </p:cNvSpPr>
          <p:nvPr/>
        </p:nvSpPr>
        <p:spPr bwMode="auto">
          <a:xfrm>
            <a:off x="6076950" y="4719638"/>
            <a:ext cx="72295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ATP + luciferin</a:t>
            </a:r>
            <a:endParaRPr lang="en-US" sz="3200" b="1"/>
          </a:p>
        </p:txBody>
      </p:sp>
      <p:sp>
        <p:nvSpPr>
          <p:cNvPr id="50198" name="Rectangle 3962"/>
          <p:cNvSpPr>
            <a:spLocks noChangeArrowheads="1"/>
          </p:cNvSpPr>
          <p:nvPr/>
        </p:nvSpPr>
        <p:spPr bwMode="auto">
          <a:xfrm>
            <a:off x="5232156" y="4500919"/>
            <a:ext cx="77905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ATP </a:t>
            </a:r>
            <a:r>
              <a:rPr lang="en-US" sz="800" b="1" dirty="0" err="1">
                <a:solidFill>
                  <a:srgbClr val="000000"/>
                </a:solidFill>
                <a:latin typeface="Helvetica" pitchFamily="34" charset="0"/>
              </a:rPr>
              <a:t>sulfurylase</a:t>
            </a:r>
            <a:endParaRPr lang="en-US" sz="3200" b="1" dirty="0"/>
          </a:p>
        </p:txBody>
      </p:sp>
      <p:sp>
        <p:nvSpPr>
          <p:cNvPr id="50199" name="Rectangle 3979"/>
          <p:cNvSpPr>
            <a:spLocks noChangeArrowheads="1"/>
          </p:cNvSpPr>
          <p:nvPr/>
        </p:nvSpPr>
        <p:spPr bwMode="auto">
          <a:xfrm>
            <a:off x="6194425" y="5046663"/>
            <a:ext cx="2500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Light</a:t>
            </a:r>
            <a:endParaRPr lang="en-US" sz="3200" b="1"/>
          </a:p>
        </p:txBody>
      </p:sp>
      <p:sp>
        <p:nvSpPr>
          <p:cNvPr id="50200" name="Rectangle 3984"/>
          <p:cNvSpPr>
            <a:spLocks noChangeArrowheads="1"/>
          </p:cNvSpPr>
          <p:nvPr/>
        </p:nvSpPr>
        <p:spPr bwMode="auto">
          <a:xfrm>
            <a:off x="5880100" y="5157788"/>
            <a:ext cx="14443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Light is detected by a camera</a:t>
            </a:r>
          </a:p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in the sequencing machine.</a:t>
            </a:r>
            <a:endParaRPr lang="en-US" sz="3200" b="1"/>
          </a:p>
        </p:txBody>
      </p:sp>
      <p:sp>
        <p:nvSpPr>
          <p:cNvPr id="50201" name="Rectangle 4032"/>
          <p:cNvSpPr>
            <a:spLocks noChangeArrowheads="1"/>
          </p:cNvSpPr>
          <p:nvPr/>
        </p:nvSpPr>
        <p:spPr bwMode="auto">
          <a:xfrm>
            <a:off x="6065844" y="4852080"/>
            <a:ext cx="51616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Luciferase</a:t>
            </a:r>
            <a:endParaRPr lang="en-US" sz="3200" b="1" dirty="0"/>
          </a:p>
        </p:txBody>
      </p:sp>
      <p:sp>
        <p:nvSpPr>
          <p:cNvPr id="50202" name="Rectangle 4042"/>
          <p:cNvSpPr>
            <a:spLocks noChangeArrowheads="1"/>
          </p:cNvSpPr>
          <p:nvPr/>
        </p:nvSpPr>
        <p:spPr bwMode="auto">
          <a:xfrm>
            <a:off x="4079340" y="6556169"/>
            <a:ext cx="503503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en-US" sz="1000" b="1" dirty="0"/>
              <a:t>Copyright </a:t>
            </a:r>
            <a:r>
              <a:rPr lang="en-US" sz="1000" b="1" dirty="0">
                <a:cs typeface="Times New Roman" pitchFamily="18" charset="0"/>
              </a:rPr>
              <a:t>© </a:t>
            </a:r>
            <a:r>
              <a:rPr lang="en-US" sz="1000" b="1" dirty="0"/>
              <a:t>The McGraw-Hill Companies, Inc. Permission required for reproduction or display.</a:t>
            </a:r>
          </a:p>
        </p:txBody>
      </p:sp>
      <p:grpSp>
        <p:nvGrpSpPr>
          <p:cNvPr id="50203" name="Group 165"/>
          <p:cNvGrpSpPr>
            <a:grpSpLocks/>
          </p:cNvGrpSpPr>
          <p:nvPr/>
        </p:nvGrpSpPr>
        <p:grpSpPr bwMode="auto">
          <a:xfrm>
            <a:off x="6254750" y="4818063"/>
            <a:ext cx="50800" cy="219075"/>
            <a:chOff x="6127750" y="4651375"/>
            <a:chExt cx="50800" cy="219075"/>
          </a:xfrm>
        </p:grpSpPr>
        <p:sp>
          <p:nvSpPr>
            <p:cNvPr id="50240" name="Rectangle 3946"/>
            <p:cNvSpPr>
              <a:spLocks noChangeArrowheads="1"/>
            </p:cNvSpPr>
            <p:nvPr/>
          </p:nvSpPr>
          <p:spPr bwMode="auto">
            <a:xfrm>
              <a:off x="6149975" y="4651375"/>
              <a:ext cx="6350" cy="149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98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 b="1"/>
            </a:p>
          </p:txBody>
        </p:sp>
        <p:sp>
          <p:nvSpPr>
            <p:cNvPr id="50241" name="Freeform 3948"/>
            <p:cNvSpPr>
              <a:spLocks/>
            </p:cNvSpPr>
            <p:nvPr/>
          </p:nvSpPr>
          <p:spPr bwMode="auto">
            <a:xfrm>
              <a:off x="6127750" y="4781550"/>
              <a:ext cx="50800" cy="88900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0 w 32"/>
                <a:gd name="T5" fmla="*/ 0 h 56"/>
                <a:gd name="T6" fmla="*/ 2147483647 w 32"/>
                <a:gd name="T7" fmla="*/ 2147483647 h 56"/>
                <a:gd name="T8" fmla="*/ 2147483647 w 3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0"/>
                  </a:moveTo>
                  <a:lnTo>
                    <a:pt x="16" y="8"/>
                  </a:lnTo>
                  <a:lnTo>
                    <a:pt x="0" y="0"/>
                  </a:lnTo>
                  <a:lnTo>
                    <a:pt x="16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98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grpSp>
        <p:nvGrpSpPr>
          <p:cNvPr id="50204" name="Group 208"/>
          <p:cNvGrpSpPr>
            <a:grpSpLocks/>
          </p:cNvGrpSpPr>
          <p:nvPr/>
        </p:nvGrpSpPr>
        <p:grpSpPr bwMode="auto">
          <a:xfrm>
            <a:off x="5703888" y="2293938"/>
            <a:ext cx="50800" cy="844550"/>
            <a:chOff x="5723164" y="2486025"/>
            <a:chExt cx="50800" cy="844550"/>
          </a:xfrm>
        </p:grpSpPr>
        <p:sp>
          <p:nvSpPr>
            <p:cNvPr id="50238" name="Freeform 3206"/>
            <p:cNvSpPr>
              <a:spLocks/>
            </p:cNvSpPr>
            <p:nvPr/>
          </p:nvSpPr>
          <p:spPr bwMode="auto">
            <a:xfrm>
              <a:off x="5723164" y="3241675"/>
              <a:ext cx="50800" cy="88900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0 w 32"/>
                <a:gd name="T5" fmla="*/ 0 h 56"/>
                <a:gd name="T6" fmla="*/ 2147483647 w 32"/>
                <a:gd name="T7" fmla="*/ 2147483647 h 56"/>
                <a:gd name="T8" fmla="*/ 2147483647 w 3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0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cxnSp>
          <p:nvCxnSpPr>
            <p:cNvPr id="50239" name="Straight Connector 171"/>
            <p:cNvCxnSpPr>
              <a:cxnSpLocks noChangeShapeType="1"/>
            </p:cNvCxnSpPr>
            <p:nvPr/>
          </p:nvCxnSpPr>
          <p:spPr bwMode="auto">
            <a:xfrm rot="5400000">
              <a:off x="5356792" y="2872581"/>
              <a:ext cx="774700" cy="1588"/>
            </a:xfrm>
            <a:prstGeom prst="line">
              <a:avLst/>
            </a:prstGeom>
            <a:noFill/>
            <a:ln w="698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205" name="Freeform 3189"/>
          <p:cNvSpPr>
            <a:spLocks/>
          </p:cNvSpPr>
          <p:nvPr/>
        </p:nvSpPr>
        <p:spPr bwMode="auto">
          <a:xfrm>
            <a:off x="3021013" y="2619375"/>
            <a:ext cx="50800" cy="92075"/>
          </a:xfrm>
          <a:custGeom>
            <a:avLst/>
            <a:gdLst>
              <a:gd name="T0" fmla="*/ 2147483647 w 32"/>
              <a:gd name="T1" fmla="*/ 0 h 58"/>
              <a:gd name="T2" fmla="*/ 2147483647 w 32"/>
              <a:gd name="T3" fmla="*/ 2147483647 h 58"/>
              <a:gd name="T4" fmla="*/ 0 w 32"/>
              <a:gd name="T5" fmla="*/ 0 h 58"/>
              <a:gd name="T6" fmla="*/ 2147483647 w 32"/>
              <a:gd name="T7" fmla="*/ 2147483647 h 58"/>
              <a:gd name="T8" fmla="*/ 2147483647 w 32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58"/>
              <a:gd name="T17" fmla="*/ 32 w 32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58">
                <a:moveTo>
                  <a:pt x="32" y="0"/>
                </a:moveTo>
                <a:lnTo>
                  <a:pt x="16" y="8"/>
                </a:lnTo>
                <a:lnTo>
                  <a:pt x="0" y="0"/>
                </a:lnTo>
                <a:lnTo>
                  <a:pt x="16" y="58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/>
          </a:p>
        </p:txBody>
      </p:sp>
      <p:cxnSp>
        <p:nvCxnSpPr>
          <p:cNvPr id="50206" name="Straight Connector 172"/>
          <p:cNvCxnSpPr>
            <a:cxnSpLocks noChangeShapeType="1"/>
          </p:cNvCxnSpPr>
          <p:nvPr/>
        </p:nvCxnSpPr>
        <p:spPr bwMode="auto">
          <a:xfrm rot="5400000">
            <a:off x="2775744" y="2356644"/>
            <a:ext cx="542925" cy="1587"/>
          </a:xfrm>
          <a:prstGeom prst="line">
            <a:avLst/>
          </a:prstGeom>
          <a:noFill/>
          <a:ln w="698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207" name="Group 185"/>
          <p:cNvGrpSpPr>
            <a:grpSpLocks/>
          </p:cNvGrpSpPr>
          <p:nvPr/>
        </p:nvGrpSpPr>
        <p:grpSpPr bwMode="auto">
          <a:xfrm>
            <a:off x="3035300" y="903288"/>
            <a:ext cx="50800" cy="612775"/>
            <a:chOff x="3035300" y="1012825"/>
            <a:chExt cx="50800" cy="612775"/>
          </a:xfrm>
        </p:grpSpPr>
        <p:sp>
          <p:nvSpPr>
            <p:cNvPr id="50236" name="Freeform 3186"/>
            <p:cNvSpPr>
              <a:spLocks/>
            </p:cNvSpPr>
            <p:nvPr/>
          </p:nvSpPr>
          <p:spPr bwMode="auto">
            <a:xfrm>
              <a:off x="3035300" y="1536700"/>
              <a:ext cx="50800" cy="88900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0 w 32"/>
                <a:gd name="T5" fmla="*/ 0 h 56"/>
                <a:gd name="T6" fmla="*/ 2147483647 w 32"/>
                <a:gd name="T7" fmla="*/ 2147483647 h 56"/>
                <a:gd name="T8" fmla="*/ 2147483647 w 3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0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cxnSp>
          <p:nvCxnSpPr>
            <p:cNvPr id="50237" name="Straight Connector 174"/>
            <p:cNvCxnSpPr>
              <a:cxnSpLocks noChangeShapeType="1"/>
            </p:cNvCxnSpPr>
            <p:nvPr/>
          </p:nvCxnSpPr>
          <p:spPr bwMode="auto">
            <a:xfrm rot="5400000">
              <a:off x="2793206" y="1283494"/>
              <a:ext cx="542925" cy="1588"/>
            </a:xfrm>
            <a:prstGeom prst="line">
              <a:avLst/>
            </a:prstGeom>
            <a:noFill/>
            <a:ln w="698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208" name="Group 82"/>
          <p:cNvGrpSpPr>
            <a:grpSpLocks/>
          </p:cNvGrpSpPr>
          <p:nvPr/>
        </p:nvGrpSpPr>
        <p:grpSpPr bwMode="auto">
          <a:xfrm>
            <a:off x="3032125" y="4095750"/>
            <a:ext cx="50800" cy="446088"/>
            <a:chOff x="3031392" y="4282440"/>
            <a:chExt cx="50800" cy="446844"/>
          </a:xfrm>
        </p:grpSpPr>
        <p:sp>
          <p:nvSpPr>
            <p:cNvPr id="50234" name="Freeform 3192"/>
            <p:cNvSpPr>
              <a:spLocks/>
            </p:cNvSpPr>
            <p:nvPr/>
          </p:nvSpPr>
          <p:spPr bwMode="auto">
            <a:xfrm>
              <a:off x="3031392" y="4640384"/>
              <a:ext cx="50800" cy="88900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0 w 32"/>
                <a:gd name="T5" fmla="*/ 0 h 56"/>
                <a:gd name="T6" fmla="*/ 2147483647 w 32"/>
                <a:gd name="T7" fmla="*/ 2147483647 h 56"/>
                <a:gd name="T8" fmla="*/ 2147483647 w 3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0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cxnSp>
          <p:nvCxnSpPr>
            <p:cNvPr id="50235" name="Straight Connector 175"/>
            <p:cNvCxnSpPr>
              <a:cxnSpLocks noChangeShapeType="1"/>
            </p:cNvCxnSpPr>
            <p:nvPr/>
          </p:nvCxnSpPr>
          <p:spPr bwMode="auto">
            <a:xfrm rot="5400000">
              <a:off x="2875438" y="4464526"/>
              <a:ext cx="365760" cy="1588"/>
            </a:xfrm>
            <a:prstGeom prst="line">
              <a:avLst/>
            </a:prstGeom>
            <a:noFill/>
            <a:ln w="698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209" name="Rectangle 3917"/>
          <p:cNvSpPr>
            <a:spLocks noChangeArrowheads="1"/>
          </p:cNvSpPr>
          <p:nvPr/>
        </p:nvSpPr>
        <p:spPr bwMode="auto">
          <a:xfrm>
            <a:off x="5651500" y="3940175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200" b="1"/>
          </a:p>
        </p:txBody>
      </p:sp>
      <p:sp>
        <p:nvSpPr>
          <p:cNvPr id="50210" name="Rectangle 3917"/>
          <p:cNvSpPr>
            <a:spLocks noChangeArrowheads="1"/>
          </p:cNvSpPr>
          <p:nvPr/>
        </p:nvSpPr>
        <p:spPr bwMode="auto">
          <a:xfrm>
            <a:off x="5729288" y="3989388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200" b="1"/>
          </a:p>
        </p:txBody>
      </p:sp>
      <p:sp>
        <p:nvSpPr>
          <p:cNvPr id="50211" name="Rectangle 3917"/>
          <p:cNvSpPr>
            <a:spLocks noChangeArrowheads="1"/>
          </p:cNvSpPr>
          <p:nvPr/>
        </p:nvSpPr>
        <p:spPr bwMode="auto">
          <a:xfrm>
            <a:off x="5797550" y="3943350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3200" b="1"/>
          </a:p>
        </p:txBody>
      </p:sp>
      <p:sp>
        <p:nvSpPr>
          <p:cNvPr id="50212" name="Rectangle 3917"/>
          <p:cNvSpPr>
            <a:spLocks noChangeArrowheads="1"/>
          </p:cNvSpPr>
          <p:nvPr/>
        </p:nvSpPr>
        <p:spPr bwMode="auto">
          <a:xfrm>
            <a:off x="5872163" y="3986213"/>
            <a:ext cx="8015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3200" b="1"/>
          </a:p>
        </p:txBody>
      </p:sp>
      <p:sp>
        <p:nvSpPr>
          <p:cNvPr id="50213" name="Rectangle 3917"/>
          <p:cNvSpPr>
            <a:spLocks noChangeArrowheads="1"/>
          </p:cNvSpPr>
          <p:nvPr/>
        </p:nvSpPr>
        <p:spPr bwMode="auto">
          <a:xfrm>
            <a:off x="5932488" y="3943350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3200" b="1"/>
          </a:p>
        </p:txBody>
      </p:sp>
      <p:sp>
        <p:nvSpPr>
          <p:cNvPr id="50214" name="Rectangle 3917"/>
          <p:cNvSpPr>
            <a:spLocks noChangeArrowheads="1"/>
          </p:cNvSpPr>
          <p:nvPr/>
        </p:nvSpPr>
        <p:spPr bwMode="auto">
          <a:xfrm>
            <a:off x="5997575" y="3986213"/>
            <a:ext cx="737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3200" b="1"/>
          </a:p>
        </p:txBody>
      </p:sp>
      <p:sp>
        <p:nvSpPr>
          <p:cNvPr id="50215" name="Rectangle 3917"/>
          <p:cNvSpPr>
            <a:spLocks noChangeArrowheads="1"/>
          </p:cNvSpPr>
          <p:nvPr/>
        </p:nvSpPr>
        <p:spPr bwMode="auto">
          <a:xfrm>
            <a:off x="6018213" y="3787775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3200" b="1"/>
          </a:p>
        </p:txBody>
      </p:sp>
      <p:sp>
        <p:nvSpPr>
          <p:cNvPr id="50216" name="Rectangle 3917"/>
          <p:cNvSpPr>
            <a:spLocks noChangeArrowheads="1"/>
          </p:cNvSpPr>
          <p:nvPr/>
        </p:nvSpPr>
        <p:spPr bwMode="auto">
          <a:xfrm>
            <a:off x="6149975" y="3767138"/>
            <a:ext cx="625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3200" b="1"/>
          </a:p>
        </p:txBody>
      </p:sp>
      <p:grpSp>
        <p:nvGrpSpPr>
          <p:cNvPr id="50217" name="Group 207"/>
          <p:cNvGrpSpPr>
            <a:grpSpLocks/>
          </p:cNvGrpSpPr>
          <p:nvPr/>
        </p:nvGrpSpPr>
        <p:grpSpPr bwMode="auto">
          <a:xfrm>
            <a:off x="6034088" y="3522663"/>
            <a:ext cx="146050" cy="196850"/>
            <a:chOff x="6049459" y="3733800"/>
            <a:chExt cx="147004" cy="197051"/>
          </a:xfrm>
        </p:grpSpPr>
        <p:cxnSp>
          <p:nvCxnSpPr>
            <p:cNvPr id="50232" name="Straight Connector 201"/>
            <p:cNvCxnSpPr>
              <a:cxnSpLocks noChangeShapeType="1"/>
            </p:cNvCxnSpPr>
            <p:nvPr/>
          </p:nvCxnSpPr>
          <p:spPr bwMode="auto">
            <a:xfrm rot="5400000" flipH="1" flipV="1">
              <a:off x="6004367" y="3778893"/>
              <a:ext cx="197050" cy="10686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233" name="Straight Connector 206"/>
            <p:cNvCxnSpPr>
              <a:cxnSpLocks noChangeShapeType="1"/>
            </p:cNvCxnSpPr>
            <p:nvPr/>
          </p:nvCxnSpPr>
          <p:spPr bwMode="auto">
            <a:xfrm rot="16200000" flipH="1">
              <a:off x="6077869" y="3812256"/>
              <a:ext cx="197050" cy="401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0218" name="Straight Connector 210"/>
          <p:cNvCxnSpPr>
            <a:cxnSpLocks noChangeShapeType="1"/>
          </p:cNvCxnSpPr>
          <p:nvPr/>
        </p:nvCxnSpPr>
        <p:spPr bwMode="auto">
          <a:xfrm rot="16200000" flipH="1">
            <a:off x="6365875" y="4144963"/>
            <a:ext cx="123825" cy="98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219" name="Group 165"/>
          <p:cNvGrpSpPr>
            <a:grpSpLocks/>
          </p:cNvGrpSpPr>
          <p:nvPr/>
        </p:nvGrpSpPr>
        <p:grpSpPr bwMode="auto">
          <a:xfrm>
            <a:off x="6011863" y="4154488"/>
            <a:ext cx="50800" cy="219075"/>
            <a:chOff x="6127750" y="4651375"/>
            <a:chExt cx="50800" cy="219075"/>
          </a:xfrm>
        </p:grpSpPr>
        <p:sp>
          <p:nvSpPr>
            <p:cNvPr id="50230" name="Rectangle 3946"/>
            <p:cNvSpPr>
              <a:spLocks noChangeArrowheads="1"/>
            </p:cNvSpPr>
            <p:nvPr/>
          </p:nvSpPr>
          <p:spPr bwMode="auto">
            <a:xfrm>
              <a:off x="6149975" y="4651375"/>
              <a:ext cx="6350" cy="149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98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 b="1"/>
            </a:p>
          </p:txBody>
        </p:sp>
        <p:sp>
          <p:nvSpPr>
            <p:cNvPr id="50231" name="Freeform 3948"/>
            <p:cNvSpPr>
              <a:spLocks/>
            </p:cNvSpPr>
            <p:nvPr/>
          </p:nvSpPr>
          <p:spPr bwMode="auto">
            <a:xfrm>
              <a:off x="6127750" y="4781550"/>
              <a:ext cx="50800" cy="88900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0 w 32"/>
                <a:gd name="T5" fmla="*/ 0 h 56"/>
                <a:gd name="T6" fmla="*/ 2147483647 w 32"/>
                <a:gd name="T7" fmla="*/ 2147483647 h 56"/>
                <a:gd name="T8" fmla="*/ 2147483647 w 3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0"/>
                  </a:moveTo>
                  <a:lnTo>
                    <a:pt x="16" y="8"/>
                  </a:lnTo>
                  <a:lnTo>
                    <a:pt x="0" y="0"/>
                  </a:lnTo>
                  <a:lnTo>
                    <a:pt x="16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98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</p:grpSp>
      <p:sp>
        <p:nvSpPr>
          <p:cNvPr id="50220" name="Rectangle 3921"/>
          <p:cNvSpPr>
            <a:spLocks noChangeArrowheads="1"/>
          </p:cNvSpPr>
          <p:nvPr/>
        </p:nvSpPr>
        <p:spPr bwMode="auto">
          <a:xfrm>
            <a:off x="6484938" y="4211638"/>
            <a:ext cx="3270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Primer</a:t>
            </a:r>
            <a:endParaRPr lang="en-US" sz="3200" b="1"/>
          </a:p>
        </p:txBody>
      </p:sp>
      <p:grpSp>
        <p:nvGrpSpPr>
          <p:cNvPr id="50221" name="Group 86"/>
          <p:cNvGrpSpPr>
            <a:grpSpLocks/>
          </p:cNvGrpSpPr>
          <p:nvPr/>
        </p:nvGrpSpPr>
        <p:grpSpPr bwMode="auto">
          <a:xfrm>
            <a:off x="5400675" y="1350963"/>
            <a:ext cx="50800" cy="438150"/>
            <a:chOff x="5489575" y="1514475"/>
            <a:chExt cx="50800" cy="438644"/>
          </a:xfrm>
        </p:grpSpPr>
        <p:sp>
          <p:nvSpPr>
            <p:cNvPr id="50228" name="Freeform 3192"/>
            <p:cNvSpPr>
              <a:spLocks/>
            </p:cNvSpPr>
            <p:nvPr/>
          </p:nvSpPr>
          <p:spPr bwMode="auto">
            <a:xfrm>
              <a:off x="5489575" y="1864219"/>
              <a:ext cx="50800" cy="88900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0 w 32"/>
                <a:gd name="T5" fmla="*/ 0 h 56"/>
                <a:gd name="T6" fmla="*/ 2147483647 w 32"/>
                <a:gd name="T7" fmla="*/ 2147483647 h 56"/>
                <a:gd name="T8" fmla="*/ 2147483647 w 3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0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cxnSp>
          <p:nvCxnSpPr>
            <p:cNvPr id="50229" name="Straight Connector 175"/>
            <p:cNvCxnSpPr>
              <a:cxnSpLocks noChangeShapeType="1"/>
            </p:cNvCxnSpPr>
            <p:nvPr/>
          </p:nvCxnSpPr>
          <p:spPr bwMode="auto">
            <a:xfrm rot="5400000">
              <a:off x="5333621" y="1696561"/>
              <a:ext cx="365760" cy="1588"/>
            </a:xfrm>
            <a:prstGeom prst="line">
              <a:avLst/>
            </a:prstGeom>
            <a:noFill/>
            <a:ln w="698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222" name="Group 88"/>
          <p:cNvGrpSpPr>
            <a:grpSpLocks/>
          </p:cNvGrpSpPr>
          <p:nvPr/>
        </p:nvGrpSpPr>
        <p:grpSpPr bwMode="auto">
          <a:xfrm>
            <a:off x="5070475" y="1023938"/>
            <a:ext cx="50800" cy="438150"/>
            <a:chOff x="5489575" y="1514475"/>
            <a:chExt cx="50800" cy="438644"/>
          </a:xfrm>
        </p:grpSpPr>
        <p:sp>
          <p:nvSpPr>
            <p:cNvPr id="50226" name="Freeform 3192"/>
            <p:cNvSpPr>
              <a:spLocks/>
            </p:cNvSpPr>
            <p:nvPr/>
          </p:nvSpPr>
          <p:spPr bwMode="auto">
            <a:xfrm>
              <a:off x="5489575" y="1864219"/>
              <a:ext cx="50800" cy="88900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0 w 32"/>
                <a:gd name="T5" fmla="*/ 0 h 56"/>
                <a:gd name="T6" fmla="*/ 2147483647 w 32"/>
                <a:gd name="T7" fmla="*/ 2147483647 h 56"/>
                <a:gd name="T8" fmla="*/ 2147483647 w 3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0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cxnSp>
          <p:nvCxnSpPr>
            <p:cNvPr id="50227" name="Straight Connector 175"/>
            <p:cNvCxnSpPr>
              <a:cxnSpLocks noChangeShapeType="1"/>
            </p:cNvCxnSpPr>
            <p:nvPr/>
          </p:nvCxnSpPr>
          <p:spPr bwMode="auto">
            <a:xfrm rot="5400000">
              <a:off x="5333621" y="1696561"/>
              <a:ext cx="365760" cy="1588"/>
            </a:xfrm>
            <a:prstGeom prst="line">
              <a:avLst/>
            </a:prstGeom>
            <a:noFill/>
            <a:ln w="698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223" name="Group 94"/>
          <p:cNvGrpSpPr>
            <a:grpSpLocks/>
          </p:cNvGrpSpPr>
          <p:nvPr/>
        </p:nvGrpSpPr>
        <p:grpSpPr bwMode="auto">
          <a:xfrm>
            <a:off x="6688138" y="1169988"/>
            <a:ext cx="50800" cy="438150"/>
            <a:chOff x="5489575" y="1514475"/>
            <a:chExt cx="50800" cy="438644"/>
          </a:xfrm>
        </p:grpSpPr>
        <p:sp>
          <p:nvSpPr>
            <p:cNvPr id="50224" name="Freeform 3192"/>
            <p:cNvSpPr>
              <a:spLocks/>
            </p:cNvSpPr>
            <p:nvPr/>
          </p:nvSpPr>
          <p:spPr bwMode="auto">
            <a:xfrm>
              <a:off x="5489575" y="1864219"/>
              <a:ext cx="50800" cy="88900"/>
            </a:xfrm>
            <a:custGeom>
              <a:avLst/>
              <a:gdLst>
                <a:gd name="T0" fmla="*/ 2147483647 w 32"/>
                <a:gd name="T1" fmla="*/ 0 h 56"/>
                <a:gd name="T2" fmla="*/ 2147483647 w 32"/>
                <a:gd name="T3" fmla="*/ 2147483647 h 56"/>
                <a:gd name="T4" fmla="*/ 0 w 32"/>
                <a:gd name="T5" fmla="*/ 0 h 56"/>
                <a:gd name="T6" fmla="*/ 2147483647 w 32"/>
                <a:gd name="T7" fmla="*/ 2147483647 h 56"/>
                <a:gd name="T8" fmla="*/ 2147483647 w 3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6"/>
                <a:gd name="T17" fmla="*/ 32 w 3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6">
                  <a:moveTo>
                    <a:pt x="32" y="0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b="1"/>
            </a:p>
          </p:txBody>
        </p:sp>
        <p:cxnSp>
          <p:nvCxnSpPr>
            <p:cNvPr id="50225" name="Straight Connector 175"/>
            <p:cNvCxnSpPr>
              <a:cxnSpLocks noChangeShapeType="1"/>
            </p:cNvCxnSpPr>
            <p:nvPr/>
          </p:nvCxnSpPr>
          <p:spPr bwMode="auto">
            <a:xfrm rot="5400000">
              <a:off x="5333621" y="1696561"/>
              <a:ext cx="365760" cy="1588"/>
            </a:xfrm>
            <a:prstGeom prst="line">
              <a:avLst/>
            </a:prstGeom>
            <a:noFill/>
            <a:ln w="698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143379" y="6474023"/>
            <a:ext cx="17264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dirty="0" err="1" smtClean="0"/>
              <a:t>Brooker</a:t>
            </a:r>
            <a:r>
              <a:rPr lang="en-US" sz="1400" b="1" dirty="0" smtClean="0"/>
              <a:t>, Fig 21.15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440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433" name="Text Box 9"/>
          <p:cNvSpPr txBox="1">
            <a:spLocks noChangeArrowheads="1"/>
          </p:cNvSpPr>
          <p:nvPr/>
        </p:nvSpPr>
        <p:spPr bwMode="auto">
          <a:xfrm>
            <a:off x="152400" y="6564868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Brooker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Fig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21.11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1218" descr="bro25332_21_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47725"/>
            <a:ext cx="5259388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reeform 572"/>
          <p:cNvSpPr>
            <a:spLocks/>
          </p:cNvSpPr>
          <p:nvPr/>
        </p:nvSpPr>
        <p:spPr bwMode="auto">
          <a:xfrm>
            <a:off x="4284663" y="3451225"/>
            <a:ext cx="1587" cy="60325"/>
          </a:xfrm>
          <a:custGeom>
            <a:avLst/>
            <a:gdLst>
              <a:gd name="T0" fmla="*/ 0 w 1588"/>
              <a:gd name="T1" fmla="*/ 0 h 38"/>
              <a:gd name="T2" fmla="*/ 0 w 1588"/>
              <a:gd name="T3" fmla="*/ 2147483647 h 38"/>
              <a:gd name="T4" fmla="*/ 0 w 1588"/>
              <a:gd name="T5" fmla="*/ 0 h 38"/>
              <a:gd name="T6" fmla="*/ 0 60000 65536"/>
              <a:gd name="T7" fmla="*/ 0 60000 65536"/>
              <a:gd name="T8" fmla="*/ 0 60000 65536"/>
              <a:gd name="T9" fmla="*/ 0 w 1588"/>
              <a:gd name="T10" fmla="*/ 0 h 38"/>
              <a:gd name="T11" fmla="*/ 1588 w 158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8">
                <a:moveTo>
                  <a:pt x="0" y="0"/>
                </a:move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5366" name="Line 573"/>
          <p:cNvSpPr>
            <a:spLocks noChangeShapeType="1"/>
          </p:cNvSpPr>
          <p:nvPr/>
        </p:nvSpPr>
        <p:spPr bwMode="auto">
          <a:xfrm>
            <a:off x="4284663" y="3451225"/>
            <a:ext cx="1587" cy="60325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5367" name="Freeform 620"/>
          <p:cNvSpPr>
            <a:spLocks/>
          </p:cNvSpPr>
          <p:nvPr/>
        </p:nvSpPr>
        <p:spPr bwMode="auto">
          <a:xfrm>
            <a:off x="3983038" y="2752725"/>
            <a:ext cx="69850" cy="117475"/>
          </a:xfrm>
          <a:custGeom>
            <a:avLst/>
            <a:gdLst>
              <a:gd name="T0" fmla="*/ 2147483647 w 44"/>
              <a:gd name="T1" fmla="*/ 0 h 74"/>
              <a:gd name="T2" fmla="*/ 2147483647 w 44"/>
              <a:gd name="T3" fmla="*/ 2147483647 h 74"/>
              <a:gd name="T4" fmla="*/ 0 w 44"/>
              <a:gd name="T5" fmla="*/ 0 h 74"/>
              <a:gd name="T6" fmla="*/ 2147483647 w 44"/>
              <a:gd name="T7" fmla="*/ 2147483647 h 74"/>
              <a:gd name="T8" fmla="*/ 2147483647 w 44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74"/>
              <a:gd name="T17" fmla="*/ 44 w 44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74">
                <a:moveTo>
                  <a:pt x="44" y="0"/>
                </a:moveTo>
                <a:lnTo>
                  <a:pt x="22" y="8"/>
                </a:lnTo>
                <a:lnTo>
                  <a:pt x="0" y="0"/>
                </a:lnTo>
                <a:lnTo>
                  <a:pt x="22" y="74"/>
                </a:lnTo>
                <a:lnTo>
                  <a:pt x="44" y="0"/>
                </a:lnTo>
                <a:close/>
              </a:path>
            </a:pathLst>
          </a:custGeom>
          <a:solidFill>
            <a:srgbClr val="D2AD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5368" name="Freeform 621"/>
          <p:cNvSpPr>
            <a:spLocks/>
          </p:cNvSpPr>
          <p:nvPr/>
        </p:nvSpPr>
        <p:spPr bwMode="auto">
          <a:xfrm>
            <a:off x="4202113" y="2752725"/>
            <a:ext cx="69850" cy="117475"/>
          </a:xfrm>
          <a:custGeom>
            <a:avLst/>
            <a:gdLst>
              <a:gd name="T0" fmla="*/ 2147483647 w 44"/>
              <a:gd name="T1" fmla="*/ 0 h 74"/>
              <a:gd name="T2" fmla="*/ 2147483647 w 44"/>
              <a:gd name="T3" fmla="*/ 2147483647 h 74"/>
              <a:gd name="T4" fmla="*/ 0 w 44"/>
              <a:gd name="T5" fmla="*/ 0 h 74"/>
              <a:gd name="T6" fmla="*/ 2147483647 w 44"/>
              <a:gd name="T7" fmla="*/ 2147483647 h 74"/>
              <a:gd name="T8" fmla="*/ 2147483647 w 44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74"/>
              <a:gd name="T17" fmla="*/ 44 w 44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74">
                <a:moveTo>
                  <a:pt x="44" y="0"/>
                </a:moveTo>
                <a:lnTo>
                  <a:pt x="22" y="8"/>
                </a:lnTo>
                <a:lnTo>
                  <a:pt x="0" y="0"/>
                </a:lnTo>
                <a:lnTo>
                  <a:pt x="22" y="74"/>
                </a:lnTo>
                <a:lnTo>
                  <a:pt x="44" y="0"/>
                </a:lnTo>
                <a:close/>
              </a:path>
            </a:pathLst>
          </a:custGeom>
          <a:solidFill>
            <a:srgbClr val="D2AD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5369" name="Freeform 622"/>
          <p:cNvSpPr>
            <a:spLocks/>
          </p:cNvSpPr>
          <p:nvPr/>
        </p:nvSpPr>
        <p:spPr bwMode="auto">
          <a:xfrm>
            <a:off x="4725988" y="3035300"/>
            <a:ext cx="66675" cy="117475"/>
          </a:xfrm>
          <a:custGeom>
            <a:avLst/>
            <a:gdLst>
              <a:gd name="T0" fmla="*/ 2147483647 w 42"/>
              <a:gd name="T1" fmla="*/ 0 h 74"/>
              <a:gd name="T2" fmla="*/ 2147483647 w 42"/>
              <a:gd name="T3" fmla="*/ 2147483647 h 74"/>
              <a:gd name="T4" fmla="*/ 0 w 42"/>
              <a:gd name="T5" fmla="*/ 0 h 74"/>
              <a:gd name="T6" fmla="*/ 2147483647 w 42"/>
              <a:gd name="T7" fmla="*/ 2147483647 h 74"/>
              <a:gd name="T8" fmla="*/ 2147483647 w 42"/>
              <a:gd name="T9" fmla="*/ 0 h 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4"/>
              <a:gd name="T17" fmla="*/ 42 w 42"/>
              <a:gd name="T18" fmla="*/ 74 h 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4">
                <a:moveTo>
                  <a:pt x="42" y="0"/>
                </a:moveTo>
                <a:lnTo>
                  <a:pt x="20" y="8"/>
                </a:lnTo>
                <a:lnTo>
                  <a:pt x="0" y="0"/>
                </a:lnTo>
                <a:lnTo>
                  <a:pt x="20" y="74"/>
                </a:lnTo>
                <a:lnTo>
                  <a:pt x="42" y="0"/>
                </a:lnTo>
                <a:close/>
              </a:path>
            </a:pathLst>
          </a:custGeom>
          <a:solidFill>
            <a:srgbClr val="D2AD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5370" name="Freeform 623"/>
          <p:cNvSpPr>
            <a:spLocks/>
          </p:cNvSpPr>
          <p:nvPr/>
        </p:nvSpPr>
        <p:spPr bwMode="auto">
          <a:xfrm>
            <a:off x="5392738" y="3003550"/>
            <a:ext cx="66675" cy="114300"/>
          </a:xfrm>
          <a:custGeom>
            <a:avLst/>
            <a:gdLst>
              <a:gd name="T0" fmla="*/ 2147483647 w 42"/>
              <a:gd name="T1" fmla="*/ 0 h 72"/>
              <a:gd name="T2" fmla="*/ 2147483647 w 42"/>
              <a:gd name="T3" fmla="*/ 2147483647 h 72"/>
              <a:gd name="T4" fmla="*/ 0 w 42"/>
              <a:gd name="T5" fmla="*/ 0 h 72"/>
              <a:gd name="T6" fmla="*/ 2147483647 w 42"/>
              <a:gd name="T7" fmla="*/ 2147483647 h 72"/>
              <a:gd name="T8" fmla="*/ 2147483647 w 4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2"/>
              <a:gd name="T17" fmla="*/ 42 w 4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2">
                <a:moveTo>
                  <a:pt x="42" y="0"/>
                </a:moveTo>
                <a:lnTo>
                  <a:pt x="20" y="8"/>
                </a:lnTo>
                <a:lnTo>
                  <a:pt x="0" y="0"/>
                </a:lnTo>
                <a:lnTo>
                  <a:pt x="20" y="72"/>
                </a:lnTo>
                <a:lnTo>
                  <a:pt x="42" y="0"/>
                </a:lnTo>
                <a:close/>
              </a:path>
            </a:pathLst>
          </a:custGeom>
          <a:solidFill>
            <a:srgbClr val="D2AD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5385" name="Line 638"/>
          <p:cNvSpPr>
            <a:spLocks noChangeShapeType="1"/>
          </p:cNvSpPr>
          <p:nvPr/>
        </p:nvSpPr>
        <p:spPr bwMode="auto">
          <a:xfrm>
            <a:off x="6173788" y="2667000"/>
            <a:ext cx="1587" cy="1419225"/>
          </a:xfrm>
          <a:prstGeom prst="line">
            <a:avLst/>
          </a:prstGeom>
          <a:noFill/>
          <a:ln w="609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5386" name="Freeform 639"/>
          <p:cNvSpPr>
            <a:spLocks/>
          </p:cNvSpPr>
          <p:nvPr/>
        </p:nvSpPr>
        <p:spPr bwMode="auto">
          <a:xfrm>
            <a:off x="6142038" y="4111625"/>
            <a:ext cx="66675" cy="114300"/>
          </a:xfrm>
          <a:custGeom>
            <a:avLst/>
            <a:gdLst>
              <a:gd name="T0" fmla="*/ 2147483647 w 42"/>
              <a:gd name="T1" fmla="*/ 0 h 72"/>
              <a:gd name="T2" fmla="*/ 2147483647 w 42"/>
              <a:gd name="T3" fmla="*/ 2147483647 h 72"/>
              <a:gd name="T4" fmla="*/ 0 w 42"/>
              <a:gd name="T5" fmla="*/ 0 h 72"/>
              <a:gd name="T6" fmla="*/ 2147483647 w 42"/>
              <a:gd name="T7" fmla="*/ 2147483647 h 72"/>
              <a:gd name="T8" fmla="*/ 2147483647 w 42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2"/>
              <a:gd name="T17" fmla="*/ 42 w 4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2">
                <a:moveTo>
                  <a:pt x="42" y="0"/>
                </a:moveTo>
                <a:lnTo>
                  <a:pt x="20" y="8"/>
                </a:lnTo>
                <a:lnTo>
                  <a:pt x="0" y="0"/>
                </a:lnTo>
                <a:lnTo>
                  <a:pt x="20" y="72"/>
                </a:lnTo>
                <a:lnTo>
                  <a:pt x="42" y="0"/>
                </a:lnTo>
                <a:close/>
              </a:path>
            </a:pathLst>
          </a:custGeom>
          <a:solidFill>
            <a:srgbClr val="D2AD7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grpSp>
        <p:nvGrpSpPr>
          <p:cNvPr id="40973" name="Group 274"/>
          <p:cNvGrpSpPr>
            <a:grpSpLocks/>
          </p:cNvGrpSpPr>
          <p:nvPr/>
        </p:nvGrpSpPr>
        <p:grpSpPr bwMode="auto">
          <a:xfrm>
            <a:off x="3595688" y="5975350"/>
            <a:ext cx="288925" cy="66675"/>
            <a:chOff x="3595688" y="6049963"/>
            <a:chExt cx="288925" cy="66675"/>
          </a:xfrm>
        </p:grpSpPr>
        <p:sp>
          <p:nvSpPr>
            <p:cNvPr id="15498" name="Line 640"/>
            <p:cNvSpPr>
              <a:spLocks noChangeShapeType="1"/>
            </p:cNvSpPr>
            <p:nvPr/>
          </p:nvSpPr>
          <p:spPr bwMode="auto">
            <a:xfrm>
              <a:off x="3595688" y="6081713"/>
              <a:ext cx="196850" cy="1588"/>
            </a:xfrm>
            <a:prstGeom prst="line">
              <a:avLst/>
            </a:prstGeom>
            <a:noFill/>
            <a:ln w="6096">
              <a:solidFill>
                <a:srgbClr val="005A9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  <p:sp>
          <p:nvSpPr>
            <p:cNvPr id="15499" name="Freeform 641"/>
            <p:cNvSpPr>
              <a:spLocks/>
            </p:cNvSpPr>
            <p:nvPr/>
          </p:nvSpPr>
          <p:spPr bwMode="auto">
            <a:xfrm>
              <a:off x="3767138" y="6049963"/>
              <a:ext cx="117475" cy="66675"/>
            </a:xfrm>
            <a:custGeom>
              <a:avLst/>
              <a:gdLst>
                <a:gd name="T0" fmla="*/ 0 w 74"/>
                <a:gd name="T1" fmla="*/ 0 h 42"/>
                <a:gd name="T2" fmla="*/ 2147483647 w 74"/>
                <a:gd name="T3" fmla="*/ 2147483647 h 42"/>
                <a:gd name="T4" fmla="*/ 0 w 74"/>
                <a:gd name="T5" fmla="*/ 2147483647 h 42"/>
                <a:gd name="T6" fmla="*/ 2147483647 w 74"/>
                <a:gd name="T7" fmla="*/ 2147483647 h 42"/>
                <a:gd name="T8" fmla="*/ 0 w 7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42"/>
                <a:gd name="T17" fmla="*/ 74 w 7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42">
                  <a:moveTo>
                    <a:pt x="0" y="0"/>
                  </a:moveTo>
                  <a:lnTo>
                    <a:pt x="8" y="20"/>
                  </a:lnTo>
                  <a:lnTo>
                    <a:pt x="0" y="42"/>
                  </a:lnTo>
                  <a:lnTo>
                    <a:pt x="7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</p:grpSp>
      <p:grpSp>
        <p:nvGrpSpPr>
          <p:cNvPr id="40974" name="Group 275"/>
          <p:cNvGrpSpPr>
            <a:grpSpLocks/>
          </p:cNvGrpSpPr>
          <p:nvPr/>
        </p:nvGrpSpPr>
        <p:grpSpPr bwMode="auto">
          <a:xfrm>
            <a:off x="4608513" y="5407025"/>
            <a:ext cx="285750" cy="69850"/>
            <a:chOff x="4608513" y="5481638"/>
            <a:chExt cx="285750" cy="69850"/>
          </a:xfrm>
        </p:grpSpPr>
        <p:sp>
          <p:nvSpPr>
            <p:cNvPr id="15496" name="Line 642"/>
            <p:cNvSpPr>
              <a:spLocks noChangeShapeType="1"/>
            </p:cNvSpPr>
            <p:nvPr/>
          </p:nvSpPr>
          <p:spPr bwMode="auto">
            <a:xfrm flipH="1">
              <a:off x="4697413" y="5516563"/>
              <a:ext cx="196850" cy="1588"/>
            </a:xfrm>
            <a:prstGeom prst="line">
              <a:avLst/>
            </a:prstGeom>
            <a:noFill/>
            <a:ln w="6096">
              <a:solidFill>
                <a:srgbClr val="005A9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  <p:sp>
          <p:nvSpPr>
            <p:cNvPr id="15497" name="Freeform 643"/>
            <p:cNvSpPr>
              <a:spLocks/>
            </p:cNvSpPr>
            <p:nvPr/>
          </p:nvSpPr>
          <p:spPr bwMode="auto">
            <a:xfrm>
              <a:off x="4608513" y="5481638"/>
              <a:ext cx="114300" cy="69850"/>
            </a:xfrm>
            <a:custGeom>
              <a:avLst/>
              <a:gdLst>
                <a:gd name="T0" fmla="*/ 2147483647 w 72"/>
                <a:gd name="T1" fmla="*/ 2147483647 h 44"/>
                <a:gd name="T2" fmla="*/ 2147483647 w 72"/>
                <a:gd name="T3" fmla="*/ 2147483647 h 44"/>
                <a:gd name="T4" fmla="*/ 2147483647 w 72"/>
                <a:gd name="T5" fmla="*/ 0 h 44"/>
                <a:gd name="T6" fmla="*/ 0 w 72"/>
                <a:gd name="T7" fmla="*/ 2147483647 h 44"/>
                <a:gd name="T8" fmla="*/ 2147483647 w 72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4"/>
                <a:gd name="T17" fmla="*/ 72 w 7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4">
                  <a:moveTo>
                    <a:pt x="72" y="44"/>
                  </a:moveTo>
                  <a:lnTo>
                    <a:pt x="64" y="22"/>
                  </a:lnTo>
                  <a:lnTo>
                    <a:pt x="72" y="0"/>
                  </a:lnTo>
                  <a:lnTo>
                    <a:pt x="0" y="22"/>
                  </a:lnTo>
                  <a:lnTo>
                    <a:pt x="72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</p:grpSp>
      <p:grpSp>
        <p:nvGrpSpPr>
          <p:cNvPr id="40975" name="Group 265"/>
          <p:cNvGrpSpPr>
            <a:grpSpLocks/>
          </p:cNvGrpSpPr>
          <p:nvPr/>
        </p:nvGrpSpPr>
        <p:grpSpPr bwMode="auto">
          <a:xfrm>
            <a:off x="3049588" y="682625"/>
            <a:ext cx="3594100" cy="79375"/>
            <a:chOff x="3049588" y="757238"/>
            <a:chExt cx="3594100" cy="79375"/>
          </a:xfrm>
        </p:grpSpPr>
        <p:sp>
          <p:nvSpPr>
            <p:cNvPr id="15494" name="Line 644"/>
            <p:cNvSpPr>
              <a:spLocks noChangeShapeType="1"/>
            </p:cNvSpPr>
            <p:nvPr/>
          </p:nvSpPr>
          <p:spPr bwMode="auto">
            <a:xfrm>
              <a:off x="4846638" y="757238"/>
              <a:ext cx="1587" cy="34925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  <p:sp>
          <p:nvSpPr>
            <p:cNvPr id="15495" name="Freeform 645"/>
            <p:cNvSpPr>
              <a:spLocks/>
            </p:cNvSpPr>
            <p:nvPr/>
          </p:nvSpPr>
          <p:spPr bwMode="auto">
            <a:xfrm>
              <a:off x="3049588" y="792163"/>
              <a:ext cx="3594100" cy="44450"/>
            </a:xfrm>
            <a:custGeom>
              <a:avLst/>
              <a:gdLst>
                <a:gd name="T0" fmla="*/ 0 w 2264"/>
                <a:gd name="T1" fmla="*/ 2147483647 h 28"/>
                <a:gd name="T2" fmla="*/ 0 w 2264"/>
                <a:gd name="T3" fmla="*/ 2147483647 h 28"/>
                <a:gd name="T4" fmla="*/ 0 w 2264"/>
                <a:gd name="T5" fmla="*/ 2147483647 h 28"/>
                <a:gd name="T6" fmla="*/ 0 w 2264"/>
                <a:gd name="T7" fmla="*/ 2147483647 h 28"/>
                <a:gd name="T8" fmla="*/ 0 w 2264"/>
                <a:gd name="T9" fmla="*/ 2147483647 h 28"/>
                <a:gd name="T10" fmla="*/ 2147483647 w 2264"/>
                <a:gd name="T11" fmla="*/ 2147483647 h 28"/>
                <a:gd name="T12" fmla="*/ 2147483647 w 2264"/>
                <a:gd name="T13" fmla="*/ 2147483647 h 28"/>
                <a:gd name="T14" fmla="*/ 2147483647 w 2264"/>
                <a:gd name="T15" fmla="*/ 0 h 28"/>
                <a:gd name="T16" fmla="*/ 2147483647 w 2264"/>
                <a:gd name="T17" fmla="*/ 0 h 28"/>
                <a:gd name="T18" fmla="*/ 2147483647 w 2264"/>
                <a:gd name="T19" fmla="*/ 0 h 28"/>
                <a:gd name="T20" fmla="*/ 2147483647 w 2264"/>
                <a:gd name="T21" fmla="*/ 2147483647 h 28"/>
                <a:gd name="T22" fmla="*/ 2147483647 w 2264"/>
                <a:gd name="T23" fmla="*/ 2147483647 h 28"/>
                <a:gd name="T24" fmla="*/ 2147483647 w 2264"/>
                <a:gd name="T25" fmla="*/ 2147483647 h 28"/>
                <a:gd name="T26" fmla="*/ 2147483647 w 2264"/>
                <a:gd name="T27" fmla="*/ 2147483647 h 28"/>
                <a:gd name="T28" fmla="*/ 2147483647 w 2264"/>
                <a:gd name="T29" fmla="*/ 2147483647 h 28"/>
                <a:gd name="T30" fmla="*/ 2147483647 w 226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4"/>
                <a:gd name="T49" fmla="*/ 0 h 28"/>
                <a:gd name="T50" fmla="*/ 2264 w 2264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4" h="28">
                  <a:moveTo>
                    <a:pt x="0" y="28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2252" y="0"/>
                  </a:lnTo>
                  <a:lnTo>
                    <a:pt x="2256" y="2"/>
                  </a:lnTo>
                  <a:lnTo>
                    <a:pt x="2260" y="4"/>
                  </a:lnTo>
                  <a:lnTo>
                    <a:pt x="2262" y="8"/>
                  </a:lnTo>
                  <a:lnTo>
                    <a:pt x="2264" y="12"/>
                  </a:lnTo>
                  <a:lnTo>
                    <a:pt x="2264" y="28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</p:grpSp>
      <p:grpSp>
        <p:nvGrpSpPr>
          <p:cNvPr id="40976" name="Group 272"/>
          <p:cNvGrpSpPr>
            <a:grpSpLocks/>
          </p:cNvGrpSpPr>
          <p:nvPr/>
        </p:nvGrpSpPr>
        <p:grpSpPr bwMode="auto">
          <a:xfrm>
            <a:off x="1655763" y="6203950"/>
            <a:ext cx="5181600" cy="79375"/>
            <a:chOff x="1655763" y="6278563"/>
            <a:chExt cx="5181600" cy="79375"/>
          </a:xfrm>
        </p:grpSpPr>
        <p:sp>
          <p:nvSpPr>
            <p:cNvPr id="15492" name="Line 652"/>
            <p:cNvSpPr>
              <a:spLocks noChangeShapeType="1"/>
            </p:cNvSpPr>
            <p:nvPr/>
          </p:nvSpPr>
          <p:spPr bwMode="auto">
            <a:xfrm flipV="1">
              <a:off x="4246563" y="6323013"/>
              <a:ext cx="1587" cy="34925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  <p:sp>
          <p:nvSpPr>
            <p:cNvPr id="15493" name="Freeform 653"/>
            <p:cNvSpPr>
              <a:spLocks/>
            </p:cNvSpPr>
            <p:nvPr/>
          </p:nvSpPr>
          <p:spPr bwMode="auto">
            <a:xfrm>
              <a:off x="1655763" y="6278563"/>
              <a:ext cx="5181600" cy="44450"/>
            </a:xfrm>
            <a:custGeom>
              <a:avLst/>
              <a:gdLst>
                <a:gd name="T0" fmla="*/ 2147483647 w 3264"/>
                <a:gd name="T1" fmla="*/ 0 h 28"/>
                <a:gd name="T2" fmla="*/ 2147483647 w 3264"/>
                <a:gd name="T3" fmla="*/ 2147483647 h 28"/>
                <a:gd name="T4" fmla="*/ 2147483647 w 3264"/>
                <a:gd name="T5" fmla="*/ 2147483647 h 28"/>
                <a:gd name="T6" fmla="*/ 2147483647 w 3264"/>
                <a:gd name="T7" fmla="*/ 2147483647 h 28"/>
                <a:gd name="T8" fmla="*/ 2147483647 w 3264"/>
                <a:gd name="T9" fmla="*/ 2147483647 h 28"/>
                <a:gd name="T10" fmla="*/ 2147483647 w 3264"/>
                <a:gd name="T11" fmla="*/ 2147483647 h 28"/>
                <a:gd name="T12" fmla="*/ 2147483647 w 3264"/>
                <a:gd name="T13" fmla="*/ 2147483647 h 28"/>
                <a:gd name="T14" fmla="*/ 2147483647 w 3264"/>
                <a:gd name="T15" fmla="*/ 2147483647 h 28"/>
                <a:gd name="T16" fmla="*/ 2147483647 w 3264"/>
                <a:gd name="T17" fmla="*/ 2147483647 h 28"/>
                <a:gd name="T18" fmla="*/ 2147483647 w 3264"/>
                <a:gd name="T19" fmla="*/ 2147483647 h 28"/>
                <a:gd name="T20" fmla="*/ 2147483647 w 3264"/>
                <a:gd name="T21" fmla="*/ 2147483647 h 28"/>
                <a:gd name="T22" fmla="*/ 2147483647 w 3264"/>
                <a:gd name="T23" fmla="*/ 2147483647 h 28"/>
                <a:gd name="T24" fmla="*/ 2147483647 w 3264"/>
                <a:gd name="T25" fmla="*/ 2147483647 h 28"/>
                <a:gd name="T26" fmla="*/ 0 w 3264"/>
                <a:gd name="T27" fmla="*/ 2147483647 h 28"/>
                <a:gd name="T28" fmla="*/ 0 w 3264"/>
                <a:gd name="T29" fmla="*/ 2147483647 h 28"/>
                <a:gd name="T30" fmla="*/ 0 w 3264"/>
                <a:gd name="T31" fmla="*/ 0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4"/>
                <a:gd name="T49" fmla="*/ 0 h 28"/>
                <a:gd name="T50" fmla="*/ 3264 w 3264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4" h="28">
                  <a:moveTo>
                    <a:pt x="3264" y="0"/>
                  </a:moveTo>
                  <a:lnTo>
                    <a:pt x="3264" y="16"/>
                  </a:lnTo>
                  <a:lnTo>
                    <a:pt x="3262" y="20"/>
                  </a:lnTo>
                  <a:lnTo>
                    <a:pt x="3260" y="24"/>
                  </a:lnTo>
                  <a:lnTo>
                    <a:pt x="3256" y="26"/>
                  </a:lnTo>
                  <a:lnTo>
                    <a:pt x="3252" y="28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</p:grpSp>
      <p:grpSp>
        <p:nvGrpSpPr>
          <p:cNvPr id="40977" name="Group 273"/>
          <p:cNvGrpSpPr>
            <a:grpSpLocks/>
          </p:cNvGrpSpPr>
          <p:nvPr/>
        </p:nvGrpSpPr>
        <p:grpSpPr bwMode="auto">
          <a:xfrm>
            <a:off x="3008313" y="3124200"/>
            <a:ext cx="2155825" cy="1565275"/>
            <a:chOff x="3008313" y="3198813"/>
            <a:chExt cx="2155825" cy="1565275"/>
          </a:xfrm>
        </p:grpSpPr>
        <p:sp>
          <p:nvSpPr>
            <p:cNvPr id="15490" name="Line 656"/>
            <p:cNvSpPr>
              <a:spLocks noChangeShapeType="1"/>
            </p:cNvSpPr>
            <p:nvPr/>
          </p:nvSpPr>
          <p:spPr bwMode="auto">
            <a:xfrm flipV="1">
              <a:off x="4049713" y="4002088"/>
              <a:ext cx="19050" cy="28575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  <p:sp>
          <p:nvSpPr>
            <p:cNvPr id="15491" name="Freeform 657"/>
            <p:cNvSpPr>
              <a:spLocks/>
            </p:cNvSpPr>
            <p:nvPr/>
          </p:nvSpPr>
          <p:spPr bwMode="auto">
            <a:xfrm>
              <a:off x="3008313" y="3198813"/>
              <a:ext cx="2155825" cy="1565275"/>
            </a:xfrm>
            <a:custGeom>
              <a:avLst/>
              <a:gdLst>
                <a:gd name="T0" fmla="*/ 2147483647 w 1358"/>
                <a:gd name="T1" fmla="*/ 2147483647 h 986"/>
                <a:gd name="T2" fmla="*/ 2147483647 w 1358"/>
                <a:gd name="T3" fmla="*/ 2147483647 h 986"/>
                <a:gd name="T4" fmla="*/ 2147483647 w 1358"/>
                <a:gd name="T5" fmla="*/ 2147483647 h 986"/>
                <a:gd name="T6" fmla="*/ 2147483647 w 1358"/>
                <a:gd name="T7" fmla="*/ 2147483647 h 986"/>
                <a:gd name="T8" fmla="*/ 2147483647 w 1358"/>
                <a:gd name="T9" fmla="*/ 2147483647 h 986"/>
                <a:gd name="T10" fmla="*/ 2147483647 w 1358"/>
                <a:gd name="T11" fmla="*/ 2147483647 h 986"/>
                <a:gd name="T12" fmla="*/ 2147483647 w 1358"/>
                <a:gd name="T13" fmla="*/ 2147483647 h 986"/>
                <a:gd name="T14" fmla="*/ 2147483647 w 1358"/>
                <a:gd name="T15" fmla="*/ 2147483647 h 986"/>
                <a:gd name="T16" fmla="*/ 2147483647 w 1358"/>
                <a:gd name="T17" fmla="*/ 2147483647 h 986"/>
                <a:gd name="T18" fmla="*/ 2147483647 w 1358"/>
                <a:gd name="T19" fmla="*/ 2147483647 h 986"/>
                <a:gd name="T20" fmla="*/ 2147483647 w 1358"/>
                <a:gd name="T21" fmla="*/ 2147483647 h 986"/>
                <a:gd name="T22" fmla="*/ 0 w 1358"/>
                <a:gd name="T23" fmla="*/ 2147483647 h 986"/>
                <a:gd name="T24" fmla="*/ 0 w 1358"/>
                <a:gd name="T25" fmla="*/ 2147483647 h 986"/>
                <a:gd name="T26" fmla="*/ 2147483647 w 1358"/>
                <a:gd name="T27" fmla="*/ 2147483647 h 986"/>
                <a:gd name="T28" fmla="*/ 2147483647 w 1358"/>
                <a:gd name="T29" fmla="*/ 2147483647 h 986"/>
                <a:gd name="T30" fmla="*/ 2147483647 w 1358"/>
                <a:gd name="T31" fmla="*/ 0 h 9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58"/>
                <a:gd name="T49" fmla="*/ 0 h 986"/>
                <a:gd name="T50" fmla="*/ 1358 w 1358"/>
                <a:gd name="T51" fmla="*/ 986 h 9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58" h="986">
                  <a:moveTo>
                    <a:pt x="1358" y="968"/>
                  </a:moveTo>
                  <a:lnTo>
                    <a:pt x="1348" y="980"/>
                  </a:lnTo>
                  <a:lnTo>
                    <a:pt x="1346" y="984"/>
                  </a:lnTo>
                  <a:lnTo>
                    <a:pt x="1340" y="986"/>
                  </a:lnTo>
                  <a:lnTo>
                    <a:pt x="1336" y="986"/>
                  </a:lnTo>
                  <a:lnTo>
                    <a:pt x="1332" y="984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0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</p:grpSp>
      <p:sp>
        <p:nvSpPr>
          <p:cNvPr id="15392" name="Rectangle 662"/>
          <p:cNvSpPr>
            <a:spLocks noChangeArrowheads="1"/>
          </p:cNvSpPr>
          <p:nvPr/>
        </p:nvSpPr>
        <p:spPr bwMode="auto">
          <a:xfrm>
            <a:off x="4511675" y="447675"/>
            <a:ext cx="6572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Chromosome 16</a:t>
            </a:r>
          </a:p>
          <a:p>
            <a:pPr algn="ctr"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95 million bp</a:t>
            </a:r>
            <a:endParaRPr lang="en-US" sz="750" b="1"/>
          </a:p>
        </p:txBody>
      </p:sp>
      <p:grpSp>
        <p:nvGrpSpPr>
          <p:cNvPr id="40979" name="Group 264"/>
          <p:cNvGrpSpPr>
            <a:grpSpLocks/>
          </p:cNvGrpSpPr>
          <p:nvPr/>
        </p:nvGrpSpPr>
        <p:grpSpPr bwMode="auto">
          <a:xfrm>
            <a:off x="2913063" y="482600"/>
            <a:ext cx="79375" cy="1444625"/>
            <a:chOff x="2913063" y="557213"/>
            <a:chExt cx="79375" cy="1444625"/>
          </a:xfrm>
        </p:grpSpPr>
        <p:sp>
          <p:nvSpPr>
            <p:cNvPr id="15488" name="Line 685"/>
            <p:cNvSpPr>
              <a:spLocks noChangeShapeType="1"/>
            </p:cNvSpPr>
            <p:nvPr/>
          </p:nvSpPr>
          <p:spPr bwMode="auto">
            <a:xfrm>
              <a:off x="2913063" y="1277938"/>
              <a:ext cx="38100" cy="1588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  <p:sp>
          <p:nvSpPr>
            <p:cNvPr id="15489" name="Freeform 686"/>
            <p:cNvSpPr>
              <a:spLocks/>
            </p:cNvSpPr>
            <p:nvPr/>
          </p:nvSpPr>
          <p:spPr bwMode="auto">
            <a:xfrm>
              <a:off x="2951163" y="557213"/>
              <a:ext cx="41275" cy="1444625"/>
            </a:xfrm>
            <a:custGeom>
              <a:avLst/>
              <a:gdLst>
                <a:gd name="T0" fmla="*/ 2147483647 w 26"/>
                <a:gd name="T1" fmla="*/ 2147483647 h 910"/>
                <a:gd name="T2" fmla="*/ 2147483647 w 26"/>
                <a:gd name="T3" fmla="*/ 2147483647 h 910"/>
                <a:gd name="T4" fmla="*/ 2147483647 w 26"/>
                <a:gd name="T5" fmla="*/ 2147483647 h 910"/>
                <a:gd name="T6" fmla="*/ 2147483647 w 26"/>
                <a:gd name="T7" fmla="*/ 2147483647 h 910"/>
                <a:gd name="T8" fmla="*/ 2147483647 w 26"/>
                <a:gd name="T9" fmla="*/ 2147483647 h 910"/>
                <a:gd name="T10" fmla="*/ 2147483647 w 26"/>
                <a:gd name="T11" fmla="*/ 2147483647 h 910"/>
                <a:gd name="T12" fmla="*/ 0 w 26"/>
                <a:gd name="T13" fmla="*/ 2147483647 h 910"/>
                <a:gd name="T14" fmla="*/ 0 w 26"/>
                <a:gd name="T15" fmla="*/ 2147483647 h 910"/>
                <a:gd name="T16" fmla="*/ 0 w 26"/>
                <a:gd name="T17" fmla="*/ 2147483647 h 910"/>
                <a:gd name="T18" fmla="*/ 0 w 26"/>
                <a:gd name="T19" fmla="*/ 2147483647 h 910"/>
                <a:gd name="T20" fmla="*/ 0 w 26"/>
                <a:gd name="T21" fmla="*/ 2147483647 h 910"/>
                <a:gd name="T22" fmla="*/ 2147483647 w 26"/>
                <a:gd name="T23" fmla="*/ 2147483647 h 910"/>
                <a:gd name="T24" fmla="*/ 2147483647 w 26"/>
                <a:gd name="T25" fmla="*/ 0 h 910"/>
                <a:gd name="T26" fmla="*/ 2147483647 w 26"/>
                <a:gd name="T27" fmla="*/ 0 h 910"/>
                <a:gd name="T28" fmla="*/ 2147483647 w 26"/>
                <a:gd name="T29" fmla="*/ 0 h 910"/>
                <a:gd name="T30" fmla="*/ 2147483647 w 26"/>
                <a:gd name="T31" fmla="*/ 0 h 9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910"/>
                <a:gd name="T50" fmla="*/ 26 w 26"/>
                <a:gd name="T51" fmla="*/ 910 h 9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910">
                  <a:moveTo>
                    <a:pt x="26" y="910"/>
                  </a:moveTo>
                  <a:lnTo>
                    <a:pt x="12" y="910"/>
                  </a:lnTo>
                  <a:lnTo>
                    <a:pt x="6" y="908"/>
                  </a:lnTo>
                  <a:lnTo>
                    <a:pt x="4" y="906"/>
                  </a:lnTo>
                  <a:lnTo>
                    <a:pt x="0" y="902"/>
                  </a:lnTo>
                  <a:lnTo>
                    <a:pt x="0" y="89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6" y="0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</p:grpSp>
      <p:sp>
        <p:nvSpPr>
          <p:cNvPr id="15394" name="Rectangle 687"/>
          <p:cNvSpPr>
            <a:spLocks noChangeArrowheads="1"/>
          </p:cNvSpPr>
          <p:nvPr/>
        </p:nvSpPr>
        <p:spPr bwMode="auto">
          <a:xfrm rot="16200000">
            <a:off x="2433638" y="1068388"/>
            <a:ext cx="606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Low resolution</a:t>
            </a:r>
          </a:p>
          <a:p>
            <a:pPr algn="ctr"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(3–5 million bp)</a:t>
            </a:r>
            <a:endParaRPr lang="en-US" sz="750" b="1"/>
          </a:p>
        </p:txBody>
      </p:sp>
      <p:grpSp>
        <p:nvGrpSpPr>
          <p:cNvPr id="40981" name="Group 271"/>
          <p:cNvGrpSpPr>
            <a:grpSpLocks/>
          </p:cNvGrpSpPr>
          <p:nvPr/>
        </p:nvGrpSpPr>
        <p:grpSpPr bwMode="auto">
          <a:xfrm>
            <a:off x="1462088" y="2689225"/>
            <a:ext cx="79375" cy="3406775"/>
            <a:chOff x="1462088" y="2763838"/>
            <a:chExt cx="79375" cy="3406775"/>
          </a:xfrm>
        </p:grpSpPr>
        <p:sp>
          <p:nvSpPr>
            <p:cNvPr id="15486" name="Line 714"/>
            <p:cNvSpPr>
              <a:spLocks noChangeShapeType="1"/>
            </p:cNvSpPr>
            <p:nvPr/>
          </p:nvSpPr>
          <p:spPr bwMode="auto">
            <a:xfrm>
              <a:off x="1462088" y="4468813"/>
              <a:ext cx="34925" cy="1588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  <p:sp>
          <p:nvSpPr>
            <p:cNvPr id="15487" name="Freeform 715"/>
            <p:cNvSpPr>
              <a:spLocks/>
            </p:cNvSpPr>
            <p:nvPr/>
          </p:nvSpPr>
          <p:spPr bwMode="auto">
            <a:xfrm>
              <a:off x="1497013" y="2763838"/>
              <a:ext cx="44450" cy="3406775"/>
            </a:xfrm>
            <a:custGeom>
              <a:avLst/>
              <a:gdLst>
                <a:gd name="T0" fmla="*/ 2147483647 w 28"/>
                <a:gd name="T1" fmla="*/ 2147483647 h 2146"/>
                <a:gd name="T2" fmla="*/ 2147483647 w 28"/>
                <a:gd name="T3" fmla="*/ 2147483647 h 2146"/>
                <a:gd name="T4" fmla="*/ 2147483647 w 28"/>
                <a:gd name="T5" fmla="*/ 2147483647 h 2146"/>
                <a:gd name="T6" fmla="*/ 2147483647 w 28"/>
                <a:gd name="T7" fmla="*/ 2147483647 h 2146"/>
                <a:gd name="T8" fmla="*/ 2147483647 w 28"/>
                <a:gd name="T9" fmla="*/ 2147483647 h 2146"/>
                <a:gd name="T10" fmla="*/ 2147483647 w 28"/>
                <a:gd name="T11" fmla="*/ 2147483647 h 2146"/>
                <a:gd name="T12" fmla="*/ 2147483647 w 28"/>
                <a:gd name="T13" fmla="*/ 2147483647 h 2146"/>
                <a:gd name="T14" fmla="*/ 0 w 28"/>
                <a:gd name="T15" fmla="*/ 2147483647 h 2146"/>
                <a:gd name="T16" fmla="*/ 0 w 28"/>
                <a:gd name="T17" fmla="*/ 2147483647 h 2146"/>
                <a:gd name="T18" fmla="*/ 0 w 28"/>
                <a:gd name="T19" fmla="*/ 2147483647 h 2146"/>
                <a:gd name="T20" fmla="*/ 2147483647 w 28"/>
                <a:gd name="T21" fmla="*/ 0 h 2146"/>
                <a:gd name="T22" fmla="*/ 2147483647 w 28"/>
                <a:gd name="T23" fmla="*/ 2147483647 h 2146"/>
                <a:gd name="T24" fmla="*/ 2147483647 w 28"/>
                <a:gd name="T25" fmla="*/ 2147483647 h 2146"/>
                <a:gd name="T26" fmla="*/ 2147483647 w 28"/>
                <a:gd name="T27" fmla="*/ 2147483647 h 2146"/>
                <a:gd name="T28" fmla="*/ 2147483647 w 28"/>
                <a:gd name="T29" fmla="*/ 2147483647 h 2146"/>
                <a:gd name="T30" fmla="*/ 2147483647 w 28"/>
                <a:gd name="T31" fmla="*/ 2147483647 h 21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2146"/>
                <a:gd name="T50" fmla="*/ 28 w 28"/>
                <a:gd name="T51" fmla="*/ 2146 h 21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2146">
                  <a:moveTo>
                    <a:pt x="28" y="2146"/>
                  </a:moveTo>
                  <a:lnTo>
                    <a:pt x="12" y="2146"/>
                  </a:lnTo>
                  <a:lnTo>
                    <a:pt x="8" y="2146"/>
                  </a:lnTo>
                  <a:lnTo>
                    <a:pt x="4" y="2144"/>
                  </a:lnTo>
                  <a:lnTo>
                    <a:pt x="2" y="2142"/>
                  </a:lnTo>
                  <a:lnTo>
                    <a:pt x="0" y="213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6"/>
                  </a:lnTo>
                  <a:lnTo>
                    <a:pt x="28" y="6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</p:grpSp>
      <p:sp>
        <p:nvSpPr>
          <p:cNvPr id="15396" name="Rectangle 716"/>
          <p:cNvSpPr>
            <a:spLocks noChangeArrowheads="1"/>
          </p:cNvSpPr>
          <p:nvPr/>
        </p:nvSpPr>
        <p:spPr bwMode="auto">
          <a:xfrm rot="16200000">
            <a:off x="977901" y="4289425"/>
            <a:ext cx="603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High resolution</a:t>
            </a:r>
          </a:p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(1–100,000 bp)</a:t>
            </a:r>
            <a:endParaRPr lang="en-US" sz="750" b="1"/>
          </a:p>
        </p:txBody>
      </p:sp>
      <p:sp>
        <p:nvSpPr>
          <p:cNvPr id="15397" name="Rectangle 743"/>
          <p:cNvSpPr>
            <a:spLocks noChangeArrowheads="1"/>
          </p:cNvSpPr>
          <p:nvPr/>
        </p:nvSpPr>
        <p:spPr bwMode="auto">
          <a:xfrm>
            <a:off x="3751263" y="720725"/>
            <a:ext cx="492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p</a:t>
            </a:r>
            <a:endParaRPr lang="en-US" sz="750" b="1"/>
          </a:p>
        </p:txBody>
      </p:sp>
      <p:sp>
        <p:nvSpPr>
          <p:cNvPr id="15398" name="Rectangle 744"/>
          <p:cNvSpPr>
            <a:spLocks noChangeArrowheads="1"/>
          </p:cNvSpPr>
          <p:nvPr/>
        </p:nvSpPr>
        <p:spPr bwMode="auto">
          <a:xfrm>
            <a:off x="5561013" y="720725"/>
            <a:ext cx="492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q</a:t>
            </a:r>
            <a:endParaRPr lang="en-US" sz="750" b="1"/>
          </a:p>
        </p:txBody>
      </p:sp>
      <p:sp>
        <p:nvSpPr>
          <p:cNvPr id="15399" name="Rectangle 745"/>
          <p:cNvSpPr>
            <a:spLocks noChangeArrowheads="1"/>
          </p:cNvSpPr>
          <p:nvPr/>
        </p:nvSpPr>
        <p:spPr bwMode="auto">
          <a:xfrm rot="16200000">
            <a:off x="3133725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13.2</a:t>
            </a:r>
            <a:endParaRPr lang="en-US" sz="750" b="1" dirty="0"/>
          </a:p>
        </p:txBody>
      </p:sp>
      <p:sp>
        <p:nvSpPr>
          <p:cNvPr id="15400" name="Rectangle 749"/>
          <p:cNvSpPr>
            <a:spLocks noChangeArrowheads="1"/>
          </p:cNvSpPr>
          <p:nvPr/>
        </p:nvSpPr>
        <p:spPr bwMode="auto">
          <a:xfrm rot="16200000">
            <a:off x="3279775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13.2</a:t>
            </a:r>
            <a:endParaRPr lang="en-US" sz="750" b="1"/>
          </a:p>
        </p:txBody>
      </p:sp>
      <p:sp>
        <p:nvSpPr>
          <p:cNvPr id="15401" name="Rectangle 753"/>
          <p:cNvSpPr>
            <a:spLocks noChangeArrowheads="1"/>
          </p:cNvSpPr>
          <p:nvPr/>
        </p:nvSpPr>
        <p:spPr bwMode="auto">
          <a:xfrm rot="16200000">
            <a:off x="3356769" y="1242219"/>
            <a:ext cx="222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13.13</a:t>
            </a:r>
            <a:endParaRPr lang="en-US" sz="750" b="1"/>
          </a:p>
        </p:txBody>
      </p:sp>
      <p:sp>
        <p:nvSpPr>
          <p:cNvPr id="15402" name="Rectangle 758"/>
          <p:cNvSpPr>
            <a:spLocks noChangeArrowheads="1"/>
          </p:cNvSpPr>
          <p:nvPr/>
        </p:nvSpPr>
        <p:spPr bwMode="auto">
          <a:xfrm rot="16200000">
            <a:off x="3448844" y="1240632"/>
            <a:ext cx="222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13.12</a:t>
            </a:r>
            <a:endParaRPr lang="en-US" sz="750" b="1"/>
          </a:p>
        </p:txBody>
      </p:sp>
      <p:sp>
        <p:nvSpPr>
          <p:cNvPr id="15403" name="Rectangle 763"/>
          <p:cNvSpPr>
            <a:spLocks noChangeArrowheads="1"/>
          </p:cNvSpPr>
          <p:nvPr/>
        </p:nvSpPr>
        <p:spPr bwMode="auto">
          <a:xfrm rot="16200000">
            <a:off x="3547269" y="1242219"/>
            <a:ext cx="222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13.11</a:t>
            </a:r>
            <a:endParaRPr lang="en-US" sz="750" b="1"/>
          </a:p>
        </p:txBody>
      </p:sp>
      <p:sp>
        <p:nvSpPr>
          <p:cNvPr id="15404" name="Rectangle 768"/>
          <p:cNvSpPr>
            <a:spLocks noChangeArrowheads="1"/>
          </p:cNvSpPr>
          <p:nvPr/>
        </p:nvSpPr>
        <p:spPr bwMode="auto">
          <a:xfrm rot="16200000">
            <a:off x="3692525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12.3</a:t>
            </a:r>
            <a:endParaRPr lang="en-US" sz="750" b="1"/>
          </a:p>
        </p:txBody>
      </p:sp>
      <p:sp>
        <p:nvSpPr>
          <p:cNvPr id="15405" name="Rectangle 772"/>
          <p:cNvSpPr>
            <a:spLocks noChangeArrowheads="1"/>
          </p:cNvSpPr>
          <p:nvPr/>
        </p:nvSpPr>
        <p:spPr bwMode="auto">
          <a:xfrm rot="16200000">
            <a:off x="378460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12.2</a:t>
            </a:r>
            <a:endParaRPr lang="en-US" sz="750" b="1"/>
          </a:p>
        </p:txBody>
      </p:sp>
      <p:sp>
        <p:nvSpPr>
          <p:cNvPr id="15406" name="Rectangle 776"/>
          <p:cNvSpPr>
            <a:spLocks noChangeArrowheads="1"/>
          </p:cNvSpPr>
          <p:nvPr/>
        </p:nvSpPr>
        <p:spPr bwMode="auto">
          <a:xfrm rot="16200000">
            <a:off x="506730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12.2</a:t>
            </a:r>
            <a:endParaRPr lang="en-US" sz="750" b="1" dirty="0"/>
          </a:p>
        </p:txBody>
      </p:sp>
      <p:sp>
        <p:nvSpPr>
          <p:cNvPr id="15407" name="Rectangle 780"/>
          <p:cNvSpPr>
            <a:spLocks noChangeArrowheads="1"/>
          </p:cNvSpPr>
          <p:nvPr/>
        </p:nvSpPr>
        <p:spPr bwMode="auto">
          <a:xfrm rot="16200000">
            <a:off x="388620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12.1</a:t>
            </a:r>
            <a:endParaRPr lang="en-US" sz="750" b="1"/>
          </a:p>
        </p:txBody>
      </p:sp>
      <p:sp>
        <p:nvSpPr>
          <p:cNvPr id="15408" name="Rectangle 784"/>
          <p:cNvSpPr>
            <a:spLocks noChangeArrowheads="1"/>
          </p:cNvSpPr>
          <p:nvPr/>
        </p:nvSpPr>
        <p:spPr bwMode="auto">
          <a:xfrm rot="16200000">
            <a:off x="492125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12.1</a:t>
            </a:r>
            <a:endParaRPr lang="en-US" sz="750" b="1" dirty="0"/>
          </a:p>
        </p:txBody>
      </p:sp>
      <p:sp>
        <p:nvSpPr>
          <p:cNvPr id="15409" name="Rectangle 788"/>
          <p:cNvSpPr>
            <a:spLocks noChangeArrowheads="1"/>
          </p:cNvSpPr>
          <p:nvPr/>
        </p:nvSpPr>
        <p:spPr bwMode="auto">
          <a:xfrm rot="16200000">
            <a:off x="4149725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11.2</a:t>
            </a:r>
            <a:endParaRPr lang="en-US" sz="750" b="1"/>
          </a:p>
        </p:txBody>
      </p:sp>
      <p:sp>
        <p:nvSpPr>
          <p:cNvPr id="15410" name="Rectangle 792"/>
          <p:cNvSpPr>
            <a:spLocks noChangeArrowheads="1"/>
          </p:cNvSpPr>
          <p:nvPr/>
        </p:nvSpPr>
        <p:spPr bwMode="auto">
          <a:xfrm rot="16200000">
            <a:off x="474980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11.2</a:t>
            </a:r>
            <a:endParaRPr lang="en-US" sz="750" b="1"/>
          </a:p>
        </p:txBody>
      </p:sp>
      <p:sp>
        <p:nvSpPr>
          <p:cNvPr id="15411" name="Rectangle 796"/>
          <p:cNvSpPr>
            <a:spLocks noChangeArrowheads="1"/>
          </p:cNvSpPr>
          <p:nvPr/>
        </p:nvSpPr>
        <p:spPr bwMode="auto">
          <a:xfrm rot="16200000">
            <a:off x="448310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11.1</a:t>
            </a:r>
            <a:endParaRPr lang="en-US" sz="750" b="1"/>
          </a:p>
        </p:txBody>
      </p:sp>
      <p:sp>
        <p:nvSpPr>
          <p:cNvPr id="15412" name="Rectangle 800"/>
          <p:cNvSpPr>
            <a:spLocks noChangeArrowheads="1"/>
          </p:cNvSpPr>
          <p:nvPr/>
        </p:nvSpPr>
        <p:spPr bwMode="auto">
          <a:xfrm rot="16200000">
            <a:off x="520065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13.0</a:t>
            </a:r>
            <a:endParaRPr lang="en-US" sz="750" b="1" dirty="0"/>
          </a:p>
        </p:txBody>
      </p:sp>
      <p:sp>
        <p:nvSpPr>
          <p:cNvPr id="15413" name="Rectangle 804"/>
          <p:cNvSpPr>
            <a:spLocks noChangeArrowheads="1"/>
          </p:cNvSpPr>
          <p:nvPr/>
        </p:nvSpPr>
        <p:spPr bwMode="auto">
          <a:xfrm rot="16200000">
            <a:off x="5413375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21.0</a:t>
            </a:r>
            <a:endParaRPr lang="en-US" sz="750" b="1" dirty="0"/>
          </a:p>
        </p:txBody>
      </p:sp>
      <p:sp>
        <p:nvSpPr>
          <p:cNvPr id="15414" name="Rectangle 808"/>
          <p:cNvSpPr>
            <a:spLocks noChangeArrowheads="1"/>
          </p:cNvSpPr>
          <p:nvPr/>
        </p:nvSpPr>
        <p:spPr bwMode="auto">
          <a:xfrm rot="16200000">
            <a:off x="561975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22.1</a:t>
            </a:r>
            <a:endParaRPr lang="en-US" sz="750" b="1" dirty="0"/>
          </a:p>
        </p:txBody>
      </p:sp>
      <p:sp>
        <p:nvSpPr>
          <p:cNvPr id="15415" name="Rectangle 813"/>
          <p:cNvSpPr>
            <a:spLocks noChangeArrowheads="1"/>
          </p:cNvSpPr>
          <p:nvPr/>
        </p:nvSpPr>
        <p:spPr bwMode="auto">
          <a:xfrm rot="16200000">
            <a:off x="574040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22.2</a:t>
            </a:r>
            <a:endParaRPr lang="en-US" sz="750" b="1" dirty="0"/>
          </a:p>
        </p:txBody>
      </p:sp>
      <p:sp>
        <p:nvSpPr>
          <p:cNvPr id="15416" name="Rectangle 817"/>
          <p:cNvSpPr>
            <a:spLocks noChangeArrowheads="1"/>
          </p:cNvSpPr>
          <p:nvPr/>
        </p:nvSpPr>
        <p:spPr bwMode="auto">
          <a:xfrm rot="16200000">
            <a:off x="5826125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22.3</a:t>
            </a:r>
            <a:endParaRPr lang="en-US" sz="750" b="1" dirty="0"/>
          </a:p>
        </p:txBody>
      </p:sp>
      <p:sp>
        <p:nvSpPr>
          <p:cNvPr id="15417" name="Rectangle 821"/>
          <p:cNvSpPr>
            <a:spLocks noChangeArrowheads="1"/>
          </p:cNvSpPr>
          <p:nvPr/>
        </p:nvSpPr>
        <p:spPr bwMode="auto">
          <a:xfrm rot="16200000">
            <a:off x="5927725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23.1</a:t>
            </a:r>
            <a:endParaRPr lang="en-US" sz="750" b="1" dirty="0"/>
          </a:p>
        </p:txBody>
      </p:sp>
      <p:sp>
        <p:nvSpPr>
          <p:cNvPr id="15418" name="Rectangle 825"/>
          <p:cNvSpPr>
            <a:spLocks noChangeArrowheads="1"/>
          </p:cNvSpPr>
          <p:nvPr/>
        </p:nvSpPr>
        <p:spPr bwMode="auto">
          <a:xfrm rot="16200000">
            <a:off x="601980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23.2</a:t>
            </a:r>
            <a:endParaRPr lang="en-US" sz="750" b="1" dirty="0"/>
          </a:p>
        </p:txBody>
      </p:sp>
      <p:sp>
        <p:nvSpPr>
          <p:cNvPr id="15419" name="Rectangle 829"/>
          <p:cNvSpPr>
            <a:spLocks noChangeArrowheads="1"/>
          </p:cNvSpPr>
          <p:nvPr/>
        </p:nvSpPr>
        <p:spPr bwMode="auto">
          <a:xfrm rot="16200000">
            <a:off x="609600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23.3</a:t>
            </a:r>
            <a:endParaRPr lang="en-US" sz="750" b="1" dirty="0"/>
          </a:p>
        </p:txBody>
      </p:sp>
      <p:sp>
        <p:nvSpPr>
          <p:cNvPr id="15420" name="Rectangle 833"/>
          <p:cNvSpPr>
            <a:spLocks noChangeArrowheads="1"/>
          </p:cNvSpPr>
          <p:nvPr/>
        </p:nvSpPr>
        <p:spPr bwMode="auto">
          <a:xfrm rot="16200000">
            <a:off x="6226175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24.1</a:t>
            </a:r>
            <a:endParaRPr lang="en-US" sz="750" b="1" dirty="0"/>
          </a:p>
        </p:txBody>
      </p:sp>
      <p:sp>
        <p:nvSpPr>
          <p:cNvPr id="15421" name="Rectangle 837"/>
          <p:cNvSpPr>
            <a:spLocks noChangeArrowheads="1"/>
          </p:cNvSpPr>
          <p:nvPr/>
        </p:nvSpPr>
        <p:spPr bwMode="auto">
          <a:xfrm rot="16200000">
            <a:off x="6337300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24.2</a:t>
            </a:r>
            <a:endParaRPr lang="en-US" sz="750" b="1" dirty="0"/>
          </a:p>
        </p:txBody>
      </p:sp>
      <p:sp>
        <p:nvSpPr>
          <p:cNvPr id="15422" name="Rectangle 841"/>
          <p:cNvSpPr>
            <a:spLocks noChangeArrowheads="1"/>
          </p:cNvSpPr>
          <p:nvPr/>
        </p:nvSpPr>
        <p:spPr bwMode="auto">
          <a:xfrm rot="16200000">
            <a:off x="6467475" y="1212851"/>
            <a:ext cx="173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24.3</a:t>
            </a:r>
            <a:endParaRPr lang="en-US" sz="750" b="1" dirty="0"/>
          </a:p>
        </p:txBody>
      </p:sp>
      <p:sp>
        <p:nvSpPr>
          <p:cNvPr id="15423" name="Rectangle 845"/>
          <p:cNvSpPr>
            <a:spLocks noChangeArrowheads="1"/>
          </p:cNvSpPr>
          <p:nvPr/>
        </p:nvSpPr>
        <p:spPr bwMode="auto">
          <a:xfrm rot="16200000">
            <a:off x="3060700" y="1649413"/>
            <a:ext cx="3190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D16S85</a:t>
            </a:r>
            <a:endParaRPr lang="en-US" sz="750" b="1"/>
          </a:p>
        </p:txBody>
      </p:sp>
      <p:sp>
        <p:nvSpPr>
          <p:cNvPr id="15424" name="Rectangle 851"/>
          <p:cNvSpPr>
            <a:spLocks noChangeArrowheads="1"/>
          </p:cNvSpPr>
          <p:nvPr/>
        </p:nvSpPr>
        <p:spPr bwMode="auto">
          <a:xfrm rot="16200000">
            <a:off x="3260725" y="1649413"/>
            <a:ext cx="3190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D16S60</a:t>
            </a:r>
            <a:endParaRPr lang="en-US" sz="750" b="1"/>
          </a:p>
        </p:txBody>
      </p:sp>
      <p:sp>
        <p:nvSpPr>
          <p:cNvPr id="15425" name="Rectangle 857"/>
          <p:cNvSpPr>
            <a:spLocks noChangeArrowheads="1"/>
          </p:cNvSpPr>
          <p:nvPr/>
        </p:nvSpPr>
        <p:spPr bwMode="auto">
          <a:xfrm rot="16200000">
            <a:off x="3594894" y="1623219"/>
            <a:ext cx="368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D16S159</a:t>
            </a:r>
            <a:endParaRPr lang="en-US" sz="750" b="1"/>
          </a:p>
        </p:txBody>
      </p:sp>
      <p:sp>
        <p:nvSpPr>
          <p:cNvPr id="15426" name="Rectangle 864"/>
          <p:cNvSpPr>
            <a:spLocks noChangeArrowheads="1"/>
          </p:cNvSpPr>
          <p:nvPr/>
        </p:nvSpPr>
        <p:spPr bwMode="auto">
          <a:xfrm rot="16200000">
            <a:off x="4076700" y="1649413"/>
            <a:ext cx="3190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D16S48</a:t>
            </a:r>
            <a:endParaRPr lang="en-US" sz="750" b="1"/>
          </a:p>
        </p:txBody>
      </p:sp>
      <p:sp>
        <p:nvSpPr>
          <p:cNvPr id="15427" name="Rectangle 878"/>
          <p:cNvSpPr>
            <a:spLocks noChangeArrowheads="1"/>
          </p:cNvSpPr>
          <p:nvPr/>
        </p:nvSpPr>
        <p:spPr bwMode="auto">
          <a:xfrm rot="16200000">
            <a:off x="4976019" y="1623219"/>
            <a:ext cx="368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D16S150</a:t>
            </a:r>
            <a:endParaRPr lang="en-US" sz="750" b="1"/>
          </a:p>
        </p:txBody>
      </p:sp>
      <p:sp>
        <p:nvSpPr>
          <p:cNvPr id="15428" name="Rectangle 885"/>
          <p:cNvSpPr>
            <a:spLocks noChangeArrowheads="1"/>
          </p:cNvSpPr>
          <p:nvPr/>
        </p:nvSpPr>
        <p:spPr bwMode="auto">
          <a:xfrm rot="16200000">
            <a:off x="5103019" y="1623219"/>
            <a:ext cx="368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D16S149</a:t>
            </a:r>
            <a:endParaRPr lang="en-US" sz="750" b="1"/>
          </a:p>
        </p:txBody>
      </p:sp>
      <p:sp>
        <p:nvSpPr>
          <p:cNvPr id="15429" name="Rectangle 892"/>
          <p:cNvSpPr>
            <a:spLocks noChangeArrowheads="1"/>
          </p:cNvSpPr>
          <p:nvPr/>
        </p:nvSpPr>
        <p:spPr bwMode="auto">
          <a:xfrm rot="16200000">
            <a:off x="5522119" y="1624807"/>
            <a:ext cx="368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D16S160</a:t>
            </a:r>
            <a:endParaRPr lang="en-US" sz="750" b="1"/>
          </a:p>
        </p:txBody>
      </p:sp>
      <p:sp>
        <p:nvSpPr>
          <p:cNvPr id="15430" name="Rectangle 899"/>
          <p:cNvSpPr>
            <a:spLocks noChangeArrowheads="1"/>
          </p:cNvSpPr>
          <p:nvPr/>
        </p:nvSpPr>
        <p:spPr bwMode="auto">
          <a:xfrm rot="16200000">
            <a:off x="5829300" y="1649413"/>
            <a:ext cx="3190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D16S40</a:t>
            </a:r>
            <a:endParaRPr lang="en-US" sz="750" b="1"/>
          </a:p>
        </p:txBody>
      </p:sp>
      <p:sp>
        <p:nvSpPr>
          <p:cNvPr id="15431" name="Rectangle 905"/>
          <p:cNvSpPr>
            <a:spLocks noChangeArrowheads="1"/>
          </p:cNvSpPr>
          <p:nvPr/>
        </p:nvSpPr>
        <p:spPr bwMode="auto">
          <a:xfrm rot="16200000">
            <a:off x="6176169" y="1624807"/>
            <a:ext cx="368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D16S144</a:t>
            </a:r>
            <a:endParaRPr lang="en-US" sz="750" b="1"/>
          </a:p>
        </p:txBody>
      </p:sp>
      <p:sp>
        <p:nvSpPr>
          <p:cNvPr id="15432" name="Rectangle 912"/>
          <p:cNvSpPr>
            <a:spLocks noChangeArrowheads="1"/>
          </p:cNvSpPr>
          <p:nvPr/>
        </p:nvSpPr>
        <p:spPr bwMode="auto">
          <a:xfrm rot="20340000">
            <a:off x="3857625" y="2122488"/>
            <a:ext cx="8175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500 times expansion</a:t>
            </a:r>
            <a:endParaRPr lang="en-US" sz="750" b="1"/>
          </a:p>
        </p:txBody>
      </p:sp>
      <p:sp>
        <p:nvSpPr>
          <p:cNvPr id="15433" name="Rectangle 946"/>
          <p:cNvSpPr>
            <a:spLocks noChangeArrowheads="1"/>
          </p:cNvSpPr>
          <p:nvPr/>
        </p:nvSpPr>
        <p:spPr bwMode="auto">
          <a:xfrm>
            <a:off x="4100513" y="6283325"/>
            <a:ext cx="271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219 bp</a:t>
            </a:r>
            <a:endParaRPr lang="en-US" sz="750" b="1"/>
          </a:p>
        </p:txBody>
      </p:sp>
      <p:sp>
        <p:nvSpPr>
          <p:cNvPr id="15434" name="Rectangle 951"/>
          <p:cNvSpPr>
            <a:spLocks noChangeArrowheads="1"/>
          </p:cNvSpPr>
          <p:nvPr/>
        </p:nvSpPr>
        <p:spPr bwMode="auto">
          <a:xfrm>
            <a:off x="6961188" y="533400"/>
            <a:ext cx="14411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Helvetica" pitchFamily="2" charset="0"/>
              </a:rPr>
              <a:t>Cytogenetic map</a:t>
            </a:r>
            <a:endParaRPr lang="en-US" sz="1100" b="1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(resolution of in situ</a:t>
            </a: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hybridization 3–5</a:t>
            </a:r>
          </a:p>
          <a:p>
            <a:pPr>
              <a:defRPr/>
            </a:pPr>
            <a:r>
              <a:rPr lang="en-US" sz="1100" b="1" dirty="0" err="1">
                <a:solidFill>
                  <a:srgbClr val="000000"/>
                </a:solidFill>
                <a:latin typeface="Helvetica" pitchFamily="2" charset="0"/>
              </a:rPr>
              <a:t>megabases</a:t>
            </a: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)</a:t>
            </a:r>
            <a:endParaRPr lang="en-US" sz="1100" b="1" dirty="0"/>
          </a:p>
        </p:txBody>
      </p:sp>
      <p:sp>
        <p:nvSpPr>
          <p:cNvPr id="15435" name="Rectangle 1010"/>
          <p:cNvSpPr>
            <a:spLocks noChangeArrowheads="1"/>
          </p:cNvSpPr>
          <p:nvPr/>
        </p:nvSpPr>
        <p:spPr bwMode="auto">
          <a:xfrm>
            <a:off x="6961188" y="2987675"/>
            <a:ext cx="133209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Helvetica" pitchFamily="2" charset="0"/>
              </a:rPr>
              <a:t>Physical map </a:t>
            </a: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of</a:t>
            </a: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overlapping </a:t>
            </a:r>
            <a:r>
              <a:rPr lang="en-US" sz="1100" b="1" dirty="0" err="1">
                <a:solidFill>
                  <a:srgbClr val="000000"/>
                </a:solidFill>
                <a:latin typeface="Helvetica" pitchFamily="2" charset="0"/>
              </a:rPr>
              <a:t>cosmid</a:t>
            </a:r>
            <a:endParaRPr lang="en-US" sz="1100" b="1" dirty="0">
              <a:solidFill>
                <a:srgbClr val="000000"/>
              </a:solidFill>
              <a:latin typeface="Helvetica" pitchFamily="2" charset="0"/>
            </a:endParaRP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clones (resolution</a:t>
            </a: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5–10 kilobases)</a:t>
            </a:r>
            <a:endParaRPr lang="en-US" sz="1100" b="1" dirty="0"/>
          </a:p>
        </p:txBody>
      </p:sp>
      <p:sp>
        <p:nvSpPr>
          <p:cNvPr id="15436" name="Rectangle 1072"/>
          <p:cNvSpPr>
            <a:spLocks noChangeArrowheads="1"/>
          </p:cNvSpPr>
          <p:nvPr/>
        </p:nvSpPr>
        <p:spPr bwMode="auto">
          <a:xfrm>
            <a:off x="6961188" y="5619750"/>
            <a:ext cx="184665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Helvetica" pitchFamily="2" charset="0"/>
              </a:rPr>
              <a:t>Sequence-tagged site</a:t>
            </a: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(resolution 1 base)</a:t>
            </a:r>
            <a:endParaRPr lang="en-US" sz="1100" b="1" dirty="0"/>
          </a:p>
        </p:txBody>
      </p:sp>
      <p:sp>
        <p:nvSpPr>
          <p:cNvPr id="15437" name="Rectangle 1108"/>
          <p:cNvSpPr>
            <a:spLocks noChangeArrowheads="1"/>
          </p:cNvSpPr>
          <p:nvPr/>
        </p:nvSpPr>
        <p:spPr bwMode="auto">
          <a:xfrm>
            <a:off x="4764088" y="2206625"/>
            <a:ext cx="476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YAC N16Y1</a:t>
            </a:r>
          </a:p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150,000 </a:t>
            </a:r>
            <a:r>
              <a:rPr lang="en-US" sz="750" dirty="0" err="1">
                <a:solidFill>
                  <a:srgbClr val="000000"/>
                </a:solidFill>
                <a:latin typeface="Helvetica" pitchFamily="2" charset="0"/>
              </a:rPr>
              <a:t>bp</a:t>
            </a:r>
            <a:endParaRPr lang="en-US" sz="750" b="1" dirty="0"/>
          </a:p>
        </p:txBody>
      </p:sp>
      <p:sp>
        <p:nvSpPr>
          <p:cNvPr id="15438" name="Rectangle 1125"/>
          <p:cNvSpPr>
            <a:spLocks noChangeArrowheads="1"/>
          </p:cNvSpPr>
          <p:nvPr/>
        </p:nvSpPr>
        <p:spPr bwMode="auto">
          <a:xfrm>
            <a:off x="3906838" y="5172075"/>
            <a:ext cx="5969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STS N16Y1-10</a:t>
            </a:r>
            <a:endParaRPr lang="en-US" sz="750" b="1"/>
          </a:p>
        </p:txBody>
      </p:sp>
      <p:sp>
        <p:nvSpPr>
          <p:cNvPr id="15439" name="Rectangle 1136"/>
          <p:cNvSpPr>
            <a:spLocks noChangeArrowheads="1"/>
          </p:cNvSpPr>
          <p:nvPr/>
        </p:nvSpPr>
        <p:spPr bwMode="auto">
          <a:xfrm>
            <a:off x="2398713" y="6099175"/>
            <a:ext cx="2635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Primer</a:t>
            </a:r>
            <a:endParaRPr lang="en-US" sz="750" b="1"/>
          </a:p>
        </p:txBody>
      </p:sp>
      <p:sp>
        <p:nvSpPr>
          <p:cNvPr id="15440" name="Rectangle 1142"/>
          <p:cNvSpPr>
            <a:spLocks noChangeArrowheads="1"/>
          </p:cNvSpPr>
          <p:nvPr/>
        </p:nvSpPr>
        <p:spPr bwMode="auto">
          <a:xfrm>
            <a:off x="5795963" y="5245100"/>
            <a:ext cx="2635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Primer</a:t>
            </a:r>
            <a:endParaRPr lang="en-US" sz="750" b="1"/>
          </a:p>
        </p:txBody>
      </p:sp>
      <p:sp>
        <p:nvSpPr>
          <p:cNvPr id="15441" name="Rectangle 1148"/>
          <p:cNvSpPr>
            <a:spLocks noChangeArrowheads="1"/>
          </p:cNvSpPr>
          <p:nvPr/>
        </p:nvSpPr>
        <p:spPr bwMode="auto">
          <a:xfrm>
            <a:off x="1550988" y="5753100"/>
            <a:ext cx="66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3′</a:t>
            </a:r>
            <a:endParaRPr lang="en-US" sz="750" b="1"/>
          </a:p>
        </p:txBody>
      </p:sp>
      <p:sp>
        <p:nvSpPr>
          <p:cNvPr id="15442" name="Rectangle 1150"/>
          <p:cNvSpPr>
            <a:spLocks noChangeArrowheads="1"/>
          </p:cNvSpPr>
          <p:nvPr/>
        </p:nvSpPr>
        <p:spPr bwMode="auto">
          <a:xfrm>
            <a:off x="1550988" y="5581650"/>
            <a:ext cx="66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5′</a:t>
            </a:r>
            <a:endParaRPr lang="en-US" sz="750" b="1"/>
          </a:p>
        </p:txBody>
      </p:sp>
      <p:sp>
        <p:nvSpPr>
          <p:cNvPr id="15443" name="Rectangle 1152"/>
          <p:cNvSpPr>
            <a:spLocks noChangeArrowheads="1"/>
          </p:cNvSpPr>
          <p:nvPr/>
        </p:nvSpPr>
        <p:spPr bwMode="auto">
          <a:xfrm>
            <a:off x="6831013" y="5753100"/>
            <a:ext cx="66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5′</a:t>
            </a:r>
            <a:endParaRPr lang="en-US" sz="750" b="1"/>
          </a:p>
        </p:txBody>
      </p:sp>
      <p:sp>
        <p:nvSpPr>
          <p:cNvPr id="15444" name="Line 1156"/>
          <p:cNvSpPr>
            <a:spLocks noChangeShapeType="1"/>
          </p:cNvSpPr>
          <p:nvPr/>
        </p:nvSpPr>
        <p:spPr bwMode="auto">
          <a:xfrm flipV="1">
            <a:off x="5084763" y="1174750"/>
            <a:ext cx="1587" cy="692150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5446" name="Rectangle 1158"/>
          <p:cNvSpPr>
            <a:spLocks noChangeArrowheads="1"/>
          </p:cNvSpPr>
          <p:nvPr/>
        </p:nvSpPr>
        <p:spPr bwMode="auto">
          <a:xfrm>
            <a:off x="5060950" y="1887538"/>
            <a:ext cx="34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 b="1" dirty="0">
                <a:solidFill>
                  <a:srgbClr val="ED1C24"/>
                </a:solidFill>
                <a:latin typeface="Helvetica" pitchFamily="2" charset="0"/>
              </a:rPr>
              <a:t>*</a:t>
            </a:r>
            <a:endParaRPr lang="en-US" sz="750" b="1" dirty="0"/>
          </a:p>
        </p:txBody>
      </p:sp>
      <p:sp>
        <p:nvSpPr>
          <p:cNvPr id="15447" name="Rectangle 1160"/>
          <p:cNvSpPr>
            <a:spLocks noChangeArrowheads="1"/>
          </p:cNvSpPr>
          <p:nvPr/>
        </p:nvSpPr>
        <p:spPr bwMode="auto">
          <a:xfrm>
            <a:off x="6173788" y="4610100"/>
            <a:ext cx="349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ED1C24"/>
                </a:solidFill>
                <a:latin typeface="Helvetica" pitchFamily="2" charset="0"/>
              </a:rPr>
              <a:t>*</a:t>
            </a:r>
            <a:endParaRPr lang="en-US" sz="750" b="1"/>
          </a:p>
        </p:txBody>
      </p:sp>
      <p:sp>
        <p:nvSpPr>
          <p:cNvPr id="15448" name="Rectangle 1204"/>
          <p:cNvSpPr>
            <a:spLocks noChangeArrowheads="1"/>
          </p:cNvSpPr>
          <p:nvPr/>
        </p:nvSpPr>
        <p:spPr bwMode="auto">
          <a:xfrm>
            <a:off x="1951038" y="5588000"/>
            <a:ext cx="11144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GATCAAGGCGTTACATGA</a:t>
            </a:r>
            <a:endParaRPr lang="en-US" sz="750" b="1"/>
          </a:p>
        </p:txBody>
      </p:sp>
      <p:sp>
        <p:nvSpPr>
          <p:cNvPr id="15449" name="Rectangle 1223"/>
          <p:cNvSpPr>
            <a:spLocks noChangeArrowheads="1"/>
          </p:cNvSpPr>
          <p:nvPr/>
        </p:nvSpPr>
        <p:spPr bwMode="auto">
          <a:xfrm>
            <a:off x="1766888" y="5937250"/>
            <a:ext cx="66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5′</a:t>
            </a:r>
            <a:endParaRPr lang="en-US" sz="750" b="1"/>
          </a:p>
        </p:txBody>
      </p:sp>
      <p:sp>
        <p:nvSpPr>
          <p:cNvPr id="15450" name="Rectangle 1225"/>
          <p:cNvSpPr>
            <a:spLocks noChangeArrowheads="1"/>
          </p:cNvSpPr>
          <p:nvPr/>
        </p:nvSpPr>
        <p:spPr bwMode="auto">
          <a:xfrm>
            <a:off x="1846263" y="5937250"/>
            <a:ext cx="889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—</a:t>
            </a:r>
            <a:endParaRPr lang="en-US" sz="750" b="1"/>
          </a:p>
        </p:txBody>
      </p:sp>
      <p:sp>
        <p:nvSpPr>
          <p:cNvPr id="15451" name="Rectangle 1226"/>
          <p:cNvSpPr>
            <a:spLocks noChangeArrowheads="1"/>
          </p:cNvSpPr>
          <p:nvPr/>
        </p:nvSpPr>
        <p:spPr bwMode="auto">
          <a:xfrm>
            <a:off x="1954213" y="5937250"/>
            <a:ext cx="11144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GATCAAGGCGTTACATGA</a:t>
            </a:r>
            <a:endParaRPr lang="en-US" sz="750" b="1"/>
          </a:p>
        </p:txBody>
      </p:sp>
      <p:sp>
        <p:nvSpPr>
          <p:cNvPr id="15452" name="Rectangle 1244"/>
          <p:cNvSpPr>
            <a:spLocks noChangeArrowheads="1"/>
          </p:cNvSpPr>
          <p:nvPr/>
        </p:nvSpPr>
        <p:spPr bwMode="auto">
          <a:xfrm>
            <a:off x="3214688" y="5937250"/>
            <a:ext cx="889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—</a:t>
            </a:r>
            <a:endParaRPr lang="en-US" sz="750" b="1"/>
          </a:p>
        </p:txBody>
      </p:sp>
      <p:sp>
        <p:nvSpPr>
          <p:cNvPr id="15453" name="Rectangle 1245"/>
          <p:cNvSpPr>
            <a:spLocks noChangeArrowheads="1"/>
          </p:cNvSpPr>
          <p:nvPr/>
        </p:nvSpPr>
        <p:spPr bwMode="auto">
          <a:xfrm>
            <a:off x="3322638" y="5937250"/>
            <a:ext cx="66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3′</a:t>
            </a:r>
            <a:endParaRPr lang="en-US" sz="750" b="1"/>
          </a:p>
        </p:txBody>
      </p:sp>
      <p:sp>
        <p:nvSpPr>
          <p:cNvPr id="15454" name="Freeform 1249"/>
          <p:cNvSpPr>
            <a:spLocks/>
          </p:cNvSpPr>
          <p:nvPr/>
        </p:nvSpPr>
        <p:spPr bwMode="auto">
          <a:xfrm>
            <a:off x="5116513" y="5453063"/>
            <a:ext cx="101600" cy="6350"/>
          </a:xfrm>
          <a:custGeom>
            <a:avLst/>
            <a:gdLst>
              <a:gd name="T0" fmla="*/ 2147483647 w 64"/>
              <a:gd name="T1" fmla="*/ 2147483647 h 4"/>
              <a:gd name="T2" fmla="*/ 0 w 64"/>
              <a:gd name="T3" fmla="*/ 2147483647 h 4"/>
              <a:gd name="T4" fmla="*/ 0 w 64"/>
              <a:gd name="T5" fmla="*/ 0 h 4"/>
              <a:gd name="T6" fmla="*/ 2147483647 w 64"/>
              <a:gd name="T7" fmla="*/ 0 h 4"/>
              <a:gd name="T8" fmla="*/ 2147483647 w 64"/>
              <a:gd name="T9" fmla="*/ 2147483647 h 4"/>
              <a:gd name="T10" fmla="*/ 2147483647 w 64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"/>
              <a:gd name="T19" fmla="*/ 0 h 4"/>
              <a:gd name="T20" fmla="*/ 64 w 6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" h="4">
                <a:moveTo>
                  <a:pt x="64" y="4"/>
                </a:moveTo>
                <a:lnTo>
                  <a:pt x="0" y="4"/>
                </a:lnTo>
                <a:lnTo>
                  <a:pt x="0" y="0"/>
                </a:lnTo>
                <a:lnTo>
                  <a:pt x="64" y="0"/>
                </a:lnTo>
                <a:lnTo>
                  <a:pt x="64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5455" name="Rectangle 1273"/>
          <p:cNvSpPr>
            <a:spLocks noChangeArrowheads="1"/>
          </p:cNvSpPr>
          <p:nvPr/>
        </p:nvSpPr>
        <p:spPr bwMode="auto">
          <a:xfrm>
            <a:off x="1951038" y="5759450"/>
            <a:ext cx="10953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CTAGTTCCGCAATGTACT</a:t>
            </a:r>
            <a:endParaRPr lang="en-US" sz="750" b="1"/>
          </a:p>
        </p:txBody>
      </p:sp>
      <p:sp>
        <p:nvSpPr>
          <p:cNvPr id="15456" name="Rectangle 1331"/>
          <p:cNvSpPr>
            <a:spLocks noChangeArrowheads="1"/>
          </p:cNvSpPr>
          <p:nvPr/>
        </p:nvSpPr>
        <p:spPr bwMode="auto">
          <a:xfrm>
            <a:off x="3713163" y="3952875"/>
            <a:ext cx="4111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Cosmid</a:t>
            </a:r>
          </a:p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contig 211</a:t>
            </a:r>
            <a:endParaRPr lang="en-US" sz="750" b="1"/>
          </a:p>
        </p:txBody>
      </p:sp>
      <p:sp>
        <p:nvSpPr>
          <p:cNvPr id="15457" name="Rectangle 1346"/>
          <p:cNvSpPr>
            <a:spLocks noChangeArrowheads="1"/>
          </p:cNvSpPr>
          <p:nvPr/>
        </p:nvSpPr>
        <p:spPr bwMode="auto">
          <a:xfrm>
            <a:off x="3265488" y="2892425"/>
            <a:ext cx="2603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310C4</a:t>
            </a:r>
            <a:endParaRPr lang="en-US" sz="750" b="1"/>
          </a:p>
        </p:txBody>
      </p:sp>
      <p:sp>
        <p:nvSpPr>
          <p:cNvPr id="15458" name="Rectangle 1351"/>
          <p:cNvSpPr>
            <a:spLocks noChangeArrowheads="1"/>
          </p:cNvSpPr>
          <p:nvPr/>
        </p:nvSpPr>
        <p:spPr bwMode="auto">
          <a:xfrm>
            <a:off x="3113088" y="3025775"/>
            <a:ext cx="398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N16Y1-29</a:t>
            </a:r>
            <a:endParaRPr lang="en-US" sz="750" b="1"/>
          </a:p>
        </p:txBody>
      </p:sp>
      <p:sp>
        <p:nvSpPr>
          <p:cNvPr id="15459" name="Rectangle 1359"/>
          <p:cNvSpPr>
            <a:spLocks noChangeArrowheads="1"/>
          </p:cNvSpPr>
          <p:nvPr/>
        </p:nvSpPr>
        <p:spPr bwMode="auto">
          <a:xfrm>
            <a:off x="3735388" y="3159125"/>
            <a:ext cx="398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N16Y1-18</a:t>
            </a:r>
            <a:endParaRPr lang="en-US" sz="750" b="1"/>
          </a:p>
        </p:txBody>
      </p:sp>
      <p:sp>
        <p:nvSpPr>
          <p:cNvPr id="15460" name="Rectangle 1367"/>
          <p:cNvSpPr>
            <a:spLocks noChangeArrowheads="1"/>
          </p:cNvSpPr>
          <p:nvPr/>
        </p:nvSpPr>
        <p:spPr bwMode="auto">
          <a:xfrm>
            <a:off x="5129213" y="4498975"/>
            <a:ext cx="398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N16Y1-10</a:t>
            </a:r>
            <a:endParaRPr lang="en-US" sz="750" b="1"/>
          </a:p>
        </p:txBody>
      </p:sp>
      <p:sp>
        <p:nvSpPr>
          <p:cNvPr id="15461" name="Rectangle 1375"/>
          <p:cNvSpPr>
            <a:spLocks noChangeArrowheads="1"/>
          </p:cNvSpPr>
          <p:nvPr/>
        </p:nvSpPr>
        <p:spPr bwMode="auto">
          <a:xfrm>
            <a:off x="5084763" y="4365625"/>
            <a:ext cx="398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N16Y1-19</a:t>
            </a:r>
            <a:endParaRPr lang="en-US" sz="750" b="1"/>
          </a:p>
        </p:txBody>
      </p:sp>
      <p:sp>
        <p:nvSpPr>
          <p:cNvPr id="15462" name="Rectangle 1383"/>
          <p:cNvSpPr>
            <a:spLocks noChangeArrowheads="1"/>
          </p:cNvSpPr>
          <p:nvPr/>
        </p:nvSpPr>
        <p:spPr bwMode="auto">
          <a:xfrm>
            <a:off x="5167313" y="4232275"/>
            <a:ext cx="3159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309G11</a:t>
            </a:r>
            <a:endParaRPr lang="en-US" sz="750" b="1"/>
          </a:p>
        </p:txBody>
      </p:sp>
      <p:sp>
        <p:nvSpPr>
          <p:cNvPr id="15463" name="Rectangle 1389"/>
          <p:cNvSpPr>
            <a:spLocks noChangeArrowheads="1"/>
          </p:cNvSpPr>
          <p:nvPr/>
        </p:nvSpPr>
        <p:spPr bwMode="auto">
          <a:xfrm>
            <a:off x="4967288" y="4098925"/>
            <a:ext cx="250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312F1</a:t>
            </a:r>
            <a:endParaRPr lang="en-US" sz="750" b="1"/>
          </a:p>
        </p:txBody>
      </p:sp>
      <p:sp>
        <p:nvSpPr>
          <p:cNvPr id="15464" name="Rectangle 1394"/>
          <p:cNvSpPr>
            <a:spLocks noChangeArrowheads="1"/>
          </p:cNvSpPr>
          <p:nvPr/>
        </p:nvSpPr>
        <p:spPr bwMode="auto">
          <a:xfrm>
            <a:off x="5078413" y="3962400"/>
            <a:ext cx="1524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5F3</a:t>
            </a:r>
            <a:endParaRPr lang="en-US" sz="750" b="1"/>
          </a:p>
        </p:txBody>
      </p:sp>
      <p:sp>
        <p:nvSpPr>
          <p:cNvPr id="15465" name="Rectangle 1397"/>
          <p:cNvSpPr>
            <a:spLocks noChangeArrowheads="1"/>
          </p:cNvSpPr>
          <p:nvPr/>
        </p:nvSpPr>
        <p:spPr bwMode="auto">
          <a:xfrm>
            <a:off x="4618038" y="3829050"/>
            <a:ext cx="398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N16Y1-30</a:t>
            </a:r>
            <a:endParaRPr lang="en-US" sz="750" b="1"/>
          </a:p>
        </p:txBody>
      </p:sp>
      <p:sp>
        <p:nvSpPr>
          <p:cNvPr id="15466" name="Rectangle 1405"/>
          <p:cNvSpPr>
            <a:spLocks noChangeArrowheads="1"/>
          </p:cNvSpPr>
          <p:nvPr/>
        </p:nvSpPr>
        <p:spPr bwMode="auto">
          <a:xfrm>
            <a:off x="4075113" y="3695700"/>
            <a:ext cx="398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N16Y1-16</a:t>
            </a:r>
            <a:endParaRPr lang="en-US" sz="750" b="1"/>
          </a:p>
        </p:txBody>
      </p:sp>
      <p:sp>
        <p:nvSpPr>
          <p:cNvPr id="15467" name="Rectangle 1414"/>
          <p:cNvSpPr>
            <a:spLocks noChangeArrowheads="1"/>
          </p:cNvSpPr>
          <p:nvPr/>
        </p:nvSpPr>
        <p:spPr bwMode="auto">
          <a:xfrm>
            <a:off x="4075113" y="3562350"/>
            <a:ext cx="398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N16Y1-12</a:t>
            </a:r>
            <a:endParaRPr lang="en-US" sz="750" b="1"/>
          </a:p>
        </p:txBody>
      </p:sp>
      <p:sp>
        <p:nvSpPr>
          <p:cNvPr id="15468" name="Rectangle 1422"/>
          <p:cNvSpPr>
            <a:spLocks noChangeArrowheads="1"/>
          </p:cNvSpPr>
          <p:nvPr/>
        </p:nvSpPr>
        <p:spPr bwMode="auto">
          <a:xfrm>
            <a:off x="3830638" y="3429000"/>
            <a:ext cx="398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N16Y1-14</a:t>
            </a:r>
            <a:endParaRPr lang="en-US" sz="750" b="1"/>
          </a:p>
        </p:txBody>
      </p:sp>
      <p:sp>
        <p:nvSpPr>
          <p:cNvPr id="15469" name="Rectangle 1430"/>
          <p:cNvSpPr>
            <a:spLocks noChangeArrowheads="1"/>
          </p:cNvSpPr>
          <p:nvPr/>
        </p:nvSpPr>
        <p:spPr bwMode="auto">
          <a:xfrm>
            <a:off x="3735388" y="3292475"/>
            <a:ext cx="3984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N16Y1-13</a:t>
            </a:r>
            <a:endParaRPr lang="en-US" sz="750" b="1"/>
          </a:p>
        </p:txBody>
      </p:sp>
      <p:sp>
        <p:nvSpPr>
          <p:cNvPr id="15470" name="Rectangle 1438"/>
          <p:cNvSpPr>
            <a:spLocks noChangeArrowheads="1"/>
          </p:cNvSpPr>
          <p:nvPr/>
        </p:nvSpPr>
        <p:spPr bwMode="auto">
          <a:xfrm>
            <a:off x="5472113" y="2990850"/>
            <a:ext cx="2984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= (GT)</a:t>
            </a:r>
            <a:r>
              <a:rPr lang="en-US" sz="750" i="1" baseline="-25000" dirty="0">
                <a:solidFill>
                  <a:srgbClr val="000000"/>
                </a:solidFill>
                <a:latin typeface="Helvetica" pitchFamily="2" charset="0"/>
              </a:rPr>
              <a:t>n</a:t>
            </a:r>
            <a:endParaRPr lang="en-US" sz="750" b="1" i="1" baseline="-25000" dirty="0"/>
          </a:p>
        </p:txBody>
      </p:sp>
      <p:sp>
        <p:nvSpPr>
          <p:cNvPr id="15472" name="Line 1516"/>
          <p:cNvSpPr>
            <a:spLocks noChangeShapeType="1"/>
          </p:cNvSpPr>
          <p:nvPr/>
        </p:nvSpPr>
        <p:spPr bwMode="auto">
          <a:xfrm>
            <a:off x="5116513" y="1993900"/>
            <a:ext cx="1031875" cy="536575"/>
          </a:xfrm>
          <a:prstGeom prst="line">
            <a:avLst/>
          </a:prstGeom>
          <a:noFill/>
          <a:ln w="12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5473" name="Line 1517"/>
          <p:cNvSpPr>
            <a:spLocks noChangeShapeType="1"/>
          </p:cNvSpPr>
          <p:nvPr/>
        </p:nvSpPr>
        <p:spPr bwMode="auto">
          <a:xfrm>
            <a:off x="5116513" y="1993900"/>
            <a:ext cx="1031875" cy="536575"/>
          </a:xfrm>
          <a:prstGeom prst="line">
            <a:avLst/>
          </a:prstGeom>
          <a:noFill/>
          <a:ln w="139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5474" name="Rectangle 1518"/>
          <p:cNvSpPr>
            <a:spLocks noChangeArrowheads="1"/>
          </p:cNvSpPr>
          <p:nvPr/>
        </p:nvSpPr>
        <p:spPr bwMode="auto">
          <a:xfrm>
            <a:off x="6961188" y="1435100"/>
            <a:ext cx="133049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Helvetica" pitchFamily="2" charset="0"/>
              </a:rPr>
              <a:t>Linkage map</a:t>
            </a: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(resolution 3–5 </a:t>
            </a:r>
            <a:r>
              <a:rPr lang="en-US" sz="1100" b="1" dirty="0" err="1">
                <a:solidFill>
                  <a:srgbClr val="000000"/>
                </a:solidFill>
                <a:latin typeface="Helvetica" pitchFamily="2" charset="0"/>
              </a:rPr>
              <a:t>cM</a:t>
            </a: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;</a:t>
            </a: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not all linkage</a:t>
            </a:r>
          </a:p>
          <a:p>
            <a:pPr>
              <a:defRPr/>
            </a:pPr>
            <a:r>
              <a:rPr lang="en-US" sz="1100" b="1" dirty="0">
                <a:solidFill>
                  <a:srgbClr val="000000"/>
                </a:solidFill>
                <a:latin typeface="Helvetica" pitchFamily="2" charset="0"/>
              </a:rPr>
              <a:t>markers are shown)</a:t>
            </a:r>
            <a:endParaRPr lang="en-US" sz="1100" b="1" dirty="0"/>
          </a:p>
        </p:txBody>
      </p:sp>
      <p:sp>
        <p:nvSpPr>
          <p:cNvPr id="41059" name="Rectangle 1576"/>
          <p:cNvSpPr>
            <a:spLocks noChangeArrowheads="1"/>
          </p:cNvSpPr>
          <p:nvPr/>
        </p:nvSpPr>
        <p:spPr bwMode="auto">
          <a:xfrm>
            <a:off x="4612636" y="6637688"/>
            <a:ext cx="4264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en-US" sz="800"/>
              <a:t>Copyright </a:t>
            </a:r>
            <a:r>
              <a:rPr lang="en-US" sz="800">
                <a:cs typeface="Times New Roman" pitchFamily="18" charset="0"/>
              </a:rPr>
              <a:t>© </a:t>
            </a:r>
            <a:r>
              <a:rPr lang="en-US" sz="800"/>
              <a:t>The McGraw-Hill Companies, Inc. Permission required for reproduction or display.</a:t>
            </a:r>
          </a:p>
        </p:txBody>
      </p:sp>
      <p:sp>
        <p:nvSpPr>
          <p:cNvPr id="15476" name="Rectangle 870"/>
          <p:cNvSpPr>
            <a:spLocks noChangeArrowheads="1"/>
          </p:cNvSpPr>
          <p:nvPr/>
        </p:nvSpPr>
        <p:spPr bwMode="auto">
          <a:xfrm rot="16200000">
            <a:off x="4794250" y="1601788"/>
            <a:ext cx="4079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D16AC6.5</a:t>
            </a:r>
            <a:endParaRPr lang="en-US" sz="750" b="1" dirty="0"/>
          </a:p>
        </p:txBody>
      </p:sp>
      <p:sp>
        <p:nvSpPr>
          <p:cNvPr id="15477" name="Rectangle 1152"/>
          <p:cNvSpPr>
            <a:spLocks noChangeArrowheads="1"/>
          </p:cNvSpPr>
          <p:nvPr/>
        </p:nvSpPr>
        <p:spPr bwMode="auto">
          <a:xfrm>
            <a:off x="6824663" y="5578475"/>
            <a:ext cx="66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3′</a:t>
            </a:r>
            <a:endParaRPr lang="en-US" sz="750" b="1"/>
          </a:p>
        </p:txBody>
      </p:sp>
      <p:sp>
        <p:nvSpPr>
          <p:cNvPr id="15478" name="Rectangle 1152"/>
          <p:cNvSpPr>
            <a:spLocks noChangeArrowheads="1"/>
          </p:cNvSpPr>
          <p:nvPr/>
        </p:nvSpPr>
        <p:spPr bwMode="auto">
          <a:xfrm>
            <a:off x="6684963" y="5383213"/>
            <a:ext cx="666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5′</a:t>
            </a:r>
            <a:endParaRPr lang="en-US" sz="750" b="1"/>
          </a:p>
        </p:txBody>
      </p:sp>
      <p:sp>
        <p:nvSpPr>
          <p:cNvPr id="15479" name="Rectangle 1204"/>
          <p:cNvSpPr>
            <a:spLocks noChangeArrowheads="1"/>
          </p:cNvSpPr>
          <p:nvPr/>
        </p:nvSpPr>
        <p:spPr bwMode="auto">
          <a:xfrm>
            <a:off x="5226050" y="5399088"/>
            <a:ext cx="12319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 dirty="0">
                <a:solidFill>
                  <a:srgbClr val="000000"/>
                </a:solidFill>
                <a:latin typeface="Helvetica" pitchFamily="2" charset="0"/>
              </a:rPr>
              <a:t>AGTCAAACGTTTCCGGCCTA</a:t>
            </a:r>
            <a:endParaRPr lang="en-US" sz="750" b="1" dirty="0"/>
          </a:p>
        </p:txBody>
      </p:sp>
      <p:sp>
        <p:nvSpPr>
          <p:cNvPr id="15480" name="Rectangle 1148"/>
          <p:cNvSpPr>
            <a:spLocks noChangeArrowheads="1"/>
          </p:cNvSpPr>
          <p:nvPr/>
        </p:nvSpPr>
        <p:spPr bwMode="auto">
          <a:xfrm>
            <a:off x="5033963" y="5397500"/>
            <a:ext cx="66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3′</a:t>
            </a:r>
            <a:endParaRPr lang="en-US" sz="750" b="1"/>
          </a:p>
        </p:txBody>
      </p:sp>
      <p:sp>
        <p:nvSpPr>
          <p:cNvPr id="15481" name="Rectangle 1204"/>
          <p:cNvSpPr>
            <a:spLocks noChangeArrowheads="1"/>
          </p:cNvSpPr>
          <p:nvPr/>
        </p:nvSpPr>
        <p:spPr bwMode="auto">
          <a:xfrm>
            <a:off x="5232400" y="5565775"/>
            <a:ext cx="12446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TCAGTTTGCAAAGGCCGGAT</a:t>
            </a:r>
            <a:endParaRPr lang="en-US" sz="750" b="1"/>
          </a:p>
        </p:txBody>
      </p:sp>
      <p:sp>
        <p:nvSpPr>
          <p:cNvPr id="15482" name="Rectangle 1204"/>
          <p:cNvSpPr>
            <a:spLocks noChangeArrowheads="1"/>
          </p:cNvSpPr>
          <p:nvPr/>
        </p:nvSpPr>
        <p:spPr bwMode="auto">
          <a:xfrm>
            <a:off x="5226050" y="5743575"/>
            <a:ext cx="12319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>
                <a:solidFill>
                  <a:srgbClr val="000000"/>
                </a:solidFill>
                <a:latin typeface="Helvetica" pitchFamily="2" charset="0"/>
              </a:rPr>
              <a:t>AGTCAAACGTTTCCGGCCTA</a:t>
            </a:r>
            <a:endParaRPr lang="en-US" sz="750" b="1"/>
          </a:p>
        </p:txBody>
      </p:sp>
      <p:grpSp>
        <p:nvGrpSpPr>
          <p:cNvPr id="41067" name="Group 276"/>
          <p:cNvGrpSpPr>
            <a:grpSpLocks/>
          </p:cNvGrpSpPr>
          <p:nvPr/>
        </p:nvGrpSpPr>
        <p:grpSpPr bwMode="auto">
          <a:xfrm>
            <a:off x="3646488" y="2413000"/>
            <a:ext cx="2714625" cy="117475"/>
            <a:chOff x="3049588" y="757238"/>
            <a:chExt cx="3594100" cy="79375"/>
          </a:xfrm>
        </p:grpSpPr>
        <p:sp>
          <p:nvSpPr>
            <p:cNvPr id="15484" name="Line 644"/>
            <p:cNvSpPr>
              <a:spLocks noChangeShapeType="1"/>
            </p:cNvSpPr>
            <p:nvPr/>
          </p:nvSpPr>
          <p:spPr bwMode="auto">
            <a:xfrm>
              <a:off x="4846637" y="757238"/>
              <a:ext cx="2102" cy="35397"/>
            </a:xfrm>
            <a:prstGeom prst="line">
              <a:avLst/>
            </a:pr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  <p:sp>
          <p:nvSpPr>
            <p:cNvPr id="15485" name="Freeform 645"/>
            <p:cNvSpPr>
              <a:spLocks/>
            </p:cNvSpPr>
            <p:nvPr/>
          </p:nvSpPr>
          <p:spPr bwMode="auto">
            <a:xfrm>
              <a:off x="3049588" y="792635"/>
              <a:ext cx="3594100" cy="43978"/>
            </a:xfrm>
            <a:custGeom>
              <a:avLst/>
              <a:gdLst>
                <a:gd name="T0" fmla="*/ 0 w 2264"/>
                <a:gd name="T1" fmla="*/ 2147483647 h 28"/>
                <a:gd name="T2" fmla="*/ 0 w 2264"/>
                <a:gd name="T3" fmla="*/ 2147483647 h 28"/>
                <a:gd name="T4" fmla="*/ 0 w 2264"/>
                <a:gd name="T5" fmla="*/ 2147483647 h 28"/>
                <a:gd name="T6" fmla="*/ 0 w 2264"/>
                <a:gd name="T7" fmla="*/ 2147483647 h 28"/>
                <a:gd name="T8" fmla="*/ 0 w 2264"/>
                <a:gd name="T9" fmla="*/ 2147483647 h 28"/>
                <a:gd name="T10" fmla="*/ 2147483647 w 2264"/>
                <a:gd name="T11" fmla="*/ 2147483647 h 28"/>
                <a:gd name="T12" fmla="*/ 2147483647 w 2264"/>
                <a:gd name="T13" fmla="*/ 2147483647 h 28"/>
                <a:gd name="T14" fmla="*/ 2147483647 w 2264"/>
                <a:gd name="T15" fmla="*/ 0 h 28"/>
                <a:gd name="T16" fmla="*/ 2147483647 w 2264"/>
                <a:gd name="T17" fmla="*/ 0 h 28"/>
                <a:gd name="T18" fmla="*/ 2147483647 w 2264"/>
                <a:gd name="T19" fmla="*/ 0 h 28"/>
                <a:gd name="T20" fmla="*/ 2147483647 w 2264"/>
                <a:gd name="T21" fmla="*/ 2147483647 h 28"/>
                <a:gd name="T22" fmla="*/ 2147483647 w 2264"/>
                <a:gd name="T23" fmla="*/ 2147483647 h 28"/>
                <a:gd name="T24" fmla="*/ 2147483647 w 2264"/>
                <a:gd name="T25" fmla="*/ 2147483647 h 28"/>
                <a:gd name="T26" fmla="*/ 2147483647 w 2264"/>
                <a:gd name="T27" fmla="*/ 2147483647 h 28"/>
                <a:gd name="T28" fmla="*/ 2147483647 w 2264"/>
                <a:gd name="T29" fmla="*/ 2147483647 h 28"/>
                <a:gd name="T30" fmla="*/ 2147483647 w 226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64"/>
                <a:gd name="T49" fmla="*/ 0 h 28"/>
                <a:gd name="T50" fmla="*/ 2264 w 2264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64" h="28">
                  <a:moveTo>
                    <a:pt x="0" y="28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2252" y="0"/>
                  </a:lnTo>
                  <a:lnTo>
                    <a:pt x="2256" y="2"/>
                  </a:lnTo>
                  <a:lnTo>
                    <a:pt x="2260" y="4"/>
                  </a:lnTo>
                  <a:lnTo>
                    <a:pt x="2262" y="8"/>
                  </a:lnTo>
                  <a:lnTo>
                    <a:pt x="2264" y="12"/>
                  </a:lnTo>
                  <a:lnTo>
                    <a:pt x="2264" y="28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750" b="1"/>
            </a:p>
          </p:txBody>
        </p:sp>
      </p:grpSp>
      <p:sp>
        <p:nvSpPr>
          <p:cNvPr id="123" name="Rectangle 1158"/>
          <p:cNvSpPr>
            <a:spLocks noChangeArrowheads="1"/>
          </p:cNvSpPr>
          <p:nvPr/>
        </p:nvSpPr>
        <p:spPr bwMode="auto">
          <a:xfrm>
            <a:off x="5060950" y="1058863"/>
            <a:ext cx="349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 b="1" dirty="0">
                <a:solidFill>
                  <a:srgbClr val="ED1C24"/>
                </a:solidFill>
                <a:latin typeface="Helvetica" pitchFamily="2" charset="0"/>
              </a:rPr>
              <a:t>*</a:t>
            </a:r>
            <a:endParaRPr lang="en-US" sz="750" b="1" dirty="0"/>
          </a:p>
        </p:txBody>
      </p:sp>
      <p:sp>
        <p:nvSpPr>
          <p:cNvPr id="124" name="Rectangle 1158"/>
          <p:cNvSpPr>
            <a:spLocks noChangeArrowheads="1"/>
          </p:cNvSpPr>
          <p:nvPr/>
        </p:nvSpPr>
        <p:spPr bwMode="auto">
          <a:xfrm>
            <a:off x="6154738" y="2530475"/>
            <a:ext cx="349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750" b="1" dirty="0">
                <a:solidFill>
                  <a:srgbClr val="ED1C24"/>
                </a:solidFill>
                <a:latin typeface="Helvetica" pitchFamily="2" charset="0"/>
              </a:rPr>
              <a:t>*</a:t>
            </a:r>
            <a:endParaRPr lang="en-US" sz="750" b="1" dirty="0"/>
          </a:p>
        </p:txBody>
      </p:sp>
      <p:grpSp>
        <p:nvGrpSpPr>
          <p:cNvPr id="41070" name="Group 138"/>
          <p:cNvGrpSpPr>
            <a:grpSpLocks/>
          </p:cNvGrpSpPr>
          <p:nvPr/>
        </p:nvGrpSpPr>
        <p:grpSpPr bwMode="auto">
          <a:xfrm>
            <a:off x="3211513" y="1890713"/>
            <a:ext cx="3146425" cy="44450"/>
            <a:chOff x="3211513" y="1965325"/>
            <a:chExt cx="3146425" cy="44450"/>
          </a:xfrm>
        </p:grpSpPr>
        <p:sp>
          <p:nvSpPr>
            <p:cNvPr id="41072" name="Freeform 126"/>
            <p:cNvSpPr>
              <a:spLocks/>
            </p:cNvSpPr>
            <p:nvPr/>
          </p:nvSpPr>
          <p:spPr bwMode="auto">
            <a:xfrm>
              <a:off x="3211513" y="1965325"/>
              <a:ext cx="1841500" cy="44450"/>
            </a:xfrm>
            <a:custGeom>
              <a:avLst/>
              <a:gdLst>
                <a:gd name="T0" fmla="*/ 2147483647 w 1160"/>
                <a:gd name="T1" fmla="*/ 2147483647 h 28"/>
                <a:gd name="T2" fmla="*/ 2147483647 w 1160"/>
                <a:gd name="T3" fmla="*/ 2147483647 h 28"/>
                <a:gd name="T4" fmla="*/ 2147483647 w 1160"/>
                <a:gd name="T5" fmla="*/ 2147483647 h 28"/>
                <a:gd name="T6" fmla="*/ 2147483647 w 1160"/>
                <a:gd name="T7" fmla="*/ 2147483647 h 28"/>
                <a:gd name="T8" fmla="*/ 2147483647 w 1160"/>
                <a:gd name="T9" fmla="*/ 2147483647 h 28"/>
                <a:gd name="T10" fmla="*/ 0 w 1160"/>
                <a:gd name="T11" fmla="*/ 2147483647 h 28"/>
                <a:gd name="T12" fmla="*/ 0 w 1160"/>
                <a:gd name="T13" fmla="*/ 2147483647 h 28"/>
                <a:gd name="T14" fmla="*/ 0 w 1160"/>
                <a:gd name="T15" fmla="*/ 2147483647 h 28"/>
                <a:gd name="T16" fmla="*/ 0 w 1160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0"/>
                <a:gd name="T28" fmla="*/ 0 h 28"/>
                <a:gd name="T29" fmla="*/ 1160 w 1160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0" h="28">
                  <a:moveTo>
                    <a:pt x="1160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3" name="Freeform 127"/>
            <p:cNvSpPr>
              <a:spLocks/>
            </p:cNvSpPr>
            <p:nvPr/>
          </p:nvSpPr>
          <p:spPr bwMode="auto">
            <a:xfrm>
              <a:off x="5126038" y="1965325"/>
              <a:ext cx="1231900" cy="44450"/>
            </a:xfrm>
            <a:custGeom>
              <a:avLst/>
              <a:gdLst>
                <a:gd name="T0" fmla="*/ 2147483647 w 776"/>
                <a:gd name="T1" fmla="*/ 0 h 28"/>
                <a:gd name="T2" fmla="*/ 2147483647 w 776"/>
                <a:gd name="T3" fmla="*/ 2147483647 h 28"/>
                <a:gd name="T4" fmla="*/ 2147483647 w 776"/>
                <a:gd name="T5" fmla="*/ 2147483647 h 28"/>
                <a:gd name="T6" fmla="*/ 2147483647 w 776"/>
                <a:gd name="T7" fmla="*/ 2147483647 h 28"/>
                <a:gd name="T8" fmla="*/ 2147483647 w 776"/>
                <a:gd name="T9" fmla="*/ 2147483647 h 28"/>
                <a:gd name="T10" fmla="*/ 2147483647 w 776"/>
                <a:gd name="T11" fmla="*/ 2147483647 h 28"/>
                <a:gd name="T12" fmla="*/ 2147483647 w 776"/>
                <a:gd name="T13" fmla="*/ 2147483647 h 28"/>
                <a:gd name="T14" fmla="*/ 2147483647 w 776"/>
                <a:gd name="T15" fmla="*/ 2147483647 h 28"/>
                <a:gd name="T16" fmla="*/ 0 w 776"/>
                <a:gd name="T17" fmla="*/ 214748364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6"/>
                <a:gd name="T28" fmla="*/ 0 h 28"/>
                <a:gd name="T29" fmla="*/ 776 w 776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6" h="28">
                  <a:moveTo>
                    <a:pt x="776" y="0"/>
                  </a:moveTo>
                  <a:lnTo>
                    <a:pt x="776" y="16"/>
                  </a:lnTo>
                  <a:lnTo>
                    <a:pt x="774" y="20"/>
                  </a:lnTo>
                  <a:lnTo>
                    <a:pt x="772" y="24"/>
                  </a:lnTo>
                  <a:lnTo>
                    <a:pt x="768" y="26"/>
                  </a:lnTo>
                  <a:lnTo>
                    <a:pt x="764" y="28"/>
                  </a:lnTo>
                  <a:lnTo>
                    <a:pt x="0" y="28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4" name="Freeform 128"/>
            <p:cNvSpPr>
              <a:spLocks/>
            </p:cNvSpPr>
            <p:nvPr/>
          </p:nvSpPr>
          <p:spPr bwMode="auto">
            <a:xfrm>
              <a:off x="5957888" y="1965325"/>
              <a:ext cx="19050" cy="44450"/>
            </a:xfrm>
            <a:custGeom>
              <a:avLst/>
              <a:gdLst>
                <a:gd name="T0" fmla="*/ 2147483647 w 12"/>
                <a:gd name="T1" fmla="*/ 0 h 28"/>
                <a:gd name="T2" fmla="*/ 2147483647 w 12"/>
                <a:gd name="T3" fmla="*/ 2147483647 h 28"/>
                <a:gd name="T4" fmla="*/ 2147483647 w 12"/>
                <a:gd name="T5" fmla="*/ 2147483647 h 28"/>
                <a:gd name="T6" fmla="*/ 2147483647 w 12"/>
                <a:gd name="T7" fmla="*/ 2147483647 h 28"/>
                <a:gd name="T8" fmla="*/ 2147483647 w 12"/>
                <a:gd name="T9" fmla="*/ 2147483647 h 28"/>
                <a:gd name="T10" fmla="*/ 2147483647 w 12"/>
                <a:gd name="T11" fmla="*/ 2147483647 h 28"/>
                <a:gd name="T12" fmla="*/ 2147483647 w 12"/>
                <a:gd name="T13" fmla="*/ 2147483647 h 28"/>
                <a:gd name="T14" fmla="*/ 0 w 12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8"/>
                <a:gd name="T26" fmla="*/ 12 w 12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8">
                  <a:moveTo>
                    <a:pt x="12" y="0"/>
                  </a:moveTo>
                  <a:lnTo>
                    <a:pt x="12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0" y="28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5" name="Freeform 129"/>
            <p:cNvSpPr>
              <a:spLocks/>
            </p:cNvSpPr>
            <p:nvPr/>
          </p:nvSpPr>
          <p:spPr bwMode="auto">
            <a:xfrm>
              <a:off x="5675313" y="1965325"/>
              <a:ext cx="19050" cy="44450"/>
            </a:xfrm>
            <a:custGeom>
              <a:avLst/>
              <a:gdLst>
                <a:gd name="T0" fmla="*/ 2147483647 w 12"/>
                <a:gd name="T1" fmla="*/ 0 h 28"/>
                <a:gd name="T2" fmla="*/ 2147483647 w 12"/>
                <a:gd name="T3" fmla="*/ 2147483647 h 28"/>
                <a:gd name="T4" fmla="*/ 2147483647 w 12"/>
                <a:gd name="T5" fmla="*/ 2147483647 h 28"/>
                <a:gd name="T6" fmla="*/ 2147483647 w 12"/>
                <a:gd name="T7" fmla="*/ 2147483647 h 28"/>
                <a:gd name="T8" fmla="*/ 2147483647 w 12"/>
                <a:gd name="T9" fmla="*/ 2147483647 h 28"/>
                <a:gd name="T10" fmla="*/ 2147483647 w 12"/>
                <a:gd name="T11" fmla="*/ 2147483647 h 28"/>
                <a:gd name="T12" fmla="*/ 2147483647 w 12"/>
                <a:gd name="T13" fmla="*/ 2147483647 h 28"/>
                <a:gd name="T14" fmla="*/ 0 w 12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8"/>
                <a:gd name="T26" fmla="*/ 12 w 12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8">
                  <a:moveTo>
                    <a:pt x="12" y="0"/>
                  </a:moveTo>
                  <a:lnTo>
                    <a:pt x="12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0" y="28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6" name="Freeform 130"/>
            <p:cNvSpPr>
              <a:spLocks/>
            </p:cNvSpPr>
            <p:nvPr/>
          </p:nvSpPr>
          <p:spPr bwMode="auto">
            <a:xfrm>
              <a:off x="5129213" y="1965325"/>
              <a:ext cx="19050" cy="44450"/>
            </a:xfrm>
            <a:custGeom>
              <a:avLst/>
              <a:gdLst>
                <a:gd name="T0" fmla="*/ 2147483647 w 12"/>
                <a:gd name="T1" fmla="*/ 0 h 28"/>
                <a:gd name="T2" fmla="*/ 2147483647 w 12"/>
                <a:gd name="T3" fmla="*/ 2147483647 h 28"/>
                <a:gd name="T4" fmla="*/ 2147483647 w 12"/>
                <a:gd name="T5" fmla="*/ 2147483647 h 28"/>
                <a:gd name="T6" fmla="*/ 2147483647 w 12"/>
                <a:gd name="T7" fmla="*/ 2147483647 h 28"/>
                <a:gd name="T8" fmla="*/ 2147483647 w 12"/>
                <a:gd name="T9" fmla="*/ 2147483647 h 28"/>
                <a:gd name="T10" fmla="*/ 2147483647 w 12"/>
                <a:gd name="T11" fmla="*/ 2147483647 h 28"/>
                <a:gd name="T12" fmla="*/ 2147483647 w 12"/>
                <a:gd name="T13" fmla="*/ 2147483647 h 28"/>
                <a:gd name="T14" fmla="*/ 0 w 12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8"/>
                <a:gd name="T26" fmla="*/ 12 w 12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8">
                  <a:moveTo>
                    <a:pt x="12" y="0"/>
                  </a:moveTo>
                  <a:lnTo>
                    <a:pt x="12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0" y="28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7" name="Freeform 131"/>
            <p:cNvSpPr>
              <a:spLocks/>
            </p:cNvSpPr>
            <p:nvPr/>
          </p:nvSpPr>
          <p:spPr bwMode="auto">
            <a:xfrm>
              <a:off x="5256213" y="1965325"/>
              <a:ext cx="19050" cy="44450"/>
            </a:xfrm>
            <a:custGeom>
              <a:avLst/>
              <a:gdLst>
                <a:gd name="T0" fmla="*/ 2147483647 w 12"/>
                <a:gd name="T1" fmla="*/ 0 h 28"/>
                <a:gd name="T2" fmla="*/ 2147483647 w 12"/>
                <a:gd name="T3" fmla="*/ 2147483647 h 28"/>
                <a:gd name="T4" fmla="*/ 2147483647 w 12"/>
                <a:gd name="T5" fmla="*/ 2147483647 h 28"/>
                <a:gd name="T6" fmla="*/ 2147483647 w 12"/>
                <a:gd name="T7" fmla="*/ 2147483647 h 28"/>
                <a:gd name="T8" fmla="*/ 2147483647 w 12"/>
                <a:gd name="T9" fmla="*/ 2147483647 h 28"/>
                <a:gd name="T10" fmla="*/ 2147483647 w 12"/>
                <a:gd name="T11" fmla="*/ 2147483647 h 28"/>
                <a:gd name="T12" fmla="*/ 2147483647 w 12"/>
                <a:gd name="T13" fmla="*/ 2147483647 h 28"/>
                <a:gd name="T14" fmla="*/ 0 w 12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8"/>
                <a:gd name="T26" fmla="*/ 12 w 12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8">
                  <a:moveTo>
                    <a:pt x="12" y="0"/>
                  </a:moveTo>
                  <a:lnTo>
                    <a:pt x="12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0" y="28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8" name="Freeform 132"/>
            <p:cNvSpPr>
              <a:spLocks/>
            </p:cNvSpPr>
            <p:nvPr/>
          </p:nvSpPr>
          <p:spPr bwMode="auto">
            <a:xfrm>
              <a:off x="3405188" y="1965325"/>
              <a:ext cx="19050" cy="44450"/>
            </a:xfrm>
            <a:custGeom>
              <a:avLst/>
              <a:gdLst>
                <a:gd name="T0" fmla="*/ 2147483647 w 12"/>
                <a:gd name="T1" fmla="*/ 2147483647 h 28"/>
                <a:gd name="T2" fmla="*/ 2147483647 w 12"/>
                <a:gd name="T3" fmla="*/ 2147483647 h 28"/>
                <a:gd name="T4" fmla="*/ 2147483647 w 12"/>
                <a:gd name="T5" fmla="*/ 2147483647 h 28"/>
                <a:gd name="T6" fmla="*/ 2147483647 w 12"/>
                <a:gd name="T7" fmla="*/ 2147483647 h 28"/>
                <a:gd name="T8" fmla="*/ 2147483647 w 12"/>
                <a:gd name="T9" fmla="*/ 2147483647 h 28"/>
                <a:gd name="T10" fmla="*/ 0 w 12"/>
                <a:gd name="T11" fmla="*/ 2147483647 h 28"/>
                <a:gd name="T12" fmla="*/ 0 w 12"/>
                <a:gd name="T13" fmla="*/ 2147483647 h 28"/>
                <a:gd name="T14" fmla="*/ 0 w 12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8"/>
                <a:gd name="T26" fmla="*/ 12 w 12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9" name="Freeform 133"/>
            <p:cNvSpPr>
              <a:spLocks/>
            </p:cNvSpPr>
            <p:nvPr/>
          </p:nvSpPr>
          <p:spPr bwMode="auto">
            <a:xfrm>
              <a:off x="3767138" y="1965325"/>
              <a:ext cx="19050" cy="44450"/>
            </a:xfrm>
            <a:custGeom>
              <a:avLst/>
              <a:gdLst>
                <a:gd name="T0" fmla="*/ 2147483647 w 12"/>
                <a:gd name="T1" fmla="*/ 2147483647 h 28"/>
                <a:gd name="T2" fmla="*/ 2147483647 w 12"/>
                <a:gd name="T3" fmla="*/ 2147483647 h 28"/>
                <a:gd name="T4" fmla="*/ 2147483647 w 12"/>
                <a:gd name="T5" fmla="*/ 2147483647 h 28"/>
                <a:gd name="T6" fmla="*/ 2147483647 w 12"/>
                <a:gd name="T7" fmla="*/ 2147483647 h 28"/>
                <a:gd name="T8" fmla="*/ 2147483647 w 12"/>
                <a:gd name="T9" fmla="*/ 2147483647 h 28"/>
                <a:gd name="T10" fmla="*/ 0 w 12"/>
                <a:gd name="T11" fmla="*/ 2147483647 h 28"/>
                <a:gd name="T12" fmla="*/ 0 w 12"/>
                <a:gd name="T13" fmla="*/ 2147483647 h 28"/>
                <a:gd name="T14" fmla="*/ 0 w 12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8"/>
                <a:gd name="T26" fmla="*/ 12 w 12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0" name="Freeform 134"/>
            <p:cNvSpPr>
              <a:spLocks/>
            </p:cNvSpPr>
            <p:nvPr/>
          </p:nvSpPr>
          <p:spPr bwMode="auto">
            <a:xfrm>
              <a:off x="4230688" y="1965325"/>
              <a:ext cx="15875" cy="44450"/>
            </a:xfrm>
            <a:custGeom>
              <a:avLst/>
              <a:gdLst>
                <a:gd name="T0" fmla="*/ 2147483647 w 10"/>
                <a:gd name="T1" fmla="*/ 2147483647 h 28"/>
                <a:gd name="T2" fmla="*/ 2147483647 w 10"/>
                <a:gd name="T3" fmla="*/ 2147483647 h 28"/>
                <a:gd name="T4" fmla="*/ 2147483647 w 10"/>
                <a:gd name="T5" fmla="*/ 2147483647 h 28"/>
                <a:gd name="T6" fmla="*/ 2147483647 w 10"/>
                <a:gd name="T7" fmla="*/ 2147483647 h 28"/>
                <a:gd name="T8" fmla="*/ 0 w 10"/>
                <a:gd name="T9" fmla="*/ 2147483647 h 28"/>
                <a:gd name="T10" fmla="*/ 0 w 10"/>
                <a:gd name="T11" fmla="*/ 2147483647 h 28"/>
                <a:gd name="T12" fmla="*/ 0 w 10"/>
                <a:gd name="T13" fmla="*/ 2147483647 h 28"/>
                <a:gd name="T14" fmla="*/ 0 w 1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28"/>
                <a:gd name="T26" fmla="*/ 10 w 1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28">
                  <a:moveTo>
                    <a:pt x="10" y="28"/>
                  </a:moveTo>
                  <a:lnTo>
                    <a:pt x="10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1" name="Freeform 135"/>
            <p:cNvSpPr>
              <a:spLocks/>
            </p:cNvSpPr>
            <p:nvPr/>
          </p:nvSpPr>
          <p:spPr bwMode="auto">
            <a:xfrm>
              <a:off x="4995863" y="1965325"/>
              <a:ext cx="15875" cy="44450"/>
            </a:xfrm>
            <a:custGeom>
              <a:avLst/>
              <a:gdLst>
                <a:gd name="T0" fmla="*/ 2147483647 w 10"/>
                <a:gd name="T1" fmla="*/ 2147483647 h 28"/>
                <a:gd name="T2" fmla="*/ 2147483647 w 10"/>
                <a:gd name="T3" fmla="*/ 2147483647 h 28"/>
                <a:gd name="T4" fmla="*/ 2147483647 w 10"/>
                <a:gd name="T5" fmla="*/ 2147483647 h 28"/>
                <a:gd name="T6" fmla="*/ 2147483647 w 10"/>
                <a:gd name="T7" fmla="*/ 2147483647 h 28"/>
                <a:gd name="T8" fmla="*/ 0 w 10"/>
                <a:gd name="T9" fmla="*/ 2147483647 h 28"/>
                <a:gd name="T10" fmla="*/ 0 w 10"/>
                <a:gd name="T11" fmla="*/ 2147483647 h 28"/>
                <a:gd name="T12" fmla="*/ 0 w 10"/>
                <a:gd name="T13" fmla="*/ 2147483647 h 28"/>
                <a:gd name="T14" fmla="*/ 0 w 1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28"/>
                <a:gd name="T26" fmla="*/ 10 w 1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28">
                  <a:moveTo>
                    <a:pt x="10" y="28"/>
                  </a:moveTo>
                  <a:lnTo>
                    <a:pt x="10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609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" name="Freeform 1249"/>
          <p:cNvSpPr>
            <a:spLocks/>
          </p:cNvSpPr>
          <p:nvPr/>
        </p:nvSpPr>
        <p:spPr bwMode="auto">
          <a:xfrm>
            <a:off x="6556375" y="5449888"/>
            <a:ext cx="101600" cy="6350"/>
          </a:xfrm>
          <a:custGeom>
            <a:avLst/>
            <a:gdLst>
              <a:gd name="T0" fmla="*/ 2147483647 w 64"/>
              <a:gd name="T1" fmla="*/ 2147483647 h 4"/>
              <a:gd name="T2" fmla="*/ 0 w 64"/>
              <a:gd name="T3" fmla="*/ 2147483647 h 4"/>
              <a:gd name="T4" fmla="*/ 0 w 64"/>
              <a:gd name="T5" fmla="*/ 0 h 4"/>
              <a:gd name="T6" fmla="*/ 2147483647 w 64"/>
              <a:gd name="T7" fmla="*/ 0 h 4"/>
              <a:gd name="T8" fmla="*/ 2147483647 w 64"/>
              <a:gd name="T9" fmla="*/ 2147483647 h 4"/>
              <a:gd name="T10" fmla="*/ 2147483647 w 64"/>
              <a:gd name="T11" fmla="*/ 2147483647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"/>
              <a:gd name="T19" fmla="*/ 0 h 4"/>
              <a:gd name="T20" fmla="*/ 64 w 6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" h="4">
                <a:moveTo>
                  <a:pt x="64" y="4"/>
                </a:moveTo>
                <a:lnTo>
                  <a:pt x="0" y="4"/>
                </a:lnTo>
                <a:lnTo>
                  <a:pt x="0" y="0"/>
                </a:lnTo>
                <a:lnTo>
                  <a:pt x="64" y="0"/>
                </a:lnTo>
                <a:lnTo>
                  <a:pt x="64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750" b="1"/>
          </a:p>
        </p:txBody>
      </p:sp>
      <p:sp>
        <p:nvSpPr>
          <p:cNvPr id="138" name="Title 137"/>
          <p:cNvSpPr>
            <a:spLocks noGrp="1"/>
          </p:cNvSpPr>
          <p:nvPr>
            <p:ph type="title"/>
          </p:nvPr>
        </p:nvSpPr>
        <p:spPr>
          <a:xfrm>
            <a:off x="0" y="274638"/>
            <a:ext cx="2286000" cy="2087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Linking all the maps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45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34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838200"/>
            <a:ext cx="9144000" cy="167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Genomics--the study of the entire genome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(not just one gene at a time)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encrypted-tbn3.gstatic.com/images?q=tbn:ANd9GcSmS8FyPhdCNGzI0avThfBAQi8gU8Kzkf5paStNkVeMrVQFv38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6550698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5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2" descr="bro25332_0804 (2)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786063"/>
            <a:ext cx="22256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3" descr="bro25332_0804 (2)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44513"/>
            <a:ext cx="4011613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1065213" y="6230938"/>
            <a:ext cx="19573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  <a:latin typeface="Helvetica" pitchFamily="34" charset="0"/>
              </a:rPr>
              <a:t>(a)  Chromosome 5</a:t>
            </a:r>
            <a:endParaRPr lang="en-US" b="1"/>
          </a:p>
        </p:txBody>
      </p:sp>
      <p:sp>
        <p:nvSpPr>
          <p:cNvPr id="21510" name="Rectangle 23"/>
          <p:cNvSpPr>
            <a:spLocks noChangeArrowheads="1"/>
          </p:cNvSpPr>
          <p:nvPr/>
        </p:nvSpPr>
        <p:spPr bwMode="auto">
          <a:xfrm>
            <a:off x="4065588" y="6230938"/>
            <a:ext cx="38782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solidFill>
                  <a:srgbClr val="000000"/>
                </a:solidFill>
                <a:latin typeface="Helvetica" pitchFamily="34" charset="0"/>
              </a:rPr>
              <a:t>(b)  A child with cri-du-chat syndrome</a:t>
            </a:r>
            <a:endParaRPr lang="en-US" b="1" dirty="0"/>
          </a:p>
        </p:txBody>
      </p:sp>
      <p:sp>
        <p:nvSpPr>
          <p:cNvPr id="21511" name="Rectangle 55"/>
          <p:cNvSpPr>
            <a:spLocks noChangeArrowheads="1"/>
          </p:cNvSpPr>
          <p:nvPr/>
        </p:nvSpPr>
        <p:spPr bwMode="auto">
          <a:xfrm>
            <a:off x="3014663" y="3135313"/>
            <a:ext cx="75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Deleted</a:t>
            </a:r>
          </a:p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region</a:t>
            </a:r>
            <a:endParaRPr lang="en-US"/>
          </a:p>
        </p:txBody>
      </p:sp>
      <p:grpSp>
        <p:nvGrpSpPr>
          <p:cNvPr id="21512" name="Group 152"/>
          <p:cNvGrpSpPr>
            <a:grpSpLocks/>
          </p:cNvGrpSpPr>
          <p:nvPr/>
        </p:nvGrpSpPr>
        <p:grpSpPr bwMode="auto">
          <a:xfrm>
            <a:off x="2808288" y="3313113"/>
            <a:ext cx="171450" cy="177800"/>
            <a:chOff x="2808288" y="3313113"/>
            <a:chExt cx="171450" cy="177800"/>
          </a:xfrm>
        </p:grpSpPr>
        <p:sp>
          <p:nvSpPr>
            <p:cNvPr id="21516" name="Line 68"/>
            <p:cNvSpPr>
              <a:spLocks noChangeShapeType="1"/>
            </p:cNvSpPr>
            <p:nvPr/>
          </p:nvSpPr>
          <p:spPr bwMode="auto">
            <a:xfrm flipH="1">
              <a:off x="2900363" y="3398838"/>
              <a:ext cx="793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69"/>
            <p:cNvSpPr>
              <a:spLocks/>
            </p:cNvSpPr>
            <p:nvPr/>
          </p:nvSpPr>
          <p:spPr bwMode="auto">
            <a:xfrm>
              <a:off x="2808288" y="3313113"/>
              <a:ext cx="92075" cy="177800"/>
            </a:xfrm>
            <a:custGeom>
              <a:avLst/>
              <a:gdLst>
                <a:gd name="T0" fmla="*/ 0 w 58"/>
                <a:gd name="T1" fmla="*/ 0 h 112"/>
                <a:gd name="T2" fmla="*/ 2147483647 w 58"/>
                <a:gd name="T3" fmla="*/ 0 h 112"/>
                <a:gd name="T4" fmla="*/ 2147483647 w 58"/>
                <a:gd name="T5" fmla="*/ 0 h 112"/>
                <a:gd name="T6" fmla="*/ 2147483647 w 58"/>
                <a:gd name="T7" fmla="*/ 2147483647 h 112"/>
                <a:gd name="T8" fmla="*/ 2147483647 w 58"/>
                <a:gd name="T9" fmla="*/ 2147483647 h 112"/>
                <a:gd name="T10" fmla="*/ 2147483647 w 58"/>
                <a:gd name="T11" fmla="*/ 2147483647 h 112"/>
                <a:gd name="T12" fmla="*/ 2147483647 w 58"/>
                <a:gd name="T13" fmla="*/ 2147483647 h 112"/>
                <a:gd name="T14" fmla="*/ 2147483647 w 58"/>
                <a:gd name="T15" fmla="*/ 2147483647 h 112"/>
                <a:gd name="T16" fmla="*/ 2147483647 w 58"/>
                <a:gd name="T17" fmla="*/ 2147483647 h 112"/>
                <a:gd name="T18" fmla="*/ 2147483647 w 58"/>
                <a:gd name="T19" fmla="*/ 2147483647 h 112"/>
                <a:gd name="T20" fmla="*/ 2147483647 w 58"/>
                <a:gd name="T21" fmla="*/ 2147483647 h 112"/>
                <a:gd name="T22" fmla="*/ 2147483647 w 58"/>
                <a:gd name="T23" fmla="*/ 2147483647 h 112"/>
                <a:gd name="T24" fmla="*/ 2147483647 w 58"/>
                <a:gd name="T25" fmla="*/ 2147483647 h 112"/>
                <a:gd name="T26" fmla="*/ 0 w 58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112"/>
                <a:gd name="T44" fmla="*/ 58 w 58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112">
                  <a:moveTo>
                    <a:pt x="0" y="0"/>
                  </a:moveTo>
                  <a:lnTo>
                    <a:pt x="34" y="0"/>
                  </a:lnTo>
                  <a:lnTo>
                    <a:pt x="42" y="2"/>
                  </a:lnTo>
                  <a:lnTo>
                    <a:pt x="50" y="8"/>
                  </a:lnTo>
                  <a:lnTo>
                    <a:pt x="56" y="16"/>
                  </a:lnTo>
                  <a:lnTo>
                    <a:pt x="58" y="26"/>
                  </a:lnTo>
                  <a:lnTo>
                    <a:pt x="58" y="88"/>
                  </a:lnTo>
                  <a:lnTo>
                    <a:pt x="56" y="98"/>
                  </a:lnTo>
                  <a:lnTo>
                    <a:pt x="50" y="106"/>
                  </a:lnTo>
                  <a:lnTo>
                    <a:pt x="42" y="110"/>
                  </a:lnTo>
                  <a:lnTo>
                    <a:pt x="34" y="112"/>
                  </a:lnTo>
                  <a:lnTo>
                    <a:pt x="0" y="11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Rectangle 151"/>
          <p:cNvSpPr>
            <a:spLocks noChangeArrowheads="1"/>
          </p:cNvSpPr>
          <p:nvPr/>
        </p:nvSpPr>
        <p:spPr bwMode="auto">
          <a:xfrm>
            <a:off x="1203325" y="5956300"/>
            <a:ext cx="2005013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10101"/>
                </a:solidFill>
              </a:rPr>
              <a:t>© Biophoto Assocates/Science Source/Photo Researchers</a:t>
            </a:r>
            <a:endParaRPr lang="en-US"/>
          </a:p>
        </p:txBody>
      </p:sp>
      <p:sp>
        <p:nvSpPr>
          <p:cNvPr id="21515" name="Rectangle 200"/>
          <p:cNvSpPr>
            <a:spLocks noChangeArrowheads="1"/>
          </p:cNvSpPr>
          <p:nvPr/>
        </p:nvSpPr>
        <p:spPr bwMode="auto">
          <a:xfrm>
            <a:off x="5799138" y="5953125"/>
            <a:ext cx="5064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00">
                <a:solidFill>
                  <a:srgbClr val="010101"/>
                </a:solidFill>
              </a:rPr>
              <a:t>© Jeff Noneley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11525" cy="2087562"/>
          </a:xfrm>
        </p:spPr>
        <p:txBody>
          <a:bodyPr>
            <a:normAutofit/>
          </a:bodyPr>
          <a:lstStyle/>
          <a:p>
            <a:r>
              <a:rPr lang="en-US" sz="2400" b="1" kern="1200" dirty="0" smtClean="0">
                <a:solidFill>
                  <a:srgbClr val="000000"/>
                </a:solidFill>
                <a:effectLst/>
                <a:latin typeface="Helvetica"/>
                <a:ea typeface="+mn-ea"/>
                <a:cs typeface="+mn-cs"/>
              </a:rPr>
              <a:t>G-banding and deletions used to map some genes/phenotypes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638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7" descr="bro25332_21_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33375"/>
            <a:ext cx="539115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Line 313"/>
          <p:cNvSpPr>
            <a:spLocks noChangeShapeType="1"/>
          </p:cNvSpPr>
          <p:nvPr/>
        </p:nvSpPr>
        <p:spPr bwMode="auto">
          <a:xfrm>
            <a:off x="3381375" y="1816100"/>
            <a:ext cx="1588" cy="74930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02" name="Line 314"/>
          <p:cNvSpPr>
            <a:spLocks noChangeShapeType="1"/>
          </p:cNvSpPr>
          <p:nvPr/>
        </p:nvSpPr>
        <p:spPr bwMode="auto">
          <a:xfrm>
            <a:off x="3559175" y="1889125"/>
            <a:ext cx="1588" cy="320675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grpSp>
        <p:nvGrpSpPr>
          <p:cNvPr id="8197" name="Group 164"/>
          <p:cNvGrpSpPr>
            <a:grpSpLocks/>
          </p:cNvGrpSpPr>
          <p:nvPr/>
        </p:nvGrpSpPr>
        <p:grpSpPr bwMode="auto">
          <a:xfrm>
            <a:off x="3838575" y="1917700"/>
            <a:ext cx="1588" cy="650875"/>
            <a:chOff x="2647950" y="2139950"/>
            <a:chExt cx="1588" cy="650875"/>
          </a:xfrm>
        </p:grpSpPr>
        <p:sp>
          <p:nvSpPr>
            <p:cNvPr id="4180" name="Line 315"/>
            <p:cNvSpPr>
              <a:spLocks noChangeShapeType="1"/>
            </p:cNvSpPr>
            <p:nvPr/>
          </p:nvSpPr>
          <p:spPr bwMode="auto">
            <a:xfrm>
              <a:off x="2647950" y="2139950"/>
              <a:ext cx="1588" cy="29210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  <p:sp>
          <p:nvSpPr>
            <p:cNvPr id="4181" name="Line 316"/>
            <p:cNvSpPr>
              <a:spLocks noChangeShapeType="1"/>
            </p:cNvSpPr>
            <p:nvPr/>
          </p:nvSpPr>
          <p:spPr bwMode="auto">
            <a:xfrm>
              <a:off x="2647950" y="2476500"/>
              <a:ext cx="1588" cy="6350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  <p:sp>
          <p:nvSpPr>
            <p:cNvPr id="4182" name="Line 317"/>
            <p:cNvSpPr>
              <a:spLocks noChangeShapeType="1"/>
            </p:cNvSpPr>
            <p:nvPr/>
          </p:nvSpPr>
          <p:spPr bwMode="auto">
            <a:xfrm>
              <a:off x="2647950" y="2603500"/>
              <a:ext cx="1588" cy="6350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  <p:sp>
          <p:nvSpPr>
            <p:cNvPr id="4183" name="Line 318"/>
            <p:cNvSpPr>
              <a:spLocks noChangeShapeType="1"/>
            </p:cNvSpPr>
            <p:nvPr/>
          </p:nvSpPr>
          <p:spPr bwMode="auto">
            <a:xfrm>
              <a:off x="2647950" y="2730500"/>
              <a:ext cx="1588" cy="603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</p:grpSp>
      <p:sp>
        <p:nvSpPr>
          <p:cNvPr id="4104" name="Line 325"/>
          <p:cNvSpPr>
            <a:spLocks noChangeShapeType="1"/>
          </p:cNvSpPr>
          <p:nvPr/>
        </p:nvSpPr>
        <p:spPr bwMode="auto">
          <a:xfrm>
            <a:off x="3981450" y="1917700"/>
            <a:ext cx="1588" cy="29210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05" name="Line 326"/>
          <p:cNvSpPr>
            <a:spLocks noChangeShapeType="1"/>
          </p:cNvSpPr>
          <p:nvPr/>
        </p:nvSpPr>
        <p:spPr bwMode="auto">
          <a:xfrm>
            <a:off x="4121150" y="1917700"/>
            <a:ext cx="1588" cy="29210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06" name="Line 327"/>
          <p:cNvSpPr>
            <a:spLocks noChangeShapeType="1"/>
          </p:cNvSpPr>
          <p:nvPr/>
        </p:nvSpPr>
        <p:spPr bwMode="auto">
          <a:xfrm>
            <a:off x="4257675" y="1917700"/>
            <a:ext cx="1588" cy="29210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07" name="Line 328"/>
          <p:cNvSpPr>
            <a:spLocks noChangeShapeType="1"/>
          </p:cNvSpPr>
          <p:nvPr/>
        </p:nvSpPr>
        <p:spPr bwMode="auto">
          <a:xfrm>
            <a:off x="4498975" y="1997075"/>
            <a:ext cx="1588" cy="212725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08" name="Line 329"/>
          <p:cNvSpPr>
            <a:spLocks noChangeShapeType="1"/>
          </p:cNvSpPr>
          <p:nvPr/>
        </p:nvSpPr>
        <p:spPr bwMode="auto">
          <a:xfrm>
            <a:off x="5267325" y="1901825"/>
            <a:ext cx="1588" cy="307975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09" name="Line 330"/>
          <p:cNvSpPr>
            <a:spLocks noChangeShapeType="1"/>
          </p:cNvSpPr>
          <p:nvPr/>
        </p:nvSpPr>
        <p:spPr bwMode="auto">
          <a:xfrm>
            <a:off x="5635625" y="1917700"/>
            <a:ext cx="1588" cy="29210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10" name="Line 331"/>
          <p:cNvSpPr>
            <a:spLocks noChangeShapeType="1"/>
          </p:cNvSpPr>
          <p:nvPr/>
        </p:nvSpPr>
        <p:spPr bwMode="auto">
          <a:xfrm>
            <a:off x="5762625" y="1917700"/>
            <a:ext cx="1588" cy="29210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11" name="Line 332"/>
          <p:cNvSpPr>
            <a:spLocks noChangeShapeType="1"/>
          </p:cNvSpPr>
          <p:nvPr/>
        </p:nvSpPr>
        <p:spPr bwMode="auto">
          <a:xfrm>
            <a:off x="5905500" y="1939925"/>
            <a:ext cx="1588" cy="60960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12" name="Line 333"/>
          <p:cNvSpPr>
            <a:spLocks noChangeShapeType="1"/>
          </p:cNvSpPr>
          <p:nvPr/>
        </p:nvSpPr>
        <p:spPr bwMode="auto">
          <a:xfrm flipH="1">
            <a:off x="6300788" y="2000250"/>
            <a:ext cx="0" cy="20955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13" name="Line 334"/>
          <p:cNvSpPr>
            <a:spLocks noChangeShapeType="1"/>
          </p:cNvSpPr>
          <p:nvPr/>
        </p:nvSpPr>
        <p:spPr bwMode="auto">
          <a:xfrm>
            <a:off x="6911975" y="2000250"/>
            <a:ext cx="1588" cy="20955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grpSp>
        <p:nvGrpSpPr>
          <p:cNvPr id="8208" name="Group 166"/>
          <p:cNvGrpSpPr>
            <a:grpSpLocks/>
          </p:cNvGrpSpPr>
          <p:nvPr/>
        </p:nvGrpSpPr>
        <p:grpSpPr bwMode="auto">
          <a:xfrm>
            <a:off x="6470650" y="1933575"/>
            <a:ext cx="4763" cy="635000"/>
            <a:chOff x="5280025" y="2155825"/>
            <a:chExt cx="4763" cy="635000"/>
          </a:xfrm>
        </p:grpSpPr>
        <p:sp>
          <p:nvSpPr>
            <p:cNvPr id="4176" name="Line 322"/>
            <p:cNvSpPr>
              <a:spLocks noChangeShapeType="1"/>
            </p:cNvSpPr>
            <p:nvPr/>
          </p:nvSpPr>
          <p:spPr bwMode="auto">
            <a:xfrm>
              <a:off x="5280025" y="2476500"/>
              <a:ext cx="1588" cy="6350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  <p:sp>
          <p:nvSpPr>
            <p:cNvPr id="4177" name="Line 323"/>
            <p:cNvSpPr>
              <a:spLocks noChangeShapeType="1"/>
            </p:cNvSpPr>
            <p:nvPr/>
          </p:nvSpPr>
          <p:spPr bwMode="auto">
            <a:xfrm>
              <a:off x="5280025" y="2603500"/>
              <a:ext cx="1588" cy="6350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  <p:sp>
          <p:nvSpPr>
            <p:cNvPr id="4178" name="Line 324"/>
            <p:cNvSpPr>
              <a:spLocks noChangeShapeType="1"/>
            </p:cNvSpPr>
            <p:nvPr/>
          </p:nvSpPr>
          <p:spPr bwMode="auto">
            <a:xfrm>
              <a:off x="5280025" y="2730500"/>
              <a:ext cx="1588" cy="603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  <p:sp>
          <p:nvSpPr>
            <p:cNvPr id="4179" name="Line 335"/>
            <p:cNvSpPr>
              <a:spLocks noChangeShapeType="1"/>
            </p:cNvSpPr>
            <p:nvPr/>
          </p:nvSpPr>
          <p:spPr bwMode="auto">
            <a:xfrm>
              <a:off x="5283200" y="2155825"/>
              <a:ext cx="1588" cy="2762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</p:grpSp>
      <p:sp>
        <p:nvSpPr>
          <p:cNvPr id="4115" name="Line 336"/>
          <p:cNvSpPr>
            <a:spLocks noChangeShapeType="1"/>
          </p:cNvSpPr>
          <p:nvPr/>
        </p:nvSpPr>
        <p:spPr bwMode="auto">
          <a:xfrm>
            <a:off x="7099300" y="1933575"/>
            <a:ext cx="1588" cy="276225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16" name="Line 337"/>
          <p:cNvSpPr>
            <a:spLocks noChangeShapeType="1"/>
          </p:cNvSpPr>
          <p:nvPr/>
        </p:nvSpPr>
        <p:spPr bwMode="auto">
          <a:xfrm>
            <a:off x="7575550" y="1911350"/>
            <a:ext cx="1588" cy="638175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17" name="Line 338"/>
          <p:cNvSpPr>
            <a:spLocks noChangeShapeType="1"/>
          </p:cNvSpPr>
          <p:nvPr/>
        </p:nvSpPr>
        <p:spPr bwMode="auto">
          <a:xfrm>
            <a:off x="7308850" y="1895475"/>
            <a:ext cx="1588" cy="314325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18" name="Line 339"/>
          <p:cNvSpPr>
            <a:spLocks noChangeShapeType="1"/>
          </p:cNvSpPr>
          <p:nvPr/>
        </p:nvSpPr>
        <p:spPr bwMode="auto">
          <a:xfrm>
            <a:off x="7766050" y="1895475"/>
            <a:ext cx="1588" cy="31115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19" name="Line 340"/>
          <p:cNvSpPr>
            <a:spLocks noChangeShapeType="1"/>
          </p:cNvSpPr>
          <p:nvPr/>
        </p:nvSpPr>
        <p:spPr bwMode="auto">
          <a:xfrm>
            <a:off x="7991475" y="1901825"/>
            <a:ext cx="1588" cy="30480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grpSp>
        <p:nvGrpSpPr>
          <p:cNvPr id="8214" name="Group 165"/>
          <p:cNvGrpSpPr>
            <a:grpSpLocks/>
          </p:cNvGrpSpPr>
          <p:nvPr/>
        </p:nvGrpSpPr>
        <p:grpSpPr bwMode="auto">
          <a:xfrm>
            <a:off x="5080000" y="1889125"/>
            <a:ext cx="1588" cy="679450"/>
            <a:chOff x="3889375" y="2111375"/>
            <a:chExt cx="1588" cy="679450"/>
          </a:xfrm>
        </p:grpSpPr>
        <p:sp>
          <p:nvSpPr>
            <p:cNvPr id="4172" name="Line 319"/>
            <p:cNvSpPr>
              <a:spLocks noChangeShapeType="1"/>
            </p:cNvSpPr>
            <p:nvPr/>
          </p:nvSpPr>
          <p:spPr bwMode="auto">
            <a:xfrm>
              <a:off x="3889375" y="2476500"/>
              <a:ext cx="1588" cy="6350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  <p:sp>
          <p:nvSpPr>
            <p:cNvPr id="4173" name="Line 320"/>
            <p:cNvSpPr>
              <a:spLocks noChangeShapeType="1"/>
            </p:cNvSpPr>
            <p:nvPr/>
          </p:nvSpPr>
          <p:spPr bwMode="auto">
            <a:xfrm>
              <a:off x="3889375" y="2603500"/>
              <a:ext cx="1588" cy="6350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  <p:sp>
          <p:nvSpPr>
            <p:cNvPr id="4174" name="Line 321"/>
            <p:cNvSpPr>
              <a:spLocks noChangeShapeType="1"/>
            </p:cNvSpPr>
            <p:nvPr/>
          </p:nvSpPr>
          <p:spPr bwMode="auto">
            <a:xfrm>
              <a:off x="3889375" y="2730500"/>
              <a:ext cx="1588" cy="603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  <p:sp>
          <p:nvSpPr>
            <p:cNvPr id="4175" name="Line 341"/>
            <p:cNvSpPr>
              <a:spLocks noChangeShapeType="1"/>
            </p:cNvSpPr>
            <p:nvPr/>
          </p:nvSpPr>
          <p:spPr bwMode="auto">
            <a:xfrm>
              <a:off x="3889375" y="2111375"/>
              <a:ext cx="1588" cy="32067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</p:grpSp>
      <p:sp>
        <p:nvSpPr>
          <p:cNvPr id="4121" name="Line 342"/>
          <p:cNvSpPr>
            <a:spLocks noChangeShapeType="1"/>
          </p:cNvSpPr>
          <p:nvPr/>
        </p:nvSpPr>
        <p:spPr bwMode="auto">
          <a:xfrm>
            <a:off x="4375150" y="1866900"/>
            <a:ext cx="1588" cy="704850"/>
          </a:xfrm>
          <a:prstGeom prst="line">
            <a:avLst/>
          </a:prstGeom>
          <a:noFill/>
          <a:ln w="101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grpSp>
        <p:nvGrpSpPr>
          <p:cNvPr id="8216" name="Group 88"/>
          <p:cNvGrpSpPr>
            <a:grpSpLocks/>
          </p:cNvGrpSpPr>
          <p:nvPr/>
        </p:nvGrpSpPr>
        <p:grpSpPr bwMode="auto">
          <a:xfrm>
            <a:off x="3451225" y="1057275"/>
            <a:ext cx="111125" cy="355600"/>
            <a:chOff x="2260600" y="1279525"/>
            <a:chExt cx="111125" cy="355600"/>
          </a:xfrm>
        </p:grpSpPr>
        <p:sp>
          <p:nvSpPr>
            <p:cNvPr id="2" name="Freeform 344"/>
            <p:cNvSpPr>
              <a:spLocks/>
            </p:cNvSpPr>
            <p:nvPr/>
          </p:nvSpPr>
          <p:spPr bwMode="auto">
            <a:xfrm>
              <a:off x="2260600" y="1441450"/>
              <a:ext cx="111125" cy="193675"/>
            </a:xfrm>
            <a:custGeom>
              <a:avLst/>
              <a:gdLst>
                <a:gd name="T0" fmla="*/ 2147483647 w 70"/>
                <a:gd name="T1" fmla="*/ 0 h 122"/>
                <a:gd name="T2" fmla="*/ 2147483647 w 70"/>
                <a:gd name="T3" fmla="*/ 2147483647 h 122"/>
                <a:gd name="T4" fmla="*/ 0 w 70"/>
                <a:gd name="T5" fmla="*/ 0 h 122"/>
                <a:gd name="T6" fmla="*/ 2147483647 w 70"/>
                <a:gd name="T7" fmla="*/ 2147483647 h 122"/>
                <a:gd name="T8" fmla="*/ 2147483647 w 70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122"/>
                <a:gd name="T17" fmla="*/ 70 w 7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122">
                  <a:moveTo>
                    <a:pt x="70" y="0"/>
                  </a:moveTo>
                  <a:lnTo>
                    <a:pt x="34" y="14"/>
                  </a:lnTo>
                  <a:lnTo>
                    <a:pt x="0" y="0"/>
                  </a:lnTo>
                  <a:lnTo>
                    <a:pt x="36" y="12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  <p:sp>
          <p:nvSpPr>
            <p:cNvPr id="3" name="Line 345"/>
            <p:cNvSpPr>
              <a:spLocks noChangeShapeType="1"/>
            </p:cNvSpPr>
            <p:nvPr/>
          </p:nvSpPr>
          <p:spPr bwMode="auto">
            <a:xfrm flipV="1">
              <a:off x="2314575" y="1279525"/>
              <a:ext cx="1588" cy="23495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</p:grpSp>
      <p:grpSp>
        <p:nvGrpSpPr>
          <p:cNvPr id="8217" name="Group 87"/>
          <p:cNvGrpSpPr>
            <a:grpSpLocks/>
          </p:cNvGrpSpPr>
          <p:nvPr/>
        </p:nvGrpSpPr>
        <p:grpSpPr bwMode="auto">
          <a:xfrm>
            <a:off x="6416675" y="1057275"/>
            <a:ext cx="114300" cy="355600"/>
            <a:chOff x="5226050" y="1279525"/>
            <a:chExt cx="114300" cy="355600"/>
          </a:xfrm>
        </p:grpSpPr>
        <p:sp>
          <p:nvSpPr>
            <p:cNvPr id="4124" name="Freeform 346"/>
            <p:cNvSpPr>
              <a:spLocks/>
            </p:cNvSpPr>
            <p:nvPr/>
          </p:nvSpPr>
          <p:spPr bwMode="auto">
            <a:xfrm>
              <a:off x="5226050" y="1441450"/>
              <a:ext cx="114300" cy="193675"/>
            </a:xfrm>
            <a:custGeom>
              <a:avLst/>
              <a:gdLst>
                <a:gd name="T0" fmla="*/ 2147483647 w 72"/>
                <a:gd name="T1" fmla="*/ 0 h 122"/>
                <a:gd name="T2" fmla="*/ 2147483647 w 72"/>
                <a:gd name="T3" fmla="*/ 2147483647 h 122"/>
                <a:gd name="T4" fmla="*/ 0 w 72"/>
                <a:gd name="T5" fmla="*/ 0 h 122"/>
                <a:gd name="T6" fmla="*/ 2147483647 w 72"/>
                <a:gd name="T7" fmla="*/ 2147483647 h 122"/>
                <a:gd name="T8" fmla="*/ 2147483647 w 72"/>
                <a:gd name="T9" fmla="*/ 0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22"/>
                <a:gd name="T17" fmla="*/ 72 w 72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22">
                  <a:moveTo>
                    <a:pt x="72" y="0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38" y="12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  <p:sp>
          <p:nvSpPr>
            <p:cNvPr id="4125" name="Line 347"/>
            <p:cNvSpPr>
              <a:spLocks noChangeShapeType="1"/>
            </p:cNvSpPr>
            <p:nvPr/>
          </p:nvSpPr>
          <p:spPr bwMode="auto">
            <a:xfrm flipV="1">
              <a:off x="5280025" y="1279525"/>
              <a:ext cx="1588" cy="234950"/>
            </a:xfrm>
            <a:prstGeom prst="line">
              <a:avLst/>
            </a:prstGeom>
            <a:noFill/>
            <a:ln w="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250" b="1"/>
            </a:p>
          </p:txBody>
        </p:sp>
      </p:grpSp>
      <p:sp>
        <p:nvSpPr>
          <p:cNvPr id="4126" name="Line 348"/>
          <p:cNvSpPr>
            <a:spLocks noChangeShapeType="1"/>
          </p:cNvSpPr>
          <p:nvPr/>
        </p:nvSpPr>
        <p:spPr bwMode="auto">
          <a:xfrm flipV="1">
            <a:off x="6499225" y="3805238"/>
            <a:ext cx="1588" cy="314325"/>
          </a:xfrm>
          <a:prstGeom prst="line">
            <a:avLst/>
          </a:prstGeom>
          <a:noFill/>
          <a:ln w="15367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27" name="Line 349"/>
          <p:cNvSpPr>
            <a:spLocks noChangeShapeType="1"/>
          </p:cNvSpPr>
          <p:nvPr/>
        </p:nvSpPr>
        <p:spPr bwMode="auto">
          <a:xfrm flipV="1">
            <a:off x="3644900" y="3805238"/>
            <a:ext cx="1588" cy="314325"/>
          </a:xfrm>
          <a:prstGeom prst="line">
            <a:avLst/>
          </a:prstGeom>
          <a:noFill/>
          <a:ln w="15367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28" name="Line 350"/>
          <p:cNvSpPr>
            <a:spLocks noChangeShapeType="1"/>
          </p:cNvSpPr>
          <p:nvPr/>
        </p:nvSpPr>
        <p:spPr bwMode="auto">
          <a:xfrm flipV="1">
            <a:off x="6397625" y="5089525"/>
            <a:ext cx="1588" cy="317500"/>
          </a:xfrm>
          <a:prstGeom prst="line">
            <a:avLst/>
          </a:prstGeom>
          <a:noFill/>
          <a:ln w="15367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29" name="Line 351"/>
          <p:cNvSpPr>
            <a:spLocks noChangeShapeType="1"/>
          </p:cNvSpPr>
          <p:nvPr/>
        </p:nvSpPr>
        <p:spPr bwMode="auto">
          <a:xfrm flipV="1">
            <a:off x="3543300" y="5140325"/>
            <a:ext cx="1588" cy="317500"/>
          </a:xfrm>
          <a:prstGeom prst="line">
            <a:avLst/>
          </a:prstGeom>
          <a:noFill/>
          <a:ln w="15367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50" b="1"/>
          </a:p>
        </p:txBody>
      </p:sp>
      <p:sp>
        <p:nvSpPr>
          <p:cNvPr id="4130" name="Rectangle 352"/>
          <p:cNvSpPr>
            <a:spLocks noChangeArrowheads="1"/>
          </p:cNvSpPr>
          <p:nvPr/>
        </p:nvSpPr>
        <p:spPr bwMode="auto">
          <a:xfrm>
            <a:off x="3413125" y="2057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A</a:t>
            </a:r>
            <a:endParaRPr lang="en-US" sz="1250" b="1"/>
          </a:p>
        </p:txBody>
      </p:sp>
      <p:sp>
        <p:nvSpPr>
          <p:cNvPr id="4131" name="Rectangle 353"/>
          <p:cNvSpPr>
            <a:spLocks noChangeArrowheads="1"/>
          </p:cNvSpPr>
          <p:nvPr/>
        </p:nvSpPr>
        <p:spPr bwMode="auto">
          <a:xfrm>
            <a:off x="3448050" y="23812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1</a:t>
            </a:r>
            <a:endParaRPr lang="en-US" sz="1250" b="1"/>
          </a:p>
        </p:txBody>
      </p:sp>
      <p:sp>
        <p:nvSpPr>
          <p:cNvPr id="4132" name="Rectangle 354"/>
          <p:cNvSpPr>
            <a:spLocks noChangeArrowheads="1"/>
          </p:cNvSpPr>
          <p:nvPr/>
        </p:nvSpPr>
        <p:spPr bwMode="auto">
          <a:xfrm>
            <a:off x="3203575" y="412750"/>
            <a:ext cx="19364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Cytogenetic map:</a:t>
            </a:r>
            <a:endParaRPr lang="en-US" b="1" dirty="0"/>
          </a:p>
        </p:txBody>
      </p:sp>
      <p:sp>
        <p:nvSpPr>
          <p:cNvPr id="4133" name="Rectangle 369"/>
          <p:cNvSpPr>
            <a:spLocks noChangeArrowheads="1"/>
          </p:cNvSpPr>
          <p:nvPr/>
        </p:nvSpPr>
        <p:spPr bwMode="auto">
          <a:xfrm>
            <a:off x="3200400" y="3140075"/>
            <a:ext cx="14875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Helvetica" pitchFamily="2" charset="0"/>
              </a:rPr>
              <a:t>Linkage map:</a:t>
            </a:r>
            <a:endParaRPr lang="en-US" b="1"/>
          </a:p>
        </p:txBody>
      </p:sp>
      <p:sp>
        <p:nvSpPr>
          <p:cNvPr id="4134" name="Rectangle 380"/>
          <p:cNvSpPr>
            <a:spLocks noChangeArrowheads="1"/>
          </p:cNvSpPr>
          <p:nvPr/>
        </p:nvSpPr>
        <p:spPr bwMode="auto">
          <a:xfrm>
            <a:off x="3162300" y="4572000"/>
            <a:ext cx="15517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Physical map:</a:t>
            </a:r>
            <a:endParaRPr lang="en-US" b="1" dirty="0"/>
          </a:p>
        </p:txBody>
      </p:sp>
      <p:sp>
        <p:nvSpPr>
          <p:cNvPr id="4135" name="Rectangle 392"/>
          <p:cNvSpPr>
            <a:spLocks noChangeArrowheads="1"/>
          </p:cNvSpPr>
          <p:nvPr/>
        </p:nvSpPr>
        <p:spPr bwMode="auto">
          <a:xfrm>
            <a:off x="3422650" y="866775"/>
            <a:ext cx="571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 i="1" dirty="0">
                <a:solidFill>
                  <a:srgbClr val="000000"/>
                </a:solidFill>
                <a:latin typeface="Helvetica" pitchFamily="2" charset="0"/>
              </a:rPr>
              <a:t>sc</a:t>
            </a:r>
            <a:r>
              <a:rPr lang="en-US" sz="1250" b="1" i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250" b="1" dirty="0">
                <a:solidFill>
                  <a:srgbClr val="000000"/>
                </a:solidFill>
                <a:latin typeface="Helvetica" pitchFamily="2" charset="0"/>
              </a:rPr>
              <a:t>(1A8)</a:t>
            </a:r>
            <a:endParaRPr lang="en-US" sz="1250" b="1" dirty="0"/>
          </a:p>
        </p:txBody>
      </p:sp>
      <p:sp>
        <p:nvSpPr>
          <p:cNvPr id="4136" name="Rectangle 399"/>
          <p:cNvSpPr>
            <a:spLocks noChangeArrowheads="1"/>
          </p:cNvSpPr>
          <p:nvPr/>
        </p:nvSpPr>
        <p:spPr bwMode="auto">
          <a:xfrm>
            <a:off x="6394450" y="866775"/>
            <a:ext cx="5318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 i="1" dirty="0">
                <a:solidFill>
                  <a:srgbClr val="000000"/>
                </a:solidFill>
                <a:latin typeface="Helvetica" pitchFamily="2" charset="0"/>
              </a:rPr>
              <a:t>w</a:t>
            </a:r>
            <a:r>
              <a:rPr lang="en-US" sz="1250" b="1" i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250" b="1" dirty="0">
                <a:solidFill>
                  <a:srgbClr val="000000"/>
                </a:solidFill>
                <a:latin typeface="Helvetica" pitchFamily="2" charset="0"/>
              </a:rPr>
              <a:t>(3B6)</a:t>
            </a:r>
            <a:endParaRPr lang="en-US" sz="1250" b="1" dirty="0"/>
          </a:p>
        </p:txBody>
      </p:sp>
      <p:sp>
        <p:nvSpPr>
          <p:cNvPr id="4137" name="Rectangle 405"/>
          <p:cNvSpPr>
            <a:spLocks noChangeArrowheads="1"/>
          </p:cNvSpPr>
          <p:nvPr/>
        </p:nvSpPr>
        <p:spPr bwMode="auto">
          <a:xfrm>
            <a:off x="6423025" y="3584575"/>
            <a:ext cx="16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>
                <a:solidFill>
                  <a:srgbClr val="000000"/>
                </a:solidFill>
                <a:latin typeface="Helvetica" pitchFamily="2" charset="0"/>
              </a:rPr>
              <a:t>w</a:t>
            </a:r>
            <a:endParaRPr lang="en-US" sz="1600" b="1"/>
          </a:p>
        </p:txBody>
      </p:sp>
      <p:sp>
        <p:nvSpPr>
          <p:cNvPr id="4138" name="Rectangle 406"/>
          <p:cNvSpPr>
            <a:spLocks noChangeArrowheads="1"/>
          </p:cNvSpPr>
          <p:nvPr/>
        </p:nvSpPr>
        <p:spPr bwMode="auto">
          <a:xfrm>
            <a:off x="3568700" y="3584575"/>
            <a:ext cx="76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 i="1">
                <a:solidFill>
                  <a:srgbClr val="000000"/>
                </a:solidFill>
                <a:latin typeface="Helvetica" pitchFamily="2" charset="0"/>
              </a:rPr>
              <a:t>s</a:t>
            </a:r>
            <a:endParaRPr lang="en-US" sz="1250" b="1"/>
          </a:p>
        </p:txBody>
      </p:sp>
      <p:sp>
        <p:nvSpPr>
          <p:cNvPr id="4139" name="Rectangle 407"/>
          <p:cNvSpPr>
            <a:spLocks noChangeArrowheads="1"/>
          </p:cNvSpPr>
          <p:nvPr/>
        </p:nvSpPr>
        <p:spPr bwMode="auto">
          <a:xfrm>
            <a:off x="3651250" y="358457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>
                <a:solidFill>
                  <a:srgbClr val="000000"/>
                </a:solidFill>
                <a:latin typeface="Helvetica" pitchFamily="2" charset="0"/>
              </a:rPr>
              <a:t>c</a:t>
            </a:r>
            <a:endParaRPr lang="en-US" sz="1600" b="1"/>
          </a:p>
        </p:txBody>
      </p:sp>
      <p:sp>
        <p:nvSpPr>
          <p:cNvPr id="4140" name="Rectangle 409"/>
          <p:cNvSpPr>
            <a:spLocks noChangeArrowheads="1"/>
          </p:cNvSpPr>
          <p:nvPr/>
        </p:nvSpPr>
        <p:spPr bwMode="auto">
          <a:xfrm>
            <a:off x="4791075" y="3870325"/>
            <a:ext cx="6508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Helvetica" pitchFamily="2" charset="0"/>
              </a:rPr>
              <a:t>1.5 mu</a:t>
            </a:r>
            <a:endParaRPr lang="en-US" sz="1600" b="1" dirty="0"/>
          </a:p>
        </p:txBody>
      </p:sp>
      <p:sp>
        <p:nvSpPr>
          <p:cNvPr id="4141" name="Rectangle 414"/>
          <p:cNvSpPr>
            <a:spLocks noChangeArrowheads="1"/>
          </p:cNvSpPr>
          <p:nvPr/>
        </p:nvSpPr>
        <p:spPr bwMode="auto">
          <a:xfrm>
            <a:off x="6321425" y="4879975"/>
            <a:ext cx="16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>
                <a:solidFill>
                  <a:srgbClr val="000000"/>
                </a:solidFill>
                <a:latin typeface="Helvetica" pitchFamily="2" charset="0"/>
              </a:rPr>
              <a:t>w</a:t>
            </a:r>
            <a:endParaRPr lang="en-US" sz="1600" b="1"/>
          </a:p>
        </p:txBody>
      </p:sp>
      <p:sp>
        <p:nvSpPr>
          <p:cNvPr id="4142" name="Rectangle 415"/>
          <p:cNvSpPr>
            <a:spLocks noChangeArrowheads="1"/>
          </p:cNvSpPr>
          <p:nvPr/>
        </p:nvSpPr>
        <p:spPr bwMode="auto">
          <a:xfrm>
            <a:off x="3470275" y="4946650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0000"/>
                </a:solidFill>
                <a:latin typeface="Helvetica" pitchFamily="2" charset="0"/>
              </a:rPr>
              <a:t>sc</a:t>
            </a:r>
            <a:endParaRPr lang="en-US" sz="1600" b="1" dirty="0"/>
          </a:p>
        </p:txBody>
      </p:sp>
      <p:sp>
        <p:nvSpPr>
          <p:cNvPr id="4144" name="Rectangle 417"/>
          <p:cNvSpPr>
            <a:spLocks noChangeArrowheads="1"/>
          </p:cNvSpPr>
          <p:nvPr/>
        </p:nvSpPr>
        <p:spPr bwMode="auto">
          <a:xfrm>
            <a:off x="4498975" y="5140325"/>
            <a:ext cx="99536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 dirty="0">
                <a:solidFill>
                  <a:srgbClr val="000000"/>
                </a:solidFill>
                <a:latin typeface="Helvetica" pitchFamily="2" charset="0"/>
              </a:rPr>
              <a:t>~ 2.4 x 10</a:t>
            </a:r>
            <a:r>
              <a:rPr lang="en-US" sz="1250" baseline="30000" dirty="0">
                <a:solidFill>
                  <a:srgbClr val="000000"/>
                </a:solidFill>
                <a:latin typeface="Helvetica" pitchFamily="2" charset="0"/>
              </a:rPr>
              <a:t>6</a:t>
            </a:r>
            <a:r>
              <a:rPr lang="en-US" sz="125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250" dirty="0" err="1">
                <a:solidFill>
                  <a:srgbClr val="000000"/>
                </a:solidFill>
                <a:latin typeface="Helvetica" pitchFamily="2" charset="0"/>
              </a:rPr>
              <a:t>bp</a:t>
            </a:r>
            <a:endParaRPr lang="en-US" sz="1250" b="1" dirty="0"/>
          </a:p>
        </p:txBody>
      </p:sp>
      <p:sp>
        <p:nvSpPr>
          <p:cNvPr id="4145" name="Rectangle 427"/>
          <p:cNvSpPr>
            <a:spLocks noChangeArrowheads="1"/>
          </p:cNvSpPr>
          <p:nvPr/>
        </p:nvSpPr>
        <p:spPr bwMode="auto">
          <a:xfrm>
            <a:off x="4225925" y="23812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1</a:t>
            </a:r>
            <a:endParaRPr lang="en-US" sz="1250" b="1"/>
          </a:p>
        </p:txBody>
      </p:sp>
      <p:sp>
        <p:nvSpPr>
          <p:cNvPr id="4146" name="Rectangle 428"/>
          <p:cNvSpPr>
            <a:spLocks noChangeArrowheads="1"/>
          </p:cNvSpPr>
          <p:nvPr/>
        </p:nvSpPr>
        <p:spPr bwMode="auto">
          <a:xfrm>
            <a:off x="4476750" y="23812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2</a:t>
            </a:r>
            <a:endParaRPr lang="en-US" sz="1250" b="1"/>
          </a:p>
        </p:txBody>
      </p:sp>
      <p:sp>
        <p:nvSpPr>
          <p:cNvPr id="4147" name="Rectangle 429"/>
          <p:cNvSpPr>
            <a:spLocks noChangeArrowheads="1"/>
          </p:cNvSpPr>
          <p:nvPr/>
        </p:nvSpPr>
        <p:spPr bwMode="auto">
          <a:xfrm>
            <a:off x="5721350" y="23812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2</a:t>
            </a:r>
            <a:endParaRPr lang="en-US" sz="1250" b="1"/>
          </a:p>
        </p:txBody>
      </p:sp>
      <p:sp>
        <p:nvSpPr>
          <p:cNvPr id="4148" name="Rectangle 430"/>
          <p:cNvSpPr>
            <a:spLocks noChangeArrowheads="1"/>
          </p:cNvSpPr>
          <p:nvPr/>
        </p:nvSpPr>
        <p:spPr bwMode="auto">
          <a:xfrm>
            <a:off x="6019800" y="23812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3</a:t>
            </a:r>
            <a:endParaRPr lang="en-US" sz="1250" b="1"/>
          </a:p>
        </p:txBody>
      </p:sp>
      <p:sp>
        <p:nvSpPr>
          <p:cNvPr id="4149" name="Rectangle 431"/>
          <p:cNvSpPr>
            <a:spLocks noChangeArrowheads="1"/>
          </p:cNvSpPr>
          <p:nvPr/>
        </p:nvSpPr>
        <p:spPr bwMode="auto">
          <a:xfrm>
            <a:off x="7397750" y="23812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3</a:t>
            </a:r>
            <a:endParaRPr lang="en-US" sz="1250" b="1"/>
          </a:p>
        </p:txBody>
      </p:sp>
      <p:sp>
        <p:nvSpPr>
          <p:cNvPr id="4150" name="Rectangle 432"/>
          <p:cNvSpPr>
            <a:spLocks noChangeArrowheads="1"/>
          </p:cNvSpPr>
          <p:nvPr/>
        </p:nvSpPr>
        <p:spPr bwMode="auto">
          <a:xfrm>
            <a:off x="7683500" y="238125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4</a:t>
            </a:r>
            <a:endParaRPr lang="en-US" sz="1250" b="1"/>
          </a:p>
        </p:txBody>
      </p:sp>
      <p:sp>
        <p:nvSpPr>
          <p:cNvPr id="4151" name="Rectangle 433"/>
          <p:cNvSpPr>
            <a:spLocks noChangeArrowheads="1"/>
          </p:cNvSpPr>
          <p:nvPr/>
        </p:nvSpPr>
        <p:spPr bwMode="auto">
          <a:xfrm>
            <a:off x="3629025" y="2057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B</a:t>
            </a:r>
            <a:endParaRPr lang="en-US" sz="1250" b="1"/>
          </a:p>
        </p:txBody>
      </p:sp>
      <p:sp>
        <p:nvSpPr>
          <p:cNvPr id="4152" name="Rectangle 434"/>
          <p:cNvSpPr>
            <a:spLocks noChangeArrowheads="1"/>
          </p:cNvSpPr>
          <p:nvPr/>
        </p:nvSpPr>
        <p:spPr bwMode="auto">
          <a:xfrm>
            <a:off x="3848100" y="205740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 dirty="0">
                <a:solidFill>
                  <a:srgbClr val="000000"/>
                </a:solidFill>
                <a:latin typeface="Helvetica" pitchFamily="2" charset="0"/>
              </a:rPr>
              <a:t>C</a:t>
            </a:r>
            <a:endParaRPr lang="en-US" sz="1250" b="1" dirty="0"/>
          </a:p>
        </p:txBody>
      </p:sp>
      <p:sp>
        <p:nvSpPr>
          <p:cNvPr id="4153" name="Rectangle 435"/>
          <p:cNvSpPr>
            <a:spLocks noChangeArrowheads="1"/>
          </p:cNvSpPr>
          <p:nvPr/>
        </p:nvSpPr>
        <p:spPr bwMode="auto">
          <a:xfrm>
            <a:off x="3990975" y="205740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 dirty="0">
                <a:solidFill>
                  <a:srgbClr val="000000"/>
                </a:solidFill>
                <a:latin typeface="Helvetica" pitchFamily="2" charset="0"/>
              </a:rPr>
              <a:t>D</a:t>
            </a:r>
            <a:endParaRPr lang="en-US" sz="1250" b="1" dirty="0"/>
          </a:p>
        </p:txBody>
      </p:sp>
      <p:sp>
        <p:nvSpPr>
          <p:cNvPr id="4154" name="Rectangle 436"/>
          <p:cNvSpPr>
            <a:spLocks noChangeArrowheads="1"/>
          </p:cNvSpPr>
          <p:nvPr/>
        </p:nvSpPr>
        <p:spPr bwMode="auto">
          <a:xfrm>
            <a:off x="4130675" y="2057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E</a:t>
            </a:r>
            <a:endParaRPr lang="en-US" sz="1250" b="1"/>
          </a:p>
        </p:txBody>
      </p:sp>
      <p:sp>
        <p:nvSpPr>
          <p:cNvPr id="4155" name="Rectangle 437"/>
          <p:cNvSpPr>
            <a:spLocks noChangeArrowheads="1"/>
          </p:cNvSpPr>
          <p:nvPr/>
        </p:nvSpPr>
        <p:spPr bwMode="auto">
          <a:xfrm>
            <a:off x="4267200" y="205740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 dirty="0">
                <a:solidFill>
                  <a:srgbClr val="000000"/>
                </a:solidFill>
                <a:latin typeface="Helvetica" pitchFamily="2" charset="0"/>
              </a:rPr>
              <a:t>F</a:t>
            </a:r>
            <a:endParaRPr lang="en-US" sz="1250" b="1" dirty="0"/>
          </a:p>
        </p:txBody>
      </p:sp>
      <p:sp>
        <p:nvSpPr>
          <p:cNvPr id="4156" name="Rectangle 438"/>
          <p:cNvSpPr>
            <a:spLocks noChangeArrowheads="1"/>
          </p:cNvSpPr>
          <p:nvPr/>
        </p:nvSpPr>
        <p:spPr bwMode="auto">
          <a:xfrm>
            <a:off x="4378325" y="2057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 dirty="0">
                <a:solidFill>
                  <a:srgbClr val="000000"/>
                </a:solidFill>
                <a:latin typeface="Helvetica" pitchFamily="2" charset="0"/>
              </a:rPr>
              <a:t>A</a:t>
            </a:r>
            <a:endParaRPr lang="en-US" sz="1250" b="1" dirty="0"/>
          </a:p>
        </p:txBody>
      </p:sp>
      <p:sp>
        <p:nvSpPr>
          <p:cNvPr id="4157" name="Rectangle 439"/>
          <p:cNvSpPr>
            <a:spLocks noChangeArrowheads="1"/>
          </p:cNvSpPr>
          <p:nvPr/>
        </p:nvSpPr>
        <p:spPr bwMode="auto">
          <a:xfrm>
            <a:off x="6099175" y="2057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A</a:t>
            </a:r>
            <a:endParaRPr lang="en-US" sz="1250" b="1"/>
          </a:p>
        </p:txBody>
      </p:sp>
      <p:sp>
        <p:nvSpPr>
          <p:cNvPr id="4158" name="Rectangle 440"/>
          <p:cNvSpPr>
            <a:spLocks noChangeArrowheads="1"/>
          </p:cNvSpPr>
          <p:nvPr/>
        </p:nvSpPr>
        <p:spPr bwMode="auto">
          <a:xfrm>
            <a:off x="7604125" y="2057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A</a:t>
            </a:r>
            <a:endParaRPr lang="en-US" sz="1250" b="1"/>
          </a:p>
        </p:txBody>
      </p:sp>
      <p:sp>
        <p:nvSpPr>
          <p:cNvPr id="4159" name="Rectangle 441"/>
          <p:cNvSpPr>
            <a:spLocks noChangeArrowheads="1"/>
          </p:cNvSpPr>
          <p:nvPr/>
        </p:nvSpPr>
        <p:spPr bwMode="auto">
          <a:xfrm>
            <a:off x="4714875" y="2057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B</a:t>
            </a:r>
            <a:endParaRPr lang="en-US" sz="1250" b="1"/>
          </a:p>
        </p:txBody>
      </p:sp>
      <p:sp>
        <p:nvSpPr>
          <p:cNvPr id="4160" name="Rectangle 442"/>
          <p:cNvSpPr>
            <a:spLocks noChangeArrowheads="1"/>
          </p:cNvSpPr>
          <p:nvPr/>
        </p:nvSpPr>
        <p:spPr bwMode="auto">
          <a:xfrm>
            <a:off x="6327775" y="2057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B</a:t>
            </a:r>
            <a:endParaRPr lang="en-US" sz="1250" b="1"/>
          </a:p>
        </p:txBody>
      </p:sp>
      <p:sp>
        <p:nvSpPr>
          <p:cNvPr id="4161" name="Rectangle 443"/>
          <p:cNvSpPr>
            <a:spLocks noChangeArrowheads="1"/>
          </p:cNvSpPr>
          <p:nvPr/>
        </p:nvSpPr>
        <p:spPr bwMode="auto">
          <a:xfrm>
            <a:off x="7804150" y="2057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B</a:t>
            </a:r>
            <a:endParaRPr lang="en-US" sz="1250" b="1"/>
          </a:p>
        </p:txBody>
      </p:sp>
      <p:sp>
        <p:nvSpPr>
          <p:cNvPr id="4162" name="Rectangle 444"/>
          <p:cNvSpPr>
            <a:spLocks noChangeArrowheads="1"/>
          </p:cNvSpPr>
          <p:nvPr/>
        </p:nvSpPr>
        <p:spPr bwMode="auto">
          <a:xfrm>
            <a:off x="6607175" y="2047875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C</a:t>
            </a:r>
            <a:endParaRPr lang="en-US" sz="1250" b="1"/>
          </a:p>
        </p:txBody>
      </p:sp>
      <p:sp>
        <p:nvSpPr>
          <p:cNvPr id="4163" name="Rectangle 445"/>
          <p:cNvSpPr>
            <a:spLocks noChangeArrowheads="1"/>
          </p:cNvSpPr>
          <p:nvPr/>
        </p:nvSpPr>
        <p:spPr bwMode="auto">
          <a:xfrm>
            <a:off x="8083550" y="2047875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C</a:t>
            </a:r>
            <a:endParaRPr lang="en-US" sz="1250" b="1"/>
          </a:p>
        </p:txBody>
      </p:sp>
      <p:sp>
        <p:nvSpPr>
          <p:cNvPr id="4164" name="Rectangle 446"/>
          <p:cNvSpPr>
            <a:spLocks noChangeArrowheads="1"/>
          </p:cNvSpPr>
          <p:nvPr/>
        </p:nvSpPr>
        <p:spPr bwMode="auto">
          <a:xfrm>
            <a:off x="5099050" y="2047875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C</a:t>
            </a:r>
            <a:endParaRPr lang="en-US" sz="1250" b="1"/>
          </a:p>
        </p:txBody>
      </p:sp>
      <p:sp>
        <p:nvSpPr>
          <p:cNvPr id="4165" name="Rectangle 447"/>
          <p:cNvSpPr>
            <a:spLocks noChangeArrowheads="1"/>
          </p:cNvSpPr>
          <p:nvPr/>
        </p:nvSpPr>
        <p:spPr bwMode="auto">
          <a:xfrm>
            <a:off x="5375275" y="205740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D</a:t>
            </a:r>
            <a:endParaRPr lang="en-US" sz="1250" b="1"/>
          </a:p>
        </p:txBody>
      </p:sp>
      <p:sp>
        <p:nvSpPr>
          <p:cNvPr id="4166" name="Rectangle 448"/>
          <p:cNvSpPr>
            <a:spLocks noChangeArrowheads="1"/>
          </p:cNvSpPr>
          <p:nvPr/>
        </p:nvSpPr>
        <p:spPr bwMode="auto">
          <a:xfrm>
            <a:off x="6927850" y="2057400"/>
            <a:ext cx="109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D</a:t>
            </a:r>
            <a:endParaRPr lang="en-US" sz="1250" b="1"/>
          </a:p>
        </p:txBody>
      </p:sp>
      <p:sp>
        <p:nvSpPr>
          <p:cNvPr id="4167" name="Rectangle 449"/>
          <p:cNvSpPr>
            <a:spLocks noChangeArrowheads="1"/>
          </p:cNvSpPr>
          <p:nvPr/>
        </p:nvSpPr>
        <p:spPr bwMode="auto">
          <a:xfrm>
            <a:off x="5651500" y="2057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 dirty="0">
                <a:solidFill>
                  <a:srgbClr val="000000"/>
                </a:solidFill>
                <a:latin typeface="Helvetica" pitchFamily="2" charset="0"/>
              </a:rPr>
              <a:t>E</a:t>
            </a:r>
            <a:endParaRPr lang="en-US" sz="1250" b="1" dirty="0"/>
          </a:p>
        </p:txBody>
      </p:sp>
      <p:sp>
        <p:nvSpPr>
          <p:cNvPr id="4168" name="Rectangle 450"/>
          <p:cNvSpPr>
            <a:spLocks noChangeArrowheads="1"/>
          </p:cNvSpPr>
          <p:nvPr/>
        </p:nvSpPr>
        <p:spPr bwMode="auto">
          <a:xfrm>
            <a:off x="7140575" y="2057400"/>
            <a:ext cx="101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E</a:t>
            </a:r>
            <a:endParaRPr lang="en-US" sz="1250" b="1"/>
          </a:p>
        </p:txBody>
      </p:sp>
      <p:sp>
        <p:nvSpPr>
          <p:cNvPr id="4169" name="Rectangle 451"/>
          <p:cNvSpPr>
            <a:spLocks noChangeArrowheads="1"/>
          </p:cNvSpPr>
          <p:nvPr/>
        </p:nvSpPr>
        <p:spPr bwMode="auto">
          <a:xfrm>
            <a:off x="5775325" y="205740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F</a:t>
            </a:r>
            <a:endParaRPr lang="en-US" sz="1250" b="1"/>
          </a:p>
        </p:txBody>
      </p:sp>
      <p:sp>
        <p:nvSpPr>
          <p:cNvPr id="4170" name="Rectangle 452"/>
          <p:cNvSpPr>
            <a:spLocks noChangeArrowheads="1"/>
          </p:cNvSpPr>
          <p:nvPr/>
        </p:nvSpPr>
        <p:spPr bwMode="auto">
          <a:xfrm>
            <a:off x="7381875" y="2057400"/>
            <a:ext cx="936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50">
                <a:solidFill>
                  <a:srgbClr val="000000"/>
                </a:solidFill>
                <a:latin typeface="Helvetica" pitchFamily="2" charset="0"/>
              </a:rPr>
              <a:t>F</a:t>
            </a:r>
            <a:endParaRPr lang="en-US" sz="1250" b="1"/>
          </a:p>
        </p:txBody>
      </p:sp>
      <p:sp>
        <p:nvSpPr>
          <p:cNvPr id="8263" name="Rectangle 3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90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sp>
        <p:nvSpPr>
          <p:cNvPr id="3234826" name="Text Box 10"/>
          <p:cNvSpPr txBox="1">
            <a:spLocks noChangeArrowheads="1"/>
          </p:cNvSpPr>
          <p:nvPr/>
        </p:nvSpPr>
        <p:spPr bwMode="auto">
          <a:xfrm>
            <a:off x="228600" y="6172200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Brooker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Figure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21.1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66" name="Text Box 18"/>
          <p:cNvSpPr txBox="1">
            <a:spLocks noChangeArrowheads="1"/>
          </p:cNvSpPr>
          <p:nvPr/>
        </p:nvSpPr>
        <p:spPr bwMode="auto">
          <a:xfrm>
            <a:off x="51954" y="4071937"/>
            <a:ext cx="2234046" cy="147732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Results </a:t>
            </a:r>
            <a:r>
              <a:rPr lang="en-US" dirty="0"/>
              <a:t>from </a:t>
            </a:r>
          </a:p>
          <a:p>
            <a:pPr eaLnBrk="1" hangingPunct="1"/>
            <a:r>
              <a:rPr lang="en-US" dirty="0"/>
              <a:t>each type of </a:t>
            </a:r>
          </a:p>
          <a:p>
            <a:pPr eaLnBrk="1" hangingPunct="1"/>
            <a:r>
              <a:rPr lang="en-US" dirty="0"/>
              <a:t>mapping technique</a:t>
            </a:r>
          </a:p>
          <a:p>
            <a:pPr eaLnBrk="1" hangingPunct="1"/>
            <a:r>
              <a:rPr lang="en-US" dirty="0"/>
              <a:t> may be slightly </a:t>
            </a:r>
          </a:p>
          <a:p>
            <a:pPr eaLnBrk="1" hangingPunct="1"/>
            <a:r>
              <a:rPr lang="en-US" dirty="0"/>
              <a:t>different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98450"/>
            <a:ext cx="2746375" cy="177323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Three types of maps associated with the Genome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17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4826" grpId="0"/>
      <p:bldP spid="8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bro25332_21_03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2750"/>
            <a:ext cx="685800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7467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kern="1200" dirty="0" smtClean="0">
                <a:solidFill>
                  <a:srgbClr val="000000"/>
                </a:solidFill>
                <a:effectLst/>
                <a:latin typeface="Calibri"/>
              </a:rPr>
              <a:t>For cytogenetic mapping: fluorescence</a:t>
            </a:r>
            <a:r>
              <a:rPr lang="en-US" sz="2000" b="1" kern="1200" baseline="0" dirty="0" smtClean="0">
                <a:solidFill>
                  <a:srgbClr val="000000"/>
                </a:solidFill>
                <a:effectLst/>
                <a:latin typeface="Calibri"/>
              </a:rPr>
              <a:t> </a:t>
            </a:r>
            <a:r>
              <a:rPr lang="en-US" sz="2000" b="1" i="1" kern="1200" baseline="0" dirty="0" smtClean="0">
                <a:solidFill>
                  <a:srgbClr val="000000"/>
                </a:solidFill>
                <a:effectLst/>
                <a:latin typeface="Calibri"/>
              </a:rPr>
              <a:t>in situ</a:t>
            </a:r>
            <a:r>
              <a:rPr lang="en-US" sz="2000" b="1" i="0" kern="1200" baseline="0" dirty="0" smtClean="0">
                <a:solidFill>
                  <a:srgbClr val="000000"/>
                </a:solidFill>
                <a:effectLst/>
                <a:latin typeface="Calibri"/>
              </a:rPr>
              <a:t> hybridization (FISH)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141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925" name="Text Box 13"/>
          <p:cNvSpPr txBox="1">
            <a:spLocks noChangeArrowheads="1"/>
          </p:cNvSpPr>
          <p:nvPr/>
        </p:nvSpPr>
        <p:spPr bwMode="auto">
          <a:xfrm>
            <a:off x="228600" y="6397823"/>
            <a:ext cx="891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Brooker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Figure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21.2</a:t>
            </a:r>
            <a:endParaRPr lang="en-US" sz="11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3"/>
          <p:cNvSpPr>
            <a:spLocks noChangeArrowheads="1"/>
          </p:cNvSpPr>
          <p:nvPr/>
        </p:nvSpPr>
        <p:spPr bwMode="auto">
          <a:xfrm>
            <a:off x="533400" y="66294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90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pic>
        <p:nvPicPr>
          <p:cNvPr id="12293" name="Picture 2784" descr="bro25332_21_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4"/>
          <a:stretch>
            <a:fillRect/>
          </a:stretch>
        </p:blipFill>
        <p:spPr bwMode="auto">
          <a:xfrm>
            <a:off x="838200" y="944562"/>
            <a:ext cx="291623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oup 2788"/>
          <p:cNvGrpSpPr>
            <a:grpSpLocks noChangeAspect="1"/>
          </p:cNvGrpSpPr>
          <p:nvPr/>
        </p:nvGrpSpPr>
        <p:grpSpPr bwMode="auto">
          <a:xfrm>
            <a:off x="1425575" y="1184275"/>
            <a:ext cx="752475" cy="123825"/>
            <a:chOff x="3979863" y="755650"/>
            <a:chExt cx="501650" cy="82550"/>
          </a:xfrm>
        </p:grpSpPr>
        <p:sp>
          <p:nvSpPr>
            <p:cNvPr id="12326" name="Freeform 2607"/>
            <p:cNvSpPr>
              <a:spLocks noChangeAspect="1"/>
            </p:cNvSpPr>
            <p:nvPr/>
          </p:nvSpPr>
          <p:spPr bwMode="auto">
            <a:xfrm>
              <a:off x="3979863" y="755650"/>
              <a:ext cx="501650" cy="53975"/>
            </a:xfrm>
            <a:custGeom>
              <a:avLst/>
              <a:gdLst>
                <a:gd name="T0" fmla="*/ 2147483647 w 316"/>
                <a:gd name="T1" fmla="*/ 2147483647 h 34"/>
                <a:gd name="T2" fmla="*/ 2147483647 w 316"/>
                <a:gd name="T3" fmla="*/ 0 h 34"/>
                <a:gd name="T4" fmla="*/ 0 w 316"/>
                <a:gd name="T5" fmla="*/ 0 h 34"/>
                <a:gd name="T6" fmla="*/ 0 60000 65536"/>
                <a:gd name="T7" fmla="*/ 0 60000 65536"/>
                <a:gd name="T8" fmla="*/ 0 60000 65536"/>
                <a:gd name="T9" fmla="*/ 0 w 316"/>
                <a:gd name="T10" fmla="*/ 0 h 34"/>
                <a:gd name="T11" fmla="*/ 316 w 316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" h="34">
                  <a:moveTo>
                    <a:pt x="316" y="34"/>
                  </a:moveTo>
                  <a:lnTo>
                    <a:pt x="128" y="0"/>
                  </a:lnTo>
                  <a:lnTo>
                    <a:pt x="0" y="0"/>
                  </a:lnTo>
                </a:path>
              </a:pathLst>
            </a:custGeom>
            <a:noFill/>
            <a:ln w="1397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327" name="Line 2608"/>
            <p:cNvSpPr>
              <a:spLocks noChangeAspect="1" noChangeShapeType="1"/>
            </p:cNvSpPr>
            <p:nvPr/>
          </p:nvSpPr>
          <p:spPr bwMode="auto">
            <a:xfrm>
              <a:off x="4176713" y="755650"/>
              <a:ext cx="244475" cy="82550"/>
            </a:xfrm>
            <a:prstGeom prst="line">
              <a:avLst/>
            </a:prstGeom>
            <a:noFill/>
            <a:ln w="1397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2295" name="Freeform 2607"/>
          <p:cNvSpPr>
            <a:spLocks noChangeAspect="1"/>
          </p:cNvSpPr>
          <p:nvPr/>
        </p:nvSpPr>
        <p:spPr bwMode="auto">
          <a:xfrm>
            <a:off x="1563688" y="3011487"/>
            <a:ext cx="452437" cy="163513"/>
          </a:xfrm>
          <a:custGeom>
            <a:avLst/>
            <a:gdLst>
              <a:gd name="T0" fmla="*/ 2147483647 w 316"/>
              <a:gd name="T1" fmla="*/ 2147483647 h 34"/>
              <a:gd name="T2" fmla="*/ 2147483647 w 316"/>
              <a:gd name="T3" fmla="*/ 0 h 34"/>
              <a:gd name="T4" fmla="*/ 0 w 316"/>
              <a:gd name="T5" fmla="*/ 0 h 34"/>
              <a:gd name="T6" fmla="*/ 0 60000 65536"/>
              <a:gd name="T7" fmla="*/ 0 60000 65536"/>
              <a:gd name="T8" fmla="*/ 0 60000 65536"/>
              <a:gd name="T9" fmla="*/ 0 w 316"/>
              <a:gd name="T10" fmla="*/ 0 h 34"/>
              <a:gd name="T11" fmla="*/ 316 w 316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" h="34">
                <a:moveTo>
                  <a:pt x="316" y="34"/>
                </a:move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 w="139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grpSp>
        <p:nvGrpSpPr>
          <p:cNvPr id="12296" name="Group 374"/>
          <p:cNvGrpSpPr>
            <a:grpSpLocks noChangeAspect="1"/>
          </p:cNvGrpSpPr>
          <p:nvPr/>
        </p:nvGrpSpPr>
        <p:grpSpPr bwMode="auto">
          <a:xfrm>
            <a:off x="2220913" y="2244725"/>
            <a:ext cx="76200" cy="623887"/>
            <a:chOff x="4510088" y="1463675"/>
            <a:chExt cx="50800" cy="415925"/>
          </a:xfrm>
        </p:grpSpPr>
        <p:sp>
          <p:nvSpPr>
            <p:cNvPr id="12324" name="Freeform 2365"/>
            <p:cNvSpPr>
              <a:spLocks noChangeAspect="1"/>
            </p:cNvSpPr>
            <p:nvPr/>
          </p:nvSpPr>
          <p:spPr bwMode="auto">
            <a:xfrm>
              <a:off x="4510088" y="1793875"/>
              <a:ext cx="50800" cy="85725"/>
            </a:xfrm>
            <a:custGeom>
              <a:avLst/>
              <a:gdLst>
                <a:gd name="T0" fmla="*/ 2147483647 w 32"/>
                <a:gd name="T1" fmla="*/ 0 h 54"/>
                <a:gd name="T2" fmla="*/ 2147483647 w 32"/>
                <a:gd name="T3" fmla="*/ 2147483647 h 54"/>
                <a:gd name="T4" fmla="*/ 0 w 32"/>
                <a:gd name="T5" fmla="*/ 0 h 54"/>
                <a:gd name="T6" fmla="*/ 2147483647 w 32"/>
                <a:gd name="T7" fmla="*/ 2147483647 h 54"/>
                <a:gd name="T8" fmla="*/ 2147483647 w 32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4"/>
                <a:gd name="T17" fmla="*/ 32 w 3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4">
                  <a:moveTo>
                    <a:pt x="32" y="0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5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325" name="Line 2366"/>
            <p:cNvSpPr>
              <a:spLocks noChangeAspect="1" noChangeShapeType="1"/>
            </p:cNvSpPr>
            <p:nvPr/>
          </p:nvSpPr>
          <p:spPr bwMode="auto">
            <a:xfrm flipV="1">
              <a:off x="4535276" y="1463675"/>
              <a:ext cx="1588" cy="36195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2298" name="Rectangle 409"/>
          <p:cNvSpPr>
            <a:spLocks noChangeAspect="1" noChangeArrowheads="1"/>
          </p:cNvSpPr>
          <p:nvPr/>
        </p:nvSpPr>
        <p:spPr bwMode="auto">
          <a:xfrm>
            <a:off x="1049338" y="1112837"/>
            <a:ext cx="6892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Sister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chromatids</a:t>
            </a:r>
            <a:endParaRPr lang="en-US" sz="1000" b="1"/>
          </a:p>
        </p:txBody>
      </p:sp>
      <p:sp>
        <p:nvSpPr>
          <p:cNvPr id="12299" name="Rectangle 409"/>
          <p:cNvSpPr>
            <a:spLocks noChangeAspect="1" noChangeArrowheads="1"/>
          </p:cNvSpPr>
          <p:nvPr/>
        </p:nvSpPr>
        <p:spPr bwMode="auto">
          <a:xfrm>
            <a:off x="2924175" y="1108075"/>
            <a:ext cx="7037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Treat cells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with agents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that make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them swell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and fixes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them onto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slide.</a:t>
            </a:r>
            <a:endParaRPr lang="en-US" sz="1000" b="1"/>
          </a:p>
        </p:txBody>
      </p:sp>
      <p:sp>
        <p:nvSpPr>
          <p:cNvPr id="12300" name="Rectangle 409"/>
          <p:cNvSpPr>
            <a:spLocks noChangeAspect="1" noChangeArrowheads="1"/>
          </p:cNvSpPr>
          <p:nvPr/>
        </p:nvSpPr>
        <p:spPr bwMode="auto">
          <a:xfrm>
            <a:off x="971550" y="2940050"/>
            <a:ext cx="7181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Denatured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DNA (not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in a double-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helix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form)</a:t>
            </a:r>
            <a:endParaRPr lang="en-US" sz="1000" b="1"/>
          </a:p>
        </p:txBody>
      </p:sp>
      <p:sp>
        <p:nvSpPr>
          <p:cNvPr id="12302" name="Rectangle 409"/>
          <p:cNvSpPr>
            <a:spLocks noChangeAspect="1" noChangeArrowheads="1"/>
          </p:cNvSpPr>
          <p:nvPr/>
        </p:nvSpPr>
        <p:spPr bwMode="auto">
          <a:xfrm>
            <a:off x="2379663" y="2343150"/>
            <a:ext cx="838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Denature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chromosomal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DNA.</a:t>
            </a:r>
            <a:endParaRPr lang="en-US" sz="1000" b="1"/>
          </a:p>
        </p:txBody>
      </p:sp>
      <p:pic>
        <p:nvPicPr>
          <p:cNvPr id="12304" name="Picture 2784" descr="bro25332_21_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7"/>
          <a:stretch>
            <a:fillRect/>
          </a:stretch>
        </p:blipFill>
        <p:spPr bwMode="auto">
          <a:xfrm>
            <a:off x="5313362" y="1377950"/>
            <a:ext cx="2916238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5" name="Group 2786"/>
          <p:cNvGrpSpPr>
            <a:grpSpLocks noChangeAspect="1"/>
          </p:cNvGrpSpPr>
          <p:nvPr/>
        </p:nvGrpSpPr>
        <p:grpSpPr bwMode="auto">
          <a:xfrm>
            <a:off x="6000750" y="1733550"/>
            <a:ext cx="466725" cy="414337"/>
            <a:chOff x="4046538" y="3286125"/>
            <a:chExt cx="311150" cy="276225"/>
          </a:xfrm>
        </p:grpSpPr>
        <p:sp>
          <p:nvSpPr>
            <p:cNvPr id="12320" name="Line 2588"/>
            <p:cNvSpPr>
              <a:spLocks noChangeAspect="1" noChangeShapeType="1"/>
            </p:cNvSpPr>
            <p:nvPr/>
          </p:nvSpPr>
          <p:spPr bwMode="auto">
            <a:xfrm flipH="1" flipV="1">
              <a:off x="4084638" y="3286125"/>
              <a:ext cx="209550" cy="276225"/>
            </a:xfrm>
            <a:prstGeom prst="line">
              <a:avLst/>
            </a:prstGeom>
            <a:noFill/>
            <a:ln w="1397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321" name="Freeform 2590"/>
            <p:cNvSpPr>
              <a:spLocks noChangeAspect="1"/>
            </p:cNvSpPr>
            <p:nvPr/>
          </p:nvSpPr>
          <p:spPr bwMode="auto">
            <a:xfrm>
              <a:off x="4046538" y="3286125"/>
              <a:ext cx="311150" cy="228600"/>
            </a:xfrm>
            <a:custGeom>
              <a:avLst/>
              <a:gdLst>
                <a:gd name="T0" fmla="*/ 2147483647 w 196"/>
                <a:gd name="T1" fmla="*/ 2147483647 h 144"/>
                <a:gd name="T2" fmla="*/ 2147483647 w 196"/>
                <a:gd name="T3" fmla="*/ 0 h 144"/>
                <a:gd name="T4" fmla="*/ 0 w 196"/>
                <a:gd name="T5" fmla="*/ 0 h 144"/>
                <a:gd name="T6" fmla="*/ 0 60000 65536"/>
                <a:gd name="T7" fmla="*/ 0 60000 65536"/>
                <a:gd name="T8" fmla="*/ 0 60000 65536"/>
                <a:gd name="T9" fmla="*/ 0 w 196"/>
                <a:gd name="T10" fmla="*/ 0 h 144"/>
                <a:gd name="T11" fmla="*/ 196 w 196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" h="144">
                  <a:moveTo>
                    <a:pt x="196" y="144"/>
                  </a:move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 w="1397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2306" name="Freeform 2590"/>
          <p:cNvSpPr>
            <a:spLocks noChangeAspect="1"/>
          </p:cNvSpPr>
          <p:nvPr/>
        </p:nvSpPr>
        <p:spPr bwMode="auto">
          <a:xfrm>
            <a:off x="6138862" y="3697287"/>
            <a:ext cx="466725" cy="341313"/>
          </a:xfrm>
          <a:custGeom>
            <a:avLst/>
            <a:gdLst>
              <a:gd name="T0" fmla="*/ 2147483647 w 196"/>
              <a:gd name="T1" fmla="*/ 2147483647 h 144"/>
              <a:gd name="T2" fmla="*/ 2147483647 w 196"/>
              <a:gd name="T3" fmla="*/ 0 h 144"/>
              <a:gd name="T4" fmla="*/ 0 w 196"/>
              <a:gd name="T5" fmla="*/ 0 h 144"/>
              <a:gd name="T6" fmla="*/ 0 60000 65536"/>
              <a:gd name="T7" fmla="*/ 0 60000 65536"/>
              <a:gd name="T8" fmla="*/ 0 60000 65536"/>
              <a:gd name="T9" fmla="*/ 0 w 196"/>
              <a:gd name="T10" fmla="*/ 0 h 144"/>
              <a:gd name="T11" fmla="*/ 196 w 19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144">
                <a:moveTo>
                  <a:pt x="196" y="144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397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grpSp>
        <p:nvGrpSpPr>
          <p:cNvPr id="12307" name="Group 2813"/>
          <p:cNvGrpSpPr>
            <a:grpSpLocks noChangeAspect="1"/>
          </p:cNvGrpSpPr>
          <p:nvPr/>
        </p:nvGrpSpPr>
        <p:grpSpPr bwMode="auto">
          <a:xfrm>
            <a:off x="6716712" y="868362"/>
            <a:ext cx="76200" cy="623888"/>
            <a:chOff x="4524602" y="2708954"/>
            <a:chExt cx="50800" cy="415925"/>
          </a:xfrm>
        </p:grpSpPr>
        <p:sp>
          <p:nvSpPr>
            <p:cNvPr id="12318" name="Freeform 2365"/>
            <p:cNvSpPr>
              <a:spLocks noChangeAspect="1"/>
            </p:cNvSpPr>
            <p:nvPr/>
          </p:nvSpPr>
          <p:spPr bwMode="auto">
            <a:xfrm>
              <a:off x="4524602" y="3039154"/>
              <a:ext cx="50800" cy="85725"/>
            </a:xfrm>
            <a:custGeom>
              <a:avLst/>
              <a:gdLst>
                <a:gd name="T0" fmla="*/ 2147483647 w 32"/>
                <a:gd name="T1" fmla="*/ 0 h 54"/>
                <a:gd name="T2" fmla="*/ 2147483647 w 32"/>
                <a:gd name="T3" fmla="*/ 2147483647 h 54"/>
                <a:gd name="T4" fmla="*/ 0 w 32"/>
                <a:gd name="T5" fmla="*/ 0 h 54"/>
                <a:gd name="T6" fmla="*/ 2147483647 w 32"/>
                <a:gd name="T7" fmla="*/ 2147483647 h 54"/>
                <a:gd name="T8" fmla="*/ 2147483647 w 32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4"/>
                <a:gd name="T17" fmla="*/ 32 w 3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4">
                  <a:moveTo>
                    <a:pt x="32" y="0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5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319" name="Line 2366"/>
            <p:cNvSpPr>
              <a:spLocks noChangeAspect="1" noChangeShapeType="1"/>
            </p:cNvSpPr>
            <p:nvPr/>
          </p:nvSpPr>
          <p:spPr bwMode="auto">
            <a:xfrm flipV="1">
              <a:off x="4550002" y="2708954"/>
              <a:ext cx="1588" cy="36195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2308" name="Group 373"/>
          <p:cNvGrpSpPr>
            <a:grpSpLocks noChangeAspect="1"/>
          </p:cNvGrpSpPr>
          <p:nvPr/>
        </p:nvGrpSpPr>
        <p:grpSpPr bwMode="auto">
          <a:xfrm>
            <a:off x="6731000" y="2787650"/>
            <a:ext cx="76200" cy="623887"/>
            <a:chOff x="4533900" y="3989388"/>
            <a:chExt cx="50800" cy="415925"/>
          </a:xfrm>
        </p:grpSpPr>
        <p:sp>
          <p:nvSpPr>
            <p:cNvPr id="12316" name="Freeform 2365"/>
            <p:cNvSpPr>
              <a:spLocks noChangeAspect="1"/>
            </p:cNvSpPr>
            <p:nvPr/>
          </p:nvSpPr>
          <p:spPr bwMode="auto">
            <a:xfrm>
              <a:off x="4533900" y="4319588"/>
              <a:ext cx="50800" cy="85725"/>
            </a:xfrm>
            <a:custGeom>
              <a:avLst/>
              <a:gdLst>
                <a:gd name="T0" fmla="*/ 2147483647 w 32"/>
                <a:gd name="T1" fmla="*/ 0 h 54"/>
                <a:gd name="T2" fmla="*/ 2147483647 w 32"/>
                <a:gd name="T3" fmla="*/ 2147483647 h 54"/>
                <a:gd name="T4" fmla="*/ 0 w 32"/>
                <a:gd name="T5" fmla="*/ 0 h 54"/>
                <a:gd name="T6" fmla="*/ 2147483647 w 32"/>
                <a:gd name="T7" fmla="*/ 2147483647 h 54"/>
                <a:gd name="T8" fmla="*/ 2147483647 w 32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4"/>
                <a:gd name="T17" fmla="*/ 32 w 3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4">
                  <a:moveTo>
                    <a:pt x="32" y="0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5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317" name="Line 2366"/>
            <p:cNvSpPr>
              <a:spLocks noChangeAspect="1" noChangeShapeType="1"/>
            </p:cNvSpPr>
            <p:nvPr/>
          </p:nvSpPr>
          <p:spPr bwMode="auto">
            <a:xfrm flipV="1">
              <a:off x="4559088" y="3989388"/>
              <a:ext cx="1588" cy="36195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2309" name="Group 375"/>
          <p:cNvGrpSpPr>
            <a:grpSpLocks noChangeAspect="1"/>
          </p:cNvGrpSpPr>
          <p:nvPr/>
        </p:nvGrpSpPr>
        <p:grpSpPr bwMode="auto">
          <a:xfrm>
            <a:off x="6721475" y="4776787"/>
            <a:ext cx="76200" cy="622300"/>
            <a:chOff x="4527605" y="5316538"/>
            <a:chExt cx="50800" cy="415925"/>
          </a:xfrm>
        </p:grpSpPr>
        <p:sp>
          <p:nvSpPr>
            <p:cNvPr id="12314" name="Freeform 2365"/>
            <p:cNvSpPr>
              <a:spLocks noChangeAspect="1"/>
            </p:cNvSpPr>
            <p:nvPr/>
          </p:nvSpPr>
          <p:spPr bwMode="auto">
            <a:xfrm>
              <a:off x="4527605" y="5646738"/>
              <a:ext cx="50800" cy="85725"/>
            </a:xfrm>
            <a:custGeom>
              <a:avLst/>
              <a:gdLst>
                <a:gd name="T0" fmla="*/ 2147483647 w 32"/>
                <a:gd name="T1" fmla="*/ 0 h 54"/>
                <a:gd name="T2" fmla="*/ 2147483647 w 32"/>
                <a:gd name="T3" fmla="*/ 2147483647 h 54"/>
                <a:gd name="T4" fmla="*/ 0 w 32"/>
                <a:gd name="T5" fmla="*/ 0 h 54"/>
                <a:gd name="T6" fmla="*/ 2147483647 w 32"/>
                <a:gd name="T7" fmla="*/ 2147483647 h 54"/>
                <a:gd name="T8" fmla="*/ 2147483647 w 32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4"/>
                <a:gd name="T17" fmla="*/ 32 w 3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4">
                  <a:moveTo>
                    <a:pt x="32" y="0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5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315" name="Line 2366"/>
            <p:cNvSpPr>
              <a:spLocks noChangeAspect="1" noChangeShapeType="1"/>
            </p:cNvSpPr>
            <p:nvPr/>
          </p:nvSpPr>
          <p:spPr bwMode="auto">
            <a:xfrm flipV="1">
              <a:off x="4550002" y="5316538"/>
              <a:ext cx="1588" cy="361950"/>
            </a:xfrm>
            <a:prstGeom prst="line">
              <a:avLst/>
            </a:prstGeom>
            <a:noFill/>
            <a:ln w="1295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2310" name="Rectangle 409"/>
          <p:cNvSpPr>
            <a:spLocks noChangeAspect="1" noChangeArrowheads="1"/>
          </p:cNvSpPr>
          <p:nvPr/>
        </p:nvSpPr>
        <p:spPr bwMode="auto">
          <a:xfrm>
            <a:off x="5413375" y="1647825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Hybridized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probe</a:t>
            </a:r>
            <a:endParaRPr lang="en-US" sz="1000" b="1"/>
          </a:p>
        </p:txBody>
      </p:sp>
      <p:sp>
        <p:nvSpPr>
          <p:cNvPr id="12311" name="Rectangle 409"/>
          <p:cNvSpPr>
            <a:spLocks noChangeAspect="1" noChangeArrowheads="1"/>
          </p:cNvSpPr>
          <p:nvPr/>
        </p:nvSpPr>
        <p:spPr bwMode="auto">
          <a:xfrm>
            <a:off x="6994525" y="4962525"/>
            <a:ext cx="78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View with a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fluorescence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microscope.</a:t>
            </a:r>
            <a:endParaRPr lang="en-US" sz="1000" b="1"/>
          </a:p>
        </p:txBody>
      </p:sp>
      <p:sp>
        <p:nvSpPr>
          <p:cNvPr id="12312" name="Rectangle 409"/>
          <p:cNvSpPr>
            <a:spLocks noChangeAspect="1" noChangeArrowheads="1"/>
          </p:cNvSpPr>
          <p:nvPr/>
        </p:nvSpPr>
        <p:spPr bwMode="auto">
          <a:xfrm>
            <a:off x="5499100" y="3622675"/>
            <a:ext cx="7245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Fluorescent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molecule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bound to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probe</a:t>
            </a:r>
            <a:endParaRPr lang="en-US" sz="1000" b="1"/>
          </a:p>
        </p:txBody>
      </p:sp>
      <p:sp>
        <p:nvSpPr>
          <p:cNvPr id="12313" name="Rectangle 409"/>
          <p:cNvSpPr>
            <a:spLocks noChangeAspect="1" noChangeArrowheads="1"/>
          </p:cNvSpPr>
          <p:nvPr/>
        </p:nvSpPr>
        <p:spPr bwMode="auto">
          <a:xfrm>
            <a:off x="6946900" y="2933700"/>
            <a:ext cx="1275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Add fluorescently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labeled avidin, which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binds to biotin.</a:t>
            </a:r>
            <a:endParaRPr lang="en-US" sz="10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79437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cytogenetic mapping: fluorescence</a:t>
            </a:r>
            <a:r>
              <a:rPr lang="en-US" sz="2800" baseline="0" dirty="0" smtClean="0"/>
              <a:t> </a:t>
            </a:r>
            <a:r>
              <a:rPr lang="en-US" sz="2800" i="1" baseline="0" dirty="0" smtClean="0"/>
              <a:t>in situ</a:t>
            </a:r>
            <a:r>
              <a:rPr lang="en-US" sz="2800" i="0" baseline="0" dirty="0" smtClean="0"/>
              <a:t> hybridization (FISH)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379663" y="2573982"/>
            <a:ext cx="2933699" cy="1921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Rectangle 409"/>
          <p:cNvSpPr>
            <a:spLocks noChangeAspect="1" noChangeArrowheads="1"/>
          </p:cNvSpPr>
          <p:nvPr/>
        </p:nvSpPr>
        <p:spPr bwMode="auto">
          <a:xfrm>
            <a:off x="3751148" y="2940050"/>
            <a:ext cx="1336904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Add single-stranded</a:t>
            </a:r>
          </a:p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DNA probes that have</a:t>
            </a:r>
          </a:p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biotin incorporated</a:t>
            </a:r>
          </a:p>
          <a:p>
            <a:r>
              <a:rPr lang="en-US" sz="1000" b="1" dirty="0">
                <a:solidFill>
                  <a:srgbClr val="000000"/>
                </a:solidFill>
                <a:latin typeface="Helvetica" pitchFamily="34" charset="0"/>
              </a:rPr>
              <a:t>into them.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1708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89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107" name="Text Box 3"/>
          <p:cNvSpPr txBox="1">
            <a:spLocks noChangeArrowheads="1"/>
          </p:cNvSpPr>
          <p:nvPr/>
        </p:nvSpPr>
        <p:spPr bwMode="auto">
          <a:xfrm>
            <a:off x="228600" y="6443246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Brooker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Fig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21.4</a:t>
            </a:r>
            <a:endParaRPr lang="en-US" sz="11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47116" name="AutoShape 12"/>
          <p:cNvSpPr>
            <a:spLocks noChangeArrowheads="1"/>
          </p:cNvSpPr>
          <p:nvPr/>
        </p:nvSpPr>
        <p:spPr bwMode="auto">
          <a:xfrm>
            <a:off x="6400800" y="2217737"/>
            <a:ext cx="2286000" cy="990600"/>
          </a:xfrm>
          <a:prstGeom prst="wedgeRectCallout">
            <a:avLst>
              <a:gd name="adj1" fmla="val 28750"/>
              <a:gd name="adj2" fmla="val 1715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 dirty="0" smtClean="0"/>
              <a:t>Homozygous for polymorphic EcoR1 site</a:t>
            </a:r>
            <a:endParaRPr lang="en-US" sz="1600" b="1" dirty="0"/>
          </a:p>
        </p:txBody>
      </p:sp>
      <p:sp>
        <p:nvSpPr>
          <p:cNvPr id="3247122" name="AutoShape 18"/>
          <p:cNvSpPr>
            <a:spLocks noChangeArrowheads="1"/>
          </p:cNvSpPr>
          <p:nvPr/>
        </p:nvSpPr>
        <p:spPr bwMode="auto">
          <a:xfrm>
            <a:off x="6553200" y="4351337"/>
            <a:ext cx="2286000" cy="609600"/>
          </a:xfrm>
          <a:prstGeom prst="wedgeRectCallout">
            <a:avLst>
              <a:gd name="adj1" fmla="val 26458"/>
              <a:gd name="adj2" fmla="val 2862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b="1" dirty="0" smtClean="0"/>
              <a:t>Homozygous for loss of EcoR1 site</a:t>
            </a:r>
            <a:endParaRPr lang="en-US" sz="1600" b="1" dirty="0"/>
          </a:p>
        </p:txBody>
      </p:sp>
      <p:sp>
        <p:nvSpPr>
          <p:cNvPr id="18437" name="Rectangle 20"/>
          <p:cNvSpPr>
            <a:spLocks noChangeArrowheads="1"/>
          </p:cNvSpPr>
          <p:nvPr/>
        </p:nvSpPr>
        <p:spPr bwMode="auto">
          <a:xfrm>
            <a:off x="609600" y="6477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900" b="1">
                <a:latin typeface="Times New Roman" pitchFamily="18" charset="0"/>
              </a:rPr>
              <a:t>Copyright ©The McGraw-Hill Companies, Inc. Permission required for reproduction or display</a:t>
            </a:r>
          </a:p>
        </p:txBody>
      </p:sp>
      <p:pic>
        <p:nvPicPr>
          <p:cNvPr id="18440" name="Picture 3216" descr="bro25332_21_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2"/>
          <a:stretch>
            <a:fillRect/>
          </a:stretch>
        </p:blipFill>
        <p:spPr bwMode="auto">
          <a:xfrm>
            <a:off x="1422400" y="1374775"/>
            <a:ext cx="48260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1" name="Group 3143"/>
          <p:cNvGrpSpPr>
            <a:grpSpLocks noChangeAspect="1"/>
          </p:cNvGrpSpPr>
          <p:nvPr/>
        </p:nvGrpSpPr>
        <p:grpSpPr bwMode="auto">
          <a:xfrm>
            <a:off x="2117725" y="2335212"/>
            <a:ext cx="679450" cy="109538"/>
            <a:chOff x="3617913" y="1050925"/>
            <a:chExt cx="377825" cy="60325"/>
          </a:xfrm>
        </p:grpSpPr>
        <p:sp>
          <p:nvSpPr>
            <p:cNvPr id="18601" name="Line 2249"/>
            <p:cNvSpPr>
              <a:spLocks noChangeAspect="1" noChangeShapeType="1"/>
            </p:cNvSpPr>
            <p:nvPr/>
          </p:nvSpPr>
          <p:spPr bwMode="auto">
            <a:xfrm flipV="1">
              <a:off x="3808413" y="108267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2" name="Freeform 2250"/>
            <p:cNvSpPr>
              <a:spLocks noChangeAspect="1"/>
            </p:cNvSpPr>
            <p:nvPr/>
          </p:nvSpPr>
          <p:spPr bwMode="auto">
            <a:xfrm>
              <a:off x="3617913" y="1050925"/>
              <a:ext cx="377825" cy="31750"/>
            </a:xfrm>
            <a:custGeom>
              <a:avLst/>
              <a:gdLst>
                <a:gd name="T0" fmla="*/ 2147483647 w 238"/>
                <a:gd name="T1" fmla="*/ 0 h 20"/>
                <a:gd name="T2" fmla="*/ 2147483647 w 238"/>
                <a:gd name="T3" fmla="*/ 2147483647 h 20"/>
                <a:gd name="T4" fmla="*/ 2147483647 w 238"/>
                <a:gd name="T5" fmla="*/ 2147483647 h 20"/>
                <a:gd name="T6" fmla="*/ 2147483647 w 238"/>
                <a:gd name="T7" fmla="*/ 2147483647 h 20"/>
                <a:gd name="T8" fmla="*/ 2147483647 w 238"/>
                <a:gd name="T9" fmla="*/ 2147483647 h 20"/>
                <a:gd name="T10" fmla="*/ 2147483647 w 238"/>
                <a:gd name="T11" fmla="*/ 2147483647 h 20"/>
                <a:gd name="T12" fmla="*/ 2147483647 w 238"/>
                <a:gd name="T13" fmla="*/ 2147483647 h 20"/>
                <a:gd name="T14" fmla="*/ 2147483647 w 238"/>
                <a:gd name="T15" fmla="*/ 2147483647 h 20"/>
                <a:gd name="T16" fmla="*/ 2147483647 w 238"/>
                <a:gd name="T17" fmla="*/ 2147483647 h 20"/>
                <a:gd name="T18" fmla="*/ 2147483647 w 238"/>
                <a:gd name="T19" fmla="*/ 2147483647 h 20"/>
                <a:gd name="T20" fmla="*/ 2147483647 w 238"/>
                <a:gd name="T21" fmla="*/ 2147483647 h 20"/>
                <a:gd name="T22" fmla="*/ 2147483647 w 238"/>
                <a:gd name="T23" fmla="*/ 2147483647 h 20"/>
                <a:gd name="T24" fmla="*/ 2147483647 w 238"/>
                <a:gd name="T25" fmla="*/ 2147483647 h 20"/>
                <a:gd name="T26" fmla="*/ 0 w 238"/>
                <a:gd name="T27" fmla="*/ 2147483647 h 20"/>
                <a:gd name="T28" fmla="*/ 0 w 238"/>
                <a:gd name="T29" fmla="*/ 2147483647 h 20"/>
                <a:gd name="T30" fmla="*/ 0 w 238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20"/>
                <a:gd name="T50" fmla="*/ 238 w 23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20">
                  <a:moveTo>
                    <a:pt x="238" y="0"/>
                  </a:moveTo>
                  <a:lnTo>
                    <a:pt x="238" y="12"/>
                  </a:lnTo>
                  <a:lnTo>
                    <a:pt x="236" y="14"/>
                  </a:lnTo>
                  <a:lnTo>
                    <a:pt x="234" y="18"/>
                  </a:lnTo>
                  <a:lnTo>
                    <a:pt x="232" y="20"/>
                  </a:lnTo>
                  <a:lnTo>
                    <a:pt x="228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2" name="Group 3144"/>
          <p:cNvGrpSpPr>
            <a:grpSpLocks noChangeAspect="1"/>
          </p:cNvGrpSpPr>
          <p:nvPr/>
        </p:nvGrpSpPr>
        <p:grpSpPr bwMode="auto">
          <a:xfrm>
            <a:off x="2825750" y="2335212"/>
            <a:ext cx="989013" cy="109538"/>
            <a:chOff x="4011613" y="1050925"/>
            <a:chExt cx="549275" cy="60325"/>
          </a:xfrm>
        </p:grpSpPr>
        <p:sp>
          <p:nvSpPr>
            <p:cNvPr id="18599" name="Line 2251"/>
            <p:cNvSpPr>
              <a:spLocks noChangeAspect="1" noChangeShapeType="1"/>
            </p:cNvSpPr>
            <p:nvPr/>
          </p:nvSpPr>
          <p:spPr bwMode="auto">
            <a:xfrm flipV="1">
              <a:off x="4287838" y="108267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0" name="Freeform 2252"/>
            <p:cNvSpPr>
              <a:spLocks noChangeAspect="1"/>
            </p:cNvSpPr>
            <p:nvPr/>
          </p:nvSpPr>
          <p:spPr bwMode="auto">
            <a:xfrm>
              <a:off x="4011613" y="1050925"/>
              <a:ext cx="549275" cy="31750"/>
            </a:xfrm>
            <a:custGeom>
              <a:avLst/>
              <a:gdLst>
                <a:gd name="T0" fmla="*/ 2147483647 w 346"/>
                <a:gd name="T1" fmla="*/ 0 h 20"/>
                <a:gd name="T2" fmla="*/ 2147483647 w 346"/>
                <a:gd name="T3" fmla="*/ 2147483647 h 20"/>
                <a:gd name="T4" fmla="*/ 2147483647 w 346"/>
                <a:gd name="T5" fmla="*/ 2147483647 h 20"/>
                <a:gd name="T6" fmla="*/ 2147483647 w 346"/>
                <a:gd name="T7" fmla="*/ 2147483647 h 20"/>
                <a:gd name="T8" fmla="*/ 2147483647 w 346"/>
                <a:gd name="T9" fmla="*/ 2147483647 h 20"/>
                <a:gd name="T10" fmla="*/ 2147483647 w 346"/>
                <a:gd name="T11" fmla="*/ 2147483647 h 20"/>
                <a:gd name="T12" fmla="*/ 2147483647 w 346"/>
                <a:gd name="T13" fmla="*/ 2147483647 h 20"/>
                <a:gd name="T14" fmla="*/ 2147483647 w 346"/>
                <a:gd name="T15" fmla="*/ 2147483647 h 20"/>
                <a:gd name="T16" fmla="*/ 2147483647 w 346"/>
                <a:gd name="T17" fmla="*/ 2147483647 h 20"/>
                <a:gd name="T18" fmla="*/ 2147483647 w 346"/>
                <a:gd name="T19" fmla="*/ 2147483647 h 20"/>
                <a:gd name="T20" fmla="*/ 2147483647 w 346"/>
                <a:gd name="T21" fmla="*/ 2147483647 h 20"/>
                <a:gd name="T22" fmla="*/ 2147483647 w 346"/>
                <a:gd name="T23" fmla="*/ 2147483647 h 20"/>
                <a:gd name="T24" fmla="*/ 0 w 346"/>
                <a:gd name="T25" fmla="*/ 2147483647 h 20"/>
                <a:gd name="T26" fmla="*/ 0 w 346"/>
                <a:gd name="T27" fmla="*/ 2147483647 h 20"/>
                <a:gd name="T28" fmla="*/ 0 w 346"/>
                <a:gd name="T29" fmla="*/ 2147483647 h 20"/>
                <a:gd name="T30" fmla="*/ 0 w 346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6"/>
                <a:gd name="T49" fmla="*/ 0 h 20"/>
                <a:gd name="T50" fmla="*/ 346 w 346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6" h="20">
                  <a:moveTo>
                    <a:pt x="346" y="0"/>
                  </a:moveTo>
                  <a:lnTo>
                    <a:pt x="346" y="12"/>
                  </a:lnTo>
                  <a:lnTo>
                    <a:pt x="346" y="14"/>
                  </a:lnTo>
                  <a:lnTo>
                    <a:pt x="344" y="18"/>
                  </a:lnTo>
                  <a:lnTo>
                    <a:pt x="340" y="20"/>
                  </a:lnTo>
                  <a:lnTo>
                    <a:pt x="338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3" name="Group 3145"/>
          <p:cNvGrpSpPr>
            <a:grpSpLocks noChangeAspect="1"/>
          </p:cNvGrpSpPr>
          <p:nvPr/>
        </p:nvGrpSpPr>
        <p:grpSpPr bwMode="auto">
          <a:xfrm>
            <a:off x="3849688" y="2335212"/>
            <a:ext cx="371475" cy="109538"/>
            <a:chOff x="4579938" y="1050925"/>
            <a:chExt cx="206375" cy="60325"/>
          </a:xfrm>
        </p:grpSpPr>
        <p:sp>
          <p:nvSpPr>
            <p:cNvPr id="18597" name="Line 2253"/>
            <p:cNvSpPr>
              <a:spLocks noChangeAspect="1" noChangeShapeType="1"/>
            </p:cNvSpPr>
            <p:nvPr/>
          </p:nvSpPr>
          <p:spPr bwMode="auto">
            <a:xfrm flipV="1">
              <a:off x="4684713" y="108267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8" name="Freeform 2254"/>
            <p:cNvSpPr>
              <a:spLocks noChangeAspect="1"/>
            </p:cNvSpPr>
            <p:nvPr/>
          </p:nvSpPr>
          <p:spPr bwMode="auto">
            <a:xfrm>
              <a:off x="4579938" y="1050925"/>
              <a:ext cx="206375" cy="31750"/>
            </a:xfrm>
            <a:custGeom>
              <a:avLst/>
              <a:gdLst>
                <a:gd name="T0" fmla="*/ 2147483647 w 130"/>
                <a:gd name="T1" fmla="*/ 0 h 20"/>
                <a:gd name="T2" fmla="*/ 2147483647 w 130"/>
                <a:gd name="T3" fmla="*/ 2147483647 h 20"/>
                <a:gd name="T4" fmla="*/ 2147483647 w 130"/>
                <a:gd name="T5" fmla="*/ 2147483647 h 20"/>
                <a:gd name="T6" fmla="*/ 2147483647 w 130"/>
                <a:gd name="T7" fmla="*/ 2147483647 h 20"/>
                <a:gd name="T8" fmla="*/ 2147483647 w 130"/>
                <a:gd name="T9" fmla="*/ 2147483647 h 20"/>
                <a:gd name="T10" fmla="*/ 2147483647 w 130"/>
                <a:gd name="T11" fmla="*/ 2147483647 h 20"/>
                <a:gd name="T12" fmla="*/ 2147483647 w 130"/>
                <a:gd name="T13" fmla="*/ 2147483647 h 20"/>
                <a:gd name="T14" fmla="*/ 2147483647 w 130"/>
                <a:gd name="T15" fmla="*/ 2147483647 h 20"/>
                <a:gd name="T16" fmla="*/ 2147483647 w 130"/>
                <a:gd name="T17" fmla="*/ 2147483647 h 20"/>
                <a:gd name="T18" fmla="*/ 2147483647 w 130"/>
                <a:gd name="T19" fmla="*/ 2147483647 h 20"/>
                <a:gd name="T20" fmla="*/ 2147483647 w 130"/>
                <a:gd name="T21" fmla="*/ 2147483647 h 20"/>
                <a:gd name="T22" fmla="*/ 2147483647 w 130"/>
                <a:gd name="T23" fmla="*/ 2147483647 h 20"/>
                <a:gd name="T24" fmla="*/ 2147483647 w 130"/>
                <a:gd name="T25" fmla="*/ 2147483647 h 20"/>
                <a:gd name="T26" fmla="*/ 0 w 130"/>
                <a:gd name="T27" fmla="*/ 2147483647 h 20"/>
                <a:gd name="T28" fmla="*/ 0 w 130"/>
                <a:gd name="T29" fmla="*/ 2147483647 h 20"/>
                <a:gd name="T30" fmla="*/ 0 w 130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"/>
                <a:gd name="T49" fmla="*/ 0 h 20"/>
                <a:gd name="T50" fmla="*/ 130 w 130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" h="20">
                  <a:moveTo>
                    <a:pt x="130" y="0"/>
                  </a:moveTo>
                  <a:lnTo>
                    <a:pt x="130" y="12"/>
                  </a:lnTo>
                  <a:lnTo>
                    <a:pt x="128" y="14"/>
                  </a:lnTo>
                  <a:lnTo>
                    <a:pt x="126" y="18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4" name="Group 3147"/>
          <p:cNvGrpSpPr>
            <a:grpSpLocks noChangeAspect="1"/>
          </p:cNvGrpSpPr>
          <p:nvPr/>
        </p:nvGrpSpPr>
        <p:grpSpPr bwMode="auto">
          <a:xfrm>
            <a:off x="4260850" y="2335212"/>
            <a:ext cx="623888" cy="109538"/>
            <a:chOff x="4808538" y="1050925"/>
            <a:chExt cx="346075" cy="60325"/>
          </a:xfrm>
        </p:grpSpPr>
        <p:sp>
          <p:nvSpPr>
            <p:cNvPr id="18595" name="Line 2255"/>
            <p:cNvSpPr>
              <a:spLocks noChangeAspect="1" noChangeShapeType="1"/>
            </p:cNvSpPr>
            <p:nvPr/>
          </p:nvSpPr>
          <p:spPr bwMode="auto">
            <a:xfrm flipV="1">
              <a:off x="4979988" y="108267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6" name="Freeform 2256"/>
            <p:cNvSpPr>
              <a:spLocks noChangeAspect="1"/>
            </p:cNvSpPr>
            <p:nvPr/>
          </p:nvSpPr>
          <p:spPr bwMode="auto">
            <a:xfrm>
              <a:off x="4808538" y="1050925"/>
              <a:ext cx="346075" cy="31750"/>
            </a:xfrm>
            <a:custGeom>
              <a:avLst/>
              <a:gdLst>
                <a:gd name="T0" fmla="*/ 2147483647 w 218"/>
                <a:gd name="T1" fmla="*/ 0 h 20"/>
                <a:gd name="T2" fmla="*/ 2147483647 w 218"/>
                <a:gd name="T3" fmla="*/ 2147483647 h 20"/>
                <a:gd name="T4" fmla="*/ 2147483647 w 218"/>
                <a:gd name="T5" fmla="*/ 2147483647 h 20"/>
                <a:gd name="T6" fmla="*/ 2147483647 w 218"/>
                <a:gd name="T7" fmla="*/ 2147483647 h 20"/>
                <a:gd name="T8" fmla="*/ 2147483647 w 218"/>
                <a:gd name="T9" fmla="*/ 2147483647 h 20"/>
                <a:gd name="T10" fmla="*/ 2147483647 w 218"/>
                <a:gd name="T11" fmla="*/ 2147483647 h 20"/>
                <a:gd name="T12" fmla="*/ 2147483647 w 218"/>
                <a:gd name="T13" fmla="*/ 2147483647 h 20"/>
                <a:gd name="T14" fmla="*/ 2147483647 w 218"/>
                <a:gd name="T15" fmla="*/ 2147483647 h 20"/>
                <a:gd name="T16" fmla="*/ 2147483647 w 218"/>
                <a:gd name="T17" fmla="*/ 2147483647 h 20"/>
                <a:gd name="T18" fmla="*/ 2147483647 w 218"/>
                <a:gd name="T19" fmla="*/ 2147483647 h 20"/>
                <a:gd name="T20" fmla="*/ 2147483647 w 218"/>
                <a:gd name="T21" fmla="*/ 2147483647 h 20"/>
                <a:gd name="T22" fmla="*/ 2147483647 w 218"/>
                <a:gd name="T23" fmla="*/ 2147483647 h 20"/>
                <a:gd name="T24" fmla="*/ 0 w 218"/>
                <a:gd name="T25" fmla="*/ 2147483647 h 20"/>
                <a:gd name="T26" fmla="*/ 0 w 218"/>
                <a:gd name="T27" fmla="*/ 2147483647 h 20"/>
                <a:gd name="T28" fmla="*/ 0 w 218"/>
                <a:gd name="T29" fmla="*/ 2147483647 h 20"/>
                <a:gd name="T30" fmla="*/ 0 w 218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8"/>
                <a:gd name="T49" fmla="*/ 0 h 20"/>
                <a:gd name="T50" fmla="*/ 218 w 21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8" h="20">
                  <a:moveTo>
                    <a:pt x="218" y="0"/>
                  </a:moveTo>
                  <a:lnTo>
                    <a:pt x="218" y="12"/>
                  </a:lnTo>
                  <a:lnTo>
                    <a:pt x="216" y="14"/>
                  </a:lnTo>
                  <a:lnTo>
                    <a:pt x="214" y="18"/>
                  </a:lnTo>
                  <a:lnTo>
                    <a:pt x="212" y="20"/>
                  </a:lnTo>
                  <a:lnTo>
                    <a:pt x="208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5" name="Group 3146"/>
          <p:cNvGrpSpPr>
            <a:grpSpLocks noChangeAspect="1"/>
          </p:cNvGrpSpPr>
          <p:nvPr/>
        </p:nvGrpSpPr>
        <p:grpSpPr bwMode="auto">
          <a:xfrm>
            <a:off x="4924425" y="2335212"/>
            <a:ext cx="674688" cy="109538"/>
            <a:chOff x="5176838" y="1050925"/>
            <a:chExt cx="374650" cy="60325"/>
          </a:xfrm>
        </p:grpSpPr>
        <p:sp>
          <p:nvSpPr>
            <p:cNvPr id="18593" name="Line 2257"/>
            <p:cNvSpPr>
              <a:spLocks noChangeAspect="1" noChangeShapeType="1"/>
            </p:cNvSpPr>
            <p:nvPr/>
          </p:nvSpPr>
          <p:spPr bwMode="auto">
            <a:xfrm flipV="1">
              <a:off x="5364163" y="108267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4" name="Freeform 2258"/>
            <p:cNvSpPr>
              <a:spLocks noChangeAspect="1"/>
            </p:cNvSpPr>
            <p:nvPr/>
          </p:nvSpPr>
          <p:spPr bwMode="auto">
            <a:xfrm>
              <a:off x="5176838" y="1050925"/>
              <a:ext cx="374650" cy="31750"/>
            </a:xfrm>
            <a:custGeom>
              <a:avLst/>
              <a:gdLst>
                <a:gd name="T0" fmla="*/ 2147483647 w 236"/>
                <a:gd name="T1" fmla="*/ 0 h 20"/>
                <a:gd name="T2" fmla="*/ 2147483647 w 236"/>
                <a:gd name="T3" fmla="*/ 2147483647 h 20"/>
                <a:gd name="T4" fmla="*/ 2147483647 w 236"/>
                <a:gd name="T5" fmla="*/ 2147483647 h 20"/>
                <a:gd name="T6" fmla="*/ 2147483647 w 236"/>
                <a:gd name="T7" fmla="*/ 2147483647 h 20"/>
                <a:gd name="T8" fmla="*/ 2147483647 w 236"/>
                <a:gd name="T9" fmla="*/ 2147483647 h 20"/>
                <a:gd name="T10" fmla="*/ 2147483647 w 236"/>
                <a:gd name="T11" fmla="*/ 2147483647 h 20"/>
                <a:gd name="T12" fmla="*/ 2147483647 w 236"/>
                <a:gd name="T13" fmla="*/ 2147483647 h 20"/>
                <a:gd name="T14" fmla="*/ 2147483647 w 236"/>
                <a:gd name="T15" fmla="*/ 2147483647 h 20"/>
                <a:gd name="T16" fmla="*/ 2147483647 w 236"/>
                <a:gd name="T17" fmla="*/ 2147483647 h 20"/>
                <a:gd name="T18" fmla="*/ 2147483647 w 236"/>
                <a:gd name="T19" fmla="*/ 2147483647 h 20"/>
                <a:gd name="T20" fmla="*/ 2147483647 w 236"/>
                <a:gd name="T21" fmla="*/ 2147483647 h 20"/>
                <a:gd name="T22" fmla="*/ 2147483647 w 236"/>
                <a:gd name="T23" fmla="*/ 2147483647 h 20"/>
                <a:gd name="T24" fmla="*/ 0 w 236"/>
                <a:gd name="T25" fmla="*/ 2147483647 h 20"/>
                <a:gd name="T26" fmla="*/ 0 w 236"/>
                <a:gd name="T27" fmla="*/ 2147483647 h 20"/>
                <a:gd name="T28" fmla="*/ 0 w 236"/>
                <a:gd name="T29" fmla="*/ 2147483647 h 20"/>
                <a:gd name="T30" fmla="*/ 0 w 236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6"/>
                <a:gd name="T49" fmla="*/ 0 h 20"/>
                <a:gd name="T50" fmla="*/ 236 w 236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6" h="20">
                  <a:moveTo>
                    <a:pt x="236" y="0"/>
                  </a:moveTo>
                  <a:lnTo>
                    <a:pt x="236" y="12"/>
                  </a:lnTo>
                  <a:lnTo>
                    <a:pt x="234" y="14"/>
                  </a:lnTo>
                  <a:lnTo>
                    <a:pt x="234" y="18"/>
                  </a:lnTo>
                  <a:lnTo>
                    <a:pt x="230" y="20"/>
                  </a:lnTo>
                  <a:lnTo>
                    <a:pt x="226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6" name="Group 3151"/>
          <p:cNvGrpSpPr>
            <a:grpSpLocks noChangeAspect="1"/>
          </p:cNvGrpSpPr>
          <p:nvPr/>
        </p:nvGrpSpPr>
        <p:grpSpPr bwMode="auto">
          <a:xfrm>
            <a:off x="2117725" y="3319462"/>
            <a:ext cx="679450" cy="114300"/>
            <a:chOff x="3617913" y="1597025"/>
            <a:chExt cx="377825" cy="63500"/>
          </a:xfrm>
        </p:grpSpPr>
        <p:sp>
          <p:nvSpPr>
            <p:cNvPr id="18591" name="Line 2259"/>
            <p:cNvSpPr>
              <a:spLocks noChangeAspect="1" noChangeShapeType="1"/>
            </p:cNvSpPr>
            <p:nvPr/>
          </p:nvSpPr>
          <p:spPr bwMode="auto">
            <a:xfrm flipV="1">
              <a:off x="3808413" y="163195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2" name="Freeform 2260"/>
            <p:cNvSpPr>
              <a:spLocks noChangeAspect="1"/>
            </p:cNvSpPr>
            <p:nvPr/>
          </p:nvSpPr>
          <p:spPr bwMode="auto">
            <a:xfrm>
              <a:off x="3617913" y="1597025"/>
              <a:ext cx="377825" cy="34925"/>
            </a:xfrm>
            <a:custGeom>
              <a:avLst/>
              <a:gdLst>
                <a:gd name="T0" fmla="*/ 2147483647 w 238"/>
                <a:gd name="T1" fmla="*/ 0 h 22"/>
                <a:gd name="T2" fmla="*/ 2147483647 w 238"/>
                <a:gd name="T3" fmla="*/ 2147483647 h 22"/>
                <a:gd name="T4" fmla="*/ 2147483647 w 238"/>
                <a:gd name="T5" fmla="*/ 2147483647 h 22"/>
                <a:gd name="T6" fmla="*/ 2147483647 w 238"/>
                <a:gd name="T7" fmla="*/ 2147483647 h 22"/>
                <a:gd name="T8" fmla="*/ 2147483647 w 238"/>
                <a:gd name="T9" fmla="*/ 2147483647 h 22"/>
                <a:gd name="T10" fmla="*/ 2147483647 w 238"/>
                <a:gd name="T11" fmla="*/ 2147483647 h 22"/>
                <a:gd name="T12" fmla="*/ 2147483647 w 238"/>
                <a:gd name="T13" fmla="*/ 2147483647 h 22"/>
                <a:gd name="T14" fmla="*/ 2147483647 w 238"/>
                <a:gd name="T15" fmla="*/ 2147483647 h 22"/>
                <a:gd name="T16" fmla="*/ 2147483647 w 238"/>
                <a:gd name="T17" fmla="*/ 2147483647 h 22"/>
                <a:gd name="T18" fmla="*/ 2147483647 w 238"/>
                <a:gd name="T19" fmla="*/ 2147483647 h 22"/>
                <a:gd name="T20" fmla="*/ 2147483647 w 238"/>
                <a:gd name="T21" fmla="*/ 2147483647 h 22"/>
                <a:gd name="T22" fmla="*/ 2147483647 w 238"/>
                <a:gd name="T23" fmla="*/ 2147483647 h 22"/>
                <a:gd name="T24" fmla="*/ 2147483647 w 238"/>
                <a:gd name="T25" fmla="*/ 2147483647 h 22"/>
                <a:gd name="T26" fmla="*/ 0 w 238"/>
                <a:gd name="T27" fmla="*/ 2147483647 h 22"/>
                <a:gd name="T28" fmla="*/ 0 w 238"/>
                <a:gd name="T29" fmla="*/ 2147483647 h 22"/>
                <a:gd name="T30" fmla="*/ 0 w 238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22"/>
                <a:gd name="T50" fmla="*/ 238 w 238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22">
                  <a:moveTo>
                    <a:pt x="238" y="0"/>
                  </a:moveTo>
                  <a:lnTo>
                    <a:pt x="238" y="12"/>
                  </a:lnTo>
                  <a:lnTo>
                    <a:pt x="236" y="16"/>
                  </a:lnTo>
                  <a:lnTo>
                    <a:pt x="234" y="18"/>
                  </a:lnTo>
                  <a:lnTo>
                    <a:pt x="232" y="20"/>
                  </a:lnTo>
                  <a:lnTo>
                    <a:pt x="228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7" name="Group 3152"/>
          <p:cNvGrpSpPr>
            <a:grpSpLocks noChangeAspect="1"/>
          </p:cNvGrpSpPr>
          <p:nvPr/>
        </p:nvGrpSpPr>
        <p:grpSpPr bwMode="auto">
          <a:xfrm>
            <a:off x="2825750" y="3319462"/>
            <a:ext cx="989013" cy="114300"/>
            <a:chOff x="4011613" y="1597025"/>
            <a:chExt cx="549275" cy="63500"/>
          </a:xfrm>
        </p:grpSpPr>
        <p:sp>
          <p:nvSpPr>
            <p:cNvPr id="18589" name="Line 2261"/>
            <p:cNvSpPr>
              <a:spLocks noChangeAspect="1" noChangeShapeType="1"/>
            </p:cNvSpPr>
            <p:nvPr/>
          </p:nvSpPr>
          <p:spPr bwMode="auto">
            <a:xfrm flipV="1">
              <a:off x="4287838" y="163195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90" name="Freeform 2262"/>
            <p:cNvSpPr>
              <a:spLocks noChangeAspect="1"/>
            </p:cNvSpPr>
            <p:nvPr/>
          </p:nvSpPr>
          <p:spPr bwMode="auto">
            <a:xfrm>
              <a:off x="4011613" y="1597025"/>
              <a:ext cx="549275" cy="34925"/>
            </a:xfrm>
            <a:custGeom>
              <a:avLst/>
              <a:gdLst>
                <a:gd name="T0" fmla="*/ 2147483647 w 346"/>
                <a:gd name="T1" fmla="*/ 0 h 22"/>
                <a:gd name="T2" fmla="*/ 2147483647 w 346"/>
                <a:gd name="T3" fmla="*/ 2147483647 h 22"/>
                <a:gd name="T4" fmla="*/ 2147483647 w 346"/>
                <a:gd name="T5" fmla="*/ 2147483647 h 22"/>
                <a:gd name="T6" fmla="*/ 2147483647 w 346"/>
                <a:gd name="T7" fmla="*/ 2147483647 h 22"/>
                <a:gd name="T8" fmla="*/ 2147483647 w 346"/>
                <a:gd name="T9" fmla="*/ 2147483647 h 22"/>
                <a:gd name="T10" fmla="*/ 2147483647 w 346"/>
                <a:gd name="T11" fmla="*/ 2147483647 h 22"/>
                <a:gd name="T12" fmla="*/ 2147483647 w 346"/>
                <a:gd name="T13" fmla="*/ 2147483647 h 22"/>
                <a:gd name="T14" fmla="*/ 2147483647 w 346"/>
                <a:gd name="T15" fmla="*/ 2147483647 h 22"/>
                <a:gd name="T16" fmla="*/ 2147483647 w 346"/>
                <a:gd name="T17" fmla="*/ 2147483647 h 22"/>
                <a:gd name="T18" fmla="*/ 2147483647 w 346"/>
                <a:gd name="T19" fmla="*/ 2147483647 h 22"/>
                <a:gd name="T20" fmla="*/ 2147483647 w 346"/>
                <a:gd name="T21" fmla="*/ 2147483647 h 22"/>
                <a:gd name="T22" fmla="*/ 2147483647 w 346"/>
                <a:gd name="T23" fmla="*/ 2147483647 h 22"/>
                <a:gd name="T24" fmla="*/ 0 w 346"/>
                <a:gd name="T25" fmla="*/ 2147483647 h 22"/>
                <a:gd name="T26" fmla="*/ 0 w 346"/>
                <a:gd name="T27" fmla="*/ 2147483647 h 22"/>
                <a:gd name="T28" fmla="*/ 0 w 346"/>
                <a:gd name="T29" fmla="*/ 2147483647 h 22"/>
                <a:gd name="T30" fmla="*/ 0 w 346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6"/>
                <a:gd name="T49" fmla="*/ 0 h 22"/>
                <a:gd name="T50" fmla="*/ 346 w 346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6" h="22">
                  <a:moveTo>
                    <a:pt x="346" y="0"/>
                  </a:moveTo>
                  <a:lnTo>
                    <a:pt x="346" y="12"/>
                  </a:lnTo>
                  <a:lnTo>
                    <a:pt x="346" y="16"/>
                  </a:lnTo>
                  <a:lnTo>
                    <a:pt x="344" y="18"/>
                  </a:lnTo>
                  <a:lnTo>
                    <a:pt x="340" y="20"/>
                  </a:lnTo>
                  <a:lnTo>
                    <a:pt x="338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8" name="Group 3150"/>
          <p:cNvGrpSpPr>
            <a:grpSpLocks noChangeAspect="1"/>
          </p:cNvGrpSpPr>
          <p:nvPr/>
        </p:nvGrpSpPr>
        <p:grpSpPr bwMode="auto">
          <a:xfrm>
            <a:off x="3849688" y="3319462"/>
            <a:ext cx="371475" cy="114300"/>
            <a:chOff x="4579938" y="1597025"/>
            <a:chExt cx="206375" cy="63500"/>
          </a:xfrm>
        </p:grpSpPr>
        <p:sp>
          <p:nvSpPr>
            <p:cNvPr id="18587" name="Line 2263"/>
            <p:cNvSpPr>
              <a:spLocks noChangeAspect="1" noChangeShapeType="1"/>
            </p:cNvSpPr>
            <p:nvPr/>
          </p:nvSpPr>
          <p:spPr bwMode="auto">
            <a:xfrm flipV="1">
              <a:off x="4684713" y="163195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8" name="Freeform 2264"/>
            <p:cNvSpPr>
              <a:spLocks noChangeAspect="1"/>
            </p:cNvSpPr>
            <p:nvPr/>
          </p:nvSpPr>
          <p:spPr bwMode="auto">
            <a:xfrm>
              <a:off x="4579938" y="1597025"/>
              <a:ext cx="206375" cy="34925"/>
            </a:xfrm>
            <a:custGeom>
              <a:avLst/>
              <a:gdLst>
                <a:gd name="T0" fmla="*/ 2147483647 w 130"/>
                <a:gd name="T1" fmla="*/ 0 h 22"/>
                <a:gd name="T2" fmla="*/ 2147483647 w 130"/>
                <a:gd name="T3" fmla="*/ 2147483647 h 22"/>
                <a:gd name="T4" fmla="*/ 2147483647 w 130"/>
                <a:gd name="T5" fmla="*/ 2147483647 h 22"/>
                <a:gd name="T6" fmla="*/ 2147483647 w 130"/>
                <a:gd name="T7" fmla="*/ 2147483647 h 22"/>
                <a:gd name="T8" fmla="*/ 2147483647 w 130"/>
                <a:gd name="T9" fmla="*/ 2147483647 h 22"/>
                <a:gd name="T10" fmla="*/ 2147483647 w 130"/>
                <a:gd name="T11" fmla="*/ 2147483647 h 22"/>
                <a:gd name="T12" fmla="*/ 2147483647 w 130"/>
                <a:gd name="T13" fmla="*/ 2147483647 h 22"/>
                <a:gd name="T14" fmla="*/ 2147483647 w 130"/>
                <a:gd name="T15" fmla="*/ 2147483647 h 22"/>
                <a:gd name="T16" fmla="*/ 2147483647 w 130"/>
                <a:gd name="T17" fmla="*/ 2147483647 h 22"/>
                <a:gd name="T18" fmla="*/ 2147483647 w 130"/>
                <a:gd name="T19" fmla="*/ 2147483647 h 22"/>
                <a:gd name="T20" fmla="*/ 2147483647 w 130"/>
                <a:gd name="T21" fmla="*/ 2147483647 h 22"/>
                <a:gd name="T22" fmla="*/ 2147483647 w 130"/>
                <a:gd name="T23" fmla="*/ 2147483647 h 22"/>
                <a:gd name="T24" fmla="*/ 2147483647 w 130"/>
                <a:gd name="T25" fmla="*/ 2147483647 h 22"/>
                <a:gd name="T26" fmla="*/ 0 w 130"/>
                <a:gd name="T27" fmla="*/ 2147483647 h 22"/>
                <a:gd name="T28" fmla="*/ 0 w 130"/>
                <a:gd name="T29" fmla="*/ 2147483647 h 22"/>
                <a:gd name="T30" fmla="*/ 0 w 130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0"/>
                <a:gd name="T49" fmla="*/ 0 h 22"/>
                <a:gd name="T50" fmla="*/ 130 w 130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0" h="22">
                  <a:moveTo>
                    <a:pt x="130" y="0"/>
                  </a:moveTo>
                  <a:lnTo>
                    <a:pt x="130" y="12"/>
                  </a:lnTo>
                  <a:lnTo>
                    <a:pt x="128" y="16"/>
                  </a:lnTo>
                  <a:lnTo>
                    <a:pt x="126" y="18"/>
                  </a:lnTo>
                  <a:lnTo>
                    <a:pt x="124" y="20"/>
                  </a:lnTo>
                  <a:lnTo>
                    <a:pt x="12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9" name="Group 3149"/>
          <p:cNvGrpSpPr>
            <a:grpSpLocks noChangeAspect="1"/>
          </p:cNvGrpSpPr>
          <p:nvPr/>
        </p:nvGrpSpPr>
        <p:grpSpPr bwMode="auto">
          <a:xfrm>
            <a:off x="4260850" y="3319462"/>
            <a:ext cx="623888" cy="114300"/>
            <a:chOff x="4808538" y="1597025"/>
            <a:chExt cx="346075" cy="63500"/>
          </a:xfrm>
        </p:grpSpPr>
        <p:sp>
          <p:nvSpPr>
            <p:cNvPr id="18585" name="Line 2265"/>
            <p:cNvSpPr>
              <a:spLocks noChangeAspect="1" noChangeShapeType="1"/>
            </p:cNvSpPr>
            <p:nvPr/>
          </p:nvSpPr>
          <p:spPr bwMode="auto">
            <a:xfrm flipV="1">
              <a:off x="4979988" y="163195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6" name="Freeform 2266"/>
            <p:cNvSpPr>
              <a:spLocks noChangeAspect="1"/>
            </p:cNvSpPr>
            <p:nvPr/>
          </p:nvSpPr>
          <p:spPr bwMode="auto">
            <a:xfrm>
              <a:off x="4808538" y="1597025"/>
              <a:ext cx="346075" cy="34925"/>
            </a:xfrm>
            <a:custGeom>
              <a:avLst/>
              <a:gdLst>
                <a:gd name="T0" fmla="*/ 2147483647 w 218"/>
                <a:gd name="T1" fmla="*/ 0 h 22"/>
                <a:gd name="T2" fmla="*/ 2147483647 w 218"/>
                <a:gd name="T3" fmla="*/ 2147483647 h 22"/>
                <a:gd name="T4" fmla="*/ 2147483647 w 218"/>
                <a:gd name="T5" fmla="*/ 2147483647 h 22"/>
                <a:gd name="T6" fmla="*/ 2147483647 w 218"/>
                <a:gd name="T7" fmla="*/ 2147483647 h 22"/>
                <a:gd name="T8" fmla="*/ 2147483647 w 218"/>
                <a:gd name="T9" fmla="*/ 2147483647 h 22"/>
                <a:gd name="T10" fmla="*/ 2147483647 w 218"/>
                <a:gd name="T11" fmla="*/ 2147483647 h 22"/>
                <a:gd name="T12" fmla="*/ 2147483647 w 218"/>
                <a:gd name="T13" fmla="*/ 2147483647 h 22"/>
                <a:gd name="T14" fmla="*/ 2147483647 w 218"/>
                <a:gd name="T15" fmla="*/ 2147483647 h 22"/>
                <a:gd name="T16" fmla="*/ 2147483647 w 218"/>
                <a:gd name="T17" fmla="*/ 2147483647 h 22"/>
                <a:gd name="T18" fmla="*/ 2147483647 w 218"/>
                <a:gd name="T19" fmla="*/ 2147483647 h 22"/>
                <a:gd name="T20" fmla="*/ 2147483647 w 218"/>
                <a:gd name="T21" fmla="*/ 2147483647 h 22"/>
                <a:gd name="T22" fmla="*/ 2147483647 w 218"/>
                <a:gd name="T23" fmla="*/ 2147483647 h 22"/>
                <a:gd name="T24" fmla="*/ 0 w 218"/>
                <a:gd name="T25" fmla="*/ 2147483647 h 22"/>
                <a:gd name="T26" fmla="*/ 0 w 218"/>
                <a:gd name="T27" fmla="*/ 2147483647 h 22"/>
                <a:gd name="T28" fmla="*/ 0 w 218"/>
                <a:gd name="T29" fmla="*/ 2147483647 h 22"/>
                <a:gd name="T30" fmla="*/ 0 w 218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8"/>
                <a:gd name="T49" fmla="*/ 0 h 22"/>
                <a:gd name="T50" fmla="*/ 218 w 218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8" h="22">
                  <a:moveTo>
                    <a:pt x="218" y="0"/>
                  </a:moveTo>
                  <a:lnTo>
                    <a:pt x="218" y="12"/>
                  </a:lnTo>
                  <a:lnTo>
                    <a:pt x="216" y="16"/>
                  </a:lnTo>
                  <a:lnTo>
                    <a:pt x="214" y="18"/>
                  </a:lnTo>
                  <a:lnTo>
                    <a:pt x="212" y="20"/>
                  </a:lnTo>
                  <a:lnTo>
                    <a:pt x="208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0" name="Group 3148"/>
          <p:cNvGrpSpPr>
            <a:grpSpLocks noChangeAspect="1"/>
          </p:cNvGrpSpPr>
          <p:nvPr/>
        </p:nvGrpSpPr>
        <p:grpSpPr bwMode="auto">
          <a:xfrm>
            <a:off x="4924425" y="3319462"/>
            <a:ext cx="674688" cy="114300"/>
            <a:chOff x="5176838" y="1597025"/>
            <a:chExt cx="374650" cy="63500"/>
          </a:xfrm>
        </p:grpSpPr>
        <p:sp>
          <p:nvSpPr>
            <p:cNvPr id="18583" name="Line 2267"/>
            <p:cNvSpPr>
              <a:spLocks noChangeAspect="1" noChangeShapeType="1"/>
            </p:cNvSpPr>
            <p:nvPr/>
          </p:nvSpPr>
          <p:spPr bwMode="auto">
            <a:xfrm flipV="1">
              <a:off x="5364163" y="163195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4" name="Freeform 2268"/>
            <p:cNvSpPr>
              <a:spLocks noChangeAspect="1"/>
            </p:cNvSpPr>
            <p:nvPr/>
          </p:nvSpPr>
          <p:spPr bwMode="auto">
            <a:xfrm>
              <a:off x="5176838" y="1597025"/>
              <a:ext cx="374650" cy="34925"/>
            </a:xfrm>
            <a:custGeom>
              <a:avLst/>
              <a:gdLst>
                <a:gd name="T0" fmla="*/ 2147483647 w 236"/>
                <a:gd name="T1" fmla="*/ 0 h 22"/>
                <a:gd name="T2" fmla="*/ 2147483647 w 236"/>
                <a:gd name="T3" fmla="*/ 2147483647 h 22"/>
                <a:gd name="T4" fmla="*/ 2147483647 w 236"/>
                <a:gd name="T5" fmla="*/ 2147483647 h 22"/>
                <a:gd name="T6" fmla="*/ 2147483647 w 236"/>
                <a:gd name="T7" fmla="*/ 2147483647 h 22"/>
                <a:gd name="T8" fmla="*/ 2147483647 w 236"/>
                <a:gd name="T9" fmla="*/ 2147483647 h 22"/>
                <a:gd name="T10" fmla="*/ 2147483647 w 236"/>
                <a:gd name="T11" fmla="*/ 2147483647 h 22"/>
                <a:gd name="T12" fmla="*/ 2147483647 w 236"/>
                <a:gd name="T13" fmla="*/ 2147483647 h 22"/>
                <a:gd name="T14" fmla="*/ 2147483647 w 236"/>
                <a:gd name="T15" fmla="*/ 2147483647 h 22"/>
                <a:gd name="T16" fmla="*/ 2147483647 w 236"/>
                <a:gd name="T17" fmla="*/ 2147483647 h 22"/>
                <a:gd name="T18" fmla="*/ 2147483647 w 236"/>
                <a:gd name="T19" fmla="*/ 2147483647 h 22"/>
                <a:gd name="T20" fmla="*/ 2147483647 w 236"/>
                <a:gd name="T21" fmla="*/ 2147483647 h 22"/>
                <a:gd name="T22" fmla="*/ 2147483647 w 236"/>
                <a:gd name="T23" fmla="*/ 2147483647 h 22"/>
                <a:gd name="T24" fmla="*/ 0 w 236"/>
                <a:gd name="T25" fmla="*/ 2147483647 h 22"/>
                <a:gd name="T26" fmla="*/ 0 w 236"/>
                <a:gd name="T27" fmla="*/ 2147483647 h 22"/>
                <a:gd name="T28" fmla="*/ 0 w 236"/>
                <a:gd name="T29" fmla="*/ 2147483647 h 22"/>
                <a:gd name="T30" fmla="*/ 0 w 236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6"/>
                <a:gd name="T49" fmla="*/ 0 h 22"/>
                <a:gd name="T50" fmla="*/ 236 w 236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6" h="22">
                  <a:moveTo>
                    <a:pt x="236" y="0"/>
                  </a:moveTo>
                  <a:lnTo>
                    <a:pt x="236" y="12"/>
                  </a:lnTo>
                  <a:lnTo>
                    <a:pt x="234" y="16"/>
                  </a:lnTo>
                  <a:lnTo>
                    <a:pt x="234" y="18"/>
                  </a:lnTo>
                  <a:lnTo>
                    <a:pt x="230" y="20"/>
                  </a:lnTo>
                  <a:lnTo>
                    <a:pt x="226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1" name="Group 3153"/>
          <p:cNvGrpSpPr>
            <a:grpSpLocks noChangeAspect="1"/>
          </p:cNvGrpSpPr>
          <p:nvPr/>
        </p:nvGrpSpPr>
        <p:grpSpPr bwMode="auto">
          <a:xfrm>
            <a:off x="2117725" y="4886325"/>
            <a:ext cx="679450" cy="107950"/>
            <a:chOff x="3617913" y="2466975"/>
            <a:chExt cx="377825" cy="60325"/>
          </a:xfrm>
        </p:grpSpPr>
        <p:sp>
          <p:nvSpPr>
            <p:cNvPr id="18581" name="Line 2279"/>
            <p:cNvSpPr>
              <a:spLocks noChangeAspect="1" noChangeShapeType="1"/>
            </p:cNvSpPr>
            <p:nvPr/>
          </p:nvSpPr>
          <p:spPr bwMode="auto">
            <a:xfrm flipV="1">
              <a:off x="3808413" y="249872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2" name="Freeform 2280"/>
            <p:cNvSpPr>
              <a:spLocks noChangeAspect="1"/>
            </p:cNvSpPr>
            <p:nvPr/>
          </p:nvSpPr>
          <p:spPr bwMode="auto">
            <a:xfrm>
              <a:off x="3617913" y="2466975"/>
              <a:ext cx="377825" cy="31750"/>
            </a:xfrm>
            <a:custGeom>
              <a:avLst/>
              <a:gdLst>
                <a:gd name="T0" fmla="*/ 2147483647 w 238"/>
                <a:gd name="T1" fmla="*/ 0 h 20"/>
                <a:gd name="T2" fmla="*/ 2147483647 w 238"/>
                <a:gd name="T3" fmla="*/ 2147483647 h 20"/>
                <a:gd name="T4" fmla="*/ 2147483647 w 238"/>
                <a:gd name="T5" fmla="*/ 2147483647 h 20"/>
                <a:gd name="T6" fmla="*/ 2147483647 w 238"/>
                <a:gd name="T7" fmla="*/ 2147483647 h 20"/>
                <a:gd name="T8" fmla="*/ 2147483647 w 238"/>
                <a:gd name="T9" fmla="*/ 2147483647 h 20"/>
                <a:gd name="T10" fmla="*/ 2147483647 w 238"/>
                <a:gd name="T11" fmla="*/ 2147483647 h 20"/>
                <a:gd name="T12" fmla="*/ 2147483647 w 238"/>
                <a:gd name="T13" fmla="*/ 2147483647 h 20"/>
                <a:gd name="T14" fmla="*/ 2147483647 w 238"/>
                <a:gd name="T15" fmla="*/ 2147483647 h 20"/>
                <a:gd name="T16" fmla="*/ 2147483647 w 238"/>
                <a:gd name="T17" fmla="*/ 2147483647 h 20"/>
                <a:gd name="T18" fmla="*/ 2147483647 w 238"/>
                <a:gd name="T19" fmla="*/ 2147483647 h 20"/>
                <a:gd name="T20" fmla="*/ 2147483647 w 238"/>
                <a:gd name="T21" fmla="*/ 2147483647 h 20"/>
                <a:gd name="T22" fmla="*/ 2147483647 w 238"/>
                <a:gd name="T23" fmla="*/ 2147483647 h 20"/>
                <a:gd name="T24" fmla="*/ 2147483647 w 238"/>
                <a:gd name="T25" fmla="*/ 2147483647 h 20"/>
                <a:gd name="T26" fmla="*/ 0 w 238"/>
                <a:gd name="T27" fmla="*/ 2147483647 h 20"/>
                <a:gd name="T28" fmla="*/ 0 w 238"/>
                <a:gd name="T29" fmla="*/ 2147483647 h 20"/>
                <a:gd name="T30" fmla="*/ 0 w 238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20"/>
                <a:gd name="T50" fmla="*/ 238 w 23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20">
                  <a:moveTo>
                    <a:pt x="238" y="0"/>
                  </a:moveTo>
                  <a:lnTo>
                    <a:pt x="238" y="12"/>
                  </a:lnTo>
                  <a:lnTo>
                    <a:pt x="236" y="16"/>
                  </a:lnTo>
                  <a:lnTo>
                    <a:pt x="234" y="18"/>
                  </a:lnTo>
                  <a:lnTo>
                    <a:pt x="232" y="20"/>
                  </a:lnTo>
                  <a:lnTo>
                    <a:pt x="228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2" name="Group 3154"/>
          <p:cNvGrpSpPr>
            <a:grpSpLocks noChangeAspect="1"/>
          </p:cNvGrpSpPr>
          <p:nvPr/>
        </p:nvGrpSpPr>
        <p:grpSpPr bwMode="auto">
          <a:xfrm>
            <a:off x="2825750" y="4886325"/>
            <a:ext cx="989013" cy="107950"/>
            <a:chOff x="4011613" y="2466975"/>
            <a:chExt cx="549275" cy="60325"/>
          </a:xfrm>
        </p:grpSpPr>
        <p:sp>
          <p:nvSpPr>
            <p:cNvPr id="18579" name="Line 2281"/>
            <p:cNvSpPr>
              <a:spLocks noChangeAspect="1" noChangeShapeType="1"/>
            </p:cNvSpPr>
            <p:nvPr/>
          </p:nvSpPr>
          <p:spPr bwMode="auto">
            <a:xfrm flipV="1">
              <a:off x="4287838" y="249872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80" name="Freeform 2282"/>
            <p:cNvSpPr>
              <a:spLocks noChangeAspect="1"/>
            </p:cNvSpPr>
            <p:nvPr/>
          </p:nvSpPr>
          <p:spPr bwMode="auto">
            <a:xfrm>
              <a:off x="4011613" y="2466975"/>
              <a:ext cx="549275" cy="31750"/>
            </a:xfrm>
            <a:custGeom>
              <a:avLst/>
              <a:gdLst>
                <a:gd name="T0" fmla="*/ 2147483647 w 346"/>
                <a:gd name="T1" fmla="*/ 0 h 20"/>
                <a:gd name="T2" fmla="*/ 2147483647 w 346"/>
                <a:gd name="T3" fmla="*/ 2147483647 h 20"/>
                <a:gd name="T4" fmla="*/ 2147483647 w 346"/>
                <a:gd name="T5" fmla="*/ 2147483647 h 20"/>
                <a:gd name="T6" fmla="*/ 2147483647 w 346"/>
                <a:gd name="T7" fmla="*/ 2147483647 h 20"/>
                <a:gd name="T8" fmla="*/ 2147483647 w 346"/>
                <a:gd name="T9" fmla="*/ 2147483647 h 20"/>
                <a:gd name="T10" fmla="*/ 2147483647 w 346"/>
                <a:gd name="T11" fmla="*/ 2147483647 h 20"/>
                <a:gd name="T12" fmla="*/ 2147483647 w 346"/>
                <a:gd name="T13" fmla="*/ 2147483647 h 20"/>
                <a:gd name="T14" fmla="*/ 2147483647 w 346"/>
                <a:gd name="T15" fmla="*/ 2147483647 h 20"/>
                <a:gd name="T16" fmla="*/ 2147483647 w 346"/>
                <a:gd name="T17" fmla="*/ 2147483647 h 20"/>
                <a:gd name="T18" fmla="*/ 2147483647 w 346"/>
                <a:gd name="T19" fmla="*/ 2147483647 h 20"/>
                <a:gd name="T20" fmla="*/ 2147483647 w 346"/>
                <a:gd name="T21" fmla="*/ 2147483647 h 20"/>
                <a:gd name="T22" fmla="*/ 2147483647 w 346"/>
                <a:gd name="T23" fmla="*/ 2147483647 h 20"/>
                <a:gd name="T24" fmla="*/ 0 w 346"/>
                <a:gd name="T25" fmla="*/ 2147483647 h 20"/>
                <a:gd name="T26" fmla="*/ 0 w 346"/>
                <a:gd name="T27" fmla="*/ 2147483647 h 20"/>
                <a:gd name="T28" fmla="*/ 0 w 346"/>
                <a:gd name="T29" fmla="*/ 2147483647 h 20"/>
                <a:gd name="T30" fmla="*/ 0 w 346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6"/>
                <a:gd name="T49" fmla="*/ 0 h 20"/>
                <a:gd name="T50" fmla="*/ 346 w 346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6" h="20">
                  <a:moveTo>
                    <a:pt x="346" y="0"/>
                  </a:moveTo>
                  <a:lnTo>
                    <a:pt x="346" y="12"/>
                  </a:lnTo>
                  <a:lnTo>
                    <a:pt x="346" y="16"/>
                  </a:lnTo>
                  <a:lnTo>
                    <a:pt x="344" y="18"/>
                  </a:lnTo>
                  <a:lnTo>
                    <a:pt x="340" y="20"/>
                  </a:lnTo>
                  <a:lnTo>
                    <a:pt x="338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3" name="Group 3155"/>
          <p:cNvGrpSpPr>
            <a:grpSpLocks noChangeAspect="1"/>
          </p:cNvGrpSpPr>
          <p:nvPr/>
        </p:nvGrpSpPr>
        <p:grpSpPr bwMode="auto">
          <a:xfrm>
            <a:off x="3856038" y="4886325"/>
            <a:ext cx="1028700" cy="107950"/>
            <a:chOff x="4583113" y="2466975"/>
            <a:chExt cx="571500" cy="60325"/>
          </a:xfrm>
        </p:grpSpPr>
        <p:sp>
          <p:nvSpPr>
            <p:cNvPr id="18577" name="Line 2283"/>
            <p:cNvSpPr>
              <a:spLocks noChangeAspect="1" noChangeShapeType="1"/>
            </p:cNvSpPr>
            <p:nvPr/>
          </p:nvSpPr>
          <p:spPr bwMode="auto">
            <a:xfrm flipV="1">
              <a:off x="4868863" y="249872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8" name="Freeform 2284"/>
            <p:cNvSpPr>
              <a:spLocks noChangeAspect="1"/>
            </p:cNvSpPr>
            <p:nvPr/>
          </p:nvSpPr>
          <p:spPr bwMode="auto">
            <a:xfrm>
              <a:off x="4583113" y="2466975"/>
              <a:ext cx="571500" cy="31750"/>
            </a:xfrm>
            <a:custGeom>
              <a:avLst/>
              <a:gdLst>
                <a:gd name="T0" fmla="*/ 2147483647 w 360"/>
                <a:gd name="T1" fmla="*/ 0 h 20"/>
                <a:gd name="T2" fmla="*/ 2147483647 w 360"/>
                <a:gd name="T3" fmla="*/ 2147483647 h 20"/>
                <a:gd name="T4" fmla="*/ 2147483647 w 360"/>
                <a:gd name="T5" fmla="*/ 2147483647 h 20"/>
                <a:gd name="T6" fmla="*/ 2147483647 w 360"/>
                <a:gd name="T7" fmla="*/ 2147483647 h 20"/>
                <a:gd name="T8" fmla="*/ 2147483647 w 360"/>
                <a:gd name="T9" fmla="*/ 2147483647 h 20"/>
                <a:gd name="T10" fmla="*/ 2147483647 w 360"/>
                <a:gd name="T11" fmla="*/ 2147483647 h 20"/>
                <a:gd name="T12" fmla="*/ 2147483647 w 360"/>
                <a:gd name="T13" fmla="*/ 2147483647 h 20"/>
                <a:gd name="T14" fmla="*/ 2147483647 w 360"/>
                <a:gd name="T15" fmla="*/ 2147483647 h 20"/>
                <a:gd name="T16" fmla="*/ 2147483647 w 360"/>
                <a:gd name="T17" fmla="*/ 2147483647 h 20"/>
                <a:gd name="T18" fmla="*/ 2147483647 w 360"/>
                <a:gd name="T19" fmla="*/ 2147483647 h 20"/>
                <a:gd name="T20" fmla="*/ 2147483647 w 360"/>
                <a:gd name="T21" fmla="*/ 2147483647 h 20"/>
                <a:gd name="T22" fmla="*/ 2147483647 w 360"/>
                <a:gd name="T23" fmla="*/ 2147483647 h 20"/>
                <a:gd name="T24" fmla="*/ 0 w 360"/>
                <a:gd name="T25" fmla="*/ 2147483647 h 20"/>
                <a:gd name="T26" fmla="*/ 0 w 360"/>
                <a:gd name="T27" fmla="*/ 2147483647 h 20"/>
                <a:gd name="T28" fmla="*/ 0 w 360"/>
                <a:gd name="T29" fmla="*/ 2147483647 h 20"/>
                <a:gd name="T30" fmla="*/ 0 w 360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0"/>
                <a:gd name="T49" fmla="*/ 0 h 20"/>
                <a:gd name="T50" fmla="*/ 360 w 360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0" h="20">
                  <a:moveTo>
                    <a:pt x="360" y="0"/>
                  </a:moveTo>
                  <a:lnTo>
                    <a:pt x="360" y="12"/>
                  </a:lnTo>
                  <a:lnTo>
                    <a:pt x="358" y="16"/>
                  </a:lnTo>
                  <a:lnTo>
                    <a:pt x="356" y="18"/>
                  </a:lnTo>
                  <a:lnTo>
                    <a:pt x="354" y="20"/>
                  </a:lnTo>
                  <a:lnTo>
                    <a:pt x="350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4" name="Group 3156"/>
          <p:cNvGrpSpPr>
            <a:grpSpLocks noChangeAspect="1"/>
          </p:cNvGrpSpPr>
          <p:nvPr/>
        </p:nvGrpSpPr>
        <p:grpSpPr bwMode="auto">
          <a:xfrm>
            <a:off x="4924425" y="4886325"/>
            <a:ext cx="674688" cy="107950"/>
            <a:chOff x="5176838" y="2466975"/>
            <a:chExt cx="374650" cy="60325"/>
          </a:xfrm>
        </p:grpSpPr>
        <p:sp>
          <p:nvSpPr>
            <p:cNvPr id="18575" name="Line 2285"/>
            <p:cNvSpPr>
              <a:spLocks noChangeAspect="1" noChangeShapeType="1"/>
            </p:cNvSpPr>
            <p:nvPr/>
          </p:nvSpPr>
          <p:spPr bwMode="auto">
            <a:xfrm flipV="1">
              <a:off x="5364163" y="2498725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Freeform 2286"/>
            <p:cNvSpPr>
              <a:spLocks noChangeAspect="1"/>
            </p:cNvSpPr>
            <p:nvPr/>
          </p:nvSpPr>
          <p:spPr bwMode="auto">
            <a:xfrm>
              <a:off x="5176838" y="2466975"/>
              <a:ext cx="374650" cy="31750"/>
            </a:xfrm>
            <a:custGeom>
              <a:avLst/>
              <a:gdLst>
                <a:gd name="T0" fmla="*/ 2147483647 w 236"/>
                <a:gd name="T1" fmla="*/ 0 h 20"/>
                <a:gd name="T2" fmla="*/ 2147483647 w 236"/>
                <a:gd name="T3" fmla="*/ 2147483647 h 20"/>
                <a:gd name="T4" fmla="*/ 2147483647 w 236"/>
                <a:gd name="T5" fmla="*/ 2147483647 h 20"/>
                <a:gd name="T6" fmla="*/ 2147483647 w 236"/>
                <a:gd name="T7" fmla="*/ 2147483647 h 20"/>
                <a:gd name="T8" fmla="*/ 2147483647 w 236"/>
                <a:gd name="T9" fmla="*/ 2147483647 h 20"/>
                <a:gd name="T10" fmla="*/ 2147483647 w 236"/>
                <a:gd name="T11" fmla="*/ 2147483647 h 20"/>
                <a:gd name="T12" fmla="*/ 2147483647 w 236"/>
                <a:gd name="T13" fmla="*/ 2147483647 h 20"/>
                <a:gd name="T14" fmla="*/ 2147483647 w 236"/>
                <a:gd name="T15" fmla="*/ 2147483647 h 20"/>
                <a:gd name="T16" fmla="*/ 2147483647 w 236"/>
                <a:gd name="T17" fmla="*/ 2147483647 h 20"/>
                <a:gd name="T18" fmla="*/ 2147483647 w 236"/>
                <a:gd name="T19" fmla="*/ 2147483647 h 20"/>
                <a:gd name="T20" fmla="*/ 2147483647 w 236"/>
                <a:gd name="T21" fmla="*/ 2147483647 h 20"/>
                <a:gd name="T22" fmla="*/ 2147483647 w 236"/>
                <a:gd name="T23" fmla="*/ 2147483647 h 20"/>
                <a:gd name="T24" fmla="*/ 0 w 236"/>
                <a:gd name="T25" fmla="*/ 2147483647 h 20"/>
                <a:gd name="T26" fmla="*/ 0 w 236"/>
                <a:gd name="T27" fmla="*/ 2147483647 h 20"/>
                <a:gd name="T28" fmla="*/ 0 w 236"/>
                <a:gd name="T29" fmla="*/ 2147483647 h 20"/>
                <a:gd name="T30" fmla="*/ 0 w 236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6"/>
                <a:gd name="T49" fmla="*/ 0 h 20"/>
                <a:gd name="T50" fmla="*/ 236 w 236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6" h="20">
                  <a:moveTo>
                    <a:pt x="236" y="0"/>
                  </a:moveTo>
                  <a:lnTo>
                    <a:pt x="236" y="12"/>
                  </a:lnTo>
                  <a:lnTo>
                    <a:pt x="234" y="16"/>
                  </a:lnTo>
                  <a:lnTo>
                    <a:pt x="234" y="18"/>
                  </a:lnTo>
                  <a:lnTo>
                    <a:pt x="230" y="20"/>
                  </a:lnTo>
                  <a:lnTo>
                    <a:pt x="226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5" name="Group 3159"/>
          <p:cNvGrpSpPr>
            <a:grpSpLocks noChangeAspect="1"/>
          </p:cNvGrpSpPr>
          <p:nvPr/>
        </p:nvGrpSpPr>
        <p:grpSpPr bwMode="auto">
          <a:xfrm>
            <a:off x="2117725" y="5875337"/>
            <a:ext cx="679450" cy="109538"/>
            <a:chOff x="3617913" y="3016250"/>
            <a:chExt cx="377825" cy="60325"/>
          </a:xfrm>
        </p:grpSpPr>
        <p:sp>
          <p:nvSpPr>
            <p:cNvPr id="18573" name="Line 2287"/>
            <p:cNvSpPr>
              <a:spLocks noChangeAspect="1" noChangeShapeType="1"/>
            </p:cNvSpPr>
            <p:nvPr/>
          </p:nvSpPr>
          <p:spPr bwMode="auto">
            <a:xfrm flipV="1">
              <a:off x="3808413" y="304800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Freeform 2288"/>
            <p:cNvSpPr>
              <a:spLocks noChangeAspect="1"/>
            </p:cNvSpPr>
            <p:nvPr/>
          </p:nvSpPr>
          <p:spPr bwMode="auto">
            <a:xfrm>
              <a:off x="3617913" y="3016250"/>
              <a:ext cx="377825" cy="31750"/>
            </a:xfrm>
            <a:custGeom>
              <a:avLst/>
              <a:gdLst>
                <a:gd name="T0" fmla="*/ 2147483647 w 238"/>
                <a:gd name="T1" fmla="*/ 0 h 20"/>
                <a:gd name="T2" fmla="*/ 2147483647 w 238"/>
                <a:gd name="T3" fmla="*/ 2147483647 h 20"/>
                <a:gd name="T4" fmla="*/ 2147483647 w 238"/>
                <a:gd name="T5" fmla="*/ 2147483647 h 20"/>
                <a:gd name="T6" fmla="*/ 2147483647 w 238"/>
                <a:gd name="T7" fmla="*/ 2147483647 h 20"/>
                <a:gd name="T8" fmla="*/ 2147483647 w 238"/>
                <a:gd name="T9" fmla="*/ 2147483647 h 20"/>
                <a:gd name="T10" fmla="*/ 2147483647 w 238"/>
                <a:gd name="T11" fmla="*/ 2147483647 h 20"/>
                <a:gd name="T12" fmla="*/ 2147483647 w 238"/>
                <a:gd name="T13" fmla="*/ 2147483647 h 20"/>
                <a:gd name="T14" fmla="*/ 2147483647 w 238"/>
                <a:gd name="T15" fmla="*/ 2147483647 h 20"/>
                <a:gd name="T16" fmla="*/ 2147483647 w 238"/>
                <a:gd name="T17" fmla="*/ 2147483647 h 20"/>
                <a:gd name="T18" fmla="*/ 2147483647 w 238"/>
                <a:gd name="T19" fmla="*/ 2147483647 h 20"/>
                <a:gd name="T20" fmla="*/ 2147483647 w 238"/>
                <a:gd name="T21" fmla="*/ 2147483647 h 20"/>
                <a:gd name="T22" fmla="*/ 2147483647 w 238"/>
                <a:gd name="T23" fmla="*/ 2147483647 h 20"/>
                <a:gd name="T24" fmla="*/ 2147483647 w 238"/>
                <a:gd name="T25" fmla="*/ 2147483647 h 20"/>
                <a:gd name="T26" fmla="*/ 0 w 238"/>
                <a:gd name="T27" fmla="*/ 2147483647 h 20"/>
                <a:gd name="T28" fmla="*/ 0 w 238"/>
                <a:gd name="T29" fmla="*/ 2147483647 h 20"/>
                <a:gd name="T30" fmla="*/ 0 w 238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20"/>
                <a:gd name="T50" fmla="*/ 238 w 23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20">
                  <a:moveTo>
                    <a:pt x="238" y="0"/>
                  </a:moveTo>
                  <a:lnTo>
                    <a:pt x="238" y="12"/>
                  </a:lnTo>
                  <a:lnTo>
                    <a:pt x="236" y="14"/>
                  </a:lnTo>
                  <a:lnTo>
                    <a:pt x="234" y="18"/>
                  </a:lnTo>
                  <a:lnTo>
                    <a:pt x="232" y="20"/>
                  </a:lnTo>
                  <a:lnTo>
                    <a:pt x="228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6" name="Group 3160"/>
          <p:cNvGrpSpPr>
            <a:grpSpLocks noChangeAspect="1"/>
          </p:cNvGrpSpPr>
          <p:nvPr/>
        </p:nvGrpSpPr>
        <p:grpSpPr bwMode="auto">
          <a:xfrm>
            <a:off x="2825750" y="5875337"/>
            <a:ext cx="989013" cy="109538"/>
            <a:chOff x="4011613" y="3016250"/>
            <a:chExt cx="549275" cy="60325"/>
          </a:xfrm>
        </p:grpSpPr>
        <p:sp>
          <p:nvSpPr>
            <p:cNvPr id="18571" name="Line 2289"/>
            <p:cNvSpPr>
              <a:spLocks noChangeAspect="1" noChangeShapeType="1"/>
            </p:cNvSpPr>
            <p:nvPr/>
          </p:nvSpPr>
          <p:spPr bwMode="auto">
            <a:xfrm flipV="1">
              <a:off x="4287838" y="304800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Freeform 2290"/>
            <p:cNvSpPr>
              <a:spLocks noChangeAspect="1"/>
            </p:cNvSpPr>
            <p:nvPr/>
          </p:nvSpPr>
          <p:spPr bwMode="auto">
            <a:xfrm>
              <a:off x="4011613" y="3016250"/>
              <a:ext cx="549275" cy="31750"/>
            </a:xfrm>
            <a:custGeom>
              <a:avLst/>
              <a:gdLst>
                <a:gd name="T0" fmla="*/ 2147483647 w 346"/>
                <a:gd name="T1" fmla="*/ 0 h 20"/>
                <a:gd name="T2" fmla="*/ 2147483647 w 346"/>
                <a:gd name="T3" fmla="*/ 2147483647 h 20"/>
                <a:gd name="T4" fmla="*/ 2147483647 w 346"/>
                <a:gd name="T5" fmla="*/ 2147483647 h 20"/>
                <a:gd name="T6" fmla="*/ 2147483647 w 346"/>
                <a:gd name="T7" fmla="*/ 2147483647 h 20"/>
                <a:gd name="T8" fmla="*/ 2147483647 w 346"/>
                <a:gd name="T9" fmla="*/ 2147483647 h 20"/>
                <a:gd name="T10" fmla="*/ 2147483647 w 346"/>
                <a:gd name="T11" fmla="*/ 2147483647 h 20"/>
                <a:gd name="T12" fmla="*/ 2147483647 w 346"/>
                <a:gd name="T13" fmla="*/ 2147483647 h 20"/>
                <a:gd name="T14" fmla="*/ 2147483647 w 346"/>
                <a:gd name="T15" fmla="*/ 2147483647 h 20"/>
                <a:gd name="T16" fmla="*/ 2147483647 w 346"/>
                <a:gd name="T17" fmla="*/ 2147483647 h 20"/>
                <a:gd name="T18" fmla="*/ 2147483647 w 346"/>
                <a:gd name="T19" fmla="*/ 2147483647 h 20"/>
                <a:gd name="T20" fmla="*/ 2147483647 w 346"/>
                <a:gd name="T21" fmla="*/ 2147483647 h 20"/>
                <a:gd name="T22" fmla="*/ 2147483647 w 346"/>
                <a:gd name="T23" fmla="*/ 2147483647 h 20"/>
                <a:gd name="T24" fmla="*/ 0 w 346"/>
                <a:gd name="T25" fmla="*/ 2147483647 h 20"/>
                <a:gd name="T26" fmla="*/ 0 w 346"/>
                <a:gd name="T27" fmla="*/ 2147483647 h 20"/>
                <a:gd name="T28" fmla="*/ 0 w 346"/>
                <a:gd name="T29" fmla="*/ 2147483647 h 20"/>
                <a:gd name="T30" fmla="*/ 0 w 346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6"/>
                <a:gd name="T49" fmla="*/ 0 h 20"/>
                <a:gd name="T50" fmla="*/ 346 w 346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6" h="20">
                  <a:moveTo>
                    <a:pt x="346" y="0"/>
                  </a:moveTo>
                  <a:lnTo>
                    <a:pt x="346" y="12"/>
                  </a:lnTo>
                  <a:lnTo>
                    <a:pt x="346" y="14"/>
                  </a:lnTo>
                  <a:lnTo>
                    <a:pt x="344" y="18"/>
                  </a:lnTo>
                  <a:lnTo>
                    <a:pt x="340" y="20"/>
                  </a:lnTo>
                  <a:lnTo>
                    <a:pt x="338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7" name="Group 3158"/>
          <p:cNvGrpSpPr>
            <a:grpSpLocks noChangeAspect="1"/>
          </p:cNvGrpSpPr>
          <p:nvPr/>
        </p:nvGrpSpPr>
        <p:grpSpPr bwMode="auto">
          <a:xfrm>
            <a:off x="3856038" y="5875337"/>
            <a:ext cx="1028700" cy="109538"/>
            <a:chOff x="4583113" y="3016250"/>
            <a:chExt cx="571500" cy="60325"/>
          </a:xfrm>
        </p:grpSpPr>
        <p:sp>
          <p:nvSpPr>
            <p:cNvPr id="18569" name="Line 2291"/>
            <p:cNvSpPr>
              <a:spLocks noChangeAspect="1" noChangeShapeType="1"/>
            </p:cNvSpPr>
            <p:nvPr/>
          </p:nvSpPr>
          <p:spPr bwMode="auto">
            <a:xfrm flipV="1">
              <a:off x="4868863" y="304800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Freeform 2292"/>
            <p:cNvSpPr>
              <a:spLocks noChangeAspect="1"/>
            </p:cNvSpPr>
            <p:nvPr/>
          </p:nvSpPr>
          <p:spPr bwMode="auto">
            <a:xfrm>
              <a:off x="4583113" y="3016250"/>
              <a:ext cx="571500" cy="31750"/>
            </a:xfrm>
            <a:custGeom>
              <a:avLst/>
              <a:gdLst>
                <a:gd name="T0" fmla="*/ 2147483647 w 360"/>
                <a:gd name="T1" fmla="*/ 0 h 20"/>
                <a:gd name="T2" fmla="*/ 2147483647 w 360"/>
                <a:gd name="T3" fmla="*/ 2147483647 h 20"/>
                <a:gd name="T4" fmla="*/ 2147483647 w 360"/>
                <a:gd name="T5" fmla="*/ 2147483647 h 20"/>
                <a:gd name="T6" fmla="*/ 2147483647 w 360"/>
                <a:gd name="T7" fmla="*/ 2147483647 h 20"/>
                <a:gd name="T8" fmla="*/ 2147483647 w 360"/>
                <a:gd name="T9" fmla="*/ 2147483647 h 20"/>
                <a:gd name="T10" fmla="*/ 2147483647 w 360"/>
                <a:gd name="T11" fmla="*/ 2147483647 h 20"/>
                <a:gd name="T12" fmla="*/ 2147483647 w 360"/>
                <a:gd name="T13" fmla="*/ 2147483647 h 20"/>
                <a:gd name="T14" fmla="*/ 2147483647 w 360"/>
                <a:gd name="T15" fmla="*/ 2147483647 h 20"/>
                <a:gd name="T16" fmla="*/ 2147483647 w 360"/>
                <a:gd name="T17" fmla="*/ 2147483647 h 20"/>
                <a:gd name="T18" fmla="*/ 2147483647 w 360"/>
                <a:gd name="T19" fmla="*/ 2147483647 h 20"/>
                <a:gd name="T20" fmla="*/ 2147483647 w 360"/>
                <a:gd name="T21" fmla="*/ 2147483647 h 20"/>
                <a:gd name="T22" fmla="*/ 2147483647 w 360"/>
                <a:gd name="T23" fmla="*/ 2147483647 h 20"/>
                <a:gd name="T24" fmla="*/ 0 w 360"/>
                <a:gd name="T25" fmla="*/ 2147483647 h 20"/>
                <a:gd name="T26" fmla="*/ 0 w 360"/>
                <a:gd name="T27" fmla="*/ 2147483647 h 20"/>
                <a:gd name="T28" fmla="*/ 0 w 360"/>
                <a:gd name="T29" fmla="*/ 2147483647 h 20"/>
                <a:gd name="T30" fmla="*/ 0 w 360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0"/>
                <a:gd name="T49" fmla="*/ 0 h 20"/>
                <a:gd name="T50" fmla="*/ 360 w 360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0" h="20">
                  <a:moveTo>
                    <a:pt x="360" y="0"/>
                  </a:moveTo>
                  <a:lnTo>
                    <a:pt x="360" y="12"/>
                  </a:lnTo>
                  <a:lnTo>
                    <a:pt x="358" y="14"/>
                  </a:lnTo>
                  <a:lnTo>
                    <a:pt x="356" y="18"/>
                  </a:lnTo>
                  <a:lnTo>
                    <a:pt x="354" y="20"/>
                  </a:lnTo>
                  <a:lnTo>
                    <a:pt x="350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8" name="Group 3157"/>
          <p:cNvGrpSpPr>
            <a:grpSpLocks noChangeAspect="1"/>
          </p:cNvGrpSpPr>
          <p:nvPr/>
        </p:nvGrpSpPr>
        <p:grpSpPr bwMode="auto">
          <a:xfrm>
            <a:off x="4924425" y="5875337"/>
            <a:ext cx="674688" cy="109538"/>
            <a:chOff x="5176838" y="3016250"/>
            <a:chExt cx="374650" cy="60325"/>
          </a:xfrm>
        </p:grpSpPr>
        <p:sp>
          <p:nvSpPr>
            <p:cNvPr id="18567" name="Line 2293"/>
            <p:cNvSpPr>
              <a:spLocks noChangeAspect="1" noChangeShapeType="1"/>
            </p:cNvSpPr>
            <p:nvPr/>
          </p:nvSpPr>
          <p:spPr bwMode="auto">
            <a:xfrm flipV="1">
              <a:off x="5364163" y="3048000"/>
              <a:ext cx="1587" cy="285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Freeform 2294"/>
            <p:cNvSpPr>
              <a:spLocks noChangeAspect="1"/>
            </p:cNvSpPr>
            <p:nvPr/>
          </p:nvSpPr>
          <p:spPr bwMode="auto">
            <a:xfrm>
              <a:off x="5176838" y="3016250"/>
              <a:ext cx="374650" cy="31750"/>
            </a:xfrm>
            <a:custGeom>
              <a:avLst/>
              <a:gdLst>
                <a:gd name="T0" fmla="*/ 2147483647 w 236"/>
                <a:gd name="T1" fmla="*/ 0 h 20"/>
                <a:gd name="T2" fmla="*/ 2147483647 w 236"/>
                <a:gd name="T3" fmla="*/ 2147483647 h 20"/>
                <a:gd name="T4" fmla="*/ 2147483647 w 236"/>
                <a:gd name="T5" fmla="*/ 2147483647 h 20"/>
                <a:gd name="T6" fmla="*/ 2147483647 w 236"/>
                <a:gd name="T7" fmla="*/ 2147483647 h 20"/>
                <a:gd name="T8" fmla="*/ 2147483647 w 236"/>
                <a:gd name="T9" fmla="*/ 2147483647 h 20"/>
                <a:gd name="T10" fmla="*/ 2147483647 w 236"/>
                <a:gd name="T11" fmla="*/ 2147483647 h 20"/>
                <a:gd name="T12" fmla="*/ 2147483647 w 236"/>
                <a:gd name="T13" fmla="*/ 2147483647 h 20"/>
                <a:gd name="T14" fmla="*/ 2147483647 w 236"/>
                <a:gd name="T15" fmla="*/ 2147483647 h 20"/>
                <a:gd name="T16" fmla="*/ 2147483647 w 236"/>
                <a:gd name="T17" fmla="*/ 2147483647 h 20"/>
                <a:gd name="T18" fmla="*/ 2147483647 w 236"/>
                <a:gd name="T19" fmla="*/ 2147483647 h 20"/>
                <a:gd name="T20" fmla="*/ 2147483647 w 236"/>
                <a:gd name="T21" fmla="*/ 2147483647 h 20"/>
                <a:gd name="T22" fmla="*/ 2147483647 w 236"/>
                <a:gd name="T23" fmla="*/ 2147483647 h 20"/>
                <a:gd name="T24" fmla="*/ 0 w 236"/>
                <a:gd name="T25" fmla="*/ 2147483647 h 20"/>
                <a:gd name="T26" fmla="*/ 0 w 236"/>
                <a:gd name="T27" fmla="*/ 2147483647 h 20"/>
                <a:gd name="T28" fmla="*/ 0 w 236"/>
                <a:gd name="T29" fmla="*/ 2147483647 h 20"/>
                <a:gd name="T30" fmla="*/ 0 w 236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6"/>
                <a:gd name="T49" fmla="*/ 0 h 20"/>
                <a:gd name="T50" fmla="*/ 236 w 236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6" h="20">
                  <a:moveTo>
                    <a:pt x="236" y="0"/>
                  </a:moveTo>
                  <a:lnTo>
                    <a:pt x="236" y="12"/>
                  </a:lnTo>
                  <a:lnTo>
                    <a:pt x="234" y="14"/>
                  </a:lnTo>
                  <a:lnTo>
                    <a:pt x="234" y="18"/>
                  </a:lnTo>
                  <a:lnTo>
                    <a:pt x="230" y="20"/>
                  </a:lnTo>
                  <a:lnTo>
                    <a:pt x="226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9" name="Group 3172"/>
          <p:cNvGrpSpPr>
            <a:grpSpLocks noChangeAspect="1"/>
          </p:cNvGrpSpPr>
          <p:nvPr/>
        </p:nvGrpSpPr>
        <p:grpSpPr bwMode="auto">
          <a:xfrm>
            <a:off x="3792538" y="1866900"/>
            <a:ext cx="74612" cy="193675"/>
            <a:chOff x="4548188" y="790575"/>
            <a:chExt cx="41275" cy="107950"/>
          </a:xfrm>
        </p:grpSpPr>
        <p:sp>
          <p:nvSpPr>
            <p:cNvPr id="18565" name="Line 2321"/>
            <p:cNvSpPr>
              <a:spLocks noChangeAspect="1" noChangeShapeType="1"/>
            </p:cNvSpPr>
            <p:nvPr/>
          </p:nvSpPr>
          <p:spPr bwMode="auto">
            <a:xfrm>
              <a:off x="4570413" y="79057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2" name="Freeform 2322"/>
            <p:cNvSpPr>
              <a:spLocks/>
            </p:cNvSpPr>
            <p:nvPr/>
          </p:nvSpPr>
          <p:spPr bwMode="auto">
            <a:xfrm>
              <a:off x="4548188" y="832162"/>
              <a:ext cx="41275" cy="66363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2147483647 h 42"/>
                <a:gd name="T4" fmla="*/ 0 w 26"/>
                <a:gd name="T5" fmla="*/ 0 h 42"/>
                <a:gd name="T6" fmla="*/ 2147483647 w 26"/>
                <a:gd name="T7" fmla="*/ 2147483647 h 42"/>
                <a:gd name="T8" fmla="*/ 2147483647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"/>
                <a:gd name="T17" fmla="*/ 26 w 2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">
                  <a:moveTo>
                    <a:pt x="26" y="0"/>
                  </a:moveTo>
                  <a:lnTo>
                    <a:pt x="14" y="6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60" name="Group 3171"/>
          <p:cNvGrpSpPr>
            <a:grpSpLocks noChangeAspect="1"/>
          </p:cNvGrpSpPr>
          <p:nvPr/>
        </p:nvGrpSpPr>
        <p:grpSpPr bwMode="auto">
          <a:xfrm>
            <a:off x="2768600" y="1866900"/>
            <a:ext cx="74613" cy="193675"/>
            <a:chOff x="3979863" y="790575"/>
            <a:chExt cx="41275" cy="107950"/>
          </a:xfrm>
        </p:grpSpPr>
        <p:sp>
          <p:nvSpPr>
            <p:cNvPr id="18563" name="Line 2323"/>
            <p:cNvSpPr>
              <a:spLocks noChangeAspect="1" noChangeShapeType="1"/>
            </p:cNvSpPr>
            <p:nvPr/>
          </p:nvSpPr>
          <p:spPr bwMode="auto">
            <a:xfrm>
              <a:off x="3998913" y="790575"/>
              <a:ext cx="3175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0" name="Freeform 2324"/>
            <p:cNvSpPr>
              <a:spLocks/>
            </p:cNvSpPr>
            <p:nvPr/>
          </p:nvSpPr>
          <p:spPr bwMode="auto">
            <a:xfrm>
              <a:off x="3979863" y="832162"/>
              <a:ext cx="41275" cy="66363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2147483647 h 42"/>
                <a:gd name="T4" fmla="*/ 0 w 26"/>
                <a:gd name="T5" fmla="*/ 0 h 42"/>
                <a:gd name="T6" fmla="*/ 2147483647 w 26"/>
                <a:gd name="T7" fmla="*/ 2147483647 h 42"/>
                <a:gd name="T8" fmla="*/ 2147483647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"/>
                <a:gd name="T17" fmla="*/ 26 w 2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">
                  <a:moveTo>
                    <a:pt x="26" y="0"/>
                  </a:moveTo>
                  <a:lnTo>
                    <a:pt x="14" y="6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61" name="Group 3170"/>
          <p:cNvGrpSpPr>
            <a:grpSpLocks noChangeAspect="1"/>
          </p:cNvGrpSpPr>
          <p:nvPr/>
        </p:nvGrpSpPr>
        <p:grpSpPr bwMode="auto">
          <a:xfrm>
            <a:off x="2071688" y="1866900"/>
            <a:ext cx="68262" cy="193675"/>
            <a:chOff x="3592513" y="790575"/>
            <a:chExt cx="38100" cy="107950"/>
          </a:xfrm>
        </p:grpSpPr>
        <p:sp>
          <p:nvSpPr>
            <p:cNvPr id="18561" name="Line 2325"/>
            <p:cNvSpPr>
              <a:spLocks noChangeAspect="1" noChangeShapeType="1"/>
            </p:cNvSpPr>
            <p:nvPr/>
          </p:nvSpPr>
          <p:spPr bwMode="auto">
            <a:xfrm>
              <a:off x="3611563" y="79057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8" name="Freeform 2326"/>
            <p:cNvSpPr>
              <a:spLocks/>
            </p:cNvSpPr>
            <p:nvPr/>
          </p:nvSpPr>
          <p:spPr bwMode="auto">
            <a:xfrm>
              <a:off x="3592513" y="832162"/>
              <a:ext cx="38100" cy="66363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62" name="Group 3173"/>
          <p:cNvGrpSpPr>
            <a:grpSpLocks noChangeAspect="1"/>
          </p:cNvGrpSpPr>
          <p:nvPr/>
        </p:nvGrpSpPr>
        <p:grpSpPr bwMode="auto">
          <a:xfrm>
            <a:off x="4203700" y="1866900"/>
            <a:ext cx="74613" cy="193675"/>
            <a:chOff x="4776788" y="790575"/>
            <a:chExt cx="41275" cy="107950"/>
          </a:xfrm>
        </p:grpSpPr>
        <p:sp>
          <p:nvSpPr>
            <p:cNvPr id="18559" name="Line 2327"/>
            <p:cNvSpPr>
              <a:spLocks noChangeAspect="1" noChangeShapeType="1"/>
            </p:cNvSpPr>
            <p:nvPr/>
          </p:nvSpPr>
          <p:spPr bwMode="auto">
            <a:xfrm>
              <a:off x="4795838" y="79057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6" name="Freeform 2328"/>
            <p:cNvSpPr>
              <a:spLocks/>
            </p:cNvSpPr>
            <p:nvPr/>
          </p:nvSpPr>
          <p:spPr bwMode="auto">
            <a:xfrm>
              <a:off x="4776788" y="832162"/>
              <a:ext cx="41275" cy="66363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2147483647 h 42"/>
                <a:gd name="T4" fmla="*/ 0 w 26"/>
                <a:gd name="T5" fmla="*/ 0 h 42"/>
                <a:gd name="T6" fmla="*/ 2147483647 w 26"/>
                <a:gd name="T7" fmla="*/ 2147483647 h 42"/>
                <a:gd name="T8" fmla="*/ 2147483647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"/>
                <a:gd name="T17" fmla="*/ 26 w 2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">
                  <a:moveTo>
                    <a:pt x="26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63" name="Group 3174"/>
          <p:cNvGrpSpPr>
            <a:grpSpLocks noChangeAspect="1"/>
          </p:cNvGrpSpPr>
          <p:nvPr/>
        </p:nvGrpSpPr>
        <p:grpSpPr bwMode="auto">
          <a:xfrm>
            <a:off x="4873625" y="1866900"/>
            <a:ext cx="68263" cy="193675"/>
            <a:chOff x="5148263" y="790575"/>
            <a:chExt cx="38100" cy="107950"/>
          </a:xfrm>
        </p:grpSpPr>
        <p:sp>
          <p:nvSpPr>
            <p:cNvPr id="18557" name="Line 2329"/>
            <p:cNvSpPr>
              <a:spLocks noChangeAspect="1" noChangeShapeType="1"/>
            </p:cNvSpPr>
            <p:nvPr/>
          </p:nvSpPr>
          <p:spPr bwMode="auto">
            <a:xfrm>
              <a:off x="5167313" y="79057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4" name="Freeform 2330"/>
            <p:cNvSpPr>
              <a:spLocks/>
            </p:cNvSpPr>
            <p:nvPr/>
          </p:nvSpPr>
          <p:spPr bwMode="auto">
            <a:xfrm>
              <a:off x="5148263" y="832162"/>
              <a:ext cx="38100" cy="66363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64" name="Group 3175"/>
          <p:cNvGrpSpPr>
            <a:grpSpLocks noChangeAspect="1"/>
          </p:cNvGrpSpPr>
          <p:nvPr/>
        </p:nvGrpSpPr>
        <p:grpSpPr bwMode="auto">
          <a:xfrm>
            <a:off x="5588000" y="1866900"/>
            <a:ext cx="68263" cy="193675"/>
            <a:chOff x="5545138" y="790575"/>
            <a:chExt cx="38100" cy="107950"/>
          </a:xfrm>
        </p:grpSpPr>
        <p:sp>
          <p:nvSpPr>
            <p:cNvPr id="18555" name="Line 2331"/>
            <p:cNvSpPr>
              <a:spLocks noChangeAspect="1" noChangeShapeType="1"/>
            </p:cNvSpPr>
            <p:nvPr/>
          </p:nvSpPr>
          <p:spPr bwMode="auto">
            <a:xfrm>
              <a:off x="5564188" y="79057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2" name="Freeform 2332"/>
            <p:cNvSpPr>
              <a:spLocks/>
            </p:cNvSpPr>
            <p:nvPr/>
          </p:nvSpPr>
          <p:spPr bwMode="auto">
            <a:xfrm>
              <a:off x="5545138" y="832162"/>
              <a:ext cx="38100" cy="66363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65" name="Group 3179"/>
          <p:cNvGrpSpPr>
            <a:grpSpLocks noChangeAspect="1"/>
          </p:cNvGrpSpPr>
          <p:nvPr/>
        </p:nvGrpSpPr>
        <p:grpSpPr bwMode="auto">
          <a:xfrm>
            <a:off x="3792538" y="2855912"/>
            <a:ext cx="74612" cy="195263"/>
            <a:chOff x="4548188" y="1339850"/>
            <a:chExt cx="41275" cy="107950"/>
          </a:xfrm>
        </p:grpSpPr>
        <p:sp>
          <p:nvSpPr>
            <p:cNvPr id="18553" name="Line 2333"/>
            <p:cNvSpPr>
              <a:spLocks noChangeAspect="1" noChangeShapeType="1"/>
            </p:cNvSpPr>
            <p:nvPr/>
          </p:nvSpPr>
          <p:spPr bwMode="auto">
            <a:xfrm>
              <a:off x="4570413" y="1339850"/>
              <a:ext cx="1587" cy="539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0" name="Freeform 2334"/>
            <p:cNvSpPr>
              <a:spLocks/>
            </p:cNvSpPr>
            <p:nvPr/>
          </p:nvSpPr>
          <p:spPr bwMode="auto">
            <a:xfrm>
              <a:off x="4548188" y="1381099"/>
              <a:ext cx="41275" cy="66701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2147483647 h 42"/>
                <a:gd name="T4" fmla="*/ 0 w 26"/>
                <a:gd name="T5" fmla="*/ 0 h 42"/>
                <a:gd name="T6" fmla="*/ 2147483647 w 26"/>
                <a:gd name="T7" fmla="*/ 2147483647 h 42"/>
                <a:gd name="T8" fmla="*/ 2147483647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"/>
                <a:gd name="T17" fmla="*/ 26 w 2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">
                  <a:moveTo>
                    <a:pt x="26" y="0"/>
                  </a:moveTo>
                  <a:lnTo>
                    <a:pt x="14" y="4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66" name="Group 3180"/>
          <p:cNvGrpSpPr>
            <a:grpSpLocks noChangeAspect="1"/>
          </p:cNvGrpSpPr>
          <p:nvPr/>
        </p:nvGrpSpPr>
        <p:grpSpPr bwMode="auto">
          <a:xfrm>
            <a:off x="2768600" y="2855912"/>
            <a:ext cx="74613" cy="195263"/>
            <a:chOff x="3979863" y="1339850"/>
            <a:chExt cx="41275" cy="107950"/>
          </a:xfrm>
        </p:grpSpPr>
        <p:sp>
          <p:nvSpPr>
            <p:cNvPr id="18551" name="Line 2335"/>
            <p:cNvSpPr>
              <a:spLocks noChangeAspect="1" noChangeShapeType="1"/>
            </p:cNvSpPr>
            <p:nvPr/>
          </p:nvSpPr>
          <p:spPr bwMode="auto">
            <a:xfrm>
              <a:off x="3998913" y="1339850"/>
              <a:ext cx="3175" cy="539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8" name="Freeform 2336"/>
            <p:cNvSpPr>
              <a:spLocks/>
            </p:cNvSpPr>
            <p:nvPr/>
          </p:nvSpPr>
          <p:spPr bwMode="auto">
            <a:xfrm>
              <a:off x="3979863" y="1381099"/>
              <a:ext cx="41275" cy="66701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2147483647 h 42"/>
                <a:gd name="T4" fmla="*/ 0 w 26"/>
                <a:gd name="T5" fmla="*/ 0 h 42"/>
                <a:gd name="T6" fmla="*/ 2147483647 w 26"/>
                <a:gd name="T7" fmla="*/ 2147483647 h 42"/>
                <a:gd name="T8" fmla="*/ 2147483647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"/>
                <a:gd name="T17" fmla="*/ 26 w 2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">
                  <a:moveTo>
                    <a:pt x="26" y="0"/>
                  </a:moveTo>
                  <a:lnTo>
                    <a:pt x="14" y="4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67" name="Group 3181"/>
          <p:cNvGrpSpPr>
            <a:grpSpLocks noChangeAspect="1"/>
          </p:cNvGrpSpPr>
          <p:nvPr/>
        </p:nvGrpSpPr>
        <p:grpSpPr bwMode="auto">
          <a:xfrm>
            <a:off x="2071688" y="2855912"/>
            <a:ext cx="68262" cy="195263"/>
            <a:chOff x="3592513" y="1339850"/>
            <a:chExt cx="38100" cy="107950"/>
          </a:xfrm>
        </p:grpSpPr>
        <p:sp>
          <p:nvSpPr>
            <p:cNvPr id="18549" name="Line 2337"/>
            <p:cNvSpPr>
              <a:spLocks noChangeAspect="1" noChangeShapeType="1"/>
            </p:cNvSpPr>
            <p:nvPr/>
          </p:nvSpPr>
          <p:spPr bwMode="auto">
            <a:xfrm>
              <a:off x="3611563" y="1339850"/>
              <a:ext cx="1587" cy="539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" name="Freeform 2338"/>
            <p:cNvSpPr>
              <a:spLocks/>
            </p:cNvSpPr>
            <p:nvPr/>
          </p:nvSpPr>
          <p:spPr bwMode="auto">
            <a:xfrm>
              <a:off x="3592513" y="1381099"/>
              <a:ext cx="38100" cy="66701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68" name="Group 3178"/>
          <p:cNvGrpSpPr>
            <a:grpSpLocks noChangeAspect="1"/>
          </p:cNvGrpSpPr>
          <p:nvPr/>
        </p:nvGrpSpPr>
        <p:grpSpPr bwMode="auto">
          <a:xfrm>
            <a:off x="4203700" y="2855912"/>
            <a:ext cx="74613" cy="195263"/>
            <a:chOff x="4776788" y="1339850"/>
            <a:chExt cx="41275" cy="107950"/>
          </a:xfrm>
        </p:grpSpPr>
        <p:sp>
          <p:nvSpPr>
            <p:cNvPr id="18547" name="Line 2339"/>
            <p:cNvSpPr>
              <a:spLocks noChangeAspect="1" noChangeShapeType="1"/>
            </p:cNvSpPr>
            <p:nvPr/>
          </p:nvSpPr>
          <p:spPr bwMode="auto">
            <a:xfrm>
              <a:off x="4795838" y="1339850"/>
              <a:ext cx="1587" cy="539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4" name="Freeform 2340"/>
            <p:cNvSpPr>
              <a:spLocks/>
            </p:cNvSpPr>
            <p:nvPr/>
          </p:nvSpPr>
          <p:spPr bwMode="auto">
            <a:xfrm>
              <a:off x="4776788" y="1381099"/>
              <a:ext cx="41275" cy="66701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2147483647 h 42"/>
                <a:gd name="T4" fmla="*/ 0 w 26"/>
                <a:gd name="T5" fmla="*/ 0 h 42"/>
                <a:gd name="T6" fmla="*/ 2147483647 w 26"/>
                <a:gd name="T7" fmla="*/ 2147483647 h 42"/>
                <a:gd name="T8" fmla="*/ 2147483647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"/>
                <a:gd name="T17" fmla="*/ 26 w 2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">
                  <a:moveTo>
                    <a:pt x="26" y="0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69" name="Group 3177"/>
          <p:cNvGrpSpPr>
            <a:grpSpLocks noChangeAspect="1"/>
          </p:cNvGrpSpPr>
          <p:nvPr/>
        </p:nvGrpSpPr>
        <p:grpSpPr bwMode="auto">
          <a:xfrm>
            <a:off x="4873625" y="2855912"/>
            <a:ext cx="68263" cy="195263"/>
            <a:chOff x="5148263" y="1339850"/>
            <a:chExt cx="38100" cy="107950"/>
          </a:xfrm>
        </p:grpSpPr>
        <p:sp>
          <p:nvSpPr>
            <p:cNvPr id="18545" name="Line 2341"/>
            <p:cNvSpPr>
              <a:spLocks noChangeAspect="1" noChangeShapeType="1"/>
            </p:cNvSpPr>
            <p:nvPr/>
          </p:nvSpPr>
          <p:spPr bwMode="auto">
            <a:xfrm>
              <a:off x="5167313" y="1339850"/>
              <a:ext cx="1587" cy="539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2" name="Freeform 2342"/>
            <p:cNvSpPr>
              <a:spLocks/>
            </p:cNvSpPr>
            <p:nvPr/>
          </p:nvSpPr>
          <p:spPr bwMode="auto">
            <a:xfrm>
              <a:off x="5148263" y="1381099"/>
              <a:ext cx="38100" cy="66701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70" name="Group 3176"/>
          <p:cNvGrpSpPr>
            <a:grpSpLocks noChangeAspect="1"/>
          </p:cNvGrpSpPr>
          <p:nvPr/>
        </p:nvGrpSpPr>
        <p:grpSpPr bwMode="auto">
          <a:xfrm>
            <a:off x="5588000" y="2855912"/>
            <a:ext cx="68263" cy="195263"/>
            <a:chOff x="5545138" y="1339850"/>
            <a:chExt cx="38100" cy="107950"/>
          </a:xfrm>
        </p:grpSpPr>
        <p:sp>
          <p:nvSpPr>
            <p:cNvPr id="18543" name="Line 2343"/>
            <p:cNvSpPr>
              <a:spLocks noChangeAspect="1" noChangeShapeType="1"/>
            </p:cNvSpPr>
            <p:nvPr/>
          </p:nvSpPr>
          <p:spPr bwMode="auto">
            <a:xfrm>
              <a:off x="5564188" y="1339850"/>
              <a:ext cx="1587" cy="53975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" name="Freeform 2344"/>
            <p:cNvSpPr>
              <a:spLocks/>
            </p:cNvSpPr>
            <p:nvPr/>
          </p:nvSpPr>
          <p:spPr bwMode="auto">
            <a:xfrm>
              <a:off x="5545138" y="1381099"/>
              <a:ext cx="38100" cy="66701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4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71" name="Group 3184"/>
          <p:cNvGrpSpPr>
            <a:grpSpLocks noChangeAspect="1"/>
          </p:cNvGrpSpPr>
          <p:nvPr/>
        </p:nvGrpSpPr>
        <p:grpSpPr bwMode="auto">
          <a:xfrm>
            <a:off x="3792538" y="4418012"/>
            <a:ext cx="74612" cy="200025"/>
            <a:chOff x="4548188" y="2206625"/>
            <a:chExt cx="41275" cy="111125"/>
          </a:xfrm>
        </p:grpSpPr>
        <p:sp>
          <p:nvSpPr>
            <p:cNvPr id="18541" name="Line 2357"/>
            <p:cNvSpPr>
              <a:spLocks noChangeAspect="1" noChangeShapeType="1"/>
            </p:cNvSpPr>
            <p:nvPr/>
          </p:nvSpPr>
          <p:spPr bwMode="auto">
            <a:xfrm>
              <a:off x="4570413" y="220662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6" name="Freeform 2358"/>
            <p:cNvSpPr>
              <a:spLocks/>
            </p:cNvSpPr>
            <p:nvPr/>
          </p:nvSpPr>
          <p:spPr bwMode="auto">
            <a:xfrm>
              <a:off x="4548188" y="2248077"/>
              <a:ext cx="41275" cy="69673"/>
            </a:xfrm>
            <a:custGeom>
              <a:avLst/>
              <a:gdLst>
                <a:gd name="T0" fmla="*/ 2147483647 w 26"/>
                <a:gd name="T1" fmla="*/ 0 h 44"/>
                <a:gd name="T2" fmla="*/ 2147483647 w 26"/>
                <a:gd name="T3" fmla="*/ 2147483647 h 44"/>
                <a:gd name="T4" fmla="*/ 0 w 26"/>
                <a:gd name="T5" fmla="*/ 0 h 44"/>
                <a:gd name="T6" fmla="*/ 2147483647 w 26"/>
                <a:gd name="T7" fmla="*/ 2147483647 h 44"/>
                <a:gd name="T8" fmla="*/ 2147483647 w 26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4"/>
                <a:gd name="T17" fmla="*/ 26 w 26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4">
                  <a:moveTo>
                    <a:pt x="26" y="0"/>
                  </a:moveTo>
                  <a:lnTo>
                    <a:pt x="14" y="6"/>
                  </a:lnTo>
                  <a:lnTo>
                    <a:pt x="0" y="0"/>
                  </a:lnTo>
                  <a:lnTo>
                    <a:pt x="14" y="4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72" name="Group 3183"/>
          <p:cNvGrpSpPr>
            <a:grpSpLocks noChangeAspect="1"/>
          </p:cNvGrpSpPr>
          <p:nvPr/>
        </p:nvGrpSpPr>
        <p:grpSpPr bwMode="auto">
          <a:xfrm>
            <a:off x="2768600" y="4418012"/>
            <a:ext cx="74613" cy="200025"/>
            <a:chOff x="3979863" y="2206625"/>
            <a:chExt cx="41275" cy="111125"/>
          </a:xfrm>
        </p:grpSpPr>
        <p:sp>
          <p:nvSpPr>
            <p:cNvPr id="18539" name="Line 2359"/>
            <p:cNvSpPr>
              <a:spLocks noChangeAspect="1" noChangeShapeType="1"/>
            </p:cNvSpPr>
            <p:nvPr/>
          </p:nvSpPr>
          <p:spPr bwMode="auto">
            <a:xfrm>
              <a:off x="3998913" y="2206625"/>
              <a:ext cx="3175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4" name="Freeform 2360"/>
            <p:cNvSpPr>
              <a:spLocks/>
            </p:cNvSpPr>
            <p:nvPr/>
          </p:nvSpPr>
          <p:spPr bwMode="auto">
            <a:xfrm>
              <a:off x="3979863" y="2248077"/>
              <a:ext cx="41275" cy="69673"/>
            </a:xfrm>
            <a:custGeom>
              <a:avLst/>
              <a:gdLst>
                <a:gd name="T0" fmla="*/ 2147483647 w 26"/>
                <a:gd name="T1" fmla="*/ 0 h 44"/>
                <a:gd name="T2" fmla="*/ 2147483647 w 26"/>
                <a:gd name="T3" fmla="*/ 2147483647 h 44"/>
                <a:gd name="T4" fmla="*/ 0 w 26"/>
                <a:gd name="T5" fmla="*/ 0 h 44"/>
                <a:gd name="T6" fmla="*/ 2147483647 w 26"/>
                <a:gd name="T7" fmla="*/ 2147483647 h 44"/>
                <a:gd name="T8" fmla="*/ 2147483647 w 26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4"/>
                <a:gd name="T17" fmla="*/ 26 w 26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4">
                  <a:moveTo>
                    <a:pt x="26" y="0"/>
                  </a:moveTo>
                  <a:lnTo>
                    <a:pt x="14" y="6"/>
                  </a:lnTo>
                  <a:lnTo>
                    <a:pt x="0" y="0"/>
                  </a:lnTo>
                  <a:lnTo>
                    <a:pt x="14" y="4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73" name="Group 3182"/>
          <p:cNvGrpSpPr>
            <a:grpSpLocks noChangeAspect="1"/>
          </p:cNvGrpSpPr>
          <p:nvPr/>
        </p:nvGrpSpPr>
        <p:grpSpPr bwMode="auto">
          <a:xfrm>
            <a:off x="2071688" y="4418012"/>
            <a:ext cx="68262" cy="200025"/>
            <a:chOff x="3592513" y="2206625"/>
            <a:chExt cx="38100" cy="111125"/>
          </a:xfrm>
        </p:grpSpPr>
        <p:sp>
          <p:nvSpPr>
            <p:cNvPr id="18537" name="Line 2361"/>
            <p:cNvSpPr>
              <a:spLocks noChangeAspect="1" noChangeShapeType="1"/>
            </p:cNvSpPr>
            <p:nvPr/>
          </p:nvSpPr>
          <p:spPr bwMode="auto">
            <a:xfrm>
              <a:off x="3611563" y="220662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2" name="Freeform 2362"/>
            <p:cNvSpPr>
              <a:spLocks/>
            </p:cNvSpPr>
            <p:nvPr/>
          </p:nvSpPr>
          <p:spPr bwMode="auto">
            <a:xfrm>
              <a:off x="3592513" y="2248077"/>
              <a:ext cx="38100" cy="69673"/>
            </a:xfrm>
            <a:custGeom>
              <a:avLst/>
              <a:gdLst>
                <a:gd name="T0" fmla="*/ 2147483647 w 24"/>
                <a:gd name="T1" fmla="*/ 0 h 44"/>
                <a:gd name="T2" fmla="*/ 2147483647 w 24"/>
                <a:gd name="T3" fmla="*/ 2147483647 h 44"/>
                <a:gd name="T4" fmla="*/ 0 w 24"/>
                <a:gd name="T5" fmla="*/ 0 h 44"/>
                <a:gd name="T6" fmla="*/ 2147483647 w 24"/>
                <a:gd name="T7" fmla="*/ 2147483647 h 44"/>
                <a:gd name="T8" fmla="*/ 2147483647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74" name="Group 3185"/>
          <p:cNvGrpSpPr>
            <a:grpSpLocks noChangeAspect="1"/>
          </p:cNvGrpSpPr>
          <p:nvPr/>
        </p:nvGrpSpPr>
        <p:grpSpPr bwMode="auto">
          <a:xfrm>
            <a:off x="4873625" y="4418012"/>
            <a:ext cx="68263" cy="200025"/>
            <a:chOff x="5148263" y="2206625"/>
            <a:chExt cx="38100" cy="111125"/>
          </a:xfrm>
        </p:grpSpPr>
        <p:sp>
          <p:nvSpPr>
            <p:cNvPr id="18535" name="Line 2363"/>
            <p:cNvSpPr>
              <a:spLocks noChangeAspect="1" noChangeShapeType="1"/>
            </p:cNvSpPr>
            <p:nvPr/>
          </p:nvSpPr>
          <p:spPr bwMode="auto">
            <a:xfrm>
              <a:off x="5167313" y="220662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0" name="Freeform 2364"/>
            <p:cNvSpPr>
              <a:spLocks/>
            </p:cNvSpPr>
            <p:nvPr/>
          </p:nvSpPr>
          <p:spPr bwMode="auto">
            <a:xfrm>
              <a:off x="5148263" y="2248077"/>
              <a:ext cx="38100" cy="69673"/>
            </a:xfrm>
            <a:custGeom>
              <a:avLst/>
              <a:gdLst>
                <a:gd name="T0" fmla="*/ 2147483647 w 24"/>
                <a:gd name="T1" fmla="*/ 0 h 44"/>
                <a:gd name="T2" fmla="*/ 2147483647 w 24"/>
                <a:gd name="T3" fmla="*/ 2147483647 h 44"/>
                <a:gd name="T4" fmla="*/ 0 w 24"/>
                <a:gd name="T5" fmla="*/ 0 h 44"/>
                <a:gd name="T6" fmla="*/ 2147483647 w 24"/>
                <a:gd name="T7" fmla="*/ 2147483647 h 44"/>
                <a:gd name="T8" fmla="*/ 2147483647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75" name="Group 3186"/>
          <p:cNvGrpSpPr>
            <a:grpSpLocks noChangeAspect="1"/>
          </p:cNvGrpSpPr>
          <p:nvPr/>
        </p:nvGrpSpPr>
        <p:grpSpPr bwMode="auto">
          <a:xfrm>
            <a:off x="5588000" y="4418012"/>
            <a:ext cx="68263" cy="200025"/>
            <a:chOff x="5545138" y="2206625"/>
            <a:chExt cx="38100" cy="111125"/>
          </a:xfrm>
        </p:grpSpPr>
        <p:sp>
          <p:nvSpPr>
            <p:cNvPr id="18533" name="Line 2365"/>
            <p:cNvSpPr>
              <a:spLocks noChangeAspect="1" noChangeShapeType="1"/>
            </p:cNvSpPr>
            <p:nvPr/>
          </p:nvSpPr>
          <p:spPr bwMode="auto">
            <a:xfrm>
              <a:off x="5564188" y="2206625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8" name="Freeform 2366"/>
            <p:cNvSpPr>
              <a:spLocks/>
            </p:cNvSpPr>
            <p:nvPr/>
          </p:nvSpPr>
          <p:spPr bwMode="auto">
            <a:xfrm>
              <a:off x="5545138" y="2248077"/>
              <a:ext cx="38100" cy="69673"/>
            </a:xfrm>
            <a:custGeom>
              <a:avLst/>
              <a:gdLst>
                <a:gd name="T0" fmla="*/ 2147483647 w 24"/>
                <a:gd name="T1" fmla="*/ 0 h 44"/>
                <a:gd name="T2" fmla="*/ 2147483647 w 24"/>
                <a:gd name="T3" fmla="*/ 2147483647 h 44"/>
                <a:gd name="T4" fmla="*/ 0 w 24"/>
                <a:gd name="T5" fmla="*/ 0 h 44"/>
                <a:gd name="T6" fmla="*/ 2147483647 w 24"/>
                <a:gd name="T7" fmla="*/ 2147483647 h 44"/>
                <a:gd name="T8" fmla="*/ 2147483647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76" name="Group 3189"/>
          <p:cNvGrpSpPr>
            <a:grpSpLocks noChangeAspect="1"/>
          </p:cNvGrpSpPr>
          <p:nvPr/>
        </p:nvGrpSpPr>
        <p:grpSpPr bwMode="auto">
          <a:xfrm>
            <a:off x="3792538" y="5407025"/>
            <a:ext cx="74612" cy="193675"/>
            <a:chOff x="4548188" y="2755900"/>
            <a:chExt cx="41275" cy="107950"/>
          </a:xfrm>
        </p:grpSpPr>
        <p:sp>
          <p:nvSpPr>
            <p:cNvPr id="18531" name="Line 2367"/>
            <p:cNvSpPr>
              <a:spLocks noChangeAspect="1" noChangeShapeType="1"/>
            </p:cNvSpPr>
            <p:nvPr/>
          </p:nvSpPr>
          <p:spPr bwMode="auto">
            <a:xfrm>
              <a:off x="4570413" y="2755900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6" name="Freeform 2368"/>
            <p:cNvSpPr>
              <a:spLocks/>
            </p:cNvSpPr>
            <p:nvPr/>
          </p:nvSpPr>
          <p:spPr bwMode="auto">
            <a:xfrm>
              <a:off x="4548188" y="2797487"/>
              <a:ext cx="41275" cy="66363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2147483647 h 42"/>
                <a:gd name="T4" fmla="*/ 0 w 26"/>
                <a:gd name="T5" fmla="*/ 0 h 42"/>
                <a:gd name="T6" fmla="*/ 2147483647 w 26"/>
                <a:gd name="T7" fmla="*/ 2147483647 h 42"/>
                <a:gd name="T8" fmla="*/ 2147483647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"/>
                <a:gd name="T17" fmla="*/ 26 w 2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">
                  <a:moveTo>
                    <a:pt x="26" y="0"/>
                  </a:moveTo>
                  <a:lnTo>
                    <a:pt x="14" y="6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77" name="Group 3190"/>
          <p:cNvGrpSpPr>
            <a:grpSpLocks noChangeAspect="1"/>
          </p:cNvGrpSpPr>
          <p:nvPr/>
        </p:nvGrpSpPr>
        <p:grpSpPr bwMode="auto">
          <a:xfrm>
            <a:off x="2768600" y="5407025"/>
            <a:ext cx="74613" cy="193675"/>
            <a:chOff x="3979863" y="2755900"/>
            <a:chExt cx="41275" cy="107950"/>
          </a:xfrm>
        </p:grpSpPr>
        <p:sp>
          <p:nvSpPr>
            <p:cNvPr id="18529" name="Line 2369"/>
            <p:cNvSpPr>
              <a:spLocks noChangeAspect="1" noChangeShapeType="1"/>
            </p:cNvSpPr>
            <p:nvPr/>
          </p:nvSpPr>
          <p:spPr bwMode="auto">
            <a:xfrm>
              <a:off x="3998913" y="2755900"/>
              <a:ext cx="3175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4" name="Freeform 2370"/>
            <p:cNvSpPr>
              <a:spLocks/>
            </p:cNvSpPr>
            <p:nvPr/>
          </p:nvSpPr>
          <p:spPr bwMode="auto">
            <a:xfrm>
              <a:off x="3979863" y="2797487"/>
              <a:ext cx="41275" cy="66363"/>
            </a:xfrm>
            <a:custGeom>
              <a:avLst/>
              <a:gdLst>
                <a:gd name="T0" fmla="*/ 2147483647 w 26"/>
                <a:gd name="T1" fmla="*/ 0 h 42"/>
                <a:gd name="T2" fmla="*/ 2147483647 w 26"/>
                <a:gd name="T3" fmla="*/ 2147483647 h 42"/>
                <a:gd name="T4" fmla="*/ 0 w 26"/>
                <a:gd name="T5" fmla="*/ 0 h 42"/>
                <a:gd name="T6" fmla="*/ 2147483647 w 26"/>
                <a:gd name="T7" fmla="*/ 2147483647 h 42"/>
                <a:gd name="T8" fmla="*/ 2147483647 w 2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2"/>
                <a:gd name="T17" fmla="*/ 26 w 2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2">
                  <a:moveTo>
                    <a:pt x="26" y="0"/>
                  </a:moveTo>
                  <a:lnTo>
                    <a:pt x="14" y="6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78" name="Group 3191"/>
          <p:cNvGrpSpPr>
            <a:grpSpLocks noChangeAspect="1"/>
          </p:cNvGrpSpPr>
          <p:nvPr/>
        </p:nvGrpSpPr>
        <p:grpSpPr bwMode="auto">
          <a:xfrm>
            <a:off x="2071688" y="5407025"/>
            <a:ext cx="68262" cy="193675"/>
            <a:chOff x="3592513" y="2755900"/>
            <a:chExt cx="38100" cy="107950"/>
          </a:xfrm>
        </p:grpSpPr>
        <p:sp>
          <p:nvSpPr>
            <p:cNvPr id="18527" name="Line 2371"/>
            <p:cNvSpPr>
              <a:spLocks noChangeAspect="1" noChangeShapeType="1"/>
            </p:cNvSpPr>
            <p:nvPr/>
          </p:nvSpPr>
          <p:spPr bwMode="auto">
            <a:xfrm>
              <a:off x="3611563" y="2755900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2" name="Freeform 2372"/>
            <p:cNvSpPr>
              <a:spLocks/>
            </p:cNvSpPr>
            <p:nvPr/>
          </p:nvSpPr>
          <p:spPr bwMode="auto">
            <a:xfrm>
              <a:off x="3592513" y="2797487"/>
              <a:ext cx="38100" cy="66363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79" name="Group 3188"/>
          <p:cNvGrpSpPr>
            <a:grpSpLocks noChangeAspect="1"/>
          </p:cNvGrpSpPr>
          <p:nvPr/>
        </p:nvGrpSpPr>
        <p:grpSpPr bwMode="auto">
          <a:xfrm>
            <a:off x="4873625" y="5407025"/>
            <a:ext cx="68263" cy="193675"/>
            <a:chOff x="5148263" y="2755900"/>
            <a:chExt cx="38100" cy="107950"/>
          </a:xfrm>
        </p:grpSpPr>
        <p:sp>
          <p:nvSpPr>
            <p:cNvPr id="18525" name="Line 2373"/>
            <p:cNvSpPr>
              <a:spLocks noChangeAspect="1" noChangeShapeType="1"/>
            </p:cNvSpPr>
            <p:nvPr/>
          </p:nvSpPr>
          <p:spPr bwMode="auto">
            <a:xfrm>
              <a:off x="5167313" y="2755900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0" name="Freeform 2374"/>
            <p:cNvSpPr>
              <a:spLocks/>
            </p:cNvSpPr>
            <p:nvPr/>
          </p:nvSpPr>
          <p:spPr bwMode="auto">
            <a:xfrm>
              <a:off x="5148263" y="2797487"/>
              <a:ext cx="38100" cy="66363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grpSp>
        <p:nvGrpSpPr>
          <p:cNvPr id="18480" name="Group 3187"/>
          <p:cNvGrpSpPr>
            <a:grpSpLocks noChangeAspect="1"/>
          </p:cNvGrpSpPr>
          <p:nvPr/>
        </p:nvGrpSpPr>
        <p:grpSpPr bwMode="auto">
          <a:xfrm>
            <a:off x="5588000" y="5407025"/>
            <a:ext cx="68263" cy="193675"/>
            <a:chOff x="5545138" y="2755900"/>
            <a:chExt cx="38100" cy="107950"/>
          </a:xfrm>
        </p:grpSpPr>
        <p:sp>
          <p:nvSpPr>
            <p:cNvPr id="18523" name="Line 2375"/>
            <p:cNvSpPr>
              <a:spLocks noChangeAspect="1" noChangeShapeType="1"/>
            </p:cNvSpPr>
            <p:nvPr/>
          </p:nvSpPr>
          <p:spPr bwMode="auto">
            <a:xfrm>
              <a:off x="5564188" y="2755900"/>
              <a:ext cx="1587" cy="57150"/>
            </a:xfrm>
            <a:prstGeom prst="line">
              <a:avLst/>
            </a:prstGeom>
            <a:noFill/>
            <a:ln w="1155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8" name="Freeform 2376"/>
            <p:cNvSpPr>
              <a:spLocks/>
            </p:cNvSpPr>
            <p:nvPr/>
          </p:nvSpPr>
          <p:spPr bwMode="auto">
            <a:xfrm>
              <a:off x="5545138" y="2797487"/>
              <a:ext cx="38100" cy="66363"/>
            </a:xfrm>
            <a:custGeom>
              <a:avLst/>
              <a:gdLst>
                <a:gd name="T0" fmla="*/ 2147483647 w 24"/>
                <a:gd name="T1" fmla="*/ 0 h 42"/>
                <a:gd name="T2" fmla="*/ 2147483647 w 24"/>
                <a:gd name="T3" fmla="*/ 2147483647 h 42"/>
                <a:gd name="T4" fmla="*/ 0 w 24"/>
                <a:gd name="T5" fmla="*/ 0 h 42"/>
                <a:gd name="T6" fmla="*/ 2147483647 w 24"/>
                <a:gd name="T7" fmla="*/ 2147483647 h 42"/>
                <a:gd name="T8" fmla="*/ 2147483647 w 24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2"/>
                <a:gd name="T17" fmla="*/ 24 w 24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2">
                  <a:moveTo>
                    <a:pt x="24" y="0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650" b="1"/>
            </a:p>
          </p:txBody>
        </p:sp>
      </p:grpSp>
      <p:sp>
        <p:nvSpPr>
          <p:cNvPr id="18481" name="Rectangle 2580"/>
          <p:cNvSpPr>
            <a:spLocks noChangeArrowheads="1"/>
          </p:cNvSpPr>
          <p:nvPr/>
        </p:nvSpPr>
        <p:spPr bwMode="auto">
          <a:xfrm>
            <a:off x="279400" y="1379537"/>
            <a:ext cx="12695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Helvetica" pitchFamily="34" charset="0"/>
              </a:rPr>
              <a:t>Individual </a:t>
            </a:r>
            <a:r>
              <a:rPr lang="en-US" b="1" dirty="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b="1" dirty="0"/>
          </a:p>
        </p:txBody>
      </p:sp>
      <p:sp>
        <p:nvSpPr>
          <p:cNvPr id="18482" name="Rectangle 2653"/>
          <p:cNvSpPr>
            <a:spLocks noChangeArrowheads="1"/>
          </p:cNvSpPr>
          <p:nvPr/>
        </p:nvSpPr>
        <p:spPr bwMode="auto">
          <a:xfrm>
            <a:off x="3676650" y="1671637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83" name="Rectangle 2802"/>
          <p:cNvSpPr>
            <a:spLocks noChangeArrowheads="1"/>
          </p:cNvSpPr>
          <p:nvPr/>
        </p:nvSpPr>
        <p:spPr bwMode="auto">
          <a:xfrm>
            <a:off x="279400" y="3935412"/>
            <a:ext cx="12695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Helvetica" pitchFamily="34" charset="0"/>
              </a:rPr>
              <a:t>Individual </a:t>
            </a:r>
            <a:r>
              <a:rPr lang="en-US" b="1" dirty="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b="1" dirty="0"/>
          </a:p>
        </p:txBody>
      </p:sp>
      <p:sp>
        <p:nvSpPr>
          <p:cNvPr id="18484" name="Rectangle 2653"/>
          <p:cNvSpPr>
            <a:spLocks noChangeArrowheads="1"/>
          </p:cNvSpPr>
          <p:nvPr/>
        </p:nvSpPr>
        <p:spPr bwMode="auto">
          <a:xfrm>
            <a:off x="1941513" y="1684337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85" name="Rectangle 2653"/>
          <p:cNvSpPr>
            <a:spLocks noChangeArrowheads="1"/>
          </p:cNvSpPr>
          <p:nvPr/>
        </p:nvSpPr>
        <p:spPr bwMode="auto">
          <a:xfrm>
            <a:off x="2635250" y="1684337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86" name="Rectangle 2653"/>
          <p:cNvSpPr>
            <a:spLocks noChangeArrowheads="1"/>
          </p:cNvSpPr>
          <p:nvPr/>
        </p:nvSpPr>
        <p:spPr bwMode="auto">
          <a:xfrm>
            <a:off x="3989388" y="1671637"/>
            <a:ext cx="3270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 i="1">
                <a:solidFill>
                  <a:srgbClr val="CC0000"/>
                </a:solidFill>
                <a:latin typeface="Helvetica" pitchFamily="34" charset="0"/>
              </a:rPr>
              <a:t>Eco</a:t>
            </a:r>
            <a:r>
              <a:rPr lang="en-US" sz="900" b="1">
                <a:solidFill>
                  <a:srgbClr val="CC0000"/>
                </a:solidFill>
                <a:latin typeface="Helvetica" pitchFamily="34" charset="0"/>
              </a:rPr>
              <a:t>RI</a:t>
            </a:r>
            <a:endParaRPr lang="en-US" sz="900" b="1">
              <a:solidFill>
                <a:srgbClr val="CC0000"/>
              </a:solidFill>
            </a:endParaRPr>
          </a:p>
        </p:txBody>
      </p:sp>
      <p:sp>
        <p:nvSpPr>
          <p:cNvPr id="18487" name="Rectangle 2653"/>
          <p:cNvSpPr>
            <a:spLocks noChangeArrowheads="1"/>
          </p:cNvSpPr>
          <p:nvPr/>
        </p:nvSpPr>
        <p:spPr bwMode="auto">
          <a:xfrm>
            <a:off x="5454650" y="1671637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 dirty="0" err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 dirty="0" err="1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 dirty="0"/>
          </a:p>
        </p:txBody>
      </p:sp>
      <p:sp>
        <p:nvSpPr>
          <p:cNvPr id="18488" name="Rectangle 2653"/>
          <p:cNvSpPr>
            <a:spLocks noChangeArrowheads="1"/>
          </p:cNvSpPr>
          <p:nvPr/>
        </p:nvSpPr>
        <p:spPr bwMode="auto">
          <a:xfrm>
            <a:off x="4737100" y="1684337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89" name="Rectangle 2653"/>
          <p:cNvSpPr>
            <a:spLocks noChangeArrowheads="1"/>
          </p:cNvSpPr>
          <p:nvPr/>
        </p:nvSpPr>
        <p:spPr bwMode="auto">
          <a:xfrm>
            <a:off x="3695700" y="2638425"/>
            <a:ext cx="3143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90" name="Rectangle 2653"/>
          <p:cNvSpPr>
            <a:spLocks noChangeArrowheads="1"/>
          </p:cNvSpPr>
          <p:nvPr/>
        </p:nvSpPr>
        <p:spPr bwMode="auto">
          <a:xfrm>
            <a:off x="1960563" y="2649537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91" name="Rectangle 2653"/>
          <p:cNvSpPr>
            <a:spLocks noChangeArrowheads="1"/>
          </p:cNvSpPr>
          <p:nvPr/>
        </p:nvSpPr>
        <p:spPr bwMode="auto">
          <a:xfrm>
            <a:off x="2659063" y="2649537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92" name="Rectangle 2653"/>
          <p:cNvSpPr>
            <a:spLocks noChangeArrowheads="1"/>
          </p:cNvSpPr>
          <p:nvPr/>
        </p:nvSpPr>
        <p:spPr bwMode="auto">
          <a:xfrm>
            <a:off x="4021138" y="2638425"/>
            <a:ext cx="3270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 i="1">
                <a:solidFill>
                  <a:srgbClr val="CC0000"/>
                </a:solidFill>
                <a:latin typeface="Helvetica" pitchFamily="34" charset="0"/>
              </a:rPr>
              <a:t>Eco</a:t>
            </a:r>
            <a:r>
              <a:rPr lang="en-US" sz="900" b="1">
                <a:solidFill>
                  <a:srgbClr val="CC0000"/>
                </a:solidFill>
                <a:latin typeface="Helvetica" pitchFamily="34" charset="0"/>
              </a:rPr>
              <a:t>RI</a:t>
            </a:r>
            <a:endParaRPr lang="en-US" sz="900" b="1">
              <a:solidFill>
                <a:srgbClr val="CC0000"/>
              </a:solidFill>
            </a:endParaRPr>
          </a:p>
        </p:txBody>
      </p:sp>
      <p:sp>
        <p:nvSpPr>
          <p:cNvPr id="18493" name="Rectangle 2653"/>
          <p:cNvSpPr>
            <a:spLocks noChangeArrowheads="1"/>
          </p:cNvSpPr>
          <p:nvPr/>
        </p:nvSpPr>
        <p:spPr bwMode="auto">
          <a:xfrm>
            <a:off x="5476875" y="2638425"/>
            <a:ext cx="3143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94" name="Rectangle 2653"/>
          <p:cNvSpPr>
            <a:spLocks noChangeArrowheads="1"/>
          </p:cNvSpPr>
          <p:nvPr/>
        </p:nvSpPr>
        <p:spPr bwMode="auto">
          <a:xfrm>
            <a:off x="4756150" y="2649537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95" name="Rectangle 2653"/>
          <p:cNvSpPr>
            <a:spLocks noChangeArrowheads="1"/>
          </p:cNvSpPr>
          <p:nvPr/>
        </p:nvSpPr>
        <p:spPr bwMode="auto">
          <a:xfrm>
            <a:off x="3673475" y="5200650"/>
            <a:ext cx="3143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96" name="Rectangle 2653"/>
          <p:cNvSpPr>
            <a:spLocks noChangeArrowheads="1"/>
          </p:cNvSpPr>
          <p:nvPr/>
        </p:nvSpPr>
        <p:spPr bwMode="auto">
          <a:xfrm>
            <a:off x="1938338" y="5211762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97" name="Rectangle 2653"/>
          <p:cNvSpPr>
            <a:spLocks noChangeArrowheads="1"/>
          </p:cNvSpPr>
          <p:nvPr/>
        </p:nvSpPr>
        <p:spPr bwMode="auto">
          <a:xfrm>
            <a:off x="2635250" y="5211762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98" name="Rectangle 2653"/>
          <p:cNvSpPr>
            <a:spLocks noChangeArrowheads="1"/>
          </p:cNvSpPr>
          <p:nvPr/>
        </p:nvSpPr>
        <p:spPr bwMode="auto">
          <a:xfrm>
            <a:off x="5454650" y="5200650"/>
            <a:ext cx="3143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499" name="Rectangle 2653"/>
          <p:cNvSpPr>
            <a:spLocks noChangeArrowheads="1"/>
          </p:cNvSpPr>
          <p:nvPr/>
        </p:nvSpPr>
        <p:spPr bwMode="auto">
          <a:xfrm>
            <a:off x="4733925" y="5211762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500" name="Rectangle 2653"/>
          <p:cNvSpPr>
            <a:spLocks noChangeArrowheads="1"/>
          </p:cNvSpPr>
          <p:nvPr/>
        </p:nvSpPr>
        <p:spPr bwMode="auto">
          <a:xfrm>
            <a:off x="3698875" y="4211637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501" name="Rectangle 2653"/>
          <p:cNvSpPr>
            <a:spLocks noChangeArrowheads="1"/>
          </p:cNvSpPr>
          <p:nvPr/>
        </p:nvSpPr>
        <p:spPr bwMode="auto">
          <a:xfrm>
            <a:off x="1963738" y="4222750"/>
            <a:ext cx="3143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502" name="Rectangle 2653"/>
          <p:cNvSpPr>
            <a:spLocks noChangeArrowheads="1"/>
          </p:cNvSpPr>
          <p:nvPr/>
        </p:nvSpPr>
        <p:spPr bwMode="auto">
          <a:xfrm>
            <a:off x="2659063" y="4222750"/>
            <a:ext cx="3143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503" name="Rectangle 2653"/>
          <p:cNvSpPr>
            <a:spLocks noChangeArrowheads="1"/>
          </p:cNvSpPr>
          <p:nvPr/>
        </p:nvSpPr>
        <p:spPr bwMode="auto">
          <a:xfrm>
            <a:off x="5476875" y="4211637"/>
            <a:ext cx="3143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504" name="Rectangle 2653"/>
          <p:cNvSpPr>
            <a:spLocks noChangeArrowheads="1"/>
          </p:cNvSpPr>
          <p:nvPr/>
        </p:nvSpPr>
        <p:spPr bwMode="auto">
          <a:xfrm>
            <a:off x="4759325" y="4222750"/>
            <a:ext cx="3143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Helvetica" pitchFamily="34" charset="0"/>
              </a:rPr>
              <a:t>Eco</a:t>
            </a: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RI</a:t>
            </a:r>
            <a:endParaRPr lang="en-US" sz="900" b="1"/>
          </a:p>
        </p:txBody>
      </p:sp>
      <p:sp>
        <p:nvSpPr>
          <p:cNvPr id="18505" name="Rectangle 2653"/>
          <p:cNvSpPr>
            <a:spLocks noChangeArrowheads="1"/>
          </p:cNvSpPr>
          <p:nvPr/>
        </p:nvSpPr>
        <p:spPr bwMode="auto">
          <a:xfrm>
            <a:off x="2197100" y="2444750"/>
            <a:ext cx="4111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2000 bp</a:t>
            </a:r>
            <a:endParaRPr lang="en-US" sz="900" b="1"/>
          </a:p>
        </p:txBody>
      </p:sp>
      <p:sp>
        <p:nvSpPr>
          <p:cNvPr id="18506" name="Rectangle 2653"/>
          <p:cNvSpPr>
            <a:spLocks noChangeArrowheads="1"/>
          </p:cNvSpPr>
          <p:nvPr/>
        </p:nvSpPr>
        <p:spPr bwMode="auto">
          <a:xfrm>
            <a:off x="3024188" y="2444750"/>
            <a:ext cx="4143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5000 bp</a:t>
            </a:r>
            <a:endParaRPr lang="en-US" sz="900" b="1"/>
          </a:p>
        </p:txBody>
      </p:sp>
      <p:sp>
        <p:nvSpPr>
          <p:cNvPr id="18507" name="Rectangle 2653"/>
          <p:cNvSpPr>
            <a:spLocks noChangeArrowheads="1"/>
          </p:cNvSpPr>
          <p:nvPr/>
        </p:nvSpPr>
        <p:spPr bwMode="auto">
          <a:xfrm>
            <a:off x="3770313" y="2444750"/>
            <a:ext cx="4143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1500 bp</a:t>
            </a:r>
            <a:endParaRPr lang="en-US" sz="900" b="1"/>
          </a:p>
        </p:txBody>
      </p:sp>
      <p:sp>
        <p:nvSpPr>
          <p:cNvPr id="18508" name="Rectangle 2653"/>
          <p:cNvSpPr>
            <a:spLocks noChangeArrowheads="1"/>
          </p:cNvSpPr>
          <p:nvPr/>
        </p:nvSpPr>
        <p:spPr bwMode="auto">
          <a:xfrm>
            <a:off x="4346575" y="2455862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3000 bp</a:t>
            </a:r>
            <a:endParaRPr lang="en-US" sz="900" b="1"/>
          </a:p>
        </p:txBody>
      </p:sp>
      <p:sp>
        <p:nvSpPr>
          <p:cNvPr id="18509" name="Rectangle 2653"/>
          <p:cNvSpPr>
            <a:spLocks noChangeArrowheads="1"/>
          </p:cNvSpPr>
          <p:nvPr/>
        </p:nvSpPr>
        <p:spPr bwMode="auto">
          <a:xfrm>
            <a:off x="4976813" y="2444750"/>
            <a:ext cx="41433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2500 bp</a:t>
            </a:r>
            <a:endParaRPr lang="en-US" sz="900" b="1"/>
          </a:p>
        </p:txBody>
      </p:sp>
      <p:sp>
        <p:nvSpPr>
          <p:cNvPr id="18510" name="Rectangle 2653"/>
          <p:cNvSpPr>
            <a:spLocks noChangeArrowheads="1"/>
          </p:cNvSpPr>
          <p:nvPr/>
        </p:nvSpPr>
        <p:spPr bwMode="auto">
          <a:xfrm>
            <a:off x="2117725" y="3444875"/>
            <a:ext cx="4143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2000 bp</a:t>
            </a:r>
            <a:endParaRPr lang="en-US" sz="900" b="1"/>
          </a:p>
        </p:txBody>
      </p:sp>
      <p:sp>
        <p:nvSpPr>
          <p:cNvPr id="18511" name="Rectangle 2653"/>
          <p:cNvSpPr>
            <a:spLocks noChangeArrowheads="1"/>
          </p:cNvSpPr>
          <p:nvPr/>
        </p:nvSpPr>
        <p:spPr bwMode="auto">
          <a:xfrm>
            <a:off x="2997200" y="3444875"/>
            <a:ext cx="4127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5000 bp</a:t>
            </a:r>
            <a:endParaRPr lang="en-US" sz="900" b="1"/>
          </a:p>
        </p:txBody>
      </p:sp>
      <p:sp>
        <p:nvSpPr>
          <p:cNvPr id="18512" name="Rectangle 2653"/>
          <p:cNvSpPr>
            <a:spLocks noChangeArrowheads="1"/>
          </p:cNvSpPr>
          <p:nvPr/>
        </p:nvSpPr>
        <p:spPr bwMode="auto">
          <a:xfrm>
            <a:off x="3721100" y="3444875"/>
            <a:ext cx="41116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1500 bp</a:t>
            </a:r>
            <a:endParaRPr lang="en-US" sz="900" b="1"/>
          </a:p>
        </p:txBody>
      </p:sp>
      <p:sp>
        <p:nvSpPr>
          <p:cNvPr id="18513" name="Rectangle 2653"/>
          <p:cNvSpPr>
            <a:spLocks noChangeArrowheads="1"/>
          </p:cNvSpPr>
          <p:nvPr/>
        </p:nvSpPr>
        <p:spPr bwMode="auto">
          <a:xfrm>
            <a:off x="4321175" y="3444875"/>
            <a:ext cx="41116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3000 bp</a:t>
            </a:r>
            <a:endParaRPr lang="en-US" sz="900" b="1"/>
          </a:p>
        </p:txBody>
      </p:sp>
      <p:sp>
        <p:nvSpPr>
          <p:cNvPr id="18514" name="Rectangle 2653"/>
          <p:cNvSpPr>
            <a:spLocks noChangeArrowheads="1"/>
          </p:cNvSpPr>
          <p:nvPr/>
        </p:nvSpPr>
        <p:spPr bwMode="auto">
          <a:xfrm>
            <a:off x="4941888" y="3444875"/>
            <a:ext cx="4111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2500 bp</a:t>
            </a:r>
            <a:endParaRPr lang="en-US" sz="900" b="1"/>
          </a:p>
        </p:txBody>
      </p:sp>
      <p:sp>
        <p:nvSpPr>
          <p:cNvPr id="18515" name="Rectangle 2653"/>
          <p:cNvSpPr>
            <a:spLocks noChangeArrowheads="1"/>
          </p:cNvSpPr>
          <p:nvPr/>
        </p:nvSpPr>
        <p:spPr bwMode="auto">
          <a:xfrm>
            <a:off x="2189163" y="4994275"/>
            <a:ext cx="4143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2000 bp</a:t>
            </a:r>
            <a:endParaRPr lang="en-US" sz="900" b="1"/>
          </a:p>
        </p:txBody>
      </p:sp>
      <p:sp>
        <p:nvSpPr>
          <p:cNvPr id="18516" name="Rectangle 2653"/>
          <p:cNvSpPr>
            <a:spLocks noChangeArrowheads="1"/>
          </p:cNvSpPr>
          <p:nvPr/>
        </p:nvSpPr>
        <p:spPr bwMode="auto">
          <a:xfrm>
            <a:off x="3071813" y="4994275"/>
            <a:ext cx="4111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5000 bp</a:t>
            </a:r>
            <a:endParaRPr lang="en-US" sz="900" b="1"/>
          </a:p>
        </p:txBody>
      </p:sp>
      <p:sp>
        <p:nvSpPr>
          <p:cNvPr id="18517" name="Rectangle 2653"/>
          <p:cNvSpPr>
            <a:spLocks noChangeArrowheads="1"/>
          </p:cNvSpPr>
          <p:nvPr/>
        </p:nvSpPr>
        <p:spPr bwMode="auto">
          <a:xfrm>
            <a:off x="4124325" y="4994275"/>
            <a:ext cx="41116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4500 bp</a:t>
            </a:r>
            <a:endParaRPr lang="en-US" sz="900" b="1"/>
          </a:p>
        </p:txBody>
      </p:sp>
      <p:sp>
        <p:nvSpPr>
          <p:cNvPr id="18518" name="Rectangle 2653"/>
          <p:cNvSpPr>
            <a:spLocks noChangeArrowheads="1"/>
          </p:cNvSpPr>
          <p:nvPr/>
        </p:nvSpPr>
        <p:spPr bwMode="auto">
          <a:xfrm>
            <a:off x="5035550" y="4994275"/>
            <a:ext cx="4127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2500 bp</a:t>
            </a:r>
            <a:endParaRPr lang="en-US" sz="900" b="1"/>
          </a:p>
        </p:txBody>
      </p:sp>
      <p:sp>
        <p:nvSpPr>
          <p:cNvPr id="18519" name="Rectangle 2653"/>
          <p:cNvSpPr>
            <a:spLocks noChangeArrowheads="1"/>
          </p:cNvSpPr>
          <p:nvPr/>
        </p:nvSpPr>
        <p:spPr bwMode="auto">
          <a:xfrm>
            <a:off x="2174875" y="5995987"/>
            <a:ext cx="414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2000 bp</a:t>
            </a:r>
            <a:endParaRPr lang="en-US" sz="900" b="1"/>
          </a:p>
        </p:txBody>
      </p:sp>
      <p:sp>
        <p:nvSpPr>
          <p:cNvPr id="18520" name="Rectangle 2653"/>
          <p:cNvSpPr>
            <a:spLocks noChangeArrowheads="1"/>
          </p:cNvSpPr>
          <p:nvPr/>
        </p:nvSpPr>
        <p:spPr bwMode="auto">
          <a:xfrm>
            <a:off x="3054350" y="5995987"/>
            <a:ext cx="4127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5000 bp</a:t>
            </a:r>
            <a:endParaRPr lang="en-US" sz="900" b="1"/>
          </a:p>
        </p:txBody>
      </p:sp>
      <p:sp>
        <p:nvSpPr>
          <p:cNvPr id="18521" name="Rectangle 2653"/>
          <p:cNvSpPr>
            <a:spLocks noChangeArrowheads="1"/>
          </p:cNvSpPr>
          <p:nvPr/>
        </p:nvSpPr>
        <p:spPr bwMode="auto">
          <a:xfrm>
            <a:off x="4106863" y="5995987"/>
            <a:ext cx="41116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4500 bp</a:t>
            </a:r>
            <a:endParaRPr lang="en-US" sz="900" b="1"/>
          </a:p>
        </p:txBody>
      </p:sp>
      <p:sp>
        <p:nvSpPr>
          <p:cNvPr id="18522" name="Rectangle 2653"/>
          <p:cNvSpPr>
            <a:spLocks noChangeArrowheads="1"/>
          </p:cNvSpPr>
          <p:nvPr/>
        </p:nvSpPr>
        <p:spPr bwMode="auto">
          <a:xfrm>
            <a:off x="5019675" y="5995987"/>
            <a:ext cx="4143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2500 bp</a:t>
            </a:r>
            <a:endParaRPr lang="en-US" sz="900" b="1"/>
          </a:p>
        </p:txBody>
      </p:sp>
      <p:cxnSp>
        <p:nvCxnSpPr>
          <p:cNvPr id="172" name="Straight Connector 171"/>
          <p:cNvCxnSpPr/>
          <p:nvPr/>
        </p:nvCxnSpPr>
        <p:spPr>
          <a:xfrm>
            <a:off x="2057400" y="3817937"/>
            <a:ext cx="6781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itle 172"/>
          <p:cNvSpPr>
            <a:spLocks noGrp="1"/>
          </p:cNvSpPr>
          <p:nvPr>
            <p:ph type="title"/>
          </p:nvPr>
        </p:nvSpPr>
        <p:spPr>
          <a:xfrm>
            <a:off x="457200" y="587375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RFLP Analysis of different individuals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-44450" y="0"/>
            <a:ext cx="629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(molecular marker for genetic and physical mapping)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2372</Words>
  <Application>Microsoft Macintosh PowerPoint</Application>
  <PresentationFormat>On-screen Show (4:3)</PresentationFormat>
  <Paragraphs>967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Courier New</vt:lpstr>
      <vt:lpstr>Helvetica</vt:lpstr>
      <vt:lpstr>Symbol</vt:lpstr>
      <vt:lpstr>Times</vt:lpstr>
      <vt:lpstr>Times New Roman</vt:lpstr>
      <vt:lpstr>Wingdings</vt:lpstr>
      <vt:lpstr>Office Theme</vt:lpstr>
      <vt:lpstr>Biol 3300 Objectives for Genomics</vt:lpstr>
      <vt:lpstr>Lecture Outline</vt:lpstr>
      <vt:lpstr>PowerPoint Presentation</vt:lpstr>
      <vt:lpstr>PowerPoint Presentation</vt:lpstr>
      <vt:lpstr>G-banding and deletions used to map some genes/phenotypes</vt:lpstr>
      <vt:lpstr>Three types of maps associated with the Genome</vt:lpstr>
      <vt:lpstr>For cytogenetic mapping: fluorescence in situ hybridization (FISH)</vt:lpstr>
      <vt:lpstr>For cytogenetic mapping: fluorescence in situ hybridization (FISH)</vt:lpstr>
      <vt:lpstr>RFLP Analysis of different individuals</vt:lpstr>
      <vt:lpstr>RFLP Analysis, cont. </vt:lpstr>
      <vt:lpstr>Southern Blot only shows the polymorphic band</vt:lpstr>
      <vt:lpstr>SNP variation—Single Nucleotide Polymorphisms</vt:lpstr>
      <vt:lpstr>Microsatellites (or Short Tandem Repeats--STR)</vt:lpstr>
      <vt:lpstr>The same forward and reverse primers PCR-amplify different allele lengths for a microsatellite</vt:lpstr>
      <vt:lpstr>PCR of microsatellites</vt:lpstr>
      <vt:lpstr>Electrophoretic gel of polymorphic microsatellite found in family (PCR amplified)</vt:lpstr>
      <vt:lpstr>RFLPs (and other markers) can be mapped</vt:lpstr>
      <vt:lpstr>Using markers to map BRCA2 gene in humans</vt:lpstr>
      <vt:lpstr>In human genetics, computer algorithms are used to determine linkage</vt:lpstr>
      <vt:lpstr>Physical Mapping</vt:lpstr>
      <vt:lpstr>Examples of different types of vectors and host organisms</vt:lpstr>
      <vt:lpstr>Yeast Artificial Chromosomes</vt:lpstr>
      <vt:lpstr>Bacterial Artificial Chromosome</vt:lpstr>
      <vt:lpstr>PowerPoint Presentation</vt:lpstr>
      <vt:lpstr>PowerPoint Presentation</vt:lpstr>
      <vt:lpstr>Linking the genetic map to physical map</vt:lpstr>
      <vt:lpstr>PowerPoint Presentation</vt:lpstr>
      <vt:lpstr>PowerPoint Presentation</vt:lpstr>
      <vt:lpstr>PowerPoint Presentation</vt:lpstr>
      <vt:lpstr>PowerPoint Presentation</vt:lpstr>
      <vt:lpstr>Linking all the maps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juser</dc:creator>
  <cp:lastModifiedBy>Carly</cp:lastModifiedBy>
  <cp:revision>43</cp:revision>
  <dcterms:created xsi:type="dcterms:W3CDTF">2012-03-21T17:20:46Z</dcterms:created>
  <dcterms:modified xsi:type="dcterms:W3CDTF">2016-05-19T14:01:50Z</dcterms:modified>
</cp:coreProperties>
</file>