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6" r:id="rId2"/>
    <p:sldId id="287" r:id="rId3"/>
    <p:sldId id="351" r:id="rId4"/>
    <p:sldId id="353" r:id="rId5"/>
    <p:sldId id="352" r:id="rId6"/>
    <p:sldId id="350" r:id="rId7"/>
    <p:sldId id="335" r:id="rId8"/>
    <p:sldId id="346" r:id="rId9"/>
    <p:sldId id="307" r:id="rId10"/>
    <p:sldId id="356" r:id="rId11"/>
    <p:sldId id="357" r:id="rId12"/>
    <p:sldId id="342" r:id="rId13"/>
    <p:sldId id="298" r:id="rId14"/>
    <p:sldId id="268" r:id="rId15"/>
    <p:sldId id="269" r:id="rId16"/>
    <p:sldId id="280" r:id="rId17"/>
    <p:sldId id="331" r:id="rId18"/>
    <p:sldId id="336" r:id="rId19"/>
    <p:sldId id="300" r:id="rId20"/>
    <p:sldId id="267" r:id="rId21"/>
    <p:sldId id="341" r:id="rId22"/>
    <p:sldId id="281" r:id="rId23"/>
    <p:sldId id="283" r:id="rId24"/>
    <p:sldId id="332" r:id="rId25"/>
    <p:sldId id="333" r:id="rId26"/>
    <p:sldId id="270" r:id="rId27"/>
    <p:sldId id="284" r:id="rId28"/>
    <p:sldId id="337" r:id="rId29"/>
    <p:sldId id="344" r:id="rId30"/>
    <p:sldId id="345" r:id="rId31"/>
    <p:sldId id="347" r:id="rId32"/>
    <p:sldId id="338" r:id="rId33"/>
    <p:sldId id="339" r:id="rId34"/>
    <p:sldId id="354" r:id="rId35"/>
    <p:sldId id="348" r:id="rId36"/>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6EB"/>
    <a:srgbClr val="B8E9EE"/>
    <a:srgbClr val="BAECE6"/>
    <a:srgbClr val="F0E9CC"/>
    <a:srgbClr val="F2F1CC"/>
    <a:srgbClr val="C5EFEA"/>
    <a:srgbClr val="F8EED4"/>
    <a:srgbClr val="F8EFD4"/>
    <a:srgbClr val="F6ECCA"/>
    <a:srgbClr val="F4E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798" autoAdjust="0"/>
    <p:restoredTop sz="86455" autoAdjust="0"/>
  </p:normalViewPr>
  <p:slideViewPr>
    <p:cSldViewPr snapToGrid="0">
      <p:cViewPr>
        <p:scale>
          <a:sx n="70" d="100"/>
          <a:sy n="70" d="100"/>
        </p:scale>
        <p:origin x="-917" y="-269"/>
      </p:cViewPr>
      <p:guideLst>
        <p:guide orient="horz" pos="2160"/>
        <p:guide pos="2880"/>
      </p:guideLst>
    </p:cSldViewPr>
  </p:slideViewPr>
  <p:outlineViewPr>
    <p:cViewPr>
      <p:scale>
        <a:sx n="33" d="100"/>
        <a:sy n="33" d="100"/>
      </p:scale>
      <p:origin x="0" y="7099"/>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4028973" cy="350759"/>
          </a:xfrm>
          <a:prstGeom prst="rect">
            <a:avLst/>
          </a:prstGeom>
          <a:noFill/>
          <a:ln w="9525">
            <a:noFill/>
            <a:miter lim="800000"/>
            <a:headEnd/>
            <a:tailEnd/>
          </a:ln>
          <a:effectLst/>
        </p:spPr>
        <p:txBody>
          <a:bodyPr vert="horz" wrap="square" lIns="93141" tIns="46571" rIns="93141" bIns="46571" numCol="1" anchor="t" anchorCtr="0" compatLnSpc="1">
            <a:prstTxWarp prst="textNoShape">
              <a:avLst/>
            </a:prstTxWarp>
          </a:bodyPr>
          <a:lstStyle>
            <a:lvl1pPr defTabSz="931824">
              <a:defRPr sz="1200"/>
            </a:lvl1pPr>
          </a:lstStyle>
          <a:p>
            <a:pPr>
              <a:defRPr/>
            </a:pPr>
            <a:endParaRPr lang="en-US"/>
          </a:p>
        </p:txBody>
      </p:sp>
      <p:sp>
        <p:nvSpPr>
          <p:cNvPr id="24579" name="Rectangle 3"/>
          <p:cNvSpPr>
            <a:spLocks noGrp="1" noChangeArrowheads="1"/>
          </p:cNvSpPr>
          <p:nvPr>
            <p:ph type="dt" sz="quarter" idx="1"/>
          </p:nvPr>
        </p:nvSpPr>
        <p:spPr bwMode="auto">
          <a:xfrm>
            <a:off x="5265828" y="0"/>
            <a:ext cx="4028973" cy="350759"/>
          </a:xfrm>
          <a:prstGeom prst="rect">
            <a:avLst/>
          </a:prstGeom>
          <a:noFill/>
          <a:ln w="9525">
            <a:noFill/>
            <a:miter lim="800000"/>
            <a:headEnd/>
            <a:tailEnd/>
          </a:ln>
          <a:effectLst/>
        </p:spPr>
        <p:txBody>
          <a:bodyPr vert="horz" wrap="square" lIns="93141" tIns="46571" rIns="93141" bIns="46571" numCol="1" anchor="t" anchorCtr="0" compatLnSpc="1">
            <a:prstTxWarp prst="textNoShape">
              <a:avLst/>
            </a:prstTxWarp>
          </a:bodyPr>
          <a:lstStyle>
            <a:lvl1pPr algn="r" defTabSz="931824">
              <a:defRPr sz="1200"/>
            </a:lvl1pPr>
          </a:lstStyle>
          <a:p>
            <a:pPr>
              <a:defRPr/>
            </a:pPr>
            <a:endParaRPr lang="en-US"/>
          </a:p>
        </p:txBody>
      </p:sp>
      <p:sp>
        <p:nvSpPr>
          <p:cNvPr id="24580" name="Rectangle 4"/>
          <p:cNvSpPr>
            <a:spLocks noGrp="1" noChangeArrowheads="1"/>
          </p:cNvSpPr>
          <p:nvPr>
            <p:ph type="ftr" sz="quarter" idx="2"/>
          </p:nvPr>
        </p:nvSpPr>
        <p:spPr bwMode="auto">
          <a:xfrm>
            <a:off x="1" y="6659641"/>
            <a:ext cx="4028973" cy="349164"/>
          </a:xfrm>
          <a:prstGeom prst="rect">
            <a:avLst/>
          </a:prstGeom>
          <a:noFill/>
          <a:ln w="9525">
            <a:noFill/>
            <a:miter lim="800000"/>
            <a:headEnd/>
            <a:tailEnd/>
          </a:ln>
          <a:effectLst/>
        </p:spPr>
        <p:txBody>
          <a:bodyPr vert="horz" wrap="square" lIns="93141" tIns="46571" rIns="93141" bIns="46571" numCol="1" anchor="b" anchorCtr="0" compatLnSpc="1">
            <a:prstTxWarp prst="textNoShape">
              <a:avLst/>
            </a:prstTxWarp>
          </a:bodyPr>
          <a:lstStyle>
            <a:lvl1pPr defTabSz="931824">
              <a:defRPr sz="1200"/>
            </a:lvl1pPr>
          </a:lstStyle>
          <a:p>
            <a:pPr>
              <a:defRPr/>
            </a:pPr>
            <a:endParaRPr lang="en-US"/>
          </a:p>
        </p:txBody>
      </p:sp>
      <p:sp>
        <p:nvSpPr>
          <p:cNvPr id="24581" name="Rectangle 5"/>
          <p:cNvSpPr>
            <a:spLocks noGrp="1" noChangeArrowheads="1"/>
          </p:cNvSpPr>
          <p:nvPr>
            <p:ph type="sldNum" sz="quarter" idx="3"/>
          </p:nvPr>
        </p:nvSpPr>
        <p:spPr bwMode="auto">
          <a:xfrm>
            <a:off x="5265828" y="6659641"/>
            <a:ext cx="4028973" cy="349164"/>
          </a:xfrm>
          <a:prstGeom prst="rect">
            <a:avLst/>
          </a:prstGeom>
          <a:noFill/>
          <a:ln w="9525">
            <a:noFill/>
            <a:miter lim="800000"/>
            <a:headEnd/>
            <a:tailEnd/>
          </a:ln>
          <a:effectLst/>
        </p:spPr>
        <p:txBody>
          <a:bodyPr vert="horz" wrap="square" lIns="93141" tIns="46571" rIns="93141" bIns="46571" numCol="1" anchor="b" anchorCtr="0" compatLnSpc="1">
            <a:prstTxWarp prst="textNoShape">
              <a:avLst/>
            </a:prstTxWarp>
          </a:bodyPr>
          <a:lstStyle>
            <a:lvl1pPr algn="r" defTabSz="931824">
              <a:defRPr sz="1200"/>
            </a:lvl1pPr>
          </a:lstStyle>
          <a:p>
            <a:pPr>
              <a:defRPr/>
            </a:pPr>
            <a:fld id="{CFC27E58-3E28-4B99-815F-7AE32C26F591}" type="slidenum">
              <a:rPr lang="en-US"/>
              <a:pPr>
                <a:defRPr/>
              </a:pPr>
              <a:t>‹#›</a:t>
            </a:fld>
            <a:endParaRPr lang="en-US"/>
          </a:p>
        </p:txBody>
      </p:sp>
    </p:spTree>
    <p:extLst>
      <p:ext uri="{BB962C8B-B14F-4D97-AF65-F5344CB8AC3E}">
        <p14:creationId xmlns:p14="http://schemas.microsoft.com/office/powerpoint/2010/main" val="1742725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4028973" cy="350759"/>
          </a:xfrm>
          <a:prstGeom prst="rect">
            <a:avLst/>
          </a:prstGeom>
          <a:noFill/>
          <a:ln w="9525">
            <a:noFill/>
            <a:miter lim="800000"/>
            <a:headEnd/>
            <a:tailEnd/>
          </a:ln>
          <a:effectLst/>
        </p:spPr>
        <p:txBody>
          <a:bodyPr vert="horz" wrap="square" lIns="88124" tIns="44061" rIns="88124" bIns="44061" numCol="1" anchor="t" anchorCtr="0" compatLnSpc="1">
            <a:prstTxWarp prst="textNoShape">
              <a:avLst/>
            </a:prstTxWarp>
          </a:bodyPr>
          <a:lstStyle>
            <a:lvl1pPr>
              <a:defRPr sz="1100"/>
            </a:lvl1pPr>
          </a:lstStyle>
          <a:p>
            <a:pPr>
              <a:defRPr/>
            </a:pPr>
            <a:endParaRPr lang="en-US"/>
          </a:p>
        </p:txBody>
      </p:sp>
      <p:sp>
        <p:nvSpPr>
          <p:cNvPr id="65539" name="Rectangle 3"/>
          <p:cNvSpPr>
            <a:spLocks noGrp="1" noChangeArrowheads="1"/>
          </p:cNvSpPr>
          <p:nvPr>
            <p:ph type="dt" idx="1"/>
          </p:nvPr>
        </p:nvSpPr>
        <p:spPr bwMode="auto">
          <a:xfrm>
            <a:off x="5265828" y="0"/>
            <a:ext cx="4028973" cy="350759"/>
          </a:xfrm>
          <a:prstGeom prst="rect">
            <a:avLst/>
          </a:prstGeom>
          <a:noFill/>
          <a:ln w="9525">
            <a:noFill/>
            <a:miter lim="800000"/>
            <a:headEnd/>
            <a:tailEnd/>
          </a:ln>
          <a:effectLst/>
        </p:spPr>
        <p:txBody>
          <a:bodyPr vert="horz" wrap="square" lIns="88124" tIns="44061" rIns="88124" bIns="44061" numCol="1" anchor="t" anchorCtr="0" compatLnSpc="1">
            <a:prstTxWarp prst="textNoShape">
              <a:avLst/>
            </a:prstTxWarp>
          </a:bodyPr>
          <a:lstStyle>
            <a:lvl1pPr algn="r">
              <a:defRPr sz="11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2894013" y="525463"/>
            <a:ext cx="3508375" cy="2630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29641" y="3330619"/>
            <a:ext cx="7437120" cy="3153643"/>
          </a:xfrm>
          <a:prstGeom prst="rect">
            <a:avLst/>
          </a:prstGeom>
          <a:noFill/>
          <a:ln w="9525">
            <a:noFill/>
            <a:miter lim="800000"/>
            <a:headEnd/>
            <a:tailEnd/>
          </a:ln>
          <a:effectLst/>
        </p:spPr>
        <p:txBody>
          <a:bodyPr vert="horz" wrap="square" lIns="88124" tIns="44061" rIns="88124" bIns="440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1" y="6659641"/>
            <a:ext cx="4028973" cy="349164"/>
          </a:xfrm>
          <a:prstGeom prst="rect">
            <a:avLst/>
          </a:prstGeom>
          <a:noFill/>
          <a:ln w="9525">
            <a:noFill/>
            <a:miter lim="800000"/>
            <a:headEnd/>
            <a:tailEnd/>
          </a:ln>
          <a:effectLst/>
        </p:spPr>
        <p:txBody>
          <a:bodyPr vert="horz" wrap="square" lIns="88124" tIns="44061" rIns="88124" bIns="44061" numCol="1" anchor="b" anchorCtr="0" compatLnSpc="1">
            <a:prstTxWarp prst="textNoShape">
              <a:avLst/>
            </a:prstTxWarp>
          </a:bodyPr>
          <a:lstStyle>
            <a:lvl1pPr>
              <a:defRPr sz="1100"/>
            </a:lvl1pPr>
          </a:lstStyle>
          <a:p>
            <a:pPr>
              <a:defRPr/>
            </a:pPr>
            <a:endParaRPr lang="en-US"/>
          </a:p>
        </p:txBody>
      </p:sp>
      <p:sp>
        <p:nvSpPr>
          <p:cNvPr id="65543" name="Rectangle 7"/>
          <p:cNvSpPr>
            <a:spLocks noGrp="1" noChangeArrowheads="1"/>
          </p:cNvSpPr>
          <p:nvPr>
            <p:ph type="sldNum" sz="quarter" idx="5"/>
          </p:nvPr>
        </p:nvSpPr>
        <p:spPr bwMode="auto">
          <a:xfrm>
            <a:off x="5265828" y="6659641"/>
            <a:ext cx="4028973" cy="349164"/>
          </a:xfrm>
          <a:prstGeom prst="rect">
            <a:avLst/>
          </a:prstGeom>
          <a:noFill/>
          <a:ln w="9525">
            <a:noFill/>
            <a:miter lim="800000"/>
            <a:headEnd/>
            <a:tailEnd/>
          </a:ln>
          <a:effectLst/>
        </p:spPr>
        <p:txBody>
          <a:bodyPr vert="horz" wrap="square" lIns="88124" tIns="44061" rIns="88124" bIns="44061" numCol="1" anchor="b" anchorCtr="0" compatLnSpc="1">
            <a:prstTxWarp prst="textNoShape">
              <a:avLst/>
            </a:prstTxWarp>
          </a:bodyPr>
          <a:lstStyle>
            <a:lvl1pPr algn="r">
              <a:defRPr sz="1100"/>
            </a:lvl1pPr>
          </a:lstStyle>
          <a:p>
            <a:pPr>
              <a:defRPr/>
            </a:pPr>
            <a:fld id="{C52A56BD-67DA-4FBB-AE73-9E5E75D8FBB5}" type="slidenum">
              <a:rPr lang="en-US"/>
              <a:pPr>
                <a:defRPr/>
              </a:pPr>
              <a:t>‹#›</a:t>
            </a:fld>
            <a:endParaRPr lang="en-US"/>
          </a:p>
        </p:txBody>
      </p:sp>
    </p:spTree>
    <p:extLst>
      <p:ext uri="{BB962C8B-B14F-4D97-AF65-F5344CB8AC3E}">
        <p14:creationId xmlns:p14="http://schemas.microsoft.com/office/powerpoint/2010/main" val="2661810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7C4AD3D6-BB5A-4288-98A0-8775403A42D6}" type="slidenum">
              <a:rPr lang="en-US" sz="1100"/>
              <a:pPr eaLnBrk="1" hangingPunct="1"/>
              <a:t>8</a:t>
            </a:fld>
            <a:endParaRPr lang="en-US" sz="11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charset="0"/>
              </a:rPr>
              <a:t>2.16 Crossing over produces genetic variation.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0B97E670-7EE1-4998-8B6E-6608FF4E77A5}" type="slidenum">
              <a:rPr lang="en-US" sz="1100"/>
              <a:pPr eaLnBrk="1" hangingPunct="1"/>
              <a:t>14</a:t>
            </a:fld>
            <a:endParaRPr lang="en-US" sz="11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Two-gene problem where loci are linked.  In cis configuration.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63DA0FED-4A56-47DE-A0D8-24EF39B4C28E}" type="slidenum">
              <a:rPr lang="en-US" sz="1100"/>
              <a:pPr eaLnBrk="1" hangingPunct="1"/>
              <a:t>15</a:t>
            </a:fld>
            <a:endParaRPr lang="en-US" sz="11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Two genes linked, in cis configuration.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84558CF1-FFD2-4C92-8A82-BF1A64607F19}" type="slidenum">
              <a:rPr lang="en-US" sz="1100"/>
              <a:pPr eaLnBrk="1" hangingPunct="1"/>
              <a:t>17</a:t>
            </a:fld>
            <a:endParaRPr lang="en-US" sz="11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1238454" y="3330619"/>
            <a:ext cx="6819493" cy="3153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rPr>
              <a:t>7.8 The arrangement (coupling or repulsion) of linked genes on a chromosome affects the results of a testcross. </a:t>
            </a:r>
            <a:r>
              <a:rPr lang="en-US" smtClean="0">
                <a:latin typeface="Helvetica" pitchFamily="34" charset="0"/>
              </a:rPr>
              <a:t>Linked loci in the Australian blowfly, </a:t>
            </a:r>
            <a:r>
              <a:rPr lang="en-US" i="1" smtClean="0">
                <a:latin typeface="Arial" charset="0"/>
              </a:rPr>
              <a:t>Lucilia cuprina, </a:t>
            </a:r>
            <a:r>
              <a:rPr lang="en-US" smtClean="0">
                <a:latin typeface="Helvetica" pitchFamily="34" charset="0"/>
              </a:rPr>
              <a:t>determine the color of the thorax and that of the puparium.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90E84BEB-A956-4B20-AE77-32F7FCC7CFBE}" type="slidenum">
              <a:rPr lang="en-US" sz="1100"/>
              <a:pPr eaLnBrk="1" hangingPunct="1"/>
              <a:t>18</a:t>
            </a:fld>
            <a:endParaRPr lang="en-US" sz="11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1238454" y="3330619"/>
            <a:ext cx="6819493" cy="3153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rPr>
              <a:t>7.8 The arrangement (coupling or repulsion) of linked genes on a chromosome affects the results of a testcross. </a:t>
            </a:r>
            <a:r>
              <a:rPr lang="en-US" smtClean="0">
                <a:latin typeface="Helvetica" pitchFamily="34" charset="0"/>
              </a:rPr>
              <a:t>Linked loci in the Australian blowfly, </a:t>
            </a:r>
            <a:r>
              <a:rPr lang="en-US" i="1" smtClean="0">
                <a:latin typeface="Arial" charset="0"/>
              </a:rPr>
              <a:t>Lucilia cuprina, </a:t>
            </a:r>
            <a:r>
              <a:rPr lang="en-US" smtClean="0">
                <a:latin typeface="Helvetica" pitchFamily="34" charset="0"/>
              </a:rPr>
              <a:t>determine the color of the thorax and that of the puparium.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4D14121F-745D-4CD9-B14D-557E7E3CC907}" type="slidenum">
              <a:rPr lang="en-US" sz="1100"/>
              <a:pPr eaLnBrk="1" hangingPunct="1"/>
              <a:t>19</a:t>
            </a:fld>
            <a:endParaRPr lang="en-US" sz="11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Two genes linked. </a:t>
            </a:r>
            <a:r>
              <a:rPr lang="en-US" b="1" u="sng" smtClean="0"/>
              <a:t>In </a:t>
            </a:r>
            <a:r>
              <a:rPr lang="en-US" b="1" i="1" u="sng" smtClean="0"/>
              <a:t>trans</a:t>
            </a:r>
            <a:r>
              <a:rPr lang="en-US" b="1" u="sng" smtClean="0"/>
              <a:t> configuration</a:t>
            </a:r>
            <a:r>
              <a:rPr lang="en-US" b="1" smtClean="0"/>
              <a:t>.  MU = 43.  Chi square value = 1444.  P &lt;&lt;&lt;.005. Reject hypothesis of no linkage.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CE535542-FB9B-4356-8B61-E02B09598F08}" type="slidenum">
              <a:rPr lang="en-US" sz="1100"/>
              <a:pPr eaLnBrk="1" hangingPunct="1"/>
              <a:t>20</a:t>
            </a:fld>
            <a:endParaRPr lang="en-US" sz="11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Two genes linked. In cis configuration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36033D9E-D1B2-445D-B916-AC40B4CD4D32}" type="slidenum">
              <a:rPr lang="en-US" sz="1100"/>
              <a:pPr eaLnBrk="1" hangingPunct="1"/>
              <a:t>24</a:t>
            </a:fld>
            <a:endParaRPr lang="en-US" sz="11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1238454" y="3330619"/>
            <a:ext cx="6819493" cy="3153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rPr>
              <a:t>7.11a A chi-square test of independence can be used to determine if genes at two loci are assorting independently.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7631" indent="-287550" eaLnBrk="0" hangingPunct="0">
              <a:defRPr sz="2400">
                <a:solidFill>
                  <a:schemeClr val="tx1"/>
                </a:solidFill>
                <a:latin typeface="Times New Roman" pitchFamily="18" charset="0"/>
              </a:defRPr>
            </a:lvl2pPr>
            <a:lvl3pPr marL="1150201" indent="-230040" eaLnBrk="0" hangingPunct="0">
              <a:defRPr sz="2400">
                <a:solidFill>
                  <a:schemeClr val="tx1"/>
                </a:solidFill>
                <a:latin typeface="Times New Roman" pitchFamily="18" charset="0"/>
              </a:defRPr>
            </a:lvl3pPr>
            <a:lvl4pPr marL="1610281" indent="-230040" eaLnBrk="0" hangingPunct="0">
              <a:defRPr sz="2400">
                <a:solidFill>
                  <a:schemeClr val="tx1"/>
                </a:solidFill>
                <a:latin typeface="Times New Roman" pitchFamily="18" charset="0"/>
              </a:defRPr>
            </a:lvl4pPr>
            <a:lvl5pPr marL="2070362" indent="-230040" eaLnBrk="0" hangingPunct="0">
              <a:defRPr sz="2400">
                <a:solidFill>
                  <a:schemeClr val="tx1"/>
                </a:solidFill>
                <a:latin typeface="Times New Roman" pitchFamily="18" charset="0"/>
              </a:defRPr>
            </a:lvl5pPr>
            <a:lvl6pPr marL="2530442" indent="-230040" eaLnBrk="0" fontAlgn="base" hangingPunct="0">
              <a:spcBef>
                <a:spcPct val="0"/>
              </a:spcBef>
              <a:spcAft>
                <a:spcPct val="0"/>
              </a:spcAft>
              <a:defRPr sz="2400">
                <a:solidFill>
                  <a:schemeClr val="tx1"/>
                </a:solidFill>
                <a:latin typeface="Times New Roman" pitchFamily="18" charset="0"/>
              </a:defRPr>
            </a:lvl6pPr>
            <a:lvl7pPr marL="2990522" indent="-230040" eaLnBrk="0" fontAlgn="base" hangingPunct="0">
              <a:spcBef>
                <a:spcPct val="0"/>
              </a:spcBef>
              <a:spcAft>
                <a:spcPct val="0"/>
              </a:spcAft>
              <a:defRPr sz="2400">
                <a:solidFill>
                  <a:schemeClr val="tx1"/>
                </a:solidFill>
                <a:latin typeface="Times New Roman" pitchFamily="18" charset="0"/>
              </a:defRPr>
            </a:lvl7pPr>
            <a:lvl8pPr marL="3450603" indent="-230040" eaLnBrk="0" fontAlgn="base" hangingPunct="0">
              <a:spcBef>
                <a:spcPct val="0"/>
              </a:spcBef>
              <a:spcAft>
                <a:spcPct val="0"/>
              </a:spcAft>
              <a:defRPr sz="2400">
                <a:solidFill>
                  <a:schemeClr val="tx1"/>
                </a:solidFill>
                <a:latin typeface="Times New Roman" pitchFamily="18" charset="0"/>
              </a:defRPr>
            </a:lvl8pPr>
            <a:lvl9pPr marL="3910683" indent="-230040" eaLnBrk="0" fontAlgn="base" hangingPunct="0">
              <a:spcBef>
                <a:spcPct val="0"/>
              </a:spcBef>
              <a:spcAft>
                <a:spcPct val="0"/>
              </a:spcAft>
              <a:defRPr sz="2400">
                <a:solidFill>
                  <a:schemeClr val="tx1"/>
                </a:solidFill>
                <a:latin typeface="Times New Roman" pitchFamily="18" charset="0"/>
              </a:defRPr>
            </a:lvl9pPr>
          </a:lstStyle>
          <a:p>
            <a:pPr eaLnBrk="1" hangingPunct="1"/>
            <a:fld id="{82EE5205-03D7-4DF1-8BB4-D4D6779FB30E}" type="slidenum">
              <a:rPr lang="en-US" sz="1100"/>
              <a:pPr eaLnBrk="1" hangingPunct="1"/>
              <a:t>25</a:t>
            </a:fld>
            <a:endParaRPr lang="en-US" sz="11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1238454" y="3330619"/>
            <a:ext cx="6819493" cy="3153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rPr>
              <a:t>7.11a A chi-square test of independence can be used to determine if genes at two loci are assorting independently.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1620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207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301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65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43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843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184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401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4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983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345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609600" y="0"/>
            <a:ext cx="7772400" cy="533400"/>
          </a:xfrm>
        </p:spPr>
        <p:txBody>
          <a:bodyPr/>
          <a:lstStyle/>
          <a:p>
            <a:pPr eaLnBrk="1" hangingPunct="1"/>
            <a:r>
              <a:rPr lang="en-US" sz="2000" dirty="0" smtClean="0"/>
              <a:t>Genetic Mapping--Outline/Study Guide</a:t>
            </a:r>
          </a:p>
        </p:txBody>
      </p:sp>
      <p:sp>
        <p:nvSpPr>
          <p:cNvPr id="2051" name="Rectangle 5"/>
          <p:cNvSpPr>
            <a:spLocks noGrp="1" noChangeArrowheads="1"/>
          </p:cNvSpPr>
          <p:nvPr>
            <p:ph type="body" idx="1"/>
          </p:nvPr>
        </p:nvSpPr>
        <p:spPr>
          <a:xfrm>
            <a:off x="495300" y="2959100"/>
            <a:ext cx="8305800" cy="3270250"/>
          </a:xfrm>
        </p:spPr>
        <p:txBody>
          <a:bodyPr/>
          <a:lstStyle/>
          <a:p>
            <a:pPr eaLnBrk="1" hangingPunct="1">
              <a:lnSpc>
                <a:spcPct val="80000"/>
              </a:lnSpc>
              <a:buFontTx/>
              <a:buNone/>
            </a:pPr>
            <a:r>
              <a:rPr lang="en-US" sz="2000" i="1" smtClean="0"/>
              <a:t>Inheritance of genes that are on different chromosomes vs. close together on the same chromosome</a:t>
            </a:r>
          </a:p>
          <a:p>
            <a:pPr eaLnBrk="1" hangingPunct="1">
              <a:lnSpc>
                <a:spcPct val="80000"/>
              </a:lnSpc>
            </a:pPr>
            <a:r>
              <a:rPr lang="en-US" sz="2000" smtClean="0"/>
              <a:t>When genes are closely linked on the same chromosome, how does this affect their segregation pattern?</a:t>
            </a:r>
          </a:p>
          <a:p>
            <a:pPr eaLnBrk="1" hangingPunct="1">
              <a:lnSpc>
                <a:spcPct val="80000"/>
              </a:lnSpc>
            </a:pPr>
            <a:r>
              <a:rPr lang="en-US" sz="2000" smtClean="0"/>
              <a:t>How does recombination affect this segregation?</a:t>
            </a:r>
          </a:p>
          <a:p>
            <a:pPr eaLnBrk="1" hangingPunct="1">
              <a:lnSpc>
                <a:spcPct val="80000"/>
              </a:lnSpc>
            </a:pPr>
            <a:r>
              <a:rPr lang="en-US" sz="2000" smtClean="0"/>
              <a:t>How can you tell whether the genes are segregating independently (unlinked) or with one another (linked)?  </a:t>
            </a:r>
          </a:p>
          <a:p>
            <a:pPr eaLnBrk="1" hangingPunct="1">
              <a:lnSpc>
                <a:spcPct val="80000"/>
              </a:lnSpc>
            </a:pPr>
            <a:r>
              <a:rPr lang="en-US" sz="2000" smtClean="0"/>
              <a:t>How can you use chi-square goodness of fit analysis to support a hypothesis of linkage vs. no linkage?</a:t>
            </a:r>
          </a:p>
          <a:p>
            <a:pPr eaLnBrk="1" hangingPunct="1">
              <a:lnSpc>
                <a:spcPct val="80000"/>
              </a:lnSpc>
              <a:buFontTx/>
              <a:buNone/>
            </a:pPr>
            <a:endParaRPr lang="en-US" sz="2000" smtClean="0"/>
          </a:p>
        </p:txBody>
      </p:sp>
      <p:sp>
        <p:nvSpPr>
          <p:cNvPr id="4" name="TextBox 3"/>
          <p:cNvSpPr txBox="1"/>
          <p:nvPr/>
        </p:nvSpPr>
        <p:spPr>
          <a:xfrm>
            <a:off x="698500" y="647700"/>
            <a:ext cx="7569200" cy="1938338"/>
          </a:xfrm>
          <a:prstGeom prst="rect">
            <a:avLst/>
          </a:prstGeom>
          <a:noFill/>
        </p:spPr>
        <p:txBody>
          <a:bodyPr>
            <a:spAutoFit/>
          </a:bodyPr>
          <a:lstStyle/>
          <a:p>
            <a:pPr>
              <a:defRPr/>
            </a:pPr>
            <a:r>
              <a:rPr lang="en-US" sz="2000" u="sng" dirty="0">
                <a:latin typeface="+mj-lt"/>
              </a:rPr>
              <a:t>Broad course objectives</a:t>
            </a:r>
            <a:r>
              <a:rPr lang="en-US" sz="2000" i="1" dirty="0">
                <a:latin typeface="+mj-lt"/>
              </a:rPr>
              <a:t>-</a:t>
            </a:r>
            <a:r>
              <a:rPr lang="en-US" sz="2000" dirty="0">
                <a:latin typeface="+mj-lt"/>
              </a:rPr>
              <a:t>students should be able to: </a:t>
            </a:r>
          </a:p>
          <a:p>
            <a:pPr>
              <a:buFont typeface="Arial" pitchFamily="34" charset="0"/>
              <a:buChar char="•"/>
              <a:defRPr/>
            </a:pPr>
            <a:r>
              <a:rPr lang="en-US" sz="2000" dirty="0">
                <a:latin typeface="+mj-lt"/>
              </a:rPr>
              <a:t>Compare the effect of linkage and independent assortment on genetic variation and assess if genes are linked or on separate chromosomes </a:t>
            </a:r>
          </a:p>
          <a:p>
            <a:pPr>
              <a:buFont typeface="Arial" pitchFamily="34" charset="0"/>
              <a:buChar char="•"/>
              <a:defRPr/>
            </a:pPr>
            <a:r>
              <a:rPr lang="en-US" sz="2000" dirty="0">
                <a:latin typeface="+mj-lt"/>
              </a:rPr>
              <a:t>Explain how crossing over produces recombination and use recombination frequencies to construct a map of linked genes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14_08IndependentAssort_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64407"/>
          <a:stretch>
            <a:fillRect/>
          </a:stretch>
        </p:blipFill>
        <p:spPr>
          <a:xfrm>
            <a:off x="346504" y="45581"/>
            <a:ext cx="6781800" cy="2351087"/>
          </a:xfrm>
        </p:spPr>
      </p:pic>
      <p:sp>
        <p:nvSpPr>
          <p:cNvPr id="15364" name="Text Box 3"/>
          <p:cNvSpPr txBox="1">
            <a:spLocks noChangeArrowheads="1"/>
          </p:cNvSpPr>
          <p:nvPr/>
        </p:nvSpPr>
        <p:spPr bwMode="auto">
          <a:xfrm>
            <a:off x="2327704" y="174168"/>
            <a:ext cx="762000" cy="215444"/>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RRYY</a:t>
            </a:r>
            <a:endParaRPr lang="en-US" sz="1400" b="1" dirty="0">
              <a:latin typeface="Arial" charset="0"/>
            </a:endParaRPr>
          </a:p>
        </p:txBody>
      </p:sp>
      <p:sp>
        <p:nvSpPr>
          <p:cNvPr id="15365" name="Text Box 4"/>
          <p:cNvSpPr txBox="1">
            <a:spLocks noChangeArrowheads="1"/>
          </p:cNvSpPr>
          <p:nvPr/>
        </p:nvSpPr>
        <p:spPr bwMode="auto">
          <a:xfrm>
            <a:off x="4156504" y="190043"/>
            <a:ext cx="762000" cy="212725"/>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ssyy</a:t>
            </a:r>
          </a:p>
        </p:txBody>
      </p:sp>
      <p:sp>
        <p:nvSpPr>
          <p:cNvPr id="15366" name="Text Box 5"/>
          <p:cNvSpPr txBox="1">
            <a:spLocks noChangeArrowheads="1"/>
          </p:cNvSpPr>
          <p:nvPr/>
        </p:nvSpPr>
        <p:spPr bwMode="auto">
          <a:xfrm>
            <a:off x="3851704" y="1561643"/>
            <a:ext cx="762000" cy="212725"/>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SsYy</a:t>
            </a:r>
          </a:p>
        </p:txBody>
      </p:sp>
      <p:grpSp>
        <p:nvGrpSpPr>
          <p:cNvPr id="15367" name="Group 6"/>
          <p:cNvGrpSpPr>
            <a:grpSpLocks/>
          </p:cNvGrpSpPr>
          <p:nvPr/>
        </p:nvGrpSpPr>
        <p:grpSpPr bwMode="auto">
          <a:xfrm>
            <a:off x="2886504" y="720268"/>
            <a:ext cx="762000" cy="304800"/>
            <a:chOff x="3512" y="1104"/>
            <a:chExt cx="480" cy="192"/>
          </a:xfrm>
        </p:grpSpPr>
        <p:sp>
          <p:nvSpPr>
            <p:cNvPr id="15448" name="Oval 7"/>
            <p:cNvSpPr>
              <a:spLocks noChangeArrowheads="1"/>
            </p:cNvSpPr>
            <p:nvPr/>
          </p:nvSpPr>
          <p:spPr bwMode="auto">
            <a:xfrm>
              <a:off x="3648" y="1104"/>
              <a:ext cx="192" cy="192"/>
            </a:xfrm>
            <a:prstGeom prst="ellipse">
              <a:avLst/>
            </a:prstGeom>
            <a:solidFill>
              <a:schemeClr val="bg1"/>
            </a:solidFill>
            <a:ln w="9525">
              <a:solidFill>
                <a:schemeClr val="tx1"/>
              </a:solidFill>
              <a:round/>
              <a:headEnd/>
              <a:tailEnd/>
            </a:ln>
          </p:spPr>
          <p:txBody>
            <a:bodyPr wrap="none" anchor="ctr"/>
            <a:lstStyle/>
            <a:p>
              <a:endParaRPr lang="en-US"/>
            </a:p>
          </p:txBody>
        </p:sp>
        <p:sp>
          <p:nvSpPr>
            <p:cNvPr id="15449" name="Text Box 8"/>
            <p:cNvSpPr txBox="1">
              <a:spLocks noChangeArrowheads="1"/>
            </p:cNvSpPr>
            <p:nvPr/>
          </p:nvSpPr>
          <p:spPr bwMode="auto">
            <a:xfrm>
              <a:off x="3512" y="1130"/>
              <a:ext cx="4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SY</a:t>
              </a:r>
            </a:p>
          </p:txBody>
        </p:sp>
      </p:grpSp>
      <p:grpSp>
        <p:nvGrpSpPr>
          <p:cNvPr id="15368" name="Group 9"/>
          <p:cNvGrpSpPr>
            <a:grpSpLocks/>
          </p:cNvGrpSpPr>
          <p:nvPr/>
        </p:nvGrpSpPr>
        <p:grpSpPr bwMode="auto">
          <a:xfrm>
            <a:off x="3686604" y="720268"/>
            <a:ext cx="762000" cy="304800"/>
            <a:chOff x="3512" y="1104"/>
            <a:chExt cx="480" cy="192"/>
          </a:xfrm>
        </p:grpSpPr>
        <p:sp>
          <p:nvSpPr>
            <p:cNvPr id="15446" name="Oval 10"/>
            <p:cNvSpPr>
              <a:spLocks noChangeArrowheads="1"/>
            </p:cNvSpPr>
            <p:nvPr/>
          </p:nvSpPr>
          <p:spPr bwMode="auto">
            <a:xfrm>
              <a:off x="3648" y="1104"/>
              <a:ext cx="192" cy="192"/>
            </a:xfrm>
            <a:prstGeom prst="ellipse">
              <a:avLst/>
            </a:prstGeom>
            <a:solidFill>
              <a:schemeClr val="bg1"/>
            </a:solidFill>
            <a:ln w="9525">
              <a:solidFill>
                <a:schemeClr val="tx1"/>
              </a:solidFill>
              <a:round/>
              <a:headEnd/>
              <a:tailEnd/>
            </a:ln>
          </p:spPr>
          <p:txBody>
            <a:bodyPr wrap="none" anchor="ctr"/>
            <a:lstStyle/>
            <a:p>
              <a:endParaRPr lang="en-US"/>
            </a:p>
          </p:txBody>
        </p:sp>
        <p:sp>
          <p:nvSpPr>
            <p:cNvPr id="15447" name="Text Box 11"/>
            <p:cNvSpPr txBox="1">
              <a:spLocks noChangeArrowheads="1"/>
            </p:cNvSpPr>
            <p:nvPr/>
          </p:nvSpPr>
          <p:spPr bwMode="auto">
            <a:xfrm>
              <a:off x="3512" y="1130"/>
              <a:ext cx="4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sy</a:t>
              </a:r>
            </a:p>
          </p:txBody>
        </p:sp>
      </p:grpSp>
      <p:sp>
        <p:nvSpPr>
          <p:cNvPr id="15369" name="Text Box 12"/>
          <p:cNvSpPr txBox="1">
            <a:spLocks noChangeArrowheads="1"/>
          </p:cNvSpPr>
          <p:nvPr/>
        </p:nvSpPr>
        <p:spPr bwMode="auto">
          <a:xfrm>
            <a:off x="1607431" y="1519688"/>
            <a:ext cx="406400" cy="215444"/>
          </a:xfrm>
          <a:prstGeom prst="rect">
            <a:avLst/>
          </a:prstGeom>
          <a:solidFill>
            <a:srgbClr val="BBE6EB"/>
          </a:solidFill>
          <a:ln>
            <a:noFill/>
          </a:ln>
        </p:spPr>
        <p:txBody>
          <a:bodyPr wrap="squar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F</a:t>
            </a:r>
            <a:r>
              <a:rPr lang="en-US" sz="1400" b="1" baseline="-25000" dirty="0" smtClean="0">
                <a:latin typeface="Arial" charset="0"/>
              </a:rPr>
              <a:t>1</a:t>
            </a:r>
            <a:endParaRPr lang="en-US" sz="1400" b="1" baseline="-25000" dirty="0">
              <a:latin typeface="Arial" charset="0"/>
            </a:endParaRPr>
          </a:p>
        </p:txBody>
      </p:sp>
      <p:sp>
        <p:nvSpPr>
          <p:cNvPr id="15371" name="Text Box 14"/>
          <p:cNvSpPr txBox="1">
            <a:spLocks noChangeArrowheads="1"/>
          </p:cNvSpPr>
          <p:nvPr/>
        </p:nvSpPr>
        <p:spPr bwMode="auto">
          <a:xfrm>
            <a:off x="1607431" y="171448"/>
            <a:ext cx="442686" cy="215444"/>
          </a:xfrm>
          <a:prstGeom prst="rect">
            <a:avLst/>
          </a:prstGeom>
          <a:solidFill>
            <a:srgbClr val="B8E9EE"/>
          </a:solidFill>
          <a:ln>
            <a:noFill/>
          </a:ln>
        </p:spPr>
        <p:txBody>
          <a:bodyPr wrap="squar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P</a:t>
            </a:r>
            <a:r>
              <a:rPr lang="en-US" sz="1400" b="1" baseline="-25000" dirty="0" smtClean="0">
                <a:latin typeface="Arial" charset="0"/>
              </a:rPr>
              <a:t>0</a:t>
            </a:r>
            <a:endParaRPr lang="en-US" sz="1000" b="1" baseline="-25000" dirty="0">
              <a:latin typeface="Arial" charset="0"/>
            </a:endParaRPr>
          </a:p>
        </p:txBody>
      </p:sp>
      <p:sp>
        <p:nvSpPr>
          <p:cNvPr id="15373" name="Text Box 37"/>
          <p:cNvSpPr txBox="1">
            <a:spLocks noChangeArrowheads="1"/>
          </p:cNvSpPr>
          <p:nvPr/>
        </p:nvSpPr>
        <p:spPr bwMode="auto">
          <a:xfrm>
            <a:off x="5223304" y="1561643"/>
            <a:ext cx="762000" cy="215444"/>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solidFill>
                  <a:srgbClr val="FF0000"/>
                </a:solidFill>
                <a:latin typeface="Arial" charset="0"/>
              </a:rPr>
              <a:t>rryy</a:t>
            </a:r>
            <a:endParaRPr lang="en-US" sz="1400" b="1" dirty="0">
              <a:solidFill>
                <a:srgbClr val="FF0000"/>
              </a:solidFill>
              <a:latin typeface="Arial" charset="0"/>
            </a:endParaRPr>
          </a:p>
        </p:txBody>
      </p:sp>
      <p:sp>
        <p:nvSpPr>
          <p:cNvPr id="15374" name="Text Box 38"/>
          <p:cNvSpPr txBox="1">
            <a:spLocks noChangeArrowheads="1"/>
          </p:cNvSpPr>
          <p:nvPr/>
        </p:nvSpPr>
        <p:spPr bwMode="auto">
          <a:xfrm>
            <a:off x="4512104" y="1498143"/>
            <a:ext cx="762000" cy="212725"/>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x</a:t>
            </a:r>
          </a:p>
        </p:txBody>
      </p:sp>
      <p:sp>
        <p:nvSpPr>
          <p:cNvPr id="15375" name="Text Box 39"/>
          <p:cNvSpPr txBox="1">
            <a:spLocks noChangeArrowheads="1"/>
          </p:cNvSpPr>
          <p:nvPr/>
        </p:nvSpPr>
        <p:spPr bwMode="auto">
          <a:xfrm>
            <a:off x="5502704" y="1253668"/>
            <a:ext cx="154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200" b="1">
                <a:latin typeface="Arial" charset="0"/>
              </a:rPr>
              <a:t>Test cross</a:t>
            </a:r>
          </a:p>
        </p:txBody>
      </p:sp>
      <p:grpSp>
        <p:nvGrpSpPr>
          <p:cNvPr id="15434" name="Group 53"/>
          <p:cNvGrpSpPr>
            <a:grpSpLocks/>
          </p:cNvGrpSpPr>
          <p:nvPr/>
        </p:nvGrpSpPr>
        <p:grpSpPr bwMode="auto">
          <a:xfrm>
            <a:off x="6377708" y="2518128"/>
            <a:ext cx="557886" cy="1173683"/>
            <a:chOff x="7770628" y="2362200"/>
            <a:chExt cx="1130300" cy="1943100"/>
          </a:xfrm>
        </p:grpSpPr>
        <p:grpSp>
          <p:nvGrpSpPr>
            <p:cNvPr id="55" name="Group 16"/>
            <p:cNvGrpSpPr>
              <a:grpSpLocks/>
            </p:cNvGrpSpPr>
            <p:nvPr/>
          </p:nvGrpSpPr>
          <p:grpSpPr bwMode="auto">
            <a:xfrm>
              <a:off x="8075428" y="2374900"/>
              <a:ext cx="165100" cy="1930400"/>
              <a:chOff x="3656" y="1808"/>
              <a:chExt cx="104" cy="1216"/>
            </a:xfrm>
            <a:solidFill>
              <a:srgbClr val="FF0000"/>
            </a:solidFill>
          </p:grpSpPr>
          <p:sp>
            <p:nvSpPr>
              <p:cNvPr id="74" name="Oval 1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75" name="Oval 1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79" name="Oval 1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59" name="Group 20"/>
            <p:cNvGrpSpPr>
              <a:grpSpLocks/>
            </p:cNvGrpSpPr>
            <p:nvPr/>
          </p:nvGrpSpPr>
          <p:grpSpPr bwMode="auto">
            <a:xfrm>
              <a:off x="8392928" y="2362200"/>
              <a:ext cx="165100" cy="1930400"/>
              <a:chOff x="3656" y="1808"/>
              <a:chExt cx="104" cy="1216"/>
            </a:xfrm>
            <a:solidFill>
              <a:srgbClr val="0070C0"/>
            </a:solidFill>
          </p:grpSpPr>
          <p:sp>
            <p:nvSpPr>
              <p:cNvPr id="65" name="Oval 2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69" name="Oval 2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73" name="Oval 2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sp>
          <p:nvSpPr>
            <p:cNvPr id="15444" name="Text Box 24"/>
            <p:cNvSpPr txBox="1">
              <a:spLocks noChangeArrowheads="1"/>
            </p:cNvSpPr>
            <p:nvPr/>
          </p:nvSpPr>
          <p:spPr bwMode="auto">
            <a:xfrm>
              <a:off x="7770628" y="3619500"/>
              <a:ext cx="368300" cy="4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sp>
          <p:nvSpPr>
            <p:cNvPr id="15445" name="Text Box 25"/>
            <p:cNvSpPr txBox="1">
              <a:spLocks noChangeArrowheads="1"/>
            </p:cNvSpPr>
            <p:nvPr/>
          </p:nvSpPr>
          <p:spPr bwMode="auto">
            <a:xfrm>
              <a:off x="8532628" y="3606800"/>
              <a:ext cx="368300" cy="4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grpSp>
      <p:sp>
        <p:nvSpPr>
          <p:cNvPr id="15440" name="Text Box 35"/>
          <p:cNvSpPr txBox="1">
            <a:spLocks noChangeArrowheads="1"/>
          </p:cNvSpPr>
          <p:nvPr/>
        </p:nvSpPr>
        <p:spPr bwMode="auto">
          <a:xfrm>
            <a:off x="6283620" y="4317202"/>
            <a:ext cx="208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b="1" dirty="0" smtClean="0">
                <a:latin typeface="Arial" charset="0"/>
              </a:rPr>
              <a:t>Y</a:t>
            </a:r>
            <a:endParaRPr lang="en-US" sz="1800" b="1" dirty="0">
              <a:latin typeface="Arial" charset="0"/>
            </a:endParaRPr>
          </a:p>
        </p:txBody>
      </p:sp>
      <p:sp>
        <p:nvSpPr>
          <p:cNvPr id="15441" name="Text Box 36"/>
          <p:cNvSpPr txBox="1">
            <a:spLocks noChangeArrowheads="1"/>
          </p:cNvSpPr>
          <p:nvPr/>
        </p:nvSpPr>
        <p:spPr bwMode="auto">
          <a:xfrm>
            <a:off x="6882211" y="4279051"/>
            <a:ext cx="208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b="1" dirty="0" smtClean="0">
                <a:latin typeface="Arial" charset="0"/>
              </a:rPr>
              <a:t>y</a:t>
            </a:r>
            <a:endParaRPr lang="en-US" sz="1800" b="1" dirty="0">
              <a:latin typeface="Arial" charset="0"/>
            </a:endParaRPr>
          </a:p>
        </p:txBody>
      </p:sp>
      <p:sp>
        <p:nvSpPr>
          <p:cNvPr id="4" name="Rectangle 3"/>
          <p:cNvSpPr/>
          <p:nvPr/>
        </p:nvSpPr>
        <p:spPr>
          <a:xfrm>
            <a:off x="304800" y="97971"/>
            <a:ext cx="1302631" cy="2471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0"/>
          <p:cNvGrpSpPr>
            <a:grpSpLocks/>
          </p:cNvGrpSpPr>
          <p:nvPr/>
        </p:nvGrpSpPr>
        <p:grpSpPr bwMode="auto">
          <a:xfrm rot="-420000">
            <a:off x="4224130" y="2462537"/>
            <a:ext cx="92643" cy="1265478"/>
            <a:chOff x="3656" y="1808"/>
            <a:chExt cx="104" cy="1216"/>
          </a:xfrm>
          <a:solidFill>
            <a:srgbClr val="0070C0"/>
          </a:solidFill>
        </p:grpSpPr>
        <p:sp>
          <p:nvSpPr>
            <p:cNvPr id="60" name="Oval 7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61" name="Oval 7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62" name="Oval 7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5" name="Group 66"/>
          <p:cNvGrpSpPr>
            <a:grpSpLocks/>
          </p:cNvGrpSpPr>
          <p:nvPr/>
        </p:nvGrpSpPr>
        <p:grpSpPr bwMode="auto">
          <a:xfrm rot="300000">
            <a:off x="3831511" y="2470863"/>
            <a:ext cx="92643" cy="1265478"/>
            <a:chOff x="3656" y="1808"/>
            <a:chExt cx="104" cy="1216"/>
          </a:xfrm>
          <a:solidFill>
            <a:srgbClr val="FF0000"/>
          </a:solidFill>
        </p:grpSpPr>
        <p:sp>
          <p:nvSpPr>
            <p:cNvPr id="56" name="Oval 6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57" name="Oval 6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58" name="Oval 6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sp>
        <p:nvSpPr>
          <p:cNvPr id="15432" name="Text Box 74"/>
          <p:cNvSpPr txBox="1">
            <a:spLocks noChangeArrowheads="1"/>
          </p:cNvSpPr>
          <p:nvPr/>
        </p:nvSpPr>
        <p:spPr bwMode="auto">
          <a:xfrm>
            <a:off x="3597824" y="3278295"/>
            <a:ext cx="2066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sp>
        <p:nvSpPr>
          <p:cNvPr id="15433" name="Text Box 75"/>
          <p:cNvSpPr txBox="1">
            <a:spLocks noChangeArrowheads="1"/>
          </p:cNvSpPr>
          <p:nvPr/>
        </p:nvSpPr>
        <p:spPr bwMode="auto">
          <a:xfrm>
            <a:off x="4309040" y="3278437"/>
            <a:ext cx="206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r</a:t>
            </a:r>
          </a:p>
        </p:txBody>
      </p:sp>
      <p:sp>
        <p:nvSpPr>
          <p:cNvPr id="6" name="Rectangle 5"/>
          <p:cNvSpPr/>
          <p:nvPr/>
        </p:nvSpPr>
        <p:spPr>
          <a:xfrm>
            <a:off x="2166257" y="1828795"/>
            <a:ext cx="3057047" cy="544286"/>
          </a:xfrm>
          <a:prstGeom prst="rect">
            <a:avLst/>
          </a:prstGeom>
          <a:solidFill>
            <a:srgbClr val="BBE6EB"/>
          </a:solidFill>
          <a:ln>
            <a:solidFill>
              <a:srgbClr val="BB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06"/>
          <p:cNvGrpSpPr>
            <a:grpSpLocks/>
          </p:cNvGrpSpPr>
          <p:nvPr/>
        </p:nvGrpSpPr>
        <p:grpSpPr bwMode="auto">
          <a:xfrm rot="20884763">
            <a:off x="5009068" y="2542107"/>
            <a:ext cx="93235" cy="1052380"/>
            <a:chOff x="3656" y="1808"/>
            <a:chExt cx="104" cy="1216"/>
          </a:xfrm>
        </p:grpSpPr>
        <p:sp>
          <p:nvSpPr>
            <p:cNvPr id="118" name="Oval 107"/>
            <p:cNvSpPr>
              <a:spLocks noChangeArrowheads="1"/>
            </p:cNvSpPr>
            <p:nvPr/>
          </p:nvSpPr>
          <p:spPr bwMode="auto">
            <a:xfrm>
              <a:off x="3656" y="1808"/>
              <a:ext cx="104" cy="4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9" name="Oval 108"/>
            <p:cNvSpPr>
              <a:spLocks noChangeArrowheads="1"/>
            </p:cNvSpPr>
            <p:nvPr/>
          </p:nvSpPr>
          <p:spPr bwMode="auto">
            <a:xfrm>
              <a:off x="3656" y="2296"/>
              <a:ext cx="104" cy="72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 name="Oval 109"/>
            <p:cNvSpPr>
              <a:spLocks noChangeArrowheads="1"/>
            </p:cNvSpPr>
            <p:nvPr/>
          </p:nvSpPr>
          <p:spPr bwMode="auto">
            <a:xfrm>
              <a:off x="3656" y="2208"/>
              <a:ext cx="96" cy="15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71" name="Group 110"/>
          <p:cNvGrpSpPr>
            <a:grpSpLocks/>
          </p:cNvGrpSpPr>
          <p:nvPr/>
        </p:nvGrpSpPr>
        <p:grpSpPr bwMode="auto">
          <a:xfrm rot="20437843">
            <a:off x="5649416" y="2528260"/>
            <a:ext cx="93235" cy="1052380"/>
            <a:chOff x="3656" y="1808"/>
            <a:chExt cx="104" cy="1216"/>
          </a:xfrm>
        </p:grpSpPr>
        <p:sp>
          <p:nvSpPr>
            <p:cNvPr id="115" name="Oval 111"/>
            <p:cNvSpPr>
              <a:spLocks noChangeArrowheads="1"/>
            </p:cNvSpPr>
            <p:nvPr/>
          </p:nvSpPr>
          <p:spPr bwMode="auto">
            <a:xfrm>
              <a:off x="3656" y="1808"/>
              <a:ext cx="104" cy="456"/>
            </a:xfrm>
            <a:prstGeom prst="ellipse">
              <a:avLst/>
            </a:prstGeom>
            <a:solidFill>
              <a:srgbClr val="0070C0"/>
            </a:solidFill>
            <a:ln w="9525">
              <a:solidFill>
                <a:schemeClr val="tx1"/>
              </a:solidFill>
              <a:round/>
              <a:headEnd/>
              <a:tailEnd/>
            </a:ln>
          </p:spPr>
          <p:txBody>
            <a:bodyPr wrap="none" anchor="ctr"/>
            <a:lstStyle/>
            <a:p>
              <a:endParaRPr lang="en-US"/>
            </a:p>
          </p:txBody>
        </p:sp>
        <p:sp>
          <p:nvSpPr>
            <p:cNvPr id="116" name="Oval 112"/>
            <p:cNvSpPr>
              <a:spLocks noChangeArrowheads="1"/>
            </p:cNvSpPr>
            <p:nvPr/>
          </p:nvSpPr>
          <p:spPr bwMode="auto">
            <a:xfrm>
              <a:off x="3656" y="2296"/>
              <a:ext cx="104" cy="728"/>
            </a:xfrm>
            <a:prstGeom prst="ellipse">
              <a:avLst/>
            </a:prstGeom>
            <a:solidFill>
              <a:srgbClr val="0070C0"/>
            </a:solidFill>
            <a:ln w="9525">
              <a:solidFill>
                <a:schemeClr val="tx1"/>
              </a:solidFill>
              <a:round/>
              <a:headEnd/>
              <a:tailEnd/>
            </a:ln>
          </p:spPr>
          <p:txBody>
            <a:bodyPr wrap="none" anchor="ctr"/>
            <a:lstStyle/>
            <a:p>
              <a:endParaRPr lang="en-US"/>
            </a:p>
          </p:txBody>
        </p:sp>
        <p:sp>
          <p:nvSpPr>
            <p:cNvPr id="117" name="Oval 113"/>
            <p:cNvSpPr>
              <a:spLocks noChangeArrowheads="1"/>
            </p:cNvSpPr>
            <p:nvPr/>
          </p:nvSpPr>
          <p:spPr bwMode="auto">
            <a:xfrm>
              <a:off x="3656" y="2208"/>
              <a:ext cx="96" cy="152"/>
            </a:xfrm>
            <a:prstGeom prst="ellipse">
              <a:avLst/>
            </a:prstGeom>
            <a:solidFill>
              <a:schemeClr val="hlink"/>
            </a:solidFill>
            <a:ln w="9525">
              <a:solidFill>
                <a:schemeClr val="tx1"/>
              </a:solidFill>
              <a:round/>
              <a:headEnd/>
              <a:tailEnd/>
            </a:ln>
          </p:spPr>
          <p:txBody>
            <a:bodyPr wrap="none" anchor="ctr"/>
            <a:lstStyle/>
            <a:p>
              <a:endParaRPr lang="en-US"/>
            </a:p>
          </p:txBody>
        </p:sp>
      </p:grpSp>
      <p:grpSp>
        <p:nvGrpSpPr>
          <p:cNvPr id="72" name="Group 114"/>
          <p:cNvGrpSpPr>
            <a:grpSpLocks/>
          </p:cNvGrpSpPr>
          <p:nvPr/>
        </p:nvGrpSpPr>
        <p:grpSpPr bwMode="auto">
          <a:xfrm rot="878724">
            <a:off x="5570526" y="2535184"/>
            <a:ext cx="93235" cy="1052380"/>
            <a:chOff x="3656" y="1808"/>
            <a:chExt cx="104" cy="1216"/>
          </a:xfrm>
        </p:grpSpPr>
        <p:sp>
          <p:nvSpPr>
            <p:cNvPr id="112" name="Oval 115"/>
            <p:cNvSpPr>
              <a:spLocks noChangeArrowheads="1"/>
            </p:cNvSpPr>
            <p:nvPr/>
          </p:nvSpPr>
          <p:spPr bwMode="auto">
            <a:xfrm>
              <a:off x="3656" y="1808"/>
              <a:ext cx="104" cy="456"/>
            </a:xfrm>
            <a:prstGeom prst="ellipse">
              <a:avLst/>
            </a:prstGeom>
            <a:solidFill>
              <a:srgbClr val="0070C0"/>
            </a:solidFill>
            <a:ln w="9525">
              <a:solidFill>
                <a:schemeClr val="tx1"/>
              </a:solidFill>
              <a:round/>
              <a:headEnd/>
              <a:tailEnd/>
            </a:ln>
          </p:spPr>
          <p:txBody>
            <a:bodyPr wrap="none"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13" name="Oval 116"/>
            <p:cNvSpPr>
              <a:spLocks noChangeArrowheads="1"/>
            </p:cNvSpPr>
            <p:nvPr/>
          </p:nvSpPr>
          <p:spPr bwMode="auto">
            <a:xfrm>
              <a:off x="3656" y="2296"/>
              <a:ext cx="104" cy="7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114" name="Oval 117"/>
            <p:cNvSpPr>
              <a:spLocks noChangeArrowheads="1"/>
            </p:cNvSpPr>
            <p:nvPr/>
          </p:nvSpPr>
          <p:spPr bwMode="auto">
            <a:xfrm>
              <a:off x="3656" y="2208"/>
              <a:ext cx="96" cy="152"/>
            </a:xfrm>
            <a:prstGeom prst="ellipse">
              <a:avLst/>
            </a:prstGeom>
            <a:solidFill>
              <a:srgbClr val="0070C0"/>
            </a:solidFill>
            <a:ln w="9525">
              <a:solidFill>
                <a:schemeClr val="tx1"/>
              </a:solidFill>
              <a:round/>
              <a:headEnd/>
              <a:tailEnd/>
            </a:ln>
          </p:spPr>
          <p:txBody>
            <a:bodyPr wrap="none" anchor="ctr"/>
            <a:lstStyle/>
            <a:p>
              <a:endParaRPr lang="en-US" dirty="0"/>
            </a:p>
          </p:txBody>
        </p:sp>
      </p:grpSp>
      <p:grpSp>
        <p:nvGrpSpPr>
          <p:cNvPr id="76" name="Group 118"/>
          <p:cNvGrpSpPr>
            <a:grpSpLocks/>
          </p:cNvGrpSpPr>
          <p:nvPr/>
        </p:nvGrpSpPr>
        <p:grpSpPr bwMode="auto">
          <a:xfrm rot="860908">
            <a:off x="4951693" y="2542107"/>
            <a:ext cx="93235" cy="1052380"/>
            <a:chOff x="3656" y="1808"/>
            <a:chExt cx="104" cy="1216"/>
          </a:xfrm>
        </p:grpSpPr>
        <p:sp>
          <p:nvSpPr>
            <p:cNvPr id="109" name="Oval 119"/>
            <p:cNvSpPr>
              <a:spLocks noChangeArrowheads="1"/>
            </p:cNvSpPr>
            <p:nvPr/>
          </p:nvSpPr>
          <p:spPr bwMode="auto">
            <a:xfrm>
              <a:off x="3656" y="1808"/>
              <a:ext cx="104" cy="4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0" name="Oval 120"/>
            <p:cNvSpPr>
              <a:spLocks noChangeArrowheads="1"/>
            </p:cNvSpPr>
            <p:nvPr/>
          </p:nvSpPr>
          <p:spPr bwMode="auto">
            <a:xfrm>
              <a:off x="3656" y="2296"/>
              <a:ext cx="104" cy="728"/>
            </a:xfrm>
            <a:prstGeom prst="ellipse">
              <a:avLst/>
            </a:prstGeom>
            <a:solidFill>
              <a:srgbClr val="FF0000"/>
            </a:solidFill>
            <a:ln w="9525">
              <a:solidFill>
                <a:schemeClr val="tx1"/>
              </a:solidFill>
              <a:round/>
              <a:headEnd/>
              <a:tailEnd/>
            </a:ln>
          </p:spPr>
          <p:txBody>
            <a:bodyPr wrap="none" anchor="ctr"/>
            <a:lstStyle/>
            <a:p>
              <a:endParaRPr lang="en-US"/>
            </a:p>
          </p:txBody>
        </p:sp>
        <p:sp>
          <p:nvSpPr>
            <p:cNvPr id="111" name="Oval 121"/>
            <p:cNvSpPr>
              <a:spLocks noChangeArrowheads="1"/>
            </p:cNvSpPr>
            <p:nvPr/>
          </p:nvSpPr>
          <p:spPr bwMode="auto">
            <a:xfrm>
              <a:off x="3656" y="2208"/>
              <a:ext cx="96" cy="152"/>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77" name="Text Box 122"/>
          <p:cNvSpPr txBox="1">
            <a:spLocks noChangeArrowheads="1"/>
          </p:cNvSpPr>
          <p:nvPr/>
        </p:nvSpPr>
        <p:spPr bwMode="auto">
          <a:xfrm>
            <a:off x="4758052" y="3005985"/>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rPr>
              <a:t>R</a:t>
            </a:r>
            <a:endParaRPr lang="en-US" sz="1400" b="1" dirty="0">
              <a:latin typeface="+mn-lt"/>
            </a:endParaRPr>
          </a:p>
        </p:txBody>
      </p:sp>
      <p:sp>
        <p:nvSpPr>
          <p:cNvPr id="78" name="Text Box 123"/>
          <p:cNvSpPr txBox="1">
            <a:spLocks noChangeArrowheads="1"/>
          </p:cNvSpPr>
          <p:nvPr/>
        </p:nvSpPr>
        <p:spPr bwMode="auto">
          <a:xfrm>
            <a:off x="4673782" y="3400628"/>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grpSp>
        <p:nvGrpSpPr>
          <p:cNvPr id="80" name="Group 124"/>
          <p:cNvGrpSpPr>
            <a:grpSpLocks/>
          </p:cNvGrpSpPr>
          <p:nvPr/>
        </p:nvGrpSpPr>
        <p:grpSpPr bwMode="auto">
          <a:xfrm>
            <a:off x="5033273" y="2993869"/>
            <a:ext cx="124612" cy="630043"/>
            <a:chOff x="4151" y="3282"/>
            <a:chExt cx="139" cy="728"/>
          </a:xfrm>
        </p:grpSpPr>
        <p:sp>
          <p:nvSpPr>
            <p:cNvPr id="106" name="Oval 125"/>
            <p:cNvSpPr>
              <a:spLocks noChangeArrowheads="1"/>
            </p:cNvSpPr>
            <p:nvPr/>
          </p:nvSpPr>
          <p:spPr bwMode="auto">
            <a:xfrm rot="-715237">
              <a:off x="4186" y="3282"/>
              <a:ext cx="104" cy="728"/>
            </a:xfrm>
            <a:prstGeom prst="ellipse">
              <a:avLst/>
            </a:prstGeom>
            <a:solidFill>
              <a:srgbClr val="0070C0"/>
            </a:solidFill>
            <a:ln w="9525">
              <a:solidFill>
                <a:schemeClr val="tx1"/>
              </a:solidFill>
              <a:round/>
              <a:headEnd/>
              <a:tailEnd/>
            </a:ln>
          </p:spPr>
          <p:txBody>
            <a:bodyPr wrap="none" anchor="ctr"/>
            <a:lstStyle/>
            <a:p>
              <a:endParaRPr lang="en-US"/>
            </a:p>
          </p:txBody>
        </p:sp>
        <p:sp>
          <p:nvSpPr>
            <p:cNvPr id="107" name="Oval 126"/>
            <p:cNvSpPr>
              <a:spLocks noChangeArrowheads="1"/>
            </p:cNvSpPr>
            <p:nvPr/>
          </p:nvSpPr>
          <p:spPr bwMode="auto">
            <a:xfrm rot="-661487">
              <a:off x="4151" y="3285"/>
              <a:ext cx="101" cy="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8" name="Rectangle 127"/>
            <p:cNvSpPr>
              <a:spLocks noChangeArrowheads="1"/>
            </p:cNvSpPr>
            <p:nvPr/>
          </p:nvSpPr>
          <p:spPr bwMode="auto">
            <a:xfrm rot="-648215">
              <a:off x="4180" y="3560"/>
              <a:ext cx="100" cy="120"/>
            </a:xfrm>
            <a:prstGeom prst="rect">
              <a:avLst/>
            </a:prstGeom>
            <a:solidFill>
              <a:srgbClr val="FF0000"/>
            </a:solidFill>
            <a:ln w="9525">
              <a:solidFill>
                <a:srgbClr val="FF0000"/>
              </a:solidFill>
              <a:miter lim="800000"/>
              <a:headEnd/>
              <a:tailEnd/>
            </a:ln>
          </p:spPr>
          <p:txBody>
            <a:bodyPr wrap="none" anchor="ctr"/>
            <a:lstStyle/>
            <a:p>
              <a:endParaRPr lang="en-US"/>
            </a:p>
          </p:txBody>
        </p:sp>
      </p:grpSp>
      <p:sp>
        <p:nvSpPr>
          <p:cNvPr id="81" name="Text Box 128"/>
          <p:cNvSpPr txBox="1">
            <a:spLocks noChangeArrowheads="1"/>
          </p:cNvSpPr>
          <p:nvPr/>
        </p:nvSpPr>
        <p:spPr bwMode="auto">
          <a:xfrm>
            <a:off x="5145976" y="3390243"/>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sp>
        <p:nvSpPr>
          <p:cNvPr id="82" name="Text Box 129"/>
          <p:cNvSpPr txBox="1">
            <a:spLocks noChangeArrowheads="1"/>
          </p:cNvSpPr>
          <p:nvPr/>
        </p:nvSpPr>
        <p:spPr bwMode="auto">
          <a:xfrm>
            <a:off x="5791958" y="3016371"/>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cs typeface="Arial" pitchFamily="34" charset="0"/>
              </a:rPr>
              <a:t>r</a:t>
            </a:r>
            <a:endParaRPr lang="en-US" sz="1400" b="1" dirty="0">
              <a:latin typeface="+mn-lt"/>
              <a:cs typeface="Arial" pitchFamily="34" charset="0"/>
            </a:endParaRPr>
          </a:p>
        </p:txBody>
      </p:sp>
      <p:sp>
        <p:nvSpPr>
          <p:cNvPr id="83" name="Text Box 130"/>
          <p:cNvSpPr txBox="1">
            <a:spLocks noChangeArrowheads="1"/>
          </p:cNvSpPr>
          <p:nvPr/>
        </p:nvSpPr>
        <p:spPr bwMode="auto">
          <a:xfrm>
            <a:off x="5872641" y="3366010"/>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cs typeface="Arial" pitchFamily="34" charset="0"/>
              </a:rPr>
              <a:t>y</a:t>
            </a:r>
          </a:p>
        </p:txBody>
      </p:sp>
      <p:sp>
        <p:nvSpPr>
          <p:cNvPr id="86" name="Text Box 131"/>
          <p:cNvSpPr txBox="1">
            <a:spLocks noChangeArrowheads="1"/>
          </p:cNvSpPr>
          <p:nvPr/>
        </p:nvSpPr>
        <p:spPr bwMode="auto">
          <a:xfrm>
            <a:off x="5104992" y="3012909"/>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rPr>
              <a:t>R</a:t>
            </a:r>
            <a:endParaRPr lang="en-US" sz="1400" b="1" dirty="0">
              <a:latin typeface="+mn-lt"/>
            </a:endParaRPr>
          </a:p>
        </p:txBody>
      </p:sp>
      <p:sp>
        <p:nvSpPr>
          <p:cNvPr id="87" name="Oval 132"/>
          <p:cNvSpPr>
            <a:spLocks noChangeArrowheads="1"/>
          </p:cNvSpPr>
          <p:nvPr/>
        </p:nvSpPr>
        <p:spPr bwMode="auto">
          <a:xfrm rot="11744829" flipH="1">
            <a:off x="5497014" y="2994735"/>
            <a:ext cx="93235" cy="630043"/>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 name="Oval 133"/>
          <p:cNvSpPr>
            <a:spLocks noChangeArrowheads="1"/>
          </p:cNvSpPr>
          <p:nvPr/>
        </p:nvSpPr>
        <p:spPr bwMode="auto">
          <a:xfrm rot="11954684" flipH="1">
            <a:off x="5462947" y="3266484"/>
            <a:ext cx="90545" cy="34617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 name="Rectangle 134"/>
          <p:cNvSpPr>
            <a:spLocks noChangeArrowheads="1"/>
          </p:cNvSpPr>
          <p:nvPr/>
        </p:nvSpPr>
        <p:spPr bwMode="auto">
          <a:xfrm rot="11677807" flipH="1">
            <a:off x="5496023" y="3261454"/>
            <a:ext cx="84585" cy="1572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 name="Text Box 135"/>
          <p:cNvSpPr txBox="1">
            <a:spLocks noChangeArrowheads="1"/>
          </p:cNvSpPr>
          <p:nvPr/>
        </p:nvSpPr>
        <p:spPr bwMode="auto">
          <a:xfrm>
            <a:off x="5384953" y="3018102"/>
            <a:ext cx="172125" cy="215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cs typeface="Arial" pitchFamily="34" charset="0"/>
              </a:rPr>
              <a:t>R</a:t>
            </a:r>
            <a:endParaRPr lang="en-US" sz="1400" b="1" u="sng" dirty="0">
              <a:latin typeface="+mn-lt"/>
            </a:endParaRPr>
          </a:p>
        </p:txBody>
      </p:sp>
      <p:sp>
        <p:nvSpPr>
          <p:cNvPr id="105" name="Text Box 136"/>
          <p:cNvSpPr txBox="1">
            <a:spLocks noChangeArrowheads="1"/>
          </p:cNvSpPr>
          <p:nvPr/>
        </p:nvSpPr>
        <p:spPr bwMode="auto">
          <a:xfrm>
            <a:off x="5304395" y="3418938"/>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sp>
        <p:nvSpPr>
          <p:cNvPr id="121" name="Text Box 75"/>
          <p:cNvSpPr txBox="1">
            <a:spLocks noChangeArrowheads="1"/>
          </p:cNvSpPr>
          <p:nvPr/>
        </p:nvSpPr>
        <p:spPr bwMode="auto">
          <a:xfrm>
            <a:off x="4296588" y="3397816"/>
            <a:ext cx="206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y</a:t>
            </a:r>
          </a:p>
        </p:txBody>
      </p:sp>
      <p:sp>
        <p:nvSpPr>
          <p:cNvPr id="10" name="Rectangle 9"/>
          <p:cNvSpPr/>
          <p:nvPr/>
        </p:nvSpPr>
        <p:spPr>
          <a:xfrm>
            <a:off x="3543225" y="3384986"/>
            <a:ext cx="320922" cy="338554"/>
          </a:xfrm>
          <a:prstGeom prst="rect">
            <a:avLst/>
          </a:prstGeom>
        </p:spPr>
        <p:txBody>
          <a:bodyPr wrap="none">
            <a:spAutoFit/>
          </a:bodyPr>
          <a:lstStyle/>
          <a:p>
            <a:r>
              <a:rPr lang="en-US" sz="1600" b="1" dirty="0" smtClean="0">
                <a:latin typeface="Arial" charset="0"/>
              </a:rPr>
              <a:t>Y</a:t>
            </a:r>
            <a:endParaRPr lang="en-US" sz="1600" dirty="0"/>
          </a:p>
        </p:txBody>
      </p:sp>
      <p:grpSp>
        <p:nvGrpSpPr>
          <p:cNvPr id="122" name="Group 70"/>
          <p:cNvGrpSpPr>
            <a:grpSpLocks/>
          </p:cNvGrpSpPr>
          <p:nvPr/>
        </p:nvGrpSpPr>
        <p:grpSpPr bwMode="auto">
          <a:xfrm rot="720000">
            <a:off x="4177809" y="2455010"/>
            <a:ext cx="92643" cy="1265478"/>
            <a:chOff x="3656" y="1808"/>
            <a:chExt cx="104" cy="1216"/>
          </a:xfrm>
          <a:solidFill>
            <a:srgbClr val="0070C0"/>
          </a:solidFill>
        </p:grpSpPr>
        <p:sp>
          <p:nvSpPr>
            <p:cNvPr id="123" name="Oval 7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24" name="Oval 7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25" name="Oval 7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26" name="Group 66"/>
          <p:cNvGrpSpPr>
            <a:grpSpLocks/>
          </p:cNvGrpSpPr>
          <p:nvPr/>
        </p:nvGrpSpPr>
        <p:grpSpPr bwMode="auto">
          <a:xfrm rot="-660000">
            <a:off x="3869559" y="2463032"/>
            <a:ext cx="92643" cy="1265478"/>
            <a:chOff x="3656" y="1808"/>
            <a:chExt cx="104" cy="1216"/>
          </a:xfrm>
          <a:solidFill>
            <a:srgbClr val="FF0000"/>
          </a:solidFill>
        </p:grpSpPr>
        <p:sp>
          <p:nvSpPr>
            <p:cNvPr id="127" name="Oval 6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28" name="Oval 6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29" name="Oval 6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2" name="Group 11"/>
          <p:cNvGrpSpPr/>
          <p:nvPr/>
        </p:nvGrpSpPr>
        <p:grpSpPr>
          <a:xfrm>
            <a:off x="3891543" y="3931669"/>
            <a:ext cx="328439" cy="758599"/>
            <a:chOff x="3989436" y="5902057"/>
            <a:chExt cx="328439" cy="758599"/>
          </a:xfrm>
        </p:grpSpPr>
        <p:grpSp>
          <p:nvGrpSpPr>
            <p:cNvPr id="94" name="Group 27"/>
            <p:cNvGrpSpPr>
              <a:grpSpLocks/>
            </p:cNvGrpSpPr>
            <p:nvPr/>
          </p:nvGrpSpPr>
          <p:grpSpPr bwMode="auto">
            <a:xfrm rot="-480000">
              <a:off x="4012296" y="5903035"/>
              <a:ext cx="63297" cy="757621"/>
              <a:chOff x="3656" y="1808"/>
              <a:chExt cx="104" cy="1216"/>
            </a:xfrm>
            <a:solidFill>
              <a:srgbClr val="FF0000"/>
            </a:solidFill>
          </p:grpSpPr>
          <p:sp>
            <p:nvSpPr>
              <p:cNvPr id="95"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96"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97"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98" name="Group 31"/>
            <p:cNvGrpSpPr>
              <a:grpSpLocks/>
            </p:cNvGrpSpPr>
            <p:nvPr/>
          </p:nvGrpSpPr>
          <p:grpSpPr bwMode="auto">
            <a:xfrm rot="-480000">
              <a:off x="4254578" y="5903035"/>
              <a:ext cx="63297" cy="757621"/>
              <a:chOff x="3656" y="1808"/>
              <a:chExt cx="104" cy="1216"/>
            </a:xfrm>
            <a:solidFill>
              <a:srgbClr val="0070C0"/>
            </a:solidFill>
          </p:grpSpPr>
          <p:sp>
            <p:nvSpPr>
              <p:cNvPr id="99"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00"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01"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30" name="Group 27"/>
            <p:cNvGrpSpPr>
              <a:grpSpLocks/>
            </p:cNvGrpSpPr>
            <p:nvPr/>
          </p:nvGrpSpPr>
          <p:grpSpPr bwMode="auto">
            <a:xfrm rot="540000">
              <a:off x="3989436" y="5902604"/>
              <a:ext cx="63297" cy="757621"/>
              <a:chOff x="3656" y="1808"/>
              <a:chExt cx="104" cy="1216"/>
            </a:xfrm>
            <a:solidFill>
              <a:srgbClr val="FF0000"/>
            </a:solidFill>
          </p:grpSpPr>
          <p:sp>
            <p:nvSpPr>
              <p:cNvPr id="131"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32"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33"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34" name="Group 31"/>
            <p:cNvGrpSpPr>
              <a:grpSpLocks/>
            </p:cNvGrpSpPr>
            <p:nvPr/>
          </p:nvGrpSpPr>
          <p:grpSpPr bwMode="auto">
            <a:xfrm rot="600000">
              <a:off x="4224098" y="5902057"/>
              <a:ext cx="63297" cy="757621"/>
              <a:chOff x="3656" y="1808"/>
              <a:chExt cx="104" cy="1216"/>
            </a:xfrm>
            <a:solidFill>
              <a:srgbClr val="0070C0"/>
            </a:solidFill>
          </p:grpSpPr>
          <p:sp>
            <p:nvSpPr>
              <p:cNvPr id="135"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36"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37"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grpSp>
        <p:nvGrpSpPr>
          <p:cNvPr id="154" name="Group 153"/>
          <p:cNvGrpSpPr/>
          <p:nvPr/>
        </p:nvGrpSpPr>
        <p:grpSpPr>
          <a:xfrm>
            <a:off x="5149101" y="3902484"/>
            <a:ext cx="328439" cy="758599"/>
            <a:chOff x="3989436" y="5902057"/>
            <a:chExt cx="328439" cy="758599"/>
          </a:xfrm>
        </p:grpSpPr>
        <p:grpSp>
          <p:nvGrpSpPr>
            <p:cNvPr id="155" name="Group 27"/>
            <p:cNvGrpSpPr>
              <a:grpSpLocks/>
            </p:cNvGrpSpPr>
            <p:nvPr/>
          </p:nvGrpSpPr>
          <p:grpSpPr bwMode="auto">
            <a:xfrm rot="-480000">
              <a:off x="4012296" y="5903035"/>
              <a:ext cx="63297" cy="757621"/>
              <a:chOff x="3656" y="1808"/>
              <a:chExt cx="104" cy="1216"/>
            </a:xfrm>
            <a:solidFill>
              <a:srgbClr val="FF0000"/>
            </a:solidFill>
          </p:grpSpPr>
          <p:sp>
            <p:nvSpPr>
              <p:cNvPr id="168"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9"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70"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6" name="Group 31"/>
            <p:cNvGrpSpPr>
              <a:grpSpLocks/>
            </p:cNvGrpSpPr>
            <p:nvPr/>
          </p:nvGrpSpPr>
          <p:grpSpPr bwMode="auto">
            <a:xfrm rot="-480000">
              <a:off x="4254578" y="5903035"/>
              <a:ext cx="63297" cy="757621"/>
              <a:chOff x="3656" y="1808"/>
              <a:chExt cx="104" cy="1216"/>
            </a:xfrm>
            <a:solidFill>
              <a:srgbClr val="0070C0"/>
            </a:solidFill>
          </p:grpSpPr>
          <p:sp>
            <p:nvSpPr>
              <p:cNvPr id="165"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6"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7"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7" name="Group 27"/>
            <p:cNvGrpSpPr>
              <a:grpSpLocks/>
            </p:cNvGrpSpPr>
            <p:nvPr/>
          </p:nvGrpSpPr>
          <p:grpSpPr bwMode="auto">
            <a:xfrm rot="540000">
              <a:off x="3989436" y="5902604"/>
              <a:ext cx="63297" cy="757621"/>
              <a:chOff x="3656" y="1808"/>
              <a:chExt cx="104" cy="1216"/>
            </a:xfrm>
            <a:solidFill>
              <a:srgbClr val="FF0000"/>
            </a:solidFill>
          </p:grpSpPr>
          <p:sp>
            <p:nvSpPr>
              <p:cNvPr id="162"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3"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4"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8" name="Group 31"/>
            <p:cNvGrpSpPr>
              <a:grpSpLocks/>
            </p:cNvGrpSpPr>
            <p:nvPr/>
          </p:nvGrpSpPr>
          <p:grpSpPr bwMode="auto">
            <a:xfrm rot="600000">
              <a:off x="4224098" y="5902057"/>
              <a:ext cx="63297" cy="757621"/>
              <a:chOff x="3656" y="1808"/>
              <a:chExt cx="104" cy="1216"/>
            </a:xfrm>
            <a:solidFill>
              <a:srgbClr val="0070C0"/>
            </a:solidFill>
          </p:grpSpPr>
          <p:sp>
            <p:nvSpPr>
              <p:cNvPr id="159"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0"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1"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grpSp>
        <p:nvGrpSpPr>
          <p:cNvPr id="171" name="Group 170"/>
          <p:cNvGrpSpPr/>
          <p:nvPr/>
        </p:nvGrpSpPr>
        <p:grpSpPr>
          <a:xfrm>
            <a:off x="6520639" y="3872271"/>
            <a:ext cx="328439" cy="758599"/>
            <a:chOff x="3989436" y="5902057"/>
            <a:chExt cx="328439" cy="758599"/>
          </a:xfrm>
        </p:grpSpPr>
        <p:grpSp>
          <p:nvGrpSpPr>
            <p:cNvPr id="172" name="Group 27"/>
            <p:cNvGrpSpPr>
              <a:grpSpLocks/>
            </p:cNvGrpSpPr>
            <p:nvPr/>
          </p:nvGrpSpPr>
          <p:grpSpPr bwMode="auto">
            <a:xfrm rot="-480000">
              <a:off x="4012296" y="5903035"/>
              <a:ext cx="63297" cy="757621"/>
              <a:chOff x="3656" y="1808"/>
              <a:chExt cx="104" cy="1216"/>
            </a:xfrm>
            <a:solidFill>
              <a:srgbClr val="FF0000"/>
            </a:solidFill>
          </p:grpSpPr>
          <p:sp>
            <p:nvSpPr>
              <p:cNvPr id="185"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6"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7"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3" name="Group 31"/>
            <p:cNvGrpSpPr>
              <a:grpSpLocks/>
            </p:cNvGrpSpPr>
            <p:nvPr/>
          </p:nvGrpSpPr>
          <p:grpSpPr bwMode="auto">
            <a:xfrm rot="-480000">
              <a:off x="4254578" y="5903035"/>
              <a:ext cx="63297" cy="757621"/>
              <a:chOff x="3656" y="1808"/>
              <a:chExt cx="104" cy="1216"/>
            </a:xfrm>
            <a:solidFill>
              <a:srgbClr val="0070C0"/>
            </a:solidFill>
          </p:grpSpPr>
          <p:sp>
            <p:nvSpPr>
              <p:cNvPr id="182"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3"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4"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4" name="Group 27"/>
            <p:cNvGrpSpPr>
              <a:grpSpLocks/>
            </p:cNvGrpSpPr>
            <p:nvPr/>
          </p:nvGrpSpPr>
          <p:grpSpPr bwMode="auto">
            <a:xfrm rot="540000">
              <a:off x="3989436" y="5902604"/>
              <a:ext cx="63297" cy="757621"/>
              <a:chOff x="3656" y="1808"/>
              <a:chExt cx="104" cy="1216"/>
            </a:xfrm>
            <a:solidFill>
              <a:srgbClr val="FF0000"/>
            </a:solidFill>
          </p:grpSpPr>
          <p:sp>
            <p:nvSpPr>
              <p:cNvPr id="179"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0"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1"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5" name="Group 31"/>
            <p:cNvGrpSpPr>
              <a:grpSpLocks/>
            </p:cNvGrpSpPr>
            <p:nvPr/>
          </p:nvGrpSpPr>
          <p:grpSpPr bwMode="auto">
            <a:xfrm rot="600000">
              <a:off x="4224098" y="5902057"/>
              <a:ext cx="63297" cy="757621"/>
              <a:chOff x="3656" y="1808"/>
              <a:chExt cx="104" cy="1216"/>
            </a:xfrm>
            <a:solidFill>
              <a:srgbClr val="0070C0"/>
            </a:solidFill>
          </p:grpSpPr>
          <p:sp>
            <p:nvSpPr>
              <p:cNvPr id="176"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77"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78"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cxnSp>
        <p:nvCxnSpPr>
          <p:cNvPr id="14" name="Straight Connector 13"/>
          <p:cNvCxnSpPr/>
          <p:nvPr/>
        </p:nvCxnSpPr>
        <p:spPr>
          <a:xfrm>
            <a:off x="6080626" y="2469233"/>
            <a:ext cx="0" cy="2288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673782" y="2512936"/>
            <a:ext cx="0" cy="2288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352694" y="1735132"/>
            <a:ext cx="540410" cy="436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20640" y="1735132"/>
            <a:ext cx="481648" cy="436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18504" y="1735132"/>
            <a:ext cx="1641158" cy="3658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0" name="Group 40"/>
          <p:cNvGraphicFramePr>
            <a:graphicFrameLocks noGrp="1"/>
          </p:cNvGraphicFramePr>
          <p:nvPr>
            <p:extLst>
              <p:ext uri="{D42A27DB-BD31-4B8C-83A1-F6EECF244321}">
                <p14:modId xmlns:p14="http://schemas.microsoft.com/office/powerpoint/2010/main" val="2830391734"/>
              </p:ext>
            </p:extLst>
          </p:nvPr>
        </p:nvGraphicFramePr>
        <p:xfrm>
          <a:off x="1106675" y="4804980"/>
          <a:ext cx="6110554" cy="2078736"/>
        </p:xfrm>
        <a:graphic>
          <a:graphicData uri="http://schemas.openxmlformats.org/drawingml/2006/table">
            <a:tbl>
              <a:tblPr/>
              <a:tblGrid>
                <a:gridCol w="1421963"/>
                <a:gridCol w="1117256"/>
                <a:gridCol w="1054881"/>
                <a:gridCol w="1351849"/>
                <a:gridCol w="1164605"/>
              </a:tblGrid>
              <a:tr h="309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F2 progeny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Complete linkage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 </a:t>
                      </a:r>
                      <a:r>
                        <a:rPr kumimoji="0" lang="en-US" sz="1100" b="0" i="0" u="none" strike="noStrike" cap="none" normalizeH="0" baseline="0" dirty="0" err="1" smtClean="0">
                          <a:ln>
                            <a:noFill/>
                          </a:ln>
                          <a:solidFill>
                            <a:schemeClr val="tx1"/>
                          </a:solidFill>
                          <a:effectLst/>
                          <a:latin typeface="Arial" charset="0"/>
                        </a:rPr>
                        <a:t>recomb</a:t>
                      </a:r>
                      <a:r>
                        <a:rPr kumimoji="0" lang="en-US" sz="1100" b="0" i="0" u="none" strike="noStrike" cap="none" normalizeH="0" baseline="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Incomplete linkage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(X% </a:t>
                      </a:r>
                      <a:r>
                        <a:rPr kumimoji="0" lang="en-US" sz="1200" b="0" i="0" u="none" strike="noStrike" cap="none" normalizeH="0" baseline="0" dirty="0" err="1" smtClean="0">
                          <a:ln>
                            <a:noFill/>
                          </a:ln>
                          <a:solidFill>
                            <a:schemeClr val="tx1"/>
                          </a:solidFill>
                          <a:effectLst/>
                          <a:latin typeface="Arial" charset="0"/>
                        </a:rPr>
                        <a:t>recomb</a:t>
                      </a:r>
                      <a:r>
                        <a:rPr kumimoji="0" lang="en-US" sz="1200" b="0" i="0" u="none" strike="noStrike" cap="none" normalizeH="0" baseline="0" dirty="0" smtClean="0">
                          <a:ln>
                            <a:noFill/>
                          </a:ln>
                          <a:solidFill>
                            <a:schemeClr val="tx1"/>
                          </a:solidFill>
                          <a:effectLst/>
                          <a:latin typeface="Arial" charset="0"/>
                        </a:rPr>
                        <a:t>)</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No linkage </a:t>
                      </a:r>
                      <a:r>
                        <a:rPr kumimoji="0" lang="en-US" sz="1100" b="0" i="0" u="none" strike="noStrike" cap="none" normalizeH="0" baseline="0" dirty="0" smtClean="0">
                          <a:ln>
                            <a:noFill/>
                          </a:ln>
                          <a:solidFill>
                            <a:schemeClr val="tx1"/>
                          </a:solidFill>
                          <a:effectLst/>
                          <a:latin typeface="Arial" charset="0"/>
                        </a:rPr>
                        <a:t>(</a:t>
                      </a:r>
                      <a:r>
                        <a:rPr kumimoji="0" lang="en-US" sz="1100" b="0" i="0" u="none" strike="noStrike" cap="none" normalizeH="0" baseline="0" dirty="0" err="1" smtClean="0">
                          <a:ln>
                            <a:noFill/>
                          </a:ln>
                          <a:solidFill>
                            <a:schemeClr val="tx1"/>
                          </a:solidFill>
                          <a:effectLst/>
                          <a:latin typeface="Arial" charset="0"/>
                        </a:rPr>
                        <a:t>indep</a:t>
                      </a:r>
                      <a:r>
                        <a:rPr kumimoji="0" lang="en-US" sz="1100" b="0" i="0" u="none" strike="noStrike" cap="none" normalizeH="0" baseline="0" dirty="0" smtClean="0">
                          <a:ln>
                            <a:noFill/>
                          </a:ln>
                          <a:solidFill>
                            <a:schemeClr val="tx1"/>
                          </a:solidFill>
                          <a:effectLst/>
                          <a:latin typeface="Arial" charset="0"/>
                        </a:rPr>
                        <a:t>. Assortment)</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yellow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wrinkled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yellow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wrinkled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1" name="Text Box 3"/>
          <p:cNvSpPr txBox="1">
            <a:spLocks noChangeArrowheads="1"/>
          </p:cNvSpPr>
          <p:nvPr/>
        </p:nvSpPr>
        <p:spPr bwMode="auto">
          <a:xfrm>
            <a:off x="4266580" y="218846"/>
            <a:ext cx="762000" cy="215444"/>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latin typeface="Arial" charset="0"/>
              </a:rPr>
              <a:t>rryy</a:t>
            </a:r>
            <a:endParaRPr lang="en-US" sz="1400" b="1" dirty="0">
              <a:latin typeface="Arial" charset="0"/>
            </a:endParaRPr>
          </a:p>
        </p:txBody>
      </p:sp>
      <p:sp>
        <p:nvSpPr>
          <p:cNvPr id="142" name="Text Box 3"/>
          <p:cNvSpPr txBox="1">
            <a:spLocks noChangeArrowheads="1"/>
          </p:cNvSpPr>
          <p:nvPr/>
        </p:nvSpPr>
        <p:spPr bwMode="auto">
          <a:xfrm>
            <a:off x="3830709" y="1558924"/>
            <a:ext cx="762000" cy="215444"/>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latin typeface="Arial" charset="0"/>
              </a:rPr>
              <a:t>RrYy</a:t>
            </a:r>
            <a:endParaRPr lang="en-US" sz="1400" b="1" dirty="0">
              <a:latin typeface="Arial" charset="0"/>
            </a:endParaRPr>
          </a:p>
        </p:txBody>
      </p:sp>
      <p:sp>
        <p:nvSpPr>
          <p:cNvPr id="143" name="Title 2"/>
          <p:cNvSpPr>
            <a:spLocks noGrp="1"/>
          </p:cNvSpPr>
          <p:nvPr>
            <p:ph type="title"/>
          </p:nvPr>
        </p:nvSpPr>
        <p:spPr>
          <a:xfrm>
            <a:off x="6872123" y="44448"/>
            <a:ext cx="2396696" cy="2421370"/>
          </a:xfrm>
          <a:solidFill>
            <a:schemeClr val="bg1"/>
          </a:solidFill>
        </p:spPr>
        <p:txBody>
          <a:bodyPr/>
          <a:lstStyle/>
          <a:p>
            <a:r>
              <a:rPr lang="en-US" sz="2000" b="1" dirty="0" smtClean="0"/>
              <a:t>The difference between linkage and no linkage</a:t>
            </a:r>
            <a:endParaRPr lang="en-US" sz="2000" b="1" dirty="0"/>
          </a:p>
        </p:txBody>
      </p:sp>
    </p:spTree>
    <p:extLst>
      <p:ext uri="{BB962C8B-B14F-4D97-AF65-F5344CB8AC3E}">
        <p14:creationId xmlns:p14="http://schemas.microsoft.com/office/powerpoint/2010/main" val="1088373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14_08IndependentAssort_L"/>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8289" b="64407"/>
          <a:stretch/>
        </p:blipFill>
        <p:spPr>
          <a:xfrm>
            <a:off x="346504" y="567868"/>
            <a:ext cx="6781800" cy="1143000"/>
          </a:xfrm>
        </p:spPr>
      </p:pic>
      <p:sp>
        <p:nvSpPr>
          <p:cNvPr id="15366" name="Text Box 5"/>
          <p:cNvSpPr txBox="1">
            <a:spLocks noChangeArrowheads="1"/>
          </p:cNvSpPr>
          <p:nvPr/>
        </p:nvSpPr>
        <p:spPr bwMode="auto">
          <a:xfrm>
            <a:off x="3851704" y="875843"/>
            <a:ext cx="762000" cy="212725"/>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SsYy</a:t>
            </a:r>
          </a:p>
        </p:txBody>
      </p:sp>
      <p:sp>
        <p:nvSpPr>
          <p:cNvPr id="15373" name="Text Box 37"/>
          <p:cNvSpPr txBox="1">
            <a:spLocks noChangeArrowheads="1"/>
          </p:cNvSpPr>
          <p:nvPr/>
        </p:nvSpPr>
        <p:spPr bwMode="auto">
          <a:xfrm>
            <a:off x="5223304" y="875843"/>
            <a:ext cx="762000" cy="215444"/>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solidFill>
                  <a:srgbClr val="FF0000"/>
                </a:solidFill>
                <a:latin typeface="Arial" charset="0"/>
              </a:rPr>
              <a:t>rryy</a:t>
            </a:r>
            <a:endParaRPr lang="en-US" sz="1400" b="1" dirty="0">
              <a:solidFill>
                <a:srgbClr val="FF0000"/>
              </a:solidFill>
              <a:latin typeface="Arial" charset="0"/>
            </a:endParaRPr>
          </a:p>
        </p:txBody>
      </p:sp>
      <p:sp>
        <p:nvSpPr>
          <p:cNvPr id="15374" name="Text Box 38"/>
          <p:cNvSpPr txBox="1">
            <a:spLocks noChangeArrowheads="1"/>
          </p:cNvSpPr>
          <p:nvPr/>
        </p:nvSpPr>
        <p:spPr bwMode="auto">
          <a:xfrm>
            <a:off x="4512104" y="812343"/>
            <a:ext cx="762000" cy="212725"/>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x</a:t>
            </a:r>
          </a:p>
        </p:txBody>
      </p:sp>
      <p:sp>
        <p:nvSpPr>
          <p:cNvPr id="15375" name="Text Box 39"/>
          <p:cNvSpPr txBox="1">
            <a:spLocks noChangeArrowheads="1"/>
          </p:cNvSpPr>
          <p:nvPr/>
        </p:nvSpPr>
        <p:spPr bwMode="auto">
          <a:xfrm>
            <a:off x="5502704" y="567868"/>
            <a:ext cx="154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200" b="1">
                <a:latin typeface="Arial" charset="0"/>
              </a:rPr>
              <a:t>Test cross</a:t>
            </a:r>
          </a:p>
        </p:txBody>
      </p:sp>
      <p:grpSp>
        <p:nvGrpSpPr>
          <p:cNvPr id="15434" name="Group 53"/>
          <p:cNvGrpSpPr>
            <a:grpSpLocks/>
          </p:cNvGrpSpPr>
          <p:nvPr/>
        </p:nvGrpSpPr>
        <p:grpSpPr bwMode="auto">
          <a:xfrm>
            <a:off x="6377708" y="1832328"/>
            <a:ext cx="557886" cy="1173683"/>
            <a:chOff x="7770628" y="2362200"/>
            <a:chExt cx="1130300" cy="1943100"/>
          </a:xfrm>
        </p:grpSpPr>
        <p:grpSp>
          <p:nvGrpSpPr>
            <p:cNvPr id="55" name="Group 16"/>
            <p:cNvGrpSpPr>
              <a:grpSpLocks/>
            </p:cNvGrpSpPr>
            <p:nvPr/>
          </p:nvGrpSpPr>
          <p:grpSpPr bwMode="auto">
            <a:xfrm>
              <a:off x="8075428" y="2374900"/>
              <a:ext cx="165100" cy="1930400"/>
              <a:chOff x="3656" y="1808"/>
              <a:chExt cx="104" cy="1216"/>
            </a:xfrm>
            <a:solidFill>
              <a:srgbClr val="FF0000"/>
            </a:solidFill>
          </p:grpSpPr>
          <p:sp>
            <p:nvSpPr>
              <p:cNvPr id="74" name="Oval 1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75" name="Oval 1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79" name="Oval 1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59" name="Group 20"/>
            <p:cNvGrpSpPr>
              <a:grpSpLocks/>
            </p:cNvGrpSpPr>
            <p:nvPr/>
          </p:nvGrpSpPr>
          <p:grpSpPr bwMode="auto">
            <a:xfrm>
              <a:off x="8392928" y="2362200"/>
              <a:ext cx="165100" cy="1930400"/>
              <a:chOff x="3656" y="1808"/>
              <a:chExt cx="104" cy="1216"/>
            </a:xfrm>
            <a:solidFill>
              <a:srgbClr val="0070C0"/>
            </a:solidFill>
          </p:grpSpPr>
          <p:sp>
            <p:nvSpPr>
              <p:cNvPr id="65" name="Oval 2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69" name="Oval 2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73" name="Oval 2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sp>
          <p:nvSpPr>
            <p:cNvPr id="15444" name="Text Box 24"/>
            <p:cNvSpPr txBox="1">
              <a:spLocks noChangeArrowheads="1"/>
            </p:cNvSpPr>
            <p:nvPr/>
          </p:nvSpPr>
          <p:spPr bwMode="auto">
            <a:xfrm>
              <a:off x="7770628" y="3619500"/>
              <a:ext cx="368300" cy="4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sp>
          <p:nvSpPr>
            <p:cNvPr id="15445" name="Text Box 25"/>
            <p:cNvSpPr txBox="1">
              <a:spLocks noChangeArrowheads="1"/>
            </p:cNvSpPr>
            <p:nvPr/>
          </p:nvSpPr>
          <p:spPr bwMode="auto">
            <a:xfrm>
              <a:off x="8532628" y="3606800"/>
              <a:ext cx="368300" cy="4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grpSp>
      <p:sp>
        <p:nvSpPr>
          <p:cNvPr id="15440" name="Text Box 35"/>
          <p:cNvSpPr txBox="1">
            <a:spLocks noChangeArrowheads="1"/>
          </p:cNvSpPr>
          <p:nvPr/>
        </p:nvSpPr>
        <p:spPr bwMode="auto">
          <a:xfrm>
            <a:off x="6283620" y="3631402"/>
            <a:ext cx="208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b="1" dirty="0" smtClean="0">
                <a:latin typeface="Arial" charset="0"/>
              </a:rPr>
              <a:t>Y</a:t>
            </a:r>
            <a:endParaRPr lang="en-US" sz="1800" b="1" dirty="0">
              <a:latin typeface="Arial" charset="0"/>
            </a:endParaRPr>
          </a:p>
        </p:txBody>
      </p:sp>
      <p:sp>
        <p:nvSpPr>
          <p:cNvPr id="15441" name="Text Box 36"/>
          <p:cNvSpPr txBox="1">
            <a:spLocks noChangeArrowheads="1"/>
          </p:cNvSpPr>
          <p:nvPr/>
        </p:nvSpPr>
        <p:spPr bwMode="auto">
          <a:xfrm>
            <a:off x="6882211" y="3593251"/>
            <a:ext cx="208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b="1" dirty="0" smtClean="0">
                <a:latin typeface="Arial" charset="0"/>
              </a:rPr>
              <a:t>y</a:t>
            </a:r>
            <a:endParaRPr lang="en-US" sz="1800" b="1" dirty="0">
              <a:latin typeface="Arial" charset="0"/>
            </a:endParaRPr>
          </a:p>
        </p:txBody>
      </p:sp>
      <p:grpSp>
        <p:nvGrpSpPr>
          <p:cNvPr id="2" name="Group 70"/>
          <p:cNvGrpSpPr>
            <a:grpSpLocks/>
          </p:cNvGrpSpPr>
          <p:nvPr/>
        </p:nvGrpSpPr>
        <p:grpSpPr bwMode="auto">
          <a:xfrm rot="-420000">
            <a:off x="4224130" y="1776737"/>
            <a:ext cx="92643" cy="1265478"/>
            <a:chOff x="3656" y="1808"/>
            <a:chExt cx="104" cy="1216"/>
          </a:xfrm>
          <a:solidFill>
            <a:srgbClr val="0070C0"/>
          </a:solidFill>
        </p:grpSpPr>
        <p:sp>
          <p:nvSpPr>
            <p:cNvPr id="60" name="Oval 7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61" name="Oval 7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62" name="Oval 7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5" name="Group 66"/>
          <p:cNvGrpSpPr>
            <a:grpSpLocks/>
          </p:cNvGrpSpPr>
          <p:nvPr/>
        </p:nvGrpSpPr>
        <p:grpSpPr bwMode="auto">
          <a:xfrm rot="300000">
            <a:off x="3831511" y="1785063"/>
            <a:ext cx="92643" cy="1265478"/>
            <a:chOff x="3656" y="1808"/>
            <a:chExt cx="104" cy="1216"/>
          </a:xfrm>
          <a:solidFill>
            <a:srgbClr val="FF0000"/>
          </a:solidFill>
        </p:grpSpPr>
        <p:sp>
          <p:nvSpPr>
            <p:cNvPr id="56" name="Oval 6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57" name="Oval 6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58" name="Oval 6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sp>
        <p:nvSpPr>
          <p:cNvPr id="15432" name="Text Box 74"/>
          <p:cNvSpPr txBox="1">
            <a:spLocks noChangeArrowheads="1"/>
          </p:cNvSpPr>
          <p:nvPr/>
        </p:nvSpPr>
        <p:spPr bwMode="auto">
          <a:xfrm>
            <a:off x="3597824" y="2592495"/>
            <a:ext cx="2066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sp>
        <p:nvSpPr>
          <p:cNvPr id="15433" name="Text Box 75"/>
          <p:cNvSpPr txBox="1">
            <a:spLocks noChangeArrowheads="1"/>
          </p:cNvSpPr>
          <p:nvPr/>
        </p:nvSpPr>
        <p:spPr bwMode="auto">
          <a:xfrm>
            <a:off x="4309040" y="2592637"/>
            <a:ext cx="206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r</a:t>
            </a:r>
          </a:p>
        </p:txBody>
      </p:sp>
      <p:sp>
        <p:nvSpPr>
          <p:cNvPr id="6" name="Rectangle 5"/>
          <p:cNvSpPr/>
          <p:nvPr/>
        </p:nvSpPr>
        <p:spPr>
          <a:xfrm>
            <a:off x="2166257" y="1142995"/>
            <a:ext cx="3057047" cy="544286"/>
          </a:xfrm>
          <a:prstGeom prst="rect">
            <a:avLst/>
          </a:prstGeom>
          <a:solidFill>
            <a:srgbClr val="BBE6EB"/>
          </a:solidFill>
          <a:ln>
            <a:solidFill>
              <a:srgbClr val="BB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06"/>
          <p:cNvGrpSpPr>
            <a:grpSpLocks/>
          </p:cNvGrpSpPr>
          <p:nvPr/>
        </p:nvGrpSpPr>
        <p:grpSpPr bwMode="auto">
          <a:xfrm rot="20884763">
            <a:off x="5009068" y="1856307"/>
            <a:ext cx="93235" cy="1052380"/>
            <a:chOff x="3656" y="1808"/>
            <a:chExt cx="104" cy="1216"/>
          </a:xfrm>
        </p:grpSpPr>
        <p:sp>
          <p:nvSpPr>
            <p:cNvPr id="118" name="Oval 107"/>
            <p:cNvSpPr>
              <a:spLocks noChangeArrowheads="1"/>
            </p:cNvSpPr>
            <p:nvPr/>
          </p:nvSpPr>
          <p:spPr bwMode="auto">
            <a:xfrm>
              <a:off x="3656" y="1808"/>
              <a:ext cx="104" cy="4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9" name="Oval 108"/>
            <p:cNvSpPr>
              <a:spLocks noChangeArrowheads="1"/>
            </p:cNvSpPr>
            <p:nvPr/>
          </p:nvSpPr>
          <p:spPr bwMode="auto">
            <a:xfrm>
              <a:off x="3656" y="2296"/>
              <a:ext cx="104" cy="72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 name="Oval 109"/>
            <p:cNvSpPr>
              <a:spLocks noChangeArrowheads="1"/>
            </p:cNvSpPr>
            <p:nvPr/>
          </p:nvSpPr>
          <p:spPr bwMode="auto">
            <a:xfrm>
              <a:off x="3656" y="2208"/>
              <a:ext cx="96" cy="15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71" name="Group 110"/>
          <p:cNvGrpSpPr>
            <a:grpSpLocks/>
          </p:cNvGrpSpPr>
          <p:nvPr/>
        </p:nvGrpSpPr>
        <p:grpSpPr bwMode="auto">
          <a:xfrm rot="20437843">
            <a:off x="5649416" y="1842460"/>
            <a:ext cx="93235" cy="1052380"/>
            <a:chOff x="3656" y="1808"/>
            <a:chExt cx="104" cy="1216"/>
          </a:xfrm>
        </p:grpSpPr>
        <p:sp>
          <p:nvSpPr>
            <p:cNvPr id="115" name="Oval 111"/>
            <p:cNvSpPr>
              <a:spLocks noChangeArrowheads="1"/>
            </p:cNvSpPr>
            <p:nvPr/>
          </p:nvSpPr>
          <p:spPr bwMode="auto">
            <a:xfrm>
              <a:off x="3656" y="1808"/>
              <a:ext cx="104" cy="456"/>
            </a:xfrm>
            <a:prstGeom prst="ellipse">
              <a:avLst/>
            </a:prstGeom>
            <a:solidFill>
              <a:srgbClr val="0070C0"/>
            </a:solidFill>
            <a:ln w="9525">
              <a:solidFill>
                <a:schemeClr val="tx1"/>
              </a:solidFill>
              <a:round/>
              <a:headEnd/>
              <a:tailEnd/>
            </a:ln>
          </p:spPr>
          <p:txBody>
            <a:bodyPr wrap="none" anchor="ctr"/>
            <a:lstStyle/>
            <a:p>
              <a:endParaRPr lang="en-US"/>
            </a:p>
          </p:txBody>
        </p:sp>
        <p:sp>
          <p:nvSpPr>
            <p:cNvPr id="116" name="Oval 112"/>
            <p:cNvSpPr>
              <a:spLocks noChangeArrowheads="1"/>
            </p:cNvSpPr>
            <p:nvPr/>
          </p:nvSpPr>
          <p:spPr bwMode="auto">
            <a:xfrm>
              <a:off x="3656" y="2296"/>
              <a:ext cx="104" cy="728"/>
            </a:xfrm>
            <a:prstGeom prst="ellipse">
              <a:avLst/>
            </a:prstGeom>
            <a:solidFill>
              <a:srgbClr val="0070C0"/>
            </a:solidFill>
            <a:ln w="9525">
              <a:solidFill>
                <a:schemeClr val="tx1"/>
              </a:solidFill>
              <a:round/>
              <a:headEnd/>
              <a:tailEnd/>
            </a:ln>
          </p:spPr>
          <p:txBody>
            <a:bodyPr wrap="none" anchor="ctr"/>
            <a:lstStyle/>
            <a:p>
              <a:endParaRPr lang="en-US"/>
            </a:p>
          </p:txBody>
        </p:sp>
        <p:sp>
          <p:nvSpPr>
            <p:cNvPr id="117" name="Oval 113"/>
            <p:cNvSpPr>
              <a:spLocks noChangeArrowheads="1"/>
            </p:cNvSpPr>
            <p:nvPr/>
          </p:nvSpPr>
          <p:spPr bwMode="auto">
            <a:xfrm>
              <a:off x="3656" y="2208"/>
              <a:ext cx="96" cy="152"/>
            </a:xfrm>
            <a:prstGeom prst="ellipse">
              <a:avLst/>
            </a:prstGeom>
            <a:solidFill>
              <a:schemeClr val="hlink"/>
            </a:solidFill>
            <a:ln w="9525">
              <a:solidFill>
                <a:schemeClr val="tx1"/>
              </a:solidFill>
              <a:round/>
              <a:headEnd/>
              <a:tailEnd/>
            </a:ln>
          </p:spPr>
          <p:txBody>
            <a:bodyPr wrap="none" anchor="ctr"/>
            <a:lstStyle/>
            <a:p>
              <a:endParaRPr lang="en-US"/>
            </a:p>
          </p:txBody>
        </p:sp>
      </p:grpSp>
      <p:grpSp>
        <p:nvGrpSpPr>
          <p:cNvPr id="72" name="Group 114"/>
          <p:cNvGrpSpPr>
            <a:grpSpLocks/>
          </p:cNvGrpSpPr>
          <p:nvPr/>
        </p:nvGrpSpPr>
        <p:grpSpPr bwMode="auto">
          <a:xfrm rot="878724">
            <a:off x="5570526" y="1849384"/>
            <a:ext cx="93235" cy="1052380"/>
            <a:chOff x="3656" y="1808"/>
            <a:chExt cx="104" cy="1216"/>
          </a:xfrm>
        </p:grpSpPr>
        <p:sp>
          <p:nvSpPr>
            <p:cNvPr id="112" name="Oval 115"/>
            <p:cNvSpPr>
              <a:spLocks noChangeArrowheads="1"/>
            </p:cNvSpPr>
            <p:nvPr/>
          </p:nvSpPr>
          <p:spPr bwMode="auto">
            <a:xfrm>
              <a:off x="3656" y="1808"/>
              <a:ext cx="104" cy="456"/>
            </a:xfrm>
            <a:prstGeom prst="ellipse">
              <a:avLst/>
            </a:prstGeom>
            <a:solidFill>
              <a:srgbClr val="0070C0"/>
            </a:solidFill>
            <a:ln w="9525">
              <a:solidFill>
                <a:schemeClr val="tx1"/>
              </a:solidFill>
              <a:round/>
              <a:headEnd/>
              <a:tailEnd/>
            </a:ln>
          </p:spPr>
          <p:txBody>
            <a:bodyPr wrap="none"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13" name="Oval 116"/>
            <p:cNvSpPr>
              <a:spLocks noChangeArrowheads="1"/>
            </p:cNvSpPr>
            <p:nvPr/>
          </p:nvSpPr>
          <p:spPr bwMode="auto">
            <a:xfrm>
              <a:off x="3656" y="2296"/>
              <a:ext cx="104" cy="7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114" name="Oval 117"/>
            <p:cNvSpPr>
              <a:spLocks noChangeArrowheads="1"/>
            </p:cNvSpPr>
            <p:nvPr/>
          </p:nvSpPr>
          <p:spPr bwMode="auto">
            <a:xfrm>
              <a:off x="3656" y="2208"/>
              <a:ext cx="96" cy="152"/>
            </a:xfrm>
            <a:prstGeom prst="ellipse">
              <a:avLst/>
            </a:prstGeom>
            <a:solidFill>
              <a:srgbClr val="0070C0"/>
            </a:solidFill>
            <a:ln w="9525">
              <a:solidFill>
                <a:schemeClr val="tx1"/>
              </a:solidFill>
              <a:round/>
              <a:headEnd/>
              <a:tailEnd/>
            </a:ln>
          </p:spPr>
          <p:txBody>
            <a:bodyPr wrap="none" anchor="ctr"/>
            <a:lstStyle/>
            <a:p>
              <a:endParaRPr lang="en-US" dirty="0"/>
            </a:p>
          </p:txBody>
        </p:sp>
      </p:grpSp>
      <p:grpSp>
        <p:nvGrpSpPr>
          <p:cNvPr id="76" name="Group 118"/>
          <p:cNvGrpSpPr>
            <a:grpSpLocks/>
          </p:cNvGrpSpPr>
          <p:nvPr/>
        </p:nvGrpSpPr>
        <p:grpSpPr bwMode="auto">
          <a:xfrm rot="860908">
            <a:off x="4951693" y="1856307"/>
            <a:ext cx="93235" cy="1052380"/>
            <a:chOff x="3656" y="1808"/>
            <a:chExt cx="104" cy="1216"/>
          </a:xfrm>
        </p:grpSpPr>
        <p:sp>
          <p:nvSpPr>
            <p:cNvPr id="109" name="Oval 119"/>
            <p:cNvSpPr>
              <a:spLocks noChangeArrowheads="1"/>
            </p:cNvSpPr>
            <p:nvPr/>
          </p:nvSpPr>
          <p:spPr bwMode="auto">
            <a:xfrm>
              <a:off x="3656" y="1808"/>
              <a:ext cx="104" cy="4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0" name="Oval 120"/>
            <p:cNvSpPr>
              <a:spLocks noChangeArrowheads="1"/>
            </p:cNvSpPr>
            <p:nvPr/>
          </p:nvSpPr>
          <p:spPr bwMode="auto">
            <a:xfrm>
              <a:off x="3656" y="2296"/>
              <a:ext cx="104" cy="728"/>
            </a:xfrm>
            <a:prstGeom prst="ellipse">
              <a:avLst/>
            </a:prstGeom>
            <a:solidFill>
              <a:srgbClr val="FF0000"/>
            </a:solidFill>
            <a:ln w="9525">
              <a:solidFill>
                <a:schemeClr val="tx1"/>
              </a:solidFill>
              <a:round/>
              <a:headEnd/>
              <a:tailEnd/>
            </a:ln>
          </p:spPr>
          <p:txBody>
            <a:bodyPr wrap="none" anchor="ctr"/>
            <a:lstStyle/>
            <a:p>
              <a:endParaRPr lang="en-US"/>
            </a:p>
          </p:txBody>
        </p:sp>
        <p:sp>
          <p:nvSpPr>
            <p:cNvPr id="111" name="Oval 121"/>
            <p:cNvSpPr>
              <a:spLocks noChangeArrowheads="1"/>
            </p:cNvSpPr>
            <p:nvPr/>
          </p:nvSpPr>
          <p:spPr bwMode="auto">
            <a:xfrm>
              <a:off x="3656" y="2208"/>
              <a:ext cx="96" cy="152"/>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77" name="Text Box 122"/>
          <p:cNvSpPr txBox="1">
            <a:spLocks noChangeArrowheads="1"/>
          </p:cNvSpPr>
          <p:nvPr/>
        </p:nvSpPr>
        <p:spPr bwMode="auto">
          <a:xfrm>
            <a:off x="4758052" y="2320185"/>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rPr>
              <a:t>R</a:t>
            </a:r>
            <a:endParaRPr lang="en-US" sz="1400" b="1" dirty="0">
              <a:latin typeface="+mn-lt"/>
            </a:endParaRPr>
          </a:p>
        </p:txBody>
      </p:sp>
      <p:sp>
        <p:nvSpPr>
          <p:cNvPr id="78" name="Text Box 123"/>
          <p:cNvSpPr txBox="1">
            <a:spLocks noChangeArrowheads="1"/>
          </p:cNvSpPr>
          <p:nvPr/>
        </p:nvSpPr>
        <p:spPr bwMode="auto">
          <a:xfrm>
            <a:off x="4673782" y="2714828"/>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grpSp>
        <p:nvGrpSpPr>
          <p:cNvPr id="80" name="Group 124"/>
          <p:cNvGrpSpPr>
            <a:grpSpLocks/>
          </p:cNvGrpSpPr>
          <p:nvPr/>
        </p:nvGrpSpPr>
        <p:grpSpPr bwMode="auto">
          <a:xfrm>
            <a:off x="5033273" y="2308069"/>
            <a:ext cx="124612" cy="630043"/>
            <a:chOff x="4151" y="3282"/>
            <a:chExt cx="139" cy="728"/>
          </a:xfrm>
        </p:grpSpPr>
        <p:sp>
          <p:nvSpPr>
            <p:cNvPr id="106" name="Oval 125"/>
            <p:cNvSpPr>
              <a:spLocks noChangeArrowheads="1"/>
            </p:cNvSpPr>
            <p:nvPr/>
          </p:nvSpPr>
          <p:spPr bwMode="auto">
            <a:xfrm rot="-715237">
              <a:off x="4186" y="3282"/>
              <a:ext cx="104" cy="728"/>
            </a:xfrm>
            <a:prstGeom prst="ellipse">
              <a:avLst/>
            </a:prstGeom>
            <a:solidFill>
              <a:srgbClr val="0070C0"/>
            </a:solidFill>
            <a:ln w="9525">
              <a:solidFill>
                <a:schemeClr val="tx1"/>
              </a:solidFill>
              <a:round/>
              <a:headEnd/>
              <a:tailEnd/>
            </a:ln>
          </p:spPr>
          <p:txBody>
            <a:bodyPr wrap="none" anchor="ctr"/>
            <a:lstStyle/>
            <a:p>
              <a:endParaRPr lang="en-US"/>
            </a:p>
          </p:txBody>
        </p:sp>
        <p:sp>
          <p:nvSpPr>
            <p:cNvPr id="107" name="Oval 126"/>
            <p:cNvSpPr>
              <a:spLocks noChangeArrowheads="1"/>
            </p:cNvSpPr>
            <p:nvPr/>
          </p:nvSpPr>
          <p:spPr bwMode="auto">
            <a:xfrm rot="-661487">
              <a:off x="4151" y="3285"/>
              <a:ext cx="101" cy="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8" name="Rectangle 127"/>
            <p:cNvSpPr>
              <a:spLocks noChangeArrowheads="1"/>
            </p:cNvSpPr>
            <p:nvPr/>
          </p:nvSpPr>
          <p:spPr bwMode="auto">
            <a:xfrm rot="-648215">
              <a:off x="4180" y="3560"/>
              <a:ext cx="100" cy="120"/>
            </a:xfrm>
            <a:prstGeom prst="rect">
              <a:avLst/>
            </a:prstGeom>
            <a:solidFill>
              <a:srgbClr val="FF0000"/>
            </a:solidFill>
            <a:ln w="9525">
              <a:solidFill>
                <a:srgbClr val="FF0000"/>
              </a:solidFill>
              <a:miter lim="800000"/>
              <a:headEnd/>
              <a:tailEnd/>
            </a:ln>
          </p:spPr>
          <p:txBody>
            <a:bodyPr wrap="none" anchor="ctr"/>
            <a:lstStyle/>
            <a:p>
              <a:endParaRPr lang="en-US"/>
            </a:p>
          </p:txBody>
        </p:sp>
      </p:grpSp>
      <p:sp>
        <p:nvSpPr>
          <p:cNvPr id="81" name="Text Box 128"/>
          <p:cNvSpPr txBox="1">
            <a:spLocks noChangeArrowheads="1"/>
          </p:cNvSpPr>
          <p:nvPr/>
        </p:nvSpPr>
        <p:spPr bwMode="auto">
          <a:xfrm>
            <a:off x="5145976" y="2704443"/>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sp>
        <p:nvSpPr>
          <p:cNvPr id="82" name="Text Box 129"/>
          <p:cNvSpPr txBox="1">
            <a:spLocks noChangeArrowheads="1"/>
          </p:cNvSpPr>
          <p:nvPr/>
        </p:nvSpPr>
        <p:spPr bwMode="auto">
          <a:xfrm>
            <a:off x="5791958" y="2330571"/>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cs typeface="Arial" pitchFamily="34" charset="0"/>
              </a:rPr>
              <a:t>r</a:t>
            </a:r>
            <a:endParaRPr lang="en-US" sz="1400" b="1" dirty="0">
              <a:latin typeface="+mn-lt"/>
              <a:cs typeface="Arial" pitchFamily="34" charset="0"/>
            </a:endParaRPr>
          </a:p>
        </p:txBody>
      </p:sp>
      <p:sp>
        <p:nvSpPr>
          <p:cNvPr id="83" name="Text Box 130"/>
          <p:cNvSpPr txBox="1">
            <a:spLocks noChangeArrowheads="1"/>
          </p:cNvSpPr>
          <p:nvPr/>
        </p:nvSpPr>
        <p:spPr bwMode="auto">
          <a:xfrm>
            <a:off x="5872641" y="2680210"/>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cs typeface="Arial" pitchFamily="34" charset="0"/>
              </a:rPr>
              <a:t>y</a:t>
            </a:r>
          </a:p>
        </p:txBody>
      </p:sp>
      <p:sp>
        <p:nvSpPr>
          <p:cNvPr id="86" name="Text Box 131"/>
          <p:cNvSpPr txBox="1">
            <a:spLocks noChangeArrowheads="1"/>
          </p:cNvSpPr>
          <p:nvPr/>
        </p:nvSpPr>
        <p:spPr bwMode="auto">
          <a:xfrm>
            <a:off x="5104992" y="2327109"/>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rPr>
              <a:t>R</a:t>
            </a:r>
            <a:endParaRPr lang="en-US" sz="1400" b="1" dirty="0">
              <a:latin typeface="+mn-lt"/>
            </a:endParaRPr>
          </a:p>
        </p:txBody>
      </p:sp>
      <p:sp>
        <p:nvSpPr>
          <p:cNvPr id="87" name="Oval 132"/>
          <p:cNvSpPr>
            <a:spLocks noChangeArrowheads="1"/>
          </p:cNvSpPr>
          <p:nvPr/>
        </p:nvSpPr>
        <p:spPr bwMode="auto">
          <a:xfrm rot="11744829" flipH="1">
            <a:off x="5497014" y="2308935"/>
            <a:ext cx="93235" cy="630043"/>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 name="Oval 133"/>
          <p:cNvSpPr>
            <a:spLocks noChangeArrowheads="1"/>
          </p:cNvSpPr>
          <p:nvPr/>
        </p:nvSpPr>
        <p:spPr bwMode="auto">
          <a:xfrm rot="11954684" flipH="1">
            <a:off x="5462947" y="2580684"/>
            <a:ext cx="90545" cy="34617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 name="Rectangle 134"/>
          <p:cNvSpPr>
            <a:spLocks noChangeArrowheads="1"/>
          </p:cNvSpPr>
          <p:nvPr/>
        </p:nvSpPr>
        <p:spPr bwMode="auto">
          <a:xfrm rot="11677807" flipH="1">
            <a:off x="5496023" y="2575654"/>
            <a:ext cx="84585" cy="1572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 name="Text Box 135"/>
          <p:cNvSpPr txBox="1">
            <a:spLocks noChangeArrowheads="1"/>
          </p:cNvSpPr>
          <p:nvPr/>
        </p:nvSpPr>
        <p:spPr bwMode="auto">
          <a:xfrm>
            <a:off x="5384953" y="2332302"/>
            <a:ext cx="172125" cy="215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cs typeface="Arial" pitchFamily="34" charset="0"/>
              </a:rPr>
              <a:t>R</a:t>
            </a:r>
            <a:endParaRPr lang="en-US" sz="1400" b="1" u="sng" dirty="0">
              <a:latin typeface="+mn-lt"/>
            </a:endParaRPr>
          </a:p>
        </p:txBody>
      </p:sp>
      <p:sp>
        <p:nvSpPr>
          <p:cNvPr id="105" name="Text Box 136"/>
          <p:cNvSpPr txBox="1">
            <a:spLocks noChangeArrowheads="1"/>
          </p:cNvSpPr>
          <p:nvPr/>
        </p:nvSpPr>
        <p:spPr bwMode="auto">
          <a:xfrm>
            <a:off x="5304395" y="2733138"/>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sp>
        <p:nvSpPr>
          <p:cNvPr id="121" name="Text Box 75"/>
          <p:cNvSpPr txBox="1">
            <a:spLocks noChangeArrowheads="1"/>
          </p:cNvSpPr>
          <p:nvPr/>
        </p:nvSpPr>
        <p:spPr bwMode="auto">
          <a:xfrm>
            <a:off x="4296588" y="2712016"/>
            <a:ext cx="206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y</a:t>
            </a:r>
          </a:p>
        </p:txBody>
      </p:sp>
      <p:sp>
        <p:nvSpPr>
          <p:cNvPr id="10" name="Rectangle 9"/>
          <p:cNvSpPr/>
          <p:nvPr/>
        </p:nvSpPr>
        <p:spPr>
          <a:xfrm>
            <a:off x="3543225" y="2699186"/>
            <a:ext cx="320922" cy="338554"/>
          </a:xfrm>
          <a:prstGeom prst="rect">
            <a:avLst/>
          </a:prstGeom>
        </p:spPr>
        <p:txBody>
          <a:bodyPr wrap="none">
            <a:spAutoFit/>
          </a:bodyPr>
          <a:lstStyle/>
          <a:p>
            <a:r>
              <a:rPr lang="en-US" sz="1600" b="1" dirty="0" smtClean="0">
                <a:latin typeface="Arial" charset="0"/>
              </a:rPr>
              <a:t>Y</a:t>
            </a:r>
            <a:endParaRPr lang="en-US" sz="1600" dirty="0"/>
          </a:p>
        </p:txBody>
      </p:sp>
      <p:grpSp>
        <p:nvGrpSpPr>
          <p:cNvPr id="122" name="Group 70"/>
          <p:cNvGrpSpPr>
            <a:grpSpLocks/>
          </p:cNvGrpSpPr>
          <p:nvPr/>
        </p:nvGrpSpPr>
        <p:grpSpPr bwMode="auto">
          <a:xfrm rot="720000">
            <a:off x="4177809" y="1769210"/>
            <a:ext cx="92643" cy="1265478"/>
            <a:chOff x="3656" y="1808"/>
            <a:chExt cx="104" cy="1216"/>
          </a:xfrm>
          <a:solidFill>
            <a:srgbClr val="0070C0"/>
          </a:solidFill>
        </p:grpSpPr>
        <p:sp>
          <p:nvSpPr>
            <p:cNvPr id="123" name="Oval 7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24" name="Oval 7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25" name="Oval 7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26" name="Group 66"/>
          <p:cNvGrpSpPr>
            <a:grpSpLocks/>
          </p:cNvGrpSpPr>
          <p:nvPr/>
        </p:nvGrpSpPr>
        <p:grpSpPr bwMode="auto">
          <a:xfrm rot="-660000">
            <a:off x="3869559" y="1777232"/>
            <a:ext cx="92643" cy="1265478"/>
            <a:chOff x="3656" y="1808"/>
            <a:chExt cx="104" cy="1216"/>
          </a:xfrm>
          <a:solidFill>
            <a:srgbClr val="FF0000"/>
          </a:solidFill>
        </p:grpSpPr>
        <p:sp>
          <p:nvSpPr>
            <p:cNvPr id="127" name="Oval 6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28" name="Oval 6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29" name="Oval 6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2" name="Group 11"/>
          <p:cNvGrpSpPr/>
          <p:nvPr/>
        </p:nvGrpSpPr>
        <p:grpSpPr>
          <a:xfrm>
            <a:off x="3891543" y="3245869"/>
            <a:ext cx="328439" cy="758599"/>
            <a:chOff x="3989436" y="5902057"/>
            <a:chExt cx="328439" cy="758599"/>
          </a:xfrm>
        </p:grpSpPr>
        <p:grpSp>
          <p:nvGrpSpPr>
            <p:cNvPr id="94" name="Group 27"/>
            <p:cNvGrpSpPr>
              <a:grpSpLocks/>
            </p:cNvGrpSpPr>
            <p:nvPr/>
          </p:nvGrpSpPr>
          <p:grpSpPr bwMode="auto">
            <a:xfrm rot="-480000">
              <a:off x="4012296" y="5903035"/>
              <a:ext cx="63297" cy="757621"/>
              <a:chOff x="3656" y="1808"/>
              <a:chExt cx="104" cy="1216"/>
            </a:xfrm>
            <a:solidFill>
              <a:srgbClr val="FF0000"/>
            </a:solidFill>
          </p:grpSpPr>
          <p:sp>
            <p:nvSpPr>
              <p:cNvPr id="95"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96"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97"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98" name="Group 31"/>
            <p:cNvGrpSpPr>
              <a:grpSpLocks/>
            </p:cNvGrpSpPr>
            <p:nvPr/>
          </p:nvGrpSpPr>
          <p:grpSpPr bwMode="auto">
            <a:xfrm rot="-480000">
              <a:off x="4254578" y="5903035"/>
              <a:ext cx="63297" cy="757621"/>
              <a:chOff x="3656" y="1808"/>
              <a:chExt cx="104" cy="1216"/>
            </a:xfrm>
            <a:solidFill>
              <a:srgbClr val="0070C0"/>
            </a:solidFill>
          </p:grpSpPr>
          <p:sp>
            <p:nvSpPr>
              <p:cNvPr id="99"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00"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01"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30" name="Group 27"/>
            <p:cNvGrpSpPr>
              <a:grpSpLocks/>
            </p:cNvGrpSpPr>
            <p:nvPr/>
          </p:nvGrpSpPr>
          <p:grpSpPr bwMode="auto">
            <a:xfrm rot="540000">
              <a:off x="3989436" y="5902604"/>
              <a:ext cx="63297" cy="757621"/>
              <a:chOff x="3656" y="1808"/>
              <a:chExt cx="104" cy="1216"/>
            </a:xfrm>
            <a:solidFill>
              <a:srgbClr val="FF0000"/>
            </a:solidFill>
          </p:grpSpPr>
          <p:sp>
            <p:nvSpPr>
              <p:cNvPr id="131"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32"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33"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34" name="Group 31"/>
            <p:cNvGrpSpPr>
              <a:grpSpLocks/>
            </p:cNvGrpSpPr>
            <p:nvPr/>
          </p:nvGrpSpPr>
          <p:grpSpPr bwMode="auto">
            <a:xfrm rot="600000">
              <a:off x="4224098" y="5902057"/>
              <a:ext cx="63297" cy="757621"/>
              <a:chOff x="3656" y="1808"/>
              <a:chExt cx="104" cy="1216"/>
            </a:xfrm>
            <a:solidFill>
              <a:srgbClr val="0070C0"/>
            </a:solidFill>
          </p:grpSpPr>
          <p:sp>
            <p:nvSpPr>
              <p:cNvPr id="135"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36"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37"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grpSp>
        <p:nvGrpSpPr>
          <p:cNvPr id="154" name="Group 153"/>
          <p:cNvGrpSpPr/>
          <p:nvPr/>
        </p:nvGrpSpPr>
        <p:grpSpPr>
          <a:xfrm>
            <a:off x="5149101" y="3216684"/>
            <a:ext cx="328439" cy="758599"/>
            <a:chOff x="3989436" y="5902057"/>
            <a:chExt cx="328439" cy="758599"/>
          </a:xfrm>
        </p:grpSpPr>
        <p:grpSp>
          <p:nvGrpSpPr>
            <p:cNvPr id="155" name="Group 27"/>
            <p:cNvGrpSpPr>
              <a:grpSpLocks/>
            </p:cNvGrpSpPr>
            <p:nvPr/>
          </p:nvGrpSpPr>
          <p:grpSpPr bwMode="auto">
            <a:xfrm rot="-480000">
              <a:off x="4012296" y="5903035"/>
              <a:ext cx="63297" cy="757621"/>
              <a:chOff x="3656" y="1808"/>
              <a:chExt cx="104" cy="1216"/>
            </a:xfrm>
            <a:solidFill>
              <a:srgbClr val="FF0000"/>
            </a:solidFill>
          </p:grpSpPr>
          <p:sp>
            <p:nvSpPr>
              <p:cNvPr id="168"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9"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70"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6" name="Group 31"/>
            <p:cNvGrpSpPr>
              <a:grpSpLocks/>
            </p:cNvGrpSpPr>
            <p:nvPr/>
          </p:nvGrpSpPr>
          <p:grpSpPr bwMode="auto">
            <a:xfrm rot="-480000">
              <a:off x="4254578" y="5903035"/>
              <a:ext cx="63297" cy="757621"/>
              <a:chOff x="3656" y="1808"/>
              <a:chExt cx="104" cy="1216"/>
            </a:xfrm>
            <a:solidFill>
              <a:srgbClr val="0070C0"/>
            </a:solidFill>
          </p:grpSpPr>
          <p:sp>
            <p:nvSpPr>
              <p:cNvPr id="165"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6"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7"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7" name="Group 27"/>
            <p:cNvGrpSpPr>
              <a:grpSpLocks/>
            </p:cNvGrpSpPr>
            <p:nvPr/>
          </p:nvGrpSpPr>
          <p:grpSpPr bwMode="auto">
            <a:xfrm rot="540000">
              <a:off x="3989436" y="5902604"/>
              <a:ext cx="63297" cy="757621"/>
              <a:chOff x="3656" y="1808"/>
              <a:chExt cx="104" cy="1216"/>
            </a:xfrm>
            <a:solidFill>
              <a:srgbClr val="FF0000"/>
            </a:solidFill>
          </p:grpSpPr>
          <p:sp>
            <p:nvSpPr>
              <p:cNvPr id="162"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3"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4"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8" name="Group 31"/>
            <p:cNvGrpSpPr>
              <a:grpSpLocks/>
            </p:cNvGrpSpPr>
            <p:nvPr/>
          </p:nvGrpSpPr>
          <p:grpSpPr bwMode="auto">
            <a:xfrm rot="600000">
              <a:off x="4224098" y="5902057"/>
              <a:ext cx="63297" cy="757621"/>
              <a:chOff x="3656" y="1808"/>
              <a:chExt cx="104" cy="1216"/>
            </a:xfrm>
            <a:solidFill>
              <a:srgbClr val="0070C0"/>
            </a:solidFill>
          </p:grpSpPr>
          <p:sp>
            <p:nvSpPr>
              <p:cNvPr id="159"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0"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1"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grpSp>
        <p:nvGrpSpPr>
          <p:cNvPr id="171" name="Group 170"/>
          <p:cNvGrpSpPr/>
          <p:nvPr/>
        </p:nvGrpSpPr>
        <p:grpSpPr>
          <a:xfrm>
            <a:off x="6520639" y="3186471"/>
            <a:ext cx="328439" cy="758599"/>
            <a:chOff x="3989436" y="5902057"/>
            <a:chExt cx="328439" cy="758599"/>
          </a:xfrm>
        </p:grpSpPr>
        <p:grpSp>
          <p:nvGrpSpPr>
            <p:cNvPr id="172" name="Group 27"/>
            <p:cNvGrpSpPr>
              <a:grpSpLocks/>
            </p:cNvGrpSpPr>
            <p:nvPr/>
          </p:nvGrpSpPr>
          <p:grpSpPr bwMode="auto">
            <a:xfrm rot="-480000">
              <a:off x="4012296" y="5903035"/>
              <a:ext cx="63297" cy="757621"/>
              <a:chOff x="3656" y="1808"/>
              <a:chExt cx="104" cy="1216"/>
            </a:xfrm>
            <a:solidFill>
              <a:srgbClr val="FF0000"/>
            </a:solidFill>
          </p:grpSpPr>
          <p:sp>
            <p:nvSpPr>
              <p:cNvPr id="185"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6"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7"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3" name="Group 31"/>
            <p:cNvGrpSpPr>
              <a:grpSpLocks/>
            </p:cNvGrpSpPr>
            <p:nvPr/>
          </p:nvGrpSpPr>
          <p:grpSpPr bwMode="auto">
            <a:xfrm rot="-480000">
              <a:off x="4254578" y="5903035"/>
              <a:ext cx="63297" cy="757621"/>
              <a:chOff x="3656" y="1808"/>
              <a:chExt cx="104" cy="1216"/>
            </a:xfrm>
            <a:solidFill>
              <a:srgbClr val="0070C0"/>
            </a:solidFill>
          </p:grpSpPr>
          <p:sp>
            <p:nvSpPr>
              <p:cNvPr id="182"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3"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4"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4" name="Group 27"/>
            <p:cNvGrpSpPr>
              <a:grpSpLocks/>
            </p:cNvGrpSpPr>
            <p:nvPr/>
          </p:nvGrpSpPr>
          <p:grpSpPr bwMode="auto">
            <a:xfrm rot="540000">
              <a:off x="3989436" y="5902604"/>
              <a:ext cx="63297" cy="757621"/>
              <a:chOff x="3656" y="1808"/>
              <a:chExt cx="104" cy="1216"/>
            </a:xfrm>
            <a:solidFill>
              <a:srgbClr val="FF0000"/>
            </a:solidFill>
          </p:grpSpPr>
          <p:sp>
            <p:nvSpPr>
              <p:cNvPr id="179"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0"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1"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5" name="Group 31"/>
            <p:cNvGrpSpPr>
              <a:grpSpLocks/>
            </p:cNvGrpSpPr>
            <p:nvPr/>
          </p:nvGrpSpPr>
          <p:grpSpPr bwMode="auto">
            <a:xfrm rot="600000">
              <a:off x="4224098" y="5902057"/>
              <a:ext cx="63297" cy="757621"/>
              <a:chOff x="3656" y="1808"/>
              <a:chExt cx="104" cy="1216"/>
            </a:xfrm>
            <a:solidFill>
              <a:srgbClr val="0070C0"/>
            </a:solidFill>
          </p:grpSpPr>
          <p:sp>
            <p:nvSpPr>
              <p:cNvPr id="176"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77"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78"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cxnSp>
        <p:nvCxnSpPr>
          <p:cNvPr id="14" name="Straight Connector 13"/>
          <p:cNvCxnSpPr/>
          <p:nvPr/>
        </p:nvCxnSpPr>
        <p:spPr>
          <a:xfrm>
            <a:off x="6080626" y="1783433"/>
            <a:ext cx="0" cy="2288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673782" y="1827136"/>
            <a:ext cx="0" cy="2288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352694" y="1049332"/>
            <a:ext cx="540410" cy="436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20640" y="1049332"/>
            <a:ext cx="481648" cy="436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18504" y="1049332"/>
            <a:ext cx="1641158" cy="3658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0" name="Group 40"/>
          <p:cNvGraphicFramePr>
            <a:graphicFrameLocks noGrp="1"/>
          </p:cNvGraphicFramePr>
          <p:nvPr>
            <p:extLst>
              <p:ext uri="{D42A27DB-BD31-4B8C-83A1-F6EECF244321}">
                <p14:modId xmlns:p14="http://schemas.microsoft.com/office/powerpoint/2010/main" val="1103244586"/>
              </p:ext>
            </p:extLst>
          </p:nvPr>
        </p:nvGraphicFramePr>
        <p:xfrm>
          <a:off x="1106675" y="4119180"/>
          <a:ext cx="6110554" cy="1981200"/>
        </p:xfrm>
        <a:graphic>
          <a:graphicData uri="http://schemas.openxmlformats.org/drawingml/2006/table">
            <a:tbl>
              <a:tblPr/>
              <a:tblGrid>
                <a:gridCol w="1421963"/>
                <a:gridCol w="1117256"/>
                <a:gridCol w="1054881"/>
                <a:gridCol w="1351849"/>
                <a:gridCol w="1164605"/>
              </a:tblGrid>
              <a:tr h="309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F2 progeny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lumMod val="65000"/>
                            </a:schemeClr>
                          </a:solidFill>
                          <a:effectLst/>
                          <a:latin typeface="Arial" charset="0"/>
                        </a:rPr>
                        <a:t>Complete linkage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Incomplete linkage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lumMod val="65000"/>
                            </a:schemeClr>
                          </a:solidFill>
                          <a:effectLst/>
                          <a:latin typeface="Arial" charset="0"/>
                        </a:rPr>
                        <a:t>No linkage </a:t>
                      </a:r>
                      <a:r>
                        <a:rPr kumimoji="0" lang="en-US" sz="1100" b="1" i="0" u="none" strike="noStrike" cap="none" normalizeH="0" baseline="0" dirty="0" smtClean="0">
                          <a:ln>
                            <a:noFill/>
                          </a:ln>
                          <a:solidFill>
                            <a:schemeClr val="bg1">
                              <a:lumMod val="65000"/>
                            </a:schemeClr>
                          </a:solidFill>
                          <a:effectLst/>
                          <a:latin typeface="Arial" charset="0"/>
                        </a:rPr>
                        <a:t>(</a:t>
                      </a:r>
                      <a:r>
                        <a:rPr kumimoji="0" lang="en-US" sz="1100" b="1" i="0" u="none" strike="noStrike" cap="none" normalizeH="0" baseline="0" dirty="0" err="1" smtClean="0">
                          <a:ln>
                            <a:noFill/>
                          </a:ln>
                          <a:solidFill>
                            <a:schemeClr val="bg1">
                              <a:lumMod val="65000"/>
                            </a:schemeClr>
                          </a:solidFill>
                          <a:effectLst/>
                          <a:latin typeface="Arial" charset="0"/>
                        </a:rPr>
                        <a:t>indep</a:t>
                      </a:r>
                      <a:r>
                        <a:rPr kumimoji="0" lang="en-US" sz="1100" b="1" i="0" u="none" strike="noStrike" cap="none" normalizeH="0" baseline="0" dirty="0" smtClean="0">
                          <a:ln>
                            <a:noFill/>
                          </a:ln>
                          <a:solidFill>
                            <a:schemeClr val="bg1">
                              <a:lumMod val="65000"/>
                            </a:schemeClr>
                          </a:solidFill>
                          <a:effectLst/>
                          <a:latin typeface="Arial" charset="0"/>
                        </a:rPr>
                        <a:t>. Assortment)</a:t>
                      </a:r>
                      <a:endParaRPr kumimoji="0" lang="en-US" sz="1400" b="1" i="0" u="none" strike="noStrike" cap="none" normalizeH="0" baseline="0" dirty="0" smtClean="0">
                        <a:ln>
                          <a:noFill/>
                        </a:ln>
                        <a:solidFill>
                          <a:schemeClr val="bg1">
                            <a:lumMod val="6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yellow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502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252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wrinkled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yellow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248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wrinkled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65000"/>
                            </a:schemeClr>
                          </a:solidFill>
                          <a:effectLst/>
                          <a:latin typeface="Arial" charset="0"/>
                        </a:rPr>
                        <a:t>253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2" name="Text Box 3"/>
          <p:cNvSpPr txBox="1">
            <a:spLocks noChangeArrowheads="1"/>
          </p:cNvSpPr>
          <p:nvPr/>
        </p:nvSpPr>
        <p:spPr bwMode="auto">
          <a:xfrm>
            <a:off x="3830709" y="873124"/>
            <a:ext cx="762000" cy="215444"/>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latin typeface="Arial" charset="0"/>
              </a:rPr>
              <a:t>RrYy</a:t>
            </a:r>
            <a:endParaRPr lang="en-US" sz="1400" b="1" dirty="0">
              <a:latin typeface="Arial" charset="0"/>
            </a:endParaRPr>
          </a:p>
        </p:txBody>
      </p:sp>
      <p:sp>
        <p:nvSpPr>
          <p:cNvPr id="3" name="Title 2"/>
          <p:cNvSpPr>
            <a:spLocks noGrp="1"/>
          </p:cNvSpPr>
          <p:nvPr>
            <p:ph type="title"/>
          </p:nvPr>
        </p:nvSpPr>
        <p:spPr>
          <a:xfrm>
            <a:off x="609600" y="-76200"/>
            <a:ext cx="7772400" cy="720268"/>
          </a:xfrm>
        </p:spPr>
        <p:txBody>
          <a:bodyPr/>
          <a:lstStyle/>
          <a:p>
            <a:r>
              <a:rPr lang="en-US" sz="2000" b="1" dirty="0" smtClean="0"/>
              <a:t>Incomplete linkage</a:t>
            </a:r>
            <a:r>
              <a:rPr lang="en-US" sz="2000" b="1" baseline="0" dirty="0" smtClean="0"/>
              <a:t> gives us useful map distance information</a:t>
            </a:r>
            <a:endParaRPr lang="en-US" sz="2000" b="1" dirty="0"/>
          </a:p>
        </p:txBody>
      </p:sp>
      <p:sp>
        <p:nvSpPr>
          <p:cNvPr id="9" name="TextBox 8"/>
          <p:cNvSpPr txBox="1"/>
          <p:nvPr/>
        </p:nvSpPr>
        <p:spPr>
          <a:xfrm>
            <a:off x="4780168" y="6159500"/>
            <a:ext cx="1198858" cy="600164"/>
          </a:xfrm>
          <a:prstGeom prst="rect">
            <a:avLst/>
          </a:prstGeom>
          <a:noFill/>
        </p:spPr>
        <p:txBody>
          <a:bodyPr wrap="square" rtlCol="0">
            <a:spAutoFit/>
          </a:bodyPr>
          <a:lstStyle/>
          <a:p>
            <a:pPr algn="ctr"/>
            <a:r>
              <a:rPr lang="en-US" sz="1100" b="1" dirty="0" smtClean="0">
                <a:latin typeface="+mn-lt"/>
              </a:rPr>
              <a:t>15.1 % recombinants (15 map units)</a:t>
            </a:r>
            <a:endParaRPr lang="en-US" sz="1100" b="1" dirty="0">
              <a:latin typeface="+mn-lt"/>
            </a:endParaRPr>
          </a:p>
        </p:txBody>
      </p:sp>
      <p:sp>
        <p:nvSpPr>
          <p:cNvPr id="146" name="TextBox 145"/>
          <p:cNvSpPr txBox="1"/>
          <p:nvPr/>
        </p:nvSpPr>
        <p:spPr>
          <a:xfrm>
            <a:off x="3559194" y="6159500"/>
            <a:ext cx="1198858" cy="261610"/>
          </a:xfrm>
          <a:prstGeom prst="rect">
            <a:avLst/>
          </a:prstGeom>
          <a:noFill/>
        </p:spPr>
        <p:txBody>
          <a:bodyPr wrap="square" rtlCol="0">
            <a:spAutoFit/>
          </a:bodyPr>
          <a:lstStyle/>
          <a:p>
            <a:pPr algn="ctr"/>
            <a:r>
              <a:rPr lang="en-US" sz="1100" b="1" dirty="0" smtClean="0">
                <a:solidFill>
                  <a:schemeClr val="bg1">
                    <a:lumMod val="65000"/>
                  </a:schemeClr>
                </a:solidFill>
                <a:latin typeface="+mn-lt"/>
              </a:rPr>
              <a:t>(0 map units)</a:t>
            </a:r>
            <a:endParaRPr lang="en-US" sz="1100" b="1" dirty="0">
              <a:solidFill>
                <a:schemeClr val="bg1">
                  <a:lumMod val="65000"/>
                </a:schemeClr>
              </a:solidFill>
              <a:latin typeface="+mn-lt"/>
            </a:endParaRPr>
          </a:p>
        </p:txBody>
      </p:sp>
      <p:sp>
        <p:nvSpPr>
          <p:cNvPr id="147" name="TextBox 146"/>
          <p:cNvSpPr txBox="1"/>
          <p:nvPr/>
        </p:nvSpPr>
        <p:spPr>
          <a:xfrm>
            <a:off x="6085430" y="6210300"/>
            <a:ext cx="1198858" cy="430887"/>
          </a:xfrm>
          <a:prstGeom prst="rect">
            <a:avLst/>
          </a:prstGeom>
          <a:noFill/>
        </p:spPr>
        <p:txBody>
          <a:bodyPr wrap="square" rtlCol="0">
            <a:spAutoFit/>
          </a:bodyPr>
          <a:lstStyle/>
          <a:p>
            <a:pPr algn="ctr"/>
            <a:r>
              <a:rPr lang="en-US" sz="1100" b="1" dirty="0" smtClean="0">
                <a:solidFill>
                  <a:schemeClr val="bg1">
                    <a:lumMod val="65000"/>
                  </a:schemeClr>
                </a:solidFill>
                <a:latin typeface="+mn-lt"/>
              </a:rPr>
              <a:t>(“50” map units)</a:t>
            </a:r>
            <a:endParaRPr lang="en-US" sz="1100" b="1" dirty="0">
              <a:solidFill>
                <a:schemeClr val="bg1">
                  <a:lumMod val="65000"/>
                </a:schemeClr>
              </a:solidFill>
              <a:latin typeface="+mn-lt"/>
            </a:endParaRPr>
          </a:p>
        </p:txBody>
      </p:sp>
    </p:spTree>
    <p:extLst>
      <p:ext uri="{BB962C8B-B14F-4D97-AF65-F5344CB8AC3E}">
        <p14:creationId xmlns:p14="http://schemas.microsoft.com/office/powerpoint/2010/main" val="2104307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a:xfrm>
            <a:off x="4305300" y="1614488"/>
            <a:ext cx="4178300" cy="1890712"/>
          </a:xfrm>
        </p:spPr>
        <p:txBody>
          <a:bodyPr/>
          <a:lstStyle/>
          <a:p>
            <a:pPr algn="ctr">
              <a:buFontTx/>
              <a:buNone/>
            </a:pPr>
            <a:endParaRPr lang="en-US" sz="2800" b="1" dirty="0" smtClean="0"/>
          </a:p>
          <a:p>
            <a:pPr algn="ctr">
              <a:buFontTx/>
              <a:buNone/>
            </a:pPr>
            <a:r>
              <a:rPr lang="en-US" sz="2000" b="1" u="sng" dirty="0" smtClean="0"/>
              <a:t>    # recombinant progeny__</a:t>
            </a:r>
          </a:p>
          <a:p>
            <a:pPr algn="ctr">
              <a:buFontTx/>
              <a:buNone/>
            </a:pPr>
            <a:r>
              <a:rPr lang="en-US" sz="2000" b="1" dirty="0" smtClean="0"/>
              <a:t># total progeny</a:t>
            </a:r>
          </a:p>
        </p:txBody>
      </p:sp>
      <p:sp>
        <p:nvSpPr>
          <p:cNvPr id="5" name="TextBox 4"/>
          <p:cNvSpPr txBox="1"/>
          <p:nvPr/>
        </p:nvSpPr>
        <p:spPr>
          <a:xfrm>
            <a:off x="2286000" y="2171700"/>
            <a:ext cx="2197100" cy="646331"/>
          </a:xfrm>
          <a:prstGeom prst="rect">
            <a:avLst/>
          </a:prstGeom>
          <a:noFill/>
        </p:spPr>
        <p:txBody>
          <a:bodyPr wrap="square">
            <a:spAutoFit/>
          </a:bodyPr>
          <a:lstStyle/>
          <a:p>
            <a:pPr algn="ctr">
              <a:defRPr/>
            </a:pPr>
            <a:r>
              <a:rPr lang="en-US" sz="1800" dirty="0">
                <a:latin typeface="+mn-lt"/>
              </a:rPr>
              <a:t>Recombination </a:t>
            </a:r>
            <a:r>
              <a:rPr lang="en-US" sz="1800" dirty="0" smtClean="0">
                <a:latin typeface="+mn-lt"/>
              </a:rPr>
              <a:t>frequency</a:t>
            </a:r>
            <a:endParaRPr lang="en-US" sz="1800" dirty="0">
              <a:latin typeface="+mn-lt"/>
            </a:endParaRPr>
          </a:p>
        </p:txBody>
      </p:sp>
      <p:sp>
        <p:nvSpPr>
          <p:cNvPr id="6" name="TextBox 5"/>
          <p:cNvSpPr txBox="1"/>
          <p:nvPr/>
        </p:nvSpPr>
        <p:spPr>
          <a:xfrm>
            <a:off x="1211263" y="3835400"/>
            <a:ext cx="6092825" cy="461963"/>
          </a:xfrm>
          <a:prstGeom prst="rect">
            <a:avLst/>
          </a:prstGeom>
          <a:noFill/>
        </p:spPr>
        <p:txBody>
          <a:bodyPr>
            <a:spAutoFit/>
          </a:bodyPr>
          <a:lstStyle/>
          <a:p>
            <a:pPr algn="ctr">
              <a:defRPr/>
            </a:pPr>
            <a:r>
              <a:rPr lang="en-US" dirty="0">
                <a:latin typeface="+mn-lt"/>
              </a:rPr>
              <a:t>(can be expressed as a % or a decimal)</a:t>
            </a:r>
          </a:p>
        </p:txBody>
      </p:sp>
      <p:sp>
        <p:nvSpPr>
          <p:cNvPr id="2" name="Rectangle 1"/>
          <p:cNvSpPr/>
          <p:nvPr/>
        </p:nvSpPr>
        <p:spPr>
          <a:xfrm>
            <a:off x="4393105" y="3172768"/>
            <a:ext cx="357790" cy="461665"/>
          </a:xfrm>
          <a:prstGeom prst="rect">
            <a:avLst/>
          </a:prstGeom>
        </p:spPr>
        <p:txBody>
          <a:bodyPr wrap="none">
            <a:spAutoFit/>
          </a:bodyPr>
          <a:lstStyle/>
          <a:p>
            <a:r>
              <a:rPr lang="en-US" b="1"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76200"/>
            <a:ext cx="7772400" cy="673100"/>
          </a:xfrm>
        </p:spPr>
        <p:txBody>
          <a:bodyPr/>
          <a:lstStyle/>
          <a:p>
            <a:pPr eaLnBrk="1" hangingPunct="1"/>
            <a:r>
              <a:rPr lang="en-US" dirty="0" smtClean="0"/>
              <a:t>Map distances</a:t>
            </a:r>
          </a:p>
        </p:txBody>
      </p:sp>
      <p:sp>
        <p:nvSpPr>
          <p:cNvPr id="19459" name="Rectangle 3"/>
          <p:cNvSpPr>
            <a:spLocks noGrp="1" noChangeArrowheads="1"/>
          </p:cNvSpPr>
          <p:nvPr>
            <p:ph type="body" idx="1"/>
          </p:nvPr>
        </p:nvSpPr>
        <p:spPr>
          <a:xfrm>
            <a:off x="355600" y="1066800"/>
            <a:ext cx="7124700" cy="2171700"/>
          </a:xfrm>
        </p:spPr>
        <p:txBody>
          <a:bodyPr/>
          <a:lstStyle/>
          <a:p>
            <a:pPr marL="285750" lvl="1" eaLnBrk="1" hangingPunct="1">
              <a:lnSpc>
                <a:spcPct val="90000"/>
              </a:lnSpc>
              <a:buFont typeface="Arial" pitchFamily="34" charset="0"/>
              <a:buChar char="•"/>
            </a:pPr>
            <a:r>
              <a:rPr lang="en-US" sz="2400" dirty="0" smtClean="0">
                <a:sym typeface="Wingdings" pitchFamily="2" charset="2"/>
              </a:rPr>
              <a:t>1% recombination = map unit (mu) or 1 cM (</a:t>
            </a:r>
            <a:r>
              <a:rPr lang="en-US" sz="2400" dirty="0" err="1" smtClean="0">
                <a:sym typeface="Wingdings" pitchFamily="2" charset="2"/>
              </a:rPr>
              <a:t>centimorgan</a:t>
            </a:r>
            <a:r>
              <a:rPr lang="en-US" sz="2400" dirty="0" smtClean="0">
                <a:sym typeface="Wingdings" pitchFamily="2" charset="2"/>
              </a:rPr>
              <a:t>)</a:t>
            </a:r>
            <a:endParaRPr lang="en-US" sz="2400" dirty="0" smtClean="0"/>
          </a:p>
          <a:p>
            <a:pPr marL="285750" lvl="1" eaLnBrk="1" hangingPunct="1">
              <a:lnSpc>
                <a:spcPct val="90000"/>
              </a:lnSpc>
              <a:buFontTx/>
              <a:buNone/>
            </a:pPr>
            <a:r>
              <a:rPr lang="en-US" sz="2400" dirty="0" smtClean="0"/>
              <a:t>    e.g.  12% recombination = 12 mu or 12 cM</a:t>
            </a:r>
          </a:p>
          <a:p>
            <a:pPr eaLnBrk="1" hangingPunct="1">
              <a:lnSpc>
                <a:spcPct val="90000"/>
              </a:lnSpc>
            </a:pPr>
            <a:endParaRPr lang="en-US" sz="2800" dirty="0" smtClean="0"/>
          </a:p>
        </p:txBody>
      </p:sp>
      <p:pic>
        <p:nvPicPr>
          <p:cNvPr id="1946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34724" b="1334"/>
          <a:stretch>
            <a:fillRect/>
          </a:stretch>
        </p:blipFill>
        <p:spPr bwMode="auto">
          <a:xfrm>
            <a:off x="7502525" y="0"/>
            <a:ext cx="1641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2900" y="3360076"/>
            <a:ext cx="8521700" cy="2865400"/>
          </a:xfrm>
          <a:prstGeom prst="rect">
            <a:avLst/>
          </a:prstGeom>
          <a:solidFill>
            <a:schemeClr val="bg1"/>
          </a:solidFill>
          <a:ln>
            <a:solidFill>
              <a:schemeClr val="tx1"/>
            </a:solidFill>
          </a:ln>
        </p:spPr>
        <p:txBody>
          <a:bodyPr>
            <a:spAutoFit/>
          </a:bodyPr>
          <a:lstStyle/>
          <a:p>
            <a:pPr>
              <a:lnSpc>
                <a:spcPct val="90000"/>
              </a:lnSpc>
              <a:spcAft>
                <a:spcPts val="300"/>
              </a:spcAft>
              <a:buFont typeface="Arial" pitchFamily="34" charset="0"/>
              <a:buChar char="•"/>
              <a:defRPr/>
            </a:pPr>
            <a:r>
              <a:rPr lang="en-US" sz="2000" dirty="0">
                <a:latin typeface="+mn-lt"/>
              </a:rPr>
              <a:t>Recombination frequency &lt; 50% </a:t>
            </a:r>
            <a:r>
              <a:rPr lang="en-US" sz="2000" dirty="0">
                <a:latin typeface="+mn-lt"/>
                <a:sym typeface="Wingdings" pitchFamily="2" charset="2"/>
              </a:rPr>
              <a:t></a:t>
            </a:r>
            <a:r>
              <a:rPr lang="en-US" sz="2000" dirty="0">
                <a:latin typeface="+mn-lt"/>
              </a:rPr>
              <a:t>“linked”.</a:t>
            </a:r>
          </a:p>
          <a:p>
            <a:pPr>
              <a:lnSpc>
                <a:spcPct val="90000"/>
              </a:lnSpc>
              <a:spcAft>
                <a:spcPts val="300"/>
              </a:spcAft>
              <a:buFont typeface="Arial" pitchFamily="34" charset="0"/>
              <a:buChar char="•"/>
              <a:defRPr/>
            </a:pPr>
            <a:endParaRPr lang="en-US" sz="2000" dirty="0" smtClean="0">
              <a:latin typeface="+mn-lt"/>
            </a:endParaRPr>
          </a:p>
          <a:p>
            <a:pPr>
              <a:lnSpc>
                <a:spcPct val="90000"/>
              </a:lnSpc>
              <a:spcAft>
                <a:spcPts val="300"/>
              </a:spcAft>
              <a:buFont typeface="Arial" pitchFamily="34" charset="0"/>
              <a:buChar char="•"/>
              <a:defRPr/>
            </a:pPr>
            <a:r>
              <a:rPr lang="en-US" sz="2000" dirty="0">
                <a:latin typeface="+mn-lt"/>
              </a:rPr>
              <a:t>50% </a:t>
            </a:r>
            <a:r>
              <a:rPr lang="en-US" sz="2000" u="sng" dirty="0">
                <a:latin typeface="+mn-lt"/>
              </a:rPr>
              <a:t>&gt;</a:t>
            </a:r>
            <a:r>
              <a:rPr lang="en-US" sz="2000" dirty="0">
                <a:latin typeface="+mn-lt"/>
              </a:rPr>
              <a:t> </a:t>
            </a:r>
            <a:r>
              <a:rPr lang="en-US" sz="2000" dirty="0" smtClean="0">
                <a:latin typeface="+mn-lt"/>
              </a:rPr>
              <a:t>Recombination </a:t>
            </a:r>
            <a:r>
              <a:rPr lang="en-US" sz="2000" dirty="0">
                <a:latin typeface="+mn-lt"/>
              </a:rPr>
              <a:t>frequencies </a:t>
            </a:r>
            <a:r>
              <a:rPr lang="en-US" sz="2000" dirty="0" smtClean="0">
                <a:latin typeface="+mn-lt"/>
                <a:sym typeface="Wingdings" pitchFamily="2" charset="2"/>
              </a:rPr>
              <a:t></a:t>
            </a:r>
            <a:r>
              <a:rPr lang="en-US" sz="2000" dirty="0" smtClean="0">
                <a:latin typeface="+mn-lt"/>
              </a:rPr>
              <a:t> </a:t>
            </a:r>
            <a:r>
              <a:rPr lang="en-US" sz="2000" dirty="0">
                <a:latin typeface="+mn-lt"/>
              </a:rPr>
              <a:t>“unlinked” </a:t>
            </a:r>
          </a:p>
          <a:p>
            <a:pPr lvl="1">
              <a:lnSpc>
                <a:spcPct val="90000"/>
              </a:lnSpc>
              <a:spcAft>
                <a:spcPts val="300"/>
              </a:spcAft>
              <a:defRPr/>
            </a:pPr>
            <a:r>
              <a:rPr lang="en-US" sz="1800" dirty="0">
                <a:latin typeface="+mn-lt"/>
              </a:rPr>
              <a:t>(‘co-segregate’ as if they were on different chromosomes)</a:t>
            </a:r>
          </a:p>
          <a:p>
            <a:pPr>
              <a:lnSpc>
                <a:spcPct val="90000"/>
              </a:lnSpc>
              <a:spcAft>
                <a:spcPts val="300"/>
              </a:spcAft>
              <a:buFont typeface="Arial" pitchFamily="34" charset="0"/>
              <a:buChar char="•"/>
              <a:defRPr/>
            </a:pPr>
            <a:endParaRPr lang="en-US" sz="2000" dirty="0" smtClean="0">
              <a:latin typeface="+mn-lt"/>
            </a:endParaRPr>
          </a:p>
          <a:p>
            <a:pPr>
              <a:lnSpc>
                <a:spcPct val="90000"/>
              </a:lnSpc>
              <a:spcAft>
                <a:spcPts val="300"/>
              </a:spcAft>
              <a:buFont typeface="Arial" pitchFamily="34" charset="0"/>
              <a:buChar char="•"/>
              <a:defRPr/>
            </a:pPr>
            <a:r>
              <a:rPr lang="en-US" sz="2000" dirty="0" smtClean="0">
                <a:latin typeface="+mn-lt"/>
              </a:rPr>
              <a:t>Recombination </a:t>
            </a:r>
            <a:r>
              <a:rPr lang="en-US" sz="2000" dirty="0">
                <a:latin typeface="+mn-lt"/>
              </a:rPr>
              <a:t>frequency = 0% recombination </a:t>
            </a:r>
            <a:r>
              <a:rPr lang="en-US" sz="2000" dirty="0">
                <a:latin typeface="+mn-lt"/>
                <a:sym typeface="Wingdings" pitchFamily="2" charset="2"/>
              </a:rPr>
              <a:t></a:t>
            </a:r>
            <a:r>
              <a:rPr lang="en-US" sz="2000" dirty="0">
                <a:latin typeface="+mn-lt"/>
              </a:rPr>
              <a:t>“completely linked”</a:t>
            </a:r>
          </a:p>
          <a:p>
            <a:pPr>
              <a:lnSpc>
                <a:spcPct val="90000"/>
              </a:lnSpc>
              <a:spcAft>
                <a:spcPts val="300"/>
              </a:spcAft>
              <a:buFont typeface="Arial" pitchFamily="34" charset="0"/>
              <a:buChar char="•"/>
              <a:defRPr/>
            </a:pPr>
            <a:endParaRPr lang="en-US" sz="2000" dirty="0">
              <a:latin typeface="+mn-lt"/>
            </a:endParaRPr>
          </a:p>
          <a:p>
            <a:pPr>
              <a:lnSpc>
                <a:spcPct val="90000"/>
              </a:lnSpc>
              <a:spcAft>
                <a:spcPts val="300"/>
              </a:spcAft>
              <a:buFont typeface="Arial" pitchFamily="34" charset="0"/>
              <a:buChar char="•"/>
              <a:defRPr/>
            </a:pPr>
            <a:r>
              <a:rPr lang="en-US" sz="2000" dirty="0">
                <a:latin typeface="+mn-lt"/>
              </a:rPr>
              <a:t>Typical chromosome:  200 mu</a:t>
            </a:r>
          </a:p>
          <a:p>
            <a:pPr>
              <a:lnSpc>
                <a:spcPct val="90000"/>
              </a:lnSpc>
              <a:spcAft>
                <a:spcPts val="300"/>
              </a:spcAft>
              <a:buFont typeface="Arial" pitchFamily="34" charset="0"/>
              <a:buChar char="•"/>
              <a:defRPr/>
            </a:pPr>
            <a:r>
              <a:rPr lang="en-US" sz="2000" dirty="0">
                <a:latin typeface="+mn-lt"/>
              </a:rPr>
              <a:t>Typical gene = .01 mu or 60,000 nucleotides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533400" y="1066800"/>
            <a:ext cx="8153400" cy="5059363"/>
          </a:xfrm>
        </p:spPr>
        <p:txBody>
          <a:bodyPr/>
          <a:lstStyle/>
          <a:p>
            <a:pPr eaLnBrk="1" hangingPunct="1">
              <a:lnSpc>
                <a:spcPct val="80000"/>
              </a:lnSpc>
              <a:buFontTx/>
              <a:buNone/>
            </a:pPr>
            <a:r>
              <a:rPr lang="en-US" sz="2400" b="1" dirty="0" smtClean="0"/>
              <a:t> In snapdragons, smooth is dominant to rough, and yellow is dominant to green.  A smooth, yellow individual is crossed to a rough green individual, and the following cross-progeny are obtained:</a:t>
            </a:r>
          </a:p>
          <a:p>
            <a:pPr eaLnBrk="1" hangingPunct="1">
              <a:lnSpc>
                <a:spcPct val="80000"/>
              </a:lnSpc>
              <a:buFontTx/>
              <a:buNone/>
            </a:pPr>
            <a:r>
              <a:rPr lang="en-US" sz="2400" b="1" dirty="0" smtClean="0"/>
              <a:t>	</a:t>
            </a:r>
          </a:p>
          <a:p>
            <a:pPr eaLnBrk="1" hangingPunct="1">
              <a:lnSpc>
                <a:spcPct val="80000"/>
              </a:lnSpc>
              <a:buFontTx/>
              <a:buNone/>
            </a:pPr>
            <a:r>
              <a:rPr lang="en-US" sz="2400" b="1" dirty="0"/>
              <a:t>	</a:t>
            </a:r>
            <a:r>
              <a:rPr lang="en-US" sz="2400" b="1" dirty="0" smtClean="0"/>
              <a:t>195 smooth yellow</a:t>
            </a:r>
          </a:p>
          <a:p>
            <a:pPr eaLnBrk="1" hangingPunct="1">
              <a:lnSpc>
                <a:spcPct val="80000"/>
              </a:lnSpc>
              <a:buFontTx/>
              <a:buNone/>
            </a:pPr>
            <a:r>
              <a:rPr lang="en-US" sz="2400" b="1" dirty="0" smtClean="0"/>
              <a:t>	  21 smooth green</a:t>
            </a:r>
          </a:p>
          <a:p>
            <a:pPr eaLnBrk="1" hangingPunct="1">
              <a:lnSpc>
                <a:spcPct val="80000"/>
              </a:lnSpc>
              <a:buFontTx/>
              <a:buNone/>
            </a:pPr>
            <a:r>
              <a:rPr lang="en-US" sz="2400" b="1" dirty="0" smtClean="0"/>
              <a:t>	  19 rough yellow</a:t>
            </a:r>
          </a:p>
          <a:p>
            <a:pPr eaLnBrk="1" hangingPunct="1">
              <a:lnSpc>
                <a:spcPct val="80000"/>
              </a:lnSpc>
              <a:buNone/>
            </a:pPr>
            <a:r>
              <a:rPr lang="en-US" sz="2400" b="1" dirty="0" smtClean="0"/>
              <a:t>	165 rough green</a:t>
            </a:r>
          </a:p>
          <a:p>
            <a:pPr eaLnBrk="1" hangingPunct="1">
              <a:lnSpc>
                <a:spcPct val="80000"/>
              </a:lnSpc>
              <a:buFontTx/>
              <a:buNone/>
            </a:pPr>
            <a:endParaRPr lang="en-US" sz="2400" b="1" dirty="0" smtClean="0"/>
          </a:p>
          <a:p>
            <a:pPr eaLnBrk="1" hangingPunct="1">
              <a:lnSpc>
                <a:spcPct val="80000"/>
              </a:lnSpc>
              <a:buFontTx/>
              <a:buNone/>
            </a:pPr>
            <a:r>
              <a:rPr lang="en-US" sz="2400" b="1" dirty="0" smtClean="0"/>
              <a:t>Are the loci linked? If linked, what are the genotypes and chromosomal configurations in the parents?</a:t>
            </a:r>
          </a:p>
          <a:p>
            <a:pPr eaLnBrk="1" hangingPunct="1">
              <a:lnSpc>
                <a:spcPct val="80000"/>
              </a:lnSpc>
              <a:buFontTx/>
              <a:buNone/>
            </a:pPr>
            <a:r>
              <a:rPr lang="en-US" sz="2400" b="1" dirty="0" smtClean="0"/>
              <a:t>What is the map distance between the two loci?</a:t>
            </a:r>
          </a:p>
        </p:txBody>
      </p:sp>
      <p:sp>
        <p:nvSpPr>
          <p:cNvPr id="20483" name="Rectangle 3"/>
          <p:cNvSpPr>
            <a:spLocks noGrp="1" noChangeArrowheads="1"/>
          </p:cNvSpPr>
          <p:nvPr>
            <p:ph type="title"/>
          </p:nvPr>
        </p:nvSpPr>
        <p:spPr>
          <a:xfrm>
            <a:off x="609600" y="152400"/>
            <a:ext cx="7772400" cy="685800"/>
          </a:xfrm>
        </p:spPr>
        <p:txBody>
          <a:bodyPr/>
          <a:lstStyle/>
          <a:p>
            <a:pPr eaLnBrk="1" hangingPunct="1"/>
            <a:r>
              <a:rPr lang="en-US" smtClean="0"/>
              <a:t>2-pt cross Example 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381000" y="1143000"/>
            <a:ext cx="8458200" cy="5562600"/>
          </a:xfrm>
        </p:spPr>
        <p:txBody>
          <a:bodyPr/>
          <a:lstStyle/>
          <a:p>
            <a:pPr algn="l" eaLnBrk="1" hangingPunct="1">
              <a:lnSpc>
                <a:spcPct val="80000"/>
              </a:lnSpc>
            </a:pPr>
            <a:r>
              <a:rPr lang="en-US" sz="2000" b="1" dirty="0" smtClean="0"/>
              <a:t>In guinea pigs, white coat </a:t>
            </a:r>
            <a:r>
              <a:rPr lang="en-US" sz="2000" b="1" i="1" dirty="0" smtClean="0"/>
              <a:t>(w)</a:t>
            </a:r>
            <a:r>
              <a:rPr lang="en-US" sz="2000" b="1" dirty="0" smtClean="0"/>
              <a:t> is recessive to black coat </a:t>
            </a:r>
            <a:r>
              <a:rPr lang="en-US" sz="2000" b="1" i="1" dirty="0" smtClean="0"/>
              <a:t>(W),</a:t>
            </a:r>
            <a:r>
              <a:rPr lang="en-US" sz="2000" b="1" dirty="0" smtClean="0"/>
              <a:t> and wavy hair </a:t>
            </a:r>
            <a:r>
              <a:rPr lang="en-US" sz="2000" b="1" i="1" dirty="0" smtClean="0"/>
              <a:t>(v)</a:t>
            </a:r>
            <a:r>
              <a:rPr lang="en-US" sz="2000" b="1" dirty="0" smtClean="0"/>
              <a:t> is recessive to straight hair</a:t>
            </a:r>
            <a:r>
              <a:rPr lang="en-US" sz="2000" b="1" i="1" dirty="0" smtClean="0"/>
              <a:t> (V).</a:t>
            </a:r>
            <a:r>
              <a:rPr lang="en-US" sz="2000" b="1" dirty="0" smtClean="0"/>
              <a:t>  A breeder crosses a guinea pig that is homozygous for white coat and wavy hair with a guinea pig that is homozygous for black straight hair.  The F1 are then crossed with guinea pigs having white coats and wavy hair in a series of testcrosses.  The following progeny are produced from these testcrosses:</a:t>
            </a:r>
          </a:p>
          <a:p>
            <a:pPr algn="l" eaLnBrk="1" hangingPunct="1">
              <a:lnSpc>
                <a:spcPct val="80000"/>
              </a:lnSpc>
            </a:pPr>
            <a:endParaRPr lang="en-US" sz="2000" b="1" dirty="0" smtClean="0"/>
          </a:p>
          <a:p>
            <a:pPr algn="l" eaLnBrk="1" hangingPunct="1">
              <a:lnSpc>
                <a:spcPct val="80000"/>
              </a:lnSpc>
            </a:pPr>
            <a:r>
              <a:rPr lang="en-US" sz="2000" b="1" dirty="0" smtClean="0"/>
              <a:t>			black, straight		30</a:t>
            </a:r>
          </a:p>
          <a:p>
            <a:pPr algn="l" eaLnBrk="1" hangingPunct="1">
              <a:lnSpc>
                <a:spcPct val="80000"/>
              </a:lnSpc>
            </a:pPr>
            <a:r>
              <a:rPr lang="en-US" sz="2000" b="1" dirty="0" smtClean="0"/>
              <a:t>			black, wavy		11</a:t>
            </a:r>
          </a:p>
          <a:p>
            <a:pPr algn="l" eaLnBrk="1" hangingPunct="1">
              <a:lnSpc>
                <a:spcPct val="80000"/>
              </a:lnSpc>
            </a:pPr>
            <a:r>
              <a:rPr lang="en-US" sz="2000" b="1" dirty="0" smtClean="0"/>
              <a:t>			white, straight		12</a:t>
            </a:r>
          </a:p>
          <a:p>
            <a:pPr algn="l" eaLnBrk="1" hangingPunct="1">
              <a:lnSpc>
                <a:spcPct val="80000"/>
              </a:lnSpc>
            </a:pPr>
            <a:r>
              <a:rPr lang="en-US" sz="2000" b="1" dirty="0" smtClean="0"/>
              <a:t>		</a:t>
            </a:r>
            <a:r>
              <a:rPr lang="en-US" sz="2000" b="1" u="sng" dirty="0" smtClean="0"/>
              <a:t>	white, wavy		31</a:t>
            </a:r>
          </a:p>
          <a:p>
            <a:pPr algn="l" eaLnBrk="1" hangingPunct="1">
              <a:lnSpc>
                <a:spcPct val="80000"/>
              </a:lnSpc>
            </a:pPr>
            <a:r>
              <a:rPr lang="en-US" sz="2000" b="1" dirty="0" smtClean="0"/>
              <a:t>			total			84</a:t>
            </a:r>
          </a:p>
          <a:p>
            <a:pPr algn="l" eaLnBrk="1" hangingPunct="1">
              <a:lnSpc>
                <a:spcPct val="80000"/>
              </a:lnSpc>
            </a:pPr>
            <a:endParaRPr lang="en-US" sz="2000" b="1" dirty="0" smtClean="0"/>
          </a:p>
          <a:p>
            <a:pPr algn="l" eaLnBrk="1" hangingPunct="1">
              <a:lnSpc>
                <a:spcPct val="80000"/>
              </a:lnSpc>
            </a:pPr>
            <a:r>
              <a:rPr lang="en-US" sz="2000" b="1" dirty="0" smtClean="0"/>
              <a:t>a.)  Are the genes that determine coat color and hair type assorting independently?  Carry out chi-square tests to test this hypothesis.</a:t>
            </a:r>
          </a:p>
          <a:p>
            <a:pPr algn="l" eaLnBrk="1" hangingPunct="1">
              <a:lnSpc>
                <a:spcPct val="80000"/>
              </a:lnSpc>
            </a:pPr>
            <a:endParaRPr lang="en-US" sz="2000" b="1" dirty="0" smtClean="0"/>
          </a:p>
          <a:p>
            <a:pPr algn="l" eaLnBrk="1" hangingPunct="1">
              <a:lnSpc>
                <a:spcPct val="80000"/>
              </a:lnSpc>
            </a:pPr>
            <a:r>
              <a:rPr lang="en-US" sz="2000" b="1" dirty="0" smtClean="0"/>
              <a:t>b.)  If the genes are not assorting independently, what is the recombination frequency between them?</a:t>
            </a:r>
          </a:p>
        </p:txBody>
      </p:sp>
      <p:sp>
        <p:nvSpPr>
          <p:cNvPr id="21507" name="Rectangle 3"/>
          <p:cNvSpPr>
            <a:spLocks noGrp="1" noChangeArrowheads="1"/>
          </p:cNvSpPr>
          <p:nvPr>
            <p:ph type="ctrTitle"/>
          </p:nvPr>
        </p:nvSpPr>
        <p:spPr>
          <a:xfrm>
            <a:off x="914400" y="304800"/>
            <a:ext cx="7772400" cy="688975"/>
          </a:xfrm>
        </p:spPr>
        <p:txBody>
          <a:bodyPr/>
          <a:lstStyle/>
          <a:p>
            <a:pPr eaLnBrk="1" hangingPunct="1"/>
            <a:r>
              <a:rPr lang="en-US" smtClean="0"/>
              <a:t>2-pt cross Example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304800"/>
            <a:ext cx="83058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a:latin typeface="Arial" charset="0"/>
              </a:rPr>
              <a:t>In corn, purple kernels are dominant over yellow kernels, and full kernels are dominant over shrunken kernels.  A corn plant having purple and full kernels is crossed with a plant having yellow and shrunken kernels, and the following progeny are obtained:</a:t>
            </a:r>
          </a:p>
        </p:txBody>
      </p:sp>
      <p:sp>
        <p:nvSpPr>
          <p:cNvPr id="26627" name="Text Box 3"/>
          <p:cNvSpPr txBox="1">
            <a:spLocks noChangeArrowheads="1"/>
          </p:cNvSpPr>
          <p:nvPr/>
        </p:nvSpPr>
        <p:spPr bwMode="auto">
          <a:xfrm>
            <a:off x="1447800" y="2155368"/>
            <a:ext cx="5943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ial" charset="0"/>
              </a:rPr>
              <a:t>	</a:t>
            </a:r>
            <a:r>
              <a:rPr lang="en-US" b="1" dirty="0">
                <a:latin typeface="Arial" charset="0"/>
              </a:rPr>
              <a:t>purple, full		112</a:t>
            </a:r>
          </a:p>
          <a:p>
            <a:pPr eaLnBrk="1" hangingPunct="1">
              <a:spcBef>
                <a:spcPct val="50000"/>
              </a:spcBef>
            </a:pPr>
            <a:r>
              <a:rPr lang="en-US" b="1" dirty="0">
                <a:latin typeface="Arial" charset="0"/>
              </a:rPr>
              <a:t>	purple, shrunken	103</a:t>
            </a:r>
          </a:p>
          <a:p>
            <a:pPr eaLnBrk="1" hangingPunct="1">
              <a:spcBef>
                <a:spcPct val="50000"/>
              </a:spcBef>
            </a:pPr>
            <a:r>
              <a:rPr lang="en-US" b="1" dirty="0">
                <a:latin typeface="Arial" charset="0"/>
              </a:rPr>
              <a:t>	yellow, full		91</a:t>
            </a:r>
          </a:p>
          <a:p>
            <a:pPr eaLnBrk="1" hangingPunct="1">
              <a:spcBef>
                <a:spcPct val="50000"/>
              </a:spcBef>
            </a:pPr>
            <a:r>
              <a:rPr lang="en-US" b="1" dirty="0">
                <a:latin typeface="Arial" charset="0"/>
              </a:rPr>
              <a:t>	yellow, shrunken	94</a:t>
            </a:r>
            <a:endParaRPr lang="en-US" dirty="0">
              <a:latin typeface="Arial" charset="0"/>
            </a:endParaRPr>
          </a:p>
        </p:txBody>
      </p:sp>
      <p:sp>
        <p:nvSpPr>
          <p:cNvPr id="26628" name="Text Box 4"/>
          <p:cNvSpPr txBox="1">
            <a:spLocks noChangeArrowheads="1"/>
          </p:cNvSpPr>
          <p:nvPr/>
        </p:nvSpPr>
        <p:spPr bwMode="auto">
          <a:xfrm>
            <a:off x="522514" y="4419590"/>
            <a:ext cx="8229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sz="2200" b="1" dirty="0">
                <a:latin typeface="Arial" charset="0"/>
              </a:rPr>
              <a:t>What are the most likely genotypes of the parents and progeny?  Test your genetic hypothesis with a chi-square </a:t>
            </a:r>
            <a:r>
              <a:rPr lang="en-US" sz="2200" b="1" dirty="0" smtClean="0">
                <a:latin typeface="Arial" charset="0"/>
              </a:rPr>
              <a:t>test </a:t>
            </a:r>
            <a:r>
              <a:rPr lang="en-US" sz="1800" dirty="0" smtClean="0">
                <a:latin typeface="Arial" charset="0"/>
              </a:rPr>
              <a:t>(H</a:t>
            </a:r>
            <a:r>
              <a:rPr lang="en-US" sz="1800" baseline="-25000" dirty="0" smtClean="0">
                <a:latin typeface="Arial" charset="0"/>
              </a:rPr>
              <a:t>0</a:t>
            </a:r>
            <a:r>
              <a:rPr lang="en-US" sz="1800" dirty="0" smtClean="0">
                <a:latin typeface="Arial" charset="0"/>
              </a:rPr>
              <a:t> = independent assortment; H</a:t>
            </a:r>
            <a:r>
              <a:rPr lang="en-US" sz="1800" baseline="-25000" dirty="0" smtClean="0">
                <a:latin typeface="Arial" charset="0"/>
              </a:rPr>
              <a:t>1</a:t>
            </a:r>
            <a:r>
              <a:rPr lang="en-US" sz="1800" dirty="0" smtClean="0">
                <a:latin typeface="Arial" charset="0"/>
              </a:rPr>
              <a:t> = linkage)</a:t>
            </a:r>
            <a:endParaRPr lang="en-US" sz="2200" dirty="0">
              <a:latin typeface="Arial" charset="0"/>
            </a:endParaRPr>
          </a:p>
          <a:p>
            <a:pPr eaLnBrk="1" hangingPunct="1">
              <a:lnSpc>
                <a:spcPct val="80000"/>
              </a:lnSpc>
              <a:spcBef>
                <a:spcPct val="20000"/>
              </a:spcBef>
              <a:buFontTx/>
              <a:buChar char="•"/>
            </a:pPr>
            <a:r>
              <a:rPr lang="en-US" sz="2200" b="1" dirty="0">
                <a:latin typeface="Arial" charset="0"/>
              </a:rPr>
              <a:t>If the genes are not assorting independently, what is the recombination frequency between them?</a:t>
            </a:r>
          </a:p>
        </p:txBody>
      </p:sp>
      <p:cxnSp>
        <p:nvCxnSpPr>
          <p:cNvPr id="5" name="Straight Arrow Connector 4"/>
          <p:cNvCxnSpPr/>
          <p:nvPr/>
        </p:nvCxnSpPr>
        <p:spPr>
          <a:xfrm flipV="1">
            <a:off x="6438901" y="5138057"/>
            <a:ext cx="528636" cy="1088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73286" y="6150427"/>
            <a:ext cx="5008789" cy="646331"/>
          </a:xfrm>
          <a:prstGeom prst="rect">
            <a:avLst/>
          </a:prstGeom>
          <a:solidFill>
            <a:schemeClr val="bg1"/>
          </a:solidFill>
          <a:ln>
            <a:solidFill>
              <a:schemeClr val="tx1"/>
            </a:solidFill>
          </a:ln>
        </p:spPr>
        <p:txBody>
          <a:bodyPr wrap="square">
            <a:spAutoFit/>
          </a:bodyPr>
          <a:lstStyle/>
          <a:p>
            <a:pPr>
              <a:defRPr/>
            </a:pPr>
            <a:r>
              <a:rPr lang="en-US" sz="1200" dirty="0">
                <a:latin typeface="+mn-lt"/>
              </a:rPr>
              <a:t>For chi-square tests of linkage, we can only directly test “no </a:t>
            </a:r>
            <a:r>
              <a:rPr lang="en-US" sz="1200" dirty="0" smtClean="0">
                <a:latin typeface="+mn-lt"/>
              </a:rPr>
              <a:t>linkage” (</a:t>
            </a:r>
            <a:r>
              <a:rPr lang="en-US" sz="1200" dirty="0" err="1" smtClean="0">
                <a:latin typeface="+mn-lt"/>
              </a:rPr>
              <a:t>indep</a:t>
            </a:r>
            <a:r>
              <a:rPr lang="en-US" sz="1200" dirty="0" smtClean="0">
                <a:latin typeface="+mn-lt"/>
              </a:rPr>
              <a:t> assortment. </a:t>
            </a:r>
            <a:r>
              <a:rPr lang="en-US" sz="1200" dirty="0">
                <a:latin typeface="+mn-lt"/>
              </a:rPr>
              <a:t>We cannot directly test for “linkage” with chi-square analysis (too many different possible map distances to test).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 7-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5100"/>
            <a:ext cx="8239125"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0038" y="1671638"/>
            <a:ext cx="8497887" cy="4618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2767013" y="6180138"/>
            <a:ext cx="6369050" cy="646112"/>
          </a:xfrm>
          <a:prstGeom prst="rect">
            <a:avLst/>
          </a:prstGeom>
          <a:noFill/>
        </p:spPr>
        <p:txBody>
          <a:bodyPr>
            <a:spAutoFit/>
          </a:bodyPr>
          <a:lstStyle/>
          <a:p>
            <a:pPr algn="r">
              <a:defRPr/>
            </a:pPr>
            <a:r>
              <a:rPr lang="en-US" sz="1800" b="1" dirty="0">
                <a:latin typeface="+mn-lt"/>
              </a:rPr>
              <a:t>What are the most frequent phenotypes you expect from each cross?</a:t>
            </a:r>
          </a:p>
        </p:txBody>
      </p:sp>
      <p:sp>
        <p:nvSpPr>
          <p:cNvPr id="5" name="TextBox 4"/>
          <p:cNvSpPr txBox="1"/>
          <p:nvPr/>
        </p:nvSpPr>
        <p:spPr>
          <a:xfrm>
            <a:off x="1600200" y="3213100"/>
            <a:ext cx="6248400" cy="1200150"/>
          </a:xfrm>
          <a:prstGeom prst="rect">
            <a:avLst/>
          </a:prstGeom>
          <a:noFill/>
        </p:spPr>
        <p:txBody>
          <a:bodyPr>
            <a:spAutoFit/>
          </a:bodyPr>
          <a:lstStyle/>
          <a:p>
            <a:pPr>
              <a:defRPr/>
            </a:pPr>
            <a:r>
              <a:rPr lang="en-US" dirty="0">
                <a:latin typeface="+mn-lt"/>
              </a:rPr>
              <a:t>(Don’t assume that dominant A is always linked with dominant B, </a:t>
            </a:r>
          </a:p>
          <a:p>
            <a:pPr>
              <a:defRPr/>
            </a:pPr>
            <a:r>
              <a:rPr lang="en-US" dirty="0">
                <a:latin typeface="+mn-lt"/>
              </a:rPr>
              <a:t>and recessive a is linked with recessive 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7-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5100"/>
            <a:ext cx="8239125"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127125" y="2479675"/>
            <a:ext cx="695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24579" name="Text Box 3"/>
          <p:cNvSpPr txBox="1">
            <a:spLocks noChangeArrowheads="1"/>
          </p:cNvSpPr>
          <p:nvPr/>
        </p:nvSpPr>
        <p:spPr bwMode="auto">
          <a:xfrm>
            <a:off x="457200" y="380990"/>
            <a:ext cx="8305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atin typeface="Arial" charset="0"/>
              </a:rPr>
              <a:t>In corn, the allele for colored (C) seeds is completely dominant to the allele for colorless (c) seeds.  And in another gene controlling for seed tissue, the allele for full seeds (F) is dominant to shrunken (f).  A true-breeding colored shrunken-seeded plant was crossed with a </a:t>
            </a:r>
            <a:r>
              <a:rPr lang="en-US" b="1" dirty="0" smtClean="0">
                <a:latin typeface="Arial" charset="0"/>
              </a:rPr>
              <a:t>true-breeding colorless</a:t>
            </a:r>
            <a:r>
              <a:rPr lang="en-US" b="1" dirty="0">
                <a:latin typeface="Arial" charset="0"/>
              </a:rPr>
              <a:t>, full-seeded </a:t>
            </a:r>
            <a:r>
              <a:rPr lang="en-US" b="1" dirty="0" smtClean="0">
                <a:latin typeface="Arial" charset="0"/>
              </a:rPr>
              <a:t>plant.  </a:t>
            </a:r>
            <a:r>
              <a:rPr lang="en-US" b="1" dirty="0">
                <a:latin typeface="Arial" charset="0"/>
              </a:rPr>
              <a:t>The F1 colored-full plants were test crossed to the doubly recessive type (colorless, shrunken).  The F2 progeny are as follows: </a:t>
            </a:r>
          </a:p>
        </p:txBody>
      </p:sp>
      <p:sp>
        <p:nvSpPr>
          <p:cNvPr id="24580" name="Text Box 4"/>
          <p:cNvSpPr txBox="1">
            <a:spLocks noChangeArrowheads="1"/>
          </p:cNvSpPr>
          <p:nvPr/>
        </p:nvSpPr>
        <p:spPr bwMode="auto">
          <a:xfrm>
            <a:off x="533400" y="3962400"/>
            <a:ext cx="4800600" cy="2511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pPr>
            <a:r>
              <a:rPr lang="en-US" b="1">
                <a:latin typeface="Arial" charset="0"/>
              </a:rPr>
              <a:t>Colored, full			1841</a:t>
            </a:r>
          </a:p>
          <a:p>
            <a:pPr eaLnBrk="1" hangingPunct="1">
              <a:lnSpc>
                <a:spcPct val="60000"/>
              </a:lnSpc>
              <a:spcBef>
                <a:spcPct val="50000"/>
              </a:spcBef>
            </a:pPr>
            <a:r>
              <a:rPr lang="en-US" b="1">
                <a:latin typeface="Arial" charset="0"/>
              </a:rPr>
              <a:t>Colored, shrunken	  	2286</a:t>
            </a:r>
          </a:p>
          <a:p>
            <a:pPr eaLnBrk="1" hangingPunct="1">
              <a:lnSpc>
                <a:spcPct val="60000"/>
              </a:lnSpc>
              <a:spcBef>
                <a:spcPct val="50000"/>
              </a:spcBef>
            </a:pPr>
            <a:r>
              <a:rPr lang="en-US" b="1">
                <a:latin typeface="Arial" charset="0"/>
              </a:rPr>
              <a:t>Colorless full		2436</a:t>
            </a:r>
          </a:p>
          <a:p>
            <a:pPr eaLnBrk="1" hangingPunct="1">
              <a:lnSpc>
                <a:spcPct val="70000"/>
              </a:lnSpc>
              <a:spcBef>
                <a:spcPct val="50000"/>
              </a:spcBef>
            </a:pPr>
            <a:r>
              <a:rPr lang="en-US" b="1">
                <a:latin typeface="Arial" charset="0"/>
              </a:rPr>
              <a:t>Colorless shrunken    	</a:t>
            </a:r>
            <a:r>
              <a:rPr lang="en-US" b="1" u="sng">
                <a:latin typeface="Arial" charset="0"/>
              </a:rPr>
              <a:t>1805</a:t>
            </a:r>
          </a:p>
          <a:p>
            <a:pPr eaLnBrk="1" hangingPunct="1">
              <a:lnSpc>
                <a:spcPct val="70000"/>
              </a:lnSpc>
              <a:spcBef>
                <a:spcPct val="50000"/>
              </a:spcBef>
            </a:pPr>
            <a:r>
              <a:rPr lang="en-US" b="1">
                <a:latin typeface="Arial" charset="0"/>
              </a:rPr>
              <a:t>Total				8,368</a:t>
            </a:r>
          </a:p>
          <a:p>
            <a:pPr eaLnBrk="1" hangingPunct="1">
              <a:lnSpc>
                <a:spcPct val="60000"/>
              </a:lnSpc>
              <a:spcBef>
                <a:spcPct val="50000"/>
              </a:spcBef>
            </a:pPr>
            <a:endParaRPr lang="en-US" b="1">
              <a:latin typeface="Arial" charset="0"/>
            </a:endParaRPr>
          </a:p>
        </p:txBody>
      </p:sp>
      <p:sp>
        <p:nvSpPr>
          <p:cNvPr id="24581" name="Text Box 5"/>
          <p:cNvSpPr txBox="1">
            <a:spLocks noChangeArrowheads="1"/>
          </p:cNvSpPr>
          <p:nvPr/>
        </p:nvSpPr>
        <p:spPr bwMode="auto">
          <a:xfrm>
            <a:off x="5638800" y="3962400"/>
            <a:ext cx="3124200"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latin typeface="Arial" charset="0"/>
              </a:rPr>
              <a:t>Are the genes linked?</a:t>
            </a:r>
          </a:p>
          <a:p>
            <a:pPr eaLnBrk="1" hangingPunct="1">
              <a:spcBef>
                <a:spcPct val="50000"/>
              </a:spcBef>
            </a:pPr>
            <a:r>
              <a:rPr lang="en-US" sz="2000" b="1">
                <a:latin typeface="Arial" charset="0"/>
              </a:rPr>
              <a:t>What is the map distance?</a:t>
            </a:r>
          </a:p>
          <a:p>
            <a:pPr eaLnBrk="1" hangingPunct="1">
              <a:spcBef>
                <a:spcPct val="50000"/>
              </a:spcBef>
            </a:pPr>
            <a:r>
              <a:rPr lang="en-US" sz="2000" b="1">
                <a:latin typeface="Arial" charset="0"/>
              </a:rPr>
              <a:t>C’some configuration of F1 heterozygote?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0"/>
            <a:ext cx="7772400" cy="1143000"/>
          </a:xfrm>
        </p:spPr>
        <p:txBody>
          <a:bodyPr/>
          <a:lstStyle/>
          <a:p>
            <a:pPr eaLnBrk="1" hangingPunct="1"/>
            <a:r>
              <a:rPr lang="en-US" sz="2400" b="1" smtClean="0"/>
              <a:t>Genetic Mapping</a:t>
            </a:r>
            <a:br>
              <a:rPr lang="en-US" sz="2400" b="1" smtClean="0"/>
            </a:br>
            <a:r>
              <a:rPr lang="en-US" sz="2400" b="1" smtClean="0"/>
              <a:t>Outline/Study Guide, cont.</a:t>
            </a:r>
          </a:p>
        </p:txBody>
      </p:sp>
      <p:sp>
        <p:nvSpPr>
          <p:cNvPr id="3075" name="Rectangle 3"/>
          <p:cNvSpPr>
            <a:spLocks noGrp="1" noChangeArrowheads="1"/>
          </p:cNvSpPr>
          <p:nvPr>
            <p:ph type="body" idx="1"/>
          </p:nvPr>
        </p:nvSpPr>
        <p:spPr>
          <a:xfrm>
            <a:off x="533400" y="1295400"/>
            <a:ext cx="8077200" cy="5181600"/>
          </a:xfrm>
        </p:spPr>
        <p:txBody>
          <a:bodyPr/>
          <a:lstStyle/>
          <a:p>
            <a:pPr eaLnBrk="1" hangingPunct="1">
              <a:lnSpc>
                <a:spcPct val="80000"/>
              </a:lnSpc>
              <a:buFontTx/>
              <a:buNone/>
            </a:pPr>
            <a:r>
              <a:rPr lang="en-US" sz="1800" smtClean="0"/>
              <a:t>Gene Map Distances</a:t>
            </a:r>
          </a:p>
          <a:p>
            <a:pPr eaLnBrk="1" hangingPunct="1">
              <a:lnSpc>
                <a:spcPct val="80000"/>
              </a:lnSpc>
            </a:pPr>
            <a:r>
              <a:rPr lang="en-US" sz="1800" smtClean="0"/>
              <a:t>How are genetic map distances between linked genes determined? (How do you determine mu?)</a:t>
            </a:r>
          </a:p>
          <a:p>
            <a:pPr eaLnBrk="1" hangingPunct="1">
              <a:lnSpc>
                <a:spcPct val="80000"/>
              </a:lnSpc>
            </a:pPr>
            <a:r>
              <a:rPr lang="en-US" sz="1800" smtClean="0"/>
              <a:t>Given a particular map distance between two genes, what percentage of gametes are expected to be in the original configuration? In the recombinant configuration?</a:t>
            </a:r>
          </a:p>
          <a:p>
            <a:pPr eaLnBrk="1" hangingPunct="1">
              <a:lnSpc>
                <a:spcPct val="80000"/>
              </a:lnSpc>
            </a:pPr>
            <a:r>
              <a:rPr lang="en-US" sz="1800" smtClean="0"/>
              <a:t>Given a particular map distance between genes, how would you predict the probability of getting specific progeny from parents of a specific genotype?</a:t>
            </a:r>
          </a:p>
          <a:p>
            <a:pPr eaLnBrk="1" hangingPunct="1">
              <a:lnSpc>
                <a:spcPct val="90000"/>
              </a:lnSpc>
            </a:pPr>
            <a:r>
              <a:rPr lang="en-US" sz="1800" smtClean="0"/>
              <a:t>Determining gene order of three linked genes</a:t>
            </a:r>
          </a:p>
          <a:p>
            <a:pPr lvl="1" eaLnBrk="1" hangingPunct="1">
              <a:lnSpc>
                <a:spcPct val="90000"/>
              </a:lnSpc>
            </a:pPr>
            <a:r>
              <a:rPr lang="en-US" sz="1800" smtClean="0"/>
              <a:t>How do you perform 2-point mapping and 3-point mapping?</a:t>
            </a:r>
          </a:p>
          <a:p>
            <a:pPr lvl="1" eaLnBrk="1" hangingPunct="1">
              <a:lnSpc>
                <a:spcPct val="90000"/>
              </a:lnSpc>
            </a:pPr>
            <a:r>
              <a:rPr lang="en-US" sz="1800" smtClean="0"/>
              <a:t>How does one determine </a:t>
            </a:r>
            <a:r>
              <a:rPr lang="en-US" sz="1800" i="1" smtClean="0"/>
              <a:t>in cis</a:t>
            </a:r>
            <a:r>
              <a:rPr lang="en-US" sz="1800" smtClean="0"/>
              <a:t> and </a:t>
            </a:r>
            <a:r>
              <a:rPr lang="en-US" sz="1800" i="1" smtClean="0"/>
              <a:t>in trans</a:t>
            </a:r>
            <a:r>
              <a:rPr lang="en-US" sz="1800" smtClean="0"/>
              <a:t> configuration?</a:t>
            </a:r>
          </a:p>
          <a:p>
            <a:pPr lvl="1" eaLnBrk="1" hangingPunct="1">
              <a:lnSpc>
                <a:spcPct val="90000"/>
              </a:lnSpc>
            </a:pPr>
            <a:r>
              <a:rPr lang="en-US" sz="1800" smtClean="0"/>
              <a:t>During 3-point mapping, why are the double-cross over events included during the calculation of each map distance?</a:t>
            </a:r>
          </a:p>
          <a:p>
            <a:pPr eaLnBrk="1" hangingPunct="1">
              <a:lnSpc>
                <a:spcPct val="90000"/>
              </a:lnSpc>
            </a:pPr>
            <a:endParaRPr lang="en-US" sz="1800" smtClean="0"/>
          </a:p>
          <a:p>
            <a:pPr eaLnBrk="1" hangingPunct="1">
              <a:lnSpc>
                <a:spcPct val="90000"/>
              </a:lnSpc>
            </a:pPr>
            <a:r>
              <a:rPr lang="en-US" sz="1800" smtClean="0"/>
              <a:t>[if covered in lecture] What is “Interference” and “coefficient of coincidence” in recombination?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127125" y="2479675"/>
            <a:ext cx="695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25603" name="Text Box 4"/>
          <p:cNvSpPr txBox="1">
            <a:spLocks noChangeArrowheads="1"/>
          </p:cNvSpPr>
          <p:nvPr/>
        </p:nvSpPr>
        <p:spPr bwMode="auto">
          <a:xfrm>
            <a:off x="457200" y="762000"/>
            <a:ext cx="8305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In corn, the allele for colored (C) seeds is completely dominant to the allele for colorless (c) seeds.  And in another gene controlling for seed tissue, the allele for full seeds (F) is dominant to shrunken (f).  A true-breeding colored full-seeded plant was crossed with a colorless, shrunken-seeded one.  The F1 colored-full plants were test crossed to the doubly recessive type (colorless, shrunken).  The F2 progeny are as follows: </a:t>
            </a:r>
          </a:p>
        </p:txBody>
      </p:sp>
      <p:sp>
        <p:nvSpPr>
          <p:cNvPr id="25604" name="Text Box 5"/>
          <p:cNvSpPr txBox="1">
            <a:spLocks noChangeArrowheads="1"/>
          </p:cNvSpPr>
          <p:nvPr/>
        </p:nvSpPr>
        <p:spPr bwMode="auto">
          <a:xfrm>
            <a:off x="533400" y="3962400"/>
            <a:ext cx="4800600" cy="2511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pPr>
            <a:r>
              <a:rPr lang="en-US" b="1">
                <a:latin typeface="Arial" charset="0"/>
              </a:rPr>
              <a:t>Colored, full			4,032</a:t>
            </a:r>
          </a:p>
          <a:p>
            <a:pPr eaLnBrk="1" hangingPunct="1">
              <a:lnSpc>
                <a:spcPct val="60000"/>
              </a:lnSpc>
              <a:spcBef>
                <a:spcPct val="50000"/>
              </a:spcBef>
            </a:pPr>
            <a:r>
              <a:rPr lang="en-US" b="1">
                <a:latin typeface="Arial" charset="0"/>
              </a:rPr>
              <a:t>Colored, shrunken	  	   149</a:t>
            </a:r>
          </a:p>
          <a:p>
            <a:pPr eaLnBrk="1" hangingPunct="1">
              <a:lnSpc>
                <a:spcPct val="60000"/>
              </a:lnSpc>
              <a:spcBef>
                <a:spcPct val="50000"/>
              </a:spcBef>
            </a:pPr>
            <a:r>
              <a:rPr lang="en-US" b="1">
                <a:latin typeface="Arial" charset="0"/>
              </a:rPr>
              <a:t>Colorless full		   152</a:t>
            </a:r>
          </a:p>
          <a:p>
            <a:pPr eaLnBrk="1" hangingPunct="1">
              <a:lnSpc>
                <a:spcPct val="70000"/>
              </a:lnSpc>
              <a:spcBef>
                <a:spcPct val="50000"/>
              </a:spcBef>
            </a:pPr>
            <a:r>
              <a:rPr lang="en-US" b="1">
                <a:latin typeface="Arial" charset="0"/>
              </a:rPr>
              <a:t>Colorless shrunken    	</a:t>
            </a:r>
            <a:r>
              <a:rPr lang="en-US" b="1" u="sng">
                <a:latin typeface="Arial" charset="0"/>
              </a:rPr>
              <a:t>4,032</a:t>
            </a:r>
          </a:p>
          <a:p>
            <a:pPr eaLnBrk="1" hangingPunct="1">
              <a:lnSpc>
                <a:spcPct val="70000"/>
              </a:lnSpc>
              <a:spcBef>
                <a:spcPct val="50000"/>
              </a:spcBef>
            </a:pPr>
            <a:r>
              <a:rPr lang="en-US" b="1">
                <a:latin typeface="Arial" charset="0"/>
              </a:rPr>
              <a:t>Total				8,368</a:t>
            </a:r>
          </a:p>
          <a:p>
            <a:pPr eaLnBrk="1" hangingPunct="1">
              <a:lnSpc>
                <a:spcPct val="60000"/>
              </a:lnSpc>
              <a:spcBef>
                <a:spcPct val="50000"/>
              </a:spcBef>
            </a:pPr>
            <a:endParaRPr lang="en-US" b="1">
              <a:latin typeface="Arial" charset="0"/>
            </a:endParaRPr>
          </a:p>
        </p:txBody>
      </p:sp>
      <p:sp>
        <p:nvSpPr>
          <p:cNvPr id="25605" name="Text Box 5"/>
          <p:cNvSpPr txBox="1">
            <a:spLocks noChangeArrowheads="1"/>
          </p:cNvSpPr>
          <p:nvPr/>
        </p:nvSpPr>
        <p:spPr bwMode="auto">
          <a:xfrm>
            <a:off x="5638800" y="3962400"/>
            <a:ext cx="3124200"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latin typeface="Arial" charset="0"/>
              </a:rPr>
              <a:t>Are the genes linked?</a:t>
            </a:r>
          </a:p>
          <a:p>
            <a:pPr eaLnBrk="1" hangingPunct="1">
              <a:spcBef>
                <a:spcPct val="50000"/>
              </a:spcBef>
            </a:pPr>
            <a:r>
              <a:rPr lang="en-US" sz="2000" b="1">
                <a:latin typeface="Arial" charset="0"/>
              </a:rPr>
              <a:t>What is the map distance?</a:t>
            </a:r>
          </a:p>
          <a:p>
            <a:pPr eaLnBrk="1" hangingPunct="1">
              <a:spcBef>
                <a:spcPct val="50000"/>
              </a:spcBef>
            </a:pPr>
            <a:r>
              <a:rPr lang="en-US" sz="2000" b="1">
                <a:latin typeface="Arial" charset="0"/>
              </a:rPr>
              <a:t>C’some configuration of F1 heterozygote?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800" smtClean="0"/>
              <a:t>Which is the correct use of chi-square test in determining linkage?</a:t>
            </a:r>
          </a:p>
        </p:txBody>
      </p:sp>
      <p:sp>
        <p:nvSpPr>
          <p:cNvPr id="27651" name="Content Placeholder 2"/>
          <p:cNvSpPr>
            <a:spLocks noGrp="1"/>
          </p:cNvSpPr>
          <p:nvPr>
            <p:ph idx="1"/>
          </p:nvPr>
        </p:nvSpPr>
        <p:spPr>
          <a:xfrm>
            <a:off x="236538" y="2174875"/>
            <a:ext cx="8828087" cy="3727450"/>
          </a:xfrm>
        </p:spPr>
        <p:txBody>
          <a:bodyPr/>
          <a:lstStyle/>
          <a:p>
            <a:pPr>
              <a:buFontTx/>
              <a:buNone/>
            </a:pPr>
            <a:r>
              <a:rPr lang="en-US" sz="2400" dirty="0" smtClean="0"/>
              <a:t>a. 0.05 &gt; p, reject hypothesis of Independent Assortment</a:t>
            </a:r>
          </a:p>
          <a:p>
            <a:pPr>
              <a:buFontTx/>
              <a:buNone/>
            </a:pPr>
            <a:endParaRPr lang="en-US" sz="2400" dirty="0" smtClean="0"/>
          </a:p>
          <a:p>
            <a:pPr>
              <a:buFontTx/>
              <a:buNone/>
            </a:pPr>
            <a:r>
              <a:rPr lang="en-US" sz="2400" dirty="0" smtClean="0"/>
              <a:t>b. 0.05 &gt; p, support hypothesis </a:t>
            </a:r>
            <a:r>
              <a:rPr lang="en-US" sz="2400" dirty="0"/>
              <a:t>of Independent Assortment</a:t>
            </a:r>
            <a:endParaRPr lang="en-US" sz="2400" dirty="0" smtClean="0"/>
          </a:p>
          <a:p>
            <a:pPr>
              <a:buFontTx/>
              <a:buNone/>
            </a:pPr>
            <a:endParaRPr lang="en-US" sz="2400" dirty="0" smtClean="0"/>
          </a:p>
          <a:p>
            <a:pPr>
              <a:buFontTx/>
              <a:buNone/>
            </a:pPr>
            <a:r>
              <a:rPr lang="en-US" sz="2400" dirty="0" smtClean="0"/>
              <a:t>c. 0.05 &gt; p, reject hypothesis </a:t>
            </a:r>
            <a:r>
              <a:rPr lang="en-US" sz="2400" dirty="0"/>
              <a:t>of </a:t>
            </a:r>
            <a:r>
              <a:rPr lang="en-US" sz="2400" dirty="0" smtClean="0"/>
              <a:t>Linkage</a:t>
            </a:r>
          </a:p>
          <a:p>
            <a:pPr>
              <a:buFontTx/>
              <a:buNone/>
            </a:pPr>
            <a:endParaRPr lang="en-US" sz="2400" dirty="0" smtClean="0"/>
          </a:p>
          <a:p>
            <a:pPr>
              <a:buFontTx/>
              <a:buNone/>
            </a:pPr>
            <a:r>
              <a:rPr lang="en-US" sz="2400" dirty="0" smtClean="0"/>
              <a:t>d. p &gt; 0.05, support hypothesis </a:t>
            </a:r>
            <a:r>
              <a:rPr lang="en-US" sz="2400" dirty="0"/>
              <a:t>of </a:t>
            </a:r>
            <a:r>
              <a:rPr lang="en-US" sz="2400" dirty="0" smtClean="0"/>
              <a:t>Linkage</a:t>
            </a:r>
          </a:p>
          <a:p>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594360" y="472440"/>
            <a:ext cx="7772400" cy="2476500"/>
          </a:xfrm>
        </p:spPr>
        <p:txBody>
          <a:bodyPr/>
          <a:lstStyle/>
          <a:p>
            <a:pPr eaLnBrk="1" hangingPunct="1">
              <a:buFontTx/>
              <a:buNone/>
            </a:pPr>
            <a:r>
              <a:rPr lang="en-US" sz="2400" dirty="0" smtClean="0"/>
              <a:t>In tomatoes, tall (D) is dominant over dwarf (d), and smooth fruit (P) is dominant over pubescent fruit (p) (covered with fine hairs).  A farmer has two tall and smooth plants, Plant A and Plant B.  He crosses these plants with the same dwarf and pubescent plant, and obtains the following numbers of progeny:</a:t>
            </a:r>
          </a:p>
        </p:txBody>
      </p:sp>
      <p:graphicFrame>
        <p:nvGraphicFramePr>
          <p:cNvPr id="4" name="Group 44"/>
          <p:cNvGraphicFramePr>
            <a:graphicFrameLocks/>
          </p:cNvGraphicFramePr>
          <p:nvPr>
            <p:extLst>
              <p:ext uri="{D42A27DB-BD31-4B8C-83A1-F6EECF244321}">
                <p14:modId xmlns:p14="http://schemas.microsoft.com/office/powerpoint/2010/main" val="3486883458"/>
              </p:ext>
            </p:extLst>
          </p:nvPr>
        </p:nvGraphicFramePr>
        <p:xfrm>
          <a:off x="326572" y="3265713"/>
          <a:ext cx="5159828" cy="3407230"/>
        </p:xfrm>
        <a:graphic>
          <a:graphicData uri="http://schemas.openxmlformats.org/drawingml/2006/table">
            <a:tbl>
              <a:tblPr/>
              <a:tblGrid>
                <a:gridCol w="1171296"/>
                <a:gridCol w="1861418"/>
                <a:gridCol w="2127114"/>
              </a:tblGrid>
              <a:tr h="906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Progeny of Plant 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Progeny of Plant B</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6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Dd Pp</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122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Dd pp</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82</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6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dd Pp</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82</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6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dd pp</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124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2" name="Text Box 45"/>
          <p:cNvSpPr txBox="1">
            <a:spLocks noChangeArrowheads="1"/>
          </p:cNvSpPr>
          <p:nvPr/>
        </p:nvSpPr>
        <p:spPr bwMode="auto">
          <a:xfrm>
            <a:off x="5648325" y="3343275"/>
            <a:ext cx="3076575" cy="314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sz="1800">
                <a:latin typeface="Arial" charset="0"/>
              </a:rPr>
              <a:t>What are the genotypes of plant A and plant B?</a:t>
            </a:r>
          </a:p>
          <a:p>
            <a:pPr eaLnBrk="1" hangingPunct="1">
              <a:spcBef>
                <a:spcPct val="50000"/>
              </a:spcBef>
              <a:buFontTx/>
              <a:buChar char="•"/>
            </a:pPr>
            <a:r>
              <a:rPr lang="en-US" sz="1800">
                <a:latin typeface="Arial" charset="0"/>
              </a:rPr>
              <a:t>Are the loci linked?  What is the mu?</a:t>
            </a:r>
          </a:p>
          <a:p>
            <a:pPr eaLnBrk="1" hangingPunct="1">
              <a:spcBef>
                <a:spcPct val="50000"/>
              </a:spcBef>
              <a:buFontTx/>
              <a:buChar char="•"/>
            </a:pPr>
            <a:r>
              <a:rPr lang="en-US" sz="1800">
                <a:latin typeface="Arial" charset="0"/>
              </a:rPr>
              <a:t>Explain why different proportions of progeny are produced when plant A and plant B are crossed with the same dwarf pubescent plant.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a:spLocks noGrp="1" noChangeArrowheads="1"/>
          </p:cNvSpPr>
          <p:nvPr>
            <p:ph type="body" idx="1"/>
          </p:nvPr>
        </p:nvSpPr>
        <p:spPr>
          <a:xfrm>
            <a:off x="609600" y="304800"/>
            <a:ext cx="7772400" cy="5943600"/>
          </a:xfrm>
        </p:spPr>
        <p:txBody>
          <a:bodyPr/>
          <a:lstStyle/>
          <a:p>
            <a:pPr eaLnBrk="1" hangingPunct="1"/>
            <a:r>
              <a:rPr lang="en-US" sz="2800" smtClean="0"/>
              <a:t>What are the genotypes of plant A and plant B?  Plant A:  DP/dp		Plant B: Dp/dP</a:t>
            </a:r>
          </a:p>
          <a:p>
            <a:pPr eaLnBrk="1" hangingPunct="1"/>
            <a:endParaRPr lang="en-US" sz="2800" smtClean="0"/>
          </a:p>
          <a:p>
            <a:pPr eaLnBrk="1" hangingPunct="1"/>
            <a:r>
              <a:rPr lang="en-US" sz="2800" smtClean="0"/>
              <a:t>Are the loci linked?  Yes.  What is the mu?</a:t>
            </a:r>
          </a:p>
          <a:p>
            <a:pPr lvl="1" eaLnBrk="1" hangingPunct="1"/>
            <a:r>
              <a:rPr lang="en-US" sz="2400" smtClean="0"/>
              <a:t>Data from Plant A: 3.9 mu</a:t>
            </a:r>
          </a:p>
          <a:p>
            <a:pPr lvl="1" eaLnBrk="1" hangingPunct="1"/>
            <a:r>
              <a:rPr lang="en-US" sz="2400" smtClean="0"/>
              <a:t>Data from Plant B: 3.5 mu</a:t>
            </a:r>
          </a:p>
          <a:p>
            <a:pPr lvl="1" eaLnBrk="1" hangingPunct="1"/>
            <a:r>
              <a:rPr lang="en-US" sz="2400" smtClean="0"/>
              <a:t>Combined data: 3.75% (16 recomb. Out of 426 total progeny)</a:t>
            </a:r>
          </a:p>
          <a:p>
            <a:pPr eaLnBrk="1" hangingPunct="1"/>
            <a:r>
              <a:rPr lang="en-US" sz="2800" smtClean="0"/>
              <a:t>Explain why different proportions of progeny are produced when plant A and plant B are crossed with the same dwarf pubescent plant.</a:t>
            </a:r>
          </a:p>
          <a:p>
            <a:pPr lvl="1" eaLnBrk="1" hangingPunct="1"/>
            <a:r>
              <a:rPr lang="en-US" sz="2400" smtClean="0"/>
              <a:t>Plant A is </a:t>
            </a:r>
            <a:r>
              <a:rPr lang="en-US" sz="2400" i="1" smtClean="0"/>
              <a:t>in cis</a:t>
            </a:r>
            <a:r>
              <a:rPr lang="en-US" sz="2400" smtClean="0"/>
              <a:t> for its alleles, while Plant B is </a:t>
            </a:r>
            <a:r>
              <a:rPr lang="en-US" sz="2400" i="1" smtClean="0"/>
              <a:t>in trans.</a:t>
            </a:r>
            <a:endParaRPr lang="en-U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ure 7-11a_n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2300"/>
            <a:ext cx="8531225"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1409700" y="4038600"/>
            <a:ext cx="6781800" cy="1562100"/>
          </a:xfrm>
          <a:prstGeom prst="rect">
            <a:avLst/>
          </a:prstGeom>
          <a:solidFill>
            <a:srgbClr val="F8EED4"/>
          </a:solidFill>
          <a:ln w="9525">
            <a:solidFill>
              <a:srgbClr val="F2F1CC"/>
            </a:solidFill>
            <a:miter lim="800000"/>
            <a:headEnd/>
            <a:tailEnd/>
          </a:ln>
        </p:spPr>
        <p:txBody>
          <a:bodyPr wrap="none" anchor="ctr"/>
          <a:lstStyle/>
          <a:p>
            <a:endParaRPr lang="en-US"/>
          </a:p>
        </p:txBody>
      </p:sp>
      <p:sp>
        <p:nvSpPr>
          <p:cNvPr id="30724" name="Rectangle 4"/>
          <p:cNvSpPr>
            <a:spLocks noGrp="1" noChangeArrowheads="1"/>
          </p:cNvSpPr>
          <p:nvPr>
            <p:ph type="title" idx="4294967295"/>
          </p:nvPr>
        </p:nvSpPr>
        <p:spPr>
          <a:xfrm>
            <a:off x="609600" y="241300"/>
            <a:ext cx="7772400" cy="368300"/>
          </a:xfrm>
        </p:spPr>
        <p:txBody>
          <a:bodyPr/>
          <a:lstStyle/>
          <a:p>
            <a:pPr eaLnBrk="1" hangingPunct="1"/>
            <a:r>
              <a:rPr lang="en-US" sz="2000" smtClean="0"/>
              <a:t>Is the heterozygous parent </a:t>
            </a:r>
            <a:r>
              <a:rPr lang="en-US" sz="2000" i="1" smtClean="0"/>
              <a:t>in cis </a:t>
            </a:r>
            <a:r>
              <a:rPr lang="en-US" sz="2000" smtClean="0"/>
              <a:t>or </a:t>
            </a:r>
            <a:r>
              <a:rPr lang="en-US" sz="2000" i="1" smtClean="0"/>
              <a:t>in trans?</a:t>
            </a:r>
            <a:endParaRPr lang="en-US" sz="2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gure 7-11a_n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2300"/>
            <a:ext cx="8531225"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609600" y="241300"/>
            <a:ext cx="777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tx2"/>
                </a:solidFill>
                <a:latin typeface="Arial" charset="0"/>
              </a:rPr>
              <a:t>Is the heterozygous parent </a:t>
            </a:r>
            <a:r>
              <a:rPr lang="en-US" sz="2000" i="1">
                <a:solidFill>
                  <a:schemeClr val="tx2"/>
                </a:solidFill>
                <a:latin typeface="Arial" charset="0"/>
              </a:rPr>
              <a:t>in cis </a:t>
            </a:r>
            <a:r>
              <a:rPr lang="en-US" sz="2000">
                <a:solidFill>
                  <a:schemeClr val="tx2"/>
                </a:solidFill>
                <a:latin typeface="Arial" charset="0"/>
              </a:rPr>
              <a:t>or </a:t>
            </a:r>
            <a:r>
              <a:rPr lang="en-US" sz="2000" i="1">
                <a:solidFill>
                  <a:schemeClr val="tx2"/>
                </a:solidFill>
                <a:latin typeface="Arial" charset="0"/>
              </a:rPr>
              <a:t>in trans?</a:t>
            </a:r>
            <a:endParaRPr lang="en-US" sz="2000">
              <a:solidFill>
                <a:schemeClr val="tx2"/>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206375" y="679450"/>
            <a:ext cx="8610600" cy="5746750"/>
          </a:xfrm>
        </p:spPr>
        <p:txBody>
          <a:bodyPr/>
          <a:lstStyle/>
          <a:p>
            <a:pPr eaLnBrk="1" hangingPunct="1">
              <a:lnSpc>
                <a:spcPct val="80000"/>
              </a:lnSpc>
              <a:buFontTx/>
              <a:buNone/>
            </a:pPr>
            <a:r>
              <a:rPr lang="en-US" sz="2800" smtClean="0"/>
              <a:t>A cross between individuals with genotypes </a:t>
            </a:r>
            <a:r>
              <a:rPr lang="en-US" sz="2800" i="1" smtClean="0"/>
              <a:t>a</a:t>
            </a:r>
            <a:r>
              <a:rPr lang="en-US" sz="2800" i="1" baseline="30000" smtClean="0"/>
              <a:t>+</a:t>
            </a:r>
            <a:r>
              <a:rPr lang="en-US" sz="2800" i="1" smtClean="0"/>
              <a:t> a b</a:t>
            </a:r>
            <a:r>
              <a:rPr lang="en-US" sz="2800" i="1" baseline="30000" smtClean="0"/>
              <a:t>+</a:t>
            </a:r>
            <a:r>
              <a:rPr lang="en-US" sz="2800" i="1" smtClean="0"/>
              <a:t>b  </a:t>
            </a:r>
            <a:r>
              <a:rPr lang="en-US" sz="2800" smtClean="0"/>
              <a:t>X</a:t>
            </a:r>
            <a:r>
              <a:rPr lang="en-US" sz="2800" i="1" smtClean="0"/>
              <a:t>  aa bb</a:t>
            </a:r>
            <a:r>
              <a:rPr lang="en-US" sz="2800" smtClean="0"/>
              <a:t> produces the following progeny:</a:t>
            </a:r>
          </a:p>
          <a:p>
            <a:pPr eaLnBrk="1" hangingPunct="1">
              <a:lnSpc>
                <a:spcPct val="80000"/>
              </a:lnSpc>
              <a:buFontTx/>
              <a:buNone/>
            </a:pPr>
            <a:r>
              <a:rPr lang="en-US" sz="2800" smtClean="0"/>
              <a:t>		 </a:t>
            </a:r>
            <a:r>
              <a:rPr lang="en-US" sz="2800" i="1" smtClean="0"/>
              <a:t>a</a:t>
            </a:r>
            <a:r>
              <a:rPr lang="en-US" sz="2800" i="1" baseline="30000" smtClean="0"/>
              <a:t>+</a:t>
            </a:r>
            <a:r>
              <a:rPr lang="en-US" sz="2800" i="1" smtClean="0"/>
              <a:t> a b</a:t>
            </a:r>
            <a:r>
              <a:rPr lang="en-US" sz="2800" i="1" baseline="30000" smtClean="0"/>
              <a:t>+</a:t>
            </a:r>
            <a:r>
              <a:rPr lang="en-US" sz="2800" i="1" smtClean="0"/>
              <a:t>b	</a:t>
            </a:r>
            <a:r>
              <a:rPr lang="en-US" sz="2800" smtClean="0"/>
              <a:t>21</a:t>
            </a:r>
          </a:p>
          <a:p>
            <a:pPr eaLnBrk="1" hangingPunct="1">
              <a:lnSpc>
                <a:spcPct val="80000"/>
              </a:lnSpc>
              <a:buFontTx/>
              <a:buNone/>
            </a:pPr>
            <a:r>
              <a:rPr lang="en-US" sz="2800" smtClean="0"/>
              <a:t>		 </a:t>
            </a:r>
            <a:r>
              <a:rPr lang="en-US" sz="2800" i="1" smtClean="0"/>
              <a:t>a</a:t>
            </a:r>
            <a:r>
              <a:rPr lang="en-US" sz="2800" i="1" baseline="30000" smtClean="0"/>
              <a:t>+</a:t>
            </a:r>
            <a:r>
              <a:rPr lang="en-US" sz="2800" i="1" smtClean="0"/>
              <a:t> a bb	</a:t>
            </a:r>
            <a:r>
              <a:rPr lang="en-US" sz="2800" smtClean="0"/>
              <a:t>83</a:t>
            </a:r>
          </a:p>
          <a:p>
            <a:pPr eaLnBrk="1" hangingPunct="1">
              <a:lnSpc>
                <a:spcPct val="80000"/>
              </a:lnSpc>
              <a:buFontTx/>
              <a:buNone/>
            </a:pPr>
            <a:r>
              <a:rPr lang="en-US" sz="2800" smtClean="0"/>
              <a:t>		 </a:t>
            </a:r>
            <a:r>
              <a:rPr lang="en-US" sz="2800" i="1" smtClean="0"/>
              <a:t>aa b</a:t>
            </a:r>
            <a:r>
              <a:rPr lang="en-US" sz="2800" i="1" baseline="30000" smtClean="0"/>
              <a:t>+</a:t>
            </a:r>
            <a:r>
              <a:rPr lang="en-US" sz="2800" i="1" smtClean="0"/>
              <a:t>b	</a:t>
            </a:r>
            <a:r>
              <a:rPr lang="en-US" sz="2800" smtClean="0"/>
              <a:t>77</a:t>
            </a:r>
          </a:p>
          <a:p>
            <a:pPr eaLnBrk="1" hangingPunct="1">
              <a:lnSpc>
                <a:spcPct val="80000"/>
              </a:lnSpc>
              <a:buFontTx/>
              <a:buNone/>
            </a:pPr>
            <a:r>
              <a:rPr lang="en-US" sz="2800" smtClean="0"/>
              <a:t>		 </a:t>
            </a:r>
            <a:r>
              <a:rPr lang="en-US" sz="2800" i="1" smtClean="0"/>
              <a:t>aa bb	</a:t>
            </a:r>
            <a:r>
              <a:rPr lang="en-US" sz="2800" smtClean="0"/>
              <a:t>19</a:t>
            </a:r>
          </a:p>
          <a:p>
            <a:pPr eaLnBrk="1" hangingPunct="1">
              <a:lnSpc>
                <a:spcPct val="80000"/>
              </a:lnSpc>
              <a:buFontTx/>
              <a:buNone/>
            </a:pPr>
            <a:endParaRPr lang="en-US" sz="2800" smtClean="0"/>
          </a:p>
          <a:p>
            <a:pPr eaLnBrk="1" hangingPunct="1">
              <a:lnSpc>
                <a:spcPct val="80000"/>
              </a:lnSpc>
              <a:buFontTx/>
              <a:buNone/>
            </a:pPr>
            <a:r>
              <a:rPr lang="en-US" sz="2800" smtClean="0"/>
              <a:t>a.) Does the evidence indicate that the </a:t>
            </a:r>
            <a:r>
              <a:rPr lang="en-US" sz="2800" i="1" smtClean="0"/>
              <a:t>a</a:t>
            </a:r>
            <a:r>
              <a:rPr lang="en-US" sz="2800" smtClean="0"/>
              <a:t> and </a:t>
            </a:r>
            <a:r>
              <a:rPr lang="en-US" sz="2800" i="1" smtClean="0"/>
              <a:t>b</a:t>
            </a:r>
            <a:r>
              <a:rPr lang="en-US" sz="2800" smtClean="0"/>
              <a:t> loci are linked?</a:t>
            </a:r>
          </a:p>
          <a:p>
            <a:pPr eaLnBrk="1" hangingPunct="1">
              <a:lnSpc>
                <a:spcPct val="80000"/>
              </a:lnSpc>
              <a:buFontTx/>
              <a:buNone/>
            </a:pPr>
            <a:r>
              <a:rPr lang="en-US" sz="2800" smtClean="0"/>
              <a:t>b.)  What is the map distance between </a:t>
            </a:r>
            <a:r>
              <a:rPr lang="en-US" sz="2800" i="1" smtClean="0"/>
              <a:t>a </a:t>
            </a:r>
            <a:r>
              <a:rPr lang="en-US" sz="2800" smtClean="0"/>
              <a:t>and </a:t>
            </a:r>
            <a:r>
              <a:rPr lang="en-US" sz="2800" i="1" smtClean="0"/>
              <a:t>b</a:t>
            </a:r>
            <a:r>
              <a:rPr lang="en-US" sz="2800" smtClean="0"/>
              <a:t>?</a:t>
            </a:r>
          </a:p>
          <a:p>
            <a:pPr eaLnBrk="1" hangingPunct="1">
              <a:lnSpc>
                <a:spcPct val="80000"/>
              </a:lnSpc>
              <a:buFontTx/>
              <a:buNone/>
            </a:pPr>
            <a:r>
              <a:rPr lang="en-US" sz="2800" smtClean="0"/>
              <a:t>c.)  Are the alleles in the heterozygous parent in coupling configuration or repulsion?  How do you know?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09600" y="457200"/>
            <a:ext cx="7696200" cy="5715000"/>
          </a:xfrm>
        </p:spPr>
        <p:txBody>
          <a:bodyPr/>
          <a:lstStyle/>
          <a:p>
            <a:pPr eaLnBrk="1" hangingPunct="1">
              <a:buFontTx/>
              <a:buNone/>
            </a:pPr>
            <a:r>
              <a:rPr lang="en-US" sz="2800" smtClean="0"/>
              <a:t>a.) Does the evidence indicate that the </a:t>
            </a:r>
            <a:r>
              <a:rPr lang="en-US" sz="2800" i="1" smtClean="0"/>
              <a:t>a</a:t>
            </a:r>
            <a:r>
              <a:rPr lang="en-US" sz="2800" smtClean="0"/>
              <a:t> and </a:t>
            </a:r>
            <a:r>
              <a:rPr lang="en-US" sz="2800" i="1" smtClean="0"/>
              <a:t>b</a:t>
            </a:r>
            <a:r>
              <a:rPr lang="en-US" sz="2800" smtClean="0"/>
              <a:t> loci are linked? yes</a:t>
            </a:r>
          </a:p>
          <a:p>
            <a:pPr eaLnBrk="1" hangingPunct="1">
              <a:buFontTx/>
              <a:buNone/>
            </a:pPr>
            <a:r>
              <a:rPr lang="en-US" sz="2800" smtClean="0"/>
              <a:t>b.)  What is the map distance between </a:t>
            </a:r>
            <a:r>
              <a:rPr lang="en-US" sz="2800" i="1" smtClean="0"/>
              <a:t>a </a:t>
            </a:r>
            <a:r>
              <a:rPr lang="en-US" sz="2800" smtClean="0"/>
              <a:t>and </a:t>
            </a:r>
            <a:r>
              <a:rPr lang="en-US" sz="2800" i="1" smtClean="0"/>
              <a:t>b</a:t>
            </a:r>
            <a:r>
              <a:rPr lang="en-US" sz="2800" smtClean="0"/>
              <a:t>? 20 mu</a:t>
            </a:r>
          </a:p>
          <a:p>
            <a:pPr eaLnBrk="1" hangingPunct="1">
              <a:buFontTx/>
              <a:buNone/>
            </a:pPr>
            <a:r>
              <a:rPr lang="en-US" sz="2800" smtClean="0"/>
              <a:t>c.)  Are the alleles in the heterozygous parent in coupling configuration or repulsion?  In repulsion (</a:t>
            </a:r>
            <a:r>
              <a:rPr lang="en-US" sz="2800" i="1" smtClean="0"/>
              <a:t>in trans</a:t>
            </a:r>
            <a:r>
              <a:rPr lang="en-US" sz="2800" smtClean="0"/>
              <a:t>)</a:t>
            </a:r>
          </a:p>
          <a:p>
            <a:pPr eaLnBrk="1" hangingPunct="1">
              <a:buFontTx/>
              <a:buNone/>
            </a:pPr>
            <a:r>
              <a:rPr lang="en-US" sz="2800" smtClean="0"/>
              <a:t>How do you know? The class of progeny with the highest frequency represents the non-recombinant chromosome configuration of the heterozygous parent.  These progeny are a</a:t>
            </a:r>
            <a:r>
              <a:rPr lang="en-US" sz="2800" baseline="30000" smtClean="0"/>
              <a:t>+</a:t>
            </a:r>
            <a:r>
              <a:rPr lang="en-US" sz="2800" smtClean="0"/>
              <a:t>a bb (83) and aa b</a:t>
            </a:r>
            <a:r>
              <a:rPr lang="en-US" sz="2800" baseline="30000" smtClean="0"/>
              <a:t>+</a:t>
            </a:r>
            <a:r>
              <a:rPr lang="en-US" sz="2800" smtClean="0"/>
              <a:t>b (77)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ble_03-04nb"/>
          <p:cNvPicPr>
            <a:picLocks noChangeAspect="1" noChangeArrowheads="1"/>
          </p:cNvPicPr>
          <p:nvPr/>
        </p:nvPicPr>
        <p:blipFill>
          <a:blip r:embed="rId2" cstate="print">
            <a:extLst>
              <a:ext uri="{28A0092B-C50C-407E-A947-70E740481C1C}">
                <a14:useLocalDpi xmlns:a14="http://schemas.microsoft.com/office/drawing/2010/main" val="0"/>
              </a:ext>
            </a:extLst>
          </a:blip>
          <a:srcRect t="7344" r="-37" b="15625"/>
          <a:stretch>
            <a:fillRect/>
          </a:stretch>
        </p:blipFill>
        <p:spPr bwMode="auto">
          <a:xfrm>
            <a:off x="307975" y="828675"/>
            <a:ext cx="85312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609600"/>
            <a:ext cx="8077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a:latin typeface="Arial" charset="0"/>
              </a:rPr>
              <a:t>Genes </a:t>
            </a:r>
            <a:r>
              <a:rPr lang="en-US" sz="2200" b="1" i="1">
                <a:latin typeface="Arial" charset="0"/>
              </a:rPr>
              <a:t>a</a:t>
            </a:r>
            <a:r>
              <a:rPr lang="en-US" sz="2200" b="1">
                <a:latin typeface="Arial" charset="0"/>
              </a:rPr>
              <a:t> and </a:t>
            </a:r>
            <a:r>
              <a:rPr lang="en-US" sz="2200" b="1" i="1">
                <a:latin typeface="Arial" charset="0"/>
              </a:rPr>
              <a:t>b</a:t>
            </a:r>
            <a:r>
              <a:rPr lang="en-US" sz="2200" b="1">
                <a:latin typeface="Arial" charset="0"/>
              </a:rPr>
              <a:t> are on one chromosome, 15 mu apart.  Cross a homozygous </a:t>
            </a:r>
            <a:r>
              <a:rPr lang="en-US" sz="2200" b="1" i="1">
                <a:latin typeface="Arial" charset="0"/>
              </a:rPr>
              <a:t>A B </a:t>
            </a:r>
            <a:r>
              <a:rPr lang="en-US" sz="2200" b="1">
                <a:latin typeface="Arial" charset="0"/>
              </a:rPr>
              <a:t>individual with an </a:t>
            </a:r>
            <a:r>
              <a:rPr lang="en-US" sz="2200" b="1" i="1">
                <a:latin typeface="Arial" charset="0"/>
              </a:rPr>
              <a:t>a b </a:t>
            </a:r>
            <a:r>
              <a:rPr lang="en-US" sz="2200" b="1">
                <a:latin typeface="Arial" charset="0"/>
              </a:rPr>
              <a:t>one, and cross the F1 back to an </a:t>
            </a:r>
            <a:r>
              <a:rPr lang="en-US" sz="2200" b="1" i="1">
                <a:latin typeface="Arial" charset="0"/>
              </a:rPr>
              <a:t>a b </a:t>
            </a:r>
            <a:r>
              <a:rPr lang="en-US" sz="2200" b="1">
                <a:latin typeface="Arial" charset="0"/>
              </a:rPr>
              <a:t>individual.  What are the chances of getting individuals of the following phenotypes in the progeny?</a:t>
            </a:r>
          </a:p>
        </p:txBody>
      </p:sp>
      <p:sp>
        <p:nvSpPr>
          <p:cNvPr id="35843" name="Text Box 3"/>
          <p:cNvSpPr txBox="1">
            <a:spLocks noChangeArrowheads="1"/>
          </p:cNvSpPr>
          <p:nvPr/>
        </p:nvSpPr>
        <p:spPr bwMode="auto">
          <a:xfrm>
            <a:off x="838200" y="3581400"/>
            <a:ext cx="3276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Arial" charset="0"/>
              </a:rPr>
              <a:t>A B</a:t>
            </a:r>
          </a:p>
          <a:p>
            <a:pPr eaLnBrk="1" hangingPunct="1">
              <a:spcBef>
                <a:spcPct val="50000"/>
              </a:spcBef>
            </a:pPr>
            <a:r>
              <a:rPr lang="en-US" b="1" i="1">
                <a:latin typeface="Arial" charset="0"/>
              </a:rPr>
              <a:t>a b</a:t>
            </a:r>
          </a:p>
          <a:p>
            <a:pPr eaLnBrk="1" hangingPunct="1">
              <a:spcBef>
                <a:spcPct val="50000"/>
              </a:spcBef>
            </a:pPr>
            <a:r>
              <a:rPr lang="en-US" b="1" i="1">
                <a:latin typeface="Arial" charset="0"/>
              </a:rPr>
              <a:t>A b</a:t>
            </a:r>
          </a:p>
          <a:p>
            <a:pPr eaLnBrk="1" hangingPunct="1">
              <a:spcBef>
                <a:spcPct val="50000"/>
              </a:spcBef>
            </a:pPr>
            <a:r>
              <a:rPr lang="en-US" b="1" i="1">
                <a:latin typeface="Arial" charset="0"/>
              </a:rPr>
              <a:t>a B</a:t>
            </a:r>
          </a:p>
        </p:txBody>
      </p:sp>
      <p:sp>
        <p:nvSpPr>
          <p:cNvPr id="35844" name="Text Box 4"/>
          <p:cNvSpPr txBox="1">
            <a:spLocks noChangeArrowheads="1"/>
          </p:cNvSpPr>
          <p:nvPr/>
        </p:nvSpPr>
        <p:spPr bwMode="auto">
          <a:xfrm>
            <a:off x="4724400" y="6172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Answers given in class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371" y="304800"/>
            <a:ext cx="8512629" cy="1143000"/>
          </a:xfrm>
        </p:spPr>
        <p:txBody>
          <a:bodyPr/>
          <a:lstStyle/>
          <a:p>
            <a:r>
              <a:rPr lang="en-US" sz="3200" dirty="0" smtClean="0"/>
              <a:t>Exceptions to Idealized </a:t>
            </a:r>
            <a:r>
              <a:rPr lang="en-US" sz="3200" dirty="0" err="1" smtClean="0"/>
              <a:t>Mendelian</a:t>
            </a:r>
            <a:r>
              <a:rPr lang="en-US" sz="3200" dirty="0" smtClean="0"/>
              <a:t> Ratios</a:t>
            </a:r>
          </a:p>
        </p:txBody>
      </p:sp>
      <p:sp>
        <p:nvSpPr>
          <p:cNvPr id="5123" name="Content Placeholder 2"/>
          <p:cNvSpPr>
            <a:spLocks noGrp="1"/>
          </p:cNvSpPr>
          <p:nvPr>
            <p:ph idx="1"/>
          </p:nvPr>
        </p:nvSpPr>
        <p:spPr>
          <a:xfrm>
            <a:off x="609600" y="1621970"/>
            <a:ext cx="7772400" cy="4572000"/>
          </a:xfrm>
        </p:spPr>
        <p:txBody>
          <a:bodyPr/>
          <a:lstStyle/>
          <a:p>
            <a:r>
              <a:rPr lang="en-US" sz="2800" dirty="0" smtClean="0"/>
              <a:t>Linkage</a:t>
            </a:r>
          </a:p>
          <a:p>
            <a:r>
              <a:rPr lang="en-US" sz="2800" dirty="0" smtClean="0">
                <a:solidFill>
                  <a:schemeClr val="tx1">
                    <a:lumMod val="50000"/>
                    <a:lumOff val="50000"/>
                  </a:schemeClr>
                </a:solidFill>
              </a:rPr>
              <a:t>Lethality</a:t>
            </a:r>
          </a:p>
          <a:p>
            <a:r>
              <a:rPr lang="en-US" sz="2800" dirty="0" smtClean="0">
                <a:solidFill>
                  <a:schemeClr val="tx1">
                    <a:lumMod val="50000"/>
                    <a:lumOff val="50000"/>
                  </a:schemeClr>
                </a:solidFill>
              </a:rPr>
              <a:t>Age of onset</a:t>
            </a:r>
          </a:p>
          <a:p>
            <a:r>
              <a:rPr lang="en-US" sz="2800" dirty="0" smtClean="0">
                <a:solidFill>
                  <a:schemeClr val="tx1">
                    <a:lumMod val="50000"/>
                    <a:lumOff val="50000"/>
                  </a:schemeClr>
                </a:solidFill>
              </a:rPr>
              <a:t>Environment</a:t>
            </a:r>
          </a:p>
          <a:p>
            <a:r>
              <a:rPr lang="en-US" sz="2800" dirty="0" smtClean="0">
                <a:solidFill>
                  <a:schemeClr val="tx1">
                    <a:lumMod val="50000"/>
                    <a:lumOff val="50000"/>
                  </a:schemeClr>
                </a:solidFill>
              </a:rPr>
              <a:t>Penetrance</a:t>
            </a:r>
          </a:p>
          <a:p>
            <a:r>
              <a:rPr lang="en-US" sz="2800" dirty="0" smtClean="0">
                <a:solidFill>
                  <a:schemeClr val="tx1">
                    <a:lumMod val="50000"/>
                    <a:lumOff val="50000"/>
                  </a:schemeClr>
                </a:solidFill>
              </a:rPr>
              <a:t>Expressivity</a:t>
            </a:r>
          </a:p>
          <a:p>
            <a:r>
              <a:rPr lang="en-US" sz="2800" dirty="0" smtClean="0">
                <a:solidFill>
                  <a:schemeClr val="tx1">
                    <a:lumMod val="50000"/>
                    <a:lumOff val="50000"/>
                  </a:schemeClr>
                </a:solidFill>
              </a:rPr>
              <a:t>Incomplete Dominance</a:t>
            </a:r>
          </a:p>
          <a:p>
            <a:r>
              <a:rPr lang="en-US" sz="2800" dirty="0" smtClean="0">
                <a:solidFill>
                  <a:schemeClr val="tx1">
                    <a:lumMod val="50000"/>
                    <a:lumOff val="50000"/>
                  </a:schemeClr>
                </a:solidFill>
              </a:rPr>
              <a:t>Co-dominance</a:t>
            </a:r>
          </a:p>
          <a:p>
            <a:r>
              <a:rPr lang="en-US" sz="2800" dirty="0" smtClean="0">
                <a:solidFill>
                  <a:schemeClr val="tx1">
                    <a:lumMod val="50000"/>
                    <a:lumOff val="50000"/>
                  </a:schemeClr>
                </a:solidFill>
              </a:rPr>
              <a:t>Epistasis and Gene Interaction</a:t>
            </a:r>
          </a:p>
        </p:txBody>
      </p:sp>
    </p:spTree>
    <p:extLst>
      <p:ext uri="{BB962C8B-B14F-4D97-AF65-F5344CB8AC3E}">
        <p14:creationId xmlns:p14="http://schemas.microsoft.com/office/powerpoint/2010/main" val="391777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609600"/>
            <a:ext cx="80772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a:latin typeface="Arial" charset="0"/>
              </a:rPr>
              <a:t>Genes </a:t>
            </a:r>
            <a:r>
              <a:rPr lang="en-US" sz="2200" b="1" i="1">
                <a:latin typeface="Arial" charset="0"/>
              </a:rPr>
              <a:t>a</a:t>
            </a:r>
            <a:r>
              <a:rPr lang="en-US" sz="2200" b="1">
                <a:latin typeface="Arial" charset="0"/>
              </a:rPr>
              <a:t> and </a:t>
            </a:r>
            <a:r>
              <a:rPr lang="en-US" sz="2200" b="1" i="1">
                <a:latin typeface="Arial" charset="0"/>
              </a:rPr>
              <a:t>b</a:t>
            </a:r>
            <a:r>
              <a:rPr lang="en-US" sz="2200" b="1">
                <a:latin typeface="Arial" charset="0"/>
              </a:rPr>
              <a:t> are on one chromosome, 15 mu apart; </a:t>
            </a:r>
            <a:r>
              <a:rPr lang="en-US" sz="2200" b="1" i="1">
                <a:latin typeface="Arial" charset="0"/>
              </a:rPr>
              <a:t>c </a:t>
            </a:r>
            <a:r>
              <a:rPr lang="en-US" sz="2200" b="1">
                <a:latin typeface="Arial" charset="0"/>
              </a:rPr>
              <a:t>and </a:t>
            </a:r>
            <a:r>
              <a:rPr lang="en-US" sz="2200" b="1" i="1">
                <a:latin typeface="Arial" charset="0"/>
              </a:rPr>
              <a:t>d</a:t>
            </a:r>
            <a:r>
              <a:rPr lang="en-US" sz="2200" b="1">
                <a:latin typeface="Arial" charset="0"/>
              </a:rPr>
              <a:t> are on another chromosome, 20 mu apart.  Genes </a:t>
            </a:r>
            <a:r>
              <a:rPr lang="en-US" sz="2200" b="1" i="1">
                <a:latin typeface="Arial" charset="0"/>
              </a:rPr>
              <a:t>e</a:t>
            </a:r>
            <a:r>
              <a:rPr lang="en-US" sz="2200" b="1">
                <a:latin typeface="Arial" charset="0"/>
              </a:rPr>
              <a:t> and </a:t>
            </a:r>
            <a:r>
              <a:rPr lang="en-US" sz="2200" b="1" i="1">
                <a:latin typeface="Arial" charset="0"/>
              </a:rPr>
              <a:t>f</a:t>
            </a:r>
            <a:r>
              <a:rPr lang="en-US" sz="2200" b="1">
                <a:latin typeface="Arial" charset="0"/>
              </a:rPr>
              <a:t> are on yet another chromosome and are 10 mu apart.  Cross a homozygous </a:t>
            </a:r>
            <a:r>
              <a:rPr lang="en-US" sz="2200" b="1" i="1">
                <a:latin typeface="Arial" charset="0"/>
              </a:rPr>
              <a:t>A B C D E F</a:t>
            </a:r>
            <a:r>
              <a:rPr lang="en-US" sz="2200" b="1">
                <a:latin typeface="Arial" charset="0"/>
              </a:rPr>
              <a:t> individual with an </a:t>
            </a:r>
            <a:r>
              <a:rPr lang="en-US" sz="2200" b="1" i="1">
                <a:latin typeface="Arial" charset="0"/>
              </a:rPr>
              <a:t>a b c d e f </a:t>
            </a:r>
            <a:r>
              <a:rPr lang="en-US" sz="2200" b="1">
                <a:latin typeface="Arial" charset="0"/>
              </a:rPr>
              <a:t>one, and cross the F1 back to an </a:t>
            </a:r>
            <a:r>
              <a:rPr lang="en-US" sz="2200" b="1" i="1">
                <a:latin typeface="Arial" charset="0"/>
              </a:rPr>
              <a:t>a b c d e f</a:t>
            </a:r>
            <a:r>
              <a:rPr lang="en-US" sz="2200" b="1">
                <a:latin typeface="Arial" charset="0"/>
              </a:rPr>
              <a:t> individual.  What are the chances of getting individuals of the following phenotypes in the progeny?</a:t>
            </a:r>
          </a:p>
        </p:txBody>
      </p:sp>
      <p:sp>
        <p:nvSpPr>
          <p:cNvPr id="36867" name="Text Box 3"/>
          <p:cNvSpPr txBox="1">
            <a:spLocks noChangeArrowheads="1"/>
          </p:cNvSpPr>
          <p:nvPr/>
        </p:nvSpPr>
        <p:spPr bwMode="auto">
          <a:xfrm>
            <a:off x="838200" y="3581400"/>
            <a:ext cx="3276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Arial" charset="0"/>
              </a:rPr>
              <a:t>A B; C D; E F</a:t>
            </a:r>
          </a:p>
          <a:p>
            <a:pPr eaLnBrk="1" hangingPunct="1">
              <a:spcBef>
                <a:spcPct val="50000"/>
              </a:spcBef>
            </a:pPr>
            <a:r>
              <a:rPr lang="en-US" b="1" i="1">
                <a:latin typeface="Arial" charset="0"/>
              </a:rPr>
              <a:t>a b; c D; E F</a:t>
            </a:r>
          </a:p>
          <a:p>
            <a:pPr eaLnBrk="1" hangingPunct="1">
              <a:spcBef>
                <a:spcPct val="50000"/>
              </a:spcBef>
            </a:pPr>
            <a:r>
              <a:rPr lang="en-US" b="1" i="1">
                <a:latin typeface="Arial" charset="0"/>
              </a:rPr>
              <a:t>A b; c D; e f</a:t>
            </a:r>
          </a:p>
          <a:p>
            <a:pPr eaLnBrk="1" hangingPunct="1">
              <a:spcBef>
                <a:spcPct val="50000"/>
              </a:spcBef>
            </a:pPr>
            <a:r>
              <a:rPr lang="en-US" b="1" i="1">
                <a:latin typeface="Arial" charset="0"/>
              </a:rPr>
              <a:t>A B; C D; e f</a:t>
            </a:r>
          </a:p>
          <a:p>
            <a:pPr eaLnBrk="1" hangingPunct="1">
              <a:spcBef>
                <a:spcPct val="50000"/>
              </a:spcBef>
            </a:pPr>
            <a:r>
              <a:rPr lang="en-US" b="1" i="1">
                <a:latin typeface="Arial" charset="0"/>
              </a:rPr>
              <a:t>a b; C d; e F </a:t>
            </a:r>
          </a:p>
        </p:txBody>
      </p:sp>
      <p:sp>
        <p:nvSpPr>
          <p:cNvPr id="36868" name="Text Box 4"/>
          <p:cNvSpPr txBox="1">
            <a:spLocks noChangeArrowheads="1"/>
          </p:cNvSpPr>
          <p:nvPr/>
        </p:nvSpPr>
        <p:spPr bwMode="auto">
          <a:xfrm>
            <a:off x="4724400" y="6172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Answers given in class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609600"/>
            <a:ext cx="80772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a:latin typeface="Arial" charset="0"/>
              </a:rPr>
              <a:t>Genes </a:t>
            </a:r>
            <a:r>
              <a:rPr lang="en-US" sz="2200" b="1" i="1">
                <a:latin typeface="Arial" charset="0"/>
              </a:rPr>
              <a:t>a</a:t>
            </a:r>
            <a:r>
              <a:rPr lang="en-US" sz="2200" b="1">
                <a:latin typeface="Arial" charset="0"/>
              </a:rPr>
              <a:t> and </a:t>
            </a:r>
            <a:r>
              <a:rPr lang="en-US" sz="2200" b="1" i="1">
                <a:latin typeface="Arial" charset="0"/>
              </a:rPr>
              <a:t>b</a:t>
            </a:r>
            <a:r>
              <a:rPr lang="en-US" sz="2200" b="1">
                <a:latin typeface="Arial" charset="0"/>
              </a:rPr>
              <a:t> are on one chromosome, 15 mu apart; </a:t>
            </a:r>
            <a:r>
              <a:rPr lang="en-US" sz="2200" b="1" i="1">
                <a:latin typeface="Arial" charset="0"/>
              </a:rPr>
              <a:t>c </a:t>
            </a:r>
            <a:r>
              <a:rPr lang="en-US" sz="2200" b="1">
                <a:latin typeface="Arial" charset="0"/>
              </a:rPr>
              <a:t>and </a:t>
            </a:r>
            <a:r>
              <a:rPr lang="en-US" sz="2200" b="1" i="1">
                <a:latin typeface="Arial" charset="0"/>
              </a:rPr>
              <a:t>d</a:t>
            </a:r>
            <a:r>
              <a:rPr lang="en-US" sz="2200" b="1">
                <a:latin typeface="Arial" charset="0"/>
              </a:rPr>
              <a:t> are on another chromosome, 20 mu apart.  Genes </a:t>
            </a:r>
            <a:r>
              <a:rPr lang="en-US" sz="2200" b="1" i="1">
                <a:latin typeface="Arial" charset="0"/>
              </a:rPr>
              <a:t>e</a:t>
            </a:r>
            <a:r>
              <a:rPr lang="en-US" sz="2200" b="1">
                <a:latin typeface="Arial" charset="0"/>
              </a:rPr>
              <a:t> and </a:t>
            </a:r>
            <a:r>
              <a:rPr lang="en-US" sz="2200" b="1" i="1">
                <a:latin typeface="Arial" charset="0"/>
              </a:rPr>
              <a:t>f</a:t>
            </a:r>
            <a:r>
              <a:rPr lang="en-US" sz="2200" b="1">
                <a:latin typeface="Arial" charset="0"/>
              </a:rPr>
              <a:t> are on yet another chromosome and are 10 mu apart.  Cross a homozygous </a:t>
            </a:r>
            <a:r>
              <a:rPr lang="en-US" sz="2200" b="1" i="1">
                <a:latin typeface="Arial" charset="0"/>
              </a:rPr>
              <a:t>A B C D E F</a:t>
            </a:r>
            <a:r>
              <a:rPr lang="en-US" sz="2200" b="1">
                <a:latin typeface="Arial" charset="0"/>
              </a:rPr>
              <a:t> individual with an </a:t>
            </a:r>
            <a:r>
              <a:rPr lang="en-US" sz="2200" b="1" i="1">
                <a:latin typeface="Arial" charset="0"/>
              </a:rPr>
              <a:t>a b c d e f </a:t>
            </a:r>
            <a:r>
              <a:rPr lang="en-US" sz="2200" b="1">
                <a:latin typeface="Arial" charset="0"/>
              </a:rPr>
              <a:t>one, and cross the F1 back to an </a:t>
            </a:r>
            <a:r>
              <a:rPr lang="en-US" sz="2200" b="1" i="1">
                <a:latin typeface="Arial" charset="0"/>
              </a:rPr>
              <a:t>a b c d e f</a:t>
            </a:r>
            <a:r>
              <a:rPr lang="en-US" sz="2200" b="1">
                <a:latin typeface="Arial" charset="0"/>
              </a:rPr>
              <a:t> individual.  What are the chances of getting individuals of the following phenotypes in the progeny?</a:t>
            </a:r>
          </a:p>
        </p:txBody>
      </p:sp>
      <p:sp>
        <p:nvSpPr>
          <p:cNvPr id="37891" name="Text Box 3"/>
          <p:cNvSpPr txBox="1">
            <a:spLocks noChangeArrowheads="1"/>
          </p:cNvSpPr>
          <p:nvPr/>
        </p:nvSpPr>
        <p:spPr bwMode="auto">
          <a:xfrm>
            <a:off x="838200" y="3581400"/>
            <a:ext cx="327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Arial" charset="0"/>
              </a:rPr>
              <a:t>A </a:t>
            </a:r>
            <a:r>
              <a:rPr lang="en-US" b="1" i="1">
                <a:solidFill>
                  <a:schemeClr val="bg1"/>
                </a:solidFill>
                <a:latin typeface="Arial" charset="0"/>
              </a:rPr>
              <a:t>B</a:t>
            </a:r>
            <a:r>
              <a:rPr lang="en-US" b="1" i="1">
                <a:latin typeface="Arial" charset="0"/>
              </a:rPr>
              <a:t>; C </a:t>
            </a:r>
            <a:r>
              <a:rPr lang="en-US" b="1" i="1">
                <a:solidFill>
                  <a:schemeClr val="bg1"/>
                </a:solidFill>
                <a:latin typeface="Arial" charset="0"/>
              </a:rPr>
              <a:t>D</a:t>
            </a:r>
            <a:r>
              <a:rPr lang="en-US" b="1" i="1">
                <a:latin typeface="Arial" charset="0"/>
              </a:rPr>
              <a:t> ; E </a:t>
            </a:r>
            <a:r>
              <a:rPr lang="en-US" b="1" i="1">
                <a:solidFill>
                  <a:schemeClr val="bg1"/>
                </a:solidFill>
                <a:latin typeface="Arial" charset="0"/>
              </a:rPr>
              <a:t>F</a:t>
            </a:r>
            <a:r>
              <a:rPr lang="en-US" b="1" i="1">
                <a:latin typeface="Arial" charset="0"/>
              </a:rPr>
              <a:t> </a:t>
            </a:r>
            <a:endParaRPr lang="en-US" b="1" i="1">
              <a:solidFill>
                <a:schemeClr val="bg1"/>
              </a:solidFill>
              <a:latin typeface="Arial" charset="0"/>
            </a:endParaRPr>
          </a:p>
          <a:p>
            <a:pPr eaLnBrk="1" hangingPunct="1">
              <a:spcBef>
                <a:spcPct val="50000"/>
              </a:spcBef>
            </a:pPr>
            <a:r>
              <a:rPr lang="en-US" b="1" i="1">
                <a:latin typeface="Arial" charset="0"/>
              </a:rPr>
              <a:t>a </a:t>
            </a:r>
            <a:r>
              <a:rPr lang="en-US" b="1" i="1">
                <a:solidFill>
                  <a:schemeClr val="bg1"/>
                </a:solidFill>
                <a:latin typeface="Arial" charset="0"/>
              </a:rPr>
              <a:t>b</a:t>
            </a:r>
            <a:r>
              <a:rPr lang="en-US" b="1" i="1">
                <a:latin typeface="Arial" charset="0"/>
              </a:rPr>
              <a:t> ; c </a:t>
            </a:r>
            <a:r>
              <a:rPr lang="en-US" b="1" i="1">
                <a:solidFill>
                  <a:schemeClr val="bg1"/>
                </a:solidFill>
                <a:latin typeface="Arial" charset="0"/>
              </a:rPr>
              <a:t>D</a:t>
            </a:r>
            <a:r>
              <a:rPr lang="en-US" b="1" i="1">
                <a:latin typeface="Arial" charset="0"/>
              </a:rPr>
              <a:t> ; E </a:t>
            </a:r>
            <a:r>
              <a:rPr lang="en-US" b="1" i="1">
                <a:solidFill>
                  <a:schemeClr val="bg1"/>
                </a:solidFill>
                <a:latin typeface="Arial" charset="0"/>
              </a:rPr>
              <a:t>F</a:t>
            </a:r>
          </a:p>
          <a:p>
            <a:pPr eaLnBrk="1" hangingPunct="1">
              <a:spcBef>
                <a:spcPct val="50000"/>
              </a:spcBef>
            </a:pPr>
            <a:r>
              <a:rPr lang="en-US" b="1" i="1">
                <a:latin typeface="Arial" charset="0"/>
              </a:rPr>
              <a:t>A </a:t>
            </a:r>
            <a:r>
              <a:rPr lang="en-US" b="1" i="1">
                <a:solidFill>
                  <a:schemeClr val="bg1"/>
                </a:solidFill>
                <a:latin typeface="Arial" charset="0"/>
              </a:rPr>
              <a:t>b</a:t>
            </a:r>
            <a:r>
              <a:rPr lang="en-US" b="1" i="1">
                <a:latin typeface="Arial" charset="0"/>
              </a:rPr>
              <a:t> ; c </a:t>
            </a:r>
            <a:r>
              <a:rPr lang="en-US" b="1" i="1">
                <a:solidFill>
                  <a:schemeClr val="bg1"/>
                </a:solidFill>
                <a:latin typeface="Arial" charset="0"/>
              </a:rPr>
              <a:t>D</a:t>
            </a:r>
            <a:r>
              <a:rPr lang="en-US" b="1" i="1">
                <a:latin typeface="Arial" charset="0"/>
              </a:rPr>
              <a:t> ;</a:t>
            </a:r>
            <a:r>
              <a:rPr lang="en-US" b="1" i="1">
                <a:solidFill>
                  <a:schemeClr val="bg1"/>
                </a:solidFill>
                <a:latin typeface="Arial" charset="0"/>
              </a:rPr>
              <a:t> </a:t>
            </a:r>
            <a:r>
              <a:rPr lang="en-US" b="1" i="1">
                <a:latin typeface="Arial" charset="0"/>
              </a:rPr>
              <a:t>e </a:t>
            </a:r>
            <a:r>
              <a:rPr lang="en-US" b="1" i="1">
                <a:solidFill>
                  <a:schemeClr val="bg1"/>
                </a:solidFill>
                <a:latin typeface="Arial" charset="0"/>
              </a:rPr>
              <a:t>f</a:t>
            </a:r>
          </a:p>
        </p:txBody>
      </p:sp>
      <p:sp>
        <p:nvSpPr>
          <p:cNvPr id="37892" name="Text Box 4"/>
          <p:cNvSpPr txBox="1">
            <a:spLocks noChangeArrowheads="1"/>
          </p:cNvSpPr>
          <p:nvPr/>
        </p:nvSpPr>
        <p:spPr bwMode="auto">
          <a:xfrm>
            <a:off x="4724400" y="6172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Answers given in class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04800" y="1524000"/>
            <a:ext cx="8382000" cy="4495800"/>
          </a:xfrm>
        </p:spPr>
        <p:txBody>
          <a:bodyPr/>
          <a:lstStyle/>
          <a:p>
            <a:pPr eaLnBrk="1" hangingPunct="1">
              <a:buFontTx/>
              <a:buNone/>
            </a:pPr>
            <a:r>
              <a:rPr lang="en-US" b="1" smtClean="0"/>
              <a:t>A series of two-point crosses entailed seven loci </a:t>
            </a:r>
            <a:r>
              <a:rPr lang="en-US" b="1" i="1" smtClean="0"/>
              <a:t>(a, b, c, d, e, f, and g)</a:t>
            </a:r>
            <a:r>
              <a:rPr lang="en-US" b="1" smtClean="0"/>
              <a:t>, producing the following recombination frequencies.  Using these recombination frequencies, map the seven loci, showing their linkage groups and the order and distances between the loci of each linkage group:</a:t>
            </a:r>
          </a:p>
        </p:txBody>
      </p:sp>
      <p:sp>
        <p:nvSpPr>
          <p:cNvPr id="39939" name="Text Box 3"/>
          <p:cNvSpPr txBox="1">
            <a:spLocks noChangeArrowheads="1"/>
          </p:cNvSpPr>
          <p:nvPr/>
        </p:nvSpPr>
        <p:spPr bwMode="auto">
          <a:xfrm>
            <a:off x="6096000" y="63246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chemeClr val="hlink"/>
                </a:solidFill>
                <a:latin typeface="Arial" charset="0"/>
              </a:rPr>
              <a:t>On lab packet</a:t>
            </a:r>
          </a:p>
        </p:txBody>
      </p:sp>
      <p:sp>
        <p:nvSpPr>
          <p:cNvPr id="39940" name="Title 3"/>
          <p:cNvSpPr>
            <a:spLocks noGrp="1"/>
          </p:cNvSpPr>
          <p:nvPr>
            <p:ph type="title"/>
          </p:nvPr>
        </p:nvSpPr>
        <p:spPr/>
        <p:txBody>
          <a:bodyPr/>
          <a:lstStyle/>
          <a:p>
            <a:r>
              <a:rPr lang="en-US" smtClean="0"/>
              <a:t>Exercise in determining linkage groups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81000" y="457200"/>
            <a:ext cx="8229600" cy="5943600"/>
          </a:xfrm>
        </p:spPr>
        <p:txBody>
          <a:bodyPr/>
          <a:lstStyle/>
          <a:p>
            <a:pPr eaLnBrk="1" hangingPunct="1">
              <a:lnSpc>
                <a:spcPct val="90000"/>
              </a:lnSpc>
              <a:buFontTx/>
              <a:buNone/>
            </a:pPr>
            <a:r>
              <a:rPr lang="en-US" sz="2800" smtClean="0"/>
              <a:t>Loci		Rec. freq (%)	Loci		Rec. freq</a:t>
            </a:r>
          </a:p>
          <a:p>
            <a:pPr eaLnBrk="1" hangingPunct="1">
              <a:lnSpc>
                <a:spcPct val="90000"/>
              </a:lnSpc>
              <a:buFontTx/>
              <a:buNone/>
            </a:pPr>
            <a:r>
              <a:rPr lang="en-US" sz="2800" smtClean="0"/>
              <a:t>a and b	10			c and d	50%</a:t>
            </a:r>
          </a:p>
          <a:p>
            <a:pPr eaLnBrk="1" hangingPunct="1">
              <a:lnSpc>
                <a:spcPct val="90000"/>
              </a:lnSpc>
              <a:buFontTx/>
              <a:buNone/>
            </a:pPr>
            <a:r>
              <a:rPr lang="en-US" sz="2800" smtClean="0"/>
              <a:t>a and c	50			c and e	  8</a:t>
            </a:r>
          </a:p>
          <a:p>
            <a:pPr eaLnBrk="1" hangingPunct="1">
              <a:lnSpc>
                <a:spcPct val="90000"/>
              </a:lnSpc>
              <a:buFontTx/>
              <a:buNone/>
            </a:pPr>
            <a:r>
              <a:rPr lang="en-US" sz="2800" smtClean="0"/>
              <a:t>a and d	14			c and f	50</a:t>
            </a:r>
          </a:p>
          <a:p>
            <a:pPr eaLnBrk="1" hangingPunct="1">
              <a:lnSpc>
                <a:spcPct val="90000"/>
              </a:lnSpc>
              <a:buFontTx/>
              <a:buNone/>
            </a:pPr>
            <a:r>
              <a:rPr lang="en-US" sz="2800" smtClean="0"/>
              <a:t>a and e	50			c and g	12</a:t>
            </a:r>
          </a:p>
          <a:p>
            <a:pPr eaLnBrk="1" hangingPunct="1">
              <a:lnSpc>
                <a:spcPct val="90000"/>
              </a:lnSpc>
              <a:buFontTx/>
              <a:buNone/>
            </a:pPr>
            <a:r>
              <a:rPr lang="en-US" sz="2800" smtClean="0"/>
              <a:t>a and f	50			d and e	50</a:t>
            </a:r>
          </a:p>
          <a:p>
            <a:pPr eaLnBrk="1" hangingPunct="1">
              <a:lnSpc>
                <a:spcPct val="90000"/>
              </a:lnSpc>
              <a:buFontTx/>
              <a:buNone/>
            </a:pPr>
            <a:r>
              <a:rPr lang="en-US" sz="2800" smtClean="0"/>
              <a:t>a and g	50			d and f	50</a:t>
            </a:r>
          </a:p>
          <a:p>
            <a:pPr eaLnBrk="1" hangingPunct="1">
              <a:lnSpc>
                <a:spcPct val="90000"/>
              </a:lnSpc>
              <a:buFontTx/>
              <a:buNone/>
            </a:pPr>
            <a:r>
              <a:rPr lang="en-US" sz="2800" smtClean="0"/>
              <a:t>b and c	50			d and g	50</a:t>
            </a:r>
          </a:p>
          <a:p>
            <a:pPr eaLnBrk="1" hangingPunct="1">
              <a:lnSpc>
                <a:spcPct val="90000"/>
              </a:lnSpc>
              <a:buFontTx/>
              <a:buNone/>
            </a:pPr>
            <a:r>
              <a:rPr lang="en-US" sz="2800" smtClean="0"/>
              <a:t>b and d	  4			e and f	50</a:t>
            </a:r>
          </a:p>
          <a:p>
            <a:pPr eaLnBrk="1" hangingPunct="1">
              <a:lnSpc>
                <a:spcPct val="90000"/>
              </a:lnSpc>
              <a:buFontTx/>
              <a:buNone/>
            </a:pPr>
            <a:r>
              <a:rPr lang="en-US" sz="2800" smtClean="0"/>
              <a:t>b and e	50			e and g	18</a:t>
            </a:r>
          </a:p>
          <a:p>
            <a:pPr eaLnBrk="1" hangingPunct="1">
              <a:lnSpc>
                <a:spcPct val="90000"/>
              </a:lnSpc>
              <a:buFontTx/>
              <a:buNone/>
            </a:pPr>
            <a:r>
              <a:rPr lang="en-US" sz="2800" smtClean="0"/>
              <a:t>b and f	50			f and g	50</a:t>
            </a:r>
          </a:p>
          <a:p>
            <a:pPr eaLnBrk="1" hangingPunct="1">
              <a:lnSpc>
                <a:spcPct val="90000"/>
              </a:lnSpc>
              <a:buFontTx/>
              <a:buNone/>
            </a:pPr>
            <a:r>
              <a:rPr lang="en-US" sz="2800" smtClean="0"/>
              <a:t>b and g	50			</a:t>
            </a:r>
          </a:p>
        </p:txBody>
      </p:sp>
      <p:sp>
        <p:nvSpPr>
          <p:cNvPr id="40963" name="Text Box 3"/>
          <p:cNvSpPr txBox="1">
            <a:spLocks noChangeArrowheads="1"/>
          </p:cNvSpPr>
          <p:nvPr/>
        </p:nvSpPr>
        <p:spPr bwMode="auto">
          <a:xfrm>
            <a:off x="6096000" y="63246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chemeClr val="hlink"/>
                </a:solidFill>
                <a:latin typeface="Arial" charset="0"/>
              </a:rPr>
              <a:t>On lab packet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152400"/>
            <a:ext cx="8229600" cy="762000"/>
          </a:xfrm>
        </p:spPr>
        <p:txBody>
          <a:bodyPr/>
          <a:lstStyle/>
          <a:p>
            <a:r>
              <a:rPr lang="en-US" sz="2400" b="1" dirty="0" smtClean="0"/>
              <a:t>Genetic Mapping: practice questions</a:t>
            </a:r>
          </a:p>
        </p:txBody>
      </p:sp>
      <p:sp>
        <p:nvSpPr>
          <p:cNvPr id="3" name="Content Placeholder 2"/>
          <p:cNvSpPr>
            <a:spLocks noGrp="1"/>
          </p:cNvSpPr>
          <p:nvPr>
            <p:ph idx="1"/>
          </p:nvPr>
        </p:nvSpPr>
        <p:spPr>
          <a:xfrm>
            <a:off x="381000" y="1371600"/>
            <a:ext cx="8305800" cy="5029200"/>
          </a:xfrm>
        </p:spPr>
        <p:txBody>
          <a:bodyPr/>
          <a:lstStyle/>
          <a:p>
            <a:pPr marL="0" indent="0">
              <a:buFontTx/>
              <a:buNone/>
              <a:defRPr/>
            </a:pPr>
            <a:r>
              <a:rPr lang="en-US" sz="2000" dirty="0" smtClean="0"/>
              <a:t>The following comprehension questions (at end of each chapter section) in </a:t>
            </a:r>
            <a:r>
              <a:rPr lang="en-US" sz="2000" dirty="0" err="1" smtClean="0"/>
              <a:t>Brooker</a:t>
            </a:r>
            <a:r>
              <a:rPr lang="en-US" sz="2000" dirty="0" smtClean="0"/>
              <a:t>, </a:t>
            </a:r>
            <a:r>
              <a:rPr lang="en-US" sz="2000" i="1" dirty="0" smtClean="0"/>
              <a:t>Concepts of Genetics </a:t>
            </a:r>
            <a:r>
              <a:rPr lang="en-US" sz="2000" dirty="0" smtClean="0"/>
              <a:t> are recommended:</a:t>
            </a:r>
            <a:endParaRPr lang="en-US" sz="2000" dirty="0"/>
          </a:p>
          <a:p>
            <a:pPr>
              <a:defRPr/>
            </a:pPr>
            <a:r>
              <a:rPr lang="en-US" sz="2000" u="sng" dirty="0" smtClean="0"/>
              <a:t>Comprehension Questions</a:t>
            </a:r>
            <a:r>
              <a:rPr lang="en-US" sz="2000" dirty="0" smtClean="0"/>
              <a:t> (at end of each section): 7.1, 7.2, 7.3 </a:t>
            </a:r>
            <a:r>
              <a:rPr lang="en-US" sz="1400" dirty="0" smtClean="0"/>
              <a:t>(I especially like #2 in section 7.3)</a:t>
            </a:r>
            <a:r>
              <a:rPr lang="en-US" sz="2000" dirty="0" smtClean="0"/>
              <a:t> </a:t>
            </a:r>
            <a:r>
              <a:rPr lang="en-US" sz="1800" dirty="0" smtClean="0"/>
              <a:t>Answers to Comprehension Questions are at the very end of every chapter. </a:t>
            </a:r>
          </a:p>
          <a:p>
            <a:pPr>
              <a:defRPr/>
            </a:pPr>
            <a:endParaRPr lang="en-US" sz="2000" u="sng" dirty="0" smtClean="0"/>
          </a:p>
          <a:p>
            <a:pPr>
              <a:defRPr/>
            </a:pPr>
            <a:r>
              <a:rPr lang="en-US" sz="2000" u="sng" dirty="0" smtClean="0"/>
              <a:t>Solved Problems</a:t>
            </a:r>
            <a:r>
              <a:rPr lang="en-US" sz="2000" dirty="0" smtClean="0"/>
              <a:t> at end of chapter (answers included): S1, S2, S3, </a:t>
            </a:r>
          </a:p>
          <a:p>
            <a:pPr>
              <a:defRPr/>
            </a:pPr>
            <a:endParaRPr lang="en-US" sz="2000" u="sng" dirty="0" smtClean="0"/>
          </a:p>
          <a:p>
            <a:pPr>
              <a:defRPr/>
            </a:pPr>
            <a:r>
              <a:rPr lang="en-US" sz="2000" u="sng" dirty="0" smtClean="0"/>
              <a:t>Conceptual questions</a:t>
            </a:r>
            <a:r>
              <a:rPr lang="en-US" sz="2000" dirty="0" smtClean="0"/>
              <a:t> and </a:t>
            </a:r>
            <a:r>
              <a:rPr lang="en-US" sz="2000" u="sng" dirty="0" smtClean="0"/>
              <a:t>Experimental/Application Questions</a:t>
            </a:r>
            <a:r>
              <a:rPr lang="en-US" sz="2000" dirty="0" smtClean="0"/>
              <a:t> at end of chapter (answers found by logging into publisher’s website, or find them in the book): </a:t>
            </a:r>
          </a:p>
          <a:p>
            <a:pPr lvl="1">
              <a:defRPr/>
            </a:pPr>
            <a:r>
              <a:rPr lang="en-US" sz="1800" dirty="0" smtClean="0"/>
              <a:t>Concepts—C1, C2, C4, C9, C10, E10, E11, E12, E13, E14, E15, E19, E20, E21, </a:t>
            </a:r>
          </a:p>
          <a:p>
            <a:pPr lvl="1">
              <a:defRPr/>
            </a:pPr>
            <a:r>
              <a:rPr lang="en-US" sz="1800" dirty="0" smtClean="0"/>
              <a:t>A little more challenging—C8, C11, E1, E3, E4, E5, E6, E7, E16, E17</a:t>
            </a:r>
            <a:r>
              <a:rPr lang="en-US" sz="1800" smtClean="0"/>
              <a:t>, E22, </a:t>
            </a:r>
            <a:endParaRPr lang="en-US" sz="1800" dirty="0" smtClean="0"/>
          </a:p>
        </p:txBody>
      </p:sp>
    </p:spTree>
    <p:extLst>
      <p:ext uri="{BB962C8B-B14F-4D97-AF65-F5344CB8AC3E}">
        <p14:creationId xmlns:p14="http://schemas.microsoft.com/office/powerpoint/2010/main" val="2869918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r>
              <a:rPr lang="en-US" smtClean="0"/>
              <a:t>Go over lecture outline at end of lecture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6" descr="bro25332_070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9" y="1703175"/>
            <a:ext cx="7283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11"/>
          <p:cNvSpPr>
            <a:spLocks noChangeArrowheads="1"/>
          </p:cNvSpPr>
          <p:nvPr/>
        </p:nvSpPr>
        <p:spPr bwMode="auto">
          <a:xfrm>
            <a:off x="398469" y="1901613"/>
            <a:ext cx="1762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0.0</a:t>
            </a:r>
            <a:endParaRPr lang="en-US" sz="1000"/>
          </a:p>
        </p:txBody>
      </p:sp>
      <p:sp>
        <p:nvSpPr>
          <p:cNvPr id="39940" name="Rectangle 14"/>
          <p:cNvSpPr>
            <a:spLocks noChangeArrowheads="1"/>
          </p:cNvSpPr>
          <p:nvPr/>
        </p:nvSpPr>
        <p:spPr bwMode="auto">
          <a:xfrm>
            <a:off x="398469" y="2088938"/>
            <a:ext cx="1762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1.5</a:t>
            </a:r>
            <a:endParaRPr lang="en-US" sz="1000"/>
          </a:p>
        </p:txBody>
      </p:sp>
      <p:sp>
        <p:nvSpPr>
          <p:cNvPr id="39941" name="Rectangle 17"/>
          <p:cNvSpPr>
            <a:spLocks noChangeArrowheads="1"/>
          </p:cNvSpPr>
          <p:nvPr/>
        </p:nvSpPr>
        <p:spPr bwMode="auto">
          <a:xfrm>
            <a:off x="325444" y="3084300"/>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33.0</a:t>
            </a:r>
            <a:endParaRPr lang="en-US" sz="1000"/>
          </a:p>
        </p:txBody>
      </p:sp>
      <p:sp>
        <p:nvSpPr>
          <p:cNvPr id="39942" name="Rectangle 21"/>
          <p:cNvSpPr>
            <a:spLocks noChangeArrowheads="1"/>
          </p:cNvSpPr>
          <p:nvPr/>
        </p:nvSpPr>
        <p:spPr bwMode="auto">
          <a:xfrm>
            <a:off x="325444" y="33303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36.1</a:t>
            </a:r>
            <a:endParaRPr lang="en-US" sz="1000"/>
          </a:p>
        </p:txBody>
      </p:sp>
      <p:sp>
        <p:nvSpPr>
          <p:cNvPr id="39943" name="Rectangle 25"/>
          <p:cNvSpPr>
            <a:spLocks noChangeArrowheads="1"/>
          </p:cNvSpPr>
          <p:nvPr/>
        </p:nvSpPr>
        <p:spPr bwMode="auto">
          <a:xfrm>
            <a:off x="325444" y="403362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57.0</a:t>
            </a:r>
            <a:endParaRPr lang="en-US" sz="1000"/>
          </a:p>
        </p:txBody>
      </p:sp>
      <p:sp>
        <p:nvSpPr>
          <p:cNvPr id="39944" name="Rectangle 29"/>
          <p:cNvSpPr>
            <a:spLocks noChangeArrowheads="1"/>
          </p:cNvSpPr>
          <p:nvPr/>
        </p:nvSpPr>
        <p:spPr bwMode="auto">
          <a:xfrm>
            <a:off x="325444" y="377327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54.5</a:t>
            </a:r>
            <a:endParaRPr lang="en-US" sz="1000"/>
          </a:p>
        </p:txBody>
      </p:sp>
      <p:sp>
        <p:nvSpPr>
          <p:cNvPr id="39945" name="Rectangle 33"/>
          <p:cNvSpPr>
            <a:spLocks noChangeArrowheads="1"/>
          </p:cNvSpPr>
          <p:nvPr/>
        </p:nvSpPr>
        <p:spPr bwMode="auto">
          <a:xfrm>
            <a:off x="325444" y="4532100"/>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66.0</a:t>
            </a:r>
            <a:endParaRPr lang="en-US" sz="1000"/>
          </a:p>
        </p:txBody>
      </p:sp>
      <p:sp>
        <p:nvSpPr>
          <p:cNvPr id="39946" name="Rectangle 37"/>
          <p:cNvSpPr>
            <a:spLocks noChangeArrowheads="1"/>
          </p:cNvSpPr>
          <p:nvPr/>
        </p:nvSpPr>
        <p:spPr bwMode="auto">
          <a:xfrm>
            <a:off x="325444" y="42193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62.5</a:t>
            </a:r>
            <a:endParaRPr lang="en-US" sz="1000"/>
          </a:p>
        </p:txBody>
      </p:sp>
      <p:sp>
        <p:nvSpPr>
          <p:cNvPr id="39947" name="Rectangle 41"/>
          <p:cNvSpPr>
            <a:spLocks noChangeArrowheads="1"/>
          </p:cNvSpPr>
          <p:nvPr/>
        </p:nvSpPr>
        <p:spPr bwMode="auto">
          <a:xfrm>
            <a:off x="325444" y="4836900"/>
            <a:ext cx="247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68.1</a:t>
            </a:r>
            <a:endParaRPr lang="en-US" sz="1000"/>
          </a:p>
        </p:txBody>
      </p:sp>
      <p:sp>
        <p:nvSpPr>
          <p:cNvPr id="39948" name="Rectangle 45"/>
          <p:cNvSpPr>
            <a:spLocks noChangeArrowheads="1"/>
          </p:cNvSpPr>
          <p:nvPr/>
        </p:nvSpPr>
        <p:spPr bwMode="auto">
          <a:xfrm>
            <a:off x="887419" y="1758738"/>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Yellow</a:t>
            </a:r>
          </a:p>
          <a:p>
            <a:r>
              <a:rPr lang="en-US" sz="1000">
                <a:solidFill>
                  <a:srgbClr val="000000"/>
                </a:solidFill>
                <a:latin typeface="Helvetica" pitchFamily="34" charset="0"/>
              </a:rPr>
              <a:t>body, </a:t>
            </a:r>
            <a:r>
              <a:rPr lang="en-US" sz="1000" i="1">
                <a:solidFill>
                  <a:srgbClr val="000000"/>
                </a:solidFill>
                <a:latin typeface="Helvetica" pitchFamily="34" charset="0"/>
              </a:rPr>
              <a:t>y</a:t>
            </a:r>
            <a:endParaRPr lang="en-US" sz="1000" i="1"/>
          </a:p>
        </p:txBody>
      </p:sp>
      <p:sp>
        <p:nvSpPr>
          <p:cNvPr id="39950" name="Rectangle 72"/>
          <p:cNvSpPr>
            <a:spLocks noChangeArrowheads="1"/>
          </p:cNvSpPr>
          <p:nvPr/>
        </p:nvSpPr>
        <p:spPr bwMode="auto">
          <a:xfrm>
            <a:off x="887419" y="2084175"/>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White</a:t>
            </a:r>
          </a:p>
          <a:p>
            <a:r>
              <a:rPr lang="en-US" sz="1000">
                <a:solidFill>
                  <a:srgbClr val="000000"/>
                </a:solidFill>
                <a:latin typeface="Helvetica" pitchFamily="34" charset="0"/>
              </a:rPr>
              <a:t>eyes, </a:t>
            </a:r>
            <a:r>
              <a:rPr lang="en-US" sz="1000" i="1">
                <a:solidFill>
                  <a:srgbClr val="000000"/>
                </a:solidFill>
                <a:latin typeface="Helvetica" pitchFamily="34" charset="0"/>
              </a:rPr>
              <a:t>w</a:t>
            </a:r>
            <a:endParaRPr lang="en-US" sz="1000" i="1"/>
          </a:p>
        </p:txBody>
      </p:sp>
      <p:sp>
        <p:nvSpPr>
          <p:cNvPr id="39951" name="Rectangle 83"/>
          <p:cNvSpPr>
            <a:spLocks noChangeArrowheads="1"/>
          </p:cNvSpPr>
          <p:nvPr/>
        </p:nvSpPr>
        <p:spPr bwMode="auto">
          <a:xfrm>
            <a:off x="887419" y="294301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Vermilion</a:t>
            </a:r>
          </a:p>
          <a:p>
            <a:r>
              <a:rPr lang="en-US" sz="1000">
                <a:solidFill>
                  <a:srgbClr val="000000"/>
                </a:solidFill>
                <a:latin typeface="Helvetica" pitchFamily="34" charset="0"/>
              </a:rPr>
              <a:t>eyes,</a:t>
            </a:r>
            <a:r>
              <a:rPr lang="en-US" sz="1000" i="1">
                <a:solidFill>
                  <a:srgbClr val="000000"/>
                </a:solidFill>
                <a:latin typeface="Helvetica" pitchFamily="34" charset="0"/>
              </a:rPr>
              <a:t> v</a:t>
            </a:r>
            <a:endParaRPr lang="en-US" sz="1000" i="1"/>
          </a:p>
        </p:txBody>
      </p:sp>
      <p:sp>
        <p:nvSpPr>
          <p:cNvPr id="39952" name="Rectangle 101"/>
          <p:cNvSpPr>
            <a:spLocks noChangeArrowheads="1"/>
          </p:cNvSpPr>
          <p:nvPr/>
        </p:nvSpPr>
        <p:spPr bwMode="auto">
          <a:xfrm>
            <a:off x="887419" y="4074900"/>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eyes, </a:t>
            </a:r>
            <a:r>
              <a:rPr lang="en-US" sz="1000" i="1">
                <a:solidFill>
                  <a:srgbClr val="000000"/>
                </a:solidFill>
                <a:latin typeface="Helvetica" pitchFamily="34" charset="0"/>
              </a:rPr>
              <a:t>B</a:t>
            </a:r>
          </a:p>
          <a:p>
            <a:r>
              <a:rPr lang="en-US" sz="1000">
                <a:solidFill>
                  <a:srgbClr val="000000"/>
                </a:solidFill>
                <a:latin typeface="Helvetica" pitchFamily="34" charset="0"/>
              </a:rPr>
              <a:t>Carnation</a:t>
            </a:r>
            <a:endParaRPr lang="en-US" sz="1000"/>
          </a:p>
        </p:txBody>
      </p:sp>
      <p:sp>
        <p:nvSpPr>
          <p:cNvPr id="39953" name="Rectangle 117"/>
          <p:cNvSpPr>
            <a:spLocks noChangeArrowheads="1"/>
          </p:cNvSpPr>
          <p:nvPr/>
        </p:nvSpPr>
        <p:spPr bwMode="auto">
          <a:xfrm>
            <a:off x="887419" y="4359063"/>
            <a:ext cx="615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eyes, car</a:t>
            </a:r>
          </a:p>
          <a:p>
            <a:r>
              <a:rPr lang="en-US" sz="1000">
                <a:solidFill>
                  <a:srgbClr val="000000"/>
                </a:solidFill>
                <a:latin typeface="Helvetica" pitchFamily="34" charset="0"/>
              </a:rPr>
              <a:t>Bobbed</a:t>
            </a:r>
          </a:p>
          <a:p>
            <a:r>
              <a:rPr lang="en-US" sz="1000">
                <a:solidFill>
                  <a:srgbClr val="000000"/>
                </a:solidFill>
                <a:latin typeface="Helvetica" pitchFamily="34" charset="0"/>
              </a:rPr>
              <a:t>bristles, </a:t>
            </a:r>
            <a:r>
              <a:rPr lang="en-US" sz="1000" i="1">
                <a:solidFill>
                  <a:srgbClr val="000000"/>
                </a:solidFill>
                <a:latin typeface="Helvetica" pitchFamily="34" charset="0"/>
              </a:rPr>
              <a:t>bb</a:t>
            </a:r>
            <a:endParaRPr lang="en-US" sz="1000" i="1"/>
          </a:p>
        </p:txBody>
      </p:sp>
      <p:sp>
        <p:nvSpPr>
          <p:cNvPr id="39954" name="Rectangle 142"/>
          <p:cNvSpPr>
            <a:spLocks noChangeArrowheads="1"/>
          </p:cNvSpPr>
          <p:nvPr/>
        </p:nvSpPr>
        <p:spPr bwMode="auto">
          <a:xfrm>
            <a:off x="887419" y="4836900"/>
            <a:ext cx="268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Little</a:t>
            </a:r>
          </a:p>
          <a:p>
            <a:r>
              <a:rPr lang="en-US" sz="1000">
                <a:solidFill>
                  <a:srgbClr val="000000"/>
                </a:solidFill>
                <a:latin typeface="Helvetica" pitchFamily="34" charset="0"/>
              </a:rPr>
              <a:t>fly,</a:t>
            </a:r>
            <a:r>
              <a:rPr lang="en-US" sz="1000" i="1">
                <a:solidFill>
                  <a:srgbClr val="000000"/>
                </a:solidFill>
                <a:latin typeface="Helvetica" pitchFamily="34" charset="0"/>
              </a:rPr>
              <a:t> lf</a:t>
            </a:r>
            <a:endParaRPr lang="en-US" sz="1000" i="1"/>
          </a:p>
        </p:txBody>
      </p:sp>
      <p:sp>
        <p:nvSpPr>
          <p:cNvPr id="39955" name="Rectangle 154"/>
          <p:cNvSpPr>
            <a:spLocks noChangeArrowheads="1"/>
          </p:cNvSpPr>
          <p:nvPr/>
        </p:nvSpPr>
        <p:spPr bwMode="auto">
          <a:xfrm>
            <a:off x="620719" y="6399712"/>
            <a:ext cx="2762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1 (X)</a:t>
            </a:r>
            <a:endParaRPr lang="en-US" sz="1000" b="1"/>
          </a:p>
        </p:txBody>
      </p:sp>
      <p:sp>
        <p:nvSpPr>
          <p:cNvPr id="39956" name="Rectangle 158"/>
          <p:cNvSpPr>
            <a:spLocks noChangeArrowheads="1"/>
          </p:cNvSpPr>
          <p:nvPr/>
        </p:nvSpPr>
        <p:spPr bwMode="auto">
          <a:xfrm>
            <a:off x="3098806" y="6397413"/>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2</a:t>
            </a:r>
            <a:endParaRPr lang="en-US" sz="1000" b="1"/>
          </a:p>
        </p:txBody>
      </p:sp>
      <p:sp>
        <p:nvSpPr>
          <p:cNvPr id="39957" name="Rectangle 159"/>
          <p:cNvSpPr>
            <a:spLocks noChangeArrowheads="1"/>
          </p:cNvSpPr>
          <p:nvPr/>
        </p:nvSpPr>
        <p:spPr bwMode="auto">
          <a:xfrm>
            <a:off x="5468944" y="6397413"/>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1000" b="1"/>
          </a:p>
        </p:txBody>
      </p:sp>
      <p:sp>
        <p:nvSpPr>
          <p:cNvPr id="39958" name="Rectangle 160"/>
          <p:cNvSpPr>
            <a:spLocks noChangeArrowheads="1"/>
          </p:cNvSpPr>
          <p:nvPr/>
        </p:nvSpPr>
        <p:spPr bwMode="auto">
          <a:xfrm>
            <a:off x="7694619" y="6373903"/>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000000"/>
                </a:solidFill>
                <a:latin typeface="Helvetica" pitchFamily="34" charset="0"/>
              </a:rPr>
              <a:t>4</a:t>
            </a:r>
            <a:endParaRPr lang="en-US" sz="1000" b="1" dirty="0"/>
          </a:p>
        </p:txBody>
      </p:sp>
      <p:sp>
        <p:nvSpPr>
          <p:cNvPr id="39959" name="Rectangle 161"/>
          <p:cNvSpPr>
            <a:spLocks noChangeArrowheads="1"/>
          </p:cNvSpPr>
          <p:nvPr/>
        </p:nvSpPr>
        <p:spPr bwMode="auto">
          <a:xfrm>
            <a:off x="887419" y="3303375"/>
            <a:ext cx="72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Miniature</a:t>
            </a:r>
          </a:p>
          <a:p>
            <a:r>
              <a:rPr lang="en-US" sz="1000">
                <a:solidFill>
                  <a:srgbClr val="000000"/>
                </a:solidFill>
                <a:latin typeface="Helvetica" pitchFamily="34" charset="0"/>
              </a:rPr>
              <a:t>wings, m</a:t>
            </a:r>
          </a:p>
          <a:p>
            <a:r>
              <a:rPr lang="en-US" sz="1000">
                <a:solidFill>
                  <a:srgbClr val="000000"/>
                </a:solidFill>
                <a:latin typeface="Helvetica" pitchFamily="34" charset="0"/>
              </a:rPr>
              <a:t>Rudimentary</a:t>
            </a:r>
            <a:endParaRPr lang="en-US" sz="1000"/>
          </a:p>
        </p:txBody>
      </p:sp>
      <p:sp>
        <p:nvSpPr>
          <p:cNvPr id="39960" name="Rectangle 188"/>
          <p:cNvSpPr>
            <a:spLocks noChangeArrowheads="1"/>
          </p:cNvSpPr>
          <p:nvPr/>
        </p:nvSpPr>
        <p:spPr bwMode="auto">
          <a:xfrm>
            <a:off x="1620844" y="3635163"/>
            <a:ext cx="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000"/>
          </a:p>
        </p:txBody>
      </p:sp>
      <p:sp>
        <p:nvSpPr>
          <p:cNvPr id="39961" name="Rectangle 189"/>
          <p:cNvSpPr>
            <a:spLocks noChangeArrowheads="1"/>
          </p:cNvSpPr>
          <p:nvPr/>
        </p:nvSpPr>
        <p:spPr bwMode="auto">
          <a:xfrm>
            <a:off x="887419" y="3781213"/>
            <a:ext cx="439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wings, </a:t>
            </a:r>
            <a:r>
              <a:rPr lang="en-US" sz="1000" i="1">
                <a:solidFill>
                  <a:srgbClr val="000000"/>
                </a:solidFill>
                <a:latin typeface="Helvetica" pitchFamily="34" charset="0"/>
              </a:rPr>
              <a:t>r</a:t>
            </a:r>
          </a:p>
          <a:p>
            <a:r>
              <a:rPr lang="en-US" sz="1000">
                <a:solidFill>
                  <a:srgbClr val="000000"/>
                </a:solidFill>
                <a:latin typeface="Helvetica" pitchFamily="34" charset="0"/>
              </a:rPr>
              <a:t>Bar</a:t>
            </a:r>
            <a:endParaRPr lang="en-US" sz="1000"/>
          </a:p>
        </p:txBody>
      </p:sp>
      <p:sp>
        <p:nvSpPr>
          <p:cNvPr id="39972" name="Rectangle 299"/>
          <p:cNvSpPr>
            <a:spLocks noChangeArrowheads="1"/>
          </p:cNvSpPr>
          <p:nvPr/>
        </p:nvSpPr>
        <p:spPr bwMode="auto">
          <a:xfrm>
            <a:off x="2800356" y="1895263"/>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0.0</a:t>
            </a:r>
            <a:endParaRPr lang="en-US" sz="1000"/>
          </a:p>
        </p:txBody>
      </p:sp>
      <p:sp>
        <p:nvSpPr>
          <p:cNvPr id="39973" name="Rectangle 302"/>
          <p:cNvSpPr>
            <a:spLocks noChangeArrowheads="1"/>
          </p:cNvSpPr>
          <p:nvPr/>
        </p:nvSpPr>
        <p:spPr bwMode="auto">
          <a:xfrm>
            <a:off x="2727331" y="244771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13.0</a:t>
            </a:r>
            <a:endParaRPr lang="en-US" sz="1000"/>
          </a:p>
        </p:txBody>
      </p:sp>
      <p:sp>
        <p:nvSpPr>
          <p:cNvPr id="39974" name="Rectangle 306"/>
          <p:cNvSpPr>
            <a:spLocks noChangeArrowheads="1"/>
          </p:cNvSpPr>
          <p:nvPr/>
        </p:nvSpPr>
        <p:spPr bwMode="auto">
          <a:xfrm>
            <a:off x="2727331" y="407172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54.5</a:t>
            </a:r>
            <a:endParaRPr lang="en-US" sz="1000"/>
          </a:p>
        </p:txBody>
      </p:sp>
      <p:sp>
        <p:nvSpPr>
          <p:cNvPr id="39975" name="Rectangle 310"/>
          <p:cNvSpPr>
            <a:spLocks noChangeArrowheads="1"/>
          </p:cNvSpPr>
          <p:nvPr/>
        </p:nvSpPr>
        <p:spPr bwMode="auto">
          <a:xfrm>
            <a:off x="2655894" y="5752888"/>
            <a:ext cx="3175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104.5</a:t>
            </a:r>
            <a:endParaRPr lang="en-US" sz="1000"/>
          </a:p>
        </p:txBody>
      </p:sp>
      <p:sp>
        <p:nvSpPr>
          <p:cNvPr id="39976" name="Rectangle 315"/>
          <p:cNvSpPr>
            <a:spLocks noChangeArrowheads="1"/>
          </p:cNvSpPr>
          <p:nvPr/>
        </p:nvSpPr>
        <p:spPr bwMode="auto">
          <a:xfrm>
            <a:off x="3289306" y="1901613"/>
            <a:ext cx="58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Aristaless,</a:t>
            </a:r>
          </a:p>
          <a:p>
            <a:r>
              <a:rPr lang="en-US" sz="1000" i="1">
                <a:solidFill>
                  <a:srgbClr val="000000"/>
                </a:solidFill>
                <a:latin typeface="Helvetica" pitchFamily="34" charset="0"/>
              </a:rPr>
              <a:t>al</a:t>
            </a:r>
            <a:endParaRPr lang="en-US" sz="1000" i="1"/>
          </a:p>
        </p:txBody>
      </p:sp>
      <p:sp>
        <p:nvSpPr>
          <p:cNvPr id="39978" name="Rectangle 343"/>
          <p:cNvSpPr>
            <a:spLocks noChangeArrowheads="1"/>
          </p:cNvSpPr>
          <p:nvPr/>
        </p:nvSpPr>
        <p:spPr bwMode="auto">
          <a:xfrm>
            <a:off x="3289306" y="4071725"/>
            <a:ext cx="45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Purple</a:t>
            </a:r>
          </a:p>
          <a:p>
            <a:r>
              <a:rPr lang="en-US" sz="1000">
                <a:solidFill>
                  <a:srgbClr val="000000"/>
                </a:solidFill>
                <a:latin typeface="Helvetica" pitchFamily="34" charset="0"/>
              </a:rPr>
              <a:t>eyes, </a:t>
            </a:r>
            <a:r>
              <a:rPr lang="en-US" sz="1000" i="1">
                <a:solidFill>
                  <a:srgbClr val="000000"/>
                </a:solidFill>
                <a:latin typeface="Helvetica" pitchFamily="34" charset="0"/>
              </a:rPr>
              <a:t>pr</a:t>
            </a:r>
            <a:endParaRPr lang="en-US" sz="1000" i="1"/>
          </a:p>
        </p:txBody>
      </p:sp>
      <p:sp>
        <p:nvSpPr>
          <p:cNvPr id="39979" name="Rectangle 356"/>
          <p:cNvSpPr>
            <a:spLocks noChangeArrowheads="1"/>
          </p:cNvSpPr>
          <p:nvPr/>
        </p:nvSpPr>
        <p:spPr bwMode="auto">
          <a:xfrm>
            <a:off x="3289306" y="5752888"/>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Brown</a:t>
            </a:r>
          </a:p>
          <a:p>
            <a:r>
              <a:rPr lang="en-US" sz="1000">
                <a:solidFill>
                  <a:srgbClr val="000000"/>
                </a:solidFill>
                <a:latin typeface="Helvetica" pitchFamily="34" charset="0"/>
              </a:rPr>
              <a:t>eyes, </a:t>
            </a:r>
            <a:r>
              <a:rPr lang="en-US" sz="1000" i="1">
                <a:solidFill>
                  <a:srgbClr val="000000"/>
                </a:solidFill>
                <a:latin typeface="Helvetica" pitchFamily="34" charset="0"/>
              </a:rPr>
              <a:t>bw</a:t>
            </a:r>
            <a:endParaRPr lang="en-US" sz="1000" i="1"/>
          </a:p>
        </p:txBody>
      </p:sp>
      <p:sp>
        <p:nvSpPr>
          <p:cNvPr id="39980" name="Rectangle 368"/>
          <p:cNvSpPr>
            <a:spLocks noChangeArrowheads="1"/>
          </p:cNvSpPr>
          <p:nvPr/>
        </p:nvSpPr>
        <p:spPr bwMode="auto">
          <a:xfrm>
            <a:off x="3289306" y="2450888"/>
            <a:ext cx="538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Dumpy</a:t>
            </a:r>
          </a:p>
          <a:p>
            <a:r>
              <a:rPr lang="en-US" sz="1000">
                <a:solidFill>
                  <a:srgbClr val="000000"/>
                </a:solidFill>
                <a:latin typeface="Helvetica" pitchFamily="34" charset="0"/>
              </a:rPr>
              <a:t>wings, </a:t>
            </a:r>
            <a:r>
              <a:rPr lang="en-US" sz="1000" i="1">
                <a:solidFill>
                  <a:srgbClr val="000000"/>
                </a:solidFill>
                <a:latin typeface="Helvetica" pitchFamily="34" charset="0"/>
              </a:rPr>
              <a:t>dp</a:t>
            </a:r>
            <a:endParaRPr lang="en-US" sz="1000" i="1"/>
          </a:p>
        </p:txBody>
      </p:sp>
      <p:sp>
        <p:nvSpPr>
          <p:cNvPr id="39984" name="Rectangle 418"/>
          <p:cNvSpPr>
            <a:spLocks noChangeArrowheads="1"/>
          </p:cNvSpPr>
          <p:nvPr/>
        </p:nvSpPr>
        <p:spPr bwMode="auto">
          <a:xfrm>
            <a:off x="2727331" y="384312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48.5</a:t>
            </a:r>
            <a:endParaRPr lang="en-US" sz="1000"/>
          </a:p>
        </p:txBody>
      </p:sp>
      <p:sp>
        <p:nvSpPr>
          <p:cNvPr id="39985" name="Rectangle 422"/>
          <p:cNvSpPr>
            <a:spLocks noChangeArrowheads="1"/>
          </p:cNvSpPr>
          <p:nvPr/>
        </p:nvSpPr>
        <p:spPr bwMode="auto">
          <a:xfrm>
            <a:off x="3289306" y="3711363"/>
            <a:ext cx="41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Black</a:t>
            </a:r>
          </a:p>
          <a:p>
            <a:r>
              <a:rPr lang="en-US" sz="1000">
                <a:solidFill>
                  <a:srgbClr val="000000"/>
                </a:solidFill>
                <a:latin typeface="Helvetica" pitchFamily="34" charset="0"/>
              </a:rPr>
              <a:t>body, </a:t>
            </a:r>
            <a:r>
              <a:rPr lang="en-US" sz="1000" i="1">
                <a:solidFill>
                  <a:srgbClr val="000000"/>
                </a:solidFill>
                <a:latin typeface="Helvetica" pitchFamily="34" charset="0"/>
              </a:rPr>
              <a:t>b</a:t>
            </a:r>
            <a:endParaRPr lang="en-US" sz="1000" i="1"/>
          </a:p>
        </p:txBody>
      </p:sp>
      <p:sp>
        <p:nvSpPr>
          <p:cNvPr id="39988" name="Rectangle 448"/>
          <p:cNvSpPr>
            <a:spLocks noChangeArrowheads="1"/>
          </p:cNvSpPr>
          <p:nvPr/>
        </p:nvSpPr>
        <p:spPr bwMode="auto">
          <a:xfrm>
            <a:off x="2727331" y="52099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75.5</a:t>
            </a:r>
            <a:endParaRPr lang="en-US" sz="1000"/>
          </a:p>
        </p:txBody>
      </p:sp>
      <p:sp>
        <p:nvSpPr>
          <p:cNvPr id="39989" name="Rectangle 452"/>
          <p:cNvSpPr>
            <a:spLocks noChangeArrowheads="1"/>
          </p:cNvSpPr>
          <p:nvPr/>
        </p:nvSpPr>
        <p:spPr bwMode="auto">
          <a:xfrm>
            <a:off x="3289306" y="5209963"/>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Curved</a:t>
            </a:r>
          </a:p>
          <a:p>
            <a:r>
              <a:rPr lang="en-US" sz="1000">
                <a:solidFill>
                  <a:srgbClr val="000000"/>
                </a:solidFill>
                <a:latin typeface="Helvetica" pitchFamily="34" charset="0"/>
              </a:rPr>
              <a:t>wings, </a:t>
            </a:r>
            <a:r>
              <a:rPr lang="en-US" sz="1000" i="1">
                <a:solidFill>
                  <a:srgbClr val="000000"/>
                </a:solidFill>
                <a:latin typeface="Helvetica" pitchFamily="34" charset="0"/>
              </a:rPr>
              <a:t>c</a:t>
            </a:r>
            <a:endParaRPr lang="en-US" sz="1000" i="1"/>
          </a:p>
        </p:txBody>
      </p:sp>
      <p:sp>
        <p:nvSpPr>
          <p:cNvPr id="39991" name="Rectangle 478"/>
          <p:cNvSpPr>
            <a:spLocks noChangeArrowheads="1"/>
          </p:cNvSpPr>
          <p:nvPr/>
        </p:nvSpPr>
        <p:spPr bwMode="auto">
          <a:xfrm>
            <a:off x="2727331" y="4728950"/>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67.0</a:t>
            </a:r>
            <a:endParaRPr lang="en-US" sz="1000"/>
          </a:p>
        </p:txBody>
      </p:sp>
      <p:sp>
        <p:nvSpPr>
          <p:cNvPr id="39992" name="Rectangle 482"/>
          <p:cNvSpPr>
            <a:spLocks noChangeArrowheads="1"/>
          </p:cNvSpPr>
          <p:nvPr/>
        </p:nvSpPr>
        <p:spPr bwMode="auto">
          <a:xfrm>
            <a:off x="3289306" y="4728950"/>
            <a:ext cx="53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Vestigial</a:t>
            </a:r>
          </a:p>
          <a:p>
            <a:r>
              <a:rPr lang="en-US" sz="1000">
                <a:solidFill>
                  <a:srgbClr val="000000"/>
                </a:solidFill>
                <a:latin typeface="Helvetica" pitchFamily="34" charset="0"/>
              </a:rPr>
              <a:t>wings, vg</a:t>
            </a:r>
            <a:endParaRPr lang="en-US" sz="1000"/>
          </a:p>
        </p:txBody>
      </p:sp>
      <p:sp>
        <p:nvSpPr>
          <p:cNvPr id="39995" name="Rectangle 517"/>
          <p:cNvSpPr>
            <a:spLocks noChangeArrowheads="1"/>
          </p:cNvSpPr>
          <p:nvPr/>
        </p:nvSpPr>
        <p:spPr bwMode="auto">
          <a:xfrm>
            <a:off x="5164144" y="1915900"/>
            <a:ext cx="17621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0.0</a:t>
            </a:r>
            <a:endParaRPr lang="en-US" sz="1000"/>
          </a:p>
        </p:txBody>
      </p:sp>
      <p:sp>
        <p:nvSpPr>
          <p:cNvPr id="39996" name="Rectangle 520"/>
          <p:cNvSpPr>
            <a:spLocks noChangeArrowheads="1"/>
          </p:cNvSpPr>
          <p:nvPr/>
        </p:nvSpPr>
        <p:spPr bwMode="auto">
          <a:xfrm>
            <a:off x="5091119" y="278743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26.0</a:t>
            </a:r>
            <a:endParaRPr lang="en-US" sz="1000"/>
          </a:p>
        </p:txBody>
      </p:sp>
      <p:sp>
        <p:nvSpPr>
          <p:cNvPr id="39997" name="Rectangle 524"/>
          <p:cNvSpPr>
            <a:spLocks noChangeArrowheads="1"/>
          </p:cNvSpPr>
          <p:nvPr/>
        </p:nvSpPr>
        <p:spPr bwMode="auto">
          <a:xfrm>
            <a:off x="5019681" y="5670338"/>
            <a:ext cx="3159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100.7</a:t>
            </a:r>
            <a:endParaRPr lang="en-US" sz="1000"/>
          </a:p>
        </p:txBody>
      </p:sp>
      <p:sp>
        <p:nvSpPr>
          <p:cNvPr id="39998" name="Rectangle 529"/>
          <p:cNvSpPr>
            <a:spLocks noChangeArrowheads="1"/>
          </p:cNvSpPr>
          <p:nvPr/>
        </p:nvSpPr>
        <p:spPr bwMode="auto">
          <a:xfrm>
            <a:off x="5651506" y="1922250"/>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Roughoid</a:t>
            </a:r>
          </a:p>
          <a:p>
            <a:r>
              <a:rPr lang="en-US" sz="1000">
                <a:solidFill>
                  <a:srgbClr val="000000"/>
                </a:solidFill>
                <a:latin typeface="Helvetica" pitchFamily="34" charset="0"/>
              </a:rPr>
              <a:t>eyes, </a:t>
            </a:r>
            <a:r>
              <a:rPr lang="en-US" sz="1000" i="1">
                <a:solidFill>
                  <a:srgbClr val="000000"/>
                </a:solidFill>
                <a:latin typeface="Helvetica" pitchFamily="34" charset="0"/>
              </a:rPr>
              <a:t>ru</a:t>
            </a:r>
            <a:endParaRPr lang="en-US" sz="1000" i="1"/>
          </a:p>
        </p:txBody>
      </p:sp>
      <p:sp>
        <p:nvSpPr>
          <p:cNvPr id="40000" name="Rectangle 559"/>
          <p:cNvSpPr>
            <a:spLocks noChangeArrowheads="1"/>
          </p:cNvSpPr>
          <p:nvPr/>
        </p:nvSpPr>
        <p:spPr bwMode="auto">
          <a:xfrm>
            <a:off x="5651506" y="5670338"/>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Claret</a:t>
            </a:r>
          </a:p>
          <a:p>
            <a:r>
              <a:rPr lang="en-US" sz="1000">
                <a:solidFill>
                  <a:srgbClr val="000000"/>
                </a:solidFill>
                <a:latin typeface="Helvetica" pitchFamily="34" charset="0"/>
              </a:rPr>
              <a:t>eyes, </a:t>
            </a:r>
            <a:r>
              <a:rPr lang="en-US" sz="1000" i="1">
                <a:solidFill>
                  <a:srgbClr val="000000"/>
                </a:solidFill>
                <a:latin typeface="Helvetica" pitchFamily="34" charset="0"/>
              </a:rPr>
              <a:t>ca</a:t>
            </a:r>
            <a:endParaRPr lang="en-US" sz="1000" i="1"/>
          </a:p>
        </p:txBody>
      </p:sp>
      <p:sp>
        <p:nvSpPr>
          <p:cNvPr id="40001" name="Rectangle 572"/>
          <p:cNvSpPr>
            <a:spLocks noChangeArrowheads="1"/>
          </p:cNvSpPr>
          <p:nvPr/>
        </p:nvSpPr>
        <p:spPr bwMode="auto">
          <a:xfrm>
            <a:off x="5651506" y="2793788"/>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Sepia</a:t>
            </a:r>
          </a:p>
          <a:p>
            <a:r>
              <a:rPr lang="en-US" sz="1000">
                <a:solidFill>
                  <a:srgbClr val="000000"/>
                </a:solidFill>
                <a:latin typeface="Helvetica" pitchFamily="34" charset="0"/>
              </a:rPr>
              <a:t>eyes, </a:t>
            </a:r>
            <a:r>
              <a:rPr lang="en-US" sz="1000" i="1">
                <a:solidFill>
                  <a:srgbClr val="000000"/>
                </a:solidFill>
                <a:latin typeface="Helvetica" pitchFamily="34" charset="0"/>
              </a:rPr>
              <a:t>se</a:t>
            </a:r>
            <a:endParaRPr lang="en-US" sz="1000" i="1"/>
          </a:p>
        </p:txBody>
      </p:sp>
      <p:sp>
        <p:nvSpPr>
          <p:cNvPr id="40004" name="Rectangle 613"/>
          <p:cNvSpPr>
            <a:spLocks noChangeArrowheads="1"/>
          </p:cNvSpPr>
          <p:nvPr/>
        </p:nvSpPr>
        <p:spPr bwMode="auto">
          <a:xfrm>
            <a:off x="5091119" y="384312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44.0</a:t>
            </a:r>
            <a:endParaRPr lang="en-US" sz="1000"/>
          </a:p>
        </p:txBody>
      </p:sp>
      <p:sp>
        <p:nvSpPr>
          <p:cNvPr id="40005" name="Rectangle 617"/>
          <p:cNvSpPr>
            <a:spLocks noChangeArrowheads="1"/>
          </p:cNvSpPr>
          <p:nvPr/>
        </p:nvSpPr>
        <p:spPr bwMode="auto">
          <a:xfrm>
            <a:off x="5091119" y="4386050"/>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58.5</a:t>
            </a:r>
            <a:endParaRPr lang="en-US" sz="1000"/>
          </a:p>
        </p:txBody>
      </p:sp>
      <p:sp>
        <p:nvSpPr>
          <p:cNvPr id="40006" name="Rectangle 621"/>
          <p:cNvSpPr>
            <a:spLocks noChangeArrowheads="1"/>
          </p:cNvSpPr>
          <p:nvPr/>
        </p:nvSpPr>
        <p:spPr bwMode="auto">
          <a:xfrm>
            <a:off x="5651506" y="3839950"/>
            <a:ext cx="439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Scarlet</a:t>
            </a:r>
          </a:p>
          <a:p>
            <a:r>
              <a:rPr lang="en-US" sz="1000">
                <a:solidFill>
                  <a:srgbClr val="000000"/>
                </a:solidFill>
                <a:latin typeface="Helvetica" pitchFamily="34" charset="0"/>
              </a:rPr>
              <a:t>eyes, </a:t>
            </a:r>
            <a:r>
              <a:rPr lang="en-US" sz="1000" i="1">
                <a:solidFill>
                  <a:srgbClr val="000000"/>
                </a:solidFill>
                <a:latin typeface="Helvetica" pitchFamily="34" charset="0"/>
              </a:rPr>
              <a:t>st</a:t>
            </a:r>
            <a:endParaRPr lang="en-US" sz="1000" i="1"/>
          </a:p>
        </p:txBody>
      </p:sp>
      <p:sp>
        <p:nvSpPr>
          <p:cNvPr id="40008" name="Rectangle 642"/>
          <p:cNvSpPr>
            <a:spLocks noChangeArrowheads="1"/>
          </p:cNvSpPr>
          <p:nvPr/>
        </p:nvSpPr>
        <p:spPr bwMode="auto">
          <a:xfrm>
            <a:off x="5651506" y="4386050"/>
            <a:ext cx="541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Short</a:t>
            </a:r>
          </a:p>
          <a:p>
            <a:r>
              <a:rPr lang="en-US" sz="1000">
                <a:solidFill>
                  <a:srgbClr val="000000"/>
                </a:solidFill>
                <a:latin typeface="Helvetica" pitchFamily="34" charset="0"/>
              </a:rPr>
              <a:t>bristles, </a:t>
            </a:r>
            <a:r>
              <a:rPr lang="en-US" sz="1000" i="1">
                <a:solidFill>
                  <a:srgbClr val="000000"/>
                </a:solidFill>
                <a:latin typeface="Helvetica" pitchFamily="34" charset="0"/>
              </a:rPr>
              <a:t>s</a:t>
            </a:r>
            <a:endParaRPr lang="en-US" sz="1000" i="1"/>
          </a:p>
        </p:txBody>
      </p:sp>
      <p:sp>
        <p:nvSpPr>
          <p:cNvPr id="40011" name="Rectangle 678"/>
          <p:cNvSpPr>
            <a:spLocks noChangeArrowheads="1"/>
          </p:cNvSpPr>
          <p:nvPr/>
        </p:nvSpPr>
        <p:spPr bwMode="auto">
          <a:xfrm>
            <a:off x="5091119" y="54004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91.1</a:t>
            </a:r>
            <a:endParaRPr lang="en-US" sz="1000"/>
          </a:p>
        </p:txBody>
      </p:sp>
      <p:sp>
        <p:nvSpPr>
          <p:cNvPr id="40012" name="Rectangle 682"/>
          <p:cNvSpPr>
            <a:spLocks noChangeArrowheads="1"/>
          </p:cNvSpPr>
          <p:nvPr/>
        </p:nvSpPr>
        <p:spPr bwMode="auto">
          <a:xfrm>
            <a:off x="5651506" y="5251238"/>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Rough</a:t>
            </a:r>
          </a:p>
          <a:p>
            <a:r>
              <a:rPr lang="en-US" sz="1000">
                <a:solidFill>
                  <a:srgbClr val="000000"/>
                </a:solidFill>
                <a:latin typeface="Helvetica" pitchFamily="34" charset="0"/>
              </a:rPr>
              <a:t>eyes, </a:t>
            </a:r>
            <a:r>
              <a:rPr lang="en-US" sz="1000" i="1">
                <a:solidFill>
                  <a:srgbClr val="000000"/>
                </a:solidFill>
                <a:latin typeface="Helvetica" pitchFamily="34" charset="0"/>
              </a:rPr>
              <a:t>ro</a:t>
            </a:r>
            <a:endParaRPr lang="en-US" sz="1000" i="1"/>
          </a:p>
        </p:txBody>
      </p:sp>
      <p:sp>
        <p:nvSpPr>
          <p:cNvPr id="40014" name="Rectangle 704"/>
          <p:cNvSpPr>
            <a:spLocks noChangeArrowheads="1"/>
          </p:cNvSpPr>
          <p:nvPr/>
        </p:nvSpPr>
        <p:spPr bwMode="auto">
          <a:xfrm>
            <a:off x="5091119" y="494643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70.7</a:t>
            </a:r>
            <a:endParaRPr lang="en-US" sz="1000"/>
          </a:p>
        </p:txBody>
      </p:sp>
      <p:sp>
        <p:nvSpPr>
          <p:cNvPr id="40015" name="Rectangle 708"/>
          <p:cNvSpPr>
            <a:spLocks noChangeArrowheads="1"/>
          </p:cNvSpPr>
          <p:nvPr/>
        </p:nvSpPr>
        <p:spPr bwMode="auto">
          <a:xfrm>
            <a:off x="5651506" y="4784513"/>
            <a:ext cx="41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Ebony</a:t>
            </a:r>
          </a:p>
          <a:p>
            <a:r>
              <a:rPr lang="en-US" sz="1000">
                <a:solidFill>
                  <a:srgbClr val="000000"/>
                </a:solidFill>
                <a:latin typeface="Helvetica" pitchFamily="34" charset="0"/>
              </a:rPr>
              <a:t>body, </a:t>
            </a:r>
            <a:r>
              <a:rPr lang="en-US" sz="1000" i="1">
                <a:solidFill>
                  <a:srgbClr val="000000"/>
                </a:solidFill>
                <a:latin typeface="Helvetica" pitchFamily="34" charset="0"/>
              </a:rPr>
              <a:t>e</a:t>
            </a:r>
            <a:endParaRPr lang="en-US" sz="1000" i="1"/>
          </a:p>
        </p:txBody>
      </p:sp>
      <p:sp>
        <p:nvSpPr>
          <p:cNvPr id="40018" name="Rectangle 734"/>
          <p:cNvSpPr>
            <a:spLocks noChangeArrowheads="1"/>
          </p:cNvSpPr>
          <p:nvPr/>
        </p:nvSpPr>
        <p:spPr bwMode="auto">
          <a:xfrm>
            <a:off x="7386644" y="2358813"/>
            <a:ext cx="1762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1.4</a:t>
            </a:r>
            <a:endParaRPr lang="en-US" sz="1000"/>
          </a:p>
        </p:txBody>
      </p:sp>
      <p:sp>
        <p:nvSpPr>
          <p:cNvPr id="40019" name="Rectangle 737"/>
          <p:cNvSpPr>
            <a:spLocks noChangeArrowheads="1"/>
          </p:cNvSpPr>
          <p:nvPr/>
        </p:nvSpPr>
        <p:spPr bwMode="auto">
          <a:xfrm>
            <a:off x="7386644" y="2755688"/>
            <a:ext cx="1762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3.0</a:t>
            </a:r>
            <a:endParaRPr lang="en-US" sz="1000"/>
          </a:p>
        </p:txBody>
      </p:sp>
      <p:sp>
        <p:nvSpPr>
          <p:cNvPr id="40020" name="Rectangle 740"/>
          <p:cNvSpPr>
            <a:spLocks noChangeArrowheads="1"/>
          </p:cNvSpPr>
          <p:nvPr/>
        </p:nvSpPr>
        <p:spPr bwMode="auto">
          <a:xfrm>
            <a:off x="7874006" y="2365163"/>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Bent</a:t>
            </a:r>
          </a:p>
          <a:p>
            <a:r>
              <a:rPr lang="en-US" sz="1000">
                <a:solidFill>
                  <a:srgbClr val="000000"/>
                </a:solidFill>
                <a:latin typeface="Helvetica" pitchFamily="34" charset="0"/>
              </a:rPr>
              <a:t>wings,</a:t>
            </a:r>
            <a:r>
              <a:rPr lang="en-US" sz="1000" i="1">
                <a:solidFill>
                  <a:srgbClr val="000000"/>
                </a:solidFill>
                <a:latin typeface="Helvetica" pitchFamily="34" charset="0"/>
              </a:rPr>
              <a:t> bt</a:t>
            </a:r>
            <a:endParaRPr lang="en-US" sz="1000" i="1"/>
          </a:p>
        </p:txBody>
      </p:sp>
      <p:sp>
        <p:nvSpPr>
          <p:cNvPr id="40022" name="Rectangle 767"/>
          <p:cNvSpPr>
            <a:spLocks noChangeArrowheads="1"/>
          </p:cNvSpPr>
          <p:nvPr/>
        </p:nvSpPr>
        <p:spPr bwMode="auto">
          <a:xfrm>
            <a:off x="7874006" y="2760450"/>
            <a:ext cx="6048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pitchFamily="34" charset="0"/>
              </a:rPr>
              <a:t>Shaven</a:t>
            </a:r>
          </a:p>
          <a:p>
            <a:r>
              <a:rPr lang="en-US" sz="1000">
                <a:solidFill>
                  <a:srgbClr val="000000"/>
                </a:solidFill>
                <a:latin typeface="Helvetica" pitchFamily="34" charset="0"/>
              </a:rPr>
              <a:t>bristles, </a:t>
            </a:r>
            <a:r>
              <a:rPr lang="en-US" sz="1000" i="1">
                <a:solidFill>
                  <a:srgbClr val="000000"/>
                </a:solidFill>
                <a:latin typeface="Helvetica" pitchFamily="34" charset="0"/>
              </a:rPr>
              <a:t>sv</a:t>
            </a:r>
            <a:endParaRPr lang="en-US" sz="1000" i="1"/>
          </a:p>
        </p:txBody>
      </p:sp>
      <p:sp>
        <p:nvSpPr>
          <p:cNvPr id="40026" name="Rectangle 828"/>
          <p:cNvSpPr>
            <a:spLocks noChangeArrowheads="1"/>
          </p:cNvSpPr>
          <p:nvPr/>
        </p:nvSpPr>
        <p:spPr bwMode="auto">
          <a:xfrm rot="16200000">
            <a:off x="6369844" y="4130905"/>
            <a:ext cx="53419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dirty="0">
                <a:solidFill>
                  <a:srgbClr val="000000"/>
                </a:solidFill>
              </a:rPr>
              <a:t>Copyright © The McGraw-Hill Companies, Inc. Permission required for reproduction or display.</a:t>
            </a:r>
          </a:p>
        </p:txBody>
      </p:sp>
      <p:sp>
        <p:nvSpPr>
          <p:cNvPr id="40029" name="Text Box 1040"/>
          <p:cNvSpPr txBox="1">
            <a:spLocks noChangeArrowheads="1"/>
          </p:cNvSpPr>
          <p:nvPr/>
        </p:nvSpPr>
        <p:spPr bwMode="auto">
          <a:xfrm>
            <a:off x="7466992" y="6605038"/>
            <a:ext cx="13399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dirty="0" err="1" smtClean="0"/>
              <a:t>Brooker</a:t>
            </a:r>
            <a:r>
              <a:rPr lang="en-US" sz="1200" b="1" dirty="0" smtClean="0"/>
              <a:t>, Fig 7.7</a:t>
            </a:r>
            <a:endParaRPr lang="en-US" sz="1200" b="1" dirty="0"/>
          </a:p>
        </p:txBody>
      </p:sp>
      <p:sp>
        <p:nvSpPr>
          <p:cNvPr id="2" name="Title 1"/>
          <p:cNvSpPr>
            <a:spLocks noGrp="1"/>
          </p:cNvSpPr>
          <p:nvPr>
            <p:ph type="title"/>
          </p:nvPr>
        </p:nvSpPr>
        <p:spPr>
          <a:xfrm>
            <a:off x="609600" y="304800"/>
            <a:ext cx="7772400" cy="617537"/>
          </a:xfrm>
        </p:spPr>
        <p:txBody>
          <a:bodyPr/>
          <a:lstStyle/>
          <a:p>
            <a:r>
              <a:rPr lang="en-US" sz="2400" dirty="0" smtClean="0"/>
              <a:t>Linkage</a:t>
            </a:r>
            <a:r>
              <a:rPr lang="en-US" sz="2400" baseline="0" dirty="0" smtClean="0"/>
              <a:t> groups in Drosophila identify genes on the same chromosome</a:t>
            </a:r>
            <a:endParaRPr lang="en-US" sz="2400" dirty="0"/>
          </a:p>
        </p:txBody>
      </p:sp>
    </p:spTree>
    <p:extLst>
      <p:ext uri="{BB962C8B-B14F-4D97-AF65-F5344CB8AC3E}">
        <p14:creationId xmlns:p14="http://schemas.microsoft.com/office/powerpoint/2010/main" val="1316803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6" descr="bro25332_0701.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988" y="660400"/>
            <a:ext cx="607695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142"/>
          <p:cNvGrpSpPr>
            <a:grpSpLocks/>
          </p:cNvGrpSpPr>
          <p:nvPr/>
        </p:nvGrpSpPr>
        <p:grpSpPr bwMode="auto">
          <a:xfrm>
            <a:off x="4416425" y="1927225"/>
            <a:ext cx="133350" cy="590550"/>
            <a:chOff x="4184650" y="2114550"/>
            <a:chExt cx="120650" cy="536575"/>
          </a:xfrm>
        </p:grpSpPr>
        <p:sp>
          <p:nvSpPr>
            <p:cNvPr id="5171" name="Line 30"/>
            <p:cNvSpPr>
              <a:spLocks noChangeShapeType="1"/>
            </p:cNvSpPr>
            <p:nvPr/>
          </p:nvSpPr>
          <p:spPr bwMode="auto">
            <a:xfrm>
              <a:off x="4244975" y="2114550"/>
              <a:ext cx="1588" cy="415925"/>
            </a:xfrm>
            <a:prstGeom prst="line">
              <a:avLst/>
            </a:prstGeom>
            <a:noFill/>
            <a:ln w="1663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2" name="Freeform 31"/>
            <p:cNvSpPr>
              <a:spLocks/>
            </p:cNvSpPr>
            <p:nvPr/>
          </p:nvSpPr>
          <p:spPr bwMode="auto">
            <a:xfrm>
              <a:off x="4184650" y="2435225"/>
              <a:ext cx="120650" cy="215900"/>
            </a:xfrm>
            <a:custGeom>
              <a:avLst/>
              <a:gdLst>
                <a:gd name="T0" fmla="*/ 2147483647 w 76"/>
                <a:gd name="T1" fmla="*/ 0 h 136"/>
                <a:gd name="T2" fmla="*/ 2147483647 w 76"/>
                <a:gd name="T3" fmla="*/ 2147483647 h 136"/>
                <a:gd name="T4" fmla="*/ 0 w 76"/>
                <a:gd name="T5" fmla="*/ 2147483647 h 136"/>
                <a:gd name="T6" fmla="*/ 2147483647 w 76"/>
                <a:gd name="T7" fmla="*/ 2147483647 h 136"/>
                <a:gd name="T8" fmla="*/ 2147483647 w 76"/>
                <a:gd name="T9" fmla="*/ 0 h 136"/>
                <a:gd name="T10" fmla="*/ 0 60000 65536"/>
                <a:gd name="T11" fmla="*/ 0 60000 65536"/>
                <a:gd name="T12" fmla="*/ 0 60000 65536"/>
                <a:gd name="T13" fmla="*/ 0 60000 65536"/>
                <a:gd name="T14" fmla="*/ 0 60000 65536"/>
                <a:gd name="T15" fmla="*/ 0 w 76"/>
                <a:gd name="T16" fmla="*/ 0 h 136"/>
                <a:gd name="T17" fmla="*/ 76 w 76"/>
                <a:gd name="T18" fmla="*/ 136 h 136"/>
              </a:gdLst>
              <a:ahLst/>
              <a:cxnLst>
                <a:cxn ang="T10">
                  <a:pos x="T0" y="T1"/>
                </a:cxn>
                <a:cxn ang="T11">
                  <a:pos x="T2" y="T3"/>
                </a:cxn>
                <a:cxn ang="T12">
                  <a:pos x="T4" y="T5"/>
                </a:cxn>
                <a:cxn ang="T13">
                  <a:pos x="T6" y="T7"/>
                </a:cxn>
                <a:cxn ang="T14">
                  <a:pos x="T8" y="T9"/>
                </a:cxn>
              </a:cxnLst>
              <a:rect l="T15" t="T16" r="T17" b="T18"/>
              <a:pathLst>
                <a:path w="76" h="136">
                  <a:moveTo>
                    <a:pt x="76" y="0"/>
                  </a:moveTo>
                  <a:lnTo>
                    <a:pt x="38" y="18"/>
                  </a:lnTo>
                  <a:lnTo>
                    <a:pt x="0" y="2"/>
                  </a:lnTo>
                  <a:lnTo>
                    <a:pt x="38" y="136"/>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26" name="Group 143"/>
          <p:cNvGrpSpPr>
            <a:grpSpLocks/>
          </p:cNvGrpSpPr>
          <p:nvPr/>
        </p:nvGrpSpPr>
        <p:grpSpPr bwMode="auto">
          <a:xfrm>
            <a:off x="4416425" y="4237038"/>
            <a:ext cx="133350" cy="635000"/>
            <a:chOff x="4184650" y="4213225"/>
            <a:chExt cx="120650" cy="577850"/>
          </a:xfrm>
        </p:grpSpPr>
        <p:sp>
          <p:nvSpPr>
            <p:cNvPr id="5169" name="Line 32"/>
            <p:cNvSpPr>
              <a:spLocks noChangeShapeType="1"/>
            </p:cNvSpPr>
            <p:nvPr/>
          </p:nvSpPr>
          <p:spPr bwMode="auto">
            <a:xfrm>
              <a:off x="4244975" y="4213225"/>
              <a:ext cx="1588" cy="457200"/>
            </a:xfrm>
            <a:prstGeom prst="line">
              <a:avLst/>
            </a:prstGeom>
            <a:noFill/>
            <a:ln w="1663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0" name="Freeform 33"/>
            <p:cNvSpPr>
              <a:spLocks/>
            </p:cNvSpPr>
            <p:nvPr/>
          </p:nvSpPr>
          <p:spPr bwMode="auto">
            <a:xfrm>
              <a:off x="4184650" y="4578350"/>
              <a:ext cx="120650" cy="212725"/>
            </a:xfrm>
            <a:custGeom>
              <a:avLst/>
              <a:gdLst>
                <a:gd name="T0" fmla="*/ 2147483647 w 76"/>
                <a:gd name="T1" fmla="*/ 0 h 134"/>
                <a:gd name="T2" fmla="*/ 2147483647 w 76"/>
                <a:gd name="T3" fmla="*/ 2147483647 h 134"/>
                <a:gd name="T4" fmla="*/ 0 w 76"/>
                <a:gd name="T5" fmla="*/ 0 h 134"/>
                <a:gd name="T6" fmla="*/ 2147483647 w 76"/>
                <a:gd name="T7" fmla="*/ 2147483647 h 134"/>
                <a:gd name="T8" fmla="*/ 2147483647 w 76"/>
                <a:gd name="T9" fmla="*/ 0 h 134"/>
                <a:gd name="T10" fmla="*/ 0 60000 65536"/>
                <a:gd name="T11" fmla="*/ 0 60000 65536"/>
                <a:gd name="T12" fmla="*/ 0 60000 65536"/>
                <a:gd name="T13" fmla="*/ 0 60000 65536"/>
                <a:gd name="T14" fmla="*/ 0 60000 65536"/>
                <a:gd name="T15" fmla="*/ 0 w 76"/>
                <a:gd name="T16" fmla="*/ 0 h 134"/>
                <a:gd name="T17" fmla="*/ 76 w 76"/>
                <a:gd name="T18" fmla="*/ 134 h 134"/>
              </a:gdLst>
              <a:ahLst/>
              <a:cxnLst>
                <a:cxn ang="T10">
                  <a:pos x="T0" y="T1"/>
                </a:cxn>
                <a:cxn ang="T11">
                  <a:pos x="T2" y="T3"/>
                </a:cxn>
                <a:cxn ang="T12">
                  <a:pos x="T4" y="T5"/>
                </a:cxn>
                <a:cxn ang="T13">
                  <a:pos x="T6" y="T7"/>
                </a:cxn>
                <a:cxn ang="T14">
                  <a:pos x="T8" y="T9"/>
                </a:cxn>
              </a:cxnLst>
              <a:rect l="T15" t="T16" r="T17" b="T18"/>
              <a:pathLst>
                <a:path w="76" h="134">
                  <a:moveTo>
                    <a:pt x="76" y="0"/>
                  </a:moveTo>
                  <a:lnTo>
                    <a:pt x="38" y="16"/>
                  </a:lnTo>
                  <a:lnTo>
                    <a:pt x="0" y="0"/>
                  </a:lnTo>
                  <a:lnTo>
                    <a:pt x="38" y="134"/>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27" name="Rectangle 34"/>
          <p:cNvSpPr>
            <a:spLocks noChangeArrowheads="1"/>
          </p:cNvSpPr>
          <p:nvPr/>
        </p:nvSpPr>
        <p:spPr bwMode="auto">
          <a:xfrm>
            <a:off x="4864100" y="5829300"/>
            <a:ext cx="3286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296</a:t>
            </a:r>
            <a:endParaRPr lang="en-US"/>
          </a:p>
        </p:txBody>
      </p:sp>
      <p:sp>
        <p:nvSpPr>
          <p:cNvPr id="5128" name="Rectangle 37"/>
          <p:cNvSpPr>
            <a:spLocks noChangeArrowheads="1"/>
          </p:cNvSpPr>
          <p:nvPr/>
        </p:nvSpPr>
        <p:spPr bwMode="auto">
          <a:xfrm>
            <a:off x="4972050" y="6048375"/>
            <a:ext cx="219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19</a:t>
            </a:r>
            <a:endParaRPr lang="en-US"/>
          </a:p>
        </p:txBody>
      </p:sp>
      <p:sp>
        <p:nvSpPr>
          <p:cNvPr id="5129" name="Rectangle 39"/>
          <p:cNvSpPr>
            <a:spLocks noChangeArrowheads="1"/>
          </p:cNvSpPr>
          <p:nvPr/>
        </p:nvSpPr>
        <p:spPr bwMode="auto">
          <a:xfrm>
            <a:off x="4972050" y="6269038"/>
            <a:ext cx="219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27</a:t>
            </a:r>
            <a:endParaRPr lang="en-US"/>
          </a:p>
        </p:txBody>
      </p:sp>
      <p:sp>
        <p:nvSpPr>
          <p:cNvPr id="5130" name="Rectangle 41"/>
          <p:cNvSpPr>
            <a:spLocks noChangeArrowheads="1"/>
          </p:cNvSpPr>
          <p:nvPr/>
        </p:nvSpPr>
        <p:spPr bwMode="auto">
          <a:xfrm>
            <a:off x="4972050" y="6489700"/>
            <a:ext cx="2190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85</a:t>
            </a:r>
            <a:endParaRPr lang="en-US"/>
          </a:p>
        </p:txBody>
      </p:sp>
      <p:sp>
        <p:nvSpPr>
          <p:cNvPr id="5131" name="Rectangle 43"/>
          <p:cNvSpPr>
            <a:spLocks noChangeArrowheads="1"/>
          </p:cNvSpPr>
          <p:nvPr/>
        </p:nvSpPr>
        <p:spPr bwMode="auto">
          <a:xfrm>
            <a:off x="4581525" y="5047795"/>
            <a:ext cx="708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Observed</a:t>
            </a:r>
          </a:p>
          <a:p>
            <a:r>
              <a:rPr lang="en-US" sz="1200" b="1" dirty="0">
                <a:solidFill>
                  <a:srgbClr val="000000"/>
                </a:solidFill>
                <a:latin typeface="Helvetica" pitchFamily="34" charset="0"/>
              </a:rPr>
              <a:t>number</a:t>
            </a:r>
            <a:endParaRPr lang="en-US" sz="2000" b="1" dirty="0"/>
          </a:p>
        </p:txBody>
      </p:sp>
      <p:sp>
        <p:nvSpPr>
          <p:cNvPr id="5132" name="Rectangle 57"/>
          <p:cNvSpPr>
            <a:spLocks noChangeArrowheads="1"/>
          </p:cNvSpPr>
          <p:nvPr/>
        </p:nvSpPr>
        <p:spPr bwMode="auto">
          <a:xfrm>
            <a:off x="5594350" y="5829300"/>
            <a:ext cx="3825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15.6</a:t>
            </a:r>
            <a:endParaRPr lang="en-US"/>
          </a:p>
        </p:txBody>
      </p:sp>
      <p:sp>
        <p:nvSpPr>
          <p:cNvPr id="5133" name="Rectangle 61"/>
          <p:cNvSpPr>
            <a:spLocks noChangeArrowheads="1"/>
          </p:cNvSpPr>
          <p:nvPr/>
        </p:nvSpPr>
        <p:spPr bwMode="auto">
          <a:xfrm>
            <a:off x="5702300" y="6048375"/>
            <a:ext cx="2746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endParaRPr lang="en-US"/>
          </a:p>
        </p:txBody>
      </p:sp>
      <p:sp>
        <p:nvSpPr>
          <p:cNvPr id="5134" name="Rectangle 64"/>
          <p:cNvSpPr>
            <a:spLocks noChangeArrowheads="1"/>
          </p:cNvSpPr>
          <p:nvPr/>
        </p:nvSpPr>
        <p:spPr bwMode="auto">
          <a:xfrm>
            <a:off x="5702300" y="6269038"/>
            <a:ext cx="2746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1.4</a:t>
            </a:r>
            <a:endParaRPr lang="en-US"/>
          </a:p>
        </p:txBody>
      </p:sp>
      <p:sp>
        <p:nvSpPr>
          <p:cNvPr id="5135" name="Rectangle 67"/>
          <p:cNvSpPr>
            <a:spLocks noChangeArrowheads="1"/>
          </p:cNvSpPr>
          <p:nvPr/>
        </p:nvSpPr>
        <p:spPr bwMode="auto">
          <a:xfrm>
            <a:off x="5702300" y="6489700"/>
            <a:ext cx="2746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4.5</a:t>
            </a:r>
            <a:endParaRPr lang="en-US"/>
          </a:p>
        </p:txBody>
      </p:sp>
      <p:sp>
        <p:nvSpPr>
          <p:cNvPr id="5136" name="Rectangle 70"/>
          <p:cNvSpPr>
            <a:spLocks noChangeArrowheads="1"/>
          </p:cNvSpPr>
          <p:nvPr/>
        </p:nvSpPr>
        <p:spPr bwMode="auto">
          <a:xfrm>
            <a:off x="5565775" y="5268458"/>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Ratio</a:t>
            </a:r>
            <a:endParaRPr lang="en-US" sz="2000" b="1" dirty="0"/>
          </a:p>
        </p:txBody>
      </p:sp>
      <p:sp>
        <p:nvSpPr>
          <p:cNvPr id="5137" name="Rectangle 75"/>
          <p:cNvSpPr>
            <a:spLocks noChangeArrowheads="1"/>
          </p:cNvSpPr>
          <p:nvPr/>
        </p:nvSpPr>
        <p:spPr bwMode="auto">
          <a:xfrm>
            <a:off x="7539038" y="5829300"/>
            <a:ext cx="1095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9</a:t>
            </a:r>
            <a:endParaRPr lang="en-US"/>
          </a:p>
        </p:txBody>
      </p:sp>
      <p:sp>
        <p:nvSpPr>
          <p:cNvPr id="5138" name="Rectangle 77"/>
          <p:cNvSpPr>
            <a:spLocks noChangeArrowheads="1"/>
          </p:cNvSpPr>
          <p:nvPr/>
        </p:nvSpPr>
        <p:spPr bwMode="auto">
          <a:xfrm>
            <a:off x="7539038" y="6048375"/>
            <a:ext cx="1095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3</a:t>
            </a:r>
            <a:endParaRPr lang="en-US"/>
          </a:p>
        </p:txBody>
      </p:sp>
      <p:sp>
        <p:nvSpPr>
          <p:cNvPr id="5139" name="Rectangle 79"/>
          <p:cNvSpPr>
            <a:spLocks noChangeArrowheads="1"/>
          </p:cNvSpPr>
          <p:nvPr/>
        </p:nvSpPr>
        <p:spPr bwMode="auto">
          <a:xfrm>
            <a:off x="7539038" y="6269038"/>
            <a:ext cx="1095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3</a:t>
            </a:r>
            <a:endParaRPr lang="en-US"/>
          </a:p>
        </p:txBody>
      </p:sp>
      <p:sp>
        <p:nvSpPr>
          <p:cNvPr id="5140" name="Rectangle 80"/>
          <p:cNvSpPr>
            <a:spLocks noChangeArrowheads="1"/>
          </p:cNvSpPr>
          <p:nvPr/>
        </p:nvSpPr>
        <p:spPr bwMode="auto">
          <a:xfrm>
            <a:off x="7646988" y="6269038"/>
            <a:ext cx="174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5141" name="Rectangle 81"/>
          <p:cNvSpPr>
            <a:spLocks noChangeArrowheads="1"/>
          </p:cNvSpPr>
          <p:nvPr/>
        </p:nvSpPr>
        <p:spPr bwMode="auto">
          <a:xfrm>
            <a:off x="7539038" y="6489700"/>
            <a:ext cx="1095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a:t>
            </a:r>
            <a:endParaRPr lang="en-US"/>
          </a:p>
        </p:txBody>
      </p:sp>
      <p:sp>
        <p:nvSpPr>
          <p:cNvPr id="5142" name="Rectangle 82"/>
          <p:cNvSpPr>
            <a:spLocks noChangeArrowheads="1"/>
          </p:cNvSpPr>
          <p:nvPr/>
        </p:nvSpPr>
        <p:spPr bwMode="auto">
          <a:xfrm>
            <a:off x="7343775" y="5227638"/>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Ratio</a:t>
            </a:r>
            <a:endParaRPr lang="en-US" sz="2000" b="1" dirty="0"/>
          </a:p>
        </p:txBody>
      </p:sp>
      <p:sp>
        <p:nvSpPr>
          <p:cNvPr id="5143" name="Rectangle 87"/>
          <p:cNvSpPr>
            <a:spLocks noChangeArrowheads="1"/>
          </p:cNvSpPr>
          <p:nvPr/>
        </p:nvSpPr>
        <p:spPr bwMode="auto">
          <a:xfrm>
            <a:off x="6613525" y="5829300"/>
            <a:ext cx="3286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240</a:t>
            </a:r>
            <a:endParaRPr lang="en-US"/>
          </a:p>
        </p:txBody>
      </p:sp>
      <p:sp>
        <p:nvSpPr>
          <p:cNvPr id="5144" name="Rectangle 91"/>
          <p:cNvSpPr>
            <a:spLocks noChangeArrowheads="1"/>
          </p:cNvSpPr>
          <p:nvPr/>
        </p:nvSpPr>
        <p:spPr bwMode="auto">
          <a:xfrm>
            <a:off x="6721475" y="6048375"/>
            <a:ext cx="219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80</a:t>
            </a:r>
            <a:endParaRPr lang="en-US"/>
          </a:p>
        </p:txBody>
      </p:sp>
      <p:sp>
        <p:nvSpPr>
          <p:cNvPr id="5145" name="Rectangle 94"/>
          <p:cNvSpPr>
            <a:spLocks noChangeArrowheads="1"/>
          </p:cNvSpPr>
          <p:nvPr/>
        </p:nvSpPr>
        <p:spPr bwMode="auto">
          <a:xfrm>
            <a:off x="6721475" y="6269038"/>
            <a:ext cx="219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80</a:t>
            </a:r>
            <a:endParaRPr lang="en-US"/>
          </a:p>
        </p:txBody>
      </p:sp>
      <p:sp>
        <p:nvSpPr>
          <p:cNvPr id="5146" name="Rectangle 97"/>
          <p:cNvSpPr>
            <a:spLocks noChangeArrowheads="1"/>
          </p:cNvSpPr>
          <p:nvPr/>
        </p:nvSpPr>
        <p:spPr bwMode="auto">
          <a:xfrm>
            <a:off x="6721475" y="6489700"/>
            <a:ext cx="2190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27</a:t>
            </a:r>
            <a:endParaRPr lang="en-US"/>
          </a:p>
        </p:txBody>
      </p:sp>
      <p:sp>
        <p:nvSpPr>
          <p:cNvPr id="5147" name="Rectangle 99"/>
          <p:cNvSpPr>
            <a:spLocks noChangeArrowheads="1"/>
          </p:cNvSpPr>
          <p:nvPr/>
        </p:nvSpPr>
        <p:spPr bwMode="auto">
          <a:xfrm>
            <a:off x="6345238" y="5047795"/>
            <a:ext cx="9858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Expected</a:t>
            </a:r>
          </a:p>
          <a:p>
            <a:r>
              <a:rPr lang="en-US" sz="1200" b="1" dirty="0" smtClean="0">
                <a:solidFill>
                  <a:srgbClr val="000000"/>
                </a:solidFill>
                <a:latin typeface="Helvetica" pitchFamily="34" charset="0"/>
              </a:rPr>
              <a:t>Under </a:t>
            </a:r>
            <a:r>
              <a:rPr lang="en-US" sz="1200" b="1" dirty="0" err="1" smtClean="0">
                <a:solidFill>
                  <a:srgbClr val="000000"/>
                </a:solidFill>
                <a:latin typeface="Helvetica" pitchFamily="34" charset="0"/>
              </a:rPr>
              <a:t>indep</a:t>
            </a:r>
            <a:r>
              <a:rPr lang="en-US" sz="1200" b="1" dirty="0" smtClean="0">
                <a:solidFill>
                  <a:srgbClr val="000000"/>
                </a:solidFill>
                <a:latin typeface="Helvetica" pitchFamily="34" charset="0"/>
              </a:rPr>
              <a:t>. </a:t>
            </a:r>
          </a:p>
          <a:p>
            <a:r>
              <a:rPr lang="en-US" sz="1200" b="1" dirty="0" smtClean="0">
                <a:solidFill>
                  <a:srgbClr val="000000"/>
                </a:solidFill>
                <a:latin typeface="Helvetica" pitchFamily="34" charset="0"/>
              </a:rPr>
              <a:t>assort</a:t>
            </a:r>
            <a:endParaRPr lang="en-US" sz="2000" b="1" dirty="0"/>
          </a:p>
        </p:txBody>
      </p:sp>
      <p:sp>
        <p:nvSpPr>
          <p:cNvPr id="5148" name="Rectangle 113"/>
          <p:cNvSpPr>
            <a:spLocks noChangeArrowheads="1"/>
          </p:cNvSpPr>
          <p:nvPr/>
        </p:nvSpPr>
        <p:spPr bwMode="auto">
          <a:xfrm>
            <a:off x="2359025" y="2038350"/>
            <a:ext cx="1365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Purple flowers,</a:t>
            </a:r>
          </a:p>
          <a:p>
            <a:r>
              <a:rPr lang="en-US" sz="1200" b="1" dirty="0">
                <a:solidFill>
                  <a:srgbClr val="000000"/>
                </a:solidFill>
                <a:latin typeface="Helvetica" pitchFamily="34" charset="0"/>
              </a:rPr>
              <a:t>long pollen (</a:t>
            </a:r>
            <a:r>
              <a:rPr lang="en-US" sz="1200" b="1" i="1" dirty="0">
                <a:solidFill>
                  <a:srgbClr val="000000"/>
                </a:solidFill>
                <a:latin typeface="Helvetica" pitchFamily="34" charset="0"/>
              </a:rPr>
              <a:t>PPLL</a:t>
            </a:r>
            <a:r>
              <a:rPr lang="en-US" sz="1200" b="1" dirty="0">
                <a:solidFill>
                  <a:srgbClr val="000000"/>
                </a:solidFill>
                <a:latin typeface="Helvetica" pitchFamily="34" charset="0"/>
              </a:rPr>
              <a:t>)</a:t>
            </a:r>
            <a:endParaRPr lang="en-US" sz="2000" b="1" dirty="0"/>
          </a:p>
        </p:txBody>
      </p:sp>
      <p:sp>
        <p:nvSpPr>
          <p:cNvPr id="5149" name="Rectangle 143"/>
          <p:cNvSpPr>
            <a:spLocks noChangeArrowheads="1"/>
          </p:cNvSpPr>
          <p:nvPr/>
        </p:nvSpPr>
        <p:spPr bwMode="auto">
          <a:xfrm>
            <a:off x="1808163" y="5829300"/>
            <a:ext cx="23082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Purple flowers, long pollen</a:t>
            </a:r>
            <a:endParaRPr lang="en-US"/>
          </a:p>
        </p:txBody>
      </p:sp>
      <p:sp>
        <p:nvSpPr>
          <p:cNvPr id="5150" name="Rectangle 167"/>
          <p:cNvSpPr>
            <a:spLocks noChangeArrowheads="1"/>
          </p:cNvSpPr>
          <p:nvPr/>
        </p:nvSpPr>
        <p:spPr bwMode="auto">
          <a:xfrm>
            <a:off x="1808163" y="6048375"/>
            <a:ext cx="24368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Purple flowers, round pollen</a:t>
            </a:r>
            <a:endParaRPr lang="en-US"/>
          </a:p>
        </p:txBody>
      </p:sp>
      <p:sp>
        <p:nvSpPr>
          <p:cNvPr id="5151" name="Rectangle 192"/>
          <p:cNvSpPr>
            <a:spLocks noChangeArrowheads="1"/>
          </p:cNvSpPr>
          <p:nvPr/>
        </p:nvSpPr>
        <p:spPr bwMode="auto">
          <a:xfrm>
            <a:off x="1808163" y="6269038"/>
            <a:ext cx="20939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Red flowers, long pollen</a:t>
            </a:r>
            <a:endParaRPr lang="en-US"/>
          </a:p>
        </p:txBody>
      </p:sp>
      <p:sp>
        <p:nvSpPr>
          <p:cNvPr id="5152" name="Rectangle 214"/>
          <p:cNvSpPr>
            <a:spLocks noChangeArrowheads="1"/>
          </p:cNvSpPr>
          <p:nvPr/>
        </p:nvSpPr>
        <p:spPr bwMode="auto">
          <a:xfrm>
            <a:off x="1808163" y="6489700"/>
            <a:ext cx="22240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Red flowers, round pollen</a:t>
            </a:r>
            <a:endParaRPr lang="en-US"/>
          </a:p>
        </p:txBody>
      </p:sp>
      <p:sp>
        <p:nvSpPr>
          <p:cNvPr id="5153" name="Rectangle 236"/>
          <p:cNvSpPr>
            <a:spLocks noChangeArrowheads="1"/>
          </p:cNvSpPr>
          <p:nvPr/>
        </p:nvSpPr>
        <p:spPr bwMode="auto">
          <a:xfrm>
            <a:off x="1814513" y="5256213"/>
            <a:ext cx="1763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smtClean="0">
                <a:solidFill>
                  <a:srgbClr val="000000"/>
                </a:solidFill>
                <a:latin typeface="Helvetica" pitchFamily="34" charset="0"/>
              </a:rPr>
              <a:t>F</a:t>
            </a:r>
            <a:r>
              <a:rPr lang="en-US" sz="1400" baseline="-25000" dirty="0" smtClean="0">
                <a:solidFill>
                  <a:srgbClr val="000000"/>
                </a:solidFill>
                <a:latin typeface="Helvetica" pitchFamily="34" charset="0"/>
              </a:rPr>
              <a:t>2</a:t>
            </a:r>
            <a:endParaRPr lang="en-US" dirty="0"/>
          </a:p>
        </p:txBody>
      </p:sp>
      <p:sp>
        <p:nvSpPr>
          <p:cNvPr id="5154" name="Rectangle 247"/>
          <p:cNvSpPr>
            <a:spLocks noChangeArrowheads="1"/>
          </p:cNvSpPr>
          <p:nvPr/>
        </p:nvSpPr>
        <p:spPr bwMode="auto">
          <a:xfrm>
            <a:off x="1830501" y="1119865"/>
            <a:ext cx="187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smtClean="0">
                <a:solidFill>
                  <a:srgbClr val="000000"/>
                </a:solidFill>
                <a:latin typeface="Helvetica" pitchFamily="34" charset="0"/>
              </a:rPr>
              <a:t>P</a:t>
            </a:r>
            <a:r>
              <a:rPr lang="en-US" sz="1400" baseline="-25000" dirty="0" smtClean="0">
                <a:solidFill>
                  <a:srgbClr val="000000"/>
                </a:solidFill>
                <a:latin typeface="Helvetica" pitchFamily="34" charset="0"/>
              </a:rPr>
              <a:t>0</a:t>
            </a:r>
            <a:endParaRPr lang="en-US" baseline="-25000" dirty="0"/>
          </a:p>
        </p:txBody>
      </p:sp>
      <p:sp>
        <p:nvSpPr>
          <p:cNvPr id="5155" name="Rectangle 258"/>
          <p:cNvSpPr>
            <a:spLocks noChangeArrowheads="1"/>
          </p:cNvSpPr>
          <p:nvPr/>
        </p:nvSpPr>
        <p:spPr bwMode="auto">
          <a:xfrm>
            <a:off x="1827213" y="3091884"/>
            <a:ext cx="1763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smtClean="0">
                <a:solidFill>
                  <a:srgbClr val="000000"/>
                </a:solidFill>
                <a:latin typeface="Helvetica" pitchFamily="34" charset="0"/>
              </a:rPr>
              <a:t>F</a:t>
            </a:r>
            <a:r>
              <a:rPr lang="en-US" sz="1400" baseline="-25000" dirty="0" smtClean="0">
                <a:solidFill>
                  <a:srgbClr val="000000"/>
                </a:solidFill>
                <a:latin typeface="Helvetica" pitchFamily="34" charset="0"/>
              </a:rPr>
              <a:t>1</a:t>
            </a:r>
            <a:endParaRPr lang="en-US" dirty="0"/>
          </a:p>
        </p:txBody>
      </p:sp>
      <p:sp>
        <p:nvSpPr>
          <p:cNvPr id="5156" name="Rectangle 269"/>
          <p:cNvSpPr>
            <a:spLocks noChangeArrowheads="1"/>
          </p:cNvSpPr>
          <p:nvPr/>
        </p:nvSpPr>
        <p:spPr bwMode="auto">
          <a:xfrm>
            <a:off x="4530725" y="3784859"/>
            <a:ext cx="1349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Purple flowers,</a:t>
            </a:r>
          </a:p>
          <a:p>
            <a:r>
              <a:rPr lang="en-US" sz="1200" b="1" dirty="0">
                <a:solidFill>
                  <a:srgbClr val="000000"/>
                </a:solidFill>
                <a:latin typeface="Helvetica" pitchFamily="34" charset="0"/>
              </a:rPr>
              <a:t>long pollen (</a:t>
            </a:r>
            <a:r>
              <a:rPr lang="en-US" sz="1200" b="1" i="1" dirty="0" err="1">
                <a:solidFill>
                  <a:srgbClr val="000000"/>
                </a:solidFill>
                <a:latin typeface="Helvetica" pitchFamily="34" charset="0"/>
              </a:rPr>
              <a:t>PpLl</a:t>
            </a:r>
            <a:r>
              <a:rPr lang="en-US" sz="1200" b="1" dirty="0">
                <a:solidFill>
                  <a:srgbClr val="000000"/>
                </a:solidFill>
                <a:latin typeface="Helvetica" pitchFamily="34" charset="0"/>
              </a:rPr>
              <a:t> )</a:t>
            </a:r>
            <a:endParaRPr lang="en-US" sz="2000" b="1" dirty="0"/>
          </a:p>
        </p:txBody>
      </p:sp>
      <p:sp>
        <p:nvSpPr>
          <p:cNvPr id="5157" name="Rectangle 299"/>
          <p:cNvSpPr>
            <a:spLocks noChangeArrowheads="1"/>
          </p:cNvSpPr>
          <p:nvPr/>
        </p:nvSpPr>
        <p:spPr bwMode="auto">
          <a:xfrm>
            <a:off x="4592638" y="4373563"/>
            <a:ext cx="10531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latin typeface="Helvetica" pitchFamily="34" charset="0"/>
              </a:rPr>
              <a:t>Self-fertilization</a:t>
            </a:r>
            <a:endParaRPr lang="en-US" sz="1800" b="1" dirty="0"/>
          </a:p>
        </p:txBody>
      </p:sp>
      <p:sp>
        <p:nvSpPr>
          <p:cNvPr id="5158" name="Rectangle 317"/>
          <p:cNvSpPr>
            <a:spLocks noChangeArrowheads="1"/>
          </p:cNvSpPr>
          <p:nvPr/>
        </p:nvSpPr>
        <p:spPr bwMode="auto">
          <a:xfrm>
            <a:off x="4430713" y="1128713"/>
            <a:ext cx="1000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x</a:t>
            </a:r>
            <a:endParaRPr lang="en-US"/>
          </a:p>
        </p:txBody>
      </p:sp>
      <p:sp>
        <p:nvSpPr>
          <p:cNvPr id="5159" name="Rectangle 318"/>
          <p:cNvSpPr>
            <a:spLocks noChangeArrowheads="1"/>
          </p:cNvSpPr>
          <p:nvPr/>
        </p:nvSpPr>
        <p:spPr bwMode="auto">
          <a:xfrm>
            <a:off x="5446713" y="2038350"/>
            <a:ext cx="140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Helvetica" pitchFamily="34" charset="0"/>
              </a:rPr>
              <a:t>Red flowers,</a:t>
            </a:r>
          </a:p>
          <a:p>
            <a:r>
              <a:rPr lang="en-US" sz="1200" b="1">
                <a:solidFill>
                  <a:srgbClr val="000000"/>
                </a:solidFill>
                <a:latin typeface="Helvetica" pitchFamily="34" charset="0"/>
              </a:rPr>
              <a:t>round pollen (</a:t>
            </a:r>
            <a:r>
              <a:rPr lang="en-US" sz="1200" b="1" i="1">
                <a:solidFill>
                  <a:srgbClr val="000000"/>
                </a:solidFill>
                <a:latin typeface="Helvetica" pitchFamily="34" charset="0"/>
              </a:rPr>
              <a:t>ppll </a:t>
            </a:r>
            <a:r>
              <a:rPr lang="en-US" sz="1200" b="1">
                <a:solidFill>
                  <a:srgbClr val="000000"/>
                </a:solidFill>
                <a:latin typeface="Helvetica" pitchFamily="34" charset="0"/>
              </a:rPr>
              <a:t>)</a:t>
            </a:r>
            <a:endParaRPr lang="en-US" sz="2000" b="1"/>
          </a:p>
        </p:txBody>
      </p:sp>
      <p:sp>
        <p:nvSpPr>
          <p:cNvPr id="5160" name="Rectangle 346"/>
          <p:cNvSpPr>
            <a:spLocks noChangeArrowheads="1"/>
          </p:cNvSpPr>
          <p:nvPr/>
        </p:nvSpPr>
        <p:spPr bwMode="auto">
          <a:xfrm rot="16200000">
            <a:off x="6840537" y="3352802"/>
            <a:ext cx="4305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dirty="0">
                <a:solidFill>
                  <a:srgbClr val="000000"/>
                </a:solidFill>
              </a:rPr>
              <a:t>Copyright © The McGraw-Hill Companies, Inc. Permission required for reproduction or display.</a:t>
            </a:r>
          </a:p>
        </p:txBody>
      </p:sp>
      <p:sp>
        <p:nvSpPr>
          <p:cNvPr id="5161" name="Text Box 3"/>
          <p:cNvSpPr txBox="1">
            <a:spLocks noChangeArrowheads="1"/>
          </p:cNvSpPr>
          <p:nvPr/>
        </p:nvSpPr>
        <p:spPr bwMode="auto">
          <a:xfrm>
            <a:off x="8229600" y="6276975"/>
            <a:ext cx="915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dirty="0" err="1" smtClean="0">
                <a:latin typeface="+mn-lt"/>
              </a:rPr>
              <a:t>Brooker</a:t>
            </a:r>
            <a:r>
              <a:rPr lang="en-US" sz="1200" b="1" dirty="0" smtClean="0">
                <a:latin typeface="+mn-lt"/>
              </a:rPr>
              <a:t> Figure </a:t>
            </a:r>
            <a:r>
              <a:rPr lang="en-US" sz="1200" b="1" dirty="0">
                <a:latin typeface="+mn-lt"/>
              </a:rPr>
              <a:t>7.1</a:t>
            </a:r>
          </a:p>
        </p:txBody>
      </p:sp>
      <p:sp>
        <p:nvSpPr>
          <p:cNvPr id="710661" name="Rectangle 5"/>
          <p:cNvSpPr>
            <a:spLocks noChangeArrowheads="1"/>
          </p:cNvSpPr>
          <p:nvPr/>
        </p:nvSpPr>
        <p:spPr bwMode="auto">
          <a:xfrm>
            <a:off x="1676400" y="5791200"/>
            <a:ext cx="6553200" cy="228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0662" name="Rectangle 6"/>
          <p:cNvSpPr>
            <a:spLocks noChangeArrowheads="1"/>
          </p:cNvSpPr>
          <p:nvPr/>
        </p:nvSpPr>
        <p:spPr bwMode="auto">
          <a:xfrm>
            <a:off x="1676400" y="6477000"/>
            <a:ext cx="6553200" cy="228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64" name="Rectangle 7"/>
          <p:cNvSpPr>
            <a:spLocks noChangeArrowheads="1"/>
          </p:cNvSpPr>
          <p:nvPr/>
        </p:nvSpPr>
        <p:spPr bwMode="auto">
          <a:xfrm>
            <a:off x="160338" y="3684588"/>
            <a:ext cx="2695575" cy="92333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FFFF00"/>
                </a:solidFill>
              </a:rPr>
              <a:t>Much </a:t>
            </a:r>
            <a:r>
              <a:rPr lang="en-US" sz="1800" b="1" dirty="0">
                <a:solidFill>
                  <a:srgbClr val="FFFF00"/>
                </a:solidFill>
              </a:rPr>
              <a:t>greater proportion of the </a:t>
            </a:r>
            <a:r>
              <a:rPr lang="en-US" sz="1800" b="1" dirty="0" smtClean="0">
                <a:solidFill>
                  <a:srgbClr val="FFFF00"/>
                </a:solidFill>
              </a:rPr>
              <a:t>parental types than recombinant types</a:t>
            </a:r>
            <a:endParaRPr lang="en-US" sz="1800" b="1" dirty="0">
              <a:solidFill>
                <a:srgbClr val="FFFF00"/>
              </a:solidFill>
            </a:endParaRPr>
          </a:p>
        </p:txBody>
      </p:sp>
      <p:sp>
        <p:nvSpPr>
          <p:cNvPr id="5165" name="Line 8"/>
          <p:cNvSpPr>
            <a:spLocks noChangeShapeType="1"/>
          </p:cNvSpPr>
          <p:nvPr/>
        </p:nvSpPr>
        <p:spPr bwMode="auto">
          <a:xfrm>
            <a:off x="1219200" y="4648200"/>
            <a:ext cx="0" cy="19050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6" name="Line 9"/>
          <p:cNvSpPr>
            <a:spLocks noChangeShapeType="1"/>
          </p:cNvSpPr>
          <p:nvPr/>
        </p:nvSpPr>
        <p:spPr bwMode="auto">
          <a:xfrm>
            <a:off x="1219200" y="6553200"/>
            <a:ext cx="4572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7" name="Line 10"/>
          <p:cNvSpPr>
            <a:spLocks noChangeShapeType="1"/>
          </p:cNvSpPr>
          <p:nvPr/>
        </p:nvSpPr>
        <p:spPr bwMode="auto">
          <a:xfrm>
            <a:off x="1219200" y="5867400"/>
            <a:ext cx="4572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609600" y="28575"/>
            <a:ext cx="7772400" cy="706438"/>
          </a:xfrm>
        </p:spPr>
        <p:txBody>
          <a:bodyPr/>
          <a:lstStyle/>
          <a:p>
            <a:r>
              <a:rPr lang="en-US" sz="1800" dirty="0" smtClean="0"/>
              <a:t>When genes</a:t>
            </a:r>
            <a:r>
              <a:rPr lang="en-US" sz="1800" baseline="0" dirty="0" smtClean="0"/>
              <a:t> are linked, the two traits do NOT segregate independently</a:t>
            </a:r>
            <a:endParaRPr lang="en-US" sz="1800" dirty="0"/>
          </a:p>
        </p:txBody>
      </p:sp>
      <p:cxnSp>
        <p:nvCxnSpPr>
          <p:cNvPr id="4" name="Straight Connector 3"/>
          <p:cNvCxnSpPr/>
          <p:nvPr/>
        </p:nvCxnSpPr>
        <p:spPr>
          <a:xfrm>
            <a:off x="6213900" y="4872038"/>
            <a:ext cx="0" cy="1985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068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0661"/>
                                        </p:tgtEl>
                                        <p:attrNameLst>
                                          <p:attrName>style.visibility</p:attrName>
                                        </p:attrNameLst>
                                      </p:cBhvr>
                                      <p:to>
                                        <p:strVal val="visible"/>
                                      </p:to>
                                    </p:set>
                                    <p:animEffect transition="in" filter="dissolve">
                                      <p:cBhvr>
                                        <p:cTn id="7" dur="500"/>
                                        <p:tgtEl>
                                          <p:spTgt spid="710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0662"/>
                                        </p:tgtEl>
                                        <p:attrNameLst>
                                          <p:attrName>style.visibility</p:attrName>
                                        </p:attrNameLst>
                                      </p:cBhvr>
                                      <p:to>
                                        <p:strVal val="visible"/>
                                      </p:to>
                                    </p:set>
                                    <p:animEffect transition="in" filter="dissolve">
                                      <p:cBhvr>
                                        <p:cTn id="12" dur="500"/>
                                        <p:tgtEl>
                                          <p:spTgt spid="71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1" grpId="0" animBg="1"/>
      <p:bldP spid="7106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5800" y="1001486"/>
            <a:ext cx="7772400" cy="4572000"/>
          </a:xfrm>
        </p:spPr>
        <p:txBody>
          <a:bodyPr/>
          <a:lstStyle/>
          <a:p>
            <a:r>
              <a:rPr lang="en-US" sz="2800" dirty="0" smtClean="0"/>
              <a:t>Idealized </a:t>
            </a:r>
            <a:r>
              <a:rPr lang="en-US" sz="2800" dirty="0" err="1" smtClean="0"/>
              <a:t>Mendelian</a:t>
            </a:r>
            <a:r>
              <a:rPr lang="en-US" sz="2800" dirty="0" smtClean="0"/>
              <a:t> ratios (independent assortment):</a:t>
            </a:r>
          </a:p>
          <a:p>
            <a:pPr lvl="1"/>
            <a:r>
              <a:rPr lang="en-US" sz="2400" dirty="0" smtClean="0">
                <a:sym typeface="Wingdings" pitchFamily="2" charset="2"/>
              </a:rPr>
              <a:t>(</a:t>
            </a:r>
            <a:r>
              <a:rPr lang="en-US" sz="2400" dirty="0" err="1" smtClean="0">
                <a:sym typeface="Wingdings" pitchFamily="2" charset="2"/>
              </a:rPr>
              <a:t>Dihybrid</a:t>
            </a:r>
            <a:r>
              <a:rPr lang="en-US" sz="2400" dirty="0" smtClean="0">
                <a:sym typeface="Wingdings" pitchFamily="2" charset="2"/>
              </a:rPr>
              <a:t> cross) </a:t>
            </a:r>
            <a:r>
              <a:rPr lang="en-US" sz="2400" dirty="0" err="1" smtClean="0">
                <a:sym typeface="Wingdings" pitchFamily="2" charset="2"/>
              </a:rPr>
              <a:t>RrYy</a:t>
            </a:r>
            <a:r>
              <a:rPr lang="en-US" sz="2400" dirty="0" smtClean="0">
                <a:sym typeface="Wingdings" pitchFamily="2" charset="2"/>
              </a:rPr>
              <a:t> x </a:t>
            </a:r>
            <a:r>
              <a:rPr lang="en-US" sz="2400" dirty="0" err="1" smtClean="0">
                <a:sym typeface="Wingdings" pitchFamily="2" charset="2"/>
              </a:rPr>
              <a:t>RrYy</a:t>
            </a:r>
            <a:r>
              <a:rPr lang="en-US" sz="2400" dirty="0" smtClean="0">
                <a:sym typeface="Wingdings" pitchFamily="2" charset="2"/>
              </a:rPr>
              <a:t>  </a:t>
            </a:r>
            <a:r>
              <a:rPr lang="en-US" sz="2400" dirty="0" smtClean="0"/>
              <a:t>9:3:3:1</a:t>
            </a:r>
          </a:p>
          <a:p>
            <a:pPr lvl="1"/>
            <a:r>
              <a:rPr lang="en-US" sz="2400" dirty="0" smtClean="0"/>
              <a:t>(Test cross) </a:t>
            </a:r>
            <a:r>
              <a:rPr lang="en-US" sz="2400" dirty="0" err="1" smtClean="0"/>
              <a:t>RrYy</a:t>
            </a:r>
            <a:r>
              <a:rPr lang="en-US" sz="2400" dirty="0" smtClean="0"/>
              <a:t> x </a:t>
            </a:r>
            <a:r>
              <a:rPr lang="en-US" sz="2400" dirty="0" err="1" smtClean="0"/>
              <a:t>rryy</a:t>
            </a:r>
            <a:r>
              <a:rPr lang="en-US" sz="2400" dirty="0" smtClean="0"/>
              <a:t> </a:t>
            </a:r>
            <a:r>
              <a:rPr lang="en-US" sz="2400" dirty="0" smtClean="0">
                <a:sym typeface="Wingdings" pitchFamily="2" charset="2"/>
              </a:rPr>
              <a:t> 1:1:1:1</a:t>
            </a:r>
            <a:endParaRPr lang="en-US" sz="2400" dirty="0"/>
          </a:p>
          <a:p>
            <a:pPr lvl="1"/>
            <a:r>
              <a:rPr lang="en-US" sz="2400" dirty="0" smtClean="0"/>
              <a:t>These idealized ratios occur when alleles of the two genes don’t “care” about one </a:t>
            </a:r>
            <a:r>
              <a:rPr lang="en-US" sz="2400" dirty="0"/>
              <a:t>another </a:t>
            </a:r>
            <a:r>
              <a:rPr lang="en-US" sz="2400" dirty="0" smtClean="0"/>
              <a:t>(don’t </a:t>
            </a:r>
            <a:r>
              <a:rPr lang="en-US" sz="2400" dirty="0"/>
              <a:t>segregate together) </a:t>
            </a:r>
            <a:endParaRPr lang="en-US" sz="2400" dirty="0" smtClean="0"/>
          </a:p>
          <a:p>
            <a:endParaRPr lang="en-US" sz="2800" dirty="0" smtClean="0"/>
          </a:p>
          <a:p>
            <a:r>
              <a:rPr lang="en-US" sz="2800" dirty="0" smtClean="0"/>
              <a:t>“Linkage” is one of the exceptions to the idealized ratio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6553200"/>
            <a:ext cx="6781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800">
                <a:solidFill>
                  <a:srgbClr val="2E002E"/>
                </a:solidFill>
                <a:latin typeface="Georgia" pitchFamily="18" charset="0"/>
              </a:rPr>
              <a:t>Peter J. Russell, </a:t>
            </a:r>
            <a:r>
              <a:rPr lang="en-US" sz="800" i="1">
                <a:solidFill>
                  <a:srgbClr val="2E002E"/>
                </a:solidFill>
                <a:latin typeface="Georgia" pitchFamily="18" charset="0"/>
              </a:rPr>
              <a:t>iGenetics</a:t>
            </a:r>
            <a:r>
              <a:rPr lang="en-US" sz="800">
                <a:solidFill>
                  <a:srgbClr val="2E002E"/>
                </a:solidFill>
                <a:latin typeface="Georgia" pitchFamily="18" charset="0"/>
              </a:rPr>
              <a:t>: Copyright © Pearson Education, Inc., publishing as Benjamin Cummings.</a:t>
            </a:r>
          </a:p>
        </p:txBody>
      </p:sp>
      <p:sp>
        <p:nvSpPr>
          <p:cNvPr id="8195" name="Rectangle 5"/>
          <p:cNvSpPr>
            <a:spLocks noGrp="1" noChangeArrowheads="1"/>
          </p:cNvSpPr>
          <p:nvPr>
            <p:ph type="title"/>
          </p:nvPr>
        </p:nvSpPr>
        <p:spPr>
          <a:xfrm>
            <a:off x="381000" y="228600"/>
            <a:ext cx="8001000" cy="381000"/>
          </a:xfrm>
        </p:spPr>
        <p:txBody>
          <a:bodyPr/>
          <a:lstStyle/>
          <a:p>
            <a:pPr eaLnBrk="1" hangingPunct="1">
              <a:tabLst>
                <a:tab pos="977900" algn="l"/>
              </a:tabLst>
            </a:pPr>
            <a:r>
              <a:rPr lang="en-US" sz="1800" b="1" smtClean="0">
                <a:solidFill>
                  <a:schemeClr val="tx1"/>
                </a:solidFill>
              </a:rPr>
              <a:t>Mechanism of crossing-over</a:t>
            </a:r>
          </a:p>
        </p:txBody>
      </p:sp>
      <p:pic>
        <p:nvPicPr>
          <p:cNvPr id="819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b="9917"/>
          <a:stretch>
            <a:fillRect/>
          </a:stretch>
        </p:blipFill>
        <p:spPr bwMode="auto">
          <a:xfrm>
            <a:off x="352425" y="1143000"/>
            <a:ext cx="84391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2-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000250"/>
            <a:ext cx="791716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57200" y="304800"/>
            <a:ext cx="8382000" cy="533400"/>
          </a:xfrm>
        </p:spPr>
        <p:txBody>
          <a:bodyPr/>
          <a:lstStyle/>
          <a:p>
            <a:pPr>
              <a:defRPr/>
            </a:pPr>
            <a:r>
              <a:rPr lang="en-US" sz="2800" kern="1200" dirty="0" smtClean="0">
                <a:solidFill>
                  <a:schemeClr val="tx1"/>
                </a:solidFill>
                <a:ea typeface="+mn-ea"/>
                <a:cs typeface="+mn-cs"/>
              </a:rPr>
              <a:t>Recombination events are a rare event between linked genes</a:t>
            </a:r>
            <a:endParaRPr lang="en-US" sz="2800" dirty="0"/>
          </a:p>
        </p:txBody>
      </p:sp>
      <p:grpSp>
        <p:nvGrpSpPr>
          <p:cNvPr id="9220" name="Group 5"/>
          <p:cNvGrpSpPr>
            <a:grpSpLocks/>
          </p:cNvGrpSpPr>
          <p:nvPr/>
        </p:nvGrpSpPr>
        <p:grpSpPr bwMode="auto">
          <a:xfrm>
            <a:off x="0" y="2667000"/>
            <a:ext cx="1066800" cy="276225"/>
            <a:chOff x="0" y="2667000"/>
            <a:chExt cx="1066800" cy="276999"/>
          </a:xfrm>
        </p:grpSpPr>
        <p:sp>
          <p:nvSpPr>
            <p:cNvPr id="9228" name="Line Callout 2 3"/>
            <p:cNvSpPr>
              <a:spLocks/>
            </p:cNvSpPr>
            <p:nvPr/>
          </p:nvSpPr>
          <p:spPr bwMode="auto">
            <a:xfrm rot="10800000">
              <a:off x="0" y="2667000"/>
              <a:ext cx="914400" cy="228600"/>
            </a:xfrm>
            <a:prstGeom prst="borderCallout2">
              <a:avLst>
                <a:gd name="adj1" fmla="val 18750"/>
                <a:gd name="adj2" fmla="val -8333"/>
                <a:gd name="adj3" fmla="val 18750"/>
                <a:gd name="adj4" fmla="val -16667"/>
                <a:gd name="adj5" fmla="val 181463"/>
                <a:gd name="adj6" fmla="val 39542"/>
              </a:avLst>
            </a:prstGeom>
            <a:solidFill>
              <a:schemeClr val="accent1"/>
            </a:solidFill>
            <a:ln w="9525" algn="ctr">
              <a:solidFill>
                <a:schemeClr val="tx1"/>
              </a:solidFill>
              <a:round/>
              <a:headEnd/>
              <a:tailEnd/>
            </a:ln>
          </p:spPr>
          <p:txBody>
            <a:bodyPr/>
            <a:lstStyle/>
            <a:p>
              <a:pPr eaLnBrk="0" hangingPunct="0"/>
              <a:endParaRPr lang="en-US">
                <a:latin typeface="Times" pitchFamily="18" charset="0"/>
              </a:endParaRPr>
            </a:p>
          </p:txBody>
        </p:sp>
        <p:sp>
          <p:nvSpPr>
            <p:cNvPr id="9229" name="TextBox 4"/>
            <p:cNvSpPr txBox="1">
              <a:spLocks noChangeArrowheads="1"/>
            </p:cNvSpPr>
            <p:nvPr/>
          </p:nvSpPr>
          <p:spPr bwMode="auto">
            <a:xfrm>
              <a:off x="0" y="2667000"/>
              <a:ext cx="1066800" cy="27699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Dominant</a:t>
              </a:r>
            </a:p>
          </p:txBody>
        </p:sp>
      </p:grpSp>
      <p:grpSp>
        <p:nvGrpSpPr>
          <p:cNvPr id="9221" name="Group 6"/>
          <p:cNvGrpSpPr>
            <a:grpSpLocks/>
          </p:cNvGrpSpPr>
          <p:nvPr/>
        </p:nvGrpSpPr>
        <p:grpSpPr bwMode="auto">
          <a:xfrm>
            <a:off x="1295400" y="3581400"/>
            <a:ext cx="1066800" cy="276225"/>
            <a:chOff x="0" y="2667000"/>
            <a:chExt cx="1066800" cy="276999"/>
          </a:xfrm>
        </p:grpSpPr>
        <p:sp>
          <p:nvSpPr>
            <p:cNvPr id="9226" name="Line Callout 2 7"/>
            <p:cNvSpPr>
              <a:spLocks/>
            </p:cNvSpPr>
            <p:nvPr/>
          </p:nvSpPr>
          <p:spPr bwMode="auto">
            <a:xfrm rot="10800000">
              <a:off x="0" y="2667000"/>
              <a:ext cx="914400" cy="228600"/>
            </a:xfrm>
            <a:prstGeom prst="borderCallout2">
              <a:avLst>
                <a:gd name="adj1" fmla="val 18750"/>
                <a:gd name="adj2" fmla="val -8333"/>
                <a:gd name="adj3" fmla="val 18750"/>
                <a:gd name="adj4" fmla="val -16667"/>
                <a:gd name="adj5" fmla="val 181463"/>
                <a:gd name="adj6" fmla="val 39542"/>
              </a:avLst>
            </a:prstGeom>
            <a:solidFill>
              <a:schemeClr val="accent1"/>
            </a:solidFill>
            <a:ln w="9525" algn="ctr">
              <a:solidFill>
                <a:schemeClr val="tx1"/>
              </a:solidFill>
              <a:round/>
              <a:headEnd/>
              <a:tailEnd/>
            </a:ln>
          </p:spPr>
          <p:txBody>
            <a:bodyPr/>
            <a:lstStyle/>
            <a:p>
              <a:pPr eaLnBrk="0" hangingPunct="0"/>
              <a:endParaRPr lang="en-US">
                <a:latin typeface="Times" pitchFamily="18" charset="0"/>
              </a:endParaRPr>
            </a:p>
          </p:txBody>
        </p:sp>
        <p:sp>
          <p:nvSpPr>
            <p:cNvPr id="9227" name="TextBox 8"/>
            <p:cNvSpPr txBox="1">
              <a:spLocks noChangeArrowheads="1"/>
            </p:cNvSpPr>
            <p:nvPr/>
          </p:nvSpPr>
          <p:spPr bwMode="auto">
            <a:xfrm>
              <a:off x="0" y="2667000"/>
              <a:ext cx="1066800" cy="27699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recessive</a:t>
              </a:r>
            </a:p>
          </p:txBody>
        </p:sp>
      </p:grpSp>
      <p:sp>
        <p:nvSpPr>
          <p:cNvPr id="12" name="TextBox 11"/>
          <p:cNvSpPr txBox="1"/>
          <p:nvPr/>
        </p:nvSpPr>
        <p:spPr>
          <a:xfrm>
            <a:off x="8058150" y="3829050"/>
            <a:ext cx="1219200" cy="553998"/>
          </a:xfrm>
          <a:prstGeom prst="rect">
            <a:avLst/>
          </a:prstGeom>
          <a:noFill/>
          <a:ln>
            <a:noFill/>
          </a:ln>
        </p:spPr>
        <p:txBody>
          <a:bodyPr wrap="square" lIns="0" tIns="0" rIns="0" bIns="0">
            <a:spAutoFit/>
          </a:bodyPr>
          <a:lstStyle/>
          <a:p>
            <a:pPr algn="ctr">
              <a:defRPr/>
            </a:pPr>
            <a:r>
              <a:rPr lang="en-US" sz="1200" b="1" dirty="0" smtClean="0">
                <a:latin typeface="+mn-lt"/>
              </a:rPr>
              <a:t>Recombinant </a:t>
            </a:r>
            <a:r>
              <a:rPr lang="en-US" sz="1200" b="1" dirty="0" err="1" smtClean="0">
                <a:latin typeface="+mn-lt"/>
              </a:rPr>
              <a:t>C’some</a:t>
            </a:r>
            <a:r>
              <a:rPr lang="en-US" sz="1200" b="1" dirty="0">
                <a:latin typeface="+mn-lt"/>
              </a:rPr>
              <a:t> </a:t>
            </a:r>
            <a:r>
              <a:rPr lang="en-US" sz="1200" b="1" dirty="0" smtClean="0">
                <a:latin typeface="+mn-lt"/>
              </a:rPr>
              <a:t> </a:t>
            </a:r>
          </a:p>
          <a:p>
            <a:pPr algn="ctr">
              <a:defRPr/>
            </a:pPr>
            <a:r>
              <a:rPr lang="en-US" sz="1200" b="1" dirty="0" smtClean="0">
                <a:latin typeface="+mn-lt"/>
              </a:rPr>
              <a:t>(few</a:t>
            </a:r>
            <a:r>
              <a:rPr lang="en-US" sz="1200" b="1" dirty="0">
                <a:latin typeface="+mn-lt"/>
              </a:rPr>
              <a:t>)</a:t>
            </a:r>
          </a:p>
        </p:txBody>
      </p:sp>
      <p:sp>
        <p:nvSpPr>
          <p:cNvPr id="13" name="TextBox 12"/>
          <p:cNvSpPr txBox="1"/>
          <p:nvPr/>
        </p:nvSpPr>
        <p:spPr>
          <a:xfrm>
            <a:off x="8162925" y="4610100"/>
            <a:ext cx="990600" cy="553998"/>
          </a:xfrm>
          <a:prstGeom prst="rect">
            <a:avLst/>
          </a:prstGeom>
          <a:noFill/>
          <a:ln>
            <a:noFill/>
          </a:ln>
        </p:spPr>
        <p:txBody>
          <a:bodyPr wrap="square" lIns="0" tIns="0" rIns="0" bIns="0">
            <a:spAutoFit/>
          </a:bodyPr>
          <a:lstStyle/>
          <a:p>
            <a:pPr algn="ctr">
              <a:defRPr/>
            </a:pPr>
            <a:r>
              <a:rPr lang="en-US" sz="1200" b="1" dirty="0">
                <a:latin typeface="+mn-lt"/>
              </a:rPr>
              <a:t>Recombinant</a:t>
            </a:r>
          </a:p>
          <a:p>
            <a:pPr algn="ctr">
              <a:defRPr/>
            </a:pPr>
            <a:r>
              <a:rPr lang="en-US" sz="1200" b="1" dirty="0" err="1">
                <a:latin typeface="+mn-lt"/>
              </a:rPr>
              <a:t>C’some</a:t>
            </a:r>
            <a:endParaRPr lang="en-US" sz="1200" b="1" dirty="0">
              <a:latin typeface="+mn-lt"/>
            </a:endParaRPr>
          </a:p>
          <a:p>
            <a:pPr algn="ctr">
              <a:defRPr/>
            </a:pPr>
            <a:r>
              <a:rPr lang="en-US" sz="1200" b="1" dirty="0">
                <a:latin typeface="+mn-lt"/>
              </a:rPr>
              <a:t>(few)</a:t>
            </a:r>
          </a:p>
        </p:txBody>
      </p:sp>
      <p:sp>
        <p:nvSpPr>
          <p:cNvPr id="14" name="TextBox 13"/>
          <p:cNvSpPr txBox="1"/>
          <p:nvPr/>
        </p:nvSpPr>
        <p:spPr>
          <a:xfrm>
            <a:off x="8096250" y="2962275"/>
            <a:ext cx="990600" cy="553998"/>
          </a:xfrm>
          <a:prstGeom prst="rect">
            <a:avLst/>
          </a:prstGeom>
          <a:noFill/>
          <a:ln>
            <a:noFill/>
          </a:ln>
        </p:spPr>
        <p:txBody>
          <a:bodyPr wrap="square" lIns="0" tIns="0" rIns="0" bIns="0">
            <a:spAutoFit/>
          </a:bodyPr>
          <a:lstStyle/>
          <a:p>
            <a:pPr algn="ctr">
              <a:defRPr/>
            </a:pPr>
            <a:r>
              <a:rPr lang="en-US" sz="1200" b="1" dirty="0">
                <a:latin typeface="+mn-lt"/>
              </a:rPr>
              <a:t>Parental</a:t>
            </a:r>
          </a:p>
          <a:p>
            <a:pPr algn="ctr">
              <a:defRPr/>
            </a:pPr>
            <a:r>
              <a:rPr lang="en-US" sz="1200" b="1" dirty="0" err="1">
                <a:latin typeface="+mn-lt"/>
              </a:rPr>
              <a:t>C’some</a:t>
            </a:r>
            <a:endParaRPr lang="en-US" sz="1200" b="1" dirty="0">
              <a:latin typeface="+mn-lt"/>
            </a:endParaRPr>
          </a:p>
          <a:p>
            <a:pPr algn="ctr">
              <a:defRPr/>
            </a:pPr>
            <a:r>
              <a:rPr lang="en-US" sz="1200" b="1" dirty="0">
                <a:latin typeface="+mn-lt"/>
              </a:rPr>
              <a:t>(many)</a:t>
            </a:r>
          </a:p>
        </p:txBody>
      </p:sp>
      <p:sp>
        <p:nvSpPr>
          <p:cNvPr id="15" name="TextBox 14"/>
          <p:cNvSpPr txBox="1"/>
          <p:nvPr/>
        </p:nvSpPr>
        <p:spPr>
          <a:xfrm>
            <a:off x="8105775" y="5410200"/>
            <a:ext cx="990600" cy="553998"/>
          </a:xfrm>
          <a:prstGeom prst="rect">
            <a:avLst/>
          </a:prstGeom>
          <a:noFill/>
          <a:ln>
            <a:noFill/>
          </a:ln>
        </p:spPr>
        <p:txBody>
          <a:bodyPr wrap="square" lIns="0" tIns="0" rIns="0" bIns="0">
            <a:spAutoFit/>
          </a:bodyPr>
          <a:lstStyle/>
          <a:p>
            <a:pPr algn="ctr">
              <a:defRPr/>
            </a:pPr>
            <a:r>
              <a:rPr lang="en-US" sz="1200" b="1" dirty="0">
                <a:latin typeface="+mn-lt"/>
              </a:rPr>
              <a:t>Parental</a:t>
            </a:r>
          </a:p>
          <a:p>
            <a:pPr algn="ctr">
              <a:defRPr/>
            </a:pPr>
            <a:r>
              <a:rPr lang="en-US" sz="1200" b="1" dirty="0" err="1">
                <a:latin typeface="+mn-lt"/>
              </a:rPr>
              <a:t>C’some</a:t>
            </a:r>
            <a:endParaRPr lang="en-US" sz="1200" b="1" dirty="0">
              <a:latin typeface="+mn-lt"/>
            </a:endParaRPr>
          </a:p>
          <a:p>
            <a:pPr algn="ctr">
              <a:defRPr/>
            </a:pPr>
            <a:r>
              <a:rPr lang="en-US" sz="1200" b="1" dirty="0">
                <a:latin typeface="+mn-lt"/>
              </a:rPr>
              <a:t>(many)</a:t>
            </a:r>
          </a:p>
        </p:txBody>
      </p:sp>
      <p:sp>
        <p:nvSpPr>
          <p:cNvPr id="2" name="Rectangle 1"/>
          <p:cNvSpPr/>
          <p:nvPr/>
        </p:nvSpPr>
        <p:spPr>
          <a:xfrm>
            <a:off x="1099459" y="1658937"/>
            <a:ext cx="6558642" cy="104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85851" y="2600325"/>
            <a:ext cx="6379028" cy="942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1252" y="1713139"/>
            <a:ext cx="1262748" cy="942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32957" y="3409951"/>
            <a:ext cx="4939393" cy="353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14_08IndependentAssort_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64407"/>
          <a:stretch>
            <a:fillRect/>
          </a:stretch>
        </p:blipFill>
        <p:spPr>
          <a:xfrm>
            <a:off x="346504" y="45581"/>
            <a:ext cx="6781800" cy="2351087"/>
          </a:xfrm>
        </p:spPr>
      </p:pic>
      <p:sp>
        <p:nvSpPr>
          <p:cNvPr id="15364" name="Text Box 3"/>
          <p:cNvSpPr txBox="1">
            <a:spLocks noChangeArrowheads="1"/>
          </p:cNvSpPr>
          <p:nvPr/>
        </p:nvSpPr>
        <p:spPr bwMode="auto">
          <a:xfrm>
            <a:off x="2327704" y="174168"/>
            <a:ext cx="762000" cy="215444"/>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RRYY</a:t>
            </a:r>
            <a:endParaRPr lang="en-US" sz="1400" b="1" dirty="0">
              <a:latin typeface="Arial" charset="0"/>
            </a:endParaRPr>
          </a:p>
        </p:txBody>
      </p:sp>
      <p:sp>
        <p:nvSpPr>
          <p:cNvPr id="15365" name="Text Box 4"/>
          <p:cNvSpPr txBox="1">
            <a:spLocks noChangeArrowheads="1"/>
          </p:cNvSpPr>
          <p:nvPr/>
        </p:nvSpPr>
        <p:spPr bwMode="auto">
          <a:xfrm>
            <a:off x="4156504" y="190043"/>
            <a:ext cx="762000" cy="212725"/>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ssyy</a:t>
            </a:r>
          </a:p>
        </p:txBody>
      </p:sp>
      <p:sp>
        <p:nvSpPr>
          <p:cNvPr id="15366" name="Text Box 5"/>
          <p:cNvSpPr txBox="1">
            <a:spLocks noChangeArrowheads="1"/>
          </p:cNvSpPr>
          <p:nvPr/>
        </p:nvSpPr>
        <p:spPr bwMode="auto">
          <a:xfrm>
            <a:off x="3851704" y="1561643"/>
            <a:ext cx="762000" cy="212725"/>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SsYy</a:t>
            </a:r>
          </a:p>
        </p:txBody>
      </p:sp>
      <p:grpSp>
        <p:nvGrpSpPr>
          <p:cNvPr id="15367" name="Group 6"/>
          <p:cNvGrpSpPr>
            <a:grpSpLocks/>
          </p:cNvGrpSpPr>
          <p:nvPr/>
        </p:nvGrpSpPr>
        <p:grpSpPr bwMode="auto">
          <a:xfrm>
            <a:off x="2886504" y="720268"/>
            <a:ext cx="762000" cy="304800"/>
            <a:chOff x="3512" y="1104"/>
            <a:chExt cx="480" cy="192"/>
          </a:xfrm>
        </p:grpSpPr>
        <p:sp>
          <p:nvSpPr>
            <p:cNvPr id="15448" name="Oval 7"/>
            <p:cNvSpPr>
              <a:spLocks noChangeArrowheads="1"/>
            </p:cNvSpPr>
            <p:nvPr/>
          </p:nvSpPr>
          <p:spPr bwMode="auto">
            <a:xfrm>
              <a:off x="3648" y="1104"/>
              <a:ext cx="192" cy="192"/>
            </a:xfrm>
            <a:prstGeom prst="ellipse">
              <a:avLst/>
            </a:prstGeom>
            <a:solidFill>
              <a:schemeClr val="bg1"/>
            </a:solidFill>
            <a:ln w="9525">
              <a:solidFill>
                <a:schemeClr val="tx1"/>
              </a:solidFill>
              <a:round/>
              <a:headEnd/>
              <a:tailEnd/>
            </a:ln>
          </p:spPr>
          <p:txBody>
            <a:bodyPr wrap="none" anchor="ctr"/>
            <a:lstStyle/>
            <a:p>
              <a:endParaRPr lang="en-US"/>
            </a:p>
          </p:txBody>
        </p:sp>
        <p:sp>
          <p:nvSpPr>
            <p:cNvPr id="15449" name="Text Box 8"/>
            <p:cNvSpPr txBox="1">
              <a:spLocks noChangeArrowheads="1"/>
            </p:cNvSpPr>
            <p:nvPr/>
          </p:nvSpPr>
          <p:spPr bwMode="auto">
            <a:xfrm>
              <a:off x="3512" y="1130"/>
              <a:ext cx="4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SY</a:t>
              </a:r>
            </a:p>
          </p:txBody>
        </p:sp>
      </p:grpSp>
      <p:grpSp>
        <p:nvGrpSpPr>
          <p:cNvPr id="15368" name="Group 9"/>
          <p:cNvGrpSpPr>
            <a:grpSpLocks/>
          </p:cNvGrpSpPr>
          <p:nvPr/>
        </p:nvGrpSpPr>
        <p:grpSpPr bwMode="auto">
          <a:xfrm>
            <a:off x="3686604" y="720268"/>
            <a:ext cx="762000" cy="304800"/>
            <a:chOff x="3512" y="1104"/>
            <a:chExt cx="480" cy="192"/>
          </a:xfrm>
        </p:grpSpPr>
        <p:sp>
          <p:nvSpPr>
            <p:cNvPr id="15446" name="Oval 10"/>
            <p:cNvSpPr>
              <a:spLocks noChangeArrowheads="1"/>
            </p:cNvSpPr>
            <p:nvPr/>
          </p:nvSpPr>
          <p:spPr bwMode="auto">
            <a:xfrm>
              <a:off x="3648" y="1104"/>
              <a:ext cx="192" cy="192"/>
            </a:xfrm>
            <a:prstGeom prst="ellipse">
              <a:avLst/>
            </a:prstGeom>
            <a:solidFill>
              <a:schemeClr val="bg1"/>
            </a:solidFill>
            <a:ln w="9525">
              <a:solidFill>
                <a:schemeClr val="tx1"/>
              </a:solidFill>
              <a:round/>
              <a:headEnd/>
              <a:tailEnd/>
            </a:ln>
          </p:spPr>
          <p:txBody>
            <a:bodyPr wrap="none" anchor="ctr"/>
            <a:lstStyle/>
            <a:p>
              <a:endParaRPr lang="en-US"/>
            </a:p>
          </p:txBody>
        </p:sp>
        <p:sp>
          <p:nvSpPr>
            <p:cNvPr id="15447" name="Text Box 11"/>
            <p:cNvSpPr txBox="1">
              <a:spLocks noChangeArrowheads="1"/>
            </p:cNvSpPr>
            <p:nvPr/>
          </p:nvSpPr>
          <p:spPr bwMode="auto">
            <a:xfrm>
              <a:off x="3512" y="1130"/>
              <a:ext cx="4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sy</a:t>
              </a:r>
            </a:p>
          </p:txBody>
        </p:sp>
      </p:grpSp>
      <p:sp>
        <p:nvSpPr>
          <p:cNvPr id="15369" name="Text Box 12"/>
          <p:cNvSpPr txBox="1">
            <a:spLocks noChangeArrowheads="1"/>
          </p:cNvSpPr>
          <p:nvPr/>
        </p:nvSpPr>
        <p:spPr bwMode="auto">
          <a:xfrm>
            <a:off x="1607431" y="1519688"/>
            <a:ext cx="406400" cy="215444"/>
          </a:xfrm>
          <a:prstGeom prst="rect">
            <a:avLst/>
          </a:prstGeom>
          <a:solidFill>
            <a:srgbClr val="BBE6EB"/>
          </a:solidFill>
          <a:ln>
            <a:noFill/>
          </a:ln>
        </p:spPr>
        <p:txBody>
          <a:bodyPr wrap="squar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F</a:t>
            </a:r>
            <a:r>
              <a:rPr lang="en-US" sz="1400" b="1" baseline="-25000" dirty="0" smtClean="0">
                <a:latin typeface="Arial" charset="0"/>
              </a:rPr>
              <a:t>1</a:t>
            </a:r>
            <a:endParaRPr lang="en-US" sz="1400" b="1" baseline="-25000" dirty="0">
              <a:latin typeface="Arial" charset="0"/>
            </a:endParaRPr>
          </a:p>
        </p:txBody>
      </p:sp>
      <p:sp>
        <p:nvSpPr>
          <p:cNvPr id="15371" name="Text Box 14"/>
          <p:cNvSpPr txBox="1">
            <a:spLocks noChangeArrowheads="1"/>
          </p:cNvSpPr>
          <p:nvPr/>
        </p:nvSpPr>
        <p:spPr bwMode="auto">
          <a:xfrm>
            <a:off x="1607431" y="171448"/>
            <a:ext cx="442686" cy="215444"/>
          </a:xfrm>
          <a:prstGeom prst="rect">
            <a:avLst/>
          </a:prstGeom>
          <a:solidFill>
            <a:srgbClr val="B8E9EE"/>
          </a:solidFill>
          <a:ln>
            <a:noFill/>
          </a:ln>
        </p:spPr>
        <p:txBody>
          <a:bodyPr wrap="squar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P</a:t>
            </a:r>
            <a:r>
              <a:rPr lang="en-US" sz="1400" b="1" baseline="-25000" dirty="0" smtClean="0">
                <a:latin typeface="Arial" charset="0"/>
              </a:rPr>
              <a:t>0</a:t>
            </a:r>
            <a:endParaRPr lang="en-US" sz="1000" b="1" baseline="-25000" dirty="0">
              <a:latin typeface="Arial" charset="0"/>
            </a:endParaRPr>
          </a:p>
        </p:txBody>
      </p:sp>
      <p:sp>
        <p:nvSpPr>
          <p:cNvPr id="15373" name="Text Box 37"/>
          <p:cNvSpPr txBox="1">
            <a:spLocks noChangeArrowheads="1"/>
          </p:cNvSpPr>
          <p:nvPr/>
        </p:nvSpPr>
        <p:spPr bwMode="auto">
          <a:xfrm>
            <a:off x="5223304" y="1561643"/>
            <a:ext cx="762000" cy="215444"/>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solidFill>
                  <a:srgbClr val="FF0000"/>
                </a:solidFill>
                <a:latin typeface="Arial" charset="0"/>
              </a:rPr>
              <a:t>rryy</a:t>
            </a:r>
            <a:endParaRPr lang="en-US" sz="1400" b="1" dirty="0">
              <a:solidFill>
                <a:srgbClr val="FF0000"/>
              </a:solidFill>
              <a:latin typeface="Arial" charset="0"/>
            </a:endParaRPr>
          </a:p>
        </p:txBody>
      </p:sp>
      <p:sp>
        <p:nvSpPr>
          <p:cNvPr id="15374" name="Text Box 38"/>
          <p:cNvSpPr txBox="1">
            <a:spLocks noChangeArrowheads="1"/>
          </p:cNvSpPr>
          <p:nvPr/>
        </p:nvSpPr>
        <p:spPr bwMode="auto">
          <a:xfrm>
            <a:off x="4512104" y="1498143"/>
            <a:ext cx="762000" cy="212725"/>
          </a:xfrm>
          <a:prstGeom prst="rect">
            <a:avLst/>
          </a:prstGeom>
          <a:solidFill>
            <a:srgbClr val="BBE6EB"/>
          </a:solidFill>
          <a:ln>
            <a:noFill/>
          </a:ln>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a:latin typeface="Arial" charset="0"/>
              </a:rPr>
              <a:t>x</a:t>
            </a:r>
          </a:p>
        </p:txBody>
      </p:sp>
      <p:sp>
        <p:nvSpPr>
          <p:cNvPr id="15375" name="Text Box 39"/>
          <p:cNvSpPr txBox="1">
            <a:spLocks noChangeArrowheads="1"/>
          </p:cNvSpPr>
          <p:nvPr/>
        </p:nvSpPr>
        <p:spPr bwMode="auto">
          <a:xfrm>
            <a:off x="5502704" y="1253668"/>
            <a:ext cx="154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200" b="1">
                <a:latin typeface="Arial" charset="0"/>
              </a:rPr>
              <a:t>Test cross</a:t>
            </a:r>
          </a:p>
        </p:txBody>
      </p:sp>
      <p:grpSp>
        <p:nvGrpSpPr>
          <p:cNvPr id="15434" name="Group 53"/>
          <p:cNvGrpSpPr>
            <a:grpSpLocks/>
          </p:cNvGrpSpPr>
          <p:nvPr/>
        </p:nvGrpSpPr>
        <p:grpSpPr bwMode="auto">
          <a:xfrm>
            <a:off x="6377708" y="2518128"/>
            <a:ext cx="557886" cy="1173683"/>
            <a:chOff x="7770628" y="2362200"/>
            <a:chExt cx="1130300" cy="1943100"/>
          </a:xfrm>
        </p:grpSpPr>
        <p:grpSp>
          <p:nvGrpSpPr>
            <p:cNvPr id="55" name="Group 16"/>
            <p:cNvGrpSpPr>
              <a:grpSpLocks/>
            </p:cNvGrpSpPr>
            <p:nvPr/>
          </p:nvGrpSpPr>
          <p:grpSpPr bwMode="auto">
            <a:xfrm>
              <a:off x="8075428" y="2374900"/>
              <a:ext cx="165100" cy="1930400"/>
              <a:chOff x="3656" y="1808"/>
              <a:chExt cx="104" cy="1216"/>
            </a:xfrm>
            <a:solidFill>
              <a:srgbClr val="FF0000"/>
            </a:solidFill>
          </p:grpSpPr>
          <p:sp>
            <p:nvSpPr>
              <p:cNvPr id="74" name="Oval 1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75" name="Oval 1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79" name="Oval 1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59" name="Group 20"/>
            <p:cNvGrpSpPr>
              <a:grpSpLocks/>
            </p:cNvGrpSpPr>
            <p:nvPr/>
          </p:nvGrpSpPr>
          <p:grpSpPr bwMode="auto">
            <a:xfrm>
              <a:off x="8392928" y="2362200"/>
              <a:ext cx="165100" cy="1930400"/>
              <a:chOff x="3656" y="1808"/>
              <a:chExt cx="104" cy="1216"/>
            </a:xfrm>
            <a:solidFill>
              <a:srgbClr val="0070C0"/>
            </a:solidFill>
          </p:grpSpPr>
          <p:sp>
            <p:nvSpPr>
              <p:cNvPr id="65" name="Oval 2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69" name="Oval 2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73" name="Oval 2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sp>
          <p:nvSpPr>
            <p:cNvPr id="15444" name="Text Box 24"/>
            <p:cNvSpPr txBox="1">
              <a:spLocks noChangeArrowheads="1"/>
            </p:cNvSpPr>
            <p:nvPr/>
          </p:nvSpPr>
          <p:spPr bwMode="auto">
            <a:xfrm>
              <a:off x="7770628" y="3619500"/>
              <a:ext cx="368300" cy="4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sp>
          <p:nvSpPr>
            <p:cNvPr id="15445" name="Text Box 25"/>
            <p:cNvSpPr txBox="1">
              <a:spLocks noChangeArrowheads="1"/>
            </p:cNvSpPr>
            <p:nvPr/>
          </p:nvSpPr>
          <p:spPr bwMode="auto">
            <a:xfrm>
              <a:off x="8532628" y="3606800"/>
              <a:ext cx="368300" cy="4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grpSp>
      <p:sp>
        <p:nvSpPr>
          <p:cNvPr id="15440" name="Text Box 35"/>
          <p:cNvSpPr txBox="1">
            <a:spLocks noChangeArrowheads="1"/>
          </p:cNvSpPr>
          <p:nvPr/>
        </p:nvSpPr>
        <p:spPr bwMode="auto">
          <a:xfrm>
            <a:off x="6283620" y="4317202"/>
            <a:ext cx="208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b="1" dirty="0" smtClean="0">
                <a:latin typeface="Arial" charset="0"/>
              </a:rPr>
              <a:t>Y</a:t>
            </a:r>
            <a:endParaRPr lang="en-US" sz="1800" b="1" dirty="0">
              <a:latin typeface="Arial" charset="0"/>
            </a:endParaRPr>
          </a:p>
        </p:txBody>
      </p:sp>
      <p:sp>
        <p:nvSpPr>
          <p:cNvPr id="15441" name="Text Box 36"/>
          <p:cNvSpPr txBox="1">
            <a:spLocks noChangeArrowheads="1"/>
          </p:cNvSpPr>
          <p:nvPr/>
        </p:nvSpPr>
        <p:spPr bwMode="auto">
          <a:xfrm>
            <a:off x="6882211" y="4279051"/>
            <a:ext cx="208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b="1" dirty="0" smtClean="0">
                <a:latin typeface="Arial" charset="0"/>
              </a:rPr>
              <a:t>y</a:t>
            </a:r>
            <a:endParaRPr lang="en-US" sz="1800" b="1" dirty="0">
              <a:latin typeface="Arial" charset="0"/>
            </a:endParaRPr>
          </a:p>
        </p:txBody>
      </p:sp>
      <p:sp>
        <p:nvSpPr>
          <p:cNvPr id="4" name="Rectangle 3"/>
          <p:cNvSpPr/>
          <p:nvPr/>
        </p:nvSpPr>
        <p:spPr>
          <a:xfrm>
            <a:off x="304800" y="0"/>
            <a:ext cx="1302631" cy="2569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0"/>
          <p:cNvGrpSpPr>
            <a:grpSpLocks/>
          </p:cNvGrpSpPr>
          <p:nvPr/>
        </p:nvGrpSpPr>
        <p:grpSpPr bwMode="auto">
          <a:xfrm rot="-420000">
            <a:off x="4224130" y="2462537"/>
            <a:ext cx="92643" cy="1265478"/>
            <a:chOff x="3656" y="1808"/>
            <a:chExt cx="104" cy="1216"/>
          </a:xfrm>
          <a:solidFill>
            <a:srgbClr val="0070C0"/>
          </a:solidFill>
        </p:grpSpPr>
        <p:sp>
          <p:nvSpPr>
            <p:cNvPr id="60" name="Oval 7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61" name="Oval 7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62" name="Oval 7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5" name="Group 66"/>
          <p:cNvGrpSpPr>
            <a:grpSpLocks/>
          </p:cNvGrpSpPr>
          <p:nvPr/>
        </p:nvGrpSpPr>
        <p:grpSpPr bwMode="auto">
          <a:xfrm rot="300000">
            <a:off x="3831511" y="2470863"/>
            <a:ext cx="92643" cy="1265478"/>
            <a:chOff x="3656" y="1808"/>
            <a:chExt cx="104" cy="1216"/>
          </a:xfrm>
          <a:solidFill>
            <a:srgbClr val="FF0000"/>
          </a:solidFill>
        </p:grpSpPr>
        <p:sp>
          <p:nvSpPr>
            <p:cNvPr id="56" name="Oval 6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57" name="Oval 6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58" name="Oval 6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sp>
        <p:nvSpPr>
          <p:cNvPr id="15432" name="Text Box 74"/>
          <p:cNvSpPr txBox="1">
            <a:spLocks noChangeArrowheads="1"/>
          </p:cNvSpPr>
          <p:nvPr/>
        </p:nvSpPr>
        <p:spPr bwMode="auto">
          <a:xfrm>
            <a:off x="3597824" y="3278295"/>
            <a:ext cx="2066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smtClean="0">
                <a:latin typeface="Arial" charset="0"/>
              </a:rPr>
              <a:t>R</a:t>
            </a:r>
            <a:endParaRPr lang="en-US" sz="1600" b="1" dirty="0">
              <a:latin typeface="Arial" charset="0"/>
            </a:endParaRPr>
          </a:p>
        </p:txBody>
      </p:sp>
      <p:sp>
        <p:nvSpPr>
          <p:cNvPr id="15433" name="Text Box 75"/>
          <p:cNvSpPr txBox="1">
            <a:spLocks noChangeArrowheads="1"/>
          </p:cNvSpPr>
          <p:nvPr/>
        </p:nvSpPr>
        <p:spPr bwMode="auto">
          <a:xfrm>
            <a:off x="4309040" y="3278437"/>
            <a:ext cx="206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r</a:t>
            </a:r>
          </a:p>
        </p:txBody>
      </p:sp>
      <p:sp>
        <p:nvSpPr>
          <p:cNvPr id="6" name="Rectangle 5"/>
          <p:cNvSpPr/>
          <p:nvPr/>
        </p:nvSpPr>
        <p:spPr>
          <a:xfrm>
            <a:off x="2166257" y="1828795"/>
            <a:ext cx="3057047" cy="544286"/>
          </a:xfrm>
          <a:prstGeom prst="rect">
            <a:avLst/>
          </a:prstGeom>
          <a:solidFill>
            <a:srgbClr val="BBE6EB"/>
          </a:solidFill>
          <a:ln>
            <a:solidFill>
              <a:srgbClr val="BB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06"/>
          <p:cNvGrpSpPr>
            <a:grpSpLocks/>
          </p:cNvGrpSpPr>
          <p:nvPr/>
        </p:nvGrpSpPr>
        <p:grpSpPr bwMode="auto">
          <a:xfrm rot="20884763">
            <a:off x="5009068" y="2542107"/>
            <a:ext cx="93235" cy="1052380"/>
            <a:chOff x="3656" y="1808"/>
            <a:chExt cx="104" cy="1216"/>
          </a:xfrm>
        </p:grpSpPr>
        <p:sp>
          <p:nvSpPr>
            <p:cNvPr id="118" name="Oval 107"/>
            <p:cNvSpPr>
              <a:spLocks noChangeArrowheads="1"/>
            </p:cNvSpPr>
            <p:nvPr/>
          </p:nvSpPr>
          <p:spPr bwMode="auto">
            <a:xfrm>
              <a:off x="3656" y="1808"/>
              <a:ext cx="104" cy="4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9" name="Oval 108"/>
            <p:cNvSpPr>
              <a:spLocks noChangeArrowheads="1"/>
            </p:cNvSpPr>
            <p:nvPr/>
          </p:nvSpPr>
          <p:spPr bwMode="auto">
            <a:xfrm>
              <a:off x="3656" y="2296"/>
              <a:ext cx="104" cy="72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 name="Oval 109"/>
            <p:cNvSpPr>
              <a:spLocks noChangeArrowheads="1"/>
            </p:cNvSpPr>
            <p:nvPr/>
          </p:nvSpPr>
          <p:spPr bwMode="auto">
            <a:xfrm>
              <a:off x="3656" y="2208"/>
              <a:ext cx="96" cy="15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71" name="Group 110"/>
          <p:cNvGrpSpPr>
            <a:grpSpLocks/>
          </p:cNvGrpSpPr>
          <p:nvPr/>
        </p:nvGrpSpPr>
        <p:grpSpPr bwMode="auto">
          <a:xfrm rot="20437843">
            <a:off x="5649416" y="2528260"/>
            <a:ext cx="93235" cy="1052380"/>
            <a:chOff x="3656" y="1808"/>
            <a:chExt cx="104" cy="1216"/>
          </a:xfrm>
        </p:grpSpPr>
        <p:sp>
          <p:nvSpPr>
            <p:cNvPr id="115" name="Oval 111"/>
            <p:cNvSpPr>
              <a:spLocks noChangeArrowheads="1"/>
            </p:cNvSpPr>
            <p:nvPr/>
          </p:nvSpPr>
          <p:spPr bwMode="auto">
            <a:xfrm>
              <a:off x="3656" y="1808"/>
              <a:ext cx="104" cy="456"/>
            </a:xfrm>
            <a:prstGeom prst="ellipse">
              <a:avLst/>
            </a:prstGeom>
            <a:solidFill>
              <a:srgbClr val="0070C0"/>
            </a:solidFill>
            <a:ln w="9525">
              <a:solidFill>
                <a:schemeClr val="tx1"/>
              </a:solidFill>
              <a:round/>
              <a:headEnd/>
              <a:tailEnd/>
            </a:ln>
          </p:spPr>
          <p:txBody>
            <a:bodyPr wrap="none" anchor="ctr"/>
            <a:lstStyle/>
            <a:p>
              <a:endParaRPr lang="en-US"/>
            </a:p>
          </p:txBody>
        </p:sp>
        <p:sp>
          <p:nvSpPr>
            <p:cNvPr id="116" name="Oval 112"/>
            <p:cNvSpPr>
              <a:spLocks noChangeArrowheads="1"/>
            </p:cNvSpPr>
            <p:nvPr/>
          </p:nvSpPr>
          <p:spPr bwMode="auto">
            <a:xfrm>
              <a:off x="3656" y="2296"/>
              <a:ext cx="104" cy="728"/>
            </a:xfrm>
            <a:prstGeom prst="ellipse">
              <a:avLst/>
            </a:prstGeom>
            <a:solidFill>
              <a:srgbClr val="0070C0"/>
            </a:solidFill>
            <a:ln w="9525">
              <a:solidFill>
                <a:schemeClr val="tx1"/>
              </a:solidFill>
              <a:round/>
              <a:headEnd/>
              <a:tailEnd/>
            </a:ln>
          </p:spPr>
          <p:txBody>
            <a:bodyPr wrap="none" anchor="ctr"/>
            <a:lstStyle/>
            <a:p>
              <a:endParaRPr lang="en-US"/>
            </a:p>
          </p:txBody>
        </p:sp>
        <p:sp>
          <p:nvSpPr>
            <p:cNvPr id="117" name="Oval 113"/>
            <p:cNvSpPr>
              <a:spLocks noChangeArrowheads="1"/>
            </p:cNvSpPr>
            <p:nvPr/>
          </p:nvSpPr>
          <p:spPr bwMode="auto">
            <a:xfrm>
              <a:off x="3656" y="2208"/>
              <a:ext cx="96" cy="152"/>
            </a:xfrm>
            <a:prstGeom prst="ellipse">
              <a:avLst/>
            </a:prstGeom>
            <a:solidFill>
              <a:schemeClr val="hlink"/>
            </a:solidFill>
            <a:ln w="9525">
              <a:solidFill>
                <a:schemeClr val="tx1"/>
              </a:solidFill>
              <a:round/>
              <a:headEnd/>
              <a:tailEnd/>
            </a:ln>
          </p:spPr>
          <p:txBody>
            <a:bodyPr wrap="none" anchor="ctr"/>
            <a:lstStyle/>
            <a:p>
              <a:endParaRPr lang="en-US"/>
            </a:p>
          </p:txBody>
        </p:sp>
      </p:grpSp>
      <p:grpSp>
        <p:nvGrpSpPr>
          <p:cNvPr id="72" name="Group 114"/>
          <p:cNvGrpSpPr>
            <a:grpSpLocks/>
          </p:cNvGrpSpPr>
          <p:nvPr/>
        </p:nvGrpSpPr>
        <p:grpSpPr bwMode="auto">
          <a:xfrm rot="878724">
            <a:off x="5570526" y="2535184"/>
            <a:ext cx="93235" cy="1052380"/>
            <a:chOff x="3656" y="1808"/>
            <a:chExt cx="104" cy="1216"/>
          </a:xfrm>
        </p:grpSpPr>
        <p:sp>
          <p:nvSpPr>
            <p:cNvPr id="112" name="Oval 115"/>
            <p:cNvSpPr>
              <a:spLocks noChangeArrowheads="1"/>
            </p:cNvSpPr>
            <p:nvPr/>
          </p:nvSpPr>
          <p:spPr bwMode="auto">
            <a:xfrm>
              <a:off x="3656" y="1808"/>
              <a:ext cx="104" cy="456"/>
            </a:xfrm>
            <a:prstGeom prst="ellipse">
              <a:avLst/>
            </a:prstGeom>
            <a:solidFill>
              <a:srgbClr val="0070C0"/>
            </a:solidFill>
            <a:ln w="9525">
              <a:solidFill>
                <a:schemeClr val="tx1"/>
              </a:solidFill>
              <a:round/>
              <a:headEnd/>
              <a:tailEnd/>
            </a:ln>
          </p:spPr>
          <p:txBody>
            <a:bodyPr wrap="none"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13" name="Oval 116"/>
            <p:cNvSpPr>
              <a:spLocks noChangeArrowheads="1"/>
            </p:cNvSpPr>
            <p:nvPr/>
          </p:nvSpPr>
          <p:spPr bwMode="auto">
            <a:xfrm>
              <a:off x="3656" y="2296"/>
              <a:ext cx="104" cy="7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114" name="Oval 117"/>
            <p:cNvSpPr>
              <a:spLocks noChangeArrowheads="1"/>
            </p:cNvSpPr>
            <p:nvPr/>
          </p:nvSpPr>
          <p:spPr bwMode="auto">
            <a:xfrm>
              <a:off x="3656" y="2208"/>
              <a:ext cx="96" cy="152"/>
            </a:xfrm>
            <a:prstGeom prst="ellipse">
              <a:avLst/>
            </a:prstGeom>
            <a:solidFill>
              <a:srgbClr val="0070C0"/>
            </a:solidFill>
            <a:ln w="9525">
              <a:solidFill>
                <a:schemeClr val="tx1"/>
              </a:solidFill>
              <a:round/>
              <a:headEnd/>
              <a:tailEnd/>
            </a:ln>
          </p:spPr>
          <p:txBody>
            <a:bodyPr wrap="none" anchor="ctr"/>
            <a:lstStyle/>
            <a:p>
              <a:endParaRPr lang="en-US" dirty="0"/>
            </a:p>
          </p:txBody>
        </p:sp>
      </p:grpSp>
      <p:grpSp>
        <p:nvGrpSpPr>
          <p:cNvPr id="76" name="Group 118"/>
          <p:cNvGrpSpPr>
            <a:grpSpLocks/>
          </p:cNvGrpSpPr>
          <p:nvPr/>
        </p:nvGrpSpPr>
        <p:grpSpPr bwMode="auto">
          <a:xfrm rot="860908">
            <a:off x="4951693" y="2542107"/>
            <a:ext cx="93235" cy="1052380"/>
            <a:chOff x="3656" y="1808"/>
            <a:chExt cx="104" cy="1216"/>
          </a:xfrm>
        </p:grpSpPr>
        <p:sp>
          <p:nvSpPr>
            <p:cNvPr id="109" name="Oval 119"/>
            <p:cNvSpPr>
              <a:spLocks noChangeArrowheads="1"/>
            </p:cNvSpPr>
            <p:nvPr/>
          </p:nvSpPr>
          <p:spPr bwMode="auto">
            <a:xfrm>
              <a:off x="3656" y="1808"/>
              <a:ext cx="104" cy="4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0" name="Oval 120"/>
            <p:cNvSpPr>
              <a:spLocks noChangeArrowheads="1"/>
            </p:cNvSpPr>
            <p:nvPr/>
          </p:nvSpPr>
          <p:spPr bwMode="auto">
            <a:xfrm>
              <a:off x="3656" y="2296"/>
              <a:ext cx="104" cy="728"/>
            </a:xfrm>
            <a:prstGeom prst="ellipse">
              <a:avLst/>
            </a:prstGeom>
            <a:solidFill>
              <a:srgbClr val="FF0000"/>
            </a:solidFill>
            <a:ln w="9525">
              <a:solidFill>
                <a:schemeClr val="tx1"/>
              </a:solidFill>
              <a:round/>
              <a:headEnd/>
              <a:tailEnd/>
            </a:ln>
          </p:spPr>
          <p:txBody>
            <a:bodyPr wrap="none" anchor="ctr"/>
            <a:lstStyle/>
            <a:p>
              <a:endParaRPr lang="en-US"/>
            </a:p>
          </p:txBody>
        </p:sp>
        <p:sp>
          <p:nvSpPr>
            <p:cNvPr id="111" name="Oval 121"/>
            <p:cNvSpPr>
              <a:spLocks noChangeArrowheads="1"/>
            </p:cNvSpPr>
            <p:nvPr/>
          </p:nvSpPr>
          <p:spPr bwMode="auto">
            <a:xfrm>
              <a:off x="3656" y="2208"/>
              <a:ext cx="96" cy="152"/>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77" name="Text Box 122"/>
          <p:cNvSpPr txBox="1">
            <a:spLocks noChangeArrowheads="1"/>
          </p:cNvSpPr>
          <p:nvPr/>
        </p:nvSpPr>
        <p:spPr bwMode="auto">
          <a:xfrm>
            <a:off x="4758052" y="3005985"/>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rPr>
              <a:t>R</a:t>
            </a:r>
            <a:endParaRPr lang="en-US" sz="1400" b="1" dirty="0">
              <a:latin typeface="+mn-lt"/>
            </a:endParaRPr>
          </a:p>
        </p:txBody>
      </p:sp>
      <p:sp>
        <p:nvSpPr>
          <p:cNvPr id="78" name="Text Box 123"/>
          <p:cNvSpPr txBox="1">
            <a:spLocks noChangeArrowheads="1"/>
          </p:cNvSpPr>
          <p:nvPr/>
        </p:nvSpPr>
        <p:spPr bwMode="auto">
          <a:xfrm>
            <a:off x="4673782" y="3400628"/>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grpSp>
        <p:nvGrpSpPr>
          <p:cNvPr id="80" name="Group 124"/>
          <p:cNvGrpSpPr>
            <a:grpSpLocks/>
          </p:cNvGrpSpPr>
          <p:nvPr/>
        </p:nvGrpSpPr>
        <p:grpSpPr bwMode="auto">
          <a:xfrm>
            <a:off x="5033273" y="2993869"/>
            <a:ext cx="124612" cy="630043"/>
            <a:chOff x="4151" y="3282"/>
            <a:chExt cx="139" cy="728"/>
          </a:xfrm>
        </p:grpSpPr>
        <p:sp>
          <p:nvSpPr>
            <p:cNvPr id="106" name="Oval 125"/>
            <p:cNvSpPr>
              <a:spLocks noChangeArrowheads="1"/>
            </p:cNvSpPr>
            <p:nvPr/>
          </p:nvSpPr>
          <p:spPr bwMode="auto">
            <a:xfrm rot="-715237">
              <a:off x="4186" y="3282"/>
              <a:ext cx="104" cy="728"/>
            </a:xfrm>
            <a:prstGeom prst="ellipse">
              <a:avLst/>
            </a:prstGeom>
            <a:solidFill>
              <a:srgbClr val="0070C0"/>
            </a:solidFill>
            <a:ln w="9525">
              <a:solidFill>
                <a:schemeClr val="tx1"/>
              </a:solidFill>
              <a:round/>
              <a:headEnd/>
              <a:tailEnd/>
            </a:ln>
          </p:spPr>
          <p:txBody>
            <a:bodyPr wrap="none" anchor="ctr"/>
            <a:lstStyle/>
            <a:p>
              <a:endParaRPr lang="en-US"/>
            </a:p>
          </p:txBody>
        </p:sp>
        <p:sp>
          <p:nvSpPr>
            <p:cNvPr id="107" name="Oval 126"/>
            <p:cNvSpPr>
              <a:spLocks noChangeArrowheads="1"/>
            </p:cNvSpPr>
            <p:nvPr/>
          </p:nvSpPr>
          <p:spPr bwMode="auto">
            <a:xfrm rot="-661487">
              <a:off x="4151" y="3285"/>
              <a:ext cx="101" cy="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8" name="Rectangle 127"/>
            <p:cNvSpPr>
              <a:spLocks noChangeArrowheads="1"/>
            </p:cNvSpPr>
            <p:nvPr/>
          </p:nvSpPr>
          <p:spPr bwMode="auto">
            <a:xfrm rot="-648215">
              <a:off x="4180" y="3560"/>
              <a:ext cx="100" cy="120"/>
            </a:xfrm>
            <a:prstGeom prst="rect">
              <a:avLst/>
            </a:prstGeom>
            <a:solidFill>
              <a:srgbClr val="FF0000"/>
            </a:solidFill>
            <a:ln w="9525">
              <a:solidFill>
                <a:srgbClr val="FF0000"/>
              </a:solidFill>
              <a:miter lim="800000"/>
              <a:headEnd/>
              <a:tailEnd/>
            </a:ln>
          </p:spPr>
          <p:txBody>
            <a:bodyPr wrap="none" anchor="ctr"/>
            <a:lstStyle/>
            <a:p>
              <a:endParaRPr lang="en-US"/>
            </a:p>
          </p:txBody>
        </p:sp>
      </p:grpSp>
      <p:sp>
        <p:nvSpPr>
          <p:cNvPr id="81" name="Text Box 128"/>
          <p:cNvSpPr txBox="1">
            <a:spLocks noChangeArrowheads="1"/>
          </p:cNvSpPr>
          <p:nvPr/>
        </p:nvSpPr>
        <p:spPr bwMode="auto">
          <a:xfrm>
            <a:off x="5145976" y="3390243"/>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sp>
        <p:nvSpPr>
          <p:cNvPr id="82" name="Text Box 129"/>
          <p:cNvSpPr txBox="1">
            <a:spLocks noChangeArrowheads="1"/>
          </p:cNvSpPr>
          <p:nvPr/>
        </p:nvSpPr>
        <p:spPr bwMode="auto">
          <a:xfrm>
            <a:off x="5791958" y="3016371"/>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cs typeface="Arial" pitchFamily="34" charset="0"/>
              </a:rPr>
              <a:t>r</a:t>
            </a:r>
            <a:endParaRPr lang="en-US" sz="1400" b="1" dirty="0">
              <a:latin typeface="+mn-lt"/>
              <a:cs typeface="Arial" pitchFamily="34" charset="0"/>
            </a:endParaRPr>
          </a:p>
        </p:txBody>
      </p:sp>
      <p:sp>
        <p:nvSpPr>
          <p:cNvPr id="83" name="Text Box 130"/>
          <p:cNvSpPr txBox="1">
            <a:spLocks noChangeArrowheads="1"/>
          </p:cNvSpPr>
          <p:nvPr/>
        </p:nvSpPr>
        <p:spPr bwMode="auto">
          <a:xfrm>
            <a:off x="5872641" y="3366010"/>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cs typeface="Arial" pitchFamily="34" charset="0"/>
              </a:rPr>
              <a:t>y</a:t>
            </a:r>
          </a:p>
        </p:txBody>
      </p:sp>
      <p:sp>
        <p:nvSpPr>
          <p:cNvPr id="86" name="Text Box 131"/>
          <p:cNvSpPr txBox="1">
            <a:spLocks noChangeArrowheads="1"/>
          </p:cNvSpPr>
          <p:nvPr/>
        </p:nvSpPr>
        <p:spPr bwMode="auto">
          <a:xfrm>
            <a:off x="5104992" y="3012909"/>
            <a:ext cx="17212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rPr>
              <a:t>R</a:t>
            </a:r>
            <a:endParaRPr lang="en-US" sz="1400" b="1" dirty="0">
              <a:latin typeface="+mn-lt"/>
            </a:endParaRPr>
          </a:p>
        </p:txBody>
      </p:sp>
      <p:sp>
        <p:nvSpPr>
          <p:cNvPr id="87" name="Oval 132"/>
          <p:cNvSpPr>
            <a:spLocks noChangeArrowheads="1"/>
          </p:cNvSpPr>
          <p:nvPr/>
        </p:nvSpPr>
        <p:spPr bwMode="auto">
          <a:xfrm rot="11744829" flipH="1">
            <a:off x="5497014" y="2994735"/>
            <a:ext cx="93235" cy="630043"/>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 name="Oval 133"/>
          <p:cNvSpPr>
            <a:spLocks noChangeArrowheads="1"/>
          </p:cNvSpPr>
          <p:nvPr/>
        </p:nvSpPr>
        <p:spPr bwMode="auto">
          <a:xfrm rot="11954684" flipH="1">
            <a:off x="5462947" y="3266484"/>
            <a:ext cx="90545" cy="34617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 name="Rectangle 134"/>
          <p:cNvSpPr>
            <a:spLocks noChangeArrowheads="1"/>
          </p:cNvSpPr>
          <p:nvPr/>
        </p:nvSpPr>
        <p:spPr bwMode="auto">
          <a:xfrm rot="11677807" flipH="1">
            <a:off x="5496023" y="3261454"/>
            <a:ext cx="84585" cy="1572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 name="Text Box 135"/>
          <p:cNvSpPr txBox="1">
            <a:spLocks noChangeArrowheads="1"/>
          </p:cNvSpPr>
          <p:nvPr/>
        </p:nvSpPr>
        <p:spPr bwMode="auto">
          <a:xfrm>
            <a:off x="5384953" y="3018102"/>
            <a:ext cx="172125" cy="215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mn-lt"/>
                <a:cs typeface="Arial" pitchFamily="34" charset="0"/>
              </a:rPr>
              <a:t>R</a:t>
            </a:r>
            <a:endParaRPr lang="en-US" sz="1400" b="1" u="sng" dirty="0">
              <a:latin typeface="+mn-lt"/>
            </a:endParaRPr>
          </a:p>
        </p:txBody>
      </p:sp>
      <p:sp>
        <p:nvSpPr>
          <p:cNvPr id="105" name="Text Box 136"/>
          <p:cNvSpPr txBox="1">
            <a:spLocks noChangeArrowheads="1"/>
          </p:cNvSpPr>
          <p:nvPr/>
        </p:nvSpPr>
        <p:spPr bwMode="auto">
          <a:xfrm>
            <a:off x="5304395" y="3418938"/>
            <a:ext cx="207985" cy="2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a:latin typeface="+mn-lt"/>
              </a:rPr>
              <a:t>Y</a:t>
            </a:r>
          </a:p>
        </p:txBody>
      </p:sp>
      <p:sp>
        <p:nvSpPr>
          <p:cNvPr id="121" name="Text Box 75"/>
          <p:cNvSpPr txBox="1">
            <a:spLocks noChangeArrowheads="1"/>
          </p:cNvSpPr>
          <p:nvPr/>
        </p:nvSpPr>
        <p:spPr bwMode="auto">
          <a:xfrm>
            <a:off x="4296588" y="3397816"/>
            <a:ext cx="206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smtClean="0">
                <a:latin typeface="Arial" charset="0"/>
              </a:rPr>
              <a:t>y</a:t>
            </a:r>
          </a:p>
        </p:txBody>
      </p:sp>
      <p:sp>
        <p:nvSpPr>
          <p:cNvPr id="10" name="Rectangle 9"/>
          <p:cNvSpPr/>
          <p:nvPr/>
        </p:nvSpPr>
        <p:spPr>
          <a:xfrm>
            <a:off x="3543225" y="3384986"/>
            <a:ext cx="320922" cy="338554"/>
          </a:xfrm>
          <a:prstGeom prst="rect">
            <a:avLst/>
          </a:prstGeom>
        </p:spPr>
        <p:txBody>
          <a:bodyPr wrap="none">
            <a:spAutoFit/>
          </a:bodyPr>
          <a:lstStyle/>
          <a:p>
            <a:r>
              <a:rPr lang="en-US" sz="1600" b="1" dirty="0" smtClean="0">
                <a:latin typeface="Arial" charset="0"/>
              </a:rPr>
              <a:t>Y</a:t>
            </a:r>
            <a:endParaRPr lang="en-US" sz="1600" dirty="0"/>
          </a:p>
        </p:txBody>
      </p:sp>
      <p:grpSp>
        <p:nvGrpSpPr>
          <p:cNvPr id="122" name="Group 70"/>
          <p:cNvGrpSpPr>
            <a:grpSpLocks/>
          </p:cNvGrpSpPr>
          <p:nvPr/>
        </p:nvGrpSpPr>
        <p:grpSpPr bwMode="auto">
          <a:xfrm rot="720000">
            <a:off x="4177809" y="2455010"/>
            <a:ext cx="92643" cy="1265478"/>
            <a:chOff x="3656" y="1808"/>
            <a:chExt cx="104" cy="1216"/>
          </a:xfrm>
          <a:solidFill>
            <a:srgbClr val="0070C0"/>
          </a:solidFill>
        </p:grpSpPr>
        <p:sp>
          <p:nvSpPr>
            <p:cNvPr id="123" name="Oval 71"/>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24" name="Oval 72"/>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25" name="Oval 73"/>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26" name="Group 66"/>
          <p:cNvGrpSpPr>
            <a:grpSpLocks/>
          </p:cNvGrpSpPr>
          <p:nvPr/>
        </p:nvGrpSpPr>
        <p:grpSpPr bwMode="auto">
          <a:xfrm rot="-660000">
            <a:off x="3869559" y="2463032"/>
            <a:ext cx="92643" cy="1265478"/>
            <a:chOff x="3656" y="1808"/>
            <a:chExt cx="104" cy="1216"/>
          </a:xfrm>
          <a:solidFill>
            <a:srgbClr val="FF0000"/>
          </a:solidFill>
        </p:grpSpPr>
        <p:sp>
          <p:nvSpPr>
            <p:cNvPr id="127" name="Oval 67"/>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28" name="Oval 68"/>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29" name="Oval 69"/>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2" name="Group 11"/>
          <p:cNvGrpSpPr/>
          <p:nvPr/>
        </p:nvGrpSpPr>
        <p:grpSpPr>
          <a:xfrm>
            <a:off x="3891543" y="3931669"/>
            <a:ext cx="328439" cy="758599"/>
            <a:chOff x="3989436" y="5902057"/>
            <a:chExt cx="328439" cy="758599"/>
          </a:xfrm>
        </p:grpSpPr>
        <p:grpSp>
          <p:nvGrpSpPr>
            <p:cNvPr id="94" name="Group 27"/>
            <p:cNvGrpSpPr>
              <a:grpSpLocks/>
            </p:cNvGrpSpPr>
            <p:nvPr/>
          </p:nvGrpSpPr>
          <p:grpSpPr bwMode="auto">
            <a:xfrm rot="-480000">
              <a:off x="4012296" y="5903035"/>
              <a:ext cx="63297" cy="757621"/>
              <a:chOff x="3656" y="1808"/>
              <a:chExt cx="104" cy="1216"/>
            </a:xfrm>
            <a:solidFill>
              <a:srgbClr val="FF0000"/>
            </a:solidFill>
          </p:grpSpPr>
          <p:sp>
            <p:nvSpPr>
              <p:cNvPr id="95"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96"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97"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98" name="Group 31"/>
            <p:cNvGrpSpPr>
              <a:grpSpLocks/>
            </p:cNvGrpSpPr>
            <p:nvPr/>
          </p:nvGrpSpPr>
          <p:grpSpPr bwMode="auto">
            <a:xfrm rot="-480000">
              <a:off x="4254578" y="5903035"/>
              <a:ext cx="63297" cy="757621"/>
              <a:chOff x="3656" y="1808"/>
              <a:chExt cx="104" cy="1216"/>
            </a:xfrm>
            <a:solidFill>
              <a:srgbClr val="0070C0"/>
            </a:solidFill>
          </p:grpSpPr>
          <p:sp>
            <p:nvSpPr>
              <p:cNvPr id="99"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00"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01"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30" name="Group 27"/>
            <p:cNvGrpSpPr>
              <a:grpSpLocks/>
            </p:cNvGrpSpPr>
            <p:nvPr/>
          </p:nvGrpSpPr>
          <p:grpSpPr bwMode="auto">
            <a:xfrm rot="540000">
              <a:off x="3989436" y="5902604"/>
              <a:ext cx="63297" cy="757621"/>
              <a:chOff x="3656" y="1808"/>
              <a:chExt cx="104" cy="1216"/>
            </a:xfrm>
            <a:solidFill>
              <a:srgbClr val="FF0000"/>
            </a:solidFill>
          </p:grpSpPr>
          <p:sp>
            <p:nvSpPr>
              <p:cNvPr id="131"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32"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33"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34" name="Group 31"/>
            <p:cNvGrpSpPr>
              <a:grpSpLocks/>
            </p:cNvGrpSpPr>
            <p:nvPr/>
          </p:nvGrpSpPr>
          <p:grpSpPr bwMode="auto">
            <a:xfrm rot="600000">
              <a:off x="4224098" y="5902057"/>
              <a:ext cx="63297" cy="757621"/>
              <a:chOff x="3656" y="1808"/>
              <a:chExt cx="104" cy="1216"/>
            </a:xfrm>
            <a:solidFill>
              <a:srgbClr val="0070C0"/>
            </a:solidFill>
          </p:grpSpPr>
          <p:sp>
            <p:nvSpPr>
              <p:cNvPr id="135"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36"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37"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grpSp>
        <p:nvGrpSpPr>
          <p:cNvPr id="154" name="Group 153"/>
          <p:cNvGrpSpPr/>
          <p:nvPr/>
        </p:nvGrpSpPr>
        <p:grpSpPr>
          <a:xfrm>
            <a:off x="5149101" y="3902484"/>
            <a:ext cx="328439" cy="758599"/>
            <a:chOff x="3989436" y="5902057"/>
            <a:chExt cx="328439" cy="758599"/>
          </a:xfrm>
        </p:grpSpPr>
        <p:grpSp>
          <p:nvGrpSpPr>
            <p:cNvPr id="155" name="Group 27"/>
            <p:cNvGrpSpPr>
              <a:grpSpLocks/>
            </p:cNvGrpSpPr>
            <p:nvPr/>
          </p:nvGrpSpPr>
          <p:grpSpPr bwMode="auto">
            <a:xfrm rot="-480000">
              <a:off x="4012296" y="5903035"/>
              <a:ext cx="63297" cy="757621"/>
              <a:chOff x="3656" y="1808"/>
              <a:chExt cx="104" cy="1216"/>
            </a:xfrm>
            <a:solidFill>
              <a:srgbClr val="FF0000"/>
            </a:solidFill>
          </p:grpSpPr>
          <p:sp>
            <p:nvSpPr>
              <p:cNvPr id="168"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9"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70"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6" name="Group 31"/>
            <p:cNvGrpSpPr>
              <a:grpSpLocks/>
            </p:cNvGrpSpPr>
            <p:nvPr/>
          </p:nvGrpSpPr>
          <p:grpSpPr bwMode="auto">
            <a:xfrm rot="-480000">
              <a:off x="4254578" y="5903035"/>
              <a:ext cx="63297" cy="757621"/>
              <a:chOff x="3656" y="1808"/>
              <a:chExt cx="104" cy="1216"/>
            </a:xfrm>
            <a:solidFill>
              <a:srgbClr val="0070C0"/>
            </a:solidFill>
          </p:grpSpPr>
          <p:sp>
            <p:nvSpPr>
              <p:cNvPr id="165"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6"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7"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7" name="Group 27"/>
            <p:cNvGrpSpPr>
              <a:grpSpLocks/>
            </p:cNvGrpSpPr>
            <p:nvPr/>
          </p:nvGrpSpPr>
          <p:grpSpPr bwMode="auto">
            <a:xfrm rot="540000">
              <a:off x="3989436" y="5902604"/>
              <a:ext cx="63297" cy="757621"/>
              <a:chOff x="3656" y="1808"/>
              <a:chExt cx="104" cy="1216"/>
            </a:xfrm>
            <a:solidFill>
              <a:srgbClr val="FF0000"/>
            </a:solidFill>
          </p:grpSpPr>
          <p:sp>
            <p:nvSpPr>
              <p:cNvPr id="162"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3"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4"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58" name="Group 31"/>
            <p:cNvGrpSpPr>
              <a:grpSpLocks/>
            </p:cNvGrpSpPr>
            <p:nvPr/>
          </p:nvGrpSpPr>
          <p:grpSpPr bwMode="auto">
            <a:xfrm rot="600000">
              <a:off x="4224098" y="5902057"/>
              <a:ext cx="63297" cy="757621"/>
              <a:chOff x="3656" y="1808"/>
              <a:chExt cx="104" cy="1216"/>
            </a:xfrm>
            <a:solidFill>
              <a:srgbClr val="0070C0"/>
            </a:solidFill>
          </p:grpSpPr>
          <p:sp>
            <p:nvSpPr>
              <p:cNvPr id="159"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60"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61"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grpSp>
        <p:nvGrpSpPr>
          <p:cNvPr id="171" name="Group 170"/>
          <p:cNvGrpSpPr/>
          <p:nvPr/>
        </p:nvGrpSpPr>
        <p:grpSpPr>
          <a:xfrm>
            <a:off x="6520639" y="3872271"/>
            <a:ext cx="328439" cy="758599"/>
            <a:chOff x="3989436" y="5902057"/>
            <a:chExt cx="328439" cy="758599"/>
          </a:xfrm>
        </p:grpSpPr>
        <p:grpSp>
          <p:nvGrpSpPr>
            <p:cNvPr id="172" name="Group 27"/>
            <p:cNvGrpSpPr>
              <a:grpSpLocks/>
            </p:cNvGrpSpPr>
            <p:nvPr/>
          </p:nvGrpSpPr>
          <p:grpSpPr bwMode="auto">
            <a:xfrm rot="-480000">
              <a:off x="4012296" y="5903035"/>
              <a:ext cx="63297" cy="757621"/>
              <a:chOff x="3656" y="1808"/>
              <a:chExt cx="104" cy="1216"/>
            </a:xfrm>
            <a:solidFill>
              <a:srgbClr val="FF0000"/>
            </a:solidFill>
          </p:grpSpPr>
          <p:sp>
            <p:nvSpPr>
              <p:cNvPr id="185"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6"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7"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3" name="Group 31"/>
            <p:cNvGrpSpPr>
              <a:grpSpLocks/>
            </p:cNvGrpSpPr>
            <p:nvPr/>
          </p:nvGrpSpPr>
          <p:grpSpPr bwMode="auto">
            <a:xfrm rot="-480000">
              <a:off x="4254578" y="5903035"/>
              <a:ext cx="63297" cy="757621"/>
              <a:chOff x="3656" y="1808"/>
              <a:chExt cx="104" cy="1216"/>
            </a:xfrm>
            <a:solidFill>
              <a:srgbClr val="0070C0"/>
            </a:solidFill>
          </p:grpSpPr>
          <p:sp>
            <p:nvSpPr>
              <p:cNvPr id="182"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3"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4"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4" name="Group 27"/>
            <p:cNvGrpSpPr>
              <a:grpSpLocks/>
            </p:cNvGrpSpPr>
            <p:nvPr/>
          </p:nvGrpSpPr>
          <p:grpSpPr bwMode="auto">
            <a:xfrm rot="540000">
              <a:off x="3989436" y="5902604"/>
              <a:ext cx="63297" cy="757621"/>
              <a:chOff x="3656" y="1808"/>
              <a:chExt cx="104" cy="1216"/>
            </a:xfrm>
            <a:solidFill>
              <a:srgbClr val="FF0000"/>
            </a:solidFill>
          </p:grpSpPr>
          <p:sp>
            <p:nvSpPr>
              <p:cNvPr id="179" name="Oval 28"/>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80" name="Oval 29"/>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81" name="Oval 30"/>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nvGrpSpPr>
            <p:cNvPr id="175" name="Group 31"/>
            <p:cNvGrpSpPr>
              <a:grpSpLocks/>
            </p:cNvGrpSpPr>
            <p:nvPr/>
          </p:nvGrpSpPr>
          <p:grpSpPr bwMode="auto">
            <a:xfrm rot="600000">
              <a:off x="4224098" y="5902057"/>
              <a:ext cx="63297" cy="757621"/>
              <a:chOff x="3656" y="1808"/>
              <a:chExt cx="104" cy="1216"/>
            </a:xfrm>
            <a:solidFill>
              <a:srgbClr val="0070C0"/>
            </a:solidFill>
          </p:grpSpPr>
          <p:sp>
            <p:nvSpPr>
              <p:cNvPr id="176" name="Oval 32"/>
              <p:cNvSpPr>
                <a:spLocks noChangeArrowheads="1"/>
              </p:cNvSpPr>
              <p:nvPr/>
            </p:nvSpPr>
            <p:spPr bwMode="auto">
              <a:xfrm>
                <a:off x="3656" y="1808"/>
                <a:ext cx="104" cy="456"/>
              </a:xfrm>
              <a:prstGeom prst="ellipse">
                <a:avLst/>
              </a:prstGeom>
              <a:grpFill/>
              <a:ln w="9525">
                <a:solidFill>
                  <a:schemeClr val="tx1"/>
                </a:solidFill>
                <a:round/>
                <a:headEnd/>
                <a:tailEnd/>
              </a:ln>
            </p:spPr>
            <p:txBody>
              <a:bodyPr wrap="none" anchor="ctr"/>
              <a:lstStyle/>
              <a:p>
                <a:pPr>
                  <a:defRPr/>
                </a:pPr>
                <a:endParaRPr lang="en-US"/>
              </a:p>
            </p:txBody>
          </p:sp>
          <p:sp>
            <p:nvSpPr>
              <p:cNvPr id="177" name="Oval 33"/>
              <p:cNvSpPr>
                <a:spLocks noChangeArrowheads="1"/>
              </p:cNvSpPr>
              <p:nvPr/>
            </p:nvSpPr>
            <p:spPr bwMode="auto">
              <a:xfrm>
                <a:off x="3656" y="2296"/>
                <a:ext cx="104" cy="728"/>
              </a:xfrm>
              <a:prstGeom prst="ellipse">
                <a:avLst/>
              </a:prstGeom>
              <a:grpFill/>
              <a:ln w="9525">
                <a:solidFill>
                  <a:schemeClr val="tx1"/>
                </a:solidFill>
                <a:round/>
                <a:headEnd/>
                <a:tailEnd/>
              </a:ln>
            </p:spPr>
            <p:txBody>
              <a:bodyPr wrap="none" anchor="ctr"/>
              <a:lstStyle/>
              <a:p>
                <a:pPr>
                  <a:defRPr/>
                </a:pPr>
                <a:endParaRPr lang="en-US"/>
              </a:p>
            </p:txBody>
          </p:sp>
          <p:sp>
            <p:nvSpPr>
              <p:cNvPr id="178" name="Oval 34"/>
              <p:cNvSpPr>
                <a:spLocks noChangeArrowheads="1"/>
              </p:cNvSpPr>
              <p:nvPr/>
            </p:nvSpPr>
            <p:spPr bwMode="auto">
              <a:xfrm>
                <a:off x="3656" y="2208"/>
                <a:ext cx="96" cy="152"/>
              </a:xfrm>
              <a:prstGeom prst="ellipse">
                <a:avLst/>
              </a:prstGeom>
              <a:grpFill/>
              <a:ln w="9525">
                <a:solidFill>
                  <a:schemeClr val="tx1"/>
                </a:solidFill>
                <a:round/>
                <a:headEnd/>
                <a:tailEnd/>
              </a:ln>
            </p:spPr>
            <p:txBody>
              <a:bodyPr wrap="none" anchor="ctr"/>
              <a:lstStyle/>
              <a:p>
                <a:pPr>
                  <a:defRPr/>
                </a:pPr>
                <a:endParaRPr lang="en-US"/>
              </a:p>
            </p:txBody>
          </p:sp>
        </p:grpSp>
      </p:grpSp>
      <p:cxnSp>
        <p:nvCxnSpPr>
          <p:cNvPr id="14" name="Straight Connector 13"/>
          <p:cNvCxnSpPr/>
          <p:nvPr/>
        </p:nvCxnSpPr>
        <p:spPr>
          <a:xfrm>
            <a:off x="6080626" y="2469233"/>
            <a:ext cx="0" cy="2288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673782" y="2512936"/>
            <a:ext cx="0" cy="2288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352694" y="1735132"/>
            <a:ext cx="540410" cy="436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20640" y="1735132"/>
            <a:ext cx="481648" cy="436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18504" y="1735132"/>
            <a:ext cx="1641158" cy="3658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0" name="Group 40"/>
          <p:cNvGraphicFramePr>
            <a:graphicFrameLocks noGrp="1"/>
          </p:cNvGraphicFramePr>
          <p:nvPr>
            <p:extLst>
              <p:ext uri="{D42A27DB-BD31-4B8C-83A1-F6EECF244321}">
                <p14:modId xmlns:p14="http://schemas.microsoft.com/office/powerpoint/2010/main" val="3403533988"/>
              </p:ext>
            </p:extLst>
          </p:nvPr>
        </p:nvGraphicFramePr>
        <p:xfrm>
          <a:off x="1106675" y="4804980"/>
          <a:ext cx="6110554" cy="2078736"/>
        </p:xfrm>
        <a:graphic>
          <a:graphicData uri="http://schemas.openxmlformats.org/drawingml/2006/table">
            <a:tbl>
              <a:tblPr/>
              <a:tblGrid>
                <a:gridCol w="1421963"/>
                <a:gridCol w="954791"/>
                <a:gridCol w="1217346"/>
                <a:gridCol w="1351849"/>
                <a:gridCol w="1164605"/>
              </a:tblGrid>
              <a:tr h="309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F2 progeny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Complete </a:t>
                      </a:r>
                      <a:r>
                        <a:rPr kumimoji="0" lang="en-US" sz="1400" b="0" i="0" u="none" strike="noStrike" cap="none" normalizeH="0" baseline="0" dirty="0" smtClean="0">
                          <a:ln>
                            <a:noFill/>
                          </a:ln>
                          <a:solidFill>
                            <a:schemeClr val="tx1"/>
                          </a:solidFill>
                          <a:effectLst/>
                          <a:latin typeface="Arial" charset="0"/>
                        </a:rPr>
                        <a:t>linkage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 </a:t>
                      </a:r>
                      <a:r>
                        <a:rPr kumimoji="0" lang="en-US" sz="1100" b="0" i="0" u="none" strike="noStrike" cap="none" normalizeH="0" baseline="0" dirty="0" err="1" smtClean="0">
                          <a:ln>
                            <a:noFill/>
                          </a:ln>
                          <a:solidFill>
                            <a:schemeClr val="tx1"/>
                          </a:solidFill>
                          <a:effectLst/>
                          <a:latin typeface="Arial" charset="0"/>
                        </a:rPr>
                        <a:t>recomb</a:t>
                      </a:r>
                      <a:r>
                        <a:rPr kumimoji="0" lang="en-US" sz="1100" b="0" i="0" u="none" strike="noStrike" cap="none" normalizeH="0" baseline="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Incomplete </a:t>
                      </a:r>
                      <a:r>
                        <a:rPr kumimoji="0" lang="en-US" sz="1400" b="0" i="0" u="none" strike="noStrike" cap="none" normalizeH="0" baseline="0" dirty="0" smtClean="0">
                          <a:ln>
                            <a:noFill/>
                          </a:ln>
                          <a:solidFill>
                            <a:schemeClr val="tx1"/>
                          </a:solidFill>
                          <a:effectLst/>
                          <a:latin typeface="Arial" charset="0"/>
                        </a:rPr>
                        <a:t>linkage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(X% </a:t>
                      </a:r>
                      <a:r>
                        <a:rPr kumimoji="0" lang="en-US" sz="1200" b="0" i="0" u="none" strike="noStrike" cap="none" normalizeH="0" baseline="0" dirty="0" err="1" smtClean="0">
                          <a:ln>
                            <a:noFill/>
                          </a:ln>
                          <a:solidFill>
                            <a:schemeClr val="tx1"/>
                          </a:solidFill>
                          <a:effectLst/>
                          <a:latin typeface="Arial" charset="0"/>
                        </a:rPr>
                        <a:t>recomb</a:t>
                      </a:r>
                      <a:r>
                        <a:rPr kumimoji="0" lang="en-US" sz="1200" b="0" i="0" u="none" strike="noStrike" cap="none" normalizeH="0" baseline="0" dirty="0" smtClean="0">
                          <a:ln>
                            <a:noFill/>
                          </a:ln>
                          <a:solidFill>
                            <a:schemeClr val="tx1"/>
                          </a:solidFill>
                          <a:effectLst/>
                          <a:latin typeface="Arial" charset="0"/>
                        </a:rPr>
                        <a:t>)</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No linkage </a:t>
                      </a:r>
                      <a:r>
                        <a:rPr kumimoji="0" lang="en-US" sz="1100" b="0" i="0" u="none" strike="noStrike" cap="none" normalizeH="0" baseline="0" dirty="0" smtClean="0">
                          <a:ln>
                            <a:noFill/>
                          </a:ln>
                          <a:solidFill>
                            <a:schemeClr val="tx1"/>
                          </a:solidFill>
                          <a:effectLst/>
                          <a:latin typeface="Arial" charset="0"/>
                        </a:rPr>
                        <a:t>(</a:t>
                      </a:r>
                      <a:r>
                        <a:rPr kumimoji="0" lang="en-US" sz="1100" b="0" i="0" u="none" strike="noStrike" cap="none" normalizeH="0" baseline="0" dirty="0" err="1" smtClean="0">
                          <a:ln>
                            <a:noFill/>
                          </a:ln>
                          <a:solidFill>
                            <a:schemeClr val="tx1"/>
                          </a:solidFill>
                          <a:effectLst/>
                          <a:latin typeface="Arial" charset="0"/>
                        </a:rPr>
                        <a:t>Indep</a:t>
                      </a:r>
                      <a:r>
                        <a:rPr kumimoji="0" lang="en-US" sz="1100" b="0" i="0" u="none" strike="noStrike" cap="none" normalizeH="0" baseline="0" dirty="0" smtClean="0">
                          <a:ln>
                            <a:noFill/>
                          </a:ln>
                          <a:solidFill>
                            <a:schemeClr val="tx1"/>
                          </a:solidFill>
                          <a:effectLst/>
                          <a:latin typeface="Arial" charset="0"/>
                        </a:rPr>
                        <a:t>. Assortment)</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yellow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5">
                              <a:lumMod val="20000"/>
                              <a:lumOff val="80000"/>
                            </a:schemeClr>
                          </a:solidFill>
                          <a:effectLst/>
                          <a:latin typeface="Arial" charset="0"/>
                        </a:rPr>
                        <a:t>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5">
                              <a:lumMod val="20000"/>
                              <a:lumOff val="80000"/>
                            </a:schemeClr>
                          </a:solidFill>
                          <a:effectLst/>
                          <a:latin typeface="Arial"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wrinkled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yellow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5">
                              <a:lumMod val="20000"/>
                              <a:lumOff val="80000"/>
                            </a:schemeClr>
                          </a:solidFill>
                          <a:effectLst/>
                          <a:latin typeface="Arial"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wrinkled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5">
                              <a:lumMod val="20000"/>
                              <a:lumOff val="80000"/>
                            </a:schemeClr>
                          </a:solidFill>
                          <a:effectLst/>
                          <a:latin typeface="Arial" charset="0"/>
                        </a:rPr>
                        <a:t>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5">
                              <a:lumMod val="20000"/>
                              <a:lumOff val="80000"/>
                            </a:schemeClr>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1" name="Text Box 3"/>
          <p:cNvSpPr txBox="1">
            <a:spLocks noChangeArrowheads="1"/>
          </p:cNvSpPr>
          <p:nvPr/>
        </p:nvSpPr>
        <p:spPr bwMode="auto">
          <a:xfrm>
            <a:off x="4266580" y="218846"/>
            <a:ext cx="762000" cy="215444"/>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latin typeface="Arial" charset="0"/>
              </a:rPr>
              <a:t>rryy</a:t>
            </a:r>
            <a:endParaRPr lang="en-US" sz="1400" b="1" dirty="0">
              <a:latin typeface="Arial" charset="0"/>
            </a:endParaRPr>
          </a:p>
        </p:txBody>
      </p:sp>
      <p:sp>
        <p:nvSpPr>
          <p:cNvPr id="142" name="Text Box 3"/>
          <p:cNvSpPr txBox="1">
            <a:spLocks noChangeArrowheads="1"/>
          </p:cNvSpPr>
          <p:nvPr/>
        </p:nvSpPr>
        <p:spPr bwMode="auto">
          <a:xfrm>
            <a:off x="3830709" y="1558924"/>
            <a:ext cx="762000" cy="215444"/>
          </a:xfrm>
          <a:prstGeom prst="rect">
            <a:avLst/>
          </a:prstGeom>
          <a:solidFill>
            <a:srgbClr val="C5EF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b="1" dirty="0" err="1" smtClean="0">
                <a:latin typeface="Arial" charset="0"/>
              </a:rPr>
              <a:t>RrYy</a:t>
            </a:r>
            <a:endParaRPr lang="en-US" sz="1400" b="1" dirty="0">
              <a:latin typeface="Arial" charset="0"/>
            </a:endParaRPr>
          </a:p>
        </p:txBody>
      </p:sp>
      <p:sp>
        <p:nvSpPr>
          <p:cNvPr id="3" name="Title 2"/>
          <p:cNvSpPr>
            <a:spLocks noGrp="1"/>
          </p:cNvSpPr>
          <p:nvPr>
            <p:ph type="title"/>
          </p:nvPr>
        </p:nvSpPr>
        <p:spPr>
          <a:xfrm>
            <a:off x="6872123" y="44448"/>
            <a:ext cx="2396696" cy="2421370"/>
          </a:xfrm>
          <a:solidFill>
            <a:schemeClr val="bg1"/>
          </a:solidFill>
        </p:spPr>
        <p:txBody>
          <a:bodyPr/>
          <a:lstStyle/>
          <a:p>
            <a:r>
              <a:rPr lang="en-US" sz="2000" b="1" dirty="0" smtClean="0"/>
              <a:t>The difference between linkage and no linkage</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TotalTime>
  <Words>2612</Words>
  <Application>Microsoft Office PowerPoint</Application>
  <PresentationFormat>On-screen Show (4:3)</PresentationFormat>
  <Paragraphs>575</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Genetic Mapping--Outline/Study Guide</vt:lpstr>
      <vt:lpstr>Genetic Mapping Outline/Study Guide, cont.</vt:lpstr>
      <vt:lpstr>Exceptions to Idealized Mendelian Ratios</vt:lpstr>
      <vt:lpstr>Linkage groups in Drosophila identify genes on the same chromosome</vt:lpstr>
      <vt:lpstr>When genes are linked, the two traits do NOT segregate independently</vt:lpstr>
      <vt:lpstr>PowerPoint Presentation</vt:lpstr>
      <vt:lpstr>Mechanism of crossing-over</vt:lpstr>
      <vt:lpstr>Recombination events are a rare event between linked genes</vt:lpstr>
      <vt:lpstr>The difference between linkage and no linkage</vt:lpstr>
      <vt:lpstr>The difference between linkage and no linkage</vt:lpstr>
      <vt:lpstr>Incomplete linkage gives us useful map distance information</vt:lpstr>
      <vt:lpstr>PowerPoint Presentation</vt:lpstr>
      <vt:lpstr>Map distances</vt:lpstr>
      <vt:lpstr>2-pt cross Example 1</vt:lpstr>
      <vt:lpstr>2-pt cross Example 2</vt:lpstr>
      <vt:lpstr>PowerPoint Presentation</vt:lpstr>
      <vt:lpstr>PowerPoint Presentation</vt:lpstr>
      <vt:lpstr>PowerPoint Presentation</vt:lpstr>
      <vt:lpstr>PowerPoint Presentation</vt:lpstr>
      <vt:lpstr>PowerPoint Presentation</vt:lpstr>
      <vt:lpstr>Which is the correct use of chi-square test in determining linkage?</vt:lpstr>
      <vt:lpstr>PowerPoint Presentation</vt:lpstr>
      <vt:lpstr>PowerPoint Presentation</vt:lpstr>
      <vt:lpstr>Is the heterozygous parent in cis or in trans?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in determining linkage groups</vt:lpstr>
      <vt:lpstr>PowerPoint Presentation</vt:lpstr>
      <vt:lpstr>Genetic Mapping: practice questions</vt:lpstr>
      <vt:lpstr>Go over lecture outline at end of lecture</vt:lpstr>
    </vt:vector>
  </TitlesOfParts>
  <Company>Georgia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echen</dc:creator>
  <cp:lastModifiedBy>juser</cp:lastModifiedBy>
  <cp:revision>171</cp:revision>
  <cp:lastPrinted>2014-09-16T17:43:51Z</cp:lastPrinted>
  <dcterms:created xsi:type="dcterms:W3CDTF">2002-11-08T00:54:29Z</dcterms:created>
  <dcterms:modified xsi:type="dcterms:W3CDTF">2014-09-16T17:44:43Z</dcterms:modified>
</cp:coreProperties>
</file>