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259" r:id="rId4"/>
    <p:sldId id="260" r:id="rId5"/>
    <p:sldId id="261" r:id="rId6"/>
    <p:sldId id="266" r:id="rId7"/>
    <p:sldId id="301" r:id="rId8"/>
    <p:sldId id="265" r:id="rId9"/>
    <p:sldId id="268" r:id="rId10"/>
    <p:sldId id="269" r:id="rId11"/>
    <p:sldId id="270" r:id="rId12"/>
    <p:sldId id="264" r:id="rId13"/>
    <p:sldId id="263" r:id="rId14"/>
    <p:sldId id="262" r:id="rId15"/>
    <p:sldId id="300" r:id="rId16"/>
    <p:sldId id="271" r:id="rId17"/>
    <p:sldId id="294" r:id="rId18"/>
    <p:sldId id="272" r:id="rId19"/>
    <p:sldId id="276" r:id="rId20"/>
    <p:sldId id="277" r:id="rId21"/>
    <p:sldId id="278" r:id="rId22"/>
    <p:sldId id="281" r:id="rId23"/>
    <p:sldId id="287" r:id="rId24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FDE2CB"/>
    <a:srgbClr val="517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1" autoAdjust="0"/>
    <p:restoredTop sz="95933" autoAdjust="0"/>
  </p:normalViewPr>
  <p:slideViewPr>
    <p:cSldViewPr snapToGrid="0">
      <p:cViewPr>
        <p:scale>
          <a:sx n="80" d="100"/>
          <a:sy n="80" d="100"/>
        </p:scale>
        <p:origin x="-158" y="-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2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748" cy="349911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6116" y="1"/>
            <a:ext cx="4028748" cy="349911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27992969-EE12-4918-90D1-A1E58EDFB21E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968"/>
            <a:ext cx="4028748" cy="349911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6116" y="6658968"/>
            <a:ext cx="4028748" cy="349911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C9667668-A094-4534-91D8-7FB83A3AB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48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748" cy="349911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116" y="1"/>
            <a:ext cx="4028748" cy="349911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7887A62A-182E-4032-B348-5DF47966E2A9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9" tIns="46580" rIns="93159" bIns="4658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948" y="3330245"/>
            <a:ext cx="7436505" cy="3153767"/>
          </a:xfrm>
          <a:prstGeom prst="rect">
            <a:avLst/>
          </a:prstGeom>
        </p:spPr>
        <p:txBody>
          <a:bodyPr vert="horz" lIns="93159" tIns="46580" rIns="93159" bIns="4658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968"/>
            <a:ext cx="4028748" cy="349911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116" y="6658968"/>
            <a:ext cx="4028748" cy="349911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EA005AB2-BCF2-4182-99E4-DB8285484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53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5E32BF-AD16-47B8-BE01-9846ADC980F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/>
              <a:t>Diagram this cross, showing the genotypes of the parents and offspring of both crosses.</a:t>
            </a:r>
          </a:p>
          <a:p>
            <a:pPr eaLnBrk="1" hangingPunct="1">
              <a:spcBef>
                <a:spcPct val="0"/>
              </a:spcBef>
            </a:pPr>
            <a:r>
              <a:rPr lang="en-US" b="1" smtClean="0"/>
              <a:t>What is the sequence and map distance between these three genes?</a:t>
            </a:r>
          </a:p>
          <a:p>
            <a:pPr eaLnBrk="1" hangingPunct="1">
              <a:spcBef>
                <a:spcPct val="0"/>
              </a:spcBef>
            </a:pPr>
            <a:endParaRPr lang="en-US" b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44371-06D1-431E-9BC7-43D27B2D6DFE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1630F-14F7-43EC-A146-0B16C03F1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4E8A5-C4BF-4958-BA89-94368652C783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8CFDD-10A8-4DA2-8FB2-C41A93404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3516-138C-4FBE-A22C-4550E9FF24D2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C250E-F61A-42CA-91ED-6B81F9261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2353F-20AF-4146-B549-BCEA6A0128ED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FFD05-9E3A-4779-8C69-5B1A86B9C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1F041-C72F-4BED-BA35-F3AF7AC19D65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3549A-FFFA-4EC4-BE5F-81AEA81AA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AB8A0-C70F-4252-9059-999EFEE5C308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B7BC9-0BE1-43AD-B0B3-90617003A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13982-511B-4E48-BE22-C49CE8B57281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5FC00-140F-4730-AE35-6122B31AB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0E7A3-0E0F-474B-9F2F-2ADBA4139CBA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63C15-F106-47E5-AE46-16352F417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AEAB3-491C-485B-B34E-DDE5BD6980B2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D67B0-C8EC-4C00-9BE1-C71E75C43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4A743-26F6-48BB-AAB7-17300B9C5B9A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58754-03B4-4E3C-9C3A-565637EA0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34EAF-1E9A-4353-B1DB-AADA156914B9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7282E-C849-452C-845F-16D947C2B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C8AB03-F4FA-4DCE-B04D-FF96158107D9}" type="datetimeFigureOut">
              <a:rPr lang="en-US"/>
              <a:pPr>
                <a:defRPr/>
              </a:pPr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5FFA80-C3D4-48F4-93DD-4A7ABE3D3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Three-point crosses</a:t>
            </a:r>
            <a:br>
              <a:rPr lang="en-US" smtClean="0"/>
            </a:br>
            <a:r>
              <a:rPr lang="en-US" smtClean="0"/>
              <a:t>(course objectives included in slide set for Two-point crosses)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5750" y="209550"/>
            <a:ext cx="8534400" cy="1784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b="1" u="sng" dirty="0" smtClean="0"/>
              <a:t>Tall			Pigment		Handsome	</a:t>
            </a:r>
            <a:r>
              <a:rPr lang="en-US" sz="1600" b="1" dirty="0" smtClean="0"/>
              <a:t>	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b="1" dirty="0" smtClean="0"/>
              <a:t>T = tall		D = dark		H = handsome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b="1" dirty="0" smtClean="0"/>
              <a:t>t = short		d = pale		h = homely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0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b="1" dirty="0" smtClean="0"/>
              <a:t>P0						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b="1" dirty="0" smtClean="0"/>
              <a:t>	(father) tall dark handsome		x	(mother) short pale homely								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359650" y="304800"/>
            <a:ext cx="14033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Side 2</a:t>
            </a:r>
          </a:p>
        </p:txBody>
      </p:sp>
      <p:graphicFrame>
        <p:nvGraphicFramePr>
          <p:cNvPr id="96903" name="Group 647"/>
          <p:cNvGraphicFramePr>
            <a:graphicFrameLocks noGrp="1"/>
          </p:cNvGraphicFramePr>
          <p:nvPr/>
        </p:nvGraphicFramePr>
        <p:xfrm>
          <a:off x="65088" y="1831975"/>
          <a:ext cx="8545512" cy="4175760"/>
        </p:xfrm>
        <a:graphic>
          <a:graphicData uri="http://schemas.openxmlformats.org/drawingml/2006/table">
            <a:tbl>
              <a:tblPr/>
              <a:tblGrid>
                <a:gridCol w="896937"/>
                <a:gridCol w="895350"/>
                <a:gridCol w="333375"/>
                <a:gridCol w="2781300"/>
                <a:gridCol w="1141413"/>
                <a:gridCol w="1163637"/>
                <a:gridCol w="1333500"/>
              </a:tblGrid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Observe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Phenotype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C'some class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Sperm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c'some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Egg chromosome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latin typeface="Arial"/>
                        </a:rPr>
                        <a:t>447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tall pale handsome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parental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THd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thd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latin typeface="Arial"/>
                        </a:rPr>
                        <a:t>453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short dark homely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parental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thD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thd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latin typeface="Arial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tall dark handsome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SCO long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THD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thd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latin typeface="Arial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short pale homely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SCO long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thd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thd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tall pale homely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DCO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Thd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thd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short dark handsome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DCO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tHD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thd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latin typeface="Arial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tall dark homely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SCO short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ThD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thd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latin typeface="Arial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short pale handsome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SCO short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tHd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thd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latin typeface="Arial"/>
                        </a:rPr>
                        <a:t>1133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452" name="Text Box 648"/>
          <p:cNvSpPr txBox="1">
            <a:spLocks noChangeArrowheads="1"/>
          </p:cNvSpPr>
          <p:nvPr/>
        </p:nvSpPr>
        <p:spPr bwMode="auto">
          <a:xfrm>
            <a:off x="139700" y="6340475"/>
            <a:ext cx="57531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T-</a:t>
            </a:r>
            <a:r>
              <a:rPr lang="en-US" dirty="0" smtClean="0">
                <a:solidFill>
                  <a:srgbClr val="FF0000"/>
                </a:solidFill>
              </a:rPr>
              <a:t>-----7.1 </a:t>
            </a:r>
            <a:r>
              <a:rPr lang="en-US" dirty="0">
                <a:solidFill>
                  <a:srgbClr val="FF0000"/>
                </a:solidFill>
              </a:rPr>
              <a:t>mu--------H--------------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14.2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mu---------------D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59500" y="6197600"/>
            <a:ext cx="280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Coef</a:t>
            </a:r>
            <a:r>
              <a:rPr lang="en-US" sz="1200" b="1" dirty="0" smtClean="0"/>
              <a:t> of </a:t>
            </a:r>
            <a:r>
              <a:rPr lang="en-US" sz="1200" b="1" dirty="0" err="1" smtClean="0"/>
              <a:t>Coinc</a:t>
            </a:r>
            <a:r>
              <a:rPr lang="en-US" sz="1200" b="1" dirty="0" smtClean="0"/>
              <a:t>: 0.704</a:t>
            </a:r>
          </a:p>
          <a:p>
            <a:r>
              <a:rPr lang="en-US" sz="1200" b="1" dirty="0" smtClean="0"/>
              <a:t>Interference:  0.296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Three-Point Mapping</a:t>
            </a:r>
            <a:br>
              <a:rPr lang="en-US" dirty="0" smtClean="0"/>
            </a:br>
            <a:r>
              <a:rPr lang="en-US" sz="2000" dirty="0" smtClean="0"/>
              <a:t>(another explanation is given in textbook)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7724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1.) For good form, write down alleles for genes 1, 2, and 3 at top of page.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2.) Determine genotypes for heterozygous parent and cross-progeny, based on the phenotypes.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	You should already know the genotype of the homozygous parent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	Do the genotypes give chromosome information?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3.) Write down chromosome from homozygous test-cross parent that cross-progeny inherited.  Now you are set up to determine original chromosome configuration of heterozygous parent.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4.) Determine which cross-progeny inherited parental chromosome vs. recombinant (SCO? DCO?) based on the frequency of that progeny.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5.)  Determine whether heterozygous parent was </a:t>
            </a:r>
            <a:r>
              <a:rPr lang="en-US" sz="1800" i="1" smtClean="0"/>
              <a:t>in cis</a:t>
            </a:r>
            <a:r>
              <a:rPr lang="en-US" sz="1800" smtClean="0"/>
              <a:t> or </a:t>
            </a:r>
            <a:r>
              <a:rPr lang="en-US" sz="1800" i="1" smtClean="0"/>
              <a:t>in trans</a:t>
            </a:r>
            <a:r>
              <a:rPr lang="en-US" sz="1800" smtClean="0"/>
              <a:t> for all three alleles on his/her non-recombinant chromosomes (the most frequent progeny class represents the non-recombinant chromosome configuration)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6.)  Determine gene order based on DCOs and non-recombinant chromosome of het parent (write out all three possible gene orders if you have to).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7.)  Re-write karyotypes for the parents and progeny based on the correct gene order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8.)  Identify location of recombination event in the SCO progeny (between genes 1 and 2, or genes 2 and 3?)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9.)  Determine map distances between genes 1 and 2, and genes 2 and 3.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81000" y="6553200"/>
            <a:ext cx="6781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800">
                <a:solidFill>
                  <a:srgbClr val="2E002E"/>
                </a:solidFill>
                <a:latin typeface="Georgia" pitchFamily="18" charset="0"/>
              </a:rPr>
              <a:t>Peter J. Russell, </a:t>
            </a:r>
            <a:r>
              <a:rPr lang="en-US" sz="800" i="1">
                <a:solidFill>
                  <a:srgbClr val="2E002E"/>
                </a:solidFill>
                <a:latin typeface="Georgia" pitchFamily="18" charset="0"/>
              </a:rPr>
              <a:t>iGenetics</a:t>
            </a:r>
            <a:r>
              <a:rPr lang="en-US" sz="800">
                <a:solidFill>
                  <a:srgbClr val="2E002E"/>
                </a:solidFill>
                <a:latin typeface="Georgia" pitchFamily="18" charset="0"/>
              </a:rPr>
              <a:t>: Copyright © Pearson Education, Inc., publishing as Benjamin Cummings.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552450"/>
          </a:xfrm>
        </p:spPr>
        <p:txBody>
          <a:bodyPr/>
          <a:lstStyle/>
          <a:p>
            <a:pPr eaLnBrk="1" hangingPunct="1">
              <a:tabLst>
                <a:tab pos="863600" algn="l"/>
              </a:tabLst>
            </a:pPr>
            <a:r>
              <a:rPr lang="en-US" sz="2400" b="1" smtClean="0"/>
              <a:t>Multiple recombination events between genes may not be detected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 b="5116"/>
          <a:stretch>
            <a:fillRect/>
          </a:stretch>
        </p:blipFill>
        <p:spPr bwMode="auto">
          <a:xfrm>
            <a:off x="468313" y="919163"/>
            <a:ext cx="8142287" cy="567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1466850" y="893763"/>
            <a:ext cx="701675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>
                <a:latin typeface="Calibri" pitchFamily="34" charset="0"/>
              </a:rPr>
              <a:t>One</a:t>
            </a:r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1503363" y="3873500"/>
            <a:ext cx="3068637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Two crossovers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/>
          <a:lstStyle/>
          <a:p>
            <a:pPr eaLnBrk="1" hangingPunct="1">
              <a:tabLst>
                <a:tab pos="863600" algn="l"/>
              </a:tabLst>
            </a:pPr>
            <a:r>
              <a:rPr lang="en-US" sz="2400" b="1" smtClean="0"/>
              <a:t>2-pt map distances decrease in accuracy as they get larger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 b="16814"/>
          <a:stretch>
            <a:fillRect/>
          </a:stretch>
        </p:blipFill>
        <p:spPr bwMode="auto">
          <a:xfrm>
            <a:off x="304800" y="533400"/>
            <a:ext cx="856615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33400" y="5105400"/>
            <a:ext cx="83058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000" b="1"/>
              <a:t>Number of detectable recombination events does not “keep up with” the actual map distance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000" b="1"/>
              <a:t>Mapping distances are often underestimates, esp. for larger distances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962400" y="2667000"/>
            <a:ext cx="1676400" cy="381000"/>
          </a:xfrm>
          <a:prstGeom prst="rect">
            <a:avLst/>
          </a:prstGeom>
          <a:solidFill>
            <a:srgbClr val="E3F4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4038600" y="2362200"/>
            <a:ext cx="1676400" cy="304800"/>
          </a:xfrm>
          <a:prstGeom prst="rect">
            <a:avLst/>
          </a:prstGeom>
          <a:solidFill>
            <a:srgbClr val="E3F4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0"/>
            <a:ext cx="8381999" cy="923925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Phenomena that affect detectable recombination rates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8325" y="849313"/>
            <a:ext cx="7772400" cy="5276850"/>
          </a:xfrm>
        </p:spPr>
        <p:txBody>
          <a:bodyPr rtlCol="0">
            <a:noAutofit/>
          </a:bodyPr>
          <a:lstStyle/>
          <a:p>
            <a:pPr marL="609600" indent="-609600" eaLnBrk="1" fontAlgn="auto" hangingPunct="1">
              <a:spcAft>
                <a:spcPts val="0"/>
              </a:spcAft>
              <a:buNone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Distance between two genes</a:t>
            </a:r>
          </a:p>
          <a:p>
            <a:pPr marL="990600" lvl="1" indent="-533400" eaLnBrk="1" fontAlgn="auto" hangingPunct="1">
              <a:spcAft>
                <a:spcPts val="0"/>
              </a:spcAft>
              <a:buFontTx/>
              <a:buAutoNum type="alphaLcParenR"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 larger the distance, the more inaccurate the perceived recombination rate</a:t>
            </a:r>
          </a:p>
          <a:p>
            <a:pPr marL="990600" lvl="1" indent="-533400" eaLnBrk="1" fontAlgn="auto" hangingPunct="1">
              <a:spcAft>
                <a:spcPts val="0"/>
              </a:spcAft>
              <a:buFontTx/>
              <a:buAutoNum type="alphaLcParenR"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We “miss” recombination events due to multiple crossovers between markers</a:t>
            </a:r>
          </a:p>
          <a:p>
            <a:pPr marL="990600" lvl="1" indent="-533400" eaLnBrk="1" fontAlgn="auto" hangingPunct="1">
              <a:spcAft>
                <a:spcPts val="0"/>
              </a:spcAft>
              <a:buFontTx/>
              <a:buAutoNum type="alphaLcParenR"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Most accurate map distances: 0 – 7 mu</a:t>
            </a:r>
          </a:p>
          <a:p>
            <a:pPr marL="990600" lvl="1" indent="-53340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fontAlgn="auto" hangingPunct="1">
              <a:spcAft>
                <a:spcPts val="0"/>
              </a:spcAft>
              <a:buNone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Recombination rates vary across the genome</a:t>
            </a:r>
          </a:p>
          <a:p>
            <a:pPr marL="990600" lvl="1" indent="-533400" eaLnBrk="1" fontAlgn="auto" hangingPunct="1">
              <a:spcAft>
                <a:spcPts val="0"/>
              </a:spcAft>
              <a:buFontTx/>
              <a:buAutoNum type="alphaLcParenR"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Recombination “hotspots” and “cold spots”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AutoNum type="arabicPeriod"/>
              <a:defRPr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fontAlgn="auto" hangingPunct="1">
              <a:spcAft>
                <a:spcPts val="0"/>
              </a:spcAft>
              <a:buNone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Recombination events affect recombination rates in nearby areas</a:t>
            </a:r>
          </a:p>
          <a:p>
            <a:pPr marL="990600" lvl="1" indent="-533400" eaLnBrk="1" fontAlgn="auto" hangingPunct="1">
              <a:spcAft>
                <a:spcPts val="0"/>
              </a:spcAft>
              <a:buFontTx/>
              <a:buAutoNum type="alphaLcParenR"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 3-pt crosses, we often see fewer DCO’s than expected according to map distances calculated from 2-pt cross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data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Interference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and Coefficient of Coincidence</a:t>
            </a:r>
          </a:p>
          <a:p>
            <a:pPr marL="990600" lvl="1" indent="-53340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fontAlgn="auto" hangingPunct="1">
              <a:spcAft>
                <a:spcPts val="0"/>
              </a:spcAft>
              <a:buFontTx/>
              <a:buAutoNum type="arabicPeriod"/>
              <a:defRPr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Go over lecture outline at end of lecture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8229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In </a:t>
            </a:r>
            <a:r>
              <a:rPr lang="en-US" sz="2000" b="1" i="1"/>
              <a:t>C. elegans</a:t>
            </a:r>
            <a:r>
              <a:rPr lang="en-US" sz="2000" b="1"/>
              <a:t>, Rollers (Rol) are dominant to straight “skin” (r+), wildtype length (D+) is dominant to “dumpy” worms (d), and normal movement (U+) is dominant to uncoordinated (u).  All three genes are on the same chromosome.  The F1 of a cross between two true-breeding strains, when test-crossed, gave the following progeny: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3352800"/>
            <a:ext cx="5334000" cy="332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nonRol, nDpy, nUnc		 27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/>
              <a:t>nonRol, Dpy, nUnc		 85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/>
              <a:t>Rol Dpy nUnc			402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/>
              <a:t>nonRol Dpy Unc		977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/>
              <a:t>nonRol nDpy Unc		427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/>
              <a:t>Rol nDpy Unc			 95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/>
              <a:t>Rol nDpy nUnc			960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/>
              <a:t>Rol Dpy Unc			</a:t>
            </a:r>
            <a:r>
              <a:rPr lang="en-US" sz="2000" b="1" u="sng"/>
              <a:t> 27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/>
              <a:t>TOTAL			         3,000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702300" y="4711700"/>
            <a:ext cx="3352800" cy="162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Parental genotypes?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Gene map?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Coefficient of coincidence and Interference?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235200" y="2209800"/>
            <a:ext cx="6527800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Genes:  	</a:t>
            </a:r>
            <a:r>
              <a:rPr lang="en-US" sz="1400" b="1" u="sng"/>
              <a:t>Rol		Dpy		Unc</a:t>
            </a:r>
            <a:endParaRPr lang="en-US" sz="1400" b="1"/>
          </a:p>
          <a:p>
            <a:pPr>
              <a:spcBef>
                <a:spcPct val="50000"/>
              </a:spcBef>
            </a:pPr>
            <a:r>
              <a:rPr lang="en-US" sz="1400" b="1"/>
              <a:t>	R = rol		D</a:t>
            </a:r>
            <a:r>
              <a:rPr lang="en-US" sz="1400" b="1" baseline="30000"/>
              <a:t>+</a:t>
            </a:r>
            <a:r>
              <a:rPr lang="en-US" sz="1400" b="1"/>
              <a:t>= WT 		U</a:t>
            </a:r>
            <a:r>
              <a:rPr lang="en-US" sz="1400" b="1" baseline="30000"/>
              <a:t>+</a:t>
            </a:r>
            <a:r>
              <a:rPr lang="en-US" sz="1400" b="1"/>
              <a:t>= WT movement</a:t>
            </a:r>
          </a:p>
          <a:p>
            <a:pPr>
              <a:spcBef>
                <a:spcPct val="50000"/>
              </a:spcBef>
            </a:pPr>
            <a:r>
              <a:rPr lang="en-US" sz="1400" b="1"/>
              <a:t>	r+ = WT		d = dumpy		u = uncoord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8229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In </a:t>
            </a:r>
            <a:r>
              <a:rPr lang="en-US" sz="2000" b="1" i="1"/>
              <a:t>C. elegans</a:t>
            </a:r>
            <a:r>
              <a:rPr lang="en-US" sz="2000" b="1"/>
              <a:t>, Rollers (Rol) are dominant to straight “skin” (r+), wildtype length (D+) is dominant to “dumpy” worms (d), and normal movement (U+) is dominant to uncoordinated (u).  All three genes are on the same chromosome.  The F1 of a cross between two true-breeding strains, when test-crossed, gave the following progeny: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0" y="3352800"/>
            <a:ext cx="6762750" cy="3354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 err="1"/>
              <a:t>nonRol</a:t>
            </a:r>
            <a:r>
              <a:rPr lang="en-US" sz="2000" b="1" dirty="0"/>
              <a:t>, </a:t>
            </a:r>
            <a:r>
              <a:rPr lang="en-US" sz="2000" b="1" dirty="0" err="1"/>
              <a:t>nDpy</a:t>
            </a:r>
            <a:r>
              <a:rPr lang="en-US" sz="2000" b="1" dirty="0"/>
              <a:t>, </a:t>
            </a:r>
            <a:r>
              <a:rPr lang="en-US" sz="2000" b="1" dirty="0" err="1"/>
              <a:t>nUnc</a:t>
            </a:r>
            <a:r>
              <a:rPr lang="en-US" sz="2000" b="1" dirty="0"/>
              <a:t>   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rr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; D__;U__</a:t>
            </a:r>
            <a:r>
              <a:rPr lang="en-US" sz="2000" b="1" dirty="0"/>
              <a:t>	  27	DCO</a:t>
            </a:r>
          </a:p>
          <a:p>
            <a:pPr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 err="1"/>
              <a:t>nonRol</a:t>
            </a:r>
            <a:r>
              <a:rPr lang="en-US" sz="2000" b="1" dirty="0"/>
              <a:t>, </a:t>
            </a:r>
            <a:r>
              <a:rPr lang="en-US" sz="2000" b="1" dirty="0" err="1"/>
              <a:t>Dpy</a:t>
            </a:r>
            <a:r>
              <a:rPr lang="en-US" sz="2000" b="1" dirty="0"/>
              <a:t>, </a:t>
            </a:r>
            <a:r>
              <a:rPr lang="en-US" sz="2000" b="1" dirty="0" err="1"/>
              <a:t>nUnc</a:t>
            </a:r>
            <a:r>
              <a:rPr lang="en-US" sz="2000" b="1" dirty="0"/>
              <a:t>     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rr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;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dd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; U__</a:t>
            </a:r>
            <a:r>
              <a:rPr lang="en-US" sz="2000" b="1" dirty="0"/>
              <a:t>	  85	SCO </a:t>
            </a:r>
            <a:r>
              <a:rPr lang="en-US" sz="2000" b="1" dirty="0" err="1"/>
              <a:t>sht</a:t>
            </a:r>
            <a:endParaRPr lang="en-US" sz="2000" b="1" dirty="0"/>
          </a:p>
          <a:p>
            <a:pPr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 err="1"/>
              <a:t>Rol</a:t>
            </a:r>
            <a:r>
              <a:rPr lang="en-US" sz="2000" b="1" dirty="0"/>
              <a:t> </a:t>
            </a:r>
            <a:r>
              <a:rPr lang="en-US" sz="2000" b="1" dirty="0" err="1"/>
              <a:t>Dpy</a:t>
            </a:r>
            <a:r>
              <a:rPr lang="en-US" sz="2000" b="1" dirty="0"/>
              <a:t> </a:t>
            </a:r>
            <a:r>
              <a:rPr lang="en-US" sz="2000" b="1" dirty="0" err="1"/>
              <a:t>nUnc</a:t>
            </a:r>
            <a:r>
              <a:rPr lang="en-US" sz="2000" b="1" dirty="0"/>
              <a:t>	           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R__;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dd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; U__</a:t>
            </a:r>
            <a:r>
              <a:rPr lang="en-US" sz="2000" b="1" dirty="0"/>
              <a:t>	402	SCO lo</a:t>
            </a:r>
          </a:p>
          <a:p>
            <a:pPr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 err="1"/>
              <a:t>nonRol</a:t>
            </a:r>
            <a:r>
              <a:rPr lang="en-US" sz="2000" b="1" dirty="0"/>
              <a:t> </a:t>
            </a:r>
            <a:r>
              <a:rPr lang="en-US" sz="2000" b="1" dirty="0" err="1"/>
              <a:t>Dpy</a:t>
            </a:r>
            <a:r>
              <a:rPr lang="en-US" sz="2000" b="1" dirty="0"/>
              <a:t> </a:t>
            </a:r>
            <a:r>
              <a:rPr lang="en-US" sz="2000" b="1" dirty="0" err="1"/>
              <a:t>Unc</a:t>
            </a:r>
            <a:r>
              <a:rPr lang="en-US" sz="2000" b="1" dirty="0"/>
              <a:t>         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rr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;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dd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;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uu</a:t>
            </a:r>
            <a:r>
              <a:rPr lang="en-US" sz="2000" b="1" dirty="0"/>
              <a:t>	977	Parent</a:t>
            </a:r>
          </a:p>
          <a:p>
            <a:pPr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 err="1"/>
              <a:t>nonRol</a:t>
            </a:r>
            <a:r>
              <a:rPr lang="en-US" sz="2000" b="1" dirty="0"/>
              <a:t> </a:t>
            </a:r>
            <a:r>
              <a:rPr lang="en-US" sz="2000" b="1" dirty="0" err="1"/>
              <a:t>nDpy</a:t>
            </a:r>
            <a:r>
              <a:rPr lang="en-US" sz="2000" b="1" dirty="0"/>
              <a:t> </a:t>
            </a:r>
            <a:r>
              <a:rPr lang="en-US" sz="2000" b="1" dirty="0" err="1"/>
              <a:t>Unc</a:t>
            </a:r>
            <a:r>
              <a:rPr lang="en-US" sz="2000" b="1" dirty="0"/>
              <a:t>       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rr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; D__;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uu</a:t>
            </a:r>
            <a:r>
              <a:rPr lang="en-US" sz="2000" b="1" dirty="0"/>
              <a:t>	427	SCO lo</a:t>
            </a:r>
          </a:p>
          <a:p>
            <a:pPr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 err="1"/>
              <a:t>Rol</a:t>
            </a:r>
            <a:r>
              <a:rPr lang="en-US" sz="2000" b="1" dirty="0"/>
              <a:t> </a:t>
            </a:r>
            <a:r>
              <a:rPr lang="en-US" sz="2000" b="1" dirty="0" err="1"/>
              <a:t>nDpy</a:t>
            </a:r>
            <a:r>
              <a:rPr lang="en-US" sz="2000" b="1" dirty="0"/>
              <a:t> </a:t>
            </a:r>
            <a:r>
              <a:rPr lang="en-US" sz="2000" b="1" dirty="0" err="1"/>
              <a:t>Unc</a:t>
            </a:r>
            <a:r>
              <a:rPr lang="en-US" sz="2000" b="1" dirty="0"/>
              <a:t>	           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R__; D__;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uu</a:t>
            </a:r>
            <a:r>
              <a:rPr lang="en-US" sz="2000" b="1" dirty="0"/>
              <a:t>	  95	SCO </a:t>
            </a:r>
            <a:r>
              <a:rPr lang="en-US" sz="2000" b="1" dirty="0" err="1"/>
              <a:t>sht</a:t>
            </a:r>
            <a:endParaRPr lang="en-US" sz="2000" b="1" dirty="0"/>
          </a:p>
          <a:p>
            <a:pPr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 err="1"/>
              <a:t>Rol</a:t>
            </a:r>
            <a:r>
              <a:rPr lang="en-US" sz="2000" b="1" dirty="0"/>
              <a:t> </a:t>
            </a:r>
            <a:r>
              <a:rPr lang="en-US" sz="2000" b="1" dirty="0" err="1"/>
              <a:t>nDpy</a:t>
            </a:r>
            <a:r>
              <a:rPr lang="en-US" sz="2000" b="1" dirty="0"/>
              <a:t> </a:t>
            </a:r>
            <a:r>
              <a:rPr lang="en-US" sz="2000" b="1" dirty="0" err="1"/>
              <a:t>nUnc</a:t>
            </a:r>
            <a:r>
              <a:rPr lang="en-US" sz="2000" b="1" dirty="0"/>
              <a:t>	           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R__; D__; U__</a:t>
            </a:r>
            <a:r>
              <a:rPr lang="en-US" sz="2000" b="1" dirty="0"/>
              <a:t>	960	Parent</a:t>
            </a:r>
          </a:p>
          <a:p>
            <a:pPr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 err="1"/>
              <a:t>Rol</a:t>
            </a:r>
            <a:r>
              <a:rPr lang="en-US" sz="2000" b="1" dirty="0"/>
              <a:t> </a:t>
            </a:r>
            <a:r>
              <a:rPr lang="en-US" sz="2000" b="1" dirty="0" err="1"/>
              <a:t>Dpy</a:t>
            </a:r>
            <a:r>
              <a:rPr lang="en-US" sz="2000" b="1" dirty="0"/>
              <a:t> </a:t>
            </a:r>
            <a:r>
              <a:rPr lang="en-US" sz="2000" b="1" dirty="0" err="1"/>
              <a:t>Unc</a:t>
            </a:r>
            <a:r>
              <a:rPr lang="en-US" sz="2000" b="1" dirty="0"/>
              <a:t>	           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R__;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dd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;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uu</a:t>
            </a:r>
            <a:r>
              <a:rPr lang="en-US" sz="2000" b="1" dirty="0"/>
              <a:t>	  </a:t>
            </a:r>
            <a:r>
              <a:rPr lang="en-US" sz="2000" b="1" u="sng" dirty="0"/>
              <a:t>27</a:t>
            </a:r>
            <a:r>
              <a:rPr lang="en-US" sz="2000" b="1" dirty="0"/>
              <a:t>	DCO</a:t>
            </a:r>
          </a:p>
          <a:p>
            <a:pPr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/>
              <a:t>TOTAL			         	</a:t>
            </a:r>
            <a:r>
              <a:rPr lang="en-US" sz="2000" b="1"/>
              <a:t>          3,000</a:t>
            </a:r>
            <a:endParaRPr lang="en-US" sz="2000" b="1" dirty="0"/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2235200" y="2209800"/>
            <a:ext cx="6527800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Genes:  	</a:t>
            </a:r>
            <a:r>
              <a:rPr lang="en-US" sz="1400" b="1" u="sng"/>
              <a:t>Rol		Dpy		Unc</a:t>
            </a:r>
            <a:endParaRPr lang="en-US" sz="1400" b="1"/>
          </a:p>
          <a:p>
            <a:pPr>
              <a:spcBef>
                <a:spcPct val="50000"/>
              </a:spcBef>
            </a:pPr>
            <a:r>
              <a:rPr lang="en-US" sz="1400" b="1"/>
              <a:t>	R = rol		D</a:t>
            </a:r>
            <a:r>
              <a:rPr lang="en-US" sz="1400" b="1" baseline="30000"/>
              <a:t>+</a:t>
            </a:r>
            <a:r>
              <a:rPr lang="en-US" sz="1400" b="1"/>
              <a:t>= WT 		U</a:t>
            </a:r>
            <a:r>
              <a:rPr lang="en-US" sz="1400" b="1" baseline="30000"/>
              <a:t>+</a:t>
            </a:r>
            <a:r>
              <a:rPr lang="en-US" sz="1400" b="1"/>
              <a:t>= WT movement</a:t>
            </a:r>
          </a:p>
          <a:p>
            <a:pPr>
              <a:spcBef>
                <a:spcPct val="50000"/>
              </a:spcBef>
            </a:pPr>
            <a:r>
              <a:rPr lang="en-US" sz="1400" b="1"/>
              <a:t>	r+ = WT		d = dumpy		u = uncoord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8229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In </a:t>
            </a:r>
            <a:r>
              <a:rPr lang="en-US" sz="2000" b="1" i="1"/>
              <a:t>C. elegans</a:t>
            </a:r>
            <a:r>
              <a:rPr lang="en-US" sz="2000" b="1"/>
              <a:t>, Rollers (Rol) are dominant to straight “skin” (r</a:t>
            </a:r>
            <a:r>
              <a:rPr lang="en-US" sz="2000" b="1" baseline="30000"/>
              <a:t>+</a:t>
            </a:r>
            <a:r>
              <a:rPr lang="en-US" sz="2000" b="1"/>
              <a:t>), wildtype length (D</a:t>
            </a:r>
            <a:r>
              <a:rPr lang="en-US" sz="2000" b="1" baseline="30000"/>
              <a:t>+</a:t>
            </a:r>
            <a:r>
              <a:rPr lang="en-US" sz="2000" b="1"/>
              <a:t>) is dominant to “dumpy” worms (d), and normal movement (U</a:t>
            </a:r>
            <a:r>
              <a:rPr lang="en-US" sz="2000" b="1" baseline="30000"/>
              <a:t>+</a:t>
            </a:r>
            <a:r>
              <a:rPr lang="en-US" sz="2000" b="1"/>
              <a:t>) is dominant to uncoordinated (u).  All three genes are on the same chromosome.  The F1 of a cross between two true-breeding strains, when test-crossed, gave the following progeny: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304800" y="3949700"/>
            <a:ext cx="8382000" cy="269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Parental genotypes?  	F1:  </a:t>
            </a:r>
            <a:r>
              <a:rPr lang="en-US" sz="2000" b="1">
                <a:solidFill>
                  <a:srgbClr val="FF0000"/>
                </a:solidFill>
              </a:rPr>
              <a:t>Rr</a:t>
            </a:r>
            <a:r>
              <a:rPr lang="en-US" sz="2000" b="1" baseline="30000">
                <a:solidFill>
                  <a:srgbClr val="FF0000"/>
                </a:solidFill>
              </a:rPr>
              <a:t>+</a:t>
            </a:r>
            <a:r>
              <a:rPr lang="en-US" sz="2000" b="1">
                <a:solidFill>
                  <a:srgbClr val="FF0000"/>
                </a:solidFill>
              </a:rPr>
              <a:t> D</a:t>
            </a:r>
            <a:r>
              <a:rPr lang="en-US" sz="2000" b="1" baseline="30000">
                <a:solidFill>
                  <a:srgbClr val="FF0000"/>
                </a:solidFill>
                <a:latin typeface="Calibri" pitchFamily="34" charset="0"/>
              </a:rPr>
              <a:t>+</a:t>
            </a:r>
            <a:r>
              <a:rPr lang="en-US" sz="2000" b="1">
                <a:solidFill>
                  <a:srgbClr val="FF0000"/>
                </a:solidFill>
              </a:rPr>
              <a:t>d U</a:t>
            </a:r>
            <a:r>
              <a:rPr lang="en-US" sz="2000" b="1" baseline="30000">
                <a:solidFill>
                  <a:srgbClr val="FF0000"/>
                </a:solidFill>
              </a:rPr>
              <a:t>+</a:t>
            </a:r>
            <a:r>
              <a:rPr lang="en-US" sz="2000" b="1">
                <a:solidFill>
                  <a:srgbClr val="FF0000"/>
                </a:solidFill>
              </a:rPr>
              <a:t>u    x     r</a:t>
            </a:r>
            <a:r>
              <a:rPr lang="en-US" sz="2000" b="1" baseline="30000">
                <a:solidFill>
                  <a:srgbClr val="FF0000"/>
                </a:solidFill>
              </a:rPr>
              <a:t>+</a:t>
            </a:r>
            <a:r>
              <a:rPr lang="en-US" sz="2000" b="1">
                <a:solidFill>
                  <a:srgbClr val="FF0000"/>
                </a:solidFill>
              </a:rPr>
              <a:t>r</a:t>
            </a:r>
            <a:r>
              <a:rPr lang="en-US" sz="2000" b="1" baseline="30000">
                <a:solidFill>
                  <a:srgbClr val="FF0000"/>
                </a:solidFill>
              </a:rPr>
              <a:t>+</a:t>
            </a:r>
            <a:r>
              <a:rPr lang="en-US" sz="2000" b="1">
                <a:solidFill>
                  <a:srgbClr val="FF0000"/>
                </a:solidFill>
              </a:rPr>
              <a:t> dd uu</a:t>
            </a:r>
          </a:p>
          <a:p>
            <a:pPr>
              <a:spcBef>
                <a:spcPct val="50000"/>
              </a:spcBef>
            </a:pPr>
            <a:endParaRPr lang="en-US" sz="2000" b="1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b="1"/>
              <a:t>Gene map:		</a:t>
            </a:r>
            <a:r>
              <a:rPr lang="en-US" sz="2000" b="1">
                <a:solidFill>
                  <a:srgbClr val="FF0000"/>
                </a:solidFill>
              </a:rPr>
              <a:t>D—[29.4 mu]--------R—[7.8 mu]-----U</a:t>
            </a:r>
          </a:p>
          <a:p>
            <a:pPr>
              <a:spcBef>
                <a:spcPct val="50000"/>
              </a:spcBef>
            </a:pPr>
            <a:endParaRPr lang="en-US" sz="2000" b="1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b="1"/>
              <a:t>Coefficient of coincidence: </a:t>
            </a:r>
            <a:r>
              <a:rPr lang="en-US" sz="2000" b="1">
                <a:solidFill>
                  <a:srgbClr val="FF0000"/>
                </a:solidFill>
              </a:rPr>
              <a:t>0.785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Interference:</a:t>
            </a:r>
            <a:r>
              <a:rPr lang="en-US" sz="2000" b="1">
                <a:solidFill>
                  <a:srgbClr val="FF0000"/>
                </a:solidFill>
              </a:rPr>
              <a:t>	0.215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1663700" y="2260600"/>
            <a:ext cx="6527800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Genes:  	</a:t>
            </a:r>
            <a:r>
              <a:rPr lang="en-US" sz="1400" b="1" u="sng"/>
              <a:t>Rol		Dpy		Unc</a:t>
            </a:r>
            <a:endParaRPr lang="en-US" sz="1400" b="1"/>
          </a:p>
          <a:p>
            <a:pPr>
              <a:spcBef>
                <a:spcPct val="50000"/>
              </a:spcBef>
            </a:pPr>
            <a:r>
              <a:rPr lang="en-US" sz="1400" b="1"/>
              <a:t>	R = rol		D</a:t>
            </a:r>
            <a:r>
              <a:rPr lang="en-US" sz="1400" b="1" baseline="30000"/>
              <a:t>+</a:t>
            </a:r>
            <a:r>
              <a:rPr lang="en-US" sz="1400" b="1"/>
              <a:t>= WT 		U</a:t>
            </a:r>
            <a:r>
              <a:rPr lang="en-US" sz="1400" b="1" baseline="30000"/>
              <a:t>+</a:t>
            </a:r>
            <a:r>
              <a:rPr lang="en-US" sz="1400" b="1"/>
              <a:t>= WT movement</a:t>
            </a:r>
          </a:p>
          <a:p>
            <a:pPr>
              <a:spcBef>
                <a:spcPct val="50000"/>
              </a:spcBef>
            </a:pPr>
            <a:r>
              <a:rPr lang="en-US" sz="1400" b="1"/>
              <a:t>	r+ = WT		d = dumpy		u = uncoord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0772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200" smtClean="0"/>
              <a:t>A geneticist discovers a new mutation in </a:t>
            </a:r>
            <a:r>
              <a:rPr lang="en-US" sz="2200" i="1" smtClean="0"/>
              <a:t>Drosophila</a:t>
            </a:r>
            <a:r>
              <a:rPr lang="en-US" sz="2200" smtClean="0"/>
              <a:t> that causes the flies to shake and quiver.  She calls this mutation spastic </a:t>
            </a:r>
            <a:r>
              <a:rPr lang="en-US" sz="2200" i="1" smtClean="0"/>
              <a:t>(sps</a:t>
            </a:r>
            <a:r>
              <a:rPr lang="en-US" sz="2200" smtClean="0"/>
              <a:t>)</a:t>
            </a:r>
            <a:r>
              <a:rPr lang="en-US" sz="2200" i="1" smtClean="0"/>
              <a:t> </a:t>
            </a:r>
            <a:r>
              <a:rPr lang="en-US" sz="2200" smtClean="0"/>
              <a:t>and determines that spastic is due to an autosomal recessive gene.  She wants to determine if the spastic gene is linked to the recessive gene for vestigial wings </a:t>
            </a:r>
            <a:r>
              <a:rPr lang="en-US" sz="2200" i="1" smtClean="0"/>
              <a:t>(vg).  </a:t>
            </a:r>
            <a:r>
              <a:rPr lang="en-US" sz="2200" smtClean="0"/>
              <a:t>She crosses a fly homozygous for spastic and vestigial traits with a fly homozygous for the wild-type traits and then uses the resulting F1 females in a testcross.  She obtains the following flies from this test cross: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2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2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200" smtClean="0"/>
              <a:t>	</a:t>
            </a:r>
            <a:r>
              <a:rPr lang="en-US" sz="2200" i="1" smtClean="0"/>
              <a:t>vg+	sps+		230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200" i="1" smtClean="0"/>
              <a:t>	vg	sps		224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200" i="1" smtClean="0"/>
              <a:t>	vg	sps+		  97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200" i="1" u="sng" smtClean="0"/>
              <a:t>	vg+	sps		  99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200" smtClean="0"/>
              <a:t>Total			650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2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200" smtClean="0"/>
              <a:t>Are the genes linked?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200" smtClean="0"/>
              <a:t>What is the genetic distance?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2 pt crosses to set up three point crosses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14463"/>
            <a:ext cx="7772400" cy="48339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/>
              <a:t>In squash, smooth (S) is dominant to wrinkled (s), and Yellow (Y) is dominant to green (y). An individual who is heterozygous for smooth and yellow is crossed with a wrinkled green individual.  The following progeny are found in the next generation: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/>
              <a:t>		195	smooth yellow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/>
              <a:t>		  21 	smooth green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/>
              <a:t>		  19	wrinkled yellow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b="1" dirty="0" smtClean="0"/>
              <a:t>		165	wrinkled green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/>
              <a:t>What is the map distance between the smooth gene and the color gene?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0772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A geneticist discovers a new mutation in </a:t>
            </a:r>
            <a:r>
              <a:rPr lang="en-US" sz="2000" i="1" smtClean="0"/>
              <a:t>Drosophila</a:t>
            </a:r>
            <a:r>
              <a:rPr lang="en-US" sz="2000" smtClean="0"/>
              <a:t> that causes the flies to shake and quiver.  She calls this mutation spastic </a:t>
            </a:r>
            <a:r>
              <a:rPr lang="en-US" sz="2000" i="1" smtClean="0"/>
              <a:t>(sps</a:t>
            </a:r>
            <a:r>
              <a:rPr lang="en-US" sz="2000" smtClean="0"/>
              <a:t>)</a:t>
            </a:r>
            <a:r>
              <a:rPr lang="en-US" sz="2000" i="1" smtClean="0"/>
              <a:t> </a:t>
            </a:r>
            <a:r>
              <a:rPr lang="en-US" sz="2000" smtClean="0"/>
              <a:t>and determines that spastic is due to an autosomal recessive gene.  She wants to determine if the spastic gene is linked to the recessive gene for vestigial wings </a:t>
            </a:r>
            <a:r>
              <a:rPr lang="en-US" sz="2000" i="1" smtClean="0"/>
              <a:t>(vg).  </a:t>
            </a:r>
            <a:r>
              <a:rPr lang="en-US" sz="2000" smtClean="0"/>
              <a:t>She crosses a fly homozygous for spastic and vestigial traits with a fly homozygous for the wild-type traits and then uses the resulting F1 females in a testcross.  She obtains the following flies from this test cross: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	</a:t>
            </a:r>
            <a:r>
              <a:rPr lang="en-US" sz="2000" i="1" smtClean="0"/>
              <a:t>vg+	sps+		230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i="1" smtClean="0"/>
              <a:t>	vg	sps		224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i="1" smtClean="0"/>
              <a:t>	vg	sps+		  97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i="1" u="sng" smtClean="0"/>
              <a:t>	vg+	sps		  99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Total			650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Are the genes linked? </a:t>
            </a:r>
            <a:r>
              <a:rPr lang="en-US" sz="2000" smtClean="0">
                <a:solidFill>
                  <a:srgbClr val="FF0000"/>
                </a:solidFill>
              </a:rPr>
              <a:t>Set up chi-square under hypothesis of non linkage:  df=3, p&lt;&lt; 0.001 (reject hypothesis of non-linkage)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What is the genetic distance? </a:t>
            </a:r>
            <a:r>
              <a:rPr lang="en-US" sz="2000" smtClean="0">
                <a:solidFill>
                  <a:srgbClr val="FF0000"/>
                </a:solidFill>
              </a:rPr>
              <a:t>30 mu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0"/>
            <a:ext cx="7772400" cy="812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smtClean="0"/>
              <a:t>Infomercial for Virtual Flylab 2 Handout </a:t>
            </a:r>
            <a:br>
              <a:rPr lang="en-US" sz="2400" smtClean="0"/>
            </a:br>
            <a:r>
              <a:rPr lang="en-US" sz="2400" smtClean="0"/>
              <a:t>(No more spoon-feeding.  These are hard.  Do them.)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6900" y="876300"/>
            <a:ext cx="7772400" cy="27051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smtClean="0"/>
              <a:t>In </a:t>
            </a:r>
            <a:r>
              <a:rPr lang="en-US" sz="1800" i="1" smtClean="0"/>
              <a:t>Drosophila, Dichaete (D)</a:t>
            </a:r>
            <a:r>
              <a:rPr lang="en-US" sz="1800" smtClean="0"/>
              <a:t> is a chromosome 3 mutation with a dominant effect on wing shape.  It is lethal when homozygous.  The genes </a:t>
            </a:r>
            <a:r>
              <a:rPr lang="en-US" sz="1800" i="1" smtClean="0"/>
              <a:t>ebony (e)</a:t>
            </a:r>
            <a:r>
              <a:rPr lang="en-US" sz="1800" smtClean="0"/>
              <a:t> and </a:t>
            </a:r>
            <a:r>
              <a:rPr lang="en-US" sz="1800" i="1" smtClean="0"/>
              <a:t> pink (p)</a:t>
            </a:r>
            <a:r>
              <a:rPr lang="en-US" sz="1800" smtClean="0"/>
              <a:t> are chromosome 3 recessive mutations affecting the body and eye color, respectively. 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Flies from a </a:t>
            </a:r>
            <a:r>
              <a:rPr lang="en-US" sz="1800" i="1" smtClean="0"/>
              <a:t>Dichaete</a:t>
            </a:r>
            <a:r>
              <a:rPr lang="en-US" sz="1800" smtClean="0"/>
              <a:t> stock (assume homozygous wildtype for the other genes) were crossed to homozygous </a:t>
            </a:r>
            <a:r>
              <a:rPr lang="en-US" sz="1800" i="1" smtClean="0"/>
              <a:t>ebony, pink </a:t>
            </a:r>
            <a:r>
              <a:rPr lang="en-US" sz="1800" smtClean="0"/>
              <a:t>flies (assume homozygous wildtype for </a:t>
            </a:r>
            <a:r>
              <a:rPr lang="en-US" sz="1800" i="1" smtClean="0"/>
              <a:t>Dichaete</a:t>
            </a:r>
            <a:r>
              <a:rPr lang="en-US" sz="180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The F1 progeny with a </a:t>
            </a:r>
            <a:r>
              <a:rPr lang="en-US" sz="1800" i="1" smtClean="0"/>
              <a:t>Dichaete</a:t>
            </a:r>
            <a:r>
              <a:rPr lang="en-US" sz="1800" smtClean="0"/>
              <a:t> phenotype were selected and backcrossed to the </a:t>
            </a:r>
            <a:r>
              <a:rPr lang="en-US" sz="1800" i="1" smtClean="0"/>
              <a:t>ebony, pink</a:t>
            </a:r>
            <a:r>
              <a:rPr lang="en-US" sz="1800" smtClean="0"/>
              <a:t> homozygotes.  The results of this backcross were as follows (assume wildtype for the trait if the trait is not listed as a phenotype).</a:t>
            </a:r>
          </a:p>
        </p:txBody>
      </p:sp>
      <p:graphicFrame>
        <p:nvGraphicFramePr>
          <p:cNvPr id="105924" name="Group 452"/>
          <p:cNvGraphicFramePr>
            <a:graphicFrameLocks noGrp="1"/>
          </p:cNvGraphicFramePr>
          <p:nvPr/>
        </p:nvGraphicFramePr>
        <p:xfrm>
          <a:off x="922338" y="3552825"/>
          <a:ext cx="7934325" cy="3215005"/>
        </p:xfrm>
        <a:graphic>
          <a:graphicData uri="http://schemas.openxmlformats.org/drawingml/2006/table">
            <a:tbl>
              <a:tblPr/>
              <a:tblGrid>
                <a:gridCol w="755650"/>
                <a:gridCol w="2119312"/>
                <a:gridCol w="1155700"/>
                <a:gridCol w="1308100"/>
                <a:gridCol w="1282700"/>
                <a:gridCol w="1312863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Karyotype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F2 Phenotype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Genotype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Mother’s chromosome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Father’s chromosome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Dichaete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Ebony, pink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Dichaete, ebony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Pink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Dichaete, pink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Ebony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Dichaete, ebony, pink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Wild 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"/>
            <a:ext cx="8229600" cy="205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Ebony body color </a:t>
            </a:r>
            <a:r>
              <a:rPr lang="en-US" sz="2800" i="1" smtClean="0"/>
              <a:t>(e)</a:t>
            </a:r>
            <a:r>
              <a:rPr lang="en-US" sz="2800" smtClean="0"/>
              <a:t>, rough eyes </a:t>
            </a:r>
            <a:r>
              <a:rPr lang="en-US" sz="2800" i="1" smtClean="0"/>
              <a:t>(e)</a:t>
            </a:r>
            <a:r>
              <a:rPr lang="en-US" sz="2800" smtClean="0"/>
              <a:t>, and brevis bristles </a:t>
            </a:r>
            <a:r>
              <a:rPr lang="en-US" sz="2800" i="1" smtClean="0"/>
              <a:t>(bv)</a:t>
            </a:r>
            <a:r>
              <a:rPr lang="en-US" sz="2800" smtClean="0"/>
              <a:t> are three recessive mutations that occur in fruit flies.  The loci for these mutations have been mapped and are separated by the following map distances: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</p:txBody>
      </p:sp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685800" y="2514600"/>
            <a:ext cx="7670800" cy="1127125"/>
            <a:chOff x="432" y="2208"/>
            <a:chExt cx="4832" cy="710"/>
          </a:xfrm>
        </p:grpSpPr>
        <p:grpSp>
          <p:nvGrpSpPr>
            <p:cNvPr id="27654" name="Group 4"/>
            <p:cNvGrpSpPr>
              <a:grpSpLocks/>
            </p:cNvGrpSpPr>
            <p:nvPr/>
          </p:nvGrpSpPr>
          <p:grpSpPr bwMode="auto">
            <a:xfrm>
              <a:off x="432" y="2208"/>
              <a:ext cx="4832" cy="528"/>
              <a:chOff x="432" y="2208"/>
              <a:chExt cx="4832" cy="528"/>
            </a:xfrm>
          </p:grpSpPr>
          <p:grpSp>
            <p:nvGrpSpPr>
              <p:cNvPr id="27657" name="Group 5"/>
              <p:cNvGrpSpPr>
                <a:grpSpLocks/>
              </p:cNvGrpSpPr>
              <p:nvPr/>
            </p:nvGrpSpPr>
            <p:grpSpPr bwMode="auto">
              <a:xfrm>
                <a:off x="432" y="2448"/>
                <a:ext cx="4656" cy="288"/>
                <a:chOff x="432" y="2448"/>
                <a:chExt cx="4656" cy="288"/>
              </a:xfrm>
            </p:grpSpPr>
            <p:sp>
              <p:nvSpPr>
                <p:cNvPr id="27661" name="Line 6"/>
                <p:cNvSpPr>
                  <a:spLocks noChangeShapeType="1"/>
                </p:cNvSpPr>
                <p:nvPr/>
              </p:nvSpPr>
              <p:spPr bwMode="auto">
                <a:xfrm>
                  <a:off x="432" y="2592"/>
                  <a:ext cx="465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62" name="Line 7"/>
                <p:cNvSpPr>
                  <a:spLocks noChangeShapeType="1"/>
                </p:cNvSpPr>
                <p:nvPr/>
              </p:nvSpPr>
              <p:spPr bwMode="auto">
                <a:xfrm>
                  <a:off x="3312" y="2448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63" name="Line 8"/>
                <p:cNvSpPr>
                  <a:spLocks noChangeShapeType="1"/>
                </p:cNvSpPr>
                <p:nvPr/>
              </p:nvSpPr>
              <p:spPr bwMode="auto">
                <a:xfrm>
                  <a:off x="5088" y="2448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64" name="Line 9"/>
                <p:cNvSpPr>
                  <a:spLocks noChangeShapeType="1"/>
                </p:cNvSpPr>
                <p:nvPr/>
              </p:nvSpPr>
              <p:spPr bwMode="auto">
                <a:xfrm>
                  <a:off x="480" y="2448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58" name="Text Box 10"/>
              <p:cNvSpPr txBox="1">
                <a:spLocks noChangeArrowheads="1"/>
              </p:cNvSpPr>
              <p:nvPr/>
            </p:nvSpPr>
            <p:spPr bwMode="auto">
              <a:xfrm>
                <a:off x="432" y="2218"/>
                <a:ext cx="10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 i="1"/>
                  <a:t>e</a:t>
                </a:r>
              </a:p>
            </p:txBody>
          </p:sp>
          <p:sp>
            <p:nvSpPr>
              <p:cNvPr id="27659" name="Text Box 11"/>
              <p:cNvSpPr txBox="1">
                <a:spLocks noChangeArrowheads="1"/>
              </p:cNvSpPr>
              <p:nvPr/>
            </p:nvSpPr>
            <p:spPr bwMode="auto">
              <a:xfrm>
                <a:off x="3216" y="2208"/>
                <a:ext cx="192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 i="1"/>
                  <a:t>ro</a:t>
                </a:r>
              </a:p>
            </p:txBody>
          </p:sp>
          <p:sp>
            <p:nvSpPr>
              <p:cNvPr id="27660" name="Text Box 12"/>
              <p:cNvSpPr txBox="1">
                <a:spLocks noChangeArrowheads="1"/>
              </p:cNvSpPr>
              <p:nvPr/>
            </p:nvSpPr>
            <p:spPr bwMode="auto">
              <a:xfrm>
                <a:off x="5040" y="2208"/>
                <a:ext cx="224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 i="1"/>
                  <a:t>bv</a:t>
                </a:r>
              </a:p>
            </p:txBody>
          </p:sp>
        </p:grpSp>
        <p:sp>
          <p:nvSpPr>
            <p:cNvPr id="27655" name="Text Box 13"/>
            <p:cNvSpPr txBox="1">
              <a:spLocks noChangeArrowheads="1"/>
            </p:cNvSpPr>
            <p:nvPr/>
          </p:nvSpPr>
          <p:spPr bwMode="auto">
            <a:xfrm>
              <a:off x="1680" y="2688"/>
              <a:ext cx="53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20 mu</a:t>
              </a:r>
            </a:p>
          </p:txBody>
        </p:sp>
        <p:sp>
          <p:nvSpPr>
            <p:cNvPr id="27656" name="Text Box 14"/>
            <p:cNvSpPr txBox="1">
              <a:spLocks noChangeArrowheads="1"/>
            </p:cNvSpPr>
            <p:nvPr/>
          </p:nvSpPr>
          <p:spPr bwMode="auto">
            <a:xfrm>
              <a:off x="3936" y="2688"/>
              <a:ext cx="53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12 mu</a:t>
              </a:r>
            </a:p>
          </p:txBody>
        </p:sp>
      </p:grpSp>
      <p:sp>
        <p:nvSpPr>
          <p:cNvPr id="27652" name="Text Box 15"/>
          <p:cNvSpPr txBox="1">
            <a:spLocks noChangeArrowheads="1"/>
          </p:cNvSpPr>
          <p:nvPr/>
        </p:nvSpPr>
        <p:spPr bwMode="auto">
          <a:xfrm>
            <a:off x="381000" y="4267200"/>
            <a:ext cx="83820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The interference between these genes is 0.4.  A fly with ebony body, rough eyes, and brevis bristles is crossed with a fly that is homozygous for the wild-type traits.  The resulting F1 females are test-crossed with males that have ebony body, rough eyes, and brevis bristles;  1800 progeny are produced.  Give the phenotypes and expected numbers of phenotypes in the progeny of the testcross.</a:t>
            </a:r>
          </a:p>
        </p:txBody>
      </p:sp>
      <p:sp>
        <p:nvSpPr>
          <p:cNvPr id="27653" name="Text Box 16"/>
          <p:cNvSpPr txBox="1">
            <a:spLocks noChangeArrowheads="1"/>
          </p:cNvSpPr>
          <p:nvPr/>
        </p:nvSpPr>
        <p:spPr bwMode="auto">
          <a:xfrm>
            <a:off x="6096000" y="6324600"/>
            <a:ext cx="304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hlink"/>
                </a:solidFill>
              </a:rPr>
              <a:t>On lab packet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table_03-04n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975" y="381000"/>
            <a:ext cx="85280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93738"/>
          </a:xfrm>
        </p:spPr>
        <p:txBody>
          <a:bodyPr/>
          <a:lstStyle/>
          <a:p>
            <a:pPr eaLnBrk="1" hangingPunct="1"/>
            <a:r>
              <a:rPr lang="en-US" sz="2400" b="1" smtClean="0"/>
              <a:t>2 pt crosses to set up three point crosses, cont.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85888"/>
            <a:ext cx="7772400" cy="48625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b="1" dirty="0" smtClean="0"/>
              <a:t>In squash, smooth (S) is dominant to wrinkled (s), and bowl shaped (B) is dominant to disk shaped (b). An individual who is heterozygous for smooth and bowl is crossed with a wrinkled disk individual.  The following progeny are found in the next generation: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/>
              <a:t>		190	smooth bowl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/>
              <a:t>		   2 	smooth disk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/>
              <a:t>		   2	wrinkled bowl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b="1" dirty="0" smtClean="0"/>
              <a:t>		206	wrinkled disk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/>
              <a:t>What is the 2-pt map distance between the smooth gene and the shape gene?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03200"/>
            <a:ext cx="7772400" cy="693738"/>
          </a:xfrm>
        </p:spPr>
        <p:txBody>
          <a:bodyPr/>
          <a:lstStyle/>
          <a:p>
            <a:pPr eaLnBrk="1" hangingPunct="1"/>
            <a:r>
              <a:rPr lang="en-US" sz="2400" b="1" smtClean="0"/>
              <a:t>3 pt crosses to determine gene order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79488"/>
            <a:ext cx="7772400" cy="52689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/>
              <a:t>In squash, smooth (S</a:t>
            </a:r>
            <a:r>
              <a:rPr lang="en-US" sz="2000" b="1" baseline="30000" dirty="0" smtClean="0"/>
              <a:t>+</a:t>
            </a:r>
            <a:r>
              <a:rPr lang="en-US" sz="2000" b="1" dirty="0" smtClean="0"/>
              <a:t>) is dominant to wrinkled (s), Yellow (Y</a:t>
            </a:r>
            <a:r>
              <a:rPr lang="en-US" sz="2000" b="1" baseline="30000" dirty="0" smtClean="0"/>
              <a:t>+</a:t>
            </a:r>
            <a:r>
              <a:rPr lang="en-US" sz="2000" b="1" dirty="0" smtClean="0"/>
              <a:t>) is dominant to green (y), and bowl shaped (B</a:t>
            </a:r>
            <a:r>
              <a:rPr lang="en-US" sz="2000" b="1" baseline="30000" dirty="0"/>
              <a:t>+</a:t>
            </a:r>
            <a:r>
              <a:rPr lang="en-US" sz="2000" b="1" dirty="0" smtClean="0"/>
              <a:t>) is dominant to disk shaped (b).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/>
              <a:t>An individual who is heterozygous smooth, </a:t>
            </a:r>
            <a:r>
              <a:rPr lang="en-US" sz="2000" b="1" dirty="0" smtClean="0"/>
              <a:t>yellow, and bowl is </a:t>
            </a:r>
            <a:r>
              <a:rPr lang="en-US" sz="2000" b="1" dirty="0" smtClean="0"/>
              <a:t>crossed with a </a:t>
            </a:r>
            <a:r>
              <a:rPr lang="en-US" sz="2000" b="1" dirty="0" smtClean="0"/>
              <a:t>wrinkled, green, disk individual</a:t>
            </a:r>
            <a:r>
              <a:rPr lang="en-US" sz="2000" b="1" dirty="0" smtClean="0"/>
              <a:t>.  The following progeny are found in the next generation: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/>
              <a:t>		1785	smooth yellow bowl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/>
              <a:t>		1750	wrinkled green disk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/>
              <a:t>		       2	smooth yellow disk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/>
              <a:t>		       1	wrinkled green bowl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/>
              <a:t>		   204	smooth green bowl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/>
              <a:t>		   221	wrinkled yellow disk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/>
              <a:t>		     20	smooth green disk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/>
              <a:t>		     23	wrinkled yellow bowl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/>
              <a:t>What is the gene order and 3-pt map distance between the three genes?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Won’t another 2-pt cross between B and Y genes tell us the gene order?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Not really.  Although we may get data that is </a:t>
            </a:r>
            <a:r>
              <a:rPr lang="en-US" u="sng" smtClean="0"/>
              <a:t>consistent</a:t>
            </a:r>
            <a:r>
              <a:rPr lang="en-US" smtClean="0"/>
              <a:t> with a particular gene order (e.g. B is 9 mu or 11 mu away from Y), it is hard to get sufficient data to prove gene order (“statistically significant”)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double-crossover in the 3-pt cross proves gene order beyond the shadow of a doubt.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1950" y="342900"/>
            <a:ext cx="8534400" cy="16192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600" b="1" u="sng" dirty="0" smtClean="0"/>
              <a:t>Tall			Pigment		Handsome	</a:t>
            </a:r>
            <a:r>
              <a:rPr lang="en-US" sz="1600" b="1" dirty="0" smtClean="0"/>
              <a:t>				</a:t>
            </a:r>
          </a:p>
          <a:p>
            <a:pPr eaLnBrk="1" hangingPunct="1">
              <a:buFontTx/>
              <a:buNone/>
            </a:pPr>
            <a:r>
              <a:rPr lang="en-US" sz="1600" b="1" dirty="0" smtClean="0"/>
              <a:t>T = tall		D = dark		H = handsome</a:t>
            </a:r>
          </a:p>
          <a:p>
            <a:pPr eaLnBrk="1" hangingPunct="1">
              <a:buFontTx/>
              <a:buNone/>
            </a:pPr>
            <a:r>
              <a:rPr lang="en-US" sz="1600" b="1" dirty="0" smtClean="0"/>
              <a:t>t = short		d = pale		h = homely	</a:t>
            </a:r>
          </a:p>
          <a:p>
            <a:pPr eaLnBrk="1" hangingPunct="1">
              <a:buFontTx/>
              <a:buNone/>
            </a:pPr>
            <a:endParaRPr lang="en-US" sz="1600" b="1" dirty="0" smtClean="0"/>
          </a:p>
          <a:p>
            <a:pPr eaLnBrk="1" hangingPunct="1">
              <a:buFontTx/>
              <a:buNone/>
            </a:pPr>
            <a:r>
              <a:rPr lang="en-US" sz="1600" b="1" dirty="0" smtClean="0"/>
              <a:t>P0	      (father)  tall dark handsome		x	(mother) short pale homely	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7359650" y="304800"/>
            <a:ext cx="14033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Side 1</a:t>
            </a:r>
          </a:p>
        </p:txBody>
      </p:sp>
      <p:graphicFrame>
        <p:nvGraphicFramePr>
          <p:cNvPr id="98024" name="Group 744"/>
          <p:cNvGraphicFramePr>
            <a:graphicFrameLocks noGrp="1"/>
          </p:cNvGraphicFramePr>
          <p:nvPr/>
        </p:nvGraphicFramePr>
        <p:xfrm>
          <a:off x="336550" y="2022475"/>
          <a:ext cx="8255000" cy="4175760"/>
        </p:xfrm>
        <a:graphic>
          <a:graphicData uri="http://schemas.openxmlformats.org/drawingml/2006/table">
            <a:tbl>
              <a:tblPr/>
              <a:tblGrid>
                <a:gridCol w="812800"/>
                <a:gridCol w="908050"/>
                <a:gridCol w="244475"/>
                <a:gridCol w="2092325"/>
                <a:gridCol w="1592263"/>
                <a:gridCol w="998537"/>
                <a:gridCol w="1606550"/>
              </a:tblGrid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Observe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Phenotype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C'some class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Sperm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c'some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Egg chromosome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latin typeface="Arial"/>
                        </a:rPr>
                        <a:t>456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tall dark handsome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latin typeface="Arial"/>
                        </a:rPr>
                        <a:t>489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short pale homely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latin typeface="Arial"/>
                        </a:rPr>
                        <a:t>27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tall pale handsome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latin typeface="Arial"/>
                        </a:rPr>
                        <a:t>25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short dark homely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latin typeface="Arial"/>
                        </a:rPr>
                        <a:t>109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tall dark homely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latin typeface="Arial"/>
                        </a:rPr>
                        <a:t>121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short pale handsome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latin typeface="Arial"/>
                        </a:rPr>
                        <a:t>2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tall pale homely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latin typeface="Arial"/>
                        </a:rPr>
                        <a:t>3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short dark handsome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latin typeface="Arial"/>
                        </a:rPr>
                        <a:t>1232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09550"/>
            <a:ext cx="8534400" cy="16192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600" b="1" u="sng" dirty="0" smtClean="0"/>
              <a:t>Tall			Pigment		Handsome	</a:t>
            </a:r>
            <a:r>
              <a:rPr lang="en-US" sz="1600" b="1" dirty="0" smtClean="0"/>
              <a:t>				</a:t>
            </a:r>
          </a:p>
          <a:p>
            <a:pPr eaLnBrk="1" hangingPunct="1">
              <a:buFontTx/>
              <a:buNone/>
            </a:pPr>
            <a:r>
              <a:rPr lang="en-US" sz="1600" b="1" dirty="0" smtClean="0"/>
              <a:t>T = tall		D = dark		H = handsome</a:t>
            </a:r>
          </a:p>
          <a:p>
            <a:pPr eaLnBrk="1" hangingPunct="1">
              <a:buFontTx/>
              <a:buNone/>
            </a:pPr>
            <a:r>
              <a:rPr lang="en-US" sz="1600" b="1" dirty="0" smtClean="0"/>
              <a:t>t = short		d = pale		h = homely	</a:t>
            </a:r>
          </a:p>
          <a:p>
            <a:pPr eaLnBrk="1" hangingPunct="1">
              <a:buFontTx/>
              <a:buNone/>
            </a:pPr>
            <a:endParaRPr lang="en-US" sz="1000" b="1" dirty="0" smtClean="0"/>
          </a:p>
          <a:p>
            <a:pPr eaLnBrk="1" hangingPunct="1">
              <a:buFontTx/>
              <a:buNone/>
            </a:pPr>
            <a:r>
              <a:rPr lang="en-US" sz="1600" b="1" dirty="0" smtClean="0"/>
              <a:t>P0	 (father)  tall dark handsome	x	(mother) short pale homely 	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359650" y="304800"/>
            <a:ext cx="14033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Side 1</a:t>
            </a:r>
          </a:p>
        </p:txBody>
      </p:sp>
      <p:graphicFrame>
        <p:nvGraphicFramePr>
          <p:cNvPr id="99980" name="Group 652"/>
          <p:cNvGraphicFramePr>
            <a:graphicFrameLocks noGrp="1"/>
          </p:cNvGraphicFramePr>
          <p:nvPr/>
        </p:nvGraphicFramePr>
        <p:xfrm>
          <a:off x="100013" y="1643063"/>
          <a:ext cx="8488362" cy="4379595"/>
        </p:xfrm>
        <a:graphic>
          <a:graphicData uri="http://schemas.openxmlformats.org/drawingml/2006/table">
            <a:tbl>
              <a:tblPr/>
              <a:tblGrid>
                <a:gridCol w="860425"/>
                <a:gridCol w="900112"/>
                <a:gridCol w="388938"/>
                <a:gridCol w="2447925"/>
                <a:gridCol w="1327150"/>
                <a:gridCol w="1243012"/>
                <a:gridCol w="1320800"/>
              </a:tblGrid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Observe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C'some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class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Father's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c'some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Mother's chromosome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latin typeface="Arial"/>
                        </a:rPr>
                        <a:t>456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tall dark handsome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Parental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TDH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DTH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tdh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dth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latin typeface="Arial"/>
                        </a:rPr>
                        <a:t>489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short pale homely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Parental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tdh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--&gt;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dth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tdh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dth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latin typeface="Arial"/>
                        </a:rPr>
                        <a:t>27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tall pale handsome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SCO short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TdH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dTH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tdh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dth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latin typeface="Arial"/>
                        </a:rPr>
                        <a:t>25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short dark homely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SCO short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tDh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Dth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tdh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dth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latin typeface="Arial"/>
                        </a:rPr>
                        <a:t>109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tall dark homely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SCO long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TDh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DTh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tdh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dth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latin typeface="Arial"/>
                        </a:rPr>
                        <a:t>121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short pale handsome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SCO long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tdH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dtH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tdh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dth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latin typeface="Arial"/>
                        </a:rPr>
                        <a:t>2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tall pale homely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DCO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Tdh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dTh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tdh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dth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latin typeface="Arial"/>
                        </a:rPr>
                        <a:t>3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short dark handsome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DCO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tDH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DtH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tdh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dth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latin typeface="Arial"/>
                        </a:rPr>
                        <a:t>1232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27" name="Text Box 651"/>
          <p:cNvSpPr txBox="1">
            <a:spLocks noChangeArrowheads="1"/>
          </p:cNvSpPr>
          <p:nvPr/>
        </p:nvSpPr>
        <p:spPr bwMode="auto">
          <a:xfrm>
            <a:off x="1066800" y="6210300"/>
            <a:ext cx="733425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D------4.6 mu--------T---------------19.1 mu------------H</a:t>
            </a:r>
          </a:p>
        </p:txBody>
      </p:sp>
      <p:sp>
        <p:nvSpPr>
          <p:cNvPr id="6" name="Line Callout 2 5"/>
          <p:cNvSpPr/>
          <p:nvPr/>
        </p:nvSpPr>
        <p:spPr>
          <a:xfrm>
            <a:off x="6819900" y="800100"/>
            <a:ext cx="2057400" cy="82867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3799"/>
              <a:gd name="adj6" fmla="val -1028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96100" y="819150"/>
            <a:ext cx="1895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Rewrite chromosome in correct order once you know it (important for not making mistakes!)</a:t>
            </a:r>
            <a:endParaRPr lang="en-US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Coefficient of Coincidence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Interference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5750" y="323850"/>
            <a:ext cx="85344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b="1" u="sng" dirty="0" smtClean="0"/>
              <a:t>Tall			Pigment		Handsome	</a:t>
            </a:r>
            <a:r>
              <a:rPr lang="en-US" sz="1600" b="1" dirty="0" smtClean="0"/>
              <a:t>	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b="1" dirty="0" smtClean="0"/>
              <a:t>T = tall		D = dark		H = handsome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b="1" dirty="0" smtClean="0"/>
              <a:t>t = short		d = pale		h = homely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0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b="1" dirty="0" smtClean="0"/>
              <a:t>P0						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b="1" dirty="0" smtClean="0"/>
              <a:t>	(father) tall dark handsome		x	(mother) short pale homely								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359650" y="304800"/>
            <a:ext cx="14033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Side 2</a:t>
            </a:r>
          </a:p>
        </p:txBody>
      </p:sp>
      <p:graphicFrame>
        <p:nvGraphicFramePr>
          <p:cNvPr id="93311" name="Group 127"/>
          <p:cNvGraphicFramePr>
            <a:graphicFrameLocks noGrp="1"/>
          </p:cNvGraphicFramePr>
          <p:nvPr/>
        </p:nvGraphicFramePr>
        <p:xfrm>
          <a:off x="133350" y="2068513"/>
          <a:ext cx="8609013" cy="4175760"/>
        </p:xfrm>
        <a:graphic>
          <a:graphicData uri="http://schemas.openxmlformats.org/drawingml/2006/table">
            <a:tbl>
              <a:tblPr/>
              <a:tblGrid>
                <a:gridCol w="906463"/>
                <a:gridCol w="1066800"/>
                <a:gridCol w="315912"/>
                <a:gridCol w="2427288"/>
                <a:gridCol w="1208087"/>
                <a:gridCol w="1103313"/>
                <a:gridCol w="1581150"/>
              </a:tblGrid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Observe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Phenotype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C'some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class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Sperm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c'some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Egg chromosome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latin typeface="Arial"/>
                        </a:rPr>
                        <a:t>447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tall pale handsome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latin typeface="Arial"/>
                        </a:rPr>
                        <a:t>453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short dark homely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latin typeface="Arial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tall dark handsome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latin typeface="Arial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short pale homely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latin typeface="Arial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tall pale homely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short dark handsome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latin typeface="Arial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tall dark homely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latin typeface="Arial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short pale handsome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latin typeface="Arial"/>
                        </a:rPr>
                        <a:t>1133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1581</Words>
  <Application>Microsoft Office PowerPoint</Application>
  <PresentationFormat>On-screen Show (4:3)</PresentationFormat>
  <Paragraphs>525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Three-point crosses (course objectives included in slide set for Two-point crosses)</vt:lpstr>
      <vt:lpstr>2 pt crosses to set up three point crosses</vt:lpstr>
      <vt:lpstr>2 pt crosses to set up three point crosses, cont.</vt:lpstr>
      <vt:lpstr>3 pt crosses to determine gene order</vt:lpstr>
      <vt:lpstr>Won’t another 2-pt cross between B and Y genes tell us the gene order?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Three-Point Mapping (another explanation is given in textbook)</vt:lpstr>
      <vt:lpstr>Multiple recombination events between genes may not be detected</vt:lpstr>
      <vt:lpstr>2-pt map distances decrease in accuracy as they get larger</vt:lpstr>
      <vt:lpstr>Phenomena that affect detectable recombination rates</vt:lpstr>
      <vt:lpstr>Go over lecture outline at end of lecture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Infomercial for Virtual Flylab 2 Handout  (No more spoon-feeding.  These are hard.  Do them.)</vt:lpstr>
      <vt:lpstr>PowerPoint Presentation</vt:lpstr>
      <vt:lpstr>PowerPoint Presentation</vt:lpstr>
    </vt:vector>
  </TitlesOfParts>
  <Company>Kennesaw State Univerity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JUser</dc:creator>
  <cp:lastModifiedBy>juser</cp:lastModifiedBy>
  <cp:revision>73</cp:revision>
  <cp:lastPrinted>2014-09-18T16:27:14Z</cp:lastPrinted>
  <dcterms:created xsi:type="dcterms:W3CDTF">2008-09-22T17:53:18Z</dcterms:created>
  <dcterms:modified xsi:type="dcterms:W3CDTF">2014-09-18T16:29:57Z</dcterms:modified>
</cp:coreProperties>
</file>