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6" r:id="rId3"/>
    <p:sldId id="286" r:id="rId4"/>
    <p:sldId id="258" r:id="rId5"/>
    <p:sldId id="259" r:id="rId6"/>
    <p:sldId id="260" r:id="rId7"/>
    <p:sldId id="265" r:id="rId8"/>
    <p:sldId id="266" r:id="rId9"/>
    <p:sldId id="267" r:id="rId10"/>
    <p:sldId id="269" r:id="rId11"/>
    <p:sldId id="261" r:id="rId12"/>
    <p:sldId id="263" r:id="rId13"/>
    <p:sldId id="271" r:id="rId14"/>
    <p:sldId id="273" r:id="rId15"/>
    <p:sldId id="274" r:id="rId16"/>
    <p:sldId id="276" r:id="rId17"/>
    <p:sldId id="279" r:id="rId18"/>
    <p:sldId id="278" r:id="rId19"/>
    <p:sldId id="283" r:id="rId20"/>
    <p:sldId id="281" r:id="rId21"/>
    <p:sldId id="282" r:id="rId22"/>
    <p:sldId id="284" r:id="rId23"/>
    <p:sldId id="285" r:id="rId24"/>
    <p:sldId id="287" r:id="rId25"/>
    <p:sldId id="28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063" autoAdjust="0"/>
  </p:normalViewPr>
  <p:slideViewPr>
    <p:cSldViewPr snapToGrid="0">
      <p:cViewPr>
        <p:scale>
          <a:sx n="70" d="100"/>
          <a:sy n="70" d="100"/>
        </p:scale>
        <p:origin x="296" y="528"/>
      </p:cViewPr>
      <p:guideLst/>
    </p:cSldViewPr>
  </p:slideViewPr>
  <p:outlineViewPr>
    <p:cViewPr>
      <p:scale>
        <a:sx n="33" d="100"/>
        <a:sy n="33" d="100"/>
      </p:scale>
      <p:origin x="0" y="-339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2441D-07A8-4346-90AA-B36F88F842CE}" type="datetimeFigureOut">
              <a:rPr lang="en-US" smtClean="0"/>
              <a:t>5/19/16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5E9DA-24F2-497A-BFD0-E9992354F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56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F45FF2E0-B124-4CF4-A7E9-CA5FF4D69639}" type="slidenum">
              <a:rPr lang="en-US" altLang="en-US" b="0">
                <a:latin typeface="Arial" panose="020B0604020202020204" pitchFamily="34" charset="0"/>
              </a:rPr>
              <a:pPr/>
              <a:t>4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057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6BE7FF02-883E-4C39-A68F-44B0943FEB10}" type="slidenum">
              <a:rPr lang="en-US" altLang="en-US" b="0">
                <a:latin typeface="Arial" panose="020B0604020202020204" pitchFamily="34" charset="0"/>
              </a:rPr>
              <a:pPr/>
              <a:t>14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25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B9C3AB2F-D1D4-42CC-AC8B-D00CB7E0DF3E}" type="slidenum">
              <a:rPr lang="en-US" altLang="en-US" b="0">
                <a:latin typeface="Arial" panose="020B0604020202020204" pitchFamily="34" charset="0"/>
              </a:rPr>
              <a:pPr/>
              <a:t>15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606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70E99006-0C05-4CB3-A5AC-388B138521C1}" type="slidenum">
              <a:rPr lang="en-US" altLang="en-US" b="0">
                <a:latin typeface="Arial" panose="020B0604020202020204" pitchFamily="34" charset="0"/>
              </a:rPr>
              <a:pPr/>
              <a:t>16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251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1C30C3ED-8625-4C14-A1E4-FA1AFC106291}" type="slidenum">
              <a:rPr lang="en-US" altLang="en-US" b="0">
                <a:latin typeface="Arial" panose="020B0604020202020204" pitchFamily="34" charset="0"/>
              </a:rPr>
              <a:pPr/>
              <a:t>17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92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BE5C3CF3-F7A7-41CE-BA41-A154222E0B06}" type="slidenum">
              <a:rPr lang="en-US" altLang="en-US" b="0">
                <a:latin typeface="Arial" panose="020B0604020202020204" pitchFamily="34" charset="0"/>
              </a:rPr>
              <a:pPr/>
              <a:t>18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562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7C81E5A7-0FB3-4FBF-98FE-B3E24BEB6A41}" type="slidenum">
              <a:rPr lang="en-US" altLang="en-US" b="0">
                <a:latin typeface="Arial" panose="020B0604020202020204" pitchFamily="34" charset="0"/>
              </a:rPr>
              <a:pPr/>
              <a:t>20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175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C1BA7CA3-4A8C-4F74-9455-559179528BB3}" type="slidenum">
              <a:rPr lang="en-US" altLang="en-US" b="0">
                <a:latin typeface="Arial" panose="020B0604020202020204" pitchFamily="34" charset="0"/>
              </a:rPr>
              <a:pPr/>
              <a:t>21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769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824CBB31-F54F-4F69-897A-92E94232EAA4}" type="slidenum">
              <a:rPr lang="en-US" altLang="en-US" b="0">
                <a:latin typeface="Arial" panose="020B0604020202020204" pitchFamily="34" charset="0"/>
              </a:rPr>
              <a:pPr/>
              <a:t>23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78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3A7A434C-6195-468F-A9D1-C8476CFCEAFF}" type="slidenum">
              <a:rPr lang="en-US" altLang="en-US" b="0">
                <a:latin typeface="Arial" panose="020B0604020202020204" pitchFamily="34" charset="0"/>
              </a:rPr>
              <a:pPr/>
              <a:t>5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302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6AA54840-7831-45EC-B06A-CD03D321537A}" type="slidenum">
              <a:rPr lang="en-US" altLang="en-US" b="0">
                <a:latin typeface="Arial" panose="020B0604020202020204" pitchFamily="34" charset="0"/>
              </a:rPr>
              <a:pPr/>
              <a:t>6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183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F85E9ECA-1C34-4EC3-BF4B-97915EB9A18F}" type="slidenum">
              <a:rPr lang="en-US" altLang="en-US" b="0">
                <a:latin typeface="Arial" panose="020B0604020202020204" pitchFamily="34" charset="0"/>
              </a:rPr>
              <a:pPr/>
              <a:t>7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47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3F0BFA76-43D6-4FC5-9570-B797DF352422}" type="slidenum">
              <a:rPr lang="en-US" altLang="en-US" b="0">
                <a:latin typeface="Arial" panose="020B0604020202020204" pitchFamily="34" charset="0"/>
              </a:rPr>
              <a:pPr/>
              <a:t>8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101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D61F707C-EA2A-4F2C-8188-527DD94A0A74}" type="slidenum">
              <a:rPr lang="en-US" altLang="en-US" b="0">
                <a:latin typeface="Arial" panose="020B0604020202020204" pitchFamily="34" charset="0"/>
              </a:rPr>
              <a:pPr/>
              <a:t>10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442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4B74D144-6A3E-4FF2-8A1B-768C66129F80}" type="slidenum">
              <a:rPr lang="en-US" altLang="en-US" b="0">
                <a:latin typeface="Arial" panose="020B0604020202020204" pitchFamily="34" charset="0"/>
              </a:rPr>
              <a:pPr/>
              <a:t>11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530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C93B49AF-4BF7-451B-BA53-15D19E634509}" type="slidenum">
              <a:rPr lang="en-US" altLang="en-US" b="0">
                <a:latin typeface="Arial" panose="020B0604020202020204" pitchFamily="34" charset="0"/>
              </a:rPr>
              <a:pPr/>
              <a:t>12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400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fld id="{371B0BE0-FD45-47CD-A65F-BC554EF9E831}" type="slidenum">
              <a:rPr lang="en-US" altLang="en-US" b="0">
                <a:latin typeface="Arial" panose="020B0604020202020204" pitchFamily="34" charset="0"/>
              </a:rPr>
              <a:pPr/>
              <a:t>13</a:t>
            </a:fld>
            <a:endParaRPr lang="en-US" altLang="en-US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383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089A-C459-4B06-B1F6-6B44C064975F}" type="datetimeFigureOut">
              <a:rPr lang="en-US" smtClean="0"/>
              <a:t>5/19/16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AC4C-801B-48B0-9C05-DDD2FD11F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78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089A-C459-4B06-B1F6-6B44C064975F}" type="datetimeFigureOut">
              <a:rPr lang="en-US" smtClean="0"/>
              <a:t>5/19/16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AC4C-801B-48B0-9C05-DDD2FD11F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3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089A-C459-4B06-B1F6-6B44C064975F}" type="datetimeFigureOut">
              <a:rPr lang="en-US" smtClean="0"/>
              <a:t>5/19/16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AC4C-801B-48B0-9C05-DDD2FD11F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39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089A-C459-4B06-B1F6-6B44C064975F}" type="datetimeFigureOut">
              <a:rPr lang="en-US" smtClean="0"/>
              <a:t>5/19/16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AC4C-801B-48B0-9C05-DDD2FD11F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9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089A-C459-4B06-B1F6-6B44C064975F}" type="datetimeFigureOut">
              <a:rPr lang="en-US" smtClean="0"/>
              <a:t>5/19/16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AC4C-801B-48B0-9C05-DDD2FD11F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3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089A-C459-4B06-B1F6-6B44C064975F}" type="datetimeFigureOut">
              <a:rPr lang="en-US" smtClean="0"/>
              <a:t>5/19/16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AC4C-801B-48B0-9C05-DDD2FD11F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4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089A-C459-4B06-B1F6-6B44C064975F}" type="datetimeFigureOut">
              <a:rPr lang="en-US" smtClean="0"/>
              <a:t>5/19/16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AC4C-801B-48B0-9C05-DDD2FD11F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60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089A-C459-4B06-B1F6-6B44C064975F}" type="datetimeFigureOut">
              <a:rPr lang="en-US" smtClean="0"/>
              <a:t>5/19/16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AC4C-801B-48B0-9C05-DDD2FD11F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46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089A-C459-4B06-B1F6-6B44C064975F}" type="datetimeFigureOut">
              <a:rPr lang="en-US" smtClean="0"/>
              <a:t>5/19/16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AC4C-801B-48B0-9C05-DDD2FD11F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41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089A-C459-4B06-B1F6-6B44C064975F}" type="datetimeFigureOut">
              <a:rPr lang="en-US" smtClean="0"/>
              <a:t>5/19/16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AC4C-801B-48B0-9C05-DDD2FD11F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7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089A-C459-4B06-B1F6-6B44C064975F}" type="datetimeFigureOut">
              <a:rPr lang="en-US" smtClean="0"/>
              <a:t>5/19/16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AC4C-801B-48B0-9C05-DDD2FD11F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29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A089A-C459-4B06-B1F6-6B44C064975F}" type="datetimeFigureOut">
              <a:rPr lang="en-US" smtClean="0"/>
              <a:t>5/19/16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DAC4C-801B-48B0-9C05-DDD2FD11F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5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000" y="721893"/>
            <a:ext cx="5250948" cy="1668379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Microevolution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19" y="3576259"/>
            <a:ext cx="11126466" cy="30798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5871411" y="234336"/>
            <a:ext cx="5699053" cy="355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8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133600" y="6477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en-US" sz="900">
                <a:latin typeface="Times New Roman" panose="02020603050405020304" pitchFamily="18" charset="0"/>
              </a:rPr>
              <a:t>Copyright ©The McGraw-Hill Companies, Inc. Permission required for reproduction or display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92680" y="1212215"/>
            <a:ext cx="5864226" cy="1737996"/>
            <a:chOff x="2667000" y="4297680"/>
            <a:chExt cx="5864226" cy="1737996"/>
          </a:xfrm>
        </p:grpSpPr>
        <p:grpSp>
          <p:nvGrpSpPr>
            <p:cNvPr id="2" name="Group 34"/>
            <p:cNvGrpSpPr>
              <a:grpSpLocks/>
            </p:cNvGrpSpPr>
            <p:nvPr/>
          </p:nvGrpSpPr>
          <p:grpSpPr bwMode="auto">
            <a:xfrm>
              <a:off x="2667000" y="4297680"/>
              <a:ext cx="3810000" cy="457200"/>
              <a:chOff x="720" y="2784"/>
              <a:chExt cx="2400" cy="288"/>
            </a:xfrm>
          </p:grpSpPr>
          <p:sp>
            <p:nvSpPr>
              <p:cNvPr id="44040" name="Rectangle 22"/>
              <p:cNvSpPr>
                <a:spLocks noChangeArrowheads="1"/>
              </p:cNvSpPr>
              <p:nvPr/>
            </p:nvSpPr>
            <p:spPr bwMode="auto">
              <a:xfrm>
                <a:off x="1200" y="2784"/>
                <a:ext cx="192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pPr algn="l" eaLnBrk="1" hangingPunct="1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None/>
                </a:pPr>
                <a:r>
                  <a:rPr lang="en-US" altLang="en-US" sz="2000" b="0" i="1" dirty="0">
                    <a:latin typeface="Arial" panose="020B0604020202020204" pitchFamily="34" charset="0"/>
                  </a:rPr>
                  <a:t>p</a:t>
                </a:r>
                <a:r>
                  <a:rPr lang="en-US" altLang="en-US" sz="2000" b="0" baseline="30000" dirty="0">
                    <a:latin typeface="Arial" panose="020B0604020202020204" pitchFamily="34" charset="0"/>
                  </a:rPr>
                  <a:t>2</a:t>
                </a:r>
                <a:r>
                  <a:rPr lang="en-US" altLang="en-US" sz="2000" b="0" i="1" dirty="0">
                    <a:latin typeface="Arial" panose="020B0604020202020204" pitchFamily="34" charset="0"/>
                  </a:rPr>
                  <a:t>W</a:t>
                </a:r>
                <a:r>
                  <a:rPr lang="en-US" altLang="en-US" sz="2000" b="0" i="1" baseline="-25000" dirty="0">
                    <a:latin typeface="Arial" panose="020B0604020202020204" pitchFamily="34" charset="0"/>
                  </a:rPr>
                  <a:t>AA 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+ 2</a:t>
                </a:r>
                <a:r>
                  <a:rPr lang="en-US" altLang="en-US" sz="2000" b="0" i="1" dirty="0">
                    <a:latin typeface="Arial" panose="020B0604020202020204" pitchFamily="34" charset="0"/>
                  </a:rPr>
                  <a:t>pqW</a:t>
                </a:r>
                <a:r>
                  <a:rPr lang="en-US" altLang="en-US" sz="2000" b="0" i="1" baseline="-25000" dirty="0">
                    <a:latin typeface="Arial" panose="020B0604020202020204" pitchFamily="34" charset="0"/>
                  </a:rPr>
                  <a:t>Aa </a:t>
                </a:r>
                <a:r>
                  <a:rPr lang="en-US" altLang="en-US" sz="2000" b="0" dirty="0">
                    <a:latin typeface="Arial" panose="020B0604020202020204" pitchFamily="34" charset="0"/>
                  </a:rPr>
                  <a:t>+ </a:t>
                </a:r>
                <a:r>
                  <a:rPr lang="en-US" altLang="en-US" sz="2000" b="0" i="1" dirty="0">
                    <a:latin typeface="Arial" panose="020B0604020202020204" pitchFamily="34" charset="0"/>
                  </a:rPr>
                  <a:t>q</a:t>
                </a:r>
                <a:r>
                  <a:rPr lang="en-US" altLang="en-US" sz="2000" b="0" baseline="30000" dirty="0">
                    <a:latin typeface="Arial" panose="020B0604020202020204" pitchFamily="34" charset="0"/>
                  </a:rPr>
                  <a:t>2</a:t>
                </a:r>
                <a:r>
                  <a:rPr lang="en-US" altLang="en-US" sz="2000" b="0" i="1" dirty="0">
                    <a:latin typeface="Arial" panose="020B0604020202020204" pitchFamily="34" charset="0"/>
                  </a:rPr>
                  <a:t>W</a:t>
                </a:r>
                <a:r>
                  <a:rPr lang="en-US" altLang="en-US" sz="2000" b="0" i="1" baseline="-25000" dirty="0">
                    <a:latin typeface="Arial" panose="020B0604020202020204" pitchFamily="34" charset="0"/>
                  </a:rPr>
                  <a:t>aa</a:t>
                </a:r>
              </a:p>
            </p:txBody>
          </p:sp>
          <p:grpSp>
            <p:nvGrpSpPr>
              <p:cNvPr id="44041" name="Group 33"/>
              <p:cNvGrpSpPr>
                <a:grpSpLocks/>
              </p:cNvGrpSpPr>
              <p:nvPr/>
            </p:nvGrpSpPr>
            <p:grpSpPr bwMode="auto">
              <a:xfrm>
                <a:off x="720" y="2791"/>
                <a:ext cx="596" cy="250"/>
                <a:chOff x="720" y="2791"/>
                <a:chExt cx="596" cy="250"/>
              </a:xfrm>
            </p:grpSpPr>
            <p:sp>
              <p:nvSpPr>
                <p:cNvPr id="44042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720" y="2791"/>
                  <a:ext cx="59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r>
                    <a:rPr lang="en-US" altLang="en-US" sz="2000" b="0" i="1">
                      <a:latin typeface="Arial" panose="020B0604020202020204" pitchFamily="34" charset="0"/>
                    </a:rPr>
                    <a:t>W</a:t>
                  </a:r>
                  <a:r>
                    <a:rPr lang="en-US" altLang="en-US" sz="2000" b="0">
                      <a:latin typeface="Arial" panose="020B0604020202020204" pitchFamily="34" charset="0"/>
                    </a:rPr>
                    <a:t> =</a:t>
                  </a:r>
                </a:p>
              </p:txBody>
            </p:sp>
            <p:sp>
              <p:nvSpPr>
                <p:cNvPr id="44043" name="Line 25"/>
                <p:cNvSpPr>
                  <a:spLocks noChangeShapeType="1"/>
                </p:cNvSpPr>
                <p:nvPr/>
              </p:nvSpPr>
              <p:spPr bwMode="auto">
                <a:xfrm>
                  <a:off x="786" y="2818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032542" name="Text Box 30"/>
            <p:cNvSpPr txBox="1">
              <a:spLocks noChangeArrowheads="1"/>
            </p:cNvSpPr>
            <p:nvPr/>
          </p:nvSpPr>
          <p:spPr bwMode="auto">
            <a:xfrm>
              <a:off x="3124201" y="5029201"/>
              <a:ext cx="54070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/>
              <a:r>
                <a:rPr lang="en-US" altLang="en-US" sz="2000" b="0" dirty="0">
                  <a:latin typeface="Arial" panose="020B0604020202020204" pitchFamily="34" charset="0"/>
                </a:rPr>
                <a:t>=  (0.64)</a:t>
              </a:r>
              <a:r>
                <a:rPr lang="en-US" altLang="en-US" sz="2000" b="0" baseline="30000" dirty="0">
                  <a:latin typeface="Arial" panose="020B0604020202020204" pitchFamily="34" charset="0"/>
                </a:rPr>
                <a:t>2</a:t>
              </a:r>
              <a:r>
                <a:rPr lang="en-US" altLang="en-US" sz="2000" b="0" dirty="0">
                  <a:latin typeface="Arial" panose="020B0604020202020204" pitchFamily="34" charset="0"/>
                </a:rPr>
                <a:t>(1) + 2(0.64)(0.36)(0.8) + (0.36)</a:t>
              </a:r>
              <a:r>
                <a:rPr lang="en-US" altLang="en-US" sz="2400" b="0" baseline="30000" dirty="0">
                  <a:latin typeface="Arial" panose="020B0604020202020204" pitchFamily="34" charset="0"/>
                </a:rPr>
                <a:t>2</a:t>
              </a:r>
              <a:r>
                <a:rPr lang="en-US" altLang="en-US" sz="2000" b="0" dirty="0">
                  <a:latin typeface="Arial" panose="020B0604020202020204" pitchFamily="34" charset="0"/>
                </a:rPr>
                <a:t>(0.2)</a:t>
              </a:r>
            </a:p>
          </p:txBody>
        </p:sp>
        <p:sp>
          <p:nvSpPr>
            <p:cNvPr id="4032543" name="Text Box 31"/>
            <p:cNvSpPr txBox="1">
              <a:spLocks noChangeArrowheads="1"/>
            </p:cNvSpPr>
            <p:nvPr/>
          </p:nvSpPr>
          <p:spPr bwMode="auto">
            <a:xfrm>
              <a:off x="3124201" y="5638801"/>
              <a:ext cx="9683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/>
              <a:r>
                <a:rPr lang="en-US" altLang="en-US" sz="2000" b="0">
                  <a:latin typeface="Arial" panose="020B0604020202020204" pitchFamily="34" charset="0"/>
                </a:rPr>
                <a:t>=  0.80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5760" y="229554"/>
            <a:ext cx="10988040" cy="97633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Natural selection raises the mean fitness of the population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361950" y="3078456"/>
            <a:ext cx="1181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smtClean="0">
                <a:latin typeface="Arial" panose="020B0604020202020204" pitchFamily="34" charset="0"/>
              </a:rPr>
              <a:t>Using the same process, we can find all the values for the subsequent generation</a:t>
            </a:r>
          </a:p>
          <a:p>
            <a:pPr lvl="1"/>
            <a:r>
              <a:rPr lang="en-US" altLang="en-US" sz="2400" dirty="0" smtClean="0">
                <a:latin typeface="Arial" panose="020B0604020202020204" pitchFamily="34" charset="0"/>
              </a:rPr>
              <a:t>f(</a:t>
            </a:r>
            <a:r>
              <a:rPr lang="en-US" altLang="en-US" sz="2400" i="1" dirty="0" smtClean="0">
                <a:latin typeface="Arial" panose="020B0604020202020204" pitchFamily="34" charset="0"/>
              </a:rPr>
              <a:t>A</a:t>
            </a:r>
            <a:r>
              <a:rPr lang="en-US" altLang="en-US" sz="2400" dirty="0" smtClean="0">
                <a:latin typeface="Arial" panose="020B0604020202020204" pitchFamily="34" charset="0"/>
              </a:rPr>
              <a:t>) will increase to 0.85</a:t>
            </a:r>
          </a:p>
          <a:p>
            <a:pPr lvl="1"/>
            <a:r>
              <a:rPr lang="en-US" altLang="en-US" sz="2400" dirty="0" smtClean="0">
                <a:latin typeface="Arial" panose="020B0604020202020204" pitchFamily="34" charset="0"/>
              </a:rPr>
              <a:t>f(</a:t>
            </a:r>
            <a:r>
              <a:rPr lang="en-US" altLang="en-US" sz="2400" i="1" dirty="0" smtClean="0">
                <a:latin typeface="Arial" panose="020B0604020202020204" pitchFamily="34" charset="0"/>
              </a:rPr>
              <a:t>a</a:t>
            </a:r>
            <a:r>
              <a:rPr lang="en-US" altLang="en-US" sz="2400" dirty="0" smtClean="0">
                <a:latin typeface="Arial" panose="020B0604020202020204" pitchFamily="34" charset="0"/>
              </a:rPr>
              <a:t>) will decrease to 0.15 </a:t>
            </a:r>
          </a:p>
          <a:p>
            <a:pPr lvl="1"/>
            <a:r>
              <a:rPr lang="en-US" altLang="en-US" sz="2400" dirty="0" smtClean="0">
                <a:latin typeface="Arial" panose="020B0604020202020204" pitchFamily="34" charset="0"/>
              </a:rPr>
              <a:t>The mean fitness of the population increases to 0.931</a:t>
            </a:r>
          </a:p>
          <a:p>
            <a:pPr lvl="1"/>
            <a:endParaRPr lang="en-US" altLang="en-US" sz="2400" dirty="0" smtClean="0">
              <a:latin typeface="Arial" panose="020B0604020202020204" pitchFamily="34" charset="0"/>
            </a:endParaRPr>
          </a:p>
          <a:p>
            <a:r>
              <a:rPr lang="en-US" altLang="en-US" sz="2400" dirty="0" smtClean="0">
                <a:latin typeface="Arial" panose="020B0604020202020204" pitchFamily="34" charset="0"/>
              </a:rPr>
              <a:t>If an allele is introduced or arises by mutation that results in an increased fitness for those individuals that carry that allele, it can become monomorphic</a:t>
            </a:r>
          </a:p>
        </p:txBody>
      </p:sp>
    </p:spTree>
    <p:extLst>
      <p:ext uri="{BB962C8B-B14F-4D97-AF65-F5344CB8AC3E}">
        <p14:creationId xmlns:p14="http://schemas.microsoft.com/office/powerpoint/2010/main" val="370527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715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914400" y="1466850"/>
            <a:ext cx="10534650" cy="5044282"/>
          </a:xfrm>
        </p:spPr>
        <p:txBody>
          <a:bodyPr>
            <a:noAutofit/>
          </a:bodyPr>
          <a:lstStyle/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 sz="2800" dirty="0">
              <a:latin typeface="Arial" panose="020B0604020202020204" pitchFamily="34" charset="0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1.  Directional selection - favors survival of one extreme phenotype that is better adapted to an environmental condition</a:t>
            </a:r>
            <a:endParaRPr lang="en-US" altLang="en-US" sz="3600" dirty="0">
              <a:latin typeface="Arial" panose="020B0604020202020204" pitchFamily="34" charset="0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 sz="2800" dirty="0">
              <a:latin typeface="Arial" panose="020B0604020202020204" pitchFamily="34" charset="0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2. Stabilizing selection - favors the survival of individuals with intermediate phenotypes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 sz="2800" dirty="0">
              <a:latin typeface="Arial" panose="020B0604020202020204" pitchFamily="34" charset="0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3. Disruptive (or diversifying) selection - favors the survival of two (or more) different phenotypes</a:t>
            </a:r>
          </a:p>
          <a:p>
            <a:pPr marL="914400" lvl="2" indent="0" eaLnBrk="1" hangingPunct="1">
              <a:lnSpc>
                <a:spcPct val="90000"/>
              </a:lnSpc>
              <a:buNone/>
            </a:pPr>
            <a:endParaRPr lang="en-US" altLang="en-US" sz="2400" dirty="0" smtClean="0">
              <a:latin typeface="Arial" panose="020B0604020202020204" pitchFamily="34" charset="0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4.  Balancing - favors the maintenance of two or more alleles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133600" y="6477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en-US" sz="900">
                <a:latin typeface="Times New Roman" panose="02020603050405020304" pitchFamily="18" charset="0"/>
              </a:rPr>
              <a:t>Copyright ©The McGraw-Hill Companies, Inc. Permission required for reproduction or display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42950" y="2643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latin typeface="Arial" panose="020B0604020202020204" pitchFamily="34" charset="0"/>
              </a:rPr>
              <a:t>Natural selection may occur in several 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12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7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17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7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17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7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17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7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17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7154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3" descr="bro25332_25_06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060" y="299952"/>
            <a:ext cx="5765800" cy="61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Freeform 18"/>
          <p:cNvSpPr>
            <a:spLocks noChangeAspect="1"/>
          </p:cNvSpPr>
          <p:nvPr/>
        </p:nvSpPr>
        <p:spPr bwMode="auto">
          <a:xfrm>
            <a:off x="6707189" y="2817813"/>
            <a:ext cx="207961" cy="960972"/>
          </a:xfrm>
          <a:custGeom>
            <a:avLst/>
            <a:gdLst>
              <a:gd name="T0" fmla="*/ 2147483647 w 112"/>
              <a:gd name="T1" fmla="*/ 2147483647 h 506"/>
              <a:gd name="T2" fmla="*/ 0 w 112"/>
              <a:gd name="T3" fmla="*/ 2147483647 h 506"/>
              <a:gd name="T4" fmla="*/ 2147483647 w 112"/>
              <a:gd name="T5" fmla="*/ 2147483647 h 506"/>
              <a:gd name="T6" fmla="*/ 2147483647 w 112"/>
              <a:gd name="T7" fmla="*/ 2147483647 h 506"/>
              <a:gd name="T8" fmla="*/ 2147483647 w 112"/>
              <a:gd name="T9" fmla="*/ 0 h 506"/>
              <a:gd name="T10" fmla="*/ 2147483647 w 112"/>
              <a:gd name="T11" fmla="*/ 0 h 506"/>
              <a:gd name="T12" fmla="*/ 2147483647 w 112"/>
              <a:gd name="T13" fmla="*/ 2147483647 h 506"/>
              <a:gd name="T14" fmla="*/ 2147483647 w 112"/>
              <a:gd name="T15" fmla="*/ 2147483647 h 506"/>
              <a:gd name="T16" fmla="*/ 2147483647 w 112"/>
              <a:gd name="T17" fmla="*/ 2147483647 h 506"/>
              <a:gd name="T18" fmla="*/ 2147483647 w 112"/>
              <a:gd name="T19" fmla="*/ 2147483647 h 5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2"/>
              <a:gd name="T31" fmla="*/ 0 h 506"/>
              <a:gd name="T32" fmla="*/ 112 w 112"/>
              <a:gd name="T33" fmla="*/ 506 h 5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2" h="506">
                <a:moveTo>
                  <a:pt x="60" y="506"/>
                </a:moveTo>
                <a:lnTo>
                  <a:pt x="0" y="376"/>
                </a:lnTo>
                <a:lnTo>
                  <a:pt x="40" y="390"/>
                </a:lnTo>
                <a:lnTo>
                  <a:pt x="54" y="0"/>
                </a:lnTo>
                <a:lnTo>
                  <a:pt x="62" y="182"/>
                </a:lnTo>
                <a:lnTo>
                  <a:pt x="74" y="390"/>
                </a:lnTo>
                <a:lnTo>
                  <a:pt x="112" y="372"/>
                </a:lnTo>
                <a:lnTo>
                  <a:pt x="60" y="506"/>
                </a:lnTo>
                <a:close/>
              </a:path>
            </a:pathLst>
          </a:custGeom>
          <a:solidFill>
            <a:srgbClr val="BF6048"/>
          </a:solidFill>
          <a:ln w="4572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3200"/>
          </a:p>
        </p:txBody>
      </p:sp>
      <p:sp>
        <p:nvSpPr>
          <p:cNvPr id="36869" name="Rectangle 87"/>
          <p:cNvSpPr>
            <a:spLocks noChangeAspect="1" noChangeArrowheads="1"/>
          </p:cNvSpPr>
          <p:nvPr/>
        </p:nvSpPr>
        <p:spPr bwMode="auto">
          <a:xfrm>
            <a:off x="8880476" y="673101"/>
            <a:ext cx="270192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algn="l" eaLnBrk="1" hangingPunct="1"/>
            <a:r>
              <a:rPr lang="en-US" altLang="en-US" sz="1400" b="0" dirty="0">
                <a:solidFill>
                  <a:srgbClr val="000000"/>
                </a:solidFill>
                <a:latin typeface="Helvetica" panose="020B0604020202020204" pitchFamily="34" charset="0"/>
              </a:rPr>
              <a:t>Dark brown coloration arises</a:t>
            </a:r>
          </a:p>
          <a:p>
            <a:pPr algn="l" eaLnBrk="1" hangingPunct="1"/>
            <a:r>
              <a:rPr lang="en-US" altLang="en-US" sz="1400" b="0" dirty="0">
                <a:solidFill>
                  <a:srgbClr val="000000"/>
                </a:solidFill>
                <a:latin typeface="Helvetica" panose="020B0604020202020204" pitchFamily="34" charset="0"/>
              </a:rPr>
              <a:t>by a new </a:t>
            </a:r>
            <a:r>
              <a:rPr lang="en-US" altLang="en-US" sz="1400" b="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mutation. </a:t>
            </a:r>
            <a:r>
              <a:rPr lang="en-US" altLang="en-US" sz="1400" b="0" dirty="0">
                <a:solidFill>
                  <a:srgbClr val="000000"/>
                </a:solidFill>
                <a:latin typeface="Helvetica" panose="020B0604020202020204" pitchFamily="34" charset="0"/>
              </a:rPr>
              <a:t>Dark</a:t>
            </a:r>
          </a:p>
          <a:p>
            <a:pPr algn="l" eaLnBrk="1" hangingPunct="1"/>
            <a:r>
              <a:rPr lang="en-US" altLang="en-US" sz="1400" b="0" dirty="0">
                <a:solidFill>
                  <a:srgbClr val="000000"/>
                </a:solidFill>
                <a:latin typeface="Helvetica" panose="020B0604020202020204" pitchFamily="34" charset="0"/>
              </a:rPr>
              <a:t>brown wings make the</a:t>
            </a:r>
          </a:p>
          <a:p>
            <a:pPr algn="l" eaLnBrk="1" hangingPunct="1"/>
            <a:r>
              <a:rPr lang="en-US" altLang="en-US" sz="1400" b="0" dirty="0">
                <a:solidFill>
                  <a:srgbClr val="000000"/>
                </a:solidFill>
                <a:latin typeface="Helvetica" panose="020B0604020202020204" pitchFamily="34" charset="0"/>
              </a:rPr>
              <a:t>butterflies less susceptible to</a:t>
            </a:r>
          </a:p>
          <a:p>
            <a:pPr algn="l" eaLnBrk="1" hangingPunct="1"/>
            <a:r>
              <a:rPr lang="en-US" altLang="en-US" sz="1400" b="0" dirty="0">
                <a:solidFill>
                  <a:srgbClr val="000000"/>
                </a:solidFill>
                <a:latin typeface="Helvetica" panose="020B0604020202020204" pitchFamily="34" charset="0"/>
              </a:rPr>
              <a:t>predation. The dark brown</a:t>
            </a:r>
          </a:p>
          <a:p>
            <a:pPr algn="l" eaLnBrk="1" hangingPunct="1"/>
            <a:r>
              <a:rPr lang="en-US" altLang="en-US" sz="1400" b="0" dirty="0">
                <a:solidFill>
                  <a:srgbClr val="000000"/>
                </a:solidFill>
                <a:latin typeface="Helvetica" panose="020B0604020202020204" pitchFamily="34" charset="0"/>
              </a:rPr>
              <a:t>butterflies have a higher</a:t>
            </a:r>
          </a:p>
          <a:p>
            <a:pPr algn="l" eaLnBrk="1" hangingPunct="1"/>
            <a:r>
              <a:rPr lang="en-US" altLang="en-US" sz="1400" b="0" dirty="0">
                <a:solidFill>
                  <a:srgbClr val="000000"/>
                </a:solidFill>
                <a:latin typeface="Helvetica" panose="020B0604020202020204" pitchFamily="34" charset="0"/>
              </a:rPr>
              <a:t>Darwinian fitness than do the</a:t>
            </a:r>
          </a:p>
          <a:p>
            <a:pPr algn="l" eaLnBrk="1" hangingPunct="1"/>
            <a:r>
              <a:rPr lang="en-US" altLang="en-US" sz="1400" b="0" dirty="0">
                <a:solidFill>
                  <a:srgbClr val="000000"/>
                </a:solidFill>
                <a:latin typeface="Helvetica" panose="020B0604020202020204" pitchFamily="34" charset="0"/>
              </a:rPr>
              <a:t>light butterflies.</a:t>
            </a:r>
            <a:endParaRPr lang="en-US" altLang="en-US" sz="4400" dirty="0">
              <a:latin typeface="Arial" panose="020B0604020202020204" pitchFamily="34" charset="0"/>
            </a:endParaRPr>
          </a:p>
        </p:txBody>
      </p:sp>
      <p:sp>
        <p:nvSpPr>
          <p:cNvPr id="36870" name="Rectangle 285"/>
          <p:cNvSpPr>
            <a:spLocks noChangeAspect="1" noChangeArrowheads="1"/>
          </p:cNvSpPr>
          <p:nvPr/>
        </p:nvSpPr>
        <p:spPr bwMode="auto">
          <a:xfrm>
            <a:off x="8686801" y="4575175"/>
            <a:ext cx="2451099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algn="l" eaLnBrk="1" hangingPunct="1"/>
            <a:r>
              <a:rPr lang="en-US" altLang="en-US" sz="1400" b="0" dirty="0">
                <a:solidFill>
                  <a:srgbClr val="000000"/>
                </a:solidFill>
                <a:latin typeface="Helvetica" panose="020B0604020202020204" pitchFamily="34" charset="0"/>
              </a:rPr>
              <a:t>This population has a higher</a:t>
            </a:r>
          </a:p>
          <a:p>
            <a:pPr algn="l" eaLnBrk="1" hangingPunct="1"/>
            <a:r>
              <a:rPr lang="en-US" altLang="en-US" sz="1400" b="0" dirty="0">
                <a:solidFill>
                  <a:srgbClr val="000000"/>
                </a:solidFill>
                <a:latin typeface="Helvetica" panose="020B0604020202020204" pitchFamily="34" charset="0"/>
              </a:rPr>
              <a:t>mean fitness than the starting</a:t>
            </a:r>
          </a:p>
          <a:p>
            <a:pPr algn="l" eaLnBrk="1" hangingPunct="1"/>
            <a:r>
              <a:rPr lang="en-US" altLang="en-US" sz="1400" b="0" dirty="0">
                <a:solidFill>
                  <a:srgbClr val="000000"/>
                </a:solidFill>
                <a:latin typeface="Helvetica" panose="020B0604020202020204" pitchFamily="34" charset="0"/>
              </a:rPr>
              <a:t>population because the darker</a:t>
            </a:r>
          </a:p>
          <a:p>
            <a:pPr algn="l" eaLnBrk="1" hangingPunct="1"/>
            <a:r>
              <a:rPr lang="en-US" altLang="en-US" sz="1400" b="0" dirty="0">
                <a:solidFill>
                  <a:srgbClr val="000000"/>
                </a:solidFill>
                <a:latin typeface="Helvetica" panose="020B0604020202020204" pitchFamily="34" charset="0"/>
              </a:rPr>
              <a:t>butterflies are less susceptible</a:t>
            </a:r>
          </a:p>
          <a:p>
            <a:pPr algn="l" eaLnBrk="1" hangingPunct="1"/>
            <a:r>
              <a:rPr lang="en-US" altLang="en-US" sz="1400" b="0" dirty="0">
                <a:solidFill>
                  <a:srgbClr val="000000"/>
                </a:solidFill>
                <a:latin typeface="Helvetica" panose="020B0604020202020204" pitchFamily="34" charset="0"/>
              </a:rPr>
              <a:t>to predation and therefore are</a:t>
            </a:r>
          </a:p>
          <a:p>
            <a:pPr algn="l" eaLnBrk="1" hangingPunct="1"/>
            <a:r>
              <a:rPr lang="en-US" altLang="en-US" sz="1400" b="0" dirty="0">
                <a:solidFill>
                  <a:srgbClr val="000000"/>
                </a:solidFill>
                <a:latin typeface="Helvetica" panose="020B0604020202020204" pitchFamily="34" charset="0"/>
              </a:rPr>
              <a:t>more likely to survive and</a:t>
            </a:r>
          </a:p>
          <a:p>
            <a:pPr algn="l" eaLnBrk="1" hangingPunct="1"/>
            <a:r>
              <a:rPr lang="en-US" altLang="en-US" sz="1400" b="0" dirty="0">
                <a:solidFill>
                  <a:srgbClr val="000000"/>
                </a:solidFill>
                <a:latin typeface="Helvetica" panose="020B0604020202020204" pitchFamily="34" charset="0"/>
              </a:rPr>
              <a:t>reproduce.</a:t>
            </a:r>
            <a:endParaRPr lang="en-US" altLang="en-US" sz="4400" dirty="0">
              <a:latin typeface="Arial" panose="020B0604020202020204" pitchFamily="34" charset="0"/>
            </a:endParaRPr>
          </a:p>
        </p:txBody>
      </p:sp>
      <p:sp>
        <p:nvSpPr>
          <p:cNvPr id="36872" name="Rectangle 531"/>
          <p:cNvSpPr>
            <a:spLocks noChangeAspect="1" noChangeArrowheads="1"/>
          </p:cNvSpPr>
          <p:nvPr/>
        </p:nvSpPr>
        <p:spPr bwMode="auto">
          <a:xfrm>
            <a:off x="7086600" y="3226594"/>
            <a:ext cx="19158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algn="l" eaLnBrk="1" hangingPunct="1"/>
            <a:r>
              <a:rPr lang="en-US" altLang="en-US" sz="1600" b="0" dirty="0">
                <a:solidFill>
                  <a:srgbClr val="000000"/>
                </a:solidFill>
                <a:latin typeface="Helvetica" panose="020B0604020202020204" pitchFamily="34" charset="0"/>
              </a:rPr>
              <a:t>Many generations</a:t>
            </a:r>
            <a:endParaRPr lang="en-US" altLang="en-US" sz="4800" dirty="0">
              <a:latin typeface="Arial" panose="020B0604020202020204" pitchFamily="34" charset="0"/>
            </a:endParaRPr>
          </a:p>
        </p:txBody>
      </p:sp>
      <p:sp>
        <p:nvSpPr>
          <p:cNvPr id="36873" name="Rectangle 676"/>
          <p:cNvSpPr>
            <a:spLocks noChangeArrowheads="1"/>
          </p:cNvSpPr>
          <p:nvPr/>
        </p:nvSpPr>
        <p:spPr bwMode="auto">
          <a:xfrm>
            <a:off x="6324601" y="6593325"/>
            <a:ext cx="615394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0287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defTabSz="10287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defTabSz="10287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defTabSz="10287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defTabSz="10287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defTabSz="10287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defTabSz="10287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defTabSz="10287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defTabSz="10287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100" b="0" dirty="0">
                <a:latin typeface="Arial" panose="020B0604020202020204" pitchFamily="34" charset="0"/>
              </a:rPr>
              <a:t>Copyright </a:t>
            </a:r>
            <a:r>
              <a:rPr lang="en-US" altLang="en-US" sz="1100" b="0" dirty="0">
                <a:latin typeface="Arial" panose="020B0604020202020204" pitchFamily="34" charset="0"/>
                <a:cs typeface="Times New Roman" panose="02020603050405020304" pitchFamily="18" charset="0"/>
              </a:rPr>
              <a:t>© </a:t>
            </a:r>
            <a:r>
              <a:rPr lang="en-US" altLang="en-US" sz="1100" b="0" dirty="0">
                <a:latin typeface="Arial" panose="020B0604020202020204" pitchFamily="34" charset="0"/>
              </a:rPr>
              <a:t>The McGraw-Hill Companies, Inc. Permission required for reproduction or display.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3600450" cy="1716749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latin typeface="Arial" panose="020B0604020202020204" pitchFamily="34" charset="0"/>
              </a:rPr>
              <a:t>Directional Selection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266" y="1772987"/>
            <a:ext cx="4281794" cy="32241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06233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Affects the Hardy-Weinberg equilibrium and allele frequencies by favoring the extreme phenotype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If the homozygote carrying the favored allele has the highest fitness value then it may become </a:t>
            </a:r>
            <a:r>
              <a:rPr lang="en-US" altLang="en-US" dirty="0" smtClean="0">
                <a:latin typeface="Arial" panose="020B0604020202020204" pitchFamily="34" charset="0"/>
              </a:rPr>
              <a:t>monomorphic.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6871" name="Rectangle 449"/>
          <p:cNvSpPr>
            <a:spLocks noChangeAspect="1" noChangeArrowheads="1"/>
          </p:cNvSpPr>
          <p:nvPr/>
        </p:nvSpPr>
        <p:spPr bwMode="auto">
          <a:xfrm>
            <a:off x="10428916" y="6533198"/>
            <a:ext cx="2870200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algn="l" eaLnBrk="1" hangingPunct="1"/>
            <a:r>
              <a:rPr lang="en-US" altLang="en-US" sz="1600" dirty="0" err="1" smtClean="0">
                <a:solidFill>
                  <a:srgbClr val="000000"/>
                </a:solidFill>
                <a:latin typeface="Helvetica" panose="020B0604020202020204" pitchFamily="34" charset="0"/>
              </a:rPr>
              <a:t>Brooker</a:t>
            </a:r>
            <a:r>
              <a:rPr lang="en-US" altLang="en-US" sz="16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 Fig 25.6</a:t>
            </a:r>
            <a:endParaRPr lang="en-US" altLang="en-US" sz="4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59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56566" y="417514"/>
            <a:ext cx="6835434" cy="5962650"/>
            <a:chOff x="2513355" y="322264"/>
            <a:chExt cx="6835434" cy="5962650"/>
          </a:xfrm>
        </p:grpSpPr>
        <p:pic>
          <p:nvPicPr>
            <p:cNvPr id="48131" name="Picture 132" descr="bro25332_25_08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8064" y="460375"/>
              <a:ext cx="5800725" cy="4997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2" name="Rectangle 41"/>
            <p:cNvSpPr>
              <a:spLocks noChangeArrowheads="1"/>
            </p:cNvSpPr>
            <p:nvPr/>
          </p:nvSpPr>
          <p:spPr bwMode="auto">
            <a:xfrm rot="-5400000">
              <a:off x="453977" y="2751481"/>
              <a:ext cx="444192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 eaLnBrk="1" hangingPunct="1"/>
              <a:r>
                <a:rPr lang="en-US" altLang="en-US" sz="2100">
                  <a:solidFill>
                    <a:srgbClr val="000000"/>
                  </a:solidFill>
                  <a:latin typeface="Helvetica" panose="020B0604020202020204" pitchFamily="34" charset="0"/>
                </a:rPr>
                <a:t>% Survivors after exposure to DDT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8133" name="Rectangle 69"/>
            <p:cNvSpPr>
              <a:spLocks noChangeArrowheads="1"/>
            </p:cNvSpPr>
            <p:nvPr/>
          </p:nvSpPr>
          <p:spPr bwMode="auto">
            <a:xfrm>
              <a:off x="5759450" y="5964239"/>
              <a:ext cx="15557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 eaLnBrk="1" hangingPunct="1"/>
              <a:r>
                <a:rPr lang="en-US" altLang="en-US" sz="2100">
                  <a:solidFill>
                    <a:srgbClr val="000000"/>
                  </a:solidFill>
                  <a:latin typeface="Helvetica" panose="020B0604020202020204" pitchFamily="34" charset="0"/>
                </a:rPr>
                <a:t>Generations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8134" name="Rectangle 80"/>
            <p:cNvSpPr>
              <a:spLocks noChangeArrowheads="1"/>
            </p:cNvSpPr>
            <p:nvPr/>
          </p:nvSpPr>
          <p:spPr bwMode="auto">
            <a:xfrm>
              <a:off x="3054351" y="322264"/>
              <a:ext cx="442913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 eaLnBrk="1" hangingPunct="1"/>
              <a:r>
                <a:rPr lang="en-US" altLang="en-US" sz="2100" b="0">
                  <a:solidFill>
                    <a:srgbClr val="000000"/>
                  </a:solidFill>
                  <a:latin typeface="Helvetica" panose="020B0604020202020204" pitchFamily="34" charset="0"/>
                </a:rPr>
                <a:t>100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8135" name="Rectangle 83"/>
            <p:cNvSpPr>
              <a:spLocks noChangeArrowheads="1"/>
            </p:cNvSpPr>
            <p:nvPr/>
          </p:nvSpPr>
          <p:spPr bwMode="auto">
            <a:xfrm>
              <a:off x="3197226" y="3922714"/>
              <a:ext cx="2952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 eaLnBrk="1" hangingPunct="1"/>
              <a:r>
                <a:rPr lang="en-US" altLang="en-US" sz="2100" b="0">
                  <a:solidFill>
                    <a:srgbClr val="000000"/>
                  </a:solidFill>
                  <a:latin typeface="Helvetica" panose="020B0604020202020204" pitchFamily="34" charset="0"/>
                </a:rPr>
                <a:t>25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8136" name="Rectangle 85"/>
            <p:cNvSpPr>
              <a:spLocks noChangeArrowheads="1"/>
            </p:cNvSpPr>
            <p:nvPr/>
          </p:nvSpPr>
          <p:spPr bwMode="auto">
            <a:xfrm>
              <a:off x="3200401" y="2703514"/>
              <a:ext cx="2952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 eaLnBrk="1" hangingPunct="1"/>
              <a:r>
                <a:rPr lang="en-US" altLang="en-US" sz="2100" b="0">
                  <a:solidFill>
                    <a:srgbClr val="000000"/>
                  </a:solidFill>
                  <a:latin typeface="Helvetica" panose="020B0604020202020204" pitchFamily="34" charset="0"/>
                </a:rPr>
                <a:t>50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8137" name="Rectangle 87"/>
            <p:cNvSpPr>
              <a:spLocks noChangeArrowheads="1"/>
            </p:cNvSpPr>
            <p:nvPr/>
          </p:nvSpPr>
          <p:spPr bwMode="auto">
            <a:xfrm>
              <a:off x="3213101" y="1497014"/>
              <a:ext cx="2952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 eaLnBrk="1" hangingPunct="1"/>
              <a:r>
                <a:rPr lang="en-US" altLang="en-US" sz="2100" b="0">
                  <a:solidFill>
                    <a:srgbClr val="000000"/>
                  </a:solidFill>
                  <a:latin typeface="Helvetica" panose="020B0604020202020204" pitchFamily="34" charset="0"/>
                </a:rPr>
                <a:t>75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8138" name="Rectangle 89"/>
            <p:cNvSpPr>
              <a:spLocks noChangeArrowheads="1"/>
            </p:cNvSpPr>
            <p:nvPr/>
          </p:nvSpPr>
          <p:spPr bwMode="auto">
            <a:xfrm>
              <a:off x="3340100" y="5148264"/>
              <a:ext cx="147638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 eaLnBrk="1" hangingPunct="1"/>
              <a:r>
                <a:rPr lang="en-US" altLang="en-US" sz="2100" b="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8139" name="Rectangle 90"/>
            <p:cNvSpPr>
              <a:spLocks noChangeArrowheads="1"/>
            </p:cNvSpPr>
            <p:nvPr/>
          </p:nvSpPr>
          <p:spPr bwMode="auto">
            <a:xfrm>
              <a:off x="3565525" y="5427664"/>
              <a:ext cx="147638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 eaLnBrk="1" hangingPunct="1"/>
              <a:r>
                <a:rPr lang="en-US" altLang="en-US" sz="2100" b="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8140" name="Rectangle 91"/>
            <p:cNvSpPr>
              <a:spLocks noChangeArrowheads="1"/>
            </p:cNvSpPr>
            <p:nvPr/>
          </p:nvSpPr>
          <p:spPr bwMode="auto">
            <a:xfrm>
              <a:off x="5670550" y="5427664"/>
              <a:ext cx="147638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 eaLnBrk="1" hangingPunct="1"/>
              <a:r>
                <a:rPr lang="en-US" altLang="en-US" sz="2100" b="0">
                  <a:solidFill>
                    <a:srgbClr val="000000"/>
                  </a:solidFill>
                  <a:latin typeface="Helvetica" panose="020B0604020202020204" pitchFamily="34" charset="0"/>
                </a:rPr>
                <a:t>3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8141" name="Rectangle 92"/>
            <p:cNvSpPr>
              <a:spLocks noChangeArrowheads="1"/>
            </p:cNvSpPr>
            <p:nvPr/>
          </p:nvSpPr>
          <p:spPr bwMode="auto">
            <a:xfrm>
              <a:off x="4225925" y="5427664"/>
              <a:ext cx="147638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 eaLnBrk="1" hangingPunct="1"/>
              <a:r>
                <a:rPr lang="en-US" altLang="en-US" sz="2100" b="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8142" name="Rectangle 93"/>
            <p:cNvSpPr>
              <a:spLocks noChangeArrowheads="1"/>
            </p:cNvSpPr>
            <p:nvPr/>
          </p:nvSpPr>
          <p:spPr bwMode="auto">
            <a:xfrm>
              <a:off x="4943475" y="5427664"/>
              <a:ext cx="147638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 eaLnBrk="1" hangingPunct="1"/>
              <a:r>
                <a:rPr lang="en-US" altLang="en-US" sz="2100" b="0">
                  <a:solidFill>
                    <a:srgbClr val="000000"/>
                  </a:solidFill>
                  <a:latin typeface="Helvetica" panose="020B0604020202020204" pitchFamily="34" charset="0"/>
                </a:rPr>
                <a:t>2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8143" name="Rectangle 94"/>
            <p:cNvSpPr>
              <a:spLocks noChangeArrowheads="1"/>
            </p:cNvSpPr>
            <p:nvPr/>
          </p:nvSpPr>
          <p:spPr bwMode="auto">
            <a:xfrm>
              <a:off x="6397625" y="5427664"/>
              <a:ext cx="147638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 eaLnBrk="1" hangingPunct="1"/>
              <a:r>
                <a:rPr lang="en-US" altLang="en-US" sz="2100" b="0">
                  <a:solidFill>
                    <a:srgbClr val="000000"/>
                  </a:solidFill>
                  <a:latin typeface="Helvetica" panose="020B0604020202020204" pitchFamily="34" charset="0"/>
                </a:rPr>
                <a:t>4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8144" name="Rectangle 95"/>
            <p:cNvSpPr>
              <a:spLocks noChangeArrowheads="1"/>
            </p:cNvSpPr>
            <p:nvPr/>
          </p:nvSpPr>
          <p:spPr bwMode="auto">
            <a:xfrm>
              <a:off x="7102475" y="5427664"/>
              <a:ext cx="147638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 eaLnBrk="1" hangingPunct="1"/>
              <a:r>
                <a:rPr lang="en-US" altLang="en-US" sz="2100" b="0">
                  <a:solidFill>
                    <a:srgbClr val="000000"/>
                  </a:solidFill>
                  <a:latin typeface="Helvetica" panose="020B0604020202020204" pitchFamily="34" charset="0"/>
                </a:rPr>
                <a:t>5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8145" name="Rectangle 96"/>
            <p:cNvSpPr>
              <a:spLocks noChangeArrowheads="1"/>
            </p:cNvSpPr>
            <p:nvPr/>
          </p:nvSpPr>
          <p:spPr bwMode="auto">
            <a:xfrm>
              <a:off x="8642350" y="5427664"/>
              <a:ext cx="147638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 eaLnBrk="1" hangingPunct="1"/>
              <a:r>
                <a:rPr lang="en-US" altLang="en-US" sz="2100" b="0">
                  <a:solidFill>
                    <a:srgbClr val="000000"/>
                  </a:solidFill>
                  <a:latin typeface="Helvetica" panose="020B0604020202020204" pitchFamily="34" charset="0"/>
                </a:rPr>
                <a:t>7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8146" name="Rectangle 97"/>
            <p:cNvSpPr>
              <a:spLocks noChangeArrowheads="1"/>
            </p:cNvSpPr>
            <p:nvPr/>
          </p:nvSpPr>
          <p:spPr bwMode="auto">
            <a:xfrm>
              <a:off x="7899400" y="5427664"/>
              <a:ext cx="147638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 eaLnBrk="1" hangingPunct="1"/>
              <a:r>
                <a:rPr lang="en-US" altLang="en-US" sz="2100" b="0">
                  <a:solidFill>
                    <a:srgbClr val="000000"/>
                  </a:solidFill>
                  <a:latin typeface="Helvetica" panose="020B0604020202020204" pitchFamily="34" charset="0"/>
                </a:rPr>
                <a:t>6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98766" y="3657600"/>
            <a:ext cx="4698999" cy="2850357"/>
          </a:xfrm>
        </p:spPr>
        <p:txBody>
          <a:bodyPr/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resistance of mosquitoes to the insecticide DDT was a relatively rare phenotype 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DDT as a selection pressure, the alleles that allowed for resistance to DDT became more frequent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6765" y="365125"/>
            <a:ext cx="4154486" cy="275431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Directional selection from the introduction</a:t>
            </a:r>
            <a:r>
              <a:rPr lang="en-US" b="1" baseline="0" dirty="0" smtClean="0"/>
              <a:t> of DDT for mosquitos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906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36" descr="bro25332_25_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4" y="433389"/>
            <a:ext cx="5310187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179" name="Group 33"/>
          <p:cNvGrpSpPr>
            <a:grpSpLocks/>
          </p:cNvGrpSpPr>
          <p:nvPr/>
        </p:nvGrpSpPr>
        <p:grpSpPr bwMode="auto">
          <a:xfrm>
            <a:off x="6100763" y="422275"/>
            <a:ext cx="139700" cy="2095500"/>
            <a:chOff x="1912783" y="544513"/>
            <a:chExt cx="139700" cy="2095500"/>
          </a:xfrm>
        </p:grpSpPr>
        <p:sp>
          <p:nvSpPr>
            <p:cNvPr id="50209" name="Line 35"/>
            <p:cNvSpPr>
              <a:spLocks noChangeShapeType="1"/>
            </p:cNvSpPr>
            <p:nvPr/>
          </p:nvSpPr>
          <p:spPr bwMode="auto">
            <a:xfrm flipV="1">
              <a:off x="1979839" y="665163"/>
              <a:ext cx="1587" cy="1974850"/>
            </a:xfrm>
            <a:prstGeom prst="line">
              <a:avLst/>
            </a:prstGeom>
            <a:noFill/>
            <a:ln w="1612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0" name="Freeform 36"/>
            <p:cNvSpPr>
              <a:spLocks/>
            </p:cNvSpPr>
            <p:nvPr/>
          </p:nvSpPr>
          <p:spPr bwMode="auto">
            <a:xfrm>
              <a:off x="1912783" y="544513"/>
              <a:ext cx="139700" cy="171450"/>
            </a:xfrm>
            <a:custGeom>
              <a:avLst/>
              <a:gdLst>
                <a:gd name="T0" fmla="*/ 2147483647 w 88"/>
                <a:gd name="T1" fmla="*/ 0 h 108"/>
                <a:gd name="T2" fmla="*/ 2147483647 w 88"/>
                <a:gd name="T3" fmla="*/ 2147483647 h 108"/>
                <a:gd name="T4" fmla="*/ 2147483647 w 88"/>
                <a:gd name="T5" fmla="*/ 2147483647 h 108"/>
                <a:gd name="T6" fmla="*/ 0 w 88"/>
                <a:gd name="T7" fmla="*/ 2147483647 h 108"/>
                <a:gd name="T8" fmla="*/ 2147483647 w 88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108"/>
                <a:gd name="T17" fmla="*/ 88 w 88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108">
                  <a:moveTo>
                    <a:pt x="44" y="0"/>
                  </a:moveTo>
                  <a:lnTo>
                    <a:pt x="88" y="108"/>
                  </a:lnTo>
                  <a:lnTo>
                    <a:pt x="44" y="82"/>
                  </a:lnTo>
                  <a:lnTo>
                    <a:pt x="0" y="108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180" name="Group 34"/>
          <p:cNvGrpSpPr>
            <a:grpSpLocks/>
          </p:cNvGrpSpPr>
          <p:nvPr/>
        </p:nvGrpSpPr>
        <p:grpSpPr bwMode="auto">
          <a:xfrm>
            <a:off x="6100763" y="3670300"/>
            <a:ext cx="139700" cy="2330450"/>
            <a:chOff x="1912783" y="3792538"/>
            <a:chExt cx="139700" cy="2330450"/>
          </a:xfrm>
        </p:grpSpPr>
        <p:sp>
          <p:nvSpPr>
            <p:cNvPr id="50207" name="Line 37"/>
            <p:cNvSpPr>
              <a:spLocks noChangeShapeType="1"/>
            </p:cNvSpPr>
            <p:nvPr/>
          </p:nvSpPr>
          <p:spPr bwMode="auto">
            <a:xfrm flipV="1">
              <a:off x="1979839" y="3913188"/>
              <a:ext cx="1587" cy="2209800"/>
            </a:xfrm>
            <a:prstGeom prst="line">
              <a:avLst/>
            </a:prstGeom>
            <a:noFill/>
            <a:ln w="1612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8" name="Freeform 38"/>
            <p:cNvSpPr>
              <a:spLocks/>
            </p:cNvSpPr>
            <p:nvPr/>
          </p:nvSpPr>
          <p:spPr bwMode="auto">
            <a:xfrm>
              <a:off x="1912783" y="3792538"/>
              <a:ext cx="139700" cy="171450"/>
            </a:xfrm>
            <a:custGeom>
              <a:avLst/>
              <a:gdLst>
                <a:gd name="T0" fmla="*/ 2147483647 w 88"/>
                <a:gd name="T1" fmla="*/ 0 h 108"/>
                <a:gd name="T2" fmla="*/ 2147483647 w 88"/>
                <a:gd name="T3" fmla="*/ 2147483647 h 108"/>
                <a:gd name="T4" fmla="*/ 2147483647 w 88"/>
                <a:gd name="T5" fmla="*/ 2147483647 h 108"/>
                <a:gd name="T6" fmla="*/ 0 w 88"/>
                <a:gd name="T7" fmla="*/ 2147483647 h 108"/>
                <a:gd name="T8" fmla="*/ 2147483647 w 88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108"/>
                <a:gd name="T17" fmla="*/ 88 w 88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108">
                  <a:moveTo>
                    <a:pt x="44" y="0"/>
                  </a:moveTo>
                  <a:lnTo>
                    <a:pt x="88" y="108"/>
                  </a:lnTo>
                  <a:lnTo>
                    <a:pt x="44" y="82"/>
                  </a:lnTo>
                  <a:lnTo>
                    <a:pt x="0" y="108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181" name="Group 115"/>
          <p:cNvGrpSpPr>
            <a:grpSpLocks/>
          </p:cNvGrpSpPr>
          <p:nvPr/>
        </p:nvGrpSpPr>
        <p:grpSpPr bwMode="auto">
          <a:xfrm>
            <a:off x="9685338" y="2708275"/>
            <a:ext cx="1485900" cy="120650"/>
            <a:chOff x="5497513" y="2840038"/>
            <a:chExt cx="1485900" cy="120650"/>
          </a:xfrm>
        </p:grpSpPr>
        <p:sp>
          <p:nvSpPr>
            <p:cNvPr id="50205" name="Line 39"/>
            <p:cNvSpPr>
              <a:spLocks noChangeShapeType="1"/>
            </p:cNvSpPr>
            <p:nvPr/>
          </p:nvSpPr>
          <p:spPr bwMode="auto">
            <a:xfrm>
              <a:off x="5497513" y="2900363"/>
              <a:ext cx="1323975" cy="1587"/>
            </a:xfrm>
            <a:prstGeom prst="line">
              <a:avLst/>
            </a:prstGeom>
            <a:noFill/>
            <a:ln w="1612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6" name="Freeform 40"/>
            <p:cNvSpPr>
              <a:spLocks/>
            </p:cNvSpPr>
            <p:nvPr/>
          </p:nvSpPr>
          <p:spPr bwMode="auto">
            <a:xfrm>
              <a:off x="6777038" y="2840038"/>
              <a:ext cx="206375" cy="120650"/>
            </a:xfrm>
            <a:custGeom>
              <a:avLst/>
              <a:gdLst>
                <a:gd name="T0" fmla="*/ 0 w 130"/>
                <a:gd name="T1" fmla="*/ 0 h 76"/>
                <a:gd name="T2" fmla="*/ 2147483647 w 130"/>
                <a:gd name="T3" fmla="*/ 2147483647 h 76"/>
                <a:gd name="T4" fmla="*/ 0 w 130"/>
                <a:gd name="T5" fmla="*/ 2147483647 h 76"/>
                <a:gd name="T6" fmla="*/ 2147483647 w 130"/>
                <a:gd name="T7" fmla="*/ 2147483647 h 76"/>
                <a:gd name="T8" fmla="*/ 0 w 130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76"/>
                <a:gd name="T17" fmla="*/ 130 w 130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76">
                  <a:moveTo>
                    <a:pt x="0" y="0"/>
                  </a:moveTo>
                  <a:lnTo>
                    <a:pt x="16" y="38"/>
                  </a:lnTo>
                  <a:lnTo>
                    <a:pt x="0" y="76"/>
                  </a:lnTo>
                  <a:lnTo>
                    <a:pt x="13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182" name="Group 114"/>
          <p:cNvGrpSpPr>
            <a:grpSpLocks/>
          </p:cNvGrpSpPr>
          <p:nvPr/>
        </p:nvGrpSpPr>
        <p:grpSpPr bwMode="auto">
          <a:xfrm>
            <a:off x="6761164" y="2708275"/>
            <a:ext cx="1463675" cy="120650"/>
            <a:chOff x="2573338" y="2840038"/>
            <a:chExt cx="1463675" cy="120650"/>
          </a:xfrm>
        </p:grpSpPr>
        <p:sp>
          <p:nvSpPr>
            <p:cNvPr id="50203" name="Line 41"/>
            <p:cNvSpPr>
              <a:spLocks noChangeShapeType="1"/>
            </p:cNvSpPr>
            <p:nvPr/>
          </p:nvSpPr>
          <p:spPr bwMode="auto">
            <a:xfrm flipH="1">
              <a:off x="2732088" y="2900363"/>
              <a:ext cx="1304925" cy="1587"/>
            </a:xfrm>
            <a:prstGeom prst="line">
              <a:avLst/>
            </a:prstGeom>
            <a:noFill/>
            <a:ln w="1612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4" name="Freeform 42"/>
            <p:cNvSpPr>
              <a:spLocks/>
            </p:cNvSpPr>
            <p:nvPr/>
          </p:nvSpPr>
          <p:spPr bwMode="auto">
            <a:xfrm>
              <a:off x="2573338" y="2840038"/>
              <a:ext cx="206375" cy="120650"/>
            </a:xfrm>
            <a:custGeom>
              <a:avLst/>
              <a:gdLst>
                <a:gd name="T0" fmla="*/ 2147483647 w 130"/>
                <a:gd name="T1" fmla="*/ 0 h 76"/>
                <a:gd name="T2" fmla="*/ 2147483647 w 130"/>
                <a:gd name="T3" fmla="*/ 2147483647 h 76"/>
                <a:gd name="T4" fmla="*/ 2147483647 w 130"/>
                <a:gd name="T5" fmla="*/ 2147483647 h 76"/>
                <a:gd name="T6" fmla="*/ 0 w 130"/>
                <a:gd name="T7" fmla="*/ 2147483647 h 76"/>
                <a:gd name="T8" fmla="*/ 2147483647 w 130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76"/>
                <a:gd name="T17" fmla="*/ 130 w 130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76">
                  <a:moveTo>
                    <a:pt x="130" y="0"/>
                  </a:moveTo>
                  <a:lnTo>
                    <a:pt x="112" y="38"/>
                  </a:lnTo>
                  <a:lnTo>
                    <a:pt x="128" y="76"/>
                  </a:lnTo>
                  <a:lnTo>
                    <a:pt x="0" y="38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183" name="Group 116"/>
          <p:cNvGrpSpPr>
            <a:grpSpLocks/>
          </p:cNvGrpSpPr>
          <p:nvPr/>
        </p:nvGrpSpPr>
        <p:grpSpPr bwMode="auto">
          <a:xfrm>
            <a:off x="9685338" y="6215063"/>
            <a:ext cx="1485900" cy="120650"/>
            <a:chOff x="5497513" y="6337074"/>
            <a:chExt cx="1485900" cy="120650"/>
          </a:xfrm>
        </p:grpSpPr>
        <p:sp>
          <p:nvSpPr>
            <p:cNvPr id="50201" name="Line 43"/>
            <p:cNvSpPr>
              <a:spLocks noChangeShapeType="1"/>
            </p:cNvSpPr>
            <p:nvPr/>
          </p:nvSpPr>
          <p:spPr bwMode="auto">
            <a:xfrm>
              <a:off x="5497513" y="6386513"/>
              <a:ext cx="1323975" cy="1587"/>
            </a:xfrm>
            <a:prstGeom prst="line">
              <a:avLst/>
            </a:prstGeom>
            <a:noFill/>
            <a:ln w="1612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2" name="Freeform 44"/>
            <p:cNvSpPr>
              <a:spLocks/>
            </p:cNvSpPr>
            <p:nvPr/>
          </p:nvSpPr>
          <p:spPr bwMode="auto">
            <a:xfrm>
              <a:off x="6777038" y="6337074"/>
              <a:ext cx="206375" cy="120650"/>
            </a:xfrm>
            <a:custGeom>
              <a:avLst/>
              <a:gdLst>
                <a:gd name="T0" fmla="*/ 0 w 130"/>
                <a:gd name="T1" fmla="*/ 0 h 76"/>
                <a:gd name="T2" fmla="*/ 2147483647 w 130"/>
                <a:gd name="T3" fmla="*/ 2147483647 h 76"/>
                <a:gd name="T4" fmla="*/ 0 w 130"/>
                <a:gd name="T5" fmla="*/ 2147483647 h 76"/>
                <a:gd name="T6" fmla="*/ 2147483647 w 130"/>
                <a:gd name="T7" fmla="*/ 2147483647 h 76"/>
                <a:gd name="T8" fmla="*/ 0 w 130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76"/>
                <a:gd name="T17" fmla="*/ 130 w 130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76">
                  <a:moveTo>
                    <a:pt x="0" y="0"/>
                  </a:moveTo>
                  <a:lnTo>
                    <a:pt x="16" y="38"/>
                  </a:lnTo>
                  <a:lnTo>
                    <a:pt x="0" y="76"/>
                  </a:lnTo>
                  <a:lnTo>
                    <a:pt x="13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184" name="Group 117"/>
          <p:cNvGrpSpPr>
            <a:grpSpLocks/>
          </p:cNvGrpSpPr>
          <p:nvPr/>
        </p:nvGrpSpPr>
        <p:grpSpPr bwMode="auto">
          <a:xfrm>
            <a:off x="6761164" y="6203950"/>
            <a:ext cx="1463675" cy="120650"/>
            <a:chOff x="2573338" y="6326188"/>
            <a:chExt cx="1463675" cy="120650"/>
          </a:xfrm>
        </p:grpSpPr>
        <p:sp>
          <p:nvSpPr>
            <p:cNvPr id="50199" name="Line 45"/>
            <p:cNvSpPr>
              <a:spLocks noChangeShapeType="1"/>
            </p:cNvSpPr>
            <p:nvPr/>
          </p:nvSpPr>
          <p:spPr bwMode="auto">
            <a:xfrm flipH="1">
              <a:off x="2732088" y="6386513"/>
              <a:ext cx="1304925" cy="1587"/>
            </a:xfrm>
            <a:prstGeom prst="line">
              <a:avLst/>
            </a:prstGeom>
            <a:noFill/>
            <a:ln w="1612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0" name="Freeform 46"/>
            <p:cNvSpPr>
              <a:spLocks/>
            </p:cNvSpPr>
            <p:nvPr/>
          </p:nvSpPr>
          <p:spPr bwMode="auto">
            <a:xfrm>
              <a:off x="2573338" y="6326188"/>
              <a:ext cx="206375" cy="120650"/>
            </a:xfrm>
            <a:custGeom>
              <a:avLst/>
              <a:gdLst>
                <a:gd name="T0" fmla="*/ 2147483647 w 130"/>
                <a:gd name="T1" fmla="*/ 0 h 76"/>
                <a:gd name="T2" fmla="*/ 2147483647 w 130"/>
                <a:gd name="T3" fmla="*/ 2147483647 h 76"/>
                <a:gd name="T4" fmla="*/ 2147483647 w 130"/>
                <a:gd name="T5" fmla="*/ 2147483647 h 76"/>
                <a:gd name="T6" fmla="*/ 0 w 130"/>
                <a:gd name="T7" fmla="*/ 2147483647 h 76"/>
                <a:gd name="T8" fmla="*/ 2147483647 w 130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76"/>
                <a:gd name="T17" fmla="*/ 130 w 130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76">
                  <a:moveTo>
                    <a:pt x="130" y="0"/>
                  </a:moveTo>
                  <a:lnTo>
                    <a:pt x="112" y="38"/>
                  </a:lnTo>
                  <a:lnTo>
                    <a:pt x="128" y="76"/>
                  </a:lnTo>
                  <a:lnTo>
                    <a:pt x="0" y="38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85" name="Freeform 47"/>
          <p:cNvSpPr>
            <a:spLocks/>
          </p:cNvSpPr>
          <p:nvPr/>
        </p:nvSpPr>
        <p:spPr bwMode="auto">
          <a:xfrm>
            <a:off x="8910639" y="2879725"/>
            <a:ext cx="257175" cy="654050"/>
          </a:xfrm>
          <a:custGeom>
            <a:avLst/>
            <a:gdLst>
              <a:gd name="T0" fmla="*/ 2147483647 w 162"/>
              <a:gd name="T1" fmla="*/ 2147483647 h 412"/>
              <a:gd name="T2" fmla="*/ 0 w 162"/>
              <a:gd name="T3" fmla="*/ 2147483647 h 412"/>
              <a:gd name="T4" fmla="*/ 2147483647 w 162"/>
              <a:gd name="T5" fmla="*/ 2147483647 h 412"/>
              <a:gd name="T6" fmla="*/ 2147483647 w 162"/>
              <a:gd name="T7" fmla="*/ 2147483647 h 412"/>
              <a:gd name="T8" fmla="*/ 2147483647 w 162"/>
              <a:gd name="T9" fmla="*/ 2147483647 h 412"/>
              <a:gd name="T10" fmla="*/ 2147483647 w 162"/>
              <a:gd name="T11" fmla="*/ 0 h 412"/>
              <a:gd name="T12" fmla="*/ 2147483647 w 162"/>
              <a:gd name="T13" fmla="*/ 0 h 412"/>
              <a:gd name="T14" fmla="*/ 2147483647 w 162"/>
              <a:gd name="T15" fmla="*/ 2147483647 h 412"/>
              <a:gd name="T16" fmla="*/ 2147483647 w 162"/>
              <a:gd name="T17" fmla="*/ 2147483647 h 412"/>
              <a:gd name="T18" fmla="*/ 2147483647 w 162"/>
              <a:gd name="T19" fmla="*/ 2147483647 h 412"/>
              <a:gd name="T20" fmla="*/ 2147483647 w 162"/>
              <a:gd name="T21" fmla="*/ 2147483647 h 4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2"/>
              <a:gd name="T34" fmla="*/ 0 h 412"/>
              <a:gd name="T35" fmla="*/ 162 w 162"/>
              <a:gd name="T36" fmla="*/ 412 h 4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2" h="412">
                <a:moveTo>
                  <a:pt x="86" y="412"/>
                </a:moveTo>
                <a:lnTo>
                  <a:pt x="0" y="226"/>
                </a:lnTo>
                <a:lnTo>
                  <a:pt x="56" y="246"/>
                </a:lnTo>
                <a:lnTo>
                  <a:pt x="68" y="108"/>
                </a:lnTo>
                <a:lnTo>
                  <a:pt x="78" y="0"/>
                </a:lnTo>
                <a:lnTo>
                  <a:pt x="90" y="104"/>
                </a:lnTo>
                <a:lnTo>
                  <a:pt x="106" y="246"/>
                </a:lnTo>
                <a:lnTo>
                  <a:pt x="162" y="220"/>
                </a:lnTo>
                <a:lnTo>
                  <a:pt x="86" y="412"/>
                </a:lnTo>
                <a:close/>
              </a:path>
            </a:pathLst>
          </a:custGeom>
          <a:solidFill>
            <a:srgbClr val="BF6048"/>
          </a:solidFill>
          <a:ln w="6477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6" name="Rectangle 48"/>
          <p:cNvSpPr>
            <a:spLocks noChangeArrowheads="1"/>
          </p:cNvSpPr>
          <p:nvPr/>
        </p:nvSpPr>
        <p:spPr bwMode="auto">
          <a:xfrm>
            <a:off x="6675439" y="641351"/>
            <a:ext cx="82554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algn="l" eaLnBrk="1" hangingPunct="1"/>
            <a:r>
              <a:rPr lang="en-US" altLang="en-US" sz="1400" b="0">
                <a:solidFill>
                  <a:srgbClr val="000000"/>
                </a:solidFill>
                <a:latin typeface="Helvetica" panose="020B0604020202020204" pitchFamily="34" charset="0"/>
              </a:rPr>
              <a:t>Starting</a:t>
            </a:r>
          </a:p>
          <a:p>
            <a:pPr algn="l" eaLnBrk="1" hangingPunct="1"/>
            <a:r>
              <a:rPr lang="en-US" altLang="en-US" sz="1400" b="0">
                <a:solidFill>
                  <a:srgbClr val="000000"/>
                </a:solidFill>
                <a:latin typeface="Helvetica" panose="020B0604020202020204" pitchFamily="34" charset="0"/>
              </a:rPr>
              <a:t>population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0187" name="Rectangle 66"/>
          <p:cNvSpPr>
            <a:spLocks noChangeArrowheads="1"/>
          </p:cNvSpPr>
          <p:nvPr/>
        </p:nvSpPr>
        <p:spPr bwMode="auto">
          <a:xfrm>
            <a:off x="8294688" y="6143625"/>
            <a:ext cx="13625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algn="l" eaLnBrk="1" hangingPunct="1"/>
            <a:r>
              <a:rPr lang="en-US" altLang="en-US" sz="1400">
                <a:solidFill>
                  <a:srgbClr val="000000"/>
                </a:solidFill>
                <a:latin typeface="Helvetica" panose="020B0604020202020204" pitchFamily="34" charset="0"/>
              </a:rPr>
              <a:t>Number of eggs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0188" name="Rectangle 78"/>
          <p:cNvSpPr>
            <a:spLocks noChangeArrowheads="1"/>
          </p:cNvSpPr>
          <p:nvPr/>
        </p:nvSpPr>
        <p:spPr bwMode="auto">
          <a:xfrm rot="-5400000">
            <a:off x="5212078" y="1351985"/>
            <a:ext cx="141224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algn="l" eaLnBrk="1" hangingPunct="1"/>
            <a:r>
              <a:rPr lang="en-US" altLang="en-US" sz="1400">
                <a:solidFill>
                  <a:srgbClr val="000000"/>
                </a:solidFill>
                <a:latin typeface="Helvetica" panose="020B0604020202020204" pitchFamily="34" charset="0"/>
              </a:rPr>
              <a:t>Number of nests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0189" name="Rectangle 91"/>
          <p:cNvSpPr>
            <a:spLocks noChangeArrowheads="1"/>
          </p:cNvSpPr>
          <p:nvPr/>
        </p:nvSpPr>
        <p:spPr bwMode="auto">
          <a:xfrm>
            <a:off x="6675438" y="3886200"/>
            <a:ext cx="84638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algn="l" eaLnBrk="1" hangingPunct="1"/>
            <a:r>
              <a:rPr lang="en-US" altLang="en-US" sz="1400" b="0">
                <a:solidFill>
                  <a:srgbClr val="000000"/>
                </a:solidFill>
                <a:latin typeface="Helvetica" panose="020B0604020202020204" pitchFamily="34" charset="0"/>
              </a:rPr>
              <a:t>Population</a:t>
            </a:r>
          </a:p>
          <a:p>
            <a:pPr algn="l" eaLnBrk="1" hangingPunct="1"/>
            <a:r>
              <a:rPr lang="en-US" altLang="en-US" sz="1400" b="0">
                <a:solidFill>
                  <a:srgbClr val="000000"/>
                </a:solidFill>
                <a:latin typeface="Helvetica" panose="020B0604020202020204" pitchFamily="34" charset="0"/>
              </a:rPr>
              <a:t>after</a:t>
            </a:r>
          </a:p>
          <a:p>
            <a:pPr algn="l" eaLnBrk="1" hangingPunct="1"/>
            <a:r>
              <a:rPr lang="en-US" altLang="en-US" sz="1400" b="0">
                <a:solidFill>
                  <a:srgbClr val="000000"/>
                </a:solidFill>
                <a:latin typeface="Helvetica" panose="020B0604020202020204" pitchFamily="34" charset="0"/>
              </a:rPr>
              <a:t>stabilizing</a:t>
            </a:r>
          </a:p>
          <a:p>
            <a:pPr algn="l" eaLnBrk="1" hangingPunct="1"/>
            <a:r>
              <a:rPr lang="en-US" altLang="en-US" sz="1400" b="0">
                <a:solidFill>
                  <a:srgbClr val="000000"/>
                </a:solidFill>
                <a:latin typeface="Helvetica" panose="020B0604020202020204" pitchFamily="34" charset="0"/>
              </a:rPr>
              <a:t>selection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0190" name="Rectangle 126"/>
          <p:cNvSpPr>
            <a:spLocks noChangeArrowheads="1"/>
          </p:cNvSpPr>
          <p:nvPr/>
        </p:nvSpPr>
        <p:spPr bwMode="auto">
          <a:xfrm>
            <a:off x="6376988" y="6146800"/>
            <a:ext cx="3478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algn="l" eaLnBrk="1" hangingPunct="1"/>
            <a:r>
              <a:rPr lang="en-US" altLang="en-US" sz="1400">
                <a:solidFill>
                  <a:srgbClr val="000000"/>
                </a:solidFill>
                <a:latin typeface="Helvetica" panose="020B0604020202020204" pitchFamily="34" charset="0"/>
              </a:rPr>
              <a:t>Few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0191" name="Rectangle 133"/>
          <p:cNvSpPr>
            <a:spLocks noChangeArrowheads="1"/>
          </p:cNvSpPr>
          <p:nvPr/>
        </p:nvSpPr>
        <p:spPr bwMode="auto">
          <a:xfrm>
            <a:off x="8294688" y="2654300"/>
            <a:ext cx="13625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algn="l" eaLnBrk="1" hangingPunct="1"/>
            <a:r>
              <a:rPr lang="en-US" altLang="en-US" sz="1400">
                <a:solidFill>
                  <a:srgbClr val="000000"/>
                </a:solidFill>
                <a:latin typeface="Helvetica" panose="020B0604020202020204" pitchFamily="34" charset="0"/>
              </a:rPr>
              <a:t>Number of eggs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0192" name="Rectangle 145"/>
          <p:cNvSpPr>
            <a:spLocks noChangeArrowheads="1"/>
          </p:cNvSpPr>
          <p:nvPr/>
        </p:nvSpPr>
        <p:spPr bwMode="auto">
          <a:xfrm>
            <a:off x="6376988" y="2657475"/>
            <a:ext cx="3478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algn="l" eaLnBrk="1" hangingPunct="1"/>
            <a:r>
              <a:rPr lang="en-US" altLang="en-US" sz="1400">
                <a:solidFill>
                  <a:srgbClr val="000000"/>
                </a:solidFill>
                <a:latin typeface="Helvetica" panose="020B0604020202020204" pitchFamily="34" charset="0"/>
              </a:rPr>
              <a:t>Few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0193" name="Rectangle 148"/>
          <p:cNvSpPr>
            <a:spLocks noChangeArrowheads="1"/>
          </p:cNvSpPr>
          <p:nvPr/>
        </p:nvSpPr>
        <p:spPr bwMode="auto">
          <a:xfrm>
            <a:off x="10726738" y="2657475"/>
            <a:ext cx="9509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lvl="1" algn="l" eaLnBrk="1" hangingPunct="1"/>
            <a:r>
              <a:rPr lang="en-US" altLang="en-US" sz="1400">
                <a:solidFill>
                  <a:srgbClr val="000000"/>
                </a:solidFill>
                <a:latin typeface="Helvetica" panose="020B0604020202020204" pitchFamily="34" charset="0"/>
              </a:rPr>
              <a:t>Many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0194" name="Rectangle 152"/>
          <p:cNvSpPr>
            <a:spLocks noChangeArrowheads="1"/>
          </p:cNvSpPr>
          <p:nvPr/>
        </p:nvSpPr>
        <p:spPr bwMode="auto">
          <a:xfrm rot="-5400000">
            <a:off x="5208903" y="4704785"/>
            <a:ext cx="141224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algn="l" eaLnBrk="1" hangingPunct="1"/>
            <a:r>
              <a:rPr lang="en-US" altLang="en-US" sz="1400">
                <a:solidFill>
                  <a:srgbClr val="000000"/>
                </a:solidFill>
                <a:latin typeface="Helvetica" panose="020B0604020202020204" pitchFamily="34" charset="0"/>
              </a:rPr>
              <a:t>Number of nests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0195" name="Rectangle 165"/>
          <p:cNvSpPr>
            <a:spLocks noChangeArrowheads="1"/>
          </p:cNvSpPr>
          <p:nvPr/>
        </p:nvSpPr>
        <p:spPr bwMode="auto">
          <a:xfrm>
            <a:off x="6627814" y="250825"/>
            <a:ext cx="4264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0287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defTabSz="10287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defTabSz="10287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defTabSz="10287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defTabSz="10287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defTabSz="10287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defTabSz="10287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defTabSz="10287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defTabSz="10287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00" b="0">
                <a:latin typeface="Arial" panose="020B0604020202020204" pitchFamily="34" charset="0"/>
              </a:rPr>
              <a:t>Copyright </a:t>
            </a:r>
            <a:r>
              <a:rPr lang="en-US" altLang="en-US" sz="800" b="0">
                <a:latin typeface="Arial" panose="020B0604020202020204" pitchFamily="34" charset="0"/>
                <a:cs typeface="Times New Roman" panose="02020603050405020304" pitchFamily="18" charset="0"/>
              </a:rPr>
              <a:t>© </a:t>
            </a:r>
            <a:r>
              <a:rPr lang="en-US" altLang="en-US" sz="800" b="0">
                <a:latin typeface="Arial" panose="020B0604020202020204" pitchFamily="34" charset="0"/>
              </a:rPr>
              <a:t>The McGraw-Hill Companies, Inc. Permission required for reproduction or display.</a:t>
            </a:r>
          </a:p>
        </p:txBody>
      </p:sp>
      <p:sp>
        <p:nvSpPr>
          <p:cNvPr id="50196" name="Rectangle 126"/>
          <p:cNvSpPr>
            <a:spLocks noChangeArrowheads="1"/>
          </p:cNvSpPr>
          <p:nvPr/>
        </p:nvSpPr>
        <p:spPr bwMode="auto">
          <a:xfrm>
            <a:off x="11214100" y="6149975"/>
            <a:ext cx="4568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algn="l" eaLnBrk="1" hangingPunct="1"/>
            <a:r>
              <a:rPr lang="en-US" altLang="en-US" sz="1400">
                <a:solidFill>
                  <a:srgbClr val="000000"/>
                </a:solidFill>
                <a:latin typeface="Helvetica" panose="020B0604020202020204" pitchFamily="34" charset="0"/>
              </a:rPr>
              <a:t>Many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0197" name="Content Placeholder 2"/>
          <p:cNvSpPr>
            <a:spLocks noGrp="1"/>
          </p:cNvSpPr>
          <p:nvPr>
            <p:ph idx="1"/>
          </p:nvPr>
        </p:nvSpPr>
        <p:spPr>
          <a:xfrm>
            <a:off x="0" y="6173789"/>
            <a:ext cx="8229600" cy="6397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dirty="0" smtClean="0"/>
              <a:t>Figure 25.9</a:t>
            </a: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0" y="1972588"/>
            <a:ext cx="5594351" cy="40281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>
                <a:latin typeface="Arial" panose="020B0604020202020204" pitchFamily="34" charset="0"/>
              </a:rPr>
              <a:t>Stabilizing selection - extreme phenotypes are selected against and the intermediate phenotypes have the highest fitness values</a:t>
            </a:r>
          </a:p>
          <a:p>
            <a:endParaRPr lang="en-US" altLang="en-US" sz="2400" dirty="0" smtClean="0">
              <a:latin typeface="Arial" panose="020B0604020202020204" pitchFamily="34" charset="0"/>
            </a:endParaRPr>
          </a:p>
          <a:p>
            <a:pPr lvl="1"/>
            <a:r>
              <a:rPr lang="en-US" altLang="en-US" dirty="0" smtClean="0">
                <a:latin typeface="Arial" panose="020B0604020202020204" pitchFamily="34" charset="0"/>
              </a:rPr>
              <a:t>Tends to decrease genetic diversity for a particular gene</a:t>
            </a:r>
          </a:p>
          <a:p>
            <a:pPr lvl="2"/>
            <a:r>
              <a:rPr lang="en-US" altLang="en-US" dirty="0" smtClean="0">
                <a:latin typeface="Arial" panose="020B0604020202020204" pitchFamily="34" charset="0"/>
              </a:rPr>
              <a:t>Eliminates those alleles that cause variation</a:t>
            </a:r>
          </a:p>
          <a:p>
            <a:pPr lvl="1"/>
            <a:endParaRPr lang="en-US" altLang="en-US" dirty="0" smtClean="0">
              <a:latin typeface="Arial" panose="020B0604020202020204" pitchFamily="34" charset="0"/>
            </a:endParaRPr>
          </a:p>
          <a:p>
            <a:pPr lvl="1"/>
            <a:r>
              <a:rPr lang="en-US" altLang="en-US" dirty="0" smtClean="0">
                <a:latin typeface="Arial" panose="020B0604020202020204" pitchFamily="34" charset="0"/>
              </a:rPr>
              <a:t>E.g. Laying eggs</a:t>
            </a:r>
          </a:p>
          <a:p>
            <a:pPr lvl="2"/>
            <a:r>
              <a:rPr lang="en-US" altLang="en-US" dirty="0" smtClean="0">
                <a:latin typeface="Arial" panose="020B0604020202020204" pitchFamily="34" charset="0"/>
              </a:rPr>
              <a:t>Too many eggs drains resources to care for young</a:t>
            </a:r>
          </a:p>
          <a:p>
            <a:pPr lvl="2"/>
            <a:r>
              <a:rPr lang="en-US" altLang="en-US" dirty="0" smtClean="0">
                <a:latin typeface="Arial" panose="020B0604020202020204" pitchFamily="34" charset="0"/>
              </a:rPr>
              <a:t>Too few eggs does not contribute to next generation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Stabilizing Selection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5587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0644" name="Rectangle 4"/>
          <p:cNvSpPr>
            <a:spLocks noGrp="1" noChangeArrowheads="1"/>
          </p:cNvSpPr>
          <p:nvPr>
            <p:ph type="title"/>
          </p:nvPr>
        </p:nvSpPr>
        <p:spPr>
          <a:xfrm>
            <a:off x="358775" y="418132"/>
            <a:ext cx="8915400" cy="8382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latin typeface="Arial" panose="020B0604020202020204" pitchFamily="34" charset="0"/>
              </a:rPr>
              <a:t>Disruptive Selection</a:t>
            </a:r>
          </a:p>
        </p:txBody>
      </p:sp>
      <p:sp>
        <p:nvSpPr>
          <p:cNvPr id="4080642" name="Rectangle 2"/>
          <p:cNvSpPr>
            <a:spLocks noGrp="1" noChangeArrowheads="1"/>
          </p:cNvSpPr>
          <p:nvPr>
            <p:ph idx="1"/>
          </p:nvPr>
        </p:nvSpPr>
        <p:spPr>
          <a:xfrm>
            <a:off x="150244" y="1720290"/>
            <a:ext cx="5708650" cy="382064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</a:rPr>
              <a:t>Disruptive selection favors the survival of two or more different genotypes with different phenotypes</a:t>
            </a:r>
          </a:p>
          <a:p>
            <a:pPr lvl="1" eaLnBrk="1" hangingPunct="1"/>
            <a:endParaRPr lang="en-US" altLang="en-US" dirty="0">
              <a:latin typeface="Arial" panose="020B0604020202020204" pitchFamily="34" charset="0"/>
            </a:endParaRP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</a:rPr>
              <a:t>Also known as diversifying selection</a:t>
            </a:r>
          </a:p>
          <a:p>
            <a:pPr lvl="1" eaLnBrk="1" hangingPunct="1"/>
            <a:endParaRPr lang="en-US" altLang="en-US" dirty="0">
              <a:latin typeface="Arial" panose="020B0604020202020204" pitchFamily="34" charset="0"/>
            </a:endParaRP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</a:rPr>
              <a:t>Caused by fitness values for a given genotype that vary in different </a:t>
            </a:r>
            <a:r>
              <a:rPr lang="en-US" altLang="en-US" dirty="0" smtClean="0">
                <a:latin typeface="Arial" panose="020B0604020202020204" pitchFamily="34" charset="0"/>
              </a:rPr>
              <a:t>environments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1204" name="Rectangle 3"/>
          <p:cNvSpPr>
            <a:spLocks noChangeArrowheads="1"/>
          </p:cNvSpPr>
          <p:nvPr/>
        </p:nvSpPr>
        <p:spPr bwMode="auto">
          <a:xfrm>
            <a:off x="2133600" y="6477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en-US" sz="900">
                <a:latin typeface="Times New Roman" panose="02020603050405020304" pitchFamily="18" charset="0"/>
              </a:rPr>
              <a:t>Copyright ©The McGraw-Hill Companies, Inc. Permission required for reproduction or display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706379" y="152400"/>
            <a:ext cx="5485621" cy="6121431"/>
            <a:chOff x="4037792" y="47625"/>
            <a:chExt cx="5485621" cy="6121431"/>
          </a:xfrm>
        </p:grpSpPr>
        <p:pic>
          <p:nvPicPr>
            <p:cNvPr id="6" name="Picture 126" descr="bro25332_25_10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8825" y="225426"/>
              <a:ext cx="4954588" cy="560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03"/>
            <p:cNvGrpSpPr>
              <a:grpSpLocks/>
            </p:cNvGrpSpPr>
            <p:nvPr/>
          </p:nvGrpSpPr>
          <p:grpSpPr bwMode="auto">
            <a:xfrm>
              <a:off x="4598988" y="2530476"/>
              <a:ext cx="4838700" cy="111125"/>
              <a:chOff x="2390775" y="2852738"/>
              <a:chExt cx="4838700" cy="111125"/>
            </a:xfrm>
          </p:grpSpPr>
          <p:sp>
            <p:nvSpPr>
              <p:cNvPr id="8" name="Line 33"/>
              <p:cNvSpPr>
                <a:spLocks noChangeShapeType="1"/>
              </p:cNvSpPr>
              <p:nvPr/>
            </p:nvSpPr>
            <p:spPr bwMode="auto">
              <a:xfrm flipV="1">
                <a:off x="2466975" y="2906713"/>
                <a:ext cx="4613275" cy="3175"/>
              </a:xfrm>
              <a:prstGeom prst="line">
                <a:avLst/>
              </a:prstGeom>
              <a:noFill/>
              <a:ln w="1498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34"/>
              <p:cNvSpPr>
                <a:spLocks/>
              </p:cNvSpPr>
              <p:nvPr/>
            </p:nvSpPr>
            <p:spPr bwMode="auto">
              <a:xfrm>
                <a:off x="7035800" y="2852738"/>
                <a:ext cx="193675" cy="111125"/>
              </a:xfrm>
              <a:custGeom>
                <a:avLst/>
                <a:gdLst>
                  <a:gd name="T0" fmla="*/ 0 w 122"/>
                  <a:gd name="T1" fmla="*/ 0 h 70"/>
                  <a:gd name="T2" fmla="*/ 2147483647 w 122"/>
                  <a:gd name="T3" fmla="*/ 2147483647 h 70"/>
                  <a:gd name="T4" fmla="*/ 0 w 122"/>
                  <a:gd name="T5" fmla="*/ 2147483647 h 70"/>
                  <a:gd name="T6" fmla="*/ 2147483647 w 122"/>
                  <a:gd name="T7" fmla="*/ 2147483647 h 70"/>
                  <a:gd name="T8" fmla="*/ 0 w 122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70"/>
                  <a:gd name="T17" fmla="*/ 122 w 122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70">
                    <a:moveTo>
                      <a:pt x="0" y="0"/>
                    </a:moveTo>
                    <a:lnTo>
                      <a:pt x="16" y="34"/>
                    </a:lnTo>
                    <a:lnTo>
                      <a:pt x="0" y="70"/>
                    </a:lnTo>
                    <a:lnTo>
                      <a:pt x="122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35"/>
              <p:cNvSpPr>
                <a:spLocks/>
              </p:cNvSpPr>
              <p:nvPr/>
            </p:nvSpPr>
            <p:spPr bwMode="auto">
              <a:xfrm>
                <a:off x="2390775" y="2852738"/>
                <a:ext cx="193675" cy="111125"/>
              </a:xfrm>
              <a:custGeom>
                <a:avLst/>
                <a:gdLst>
                  <a:gd name="T0" fmla="*/ 2147483647 w 122"/>
                  <a:gd name="T1" fmla="*/ 0 h 70"/>
                  <a:gd name="T2" fmla="*/ 2147483647 w 122"/>
                  <a:gd name="T3" fmla="*/ 2147483647 h 70"/>
                  <a:gd name="T4" fmla="*/ 2147483647 w 122"/>
                  <a:gd name="T5" fmla="*/ 2147483647 h 70"/>
                  <a:gd name="T6" fmla="*/ 0 w 122"/>
                  <a:gd name="T7" fmla="*/ 2147483647 h 70"/>
                  <a:gd name="T8" fmla="*/ 2147483647 w 122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70"/>
                  <a:gd name="T17" fmla="*/ 122 w 122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70">
                    <a:moveTo>
                      <a:pt x="122" y="0"/>
                    </a:moveTo>
                    <a:lnTo>
                      <a:pt x="106" y="34"/>
                    </a:lnTo>
                    <a:lnTo>
                      <a:pt x="122" y="70"/>
                    </a:lnTo>
                    <a:lnTo>
                      <a:pt x="0" y="34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04"/>
            <p:cNvGrpSpPr>
              <a:grpSpLocks/>
            </p:cNvGrpSpPr>
            <p:nvPr/>
          </p:nvGrpSpPr>
          <p:grpSpPr bwMode="auto">
            <a:xfrm>
              <a:off x="4311650" y="238126"/>
              <a:ext cx="114300" cy="2136775"/>
              <a:chOff x="2103211" y="560388"/>
              <a:chExt cx="114300" cy="2136775"/>
            </a:xfrm>
          </p:grpSpPr>
          <p:sp>
            <p:nvSpPr>
              <p:cNvPr id="12" name="Line 36"/>
              <p:cNvSpPr>
                <a:spLocks noChangeShapeType="1"/>
              </p:cNvSpPr>
              <p:nvPr/>
            </p:nvSpPr>
            <p:spPr bwMode="auto">
              <a:xfrm flipV="1">
                <a:off x="2149475" y="709613"/>
                <a:ext cx="1588" cy="1987550"/>
              </a:xfrm>
              <a:prstGeom prst="line">
                <a:avLst/>
              </a:prstGeom>
              <a:noFill/>
              <a:ln w="1498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37"/>
              <p:cNvSpPr>
                <a:spLocks/>
              </p:cNvSpPr>
              <p:nvPr/>
            </p:nvSpPr>
            <p:spPr bwMode="auto">
              <a:xfrm>
                <a:off x="2103211" y="560388"/>
                <a:ext cx="114300" cy="193675"/>
              </a:xfrm>
              <a:custGeom>
                <a:avLst/>
                <a:gdLst>
                  <a:gd name="T0" fmla="*/ 0 w 72"/>
                  <a:gd name="T1" fmla="*/ 2147483647 h 122"/>
                  <a:gd name="T2" fmla="*/ 2147483647 w 72"/>
                  <a:gd name="T3" fmla="*/ 2147483647 h 122"/>
                  <a:gd name="T4" fmla="*/ 2147483647 w 72"/>
                  <a:gd name="T5" fmla="*/ 2147483647 h 122"/>
                  <a:gd name="T6" fmla="*/ 2147483647 w 72"/>
                  <a:gd name="T7" fmla="*/ 0 h 122"/>
                  <a:gd name="T8" fmla="*/ 0 w 72"/>
                  <a:gd name="T9" fmla="*/ 2147483647 h 1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22"/>
                  <a:gd name="T17" fmla="*/ 72 w 72"/>
                  <a:gd name="T18" fmla="*/ 122 h 1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22">
                    <a:moveTo>
                      <a:pt x="0" y="122"/>
                    </a:moveTo>
                    <a:lnTo>
                      <a:pt x="36" y="106"/>
                    </a:lnTo>
                    <a:lnTo>
                      <a:pt x="72" y="122"/>
                    </a:lnTo>
                    <a:lnTo>
                      <a:pt x="36" y="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106"/>
            <p:cNvGrpSpPr>
              <a:grpSpLocks/>
            </p:cNvGrpSpPr>
            <p:nvPr/>
          </p:nvGrpSpPr>
          <p:grpSpPr bwMode="auto">
            <a:xfrm>
              <a:off x="4598988" y="5851525"/>
              <a:ext cx="4838700" cy="122238"/>
              <a:chOff x="2390775" y="6173788"/>
              <a:chExt cx="4838700" cy="122011"/>
            </a:xfrm>
          </p:grpSpPr>
          <p:sp>
            <p:nvSpPr>
              <p:cNvPr id="15" name="Line 38"/>
              <p:cNvSpPr>
                <a:spLocks noChangeShapeType="1"/>
              </p:cNvSpPr>
              <p:nvPr/>
            </p:nvSpPr>
            <p:spPr bwMode="auto">
              <a:xfrm>
                <a:off x="2466975" y="6230938"/>
                <a:ext cx="4613275" cy="1587"/>
              </a:xfrm>
              <a:prstGeom prst="line">
                <a:avLst/>
              </a:prstGeom>
              <a:noFill/>
              <a:ln w="1498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39"/>
              <p:cNvSpPr>
                <a:spLocks/>
              </p:cNvSpPr>
              <p:nvPr/>
            </p:nvSpPr>
            <p:spPr bwMode="auto">
              <a:xfrm>
                <a:off x="7035800" y="6184674"/>
                <a:ext cx="193675" cy="111125"/>
              </a:xfrm>
              <a:custGeom>
                <a:avLst/>
                <a:gdLst>
                  <a:gd name="T0" fmla="*/ 0 w 122"/>
                  <a:gd name="T1" fmla="*/ 0 h 70"/>
                  <a:gd name="T2" fmla="*/ 2147483647 w 122"/>
                  <a:gd name="T3" fmla="*/ 2147483647 h 70"/>
                  <a:gd name="T4" fmla="*/ 0 w 122"/>
                  <a:gd name="T5" fmla="*/ 2147483647 h 70"/>
                  <a:gd name="T6" fmla="*/ 2147483647 w 122"/>
                  <a:gd name="T7" fmla="*/ 2147483647 h 70"/>
                  <a:gd name="T8" fmla="*/ 0 w 122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70"/>
                  <a:gd name="T17" fmla="*/ 122 w 122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70">
                    <a:moveTo>
                      <a:pt x="0" y="0"/>
                    </a:moveTo>
                    <a:lnTo>
                      <a:pt x="16" y="36"/>
                    </a:lnTo>
                    <a:lnTo>
                      <a:pt x="0" y="70"/>
                    </a:lnTo>
                    <a:lnTo>
                      <a:pt x="122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40"/>
              <p:cNvSpPr>
                <a:spLocks/>
              </p:cNvSpPr>
              <p:nvPr/>
            </p:nvSpPr>
            <p:spPr bwMode="auto">
              <a:xfrm>
                <a:off x="2390775" y="6173788"/>
                <a:ext cx="193675" cy="111125"/>
              </a:xfrm>
              <a:custGeom>
                <a:avLst/>
                <a:gdLst>
                  <a:gd name="T0" fmla="*/ 2147483647 w 122"/>
                  <a:gd name="T1" fmla="*/ 0 h 70"/>
                  <a:gd name="T2" fmla="*/ 2147483647 w 122"/>
                  <a:gd name="T3" fmla="*/ 2147483647 h 70"/>
                  <a:gd name="T4" fmla="*/ 2147483647 w 122"/>
                  <a:gd name="T5" fmla="*/ 2147483647 h 70"/>
                  <a:gd name="T6" fmla="*/ 0 w 122"/>
                  <a:gd name="T7" fmla="*/ 2147483647 h 70"/>
                  <a:gd name="T8" fmla="*/ 2147483647 w 122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70"/>
                  <a:gd name="T17" fmla="*/ 122 w 122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70">
                    <a:moveTo>
                      <a:pt x="122" y="0"/>
                    </a:moveTo>
                    <a:lnTo>
                      <a:pt x="106" y="36"/>
                    </a:lnTo>
                    <a:lnTo>
                      <a:pt x="122" y="70"/>
                    </a:lnTo>
                    <a:lnTo>
                      <a:pt x="0" y="36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05"/>
            <p:cNvGrpSpPr>
              <a:grpSpLocks/>
            </p:cNvGrpSpPr>
            <p:nvPr/>
          </p:nvGrpSpPr>
          <p:grpSpPr bwMode="auto">
            <a:xfrm>
              <a:off x="4311650" y="3559176"/>
              <a:ext cx="114300" cy="2136775"/>
              <a:chOff x="2103211" y="3881438"/>
              <a:chExt cx="114300" cy="2136775"/>
            </a:xfrm>
          </p:grpSpPr>
          <p:sp>
            <p:nvSpPr>
              <p:cNvPr id="19" name="Line 41"/>
              <p:cNvSpPr>
                <a:spLocks noChangeShapeType="1"/>
              </p:cNvSpPr>
              <p:nvPr/>
            </p:nvSpPr>
            <p:spPr bwMode="auto">
              <a:xfrm flipV="1">
                <a:off x="2149475" y="4033838"/>
                <a:ext cx="1588" cy="1984375"/>
              </a:xfrm>
              <a:prstGeom prst="line">
                <a:avLst/>
              </a:prstGeom>
              <a:noFill/>
              <a:ln w="1498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42"/>
              <p:cNvSpPr>
                <a:spLocks/>
              </p:cNvSpPr>
              <p:nvPr/>
            </p:nvSpPr>
            <p:spPr bwMode="auto">
              <a:xfrm>
                <a:off x="2103211" y="3881438"/>
                <a:ext cx="114300" cy="193675"/>
              </a:xfrm>
              <a:custGeom>
                <a:avLst/>
                <a:gdLst>
                  <a:gd name="T0" fmla="*/ 0 w 72"/>
                  <a:gd name="T1" fmla="*/ 2147483647 h 122"/>
                  <a:gd name="T2" fmla="*/ 2147483647 w 72"/>
                  <a:gd name="T3" fmla="*/ 2147483647 h 122"/>
                  <a:gd name="T4" fmla="*/ 2147483647 w 72"/>
                  <a:gd name="T5" fmla="*/ 2147483647 h 122"/>
                  <a:gd name="T6" fmla="*/ 2147483647 w 72"/>
                  <a:gd name="T7" fmla="*/ 0 h 122"/>
                  <a:gd name="T8" fmla="*/ 0 w 72"/>
                  <a:gd name="T9" fmla="*/ 2147483647 h 1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22"/>
                  <a:gd name="T17" fmla="*/ 72 w 72"/>
                  <a:gd name="T18" fmla="*/ 122 h 1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22">
                    <a:moveTo>
                      <a:pt x="0" y="122"/>
                    </a:moveTo>
                    <a:lnTo>
                      <a:pt x="36" y="108"/>
                    </a:lnTo>
                    <a:lnTo>
                      <a:pt x="72" y="122"/>
                    </a:lnTo>
                    <a:lnTo>
                      <a:pt x="36" y="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Freeform 43"/>
            <p:cNvSpPr>
              <a:spLocks/>
            </p:cNvSpPr>
            <p:nvPr/>
          </p:nvSpPr>
          <p:spPr bwMode="auto">
            <a:xfrm>
              <a:off x="6904039" y="2895600"/>
              <a:ext cx="238125" cy="603250"/>
            </a:xfrm>
            <a:custGeom>
              <a:avLst/>
              <a:gdLst>
                <a:gd name="T0" fmla="*/ 2147483647 w 150"/>
                <a:gd name="T1" fmla="*/ 2147483647 h 380"/>
                <a:gd name="T2" fmla="*/ 0 w 150"/>
                <a:gd name="T3" fmla="*/ 2147483647 h 380"/>
                <a:gd name="T4" fmla="*/ 2147483647 w 150"/>
                <a:gd name="T5" fmla="*/ 2147483647 h 380"/>
                <a:gd name="T6" fmla="*/ 2147483647 w 150"/>
                <a:gd name="T7" fmla="*/ 2147483647 h 380"/>
                <a:gd name="T8" fmla="*/ 2147483647 w 150"/>
                <a:gd name="T9" fmla="*/ 2147483647 h 380"/>
                <a:gd name="T10" fmla="*/ 2147483647 w 150"/>
                <a:gd name="T11" fmla="*/ 0 h 380"/>
                <a:gd name="T12" fmla="*/ 2147483647 w 150"/>
                <a:gd name="T13" fmla="*/ 0 h 380"/>
                <a:gd name="T14" fmla="*/ 2147483647 w 150"/>
                <a:gd name="T15" fmla="*/ 2147483647 h 380"/>
                <a:gd name="T16" fmla="*/ 2147483647 w 150"/>
                <a:gd name="T17" fmla="*/ 2147483647 h 380"/>
                <a:gd name="T18" fmla="*/ 2147483647 w 150"/>
                <a:gd name="T19" fmla="*/ 2147483647 h 380"/>
                <a:gd name="T20" fmla="*/ 2147483647 w 150"/>
                <a:gd name="T21" fmla="*/ 2147483647 h 3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0"/>
                <a:gd name="T34" fmla="*/ 0 h 380"/>
                <a:gd name="T35" fmla="*/ 150 w 150"/>
                <a:gd name="T36" fmla="*/ 380 h 3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0" h="380">
                  <a:moveTo>
                    <a:pt x="80" y="380"/>
                  </a:moveTo>
                  <a:lnTo>
                    <a:pt x="0" y="204"/>
                  </a:lnTo>
                  <a:lnTo>
                    <a:pt x="54" y="224"/>
                  </a:lnTo>
                  <a:lnTo>
                    <a:pt x="64" y="98"/>
                  </a:lnTo>
                  <a:lnTo>
                    <a:pt x="72" y="0"/>
                  </a:lnTo>
                  <a:lnTo>
                    <a:pt x="84" y="94"/>
                  </a:lnTo>
                  <a:lnTo>
                    <a:pt x="100" y="224"/>
                  </a:lnTo>
                  <a:lnTo>
                    <a:pt x="150" y="200"/>
                  </a:lnTo>
                  <a:lnTo>
                    <a:pt x="80" y="380"/>
                  </a:lnTo>
                  <a:close/>
                </a:path>
              </a:pathLst>
            </a:custGeom>
            <a:solidFill>
              <a:srgbClr val="BF6048"/>
            </a:solidFill>
            <a:ln w="647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44"/>
            <p:cNvSpPr>
              <a:spLocks noChangeArrowheads="1"/>
            </p:cNvSpPr>
            <p:nvPr/>
          </p:nvSpPr>
          <p:spPr bwMode="auto">
            <a:xfrm rot="-5400000">
              <a:off x="3259374" y="1179500"/>
              <a:ext cx="1756891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 eaLnBrk="1" hangingPunct="1"/>
              <a:r>
                <a:rPr lang="en-US" altLang="en-US" sz="1300">
                  <a:solidFill>
                    <a:srgbClr val="000000"/>
                  </a:solidFill>
                  <a:latin typeface="Helvetica" panose="020B0604020202020204" pitchFamily="34" charset="0"/>
                </a:rPr>
                <a:t>Number of individuals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3" name="Rectangle 63"/>
            <p:cNvSpPr>
              <a:spLocks noChangeArrowheads="1"/>
            </p:cNvSpPr>
            <p:nvPr/>
          </p:nvSpPr>
          <p:spPr bwMode="auto">
            <a:xfrm>
              <a:off x="6592888" y="2647951"/>
              <a:ext cx="85600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 eaLnBrk="1" hangingPunct="1"/>
              <a:r>
                <a:rPr lang="en-US" altLang="en-US" sz="1300">
                  <a:solidFill>
                    <a:srgbClr val="000000"/>
                  </a:solidFill>
                  <a:latin typeface="Helvetica" panose="020B0604020202020204" pitchFamily="34" charset="0"/>
                </a:rPr>
                <a:t>Phenotype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4" name="Rectangle 72"/>
            <p:cNvSpPr>
              <a:spLocks noChangeArrowheads="1"/>
            </p:cNvSpPr>
            <p:nvPr/>
          </p:nvSpPr>
          <p:spPr bwMode="auto">
            <a:xfrm>
              <a:off x="7748588" y="508001"/>
              <a:ext cx="139301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 eaLnBrk="1" hangingPunct="1"/>
              <a:r>
                <a:rPr lang="en-US" altLang="en-US" sz="1300" b="0">
                  <a:solidFill>
                    <a:srgbClr val="000000"/>
                  </a:solidFill>
                  <a:latin typeface="Helvetica" panose="020B0604020202020204" pitchFamily="34" charset="0"/>
                </a:rPr>
                <a:t>Starting population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5" name="Rectangle 90"/>
            <p:cNvSpPr>
              <a:spLocks noChangeArrowheads="1"/>
            </p:cNvSpPr>
            <p:nvPr/>
          </p:nvSpPr>
          <p:spPr bwMode="auto">
            <a:xfrm>
              <a:off x="7745414" y="3857625"/>
              <a:ext cx="14202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 eaLnBrk="1" hangingPunct="1"/>
              <a:r>
                <a:rPr lang="en-US" altLang="en-US" sz="1300" b="0">
                  <a:solidFill>
                    <a:srgbClr val="000000"/>
                  </a:solidFill>
                  <a:latin typeface="Helvetica" panose="020B0604020202020204" pitchFamily="34" charset="0"/>
                </a:rPr>
                <a:t>Population after</a:t>
              </a:r>
            </a:p>
            <a:p>
              <a:pPr algn="l" eaLnBrk="1" hangingPunct="1"/>
              <a:r>
                <a:rPr lang="en-US" altLang="en-US" sz="1300" b="0">
                  <a:solidFill>
                    <a:srgbClr val="000000"/>
                  </a:solidFill>
                  <a:latin typeface="Helvetica" panose="020B0604020202020204" pitchFamily="34" charset="0"/>
                </a:rPr>
                <a:t>disruptive selection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6" name="Rectangle 124"/>
            <p:cNvSpPr>
              <a:spLocks noChangeArrowheads="1"/>
            </p:cNvSpPr>
            <p:nvPr/>
          </p:nvSpPr>
          <p:spPr bwMode="auto">
            <a:xfrm rot="-5400000">
              <a:off x="3259374" y="4457687"/>
              <a:ext cx="1756891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 eaLnBrk="1" hangingPunct="1"/>
              <a:r>
                <a:rPr lang="en-US" altLang="en-US" sz="1300">
                  <a:solidFill>
                    <a:srgbClr val="000000"/>
                  </a:solidFill>
                  <a:latin typeface="Helvetica" panose="020B0604020202020204" pitchFamily="34" charset="0"/>
                </a:rPr>
                <a:t>Number of individuals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7" name="Rectangle 143"/>
            <p:cNvSpPr>
              <a:spLocks noChangeArrowheads="1"/>
            </p:cNvSpPr>
            <p:nvPr/>
          </p:nvSpPr>
          <p:spPr bwMode="auto">
            <a:xfrm>
              <a:off x="6592888" y="5969001"/>
              <a:ext cx="85600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 eaLnBrk="1" hangingPunct="1"/>
              <a:r>
                <a:rPr lang="en-US" altLang="en-US" sz="1300">
                  <a:solidFill>
                    <a:srgbClr val="000000"/>
                  </a:solidFill>
                  <a:latin typeface="Helvetica" panose="020B0604020202020204" pitchFamily="34" charset="0"/>
                </a:rPr>
                <a:t>Phenotype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8" name="Rectangle 152"/>
            <p:cNvSpPr>
              <a:spLocks noChangeArrowheads="1"/>
            </p:cNvSpPr>
            <p:nvPr/>
          </p:nvSpPr>
          <p:spPr bwMode="auto">
            <a:xfrm>
              <a:off x="4648201" y="47625"/>
              <a:ext cx="4264025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10287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defTabSz="10287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defTabSz="10287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defTabSz="10287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defTabSz="10287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defTabSz="10287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defTabSz="10287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defTabSz="10287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defTabSz="10287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800" b="0">
                  <a:latin typeface="Arial" panose="020B0604020202020204" pitchFamily="34" charset="0"/>
                </a:rPr>
                <a:t>Copyright </a:t>
              </a:r>
              <a:r>
                <a:rPr lang="en-US" altLang="en-US" sz="800" b="0">
                  <a:latin typeface="Arial" panose="020B0604020202020204" pitchFamily="34" charset="0"/>
                  <a:cs typeface="Times New Roman" panose="02020603050405020304" pitchFamily="18" charset="0"/>
                </a:rPr>
                <a:t>© </a:t>
              </a:r>
              <a:r>
                <a:rPr lang="en-US" altLang="en-US" sz="800" b="0">
                  <a:latin typeface="Arial" panose="020B0604020202020204" pitchFamily="34" charset="0"/>
                </a:rPr>
                <a:t>The McGraw-Hill Companies, Inc. Permission required for reproduction or display.</a:t>
              </a:r>
            </a:p>
          </p:txBody>
        </p:sp>
      </p:grpSp>
      <p:sp>
        <p:nvSpPr>
          <p:cNvPr id="29" name="Content Placeholder 2"/>
          <p:cNvSpPr txBox="1">
            <a:spLocks/>
          </p:cNvSpPr>
          <p:nvPr/>
        </p:nvSpPr>
        <p:spPr>
          <a:xfrm>
            <a:off x="131763" y="6113465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dirty="0" smtClean="0"/>
              <a:t>Figure 25.10</a:t>
            </a:r>
          </a:p>
        </p:txBody>
      </p:sp>
    </p:spTree>
    <p:extLst>
      <p:ext uri="{BB962C8B-B14F-4D97-AF65-F5344CB8AC3E}">
        <p14:creationId xmlns:p14="http://schemas.microsoft.com/office/powerpoint/2010/main" val="292957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8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0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80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0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80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0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80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0644" grpId="0"/>
      <p:bldP spid="4080642" grpId="0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1752600" y="457201"/>
            <a:ext cx="8229600" cy="4525963"/>
          </a:xfrm>
        </p:spPr>
        <p:txBody>
          <a:bodyPr/>
          <a:lstStyle/>
          <a:p>
            <a:pPr lvl="1" eaLnBrk="1" hangingPunct="1"/>
            <a:r>
              <a:rPr lang="en-US" altLang="en-US" dirty="0">
                <a:latin typeface="Arial" panose="020B0604020202020204" pitchFamily="34" charset="0"/>
              </a:rPr>
              <a:t>Example </a:t>
            </a:r>
            <a:r>
              <a:rPr lang="en-US" altLang="en-US" dirty="0" smtClean="0">
                <a:latin typeface="Arial" panose="020B0604020202020204" pitchFamily="34" charset="0"/>
              </a:rPr>
              <a:t>-- </a:t>
            </a:r>
            <a:r>
              <a:rPr lang="en-US" altLang="en-US" dirty="0">
                <a:latin typeface="Arial" panose="020B0604020202020204" pitchFamily="34" charset="0"/>
              </a:rPr>
              <a:t>snail that lives in woods and open fields</a:t>
            </a:r>
          </a:p>
          <a:p>
            <a:pPr lvl="2" eaLnBrk="1" hangingPunct="1"/>
            <a:endParaRPr lang="en-US" altLang="en-US" dirty="0" smtClean="0">
              <a:latin typeface="Arial" panose="020B0604020202020204" pitchFamily="34" charset="0"/>
            </a:endParaRPr>
          </a:p>
          <a:p>
            <a:pPr lvl="2" eaLnBrk="1" hangingPunct="1"/>
            <a:r>
              <a:rPr lang="en-US" altLang="en-US" dirty="0" smtClean="0">
                <a:latin typeface="Arial" panose="020B0604020202020204" pitchFamily="34" charset="0"/>
              </a:rPr>
              <a:t>brown shell color favored in woods with open soil</a:t>
            </a:r>
          </a:p>
          <a:p>
            <a:pPr lvl="2" eaLnBrk="1" hangingPunct="1"/>
            <a:endParaRPr lang="en-US" altLang="en-US" dirty="0" smtClean="0">
              <a:latin typeface="Arial" panose="020B0604020202020204" pitchFamily="34" charset="0"/>
            </a:endParaRPr>
          </a:p>
          <a:p>
            <a:pPr lvl="2" eaLnBrk="1" hangingPunct="1"/>
            <a:r>
              <a:rPr lang="en-US" altLang="en-US" dirty="0" smtClean="0">
                <a:latin typeface="Arial" panose="020B0604020202020204" pitchFamily="34" charset="0"/>
              </a:rPr>
              <a:t>pink shell color favored in woods with leaf litter</a:t>
            </a:r>
          </a:p>
          <a:p>
            <a:pPr lvl="2" eaLnBrk="1" hangingPunct="1"/>
            <a:endParaRPr lang="en-US" altLang="en-US" dirty="0" smtClean="0">
              <a:latin typeface="Arial" panose="020B0604020202020204" pitchFamily="34" charset="0"/>
            </a:endParaRPr>
          </a:p>
          <a:p>
            <a:pPr lvl="2" eaLnBrk="1" hangingPunct="1"/>
            <a:r>
              <a:rPr lang="en-US" altLang="en-US" dirty="0" smtClean="0">
                <a:latin typeface="Arial" panose="020B0604020202020204" pitchFamily="34" charset="0"/>
              </a:rPr>
              <a:t>yellow shell cover favored in sunny, grassy areas</a:t>
            </a:r>
          </a:p>
          <a:p>
            <a:pPr lvl="2" eaLnBrk="1" hangingPunct="1"/>
            <a:endParaRPr lang="en-US" altLang="en-US" dirty="0" smtClean="0">
              <a:latin typeface="Arial" panose="020B0604020202020204" pitchFamily="34" charset="0"/>
            </a:endParaRPr>
          </a:p>
          <a:p>
            <a:pPr lvl="2" eaLnBrk="1" hangingPunct="1"/>
            <a:r>
              <a:rPr lang="en-US" altLang="en-US" dirty="0" smtClean="0">
                <a:latin typeface="Arial" panose="020B0604020202020204" pitchFamily="34" charset="0"/>
              </a:rPr>
              <a:t>Migration maintains balance of polymorphisms</a:t>
            </a:r>
          </a:p>
          <a:p>
            <a:pPr lvl="2" eaLnBrk="1" hangingPunct="1"/>
            <a:endParaRPr lang="en-US" altLang="en-US" dirty="0" smtClean="0">
              <a:latin typeface="Arial" panose="020B0604020202020204" pitchFamily="34" charset="0"/>
            </a:endParaRPr>
          </a:p>
          <a:p>
            <a:pPr lvl="2" eaLnBrk="1" hangingPunct="1"/>
            <a:endParaRPr lang="en-US" altLang="en-US" dirty="0" smtClean="0">
              <a:latin typeface="Arial" panose="020B0604020202020204" pitchFamily="34" charset="0"/>
            </a:endParaRPr>
          </a:p>
          <a:p>
            <a:pPr lvl="2" eaLnBrk="1" hangingPunct="1"/>
            <a:endParaRPr lang="en-US" altLang="en-US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3297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1668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8915400" cy="6858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latin typeface="Arial" panose="020B0604020202020204" pitchFamily="34" charset="0"/>
              </a:rPr>
              <a:t>Balancing Selection</a:t>
            </a:r>
          </a:p>
        </p:txBody>
      </p:sp>
      <p:sp>
        <p:nvSpPr>
          <p:cNvPr id="4081666" name="Rectangle 2"/>
          <p:cNvSpPr>
            <a:spLocks noGrp="1" noChangeArrowheads="1"/>
          </p:cNvSpPr>
          <p:nvPr>
            <p:ph idx="1"/>
          </p:nvPr>
        </p:nvSpPr>
        <p:spPr>
          <a:xfrm>
            <a:off x="1752600" y="1215341"/>
            <a:ext cx="7877537" cy="467906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</a:rPr>
              <a:t>A polymorphism may reach an equilibrium where opposing selective forces balance each other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</a:rPr>
              <a:t>The population is not evolving toward allele fixation or elimination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</a:rPr>
              <a:t>Such a situation is known as balancing selection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</a:rPr>
              <a:t>It can occur because of different reasons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</a:rPr>
              <a:t>1.  The heterozygote is at a selective advantage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</a:rPr>
              <a:t>2.  A species occupies a region that contains heterogeneous </a:t>
            </a:r>
            <a:r>
              <a:rPr lang="en-US" altLang="en-US" dirty="0" smtClean="0">
                <a:latin typeface="Arial" panose="020B0604020202020204" pitchFamily="34" charset="0"/>
              </a:rPr>
              <a:t>environments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sz="2400" dirty="0">
                <a:latin typeface="Arial" panose="020B0604020202020204" pitchFamily="34" charset="0"/>
              </a:rPr>
              <a:t>The heterozygote is at a selective advantage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</a:rPr>
              <a:t>The higher fitness of the heterozygote is balanced by the lower fitness of both corresponding </a:t>
            </a:r>
            <a:r>
              <a:rPr lang="en-US" altLang="en-US" dirty="0" smtClean="0">
                <a:latin typeface="Arial" panose="020B0604020202020204" pitchFamily="34" charset="0"/>
              </a:rPr>
              <a:t>homozygotes</a:t>
            </a:r>
            <a:endParaRPr lang="en-US" altLang="en-US" dirty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55300" name="Rectangle 3"/>
          <p:cNvSpPr>
            <a:spLocks noChangeArrowheads="1"/>
          </p:cNvSpPr>
          <p:nvPr/>
        </p:nvSpPr>
        <p:spPr bwMode="auto">
          <a:xfrm>
            <a:off x="2133600" y="6477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en-US" sz="900">
                <a:latin typeface="Times New Roman" panose="02020603050405020304" pitchFamily="18" charset="0"/>
              </a:rPr>
              <a:t>Copyright ©The McGraw-Hill Companies, Inc. Permission required for reproduction or display</a:t>
            </a:r>
          </a:p>
        </p:txBody>
      </p:sp>
    </p:spTree>
    <p:extLst>
      <p:ext uri="{BB962C8B-B14F-4D97-AF65-F5344CB8AC3E}">
        <p14:creationId xmlns:p14="http://schemas.microsoft.com/office/powerpoint/2010/main" val="217104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8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1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81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1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81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1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81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1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81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16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816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16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816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16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816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16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816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1668" grpId="0"/>
      <p:bldP spid="4081666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02" name="Rectangle 2"/>
          <p:cNvSpPr>
            <a:spLocks noGrp="1" noChangeArrowheads="1"/>
          </p:cNvSpPr>
          <p:nvPr>
            <p:ph idx="1"/>
          </p:nvPr>
        </p:nvSpPr>
        <p:spPr>
          <a:xfrm>
            <a:off x="1752600" y="228600"/>
            <a:ext cx="8915400" cy="60960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</a:rPr>
              <a:t>Balanced polymorphisms can sometimes explain the high frequency of alleles that are deleterious when homozygous</a:t>
            </a:r>
          </a:p>
          <a:p>
            <a:pPr lvl="2" eaLnBrk="1" hangingPunct="1"/>
            <a:endParaRPr lang="en-US" altLang="en-US" dirty="0" smtClean="0">
              <a:latin typeface="Arial" panose="020B0604020202020204" pitchFamily="34" charset="0"/>
            </a:endParaRPr>
          </a:p>
          <a:p>
            <a:pPr lvl="2" eaLnBrk="1" hangingPunct="1"/>
            <a:r>
              <a:rPr lang="en-US" altLang="en-US" dirty="0" smtClean="0">
                <a:latin typeface="Arial" panose="020B0604020202020204" pitchFamily="34" charset="0"/>
              </a:rPr>
              <a:t>Cystic fibrosis</a:t>
            </a:r>
          </a:p>
          <a:p>
            <a:pPr lvl="3" eaLnBrk="1" hangingPunct="1"/>
            <a:r>
              <a:rPr lang="en-US" altLang="en-US" sz="2400" dirty="0">
                <a:latin typeface="Arial" panose="020B0604020202020204" pitchFamily="34" charset="0"/>
              </a:rPr>
              <a:t>Heterozygote is resistant to diarrheal disease (such as cholera)</a:t>
            </a:r>
          </a:p>
          <a:p>
            <a:pPr lvl="2" eaLnBrk="1" hangingPunct="1"/>
            <a:endParaRPr lang="en-US" altLang="en-US" dirty="0" smtClean="0">
              <a:latin typeface="Arial" panose="020B0604020202020204" pitchFamily="34" charset="0"/>
            </a:endParaRPr>
          </a:p>
          <a:p>
            <a:pPr lvl="2" eaLnBrk="1" hangingPunct="1"/>
            <a:r>
              <a:rPr lang="en-US" altLang="en-US" dirty="0" err="1" smtClean="0">
                <a:latin typeface="Arial" panose="020B0604020202020204" pitchFamily="34" charset="0"/>
              </a:rPr>
              <a:t>Tay</a:t>
            </a:r>
            <a:r>
              <a:rPr lang="en-US" altLang="en-US" dirty="0" smtClean="0">
                <a:latin typeface="Arial" panose="020B0604020202020204" pitchFamily="34" charset="0"/>
              </a:rPr>
              <a:t>-Sachs disease</a:t>
            </a:r>
          </a:p>
          <a:p>
            <a:pPr lvl="3" eaLnBrk="1" hangingPunct="1"/>
            <a:r>
              <a:rPr lang="en-US" altLang="en-US" sz="2400" dirty="0">
                <a:latin typeface="Arial" panose="020B0604020202020204" pitchFamily="34" charset="0"/>
              </a:rPr>
              <a:t>Heterozygote is resistant to tuberculosis</a:t>
            </a:r>
          </a:p>
          <a:p>
            <a:pPr lvl="2" eaLnBrk="1" hangingPunct="1"/>
            <a:endParaRPr lang="en-US" altLang="en-US" dirty="0" smtClean="0">
              <a:latin typeface="Arial" panose="020B0604020202020204" pitchFamily="34" charset="0"/>
            </a:endParaRPr>
          </a:p>
          <a:p>
            <a:pPr lvl="2" eaLnBrk="1" hangingPunct="1"/>
            <a:r>
              <a:rPr lang="en-US" altLang="en-US" dirty="0" smtClean="0">
                <a:latin typeface="Arial" panose="020B0604020202020204" pitchFamily="34" charset="0"/>
              </a:rPr>
              <a:t>Sickle cell anemia</a:t>
            </a:r>
          </a:p>
          <a:p>
            <a:pPr lvl="3" eaLnBrk="1" hangingPunct="1"/>
            <a:r>
              <a:rPr lang="en-US" altLang="en-US" sz="2400" dirty="0">
                <a:latin typeface="Arial" panose="020B0604020202020204" pitchFamily="34" charset="0"/>
              </a:rPr>
              <a:t>Heterozygotes have a better chance of survival if infected by the malarial parasite</a:t>
            </a:r>
            <a:r>
              <a:rPr lang="en-US" altLang="en-US" sz="2400" i="1" dirty="0">
                <a:latin typeface="Arial" panose="020B0604020202020204" pitchFamily="34" charset="0"/>
              </a:rPr>
              <a:t> Plasmodium falciparum</a:t>
            </a:r>
          </a:p>
          <a:p>
            <a:pPr lvl="3" eaLnBrk="1" hangingPunct="1"/>
            <a:endParaRPr lang="en-US" altLang="en-US" dirty="0" smtClean="0">
              <a:latin typeface="Arial" panose="020B0604020202020204" pitchFamily="34" charset="0"/>
            </a:endParaRPr>
          </a:p>
          <a:p>
            <a:pPr lvl="2"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2133600" y="6477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en-US" sz="900">
                <a:latin typeface="Times New Roman" panose="02020603050405020304" pitchFamily="18" charset="0"/>
              </a:rPr>
              <a:t>Copyright ©The McGraw-Hill Companies, Inc. Permission required for reproduction or display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9448800" y="6172201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algn="l"/>
            <a:r>
              <a:rPr lang="en-US" altLang="en-US" sz="2400">
                <a:latin typeface="Arial" panose="020B0604020202020204" pitchFamily="34" charset="0"/>
              </a:rPr>
              <a:t>25 - 56</a:t>
            </a:r>
          </a:p>
        </p:txBody>
      </p:sp>
    </p:spTree>
    <p:extLst>
      <p:ext uri="{BB962C8B-B14F-4D97-AF65-F5344CB8AC3E}">
        <p14:creationId xmlns:p14="http://schemas.microsoft.com/office/powerpoint/2010/main" val="334963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4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44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44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44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44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448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448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02" grpId="0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3" descr="bro25332_25_12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49" y="220662"/>
            <a:ext cx="3707629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4" descr="bro25332_25_12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3487738"/>
            <a:ext cx="3771900" cy="294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37"/>
          <p:cNvSpPr>
            <a:spLocks noGrp="1" noChangeArrowheads="1"/>
          </p:cNvSpPr>
          <p:nvPr>
            <p:ph type="title" idx="4294967295"/>
          </p:nvPr>
        </p:nvSpPr>
        <p:spPr>
          <a:xfrm>
            <a:off x="26989" y="88106"/>
            <a:ext cx="7612061" cy="1435893"/>
          </a:xfrm>
        </p:spPr>
        <p:txBody>
          <a:bodyPr>
            <a:normAutofit fontScale="90000"/>
          </a:bodyPr>
          <a:lstStyle/>
          <a:p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Example of Balancing Selection: the Sickle Cell allele in areas with Malaria</a:t>
            </a:r>
            <a:endParaRPr lang="en-US" altLang="en-US" dirty="0" smtClean="0"/>
          </a:p>
        </p:txBody>
      </p:sp>
      <p:sp>
        <p:nvSpPr>
          <p:cNvPr id="16389" name="Rectangle 516"/>
          <p:cNvSpPr>
            <a:spLocks noChangeArrowheads="1"/>
          </p:cNvSpPr>
          <p:nvPr/>
        </p:nvSpPr>
        <p:spPr bwMode="auto">
          <a:xfrm>
            <a:off x="7886700" y="6748463"/>
            <a:ext cx="43053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10287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287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287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287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287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800" b="0" dirty="0"/>
              <a:t>Copyright </a:t>
            </a:r>
            <a:r>
              <a:rPr lang="en-US" altLang="en-US" sz="800" b="0" dirty="0">
                <a:cs typeface="Times New Roman" panose="02020603050405020304" pitchFamily="18" charset="0"/>
              </a:rPr>
              <a:t>© </a:t>
            </a:r>
            <a:r>
              <a:rPr lang="en-US" altLang="en-US" sz="800" b="0" dirty="0"/>
              <a:t>The McGraw-Hill Companies, Inc. Permission required for reproduction or display.</a:t>
            </a:r>
          </a:p>
        </p:txBody>
      </p:sp>
      <p:sp>
        <p:nvSpPr>
          <p:cNvPr id="16390" name="Rectangle 406"/>
          <p:cNvSpPr>
            <a:spLocks noChangeArrowheads="1"/>
          </p:cNvSpPr>
          <p:nvPr/>
        </p:nvSpPr>
        <p:spPr bwMode="auto">
          <a:xfrm>
            <a:off x="5058486" y="1628289"/>
            <a:ext cx="27459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(a)  Malaria prevalence</a:t>
            </a:r>
            <a:endParaRPr lang="en-US" altLang="en-US" sz="6600" dirty="0"/>
          </a:p>
        </p:txBody>
      </p:sp>
      <p:sp>
        <p:nvSpPr>
          <p:cNvPr id="16391" name="Rectangle 427"/>
          <p:cNvSpPr>
            <a:spLocks noChangeArrowheads="1"/>
          </p:cNvSpPr>
          <p:nvPr/>
        </p:nvSpPr>
        <p:spPr bwMode="auto">
          <a:xfrm>
            <a:off x="5058486" y="4942989"/>
            <a:ext cx="29318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(b)  </a:t>
            </a:r>
            <a:r>
              <a:rPr lang="en-US" altLang="en-US" sz="2000" i="1" dirty="0" err="1">
                <a:solidFill>
                  <a:srgbClr val="000000"/>
                </a:solidFill>
                <a:latin typeface="Helvetica" panose="020B0604020202020204" pitchFamily="34" charset="0"/>
              </a:rPr>
              <a:t>Hb</a:t>
            </a:r>
            <a:r>
              <a:rPr lang="en-US" altLang="en-US" sz="2000" i="1" baseline="30000" dirty="0" err="1">
                <a:solidFill>
                  <a:srgbClr val="000000"/>
                </a:solidFill>
                <a:latin typeface="Helvetica" panose="020B0604020202020204" pitchFamily="34" charset="0"/>
              </a:rPr>
              <a:t>S</a:t>
            </a:r>
            <a:r>
              <a:rPr lang="en-US" alt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allele frequency</a:t>
            </a:r>
            <a:endParaRPr lang="en-US" altLang="en-US" sz="6600" dirty="0"/>
          </a:p>
        </p:txBody>
      </p:sp>
      <p:grpSp>
        <p:nvGrpSpPr>
          <p:cNvPr id="2" name="Group 1"/>
          <p:cNvGrpSpPr/>
          <p:nvPr/>
        </p:nvGrpSpPr>
        <p:grpSpPr>
          <a:xfrm>
            <a:off x="10756901" y="5245099"/>
            <a:ext cx="864019" cy="1104613"/>
            <a:chOff x="10547350" y="4845050"/>
            <a:chExt cx="771734" cy="1023762"/>
          </a:xfrm>
        </p:grpSpPr>
        <p:sp>
          <p:nvSpPr>
            <p:cNvPr id="16392" name="Rectangle 448"/>
            <p:cNvSpPr>
              <a:spLocks noChangeArrowheads="1"/>
            </p:cNvSpPr>
            <p:nvPr/>
          </p:nvSpPr>
          <p:spPr bwMode="auto">
            <a:xfrm>
              <a:off x="10547350" y="4845050"/>
              <a:ext cx="771734" cy="199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700" i="1" dirty="0" err="1">
                  <a:solidFill>
                    <a:srgbClr val="000000"/>
                  </a:solidFill>
                  <a:latin typeface="Helvetica" panose="020B0604020202020204" pitchFamily="34" charset="0"/>
                </a:rPr>
                <a:t>Hb</a:t>
              </a:r>
              <a:r>
                <a:rPr lang="en-US" altLang="en-US" sz="700" i="1" baseline="30000" dirty="0" err="1">
                  <a:solidFill>
                    <a:srgbClr val="000000"/>
                  </a:solidFill>
                  <a:latin typeface="Helvetica" panose="020B0604020202020204" pitchFamily="34" charset="0"/>
                </a:rPr>
                <a:t>S</a:t>
              </a:r>
              <a:r>
                <a:rPr lang="en-US" altLang="en-US" sz="700" i="1" dirty="0">
                  <a:solidFill>
                    <a:srgbClr val="000000"/>
                  </a:solidFill>
                  <a:latin typeface="Helvetica" panose="020B0604020202020204" pitchFamily="34" charset="0"/>
                </a:rPr>
                <a:t> </a:t>
              </a:r>
              <a:r>
                <a:rPr lang="en-US" altLang="en-US" sz="700" dirty="0">
                  <a:solidFill>
                    <a:srgbClr val="000000"/>
                  </a:solidFill>
                  <a:latin typeface="Helvetica" panose="020B0604020202020204" pitchFamily="34" charset="0"/>
                </a:rPr>
                <a:t>allele frequency</a:t>
              </a:r>
            </a:p>
            <a:p>
              <a:pPr eaLnBrk="1" hangingPunct="1"/>
              <a:r>
                <a:rPr lang="en-US" altLang="en-US" sz="700" dirty="0">
                  <a:solidFill>
                    <a:srgbClr val="000000"/>
                  </a:solidFill>
                  <a:latin typeface="Helvetica" panose="020B0604020202020204" pitchFamily="34" charset="0"/>
                </a:rPr>
                <a:t>(percent)</a:t>
              </a:r>
              <a:endParaRPr lang="en-US" altLang="en-US" dirty="0"/>
            </a:p>
          </p:txBody>
        </p:sp>
        <p:sp>
          <p:nvSpPr>
            <p:cNvPr id="16393" name="Rectangle 475"/>
            <p:cNvSpPr>
              <a:spLocks noChangeArrowheads="1"/>
            </p:cNvSpPr>
            <p:nvPr/>
          </p:nvSpPr>
          <p:spPr bwMode="auto">
            <a:xfrm>
              <a:off x="10779126" y="5632450"/>
              <a:ext cx="356515" cy="99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700">
                  <a:solidFill>
                    <a:srgbClr val="000000"/>
                  </a:solidFill>
                  <a:latin typeface="Helvetica" panose="020B0604020202020204" pitchFamily="34" charset="0"/>
                </a:rPr>
                <a:t>10.0–12.5</a:t>
              </a:r>
              <a:endParaRPr lang="en-US" altLang="en-US"/>
            </a:p>
          </p:txBody>
        </p:sp>
        <p:sp>
          <p:nvSpPr>
            <p:cNvPr id="16394" name="Rectangle 484"/>
            <p:cNvSpPr>
              <a:spLocks noChangeArrowheads="1"/>
            </p:cNvSpPr>
            <p:nvPr/>
          </p:nvSpPr>
          <p:spPr bwMode="auto">
            <a:xfrm>
              <a:off x="10779125" y="5495925"/>
              <a:ext cx="312130" cy="99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700">
                  <a:solidFill>
                    <a:srgbClr val="000000"/>
                  </a:solidFill>
                  <a:latin typeface="Helvetica" panose="020B0604020202020204" pitchFamily="34" charset="0"/>
                </a:rPr>
                <a:t>7.5–10.0</a:t>
              </a:r>
              <a:endParaRPr lang="en-US" altLang="en-US"/>
            </a:p>
          </p:txBody>
        </p:sp>
        <p:sp>
          <p:nvSpPr>
            <p:cNvPr id="16395" name="Rectangle 492"/>
            <p:cNvSpPr>
              <a:spLocks noChangeArrowheads="1"/>
            </p:cNvSpPr>
            <p:nvPr/>
          </p:nvSpPr>
          <p:spPr bwMode="auto">
            <a:xfrm>
              <a:off x="10782301" y="5359400"/>
              <a:ext cx="371475" cy="99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700" dirty="0">
                  <a:solidFill>
                    <a:srgbClr val="000000"/>
                  </a:solidFill>
                  <a:latin typeface="Helvetica" panose="020B0604020202020204" pitchFamily="34" charset="0"/>
                </a:rPr>
                <a:t>5.0–7.5</a:t>
              </a:r>
              <a:endParaRPr lang="en-US" altLang="en-US" dirty="0"/>
            </a:p>
          </p:txBody>
        </p:sp>
        <p:sp>
          <p:nvSpPr>
            <p:cNvPr id="16396" name="Rectangle 499"/>
            <p:cNvSpPr>
              <a:spLocks noChangeArrowheads="1"/>
            </p:cNvSpPr>
            <p:nvPr/>
          </p:nvSpPr>
          <p:spPr bwMode="auto">
            <a:xfrm>
              <a:off x="10779125" y="5219700"/>
              <a:ext cx="267745" cy="99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700">
                  <a:solidFill>
                    <a:srgbClr val="000000"/>
                  </a:solidFill>
                  <a:latin typeface="Helvetica" panose="020B0604020202020204" pitchFamily="34" charset="0"/>
                </a:rPr>
                <a:t>2.5–5.0</a:t>
              </a:r>
              <a:endParaRPr lang="en-US" altLang="en-US"/>
            </a:p>
          </p:txBody>
        </p:sp>
        <p:sp>
          <p:nvSpPr>
            <p:cNvPr id="16397" name="Rectangle 506"/>
            <p:cNvSpPr>
              <a:spLocks noChangeArrowheads="1"/>
            </p:cNvSpPr>
            <p:nvPr/>
          </p:nvSpPr>
          <p:spPr bwMode="auto">
            <a:xfrm>
              <a:off x="10779125" y="5083175"/>
              <a:ext cx="200450" cy="99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700" dirty="0">
                  <a:solidFill>
                    <a:srgbClr val="000000"/>
                  </a:solidFill>
                  <a:latin typeface="Helvetica" panose="020B0604020202020204" pitchFamily="34" charset="0"/>
                </a:rPr>
                <a:t>0–2.5</a:t>
              </a:r>
              <a:endParaRPr lang="en-US" altLang="en-US" dirty="0"/>
            </a:p>
          </p:txBody>
        </p:sp>
        <p:sp>
          <p:nvSpPr>
            <p:cNvPr id="16398" name="Rectangle 511"/>
            <p:cNvSpPr>
              <a:spLocks noChangeArrowheads="1"/>
            </p:cNvSpPr>
            <p:nvPr/>
          </p:nvSpPr>
          <p:spPr bwMode="auto">
            <a:xfrm>
              <a:off x="10779125" y="5768975"/>
              <a:ext cx="349250" cy="99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700" dirty="0">
                  <a:solidFill>
                    <a:srgbClr val="000000"/>
                  </a:solidFill>
                  <a:latin typeface="Helvetica" panose="020B0604020202020204" pitchFamily="34" charset="0"/>
                </a:rPr>
                <a:t>&gt; 12.5</a:t>
              </a:r>
              <a:endParaRPr lang="en-US" altLang="en-US" dirty="0"/>
            </a:p>
          </p:txBody>
        </p:sp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207820" y="2707044"/>
            <a:ext cx="8707580" cy="19189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Sickle cell anemia</a:t>
            </a:r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en-US" altLang="en-US" sz="1600" b="1" i="1" dirty="0" err="1" smtClean="0">
                <a:latin typeface="Arial" panose="020B0604020202020204" pitchFamily="34" charset="0"/>
              </a:rPr>
              <a:t>Hb</a:t>
            </a:r>
            <a:r>
              <a:rPr lang="en-US" altLang="en-US" sz="1600" b="1" i="1" baseline="30000" dirty="0" err="1" smtClean="0">
                <a:latin typeface="Arial" panose="020B0604020202020204" pitchFamily="34" charset="0"/>
              </a:rPr>
              <a:t>S</a:t>
            </a:r>
            <a:r>
              <a:rPr lang="en-US" altLang="en-US" sz="1600" b="1" dirty="0" smtClean="0">
                <a:latin typeface="Arial" panose="020B0604020202020204" pitchFamily="34" charset="0"/>
              </a:rPr>
              <a:t> allele of the human </a:t>
            </a:r>
            <a:r>
              <a:rPr lang="en-US" altLang="en-US" sz="1600" b="1" dirty="0" smtClean="0">
                <a:latin typeface="Symbol" panose="05050102010706020507" pitchFamily="18" charset="2"/>
              </a:rPr>
              <a:t>b</a:t>
            </a:r>
            <a:r>
              <a:rPr lang="en-US" altLang="en-US" sz="1600" b="1" dirty="0" smtClean="0">
                <a:latin typeface="Arial" panose="020B0604020202020204" pitchFamily="34" charset="0"/>
              </a:rPr>
              <a:t>-globin gene</a:t>
            </a:r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en-US" altLang="en-US" sz="1600" b="1" i="1" dirty="0" err="1" smtClean="0">
                <a:latin typeface="Arial" panose="020B0604020202020204" pitchFamily="34" charset="0"/>
              </a:rPr>
              <a:t>Hb</a:t>
            </a:r>
            <a:r>
              <a:rPr lang="en-US" altLang="en-US" sz="1600" b="1" i="1" baseline="30000" dirty="0" err="1" smtClean="0">
                <a:latin typeface="Arial" panose="020B0604020202020204" pitchFamily="34" charset="0"/>
              </a:rPr>
              <a:t>S</a:t>
            </a:r>
            <a:r>
              <a:rPr lang="en-US" altLang="en-US" sz="1600" b="1" i="1" dirty="0" err="1" smtClean="0">
                <a:latin typeface="Arial" panose="020B0604020202020204" pitchFamily="34" charset="0"/>
              </a:rPr>
              <a:t>Hb</a:t>
            </a:r>
            <a:r>
              <a:rPr lang="en-US" altLang="en-US" sz="1600" b="1" i="1" baseline="30000" dirty="0" err="1" smtClean="0">
                <a:latin typeface="Arial" panose="020B0604020202020204" pitchFamily="34" charset="0"/>
              </a:rPr>
              <a:t>S</a:t>
            </a:r>
            <a:r>
              <a:rPr lang="en-US" altLang="en-US" sz="1600" b="1" i="1" baseline="30000" dirty="0" smtClean="0">
                <a:latin typeface="Arial" panose="020B0604020202020204" pitchFamily="34" charset="0"/>
              </a:rPr>
              <a:t> </a:t>
            </a:r>
            <a:r>
              <a:rPr lang="en-US" altLang="en-US" sz="1600" b="1" dirty="0" smtClean="0">
                <a:latin typeface="Arial" panose="020B0604020202020204" pitchFamily="34" charset="0"/>
              </a:rPr>
              <a:t>-- sickle-cell anemia</a:t>
            </a:r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en-US" altLang="en-US" sz="1600" b="1" i="1" dirty="0" err="1" smtClean="0">
                <a:latin typeface="Arial" panose="020B0604020202020204" pitchFamily="34" charset="0"/>
              </a:rPr>
              <a:t>Hb</a:t>
            </a:r>
            <a:r>
              <a:rPr lang="en-US" altLang="en-US" sz="1600" b="1" i="1" baseline="30000" dirty="0" err="1" smtClean="0">
                <a:latin typeface="Arial" panose="020B0604020202020204" pitchFamily="34" charset="0"/>
              </a:rPr>
              <a:t>A</a:t>
            </a:r>
            <a:r>
              <a:rPr lang="en-US" altLang="en-US" sz="1600" b="1" i="1" dirty="0" err="1" smtClean="0">
                <a:latin typeface="Arial" panose="020B0604020202020204" pitchFamily="34" charset="0"/>
              </a:rPr>
              <a:t>Hb</a:t>
            </a:r>
            <a:r>
              <a:rPr lang="en-US" altLang="en-US" sz="1600" b="1" i="1" baseline="30000" dirty="0" err="1" smtClean="0">
                <a:latin typeface="Arial" panose="020B0604020202020204" pitchFamily="34" charset="0"/>
              </a:rPr>
              <a:t>A</a:t>
            </a:r>
            <a:r>
              <a:rPr lang="en-US" altLang="en-US" sz="1600" b="1" i="1" baseline="30000" dirty="0" smtClean="0">
                <a:latin typeface="Arial" panose="020B0604020202020204" pitchFamily="34" charset="0"/>
              </a:rPr>
              <a:t> </a:t>
            </a:r>
            <a:r>
              <a:rPr lang="en-US" altLang="en-US" sz="1600" b="1" dirty="0" smtClean="0">
                <a:latin typeface="Arial" panose="020B0604020202020204" pitchFamily="34" charset="0"/>
              </a:rPr>
              <a:t>-- phenotypically</a:t>
            </a:r>
            <a:r>
              <a:rPr lang="en-US" altLang="en-US" sz="1600" b="1" i="1" dirty="0" smtClean="0">
                <a:latin typeface="Arial" panose="020B0604020202020204" pitchFamily="34" charset="0"/>
              </a:rPr>
              <a:t> </a:t>
            </a:r>
            <a:r>
              <a:rPr lang="en-US" altLang="en-US" sz="1600" b="1" dirty="0" smtClean="0">
                <a:latin typeface="Arial" panose="020B0604020202020204" pitchFamily="34" charset="0"/>
              </a:rPr>
              <a:t>normal</a:t>
            </a:r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en-US" altLang="en-US" sz="1600" b="1" i="1" dirty="0" err="1" smtClean="0">
                <a:latin typeface="Arial" panose="020B0604020202020204" pitchFamily="34" charset="0"/>
              </a:rPr>
              <a:t>Hb</a:t>
            </a:r>
            <a:r>
              <a:rPr lang="en-US" altLang="en-US" sz="1600" b="1" i="1" baseline="30000" dirty="0" err="1" smtClean="0">
                <a:latin typeface="Arial" panose="020B0604020202020204" pitchFamily="34" charset="0"/>
              </a:rPr>
              <a:t>A</a:t>
            </a:r>
            <a:r>
              <a:rPr lang="en-US" altLang="en-US" sz="1600" b="1" i="1" dirty="0" err="1" smtClean="0">
                <a:latin typeface="Arial" panose="020B0604020202020204" pitchFamily="34" charset="0"/>
              </a:rPr>
              <a:t>Hb</a:t>
            </a:r>
            <a:r>
              <a:rPr lang="en-US" altLang="en-US" sz="1600" b="1" i="1" baseline="30000" dirty="0" err="1" smtClean="0">
                <a:latin typeface="Arial" panose="020B0604020202020204" pitchFamily="34" charset="0"/>
              </a:rPr>
              <a:t>S</a:t>
            </a:r>
            <a:r>
              <a:rPr lang="en-US" altLang="en-US" sz="1600" b="1" i="1" baseline="30000" dirty="0" smtClean="0">
                <a:latin typeface="Arial" panose="020B0604020202020204" pitchFamily="34" charset="0"/>
              </a:rPr>
              <a:t> </a:t>
            </a:r>
            <a:r>
              <a:rPr lang="en-US" altLang="en-US" sz="1600" b="1" dirty="0" smtClean="0">
                <a:latin typeface="Arial" panose="020B0604020202020204" pitchFamily="34" charset="0"/>
              </a:rPr>
              <a:t>has the highest fitness in areas where malaria is endemic</a:t>
            </a:r>
            <a:endParaRPr lang="en-US" altLang="en-US" sz="18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03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0012" y="1672212"/>
            <a:ext cx="8628888" cy="3671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7350" lvl="2" indent="-74295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4000" dirty="0">
                <a:latin typeface="Arial" panose="020B0604020202020204" pitchFamily="34" charset="0"/>
              </a:rPr>
              <a:t>Natural Selection</a:t>
            </a:r>
          </a:p>
          <a:p>
            <a:pPr marL="1657350" lvl="2" indent="-74295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4000" dirty="0" smtClean="0">
                <a:latin typeface="Arial" panose="020B0604020202020204" pitchFamily="34" charset="0"/>
              </a:rPr>
              <a:t>Random genetic drift</a:t>
            </a:r>
          </a:p>
          <a:p>
            <a:pPr marL="1657350" lvl="2" indent="-74295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4000" dirty="0" smtClean="0">
                <a:latin typeface="Arial" panose="020B0604020202020204" pitchFamily="34" charset="0"/>
              </a:rPr>
              <a:t>Migration</a:t>
            </a:r>
          </a:p>
          <a:p>
            <a:pPr marL="1657350" lvl="2" indent="-74295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4000" dirty="0" smtClean="0">
                <a:latin typeface="Arial" panose="020B0604020202020204" pitchFamily="34" charset="0"/>
              </a:rPr>
              <a:t>Nonrandom mating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96112" y="310896"/>
            <a:ext cx="10735056" cy="786384"/>
          </a:xfrm>
        </p:spPr>
        <p:txBody>
          <a:bodyPr>
            <a:noAutofit/>
          </a:bodyPr>
          <a:lstStyle/>
          <a:p>
            <a:pPr rtl="0" eaLnBrk="1" latinLnBrk="0" hangingPunct="1"/>
            <a:r>
              <a:rPr lang="en-US" sz="3600" b="1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Mechanisms that alter existing genetic variation</a:t>
            </a:r>
            <a:endParaRPr lang="en-US" sz="9600" b="1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6564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9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038600" y="381000"/>
            <a:ext cx="3581400" cy="838200"/>
          </a:xfrm>
          <a:noFill/>
        </p:spPr>
        <p:txBody>
          <a:bodyPr/>
          <a:lstStyle/>
          <a:p>
            <a:pPr eaLnBrk="1" hangingPunct="1"/>
            <a:r>
              <a:rPr lang="en-US" altLang="en-US" sz="3200" dirty="0">
                <a:latin typeface="Arial" panose="020B0604020202020204" pitchFamily="34" charset="0"/>
              </a:rPr>
              <a:t>Genetic Drift </a:t>
            </a:r>
          </a:p>
        </p:txBody>
      </p:sp>
      <p:sp>
        <p:nvSpPr>
          <p:cNvPr id="3999746" name="Rectangle 2"/>
          <p:cNvSpPr>
            <a:spLocks noGrp="1" noChangeArrowheads="1"/>
          </p:cNvSpPr>
          <p:nvPr>
            <p:ph idx="1"/>
          </p:nvPr>
        </p:nvSpPr>
        <p:spPr>
          <a:xfrm>
            <a:off x="1752600" y="1371600"/>
            <a:ext cx="8534400" cy="48006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</a:rPr>
              <a:t>Random genetic drift refers to </a:t>
            </a:r>
            <a:r>
              <a:rPr lang="en-US" altLang="en-US" sz="2400" b="1" dirty="0">
                <a:latin typeface="Arial" panose="020B0604020202020204" pitchFamily="34" charset="0"/>
              </a:rPr>
              <a:t>random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smtClean="0">
                <a:latin typeface="Arial" panose="020B0604020202020204" pitchFamily="34" charset="0"/>
              </a:rPr>
              <a:t>(i.e. not affected by selection) changes </a:t>
            </a:r>
            <a:r>
              <a:rPr lang="en-US" altLang="en-US" sz="2400" dirty="0">
                <a:latin typeface="Arial" panose="020B0604020202020204" pitchFamily="34" charset="0"/>
              </a:rPr>
              <a:t>in allele frequencies due to chance fluctuations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</a:rPr>
              <a:t>Sewall Wright played a key role in developing this concept in the 1930s</a:t>
            </a:r>
          </a:p>
          <a:p>
            <a:pPr eaLnBrk="1" hangingPunct="1"/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</a:rPr>
              <a:t>In other words, allele frequencies may drift from generation to generation as a matter of chance</a:t>
            </a:r>
          </a:p>
          <a:p>
            <a:pPr eaLnBrk="1" hangingPunct="1"/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</a:rPr>
              <a:t>Over the long run, genetic drift favors either the loss or the fixation of an allele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</a:rPr>
              <a:t>The rate depends on the population </a:t>
            </a:r>
            <a:r>
              <a:rPr lang="en-US" altLang="en-US" dirty="0" smtClean="0">
                <a:latin typeface="Arial" panose="020B0604020202020204" pitchFamily="34" charset="0"/>
              </a:rPr>
              <a:t>size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8612" name="Rectangle 3"/>
          <p:cNvSpPr>
            <a:spLocks noChangeArrowheads="1"/>
          </p:cNvSpPr>
          <p:nvPr/>
        </p:nvSpPr>
        <p:spPr bwMode="auto">
          <a:xfrm>
            <a:off x="2133600" y="6477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en-US" sz="900">
                <a:latin typeface="Times New Roman" panose="02020603050405020304" pitchFamily="18" charset="0"/>
              </a:rPr>
              <a:t>Copyright ©The McGraw-Hill Companies, Inc. Permission required for reproduction or display</a:t>
            </a:r>
          </a:p>
        </p:txBody>
      </p:sp>
    </p:spTree>
    <p:extLst>
      <p:ext uri="{BB962C8B-B14F-4D97-AF65-F5344CB8AC3E}">
        <p14:creationId xmlns:p14="http://schemas.microsoft.com/office/powerpoint/2010/main" val="89162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99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99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99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99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9748" grpId="0"/>
      <p:bldP spid="3999746" grpId="0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44550" y="1517993"/>
            <a:ext cx="8803942" cy="4858325"/>
            <a:chOff x="2663750" y="1492251"/>
            <a:chExt cx="8803942" cy="4858325"/>
          </a:xfrm>
        </p:grpSpPr>
        <p:sp>
          <p:nvSpPr>
            <p:cNvPr id="69644" name="Rectangle 67"/>
            <p:cNvSpPr>
              <a:spLocks noChangeArrowheads="1"/>
            </p:cNvSpPr>
            <p:nvPr/>
          </p:nvSpPr>
          <p:spPr bwMode="auto">
            <a:xfrm>
              <a:off x="3058628" y="5593576"/>
              <a:ext cx="132763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ctr" eaLnBrk="1" hangingPunct="1"/>
              <a:r>
                <a:rPr lang="en-US" altLang="en-US" b="0" dirty="0">
                  <a:solidFill>
                    <a:srgbClr val="000000"/>
                  </a:solidFill>
                  <a:latin typeface="Helvetica" panose="020B0604020202020204" pitchFamily="34" charset="0"/>
                </a:rPr>
                <a:t>Loss of allele </a:t>
              </a:r>
              <a:r>
                <a:rPr lang="en-US" altLang="en-US" b="0" i="1" dirty="0">
                  <a:solidFill>
                    <a:srgbClr val="000000"/>
                  </a:solidFill>
                  <a:latin typeface="Helvetica" panose="020B0604020202020204" pitchFamily="34" charset="0"/>
                </a:rPr>
                <a:t>A</a:t>
              </a:r>
              <a:endParaRPr lang="en-US" altLang="en-US" sz="3200" i="1" dirty="0">
                <a:latin typeface="Arial" panose="020B0604020202020204" pitchFamily="34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580886" y="1492251"/>
              <a:ext cx="7886806" cy="4858325"/>
              <a:chOff x="3580886" y="1492251"/>
              <a:chExt cx="7886806" cy="4858325"/>
            </a:xfrm>
          </p:grpSpPr>
          <p:sp>
            <p:nvSpPr>
              <p:cNvPr id="69640" name="Rectangle 49"/>
              <p:cNvSpPr>
                <a:spLocks noChangeArrowheads="1"/>
              </p:cNvSpPr>
              <p:nvPr/>
            </p:nvSpPr>
            <p:spPr bwMode="auto">
              <a:xfrm>
                <a:off x="5943424" y="6042799"/>
                <a:ext cx="149560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pPr algn="l" eaLnBrk="1" hangingPunct="1"/>
                <a:r>
                  <a:rPr lang="en-US" altLang="en-US" sz="2000" dirty="0">
                    <a:solidFill>
                      <a:srgbClr val="000000"/>
                    </a:solidFill>
                    <a:latin typeface="Helvetica" panose="020B0604020202020204" pitchFamily="34" charset="0"/>
                  </a:rPr>
                  <a:t>Generations</a:t>
                </a:r>
                <a:endParaRPr lang="en-US" altLang="en-US" sz="3600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3580886" y="1492251"/>
                <a:ext cx="7886806" cy="4759324"/>
                <a:chOff x="1809236" y="1492251"/>
                <a:chExt cx="7886806" cy="4759324"/>
              </a:xfrm>
            </p:grpSpPr>
            <p:pic>
              <p:nvPicPr>
                <p:cNvPr id="69634" name="Picture 116" descr="bro25332_25_16.jp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47950" y="1492251"/>
                  <a:ext cx="6078538" cy="44799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9635" name="Line 20"/>
                <p:cNvSpPr>
                  <a:spLocks noChangeShapeType="1"/>
                </p:cNvSpPr>
                <p:nvPr/>
              </p:nvSpPr>
              <p:spPr bwMode="auto">
                <a:xfrm>
                  <a:off x="2641601" y="1860550"/>
                  <a:ext cx="66675" cy="1588"/>
                </a:xfrm>
                <a:prstGeom prst="line">
                  <a:avLst/>
                </a:prstGeom>
                <a:noFill/>
                <a:ln w="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9636" name="Line 21"/>
                <p:cNvSpPr>
                  <a:spLocks noChangeShapeType="1"/>
                </p:cNvSpPr>
                <p:nvPr/>
              </p:nvSpPr>
              <p:spPr bwMode="auto">
                <a:xfrm>
                  <a:off x="2641601" y="5870575"/>
                  <a:ext cx="66675" cy="1588"/>
                </a:xfrm>
                <a:prstGeom prst="line">
                  <a:avLst/>
                </a:prstGeom>
                <a:noFill/>
                <a:ln w="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9637" name="Line 29"/>
                <p:cNvSpPr>
                  <a:spLocks noChangeShapeType="1"/>
                </p:cNvSpPr>
                <p:nvPr/>
              </p:nvSpPr>
              <p:spPr bwMode="auto">
                <a:xfrm>
                  <a:off x="2641601" y="3819525"/>
                  <a:ext cx="66675" cy="1588"/>
                </a:xfrm>
                <a:prstGeom prst="line">
                  <a:avLst/>
                </a:prstGeom>
                <a:noFill/>
                <a:ln w="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grpSp>
              <p:nvGrpSpPr>
                <p:cNvPr id="69638" name="Group 117"/>
                <p:cNvGrpSpPr>
                  <a:grpSpLocks/>
                </p:cNvGrpSpPr>
                <p:nvPr/>
              </p:nvGrpSpPr>
              <p:grpSpPr bwMode="auto">
                <a:xfrm>
                  <a:off x="5835651" y="6124575"/>
                  <a:ext cx="733425" cy="127000"/>
                  <a:chOff x="4295775" y="5756275"/>
                  <a:chExt cx="733425" cy="127000"/>
                </a:xfrm>
              </p:grpSpPr>
              <p:sp>
                <p:nvSpPr>
                  <p:cNvPr id="69656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4295775" y="5819775"/>
                    <a:ext cx="565150" cy="1588"/>
                  </a:xfrm>
                  <a:prstGeom prst="line">
                    <a:avLst/>
                  </a:prstGeom>
                  <a:noFill/>
                  <a:ln w="16891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  <p:sp>
                <p:nvSpPr>
                  <p:cNvPr id="69657" name="Freeform 36"/>
                  <p:cNvSpPr>
                    <a:spLocks/>
                  </p:cNvSpPr>
                  <p:nvPr/>
                </p:nvSpPr>
                <p:spPr bwMode="auto">
                  <a:xfrm>
                    <a:off x="4813300" y="5756275"/>
                    <a:ext cx="215900" cy="127000"/>
                  </a:xfrm>
                  <a:custGeom>
                    <a:avLst/>
                    <a:gdLst>
                      <a:gd name="T0" fmla="*/ 0 w 136"/>
                      <a:gd name="T1" fmla="*/ 0 h 80"/>
                      <a:gd name="T2" fmla="*/ 2147483647 w 136"/>
                      <a:gd name="T3" fmla="*/ 2147483647 h 80"/>
                      <a:gd name="T4" fmla="*/ 0 w 136"/>
                      <a:gd name="T5" fmla="*/ 2147483647 h 80"/>
                      <a:gd name="T6" fmla="*/ 2147483647 w 136"/>
                      <a:gd name="T7" fmla="*/ 2147483647 h 80"/>
                      <a:gd name="T8" fmla="*/ 0 w 136"/>
                      <a:gd name="T9" fmla="*/ 0 h 8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6"/>
                      <a:gd name="T16" fmla="*/ 0 h 80"/>
                      <a:gd name="T17" fmla="*/ 136 w 136"/>
                      <a:gd name="T18" fmla="*/ 80 h 8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6" h="80">
                        <a:moveTo>
                          <a:pt x="0" y="0"/>
                        </a:moveTo>
                        <a:lnTo>
                          <a:pt x="18" y="40"/>
                        </a:lnTo>
                        <a:lnTo>
                          <a:pt x="0" y="80"/>
                        </a:lnTo>
                        <a:lnTo>
                          <a:pt x="136" y="4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2400"/>
                  </a:p>
                </p:txBody>
              </p:sp>
            </p:grpSp>
            <p:sp>
              <p:nvSpPr>
                <p:cNvPr id="69639" name="Rectangle 37"/>
                <p:cNvSpPr>
                  <a:spLocks noChangeArrowheads="1"/>
                </p:cNvSpPr>
                <p:nvPr/>
              </p:nvSpPr>
              <p:spPr bwMode="auto">
                <a:xfrm rot="-5400000">
                  <a:off x="874204" y="3564217"/>
                  <a:ext cx="223939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2400" dirty="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Frequency of </a:t>
                  </a:r>
                  <a:r>
                    <a:rPr lang="en-US" altLang="en-US" sz="2400" i="1" dirty="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A</a:t>
                  </a:r>
                  <a:endParaRPr lang="en-US" altLang="en-US" sz="4000" i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9641" name="Rectangle 60"/>
                <p:cNvSpPr>
                  <a:spLocks noChangeArrowheads="1"/>
                </p:cNvSpPr>
                <p:nvPr/>
              </p:nvSpPr>
              <p:spPr bwMode="auto">
                <a:xfrm>
                  <a:off x="2355850" y="1762125"/>
                  <a:ext cx="320601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pPr algn="l" eaLnBrk="1" hangingPunct="1"/>
                  <a:r>
                    <a:rPr lang="en-US" altLang="en-US" b="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1.0</a:t>
                  </a:r>
                  <a:endParaRPr lang="en-US" alt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9642" name="Rectangle 63"/>
                <p:cNvSpPr>
                  <a:spLocks noChangeArrowheads="1"/>
                </p:cNvSpPr>
                <p:nvPr/>
              </p:nvSpPr>
              <p:spPr bwMode="auto">
                <a:xfrm>
                  <a:off x="2355850" y="3717925"/>
                  <a:ext cx="320601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pPr algn="l" eaLnBrk="1" hangingPunct="1"/>
                  <a:r>
                    <a:rPr lang="en-US" altLang="en-US" b="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0.5</a:t>
                  </a:r>
                  <a:endParaRPr lang="en-US" alt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9643" name="Rectangle 66"/>
                <p:cNvSpPr>
                  <a:spLocks noChangeArrowheads="1"/>
                </p:cNvSpPr>
                <p:nvPr/>
              </p:nvSpPr>
              <p:spPr bwMode="auto">
                <a:xfrm>
                  <a:off x="2505075" y="5765800"/>
                  <a:ext cx="12824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pPr algn="l" eaLnBrk="1" hangingPunct="1"/>
                  <a:r>
                    <a:rPr lang="en-US" altLang="en-US" b="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0</a:t>
                  </a:r>
                  <a:endParaRPr lang="en-US" alt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9645" name="Rectangle 80"/>
                <p:cNvSpPr>
                  <a:spLocks noChangeArrowheads="1"/>
                </p:cNvSpPr>
                <p:nvPr/>
              </p:nvSpPr>
              <p:spPr bwMode="auto">
                <a:xfrm>
                  <a:off x="8753476" y="3251200"/>
                  <a:ext cx="94256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pPr algn="l" eaLnBrk="1" hangingPunct="1"/>
                  <a:r>
                    <a:rPr lang="en-US" altLang="en-US" b="0" i="1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N </a:t>
                  </a:r>
                  <a:r>
                    <a:rPr lang="en-US" altLang="en-US" b="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= 1000</a:t>
                  </a:r>
                  <a:endParaRPr lang="en-US" alt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9646" name="Rectangle 86"/>
                <p:cNvSpPr>
                  <a:spLocks noChangeArrowheads="1"/>
                </p:cNvSpPr>
                <p:nvPr/>
              </p:nvSpPr>
              <p:spPr bwMode="auto">
                <a:xfrm>
                  <a:off x="6842126" y="2184400"/>
                  <a:ext cx="68608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pPr algn="l" eaLnBrk="1" hangingPunct="1"/>
                  <a:r>
                    <a:rPr lang="en-US" altLang="en-US" b="0" i="1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N </a:t>
                  </a:r>
                  <a:r>
                    <a:rPr lang="en-US" altLang="en-US" b="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= 20</a:t>
                  </a:r>
                  <a:endParaRPr lang="en-US" alt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9647" name="Rectangle 90"/>
                <p:cNvSpPr>
                  <a:spLocks noChangeArrowheads="1"/>
                </p:cNvSpPr>
                <p:nvPr/>
              </p:nvSpPr>
              <p:spPr bwMode="auto">
                <a:xfrm>
                  <a:off x="4140201" y="2000250"/>
                  <a:ext cx="68608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pPr algn="l" eaLnBrk="1" hangingPunct="1"/>
                  <a:r>
                    <a:rPr lang="en-US" altLang="en-US" b="0" i="1" dirty="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N </a:t>
                  </a:r>
                  <a:r>
                    <a:rPr lang="en-US" altLang="en-US" b="0" dirty="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= 20</a:t>
                  </a:r>
                  <a:endParaRPr lang="en-US" altLang="en-US" sz="32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9648" name="Rectangle 94"/>
                <p:cNvSpPr>
                  <a:spLocks noChangeArrowheads="1"/>
                </p:cNvSpPr>
                <p:nvPr/>
              </p:nvSpPr>
              <p:spPr bwMode="auto">
                <a:xfrm>
                  <a:off x="3838576" y="5067300"/>
                  <a:ext cx="68608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pPr algn="l" eaLnBrk="1" hangingPunct="1"/>
                  <a:r>
                    <a:rPr lang="en-US" altLang="en-US" b="0" i="1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N </a:t>
                  </a:r>
                  <a:r>
                    <a:rPr lang="en-US" altLang="en-US" b="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= 20</a:t>
                  </a:r>
                  <a:endParaRPr lang="en-US" alt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9649" name="Rectangle 98"/>
                <p:cNvSpPr>
                  <a:spLocks noChangeArrowheads="1"/>
                </p:cNvSpPr>
                <p:nvPr/>
              </p:nvSpPr>
              <p:spPr bwMode="auto">
                <a:xfrm>
                  <a:off x="5689601" y="5213350"/>
                  <a:ext cx="68608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pPr algn="l" eaLnBrk="1" hangingPunct="1"/>
                  <a:r>
                    <a:rPr lang="en-US" altLang="en-US" b="0" i="1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N </a:t>
                  </a:r>
                  <a:r>
                    <a:rPr lang="en-US" altLang="en-US" b="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= 20</a:t>
                  </a:r>
                  <a:endParaRPr lang="en-US" altLang="en-US" sz="3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9650" name="Rectangle 102"/>
                <p:cNvSpPr>
                  <a:spLocks noChangeArrowheads="1"/>
                </p:cNvSpPr>
                <p:nvPr/>
              </p:nvSpPr>
              <p:spPr bwMode="auto">
                <a:xfrm>
                  <a:off x="7740651" y="5426075"/>
                  <a:ext cx="68608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pPr algn="l" eaLnBrk="1" hangingPunct="1"/>
                  <a:r>
                    <a:rPr lang="en-US" altLang="en-US" b="0" i="1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N </a:t>
                  </a:r>
                  <a:r>
                    <a:rPr lang="en-US" altLang="en-US" b="0">
                      <a:solidFill>
                        <a:srgbClr val="000000"/>
                      </a:solidFill>
                      <a:latin typeface="Helvetica" panose="020B0604020202020204" pitchFamily="34" charset="0"/>
                    </a:rPr>
                    <a:t>= 20</a:t>
                  </a:r>
                  <a:endParaRPr lang="en-US" altLang="en-US" sz="320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69651" name="Rectangle 106"/>
            <p:cNvSpPr>
              <a:spLocks noChangeArrowheads="1"/>
            </p:cNvSpPr>
            <p:nvPr/>
          </p:nvSpPr>
          <p:spPr bwMode="auto">
            <a:xfrm>
              <a:off x="2663750" y="1583551"/>
              <a:ext cx="131770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ctr" eaLnBrk="1" hangingPunct="1"/>
              <a:r>
                <a:rPr lang="en-US" altLang="en-US" b="0" dirty="0">
                  <a:solidFill>
                    <a:srgbClr val="000000"/>
                  </a:solidFill>
                  <a:latin typeface="Helvetica" panose="020B0604020202020204" pitchFamily="34" charset="0"/>
                </a:rPr>
                <a:t>Fixation of allele </a:t>
              </a:r>
              <a:r>
                <a:rPr lang="en-US" altLang="en-US" b="0" i="1" dirty="0">
                  <a:solidFill>
                    <a:srgbClr val="000000"/>
                  </a:solidFill>
                  <a:latin typeface="Helvetica" panose="020B0604020202020204" pitchFamily="34" charset="0"/>
                </a:rPr>
                <a:t>A</a:t>
              </a:r>
              <a:endParaRPr lang="en-US" altLang="en-US" sz="3200" i="1" dirty="0">
                <a:latin typeface="Arial" panose="020B0604020202020204" pitchFamily="34" charset="0"/>
              </a:endParaRPr>
            </a:p>
          </p:txBody>
        </p:sp>
      </p:grpSp>
      <p:sp>
        <p:nvSpPr>
          <p:cNvPr id="69653" name="Rectangle 3"/>
          <p:cNvSpPr>
            <a:spLocks noChangeArrowheads="1"/>
          </p:cNvSpPr>
          <p:nvPr/>
        </p:nvSpPr>
        <p:spPr bwMode="auto">
          <a:xfrm>
            <a:off x="4459288" y="6510011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algn="r"/>
            <a:r>
              <a:rPr lang="en-US" altLang="en-US" sz="900" dirty="0">
                <a:latin typeface="Times New Roman" panose="02020603050405020304" pitchFamily="18" charset="0"/>
              </a:rPr>
              <a:t>Copyright ©The McGraw-Hill Companies, Inc. Permission required for reproduction or display</a:t>
            </a:r>
          </a:p>
        </p:txBody>
      </p:sp>
      <p:sp>
        <p:nvSpPr>
          <p:cNvPr id="4000772" name="Text Box 4"/>
          <p:cNvSpPr txBox="1">
            <a:spLocks noChangeArrowheads="1"/>
          </p:cNvSpPr>
          <p:nvPr/>
        </p:nvSpPr>
        <p:spPr bwMode="auto">
          <a:xfrm>
            <a:off x="57150" y="6362701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algn="l"/>
            <a:r>
              <a:rPr lang="en-US" alt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Brooker</a:t>
            </a:r>
            <a:r>
              <a:rPr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Figure 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25.16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450" y="587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In a</a:t>
            </a:r>
            <a:r>
              <a:rPr lang="en-US" sz="3200" b="1" baseline="0" dirty="0" smtClean="0"/>
              <a:t> small population, genetic drift causes new alleles to eventually be lost, or go to fixation (100%)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5229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00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00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0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0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77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916074"/>
            <a:ext cx="5003800" cy="218272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Genetic drift has less effect on larger populations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525" y="304800"/>
            <a:ext cx="4811258" cy="294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3579000"/>
            <a:ext cx="4905375" cy="2990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525" y="3579000"/>
            <a:ext cx="4867275" cy="29432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013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6" descr="bro25332_25_1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825" y="1236664"/>
            <a:ext cx="206375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803" name="Group 103"/>
          <p:cNvGrpSpPr>
            <a:grpSpLocks noChangeAspect="1"/>
          </p:cNvGrpSpPr>
          <p:nvPr/>
        </p:nvGrpSpPr>
        <p:grpSpPr bwMode="auto">
          <a:xfrm>
            <a:off x="8975725" y="2673352"/>
            <a:ext cx="103188" cy="1458913"/>
            <a:chOff x="4999038" y="1617663"/>
            <a:chExt cx="79375" cy="1120775"/>
          </a:xfrm>
        </p:grpSpPr>
        <p:sp>
          <p:nvSpPr>
            <p:cNvPr id="76815" name="Line 9"/>
            <p:cNvSpPr>
              <a:spLocks noChangeAspect="1" noChangeShapeType="1"/>
            </p:cNvSpPr>
            <p:nvPr/>
          </p:nvSpPr>
          <p:spPr bwMode="auto">
            <a:xfrm>
              <a:off x="5040313" y="1617663"/>
              <a:ext cx="1587" cy="1012825"/>
            </a:xfrm>
            <a:prstGeom prst="line">
              <a:avLst/>
            </a:prstGeom>
            <a:noFill/>
            <a:ln w="1066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6816" name="Freeform 10"/>
            <p:cNvSpPr>
              <a:spLocks noChangeAspect="1"/>
            </p:cNvSpPr>
            <p:nvPr/>
          </p:nvSpPr>
          <p:spPr bwMode="auto">
            <a:xfrm>
              <a:off x="4999038" y="2601913"/>
              <a:ext cx="79375" cy="136525"/>
            </a:xfrm>
            <a:custGeom>
              <a:avLst/>
              <a:gdLst>
                <a:gd name="T0" fmla="*/ 2147483647 w 50"/>
                <a:gd name="T1" fmla="*/ 0 h 86"/>
                <a:gd name="T2" fmla="*/ 2147483647 w 50"/>
                <a:gd name="T3" fmla="*/ 2147483647 h 86"/>
                <a:gd name="T4" fmla="*/ 0 w 50"/>
                <a:gd name="T5" fmla="*/ 0 h 86"/>
                <a:gd name="T6" fmla="*/ 2147483647 w 50"/>
                <a:gd name="T7" fmla="*/ 2147483647 h 86"/>
                <a:gd name="T8" fmla="*/ 2147483647 w 50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86"/>
                <a:gd name="T17" fmla="*/ 50 w 50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86">
                  <a:moveTo>
                    <a:pt x="50" y="0"/>
                  </a:moveTo>
                  <a:lnTo>
                    <a:pt x="26" y="10"/>
                  </a:lnTo>
                  <a:lnTo>
                    <a:pt x="0" y="0"/>
                  </a:lnTo>
                  <a:lnTo>
                    <a:pt x="26" y="8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76804" name="Rectangle 30"/>
          <p:cNvSpPr>
            <a:spLocks noChangeAspect="1" noChangeArrowheads="1"/>
          </p:cNvSpPr>
          <p:nvPr/>
        </p:nvSpPr>
        <p:spPr bwMode="auto">
          <a:xfrm>
            <a:off x="6139952" y="5482391"/>
            <a:ext cx="19636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algn="l" eaLnBrk="1" hangingPunct="1"/>
            <a:r>
              <a:rPr lang="en-US" altLang="en-US" sz="1600">
                <a:solidFill>
                  <a:srgbClr val="000000"/>
                </a:solidFill>
                <a:latin typeface="Helvetica" panose="020B0604020202020204" pitchFamily="34" charset="0"/>
              </a:rPr>
              <a:t>(a) Bottleneck effect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76805" name="Rectangle 49"/>
          <p:cNvSpPr>
            <a:spLocks noChangeAspect="1" noChangeArrowheads="1"/>
          </p:cNvSpPr>
          <p:nvPr/>
        </p:nvSpPr>
        <p:spPr bwMode="auto">
          <a:xfrm>
            <a:off x="6613189" y="1572440"/>
            <a:ext cx="1017203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algn="l" eaLnBrk="1" hangingPunct="1"/>
            <a:r>
              <a:rPr lang="en-US" altLang="en-US" sz="1600" b="0" dirty="0">
                <a:solidFill>
                  <a:srgbClr val="000000"/>
                </a:solidFill>
                <a:latin typeface="Helvetica" panose="020B0604020202020204" pitchFamily="34" charset="0"/>
              </a:rPr>
              <a:t>Large,</a:t>
            </a:r>
          </a:p>
          <a:p>
            <a:pPr algn="l" eaLnBrk="1" hangingPunct="1"/>
            <a:r>
              <a:rPr lang="en-US" altLang="en-US" sz="1600" b="0" dirty="0">
                <a:solidFill>
                  <a:srgbClr val="000000"/>
                </a:solidFill>
                <a:latin typeface="Helvetica" panose="020B0604020202020204" pitchFamily="34" charset="0"/>
              </a:rPr>
              <a:t>genetically</a:t>
            </a:r>
          </a:p>
          <a:p>
            <a:pPr algn="l" eaLnBrk="1" hangingPunct="1"/>
            <a:r>
              <a:rPr lang="en-US" altLang="en-US" sz="1600" b="0" dirty="0">
                <a:solidFill>
                  <a:srgbClr val="000000"/>
                </a:solidFill>
                <a:latin typeface="Helvetica" panose="020B0604020202020204" pitchFamily="34" charset="0"/>
              </a:rPr>
              <a:t>diverse</a:t>
            </a:r>
          </a:p>
          <a:p>
            <a:pPr algn="l" eaLnBrk="1" hangingPunct="1"/>
            <a:r>
              <a:rPr lang="en-US" altLang="en-US" sz="1600" b="0" dirty="0">
                <a:solidFill>
                  <a:srgbClr val="000000"/>
                </a:solidFill>
                <a:latin typeface="Helvetica" panose="020B0604020202020204" pitchFamily="34" charset="0"/>
              </a:rPr>
              <a:t>population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76806" name="Rectangle 83"/>
          <p:cNvSpPr>
            <a:spLocks noChangeAspect="1" noChangeArrowheads="1"/>
          </p:cNvSpPr>
          <p:nvPr/>
        </p:nvSpPr>
        <p:spPr bwMode="auto">
          <a:xfrm>
            <a:off x="6139951" y="4263191"/>
            <a:ext cx="100348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algn="l" eaLnBrk="1" hangingPunct="1"/>
            <a:r>
              <a:rPr lang="en-US" altLang="en-US" sz="1600" b="0">
                <a:solidFill>
                  <a:srgbClr val="000000"/>
                </a:solidFill>
                <a:latin typeface="Helvetica" panose="020B0604020202020204" pitchFamily="34" charset="0"/>
              </a:rPr>
              <a:t>Large, less</a:t>
            </a:r>
          </a:p>
          <a:p>
            <a:pPr algn="l" eaLnBrk="1" hangingPunct="1"/>
            <a:r>
              <a:rPr lang="en-US" altLang="en-US" sz="1600" b="0">
                <a:solidFill>
                  <a:srgbClr val="000000"/>
                </a:solidFill>
                <a:latin typeface="Helvetica" panose="020B0604020202020204" pitchFamily="34" charset="0"/>
              </a:rPr>
              <a:t>genetically</a:t>
            </a:r>
          </a:p>
          <a:p>
            <a:pPr algn="l" eaLnBrk="1" hangingPunct="1"/>
            <a:r>
              <a:rPr lang="en-US" altLang="en-US" sz="1600" b="0">
                <a:solidFill>
                  <a:srgbClr val="000000"/>
                </a:solidFill>
                <a:latin typeface="Helvetica" panose="020B0604020202020204" pitchFamily="34" charset="0"/>
              </a:rPr>
              <a:t>diverse</a:t>
            </a:r>
          </a:p>
          <a:p>
            <a:pPr algn="l" eaLnBrk="1" hangingPunct="1"/>
            <a:r>
              <a:rPr lang="en-US" altLang="en-US" sz="1600" b="0">
                <a:solidFill>
                  <a:srgbClr val="000000"/>
                </a:solidFill>
                <a:latin typeface="Helvetica" panose="020B0604020202020204" pitchFamily="34" charset="0"/>
              </a:rPr>
              <a:t>population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76807" name="Rectangle 122"/>
          <p:cNvSpPr>
            <a:spLocks noChangeAspect="1" noChangeArrowheads="1"/>
          </p:cNvSpPr>
          <p:nvPr/>
        </p:nvSpPr>
        <p:spPr bwMode="auto">
          <a:xfrm>
            <a:off x="6139951" y="3059866"/>
            <a:ext cx="163826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algn="l" eaLnBrk="1" hangingPunct="1"/>
            <a:r>
              <a:rPr lang="en-US" altLang="en-US" sz="1600" b="0" dirty="0">
                <a:solidFill>
                  <a:srgbClr val="000000"/>
                </a:solidFill>
                <a:latin typeface="Helvetica" panose="020B0604020202020204" pitchFamily="34" charset="0"/>
              </a:rPr>
              <a:t>Bottleneck:</a:t>
            </a:r>
          </a:p>
          <a:p>
            <a:pPr algn="l" eaLnBrk="1" hangingPunct="1"/>
            <a:r>
              <a:rPr lang="en-US" altLang="en-US" sz="1600" b="0" dirty="0">
                <a:solidFill>
                  <a:srgbClr val="000000"/>
                </a:solidFill>
                <a:latin typeface="Helvetica" panose="020B0604020202020204" pitchFamily="34" charset="0"/>
              </a:rPr>
              <a:t>Fewer individuals,</a:t>
            </a:r>
          </a:p>
          <a:p>
            <a:pPr algn="l" eaLnBrk="1" hangingPunct="1"/>
            <a:r>
              <a:rPr lang="en-US" altLang="en-US" sz="1600" b="0" dirty="0">
                <a:solidFill>
                  <a:srgbClr val="000000"/>
                </a:solidFill>
                <a:latin typeface="Helvetica" panose="020B0604020202020204" pitchFamily="34" charset="0"/>
              </a:rPr>
              <a:t>less diversity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grpSp>
        <p:nvGrpSpPr>
          <p:cNvPr id="76808" name="Group 102"/>
          <p:cNvGrpSpPr>
            <a:grpSpLocks noChangeAspect="1"/>
          </p:cNvGrpSpPr>
          <p:nvPr/>
        </p:nvGrpSpPr>
        <p:grpSpPr bwMode="auto">
          <a:xfrm>
            <a:off x="8008939" y="2867026"/>
            <a:ext cx="123825" cy="1054100"/>
            <a:chOff x="4256088" y="1766888"/>
            <a:chExt cx="95250" cy="809625"/>
          </a:xfrm>
        </p:grpSpPr>
        <p:sp>
          <p:nvSpPr>
            <p:cNvPr id="76813" name="Line 162"/>
            <p:cNvSpPr>
              <a:spLocks noChangeAspect="1" noChangeShapeType="1"/>
            </p:cNvSpPr>
            <p:nvPr/>
          </p:nvSpPr>
          <p:spPr bwMode="auto">
            <a:xfrm>
              <a:off x="4256088" y="2179638"/>
              <a:ext cx="44450" cy="1587"/>
            </a:xfrm>
            <a:prstGeom prst="line">
              <a:avLst/>
            </a:prstGeom>
            <a:noFill/>
            <a:ln w="711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6814" name="Freeform 163"/>
            <p:cNvSpPr>
              <a:spLocks noChangeAspect="1"/>
            </p:cNvSpPr>
            <p:nvPr/>
          </p:nvSpPr>
          <p:spPr bwMode="auto">
            <a:xfrm>
              <a:off x="4300538" y="1766888"/>
              <a:ext cx="50800" cy="809625"/>
            </a:xfrm>
            <a:custGeom>
              <a:avLst/>
              <a:gdLst>
                <a:gd name="T0" fmla="*/ 2147483647 w 32"/>
                <a:gd name="T1" fmla="*/ 2147483647 h 510"/>
                <a:gd name="T2" fmla="*/ 2147483647 w 32"/>
                <a:gd name="T3" fmla="*/ 2147483647 h 510"/>
                <a:gd name="T4" fmla="*/ 2147483647 w 32"/>
                <a:gd name="T5" fmla="*/ 2147483647 h 510"/>
                <a:gd name="T6" fmla="*/ 2147483647 w 32"/>
                <a:gd name="T7" fmla="*/ 2147483647 h 510"/>
                <a:gd name="T8" fmla="*/ 2147483647 w 32"/>
                <a:gd name="T9" fmla="*/ 2147483647 h 510"/>
                <a:gd name="T10" fmla="*/ 2147483647 w 32"/>
                <a:gd name="T11" fmla="*/ 2147483647 h 510"/>
                <a:gd name="T12" fmla="*/ 0 w 32"/>
                <a:gd name="T13" fmla="*/ 2147483647 h 510"/>
                <a:gd name="T14" fmla="*/ 0 w 32"/>
                <a:gd name="T15" fmla="*/ 2147483647 h 510"/>
                <a:gd name="T16" fmla="*/ 0 w 32"/>
                <a:gd name="T17" fmla="*/ 2147483647 h 510"/>
                <a:gd name="T18" fmla="*/ 0 w 32"/>
                <a:gd name="T19" fmla="*/ 2147483647 h 510"/>
                <a:gd name="T20" fmla="*/ 0 w 32"/>
                <a:gd name="T21" fmla="*/ 2147483647 h 510"/>
                <a:gd name="T22" fmla="*/ 2147483647 w 32"/>
                <a:gd name="T23" fmla="*/ 2147483647 h 510"/>
                <a:gd name="T24" fmla="*/ 2147483647 w 32"/>
                <a:gd name="T25" fmla="*/ 2147483647 h 510"/>
                <a:gd name="T26" fmla="*/ 2147483647 w 32"/>
                <a:gd name="T27" fmla="*/ 0 h 510"/>
                <a:gd name="T28" fmla="*/ 2147483647 w 32"/>
                <a:gd name="T29" fmla="*/ 0 h 510"/>
                <a:gd name="T30" fmla="*/ 2147483647 w 32"/>
                <a:gd name="T31" fmla="*/ 0 h 5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510"/>
                <a:gd name="T50" fmla="*/ 32 w 32"/>
                <a:gd name="T51" fmla="*/ 510 h 5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510">
                  <a:moveTo>
                    <a:pt x="32" y="510"/>
                  </a:moveTo>
                  <a:lnTo>
                    <a:pt x="14" y="510"/>
                  </a:lnTo>
                  <a:lnTo>
                    <a:pt x="8" y="508"/>
                  </a:lnTo>
                  <a:lnTo>
                    <a:pt x="4" y="506"/>
                  </a:lnTo>
                  <a:lnTo>
                    <a:pt x="0" y="502"/>
                  </a:lnTo>
                  <a:lnTo>
                    <a:pt x="0" y="49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32" y="0"/>
                  </a:lnTo>
                </a:path>
              </a:pathLst>
            </a:custGeom>
            <a:noFill/>
            <a:ln w="711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76809" name="Rectangle 3"/>
          <p:cNvSpPr>
            <a:spLocks noChangeArrowheads="1"/>
          </p:cNvSpPr>
          <p:nvPr/>
        </p:nvSpPr>
        <p:spPr bwMode="auto">
          <a:xfrm>
            <a:off x="2133600" y="6477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en-US" sz="900">
                <a:latin typeface="Times New Roman" panose="02020603050405020304" pitchFamily="18" charset="0"/>
              </a:rPr>
              <a:t>Copyright ©The McGraw-Hill Companies, Inc. Permission required for reproduction or display</a:t>
            </a:r>
          </a:p>
        </p:txBody>
      </p:sp>
      <p:sp>
        <p:nvSpPr>
          <p:cNvPr id="4007944" name="Text Box 8"/>
          <p:cNvSpPr txBox="1">
            <a:spLocks noChangeArrowheads="1"/>
          </p:cNvSpPr>
          <p:nvPr/>
        </p:nvSpPr>
        <p:spPr bwMode="auto">
          <a:xfrm>
            <a:off x="152400" y="5873458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algn="l"/>
            <a:r>
              <a:rPr lang="en-US" altLang="en-US" sz="2400" dirty="0">
                <a:latin typeface="Times New Roman" panose="02020603050405020304" pitchFamily="18" charset="0"/>
              </a:rPr>
              <a:t>Figure 25.17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Bottleneck Effect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10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07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07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07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07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79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148222"/>
            <a:ext cx="11357811" cy="1543886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Relative Genetic Diversities in human populations implicate multiple bottlenecking events due to migration and expansion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32" y="1283367"/>
            <a:ext cx="9910511" cy="543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91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2096" y="1319286"/>
            <a:ext cx="8628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7350" lvl="2" indent="-74295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400" dirty="0">
                <a:latin typeface="Arial" panose="020B0604020202020204" pitchFamily="34" charset="0"/>
              </a:rPr>
              <a:t>Natural </a:t>
            </a:r>
            <a:r>
              <a:rPr lang="en-US" altLang="en-US" sz="2400" dirty="0" smtClean="0">
                <a:latin typeface="Arial" panose="020B0604020202020204" pitchFamily="34" charset="0"/>
              </a:rPr>
              <a:t>Selection</a:t>
            </a:r>
          </a:p>
          <a:p>
            <a:pPr marL="2114550" lvl="3" indent="-742950">
              <a:lnSpc>
                <a:spcPct val="150000"/>
              </a:lnSpc>
              <a:buFont typeface="+mj-lt"/>
              <a:buAutoNum type="alphaLcParenR"/>
            </a:pPr>
            <a:r>
              <a:rPr lang="en-US" altLang="en-US" sz="2400" dirty="0" smtClean="0">
                <a:latin typeface="Arial" panose="020B0604020202020204" pitchFamily="34" charset="0"/>
              </a:rPr>
              <a:t>Directional Selection</a:t>
            </a:r>
          </a:p>
          <a:p>
            <a:pPr marL="2114550" lvl="3" indent="-742950">
              <a:lnSpc>
                <a:spcPct val="150000"/>
              </a:lnSpc>
              <a:buFont typeface="+mj-lt"/>
              <a:buAutoNum type="alphaLcParenR"/>
            </a:pPr>
            <a:r>
              <a:rPr lang="en-US" altLang="en-US" sz="2400" dirty="0" smtClean="0">
                <a:latin typeface="Arial" panose="020B0604020202020204" pitchFamily="34" charset="0"/>
              </a:rPr>
              <a:t>Stabilizing Selection</a:t>
            </a:r>
          </a:p>
          <a:p>
            <a:pPr marL="2114550" lvl="3" indent="-742950">
              <a:lnSpc>
                <a:spcPct val="150000"/>
              </a:lnSpc>
              <a:buFont typeface="+mj-lt"/>
              <a:buAutoNum type="alphaLcParenR"/>
            </a:pPr>
            <a:r>
              <a:rPr lang="en-US" altLang="en-US" sz="2400" dirty="0" smtClean="0">
                <a:latin typeface="Arial" panose="020B0604020202020204" pitchFamily="34" charset="0"/>
              </a:rPr>
              <a:t>Disruptive Selection</a:t>
            </a:r>
          </a:p>
          <a:p>
            <a:pPr marL="2114550" lvl="3" indent="-742950">
              <a:lnSpc>
                <a:spcPct val="150000"/>
              </a:lnSpc>
              <a:buFont typeface="+mj-lt"/>
              <a:buAutoNum type="alphaLcParenR"/>
            </a:pPr>
            <a:r>
              <a:rPr lang="en-US" altLang="en-US" sz="2400" dirty="0" smtClean="0">
                <a:latin typeface="Arial" panose="020B0604020202020204" pitchFamily="34" charset="0"/>
              </a:rPr>
              <a:t>Balancing Selection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marL="1657350" lvl="2" indent="-74295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400" dirty="0" smtClean="0">
                <a:latin typeface="Arial" panose="020B0604020202020204" pitchFamily="34" charset="0"/>
              </a:rPr>
              <a:t>Random genetic drift</a:t>
            </a:r>
          </a:p>
          <a:p>
            <a:pPr marL="1657350" lvl="2" indent="-74295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400" dirty="0" smtClean="0">
                <a:latin typeface="Arial" panose="020B0604020202020204" pitchFamily="34" charset="0"/>
              </a:rPr>
              <a:t>Migration</a:t>
            </a:r>
          </a:p>
          <a:p>
            <a:pPr marL="1657350" lvl="2" indent="-74295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400" dirty="0" smtClean="0">
                <a:latin typeface="Arial" panose="020B0604020202020204" pitchFamily="34" charset="0"/>
              </a:rPr>
              <a:t>Nonrandom mating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96112" y="310896"/>
            <a:ext cx="10735056" cy="786384"/>
          </a:xfrm>
        </p:spPr>
        <p:txBody>
          <a:bodyPr>
            <a:noAutofit/>
          </a:bodyPr>
          <a:lstStyle/>
          <a:p>
            <a:pPr rtl="0" eaLnBrk="1" latinLnBrk="0" hangingPunct="1"/>
            <a:r>
              <a:rPr lang="en-US" sz="3600" b="1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Mechanisms that alter existing genetic variation</a:t>
            </a:r>
            <a:endParaRPr lang="en-US" sz="9600" b="1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8850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2096" y="1319286"/>
            <a:ext cx="8628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7350" lvl="2" indent="-74295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400" dirty="0">
                <a:latin typeface="Arial" panose="020B0604020202020204" pitchFamily="34" charset="0"/>
              </a:rPr>
              <a:t>Natural </a:t>
            </a:r>
            <a:r>
              <a:rPr lang="en-US" altLang="en-US" sz="2400" dirty="0" smtClean="0">
                <a:latin typeface="Arial" panose="020B0604020202020204" pitchFamily="34" charset="0"/>
              </a:rPr>
              <a:t>Selection</a:t>
            </a:r>
          </a:p>
          <a:p>
            <a:pPr marL="2114550" lvl="3" indent="-742950">
              <a:lnSpc>
                <a:spcPct val="150000"/>
              </a:lnSpc>
              <a:buFont typeface="+mj-lt"/>
              <a:buAutoNum type="alphaLcParenR"/>
            </a:pPr>
            <a:r>
              <a:rPr lang="en-US" altLang="en-US" sz="2400" dirty="0" smtClean="0">
                <a:latin typeface="Arial" panose="020B0604020202020204" pitchFamily="34" charset="0"/>
              </a:rPr>
              <a:t>Directional Selection</a:t>
            </a:r>
          </a:p>
          <a:p>
            <a:pPr marL="2114550" lvl="3" indent="-742950">
              <a:lnSpc>
                <a:spcPct val="150000"/>
              </a:lnSpc>
              <a:buFont typeface="+mj-lt"/>
              <a:buAutoNum type="alphaLcParenR"/>
            </a:pPr>
            <a:r>
              <a:rPr lang="en-US" altLang="en-US" sz="2400" dirty="0" smtClean="0">
                <a:latin typeface="Arial" panose="020B0604020202020204" pitchFamily="34" charset="0"/>
              </a:rPr>
              <a:t>Stabilizing Selection</a:t>
            </a:r>
          </a:p>
          <a:p>
            <a:pPr marL="2114550" lvl="3" indent="-742950">
              <a:lnSpc>
                <a:spcPct val="150000"/>
              </a:lnSpc>
              <a:buFont typeface="+mj-lt"/>
              <a:buAutoNum type="alphaLcParenR"/>
            </a:pPr>
            <a:r>
              <a:rPr lang="en-US" altLang="en-US" sz="2400" dirty="0" smtClean="0">
                <a:latin typeface="Arial" panose="020B0604020202020204" pitchFamily="34" charset="0"/>
              </a:rPr>
              <a:t>Disruptive Selection</a:t>
            </a:r>
          </a:p>
          <a:p>
            <a:pPr marL="2114550" lvl="3" indent="-742950">
              <a:lnSpc>
                <a:spcPct val="150000"/>
              </a:lnSpc>
              <a:buFont typeface="+mj-lt"/>
              <a:buAutoNum type="alphaLcParenR"/>
            </a:pPr>
            <a:r>
              <a:rPr lang="en-US" altLang="en-US" sz="2400" dirty="0" smtClean="0">
                <a:latin typeface="Arial" panose="020B0604020202020204" pitchFamily="34" charset="0"/>
              </a:rPr>
              <a:t>Balancing Selection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marL="1657350" lvl="2" indent="-74295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400" dirty="0" smtClean="0">
                <a:latin typeface="Arial" panose="020B0604020202020204" pitchFamily="34" charset="0"/>
              </a:rPr>
              <a:t>Random genetic drift</a:t>
            </a:r>
          </a:p>
          <a:p>
            <a:pPr marL="1657350" lvl="2" indent="-74295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400" dirty="0" smtClean="0">
                <a:latin typeface="Arial" panose="020B0604020202020204" pitchFamily="34" charset="0"/>
              </a:rPr>
              <a:t>Migration</a:t>
            </a:r>
          </a:p>
          <a:p>
            <a:pPr marL="1657350" lvl="2" indent="-74295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400" dirty="0" smtClean="0">
                <a:latin typeface="Arial" panose="020B0604020202020204" pitchFamily="34" charset="0"/>
              </a:rPr>
              <a:t>Nonrandom mating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96112" y="310896"/>
            <a:ext cx="10735056" cy="786384"/>
          </a:xfrm>
        </p:spPr>
        <p:txBody>
          <a:bodyPr>
            <a:noAutofit/>
          </a:bodyPr>
          <a:lstStyle/>
          <a:p>
            <a:pPr rtl="0" eaLnBrk="1" latinLnBrk="0" hangingPunct="1"/>
            <a:r>
              <a:rPr lang="en-US" sz="3600" b="1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Mechanisms that alter existing genetic variation</a:t>
            </a:r>
            <a:endParaRPr lang="en-US" sz="9600" b="1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2847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5108" name="Rectangle 4"/>
          <p:cNvSpPr>
            <a:spLocks noGrp="1" noChangeArrowheads="1"/>
          </p:cNvSpPr>
          <p:nvPr>
            <p:ph type="title"/>
          </p:nvPr>
        </p:nvSpPr>
        <p:spPr>
          <a:xfrm>
            <a:off x="478435" y="228600"/>
            <a:ext cx="10914089" cy="990600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sz="4000" u="sng" dirty="0" smtClean="0">
                <a:latin typeface="Arial" panose="020B0604020202020204" pitchFamily="34" charset="0"/>
              </a:rPr>
              <a:t>Natural selection works via mating efficiency, fertility, and reproductive success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4015106" name="Rectangle 2"/>
          <p:cNvSpPr>
            <a:spLocks noGrp="1" noChangeArrowheads="1"/>
          </p:cNvSpPr>
          <p:nvPr>
            <p:ph idx="1"/>
          </p:nvPr>
        </p:nvSpPr>
        <p:spPr>
          <a:xfrm>
            <a:off x="4691762" y="2462465"/>
            <a:ext cx="2590801" cy="233813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400" b="1" dirty="0" smtClean="0">
                <a:latin typeface="Arial" panose="020B0604020202020204" pitchFamily="34" charset="0"/>
              </a:rPr>
              <a:t>Environment selects families (and the alleles they carry) that best reproduce in </a:t>
            </a:r>
            <a:r>
              <a:rPr lang="en-US" altLang="en-US" sz="2400" b="1" dirty="0">
                <a:latin typeface="Arial" panose="020B0604020202020204" pitchFamily="34" charset="0"/>
              </a:rPr>
              <a:t>that </a:t>
            </a:r>
            <a:r>
              <a:rPr lang="en-US" altLang="en-US" sz="2400" b="1" dirty="0" smtClean="0">
                <a:latin typeface="Arial" panose="020B0604020202020204" pitchFamily="34" charset="0"/>
              </a:rPr>
              <a:t>environment</a:t>
            </a:r>
          </a:p>
          <a:p>
            <a:pPr lvl="1"/>
            <a:endParaRPr lang="en-US" altLang="en-US" sz="2000" b="1" dirty="0" smtClean="0">
              <a:latin typeface="Arial" panose="020B0604020202020204" pitchFamily="34" charset="0"/>
            </a:endParaRPr>
          </a:p>
          <a:p>
            <a:pPr lvl="2">
              <a:lnSpc>
                <a:spcPct val="80000"/>
              </a:lnSpc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4877" y="1908886"/>
            <a:ext cx="2234473" cy="9787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Arial" panose="020B0604020202020204" pitchFamily="34" charset="0"/>
              </a:rPr>
              <a:t>Struggle and competition for existence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685" y="4021367"/>
            <a:ext cx="2936359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en-US" sz="2000" b="1" dirty="0" smtClean="0">
                <a:latin typeface="Arial" panose="020B0604020202020204" pitchFamily="34" charset="0"/>
              </a:rPr>
              <a:t>Allelic variation in population; some alleles enhance individual’s reproductive capacity</a:t>
            </a:r>
            <a:endParaRPr lang="en-US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48750" y="1116984"/>
            <a:ext cx="2914650" cy="2259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Arial" panose="020B0604020202020204" pitchFamily="34" charset="0"/>
              </a:rPr>
              <a:t>Variants that are best-adapted to that environment will continue to survive and reproduce, </a:t>
            </a:r>
            <a:r>
              <a:rPr lang="en-US" altLang="en-US" sz="2800" b="1" dirty="0" smtClean="0">
                <a:latin typeface="Arial" panose="020B0604020202020204" pitchFamily="34" charset="0"/>
              </a:rPr>
              <a:t>rising in frequency</a:t>
            </a:r>
            <a:endParaRPr lang="en-US" altLang="en-US" b="1" dirty="0">
              <a:latin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90800" y="2619867"/>
            <a:ext cx="1665471" cy="907923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3"/>
          </p:cNvCxnSpPr>
          <p:nvPr/>
        </p:nvCxnSpPr>
        <p:spPr>
          <a:xfrm flipV="1">
            <a:off x="2988044" y="4021367"/>
            <a:ext cx="1431556" cy="815608"/>
          </a:xfrm>
          <a:prstGeom prst="straightConnector1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rved Up Arrow 12"/>
          <p:cNvSpPr/>
          <p:nvPr/>
        </p:nvSpPr>
        <p:spPr>
          <a:xfrm rot="10418739" flipV="1">
            <a:off x="1901638" y="5454610"/>
            <a:ext cx="4095750" cy="928540"/>
          </a:xfrm>
          <a:prstGeom prst="curvedUpArrow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 rot="19912306">
            <a:off x="7334250" y="2305050"/>
            <a:ext cx="1676400" cy="457200"/>
            <a:chOff x="7753350" y="3924300"/>
            <a:chExt cx="1676400" cy="457200"/>
          </a:xfrm>
        </p:grpSpPr>
        <p:sp>
          <p:nvSpPr>
            <p:cNvPr id="14" name="Right Arrow 13"/>
            <p:cNvSpPr/>
            <p:nvPr/>
          </p:nvSpPr>
          <p:spPr>
            <a:xfrm>
              <a:off x="7753350" y="3924300"/>
              <a:ext cx="533400" cy="457200"/>
            </a:xfrm>
            <a:prstGeom prst="rightArrow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8324850" y="3924300"/>
              <a:ext cx="533400" cy="457200"/>
            </a:xfrm>
            <a:prstGeom prst="rightArrow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8896350" y="3924300"/>
              <a:ext cx="533400" cy="457200"/>
            </a:xfrm>
            <a:prstGeom prst="rightArrow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8011421" y="5058992"/>
            <a:ext cx="4066280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altLang="en-US" sz="2400" b="1" dirty="0" smtClean="0">
                <a:latin typeface="Arial" panose="020B0604020202020204" pitchFamily="34" charset="0"/>
              </a:rPr>
              <a:t>Population is better adapted to its environment and/or more successful at reproduction</a:t>
            </a:r>
          </a:p>
        </p:txBody>
      </p:sp>
      <p:sp>
        <p:nvSpPr>
          <p:cNvPr id="28" name="Right Arrow 27"/>
          <p:cNvSpPr/>
          <p:nvPr/>
        </p:nvSpPr>
        <p:spPr>
          <a:xfrm rot="5400000">
            <a:off x="9944887" y="3818376"/>
            <a:ext cx="1255724" cy="53340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5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1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51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151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5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15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5108" grpId="0"/>
      <p:bldP spid="4015106" grpId="0" build="p" bldLvl="5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9202" name="Rectangle 2"/>
          <p:cNvSpPr>
            <a:spLocks noGrp="1" noChangeArrowheads="1"/>
          </p:cNvSpPr>
          <p:nvPr>
            <p:ph idx="1"/>
          </p:nvPr>
        </p:nvSpPr>
        <p:spPr>
          <a:xfrm>
            <a:off x="1447800" y="1504950"/>
            <a:ext cx="8686800" cy="535305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latin typeface="Arial" panose="020B0604020202020204" pitchFamily="34" charset="0"/>
              </a:rPr>
              <a:t>Not to be </a:t>
            </a:r>
            <a:r>
              <a:rPr lang="en-US" altLang="en-US" dirty="0">
                <a:latin typeface="Arial" panose="020B0604020202020204" pitchFamily="34" charset="0"/>
              </a:rPr>
              <a:t>confused with physical </a:t>
            </a:r>
            <a:r>
              <a:rPr lang="en-US" altLang="en-US" dirty="0" smtClean="0">
                <a:latin typeface="Arial" panose="020B0604020202020204" pitchFamily="34" charset="0"/>
              </a:rPr>
              <a:t>fitness</a:t>
            </a:r>
          </a:p>
          <a:p>
            <a:r>
              <a:rPr lang="en-US" altLang="en-US" dirty="0" smtClean="0">
                <a:latin typeface="Arial" panose="020B0604020202020204" pitchFamily="34" charset="0"/>
              </a:rPr>
              <a:t>Fitness = relative </a:t>
            </a:r>
            <a:r>
              <a:rPr lang="en-US" altLang="en-US" dirty="0">
                <a:latin typeface="Arial" panose="020B0604020202020204" pitchFamily="34" charset="0"/>
              </a:rPr>
              <a:t>likelihood that a phenotype will survive and contribute to the gene pool of the next </a:t>
            </a:r>
            <a:r>
              <a:rPr lang="en-US" altLang="en-US" dirty="0" smtClean="0">
                <a:latin typeface="Arial" panose="020B0604020202020204" pitchFamily="34" charset="0"/>
              </a:rPr>
              <a:t>generation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2400" b="1" dirty="0" smtClean="0">
                <a:latin typeface="Arial" panose="020B0604020202020204" pitchFamily="34" charset="0"/>
              </a:rPr>
              <a:t>Consider </a:t>
            </a:r>
            <a:r>
              <a:rPr lang="en-US" altLang="en-US" sz="2400" b="1" dirty="0">
                <a:latin typeface="Arial" panose="020B0604020202020204" pitchFamily="34" charset="0"/>
              </a:rPr>
              <a:t>a gene with two </a:t>
            </a:r>
            <a:r>
              <a:rPr lang="en-US" altLang="en-US" sz="2400" b="1" dirty="0" smtClean="0">
                <a:latin typeface="Arial" panose="020B0604020202020204" pitchFamily="34" charset="0"/>
              </a:rPr>
              <a:t>alleles: </a:t>
            </a:r>
            <a:r>
              <a:rPr lang="en-US" altLang="en-US" sz="2400" b="1" i="1" dirty="0">
                <a:latin typeface="Arial" panose="020B0604020202020204" pitchFamily="34" charset="0"/>
              </a:rPr>
              <a:t>A</a:t>
            </a:r>
            <a:r>
              <a:rPr lang="en-US" altLang="en-US" sz="2400" b="1" dirty="0">
                <a:latin typeface="Arial" panose="020B0604020202020204" pitchFamily="34" charset="0"/>
              </a:rPr>
              <a:t> and </a:t>
            </a:r>
            <a:r>
              <a:rPr lang="en-US" altLang="en-US" sz="2400" b="1" i="1" dirty="0">
                <a:latin typeface="Arial" panose="020B0604020202020204" pitchFamily="34" charset="0"/>
              </a:rPr>
              <a:t>a</a:t>
            </a:r>
            <a:endParaRPr lang="en-US" altLang="en-US" sz="2400" b="1" dirty="0">
              <a:latin typeface="Arial" panose="020B0604020202020204" pitchFamily="34" charset="0"/>
            </a:endParaRPr>
          </a:p>
          <a:p>
            <a:pPr lvl="1" eaLnBrk="1" hangingPunct="1"/>
            <a:r>
              <a:rPr lang="en-US" altLang="en-US" b="1" dirty="0">
                <a:latin typeface="Arial" panose="020B0604020202020204" pitchFamily="34" charset="0"/>
              </a:rPr>
              <a:t>The three genotypic classes can be assigned fitness values according to their reproductive potential</a:t>
            </a:r>
          </a:p>
          <a:p>
            <a:pPr eaLnBrk="1" hangingPunct="1"/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133600" y="6477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en-US" sz="900">
                <a:latin typeface="Times New Roman" panose="02020603050405020304" pitchFamily="18" charset="0"/>
              </a:rPr>
              <a:t>Copyright ©The McGraw-Hill Companies, Inc. Permission required for reproduction or display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0225"/>
          </a:xfrm>
        </p:spPr>
        <p:txBody>
          <a:bodyPr>
            <a:noAutofit/>
          </a:bodyPr>
          <a:lstStyle/>
          <a:p>
            <a:pPr rtl="0" eaLnBrk="1" latinLnBrk="0" hangingPunct="1"/>
            <a:r>
              <a:rPr lang="en-US" sz="36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Darwinian fitness--a measure of reproductive superiority</a:t>
            </a:r>
            <a:endParaRPr lang="en-US" sz="54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5434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1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9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19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9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19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9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19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9202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2274" name="Rectangle 2"/>
          <p:cNvSpPr>
            <a:spLocks noGrp="1" noChangeArrowheads="1"/>
          </p:cNvSpPr>
          <p:nvPr>
            <p:ph idx="1"/>
          </p:nvPr>
        </p:nvSpPr>
        <p:spPr>
          <a:xfrm>
            <a:off x="1333500" y="1219200"/>
            <a:ext cx="9029700" cy="5257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</a:rPr>
              <a:t>Suppose the average reproductive success is</a:t>
            </a:r>
          </a:p>
          <a:p>
            <a:pPr lvl="1" eaLnBrk="1" hangingPunct="1"/>
            <a:r>
              <a:rPr lang="en-US" altLang="en-US" i="1" dirty="0">
                <a:latin typeface="Arial" panose="020B0604020202020204" pitchFamily="34" charset="0"/>
              </a:rPr>
              <a:t>AA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sym typeface="Wingdings" panose="05000000000000000000" pitchFamily="2" charset="2"/>
              </a:rPr>
              <a:t> 5 offspring</a:t>
            </a:r>
          </a:p>
          <a:p>
            <a:pPr lvl="1" eaLnBrk="1" hangingPunct="1"/>
            <a:r>
              <a:rPr lang="en-US" altLang="en-US" i="1" dirty="0">
                <a:latin typeface="Arial" panose="020B0604020202020204" pitchFamily="34" charset="0"/>
                <a:sym typeface="Wingdings" panose="05000000000000000000" pitchFamily="2" charset="2"/>
              </a:rPr>
              <a:t>Aa</a:t>
            </a:r>
            <a:r>
              <a:rPr lang="en-US" altLang="en-US" dirty="0">
                <a:latin typeface="Arial" panose="020B0604020202020204" pitchFamily="34" charset="0"/>
                <a:sym typeface="Wingdings" panose="05000000000000000000" pitchFamily="2" charset="2"/>
              </a:rPr>
              <a:t>  4 offspring</a:t>
            </a:r>
          </a:p>
          <a:p>
            <a:pPr lvl="1" eaLnBrk="1" hangingPunct="1"/>
            <a:r>
              <a:rPr lang="en-US" altLang="en-US" i="1" dirty="0">
                <a:latin typeface="Arial" panose="020B0604020202020204" pitchFamily="34" charset="0"/>
                <a:sym typeface="Wingdings" panose="05000000000000000000" pitchFamily="2" charset="2"/>
              </a:rPr>
              <a:t>aa</a:t>
            </a:r>
            <a:r>
              <a:rPr lang="en-US" altLang="en-US" dirty="0">
                <a:latin typeface="Arial" panose="020B0604020202020204" pitchFamily="34" charset="0"/>
                <a:sym typeface="Wingdings" panose="05000000000000000000" pitchFamily="2" charset="2"/>
              </a:rPr>
              <a:t>  1 offspring</a:t>
            </a:r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</a:rPr>
              <a:t>The allele with </a:t>
            </a:r>
            <a:r>
              <a:rPr lang="en-US" altLang="en-US" sz="2400" dirty="0">
                <a:latin typeface="Arial" panose="020B0604020202020204" pitchFamily="34" charset="0"/>
              </a:rPr>
              <a:t>the highest reproductive ability </a:t>
            </a:r>
            <a:r>
              <a:rPr lang="en-US" altLang="en-US" sz="2400" dirty="0" smtClean="0">
                <a:latin typeface="Arial" panose="020B0604020202020204" pitchFamily="34" charset="0"/>
              </a:rPr>
              <a:t>has a fitness </a:t>
            </a:r>
            <a:r>
              <a:rPr lang="en-US" altLang="en-US" sz="2400" dirty="0">
                <a:latin typeface="Arial" panose="020B0604020202020204" pitchFamily="34" charset="0"/>
              </a:rPr>
              <a:t>value </a:t>
            </a:r>
            <a:r>
              <a:rPr lang="en-US" altLang="en-US" sz="2400" dirty="0" smtClean="0">
                <a:latin typeface="Arial" panose="020B0604020202020204" pitchFamily="34" charset="0"/>
              </a:rPr>
              <a:t>= 1.0 </a:t>
            </a:r>
          </a:p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</a:rPr>
              <a:t>The </a:t>
            </a:r>
            <a:r>
              <a:rPr lang="en-US" altLang="en-US" sz="2400" dirty="0">
                <a:latin typeface="Arial" panose="020B0604020202020204" pitchFamily="34" charset="0"/>
              </a:rPr>
              <a:t>fitness values of the other genotypes are assigned relative to 1 </a:t>
            </a:r>
          </a:p>
          <a:p>
            <a:pPr eaLnBrk="1" hangingPunct="1"/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</a:rPr>
              <a:t>Fitness values </a:t>
            </a:r>
            <a:r>
              <a:rPr lang="en-US" altLang="en-US" sz="2400" dirty="0" smtClean="0">
                <a:latin typeface="Arial" panose="020B0604020202020204" pitchFamily="34" charset="0"/>
              </a:rPr>
              <a:t>(</a:t>
            </a:r>
            <a:r>
              <a:rPr lang="en-US" altLang="en-US" sz="2400" i="1" dirty="0" smtClean="0">
                <a:latin typeface="Arial" panose="020B0604020202020204" pitchFamily="34" charset="0"/>
              </a:rPr>
              <a:t>W)</a:t>
            </a:r>
            <a:endParaRPr lang="en-US" altLang="en-US" sz="2400" i="1" dirty="0">
              <a:latin typeface="Arial" panose="020B0604020202020204" pitchFamily="34" charset="0"/>
            </a:endParaRP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</a:rPr>
              <a:t>Fitness of</a:t>
            </a:r>
            <a:r>
              <a:rPr lang="en-US" altLang="en-US" i="1" dirty="0">
                <a:latin typeface="Arial" panose="020B0604020202020204" pitchFamily="34" charset="0"/>
              </a:rPr>
              <a:t> AA</a:t>
            </a:r>
            <a:r>
              <a:rPr lang="en-US" altLang="en-US" dirty="0">
                <a:latin typeface="Arial" panose="020B0604020202020204" pitchFamily="34" charset="0"/>
              </a:rPr>
              <a:t>: </a:t>
            </a:r>
            <a:r>
              <a:rPr lang="en-US" altLang="en-US" i="1" dirty="0">
                <a:latin typeface="Arial" panose="020B0604020202020204" pitchFamily="34" charset="0"/>
              </a:rPr>
              <a:t>W</a:t>
            </a:r>
            <a:r>
              <a:rPr lang="en-US" altLang="en-US" i="1" baseline="-25000" dirty="0">
                <a:latin typeface="Arial" panose="020B0604020202020204" pitchFamily="34" charset="0"/>
              </a:rPr>
              <a:t>AA</a:t>
            </a:r>
            <a:r>
              <a:rPr lang="en-US" altLang="en-US" dirty="0">
                <a:latin typeface="Arial" panose="020B0604020202020204" pitchFamily="34" charset="0"/>
              </a:rPr>
              <a:t> = </a:t>
            </a:r>
            <a:r>
              <a:rPr lang="en-US" altLang="en-US" dirty="0" smtClean="0">
                <a:latin typeface="Arial" panose="020B0604020202020204" pitchFamily="34" charset="0"/>
              </a:rPr>
              <a:t>5/5 = 1.0</a:t>
            </a:r>
            <a:endParaRPr lang="en-US" altLang="en-US" dirty="0">
              <a:latin typeface="Arial" panose="020B0604020202020204" pitchFamily="34" charset="0"/>
            </a:endParaRP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</a:rPr>
              <a:t>Fitness of</a:t>
            </a:r>
            <a:r>
              <a:rPr lang="en-US" altLang="en-US" i="1" dirty="0">
                <a:latin typeface="Arial" panose="020B0604020202020204" pitchFamily="34" charset="0"/>
              </a:rPr>
              <a:t> Aa</a:t>
            </a:r>
            <a:r>
              <a:rPr lang="en-US" altLang="en-US" dirty="0">
                <a:latin typeface="Arial" panose="020B0604020202020204" pitchFamily="34" charset="0"/>
              </a:rPr>
              <a:t>: </a:t>
            </a:r>
            <a:r>
              <a:rPr lang="en-US" altLang="en-US" i="1" dirty="0" err="1">
                <a:latin typeface="Arial" panose="020B0604020202020204" pitchFamily="34" charset="0"/>
              </a:rPr>
              <a:t>W</a:t>
            </a:r>
            <a:r>
              <a:rPr lang="en-US" altLang="en-US" i="1" baseline="-25000" dirty="0" err="1">
                <a:latin typeface="Arial" panose="020B0604020202020204" pitchFamily="34" charset="0"/>
              </a:rPr>
              <a:t>Aa</a:t>
            </a:r>
            <a:r>
              <a:rPr lang="en-US" altLang="en-US" dirty="0">
                <a:latin typeface="Arial" panose="020B0604020202020204" pitchFamily="34" charset="0"/>
              </a:rPr>
              <a:t> = 4/5 = 0.8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</a:rPr>
              <a:t>Fitness of</a:t>
            </a:r>
            <a:r>
              <a:rPr lang="en-US" altLang="en-US" i="1" dirty="0">
                <a:latin typeface="Arial" panose="020B0604020202020204" pitchFamily="34" charset="0"/>
              </a:rPr>
              <a:t> aa</a:t>
            </a:r>
            <a:r>
              <a:rPr lang="en-US" altLang="en-US" dirty="0">
                <a:latin typeface="Arial" panose="020B0604020202020204" pitchFamily="34" charset="0"/>
              </a:rPr>
              <a:t>: </a:t>
            </a:r>
            <a:r>
              <a:rPr lang="en-US" altLang="en-US" i="1" dirty="0">
                <a:latin typeface="Arial" panose="020B0604020202020204" pitchFamily="34" charset="0"/>
              </a:rPr>
              <a:t>W</a:t>
            </a:r>
            <a:r>
              <a:rPr lang="en-US" altLang="en-US" i="1" baseline="-25000" dirty="0">
                <a:latin typeface="Arial" panose="020B0604020202020204" pitchFamily="34" charset="0"/>
              </a:rPr>
              <a:t>aa</a:t>
            </a:r>
            <a:r>
              <a:rPr lang="en-US" altLang="en-US" dirty="0">
                <a:latin typeface="Arial" panose="020B0604020202020204" pitchFamily="34" charset="0"/>
              </a:rPr>
              <a:t> = 1/5 = 0.2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4286250" y="65913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algn="r"/>
            <a:r>
              <a:rPr lang="en-US" altLang="en-US" sz="900" dirty="0">
                <a:latin typeface="Times New Roman" panose="02020603050405020304" pitchFamily="18" charset="0"/>
              </a:rPr>
              <a:t>Copyright ©The McGraw-Hill Companies, Inc. Permission required for reproduction or display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7475"/>
            <a:ext cx="10515600" cy="854075"/>
          </a:xfrm>
        </p:spPr>
        <p:txBody>
          <a:bodyPr/>
          <a:lstStyle/>
          <a:p>
            <a:r>
              <a:rPr lang="en-US" dirty="0" smtClean="0"/>
              <a:t>Assigning relative fitness </a:t>
            </a:r>
            <a:r>
              <a:rPr lang="en-US" altLang="en-US" dirty="0">
                <a:latin typeface="Arial" panose="020B0604020202020204" pitchFamily="34" charset="0"/>
              </a:rPr>
              <a:t>(</a:t>
            </a:r>
            <a:r>
              <a:rPr lang="en-US" altLang="en-US" i="1" dirty="0">
                <a:latin typeface="Arial" panose="020B0604020202020204" pitchFamily="34" charset="0"/>
              </a:rPr>
              <a:t>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08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2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22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2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22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2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22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2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22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2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22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2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22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2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22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22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222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22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222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22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222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2274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4294967295"/>
          </p:nvPr>
        </p:nvSpPr>
        <p:spPr>
          <a:xfrm>
            <a:off x="731520" y="1443038"/>
            <a:ext cx="10287000" cy="5334000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US" altLang="en-US" dirty="0" smtClean="0">
                <a:latin typeface="Arial" panose="020B0604020202020204" pitchFamily="34" charset="0"/>
              </a:rPr>
              <a:t>For our hypothetical gene:</a:t>
            </a:r>
          </a:p>
          <a:p>
            <a:pPr lvl="1" eaLnBrk="1" hangingPunct="1"/>
            <a:r>
              <a:rPr lang="en-US" altLang="en-US" i="1" dirty="0" smtClean="0">
                <a:latin typeface="Arial" panose="020B0604020202020204" pitchFamily="34" charset="0"/>
              </a:rPr>
              <a:t>The </a:t>
            </a:r>
            <a:r>
              <a:rPr lang="en-US" altLang="en-US" i="1" dirty="0">
                <a:latin typeface="Arial" panose="020B0604020202020204" pitchFamily="34" charset="0"/>
              </a:rPr>
              <a:t>three fitness values are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</a:rPr>
              <a:t>W</a:t>
            </a:r>
            <a:r>
              <a:rPr lang="en-US" altLang="en-US" i="1" baseline="-25000" dirty="0">
                <a:latin typeface="Arial" panose="020B0604020202020204" pitchFamily="34" charset="0"/>
              </a:rPr>
              <a:t>AA</a:t>
            </a:r>
            <a:r>
              <a:rPr lang="en-US" altLang="en-US" i="1" dirty="0">
                <a:latin typeface="Arial" panose="020B0604020202020204" pitchFamily="34" charset="0"/>
              </a:rPr>
              <a:t> = 1.0</a:t>
            </a:r>
          </a:p>
          <a:p>
            <a:pPr lvl="2" eaLnBrk="1" hangingPunct="1"/>
            <a:r>
              <a:rPr lang="en-US" altLang="en-US" i="1" dirty="0" err="1">
                <a:latin typeface="Arial" panose="020B0604020202020204" pitchFamily="34" charset="0"/>
              </a:rPr>
              <a:t>W</a:t>
            </a:r>
            <a:r>
              <a:rPr lang="en-US" altLang="en-US" i="1" baseline="-25000" dirty="0" err="1">
                <a:latin typeface="Arial" panose="020B0604020202020204" pitchFamily="34" charset="0"/>
              </a:rPr>
              <a:t>Aa</a:t>
            </a:r>
            <a:r>
              <a:rPr lang="en-US" altLang="en-US" i="1" dirty="0">
                <a:latin typeface="Arial" panose="020B0604020202020204" pitchFamily="34" charset="0"/>
              </a:rPr>
              <a:t> = 0.8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</a:rPr>
              <a:t>W</a:t>
            </a:r>
            <a:r>
              <a:rPr lang="en-US" altLang="en-US" i="1" baseline="-25000" dirty="0">
                <a:latin typeface="Arial" panose="020B0604020202020204" pitchFamily="34" charset="0"/>
              </a:rPr>
              <a:t>aa</a:t>
            </a:r>
            <a:r>
              <a:rPr lang="en-US" altLang="en-US" i="1" dirty="0">
                <a:latin typeface="Arial" panose="020B0604020202020204" pitchFamily="34" charset="0"/>
              </a:rPr>
              <a:t> = 0.2</a:t>
            </a:r>
          </a:p>
          <a:p>
            <a:pPr marL="914400" lvl="2" indent="0" eaLnBrk="1" hangingPunct="1">
              <a:buNone/>
            </a:pPr>
            <a:endParaRPr lang="en-US" altLang="en-US" i="1" dirty="0">
              <a:latin typeface="Arial" panose="020B0604020202020204" pitchFamily="34" charset="0"/>
            </a:endParaRP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</a:rPr>
              <a:t>In the next generation, the HW equilibrium will be modified in the following way by directional selection:</a:t>
            </a:r>
          </a:p>
          <a:p>
            <a:pPr marL="914400" lvl="2" indent="0">
              <a:buNone/>
            </a:pPr>
            <a:r>
              <a:rPr lang="en-US" altLang="en-US" dirty="0" smtClean="0">
                <a:latin typeface="Arial" panose="020B0604020202020204" pitchFamily="34" charset="0"/>
              </a:rPr>
              <a:t>Frequency </a:t>
            </a:r>
            <a:r>
              <a:rPr lang="en-US" altLang="en-US" dirty="0">
                <a:latin typeface="Arial" panose="020B0604020202020204" pitchFamily="34" charset="0"/>
              </a:rPr>
              <a:t>of </a:t>
            </a:r>
            <a:r>
              <a:rPr lang="en-US" altLang="en-US" i="1" dirty="0">
                <a:latin typeface="Arial" panose="020B0604020202020204" pitchFamily="34" charset="0"/>
              </a:rPr>
              <a:t>AA</a:t>
            </a:r>
            <a:r>
              <a:rPr lang="en-US" altLang="en-US" dirty="0">
                <a:latin typeface="Arial" panose="020B0604020202020204" pitchFamily="34" charset="0"/>
              </a:rPr>
              <a:t>: </a:t>
            </a:r>
            <a:r>
              <a:rPr lang="en-US" altLang="en-US" dirty="0" smtClean="0">
                <a:latin typeface="Arial" panose="020B0604020202020204" pitchFamily="34" charset="0"/>
              </a:rPr>
              <a:t>	(</a:t>
            </a:r>
            <a:r>
              <a:rPr lang="en-US" altLang="en-US" i="1" dirty="0" smtClean="0">
                <a:latin typeface="Arial" panose="020B0604020202020204" pitchFamily="34" charset="0"/>
              </a:rPr>
              <a:t>p</a:t>
            </a:r>
            <a:r>
              <a:rPr lang="en-US" altLang="en-US" baseline="30000" dirty="0" smtClean="0">
                <a:latin typeface="Arial" panose="020B0604020202020204" pitchFamily="34" charset="0"/>
              </a:rPr>
              <a:t>2</a:t>
            </a:r>
            <a:r>
              <a:rPr lang="en-US" altLang="en-US" dirty="0" smtClean="0">
                <a:latin typeface="Arial" panose="020B0604020202020204" pitchFamily="34" charset="0"/>
              </a:rPr>
              <a:t>) (</a:t>
            </a:r>
            <a:r>
              <a:rPr lang="en-US" altLang="en-US" i="1" dirty="0" smtClean="0">
                <a:latin typeface="Arial" panose="020B0604020202020204" pitchFamily="34" charset="0"/>
              </a:rPr>
              <a:t>W</a:t>
            </a:r>
            <a:r>
              <a:rPr lang="en-US" altLang="en-US" i="1" baseline="-25000" dirty="0" smtClean="0">
                <a:latin typeface="Arial" panose="020B0604020202020204" pitchFamily="34" charset="0"/>
              </a:rPr>
              <a:t>AA</a:t>
            </a:r>
            <a:r>
              <a:rPr lang="en-US" altLang="en-US" i="1" dirty="0" smtClean="0">
                <a:latin typeface="Arial" panose="020B0604020202020204" pitchFamily="34" charset="0"/>
              </a:rPr>
              <a:t> )</a:t>
            </a:r>
            <a:endParaRPr lang="en-US" altLang="en-US" dirty="0">
              <a:latin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en-US" altLang="en-US" dirty="0">
                <a:latin typeface="Arial" panose="020B0604020202020204" pitchFamily="34" charset="0"/>
              </a:rPr>
              <a:t>Frequency of </a:t>
            </a:r>
            <a:r>
              <a:rPr lang="en-US" altLang="en-US" i="1" dirty="0">
                <a:latin typeface="Arial" panose="020B0604020202020204" pitchFamily="34" charset="0"/>
              </a:rPr>
              <a:t>Aa</a:t>
            </a:r>
            <a:r>
              <a:rPr lang="en-US" altLang="en-US" dirty="0">
                <a:latin typeface="Arial" panose="020B0604020202020204" pitchFamily="34" charset="0"/>
              </a:rPr>
              <a:t>: </a:t>
            </a:r>
            <a:r>
              <a:rPr lang="en-US" altLang="en-US" dirty="0" smtClean="0">
                <a:latin typeface="Arial" panose="020B0604020202020204" pitchFamily="34" charset="0"/>
              </a:rPr>
              <a:t>	(2</a:t>
            </a:r>
            <a:r>
              <a:rPr lang="en-US" altLang="en-US" i="1" dirty="0" smtClean="0">
                <a:latin typeface="Arial" panose="020B0604020202020204" pitchFamily="34" charset="0"/>
              </a:rPr>
              <a:t>pq</a:t>
            </a:r>
            <a:r>
              <a:rPr lang="en-US" altLang="en-US" dirty="0" smtClean="0">
                <a:latin typeface="Arial" panose="020B0604020202020204" pitchFamily="34" charset="0"/>
              </a:rPr>
              <a:t>) (</a:t>
            </a:r>
            <a:r>
              <a:rPr lang="en-US" altLang="en-US" i="1" dirty="0" err="1" smtClean="0">
                <a:latin typeface="Arial" panose="020B0604020202020204" pitchFamily="34" charset="0"/>
              </a:rPr>
              <a:t>W</a:t>
            </a:r>
            <a:r>
              <a:rPr lang="en-US" altLang="en-US" i="1" baseline="-25000" dirty="0" err="1" smtClean="0">
                <a:latin typeface="Arial" panose="020B0604020202020204" pitchFamily="34" charset="0"/>
              </a:rPr>
              <a:t>Aa</a:t>
            </a:r>
            <a:r>
              <a:rPr lang="en-US" altLang="en-US" i="1" dirty="0" smtClean="0">
                <a:latin typeface="Arial" panose="020B0604020202020204" pitchFamily="34" charset="0"/>
              </a:rPr>
              <a:t> )</a:t>
            </a:r>
            <a:endParaRPr lang="en-US" altLang="en-US" i="1" baseline="-25000" dirty="0">
              <a:latin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en-US" altLang="en-US" dirty="0">
                <a:latin typeface="Arial" panose="020B0604020202020204" pitchFamily="34" charset="0"/>
              </a:rPr>
              <a:t>Frequency of aa: </a:t>
            </a:r>
            <a:r>
              <a:rPr lang="en-US" altLang="en-US" dirty="0" smtClean="0">
                <a:latin typeface="Arial" panose="020B0604020202020204" pitchFamily="34" charset="0"/>
              </a:rPr>
              <a:t>	(</a:t>
            </a:r>
            <a:r>
              <a:rPr lang="en-US" altLang="en-US" i="1" dirty="0" smtClean="0">
                <a:latin typeface="Arial" panose="020B0604020202020204" pitchFamily="34" charset="0"/>
              </a:rPr>
              <a:t>q</a:t>
            </a:r>
            <a:r>
              <a:rPr lang="en-US" altLang="en-US" baseline="30000" dirty="0" smtClean="0">
                <a:latin typeface="Arial" panose="020B0604020202020204" pitchFamily="34" charset="0"/>
              </a:rPr>
              <a:t>2</a:t>
            </a:r>
            <a:r>
              <a:rPr lang="en-US" altLang="en-US" dirty="0" smtClean="0">
                <a:latin typeface="Arial" panose="020B0604020202020204" pitchFamily="34" charset="0"/>
              </a:rPr>
              <a:t>) (</a:t>
            </a:r>
            <a:r>
              <a:rPr lang="en-US" altLang="en-US" i="1" dirty="0" smtClean="0">
                <a:latin typeface="Arial" panose="020B0604020202020204" pitchFamily="34" charset="0"/>
              </a:rPr>
              <a:t>W</a:t>
            </a:r>
            <a:r>
              <a:rPr lang="en-US" altLang="en-US" i="1" baseline="-25000" dirty="0" smtClean="0">
                <a:latin typeface="Arial" panose="020B0604020202020204" pitchFamily="34" charset="0"/>
              </a:rPr>
              <a:t>aa</a:t>
            </a:r>
            <a:r>
              <a:rPr lang="en-US" altLang="en-US" i="1" dirty="0" smtClean="0">
                <a:latin typeface="Arial" panose="020B0604020202020204" pitchFamily="34" charset="0"/>
              </a:rPr>
              <a:t>)</a:t>
            </a:r>
          </a:p>
          <a:p>
            <a:pPr marL="914400" lvl="2" indent="0">
              <a:buNone/>
            </a:pPr>
            <a:endParaRPr lang="en-US" altLang="en-US" i="1" dirty="0">
              <a:latin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en-US" altLang="en-US" dirty="0" smtClean="0">
                <a:latin typeface="Arial" panose="020B0604020202020204" pitchFamily="34" charset="0"/>
              </a:rPr>
              <a:t>(when HW equilibrium </a:t>
            </a:r>
            <a:r>
              <a:rPr lang="en-US" altLang="en-US" i="1" dirty="0" smtClean="0">
                <a:latin typeface="Arial" panose="020B0604020202020204" pitchFamily="34" charset="0"/>
              </a:rPr>
              <a:t>does </a:t>
            </a:r>
            <a:r>
              <a:rPr lang="en-US" altLang="en-US" dirty="0" smtClean="0">
                <a:latin typeface="Arial" panose="020B0604020202020204" pitchFamily="34" charset="0"/>
              </a:rPr>
              <a:t>exists, there is “no natural selection” and the fitness values of AA, Aa, and aa are all the same or equal to one)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1450" y="117475"/>
            <a:ext cx="11730990" cy="1325563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How differing fitness values change HW Equilibrium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33813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8274" y="257651"/>
            <a:ext cx="11856085" cy="12663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happens when a population is changing due to natural selection?</a:t>
            </a:r>
            <a:endParaRPr lang="en-US" dirty="0"/>
          </a:p>
        </p:txBody>
      </p:sp>
      <p:sp>
        <p:nvSpPr>
          <p:cNvPr id="402637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77190" y="1747084"/>
            <a:ext cx="10675620" cy="1676400"/>
          </a:xfrm>
        </p:spPr>
        <p:txBody>
          <a:bodyPr>
            <a:normAutofit fontScale="92500"/>
          </a:bodyPr>
          <a:lstStyle/>
          <a:p>
            <a:pPr lvl="1" eaLnBrk="1" hangingPunct="1"/>
            <a:r>
              <a:rPr lang="en-US" altLang="en-US" dirty="0" smtClean="0">
                <a:latin typeface="Arial" panose="020B0604020202020204" pitchFamily="34" charset="0"/>
              </a:rPr>
              <a:t>The </a:t>
            </a:r>
            <a:r>
              <a:rPr lang="en-US" altLang="en-US" dirty="0">
                <a:latin typeface="Arial" panose="020B0604020202020204" pitchFamily="34" charset="0"/>
              </a:rPr>
              <a:t>three terms may not add up to 1.0, as they would in the HW equilibrium</a:t>
            </a:r>
          </a:p>
          <a:p>
            <a:pPr lvl="1" eaLnBrk="1" hangingPunct="1"/>
            <a:endParaRPr lang="en-US" altLang="en-US" dirty="0">
              <a:latin typeface="Arial" panose="020B0604020202020204" pitchFamily="34" charset="0"/>
            </a:endParaRPr>
          </a:p>
          <a:p>
            <a:pPr lvl="1"/>
            <a:r>
              <a:rPr lang="en-US" altLang="en-US" dirty="0">
                <a:latin typeface="Arial" panose="020B0604020202020204" pitchFamily="34" charset="0"/>
              </a:rPr>
              <a:t>Instead, they sum to a value known as the mean fitness of the </a:t>
            </a:r>
            <a:r>
              <a:rPr lang="en-US" altLang="en-US" dirty="0" smtClean="0">
                <a:latin typeface="Arial" panose="020B0604020202020204" pitchFamily="34" charset="0"/>
              </a:rPr>
              <a:t>population:</a:t>
            </a:r>
            <a:endParaRPr lang="en-US" altLang="en-US" b="0" i="1" dirty="0" smtClean="0">
              <a:latin typeface="Arial" panose="020B0604020202020204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4419600" y="6564473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algn="r"/>
            <a:r>
              <a:rPr lang="en-US" altLang="en-US" sz="900">
                <a:latin typeface="Times New Roman" panose="02020603050405020304" pitchFamily="18" charset="0"/>
              </a:rPr>
              <a:t>Copyright ©The McGraw-Hill Companies, Inc. Permission required for reproduction or display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676400" y="3291999"/>
            <a:ext cx="8915400" cy="457200"/>
            <a:chOff x="144" y="1344"/>
            <a:chExt cx="5616" cy="288"/>
          </a:xfrm>
        </p:grpSpPr>
        <p:sp>
          <p:nvSpPr>
            <p:cNvPr id="39965" name="Rectangle 6"/>
            <p:cNvSpPr>
              <a:spLocks noChangeArrowheads="1"/>
            </p:cNvSpPr>
            <p:nvPr/>
          </p:nvSpPr>
          <p:spPr bwMode="auto">
            <a:xfrm>
              <a:off x="144" y="1344"/>
              <a:ext cx="56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lvl="2">
                <a:spcBef>
                  <a:spcPct val="20000"/>
                </a:spcBef>
                <a:buClr>
                  <a:schemeClr val="folHlink"/>
                </a:buClr>
                <a:buSzPct val="50000"/>
              </a:pPr>
              <a:r>
                <a:rPr lang="en-US" altLang="en-US" sz="2000" b="0" i="1" dirty="0" smtClean="0">
                  <a:latin typeface="Arial" panose="020B0604020202020204" pitchFamily="34" charset="0"/>
                </a:rPr>
                <a:t>p</a:t>
              </a:r>
              <a:r>
                <a:rPr lang="en-US" altLang="en-US" sz="2000" b="0" baseline="30000" dirty="0" smtClean="0">
                  <a:latin typeface="Arial" panose="020B0604020202020204" pitchFamily="34" charset="0"/>
                </a:rPr>
                <a:t>2</a:t>
              </a:r>
              <a:r>
                <a:rPr lang="en-US" altLang="en-US" sz="2000" b="0" dirty="0" smtClean="0">
                  <a:latin typeface="Arial" panose="020B0604020202020204" pitchFamily="34" charset="0"/>
                </a:rPr>
                <a:t>(</a:t>
              </a:r>
              <a:r>
                <a:rPr lang="en-US" altLang="en-US" sz="2000" b="0" i="1" dirty="0" smtClean="0">
                  <a:latin typeface="Arial" panose="020B0604020202020204" pitchFamily="34" charset="0"/>
                </a:rPr>
                <a:t>W</a:t>
              </a:r>
              <a:r>
                <a:rPr lang="en-US" altLang="en-US" sz="2000" b="0" i="1" baseline="-25000" dirty="0" smtClean="0">
                  <a:latin typeface="Arial" panose="020B0604020202020204" pitchFamily="34" charset="0"/>
                </a:rPr>
                <a:t>AA</a:t>
              </a:r>
              <a:r>
                <a:rPr lang="en-US" altLang="en-US" sz="2000" b="0" i="1" dirty="0" smtClean="0">
                  <a:latin typeface="Arial" panose="020B0604020202020204" pitchFamily="34" charset="0"/>
                </a:rPr>
                <a:t>)</a:t>
              </a:r>
              <a:r>
                <a:rPr lang="en-US" altLang="en-US" sz="2000" b="0" i="1" baseline="-25000" dirty="0" smtClean="0">
                  <a:latin typeface="Arial" panose="020B0604020202020204" pitchFamily="34" charset="0"/>
                </a:rPr>
                <a:t> </a:t>
              </a:r>
              <a:r>
                <a:rPr lang="en-US" altLang="en-US" sz="2000" b="0" dirty="0">
                  <a:latin typeface="Arial" panose="020B0604020202020204" pitchFamily="34" charset="0"/>
                </a:rPr>
                <a:t>+ </a:t>
              </a:r>
              <a:r>
                <a:rPr lang="en-US" altLang="en-US" sz="2000" b="0" dirty="0" smtClean="0">
                  <a:latin typeface="Arial" panose="020B0604020202020204" pitchFamily="34" charset="0"/>
                </a:rPr>
                <a:t>2</a:t>
              </a:r>
              <a:r>
                <a:rPr lang="en-US" altLang="en-US" sz="2000" b="0" i="1" dirty="0" smtClean="0">
                  <a:latin typeface="Arial" panose="020B0604020202020204" pitchFamily="34" charset="0"/>
                </a:rPr>
                <a:t>pq</a:t>
              </a:r>
              <a:r>
                <a:rPr lang="en-US" altLang="en-US" sz="2000" b="0" dirty="0">
                  <a:latin typeface="Arial" panose="020B0604020202020204" pitchFamily="34" charset="0"/>
                </a:rPr>
                <a:t>(</a:t>
              </a:r>
              <a:r>
                <a:rPr lang="en-US" altLang="en-US" sz="2000" b="0" i="1" dirty="0" err="1" smtClean="0">
                  <a:latin typeface="Arial" panose="020B0604020202020204" pitchFamily="34" charset="0"/>
                </a:rPr>
                <a:t>W</a:t>
              </a:r>
              <a:r>
                <a:rPr lang="en-US" altLang="en-US" sz="2000" b="0" i="1" baseline="-25000" dirty="0" err="1" smtClean="0">
                  <a:latin typeface="Arial" panose="020B0604020202020204" pitchFamily="34" charset="0"/>
                </a:rPr>
                <a:t>Aa</a:t>
              </a:r>
              <a:r>
                <a:rPr lang="en-US" altLang="en-US" sz="2000" b="0" i="1" dirty="0" smtClean="0">
                  <a:latin typeface="Arial" panose="020B0604020202020204" pitchFamily="34" charset="0"/>
                </a:rPr>
                <a:t> </a:t>
              </a:r>
              <a:r>
                <a:rPr lang="en-US" altLang="en-US" sz="2000" b="0" i="1" dirty="0">
                  <a:latin typeface="Arial" panose="020B0604020202020204" pitchFamily="34" charset="0"/>
                </a:rPr>
                <a:t>)</a:t>
              </a:r>
              <a:r>
                <a:rPr lang="en-US" altLang="en-US" sz="2000" b="0" i="1" baseline="-25000" dirty="0" smtClean="0">
                  <a:latin typeface="Arial" panose="020B0604020202020204" pitchFamily="34" charset="0"/>
                </a:rPr>
                <a:t> </a:t>
              </a:r>
              <a:r>
                <a:rPr lang="en-US" altLang="en-US" sz="2000" b="0" dirty="0">
                  <a:latin typeface="Arial" panose="020B0604020202020204" pitchFamily="34" charset="0"/>
                </a:rPr>
                <a:t>+ </a:t>
              </a:r>
              <a:r>
                <a:rPr lang="en-US" altLang="en-US" sz="2000" b="0" i="1" dirty="0" smtClean="0">
                  <a:latin typeface="Arial" panose="020B0604020202020204" pitchFamily="34" charset="0"/>
                </a:rPr>
                <a:t>q</a:t>
              </a:r>
              <a:r>
                <a:rPr lang="en-US" altLang="en-US" sz="2000" b="0" baseline="30000" dirty="0" smtClean="0">
                  <a:latin typeface="Arial" panose="020B0604020202020204" pitchFamily="34" charset="0"/>
                </a:rPr>
                <a:t>2</a:t>
              </a:r>
              <a:r>
                <a:rPr lang="en-US" altLang="en-US" sz="2000" b="0" dirty="0">
                  <a:latin typeface="Arial" panose="020B0604020202020204" pitchFamily="34" charset="0"/>
                </a:rPr>
                <a:t>(</a:t>
              </a:r>
              <a:r>
                <a:rPr lang="en-US" altLang="en-US" sz="2000" b="0" i="1" dirty="0" smtClean="0">
                  <a:latin typeface="Arial" panose="020B0604020202020204" pitchFamily="34" charset="0"/>
                </a:rPr>
                <a:t>W</a:t>
              </a:r>
              <a:r>
                <a:rPr lang="en-US" altLang="en-US" sz="2000" b="0" i="1" baseline="-25000" dirty="0" smtClean="0">
                  <a:latin typeface="Arial" panose="020B0604020202020204" pitchFamily="34" charset="0"/>
                </a:rPr>
                <a:t>aa</a:t>
              </a:r>
              <a:r>
                <a:rPr lang="en-US" altLang="en-US" sz="2000" b="0" i="1" dirty="0" smtClean="0">
                  <a:latin typeface="Arial" panose="020B0604020202020204" pitchFamily="34" charset="0"/>
                </a:rPr>
                <a:t> </a:t>
              </a:r>
              <a:r>
                <a:rPr lang="en-US" altLang="en-US" sz="2000" b="0" i="1" dirty="0">
                  <a:latin typeface="Arial" panose="020B0604020202020204" pitchFamily="34" charset="0"/>
                </a:rPr>
                <a:t>)</a:t>
              </a:r>
              <a:r>
                <a:rPr lang="en-US" altLang="en-US" sz="2000" b="0" i="1" baseline="-25000" dirty="0" smtClean="0">
                  <a:latin typeface="Arial" panose="020B0604020202020204" pitchFamily="34" charset="0"/>
                </a:rPr>
                <a:t>  </a:t>
              </a:r>
              <a:r>
                <a:rPr lang="en-US" altLang="en-US" sz="2000" b="0" dirty="0">
                  <a:latin typeface="Arial" panose="020B0604020202020204" pitchFamily="34" charset="0"/>
                </a:rPr>
                <a:t>=</a:t>
              </a:r>
              <a:endParaRPr lang="en-US" altLang="en-US" sz="2000" b="0" i="1" baseline="-25000" dirty="0">
                <a:latin typeface="Arial" panose="020B0604020202020204" pitchFamily="34" charset="0"/>
              </a:endParaRPr>
            </a:p>
          </p:txBody>
        </p:sp>
        <p:grpSp>
          <p:nvGrpSpPr>
            <p:cNvPr id="39966" name="Group 7"/>
            <p:cNvGrpSpPr>
              <a:grpSpLocks/>
            </p:cNvGrpSpPr>
            <p:nvPr/>
          </p:nvGrpSpPr>
          <p:grpSpPr bwMode="auto">
            <a:xfrm>
              <a:off x="3170" y="1344"/>
              <a:ext cx="267" cy="250"/>
              <a:chOff x="1597" y="1392"/>
              <a:chExt cx="267" cy="250"/>
            </a:xfrm>
          </p:grpSpPr>
          <p:sp>
            <p:nvSpPr>
              <p:cNvPr id="39967" name="Text Box 8"/>
              <p:cNvSpPr txBox="1">
                <a:spLocks noChangeArrowheads="1"/>
              </p:cNvSpPr>
              <p:nvPr/>
            </p:nvSpPr>
            <p:spPr bwMode="auto">
              <a:xfrm>
                <a:off x="1597" y="1392"/>
                <a:ext cx="26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en-US" sz="2000" b="0" i="1" dirty="0">
                    <a:latin typeface="Arial" panose="020B0604020202020204" pitchFamily="34" charset="0"/>
                  </a:rPr>
                  <a:t>W</a:t>
                </a:r>
              </a:p>
            </p:txBody>
          </p:sp>
          <p:sp>
            <p:nvSpPr>
              <p:cNvPr id="39968" name="Line 9"/>
              <p:cNvSpPr>
                <a:spLocks noChangeShapeType="1"/>
              </p:cNvSpPr>
              <p:nvPr/>
            </p:nvSpPr>
            <p:spPr bwMode="auto">
              <a:xfrm>
                <a:off x="1635" y="1428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026378" name="Rectangle 10"/>
          <p:cNvSpPr>
            <a:spLocks noChangeArrowheads="1"/>
          </p:cNvSpPr>
          <p:nvPr/>
        </p:nvSpPr>
        <p:spPr bwMode="auto">
          <a:xfrm>
            <a:off x="716280" y="3825399"/>
            <a:ext cx="1114044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lvl="1" algn="l" eaLnBrk="1" hangingPunct="1">
              <a:spcBef>
                <a:spcPct val="20000"/>
              </a:spcBef>
              <a:buClr>
                <a:schemeClr val="hlink"/>
              </a:buClr>
              <a:buSzPct val="55000"/>
            </a:pPr>
            <a:r>
              <a:rPr lang="en-US" altLang="en-US" sz="2400" b="0" dirty="0" smtClean="0">
                <a:latin typeface="Arial" panose="020B0604020202020204" pitchFamily="34" charset="0"/>
              </a:rPr>
              <a:t>If both </a:t>
            </a:r>
            <a:r>
              <a:rPr lang="en-US" altLang="en-US" sz="2400" b="0" dirty="0">
                <a:latin typeface="Arial" panose="020B0604020202020204" pitchFamily="34" charset="0"/>
              </a:rPr>
              <a:t>sides of the equation </a:t>
            </a:r>
            <a:r>
              <a:rPr lang="en-US" altLang="en-US" sz="2400" b="0" dirty="0" smtClean="0">
                <a:latin typeface="Arial" panose="020B0604020202020204" pitchFamily="34" charset="0"/>
              </a:rPr>
              <a:t>are divided by </a:t>
            </a:r>
            <a:r>
              <a:rPr lang="en-US" altLang="en-US" sz="2400" b="0" dirty="0">
                <a:latin typeface="Arial" panose="020B0604020202020204" pitchFamily="34" charset="0"/>
              </a:rPr>
              <a:t>the mean fitness of the </a:t>
            </a:r>
            <a:r>
              <a:rPr lang="en-US" altLang="en-US" sz="2400" b="0" dirty="0" smtClean="0">
                <a:latin typeface="Arial" panose="020B0604020202020204" pitchFamily="34" charset="0"/>
              </a:rPr>
              <a:t>population,</a:t>
            </a:r>
            <a:endParaRPr lang="en-US" altLang="en-US" sz="2400" b="0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1752600" y="4526280"/>
            <a:ext cx="2057400" cy="941388"/>
            <a:chOff x="144" y="2448"/>
            <a:chExt cx="1296" cy="593"/>
          </a:xfrm>
        </p:grpSpPr>
        <p:sp>
          <p:nvSpPr>
            <p:cNvPr id="39960" name="Rectangle 11"/>
            <p:cNvSpPr>
              <a:spLocks noChangeArrowheads="1"/>
            </p:cNvSpPr>
            <p:nvPr/>
          </p:nvSpPr>
          <p:spPr bwMode="auto">
            <a:xfrm>
              <a:off x="144" y="2448"/>
              <a:ext cx="12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lvl="2" algn="l" eaLnBrk="1" hangingPunct="1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None/>
              </a:pPr>
              <a:r>
                <a:rPr lang="en-US" altLang="en-US" sz="2000" b="0" i="1">
                  <a:latin typeface="Arial" panose="020B0604020202020204" pitchFamily="34" charset="0"/>
                </a:rPr>
                <a:t>   p</a:t>
              </a:r>
              <a:r>
                <a:rPr lang="en-US" altLang="en-US" sz="2000" b="0" baseline="30000">
                  <a:latin typeface="Arial" panose="020B0604020202020204" pitchFamily="34" charset="0"/>
                </a:rPr>
                <a:t>2</a:t>
              </a:r>
              <a:r>
                <a:rPr lang="en-US" altLang="en-US" sz="2000" b="0" i="1">
                  <a:latin typeface="Arial" panose="020B0604020202020204" pitchFamily="34" charset="0"/>
                </a:rPr>
                <a:t>W</a:t>
              </a:r>
              <a:r>
                <a:rPr lang="en-US" altLang="en-US" sz="2000" b="0" i="1" baseline="-25000">
                  <a:latin typeface="Arial" panose="020B0604020202020204" pitchFamily="34" charset="0"/>
                </a:rPr>
                <a:t>AA</a:t>
              </a:r>
            </a:p>
          </p:txBody>
        </p:sp>
        <p:grpSp>
          <p:nvGrpSpPr>
            <p:cNvPr id="39961" name="Group 12"/>
            <p:cNvGrpSpPr>
              <a:grpSpLocks/>
            </p:cNvGrpSpPr>
            <p:nvPr/>
          </p:nvGrpSpPr>
          <p:grpSpPr bwMode="auto">
            <a:xfrm>
              <a:off x="960" y="2791"/>
              <a:ext cx="267" cy="250"/>
              <a:chOff x="1307" y="1399"/>
              <a:chExt cx="267" cy="250"/>
            </a:xfrm>
          </p:grpSpPr>
          <p:sp>
            <p:nvSpPr>
              <p:cNvPr id="39963" name="Text Box 13"/>
              <p:cNvSpPr txBox="1">
                <a:spLocks noChangeArrowheads="1"/>
              </p:cNvSpPr>
              <p:nvPr/>
            </p:nvSpPr>
            <p:spPr bwMode="auto">
              <a:xfrm>
                <a:off x="1307" y="1399"/>
                <a:ext cx="26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en-US" sz="2000" b="0" i="1">
                    <a:latin typeface="Arial" panose="020B0604020202020204" pitchFamily="34" charset="0"/>
                  </a:rPr>
                  <a:t>W</a:t>
                </a:r>
              </a:p>
            </p:txBody>
          </p:sp>
          <p:sp>
            <p:nvSpPr>
              <p:cNvPr id="39964" name="Line 14"/>
              <p:cNvSpPr>
                <a:spLocks noChangeShapeType="1"/>
              </p:cNvSpPr>
              <p:nvPr/>
            </p:nvSpPr>
            <p:spPr bwMode="auto">
              <a:xfrm>
                <a:off x="1356" y="1428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962" name="Line 16"/>
            <p:cNvSpPr>
              <a:spLocks noChangeShapeType="1"/>
            </p:cNvSpPr>
            <p:nvPr/>
          </p:nvSpPr>
          <p:spPr bwMode="auto">
            <a:xfrm>
              <a:off x="864" y="2688"/>
              <a:ext cx="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3124200" y="4526280"/>
            <a:ext cx="2286000" cy="941388"/>
            <a:chOff x="1008" y="2448"/>
            <a:chExt cx="1440" cy="593"/>
          </a:xfrm>
        </p:grpSpPr>
        <p:sp>
          <p:nvSpPr>
            <p:cNvPr id="39955" name="Rectangle 19"/>
            <p:cNvSpPr>
              <a:spLocks noChangeArrowheads="1"/>
            </p:cNvSpPr>
            <p:nvPr/>
          </p:nvSpPr>
          <p:spPr bwMode="auto">
            <a:xfrm>
              <a:off x="1008" y="2448"/>
              <a:ext cx="14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lvl="2" algn="l" eaLnBrk="1" hangingPunct="1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None/>
              </a:pPr>
              <a:r>
                <a:rPr lang="en-US" altLang="en-US" sz="2000" b="0" i="1">
                  <a:latin typeface="Arial" panose="020B0604020202020204" pitchFamily="34" charset="0"/>
                </a:rPr>
                <a:t>  2pqW</a:t>
              </a:r>
              <a:r>
                <a:rPr lang="en-US" altLang="en-US" sz="2000" b="0" i="1" baseline="-25000">
                  <a:latin typeface="Arial" panose="020B0604020202020204" pitchFamily="34" charset="0"/>
                </a:rPr>
                <a:t>Aa</a:t>
              </a:r>
            </a:p>
          </p:txBody>
        </p:sp>
        <p:grpSp>
          <p:nvGrpSpPr>
            <p:cNvPr id="39956" name="Group 20"/>
            <p:cNvGrpSpPr>
              <a:grpSpLocks/>
            </p:cNvGrpSpPr>
            <p:nvPr/>
          </p:nvGrpSpPr>
          <p:grpSpPr bwMode="auto">
            <a:xfrm>
              <a:off x="1824" y="2791"/>
              <a:ext cx="267" cy="250"/>
              <a:chOff x="1307" y="1399"/>
              <a:chExt cx="267" cy="250"/>
            </a:xfrm>
          </p:grpSpPr>
          <p:sp>
            <p:nvSpPr>
              <p:cNvPr id="39958" name="Text Box 21"/>
              <p:cNvSpPr txBox="1">
                <a:spLocks noChangeArrowheads="1"/>
              </p:cNvSpPr>
              <p:nvPr/>
            </p:nvSpPr>
            <p:spPr bwMode="auto">
              <a:xfrm>
                <a:off x="1307" y="1399"/>
                <a:ext cx="26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en-US" sz="2000" b="0" i="1">
                    <a:latin typeface="Arial" panose="020B0604020202020204" pitchFamily="34" charset="0"/>
                  </a:rPr>
                  <a:t>W</a:t>
                </a:r>
              </a:p>
            </p:txBody>
          </p:sp>
          <p:sp>
            <p:nvSpPr>
              <p:cNvPr id="39959" name="Line 22"/>
              <p:cNvSpPr>
                <a:spLocks noChangeShapeType="1"/>
              </p:cNvSpPr>
              <p:nvPr/>
            </p:nvSpPr>
            <p:spPr bwMode="auto">
              <a:xfrm>
                <a:off x="1356" y="1416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957" name="Line 23"/>
            <p:cNvSpPr>
              <a:spLocks noChangeShapeType="1"/>
            </p:cNvSpPr>
            <p:nvPr/>
          </p:nvSpPr>
          <p:spPr bwMode="auto">
            <a:xfrm>
              <a:off x="1728" y="2688"/>
              <a:ext cx="5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26393" name="Text Box 25"/>
          <p:cNvSpPr txBox="1">
            <a:spLocks noChangeArrowheads="1"/>
          </p:cNvSpPr>
          <p:nvPr/>
        </p:nvSpPr>
        <p:spPr bwMode="auto">
          <a:xfrm>
            <a:off x="3810000" y="4678681"/>
            <a:ext cx="336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en-US" sz="2000" b="0"/>
              <a:t>+</a:t>
            </a:r>
          </a:p>
        </p:txBody>
      </p: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4572000" y="4526280"/>
            <a:ext cx="2286000" cy="941388"/>
            <a:chOff x="1920" y="2448"/>
            <a:chExt cx="1440" cy="593"/>
          </a:xfrm>
        </p:grpSpPr>
        <p:sp>
          <p:nvSpPr>
            <p:cNvPr id="39950" name="Rectangle 27"/>
            <p:cNvSpPr>
              <a:spLocks noChangeArrowheads="1"/>
            </p:cNvSpPr>
            <p:nvPr/>
          </p:nvSpPr>
          <p:spPr bwMode="auto">
            <a:xfrm>
              <a:off x="1920" y="2448"/>
              <a:ext cx="14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lvl="2" algn="l" eaLnBrk="1" hangingPunct="1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None/>
              </a:pPr>
              <a:r>
                <a:rPr lang="en-US" altLang="en-US" sz="2000" b="0" i="1">
                  <a:latin typeface="Arial" panose="020B0604020202020204" pitchFamily="34" charset="0"/>
                </a:rPr>
                <a:t>  q</a:t>
              </a:r>
              <a:r>
                <a:rPr lang="en-US" altLang="en-US" sz="2000" b="0" i="1" baseline="30000">
                  <a:latin typeface="Arial" panose="020B0604020202020204" pitchFamily="34" charset="0"/>
                </a:rPr>
                <a:t>2</a:t>
              </a:r>
              <a:r>
                <a:rPr lang="en-US" altLang="en-US" sz="2000" b="0" i="1">
                  <a:latin typeface="Arial" panose="020B0604020202020204" pitchFamily="34" charset="0"/>
                </a:rPr>
                <a:t>W</a:t>
              </a:r>
              <a:r>
                <a:rPr lang="en-US" altLang="en-US" sz="2000" b="0" i="1" baseline="-25000">
                  <a:latin typeface="Arial" panose="020B0604020202020204" pitchFamily="34" charset="0"/>
                </a:rPr>
                <a:t>aa</a:t>
              </a:r>
            </a:p>
          </p:txBody>
        </p:sp>
        <p:grpSp>
          <p:nvGrpSpPr>
            <p:cNvPr id="39951" name="Group 28"/>
            <p:cNvGrpSpPr>
              <a:grpSpLocks/>
            </p:cNvGrpSpPr>
            <p:nvPr/>
          </p:nvGrpSpPr>
          <p:grpSpPr bwMode="auto">
            <a:xfrm>
              <a:off x="2736" y="2791"/>
              <a:ext cx="267" cy="250"/>
              <a:chOff x="1307" y="1399"/>
              <a:chExt cx="267" cy="250"/>
            </a:xfrm>
          </p:grpSpPr>
          <p:sp>
            <p:nvSpPr>
              <p:cNvPr id="39953" name="Text Box 29"/>
              <p:cNvSpPr txBox="1">
                <a:spLocks noChangeArrowheads="1"/>
              </p:cNvSpPr>
              <p:nvPr/>
            </p:nvSpPr>
            <p:spPr bwMode="auto">
              <a:xfrm>
                <a:off x="1307" y="1399"/>
                <a:ext cx="26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en-US" sz="2000" b="0" i="1">
                    <a:latin typeface="Arial" panose="020B0604020202020204" pitchFamily="34" charset="0"/>
                  </a:rPr>
                  <a:t>W</a:t>
                </a:r>
              </a:p>
            </p:txBody>
          </p:sp>
          <p:sp>
            <p:nvSpPr>
              <p:cNvPr id="39954" name="Line 30"/>
              <p:cNvSpPr>
                <a:spLocks noChangeShapeType="1"/>
              </p:cNvSpPr>
              <p:nvPr/>
            </p:nvSpPr>
            <p:spPr bwMode="auto">
              <a:xfrm>
                <a:off x="1356" y="1422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952" name="Line 31"/>
            <p:cNvSpPr>
              <a:spLocks noChangeShapeType="1"/>
            </p:cNvSpPr>
            <p:nvPr/>
          </p:nvSpPr>
          <p:spPr bwMode="auto">
            <a:xfrm>
              <a:off x="2640" y="2688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26400" name="Text Box 32"/>
          <p:cNvSpPr txBox="1">
            <a:spLocks noChangeArrowheads="1"/>
          </p:cNvSpPr>
          <p:nvPr/>
        </p:nvSpPr>
        <p:spPr bwMode="auto">
          <a:xfrm>
            <a:off x="5257800" y="4678681"/>
            <a:ext cx="336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en-US" sz="2000" b="0"/>
              <a:t>+</a:t>
            </a:r>
          </a:p>
        </p:txBody>
      </p:sp>
      <p:sp>
        <p:nvSpPr>
          <p:cNvPr id="4026401" name="Text Box 33"/>
          <p:cNvSpPr txBox="1">
            <a:spLocks noChangeArrowheads="1"/>
          </p:cNvSpPr>
          <p:nvPr/>
        </p:nvSpPr>
        <p:spPr bwMode="auto">
          <a:xfrm>
            <a:off x="6477000" y="4678681"/>
            <a:ext cx="641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en-US" sz="2000" b="0">
                <a:latin typeface="Arial" panose="020B0604020202020204" pitchFamily="34" charset="0"/>
              </a:rPr>
              <a:t>= 1</a:t>
            </a:r>
          </a:p>
        </p:txBody>
      </p:sp>
      <p:sp>
        <p:nvSpPr>
          <p:cNvPr id="4026402" name="Rectangle 34"/>
          <p:cNvSpPr>
            <a:spLocks noChangeArrowheads="1"/>
          </p:cNvSpPr>
          <p:nvPr/>
        </p:nvSpPr>
        <p:spPr bwMode="auto">
          <a:xfrm>
            <a:off x="1158240" y="5745480"/>
            <a:ext cx="1059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lvl="1" algn="l" eaLnBrk="1" hangingPunct="1">
              <a:spcBef>
                <a:spcPct val="20000"/>
              </a:spcBef>
              <a:buClr>
                <a:schemeClr val="hlink"/>
              </a:buClr>
              <a:buSzPct val="55000"/>
            </a:pPr>
            <a:r>
              <a:rPr lang="en-US" altLang="en-US" sz="2400" b="0" dirty="0" smtClean="0">
                <a:latin typeface="Arial" panose="020B0604020202020204" pitchFamily="34" charset="0"/>
              </a:rPr>
              <a:t>the </a:t>
            </a:r>
            <a:r>
              <a:rPr lang="en-US" altLang="en-US" sz="2400" b="0" dirty="0">
                <a:latin typeface="Arial" panose="020B0604020202020204" pitchFamily="34" charset="0"/>
              </a:rPr>
              <a:t>expected genotype and allele frequencies after one generation of natural selection can be calculated</a:t>
            </a:r>
            <a:endParaRPr lang="en-US" altLang="en-US" sz="2400" b="0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256520" y="2536390"/>
            <a:ext cx="402674" cy="369332"/>
            <a:chOff x="10332720" y="2505910"/>
            <a:chExt cx="402674" cy="369332"/>
          </a:xfrm>
        </p:grpSpPr>
        <p:sp>
          <p:nvSpPr>
            <p:cNvPr id="36" name="Line 9"/>
            <p:cNvSpPr>
              <a:spLocks noChangeShapeType="1"/>
            </p:cNvSpPr>
            <p:nvPr/>
          </p:nvSpPr>
          <p:spPr bwMode="auto">
            <a:xfrm>
              <a:off x="10378440" y="2526189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332720" y="2505910"/>
              <a:ext cx="4026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b="0" i="1" dirty="0" smtClean="0">
                  <a:latin typeface="Arial" panose="020B0604020202020204" pitchFamily="34" charset="0"/>
                </a:rPr>
                <a:t>W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0631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26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26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26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2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2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2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2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26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6370" grpId="0" build="p" bldLvl="5"/>
      <p:bldP spid="4026378" grpId="0" build="p" bldLvl="5"/>
      <p:bldP spid="4026393" grpId="0"/>
      <p:bldP spid="4026400" grpId="0"/>
      <p:bldP spid="4026401" grpId="0"/>
      <p:bldP spid="4026402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156937"/>
            <a:ext cx="5978925" cy="14051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Changing allele frequency due to lowered fitness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20000" contrast="20000"/>
          </a:blip>
          <a:stretch>
            <a:fillRect/>
          </a:stretch>
        </p:blipFill>
        <p:spPr>
          <a:xfrm>
            <a:off x="6302775" y="156937"/>
            <a:ext cx="5644350" cy="6701063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7150" y="6629400"/>
            <a:ext cx="7200900" cy="22860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Fig from </a:t>
            </a:r>
            <a:r>
              <a:rPr lang="en-US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Principles of Population Genetics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by DL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Hartl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and AG Clark. 3</a:t>
            </a:r>
            <a:r>
              <a:rPr lang="en-US" sz="1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Ed.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Sinauer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Associates, Inc. Sunderland, MA. 1997. 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552450" y="2381250"/>
            <a:ext cx="50101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</a:t>
            </a:r>
            <a:r>
              <a:rPr lang="en-US" sz="2000" i="1" dirty="0" smtClean="0"/>
              <a:t>Drosophila</a:t>
            </a:r>
            <a:r>
              <a:rPr lang="en-US" sz="2000" dirty="0" smtClean="0"/>
              <a:t>, the dominant mutation </a:t>
            </a:r>
            <a:r>
              <a:rPr lang="en-US" sz="2000" dirty="0"/>
              <a:t> </a:t>
            </a:r>
            <a:r>
              <a:rPr lang="en-US" sz="2000" dirty="0" smtClean="0"/>
              <a:t>causing </a:t>
            </a:r>
            <a:r>
              <a:rPr lang="en-US" sz="2000" i="1" dirty="0" smtClean="0"/>
              <a:t>curly wings</a:t>
            </a:r>
            <a:r>
              <a:rPr lang="en-US" sz="2000" dirty="0" smtClean="0"/>
              <a:t> (</a:t>
            </a:r>
            <a:r>
              <a:rPr lang="en-US" sz="2000" i="1" dirty="0" smtClean="0"/>
              <a:t>Cy</a:t>
            </a:r>
            <a:r>
              <a:rPr lang="en-US" sz="2000" dirty="0" smtClean="0"/>
              <a:t>) is lethal when homozygous:</a:t>
            </a:r>
          </a:p>
          <a:p>
            <a:endParaRPr lang="en-US" sz="2000" dirty="0"/>
          </a:p>
          <a:p>
            <a:r>
              <a:rPr lang="en-US" sz="2000" i="1" dirty="0" smtClean="0"/>
              <a:t>cy</a:t>
            </a:r>
            <a:r>
              <a:rPr lang="en-US" sz="2000" i="1" baseline="30000" dirty="0"/>
              <a:t> + </a:t>
            </a:r>
            <a:r>
              <a:rPr lang="en-US" sz="2000" i="1" dirty="0" smtClean="0"/>
              <a:t>/cy</a:t>
            </a:r>
            <a:r>
              <a:rPr lang="en-US" sz="2000" i="1" baseline="30000" dirty="0"/>
              <a:t> +</a:t>
            </a:r>
            <a:r>
              <a:rPr lang="en-US" sz="2000" i="1" dirty="0" smtClean="0"/>
              <a:t> </a:t>
            </a:r>
            <a:r>
              <a:rPr lang="en-US" sz="2000" dirty="0" smtClean="0"/>
              <a:t>= WT</a:t>
            </a:r>
          </a:p>
          <a:p>
            <a:r>
              <a:rPr lang="en-US" sz="2000" i="1" dirty="0" smtClean="0"/>
              <a:t>Cy/cy</a:t>
            </a:r>
            <a:r>
              <a:rPr lang="en-US" sz="2000" i="1" baseline="30000" dirty="0"/>
              <a:t> +</a:t>
            </a:r>
            <a:r>
              <a:rPr lang="en-US" sz="2000" i="1" dirty="0" smtClean="0"/>
              <a:t> </a:t>
            </a:r>
            <a:r>
              <a:rPr lang="en-US" sz="2000" dirty="0" smtClean="0"/>
              <a:t>= curly</a:t>
            </a:r>
          </a:p>
          <a:p>
            <a:r>
              <a:rPr lang="en-US" sz="2000" i="1" dirty="0" smtClean="0"/>
              <a:t>Cy/Cy </a:t>
            </a:r>
            <a:r>
              <a:rPr lang="en-US" sz="2000" dirty="0" smtClean="0"/>
              <a:t>= dead</a:t>
            </a:r>
          </a:p>
          <a:p>
            <a:endParaRPr lang="en-US" sz="2000" dirty="0"/>
          </a:p>
          <a:p>
            <a:r>
              <a:rPr lang="en-US" sz="2000" dirty="0" smtClean="0"/>
              <a:t>The curve represents the theoretical change in frequency when the fitness value of </a:t>
            </a:r>
            <a:r>
              <a:rPr lang="en-US" sz="2000" i="1" dirty="0" smtClean="0"/>
              <a:t>Cy/cy</a:t>
            </a:r>
            <a:r>
              <a:rPr lang="en-US" sz="2000" i="1" baseline="30000" dirty="0" smtClean="0"/>
              <a:t>+</a:t>
            </a:r>
            <a:r>
              <a:rPr lang="en-US" sz="2000" dirty="0" smtClean="0"/>
              <a:t> is 0.5 of WT flies.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611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1630</Words>
  <Application>Microsoft Macintosh PowerPoint</Application>
  <PresentationFormat>Widescreen</PresentationFormat>
  <Paragraphs>308</Paragraphs>
  <Slides>25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Calibri</vt:lpstr>
      <vt:lpstr>Calibri Light</vt:lpstr>
      <vt:lpstr>Courier New</vt:lpstr>
      <vt:lpstr>Helvetica</vt:lpstr>
      <vt:lpstr>Symbol</vt:lpstr>
      <vt:lpstr>Times New Roman</vt:lpstr>
      <vt:lpstr>Wingdings</vt:lpstr>
      <vt:lpstr>Arial</vt:lpstr>
      <vt:lpstr>Office Theme</vt:lpstr>
      <vt:lpstr>Microevolution</vt:lpstr>
      <vt:lpstr>Mechanisms that alter existing genetic variation</vt:lpstr>
      <vt:lpstr>Mechanisms that alter existing genetic variation</vt:lpstr>
      <vt:lpstr>Natural selection works via mating efficiency, fertility, and reproductive success</vt:lpstr>
      <vt:lpstr>Darwinian fitness--a measure of reproductive superiority</vt:lpstr>
      <vt:lpstr>Assigning relative fitness (W)</vt:lpstr>
      <vt:lpstr>How differing fitness values change HW Equilibrium</vt:lpstr>
      <vt:lpstr>What happens when a population is changing due to natural selection?</vt:lpstr>
      <vt:lpstr>Changing allele frequency due to lowered fitness</vt:lpstr>
      <vt:lpstr>Natural selection raises the mean fitness of the population</vt:lpstr>
      <vt:lpstr>PowerPoint Presentation</vt:lpstr>
      <vt:lpstr>Directional Selection </vt:lpstr>
      <vt:lpstr>Directional selection from the introduction of DDT for mosquitos</vt:lpstr>
      <vt:lpstr>Stabilizing Selection</vt:lpstr>
      <vt:lpstr>Disruptive Selection</vt:lpstr>
      <vt:lpstr>PowerPoint Presentation</vt:lpstr>
      <vt:lpstr>Balancing Selection</vt:lpstr>
      <vt:lpstr>PowerPoint Presentation</vt:lpstr>
      <vt:lpstr>Example of Balancing Selection: the Sickle Cell allele in areas with Malaria</vt:lpstr>
      <vt:lpstr>Genetic Drift </vt:lpstr>
      <vt:lpstr>In a small population, genetic drift causes new alleles to eventually be lost, or go to fixation (100%)</vt:lpstr>
      <vt:lpstr>Genetic drift has less effect on larger populations</vt:lpstr>
      <vt:lpstr>Bottleneck Effect</vt:lpstr>
      <vt:lpstr>Relative Genetic Diversities in human populations implicate multiple bottlenecking events due to migration and expansion</vt:lpstr>
      <vt:lpstr>Mechanisms that alter existing genetic variation</vt:lpstr>
    </vt:vector>
  </TitlesOfParts>
  <Company>Centers for Disease Control and Prevention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Microevolution</dc:title>
  <dc:creator>Chen Quin, Estella Bau (CDC/OID/NCEZID) (CTR)</dc:creator>
  <cp:lastModifiedBy>Carly</cp:lastModifiedBy>
  <cp:revision>34</cp:revision>
  <dcterms:created xsi:type="dcterms:W3CDTF">2014-12-03T21:31:00Z</dcterms:created>
  <dcterms:modified xsi:type="dcterms:W3CDTF">2016-05-19T14:09:32Z</dcterms:modified>
</cp:coreProperties>
</file>