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64" r:id="rId3"/>
    <p:sldId id="262" r:id="rId4"/>
    <p:sldId id="263" r:id="rId5"/>
    <p:sldId id="265" r:id="rId6"/>
    <p:sldId id="266" r:id="rId7"/>
    <p:sldId id="267" r:id="rId8"/>
    <p:sldId id="268" r:id="rId9"/>
    <p:sldId id="273" r:id="rId10"/>
    <p:sldId id="270" r:id="rId11"/>
    <p:sldId id="272" r:id="rId12"/>
    <p:sldId id="256" r:id="rId13"/>
    <p:sldId id="271" r:id="rId14"/>
    <p:sldId id="275" r:id="rId15"/>
    <p:sldId id="274" r:id="rId16"/>
    <p:sldId id="278" r:id="rId17"/>
    <p:sldId id="281" r:id="rId18"/>
    <p:sldId id="276" r:id="rId19"/>
    <p:sldId id="282" r:id="rId20"/>
    <p:sldId id="257" r:id="rId21"/>
    <p:sldId id="258" r:id="rId22"/>
    <p:sldId id="259" r:id="rId23"/>
    <p:sldId id="260" r:id="rId24"/>
    <p:sldId id="26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ella B Chen" initials="EB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F86E"/>
    <a:srgbClr val="D2FF61"/>
    <a:srgbClr val="657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62" autoAdjust="0"/>
    <p:restoredTop sz="94991" autoAdjust="0"/>
  </p:normalViewPr>
  <p:slideViewPr>
    <p:cSldViewPr>
      <p:cViewPr>
        <p:scale>
          <a:sx n="50" d="100"/>
          <a:sy n="50" d="100"/>
        </p:scale>
        <p:origin x="1376" y="9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32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7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ABF87-61EB-401A-BF6D-946721A0F701}" type="datetimeFigureOut">
              <a:rPr lang="en-US" smtClean="0"/>
              <a:pPr/>
              <a:t>5/19/16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E0F1C-26F5-4EEE-B7B9-290AD2BE83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3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B6FD81-4DFF-47ED-866A-0E6545F64304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0505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6A32B4-9D83-4E97-BDEF-B5E6B8996E17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6015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2CC86D-5814-476F-9FE2-66A649F2721A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2458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D1199D-ECA5-48F0-A4C8-AF058DB75132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2339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3152ED-67C4-455F-AEDD-088EF183C7FE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0514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AA3AA17B-3D60-42DF-B73D-3ACF28DCF097}" type="slidenum">
              <a:rPr lang="en-US" altLang="en-US" b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15</a:t>
            </a:fld>
            <a:endParaRPr lang="en-US" altLang="en-US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182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4E62B835-423D-461B-B67A-07C4BF0E9817}" type="slidenum">
              <a:rPr lang="en-US" altLang="en-US" b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16</a:t>
            </a:fld>
            <a:endParaRPr lang="en-US" altLang="en-US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172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8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99BFDB-0848-46A6-9CC5-24616CEA6850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982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0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26F427-48A0-468D-B2E2-CE95ABE44366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0329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1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F2376-70F9-4FA3-AA2C-06133C1B25DB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8471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63629B-8722-42ED-A918-AA714A353285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6517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1EF6C-4949-4D07-89AE-F0D2D44C66C2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5768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6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83258E-9BD9-460A-820C-3398E9EFB4D4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2946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17513-DED0-487D-B8CD-E116C819488B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07217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8BD528-4E88-434D-8C6F-6CC5E9550FFB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7575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3ABE5B-9E8D-4B7D-B9CE-A54E96CA2D0E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93176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8C1934-4385-4080-B45F-A1F31F413D01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9493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17AF02-AD8F-4894-847E-18AA7513B3ED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4652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6791AD-3C86-4D44-A819-7FD619CFC4D3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1706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3CE703-CA44-4F90-AD35-84EF237A560F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6176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0259-061A-4D0A-AEE4-EEB163BD6BC1}" type="datetimeFigureOut">
              <a:rPr lang="en-US" smtClean="0"/>
              <a:pPr/>
              <a:t>5/19/16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2852-7B48-499F-80D0-11C97D69A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0259-061A-4D0A-AEE4-EEB163BD6BC1}" type="datetimeFigureOut">
              <a:rPr lang="en-US" smtClean="0"/>
              <a:pPr/>
              <a:t>5/19/16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2852-7B48-499F-80D0-11C97D69A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0259-061A-4D0A-AEE4-EEB163BD6BC1}" type="datetimeFigureOut">
              <a:rPr lang="en-US" smtClean="0"/>
              <a:pPr/>
              <a:t>5/19/16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2852-7B48-499F-80D0-11C97D69A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BE100-7227-4979-9599-2EC3C48B519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A59C8-8D7A-4716-AA47-208766B11F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290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FB7B8-09E5-4F2B-99D1-11E8FE6345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66F9F-11BC-4A79-B2D7-A6522291F0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572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51B2B-819D-4DC6-9775-BB9F99813E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1C564-53C3-4595-A7C2-4B4F30FDB4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546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4985-F2E5-4A80-B2B8-F2311AF92F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8C764-6281-4DC6-8A2E-C366EF6F43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587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655EA-18E0-40D4-A384-3DC935952B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5F67E-8049-4130-B11D-CF23FB7B3C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846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CD522-ED60-4216-A528-5A9E3A8E08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52081-350D-44C4-948E-9CF2200DFB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814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87A68-FD43-4B41-A11F-6EC038350C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54096-AB43-4FC6-9749-7CA7914E82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431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AAE37-58DB-4D74-B1A4-F9B13E39EF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B0FCA-E5F3-4BCD-BCD6-56097E5C19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75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0259-061A-4D0A-AEE4-EEB163BD6BC1}" type="datetimeFigureOut">
              <a:rPr lang="en-US" smtClean="0"/>
              <a:pPr/>
              <a:t>5/19/16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2852-7B48-499F-80D0-11C97D69A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3715D-7F76-4786-938B-50F328D1DC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2B509-5688-49B1-AA4A-B09D3CDE42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631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CD647-1FF5-4534-AC00-F168FA1C61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07A11-055F-4E96-BCA0-1A94555383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694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CA360-8FBB-4BD1-A199-1FF481EF83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7CB85-CC9C-4C5A-8B29-CFDF2CE5C7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22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0259-061A-4D0A-AEE4-EEB163BD6BC1}" type="datetimeFigureOut">
              <a:rPr lang="en-US" smtClean="0"/>
              <a:pPr/>
              <a:t>5/19/16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2852-7B48-499F-80D0-11C97D69A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0259-061A-4D0A-AEE4-EEB163BD6BC1}" type="datetimeFigureOut">
              <a:rPr lang="en-US" smtClean="0"/>
              <a:pPr/>
              <a:t>5/19/16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2852-7B48-499F-80D0-11C97D69A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0259-061A-4D0A-AEE4-EEB163BD6BC1}" type="datetimeFigureOut">
              <a:rPr lang="en-US" smtClean="0"/>
              <a:pPr/>
              <a:t>5/19/16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2852-7B48-499F-80D0-11C97D69A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0259-061A-4D0A-AEE4-EEB163BD6BC1}" type="datetimeFigureOut">
              <a:rPr lang="en-US" smtClean="0"/>
              <a:pPr/>
              <a:t>5/19/16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2852-7B48-499F-80D0-11C97D69A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0259-061A-4D0A-AEE4-EEB163BD6BC1}" type="datetimeFigureOut">
              <a:rPr lang="en-US" smtClean="0"/>
              <a:pPr/>
              <a:t>5/19/16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2852-7B48-499F-80D0-11C97D69A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0259-061A-4D0A-AEE4-EEB163BD6BC1}" type="datetimeFigureOut">
              <a:rPr lang="en-US" smtClean="0"/>
              <a:pPr/>
              <a:t>5/19/16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2852-7B48-499F-80D0-11C97D69A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0259-061A-4D0A-AEE4-EEB163BD6BC1}" type="datetimeFigureOut">
              <a:rPr lang="en-US" smtClean="0"/>
              <a:pPr/>
              <a:t>5/19/16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C2852-7B48-499F-80D0-11C97D69A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C0259-061A-4D0A-AEE4-EEB163BD6BC1}" type="datetimeFigureOut">
              <a:rPr lang="en-US" smtClean="0"/>
              <a:pPr/>
              <a:t>5/19/16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C2852-7B48-499F-80D0-11C97D69A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urier New" pitchFamily="1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7385CD8-C5C3-4D46-A482-4575B22122EA}" type="datetimeFigureOut">
              <a:rPr lang="en-US" b="1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5/19/16</a:t>
            </a:fld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urier New" pitchFamily="1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F46D753-1911-4E03-A85C-F06AAB8B6B98}" type="slidenum">
              <a:rPr lang="en-US" altLang="en-US" b="1" smtClean="0">
                <a:latin typeface="Courier New" panose="02070309020205020404" pitchFamily="49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 smtClean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58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670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10600" cy="609600"/>
          </a:xfrm>
          <a:noFill/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Population Genetics</a:t>
            </a:r>
          </a:p>
        </p:txBody>
      </p:sp>
      <p:sp>
        <p:nvSpPr>
          <p:cNvPr id="3656706" name="Rectangle 2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8915400" cy="4724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charset="0"/>
              </a:rPr>
              <a:t>direct extension of Mendel’s laws, molecular genetics, and the ideas of Darwin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>
              <a:latin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charset="0"/>
              </a:rPr>
              <a:t>Instead of genetic transmission between individuals, population genetics considers the gene transmission at the population level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>
              <a:latin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charset="0"/>
              </a:rPr>
              <a:t>All of the alleles of every gene in a population make up the gene pool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latin typeface="Arial" charset="0"/>
              </a:rPr>
              <a:t>Only individuals that reproduce contribute to the gene pool of the next generation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400" dirty="0" smtClean="0">
              <a:latin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charset="0"/>
              </a:rPr>
              <a:t>Study of the genetic variation within the gene pool and how it changes from one generation to the next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09600" y="6477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900">
                <a:latin typeface="Times New Roman" pitchFamily="18" charset="0"/>
              </a:rPr>
              <a:t>Copyright ©The McGraw-Hill Companies, Inc. Permission required for reproduction or display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7924800" y="6172200"/>
            <a:ext cx="971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Arial" charset="0"/>
              </a:rPr>
              <a:t>25 - 3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56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56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56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56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56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56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6708" grpId="0"/>
      <p:bldP spid="3656706" grpId="0" build="p" bldLvl="5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22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915400" cy="5410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When the genotype and allele frequencies remain stable, generation after generation (when the relationship between the two remains “true”)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A population can be in equilibrium only if certain conditions exist: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sz="2400" dirty="0" smtClean="0">
                <a:latin typeface="Arial" charset="0"/>
              </a:rPr>
              <a:t>1.  No new mutations 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sz="2400" dirty="0" smtClean="0">
                <a:latin typeface="Arial" charset="0"/>
              </a:rPr>
              <a:t>2.  No genetic drift (population is so large that </a:t>
            </a:r>
            <a:r>
              <a:rPr lang="en-US" sz="2000" dirty="0" smtClean="0">
                <a:latin typeface="Arial" charset="0"/>
              </a:rPr>
              <a:t>a</a:t>
            </a:r>
            <a:r>
              <a:rPr lang="en-US" sz="2400" dirty="0" smtClean="0">
                <a:latin typeface="Arial" charset="0"/>
              </a:rPr>
              <a:t>llele frequencies do not change due to random sampling between generations)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sz="2400" dirty="0" smtClean="0">
                <a:latin typeface="Arial" charset="0"/>
              </a:rPr>
              <a:t>3.  No migration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sz="2400" dirty="0" smtClean="0">
                <a:latin typeface="Arial" charset="0"/>
              </a:rPr>
              <a:t>4.  No natural selection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sz="2400" dirty="0" smtClean="0">
                <a:latin typeface="Arial" charset="0"/>
              </a:rPr>
              <a:t>5.  Random mating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latin typeface="Arial" charset="0"/>
            </a:endParaRPr>
          </a:p>
          <a:p>
            <a:r>
              <a:rPr lang="en-US" sz="2400" dirty="0" smtClean="0">
                <a:latin typeface="Arial" charset="0"/>
              </a:rPr>
              <a:t>In reality, no population satisfies the Hardy-Weinberg equilibrium completely</a:t>
            </a:r>
          </a:p>
          <a:p>
            <a:endParaRPr lang="en-US" sz="2400" dirty="0" smtClean="0">
              <a:latin typeface="Arial" charset="0"/>
            </a:endParaRPr>
          </a:p>
          <a:p>
            <a:r>
              <a:rPr lang="en-US" sz="2400" dirty="0" smtClean="0">
                <a:latin typeface="Arial" charset="0"/>
              </a:rPr>
              <a:t>However, in some large natural populations there is little migration and negligible natural selection </a:t>
            </a:r>
            <a:r>
              <a:rPr lang="en-US" sz="2400" dirty="0" smtClean="0">
                <a:latin typeface="Arial" charset="0"/>
                <a:sym typeface="Wingdings" pitchFamily="2" charset="2"/>
              </a:rPr>
              <a:t></a:t>
            </a:r>
            <a:r>
              <a:rPr lang="en-US" sz="2400" dirty="0" smtClean="0">
                <a:latin typeface="Arial" charset="0"/>
              </a:rPr>
              <a:t>HW equilibrium is nearly approximated for certain genes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Arial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09600" y="6477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900">
                <a:latin typeface="Times New Roman" pitchFamily="18" charset="0"/>
              </a:rPr>
              <a:t>Copyright ©The McGraw-Hill Companies, Inc. Permission required for reproduction or display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868362"/>
          </a:xfrm>
        </p:spPr>
        <p:txBody>
          <a:bodyPr>
            <a:noAutofit/>
          </a:bodyPr>
          <a:lstStyle/>
          <a:p>
            <a:r>
              <a:rPr lang="en-US" sz="2800" b="1" kern="1200" dirty="0" smtClean="0">
                <a:solidFill>
                  <a:schemeClr val="tx1"/>
                </a:solidFill>
                <a:latin typeface="Calibri"/>
                <a:ea typeface="+mj-ea"/>
                <a:cs typeface="+mj-cs"/>
              </a:rPr>
              <a:t>What is a population in equilibrium? </a:t>
            </a:r>
            <a:br>
              <a:rPr lang="en-US" sz="2800" b="1" kern="1200" dirty="0" smtClean="0">
                <a:solidFill>
                  <a:schemeClr val="tx1"/>
                </a:solidFill>
                <a:latin typeface="Calibri"/>
                <a:ea typeface="+mj-ea"/>
                <a:cs typeface="+mj-cs"/>
              </a:rPr>
            </a:br>
            <a:r>
              <a:rPr lang="en-US" sz="2800" b="1" kern="1200" dirty="0" smtClean="0">
                <a:solidFill>
                  <a:schemeClr val="tx1"/>
                </a:solidFill>
                <a:latin typeface="Calibri"/>
                <a:ea typeface="+mj-ea"/>
                <a:cs typeface="+mj-cs"/>
              </a:rPr>
              <a:t>(the one in Fig 25.5)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7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73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73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73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73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73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73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73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73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22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458200" cy="83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 of change of allele and genotype frequencies over time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629400"/>
            <a:ext cx="9067800" cy="411480"/>
          </a:xfrm>
        </p:spPr>
        <p:txBody>
          <a:bodyPr>
            <a:normAutofit/>
          </a:bodyPr>
          <a:lstStyle/>
          <a:p>
            <a:pPr algn="r"/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 adapted from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Population Genetics</a:t>
            </a: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DL </a:t>
            </a:r>
            <a:r>
              <a:rPr lang="en-US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Hartl</a:t>
            </a: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AG Clark. 3</a:t>
            </a:r>
            <a:r>
              <a:rPr lang="en-US" sz="10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Sinauer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Associates, Inc. </a:t>
            </a: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Sunderland, MA. 1997. 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1295400"/>
            <a:ext cx="32437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a population is in equilibrium, allele frequencies remain stable generation after generation. </a:t>
            </a:r>
          </a:p>
          <a:p>
            <a:endParaRPr lang="en-US" dirty="0" smtClean="0"/>
          </a:p>
          <a:p>
            <a:r>
              <a:rPr lang="en-US" dirty="0" smtClean="0"/>
              <a:t>Imagine the opposite: what would happen in a population where everyone was heterozygous? (assuming no selection, etc.) The next generation would have some homozygotes, heterozygotes, etc. </a:t>
            </a:r>
          </a:p>
          <a:p>
            <a:endParaRPr lang="en-US" dirty="0"/>
          </a:p>
          <a:p>
            <a:r>
              <a:rPr lang="en-US" dirty="0" smtClean="0"/>
              <a:t>Here is one example of the change of allele and genotype frequencies over many generations (Generation 1 starting with allele </a:t>
            </a:r>
            <a:r>
              <a:rPr lang="en-US" i="1" dirty="0" smtClean="0"/>
              <a:t>g</a:t>
            </a:r>
            <a:r>
              <a:rPr lang="en-US" dirty="0" smtClean="0"/>
              <a:t> at 50%).</a:t>
            </a:r>
            <a:endParaRPr lang="en-US" i="1" dirty="0" smtClean="0"/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04800" y="838200"/>
            <a:ext cx="5497967" cy="4989859"/>
            <a:chOff x="533400" y="1219200"/>
            <a:chExt cx="5497967" cy="49898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lum bright="-20000" contrast="40000"/>
            </a:blip>
            <a:stretch>
              <a:fillRect/>
            </a:stretch>
          </p:blipFill>
          <p:spPr>
            <a:xfrm>
              <a:off x="533400" y="1219200"/>
              <a:ext cx="5497967" cy="49898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TextBox 5"/>
            <p:cNvSpPr txBox="1"/>
            <p:nvPr/>
          </p:nvSpPr>
          <p:spPr>
            <a:xfrm rot="18938235">
              <a:off x="4214944" y="5373398"/>
              <a:ext cx="1524000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Frequency of </a:t>
              </a:r>
              <a:r>
                <a:rPr lang="en-US" sz="105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105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allele</a:t>
              </a:r>
              <a:endParaRPr lang="en-US" sz="105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-420774" y="3516309"/>
              <a:ext cx="2314665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Genotype Frequency</a:t>
              </a:r>
              <a:endParaRPr lang="en-US" sz="105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1074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915400" cy="5791200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endParaRPr lang="en-US" sz="2400" dirty="0" smtClean="0">
              <a:latin typeface="Arial" charset="0"/>
            </a:endParaRPr>
          </a:p>
          <a:p>
            <a:pPr eaLnBrk="1" hangingPunct="1"/>
            <a:r>
              <a:rPr lang="en-US" sz="2400" dirty="0" smtClean="0">
                <a:latin typeface="Arial" charset="0"/>
              </a:rPr>
              <a:t>To determine if the genes or genotypes of a population are not changing, the expected frequencies of the different genotypes can be calculated and compared to what is observed</a:t>
            </a:r>
          </a:p>
          <a:p>
            <a:pPr eaLnBrk="1" hangingPunct="1"/>
            <a:endParaRPr lang="en-US" sz="2400" dirty="0" smtClean="0">
              <a:latin typeface="Arial" charset="0"/>
            </a:endParaRPr>
          </a:p>
          <a:p>
            <a:pPr eaLnBrk="1" hangingPunct="1"/>
            <a:r>
              <a:rPr lang="en-US" sz="2400" dirty="0" smtClean="0">
                <a:latin typeface="Arial" charset="0"/>
              </a:rPr>
              <a:t>If </a:t>
            </a:r>
            <a:r>
              <a:rPr lang="en-US" sz="2400" i="1" dirty="0" smtClean="0">
                <a:latin typeface="Arial" charset="0"/>
              </a:rPr>
              <a:t>p</a:t>
            </a:r>
            <a:r>
              <a:rPr lang="en-US" sz="2400" dirty="0" smtClean="0">
                <a:latin typeface="Arial" charset="0"/>
              </a:rPr>
              <a:t> = 0.8 and q = 0.2, then the expected frequencies of the different genotypes in a population that is not changing can be determined</a:t>
            </a:r>
          </a:p>
          <a:p>
            <a:pPr eaLnBrk="1" hangingPunct="1"/>
            <a:endParaRPr lang="en-US" sz="2400" dirty="0" smtClean="0">
              <a:latin typeface="Arial" charset="0"/>
            </a:endParaRPr>
          </a:p>
          <a:p>
            <a:pPr lvl="1" eaLnBrk="1" hangingPunct="1"/>
            <a:r>
              <a:rPr lang="en-US" sz="2400" dirty="0" smtClean="0">
                <a:latin typeface="Arial" charset="0"/>
              </a:rPr>
              <a:t>frequency of </a:t>
            </a:r>
            <a:r>
              <a:rPr lang="en-US" sz="2400" i="1" dirty="0" smtClean="0">
                <a:latin typeface="Arial" charset="0"/>
              </a:rPr>
              <a:t>GG</a:t>
            </a:r>
            <a:r>
              <a:rPr lang="en-US" sz="2400" dirty="0" smtClean="0">
                <a:latin typeface="Arial" charset="0"/>
              </a:rPr>
              <a:t> = </a:t>
            </a:r>
            <a:r>
              <a:rPr lang="en-US" sz="2400" i="1" dirty="0" smtClean="0">
                <a:latin typeface="Arial" charset="0"/>
              </a:rPr>
              <a:t>p</a:t>
            </a:r>
            <a:r>
              <a:rPr lang="en-US" sz="2400" baseline="30000" dirty="0" smtClean="0">
                <a:latin typeface="Arial" charset="0"/>
              </a:rPr>
              <a:t>2</a:t>
            </a:r>
            <a:r>
              <a:rPr lang="en-US" sz="2400" dirty="0" smtClean="0">
                <a:latin typeface="Arial" charset="0"/>
              </a:rPr>
              <a:t> = (0.8)</a:t>
            </a:r>
            <a:r>
              <a:rPr lang="en-US" sz="2400" baseline="30000" dirty="0" smtClean="0">
                <a:latin typeface="Arial" charset="0"/>
              </a:rPr>
              <a:t>2</a:t>
            </a:r>
            <a:r>
              <a:rPr lang="en-US" sz="2400" dirty="0" smtClean="0">
                <a:latin typeface="Arial" charset="0"/>
              </a:rPr>
              <a:t> = 0.64</a:t>
            </a:r>
          </a:p>
          <a:p>
            <a:pPr lvl="1" eaLnBrk="1" hangingPunct="1"/>
            <a:r>
              <a:rPr lang="en-US" sz="2400" dirty="0" smtClean="0">
                <a:latin typeface="Arial" charset="0"/>
              </a:rPr>
              <a:t>frequency of </a:t>
            </a:r>
            <a:r>
              <a:rPr lang="en-US" sz="2400" i="1" dirty="0" err="1" smtClean="0">
                <a:latin typeface="Arial" charset="0"/>
              </a:rPr>
              <a:t>Gg</a:t>
            </a:r>
            <a:r>
              <a:rPr lang="en-US" sz="2400" dirty="0" smtClean="0">
                <a:latin typeface="Arial" charset="0"/>
              </a:rPr>
              <a:t>= 2</a:t>
            </a:r>
            <a:r>
              <a:rPr lang="en-US" sz="2400" i="1" dirty="0" smtClean="0">
                <a:latin typeface="Arial" charset="0"/>
              </a:rPr>
              <a:t>pq </a:t>
            </a:r>
            <a:r>
              <a:rPr lang="en-US" sz="2400" dirty="0" smtClean="0">
                <a:latin typeface="Arial" charset="0"/>
              </a:rPr>
              <a:t>= 2(0.8)(0.2) = 0.32</a:t>
            </a:r>
          </a:p>
          <a:p>
            <a:pPr lvl="1" eaLnBrk="1" hangingPunct="1"/>
            <a:r>
              <a:rPr lang="en-US" sz="2400" dirty="0" smtClean="0">
                <a:latin typeface="Arial" charset="0"/>
              </a:rPr>
              <a:t>frequency of </a:t>
            </a:r>
            <a:r>
              <a:rPr lang="en-US" sz="2400" i="1" dirty="0" err="1" smtClean="0">
                <a:latin typeface="Arial" charset="0"/>
              </a:rPr>
              <a:t>gg</a:t>
            </a:r>
            <a:r>
              <a:rPr lang="en-US" sz="2400" dirty="0" smtClean="0">
                <a:latin typeface="Arial" charset="0"/>
              </a:rPr>
              <a:t> = </a:t>
            </a:r>
            <a:r>
              <a:rPr lang="en-US" sz="2400" i="1" dirty="0" smtClean="0">
                <a:latin typeface="Arial" charset="0"/>
              </a:rPr>
              <a:t>q</a:t>
            </a:r>
            <a:r>
              <a:rPr lang="en-US" sz="2400" baseline="30000" dirty="0" smtClean="0">
                <a:latin typeface="Arial" charset="0"/>
              </a:rPr>
              <a:t>2</a:t>
            </a:r>
            <a:r>
              <a:rPr lang="en-US" sz="2400" dirty="0" smtClean="0">
                <a:latin typeface="Arial" charset="0"/>
              </a:rPr>
              <a:t> = (0.2)</a:t>
            </a:r>
            <a:r>
              <a:rPr lang="en-US" sz="2400" baseline="30000" dirty="0" smtClean="0">
                <a:latin typeface="Arial" charset="0"/>
              </a:rPr>
              <a:t>2</a:t>
            </a:r>
            <a:r>
              <a:rPr lang="en-US" sz="2400" dirty="0" smtClean="0">
                <a:latin typeface="Arial" charset="0"/>
              </a:rPr>
              <a:t> = 0.04</a:t>
            </a:r>
          </a:p>
          <a:p>
            <a:pPr eaLnBrk="1" hangingPunct="1"/>
            <a:endParaRPr lang="en-US" sz="2400" dirty="0" smtClean="0">
              <a:latin typeface="Arial" charset="0"/>
            </a:endParaRPr>
          </a:p>
          <a:p>
            <a:pPr eaLnBrk="1" hangingPunct="1"/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Refer to Figure 25.4</a:t>
            </a:r>
            <a:endParaRPr lang="en-US" sz="2400" dirty="0" smtClean="0">
              <a:latin typeface="Arial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09600" y="6477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900">
                <a:latin typeface="Times New Roman" pitchFamily="18" charset="0"/>
              </a:rPr>
              <a:t>Copyright ©The McGraw-Hill Companies, Inc. Permission required for reproduction or display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HWE cont.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1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71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1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71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1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71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1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71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1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71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1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71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1074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 rot="648275">
            <a:off x="4058249" y="1528362"/>
            <a:ext cx="1275927" cy="530896"/>
            <a:chOff x="4058073" y="1158135"/>
            <a:chExt cx="1275927" cy="530896"/>
          </a:xfrm>
        </p:grpSpPr>
        <p:grpSp>
          <p:nvGrpSpPr>
            <p:cNvPr id="36" name="Group 35"/>
            <p:cNvGrpSpPr/>
            <p:nvPr/>
          </p:nvGrpSpPr>
          <p:grpSpPr>
            <a:xfrm>
              <a:off x="4058073" y="1158135"/>
              <a:ext cx="1275927" cy="474722"/>
              <a:chOff x="3728391" y="592078"/>
              <a:chExt cx="1275927" cy="474722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4446036" y="741974"/>
                <a:ext cx="558282" cy="324826"/>
              </a:xfrm>
              <a:prstGeom prst="ellipse">
                <a:avLst/>
              </a:prstGeom>
              <a:solidFill>
                <a:srgbClr val="6577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3728391" y="592078"/>
                <a:ext cx="693576" cy="298579"/>
              </a:xfrm>
              <a:custGeom>
                <a:avLst/>
                <a:gdLst>
                  <a:gd name="connsiteX0" fmla="*/ 693576 w 693576"/>
                  <a:gd name="connsiteY0" fmla="*/ 298579 h 298579"/>
                  <a:gd name="connsiteX1" fmla="*/ 376335 w 693576"/>
                  <a:gd name="connsiteY1" fmla="*/ 261257 h 298579"/>
                  <a:gd name="connsiteX2" fmla="*/ 413658 w 693576"/>
                  <a:gd name="connsiteY2" fmla="*/ 93306 h 298579"/>
                  <a:gd name="connsiteX3" fmla="*/ 59094 w 693576"/>
                  <a:gd name="connsiteY3" fmla="*/ 167951 h 298579"/>
                  <a:gd name="connsiteX4" fmla="*/ 59094 w 693576"/>
                  <a:gd name="connsiteY4" fmla="*/ 0 h 298579"/>
                  <a:gd name="connsiteX5" fmla="*/ 59094 w 693576"/>
                  <a:gd name="connsiteY5" fmla="*/ 0 h 29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3576" h="298579">
                    <a:moveTo>
                      <a:pt x="693576" y="298579"/>
                    </a:moveTo>
                    <a:cubicBezTo>
                      <a:pt x="558282" y="297024"/>
                      <a:pt x="422988" y="295469"/>
                      <a:pt x="376335" y="261257"/>
                    </a:cubicBezTo>
                    <a:cubicBezTo>
                      <a:pt x="329682" y="227045"/>
                      <a:pt x="466531" y="108857"/>
                      <a:pt x="413658" y="93306"/>
                    </a:cubicBezTo>
                    <a:cubicBezTo>
                      <a:pt x="360785" y="77755"/>
                      <a:pt x="118188" y="183502"/>
                      <a:pt x="59094" y="167951"/>
                    </a:cubicBezTo>
                    <a:cubicBezTo>
                      <a:pt x="0" y="152400"/>
                      <a:pt x="59094" y="0"/>
                      <a:pt x="59094" y="0"/>
                    </a:cubicBezTo>
                    <a:lnTo>
                      <a:pt x="59094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8437" name="Rectangle 27"/>
            <p:cNvSpPr>
              <a:spLocks noChangeArrowheads="1"/>
            </p:cNvSpPr>
            <p:nvPr/>
          </p:nvSpPr>
          <p:spPr bwMode="auto">
            <a:xfrm>
              <a:off x="4953000" y="1335088"/>
              <a:ext cx="22923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3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G</a:t>
              </a:r>
              <a:endParaRPr lang="en-US" sz="23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Oval 43"/>
          <p:cNvSpPr/>
          <p:nvPr/>
        </p:nvSpPr>
        <p:spPr>
          <a:xfrm>
            <a:off x="3048000" y="2514600"/>
            <a:ext cx="1066800" cy="1066800"/>
          </a:xfrm>
          <a:prstGeom prst="ellipse">
            <a:avLst/>
          </a:prstGeom>
          <a:solidFill>
            <a:srgbClr val="6577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048000" y="4191000"/>
            <a:ext cx="1066800" cy="1066800"/>
          </a:xfrm>
          <a:prstGeom prst="ellipse">
            <a:avLst/>
          </a:prstGeom>
          <a:solidFill>
            <a:srgbClr val="C7F86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120" descr="bro25332_25_04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30000"/>
          </a:blip>
          <a:srcRect/>
          <a:stretch>
            <a:fillRect/>
          </a:stretch>
        </p:blipFill>
        <p:spPr bwMode="auto">
          <a:xfrm>
            <a:off x="4164013" y="2116138"/>
            <a:ext cx="3760787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31"/>
          <p:cNvSpPr>
            <a:spLocks noChangeArrowheads="1"/>
          </p:cNvSpPr>
          <p:nvPr/>
        </p:nvSpPr>
        <p:spPr bwMode="auto">
          <a:xfrm>
            <a:off x="3429000" y="2819400"/>
            <a:ext cx="22923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23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40" name="Rectangle 39"/>
          <p:cNvSpPr>
            <a:spLocks noChangeArrowheads="1"/>
          </p:cNvSpPr>
          <p:nvPr/>
        </p:nvSpPr>
        <p:spPr bwMode="auto">
          <a:xfrm>
            <a:off x="3435350" y="4578350"/>
            <a:ext cx="179536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23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41" name="Rectangle 43"/>
          <p:cNvSpPr>
            <a:spLocks noChangeArrowheads="1"/>
          </p:cNvSpPr>
          <p:nvPr/>
        </p:nvSpPr>
        <p:spPr bwMode="auto">
          <a:xfrm>
            <a:off x="4465638" y="3607713"/>
            <a:ext cx="13255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(0.8)(0.8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= 0.64</a:t>
            </a:r>
            <a:endParaRPr lang="en-U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42" name="Rectangle 58"/>
          <p:cNvSpPr>
            <a:spLocks noChangeArrowheads="1"/>
          </p:cNvSpPr>
          <p:nvPr/>
        </p:nvSpPr>
        <p:spPr bwMode="auto">
          <a:xfrm>
            <a:off x="6248400" y="3607713"/>
            <a:ext cx="13255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(0.8)(0.2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= 0.16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43" name="Rectangle 73"/>
          <p:cNvSpPr>
            <a:spLocks noChangeArrowheads="1"/>
          </p:cNvSpPr>
          <p:nvPr/>
        </p:nvSpPr>
        <p:spPr bwMode="auto">
          <a:xfrm>
            <a:off x="4419600" y="5410200"/>
            <a:ext cx="13255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(0.8)(0.2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= 0.16</a:t>
            </a:r>
            <a:endParaRPr lang="en-U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44" name="Rectangle 88"/>
          <p:cNvSpPr>
            <a:spLocks noChangeArrowheads="1"/>
          </p:cNvSpPr>
          <p:nvPr/>
        </p:nvSpPr>
        <p:spPr bwMode="auto">
          <a:xfrm>
            <a:off x="6218238" y="5410200"/>
            <a:ext cx="13255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(0.2)(0.2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= 0.04</a:t>
            </a:r>
            <a:endParaRPr lang="en-U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45" name="Rectangle 103"/>
          <p:cNvSpPr>
            <a:spLocks noChangeArrowheads="1"/>
          </p:cNvSpPr>
          <p:nvPr/>
        </p:nvSpPr>
        <p:spPr bwMode="auto">
          <a:xfrm>
            <a:off x="4818063" y="2662307"/>
            <a:ext cx="63799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32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GG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46" name="Rectangle 105"/>
          <p:cNvSpPr>
            <a:spLocks noChangeArrowheads="1"/>
          </p:cNvSpPr>
          <p:nvPr/>
        </p:nvSpPr>
        <p:spPr bwMode="auto">
          <a:xfrm>
            <a:off x="6623050" y="2662307"/>
            <a:ext cx="56906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32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Gg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47" name="Rectangle 107"/>
          <p:cNvSpPr>
            <a:spLocks noChangeArrowheads="1"/>
          </p:cNvSpPr>
          <p:nvPr/>
        </p:nvSpPr>
        <p:spPr bwMode="auto">
          <a:xfrm>
            <a:off x="4851400" y="4446657"/>
            <a:ext cx="56906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32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Gg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48" name="Rectangle 109"/>
          <p:cNvSpPr>
            <a:spLocks noChangeArrowheads="1"/>
          </p:cNvSpPr>
          <p:nvPr/>
        </p:nvSpPr>
        <p:spPr bwMode="auto">
          <a:xfrm>
            <a:off x="6656388" y="4446657"/>
            <a:ext cx="50013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32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gg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49" name="Rectangle 111"/>
          <p:cNvSpPr>
            <a:spLocks noChangeArrowheads="1"/>
          </p:cNvSpPr>
          <p:nvPr/>
        </p:nvSpPr>
        <p:spPr bwMode="auto">
          <a:xfrm>
            <a:off x="228600" y="5943600"/>
            <a:ext cx="3834383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nl-NL" sz="19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GG </a:t>
            </a:r>
            <a:r>
              <a:rPr lang="nl-NL" sz="1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frequency </a:t>
            </a:r>
            <a:r>
              <a:rPr lang="nl-NL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 0.64 </a:t>
            </a:r>
          </a:p>
          <a:p>
            <a:pPr algn="l" eaLnBrk="1" hangingPunct="1"/>
            <a:r>
              <a:rPr lang="nl-NL" sz="19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Gg </a:t>
            </a:r>
            <a:r>
              <a:rPr lang="nl-NL" sz="1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frequency </a:t>
            </a:r>
            <a:r>
              <a:rPr lang="nl-NL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 0.16 + 0.16 = </a:t>
            </a:r>
            <a:r>
              <a:rPr lang="nl-NL" sz="1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0.32</a:t>
            </a:r>
            <a:endParaRPr lang="nl-NL" sz="19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/>
            <a:r>
              <a:rPr lang="nl-NL" sz="19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gg </a:t>
            </a:r>
            <a:r>
              <a:rPr lang="nl-NL" sz="1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frequency </a:t>
            </a:r>
            <a:r>
              <a:rPr lang="nl-NL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nl-NL" sz="1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0.04</a:t>
            </a:r>
            <a:endParaRPr lang="en-US" sz="1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51" name="Rectangle 3"/>
          <p:cNvSpPr>
            <a:spLocks noChangeArrowheads="1"/>
          </p:cNvSpPr>
          <p:nvPr/>
        </p:nvSpPr>
        <p:spPr bwMode="auto">
          <a:xfrm rot="16200000">
            <a:off x="6591300" y="42291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900" b="1" dirty="0">
                <a:latin typeface="Arial" pitchFamily="34" charset="0"/>
                <a:cs typeface="Arial" pitchFamily="34" charset="0"/>
              </a:rPr>
              <a:t>Copyright ©The McGraw-Hill Companies, Inc. Permission required for reproduction or display</a:t>
            </a:r>
          </a:p>
        </p:txBody>
      </p:sp>
      <p:sp>
        <p:nvSpPr>
          <p:cNvPr id="18452" name="Text Box 4"/>
          <p:cNvSpPr txBox="1">
            <a:spLocks noChangeArrowheads="1"/>
          </p:cNvSpPr>
          <p:nvPr/>
        </p:nvSpPr>
        <p:spPr bwMode="auto">
          <a:xfrm>
            <a:off x="6934200" y="6550223"/>
            <a:ext cx="2362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Brooker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Figure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25.4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943600" y="697468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Frequency 0.2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-457200" y="1981201"/>
            <a:ext cx="255877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Frequency 0.8</a:t>
            </a:r>
            <a:endParaRPr lang="en-US" sz="1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15455" y="4419600"/>
            <a:ext cx="142058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Frequency</a:t>
            </a:r>
          </a:p>
          <a:p>
            <a:pPr algn="ctr"/>
            <a:r>
              <a:rPr lang="en-US" sz="1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0.2</a:t>
            </a:r>
            <a:endParaRPr lang="en-US" sz="19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 rot="741242">
            <a:off x="5867400" y="1504506"/>
            <a:ext cx="1295400" cy="489857"/>
            <a:chOff x="5867400" y="1199174"/>
            <a:chExt cx="1295400" cy="489857"/>
          </a:xfrm>
        </p:grpSpPr>
        <p:grpSp>
          <p:nvGrpSpPr>
            <p:cNvPr id="41" name="Group 40"/>
            <p:cNvGrpSpPr/>
            <p:nvPr/>
          </p:nvGrpSpPr>
          <p:grpSpPr>
            <a:xfrm>
              <a:off x="5867400" y="1199174"/>
              <a:ext cx="1295400" cy="477226"/>
              <a:chOff x="3733800" y="589574"/>
              <a:chExt cx="1295400" cy="477226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4419600" y="741974"/>
                <a:ext cx="609600" cy="324826"/>
              </a:xfrm>
              <a:prstGeom prst="ellipse">
                <a:avLst/>
              </a:prstGeom>
              <a:solidFill>
                <a:srgbClr val="C7F86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3733800" y="589574"/>
                <a:ext cx="693576" cy="298579"/>
              </a:xfrm>
              <a:custGeom>
                <a:avLst/>
                <a:gdLst>
                  <a:gd name="connsiteX0" fmla="*/ 693576 w 693576"/>
                  <a:gd name="connsiteY0" fmla="*/ 298579 h 298579"/>
                  <a:gd name="connsiteX1" fmla="*/ 376335 w 693576"/>
                  <a:gd name="connsiteY1" fmla="*/ 261257 h 298579"/>
                  <a:gd name="connsiteX2" fmla="*/ 413658 w 693576"/>
                  <a:gd name="connsiteY2" fmla="*/ 93306 h 298579"/>
                  <a:gd name="connsiteX3" fmla="*/ 59094 w 693576"/>
                  <a:gd name="connsiteY3" fmla="*/ 167951 h 298579"/>
                  <a:gd name="connsiteX4" fmla="*/ 59094 w 693576"/>
                  <a:gd name="connsiteY4" fmla="*/ 0 h 298579"/>
                  <a:gd name="connsiteX5" fmla="*/ 59094 w 693576"/>
                  <a:gd name="connsiteY5" fmla="*/ 0 h 29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3576" h="298579">
                    <a:moveTo>
                      <a:pt x="693576" y="298579"/>
                    </a:moveTo>
                    <a:cubicBezTo>
                      <a:pt x="558282" y="297024"/>
                      <a:pt x="422988" y="295469"/>
                      <a:pt x="376335" y="261257"/>
                    </a:cubicBezTo>
                    <a:cubicBezTo>
                      <a:pt x="329682" y="227045"/>
                      <a:pt x="466531" y="108857"/>
                      <a:pt x="413658" y="93306"/>
                    </a:cubicBezTo>
                    <a:cubicBezTo>
                      <a:pt x="360785" y="77755"/>
                      <a:pt x="118188" y="183502"/>
                      <a:pt x="59094" y="167951"/>
                    </a:cubicBezTo>
                    <a:cubicBezTo>
                      <a:pt x="0" y="152400"/>
                      <a:pt x="59094" y="0"/>
                      <a:pt x="59094" y="0"/>
                    </a:cubicBezTo>
                    <a:lnTo>
                      <a:pt x="59094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tx1"/>
                    </a:solidFill>
                  </a:ln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8439" name="Rectangle 35"/>
            <p:cNvSpPr>
              <a:spLocks noChangeArrowheads="1"/>
            </p:cNvSpPr>
            <p:nvPr/>
          </p:nvSpPr>
          <p:spPr bwMode="auto">
            <a:xfrm>
              <a:off x="6756400" y="1335088"/>
              <a:ext cx="179536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3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g</a:t>
              </a:r>
              <a:endParaRPr lang="en-US" sz="23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8" name="Title 47"/>
          <p:cNvSpPr>
            <a:spLocks noGrp="1"/>
          </p:cNvSpPr>
          <p:nvPr>
            <p:ph type="title"/>
          </p:nvPr>
        </p:nvSpPr>
        <p:spPr>
          <a:xfrm>
            <a:off x="0" y="0"/>
            <a:ext cx="3657600" cy="1447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HWE is the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Punnett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Square for the population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533400" y="2362200"/>
            <a:ext cx="2514600" cy="1524000"/>
            <a:chOff x="1371600" y="2743200"/>
            <a:chExt cx="1219200" cy="762000"/>
          </a:xfrm>
          <a:solidFill>
            <a:srgbClr val="657731"/>
          </a:solidFill>
        </p:grpSpPr>
        <p:grpSp>
          <p:nvGrpSpPr>
            <p:cNvPr id="86" name="Group 85"/>
            <p:cNvGrpSpPr/>
            <p:nvPr/>
          </p:nvGrpSpPr>
          <p:grpSpPr>
            <a:xfrm>
              <a:off x="1676400" y="2743200"/>
              <a:ext cx="914400" cy="762000"/>
              <a:chOff x="1676400" y="2743200"/>
              <a:chExt cx="914400" cy="762000"/>
            </a:xfrm>
            <a:grpFill/>
          </p:grpSpPr>
          <p:grpSp>
            <p:nvGrpSpPr>
              <p:cNvPr id="55" name="Group 54"/>
              <p:cNvGrpSpPr/>
              <p:nvPr/>
            </p:nvGrpSpPr>
            <p:grpSpPr>
              <a:xfrm>
                <a:off x="2438400" y="2743200"/>
                <a:ext cx="152400" cy="762000"/>
                <a:chOff x="2438400" y="2743200"/>
                <a:chExt cx="152400" cy="762000"/>
              </a:xfrm>
              <a:grpFill/>
            </p:grpSpPr>
            <p:sp>
              <p:nvSpPr>
                <p:cNvPr id="50" name="Oval 49"/>
                <p:cNvSpPr/>
                <p:nvPr/>
              </p:nvSpPr>
              <p:spPr>
                <a:xfrm>
                  <a:off x="2438400" y="27432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2438400" y="28956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2438400" y="30480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2438400" y="32004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2438400" y="33528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2286000" y="2743200"/>
                <a:ext cx="152400" cy="762000"/>
                <a:chOff x="2438400" y="2743200"/>
                <a:chExt cx="152400" cy="762000"/>
              </a:xfrm>
              <a:grpFill/>
            </p:grpSpPr>
            <p:sp>
              <p:nvSpPr>
                <p:cNvPr id="57" name="Oval 56"/>
                <p:cNvSpPr/>
                <p:nvPr/>
              </p:nvSpPr>
              <p:spPr>
                <a:xfrm>
                  <a:off x="2438400" y="27432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2438400" y="28956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2438400" y="30480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2438400" y="32004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2438400" y="33528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2133600" y="2743200"/>
                <a:ext cx="152400" cy="762000"/>
                <a:chOff x="2438400" y="2743200"/>
                <a:chExt cx="152400" cy="762000"/>
              </a:xfrm>
              <a:grpFill/>
            </p:grpSpPr>
            <p:sp>
              <p:nvSpPr>
                <p:cNvPr id="63" name="Oval 62"/>
                <p:cNvSpPr/>
                <p:nvPr/>
              </p:nvSpPr>
              <p:spPr>
                <a:xfrm>
                  <a:off x="2438400" y="27432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2438400" y="28956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2438400" y="30480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2438400" y="32004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2438400" y="33528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8" name="Group 67"/>
              <p:cNvGrpSpPr/>
              <p:nvPr/>
            </p:nvGrpSpPr>
            <p:grpSpPr>
              <a:xfrm>
                <a:off x="1981200" y="2743200"/>
                <a:ext cx="152400" cy="762000"/>
                <a:chOff x="2438400" y="2743200"/>
                <a:chExt cx="152400" cy="762000"/>
              </a:xfrm>
              <a:grpFill/>
            </p:grpSpPr>
            <p:sp>
              <p:nvSpPr>
                <p:cNvPr id="69" name="Oval 68"/>
                <p:cNvSpPr/>
                <p:nvPr/>
              </p:nvSpPr>
              <p:spPr>
                <a:xfrm>
                  <a:off x="2438400" y="27432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2438400" y="28956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2438400" y="30480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2438400" y="32004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2438400" y="33528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1828800" y="2743200"/>
                <a:ext cx="152400" cy="762000"/>
                <a:chOff x="2438400" y="2743200"/>
                <a:chExt cx="152400" cy="762000"/>
              </a:xfrm>
              <a:grpFill/>
            </p:grpSpPr>
            <p:sp>
              <p:nvSpPr>
                <p:cNvPr id="75" name="Oval 74"/>
                <p:cNvSpPr/>
                <p:nvPr/>
              </p:nvSpPr>
              <p:spPr>
                <a:xfrm>
                  <a:off x="2438400" y="27432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2438400" y="28956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2438400" y="30480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2438400" y="32004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2438400" y="33528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1676400" y="2743200"/>
                <a:ext cx="152400" cy="762000"/>
                <a:chOff x="2438400" y="2743200"/>
                <a:chExt cx="152400" cy="762000"/>
              </a:xfrm>
              <a:grpFill/>
            </p:grpSpPr>
            <p:sp>
              <p:nvSpPr>
                <p:cNvPr id="81" name="Oval 80"/>
                <p:cNvSpPr/>
                <p:nvPr/>
              </p:nvSpPr>
              <p:spPr>
                <a:xfrm>
                  <a:off x="2438400" y="27432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2438400" y="28956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2438400" y="30480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2438400" y="32004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2438400" y="33528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7" name="Group 86"/>
            <p:cNvGrpSpPr/>
            <p:nvPr/>
          </p:nvGrpSpPr>
          <p:grpSpPr>
            <a:xfrm>
              <a:off x="1371600" y="2743200"/>
              <a:ext cx="152400" cy="762000"/>
              <a:chOff x="2438400" y="2743200"/>
              <a:chExt cx="152400" cy="762000"/>
            </a:xfrm>
            <a:grpFill/>
          </p:grpSpPr>
          <p:sp>
            <p:nvSpPr>
              <p:cNvPr id="88" name="Oval 87"/>
              <p:cNvSpPr/>
              <p:nvPr/>
            </p:nvSpPr>
            <p:spPr>
              <a:xfrm>
                <a:off x="2438400" y="2743200"/>
                <a:ext cx="152400" cy="1524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2438400" y="2895600"/>
                <a:ext cx="152400" cy="1524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2438400" y="3048000"/>
                <a:ext cx="152400" cy="1524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2438400" y="3200400"/>
                <a:ext cx="152400" cy="1524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2438400" y="3352800"/>
                <a:ext cx="152400" cy="1524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1524000" y="2743200"/>
              <a:ext cx="152400" cy="762000"/>
              <a:chOff x="2438400" y="2743200"/>
              <a:chExt cx="152400" cy="762000"/>
            </a:xfrm>
            <a:grpFill/>
          </p:grpSpPr>
          <p:sp>
            <p:nvSpPr>
              <p:cNvPr id="94" name="Oval 93"/>
              <p:cNvSpPr/>
              <p:nvPr/>
            </p:nvSpPr>
            <p:spPr>
              <a:xfrm>
                <a:off x="2438400" y="2743200"/>
                <a:ext cx="152400" cy="1524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2438400" y="2895600"/>
                <a:ext cx="152400" cy="1524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2438400" y="3048000"/>
                <a:ext cx="152400" cy="1524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2438400" y="3200400"/>
                <a:ext cx="152400" cy="1524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2438400" y="3352800"/>
                <a:ext cx="152400" cy="1524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0" name="Group 99"/>
          <p:cNvGrpSpPr/>
          <p:nvPr/>
        </p:nvGrpSpPr>
        <p:grpSpPr>
          <a:xfrm>
            <a:off x="2438400" y="4038600"/>
            <a:ext cx="304800" cy="1524000"/>
            <a:chOff x="2438400" y="2743200"/>
            <a:chExt cx="152400" cy="762000"/>
          </a:xfrm>
          <a:solidFill>
            <a:srgbClr val="C7F86E"/>
          </a:solidFill>
        </p:grpSpPr>
        <p:sp>
          <p:nvSpPr>
            <p:cNvPr id="101" name="Oval 100"/>
            <p:cNvSpPr/>
            <p:nvPr/>
          </p:nvSpPr>
          <p:spPr>
            <a:xfrm>
              <a:off x="2438400" y="2743200"/>
              <a:ext cx="152400" cy="1524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2438400" y="2895600"/>
              <a:ext cx="152400" cy="1524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2438400" y="3048000"/>
              <a:ext cx="152400" cy="1524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2438400" y="3200400"/>
              <a:ext cx="152400" cy="1524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2438400" y="3352800"/>
              <a:ext cx="152400" cy="1524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2743200" y="4038600"/>
            <a:ext cx="304800" cy="1524000"/>
            <a:chOff x="2438400" y="2743200"/>
            <a:chExt cx="152400" cy="762000"/>
          </a:xfrm>
          <a:solidFill>
            <a:srgbClr val="C7F86E"/>
          </a:solidFill>
        </p:grpSpPr>
        <p:sp>
          <p:nvSpPr>
            <p:cNvPr id="107" name="Oval 106"/>
            <p:cNvSpPr/>
            <p:nvPr/>
          </p:nvSpPr>
          <p:spPr>
            <a:xfrm>
              <a:off x="2438400" y="2743200"/>
              <a:ext cx="152400" cy="1524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2438400" y="2895600"/>
              <a:ext cx="152400" cy="1524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2438400" y="3048000"/>
              <a:ext cx="152400" cy="1524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2438400" y="3200400"/>
              <a:ext cx="152400" cy="1524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2438400" y="3352800"/>
              <a:ext cx="152400" cy="1524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2" name="Group 321"/>
          <p:cNvGrpSpPr/>
          <p:nvPr/>
        </p:nvGrpSpPr>
        <p:grpSpPr>
          <a:xfrm>
            <a:off x="4419600" y="152400"/>
            <a:ext cx="1410480" cy="1608938"/>
            <a:chOff x="7848600" y="372262"/>
            <a:chExt cx="1410480" cy="1608938"/>
          </a:xfrm>
        </p:grpSpPr>
        <p:grpSp>
          <p:nvGrpSpPr>
            <p:cNvPr id="216" name="Group 215"/>
            <p:cNvGrpSpPr/>
            <p:nvPr/>
          </p:nvGrpSpPr>
          <p:grpSpPr>
            <a:xfrm>
              <a:off x="7848600" y="372262"/>
              <a:ext cx="1410480" cy="923138"/>
              <a:chOff x="7848600" y="372262"/>
              <a:chExt cx="1410480" cy="923138"/>
            </a:xfrm>
          </p:grpSpPr>
          <p:grpSp>
            <p:nvGrpSpPr>
              <p:cNvPr id="137" name="Group 136"/>
              <p:cNvGrpSpPr/>
              <p:nvPr/>
            </p:nvGrpSpPr>
            <p:grpSpPr>
              <a:xfrm>
                <a:off x="7858290" y="372262"/>
                <a:ext cx="1400790" cy="440409"/>
                <a:chOff x="7858290" y="372262"/>
                <a:chExt cx="1400790" cy="440409"/>
              </a:xfrm>
            </p:grpSpPr>
            <p:grpSp>
              <p:nvGrpSpPr>
                <p:cNvPr id="112" name="Group 111"/>
                <p:cNvGrpSpPr/>
                <p:nvPr/>
              </p:nvGrpSpPr>
              <p:grpSpPr>
                <a:xfrm rot="648275">
                  <a:off x="7858290" y="372262"/>
                  <a:ext cx="446750" cy="440409"/>
                  <a:chOff x="4066244" y="1216302"/>
                  <a:chExt cx="1477090" cy="547348"/>
                </a:xfrm>
              </p:grpSpPr>
              <p:sp>
                <p:nvSpPr>
                  <p:cNvPr id="113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067534" y="1260463"/>
                    <a:ext cx="169" cy="503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endParaRPr lang="en-US" sz="23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14" name="Group 35"/>
                  <p:cNvGrpSpPr/>
                  <p:nvPr/>
                </p:nvGrpSpPr>
                <p:grpSpPr>
                  <a:xfrm>
                    <a:off x="4066244" y="1216302"/>
                    <a:ext cx="1477090" cy="452416"/>
                    <a:chOff x="3736562" y="650245"/>
                    <a:chExt cx="1477090" cy="452416"/>
                  </a:xfrm>
                </p:grpSpPr>
                <p:sp>
                  <p:nvSpPr>
                    <p:cNvPr id="115" name="Oval 114"/>
                    <p:cNvSpPr/>
                    <p:nvPr/>
                  </p:nvSpPr>
                  <p:spPr>
                    <a:xfrm>
                      <a:off x="4446048" y="892617"/>
                      <a:ext cx="767604" cy="210044"/>
                    </a:xfrm>
                    <a:prstGeom prst="ellipse">
                      <a:avLst/>
                    </a:prstGeom>
                    <a:solidFill>
                      <a:srgbClr val="65773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6" name="Freeform 115"/>
                    <p:cNvSpPr/>
                    <p:nvPr/>
                  </p:nvSpPr>
                  <p:spPr>
                    <a:xfrm>
                      <a:off x="3736562" y="650245"/>
                      <a:ext cx="693576" cy="298578"/>
                    </a:xfrm>
                    <a:custGeom>
                      <a:avLst/>
                      <a:gdLst>
                        <a:gd name="connsiteX0" fmla="*/ 693576 w 693576"/>
                        <a:gd name="connsiteY0" fmla="*/ 298579 h 298579"/>
                        <a:gd name="connsiteX1" fmla="*/ 376335 w 693576"/>
                        <a:gd name="connsiteY1" fmla="*/ 261257 h 298579"/>
                        <a:gd name="connsiteX2" fmla="*/ 413658 w 693576"/>
                        <a:gd name="connsiteY2" fmla="*/ 93306 h 298579"/>
                        <a:gd name="connsiteX3" fmla="*/ 59094 w 693576"/>
                        <a:gd name="connsiteY3" fmla="*/ 167951 h 298579"/>
                        <a:gd name="connsiteX4" fmla="*/ 59094 w 693576"/>
                        <a:gd name="connsiteY4" fmla="*/ 0 h 298579"/>
                        <a:gd name="connsiteX5" fmla="*/ 59094 w 693576"/>
                        <a:gd name="connsiteY5" fmla="*/ 0 h 29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93576" h="298579">
                          <a:moveTo>
                            <a:pt x="693576" y="298579"/>
                          </a:moveTo>
                          <a:cubicBezTo>
                            <a:pt x="558282" y="297024"/>
                            <a:pt x="422988" y="295469"/>
                            <a:pt x="376335" y="261257"/>
                          </a:cubicBezTo>
                          <a:cubicBezTo>
                            <a:pt x="329682" y="227045"/>
                            <a:pt x="466531" y="108857"/>
                            <a:pt x="413658" y="93306"/>
                          </a:cubicBezTo>
                          <a:cubicBezTo>
                            <a:pt x="360785" y="77755"/>
                            <a:pt x="118188" y="183502"/>
                            <a:pt x="59094" y="167951"/>
                          </a:cubicBezTo>
                          <a:cubicBezTo>
                            <a:pt x="0" y="152400"/>
                            <a:pt x="59094" y="0"/>
                            <a:pt x="59094" y="0"/>
                          </a:cubicBezTo>
                          <a:lnTo>
                            <a:pt x="59094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17" name="Group 116"/>
                <p:cNvGrpSpPr/>
                <p:nvPr/>
              </p:nvGrpSpPr>
              <p:grpSpPr>
                <a:xfrm rot="648275">
                  <a:off x="8096800" y="372262"/>
                  <a:ext cx="446750" cy="440409"/>
                  <a:chOff x="4066244" y="1216302"/>
                  <a:chExt cx="1477090" cy="547348"/>
                </a:xfrm>
              </p:grpSpPr>
              <p:sp>
                <p:nvSpPr>
                  <p:cNvPr id="118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067534" y="1260463"/>
                    <a:ext cx="169" cy="503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endParaRPr lang="en-US" sz="23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19" name="Group 35"/>
                  <p:cNvGrpSpPr/>
                  <p:nvPr/>
                </p:nvGrpSpPr>
                <p:grpSpPr>
                  <a:xfrm>
                    <a:off x="4066244" y="1216302"/>
                    <a:ext cx="1477090" cy="452416"/>
                    <a:chOff x="3736562" y="650245"/>
                    <a:chExt cx="1477090" cy="452416"/>
                  </a:xfrm>
                </p:grpSpPr>
                <p:sp>
                  <p:nvSpPr>
                    <p:cNvPr id="120" name="Oval 119"/>
                    <p:cNvSpPr/>
                    <p:nvPr/>
                  </p:nvSpPr>
                  <p:spPr>
                    <a:xfrm>
                      <a:off x="4446048" y="892617"/>
                      <a:ext cx="767604" cy="210044"/>
                    </a:xfrm>
                    <a:prstGeom prst="ellipse">
                      <a:avLst/>
                    </a:prstGeom>
                    <a:solidFill>
                      <a:srgbClr val="65773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1" name="Freeform 120"/>
                    <p:cNvSpPr/>
                    <p:nvPr/>
                  </p:nvSpPr>
                  <p:spPr>
                    <a:xfrm>
                      <a:off x="3736562" y="650245"/>
                      <a:ext cx="693576" cy="298578"/>
                    </a:xfrm>
                    <a:custGeom>
                      <a:avLst/>
                      <a:gdLst>
                        <a:gd name="connsiteX0" fmla="*/ 693576 w 693576"/>
                        <a:gd name="connsiteY0" fmla="*/ 298579 h 298579"/>
                        <a:gd name="connsiteX1" fmla="*/ 376335 w 693576"/>
                        <a:gd name="connsiteY1" fmla="*/ 261257 h 298579"/>
                        <a:gd name="connsiteX2" fmla="*/ 413658 w 693576"/>
                        <a:gd name="connsiteY2" fmla="*/ 93306 h 298579"/>
                        <a:gd name="connsiteX3" fmla="*/ 59094 w 693576"/>
                        <a:gd name="connsiteY3" fmla="*/ 167951 h 298579"/>
                        <a:gd name="connsiteX4" fmla="*/ 59094 w 693576"/>
                        <a:gd name="connsiteY4" fmla="*/ 0 h 298579"/>
                        <a:gd name="connsiteX5" fmla="*/ 59094 w 693576"/>
                        <a:gd name="connsiteY5" fmla="*/ 0 h 29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93576" h="298579">
                          <a:moveTo>
                            <a:pt x="693576" y="298579"/>
                          </a:moveTo>
                          <a:cubicBezTo>
                            <a:pt x="558282" y="297024"/>
                            <a:pt x="422988" y="295469"/>
                            <a:pt x="376335" y="261257"/>
                          </a:cubicBezTo>
                          <a:cubicBezTo>
                            <a:pt x="329682" y="227045"/>
                            <a:pt x="466531" y="108857"/>
                            <a:pt x="413658" y="93306"/>
                          </a:cubicBezTo>
                          <a:cubicBezTo>
                            <a:pt x="360785" y="77755"/>
                            <a:pt x="118188" y="183502"/>
                            <a:pt x="59094" y="167951"/>
                          </a:cubicBezTo>
                          <a:cubicBezTo>
                            <a:pt x="0" y="152400"/>
                            <a:pt x="59094" y="0"/>
                            <a:pt x="59094" y="0"/>
                          </a:cubicBezTo>
                          <a:lnTo>
                            <a:pt x="59094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22" name="Group 121"/>
                <p:cNvGrpSpPr/>
                <p:nvPr/>
              </p:nvGrpSpPr>
              <p:grpSpPr>
                <a:xfrm rot="648275">
                  <a:off x="8335310" y="372262"/>
                  <a:ext cx="446750" cy="440409"/>
                  <a:chOff x="4066244" y="1216302"/>
                  <a:chExt cx="1477090" cy="547348"/>
                </a:xfrm>
              </p:grpSpPr>
              <p:sp>
                <p:nvSpPr>
                  <p:cNvPr id="123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067534" y="1260463"/>
                    <a:ext cx="169" cy="503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endParaRPr lang="en-US" sz="23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24" name="Group 35"/>
                  <p:cNvGrpSpPr/>
                  <p:nvPr/>
                </p:nvGrpSpPr>
                <p:grpSpPr>
                  <a:xfrm>
                    <a:off x="4066244" y="1216302"/>
                    <a:ext cx="1477090" cy="452416"/>
                    <a:chOff x="3736562" y="650245"/>
                    <a:chExt cx="1477090" cy="452416"/>
                  </a:xfrm>
                </p:grpSpPr>
                <p:sp>
                  <p:nvSpPr>
                    <p:cNvPr id="125" name="Oval 124"/>
                    <p:cNvSpPr/>
                    <p:nvPr/>
                  </p:nvSpPr>
                  <p:spPr>
                    <a:xfrm>
                      <a:off x="4446048" y="892617"/>
                      <a:ext cx="767604" cy="210044"/>
                    </a:xfrm>
                    <a:prstGeom prst="ellipse">
                      <a:avLst/>
                    </a:prstGeom>
                    <a:solidFill>
                      <a:srgbClr val="65773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6" name="Freeform 125"/>
                    <p:cNvSpPr/>
                    <p:nvPr/>
                  </p:nvSpPr>
                  <p:spPr>
                    <a:xfrm>
                      <a:off x="3736562" y="650245"/>
                      <a:ext cx="693576" cy="298578"/>
                    </a:xfrm>
                    <a:custGeom>
                      <a:avLst/>
                      <a:gdLst>
                        <a:gd name="connsiteX0" fmla="*/ 693576 w 693576"/>
                        <a:gd name="connsiteY0" fmla="*/ 298579 h 298579"/>
                        <a:gd name="connsiteX1" fmla="*/ 376335 w 693576"/>
                        <a:gd name="connsiteY1" fmla="*/ 261257 h 298579"/>
                        <a:gd name="connsiteX2" fmla="*/ 413658 w 693576"/>
                        <a:gd name="connsiteY2" fmla="*/ 93306 h 298579"/>
                        <a:gd name="connsiteX3" fmla="*/ 59094 w 693576"/>
                        <a:gd name="connsiteY3" fmla="*/ 167951 h 298579"/>
                        <a:gd name="connsiteX4" fmla="*/ 59094 w 693576"/>
                        <a:gd name="connsiteY4" fmla="*/ 0 h 298579"/>
                        <a:gd name="connsiteX5" fmla="*/ 59094 w 693576"/>
                        <a:gd name="connsiteY5" fmla="*/ 0 h 29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93576" h="298579">
                          <a:moveTo>
                            <a:pt x="693576" y="298579"/>
                          </a:moveTo>
                          <a:cubicBezTo>
                            <a:pt x="558282" y="297024"/>
                            <a:pt x="422988" y="295469"/>
                            <a:pt x="376335" y="261257"/>
                          </a:cubicBezTo>
                          <a:cubicBezTo>
                            <a:pt x="329682" y="227045"/>
                            <a:pt x="466531" y="108857"/>
                            <a:pt x="413658" y="93306"/>
                          </a:cubicBezTo>
                          <a:cubicBezTo>
                            <a:pt x="360785" y="77755"/>
                            <a:pt x="118188" y="183502"/>
                            <a:pt x="59094" y="167951"/>
                          </a:cubicBezTo>
                          <a:cubicBezTo>
                            <a:pt x="0" y="152400"/>
                            <a:pt x="59094" y="0"/>
                            <a:pt x="59094" y="0"/>
                          </a:cubicBezTo>
                          <a:lnTo>
                            <a:pt x="59094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27" name="Group 126"/>
                <p:cNvGrpSpPr/>
                <p:nvPr/>
              </p:nvGrpSpPr>
              <p:grpSpPr>
                <a:xfrm rot="648275">
                  <a:off x="8573820" y="372262"/>
                  <a:ext cx="446750" cy="440409"/>
                  <a:chOff x="4066244" y="1216302"/>
                  <a:chExt cx="1477090" cy="547348"/>
                </a:xfrm>
              </p:grpSpPr>
              <p:sp>
                <p:nvSpPr>
                  <p:cNvPr id="128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067534" y="1260463"/>
                    <a:ext cx="169" cy="503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endParaRPr lang="en-US" sz="23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29" name="Group 35"/>
                  <p:cNvGrpSpPr/>
                  <p:nvPr/>
                </p:nvGrpSpPr>
                <p:grpSpPr>
                  <a:xfrm>
                    <a:off x="4066244" y="1216302"/>
                    <a:ext cx="1477090" cy="452416"/>
                    <a:chOff x="3736562" y="650245"/>
                    <a:chExt cx="1477090" cy="452416"/>
                  </a:xfrm>
                </p:grpSpPr>
                <p:sp>
                  <p:nvSpPr>
                    <p:cNvPr id="130" name="Oval 129"/>
                    <p:cNvSpPr/>
                    <p:nvPr/>
                  </p:nvSpPr>
                  <p:spPr>
                    <a:xfrm>
                      <a:off x="4446048" y="892617"/>
                      <a:ext cx="767604" cy="210044"/>
                    </a:xfrm>
                    <a:prstGeom prst="ellipse">
                      <a:avLst/>
                    </a:prstGeom>
                    <a:solidFill>
                      <a:srgbClr val="65773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1" name="Freeform 130"/>
                    <p:cNvSpPr/>
                    <p:nvPr/>
                  </p:nvSpPr>
                  <p:spPr>
                    <a:xfrm>
                      <a:off x="3736562" y="650245"/>
                      <a:ext cx="693576" cy="298578"/>
                    </a:xfrm>
                    <a:custGeom>
                      <a:avLst/>
                      <a:gdLst>
                        <a:gd name="connsiteX0" fmla="*/ 693576 w 693576"/>
                        <a:gd name="connsiteY0" fmla="*/ 298579 h 298579"/>
                        <a:gd name="connsiteX1" fmla="*/ 376335 w 693576"/>
                        <a:gd name="connsiteY1" fmla="*/ 261257 h 298579"/>
                        <a:gd name="connsiteX2" fmla="*/ 413658 w 693576"/>
                        <a:gd name="connsiteY2" fmla="*/ 93306 h 298579"/>
                        <a:gd name="connsiteX3" fmla="*/ 59094 w 693576"/>
                        <a:gd name="connsiteY3" fmla="*/ 167951 h 298579"/>
                        <a:gd name="connsiteX4" fmla="*/ 59094 w 693576"/>
                        <a:gd name="connsiteY4" fmla="*/ 0 h 298579"/>
                        <a:gd name="connsiteX5" fmla="*/ 59094 w 693576"/>
                        <a:gd name="connsiteY5" fmla="*/ 0 h 29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93576" h="298579">
                          <a:moveTo>
                            <a:pt x="693576" y="298579"/>
                          </a:moveTo>
                          <a:cubicBezTo>
                            <a:pt x="558282" y="297024"/>
                            <a:pt x="422988" y="295469"/>
                            <a:pt x="376335" y="261257"/>
                          </a:cubicBezTo>
                          <a:cubicBezTo>
                            <a:pt x="329682" y="227045"/>
                            <a:pt x="466531" y="108857"/>
                            <a:pt x="413658" y="93306"/>
                          </a:cubicBezTo>
                          <a:cubicBezTo>
                            <a:pt x="360785" y="77755"/>
                            <a:pt x="118188" y="183502"/>
                            <a:pt x="59094" y="167951"/>
                          </a:cubicBezTo>
                          <a:cubicBezTo>
                            <a:pt x="0" y="152400"/>
                            <a:pt x="59094" y="0"/>
                            <a:pt x="59094" y="0"/>
                          </a:cubicBezTo>
                          <a:lnTo>
                            <a:pt x="59094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32" name="Group 131"/>
                <p:cNvGrpSpPr/>
                <p:nvPr/>
              </p:nvGrpSpPr>
              <p:grpSpPr>
                <a:xfrm rot="648275">
                  <a:off x="8812330" y="372262"/>
                  <a:ext cx="446750" cy="440409"/>
                  <a:chOff x="4066244" y="1216302"/>
                  <a:chExt cx="1477090" cy="547348"/>
                </a:xfrm>
              </p:grpSpPr>
              <p:sp>
                <p:nvSpPr>
                  <p:cNvPr id="133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067534" y="1260463"/>
                    <a:ext cx="169" cy="503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endParaRPr lang="en-US" sz="23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34" name="Group 35"/>
                  <p:cNvGrpSpPr/>
                  <p:nvPr/>
                </p:nvGrpSpPr>
                <p:grpSpPr>
                  <a:xfrm>
                    <a:off x="4066244" y="1216302"/>
                    <a:ext cx="1477090" cy="452416"/>
                    <a:chOff x="3736562" y="650245"/>
                    <a:chExt cx="1477090" cy="452416"/>
                  </a:xfrm>
                </p:grpSpPr>
                <p:sp>
                  <p:nvSpPr>
                    <p:cNvPr id="135" name="Oval 134"/>
                    <p:cNvSpPr/>
                    <p:nvPr/>
                  </p:nvSpPr>
                  <p:spPr>
                    <a:xfrm>
                      <a:off x="4446048" y="892617"/>
                      <a:ext cx="767604" cy="210044"/>
                    </a:xfrm>
                    <a:prstGeom prst="ellipse">
                      <a:avLst/>
                    </a:prstGeom>
                    <a:solidFill>
                      <a:srgbClr val="65773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6" name="Freeform 135"/>
                    <p:cNvSpPr/>
                    <p:nvPr/>
                  </p:nvSpPr>
                  <p:spPr>
                    <a:xfrm>
                      <a:off x="3736562" y="650245"/>
                      <a:ext cx="693576" cy="298578"/>
                    </a:xfrm>
                    <a:custGeom>
                      <a:avLst/>
                      <a:gdLst>
                        <a:gd name="connsiteX0" fmla="*/ 693576 w 693576"/>
                        <a:gd name="connsiteY0" fmla="*/ 298579 h 298579"/>
                        <a:gd name="connsiteX1" fmla="*/ 376335 w 693576"/>
                        <a:gd name="connsiteY1" fmla="*/ 261257 h 298579"/>
                        <a:gd name="connsiteX2" fmla="*/ 413658 w 693576"/>
                        <a:gd name="connsiteY2" fmla="*/ 93306 h 298579"/>
                        <a:gd name="connsiteX3" fmla="*/ 59094 w 693576"/>
                        <a:gd name="connsiteY3" fmla="*/ 167951 h 298579"/>
                        <a:gd name="connsiteX4" fmla="*/ 59094 w 693576"/>
                        <a:gd name="connsiteY4" fmla="*/ 0 h 298579"/>
                        <a:gd name="connsiteX5" fmla="*/ 59094 w 693576"/>
                        <a:gd name="connsiteY5" fmla="*/ 0 h 29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93576" h="298579">
                          <a:moveTo>
                            <a:pt x="693576" y="298579"/>
                          </a:moveTo>
                          <a:cubicBezTo>
                            <a:pt x="558282" y="297024"/>
                            <a:pt x="422988" y="295469"/>
                            <a:pt x="376335" y="261257"/>
                          </a:cubicBezTo>
                          <a:cubicBezTo>
                            <a:pt x="329682" y="227045"/>
                            <a:pt x="466531" y="108857"/>
                            <a:pt x="413658" y="93306"/>
                          </a:cubicBezTo>
                          <a:cubicBezTo>
                            <a:pt x="360785" y="77755"/>
                            <a:pt x="118188" y="183502"/>
                            <a:pt x="59094" y="167951"/>
                          </a:cubicBezTo>
                          <a:cubicBezTo>
                            <a:pt x="0" y="152400"/>
                            <a:pt x="59094" y="0"/>
                            <a:pt x="59094" y="0"/>
                          </a:cubicBezTo>
                          <a:lnTo>
                            <a:pt x="59094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38" name="Group 137"/>
              <p:cNvGrpSpPr/>
              <p:nvPr/>
            </p:nvGrpSpPr>
            <p:grpSpPr>
              <a:xfrm>
                <a:off x="7848600" y="550191"/>
                <a:ext cx="1400790" cy="440409"/>
                <a:chOff x="7858290" y="372262"/>
                <a:chExt cx="1400790" cy="440409"/>
              </a:xfrm>
            </p:grpSpPr>
            <p:grpSp>
              <p:nvGrpSpPr>
                <p:cNvPr id="139" name="Group 111"/>
                <p:cNvGrpSpPr/>
                <p:nvPr/>
              </p:nvGrpSpPr>
              <p:grpSpPr>
                <a:xfrm rot="648275">
                  <a:off x="7858290" y="372262"/>
                  <a:ext cx="446750" cy="440409"/>
                  <a:chOff x="4066244" y="1216302"/>
                  <a:chExt cx="1477090" cy="547348"/>
                </a:xfrm>
              </p:grpSpPr>
              <p:sp>
                <p:nvSpPr>
                  <p:cNvPr id="160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067534" y="1260463"/>
                    <a:ext cx="169" cy="503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endParaRPr lang="en-US" sz="23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61" name="Group 35"/>
                  <p:cNvGrpSpPr/>
                  <p:nvPr/>
                </p:nvGrpSpPr>
                <p:grpSpPr>
                  <a:xfrm>
                    <a:off x="4066244" y="1216302"/>
                    <a:ext cx="1477090" cy="452416"/>
                    <a:chOff x="3736562" y="650245"/>
                    <a:chExt cx="1477090" cy="452416"/>
                  </a:xfrm>
                </p:grpSpPr>
                <p:sp>
                  <p:nvSpPr>
                    <p:cNvPr id="162" name="Oval 161"/>
                    <p:cNvSpPr/>
                    <p:nvPr/>
                  </p:nvSpPr>
                  <p:spPr>
                    <a:xfrm>
                      <a:off x="4446048" y="892617"/>
                      <a:ext cx="767604" cy="210044"/>
                    </a:xfrm>
                    <a:prstGeom prst="ellipse">
                      <a:avLst/>
                    </a:prstGeom>
                    <a:solidFill>
                      <a:srgbClr val="65773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3" name="Freeform 162"/>
                    <p:cNvSpPr/>
                    <p:nvPr/>
                  </p:nvSpPr>
                  <p:spPr>
                    <a:xfrm>
                      <a:off x="3736562" y="650245"/>
                      <a:ext cx="693576" cy="298578"/>
                    </a:xfrm>
                    <a:custGeom>
                      <a:avLst/>
                      <a:gdLst>
                        <a:gd name="connsiteX0" fmla="*/ 693576 w 693576"/>
                        <a:gd name="connsiteY0" fmla="*/ 298579 h 298579"/>
                        <a:gd name="connsiteX1" fmla="*/ 376335 w 693576"/>
                        <a:gd name="connsiteY1" fmla="*/ 261257 h 298579"/>
                        <a:gd name="connsiteX2" fmla="*/ 413658 w 693576"/>
                        <a:gd name="connsiteY2" fmla="*/ 93306 h 298579"/>
                        <a:gd name="connsiteX3" fmla="*/ 59094 w 693576"/>
                        <a:gd name="connsiteY3" fmla="*/ 167951 h 298579"/>
                        <a:gd name="connsiteX4" fmla="*/ 59094 w 693576"/>
                        <a:gd name="connsiteY4" fmla="*/ 0 h 298579"/>
                        <a:gd name="connsiteX5" fmla="*/ 59094 w 693576"/>
                        <a:gd name="connsiteY5" fmla="*/ 0 h 29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93576" h="298579">
                          <a:moveTo>
                            <a:pt x="693576" y="298579"/>
                          </a:moveTo>
                          <a:cubicBezTo>
                            <a:pt x="558282" y="297024"/>
                            <a:pt x="422988" y="295469"/>
                            <a:pt x="376335" y="261257"/>
                          </a:cubicBezTo>
                          <a:cubicBezTo>
                            <a:pt x="329682" y="227045"/>
                            <a:pt x="466531" y="108857"/>
                            <a:pt x="413658" y="93306"/>
                          </a:cubicBezTo>
                          <a:cubicBezTo>
                            <a:pt x="360785" y="77755"/>
                            <a:pt x="118188" y="183502"/>
                            <a:pt x="59094" y="167951"/>
                          </a:cubicBezTo>
                          <a:cubicBezTo>
                            <a:pt x="0" y="152400"/>
                            <a:pt x="59094" y="0"/>
                            <a:pt x="59094" y="0"/>
                          </a:cubicBezTo>
                          <a:lnTo>
                            <a:pt x="59094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40" name="Group 116"/>
                <p:cNvGrpSpPr/>
                <p:nvPr/>
              </p:nvGrpSpPr>
              <p:grpSpPr>
                <a:xfrm rot="648275">
                  <a:off x="8096800" y="372262"/>
                  <a:ext cx="446750" cy="440409"/>
                  <a:chOff x="4066244" y="1216302"/>
                  <a:chExt cx="1477090" cy="547348"/>
                </a:xfrm>
              </p:grpSpPr>
              <p:sp>
                <p:nvSpPr>
                  <p:cNvPr id="156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067534" y="1260463"/>
                    <a:ext cx="169" cy="503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endParaRPr lang="en-US" sz="23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57" name="Group 35"/>
                  <p:cNvGrpSpPr/>
                  <p:nvPr/>
                </p:nvGrpSpPr>
                <p:grpSpPr>
                  <a:xfrm>
                    <a:off x="4066244" y="1216302"/>
                    <a:ext cx="1477090" cy="452416"/>
                    <a:chOff x="3736562" y="650245"/>
                    <a:chExt cx="1477090" cy="452416"/>
                  </a:xfrm>
                </p:grpSpPr>
                <p:sp>
                  <p:nvSpPr>
                    <p:cNvPr id="158" name="Oval 157"/>
                    <p:cNvSpPr/>
                    <p:nvPr/>
                  </p:nvSpPr>
                  <p:spPr>
                    <a:xfrm>
                      <a:off x="4446048" y="892617"/>
                      <a:ext cx="767604" cy="210044"/>
                    </a:xfrm>
                    <a:prstGeom prst="ellipse">
                      <a:avLst/>
                    </a:prstGeom>
                    <a:solidFill>
                      <a:srgbClr val="65773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9" name="Freeform 158"/>
                    <p:cNvSpPr/>
                    <p:nvPr/>
                  </p:nvSpPr>
                  <p:spPr>
                    <a:xfrm>
                      <a:off x="3736562" y="650245"/>
                      <a:ext cx="693576" cy="298578"/>
                    </a:xfrm>
                    <a:custGeom>
                      <a:avLst/>
                      <a:gdLst>
                        <a:gd name="connsiteX0" fmla="*/ 693576 w 693576"/>
                        <a:gd name="connsiteY0" fmla="*/ 298579 h 298579"/>
                        <a:gd name="connsiteX1" fmla="*/ 376335 w 693576"/>
                        <a:gd name="connsiteY1" fmla="*/ 261257 h 298579"/>
                        <a:gd name="connsiteX2" fmla="*/ 413658 w 693576"/>
                        <a:gd name="connsiteY2" fmla="*/ 93306 h 298579"/>
                        <a:gd name="connsiteX3" fmla="*/ 59094 w 693576"/>
                        <a:gd name="connsiteY3" fmla="*/ 167951 h 298579"/>
                        <a:gd name="connsiteX4" fmla="*/ 59094 w 693576"/>
                        <a:gd name="connsiteY4" fmla="*/ 0 h 298579"/>
                        <a:gd name="connsiteX5" fmla="*/ 59094 w 693576"/>
                        <a:gd name="connsiteY5" fmla="*/ 0 h 29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93576" h="298579">
                          <a:moveTo>
                            <a:pt x="693576" y="298579"/>
                          </a:moveTo>
                          <a:cubicBezTo>
                            <a:pt x="558282" y="297024"/>
                            <a:pt x="422988" y="295469"/>
                            <a:pt x="376335" y="261257"/>
                          </a:cubicBezTo>
                          <a:cubicBezTo>
                            <a:pt x="329682" y="227045"/>
                            <a:pt x="466531" y="108857"/>
                            <a:pt x="413658" y="93306"/>
                          </a:cubicBezTo>
                          <a:cubicBezTo>
                            <a:pt x="360785" y="77755"/>
                            <a:pt x="118188" y="183502"/>
                            <a:pt x="59094" y="167951"/>
                          </a:cubicBezTo>
                          <a:cubicBezTo>
                            <a:pt x="0" y="152400"/>
                            <a:pt x="59094" y="0"/>
                            <a:pt x="59094" y="0"/>
                          </a:cubicBezTo>
                          <a:lnTo>
                            <a:pt x="59094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41" name="Group 121"/>
                <p:cNvGrpSpPr/>
                <p:nvPr/>
              </p:nvGrpSpPr>
              <p:grpSpPr>
                <a:xfrm rot="648275">
                  <a:off x="8335310" y="372262"/>
                  <a:ext cx="446750" cy="440409"/>
                  <a:chOff x="4066244" y="1216302"/>
                  <a:chExt cx="1477090" cy="547348"/>
                </a:xfrm>
              </p:grpSpPr>
              <p:sp>
                <p:nvSpPr>
                  <p:cNvPr id="152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067534" y="1260463"/>
                    <a:ext cx="169" cy="503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endParaRPr lang="en-US" sz="23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53" name="Group 35"/>
                  <p:cNvGrpSpPr/>
                  <p:nvPr/>
                </p:nvGrpSpPr>
                <p:grpSpPr>
                  <a:xfrm>
                    <a:off x="4066244" y="1216302"/>
                    <a:ext cx="1477090" cy="452416"/>
                    <a:chOff x="3736562" y="650245"/>
                    <a:chExt cx="1477090" cy="452416"/>
                  </a:xfrm>
                </p:grpSpPr>
                <p:sp>
                  <p:nvSpPr>
                    <p:cNvPr id="154" name="Oval 153"/>
                    <p:cNvSpPr/>
                    <p:nvPr/>
                  </p:nvSpPr>
                  <p:spPr>
                    <a:xfrm>
                      <a:off x="4446048" y="892617"/>
                      <a:ext cx="767604" cy="210044"/>
                    </a:xfrm>
                    <a:prstGeom prst="ellipse">
                      <a:avLst/>
                    </a:prstGeom>
                    <a:solidFill>
                      <a:srgbClr val="65773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3736562" y="650245"/>
                      <a:ext cx="693576" cy="298578"/>
                    </a:xfrm>
                    <a:custGeom>
                      <a:avLst/>
                      <a:gdLst>
                        <a:gd name="connsiteX0" fmla="*/ 693576 w 693576"/>
                        <a:gd name="connsiteY0" fmla="*/ 298579 h 298579"/>
                        <a:gd name="connsiteX1" fmla="*/ 376335 w 693576"/>
                        <a:gd name="connsiteY1" fmla="*/ 261257 h 298579"/>
                        <a:gd name="connsiteX2" fmla="*/ 413658 w 693576"/>
                        <a:gd name="connsiteY2" fmla="*/ 93306 h 298579"/>
                        <a:gd name="connsiteX3" fmla="*/ 59094 w 693576"/>
                        <a:gd name="connsiteY3" fmla="*/ 167951 h 298579"/>
                        <a:gd name="connsiteX4" fmla="*/ 59094 w 693576"/>
                        <a:gd name="connsiteY4" fmla="*/ 0 h 298579"/>
                        <a:gd name="connsiteX5" fmla="*/ 59094 w 693576"/>
                        <a:gd name="connsiteY5" fmla="*/ 0 h 29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93576" h="298579">
                          <a:moveTo>
                            <a:pt x="693576" y="298579"/>
                          </a:moveTo>
                          <a:cubicBezTo>
                            <a:pt x="558282" y="297024"/>
                            <a:pt x="422988" y="295469"/>
                            <a:pt x="376335" y="261257"/>
                          </a:cubicBezTo>
                          <a:cubicBezTo>
                            <a:pt x="329682" y="227045"/>
                            <a:pt x="466531" y="108857"/>
                            <a:pt x="413658" y="93306"/>
                          </a:cubicBezTo>
                          <a:cubicBezTo>
                            <a:pt x="360785" y="77755"/>
                            <a:pt x="118188" y="183502"/>
                            <a:pt x="59094" y="167951"/>
                          </a:cubicBezTo>
                          <a:cubicBezTo>
                            <a:pt x="0" y="152400"/>
                            <a:pt x="59094" y="0"/>
                            <a:pt x="59094" y="0"/>
                          </a:cubicBezTo>
                          <a:lnTo>
                            <a:pt x="59094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42" name="Group 126"/>
                <p:cNvGrpSpPr/>
                <p:nvPr/>
              </p:nvGrpSpPr>
              <p:grpSpPr>
                <a:xfrm rot="648275">
                  <a:off x="8573820" y="372262"/>
                  <a:ext cx="446750" cy="440409"/>
                  <a:chOff x="4066244" y="1216302"/>
                  <a:chExt cx="1477090" cy="547348"/>
                </a:xfrm>
              </p:grpSpPr>
              <p:sp>
                <p:nvSpPr>
                  <p:cNvPr id="148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067534" y="1260463"/>
                    <a:ext cx="169" cy="503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endParaRPr lang="en-US" sz="23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49" name="Group 35"/>
                  <p:cNvGrpSpPr/>
                  <p:nvPr/>
                </p:nvGrpSpPr>
                <p:grpSpPr>
                  <a:xfrm>
                    <a:off x="4066244" y="1216302"/>
                    <a:ext cx="1477090" cy="452416"/>
                    <a:chOff x="3736562" y="650245"/>
                    <a:chExt cx="1477090" cy="452416"/>
                  </a:xfrm>
                </p:grpSpPr>
                <p:sp>
                  <p:nvSpPr>
                    <p:cNvPr id="150" name="Oval 149"/>
                    <p:cNvSpPr/>
                    <p:nvPr/>
                  </p:nvSpPr>
                  <p:spPr>
                    <a:xfrm>
                      <a:off x="4446048" y="892617"/>
                      <a:ext cx="767604" cy="210044"/>
                    </a:xfrm>
                    <a:prstGeom prst="ellipse">
                      <a:avLst/>
                    </a:prstGeom>
                    <a:solidFill>
                      <a:srgbClr val="65773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1" name="Freeform 150"/>
                    <p:cNvSpPr/>
                    <p:nvPr/>
                  </p:nvSpPr>
                  <p:spPr>
                    <a:xfrm>
                      <a:off x="3736562" y="650245"/>
                      <a:ext cx="693576" cy="298578"/>
                    </a:xfrm>
                    <a:custGeom>
                      <a:avLst/>
                      <a:gdLst>
                        <a:gd name="connsiteX0" fmla="*/ 693576 w 693576"/>
                        <a:gd name="connsiteY0" fmla="*/ 298579 h 298579"/>
                        <a:gd name="connsiteX1" fmla="*/ 376335 w 693576"/>
                        <a:gd name="connsiteY1" fmla="*/ 261257 h 298579"/>
                        <a:gd name="connsiteX2" fmla="*/ 413658 w 693576"/>
                        <a:gd name="connsiteY2" fmla="*/ 93306 h 298579"/>
                        <a:gd name="connsiteX3" fmla="*/ 59094 w 693576"/>
                        <a:gd name="connsiteY3" fmla="*/ 167951 h 298579"/>
                        <a:gd name="connsiteX4" fmla="*/ 59094 w 693576"/>
                        <a:gd name="connsiteY4" fmla="*/ 0 h 298579"/>
                        <a:gd name="connsiteX5" fmla="*/ 59094 w 693576"/>
                        <a:gd name="connsiteY5" fmla="*/ 0 h 29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93576" h="298579">
                          <a:moveTo>
                            <a:pt x="693576" y="298579"/>
                          </a:moveTo>
                          <a:cubicBezTo>
                            <a:pt x="558282" y="297024"/>
                            <a:pt x="422988" y="295469"/>
                            <a:pt x="376335" y="261257"/>
                          </a:cubicBezTo>
                          <a:cubicBezTo>
                            <a:pt x="329682" y="227045"/>
                            <a:pt x="466531" y="108857"/>
                            <a:pt x="413658" y="93306"/>
                          </a:cubicBezTo>
                          <a:cubicBezTo>
                            <a:pt x="360785" y="77755"/>
                            <a:pt x="118188" y="183502"/>
                            <a:pt x="59094" y="167951"/>
                          </a:cubicBezTo>
                          <a:cubicBezTo>
                            <a:pt x="0" y="152400"/>
                            <a:pt x="59094" y="0"/>
                            <a:pt x="59094" y="0"/>
                          </a:cubicBezTo>
                          <a:lnTo>
                            <a:pt x="59094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43" name="Group 131"/>
                <p:cNvGrpSpPr/>
                <p:nvPr/>
              </p:nvGrpSpPr>
              <p:grpSpPr>
                <a:xfrm rot="648275">
                  <a:off x="8812330" y="372262"/>
                  <a:ext cx="446750" cy="440409"/>
                  <a:chOff x="4066244" y="1216302"/>
                  <a:chExt cx="1477090" cy="547348"/>
                </a:xfrm>
              </p:grpSpPr>
              <p:sp>
                <p:nvSpPr>
                  <p:cNvPr id="144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067534" y="1260463"/>
                    <a:ext cx="169" cy="503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endParaRPr lang="en-US" sz="23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45" name="Group 35"/>
                  <p:cNvGrpSpPr/>
                  <p:nvPr/>
                </p:nvGrpSpPr>
                <p:grpSpPr>
                  <a:xfrm>
                    <a:off x="4066244" y="1216302"/>
                    <a:ext cx="1477090" cy="452416"/>
                    <a:chOff x="3736562" y="650245"/>
                    <a:chExt cx="1477090" cy="452416"/>
                  </a:xfrm>
                </p:grpSpPr>
                <p:sp>
                  <p:nvSpPr>
                    <p:cNvPr id="146" name="Oval 145"/>
                    <p:cNvSpPr/>
                    <p:nvPr/>
                  </p:nvSpPr>
                  <p:spPr>
                    <a:xfrm>
                      <a:off x="4446048" y="892617"/>
                      <a:ext cx="767604" cy="210044"/>
                    </a:xfrm>
                    <a:prstGeom prst="ellipse">
                      <a:avLst/>
                    </a:prstGeom>
                    <a:solidFill>
                      <a:srgbClr val="65773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7" name="Freeform 146"/>
                    <p:cNvSpPr/>
                    <p:nvPr/>
                  </p:nvSpPr>
                  <p:spPr>
                    <a:xfrm>
                      <a:off x="3736562" y="650245"/>
                      <a:ext cx="693576" cy="298578"/>
                    </a:xfrm>
                    <a:custGeom>
                      <a:avLst/>
                      <a:gdLst>
                        <a:gd name="connsiteX0" fmla="*/ 693576 w 693576"/>
                        <a:gd name="connsiteY0" fmla="*/ 298579 h 298579"/>
                        <a:gd name="connsiteX1" fmla="*/ 376335 w 693576"/>
                        <a:gd name="connsiteY1" fmla="*/ 261257 h 298579"/>
                        <a:gd name="connsiteX2" fmla="*/ 413658 w 693576"/>
                        <a:gd name="connsiteY2" fmla="*/ 93306 h 298579"/>
                        <a:gd name="connsiteX3" fmla="*/ 59094 w 693576"/>
                        <a:gd name="connsiteY3" fmla="*/ 167951 h 298579"/>
                        <a:gd name="connsiteX4" fmla="*/ 59094 w 693576"/>
                        <a:gd name="connsiteY4" fmla="*/ 0 h 298579"/>
                        <a:gd name="connsiteX5" fmla="*/ 59094 w 693576"/>
                        <a:gd name="connsiteY5" fmla="*/ 0 h 29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93576" h="298579">
                          <a:moveTo>
                            <a:pt x="693576" y="298579"/>
                          </a:moveTo>
                          <a:cubicBezTo>
                            <a:pt x="558282" y="297024"/>
                            <a:pt x="422988" y="295469"/>
                            <a:pt x="376335" y="261257"/>
                          </a:cubicBezTo>
                          <a:cubicBezTo>
                            <a:pt x="329682" y="227045"/>
                            <a:pt x="466531" y="108857"/>
                            <a:pt x="413658" y="93306"/>
                          </a:cubicBezTo>
                          <a:cubicBezTo>
                            <a:pt x="360785" y="77755"/>
                            <a:pt x="118188" y="183502"/>
                            <a:pt x="59094" y="167951"/>
                          </a:cubicBezTo>
                          <a:cubicBezTo>
                            <a:pt x="0" y="152400"/>
                            <a:pt x="59094" y="0"/>
                            <a:pt x="59094" y="0"/>
                          </a:cubicBezTo>
                          <a:lnTo>
                            <a:pt x="59094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64" name="Group 163"/>
              <p:cNvGrpSpPr/>
              <p:nvPr/>
            </p:nvGrpSpPr>
            <p:grpSpPr>
              <a:xfrm>
                <a:off x="7848600" y="702591"/>
                <a:ext cx="1400790" cy="440409"/>
                <a:chOff x="7858290" y="372262"/>
                <a:chExt cx="1400790" cy="440409"/>
              </a:xfrm>
            </p:grpSpPr>
            <p:grpSp>
              <p:nvGrpSpPr>
                <p:cNvPr id="165" name="Group 111"/>
                <p:cNvGrpSpPr/>
                <p:nvPr/>
              </p:nvGrpSpPr>
              <p:grpSpPr>
                <a:xfrm rot="648275">
                  <a:off x="7858290" y="372262"/>
                  <a:ext cx="446750" cy="440409"/>
                  <a:chOff x="4066244" y="1216302"/>
                  <a:chExt cx="1477090" cy="547348"/>
                </a:xfrm>
              </p:grpSpPr>
              <p:sp>
                <p:nvSpPr>
                  <p:cNvPr id="186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067534" y="1260463"/>
                    <a:ext cx="169" cy="503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endParaRPr lang="en-US" sz="23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87" name="Group 35"/>
                  <p:cNvGrpSpPr/>
                  <p:nvPr/>
                </p:nvGrpSpPr>
                <p:grpSpPr>
                  <a:xfrm>
                    <a:off x="4066244" y="1216302"/>
                    <a:ext cx="1477090" cy="452416"/>
                    <a:chOff x="3736562" y="650245"/>
                    <a:chExt cx="1477090" cy="452416"/>
                  </a:xfrm>
                </p:grpSpPr>
                <p:sp>
                  <p:nvSpPr>
                    <p:cNvPr id="188" name="Oval 187"/>
                    <p:cNvSpPr/>
                    <p:nvPr/>
                  </p:nvSpPr>
                  <p:spPr>
                    <a:xfrm>
                      <a:off x="4446048" y="892617"/>
                      <a:ext cx="767604" cy="210044"/>
                    </a:xfrm>
                    <a:prstGeom prst="ellipse">
                      <a:avLst/>
                    </a:prstGeom>
                    <a:solidFill>
                      <a:srgbClr val="65773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9" name="Freeform 188"/>
                    <p:cNvSpPr/>
                    <p:nvPr/>
                  </p:nvSpPr>
                  <p:spPr>
                    <a:xfrm>
                      <a:off x="3736562" y="650245"/>
                      <a:ext cx="693576" cy="298578"/>
                    </a:xfrm>
                    <a:custGeom>
                      <a:avLst/>
                      <a:gdLst>
                        <a:gd name="connsiteX0" fmla="*/ 693576 w 693576"/>
                        <a:gd name="connsiteY0" fmla="*/ 298579 h 298579"/>
                        <a:gd name="connsiteX1" fmla="*/ 376335 w 693576"/>
                        <a:gd name="connsiteY1" fmla="*/ 261257 h 298579"/>
                        <a:gd name="connsiteX2" fmla="*/ 413658 w 693576"/>
                        <a:gd name="connsiteY2" fmla="*/ 93306 h 298579"/>
                        <a:gd name="connsiteX3" fmla="*/ 59094 w 693576"/>
                        <a:gd name="connsiteY3" fmla="*/ 167951 h 298579"/>
                        <a:gd name="connsiteX4" fmla="*/ 59094 w 693576"/>
                        <a:gd name="connsiteY4" fmla="*/ 0 h 298579"/>
                        <a:gd name="connsiteX5" fmla="*/ 59094 w 693576"/>
                        <a:gd name="connsiteY5" fmla="*/ 0 h 29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93576" h="298579">
                          <a:moveTo>
                            <a:pt x="693576" y="298579"/>
                          </a:moveTo>
                          <a:cubicBezTo>
                            <a:pt x="558282" y="297024"/>
                            <a:pt x="422988" y="295469"/>
                            <a:pt x="376335" y="261257"/>
                          </a:cubicBezTo>
                          <a:cubicBezTo>
                            <a:pt x="329682" y="227045"/>
                            <a:pt x="466531" y="108857"/>
                            <a:pt x="413658" y="93306"/>
                          </a:cubicBezTo>
                          <a:cubicBezTo>
                            <a:pt x="360785" y="77755"/>
                            <a:pt x="118188" y="183502"/>
                            <a:pt x="59094" y="167951"/>
                          </a:cubicBezTo>
                          <a:cubicBezTo>
                            <a:pt x="0" y="152400"/>
                            <a:pt x="59094" y="0"/>
                            <a:pt x="59094" y="0"/>
                          </a:cubicBezTo>
                          <a:lnTo>
                            <a:pt x="59094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66" name="Group 116"/>
                <p:cNvGrpSpPr/>
                <p:nvPr/>
              </p:nvGrpSpPr>
              <p:grpSpPr>
                <a:xfrm rot="648275">
                  <a:off x="8096800" y="372262"/>
                  <a:ext cx="446750" cy="440409"/>
                  <a:chOff x="4066244" y="1216302"/>
                  <a:chExt cx="1477090" cy="547348"/>
                </a:xfrm>
              </p:grpSpPr>
              <p:sp>
                <p:nvSpPr>
                  <p:cNvPr id="182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067534" y="1260463"/>
                    <a:ext cx="169" cy="503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endParaRPr lang="en-US" sz="23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83" name="Group 35"/>
                  <p:cNvGrpSpPr/>
                  <p:nvPr/>
                </p:nvGrpSpPr>
                <p:grpSpPr>
                  <a:xfrm>
                    <a:off x="4066244" y="1216302"/>
                    <a:ext cx="1477090" cy="452416"/>
                    <a:chOff x="3736562" y="650245"/>
                    <a:chExt cx="1477090" cy="452416"/>
                  </a:xfrm>
                </p:grpSpPr>
                <p:sp>
                  <p:nvSpPr>
                    <p:cNvPr id="184" name="Oval 183"/>
                    <p:cNvSpPr/>
                    <p:nvPr/>
                  </p:nvSpPr>
                  <p:spPr>
                    <a:xfrm>
                      <a:off x="4446048" y="892617"/>
                      <a:ext cx="767604" cy="210044"/>
                    </a:xfrm>
                    <a:prstGeom prst="ellipse">
                      <a:avLst/>
                    </a:prstGeom>
                    <a:solidFill>
                      <a:srgbClr val="65773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3736562" y="650245"/>
                      <a:ext cx="693576" cy="298578"/>
                    </a:xfrm>
                    <a:custGeom>
                      <a:avLst/>
                      <a:gdLst>
                        <a:gd name="connsiteX0" fmla="*/ 693576 w 693576"/>
                        <a:gd name="connsiteY0" fmla="*/ 298579 h 298579"/>
                        <a:gd name="connsiteX1" fmla="*/ 376335 w 693576"/>
                        <a:gd name="connsiteY1" fmla="*/ 261257 h 298579"/>
                        <a:gd name="connsiteX2" fmla="*/ 413658 w 693576"/>
                        <a:gd name="connsiteY2" fmla="*/ 93306 h 298579"/>
                        <a:gd name="connsiteX3" fmla="*/ 59094 w 693576"/>
                        <a:gd name="connsiteY3" fmla="*/ 167951 h 298579"/>
                        <a:gd name="connsiteX4" fmla="*/ 59094 w 693576"/>
                        <a:gd name="connsiteY4" fmla="*/ 0 h 298579"/>
                        <a:gd name="connsiteX5" fmla="*/ 59094 w 693576"/>
                        <a:gd name="connsiteY5" fmla="*/ 0 h 29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93576" h="298579">
                          <a:moveTo>
                            <a:pt x="693576" y="298579"/>
                          </a:moveTo>
                          <a:cubicBezTo>
                            <a:pt x="558282" y="297024"/>
                            <a:pt x="422988" y="295469"/>
                            <a:pt x="376335" y="261257"/>
                          </a:cubicBezTo>
                          <a:cubicBezTo>
                            <a:pt x="329682" y="227045"/>
                            <a:pt x="466531" y="108857"/>
                            <a:pt x="413658" y="93306"/>
                          </a:cubicBezTo>
                          <a:cubicBezTo>
                            <a:pt x="360785" y="77755"/>
                            <a:pt x="118188" y="183502"/>
                            <a:pt x="59094" y="167951"/>
                          </a:cubicBezTo>
                          <a:cubicBezTo>
                            <a:pt x="0" y="152400"/>
                            <a:pt x="59094" y="0"/>
                            <a:pt x="59094" y="0"/>
                          </a:cubicBezTo>
                          <a:lnTo>
                            <a:pt x="59094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67" name="Group 121"/>
                <p:cNvGrpSpPr/>
                <p:nvPr/>
              </p:nvGrpSpPr>
              <p:grpSpPr>
                <a:xfrm rot="648275">
                  <a:off x="8335310" y="372262"/>
                  <a:ext cx="446750" cy="440409"/>
                  <a:chOff x="4066244" y="1216302"/>
                  <a:chExt cx="1477090" cy="547348"/>
                </a:xfrm>
              </p:grpSpPr>
              <p:sp>
                <p:nvSpPr>
                  <p:cNvPr id="178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067534" y="1260463"/>
                    <a:ext cx="169" cy="503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endParaRPr lang="en-US" sz="23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79" name="Group 35"/>
                  <p:cNvGrpSpPr/>
                  <p:nvPr/>
                </p:nvGrpSpPr>
                <p:grpSpPr>
                  <a:xfrm>
                    <a:off x="4066244" y="1216302"/>
                    <a:ext cx="1477090" cy="452416"/>
                    <a:chOff x="3736562" y="650245"/>
                    <a:chExt cx="1477090" cy="452416"/>
                  </a:xfrm>
                </p:grpSpPr>
                <p:sp>
                  <p:nvSpPr>
                    <p:cNvPr id="180" name="Oval 179"/>
                    <p:cNvSpPr/>
                    <p:nvPr/>
                  </p:nvSpPr>
                  <p:spPr>
                    <a:xfrm>
                      <a:off x="4446048" y="892617"/>
                      <a:ext cx="767604" cy="210044"/>
                    </a:xfrm>
                    <a:prstGeom prst="ellipse">
                      <a:avLst/>
                    </a:prstGeom>
                    <a:solidFill>
                      <a:srgbClr val="65773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1" name="Freeform 180"/>
                    <p:cNvSpPr/>
                    <p:nvPr/>
                  </p:nvSpPr>
                  <p:spPr>
                    <a:xfrm>
                      <a:off x="3736562" y="650245"/>
                      <a:ext cx="693576" cy="298578"/>
                    </a:xfrm>
                    <a:custGeom>
                      <a:avLst/>
                      <a:gdLst>
                        <a:gd name="connsiteX0" fmla="*/ 693576 w 693576"/>
                        <a:gd name="connsiteY0" fmla="*/ 298579 h 298579"/>
                        <a:gd name="connsiteX1" fmla="*/ 376335 w 693576"/>
                        <a:gd name="connsiteY1" fmla="*/ 261257 h 298579"/>
                        <a:gd name="connsiteX2" fmla="*/ 413658 w 693576"/>
                        <a:gd name="connsiteY2" fmla="*/ 93306 h 298579"/>
                        <a:gd name="connsiteX3" fmla="*/ 59094 w 693576"/>
                        <a:gd name="connsiteY3" fmla="*/ 167951 h 298579"/>
                        <a:gd name="connsiteX4" fmla="*/ 59094 w 693576"/>
                        <a:gd name="connsiteY4" fmla="*/ 0 h 298579"/>
                        <a:gd name="connsiteX5" fmla="*/ 59094 w 693576"/>
                        <a:gd name="connsiteY5" fmla="*/ 0 h 29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93576" h="298579">
                          <a:moveTo>
                            <a:pt x="693576" y="298579"/>
                          </a:moveTo>
                          <a:cubicBezTo>
                            <a:pt x="558282" y="297024"/>
                            <a:pt x="422988" y="295469"/>
                            <a:pt x="376335" y="261257"/>
                          </a:cubicBezTo>
                          <a:cubicBezTo>
                            <a:pt x="329682" y="227045"/>
                            <a:pt x="466531" y="108857"/>
                            <a:pt x="413658" y="93306"/>
                          </a:cubicBezTo>
                          <a:cubicBezTo>
                            <a:pt x="360785" y="77755"/>
                            <a:pt x="118188" y="183502"/>
                            <a:pt x="59094" y="167951"/>
                          </a:cubicBezTo>
                          <a:cubicBezTo>
                            <a:pt x="0" y="152400"/>
                            <a:pt x="59094" y="0"/>
                            <a:pt x="59094" y="0"/>
                          </a:cubicBezTo>
                          <a:lnTo>
                            <a:pt x="59094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68" name="Group 126"/>
                <p:cNvGrpSpPr/>
                <p:nvPr/>
              </p:nvGrpSpPr>
              <p:grpSpPr>
                <a:xfrm rot="648275">
                  <a:off x="8573820" y="372262"/>
                  <a:ext cx="446750" cy="440409"/>
                  <a:chOff x="4066244" y="1216302"/>
                  <a:chExt cx="1477090" cy="547348"/>
                </a:xfrm>
              </p:grpSpPr>
              <p:sp>
                <p:nvSpPr>
                  <p:cNvPr id="174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067534" y="1260463"/>
                    <a:ext cx="169" cy="503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endParaRPr lang="en-US" sz="23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75" name="Group 35"/>
                  <p:cNvGrpSpPr/>
                  <p:nvPr/>
                </p:nvGrpSpPr>
                <p:grpSpPr>
                  <a:xfrm>
                    <a:off x="4066244" y="1216302"/>
                    <a:ext cx="1477090" cy="452416"/>
                    <a:chOff x="3736562" y="650245"/>
                    <a:chExt cx="1477090" cy="452416"/>
                  </a:xfrm>
                </p:grpSpPr>
                <p:sp>
                  <p:nvSpPr>
                    <p:cNvPr id="176" name="Oval 175"/>
                    <p:cNvSpPr/>
                    <p:nvPr/>
                  </p:nvSpPr>
                  <p:spPr>
                    <a:xfrm>
                      <a:off x="4446048" y="892617"/>
                      <a:ext cx="767604" cy="210044"/>
                    </a:xfrm>
                    <a:prstGeom prst="ellipse">
                      <a:avLst/>
                    </a:prstGeom>
                    <a:solidFill>
                      <a:srgbClr val="65773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7" name="Freeform 176"/>
                    <p:cNvSpPr/>
                    <p:nvPr/>
                  </p:nvSpPr>
                  <p:spPr>
                    <a:xfrm>
                      <a:off x="3736562" y="650245"/>
                      <a:ext cx="693576" cy="298578"/>
                    </a:xfrm>
                    <a:custGeom>
                      <a:avLst/>
                      <a:gdLst>
                        <a:gd name="connsiteX0" fmla="*/ 693576 w 693576"/>
                        <a:gd name="connsiteY0" fmla="*/ 298579 h 298579"/>
                        <a:gd name="connsiteX1" fmla="*/ 376335 w 693576"/>
                        <a:gd name="connsiteY1" fmla="*/ 261257 h 298579"/>
                        <a:gd name="connsiteX2" fmla="*/ 413658 w 693576"/>
                        <a:gd name="connsiteY2" fmla="*/ 93306 h 298579"/>
                        <a:gd name="connsiteX3" fmla="*/ 59094 w 693576"/>
                        <a:gd name="connsiteY3" fmla="*/ 167951 h 298579"/>
                        <a:gd name="connsiteX4" fmla="*/ 59094 w 693576"/>
                        <a:gd name="connsiteY4" fmla="*/ 0 h 298579"/>
                        <a:gd name="connsiteX5" fmla="*/ 59094 w 693576"/>
                        <a:gd name="connsiteY5" fmla="*/ 0 h 29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93576" h="298579">
                          <a:moveTo>
                            <a:pt x="693576" y="298579"/>
                          </a:moveTo>
                          <a:cubicBezTo>
                            <a:pt x="558282" y="297024"/>
                            <a:pt x="422988" y="295469"/>
                            <a:pt x="376335" y="261257"/>
                          </a:cubicBezTo>
                          <a:cubicBezTo>
                            <a:pt x="329682" y="227045"/>
                            <a:pt x="466531" y="108857"/>
                            <a:pt x="413658" y="93306"/>
                          </a:cubicBezTo>
                          <a:cubicBezTo>
                            <a:pt x="360785" y="77755"/>
                            <a:pt x="118188" y="183502"/>
                            <a:pt x="59094" y="167951"/>
                          </a:cubicBezTo>
                          <a:cubicBezTo>
                            <a:pt x="0" y="152400"/>
                            <a:pt x="59094" y="0"/>
                            <a:pt x="59094" y="0"/>
                          </a:cubicBezTo>
                          <a:lnTo>
                            <a:pt x="59094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69" name="Group 131"/>
                <p:cNvGrpSpPr/>
                <p:nvPr/>
              </p:nvGrpSpPr>
              <p:grpSpPr>
                <a:xfrm rot="648275">
                  <a:off x="8812330" y="372262"/>
                  <a:ext cx="446750" cy="440409"/>
                  <a:chOff x="4066244" y="1216302"/>
                  <a:chExt cx="1477090" cy="547348"/>
                </a:xfrm>
              </p:grpSpPr>
              <p:sp>
                <p:nvSpPr>
                  <p:cNvPr id="170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067534" y="1260463"/>
                    <a:ext cx="169" cy="503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endParaRPr lang="en-US" sz="23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71" name="Group 35"/>
                  <p:cNvGrpSpPr/>
                  <p:nvPr/>
                </p:nvGrpSpPr>
                <p:grpSpPr>
                  <a:xfrm>
                    <a:off x="4066244" y="1216302"/>
                    <a:ext cx="1477090" cy="452416"/>
                    <a:chOff x="3736562" y="650245"/>
                    <a:chExt cx="1477090" cy="452416"/>
                  </a:xfrm>
                </p:grpSpPr>
                <p:sp>
                  <p:nvSpPr>
                    <p:cNvPr id="172" name="Oval 171"/>
                    <p:cNvSpPr/>
                    <p:nvPr/>
                  </p:nvSpPr>
                  <p:spPr>
                    <a:xfrm>
                      <a:off x="4446048" y="892617"/>
                      <a:ext cx="767604" cy="210044"/>
                    </a:xfrm>
                    <a:prstGeom prst="ellipse">
                      <a:avLst/>
                    </a:prstGeom>
                    <a:solidFill>
                      <a:srgbClr val="65773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3" name="Freeform 172"/>
                    <p:cNvSpPr/>
                    <p:nvPr/>
                  </p:nvSpPr>
                  <p:spPr>
                    <a:xfrm>
                      <a:off x="3736562" y="650245"/>
                      <a:ext cx="693576" cy="298578"/>
                    </a:xfrm>
                    <a:custGeom>
                      <a:avLst/>
                      <a:gdLst>
                        <a:gd name="connsiteX0" fmla="*/ 693576 w 693576"/>
                        <a:gd name="connsiteY0" fmla="*/ 298579 h 298579"/>
                        <a:gd name="connsiteX1" fmla="*/ 376335 w 693576"/>
                        <a:gd name="connsiteY1" fmla="*/ 261257 h 298579"/>
                        <a:gd name="connsiteX2" fmla="*/ 413658 w 693576"/>
                        <a:gd name="connsiteY2" fmla="*/ 93306 h 298579"/>
                        <a:gd name="connsiteX3" fmla="*/ 59094 w 693576"/>
                        <a:gd name="connsiteY3" fmla="*/ 167951 h 298579"/>
                        <a:gd name="connsiteX4" fmla="*/ 59094 w 693576"/>
                        <a:gd name="connsiteY4" fmla="*/ 0 h 298579"/>
                        <a:gd name="connsiteX5" fmla="*/ 59094 w 693576"/>
                        <a:gd name="connsiteY5" fmla="*/ 0 h 29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93576" h="298579">
                          <a:moveTo>
                            <a:pt x="693576" y="298579"/>
                          </a:moveTo>
                          <a:cubicBezTo>
                            <a:pt x="558282" y="297024"/>
                            <a:pt x="422988" y="295469"/>
                            <a:pt x="376335" y="261257"/>
                          </a:cubicBezTo>
                          <a:cubicBezTo>
                            <a:pt x="329682" y="227045"/>
                            <a:pt x="466531" y="108857"/>
                            <a:pt x="413658" y="93306"/>
                          </a:cubicBezTo>
                          <a:cubicBezTo>
                            <a:pt x="360785" y="77755"/>
                            <a:pt x="118188" y="183502"/>
                            <a:pt x="59094" y="167951"/>
                          </a:cubicBezTo>
                          <a:cubicBezTo>
                            <a:pt x="0" y="152400"/>
                            <a:pt x="59094" y="0"/>
                            <a:pt x="59094" y="0"/>
                          </a:cubicBezTo>
                          <a:lnTo>
                            <a:pt x="59094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90" name="Group 189"/>
              <p:cNvGrpSpPr/>
              <p:nvPr/>
            </p:nvGrpSpPr>
            <p:grpSpPr>
              <a:xfrm>
                <a:off x="7848600" y="854991"/>
                <a:ext cx="1400790" cy="440409"/>
                <a:chOff x="7858290" y="372262"/>
                <a:chExt cx="1400790" cy="440409"/>
              </a:xfrm>
            </p:grpSpPr>
            <p:grpSp>
              <p:nvGrpSpPr>
                <p:cNvPr id="191" name="Group 111"/>
                <p:cNvGrpSpPr/>
                <p:nvPr/>
              </p:nvGrpSpPr>
              <p:grpSpPr>
                <a:xfrm rot="648275">
                  <a:off x="7858290" y="372262"/>
                  <a:ext cx="446750" cy="440409"/>
                  <a:chOff x="4066244" y="1216302"/>
                  <a:chExt cx="1477090" cy="547348"/>
                </a:xfrm>
              </p:grpSpPr>
              <p:sp>
                <p:nvSpPr>
                  <p:cNvPr id="212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067534" y="1260463"/>
                    <a:ext cx="169" cy="503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endParaRPr lang="en-US" sz="23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213" name="Group 35"/>
                  <p:cNvGrpSpPr/>
                  <p:nvPr/>
                </p:nvGrpSpPr>
                <p:grpSpPr>
                  <a:xfrm>
                    <a:off x="4066244" y="1216302"/>
                    <a:ext cx="1477090" cy="452416"/>
                    <a:chOff x="3736562" y="650245"/>
                    <a:chExt cx="1477090" cy="452416"/>
                  </a:xfrm>
                </p:grpSpPr>
                <p:sp>
                  <p:nvSpPr>
                    <p:cNvPr id="214" name="Oval 213"/>
                    <p:cNvSpPr/>
                    <p:nvPr/>
                  </p:nvSpPr>
                  <p:spPr>
                    <a:xfrm>
                      <a:off x="4446048" y="892617"/>
                      <a:ext cx="767604" cy="210044"/>
                    </a:xfrm>
                    <a:prstGeom prst="ellipse">
                      <a:avLst/>
                    </a:prstGeom>
                    <a:solidFill>
                      <a:srgbClr val="65773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5" name="Freeform 214"/>
                    <p:cNvSpPr/>
                    <p:nvPr/>
                  </p:nvSpPr>
                  <p:spPr>
                    <a:xfrm>
                      <a:off x="3736562" y="650245"/>
                      <a:ext cx="693576" cy="298578"/>
                    </a:xfrm>
                    <a:custGeom>
                      <a:avLst/>
                      <a:gdLst>
                        <a:gd name="connsiteX0" fmla="*/ 693576 w 693576"/>
                        <a:gd name="connsiteY0" fmla="*/ 298579 h 298579"/>
                        <a:gd name="connsiteX1" fmla="*/ 376335 w 693576"/>
                        <a:gd name="connsiteY1" fmla="*/ 261257 h 298579"/>
                        <a:gd name="connsiteX2" fmla="*/ 413658 w 693576"/>
                        <a:gd name="connsiteY2" fmla="*/ 93306 h 298579"/>
                        <a:gd name="connsiteX3" fmla="*/ 59094 w 693576"/>
                        <a:gd name="connsiteY3" fmla="*/ 167951 h 298579"/>
                        <a:gd name="connsiteX4" fmla="*/ 59094 w 693576"/>
                        <a:gd name="connsiteY4" fmla="*/ 0 h 298579"/>
                        <a:gd name="connsiteX5" fmla="*/ 59094 w 693576"/>
                        <a:gd name="connsiteY5" fmla="*/ 0 h 29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93576" h="298579">
                          <a:moveTo>
                            <a:pt x="693576" y="298579"/>
                          </a:moveTo>
                          <a:cubicBezTo>
                            <a:pt x="558282" y="297024"/>
                            <a:pt x="422988" y="295469"/>
                            <a:pt x="376335" y="261257"/>
                          </a:cubicBezTo>
                          <a:cubicBezTo>
                            <a:pt x="329682" y="227045"/>
                            <a:pt x="466531" y="108857"/>
                            <a:pt x="413658" y="93306"/>
                          </a:cubicBezTo>
                          <a:cubicBezTo>
                            <a:pt x="360785" y="77755"/>
                            <a:pt x="118188" y="183502"/>
                            <a:pt x="59094" y="167951"/>
                          </a:cubicBezTo>
                          <a:cubicBezTo>
                            <a:pt x="0" y="152400"/>
                            <a:pt x="59094" y="0"/>
                            <a:pt x="59094" y="0"/>
                          </a:cubicBezTo>
                          <a:lnTo>
                            <a:pt x="59094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92" name="Group 116"/>
                <p:cNvGrpSpPr/>
                <p:nvPr/>
              </p:nvGrpSpPr>
              <p:grpSpPr>
                <a:xfrm rot="648275">
                  <a:off x="8096800" y="372262"/>
                  <a:ext cx="446750" cy="440409"/>
                  <a:chOff x="4066244" y="1216302"/>
                  <a:chExt cx="1477090" cy="547348"/>
                </a:xfrm>
              </p:grpSpPr>
              <p:sp>
                <p:nvSpPr>
                  <p:cNvPr id="208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067534" y="1260463"/>
                    <a:ext cx="169" cy="503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endParaRPr lang="en-US" sz="23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209" name="Group 35"/>
                  <p:cNvGrpSpPr/>
                  <p:nvPr/>
                </p:nvGrpSpPr>
                <p:grpSpPr>
                  <a:xfrm>
                    <a:off x="4066244" y="1216302"/>
                    <a:ext cx="1477090" cy="452416"/>
                    <a:chOff x="3736562" y="650245"/>
                    <a:chExt cx="1477090" cy="452416"/>
                  </a:xfrm>
                </p:grpSpPr>
                <p:sp>
                  <p:nvSpPr>
                    <p:cNvPr id="210" name="Oval 209"/>
                    <p:cNvSpPr/>
                    <p:nvPr/>
                  </p:nvSpPr>
                  <p:spPr>
                    <a:xfrm>
                      <a:off x="4446048" y="892617"/>
                      <a:ext cx="767604" cy="210044"/>
                    </a:xfrm>
                    <a:prstGeom prst="ellipse">
                      <a:avLst/>
                    </a:prstGeom>
                    <a:solidFill>
                      <a:srgbClr val="65773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1" name="Freeform 210"/>
                    <p:cNvSpPr/>
                    <p:nvPr/>
                  </p:nvSpPr>
                  <p:spPr>
                    <a:xfrm>
                      <a:off x="3736562" y="650245"/>
                      <a:ext cx="693576" cy="298578"/>
                    </a:xfrm>
                    <a:custGeom>
                      <a:avLst/>
                      <a:gdLst>
                        <a:gd name="connsiteX0" fmla="*/ 693576 w 693576"/>
                        <a:gd name="connsiteY0" fmla="*/ 298579 h 298579"/>
                        <a:gd name="connsiteX1" fmla="*/ 376335 w 693576"/>
                        <a:gd name="connsiteY1" fmla="*/ 261257 h 298579"/>
                        <a:gd name="connsiteX2" fmla="*/ 413658 w 693576"/>
                        <a:gd name="connsiteY2" fmla="*/ 93306 h 298579"/>
                        <a:gd name="connsiteX3" fmla="*/ 59094 w 693576"/>
                        <a:gd name="connsiteY3" fmla="*/ 167951 h 298579"/>
                        <a:gd name="connsiteX4" fmla="*/ 59094 w 693576"/>
                        <a:gd name="connsiteY4" fmla="*/ 0 h 298579"/>
                        <a:gd name="connsiteX5" fmla="*/ 59094 w 693576"/>
                        <a:gd name="connsiteY5" fmla="*/ 0 h 29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93576" h="298579">
                          <a:moveTo>
                            <a:pt x="693576" y="298579"/>
                          </a:moveTo>
                          <a:cubicBezTo>
                            <a:pt x="558282" y="297024"/>
                            <a:pt x="422988" y="295469"/>
                            <a:pt x="376335" y="261257"/>
                          </a:cubicBezTo>
                          <a:cubicBezTo>
                            <a:pt x="329682" y="227045"/>
                            <a:pt x="466531" y="108857"/>
                            <a:pt x="413658" y="93306"/>
                          </a:cubicBezTo>
                          <a:cubicBezTo>
                            <a:pt x="360785" y="77755"/>
                            <a:pt x="118188" y="183502"/>
                            <a:pt x="59094" y="167951"/>
                          </a:cubicBezTo>
                          <a:cubicBezTo>
                            <a:pt x="0" y="152400"/>
                            <a:pt x="59094" y="0"/>
                            <a:pt x="59094" y="0"/>
                          </a:cubicBezTo>
                          <a:lnTo>
                            <a:pt x="59094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93" name="Group 121"/>
                <p:cNvGrpSpPr/>
                <p:nvPr/>
              </p:nvGrpSpPr>
              <p:grpSpPr>
                <a:xfrm rot="648275">
                  <a:off x="8335310" y="372262"/>
                  <a:ext cx="446750" cy="440409"/>
                  <a:chOff x="4066244" y="1216302"/>
                  <a:chExt cx="1477090" cy="547348"/>
                </a:xfrm>
              </p:grpSpPr>
              <p:sp>
                <p:nvSpPr>
                  <p:cNvPr id="204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067534" y="1260463"/>
                    <a:ext cx="169" cy="503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endParaRPr lang="en-US" sz="23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205" name="Group 35"/>
                  <p:cNvGrpSpPr/>
                  <p:nvPr/>
                </p:nvGrpSpPr>
                <p:grpSpPr>
                  <a:xfrm>
                    <a:off x="4066244" y="1216302"/>
                    <a:ext cx="1477090" cy="452416"/>
                    <a:chOff x="3736562" y="650245"/>
                    <a:chExt cx="1477090" cy="452416"/>
                  </a:xfrm>
                </p:grpSpPr>
                <p:sp>
                  <p:nvSpPr>
                    <p:cNvPr id="206" name="Oval 205"/>
                    <p:cNvSpPr/>
                    <p:nvPr/>
                  </p:nvSpPr>
                  <p:spPr>
                    <a:xfrm>
                      <a:off x="4446048" y="892617"/>
                      <a:ext cx="767604" cy="210044"/>
                    </a:xfrm>
                    <a:prstGeom prst="ellipse">
                      <a:avLst/>
                    </a:prstGeom>
                    <a:solidFill>
                      <a:srgbClr val="65773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7" name="Freeform 206"/>
                    <p:cNvSpPr/>
                    <p:nvPr/>
                  </p:nvSpPr>
                  <p:spPr>
                    <a:xfrm>
                      <a:off x="3736562" y="650245"/>
                      <a:ext cx="693576" cy="298578"/>
                    </a:xfrm>
                    <a:custGeom>
                      <a:avLst/>
                      <a:gdLst>
                        <a:gd name="connsiteX0" fmla="*/ 693576 w 693576"/>
                        <a:gd name="connsiteY0" fmla="*/ 298579 h 298579"/>
                        <a:gd name="connsiteX1" fmla="*/ 376335 w 693576"/>
                        <a:gd name="connsiteY1" fmla="*/ 261257 h 298579"/>
                        <a:gd name="connsiteX2" fmla="*/ 413658 w 693576"/>
                        <a:gd name="connsiteY2" fmla="*/ 93306 h 298579"/>
                        <a:gd name="connsiteX3" fmla="*/ 59094 w 693576"/>
                        <a:gd name="connsiteY3" fmla="*/ 167951 h 298579"/>
                        <a:gd name="connsiteX4" fmla="*/ 59094 w 693576"/>
                        <a:gd name="connsiteY4" fmla="*/ 0 h 298579"/>
                        <a:gd name="connsiteX5" fmla="*/ 59094 w 693576"/>
                        <a:gd name="connsiteY5" fmla="*/ 0 h 29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93576" h="298579">
                          <a:moveTo>
                            <a:pt x="693576" y="298579"/>
                          </a:moveTo>
                          <a:cubicBezTo>
                            <a:pt x="558282" y="297024"/>
                            <a:pt x="422988" y="295469"/>
                            <a:pt x="376335" y="261257"/>
                          </a:cubicBezTo>
                          <a:cubicBezTo>
                            <a:pt x="329682" y="227045"/>
                            <a:pt x="466531" y="108857"/>
                            <a:pt x="413658" y="93306"/>
                          </a:cubicBezTo>
                          <a:cubicBezTo>
                            <a:pt x="360785" y="77755"/>
                            <a:pt x="118188" y="183502"/>
                            <a:pt x="59094" y="167951"/>
                          </a:cubicBezTo>
                          <a:cubicBezTo>
                            <a:pt x="0" y="152400"/>
                            <a:pt x="59094" y="0"/>
                            <a:pt x="59094" y="0"/>
                          </a:cubicBezTo>
                          <a:lnTo>
                            <a:pt x="59094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94" name="Group 126"/>
                <p:cNvGrpSpPr/>
                <p:nvPr/>
              </p:nvGrpSpPr>
              <p:grpSpPr>
                <a:xfrm rot="648275">
                  <a:off x="8573820" y="372262"/>
                  <a:ext cx="446750" cy="440409"/>
                  <a:chOff x="4066244" y="1216302"/>
                  <a:chExt cx="1477090" cy="547348"/>
                </a:xfrm>
              </p:grpSpPr>
              <p:sp>
                <p:nvSpPr>
                  <p:cNvPr id="200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067534" y="1260463"/>
                    <a:ext cx="169" cy="503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endParaRPr lang="en-US" sz="23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201" name="Group 35"/>
                  <p:cNvGrpSpPr/>
                  <p:nvPr/>
                </p:nvGrpSpPr>
                <p:grpSpPr>
                  <a:xfrm>
                    <a:off x="4066244" y="1216302"/>
                    <a:ext cx="1477090" cy="452416"/>
                    <a:chOff x="3736562" y="650245"/>
                    <a:chExt cx="1477090" cy="452416"/>
                  </a:xfrm>
                </p:grpSpPr>
                <p:sp>
                  <p:nvSpPr>
                    <p:cNvPr id="202" name="Oval 201"/>
                    <p:cNvSpPr/>
                    <p:nvPr/>
                  </p:nvSpPr>
                  <p:spPr>
                    <a:xfrm>
                      <a:off x="4446048" y="892617"/>
                      <a:ext cx="767604" cy="210044"/>
                    </a:xfrm>
                    <a:prstGeom prst="ellipse">
                      <a:avLst/>
                    </a:prstGeom>
                    <a:solidFill>
                      <a:srgbClr val="65773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3" name="Freeform 202"/>
                    <p:cNvSpPr/>
                    <p:nvPr/>
                  </p:nvSpPr>
                  <p:spPr>
                    <a:xfrm>
                      <a:off x="3736562" y="650245"/>
                      <a:ext cx="693576" cy="298578"/>
                    </a:xfrm>
                    <a:custGeom>
                      <a:avLst/>
                      <a:gdLst>
                        <a:gd name="connsiteX0" fmla="*/ 693576 w 693576"/>
                        <a:gd name="connsiteY0" fmla="*/ 298579 h 298579"/>
                        <a:gd name="connsiteX1" fmla="*/ 376335 w 693576"/>
                        <a:gd name="connsiteY1" fmla="*/ 261257 h 298579"/>
                        <a:gd name="connsiteX2" fmla="*/ 413658 w 693576"/>
                        <a:gd name="connsiteY2" fmla="*/ 93306 h 298579"/>
                        <a:gd name="connsiteX3" fmla="*/ 59094 w 693576"/>
                        <a:gd name="connsiteY3" fmla="*/ 167951 h 298579"/>
                        <a:gd name="connsiteX4" fmla="*/ 59094 w 693576"/>
                        <a:gd name="connsiteY4" fmla="*/ 0 h 298579"/>
                        <a:gd name="connsiteX5" fmla="*/ 59094 w 693576"/>
                        <a:gd name="connsiteY5" fmla="*/ 0 h 29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93576" h="298579">
                          <a:moveTo>
                            <a:pt x="693576" y="298579"/>
                          </a:moveTo>
                          <a:cubicBezTo>
                            <a:pt x="558282" y="297024"/>
                            <a:pt x="422988" y="295469"/>
                            <a:pt x="376335" y="261257"/>
                          </a:cubicBezTo>
                          <a:cubicBezTo>
                            <a:pt x="329682" y="227045"/>
                            <a:pt x="466531" y="108857"/>
                            <a:pt x="413658" y="93306"/>
                          </a:cubicBezTo>
                          <a:cubicBezTo>
                            <a:pt x="360785" y="77755"/>
                            <a:pt x="118188" y="183502"/>
                            <a:pt x="59094" y="167951"/>
                          </a:cubicBezTo>
                          <a:cubicBezTo>
                            <a:pt x="0" y="152400"/>
                            <a:pt x="59094" y="0"/>
                            <a:pt x="59094" y="0"/>
                          </a:cubicBezTo>
                          <a:lnTo>
                            <a:pt x="59094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95" name="Group 131"/>
                <p:cNvGrpSpPr/>
                <p:nvPr/>
              </p:nvGrpSpPr>
              <p:grpSpPr>
                <a:xfrm rot="648275">
                  <a:off x="8812330" y="372262"/>
                  <a:ext cx="446750" cy="440409"/>
                  <a:chOff x="4066244" y="1216302"/>
                  <a:chExt cx="1477090" cy="547348"/>
                </a:xfrm>
              </p:grpSpPr>
              <p:sp>
                <p:nvSpPr>
                  <p:cNvPr id="196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067534" y="1260463"/>
                    <a:ext cx="169" cy="503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endParaRPr lang="en-US" sz="23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97" name="Group 35"/>
                  <p:cNvGrpSpPr/>
                  <p:nvPr/>
                </p:nvGrpSpPr>
                <p:grpSpPr>
                  <a:xfrm>
                    <a:off x="4066244" y="1216302"/>
                    <a:ext cx="1477090" cy="452416"/>
                    <a:chOff x="3736562" y="650245"/>
                    <a:chExt cx="1477090" cy="452416"/>
                  </a:xfrm>
                </p:grpSpPr>
                <p:sp>
                  <p:nvSpPr>
                    <p:cNvPr id="198" name="Oval 197"/>
                    <p:cNvSpPr/>
                    <p:nvPr/>
                  </p:nvSpPr>
                  <p:spPr>
                    <a:xfrm>
                      <a:off x="4446048" y="892617"/>
                      <a:ext cx="767604" cy="210044"/>
                    </a:xfrm>
                    <a:prstGeom prst="ellipse">
                      <a:avLst/>
                    </a:prstGeom>
                    <a:solidFill>
                      <a:srgbClr val="65773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9" name="Freeform 198"/>
                    <p:cNvSpPr/>
                    <p:nvPr/>
                  </p:nvSpPr>
                  <p:spPr>
                    <a:xfrm>
                      <a:off x="3736562" y="650245"/>
                      <a:ext cx="693576" cy="298578"/>
                    </a:xfrm>
                    <a:custGeom>
                      <a:avLst/>
                      <a:gdLst>
                        <a:gd name="connsiteX0" fmla="*/ 693576 w 693576"/>
                        <a:gd name="connsiteY0" fmla="*/ 298579 h 298579"/>
                        <a:gd name="connsiteX1" fmla="*/ 376335 w 693576"/>
                        <a:gd name="connsiteY1" fmla="*/ 261257 h 298579"/>
                        <a:gd name="connsiteX2" fmla="*/ 413658 w 693576"/>
                        <a:gd name="connsiteY2" fmla="*/ 93306 h 298579"/>
                        <a:gd name="connsiteX3" fmla="*/ 59094 w 693576"/>
                        <a:gd name="connsiteY3" fmla="*/ 167951 h 298579"/>
                        <a:gd name="connsiteX4" fmla="*/ 59094 w 693576"/>
                        <a:gd name="connsiteY4" fmla="*/ 0 h 298579"/>
                        <a:gd name="connsiteX5" fmla="*/ 59094 w 693576"/>
                        <a:gd name="connsiteY5" fmla="*/ 0 h 29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93576" h="298579">
                          <a:moveTo>
                            <a:pt x="693576" y="298579"/>
                          </a:moveTo>
                          <a:cubicBezTo>
                            <a:pt x="558282" y="297024"/>
                            <a:pt x="422988" y="295469"/>
                            <a:pt x="376335" y="261257"/>
                          </a:cubicBezTo>
                          <a:cubicBezTo>
                            <a:pt x="329682" y="227045"/>
                            <a:pt x="466531" y="108857"/>
                            <a:pt x="413658" y="93306"/>
                          </a:cubicBezTo>
                          <a:cubicBezTo>
                            <a:pt x="360785" y="77755"/>
                            <a:pt x="118188" y="183502"/>
                            <a:pt x="59094" y="167951"/>
                          </a:cubicBezTo>
                          <a:cubicBezTo>
                            <a:pt x="0" y="152400"/>
                            <a:pt x="59094" y="0"/>
                            <a:pt x="59094" y="0"/>
                          </a:cubicBezTo>
                          <a:lnTo>
                            <a:pt x="59094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217" name="Group 216"/>
            <p:cNvGrpSpPr/>
            <p:nvPr/>
          </p:nvGrpSpPr>
          <p:grpSpPr>
            <a:xfrm>
              <a:off x="7848600" y="1058062"/>
              <a:ext cx="1410480" cy="923138"/>
              <a:chOff x="7848600" y="372262"/>
              <a:chExt cx="1410480" cy="923138"/>
            </a:xfrm>
          </p:grpSpPr>
          <p:grpSp>
            <p:nvGrpSpPr>
              <p:cNvPr id="218" name="Group 136"/>
              <p:cNvGrpSpPr/>
              <p:nvPr/>
            </p:nvGrpSpPr>
            <p:grpSpPr>
              <a:xfrm>
                <a:off x="7858290" y="372262"/>
                <a:ext cx="1400790" cy="440409"/>
                <a:chOff x="7858290" y="372262"/>
                <a:chExt cx="1400790" cy="440409"/>
              </a:xfrm>
            </p:grpSpPr>
            <p:grpSp>
              <p:nvGrpSpPr>
                <p:cNvPr id="297" name="Group 111"/>
                <p:cNvGrpSpPr/>
                <p:nvPr/>
              </p:nvGrpSpPr>
              <p:grpSpPr>
                <a:xfrm rot="648275">
                  <a:off x="7858290" y="372262"/>
                  <a:ext cx="446750" cy="440409"/>
                  <a:chOff x="4066244" y="1216302"/>
                  <a:chExt cx="1477090" cy="547348"/>
                </a:xfrm>
              </p:grpSpPr>
              <p:sp>
                <p:nvSpPr>
                  <p:cNvPr id="318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067534" y="1260463"/>
                    <a:ext cx="169" cy="503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endParaRPr lang="en-US" sz="23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319" name="Group 35"/>
                  <p:cNvGrpSpPr/>
                  <p:nvPr/>
                </p:nvGrpSpPr>
                <p:grpSpPr>
                  <a:xfrm>
                    <a:off x="4066244" y="1216302"/>
                    <a:ext cx="1477090" cy="452416"/>
                    <a:chOff x="3736562" y="650245"/>
                    <a:chExt cx="1477090" cy="452416"/>
                  </a:xfrm>
                </p:grpSpPr>
                <p:sp>
                  <p:nvSpPr>
                    <p:cNvPr id="320" name="Oval 319"/>
                    <p:cNvSpPr/>
                    <p:nvPr/>
                  </p:nvSpPr>
                  <p:spPr>
                    <a:xfrm>
                      <a:off x="4446048" y="892617"/>
                      <a:ext cx="767604" cy="210044"/>
                    </a:xfrm>
                    <a:prstGeom prst="ellipse">
                      <a:avLst/>
                    </a:prstGeom>
                    <a:solidFill>
                      <a:srgbClr val="65773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1" name="Freeform 320"/>
                    <p:cNvSpPr/>
                    <p:nvPr/>
                  </p:nvSpPr>
                  <p:spPr>
                    <a:xfrm>
                      <a:off x="3736562" y="650245"/>
                      <a:ext cx="693576" cy="298578"/>
                    </a:xfrm>
                    <a:custGeom>
                      <a:avLst/>
                      <a:gdLst>
                        <a:gd name="connsiteX0" fmla="*/ 693576 w 693576"/>
                        <a:gd name="connsiteY0" fmla="*/ 298579 h 298579"/>
                        <a:gd name="connsiteX1" fmla="*/ 376335 w 693576"/>
                        <a:gd name="connsiteY1" fmla="*/ 261257 h 298579"/>
                        <a:gd name="connsiteX2" fmla="*/ 413658 w 693576"/>
                        <a:gd name="connsiteY2" fmla="*/ 93306 h 298579"/>
                        <a:gd name="connsiteX3" fmla="*/ 59094 w 693576"/>
                        <a:gd name="connsiteY3" fmla="*/ 167951 h 298579"/>
                        <a:gd name="connsiteX4" fmla="*/ 59094 w 693576"/>
                        <a:gd name="connsiteY4" fmla="*/ 0 h 298579"/>
                        <a:gd name="connsiteX5" fmla="*/ 59094 w 693576"/>
                        <a:gd name="connsiteY5" fmla="*/ 0 h 29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93576" h="298579">
                          <a:moveTo>
                            <a:pt x="693576" y="298579"/>
                          </a:moveTo>
                          <a:cubicBezTo>
                            <a:pt x="558282" y="297024"/>
                            <a:pt x="422988" y="295469"/>
                            <a:pt x="376335" y="261257"/>
                          </a:cubicBezTo>
                          <a:cubicBezTo>
                            <a:pt x="329682" y="227045"/>
                            <a:pt x="466531" y="108857"/>
                            <a:pt x="413658" y="93306"/>
                          </a:cubicBezTo>
                          <a:cubicBezTo>
                            <a:pt x="360785" y="77755"/>
                            <a:pt x="118188" y="183502"/>
                            <a:pt x="59094" y="167951"/>
                          </a:cubicBezTo>
                          <a:cubicBezTo>
                            <a:pt x="0" y="152400"/>
                            <a:pt x="59094" y="0"/>
                            <a:pt x="59094" y="0"/>
                          </a:cubicBezTo>
                          <a:lnTo>
                            <a:pt x="59094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98" name="Group 116"/>
                <p:cNvGrpSpPr/>
                <p:nvPr/>
              </p:nvGrpSpPr>
              <p:grpSpPr>
                <a:xfrm rot="648275">
                  <a:off x="8096800" y="372262"/>
                  <a:ext cx="446750" cy="440409"/>
                  <a:chOff x="4066244" y="1216302"/>
                  <a:chExt cx="1477090" cy="547348"/>
                </a:xfrm>
              </p:grpSpPr>
              <p:sp>
                <p:nvSpPr>
                  <p:cNvPr id="314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067534" y="1260463"/>
                    <a:ext cx="169" cy="503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endParaRPr lang="en-US" sz="23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315" name="Group 35"/>
                  <p:cNvGrpSpPr/>
                  <p:nvPr/>
                </p:nvGrpSpPr>
                <p:grpSpPr>
                  <a:xfrm>
                    <a:off x="4066244" y="1216302"/>
                    <a:ext cx="1477090" cy="452416"/>
                    <a:chOff x="3736562" y="650245"/>
                    <a:chExt cx="1477090" cy="452416"/>
                  </a:xfrm>
                </p:grpSpPr>
                <p:sp>
                  <p:nvSpPr>
                    <p:cNvPr id="316" name="Oval 315"/>
                    <p:cNvSpPr/>
                    <p:nvPr/>
                  </p:nvSpPr>
                  <p:spPr>
                    <a:xfrm>
                      <a:off x="4446048" y="892617"/>
                      <a:ext cx="767604" cy="210044"/>
                    </a:xfrm>
                    <a:prstGeom prst="ellipse">
                      <a:avLst/>
                    </a:prstGeom>
                    <a:solidFill>
                      <a:srgbClr val="65773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17" name="Freeform 316"/>
                    <p:cNvSpPr/>
                    <p:nvPr/>
                  </p:nvSpPr>
                  <p:spPr>
                    <a:xfrm>
                      <a:off x="3736562" y="650245"/>
                      <a:ext cx="693576" cy="298578"/>
                    </a:xfrm>
                    <a:custGeom>
                      <a:avLst/>
                      <a:gdLst>
                        <a:gd name="connsiteX0" fmla="*/ 693576 w 693576"/>
                        <a:gd name="connsiteY0" fmla="*/ 298579 h 298579"/>
                        <a:gd name="connsiteX1" fmla="*/ 376335 w 693576"/>
                        <a:gd name="connsiteY1" fmla="*/ 261257 h 298579"/>
                        <a:gd name="connsiteX2" fmla="*/ 413658 w 693576"/>
                        <a:gd name="connsiteY2" fmla="*/ 93306 h 298579"/>
                        <a:gd name="connsiteX3" fmla="*/ 59094 w 693576"/>
                        <a:gd name="connsiteY3" fmla="*/ 167951 h 298579"/>
                        <a:gd name="connsiteX4" fmla="*/ 59094 w 693576"/>
                        <a:gd name="connsiteY4" fmla="*/ 0 h 298579"/>
                        <a:gd name="connsiteX5" fmla="*/ 59094 w 693576"/>
                        <a:gd name="connsiteY5" fmla="*/ 0 h 29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93576" h="298579">
                          <a:moveTo>
                            <a:pt x="693576" y="298579"/>
                          </a:moveTo>
                          <a:cubicBezTo>
                            <a:pt x="558282" y="297024"/>
                            <a:pt x="422988" y="295469"/>
                            <a:pt x="376335" y="261257"/>
                          </a:cubicBezTo>
                          <a:cubicBezTo>
                            <a:pt x="329682" y="227045"/>
                            <a:pt x="466531" y="108857"/>
                            <a:pt x="413658" y="93306"/>
                          </a:cubicBezTo>
                          <a:cubicBezTo>
                            <a:pt x="360785" y="77755"/>
                            <a:pt x="118188" y="183502"/>
                            <a:pt x="59094" y="167951"/>
                          </a:cubicBezTo>
                          <a:cubicBezTo>
                            <a:pt x="0" y="152400"/>
                            <a:pt x="59094" y="0"/>
                            <a:pt x="59094" y="0"/>
                          </a:cubicBezTo>
                          <a:lnTo>
                            <a:pt x="59094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99" name="Group 121"/>
                <p:cNvGrpSpPr/>
                <p:nvPr/>
              </p:nvGrpSpPr>
              <p:grpSpPr>
                <a:xfrm rot="648275">
                  <a:off x="8335310" y="372262"/>
                  <a:ext cx="446750" cy="440409"/>
                  <a:chOff x="4066244" y="1216302"/>
                  <a:chExt cx="1477090" cy="547348"/>
                </a:xfrm>
              </p:grpSpPr>
              <p:sp>
                <p:nvSpPr>
                  <p:cNvPr id="310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067534" y="1260463"/>
                    <a:ext cx="169" cy="503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endParaRPr lang="en-US" sz="23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311" name="Group 35"/>
                  <p:cNvGrpSpPr/>
                  <p:nvPr/>
                </p:nvGrpSpPr>
                <p:grpSpPr>
                  <a:xfrm>
                    <a:off x="4066244" y="1216302"/>
                    <a:ext cx="1477090" cy="452416"/>
                    <a:chOff x="3736562" y="650245"/>
                    <a:chExt cx="1477090" cy="452416"/>
                  </a:xfrm>
                </p:grpSpPr>
                <p:sp>
                  <p:nvSpPr>
                    <p:cNvPr id="312" name="Oval 311"/>
                    <p:cNvSpPr/>
                    <p:nvPr/>
                  </p:nvSpPr>
                  <p:spPr>
                    <a:xfrm>
                      <a:off x="4446048" y="892617"/>
                      <a:ext cx="767604" cy="210044"/>
                    </a:xfrm>
                    <a:prstGeom prst="ellipse">
                      <a:avLst/>
                    </a:prstGeom>
                    <a:solidFill>
                      <a:srgbClr val="65773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13" name="Freeform 312"/>
                    <p:cNvSpPr/>
                    <p:nvPr/>
                  </p:nvSpPr>
                  <p:spPr>
                    <a:xfrm>
                      <a:off x="3736562" y="650245"/>
                      <a:ext cx="693576" cy="298578"/>
                    </a:xfrm>
                    <a:custGeom>
                      <a:avLst/>
                      <a:gdLst>
                        <a:gd name="connsiteX0" fmla="*/ 693576 w 693576"/>
                        <a:gd name="connsiteY0" fmla="*/ 298579 h 298579"/>
                        <a:gd name="connsiteX1" fmla="*/ 376335 w 693576"/>
                        <a:gd name="connsiteY1" fmla="*/ 261257 h 298579"/>
                        <a:gd name="connsiteX2" fmla="*/ 413658 w 693576"/>
                        <a:gd name="connsiteY2" fmla="*/ 93306 h 298579"/>
                        <a:gd name="connsiteX3" fmla="*/ 59094 w 693576"/>
                        <a:gd name="connsiteY3" fmla="*/ 167951 h 298579"/>
                        <a:gd name="connsiteX4" fmla="*/ 59094 w 693576"/>
                        <a:gd name="connsiteY4" fmla="*/ 0 h 298579"/>
                        <a:gd name="connsiteX5" fmla="*/ 59094 w 693576"/>
                        <a:gd name="connsiteY5" fmla="*/ 0 h 29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93576" h="298579">
                          <a:moveTo>
                            <a:pt x="693576" y="298579"/>
                          </a:moveTo>
                          <a:cubicBezTo>
                            <a:pt x="558282" y="297024"/>
                            <a:pt x="422988" y="295469"/>
                            <a:pt x="376335" y="261257"/>
                          </a:cubicBezTo>
                          <a:cubicBezTo>
                            <a:pt x="329682" y="227045"/>
                            <a:pt x="466531" y="108857"/>
                            <a:pt x="413658" y="93306"/>
                          </a:cubicBezTo>
                          <a:cubicBezTo>
                            <a:pt x="360785" y="77755"/>
                            <a:pt x="118188" y="183502"/>
                            <a:pt x="59094" y="167951"/>
                          </a:cubicBezTo>
                          <a:cubicBezTo>
                            <a:pt x="0" y="152400"/>
                            <a:pt x="59094" y="0"/>
                            <a:pt x="59094" y="0"/>
                          </a:cubicBezTo>
                          <a:lnTo>
                            <a:pt x="59094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00" name="Group 126"/>
                <p:cNvGrpSpPr/>
                <p:nvPr/>
              </p:nvGrpSpPr>
              <p:grpSpPr>
                <a:xfrm rot="648275">
                  <a:off x="8573820" y="372262"/>
                  <a:ext cx="446750" cy="440409"/>
                  <a:chOff x="4066244" y="1216302"/>
                  <a:chExt cx="1477090" cy="547348"/>
                </a:xfrm>
              </p:grpSpPr>
              <p:sp>
                <p:nvSpPr>
                  <p:cNvPr id="306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067534" y="1260463"/>
                    <a:ext cx="169" cy="503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endParaRPr lang="en-US" sz="23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307" name="Group 35"/>
                  <p:cNvGrpSpPr/>
                  <p:nvPr/>
                </p:nvGrpSpPr>
                <p:grpSpPr>
                  <a:xfrm>
                    <a:off x="4066244" y="1216302"/>
                    <a:ext cx="1477090" cy="452416"/>
                    <a:chOff x="3736562" y="650245"/>
                    <a:chExt cx="1477090" cy="452416"/>
                  </a:xfrm>
                </p:grpSpPr>
                <p:sp>
                  <p:nvSpPr>
                    <p:cNvPr id="308" name="Oval 307"/>
                    <p:cNvSpPr/>
                    <p:nvPr/>
                  </p:nvSpPr>
                  <p:spPr>
                    <a:xfrm>
                      <a:off x="4446048" y="892617"/>
                      <a:ext cx="767604" cy="210044"/>
                    </a:xfrm>
                    <a:prstGeom prst="ellipse">
                      <a:avLst/>
                    </a:prstGeom>
                    <a:solidFill>
                      <a:srgbClr val="65773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9" name="Freeform 308"/>
                    <p:cNvSpPr/>
                    <p:nvPr/>
                  </p:nvSpPr>
                  <p:spPr>
                    <a:xfrm>
                      <a:off x="3736562" y="650245"/>
                      <a:ext cx="693576" cy="298578"/>
                    </a:xfrm>
                    <a:custGeom>
                      <a:avLst/>
                      <a:gdLst>
                        <a:gd name="connsiteX0" fmla="*/ 693576 w 693576"/>
                        <a:gd name="connsiteY0" fmla="*/ 298579 h 298579"/>
                        <a:gd name="connsiteX1" fmla="*/ 376335 w 693576"/>
                        <a:gd name="connsiteY1" fmla="*/ 261257 h 298579"/>
                        <a:gd name="connsiteX2" fmla="*/ 413658 w 693576"/>
                        <a:gd name="connsiteY2" fmla="*/ 93306 h 298579"/>
                        <a:gd name="connsiteX3" fmla="*/ 59094 w 693576"/>
                        <a:gd name="connsiteY3" fmla="*/ 167951 h 298579"/>
                        <a:gd name="connsiteX4" fmla="*/ 59094 w 693576"/>
                        <a:gd name="connsiteY4" fmla="*/ 0 h 298579"/>
                        <a:gd name="connsiteX5" fmla="*/ 59094 w 693576"/>
                        <a:gd name="connsiteY5" fmla="*/ 0 h 29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93576" h="298579">
                          <a:moveTo>
                            <a:pt x="693576" y="298579"/>
                          </a:moveTo>
                          <a:cubicBezTo>
                            <a:pt x="558282" y="297024"/>
                            <a:pt x="422988" y="295469"/>
                            <a:pt x="376335" y="261257"/>
                          </a:cubicBezTo>
                          <a:cubicBezTo>
                            <a:pt x="329682" y="227045"/>
                            <a:pt x="466531" y="108857"/>
                            <a:pt x="413658" y="93306"/>
                          </a:cubicBezTo>
                          <a:cubicBezTo>
                            <a:pt x="360785" y="77755"/>
                            <a:pt x="118188" y="183502"/>
                            <a:pt x="59094" y="167951"/>
                          </a:cubicBezTo>
                          <a:cubicBezTo>
                            <a:pt x="0" y="152400"/>
                            <a:pt x="59094" y="0"/>
                            <a:pt x="59094" y="0"/>
                          </a:cubicBezTo>
                          <a:lnTo>
                            <a:pt x="59094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01" name="Group 131"/>
                <p:cNvGrpSpPr/>
                <p:nvPr/>
              </p:nvGrpSpPr>
              <p:grpSpPr>
                <a:xfrm rot="648275">
                  <a:off x="8812330" y="372262"/>
                  <a:ext cx="446750" cy="440409"/>
                  <a:chOff x="4066244" y="1216302"/>
                  <a:chExt cx="1477090" cy="547348"/>
                </a:xfrm>
              </p:grpSpPr>
              <p:sp>
                <p:nvSpPr>
                  <p:cNvPr id="302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067534" y="1260463"/>
                    <a:ext cx="169" cy="503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endParaRPr lang="en-US" sz="23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303" name="Group 35"/>
                  <p:cNvGrpSpPr/>
                  <p:nvPr/>
                </p:nvGrpSpPr>
                <p:grpSpPr>
                  <a:xfrm>
                    <a:off x="4066244" y="1216302"/>
                    <a:ext cx="1477090" cy="452416"/>
                    <a:chOff x="3736562" y="650245"/>
                    <a:chExt cx="1477090" cy="452416"/>
                  </a:xfrm>
                </p:grpSpPr>
                <p:sp>
                  <p:nvSpPr>
                    <p:cNvPr id="304" name="Oval 303"/>
                    <p:cNvSpPr/>
                    <p:nvPr/>
                  </p:nvSpPr>
                  <p:spPr>
                    <a:xfrm>
                      <a:off x="4446048" y="892617"/>
                      <a:ext cx="767604" cy="210044"/>
                    </a:xfrm>
                    <a:prstGeom prst="ellipse">
                      <a:avLst/>
                    </a:prstGeom>
                    <a:solidFill>
                      <a:srgbClr val="65773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5" name="Freeform 304"/>
                    <p:cNvSpPr/>
                    <p:nvPr/>
                  </p:nvSpPr>
                  <p:spPr>
                    <a:xfrm>
                      <a:off x="3736562" y="650245"/>
                      <a:ext cx="693576" cy="298578"/>
                    </a:xfrm>
                    <a:custGeom>
                      <a:avLst/>
                      <a:gdLst>
                        <a:gd name="connsiteX0" fmla="*/ 693576 w 693576"/>
                        <a:gd name="connsiteY0" fmla="*/ 298579 h 298579"/>
                        <a:gd name="connsiteX1" fmla="*/ 376335 w 693576"/>
                        <a:gd name="connsiteY1" fmla="*/ 261257 h 298579"/>
                        <a:gd name="connsiteX2" fmla="*/ 413658 w 693576"/>
                        <a:gd name="connsiteY2" fmla="*/ 93306 h 298579"/>
                        <a:gd name="connsiteX3" fmla="*/ 59094 w 693576"/>
                        <a:gd name="connsiteY3" fmla="*/ 167951 h 298579"/>
                        <a:gd name="connsiteX4" fmla="*/ 59094 w 693576"/>
                        <a:gd name="connsiteY4" fmla="*/ 0 h 298579"/>
                        <a:gd name="connsiteX5" fmla="*/ 59094 w 693576"/>
                        <a:gd name="connsiteY5" fmla="*/ 0 h 29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93576" h="298579">
                          <a:moveTo>
                            <a:pt x="693576" y="298579"/>
                          </a:moveTo>
                          <a:cubicBezTo>
                            <a:pt x="558282" y="297024"/>
                            <a:pt x="422988" y="295469"/>
                            <a:pt x="376335" y="261257"/>
                          </a:cubicBezTo>
                          <a:cubicBezTo>
                            <a:pt x="329682" y="227045"/>
                            <a:pt x="466531" y="108857"/>
                            <a:pt x="413658" y="93306"/>
                          </a:cubicBezTo>
                          <a:cubicBezTo>
                            <a:pt x="360785" y="77755"/>
                            <a:pt x="118188" y="183502"/>
                            <a:pt x="59094" y="167951"/>
                          </a:cubicBezTo>
                          <a:cubicBezTo>
                            <a:pt x="0" y="152400"/>
                            <a:pt x="59094" y="0"/>
                            <a:pt x="59094" y="0"/>
                          </a:cubicBezTo>
                          <a:lnTo>
                            <a:pt x="59094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219" name="Group 137"/>
              <p:cNvGrpSpPr/>
              <p:nvPr/>
            </p:nvGrpSpPr>
            <p:grpSpPr>
              <a:xfrm>
                <a:off x="7848600" y="550191"/>
                <a:ext cx="1400790" cy="440409"/>
                <a:chOff x="7858290" y="372262"/>
                <a:chExt cx="1400790" cy="440409"/>
              </a:xfrm>
            </p:grpSpPr>
            <p:grpSp>
              <p:nvGrpSpPr>
                <p:cNvPr id="272" name="Group 111"/>
                <p:cNvGrpSpPr/>
                <p:nvPr/>
              </p:nvGrpSpPr>
              <p:grpSpPr>
                <a:xfrm rot="648275">
                  <a:off x="7858290" y="372262"/>
                  <a:ext cx="446750" cy="440409"/>
                  <a:chOff x="4066244" y="1216302"/>
                  <a:chExt cx="1477090" cy="547348"/>
                </a:xfrm>
              </p:grpSpPr>
              <p:sp>
                <p:nvSpPr>
                  <p:cNvPr id="293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067534" y="1260463"/>
                    <a:ext cx="169" cy="503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endParaRPr lang="en-US" sz="23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294" name="Group 35"/>
                  <p:cNvGrpSpPr/>
                  <p:nvPr/>
                </p:nvGrpSpPr>
                <p:grpSpPr>
                  <a:xfrm>
                    <a:off x="4066244" y="1216302"/>
                    <a:ext cx="1477090" cy="452416"/>
                    <a:chOff x="3736562" y="650245"/>
                    <a:chExt cx="1477090" cy="452416"/>
                  </a:xfrm>
                </p:grpSpPr>
                <p:sp>
                  <p:nvSpPr>
                    <p:cNvPr id="295" name="Oval 294"/>
                    <p:cNvSpPr/>
                    <p:nvPr/>
                  </p:nvSpPr>
                  <p:spPr>
                    <a:xfrm>
                      <a:off x="4446048" y="892617"/>
                      <a:ext cx="767604" cy="210044"/>
                    </a:xfrm>
                    <a:prstGeom prst="ellipse">
                      <a:avLst/>
                    </a:prstGeom>
                    <a:solidFill>
                      <a:srgbClr val="65773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96" name="Freeform 295"/>
                    <p:cNvSpPr/>
                    <p:nvPr/>
                  </p:nvSpPr>
                  <p:spPr>
                    <a:xfrm>
                      <a:off x="3736562" y="650245"/>
                      <a:ext cx="693576" cy="298578"/>
                    </a:xfrm>
                    <a:custGeom>
                      <a:avLst/>
                      <a:gdLst>
                        <a:gd name="connsiteX0" fmla="*/ 693576 w 693576"/>
                        <a:gd name="connsiteY0" fmla="*/ 298579 h 298579"/>
                        <a:gd name="connsiteX1" fmla="*/ 376335 w 693576"/>
                        <a:gd name="connsiteY1" fmla="*/ 261257 h 298579"/>
                        <a:gd name="connsiteX2" fmla="*/ 413658 w 693576"/>
                        <a:gd name="connsiteY2" fmla="*/ 93306 h 298579"/>
                        <a:gd name="connsiteX3" fmla="*/ 59094 w 693576"/>
                        <a:gd name="connsiteY3" fmla="*/ 167951 h 298579"/>
                        <a:gd name="connsiteX4" fmla="*/ 59094 w 693576"/>
                        <a:gd name="connsiteY4" fmla="*/ 0 h 298579"/>
                        <a:gd name="connsiteX5" fmla="*/ 59094 w 693576"/>
                        <a:gd name="connsiteY5" fmla="*/ 0 h 29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93576" h="298579">
                          <a:moveTo>
                            <a:pt x="693576" y="298579"/>
                          </a:moveTo>
                          <a:cubicBezTo>
                            <a:pt x="558282" y="297024"/>
                            <a:pt x="422988" y="295469"/>
                            <a:pt x="376335" y="261257"/>
                          </a:cubicBezTo>
                          <a:cubicBezTo>
                            <a:pt x="329682" y="227045"/>
                            <a:pt x="466531" y="108857"/>
                            <a:pt x="413658" y="93306"/>
                          </a:cubicBezTo>
                          <a:cubicBezTo>
                            <a:pt x="360785" y="77755"/>
                            <a:pt x="118188" y="183502"/>
                            <a:pt x="59094" y="167951"/>
                          </a:cubicBezTo>
                          <a:cubicBezTo>
                            <a:pt x="0" y="152400"/>
                            <a:pt x="59094" y="0"/>
                            <a:pt x="59094" y="0"/>
                          </a:cubicBezTo>
                          <a:lnTo>
                            <a:pt x="59094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73" name="Group 116"/>
                <p:cNvGrpSpPr/>
                <p:nvPr/>
              </p:nvGrpSpPr>
              <p:grpSpPr>
                <a:xfrm rot="648275">
                  <a:off x="8096800" y="372262"/>
                  <a:ext cx="446750" cy="440409"/>
                  <a:chOff x="4066244" y="1216302"/>
                  <a:chExt cx="1477090" cy="547348"/>
                </a:xfrm>
              </p:grpSpPr>
              <p:sp>
                <p:nvSpPr>
                  <p:cNvPr id="289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067534" y="1260463"/>
                    <a:ext cx="169" cy="503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endParaRPr lang="en-US" sz="23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290" name="Group 35"/>
                  <p:cNvGrpSpPr/>
                  <p:nvPr/>
                </p:nvGrpSpPr>
                <p:grpSpPr>
                  <a:xfrm>
                    <a:off x="4066244" y="1216302"/>
                    <a:ext cx="1477090" cy="452416"/>
                    <a:chOff x="3736562" y="650245"/>
                    <a:chExt cx="1477090" cy="452416"/>
                  </a:xfrm>
                </p:grpSpPr>
                <p:sp>
                  <p:nvSpPr>
                    <p:cNvPr id="291" name="Oval 290"/>
                    <p:cNvSpPr/>
                    <p:nvPr/>
                  </p:nvSpPr>
                  <p:spPr>
                    <a:xfrm>
                      <a:off x="4446048" y="892617"/>
                      <a:ext cx="767604" cy="210044"/>
                    </a:xfrm>
                    <a:prstGeom prst="ellipse">
                      <a:avLst/>
                    </a:prstGeom>
                    <a:solidFill>
                      <a:srgbClr val="65773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92" name="Freeform 291"/>
                    <p:cNvSpPr/>
                    <p:nvPr/>
                  </p:nvSpPr>
                  <p:spPr>
                    <a:xfrm>
                      <a:off x="3736562" y="650245"/>
                      <a:ext cx="693576" cy="298578"/>
                    </a:xfrm>
                    <a:custGeom>
                      <a:avLst/>
                      <a:gdLst>
                        <a:gd name="connsiteX0" fmla="*/ 693576 w 693576"/>
                        <a:gd name="connsiteY0" fmla="*/ 298579 h 298579"/>
                        <a:gd name="connsiteX1" fmla="*/ 376335 w 693576"/>
                        <a:gd name="connsiteY1" fmla="*/ 261257 h 298579"/>
                        <a:gd name="connsiteX2" fmla="*/ 413658 w 693576"/>
                        <a:gd name="connsiteY2" fmla="*/ 93306 h 298579"/>
                        <a:gd name="connsiteX3" fmla="*/ 59094 w 693576"/>
                        <a:gd name="connsiteY3" fmla="*/ 167951 h 298579"/>
                        <a:gd name="connsiteX4" fmla="*/ 59094 w 693576"/>
                        <a:gd name="connsiteY4" fmla="*/ 0 h 298579"/>
                        <a:gd name="connsiteX5" fmla="*/ 59094 w 693576"/>
                        <a:gd name="connsiteY5" fmla="*/ 0 h 29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93576" h="298579">
                          <a:moveTo>
                            <a:pt x="693576" y="298579"/>
                          </a:moveTo>
                          <a:cubicBezTo>
                            <a:pt x="558282" y="297024"/>
                            <a:pt x="422988" y="295469"/>
                            <a:pt x="376335" y="261257"/>
                          </a:cubicBezTo>
                          <a:cubicBezTo>
                            <a:pt x="329682" y="227045"/>
                            <a:pt x="466531" y="108857"/>
                            <a:pt x="413658" y="93306"/>
                          </a:cubicBezTo>
                          <a:cubicBezTo>
                            <a:pt x="360785" y="77755"/>
                            <a:pt x="118188" y="183502"/>
                            <a:pt x="59094" y="167951"/>
                          </a:cubicBezTo>
                          <a:cubicBezTo>
                            <a:pt x="0" y="152400"/>
                            <a:pt x="59094" y="0"/>
                            <a:pt x="59094" y="0"/>
                          </a:cubicBezTo>
                          <a:lnTo>
                            <a:pt x="59094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74" name="Group 121"/>
                <p:cNvGrpSpPr/>
                <p:nvPr/>
              </p:nvGrpSpPr>
              <p:grpSpPr>
                <a:xfrm rot="648275">
                  <a:off x="8335310" y="372262"/>
                  <a:ext cx="446750" cy="440409"/>
                  <a:chOff x="4066244" y="1216302"/>
                  <a:chExt cx="1477090" cy="547348"/>
                </a:xfrm>
              </p:grpSpPr>
              <p:sp>
                <p:nvSpPr>
                  <p:cNvPr id="285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067534" y="1260463"/>
                    <a:ext cx="169" cy="503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endParaRPr lang="en-US" sz="23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286" name="Group 35"/>
                  <p:cNvGrpSpPr/>
                  <p:nvPr/>
                </p:nvGrpSpPr>
                <p:grpSpPr>
                  <a:xfrm>
                    <a:off x="4066244" y="1216302"/>
                    <a:ext cx="1477090" cy="452416"/>
                    <a:chOff x="3736562" y="650245"/>
                    <a:chExt cx="1477090" cy="452416"/>
                  </a:xfrm>
                </p:grpSpPr>
                <p:sp>
                  <p:nvSpPr>
                    <p:cNvPr id="287" name="Oval 286"/>
                    <p:cNvSpPr/>
                    <p:nvPr/>
                  </p:nvSpPr>
                  <p:spPr>
                    <a:xfrm>
                      <a:off x="4446048" y="892617"/>
                      <a:ext cx="767604" cy="210044"/>
                    </a:xfrm>
                    <a:prstGeom prst="ellipse">
                      <a:avLst/>
                    </a:prstGeom>
                    <a:solidFill>
                      <a:srgbClr val="65773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88" name="Freeform 287"/>
                    <p:cNvSpPr/>
                    <p:nvPr/>
                  </p:nvSpPr>
                  <p:spPr>
                    <a:xfrm>
                      <a:off x="3736562" y="650245"/>
                      <a:ext cx="693576" cy="298578"/>
                    </a:xfrm>
                    <a:custGeom>
                      <a:avLst/>
                      <a:gdLst>
                        <a:gd name="connsiteX0" fmla="*/ 693576 w 693576"/>
                        <a:gd name="connsiteY0" fmla="*/ 298579 h 298579"/>
                        <a:gd name="connsiteX1" fmla="*/ 376335 w 693576"/>
                        <a:gd name="connsiteY1" fmla="*/ 261257 h 298579"/>
                        <a:gd name="connsiteX2" fmla="*/ 413658 w 693576"/>
                        <a:gd name="connsiteY2" fmla="*/ 93306 h 298579"/>
                        <a:gd name="connsiteX3" fmla="*/ 59094 w 693576"/>
                        <a:gd name="connsiteY3" fmla="*/ 167951 h 298579"/>
                        <a:gd name="connsiteX4" fmla="*/ 59094 w 693576"/>
                        <a:gd name="connsiteY4" fmla="*/ 0 h 298579"/>
                        <a:gd name="connsiteX5" fmla="*/ 59094 w 693576"/>
                        <a:gd name="connsiteY5" fmla="*/ 0 h 29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93576" h="298579">
                          <a:moveTo>
                            <a:pt x="693576" y="298579"/>
                          </a:moveTo>
                          <a:cubicBezTo>
                            <a:pt x="558282" y="297024"/>
                            <a:pt x="422988" y="295469"/>
                            <a:pt x="376335" y="261257"/>
                          </a:cubicBezTo>
                          <a:cubicBezTo>
                            <a:pt x="329682" y="227045"/>
                            <a:pt x="466531" y="108857"/>
                            <a:pt x="413658" y="93306"/>
                          </a:cubicBezTo>
                          <a:cubicBezTo>
                            <a:pt x="360785" y="77755"/>
                            <a:pt x="118188" y="183502"/>
                            <a:pt x="59094" y="167951"/>
                          </a:cubicBezTo>
                          <a:cubicBezTo>
                            <a:pt x="0" y="152400"/>
                            <a:pt x="59094" y="0"/>
                            <a:pt x="59094" y="0"/>
                          </a:cubicBezTo>
                          <a:lnTo>
                            <a:pt x="59094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75" name="Group 126"/>
                <p:cNvGrpSpPr/>
                <p:nvPr/>
              </p:nvGrpSpPr>
              <p:grpSpPr>
                <a:xfrm rot="648275">
                  <a:off x="8573820" y="372262"/>
                  <a:ext cx="446750" cy="440409"/>
                  <a:chOff x="4066244" y="1216302"/>
                  <a:chExt cx="1477090" cy="547348"/>
                </a:xfrm>
              </p:grpSpPr>
              <p:sp>
                <p:nvSpPr>
                  <p:cNvPr id="281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067534" y="1260463"/>
                    <a:ext cx="169" cy="503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endParaRPr lang="en-US" sz="23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282" name="Group 35"/>
                  <p:cNvGrpSpPr/>
                  <p:nvPr/>
                </p:nvGrpSpPr>
                <p:grpSpPr>
                  <a:xfrm>
                    <a:off x="4066244" y="1216302"/>
                    <a:ext cx="1477090" cy="452416"/>
                    <a:chOff x="3736562" y="650245"/>
                    <a:chExt cx="1477090" cy="452416"/>
                  </a:xfrm>
                </p:grpSpPr>
                <p:sp>
                  <p:nvSpPr>
                    <p:cNvPr id="283" name="Oval 282"/>
                    <p:cNvSpPr/>
                    <p:nvPr/>
                  </p:nvSpPr>
                  <p:spPr>
                    <a:xfrm>
                      <a:off x="4446048" y="892617"/>
                      <a:ext cx="767604" cy="210044"/>
                    </a:xfrm>
                    <a:prstGeom prst="ellipse">
                      <a:avLst/>
                    </a:prstGeom>
                    <a:solidFill>
                      <a:srgbClr val="65773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84" name="Freeform 283"/>
                    <p:cNvSpPr/>
                    <p:nvPr/>
                  </p:nvSpPr>
                  <p:spPr>
                    <a:xfrm>
                      <a:off x="3736562" y="650245"/>
                      <a:ext cx="693576" cy="298578"/>
                    </a:xfrm>
                    <a:custGeom>
                      <a:avLst/>
                      <a:gdLst>
                        <a:gd name="connsiteX0" fmla="*/ 693576 w 693576"/>
                        <a:gd name="connsiteY0" fmla="*/ 298579 h 298579"/>
                        <a:gd name="connsiteX1" fmla="*/ 376335 w 693576"/>
                        <a:gd name="connsiteY1" fmla="*/ 261257 h 298579"/>
                        <a:gd name="connsiteX2" fmla="*/ 413658 w 693576"/>
                        <a:gd name="connsiteY2" fmla="*/ 93306 h 298579"/>
                        <a:gd name="connsiteX3" fmla="*/ 59094 w 693576"/>
                        <a:gd name="connsiteY3" fmla="*/ 167951 h 298579"/>
                        <a:gd name="connsiteX4" fmla="*/ 59094 w 693576"/>
                        <a:gd name="connsiteY4" fmla="*/ 0 h 298579"/>
                        <a:gd name="connsiteX5" fmla="*/ 59094 w 693576"/>
                        <a:gd name="connsiteY5" fmla="*/ 0 h 29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93576" h="298579">
                          <a:moveTo>
                            <a:pt x="693576" y="298579"/>
                          </a:moveTo>
                          <a:cubicBezTo>
                            <a:pt x="558282" y="297024"/>
                            <a:pt x="422988" y="295469"/>
                            <a:pt x="376335" y="261257"/>
                          </a:cubicBezTo>
                          <a:cubicBezTo>
                            <a:pt x="329682" y="227045"/>
                            <a:pt x="466531" y="108857"/>
                            <a:pt x="413658" y="93306"/>
                          </a:cubicBezTo>
                          <a:cubicBezTo>
                            <a:pt x="360785" y="77755"/>
                            <a:pt x="118188" y="183502"/>
                            <a:pt x="59094" y="167951"/>
                          </a:cubicBezTo>
                          <a:cubicBezTo>
                            <a:pt x="0" y="152400"/>
                            <a:pt x="59094" y="0"/>
                            <a:pt x="59094" y="0"/>
                          </a:cubicBezTo>
                          <a:lnTo>
                            <a:pt x="59094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76" name="Group 131"/>
                <p:cNvGrpSpPr/>
                <p:nvPr/>
              </p:nvGrpSpPr>
              <p:grpSpPr>
                <a:xfrm rot="648275">
                  <a:off x="8812330" y="372262"/>
                  <a:ext cx="446750" cy="440409"/>
                  <a:chOff x="4066244" y="1216302"/>
                  <a:chExt cx="1477090" cy="547348"/>
                </a:xfrm>
              </p:grpSpPr>
              <p:sp>
                <p:nvSpPr>
                  <p:cNvPr id="277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067534" y="1260463"/>
                    <a:ext cx="169" cy="503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endParaRPr lang="en-US" sz="23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278" name="Group 35"/>
                  <p:cNvGrpSpPr/>
                  <p:nvPr/>
                </p:nvGrpSpPr>
                <p:grpSpPr>
                  <a:xfrm>
                    <a:off x="4066244" y="1216302"/>
                    <a:ext cx="1477090" cy="452416"/>
                    <a:chOff x="3736562" y="650245"/>
                    <a:chExt cx="1477090" cy="452416"/>
                  </a:xfrm>
                </p:grpSpPr>
                <p:sp>
                  <p:nvSpPr>
                    <p:cNvPr id="279" name="Oval 278"/>
                    <p:cNvSpPr/>
                    <p:nvPr/>
                  </p:nvSpPr>
                  <p:spPr>
                    <a:xfrm>
                      <a:off x="4446048" y="892617"/>
                      <a:ext cx="767604" cy="210044"/>
                    </a:xfrm>
                    <a:prstGeom prst="ellipse">
                      <a:avLst/>
                    </a:prstGeom>
                    <a:solidFill>
                      <a:srgbClr val="65773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80" name="Freeform 279"/>
                    <p:cNvSpPr/>
                    <p:nvPr/>
                  </p:nvSpPr>
                  <p:spPr>
                    <a:xfrm>
                      <a:off x="3736562" y="650245"/>
                      <a:ext cx="693576" cy="298578"/>
                    </a:xfrm>
                    <a:custGeom>
                      <a:avLst/>
                      <a:gdLst>
                        <a:gd name="connsiteX0" fmla="*/ 693576 w 693576"/>
                        <a:gd name="connsiteY0" fmla="*/ 298579 h 298579"/>
                        <a:gd name="connsiteX1" fmla="*/ 376335 w 693576"/>
                        <a:gd name="connsiteY1" fmla="*/ 261257 h 298579"/>
                        <a:gd name="connsiteX2" fmla="*/ 413658 w 693576"/>
                        <a:gd name="connsiteY2" fmla="*/ 93306 h 298579"/>
                        <a:gd name="connsiteX3" fmla="*/ 59094 w 693576"/>
                        <a:gd name="connsiteY3" fmla="*/ 167951 h 298579"/>
                        <a:gd name="connsiteX4" fmla="*/ 59094 w 693576"/>
                        <a:gd name="connsiteY4" fmla="*/ 0 h 298579"/>
                        <a:gd name="connsiteX5" fmla="*/ 59094 w 693576"/>
                        <a:gd name="connsiteY5" fmla="*/ 0 h 29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93576" h="298579">
                          <a:moveTo>
                            <a:pt x="693576" y="298579"/>
                          </a:moveTo>
                          <a:cubicBezTo>
                            <a:pt x="558282" y="297024"/>
                            <a:pt x="422988" y="295469"/>
                            <a:pt x="376335" y="261257"/>
                          </a:cubicBezTo>
                          <a:cubicBezTo>
                            <a:pt x="329682" y="227045"/>
                            <a:pt x="466531" y="108857"/>
                            <a:pt x="413658" y="93306"/>
                          </a:cubicBezTo>
                          <a:cubicBezTo>
                            <a:pt x="360785" y="77755"/>
                            <a:pt x="118188" y="183502"/>
                            <a:pt x="59094" y="167951"/>
                          </a:cubicBezTo>
                          <a:cubicBezTo>
                            <a:pt x="0" y="152400"/>
                            <a:pt x="59094" y="0"/>
                            <a:pt x="59094" y="0"/>
                          </a:cubicBezTo>
                          <a:lnTo>
                            <a:pt x="59094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220" name="Group 163"/>
              <p:cNvGrpSpPr/>
              <p:nvPr/>
            </p:nvGrpSpPr>
            <p:grpSpPr>
              <a:xfrm>
                <a:off x="7848600" y="702591"/>
                <a:ext cx="1400790" cy="440409"/>
                <a:chOff x="7858290" y="372262"/>
                <a:chExt cx="1400790" cy="440409"/>
              </a:xfrm>
            </p:grpSpPr>
            <p:grpSp>
              <p:nvGrpSpPr>
                <p:cNvPr id="247" name="Group 111"/>
                <p:cNvGrpSpPr/>
                <p:nvPr/>
              </p:nvGrpSpPr>
              <p:grpSpPr>
                <a:xfrm rot="648275">
                  <a:off x="7858290" y="372262"/>
                  <a:ext cx="446750" cy="440409"/>
                  <a:chOff x="4066244" y="1216302"/>
                  <a:chExt cx="1477090" cy="547348"/>
                </a:xfrm>
              </p:grpSpPr>
              <p:sp>
                <p:nvSpPr>
                  <p:cNvPr id="268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067534" y="1260463"/>
                    <a:ext cx="169" cy="503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endParaRPr lang="en-US" sz="23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269" name="Group 35"/>
                  <p:cNvGrpSpPr/>
                  <p:nvPr/>
                </p:nvGrpSpPr>
                <p:grpSpPr>
                  <a:xfrm>
                    <a:off x="4066244" y="1216302"/>
                    <a:ext cx="1477090" cy="452416"/>
                    <a:chOff x="3736562" y="650245"/>
                    <a:chExt cx="1477090" cy="452416"/>
                  </a:xfrm>
                </p:grpSpPr>
                <p:sp>
                  <p:nvSpPr>
                    <p:cNvPr id="270" name="Oval 269"/>
                    <p:cNvSpPr/>
                    <p:nvPr/>
                  </p:nvSpPr>
                  <p:spPr>
                    <a:xfrm>
                      <a:off x="4446048" y="892617"/>
                      <a:ext cx="767604" cy="210044"/>
                    </a:xfrm>
                    <a:prstGeom prst="ellipse">
                      <a:avLst/>
                    </a:prstGeom>
                    <a:solidFill>
                      <a:srgbClr val="65773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71" name="Freeform 270"/>
                    <p:cNvSpPr/>
                    <p:nvPr/>
                  </p:nvSpPr>
                  <p:spPr>
                    <a:xfrm>
                      <a:off x="3736562" y="650245"/>
                      <a:ext cx="693576" cy="298578"/>
                    </a:xfrm>
                    <a:custGeom>
                      <a:avLst/>
                      <a:gdLst>
                        <a:gd name="connsiteX0" fmla="*/ 693576 w 693576"/>
                        <a:gd name="connsiteY0" fmla="*/ 298579 h 298579"/>
                        <a:gd name="connsiteX1" fmla="*/ 376335 w 693576"/>
                        <a:gd name="connsiteY1" fmla="*/ 261257 h 298579"/>
                        <a:gd name="connsiteX2" fmla="*/ 413658 w 693576"/>
                        <a:gd name="connsiteY2" fmla="*/ 93306 h 298579"/>
                        <a:gd name="connsiteX3" fmla="*/ 59094 w 693576"/>
                        <a:gd name="connsiteY3" fmla="*/ 167951 h 298579"/>
                        <a:gd name="connsiteX4" fmla="*/ 59094 w 693576"/>
                        <a:gd name="connsiteY4" fmla="*/ 0 h 298579"/>
                        <a:gd name="connsiteX5" fmla="*/ 59094 w 693576"/>
                        <a:gd name="connsiteY5" fmla="*/ 0 h 29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93576" h="298579">
                          <a:moveTo>
                            <a:pt x="693576" y="298579"/>
                          </a:moveTo>
                          <a:cubicBezTo>
                            <a:pt x="558282" y="297024"/>
                            <a:pt x="422988" y="295469"/>
                            <a:pt x="376335" y="261257"/>
                          </a:cubicBezTo>
                          <a:cubicBezTo>
                            <a:pt x="329682" y="227045"/>
                            <a:pt x="466531" y="108857"/>
                            <a:pt x="413658" y="93306"/>
                          </a:cubicBezTo>
                          <a:cubicBezTo>
                            <a:pt x="360785" y="77755"/>
                            <a:pt x="118188" y="183502"/>
                            <a:pt x="59094" y="167951"/>
                          </a:cubicBezTo>
                          <a:cubicBezTo>
                            <a:pt x="0" y="152400"/>
                            <a:pt x="59094" y="0"/>
                            <a:pt x="59094" y="0"/>
                          </a:cubicBezTo>
                          <a:lnTo>
                            <a:pt x="59094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48" name="Group 116"/>
                <p:cNvGrpSpPr/>
                <p:nvPr/>
              </p:nvGrpSpPr>
              <p:grpSpPr>
                <a:xfrm rot="648275">
                  <a:off x="8096800" y="372262"/>
                  <a:ext cx="446750" cy="440409"/>
                  <a:chOff x="4066244" y="1216302"/>
                  <a:chExt cx="1477090" cy="547348"/>
                </a:xfrm>
              </p:grpSpPr>
              <p:sp>
                <p:nvSpPr>
                  <p:cNvPr id="264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067534" y="1260463"/>
                    <a:ext cx="169" cy="503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endParaRPr lang="en-US" sz="23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265" name="Group 35"/>
                  <p:cNvGrpSpPr/>
                  <p:nvPr/>
                </p:nvGrpSpPr>
                <p:grpSpPr>
                  <a:xfrm>
                    <a:off x="4066244" y="1216302"/>
                    <a:ext cx="1477090" cy="452416"/>
                    <a:chOff x="3736562" y="650245"/>
                    <a:chExt cx="1477090" cy="452416"/>
                  </a:xfrm>
                </p:grpSpPr>
                <p:sp>
                  <p:nvSpPr>
                    <p:cNvPr id="266" name="Oval 265"/>
                    <p:cNvSpPr/>
                    <p:nvPr/>
                  </p:nvSpPr>
                  <p:spPr>
                    <a:xfrm>
                      <a:off x="4446048" y="892617"/>
                      <a:ext cx="767604" cy="210044"/>
                    </a:xfrm>
                    <a:prstGeom prst="ellipse">
                      <a:avLst/>
                    </a:prstGeom>
                    <a:solidFill>
                      <a:srgbClr val="65773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67" name="Freeform 266"/>
                    <p:cNvSpPr/>
                    <p:nvPr/>
                  </p:nvSpPr>
                  <p:spPr>
                    <a:xfrm>
                      <a:off x="3736562" y="650245"/>
                      <a:ext cx="693576" cy="298578"/>
                    </a:xfrm>
                    <a:custGeom>
                      <a:avLst/>
                      <a:gdLst>
                        <a:gd name="connsiteX0" fmla="*/ 693576 w 693576"/>
                        <a:gd name="connsiteY0" fmla="*/ 298579 h 298579"/>
                        <a:gd name="connsiteX1" fmla="*/ 376335 w 693576"/>
                        <a:gd name="connsiteY1" fmla="*/ 261257 h 298579"/>
                        <a:gd name="connsiteX2" fmla="*/ 413658 w 693576"/>
                        <a:gd name="connsiteY2" fmla="*/ 93306 h 298579"/>
                        <a:gd name="connsiteX3" fmla="*/ 59094 w 693576"/>
                        <a:gd name="connsiteY3" fmla="*/ 167951 h 298579"/>
                        <a:gd name="connsiteX4" fmla="*/ 59094 w 693576"/>
                        <a:gd name="connsiteY4" fmla="*/ 0 h 298579"/>
                        <a:gd name="connsiteX5" fmla="*/ 59094 w 693576"/>
                        <a:gd name="connsiteY5" fmla="*/ 0 h 29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93576" h="298579">
                          <a:moveTo>
                            <a:pt x="693576" y="298579"/>
                          </a:moveTo>
                          <a:cubicBezTo>
                            <a:pt x="558282" y="297024"/>
                            <a:pt x="422988" y="295469"/>
                            <a:pt x="376335" y="261257"/>
                          </a:cubicBezTo>
                          <a:cubicBezTo>
                            <a:pt x="329682" y="227045"/>
                            <a:pt x="466531" y="108857"/>
                            <a:pt x="413658" y="93306"/>
                          </a:cubicBezTo>
                          <a:cubicBezTo>
                            <a:pt x="360785" y="77755"/>
                            <a:pt x="118188" y="183502"/>
                            <a:pt x="59094" y="167951"/>
                          </a:cubicBezTo>
                          <a:cubicBezTo>
                            <a:pt x="0" y="152400"/>
                            <a:pt x="59094" y="0"/>
                            <a:pt x="59094" y="0"/>
                          </a:cubicBezTo>
                          <a:lnTo>
                            <a:pt x="59094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49" name="Group 121"/>
                <p:cNvGrpSpPr/>
                <p:nvPr/>
              </p:nvGrpSpPr>
              <p:grpSpPr>
                <a:xfrm rot="648275">
                  <a:off x="8335310" y="372262"/>
                  <a:ext cx="446750" cy="440409"/>
                  <a:chOff x="4066244" y="1216302"/>
                  <a:chExt cx="1477090" cy="547348"/>
                </a:xfrm>
              </p:grpSpPr>
              <p:sp>
                <p:nvSpPr>
                  <p:cNvPr id="260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067534" y="1260463"/>
                    <a:ext cx="169" cy="503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endParaRPr lang="en-US" sz="23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261" name="Group 35"/>
                  <p:cNvGrpSpPr/>
                  <p:nvPr/>
                </p:nvGrpSpPr>
                <p:grpSpPr>
                  <a:xfrm>
                    <a:off x="4066244" y="1216302"/>
                    <a:ext cx="1477090" cy="452416"/>
                    <a:chOff x="3736562" y="650245"/>
                    <a:chExt cx="1477090" cy="452416"/>
                  </a:xfrm>
                </p:grpSpPr>
                <p:sp>
                  <p:nvSpPr>
                    <p:cNvPr id="262" name="Oval 261"/>
                    <p:cNvSpPr/>
                    <p:nvPr/>
                  </p:nvSpPr>
                  <p:spPr>
                    <a:xfrm>
                      <a:off x="4446048" y="892617"/>
                      <a:ext cx="767604" cy="210044"/>
                    </a:xfrm>
                    <a:prstGeom prst="ellipse">
                      <a:avLst/>
                    </a:prstGeom>
                    <a:solidFill>
                      <a:srgbClr val="65773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63" name="Freeform 262"/>
                    <p:cNvSpPr/>
                    <p:nvPr/>
                  </p:nvSpPr>
                  <p:spPr>
                    <a:xfrm>
                      <a:off x="3736562" y="650245"/>
                      <a:ext cx="693576" cy="298578"/>
                    </a:xfrm>
                    <a:custGeom>
                      <a:avLst/>
                      <a:gdLst>
                        <a:gd name="connsiteX0" fmla="*/ 693576 w 693576"/>
                        <a:gd name="connsiteY0" fmla="*/ 298579 h 298579"/>
                        <a:gd name="connsiteX1" fmla="*/ 376335 w 693576"/>
                        <a:gd name="connsiteY1" fmla="*/ 261257 h 298579"/>
                        <a:gd name="connsiteX2" fmla="*/ 413658 w 693576"/>
                        <a:gd name="connsiteY2" fmla="*/ 93306 h 298579"/>
                        <a:gd name="connsiteX3" fmla="*/ 59094 w 693576"/>
                        <a:gd name="connsiteY3" fmla="*/ 167951 h 298579"/>
                        <a:gd name="connsiteX4" fmla="*/ 59094 w 693576"/>
                        <a:gd name="connsiteY4" fmla="*/ 0 h 298579"/>
                        <a:gd name="connsiteX5" fmla="*/ 59094 w 693576"/>
                        <a:gd name="connsiteY5" fmla="*/ 0 h 29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93576" h="298579">
                          <a:moveTo>
                            <a:pt x="693576" y="298579"/>
                          </a:moveTo>
                          <a:cubicBezTo>
                            <a:pt x="558282" y="297024"/>
                            <a:pt x="422988" y="295469"/>
                            <a:pt x="376335" y="261257"/>
                          </a:cubicBezTo>
                          <a:cubicBezTo>
                            <a:pt x="329682" y="227045"/>
                            <a:pt x="466531" y="108857"/>
                            <a:pt x="413658" y="93306"/>
                          </a:cubicBezTo>
                          <a:cubicBezTo>
                            <a:pt x="360785" y="77755"/>
                            <a:pt x="118188" y="183502"/>
                            <a:pt x="59094" y="167951"/>
                          </a:cubicBezTo>
                          <a:cubicBezTo>
                            <a:pt x="0" y="152400"/>
                            <a:pt x="59094" y="0"/>
                            <a:pt x="59094" y="0"/>
                          </a:cubicBezTo>
                          <a:lnTo>
                            <a:pt x="59094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50" name="Group 126"/>
                <p:cNvGrpSpPr/>
                <p:nvPr/>
              </p:nvGrpSpPr>
              <p:grpSpPr>
                <a:xfrm rot="648275">
                  <a:off x="8573820" y="372262"/>
                  <a:ext cx="446750" cy="440409"/>
                  <a:chOff x="4066244" y="1216302"/>
                  <a:chExt cx="1477090" cy="547348"/>
                </a:xfrm>
              </p:grpSpPr>
              <p:sp>
                <p:nvSpPr>
                  <p:cNvPr id="256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067534" y="1260463"/>
                    <a:ext cx="169" cy="503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endParaRPr lang="en-US" sz="23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257" name="Group 35"/>
                  <p:cNvGrpSpPr/>
                  <p:nvPr/>
                </p:nvGrpSpPr>
                <p:grpSpPr>
                  <a:xfrm>
                    <a:off x="4066244" y="1216302"/>
                    <a:ext cx="1477090" cy="452416"/>
                    <a:chOff x="3736562" y="650245"/>
                    <a:chExt cx="1477090" cy="452416"/>
                  </a:xfrm>
                </p:grpSpPr>
                <p:sp>
                  <p:nvSpPr>
                    <p:cNvPr id="258" name="Oval 257"/>
                    <p:cNvSpPr/>
                    <p:nvPr/>
                  </p:nvSpPr>
                  <p:spPr>
                    <a:xfrm>
                      <a:off x="4446048" y="892617"/>
                      <a:ext cx="767604" cy="210044"/>
                    </a:xfrm>
                    <a:prstGeom prst="ellipse">
                      <a:avLst/>
                    </a:prstGeom>
                    <a:solidFill>
                      <a:srgbClr val="65773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9" name="Freeform 258"/>
                    <p:cNvSpPr/>
                    <p:nvPr/>
                  </p:nvSpPr>
                  <p:spPr>
                    <a:xfrm>
                      <a:off x="3736562" y="650245"/>
                      <a:ext cx="693576" cy="298578"/>
                    </a:xfrm>
                    <a:custGeom>
                      <a:avLst/>
                      <a:gdLst>
                        <a:gd name="connsiteX0" fmla="*/ 693576 w 693576"/>
                        <a:gd name="connsiteY0" fmla="*/ 298579 h 298579"/>
                        <a:gd name="connsiteX1" fmla="*/ 376335 w 693576"/>
                        <a:gd name="connsiteY1" fmla="*/ 261257 h 298579"/>
                        <a:gd name="connsiteX2" fmla="*/ 413658 w 693576"/>
                        <a:gd name="connsiteY2" fmla="*/ 93306 h 298579"/>
                        <a:gd name="connsiteX3" fmla="*/ 59094 w 693576"/>
                        <a:gd name="connsiteY3" fmla="*/ 167951 h 298579"/>
                        <a:gd name="connsiteX4" fmla="*/ 59094 w 693576"/>
                        <a:gd name="connsiteY4" fmla="*/ 0 h 298579"/>
                        <a:gd name="connsiteX5" fmla="*/ 59094 w 693576"/>
                        <a:gd name="connsiteY5" fmla="*/ 0 h 29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93576" h="298579">
                          <a:moveTo>
                            <a:pt x="693576" y="298579"/>
                          </a:moveTo>
                          <a:cubicBezTo>
                            <a:pt x="558282" y="297024"/>
                            <a:pt x="422988" y="295469"/>
                            <a:pt x="376335" y="261257"/>
                          </a:cubicBezTo>
                          <a:cubicBezTo>
                            <a:pt x="329682" y="227045"/>
                            <a:pt x="466531" y="108857"/>
                            <a:pt x="413658" y="93306"/>
                          </a:cubicBezTo>
                          <a:cubicBezTo>
                            <a:pt x="360785" y="77755"/>
                            <a:pt x="118188" y="183502"/>
                            <a:pt x="59094" y="167951"/>
                          </a:cubicBezTo>
                          <a:cubicBezTo>
                            <a:pt x="0" y="152400"/>
                            <a:pt x="59094" y="0"/>
                            <a:pt x="59094" y="0"/>
                          </a:cubicBezTo>
                          <a:lnTo>
                            <a:pt x="59094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51" name="Group 131"/>
                <p:cNvGrpSpPr/>
                <p:nvPr/>
              </p:nvGrpSpPr>
              <p:grpSpPr>
                <a:xfrm rot="648275">
                  <a:off x="8812330" y="372262"/>
                  <a:ext cx="446750" cy="440409"/>
                  <a:chOff x="4066244" y="1216302"/>
                  <a:chExt cx="1477090" cy="547348"/>
                </a:xfrm>
              </p:grpSpPr>
              <p:sp>
                <p:nvSpPr>
                  <p:cNvPr id="252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067534" y="1260463"/>
                    <a:ext cx="169" cy="503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endParaRPr lang="en-US" sz="23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253" name="Group 35"/>
                  <p:cNvGrpSpPr/>
                  <p:nvPr/>
                </p:nvGrpSpPr>
                <p:grpSpPr>
                  <a:xfrm>
                    <a:off x="4066244" y="1216302"/>
                    <a:ext cx="1477090" cy="452416"/>
                    <a:chOff x="3736562" y="650245"/>
                    <a:chExt cx="1477090" cy="452416"/>
                  </a:xfrm>
                </p:grpSpPr>
                <p:sp>
                  <p:nvSpPr>
                    <p:cNvPr id="254" name="Oval 253"/>
                    <p:cNvSpPr/>
                    <p:nvPr/>
                  </p:nvSpPr>
                  <p:spPr>
                    <a:xfrm>
                      <a:off x="4446048" y="892617"/>
                      <a:ext cx="767604" cy="210044"/>
                    </a:xfrm>
                    <a:prstGeom prst="ellipse">
                      <a:avLst/>
                    </a:prstGeom>
                    <a:solidFill>
                      <a:srgbClr val="65773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5" name="Freeform 254"/>
                    <p:cNvSpPr/>
                    <p:nvPr/>
                  </p:nvSpPr>
                  <p:spPr>
                    <a:xfrm>
                      <a:off x="3736562" y="650245"/>
                      <a:ext cx="693576" cy="298578"/>
                    </a:xfrm>
                    <a:custGeom>
                      <a:avLst/>
                      <a:gdLst>
                        <a:gd name="connsiteX0" fmla="*/ 693576 w 693576"/>
                        <a:gd name="connsiteY0" fmla="*/ 298579 h 298579"/>
                        <a:gd name="connsiteX1" fmla="*/ 376335 w 693576"/>
                        <a:gd name="connsiteY1" fmla="*/ 261257 h 298579"/>
                        <a:gd name="connsiteX2" fmla="*/ 413658 w 693576"/>
                        <a:gd name="connsiteY2" fmla="*/ 93306 h 298579"/>
                        <a:gd name="connsiteX3" fmla="*/ 59094 w 693576"/>
                        <a:gd name="connsiteY3" fmla="*/ 167951 h 298579"/>
                        <a:gd name="connsiteX4" fmla="*/ 59094 w 693576"/>
                        <a:gd name="connsiteY4" fmla="*/ 0 h 298579"/>
                        <a:gd name="connsiteX5" fmla="*/ 59094 w 693576"/>
                        <a:gd name="connsiteY5" fmla="*/ 0 h 29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93576" h="298579">
                          <a:moveTo>
                            <a:pt x="693576" y="298579"/>
                          </a:moveTo>
                          <a:cubicBezTo>
                            <a:pt x="558282" y="297024"/>
                            <a:pt x="422988" y="295469"/>
                            <a:pt x="376335" y="261257"/>
                          </a:cubicBezTo>
                          <a:cubicBezTo>
                            <a:pt x="329682" y="227045"/>
                            <a:pt x="466531" y="108857"/>
                            <a:pt x="413658" y="93306"/>
                          </a:cubicBezTo>
                          <a:cubicBezTo>
                            <a:pt x="360785" y="77755"/>
                            <a:pt x="118188" y="183502"/>
                            <a:pt x="59094" y="167951"/>
                          </a:cubicBezTo>
                          <a:cubicBezTo>
                            <a:pt x="0" y="152400"/>
                            <a:pt x="59094" y="0"/>
                            <a:pt x="59094" y="0"/>
                          </a:cubicBezTo>
                          <a:lnTo>
                            <a:pt x="59094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221" name="Group 189"/>
              <p:cNvGrpSpPr/>
              <p:nvPr/>
            </p:nvGrpSpPr>
            <p:grpSpPr>
              <a:xfrm>
                <a:off x="7848600" y="854991"/>
                <a:ext cx="1400790" cy="440409"/>
                <a:chOff x="7858290" y="372262"/>
                <a:chExt cx="1400790" cy="440409"/>
              </a:xfrm>
            </p:grpSpPr>
            <p:grpSp>
              <p:nvGrpSpPr>
                <p:cNvPr id="222" name="Group 111"/>
                <p:cNvGrpSpPr/>
                <p:nvPr/>
              </p:nvGrpSpPr>
              <p:grpSpPr>
                <a:xfrm rot="648275">
                  <a:off x="7858290" y="372262"/>
                  <a:ext cx="446750" cy="440409"/>
                  <a:chOff x="4066244" y="1216302"/>
                  <a:chExt cx="1477090" cy="547348"/>
                </a:xfrm>
              </p:grpSpPr>
              <p:sp>
                <p:nvSpPr>
                  <p:cNvPr id="243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067534" y="1260463"/>
                    <a:ext cx="169" cy="503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endParaRPr lang="en-US" sz="23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244" name="Group 35"/>
                  <p:cNvGrpSpPr/>
                  <p:nvPr/>
                </p:nvGrpSpPr>
                <p:grpSpPr>
                  <a:xfrm>
                    <a:off x="4066244" y="1216302"/>
                    <a:ext cx="1477090" cy="452416"/>
                    <a:chOff x="3736562" y="650245"/>
                    <a:chExt cx="1477090" cy="452416"/>
                  </a:xfrm>
                </p:grpSpPr>
                <p:sp>
                  <p:nvSpPr>
                    <p:cNvPr id="245" name="Oval 244"/>
                    <p:cNvSpPr/>
                    <p:nvPr/>
                  </p:nvSpPr>
                  <p:spPr>
                    <a:xfrm>
                      <a:off x="4446048" y="892617"/>
                      <a:ext cx="767604" cy="210044"/>
                    </a:xfrm>
                    <a:prstGeom prst="ellipse">
                      <a:avLst/>
                    </a:prstGeom>
                    <a:solidFill>
                      <a:srgbClr val="65773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6" name="Freeform 245"/>
                    <p:cNvSpPr/>
                    <p:nvPr/>
                  </p:nvSpPr>
                  <p:spPr>
                    <a:xfrm>
                      <a:off x="3736562" y="650245"/>
                      <a:ext cx="693576" cy="298578"/>
                    </a:xfrm>
                    <a:custGeom>
                      <a:avLst/>
                      <a:gdLst>
                        <a:gd name="connsiteX0" fmla="*/ 693576 w 693576"/>
                        <a:gd name="connsiteY0" fmla="*/ 298579 h 298579"/>
                        <a:gd name="connsiteX1" fmla="*/ 376335 w 693576"/>
                        <a:gd name="connsiteY1" fmla="*/ 261257 h 298579"/>
                        <a:gd name="connsiteX2" fmla="*/ 413658 w 693576"/>
                        <a:gd name="connsiteY2" fmla="*/ 93306 h 298579"/>
                        <a:gd name="connsiteX3" fmla="*/ 59094 w 693576"/>
                        <a:gd name="connsiteY3" fmla="*/ 167951 h 298579"/>
                        <a:gd name="connsiteX4" fmla="*/ 59094 w 693576"/>
                        <a:gd name="connsiteY4" fmla="*/ 0 h 298579"/>
                        <a:gd name="connsiteX5" fmla="*/ 59094 w 693576"/>
                        <a:gd name="connsiteY5" fmla="*/ 0 h 29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93576" h="298579">
                          <a:moveTo>
                            <a:pt x="693576" y="298579"/>
                          </a:moveTo>
                          <a:cubicBezTo>
                            <a:pt x="558282" y="297024"/>
                            <a:pt x="422988" y="295469"/>
                            <a:pt x="376335" y="261257"/>
                          </a:cubicBezTo>
                          <a:cubicBezTo>
                            <a:pt x="329682" y="227045"/>
                            <a:pt x="466531" y="108857"/>
                            <a:pt x="413658" y="93306"/>
                          </a:cubicBezTo>
                          <a:cubicBezTo>
                            <a:pt x="360785" y="77755"/>
                            <a:pt x="118188" y="183502"/>
                            <a:pt x="59094" y="167951"/>
                          </a:cubicBezTo>
                          <a:cubicBezTo>
                            <a:pt x="0" y="152400"/>
                            <a:pt x="59094" y="0"/>
                            <a:pt x="59094" y="0"/>
                          </a:cubicBezTo>
                          <a:lnTo>
                            <a:pt x="59094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23" name="Group 116"/>
                <p:cNvGrpSpPr/>
                <p:nvPr/>
              </p:nvGrpSpPr>
              <p:grpSpPr>
                <a:xfrm rot="648275">
                  <a:off x="8096800" y="372262"/>
                  <a:ext cx="446750" cy="440409"/>
                  <a:chOff x="4066244" y="1216302"/>
                  <a:chExt cx="1477090" cy="547348"/>
                </a:xfrm>
              </p:grpSpPr>
              <p:sp>
                <p:nvSpPr>
                  <p:cNvPr id="239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067534" y="1260463"/>
                    <a:ext cx="169" cy="503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endParaRPr lang="en-US" sz="23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240" name="Group 35"/>
                  <p:cNvGrpSpPr/>
                  <p:nvPr/>
                </p:nvGrpSpPr>
                <p:grpSpPr>
                  <a:xfrm>
                    <a:off x="4066244" y="1216302"/>
                    <a:ext cx="1477090" cy="452416"/>
                    <a:chOff x="3736562" y="650245"/>
                    <a:chExt cx="1477090" cy="452416"/>
                  </a:xfrm>
                </p:grpSpPr>
                <p:sp>
                  <p:nvSpPr>
                    <p:cNvPr id="241" name="Oval 240"/>
                    <p:cNvSpPr/>
                    <p:nvPr/>
                  </p:nvSpPr>
                  <p:spPr>
                    <a:xfrm>
                      <a:off x="4446048" y="892617"/>
                      <a:ext cx="767604" cy="210044"/>
                    </a:xfrm>
                    <a:prstGeom prst="ellipse">
                      <a:avLst/>
                    </a:prstGeom>
                    <a:solidFill>
                      <a:srgbClr val="65773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2" name="Freeform 241"/>
                    <p:cNvSpPr/>
                    <p:nvPr/>
                  </p:nvSpPr>
                  <p:spPr>
                    <a:xfrm>
                      <a:off x="3736562" y="650245"/>
                      <a:ext cx="693576" cy="298578"/>
                    </a:xfrm>
                    <a:custGeom>
                      <a:avLst/>
                      <a:gdLst>
                        <a:gd name="connsiteX0" fmla="*/ 693576 w 693576"/>
                        <a:gd name="connsiteY0" fmla="*/ 298579 h 298579"/>
                        <a:gd name="connsiteX1" fmla="*/ 376335 w 693576"/>
                        <a:gd name="connsiteY1" fmla="*/ 261257 h 298579"/>
                        <a:gd name="connsiteX2" fmla="*/ 413658 w 693576"/>
                        <a:gd name="connsiteY2" fmla="*/ 93306 h 298579"/>
                        <a:gd name="connsiteX3" fmla="*/ 59094 w 693576"/>
                        <a:gd name="connsiteY3" fmla="*/ 167951 h 298579"/>
                        <a:gd name="connsiteX4" fmla="*/ 59094 w 693576"/>
                        <a:gd name="connsiteY4" fmla="*/ 0 h 298579"/>
                        <a:gd name="connsiteX5" fmla="*/ 59094 w 693576"/>
                        <a:gd name="connsiteY5" fmla="*/ 0 h 29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93576" h="298579">
                          <a:moveTo>
                            <a:pt x="693576" y="298579"/>
                          </a:moveTo>
                          <a:cubicBezTo>
                            <a:pt x="558282" y="297024"/>
                            <a:pt x="422988" y="295469"/>
                            <a:pt x="376335" y="261257"/>
                          </a:cubicBezTo>
                          <a:cubicBezTo>
                            <a:pt x="329682" y="227045"/>
                            <a:pt x="466531" y="108857"/>
                            <a:pt x="413658" y="93306"/>
                          </a:cubicBezTo>
                          <a:cubicBezTo>
                            <a:pt x="360785" y="77755"/>
                            <a:pt x="118188" y="183502"/>
                            <a:pt x="59094" y="167951"/>
                          </a:cubicBezTo>
                          <a:cubicBezTo>
                            <a:pt x="0" y="152400"/>
                            <a:pt x="59094" y="0"/>
                            <a:pt x="59094" y="0"/>
                          </a:cubicBezTo>
                          <a:lnTo>
                            <a:pt x="59094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24" name="Group 121"/>
                <p:cNvGrpSpPr/>
                <p:nvPr/>
              </p:nvGrpSpPr>
              <p:grpSpPr>
                <a:xfrm rot="648275">
                  <a:off x="8335310" y="372262"/>
                  <a:ext cx="446750" cy="440409"/>
                  <a:chOff x="4066244" y="1216302"/>
                  <a:chExt cx="1477090" cy="547348"/>
                </a:xfrm>
              </p:grpSpPr>
              <p:sp>
                <p:nvSpPr>
                  <p:cNvPr id="235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067534" y="1260463"/>
                    <a:ext cx="169" cy="503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endParaRPr lang="en-US" sz="23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236" name="Group 35"/>
                  <p:cNvGrpSpPr/>
                  <p:nvPr/>
                </p:nvGrpSpPr>
                <p:grpSpPr>
                  <a:xfrm>
                    <a:off x="4066244" y="1216302"/>
                    <a:ext cx="1477090" cy="452416"/>
                    <a:chOff x="3736562" y="650245"/>
                    <a:chExt cx="1477090" cy="452416"/>
                  </a:xfrm>
                </p:grpSpPr>
                <p:sp>
                  <p:nvSpPr>
                    <p:cNvPr id="237" name="Oval 236"/>
                    <p:cNvSpPr/>
                    <p:nvPr/>
                  </p:nvSpPr>
                  <p:spPr>
                    <a:xfrm>
                      <a:off x="4446048" y="892617"/>
                      <a:ext cx="767604" cy="210044"/>
                    </a:xfrm>
                    <a:prstGeom prst="ellipse">
                      <a:avLst/>
                    </a:prstGeom>
                    <a:solidFill>
                      <a:srgbClr val="65773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8" name="Freeform 237"/>
                    <p:cNvSpPr/>
                    <p:nvPr/>
                  </p:nvSpPr>
                  <p:spPr>
                    <a:xfrm>
                      <a:off x="3736562" y="650245"/>
                      <a:ext cx="693576" cy="298578"/>
                    </a:xfrm>
                    <a:custGeom>
                      <a:avLst/>
                      <a:gdLst>
                        <a:gd name="connsiteX0" fmla="*/ 693576 w 693576"/>
                        <a:gd name="connsiteY0" fmla="*/ 298579 h 298579"/>
                        <a:gd name="connsiteX1" fmla="*/ 376335 w 693576"/>
                        <a:gd name="connsiteY1" fmla="*/ 261257 h 298579"/>
                        <a:gd name="connsiteX2" fmla="*/ 413658 w 693576"/>
                        <a:gd name="connsiteY2" fmla="*/ 93306 h 298579"/>
                        <a:gd name="connsiteX3" fmla="*/ 59094 w 693576"/>
                        <a:gd name="connsiteY3" fmla="*/ 167951 h 298579"/>
                        <a:gd name="connsiteX4" fmla="*/ 59094 w 693576"/>
                        <a:gd name="connsiteY4" fmla="*/ 0 h 298579"/>
                        <a:gd name="connsiteX5" fmla="*/ 59094 w 693576"/>
                        <a:gd name="connsiteY5" fmla="*/ 0 h 29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93576" h="298579">
                          <a:moveTo>
                            <a:pt x="693576" y="298579"/>
                          </a:moveTo>
                          <a:cubicBezTo>
                            <a:pt x="558282" y="297024"/>
                            <a:pt x="422988" y="295469"/>
                            <a:pt x="376335" y="261257"/>
                          </a:cubicBezTo>
                          <a:cubicBezTo>
                            <a:pt x="329682" y="227045"/>
                            <a:pt x="466531" y="108857"/>
                            <a:pt x="413658" y="93306"/>
                          </a:cubicBezTo>
                          <a:cubicBezTo>
                            <a:pt x="360785" y="77755"/>
                            <a:pt x="118188" y="183502"/>
                            <a:pt x="59094" y="167951"/>
                          </a:cubicBezTo>
                          <a:cubicBezTo>
                            <a:pt x="0" y="152400"/>
                            <a:pt x="59094" y="0"/>
                            <a:pt x="59094" y="0"/>
                          </a:cubicBezTo>
                          <a:lnTo>
                            <a:pt x="59094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25" name="Group 126"/>
                <p:cNvGrpSpPr/>
                <p:nvPr/>
              </p:nvGrpSpPr>
              <p:grpSpPr>
                <a:xfrm rot="648275">
                  <a:off x="8573820" y="372262"/>
                  <a:ext cx="446750" cy="440409"/>
                  <a:chOff x="4066244" y="1216302"/>
                  <a:chExt cx="1477090" cy="547348"/>
                </a:xfrm>
              </p:grpSpPr>
              <p:sp>
                <p:nvSpPr>
                  <p:cNvPr id="231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067534" y="1260463"/>
                    <a:ext cx="169" cy="503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endParaRPr lang="en-US" sz="23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232" name="Group 35"/>
                  <p:cNvGrpSpPr/>
                  <p:nvPr/>
                </p:nvGrpSpPr>
                <p:grpSpPr>
                  <a:xfrm>
                    <a:off x="4066244" y="1216302"/>
                    <a:ext cx="1477090" cy="452416"/>
                    <a:chOff x="3736562" y="650245"/>
                    <a:chExt cx="1477090" cy="452416"/>
                  </a:xfrm>
                </p:grpSpPr>
                <p:sp>
                  <p:nvSpPr>
                    <p:cNvPr id="233" name="Oval 232"/>
                    <p:cNvSpPr/>
                    <p:nvPr/>
                  </p:nvSpPr>
                  <p:spPr>
                    <a:xfrm>
                      <a:off x="4446048" y="892617"/>
                      <a:ext cx="767604" cy="210044"/>
                    </a:xfrm>
                    <a:prstGeom prst="ellipse">
                      <a:avLst/>
                    </a:prstGeom>
                    <a:solidFill>
                      <a:srgbClr val="65773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4" name="Freeform 233"/>
                    <p:cNvSpPr/>
                    <p:nvPr/>
                  </p:nvSpPr>
                  <p:spPr>
                    <a:xfrm>
                      <a:off x="3736562" y="650245"/>
                      <a:ext cx="693576" cy="298578"/>
                    </a:xfrm>
                    <a:custGeom>
                      <a:avLst/>
                      <a:gdLst>
                        <a:gd name="connsiteX0" fmla="*/ 693576 w 693576"/>
                        <a:gd name="connsiteY0" fmla="*/ 298579 h 298579"/>
                        <a:gd name="connsiteX1" fmla="*/ 376335 w 693576"/>
                        <a:gd name="connsiteY1" fmla="*/ 261257 h 298579"/>
                        <a:gd name="connsiteX2" fmla="*/ 413658 w 693576"/>
                        <a:gd name="connsiteY2" fmla="*/ 93306 h 298579"/>
                        <a:gd name="connsiteX3" fmla="*/ 59094 w 693576"/>
                        <a:gd name="connsiteY3" fmla="*/ 167951 h 298579"/>
                        <a:gd name="connsiteX4" fmla="*/ 59094 w 693576"/>
                        <a:gd name="connsiteY4" fmla="*/ 0 h 298579"/>
                        <a:gd name="connsiteX5" fmla="*/ 59094 w 693576"/>
                        <a:gd name="connsiteY5" fmla="*/ 0 h 29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93576" h="298579">
                          <a:moveTo>
                            <a:pt x="693576" y="298579"/>
                          </a:moveTo>
                          <a:cubicBezTo>
                            <a:pt x="558282" y="297024"/>
                            <a:pt x="422988" y="295469"/>
                            <a:pt x="376335" y="261257"/>
                          </a:cubicBezTo>
                          <a:cubicBezTo>
                            <a:pt x="329682" y="227045"/>
                            <a:pt x="466531" y="108857"/>
                            <a:pt x="413658" y="93306"/>
                          </a:cubicBezTo>
                          <a:cubicBezTo>
                            <a:pt x="360785" y="77755"/>
                            <a:pt x="118188" y="183502"/>
                            <a:pt x="59094" y="167951"/>
                          </a:cubicBezTo>
                          <a:cubicBezTo>
                            <a:pt x="0" y="152400"/>
                            <a:pt x="59094" y="0"/>
                            <a:pt x="59094" y="0"/>
                          </a:cubicBezTo>
                          <a:lnTo>
                            <a:pt x="59094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26" name="Group 131"/>
                <p:cNvGrpSpPr/>
                <p:nvPr/>
              </p:nvGrpSpPr>
              <p:grpSpPr>
                <a:xfrm rot="648275">
                  <a:off x="8812330" y="372262"/>
                  <a:ext cx="446750" cy="440409"/>
                  <a:chOff x="4066244" y="1216302"/>
                  <a:chExt cx="1477090" cy="547348"/>
                </a:xfrm>
              </p:grpSpPr>
              <p:sp>
                <p:nvSpPr>
                  <p:cNvPr id="227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067534" y="1260463"/>
                    <a:ext cx="169" cy="503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endParaRPr lang="en-US" sz="23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228" name="Group 35"/>
                  <p:cNvGrpSpPr/>
                  <p:nvPr/>
                </p:nvGrpSpPr>
                <p:grpSpPr>
                  <a:xfrm>
                    <a:off x="4066244" y="1216302"/>
                    <a:ext cx="1477090" cy="452416"/>
                    <a:chOff x="3736562" y="650245"/>
                    <a:chExt cx="1477090" cy="452416"/>
                  </a:xfrm>
                </p:grpSpPr>
                <p:sp>
                  <p:nvSpPr>
                    <p:cNvPr id="229" name="Oval 228"/>
                    <p:cNvSpPr/>
                    <p:nvPr/>
                  </p:nvSpPr>
                  <p:spPr>
                    <a:xfrm>
                      <a:off x="4446048" y="892617"/>
                      <a:ext cx="767604" cy="210044"/>
                    </a:xfrm>
                    <a:prstGeom prst="ellipse">
                      <a:avLst/>
                    </a:prstGeom>
                    <a:solidFill>
                      <a:srgbClr val="65773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0" name="Freeform 229"/>
                    <p:cNvSpPr/>
                    <p:nvPr/>
                  </p:nvSpPr>
                  <p:spPr>
                    <a:xfrm>
                      <a:off x="3736562" y="650245"/>
                      <a:ext cx="693576" cy="298578"/>
                    </a:xfrm>
                    <a:custGeom>
                      <a:avLst/>
                      <a:gdLst>
                        <a:gd name="connsiteX0" fmla="*/ 693576 w 693576"/>
                        <a:gd name="connsiteY0" fmla="*/ 298579 h 298579"/>
                        <a:gd name="connsiteX1" fmla="*/ 376335 w 693576"/>
                        <a:gd name="connsiteY1" fmla="*/ 261257 h 298579"/>
                        <a:gd name="connsiteX2" fmla="*/ 413658 w 693576"/>
                        <a:gd name="connsiteY2" fmla="*/ 93306 h 298579"/>
                        <a:gd name="connsiteX3" fmla="*/ 59094 w 693576"/>
                        <a:gd name="connsiteY3" fmla="*/ 167951 h 298579"/>
                        <a:gd name="connsiteX4" fmla="*/ 59094 w 693576"/>
                        <a:gd name="connsiteY4" fmla="*/ 0 h 298579"/>
                        <a:gd name="connsiteX5" fmla="*/ 59094 w 693576"/>
                        <a:gd name="connsiteY5" fmla="*/ 0 h 29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93576" h="298579">
                          <a:moveTo>
                            <a:pt x="693576" y="298579"/>
                          </a:moveTo>
                          <a:cubicBezTo>
                            <a:pt x="558282" y="297024"/>
                            <a:pt x="422988" y="295469"/>
                            <a:pt x="376335" y="261257"/>
                          </a:cubicBezTo>
                          <a:cubicBezTo>
                            <a:pt x="329682" y="227045"/>
                            <a:pt x="466531" y="108857"/>
                            <a:pt x="413658" y="93306"/>
                          </a:cubicBezTo>
                          <a:cubicBezTo>
                            <a:pt x="360785" y="77755"/>
                            <a:pt x="118188" y="183502"/>
                            <a:pt x="59094" y="167951"/>
                          </a:cubicBezTo>
                          <a:cubicBezTo>
                            <a:pt x="0" y="152400"/>
                            <a:pt x="59094" y="0"/>
                            <a:pt x="59094" y="0"/>
                          </a:cubicBezTo>
                          <a:lnTo>
                            <a:pt x="59094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534" name="Group 533"/>
          <p:cNvGrpSpPr/>
          <p:nvPr/>
        </p:nvGrpSpPr>
        <p:grpSpPr>
          <a:xfrm>
            <a:off x="6143010" y="1066800"/>
            <a:ext cx="1400790" cy="592809"/>
            <a:chOff x="6705600" y="1473329"/>
            <a:chExt cx="1400790" cy="592809"/>
          </a:xfrm>
        </p:grpSpPr>
        <p:grpSp>
          <p:nvGrpSpPr>
            <p:cNvPr id="328" name="Group 163"/>
            <p:cNvGrpSpPr/>
            <p:nvPr/>
          </p:nvGrpSpPr>
          <p:grpSpPr>
            <a:xfrm>
              <a:off x="6705600" y="1473329"/>
              <a:ext cx="1400790" cy="440409"/>
              <a:chOff x="7858290" y="372262"/>
              <a:chExt cx="1400790" cy="440409"/>
            </a:xfrm>
          </p:grpSpPr>
          <p:grpSp>
            <p:nvGrpSpPr>
              <p:cNvPr id="355" name="Group 111"/>
              <p:cNvGrpSpPr/>
              <p:nvPr/>
            </p:nvGrpSpPr>
            <p:grpSpPr>
              <a:xfrm rot="648275">
                <a:off x="7858290" y="372262"/>
                <a:ext cx="446750" cy="440409"/>
                <a:chOff x="4066244" y="1216302"/>
                <a:chExt cx="1477090" cy="547348"/>
              </a:xfrm>
            </p:grpSpPr>
            <p:sp>
              <p:nvSpPr>
                <p:cNvPr id="376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7534" y="1260463"/>
                  <a:ext cx="169" cy="5031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endParaRPr lang="en-US" sz="230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377" name="Group 35"/>
                <p:cNvGrpSpPr/>
                <p:nvPr/>
              </p:nvGrpSpPr>
              <p:grpSpPr>
                <a:xfrm>
                  <a:off x="4066244" y="1216302"/>
                  <a:ext cx="1477090" cy="452416"/>
                  <a:chOff x="3736562" y="650245"/>
                  <a:chExt cx="1477090" cy="452416"/>
                </a:xfrm>
              </p:grpSpPr>
              <p:sp>
                <p:nvSpPr>
                  <p:cNvPr id="378" name="Oval 377"/>
                  <p:cNvSpPr/>
                  <p:nvPr/>
                </p:nvSpPr>
                <p:spPr>
                  <a:xfrm>
                    <a:off x="4446048" y="892617"/>
                    <a:ext cx="767604" cy="210044"/>
                  </a:xfrm>
                  <a:prstGeom prst="ellipse">
                    <a:avLst/>
                  </a:prstGeom>
                  <a:solidFill>
                    <a:srgbClr val="C7F86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79" name="Freeform 378"/>
                  <p:cNvSpPr/>
                  <p:nvPr/>
                </p:nvSpPr>
                <p:spPr>
                  <a:xfrm>
                    <a:off x="3736562" y="650245"/>
                    <a:ext cx="693576" cy="298578"/>
                  </a:xfrm>
                  <a:custGeom>
                    <a:avLst/>
                    <a:gdLst>
                      <a:gd name="connsiteX0" fmla="*/ 693576 w 693576"/>
                      <a:gd name="connsiteY0" fmla="*/ 298579 h 298579"/>
                      <a:gd name="connsiteX1" fmla="*/ 376335 w 693576"/>
                      <a:gd name="connsiteY1" fmla="*/ 261257 h 298579"/>
                      <a:gd name="connsiteX2" fmla="*/ 413658 w 693576"/>
                      <a:gd name="connsiteY2" fmla="*/ 93306 h 298579"/>
                      <a:gd name="connsiteX3" fmla="*/ 59094 w 693576"/>
                      <a:gd name="connsiteY3" fmla="*/ 167951 h 298579"/>
                      <a:gd name="connsiteX4" fmla="*/ 59094 w 693576"/>
                      <a:gd name="connsiteY4" fmla="*/ 0 h 298579"/>
                      <a:gd name="connsiteX5" fmla="*/ 59094 w 693576"/>
                      <a:gd name="connsiteY5" fmla="*/ 0 h 298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576" h="298579">
                        <a:moveTo>
                          <a:pt x="693576" y="298579"/>
                        </a:moveTo>
                        <a:cubicBezTo>
                          <a:pt x="558282" y="297024"/>
                          <a:pt x="422988" y="295469"/>
                          <a:pt x="376335" y="261257"/>
                        </a:cubicBezTo>
                        <a:cubicBezTo>
                          <a:pt x="329682" y="227045"/>
                          <a:pt x="466531" y="108857"/>
                          <a:pt x="413658" y="93306"/>
                        </a:cubicBezTo>
                        <a:cubicBezTo>
                          <a:pt x="360785" y="77755"/>
                          <a:pt x="118188" y="183502"/>
                          <a:pt x="59094" y="167951"/>
                        </a:cubicBezTo>
                        <a:cubicBezTo>
                          <a:pt x="0" y="152400"/>
                          <a:pt x="59094" y="0"/>
                          <a:pt x="59094" y="0"/>
                        </a:cubicBezTo>
                        <a:lnTo>
                          <a:pt x="59094" y="0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356" name="Group 116"/>
              <p:cNvGrpSpPr/>
              <p:nvPr/>
            </p:nvGrpSpPr>
            <p:grpSpPr>
              <a:xfrm rot="648275">
                <a:off x="8096800" y="372262"/>
                <a:ext cx="446750" cy="440409"/>
                <a:chOff x="4066244" y="1216302"/>
                <a:chExt cx="1477090" cy="547348"/>
              </a:xfrm>
            </p:grpSpPr>
            <p:sp>
              <p:nvSpPr>
                <p:cNvPr id="372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7534" y="1260463"/>
                  <a:ext cx="169" cy="5031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endParaRPr lang="en-US" sz="230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373" name="Group 35"/>
                <p:cNvGrpSpPr/>
                <p:nvPr/>
              </p:nvGrpSpPr>
              <p:grpSpPr>
                <a:xfrm>
                  <a:off x="4066244" y="1216302"/>
                  <a:ext cx="1477090" cy="452416"/>
                  <a:chOff x="3736562" y="650245"/>
                  <a:chExt cx="1477090" cy="452416"/>
                </a:xfrm>
              </p:grpSpPr>
              <p:sp>
                <p:nvSpPr>
                  <p:cNvPr id="374" name="Oval 373"/>
                  <p:cNvSpPr/>
                  <p:nvPr/>
                </p:nvSpPr>
                <p:spPr>
                  <a:xfrm>
                    <a:off x="4446048" y="892617"/>
                    <a:ext cx="767604" cy="210044"/>
                  </a:xfrm>
                  <a:prstGeom prst="ellipse">
                    <a:avLst/>
                  </a:prstGeom>
                  <a:solidFill>
                    <a:srgbClr val="D2FF6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75" name="Freeform 374"/>
                  <p:cNvSpPr/>
                  <p:nvPr/>
                </p:nvSpPr>
                <p:spPr>
                  <a:xfrm>
                    <a:off x="3736562" y="650245"/>
                    <a:ext cx="693576" cy="298578"/>
                  </a:xfrm>
                  <a:custGeom>
                    <a:avLst/>
                    <a:gdLst>
                      <a:gd name="connsiteX0" fmla="*/ 693576 w 693576"/>
                      <a:gd name="connsiteY0" fmla="*/ 298579 h 298579"/>
                      <a:gd name="connsiteX1" fmla="*/ 376335 w 693576"/>
                      <a:gd name="connsiteY1" fmla="*/ 261257 h 298579"/>
                      <a:gd name="connsiteX2" fmla="*/ 413658 w 693576"/>
                      <a:gd name="connsiteY2" fmla="*/ 93306 h 298579"/>
                      <a:gd name="connsiteX3" fmla="*/ 59094 w 693576"/>
                      <a:gd name="connsiteY3" fmla="*/ 167951 h 298579"/>
                      <a:gd name="connsiteX4" fmla="*/ 59094 w 693576"/>
                      <a:gd name="connsiteY4" fmla="*/ 0 h 298579"/>
                      <a:gd name="connsiteX5" fmla="*/ 59094 w 693576"/>
                      <a:gd name="connsiteY5" fmla="*/ 0 h 298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576" h="298579">
                        <a:moveTo>
                          <a:pt x="693576" y="298579"/>
                        </a:moveTo>
                        <a:cubicBezTo>
                          <a:pt x="558282" y="297024"/>
                          <a:pt x="422988" y="295469"/>
                          <a:pt x="376335" y="261257"/>
                        </a:cubicBezTo>
                        <a:cubicBezTo>
                          <a:pt x="329682" y="227045"/>
                          <a:pt x="466531" y="108857"/>
                          <a:pt x="413658" y="93306"/>
                        </a:cubicBezTo>
                        <a:cubicBezTo>
                          <a:pt x="360785" y="77755"/>
                          <a:pt x="118188" y="183502"/>
                          <a:pt x="59094" y="167951"/>
                        </a:cubicBezTo>
                        <a:cubicBezTo>
                          <a:pt x="0" y="152400"/>
                          <a:pt x="59094" y="0"/>
                          <a:pt x="59094" y="0"/>
                        </a:cubicBezTo>
                        <a:lnTo>
                          <a:pt x="59094" y="0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357" name="Group 121"/>
              <p:cNvGrpSpPr/>
              <p:nvPr/>
            </p:nvGrpSpPr>
            <p:grpSpPr>
              <a:xfrm rot="648275">
                <a:off x="8335310" y="372262"/>
                <a:ext cx="446750" cy="440409"/>
                <a:chOff x="4066244" y="1216302"/>
                <a:chExt cx="1477090" cy="547348"/>
              </a:xfrm>
            </p:grpSpPr>
            <p:sp>
              <p:nvSpPr>
                <p:cNvPr id="368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7534" y="1260463"/>
                  <a:ext cx="169" cy="5031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endParaRPr lang="en-US" sz="230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369" name="Group 35"/>
                <p:cNvGrpSpPr/>
                <p:nvPr/>
              </p:nvGrpSpPr>
              <p:grpSpPr>
                <a:xfrm>
                  <a:off x="4066244" y="1216302"/>
                  <a:ext cx="1477090" cy="452416"/>
                  <a:chOff x="3736562" y="650245"/>
                  <a:chExt cx="1477090" cy="452416"/>
                </a:xfrm>
              </p:grpSpPr>
              <p:sp>
                <p:nvSpPr>
                  <p:cNvPr id="370" name="Oval 369"/>
                  <p:cNvSpPr/>
                  <p:nvPr/>
                </p:nvSpPr>
                <p:spPr>
                  <a:xfrm>
                    <a:off x="4446048" y="892617"/>
                    <a:ext cx="767604" cy="210044"/>
                  </a:xfrm>
                  <a:prstGeom prst="ellipse">
                    <a:avLst/>
                  </a:prstGeom>
                  <a:solidFill>
                    <a:srgbClr val="D2FF6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71" name="Freeform 370"/>
                  <p:cNvSpPr/>
                  <p:nvPr/>
                </p:nvSpPr>
                <p:spPr>
                  <a:xfrm>
                    <a:off x="3736562" y="650245"/>
                    <a:ext cx="693576" cy="298578"/>
                  </a:xfrm>
                  <a:custGeom>
                    <a:avLst/>
                    <a:gdLst>
                      <a:gd name="connsiteX0" fmla="*/ 693576 w 693576"/>
                      <a:gd name="connsiteY0" fmla="*/ 298579 h 298579"/>
                      <a:gd name="connsiteX1" fmla="*/ 376335 w 693576"/>
                      <a:gd name="connsiteY1" fmla="*/ 261257 h 298579"/>
                      <a:gd name="connsiteX2" fmla="*/ 413658 w 693576"/>
                      <a:gd name="connsiteY2" fmla="*/ 93306 h 298579"/>
                      <a:gd name="connsiteX3" fmla="*/ 59094 w 693576"/>
                      <a:gd name="connsiteY3" fmla="*/ 167951 h 298579"/>
                      <a:gd name="connsiteX4" fmla="*/ 59094 w 693576"/>
                      <a:gd name="connsiteY4" fmla="*/ 0 h 298579"/>
                      <a:gd name="connsiteX5" fmla="*/ 59094 w 693576"/>
                      <a:gd name="connsiteY5" fmla="*/ 0 h 298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576" h="298579">
                        <a:moveTo>
                          <a:pt x="693576" y="298579"/>
                        </a:moveTo>
                        <a:cubicBezTo>
                          <a:pt x="558282" y="297024"/>
                          <a:pt x="422988" y="295469"/>
                          <a:pt x="376335" y="261257"/>
                        </a:cubicBezTo>
                        <a:cubicBezTo>
                          <a:pt x="329682" y="227045"/>
                          <a:pt x="466531" y="108857"/>
                          <a:pt x="413658" y="93306"/>
                        </a:cubicBezTo>
                        <a:cubicBezTo>
                          <a:pt x="360785" y="77755"/>
                          <a:pt x="118188" y="183502"/>
                          <a:pt x="59094" y="167951"/>
                        </a:cubicBezTo>
                        <a:cubicBezTo>
                          <a:pt x="0" y="152400"/>
                          <a:pt x="59094" y="0"/>
                          <a:pt x="59094" y="0"/>
                        </a:cubicBezTo>
                        <a:lnTo>
                          <a:pt x="59094" y="0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358" name="Group 126"/>
              <p:cNvGrpSpPr/>
              <p:nvPr/>
            </p:nvGrpSpPr>
            <p:grpSpPr>
              <a:xfrm rot="648275">
                <a:off x="8573820" y="372262"/>
                <a:ext cx="446750" cy="440409"/>
                <a:chOff x="4066244" y="1216302"/>
                <a:chExt cx="1477090" cy="547348"/>
              </a:xfrm>
            </p:grpSpPr>
            <p:sp>
              <p:nvSpPr>
                <p:cNvPr id="364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7534" y="1260463"/>
                  <a:ext cx="169" cy="5031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endParaRPr lang="en-US" sz="230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365" name="Group 35"/>
                <p:cNvGrpSpPr/>
                <p:nvPr/>
              </p:nvGrpSpPr>
              <p:grpSpPr>
                <a:xfrm>
                  <a:off x="4066244" y="1216302"/>
                  <a:ext cx="1477090" cy="452416"/>
                  <a:chOff x="3736562" y="650245"/>
                  <a:chExt cx="1477090" cy="452416"/>
                </a:xfrm>
              </p:grpSpPr>
              <p:sp>
                <p:nvSpPr>
                  <p:cNvPr id="366" name="Oval 365"/>
                  <p:cNvSpPr/>
                  <p:nvPr/>
                </p:nvSpPr>
                <p:spPr>
                  <a:xfrm>
                    <a:off x="4446048" y="892617"/>
                    <a:ext cx="767604" cy="210044"/>
                  </a:xfrm>
                  <a:prstGeom prst="ellipse">
                    <a:avLst/>
                  </a:prstGeom>
                  <a:solidFill>
                    <a:srgbClr val="C7F86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7" name="Freeform 366"/>
                  <p:cNvSpPr/>
                  <p:nvPr/>
                </p:nvSpPr>
                <p:spPr>
                  <a:xfrm>
                    <a:off x="3736562" y="650245"/>
                    <a:ext cx="693576" cy="298578"/>
                  </a:xfrm>
                  <a:custGeom>
                    <a:avLst/>
                    <a:gdLst>
                      <a:gd name="connsiteX0" fmla="*/ 693576 w 693576"/>
                      <a:gd name="connsiteY0" fmla="*/ 298579 h 298579"/>
                      <a:gd name="connsiteX1" fmla="*/ 376335 w 693576"/>
                      <a:gd name="connsiteY1" fmla="*/ 261257 h 298579"/>
                      <a:gd name="connsiteX2" fmla="*/ 413658 w 693576"/>
                      <a:gd name="connsiteY2" fmla="*/ 93306 h 298579"/>
                      <a:gd name="connsiteX3" fmla="*/ 59094 w 693576"/>
                      <a:gd name="connsiteY3" fmla="*/ 167951 h 298579"/>
                      <a:gd name="connsiteX4" fmla="*/ 59094 w 693576"/>
                      <a:gd name="connsiteY4" fmla="*/ 0 h 298579"/>
                      <a:gd name="connsiteX5" fmla="*/ 59094 w 693576"/>
                      <a:gd name="connsiteY5" fmla="*/ 0 h 298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576" h="298579">
                        <a:moveTo>
                          <a:pt x="693576" y="298579"/>
                        </a:moveTo>
                        <a:cubicBezTo>
                          <a:pt x="558282" y="297024"/>
                          <a:pt x="422988" y="295469"/>
                          <a:pt x="376335" y="261257"/>
                        </a:cubicBezTo>
                        <a:cubicBezTo>
                          <a:pt x="329682" y="227045"/>
                          <a:pt x="466531" y="108857"/>
                          <a:pt x="413658" y="93306"/>
                        </a:cubicBezTo>
                        <a:cubicBezTo>
                          <a:pt x="360785" y="77755"/>
                          <a:pt x="118188" y="183502"/>
                          <a:pt x="59094" y="167951"/>
                        </a:cubicBezTo>
                        <a:cubicBezTo>
                          <a:pt x="0" y="152400"/>
                          <a:pt x="59094" y="0"/>
                          <a:pt x="59094" y="0"/>
                        </a:cubicBezTo>
                        <a:lnTo>
                          <a:pt x="59094" y="0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359" name="Group 131"/>
              <p:cNvGrpSpPr/>
              <p:nvPr/>
            </p:nvGrpSpPr>
            <p:grpSpPr>
              <a:xfrm rot="648275">
                <a:off x="8812330" y="372262"/>
                <a:ext cx="446750" cy="440409"/>
                <a:chOff x="4066244" y="1216302"/>
                <a:chExt cx="1477090" cy="547348"/>
              </a:xfrm>
            </p:grpSpPr>
            <p:sp>
              <p:nvSpPr>
                <p:cNvPr id="360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7534" y="1260463"/>
                  <a:ext cx="169" cy="5031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endParaRPr lang="en-US" sz="230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361" name="Group 35"/>
                <p:cNvGrpSpPr/>
                <p:nvPr/>
              </p:nvGrpSpPr>
              <p:grpSpPr>
                <a:xfrm>
                  <a:off x="4066244" y="1216302"/>
                  <a:ext cx="1477090" cy="452416"/>
                  <a:chOff x="3736562" y="650245"/>
                  <a:chExt cx="1477090" cy="452416"/>
                </a:xfrm>
              </p:grpSpPr>
              <p:sp>
                <p:nvSpPr>
                  <p:cNvPr id="362" name="Oval 361"/>
                  <p:cNvSpPr/>
                  <p:nvPr/>
                </p:nvSpPr>
                <p:spPr>
                  <a:xfrm>
                    <a:off x="4446048" y="892617"/>
                    <a:ext cx="767604" cy="210044"/>
                  </a:xfrm>
                  <a:prstGeom prst="ellipse">
                    <a:avLst/>
                  </a:prstGeom>
                  <a:solidFill>
                    <a:srgbClr val="C7F86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3" name="Freeform 362"/>
                  <p:cNvSpPr/>
                  <p:nvPr/>
                </p:nvSpPr>
                <p:spPr>
                  <a:xfrm>
                    <a:off x="3736562" y="650245"/>
                    <a:ext cx="693576" cy="298578"/>
                  </a:xfrm>
                  <a:custGeom>
                    <a:avLst/>
                    <a:gdLst>
                      <a:gd name="connsiteX0" fmla="*/ 693576 w 693576"/>
                      <a:gd name="connsiteY0" fmla="*/ 298579 h 298579"/>
                      <a:gd name="connsiteX1" fmla="*/ 376335 w 693576"/>
                      <a:gd name="connsiteY1" fmla="*/ 261257 h 298579"/>
                      <a:gd name="connsiteX2" fmla="*/ 413658 w 693576"/>
                      <a:gd name="connsiteY2" fmla="*/ 93306 h 298579"/>
                      <a:gd name="connsiteX3" fmla="*/ 59094 w 693576"/>
                      <a:gd name="connsiteY3" fmla="*/ 167951 h 298579"/>
                      <a:gd name="connsiteX4" fmla="*/ 59094 w 693576"/>
                      <a:gd name="connsiteY4" fmla="*/ 0 h 298579"/>
                      <a:gd name="connsiteX5" fmla="*/ 59094 w 693576"/>
                      <a:gd name="connsiteY5" fmla="*/ 0 h 298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576" h="298579">
                        <a:moveTo>
                          <a:pt x="693576" y="298579"/>
                        </a:moveTo>
                        <a:cubicBezTo>
                          <a:pt x="558282" y="297024"/>
                          <a:pt x="422988" y="295469"/>
                          <a:pt x="376335" y="261257"/>
                        </a:cubicBezTo>
                        <a:cubicBezTo>
                          <a:pt x="329682" y="227045"/>
                          <a:pt x="466531" y="108857"/>
                          <a:pt x="413658" y="93306"/>
                        </a:cubicBezTo>
                        <a:cubicBezTo>
                          <a:pt x="360785" y="77755"/>
                          <a:pt x="118188" y="183502"/>
                          <a:pt x="59094" y="167951"/>
                        </a:cubicBezTo>
                        <a:cubicBezTo>
                          <a:pt x="0" y="152400"/>
                          <a:pt x="59094" y="0"/>
                          <a:pt x="59094" y="0"/>
                        </a:cubicBezTo>
                        <a:lnTo>
                          <a:pt x="59094" y="0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  <p:grpSp>
          <p:nvGrpSpPr>
            <p:cNvPr id="329" name="Group 189"/>
            <p:cNvGrpSpPr/>
            <p:nvPr/>
          </p:nvGrpSpPr>
          <p:grpSpPr>
            <a:xfrm>
              <a:off x="6705600" y="1625729"/>
              <a:ext cx="1400790" cy="440409"/>
              <a:chOff x="7858290" y="372262"/>
              <a:chExt cx="1400790" cy="440409"/>
            </a:xfrm>
          </p:grpSpPr>
          <p:grpSp>
            <p:nvGrpSpPr>
              <p:cNvPr id="330" name="Group 111"/>
              <p:cNvGrpSpPr/>
              <p:nvPr/>
            </p:nvGrpSpPr>
            <p:grpSpPr>
              <a:xfrm rot="648275">
                <a:off x="7858290" y="372262"/>
                <a:ext cx="446750" cy="440409"/>
                <a:chOff x="4066244" y="1216302"/>
                <a:chExt cx="1477090" cy="547348"/>
              </a:xfrm>
            </p:grpSpPr>
            <p:sp>
              <p:nvSpPr>
                <p:cNvPr id="351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7534" y="1260463"/>
                  <a:ext cx="169" cy="5031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endParaRPr lang="en-US" sz="230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352" name="Group 35"/>
                <p:cNvGrpSpPr/>
                <p:nvPr/>
              </p:nvGrpSpPr>
              <p:grpSpPr>
                <a:xfrm>
                  <a:off x="4066244" y="1216302"/>
                  <a:ext cx="1477090" cy="452416"/>
                  <a:chOff x="3736562" y="650245"/>
                  <a:chExt cx="1477090" cy="452416"/>
                </a:xfrm>
              </p:grpSpPr>
              <p:sp>
                <p:nvSpPr>
                  <p:cNvPr id="353" name="Oval 352"/>
                  <p:cNvSpPr/>
                  <p:nvPr/>
                </p:nvSpPr>
                <p:spPr>
                  <a:xfrm>
                    <a:off x="4446048" y="892617"/>
                    <a:ext cx="767604" cy="210044"/>
                  </a:xfrm>
                  <a:prstGeom prst="ellipse">
                    <a:avLst/>
                  </a:prstGeom>
                  <a:solidFill>
                    <a:srgbClr val="C7F86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54" name="Freeform 353"/>
                  <p:cNvSpPr/>
                  <p:nvPr/>
                </p:nvSpPr>
                <p:spPr>
                  <a:xfrm>
                    <a:off x="3736562" y="650245"/>
                    <a:ext cx="693576" cy="298578"/>
                  </a:xfrm>
                  <a:custGeom>
                    <a:avLst/>
                    <a:gdLst>
                      <a:gd name="connsiteX0" fmla="*/ 693576 w 693576"/>
                      <a:gd name="connsiteY0" fmla="*/ 298579 h 298579"/>
                      <a:gd name="connsiteX1" fmla="*/ 376335 w 693576"/>
                      <a:gd name="connsiteY1" fmla="*/ 261257 h 298579"/>
                      <a:gd name="connsiteX2" fmla="*/ 413658 w 693576"/>
                      <a:gd name="connsiteY2" fmla="*/ 93306 h 298579"/>
                      <a:gd name="connsiteX3" fmla="*/ 59094 w 693576"/>
                      <a:gd name="connsiteY3" fmla="*/ 167951 h 298579"/>
                      <a:gd name="connsiteX4" fmla="*/ 59094 w 693576"/>
                      <a:gd name="connsiteY4" fmla="*/ 0 h 298579"/>
                      <a:gd name="connsiteX5" fmla="*/ 59094 w 693576"/>
                      <a:gd name="connsiteY5" fmla="*/ 0 h 298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576" h="298579">
                        <a:moveTo>
                          <a:pt x="693576" y="298579"/>
                        </a:moveTo>
                        <a:cubicBezTo>
                          <a:pt x="558282" y="297024"/>
                          <a:pt x="422988" y="295469"/>
                          <a:pt x="376335" y="261257"/>
                        </a:cubicBezTo>
                        <a:cubicBezTo>
                          <a:pt x="329682" y="227045"/>
                          <a:pt x="466531" y="108857"/>
                          <a:pt x="413658" y="93306"/>
                        </a:cubicBezTo>
                        <a:cubicBezTo>
                          <a:pt x="360785" y="77755"/>
                          <a:pt x="118188" y="183502"/>
                          <a:pt x="59094" y="167951"/>
                        </a:cubicBezTo>
                        <a:cubicBezTo>
                          <a:pt x="0" y="152400"/>
                          <a:pt x="59094" y="0"/>
                          <a:pt x="59094" y="0"/>
                        </a:cubicBezTo>
                        <a:lnTo>
                          <a:pt x="59094" y="0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331" name="Group 116"/>
              <p:cNvGrpSpPr/>
              <p:nvPr/>
            </p:nvGrpSpPr>
            <p:grpSpPr>
              <a:xfrm rot="648275">
                <a:off x="8096800" y="372262"/>
                <a:ext cx="446750" cy="440409"/>
                <a:chOff x="4066244" y="1216302"/>
                <a:chExt cx="1477090" cy="547348"/>
              </a:xfrm>
            </p:grpSpPr>
            <p:sp>
              <p:nvSpPr>
                <p:cNvPr id="347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7534" y="1260463"/>
                  <a:ext cx="169" cy="5031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endParaRPr lang="en-US" sz="230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348" name="Group 35"/>
                <p:cNvGrpSpPr/>
                <p:nvPr/>
              </p:nvGrpSpPr>
              <p:grpSpPr>
                <a:xfrm>
                  <a:off x="4066244" y="1216302"/>
                  <a:ext cx="1477090" cy="452416"/>
                  <a:chOff x="3736562" y="650245"/>
                  <a:chExt cx="1477090" cy="452416"/>
                </a:xfrm>
              </p:grpSpPr>
              <p:sp>
                <p:nvSpPr>
                  <p:cNvPr id="349" name="Oval 348"/>
                  <p:cNvSpPr/>
                  <p:nvPr/>
                </p:nvSpPr>
                <p:spPr>
                  <a:xfrm>
                    <a:off x="4446048" y="892617"/>
                    <a:ext cx="767604" cy="210044"/>
                  </a:xfrm>
                  <a:prstGeom prst="ellipse">
                    <a:avLst/>
                  </a:prstGeom>
                  <a:solidFill>
                    <a:srgbClr val="C7F86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50" name="Freeform 349"/>
                  <p:cNvSpPr/>
                  <p:nvPr/>
                </p:nvSpPr>
                <p:spPr>
                  <a:xfrm>
                    <a:off x="3736562" y="650245"/>
                    <a:ext cx="693576" cy="298578"/>
                  </a:xfrm>
                  <a:custGeom>
                    <a:avLst/>
                    <a:gdLst>
                      <a:gd name="connsiteX0" fmla="*/ 693576 w 693576"/>
                      <a:gd name="connsiteY0" fmla="*/ 298579 h 298579"/>
                      <a:gd name="connsiteX1" fmla="*/ 376335 w 693576"/>
                      <a:gd name="connsiteY1" fmla="*/ 261257 h 298579"/>
                      <a:gd name="connsiteX2" fmla="*/ 413658 w 693576"/>
                      <a:gd name="connsiteY2" fmla="*/ 93306 h 298579"/>
                      <a:gd name="connsiteX3" fmla="*/ 59094 w 693576"/>
                      <a:gd name="connsiteY3" fmla="*/ 167951 h 298579"/>
                      <a:gd name="connsiteX4" fmla="*/ 59094 w 693576"/>
                      <a:gd name="connsiteY4" fmla="*/ 0 h 298579"/>
                      <a:gd name="connsiteX5" fmla="*/ 59094 w 693576"/>
                      <a:gd name="connsiteY5" fmla="*/ 0 h 298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576" h="298579">
                        <a:moveTo>
                          <a:pt x="693576" y="298579"/>
                        </a:moveTo>
                        <a:cubicBezTo>
                          <a:pt x="558282" y="297024"/>
                          <a:pt x="422988" y="295469"/>
                          <a:pt x="376335" y="261257"/>
                        </a:cubicBezTo>
                        <a:cubicBezTo>
                          <a:pt x="329682" y="227045"/>
                          <a:pt x="466531" y="108857"/>
                          <a:pt x="413658" y="93306"/>
                        </a:cubicBezTo>
                        <a:cubicBezTo>
                          <a:pt x="360785" y="77755"/>
                          <a:pt x="118188" y="183502"/>
                          <a:pt x="59094" y="167951"/>
                        </a:cubicBezTo>
                        <a:cubicBezTo>
                          <a:pt x="0" y="152400"/>
                          <a:pt x="59094" y="0"/>
                          <a:pt x="59094" y="0"/>
                        </a:cubicBezTo>
                        <a:lnTo>
                          <a:pt x="59094" y="0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332" name="Group 121"/>
              <p:cNvGrpSpPr/>
              <p:nvPr/>
            </p:nvGrpSpPr>
            <p:grpSpPr>
              <a:xfrm rot="648275">
                <a:off x="8335310" y="372262"/>
                <a:ext cx="446750" cy="440409"/>
                <a:chOff x="4066244" y="1216302"/>
                <a:chExt cx="1477090" cy="547348"/>
              </a:xfrm>
            </p:grpSpPr>
            <p:sp>
              <p:nvSpPr>
                <p:cNvPr id="343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7534" y="1260463"/>
                  <a:ext cx="169" cy="5031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endParaRPr lang="en-US" sz="230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344" name="Group 35"/>
                <p:cNvGrpSpPr/>
                <p:nvPr/>
              </p:nvGrpSpPr>
              <p:grpSpPr>
                <a:xfrm>
                  <a:off x="4066244" y="1216302"/>
                  <a:ext cx="1477090" cy="452416"/>
                  <a:chOff x="3736562" y="650245"/>
                  <a:chExt cx="1477090" cy="452416"/>
                </a:xfrm>
              </p:grpSpPr>
              <p:sp>
                <p:nvSpPr>
                  <p:cNvPr id="345" name="Oval 344"/>
                  <p:cNvSpPr/>
                  <p:nvPr/>
                </p:nvSpPr>
                <p:spPr>
                  <a:xfrm>
                    <a:off x="4446048" y="892617"/>
                    <a:ext cx="767604" cy="210044"/>
                  </a:xfrm>
                  <a:prstGeom prst="ellipse">
                    <a:avLst/>
                  </a:prstGeom>
                  <a:solidFill>
                    <a:srgbClr val="C7F86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46" name="Freeform 345"/>
                  <p:cNvSpPr/>
                  <p:nvPr/>
                </p:nvSpPr>
                <p:spPr>
                  <a:xfrm>
                    <a:off x="3736562" y="650245"/>
                    <a:ext cx="693576" cy="298578"/>
                  </a:xfrm>
                  <a:custGeom>
                    <a:avLst/>
                    <a:gdLst>
                      <a:gd name="connsiteX0" fmla="*/ 693576 w 693576"/>
                      <a:gd name="connsiteY0" fmla="*/ 298579 h 298579"/>
                      <a:gd name="connsiteX1" fmla="*/ 376335 w 693576"/>
                      <a:gd name="connsiteY1" fmla="*/ 261257 h 298579"/>
                      <a:gd name="connsiteX2" fmla="*/ 413658 w 693576"/>
                      <a:gd name="connsiteY2" fmla="*/ 93306 h 298579"/>
                      <a:gd name="connsiteX3" fmla="*/ 59094 w 693576"/>
                      <a:gd name="connsiteY3" fmla="*/ 167951 h 298579"/>
                      <a:gd name="connsiteX4" fmla="*/ 59094 w 693576"/>
                      <a:gd name="connsiteY4" fmla="*/ 0 h 298579"/>
                      <a:gd name="connsiteX5" fmla="*/ 59094 w 693576"/>
                      <a:gd name="connsiteY5" fmla="*/ 0 h 298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576" h="298579">
                        <a:moveTo>
                          <a:pt x="693576" y="298579"/>
                        </a:moveTo>
                        <a:cubicBezTo>
                          <a:pt x="558282" y="297024"/>
                          <a:pt x="422988" y="295469"/>
                          <a:pt x="376335" y="261257"/>
                        </a:cubicBezTo>
                        <a:cubicBezTo>
                          <a:pt x="329682" y="227045"/>
                          <a:pt x="466531" y="108857"/>
                          <a:pt x="413658" y="93306"/>
                        </a:cubicBezTo>
                        <a:cubicBezTo>
                          <a:pt x="360785" y="77755"/>
                          <a:pt x="118188" y="183502"/>
                          <a:pt x="59094" y="167951"/>
                        </a:cubicBezTo>
                        <a:cubicBezTo>
                          <a:pt x="0" y="152400"/>
                          <a:pt x="59094" y="0"/>
                          <a:pt x="59094" y="0"/>
                        </a:cubicBezTo>
                        <a:lnTo>
                          <a:pt x="59094" y="0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333" name="Group 126"/>
              <p:cNvGrpSpPr/>
              <p:nvPr/>
            </p:nvGrpSpPr>
            <p:grpSpPr>
              <a:xfrm rot="648275">
                <a:off x="8573820" y="372262"/>
                <a:ext cx="446750" cy="440409"/>
                <a:chOff x="4066244" y="1216302"/>
                <a:chExt cx="1477090" cy="547348"/>
              </a:xfrm>
            </p:grpSpPr>
            <p:sp>
              <p:nvSpPr>
                <p:cNvPr id="339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7534" y="1260463"/>
                  <a:ext cx="169" cy="5031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endParaRPr lang="en-US" sz="230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340" name="Group 35"/>
                <p:cNvGrpSpPr/>
                <p:nvPr/>
              </p:nvGrpSpPr>
              <p:grpSpPr>
                <a:xfrm>
                  <a:off x="4066244" y="1216302"/>
                  <a:ext cx="1477090" cy="452416"/>
                  <a:chOff x="3736562" y="650245"/>
                  <a:chExt cx="1477090" cy="452416"/>
                </a:xfrm>
              </p:grpSpPr>
              <p:sp>
                <p:nvSpPr>
                  <p:cNvPr id="341" name="Oval 340"/>
                  <p:cNvSpPr/>
                  <p:nvPr/>
                </p:nvSpPr>
                <p:spPr>
                  <a:xfrm>
                    <a:off x="4446048" y="892617"/>
                    <a:ext cx="767604" cy="210044"/>
                  </a:xfrm>
                  <a:prstGeom prst="ellipse">
                    <a:avLst/>
                  </a:prstGeom>
                  <a:solidFill>
                    <a:srgbClr val="C7F86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42" name="Freeform 341"/>
                  <p:cNvSpPr/>
                  <p:nvPr/>
                </p:nvSpPr>
                <p:spPr>
                  <a:xfrm>
                    <a:off x="3736562" y="650245"/>
                    <a:ext cx="693576" cy="298578"/>
                  </a:xfrm>
                  <a:custGeom>
                    <a:avLst/>
                    <a:gdLst>
                      <a:gd name="connsiteX0" fmla="*/ 693576 w 693576"/>
                      <a:gd name="connsiteY0" fmla="*/ 298579 h 298579"/>
                      <a:gd name="connsiteX1" fmla="*/ 376335 w 693576"/>
                      <a:gd name="connsiteY1" fmla="*/ 261257 h 298579"/>
                      <a:gd name="connsiteX2" fmla="*/ 413658 w 693576"/>
                      <a:gd name="connsiteY2" fmla="*/ 93306 h 298579"/>
                      <a:gd name="connsiteX3" fmla="*/ 59094 w 693576"/>
                      <a:gd name="connsiteY3" fmla="*/ 167951 h 298579"/>
                      <a:gd name="connsiteX4" fmla="*/ 59094 w 693576"/>
                      <a:gd name="connsiteY4" fmla="*/ 0 h 298579"/>
                      <a:gd name="connsiteX5" fmla="*/ 59094 w 693576"/>
                      <a:gd name="connsiteY5" fmla="*/ 0 h 298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576" h="298579">
                        <a:moveTo>
                          <a:pt x="693576" y="298579"/>
                        </a:moveTo>
                        <a:cubicBezTo>
                          <a:pt x="558282" y="297024"/>
                          <a:pt x="422988" y="295469"/>
                          <a:pt x="376335" y="261257"/>
                        </a:cubicBezTo>
                        <a:cubicBezTo>
                          <a:pt x="329682" y="227045"/>
                          <a:pt x="466531" y="108857"/>
                          <a:pt x="413658" y="93306"/>
                        </a:cubicBezTo>
                        <a:cubicBezTo>
                          <a:pt x="360785" y="77755"/>
                          <a:pt x="118188" y="183502"/>
                          <a:pt x="59094" y="167951"/>
                        </a:cubicBezTo>
                        <a:cubicBezTo>
                          <a:pt x="0" y="152400"/>
                          <a:pt x="59094" y="0"/>
                          <a:pt x="59094" y="0"/>
                        </a:cubicBezTo>
                        <a:lnTo>
                          <a:pt x="59094" y="0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334" name="Group 131"/>
              <p:cNvGrpSpPr/>
              <p:nvPr/>
            </p:nvGrpSpPr>
            <p:grpSpPr>
              <a:xfrm rot="648275">
                <a:off x="8812330" y="372262"/>
                <a:ext cx="446750" cy="440409"/>
                <a:chOff x="4066244" y="1216302"/>
                <a:chExt cx="1477090" cy="547348"/>
              </a:xfrm>
            </p:grpSpPr>
            <p:sp>
              <p:nvSpPr>
                <p:cNvPr id="335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7534" y="1260463"/>
                  <a:ext cx="169" cy="5031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endParaRPr lang="en-US" sz="230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336" name="Group 35"/>
                <p:cNvGrpSpPr/>
                <p:nvPr/>
              </p:nvGrpSpPr>
              <p:grpSpPr>
                <a:xfrm>
                  <a:off x="4066244" y="1216302"/>
                  <a:ext cx="1477090" cy="452416"/>
                  <a:chOff x="3736562" y="650245"/>
                  <a:chExt cx="1477090" cy="452416"/>
                </a:xfrm>
              </p:grpSpPr>
              <p:sp>
                <p:nvSpPr>
                  <p:cNvPr id="337" name="Oval 336"/>
                  <p:cNvSpPr/>
                  <p:nvPr/>
                </p:nvSpPr>
                <p:spPr>
                  <a:xfrm>
                    <a:off x="4446048" y="892617"/>
                    <a:ext cx="767604" cy="210044"/>
                  </a:xfrm>
                  <a:prstGeom prst="ellipse">
                    <a:avLst/>
                  </a:prstGeom>
                  <a:solidFill>
                    <a:srgbClr val="C7F86E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8" name="Freeform 337"/>
                  <p:cNvSpPr/>
                  <p:nvPr/>
                </p:nvSpPr>
                <p:spPr>
                  <a:xfrm>
                    <a:off x="3736562" y="650245"/>
                    <a:ext cx="693576" cy="298578"/>
                  </a:xfrm>
                  <a:custGeom>
                    <a:avLst/>
                    <a:gdLst>
                      <a:gd name="connsiteX0" fmla="*/ 693576 w 693576"/>
                      <a:gd name="connsiteY0" fmla="*/ 298579 h 298579"/>
                      <a:gd name="connsiteX1" fmla="*/ 376335 w 693576"/>
                      <a:gd name="connsiteY1" fmla="*/ 261257 h 298579"/>
                      <a:gd name="connsiteX2" fmla="*/ 413658 w 693576"/>
                      <a:gd name="connsiteY2" fmla="*/ 93306 h 298579"/>
                      <a:gd name="connsiteX3" fmla="*/ 59094 w 693576"/>
                      <a:gd name="connsiteY3" fmla="*/ 167951 h 298579"/>
                      <a:gd name="connsiteX4" fmla="*/ 59094 w 693576"/>
                      <a:gd name="connsiteY4" fmla="*/ 0 h 298579"/>
                      <a:gd name="connsiteX5" fmla="*/ 59094 w 693576"/>
                      <a:gd name="connsiteY5" fmla="*/ 0 h 298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576" h="298579">
                        <a:moveTo>
                          <a:pt x="693576" y="298579"/>
                        </a:moveTo>
                        <a:cubicBezTo>
                          <a:pt x="558282" y="297024"/>
                          <a:pt x="422988" y="295469"/>
                          <a:pt x="376335" y="261257"/>
                        </a:cubicBezTo>
                        <a:cubicBezTo>
                          <a:pt x="329682" y="227045"/>
                          <a:pt x="466531" y="108857"/>
                          <a:pt x="413658" y="93306"/>
                        </a:cubicBezTo>
                        <a:cubicBezTo>
                          <a:pt x="360785" y="77755"/>
                          <a:pt x="118188" y="183502"/>
                          <a:pt x="59094" y="167951"/>
                        </a:cubicBezTo>
                        <a:cubicBezTo>
                          <a:pt x="0" y="152400"/>
                          <a:pt x="59094" y="0"/>
                          <a:pt x="59094" y="0"/>
                        </a:cubicBezTo>
                        <a:lnTo>
                          <a:pt x="59094" y="0"/>
                        </a:ln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</p:grpSp>
      <p:sp>
        <p:nvSpPr>
          <p:cNvPr id="37" name="Rectangle 36"/>
          <p:cNvSpPr/>
          <p:nvPr/>
        </p:nvSpPr>
        <p:spPr>
          <a:xfrm>
            <a:off x="3906148" y="-64532"/>
            <a:ext cx="241845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Frequency 0.8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5170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915400" cy="4572000"/>
          </a:xfrm>
        </p:spPr>
        <p:txBody>
          <a:bodyPr>
            <a:normAutofit/>
          </a:bodyPr>
          <a:lstStyle/>
          <a:p>
            <a:pPr lvl="1" eaLnBrk="1" hangingPunct="1"/>
            <a:endParaRPr lang="en-US" sz="2400" b="1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Arial" charset="0"/>
              </a:rPr>
              <a:t>HWE provides a null hypothesis against which we can test many theories of evolution (provides a framework to help understand when allele and genotype frequencies </a:t>
            </a:r>
            <a:r>
              <a:rPr lang="en-US" sz="2400" b="1" i="1" dirty="0" smtClean="0">
                <a:latin typeface="Arial" charset="0"/>
              </a:rPr>
              <a:t>do*</a:t>
            </a:r>
            <a:r>
              <a:rPr lang="en-US" sz="2400" b="1" dirty="0" smtClean="0">
                <a:latin typeface="Arial" charset="0"/>
              </a:rPr>
              <a:t> change)</a:t>
            </a:r>
          </a:p>
          <a:p>
            <a:pPr eaLnBrk="1" hangingPunct="1"/>
            <a:endParaRPr lang="en-US" sz="2400" b="1" dirty="0" smtClean="0">
              <a:latin typeface="Arial" charset="0"/>
            </a:endParaRPr>
          </a:p>
          <a:p>
            <a:pPr eaLnBrk="1" hangingPunct="1"/>
            <a:r>
              <a:rPr lang="en-US" sz="2400" b="1" dirty="0" smtClean="0">
                <a:latin typeface="Arial" charset="0"/>
              </a:rPr>
              <a:t>HW equation can extend to 3 or more alleles</a:t>
            </a:r>
          </a:p>
          <a:p>
            <a:pPr lvl="1" eaLnBrk="1" hangingPunct="1">
              <a:buFont typeface="Wingdings" pitchFamily="1" charset="2"/>
              <a:buNone/>
            </a:pPr>
            <a:endParaRPr lang="en-US" sz="2400" b="1" dirty="0" smtClean="0">
              <a:latin typeface="Arial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09600" y="6477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900">
                <a:latin typeface="Times New Roman" pitchFamily="18" charset="0"/>
              </a:rPr>
              <a:t>Copyright ©The McGraw-Hill Companies, Inc. Permission required for reproduction or display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Why bother with HWE?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7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5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75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5170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194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686800" cy="5029200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2400" dirty="0" smtClean="0">
                <a:latin typeface="Arial" panose="020B0604020202020204" pitchFamily="34" charset="0"/>
              </a:rPr>
              <a:t>Consider a human blood type called the MN type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2400" dirty="0" smtClean="0">
                <a:latin typeface="Arial" panose="020B0604020202020204" pitchFamily="34" charset="0"/>
              </a:rPr>
              <a:t> 		(two co-dominant alleles, </a:t>
            </a:r>
            <a:r>
              <a:rPr lang="en-US" altLang="en-US" sz="2400" i="1" dirty="0" smtClean="0">
                <a:latin typeface="Arial" panose="020B0604020202020204" pitchFamily="34" charset="0"/>
              </a:rPr>
              <a:t>M</a:t>
            </a:r>
            <a:r>
              <a:rPr lang="en-US" altLang="en-US" sz="2400" dirty="0" smtClean="0">
                <a:latin typeface="Arial" panose="020B0604020202020204" pitchFamily="34" charset="0"/>
              </a:rPr>
              <a:t> and </a:t>
            </a:r>
            <a:r>
              <a:rPr lang="en-US" altLang="en-US" sz="2400" i="1" dirty="0" smtClean="0">
                <a:latin typeface="Arial" panose="020B0604020202020204" pitchFamily="34" charset="0"/>
              </a:rPr>
              <a:t>N)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 smtClean="0">
              <a:latin typeface="Arial" panose="020B0604020202020204" pitchFamily="34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2400" dirty="0" smtClean="0">
                <a:latin typeface="Arial" panose="020B0604020202020204" pitchFamily="34" charset="0"/>
              </a:rPr>
              <a:t>An Inuit population in East Greenland has 200 people</a:t>
            </a:r>
          </a:p>
          <a:p>
            <a:pPr marL="1371600" lvl="3" indent="0" eaLnBrk="1" hangingPunct="1">
              <a:lnSpc>
                <a:spcPct val="90000"/>
              </a:lnSpc>
              <a:buNone/>
            </a:pPr>
            <a:r>
              <a:rPr lang="en-US" altLang="en-US" sz="2400" dirty="0" smtClean="0">
                <a:latin typeface="Arial" panose="020B0604020202020204" pitchFamily="34" charset="0"/>
              </a:rPr>
              <a:t>168 were </a:t>
            </a:r>
            <a:r>
              <a:rPr lang="en-US" altLang="en-US" sz="2400" i="1" dirty="0" smtClean="0">
                <a:latin typeface="Arial" panose="020B0604020202020204" pitchFamily="34" charset="0"/>
              </a:rPr>
              <a:t>MM</a:t>
            </a:r>
            <a:endParaRPr lang="en-US" altLang="en-US" sz="2400" dirty="0" smtClean="0">
              <a:latin typeface="Arial" panose="020B0604020202020204" pitchFamily="34" charset="0"/>
            </a:endParaRPr>
          </a:p>
          <a:p>
            <a:pPr marL="1371600" lvl="3" indent="0" eaLnBrk="1" hangingPunct="1">
              <a:lnSpc>
                <a:spcPct val="90000"/>
              </a:lnSpc>
              <a:buNone/>
            </a:pPr>
            <a:r>
              <a:rPr lang="en-US" altLang="en-US" sz="2400" dirty="0" smtClean="0">
                <a:latin typeface="Arial" panose="020B0604020202020204" pitchFamily="34" charset="0"/>
              </a:rPr>
              <a:t>  30 were </a:t>
            </a:r>
            <a:r>
              <a:rPr lang="en-US" altLang="en-US" sz="2400" i="1" dirty="0" smtClean="0">
                <a:latin typeface="Arial" panose="020B0604020202020204" pitchFamily="34" charset="0"/>
              </a:rPr>
              <a:t>MN</a:t>
            </a:r>
            <a:r>
              <a:rPr lang="en-US" altLang="en-US" sz="2400" dirty="0" smtClean="0">
                <a:latin typeface="Arial" panose="020B0604020202020204" pitchFamily="34" charset="0"/>
              </a:rPr>
              <a:t> </a:t>
            </a:r>
          </a:p>
          <a:p>
            <a:pPr marL="1371600" lvl="3" indent="0" eaLnBrk="1" hangingPunct="1">
              <a:lnSpc>
                <a:spcPct val="90000"/>
              </a:lnSpc>
              <a:buNone/>
            </a:pPr>
            <a:r>
              <a:rPr lang="en-US" altLang="en-US" sz="2400" u="sng" dirty="0" smtClean="0">
                <a:latin typeface="Arial" panose="020B0604020202020204" pitchFamily="34" charset="0"/>
              </a:rPr>
              <a:t>   2 were </a:t>
            </a:r>
            <a:r>
              <a:rPr lang="en-US" altLang="en-US" sz="2400" i="1" u="sng" dirty="0" smtClean="0">
                <a:latin typeface="Arial" panose="020B0604020202020204" pitchFamily="34" charset="0"/>
              </a:rPr>
              <a:t>NN</a:t>
            </a:r>
            <a:r>
              <a:rPr lang="en-US" altLang="en-US" sz="2400" u="sng" dirty="0" smtClean="0">
                <a:latin typeface="Arial" panose="020B0604020202020204" pitchFamily="34" charset="0"/>
              </a:rPr>
              <a:t> </a:t>
            </a:r>
          </a:p>
          <a:p>
            <a:pPr marL="1371600" lvl="3" indent="0" eaLnBrk="1" hangingPunct="1">
              <a:lnSpc>
                <a:spcPct val="90000"/>
              </a:lnSpc>
              <a:buNone/>
            </a:pPr>
            <a:r>
              <a:rPr lang="en-US" altLang="en-US" sz="2400" dirty="0" smtClean="0">
                <a:latin typeface="Arial" panose="020B0604020202020204" pitchFamily="34" charset="0"/>
              </a:rPr>
              <a:t>200 total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09600" y="6477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smtClean="0">
                <a:solidFill>
                  <a:prstClr val="black"/>
                </a:solidFill>
                <a:latin typeface="Times New Roman" panose="02020603050405020304" pitchFamily="18" charset="0"/>
              </a:rPr>
              <a:t>Copyright ©The McGraw-Hill Companies, Inc. Permission required for reproduction or display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z="320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Example of using </a:t>
            </a:r>
            <a:r>
              <a:rPr lang="en-US" sz="3200" i="1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X</a:t>
            </a:r>
            <a:r>
              <a:rPr lang="en-US" sz="3200" i="1" kern="1200" baseline="300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2</a:t>
            </a:r>
            <a:r>
              <a:rPr lang="en-US" sz="320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 analysis to see if a gene is in HWE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4403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7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6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76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6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76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6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76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6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76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6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76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6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76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6194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ro25332_t03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333375"/>
            <a:ext cx="7594600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4327525" y="3365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0" smtClean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70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Explanation of degrees of freedom and HWE in X</a:t>
            </a:r>
            <a:r>
              <a:rPr lang="en-US" baseline="30000" dirty="0" smtClean="0"/>
              <a:t>2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904999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Degrees of Freedom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1981199"/>
            <a:ext cx="1143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1832222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 of groups measured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297475" y="2209799"/>
            <a:ext cx="3778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67400" y="1524000"/>
            <a:ext cx="1981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 constraints imposed on comparison between Obs. and Exp.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667000" y="3703754"/>
            <a:ext cx="6141720" cy="2773246"/>
            <a:chOff x="7896408" y="4928842"/>
            <a:chExt cx="2834640" cy="5359246"/>
          </a:xfrm>
        </p:grpSpPr>
        <p:sp>
          <p:nvSpPr>
            <p:cNvPr id="11" name="Line Callout 2 10"/>
            <p:cNvSpPr/>
            <p:nvPr/>
          </p:nvSpPr>
          <p:spPr>
            <a:xfrm>
              <a:off x="7896408" y="4928842"/>
              <a:ext cx="2834640" cy="5359246"/>
            </a:xfrm>
            <a:prstGeom prst="borderCallout2">
              <a:avLst>
                <a:gd name="adj1" fmla="val -2443"/>
                <a:gd name="adj2" fmla="val 51941"/>
                <a:gd name="adj3" fmla="val -5834"/>
                <a:gd name="adj4" fmla="val 49360"/>
                <a:gd name="adj5" fmla="val -32111"/>
                <a:gd name="adj6" fmla="val 5956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80228" y="5163414"/>
              <a:ext cx="2667000" cy="43418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1</a:t>
              </a:r>
              <a:r>
                <a:rPr lang="en-US" sz="2000" b="1" baseline="30000" dirty="0" smtClean="0"/>
                <a:t>st</a:t>
              </a:r>
              <a:r>
                <a:rPr lang="en-US" sz="2000" b="1" dirty="0" smtClean="0"/>
                <a:t> constraint: total of expected column is forced to equal the total of observed.</a:t>
              </a:r>
            </a:p>
            <a:p>
              <a:endParaRPr lang="en-US" sz="2000" b="1" dirty="0" smtClean="0"/>
            </a:p>
            <a:p>
              <a:r>
                <a:rPr lang="en-US" sz="2000" b="1" dirty="0" smtClean="0"/>
                <a:t>Additional restrictions imposed for each parameter that is estimated from the sample </a:t>
              </a:r>
              <a:r>
                <a:rPr lang="en-US" sz="2000" i="1" dirty="0" smtClean="0"/>
                <a:t>(p</a:t>
              </a:r>
              <a:r>
                <a:rPr lang="en-US" sz="2000" dirty="0" smtClean="0"/>
                <a:t> in this case)</a:t>
              </a:r>
              <a:r>
                <a:rPr lang="en-US" sz="2000" b="1" i="1" dirty="0" smtClean="0"/>
                <a:t>.</a:t>
              </a:r>
              <a:r>
                <a:rPr lang="en-US" sz="2000" b="1" dirty="0" smtClean="0"/>
                <a:t> </a:t>
              </a:r>
              <a:r>
                <a:rPr lang="en-US" sz="2000" dirty="0" smtClean="0"/>
                <a:t>(restriction for </a:t>
              </a:r>
              <a:r>
                <a:rPr lang="en-US" sz="2000" i="1" dirty="0" smtClean="0"/>
                <a:t>q</a:t>
              </a:r>
              <a:r>
                <a:rPr lang="en-US" sz="2000" dirty="0" smtClean="0"/>
                <a:t> is not included because </a:t>
              </a:r>
              <a:r>
                <a:rPr lang="en-US" sz="2000" i="1" dirty="0" smtClean="0"/>
                <a:t>p</a:t>
              </a:r>
              <a:r>
                <a:rPr lang="en-US" sz="2000" dirty="0" smtClean="0"/>
                <a:t> and </a:t>
              </a:r>
              <a:r>
                <a:rPr lang="en-US" sz="2000" i="1" dirty="0" smtClean="0"/>
                <a:t>q</a:t>
              </a:r>
              <a:r>
                <a:rPr lang="en-US" sz="2000" dirty="0" smtClean="0"/>
                <a:t> are really two sides of the same parameter)</a:t>
              </a:r>
              <a:endParaRPr lang="en-US" sz="2000" dirty="0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Explanation of degrees of freedom and HWE in X</a:t>
            </a:r>
            <a:r>
              <a:rPr lang="en-US" baseline="30000" dirty="0" smtClean="0"/>
              <a:t>2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904999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Degrees of Freedom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1981199"/>
            <a:ext cx="1143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1832222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 of groups measured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297475" y="2209799"/>
            <a:ext cx="3778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67400" y="1524000"/>
            <a:ext cx="1981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 constraints imposed on comparison between Obs. and Exp.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33528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Degrees of Freedom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286000" y="3475911"/>
            <a:ext cx="5562600" cy="461665"/>
            <a:chOff x="2286000" y="3475911"/>
            <a:chExt cx="5562600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2286000" y="3478143"/>
              <a:ext cx="11430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24200" y="3475911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groups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4953000" y="3706743"/>
              <a:ext cx="37785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297474" y="3475911"/>
              <a:ext cx="12557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403949" y="3706743"/>
              <a:ext cx="37785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592875" y="3475911"/>
              <a:ext cx="12557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286000" y="4213591"/>
            <a:ext cx="1143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4200" y="4211359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05601" y="4839591"/>
            <a:ext cx="22098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Restriction imposed for estimating </a:t>
            </a:r>
            <a:r>
              <a:rPr lang="en-US" sz="2000" b="1" i="1" dirty="0" smtClean="0"/>
              <a:t>p</a:t>
            </a:r>
            <a:r>
              <a:rPr lang="en-US" sz="2000" b="1" dirty="0" smtClean="0"/>
              <a:t> from the sample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979267" y="5438745"/>
            <a:ext cx="2631745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Constraint for forcing total of expected column to equal the total of observed.</a:t>
            </a:r>
          </a:p>
        </p:txBody>
      </p:sp>
      <p:cxnSp>
        <p:nvCxnSpPr>
          <p:cNvPr id="8" name="Straight Arrow Connector 7"/>
          <p:cNvCxnSpPr>
            <a:stCxn id="25" idx="0"/>
          </p:cNvCxnSpPr>
          <p:nvPr/>
        </p:nvCxnSpPr>
        <p:spPr>
          <a:xfrm flipV="1">
            <a:off x="5295140" y="4085763"/>
            <a:ext cx="630196" cy="13529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0" idx="2"/>
          </p:cNvCxnSpPr>
          <p:nvPr/>
        </p:nvCxnSpPr>
        <p:spPr>
          <a:xfrm flipH="1" flipV="1">
            <a:off x="7220738" y="3937576"/>
            <a:ext cx="399262" cy="89627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453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690" descr="bro25332_25_1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63" y="1574800"/>
            <a:ext cx="6767512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0"/>
          <p:cNvGrpSpPr>
            <a:grpSpLocks noChangeAspect="1"/>
          </p:cNvGrpSpPr>
          <p:nvPr/>
        </p:nvGrpSpPr>
        <p:grpSpPr bwMode="auto">
          <a:xfrm>
            <a:off x="6175375" y="1593850"/>
            <a:ext cx="109538" cy="679450"/>
            <a:chOff x="5873750" y="1719263"/>
            <a:chExt cx="98425" cy="619125"/>
          </a:xfrm>
        </p:grpSpPr>
        <p:sp>
          <p:nvSpPr>
            <p:cNvPr id="23609" name="Line 630"/>
            <p:cNvSpPr>
              <a:spLocks noChangeShapeType="1"/>
            </p:cNvSpPr>
            <p:nvPr/>
          </p:nvSpPr>
          <p:spPr bwMode="auto">
            <a:xfrm>
              <a:off x="5873750" y="2030273"/>
              <a:ext cx="44220" cy="1446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950">
                <a:latin typeface="Arial" pitchFamily="34" charset="0"/>
              </a:endParaRPr>
            </a:p>
          </p:txBody>
        </p:sp>
        <p:sp>
          <p:nvSpPr>
            <p:cNvPr id="23610" name="Freeform 631"/>
            <p:cNvSpPr>
              <a:spLocks/>
            </p:cNvSpPr>
            <p:nvPr/>
          </p:nvSpPr>
          <p:spPr bwMode="auto">
            <a:xfrm>
              <a:off x="5917970" y="1719263"/>
              <a:ext cx="54205" cy="619125"/>
            </a:xfrm>
            <a:custGeom>
              <a:avLst/>
              <a:gdLst>
                <a:gd name="T0" fmla="*/ 2147483647 w 34"/>
                <a:gd name="T1" fmla="*/ 0 h 390"/>
                <a:gd name="T2" fmla="*/ 2147483647 w 34"/>
                <a:gd name="T3" fmla="*/ 0 h 390"/>
                <a:gd name="T4" fmla="*/ 2147483647 w 34"/>
                <a:gd name="T5" fmla="*/ 0 h 390"/>
                <a:gd name="T6" fmla="*/ 2147483647 w 34"/>
                <a:gd name="T7" fmla="*/ 0 h 390"/>
                <a:gd name="T8" fmla="*/ 2147483647 w 34"/>
                <a:gd name="T9" fmla="*/ 0 h 390"/>
                <a:gd name="T10" fmla="*/ 2147483647 w 34"/>
                <a:gd name="T11" fmla="*/ 2147483647 h 390"/>
                <a:gd name="T12" fmla="*/ 2147483647 w 34"/>
                <a:gd name="T13" fmla="*/ 2147483647 h 390"/>
                <a:gd name="T14" fmla="*/ 0 w 34"/>
                <a:gd name="T15" fmla="*/ 2147483647 h 390"/>
                <a:gd name="T16" fmla="*/ 0 w 34"/>
                <a:gd name="T17" fmla="*/ 2147483647 h 390"/>
                <a:gd name="T18" fmla="*/ 0 w 34"/>
                <a:gd name="T19" fmla="*/ 2147483647 h 390"/>
                <a:gd name="T20" fmla="*/ 2147483647 w 34"/>
                <a:gd name="T21" fmla="*/ 2147483647 h 390"/>
                <a:gd name="T22" fmla="*/ 2147483647 w 34"/>
                <a:gd name="T23" fmla="*/ 2147483647 h 390"/>
                <a:gd name="T24" fmla="*/ 2147483647 w 34"/>
                <a:gd name="T25" fmla="*/ 2147483647 h 390"/>
                <a:gd name="T26" fmla="*/ 2147483647 w 34"/>
                <a:gd name="T27" fmla="*/ 2147483647 h 390"/>
                <a:gd name="T28" fmla="*/ 2147483647 w 34"/>
                <a:gd name="T29" fmla="*/ 2147483647 h 390"/>
                <a:gd name="T30" fmla="*/ 2147483647 w 34"/>
                <a:gd name="T31" fmla="*/ 2147483647 h 3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"/>
                <a:gd name="T49" fmla="*/ 0 h 390"/>
                <a:gd name="T50" fmla="*/ 34 w 34"/>
                <a:gd name="T51" fmla="*/ 390 h 39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" h="390">
                  <a:moveTo>
                    <a:pt x="34" y="0"/>
                  </a:moveTo>
                  <a:lnTo>
                    <a:pt x="16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376"/>
                  </a:lnTo>
                  <a:lnTo>
                    <a:pt x="2" y="382"/>
                  </a:lnTo>
                  <a:lnTo>
                    <a:pt x="4" y="386"/>
                  </a:lnTo>
                  <a:lnTo>
                    <a:pt x="10" y="388"/>
                  </a:lnTo>
                  <a:lnTo>
                    <a:pt x="16" y="390"/>
                  </a:lnTo>
                  <a:lnTo>
                    <a:pt x="34" y="390"/>
                  </a:lnTo>
                </a:path>
              </a:pathLst>
            </a:cu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950">
                <a:latin typeface="Arial" pitchFamily="34" charset="0"/>
              </a:endParaRPr>
            </a:p>
          </p:txBody>
        </p:sp>
      </p:grpSp>
      <p:grpSp>
        <p:nvGrpSpPr>
          <p:cNvPr id="3" name="Group 69"/>
          <p:cNvGrpSpPr>
            <a:grpSpLocks noChangeAspect="1"/>
          </p:cNvGrpSpPr>
          <p:nvPr/>
        </p:nvGrpSpPr>
        <p:grpSpPr bwMode="auto">
          <a:xfrm>
            <a:off x="6175375" y="2389188"/>
            <a:ext cx="109538" cy="900112"/>
            <a:chOff x="5873750" y="2443163"/>
            <a:chExt cx="98425" cy="819150"/>
          </a:xfrm>
        </p:grpSpPr>
        <p:sp>
          <p:nvSpPr>
            <p:cNvPr id="23607" name="Line 632"/>
            <p:cNvSpPr>
              <a:spLocks noChangeShapeType="1"/>
            </p:cNvSpPr>
            <p:nvPr/>
          </p:nvSpPr>
          <p:spPr bwMode="auto">
            <a:xfrm>
              <a:off x="5873750" y="2830345"/>
              <a:ext cx="44220" cy="1444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950">
                <a:latin typeface="Arial" pitchFamily="34" charset="0"/>
              </a:endParaRPr>
            </a:p>
          </p:txBody>
        </p:sp>
        <p:sp>
          <p:nvSpPr>
            <p:cNvPr id="23608" name="Freeform 633"/>
            <p:cNvSpPr>
              <a:spLocks/>
            </p:cNvSpPr>
            <p:nvPr/>
          </p:nvSpPr>
          <p:spPr bwMode="auto">
            <a:xfrm>
              <a:off x="5917970" y="2443163"/>
              <a:ext cx="54205" cy="819150"/>
            </a:xfrm>
            <a:custGeom>
              <a:avLst/>
              <a:gdLst>
                <a:gd name="T0" fmla="*/ 2147483647 w 34"/>
                <a:gd name="T1" fmla="*/ 0 h 516"/>
                <a:gd name="T2" fmla="*/ 2147483647 w 34"/>
                <a:gd name="T3" fmla="*/ 0 h 516"/>
                <a:gd name="T4" fmla="*/ 2147483647 w 34"/>
                <a:gd name="T5" fmla="*/ 0 h 516"/>
                <a:gd name="T6" fmla="*/ 2147483647 w 34"/>
                <a:gd name="T7" fmla="*/ 0 h 516"/>
                <a:gd name="T8" fmla="*/ 2147483647 w 34"/>
                <a:gd name="T9" fmla="*/ 0 h 516"/>
                <a:gd name="T10" fmla="*/ 2147483647 w 34"/>
                <a:gd name="T11" fmla="*/ 2147483647 h 516"/>
                <a:gd name="T12" fmla="*/ 2147483647 w 34"/>
                <a:gd name="T13" fmla="*/ 2147483647 h 516"/>
                <a:gd name="T14" fmla="*/ 0 w 34"/>
                <a:gd name="T15" fmla="*/ 2147483647 h 516"/>
                <a:gd name="T16" fmla="*/ 0 w 34"/>
                <a:gd name="T17" fmla="*/ 2147483647 h 516"/>
                <a:gd name="T18" fmla="*/ 0 w 34"/>
                <a:gd name="T19" fmla="*/ 2147483647 h 516"/>
                <a:gd name="T20" fmla="*/ 2147483647 w 34"/>
                <a:gd name="T21" fmla="*/ 2147483647 h 516"/>
                <a:gd name="T22" fmla="*/ 2147483647 w 34"/>
                <a:gd name="T23" fmla="*/ 2147483647 h 516"/>
                <a:gd name="T24" fmla="*/ 2147483647 w 34"/>
                <a:gd name="T25" fmla="*/ 2147483647 h 516"/>
                <a:gd name="T26" fmla="*/ 2147483647 w 34"/>
                <a:gd name="T27" fmla="*/ 2147483647 h 516"/>
                <a:gd name="T28" fmla="*/ 2147483647 w 34"/>
                <a:gd name="T29" fmla="*/ 2147483647 h 516"/>
                <a:gd name="T30" fmla="*/ 2147483647 w 34"/>
                <a:gd name="T31" fmla="*/ 2147483647 h 5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"/>
                <a:gd name="T49" fmla="*/ 0 h 516"/>
                <a:gd name="T50" fmla="*/ 34 w 34"/>
                <a:gd name="T51" fmla="*/ 516 h 5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" h="516">
                  <a:moveTo>
                    <a:pt x="34" y="0"/>
                  </a:moveTo>
                  <a:lnTo>
                    <a:pt x="16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500"/>
                  </a:lnTo>
                  <a:lnTo>
                    <a:pt x="2" y="506"/>
                  </a:lnTo>
                  <a:lnTo>
                    <a:pt x="4" y="512"/>
                  </a:lnTo>
                  <a:lnTo>
                    <a:pt x="10" y="514"/>
                  </a:lnTo>
                  <a:lnTo>
                    <a:pt x="16" y="516"/>
                  </a:lnTo>
                  <a:lnTo>
                    <a:pt x="34" y="516"/>
                  </a:lnTo>
                </a:path>
              </a:pathLst>
            </a:cu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950">
                <a:latin typeface="Arial" pitchFamily="34" charset="0"/>
              </a:endParaRPr>
            </a:p>
          </p:txBody>
        </p:sp>
      </p:grpSp>
      <p:grpSp>
        <p:nvGrpSpPr>
          <p:cNvPr id="4" name="Group 67"/>
          <p:cNvGrpSpPr>
            <a:grpSpLocks noChangeAspect="1"/>
          </p:cNvGrpSpPr>
          <p:nvPr/>
        </p:nvGrpSpPr>
        <p:grpSpPr bwMode="auto">
          <a:xfrm>
            <a:off x="6175375" y="4370388"/>
            <a:ext cx="109538" cy="1196975"/>
            <a:chOff x="5873750" y="4246563"/>
            <a:chExt cx="98425" cy="1089025"/>
          </a:xfrm>
        </p:grpSpPr>
        <p:sp>
          <p:nvSpPr>
            <p:cNvPr id="23605" name="Line 636"/>
            <p:cNvSpPr>
              <a:spLocks noChangeShapeType="1"/>
            </p:cNvSpPr>
            <p:nvPr/>
          </p:nvSpPr>
          <p:spPr bwMode="auto">
            <a:xfrm>
              <a:off x="5873750" y="4697194"/>
              <a:ext cx="44220" cy="1444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950">
                <a:latin typeface="Arial" pitchFamily="34" charset="0"/>
              </a:endParaRPr>
            </a:p>
          </p:txBody>
        </p:sp>
        <p:sp>
          <p:nvSpPr>
            <p:cNvPr id="23606" name="Freeform 637"/>
            <p:cNvSpPr>
              <a:spLocks/>
            </p:cNvSpPr>
            <p:nvPr/>
          </p:nvSpPr>
          <p:spPr bwMode="auto">
            <a:xfrm>
              <a:off x="5917970" y="4246563"/>
              <a:ext cx="54205" cy="1089025"/>
            </a:xfrm>
            <a:custGeom>
              <a:avLst/>
              <a:gdLst>
                <a:gd name="T0" fmla="*/ 2147483647 w 34"/>
                <a:gd name="T1" fmla="*/ 0 h 686"/>
                <a:gd name="T2" fmla="*/ 2147483647 w 34"/>
                <a:gd name="T3" fmla="*/ 0 h 686"/>
                <a:gd name="T4" fmla="*/ 2147483647 w 34"/>
                <a:gd name="T5" fmla="*/ 0 h 686"/>
                <a:gd name="T6" fmla="*/ 2147483647 w 34"/>
                <a:gd name="T7" fmla="*/ 0 h 686"/>
                <a:gd name="T8" fmla="*/ 2147483647 w 34"/>
                <a:gd name="T9" fmla="*/ 2147483647 h 686"/>
                <a:gd name="T10" fmla="*/ 2147483647 w 34"/>
                <a:gd name="T11" fmla="*/ 2147483647 h 686"/>
                <a:gd name="T12" fmla="*/ 2147483647 w 34"/>
                <a:gd name="T13" fmla="*/ 2147483647 h 686"/>
                <a:gd name="T14" fmla="*/ 0 w 34"/>
                <a:gd name="T15" fmla="*/ 2147483647 h 686"/>
                <a:gd name="T16" fmla="*/ 0 w 34"/>
                <a:gd name="T17" fmla="*/ 2147483647 h 686"/>
                <a:gd name="T18" fmla="*/ 0 w 34"/>
                <a:gd name="T19" fmla="*/ 2147483647 h 686"/>
                <a:gd name="T20" fmla="*/ 2147483647 w 34"/>
                <a:gd name="T21" fmla="*/ 2147483647 h 686"/>
                <a:gd name="T22" fmla="*/ 2147483647 w 34"/>
                <a:gd name="T23" fmla="*/ 2147483647 h 686"/>
                <a:gd name="T24" fmla="*/ 2147483647 w 34"/>
                <a:gd name="T25" fmla="*/ 2147483647 h 686"/>
                <a:gd name="T26" fmla="*/ 2147483647 w 34"/>
                <a:gd name="T27" fmla="*/ 2147483647 h 686"/>
                <a:gd name="T28" fmla="*/ 2147483647 w 34"/>
                <a:gd name="T29" fmla="*/ 2147483647 h 686"/>
                <a:gd name="T30" fmla="*/ 2147483647 w 34"/>
                <a:gd name="T31" fmla="*/ 2147483647 h 6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"/>
                <a:gd name="T49" fmla="*/ 0 h 686"/>
                <a:gd name="T50" fmla="*/ 34 w 34"/>
                <a:gd name="T51" fmla="*/ 686 h 6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" h="686">
                  <a:moveTo>
                    <a:pt x="34" y="0"/>
                  </a:moveTo>
                  <a:lnTo>
                    <a:pt x="16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672"/>
                  </a:lnTo>
                  <a:lnTo>
                    <a:pt x="2" y="678"/>
                  </a:lnTo>
                  <a:lnTo>
                    <a:pt x="4" y="682"/>
                  </a:lnTo>
                  <a:lnTo>
                    <a:pt x="10" y="686"/>
                  </a:lnTo>
                  <a:lnTo>
                    <a:pt x="16" y="686"/>
                  </a:lnTo>
                  <a:lnTo>
                    <a:pt x="34" y="686"/>
                  </a:lnTo>
                </a:path>
              </a:pathLst>
            </a:cu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950">
                <a:latin typeface="Arial" pitchFamily="34" charset="0"/>
              </a:endParaRPr>
            </a:p>
          </p:txBody>
        </p:sp>
      </p:grpSp>
      <p:sp>
        <p:nvSpPr>
          <p:cNvPr id="23559" name="Freeform 638"/>
          <p:cNvSpPr>
            <a:spLocks/>
          </p:cNvSpPr>
          <p:nvPr/>
        </p:nvSpPr>
        <p:spPr bwMode="auto">
          <a:xfrm>
            <a:off x="2646363" y="3024188"/>
            <a:ext cx="198437" cy="822325"/>
          </a:xfrm>
          <a:custGeom>
            <a:avLst/>
            <a:gdLst>
              <a:gd name="T0" fmla="*/ 2147483647 w 114"/>
              <a:gd name="T1" fmla="*/ 2147483647 h 472"/>
              <a:gd name="T2" fmla="*/ 0 w 114"/>
              <a:gd name="T3" fmla="*/ 2147483647 h 472"/>
              <a:gd name="T4" fmla="*/ 2147483647 w 114"/>
              <a:gd name="T5" fmla="*/ 2147483647 h 472"/>
              <a:gd name="T6" fmla="*/ 2147483647 w 114"/>
              <a:gd name="T7" fmla="*/ 0 h 472"/>
              <a:gd name="T8" fmla="*/ 2147483647 w 114"/>
              <a:gd name="T9" fmla="*/ 2147483647 h 472"/>
              <a:gd name="T10" fmla="*/ 2147483647 w 114"/>
              <a:gd name="T11" fmla="*/ 2147483647 h 472"/>
              <a:gd name="T12" fmla="*/ 2147483647 w 114"/>
              <a:gd name="T13" fmla="*/ 2147483647 h 4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4"/>
              <a:gd name="T22" fmla="*/ 0 h 472"/>
              <a:gd name="T23" fmla="*/ 114 w 114"/>
              <a:gd name="T24" fmla="*/ 472 h 4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4" h="472">
                <a:moveTo>
                  <a:pt x="62" y="472"/>
                </a:moveTo>
                <a:lnTo>
                  <a:pt x="0" y="338"/>
                </a:lnTo>
                <a:lnTo>
                  <a:pt x="40" y="354"/>
                </a:lnTo>
                <a:lnTo>
                  <a:pt x="54" y="0"/>
                </a:lnTo>
                <a:lnTo>
                  <a:pt x="76" y="352"/>
                </a:lnTo>
                <a:lnTo>
                  <a:pt x="114" y="334"/>
                </a:lnTo>
                <a:lnTo>
                  <a:pt x="62" y="472"/>
                </a:lnTo>
                <a:close/>
              </a:path>
            </a:pathLst>
          </a:custGeom>
          <a:solidFill>
            <a:srgbClr val="BF6048"/>
          </a:solidFill>
          <a:ln w="457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 eaLnBrk="1" hangingPunct="1">
              <a:defRPr/>
            </a:pPr>
            <a:endParaRPr lang="en-US" sz="950">
              <a:latin typeface="Arial" pitchFamily="34" charset="0"/>
            </a:endParaRPr>
          </a:p>
        </p:txBody>
      </p:sp>
      <p:sp>
        <p:nvSpPr>
          <p:cNvPr id="23560" name="Line 643"/>
          <p:cNvSpPr>
            <a:spLocks noChangeShapeType="1"/>
          </p:cNvSpPr>
          <p:nvPr/>
        </p:nvSpPr>
        <p:spPr bwMode="auto">
          <a:xfrm flipV="1">
            <a:off x="6684963" y="1573213"/>
            <a:ext cx="133350" cy="22225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 eaLnBrk="1" hangingPunct="1">
              <a:defRPr/>
            </a:pPr>
            <a:endParaRPr lang="en-US" sz="950">
              <a:latin typeface="Arial" pitchFamily="34" charset="0"/>
            </a:endParaRPr>
          </a:p>
        </p:txBody>
      </p:sp>
      <p:sp>
        <p:nvSpPr>
          <p:cNvPr id="23561" name="Line 644"/>
          <p:cNvSpPr>
            <a:spLocks noChangeShapeType="1"/>
          </p:cNvSpPr>
          <p:nvPr/>
        </p:nvSpPr>
        <p:spPr bwMode="auto">
          <a:xfrm>
            <a:off x="2562225" y="4041775"/>
            <a:ext cx="188913" cy="20955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 eaLnBrk="1" hangingPunct="1">
              <a:defRPr/>
            </a:pPr>
            <a:endParaRPr lang="en-US" sz="950">
              <a:latin typeface="Arial" pitchFamily="34" charset="0"/>
            </a:endParaRPr>
          </a:p>
        </p:txBody>
      </p:sp>
      <p:sp>
        <p:nvSpPr>
          <p:cNvPr id="23562" name="Line 645"/>
          <p:cNvSpPr>
            <a:spLocks noChangeShapeType="1"/>
          </p:cNvSpPr>
          <p:nvPr/>
        </p:nvSpPr>
        <p:spPr bwMode="auto">
          <a:xfrm>
            <a:off x="2562225" y="4897438"/>
            <a:ext cx="188913" cy="20955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 eaLnBrk="1" hangingPunct="1">
              <a:defRPr/>
            </a:pPr>
            <a:endParaRPr lang="en-US" sz="950">
              <a:latin typeface="Arial" pitchFamily="34" charset="0"/>
            </a:endParaRPr>
          </a:p>
        </p:txBody>
      </p:sp>
      <p:sp>
        <p:nvSpPr>
          <p:cNvPr id="105482" name="Rectangle 646"/>
          <p:cNvSpPr>
            <a:spLocks noChangeArrowheads="1"/>
          </p:cNvSpPr>
          <p:nvPr/>
        </p:nvSpPr>
        <p:spPr bwMode="auto">
          <a:xfrm>
            <a:off x="1400175" y="1628775"/>
            <a:ext cx="147002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Exon1     Intron1    Exon 2</a:t>
            </a:r>
            <a:endParaRPr lang="en-US" sz="1000">
              <a:latin typeface="Arial" charset="0"/>
            </a:endParaRPr>
          </a:p>
        </p:txBody>
      </p:sp>
      <p:sp>
        <p:nvSpPr>
          <p:cNvPr id="105483" name="Rectangle 663"/>
          <p:cNvSpPr>
            <a:spLocks noChangeArrowheads="1"/>
          </p:cNvSpPr>
          <p:nvPr/>
        </p:nvSpPr>
        <p:spPr bwMode="auto">
          <a:xfrm>
            <a:off x="4521200" y="1627188"/>
            <a:ext cx="9413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sv-SE" sz="1000" b="0">
                <a:solidFill>
                  <a:srgbClr val="000000"/>
                </a:solidFill>
                <a:latin typeface="Helvetica" pitchFamily="34" charset="0"/>
              </a:rPr>
              <a:t>Exon 3 Intron 3</a:t>
            </a:r>
            <a:endParaRPr lang="en-US" sz="1000">
              <a:latin typeface="Arial" charset="0"/>
            </a:endParaRPr>
          </a:p>
        </p:txBody>
      </p:sp>
      <p:sp>
        <p:nvSpPr>
          <p:cNvPr id="105484" name="Rectangle 682"/>
          <p:cNvSpPr>
            <a:spLocks noChangeArrowheads="1"/>
          </p:cNvSpPr>
          <p:nvPr/>
        </p:nvSpPr>
        <p:spPr bwMode="auto">
          <a:xfrm>
            <a:off x="1400175" y="2517775"/>
            <a:ext cx="393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Exon 1</a:t>
            </a:r>
            <a:endParaRPr lang="en-US" sz="1000">
              <a:latin typeface="Arial" charset="0"/>
            </a:endParaRPr>
          </a:p>
        </p:txBody>
      </p:sp>
      <p:sp>
        <p:nvSpPr>
          <p:cNvPr id="105485" name="Rectangle 687"/>
          <p:cNvSpPr>
            <a:spLocks noChangeArrowheads="1"/>
          </p:cNvSpPr>
          <p:nvPr/>
        </p:nvSpPr>
        <p:spPr bwMode="auto">
          <a:xfrm>
            <a:off x="2416175" y="2517775"/>
            <a:ext cx="4270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Intron 1</a:t>
            </a:r>
            <a:endParaRPr lang="en-US" sz="1000">
              <a:latin typeface="Arial" charset="0"/>
            </a:endParaRPr>
          </a:p>
        </p:txBody>
      </p:sp>
      <p:sp>
        <p:nvSpPr>
          <p:cNvPr id="105486" name="Rectangle 694"/>
          <p:cNvSpPr>
            <a:spLocks noChangeArrowheads="1"/>
          </p:cNvSpPr>
          <p:nvPr/>
        </p:nvSpPr>
        <p:spPr bwMode="auto">
          <a:xfrm>
            <a:off x="3430588" y="2517775"/>
            <a:ext cx="204152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sv-SE" sz="1000" b="0">
                <a:solidFill>
                  <a:srgbClr val="000000"/>
                </a:solidFill>
                <a:latin typeface="Helvetica" pitchFamily="34" charset="0"/>
              </a:rPr>
              <a:t>Exon 2    Intron 2   Exon 3    Intron 3</a:t>
            </a:r>
            <a:endParaRPr lang="en-US" sz="1000">
              <a:latin typeface="Arial" charset="0"/>
            </a:endParaRPr>
          </a:p>
        </p:txBody>
      </p:sp>
      <p:sp>
        <p:nvSpPr>
          <p:cNvPr id="105487" name="Rectangle 718"/>
          <p:cNvSpPr>
            <a:spLocks noChangeArrowheads="1"/>
          </p:cNvSpPr>
          <p:nvPr/>
        </p:nvSpPr>
        <p:spPr bwMode="auto">
          <a:xfrm>
            <a:off x="1400175" y="3703638"/>
            <a:ext cx="393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Exon 1</a:t>
            </a:r>
            <a:endParaRPr lang="en-US" sz="1000">
              <a:latin typeface="Arial" charset="0"/>
            </a:endParaRPr>
          </a:p>
        </p:txBody>
      </p:sp>
      <p:sp>
        <p:nvSpPr>
          <p:cNvPr id="105488" name="Rectangle 723"/>
          <p:cNvSpPr>
            <a:spLocks noChangeArrowheads="1"/>
          </p:cNvSpPr>
          <p:nvPr/>
        </p:nvSpPr>
        <p:spPr bwMode="auto">
          <a:xfrm>
            <a:off x="4464050" y="3703638"/>
            <a:ext cx="393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Exon 3</a:t>
            </a:r>
            <a:endParaRPr lang="en-US" sz="1000">
              <a:latin typeface="Arial" charset="0"/>
            </a:endParaRPr>
          </a:p>
        </p:txBody>
      </p:sp>
      <p:sp>
        <p:nvSpPr>
          <p:cNvPr id="105489" name="Rectangle 728"/>
          <p:cNvSpPr>
            <a:spLocks noChangeArrowheads="1"/>
          </p:cNvSpPr>
          <p:nvPr/>
        </p:nvSpPr>
        <p:spPr bwMode="auto">
          <a:xfrm>
            <a:off x="1400175" y="4533900"/>
            <a:ext cx="393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Exon 1</a:t>
            </a:r>
            <a:endParaRPr lang="en-US" sz="1000">
              <a:latin typeface="Arial" charset="0"/>
            </a:endParaRPr>
          </a:p>
        </p:txBody>
      </p:sp>
      <p:sp>
        <p:nvSpPr>
          <p:cNvPr id="105490" name="Rectangle 733"/>
          <p:cNvSpPr>
            <a:spLocks noChangeArrowheads="1"/>
          </p:cNvSpPr>
          <p:nvPr/>
        </p:nvSpPr>
        <p:spPr bwMode="auto">
          <a:xfrm>
            <a:off x="2428875" y="4524375"/>
            <a:ext cx="5000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Exon 2</a:t>
            </a:r>
            <a:endParaRPr lang="en-US" sz="1000">
              <a:latin typeface="Arial" charset="0"/>
            </a:endParaRPr>
          </a:p>
        </p:txBody>
      </p:sp>
      <p:sp>
        <p:nvSpPr>
          <p:cNvPr id="105491" name="Rectangle 738"/>
          <p:cNvSpPr>
            <a:spLocks noChangeArrowheads="1"/>
          </p:cNvSpPr>
          <p:nvPr/>
        </p:nvSpPr>
        <p:spPr bwMode="auto">
          <a:xfrm>
            <a:off x="2784475" y="5038725"/>
            <a:ext cx="1985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Gene 2 has exon 2 from gene 1.</a:t>
            </a:r>
            <a:endParaRPr lang="en-US" sz="1000">
              <a:latin typeface="Arial" charset="0"/>
            </a:endParaRPr>
          </a:p>
        </p:txBody>
      </p:sp>
      <p:sp>
        <p:nvSpPr>
          <p:cNvPr id="105492" name="Rectangle 761"/>
          <p:cNvSpPr>
            <a:spLocks noChangeArrowheads="1"/>
          </p:cNvSpPr>
          <p:nvPr/>
        </p:nvSpPr>
        <p:spPr bwMode="auto">
          <a:xfrm>
            <a:off x="2786063" y="4200525"/>
            <a:ext cx="14541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Gene 1 is missing exon 2.</a:t>
            </a:r>
            <a:endParaRPr lang="en-US" sz="1000">
              <a:latin typeface="Arial" charset="0"/>
            </a:endParaRPr>
          </a:p>
        </p:txBody>
      </p:sp>
      <p:sp>
        <p:nvSpPr>
          <p:cNvPr id="105493" name="Rectangle 781"/>
          <p:cNvSpPr>
            <a:spLocks noChangeArrowheads="1"/>
          </p:cNvSpPr>
          <p:nvPr/>
        </p:nvSpPr>
        <p:spPr bwMode="auto">
          <a:xfrm>
            <a:off x="3454400" y="4524375"/>
            <a:ext cx="4841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Exon 2</a:t>
            </a:r>
            <a:endParaRPr lang="en-US" sz="1000">
              <a:latin typeface="Arial" charset="0"/>
            </a:endParaRPr>
          </a:p>
        </p:txBody>
      </p:sp>
      <p:sp>
        <p:nvSpPr>
          <p:cNvPr id="105494" name="Rectangle 786"/>
          <p:cNvSpPr>
            <a:spLocks noChangeArrowheads="1"/>
          </p:cNvSpPr>
          <p:nvPr/>
        </p:nvSpPr>
        <p:spPr bwMode="auto">
          <a:xfrm>
            <a:off x="4457700" y="4529138"/>
            <a:ext cx="6429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Exon 3</a:t>
            </a:r>
            <a:endParaRPr lang="en-US" sz="1000">
              <a:latin typeface="Arial" charset="0"/>
            </a:endParaRPr>
          </a:p>
        </p:txBody>
      </p:sp>
      <p:sp>
        <p:nvSpPr>
          <p:cNvPr id="105495" name="Rectangle 791"/>
          <p:cNvSpPr>
            <a:spLocks noChangeArrowheads="1"/>
          </p:cNvSpPr>
          <p:nvPr/>
        </p:nvSpPr>
        <p:spPr bwMode="auto">
          <a:xfrm>
            <a:off x="228600" y="1855788"/>
            <a:ext cx="4127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Gene 1</a:t>
            </a:r>
            <a:endParaRPr lang="en-US" sz="1000">
              <a:latin typeface="Arial" charset="0"/>
            </a:endParaRPr>
          </a:p>
        </p:txBody>
      </p:sp>
      <p:sp>
        <p:nvSpPr>
          <p:cNvPr id="105496" name="Rectangle 796"/>
          <p:cNvSpPr>
            <a:spLocks noChangeArrowheads="1"/>
          </p:cNvSpPr>
          <p:nvPr/>
        </p:nvSpPr>
        <p:spPr bwMode="auto">
          <a:xfrm>
            <a:off x="228600" y="2724150"/>
            <a:ext cx="4127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Gene 2</a:t>
            </a:r>
            <a:endParaRPr lang="en-US" sz="1000">
              <a:latin typeface="Arial" charset="0"/>
            </a:endParaRPr>
          </a:p>
        </p:txBody>
      </p:sp>
      <p:sp>
        <p:nvSpPr>
          <p:cNvPr id="105497" name="Rectangle 808"/>
          <p:cNvSpPr>
            <a:spLocks noChangeArrowheads="1"/>
          </p:cNvSpPr>
          <p:nvPr/>
        </p:nvSpPr>
        <p:spPr bwMode="auto">
          <a:xfrm>
            <a:off x="5613400" y="1855788"/>
            <a:ext cx="55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Protein 1</a:t>
            </a:r>
            <a:endParaRPr lang="en-US" sz="1000">
              <a:latin typeface="Arial" charset="0"/>
            </a:endParaRPr>
          </a:p>
        </p:txBody>
      </p:sp>
      <p:sp>
        <p:nvSpPr>
          <p:cNvPr id="105498" name="Rectangle 817"/>
          <p:cNvSpPr>
            <a:spLocks noChangeArrowheads="1"/>
          </p:cNvSpPr>
          <p:nvPr/>
        </p:nvSpPr>
        <p:spPr bwMode="auto">
          <a:xfrm>
            <a:off x="5613400" y="2733675"/>
            <a:ext cx="504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Protein 2</a:t>
            </a:r>
            <a:endParaRPr lang="en-US" sz="1000">
              <a:latin typeface="Arial" charset="0"/>
            </a:endParaRPr>
          </a:p>
        </p:txBody>
      </p:sp>
      <p:sp>
        <p:nvSpPr>
          <p:cNvPr id="105499" name="Rectangle 833"/>
          <p:cNvSpPr>
            <a:spLocks noChangeArrowheads="1"/>
          </p:cNvSpPr>
          <p:nvPr/>
        </p:nvSpPr>
        <p:spPr bwMode="auto">
          <a:xfrm>
            <a:off x="5600700" y="4781550"/>
            <a:ext cx="504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Protein 2</a:t>
            </a:r>
            <a:endParaRPr lang="en-US" sz="1000">
              <a:latin typeface="Arial" charset="0"/>
            </a:endParaRPr>
          </a:p>
        </p:txBody>
      </p:sp>
      <p:sp>
        <p:nvSpPr>
          <p:cNvPr id="105500" name="Rectangle 834"/>
          <p:cNvSpPr>
            <a:spLocks noChangeArrowheads="1"/>
          </p:cNvSpPr>
          <p:nvPr/>
        </p:nvSpPr>
        <p:spPr bwMode="auto">
          <a:xfrm>
            <a:off x="6846888" y="1468438"/>
            <a:ext cx="5413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Domain 1</a:t>
            </a:r>
            <a:endParaRPr lang="en-US" sz="1000">
              <a:latin typeface="Arial" charset="0"/>
            </a:endParaRPr>
          </a:p>
        </p:txBody>
      </p:sp>
      <p:sp>
        <p:nvSpPr>
          <p:cNvPr id="105501" name="Rectangle 841"/>
          <p:cNvSpPr>
            <a:spLocks noChangeArrowheads="1"/>
          </p:cNvSpPr>
          <p:nvPr/>
        </p:nvSpPr>
        <p:spPr bwMode="auto">
          <a:xfrm>
            <a:off x="7080250" y="213042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2</a:t>
            </a:r>
            <a:endParaRPr lang="en-US" sz="1000">
              <a:latin typeface="Arial" charset="0"/>
            </a:endParaRPr>
          </a:p>
        </p:txBody>
      </p:sp>
      <p:sp>
        <p:nvSpPr>
          <p:cNvPr id="105502" name="Rectangle 842"/>
          <p:cNvSpPr>
            <a:spLocks noChangeArrowheads="1"/>
          </p:cNvSpPr>
          <p:nvPr/>
        </p:nvSpPr>
        <p:spPr bwMode="auto">
          <a:xfrm>
            <a:off x="6445250" y="433863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1</a:t>
            </a:r>
            <a:endParaRPr lang="en-US" sz="1000">
              <a:latin typeface="Arial" charset="0"/>
            </a:endParaRPr>
          </a:p>
        </p:txBody>
      </p:sp>
      <p:sp>
        <p:nvSpPr>
          <p:cNvPr id="105503" name="Rectangle 843"/>
          <p:cNvSpPr>
            <a:spLocks noChangeArrowheads="1"/>
          </p:cNvSpPr>
          <p:nvPr/>
        </p:nvSpPr>
        <p:spPr bwMode="auto">
          <a:xfrm>
            <a:off x="6584950" y="337343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1</a:t>
            </a:r>
            <a:endParaRPr lang="en-US" sz="1000">
              <a:latin typeface="Arial" charset="0"/>
            </a:endParaRPr>
          </a:p>
        </p:txBody>
      </p:sp>
      <p:sp>
        <p:nvSpPr>
          <p:cNvPr id="105504" name="Rectangle 844"/>
          <p:cNvSpPr>
            <a:spLocks noChangeArrowheads="1"/>
          </p:cNvSpPr>
          <p:nvPr/>
        </p:nvSpPr>
        <p:spPr bwMode="auto">
          <a:xfrm>
            <a:off x="7145338" y="474027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2</a:t>
            </a:r>
            <a:endParaRPr lang="en-US" sz="1000">
              <a:latin typeface="Arial" charset="0"/>
            </a:endParaRPr>
          </a:p>
        </p:txBody>
      </p:sp>
      <p:sp>
        <p:nvSpPr>
          <p:cNvPr id="105505" name="Rectangle 845"/>
          <p:cNvSpPr>
            <a:spLocks noChangeArrowheads="1"/>
          </p:cNvSpPr>
          <p:nvPr/>
        </p:nvSpPr>
        <p:spPr bwMode="auto">
          <a:xfrm>
            <a:off x="6462713" y="504031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2</a:t>
            </a:r>
            <a:endParaRPr lang="en-US" sz="1000">
              <a:latin typeface="Arial" charset="0"/>
            </a:endParaRPr>
          </a:p>
        </p:txBody>
      </p:sp>
      <p:sp>
        <p:nvSpPr>
          <p:cNvPr id="105506" name="Rectangle 846"/>
          <p:cNvSpPr>
            <a:spLocks noChangeArrowheads="1"/>
          </p:cNvSpPr>
          <p:nvPr/>
        </p:nvSpPr>
        <p:spPr bwMode="auto">
          <a:xfrm>
            <a:off x="7261225" y="170497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3</a:t>
            </a:r>
            <a:endParaRPr lang="en-US" sz="1000">
              <a:latin typeface="Arial" charset="0"/>
            </a:endParaRPr>
          </a:p>
        </p:txBody>
      </p:sp>
      <p:sp>
        <p:nvSpPr>
          <p:cNvPr id="105507" name="Rectangle 847"/>
          <p:cNvSpPr>
            <a:spLocks noChangeArrowheads="1"/>
          </p:cNvSpPr>
          <p:nvPr/>
        </p:nvSpPr>
        <p:spPr bwMode="auto">
          <a:xfrm>
            <a:off x="7058025" y="373856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3</a:t>
            </a:r>
            <a:endParaRPr lang="en-US" sz="1000">
              <a:latin typeface="Arial" charset="0"/>
            </a:endParaRPr>
          </a:p>
        </p:txBody>
      </p:sp>
      <p:sp>
        <p:nvSpPr>
          <p:cNvPr id="105508" name="Rectangle 848"/>
          <p:cNvSpPr>
            <a:spLocks noChangeArrowheads="1"/>
          </p:cNvSpPr>
          <p:nvPr/>
        </p:nvSpPr>
        <p:spPr bwMode="auto">
          <a:xfrm>
            <a:off x="7097713" y="544195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3</a:t>
            </a:r>
            <a:endParaRPr lang="en-US" sz="1000">
              <a:latin typeface="Arial" charset="0"/>
            </a:endParaRPr>
          </a:p>
        </p:txBody>
      </p:sp>
      <p:sp>
        <p:nvSpPr>
          <p:cNvPr id="105509" name="Rectangle 849"/>
          <p:cNvSpPr>
            <a:spLocks noChangeArrowheads="1"/>
          </p:cNvSpPr>
          <p:nvPr/>
        </p:nvSpPr>
        <p:spPr bwMode="auto">
          <a:xfrm>
            <a:off x="6319838" y="257333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1</a:t>
            </a:r>
            <a:endParaRPr lang="en-US" sz="1000">
              <a:latin typeface="Arial" charset="0"/>
            </a:endParaRPr>
          </a:p>
        </p:txBody>
      </p:sp>
      <p:sp>
        <p:nvSpPr>
          <p:cNvPr id="105510" name="Rectangle 850"/>
          <p:cNvSpPr>
            <a:spLocks noChangeArrowheads="1"/>
          </p:cNvSpPr>
          <p:nvPr/>
        </p:nvSpPr>
        <p:spPr bwMode="auto">
          <a:xfrm>
            <a:off x="7040563" y="246856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2</a:t>
            </a:r>
            <a:endParaRPr lang="en-US" sz="1000">
              <a:latin typeface="Arial" charset="0"/>
            </a:endParaRPr>
          </a:p>
        </p:txBody>
      </p:sp>
      <p:sp>
        <p:nvSpPr>
          <p:cNvPr id="105511" name="Rectangle 851"/>
          <p:cNvSpPr>
            <a:spLocks noChangeArrowheads="1"/>
          </p:cNvSpPr>
          <p:nvPr/>
        </p:nvSpPr>
        <p:spPr bwMode="auto">
          <a:xfrm>
            <a:off x="7319963" y="275907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3</a:t>
            </a:r>
            <a:endParaRPr lang="en-US" sz="1000">
              <a:latin typeface="Arial" charset="0"/>
            </a:endParaRPr>
          </a:p>
        </p:txBody>
      </p:sp>
      <p:sp>
        <p:nvSpPr>
          <p:cNvPr id="105512" name="Rectangle 852"/>
          <p:cNvSpPr>
            <a:spLocks noChangeArrowheads="1"/>
          </p:cNvSpPr>
          <p:nvPr/>
        </p:nvSpPr>
        <p:spPr bwMode="auto">
          <a:xfrm>
            <a:off x="228600" y="3910013"/>
            <a:ext cx="4667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Gene 1</a:t>
            </a:r>
            <a:endParaRPr lang="en-US" sz="1000">
              <a:latin typeface="Arial" charset="0"/>
            </a:endParaRPr>
          </a:p>
        </p:txBody>
      </p:sp>
      <p:sp>
        <p:nvSpPr>
          <p:cNvPr id="105513" name="Rectangle 857"/>
          <p:cNvSpPr>
            <a:spLocks noChangeArrowheads="1"/>
          </p:cNvSpPr>
          <p:nvPr/>
        </p:nvSpPr>
        <p:spPr bwMode="auto">
          <a:xfrm>
            <a:off x="228600" y="4757738"/>
            <a:ext cx="4667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Gene 2</a:t>
            </a:r>
            <a:endParaRPr lang="en-US" sz="1000">
              <a:latin typeface="Arial" charset="0"/>
            </a:endParaRPr>
          </a:p>
        </p:txBody>
      </p:sp>
      <p:sp>
        <p:nvSpPr>
          <p:cNvPr id="105514" name="Rectangle 862"/>
          <p:cNvSpPr>
            <a:spLocks noChangeArrowheads="1"/>
          </p:cNvSpPr>
          <p:nvPr/>
        </p:nvSpPr>
        <p:spPr bwMode="auto">
          <a:xfrm>
            <a:off x="3311525" y="3121025"/>
            <a:ext cx="1762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A segment of gene 1, including</a:t>
            </a:r>
          </a:p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exon 2 and parts of the flanking</a:t>
            </a:r>
          </a:p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introns, is inserted into gene 2.</a:t>
            </a:r>
            <a:endParaRPr lang="en-US" sz="1000">
              <a:latin typeface="Arial" charset="0"/>
            </a:endParaRPr>
          </a:p>
        </p:txBody>
      </p:sp>
      <p:sp>
        <p:nvSpPr>
          <p:cNvPr id="105515" name="Rectangle 941"/>
          <p:cNvSpPr>
            <a:spLocks noChangeArrowheads="1"/>
          </p:cNvSpPr>
          <p:nvPr/>
        </p:nvSpPr>
        <p:spPr bwMode="auto">
          <a:xfrm>
            <a:off x="7473950" y="3359150"/>
            <a:ext cx="16113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Domain 2 is missing. Natural</a:t>
            </a:r>
          </a:p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selection may eliminate this</a:t>
            </a:r>
          </a:p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gene from the population if it</a:t>
            </a:r>
          </a:p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is no longer functional.</a:t>
            </a:r>
            <a:endParaRPr lang="en-US" sz="1000">
              <a:latin typeface="Arial" charset="0"/>
            </a:endParaRPr>
          </a:p>
        </p:txBody>
      </p:sp>
      <p:sp>
        <p:nvSpPr>
          <p:cNvPr id="105516" name="Rectangle 1037"/>
          <p:cNvSpPr>
            <a:spLocks noChangeArrowheads="1"/>
          </p:cNvSpPr>
          <p:nvPr/>
        </p:nvSpPr>
        <p:spPr bwMode="auto">
          <a:xfrm>
            <a:off x="7473950" y="4279900"/>
            <a:ext cx="1562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Domain 2 from gene 1 has</a:t>
            </a:r>
          </a:p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been inserted into gene 2. If</a:t>
            </a:r>
          </a:p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this protein provides a new,</a:t>
            </a:r>
          </a:p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beneficial trait, natural</a:t>
            </a:r>
          </a:p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selection may increase its</a:t>
            </a:r>
          </a:p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prevalence in a population.</a:t>
            </a:r>
            <a:endParaRPr lang="en-US" sz="1000">
              <a:latin typeface="Arial" charset="0"/>
            </a:endParaRPr>
          </a:p>
        </p:txBody>
      </p:sp>
      <p:grpSp>
        <p:nvGrpSpPr>
          <p:cNvPr id="5" name="Group 68"/>
          <p:cNvGrpSpPr>
            <a:grpSpLocks noChangeAspect="1"/>
          </p:cNvGrpSpPr>
          <p:nvPr/>
        </p:nvGrpSpPr>
        <p:grpSpPr bwMode="auto">
          <a:xfrm>
            <a:off x="6169025" y="3397250"/>
            <a:ext cx="115888" cy="746125"/>
            <a:chOff x="5867400" y="3360738"/>
            <a:chExt cx="104775" cy="679450"/>
          </a:xfrm>
        </p:grpSpPr>
        <p:sp>
          <p:nvSpPr>
            <p:cNvPr id="23603" name="Freeform 635"/>
            <p:cNvSpPr>
              <a:spLocks/>
            </p:cNvSpPr>
            <p:nvPr/>
          </p:nvSpPr>
          <p:spPr bwMode="auto">
            <a:xfrm>
              <a:off x="5917635" y="3360738"/>
              <a:ext cx="54540" cy="679450"/>
            </a:xfrm>
            <a:custGeom>
              <a:avLst/>
              <a:gdLst>
                <a:gd name="T0" fmla="*/ 2147483647 w 34"/>
                <a:gd name="T1" fmla="*/ 0 h 428"/>
                <a:gd name="T2" fmla="*/ 2147483647 w 34"/>
                <a:gd name="T3" fmla="*/ 0 h 428"/>
                <a:gd name="T4" fmla="*/ 2147483647 w 34"/>
                <a:gd name="T5" fmla="*/ 0 h 428"/>
                <a:gd name="T6" fmla="*/ 2147483647 w 34"/>
                <a:gd name="T7" fmla="*/ 0 h 428"/>
                <a:gd name="T8" fmla="*/ 2147483647 w 34"/>
                <a:gd name="T9" fmla="*/ 0 h 428"/>
                <a:gd name="T10" fmla="*/ 2147483647 w 34"/>
                <a:gd name="T11" fmla="*/ 2147483647 h 428"/>
                <a:gd name="T12" fmla="*/ 2147483647 w 34"/>
                <a:gd name="T13" fmla="*/ 2147483647 h 428"/>
                <a:gd name="T14" fmla="*/ 0 w 34"/>
                <a:gd name="T15" fmla="*/ 2147483647 h 428"/>
                <a:gd name="T16" fmla="*/ 0 w 34"/>
                <a:gd name="T17" fmla="*/ 2147483647 h 428"/>
                <a:gd name="T18" fmla="*/ 0 w 34"/>
                <a:gd name="T19" fmla="*/ 2147483647 h 428"/>
                <a:gd name="T20" fmla="*/ 2147483647 w 34"/>
                <a:gd name="T21" fmla="*/ 2147483647 h 428"/>
                <a:gd name="T22" fmla="*/ 2147483647 w 34"/>
                <a:gd name="T23" fmla="*/ 2147483647 h 428"/>
                <a:gd name="T24" fmla="*/ 2147483647 w 34"/>
                <a:gd name="T25" fmla="*/ 2147483647 h 428"/>
                <a:gd name="T26" fmla="*/ 2147483647 w 34"/>
                <a:gd name="T27" fmla="*/ 2147483647 h 428"/>
                <a:gd name="T28" fmla="*/ 2147483647 w 34"/>
                <a:gd name="T29" fmla="*/ 2147483647 h 428"/>
                <a:gd name="T30" fmla="*/ 2147483647 w 34"/>
                <a:gd name="T31" fmla="*/ 2147483647 h 4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"/>
                <a:gd name="T49" fmla="*/ 0 h 428"/>
                <a:gd name="T50" fmla="*/ 34 w 34"/>
                <a:gd name="T51" fmla="*/ 428 h 4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" h="428">
                  <a:moveTo>
                    <a:pt x="34" y="0"/>
                  </a:moveTo>
                  <a:lnTo>
                    <a:pt x="16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414"/>
                  </a:lnTo>
                  <a:lnTo>
                    <a:pt x="2" y="420"/>
                  </a:lnTo>
                  <a:lnTo>
                    <a:pt x="4" y="424"/>
                  </a:lnTo>
                  <a:lnTo>
                    <a:pt x="10" y="428"/>
                  </a:lnTo>
                  <a:lnTo>
                    <a:pt x="16" y="428"/>
                  </a:lnTo>
                  <a:lnTo>
                    <a:pt x="34" y="428"/>
                  </a:lnTo>
                </a:path>
              </a:pathLst>
            </a:cu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950">
                <a:latin typeface="Arial" pitchFamily="34" charset="0"/>
              </a:endParaRPr>
            </a:p>
          </p:txBody>
        </p:sp>
        <p:sp>
          <p:nvSpPr>
            <p:cNvPr id="23604" name="Line 636"/>
            <p:cNvSpPr>
              <a:spLocks noChangeShapeType="1"/>
            </p:cNvSpPr>
            <p:nvPr/>
          </p:nvSpPr>
          <p:spPr bwMode="auto">
            <a:xfrm>
              <a:off x="5867400" y="3885505"/>
              <a:ext cx="44494" cy="2891"/>
            </a:xfrm>
            <a:prstGeom prst="line">
              <a:avLst/>
            </a:prstGeom>
            <a:noFill/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950">
                <a:latin typeface="Arial" pitchFamily="34" charset="0"/>
              </a:endParaRPr>
            </a:p>
          </p:txBody>
        </p:sp>
      </p:grpSp>
      <p:sp>
        <p:nvSpPr>
          <p:cNvPr id="105519" name="Rectangle 808"/>
          <p:cNvSpPr>
            <a:spLocks noChangeArrowheads="1"/>
          </p:cNvSpPr>
          <p:nvPr/>
        </p:nvSpPr>
        <p:spPr bwMode="auto">
          <a:xfrm>
            <a:off x="5616575" y="3897313"/>
            <a:ext cx="55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Protein 1</a:t>
            </a:r>
            <a:endParaRPr lang="en-US" sz="1000">
              <a:latin typeface="Arial" charset="0"/>
            </a:endParaRPr>
          </a:p>
        </p:txBody>
      </p:sp>
      <p:sp>
        <p:nvSpPr>
          <p:cNvPr id="105520" name="Rectangle 663"/>
          <p:cNvSpPr>
            <a:spLocks noChangeArrowheads="1"/>
          </p:cNvSpPr>
          <p:nvPr/>
        </p:nvSpPr>
        <p:spPr bwMode="auto">
          <a:xfrm>
            <a:off x="3476625" y="1633538"/>
            <a:ext cx="7762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sv-SE" sz="1000" b="0">
                <a:solidFill>
                  <a:srgbClr val="000000"/>
                </a:solidFill>
                <a:latin typeface="Helvetica" pitchFamily="34" charset="0"/>
              </a:rPr>
              <a:t>Intron 2</a:t>
            </a:r>
            <a:endParaRPr lang="en-US" sz="1000">
              <a:latin typeface="Arial" charset="0"/>
            </a:endParaRPr>
          </a:p>
        </p:txBody>
      </p:sp>
      <p:sp>
        <p:nvSpPr>
          <p:cNvPr id="105521" name="Rectangle 3"/>
          <p:cNvSpPr>
            <a:spLocks noChangeArrowheads="1"/>
          </p:cNvSpPr>
          <p:nvPr/>
        </p:nvSpPr>
        <p:spPr bwMode="auto">
          <a:xfrm>
            <a:off x="609600" y="6477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900">
                <a:latin typeface="Times New Roman" pitchFamily="18" charset="0"/>
              </a:rPr>
              <a:t>Copyright ©The McGraw-Hill Companies, Inc. Permission required for reproduction or display</a:t>
            </a:r>
          </a:p>
        </p:txBody>
      </p:sp>
      <p:sp>
        <p:nvSpPr>
          <p:cNvPr id="105522" name="Text Box 5"/>
          <p:cNvSpPr txBox="1">
            <a:spLocks noChangeArrowheads="1"/>
          </p:cNvSpPr>
          <p:nvPr/>
        </p:nvSpPr>
        <p:spPr bwMode="auto">
          <a:xfrm>
            <a:off x="228600" y="6096000"/>
            <a:ext cx="19656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 dirty="0" err="1" smtClean="0">
                <a:latin typeface="Arial" charset="0"/>
              </a:rPr>
              <a:t>Brooker</a:t>
            </a:r>
            <a:r>
              <a:rPr lang="en-US" sz="1400" b="1" dirty="0" smtClean="0">
                <a:latin typeface="Arial" charset="0"/>
              </a:rPr>
              <a:t> Figure </a:t>
            </a:r>
            <a:r>
              <a:rPr lang="en-US" sz="1400" b="1" dirty="0">
                <a:latin typeface="Arial" charset="0"/>
              </a:rPr>
              <a:t>25.19</a:t>
            </a:r>
          </a:p>
        </p:txBody>
      </p:sp>
      <p:sp>
        <p:nvSpPr>
          <p:cNvPr id="60" name="Title 59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New genes may</a:t>
            </a:r>
            <a:r>
              <a:rPr lang="en-US" sz="3200" baseline="0" dirty="0" smtClean="0"/>
              <a:t> be produced by exon shuffling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0" y="6457890"/>
            <a:ext cx="21916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 dirty="0" err="1" smtClean="0">
                <a:latin typeface="Arial" charset="0"/>
              </a:rPr>
              <a:t>Brooker</a:t>
            </a:r>
            <a:r>
              <a:rPr lang="en-US" sz="2000" b="1" dirty="0" smtClean="0">
                <a:latin typeface="Arial" charset="0"/>
              </a:rPr>
              <a:t> fig 25 .2</a:t>
            </a:r>
            <a:endParaRPr lang="en-US" sz="2000" b="1" dirty="0">
              <a:latin typeface="Arial" charset="0"/>
            </a:endParaRPr>
          </a:p>
        </p:txBody>
      </p:sp>
      <p:pic>
        <p:nvPicPr>
          <p:cNvPr id="9219" name="Picture 4" descr="bro25332_25_02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38275"/>
            <a:ext cx="82296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Example of polymorphism in the Happy-Face</a:t>
            </a:r>
            <a:r>
              <a:rPr lang="en-US" sz="2800" b="1" baseline="0" dirty="0" smtClean="0"/>
              <a:t> spider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4"/>
          <p:cNvSpPr txBox="1">
            <a:spLocks noChangeArrowheads="1"/>
          </p:cNvSpPr>
          <p:nvPr/>
        </p:nvSpPr>
        <p:spPr bwMode="auto">
          <a:xfrm>
            <a:off x="6721827" y="6396335"/>
            <a:ext cx="17363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 dirty="0" err="1" smtClean="0">
                <a:latin typeface="Arial" charset="0"/>
              </a:rPr>
              <a:t>Brooker</a:t>
            </a:r>
            <a:r>
              <a:rPr lang="en-US" sz="1400" b="1" dirty="0" smtClean="0">
                <a:latin typeface="Arial" charset="0"/>
              </a:rPr>
              <a:t> Fig 25 .20</a:t>
            </a:r>
            <a:endParaRPr lang="en-US" sz="1400" b="1" dirty="0">
              <a:latin typeface="Arial" charset="0"/>
            </a:endParaRPr>
          </a:p>
        </p:txBody>
      </p:sp>
      <p:pic>
        <p:nvPicPr>
          <p:cNvPr id="107523" name="Picture 119" descr="bro25332_25_2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1243013"/>
            <a:ext cx="8243888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4" name="Freeform 10"/>
          <p:cNvSpPr>
            <a:spLocks/>
          </p:cNvSpPr>
          <p:nvPr/>
        </p:nvSpPr>
        <p:spPr bwMode="auto">
          <a:xfrm>
            <a:off x="5465763" y="4452938"/>
            <a:ext cx="250825" cy="206375"/>
          </a:xfrm>
          <a:custGeom>
            <a:avLst/>
            <a:gdLst>
              <a:gd name="T0" fmla="*/ 2147483647 w 158"/>
              <a:gd name="T1" fmla="*/ 2147483647 h 130"/>
              <a:gd name="T2" fmla="*/ 0 w 158"/>
              <a:gd name="T3" fmla="*/ 2147483647 h 130"/>
              <a:gd name="T4" fmla="*/ 2147483647 w 158"/>
              <a:gd name="T5" fmla="*/ 2147483647 h 130"/>
              <a:gd name="T6" fmla="*/ 0 w 158"/>
              <a:gd name="T7" fmla="*/ 0 h 130"/>
              <a:gd name="T8" fmla="*/ 2147483647 w 158"/>
              <a:gd name="T9" fmla="*/ 2147483647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"/>
              <a:gd name="T16" fmla="*/ 0 h 130"/>
              <a:gd name="T17" fmla="*/ 158 w 158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" h="130">
                <a:moveTo>
                  <a:pt x="158" y="64"/>
                </a:moveTo>
                <a:lnTo>
                  <a:pt x="0" y="130"/>
                </a:lnTo>
                <a:lnTo>
                  <a:pt x="36" y="64"/>
                </a:lnTo>
                <a:lnTo>
                  <a:pt x="0" y="0"/>
                </a:lnTo>
                <a:lnTo>
                  <a:pt x="158" y="6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18"/>
          <p:cNvGrpSpPr>
            <a:grpSpLocks/>
          </p:cNvGrpSpPr>
          <p:nvPr/>
        </p:nvGrpSpPr>
        <p:grpSpPr bwMode="auto">
          <a:xfrm>
            <a:off x="3195638" y="3697288"/>
            <a:ext cx="2520950" cy="962025"/>
            <a:chOff x="3195638" y="3963988"/>
            <a:chExt cx="2520950" cy="962025"/>
          </a:xfrm>
        </p:grpSpPr>
        <p:sp>
          <p:nvSpPr>
            <p:cNvPr id="107553" name="Freeform 8"/>
            <p:cNvSpPr>
              <a:spLocks/>
            </p:cNvSpPr>
            <p:nvPr/>
          </p:nvSpPr>
          <p:spPr bwMode="auto">
            <a:xfrm>
              <a:off x="3195638" y="3963988"/>
              <a:ext cx="2343150" cy="869950"/>
            </a:xfrm>
            <a:custGeom>
              <a:avLst/>
              <a:gdLst>
                <a:gd name="T0" fmla="*/ 2147483647 w 1476"/>
                <a:gd name="T1" fmla="*/ 2147483647 h 548"/>
                <a:gd name="T2" fmla="*/ 2147483647 w 1476"/>
                <a:gd name="T3" fmla="*/ 2147483647 h 548"/>
                <a:gd name="T4" fmla="*/ 2147483647 w 1476"/>
                <a:gd name="T5" fmla="*/ 2147483647 h 548"/>
                <a:gd name="T6" fmla="*/ 2147483647 w 1476"/>
                <a:gd name="T7" fmla="*/ 2147483647 h 548"/>
                <a:gd name="T8" fmla="*/ 2147483647 w 1476"/>
                <a:gd name="T9" fmla="*/ 2147483647 h 548"/>
                <a:gd name="T10" fmla="*/ 2147483647 w 1476"/>
                <a:gd name="T11" fmla="*/ 2147483647 h 548"/>
                <a:gd name="T12" fmla="*/ 2147483647 w 1476"/>
                <a:gd name="T13" fmla="*/ 2147483647 h 548"/>
                <a:gd name="T14" fmla="*/ 2147483647 w 1476"/>
                <a:gd name="T15" fmla="*/ 2147483647 h 548"/>
                <a:gd name="T16" fmla="*/ 2147483647 w 1476"/>
                <a:gd name="T17" fmla="*/ 2147483647 h 548"/>
                <a:gd name="T18" fmla="*/ 2147483647 w 1476"/>
                <a:gd name="T19" fmla="*/ 2147483647 h 548"/>
                <a:gd name="T20" fmla="*/ 2147483647 w 1476"/>
                <a:gd name="T21" fmla="*/ 2147483647 h 548"/>
                <a:gd name="T22" fmla="*/ 2147483647 w 1476"/>
                <a:gd name="T23" fmla="*/ 2147483647 h 548"/>
                <a:gd name="T24" fmla="*/ 2147483647 w 1476"/>
                <a:gd name="T25" fmla="*/ 2147483647 h 548"/>
                <a:gd name="T26" fmla="*/ 2147483647 w 1476"/>
                <a:gd name="T27" fmla="*/ 2147483647 h 548"/>
                <a:gd name="T28" fmla="*/ 2147483647 w 1476"/>
                <a:gd name="T29" fmla="*/ 2147483647 h 548"/>
                <a:gd name="T30" fmla="*/ 2147483647 w 1476"/>
                <a:gd name="T31" fmla="*/ 2147483647 h 548"/>
                <a:gd name="T32" fmla="*/ 2147483647 w 1476"/>
                <a:gd name="T33" fmla="*/ 2147483647 h 548"/>
                <a:gd name="T34" fmla="*/ 2147483647 w 1476"/>
                <a:gd name="T35" fmla="*/ 2147483647 h 548"/>
                <a:gd name="T36" fmla="*/ 2147483647 w 1476"/>
                <a:gd name="T37" fmla="*/ 2147483647 h 548"/>
                <a:gd name="T38" fmla="*/ 2147483647 w 1476"/>
                <a:gd name="T39" fmla="*/ 2147483647 h 548"/>
                <a:gd name="T40" fmla="*/ 2147483647 w 1476"/>
                <a:gd name="T41" fmla="*/ 2147483647 h 548"/>
                <a:gd name="T42" fmla="*/ 2147483647 w 1476"/>
                <a:gd name="T43" fmla="*/ 2147483647 h 548"/>
                <a:gd name="T44" fmla="*/ 2147483647 w 1476"/>
                <a:gd name="T45" fmla="*/ 2147483647 h 548"/>
                <a:gd name="T46" fmla="*/ 2147483647 w 1476"/>
                <a:gd name="T47" fmla="*/ 2147483647 h 548"/>
                <a:gd name="T48" fmla="*/ 2147483647 w 1476"/>
                <a:gd name="T49" fmla="*/ 2147483647 h 548"/>
                <a:gd name="T50" fmla="*/ 2147483647 w 1476"/>
                <a:gd name="T51" fmla="*/ 2147483647 h 548"/>
                <a:gd name="T52" fmla="*/ 2147483647 w 1476"/>
                <a:gd name="T53" fmla="*/ 2147483647 h 548"/>
                <a:gd name="T54" fmla="*/ 2147483647 w 1476"/>
                <a:gd name="T55" fmla="*/ 2147483647 h 548"/>
                <a:gd name="T56" fmla="*/ 2147483647 w 1476"/>
                <a:gd name="T57" fmla="*/ 2147483647 h 548"/>
                <a:gd name="T58" fmla="*/ 0 w 1476"/>
                <a:gd name="T59" fmla="*/ 0 h 54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76"/>
                <a:gd name="T91" fmla="*/ 0 h 548"/>
                <a:gd name="T92" fmla="*/ 1476 w 1476"/>
                <a:gd name="T93" fmla="*/ 548 h 54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76" h="548">
                  <a:moveTo>
                    <a:pt x="1476" y="540"/>
                  </a:moveTo>
                  <a:lnTo>
                    <a:pt x="1476" y="540"/>
                  </a:lnTo>
                  <a:lnTo>
                    <a:pt x="1430" y="544"/>
                  </a:lnTo>
                  <a:lnTo>
                    <a:pt x="1376" y="546"/>
                  </a:lnTo>
                  <a:lnTo>
                    <a:pt x="1306" y="548"/>
                  </a:lnTo>
                  <a:lnTo>
                    <a:pt x="1222" y="546"/>
                  </a:lnTo>
                  <a:lnTo>
                    <a:pt x="1124" y="540"/>
                  </a:lnTo>
                  <a:lnTo>
                    <a:pt x="1072" y="536"/>
                  </a:lnTo>
                  <a:lnTo>
                    <a:pt x="1016" y="530"/>
                  </a:lnTo>
                  <a:lnTo>
                    <a:pt x="960" y="522"/>
                  </a:lnTo>
                  <a:lnTo>
                    <a:pt x="902" y="514"/>
                  </a:lnTo>
                  <a:lnTo>
                    <a:pt x="842" y="502"/>
                  </a:lnTo>
                  <a:lnTo>
                    <a:pt x="782" y="488"/>
                  </a:lnTo>
                  <a:lnTo>
                    <a:pt x="720" y="474"/>
                  </a:lnTo>
                  <a:lnTo>
                    <a:pt x="660" y="456"/>
                  </a:lnTo>
                  <a:lnTo>
                    <a:pt x="598" y="436"/>
                  </a:lnTo>
                  <a:lnTo>
                    <a:pt x="536" y="412"/>
                  </a:lnTo>
                  <a:lnTo>
                    <a:pt x="476" y="386"/>
                  </a:lnTo>
                  <a:lnTo>
                    <a:pt x="416" y="358"/>
                  </a:lnTo>
                  <a:lnTo>
                    <a:pt x="356" y="326"/>
                  </a:lnTo>
                  <a:lnTo>
                    <a:pt x="298" y="290"/>
                  </a:lnTo>
                  <a:lnTo>
                    <a:pt x="244" y="252"/>
                  </a:lnTo>
                  <a:lnTo>
                    <a:pt x="190" y="208"/>
                  </a:lnTo>
                  <a:lnTo>
                    <a:pt x="138" y="162"/>
                  </a:lnTo>
                  <a:lnTo>
                    <a:pt x="114" y="138"/>
                  </a:lnTo>
                  <a:lnTo>
                    <a:pt x="90" y="112"/>
                  </a:lnTo>
                  <a:lnTo>
                    <a:pt x="66" y="86"/>
                  </a:lnTo>
                  <a:lnTo>
                    <a:pt x="44" y="58"/>
                  </a:lnTo>
                  <a:lnTo>
                    <a:pt x="22" y="30"/>
                  </a:lnTo>
                  <a:lnTo>
                    <a:pt x="0" y="0"/>
                  </a:lnTo>
                </a:path>
              </a:pathLst>
            </a:custGeom>
            <a:noFill/>
            <a:ln w="3149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4" name="Freeform 11"/>
            <p:cNvSpPr>
              <a:spLocks/>
            </p:cNvSpPr>
            <p:nvPr/>
          </p:nvSpPr>
          <p:spPr bwMode="auto">
            <a:xfrm>
              <a:off x="5465763" y="4719638"/>
              <a:ext cx="250825" cy="206375"/>
            </a:xfrm>
            <a:custGeom>
              <a:avLst/>
              <a:gdLst>
                <a:gd name="T0" fmla="*/ 2147483647 w 158"/>
                <a:gd name="T1" fmla="*/ 2147483647 h 130"/>
                <a:gd name="T2" fmla="*/ 0 w 158"/>
                <a:gd name="T3" fmla="*/ 2147483647 h 130"/>
                <a:gd name="T4" fmla="*/ 2147483647 w 158"/>
                <a:gd name="T5" fmla="*/ 2147483647 h 130"/>
                <a:gd name="T6" fmla="*/ 0 w 158"/>
                <a:gd name="T7" fmla="*/ 0 h 130"/>
                <a:gd name="T8" fmla="*/ 2147483647 w 158"/>
                <a:gd name="T9" fmla="*/ 2147483647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130"/>
                <a:gd name="T17" fmla="*/ 158 w 158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130">
                  <a:moveTo>
                    <a:pt x="158" y="64"/>
                  </a:moveTo>
                  <a:lnTo>
                    <a:pt x="0" y="130"/>
                  </a:lnTo>
                  <a:lnTo>
                    <a:pt x="36" y="64"/>
                  </a:lnTo>
                  <a:lnTo>
                    <a:pt x="0" y="0"/>
                  </a:lnTo>
                  <a:lnTo>
                    <a:pt x="158" y="6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7"/>
          <p:cNvGrpSpPr>
            <a:grpSpLocks/>
          </p:cNvGrpSpPr>
          <p:nvPr/>
        </p:nvGrpSpPr>
        <p:grpSpPr bwMode="auto">
          <a:xfrm>
            <a:off x="7399338" y="4252913"/>
            <a:ext cx="196850" cy="679450"/>
            <a:chOff x="7399338" y="4519613"/>
            <a:chExt cx="196850" cy="679450"/>
          </a:xfrm>
        </p:grpSpPr>
        <p:sp>
          <p:nvSpPr>
            <p:cNvPr id="107551" name="Freeform 9"/>
            <p:cNvSpPr>
              <a:spLocks/>
            </p:cNvSpPr>
            <p:nvPr/>
          </p:nvSpPr>
          <p:spPr bwMode="auto">
            <a:xfrm>
              <a:off x="7399338" y="4678363"/>
              <a:ext cx="120650" cy="520700"/>
            </a:xfrm>
            <a:custGeom>
              <a:avLst/>
              <a:gdLst>
                <a:gd name="T0" fmla="*/ 2147483647 w 76"/>
                <a:gd name="T1" fmla="*/ 0 h 328"/>
                <a:gd name="T2" fmla="*/ 2147483647 w 76"/>
                <a:gd name="T3" fmla="*/ 0 h 328"/>
                <a:gd name="T4" fmla="*/ 2147483647 w 76"/>
                <a:gd name="T5" fmla="*/ 2147483647 h 328"/>
                <a:gd name="T6" fmla="*/ 2147483647 w 76"/>
                <a:gd name="T7" fmla="*/ 2147483647 h 328"/>
                <a:gd name="T8" fmla="*/ 2147483647 w 76"/>
                <a:gd name="T9" fmla="*/ 2147483647 h 328"/>
                <a:gd name="T10" fmla="*/ 2147483647 w 76"/>
                <a:gd name="T11" fmla="*/ 2147483647 h 328"/>
                <a:gd name="T12" fmla="*/ 2147483647 w 76"/>
                <a:gd name="T13" fmla="*/ 2147483647 h 328"/>
                <a:gd name="T14" fmla="*/ 2147483647 w 76"/>
                <a:gd name="T15" fmla="*/ 2147483647 h 328"/>
                <a:gd name="T16" fmla="*/ 2147483647 w 76"/>
                <a:gd name="T17" fmla="*/ 2147483647 h 328"/>
                <a:gd name="T18" fmla="*/ 2147483647 w 76"/>
                <a:gd name="T19" fmla="*/ 2147483647 h 328"/>
                <a:gd name="T20" fmla="*/ 2147483647 w 76"/>
                <a:gd name="T21" fmla="*/ 2147483647 h 328"/>
                <a:gd name="T22" fmla="*/ 2147483647 w 76"/>
                <a:gd name="T23" fmla="*/ 2147483647 h 328"/>
                <a:gd name="T24" fmla="*/ 2147483647 w 76"/>
                <a:gd name="T25" fmla="*/ 2147483647 h 328"/>
                <a:gd name="T26" fmla="*/ 2147483647 w 76"/>
                <a:gd name="T27" fmla="*/ 2147483647 h 328"/>
                <a:gd name="T28" fmla="*/ 2147483647 w 76"/>
                <a:gd name="T29" fmla="*/ 2147483647 h 328"/>
                <a:gd name="T30" fmla="*/ 0 w 76"/>
                <a:gd name="T31" fmla="*/ 2147483647 h 3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"/>
                <a:gd name="T49" fmla="*/ 0 h 328"/>
                <a:gd name="T50" fmla="*/ 76 w 76"/>
                <a:gd name="T51" fmla="*/ 328 h 3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" h="328">
                  <a:moveTo>
                    <a:pt x="44" y="0"/>
                  </a:moveTo>
                  <a:lnTo>
                    <a:pt x="44" y="0"/>
                  </a:lnTo>
                  <a:lnTo>
                    <a:pt x="48" y="8"/>
                  </a:lnTo>
                  <a:lnTo>
                    <a:pt x="56" y="34"/>
                  </a:lnTo>
                  <a:lnTo>
                    <a:pt x="66" y="70"/>
                  </a:lnTo>
                  <a:lnTo>
                    <a:pt x="70" y="92"/>
                  </a:lnTo>
                  <a:lnTo>
                    <a:pt x="74" y="114"/>
                  </a:lnTo>
                  <a:lnTo>
                    <a:pt x="76" y="140"/>
                  </a:lnTo>
                  <a:lnTo>
                    <a:pt x="74" y="166"/>
                  </a:lnTo>
                  <a:lnTo>
                    <a:pt x="72" y="194"/>
                  </a:lnTo>
                  <a:lnTo>
                    <a:pt x="66" y="222"/>
                  </a:lnTo>
                  <a:lnTo>
                    <a:pt x="56" y="248"/>
                  </a:lnTo>
                  <a:lnTo>
                    <a:pt x="42" y="276"/>
                  </a:lnTo>
                  <a:lnTo>
                    <a:pt x="22" y="302"/>
                  </a:lnTo>
                  <a:lnTo>
                    <a:pt x="12" y="314"/>
                  </a:lnTo>
                  <a:lnTo>
                    <a:pt x="0" y="328"/>
                  </a:lnTo>
                </a:path>
              </a:pathLst>
            </a:custGeom>
            <a:noFill/>
            <a:ln w="3149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2" name="Freeform 12"/>
            <p:cNvSpPr>
              <a:spLocks/>
            </p:cNvSpPr>
            <p:nvPr/>
          </p:nvSpPr>
          <p:spPr bwMode="auto">
            <a:xfrm>
              <a:off x="7399338" y="4519613"/>
              <a:ext cx="196850" cy="269875"/>
            </a:xfrm>
            <a:custGeom>
              <a:avLst/>
              <a:gdLst>
                <a:gd name="T0" fmla="*/ 0 w 124"/>
                <a:gd name="T1" fmla="*/ 0 h 170"/>
                <a:gd name="T2" fmla="*/ 2147483647 w 124"/>
                <a:gd name="T3" fmla="*/ 2147483647 h 170"/>
                <a:gd name="T4" fmla="*/ 2147483647 w 124"/>
                <a:gd name="T5" fmla="*/ 2147483647 h 170"/>
                <a:gd name="T6" fmla="*/ 2147483647 w 124"/>
                <a:gd name="T7" fmla="*/ 2147483647 h 170"/>
                <a:gd name="T8" fmla="*/ 0 w 124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170"/>
                <a:gd name="T17" fmla="*/ 124 w 124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170">
                  <a:moveTo>
                    <a:pt x="0" y="0"/>
                  </a:moveTo>
                  <a:lnTo>
                    <a:pt x="124" y="114"/>
                  </a:lnTo>
                  <a:lnTo>
                    <a:pt x="50" y="108"/>
                  </a:lnTo>
                  <a:lnTo>
                    <a:pt x="8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527" name="Freeform 13"/>
          <p:cNvSpPr>
            <a:spLocks/>
          </p:cNvSpPr>
          <p:nvPr/>
        </p:nvSpPr>
        <p:spPr bwMode="auto">
          <a:xfrm>
            <a:off x="7399338" y="4252913"/>
            <a:ext cx="196850" cy="269875"/>
          </a:xfrm>
          <a:custGeom>
            <a:avLst/>
            <a:gdLst>
              <a:gd name="T0" fmla="*/ 0 w 124"/>
              <a:gd name="T1" fmla="*/ 0 h 170"/>
              <a:gd name="T2" fmla="*/ 2147483647 w 124"/>
              <a:gd name="T3" fmla="*/ 2147483647 h 170"/>
              <a:gd name="T4" fmla="*/ 2147483647 w 124"/>
              <a:gd name="T5" fmla="*/ 2147483647 h 170"/>
              <a:gd name="T6" fmla="*/ 2147483647 w 124"/>
              <a:gd name="T7" fmla="*/ 2147483647 h 170"/>
              <a:gd name="T8" fmla="*/ 0 w 124"/>
              <a:gd name="T9" fmla="*/ 0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"/>
              <a:gd name="T16" fmla="*/ 0 h 170"/>
              <a:gd name="T17" fmla="*/ 124 w 124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" h="170">
                <a:moveTo>
                  <a:pt x="0" y="0"/>
                </a:moveTo>
                <a:lnTo>
                  <a:pt x="124" y="114"/>
                </a:lnTo>
                <a:lnTo>
                  <a:pt x="50" y="108"/>
                </a:lnTo>
                <a:lnTo>
                  <a:pt x="8" y="17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28" name="Rectangle 23"/>
          <p:cNvSpPr>
            <a:spLocks noChangeArrowheads="1"/>
          </p:cNvSpPr>
          <p:nvPr/>
        </p:nvSpPr>
        <p:spPr bwMode="auto">
          <a:xfrm>
            <a:off x="414338" y="4716463"/>
            <a:ext cx="100171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2000" b="0">
                <a:solidFill>
                  <a:srgbClr val="000000"/>
                </a:solidFill>
                <a:latin typeface="Helvetica" pitchFamily="34" charset="0"/>
              </a:rPr>
              <a:t>Bacterial</a:t>
            </a:r>
          </a:p>
          <a:p>
            <a:pPr algn="l" eaLnBrk="1" hangingPunct="1"/>
            <a:r>
              <a:rPr lang="en-US" sz="2000" b="0">
                <a:solidFill>
                  <a:srgbClr val="000000"/>
                </a:solidFill>
                <a:latin typeface="Helvetica" pitchFamily="34" charset="0"/>
              </a:rPr>
              <a:t>cell</a:t>
            </a:r>
            <a:endParaRPr lang="en-US" sz="2400">
              <a:latin typeface="Arial" charset="0"/>
            </a:endParaRPr>
          </a:p>
        </p:txBody>
      </p:sp>
      <p:sp>
        <p:nvSpPr>
          <p:cNvPr id="107529" name="Rectangle 36"/>
          <p:cNvSpPr>
            <a:spLocks noChangeArrowheads="1"/>
          </p:cNvSpPr>
          <p:nvPr/>
        </p:nvSpPr>
        <p:spPr bwMode="auto">
          <a:xfrm>
            <a:off x="4084638" y="3141663"/>
            <a:ext cx="1643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2000" b="0">
                <a:solidFill>
                  <a:srgbClr val="000000"/>
                </a:solidFill>
                <a:latin typeface="Helvetica" pitchFamily="34" charset="0"/>
              </a:rPr>
              <a:t>Bacterial gene</a:t>
            </a:r>
            <a:endParaRPr lang="en-US" sz="2400">
              <a:latin typeface="Arial" charset="0"/>
            </a:endParaRPr>
          </a:p>
        </p:txBody>
      </p:sp>
      <p:sp>
        <p:nvSpPr>
          <p:cNvPr id="107530" name="Rectangle 49"/>
          <p:cNvSpPr>
            <a:spLocks noChangeArrowheads="1"/>
          </p:cNvSpPr>
          <p:nvPr/>
        </p:nvSpPr>
        <p:spPr bwMode="auto">
          <a:xfrm>
            <a:off x="1789113" y="5284788"/>
            <a:ext cx="14811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2000" b="0">
                <a:solidFill>
                  <a:srgbClr val="000000"/>
                </a:solidFill>
                <a:latin typeface="Helvetica" pitchFamily="34" charset="0"/>
              </a:rPr>
              <a:t>Bacterial</a:t>
            </a:r>
          </a:p>
          <a:p>
            <a:pPr algn="l" eaLnBrk="1" hangingPunct="1"/>
            <a:r>
              <a:rPr lang="en-US" sz="2000" b="0">
                <a:solidFill>
                  <a:srgbClr val="000000"/>
                </a:solidFill>
                <a:latin typeface="Helvetica" pitchFamily="34" charset="0"/>
              </a:rPr>
              <a:t>chromosome</a:t>
            </a:r>
            <a:endParaRPr lang="en-US" sz="2400">
              <a:latin typeface="Arial" charset="0"/>
            </a:endParaRPr>
          </a:p>
        </p:txBody>
      </p:sp>
      <p:sp>
        <p:nvSpPr>
          <p:cNvPr id="107531" name="Rectangle 68"/>
          <p:cNvSpPr>
            <a:spLocks noChangeArrowheads="1"/>
          </p:cNvSpPr>
          <p:nvPr/>
        </p:nvSpPr>
        <p:spPr bwMode="auto">
          <a:xfrm>
            <a:off x="414338" y="354013"/>
            <a:ext cx="12001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2000" b="0">
                <a:solidFill>
                  <a:srgbClr val="000000"/>
                </a:solidFill>
                <a:latin typeface="Helvetica" pitchFamily="34" charset="0"/>
              </a:rPr>
              <a:t>Eukaryotic</a:t>
            </a:r>
          </a:p>
          <a:p>
            <a:pPr algn="l" eaLnBrk="1" hangingPunct="1"/>
            <a:r>
              <a:rPr lang="en-US" sz="2000" b="0">
                <a:solidFill>
                  <a:srgbClr val="000000"/>
                </a:solidFill>
                <a:latin typeface="Helvetica" pitchFamily="34" charset="0"/>
              </a:rPr>
              <a:t>cell</a:t>
            </a:r>
            <a:endParaRPr lang="en-US" sz="2400">
              <a:latin typeface="Arial" charset="0"/>
            </a:endParaRPr>
          </a:p>
        </p:txBody>
      </p:sp>
      <p:sp>
        <p:nvSpPr>
          <p:cNvPr id="107532" name="Rectangle 82"/>
          <p:cNvSpPr>
            <a:spLocks noChangeArrowheads="1"/>
          </p:cNvSpPr>
          <p:nvPr/>
        </p:nvSpPr>
        <p:spPr bwMode="auto">
          <a:xfrm>
            <a:off x="4538663" y="5272088"/>
            <a:ext cx="11128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2000" b="0">
                <a:solidFill>
                  <a:srgbClr val="000000"/>
                </a:solidFill>
                <a:latin typeface="Helvetica" pitchFamily="34" charset="0"/>
              </a:rPr>
              <a:t>Endocytic</a:t>
            </a:r>
          </a:p>
          <a:p>
            <a:pPr algn="l" eaLnBrk="1" hangingPunct="1"/>
            <a:r>
              <a:rPr lang="en-US" sz="2000" b="0">
                <a:solidFill>
                  <a:srgbClr val="000000"/>
                </a:solidFill>
                <a:latin typeface="Helvetica" pitchFamily="34" charset="0"/>
              </a:rPr>
              <a:t>vesicle</a:t>
            </a:r>
            <a:endParaRPr lang="en-US" sz="2400">
              <a:latin typeface="Arial" charset="0"/>
            </a:endParaRPr>
          </a:p>
        </p:txBody>
      </p:sp>
      <p:sp>
        <p:nvSpPr>
          <p:cNvPr id="107533" name="Rectangle 98"/>
          <p:cNvSpPr>
            <a:spLocks noChangeArrowheads="1"/>
          </p:cNvSpPr>
          <p:nvPr/>
        </p:nvSpPr>
        <p:spPr bwMode="auto">
          <a:xfrm>
            <a:off x="7599363" y="4335463"/>
            <a:ext cx="8572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2000" b="0">
                <a:solidFill>
                  <a:srgbClr val="000000"/>
                </a:solidFill>
                <a:latin typeface="Helvetica" pitchFamily="34" charset="0"/>
              </a:rPr>
              <a:t>Gene</a:t>
            </a:r>
          </a:p>
          <a:p>
            <a:pPr algn="l" eaLnBrk="1" hangingPunct="1"/>
            <a:r>
              <a:rPr lang="en-US" sz="2000" b="0">
                <a:solidFill>
                  <a:srgbClr val="000000"/>
                </a:solidFill>
                <a:latin typeface="Helvetica" pitchFamily="34" charset="0"/>
              </a:rPr>
              <a:t>transfer</a:t>
            </a:r>
            <a:endParaRPr lang="en-US" sz="2400">
              <a:latin typeface="Arial" charset="0"/>
            </a:endParaRP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2255838" y="3897313"/>
            <a:ext cx="6350" cy="1381125"/>
            <a:chOff x="2255810" y="4164013"/>
            <a:chExt cx="6714" cy="1381125"/>
          </a:xfrm>
        </p:grpSpPr>
        <p:sp>
          <p:nvSpPr>
            <p:cNvPr id="107549" name="Line 15"/>
            <p:cNvSpPr>
              <a:spLocks noChangeShapeType="1"/>
            </p:cNvSpPr>
            <p:nvPr/>
          </p:nvSpPr>
          <p:spPr bwMode="auto">
            <a:xfrm>
              <a:off x="2255810" y="4164017"/>
              <a:ext cx="1615" cy="1381121"/>
            </a:xfrm>
            <a:prstGeom prst="line">
              <a:avLst/>
            </a:prstGeom>
            <a:noFill/>
            <a:ln w="47244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0" name="Line 20"/>
            <p:cNvSpPr>
              <a:spLocks noChangeShapeType="1"/>
            </p:cNvSpPr>
            <p:nvPr/>
          </p:nvSpPr>
          <p:spPr bwMode="auto">
            <a:xfrm>
              <a:off x="2260909" y="4164013"/>
              <a:ext cx="1615" cy="1381121"/>
            </a:xfrm>
            <a:prstGeom prst="line">
              <a:avLst/>
            </a:prstGeom>
            <a:noFill/>
            <a:ln w="1574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10"/>
          <p:cNvGrpSpPr>
            <a:grpSpLocks/>
          </p:cNvGrpSpPr>
          <p:nvPr/>
        </p:nvGrpSpPr>
        <p:grpSpPr bwMode="auto">
          <a:xfrm>
            <a:off x="5705475" y="5233988"/>
            <a:ext cx="754063" cy="180975"/>
            <a:chOff x="5705698" y="5500684"/>
            <a:chExt cx="753840" cy="180979"/>
          </a:xfrm>
        </p:grpSpPr>
        <p:sp>
          <p:nvSpPr>
            <p:cNvPr id="107547" name="Line 16"/>
            <p:cNvSpPr>
              <a:spLocks noChangeShapeType="1"/>
            </p:cNvSpPr>
            <p:nvPr/>
          </p:nvSpPr>
          <p:spPr bwMode="auto">
            <a:xfrm flipH="1">
              <a:off x="5716588" y="5500688"/>
              <a:ext cx="742950" cy="180975"/>
            </a:xfrm>
            <a:prstGeom prst="line">
              <a:avLst/>
            </a:prstGeom>
            <a:noFill/>
            <a:ln w="47244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8" name="Line 21"/>
            <p:cNvSpPr>
              <a:spLocks noChangeShapeType="1"/>
            </p:cNvSpPr>
            <p:nvPr/>
          </p:nvSpPr>
          <p:spPr bwMode="auto">
            <a:xfrm flipH="1">
              <a:off x="5705698" y="5500684"/>
              <a:ext cx="742950" cy="180975"/>
            </a:xfrm>
            <a:prstGeom prst="line">
              <a:avLst/>
            </a:prstGeom>
            <a:noFill/>
            <a:ln w="1574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11"/>
          <p:cNvGrpSpPr>
            <a:grpSpLocks/>
          </p:cNvGrpSpPr>
          <p:nvPr/>
        </p:nvGrpSpPr>
        <p:grpSpPr bwMode="auto">
          <a:xfrm>
            <a:off x="5753100" y="3306763"/>
            <a:ext cx="1557338" cy="847725"/>
            <a:chOff x="5753323" y="3573459"/>
            <a:chExt cx="1557115" cy="847729"/>
          </a:xfrm>
        </p:grpSpPr>
        <p:sp>
          <p:nvSpPr>
            <p:cNvPr id="107545" name="Line 17"/>
            <p:cNvSpPr>
              <a:spLocks noChangeShapeType="1"/>
            </p:cNvSpPr>
            <p:nvPr/>
          </p:nvSpPr>
          <p:spPr bwMode="auto">
            <a:xfrm flipH="1" flipV="1">
              <a:off x="5764213" y="3573463"/>
              <a:ext cx="1546225" cy="847725"/>
            </a:xfrm>
            <a:prstGeom prst="line">
              <a:avLst/>
            </a:prstGeom>
            <a:noFill/>
            <a:ln w="47244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6" name="Line 22"/>
            <p:cNvSpPr>
              <a:spLocks noChangeShapeType="1"/>
            </p:cNvSpPr>
            <p:nvPr/>
          </p:nvSpPr>
          <p:spPr bwMode="auto">
            <a:xfrm flipH="1" flipV="1">
              <a:off x="5753323" y="3573459"/>
              <a:ext cx="1546225" cy="847725"/>
            </a:xfrm>
            <a:prstGeom prst="line">
              <a:avLst/>
            </a:prstGeom>
            <a:noFill/>
            <a:ln w="1574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16"/>
          <p:cNvGrpSpPr>
            <a:grpSpLocks/>
          </p:cNvGrpSpPr>
          <p:nvPr/>
        </p:nvGrpSpPr>
        <p:grpSpPr bwMode="auto">
          <a:xfrm>
            <a:off x="1641475" y="503238"/>
            <a:ext cx="504825" cy="898525"/>
            <a:chOff x="1641698" y="769930"/>
            <a:chExt cx="505057" cy="898529"/>
          </a:xfrm>
        </p:grpSpPr>
        <p:sp>
          <p:nvSpPr>
            <p:cNvPr id="107543" name="Line 18"/>
            <p:cNvSpPr>
              <a:spLocks noChangeShapeType="1"/>
            </p:cNvSpPr>
            <p:nvPr/>
          </p:nvSpPr>
          <p:spPr bwMode="auto">
            <a:xfrm>
              <a:off x="1641698" y="769934"/>
              <a:ext cx="501650" cy="898525"/>
            </a:xfrm>
            <a:prstGeom prst="line">
              <a:avLst/>
            </a:prstGeom>
            <a:noFill/>
            <a:ln w="47244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4" name="Line 18"/>
            <p:cNvSpPr>
              <a:spLocks noChangeShapeType="1"/>
            </p:cNvSpPr>
            <p:nvPr/>
          </p:nvSpPr>
          <p:spPr bwMode="auto">
            <a:xfrm>
              <a:off x="1645105" y="769930"/>
              <a:ext cx="501650" cy="898525"/>
            </a:xfrm>
            <a:prstGeom prst="line">
              <a:avLst/>
            </a:prstGeom>
            <a:noFill/>
            <a:ln w="1574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15"/>
          <p:cNvGrpSpPr>
            <a:grpSpLocks/>
          </p:cNvGrpSpPr>
          <p:nvPr/>
        </p:nvGrpSpPr>
        <p:grpSpPr bwMode="auto">
          <a:xfrm>
            <a:off x="1414463" y="4186238"/>
            <a:ext cx="384175" cy="685800"/>
            <a:chOff x="1415144" y="4452930"/>
            <a:chExt cx="383494" cy="685808"/>
          </a:xfrm>
        </p:grpSpPr>
        <p:sp>
          <p:nvSpPr>
            <p:cNvPr id="107540" name="Line 14"/>
            <p:cNvSpPr>
              <a:spLocks noChangeShapeType="1"/>
            </p:cNvSpPr>
            <p:nvPr/>
          </p:nvSpPr>
          <p:spPr bwMode="auto">
            <a:xfrm flipH="1">
              <a:off x="1433513" y="4452938"/>
              <a:ext cx="365125" cy="685800"/>
            </a:xfrm>
            <a:prstGeom prst="line">
              <a:avLst/>
            </a:prstGeom>
            <a:noFill/>
            <a:ln w="3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1" name="Line 19"/>
            <p:cNvSpPr>
              <a:spLocks noChangeShapeType="1"/>
            </p:cNvSpPr>
            <p:nvPr/>
          </p:nvSpPr>
          <p:spPr bwMode="auto">
            <a:xfrm flipH="1">
              <a:off x="1422623" y="4452934"/>
              <a:ext cx="365125" cy="685800"/>
            </a:xfrm>
            <a:prstGeom prst="line">
              <a:avLst/>
            </a:prstGeom>
            <a:noFill/>
            <a:ln w="47244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2" name="Line 19"/>
            <p:cNvSpPr>
              <a:spLocks noChangeShapeType="1"/>
            </p:cNvSpPr>
            <p:nvPr/>
          </p:nvSpPr>
          <p:spPr bwMode="auto">
            <a:xfrm flipH="1">
              <a:off x="1415144" y="4452930"/>
              <a:ext cx="365125" cy="685800"/>
            </a:xfrm>
            <a:prstGeom prst="line">
              <a:avLst/>
            </a:prstGeom>
            <a:noFill/>
            <a:ln w="1574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4419600" y="274638"/>
            <a:ext cx="4267200" cy="14779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New genes</a:t>
            </a:r>
            <a:r>
              <a:rPr lang="en-US" sz="2800" b="1" baseline="0" dirty="0" smtClean="0"/>
              <a:t> can be acquired by horizontal gene transfer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4978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52400"/>
            <a:ext cx="8686800" cy="5410200"/>
          </a:xfrm>
        </p:spPr>
        <p:txBody>
          <a:bodyPr>
            <a:normAutofit fontScale="85000" lnSpcReduction="10000"/>
          </a:bodyPr>
          <a:lstStyle/>
          <a:p>
            <a:pPr algn="ctr" eaLnBrk="1" hangingPunct="1">
              <a:buFont typeface="Arial" charset="0"/>
              <a:buNone/>
            </a:pPr>
            <a:r>
              <a:rPr lang="en-US" sz="2800" dirty="0" smtClean="0">
                <a:latin typeface="Arial" charset="0"/>
              </a:rPr>
              <a:t>Genetic Variation Produced by Changes in Repetitive Sequences</a:t>
            </a:r>
            <a:endParaRPr lang="en-US" sz="2400" dirty="0" smtClean="0">
              <a:latin typeface="Arial" charset="0"/>
            </a:endParaRPr>
          </a:p>
          <a:p>
            <a:pPr lvl="2" eaLnBrk="1" hangingPunct="1"/>
            <a:endParaRPr lang="en-US" dirty="0" smtClean="0">
              <a:latin typeface="Arial" charset="0"/>
            </a:endParaRPr>
          </a:p>
          <a:p>
            <a:pPr lvl="2" eaLnBrk="1" hangingPunct="1"/>
            <a:r>
              <a:rPr lang="en-US" dirty="0" smtClean="0">
                <a:latin typeface="Arial" charset="0"/>
              </a:rPr>
              <a:t>Transposable elements</a:t>
            </a:r>
          </a:p>
          <a:p>
            <a:pPr lvl="2" eaLnBrk="1" hangingPunct="1"/>
            <a:endParaRPr lang="en-US" dirty="0" smtClean="0">
              <a:latin typeface="Arial" charset="0"/>
            </a:endParaRPr>
          </a:p>
          <a:p>
            <a:pPr lvl="2" eaLnBrk="1" hangingPunct="1"/>
            <a:r>
              <a:rPr lang="en-US" dirty="0" smtClean="0">
                <a:latin typeface="Arial" charset="0"/>
              </a:rPr>
              <a:t>Microsatellites (short tandem repeats -- STR).</a:t>
            </a:r>
          </a:p>
          <a:p>
            <a:pPr lvl="3" eaLnBrk="1" hangingPunct="1"/>
            <a:r>
              <a:rPr lang="en-US" sz="2400" dirty="0" smtClean="0">
                <a:latin typeface="Arial" charset="0"/>
              </a:rPr>
              <a:t>Repeat of 1-6 </a:t>
            </a:r>
            <a:r>
              <a:rPr lang="en-US" sz="2400" dirty="0" err="1" smtClean="0">
                <a:latin typeface="Arial" charset="0"/>
              </a:rPr>
              <a:t>bp</a:t>
            </a:r>
            <a:r>
              <a:rPr lang="en-US" sz="2400" dirty="0" smtClean="0">
                <a:latin typeface="Arial" charset="0"/>
              </a:rPr>
              <a:t> sequence</a:t>
            </a:r>
          </a:p>
          <a:p>
            <a:pPr lvl="3" eaLnBrk="1" hangingPunct="1"/>
            <a:r>
              <a:rPr lang="en-US" sz="2400" dirty="0" smtClean="0">
                <a:latin typeface="Arial" charset="0"/>
              </a:rPr>
              <a:t>Usually repeated 5-50 times</a:t>
            </a:r>
          </a:p>
          <a:p>
            <a:pPr lvl="3" eaLnBrk="1" hangingPunct="1"/>
            <a:r>
              <a:rPr lang="en-US" sz="2400" dirty="0" smtClean="0">
                <a:latin typeface="Arial" charset="0"/>
              </a:rPr>
              <a:t>E.g. </a:t>
            </a:r>
            <a:r>
              <a:rPr lang="en-US" sz="2400" dirty="0" err="1" smtClean="0">
                <a:latin typeface="Arial" charset="0"/>
              </a:rPr>
              <a:t>CA</a:t>
            </a:r>
            <a:r>
              <a:rPr lang="en-US" sz="2400" baseline="-25000" dirty="0" err="1" smtClean="0">
                <a:latin typeface="Arial" charset="0"/>
              </a:rPr>
              <a:t>n</a:t>
            </a:r>
            <a:r>
              <a:rPr lang="en-US" sz="2400" dirty="0" smtClean="0">
                <a:latin typeface="Arial" charset="0"/>
              </a:rPr>
              <a:t>  repeat is found in human genome every 10kb</a:t>
            </a:r>
          </a:p>
          <a:p>
            <a:pPr lvl="3"/>
            <a:r>
              <a:rPr lang="en-US" sz="2400" dirty="0" smtClean="0">
                <a:latin typeface="Arial" charset="0"/>
              </a:rPr>
              <a:t>(the more closely related individuals are, the more likely they are to have the same size </a:t>
            </a:r>
            <a:r>
              <a:rPr lang="en-US" sz="2400" dirty="0" err="1" smtClean="0">
                <a:latin typeface="Arial" charset="0"/>
              </a:rPr>
              <a:t>repeats</a:t>
            </a:r>
            <a:r>
              <a:rPr lang="en-US" sz="2400" dirty="0" err="1" smtClean="0">
                <a:latin typeface="Arial" charset="0"/>
                <a:sym typeface="Wingdings" pitchFamily="2" charset="2"/>
              </a:rPr>
              <a:t></a:t>
            </a:r>
            <a:r>
              <a:rPr lang="en-US" sz="2400" dirty="0" err="1" smtClean="0">
                <a:latin typeface="Arial" charset="0"/>
              </a:rPr>
              <a:t>Very</a:t>
            </a:r>
            <a:r>
              <a:rPr lang="en-US" sz="2400" dirty="0" smtClean="0">
                <a:latin typeface="Arial" charset="0"/>
              </a:rPr>
              <a:t> useful in population genetics and DNA fingerprinting</a:t>
            </a:r>
          </a:p>
          <a:p>
            <a:pPr lvl="4"/>
            <a:r>
              <a:rPr lang="en-US" sz="2400" dirty="0" smtClean="0">
                <a:latin typeface="Arial" charset="0"/>
              </a:rPr>
              <a:t>Forensics</a:t>
            </a:r>
          </a:p>
          <a:p>
            <a:pPr lvl="4"/>
            <a:r>
              <a:rPr lang="en-US" sz="2400" dirty="0" smtClean="0">
                <a:latin typeface="Arial" charset="0"/>
              </a:rPr>
              <a:t>Tracking infection sources</a:t>
            </a:r>
          </a:p>
          <a:p>
            <a:pPr lvl="2" eaLnBrk="1" hangingPunct="1">
              <a:buNone/>
            </a:pPr>
            <a:endParaRPr lang="en-US" dirty="0" smtClean="0">
              <a:latin typeface="Arial" charset="0"/>
            </a:endParaRPr>
          </a:p>
          <a:p>
            <a:pPr lvl="2" eaLnBrk="1" hangingPunct="1"/>
            <a:r>
              <a:rPr lang="en-US" dirty="0" err="1" smtClean="0">
                <a:latin typeface="Arial" charset="0"/>
              </a:rPr>
              <a:t>Minisatellite</a:t>
            </a:r>
            <a:r>
              <a:rPr lang="en-US" dirty="0" smtClean="0">
                <a:latin typeface="Arial" charset="0"/>
              </a:rPr>
              <a:t> has repeat of 6-80 </a:t>
            </a:r>
            <a:r>
              <a:rPr lang="en-US" dirty="0" err="1" smtClean="0">
                <a:latin typeface="Arial" charset="0"/>
              </a:rPr>
              <a:t>bp</a:t>
            </a:r>
            <a:r>
              <a:rPr lang="en-US" dirty="0" smtClean="0">
                <a:latin typeface="Arial" charset="0"/>
              </a:rPr>
              <a:t> covering 1,000-20,000 </a:t>
            </a:r>
            <a:r>
              <a:rPr lang="en-US" dirty="0" err="1" smtClean="0">
                <a:latin typeface="Arial" charset="0"/>
              </a:rPr>
              <a:t>bp</a:t>
            </a:r>
            <a:endParaRPr lang="en-US" dirty="0" smtClean="0">
              <a:latin typeface="Arial" charset="0"/>
            </a:endParaRP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609600" y="6477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900">
                <a:latin typeface="Times New Roman" pitchFamily="18" charset="0"/>
              </a:rPr>
              <a:t>Copyright ©The McGraw-Hill Companies, Inc. Permission required for reproduction or display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4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4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4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4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49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49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49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49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49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49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49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49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49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949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49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949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49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949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49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949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4978" grpId="0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6225"/>
            <a:ext cx="3937000" cy="59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Rectangle 8"/>
          <p:cNvSpPr>
            <a:spLocks noChangeArrowheads="1"/>
          </p:cNvSpPr>
          <p:nvPr/>
        </p:nvSpPr>
        <p:spPr bwMode="auto">
          <a:xfrm>
            <a:off x="4486275" y="104775"/>
            <a:ext cx="42640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28700" eaLnBrk="1" hangingPunct="1">
              <a:spcBef>
                <a:spcPct val="50000"/>
              </a:spcBef>
            </a:pPr>
            <a:r>
              <a:rPr lang="en-US" sz="800" b="0">
                <a:latin typeface="Arial" charset="0"/>
              </a:rPr>
              <a:t>Copyright </a:t>
            </a:r>
            <a:r>
              <a:rPr lang="en-US" sz="800" b="0">
                <a:latin typeface="Arial" charset="0"/>
                <a:cs typeface="Times New Roman" pitchFamily="18" charset="0"/>
              </a:rPr>
              <a:t>© </a:t>
            </a:r>
            <a:r>
              <a:rPr lang="en-US" sz="800" b="0">
                <a:latin typeface="Arial" charset="0"/>
              </a:rPr>
              <a:t>The McGraw-Hill Companies, Inc. Permission required for reproduction or display.</a:t>
            </a:r>
          </a:p>
        </p:txBody>
      </p:sp>
      <p:sp>
        <p:nvSpPr>
          <p:cNvPr id="112644" name="Rectangle 89"/>
          <p:cNvSpPr>
            <a:spLocks noChangeArrowheads="1"/>
          </p:cNvSpPr>
          <p:nvPr/>
        </p:nvSpPr>
        <p:spPr bwMode="auto">
          <a:xfrm>
            <a:off x="6124575" y="6213475"/>
            <a:ext cx="10096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600" b="0">
                <a:solidFill>
                  <a:srgbClr val="000000"/>
                </a:solidFill>
                <a:latin typeface="Arial" charset="0"/>
              </a:rPr>
              <a:t>© Leonard Lesin/Peter Arnold</a:t>
            </a:r>
            <a:endParaRPr lang="en-US" sz="2400">
              <a:latin typeface="Arial" charset="0"/>
            </a:endParaRPr>
          </a:p>
        </p:txBody>
      </p:sp>
      <p:sp>
        <p:nvSpPr>
          <p:cNvPr id="112645" name="Rectangle 68"/>
          <p:cNvSpPr>
            <a:spLocks noChangeArrowheads="1"/>
          </p:cNvSpPr>
          <p:nvPr/>
        </p:nvSpPr>
        <p:spPr bwMode="auto">
          <a:xfrm>
            <a:off x="5435600" y="1017588"/>
            <a:ext cx="19129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2400">
                <a:solidFill>
                  <a:srgbClr val="000000"/>
                </a:solidFill>
                <a:latin typeface="Helvetica" pitchFamily="34" charset="0"/>
              </a:rPr>
              <a:t>S 1 S 2  E(vs)</a:t>
            </a:r>
            <a:endParaRPr lang="en-US" sz="2400">
              <a:latin typeface="Arial" charset="0"/>
            </a:endParaRPr>
          </a:p>
        </p:txBody>
      </p:sp>
      <p:sp>
        <p:nvSpPr>
          <p:cNvPr id="4097026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5105400"/>
            <a:ext cx="4419600" cy="609600"/>
          </a:xfrm>
        </p:spPr>
        <p:txBody>
          <a:bodyPr/>
          <a:lstStyle/>
          <a:p>
            <a:pPr eaLnBrk="1" hangingPunct="1">
              <a:buFont typeface="Wingdings" pitchFamily="1" charset="2"/>
              <a:buNone/>
            </a:pPr>
            <a:r>
              <a:rPr lang="en-US" sz="2800" smtClean="0">
                <a:solidFill>
                  <a:srgbClr val="FF0000"/>
                </a:solidFill>
                <a:latin typeface="Arial" charset="0"/>
              </a:rPr>
              <a:t> Figure 25.21</a:t>
            </a:r>
          </a:p>
        </p:txBody>
      </p:sp>
      <p:sp>
        <p:nvSpPr>
          <p:cNvPr id="112647" name="Rectangle 3"/>
          <p:cNvSpPr>
            <a:spLocks noChangeArrowheads="1"/>
          </p:cNvSpPr>
          <p:nvPr/>
        </p:nvSpPr>
        <p:spPr bwMode="auto">
          <a:xfrm>
            <a:off x="609600" y="6477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900">
                <a:latin typeface="Times New Roman" pitchFamily="18" charset="0"/>
              </a:rPr>
              <a:t>Copyright ©The McGraw-Hill Companies, Inc. Permission required for reproduction or display</a:t>
            </a:r>
          </a:p>
        </p:txBody>
      </p:sp>
      <p:sp>
        <p:nvSpPr>
          <p:cNvPr id="112648" name="Text Box 4"/>
          <p:cNvSpPr txBox="1">
            <a:spLocks noChangeArrowheads="1"/>
          </p:cNvSpPr>
          <p:nvPr/>
        </p:nvSpPr>
        <p:spPr bwMode="auto">
          <a:xfrm>
            <a:off x="7829550" y="6172200"/>
            <a:ext cx="1314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Arial" charset="0"/>
              </a:rPr>
              <a:t>25 - 109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7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026" grpId="0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4"/>
          <p:cNvSpPr txBox="1">
            <a:spLocks noChangeArrowheads="1"/>
          </p:cNvSpPr>
          <p:nvPr/>
        </p:nvSpPr>
        <p:spPr bwMode="auto">
          <a:xfrm>
            <a:off x="7829550" y="6172200"/>
            <a:ext cx="1296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Arial" charset="0"/>
              </a:rPr>
              <a:t>25 - 110</a:t>
            </a:r>
          </a:p>
        </p:txBody>
      </p:sp>
      <p:pic>
        <p:nvPicPr>
          <p:cNvPr id="113667" name="Picture 59" descr="bro25332_25_22.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8" y="1184275"/>
            <a:ext cx="8167687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8" name="Rectangle 8"/>
          <p:cNvSpPr>
            <a:spLocks noChangeArrowheads="1"/>
          </p:cNvSpPr>
          <p:nvPr/>
        </p:nvSpPr>
        <p:spPr bwMode="auto">
          <a:xfrm>
            <a:off x="2419350" y="1003300"/>
            <a:ext cx="43053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28700" eaLnBrk="1" hangingPunct="1">
              <a:spcBef>
                <a:spcPct val="50000"/>
              </a:spcBef>
            </a:pPr>
            <a:r>
              <a:rPr lang="en-US" sz="800" b="0">
                <a:latin typeface="Arial" charset="0"/>
              </a:rPr>
              <a:t>Copyright </a:t>
            </a:r>
            <a:r>
              <a:rPr lang="en-US" sz="800" b="0">
                <a:latin typeface="Arial" charset="0"/>
                <a:cs typeface="Times New Roman" pitchFamily="18" charset="0"/>
              </a:rPr>
              <a:t>© </a:t>
            </a:r>
            <a:r>
              <a:rPr lang="en-US" sz="800" b="0">
                <a:latin typeface="Arial" charset="0"/>
              </a:rPr>
              <a:t>The McGraw-Hill Companies, Inc. Permission required for reproduction or display.</a:t>
            </a:r>
          </a:p>
        </p:txBody>
      </p:sp>
      <p:sp>
        <p:nvSpPr>
          <p:cNvPr id="113669" name="Rectangle 341"/>
          <p:cNvSpPr>
            <a:spLocks noChangeArrowheads="1"/>
          </p:cNvSpPr>
          <p:nvPr/>
        </p:nvSpPr>
        <p:spPr bwMode="auto">
          <a:xfrm rot="10800000" flipH="1" flipV="1">
            <a:off x="806450" y="1768475"/>
            <a:ext cx="5334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1200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670" name="Rectangle 341"/>
          <p:cNvSpPr>
            <a:spLocks noChangeArrowheads="1"/>
          </p:cNvSpPr>
          <p:nvPr/>
        </p:nvSpPr>
        <p:spPr bwMode="auto">
          <a:xfrm rot="10800000" flipH="1" flipV="1">
            <a:off x="1773238" y="1414463"/>
            <a:ext cx="5334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120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671" name="Rectangle 341"/>
          <p:cNvSpPr>
            <a:spLocks noChangeArrowheads="1"/>
          </p:cNvSpPr>
          <p:nvPr/>
        </p:nvSpPr>
        <p:spPr bwMode="auto">
          <a:xfrm rot="10800000" flipH="1" flipV="1">
            <a:off x="3227388" y="1422400"/>
            <a:ext cx="5334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180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672" name="Rectangle 341"/>
          <p:cNvSpPr>
            <a:spLocks noChangeArrowheads="1"/>
          </p:cNvSpPr>
          <p:nvPr/>
        </p:nvSpPr>
        <p:spPr bwMode="auto">
          <a:xfrm rot="10800000" flipH="1" flipV="1">
            <a:off x="6127750" y="1422400"/>
            <a:ext cx="5334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300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673" name="Rectangle 341"/>
          <p:cNvSpPr>
            <a:spLocks noChangeArrowheads="1"/>
          </p:cNvSpPr>
          <p:nvPr/>
        </p:nvSpPr>
        <p:spPr bwMode="auto">
          <a:xfrm rot="10800000" flipH="1" flipV="1">
            <a:off x="2274888" y="1230313"/>
            <a:ext cx="5334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D8S1179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674" name="Rectangle 341"/>
          <p:cNvSpPr>
            <a:spLocks noChangeArrowheads="1"/>
          </p:cNvSpPr>
          <p:nvPr/>
        </p:nvSpPr>
        <p:spPr bwMode="auto">
          <a:xfrm rot="10800000" flipH="1" flipV="1">
            <a:off x="4683125" y="1403350"/>
            <a:ext cx="5334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240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675" name="Rectangle 341"/>
          <p:cNvSpPr>
            <a:spLocks noChangeArrowheads="1"/>
          </p:cNvSpPr>
          <p:nvPr/>
        </p:nvSpPr>
        <p:spPr bwMode="auto">
          <a:xfrm rot="10800000" flipH="1" flipV="1">
            <a:off x="7575550" y="1422400"/>
            <a:ext cx="5334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360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676" name="Rectangle 341"/>
          <p:cNvSpPr>
            <a:spLocks noChangeArrowheads="1"/>
          </p:cNvSpPr>
          <p:nvPr/>
        </p:nvSpPr>
        <p:spPr bwMode="auto">
          <a:xfrm rot="10800000" flipH="1" flipV="1">
            <a:off x="3930650" y="1230313"/>
            <a:ext cx="5334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D21S11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677" name="Rectangle 341"/>
          <p:cNvSpPr>
            <a:spLocks noChangeArrowheads="1"/>
          </p:cNvSpPr>
          <p:nvPr/>
        </p:nvSpPr>
        <p:spPr bwMode="auto">
          <a:xfrm rot="10800000" flipH="1" flipV="1">
            <a:off x="5334000" y="1230313"/>
            <a:ext cx="5334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D7S820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678" name="Rectangle 341"/>
          <p:cNvSpPr>
            <a:spLocks noChangeArrowheads="1"/>
          </p:cNvSpPr>
          <p:nvPr/>
        </p:nvSpPr>
        <p:spPr bwMode="auto">
          <a:xfrm rot="10800000" flipH="1" flipV="1">
            <a:off x="6564313" y="1230313"/>
            <a:ext cx="5334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CSF1PO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679" name="Rectangle 341"/>
          <p:cNvSpPr>
            <a:spLocks noChangeArrowheads="1"/>
          </p:cNvSpPr>
          <p:nvPr/>
        </p:nvSpPr>
        <p:spPr bwMode="auto">
          <a:xfrm rot="10800000" flipH="1" flipV="1">
            <a:off x="811213" y="3355975"/>
            <a:ext cx="5334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1200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680" name="Rectangle 341"/>
          <p:cNvSpPr>
            <a:spLocks noChangeArrowheads="1"/>
          </p:cNvSpPr>
          <p:nvPr/>
        </p:nvSpPr>
        <p:spPr bwMode="auto">
          <a:xfrm rot="10800000" flipH="1" flipV="1">
            <a:off x="806450" y="4930775"/>
            <a:ext cx="5334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1000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681" name="Rectangle 341"/>
          <p:cNvSpPr>
            <a:spLocks noChangeArrowheads="1"/>
          </p:cNvSpPr>
          <p:nvPr/>
        </p:nvSpPr>
        <p:spPr bwMode="auto">
          <a:xfrm rot="10800000" flipH="1" flipV="1">
            <a:off x="3221038" y="2982913"/>
            <a:ext cx="5334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180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682" name="Rectangle 341"/>
          <p:cNvSpPr>
            <a:spLocks noChangeArrowheads="1"/>
          </p:cNvSpPr>
          <p:nvPr/>
        </p:nvSpPr>
        <p:spPr bwMode="auto">
          <a:xfrm rot="10800000" flipH="1" flipV="1">
            <a:off x="4672013" y="2990850"/>
            <a:ext cx="51593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240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683" name="Rectangle 341"/>
          <p:cNvSpPr>
            <a:spLocks noChangeArrowheads="1"/>
          </p:cNvSpPr>
          <p:nvPr/>
        </p:nvSpPr>
        <p:spPr bwMode="auto">
          <a:xfrm rot="10800000" flipH="1" flipV="1">
            <a:off x="6127750" y="2981325"/>
            <a:ext cx="5334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300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684" name="Rectangle 341"/>
          <p:cNvSpPr>
            <a:spLocks noChangeArrowheads="1"/>
          </p:cNvSpPr>
          <p:nvPr/>
        </p:nvSpPr>
        <p:spPr bwMode="auto">
          <a:xfrm rot="10800000" flipH="1" flipV="1">
            <a:off x="7588250" y="2981325"/>
            <a:ext cx="5334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360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685" name="Rectangle 341"/>
          <p:cNvSpPr>
            <a:spLocks noChangeArrowheads="1"/>
          </p:cNvSpPr>
          <p:nvPr/>
        </p:nvSpPr>
        <p:spPr bwMode="auto">
          <a:xfrm rot="10800000" flipH="1" flipV="1">
            <a:off x="7583488" y="4559300"/>
            <a:ext cx="5334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360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686" name="Rectangle 341"/>
          <p:cNvSpPr>
            <a:spLocks noChangeArrowheads="1"/>
          </p:cNvSpPr>
          <p:nvPr/>
        </p:nvSpPr>
        <p:spPr bwMode="auto">
          <a:xfrm rot="10800000" flipH="1" flipV="1">
            <a:off x="6132513" y="4559300"/>
            <a:ext cx="5334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300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687" name="Rectangle 341"/>
          <p:cNvSpPr>
            <a:spLocks noChangeArrowheads="1"/>
          </p:cNvSpPr>
          <p:nvPr/>
        </p:nvSpPr>
        <p:spPr bwMode="auto">
          <a:xfrm rot="10800000" flipH="1" flipV="1">
            <a:off x="4676775" y="4559300"/>
            <a:ext cx="5334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240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688" name="Rectangle 341"/>
          <p:cNvSpPr>
            <a:spLocks noChangeArrowheads="1"/>
          </p:cNvSpPr>
          <p:nvPr/>
        </p:nvSpPr>
        <p:spPr bwMode="auto">
          <a:xfrm rot="10800000" flipH="1" flipV="1">
            <a:off x="3221038" y="4559300"/>
            <a:ext cx="5334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180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689" name="Rectangle 341"/>
          <p:cNvSpPr>
            <a:spLocks noChangeArrowheads="1"/>
          </p:cNvSpPr>
          <p:nvPr/>
        </p:nvSpPr>
        <p:spPr bwMode="auto">
          <a:xfrm rot="10800000" flipH="1" flipV="1">
            <a:off x="1779588" y="4567238"/>
            <a:ext cx="5334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120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690" name="Rectangle 341"/>
          <p:cNvSpPr>
            <a:spLocks noChangeArrowheads="1"/>
          </p:cNvSpPr>
          <p:nvPr/>
        </p:nvSpPr>
        <p:spPr bwMode="auto">
          <a:xfrm rot="10800000" flipH="1" flipV="1">
            <a:off x="1641475" y="2806700"/>
            <a:ext cx="5334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D3S1358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691" name="Rectangle 341"/>
          <p:cNvSpPr>
            <a:spLocks noChangeArrowheads="1"/>
          </p:cNvSpPr>
          <p:nvPr/>
        </p:nvSpPr>
        <p:spPr bwMode="auto">
          <a:xfrm rot="10800000" flipH="1" flipV="1">
            <a:off x="3179763" y="2806700"/>
            <a:ext cx="5334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TH01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692" name="Rectangle 341"/>
          <p:cNvSpPr>
            <a:spLocks noChangeArrowheads="1"/>
          </p:cNvSpPr>
          <p:nvPr/>
        </p:nvSpPr>
        <p:spPr bwMode="auto">
          <a:xfrm rot="10800000" flipH="1" flipV="1">
            <a:off x="4225925" y="2806700"/>
            <a:ext cx="5334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D13S317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693" name="Rectangle 341"/>
          <p:cNvSpPr>
            <a:spLocks noChangeArrowheads="1"/>
          </p:cNvSpPr>
          <p:nvPr/>
        </p:nvSpPr>
        <p:spPr bwMode="auto">
          <a:xfrm rot="10800000" flipH="1" flipV="1">
            <a:off x="5346700" y="2806700"/>
            <a:ext cx="5334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D16S539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694" name="Rectangle 341"/>
          <p:cNvSpPr>
            <a:spLocks noChangeArrowheads="1"/>
          </p:cNvSpPr>
          <p:nvPr/>
        </p:nvSpPr>
        <p:spPr bwMode="auto">
          <a:xfrm rot="10800000" flipH="1" flipV="1">
            <a:off x="6834188" y="2806700"/>
            <a:ext cx="5334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D2S1338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695" name="Rectangle 341"/>
          <p:cNvSpPr>
            <a:spLocks noChangeArrowheads="1"/>
          </p:cNvSpPr>
          <p:nvPr/>
        </p:nvSpPr>
        <p:spPr bwMode="auto">
          <a:xfrm rot="10800000" flipH="1" flipV="1">
            <a:off x="1616075" y="4395788"/>
            <a:ext cx="56991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D19S433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696" name="Rectangle 341"/>
          <p:cNvSpPr>
            <a:spLocks noChangeArrowheads="1"/>
          </p:cNvSpPr>
          <p:nvPr/>
        </p:nvSpPr>
        <p:spPr bwMode="auto">
          <a:xfrm rot="10800000" flipH="1" flipV="1">
            <a:off x="3189288" y="4395788"/>
            <a:ext cx="5715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vWA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697" name="Rectangle 341"/>
          <p:cNvSpPr>
            <a:spLocks noChangeArrowheads="1"/>
          </p:cNvSpPr>
          <p:nvPr/>
        </p:nvSpPr>
        <p:spPr bwMode="auto">
          <a:xfrm rot="10800000" flipH="1" flipV="1">
            <a:off x="6156325" y="4395788"/>
            <a:ext cx="56991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D28S51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698" name="Rectangle 341"/>
          <p:cNvSpPr>
            <a:spLocks noChangeArrowheads="1"/>
          </p:cNvSpPr>
          <p:nvPr/>
        </p:nvSpPr>
        <p:spPr bwMode="auto">
          <a:xfrm rot="10800000" flipH="1" flipV="1">
            <a:off x="4519613" y="4395788"/>
            <a:ext cx="569912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TPOX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699" name="Rectangle 341"/>
          <p:cNvSpPr>
            <a:spLocks noChangeArrowheads="1"/>
          </p:cNvSpPr>
          <p:nvPr/>
        </p:nvSpPr>
        <p:spPr bwMode="auto">
          <a:xfrm rot="10800000" flipH="1" flipV="1">
            <a:off x="2489200" y="2198688"/>
            <a:ext cx="3270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14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700" name="Rectangle 341"/>
          <p:cNvSpPr>
            <a:spLocks noChangeArrowheads="1"/>
          </p:cNvSpPr>
          <p:nvPr/>
        </p:nvSpPr>
        <p:spPr bwMode="auto">
          <a:xfrm rot="10800000" flipH="1" flipV="1">
            <a:off x="3738563" y="2192338"/>
            <a:ext cx="2159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28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701" name="Rectangle 341"/>
          <p:cNvSpPr>
            <a:spLocks noChangeArrowheads="1"/>
          </p:cNvSpPr>
          <p:nvPr/>
        </p:nvSpPr>
        <p:spPr bwMode="auto">
          <a:xfrm rot="10800000" flipH="1" flipV="1">
            <a:off x="4044950" y="2192338"/>
            <a:ext cx="2159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31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702" name="Rectangle 341"/>
          <p:cNvSpPr>
            <a:spLocks noChangeArrowheads="1"/>
          </p:cNvSpPr>
          <p:nvPr/>
        </p:nvSpPr>
        <p:spPr bwMode="auto">
          <a:xfrm rot="10800000" flipH="1" flipV="1">
            <a:off x="2586038" y="2416175"/>
            <a:ext cx="2159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15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703" name="Rectangle 341"/>
          <p:cNvSpPr>
            <a:spLocks noChangeArrowheads="1"/>
          </p:cNvSpPr>
          <p:nvPr/>
        </p:nvSpPr>
        <p:spPr bwMode="auto">
          <a:xfrm rot="10800000" flipH="1" flipV="1">
            <a:off x="6686550" y="2181225"/>
            <a:ext cx="2159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10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704" name="Rectangle 341"/>
          <p:cNvSpPr>
            <a:spLocks noChangeArrowheads="1"/>
          </p:cNvSpPr>
          <p:nvPr/>
        </p:nvSpPr>
        <p:spPr bwMode="auto">
          <a:xfrm rot="10800000" flipH="1" flipV="1">
            <a:off x="5457825" y="2192338"/>
            <a:ext cx="2159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10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705" name="Rectangle 341"/>
          <p:cNvSpPr>
            <a:spLocks noChangeArrowheads="1"/>
          </p:cNvSpPr>
          <p:nvPr/>
        </p:nvSpPr>
        <p:spPr bwMode="auto">
          <a:xfrm rot="10800000" flipH="1" flipV="1">
            <a:off x="6886575" y="2192338"/>
            <a:ext cx="2159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12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706" name="Rectangle 341"/>
          <p:cNvSpPr>
            <a:spLocks noChangeArrowheads="1"/>
          </p:cNvSpPr>
          <p:nvPr/>
        </p:nvSpPr>
        <p:spPr bwMode="auto">
          <a:xfrm rot="10800000" flipH="1" flipV="1">
            <a:off x="1878013" y="3775075"/>
            <a:ext cx="2159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15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707" name="Rectangle 341"/>
          <p:cNvSpPr>
            <a:spLocks noChangeArrowheads="1"/>
          </p:cNvSpPr>
          <p:nvPr/>
        </p:nvSpPr>
        <p:spPr bwMode="auto">
          <a:xfrm rot="10800000" flipH="1" flipV="1">
            <a:off x="5589588" y="3771900"/>
            <a:ext cx="2159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11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708" name="Rectangle 341"/>
          <p:cNvSpPr>
            <a:spLocks noChangeArrowheads="1"/>
          </p:cNvSpPr>
          <p:nvPr/>
        </p:nvSpPr>
        <p:spPr bwMode="auto">
          <a:xfrm rot="10800000" flipH="1" flipV="1">
            <a:off x="1836738" y="5345113"/>
            <a:ext cx="2159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14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709" name="Rectangle 341"/>
          <p:cNvSpPr>
            <a:spLocks noChangeArrowheads="1"/>
          </p:cNvSpPr>
          <p:nvPr/>
        </p:nvSpPr>
        <p:spPr bwMode="auto">
          <a:xfrm rot="10800000" flipH="1" flipV="1">
            <a:off x="1985963" y="3992563"/>
            <a:ext cx="2159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16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710" name="Rectangle 341"/>
          <p:cNvSpPr>
            <a:spLocks noChangeArrowheads="1"/>
          </p:cNvSpPr>
          <p:nvPr/>
        </p:nvSpPr>
        <p:spPr bwMode="auto">
          <a:xfrm rot="10800000" flipH="1" flipV="1">
            <a:off x="3067050" y="3775075"/>
            <a:ext cx="2159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6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711" name="Rectangle 341"/>
          <p:cNvSpPr>
            <a:spLocks noChangeArrowheads="1"/>
          </p:cNvSpPr>
          <p:nvPr/>
        </p:nvSpPr>
        <p:spPr bwMode="auto">
          <a:xfrm rot="10800000" flipH="1" flipV="1">
            <a:off x="3175000" y="3992563"/>
            <a:ext cx="2159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7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712" name="Rectangle 341"/>
          <p:cNvSpPr>
            <a:spLocks noChangeArrowheads="1"/>
          </p:cNvSpPr>
          <p:nvPr/>
        </p:nvSpPr>
        <p:spPr bwMode="auto">
          <a:xfrm rot="10800000" flipH="1" flipV="1">
            <a:off x="5324475" y="3775075"/>
            <a:ext cx="2159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8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713" name="Rectangle 341"/>
          <p:cNvSpPr>
            <a:spLocks noChangeArrowheads="1"/>
          </p:cNvSpPr>
          <p:nvPr/>
        </p:nvSpPr>
        <p:spPr bwMode="auto">
          <a:xfrm rot="10800000" flipH="1" flipV="1">
            <a:off x="7050088" y="3771900"/>
            <a:ext cx="2159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22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714" name="Rectangle 341"/>
          <p:cNvSpPr>
            <a:spLocks noChangeArrowheads="1"/>
          </p:cNvSpPr>
          <p:nvPr/>
        </p:nvSpPr>
        <p:spPr bwMode="auto">
          <a:xfrm rot="10800000" flipH="1" flipV="1">
            <a:off x="4619625" y="3771900"/>
            <a:ext cx="2159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13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715" name="Rectangle 341"/>
          <p:cNvSpPr>
            <a:spLocks noChangeArrowheads="1"/>
          </p:cNvSpPr>
          <p:nvPr/>
        </p:nvSpPr>
        <p:spPr bwMode="auto">
          <a:xfrm rot="10800000" flipH="1" flipV="1">
            <a:off x="3416300" y="5345113"/>
            <a:ext cx="2159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19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716" name="Rectangle 341"/>
          <p:cNvSpPr>
            <a:spLocks noChangeArrowheads="1"/>
          </p:cNvSpPr>
          <p:nvPr/>
        </p:nvSpPr>
        <p:spPr bwMode="auto">
          <a:xfrm rot="10800000" flipH="1" flipV="1">
            <a:off x="6232525" y="5345113"/>
            <a:ext cx="2159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17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717" name="Rectangle 341"/>
          <p:cNvSpPr>
            <a:spLocks noChangeArrowheads="1"/>
          </p:cNvSpPr>
          <p:nvPr/>
        </p:nvSpPr>
        <p:spPr bwMode="auto">
          <a:xfrm rot="10800000" flipH="1" flipV="1">
            <a:off x="3124200" y="5345113"/>
            <a:ext cx="2159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16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718" name="Rectangle 341"/>
          <p:cNvSpPr>
            <a:spLocks noChangeArrowheads="1"/>
          </p:cNvSpPr>
          <p:nvPr/>
        </p:nvSpPr>
        <p:spPr bwMode="auto">
          <a:xfrm rot="10800000" flipH="1" flipV="1">
            <a:off x="4943475" y="5345113"/>
            <a:ext cx="2159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13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719" name="Rectangle 341"/>
          <p:cNvSpPr>
            <a:spLocks noChangeArrowheads="1"/>
          </p:cNvSpPr>
          <p:nvPr/>
        </p:nvSpPr>
        <p:spPr bwMode="auto">
          <a:xfrm rot="10800000" flipH="1" flipV="1">
            <a:off x="1817688" y="5576888"/>
            <a:ext cx="4413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14.2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720" name="Rectangle 341"/>
          <p:cNvSpPr>
            <a:spLocks noChangeArrowheads="1"/>
          </p:cNvSpPr>
          <p:nvPr/>
        </p:nvSpPr>
        <p:spPr bwMode="auto">
          <a:xfrm rot="10800000" flipH="1" flipV="1">
            <a:off x="4494213" y="5345113"/>
            <a:ext cx="2159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8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721" name="Rectangle 341"/>
          <p:cNvSpPr>
            <a:spLocks noChangeArrowheads="1"/>
          </p:cNvSpPr>
          <p:nvPr/>
        </p:nvSpPr>
        <p:spPr bwMode="auto">
          <a:xfrm rot="10800000" flipH="1" flipV="1">
            <a:off x="1035050" y="3622675"/>
            <a:ext cx="215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722" name="Rectangle 341"/>
          <p:cNvSpPr>
            <a:spLocks noChangeArrowheads="1"/>
          </p:cNvSpPr>
          <p:nvPr/>
        </p:nvSpPr>
        <p:spPr bwMode="auto">
          <a:xfrm rot="10800000" flipH="1" flipV="1">
            <a:off x="1031875" y="2044700"/>
            <a:ext cx="2159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 sz="1000">
              <a:latin typeface="Helvetica" pitchFamily="34" charset="0"/>
            </a:endParaRPr>
          </a:p>
        </p:txBody>
      </p:sp>
      <p:sp>
        <p:nvSpPr>
          <p:cNvPr id="113723" name="Rectangle 341"/>
          <p:cNvSpPr>
            <a:spLocks noChangeArrowheads="1"/>
          </p:cNvSpPr>
          <p:nvPr/>
        </p:nvSpPr>
        <p:spPr bwMode="auto">
          <a:xfrm rot="10800000" flipH="1" flipV="1">
            <a:off x="1019175" y="5191125"/>
            <a:ext cx="2159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 sz="100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7924800" y="6172200"/>
            <a:ext cx="971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Arial" charset="0"/>
              </a:rPr>
              <a:t>25 - 9</a:t>
            </a:r>
          </a:p>
        </p:txBody>
      </p:sp>
      <p:pic>
        <p:nvPicPr>
          <p:cNvPr id="10243" name="Picture 305" descr="bro25332_25_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4663" y="965200"/>
            <a:ext cx="36068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539"/>
          <p:cNvSpPr>
            <a:spLocks noChangeArrowheads="1"/>
          </p:cNvSpPr>
          <p:nvPr/>
        </p:nvSpPr>
        <p:spPr bwMode="auto">
          <a:xfrm>
            <a:off x="2419350" y="385763"/>
            <a:ext cx="43053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28700" eaLnBrk="1" hangingPunct="1">
              <a:spcBef>
                <a:spcPct val="50000"/>
              </a:spcBef>
            </a:pPr>
            <a:r>
              <a:rPr lang="en-US" sz="800" b="0">
                <a:latin typeface="Arial" charset="0"/>
              </a:rPr>
              <a:t>Copyright </a:t>
            </a:r>
            <a:r>
              <a:rPr lang="en-US" sz="800" b="0">
                <a:latin typeface="Arial" charset="0"/>
                <a:cs typeface="Times New Roman" pitchFamily="18" charset="0"/>
              </a:rPr>
              <a:t>© </a:t>
            </a:r>
            <a:r>
              <a:rPr lang="en-US" sz="800" b="0">
                <a:latin typeface="Arial" charset="0"/>
              </a:rPr>
              <a:t>The McGraw-Hill Companies, Inc. Permission required for reproduction or display.</a:t>
            </a: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3052763" y="760413"/>
            <a:ext cx="3559175" cy="152400"/>
            <a:chOff x="3052763" y="760413"/>
            <a:chExt cx="3559175" cy="152400"/>
          </a:xfrm>
        </p:grpSpPr>
        <p:sp>
          <p:nvSpPr>
            <p:cNvPr id="10325" name="Line 145"/>
            <p:cNvSpPr>
              <a:spLocks noChangeShapeType="1"/>
            </p:cNvSpPr>
            <p:nvPr/>
          </p:nvSpPr>
          <p:spPr bwMode="auto">
            <a:xfrm>
              <a:off x="4840288" y="760413"/>
              <a:ext cx="1587" cy="73025"/>
            </a:xfrm>
            <a:prstGeom prst="line">
              <a:avLst/>
            </a:prstGeom>
            <a:noFill/>
            <a:ln w="1181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6" name="Freeform 146"/>
            <p:cNvSpPr>
              <a:spLocks/>
            </p:cNvSpPr>
            <p:nvPr/>
          </p:nvSpPr>
          <p:spPr bwMode="auto">
            <a:xfrm>
              <a:off x="3052763" y="833438"/>
              <a:ext cx="3559175" cy="79375"/>
            </a:xfrm>
            <a:custGeom>
              <a:avLst/>
              <a:gdLst>
                <a:gd name="T0" fmla="*/ 2147483647 w 2242"/>
                <a:gd name="T1" fmla="*/ 2147483647 h 50"/>
                <a:gd name="T2" fmla="*/ 2147483647 w 2242"/>
                <a:gd name="T3" fmla="*/ 2147483647 h 50"/>
                <a:gd name="T4" fmla="*/ 2147483647 w 2242"/>
                <a:gd name="T5" fmla="*/ 2147483647 h 50"/>
                <a:gd name="T6" fmla="*/ 2147483647 w 2242"/>
                <a:gd name="T7" fmla="*/ 2147483647 h 50"/>
                <a:gd name="T8" fmla="*/ 2147483647 w 2242"/>
                <a:gd name="T9" fmla="*/ 2147483647 h 50"/>
                <a:gd name="T10" fmla="*/ 2147483647 w 2242"/>
                <a:gd name="T11" fmla="*/ 2147483647 h 50"/>
                <a:gd name="T12" fmla="*/ 2147483647 w 2242"/>
                <a:gd name="T13" fmla="*/ 0 h 50"/>
                <a:gd name="T14" fmla="*/ 2147483647 w 2242"/>
                <a:gd name="T15" fmla="*/ 0 h 50"/>
                <a:gd name="T16" fmla="*/ 2147483647 w 2242"/>
                <a:gd name="T17" fmla="*/ 0 h 50"/>
                <a:gd name="T18" fmla="*/ 2147483647 w 2242"/>
                <a:gd name="T19" fmla="*/ 0 h 50"/>
                <a:gd name="T20" fmla="*/ 2147483647 w 2242"/>
                <a:gd name="T21" fmla="*/ 0 h 50"/>
                <a:gd name="T22" fmla="*/ 2147483647 w 2242"/>
                <a:gd name="T23" fmla="*/ 2147483647 h 50"/>
                <a:gd name="T24" fmla="*/ 2147483647 w 2242"/>
                <a:gd name="T25" fmla="*/ 2147483647 h 50"/>
                <a:gd name="T26" fmla="*/ 0 w 2242"/>
                <a:gd name="T27" fmla="*/ 2147483647 h 50"/>
                <a:gd name="T28" fmla="*/ 0 w 2242"/>
                <a:gd name="T29" fmla="*/ 2147483647 h 50"/>
                <a:gd name="T30" fmla="*/ 0 w 2242"/>
                <a:gd name="T31" fmla="*/ 2147483647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42"/>
                <a:gd name="T49" fmla="*/ 0 h 50"/>
                <a:gd name="T50" fmla="*/ 2242 w 2242"/>
                <a:gd name="T51" fmla="*/ 50 h 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42" h="50">
                  <a:moveTo>
                    <a:pt x="2242" y="50"/>
                  </a:moveTo>
                  <a:lnTo>
                    <a:pt x="2242" y="22"/>
                  </a:lnTo>
                  <a:lnTo>
                    <a:pt x="2240" y="12"/>
                  </a:lnTo>
                  <a:lnTo>
                    <a:pt x="2234" y="6"/>
                  </a:lnTo>
                  <a:lnTo>
                    <a:pt x="2228" y="0"/>
                  </a:lnTo>
                  <a:lnTo>
                    <a:pt x="2220" y="0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50"/>
                  </a:lnTo>
                </a:path>
              </a:pathLst>
            </a:custGeom>
            <a:noFill/>
            <a:ln w="1181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2586038" y="1020763"/>
            <a:ext cx="152400" cy="4991100"/>
            <a:chOff x="2586038" y="1020763"/>
            <a:chExt cx="152400" cy="4991100"/>
          </a:xfrm>
        </p:grpSpPr>
        <p:sp>
          <p:nvSpPr>
            <p:cNvPr id="10323" name="Line 147"/>
            <p:cNvSpPr>
              <a:spLocks noChangeShapeType="1"/>
            </p:cNvSpPr>
            <p:nvPr/>
          </p:nvSpPr>
          <p:spPr bwMode="auto">
            <a:xfrm>
              <a:off x="2586038" y="3509963"/>
              <a:ext cx="69850" cy="1587"/>
            </a:xfrm>
            <a:prstGeom prst="line">
              <a:avLst/>
            </a:prstGeom>
            <a:noFill/>
            <a:ln w="1181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4" name="Freeform 148"/>
            <p:cNvSpPr>
              <a:spLocks/>
            </p:cNvSpPr>
            <p:nvPr/>
          </p:nvSpPr>
          <p:spPr bwMode="auto">
            <a:xfrm>
              <a:off x="2655888" y="1020763"/>
              <a:ext cx="82550" cy="4991100"/>
            </a:xfrm>
            <a:custGeom>
              <a:avLst/>
              <a:gdLst>
                <a:gd name="T0" fmla="*/ 2147483647 w 52"/>
                <a:gd name="T1" fmla="*/ 0 h 3144"/>
                <a:gd name="T2" fmla="*/ 2147483647 w 52"/>
                <a:gd name="T3" fmla="*/ 0 h 3144"/>
                <a:gd name="T4" fmla="*/ 2147483647 w 52"/>
                <a:gd name="T5" fmla="*/ 0 h 3144"/>
                <a:gd name="T6" fmla="*/ 2147483647 w 52"/>
                <a:gd name="T7" fmla="*/ 0 h 3144"/>
                <a:gd name="T8" fmla="*/ 2147483647 w 52"/>
                <a:gd name="T9" fmla="*/ 2147483647 h 3144"/>
                <a:gd name="T10" fmla="*/ 2147483647 w 52"/>
                <a:gd name="T11" fmla="*/ 2147483647 h 3144"/>
                <a:gd name="T12" fmla="*/ 2147483647 w 52"/>
                <a:gd name="T13" fmla="*/ 2147483647 h 3144"/>
                <a:gd name="T14" fmla="*/ 0 w 52"/>
                <a:gd name="T15" fmla="*/ 2147483647 h 3144"/>
                <a:gd name="T16" fmla="*/ 0 w 52"/>
                <a:gd name="T17" fmla="*/ 2147483647 h 3144"/>
                <a:gd name="T18" fmla="*/ 0 w 52"/>
                <a:gd name="T19" fmla="*/ 2147483647 h 3144"/>
                <a:gd name="T20" fmla="*/ 2147483647 w 52"/>
                <a:gd name="T21" fmla="*/ 2147483647 h 3144"/>
                <a:gd name="T22" fmla="*/ 2147483647 w 52"/>
                <a:gd name="T23" fmla="*/ 2147483647 h 3144"/>
                <a:gd name="T24" fmla="*/ 2147483647 w 52"/>
                <a:gd name="T25" fmla="*/ 2147483647 h 3144"/>
                <a:gd name="T26" fmla="*/ 2147483647 w 52"/>
                <a:gd name="T27" fmla="*/ 2147483647 h 3144"/>
                <a:gd name="T28" fmla="*/ 2147483647 w 52"/>
                <a:gd name="T29" fmla="*/ 2147483647 h 3144"/>
                <a:gd name="T30" fmla="*/ 2147483647 w 52"/>
                <a:gd name="T31" fmla="*/ 2147483647 h 31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"/>
                <a:gd name="T49" fmla="*/ 0 h 3144"/>
                <a:gd name="T50" fmla="*/ 52 w 52"/>
                <a:gd name="T51" fmla="*/ 3144 h 31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" h="3144">
                  <a:moveTo>
                    <a:pt x="52" y="0"/>
                  </a:moveTo>
                  <a:lnTo>
                    <a:pt x="22" y="0"/>
                  </a:lnTo>
                  <a:lnTo>
                    <a:pt x="14" y="2"/>
                  </a:lnTo>
                  <a:lnTo>
                    <a:pt x="8" y="8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3122"/>
                  </a:lnTo>
                  <a:lnTo>
                    <a:pt x="2" y="3132"/>
                  </a:lnTo>
                  <a:lnTo>
                    <a:pt x="8" y="3138"/>
                  </a:lnTo>
                  <a:lnTo>
                    <a:pt x="14" y="3142"/>
                  </a:lnTo>
                  <a:lnTo>
                    <a:pt x="22" y="3144"/>
                  </a:lnTo>
                  <a:lnTo>
                    <a:pt x="52" y="3144"/>
                  </a:lnTo>
                </a:path>
              </a:pathLst>
            </a:custGeom>
            <a:noFill/>
            <a:ln w="1181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93"/>
          <p:cNvGrpSpPr>
            <a:grpSpLocks/>
          </p:cNvGrpSpPr>
          <p:nvPr/>
        </p:nvGrpSpPr>
        <p:grpSpPr bwMode="auto">
          <a:xfrm>
            <a:off x="5164138" y="2068513"/>
            <a:ext cx="133350" cy="473075"/>
            <a:chOff x="5164138" y="2068513"/>
            <a:chExt cx="133350" cy="473075"/>
          </a:xfrm>
        </p:grpSpPr>
        <p:sp>
          <p:nvSpPr>
            <p:cNvPr id="10321" name="Line 149"/>
            <p:cNvSpPr>
              <a:spLocks noChangeShapeType="1"/>
            </p:cNvSpPr>
            <p:nvPr/>
          </p:nvSpPr>
          <p:spPr bwMode="auto">
            <a:xfrm flipV="1">
              <a:off x="5230813" y="2243138"/>
              <a:ext cx="1587" cy="298450"/>
            </a:xfrm>
            <a:prstGeom prst="line">
              <a:avLst/>
            </a:prstGeom>
            <a:noFill/>
            <a:ln w="1765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2" name="Freeform 150"/>
            <p:cNvSpPr>
              <a:spLocks/>
            </p:cNvSpPr>
            <p:nvPr/>
          </p:nvSpPr>
          <p:spPr bwMode="auto">
            <a:xfrm>
              <a:off x="5164138" y="2068513"/>
              <a:ext cx="133350" cy="225425"/>
            </a:xfrm>
            <a:custGeom>
              <a:avLst/>
              <a:gdLst>
                <a:gd name="T0" fmla="*/ 0 w 84"/>
                <a:gd name="T1" fmla="*/ 2147483647 h 142"/>
                <a:gd name="T2" fmla="*/ 2147483647 w 84"/>
                <a:gd name="T3" fmla="*/ 2147483647 h 142"/>
                <a:gd name="T4" fmla="*/ 2147483647 w 84"/>
                <a:gd name="T5" fmla="*/ 2147483647 h 142"/>
                <a:gd name="T6" fmla="*/ 2147483647 w 84"/>
                <a:gd name="T7" fmla="*/ 0 h 142"/>
                <a:gd name="T8" fmla="*/ 0 w 84"/>
                <a:gd name="T9" fmla="*/ 214748364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42"/>
                <a:gd name="T17" fmla="*/ 84 w 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42">
                  <a:moveTo>
                    <a:pt x="0" y="142"/>
                  </a:moveTo>
                  <a:lnTo>
                    <a:pt x="42" y="124"/>
                  </a:lnTo>
                  <a:lnTo>
                    <a:pt x="84" y="142"/>
                  </a:lnTo>
                  <a:lnTo>
                    <a:pt x="42" y="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8" name="Freeform 151"/>
          <p:cNvSpPr>
            <a:spLocks/>
          </p:cNvSpPr>
          <p:nvPr/>
        </p:nvSpPr>
        <p:spPr bwMode="auto">
          <a:xfrm>
            <a:off x="4398963" y="5999163"/>
            <a:ext cx="238125" cy="225425"/>
          </a:xfrm>
          <a:custGeom>
            <a:avLst/>
            <a:gdLst>
              <a:gd name="T0" fmla="*/ 0 w 150"/>
              <a:gd name="T1" fmla="*/ 2147483647 h 142"/>
              <a:gd name="T2" fmla="*/ 2147483647 w 150"/>
              <a:gd name="T3" fmla="*/ 2147483647 h 142"/>
              <a:gd name="T4" fmla="*/ 2147483647 w 150"/>
              <a:gd name="T5" fmla="*/ 0 h 142"/>
              <a:gd name="T6" fmla="*/ 0 w 150"/>
              <a:gd name="T7" fmla="*/ 2147483647 h 142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142"/>
              <a:gd name="T14" fmla="*/ 150 w 150"/>
              <a:gd name="T15" fmla="*/ 142 h 1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142">
                <a:moveTo>
                  <a:pt x="0" y="142"/>
                </a:moveTo>
                <a:lnTo>
                  <a:pt x="150" y="142"/>
                </a:lnTo>
                <a:lnTo>
                  <a:pt x="74" y="0"/>
                </a:lnTo>
                <a:lnTo>
                  <a:pt x="0" y="14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94"/>
          <p:cNvGrpSpPr>
            <a:grpSpLocks/>
          </p:cNvGrpSpPr>
          <p:nvPr/>
        </p:nvGrpSpPr>
        <p:grpSpPr bwMode="auto">
          <a:xfrm>
            <a:off x="5164138" y="2744788"/>
            <a:ext cx="133350" cy="476250"/>
            <a:chOff x="5164138" y="2744788"/>
            <a:chExt cx="133350" cy="476250"/>
          </a:xfrm>
        </p:grpSpPr>
        <p:sp>
          <p:nvSpPr>
            <p:cNvPr id="10319" name="Line 152"/>
            <p:cNvSpPr>
              <a:spLocks noChangeShapeType="1"/>
            </p:cNvSpPr>
            <p:nvPr/>
          </p:nvSpPr>
          <p:spPr bwMode="auto">
            <a:xfrm>
              <a:off x="5230813" y="2744788"/>
              <a:ext cx="1587" cy="298450"/>
            </a:xfrm>
            <a:prstGeom prst="line">
              <a:avLst/>
            </a:prstGeom>
            <a:noFill/>
            <a:ln w="1765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0" name="Freeform 153"/>
            <p:cNvSpPr>
              <a:spLocks/>
            </p:cNvSpPr>
            <p:nvPr/>
          </p:nvSpPr>
          <p:spPr bwMode="auto">
            <a:xfrm>
              <a:off x="5164138" y="2995613"/>
              <a:ext cx="133350" cy="225425"/>
            </a:xfrm>
            <a:custGeom>
              <a:avLst/>
              <a:gdLst>
                <a:gd name="T0" fmla="*/ 0 w 84"/>
                <a:gd name="T1" fmla="*/ 0 h 142"/>
                <a:gd name="T2" fmla="*/ 2147483647 w 84"/>
                <a:gd name="T3" fmla="*/ 2147483647 h 142"/>
                <a:gd name="T4" fmla="*/ 2147483647 w 84"/>
                <a:gd name="T5" fmla="*/ 0 h 142"/>
                <a:gd name="T6" fmla="*/ 2147483647 w 84"/>
                <a:gd name="T7" fmla="*/ 2147483647 h 142"/>
                <a:gd name="T8" fmla="*/ 0 w 84"/>
                <a:gd name="T9" fmla="*/ 0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42"/>
                <a:gd name="T17" fmla="*/ 84 w 84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42">
                  <a:moveTo>
                    <a:pt x="0" y="0"/>
                  </a:moveTo>
                  <a:lnTo>
                    <a:pt x="42" y="16"/>
                  </a:lnTo>
                  <a:lnTo>
                    <a:pt x="84" y="0"/>
                  </a:lnTo>
                  <a:lnTo>
                    <a:pt x="42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0" name="Rectangle 156"/>
          <p:cNvSpPr>
            <a:spLocks noChangeArrowheads="1"/>
          </p:cNvSpPr>
          <p:nvPr/>
        </p:nvSpPr>
        <p:spPr bwMode="auto">
          <a:xfrm>
            <a:off x="3195638" y="1576388"/>
            <a:ext cx="2190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2400">
              <a:latin typeface="Arial" charset="0"/>
            </a:endParaRPr>
          </a:p>
        </p:txBody>
      </p:sp>
      <p:sp>
        <p:nvSpPr>
          <p:cNvPr id="10251" name="Rectangle 157"/>
          <p:cNvSpPr>
            <a:spLocks noChangeArrowheads="1"/>
          </p:cNvSpPr>
          <p:nvPr/>
        </p:nvSpPr>
        <p:spPr bwMode="auto">
          <a:xfrm>
            <a:off x="3186113" y="1338263"/>
            <a:ext cx="2286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2400">
              <a:latin typeface="Arial" charset="0"/>
            </a:endParaRPr>
          </a:p>
        </p:txBody>
      </p:sp>
      <p:sp>
        <p:nvSpPr>
          <p:cNvPr id="10252" name="Rectangle 158"/>
          <p:cNvSpPr>
            <a:spLocks noChangeArrowheads="1"/>
          </p:cNvSpPr>
          <p:nvPr/>
        </p:nvSpPr>
        <p:spPr bwMode="auto">
          <a:xfrm>
            <a:off x="3376613" y="515938"/>
            <a:ext cx="30146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Region of the human β-globin gene</a:t>
            </a:r>
            <a:endParaRPr lang="en-US" sz="2400">
              <a:latin typeface="Arial" charset="0"/>
            </a:endParaRPr>
          </a:p>
        </p:txBody>
      </p:sp>
      <p:sp>
        <p:nvSpPr>
          <p:cNvPr id="10253" name="Rectangle 186"/>
          <p:cNvSpPr>
            <a:spLocks noChangeArrowheads="1"/>
          </p:cNvSpPr>
          <p:nvPr/>
        </p:nvSpPr>
        <p:spPr bwMode="auto">
          <a:xfrm>
            <a:off x="1547813" y="2398713"/>
            <a:ext cx="9890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These</a:t>
            </a:r>
          </a:p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are three</a:t>
            </a:r>
          </a:p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different</a:t>
            </a:r>
          </a:p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alleles of</a:t>
            </a:r>
          </a:p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the human</a:t>
            </a:r>
          </a:p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β-globin</a:t>
            </a:r>
          </a:p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gene. Many</a:t>
            </a:r>
          </a:p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more have</a:t>
            </a:r>
          </a:p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been</a:t>
            </a:r>
          </a:p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identified.</a:t>
            </a:r>
            <a:endParaRPr lang="en-US" sz="2400">
              <a:latin typeface="Arial" charset="0"/>
            </a:endParaRPr>
          </a:p>
        </p:txBody>
      </p:sp>
      <p:sp>
        <p:nvSpPr>
          <p:cNvPr id="10254" name="Rectangle 266"/>
          <p:cNvSpPr>
            <a:spLocks noChangeArrowheads="1"/>
          </p:cNvSpPr>
          <p:nvPr/>
        </p:nvSpPr>
        <p:spPr bwMode="auto">
          <a:xfrm>
            <a:off x="5326063" y="5310188"/>
            <a:ext cx="18748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Loss-of-function allele</a:t>
            </a:r>
            <a:endParaRPr lang="en-US" sz="2400">
              <a:latin typeface="Arial" charset="0"/>
            </a:endParaRPr>
          </a:p>
        </p:txBody>
      </p:sp>
      <p:sp>
        <p:nvSpPr>
          <p:cNvPr id="10255" name="Rectangle 288"/>
          <p:cNvSpPr>
            <a:spLocks noChangeArrowheads="1"/>
          </p:cNvSpPr>
          <p:nvPr/>
        </p:nvSpPr>
        <p:spPr bwMode="auto">
          <a:xfrm>
            <a:off x="3643313" y="6253163"/>
            <a:ext cx="171291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Site of 5-bp deletion</a:t>
            </a:r>
            <a:endParaRPr lang="en-US" sz="2400">
              <a:latin typeface="Arial" charset="0"/>
            </a:endParaRPr>
          </a:p>
        </p:txBody>
      </p:sp>
      <p:sp>
        <p:nvSpPr>
          <p:cNvPr id="10256" name="Rectangle 306"/>
          <p:cNvSpPr>
            <a:spLocks noChangeArrowheads="1"/>
          </p:cNvSpPr>
          <p:nvPr/>
        </p:nvSpPr>
        <p:spPr bwMode="auto">
          <a:xfrm>
            <a:off x="6770688" y="1433513"/>
            <a:ext cx="83661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 i="1">
                <a:solidFill>
                  <a:srgbClr val="000000"/>
                </a:solidFill>
                <a:latin typeface="Helvetica" pitchFamily="34" charset="0"/>
              </a:rPr>
              <a:t>Hb</a:t>
            </a:r>
            <a:r>
              <a:rPr lang="en-US" sz="1500" b="0" i="1" baseline="30000">
                <a:solidFill>
                  <a:srgbClr val="000000"/>
                </a:solidFill>
                <a:latin typeface="Helvetica" pitchFamily="34" charset="0"/>
              </a:rPr>
              <a:t>A</a:t>
            </a:r>
            <a:r>
              <a:rPr lang="en-US" sz="1500" b="0" i="1">
                <a:solidFill>
                  <a:srgbClr val="000000"/>
                </a:solidFill>
                <a:latin typeface="Helvetica" pitchFamily="34" charset="0"/>
              </a:rPr>
              <a:t> </a:t>
            </a:r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allele</a:t>
            </a:r>
            <a:endParaRPr lang="en-US" sz="2400">
              <a:latin typeface="Arial" charset="0"/>
            </a:endParaRPr>
          </a:p>
        </p:txBody>
      </p:sp>
      <p:sp>
        <p:nvSpPr>
          <p:cNvPr id="10257" name="Rectangle 315"/>
          <p:cNvSpPr>
            <a:spLocks noChangeArrowheads="1"/>
          </p:cNvSpPr>
          <p:nvPr/>
        </p:nvSpPr>
        <p:spPr bwMode="auto">
          <a:xfrm>
            <a:off x="6770688" y="3694113"/>
            <a:ext cx="83661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 i="1">
                <a:solidFill>
                  <a:srgbClr val="000000"/>
                </a:solidFill>
                <a:latin typeface="Helvetica" pitchFamily="34" charset="0"/>
              </a:rPr>
              <a:t>Hb</a:t>
            </a:r>
            <a:r>
              <a:rPr lang="en-US" sz="1500" b="0" i="1" baseline="30000">
                <a:solidFill>
                  <a:srgbClr val="000000"/>
                </a:solidFill>
                <a:latin typeface="Helvetica" pitchFamily="34" charset="0"/>
              </a:rPr>
              <a:t>S</a:t>
            </a:r>
            <a:r>
              <a:rPr lang="en-US" sz="1500" b="0" i="1">
                <a:solidFill>
                  <a:srgbClr val="000000"/>
                </a:solidFill>
                <a:latin typeface="Helvetica" pitchFamily="34" charset="0"/>
              </a:rPr>
              <a:t> </a:t>
            </a:r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allele</a:t>
            </a:r>
            <a:endParaRPr lang="en-US" sz="2400">
              <a:latin typeface="Arial" charset="0"/>
            </a:endParaRPr>
          </a:p>
        </p:txBody>
      </p:sp>
      <p:sp>
        <p:nvSpPr>
          <p:cNvPr id="10258" name="Rectangle 342"/>
          <p:cNvSpPr>
            <a:spLocks noChangeArrowheads="1"/>
          </p:cNvSpPr>
          <p:nvPr/>
        </p:nvSpPr>
        <p:spPr bwMode="auto">
          <a:xfrm>
            <a:off x="4875213" y="1576388"/>
            <a:ext cx="2381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2400">
              <a:latin typeface="Arial" charset="0"/>
            </a:endParaRPr>
          </a:p>
        </p:txBody>
      </p:sp>
      <p:sp>
        <p:nvSpPr>
          <p:cNvPr id="10259" name="Rectangle 343"/>
          <p:cNvSpPr>
            <a:spLocks noChangeArrowheads="1"/>
          </p:cNvSpPr>
          <p:nvPr/>
        </p:nvSpPr>
        <p:spPr bwMode="auto">
          <a:xfrm>
            <a:off x="3459163" y="1481138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G</a:t>
            </a:r>
            <a:endParaRPr lang="en-US" sz="2400">
              <a:latin typeface="Arial" charset="0"/>
            </a:endParaRPr>
          </a:p>
        </p:txBody>
      </p:sp>
      <p:sp>
        <p:nvSpPr>
          <p:cNvPr id="10260" name="Rectangle 344"/>
          <p:cNvSpPr>
            <a:spLocks noChangeArrowheads="1"/>
          </p:cNvSpPr>
          <p:nvPr/>
        </p:nvSpPr>
        <p:spPr bwMode="auto">
          <a:xfrm>
            <a:off x="4021138" y="1481138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G</a:t>
            </a:r>
            <a:endParaRPr lang="en-US" sz="2400">
              <a:latin typeface="Arial" charset="0"/>
            </a:endParaRPr>
          </a:p>
        </p:txBody>
      </p:sp>
      <p:sp>
        <p:nvSpPr>
          <p:cNvPr id="10261" name="Rectangle 345"/>
          <p:cNvSpPr>
            <a:spLocks noChangeArrowheads="1"/>
          </p:cNvSpPr>
          <p:nvPr/>
        </p:nvSpPr>
        <p:spPr bwMode="auto">
          <a:xfrm>
            <a:off x="3751263" y="1481138"/>
            <a:ext cx="2286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2400">
              <a:latin typeface="Arial" charset="0"/>
            </a:endParaRPr>
          </a:p>
        </p:txBody>
      </p:sp>
      <p:sp>
        <p:nvSpPr>
          <p:cNvPr id="10262" name="Rectangle 346"/>
          <p:cNvSpPr>
            <a:spLocks noChangeArrowheads="1"/>
          </p:cNvSpPr>
          <p:nvPr/>
        </p:nvSpPr>
        <p:spPr bwMode="auto">
          <a:xfrm>
            <a:off x="4598988" y="1481138"/>
            <a:ext cx="2286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2400">
              <a:latin typeface="Arial" charset="0"/>
            </a:endParaRPr>
          </a:p>
        </p:txBody>
      </p:sp>
      <p:sp>
        <p:nvSpPr>
          <p:cNvPr id="10263" name="Rectangle 347"/>
          <p:cNvSpPr>
            <a:spLocks noChangeArrowheads="1"/>
          </p:cNvSpPr>
          <p:nvPr/>
        </p:nvSpPr>
        <p:spPr bwMode="auto">
          <a:xfrm>
            <a:off x="5437188" y="1576388"/>
            <a:ext cx="2381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2400">
              <a:latin typeface="Arial" charset="0"/>
            </a:endParaRPr>
          </a:p>
        </p:txBody>
      </p:sp>
      <p:sp>
        <p:nvSpPr>
          <p:cNvPr id="10264" name="Rectangle 348"/>
          <p:cNvSpPr>
            <a:spLocks noChangeArrowheads="1"/>
          </p:cNvSpPr>
          <p:nvPr/>
        </p:nvSpPr>
        <p:spPr bwMode="auto">
          <a:xfrm>
            <a:off x="5176838" y="1576388"/>
            <a:ext cx="2190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2400">
              <a:latin typeface="Arial" charset="0"/>
            </a:endParaRPr>
          </a:p>
        </p:txBody>
      </p:sp>
      <p:sp>
        <p:nvSpPr>
          <p:cNvPr id="10265" name="Rectangle 349"/>
          <p:cNvSpPr>
            <a:spLocks noChangeArrowheads="1"/>
          </p:cNvSpPr>
          <p:nvPr/>
        </p:nvSpPr>
        <p:spPr bwMode="auto">
          <a:xfrm>
            <a:off x="4868863" y="1338263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G</a:t>
            </a:r>
            <a:endParaRPr lang="en-US" sz="2400">
              <a:latin typeface="Arial" charset="0"/>
            </a:endParaRPr>
          </a:p>
        </p:txBody>
      </p:sp>
      <p:sp>
        <p:nvSpPr>
          <p:cNvPr id="10266" name="Rectangle 350"/>
          <p:cNvSpPr>
            <a:spLocks noChangeArrowheads="1"/>
          </p:cNvSpPr>
          <p:nvPr/>
        </p:nvSpPr>
        <p:spPr bwMode="auto">
          <a:xfrm>
            <a:off x="3462338" y="1246188"/>
            <a:ext cx="2381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2400">
              <a:latin typeface="Arial" charset="0"/>
            </a:endParaRPr>
          </a:p>
        </p:txBody>
      </p:sp>
      <p:sp>
        <p:nvSpPr>
          <p:cNvPr id="10267" name="Rectangle 351"/>
          <p:cNvSpPr>
            <a:spLocks noChangeArrowheads="1"/>
          </p:cNvSpPr>
          <p:nvPr/>
        </p:nvSpPr>
        <p:spPr bwMode="auto">
          <a:xfrm>
            <a:off x="4027488" y="1246188"/>
            <a:ext cx="2381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2400">
              <a:latin typeface="Arial" charset="0"/>
            </a:endParaRPr>
          </a:p>
        </p:txBody>
      </p:sp>
      <p:sp>
        <p:nvSpPr>
          <p:cNvPr id="10268" name="Rectangle 355"/>
          <p:cNvSpPr>
            <a:spLocks noChangeArrowheads="1"/>
          </p:cNvSpPr>
          <p:nvPr/>
        </p:nvSpPr>
        <p:spPr bwMode="auto">
          <a:xfrm>
            <a:off x="4300538" y="1481138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G</a:t>
            </a:r>
            <a:endParaRPr lang="en-US" sz="2400">
              <a:latin typeface="Arial" charset="0"/>
            </a:endParaRPr>
          </a:p>
        </p:txBody>
      </p:sp>
      <p:sp>
        <p:nvSpPr>
          <p:cNvPr id="10269" name="Rectangle 356"/>
          <p:cNvSpPr>
            <a:spLocks noChangeArrowheads="1"/>
          </p:cNvSpPr>
          <p:nvPr/>
        </p:nvSpPr>
        <p:spPr bwMode="auto">
          <a:xfrm>
            <a:off x="4303713" y="1246188"/>
            <a:ext cx="2381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2400">
              <a:latin typeface="Arial" charset="0"/>
            </a:endParaRPr>
          </a:p>
        </p:txBody>
      </p:sp>
      <p:sp>
        <p:nvSpPr>
          <p:cNvPr id="10270" name="Rectangle 357"/>
          <p:cNvSpPr>
            <a:spLocks noChangeArrowheads="1"/>
          </p:cNvSpPr>
          <p:nvPr/>
        </p:nvSpPr>
        <p:spPr bwMode="auto">
          <a:xfrm>
            <a:off x="3763963" y="1246188"/>
            <a:ext cx="2190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2400">
              <a:latin typeface="Arial" charset="0"/>
            </a:endParaRPr>
          </a:p>
        </p:txBody>
      </p:sp>
      <p:sp>
        <p:nvSpPr>
          <p:cNvPr id="10271" name="Rectangle 358"/>
          <p:cNvSpPr>
            <a:spLocks noChangeArrowheads="1"/>
          </p:cNvSpPr>
          <p:nvPr/>
        </p:nvSpPr>
        <p:spPr bwMode="auto">
          <a:xfrm>
            <a:off x="4611688" y="1249363"/>
            <a:ext cx="2190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2400">
              <a:latin typeface="Arial" charset="0"/>
            </a:endParaRPr>
          </a:p>
        </p:txBody>
      </p:sp>
      <p:sp>
        <p:nvSpPr>
          <p:cNvPr id="10272" name="Rectangle 361"/>
          <p:cNvSpPr>
            <a:spLocks noChangeArrowheads="1"/>
          </p:cNvSpPr>
          <p:nvPr/>
        </p:nvSpPr>
        <p:spPr bwMode="auto">
          <a:xfrm>
            <a:off x="6015038" y="1576388"/>
            <a:ext cx="2190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2400">
              <a:latin typeface="Arial" charset="0"/>
            </a:endParaRPr>
          </a:p>
        </p:txBody>
      </p:sp>
      <p:sp>
        <p:nvSpPr>
          <p:cNvPr id="10273" name="Rectangle 362"/>
          <p:cNvSpPr>
            <a:spLocks noChangeArrowheads="1"/>
          </p:cNvSpPr>
          <p:nvPr/>
        </p:nvSpPr>
        <p:spPr bwMode="auto">
          <a:xfrm>
            <a:off x="6002338" y="1338263"/>
            <a:ext cx="2286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2400">
              <a:latin typeface="Arial" charset="0"/>
            </a:endParaRPr>
          </a:p>
        </p:txBody>
      </p:sp>
      <p:sp>
        <p:nvSpPr>
          <p:cNvPr id="10274" name="Rectangle 363"/>
          <p:cNvSpPr>
            <a:spLocks noChangeArrowheads="1"/>
          </p:cNvSpPr>
          <p:nvPr/>
        </p:nvSpPr>
        <p:spPr bwMode="auto">
          <a:xfrm>
            <a:off x="5430838" y="1338263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G</a:t>
            </a:r>
            <a:endParaRPr lang="en-US" sz="2400">
              <a:latin typeface="Arial" charset="0"/>
            </a:endParaRPr>
          </a:p>
        </p:txBody>
      </p:sp>
      <p:sp>
        <p:nvSpPr>
          <p:cNvPr id="10275" name="Rectangle 367"/>
          <p:cNvSpPr>
            <a:spLocks noChangeArrowheads="1"/>
          </p:cNvSpPr>
          <p:nvPr/>
        </p:nvSpPr>
        <p:spPr bwMode="auto">
          <a:xfrm>
            <a:off x="5719763" y="1576388"/>
            <a:ext cx="2381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2400">
              <a:latin typeface="Arial" charset="0"/>
            </a:endParaRPr>
          </a:p>
        </p:txBody>
      </p:sp>
      <p:sp>
        <p:nvSpPr>
          <p:cNvPr id="10276" name="Rectangle 368"/>
          <p:cNvSpPr>
            <a:spLocks noChangeArrowheads="1"/>
          </p:cNvSpPr>
          <p:nvPr/>
        </p:nvSpPr>
        <p:spPr bwMode="auto">
          <a:xfrm>
            <a:off x="5713413" y="1338263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G</a:t>
            </a:r>
            <a:endParaRPr lang="en-US" sz="2400">
              <a:latin typeface="Arial" charset="0"/>
            </a:endParaRPr>
          </a:p>
        </p:txBody>
      </p:sp>
      <p:sp>
        <p:nvSpPr>
          <p:cNvPr id="10277" name="Rectangle 369"/>
          <p:cNvSpPr>
            <a:spLocks noChangeArrowheads="1"/>
          </p:cNvSpPr>
          <p:nvPr/>
        </p:nvSpPr>
        <p:spPr bwMode="auto">
          <a:xfrm>
            <a:off x="5167313" y="1338263"/>
            <a:ext cx="2286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2400">
              <a:latin typeface="Arial" charset="0"/>
            </a:endParaRPr>
          </a:p>
        </p:txBody>
      </p:sp>
      <p:sp>
        <p:nvSpPr>
          <p:cNvPr id="10278" name="Rectangle 372"/>
          <p:cNvSpPr>
            <a:spLocks noChangeArrowheads="1"/>
          </p:cNvSpPr>
          <p:nvPr/>
        </p:nvSpPr>
        <p:spPr bwMode="auto">
          <a:xfrm>
            <a:off x="6297613" y="1576388"/>
            <a:ext cx="2190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2400">
              <a:latin typeface="Arial" charset="0"/>
            </a:endParaRPr>
          </a:p>
        </p:txBody>
      </p:sp>
      <p:sp>
        <p:nvSpPr>
          <p:cNvPr id="10279" name="Rectangle 373"/>
          <p:cNvSpPr>
            <a:spLocks noChangeArrowheads="1"/>
          </p:cNvSpPr>
          <p:nvPr/>
        </p:nvSpPr>
        <p:spPr bwMode="auto">
          <a:xfrm>
            <a:off x="6288088" y="1338263"/>
            <a:ext cx="2286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2400">
              <a:latin typeface="Arial" charset="0"/>
            </a:endParaRPr>
          </a:p>
        </p:txBody>
      </p:sp>
      <p:sp>
        <p:nvSpPr>
          <p:cNvPr id="10280" name="Rectangle 392"/>
          <p:cNvSpPr>
            <a:spLocks noChangeArrowheads="1"/>
          </p:cNvSpPr>
          <p:nvPr/>
        </p:nvSpPr>
        <p:spPr bwMode="auto">
          <a:xfrm>
            <a:off x="4875213" y="3805238"/>
            <a:ext cx="2381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2400">
              <a:latin typeface="Arial" charset="0"/>
            </a:endParaRPr>
          </a:p>
        </p:txBody>
      </p:sp>
      <p:sp>
        <p:nvSpPr>
          <p:cNvPr id="10281" name="Rectangle 393"/>
          <p:cNvSpPr>
            <a:spLocks noChangeArrowheads="1"/>
          </p:cNvSpPr>
          <p:nvPr/>
        </p:nvSpPr>
        <p:spPr bwMode="auto">
          <a:xfrm>
            <a:off x="3459163" y="3709988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G</a:t>
            </a:r>
            <a:endParaRPr lang="en-US" sz="2400">
              <a:latin typeface="Arial" charset="0"/>
            </a:endParaRPr>
          </a:p>
        </p:txBody>
      </p:sp>
      <p:sp>
        <p:nvSpPr>
          <p:cNvPr id="10282" name="Rectangle 394"/>
          <p:cNvSpPr>
            <a:spLocks noChangeArrowheads="1"/>
          </p:cNvSpPr>
          <p:nvPr/>
        </p:nvSpPr>
        <p:spPr bwMode="auto">
          <a:xfrm>
            <a:off x="4021138" y="3709988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G</a:t>
            </a:r>
            <a:endParaRPr lang="en-US" sz="2400">
              <a:latin typeface="Arial" charset="0"/>
            </a:endParaRPr>
          </a:p>
        </p:txBody>
      </p:sp>
      <p:sp>
        <p:nvSpPr>
          <p:cNvPr id="10283" name="Rectangle 395"/>
          <p:cNvSpPr>
            <a:spLocks noChangeArrowheads="1"/>
          </p:cNvSpPr>
          <p:nvPr/>
        </p:nvSpPr>
        <p:spPr bwMode="auto">
          <a:xfrm>
            <a:off x="3751263" y="3709988"/>
            <a:ext cx="2286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2400">
              <a:latin typeface="Arial" charset="0"/>
            </a:endParaRPr>
          </a:p>
        </p:txBody>
      </p:sp>
      <p:sp>
        <p:nvSpPr>
          <p:cNvPr id="10284" name="Rectangle 396"/>
          <p:cNvSpPr>
            <a:spLocks noChangeArrowheads="1"/>
          </p:cNvSpPr>
          <p:nvPr/>
        </p:nvSpPr>
        <p:spPr bwMode="auto">
          <a:xfrm>
            <a:off x="4598988" y="3709988"/>
            <a:ext cx="2286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2400">
              <a:latin typeface="Arial" charset="0"/>
            </a:endParaRPr>
          </a:p>
        </p:txBody>
      </p:sp>
      <p:sp>
        <p:nvSpPr>
          <p:cNvPr id="10285" name="Rectangle 397"/>
          <p:cNvSpPr>
            <a:spLocks noChangeArrowheads="1"/>
          </p:cNvSpPr>
          <p:nvPr/>
        </p:nvSpPr>
        <p:spPr bwMode="auto">
          <a:xfrm>
            <a:off x="3195638" y="3805238"/>
            <a:ext cx="2190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2400">
              <a:latin typeface="Arial" charset="0"/>
            </a:endParaRPr>
          </a:p>
        </p:txBody>
      </p:sp>
      <p:sp>
        <p:nvSpPr>
          <p:cNvPr id="10286" name="Rectangle 398"/>
          <p:cNvSpPr>
            <a:spLocks noChangeArrowheads="1"/>
          </p:cNvSpPr>
          <p:nvPr/>
        </p:nvSpPr>
        <p:spPr bwMode="auto">
          <a:xfrm>
            <a:off x="5437188" y="3805238"/>
            <a:ext cx="2381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2400">
              <a:latin typeface="Arial" charset="0"/>
            </a:endParaRPr>
          </a:p>
        </p:txBody>
      </p:sp>
      <p:sp>
        <p:nvSpPr>
          <p:cNvPr id="10287" name="Rectangle 399"/>
          <p:cNvSpPr>
            <a:spLocks noChangeArrowheads="1"/>
          </p:cNvSpPr>
          <p:nvPr/>
        </p:nvSpPr>
        <p:spPr bwMode="auto">
          <a:xfrm>
            <a:off x="4868863" y="3567113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G</a:t>
            </a:r>
            <a:endParaRPr lang="en-US" sz="2400">
              <a:latin typeface="Arial" charset="0"/>
            </a:endParaRPr>
          </a:p>
        </p:txBody>
      </p:sp>
      <p:sp>
        <p:nvSpPr>
          <p:cNvPr id="10288" name="Rectangle 400"/>
          <p:cNvSpPr>
            <a:spLocks noChangeArrowheads="1"/>
          </p:cNvSpPr>
          <p:nvPr/>
        </p:nvSpPr>
        <p:spPr bwMode="auto">
          <a:xfrm>
            <a:off x="3462338" y="3475038"/>
            <a:ext cx="2381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2400">
              <a:latin typeface="Arial" charset="0"/>
            </a:endParaRPr>
          </a:p>
        </p:txBody>
      </p:sp>
      <p:sp>
        <p:nvSpPr>
          <p:cNvPr id="10289" name="Rectangle 401"/>
          <p:cNvSpPr>
            <a:spLocks noChangeArrowheads="1"/>
          </p:cNvSpPr>
          <p:nvPr/>
        </p:nvSpPr>
        <p:spPr bwMode="auto">
          <a:xfrm>
            <a:off x="4027488" y="3475038"/>
            <a:ext cx="2381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2400">
              <a:latin typeface="Arial" charset="0"/>
            </a:endParaRPr>
          </a:p>
        </p:txBody>
      </p:sp>
      <p:sp>
        <p:nvSpPr>
          <p:cNvPr id="10290" name="Rectangle 405"/>
          <p:cNvSpPr>
            <a:spLocks noChangeArrowheads="1"/>
          </p:cNvSpPr>
          <p:nvPr/>
        </p:nvSpPr>
        <p:spPr bwMode="auto">
          <a:xfrm>
            <a:off x="4300538" y="3709988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G</a:t>
            </a:r>
            <a:endParaRPr lang="en-US" sz="2400">
              <a:latin typeface="Arial" charset="0"/>
            </a:endParaRPr>
          </a:p>
        </p:txBody>
      </p:sp>
      <p:sp>
        <p:nvSpPr>
          <p:cNvPr id="10291" name="Rectangle 406"/>
          <p:cNvSpPr>
            <a:spLocks noChangeArrowheads="1"/>
          </p:cNvSpPr>
          <p:nvPr/>
        </p:nvSpPr>
        <p:spPr bwMode="auto">
          <a:xfrm>
            <a:off x="4303713" y="3475038"/>
            <a:ext cx="2381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2400">
              <a:latin typeface="Arial" charset="0"/>
            </a:endParaRPr>
          </a:p>
        </p:txBody>
      </p:sp>
      <p:sp>
        <p:nvSpPr>
          <p:cNvPr id="10292" name="Rectangle 407"/>
          <p:cNvSpPr>
            <a:spLocks noChangeArrowheads="1"/>
          </p:cNvSpPr>
          <p:nvPr/>
        </p:nvSpPr>
        <p:spPr bwMode="auto">
          <a:xfrm>
            <a:off x="3763963" y="3475038"/>
            <a:ext cx="2190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2400">
              <a:latin typeface="Arial" charset="0"/>
            </a:endParaRPr>
          </a:p>
        </p:txBody>
      </p:sp>
      <p:sp>
        <p:nvSpPr>
          <p:cNvPr id="10293" name="Rectangle 409"/>
          <p:cNvSpPr>
            <a:spLocks noChangeArrowheads="1"/>
          </p:cNvSpPr>
          <p:nvPr/>
        </p:nvSpPr>
        <p:spPr bwMode="auto">
          <a:xfrm>
            <a:off x="4611688" y="3478213"/>
            <a:ext cx="2190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2400">
              <a:latin typeface="Arial" charset="0"/>
            </a:endParaRPr>
          </a:p>
        </p:txBody>
      </p:sp>
      <p:sp>
        <p:nvSpPr>
          <p:cNvPr id="10294" name="Rectangle 412"/>
          <p:cNvSpPr>
            <a:spLocks noChangeArrowheads="1"/>
          </p:cNvSpPr>
          <p:nvPr/>
        </p:nvSpPr>
        <p:spPr bwMode="auto">
          <a:xfrm>
            <a:off x="5164138" y="3709988"/>
            <a:ext cx="2286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2400">
              <a:latin typeface="Arial" charset="0"/>
            </a:endParaRPr>
          </a:p>
        </p:txBody>
      </p:sp>
      <p:sp>
        <p:nvSpPr>
          <p:cNvPr id="10295" name="Rectangle 413"/>
          <p:cNvSpPr>
            <a:spLocks noChangeArrowheads="1"/>
          </p:cNvSpPr>
          <p:nvPr/>
        </p:nvSpPr>
        <p:spPr bwMode="auto">
          <a:xfrm>
            <a:off x="5176838" y="3478213"/>
            <a:ext cx="2190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2400">
              <a:latin typeface="Arial" charset="0"/>
            </a:endParaRPr>
          </a:p>
        </p:txBody>
      </p:sp>
      <p:sp>
        <p:nvSpPr>
          <p:cNvPr id="10296" name="Rectangle 414"/>
          <p:cNvSpPr>
            <a:spLocks noChangeArrowheads="1"/>
          </p:cNvSpPr>
          <p:nvPr/>
        </p:nvSpPr>
        <p:spPr bwMode="auto">
          <a:xfrm>
            <a:off x="3186113" y="3567113"/>
            <a:ext cx="2286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2400">
              <a:latin typeface="Arial" charset="0"/>
            </a:endParaRPr>
          </a:p>
        </p:txBody>
      </p:sp>
      <p:sp>
        <p:nvSpPr>
          <p:cNvPr id="10297" name="Rectangle 417"/>
          <p:cNvSpPr>
            <a:spLocks noChangeArrowheads="1"/>
          </p:cNvSpPr>
          <p:nvPr/>
        </p:nvSpPr>
        <p:spPr bwMode="auto">
          <a:xfrm>
            <a:off x="6015038" y="3805238"/>
            <a:ext cx="2190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2400">
              <a:latin typeface="Arial" charset="0"/>
            </a:endParaRPr>
          </a:p>
        </p:txBody>
      </p:sp>
      <p:sp>
        <p:nvSpPr>
          <p:cNvPr id="10298" name="Rectangle 418"/>
          <p:cNvSpPr>
            <a:spLocks noChangeArrowheads="1"/>
          </p:cNvSpPr>
          <p:nvPr/>
        </p:nvSpPr>
        <p:spPr bwMode="auto">
          <a:xfrm>
            <a:off x="6002338" y="3567113"/>
            <a:ext cx="2286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2400">
              <a:latin typeface="Arial" charset="0"/>
            </a:endParaRPr>
          </a:p>
        </p:txBody>
      </p:sp>
      <p:sp>
        <p:nvSpPr>
          <p:cNvPr id="10299" name="Rectangle 419"/>
          <p:cNvSpPr>
            <a:spLocks noChangeArrowheads="1"/>
          </p:cNvSpPr>
          <p:nvPr/>
        </p:nvSpPr>
        <p:spPr bwMode="auto">
          <a:xfrm>
            <a:off x="5430838" y="3567113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G</a:t>
            </a:r>
            <a:endParaRPr lang="en-US" sz="2400">
              <a:latin typeface="Arial" charset="0"/>
            </a:endParaRPr>
          </a:p>
        </p:txBody>
      </p:sp>
      <p:sp>
        <p:nvSpPr>
          <p:cNvPr id="10300" name="Rectangle 423"/>
          <p:cNvSpPr>
            <a:spLocks noChangeArrowheads="1"/>
          </p:cNvSpPr>
          <p:nvPr/>
        </p:nvSpPr>
        <p:spPr bwMode="auto">
          <a:xfrm>
            <a:off x="5719763" y="3805238"/>
            <a:ext cx="2381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2400">
              <a:latin typeface="Arial" charset="0"/>
            </a:endParaRPr>
          </a:p>
        </p:txBody>
      </p:sp>
      <p:sp>
        <p:nvSpPr>
          <p:cNvPr id="10301" name="Rectangle 424"/>
          <p:cNvSpPr>
            <a:spLocks noChangeArrowheads="1"/>
          </p:cNvSpPr>
          <p:nvPr/>
        </p:nvSpPr>
        <p:spPr bwMode="auto">
          <a:xfrm>
            <a:off x="5713413" y="3567113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G</a:t>
            </a:r>
            <a:endParaRPr lang="en-US" sz="2400">
              <a:latin typeface="Arial" charset="0"/>
            </a:endParaRPr>
          </a:p>
        </p:txBody>
      </p:sp>
      <p:sp>
        <p:nvSpPr>
          <p:cNvPr id="10302" name="Rectangle 427"/>
          <p:cNvSpPr>
            <a:spLocks noChangeArrowheads="1"/>
          </p:cNvSpPr>
          <p:nvPr/>
        </p:nvSpPr>
        <p:spPr bwMode="auto">
          <a:xfrm>
            <a:off x="6297613" y="3805238"/>
            <a:ext cx="2190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2400">
              <a:latin typeface="Arial" charset="0"/>
            </a:endParaRPr>
          </a:p>
        </p:txBody>
      </p:sp>
      <p:sp>
        <p:nvSpPr>
          <p:cNvPr id="10303" name="Rectangle 428"/>
          <p:cNvSpPr>
            <a:spLocks noChangeArrowheads="1"/>
          </p:cNvSpPr>
          <p:nvPr/>
        </p:nvSpPr>
        <p:spPr bwMode="auto">
          <a:xfrm>
            <a:off x="6288088" y="3567113"/>
            <a:ext cx="2286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2400">
              <a:latin typeface="Arial" charset="0"/>
            </a:endParaRPr>
          </a:p>
        </p:txBody>
      </p:sp>
      <p:sp>
        <p:nvSpPr>
          <p:cNvPr id="10304" name="Rectangle 439"/>
          <p:cNvSpPr>
            <a:spLocks noChangeArrowheads="1"/>
          </p:cNvSpPr>
          <p:nvPr/>
        </p:nvSpPr>
        <p:spPr bwMode="auto">
          <a:xfrm>
            <a:off x="3459163" y="5443538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G</a:t>
            </a:r>
            <a:endParaRPr lang="en-US" sz="2400">
              <a:latin typeface="Arial" charset="0"/>
            </a:endParaRPr>
          </a:p>
        </p:txBody>
      </p:sp>
      <p:sp>
        <p:nvSpPr>
          <p:cNvPr id="10305" name="Rectangle 440"/>
          <p:cNvSpPr>
            <a:spLocks noChangeArrowheads="1"/>
          </p:cNvSpPr>
          <p:nvPr/>
        </p:nvSpPr>
        <p:spPr bwMode="auto">
          <a:xfrm>
            <a:off x="4021138" y="5443538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G</a:t>
            </a:r>
            <a:endParaRPr lang="en-US" sz="2400">
              <a:latin typeface="Arial" charset="0"/>
            </a:endParaRPr>
          </a:p>
        </p:txBody>
      </p:sp>
      <p:sp>
        <p:nvSpPr>
          <p:cNvPr id="10306" name="Rectangle 441"/>
          <p:cNvSpPr>
            <a:spLocks noChangeArrowheads="1"/>
          </p:cNvSpPr>
          <p:nvPr/>
        </p:nvSpPr>
        <p:spPr bwMode="auto">
          <a:xfrm>
            <a:off x="3751263" y="5443538"/>
            <a:ext cx="2286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2400">
              <a:latin typeface="Arial" charset="0"/>
            </a:endParaRPr>
          </a:p>
        </p:txBody>
      </p:sp>
      <p:sp>
        <p:nvSpPr>
          <p:cNvPr id="10307" name="Rectangle 442"/>
          <p:cNvSpPr>
            <a:spLocks noChangeArrowheads="1"/>
          </p:cNvSpPr>
          <p:nvPr/>
        </p:nvSpPr>
        <p:spPr bwMode="auto">
          <a:xfrm>
            <a:off x="3195638" y="5538788"/>
            <a:ext cx="2190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2400">
              <a:latin typeface="Arial" charset="0"/>
            </a:endParaRPr>
          </a:p>
        </p:txBody>
      </p:sp>
      <p:sp>
        <p:nvSpPr>
          <p:cNvPr id="10308" name="Rectangle 443"/>
          <p:cNvSpPr>
            <a:spLocks noChangeArrowheads="1"/>
          </p:cNvSpPr>
          <p:nvPr/>
        </p:nvSpPr>
        <p:spPr bwMode="auto">
          <a:xfrm>
            <a:off x="3462338" y="5205413"/>
            <a:ext cx="2381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2400">
              <a:latin typeface="Arial" charset="0"/>
            </a:endParaRPr>
          </a:p>
        </p:txBody>
      </p:sp>
      <p:sp>
        <p:nvSpPr>
          <p:cNvPr id="10309" name="Rectangle 444"/>
          <p:cNvSpPr>
            <a:spLocks noChangeArrowheads="1"/>
          </p:cNvSpPr>
          <p:nvPr/>
        </p:nvSpPr>
        <p:spPr bwMode="auto">
          <a:xfrm>
            <a:off x="4027488" y="5205413"/>
            <a:ext cx="2381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2400">
              <a:latin typeface="Arial" charset="0"/>
            </a:endParaRPr>
          </a:p>
        </p:txBody>
      </p:sp>
      <p:sp>
        <p:nvSpPr>
          <p:cNvPr id="10310" name="Rectangle 448"/>
          <p:cNvSpPr>
            <a:spLocks noChangeArrowheads="1"/>
          </p:cNvSpPr>
          <p:nvPr/>
        </p:nvSpPr>
        <p:spPr bwMode="auto">
          <a:xfrm>
            <a:off x="4300538" y="5443538"/>
            <a:ext cx="250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G</a:t>
            </a:r>
            <a:endParaRPr lang="en-US" sz="2400">
              <a:latin typeface="Arial" charset="0"/>
            </a:endParaRPr>
          </a:p>
        </p:txBody>
      </p:sp>
      <p:sp>
        <p:nvSpPr>
          <p:cNvPr id="10311" name="Rectangle 449"/>
          <p:cNvSpPr>
            <a:spLocks noChangeArrowheads="1"/>
          </p:cNvSpPr>
          <p:nvPr/>
        </p:nvSpPr>
        <p:spPr bwMode="auto">
          <a:xfrm>
            <a:off x="4303713" y="5205413"/>
            <a:ext cx="2381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2400">
              <a:latin typeface="Arial" charset="0"/>
            </a:endParaRPr>
          </a:p>
        </p:txBody>
      </p:sp>
      <p:sp>
        <p:nvSpPr>
          <p:cNvPr id="10312" name="Rectangle 450"/>
          <p:cNvSpPr>
            <a:spLocks noChangeArrowheads="1"/>
          </p:cNvSpPr>
          <p:nvPr/>
        </p:nvSpPr>
        <p:spPr bwMode="auto">
          <a:xfrm>
            <a:off x="3763963" y="5205413"/>
            <a:ext cx="2190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2400">
              <a:latin typeface="Arial" charset="0"/>
            </a:endParaRPr>
          </a:p>
        </p:txBody>
      </p:sp>
      <p:sp>
        <p:nvSpPr>
          <p:cNvPr id="10313" name="Rectangle 451"/>
          <p:cNvSpPr>
            <a:spLocks noChangeArrowheads="1"/>
          </p:cNvSpPr>
          <p:nvPr/>
        </p:nvSpPr>
        <p:spPr bwMode="auto">
          <a:xfrm>
            <a:off x="3186113" y="5300663"/>
            <a:ext cx="2286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2400">
              <a:latin typeface="Arial" charset="0"/>
            </a:endParaRPr>
          </a:p>
        </p:txBody>
      </p:sp>
      <p:sp>
        <p:nvSpPr>
          <p:cNvPr id="10314" name="Rectangle 454"/>
          <p:cNvSpPr>
            <a:spLocks noChangeArrowheads="1"/>
          </p:cNvSpPr>
          <p:nvPr/>
        </p:nvSpPr>
        <p:spPr bwMode="auto">
          <a:xfrm>
            <a:off x="4589463" y="5538788"/>
            <a:ext cx="2190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2400">
              <a:latin typeface="Arial" charset="0"/>
            </a:endParaRPr>
          </a:p>
        </p:txBody>
      </p:sp>
      <p:sp>
        <p:nvSpPr>
          <p:cNvPr id="10315" name="Rectangle 455"/>
          <p:cNvSpPr>
            <a:spLocks noChangeArrowheads="1"/>
          </p:cNvSpPr>
          <p:nvPr/>
        </p:nvSpPr>
        <p:spPr bwMode="auto">
          <a:xfrm>
            <a:off x="4579938" y="5300663"/>
            <a:ext cx="2286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2400">
              <a:latin typeface="Arial" charset="0"/>
            </a:endParaRPr>
          </a:p>
        </p:txBody>
      </p:sp>
      <p:sp>
        <p:nvSpPr>
          <p:cNvPr id="10316" name="Rectangle 458"/>
          <p:cNvSpPr>
            <a:spLocks noChangeArrowheads="1"/>
          </p:cNvSpPr>
          <p:nvPr/>
        </p:nvSpPr>
        <p:spPr bwMode="auto">
          <a:xfrm>
            <a:off x="4872038" y="5538788"/>
            <a:ext cx="2190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2400">
              <a:latin typeface="Arial" charset="0"/>
            </a:endParaRPr>
          </a:p>
        </p:txBody>
      </p:sp>
      <p:sp>
        <p:nvSpPr>
          <p:cNvPr id="10317" name="Rectangle 459"/>
          <p:cNvSpPr>
            <a:spLocks noChangeArrowheads="1"/>
          </p:cNvSpPr>
          <p:nvPr/>
        </p:nvSpPr>
        <p:spPr bwMode="auto">
          <a:xfrm>
            <a:off x="4862513" y="5300663"/>
            <a:ext cx="2286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2400">
              <a:latin typeface="Arial" charset="0"/>
            </a:endParaRPr>
          </a:p>
        </p:txBody>
      </p:sp>
      <p:sp>
        <p:nvSpPr>
          <p:cNvPr id="10318" name="Rectangle 460"/>
          <p:cNvSpPr>
            <a:spLocks noChangeArrowheads="1"/>
          </p:cNvSpPr>
          <p:nvPr/>
        </p:nvSpPr>
        <p:spPr bwMode="auto">
          <a:xfrm>
            <a:off x="5354638" y="2185988"/>
            <a:ext cx="21367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These two alleles are an</a:t>
            </a:r>
          </a:p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example of a single</a:t>
            </a:r>
          </a:p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nucleotide polymorphism</a:t>
            </a:r>
          </a:p>
          <a:p>
            <a:pPr algn="l" eaLnBrk="1" hangingPunct="1"/>
            <a:r>
              <a:rPr lang="en-US" sz="1500" b="0">
                <a:solidFill>
                  <a:srgbClr val="000000"/>
                </a:solidFill>
                <a:latin typeface="Helvetica" pitchFamily="34" charset="0"/>
              </a:rPr>
              <a:t>in the human population.</a:t>
            </a:r>
            <a:endParaRPr lang="en-US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88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381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latin typeface="Arial" charset="0"/>
              </a:rPr>
              <a:t>Allelic and Genotypic Frequencies 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609600" y="6477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900" b="1">
                <a:latin typeface="Times New Roman" pitchFamily="18" charset="0"/>
              </a:rPr>
              <a:t>Copyright ©The McGraw-Hill Companies, Inc. Permission required for reproduction or display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381000" y="1660525"/>
            <a:ext cx="7162800" cy="1387475"/>
            <a:chOff x="228600" y="3048000"/>
            <a:chExt cx="7162800" cy="1387475"/>
          </a:xfrm>
        </p:grpSpPr>
        <p:sp>
          <p:nvSpPr>
            <p:cNvPr id="3962888" name="Rectangle 8"/>
            <p:cNvSpPr>
              <a:spLocks noChangeArrowheads="1"/>
            </p:cNvSpPr>
            <p:nvPr/>
          </p:nvSpPr>
          <p:spPr bwMode="auto">
            <a:xfrm>
              <a:off x="228600" y="3505200"/>
              <a:ext cx="38862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 algn="l" eaLnBrk="1" hangingPunct="1">
                <a:spcBef>
                  <a:spcPct val="20000"/>
                </a:spcBef>
                <a:buClr>
                  <a:schemeClr val="hlink"/>
                </a:buClr>
                <a:buSzPct val="55000"/>
              </a:pPr>
              <a:r>
                <a:rPr lang="en-US" sz="2400" b="1">
                  <a:latin typeface="Arial" charset="0"/>
                </a:rPr>
                <a:t>   </a:t>
              </a:r>
              <a:r>
                <a:rPr lang="en-US" sz="2000" b="1">
                  <a:latin typeface="Arial" charset="0"/>
                </a:rPr>
                <a:t>Allele frequency =</a:t>
              </a:r>
              <a:r>
                <a:rPr lang="en-US" sz="2400" b="1">
                  <a:latin typeface="Arial" charset="0"/>
                </a:rPr>
                <a:t> </a:t>
              </a:r>
            </a:p>
          </p:txBody>
        </p:sp>
        <p:sp>
          <p:nvSpPr>
            <p:cNvPr id="3962886" name="Line 6"/>
            <p:cNvSpPr>
              <a:spLocks noChangeShapeType="1"/>
            </p:cNvSpPr>
            <p:nvPr/>
          </p:nvSpPr>
          <p:spPr bwMode="auto">
            <a:xfrm>
              <a:off x="3505200" y="3733800"/>
              <a:ext cx="3886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3962889" name="Text Box 9"/>
            <p:cNvSpPr txBox="1">
              <a:spLocks noChangeArrowheads="1"/>
            </p:cNvSpPr>
            <p:nvPr/>
          </p:nvSpPr>
          <p:spPr bwMode="auto">
            <a:xfrm>
              <a:off x="3505200" y="3733800"/>
              <a:ext cx="38862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Arial" charset="0"/>
                </a:rPr>
                <a:t>Total number of all alleles for that gene in a population</a:t>
              </a:r>
            </a:p>
          </p:txBody>
        </p:sp>
        <p:sp>
          <p:nvSpPr>
            <p:cNvPr id="3962894" name="Text Box 14"/>
            <p:cNvSpPr txBox="1">
              <a:spLocks noChangeArrowheads="1"/>
            </p:cNvSpPr>
            <p:nvPr/>
          </p:nvSpPr>
          <p:spPr bwMode="auto">
            <a:xfrm>
              <a:off x="3505200" y="3048000"/>
              <a:ext cx="3733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Arial" charset="0"/>
                </a:rPr>
                <a:t>Number of copies of an allele in a population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304800" y="4022725"/>
            <a:ext cx="8915400" cy="1387475"/>
            <a:chOff x="0" y="4724400"/>
            <a:chExt cx="7848600" cy="1387475"/>
          </a:xfrm>
        </p:grpSpPr>
        <p:sp>
          <p:nvSpPr>
            <p:cNvPr id="3962892" name="Rectangle 12"/>
            <p:cNvSpPr>
              <a:spLocks noChangeArrowheads="1"/>
            </p:cNvSpPr>
            <p:nvPr/>
          </p:nvSpPr>
          <p:spPr bwMode="auto">
            <a:xfrm>
              <a:off x="0" y="5257800"/>
              <a:ext cx="38862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 algn="l" eaLnBrk="1" hangingPunct="1">
                <a:spcBef>
                  <a:spcPct val="20000"/>
                </a:spcBef>
                <a:buClr>
                  <a:schemeClr val="hlink"/>
                </a:buClr>
                <a:buSzPct val="55000"/>
              </a:pPr>
              <a:r>
                <a:rPr lang="en-US" sz="2000" b="1">
                  <a:latin typeface="Arial" charset="0"/>
                </a:rPr>
                <a:t>Genotype frequency = </a:t>
              </a:r>
            </a:p>
          </p:txBody>
        </p:sp>
        <p:sp>
          <p:nvSpPr>
            <p:cNvPr id="3962895" name="Line 15"/>
            <p:cNvSpPr>
              <a:spLocks noChangeShapeType="1"/>
            </p:cNvSpPr>
            <p:nvPr/>
          </p:nvSpPr>
          <p:spPr bwMode="auto">
            <a:xfrm>
              <a:off x="3505200" y="5410200"/>
              <a:ext cx="4343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3962896" name="Text Box 16"/>
            <p:cNvSpPr txBox="1">
              <a:spLocks noChangeArrowheads="1"/>
            </p:cNvSpPr>
            <p:nvPr/>
          </p:nvSpPr>
          <p:spPr bwMode="auto">
            <a:xfrm>
              <a:off x="3886200" y="5410200"/>
              <a:ext cx="3733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Arial" charset="0"/>
                </a:rPr>
                <a:t>Total number of all individuals in a population</a:t>
              </a:r>
            </a:p>
          </p:txBody>
        </p:sp>
        <p:sp>
          <p:nvSpPr>
            <p:cNvPr id="3962897" name="Text Box 17"/>
            <p:cNvSpPr txBox="1">
              <a:spLocks noChangeArrowheads="1"/>
            </p:cNvSpPr>
            <p:nvPr/>
          </p:nvSpPr>
          <p:spPr bwMode="auto">
            <a:xfrm>
              <a:off x="3657600" y="4724400"/>
              <a:ext cx="41148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latin typeface="Arial" charset="0"/>
                </a:rPr>
                <a:t>Number of individuals with a particular genotype in a population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6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8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09600" y="73152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900" b="1">
                <a:latin typeface="Times New Roman" pitchFamily="18" charset="0"/>
              </a:rPr>
              <a:t>Copyright ©The McGraw-Hill Companies, Inc. Permission required for reproduction or display</a:t>
            </a:r>
          </a:p>
        </p:txBody>
      </p:sp>
      <p:sp>
        <p:nvSpPr>
          <p:cNvPr id="3964937" name="Rectangle 9"/>
          <p:cNvSpPr>
            <a:spLocks noChangeArrowheads="1"/>
          </p:cNvSpPr>
          <p:nvPr/>
        </p:nvSpPr>
        <p:spPr bwMode="auto">
          <a:xfrm>
            <a:off x="228600" y="2819400"/>
            <a:ext cx="388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 eaLnBrk="1" hangingPunct="1">
              <a:spcBef>
                <a:spcPct val="20000"/>
              </a:spcBef>
              <a:buClr>
                <a:schemeClr val="hlink"/>
              </a:buClr>
              <a:buSzPct val="55000"/>
            </a:pPr>
            <a:r>
              <a:rPr lang="en-US" sz="2000" b="1" dirty="0">
                <a:latin typeface="Arial" charset="0"/>
              </a:rPr>
              <a:t>Frequency of allele </a:t>
            </a:r>
            <a:r>
              <a:rPr lang="en-US" sz="2000" b="1" i="1" dirty="0" smtClean="0">
                <a:latin typeface="Arial" charset="0"/>
              </a:rPr>
              <a:t>g</a:t>
            </a:r>
            <a:r>
              <a:rPr lang="en-US" sz="2000" b="1" dirty="0" smtClean="0">
                <a:latin typeface="Arial" charset="0"/>
              </a:rPr>
              <a:t>  </a:t>
            </a:r>
            <a:r>
              <a:rPr lang="en-US" sz="2000" b="1" dirty="0">
                <a:latin typeface="Arial" charset="0"/>
              </a:rPr>
              <a:t>=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810000" y="2362200"/>
            <a:ext cx="3733800" cy="1387475"/>
            <a:chOff x="2400" y="1248"/>
            <a:chExt cx="2352" cy="874"/>
          </a:xfrm>
        </p:grpSpPr>
        <p:sp>
          <p:nvSpPr>
            <p:cNvPr id="12309" name="Line 10"/>
            <p:cNvSpPr>
              <a:spLocks noChangeShapeType="1"/>
            </p:cNvSpPr>
            <p:nvPr/>
          </p:nvSpPr>
          <p:spPr bwMode="auto">
            <a:xfrm>
              <a:off x="2400" y="1680"/>
              <a:ext cx="23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2310" name="Text Box 11"/>
            <p:cNvSpPr txBox="1">
              <a:spLocks noChangeArrowheads="1"/>
            </p:cNvSpPr>
            <p:nvPr/>
          </p:nvSpPr>
          <p:spPr bwMode="auto">
            <a:xfrm>
              <a:off x="2400" y="1680"/>
              <a:ext cx="230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latin typeface="Arial" charset="0"/>
                </a:rPr>
                <a:t>Total number of alleles </a:t>
              </a:r>
              <a:r>
                <a:rPr lang="en-US" sz="2000" b="1" dirty="0" smtClean="0">
                  <a:latin typeface="Arial" charset="0"/>
                </a:rPr>
                <a:t>in </a:t>
              </a:r>
              <a:r>
                <a:rPr lang="en-US" sz="2000" b="1" dirty="0">
                  <a:latin typeface="Arial" charset="0"/>
                </a:rPr>
                <a:t>the population</a:t>
              </a:r>
            </a:p>
          </p:txBody>
        </p:sp>
        <p:sp>
          <p:nvSpPr>
            <p:cNvPr id="12311" name="Text Box 12"/>
            <p:cNvSpPr txBox="1">
              <a:spLocks noChangeArrowheads="1"/>
            </p:cNvSpPr>
            <p:nvPr/>
          </p:nvSpPr>
          <p:spPr bwMode="auto">
            <a:xfrm>
              <a:off x="2400" y="1248"/>
              <a:ext cx="230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Arial" charset="0"/>
                </a:rPr>
                <a:t>Number of copies of allele </a:t>
              </a:r>
              <a:r>
                <a:rPr lang="en-US" sz="2000" b="1" i="1" dirty="0" smtClean="0">
                  <a:latin typeface="Arial" charset="0"/>
                </a:rPr>
                <a:t>g</a:t>
              </a:r>
              <a:r>
                <a:rPr lang="en-US" sz="2000" b="1" dirty="0" smtClean="0">
                  <a:latin typeface="Arial" charset="0"/>
                </a:rPr>
                <a:t> </a:t>
              </a:r>
              <a:r>
                <a:rPr lang="en-US" sz="2000" b="1" dirty="0">
                  <a:latin typeface="Arial" charset="0"/>
                </a:rPr>
                <a:t>in the population</a:t>
              </a:r>
            </a:p>
          </p:txBody>
        </p:sp>
      </p:grpSp>
      <p:sp>
        <p:nvSpPr>
          <p:cNvPr id="3964941" name="Rectangle 13"/>
          <p:cNvSpPr>
            <a:spLocks noChangeArrowheads="1"/>
          </p:cNvSpPr>
          <p:nvPr/>
        </p:nvSpPr>
        <p:spPr bwMode="auto">
          <a:xfrm>
            <a:off x="228600" y="4800600"/>
            <a:ext cx="388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 eaLnBrk="1" hangingPunct="1">
              <a:spcBef>
                <a:spcPct val="20000"/>
              </a:spcBef>
              <a:buClr>
                <a:schemeClr val="hlink"/>
              </a:buClr>
              <a:buSzPct val="55000"/>
            </a:pPr>
            <a:r>
              <a:rPr lang="en-US" sz="2000" b="1" dirty="0">
                <a:latin typeface="Arial" charset="0"/>
              </a:rPr>
              <a:t>Frequency of allele </a:t>
            </a:r>
            <a:r>
              <a:rPr lang="en-US" sz="2000" b="1" i="1" dirty="0" smtClean="0">
                <a:latin typeface="Arial" charset="0"/>
              </a:rPr>
              <a:t>g</a:t>
            </a:r>
            <a:r>
              <a:rPr lang="en-US" sz="2000" b="1" dirty="0" smtClean="0">
                <a:latin typeface="Arial" charset="0"/>
              </a:rPr>
              <a:t>  </a:t>
            </a:r>
            <a:r>
              <a:rPr lang="en-US" sz="2000" b="1" dirty="0">
                <a:latin typeface="Arial" charset="0"/>
              </a:rPr>
              <a:t>=</a:t>
            </a:r>
          </a:p>
        </p:txBody>
      </p:sp>
      <p:sp>
        <p:nvSpPr>
          <p:cNvPr id="3964942" name="Line 14"/>
          <p:cNvSpPr>
            <a:spLocks noChangeShapeType="1"/>
          </p:cNvSpPr>
          <p:nvPr/>
        </p:nvSpPr>
        <p:spPr bwMode="auto">
          <a:xfrm>
            <a:off x="3886200" y="5029200"/>
            <a:ext cx="3200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3964943" name="Text Box 15"/>
          <p:cNvSpPr txBox="1">
            <a:spLocks noChangeArrowheads="1"/>
          </p:cNvSpPr>
          <p:nvPr/>
        </p:nvSpPr>
        <p:spPr bwMode="auto">
          <a:xfrm>
            <a:off x="3810000" y="50292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latin typeface="Arial" charset="0"/>
              </a:rPr>
              <a:t>	(</a:t>
            </a:r>
            <a:r>
              <a:rPr lang="en-US" sz="2000" b="1" dirty="0">
                <a:latin typeface="Arial" charset="0"/>
              </a:rPr>
              <a:t>2</a:t>
            </a:r>
            <a:r>
              <a:rPr lang="en-US" sz="2000" b="1" dirty="0" smtClean="0">
                <a:latin typeface="Arial" charset="0"/>
              </a:rPr>
              <a:t>)(</a:t>
            </a:r>
            <a:r>
              <a:rPr lang="en-US" sz="2000" b="1" dirty="0" smtClean="0">
                <a:solidFill>
                  <a:srgbClr val="C00000"/>
                </a:solidFill>
                <a:latin typeface="Arial" charset="0"/>
              </a:rPr>
              <a:t>100</a:t>
            </a:r>
            <a:r>
              <a:rPr lang="en-US" sz="2000" b="1" dirty="0" smtClean="0">
                <a:latin typeface="Arial" charset="0"/>
              </a:rPr>
              <a:t>)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3964944" name="Text Box 16"/>
          <p:cNvSpPr txBox="1">
            <a:spLocks noChangeArrowheads="1"/>
          </p:cNvSpPr>
          <p:nvPr/>
        </p:nvSpPr>
        <p:spPr bwMode="auto">
          <a:xfrm>
            <a:off x="3962400" y="46482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latin typeface="Arial" charset="0"/>
              </a:rPr>
              <a:t>          (</a:t>
            </a:r>
            <a:r>
              <a:rPr lang="en-US" sz="2000" b="1" dirty="0">
                <a:latin typeface="Arial" charset="0"/>
              </a:rPr>
              <a:t>2)(</a:t>
            </a:r>
            <a:r>
              <a:rPr lang="en-US" sz="2000" b="1" dirty="0">
                <a:solidFill>
                  <a:srgbClr val="C00000"/>
                </a:solidFill>
                <a:latin typeface="Arial" charset="0"/>
              </a:rPr>
              <a:t>4</a:t>
            </a:r>
            <a:r>
              <a:rPr lang="en-US" sz="2000" b="1" dirty="0">
                <a:latin typeface="Arial" charset="0"/>
              </a:rPr>
              <a:t>) + </a:t>
            </a:r>
            <a:r>
              <a:rPr lang="en-US" sz="2000" b="1" dirty="0">
                <a:solidFill>
                  <a:srgbClr val="C00000"/>
                </a:solidFill>
                <a:latin typeface="Arial" charset="0"/>
              </a:rPr>
              <a:t>32</a:t>
            </a:r>
          </a:p>
        </p:txBody>
      </p:sp>
      <p:sp>
        <p:nvSpPr>
          <p:cNvPr id="3964945" name="AutoShape 17"/>
          <p:cNvSpPr>
            <a:spLocks noChangeArrowheads="1"/>
          </p:cNvSpPr>
          <p:nvPr/>
        </p:nvSpPr>
        <p:spPr bwMode="auto">
          <a:xfrm>
            <a:off x="1905000" y="3886200"/>
            <a:ext cx="1600200" cy="762000"/>
          </a:xfrm>
          <a:prstGeom prst="wedgeRectCallout">
            <a:avLst>
              <a:gd name="adj1" fmla="val 132933"/>
              <a:gd name="adj2" fmla="val 5589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1" charset="2"/>
              <a:buNone/>
            </a:pPr>
            <a:r>
              <a:rPr lang="en-US" sz="1400" b="1" dirty="0" err="1">
                <a:solidFill>
                  <a:srgbClr val="FFFF00"/>
                </a:solidFill>
                <a:latin typeface="Arial" charset="0"/>
              </a:rPr>
              <a:t>Homozygotes</a:t>
            </a:r>
            <a:r>
              <a:rPr lang="en-US" sz="1400" b="1" dirty="0">
                <a:solidFill>
                  <a:srgbClr val="FFFF00"/>
                </a:solidFill>
                <a:latin typeface="Arial" charset="0"/>
              </a:rPr>
              <a:t> have two copies of allele</a:t>
            </a:r>
            <a:r>
              <a:rPr lang="en-US" sz="1400" b="1" i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400" b="1" i="1" dirty="0" smtClean="0">
                <a:solidFill>
                  <a:srgbClr val="FFFF00"/>
                </a:solidFill>
                <a:latin typeface="Arial" charset="0"/>
              </a:rPr>
              <a:t>g</a:t>
            </a:r>
            <a:endParaRPr lang="en-US" sz="1400" b="1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964946" name="AutoShape 18"/>
          <p:cNvSpPr>
            <a:spLocks noChangeArrowheads="1"/>
          </p:cNvSpPr>
          <p:nvPr/>
        </p:nvSpPr>
        <p:spPr bwMode="auto">
          <a:xfrm>
            <a:off x="6934200" y="4038600"/>
            <a:ext cx="1600200" cy="533400"/>
          </a:xfrm>
          <a:prstGeom prst="wedgeRectCallout">
            <a:avLst>
              <a:gd name="adj1" fmla="val -107440"/>
              <a:gd name="adj2" fmla="val 99106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1" charset="2"/>
              <a:buNone/>
            </a:pPr>
            <a:r>
              <a:rPr lang="en-US" sz="1400" b="1" dirty="0" err="1">
                <a:solidFill>
                  <a:srgbClr val="FFFF00"/>
                </a:solidFill>
                <a:latin typeface="Arial" charset="0"/>
              </a:rPr>
              <a:t>Heterozygotes</a:t>
            </a:r>
            <a:r>
              <a:rPr lang="en-US" sz="1400" b="1" dirty="0">
                <a:solidFill>
                  <a:srgbClr val="FFFF00"/>
                </a:solidFill>
                <a:latin typeface="Arial" charset="0"/>
              </a:rPr>
              <a:t> have only one</a:t>
            </a:r>
            <a:endParaRPr lang="en-US" sz="1400" b="1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964947" name="AutoShape 19"/>
          <p:cNvSpPr>
            <a:spLocks noChangeArrowheads="1"/>
          </p:cNvSpPr>
          <p:nvPr/>
        </p:nvSpPr>
        <p:spPr bwMode="auto">
          <a:xfrm>
            <a:off x="6629400" y="5410200"/>
            <a:ext cx="2209800" cy="609600"/>
          </a:xfrm>
          <a:prstGeom prst="wedgeRectCallout">
            <a:avLst>
              <a:gd name="adj1" fmla="val -89343"/>
              <a:gd name="adj2" fmla="val -90419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1" charset="2"/>
              <a:buNone/>
            </a:pPr>
            <a:r>
              <a:rPr lang="en-US" sz="1400" b="1" dirty="0">
                <a:solidFill>
                  <a:srgbClr val="FFFF00"/>
                </a:solidFill>
                <a:latin typeface="Arial" charset="0"/>
              </a:rPr>
              <a:t>All individuals have two </a:t>
            </a:r>
            <a:r>
              <a:rPr lang="en-US" sz="1400" b="1" dirty="0" smtClean="0">
                <a:solidFill>
                  <a:srgbClr val="FFFF00"/>
                </a:solidFill>
                <a:latin typeface="Arial" charset="0"/>
              </a:rPr>
              <a:t>alleles of </a:t>
            </a:r>
            <a:r>
              <a:rPr lang="en-US" sz="1400" b="1" dirty="0">
                <a:solidFill>
                  <a:srgbClr val="FFFF00"/>
                </a:solidFill>
                <a:latin typeface="Arial" charset="0"/>
              </a:rPr>
              <a:t>each gene</a:t>
            </a:r>
          </a:p>
        </p:txBody>
      </p:sp>
      <p:sp>
        <p:nvSpPr>
          <p:cNvPr id="3964949" name="Rectangle 21"/>
          <p:cNvSpPr>
            <a:spLocks noChangeArrowheads="1"/>
          </p:cNvSpPr>
          <p:nvPr/>
        </p:nvSpPr>
        <p:spPr bwMode="auto">
          <a:xfrm>
            <a:off x="228600" y="6172200"/>
            <a:ext cx="388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 eaLnBrk="1" hangingPunct="1">
              <a:spcBef>
                <a:spcPct val="20000"/>
              </a:spcBef>
              <a:buClr>
                <a:schemeClr val="hlink"/>
              </a:buClr>
              <a:buSzPct val="55000"/>
            </a:pPr>
            <a:r>
              <a:rPr lang="en-US" sz="2000" b="1" dirty="0">
                <a:latin typeface="Arial" charset="0"/>
              </a:rPr>
              <a:t>Frequency of allele </a:t>
            </a:r>
            <a:r>
              <a:rPr lang="en-US" sz="2000" b="1" i="1" dirty="0" smtClean="0">
                <a:latin typeface="Arial" charset="0"/>
              </a:rPr>
              <a:t>g</a:t>
            </a:r>
            <a:r>
              <a:rPr lang="en-US" sz="2000" b="1" dirty="0" smtClean="0">
                <a:latin typeface="Arial" charset="0"/>
              </a:rPr>
              <a:t>  </a:t>
            </a:r>
            <a:r>
              <a:rPr lang="en-US" sz="2000" b="1" dirty="0">
                <a:latin typeface="Arial" charset="0"/>
              </a:rPr>
              <a:t>=</a:t>
            </a: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810000" y="6019800"/>
            <a:ext cx="838200" cy="777875"/>
            <a:chOff x="2400" y="3360"/>
            <a:chExt cx="528" cy="490"/>
          </a:xfrm>
        </p:grpSpPr>
        <p:sp>
          <p:nvSpPr>
            <p:cNvPr id="12306" name="Line 22"/>
            <p:cNvSpPr>
              <a:spLocks noChangeShapeType="1"/>
            </p:cNvSpPr>
            <p:nvPr/>
          </p:nvSpPr>
          <p:spPr bwMode="auto">
            <a:xfrm>
              <a:off x="2448" y="3600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2307" name="Text Box 23"/>
            <p:cNvSpPr txBox="1">
              <a:spLocks noChangeArrowheads="1"/>
            </p:cNvSpPr>
            <p:nvPr/>
          </p:nvSpPr>
          <p:spPr bwMode="auto">
            <a:xfrm>
              <a:off x="2400" y="3600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 smtClean="0">
                  <a:latin typeface="Arial" charset="0"/>
                </a:rPr>
                <a:t> 200</a:t>
              </a:r>
              <a:endParaRPr lang="en-US" sz="2000" b="1" dirty="0">
                <a:latin typeface="Arial" charset="0"/>
              </a:endParaRPr>
            </a:p>
          </p:txBody>
        </p:sp>
        <p:sp>
          <p:nvSpPr>
            <p:cNvPr id="12308" name="Text Box 24"/>
            <p:cNvSpPr txBox="1">
              <a:spLocks noChangeArrowheads="1"/>
            </p:cNvSpPr>
            <p:nvPr/>
          </p:nvSpPr>
          <p:spPr bwMode="auto">
            <a:xfrm>
              <a:off x="2496" y="3360"/>
              <a:ext cx="3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Arial" charset="0"/>
                </a:rPr>
                <a:t>40</a:t>
              </a:r>
            </a:p>
          </p:txBody>
        </p:sp>
      </p:grpSp>
      <p:sp>
        <p:nvSpPr>
          <p:cNvPr id="3964954" name="Rectangle 26"/>
          <p:cNvSpPr>
            <a:spLocks noChangeArrowheads="1"/>
          </p:cNvSpPr>
          <p:nvPr/>
        </p:nvSpPr>
        <p:spPr bwMode="auto">
          <a:xfrm>
            <a:off x="4648200" y="6248400"/>
            <a:ext cx="388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1" charset="2"/>
              <a:buNone/>
            </a:pPr>
            <a:r>
              <a:rPr lang="en-US" sz="2000" b="1">
                <a:latin typeface="Arial" charset="0"/>
              </a:rPr>
              <a:t>= 0.2, or 20%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5867400" y="152400"/>
            <a:ext cx="3200400" cy="1371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Allele Frequency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76200" y="304800"/>
            <a:ext cx="6096000" cy="167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Consider a population of 100 frogs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64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dark green       (genotype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GG)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32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medium green (genotype </a:t>
            </a: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Gg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light green      (genotype </a:t>
            </a:r>
            <a:r>
              <a:rPr kumimoji="0" lang="en-US" sz="2000" b="1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gg</a:t>
            </a:r>
            <a:r>
              <a:rPr kumimoji="0" lang="en-US" sz="20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100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total frogs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4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64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4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64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6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96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6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64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64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6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64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64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4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64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96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4937" grpId="0" build="p" bldLvl="5"/>
      <p:bldP spid="3964941" grpId="0" build="p" bldLvl="5"/>
      <p:bldP spid="3964942" grpId="0" animBg="1"/>
      <p:bldP spid="3964943" grpId="0"/>
      <p:bldP spid="3964944" grpId="0"/>
      <p:bldP spid="3964945" grpId="0" animBg="1"/>
      <p:bldP spid="3964946" grpId="0" animBg="1"/>
      <p:bldP spid="3964947" grpId="0" animBg="1"/>
      <p:bldP spid="3964949" grpId="0" build="p" bldLvl="5"/>
      <p:bldP spid="3964954" grpId="0"/>
      <p:bldP spid="23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09600" y="6477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900" b="1">
                <a:latin typeface="Times New Roman" pitchFamily="18" charset="0"/>
              </a:rPr>
              <a:t>Copyright ©The McGraw-Hill Companies, Inc. Permission required for reproduction or display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28600" y="3413125"/>
            <a:ext cx="8915400" cy="1701800"/>
            <a:chOff x="228600" y="1981200"/>
            <a:chExt cx="7696200" cy="1701800"/>
          </a:xfrm>
        </p:grpSpPr>
        <p:sp>
          <p:nvSpPr>
            <p:cNvPr id="3965974" name="Rectangle 22"/>
            <p:cNvSpPr>
              <a:spLocks noChangeArrowheads="1"/>
            </p:cNvSpPr>
            <p:nvPr/>
          </p:nvSpPr>
          <p:spPr bwMode="auto">
            <a:xfrm>
              <a:off x="228600" y="2514600"/>
              <a:ext cx="4191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 algn="l" eaLnBrk="1" hangingPunct="1">
                <a:spcBef>
                  <a:spcPct val="20000"/>
                </a:spcBef>
                <a:buClr>
                  <a:schemeClr val="hlink"/>
                </a:buClr>
                <a:buSzPct val="55000"/>
              </a:pPr>
              <a:r>
                <a:rPr lang="en-US" sz="2000" b="1" dirty="0">
                  <a:latin typeface="Arial" charset="0"/>
                </a:rPr>
                <a:t>Frequency of genotype </a:t>
              </a:r>
              <a:r>
                <a:rPr lang="en-US" sz="2000" b="1" i="1" dirty="0" err="1" smtClean="0">
                  <a:latin typeface="Arial" charset="0"/>
                </a:rPr>
                <a:t>gg</a:t>
              </a:r>
              <a:r>
                <a:rPr lang="en-US" sz="2000" b="1" i="1" dirty="0" smtClean="0">
                  <a:latin typeface="Arial" charset="0"/>
                </a:rPr>
                <a:t>  </a:t>
              </a:r>
              <a:r>
                <a:rPr lang="en-US" sz="2000" b="1" dirty="0" smtClean="0">
                  <a:latin typeface="Arial" charset="0"/>
                </a:rPr>
                <a:t>= </a:t>
              </a:r>
              <a:endParaRPr lang="en-US" sz="2000" b="1" dirty="0">
                <a:latin typeface="Arial" charset="0"/>
              </a:endParaRPr>
            </a:p>
          </p:txBody>
        </p:sp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4267200" y="1981200"/>
              <a:ext cx="3657600" cy="1701800"/>
              <a:chOff x="2688" y="1248"/>
              <a:chExt cx="2304" cy="1072"/>
            </a:xfrm>
          </p:grpSpPr>
          <p:sp>
            <p:nvSpPr>
              <p:cNvPr id="13328" name="Line 23"/>
              <p:cNvSpPr>
                <a:spLocks noChangeShapeType="1"/>
              </p:cNvSpPr>
              <p:nvPr/>
            </p:nvSpPr>
            <p:spPr bwMode="auto">
              <a:xfrm>
                <a:off x="2688" y="1680"/>
                <a:ext cx="23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329" name="Text Box 24"/>
              <p:cNvSpPr txBox="1">
                <a:spLocks noChangeArrowheads="1"/>
              </p:cNvSpPr>
              <p:nvPr/>
            </p:nvSpPr>
            <p:spPr bwMode="auto">
              <a:xfrm>
                <a:off x="2784" y="1680"/>
                <a:ext cx="2112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Total number of all individuals in the population</a:t>
                </a:r>
              </a:p>
            </p:txBody>
          </p:sp>
          <p:sp>
            <p:nvSpPr>
              <p:cNvPr id="13330" name="Text Box 25"/>
              <p:cNvSpPr txBox="1">
                <a:spLocks noChangeArrowheads="1"/>
              </p:cNvSpPr>
              <p:nvPr/>
            </p:nvSpPr>
            <p:spPr bwMode="auto">
              <a:xfrm>
                <a:off x="2784" y="1248"/>
                <a:ext cx="2160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 dirty="0">
                    <a:latin typeface="Arial" charset="0"/>
                  </a:rPr>
                  <a:t>Number of individuals with genotype </a:t>
                </a:r>
                <a:r>
                  <a:rPr lang="en-US" sz="2000" b="1" i="1" dirty="0" err="1" smtClean="0">
                    <a:latin typeface="Arial" charset="0"/>
                  </a:rPr>
                  <a:t>gg</a:t>
                </a:r>
                <a:r>
                  <a:rPr lang="en-US" sz="2000" b="1" dirty="0" smtClean="0">
                    <a:latin typeface="Arial" charset="0"/>
                  </a:rPr>
                  <a:t> in </a:t>
                </a:r>
                <a:r>
                  <a:rPr lang="en-US" sz="2000" b="1" dirty="0">
                    <a:latin typeface="Arial" charset="0"/>
                  </a:rPr>
                  <a:t>the population</a:t>
                </a:r>
              </a:p>
            </p:txBody>
          </p:sp>
        </p:grpSp>
      </p:grpSp>
      <p:sp>
        <p:nvSpPr>
          <p:cNvPr id="3965978" name="Rectangle 26"/>
          <p:cNvSpPr>
            <a:spLocks noChangeArrowheads="1"/>
          </p:cNvSpPr>
          <p:nvPr/>
        </p:nvSpPr>
        <p:spPr bwMode="auto">
          <a:xfrm>
            <a:off x="228600" y="5181600"/>
            <a:ext cx="434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 eaLnBrk="1" hangingPunct="1">
              <a:spcBef>
                <a:spcPct val="20000"/>
              </a:spcBef>
              <a:buClr>
                <a:schemeClr val="hlink"/>
              </a:buClr>
              <a:buSzPct val="55000"/>
            </a:pPr>
            <a:r>
              <a:rPr lang="en-US" sz="2000" b="1" dirty="0">
                <a:latin typeface="Arial" charset="0"/>
              </a:rPr>
              <a:t>Frequency of genotype </a:t>
            </a:r>
            <a:r>
              <a:rPr lang="en-US" sz="2000" b="1" i="1" dirty="0" err="1" smtClean="0">
                <a:latin typeface="Arial" charset="0"/>
              </a:rPr>
              <a:t>gg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>
                <a:latin typeface="Arial" charset="0"/>
              </a:rPr>
              <a:t>=</a:t>
            </a: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4343400" y="5029200"/>
            <a:ext cx="609600" cy="777875"/>
            <a:chOff x="2736" y="3168"/>
            <a:chExt cx="384" cy="490"/>
          </a:xfrm>
        </p:grpSpPr>
        <p:sp>
          <p:nvSpPr>
            <p:cNvPr id="13325" name="Line 27"/>
            <p:cNvSpPr>
              <a:spLocks noChangeShapeType="1"/>
            </p:cNvSpPr>
            <p:nvPr/>
          </p:nvSpPr>
          <p:spPr bwMode="auto">
            <a:xfrm>
              <a:off x="2736" y="3408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326" name="Text Box 28"/>
            <p:cNvSpPr txBox="1">
              <a:spLocks noChangeArrowheads="1"/>
            </p:cNvSpPr>
            <p:nvPr/>
          </p:nvSpPr>
          <p:spPr bwMode="auto">
            <a:xfrm>
              <a:off x="2736" y="340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Arial" charset="0"/>
                </a:rPr>
                <a:t>100</a:t>
              </a:r>
            </a:p>
          </p:txBody>
        </p:sp>
        <p:sp>
          <p:nvSpPr>
            <p:cNvPr id="13327" name="Text Box 29"/>
            <p:cNvSpPr txBox="1">
              <a:spLocks noChangeArrowheads="1"/>
            </p:cNvSpPr>
            <p:nvPr/>
          </p:nvSpPr>
          <p:spPr bwMode="auto">
            <a:xfrm>
              <a:off x="2784" y="3168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Arial" charset="0"/>
                </a:rPr>
                <a:t>4</a:t>
              </a:r>
            </a:p>
          </p:txBody>
        </p:sp>
      </p:grpSp>
      <p:sp>
        <p:nvSpPr>
          <p:cNvPr id="3965982" name="Rectangle 30"/>
          <p:cNvSpPr>
            <a:spLocks noChangeArrowheads="1"/>
          </p:cNvSpPr>
          <p:nvPr/>
        </p:nvSpPr>
        <p:spPr bwMode="auto">
          <a:xfrm>
            <a:off x="4953000" y="5257800"/>
            <a:ext cx="388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1" charset="2"/>
              <a:buNone/>
            </a:pPr>
            <a:r>
              <a:rPr lang="en-US" sz="2000" b="1">
                <a:latin typeface="Arial" charset="0"/>
              </a:rPr>
              <a:t>= 0.04, or 4%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990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Genotype Frequency</a:t>
            </a:r>
            <a:r>
              <a:rPr lang="en-US" sz="3200" b="1" baseline="0" dirty="0" smtClean="0"/>
              <a:t> </a:t>
            </a:r>
            <a:br>
              <a:rPr lang="en-US" sz="3200" b="1" baseline="0" dirty="0" smtClean="0"/>
            </a:br>
            <a:r>
              <a:rPr lang="en-US" sz="2000" b="1" baseline="0" dirty="0" smtClean="0"/>
              <a:t>(frequency of individuals with</a:t>
            </a:r>
            <a:r>
              <a:rPr lang="en-US" sz="2000" b="1" dirty="0" smtClean="0"/>
              <a:t> particular genotype</a:t>
            </a:r>
            <a:r>
              <a:rPr lang="en-US" sz="2000" b="1" baseline="0" dirty="0" smtClean="0"/>
              <a:t>)</a:t>
            </a:r>
            <a:endParaRPr lang="en-US" sz="3200" b="1" dirty="0"/>
          </a:p>
        </p:txBody>
      </p:sp>
      <p:sp>
        <p:nvSpPr>
          <p:cNvPr id="17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6096000" cy="167640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n-US" sz="2200" b="1" dirty="0" smtClean="0">
                <a:latin typeface="Arial" charset="0"/>
              </a:rPr>
              <a:t>Consider a population of 100 frogs </a:t>
            </a:r>
          </a:p>
          <a:p>
            <a:pPr lvl="1" eaLnBrk="1" hangingPunct="1"/>
            <a:r>
              <a:rPr lang="en-US" sz="2000" b="1" dirty="0" smtClean="0">
                <a:solidFill>
                  <a:srgbClr val="C00000"/>
                </a:solidFill>
                <a:latin typeface="Arial" charset="0"/>
              </a:rPr>
              <a:t>64</a:t>
            </a:r>
            <a:r>
              <a:rPr lang="en-US" sz="2000" b="1" dirty="0" smtClean="0">
                <a:latin typeface="Arial" charset="0"/>
              </a:rPr>
              <a:t> dark green       (genotype </a:t>
            </a:r>
            <a:r>
              <a:rPr lang="en-US" sz="2000" b="1" i="1" dirty="0" smtClean="0">
                <a:latin typeface="Arial" charset="0"/>
              </a:rPr>
              <a:t>GG)</a:t>
            </a:r>
          </a:p>
          <a:p>
            <a:pPr lvl="1" eaLnBrk="1" hangingPunct="1"/>
            <a:r>
              <a:rPr lang="en-US" sz="2000" b="1" dirty="0" smtClean="0">
                <a:solidFill>
                  <a:srgbClr val="C00000"/>
                </a:solidFill>
                <a:latin typeface="Arial" charset="0"/>
              </a:rPr>
              <a:t>32</a:t>
            </a:r>
            <a:r>
              <a:rPr lang="en-US" sz="2000" b="1" dirty="0" smtClean="0">
                <a:latin typeface="Arial" charset="0"/>
              </a:rPr>
              <a:t> medium green (genotype </a:t>
            </a:r>
            <a:r>
              <a:rPr lang="en-US" sz="2000" b="1" i="1" dirty="0" err="1" smtClean="0">
                <a:latin typeface="Arial" charset="0"/>
              </a:rPr>
              <a:t>Gg</a:t>
            </a:r>
            <a:r>
              <a:rPr lang="en-US" sz="2000" b="1" i="1" dirty="0" smtClean="0">
                <a:latin typeface="Arial" charset="0"/>
              </a:rPr>
              <a:t>)</a:t>
            </a:r>
          </a:p>
          <a:p>
            <a:pPr lvl="1" eaLnBrk="1" hangingPunct="1"/>
            <a:r>
              <a:rPr lang="en-US" sz="2000" b="1" u="sng" dirty="0" smtClean="0">
                <a:latin typeface="Arial" charset="0"/>
              </a:rPr>
              <a:t>   </a:t>
            </a:r>
            <a:r>
              <a:rPr lang="en-US" sz="2000" b="1" u="sng" dirty="0" smtClean="0">
                <a:solidFill>
                  <a:srgbClr val="C00000"/>
                </a:solidFill>
                <a:latin typeface="Arial" charset="0"/>
              </a:rPr>
              <a:t>4</a:t>
            </a:r>
            <a:r>
              <a:rPr lang="en-US" sz="2000" b="1" u="sng" dirty="0" smtClean="0">
                <a:latin typeface="Arial" charset="0"/>
              </a:rPr>
              <a:t> light green      (genotype </a:t>
            </a:r>
            <a:r>
              <a:rPr lang="en-US" sz="2000" b="1" i="1" u="sng" dirty="0" err="1" smtClean="0">
                <a:latin typeface="Arial" charset="0"/>
              </a:rPr>
              <a:t>gg</a:t>
            </a:r>
            <a:r>
              <a:rPr lang="en-US" sz="2000" b="1" i="1" u="sng" dirty="0" smtClean="0">
                <a:latin typeface="Arial" charset="0"/>
              </a:rPr>
              <a:t>)</a:t>
            </a:r>
          </a:p>
          <a:p>
            <a:pPr lvl="1" eaLnBrk="1" hangingPunct="1"/>
            <a:r>
              <a:rPr lang="en-US" sz="2000" b="1" dirty="0" smtClean="0">
                <a:solidFill>
                  <a:srgbClr val="C00000"/>
                </a:solidFill>
                <a:latin typeface="Arial" charset="0"/>
              </a:rPr>
              <a:t>100</a:t>
            </a:r>
            <a:r>
              <a:rPr lang="en-US" sz="2000" b="1" dirty="0" smtClean="0">
                <a:latin typeface="Arial" charset="0"/>
              </a:rPr>
              <a:t> total frogs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5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65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65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5978" grpId="0" build="p" bldLvl="5"/>
      <p:bldP spid="3965982" grpId="0"/>
      <p:bldP spid="17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8002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915400" cy="5181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000" b="1" dirty="0" smtClean="0">
                <a:latin typeface="Arial" charset="0"/>
              </a:rPr>
              <a:t>For each gene, allele and genotype frequencies are always  </a:t>
            </a:r>
            <a:r>
              <a:rPr lang="en-US" sz="2400" b="1" u="sng" dirty="0" smtClean="0">
                <a:latin typeface="Arial" charset="0"/>
              </a:rPr>
              <a:t>&lt;</a:t>
            </a:r>
            <a:r>
              <a:rPr lang="en-US" sz="2000" b="1" dirty="0" smtClean="0">
                <a:latin typeface="Arial" charset="0"/>
              </a:rPr>
              <a:t> 1 </a:t>
            </a:r>
          </a:p>
          <a:p>
            <a:pPr lvl="1">
              <a:buNone/>
            </a:pPr>
            <a:r>
              <a:rPr lang="en-US" sz="1600" b="1" dirty="0" smtClean="0">
                <a:latin typeface="Arial" charset="0"/>
              </a:rPr>
              <a:t>(less than or equal to 100%)</a:t>
            </a:r>
          </a:p>
          <a:p>
            <a:pPr eaLnBrk="1" hangingPunct="1"/>
            <a:endParaRPr lang="en-US" sz="2000" b="1" dirty="0" smtClean="0">
              <a:latin typeface="Arial" charset="0"/>
            </a:endParaRPr>
          </a:p>
          <a:p>
            <a:pPr eaLnBrk="1" hangingPunct="1"/>
            <a:r>
              <a:rPr lang="en-US" sz="2000" b="1" dirty="0" err="1" smtClean="0">
                <a:latin typeface="Arial" charset="0"/>
              </a:rPr>
              <a:t>Monomorphic</a:t>
            </a:r>
            <a:r>
              <a:rPr lang="en-US" sz="2000" b="1" dirty="0" smtClean="0">
                <a:latin typeface="Arial" charset="0"/>
              </a:rPr>
              <a:t> genes (only one allele)</a:t>
            </a:r>
          </a:p>
          <a:p>
            <a:pPr lvl="1"/>
            <a:r>
              <a:rPr lang="en-US" sz="2000" b="1" dirty="0" smtClean="0">
                <a:latin typeface="Arial" charset="0"/>
              </a:rPr>
              <a:t>Allele frequency = 1.0 </a:t>
            </a:r>
            <a:r>
              <a:rPr lang="en-US" sz="1600" b="1" dirty="0" smtClean="0">
                <a:latin typeface="Arial" charset="0"/>
              </a:rPr>
              <a:t>(or very close to 1)</a:t>
            </a:r>
            <a:endParaRPr lang="en-US" sz="2000" b="1" dirty="0" smtClean="0">
              <a:latin typeface="Arial" charset="0"/>
            </a:endParaRPr>
          </a:p>
          <a:p>
            <a:pPr eaLnBrk="1" hangingPunct="1"/>
            <a:endParaRPr lang="en-US" sz="2000" b="1" dirty="0" smtClean="0">
              <a:latin typeface="Arial" charset="0"/>
            </a:endParaRPr>
          </a:p>
          <a:p>
            <a:pPr eaLnBrk="1" hangingPunct="1"/>
            <a:r>
              <a:rPr lang="en-US" sz="2000" b="1" dirty="0" smtClean="0">
                <a:latin typeface="Arial" charset="0"/>
              </a:rPr>
              <a:t>Polymorphic genes</a:t>
            </a:r>
          </a:p>
          <a:p>
            <a:pPr lvl="1" eaLnBrk="1" hangingPunct="1"/>
            <a:r>
              <a:rPr lang="en-US" sz="2000" b="1" dirty="0" smtClean="0">
                <a:latin typeface="Arial" charset="0"/>
              </a:rPr>
              <a:t>Frequencies of all alleles </a:t>
            </a:r>
            <a:r>
              <a:rPr lang="en-US" sz="2000" b="1" dirty="0" smtClean="0">
                <a:latin typeface="Arial" charset="0"/>
                <a:sym typeface="Wingdings" pitchFamily="2" charset="2"/>
              </a:rPr>
              <a:t> </a:t>
            </a:r>
            <a:r>
              <a:rPr lang="en-US" sz="2000" b="1" dirty="0" smtClean="0">
                <a:latin typeface="Arial" charset="0"/>
              </a:rPr>
              <a:t>add up to 1.0</a:t>
            </a:r>
          </a:p>
          <a:p>
            <a:pPr lvl="1" eaLnBrk="1" hangingPunct="1">
              <a:buNone/>
            </a:pPr>
            <a:endParaRPr lang="en-US" sz="2000" b="1" dirty="0" smtClean="0">
              <a:latin typeface="Arial" charset="0"/>
            </a:endParaRPr>
          </a:p>
          <a:p>
            <a:pPr lvl="1" eaLnBrk="1" hangingPunct="1">
              <a:spcBef>
                <a:spcPts val="0"/>
              </a:spcBef>
              <a:buNone/>
            </a:pPr>
            <a:r>
              <a:rPr lang="en-US" sz="2000" b="1" kern="0" dirty="0" smtClean="0">
                <a:latin typeface="Arial" charset="0"/>
              </a:rPr>
              <a:t>Pea plant example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2000" b="1" kern="0" dirty="0" smtClean="0">
                <a:latin typeface="Arial" charset="0"/>
              </a:rPr>
              <a:t>Frequency of </a:t>
            </a:r>
            <a:r>
              <a:rPr lang="en-US" sz="2000" b="1" i="1" kern="0" dirty="0" smtClean="0">
                <a:latin typeface="Arial" charset="0"/>
              </a:rPr>
              <a:t>G</a:t>
            </a:r>
            <a:r>
              <a:rPr lang="en-US" sz="2000" b="1" kern="0" dirty="0" smtClean="0">
                <a:latin typeface="Arial" charset="0"/>
              </a:rPr>
              <a:t>  </a:t>
            </a:r>
            <a:r>
              <a:rPr lang="en-US" sz="2800" b="1" kern="0" dirty="0" smtClean="0">
                <a:latin typeface="Arial" charset="0"/>
              </a:rPr>
              <a:t>+</a:t>
            </a:r>
            <a:r>
              <a:rPr lang="en-US" sz="2000" b="1" kern="0" dirty="0" smtClean="0">
                <a:latin typeface="Arial" charset="0"/>
              </a:rPr>
              <a:t>  frequency of </a:t>
            </a:r>
            <a:r>
              <a:rPr lang="en-US" sz="2000" b="1" i="1" kern="0" dirty="0" smtClean="0">
                <a:latin typeface="Arial" charset="0"/>
              </a:rPr>
              <a:t>g</a:t>
            </a:r>
            <a:r>
              <a:rPr lang="en-US" sz="2000" b="1" kern="0" dirty="0" smtClean="0">
                <a:latin typeface="Arial" charset="0"/>
              </a:rPr>
              <a:t> = 1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2000" b="1" kern="0" dirty="0" smtClean="0">
                <a:latin typeface="Arial" charset="0"/>
              </a:rPr>
              <a:t>Frequency of </a:t>
            </a:r>
            <a:r>
              <a:rPr lang="en-US" sz="2000" b="1" i="1" kern="0" dirty="0" smtClean="0">
                <a:latin typeface="Arial" charset="0"/>
              </a:rPr>
              <a:t>G</a:t>
            </a:r>
            <a:r>
              <a:rPr lang="en-US" sz="2000" b="1" kern="0" dirty="0" smtClean="0">
                <a:latin typeface="Arial" charset="0"/>
              </a:rPr>
              <a:t>   </a:t>
            </a:r>
            <a:r>
              <a:rPr lang="en-US" sz="2800" b="1" kern="0" dirty="0" smtClean="0">
                <a:latin typeface="Arial" charset="0"/>
              </a:rPr>
              <a:t>=</a:t>
            </a:r>
            <a:r>
              <a:rPr lang="en-US" b="1" kern="0" dirty="0" smtClean="0">
                <a:latin typeface="Arial" charset="0"/>
              </a:rPr>
              <a:t> </a:t>
            </a:r>
            <a:r>
              <a:rPr lang="en-US" sz="2000" b="1" kern="0" dirty="0" smtClean="0">
                <a:latin typeface="Arial" charset="0"/>
              </a:rPr>
              <a:t> 1 </a:t>
            </a:r>
            <a:r>
              <a:rPr lang="en-US" b="1" kern="0" dirty="0" smtClean="0">
                <a:latin typeface="Arial" charset="0"/>
              </a:rPr>
              <a:t>–</a:t>
            </a:r>
            <a:r>
              <a:rPr lang="en-US" sz="2000" b="1" kern="0" dirty="0" smtClean="0">
                <a:latin typeface="Arial" charset="0"/>
              </a:rPr>
              <a:t>  frequency of </a:t>
            </a:r>
            <a:r>
              <a:rPr lang="en-US" sz="2000" b="1" i="1" kern="0" dirty="0" smtClean="0">
                <a:latin typeface="Arial" charset="0"/>
              </a:rPr>
              <a:t>g</a:t>
            </a:r>
          </a:p>
          <a:p>
            <a:pPr lvl="2">
              <a:spcBef>
                <a:spcPts val="0"/>
              </a:spcBef>
              <a:buNone/>
            </a:pPr>
            <a:r>
              <a:rPr lang="en-US" sz="2000" b="1" kern="0" dirty="0" smtClean="0">
                <a:latin typeface="Arial" charset="0"/>
              </a:rPr>
              <a:t>			       </a:t>
            </a:r>
            <a:r>
              <a:rPr lang="en-US" sz="2800" b="1" kern="0" dirty="0" smtClean="0">
                <a:latin typeface="Arial" charset="0"/>
              </a:rPr>
              <a:t>=</a:t>
            </a:r>
            <a:r>
              <a:rPr lang="en-US" sz="2000" b="1" kern="0" dirty="0" smtClean="0">
                <a:latin typeface="Arial" charset="0"/>
              </a:rPr>
              <a:t> 1 – 0.2</a:t>
            </a:r>
          </a:p>
          <a:p>
            <a:pPr lvl="2">
              <a:spcBef>
                <a:spcPts val="0"/>
              </a:spcBef>
              <a:buNone/>
            </a:pPr>
            <a:r>
              <a:rPr lang="en-US" sz="2000" b="1" kern="0" dirty="0" smtClean="0">
                <a:latin typeface="Arial" charset="0"/>
              </a:rPr>
              <a:t>		   	       </a:t>
            </a:r>
            <a:r>
              <a:rPr lang="en-US" sz="2800" b="1" kern="0" dirty="0" smtClean="0">
                <a:latin typeface="Arial" charset="0"/>
              </a:rPr>
              <a:t>= </a:t>
            </a:r>
            <a:r>
              <a:rPr lang="en-US" sz="2000" b="1" kern="0" dirty="0" smtClean="0">
                <a:latin typeface="Arial" charset="0"/>
              </a:rPr>
              <a:t> 0.8, or 80%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More on allele and genotype frequencies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68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68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68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68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0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680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0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680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0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680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0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680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0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680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0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680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0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680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8002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304800" y="824240"/>
            <a:ext cx="7237866" cy="5881360"/>
            <a:chOff x="369205" y="304800"/>
            <a:chExt cx="7237866" cy="5881360"/>
          </a:xfrm>
        </p:grpSpPr>
        <p:pic>
          <p:nvPicPr>
            <p:cNvPr id="20482" name="Picture 150" descr="bro25332_25_05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06613" y="422275"/>
              <a:ext cx="5464175" cy="5170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3" name="Line 18"/>
            <p:cNvSpPr>
              <a:spLocks noChangeShapeType="1"/>
            </p:cNvSpPr>
            <p:nvPr/>
          </p:nvSpPr>
          <p:spPr bwMode="auto">
            <a:xfrm flipV="1">
              <a:off x="7451725" y="5473700"/>
              <a:ext cx="1588" cy="79375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0484" name="Line 19"/>
            <p:cNvSpPr>
              <a:spLocks noChangeShapeType="1"/>
            </p:cNvSpPr>
            <p:nvPr/>
          </p:nvSpPr>
          <p:spPr bwMode="auto">
            <a:xfrm flipV="1">
              <a:off x="2711450" y="5473700"/>
              <a:ext cx="1588" cy="79375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0485" name="Line 20"/>
            <p:cNvSpPr>
              <a:spLocks noChangeShapeType="1"/>
            </p:cNvSpPr>
            <p:nvPr/>
          </p:nvSpPr>
          <p:spPr bwMode="auto">
            <a:xfrm flipV="1">
              <a:off x="3235325" y="5473700"/>
              <a:ext cx="1588" cy="79375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0486" name="Line 21"/>
            <p:cNvSpPr>
              <a:spLocks noChangeShapeType="1"/>
            </p:cNvSpPr>
            <p:nvPr/>
          </p:nvSpPr>
          <p:spPr bwMode="auto">
            <a:xfrm flipV="1">
              <a:off x="3762375" y="5473700"/>
              <a:ext cx="1588" cy="79375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0487" name="Line 22"/>
            <p:cNvSpPr>
              <a:spLocks noChangeShapeType="1"/>
            </p:cNvSpPr>
            <p:nvPr/>
          </p:nvSpPr>
          <p:spPr bwMode="auto">
            <a:xfrm flipV="1">
              <a:off x="4289425" y="5473700"/>
              <a:ext cx="1588" cy="79375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0488" name="Line 23"/>
            <p:cNvSpPr>
              <a:spLocks noChangeShapeType="1"/>
            </p:cNvSpPr>
            <p:nvPr/>
          </p:nvSpPr>
          <p:spPr bwMode="auto">
            <a:xfrm flipV="1">
              <a:off x="4816475" y="5473700"/>
              <a:ext cx="1588" cy="79375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0489" name="Line 24"/>
            <p:cNvSpPr>
              <a:spLocks noChangeShapeType="1"/>
            </p:cNvSpPr>
            <p:nvPr/>
          </p:nvSpPr>
          <p:spPr bwMode="auto">
            <a:xfrm flipV="1">
              <a:off x="5343525" y="5473700"/>
              <a:ext cx="1588" cy="79375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0490" name="Line 25"/>
            <p:cNvSpPr>
              <a:spLocks noChangeShapeType="1"/>
            </p:cNvSpPr>
            <p:nvPr/>
          </p:nvSpPr>
          <p:spPr bwMode="auto">
            <a:xfrm flipV="1">
              <a:off x="5870575" y="5473700"/>
              <a:ext cx="1588" cy="79375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0491" name="Line 26"/>
            <p:cNvSpPr>
              <a:spLocks noChangeShapeType="1"/>
            </p:cNvSpPr>
            <p:nvPr/>
          </p:nvSpPr>
          <p:spPr bwMode="auto">
            <a:xfrm flipV="1">
              <a:off x="6397625" y="5473700"/>
              <a:ext cx="1588" cy="79375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0492" name="Line 27"/>
            <p:cNvSpPr>
              <a:spLocks noChangeShapeType="1"/>
            </p:cNvSpPr>
            <p:nvPr/>
          </p:nvSpPr>
          <p:spPr bwMode="auto">
            <a:xfrm flipV="1">
              <a:off x="6924675" y="5473700"/>
              <a:ext cx="1588" cy="79375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0493" name="Line 28"/>
            <p:cNvSpPr>
              <a:spLocks noChangeShapeType="1"/>
            </p:cNvSpPr>
            <p:nvPr/>
          </p:nvSpPr>
          <p:spPr bwMode="auto">
            <a:xfrm>
              <a:off x="2101850" y="422275"/>
              <a:ext cx="82550" cy="1588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0494" name="Line 29"/>
            <p:cNvSpPr>
              <a:spLocks noChangeShapeType="1"/>
            </p:cNvSpPr>
            <p:nvPr/>
          </p:nvSpPr>
          <p:spPr bwMode="auto">
            <a:xfrm>
              <a:off x="2101850" y="927100"/>
              <a:ext cx="82550" cy="1588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0495" name="Line 30"/>
            <p:cNvSpPr>
              <a:spLocks noChangeShapeType="1"/>
            </p:cNvSpPr>
            <p:nvPr/>
          </p:nvSpPr>
          <p:spPr bwMode="auto">
            <a:xfrm>
              <a:off x="2101850" y="1431925"/>
              <a:ext cx="82550" cy="1588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0496" name="Line 31"/>
            <p:cNvSpPr>
              <a:spLocks noChangeShapeType="1"/>
            </p:cNvSpPr>
            <p:nvPr/>
          </p:nvSpPr>
          <p:spPr bwMode="auto">
            <a:xfrm>
              <a:off x="2101850" y="1936750"/>
              <a:ext cx="82550" cy="1588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0497" name="Line 32"/>
            <p:cNvSpPr>
              <a:spLocks noChangeShapeType="1"/>
            </p:cNvSpPr>
            <p:nvPr/>
          </p:nvSpPr>
          <p:spPr bwMode="auto">
            <a:xfrm>
              <a:off x="2101850" y="2441575"/>
              <a:ext cx="82550" cy="1588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0498" name="Line 33"/>
            <p:cNvSpPr>
              <a:spLocks noChangeShapeType="1"/>
            </p:cNvSpPr>
            <p:nvPr/>
          </p:nvSpPr>
          <p:spPr bwMode="auto">
            <a:xfrm>
              <a:off x="2101850" y="2946400"/>
              <a:ext cx="82550" cy="1588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0499" name="Line 34"/>
            <p:cNvSpPr>
              <a:spLocks noChangeShapeType="1"/>
            </p:cNvSpPr>
            <p:nvPr/>
          </p:nvSpPr>
          <p:spPr bwMode="auto">
            <a:xfrm>
              <a:off x="2101850" y="3451225"/>
              <a:ext cx="82550" cy="1588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0500" name="Line 35"/>
            <p:cNvSpPr>
              <a:spLocks noChangeShapeType="1"/>
            </p:cNvSpPr>
            <p:nvPr/>
          </p:nvSpPr>
          <p:spPr bwMode="auto">
            <a:xfrm>
              <a:off x="2101850" y="3956050"/>
              <a:ext cx="82550" cy="1588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0501" name="Line 36"/>
            <p:cNvSpPr>
              <a:spLocks noChangeShapeType="1"/>
            </p:cNvSpPr>
            <p:nvPr/>
          </p:nvSpPr>
          <p:spPr bwMode="auto">
            <a:xfrm>
              <a:off x="2101850" y="4460875"/>
              <a:ext cx="82550" cy="1588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0502" name="Line 37"/>
            <p:cNvSpPr>
              <a:spLocks noChangeShapeType="1"/>
            </p:cNvSpPr>
            <p:nvPr/>
          </p:nvSpPr>
          <p:spPr bwMode="auto">
            <a:xfrm>
              <a:off x="2101850" y="4968875"/>
              <a:ext cx="82550" cy="1588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0503" name="Line 38"/>
            <p:cNvSpPr>
              <a:spLocks noChangeShapeType="1"/>
            </p:cNvSpPr>
            <p:nvPr/>
          </p:nvSpPr>
          <p:spPr bwMode="auto">
            <a:xfrm>
              <a:off x="2101850" y="5473700"/>
              <a:ext cx="82550" cy="1588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0504" name="Line 39"/>
            <p:cNvSpPr>
              <a:spLocks noChangeShapeType="1"/>
            </p:cNvSpPr>
            <p:nvPr/>
          </p:nvSpPr>
          <p:spPr bwMode="auto">
            <a:xfrm flipV="1">
              <a:off x="2184400" y="5473700"/>
              <a:ext cx="1588" cy="79375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20505" name="Rectangle 47"/>
            <p:cNvSpPr>
              <a:spLocks noChangeArrowheads="1"/>
            </p:cNvSpPr>
            <p:nvPr/>
          </p:nvSpPr>
          <p:spPr bwMode="auto">
            <a:xfrm>
              <a:off x="369205" y="2833852"/>
              <a:ext cx="107859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eaLnBrk="1" hangingPunct="1"/>
              <a:r>
                <a:rPr lang="en-US" sz="1700" b="1" dirty="0">
                  <a:solidFill>
                    <a:srgbClr val="000000"/>
                  </a:solidFill>
                  <a:latin typeface="Helvetica" pitchFamily="34" charset="0"/>
                </a:rPr>
                <a:t>Genotype frequency</a:t>
              </a:r>
              <a:endParaRPr lang="en-US" sz="2400" b="1" dirty="0">
                <a:latin typeface="Arial" charset="0"/>
              </a:endParaRPr>
            </a:p>
          </p:txBody>
        </p:sp>
        <p:sp>
          <p:nvSpPr>
            <p:cNvPr id="20506" name="Rectangle 64"/>
            <p:cNvSpPr>
              <a:spLocks noChangeArrowheads="1"/>
            </p:cNvSpPr>
            <p:nvPr/>
          </p:nvSpPr>
          <p:spPr bwMode="auto">
            <a:xfrm>
              <a:off x="3589988" y="5924550"/>
              <a:ext cx="223458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700" b="1" dirty="0">
                  <a:solidFill>
                    <a:srgbClr val="000000"/>
                  </a:solidFill>
                  <a:latin typeface="Helvetica" pitchFamily="34" charset="0"/>
                </a:rPr>
                <a:t>Frequency of </a:t>
              </a:r>
              <a:r>
                <a:rPr lang="en-US" sz="1700" b="1" dirty="0" smtClean="0">
                  <a:solidFill>
                    <a:srgbClr val="000000"/>
                  </a:solidFill>
                  <a:latin typeface="Helvetica" pitchFamily="34" charset="0"/>
                </a:rPr>
                <a:t> allele </a:t>
              </a:r>
              <a:r>
                <a:rPr lang="en-US" sz="1700" b="1" i="1" dirty="0" smtClean="0">
                  <a:solidFill>
                    <a:srgbClr val="000000"/>
                  </a:solidFill>
                  <a:latin typeface="Helvetica" pitchFamily="34" charset="0"/>
                </a:rPr>
                <a:t>g</a:t>
              </a:r>
              <a:endParaRPr lang="en-US" sz="2400" b="1" i="1" dirty="0">
                <a:latin typeface="Arial" charset="0"/>
              </a:endParaRPr>
            </a:p>
          </p:txBody>
        </p:sp>
        <p:sp>
          <p:nvSpPr>
            <p:cNvPr id="20507" name="Rectangle 82"/>
            <p:cNvSpPr>
              <a:spLocks noChangeArrowheads="1"/>
            </p:cNvSpPr>
            <p:nvPr/>
          </p:nvSpPr>
          <p:spPr bwMode="auto">
            <a:xfrm>
              <a:off x="1755775" y="304800"/>
              <a:ext cx="30457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700" b="1">
                  <a:solidFill>
                    <a:srgbClr val="000000"/>
                  </a:solidFill>
                  <a:latin typeface="Helvetica" pitchFamily="34" charset="0"/>
                </a:rPr>
                <a:t>1.0</a:t>
              </a:r>
              <a:endParaRPr lang="en-US" sz="2400" b="1">
                <a:latin typeface="Arial" charset="0"/>
              </a:endParaRPr>
            </a:p>
          </p:txBody>
        </p:sp>
        <p:sp>
          <p:nvSpPr>
            <p:cNvPr id="20508" name="Rectangle 85"/>
            <p:cNvSpPr>
              <a:spLocks noChangeArrowheads="1"/>
            </p:cNvSpPr>
            <p:nvPr/>
          </p:nvSpPr>
          <p:spPr bwMode="auto">
            <a:xfrm>
              <a:off x="1749425" y="806450"/>
              <a:ext cx="30457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700" b="1">
                  <a:solidFill>
                    <a:srgbClr val="000000"/>
                  </a:solidFill>
                  <a:latin typeface="Helvetica" pitchFamily="34" charset="0"/>
                </a:rPr>
                <a:t>0.9</a:t>
              </a:r>
              <a:endParaRPr lang="en-US" sz="2400" b="1">
                <a:latin typeface="Arial" charset="0"/>
              </a:endParaRPr>
            </a:p>
          </p:txBody>
        </p:sp>
        <p:sp>
          <p:nvSpPr>
            <p:cNvPr id="20509" name="Rectangle 88"/>
            <p:cNvSpPr>
              <a:spLocks noChangeArrowheads="1"/>
            </p:cNvSpPr>
            <p:nvPr/>
          </p:nvSpPr>
          <p:spPr bwMode="auto">
            <a:xfrm>
              <a:off x="1752600" y="1311275"/>
              <a:ext cx="30457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700" b="1">
                  <a:solidFill>
                    <a:srgbClr val="000000"/>
                  </a:solidFill>
                  <a:latin typeface="Helvetica" pitchFamily="34" charset="0"/>
                </a:rPr>
                <a:t>0.8</a:t>
              </a:r>
              <a:endParaRPr lang="en-US" sz="2400" b="1">
                <a:latin typeface="Arial" charset="0"/>
              </a:endParaRPr>
            </a:p>
          </p:txBody>
        </p:sp>
        <p:sp>
          <p:nvSpPr>
            <p:cNvPr id="20510" name="Rectangle 91"/>
            <p:cNvSpPr>
              <a:spLocks noChangeArrowheads="1"/>
            </p:cNvSpPr>
            <p:nvPr/>
          </p:nvSpPr>
          <p:spPr bwMode="auto">
            <a:xfrm>
              <a:off x="1752600" y="1816100"/>
              <a:ext cx="30457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700" b="1">
                  <a:solidFill>
                    <a:srgbClr val="000000"/>
                  </a:solidFill>
                  <a:latin typeface="Helvetica" pitchFamily="34" charset="0"/>
                </a:rPr>
                <a:t>0.7</a:t>
              </a:r>
              <a:endParaRPr lang="en-US" sz="2400" b="1">
                <a:latin typeface="Arial" charset="0"/>
              </a:endParaRPr>
            </a:p>
          </p:txBody>
        </p:sp>
        <p:sp>
          <p:nvSpPr>
            <p:cNvPr id="20511" name="Rectangle 94"/>
            <p:cNvSpPr>
              <a:spLocks noChangeArrowheads="1"/>
            </p:cNvSpPr>
            <p:nvPr/>
          </p:nvSpPr>
          <p:spPr bwMode="auto">
            <a:xfrm>
              <a:off x="1752600" y="2317750"/>
              <a:ext cx="30457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700" b="1">
                  <a:solidFill>
                    <a:srgbClr val="000000"/>
                  </a:solidFill>
                  <a:latin typeface="Helvetica" pitchFamily="34" charset="0"/>
                </a:rPr>
                <a:t>0.6</a:t>
              </a:r>
              <a:endParaRPr lang="en-US" sz="2400" b="1">
                <a:latin typeface="Arial" charset="0"/>
              </a:endParaRPr>
            </a:p>
          </p:txBody>
        </p:sp>
        <p:sp>
          <p:nvSpPr>
            <p:cNvPr id="20512" name="Rectangle 97"/>
            <p:cNvSpPr>
              <a:spLocks noChangeArrowheads="1"/>
            </p:cNvSpPr>
            <p:nvPr/>
          </p:nvSpPr>
          <p:spPr bwMode="auto">
            <a:xfrm>
              <a:off x="1752600" y="2822575"/>
              <a:ext cx="30457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700" b="1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 sz="2400" b="1">
                <a:latin typeface="Arial" charset="0"/>
              </a:endParaRPr>
            </a:p>
          </p:txBody>
        </p:sp>
        <p:sp>
          <p:nvSpPr>
            <p:cNvPr id="20513" name="Rectangle 100"/>
            <p:cNvSpPr>
              <a:spLocks noChangeArrowheads="1"/>
            </p:cNvSpPr>
            <p:nvPr/>
          </p:nvSpPr>
          <p:spPr bwMode="auto">
            <a:xfrm>
              <a:off x="1752600" y="3327400"/>
              <a:ext cx="30457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700" b="1">
                  <a:solidFill>
                    <a:srgbClr val="000000"/>
                  </a:solidFill>
                  <a:latin typeface="Helvetica" pitchFamily="34" charset="0"/>
                </a:rPr>
                <a:t>0.4</a:t>
              </a:r>
              <a:endParaRPr lang="en-US" sz="2400" b="1">
                <a:latin typeface="Arial" charset="0"/>
              </a:endParaRPr>
            </a:p>
          </p:txBody>
        </p:sp>
        <p:sp>
          <p:nvSpPr>
            <p:cNvPr id="20514" name="Rectangle 103"/>
            <p:cNvSpPr>
              <a:spLocks noChangeArrowheads="1"/>
            </p:cNvSpPr>
            <p:nvPr/>
          </p:nvSpPr>
          <p:spPr bwMode="auto">
            <a:xfrm>
              <a:off x="1752600" y="3829050"/>
              <a:ext cx="30457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700" b="1">
                  <a:solidFill>
                    <a:srgbClr val="000000"/>
                  </a:solidFill>
                  <a:latin typeface="Helvetica" pitchFamily="34" charset="0"/>
                </a:rPr>
                <a:t>0.3</a:t>
              </a:r>
              <a:endParaRPr lang="en-US" sz="2400" b="1">
                <a:latin typeface="Arial" charset="0"/>
              </a:endParaRPr>
            </a:p>
          </p:txBody>
        </p:sp>
        <p:sp>
          <p:nvSpPr>
            <p:cNvPr id="20515" name="Rectangle 106"/>
            <p:cNvSpPr>
              <a:spLocks noChangeArrowheads="1"/>
            </p:cNvSpPr>
            <p:nvPr/>
          </p:nvSpPr>
          <p:spPr bwMode="auto">
            <a:xfrm>
              <a:off x="1752600" y="4333875"/>
              <a:ext cx="30457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700" b="1">
                  <a:solidFill>
                    <a:srgbClr val="000000"/>
                  </a:solidFill>
                  <a:latin typeface="Helvetica" pitchFamily="34" charset="0"/>
                </a:rPr>
                <a:t>0.2</a:t>
              </a:r>
              <a:endParaRPr lang="en-US" sz="2400" b="1">
                <a:latin typeface="Arial" charset="0"/>
              </a:endParaRPr>
            </a:p>
          </p:txBody>
        </p:sp>
        <p:sp>
          <p:nvSpPr>
            <p:cNvPr id="20516" name="Rectangle 109"/>
            <p:cNvSpPr>
              <a:spLocks noChangeArrowheads="1"/>
            </p:cNvSpPr>
            <p:nvPr/>
          </p:nvSpPr>
          <p:spPr bwMode="auto">
            <a:xfrm>
              <a:off x="1752600" y="4838700"/>
              <a:ext cx="30457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700" b="1">
                  <a:solidFill>
                    <a:srgbClr val="000000"/>
                  </a:solidFill>
                  <a:latin typeface="Helvetica" pitchFamily="34" charset="0"/>
                </a:rPr>
                <a:t>0.1</a:t>
              </a:r>
              <a:endParaRPr lang="en-US" sz="2400" b="1">
                <a:latin typeface="Arial" charset="0"/>
              </a:endParaRPr>
            </a:p>
          </p:txBody>
        </p:sp>
        <p:sp>
          <p:nvSpPr>
            <p:cNvPr id="20517" name="Rectangle 112"/>
            <p:cNvSpPr>
              <a:spLocks noChangeArrowheads="1"/>
            </p:cNvSpPr>
            <p:nvPr/>
          </p:nvSpPr>
          <p:spPr bwMode="auto">
            <a:xfrm>
              <a:off x="1939925" y="5343525"/>
              <a:ext cx="12182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700" b="1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 b="1">
                <a:latin typeface="Arial" charset="0"/>
              </a:endParaRPr>
            </a:p>
          </p:txBody>
        </p:sp>
        <p:sp>
          <p:nvSpPr>
            <p:cNvPr id="20518" name="Rectangle 113"/>
            <p:cNvSpPr>
              <a:spLocks noChangeArrowheads="1"/>
            </p:cNvSpPr>
            <p:nvPr/>
          </p:nvSpPr>
          <p:spPr bwMode="auto">
            <a:xfrm>
              <a:off x="2120900" y="5568950"/>
              <a:ext cx="12182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700" b="1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2400" b="1">
                <a:latin typeface="Arial" charset="0"/>
              </a:endParaRPr>
            </a:p>
          </p:txBody>
        </p:sp>
        <p:sp>
          <p:nvSpPr>
            <p:cNvPr id="20519" name="Rectangle 114"/>
            <p:cNvSpPr>
              <a:spLocks noChangeArrowheads="1"/>
            </p:cNvSpPr>
            <p:nvPr/>
          </p:nvSpPr>
          <p:spPr bwMode="auto">
            <a:xfrm>
              <a:off x="2559050" y="5568950"/>
              <a:ext cx="30457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700" b="1">
                  <a:solidFill>
                    <a:srgbClr val="000000"/>
                  </a:solidFill>
                  <a:latin typeface="Helvetica" pitchFamily="34" charset="0"/>
                </a:rPr>
                <a:t>0.1</a:t>
              </a:r>
              <a:endParaRPr lang="en-US" sz="2400" b="1">
                <a:latin typeface="Arial" charset="0"/>
              </a:endParaRPr>
            </a:p>
          </p:txBody>
        </p:sp>
        <p:sp>
          <p:nvSpPr>
            <p:cNvPr id="20520" name="Rectangle 117"/>
            <p:cNvSpPr>
              <a:spLocks noChangeArrowheads="1"/>
            </p:cNvSpPr>
            <p:nvPr/>
          </p:nvSpPr>
          <p:spPr bwMode="auto">
            <a:xfrm>
              <a:off x="3086100" y="5568950"/>
              <a:ext cx="30457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700" b="1">
                  <a:solidFill>
                    <a:srgbClr val="000000"/>
                  </a:solidFill>
                  <a:latin typeface="Helvetica" pitchFamily="34" charset="0"/>
                </a:rPr>
                <a:t>0.2</a:t>
              </a:r>
              <a:endParaRPr lang="en-US" sz="2400" b="1">
                <a:latin typeface="Arial" charset="0"/>
              </a:endParaRPr>
            </a:p>
          </p:txBody>
        </p:sp>
        <p:sp>
          <p:nvSpPr>
            <p:cNvPr id="20521" name="Rectangle 120"/>
            <p:cNvSpPr>
              <a:spLocks noChangeArrowheads="1"/>
            </p:cNvSpPr>
            <p:nvPr/>
          </p:nvSpPr>
          <p:spPr bwMode="auto">
            <a:xfrm>
              <a:off x="3613150" y="5568950"/>
              <a:ext cx="30457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700" b="1">
                  <a:solidFill>
                    <a:srgbClr val="000000"/>
                  </a:solidFill>
                  <a:latin typeface="Helvetica" pitchFamily="34" charset="0"/>
                </a:rPr>
                <a:t>0.3</a:t>
              </a:r>
              <a:endParaRPr lang="en-US" sz="2400" b="1">
                <a:latin typeface="Arial" charset="0"/>
              </a:endParaRPr>
            </a:p>
          </p:txBody>
        </p:sp>
        <p:sp>
          <p:nvSpPr>
            <p:cNvPr id="20522" name="Rectangle 123"/>
            <p:cNvSpPr>
              <a:spLocks noChangeArrowheads="1"/>
            </p:cNvSpPr>
            <p:nvPr/>
          </p:nvSpPr>
          <p:spPr bwMode="auto">
            <a:xfrm>
              <a:off x="4140200" y="5568950"/>
              <a:ext cx="30457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700" b="1">
                  <a:solidFill>
                    <a:srgbClr val="000000"/>
                  </a:solidFill>
                  <a:latin typeface="Helvetica" pitchFamily="34" charset="0"/>
                </a:rPr>
                <a:t>0.4</a:t>
              </a:r>
              <a:endParaRPr lang="en-US" sz="2400" b="1">
                <a:latin typeface="Arial" charset="0"/>
              </a:endParaRPr>
            </a:p>
          </p:txBody>
        </p:sp>
        <p:sp>
          <p:nvSpPr>
            <p:cNvPr id="20523" name="Rectangle 126"/>
            <p:cNvSpPr>
              <a:spLocks noChangeArrowheads="1"/>
            </p:cNvSpPr>
            <p:nvPr/>
          </p:nvSpPr>
          <p:spPr bwMode="auto">
            <a:xfrm>
              <a:off x="4664075" y="5568950"/>
              <a:ext cx="30457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700" b="1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 sz="2400" b="1">
                <a:latin typeface="Arial" charset="0"/>
              </a:endParaRPr>
            </a:p>
          </p:txBody>
        </p:sp>
        <p:sp>
          <p:nvSpPr>
            <p:cNvPr id="20524" name="Rectangle 129"/>
            <p:cNvSpPr>
              <a:spLocks noChangeArrowheads="1"/>
            </p:cNvSpPr>
            <p:nvPr/>
          </p:nvSpPr>
          <p:spPr bwMode="auto">
            <a:xfrm>
              <a:off x="5191125" y="5568950"/>
              <a:ext cx="30457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700" b="1">
                  <a:solidFill>
                    <a:srgbClr val="000000"/>
                  </a:solidFill>
                  <a:latin typeface="Helvetica" pitchFamily="34" charset="0"/>
                </a:rPr>
                <a:t>0.6</a:t>
              </a:r>
              <a:endParaRPr lang="en-US" sz="2400" b="1">
                <a:latin typeface="Arial" charset="0"/>
              </a:endParaRPr>
            </a:p>
          </p:txBody>
        </p:sp>
        <p:sp>
          <p:nvSpPr>
            <p:cNvPr id="20525" name="Rectangle 132"/>
            <p:cNvSpPr>
              <a:spLocks noChangeArrowheads="1"/>
            </p:cNvSpPr>
            <p:nvPr/>
          </p:nvSpPr>
          <p:spPr bwMode="auto">
            <a:xfrm>
              <a:off x="5718175" y="5568950"/>
              <a:ext cx="30457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700" b="1">
                  <a:solidFill>
                    <a:srgbClr val="000000"/>
                  </a:solidFill>
                  <a:latin typeface="Helvetica" pitchFamily="34" charset="0"/>
                </a:rPr>
                <a:t>0.7</a:t>
              </a:r>
              <a:endParaRPr lang="en-US" sz="2400" b="1">
                <a:latin typeface="Arial" charset="0"/>
              </a:endParaRPr>
            </a:p>
          </p:txBody>
        </p:sp>
        <p:sp>
          <p:nvSpPr>
            <p:cNvPr id="20526" name="Rectangle 135"/>
            <p:cNvSpPr>
              <a:spLocks noChangeArrowheads="1"/>
            </p:cNvSpPr>
            <p:nvPr/>
          </p:nvSpPr>
          <p:spPr bwMode="auto">
            <a:xfrm>
              <a:off x="6248400" y="5568950"/>
              <a:ext cx="30457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700" b="1">
                  <a:solidFill>
                    <a:srgbClr val="000000"/>
                  </a:solidFill>
                  <a:latin typeface="Helvetica" pitchFamily="34" charset="0"/>
                </a:rPr>
                <a:t>0.8</a:t>
              </a:r>
              <a:endParaRPr lang="en-US" sz="2400" b="1">
                <a:latin typeface="Arial" charset="0"/>
              </a:endParaRPr>
            </a:p>
          </p:txBody>
        </p:sp>
        <p:sp>
          <p:nvSpPr>
            <p:cNvPr id="20527" name="Rectangle 138"/>
            <p:cNvSpPr>
              <a:spLocks noChangeArrowheads="1"/>
            </p:cNvSpPr>
            <p:nvPr/>
          </p:nvSpPr>
          <p:spPr bwMode="auto">
            <a:xfrm>
              <a:off x="6775450" y="5568950"/>
              <a:ext cx="30457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700" b="1">
                  <a:solidFill>
                    <a:srgbClr val="000000"/>
                  </a:solidFill>
                  <a:latin typeface="Helvetica" pitchFamily="34" charset="0"/>
                </a:rPr>
                <a:t>0.9</a:t>
              </a:r>
              <a:endParaRPr lang="en-US" sz="2400" b="1">
                <a:latin typeface="Arial" charset="0"/>
              </a:endParaRPr>
            </a:p>
          </p:txBody>
        </p:sp>
        <p:sp>
          <p:nvSpPr>
            <p:cNvPr id="20528" name="Rectangle 141"/>
            <p:cNvSpPr>
              <a:spLocks noChangeArrowheads="1"/>
            </p:cNvSpPr>
            <p:nvPr/>
          </p:nvSpPr>
          <p:spPr bwMode="auto">
            <a:xfrm>
              <a:off x="7302500" y="5568950"/>
              <a:ext cx="30457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700" b="1">
                  <a:solidFill>
                    <a:srgbClr val="000000"/>
                  </a:solidFill>
                  <a:latin typeface="Helvetica" pitchFamily="34" charset="0"/>
                </a:rPr>
                <a:t>1.0</a:t>
              </a:r>
              <a:endParaRPr lang="en-US" sz="2400" b="1">
                <a:latin typeface="Arial" charset="0"/>
              </a:endParaRPr>
            </a:p>
          </p:txBody>
        </p:sp>
        <p:sp>
          <p:nvSpPr>
            <p:cNvPr id="20529" name="Rectangle 144"/>
            <p:cNvSpPr>
              <a:spLocks noChangeArrowheads="1"/>
            </p:cNvSpPr>
            <p:nvPr/>
          </p:nvSpPr>
          <p:spPr bwMode="auto">
            <a:xfrm>
              <a:off x="2673350" y="1050925"/>
              <a:ext cx="339837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700" b="1" i="1" dirty="0" smtClean="0">
                  <a:solidFill>
                    <a:srgbClr val="000000"/>
                  </a:solidFill>
                  <a:latin typeface="Helvetica" pitchFamily="34" charset="0"/>
                </a:rPr>
                <a:t>GG</a:t>
              </a:r>
              <a:endParaRPr lang="en-US" sz="2400" b="1" dirty="0">
                <a:latin typeface="Arial" charset="0"/>
              </a:endParaRPr>
            </a:p>
          </p:txBody>
        </p:sp>
        <p:sp>
          <p:nvSpPr>
            <p:cNvPr id="20530" name="Rectangle 146"/>
            <p:cNvSpPr>
              <a:spLocks noChangeArrowheads="1"/>
            </p:cNvSpPr>
            <p:nvPr/>
          </p:nvSpPr>
          <p:spPr bwMode="auto">
            <a:xfrm>
              <a:off x="4667250" y="2660650"/>
              <a:ext cx="30296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700" b="1" i="1" dirty="0" err="1" smtClean="0">
                  <a:solidFill>
                    <a:srgbClr val="000000"/>
                  </a:solidFill>
                  <a:latin typeface="Helvetica" pitchFamily="34" charset="0"/>
                </a:rPr>
                <a:t>Gg</a:t>
              </a:r>
              <a:endParaRPr lang="en-US" sz="2400" b="1" dirty="0">
                <a:latin typeface="Arial" charset="0"/>
              </a:endParaRPr>
            </a:p>
          </p:txBody>
        </p:sp>
        <p:sp>
          <p:nvSpPr>
            <p:cNvPr id="20531" name="Rectangle 148"/>
            <p:cNvSpPr>
              <a:spLocks noChangeArrowheads="1"/>
            </p:cNvSpPr>
            <p:nvPr/>
          </p:nvSpPr>
          <p:spPr bwMode="auto">
            <a:xfrm>
              <a:off x="6664325" y="1050925"/>
              <a:ext cx="26609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700" b="1" i="1" dirty="0" err="1" smtClean="0">
                  <a:solidFill>
                    <a:srgbClr val="000000"/>
                  </a:solidFill>
                  <a:latin typeface="Helvetica" pitchFamily="34" charset="0"/>
                </a:rPr>
                <a:t>gg</a:t>
              </a:r>
              <a:endParaRPr lang="en-US" sz="2400" b="1" dirty="0">
                <a:latin typeface="Arial" charset="0"/>
              </a:endParaRPr>
            </a:p>
          </p:txBody>
        </p:sp>
      </p:grpSp>
      <p:sp>
        <p:nvSpPr>
          <p:cNvPr id="20533" name="Rectangle 3"/>
          <p:cNvSpPr>
            <a:spLocks noChangeArrowheads="1"/>
          </p:cNvSpPr>
          <p:nvPr/>
        </p:nvSpPr>
        <p:spPr bwMode="auto">
          <a:xfrm rot="16200000">
            <a:off x="6553200" y="44958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900" dirty="0">
                <a:latin typeface="Times New Roman" pitchFamily="18" charset="0"/>
              </a:rPr>
              <a:t>Copyright ©The McGraw-Hill Companies, Inc. Permission required for reproduction or display</a:t>
            </a:r>
          </a:p>
        </p:txBody>
      </p:sp>
      <p:sp>
        <p:nvSpPr>
          <p:cNvPr id="3974148" name="Text Box 4"/>
          <p:cNvSpPr txBox="1">
            <a:spLocks noChangeArrowheads="1"/>
          </p:cNvSpPr>
          <p:nvPr/>
        </p:nvSpPr>
        <p:spPr bwMode="auto">
          <a:xfrm>
            <a:off x="76200" y="6477000"/>
            <a:ext cx="3124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Brooker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Figure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25.5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itle 55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144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Mathematical relationship</a:t>
            </a:r>
            <a:r>
              <a:rPr lang="en-US" sz="2800" b="1" baseline="0" dirty="0" smtClean="0"/>
              <a:t> between alleles and genotypes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74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74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7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7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41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0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838200"/>
          </a:xfrm>
          <a:noFill/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Mathematical relationship between alleles and genotypes is described by the Hardy-Weinberg Equation (HWE)</a:t>
            </a:r>
          </a:p>
        </p:txBody>
      </p:sp>
      <p:sp>
        <p:nvSpPr>
          <p:cNvPr id="3970050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9154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 smtClean="0">
                <a:latin typeface="Arial" charset="0"/>
              </a:rPr>
              <a:t>For any one gene, HWE predicts the expected frequencies for alleles and genotypes (population must be in equilibrium)</a:t>
            </a:r>
          </a:p>
          <a:p>
            <a:pPr eaLnBrk="1" hangingPunct="1">
              <a:buNone/>
            </a:pPr>
            <a:endParaRPr lang="en-US" sz="2400" b="1" dirty="0" smtClean="0">
              <a:latin typeface="Arial" charset="0"/>
            </a:endParaRPr>
          </a:p>
          <a:p>
            <a:pPr eaLnBrk="1" hangingPunct="1">
              <a:buNone/>
            </a:pPr>
            <a:r>
              <a:rPr lang="en-US" sz="2400" b="1" dirty="0" smtClean="0">
                <a:latin typeface="Arial" charset="0"/>
              </a:rPr>
              <a:t>Example:</a:t>
            </a:r>
          </a:p>
          <a:p>
            <a:pPr eaLnBrk="1" hangingPunct="1"/>
            <a:r>
              <a:rPr lang="en-US" sz="2400" b="1" dirty="0" smtClean="0">
                <a:latin typeface="Arial" charset="0"/>
              </a:rPr>
              <a:t>Polymorphic gene exists in two alleles, </a:t>
            </a:r>
            <a:r>
              <a:rPr lang="en-US" sz="2400" b="1" i="1" dirty="0" smtClean="0">
                <a:latin typeface="Arial" charset="0"/>
              </a:rPr>
              <a:t>G</a:t>
            </a:r>
            <a:r>
              <a:rPr lang="en-US" sz="2400" b="1" dirty="0" smtClean="0">
                <a:latin typeface="Arial" charset="0"/>
              </a:rPr>
              <a:t> and </a:t>
            </a:r>
            <a:r>
              <a:rPr lang="en-US" sz="2400" b="1" i="1" dirty="0" smtClean="0">
                <a:latin typeface="Arial" charset="0"/>
              </a:rPr>
              <a:t>g</a:t>
            </a:r>
          </a:p>
          <a:p>
            <a:pPr lvl="1" eaLnBrk="1" hangingPunct="1"/>
            <a:endParaRPr lang="en-US" sz="2400" b="1" dirty="0" smtClean="0">
              <a:latin typeface="Arial" charset="0"/>
            </a:endParaRPr>
          </a:p>
          <a:p>
            <a:pPr lvl="1" eaLnBrk="1" hangingPunct="1"/>
            <a:r>
              <a:rPr lang="en-US" sz="2400" b="1" u="sng" dirty="0" smtClean="0">
                <a:latin typeface="Arial" charset="0"/>
              </a:rPr>
              <a:t>Population frequency</a:t>
            </a:r>
            <a:r>
              <a:rPr lang="en-US" sz="2400" b="1" dirty="0" smtClean="0">
                <a:latin typeface="Arial" charset="0"/>
              </a:rPr>
              <a:t> of </a:t>
            </a:r>
            <a:r>
              <a:rPr lang="en-US" sz="2400" b="1" i="1" dirty="0" smtClean="0">
                <a:latin typeface="Arial" charset="0"/>
              </a:rPr>
              <a:t>G</a:t>
            </a:r>
            <a:r>
              <a:rPr lang="en-US" sz="2400" b="1" dirty="0" smtClean="0">
                <a:latin typeface="Arial" charset="0"/>
              </a:rPr>
              <a:t> is denoted by variable </a:t>
            </a:r>
            <a:r>
              <a:rPr lang="en-US" sz="2400" b="1" i="1" dirty="0" smtClean="0">
                <a:solidFill>
                  <a:schemeClr val="hlink"/>
                </a:solidFill>
                <a:latin typeface="Arial" charset="0"/>
              </a:rPr>
              <a:t>p</a:t>
            </a:r>
          </a:p>
          <a:p>
            <a:pPr lvl="1" eaLnBrk="1" hangingPunct="1"/>
            <a:endParaRPr lang="en-US" sz="2400" b="1" dirty="0" smtClean="0">
              <a:latin typeface="Arial" charset="0"/>
            </a:endParaRPr>
          </a:p>
          <a:p>
            <a:pPr lvl="1" eaLnBrk="1" hangingPunct="1"/>
            <a:r>
              <a:rPr lang="en-US" sz="2400" b="1" u="sng" dirty="0" smtClean="0">
                <a:latin typeface="Arial" charset="0"/>
              </a:rPr>
              <a:t>Population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u="sng" dirty="0" smtClean="0">
                <a:latin typeface="Arial" charset="0"/>
              </a:rPr>
              <a:t>frequency</a:t>
            </a:r>
            <a:r>
              <a:rPr lang="en-US" sz="2400" b="1" dirty="0" smtClean="0">
                <a:latin typeface="Arial" charset="0"/>
              </a:rPr>
              <a:t> of </a:t>
            </a:r>
            <a:r>
              <a:rPr lang="en-US" sz="2400" b="1" i="1" dirty="0" smtClean="0">
                <a:latin typeface="Arial" charset="0"/>
              </a:rPr>
              <a:t>g </a:t>
            </a:r>
            <a:r>
              <a:rPr lang="en-US" sz="2400" b="1" dirty="0" smtClean="0">
                <a:latin typeface="Arial" charset="0"/>
              </a:rPr>
              <a:t>is denoted by variable </a:t>
            </a:r>
            <a:r>
              <a:rPr lang="en-US" sz="2400" b="1" i="1" dirty="0" smtClean="0">
                <a:solidFill>
                  <a:schemeClr val="hlink"/>
                </a:solidFill>
                <a:latin typeface="Arial" charset="0"/>
              </a:rPr>
              <a:t>q</a:t>
            </a:r>
          </a:p>
          <a:p>
            <a:pPr lvl="2" eaLnBrk="1" hangingPunct="1"/>
            <a:r>
              <a:rPr lang="en-US" b="1" dirty="0" smtClean="0">
                <a:latin typeface="Arial" charset="0"/>
              </a:rPr>
              <a:t>By definition </a:t>
            </a:r>
            <a:r>
              <a:rPr lang="en-US" b="1" i="1" dirty="0" smtClean="0">
                <a:latin typeface="Arial" charset="0"/>
              </a:rPr>
              <a:t>p</a:t>
            </a:r>
            <a:r>
              <a:rPr lang="en-US" b="1" dirty="0" smtClean="0">
                <a:latin typeface="Arial" charset="0"/>
              </a:rPr>
              <a:t> + </a:t>
            </a:r>
            <a:r>
              <a:rPr lang="en-US" b="1" i="1" dirty="0" smtClean="0">
                <a:latin typeface="Arial" charset="0"/>
              </a:rPr>
              <a:t>q</a:t>
            </a:r>
            <a:r>
              <a:rPr lang="en-US" b="1" dirty="0" smtClean="0">
                <a:latin typeface="Arial" charset="0"/>
              </a:rPr>
              <a:t> = 1.0</a:t>
            </a:r>
          </a:p>
          <a:p>
            <a:pPr lvl="2" eaLnBrk="1" hangingPunct="1"/>
            <a:endParaRPr lang="en-US" sz="2400" b="1" dirty="0" smtClean="0">
              <a:latin typeface="Arial" charset="0"/>
            </a:endParaRPr>
          </a:p>
          <a:p>
            <a:pPr lvl="1" eaLnBrk="1" hangingPunct="1"/>
            <a:r>
              <a:rPr lang="en-US" sz="2400" b="1" dirty="0" smtClean="0">
                <a:latin typeface="Arial" charset="0"/>
              </a:rPr>
              <a:t>The Hardy-Weinberg equation states:</a:t>
            </a:r>
          </a:p>
          <a:p>
            <a:pPr lvl="2" eaLnBrk="1" hangingPunct="1"/>
            <a:endParaRPr lang="en-US" sz="1400" b="1" dirty="0" smtClean="0">
              <a:latin typeface="Arial" charset="0"/>
            </a:endParaRPr>
          </a:p>
          <a:p>
            <a:pPr lvl="2" eaLnBrk="1" hangingPunct="1">
              <a:buNone/>
            </a:pPr>
            <a:r>
              <a:rPr lang="en-US" b="1" dirty="0" smtClean="0">
                <a:latin typeface="Arial" charset="0"/>
              </a:rPr>
              <a:t>(</a:t>
            </a:r>
            <a:r>
              <a:rPr lang="en-US" b="1" i="1" dirty="0" smtClean="0">
                <a:latin typeface="Arial" charset="0"/>
              </a:rPr>
              <a:t>p</a:t>
            </a:r>
            <a:r>
              <a:rPr lang="en-US" b="1" dirty="0" smtClean="0">
                <a:latin typeface="Arial" charset="0"/>
              </a:rPr>
              <a:t> + </a:t>
            </a:r>
            <a:r>
              <a:rPr lang="en-US" b="1" i="1" dirty="0" smtClean="0">
                <a:latin typeface="Arial" charset="0"/>
              </a:rPr>
              <a:t>q</a:t>
            </a:r>
            <a:r>
              <a:rPr lang="en-US" b="1" dirty="0" smtClean="0">
                <a:latin typeface="Arial" charset="0"/>
              </a:rPr>
              <a:t>)</a:t>
            </a:r>
            <a:r>
              <a:rPr lang="en-US" b="1" baseline="30000" dirty="0" smtClean="0">
                <a:latin typeface="Arial" charset="0"/>
              </a:rPr>
              <a:t>2</a:t>
            </a:r>
            <a:r>
              <a:rPr lang="en-US" b="1" dirty="0" smtClean="0">
                <a:latin typeface="Arial" charset="0"/>
              </a:rPr>
              <a:t> = 1</a:t>
            </a:r>
          </a:p>
          <a:p>
            <a:pPr lvl="2" eaLnBrk="1" hangingPunct="1"/>
            <a:endParaRPr lang="en-US" sz="1400" b="1" i="1" dirty="0" smtClean="0">
              <a:latin typeface="Arial" charset="0"/>
            </a:endParaRPr>
          </a:p>
          <a:p>
            <a:pPr lvl="2" eaLnBrk="1" hangingPunct="1">
              <a:buNone/>
            </a:pPr>
            <a:r>
              <a:rPr lang="en-US" b="1" i="1" dirty="0" smtClean="0">
                <a:latin typeface="Arial" charset="0"/>
              </a:rPr>
              <a:t>p</a:t>
            </a:r>
            <a:r>
              <a:rPr lang="en-US" b="1" baseline="30000" dirty="0" smtClean="0">
                <a:latin typeface="Arial" charset="0"/>
              </a:rPr>
              <a:t>2</a:t>
            </a:r>
            <a:r>
              <a:rPr lang="en-US" b="1" dirty="0" smtClean="0">
                <a:latin typeface="Arial" charset="0"/>
              </a:rPr>
              <a:t> + 2</a:t>
            </a:r>
            <a:r>
              <a:rPr lang="en-US" b="1" i="1" dirty="0" smtClean="0">
                <a:latin typeface="Arial" charset="0"/>
              </a:rPr>
              <a:t>pq</a:t>
            </a:r>
            <a:r>
              <a:rPr lang="en-US" b="1" dirty="0" smtClean="0">
                <a:latin typeface="Arial" charset="0"/>
              </a:rPr>
              <a:t> + </a:t>
            </a:r>
            <a:r>
              <a:rPr lang="en-US" b="1" i="1" dirty="0" smtClean="0">
                <a:latin typeface="Arial" charset="0"/>
              </a:rPr>
              <a:t>q</a:t>
            </a:r>
            <a:r>
              <a:rPr lang="en-US" b="1" baseline="30000" dirty="0" smtClean="0">
                <a:latin typeface="Arial" charset="0"/>
              </a:rPr>
              <a:t>2</a:t>
            </a:r>
            <a:r>
              <a:rPr lang="en-US" b="1" dirty="0" smtClean="0">
                <a:latin typeface="Arial" charset="0"/>
              </a:rPr>
              <a:t> = 1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609600" y="6477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900">
                <a:latin typeface="Times New Roman" pitchFamily="18" charset="0"/>
              </a:rPr>
              <a:t>Copyright ©The McGraw-Hill Companies, Inc. Permission required for reproduction or display</a:t>
            </a:r>
          </a:p>
        </p:txBody>
      </p:sp>
      <p:sp>
        <p:nvSpPr>
          <p:cNvPr id="6" name="AutoShape 18"/>
          <p:cNvSpPr>
            <a:spLocks noChangeArrowheads="1"/>
          </p:cNvSpPr>
          <p:nvPr/>
        </p:nvSpPr>
        <p:spPr bwMode="auto">
          <a:xfrm>
            <a:off x="7543800" y="4648200"/>
            <a:ext cx="1143000" cy="533400"/>
          </a:xfrm>
          <a:prstGeom prst="wedgeRectCallout">
            <a:avLst>
              <a:gd name="adj1" fmla="val -82130"/>
              <a:gd name="adj2" fmla="val -152935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1" charset="2"/>
              <a:buNone/>
            </a:pPr>
            <a:r>
              <a:rPr lang="en-US" sz="1400" dirty="0" smtClean="0">
                <a:solidFill>
                  <a:srgbClr val="FFFF00"/>
                </a:solidFill>
                <a:latin typeface="Arial" charset="0"/>
              </a:rPr>
              <a:t>X-axis in Fig 25.5 </a:t>
            </a:r>
            <a:endParaRPr lang="en-US" sz="1400" i="1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7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7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0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70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0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70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0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70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0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70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0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70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00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700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00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700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00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700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0052" grpId="0"/>
      <p:bldP spid="3970050" grpId="0" build="p" bldLvl="5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1856</Words>
  <Application>Microsoft Macintosh PowerPoint</Application>
  <PresentationFormat>On-screen Show (4:3)</PresentationFormat>
  <Paragraphs>459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Calibri</vt:lpstr>
      <vt:lpstr>Courier New</vt:lpstr>
      <vt:lpstr>Helvetica</vt:lpstr>
      <vt:lpstr>Tahoma</vt:lpstr>
      <vt:lpstr>Times New Roman</vt:lpstr>
      <vt:lpstr>Wingdings</vt:lpstr>
      <vt:lpstr>Arial</vt:lpstr>
      <vt:lpstr>Office Theme</vt:lpstr>
      <vt:lpstr>Custom Design</vt:lpstr>
      <vt:lpstr>Population Genetics</vt:lpstr>
      <vt:lpstr>Example of polymorphism in the Happy-Face spider</vt:lpstr>
      <vt:lpstr>PowerPoint Presentation</vt:lpstr>
      <vt:lpstr>Allelic and Genotypic Frequencies </vt:lpstr>
      <vt:lpstr>Allele Frequency</vt:lpstr>
      <vt:lpstr>Genotype Frequency  (frequency of individuals with particular genotype)</vt:lpstr>
      <vt:lpstr>More on allele and genotype frequencies</vt:lpstr>
      <vt:lpstr>Mathematical relationship between alleles and genotypes</vt:lpstr>
      <vt:lpstr>Mathematical relationship between alleles and genotypes is described by the Hardy-Weinberg Equation (HWE)</vt:lpstr>
      <vt:lpstr>What is a population in equilibrium?  (the one in Fig 25.5)</vt:lpstr>
      <vt:lpstr>Example of change of allele and genotype frequencies over time</vt:lpstr>
      <vt:lpstr>HWE cont.</vt:lpstr>
      <vt:lpstr>HWE is the Punnett Square for the population</vt:lpstr>
      <vt:lpstr>Why bother with HWE? </vt:lpstr>
      <vt:lpstr>Example of using X2 analysis to see if a gene is in HWE</vt:lpstr>
      <vt:lpstr>PowerPoint Presentation</vt:lpstr>
      <vt:lpstr>Explanation of degrees of freedom and HWE in X2 analysis</vt:lpstr>
      <vt:lpstr>Explanation of degrees of freedom and HWE in X2 analysis</vt:lpstr>
      <vt:lpstr>New genes may be produced by exon shuffling</vt:lpstr>
      <vt:lpstr>New genes can be acquired by horizontal gene transfer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 Chen</dc:creator>
  <cp:lastModifiedBy>Carly</cp:lastModifiedBy>
  <cp:revision>35</cp:revision>
  <dcterms:created xsi:type="dcterms:W3CDTF">2014-11-27T20:26:09Z</dcterms:created>
  <dcterms:modified xsi:type="dcterms:W3CDTF">2016-05-19T14:08:37Z</dcterms:modified>
</cp:coreProperties>
</file>