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2" r:id="rId2"/>
    <p:sldId id="313" r:id="rId3"/>
    <p:sldId id="309" r:id="rId4"/>
    <p:sldId id="290" r:id="rId5"/>
    <p:sldId id="316" r:id="rId6"/>
    <p:sldId id="267" r:id="rId7"/>
    <p:sldId id="278" r:id="rId8"/>
    <p:sldId id="291" r:id="rId9"/>
    <p:sldId id="318" r:id="rId10"/>
    <p:sldId id="280" r:id="rId11"/>
    <p:sldId id="322" r:id="rId12"/>
    <p:sldId id="281" r:id="rId13"/>
    <p:sldId id="274" r:id="rId14"/>
    <p:sldId id="320" r:id="rId15"/>
    <p:sldId id="283" r:id="rId16"/>
    <p:sldId id="319" r:id="rId17"/>
    <p:sldId id="327" r:id="rId18"/>
    <p:sldId id="321" r:id="rId19"/>
    <p:sldId id="323" r:id="rId20"/>
    <p:sldId id="324" r:id="rId21"/>
    <p:sldId id="326" r:id="rId22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DFDF"/>
    <a:srgbClr val="FFE5E5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95439" autoAdjust="0"/>
  </p:normalViewPr>
  <p:slideViewPr>
    <p:cSldViewPr snapToGrid="0">
      <p:cViewPr>
        <p:scale>
          <a:sx n="70" d="100"/>
          <a:sy n="70" d="100"/>
        </p:scale>
        <p:origin x="-149" y="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3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3C9A6306-716A-466E-AB0D-7848A7766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0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79525" y="3475038"/>
            <a:ext cx="7042150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50075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50075"/>
            <a:ext cx="4160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25F6214D-3F79-480B-BF34-4E74C7FA9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18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3CF44-3AEC-491F-8194-3A8F4FFF52AE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057CBA-83AD-49A4-8643-92B0779DAEAF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34DFF-FAEC-4E69-A15F-1B0017FF7A23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167F19-33F9-4D8A-ADBC-1A8B52F33E18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536FD-FDF1-4684-9F4D-B5AB6C39AC4A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245FA-0A5D-4CCF-8F79-31C75216AC7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5E6F0-A684-4C33-950B-FEC45D0FCF1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1128F-66CB-4B8B-A8A7-019D640ACFA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5295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5295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573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573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573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entrez/query.fcgi?db=OMI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914400"/>
            <a:ext cx="8115300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 dirty="0">
                <a:latin typeface="+mn-lt"/>
              </a:rPr>
              <a:t>Broad course objectives</a:t>
            </a:r>
            <a:r>
              <a:rPr lang="en-US" sz="2000" dirty="0">
                <a:latin typeface="+mn-lt"/>
              </a:rPr>
              <a:t>--students should be able to: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a.) describe at the biochemical level the events that occur to go from gene to phenotype; 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b.) identify different types of RNA, note their properties, how they are processed to yield a functional form, and their function in gene expression; </a:t>
            </a:r>
          </a:p>
          <a:p>
            <a:pPr>
              <a:defRPr/>
            </a:pPr>
            <a:r>
              <a:rPr lang="en-US" sz="2000" dirty="0">
                <a:latin typeface="+mn-lt"/>
              </a:rPr>
              <a:t>c.) recognize the importance of regulating gene expression in prokaryotes and eukaryotes and describe the levels at which gene expression is controlled; explain the structure and function of </a:t>
            </a:r>
            <a:r>
              <a:rPr lang="en-US" sz="2000" dirty="0" err="1">
                <a:latin typeface="+mn-lt"/>
              </a:rPr>
              <a:t>operons</a:t>
            </a:r>
            <a:r>
              <a:rPr lang="en-US" sz="2000" dirty="0">
                <a:latin typeface="+mn-lt"/>
              </a:rPr>
              <a:t> </a:t>
            </a: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r>
              <a:rPr lang="en-US" sz="2000" dirty="0">
                <a:latin typeface="+mn-lt"/>
              </a:rPr>
              <a:t>Necessary for material on: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Lab Discussion on PCR and primer design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Understanding use of </a:t>
            </a:r>
            <a:r>
              <a:rPr lang="en-US" sz="2000" dirty="0" err="1">
                <a:latin typeface="+mn-lt"/>
              </a:rPr>
              <a:t>siRNA</a:t>
            </a:r>
            <a:r>
              <a:rPr lang="en-US" sz="2000" dirty="0">
                <a:latin typeface="+mn-lt"/>
              </a:rPr>
              <a:t> in gene silencing technology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RNA Processing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Translation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>
                <a:latin typeface="+mn-lt"/>
              </a:rPr>
              <a:t>Regulation of gene expression in prokaryotes and eukaryotes.</a:t>
            </a:r>
          </a:p>
          <a:p>
            <a:pPr>
              <a:buFont typeface="Arial" pitchFamily="34" charset="0"/>
              <a:buChar char="•"/>
              <a:defRPr/>
            </a:pP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877300" cy="914400"/>
          </a:xfrm>
        </p:spPr>
        <p:txBody>
          <a:bodyPr/>
          <a:lstStyle/>
          <a:p>
            <a:pPr eaLnBrk="1" hangingPunct="1"/>
            <a:r>
              <a:rPr lang="en-US" smtClean="0"/>
              <a:t>Complete unit of transcription: promoter, coding region, termination sequence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07975" y="1697038"/>
          <a:ext cx="8528050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Image" r:id="rId3" imgW="8527599" imgH="3462242" progId="Photoshop.Image.6">
                  <p:embed/>
                </p:oleObj>
              </mc:Choice>
              <mc:Fallback>
                <p:oleObj name="Image" r:id="rId3" imgW="8527599" imgH="3462242" progId="Photoshop.Image.6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1697038"/>
                        <a:ext cx="8528050" cy="346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63513" y="6435725"/>
            <a:ext cx="18095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err="1">
                <a:latin typeface="Arial" charset="0"/>
              </a:rPr>
              <a:t>Brooker</a:t>
            </a:r>
            <a:r>
              <a:rPr lang="en-US" sz="1400" b="1" dirty="0">
                <a:latin typeface="Arial" charset="0"/>
              </a:rPr>
              <a:t> Fig 14.9</a:t>
            </a:r>
          </a:p>
        </p:txBody>
      </p:sp>
      <p:pic>
        <p:nvPicPr>
          <p:cNvPr id="14339" name="Picture 590" descr="bro25332_14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1858963"/>
            <a:ext cx="78565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0" name="Group 563"/>
          <p:cNvGrpSpPr>
            <a:grpSpLocks/>
          </p:cNvGrpSpPr>
          <p:nvPr/>
        </p:nvGrpSpPr>
        <p:grpSpPr bwMode="auto">
          <a:xfrm>
            <a:off x="1346200" y="4036333"/>
            <a:ext cx="517525" cy="111125"/>
            <a:chOff x="1346200" y="4003675"/>
            <a:chExt cx="517525" cy="111125"/>
          </a:xfrm>
        </p:grpSpPr>
        <p:sp>
          <p:nvSpPr>
            <p:cNvPr id="14400" name="Line 257"/>
            <p:cNvSpPr>
              <a:spLocks noChangeShapeType="1"/>
            </p:cNvSpPr>
            <p:nvPr/>
          </p:nvSpPr>
          <p:spPr bwMode="auto">
            <a:xfrm>
              <a:off x="1346200" y="4060825"/>
              <a:ext cx="3683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401" name="Freeform 258"/>
            <p:cNvSpPr>
              <a:spLocks/>
            </p:cNvSpPr>
            <p:nvPr/>
          </p:nvSpPr>
          <p:spPr bwMode="auto">
            <a:xfrm>
              <a:off x="1670050" y="4003675"/>
              <a:ext cx="193675" cy="111125"/>
            </a:xfrm>
            <a:custGeom>
              <a:avLst/>
              <a:gdLst>
                <a:gd name="T0" fmla="*/ 0 w 122"/>
                <a:gd name="T1" fmla="*/ 0 h 70"/>
                <a:gd name="T2" fmla="*/ 2147483647 w 122"/>
                <a:gd name="T3" fmla="*/ 2147483647 h 70"/>
                <a:gd name="T4" fmla="*/ 0 w 122"/>
                <a:gd name="T5" fmla="*/ 2147483647 h 70"/>
                <a:gd name="T6" fmla="*/ 2147483647 w 122"/>
                <a:gd name="T7" fmla="*/ 2147483647 h 70"/>
                <a:gd name="T8" fmla="*/ 0 w 122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70"/>
                <a:gd name="T17" fmla="*/ 122 w 122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70">
                  <a:moveTo>
                    <a:pt x="0" y="0"/>
                  </a:moveTo>
                  <a:lnTo>
                    <a:pt x="16" y="36"/>
                  </a:lnTo>
                  <a:lnTo>
                    <a:pt x="0" y="70"/>
                  </a:lnTo>
                  <a:lnTo>
                    <a:pt x="12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4341" name="Group 568"/>
          <p:cNvGrpSpPr>
            <a:grpSpLocks/>
          </p:cNvGrpSpPr>
          <p:nvPr/>
        </p:nvGrpSpPr>
        <p:grpSpPr bwMode="auto">
          <a:xfrm>
            <a:off x="4035425" y="4025447"/>
            <a:ext cx="517525" cy="111125"/>
            <a:chOff x="4035425" y="4003675"/>
            <a:chExt cx="517525" cy="111125"/>
          </a:xfrm>
        </p:grpSpPr>
        <p:sp>
          <p:nvSpPr>
            <p:cNvPr id="14398" name="Line 261"/>
            <p:cNvSpPr>
              <a:spLocks noChangeShapeType="1"/>
            </p:cNvSpPr>
            <p:nvPr/>
          </p:nvSpPr>
          <p:spPr bwMode="auto">
            <a:xfrm>
              <a:off x="4035425" y="4060825"/>
              <a:ext cx="3683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399" name="Freeform 262"/>
            <p:cNvSpPr>
              <a:spLocks/>
            </p:cNvSpPr>
            <p:nvPr/>
          </p:nvSpPr>
          <p:spPr bwMode="auto">
            <a:xfrm>
              <a:off x="4362450" y="4003675"/>
              <a:ext cx="190500" cy="111125"/>
            </a:xfrm>
            <a:custGeom>
              <a:avLst/>
              <a:gdLst>
                <a:gd name="T0" fmla="*/ 0 w 120"/>
                <a:gd name="T1" fmla="*/ 0 h 70"/>
                <a:gd name="T2" fmla="*/ 2147483647 w 120"/>
                <a:gd name="T3" fmla="*/ 2147483647 h 70"/>
                <a:gd name="T4" fmla="*/ 0 w 120"/>
                <a:gd name="T5" fmla="*/ 2147483647 h 70"/>
                <a:gd name="T6" fmla="*/ 2147483647 w 120"/>
                <a:gd name="T7" fmla="*/ 2147483647 h 70"/>
                <a:gd name="T8" fmla="*/ 0 w 120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70"/>
                <a:gd name="T17" fmla="*/ 120 w 12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70">
                  <a:moveTo>
                    <a:pt x="0" y="0"/>
                  </a:moveTo>
                  <a:lnTo>
                    <a:pt x="14" y="36"/>
                  </a:lnTo>
                  <a:lnTo>
                    <a:pt x="0" y="70"/>
                  </a:lnTo>
                  <a:lnTo>
                    <a:pt x="12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4342" name="Group 565"/>
          <p:cNvGrpSpPr>
            <a:grpSpLocks/>
          </p:cNvGrpSpPr>
          <p:nvPr/>
        </p:nvGrpSpPr>
        <p:grpSpPr bwMode="auto">
          <a:xfrm>
            <a:off x="1346200" y="5070475"/>
            <a:ext cx="517525" cy="111125"/>
            <a:chOff x="1346200" y="5070475"/>
            <a:chExt cx="517525" cy="111125"/>
          </a:xfrm>
        </p:grpSpPr>
        <p:sp>
          <p:nvSpPr>
            <p:cNvPr id="14396" name="Line 267"/>
            <p:cNvSpPr>
              <a:spLocks noChangeShapeType="1"/>
            </p:cNvSpPr>
            <p:nvPr/>
          </p:nvSpPr>
          <p:spPr bwMode="auto">
            <a:xfrm>
              <a:off x="1346200" y="5127625"/>
              <a:ext cx="3683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397" name="Freeform 268"/>
            <p:cNvSpPr>
              <a:spLocks/>
            </p:cNvSpPr>
            <p:nvPr/>
          </p:nvSpPr>
          <p:spPr bwMode="auto">
            <a:xfrm>
              <a:off x="1670050" y="5070475"/>
              <a:ext cx="193675" cy="111125"/>
            </a:xfrm>
            <a:custGeom>
              <a:avLst/>
              <a:gdLst>
                <a:gd name="T0" fmla="*/ 0 w 122"/>
                <a:gd name="T1" fmla="*/ 0 h 70"/>
                <a:gd name="T2" fmla="*/ 2147483647 w 122"/>
                <a:gd name="T3" fmla="*/ 2147483647 h 70"/>
                <a:gd name="T4" fmla="*/ 0 w 122"/>
                <a:gd name="T5" fmla="*/ 2147483647 h 70"/>
                <a:gd name="T6" fmla="*/ 2147483647 w 122"/>
                <a:gd name="T7" fmla="*/ 2147483647 h 70"/>
                <a:gd name="T8" fmla="*/ 0 w 122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70"/>
                <a:gd name="T17" fmla="*/ 122 w 122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70">
                  <a:moveTo>
                    <a:pt x="0" y="0"/>
                  </a:moveTo>
                  <a:lnTo>
                    <a:pt x="16" y="36"/>
                  </a:lnTo>
                  <a:lnTo>
                    <a:pt x="0" y="70"/>
                  </a:lnTo>
                  <a:lnTo>
                    <a:pt x="12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4343" name="Group 566"/>
          <p:cNvGrpSpPr>
            <a:grpSpLocks/>
          </p:cNvGrpSpPr>
          <p:nvPr/>
        </p:nvGrpSpPr>
        <p:grpSpPr bwMode="auto">
          <a:xfrm>
            <a:off x="4025900" y="5070475"/>
            <a:ext cx="517525" cy="111125"/>
            <a:chOff x="4025900" y="5070475"/>
            <a:chExt cx="517525" cy="111125"/>
          </a:xfrm>
        </p:grpSpPr>
        <p:sp>
          <p:nvSpPr>
            <p:cNvPr id="14394" name="Line 269"/>
            <p:cNvSpPr>
              <a:spLocks noChangeShapeType="1"/>
            </p:cNvSpPr>
            <p:nvPr/>
          </p:nvSpPr>
          <p:spPr bwMode="auto">
            <a:xfrm>
              <a:off x="4025900" y="5127625"/>
              <a:ext cx="368300" cy="1588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395" name="Freeform 270"/>
            <p:cNvSpPr>
              <a:spLocks/>
            </p:cNvSpPr>
            <p:nvPr/>
          </p:nvSpPr>
          <p:spPr bwMode="auto">
            <a:xfrm>
              <a:off x="4349750" y="5070475"/>
              <a:ext cx="193675" cy="111125"/>
            </a:xfrm>
            <a:custGeom>
              <a:avLst/>
              <a:gdLst>
                <a:gd name="T0" fmla="*/ 0 w 122"/>
                <a:gd name="T1" fmla="*/ 0 h 70"/>
                <a:gd name="T2" fmla="*/ 2147483647 w 122"/>
                <a:gd name="T3" fmla="*/ 2147483647 h 70"/>
                <a:gd name="T4" fmla="*/ 0 w 122"/>
                <a:gd name="T5" fmla="*/ 2147483647 h 70"/>
                <a:gd name="T6" fmla="*/ 2147483647 w 122"/>
                <a:gd name="T7" fmla="*/ 2147483647 h 70"/>
                <a:gd name="T8" fmla="*/ 0 w 122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70"/>
                <a:gd name="T17" fmla="*/ 122 w 122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70">
                  <a:moveTo>
                    <a:pt x="0" y="0"/>
                  </a:moveTo>
                  <a:lnTo>
                    <a:pt x="16" y="36"/>
                  </a:lnTo>
                  <a:lnTo>
                    <a:pt x="0" y="70"/>
                  </a:lnTo>
                  <a:lnTo>
                    <a:pt x="12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4344" name="Group 570"/>
          <p:cNvGrpSpPr>
            <a:grpSpLocks/>
          </p:cNvGrpSpPr>
          <p:nvPr/>
        </p:nvGrpSpPr>
        <p:grpSpPr bwMode="auto">
          <a:xfrm>
            <a:off x="7686675" y="4984750"/>
            <a:ext cx="514350" cy="111125"/>
            <a:chOff x="7251700" y="5070475"/>
            <a:chExt cx="514350" cy="111125"/>
          </a:xfrm>
        </p:grpSpPr>
        <p:sp>
          <p:nvSpPr>
            <p:cNvPr id="14392" name="Line 271"/>
            <p:cNvSpPr>
              <a:spLocks noChangeShapeType="1"/>
            </p:cNvSpPr>
            <p:nvPr/>
          </p:nvSpPr>
          <p:spPr bwMode="auto">
            <a:xfrm flipH="1">
              <a:off x="7400925" y="5127625"/>
              <a:ext cx="3651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393" name="Freeform 272"/>
            <p:cNvSpPr>
              <a:spLocks/>
            </p:cNvSpPr>
            <p:nvPr/>
          </p:nvSpPr>
          <p:spPr bwMode="auto">
            <a:xfrm>
              <a:off x="7251700" y="5070475"/>
              <a:ext cx="190500" cy="111125"/>
            </a:xfrm>
            <a:custGeom>
              <a:avLst/>
              <a:gdLst>
                <a:gd name="T0" fmla="*/ 2147483647 w 120"/>
                <a:gd name="T1" fmla="*/ 0 h 70"/>
                <a:gd name="T2" fmla="*/ 2147483647 w 120"/>
                <a:gd name="T3" fmla="*/ 2147483647 h 70"/>
                <a:gd name="T4" fmla="*/ 2147483647 w 120"/>
                <a:gd name="T5" fmla="*/ 2147483647 h 70"/>
                <a:gd name="T6" fmla="*/ 0 w 120"/>
                <a:gd name="T7" fmla="*/ 2147483647 h 70"/>
                <a:gd name="T8" fmla="*/ 2147483647 w 120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70"/>
                <a:gd name="T17" fmla="*/ 120 w 12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70">
                  <a:moveTo>
                    <a:pt x="120" y="0"/>
                  </a:moveTo>
                  <a:lnTo>
                    <a:pt x="106" y="36"/>
                  </a:lnTo>
                  <a:lnTo>
                    <a:pt x="120" y="70"/>
                  </a:lnTo>
                  <a:lnTo>
                    <a:pt x="0" y="3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14345" name="Group 571"/>
          <p:cNvGrpSpPr>
            <a:grpSpLocks/>
          </p:cNvGrpSpPr>
          <p:nvPr/>
        </p:nvGrpSpPr>
        <p:grpSpPr bwMode="auto">
          <a:xfrm>
            <a:off x="7251700" y="3267075"/>
            <a:ext cx="514350" cy="111125"/>
            <a:chOff x="7251700" y="3267075"/>
            <a:chExt cx="514350" cy="111125"/>
          </a:xfrm>
        </p:grpSpPr>
        <p:sp>
          <p:nvSpPr>
            <p:cNvPr id="14390" name="Line 273"/>
            <p:cNvSpPr>
              <a:spLocks noChangeShapeType="1"/>
            </p:cNvSpPr>
            <p:nvPr/>
          </p:nvSpPr>
          <p:spPr bwMode="auto">
            <a:xfrm flipH="1">
              <a:off x="7400925" y="3324225"/>
              <a:ext cx="3651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  <p:sp>
          <p:nvSpPr>
            <p:cNvPr id="14391" name="Freeform 274"/>
            <p:cNvSpPr>
              <a:spLocks/>
            </p:cNvSpPr>
            <p:nvPr/>
          </p:nvSpPr>
          <p:spPr bwMode="auto">
            <a:xfrm>
              <a:off x="7251700" y="3267075"/>
              <a:ext cx="190500" cy="111125"/>
            </a:xfrm>
            <a:custGeom>
              <a:avLst/>
              <a:gdLst>
                <a:gd name="T0" fmla="*/ 2147483647 w 120"/>
                <a:gd name="T1" fmla="*/ 0 h 70"/>
                <a:gd name="T2" fmla="*/ 2147483647 w 120"/>
                <a:gd name="T3" fmla="*/ 2147483647 h 70"/>
                <a:gd name="T4" fmla="*/ 2147483647 w 120"/>
                <a:gd name="T5" fmla="*/ 2147483647 h 70"/>
                <a:gd name="T6" fmla="*/ 0 w 120"/>
                <a:gd name="T7" fmla="*/ 2147483647 h 70"/>
                <a:gd name="T8" fmla="*/ 2147483647 w 120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70"/>
                <a:gd name="T17" fmla="*/ 120 w 12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70">
                  <a:moveTo>
                    <a:pt x="120" y="0"/>
                  </a:moveTo>
                  <a:lnTo>
                    <a:pt x="106" y="36"/>
                  </a:lnTo>
                  <a:lnTo>
                    <a:pt x="120" y="70"/>
                  </a:lnTo>
                  <a:lnTo>
                    <a:pt x="0" y="3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/>
            </a:p>
          </p:txBody>
        </p:sp>
      </p:grpSp>
      <p:sp>
        <p:nvSpPr>
          <p:cNvPr id="14346" name="Line 473"/>
          <p:cNvSpPr>
            <a:spLocks noChangeShapeType="1"/>
          </p:cNvSpPr>
          <p:nvPr/>
        </p:nvSpPr>
        <p:spPr bwMode="auto">
          <a:xfrm>
            <a:off x="3705225" y="2435225"/>
            <a:ext cx="1588" cy="2667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4347" name="Line 490"/>
          <p:cNvSpPr>
            <a:spLocks noChangeShapeType="1"/>
          </p:cNvSpPr>
          <p:nvPr/>
        </p:nvSpPr>
        <p:spPr bwMode="auto">
          <a:xfrm flipH="1">
            <a:off x="1104900" y="2346325"/>
            <a:ext cx="307975" cy="320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4348" name="Line 513"/>
          <p:cNvSpPr>
            <a:spLocks noChangeShapeType="1"/>
          </p:cNvSpPr>
          <p:nvPr/>
        </p:nvSpPr>
        <p:spPr bwMode="auto">
          <a:xfrm>
            <a:off x="7740650" y="2346325"/>
            <a:ext cx="307975" cy="3206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4349" name="Rectangle 533"/>
          <p:cNvSpPr>
            <a:spLocks noChangeArrowheads="1"/>
          </p:cNvSpPr>
          <p:nvPr/>
        </p:nvSpPr>
        <p:spPr bwMode="auto">
          <a:xfrm>
            <a:off x="2924175" y="6594475"/>
            <a:ext cx="43053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/>
              <a:t>Copyright © The McGraw-Hill Companies, Inc. Permission required for reproduction or display.</a:t>
            </a:r>
          </a:p>
        </p:txBody>
      </p:sp>
      <p:sp>
        <p:nvSpPr>
          <p:cNvPr id="14350" name="Rectangle 49"/>
          <p:cNvSpPr>
            <a:spLocks noChangeArrowheads="1"/>
          </p:cNvSpPr>
          <p:nvPr/>
        </p:nvSpPr>
        <p:spPr bwMode="auto">
          <a:xfrm>
            <a:off x="1401567" y="2145164"/>
            <a:ext cx="512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Helvetica" pitchFamily="34" charset="0"/>
              </a:rPr>
              <a:t>Gene A</a:t>
            </a:r>
          </a:p>
          <a:p>
            <a:r>
              <a:rPr lang="en-US" sz="900" b="1" dirty="0">
                <a:solidFill>
                  <a:srgbClr val="000000"/>
                </a:solidFill>
                <a:latin typeface="Helvetica" pitchFamily="34" charset="0"/>
              </a:rPr>
              <a:t>Promoter</a:t>
            </a:r>
            <a:endParaRPr lang="en-US" sz="900" b="1" dirty="0"/>
          </a:p>
        </p:txBody>
      </p:sp>
      <p:sp>
        <p:nvSpPr>
          <p:cNvPr id="14351" name="Rectangle 49"/>
          <p:cNvSpPr>
            <a:spLocks noChangeArrowheads="1"/>
          </p:cNvSpPr>
          <p:nvPr/>
        </p:nvSpPr>
        <p:spPr bwMode="auto">
          <a:xfrm>
            <a:off x="1260475" y="2690813"/>
            <a:ext cx="539750" cy="185737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Gene </a:t>
            </a:r>
            <a:r>
              <a:rPr lang="en-US" sz="1200" b="1" i="1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1200" b="1" i="1"/>
          </a:p>
        </p:txBody>
      </p:sp>
      <p:sp>
        <p:nvSpPr>
          <p:cNvPr id="14352" name="Rectangle 49"/>
          <p:cNvSpPr>
            <a:spLocks noChangeArrowheads="1"/>
          </p:cNvSpPr>
          <p:nvPr/>
        </p:nvSpPr>
        <p:spPr bwMode="auto">
          <a:xfrm>
            <a:off x="3377747" y="2152648"/>
            <a:ext cx="512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Helvetica" pitchFamily="34" charset="0"/>
              </a:rPr>
              <a:t>Gene B</a:t>
            </a:r>
          </a:p>
          <a:p>
            <a:r>
              <a:rPr lang="en-US" sz="900" b="1" dirty="0">
                <a:solidFill>
                  <a:srgbClr val="000000"/>
                </a:solidFill>
                <a:latin typeface="Helvetica" pitchFamily="34" charset="0"/>
              </a:rPr>
              <a:t>Promoter</a:t>
            </a:r>
            <a:endParaRPr lang="en-US" sz="900" b="1" dirty="0"/>
          </a:p>
        </p:txBody>
      </p:sp>
      <p:sp>
        <p:nvSpPr>
          <p:cNvPr id="14353" name="Rectangle 49"/>
          <p:cNvSpPr>
            <a:spLocks noChangeArrowheads="1"/>
          </p:cNvSpPr>
          <p:nvPr/>
        </p:nvSpPr>
        <p:spPr bwMode="auto">
          <a:xfrm>
            <a:off x="3826332" y="2711450"/>
            <a:ext cx="539750" cy="1841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Helvetica" pitchFamily="34" charset="0"/>
              </a:rPr>
              <a:t>Gene </a:t>
            </a:r>
            <a:r>
              <a:rPr lang="en-US" sz="1200" b="1" i="1" dirty="0">
                <a:solidFill>
                  <a:srgbClr val="000000"/>
                </a:solidFill>
                <a:latin typeface="Helvetica" pitchFamily="34" charset="0"/>
              </a:rPr>
              <a:t>B</a:t>
            </a:r>
            <a:endParaRPr lang="en-US" sz="1200" b="1" i="1" dirty="0"/>
          </a:p>
        </p:txBody>
      </p:sp>
      <p:sp>
        <p:nvSpPr>
          <p:cNvPr id="14354" name="Rectangle 49"/>
          <p:cNvSpPr>
            <a:spLocks noChangeArrowheads="1"/>
          </p:cNvSpPr>
          <p:nvPr/>
        </p:nvSpPr>
        <p:spPr bwMode="auto">
          <a:xfrm flipV="1">
            <a:off x="7383238" y="2701925"/>
            <a:ext cx="538163" cy="1841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Helvetica" pitchFamily="34" charset="0"/>
              </a:rPr>
              <a:t>Gene </a:t>
            </a:r>
            <a:r>
              <a:rPr lang="en-US" sz="1200" b="1" i="1" dirty="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1200" b="1" i="1" dirty="0"/>
          </a:p>
        </p:txBody>
      </p:sp>
      <p:sp>
        <p:nvSpPr>
          <p:cNvPr id="14355" name="Rectangle 49"/>
          <p:cNvSpPr>
            <a:spLocks noChangeArrowheads="1"/>
          </p:cNvSpPr>
          <p:nvPr/>
        </p:nvSpPr>
        <p:spPr bwMode="auto">
          <a:xfrm>
            <a:off x="7264400" y="2014536"/>
            <a:ext cx="5129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Helvetica" pitchFamily="34" charset="0"/>
              </a:rPr>
              <a:t>Gene C</a:t>
            </a:r>
          </a:p>
          <a:p>
            <a:r>
              <a:rPr lang="en-US" sz="900" b="1" dirty="0">
                <a:solidFill>
                  <a:srgbClr val="000000"/>
                </a:solidFill>
                <a:latin typeface="Helvetica" pitchFamily="34" charset="0"/>
              </a:rPr>
              <a:t>Promoter</a:t>
            </a:r>
            <a:endParaRPr lang="en-US" sz="900" b="1" dirty="0"/>
          </a:p>
        </p:txBody>
      </p:sp>
      <p:sp>
        <p:nvSpPr>
          <p:cNvPr id="14356" name="Rectangle 49"/>
          <p:cNvSpPr>
            <a:spLocks noChangeArrowheads="1"/>
          </p:cNvSpPr>
          <p:nvPr/>
        </p:nvSpPr>
        <p:spPr bwMode="auto">
          <a:xfrm>
            <a:off x="6303963" y="3317875"/>
            <a:ext cx="79508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>
                <a:solidFill>
                  <a:srgbClr val="000000"/>
                </a:solidFill>
                <a:latin typeface="Helvetica" pitchFamily="34" charset="0"/>
              </a:rPr>
              <a:t>Template strand</a:t>
            </a:r>
            <a:endParaRPr lang="en-US" sz="800" b="1" i="1"/>
          </a:p>
        </p:txBody>
      </p:sp>
      <p:sp>
        <p:nvSpPr>
          <p:cNvPr id="14357" name="Rectangle 49"/>
          <p:cNvSpPr>
            <a:spLocks noChangeArrowheads="1"/>
          </p:cNvSpPr>
          <p:nvPr/>
        </p:nvSpPr>
        <p:spPr bwMode="auto">
          <a:xfrm>
            <a:off x="7832725" y="3038475"/>
            <a:ext cx="7822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Direction of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transcription</a:t>
            </a:r>
            <a:endParaRPr lang="en-US" sz="1000" b="1"/>
          </a:p>
        </p:txBody>
      </p:sp>
      <p:sp>
        <p:nvSpPr>
          <p:cNvPr id="14358" name="Rectangle 49"/>
          <p:cNvSpPr>
            <a:spLocks noChangeArrowheads="1"/>
          </p:cNvSpPr>
          <p:nvPr/>
        </p:nvSpPr>
        <p:spPr bwMode="auto">
          <a:xfrm>
            <a:off x="455613" y="3957638"/>
            <a:ext cx="7822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Direction of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transcription</a:t>
            </a:r>
            <a:endParaRPr lang="en-US" sz="1000" b="1"/>
          </a:p>
        </p:txBody>
      </p:sp>
      <p:sp>
        <p:nvSpPr>
          <p:cNvPr id="14359" name="Rectangle 49"/>
          <p:cNvSpPr>
            <a:spLocks noChangeArrowheads="1"/>
          </p:cNvSpPr>
          <p:nvPr/>
        </p:nvSpPr>
        <p:spPr bwMode="auto">
          <a:xfrm>
            <a:off x="1528763" y="4857750"/>
            <a:ext cx="9022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1">
                <a:solidFill>
                  <a:srgbClr val="000000"/>
                </a:solidFill>
                <a:latin typeface="Helvetica" pitchFamily="34" charset="0"/>
              </a:rPr>
              <a:t>Gene A </a:t>
            </a:r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RNA</a:t>
            </a:r>
            <a:endParaRPr lang="en-US" sz="1200" b="1"/>
          </a:p>
        </p:txBody>
      </p:sp>
      <p:sp>
        <p:nvSpPr>
          <p:cNvPr id="14360" name="Rectangle 49"/>
          <p:cNvSpPr>
            <a:spLocks noChangeArrowheads="1"/>
          </p:cNvSpPr>
          <p:nvPr/>
        </p:nvSpPr>
        <p:spPr bwMode="auto">
          <a:xfrm>
            <a:off x="4189413" y="4857750"/>
            <a:ext cx="913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1">
                <a:solidFill>
                  <a:srgbClr val="000000"/>
                </a:solidFill>
                <a:latin typeface="Helvetica" pitchFamily="34" charset="0"/>
              </a:rPr>
              <a:t>Gene B </a:t>
            </a:r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RNA</a:t>
            </a:r>
            <a:endParaRPr lang="en-US" sz="1200" b="1"/>
          </a:p>
        </p:txBody>
      </p:sp>
      <p:sp>
        <p:nvSpPr>
          <p:cNvPr id="14361" name="Rectangle 49"/>
          <p:cNvSpPr>
            <a:spLocks noChangeArrowheads="1"/>
          </p:cNvSpPr>
          <p:nvPr/>
        </p:nvSpPr>
        <p:spPr bwMode="auto">
          <a:xfrm>
            <a:off x="6732588" y="4848225"/>
            <a:ext cx="91371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i="1">
                <a:solidFill>
                  <a:srgbClr val="000000"/>
                </a:solidFill>
                <a:latin typeface="Helvetica" pitchFamily="34" charset="0"/>
              </a:rPr>
              <a:t>Gene C </a:t>
            </a:r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RNA</a:t>
            </a:r>
            <a:endParaRPr lang="en-US" sz="1200" b="1"/>
          </a:p>
        </p:txBody>
      </p:sp>
      <p:sp>
        <p:nvSpPr>
          <p:cNvPr id="14362" name="Rectangle 49"/>
          <p:cNvSpPr>
            <a:spLocks noChangeArrowheads="1"/>
          </p:cNvSpPr>
          <p:nvPr/>
        </p:nvSpPr>
        <p:spPr bwMode="auto">
          <a:xfrm>
            <a:off x="1012825" y="3408363"/>
            <a:ext cx="121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5′</a:t>
            </a:r>
            <a:endParaRPr lang="en-US" sz="1200" b="1" i="1"/>
          </a:p>
        </p:txBody>
      </p:sp>
      <p:sp>
        <p:nvSpPr>
          <p:cNvPr id="14363" name="Rectangle 49"/>
          <p:cNvSpPr>
            <a:spLocks noChangeArrowheads="1"/>
          </p:cNvSpPr>
          <p:nvPr/>
        </p:nvSpPr>
        <p:spPr bwMode="auto">
          <a:xfrm>
            <a:off x="2841625" y="3810000"/>
            <a:ext cx="121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5′</a:t>
            </a:r>
            <a:endParaRPr lang="en-US" sz="1200" b="1" i="1"/>
          </a:p>
        </p:txBody>
      </p:sp>
      <p:sp>
        <p:nvSpPr>
          <p:cNvPr id="14364" name="Rectangle 49"/>
          <p:cNvSpPr>
            <a:spLocks noChangeArrowheads="1"/>
          </p:cNvSpPr>
          <p:nvPr/>
        </p:nvSpPr>
        <p:spPr bwMode="auto">
          <a:xfrm>
            <a:off x="3641725" y="3390900"/>
            <a:ext cx="121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5′</a:t>
            </a:r>
            <a:endParaRPr lang="en-US" sz="1200" b="1" i="1"/>
          </a:p>
        </p:txBody>
      </p:sp>
      <p:sp>
        <p:nvSpPr>
          <p:cNvPr id="14365" name="Rectangle 49"/>
          <p:cNvSpPr>
            <a:spLocks noChangeArrowheads="1"/>
          </p:cNvSpPr>
          <p:nvPr/>
        </p:nvSpPr>
        <p:spPr bwMode="auto">
          <a:xfrm>
            <a:off x="5497513" y="3819525"/>
            <a:ext cx="121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5′</a:t>
            </a:r>
            <a:endParaRPr lang="en-US" sz="1200" b="1" i="1"/>
          </a:p>
        </p:txBody>
      </p:sp>
      <p:sp>
        <p:nvSpPr>
          <p:cNvPr id="14366" name="Rectangle 49"/>
          <p:cNvSpPr>
            <a:spLocks noChangeArrowheads="1"/>
          </p:cNvSpPr>
          <p:nvPr/>
        </p:nvSpPr>
        <p:spPr bwMode="auto">
          <a:xfrm>
            <a:off x="6226175" y="3408363"/>
            <a:ext cx="121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5′</a:t>
            </a:r>
            <a:endParaRPr lang="en-US" sz="1200" b="1" i="1"/>
          </a:p>
        </p:txBody>
      </p:sp>
      <p:sp>
        <p:nvSpPr>
          <p:cNvPr id="14367" name="Rectangle 49"/>
          <p:cNvSpPr>
            <a:spLocks noChangeArrowheads="1"/>
          </p:cNvSpPr>
          <p:nvPr/>
        </p:nvSpPr>
        <p:spPr bwMode="auto">
          <a:xfrm>
            <a:off x="8040688" y="3803650"/>
            <a:ext cx="121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5′</a:t>
            </a:r>
            <a:endParaRPr lang="en-US" sz="1200" b="1" i="1"/>
          </a:p>
        </p:txBody>
      </p:sp>
      <p:sp>
        <p:nvSpPr>
          <p:cNvPr id="14368" name="Rectangle 49"/>
          <p:cNvSpPr>
            <a:spLocks noChangeArrowheads="1"/>
          </p:cNvSpPr>
          <p:nvPr/>
        </p:nvSpPr>
        <p:spPr bwMode="auto">
          <a:xfrm>
            <a:off x="1023938" y="3773488"/>
            <a:ext cx="121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3′</a:t>
            </a:r>
            <a:endParaRPr lang="en-US" sz="1200" b="1" i="1"/>
          </a:p>
        </p:txBody>
      </p:sp>
      <p:sp>
        <p:nvSpPr>
          <p:cNvPr id="14369" name="Rectangle 49"/>
          <p:cNvSpPr>
            <a:spLocks noChangeArrowheads="1"/>
          </p:cNvSpPr>
          <p:nvPr/>
        </p:nvSpPr>
        <p:spPr bwMode="auto">
          <a:xfrm>
            <a:off x="2846388" y="3390900"/>
            <a:ext cx="121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3′</a:t>
            </a:r>
            <a:endParaRPr lang="en-US" sz="1200" b="1" i="1"/>
          </a:p>
        </p:txBody>
      </p:sp>
      <p:sp>
        <p:nvSpPr>
          <p:cNvPr id="14370" name="Rectangle 49"/>
          <p:cNvSpPr>
            <a:spLocks noChangeArrowheads="1"/>
          </p:cNvSpPr>
          <p:nvPr/>
        </p:nvSpPr>
        <p:spPr bwMode="auto">
          <a:xfrm>
            <a:off x="3671888" y="3803650"/>
            <a:ext cx="121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3′</a:t>
            </a:r>
            <a:endParaRPr lang="en-US" sz="1200" b="1" i="1"/>
          </a:p>
        </p:txBody>
      </p:sp>
      <p:sp>
        <p:nvSpPr>
          <p:cNvPr id="14371" name="Rectangle 49"/>
          <p:cNvSpPr>
            <a:spLocks noChangeArrowheads="1"/>
          </p:cNvSpPr>
          <p:nvPr/>
        </p:nvSpPr>
        <p:spPr bwMode="auto">
          <a:xfrm>
            <a:off x="5481638" y="3375025"/>
            <a:ext cx="121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3′</a:t>
            </a:r>
            <a:endParaRPr lang="en-US" sz="1200" b="1" i="1"/>
          </a:p>
        </p:txBody>
      </p:sp>
      <p:sp>
        <p:nvSpPr>
          <p:cNvPr id="14372" name="Rectangle 49"/>
          <p:cNvSpPr>
            <a:spLocks noChangeArrowheads="1"/>
          </p:cNvSpPr>
          <p:nvPr/>
        </p:nvSpPr>
        <p:spPr bwMode="auto">
          <a:xfrm>
            <a:off x="6221413" y="3803650"/>
            <a:ext cx="121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3′</a:t>
            </a:r>
            <a:endParaRPr lang="en-US" sz="1200" b="1" i="1"/>
          </a:p>
        </p:txBody>
      </p:sp>
      <p:sp>
        <p:nvSpPr>
          <p:cNvPr id="14373" name="Rectangle 49"/>
          <p:cNvSpPr>
            <a:spLocks noChangeArrowheads="1"/>
          </p:cNvSpPr>
          <p:nvPr/>
        </p:nvSpPr>
        <p:spPr bwMode="auto">
          <a:xfrm>
            <a:off x="8048625" y="3375025"/>
            <a:ext cx="121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3′</a:t>
            </a:r>
            <a:endParaRPr lang="en-US" sz="1200" b="1" i="1"/>
          </a:p>
        </p:txBody>
      </p:sp>
      <p:sp>
        <p:nvSpPr>
          <p:cNvPr id="14374" name="Rectangle 49"/>
          <p:cNvSpPr>
            <a:spLocks noChangeArrowheads="1"/>
          </p:cNvSpPr>
          <p:nvPr/>
        </p:nvSpPr>
        <p:spPr bwMode="auto">
          <a:xfrm>
            <a:off x="1044575" y="4479925"/>
            <a:ext cx="121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5′</a:t>
            </a:r>
            <a:endParaRPr lang="en-US" sz="1200" b="1" i="1"/>
          </a:p>
        </p:txBody>
      </p:sp>
      <p:sp>
        <p:nvSpPr>
          <p:cNvPr id="14375" name="Rectangle 49"/>
          <p:cNvSpPr>
            <a:spLocks noChangeArrowheads="1"/>
          </p:cNvSpPr>
          <p:nvPr/>
        </p:nvSpPr>
        <p:spPr bwMode="auto">
          <a:xfrm>
            <a:off x="2933700" y="4524375"/>
            <a:ext cx="121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3′</a:t>
            </a:r>
            <a:endParaRPr lang="en-US" sz="1200" b="1" i="1"/>
          </a:p>
        </p:txBody>
      </p:sp>
      <p:sp>
        <p:nvSpPr>
          <p:cNvPr id="14376" name="Rectangle 49"/>
          <p:cNvSpPr>
            <a:spLocks noChangeArrowheads="1"/>
          </p:cNvSpPr>
          <p:nvPr/>
        </p:nvSpPr>
        <p:spPr bwMode="auto">
          <a:xfrm>
            <a:off x="3702050" y="4503738"/>
            <a:ext cx="121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5′</a:t>
            </a:r>
            <a:endParaRPr lang="en-US" sz="1200" b="1" i="1"/>
          </a:p>
        </p:txBody>
      </p:sp>
      <p:sp>
        <p:nvSpPr>
          <p:cNvPr id="14377" name="Rectangle 49"/>
          <p:cNvSpPr>
            <a:spLocks noChangeArrowheads="1"/>
          </p:cNvSpPr>
          <p:nvPr/>
        </p:nvSpPr>
        <p:spPr bwMode="auto">
          <a:xfrm>
            <a:off x="5600700" y="4514850"/>
            <a:ext cx="121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3′</a:t>
            </a:r>
            <a:endParaRPr lang="en-US" sz="1200" b="1" i="1"/>
          </a:p>
        </p:txBody>
      </p:sp>
      <p:sp>
        <p:nvSpPr>
          <p:cNvPr id="14378" name="Rectangle 49"/>
          <p:cNvSpPr>
            <a:spLocks noChangeArrowheads="1"/>
          </p:cNvSpPr>
          <p:nvPr/>
        </p:nvSpPr>
        <p:spPr bwMode="auto">
          <a:xfrm>
            <a:off x="8062913" y="4492625"/>
            <a:ext cx="121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5′</a:t>
            </a:r>
            <a:endParaRPr lang="en-US" sz="1200" b="1" i="1"/>
          </a:p>
        </p:txBody>
      </p:sp>
      <p:sp>
        <p:nvSpPr>
          <p:cNvPr id="14379" name="Rectangle 49"/>
          <p:cNvSpPr>
            <a:spLocks noChangeArrowheads="1"/>
          </p:cNvSpPr>
          <p:nvPr/>
        </p:nvSpPr>
        <p:spPr bwMode="auto">
          <a:xfrm>
            <a:off x="6226175" y="4540250"/>
            <a:ext cx="12182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3′</a:t>
            </a:r>
            <a:endParaRPr lang="en-US" sz="1200" b="1" i="1"/>
          </a:p>
        </p:txBody>
      </p:sp>
      <p:sp>
        <p:nvSpPr>
          <p:cNvPr id="1438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Neighboring genes may be coded on opposite DNA strands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38325" y="2794000"/>
            <a:ext cx="50482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291013" y="2803525"/>
            <a:ext cx="50482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6762750" y="2794000"/>
            <a:ext cx="504825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296150" y="4105275"/>
            <a:ext cx="0" cy="266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643438" y="4132263"/>
            <a:ext cx="0" cy="266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1973263" y="4132263"/>
            <a:ext cx="0" cy="266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87" name="Rectangle 49"/>
          <p:cNvSpPr>
            <a:spLocks noChangeArrowheads="1"/>
          </p:cNvSpPr>
          <p:nvPr/>
        </p:nvSpPr>
        <p:spPr bwMode="auto">
          <a:xfrm>
            <a:off x="482600" y="5027613"/>
            <a:ext cx="7117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Direction of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translation</a:t>
            </a:r>
            <a:endParaRPr lang="en-US" sz="1000" b="1"/>
          </a:p>
        </p:txBody>
      </p:sp>
      <p:sp>
        <p:nvSpPr>
          <p:cNvPr id="14388" name="Rectangle 49"/>
          <p:cNvSpPr>
            <a:spLocks noChangeArrowheads="1"/>
          </p:cNvSpPr>
          <p:nvPr/>
        </p:nvSpPr>
        <p:spPr bwMode="auto">
          <a:xfrm>
            <a:off x="3760788" y="3931785"/>
            <a:ext cx="79508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Template strand</a:t>
            </a:r>
            <a:endParaRPr lang="en-US" sz="800" b="1" i="1" dirty="0"/>
          </a:p>
        </p:txBody>
      </p:sp>
      <p:sp>
        <p:nvSpPr>
          <p:cNvPr id="14389" name="Rectangle 49"/>
          <p:cNvSpPr>
            <a:spLocks noChangeArrowheads="1"/>
          </p:cNvSpPr>
          <p:nvPr/>
        </p:nvSpPr>
        <p:spPr bwMode="auto">
          <a:xfrm>
            <a:off x="1177925" y="3927249"/>
            <a:ext cx="79508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Helvetica" pitchFamily="34" charset="0"/>
              </a:rPr>
              <a:t>Template strand</a:t>
            </a:r>
            <a:endParaRPr lang="en-US" sz="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z="2800" smtClean="0"/>
              <a:t>Bacterial RNA Polymerase is made of five proteins (subunits)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108075" y="1598613"/>
          <a:ext cx="6510338" cy="334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Image" r:id="rId3" imgW="8491026" imgH="4364375" progId="Photoshop.Image.6">
                  <p:embed/>
                </p:oleObj>
              </mc:Choice>
              <mc:Fallback>
                <p:oleObj name="Image" r:id="rId3" imgW="8491026" imgH="4364375" progId="Photoshop.Image.6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1598613"/>
                        <a:ext cx="6510338" cy="334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52450" y="5124450"/>
            <a:ext cx="8020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Why is RNA polymerase able to do so many things that DNA polymerase can’t do? (e.g. start without a primer, recognize beginning sequences, “unzip” DNA template, “unwind” DNA template, etc.)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2457450" y="1066800"/>
            <a:ext cx="800100" cy="5124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42900"/>
            <a:ext cx="8458200" cy="914400"/>
          </a:xfrm>
        </p:spPr>
        <p:txBody>
          <a:bodyPr/>
          <a:lstStyle/>
          <a:p>
            <a:pPr eaLnBrk="1" hangingPunct="1"/>
            <a:r>
              <a:rPr lang="en-US" sz="2400" smtClean="0"/>
              <a:t>Specific gene expression in prokaryotes is specified by promoter sequence and sigma factor recognition</a:t>
            </a:r>
          </a:p>
        </p:txBody>
      </p:sp>
      <p:graphicFrame>
        <p:nvGraphicFramePr>
          <p:cNvPr id="20575" name="Group 95"/>
          <p:cNvGraphicFramePr>
            <a:graphicFrameLocks noGrp="1"/>
          </p:cNvGraphicFramePr>
          <p:nvPr/>
        </p:nvGraphicFramePr>
        <p:xfrm>
          <a:off x="104775" y="1539875"/>
          <a:ext cx="8916988" cy="5180014"/>
        </p:xfrm>
        <a:graphic>
          <a:graphicData uri="http://schemas.openxmlformats.org/drawingml/2006/table">
            <a:tbl>
              <a:tblPr/>
              <a:tblGrid>
                <a:gridCol w="1838325"/>
                <a:gridCol w="2281238"/>
                <a:gridCol w="2566987"/>
                <a:gridCol w="2230438"/>
              </a:tblGrid>
              <a:tr h="889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Sigma factor</a:t>
                      </a:r>
                    </a:p>
                  </a:txBody>
                  <a:tcPr marR="45720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Condition of cell when induced</a:t>
                      </a:r>
                    </a:p>
                  </a:txBody>
                  <a:tcPr marR="457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Promoter recognized</a:t>
                      </a:r>
                    </a:p>
                  </a:txBody>
                  <a:tcPr marR="457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 activated</a:t>
                      </a:r>
                    </a:p>
                  </a:txBody>
                  <a:tcPr marR="45720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9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 conditions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[-35]    -TTGACA-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[-10]    -TATAAT-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Genes for normal cell function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Heat shock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[-39]     –CCCC-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[-15]    -TATAAATA-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Heat shock proteins and chaperonins (protein “stabilizers”)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nitrogen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[-26]  -GTGGC-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[-14]  -TTGCA--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[Alternative a.a. synthesis]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4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s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T4 phage infection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[-15]  -TATAATA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[Restriction enzyme for destroying phage DNA]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276" descr="bro25332_14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5125" y="547688"/>
            <a:ext cx="6080125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635125" y="457200"/>
            <a:ext cx="6224588" cy="569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2335213" y="6618288"/>
            <a:ext cx="5872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900" b="1"/>
              <a:t>Copyright ©The McGraw-Hill Companies, Inc. Permission required for reproduction or display</a:t>
            </a:r>
          </a:p>
        </p:txBody>
      </p:sp>
      <p:sp>
        <p:nvSpPr>
          <p:cNvPr id="1696775" name="Text Box 7"/>
          <p:cNvSpPr txBox="1">
            <a:spLocks noChangeArrowheads="1"/>
          </p:cNvSpPr>
          <p:nvPr/>
        </p:nvSpPr>
        <p:spPr bwMode="auto">
          <a:xfrm>
            <a:off x="0" y="6553200"/>
            <a:ext cx="1462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200" b="1" dirty="0" err="1" smtClean="0">
                <a:latin typeface="+mn-lt"/>
              </a:rPr>
              <a:t>Brooker</a:t>
            </a:r>
            <a:r>
              <a:rPr lang="en-US" sz="1200" b="1" dirty="0" smtClean="0">
                <a:latin typeface="+mn-lt"/>
              </a:rPr>
              <a:t>, Fig 14.5</a:t>
            </a:r>
          </a:p>
        </p:txBody>
      </p:sp>
      <p:grpSp>
        <p:nvGrpSpPr>
          <p:cNvPr id="20486" name="Group 59"/>
          <p:cNvGrpSpPr>
            <a:grpSpLocks/>
          </p:cNvGrpSpPr>
          <p:nvPr/>
        </p:nvGrpSpPr>
        <p:grpSpPr bwMode="auto">
          <a:xfrm>
            <a:off x="7262813" y="1004888"/>
            <a:ext cx="457200" cy="149225"/>
            <a:chOff x="7666038" y="665163"/>
            <a:chExt cx="457200" cy="149225"/>
          </a:xfrm>
        </p:grpSpPr>
        <p:sp>
          <p:nvSpPr>
            <p:cNvPr id="20539" name="Line 7063"/>
            <p:cNvSpPr>
              <a:spLocks noChangeShapeType="1"/>
            </p:cNvSpPr>
            <p:nvPr/>
          </p:nvSpPr>
          <p:spPr bwMode="auto">
            <a:xfrm>
              <a:off x="7666038" y="738188"/>
              <a:ext cx="254000" cy="1587"/>
            </a:xfrm>
            <a:prstGeom prst="line">
              <a:avLst/>
            </a:prstGeom>
            <a:noFill/>
            <a:ln w="2133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Freeform 7064"/>
            <p:cNvSpPr>
              <a:spLocks/>
            </p:cNvSpPr>
            <p:nvPr/>
          </p:nvSpPr>
          <p:spPr bwMode="auto">
            <a:xfrm>
              <a:off x="7862888" y="665163"/>
              <a:ext cx="260350" cy="149225"/>
            </a:xfrm>
            <a:custGeom>
              <a:avLst/>
              <a:gdLst>
                <a:gd name="T0" fmla="*/ 0 w 164"/>
                <a:gd name="T1" fmla="*/ 0 h 94"/>
                <a:gd name="T2" fmla="*/ 2147483647 w 164"/>
                <a:gd name="T3" fmla="*/ 2147483647 h 94"/>
                <a:gd name="T4" fmla="*/ 0 w 164"/>
                <a:gd name="T5" fmla="*/ 2147483647 h 94"/>
                <a:gd name="T6" fmla="*/ 2147483647 w 164"/>
                <a:gd name="T7" fmla="*/ 2147483647 h 94"/>
                <a:gd name="T8" fmla="*/ 0 w 164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"/>
                <a:gd name="T16" fmla="*/ 0 h 94"/>
                <a:gd name="T17" fmla="*/ 164 w 164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" h="94">
                  <a:moveTo>
                    <a:pt x="0" y="0"/>
                  </a:moveTo>
                  <a:lnTo>
                    <a:pt x="20" y="46"/>
                  </a:lnTo>
                  <a:lnTo>
                    <a:pt x="0" y="94"/>
                  </a:lnTo>
                  <a:lnTo>
                    <a:pt x="164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7" name="Rectangle 7065"/>
          <p:cNvSpPr>
            <a:spLocks noChangeArrowheads="1"/>
          </p:cNvSpPr>
          <p:nvPr/>
        </p:nvSpPr>
        <p:spPr bwMode="auto">
          <a:xfrm>
            <a:off x="2106613" y="941388"/>
            <a:ext cx="10239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–35 region</a:t>
            </a:r>
            <a:endParaRPr lang="en-US" b="1"/>
          </a:p>
        </p:txBody>
      </p:sp>
      <p:sp>
        <p:nvSpPr>
          <p:cNvPr id="20488" name="Rectangle 7083"/>
          <p:cNvSpPr>
            <a:spLocks noChangeArrowheads="1"/>
          </p:cNvSpPr>
          <p:nvPr/>
        </p:nvSpPr>
        <p:spPr bwMode="auto">
          <a:xfrm>
            <a:off x="614363" y="1320800"/>
            <a:ext cx="101123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1">
                <a:solidFill>
                  <a:srgbClr val="000000"/>
                </a:solidFill>
                <a:latin typeface="Helvetica" pitchFamily="34" charset="0"/>
              </a:rPr>
              <a:t>lac </a:t>
            </a:r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operon</a:t>
            </a:r>
            <a:endParaRPr lang="en-US" b="1"/>
          </a:p>
        </p:txBody>
      </p:sp>
      <p:sp>
        <p:nvSpPr>
          <p:cNvPr id="20489" name="Rectangle 7092"/>
          <p:cNvSpPr>
            <a:spLocks noChangeArrowheads="1"/>
          </p:cNvSpPr>
          <p:nvPr/>
        </p:nvSpPr>
        <p:spPr bwMode="auto">
          <a:xfrm>
            <a:off x="614363" y="6200775"/>
            <a:ext cx="10826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Consensus</a:t>
            </a:r>
            <a:endParaRPr lang="en-US" b="1"/>
          </a:p>
        </p:txBody>
      </p:sp>
      <p:sp>
        <p:nvSpPr>
          <p:cNvPr id="20490" name="Rectangle 7101"/>
          <p:cNvSpPr>
            <a:spLocks noChangeArrowheads="1"/>
          </p:cNvSpPr>
          <p:nvPr/>
        </p:nvSpPr>
        <p:spPr bwMode="auto">
          <a:xfrm>
            <a:off x="614363" y="2041525"/>
            <a:ext cx="3365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1">
                <a:solidFill>
                  <a:srgbClr val="000000"/>
                </a:solidFill>
                <a:latin typeface="Helvetica" pitchFamily="34" charset="0"/>
              </a:rPr>
              <a:t>lac</a:t>
            </a:r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I</a:t>
            </a:r>
            <a:endParaRPr lang="en-US" b="1"/>
          </a:p>
        </p:txBody>
      </p:sp>
      <p:sp>
        <p:nvSpPr>
          <p:cNvPr id="20491" name="Rectangle 7105"/>
          <p:cNvSpPr>
            <a:spLocks noChangeArrowheads="1"/>
          </p:cNvSpPr>
          <p:nvPr/>
        </p:nvSpPr>
        <p:spPr bwMode="auto">
          <a:xfrm>
            <a:off x="614363" y="2701925"/>
            <a:ext cx="9874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1">
                <a:solidFill>
                  <a:srgbClr val="000000"/>
                </a:solidFill>
                <a:latin typeface="Helvetica" pitchFamily="34" charset="0"/>
              </a:rPr>
              <a:t>trp </a:t>
            </a:r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operon</a:t>
            </a:r>
            <a:endParaRPr lang="en-US" b="1"/>
          </a:p>
        </p:txBody>
      </p:sp>
      <p:sp>
        <p:nvSpPr>
          <p:cNvPr id="20492" name="Rectangle 7114"/>
          <p:cNvSpPr>
            <a:spLocks noChangeArrowheads="1"/>
          </p:cNvSpPr>
          <p:nvPr/>
        </p:nvSpPr>
        <p:spPr bwMode="auto">
          <a:xfrm>
            <a:off x="614363" y="3390900"/>
            <a:ext cx="46831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1">
                <a:solidFill>
                  <a:srgbClr val="000000"/>
                </a:solidFill>
                <a:latin typeface="Helvetica" pitchFamily="34" charset="0"/>
              </a:rPr>
              <a:t>rrn </a:t>
            </a:r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X</a:t>
            </a:r>
            <a:endParaRPr lang="en-US" b="1"/>
          </a:p>
        </p:txBody>
      </p:sp>
      <p:sp>
        <p:nvSpPr>
          <p:cNvPr id="20493" name="Rectangle 7118"/>
          <p:cNvSpPr>
            <a:spLocks noChangeArrowheads="1"/>
          </p:cNvSpPr>
          <p:nvPr/>
        </p:nvSpPr>
        <p:spPr bwMode="auto">
          <a:xfrm>
            <a:off x="614363" y="4117975"/>
            <a:ext cx="4445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1">
                <a:solidFill>
                  <a:srgbClr val="000000"/>
                </a:solidFill>
                <a:latin typeface="Helvetica" pitchFamily="34" charset="0"/>
              </a:rPr>
              <a:t>rec</a:t>
            </a:r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b="1"/>
          </a:p>
        </p:txBody>
      </p:sp>
      <p:sp>
        <p:nvSpPr>
          <p:cNvPr id="20494" name="Rectangle 7126"/>
          <p:cNvSpPr>
            <a:spLocks noChangeArrowheads="1"/>
          </p:cNvSpPr>
          <p:nvPr/>
        </p:nvSpPr>
        <p:spPr bwMode="auto">
          <a:xfrm>
            <a:off x="614363" y="5524500"/>
            <a:ext cx="669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tRNA</a:t>
            </a:r>
            <a:r>
              <a:rPr lang="en-US" sz="1700" baseline="30000">
                <a:solidFill>
                  <a:srgbClr val="000000"/>
                </a:solidFill>
                <a:latin typeface="Helvetica" pitchFamily="34" charset="0"/>
              </a:rPr>
              <a:t>tyr</a:t>
            </a:r>
            <a:endParaRPr lang="en-US" b="1" baseline="30000"/>
          </a:p>
        </p:txBody>
      </p:sp>
      <p:sp>
        <p:nvSpPr>
          <p:cNvPr id="20495" name="Rectangle 7144"/>
          <p:cNvSpPr>
            <a:spLocks noChangeArrowheads="1"/>
          </p:cNvSpPr>
          <p:nvPr/>
        </p:nvSpPr>
        <p:spPr bwMode="auto">
          <a:xfrm>
            <a:off x="5695950" y="915988"/>
            <a:ext cx="30638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+1 </a:t>
            </a:r>
            <a:endParaRPr lang="en-US" b="1"/>
          </a:p>
        </p:txBody>
      </p:sp>
      <p:sp>
        <p:nvSpPr>
          <p:cNvPr id="20496" name="Rectangle 7146"/>
          <p:cNvSpPr>
            <a:spLocks noChangeArrowheads="1"/>
          </p:cNvSpPr>
          <p:nvPr/>
        </p:nvSpPr>
        <p:spPr bwMode="auto">
          <a:xfrm>
            <a:off x="2179638" y="1355725"/>
            <a:ext cx="8397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TTTACA</a:t>
            </a:r>
            <a:endParaRPr lang="en-US" b="1"/>
          </a:p>
        </p:txBody>
      </p:sp>
      <p:sp>
        <p:nvSpPr>
          <p:cNvPr id="20497" name="Rectangle 7153"/>
          <p:cNvSpPr>
            <a:spLocks noChangeArrowheads="1"/>
          </p:cNvSpPr>
          <p:nvPr/>
        </p:nvSpPr>
        <p:spPr bwMode="auto">
          <a:xfrm>
            <a:off x="4002088" y="1355725"/>
            <a:ext cx="8397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TATGTT</a:t>
            </a:r>
            <a:endParaRPr lang="en-US" b="1"/>
          </a:p>
        </p:txBody>
      </p:sp>
      <p:sp>
        <p:nvSpPr>
          <p:cNvPr id="20498" name="Rectangle 7158"/>
          <p:cNvSpPr>
            <a:spLocks noChangeArrowheads="1"/>
          </p:cNvSpPr>
          <p:nvPr/>
        </p:nvSpPr>
        <p:spPr bwMode="auto">
          <a:xfrm>
            <a:off x="5764213" y="1293813"/>
            <a:ext cx="14446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b="1"/>
          </a:p>
        </p:txBody>
      </p:sp>
      <p:sp>
        <p:nvSpPr>
          <p:cNvPr id="20499" name="Rectangle 7159"/>
          <p:cNvSpPr>
            <a:spLocks noChangeArrowheads="1"/>
          </p:cNvSpPr>
          <p:nvPr/>
        </p:nvSpPr>
        <p:spPr bwMode="auto">
          <a:xfrm>
            <a:off x="3398838" y="1355725"/>
            <a:ext cx="3111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N</a:t>
            </a:r>
            <a:r>
              <a:rPr lang="en-US" sz="1700" baseline="-25000">
                <a:solidFill>
                  <a:srgbClr val="000000"/>
                </a:solidFill>
                <a:latin typeface="Helvetica" pitchFamily="34" charset="0"/>
              </a:rPr>
              <a:t>17</a:t>
            </a:r>
            <a:endParaRPr lang="en-US" b="1" baseline="-25000"/>
          </a:p>
        </p:txBody>
      </p:sp>
      <p:sp>
        <p:nvSpPr>
          <p:cNvPr id="20500" name="Rectangle 7162"/>
          <p:cNvSpPr>
            <a:spLocks noChangeArrowheads="1"/>
          </p:cNvSpPr>
          <p:nvPr/>
        </p:nvSpPr>
        <p:spPr bwMode="auto">
          <a:xfrm>
            <a:off x="5192713" y="1301750"/>
            <a:ext cx="2333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N</a:t>
            </a:r>
            <a:r>
              <a:rPr lang="en-US" sz="1700" baseline="-25000">
                <a:solidFill>
                  <a:srgbClr val="000000"/>
                </a:solidFill>
                <a:latin typeface="Helvetica" pitchFamily="34" charset="0"/>
              </a:rPr>
              <a:t>6</a:t>
            </a:r>
            <a:endParaRPr lang="en-US" b="1" baseline="-25000"/>
          </a:p>
        </p:txBody>
      </p:sp>
      <p:sp>
        <p:nvSpPr>
          <p:cNvPr id="20501" name="Rectangle 7164"/>
          <p:cNvSpPr>
            <a:spLocks noChangeArrowheads="1"/>
          </p:cNvSpPr>
          <p:nvPr/>
        </p:nvSpPr>
        <p:spPr bwMode="auto">
          <a:xfrm>
            <a:off x="2233613" y="2054225"/>
            <a:ext cx="936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GCGCAA</a:t>
            </a:r>
            <a:endParaRPr lang="en-US" b="1"/>
          </a:p>
        </p:txBody>
      </p:sp>
      <p:sp>
        <p:nvSpPr>
          <p:cNvPr id="20502" name="Rectangle 7170"/>
          <p:cNvSpPr>
            <a:spLocks noChangeArrowheads="1"/>
          </p:cNvSpPr>
          <p:nvPr/>
        </p:nvSpPr>
        <p:spPr bwMode="auto">
          <a:xfrm>
            <a:off x="4040188" y="2054225"/>
            <a:ext cx="8763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CATGAT</a:t>
            </a:r>
            <a:endParaRPr lang="en-US" b="1"/>
          </a:p>
        </p:txBody>
      </p:sp>
      <p:sp>
        <p:nvSpPr>
          <p:cNvPr id="20503" name="Rectangle 7176"/>
          <p:cNvSpPr>
            <a:spLocks noChangeArrowheads="1"/>
          </p:cNvSpPr>
          <p:nvPr/>
        </p:nvSpPr>
        <p:spPr bwMode="auto">
          <a:xfrm>
            <a:off x="5764213" y="1992313"/>
            <a:ext cx="14446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b="1"/>
          </a:p>
        </p:txBody>
      </p:sp>
      <p:sp>
        <p:nvSpPr>
          <p:cNvPr id="20504" name="Rectangle 7177"/>
          <p:cNvSpPr>
            <a:spLocks noChangeArrowheads="1"/>
          </p:cNvSpPr>
          <p:nvPr/>
        </p:nvSpPr>
        <p:spPr bwMode="auto">
          <a:xfrm>
            <a:off x="3452813" y="2054225"/>
            <a:ext cx="3111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N</a:t>
            </a:r>
            <a:r>
              <a:rPr lang="en-US" sz="1700" baseline="-25000">
                <a:solidFill>
                  <a:srgbClr val="000000"/>
                </a:solidFill>
                <a:latin typeface="Helvetica" pitchFamily="34" charset="0"/>
              </a:rPr>
              <a:t>17</a:t>
            </a:r>
            <a:endParaRPr lang="en-US" b="1" baseline="-25000"/>
          </a:p>
        </p:txBody>
      </p:sp>
      <p:sp>
        <p:nvSpPr>
          <p:cNvPr id="20505" name="Rectangle 7180"/>
          <p:cNvSpPr>
            <a:spLocks noChangeArrowheads="1"/>
          </p:cNvSpPr>
          <p:nvPr/>
        </p:nvSpPr>
        <p:spPr bwMode="auto">
          <a:xfrm>
            <a:off x="5246688" y="2000250"/>
            <a:ext cx="2333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N</a:t>
            </a:r>
            <a:r>
              <a:rPr lang="en-US" sz="1700" baseline="-25000">
                <a:solidFill>
                  <a:srgbClr val="000000"/>
                </a:solidFill>
                <a:latin typeface="Helvetica" pitchFamily="34" charset="0"/>
              </a:rPr>
              <a:t>7</a:t>
            </a:r>
            <a:endParaRPr lang="en-US" b="1" baseline="-25000"/>
          </a:p>
        </p:txBody>
      </p:sp>
      <p:sp>
        <p:nvSpPr>
          <p:cNvPr id="20506" name="Rectangle 7182"/>
          <p:cNvSpPr>
            <a:spLocks noChangeArrowheads="1"/>
          </p:cNvSpPr>
          <p:nvPr/>
        </p:nvSpPr>
        <p:spPr bwMode="auto">
          <a:xfrm>
            <a:off x="2233613" y="2736850"/>
            <a:ext cx="8763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TTGACA</a:t>
            </a:r>
            <a:endParaRPr lang="en-US" b="1"/>
          </a:p>
        </p:txBody>
      </p:sp>
      <p:sp>
        <p:nvSpPr>
          <p:cNvPr id="20507" name="Rectangle 7188"/>
          <p:cNvSpPr>
            <a:spLocks noChangeArrowheads="1"/>
          </p:cNvSpPr>
          <p:nvPr/>
        </p:nvSpPr>
        <p:spPr bwMode="auto">
          <a:xfrm>
            <a:off x="4040188" y="2733675"/>
            <a:ext cx="8397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TTAACT</a:t>
            </a:r>
            <a:endParaRPr lang="en-US" b="1"/>
          </a:p>
        </p:txBody>
      </p:sp>
      <p:sp>
        <p:nvSpPr>
          <p:cNvPr id="20508" name="Rectangle 7194"/>
          <p:cNvSpPr>
            <a:spLocks noChangeArrowheads="1"/>
          </p:cNvSpPr>
          <p:nvPr/>
        </p:nvSpPr>
        <p:spPr bwMode="auto">
          <a:xfrm>
            <a:off x="5764213" y="2674938"/>
            <a:ext cx="14446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b="1"/>
          </a:p>
        </p:txBody>
      </p:sp>
      <p:sp>
        <p:nvSpPr>
          <p:cNvPr id="20509" name="Rectangle 7195"/>
          <p:cNvSpPr>
            <a:spLocks noChangeArrowheads="1"/>
          </p:cNvSpPr>
          <p:nvPr/>
        </p:nvSpPr>
        <p:spPr bwMode="auto">
          <a:xfrm>
            <a:off x="3452813" y="2736850"/>
            <a:ext cx="3111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N</a:t>
            </a:r>
            <a:r>
              <a:rPr lang="en-US" sz="1700" baseline="-25000">
                <a:solidFill>
                  <a:srgbClr val="000000"/>
                </a:solidFill>
                <a:latin typeface="Helvetica" pitchFamily="34" charset="0"/>
              </a:rPr>
              <a:t>17</a:t>
            </a:r>
            <a:endParaRPr lang="en-US" b="1" baseline="-25000"/>
          </a:p>
        </p:txBody>
      </p:sp>
      <p:sp>
        <p:nvSpPr>
          <p:cNvPr id="20510" name="Rectangle 7198"/>
          <p:cNvSpPr>
            <a:spLocks noChangeArrowheads="1"/>
          </p:cNvSpPr>
          <p:nvPr/>
        </p:nvSpPr>
        <p:spPr bwMode="auto">
          <a:xfrm>
            <a:off x="5246688" y="2682875"/>
            <a:ext cx="2333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N</a:t>
            </a:r>
            <a:r>
              <a:rPr lang="en-US" sz="1700" baseline="-25000">
                <a:solidFill>
                  <a:srgbClr val="000000"/>
                </a:solidFill>
                <a:latin typeface="Helvetica" pitchFamily="34" charset="0"/>
              </a:rPr>
              <a:t>7</a:t>
            </a:r>
            <a:endParaRPr lang="en-US" b="1" baseline="-25000"/>
          </a:p>
        </p:txBody>
      </p:sp>
      <p:sp>
        <p:nvSpPr>
          <p:cNvPr id="20511" name="Rectangle 7200"/>
          <p:cNvSpPr>
            <a:spLocks noChangeArrowheads="1"/>
          </p:cNvSpPr>
          <p:nvPr/>
        </p:nvSpPr>
        <p:spPr bwMode="auto">
          <a:xfrm>
            <a:off x="2233613" y="3429000"/>
            <a:ext cx="8509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TTGTCT</a:t>
            </a:r>
            <a:endParaRPr lang="en-US" b="1"/>
          </a:p>
        </p:txBody>
      </p:sp>
      <p:sp>
        <p:nvSpPr>
          <p:cNvPr id="20512" name="Rectangle 7206"/>
          <p:cNvSpPr>
            <a:spLocks noChangeArrowheads="1"/>
          </p:cNvSpPr>
          <p:nvPr/>
        </p:nvSpPr>
        <p:spPr bwMode="auto">
          <a:xfrm>
            <a:off x="4040188" y="3425825"/>
            <a:ext cx="8286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TAATAT</a:t>
            </a:r>
            <a:endParaRPr lang="en-US" b="1"/>
          </a:p>
        </p:txBody>
      </p:sp>
      <p:sp>
        <p:nvSpPr>
          <p:cNvPr id="20513" name="Rectangle 7212"/>
          <p:cNvSpPr>
            <a:spLocks noChangeArrowheads="1"/>
          </p:cNvSpPr>
          <p:nvPr/>
        </p:nvSpPr>
        <p:spPr bwMode="auto">
          <a:xfrm>
            <a:off x="5764213" y="3367088"/>
            <a:ext cx="14446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b="1"/>
          </a:p>
        </p:txBody>
      </p:sp>
      <p:sp>
        <p:nvSpPr>
          <p:cNvPr id="20514" name="Rectangle 7213"/>
          <p:cNvSpPr>
            <a:spLocks noChangeArrowheads="1"/>
          </p:cNvSpPr>
          <p:nvPr/>
        </p:nvSpPr>
        <p:spPr bwMode="auto">
          <a:xfrm>
            <a:off x="3452813" y="3429000"/>
            <a:ext cx="3111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N</a:t>
            </a:r>
            <a:r>
              <a:rPr lang="en-US" sz="1700" baseline="-25000">
                <a:solidFill>
                  <a:srgbClr val="000000"/>
                </a:solidFill>
                <a:latin typeface="Helvetica" pitchFamily="34" charset="0"/>
              </a:rPr>
              <a:t>16</a:t>
            </a:r>
            <a:endParaRPr lang="en-US" b="1" baseline="-25000"/>
          </a:p>
        </p:txBody>
      </p:sp>
      <p:sp>
        <p:nvSpPr>
          <p:cNvPr id="20515" name="Rectangle 7216"/>
          <p:cNvSpPr>
            <a:spLocks noChangeArrowheads="1"/>
          </p:cNvSpPr>
          <p:nvPr/>
        </p:nvSpPr>
        <p:spPr bwMode="auto">
          <a:xfrm>
            <a:off x="5246688" y="3375025"/>
            <a:ext cx="2333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N</a:t>
            </a:r>
            <a:r>
              <a:rPr lang="en-US" sz="1700" baseline="-25000">
                <a:solidFill>
                  <a:srgbClr val="000000"/>
                </a:solidFill>
                <a:latin typeface="Helvetica" pitchFamily="34" charset="0"/>
              </a:rPr>
              <a:t>7</a:t>
            </a:r>
            <a:endParaRPr lang="en-US" b="1" baseline="-25000"/>
          </a:p>
        </p:txBody>
      </p:sp>
      <p:sp>
        <p:nvSpPr>
          <p:cNvPr id="20516" name="Rectangle 7218"/>
          <p:cNvSpPr>
            <a:spLocks noChangeArrowheads="1"/>
          </p:cNvSpPr>
          <p:nvPr/>
        </p:nvSpPr>
        <p:spPr bwMode="auto">
          <a:xfrm>
            <a:off x="2233613" y="4121150"/>
            <a:ext cx="8524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TTGATA</a:t>
            </a:r>
            <a:endParaRPr lang="en-US" b="1"/>
          </a:p>
        </p:txBody>
      </p:sp>
      <p:sp>
        <p:nvSpPr>
          <p:cNvPr id="20517" name="Rectangle 7224"/>
          <p:cNvSpPr>
            <a:spLocks noChangeArrowheads="1"/>
          </p:cNvSpPr>
          <p:nvPr/>
        </p:nvSpPr>
        <p:spPr bwMode="auto">
          <a:xfrm>
            <a:off x="4040188" y="4121150"/>
            <a:ext cx="8286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TATAAT</a:t>
            </a:r>
            <a:endParaRPr lang="en-US" b="1"/>
          </a:p>
        </p:txBody>
      </p:sp>
      <p:sp>
        <p:nvSpPr>
          <p:cNvPr id="20518" name="Rectangle 7230"/>
          <p:cNvSpPr>
            <a:spLocks noChangeArrowheads="1"/>
          </p:cNvSpPr>
          <p:nvPr/>
        </p:nvSpPr>
        <p:spPr bwMode="auto">
          <a:xfrm>
            <a:off x="5764213" y="4059238"/>
            <a:ext cx="14446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b="1"/>
          </a:p>
        </p:txBody>
      </p:sp>
      <p:sp>
        <p:nvSpPr>
          <p:cNvPr id="20519" name="Rectangle 7231"/>
          <p:cNvSpPr>
            <a:spLocks noChangeArrowheads="1"/>
          </p:cNvSpPr>
          <p:nvPr/>
        </p:nvSpPr>
        <p:spPr bwMode="auto">
          <a:xfrm>
            <a:off x="3452813" y="4121150"/>
            <a:ext cx="3111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N</a:t>
            </a:r>
            <a:r>
              <a:rPr lang="en-US" sz="1700" baseline="-25000">
                <a:solidFill>
                  <a:srgbClr val="000000"/>
                </a:solidFill>
                <a:latin typeface="Helvetica" pitchFamily="34" charset="0"/>
              </a:rPr>
              <a:t>16</a:t>
            </a:r>
            <a:endParaRPr lang="en-US" b="1" baseline="-25000"/>
          </a:p>
        </p:txBody>
      </p:sp>
      <p:sp>
        <p:nvSpPr>
          <p:cNvPr id="20520" name="Rectangle 7234"/>
          <p:cNvSpPr>
            <a:spLocks noChangeArrowheads="1"/>
          </p:cNvSpPr>
          <p:nvPr/>
        </p:nvSpPr>
        <p:spPr bwMode="auto">
          <a:xfrm>
            <a:off x="5246688" y="4067175"/>
            <a:ext cx="2333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N</a:t>
            </a:r>
            <a:r>
              <a:rPr lang="en-US" sz="1700" baseline="-25000">
                <a:solidFill>
                  <a:srgbClr val="000000"/>
                </a:solidFill>
                <a:latin typeface="Helvetica" pitchFamily="34" charset="0"/>
              </a:rPr>
              <a:t>7</a:t>
            </a:r>
            <a:endParaRPr lang="en-US" b="1" baseline="-25000"/>
          </a:p>
        </p:txBody>
      </p:sp>
      <p:sp>
        <p:nvSpPr>
          <p:cNvPr id="20521" name="Rectangle 7236"/>
          <p:cNvSpPr>
            <a:spLocks noChangeArrowheads="1"/>
          </p:cNvSpPr>
          <p:nvPr/>
        </p:nvSpPr>
        <p:spPr bwMode="auto">
          <a:xfrm>
            <a:off x="2233613" y="4813300"/>
            <a:ext cx="86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TTCCAA</a:t>
            </a:r>
            <a:endParaRPr lang="en-US" b="1"/>
          </a:p>
        </p:txBody>
      </p:sp>
      <p:sp>
        <p:nvSpPr>
          <p:cNvPr id="20522" name="Rectangle 7243"/>
          <p:cNvSpPr>
            <a:spLocks noChangeArrowheads="1"/>
          </p:cNvSpPr>
          <p:nvPr/>
        </p:nvSpPr>
        <p:spPr bwMode="auto">
          <a:xfrm>
            <a:off x="4040188" y="4813300"/>
            <a:ext cx="8397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TATACT</a:t>
            </a:r>
            <a:endParaRPr lang="en-US" b="1"/>
          </a:p>
        </p:txBody>
      </p:sp>
      <p:sp>
        <p:nvSpPr>
          <p:cNvPr id="20523" name="Rectangle 7249"/>
          <p:cNvSpPr>
            <a:spLocks noChangeArrowheads="1"/>
          </p:cNvSpPr>
          <p:nvPr/>
        </p:nvSpPr>
        <p:spPr bwMode="auto">
          <a:xfrm>
            <a:off x="5764213" y="4751388"/>
            <a:ext cx="14446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b="1"/>
          </a:p>
        </p:txBody>
      </p:sp>
      <p:sp>
        <p:nvSpPr>
          <p:cNvPr id="20524" name="Rectangle 7250"/>
          <p:cNvSpPr>
            <a:spLocks noChangeArrowheads="1"/>
          </p:cNvSpPr>
          <p:nvPr/>
        </p:nvSpPr>
        <p:spPr bwMode="auto">
          <a:xfrm>
            <a:off x="3452813" y="4813300"/>
            <a:ext cx="3111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N</a:t>
            </a:r>
            <a:r>
              <a:rPr lang="en-US" sz="1700" baseline="-25000">
                <a:solidFill>
                  <a:srgbClr val="000000"/>
                </a:solidFill>
                <a:latin typeface="Helvetica" pitchFamily="34" charset="0"/>
              </a:rPr>
              <a:t>17</a:t>
            </a:r>
            <a:endParaRPr lang="en-US" b="1" baseline="-25000"/>
          </a:p>
        </p:txBody>
      </p:sp>
      <p:sp>
        <p:nvSpPr>
          <p:cNvPr id="20525" name="Rectangle 7253"/>
          <p:cNvSpPr>
            <a:spLocks noChangeArrowheads="1"/>
          </p:cNvSpPr>
          <p:nvPr/>
        </p:nvSpPr>
        <p:spPr bwMode="auto">
          <a:xfrm>
            <a:off x="5246688" y="4759325"/>
            <a:ext cx="2365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N</a:t>
            </a:r>
            <a:r>
              <a:rPr lang="en-US" sz="1700" baseline="-25000">
                <a:solidFill>
                  <a:srgbClr val="000000"/>
                </a:solidFill>
                <a:latin typeface="Helvetica" pitchFamily="34" charset="0"/>
              </a:rPr>
              <a:t>6</a:t>
            </a:r>
            <a:endParaRPr lang="en-US" b="1" baseline="-25000"/>
          </a:p>
        </p:txBody>
      </p:sp>
      <p:sp>
        <p:nvSpPr>
          <p:cNvPr id="20526" name="Rectangle 7255"/>
          <p:cNvSpPr>
            <a:spLocks noChangeArrowheads="1"/>
          </p:cNvSpPr>
          <p:nvPr/>
        </p:nvSpPr>
        <p:spPr bwMode="auto">
          <a:xfrm>
            <a:off x="2233613" y="5505450"/>
            <a:ext cx="8397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TTTACA</a:t>
            </a:r>
            <a:endParaRPr lang="en-US" b="1"/>
          </a:p>
        </p:txBody>
      </p:sp>
      <p:sp>
        <p:nvSpPr>
          <p:cNvPr id="20527" name="Rectangle 7261"/>
          <p:cNvSpPr>
            <a:spLocks noChangeArrowheads="1"/>
          </p:cNvSpPr>
          <p:nvPr/>
        </p:nvSpPr>
        <p:spPr bwMode="auto">
          <a:xfrm>
            <a:off x="4040188" y="5505450"/>
            <a:ext cx="8524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TATGAT</a:t>
            </a:r>
            <a:endParaRPr lang="en-US" b="1"/>
          </a:p>
        </p:txBody>
      </p:sp>
      <p:sp>
        <p:nvSpPr>
          <p:cNvPr id="20528" name="Rectangle 7267"/>
          <p:cNvSpPr>
            <a:spLocks noChangeArrowheads="1"/>
          </p:cNvSpPr>
          <p:nvPr/>
        </p:nvSpPr>
        <p:spPr bwMode="auto">
          <a:xfrm>
            <a:off x="2233613" y="6203950"/>
            <a:ext cx="8763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TTGACA</a:t>
            </a:r>
            <a:endParaRPr lang="en-US" b="1"/>
          </a:p>
        </p:txBody>
      </p:sp>
      <p:sp>
        <p:nvSpPr>
          <p:cNvPr id="20529" name="Rectangle 7273"/>
          <p:cNvSpPr>
            <a:spLocks noChangeArrowheads="1"/>
          </p:cNvSpPr>
          <p:nvPr/>
        </p:nvSpPr>
        <p:spPr bwMode="auto">
          <a:xfrm>
            <a:off x="4040188" y="6203950"/>
            <a:ext cx="82867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TATAAT</a:t>
            </a:r>
            <a:endParaRPr lang="en-US" b="1"/>
          </a:p>
        </p:txBody>
      </p:sp>
      <p:sp>
        <p:nvSpPr>
          <p:cNvPr id="20530" name="Rectangle 7279"/>
          <p:cNvSpPr>
            <a:spLocks noChangeArrowheads="1"/>
          </p:cNvSpPr>
          <p:nvPr/>
        </p:nvSpPr>
        <p:spPr bwMode="auto">
          <a:xfrm>
            <a:off x="5764213" y="5443538"/>
            <a:ext cx="144462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b="1"/>
          </a:p>
        </p:txBody>
      </p:sp>
      <p:sp>
        <p:nvSpPr>
          <p:cNvPr id="20531" name="Rectangle 7280"/>
          <p:cNvSpPr>
            <a:spLocks noChangeArrowheads="1"/>
          </p:cNvSpPr>
          <p:nvPr/>
        </p:nvSpPr>
        <p:spPr bwMode="auto">
          <a:xfrm>
            <a:off x="3452813" y="5505450"/>
            <a:ext cx="3111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N</a:t>
            </a:r>
            <a:r>
              <a:rPr lang="en-US" sz="1700" baseline="-25000">
                <a:solidFill>
                  <a:srgbClr val="000000"/>
                </a:solidFill>
                <a:latin typeface="Helvetica" pitchFamily="34" charset="0"/>
              </a:rPr>
              <a:t>16</a:t>
            </a:r>
            <a:endParaRPr lang="en-US" b="1" baseline="-25000"/>
          </a:p>
        </p:txBody>
      </p:sp>
      <p:sp>
        <p:nvSpPr>
          <p:cNvPr id="20532" name="Rectangle 7283"/>
          <p:cNvSpPr>
            <a:spLocks noChangeArrowheads="1"/>
          </p:cNvSpPr>
          <p:nvPr/>
        </p:nvSpPr>
        <p:spPr bwMode="auto">
          <a:xfrm>
            <a:off x="5246688" y="5451475"/>
            <a:ext cx="2333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N</a:t>
            </a:r>
            <a:r>
              <a:rPr lang="en-US" sz="1700" baseline="-25000">
                <a:solidFill>
                  <a:srgbClr val="000000"/>
                </a:solidFill>
                <a:latin typeface="Helvetica" pitchFamily="34" charset="0"/>
              </a:rPr>
              <a:t>7</a:t>
            </a:r>
            <a:endParaRPr lang="en-US" b="1" baseline="-25000"/>
          </a:p>
        </p:txBody>
      </p:sp>
      <p:sp>
        <p:nvSpPr>
          <p:cNvPr id="20533" name="Rectangle 7074"/>
          <p:cNvSpPr>
            <a:spLocks noChangeArrowheads="1"/>
          </p:cNvSpPr>
          <p:nvPr/>
        </p:nvSpPr>
        <p:spPr bwMode="auto">
          <a:xfrm>
            <a:off x="3894138" y="957263"/>
            <a:ext cx="10239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–10 region</a:t>
            </a:r>
            <a:endParaRPr lang="en-US" b="1"/>
          </a:p>
        </p:txBody>
      </p:sp>
      <p:sp>
        <p:nvSpPr>
          <p:cNvPr id="20534" name="Rectangle 7118"/>
          <p:cNvSpPr>
            <a:spLocks noChangeArrowheads="1"/>
          </p:cNvSpPr>
          <p:nvPr/>
        </p:nvSpPr>
        <p:spPr bwMode="auto">
          <a:xfrm>
            <a:off x="642938" y="4822825"/>
            <a:ext cx="4206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i="1">
                <a:solidFill>
                  <a:srgbClr val="000000"/>
                </a:solidFill>
                <a:latin typeface="Helvetica" pitchFamily="34" charset="0"/>
              </a:rPr>
              <a:t>lex</a:t>
            </a:r>
            <a:r>
              <a:rPr lang="en-US" sz="170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b="1"/>
          </a:p>
        </p:txBody>
      </p:sp>
      <p:grpSp>
        <p:nvGrpSpPr>
          <p:cNvPr id="20535" name="Group 58"/>
          <p:cNvGrpSpPr>
            <a:grpSpLocks/>
          </p:cNvGrpSpPr>
          <p:nvPr/>
        </p:nvGrpSpPr>
        <p:grpSpPr bwMode="auto">
          <a:xfrm>
            <a:off x="5900738" y="852488"/>
            <a:ext cx="1371600" cy="334962"/>
            <a:chOff x="6303203" y="511018"/>
            <a:chExt cx="1372234" cy="336926"/>
          </a:xfrm>
        </p:grpSpPr>
        <p:sp>
          <p:nvSpPr>
            <p:cNvPr id="139" name="Rectangle 7144"/>
            <p:cNvSpPr>
              <a:spLocks noChangeArrowheads="1"/>
            </p:cNvSpPr>
            <p:nvPr/>
          </p:nvSpPr>
          <p:spPr bwMode="auto">
            <a:xfrm>
              <a:off x="6435725" y="575532"/>
              <a:ext cx="11444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dirty="0">
                  <a:ln w="28575">
                    <a:solidFill>
                      <a:schemeClr val="bg1"/>
                    </a:solidFill>
                  </a:ln>
                  <a:solidFill>
                    <a:srgbClr val="FFFFFF"/>
                  </a:solidFill>
                  <a:latin typeface="Helvetica" pitchFamily="34" charset="0"/>
                </a:rPr>
                <a:t>Transcribed</a:t>
              </a:r>
              <a:endParaRPr lang="en-US" b="1" dirty="0">
                <a:ln w="28575">
                  <a:solidFill>
                    <a:schemeClr val="bg1"/>
                  </a:solidFill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0538" name="Rectangle 7144"/>
            <p:cNvSpPr>
              <a:spLocks noChangeArrowheads="1"/>
            </p:cNvSpPr>
            <p:nvPr/>
          </p:nvSpPr>
          <p:spPr bwMode="auto">
            <a:xfrm>
              <a:off x="6435725" y="575532"/>
              <a:ext cx="1141941" cy="26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FF0000"/>
                  </a:solidFill>
                  <a:latin typeface="Helvetica" pitchFamily="34" charset="0"/>
                </a:rPr>
                <a:t>Transcribed</a:t>
              </a:r>
              <a:endParaRPr lang="en-US" b="1">
                <a:solidFill>
                  <a:srgbClr val="FF0000"/>
                </a:solidFill>
              </a:endParaRPr>
            </a:p>
          </p:txBody>
        </p:sp>
      </p:grpSp>
      <p:sp>
        <p:nvSpPr>
          <p:cNvPr id="20536" name="Tit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87375"/>
          </a:xfrm>
        </p:spPr>
        <p:txBody>
          <a:bodyPr/>
          <a:lstStyle/>
          <a:p>
            <a:r>
              <a:rPr lang="en-US" sz="2400" b="1" smtClean="0"/>
              <a:t>Promoter sequences of various bacterial genes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6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6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67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Upstream consensus sequences in bacterial promoters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317500" y="1654175"/>
          <a:ext cx="8509000" cy="354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Image" r:id="rId3" imgW="8509313" imgH="3547579" progId="Photoshop.Image.6">
                  <p:embed/>
                </p:oleObj>
              </mc:Choice>
              <mc:Fallback>
                <p:oleObj name="Image" r:id="rId3" imgW="8509313" imgH="3547579" progId="Photoshop.Image.6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654175"/>
                        <a:ext cx="8509000" cy="354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601" name="Text Box 25"/>
          <p:cNvSpPr txBox="1">
            <a:spLocks noChangeArrowheads="1"/>
          </p:cNvSpPr>
          <p:nvPr/>
        </p:nvSpPr>
        <p:spPr bwMode="auto">
          <a:xfrm>
            <a:off x="185738" y="6400800"/>
            <a:ext cx="1423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200" b="1" dirty="0" err="1" smtClean="0">
                <a:latin typeface="+mn-lt"/>
              </a:rPr>
              <a:t>Brooker</a:t>
            </a:r>
            <a:r>
              <a:rPr lang="en-US" sz="1200" b="1" dirty="0" smtClean="0">
                <a:latin typeface="+mn-lt"/>
              </a:rPr>
              <a:t>, Fig 14.3</a:t>
            </a:r>
          </a:p>
        </p:txBody>
      </p:sp>
      <p:pic>
        <p:nvPicPr>
          <p:cNvPr id="21507" name="Picture 850" descr="bro25332_14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1022350"/>
            <a:ext cx="4397375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8" name="Group 845"/>
          <p:cNvGrpSpPr>
            <a:grpSpLocks/>
          </p:cNvGrpSpPr>
          <p:nvPr/>
        </p:nvGrpSpPr>
        <p:grpSpPr bwMode="auto">
          <a:xfrm>
            <a:off x="2706688" y="1436688"/>
            <a:ext cx="92075" cy="1060450"/>
            <a:chOff x="2706688" y="1436688"/>
            <a:chExt cx="92075" cy="1060450"/>
          </a:xfrm>
        </p:grpSpPr>
        <p:sp>
          <p:nvSpPr>
            <p:cNvPr id="21552" name="Line 729"/>
            <p:cNvSpPr>
              <a:spLocks noChangeShapeType="1"/>
            </p:cNvSpPr>
            <p:nvPr/>
          </p:nvSpPr>
          <p:spPr bwMode="auto">
            <a:xfrm>
              <a:off x="2754313" y="1436688"/>
              <a:ext cx="1587" cy="936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730"/>
            <p:cNvSpPr>
              <a:spLocks/>
            </p:cNvSpPr>
            <p:nvPr/>
          </p:nvSpPr>
          <p:spPr bwMode="auto">
            <a:xfrm>
              <a:off x="2706688" y="2338388"/>
              <a:ext cx="92075" cy="158750"/>
            </a:xfrm>
            <a:custGeom>
              <a:avLst/>
              <a:gdLst>
                <a:gd name="T0" fmla="*/ 2147483647 w 58"/>
                <a:gd name="T1" fmla="*/ 0 h 100"/>
                <a:gd name="T2" fmla="*/ 2147483647 w 58"/>
                <a:gd name="T3" fmla="*/ 2147483647 h 100"/>
                <a:gd name="T4" fmla="*/ 0 w 58"/>
                <a:gd name="T5" fmla="*/ 0 h 100"/>
                <a:gd name="T6" fmla="*/ 2147483647 w 58"/>
                <a:gd name="T7" fmla="*/ 2147483647 h 100"/>
                <a:gd name="T8" fmla="*/ 2147483647 w 58"/>
                <a:gd name="T9" fmla="*/ 0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00"/>
                <a:gd name="T17" fmla="*/ 58 w 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00">
                  <a:moveTo>
                    <a:pt x="58" y="0"/>
                  </a:moveTo>
                  <a:lnTo>
                    <a:pt x="30" y="12"/>
                  </a:lnTo>
                  <a:lnTo>
                    <a:pt x="0" y="0"/>
                  </a:lnTo>
                  <a:lnTo>
                    <a:pt x="30" y="10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09" name="Group 846"/>
          <p:cNvGrpSpPr>
            <a:grpSpLocks/>
          </p:cNvGrpSpPr>
          <p:nvPr/>
        </p:nvGrpSpPr>
        <p:grpSpPr bwMode="auto">
          <a:xfrm>
            <a:off x="2706688" y="3062288"/>
            <a:ext cx="92075" cy="530225"/>
            <a:chOff x="2706688" y="3062288"/>
            <a:chExt cx="92075" cy="530225"/>
          </a:xfrm>
        </p:grpSpPr>
        <p:sp>
          <p:nvSpPr>
            <p:cNvPr id="21550" name="Line 731"/>
            <p:cNvSpPr>
              <a:spLocks noChangeShapeType="1"/>
            </p:cNvSpPr>
            <p:nvPr/>
          </p:nvSpPr>
          <p:spPr bwMode="auto">
            <a:xfrm>
              <a:off x="2754313" y="3062288"/>
              <a:ext cx="1587" cy="403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Freeform 732"/>
            <p:cNvSpPr>
              <a:spLocks/>
            </p:cNvSpPr>
            <p:nvPr/>
          </p:nvSpPr>
          <p:spPr bwMode="auto">
            <a:xfrm>
              <a:off x="2706688" y="3430588"/>
              <a:ext cx="92075" cy="161925"/>
            </a:xfrm>
            <a:custGeom>
              <a:avLst/>
              <a:gdLst>
                <a:gd name="T0" fmla="*/ 2147483647 w 58"/>
                <a:gd name="T1" fmla="*/ 0 h 102"/>
                <a:gd name="T2" fmla="*/ 2147483647 w 58"/>
                <a:gd name="T3" fmla="*/ 2147483647 h 102"/>
                <a:gd name="T4" fmla="*/ 0 w 58"/>
                <a:gd name="T5" fmla="*/ 0 h 102"/>
                <a:gd name="T6" fmla="*/ 2147483647 w 58"/>
                <a:gd name="T7" fmla="*/ 2147483647 h 102"/>
                <a:gd name="T8" fmla="*/ 2147483647 w 58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02"/>
                <a:gd name="T17" fmla="*/ 58 w 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02">
                  <a:moveTo>
                    <a:pt x="58" y="0"/>
                  </a:moveTo>
                  <a:lnTo>
                    <a:pt x="30" y="14"/>
                  </a:lnTo>
                  <a:lnTo>
                    <a:pt x="0" y="0"/>
                  </a:lnTo>
                  <a:lnTo>
                    <a:pt x="30" y="10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0" name="Group 847"/>
          <p:cNvGrpSpPr>
            <a:grpSpLocks/>
          </p:cNvGrpSpPr>
          <p:nvPr/>
        </p:nvGrpSpPr>
        <p:grpSpPr bwMode="auto">
          <a:xfrm>
            <a:off x="2706688" y="4354513"/>
            <a:ext cx="92075" cy="727075"/>
            <a:chOff x="2706688" y="4354513"/>
            <a:chExt cx="92075" cy="727075"/>
          </a:xfrm>
        </p:grpSpPr>
        <p:sp>
          <p:nvSpPr>
            <p:cNvPr id="21548" name="Line 733"/>
            <p:cNvSpPr>
              <a:spLocks noChangeShapeType="1"/>
            </p:cNvSpPr>
            <p:nvPr/>
          </p:nvSpPr>
          <p:spPr bwMode="auto">
            <a:xfrm>
              <a:off x="2754313" y="4354513"/>
              <a:ext cx="1587" cy="600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734"/>
            <p:cNvSpPr>
              <a:spLocks/>
            </p:cNvSpPr>
            <p:nvPr/>
          </p:nvSpPr>
          <p:spPr bwMode="auto">
            <a:xfrm>
              <a:off x="2706688" y="4919663"/>
              <a:ext cx="92075" cy="161925"/>
            </a:xfrm>
            <a:custGeom>
              <a:avLst/>
              <a:gdLst>
                <a:gd name="T0" fmla="*/ 2147483647 w 58"/>
                <a:gd name="T1" fmla="*/ 0 h 102"/>
                <a:gd name="T2" fmla="*/ 2147483647 w 58"/>
                <a:gd name="T3" fmla="*/ 2147483647 h 102"/>
                <a:gd name="T4" fmla="*/ 0 w 58"/>
                <a:gd name="T5" fmla="*/ 0 h 102"/>
                <a:gd name="T6" fmla="*/ 2147483647 w 58"/>
                <a:gd name="T7" fmla="*/ 2147483647 h 102"/>
                <a:gd name="T8" fmla="*/ 2147483647 w 58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02"/>
                <a:gd name="T17" fmla="*/ 58 w 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02">
                  <a:moveTo>
                    <a:pt x="58" y="0"/>
                  </a:moveTo>
                  <a:lnTo>
                    <a:pt x="30" y="14"/>
                  </a:lnTo>
                  <a:lnTo>
                    <a:pt x="0" y="0"/>
                  </a:lnTo>
                  <a:lnTo>
                    <a:pt x="30" y="10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1" name="Rectangle 735"/>
          <p:cNvSpPr>
            <a:spLocks noChangeArrowheads="1"/>
          </p:cNvSpPr>
          <p:nvPr/>
        </p:nvSpPr>
        <p:spPr bwMode="auto">
          <a:xfrm>
            <a:off x="1668463" y="687388"/>
            <a:ext cx="1046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DNA of a gene</a:t>
            </a:r>
            <a:endParaRPr lang="en-US" sz="2800" b="1"/>
          </a:p>
        </p:txBody>
      </p:sp>
      <p:sp>
        <p:nvSpPr>
          <p:cNvPr id="21512" name="Rectangle 745"/>
          <p:cNvSpPr>
            <a:spLocks noChangeArrowheads="1"/>
          </p:cNvSpPr>
          <p:nvPr/>
        </p:nvSpPr>
        <p:spPr bwMode="auto">
          <a:xfrm>
            <a:off x="582613" y="1370013"/>
            <a:ext cx="6826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Promoter</a:t>
            </a:r>
            <a:endParaRPr lang="en-US" sz="2800" b="1"/>
          </a:p>
        </p:txBody>
      </p:sp>
      <p:sp>
        <p:nvSpPr>
          <p:cNvPr id="21513" name="Rectangle 753"/>
          <p:cNvSpPr>
            <a:spLocks noChangeArrowheads="1"/>
          </p:cNvSpPr>
          <p:nvPr/>
        </p:nvSpPr>
        <p:spPr bwMode="auto">
          <a:xfrm>
            <a:off x="4113213" y="1370013"/>
            <a:ext cx="7921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Terminator</a:t>
            </a:r>
            <a:endParaRPr lang="en-US" sz="2800" b="1"/>
          </a:p>
        </p:txBody>
      </p:sp>
      <p:grpSp>
        <p:nvGrpSpPr>
          <p:cNvPr id="21514" name="Group 833"/>
          <p:cNvGrpSpPr>
            <a:grpSpLocks/>
          </p:cNvGrpSpPr>
          <p:nvPr/>
        </p:nvGrpSpPr>
        <p:grpSpPr bwMode="auto">
          <a:xfrm>
            <a:off x="557213" y="1262063"/>
            <a:ext cx="600075" cy="107950"/>
            <a:chOff x="557213" y="1262063"/>
            <a:chExt cx="600075" cy="107950"/>
          </a:xfrm>
        </p:grpSpPr>
        <p:sp>
          <p:nvSpPr>
            <p:cNvPr id="21546" name="Line 763"/>
            <p:cNvSpPr>
              <a:spLocks noChangeShapeType="1"/>
            </p:cNvSpPr>
            <p:nvPr/>
          </p:nvSpPr>
          <p:spPr bwMode="auto">
            <a:xfrm flipV="1">
              <a:off x="855663" y="1319213"/>
              <a:ext cx="1587" cy="508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764"/>
            <p:cNvSpPr>
              <a:spLocks/>
            </p:cNvSpPr>
            <p:nvPr/>
          </p:nvSpPr>
          <p:spPr bwMode="auto">
            <a:xfrm>
              <a:off x="557213" y="1262063"/>
              <a:ext cx="600075" cy="57150"/>
            </a:xfrm>
            <a:custGeom>
              <a:avLst/>
              <a:gdLst>
                <a:gd name="T0" fmla="*/ 2147483647 w 378"/>
                <a:gd name="T1" fmla="*/ 0 h 36"/>
                <a:gd name="T2" fmla="*/ 2147483647 w 378"/>
                <a:gd name="T3" fmla="*/ 2147483647 h 36"/>
                <a:gd name="T4" fmla="*/ 2147483647 w 378"/>
                <a:gd name="T5" fmla="*/ 2147483647 h 36"/>
                <a:gd name="T6" fmla="*/ 2147483647 w 378"/>
                <a:gd name="T7" fmla="*/ 2147483647 h 36"/>
                <a:gd name="T8" fmla="*/ 2147483647 w 378"/>
                <a:gd name="T9" fmla="*/ 2147483647 h 36"/>
                <a:gd name="T10" fmla="*/ 2147483647 w 378"/>
                <a:gd name="T11" fmla="*/ 2147483647 h 36"/>
                <a:gd name="T12" fmla="*/ 2147483647 w 378"/>
                <a:gd name="T13" fmla="*/ 2147483647 h 36"/>
                <a:gd name="T14" fmla="*/ 2147483647 w 378"/>
                <a:gd name="T15" fmla="*/ 2147483647 h 36"/>
                <a:gd name="T16" fmla="*/ 2147483647 w 378"/>
                <a:gd name="T17" fmla="*/ 2147483647 h 36"/>
                <a:gd name="T18" fmla="*/ 2147483647 w 378"/>
                <a:gd name="T19" fmla="*/ 2147483647 h 36"/>
                <a:gd name="T20" fmla="*/ 2147483647 w 378"/>
                <a:gd name="T21" fmla="*/ 2147483647 h 36"/>
                <a:gd name="T22" fmla="*/ 2147483647 w 378"/>
                <a:gd name="T23" fmla="*/ 2147483647 h 36"/>
                <a:gd name="T24" fmla="*/ 0 w 378"/>
                <a:gd name="T25" fmla="*/ 2147483647 h 36"/>
                <a:gd name="T26" fmla="*/ 0 w 378"/>
                <a:gd name="T27" fmla="*/ 2147483647 h 36"/>
                <a:gd name="T28" fmla="*/ 0 w 378"/>
                <a:gd name="T29" fmla="*/ 2147483647 h 36"/>
                <a:gd name="T30" fmla="*/ 0 w 378"/>
                <a:gd name="T31" fmla="*/ 0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8"/>
                <a:gd name="T49" fmla="*/ 0 h 36"/>
                <a:gd name="T50" fmla="*/ 378 w 378"/>
                <a:gd name="T51" fmla="*/ 36 h 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8" h="36">
                  <a:moveTo>
                    <a:pt x="378" y="0"/>
                  </a:moveTo>
                  <a:lnTo>
                    <a:pt x="378" y="20"/>
                  </a:lnTo>
                  <a:lnTo>
                    <a:pt x="376" y="26"/>
                  </a:lnTo>
                  <a:lnTo>
                    <a:pt x="374" y="32"/>
                  </a:lnTo>
                  <a:lnTo>
                    <a:pt x="368" y="36"/>
                  </a:lnTo>
                  <a:lnTo>
                    <a:pt x="362" y="36"/>
                  </a:lnTo>
                  <a:lnTo>
                    <a:pt x="16" y="36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5" name="Group 834"/>
          <p:cNvGrpSpPr>
            <a:grpSpLocks/>
          </p:cNvGrpSpPr>
          <p:nvPr/>
        </p:nvGrpSpPr>
        <p:grpSpPr bwMode="auto">
          <a:xfrm>
            <a:off x="4141788" y="1262063"/>
            <a:ext cx="593725" cy="107950"/>
            <a:chOff x="4141788" y="1262063"/>
            <a:chExt cx="593725" cy="107950"/>
          </a:xfrm>
        </p:grpSpPr>
        <p:sp>
          <p:nvSpPr>
            <p:cNvPr id="21544" name="Line 765"/>
            <p:cNvSpPr>
              <a:spLocks noChangeShapeType="1"/>
            </p:cNvSpPr>
            <p:nvPr/>
          </p:nvSpPr>
          <p:spPr bwMode="auto">
            <a:xfrm flipV="1">
              <a:off x="4437063" y="1319213"/>
              <a:ext cx="1587" cy="508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766"/>
            <p:cNvSpPr>
              <a:spLocks/>
            </p:cNvSpPr>
            <p:nvPr/>
          </p:nvSpPr>
          <p:spPr bwMode="auto">
            <a:xfrm>
              <a:off x="4141788" y="1262063"/>
              <a:ext cx="593725" cy="57150"/>
            </a:xfrm>
            <a:custGeom>
              <a:avLst/>
              <a:gdLst>
                <a:gd name="T0" fmla="*/ 2147483647 w 374"/>
                <a:gd name="T1" fmla="*/ 0 h 36"/>
                <a:gd name="T2" fmla="*/ 2147483647 w 374"/>
                <a:gd name="T3" fmla="*/ 2147483647 h 36"/>
                <a:gd name="T4" fmla="*/ 2147483647 w 374"/>
                <a:gd name="T5" fmla="*/ 2147483647 h 36"/>
                <a:gd name="T6" fmla="*/ 2147483647 w 374"/>
                <a:gd name="T7" fmla="*/ 2147483647 h 36"/>
                <a:gd name="T8" fmla="*/ 2147483647 w 374"/>
                <a:gd name="T9" fmla="*/ 2147483647 h 36"/>
                <a:gd name="T10" fmla="*/ 2147483647 w 374"/>
                <a:gd name="T11" fmla="*/ 2147483647 h 36"/>
                <a:gd name="T12" fmla="*/ 2147483647 w 374"/>
                <a:gd name="T13" fmla="*/ 2147483647 h 36"/>
                <a:gd name="T14" fmla="*/ 2147483647 w 374"/>
                <a:gd name="T15" fmla="*/ 2147483647 h 36"/>
                <a:gd name="T16" fmla="*/ 2147483647 w 374"/>
                <a:gd name="T17" fmla="*/ 2147483647 h 36"/>
                <a:gd name="T18" fmla="*/ 2147483647 w 374"/>
                <a:gd name="T19" fmla="*/ 2147483647 h 36"/>
                <a:gd name="T20" fmla="*/ 2147483647 w 374"/>
                <a:gd name="T21" fmla="*/ 2147483647 h 36"/>
                <a:gd name="T22" fmla="*/ 2147483647 w 374"/>
                <a:gd name="T23" fmla="*/ 2147483647 h 36"/>
                <a:gd name="T24" fmla="*/ 0 w 374"/>
                <a:gd name="T25" fmla="*/ 2147483647 h 36"/>
                <a:gd name="T26" fmla="*/ 0 w 374"/>
                <a:gd name="T27" fmla="*/ 2147483647 h 36"/>
                <a:gd name="T28" fmla="*/ 0 w 374"/>
                <a:gd name="T29" fmla="*/ 2147483647 h 36"/>
                <a:gd name="T30" fmla="*/ 0 w 374"/>
                <a:gd name="T31" fmla="*/ 0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4"/>
                <a:gd name="T49" fmla="*/ 0 h 36"/>
                <a:gd name="T50" fmla="*/ 374 w 374"/>
                <a:gd name="T51" fmla="*/ 36 h 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4" h="36">
                  <a:moveTo>
                    <a:pt x="374" y="0"/>
                  </a:moveTo>
                  <a:lnTo>
                    <a:pt x="374" y="20"/>
                  </a:lnTo>
                  <a:lnTo>
                    <a:pt x="372" y="26"/>
                  </a:lnTo>
                  <a:lnTo>
                    <a:pt x="370" y="32"/>
                  </a:lnTo>
                  <a:lnTo>
                    <a:pt x="364" y="36"/>
                  </a:lnTo>
                  <a:lnTo>
                    <a:pt x="358" y="36"/>
                  </a:lnTo>
                  <a:lnTo>
                    <a:pt x="16" y="36"/>
                  </a:lnTo>
                  <a:lnTo>
                    <a:pt x="8" y="36"/>
                  </a:lnTo>
                  <a:lnTo>
                    <a:pt x="4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6" name="Rectangle 771"/>
          <p:cNvSpPr>
            <a:spLocks noChangeArrowheads="1"/>
          </p:cNvSpPr>
          <p:nvPr/>
        </p:nvSpPr>
        <p:spPr bwMode="auto">
          <a:xfrm>
            <a:off x="268737" y="5688013"/>
            <a:ext cx="1169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Helvetica" pitchFamily="34" charset="0"/>
              </a:rPr>
              <a:t>Completed RNA</a:t>
            </a:r>
          </a:p>
          <a:p>
            <a:r>
              <a:rPr lang="en-US" sz="1200" b="1" dirty="0">
                <a:solidFill>
                  <a:srgbClr val="000000"/>
                </a:solidFill>
                <a:latin typeface="Helvetica" pitchFamily="34" charset="0"/>
              </a:rPr>
              <a:t>transcript</a:t>
            </a:r>
            <a:endParaRPr lang="en-US" sz="2800" b="1" dirty="0"/>
          </a:p>
        </p:txBody>
      </p:sp>
      <p:sp>
        <p:nvSpPr>
          <p:cNvPr id="21517" name="Rectangle 793"/>
          <p:cNvSpPr>
            <a:spLocks noChangeArrowheads="1"/>
          </p:cNvSpPr>
          <p:nvPr/>
        </p:nvSpPr>
        <p:spPr bwMode="auto">
          <a:xfrm>
            <a:off x="3106738" y="5688013"/>
            <a:ext cx="852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RNA</a:t>
            </a:r>
          </a:p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polymerase</a:t>
            </a:r>
            <a:endParaRPr lang="en-US" sz="2800" b="1"/>
          </a:p>
        </p:txBody>
      </p:sp>
      <p:sp>
        <p:nvSpPr>
          <p:cNvPr id="21518" name="Rectangle 806"/>
          <p:cNvSpPr>
            <a:spLocks noChangeArrowheads="1"/>
          </p:cNvSpPr>
          <p:nvPr/>
        </p:nvSpPr>
        <p:spPr bwMode="auto">
          <a:xfrm>
            <a:off x="461963" y="1852613"/>
            <a:ext cx="1273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5′ end of growing</a:t>
            </a:r>
          </a:p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RNA transcript</a:t>
            </a:r>
            <a:endParaRPr lang="en-US" sz="2800" b="1"/>
          </a:p>
        </p:txBody>
      </p:sp>
      <p:sp>
        <p:nvSpPr>
          <p:cNvPr id="21519" name="Rectangle 834"/>
          <p:cNvSpPr>
            <a:spLocks noChangeArrowheads="1"/>
          </p:cNvSpPr>
          <p:nvPr/>
        </p:nvSpPr>
        <p:spPr bwMode="auto">
          <a:xfrm>
            <a:off x="1563688" y="2389188"/>
            <a:ext cx="1060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Open complex</a:t>
            </a:r>
            <a:endParaRPr lang="en-US" sz="2800" b="1"/>
          </a:p>
        </p:txBody>
      </p:sp>
      <p:sp>
        <p:nvSpPr>
          <p:cNvPr id="13329" name="Rectangle 845"/>
          <p:cNvSpPr>
            <a:spLocks noChangeArrowheads="1"/>
          </p:cNvSpPr>
          <p:nvPr/>
        </p:nvSpPr>
        <p:spPr bwMode="auto">
          <a:xfrm>
            <a:off x="5214938" y="2165350"/>
            <a:ext cx="3814762" cy="1108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 b="1" u="sng" dirty="0">
                <a:solidFill>
                  <a:srgbClr val="000000"/>
                </a:solidFill>
                <a:latin typeface="Helvetica" pitchFamily="34" charset="0"/>
              </a:rPr>
              <a:t>INITIATION:</a:t>
            </a:r>
            <a:r>
              <a:rPr lang="en-US" sz="1200" b="1" dirty="0">
                <a:solidFill>
                  <a:srgbClr val="000000"/>
                </a:solidFill>
                <a:latin typeface="Helvetica" pitchFamily="34" charset="0"/>
              </a:rPr>
              <a:t>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Helvetica" pitchFamily="34" charset="0"/>
              </a:rPr>
              <a:t>Promoter sequence functions as recognition site for transcription factors.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Helvetica" pitchFamily="34" charset="0"/>
              </a:rPr>
              <a:t>Transcription factor(s) enable RNA polymerase to bind to promoter.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0000"/>
                </a:solidFill>
                <a:latin typeface="Helvetica" pitchFamily="34" charset="0"/>
              </a:rPr>
              <a:t>DNA is denatured into a bubble (open complex).</a:t>
            </a:r>
            <a:endParaRPr lang="en-US" sz="2800" b="1" dirty="0"/>
          </a:p>
        </p:txBody>
      </p:sp>
      <p:sp>
        <p:nvSpPr>
          <p:cNvPr id="21521" name="Rectangle 1061"/>
          <p:cNvSpPr>
            <a:spLocks noChangeArrowheads="1"/>
          </p:cNvSpPr>
          <p:nvPr/>
        </p:nvSpPr>
        <p:spPr bwMode="auto">
          <a:xfrm>
            <a:off x="4735513" y="3662363"/>
            <a:ext cx="3292475" cy="554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u="sng">
                <a:solidFill>
                  <a:srgbClr val="000000"/>
                </a:solidFill>
                <a:latin typeface="Helvetica" pitchFamily="34" charset="0"/>
              </a:rPr>
              <a:t>ELONGATION/SYNTHESIS</a:t>
            </a:r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 of RNA transcript:</a:t>
            </a:r>
          </a:p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RNA polymerase slides along DNA to synthesize RNA.</a:t>
            </a:r>
            <a:endParaRPr lang="en-US" sz="2800" b="1"/>
          </a:p>
        </p:txBody>
      </p:sp>
      <p:sp>
        <p:nvSpPr>
          <p:cNvPr id="21522" name="Rectangle 1161"/>
          <p:cNvSpPr>
            <a:spLocks noChangeArrowheads="1"/>
          </p:cNvSpPr>
          <p:nvPr/>
        </p:nvSpPr>
        <p:spPr bwMode="auto">
          <a:xfrm>
            <a:off x="5230813" y="5213350"/>
            <a:ext cx="3798887" cy="554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u="sng">
                <a:solidFill>
                  <a:srgbClr val="000000"/>
                </a:solidFill>
                <a:latin typeface="Helvetica" pitchFamily="34" charset="0"/>
              </a:rPr>
              <a:t>TERMINATION</a:t>
            </a:r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: Terminator sequence is reached that causes RNA polymerase and the RNA transcript to dissociate from DNA.</a:t>
            </a:r>
            <a:endParaRPr lang="en-US" sz="2800" b="1"/>
          </a:p>
        </p:txBody>
      </p:sp>
      <p:sp>
        <p:nvSpPr>
          <p:cNvPr id="21523" name="Rectangle 1259"/>
          <p:cNvSpPr>
            <a:spLocks noChangeArrowheads="1"/>
          </p:cNvSpPr>
          <p:nvPr/>
        </p:nvSpPr>
        <p:spPr bwMode="auto">
          <a:xfrm>
            <a:off x="1563688" y="3068638"/>
            <a:ext cx="1222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Helvetica" pitchFamily="34" charset="0"/>
              </a:rPr>
              <a:t>RNA polymerase</a:t>
            </a:r>
            <a:endParaRPr lang="en-US" sz="2800" b="1"/>
          </a:p>
        </p:txBody>
      </p:sp>
      <p:sp>
        <p:nvSpPr>
          <p:cNvPr id="21524" name="Rectangle 1280"/>
          <p:cNvSpPr>
            <a:spLocks noChangeArrowheads="1"/>
          </p:cNvSpPr>
          <p:nvPr/>
        </p:nvSpPr>
        <p:spPr bwMode="auto">
          <a:xfrm>
            <a:off x="2909888" y="6615113"/>
            <a:ext cx="43053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/>
              <a:t>Copyright © The McGraw-Hill Companies, Inc. Permission required for reproduction or display.</a:t>
            </a:r>
          </a:p>
        </p:txBody>
      </p:sp>
      <p:grpSp>
        <p:nvGrpSpPr>
          <p:cNvPr id="21525" name="Group 840"/>
          <p:cNvGrpSpPr>
            <a:grpSpLocks/>
          </p:cNvGrpSpPr>
          <p:nvPr/>
        </p:nvGrpSpPr>
        <p:grpSpPr bwMode="auto">
          <a:xfrm>
            <a:off x="2046288" y="838200"/>
            <a:ext cx="4762" cy="192088"/>
            <a:chOff x="2045606" y="838200"/>
            <a:chExt cx="5444" cy="192088"/>
          </a:xfrm>
        </p:grpSpPr>
        <p:sp>
          <p:nvSpPr>
            <p:cNvPr id="21542" name="Line 767"/>
            <p:cNvSpPr>
              <a:spLocks noChangeShapeType="1"/>
            </p:cNvSpPr>
            <p:nvPr/>
          </p:nvSpPr>
          <p:spPr bwMode="auto">
            <a:xfrm flipV="1">
              <a:off x="2049463" y="849313"/>
              <a:ext cx="1587" cy="18097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Line 768"/>
            <p:cNvSpPr>
              <a:spLocks noChangeShapeType="1"/>
            </p:cNvSpPr>
            <p:nvPr/>
          </p:nvSpPr>
          <p:spPr bwMode="auto">
            <a:xfrm flipV="1">
              <a:off x="2045606" y="838200"/>
              <a:ext cx="1587" cy="1809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6" name="Group 841"/>
          <p:cNvGrpSpPr>
            <a:grpSpLocks/>
          </p:cNvGrpSpPr>
          <p:nvPr/>
        </p:nvGrpSpPr>
        <p:grpSpPr bwMode="auto">
          <a:xfrm>
            <a:off x="569913" y="2160588"/>
            <a:ext cx="41275" cy="393700"/>
            <a:chOff x="569913" y="2160361"/>
            <a:chExt cx="41274" cy="393927"/>
          </a:xfrm>
        </p:grpSpPr>
        <p:sp>
          <p:nvSpPr>
            <p:cNvPr id="21540" name="Line 769"/>
            <p:cNvSpPr>
              <a:spLocks noChangeShapeType="1"/>
            </p:cNvSpPr>
            <p:nvPr/>
          </p:nvSpPr>
          <p:spPr bwMode="auto">
            <a:xfrm>
              <a:off x="569913" y="2160588"/>
              <a:ext cx="1587" cy="39370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Line 770"/>
            <p:cNvSpPr>
              <a:spLocks noChangeShapeType="1"/>
            </p:cNvSpPr>
            <p:nvPr/>
          </p:nvSpPr>
          <p:spPr bwMode="auto">
            <a:xfrm>
              <a:off x="609600" y="2160361"/>
              <a:ext cx="1587" cy="3937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7" name="Group 843"/>
          <p:cNvGrpSpPr>
            <a:grpSpLocks/>
          </p:cNvGrpSpPr>
          <p:nvPr/>
        </p:nvGrpSpPr>
        <p:grpSpPr bwMode="auto">
          <a:xfrm>
            <a:off x="1116013" y="2998788"/>
            <a:ext cx="415925" cy="158750"/>
            <a:chOff x="1116013" y="2998561"/>
            <a:chExt cx="416604" cy="158977"/>
          </a:xfrm>
        </p:grpSpPr>
        <p:sp>
          <p:nvSpPr>
            <p:cNvPr id="21538" name="Freeform 1272"/>
            <p:cNvSpPr>
              <a:spLocks/>
            </p:cNvSpPr>
            <p:nvPr/>
          </p:nvSpPr>
          <p:spPr bwMode="auto">
            <a:xfrm>
              <a:off x="1116013" y="2998788"/>
              <a:ext cx="409575" cy="158750"/>
            </a:xfrm>
            <a:custGeom>
              <a:avLst/>
              <a:gdLst>
                <a:gd name="T0" fmla="*/ 2147483647 w 258"/>
                <a:gd name="T1" fmla="*/ 2147483647 h 100"/>
                <a:gd name="T2" fmla="*/ 2147483647 w 258"/>
                <a:gd name="T3" fmla="*/ 2147483647 h 100"/>
                <a:gd name="T4" fmla="*/ 0 w 258"/>
                <a:gd name="T5" fmla="*/ 0 h 100"/>
                <a:gd name="T6" fmla="*/ 0 60000 65536"/>
                <a:gd name="T7" fmla="*/ 0 60000 65536"/>
                <a:gd name="T8" fmla="*/ 0 60000 65536"/>
                <a:gd name="T9" fmla="*/ 0 w 258"/>
                <a:gd name="T10" fmla="*/ 0 h 100"/>
                <a:gd name="T11" fmla="*/ 258 w 258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8" h="100">
                  <a:moveTo>
                    <a:pt x="258" y="100"/>
                  </a:moveTo>
                  <a:lnTo>
                    <a:pt x="100" y="10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1273"/>
            <p:cNvSpPr>
              <a:spLocks/>
            </p:cNvSpPr>
            <p:nvPr/>
          </p:nvSpPr>
          <p:spPr bwMode="auto">
            <a:xfrm>
              <a:off x="1123042" y="2998561"/>
              <a:ext cx="409575" cy="158750"/>
            </a:xfrm>
            <a:custGeom>
              <a:avLst/>
              <a:gdLst>
                <a:gd name="T0" fmla="*/ 2147483647 w 258"/>
                <a:gd name="T1" fmla="*/ 2147483647 h 100"/>
                <a:gd name="T2" fmla="*/ 2147483647 w 258"/>
                <a:gd name="T3" fmla="*/ 2147483647 h 100"/>
                <a:gd name="T4" fmla="*/ 0 w 258"/>
                <a:gd name="T5" fmla="*/ 0 h 100"/>
                <a:gd name="T6" fmla="*/ 0 60000 65536"/>
                <a:gd name="T7" fmla="*/ 0 60000 65536"/>
                <a:gd name="T8" fmla="*/ 0 60000 65536"/>
                <a:gd name="T9" fmla="*/ 0 w 258"/>
                <a:gd name="T10" fmla="*/ 0 h 100"/>
                <a:gd name="T11" fmla="*/ 258 w 258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8" h="100">
                  <a:moveTo>
                    <a:pt x="258" y="100"/>
                  </a:moveTo>
                  <a:lnTo>
                    <a:pt x="100" y="10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8" name="Group 844"/>
          <p:cNvGrpSpPr>
            <a:grpSpLocks/>
          </p:cNvGrpSpPr>
          <p:nvPr/>
        </p:nvGrpSpPr>
        <p:grpSpPr bwMode="auto">
          <a:xfrm>
            <a:off x="3414713" y="5783263"/>
            <a:ext cx="681037" cy="1587"/>
            <a:chOff x="3414713" y="5783036"/>
            <a:chExt cx="681037" cy="1814"/>
          </a:xfrm>
        </p:grpSpPr>
        <p:sp>
          <p:nvSpPr>
            <p:cNvPr id="21536" name="Line 1276"/>
            <p:cNvSpPr>
              <a:spLocks noChangeShapeType="1"/>
            </p:cNvSpPr>
            <p:nvPr/>
          </p:nvSpPr>
          <p:spPr bwMode="auto">
            <a:xfrm flipH="1">
              <a:off x="3414713" y="5783263"/>
              <a:ext cx="641350" cy="158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1277"/>
            <p:cNvSpPr>
              <a:spLocks noChangeShapeType="1"/>
            </p:cNvSpPr>
            <p:nvPr/>
          </p:nvSpPr>
          <p:spPr bwMode="auto">
            <a:xfrm flipH="1">
              <a:off x="3454400" y="5783036"/>
              <a:ext cx="641350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9" name="Group 842"/>
          <p:cNvGrpSpPr>
            <a:grpSpLocks/>
          </p:cNvGrpSpPr>
          <p:nvPr/>
        </p:nvGrpSpPr>
        <p:grpSpPr bwMode="auto">
          <a:xfrm>
            <a:off x="914400" y="2471738"/>
            <a:ext cx="611188" cy="146050"/>
            <a:chOff x="914400" y="2471511"/>
            <a:chExt cx="611188" cy="146277"/>
          </a:xfrm>
        </p:grpSpPr>
        <p:sp>
          <p:nvSpPr>
            <p:cNvPr id="21534" name="Freeform 1278"/>
            <p:cNvSpPr>
              <a:spLocks/>
            </p:cNvSpPr>
            <p:nvPr/>
          </p:nvSpPr>
          <p:spPr bwMode="auto">
            <a:xfrm>
              <a:off x="915988" y="2471738"/>
              <a:ext cx="609600" cy="146050"/>
            </a:xfrm>
            <a:custGeom>
              <a:avLst/>
              <a:gdLst>
                <a:gd name="T0" fmla="*/ 2147483647 w 384"/>
                <a:gd name="T1" fmla="*/ 0 h 92"/>
                <a:gd name="T2" fmla="*/ 2147483647 w 384"/>
                <a:gd name="T3" fmla="*/ 0 h 92"/>
                <a:gd name="T4" fmla="*/ 0 w 384"/>
                <a:gd name="T5" fmla="*/ 2147483647 h 92"/>
                <a:gd name="T6" fmla="*/ 0 60000 65536"/>
                <a:gd name="T7" fmla="*/ 0 60000 65536"/>
                <a:gd name="T8" fmla="*/ 0 60000 65536"/>
                <a:gd name="T9" fmla="*/ 0 w 384"/>
                <a:gd name="T10" fmla="*/ 0 h 92"/>
                <a:gd name="T11" fmla="*/ 384 w 384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2">
                  <a:moveTo>
                    <a:pt x="384" y="0"/>
                  </a:moveTo>
                  <a:lnTo>
                    <a:pt x="180" y="0"/>
                  </a:lnTo>
                  <a:lnTo>
                    <a:pt x="0" y="92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1279"/>
            <p:cNvSpPr>
              <a:spLocks/>
            </p:cNvSpPr>
            <p:nvPr/>
          </p:nvSpPr>
          <p:spPr bwMode="auto">
            <a:xfrm>
              <a:off x="914400" y="2471511"/>
              <a:ext cx="609600" cy="146050"/>
            </a:xfrm>
            <a:custGeom>
              <a:avLst/>
              <a:gdLst>
                <a:gd name="T0" fmla="*/ 2147483647 w 384"/>
                <a:gd name="T1" fmla="*/ 0 h 92"/>
                <a:gd name="T2" fmla="*/ 2147483647 w 384"/>
                <a:gd name="T3" fmla="*/ 0 h 92"/>
                <a:gd name="T4" fmla="*/ 0 w 384"/>
                <a:gd name="T5" fmla="*/ 2147483647 h 92"/>
                <a:gd name="T6" fmla="*/ 0 60000 65536"/>
                <a:gd name="T7" fmla="*/ 0 60000 65536"/>
                <a:gd name="T8" fmla="*/ 0 60000 65536"/>
                <a:gd name="T9" fmla="*/ 0 w 384"/>
                <a:gd name="T10" fmla="*/ 0 h 92"/>
                <a:gd name="T11" fmla="*/ 384 w 384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92">
                  <a:moveTo>
                    <a:pt x="384" y="0"/>
                  </a:moveTo>
                  <a:lnTo>
                    <a:pt x="180" y="0"/>
                  </a:lnTo>
                  <a:lnTo>
                    <a:pt x="0" y="9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30" name="Group 851"/>
          <p:cNvGrpSpPr>
            <a:grpSpLocks/>
          </p:cNvGrpSpPr>
          <p:nvPr/>
        </p:nvGrpSpPr>
        <p:grpSpPr bwMode="auto">
          <a:xfrm>
            <a:off x="1447800" y="5784850"/>
            <a:ext cx="182563" cy="1588"/>
            <a:chOff x="3414713" y="5783036"/>
            <a:chExt cx="681037" cy="1814"/>
          </a:xfrm>
        </p:grpSpPr>
        <p:sp>
          <p:nvSpPr>
            <p:cNvPr id="21532" name="Line 1276"/>
            <p:cNvSpPr>
              <a:spLocks noChangeShapeType="1"/>
            </p:cNvSpPr>
            <p:nvPr/>
          </p:nvSpPr>
          <p:spPr bwMode="auto">
            <a:xfrm flipH="1">
              <a:off x="3414713" y="5783263"/>
              <a:ext cx="641350" cy="158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1277"/>
            <p:cNvSpPr>
              <a:spLocks noChangeShapeType="1"/>
            </p:cNvSpPr>
            <p:nvPr/>
          </p:nvSpPr>
          <p:spPr bwMode="auto">
            <a:xfrm flipH="1">
              <a:off x="3454400" y="5783036"/>
              <a:ext cx="641350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31" name="Title 1"/>
          <p:cNvSpPr>
            <a:spLocks noGrp="1"/>
          </p:cNvSpPr>
          <p:nvPr>
            <p:ph type="title"/>
          </p:nvPr>
        </p:nvSpPr>
        <p:spPr>
          <a:xfrm>
            <a:off x="1735138" y="76200"/>
            <a:ext cx="6723062" cy="611188"/>
          </a:xfrm>
        </p:spPr>
        <p:txBody>
          <a:bodyPr/>
          <a:lstStyle/>
          <a:p>
            <a:r>
              <a:rPr lang="en-US" smtClean="0"/>
              <a:t>Stages of Transcription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88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88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8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8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86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5"/>
          <p:cNvSpPr txBox="1">
            <a:spLocks noChangeArrowheads="1"/>
          </p:cNvSpPr>
          <p:nvPr/>
        </p:nvSpPr>
        <p:spPr bwMode="auto">
          <a:xfrm>
            <a:off x="304800" y="6122988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b="1" dirty="0">
                <a:latin typeface="+mn-lt"/>
              </a:rPr>
              <a:t>Figure 14.8</a:t>
            </a:r>
          </a:p>
        </p:txBody>
      </p:sp>
      <p:pic>
        <p:nvPicPr>
          <p:cNvPr id="28676" name="Picture 371" descr="bro25332_14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3" y="539750"/>
            <a:ext cx="3937000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18"/>
          <p:cNvSpPr>
            <a:spLocks noChangeArrowheads="1"/>
          </p:cNvSpPr>
          <p:nvPr/>
        </p:nvSpPr>
        <p:spPr bwMode="auto">
          <a:xfrm>
            <a:off x="4719638" y="539750"/>
            <a:ext cx="1854200" cy="15875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 b="1"/>
          </a:p>
        </p:txBody>
      </p:sp>
      <p:grpSp>
        <p:nvGrpSpPr>
          <p:cNvPr id="28678" name="Group 375"/>
          <p:cNvGrpSpPr>
            <a:grpSpLocks/>
          </p:cNvGrpSpPr>
          <p:nvPr/>
        </p:nvGrpSpPr>
        <p:grpSpPr bwMode="auto">
          <a:xfrm>
            <a:off x="5202238" y="3194050"/>
            <a:ext cx="571500" cy="76200"/>
            <a:chOff x="5202238" y="3194050"/>
            <a:chExt cx="571500" cy="76200"/>
          </a:xfrm>
        </p:grpSpPr>
        <p:sp>
          <p:nvSpPr>
            <p:cNvPr id="28775" name="Line 224"/>
            <p:cNvSpPr>
              <a:spLocks noChangeShapeType="1"/>
            </p:cNvSpPr>
            <p:nvPr/>
          </p:nvSpPr>
          <p:spPr bwMode="auto">
            <a:xfrm>
              <a:off x="5202238" y="3232150"/>
              <a:ext cx="46672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Freeform 225"/>
            <p:cNvSpPr>
              <a:spLocks/>
            </p:cNvSpPr>
            <p:nvPr/>
          </p:nvSpPr>
          <p:spPr bwMode="auto">
            <a:xfrm>
              <a:off x="5640388" y="3194050"/>
              <a:ext cx="133350" cy="76200"/>
            </a:xfrm>
            <a:custGeom>
              <a:avLst/>
              <a:gdLst>
                <a:gd name="T0" fmla="*/ 0 w 84"/>
                <a:gd name="T1" fmla="*/ 0 h 48"/>
                <a:gd name="T2" fmla="*/ 2147483647 w 84"/>
                <a:gd name="T3" fmla="*/ 2147483647 h 48"/>
                <a:gd name="T4" fmla="*/ 0 w 84"/>
                <a:gd name="T5" fmla="*/ 2147483647 h 48"/>
                <a:gd name="T6" fmla="*/ 2147483647 w 84"/>
                <a:gd name="T7" fmla="*/ 2147483647 h 48"/>
                <a:gd name="T8" fmla="*/ 0 w 8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48"/>
                <a:gd name="T17" fmla="*/ 84 w 8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48">
                  <a:moveTo>
                    <a:pt x="0" y="0"/>
                  </a:moveTo>
                  <a:lnTo>
                    <a:pt x="10" y="24"/>
                  </a:lnTo>
                  <a:lnTo>
                    <a:pt x="0" y="48"/>
                  </a:lnTo>
                  <a:lnTo>
                    <a:pt x="8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9" name="Rectangle 235"/>
          <p:cNvSpPr>
            <a:spLocks noChangeArrowheads="1"/>
          </p:cNvSpPr>
          <p:nvPr/>
        </p:nvSpPr>
        <p:spPr bwMode="auto">
          <a:xfrm>
            <a:off x="2544763" y="4982942"/>
            <a:ext cx="69730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Key points:</a:t>
            </a:r>
            <a:endParaRPr lang="en-US" sz="2800" b="1"/>
          </a:p>
        </p:txBody>
      </p:sp>
      <p:sp>
        <p:nvSpPr>
          <p:cNvPr id="28680" name="Rectangle 245"/>
          <p:cNvSpPr>
            <a:spLocks noChangeArrowheads="1"/>
          </p:cNvSpPr>
          <p:nvPr/>
        </p:nvSpPr>
        <p:spPr bwMode="auto">
          <a:xfrm>
            <a:off x="2544763" y="5233767"/>
            <a:ext cx="35105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• RNA polymerase slides along the DNA, creating an open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   complex as it moves.</a:t>
            </a:r>
            <a:endParaRPr lang="en-US" sz="2800" b="1"/>
          </a:p>
        </p:txBody>
      </p:sp>
      <p:sp>
        <p:nvSpPr>
          <p:cNvPr id="28681" name="Rectangle 308"/>
          <p:cNvSpPr>
            <a:spLocks noChangeArrowheads="1"/>
          </p:cNvSpPr>
          <p:nvPr/>
        </p:nvSpPr>
        <p:spPr bwMode="auto">
          <a:xfrm>
            <a:off x="2544763" y="5602067"/>
            <a:ext cx="39786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• The DNA strand known as the template strand is used to make a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   complementary copy of RNA as an RNA–DNA hybrid.</a:t>
            </a:r>
            <a:endParaRPr lang="en-US" sz="2800" b="1"/>
          </a:p>
        </p:txBody>
      </p:sp>
      <p:sp>
        <p:nvSpPr>
          <p:cNvPr id="28682" name="Rectangle 398"/>
          <p:cNvSpPr>
            <a:spLocks noChangeArrowheads="1"/>
          </p:cNvSpPr>
          <p:nvPr/>
        </p:nvSpPr>
        <p:spPr bwMode="auto">
          <a:xfrm>
            <a:off x="2544763" y="5970367"/>
            <a:ext cx="4429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• RNA polymerase moves along the template strand in a 3′ to 5′ direction,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  and RNA is synthesized in a 5′ to 3′ direction using nucleoside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  triphosphates as precursors. Pyrophosphate is released (not shown).</a:t>
            </a:r>
            <a:endParaRPr lang="en-US" sz="2800" b="1"/>
          </a:p>
        </p:txBody>
      </p:sp>
      <p:sp>
        <p:nvSpPr>
          <p:cNvPr id="28683" name="Rectangle 571"/>
          <p:cNvSpPr>
            <a:spLocks noChangeArrowheads="1"/>
          </p:cNvSpPr>
          <p:nvPr/>
        </p:nvSpPr>
        <p:spPr bwMode="auto">
          <a:xfrm>
            <a:off x="2544763" y="6462492"/>
            <a:ext cx="39113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• The complementarity rule is the same as the AT/GC rule except</a:t>
            </a:r>
          </a:p>
          <a:p>
            <a:r>
              <a:rPr lang="en-US" sz="1000" b="1">
                <a:solidFill>
                  <a:srgbClr val="000000"/>
                </a:solidFill>
                <a:latin typeface="Helvetica" pitchFamily="34" charset="0"/>
              </a:rPr>
              <a:t>   that U is substituted for T in the RNA.</a:t>
            </a:r>
            <a:endParaRPr lang="en-US" sz="2800" b="1"/>
          </a:p>
        </p:txBody>
      </p:sp>
      <p:sp>
        <p:nvSpPr>
          <p:cNvPr id="28684" name="Rectangle 655"/>
          <p:cNvSpPr>
            <a:spLocks noChangeArrowheads="1"/>
          </p:cNvSpPr>
          <p:nvPr/>
        </p:nvSpPr>
        <p:spPr bwMode="auto">
          <a:xfrm>
            <a:off x="3890963" y="1749425"/>
            <a:ext cx="873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3′</a:t>
            </a:r>
            <a:endParaRPr lang="en-US" sz="2400" b="1"/>
          </a:p>
        </p:txBody>
      </p:sp>
      <p:sp>
        <p:nvSpPr>
          <p:cNvPr id="28685" name="Rectangle 657"/>
          <p:cNvSpPr>
            <a:spLocks noChangeArrowheads="1"/>
          </p:cNvSpPr>
          <p:nvPr/>
        </p:nvSpPr>
        <p:spPr bwMode="auto">
          <a:xfrm>
            <a:off x="2535238" y="3206750"/>
            <a:ext cx="873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5′</a:t>
            </a:r>
            <a:endParaRPr lang="en-US" sz="2400" b="1"/>
          </a:p>
        </p:txBody>
      </p:sp>
      <p:sp>
        <p:nvSpPr>
          <p:cNvPr id="28686" name="Rectangle 659"/>
          <p:cNvSpPr>
            <a:spLocks noChangeArrowheads="1"/>
          </p:cNvSpPr>
          <p:nvPr/>
        </p:nvSpPr>
        <p:spPr bwMode="auto">
          <a:xfrm>
            <a:off x="3519488" y="1749425"/>
            <a:ext cx="873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5′</a:t>
            </a:r>
            <a:endParaRPr lang="en-US" sz="2400" b="1"/>
          </a:p>
        </p:txBody>
      </p:sp>
      <p:sp>
        <p:nvSpPr>
          <p:cNvPr id="28687" name="Rectangle 661"/>
          <p:cNvSpPr>
            <a:spLocks noChangeArrowheads="1"/>
          </p:cNvSpPr>
          <p:nvPr/>
        </p:nvSpPr>
        <p:spPr bwMode="auto">
          <a:xfrm>
            <a:off x="6049963" y="3359150"/>
            <a:ext cx="873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3′</a:t>
            </a:r>
            <a:endParaRPr lang="en-US" sz="2400" b="1"/>
          </a:p>
        </p:txBody>
      </p:sp>
      <p:sp>
        <p:nvSpPr>
          <p:cNvPr id="28688" name="Rectangle 663"/>
          <p:cNvSpPr>
            <a:spLocks noChangeArrowheads="1"/>
          </p:cNvSpPr>
          <p:nvPr/>
        </p:nvSpPr>
        <p:spPr bwMode="auto">
          <a:xfrm>
            <a:off x="5776913" y="1993900"/>
            <a:ext cx="873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3′</a:t>
            </a:r>
            <a:endParaRPr lang="en-US" sz="2400" b="1"/>
          </a:p>
        </p:txBody>
      </p:sp>
      <p:sp>
        <p:nvSpPr>
          <p:cNvPr id="28689" name="Rectangle 665"/>
          <p:cNvSpPr>
            <a:spLocks noChangeArrowheads="1"/>
          </p:cNvSpPr>
          <p:nvPr/>
        </p:nvSpPr>
        <p:spPr bwMode="auto">
          <a:xfrm>
            <a:off x="6053138" y="3740150"/>
            <a:ext cx="873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5′</a:t>
            </a:r>
            <a:endParaRPr lang="en-US" sz="2400" b="1"/>
          </a:p>
        </p:txBody>
      </p:sp>
      <p:sp>
        <p:nvSpPr>
          <p:cNvPr id="28690" name="Rectangle 667"/>
          <p:cNvSpPr>
            <a:spLocks noChangeArrowheads="1"/>
          </p:cNvSpPr>
          <p:nvPr/>
        </p:nvSpPr>
        <p:spPr bwMode="auto">
          <a:xfrm>
            <a:off x="5240338" y="2365375"/>
            <a:ext cx="92333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RNA polymerase</a:t>
            </a:r>
            <a:endParaRPr lang="en-US" sz="2400" b="1"/>
          </a:p>
        </p:txBody>
      </p:sp>
      <p:sp>
        <p:nvSpPr>
          <p:cNvPr id="28691" name="Rectangle 680"/>
          <p:cNvSpPr>
            <a:spLocks noChangeArrowheads="1"/>
          </p:cNvSpPr>
          <p:nvPr/>
        </p:nvSpPr>
        <p:spPr bwMode="auto">
          <a:xfrm>
            <a:off x="5780557" y="3037118"/>
            <a:ext cx="7053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Helvetica" pitchFamily="34" charset="0"/>
              </a:rPr>
              <a:t>Direction of</a:t>
            </a:r>
          </a:p>
          <a:p>
            <a:r>
              <a:rPr lang="en-US" sz="900" b="1" dirty="0">
                <a:solidFill>
                  <a:srgbClr val="000000"/>
                </a:solidFill>
                <a:latin typeface="Helvetica" pitchFamily="34" charset="0"/>
              </a:rPr>
              <a:t>transcription</a:t>
            </a:r>
            <a:endParaRPr lang="en-US" sz="2400" b="1" dirty="0"/>
          </a:p>
        </p:txBody>
      </p:sp>
      <p:sp>
        <p:nvSpPr>
          <p:cNvPr id="28692" name="Rectangle 706"/>
          <p:cNvSpPr>
            <a:spLocks noChangeArrowheads="1"/>
          </p:cNvSpPr>
          <p:nvPr/>
        </p:nvSpPr>
        <p:spPr bwMode="auto">
          <a:xfrm>
            <a:off x="5240338" y="2184400"/>
            <a:ext cx="100668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Rewinding of DNA</a:t>
            </a:r>
            <a:endParaRPr lang="en-US" sz="2400" b="1"/>
          </a:p>
        </p:txBody>
      </p:sp>
      <p:sp>
        <p:nvSpPr>
          <p:cNvPr id="28693" name="Rectangle 728"/>
          <p:cNvSpPr>
            <a:spLocks noChangeArrowheads="1"/>
          </p:cNvSpPr>
          <p:nvPr/>
        </p:nvSpPr>
        <p:spPr bwMode="auto">
          <a:xfrm>
            <a:off x="2649538" y="3067050"/>
            <a:ext cx="24288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RNA</a:t>
            </a:r>
            <a:endParaRPr lang="en-US" sz="2400" b="1"/>
          </a:p>
        </p:txBody>
      </p:sp>
      <p:sp>
        <p:nvSpPr>
          <p:cNvPr id="28694" name="Rectangle 731"/>
          <p:cNvSpPr>
            <a:spLocks noChangeArrowheads="1"/>
          </p:cNvSpPr>
          <p:nvPr/>
        </p:nvSpPr>
        <p:spPr bwMode="auto">
          <a:xfrm>
            <a:off x="5240338" y="2524125"/>
            <a:ext cx="7950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Open complex</a:t>
            </a:r>
            <a:endParaRPr lang="en-US" sz="2400" b="1"/>
          </a:p>
        </p:txBody>
      </p:sp>
      <p:sp>
        <p:nvSpPr>
          <p:cNvPr id="28695" name="Rectangle 744"/>
          <p:cNvSpPr>
            <a:spLocks noChangeArrowheads="1"/>
          </p:cNvSpPr>
          <p:nvPr/>
        </p:nvSpPr>
        <p:spPr bwMode="auto">
          <a:xfrm>
            <a:off x="6170613" y="587375"/>
            <a:ext cx="365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Coding</a:t>
            </a:r>
          </a:p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strand</a:t>
            </a:r>
            <a:endParaRPr lang="en-US" sz="2400" b="1"/>
          </a:p>
        </p:txBody>
      </p:sp>
      <p:sp>
        <p:nvSpPr>
          <p:cNvPr id="28696" name="Rectangle 756"/>
          <p:cNvSpPr>
            <a:spLocks noChangeArrowheads="1"/>
          </p:cNvSpPr>
          <p:nvPr/>
        </p:nvSpPr>
        <p:spPr bwMode="auto">
          <a:xfrm>
            <a:off x="4748213" y="1971675"/>
            <a:ext cx="83343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Template strand</a:t>
            </a:r>
            <a:endParaRPr lang="en-US" sz="2400" b="1"/>
          </a:p>
        </p:txBody>
      </p:sp>
      <p:sp>
        <p:nvSpPr>
          <p:cNvPr id="28697" name="Rectangle 770"/>
          <p:cNvSpPr>
            <a:spLocks noChangeArrowheads="1"/>
          </p:cNvSpPr>
          <p:nvPr/>
        </p:nvSpPr>
        <p:spPr bwMode="auto">
          <a:xfrm>
            <a:off x="5240338" y="2698750"/>
            <a:ext cx="101309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Unwinding of DNA</a:t>
            </a:r>
            <a:endParaRPr lang="en-US" sz="2400" b="1"/>
          </a:p>
        </p:txBody>
      </p:sp>
      <p:sp>
        <p:nvSpPr>
          <p:cNvPr id="28698" name="Rectangle 788"/>
          <p:cNvSpPr>
            <a:spLocks noChangeArrowheads="1"/>
          </p:cNvSpPr>
          <p:nvPr/>
        </p:nvSpPr>
        <p:spPr bwMode="auto">
          <a:xfrm>
            <a:off x="5240338" y="4191000"/>
            <a:ext cx="92974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Nucleotide being</a:t>
            </a:r>
          </a:p>
          <a:p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added to the 3′</a:t>
            </a:r>
          </a:p>
          <a:p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end of the RNA</a:t>
            </a:r>
            <a:endParaRPr lang="en-US" sz="2400" b="1"/>
          </a:p>
        </p:txBody>
      </p:sp>
      <p:sp>
        <p:nvSpPr>
          <p:cNvPr id="28699" name="Rectangle 827"/>
          <p:cNvSpPr>
            <a:spLocks noChangeArrowheads="1"/>
          </p:cNvSpPr>
          <p:nvPr/>
        </p:nvSpPr>
        <p:spPr bwMode="auto">
          <a:xfrm>
            <a:off x="2535238" y="3552825"/>
            <a:ext cx="56425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RNA–DNA</a:t>
            </a:r>
          </a:p>
          <a:p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hybrid</a:t>
            </a:r>
          </a:p>
          <a:p>
            <a:r>
              <a:rPr lang="en-US" sz="900" b="1">
                <a:solidFill>
                  <a:srgbClr val="000000"/>
                </a:solidFill>
                <a:latin typeface="Helvetica" pitchFamily="34" charset="0"/>
              </a:rPr>
              <a:t>region</a:t>
            </a:r>
            <a:endParaRPr lang="en-US" sz="2400" b="1"/>
          </a:p>
        </p:txBody>
      </p:sp>
      <p:sp>
        <p:nvSpPr>
          <p:cNvPr id="28700" name="Rectangle 850"/>
          <p:cNvSpPr>
            <a:spLocks noChangeArrowheads="1"/>
          </p:cNvSpPr>
          <p:nvPr/>
        </p:nvSpPr>
        <p:spPr bwMode="auto">
          <a:xfrm>
            <a:off x="2469922" y="2269672"/>
            <a:ext cx="5065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Helvetica" pitchFamily="34" charset="0"/>
              </a:rPr>
              <a:t>Template</a:t>
            </a:r>
          </a:p>
          <a:p>
            <a:r>
              <a:rPr lang="en-US" sz="900" b="1" dirty="0">
                <a:solidFill>
                  <a:srgbClr val="000000"/>
                </a:solidFill>
                <a:latin typeface="Helvetica" pitchFamily="34" charset="0"/>
              </a:rPr>
              <a:t>strand</a:t>
            </a:r>
            <a:endParaRPr lang="en-US" sz="2400" b="1" dirty="0"/>
          </a:p>
        </p:txBody>
      </p:sp>
      <p:sp>
        <p:nvSpPr>
          <p:cNvPr id="28701" name="Rectangle 864"/>
          <p:cNvSpPr>
            <a:spLocks noChangeArrowheads="1"/>
          </p:cNvSpPr>
          <p:nvPr/>
        </p:nvSpPr>
        <p:spPr bwMode="auto">
          <a:xfrm>
            <a:off x="5224463" y="1676400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400" b="1"/>
          </a:p>
        </p:txBody>
      </p:sp>
      <p:sp>
        <p:nvSpPr>
          <p:cNvPr id="28702" name="Rectangle 865"/>
          <p:cNvSpPr>
            <a:spLocks noChangeArrowheads="1"/>
          </p:cNvSpPr>
          <p:nvPr/>
        </p:nvSpPr>
        <p:spPr bwMode="auto">
          <a:xfrm>
            <a:off x="5341938" y="1647825"/>
            <a:ext cx="1492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400" b="1"/>
          </a:p>
        </p:txBody>
      </p:sp>
      <p:sp>
        <p:nvSpPr>
          <p:cNvPr id="28703" name="Rectangle 866"/>
          <p:cNvSpPr>
            <a:spLocks noChangeArrowheads="1"/>
          </p:cNvSpPr>
          <p:nvPr/>
        </p:nvSpPr>
        <p:spPr bwMode="auto">
          <a:xfrm>
            <a:off x="5729288" y="1466850"/>
            <a:ext cx="1492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400" b="1"/>
          </a:p>
        </p:txBody>
      </p:sp>
      <p:sp>
        <p:nvSpPr>
          <p:cNvPr id="28704" name="Rectangle 867"/>
          <p:cNvSpPr>
            <a:spLocks noChangeArrowheads="1"/>
          </p:cNvSpPr>
          <p:nvPr/>
        </p:nvSpPr>
        <p:spPr bwMode="auto">
          <a:xfrm>
            <a:off x="5221288" y="1454150"/>
            <a:ext cx="1301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400" b="1"/>
          </a:p>
        </p:txBody>
      </p:sp>
      <p:sp>
        <p:nvSpPr>
          <p:cNvPr id="28705" name="Rectangle 868"/>
          <p:cNvSpPr>
            <a:spLocks noChangeArrowheads="1"/>
          </p:cNvSpPr>
          <p:nvPr/>
        </p:nvSpPr>
        <p:spPr bwMode="auto">
          <a:xfrm>
            <a:off x="5764213" y="800100"/>
            <a:ext cx="1301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T</a:t>
            </a:r>
            <a:endParaRPr lang="en-US" sz="2400" b="1"/>
          </a:p>
        </p:txBody>
      </p:sp>
      <p:sp>
        <p:nvSpPr>
          <p:cNvPr id="28706" name="Rectangle 869"/>
          <p:cNvSpPr>
            <a:spLocks noChangeArrowheads="1"/>
          </p:cNvSpPr>
          <p:nvPr/>
        </p:nvSpPr>
        <p:spPr bwMode="auto">
          <a:xfrm>
            <a:off x="5364163" y="1419225"/>
            <a:ext cx="1365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400" b="1"/>
          </a:p>
        </p:txBody>
      </p:sp>
      <p:sp>
        <p:nvSpPr>
          <p:cNvPr id="28707" name="Rectangle 870"/>
          <p:cNvSpPr>
            <a:spLocks noChangeArrowheads="1"/>
          </p:cNvSpPr>
          <p:nvPr/>
        </p:nvSpPr>
        <p:spPr bwMode="auto">
          <a:xfrm>
            <a:off x="5792788" y="1231900"/>
            <a:ext cx="1365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400" b="1"/>
          </a:p>
        </p:txBody>
      </p:sp>
      <p:sp>
        <p:nvSpPr>
          <p:cNvPr id="28708" name="Rectangle 871"/>
          <p:cNvSpPr>
            <a:spLocks noChangeArrowheads="1"/>
          </p:cNvSpPr>
          <p:nvPr/>
        </p:nvSpPr>
        <p:spPr bwMode="auto">
          <a:xfrm>
            <a:off x="5256213" y="1212850"/>
            <a:ext cx="1492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G</a:t>
            </a:r>
            <a:endParaRPr lang="en-US" sz="2400" b="1"/>
          </a:p>
        </p:txBody>
      </p:sp>
      <p:sp>
        <p:nvSpPr>
          <p:cNvPr id="28709" name="Rectangle 872"/>
          <p:cNvSpPr>
            <a:spLocks noChangeArrowheads="1"/>
          </p:cNvSpPr>
          <p:nvPr/>
        </p:nvSpPr>
        <p:spPr bwMode="auto">
          <a:xfrm>
            <a:off x="5399088" y="1174750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400" b="1"/>
          </a:p>
        </p:txBody>
      </p:sp>
      <p:sp>
        <p:nvSpPr>
          <p:cNvPr id="28710" name="Rectangle 873"/>
          <p:cNvSpPr>
            <a:spLocks noChangeArrowheads="1"/>
          </p:cNvSpPr>
          <p:nvPr/>
        </p:nvSpPr>
        <p:spPr bwMode="auto">
          <a:xfrm>
            <a:off x="5821363" y="993775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C</a:t>
            </a:r>
            <a:endParaRPr lang="en-US" sz="2400" b="1"/>
          </a:p>
        </p:txBody>
      </p:sp>
      <p:sp>
        <p:nvSpPr>
          <p:cNvPr id="28711" name="Rectangle 874"/>
          <p:cNvSpPr>
            <a:spLocks noChangeArrowheads="1"/>
          </p:cNvSpPr>
          <p:nvPr/>
        </p:nvSpPr>
        <p:spPr bwMode="auto">
          <a:xfrm>
            <a:off x="5316538" y="971550"/>
            <a:ext cx="1365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A</a:t>
            </a:r>
            <a:endParaRPr lang="en-US" sz="2400" b="1"/>
          </a:p>
        </p:txBody>
      </p:sp>
      <p:sp>
        <p:nvSpPr>
          <p:cNvPr id="28712" name="Rectangle 875"/>
          <p:cNvSpPr>
            <a:spLocks noChangeArrowheads="1"/>
          </p:cNvSpPr>
          <p:nvPr/>
        </p:nvSpPr>
        <p:spPr bwMode="auto">
          <a:xfrm>
            <a:off x="5437188" y="946150"/>
            <a:ext cx="1428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U</a:t>
            </a:r>
            <a:endParaRPr lang="en-US" sz="2400" b="1"/>
          </a:p>
        </p:txBody>
      </p:sp>
      <p:sp>
        <p:nvSpPr>
          <p:cNvPr id="28713" name="Rectangle 878"/>
          <p:cNvSpPr>
            <a:spLocks noChangeArrowheads="1"/>
          </p:cNvSpPr>
          <p:nvPr/>
        </p:nvSpPr>
        <p:spPr bwMode="auto">
          <a:xfrm>
            <a:off x="2535238" y="1911350"/>
            <a:ext cx="39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Helvetica" pitchFamily="34" charset="0"/>
              </a:rPr>
              <a:t>Coding</a:t>
            </a:r>
          </a:p>
          <a:p>
            <a:r>
              <a:rPr lang="en-US" sz="900" b="1" dirty="0">
                <a:solidFill>
                  <a:srgbClr val="000000"/>
                </a:solidFill>
                <a:latin typeface="Helvetica" pitchFamily="34" charset="0"/>
              </a:rPr>
              <a:t>strand</a:t>
            </a:r>
            <a:endParaRPr lang="en-US" sz="2400" b="1" dirty="0"/>
          </a:p>
        </p:txBody>
      </p:sp>
      <p:sp>
        <p:nvSpPr>
          <p:cNvPr id="28714" name="Rectangle 890"/>
          <p:cNvSpPr>
            <a:spLocks noChangeArrowheads="1"/>
          </p:cNvSpPr>
          <p:nvPr/>
        </p:nvSpPr>
        <p:spPr bwMode="auto">
          <a:xfrm>
            <a:off x="5240338" y="4661355"/>
            <a:ext cx="11669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Helvetica" pitchFamily="34" charset="0"/>
              </a:rPr>
              <a:t>Nucleoside</a:t>
            </a:r>
          </a:p>
          <a:p>
            <a:r>
              <a:rPr lang="en-US" sz="900" b="1" dirty="0">
                <a:solidFill>
                  <a:srgbClr val="000000"/>
                </a:solidFill>
                <a:latin typeface="Helvetica" pitchFamily="34" charset="0"/>
              </a:rPr>
              <a:t>triphosphates (NTPs)</a:t>
            </a:r>
            <a:endParaRPr lang="en-US" sz="2400" b="1" dirty="0"/>
          </a:p>
        </p:txBody>
      </p:sp>
      <p:grpSp>
        <p:nvGrpSpPr>
          <p:cNvPr id="28715" name="Group 101"/>
          <p:cNvGrpSpPr>
            <a:grpSpLocks/>
          </p:cNvGrpSpPr>
          <p:nvPr/>
        </p:nvGrpSpPr>
        <p:grpSpPr bwMode="auto">
          <a:xfrm>
            <a:off x="4776788" y="4690836"/>
            <a:ext cx="441325" cy="104775"/>
            <a:chOff x="4776788" y="4679950"/>
            <a:chExt cx="441325" cy="104775"/>
          </a:xfrm>
        </p:grpSpPr>
        <p:sp>
          <p:nvSpPr>
            <p:cNvPr id="28770" name="Line 232"/>
            <p:cNvSpPr>
              <a:spLocks noChangeShapeType="1"/>
            </p:cNvSpPr>
            <p:nvPr/>
          </p:nvSpPr>
          <p:spPr bwMode="auto">
            <a:xfrm flipH="1">
              <a:off x="4776788" y="4679950"/>
              <a:ext cx="358775" cy="104775"/>
            </a:xfrm>
            <a:prstGeom prst="line">
              <a:avLst/>
            </a:prstGeom>
            <a:noFill/>
            <a:ln w="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sp>
          <p:nvSpPr>
            <p:cNvPr id="28771" name="Line 786"/>
            <p:cNvSpPr>
              <a:spLocks noChangeShapeType="1"/>
            </p:cNvSpPr>
            <p:nvPr/>
          </p:nvSpPr>
          <p:spPr bwMode="auto">
            <a:xfrm flipH="1">
              <a:off x="4916488" y="4679950"/>
              <a:ext cx="301625" cy="1588"/>
            </a:xfrm>
            <a:prstGeom prst="line">
              <a:avLst/>
            </a:prstGeom>
            <a:noFill/>
            <a:ln w="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 b="1"/>
            </a:p>
          </p:txBody>
        </p:sp>
        <p:grpSp>
          <p:nvGrpSpPr>
            <p:cNvPr id="28772" name="Group 373"/>
            <p:cNvGrpSpPr>
              <a:grpSpLocks/>
            </p:cNvGrpSpPr>
            <p:nvPr/>
          </p:nvGrpSpPr>
          <p:grpSpPr bwMode="auto">
            <a:xfrm>
              <a:off x="4776788" y="4679950"/>
              <a:ext cx="441325" cy="104775"/>
              <a:chOff x="4776788" y="4679950"/>
              <a:chExt cx="441325" cy="104775"/>
            </a:xfrm>
          </p:grpSpPr>
          <p:sp>
            <p:nvSpPr>
              <p:cNvPr id="28773" name="Line 787"/>
              <p:cNvSpPr>
                <a:spLocks noChangeShapeType="1"/>
              </p:cNvSpPr>
              <p:nvPr/>
            </p:nvSpPr>
            <p:spPr bwMode="auto">
              <a:xfrm flipH="1">
                <a:off x="4916488" y="4679950"/>
                <a:ext cx="301625" cy="15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b="1"/>
              </a:p>
            </p:txBody>
          </p:sp>
          <p:sp>
            <p:nvSpPr>
              <p:cNvPr id="28774" name="Line 919"/>
              <p:cNvSpPr>
                <a:spLocks noChangeShapeType="1"/>
              </p:cNvSpPr>
              <p:nvPr/>
            </p:nvSpPr>
            <p:spPr bwMode="auto">
              <a:xfrm flipH="1">
                <a:off x="4776788" y="4679950"/>
                <a:ext cx="358775" cy="1047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 b="1"/>
              </a:p>
            </p:txBody>
          </p:sp>
        </p:grpSp>
      </p:grpSp>
      <p:sp>
        <p:nvSpPr>
          <p:cNvPr id="28716" name="Freeform 920"/>
          <p:cNvSpPr>
            <a:spLocks/>
          </p:cNvSpPr>
          <p:nvPr/>
        </p:nvSpPr>
        <p:spPr bwMode="auto">
          <a:xfrm>
            <a:off x="4084638" y="1812925"/>
            <a:ext cx="581025" cy="904875"/>
          </a:xfrm>
          <a:custGeom>
            <a:avLst/>
            <a:gdLst>
              <a:gd name="T0" fmla="*/ 2147483647 w 366"/>
              <a:gd name="T1" fmla="*/ 2147483647 h 570"/>
              <a:gd name="T2" fmla="*/ 2147483647 w 366"/>
              <a:gd name="T3" fmla="*/ 2147483647 h 570"/>
              <a:gd name="T4" fmla="*/ 2147483647 w 366"/>
              <a:gd name="T5" fmla="*/ 2147483647 h 570"/>
              <a:gd name="T6" fmla="*/ 2147483647 w 366"/>
              <a:gd name="T7" fmla="*/ 2147483647 h 570"/>
              <a:gd name="T8" fmla="*/ 2147483647 w 366"/>
              <a:gd name="T9" fmla="*/ 2147483647 h 570"/>
              <a:gd name="T10" fmla="*/ 2147483647 w 366"/>
              <a:gd name="T11" fmla="*/ 2147483647 h 570"/>
              <a:gd name="T12" fmla="*/ 2147483647 w 366"/>
              <a:gd name="T13" fmla="*/ 2147483647 h 570"/>
              <a:gd name="T14" fmla="*/ 2147483647 w 366"/>
              <a:gd name="T15" fmla="*/ 2147483647 h 570"/>
              <a:gd name="T16" fmla="*/ 2147483647 w 366"/>
              <a:gd name="T17" fmla="*/ 2147483647 h 570"/>
              <a:gd name="T18" fmla="*/ 2147483647 w 366"/>
              <a:gd name="T19" fmla="*/ 2147483647 h 570"/>
              <a:gd name="T20" fmla="*/ 2147483647 w 366"/>
              <a:gd name="T21" fmla="*/ 2147483647 h 570"/>
              <a:gd name="T22" fmla="*/ 2147483647 w 366"/>
              <a:gd name="T23" fmla="*/ 2147483647 h 570"/>
              <a:gd name="T24" fmla="*/ 2147483647 w 366"/>
              <a:gd name="T25" fmla="*/ 2147483647 h 570"/>
              <a:gd name="T26" fmla="*/ 2147483647 w 366"/>
              <a:gd name="T27" fmla="*/ 2147483647 h 570"/>
              <a:gd name="T28" fmla="*/ 2147483647 w 366"/>
              <a:gd name="T29" fmla="*/ 2147483647 h 570"/>
              <a:gd name="T30" fmla="*/ 2147483647 w 366"/>
              <a:gd name="T31" fmla="*/ 2147483647 h 570"/>
              <a:gd name="T32" fmla="*/ 2147483647 w 366"/>
              <a:gd name="T33" fmla="*/ 2147483647 h 570"/>
              <a:gd name="T34" fmla="*/ 2147483647 w 366"/>
              <a:gd name="T35" fmla="*/ 2147483647 h 570"/>
              <a:gd name="T36" fmla="*/ 2147483647 w 366"/>
              <a:gd name="T37" fmla="*/ 2147483647 h 570"/>
              <a:gd name="T38" fmla="*/ 2147483647 w 366"/>
              <a:gd name="T39" fmla="*/ 0 h 570"/>
              <a:gd name="T40" fmla="*/ 2147483647 w 366"/>
              <a:gd name="T41" fmla="*/ 2147483647 h 570"/>
              <a:gd name="T42" fmla="*/ 2147483647 w 366"/>
              <a:gd name="T43" fmla="*/ 2147483647 h 570"/>
              <a:gd name="T44" fmla="*/ 2147483647 w 366"/>
              <a:gd name="T45" fmla="*/ 2147483647 h 570"/>
              <a:gd name="T46" fmla="*/ 2147483647 w 366"/>
              <a:gd name="T47" fmla="*/ 2147483647 h 570"/>
              <a:gd name="T48" fmla="*/ 2147483647 w 366"/>
              <a:gd name="T49" fmla="*/ 2147483647 h 570"/>
              <a:gd name="T50" fmla="*/ 2147483647 w 366"/>
              <a:gd name="T51" fmla="*/ 2147483647 h 570"/>
              <a:gd name="T52" fmla="*/ 2147483647 w 366"/>
              <a:gd name="T53" fmla="*/ 2147483647 h 570"/>
              <a:gd name="T54" fmla="*/ 2147483647 w 366"/>
              <a:gd name="T55" fmla="*/ 2147483647 h 570"/>
              <a:gd name="T56" fmla="*/ 2147483647 w 366"/>
              <a:gd name="T57" fmla="*/ 2147483647 h 570"/>
              <a:gd name="T58" fmla="*/ 2147483647 w 366"/>
              <a:gd name="T59" fmla="*/ 2147483647 h 570"/>
              <a:gd name="T60" fmla="*/ 2147483647 w 366"/>
              <a:gd name="T61" fmla="*/ 2147483647 h 570"/>
              <a:gd name="T62" fmla="*/ 2147483647 w 366"/>
              <a:gd name="T63" fmla="*/ 2147483647 h 570"/>
              <a:gd name="T64" fmla="*/ 2147483647 w 366"/>
              <a:gd name="T65" fmla="*/ 2147483647 h 570"/>
              <a:gd name="T66" fmla="*/ 2147483647 w 366"/>
              <a:gd name="T67" fmla="*/ 2147483647 h 570"/>
              <a:gd name="T68" fmla="*/ 2147483647 w 366"/>
              <a:gd name="T69" fmla="*/ 2147483647 h 570"/>
              <a:gd name="T70" fmla="*/ 2147483647 w 366"/>
              <a:gd name="T71" fmla="*/ 2147483647 h 570"/>
              <a:gd name="T72" fmla="*/ 0 w 366"/>
              <a:gd name="T73" fmla="*/ 2147483647 h 570"/>
              <a:gd name="T74" fmla="*/ 0 w 366"/>
              <a:gd name="T75" fmla="*/ 2147483647 h 570"/>
              <a:gd name="T76" fmla="*/ 0 w 366"/>
              <a:gd name="T77" fmla="*/ 2147483647 h 570"/>
              <a:gd name="T78" fmla="*/ 2147483647 w 366"/>
              <a:gd name="T79" fmla="*/ 2147483647 h 570"/>
              <a:gd name="T80" fmla="*/ 2147483647 w 366"/>
              <a:gd name="T81" fmla="*/ 2147483647 h 5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66"/>
              <a:gd name="T124" fmla="*/ 0 h 570"/>
              <a:gd name="T125" fmla="*/ 366 w 366"/>
              <a:gd name="T126" fmla="*/ 570 h 57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66" h="570">
                <a:moveTo>
                  <a:pt x="2" y="570"/>
                </a:moveTo>
                <a:lnTo>
                  <a:pt x="2" y="570"/>
                </a:lnTo>
                <a:lnTo>
                  <a:pt x="6" y="540"/>
                </a:lnTo>
                <a:lnTo>
                  <a:pt x="10" y="512"/>
                </a:lnTo>
                <a:lnTo>
                  <a:pt x="22" y="458"/>
                </a:lnTo>
                <a:lnTo>
                  <a:pt x="38" y="408"/>
                </a:lnTo>
                <a:lnTo>
                  <a:pt x="58" y="364"/>
                </a:lnTo>
                <a:lnTo>
                  <a:pt x="78" y="322"/>
                </a:lnTo>
                <a:lnTo>
                  <a:pt x="100" y="286"/>
                </a:lnTo>
                <a:lnTo>
                  <a:pt x="124" y="254"/>
                </a:lnTo>
                <a:lnTo>
                  <a:pt x="146" y="226"/>
                </a:lnTo>
                <a:lnTo>
                  <a:pt x="170" y="202"/>
                </a:lnTo>
                <a:lnTo>
                  <a:pt x="192" y="180"/>
                </a:lnTo>
                <a:lnTo>
                  <a:pt x="212" y="164"/>
                </a:lnTo>
                <a:lnTo>
                  <a:pt x="230" y="150"/>
                </a:lnTo>
                <a:lnTo>
                  <a:pt x="256" y="132"/>
                </a:lnTo>
                <a:lnTo>
                  <a:pt x="266" y="126"/>
                </a:lnTo>
                <a:lnTo>
                  <a:pt x="250" y="198"/>
                </a:lnTo>
                <a:lnTo>
                  <a:pt x="366" y="12"/>
                </a:lnTo>
                <a:lnTo>
                  <a:pt x="168" y="0"/>
                </a:lnTo>
                <a:lnTo>
                  <a:pt x="222" y="36"/>
                </a:lnTo>
                <a:lnTo>
                  <a:pt x="212" y="42"/>
                </a:lnTo>
                <a:lnTo>
                  <a:pt x="184" y="64"/>
                </a:lnTo>
                <a:lnTo>
                  <a:pt x="166" y="82"/>
                </a:lnTo>
                <a:lnTo>
                  <a:pt x="144" y="102"/>
                </a:lnTo>
                <a:lnTo>
                  <a:pt x="124" y="128"/>
                </a:lnTo>
                <a:lnTo>
                  <a:pt x="102" y="156"/>
                </a:lnTo>
                <a:lnTo>
                  <a:pt x="80" y="192"/>
                </a:lnTo>
                <a:lnTo>
                  <a:pt x="58" y="230"/>
                </a:lnTo>
                <a:lnTo>
                  <a:pt x="40" y="274"/>
                </a:lnTo>
                <a:lnTo>
                  <a:pt x="24" y="322"/>
                </a:lnTo>
                <a:lnTo>
                  <a:pt x="16" y="348"/>
                </a:lnTo>
                <a:lnTo>
                  <a:pt x="12" y="376"/>
                </a:lnTo>
                <a:lnTo>
                  <a:pt x="6" y="406"/>
                </a:lnTo>
                <a:lnTo>
                  <a:pt x="2" y="436"/>
                </a:lnTo>
                <a:lnTo>
                  <a:pt x="0" y="468"/>
                </a:lnTo>
                <a:lnTo>
                  <a:pt x="0" y="500"/>
                </a:lnTo>
                <a:lnTo>
                  <a:pt x="0" y="534"/>
                </a:lnTo>
                <a:lnTo>
                  <a:pt x="2" y="570"/>
                </a:lnTo>
                <a:close/>
              </a:path>
            </a:pathLst>
          </a:custGeom>
          <a:solidFill>
            <a:srgbClr val="FFFF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8718" name="Group 395"/>
          <p:cNvGrpSpPr>
            <a:grpSpLocks/>
          </p:cNvGrpSpPr>
          <p:nvPr/>
        </p:nvGrpSpPr>
        <p:grpSpPr bwMode="auto">
          <a:xfrm>
            <a:off x="4414838" y="2435225"/>
            <a:ext cx="803275" cy="428625"/>
            <a:chOff x="4414834" y="2435221"/>
            <a:chExt cx="803279" cy="428629"/>
          </a:xfrm>
        </p:grpSpPr>
        <p:sp>
          <p:nvSpPr>
            <p:cNvPr id="28768" name="Freeform 704"/>
            <p:cNvSpPr>
              <a:spLocks/>
            </p:cNvSpPr>
            <p:nvPr/>
          </p:nvSpPr>
          <p:spPr bwMode="auto">
            <a:xfrm>
              <a:off x="4414838" y="2435225"/>
              <a:ext cx="803275" cy="428625"/>
            </a:xfrm>
            <a:custGeom>
              <a:avLst/>
              <a:gdLst>
                <a:gd name="T0" fmla="*/ 2147483647 w 506"/>
                <a:gd name="T1" fmla="*/ 0 h 270"/>
                <a:gd name="T2" fmla="*/ 2147483647 w 506"/>
                <a:gd name="T3" fmla="*/ 0 h 270"/>
                <a:gd name="T4" fmla="*/ 0 w 506"/>
                <a:gd name="T5" fmla="*/ 2147483647 h 270"/>
                <a:gd name="T6" fmla="*/ 0 60000 65536"/>
                <a:gd name="T7" fmla="*/ 0 60000 65536"/>
                <a:gd name="T8" fmla="*/ 0 60000 65536"/>
                <a:gd name="T9" fmla="*/ 0 w 506"/>
                <a:gd name="T10" fmla="*/ 0 h 270"/>
                <a:gd name="T11" fmla="*/ 506 w 50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6" h="270">
                  <a:moveTo>
                    <a:pt x="506" y="0"/>
                  </a:moveTo>
                  <a:lnTo>
                    <a:pt x="386" y="0"/>
                  </a:lnTo>
                  <a:lnTo>
                    <a:pt x="0" y="27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Freeform 705"/>
            <p:cNvSpPr>
              <a:spLocks/>
            </p:cNvSpPr>
            <p:nvPr/>
          </p:nvSpPr>
          <p:spPr bwMode="auto">
            <a:xfrm>
              <a:off x="4414834" y="2435221"/>
              <a:ext cx="803275" cy="428625"/>
            </a:xfrm>
            <a:custGeom>
              <a:avLst/>
              <a:gdLst>
                <a:gd name="T0" fmla="*/ 2147483647 w 506"/>
                <a:gd name="T1" fmla="*/ 0 h 270"/>
                <a:gd name="T2" fmla="*/ 2147483647 w 506"/>
                <a:gd name="T3" fmla="*/ 0 h 270"/>
                <a:gd name="T4" fmla="*/ 0 w 506"/>
                <a:gd name="T5" fmla="*/ 2147483647 h 270"/>
                <a:gd name="T6" fmla="*/ 0 60000 65536"/>
                <a:gd name="T7" fmla="*/ 0 60000 65536"/>
                <a:gd name="T8" fmla="*/ 0 60000 65536"/>
                <a:gd name="T9" fmla="*/ 0 w 506"/>
                <a:gd name="T10" fmla="*/ 0 h 270"/>
                <a:gd name="T11" fmla="*/ 506 w 506"/>
                <a:gd name="T12" fmla="*/ 270 h 2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6" h="270">
                  <a:moveTo>
                    <a:pt x="506" y="0"/>
                  </a:moveTo>
                  <a:lnTo>
                    <a:pt x="386" y="0"/>
                  </a:lnTo>
                  <a:lnTo>
                    <a:pt x="0" y="27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19" name="Group 394"/>
          <p:cNvGrpSpPr>
            <a:grpSpLocks/>
          </p:cNvGrpSpPr>
          <p:nvPr/>
        </p:nvGrpSpPr>
        <p:grpSpPr bwMode="auto">
          <a:xfrm>
            <a:off x="4154488" y="2251075"/>
            <a:ext cx="1063625" cy="644525"/>
            <a:chOff x="4154484" y="2251071"/>
            <a:chExt cx="1063629" cy="644529"/>
          </a:xfrm>
        </p:grpSpPr>
        <p:sp>
          <p:nvSpPr>
            <p:cNvPr id="28766" name="Freeform 720"/>
            <p:cNvSpPr>
              <a:spLocks/>
            </p:cNvSpPr>
            <p:nvPr/>
          </p:nvSpPr>
          <p:spPr bwMode="auto">
            <a:xfrm>
              <a:off x="4154488" y="2251075"/>
              <a:ext cx="1063625" cy="644525"/>
            </a:xfrm>
            <a:custGeom>
              <a:avLst/>
              <a:gdLst>
                <a:gd name="T0" fmla="*/ 2147483647 w 670"/>
                <a:gd name="T1" fmla="*/ 0 h 406"/>
                <a:gd name="T2" fmla="*/ 2147483647 w 670"/>
                <a:gd name="T3" fmla="*/ 0 h 406"/>
                <a:gd name="T4" fmla="*/ 0 w 670"/>
                <a:gd name="T5" fmla="*/ 2147483647 h 406"/>
                <a:gd name="T6" fmla="*/ 0 60000 65536"/>
                <a:gd name="T7" fmla="*/ 0 60000 65536"/>
                <a:gd name="T8" fmla="*/ 0 60000 65536"/>
                <a:gd name="T9" fmla="*/ 0 w 670"/>
                <a:gd name="T10" fmla="*/ 0 h 406"/>
                <a:gd name="T11" fmla="*/ 670 w 670"/>
                <a:gd name="T12" fmla="*/ 406 h 4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0" h="406">
                  <a:moveTo>
                    <a:pt x="670" y="0"/>
                  </a:moveTo>
                  <a:lnTo>
                    <a:pt x="550" y="0"/>
                  </a:lnTo>
                  <a:lnTo>
                    <a:pt x="0" y="406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Freeform 721"/>
            <p:cNvSpPr>
              <a:spLocks/>
            </p:cNvSpPr>
            <p:nvPr/>
          </p:nvSpPr>
          <p:spPr bwMode="auto">
            <a:xfrm>
              <a:off x="4154484" y="2251071"/>
              <a:ext cx="1063625" cy="644525"/>
            </a:xfrm>
            <a:custGeom>
              <a:avLst/>
              <a:gdLst>
                <a:gd name="T0" fmla="*/ 2147483647 w 670"/>
                <a:gd name="T1" fmla="*/ 0 h 406"/>
                <a:gd name="T2" fmla="*/ 2147483647 w 670"/>
                <a:gd name="T3" fmla="*/ 0 h 406"/>
                <a:gd name="T4" fmla="*/ 0 w 670"/>
                <a:gd name="T5" fmla="*/ 2147483647 h 406"/>
                <a:gd name="T6" fmla="*/ 0 60000 65536"/>
                <a:gd name="T7" fmla="*/ 0 60000 65536"/>
                <a:gd name="T8" fmla="*/ 0 60000 65536"/>
                <a:gd name="T9" fmla="*/ 0 w 670"/>
                <a:gd name="T10" fmla="*/ 0 h 406"/>
                <a:gd name="T11" fmla="*/ 670 w 670"/>
                <a:gd name="T12" fmla="*/ 406 h 4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0" h="406">
                  <a:moveTo>
                    <a:pt x="670" y="0"/>
                  </a:moveTo>
                  <a:lnTo>
                    <a:pt x="550" y="0"/>
                  </a:lnTo>
                  <a:lnTo>
                    <a:pt x="0" y="40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20" name="Group 396"/>
          <p:cNvGrpSpPr>
            <a:grpSpLocks/>
          </p:cNvGrpSpPr>
          <p:nvPr/>
        </p:nvGrpSpPr>
        <p:grpSpPr bwMode="auto">
          <a:xfrm>
            <a:off x="4179888" y="2587625"/>
            <a:ext cx="1038225" cy="638175"/>
            <a:chOff x="4179884" y="2587621"/>
            <a:chExt cx="1038229" cy="638179"/>
          </a:xfrm>
        </p:grpSpPr>
        <p:sp>
          <p:nvSpPr>
            <p:cNvPr id="28764" name="Freeform 724"/>
            <p:cNvSpPr>
              <a:spLocks/>
            </p:cNvSpPr>
            <p:nvPr/>
          </p:nvSpPr>
          <p:spPr bwMode="auto">
            <a:xfrm>
              <a:off x="4179888" y="2587625"/>
              <a:ext cx="1038225" cy="638175"/>
            </a:xfrm>
            <a:custGeom>
              <a:avLst/>
              <a:gdLst>
                <a:gd name="T0" fmla="*/ 2147483647 w 654"/>
                <a:gd name="T1" fmla="*/ 0 h 402"/>
                <a:gd name="T2" fmla="*/ 2147483647 w 654"/>
                <a:gd name="T3" fmla="*/ 0 h 402"/>
                <a:gd name="T4" fmla="*/ 0 w 654"/>
                <a:gd name="T5" fmla="*/ 2147483647 h 402"/>
                <a:gd name="T6" fmla="*/ 0 60000 65536"/>
                <a:gd name="T7" fmla="*/ 0 60000 65536"/>
                <a:gd name="T8" fmla="*/ 0 60000 65536"/>
                <a:gd name="T9" fmla="*/ 0 w 654"/>
                <a:gd name="T10" fmla="*/ 0 h 402"/>
                <a:gd name="T11" fmla="*/ 654 w 654"/>
                <a:gd name="T12" fmla="*/ 402 h 4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4" h="402">
                  <a:moveTo>
                    <a:pt x="654" y="0"/>
                  </a:moveTo>
                  <a:lnTo>
                    <a:pt x="534" y="0"/>
                  </a:lnTo>
                  <a:lnTo>
                    <a:pt x="0" y="402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Freeform 725"/>
            <p:cNvSpPr>
              <a:spLocks/>
            </p:cNvSpPr>
            <p:nvPr/>
          </p:nvSpPr>
          <p:spPr bwMode="auto">
            <a:xfrm>
              <a:off x="4179884" y="2587621"/>
              <a:ext cx="1038225" cy="638175"/>
            </a:xfrm>
            <a:custGeom>
              <a:avLst/>
              <a:gdLst>
                <a:gd name="T0" fmla="*/ 2147483647 w 654"/>
                <a:gd name="T1" fmla="*/ 0 h 402"/>
                <a:gd name="T2" fmla="*/ 2147483647 w 654"/>
                <a:gd name="T3" fmla="*/ 0 h 402"/>
                <a:gd name="T4" fmla="*/ 0 w 654"/>
                <a:gd name="T5" fmla="*/ 2147483647 h 402"/>
                <a:gd name="T6" fmla="*/ 0 60000 65536"/>
                <a:gd name="T7" fmla="*/ 0 60000 65536"/>
                <a:gd name="T8" fmla="*/ 0 60000 65536"/>
                <a:gd name="T9" fmla="*/ 0 w 654"/>
                <a:gd name="T10" fmla="*/ 0 h 402"/>
                <a:gd name="T11" fmla="*/ 654 w 654"/>
                <a:gd name="T12" fmla="*/ 402 h 4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54" h="402">
                  <a:moveTo>
                    <a:pt x="654" y="0"/>
                  </a:moveTo>
                  <a:lnTo>
                    <a:pt x="534" y="0"/>
                  </a:lnTo>
                  <a:lnTo>
                    <a:pt x="0" y="40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21" name="Group 397"/>
          <p:cNvGrpSpPr>
            <a:grpSpLocks/>
          </p:cNvGrpSpPr>
          <p:nvPr/>
        </p:nvGrpSpPr>
        <p:grpSpPr bwMode="auto">
          <a:xfrm>
            <a:off x="4278313" y="2768600"/>
            <a:ext cx="939800" cy="650875"/>
            <a:chOff x="4278309" y="2768596"/>
            <a:chExt cx="939804" cy="650879"/>
          </a:xfrm>
        </p:grpSpPr>
        <p:sp>
          <p:nvSpPr>
            <p:cNvPr id="28762" name="Freeform 726"/>
            <p:cNvSpPr>
              <a:spLocks/>
            </p:cNvSpPr>
            <p:nvPr/>
          </p:nvSpPr>
          <p:spPr bwMode="auto">
            <a:xfrm>
              <a:off x="4278313" y="2768600"/>
              <a:ext cx="939800" cy="650875"/>
            </a:xfrm>
            <a:custGeom>
              <a:avLst/>
              <a:gdLst>
                <a:gd name="T0" fmla="*/ 2147483647 w 592"/>
                <a:gd name="T1" fmla="*/ 0 h 410"/>
                <a:gd name="T2" fmla="*/ 2147483647 w 592"/>
                <a:gd name="T3" fmla="*/ 0 h 410"/>
                <a:gd name="T4" fmla="*/ 0 w 592"/>
                <a:gd name="T5" fmla="*/ 2147483647 h 410"/>
                <a:gd name="T6" fmla="*/ 0 60000 65536"/>
                <a:gd name="T7" fmla="*/ 0 60000 65536"/>
                <a:gd name="T8" fmla="*/ 0 60000 65536"/>
                <a:gd name="T9" fmla="*/ 0 w 592"/>
                <a:gd name="T10" fmla="*/ 0 h 410"/>
                <a:gd name="T11" fmla="*/ 592 w 592"/>
                <a:gd name="T12" fmla="*/ 410 h 4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2" h="410">
                  <a:moveTo>
                    <a:pt x="592" y="0"/>
                  </a:moveTo>
                  <a:lnTo>
                    <a:pt x="472" y="0"/>
                  </a:lnTo>
                  <a:lnTo>
                    <a:pt x="0" y="41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Freeform 727"/>
            <p:cNvSpPr>
              <a:spLocks/>
            </p:cNvSpPr>
            <p:nvPr/>
          </p:nvSpPr>
          <p:spPr bwMode="auto">
            <a:xfrm>
              <a:off x="4278309" y="2768596"/>
              <a:ext cx="939800" cy="650875"/>
            </a:xfrm>
            <a:custGeom>
              <a:avLst/>
              <a:gdLst>
                <a:gd name="T0" fmla="*/ 2147483647 w 592"/>
                <a:gd name="T1" fmla="*/ 0 h 410"/>
                <a:gd name="T2" fmla="*/ 2147483647 w 592"/>
                <a:gd name="T3" fmla="*/ 0 h 410"/>
                <a:gd name="T4" fmla="*/ 0 w 592"/>
                <a:gd name="T5" fmla="*/ 2147483647 h 410"/>
                <a:gd name="T6" fmla="*/ 0 60000 65536"/>
                <a:gd name="T7" fmla="*/ 0 60000 65536"/>
                <a:gd name="T8" fmla="*/ 0 60000 65536"/>
                <a:gd name="T9" fmla="*/ 0 w 592"/>
                <a:gd name="T10" fmla="*/ 0 h 410"/>
                <a:gd name="T11" fmla="*/ 592 w 592"/>
                <a:gd name="T12" fmla="*/ 410 h 4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2" h="410">
                  <a:moveTo>
                    <a:pt x="592" y="0"/>
                  </a:moveTo>
                  <a:lnTo>
                    <a:pt x="472" y="0"/>
                  </a:lnTo>
                  <a:lnTo>
                    <a:pt x="0" y="41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22" name="Group 389"/>
          <p:cNvGrpSpPr>
            <a:grpSpLocks/>
          </p:cNvGrpSpPr>
          <p:nvPr/>
        </p:nvGrpSpPr>
        <p:grpSpPr bwMode="auto">
          <a:xfrm>
            <a:off x="5903913" y="647700"/>
            <a:ext cx="244475" cy="1588"/>
            <a:chOff x="5903909" y="647696"/>
            <a:chExt cx="244479" cy="1592"/>
          </a:xfrm>
        </p:grpSpPr>
        <p:sp>
          <p:nvSpPr>
            <p:cNvPr id="28760" name="Line 742"/>
            <p:cNvSpPr>
              <a:spLocks noChangeShapeType="1"/>
            </p:cNvSpPr>
            <p:nvPr/>
          </p:nvSpPr>
          <p:spPr bwMode="auto">
            <a:xfrm flipH="1">
              <a:off x="5903913" y="647700"/>
              <a:ext cx="244475" cy="158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Line 743"/>
            <p:cNvSpPr>
              <a:spLocks noChangeShapeType="1"/>
            </p:cNvSpPr>
            <p:nvPr/>
          </p:nvSpPr>
          <p:spPr bwMode="auto">
            <a:xfrm flipH="1">
              <a:off x="5903909" y="647696"/>
              <a:ext cx="244475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23" name="Group 393"/>
          <p:cNvGrpSpPr>
            <a:grpSpLocks/>
          </p:cNvGrpSpPr>
          <p:nvPr/>
        </p:nvGrpSpPr>
        <p:grpSpPr bwMode="auto">
          <a:xfrm>
            <a:off x="4278313" y="3870325"/>
            <a:ext cx="939800" cy="390525"/>
            <a:chOff x="4278309" y="3870321"/>
            <a:chExt cx="939804" cy="390529"/>
          </a:xfrm>
        </p:grpSpPr>
        <p:sp>
          <p:nvSpPr>
            <p:cNvPr id="28758" name="Freeform 784"/>
            <p:cNvSpPr>
              <a:spLocks/>
            </p:cNvSpPr>
            <p:nvPr/>
          </p:nvSpPr>
          <p:spPr bwMode="auto">
            <a:xfrm>
              <a:off x="4278313" y="3870325"/>
              <a:ext cx="939800" cy="390525"/>
            </a:xfrm>
            <a:custGeom>
              <a:avLst/>
              <a:gdLst>
                <a:gd name="T0" fmla="*/ 2147483647 w 592"/>
                <a:gd name="T1" fmla="*/ 2147483647 h 246"/>
                <a:gd name="T2" fmla="*/ 2147483647 w 592"/>
                <a:gd name="T3" fmla="*/ 2147483647 h 246"/>
                <a:gd name="T4" fmla="*/ 0 w 592"/>
                <a:gd name="T5" fmla="*/ 0 h 246"/>
                <a:gd name="T6" fmla="*/ 0 60000 65536"/>
                <a:gd name="T7" fmla="*/ 0 60000 65536"/>
                <a:gd name="T8" fmla="*/ 0 60000 65536"/>
                <a:gd name="T9" fmla="*/ 0 w 592"/>
                <a:gd name="T10" fmla="*/ 0 h 246"/>
                <a:gd name="T11" fmla="*/ 592 w 592"/>
                <a:gd name="T12" fmla="*/ 246 h 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2" h="246">
                  <a:moveTo>
                    <a:pt x="592" y="246"/>
                  </a:moveTo>
                  <a:lnTo>
                    <a:pt x="436" y="24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Freeform 785"/>
            <p:cNvSpPr>
              <a:spLocks/>
            </p:cNvSpPr>
            <p:nvPr/>
          </p:nvSpPr>
          <p:spPr bwMode="auto">
            <a:xfrm>
              <a:off x="4278309" y="3870321"/>
              <a:ext cx="939800" cy="390525"/>
            </a:xfrm>
            <a:custGeom>
              <a:avLst/>
              <a:gdLst>
                <a:gd name="T0" fmla="*/ 2147483647 w 592"/>
                <a:gd name="T1" fmla="*/ 2147483647 h 246"/>
                <a:gd name="T2" fmla="*/ 2147483647 w 592"/>
                <a:gd name="T3" fmla="*/ 2147483647 h 246"/>
                <a:gd name="T4" fmla="*/ 0 w 592"/>
                <a:gd name="T5" fmla="*/ 0 h 246"/>
                <a:gd name="T6" fmla="*/ 0 60000 65536"/>
                <a:gd name="T7" fmla="*/ 0 60000 65536"/>
                <a:gd name="T8" fmla="*/ 0 60000 65536"/>
                <a:gd name="T9" fmla="*/ 0 w 592"/>
                <a:gd name="T10" fmla="*/ 0 h 246"/>
                <a:gd name="T11" fmla="*/ 592 w 592"/>
                <a:gd name="T12" fmla="*/ 246 h 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2" h="246">
                  <a:moveTo>
                    <a:pt x="592" y="246"/>
                  </a:moveTo>
                  <a:lnTo>
                    <a:pt x="436" y="24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24" name="Group 392"/>
          <p:cNvGrpSpPr>
            <a:grpSpLocks/>
          </p:cNvGrpSpPr>
          <p:nvPr/>
        </p:nvGrpSpPr>
        <p:grpSpPr bwMode="auto">
          <a:xfrm>
            <a:off x="3141663" y="3251200"/>
            <a:ext cx="777875" cy="742950"/>
            <a:chOff x="3141659" y="3251196"/>
            <a:chExt cx="777879" cy="742954"/>
          </a:xfrm>
        </p:grpSpPr>
        <p:sp>
          <p:nvSpPr>
            <p:cNvPr id="28753" name="Freeform 233"/>
            <p:cNvSpPr>
              <a:spLocks/>
            </p:cNvSpPr>
            <p:nvPr/>
          </p:nvSpPr>
          <p:spPr bwMode="auto">
            <a:xfrm>
              <a:off x="3551238" y="3251200"/>
              <a:ext cx="368300" cy="742950"/>
            </a:xfrm>
            <a:custGeom>
              <a:avLst/>
              <a:gdLst>
                <a:gd name="T0" fmla="*/ 2147483647 w 232"/>
                <a:gd name="T1" fmla="*/ 2147483647 h 468"/>
                <a:gd name="T2" fmla="*/ 2147483647 w 232"/>
                <a:gd name="T3" fmla="*/ 2147483647 h 468"/>
                <a:gd name="T4" fmla="*/ 2147483647 w 232"/>
                <a:gd name="T5" fmla="*/ 2147483647 h 468"/>
                <a:gd name="T6" fmla="*/ 2147483647 w 232"/>
                <a:gd name="T7" fmla="*/ 2147483647 h 468"/>
                <a:gd name="T8" fmla="*/ 2147483647 w 232"/>
                <a:gd name="T9" fmla="*/ 2147483647 h 468"/>
                <a:gd name="T10" fmla="*/ 2147483647 w 232"/>
                <a:gd name="T11" fmla="*/ 2147483647 h 468"/>
                <a:gd name="T12" fmla="*/ 2147483647 w 232"/>
                <a:gd name="T13" fmla="*/ 2147483647 h 468"/>
                <a:gd name="T14" fmla="*/ 2147483647 w 232"/>
                <a:gd name="T15" fmla="*/ 2147483647 h 468"/>
                <a:gd name="T16" fmla="*/ 2147483647 w 232"/>
                <a:gd name="T17" fmla="*/ 2147483647 h 468"/>
                <a:gd name="T18" fmla="*/ 2147483647 w 232"/>
                <a:gd name="T19" fmla="*/ 2147483647 h 468"/>
                <a:gd name="T20" fmla="*/ 0 w 232"/>
                <a:gd name="T21" fmla="*/ 2147483647 h 468"/>
                <a:gd name="T22" fmla="*/ 0 w 232"/>
                <a:gd name="T23" fmla="*/ 2147483647 h 468"/>
                <a:gd name="T24" fmla="*/ 2147483647 w 232"/>
                <a:gd name="T25" fmla="*/ 2147483647 h 468"/>
                <a:gd name="T26" fmla="*/ 2147483647 w 232"/>
                <a:gd name="T27" fmla="*/ 2147483647 h 468"/>
                <a:gd name="T28" fmla="*/ 2147483647 w 232"/>
                <a:gd name="T29" fmla="*/ 2147483647 h 468"/>
                <a:gd name="T30" fmla="*/ 2147483647 w 232"/>
                <a:gd name="T31" fmla="*/ 0 h 4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2"/>
                <a:gd name="T49" fmla="*/ 0 h 468"/>
                <a:gd name="T50" fmla="*/ 232 w 232"/>
                <a:gd name="T51" fmla="*/ 468 h 4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2" h="468">
                  <a:moveTo>
                    <a:pt x="232" y="460"/>
                  </a:moveTo>
                  <a:lnTo>
                    <a:pt x="216" y="466"/>
                  </a:lnTo>
                  <a:lnTo>
                    <a:pt x="210" y="468"/>
                  </a:lnTo>
                  <a:lnTo>
                    <a:pt x="206" y="466"/>
                  </a:lnTo>
                  <a:lnTo>
                    <a:pt x="202" y="464"/>
                  </a:lnTo>
                  <a:lnTo>
                    <a:pt x="198" y="460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8" y="6"/>
                  </a:lnTo>
                  <a:lnTo>
                    <a:pt x="24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Line 234"/>
            <p:cNvSpPr>
              <a:spLocks noChangeShapeType="1"/>
            </p:cNvSpPr>
            <p:nvPr/>
          </p:nvSpPr>
          <p:spPr bwMode="auto">
            <a:xfrm flipH="1">
              <a:off x="3141663" y="3629025"/>
              <a:ext cx="555625" cy="158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55" name="Group 382"/>
            <p:cNvGrpSpPr>
              <a:grpSpLocks/>
            </p:cNvGrpSpPr>
            <p:nvPr/>
          </p:nvGrpSpPr>
          <p:grpSpPr bwMode="auto">
            <a:xfrm>
              <a:off x="3141659" y="3251196"/>
              <a:ext cx="777875" cy="742950"/>
              <a:chOff x="3141663" y="3251200"/>
              <a:chExt cx="777875" cy="742950"/>
            </a:xfrm>
          </p:grpSpPr>
          <p:sp>
            <p:nvSpPr>
              <p:cNvPr id="28756" name="Freeform 846"/>
              <p:cNvSpPr>
                <a:spLocks/>
              </p:cNvSpPr>
              <p:nvPr/>
            </p:nvSpPr>
            <p:spPr bwMode="auto">
              <a:xfrm>
                <a:off x="3551238" y="3251200"/>
                <a:ext cx="368300" cy="742950"/>
              </a:xfrm>
              <a:custGeom>
                <a:avLst/>
                <a:gdLst>
                  <a:gd name="T0" fmla="*/ 2147483647 w 232"/>
                  <a:gd name="T1" fmla="*/ 2147483647 h 468"/>
                  <a:gd name="T2" fmla="*/ 2147483647 w 232"/>
                  <a:gd name="T3" fmla="*/ 2147483647 h 468"/>
                  <a:gd name="T4" fmla="*/ 2147483647 w 232"/>
                  <a:gd name="T5" fmla="*/ 2147483647 h 468"/>
                  <a:gd name="T6" fmla="*/ 2147483647 w 232"/>
                  <a:gd name="T7" fmla="*/ 2147483647 h 468"/>
                  <a:gd name="T8" fmla="*/ 2147483647 w 232"/>
                  <a:gd name="T9" fmla="*/ 2147483647 h 468"/>
                  <a:gd name="T10" fmla="*/ 2147483647 w 232"/>
                  <a:gd name="T11" fmla="*/ 2147483647 h 468"/>
                  <a:gd name="T12" fmla="*/ 2147483647 w 232"/>
                  <a:gd name="T13" fmla="*/ 2147483647 h 468"/>
                  <a:gd name="T14" fmla="*/ 2147483647 w 232"/>
                  <a:gd name="T15" fmla="*/ 2147483647 h 468"/>
                  <a:gd name="T16" fmla="*/ 2147483647 w 232"/>
                  <a:gd name="T17" fmla="*/ 2147483647 h 468"/>
                  <a:gd name="T18" fmla="*/ 2147483647 w 232"/>
                  <a:gd name="T19" fmla="*/ 2147483647 h 468"/>
                  <a:gd name="T20" fmla="*/ 0 w 232"/>
                  <a:gd name="T21" fmla="*/ 2147483647 h 468"/>
                  <a:gd name="T22" fmla="*/ 0 w 232"/>
                  <a:gd name="T23" fmla="*/ 2147483647 h 468"/>
                  <a:gd name="T24" fmla="*/ 2147483647 w 232"/>
                  <a:gd name="T25" fmla="*/ 2147483647 h 468"/>
                  <a:gd name="T26" fmla="*/ 2147483647 w 232"/>
                  <a:gd name="T27" fmla="*/ 2147483647 h 468"/>
                  <a:gd name="T28" fmla="*/ 2147483647 w 232"/>
                  <a:gd name="T29" fmla="*/ 2147483647 h 468"/>
                  <a:gd name="T30" fmla="*/ 2147483647 w 232"/>
                  <a:gd name="T31" fmla="*/ 0 h 46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32"/>
                  <a:gd name="T49" fmla="*/ 0 h 468"/>
                  <a:gd name="T50" fmla="*/ 232 w 232"/>
                  <a:gd name="T51" fmla="*/ 468 h 46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32" h="468">
                    <a:moveTo>
                      <a:pt x="232" y="460"/>
                    </a:moveTo>
                    <a:lnTo>
                      <a:pt x="216" y="466"/>
                    </a:lnTo>
                    <a:lnTo>
                      <a:pt x="210" y="468"/>
                    </a:lnTo>
                    <a:lnTo>
                      <a:pt x="206" y="466"/>
                    </a:lnTo>
                    <a:lnTo>
                      <a:pt x="202" y="464"/>
                    </a:lnTo>
                    <a:lnTo>
                      <a:pt x="198" y="460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8" y="6"/>
                    </a:lnTo>
                    <a:lnTo>
                      <a:pt x="24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7" name="Line 847"/>
              <p:cNvSpPr>
                <a:spLocks noChangeShapeType="1"/>
              </p:cNvSpPr>
              <p:nvPr/>
            </p:nvSpPr>
            <p:spPr bwMode="auto">
              <a:xfrm flipH="1">
                <a:off x="3141663" y="3629025"/>
                <a:ext cx="555625" cy="158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725" name="Group 391"/>
          <p:cNvGrpSpPr>
            <a:grpSpLocks/>
          </p:cNvGrpSpPr>
          <p:nvPr/>
        </p:nvGrpSpPr>
        <p:grpSpPr bwMode="auto">
          <a:xfrm>
            <a:off x="3055938" y="2324100"/>
            <a:ext cx="558800" cy="1588"/>
            <a:chOff x="3055934" y="2324096"/>
            <a:chExt cx="558804" cy="1592"/>
          </a:xfrm>
        </p:grpSpPr>
        <p:sp>
          <p:nvSpPr>
            <p:cNvPr id="28751" name="Line 848"/>
            <p:cNvSpPr>
              <a:spLocks noChangeShapeType="1"/>
            </p:cNvSpPr>
            <p:nvPr/>
          </p:nvSpPr>
          <p:spPr bwMode="auto">
            <a:xfrm flipH="1">
              <a:off x="3055938" y="2324100"/>
              <a:ext cx="558800" cy="158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Line 849"/>
            <p:cNvSpPr>
              <a:spLocks noChangeShapeType="1"/>
            </p:cNvSpPr>
            <p:nvPr/>
          </p:nvSpPr>
          <p:spPr bwMode="auto">
            <a:xfrm flipH="1">
              <a:off x="3055934" y="2324096"/>
              <a:ext cx="55880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26" name="Group 390"/>
          <p:cNvGrpSpPr>
            <a:grpSpLocks/>
          </p:cNvGrpSpPr>
          <p:nvPr/>
        </p:nvGrpSpPr>
        <p:grpSpPr bwMode="auto">
          <a:xfrm>
            <a:off x="2935288" y="1984375"/>
            <a:ext cx="679450" cy="1588"/>
            <a:chOff x="2935284" y="1984371"/>
            <a:chExt cx="679454" cy="1592"/>
          </a:xfrm>
        </p:grpSpPr>
        <p:sp>
          <p:nvSpPr>
            <p:cNvPr id="28749" name="Line 876"/>
            <p:cNvSpPr>
              <a:spLocks noChangeShapeType="1"/>
            </p:cNvSpPr>
            <p:nvPr/>
          </p:nvSpPr>
          <p:spPr bwMode="auto">
            <a:xfrm flipH="1">
              <a:off x="2935288" y="1984375"/>
              <a:ext cx="679450" cy="1588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Line 877"/>
            <p:cNvSpPr>
              <a:spLocks noChangeShapeType="1"/>
            </p:cNvSpPr>
            <p:nvPr/>
          </p:nvSpPr>
          <p:spPr bwMode="auto">
            <a:xfrm flipH="1">
              <a:off x="2935284" y="1984371"/>
              <a:ext cx="679450" cy="158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27" name="Group 388"/>
          <p:cNvGrpSpPr>
            <a:grpSpLocks/>
          </p:cNvGrpSpPr>
          <p:nvPr/>
        </p:nvGrpSpPr>
        <p:grpSpPr bwMode="auto">
          <a:xfrm>
            <a:off x="4887913" y="1512888"/>
            <a:ext cx="142875" cy="471487"/>
            <a:chOff x="4887686" y="1513114"/>
            <a:chExt cx="143102" cy="471261"/>
          </a:xfrm>
        </p:grpSpPr>
        <p:sp>
          <p:nvSpPr>
            <p:cNvPr id="28747" name="Freeform 722"/>
            <p:cNvSpPr>
              <a:spLocks/>
            </p:cNvSpPr>
            <p:nvPr/>
          </p:nvSpPr>
          <p:spPr bwMode="auto">
            <a:xfrm>
              <a:off x="4887913" y="1524000"/>
              <a:ext cx="142875" cy="460375"/>
            </a:xfrm>
            <a:custGeom>
              <a:avLst/>
              <a:gdLst>
                <a:gd name="T0" fmla="*/ 0 w 90"/>
                <a:gd name="T1" fmla="*/ 2147483647 h 290"/>
                <a:gd name="T2" fmla="*/ 0 w 90"/>
                <a:gd name="T3" fmla="*/ 2147483647 h 290"/>
                <a:gd name="T4" fmla="*/ 2147483647 w 90"/>
                <a:gd name="T5" fmla="*/ 0 h 290"/>
                <a:gd name="T6" fmla="*/ 0 60000 65536"/>
                <a:gd name="T7" fmla="*/ 0 60000 65536"/>
                <a:gd name="T8" fmla="*/ 0 60000 65536"/>
                <a:gd name="T9" fmla="*/ 0 w 90"/>
                <a:gd name="T10" fmla="*/ 0 h 290"/>
                <a:gd name="T11" fmla="*/ 90 w 90"/>
                <a:gd name="T12" fmla="*/ 290 h 2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290">
                  <a:moveTo>
                    <a:pt x="0" y="290"/>
                  </a:moveTo>
                  <a:lnTo>
                    <a:pt x="0" y="208"/>
                  </a:lnTo>
                  <a:lnTo>
                    <a:pt x="9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Freeform 723"/>
            <p:cNvSpPr>
              <a:spLocks/>
            </p:cNvSpPr>
            <p:nvPr/>
          </p:nvSpPr>
          <p:spPr bwMode="auto">
            <a:xfrm>
              <a:off x="4887686" y="1513114"/>
              <a:ext cx="142875" cy="460375"/>
            </a:xfrm>
            <a:custGeom>
              <a:avLst/>
              <a:gdLst>
                <a:gd name="T0" fmla="*/ 0 w 90"/>
                <a:gd name="T1" fmla="*/ 2147483647 h 290"/>
                <a:gd name="T2" fmla="*/ 0 w 90"/>
                <a:gd name="T3" fmla="*/ 2147483647 h 290"/>
                <a:gd name="T4" fmla="*/ 2147483647 w 90"/>
                <a:gd name="T5" fmla="*/ 0 h 290"/>
                <a:gd name="T6" fmla="*/ 0 60000 65536"/>
                <a:gd name="T7" fmla="*/ 0 60000 65536"/>
                <a:gd name="T8" fmla="*/ 0 60000 65536"/>
                <a:gd name="T9" fmla="*/ 0 w 90"/>
                <a:gd name="T10" fmla="*/ 0 h 290"/>
                <a:gd name="T11" fmla="*/ 90 w 90"/>
                <a:gd name="T12" fmla="*/ 290 h 2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290">
                  <a:moveTo>
                    <a:pt x="0" y="290"/>
                  </a:moveTo>
                  <a:lnTo>
                    <a:pt x="0" y="208"/>
                  </a:lnTo>
                  <a:lnTo>
                    <a:pt x="9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28" name="Group 113"/>
          <p:cNvGrpSpPr>
            <a:grpSpLocks/>
          </p:cNvGrpSpPr>
          <p:nvPr/>
        </p:nvGrpSpPr>
        <p:grpSpPr bwMode="auto">
          <a:xfrm>
            <a:off x="4310063" y="3952875"/>
            <a:ext cx="244475" cy="638175"/>
            <a:chOff x="4310063" y="3952875"/>
            <a:chExt cx="244475" cy="638175"/>
          </a:xfrm>
        </p:grpSpPr>
        <p:sp>
          <p:nvSpPr>
            <p:cNvPr id="28741" name="Freeform 204"/>
            <p:cNvSpPr>
              <a:spLocks/>
            </p:cNvSpPr>
            <p:nvPr/>
          </p:nvSpPr>
          <p:spPr bwMode="auto">
            <a:xfrm>
              <a:off x="4346154" y="4056157"/>
              <a:ext cx="180975" cy="462058"/>
            </a:xfrm>
            <a:custGeom>
              <a:avLst/>
              <a:gdLst>
                <a:gd name="T0" fmla="*/ 2147483647 w 114"/>
                <a:gd name="T1" fmla="*/ 2147483647 h 304"/>
                <a:gd name="T2" fmla="*/ 2147483647 w 114"/>
                <a:gd name="T3" fmla="*/ 2147483647 h 304"/>
                <a:gd name="T4" fmla="*/ 2147483647 w 114"/>
                <a:gd name="T5" fmla="*/ 2147483647 h 304"/>
                <a:gd name="T6" fmla="*/ 2147483647 w 114"/>
                <a:gd name="T7" fmla="*/ 2147483647 h 304"/>
                <a:gd name="T8" fmla="*/ 2147483647 w 114"/>
                <a:gd name="T9" fmla="*/ 2147483647 h 304"/>
                <a:gd name="T10" fmla="*/ 2147483647 w 114"/>
                <a:gd name="T11" fmla="*/ 2147483647 h 304"/>
                <a:gd name="T12" fmla="*/ 2147483647 w 114"/>
                <a:gd name="T13" fmla="*/ 2147483647 h 304"/>
                <a:gd name="T14" fmla="*/ 2147483647 w 114"/>
                <a:gd name="T15" fmla="*/ 2147483647 h 304"/>
                <a:gd name="T16" fmla="*/ 2147483647 w 114"/>
                <a:gd name="T17" fmla="*/ 2147483647 h 304"/>
                <a:gd name="T18" fmla="*/ 2147483647 w 114"/>
                <a:gd name="T19" fmla="*/ 2147483647 h 304"/>
                <a:gd name="T20" fmla="*/ 2147483647 w 114"/>
                <a:gd name="T21" fmla="*/ 2147483647 h 304"/>
                <a:gd name="T22" fmla="*/ 2147483647 w 114"/>
                <a:gd name="T23" fmla="*/ 2147483647 h 304"/>
                <a:gd name="T24" fmla="*/ 0 w 114"/>
                <a:gd name="T25" fmla="*/ 0 h 3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304"/>
                <a:gd name="T41" fmla="*/ 114 w 114"/>
                <a:gd name="T42" fmla="*/ 304 h 3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304">
                  <a:moveTo>
                    <a:pt x="114" y="304"/>
                  </a:moveTo>
                  <a:lnTo>
                    <a:pt x="114" y="304"/>
                  </a:lnTo>
                  <a:lnTo>
                    <a:pt x="96" y="298"/>
                  </a:lnTo>
                  <a:lnTo>
                    <a:pt x="80" y="288"/>
                  </a:lnTo>
                  <a:lnTo>
                    <a:pt x="66" y="274"/>
                  </a:lnTo>
                  <a:lnTo>
                    <a:pt x="54" y="258"/>
                  </a:lnTo>
                  <a:lnTo>
                    <a:pt x="42" y="240"/>
                  </a:lnTo>
                  <a:lnTo>
                    <a:pt x="34" y="220"/>
                  </a:lnTo>
                  <a:lnTo>
                    <a:pt x="26" y="198"/>
                  </a:lnTo>
                  <a:lnTo>
                    <a:pt x="20" y="174"/>
                  </a:lnTo>
                  <a:lnTo>
                    <a:pt x="10" y="126"/>
                  </a:lnTo>
                  <a:lnTo>
                    <a:pt x="6" y="7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Freeform 219"/>
            <p:cNvSpPr>
              <a:spLocks/>
            </p:cNvSpPr>
            <p:nvPr/>
          </p:nvSpPr>
          <p:spPr bwMode="auto">
            <a:xfrm>
              <a:off x="4310063" y="3952875"/>
              <a:ext cx="88900" cy="152400"/>
            </a:xfrm>
            <a:custGeom>
              <a:avLst/>
              <a:gdLst>
                <a:gd name="T0" fmla="*/ 0 w 56"/>
                <a:gd name="T1" fmla="*/ 2147483647 h 96"/>
                <a:gd name="T2" fmla="*/ 2147483647 w 56"/>
                <a:gd name="T3" fmla="*/ 2147483647 h 96"/>
                <a:gd name="T4" fmla="*/ 2147483647 w 56"/>
                <a:gd name="T5" fmla="*/ 2147483647 h 96"/>
                <a:gd name="T6" fmla="*/ 2147483647 w 56"/>
                <a:gd name="T7" fmla="*/ 0 h 96"/>
                <a:gd name="T8" fmla="*/ 0 w 56"/>
                <a:gd name="T9" fmla="*/ 2147483647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96"/>
                <a:gd name="T17" fmla="*/ 56 w 56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96">
                  <a:moveTo>
                    <a:pt x="0" y="96"/>
                  </a:moveTo>
                  <a:lnTo>
                    <a:pt x="26" y="84"/>
                  </a:lnTo>
                  <a:lnTo>
                    <a:pt x="56" y="96"/>
                  </a:lnTo>
                  <a:lnTo>
                    <a:pt x="26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43" name="Group 109"/>
            <p:cNvGrpSpPr>
              <a:grpSpLocks/>
            </p:cNvGrpSpPr>
            <p:nvPr/>
          </p:nvGrpSpPr>
          <p:grpSpPr bwMode="auto">
            <a:xfrm>
              <a:off x="4351338" y="4056158"/>
              <a:ext cx="203200" cy="534892"/>
              <a:chOff x="4351338" y="4056158"/>
              <a:chExt cx="203200" cy="534892"/>
            </a:xfrm>
          </p:grpSpPr>
          <p:sp>
            <p:nvSpPr>
              <p:cNvPr id="28745" name="Freeform 8"/>
              <p:cNvSpPr>
                <a:spLocks/>
              </p:cNvSpPr>
              <p:nvPr/>
            </p:nvSpPr>
            <p:spPr bwMode="auto">
              <a:xfrm>
                <a:off x="4351338" y="4070350"/>
                <a:ext cx="203200" cy="520700"/>
              </a:xfrm>
              <a:custGeom>
                <a:avLst/>
                <a:gdLst>
                  <a:gd name="T0" fmla="*/ 2147483647 w 128"/>
                  <a:gd name="T1" fmla="*/ 2147483647 h 328"/>
                  <a:gd name="T2" fmla="*/ 2147483647 w 128"/>
                  <a:gd name="T3" fmla="*/ 2147483647 h 328"/>
                  <a:gd name="T4" fmla="*/ 2147483647 w 128"/>
                  <a:gd name="T5" fmla="*/ 2147483647 h 328"/>
                  <a:gd name="T6" fmla="*/ 2147483647 w 128"/>
                  <a:gd name="T7" fmla="*/ 2147483647 h 328"/>
                  <a:gd name="T8" fmla="*/ 2147483647 w 128"/>
                  <a:gd name="T9" fmla="*/ 2147483647 h 328"/>
                  <a:gd name="T10" fmla="*/ 2147483647 w 128"/>
                  <a:gd name="T11" fmla="*/ 2147483647 h 328"/>
                  <a:gd name="T12" fmla="*/ 2147483647 w 128"/>
                  <a:gd name="T13" fmla="*/ 2147483647 h 328"/>
                  <a:gd name="T14" fmla="*/ 2147483647 w 128"/>
                  <a:gd name="T15" fmla="*/ 2147483647 h 328"/>
                  <a:gd name="T16" fmla="*/ 2147483647 w 128"/>
                  <a:gd name="T17" fmla="*/ 2147483647 h 328"/>
                  <a:gd name="T18" fmla="*/ 2147483647 w 128"/>
                  <a:gd name="T19" fmla="*/ 2147483647 h 328"/>
                  <a:gd name="T20" fmla="*/ 2147483647 w 128"/>
                  <a:gd name="T21" fmla="*/ 2147483647 h 328"/>
                  <a:gd name="T22" fmla="*/ 2147483647 w 128"/>
                  <a:gd name="T23" fmla="*/ 2147483647 h 328"/>
                  <a:gd name="T24" fmla="*/ 2147483647 w 128"/>
                  <a:gd name="T25" fmla="*/ 2147483647 h 328"/>
                  <a:gd name="T26" fmla="*/ 2147483647 w 128"/>
                  <a:gd name="T27" fmla="*/ 2147483647 h 328"/>
                  <a:gd name="T28" fmla="*/ 0 w 128"/>
                  <a:gd name="T29" fmla="*/ 0 h 3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8"/>
                  <a:gd name="T46" fmla="*/ 0 h 328"/>
                  <a:gd name="T47" fmla="*/ 128 w 128"/>
                  <a:gd name="T48" fmla="*/ 328 h 32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8" h="328">
                    <a:moveTo>
                      <a:pt x="128" y="328"/>
                    </a:moveTo>
                    <a:lnTo>
                      <a:pt x="128" y="328"/>
                    </a:lnTo>
                    <a:lnTo>
                      <a:pt x="116" y="326"/>
                    </a:lnTo>
                    <a:lnTo>
                      <a:pt x="106" y="322"/>
                    </a:lnTo>
                    <a:lnTo>
                      <a:pt x="88" y="310"/>
                    </a:lnTo>
                    <a:lnTo>
                      <a:pt x="72" y="294"/>
                    </a:lnTo>
                    <a:lnTo>
                      <a:pt x="58" y="276"/>
                    </a:lnTo>
                    <a:lnTo>
                      <a:pt x="46" y="256"/>
                    </a:lnTo>
                    <a:lnTo>
                      <a:pt x="36" y="232"/>
                    </a:lnTo>
                    <a:lnTo>
                      <a:pt x="28" y="208"/>
                    </a:lnTo>
                    <a:lnTo>
                      <a:pt x="22" y="184"/>
                    </a:lnTo>
                    <a:lnTo>
                      <a:pt x="16" y="158"/>
                    </a:lnTo>
                    <a:lnTo>
                      <a:pt x="12" y="132"/>
                    </a:lnTo>
                    <a:lnTo>
                      <a:pt x="6" y="80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6" name="Freeform 204"/>
              <p:cNvSpPr>
                <a:spLocks/>
              </p:cNvSpPr>
              <p:nvPr/>
            </p:nvSpPr>
            <p:spPr bwMode="auto">
              <a:xfrm>
                <a:off x="4354934" y="4056158"/>
                <a:ext cx="180975" cy="523875"/>
              </a:xfrm>
              <a:custGeom>
                <a:avLst/>
                <a:gdLst>
                  <a:gd name="T0" fmla="*/ 2147483647 w 114"/>
                  <a:gd name="T1" fmla="*/ 2147483647 h 304"/>
                  <a:gd name="T2" fmla="*/ 2147483647 w 114"/>
                  <a:gd name="T3" fmla="*/ 2147483647 h 304"/>
                  <a:gd name="T4" fmla="*/ 2147483647 w 114"/>
                  <a:gd name="T5" fmla="*/ 2147483647 h 304"/>
                  <a:gd name="T6" fmla="*/ 2147483647 w 114"/>
                  <a:gd name="T7" fmla="*/ 2147483647 h 304"/>
                  <a:gd name="T8" fmla="*/ 2147483647 w 114"/>
                  <a:gd name="T9" fmla="*/ 2147483647 h 304"/>
                  <a:gd name="T10" fmla="*/ 2147483647 w 114"/>
                  <a:gd name="T11" fmla="*/ 2147483647 h 304"/>
                  <a:gd name="T12" fmla="*/ 2147483647 w 114"/>
                  <a:gd name="T13" fmla="*/ 2147483647 h 304"/>
                  <a:gd name="T14" fmla="*/ 2147483647 w 114"/>
                  <a:gd name="T15" fmla="*/ 2147483647 h 304"/>
                  <a:gd name="T16" fmla="*/ 2147483647 w 114"/>
                  <a:gd name="T17" fmla="*/ 2147483647 h 304"/>
                  <a:gd name="T18" fmla="*/ 2147483647 w 114"/>
                  <a:gd name="T19" fmla="*/ 2147483647 h 304"/>
                  <a:gd name="T20" fmla="*/ 2147483647 w 114"/>
                  <a:gd name="T21" fmla="*/ 2147483647 h 304"/>
                  <a:gd name="T22" fmla="*/ 2147483647 w 114"/>
                  <a:gd name="T23" fmla="*/ 2147483647 h 304"/>
                  <a:gd name="T24" fmla="*/ 0 w 114"/>
                  <a:gd name="T25" fmla="*/ 0 h 30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4"/>
                  <a:gd name="T40" fmla="*/ 0 h 304"/>
                  <a:gd name="T41" fmla="*/ 114 w 114"/>
                  <a:gd name="T42" fmla="*/ 304 h 30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4" h="304">
                    <a:moveTo>
                      <a:pt x="114" y="304"/>
                    </a:moveTo>
                    <a:lnTo>
                      <a:pt x="114" y="304"/>
                    </a:lnTo>
                    <a:lnTo>
                      <a:pt x="96" y="298"/>
                    </a:lnTo>
                    <a:lnTo>
                      <a:pt x="80" y="288"/>
                    </a:lnTo>
                    <a:lnTo>
                      <a:pt x="66" y="274"/>
                    </a:lnTo>
                    <a:lnTo>
                      <a:pt x="54" y="258"/>
                    </a:lnTo>
                    <a:lnTo>
                      <a:pt x="42" y="240"/>
                    </a:lnTo>
                    <a:lnTo>
                      <a:pt x="34" y="220"/>
                    </a:lnTo>
                    <a:lnTo>
                      <a:pt x="26" y="198"/>
                    </a:lnTo>
                    <a:lnTo>
                      <a:pt x="20" y="174"/>
                    </a:lnTo>
                    <a:lnTo>
                      <a:pt x="10" y="126"/>
                    </a:lnTo>
                    <a:lnTo>
                      <a:pt x="6" y="7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44" name="Freeform 226"/>
            <p:cNvSpPr>
              <a:spLocks/>
            </p:cNvSpPr>
            <p:nvPr/>
          </p:nvSpPr>
          <p:spPr bwMode="auto">
            <a:xfrm>
              <a:off x="4316413" y="3965575"/>
              <a:ext cx="73025" cy="133350"/>
            </a:xfrm>
            <a:custGeom>
              <a:avLst/>
              <a:gdLst>
                <a:gd name="T0" fmla="*/ 0 w 46"/>
                <a:gd name="T1" fmla="*/ 2147483647 h 84"/>
                <a:gd name="T2" fmla="*/ 2147483647 w 46"/>
                <a:gd name="T3" fmla="*/ 2147483647 h 84"/>
                <a:gd name="T4" fmla="*/ 2147483647 w 46"/>
                <a:gd name="T5" fmla="*/ 2147483647 h 84"/>
                <a:gd name="T6" fmla="*/ 2147483647 w 46"/>
                <a:gd name="T7" fmla="*/ 0 h 84"/>
                <a:gd name="T8" fmla="*/ 0 w 46"/>
                <a:gd name="T9" fmla="*/ 21474836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84"/>
                <a:gd name="T17" fmla="*/ 46 w 46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84">
                  <a:moveTo>
                    <a:pt x="0" y="84"/>
                  </a:moveTo>
                  <a:lnTo>
                    <a:pt x="22" y="74"/>
                  </a:lnTo>
                  <a:lnTo>
                    <a:pt x="46" y="82"/>
                  </a:lnTo>
                  <a:lnTo>
                    <a:pt x="22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729" name="Group 410"/>
          <p:cNvGrpSpPr>
            <a:grpSpLocks/>
          </p:cNvGrpSpPr>
          <p:nvPr/>
        </p:nvGrpSpPr>
        <p:grpSpPr bwMode="auto">
          <a:xfrm>
            <a:off x="3827463" y="2863850"/>
            <a:ext cx="358775" cy="225425"/>
            <a:chOff x="3827463" y="2863850"/>
            <a:chExt cx="358775" cy="225425"/>
          </a:xfrm>
        </p:grpSpPr>
        <p:sp>
          <p:nvSpPr>
            <p:cNvPr id="28736" name="Freeform 220"/>
            <p:cNvSpPr>
              <a:spLocks/>
            </p:cNvSpPr>
            <p:nvPr/>
          </p:nvSpPr>
          <p:spPr bwMode="auto">
            <a:xfrm>
              <a:off x="4075113" y="2924175"/>
              <a:ext cx="111125" cy="101600"/>
            </a:xfrm>
            <a:custGeom>
              <a:avLst/>
              <a:gdLst>
                <a:gd name="T0" fmla="*/ 2147483647 w 70"/>
                <a:gd name="T1" fmla="*/ 2147483647 h 64"/>
                <a:gd name="T2" fmla="*/ 2147483647 w 70"/>
                <a:gd name="T3" fmla="*/ 2147483647 h 64"/>
                <a:gd name="T4" fmla="*/ 2147483647 w 70"/>
                <a:gd name="T5" fmla="*/ 0 h 64"/>
                <a:gd name="T6" fmla="*/ 0 w 70"/>
                <a:gd name="T7" fmla="*/ 2147483647 h 64"/>
                <a:gd name="T8" fmla="*/ 2147483647 w 70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"/>
                <a:gd name="T16" fmla="*/ 0 h 64"/>
                <a:gd name="T17" fmla="*/ 70 w 7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" h="64">
                  <a:moveTo>
                    <a:pt x="70" y="32"/>
                  </a:moveTo>
                  <a:lnTo>
                    <a:pt x="48" y="22"/>
                  </a:lnTo>
                  <a:lnTo>
                    <a:pt x="40" y="0"/>
                  </a:lnTo>
                  <a:lnTo>
                    <a:pt x="0" y="64"/>
                  </a:lnTo>
                  <a:lnTo>
                    <a:pt x="7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221"/>
            <p:cNvSpPr>
              <a:spLocks/>
            </p:cNvSpPr>
            <p:nvPr/>
          </p:nvSpPr>
          <p:spPr bwMode="auto">
            <a:xfrm>
              <a:off x="3827463" y="2863850"/>
              <a:ext cx="330200" cy="225425"/>
            </a:xfrm>
            <a:custGeom>
              <a:avLst/>
              <a:gdLst>
                <a:gd name="T0" fmla="*/ 2147483647 w 208"/>
                <a:gd name="T1" fmla="*/ 2147483647 h 142"/>
                <a:gd name="T2" fmla="*/ 2147483647 w 208"/>
                <a:gd name="T3" fmla="*/ 2147483647 h 142"/>
                <a:gd name="T4" fmla="*/ 2147483647 w 208"/>
                <a:gd name="T5" fmla="*/ 2147483647 h 142"/>
                <a:gd name="T6" fmla="*/ 2147483647 w 208"/>
                <a:gd name="T7" fmla="*/ 2147483647 h 142"/>
                <a:gd name="T8" fmla="*/ 2147483647 w 208"/>
                <a:gd name="T9" fmla="*/ 2147483647 h 142"/>
                <a:gd name="T10" fmla="*/ 2147483647 w 208"/>
                <a:gd name="T11" fmla="*/ 2147483647 h 142"/>
                <a:gd name="T12" fmla="*/ 2147483647 w 208"/>
                <a:gd name="T13" fmla="*/ 2147483647 h 142"/>
                <a:gd name="T14" fmla="*/ 2147483647 w 208"/>
                <a:gd name="T15" fmla="*/ 2147483647 h 142"/>
                <a:gd name="T16" fmla="*/ 2147483647 w 208"/>
                <a:gd name="T17" fmla="*/ 2147483647 h 142"/>
                <a:gd name="T18" fmla="*/ 2147483647 w 208"/>
                <a:gd name="T19" fmla="*/ 0 h 142"/>
                <a:gd name="T20" fmla="*/ 2147483647 w 208"/>
                <a:gd name="T21" fmla="*/ 0 h 142"/>
                <a:gd name="T22" fmla="*/ 2147483647 w 208"/>
                <a:gd name="T23" fmla="*/ 0 h 142"/>
                <a:gd name="T24" fmla="*/ 2147483647 w 208"/>
                <a:gd name="T25" fmla="*/ 2147483647 h 142"/>
                <a:gd name="T26" fmla="*/ 2147483647 w 208"/>
                <a:gd name="T27" fmla="*/ 2147483647 h 142"/>
                <a:gd name="T28" fmla="*/ 2147483647 w 208"/>
                <a:gd name="T29" fmla="*/ 2147483647 h 142"/>
                <a:gd name="T30" fmla="*/ 2147483647 w 208"/>
                <a:gd name="T31" fmla="*/ 2147483647 h 142"/>
                <a:gd name="T32" fmla="*/ 2147483647 w 208"/>
                <a:gd name="T33" fmla="*/ 2147483647 h 142"/>
                <a:gd name="T34" fmla="*/ 2147483647 w 208"/>
                <a:gd name="T35" fmla="*/ 2147483647 h 142"/>
                <a:gd name="T36" fmla="*/ 2147483647 w 208"/>
                <a:gd name="T37" fmla="*/ 2147483647 h 142"/>
                <a:gd name="T38" fmla="*/ 2147483647 w 208"/>
                <a:gd name="T39" fmla="*/ 2147483647 h 142"/>
                <a:gd name="T40" fmla="*/ 2147483647 w 208"/>
                <a:gd name="T41" fmla="*/ 2147483647 h 142"/>
                <a:gd name="T42" fmla="*/ 0 w 208"/>
                <a:gd name="T43" fmla="*/ 2147483647 h 142"/>
                <a:gd name="T44" fmla="*/ 0 w 208"/>
                <a:gd name="T45" fmla="*/ 2147483647 h 142"/>
                <a:gd name="T46" fmla="*/ 2147483647 w 208"/>
                <a:gd name="T47" fmla="*/ 2147483647 h 142"/>
                <a:gd name="T48" fmla="*/ 2147483647 w 208"/>
                <a:gd name="T49" fmla="*/ 2147483647 h 142"/>
                <a:gd name="T50" fmla="*/ 2147483647 w 208"/>
                <a:gd name="T51" fmla="*/ 2147483647 h 142"/>
                <a:gd name="T52" fmla="*/ 2147483647 w 208"/>
                <a:gd name="T53" fmla="*/ 2147483647 h 14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8"/>
                <a:gd name="T82" fmla="*/ 0 h 142"/>
                <a:gd name="T83" fmla="*/ 208 w 208"/>
                <a:gd name="T84" fmla="*/ 142 h 14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8" h="142">
                  <a:moveTo>
                    <a:pt x="196" y="74"/>
                  </a:moveTo>
                  <a:lnTo>
                    <a:pt x="196" y="74"/>
                  </a:lnTo>
                  <a:lnTo>
                    <a:pt x="204" y="60"/>
                  </a:lnTo>
                  <a:lnTo>
                    <a:pt x="208" y="46"/>
                  </a:lnTo>
                  <a:lnTo>
                    <a:pt x="208" y="34"/>
                  </a:lnTo>
                  <a:lnTo>
                    <a:pt x="206" y="22"/>
                  </a:lnTo>
                  <a:lnTo>
                    <a:pt x="198" y="12"/>
                  </a:lnTo>
                  <a:lnTo>
                    <a:pt x="186" y="4"/>
                  </a:lnTo>
                  <a:lnTo>
                    <a:pt x="172" y="0"/>
                  </a:lnTo>
                  <a:lnTo>
                    <a:pt x="156" y="0"/>
                  </a:lnTo>
                  <a:lnTo>
                    <a:pt x="138" y="0"/>
                  </a:lnTo>
                  <a:lnTo>
                    <a:pt x="118" y="4"/>
                  </a:lnTo>
                  <a:lnTo>
                    <a:pt x="98" y="12"/>
                  </a:lnTo>
                  <a:lnTo>
                    <a:pt x="78" y="20"/>
                  </a:lnTo>
                  <a:lnTo>
                    <a:pt x="58" y="32"/>
                  </a:lnTo>
                  <a:lnTo>
                    <a:pt x="40" y="44"/>
                  </a:lnTo>
                  <a:lnTo>
                    <a:pt x="26" y="58"/>
                  </a:lnTo>
                  <a:lnTo>
                    <a:pt x="14" y="72"/>
                  </a:lnTo>
                  <a:lnTo>
                    <a:pt x="6" y="88"/>
                  </a:lnTo>
                  <a:lnTo>
                    <a:pt x="0" y="100"/>
                  </a:lnTo>
                  <a:lnTo>
                    <a:pt x="0" y="114"/>
                  </a:lnTo>
                  <a:lnTo>
                    <a:pt x="4" y="126"/>
                  </a:lnTo>
                  <a:lnTo>
                    <a:pt x="12" y="136"/>
                  </a:lnTo>
                  <a:lnTo>
                    <a:pt x="22" y="142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38" name="Group 404"/>
            <p:cNvGrpSpPr>
              <a:grpSpLocks/>
            </p:cNvGrpSpPr>
            <p:nvPr/>
          </p:nvGrpSpPr>
          <p:grpSpPr bwMode="auto">
            <a:xfrm>
              <a:off x="3827463" y="2863850"/>
              <a:ext cx="349250" cy="225425"/>
              <a:chOff x="3827463" y="2863850"/>
              <a:chExt cx="349250" cy="225425"/>
            </a:xfrm>
          </p:grpSpPr>
          <p:sp>
            <p:nvSpPr>
              <p:cNvPr id="28739" name="Freeform 227"/>
              <p:cNvSpPr>
                <a:spLocks/>
              </p:cNvSpPr>
              <p:nvPr/>
            </p:nvSpPr>
            <p:spPr bwMode="auto">
              <a:xfrm>
                <a:off x="4081463" y="2930525"/>
                <a:ext cx="95250" cy="92075"/>
              </a:xfrm>
              <a:custGeom>
                <a:avLst/>
                <a:gdLst>
                  <a:gd name="T0" fmla="*/ 2147483647 w 60"/>
                  <a:gd name="T1" fmla="*/ 2147483647 h 58"/>
                  <a:gd name="T2" fmla="*/ 2147483647 w 60"/>
                  <a:gd name="T3" fmla="*/ 2147483647 h 58"/>
                  <a:gd name="T4" fmla="*/ 2147483647 w 60"/>
                  <a:gd name="T5" fmla="*/ 0 h 58"/>
                  <a:gd name="T6" fmla="*/ 0 w 60"/>
                  <a:gd name="T7" fmla="*/ 2147483647 h 58"/>
                  <a:gd name="T8" fmla="*/ 2147483647 w 60"/>
                  <a:gd name="T9" fmla="*/ 2147483647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8"/>
                  <a:gd name="T17" fmla="*/ 60 w 60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8">
                    <a:moveTo>
                      <a:pt x="60" y="28"/>
                    </a:moveTo>
                    <a:lnTo>
                      <a:pt x="42" y="20"/>
                    </a:lnTo>
                    <a:lnTo>
                      <a:pt x="36" y="0"/>
                    </a:lnTo>
                    <a:lnTo>
                      <a:pt x="0" y="58"/>
                    </a:lnTo>
                    <a:lnTo>
                      <a:pt x="6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0" name="Freeform 228"/>
              <p:cNvSpPr>
                <a:spLocks/>
              </p:cNvSpPr>
              <p:nvPr/>
            </p:nvSpPr>
            <p:spPr bwMode="auto">
              <a:xfrm>
                <a:off x="3827463" y="2863850"/>
                <a:ext cx="330200" cy="225425"/>
              </a:xfrm>
              <a:custGeom>
                <a:avLst/>
                <a:gdLst>
                  <a:gd name="T0" fmla="*/ 2147483647 w 208"/>
                  <a:gd name="T1" fmla="*/ 2147483647 h 142"/>
                  <a:gd name="T2" fmla="*/ 2147483647 w 208"/>
                  <a:gd name="T3" fmla="*/ 2147483647 h 142"/>
                  <a:gd name="T4" fmla="*/ 2147483647 w 208"/>
                  <a:gd name="T5" fmla="*/ 2147483647 h 142"/>
                  <a:gd name="T6" fmla="*/ 2147483647 w 208"/>
                  <a:gd name="T7" fmla="*/ 2147483647 h 142"/>
                  <a:gd name="T8" fmla="*/ 2147483647 w 208"/>
                  <a:gd name="T9" fmla="*/ 2147483647 h 142"/>
                  <a:gd name="T10" fmla="*/ 2147483647 w 208"/>
                  <a:gd name="T11" fmla="*/ 2147483647 h 142"/>
                  <a:gd name="T12" fmla="*/ 2147483647 w 208"/>
                  <a:gd name="T13" fmla="*/ 2147483647 h 142"/>
                  <a:gd name="T14" fmla="*/ 2147483647 w 208"/>
                  <a:gd name="T15" fmla="*/ 2147483647 h 142"/>
                  <a:gd name="T16" fmla="*/ 2147483647 w 208"/>
                  <a:gd name="T17" fmla="*/ 2147483647 h 142"/>
                  <a:gd name="T18" fmla="*/ 2147483647 w 208"/>
                  <a:gd name="T19" fmla="*/ 0 h 142"/>
                  <a:gd name="T20" fmla="*/ 2147483647 w 208"/>
                  <a:gd name="T21" fmla="*/ 0 h 142"/>
                  <a:gd name="T22" fmla="*/ 2147483647 w 208"/>
                  <a:gd name="T23" fmla="*/ 0 h 142"/>
                  <a:gd name="T24" fmla="*/ 2147483647 w 208"/>
                  <a:gd name="T25" fmla="*/ 2147483647 h 142"/>
                  <a:gd name="T26" fmla="*/ 2147483647 w 208"/>
                  <a:gd name="T27" fmla="*/ 2147483647 h 142"/>
                  <a:gd name="T28" fmla="*/ 2147483647 w 208"/>
                  <a:gd name="T29" fmla="*/ 2147483647 h 142"/>
                  <a:gd name="T30" fmla="*/ 2147483647 w 208"/>
                  <a:gd name="T31" fmla="*/ 2147483647 h 142"/>
                  <a:gd name="T32" fmla="*/ 2147483647 w 208"/>
                  <a:gd name="T33" fmla="*/ 2147483647 h 142"/>
                  <a:gd name="T34" fmla="*/ 2147483647 w 208"/>
                  <a:gd name="T35" fmla="*/ 2147483647 h 142"/>
                  <a:gd name="T36" fmla="*/ 2147483647 w 208"/>
                  <a:gd name="T37" fmla="*/ 2147483647 h 142"/>
                  <a:gd name="T38" fmla="*/ 2147483647 w 208"/>
                  <a:gd name="T39" fmla="*/ 2147483647 h 142"/>
                  <a:gd name="T40" fmla="*/ 2147483647 w 208"/>
                  <a:gd name="T41" fmla="*/ 2147483647 h 142"/>
                  <a:gd name="T42" fmla="*/ 0 w 208"/>
                  <a:gd name="T43" fmla="*/ 2147483647 h 142"/>
                  <a:gd name="T44" fmla="*/ 0 w 208"/>
                  <a:gd name="T45" fmla="*/ 2147483647 h 142"/>
                  <a:gd name="T46" fmla="*/ 2147483647 w 208"/>
                  <a:gd name="T47" fmla="*/ 2147483647 h 142"/>
                  <a:gd name="T48" fmla="*/ 2147483647 w 208"/>
                  <a:gd name="T49" fmla="*/ 2147483647 h 142"/>
                  <a:gd name="T50" fmla="*/ 2147483647 w 208"/>
                  <a:gd name="T51" fmla="*/ 2147483647 h 142"/>
                  <a:gd name="T52" fmla="*/ 2147483647 w 208"/>
                  <a:gd name="T53" fmla="*/ 2147483647 h 1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8"/>
                  <a:gd name="T82" fmla="*/ 0 h 142"/>
                  <a:gd name="T83" fmla="*/ 208 w 208"/>
                  <a:gd name="T84" fmla="*/ 142 h 14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8" h="142">
                    <a:moveTo>
                      <a:pt x="196" y="74"/>
                    </a:moveTo>
                    <a:lnTo>
                      <a:pt x="196" y="74"/>
                    </a:lnTo>
                    <a:lnTo>
                      <a:pt x="204" y="60"/>
                    </a:lnTo>
                    <a:lnTo>
                      <a:pt x="208" y="46"/>
                    </a:lnTo>
                    <a:lnTo>
                      <a:pt x="208" y="34"/>
                    </a:lnTo>
                    <a:lnTo>
                      <a:pt x="206" y="22"/>
                    </a:lnTo>
                    <a:lnTo>
                      <a:pt x="198" y="12"/>
                    </a:lnTo>
                    <a:lnTo>
                      <a:pt x="186" y="4"/>
                    </a:lnTo>
                    <a:lnTo>
                      <a:pt x="172" y="0"/>
                    </a:lnTo>
                    <a:lnTo>
                      <a:pt x="156" y="0"/>
                    </a:lnTo>
                    <a:lnTo>
                      <a:pt x="138" y="0"/>
                    </a:lnTo>
                    <a:lnTo>
                      <a:pt x="118" y="4"/>
                    </a:lnTo>
                    <a:lnTo>
                      <a:pt x="98" y="12"/>
                    </a:lnTo>
                    <a:lnTo>
                      <a:pt x="78" y="20"/>
                    </a:lnTo>
                    <a:lnTo>
                      <a:pt x="58" y="32"/>
                    </a:lnTo>
                    <a:lnTo>
                      <a:pt x="40" y="44"/>
                    </a:lnTo>
                    <a:lnTo>
                      <a:pt x="26" y="58"/>
                    </a:lnTo>
                    <a:lnTo>
                      <a:pt x="14" y="72"/>
                    </a:lnTo>
                    <a:lnTo>
                      <a:pt x="6" y="88"/>
                    </a:lnTo>
                    <a:lnTo>
                      <a:pt x="0" y="100"/>
                    </a:lnTo>
                    <a:lnTo>
                      <a:pt x="0" y="114"/>
                    </a:lnTo>
                    <a:lnTo>
                      <a:pt x="4" y="126"/>
                    </a:lnTo>
                    <a:lnTo>
                      <a:pt x="12" y="136"/>
                    </a:lnTo>
                    <a:lnTo>
                      <a:pt x="22" y="14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730" name="Group 411"/>
          <p:cNvGrpSpPr>
            <a:grpSpLocks/>
          </p:cNvGrpSpPr>
          <p:nvPr/>
        </p:nvGrpSpPr>
        <p:grpSpPr bwMode="auto">
          <a:xfrm>
            <a:off x="4068763" y="3416300"/>
            <a:ext cx="234950" cy="361950"/>
            <a:chOff x="4068763" y="3416300"/>
            <a:chExt cx="234950" cy="361950"/>
          </a:xfrm>
        </p:grpSpPr>
        <p:sp>
          <p:nvSpPr>
            <p:cNvPr id="28731" name="Freeform 222"/>
            <p:cNvSpPr>
              <a:spLocks/>
            </p:cNvSpPr>
            <p:nvPr/>
          </p:nvSpPr>
          <p:spPr bwMode="auto">
            <a:xfrm>
              <a:off x="4110038" y="3689350"/>
              <a:ext cx="120650" cy="88900"/>
            </a:xfrm>
            <a:custGeom>
              <a:avLst/>
              <a:gdLst>
                <a:gd name="T0" fmla="*/ 0 w 76"/>
                <a:gd name="T1" fmla="*/ 2147483647 h 56"/>
                <a:gd name="T2" fmla="*/ 2147483647 w 76"/>
                <a:gd name="T3" fmla="*/ 2147483647 h 56"/>
                <a:gd name="T4" fmla="*/ 2147483647 w 76"/>
                <a:gd name="T5" fmla="*/ 2147483647 h 56"/>
                <a:gd name="T6" fmla="*/ 2147483647 w 76"/>
                <a:gd name="T7" fmla="*/ 0 h 56"/>
                <a:gd name="T8" fmla="*/ 0 w 76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56"/>
                <a:gd name="T17" fmla="*/ 76 w 76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56">
                  <a:moveTo>
                    <a:pt x="0" y="18"/>
                  </a:moveTo>
                  <a:lnTo>
                    <a:pt x="18" y="34"/>
                  </a:lnTo>
                  <a:lnTo>
                    <a:pt x="22" y="56"/>
                  </a:lnTo>
                  <a:lnTo>
                    <a:pt x="76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223"/>
            <p:cNvSpPr>
              <a:spLocks/>
            </p:cNvSpPr>
            <p:nvPr/>
          </p:nvSpPr>
          <p:spPr bwMode="auto">
            <a:xfrm>
              <a:off x="4068763" y="3416300"/>
              <a:ext cx="234950" cy="327025"/>
            </a:xfrm>
            <a:custGeom>
              <a:avLst/>
              <a:gdLst>
                <a:gd name="T0" fmla="*/ 2147483647 w 148"/>
                <a:gd name="T1" fmla="*/ 2147483647 h 206"/>
                <a:gd name="T2" fmla="*/ 2147483647 w 148"/>
                <a:gd name="T3" fmla="*/ 2147483647 h 206"/>
                <a:gd name="T4" fmla="*/ 2147483647 w 148"/>
                <a:gd name="T5" fmla="*/ 2147483647 h 206"/>
                <a:gd name="T6" fmla="*/ 2147483647 w 148"/>
                <a:gd name="T7" fmla="*/ 2147483647 h 206"/>
                <a:gd name="T8" fmla="*/ 2147483647 w 148"/>
                <a:gd name="T9" fmla="*/ 2147483647 h 206"/>
                <a:gd name="T10" fmla="*/ 2147483647 w 148"/>
                <a:gd name="T11" fmla="*/ 2147483647 h 206"/>
                <a:gd name="T12" fmla="*/ 2147483647 w 148"/>
                <a:gd name="T13" fmla="*/ 2147483647 h 206"/>
                <a:gd name="T14" fmla="*/ 2147483647 w 148"/>
                <a:gd name="T15" fmla="*/ 2147483647 h 206"/>
                <a:gd name="T16" fmla="*/ 2147483647 w 148"/>
                <a:gd name="T17" fmla="*/ 2147483647 h 206"/>
                <a:gd name="T18" fmla="*/ 2147483647 w 148"/>
                <a:gd name="T19" fmla="*/ 2147483647 h 206"/>
                <a:gd name="T20" fmla="*/ 0 w 148"/>
                <a:gd name="T21" fmla="*/ 2147483647 h 206"/>
                <a:gd name="T22" fmla="*/ 2147483647 w 148"/>
                <a:gd name="T23" fmla="*/ 2147483647 h 206"/>
                <a:gd name="T24" fmla="*/ 2147483647 w 148"/>
                <a:gd name="T25" fmla="*/ 2147483647 h 206"/>
                <a:gd name="T26" fmla="*/ 2147483647 w 148"/>
                <a:gd name="T27" fmla="*/ 2147483647 h 206"/>
                <a:gd name="T28" fmla="*/ 2147483647 w 148"/>
                <a:gd name="T29" fmla="*/ 2147483647 h 206"/>
                <a:gd name="T30" fmla="*/ 2147483647 w 148"/>
                <a:gd name="T31" fmla="*/ 2147483647 h 206"/>
                <a:gd name="T32" fmla="*/ 2147483647 w 148"/>
                <a:gd name="T33" fmla="*/ 2147483647 h 206"/>
                <a:gd name="T34" fmla="*/ 2147483647 w 148"/>
                <a:gd name="T35" fmla="*/ 2147483647 h 206"/>
                <a:gd name="T36" fmla="*/ 2147483647 w 148"/>
                <a:gd name="T37" fmla="*/ 2147483647 h 206"/>
                <a:gd name="T38" fmla="*/ 2147483647 w 148"/>
                <a:gd name="T39" fmla="*/ 2147483647 h 206"/>
                <a:gd name="T40" fmla="*/ 2147483647 w 148"/>
                <a:gd name="T41" fmla="*/ 2147483647 h 206"/>
                <a:gd name="T42" fmla="*/ 2147483647 w 148"/>
                <a:gd name="T43" fmla="*/ 0 h 206"/>
                <a:gd name="T44" fmla="*/ 2147483647 w 148"/>
                <a:gd name="T45" fmla="*/ 0 h 206"/>
                <a:gd name="T46" fmla="*/ 2147483647 w 148"/>
                <a:gd name="T47" fmla="*/ 2147483647 h 206"/>
                <a:gd name="T48" fmla="*/ 2147483647 w 148"/>
                <a:gd name="T49" fmla="*/ 2147483647 h 206"/>
                <a:gd name="T50" fmla="*/ 2147483647 w 148"/>
                <a:gd name="T51" fmla="*/ 2147483647 h 206"/>
                <a:gd name="T52" fmla="*/ 2147483647 w 148"/>
                <a:gd name="T53" fmla="*/ 2147483647 h 20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8"/>
                <a:gd name="T82" fmla="*/ 0 h 206"/>
                <a:gd name="T83" fmla="*/ 148 w 148"/>
                <a:gd name="T84" fmla="*/ 206 h 20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8" h="206">
                  <a:moveTo>
                    <a:pt x="74" y="192"/>
                  </a:moveTo>
                  <a:lnTo>
                    <a:pt x="74" y="192"/>
                  </a:lnTo>
                  <a:lnTo>
                    <a:pt x="60" y="200"/>
                  </a:lnTo>
                  <a:lnTo>
                    <a:pt x="46" y="204"/>
                  </a:lnTo>
                  <a:lnTo>
                    <a:pt x="32" y="206"/>
                  </a:lnTo>
                  <a:lnTo>
                    <a:pt x="22" y="202"/>
                  </a:lnTo>
                  <a:lnTo>
                    <a:pt x="12" y="194"/>
                  </a:lnTo>
                  <a:lnTo>
                    <a:pt x="6" y="182"/>
                  </a:lnTo>
                  <a:lnTo>
                    <a:pt x="2" y="168"/>
                  </a:lnTo>
                  <a:lnTo>
                    <a:pt x="0" y="152"/>
                  </a:lnTo>
                  <a:lnTo>
                    <a:pt x="2" y="134"/>
                  </a:lnTo>
                  <a:lnTo>
                    <a:pt x="8" y="114"/>
                  </a:lnTo>
                  <a:lnTo>
                    <a:pt x="16" y="94"/>
                  </a:lnTo>
                  <a:lnTo>
                    <a:pt x="26" y="74"/>
                  </a:lnTo>
                  <a:lnTo>
                    <a:pt x="38" y="54"/>
                  </a:lnTo>
                  <a:lnTo>
                    <a:pt x="52" y="36"/>
                  </a:lnTo>
                  <a:lnTo>
                    <a:pt x="66" y="22"/>
                  </a:lnTo>
                  <a:lnTo>
                    <a:pt x="80" y="12"/>
                  </a:lnTo>
                  <a:lnTo>
                    <a:pt x="94" y="4"/>
                  </a:lnTo>
                  <a:lnTo>
                    <a:pt x="108" y="0"/>
                  </a:lnTo>
                  <a:lnTo>
                    <a:pt x="122" y="0"/>
                  </a:lnTo>
                  <a:lnTo>
                    <a:pt x="132" y="4"/>
                  </a:lnTo>
                  <a:lnTo>
                    <a:pt x="142" y="12"/>
                  </a:lnTo>
                  <a:lnTo>
                    <a:pt x="148" y="22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33" name="Group 407"/>
            <p:cNvGrpSpPr>
              <a:grpSpLocks/>
            </p:cNvGrpSpPr>
            <p:nvPr/>
          </p:nvGrpSpPr>
          <p:grpSpPr bwMode="auto">
            <a:xfrm>
              <a:off x="4068763" y="3416300"/>
              <a:ext cx="234950" cy="355600"/>
              <a:chOff x="4068763" y="3416300"/>
              <a:chExt cx="234950" cy="355600"/>
            </a:xfrm>
          </p:grpSpPr>
          <p:sp>
            <p:nvSpPr>
              <p:cNvPr id="28734" name="Freeform 229"/>
              <p:cNvSpPr>
                <a:spLocks/>
              </p:cNvSpPr>
              <p:nvPr/>
            </p:nvSpPr>
            <p:spPr bwMode="auto">
              <a:xfrm>
                <a:off x="4116388" y="3695700"/>
                <a:ext cx="104775" cy="76200"/>
              </a:xfrm>
              <a:custGeom>
                <a:avLst/>
                <a:gdLst>
                  <a:gd name="T0" fmla="*/ 0 w 66"/>
                  <a:gd name="T1" fmla="*/ 2147483647 h 48"/>
                  <a:gd name="T2" fmla="*/ 2147483647 w 66"/>
                  <a:gd name="T3" fmla="*/ 2147483647 h 48"/>
                  <a:gd name="T4" fmla="*/ 2147483647 w 66"/>
                  <a:gd name="T5" fmla="*/ 2147483647 h 48"/>
                  <a:gd name="T6" fmla="*/ 2147483647 w 66"/>
                  <a:gd name="T7" fmla="*/ 0 h 48"/>
                  <a:gd name="T8" fmla="*/ 0 w 66"/>
                  <a:gd name="T9" fmla="*/ 2147483647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8"/>
                  <a:gd name="T17" fmla="*/ 66 w 66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8">
                    <a:moveTo>
                      <a:pt x="0" y="16"/>
                    </a:moveTo>
                    <a:lnTo>
                      <a:pt x="16" y="28"/>
                    </a:lnTo>
                    <a:lnTo>
                      <a:pt x="20" y="48"/>
                    </a:lnTo>
                    <a:lnTo>
                      <a:pt x="66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5" name="Freeform 230"/>
              <p:cNvSpPr>
                <a:spLocks/>
              </p:cNvSpPr>
              <p:nvPr/>
            </p:nvSpPr>
            <p:spPr bwMode="auto">
              <a:xfrm>
                <a:off x="4068763" y="3416300"/>
                <a:ext cx="234950" cy="327025"/>
              </a:xfrm>
              <a:custGeom>
                <a:avLst/>
                <a:gdLst>
                  <a:gd name="T0" fmla="*/ 2147483647 w 148"/>
                  <a:gd name="T1" fmla="*/ 2147483647 h 206"/>
                  <a:gd name="T2" fmla="*/ 2147483647 w 148"/>
                  <a:gd name="T3" fmla="*/ 2147483647 h 206"/>
                  <a:gd name="T4" fmla="*/ 2147483647 w 148"/>
                  <a:gd name="T5" fmla="*/ 2147483647 h 206"/>
                  <a:gd name="T6" fmla="*/ 2147483647 w 148"/>
                  <a:gd name="T7" fmla="*/ 2147483647 h 206"/>
                  <a:gd name="T8" fmla="*/ 2147483647 w 148"/>
                  <a:gd name="T9" fmla="*/ 2147483647 h 206"/>
                  <a:gd name="T10" fmla="*/ 2147483647 w 148"/>
                  <a:gd name="T11" fmla="*/ 2147483647 h 206"/>
                  <a:gd name="T12" fmla="*/ 2147483647 w 148"/>
                  <a:gd name="T13" fmla="*/ 2147483647 h 206"/>
                  <a:gd name="T14" fmla="*/ 2147483647 w 148"/>
                  <a:gd name="T15" fmla="*/ 2147483647 h 206"/>
                  <a:gd name="T16" fmla="*/ 2147483647 w 148"/>
                  <a:gd name="T17" fmla="*/ 2147483647 h 206"/>
                  <a:gd name="T18" fmla="*/ 2147483647 w 148"/>
                  <a:gd name="T19" fmla="*/ 2147483647 h 206"/>
                  <a:gd name="T20" fmla="*/ 0 w 148"/>
                  <a:gd name="T21" fmla="*/ 2147483647 h 206"/>
                  <a:gd name="T22" fmla="*/ 2147483647 w 148"/>
                  <a:gd name="T23" fmla="*/ 2147483647 h 206"/>
                  <a:gd name="T24" fmla="*/ 2147483647 w 148"/>
                  <a:gd name="T25" fmla="*/ 2147483647 h 206"/>
                  <a:gd name="T26" fmla="*/ 2147483647 w 148"/>
                  <a:gd name="T27" fmla="*/ 2147483647 h 206"/>
                  <a:gd name="T28" fmla="*/ 2147483647 w 148"/>
                  <a:gd name="T29" fmla="*/ 2147483647 h 206"/>
                  <a:gd name="T30" fmla="*/ 2147483647 w 148"/>
                  <a:gd name="T31" fmla="*/ 2147483647 h 206"/>
                  <a:gd name="T32" fmla="*/ 2147483647 w 148"/>
                  <a:gd name="T33" fmla="*/ 2147483647 h 206"/>
                  <a:gd name="T34" fmla="*/ 2147483647 w 148"/>
                  <a:gd name="T35" fmla="*/ 2147483647 h 206"/>
                  <a:gd name="T36" fmla="*/ 2147483647 w 148"/>
                  <a:gd name="T37" fmla="*/ 2147483647 h 206"/>
                  <a:gd name="T38" fmla="*/ 2147483647 w 148"/>
                  <a:gd name="T39" fmla="*/ 2147483647 h 206"/>
                  <a:gd name="T40" fmla="*/ 2147483647 w 148"/>
                  <a:gd name="T41" fmla="*/ 2147483647 h 206"/>
                  <a:gd name="T42" fmla="*/ 2147483647 w 148"/>
                  <a:gd name="T43" fmla="*/ 0 h 206"/>
                  <a:gd name="T44" fmla="*/ 2147483647 w 148"/>
                  <a:gd name="T45" fmla="*/ 0 h 206"/>
                  <a:gd name="T46" fmla="*/ 2147483647 w 148"/>
                  <a:gd name="T47" fmla="*/ 2147483647 h 206"/>
                  <a:gd name="T48" fmla="*/ 2147483647 w 148"/>
                  <a:gd name="T49" fmla="*/ 2147483647 h 206"/>
                  <a:gd name="T50" fmla="*/ 2147483647 w 148"/>
                  <a:gd name="T51" fmla="*/ 2147483647 h 206"/>
                  <a:gd name="T52" fmla="*/ 2147483647 w 148"/>
                  <a:gd name="T53" fmla="*/ 2147483647 h 2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8"/>
                  <a:gd name="T82" fmla="*/ 0 h 206"/>
                  <a:gd name="T83" fmla="*/ 148 w 148"/>
                  <a:gd name="T84" fmla="*/ 206 h 20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8" h="206">
                    <a:moveTo>
                      <a:pt x="74" y="192"/>
                    </a:moveTo>
                    <a:lnTo>
                      <a:pt x="74" y="192"/>
                    </a:lnTo>
                    <a:lnTo>
                      <a:pt x="60" y="200"/>
                    </a:lnTo>
                    <a:lnTo>
                      <a:pt x="46" y="204"/>
                    </a:lnTo>
                    <a:lnTo>
                      <a:pt x="32" y="206"/>
                    </a:lnTo>
                    <a:lnTo>
                      <a:pt x="22" y="202"/>
                    </a:lnTo>
                    <a:lnTo>
                      <a:pt x="12" y="194"/>
                    </a:lnTo>
                    <a:lnTo>
                      <a:pt x="6" y="182"/>
                    </a:lnTo>
                    <a:lnTo>
                      <a:pt x="2" y="168"/>
                    </a:lnTo>
                    <a:lnTo>
                      <a:pt x="0" y="152"/>
                    </a:lnTo>
                    <a:lnTo>
                      <a:pt x="2" y="134"/>
                    </a:lnTo>
                    <a:lnTo>
                      <a:pt x="8" y="114"/>
                    </a:lnTo>
                    <a:lnTo>
                      <a:pt x="16" y="94"/>
                    </a:lnTo>
                    <a:lnTo>
                      <a:pt x="26" y="74"/>
                    </a:lnTo>
                    <a:lnTo>
                      <a:pt x="38" y="54"/>
                    </a:lnTo>
                    <a:lnTo>
                      <a:pt x="52" y="36"/>
                    </a:lnTo>
                    <a:lnTo>
                      <a:pt x="66" y="22"/>
                    </a:lnTo>
                    <a:lnTo>
                      <a:pt x="80" y="12"/>
                    </a:lnTo>
                    <a:lnTo>
                      <a:pt x="94" y="4"/>
                    </a:lnTo>
                    <a:lnTo>
                      <a:pt x="108" y="0"/>
                    </a:lnTo>
                    <a:lnTo>
                      <a:pt x="122" y="0"/>
                    </a:lnTo>
                    <a:lnTo>
                      <a:pt x="132" y="4"/>
                    </a:lnTo>
                    <a:lnTo>
                      <a:pt x="142" y="12"/>
                    </a:lnTo>
                    <a:lnTo>
                      <a:pt x="148" y="22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96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7" name="Text Box 9"/>
          <p:cNvSpPr txBox="1">
            <a:spLocks noChangeArrowheads="1"/>
          </p:cNvSpPr>
          <p:nvPr/>
        </p:nvSpPr>
        <p:spPr bwMode="auto">
          <a:xfrm>
            <a:off x="98425" y="6492875"/>
            <a:ext cx="13271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100" b="1" dirty="0" err="1" smtClean="0">
                <a:latin typeface="+mn-lt"/>
              </a:rPr>
              <a:t>Brooker</a:t>
            </a:r>
            <a:r>
              <a:rPr lang="en-US" sz="1100" b="1" dirty="0" smtClean="0">
                <a:latin typeface="+mn-lt"/>
              </a:rPr>
              <a:t>, Fig 14.7</a:t>
            </a:r>
          </a:p>
        </p:txBody>
      </p:sp>
      <p:pic>
        <p:nvPicPr>
          <p:cNvPr id="22531" name="Picture 1079" descr="bro25332_140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888" y="554038"/>
            <a:ext cx="3736975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2" name="Group 1081"/>
          <p:cNvGrpSpPr>
            <a:grpSpLocks/>
          </p:cNvGrpSpPr>
          <p:nvPr/>
        </p:nvGrpSpPr>
        <p:grpSpPr bwMode="auto">
          <a:xfrm>
            <a:off x="5170488" y="1441450"/>
            <a:ext cx="79375" cy="504825"/>
            <a:chOff x="4583113" y="1441450"/>
            <a:chExt cx="79375" cy="504825"/>
          </a:xfrm>
        </p:grpSpPr>
        <p:sp>
          <p:nvSpPr>
            <p:cNvPr id="26696" name="Line 945"/>
            <p:cNvSpPr>
              <a:spLocks noChangeShapeType="1"/>
            </p:cNvSpPr>
            <p:nvPr/>
          </p:nvSpPr>
          <p:spPr bwMode="auto">
            <a:xfrm>
              <a:off x="4621213" y="1441450"/>
              <a:ext cx="1587" cy="400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26697" name="Freeform 946"/>
            <p:cNvSpPr>
              <a:spLocks/>
            </p:cNvSpPr>
            <p:nvPr/>
          </p:nvSpPr>
          <p:spPr bwMode="auto">
            <a:xfrm>
              <a:off x="4583113" y="1809750"/>
              <a:ext cx="79375" cy="136525"/>
            </a:xfrm>
            <a:custGeom>
              <a:avLst/>
              <a:gdLst>
                <a:gd name="T0" fmla="*/ 2147483647 w 50"/>
                <a:gd name="T1" fmla="*/ 0 h 86"/>
                <a:gd name="T2" fmla="*/ 2147483647 w 50"/>
                <a:gd name="T3" fmla="*/ 2147483647 h 86"/>
                <a:gd name="T4" fmla="*/ 0 w 50"/>
                <a:gd name="T5" fmla="*/ 0 h 86"/>
                <a:gd name="T6" fmla="*/ 2147483647 w 50"/>
                <a:gd name="T7" fmla="*/ 2147483647 h 86"/>
                <a:gd name="T8" fmla="*/ 2147483647 w 5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86"/>
                <a:gd name="T17" fmla="*/ 50 w 5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86">
                  <a:moveTo>
                    <a:pt x="50" y="0"/>
                  </a:moveTo>
                  <a:lnTo>
                    <a:pt x="24" y="12"/>
                  </a:lnTo>
                  <a:lnTo>
                    <a:pt x="0" y="0"/>
                  </a:lnTo>
                  <a:lnTo>
                    <a:pt x="24" y="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22533" name="Group 1080"/>
          <p:cNvGrpSpPr>
            <a:grpSpLocks/>
          </p:cNvGrpSpPr>
          <p:nvPr/>
        </p:nvGrpSpPr>
        <p:grpSpPr bwMode="auto">
          <a:xfrm>
            <a:off x="4608513" y="947738"/>
            <a:ext cx="447675" cy="76200"/>
            <a:chOff x="4021138" y="947511"/>
            <a:chExt cx="447675" cy="76200"/>
          </a:xfrm>
        </p:grpSpPr>
        <p:sp>
          <p:nvSpPr>
            <p:cNvPr id="26694" name="Line 947"/>
            <p:cNvSpPr>
              <a:spLocks noChangeShapeType="1"/>
            </p:cNvSpPr>
            <p:nvPr/>
          </p:nvSpPr>
          <p:spPr bwMode="auto">
            <a:xfrm>
              <a:off x="4021138" y="974498"/>
              <a:ext cx="3429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26695" name="Freeform 948"/>
            <p:cNvSpPr>
              <a:spLocks/>
            </p:cNvSpPr>
            <p:nvPr/>
          </p:nvSpPr>
          <p:spPr bwMode="auto">
            <a:xfrm>
              <a:off x="4335463" y="947511"/>
              <a:ext cx="133350" cy="76200"/>
            </a:xfrm>
            <a:custGeom>
              <a:avLst/>
              <a:gdLst>
                <a:gd name="T0" fmla="*/ 0 w 84"/>
                <a:gd name="T1" fmla="*/ 0 h 48"/>
                <a:gd name="T2" fmla="*/ 2147483647 w 84"/>
                <a:gd name="T3" fmla="*/ 2147483647 h 48"/>
                <a:gd name="T4" fmla="*/ 0 w 84"/>
                <a:gd name="T5" fmla="*/ 2147483647 h 48"/>
                <a:gd name="T6" fmla="*/ 2147483647 w 84"/>
                <a:gd name="T7" fmla="*/ 2147483647 h 48"/>
                <a:gd name="T8" fmla="*/ 0 w 8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48"/>
                <a:gd name="T17" fmla="*/ 84 w 8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48">
                  <a:moveTo>
                    <a:pt x="0" y="0"/>
                  </a:moveTo>
                  <a:lnTo>
                    <a:pt x="10" y="24"/>
                  </a:lnTo>
                  <a:lnTo>
                    <a:pt x="0" y="48"/>
                  </a:lnTo>
                  <a:lnTo>
                    <a:pt x="84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22534" name="Group 1082"/>
          <p:cNvGrpSpPr>
            <a:grpSpLocks/>
          </p:cNvGrpSpPr>
          <p:nvPr/>
        </p:nvGrpSpPr>
        <p:grpSpPr bwMode="auto">
          <a:xfrm>
            <a:off x="5181600" y="3124200"/>
            <a:ext cx="79375" cy="447675"/>
            <a:chOff x="4593999" y="3124200"/>
            <a:chExt cx="79375" cy="447675"/>
          </a:xfrm>
        </p:grpSpPr>
        <p:sp>
          <p:nvSpPr>
            <p:cNvPr id="26692" name="Line 949"/>
            <p:cNvSpPr>
              <a:spLocks noChangeShapeType="1"/>
            </p:cNvSpPr>
            <p:nvPr/>
          </p:nvSpPr>
          <p:spPr bwMode="auto">
            <a:xfrm>
              <a:off x="4620987" y="3124200"/>
              <a:ext cx="1587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26693" name="Freeform 950"/>
            <p:cNvSpPr>
              <a:spLocks/>
            </p:cNvSpPr>
            <p:nvPr/>
          </p:nvSpPr>
          <p:spPr bwMode="auto">
            <a:xfrm>
              <a:off x="4593999" y="3435350"/>
              <a:ext cx="79375" cy="136525"/>
            </a:xfrm>
            <a:custGeom>
              <a:avLst/>
              <a:gdLst>
                <a:gd name="T0" fmla="*/ 2147483647 w 50"/>
                <a:gd name="T1" fmla="*/ 0 h 86"/>
                <a:gd name="T2" fmla="*/ 2147483647 w 50"/>
                <a:gd name="T3" fmla="*/ 2147483647 h 86"/>
                <a:gd name="T4" fmla="*/ 0 w 50"/>
                <a:gd name="T5" fmla="*/ 2147483647 h 86"/>
                <a:gd name="T6" fmla="*/ 2147483647 w 50"/>
                <a:gd name="T7" fmla="*/ 2147483647 h 86"/>
                <a:gd name="T8" fmla="*/ 2147483647 w 5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86"/>
                <a:gd name="T17" fmla="*/ 50 w 5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86">
                  <a:moveTo>
                    <a:pt x="50" y="0"/>
                  </a:moveTo>
                  <a:lnTo>
                    <a:pt x="24" y="12"/>
                  </a:lnTo>
                  <a:lnTo>
                    <a:pt x="0" y="2"/>
                  </a:lnTo>
                  <a:lnTo>
                    <a:pt x="24" y="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22535" name="Group 1083"/>
          <p:cNvGrpSpPr>
            <a:grpSpLocks/>
          </p:cNvGrpSpPr>
          <p:nvPr/>
        </p:nvGrpSpPr>
        <p:grpSpPr bwMode="auto">
          <a:xfrm>
            <a:off x="5170488" y="4699000"/>
            <a:ext cx="79375" cy="536575"/>
            <a:chOff x="4583113" y="4699000"/>
            <a:chExt cx="79375" cy="536575"/>
          </a:xfrm>
        </p:grpSpPr>
        <p:sp>
          <p:nvSpPr>
            <p:cNvPr id="26690" name="Line 951"/>
            <p:cNvSpPr>
              <a:spLocks noChangeShapeType="1"/>
            </p:cNvSpPr>
            <p:nvPr/>
          </p:nvSpPr>
          <p:spPr bwMode="auto">
            <a:xfrm>
              <a:off x="4621213" y="4699000"/>
              <a:ext cx="1587" cy="428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26691" name="Freeform 952"/>
            <p:cNvSpPr>
              <a:spLocks/>
            </p:cNvSpPr>
            <p:nvPr/>
          </p:nvSpPr>
          <p:spPr bwMode="auto">
            <a:xfrm>
              <a:off x="4583113" y="5099050"/>
              <a:ext cx="79375" cy="136525"/>
            </a:xfrm>
            <a:custGeom>
              <a:avLst/>
              <a:gdLst>
                <a:gd name="T0" fmla="*/ 2147483647 w 50"/>
                <a:gd name="T1" fmla="*/ 0 h 86"/>
                <a:gd name="T2" fmla="*/ 2147483647 w 50"/>
                <a:gd name="T3" fmla="*/ 2147483647 h 86"/>
                <a:gd name="T4" fmla="*/ 0 w 50"/>
                <a:gd name="T5" fmla="*/ 0 h 86"/>
                <a:gd name="T6" fmla="*/ 2147483647 w 50"/>
                <a:gd name="T7" fmla="*/ 2147483647 h 86"/>
                <a:gd name="T8" fmla="*/ 2147483647 w 50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86"/>
                <a:gd name="T17" fmla="*/ 50 w 50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86">
                  <a:moveTo>
                    <a:pt x="50" y="0"/>
                  </a:moveTo>
                  <a:lnTo>
                    <a:pt x="24" y="10"/>
                  </a:lnTo>
                  <a:lnTo>
                    <a:pt x="0" y="0"/>
                  </a:lnTo>
                  <a:lnTo>
                    <a:pt x="24" y="8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22536" name="Group 1084"/>
          <p:cNvGrpSpPr>
            <a:grpSpLocks/>
          </p:cNvGrpSpPr>
          <p:nvPr/>
        </p:nvGrpSpPr>
        <p:grpSpPr bwMode="auto">
          <a:xfrm>
            <a:off x="5376863" y="5861050"/>
            <a:ext cx="263525" cy="73025"/>
            <a:chOff x="4789488" y="5861050"/>
            <a:chExt cx="263525" cy="73025"/>
          </a:xfrm>
        </p:grpSpPr>
        <p:sp>
          <p:nvSpPr>
            <p:cNvPr id="26688" name="Line 953"/>
            <p:cNvSpPr>
              <a:spLocks noChangeShapeType="1"/>
            </p:cNvSpPr>
            <p:nvPr/>
          </p:nvSpPr>
          <p:spPr bwMode="auto">
            <a:xfrm flipH="1" flipV="1">
              <a:off x="4840288" y="5876925"/>
              <a:ext cx="212725" cy="57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26689" name="Freeform 954"/>
            <p:cNvSpPr>
              <a:spLocks/>
            </p:cNvSpPr>
            <p:nvPr/>
          </p:nvSpPr>
          <p:spPr bwMode="auto">
            <a:xfrm>
              <a:off x="4789488" y="5861050"/>
              <a:ext cx="73025" cy="38100"/>
            </a:xfrm>
            <a:custGeom>
              <a:avLst/>
              <a:gdLst>
                <a:gd name="T0" fmla="*/ 2147483647 w 46"/>
                <a:gd name="T1" fmla="*/ 2147483647 h 24"/>
                <a:gd name="T2" fmla="*/ 2147483647 w 46"/>
                <a:gd name="T3" fmla="*/ 2147483647 h 24"/>
                <a:gd name="T4" fmla="*/ 2147483647 w 46"/>
                <a:gd name="T5" fmla="*/ 0 h 24"/>
                <a:gd name="T6" fmla="*/ 0 w 46"/>
                <a:gd name="T7" fmla="*/ 0 h 24"/>
                <a:gd name="T8" fmla="*/ 2147483647 w 46"/>
                <a:gd name="T9" fmla="*/ 2147483647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24"/>
                <a:gd name="T17" fmla="*/ 46 w 4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24">
                  <a:moveTo>
                    <a:pt x="38" y="24"/>
                  </a:moveTo>
                  <a:lnTo>
                    <a:pt x="36" y="10"/>
                  </a:lnTo>
                  <a:lnTo>
                    <a:pt x="46" y="0"/>
                  </a:lnTo>
                  <a:lnTo>
                    <a:pt x="0" y="0"/>
                  </a:lnTo>
                  <a:lnTo>
                    <a:pt x="3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22537" name="Group 1085"/>
          <p:cNvGrpSpPr>
            <a:grpSpLocks/>
          </p:cNvGrpSpPr>
          <p:nvPr/>
        </p:nvGrpSpPr>
        <p:grpSpPr bwMode="auto">
          <a:xfrm>
            <a:off x="6411913" y="5730875"/>
            <a:ext cx="225425" cy="38100"/>
            <a:chOff x="5824538" y="5730875"/>
            <a:chExt cx="225425" cy="38100"/>
          </a:xfrm>
        </p:grpSpPr>
        <p:sp>
          <p:nvSpPr>
            <p:cNvPr id="26686" name="Line 955"/>
            <p:cNvSpPr>
              <a:spLocks noChangeShapeType="1"/>
            </p:cNvSpPr>
            <p:nvPr/>
          </p:nvSpPr>
          <p:spPr bwMode="auto">
            <a:xfrm>
              <a:off x="5824538" y="5746750"/>
              <a:ext cx="171450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26687" name="Freeform 956"/>
            <p:cNvSpPr>
              <a:spLocks/>
            </p:cNvSpPr>
            <p:nvPr/>
          </p:nvSpPr>
          <p:spPr bwMode="auto">
            <a:xfrm>
              <a:off x="5980113" y="5730875"/>
              <a:ext cx="69850" cy="38100"/>
            </a:xfrm>
            <a:custGeom>
              <a:avLst/>
              <a:gdLst>
                <a:gd name="T0" fmla="*/ 0 w 44"/>
                <a:gd name="T1" fmla="*/ 0 h 24"/>
                <a:gd name="T2" fmla="*/ 2147483647 w 44"/>
                <a:gd name="T3" fmla="*/ 2147483647 h 24"/>
                <a:gd name="T4" fmla="*/ 0 w 44"/>
                <a:gd name="T5" fmla="*/ 2147483647 h 24"/>
                <a:gd name="T6" fmla="*/ 2147483647 w 44"/>
                <a:gd name="T7" fmla="*/ 2147483647 h 24"/>
                <a:gd name="T8" fmla="*/ 0 w 44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24"/>
                <a:gd name="T17" fmla="*/ 44 w 44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24">
                  <a:moveTo>
                    <a:pt x="0" y="0"/>
                  </a:moveTo>
                  <a:lnTo>
                    <a:pt x="6" y="12"/>
                  </a:lnTo>
                  <a:lnTo>
                    <a:pt x="0" y="24"/>
                  </a:lnTo>
                  <a:lnTo>
                    <a:pt x="4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sp>
        <p:nvSpPr>
          <p:cNvPr id="26635" name="Rectangle 957"/>
          <p:cNvSpPr>
            <a:spLocks noChangeArrowheads="1"/>
          </p:cNvSpPr>
          <p:nvPr/>
        </p:nvSpPr>
        <p:spPr bwMode="auto">
          <a:xfrm>
            <a:off x="5646738" y="965200"/>
            <a:ext cx="212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000000"/>
                </a:solidFill>
                <a:latin typeface="+mn-lt"/>
              </a:rPr>
              <a:t>–10</a:t>
            </a:r>
            <a:endParaRPr lang="en-US" sz="2800" b="1">
              <a:latin typeface="+mn-lt"/>
            </a:endParaRPr>
          </a:p>
        </p:txBody>
      </p:sp>
      <p:sp>
        <p:nvSpPr>
          <p:cNvPr id="26636" name="Rectangle 960"/>
          <p:cNvSpPr>
            <a:spLocks noChangeArrowheads="1"/>
          </p:cNvSpPr>
          <p:nvPr/>
        </p:nvSpPr>
        <p:spPr bwMode="auto">
          <a:xfrm>
            <a:off x="5376863" y="5153025"/>
            <a:ext cx="212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000000"/>
                </a:solidFill>
                <a:latin typeface="+mn-lt"/>
              </a:rPr>
              <a:t>–35</a:t>
            </a:r>
            <a:endParaRPr lang="en-US" sz="2800" b="1">
              <a:latin typeface="+mn-lt"/>
            </a:endParaRPr>
          </a:p>
        </p:txBody>
      </p:sp>
      <p:sp>
        <p:nvSpPr>
          <p:cNvPr id="26637" name="Rectangle 965"/>
          <p:cNvSpPr>
            <a:spLocks noChangeArrowheads="1"/>
          </p:cNvSpPr>
          <p:nvPr/>
        </p:nvSpPr>
        <p:spPr bwMode="auto">
          <a:xfrm>
            <a:off x="5364163" y="3562350"/>
            <a:ext cx="212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000000"/>
                </a:solidFill>
                <a:latin typeface="+mn-lt"/>
              </a:rPr>
              <a:t>–35</a:t>
            </a:r>
            <a:endParaRPr lang="en-US" sz="2800" b="1">
              <a:latin typeface="+mn-lt"/>
            </a:endParaRPr>
          </a:p>
        </p:txBody>
      </p:sp>
      <p:sp>
        <p:nvSpPr>
          <p:cNvPr id="26638" name="Rectangle 970"/>
          <p:cNvSpPr>
            <a:spLocks noChangeArrowheads="1"/>
          </p:cNvSpPr>
          <p:nvPr/>
        </p:nvSpPr>
        <p:spPr bwMode="auto">
          <a:xfrm>
            <a:off x="5364163" y="1987550"/>
            <a:ext cx="212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000000"/>
                </a:solidFill>
                <a:latin typeface="+mn-lt"/>
              </a:rPr>
              <a:t>–35</a:t>
            </a:r>
            <a:endParaRPr lang="en-US" sz="2800" b="1">
              <a:latin typeface="+mn-lt"/>
            </a:endParaRPr>
          </a:p>
        </p:txBody>
      </p:sp>
      <p:sp>
        <p:nvSpPr>
          <p:cNvPr id="26639" name="Rectangle 973"/>
          <p:cNvSpPr>
            <a:spLocks noChangeArrowheads="1"/>
          </p:cNvSpPr>
          <p:nvPr/>
        </p:nvSpPr>
        <p:spPr bwMode="auto">
          <a:xfrm>
            <a:off x="5173663" y="965200"/>
            <a:ext cx="212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000000"/>
                </a:solidFill>
                <a:latin typeface="+mn-lt"/>
              </a:rPr>
              <a:t>–35</a:t>
            </a:r>
            <a:endParaRPr lang="en-US" sz="2800" b="1">
              <a:latin typeface="+mn-lt"/>
            </a:endParaRPr>
          </a:p>
        </p:txBody>
      </p:sp>
      <p:sp>
        <p:nvSpPr>
          <p:cNvPr id="26640" name="Rectangle 976"/>
          <p:cNvSpPr>
            <a:spLocks noChangeArrowheads="1"/>
          </p:cNvSpPr>
          <p:nvPr/>
        </p:nvSpPr>
        <p:spPr bwMode="auto">
          <a:xfrm>
            <a:off x="5862638" y="5286375"/>
            <a:ext cx="212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000000"/>
                </a:solidFill>
                <a:latin typeface="+mn-lt"/>
              </a:rPr>
              <a:t>–10</a:t>
            </a:r>
            <a:endParaRPr lang="en-US" sz="2800" b="1">
              <a:latin typeface="+mn-lt"/>
            </a:endParaRPr>
          </a:p>
        </p:txBody>
      </p:sp>
      <p:sp>
        <p:nvSpPr>
          <p:cNvPr id="26641" name="Rectangle 979"/>
          <p:cNvSpPr>
            <a:spLocks noChangeArrowheads="1"/>
          </p:cNvSpPr>
          <p:nvPr/>
        </p:nvSpPr>
        <p:spPr bwMode="auto">
          <a:xfrm>
            <a:off x="5681663" y="3749675"/>
            <a:ext cx="212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000000"/>
                </a:solidFill>
                <a:latin typeface="+mn-lt"/>
              </a:rPr>
              <a:t>–10</a:t>
            </a:r>
            <a:endParaRPr lang="en-US" sz="2800" b="1">
              <a:latin typeface="+mn-lt"/>
            </a:endParaRPr>
          </a:p>
        </p:txBody>
      </p:sp>
      <p:sp>
        <p:nvSpPr>
          <p:cNvPr id="26642" name="Rectangle 982"/>
          <p:cNvSpPr>
            <a:spLocks noChangeArrowheads="1"/>
          </p:cNvSpPr>
          <p:nvPr/>
        </p:nvSpPr>
        <p:spPr bwMode="auto">
          <a:xfrm>
            <a:off x="5681663" y="2206625"/>
            <a:ext cx="21272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000000"/>
                </a:solidFill>
                <a:latin typeface="+mn-lt"/>
              </a:rPr>
              <a:t>–10</a:t>
            </a:r>
            <a:endParaRPr lang="en-US" sz="2800" b="1">
              <a:latin typeface="+mn-lt"/>
            </a:endParaRPr>
          </a:p>
        </p:txBody>
      </p:sp>
      <p:sp>
        <p:nvSpPr>
          <p:cNvPr id="26644" name="Rectangle 1015"/>
          <p:cNvSpPr>
            <a:spLocks noChangeArrowheads="1"/>
          </p:cNvSpPr>
          <p:nvPr/>
        </p:nvSpPr>
        <p:spPr bwMode="auto">
          <a:xfrm>
            <a:off x="3725863" y="1631950"/>
            <a:ext cx="1023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000000"/>
                </a:solidFill>
                <a:latin typeface="+mn-lt"/>
              </a:rPr>
              <a:t>RNA polymerase</a:t>
            </a:r>
          </a:p>
          <a:p>
            <a:pPr>
              <a:defRPr/>
            </a:pPr>
            <a:r>
              <a:rPr lang="en-US" sz="1000" b="1">
                <a:solidFill>
                  <a:srgbClr val="000000"/>
                </a:solidFill>
                <a:latin typeface="+mn-lt"/>
              </a:rPr>
              <a:t>holoenzyme</a:t>
            </a:r>
            <a:endParaRPr lang="en-US" sz="2800" b="1">
              <a:latin typeface="+mn-lt"/>
            </a:endParaRPr>
          </a:p>
        </p:txBody>
      </p:sp>
      <p:sp>
        <p:nvSpPr>
          <p:cNvPr id="26645" name="Rectangle 1042"/>
          <p:cNvSpPr>
            <a:spLocks noChangeArrowheads="1"/>
          </p:cNvSpPr>
          <p:nvPr/>
        </p:nvSpPr>
        <p:spPr bwMode="auto">
          <a:xfrm>
            <a:off x="5294313" y="1419225"/>
            <a:ext cx="3630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</a:rPr>
              <a:t>After sliding along the DNA, σ factor recognizes promoter;</a:t>
            </a:r>
          </a:p>
          <a:p>
            <a:pPr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</a:rPr>
              <a:t>RNA polymerase </a:t>
            </a:r>
            <a:r>
              <a:rPr lang="en-US" sz="1000" b="1" dirty="0" err="1">
                <a:solidFill>
                  <a:srgbClr val="000000"/>
                </a:solidFill>
                <a:latin typeface="+mn-lt"/>
              </a:rPr>
              <a:t>holoenzyme</a:t>
            </a:r>
            <a:r>
              <a:rPr lang="en-US" sz="1000" b="1" dirty="0">
                <a:solidFill>
                  <a:srgbClr val="000000"/>
                </a:solidFill>
                <a:latin typeface="+mn-lt"/>
              </a:rPr>
              <a:t> forms a closed complex.</a:t>
            </a:r>
            <a:endParaRPr lang="en-US" sz="2800" b="1" dirty="0">
              <a:latin typeface="+mn-lt"/>
            </a:endParaRPr>
          </a:p>
        </p:txBody>
      </p:sp>
      <p:sp>
        <p:nvSpPr>
          <p:cNvPr id="26646" name="Rectangle 1139"/>
          <p:cNvSpPr>
            <a:spLocks noChangeArrowheads="1"/>
          </p:cNvSpPr>
          <p:nvPr/>
        </p:nvSpPr>
        <p:spPr bwMode="auto">
          <a:xfrm>
            <a:off x="6661150" y="3759200"/>
            <a:ext cx="2001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</a:rPr>
              <a:t>An open complex is formed, </a:t>
            </a:r>
          </a:p>
          <a:p>
            <a:pPr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</a:rPr>
              <a:t>and a short RNA is made.</a:t>
            </a:r>
            <a:endParaRPr lang="en-US" sz="2800" b="1" dirty="0">
              <a:latin typeface="+mn-lt"/>
            </a:endParaRPr>
          </a:p>
        </p:txBody>
      </p:sp>
      <p:sp>
        <p:nvSpPr>
          <p:cNvPr id="26647" name="Rectangle 1180"/>
          <p:cNvSpPr>
            <a:spLocks noChangeArrowheads="1"/>
          </p:cNvSpPr>
          <p:nvPr/>
        </p:nvSpPr>
        <p:spPr bwMode="auto">
          <a:xfrm>
            <a:off x="6942138" y="5265738"/>
            <a:ext cx="2001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</a:rPr>
              <a:t>σ factor is released, and the</a:t>
            </a:r>
          </a:p>
          <a:p>
            <a:pPr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</a:rPr>
              <a:t> core enzyme is able to move</a:t>
            </a:r>
          </a:p>
          <a:p>
            <a:pPr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</a:rPr>
              <a:t>down the DNA and make RNA.</a:t>
            </a:r>
            <a:endParaRPr lang="en-US" sz="2800" b="1" dirty="0">
              <a:latin typeface="+mn-lt"/>
            </a:endParaRPr>
          </a:p>
        </p:txBody>
      </p:sp>
      <p:grpSp>
        <p:nvGrpSpPr>
          <p:cNvPr id="22550" name="Group 1060"/>
          <p:cNvGrpSpPr>
            <a:grpSpLocks/>
          </p:cNvGrpSpPr>
          <p:nvPr/>
        </p:nvGrpSpPr>
        <p:grpSpPr bwMode="auto">
          <a:xfrm>
            <a:off x="3719513" y="1533525"/>
            <a:ext cx="879475" cy="95250"/>
            <a:chOff x="3132138" y="1533525"/>
            <a:chExt cx="879475" cy="95250"/>
          </a:xfrm>
        </p:grpSpPr>
        <p:sp>
          <p:nvSpPr>
            <p:cNvPr id="26684" name="Line 1248"/>
            <p:cNvSpPr>
              <a:spLocks noChangeShapeType="1"/>
            </p:cNvSpPr>
            <p:nvPr/>
          </p:nvSpPr>
          <p:spPr bwMode="auto">
            <a:xfrm flipV="1">
              <a:off x="3563938" y="1584325"/>
              <a:ext cx="1587" cy="444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26685" name="Freeform 1249"/>
            <p:cNvSpPr>
              <a:spLocks/>
            </p:cNvSpPr>
            <p:nvPr/>
          </p:nvSpPr>
          <p:spPr bwMode="auto">
            <a:xfrm>
              <a:off x="3132138" y="1533525"/>
              <a:ext cx="879475" cy="50800"/>
            </a:xfrm>
            <a:custGeom>
              <a:avLst/>
              <a:gdLst>
                <a:gd name="T0" fmla="*/ 2147483647 w 554"/>
                <a:gd name="T1" fmla="*/ 0 h 32"/>
                <a:gd name="T2" fmla="*/ 2147483647 w 554"/>
                <a:gd name="T3" fmla="*/ 2147483647 h 32"/>
                <a:gd name="T4" fmla="*/ 2147483647 w 554"/>
                <a:gd name="T5" fmla="*/ 2147483647 h 32"/>
                <a:gd name="T6" fmla="*/ 2147483647 w 554"/>
                <a:gd name="T7" fmla="*/ 2147483647 h 32"/>
                <a:gd name="T8" fmla="*/ 2147483647 w 554"/>
                <a:gd name="T9" fmla="*/ 2147483647 h 32"/>
                <a:gd name="T10" fmla="*/ 2147483647 w 554"/>
                <a:gd name="T11" fmla="*/ 2147483647 h 32"/>
                <a:gd name="T12" fmla="*/ 2147483647 w 554"/>
                <a:gd name="T13" fmla="*/ 2147483647 h 32"/>
                <a:gd name="T14" fmla="*/ 2147483647 w 554"/>
                <a:gd name="T15" fmla="*/ 2147483647 h 32"/>
                <a:gd name="T16" fmla="*/ 2147483647 w 554"/>
                <a:gd name="T17" fmla="*/ 2147483647 h 32"/>
                <a:gd name="T18" fmla="*/ 2147483647 w 554"/>
                <a:gd name="T19" fmla="*/ 2147483647 h 32"/>
                <a:gd name="T20" fmla="*/ 2147483647 w 554"/>
                <a:gd name="T21" fmla="*/ 2147483647 h 32"/>
                <a:gd name="T22" fmla="*/ 2147483647 w 554"/>
                <a:gd name="T23" fmla="*/ 2147483647 h 32"/>
                <a:gd name="T24" fmla="*/ 0 w 554"/>
                <a:gd name="T25" fmla="*/ 2147483647 h 32"/>
                <a:gd name="T26" fmla="*/ 0 w 554"/>
                <a:gd name="T27" fmla="*/ 2147483647 h 32"/>
                <a:gd name="T28" fmla="*/ 0 w 554"/>
                <a:gd name="T29" fmla="*/ 2147483647 h 32"/>
                <a:gd name="T30" fmla="*/ 0 w 554"/>
                <a:gd name="T31" fmla="*/ 0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4"/>
                <a:gd name="T49" fmla="*/ 0 h 32"/>
                <a:gd name="T50" fmla="*/ 554 w 554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4" h="32">
                  <a:moveTo>
                    <a:pt x="554" y="0"/>
                  </a:moveTo>
                  <a:lnTo>
                    <a:pt x="554" y="18"/>
                  </a:lnTo>
                  <a:lnTo>
                    <a:pt x="554" y="24"/>
                  </a:lnTo>
                  <a:lnTo>
                    <a:pt x="550" y="28"/>
                  </a:lnTo>
                  <a:lnTo>
                    <a:pt x="546" y="32"/>
                  </a:lnTo>
                  <a:lnTo>
                    <a:pt x="542" y="32"/>
                  </a:lnTo>
                  <a:lnTo>
                    <a:pt x="14" y="32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22551" name="Group 1061"/>
          <p:cNvGrpSpPr>
            <a:grpSpLocks/>
          </p:cNvGrpSpPr>
          <p:nvPr/>
        </p:nvGrpSpPr>
        <p:grpSpPr bwMode="auto">
          <a:xfrm>
            <a:off x="5230813" y="873125"/>
            <a:ext cx="679450" cy="92075"/>
            <a:chOff x="4643438" y="873125"/>
            <a:chExt cx="679450" cy="92075"/>
          </a:xfrm>
        </p:grpSpPr>
        <p:sp>
          <p:nvSpPr>
            <p:cNvPr id="26682" name="Line 1250"/>
            <p:cNvSpPr>
              <a:spLocks noChangeShapeType="1"/>
            </p:cNvSpPr>
            <p:nvPr/>
          </p:nvSpPr>
          <p:spPr bwMode="auto">
            <a:xfrm>
              <a:off x="4967288" y="873125"/>
              <a:ext cx="1587" cy="412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26683" name="Freeform 1251"/>
            <p:cNvSpPr>
              <a:spLocks/>
            </p:cNvSpPr>
            <p:nvPr/>
          </p:nvSpPr>
          <p:spPr bwMode="auto">
            <a:xfrm>
              <a:off x="4643438" y="914400"/>
              <a:ext cx="679450" cy="50800"/>
            </a:xfrm>
            <a:custGeom>
              <a:avLst/>
              <a:gdLst>
                <a:gd name="T0" fmla="*/ 2147483647 w 428"/>
                <a:gd name="T1" fmla="*/ 2147483647 h 32"/>
                <a:gd name="T2" fmla="*/ 2147483647 w 428"/>
                <a:gd name="T3" fmla="*/ 2147483647 h 32"/>
                <a:gd name="T4" fmla="*/ 2147483647 w 428"/>
                <a:gd name="T5" fmla="*/ 2147483647 h 32"/>
                <a:gd name="T6" fmla="*/ 2147483647 w 428"/>
                <a:gd name="T7" fmla="*/ 2147483647 h 32"/>
                <a:gd name="T8" fmla="*/ 2147483647 w 428"/>
                <a:gd name="T9" fmla="*/ 2147483647 h 32"/>
                <a:gd name="T10" fmla="*/ 2147483647 w 428"/>
                <a:gd name="T11" fmla="*/ 2147483647 h 32"/>
                <a:gd name="T12" fmla="*/ 2147483647 w 428"/>
                <a:gd name="T13" fmla="*/ 2147483647 h 32"/>
                <a:gd name="T14" fmla="*/ 2147483647 w 428"/>
                <a:gd name="T15" fmla="*/ 0 h 32"/>
                <a:gd name="T16" fmla="*/ 2147483647 w 428"/>
                <a:gd name="T17" fmla="*/ 0 h 32"/>
                <a:gd name="T18" fmla="*/ 2147483647 w 428"/>
                <a:gd name="T19" fmla="*/ 0 h 32"/>
                <a:gd name="T20" fmla="*/ 2147483647 w 428"/>
                <a:gd name="T21" fmla="*/ 2147483647 h 32"/>
                <a:gd name="T22" fmla="*/ 2147483647 w 428"/>
                <a:gd name="T23" fmla="*/ 2147483647 h 32"/>
                <a:gd name="T24" fmla="*/ 0 w 428"/>
                <a:gd name="T25" fmla="*/ 2147483647 h 32"/>
                <a:gd name="T26" fmla="*/ 0 w 428"/>
                <a:gd name="T27" fmla="*/ 2147483647 h 32"/>
                <a:gd name="T28" fmla="*/ 0 w 428"/>
                <a:gd name="T29" fmla="*/ 2147483647 h 32"/>
                <a:gd name="T30" fmla="*/ 0 w 428"/>
                <a:gd name="T31" fmla="*/ 2147483647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8"/>
                <a:gd name="T49" fmla="*/ 0 h 32"/>
                <a:gd name="T50" fmla="*/ 428 w 428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8" h="32">
                  <a:moveTo>
                    <a:pt x="428" y="32"/>
                  </a:moveTo>
                  <a:lnTo>
                    <a:pt x="428" y="14"/>
                  </a:lnTo>
                  <a:lnTo>
                    <a:pt x="426" y="8"/>
                  </a:lnTo>
                  <a:lnTo>
                    <a:pt x="424" y="4"/>
                  </a:lnTo>
                  <a:lnTo>
                    <a:pt x="420" y="2"/>
                  </a:lnTo>
                  <a:lnTo>
                    <a:pt x="4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3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sp>
        <p:nvSpPr>
          <p:cNvPr id="26650" name="Rectangle 1252"/>
          <p:cNvSpPr>
            <a:spLocks noChangeArrowheads="1"/>
          </p:cNvSpPr>
          <p:nvPr/>
        </p:nvSpPr>
        <p:spPr bwMode="auto">
          <a:xfrm>
            <a:off x="4935538" y="5743575"/>
            <a:ext cx="37306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l-GR" sz="1000" b="1" dirty="0">
                <a:solidFill>
                  <a:srgbClr val="000000"/>
                </a:solidFill>
                <a:latin typeface="+mn-lt"/>
              </a:rPr>
              <a:t>σ </a:t>
            </a:r>
            <a:r>
              <a:rPr lang="en-US" sz="700" b="1" dirty="0">
                <a:solidFill>
                  <a:srgbClr val="000000"/>
                </a:solidFill>
                <a:latin typeface="+mn-lt"/>
              </a:rPr>
              <a:t>factor</a:t>
            </a:r>
            <a:endParaRPr lang="en-US" sz="2800" b="1" dirty="0">
              <a:latin typeface="+mn-lt"/>
            </a:endParaRPr>
          </a:p>
        </p:txBody>
      </p:sp>
      <p:sp>
        <p:nvSpPr>
          <p:cNvPr id="26651" name="Rectangle 1259"/>
          <p:cNvSpPr>
            <a:spLocks noChangeArrowheads="1"/>
          </p:cNvSpPr>
          <p:nvPr/>
        </p:nvSpPr>
        <p:spPr bwMode="auto">
          <a:xfrm>
            <a:off x="3854450" y="893763"/>
            <a:ext cx="1111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sz="1000" b="1" dirty="0">
                <a:solidFill>
                  <a:srgbClr val="000000"/>
                </a:solidFill>
                <a:latin typeface="+mn-lt"/>
              </a:rPr>
              <a:t> </a:t>
            </a:r>
            <a:endParaRPr lang="en-US" sz="2800" b="1" dirty="0">
              <a:latin typeface="+mn-lt"/>
            </a:endParaRPr>
          </a:p>
        </p:txBody>
      </p:sp>
      <p:sp>
        <p:nvSpPr>
          <p:cNvPr id="26652" name="Rectangle 1266"/>
          <p:cNvSpPr>
            <a:spLocks noChangeArrowheads="1"/>
          </p:cNvSpPr>
          <p:nvPr/>
        </p:nvSpPr>
        <p:spPr bwMode="auto">
          <a:xfrm>
            <a:off x="4471760" y="6194878"/>
            <a:ext cx="1023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000000"/>
                </a:solidFill>
                <a:latin typeface="+mn-lt"/>
              </a:rPr>
              <a:t>RNA polymerase</a:t>
            </a:r>
          </a:p>
          <a:p>
            <a:pPr>
              <a:defRPr/>
            </a:pPr>
            <a:r>
              <a:rPr lang="en-US" sz="1000" b="1">
                <a:solidFill>
                  <a:srgbClr val="000000"/>
                </a:solidFill>
                <a:latin typeface="+mn-lt"/>
              </a:rPr>
              <a:t>core enzyme</a:t>
            </a:r>
            <a:endParaRPr lang="en-US" sz="2800" b="1">
              <a:latin typeface="+mn-lt"/>
            </a:endParaRPr>
          </a:p>
        </p:txBody>
      </p:sp>
      <p:sp>
        <p:nvSpPr>
          <p:cNvPr id="26653" name="Rectangle 1289"/>
          <p:cNvSpPr>
            <a:spLocks noChangeArrowheads="1"/>
          </p:cNvSpPr>
          <p:nvPr/>
        </p:nvSpPr>
        <p:spPr bwMode="auto">
          <a:xfrm>
            <a:off x="4498975" y="5534819"/>
            <a:ext cx="904875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</a:rPr>
              <a:t>RNA transcript</a:t>
            </a:r>
            <a:endParaRPr lang="en-US" sz="2800" b="1" dirty="0">
              <a:latin typeface="+mn-lt"/>
            </a:endParaRPr>
          </a:p>
        </p:txBody>
      </p:sp>
      <p:sp>
        <p:nvSpPr>
          <p:cNvPr id="22556" name="Rectangle 1332"/>
          <p:cNvSpPr>
            <a:spLocks noChangeArrowheads="1"/>
          </p:cNvSpPr>
          <p:nvPr/>
        </p:nvSpPr>
        <p:spPr bwMode="auto">
          <a:xfrm>
            <a:off x="1998663" y="6730772"/>
            <a:ext cx="43053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/>
              <a:t>Copyright © The McGraw-Hill Companies, Inc. Permission required for reproduction or display.</a:t>
            </a:r>
          </a:p>
        </p:txBody>
      </p:sp>
      <p:sp>
        <p:nvSpPr>
          <p:cNvPr id="26657" name="Rectangle 1000"/>
          <p:cNvSpPr>
            <a:spLocks noChangeArrowheads="1"/>
          </p:cNvSpPr>
          <p:nvPr/>
        </p:nvSpPr>
        <p:spPr bwMode="auto">
          <a:xfrm>
            <a:off x="5160963" y="739775"/>
            <a:ext cx="10033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000000"/>
                </a:solidFill>
                <a:latin typeface="+mn-lt"/>
              </a:rPr>
              <a:t>Promotor region</a:t>
            </a:r>
            <a:endParaRPr lang="en-US" sz="2800" b="1">
              <a:latin typeface="+mn-lt"/>
            </a:endParaRPr>
          </a:p>
        </p:txBody>
      </p:sp>
      <p:grpSp>
        <p:nvGrpSpPr>
          <p:cNvPr id="22558" name="Group 1078"/>
          <p:cNvGrpSpPr>
            <a:grpSpLocks/>
          </p:cNvGrpSpPr>
          <p:nvPr/>
        </p:nvGrpSpPr>
        <p:grpSpPr bwMode="auto">
          <a:xfrm>
            <a:off x="5507038" y="6053138"/>
            <a:ext cx="431800" cy="233362"/>
            <a:chOff x="4919663" y="6053817"/>
            <a:chExt cx="432026" cy="232683"/>
          </a:xfrm>
        </p:grpSpPr>
        <p:sp>
          <p:nvSpPr>
            <p:cNvPr id="26680" name="Freeform 963"/>
            <p:cNvSpPr>
              <a:spLocks/>
            </p:cNvSpPr>
            <p:nvPr/>
          </p:nvSpPr>
          <p:spPr bwMode="auto">
            <a:xfrm>
              <a:off x="4919663" y="6071228"/>
              <a:ext cx="406613" cy="215272"/>
            </a:xfrm>
            <a:custGeom>
              <a:avLst/>
              <a:gdLst>
                <a:gd name="T0" fmla="*/ 0 w 256"/>
                <a:gd name="T1" fmla="*/ 2147483647 h 136"/>
                <a:gd name="T2" fmla="*/ 2147483647 w 256"/>
                <a:gd name="T3" fmla="*/ 2147483647 h 136"/>
                <a:gd name="T4" fmla="*/ 2147483647 w 256"/>
                <a:gd name="T5" fmla="*/ 0 h 136"/>
                <a:gd name="T6" fmla="*/ 0 60000 65536"/>
                <a:gd name="T7" fmla="*/ 0 60000 65536"/>
                <a:gd name="T8" fmla="*/ 0 60000 65536"/>
                <a:gd name="T9" fmla="*/ 0 w 256"/>
                <a:gd name="T10" fmla="*/ 0 h 136"/>
                <a:gd name="T11" fmla="*/ 256 w 256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136">
                  <a:moveTo>
                    <a:pt x="0" y="136"/>
                  </a:moveTo>
                  <a:lnTo>
                    <a:pt x="150" y="136"/>
                  </a:lnTo>
                  <a:lnTo>
                    <a:pt x="256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26681" name="Freeform 964"/>
            <p:cNvSpPr>
              <a:spLocks/>
            </p:cNvSpPr>
            <p:nvPr/>
          </p:nvSpPr>
          <p:spPr bwMode="auto">
            <a:xfrm>
              <a:off x="4945076" y="6053817"/>
              <a:ext cx="406613" cy="215272"/>
            </a:xfrm>
            <a:custGeom>
              <a:avLst/>
              <a:gdLst>
                <a:gd name="T0" fmla="*/ 0 w 256"/>
                <a:gd name="T1" fmla="*/ 2147483647 h 136"/>
                <a:gd name="T2" fmla="*/ 2147483647 w 256"/>
                <a:gd name="T3" fmla="*/ 2147483647 h 136"/>
                <a:gd name="T4" fmla="*/ 2147483647 w 256"/>
                <a:gd name="T5" fmla="*/ 0 h 136"/>
                <a:gd name="T6" fmla="*/ 0 60000 65536"/>
                <a:gd name="T7" fmla="*/ 0 60000 65536"/>
                <a:gd name="T8" fmla="*/ 0 60000 65536"/>
                <a:gd name="T9" fmla="*/ 0 w 256"/>
                <a:gd name="T10" fmla="*/ 0 h 136"/>
                <a:gd name="T11" fmla="*/ 256 w 256"/>
                <a:gd name="T12" fmla="*/ 136 h 1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6" h="136">
                  <a:moveTo>
                    <a:pt x="0" y="136"/>
                  </a:moveTo>
                  <a:lnTo>
                    <a:pt x="150" y="136"/>
                  </a:lnTo>
                  <a:lnTo>
                    <a:pt x="25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22559" name="Group 1076"/>
          <p:cNvGrpSpPr>
            <a:grpSpLocks/>
          </p:cNvGrpSpPr>
          <p:nvPr/>
        </p:nvGrpSpPr>
        <p:grpSpPr bwMode="auto">
          <a:xfrm>
            <a:off x="5151438" y="4230688"/>
            <a:ext cx="565150" cy="300037"/>
            <a:chOff x="4564063" y="4231367"/>
            <a:chExt cx="565376" cy="299358"/>
          </a:xfrm>
        </p:grpSpPr>
        <p:sp>
          <p:nvSpPr>
            <p:cNvPr id="26678" name="Freeform 968"/>
            <p:cNvSpPr>
              <a:spLocks/>
            </p:cNvSpPr>
            <p:nvPr/>
          </p:nvSpPr>
          <p:spPr bwMode="auto">
            <a:xfrm>
              <a:off x="4564063" y="4248789"/>
              <a:ext cx="539966" cy="281936"/>
            </a:xfrm>
            <a:custGeom>
              <a:avLst/>
              <a:gdLst>
                <a:gd name="T0" fmla="*/ 0 w 340"/>
                <a:gd name="T1" fmla="*/ 2147483647 h 178"/>
                <a:gd name="T2" fmla="*/ 2147483647 w 340"/>
                <a:gd name="T3" fmla="*/ 2147483647 h 178"/>
                <a:gd name="T4" fmla="*/ 2147483647 w 340"/>
                <a:gd name="T5" fmla="*/ 0 h 178"/>
                <a:gd name="T6" fmla="*/ 0 60000 65536"/>
                <a:gd name="T7" fmla="*/ 0 60000 65536"/>
                <a:gd name="T8" fmla="*/ 0 60000 65536"/>
                <a:gd name="T9" fmla="*/ 0 w 340"/>
                <a:gd name="T10" fmla="*/ 0 h 178"/>
                <a:gd name="T11" fmla="*/ 340 w 340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0" h="178">
                  <a:moveTo>
                    <a:pt x="0" y="178"/>
                  </a:moveTo>
                  <a:lnTo>
                    <a:pt x="144" y="178"/>
                  </a:lnTo>
                  <a:lnTo>
                    <a:pt x="34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26679" name="Freeform 969"/>
            <p:cNvSpPr>
              <a:spLocks/>
            </p:cNvSpPr>
            <p:nvPr/>
          </p:nvSpPr>
          <p:spPr bwMode="auto">
            <a:xfrm>
              <a:off x="4589473" y="4231367"/>
              <a:ext cx="539966" cy="281936"/>
            </a:xfrm>
            <a:custGeom>
              <a:avLst/>
              <a:gdLst>
                <a:gd name="T0" fmla="*/ 0 w 340"/>
                <a:gd name="T1" fmla="*/ 2147483647 h 178"/>
                <a:gd name="T2" fmla="*/ 2147483647 w 340"/>
                <a:gd name="T3" fmla="*/ 2147483647 h 178"/>
                <a:gd name="T4" fmla="*/ 2147483647 w 340"/>
                <a:gd name="T5" fmla="*/ 0 h 178"/>
                <a:gd name="T6" fmla="*/ 0 60000 65536"/>
                <a:gd name="T7" fmla="*/ 0 60000 65536"/>
                <a:gd name="T8" fmla="*/ 0 60000 65536"/>
                <a:gd name="T9" fmla="*/ 0 w 340"/>
                <a:gd name="T10" fmla="*/ 0 h 178"/>
                <a:gd name="T11" fmla="*/ 340 w 340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0" h="178">
                  <a:moveTo>
                    <a:pt x="0" y="178"/>
                  </a:moveTo>
                  <a:lnTo>
                    <a:pt x="144" y="178"/>
                  </a:lnTo>
                  <a:lnTo>
                    <a:pt x="34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22560" name="Group 1074"/>
          <p:cNvGrpSpPr>
            <a:grpSpLocks/>
          </p:cNvGrpSpPr>
          <p:nvPr/>
        </p:nvGrpSpPr>
        <p:grpSpPr bwMode="auto">
          <a:xfrm>
            <a:off x="5233988" y="2690813"/>
            <a:ext cx="450850" cy="293687"/>
            <a:chOff x="4646613" y="2691492"/>
            <a:chExt cx="451076" cy="293008"/>
          </a:xfrm>
        </p:grpSpPr>
        <p:sp>
          <p:nvSpPr>
            <p:cNvPr id="26676" name="Freeform 985"/>
            <p:cNvSpPr>
              <a:spLocks/>
            </p:cNvSpPr>
            <p:nvPr/>
          </p:nvSpPr>
          <p:spPr bwMode="auto">
            <a:xfrm>
              <a:off x="4646613" y="2708914"/>
              <a:ext cx="425663" cy="275586"/>
            </a:xfrm>
            <a:custGeom>
              <a:avLst/>
              <a:gdLst>
                <a:gd name="T0" fmla="*/ 0 w 268"/>
                <a:gd name="T1" fmla="*/ 2147483647 h 174"/>
                <a:gd name="T2" fmla="*/ 2147483647 w 268"/>
                <a:gd name="T3" fmla="*/ 2147483647 h 174"/>
                <a:gd name="T4" fmla="*/ 2147483647 w 268"/>
                <a:gd name="T5" fmla="*/ 0 h 174"/>
                <a:gd name="T6" fmla="*/ 0 60000 65536"/>
                <a:gd name="T7" fmla="*/ 0 60000 65536"/>
                <a:gd name="T8" fmla="*/ 0 60000 65536"/>
                <a:gd name="T9" fmla="*/ 0 w 268"/>
                <a:gd name="T10" fmla="*/ 0 h 174"/>
                <a:gd name="T11" fmla="*/ 268 w 268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" h="174">
                  <a:moveTo>
                    <a:pt x="0" y="174"/>
                  </a:moveTo>
                  <a:lnTo>
                    <a:pt x="90" y="174"/>
                  </a:lnTo>
                  <a:lnTo>
                    <a:pt x="268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26677" name="Freeform 986"/>
            <p:cNvSpPr>
              <a:spLocks/>
            </p:cNvSpPr>
            <p:nvPr/>
          </p:nvSpPr>
          <p:spPr bwMode="auto">
            <a:xfrm>
              <a:off x="4672026" y="2691492"/>
              <a:ext cx="425663" cy="275586"/>
            </a:xfrm>
            <a:custGeom>
              <a:avLst/>
              <a:gdLst>
                <a:gd name="T0" fmla="*/ 0 w 268"/>
                <a:gd name="T1" fmla="*/ 2147483647 h 174"/>
                <a:gd name="T2" fmla="*/ 2147483647 w 268"/>
                <a:gd name="T3" fmla="*/ 2147483647 h 174"/>
                <a:gd name="T4" fmla="*/ 2147483647 w 268"/>
                <a:gd name="T5" fmla="*/ 0 h 174"/>
                <a:gd name="T6" fmla="*/ 0 60000 65536"/>
                <a:gd name="T7" fmla="*/ 0 60000 65536"/>
                <a:gd name="T8" fmla="*/ 0 60000 65536"/>
                <a:gd name="T9" fmla="*/ 0 w 268"/>
                <a:gd name="T10" fmla="*/ 0 h 174"/>
                <a:gd name="T11" fmla="*/ 268 w 268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8" h="174">
                  <a:moveTo>
                    <a:pt x="0" y="174"/>
                  </a:moveTo>
                  <a:lnTo>
                    <a:pt x="90" y="174"/>
                  </a:lnTo>
                  <a:lnTo>
                    <a:pt x="268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22561" name="Group 1073"/>
          <p:cNvGrpSpPr>
            <a:grpSpLocks/>
          </p:cNvGrpSpPr>
          <p:nvPr/>
        </p:nvGrpSpPr>
        <p:grpSpPr bwMode="auto">
          <a:xfrm>
            <a:off x="5697538" y="2316163"/>
            <a:ext cx="128587" cy="233362"/>
            <a:chOff x="5110163" y="2315481"/>
            <a:chExt cx="129040" cy="234044"/>
          </a:xfrm>
        </p:grpSpPr>
        <p:sp>
          <p:nvSpPr>
            <p:cNvPr id="26670" name="Freeform 1326"/>
            <p:cNvSpPr>
              <a:spLocks/>
            </p:cNvSpPr>
            <p:nvPr/>
          </p:nvSpPr>
          <p:spPr bwMode="auto">
            <a:xfrm>
              <a:off x="5110163" y="2342547"/>
              <a:ext cx="114703" cy="206978"/>
            </a:xfrm>
            <a:custGeom>
              <a:avLst/>
              <a:gdLst>
                <a:gd name="T0" fmla="*/ 0 w 72"/>
                <a:gd name="T1" fmla="*/ 2147483647 h 130"/>
                <a:gd name="T2" fmla="*/ 2147483647 w 72"/>
                <a:gd name="T3" fmla="*/ 2147483647 h 130"/>
                <a:gd name="T4" fmla="*/ 2147483647 w 72"/>
                <a:gd name="T5" fmla="*/ 0 h 130"/>
                <a:gd name="T6" fmla="*/ 0 60000 65536"/>
                <a:gd name="T7" fmla="*/ 0 60000 65536"/>
                <a:gd name="T8" fmla="*/ 0 60000 65536"/>
                <a:gd name="T9" fmla="*/ 0 w 72"/>
                <a:gd name="T10" fmla="*/ 0 h 130"/>
                <a:gd name="T11" fmla="*/ 72 w 72"/>
                <a:gd name="T12" fmla="*/ 130 h 1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30">
                  <a:moveTo>
                    <a:pt x="0" y="130"/>
                  </a:moveTo>
                  <a:lnTo>
                    <a:pt x="72" y="34"/>
                  </a:lnTo>
                  <a:lnTo>
                    <a:pt x="72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26671" name="Freeform 1327"/>
            <p:cNvSpPr>
              <a:spLocks/>
            </p:cNvSpPr>
            <p:nvPr/>
          </p:nvSpPr>
          <p:spPr bwMode="auto">
            <a:xfrm>
              <a:off x="5124500" y="2315481"/>
              <a:ext cx="114703" cy="206978"/>
            </a:xfrm>
            <a:custGeom>
              <a:avLst/>
              <a:gdLst>
                <a:gd name="T0" fmla="*/ 0 w 72"/>
                <a:gd name="T1" fmla="*/ 2147483647 h 130"/>
                <a:gd name="T2" fmla="*/ 2147483647 w 72"/>
                <a:gd name="T3" fmla="*/ 2147483647 h 130"/>
                <a:gd name="T4" fmla="*/ 2147483647 w 72"/>
                <a:gd name="T5" fmla="*/ 0 h 130"/>
                <a:gd name="T6" fmla="*/ 0 60000 65536"/>
                <a:gd name="T7" fmla="*/ 0 60000 65536"/>
                <a:gd name="T8" fmla="*/ 0 60000 65536"/>
                <a:gd name="T9" fmla="*/ 0 w 72"/>
                <a:gd name="T10" fmla="*/ 0 h 130"/>
                <a:gd name="T11" fmla="*/ 72 w 72"/>
                <a:gd name="T12" fmla="*/ 130 h 1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30">
                  <a:moveTo>
                    <a:pt x="0" y="130"/>
                  </a:moveTo>
                  <a:lnTo>
                    <a:pt x="72" y="34"/>
                  </a:lnTo>
                  <a:lnTo>
                    <a:pt x="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22562" name="Group 1075"/>
          <p:cNvGrpSpPr>
            <a:grpSpLocks/>
          </p:cNvGrpSpPr>
          <p:nvPr/>
        </p:nvGrpSpPr>
        <p:grpSpPr bwMode="auto">
          <a:xfrm>
            <a:off x="5697538" y="3871913"/>
            <a:ext cx="139700" cy="223837"/>
            <a:chOff x="5110163" y="3872592"/>
            <a:chExt cx="139926" cy="223158"/>
          </a:xfrm>
        </p:grpSpPr>
        <p:sp>
          <p:nvSpPr>
            <p:cNvPr id="26668" name="Freeform 1328"/>
            <p:cNvSpPr>
              <a:spLocks/>
            </p:cNvSpPr>
            <p:nvPr/>
          </p:nvSpPr>
          <p:spPr bwMode="auto">
            <a:xfrm>
              <a:off x="5110163" y="3890001"/>
              <a:ext cx="114485" cy="205749"/>
            </a:xfrm>
            <a:custGeom>
              <a:avLst/>
              <a:gdLst>
                <a:gd name="T0" fmla="*/ 0 w 72"/>
                <a:gd name="T1" fmla="*/ 2147483647 h 130"/>
                <a:gd name="T2" fmla="*/ 2147483647 w 72"/>
                <a:gd name="T3" fmla="*/ 2147483647 h 130"/>
                <a:gd name="T4" fmla="*/ 2147483647 w 72"/>
                <a:gd name="T5" fmla="*/ 0 h 130"/>
                <a:gd name="T6" fmla="*/ 0 60000 65536"/>
                <a:gd name="T7" fmla="*/ 0 60000 65536"/>
                <a:gd name="T8" fmla="*/ 0 60000 65536"/>
                <a:gd name="T9" fmla="*/ 0 w 72"/>
                <a:gd name="T10" fmla="*/ 0 h 130"/>
                <a:gd name="T11" fmla="*/ 72 w 72"/>
                <a:gd name="T12" fmla="*/ 130 h 1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30">
                  <a:moveTo>
                    <a:pt x="0" y="130"/>
                  </a:moveTo>
                  <a:lnTo>
                    <a:pt x="72" y="34"/>
                  </a:lnTo>
                  <a:lnTo>
                    <a:pt x="72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26669" name="Freeform 1329"/>
            <p:cNvSpPr>
              <a:spLocks/>
            </p:cNvSpPr>
            <p:nvPr/>
          </p:nvSpPr>
          <p:spPr bwMode="auto">
            <a:xfrm>
              <a:off x="5135604" y="3872592"/>
              <a:ext cx="114485" cy="205749"/>
            </a:xfrm>
            <a:custGeom>
              <a:avLst/>
              <a:gdLst>
                <a:gd name="T0" fmla="*/ 0 w 72"/>
                <a:gd name="T1" fmla="*/ 2147483647 h 130"/>
                <a:gd name="T2" fmla="*/ 2147483647 w 72"/>
                <a:gd name="T3" fmla="*/ 2147483647 h 130"/>
                <a:gd name="T4" fmla="*/ 2147483647 w 72"/>
                <a:gd name="T5" fmla="*/ 0 h 130"/>
                <a:gd name="T6" fmla="*/ 0 60000 65536"/>
                <a:gd name="T7" fmla="*/ 0 60000 65536"/>
                <a:gd name="T8" fmla="*/ 0 60000 65536"/>
                <a:gd name="T9" fmla="*/ 0 w 72"/>
                <a:gd name="T10" fmla="*/ 0 h 130"/>
                <a:gd name="T11" fmla="*/ 72 w 72"/>
                <a:gd name="T12" fmla="*/ 130 h 1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30">
                  <a:moveTo>
                    <a:pt x="0" y="130"/>
                  </a:moveTo>
                  <a:lnTo>
                    <a:pt x="72" y="34"/>
                  </a:lnTo>
                  <a:lnTo>
                    <a:pt x="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grpSp>
        <p:nvGrpSpPr>
          <p:cNvPr id="22563" name="Group 1077"/>
          <p:cNvGrpSpPr>
            <a:grpSpLocks/>
          </p:cNvGrpSpPr>
          <p:nvPr/>
        </p:nvGrpSpPr>
        <p:grpSpPr bwMode="auto">
          <a:xfrm>
            <a:off x="5446713" y="5573713"/>
            <a:ext cx="254000" cy="93662"/>
            <a:chOff x="4859338" y="5574392"/>
            <a:chExt cx="254226" cy="92983"/>
          </a:xfrm>
        </p:grpSpPr>
        <p:sp>
          <p:nvSpPr>
            <p:cNvPr id="26666" name="Freeform 1330"/>
            <p:cNvSpPr>
              <a:spLocks/>
            </p:cNvSpPr>
            <p:nvPr/>
          </p:nvSpPr>
          <p:spPr bwMode="auto">
            <a:xfrm>
              <a:off x="4859338" y="5591727"/>
              <a:ext cx="228803" cy="75648"/>
            </a:xfrm>
            <a:custGeom>
              <a:avLst/>
              <a:gdLst>
                <a:gd name="T0" fmla="*/ 0 w 144"/>
                <a:gd name="T1" fmla="*/ 0 h 48"/>
                <a:gd name="T2" fmla="*/ 2147483647 w 144"/>
                <a:gd name="T3" fmla="*/ 0 h 48"/>
                <a:gd name="T4" fmla="*/ 2147483647 w 144"/>
                <a:gd name="T5" fmla="*/ 2147483647 h 48"/>
                <a:gd name="T6" fmla="*/ 0 60000 65536"/>
                <a:gd name="T7" fmla="*/ 0 60000 65536"/>
                <a:gd name="T8" fmla="*/ 0 60000 65536"/>
                <a:gd name="T9" fmla="*/ 0 w 144"/>
                <a:gd name="T10" fmla="*/ 0 h 48"/>
                <a:gd name="T11" fmla="*/ 144 w 14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48">
                  <a:moveTo>
                    <a:pt x="0" y="0"/>
                  </a:moveTo>
                  <a:lnTo>
                    <a:pt x="110" y="0"/>
                  </a:lnTo>
                  <a:lnTo>
                    <a:pt x="144" y="48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  <p:sp>
          <p:nvSpPr>
            <p:cNvPr id="26667" name="Freeform 1331"/>
            <p:cNvSpPr>
              <a:spLocks/>
            </p:cNvSpPr>
            <p:nvPr/>
          </p:nvSpPr>
          <p:spPr bwMode="auto">
            <a:xfrm>
              <a:off x="4884761" y="5574392"/>
              <a:ext cx="228803" cy="75648"/>
            </a:xfrm>
            <a:custGeom>
              <a:avLst/>
              <a:gdLst>
                <a:gd name="T0" fmla="*/ 0 w 144"/>
                <a:gd name="T1" fmla="*/ 0 h 48"/>
                <a:gd name="T2" fmla="*/ 2147483647 w 144"/>
                <a:gd name="T3" fmla="*/ 0 h 48"/>
                <a:gd name="T4" fmla="*/ 2147483647 w 144"/>
                <a:gd name="T5" fmla="*/ 2147483647 h 48"/>
                <a:gd name="T6" fmla="*/ 0 60000 65536"/>
                <a:gd name="T7" fmla="*/ 0 60000 65536"/>
                <a:gd name="T8" fmla="*/ 0 60000 65536"/>
                <a:gd name="T9" fmla="*/ 0 w 144"/>
                <a:gd name="T10" fmla="*/ 0 h 48"/>
                <a:gd name="T11" fmla="*/ 144 w 14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48">
                  <a:moveTo>
                    <a:pt x="0" y="0"/>
                  </a:moveTo>
                  <a:lnTo>
                    <a:pt x="110" y="0"/>
                  </a:lnTo>
                  <a:lnTo>
                    <a:pt x="144" y="4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 b="1">
                <a:latin typeface="+mn-lt"/>
              </a:endParaRPr>
            </a:p>
          </p:txBody>
        </p:sp>
      </p:grpSp>
      <p:sp>
        <p:nvSpPr>
          <p:cNvPr id="22564" name="Title 1"/>
          <p:cNvSpPr>
            <a:spLocks noGrp="1"/>
          </p:cNvSpPr>
          <p:nvPr>
            <p:ph type="title"/>
          </p:nvPr>
        </p:nvSpPr>
        <p:spPr>
          <a:xfrm>
            <a:off x="4763" y="1252538"/>
            <a:ext cx="2841625" cy="2825750"/>
          </a:xfrm>
        </p:spPr>
        <p:txBody>
          <a:bodyPr/>
          <a:lstStyle/>
          <a:p>
            <a:r>
              <a:rPr lang="en-US" sz="2800" smtClean="0">
                <a:solidFill>
                  <a:srgbClr val="000000"/>
                </a:solidFill>
              </a:rPr>
              <a:t>RNA transcription in bacteria</a:t>
            </a:r>
            <a:endParaRPr lang="en-US" smtClean="0"/>
          </a:p>
        </p:txBody>
      </p:sp>
      <p:sp>
        <p:nvSpPr>
          <p:cNvPr id="75" name="Rectangle 1259"/>
          <p:cNvSpPr>
            <a:spLocks noChangeArrowheads="1"/>
          </p:cNvSpPr>
          <p:nvPr/>
        </p:nvSpPr>
        <p:spPr bwMode="auto">
          <a:xfrm>
            <a:off x="5413375" y="2473325"/>
            <a:ext cx="1127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sz="1000" b="1" dirty="0">
                <a:solidFill>
                  <a:srgbClr val="000000"/>
                </a:solidFill>
                <a:latin typeface="+mn-lt"/>
              </a:rPr>
              <a:t> </a:t>
            </a:r>
            <a:endParaRPr lang="en-US" sz="2800" b="1" dirty="0">
              <a:latin typeface="+mn-lt"/>
            </a:endParaRPr>
          </a:p>
        </p:txBody>
      </p:sp>
      <p:sp>
        <p:nvSpPr>
          <p:cNvPr id="76" name="Rectangle 1259"/>
          <p:cNvSpPr>
            <a:spLocks noChangeArrowheads="1"/>
          </p:cNvSpPr>
          <p:nvPr/>
        </p:nvSpPr>
        <p:spPr bwMode="auto">
          <a:xfrm>
            <a:off x="5384800" y="4005263"/>
            <a:ext cx="1111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sz="1000" b="1" dirty="0">
                <a:solidFill>
                  <a:srgbClr val="000000"/>
                </a:solidFill>
                <a:latin typeface="+mn-lt"/>
              </a:rPr>
              <a:t> </a:t>
            </a:r>
            <a:endParaRPr lang="en-US" sz="2800" b="1" dirty="0">
              <a:latin typeface="+mn-lt"/>
            </a:endParaRPr>
          </a:p>
        </p:txBody>
      </p:sp>
      <p:sp>
        <p:nvSpPr>
          <p:cNvPr id="26654" name="Rectangle 1302"/>
          <p:cNvSpPr>
            <a:spLocks noChangeArrowheads="1"/>
          </p:cNvSpPr>
          <p:nvPr/>
        </p:nvSpPr>
        <p:spPr bwMode="auto">
          <a:xfrm>
            <a:off x="4395788" y="4454525"/>
            <a:ext cx="881062" cy="153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</a:rPr>
              <a:t>Open complex</a:t>
            </a:r>
            <a:endParaRPr lang="en-US" sz="2800" b="1" dirty="0">
              <a:latin typeface="+mn-lt"/>
            </a:endParaRPr>
          </a:p>
        </p:txBody>
      </p:sp>
      <p:sp>
        <p:nvSpPr>
          <p:cNvPr id="26655" name="Rectangle 1313"/>
          <p:cNvSpPr>
            <a:spLocks noChangeArrowheads="1"/>
          </p:cNvSpPr>
          <p:nvPr/>
        </p:nvSpPr>
        <p:spPr bwMode="auto">
          <a:xfrm>
            <a:off x="4395788" y="2905125"/>
            <a:ext cx="979487" cy="153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 b="1" dirty="0">
                <a:solidFill>
                  <a:srgbClr val="000000"/>
                </a:solidFill>
                <a:latin typeface="+mn-lt"/>
              </a:rPr>
              <a:t>Closed complex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1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1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01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01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189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62" descr="bro25332_1410.jpg"/>
          <p:cNvPicPr>
            <a:picLocks noChangeAspect="1"/>
          </p:cNvPicPr>
          <p:nvPr/>
        </p:nvPicPr>
        <p:blipFill>
          <a:blip r:embed="rId3" cstate="print"/>
          <a:srcRect b="56001"/>
          <a:stretch>
            <a:fillRect/>
          </a:stretch>
        </p:blipFill>
        <p:spPr bwMode="auto">
          <a:xfrm>
            <a:off x="2880953" y="1003210"/>
            <a:ext cx="5246687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403"/>
          <p:cNvSpPr>
            <a:spLocks noChangeArrowheads="1"/>
          </p:cNvSpPr>
          <p:nvPr/>
        </p:nvSpPr>
        <p:spPr bwMode="auto">
          <a:xfrm>
            <a:off x="2914290" y="1427073"/>
            <a:ext cx="1426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+mn-lt"/>
              </a:rPr>
              <a:t>5′</a:t>
            </a:r>
            <a:endParaRPr lang="en-US" sz="1400" b="1">
              <a:latin typeface="+mn-lt"/>
            </a:endParaRPr>
          </a:p>
        </p:txBody>
      </p:sp>
      <p:sp>
        <p:nvSpPr>
          <p:cNvPr id="32772" name="Rectangle 581"/>
          <p:cNvSpPr>
            <a:spLocks noChangeArrowheads="1"/>
          </p:cNvSpPr>
          <p:nvPr/>
        </p:nvSpPr>
        <p:spPr bwMode="auto">
          <a:xfrm>
            <a:off x="2914290" y="4070260"/>
            <a:ext cx="1426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+mn-lt"/>
              </a:rPr>
              <a:t>5′</a:t>
            </a:r>
            <a:endParaRPr lang="en-US" sz="1400" b="1">
              <a:latin typeface="+mn-lt"/>
            </a:endParaRPr>
          </a:p>
        </p:txBody>
      </p:sp>
      <p:grpSp>
        <p:nvGrpSpPr>
          <p:cNvPr id="2" name="Group 963"/>
          <p:cNvGrpSpPr>
            <a:grpSpLocks/>
          </p:cNvGrpSpPr>
          <p:nvPr/>
        </p:nvGrpSpPr>
        <p:grpSpPr bwMode="auto">
          <a:xfrm>
            <a:off x="6324034" y="2719298"/>
            <a:ext cx="107950" cy="844550"/>
            <a:chOff x="4573588" y="1757363"/>
            <a:chExt cx="63500" cy="492125"/>
          </a:xfrm>
        </p:grpSpPr>
        <p:sp>
          <p:nvSpPr>
            <p:cNvPr id="32806" name="Line 855"/>
            <p:cNvSpPr>
              <a:spLocks noChangeShapeType="1"/>
            </p:cNvSpPr>
            <p:nvPr/>
          </p:nvSpPr>
          <p:spPr bwMode="auto">
            <a:xfrm>
              <a:off x="4605338" y="1757363"/>
              <a:ext cx="1587" cy="403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  <p:sp>
          <p:nvSpPr>
            <p:cNvPr id="32807" name="Freeform 856"/>
            <p:cNvSpPr>
              <a:spLocks/>
            </p:cNvSpPr>
            <p:nvPr/>
          </p:nvSpPr>
          <p:spPr bwMode="auto">
            <a:xfrm>
              <a:off x="4573588" y="2138363"/>
              <a:ext cx="63500" cy="111125"/>
            </a:xfrm>
            <a:custGeom>
              <a:avLst/>
              <a:gdLst>
                <a:gd name="T0" fmla="*/ 2147483647 w 40"/>
                <a:gd name="T1" fmla="*/ 0 h 70"/>
                <a:gd name="T2" fmla="*/ 2147483647 w 40"/>
                <a:gd name="T3" fmla="*/ 2147483647 h 70"/>
                <a:gd name="T4" fmla="*/ 0 w 40"/>
                <a:gd name="T5" fmla="*/ 0 h 70"/>
                <a:gd name="T6" fmla="*/ 2147483647 w 40"/>
                <a:gd name="T7" fmla="*/ 2147483647 h 70"/>
                <a:gd name="T8" fmla="*/ 2147483647 w 40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0"/>
                  </a:moveTo>
                  <a:lnTo>
                    <a:pt x="20" y="8"/>
                  </a:lnTo>
                  <a:lnTo>
                    <a:pt x="0" y="0"/>
                  </a:lnTo>
                  <a:lnTo>
                    <a:pt x="20" y="7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</p:grpSp>
      <p:grpSp>
        <p:nvGrpSpPr>
          <p:cNvPr id="3" name="Group 964"/>
          <p:cNvGrpSpPr>
            <a:grpSpLocks/>
          </p:cNvGrpSpPr>
          <p:nvPr/>
        </p:nvGrpSpPr>
        <p:grpSpPr bwMode="auto">
          <a:xfrm>
            <a:off x="6313148" y="5127535"/>
            <a:ext cx="107950" cy="1012825"/>
            <a:chOff x="4573588" y="3160713"/>
            <a:chExt cx="63500" cy="590550"/>
          </a:xfrm>
        </p:grpSpPr>
        <p:sp>
          <p:nvSpPr>
            <p:cNvPr id="32804" name="Line 857"/>
            <p:cNvSpPr>
              <a:spLocks noChangeShapeType="1"/>
            </p:cNvSpPr>
            <p:nvPr/>
          </p:nvSpPr>
          <p:spPr bwMode="auto">
            <a:xfrm>
              <a:off x="4605338" y="3160713"/>
              <a:ext cx="1587" cy="504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  <p:sp>
          <p:nvSpPr>
            <p:cNvPr id="32805" name="Freeform 858"/>
            <p:cNvSpPr>
              <a:spLocks/>
            </p:cNvSpPr>
            <p:nvPr/>
          </p:nvSpPr>
          <p:spPr bwMode="auto">
            <a:xfrm>
              <a:off x="4573588" y="3640138"/>
              <a:ext cx="63500" cy="111125"/>
            </a:xfrm>
            <a:custGeom>
              <a:avLst/>
              <a:gdLst>
                <a:gd name="T0" fmla="*/ 2147483647 w 40"/>
                <a:gd name="T1" fmla="*/ 0 h 70"/>
                <a:gd name="T2" fmla="*/ 2147483647 w 40"/>
                <a:gd name="T3" fmla="*/ 2147483647 h 70"/>
                <a:gd name="T4" fmla="*/ 0 w 40"/>
                <a:gd name="T5" fmla="*/ 0 h 70"/>
                <a:gd name="T6" fmla="*/ 2147483647 w 40"/>
                <a:gd name="T7" fmla="*/ 2147483647 h 70"/>
                <a:gd name="T8" fmla="*/ 2147483647 w 40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0"/>
                  </a:moveTo>
                  <a:lnTo>
                    <a:pt x="20" y="10"/>
                  </a:lnTo>
                  <a:lnTo>
                    <a:pt x="0" y="0"/>
                  </a:lnTo>
                  <a:lnTo>
                    <a:pt x="20" y="7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</p:grp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4825640" y="4341723"/>
            <a:ext cx="342900" cy="98425"/>
            <a:chOff x="4151313" y="2703513"/>
            <a:chExt cx="200025" cy="57150"/>
          </a:xfrm>
        </p:grpSpPr>
        <p:sp>
          <p:nvSpPr>
            <p:cNvPr id="32802" name="Line 859"/>
            <p:cNvSpPr>
              <a:spLocks noChangeShapeType="1"/>
            </p:cNvSpPr>
            <p:nvPr/>
          </p:nvSpPr>
          <p:spPr bwMode="auto">
            <a:xfrm flipV="1">
              <a:off x="4151313" y="2716213"/>
              <a:ext cx="152400" cy="44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  <p:sp>
          <p:nvSpPr>
            <p:cNvPr id="32803" name="Freeform 860"/>
            <p:cNvSpPr>
              <a:spLocks/>
            </p:cNvSpPr>
            <p:nvPr/>
          </p:nvSpPr>
          <p:spPr bwMode="auto">
            <a:xfrm>
              <a:off x="4284663" y="2703513"/>
              <a:ext cx="66675" cy="34925"/>
            </a:xfrm>
            <a:custGeom>
              <a:avLst/>
              <a:gdLst>
                <a:gd name="T0" fmla="*/ 0 w 42"/>
                <a:gd name="T1" fmla="*/ 0 h 22"/>
                <a:gd name="T2" fmla="*/ 2147483647 w 42"/>
                <a:gd name="T3" fmla="*/ 2147483647 h 22"/>
                <a:gd name="T4" fmla="*/ 2147483647 w 42"/>
                <a:gd name="T5" fmla="*/ 2147483647 h 22"/>
                <a:gd name="T6" fmla="*/ 2147483647 w 42"/>
                <a:gd name="T7" fmla="*/ 0 h 22"/>
                <a:gd name="T8" fmla="*/ 0 w 4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22"/>
                <a:gd name="T17" fmla="*/ 42 w 4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22">
                  <a:moveTo>
                    <a:pt x="0" y="0"/>
                  </a:moveTo>
                  <a:lnTo>
                    <a:pt x="8" y="10"/>
                  </a:lnTo>
                  <a:lnTo>
                    <a:pt x="8" y="22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</p:grpSp>
      <p:sp>
        <p:nvSpPr>
          <p:cNvPr id="32776" name="Rectangle 863"/>
          <p:cNvSpPr>
            <a:spLocks noChangeArrowheads="1"/>
          </p:cNvSpPr>
          <p:nvPr/>
        </p:nvSpPr>
        <p:spPr bwMode="auto">
          <a:xfrm>
            <a:off x="6792553" y="1281023"/>
            <a:ext cx="9228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+mn-lt"/>
              </a:rPr>
              <a:t>Terminator</a:t>
            </a:r>
            <a:endParaRPr lang="en-US" sz="1400" b="1">
              <a:latin typeface="+mn-lt"/>
            </a:endParaRPr>
          </a:p>
        </p:txBody>
      </p:sp>
      <p:sp>
        <p:nvSpPr>
          <p:cNvPr id="32777" name="Rectangle 971"/>
          <p:cNvSpPr>
            <a:spLocks noChangeArrowheads="1"/>
          </p:cNvSpPr>
          <p:nvPr/>
        </p:nvSpPr>
        <p:spPr bwMode="auto">
          <a:xfrm>
            <a:off x="5152665" y="1552485"/>
            <a:ext cx="3686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+mn-lt"/>
              </a:rPr>
              <a:t>RUT</a:t>
            </a:r>
            <a:endParaRPr lang="en-US" sz="1400" b="1" dirty="0">
              <a:latin typeface="+mn-lt"/>
            </a:endParaRPr>
          </a:p>
        </p:txBody>
      </p:sp>
      <p:sp>
        <p:nvSpPr>
          <p:cNvPr id="32779" name="Rectangle 1203"/>
          <p:cNvSpPr>
            <a:spLocks noChangeArrowheads="1"/>
          </p:cNvSpPr>
          <p:nvPr/>
        </p:nvSpPr>
        <p:spPr bwMode="auto">
          <a:xfrm>
            <a:off x="6290903" y="1993810"/>
            <a:ext cx="1426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+mn-lt"/>
              </a:rPr>
              <a:t>3′</a:t>
            </a:r>
            <a:endParaRPr lang="en-US" sz="1400" b="1">
              <a:latin typeface="+mn-lt"/>
            </a:endParaRPr>
          </a:p>
        </p:txBody>
      </p:sp>
      <p:sp>
        <p:nvSpPr>
          <p:cNvPr id="32780" name="Rectangle 1205"/>
          <p:cNvSpPr>
            <a:spLocks noChangeArrowheads="1"/>
          </p:cNvSpPr>
          <p:nvPr/>
        </p:nvSpPr>
        <p:spPr bwMode="auto">
          <a:xfrm>
            <a:off x="6290903" y="4630648"/>
            <a:ext cx="1426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+mn-lt"/>
              </a:rPr>
              <a:t>3′</a:t>
            </a:r>
            <a:endParaRPr lang="en-US" sz="1400" b="1">
              <a:latin typeface="+mn-lt"/>
            </a:endParaRPr>
          </a:p>
        </p:txBody>
      </p:sp>
      <p:sp>
        <p:nvSpPr>
          <p:cNvPr id="32781" name="Rectangle 1209"/>
          <p:cNvSpPr>
            <a:spLocks noChangeArrowheads="1"/>
          </p:cNvSpPr>
          <p:nvPr/>
        </p:nvSpPr>
        <p:spPr bwMode="auto">
          <a:xfrm>
            <a:off x="2494531" y="6461172"/>
            <a:ext cx="43053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/>
              <a:t>Copyright © The McGraw-Hill Companies, Inc. Permission required for reproduction or display.</a:t>
            </a:r>
          </a:p>
        </p:txBody>
      </p:sp>
      <p:sp>
        <p:nvSpPr>
          <p:cNvPr id="32782" name="Rectangle 863"/>
          <p:cNvSpPr>
            <a:spLocks noChangeArrowheads="1"/>
          </p:cNvSpPr>
          <p:nvPr/>
        </p:nvSpPr>
        <p:spPr bwMode="auto">
          <a:xfrm>
            <a:off x="4651015" y="370114"/>
            <a:ext cx="29580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DNA codes for </a:t>
            </a:r>
            <a:r>
              <a:rPr lang="el-GR" sz="1400" b="1" i="1" dirty="0" smtClean="0">
                <a:solidFill>
                  <a:srgbClr val="000000"/>
                </a:solidFill>
                <a:latin typeface="+mn-lt"/>
              </a:rPr>
              <a:t>ρ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+mn-lt"/>
              </a:rPr>
              <a:t>recognition site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en-US" sz="1400" b="1" i="1" dirty="0" smtClean="0">
                <a:solidFill>
                  <a:srgbClr val="000000"/>
                </a:solidFill>
                <a:latin typeface="+mn-lt"/>
              </a:rPr>
              <a:t>RUT--</a:t>
            </a:r>
            <a:r>
              <a:rPr lang="en-US" sz="1400" b="1" i="1" u="sng" dirty="0" smtClean="0">
                <a:solidFill>
                  <a:srgbClr val="000000"/>
                </a:solidFill>
                <a:latin typeface="+mn-lt"/>
              </a:rPr>
              <a:t>r</a:t>
            </a:r>
            <a:r>
              <a:rPr lang="en-US" sz="1400" b="1" i="1" dirty="0" smtClean="0">
                <a:solidFill>
                  <a:srgbClr val="000000"/>
                </a:solidFill>
                <a:latin typeface="+mn-lt"/>
              </a:rPr>
              <a:t>ho </a:t>
            </a:r>
            <a:r>
              <a:rPr lang="en-US" sz="1400" b="1" i="1" u="sng" dirty="0" smtClean="0">
                <a:solidFill>
                  <a:srgbClr val="000000"/>
                </a:solidFill>
                <a:latin typeface="+mn-lt"/>
              </a:rPr>
              <a:t>ut</a:t>
            </a:r>
            <a:r>
              <a:rPr lang="en-US" sz="1400" b="1" i="1" dirty="0" smtClean="0">
                <a:solidFill>
                  <a:srgbClr val="000000"/>
                </a:solidFill>
                <a:latin typeface="+mn-lt"/>
              </a:rPr>
              <a:t>ilization site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)</a:t>
            </a:r>
            <a:endParaRPr lang="en-US" sz="1400" b="1" dirty="0">
              <a:latin typeface="+mn-lt"/>
            </a:endParaRPr>
          </a:p>
        </p:txBody>
      </p:sp>
      <p:sp>
        <p:nvSpPr>
          <p:cNvPr id="32783" name="Rectangle 947"/>
          <p:cNvSpPr>
            <a:spLocks noChangeArrowheads="1"/>
          </p:cNvSpPr>
          <p:nvPr/>
        </p:nvSpPr>
        <p:spPr bwMode="auto">
          <a:xfrm>
            <a:off x="4893903" y="2339885"/>
            <a:ext cx="11317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1400" b="1" i="1">
                <a:solidFill>
                  <a:srgbClr val="000000"/>
                </a:solidFill>
                <a:latin typeface="+mn-lt"/>
              </a:rPr>
              <a:t>ρ</a:t>
            </a:r>
            <a:r>
              <a:rPr lang="en-US" sz="1400" b="1">
                <a:solidFill>
                  <a:srgbClr val="000000"/>
                </a:solidFill>
                <a:latin typeface="+mn-lt"/>
              </a:rPr>
              <a:t> recognition</a:t>
            </a:r>
          </a:p>
          <a:p>
            <a:r>
              <a:rPr lang="en-US" sz="1400" b="1">
                <a:solidFill>
                  <a:srgbClr val="000000"/>
                </a:solidFill>
                <a:latin typeface="+mn-lt"/>
              </a:rPr>
              <a:t>site in RNA</a:t>
            </a:r>
            <a:endParaRPr lang="en-US" sz="1400" b="1">
              <a:latin typeface="+mn-lt"/>
            </a:endParaRPr>
          </a:p>
        </p:txBody>
      </p:sp>
      <p:sp>
        <p:nvSpPr>
          <p:cNvPr id="32784" name="Rectangle 863"/>
          <p:cNvSpPr>
            <a:spLocks noChangeArrowheads="1"/>
          </p:cNvSpPr>
          <p:nvPr/>
        </p:nvSpPr>
        <p:spPr bwMode="auto">
          <a:xfrm>
            <a:off x="2390984" y="4629391"/>
            <a:ext cx="22215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l-GR" sz="1400" b="1" i="1" dirty="0">
                <a:solidFill>
                  <a:srgbClr val="000000"/>
                </a:solidFill>
                <a:latin typeface="+mn-lt"/>
              </a:rPr>
              <a:t>ρ</a:t>
            </a:r>
            <a:r>
              <a:rPr lang="en-US" sz="1400" b="1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+mn-lt"/>
              </a:rPr>
              <a:t>protein binds to the</a:t>
            </a:r>
          </a:p>
          <a:p>
            <a:pPr algn="r"/>
            <a:r>
              <a:rPr lang="en-US" sz="1400" b="1" i="1" dirty="0" smtClean="0">
                <a:solidFill>
                  <a:srgbClr val="000000"/>
                </a:solidFill>
                <a:latin typeface="+mn-lt"/>
              </a:rPr>
              <a:t>rut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+mn-lt"/>
              </a:rPr>
              <a:t>site in RNA and moves</a:t>
            </a:r>
          </a:p>
          <a:p>
            <a:pPr algn="r"/>
            <a:r>
              <a:rPr lang="en-US" sz="1400" b="1" dirty="0">
                <a:solidFill>
                  <a:srgbClr val="000000"/>
                </a:solidFill>
                <a:latin typeface="+mn-lt"/>
              </a:rPr>
              <a:t>toward the 3′ end.</a:t>
            </a:r>
            <a:endParaRPr lang="en-US" sz="1400" b="1" dirty="0">
              <a:latin typeface="+mn-lt"/>
            </a:endParaRPr>
          </a:p>
        </p:txBody>
      </p:sp>
      <p:sp>
        <p:nvSpPr>
          <p:cNvPr id="32785" name="Rectangle 863"/>
          <p:cNvSpPr>
            <a:spLocks noChangeArrowheads="1"/>
          </p:cNvSpPr>
          <p:nvPr/>
        </p:nvSpPr>
        <p:spPr bwMode="auto">
          <a:xfrm>
            <a:off x="5111390" y="4908460"/>
            <a:ext cx="76463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l-GR" sz="1400" b="1" i="1">
                <a:solidFill>
                  <a:srgbClr val="000000"/>
                </a:solidFill>
                <a:latin typeface="+mn-lt"/>
              </a:rPr>
              <a:t>ρ</a:t>
            </a:r>
            <a:r>
              <a:rPr lang="en-US" sz="1400" b="1" i="1">
                <a:solidFill>
                  <a:srgbClr val="000000"/>
                </a:solidFill>
                <a:latin typeface="+mn-lt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+mn-lt"/>
              </a:rPr>
              <a:t>protein</a:t>
            </a:r>
            <a:endParaRPr lang="en-US" sz="1400" b="1">
              <a:latin typeface="+mn-lt"/>
            </a:endParaRPr>
          </a:p>
        </p:txBody>
      </p:sp>
      <p:grpSp>
        <p:nvGrpSpPr>
          <p:cNvPr id="5" name="Group 957"/>
          <p:cNvGrpSpPr>
            <a:grpSpLocks/>
          </p:cNvGrpSpPr>
          <p:nvPr/>
        </p:nvGrpSpPr>
        <p:grpSpPr bwMode="auto">
          <a:xfrm>
            <a:off x="7176728" y="1452473"/>
            <a:ext cx="11112" cy="334962"/>
            <a:chOff x="5521503" y="1019442"/>
            <a:chExt cx="6172" cy="194996"/>
          </a:xfrm>
        </p:grpSpPr>
        <p:sp>
          <p:nvSpPr>
            <p:cNvPr id="32800" name="Line 925"/>
            <p:cNvSpPr>
              <a:spLocks noChangeShapeType="1"/>
            </p:cNvSpPr>
            <p:nvPr/>
          </p:nvSpPr>
          <p:spPr bwMode="auto">
            <a:xfrm flipV="1">
              <a:off x="5526088" y="1020763"/>
              <a:ext cx="1587" cy="19367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  <p:sp>
          <p:nvSpPr>
            <p:cNvPr id="32801" name="Line 926"/>
            <p:cNvSpPr>
              <a:spLocks noChangeShapeType="1"/>
            </p:cNvSpPr>
            <p:nvPr/>
          </p:nvSpPr>
          <p:spPr bwMode="auto">
            <a:xfrm flipV="1">
              <a:off x="5521503" y="1019442"/>
              <a:ext cx="1587" cy="1936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</p:grpSp>
      <p:grpSp>
        <p:nvGrpSpPr>
          <p:cNvPr id="6" name="Group 961"/>
          <p:cNvGrpSpPr>
            <a:grpSpLocks/>
          </p:cNvGrpSpPr>
          <p:nvPr/>
        </p:nvGrpSpPr>
        <p:grpSpPr bwMode="auto">
          <a:xfrm>
            <a:off x="5427303" y="782548"/>
            <a:ext cx="11112" cy="236537"/>
            <a:chOff x="4502328" y="628917"/>
            <a:chExt cx="6172" cy="137846"/>
          </a:xfrm>
        </p:grpSpPr>
        <p:sp>
          <p:nvSpPr>
            <p:cNvPr id="32798" name="Line 967"/>
            <p:cNvSpPr>
              <a:spLocks noChangeShapeType="1"/>
            </p:cNvSpPr>
            <p:nvPr/>
          </p:nvSpPr>
          <p:spPr bwMode="auto">
            <a:xfrm flipV="1">
              <a:off x="4506913" y="630238"/>
              <a:ext cx="1587" cy="136525"/>
            </a:xfrm>
            <a:prstGeom prst="line">
              <a:avLst/>
            </a:prstGeom>
            <a:noFill/>
            <a:ln w="8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  <p:sp>
          <p:nvSpPr>
            <p:cNvPr id="32799" name="Line 968"/>
            <p:cNvSpPr>
              <a:spLocks noChangeShapeType="1"/>
            </p:cNvSpPr>
            <p:nvPr/>
          </p:nvSpPr>
          <p:spPr bwMode="auto">
            <a:xfrm flipV="1">
              <a:off x="4502328" y="628917"/>
              <a:ext cx="1587" cy="1365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</p:grpSp>
      <p:grpSp>
        <p:nvGrpSpPr>
          <p:cNvPr id="7" name="Group 956"/>
          <p:cNvGrpSpPr>
            <a:grpSpLocks/>
          </p:cNvGrpSpPr>
          <p:nvPr/>
        </p:nvGrpSpPr>
        <p:grpSpPr bwMode="auto">
          <a:xfrm>
            <a:off x="5308240" y="1795373"/>
            <a:ext cx="11113" cy="487362"/>
            <a:chOff x="4432478" y="1219467"/>
            <a:chExt cx="6172" cy="283896"/>
          </a:xfrm>
        </p:grpSpPr>
        <p:sp>
          <p:nvSpPr>
            <p:cNvPr id="32796" name="Line 969"/>
            <p:cNvSpPr>
              <a:spLocks noChangeShapeType="1"/>
            </p:cNvSpPr>
            <p:nvPr/>
          </p:nvSpPr>
          <p:spPr bwMode="auto">
            <a:xfrm flipV="1">
              <a:off x="4437063" y="1220788"/>
              <a:ext cx="1587" cy="282575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  <p:sp>
          <p:nvSpPr>
            <p:cNvPr id="32797" name="Line 970"/>
            <p:cNvSpPr>
              <a:spLocks noChangeShapeType="1"/>
            </p:cNvSpPr>
            <p:nvPr/>
          </p:nvSpPr>
          <p:spPr bwMode="auto">
            <a:xfrm flipV="1">
              <a:off x="4432478" y="1219467"/>
              <a:ext cx="1587" cy="2825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</p:grpSp>
      <p:grpSp>
        <p:nvGrpSpPr>
          <p:cNvPr id="8" name="Group 958"/>
          <p:cNvGrpSpPr>
            <a:grpSpLocks/>
          </p:cNvGrpSpPr>
          <p:nvPr/>
        </p:nvGrpSpPr>
        <p:grpSpPr bwMode="auto">
          <a:xfrm>
            <a:off x="5433653" y="4432210"/>
            <a:ext cx="11112" cy="449263"/>
            <a:chOff x="4505503" y="2756167"/>
            <a:chExt cx="6172" cy="261671"/>
          </a:xfrm>
        </p:grpSpPr>
        <p:sp>
          <p:nvSpPr>
            <p:cNvPr id="32794" name="Line 1062"/>
            <p:cNvSpPr>
              <a:spLocks noChangeShapeType="1"/>
            </p:cNvSpPr>
            <p:nvPr/>
          </p:nvSpPr>
          <p:spPr bwMode="auto">
            <a:xfrm flipV="1">
              <a:off x="4510088" y="2757488"/>
              <a:ext cx="1587" cy="26035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  <p:sp>
          <p:nvSpPr>
            <p:cNvPr id="32795" name="Line 1063"/>
            <p:cNvSpPr>
              <a:spLocks noChangeShapeType="1"/>
            </p:cNvSpPr>
            <p:nvPr/>
          </p:nvSpPr>
          <p:spPr bwMode="auto">
            <a:xfrm flipV="1">
              <a:off x="4505503" y="2756167"/>
              <a:ext cx="1587" cy="2603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</p:grpSp>
      <p:sp>
        <p:nvSpPr>
          <p:cNvPr id="32790" name="Text Box 18"/>
          <p:cNvSpPr txBox="1">
            <a:spLocks noChangeArrowheads="1"/>
          </p:cNvSpPr>
          <p:nvPr/>
        </p:nvSpPr>
        <p:spPr bwMode="auto">
          <a:xfrm>
            <a:off x="156944" y="6494064"/>
            <a:ext cx="2133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err="1" smtClean="0">
                <a:latin typeface="+mn-lt"/>
              </a:rPr>
              <a:t>Brooker</a:t>
            </a:r>
            <a:r>
              <a:rPr lang="en-US" sz="1200" b="1" dirty="0" smtClean="0">
                <a:latin typeface="+mn-lt"/>
              </a:rPr>
              <a:t>, Fig </a:t>
            </a:r>
            <a:r>
              <a:rPr lang="en-US" sz="1200" b="1" dirty="0">
                <a:latin typeface="+mn-lt"/>
              </a:rPr>
              <a:t>14.10</a:t>
            </a: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>
          <a:xfrm>
            <a:off x="-1" y="1522863"/>
            <a:ext cx="3002507" cy="2052850"/>
          </a:xfrm>
        </p:spPr>
        <p:txBody>
          <a:bodyPr/>
          <a:lstStyle/>
          <a:p>
            <a:r>
              <a:rPr lang="en-US" sz="2400" dirty="0" smtClean="0"/>
              <a:t>Rho-dependent termination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smtClean="0"/>
              <a:t>Outline/Study Guide</a:t>
            </a:r>
            <a:endParaRPr lang="en-US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What are the cellular locations of transcription and translation in prokaryotic vs. eukaryotic cells?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How does this affect the timing and regulation of protein synthesis in a bacterial cell vs. a eukaryotic cell?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How is a gene defined? (Mendelian definition and more modern definition)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Must all genes encode a protein?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What are the different classes of RNA and their functions?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If an mRNA is translated in the 5’</a:t>
            </a:r>
            <a:r>
              <a:rPr lang="en-US" sz="2000" smtClean="0">
                <a:sym typeface="Wingdings" pitchFamily="2" charset="2"/>
              </a:rPr>
              <a:t> 3’ direction, which DNA strand is therefore the </a:t>
            </a:r>
            <a:r>
              <a:rPr lang="en-US" sz="2000" i="1" smtClean="0">
                <a:sym typeface="Wingdings" pitchFamily="2" charset="2"/>
              </a:rPr>
              <a:t>coding</a:t>
            </a:r>
            <a:r>
              <a:rPr lang="en-US" sz="2000" smtClean="0">
                <a:sym typeface="Wingdings" pitchFamily="2" charset="2"/>
              </a:rPr>
              <a:t> or template strand for the gene? If RNA were made off of the other DNA strand, would it code for protein?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In terms of cellular energy, why must RNA be synthesized in the 5’</a:t>
            </a:r>
            <a:r>
              <a:rPr lang="en-US" sz="2000" smtClean="0">
                <a:sym typeface="Wingdings" pitchFamily="2" charset="2"/>
              </a:rPr>
              <a:t> 3’ direction?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962" descr="bro25332_1410.jpg"/>
          <p:cNvPicPr>
            <a:picLocks noChangeAspect="1"/>
          </p:cNvPicPr>
          <p:nvPr/>
        </p:nvPicPr>
        <p:blipFill>
          <a:blip r:embed="rId3" cstate="print"/>
          <a:srcRect t="50652"/>
          <a:stretch>
            <a:fillRect/>
          </a:stretch>
        </p:blipFill>
        <p:spPr bwMode="auto">
          <a:xfrm>
            <a:off x="2025560" y="838200"/>
            <a:ext cx="5503863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599"/>
          <p:cNvSpPr>
            <a:spLocks noChangeArrowheads="1"/>
          </p:cNvSpPr>
          <p:nvPr/>
        </p:nvSpPr>
        <p:spPr bwMode="auto">
          <a:xfrm>
            <a:off x="2431960" y="5167313"/>
            <a:ext cx="1426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+mn-lt"/>
              </a:rPr>
              <a:t>5′</a:t>
            </a:r>
            <a:endParaRPr lang="en-US" sz="1400" b="1">
              <a:latin typeface="+mn-lt"/>
            </a:endParaRPr>
          </a:p>
        </p:txBody>
      </p:sp>
      <p:sp>
        <p:nvSpPr>
          <p:cNvPr id="33796" name="Rectangle 601"/>
          <p:cNvSpPr>
            <a:spLocks noChangeArrowheads="1"/>
          </p:cNvSpPr>
          <p:nvPr/>
        </p:nvSpPr>
        <p:spPr bwMode="auto">
          <a:xfrm>
            <a:off x="6294348" y="4452938"/>
            <a:ext cx="1426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+mn-lt"/>
              </a:rPr>
              <a:t>3′</a:t>
            </a:r>
            <a:endParaRPr lang="en-US" sz="1400" b="1">
              <a:latin typeface="+mn-lt"/>
            </a:endParaRPr>
          </a:p>
        </p:txBody>
      </p:sp>
      <p:sp>
        <p:nvSpPr>
          <p:cNvPr id="33797" name="Rectangle 731"/>
          <p:cNvSpPr>
            <a:spLocks noChangeArrowheads="1"/>
          </p:cNvSpPr>
          <p:nvPr/>
        </p:nvSpPr>
        <p:spPr bwMode="auto">
          <a:xfrm>
            <a:off x="3300323" y="1503363"/>
            <a:ext cx="1426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+mn-lt"/>
              </a:rPr>
              <a:t>5′</a:t>
            </a:r>
            <a:endParaRPr lang="en-US" sz="1400" b="1">
              <a:latin typeface="+mn-lt"/>
            </a:endParaRPr>
          </a:p>
        </p:txBody>
      </p:sp>
      <p:grpSp>
        <p:nvGrpSpPr>
          <p:cNvPr id="2" name="Group 965"/>
          <p:cNvGrpSpPr>
            <a:grpSpLocks/>
          </p:cNvGrpSpPr>
          <p:nvPr/>
        </p:nvGrpSpPr>
        <p:grpSpPr bwMode="auto">
          <a:xfrm>
            <a:off x="4314268" y="2510968"/>
            <a:ext cx="114300" cy="1417638"/>
            <a:chOff x="4573588" y="4659313"/>
            <a:chExt cx="63500" cy="787400"/>
          </a:xfrm>
        </p:grpSpPr>
        <p:sp>
          <p:nvSpPr>
            <p:cNvPr id="33812" name="Line 861"/>
            <p:cNvSpPr>
              <a:spLocks noChangeShapeType="1"/>
            </p:cNvSpPr>
            <p:nvPr/>
          </p:nvSpPr>
          <p:spPr bwMode="auto">
            <a:xfrm>
              <a:off x="4605338" y="4659313"/>
              <a:ext cx="1587" cy="701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  <p:sp>
          <p:nvSpPr>
            <p:cNvPr id="33813" name="Freeform 862"/>
            <p:cNvSpPr>
              <a:spLocks/>
            </p:cNvSpPr>
            <p:nvPr/>
          </p:nvSpPr>
          <p:spPr bwMode="auto">
            <a:xfrm>
              <a:off x="4573588" y="5335588"/>
              <a:ext cx="63500" cy="111125"/>
            </a:xfrm>
            <a:custGeom>
              <a:avLst/>
              <a:gdLst>
                <a:gd name="T0" fmla="*/ 2147483647 w 40"/>
                <a:gd name="T1" fmla="*/ 0 h 70"/>
                <a:gd name="T2" fmla="*/ 2147483647 w 40"/>
                <a:gd name="T3" fmla="*/ 2147483647 h 70"/>
                <a:gd name="T4" fmla="*/ 0 w 40"/>
                <a:gd name="T5" fmla="*/ 0 h 70"/>
                <a:gd name="T6" fmla="*/ 2147483647 w 40"/>
                <a:gd name="T7" fmla="*/ 2147483647 h 70"/>
                <a:gd name="T8" fmla="*/ 2147483647 w 40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0"/>
                  </a:moveTo>
                  <a:lnTo>
                    <a:pt x="20" y="10"/>
                  </a:lnTo>
                  <a:lnTo>
                    <a:pt x="0" y="0"/>
                  </a:lnTo>
                  <a:lnTo>
                    <a:pt x="20" y="7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</p:grpSp>
      <p:sp>
        <p:nvSpPr>
          <p:cNvPr id="33799" name="Rectangle 1053"/>
          <p:cNvSpPr>
            <a:spLocks noChangeArrowheads="1"/>
          </p:cNvSpPr>
          <p:nvPr/>
        </p:nvSpPr>
        <p:spPr bwMode="auto">
          <a:xfrm>
            <a:off x="4965758" y="2162855"/>
            <a:ext cx="4376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+mn-lt"/>
              </a:rPr>
              <a:t>Stem-loop</a:t>
            </a:r>
            <a:endParaRPr lang="en-US" sz="1400" b="1" dirty="0">
              <a:latin typeface="+mn-lt"/>
            </a:endParaRPr>
          </a:p>
        </p:txBody>
      </p:sp>
      <p:sp>
        <p:nvSpPr>
          <p:cNvPr id="33800" name="Rectangle 1066"/>
          <p:cNvSpPr>
            <a:spLocks noChangeArrowheads="1"/>
          </p:cNvSpPr>
          <p:nvPr/>
        </p:nvSpPr>
        <p:spPr bwMode="auto">
          <a:xfrm>
            <a:off x="4775110" y="1463675"/>
            <a:ext cx="9228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+mn-lt"/>
              </a:rPr>
              <a:t>Terminator</a:t>
            </a:r>
            <a:endParaRPr lang="en-US" sz="1400" b="1">
              <a:latin typeface="+mn-lt"/>
            </a:endParaRPr>
          </a:p>
        </p:txBody>
      </p:sp>
      <p:sp>
        <p:nvSpPr>
          <p:cNvPr id="33801" name="Rectangle 1078"/>
          <p:cNvSpPr>
            <a:spLocks noChangeArrowheads="1"/>
          </p:cNvSpPr>
          <p:nvPr/>
        </p:nvSpPr>
        <p:spPr bwMode="auto">
          <a:xfrm>
            <a:off x="4726266" y="3031403"/>
            <a:ext cx="40963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l-GR" sz="1400" b="1" i="1" dirty="0" smtClean="0">
                <a:solidFill>
                  <a:srgbClr val="000000"/>
                </a:solidFill>
                <a:latin typeface="+mn-lt"/>
              </a:rPr>
              <a:t>ρ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 protein </a:t>
            </a:r>
            <a:r>
              <a:rPr lang="en-US" sz="1400" b="1" dirty="0">
                <a:solidFill>
                  <a:srgbClr val="000000"/>
                </a:solidFill>
                <a:latin typeface="+mn-lt"/>
              </a:rPr>
              <a:t>catches up to the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open complex </a:t>
            </a:r>
            <a:r>
              <a:rPr lang="en-US" sz="1400" b="1" dirty="0">
                <a:solidFill>
                  <a:srgbClr val="000000"/>
                </a:solidFill>
                <a:latin typeface="+mn-lt"/>
              </a:rPr>
              <a:t>and separates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the RNA-DNA </a:t>
            </a:r>
            <a:r>
              <a:rPr lang="en-US" sz="1400" b="1" dirty="0">
                <a:solidFill>
                  <a:srgbClr val="000000"/>
                </a:solidFill>
                <a:latin typeface="+mn-lt"/>
              </a:rPr>
              <a:t>hybrid.</a:t>
            </a:r>
            <a:endParaRPr lang="en-US" sz="1400" b="1" dirty="0">
              <a:latin typeface="+mn-lt"/>
            </a:endParaRPr>
          </a:p>
        </p:txBody>
      </p:sp>
      <p:sp>
        <p:nvSpPr>
          <p:cNvPr id="33802" name="Rectangle 1207"/>
          <p:cNvSpPr>
            <a:spLocks noChangeArrowheads="1"/>
          </p:cNvSpPr>
          <p:nvPr/>
        </p:nvSpPr>
        <p:spPr bwMode="auto">
          <a:xfrm>
            <a:off x="6591210" y="2103438"/>
            <a:ext cx="14266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+mn-lt"/>
              </a:rPr>
              <a:t>3′</a:t>
            </a:r>
            <a:endParaRPr lang="en-US" sz="1400" b="1">
              <a:latin typeface="+mn-lt"/>
            </a:endParaRPr>
          </a:p>
        </p:txBody>
      </p:sp>
      <p:grpSp>
        <p:nvGrpSpPr>
          <p:cNvPr id="3" name="Group 959"/>
          <p:cNvGrpSpPr>
            <a:grpSpLocks/>
          </p:cNvGrpSpPr>
          <p:nvPr/>
        </p:nvGrpSpPr>
        <p:grpSpPr bwMode="auto">
          <a:xfrm>
            <a:off x="5411698" y="2301875"/>
            <a:ext cx="392112" cy="4763"/>
            <a:chOff x="4899203" y="4470667"/>
            <a:chExt cx="217310" cy="2908"/>
          </a:xfrm>
        </p:grpSpPr>
        <p:sp>
          <p:nvSpPr>
            <p:cNvPr id="33810" name="Line 1064"/>
            <p:cNvSpPr>
              <a:spLocks noChangeShapeType="1"/>
            </p:cNvSpPr>
            <p:nvPr/>
          </p:nvSpPr>
          <p:spPr bwMode="auto">
            <a:xfrm>
              <a:off x="4903788" y="4471988"/>
              <a:ext cx="212725" cy="1587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  <p:sp>
          <p:nvSpPr>
            <p:cNvPr id="33811" name="Line 1065"/>
            <p:cNvSpPr>
              <a:spLocks noChangeShapeType="1"/>
            </p:cNvSpPr>
            <p:nvPr/>
          </p:nvSpPr>
          <p:spPr bwMode="auto">
            <a:xfrm>
              <a:off x="4899203" y="4470667"/>
              <a:ext cx="212725" cy="158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</p:grpSp>
      <p:grpSp>
        <p:nvGrpSpPr>
          <p:cNvPr id="4" name="Group 960"/>
          <p:cNvGrpSpPr>
            <a:grpSpLocks/>
          </p:cNvGrpSpPr>
          <p:nvPr/>
        </p:nvGrpSpPr>
        <p:grpSpPr bwMode="auto">
          <a:xfrm>
            <a:off x="5605373" y="1574800"/>
            <a:ext cx="900112" cy="284163"/>
            <a:chOff x="5007153" y="4067442"/>
            <a:chExt cx="499885" cy="156896"/>
          </a:xfrm>
        </p:grpSpPr>
        <p:sp>
          <p:nvSpPr>
            <p:cNvPr id="33808" name="Freeform 1076"/>
            <p:cNvSpPr>
              <a:spLocks/>
            </p:cNvSpPr>
            <p:nvPr/>
          </p:nvSpPr>
          <p:spPr bwMode="auto">
            <a:xfrm>
              <a:off x="5011738" y="4068763"/>
              <a:ext cx="495300" cy="155575"/>
            </a:xfrm>
            <a:custGeom>
              <a:avLst/>
              <a:gdLst>
                <a:gd name="T0" fmla="*/ 0 w 312"/>
                <a:gd name="T1" fmla="*/ 0 h 98"/>
                <a:gd name="T2" fmla="*/ 2147483647 w 312"/>
                <a:gd name="T3" fmla="*/ 0 h 98"/>
                <a:gd name="T4" fmla="*/ 2147483647 w 312"/>
                <a:gd name="T5" fmla="*/ 2147483647 h 98"/>
                <a:gd name="T6" fmla="*/ 0 60000 65536"/>
                <a:gd name="T7" fmla="*/ 0 60000 65536"/>
                <a:gd name="T8" fmla="*/ 0 60000 65536"/>
                <a:gd name="T9" fmla="*/ 0 w 312"/>
                <a:gd name="T10" fmla="*/ 0 h 98"/>
                <a:gd name="T11" fmla="*/ 312 w 312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98">
                  <a:moveTo>
                    <a:pt x="0" y="0"/>
                  </a:moveTo>
                  <a:lnTo>
                    <a:pt x="120" y="0"/>
                  </a:lnTo>
                  <a:lnTo>
                    <a:pt x="312" y="98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  <p:sp>
          <p:nvSpPr>
            <p:cNvPr id="33809" name="Freeform 1077"/>
            <p:cNvSpPr>
              <a:spLocks/>
            </p:cNvSpPr>
            <p:nvPr/>
          </p:nvSpPr>
          <p:spPr bwMode="auto">
            <a:xfrm>
              <a:off x="5007153" y="4067442"/>
              <a:ext cx="495300" cy="155575"/>
            </a:xfrm>
            <a:custGeom>
              <a:avLst/>
              <a:gdLst>
                <a:gd name="T0" fmla="*/ 0 w 312"/>
                <a:gd name="T1" fmla="*/ 0 h 98"/>
                <a:gd name="T2" fmla="*/ 2147483647 w 312"/>
                <a:gd name="T3" fmla="*/ 0 h 98"/>
                <a:gd name="T4" fmla="*/ 2147483647 w 312"/>
                <a:gd name="T5" fmla="*/ 2147483647 h 98"/>
                <a:gd name="T6" fmla="*/ 0 60000 65536"/>
                <a:gd name="T7" fmla="*/ 0 60000 65536"/>
                <a:gd name="T8" fmla="*/ 0 60000 65536"/>
                <a:gd name="T9" fmla="*/ 0 w 312"/>
                <a:gd name="T10" fmla="*/ 0 h 98"/>
                <a:gd name="T11" fmla="*/ 312 w 312"/>
                <a:gd name="T12" fmla="*/ 98 h 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" h="98">
                  <a:moveTo>
                    <a:pt x="0" y="0"/>
                  </a:moveTo>
                  <a:lnTo>
                    <a:pt x="120" y="0"/>
                  </a:lnTo>
                  <a:lnTo>
                    <a:pt x="312" y="9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800" b="1">
                <a:latin typeface="+mn-lt"/>
              </a:endParaRPr>
            </a:p>
          </p:txBody>
        </p:sp>
      </p:grpSp>
      <p:sp>
        <p:nvSpPr>
          <p:cNvPr id="33806" name="Text Box 19"/>
          <p:cNvSpPr txBox="1">
            <a:spLocks noChangeArrowheads="1"/>
          </p:cNvSpPr>
          <p:nvPr/>
        </p:nvSpPr>
        <p:spPr bwMode="auto">
          <a:xfrm>
            <a:off x="457200" y="6248400"/>
            <a:ext cx="2133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+mn-lt"/>
              </a:rPr>
              <a:t>Figure 14.10</a:t>
            </a:r>
          </a:p>
        </p:txBody>
      </p:sp>
      <p:sp>
        <p:nvSpPr>
          <p:cNvPr id="33807" name="Rectangle 1209"/>
          <p:cNvSpPr>
            <a:spLocks noChangeArrowheads="1"/>
          </p:cNvSpPr>
          <p:nvPr/>
        </p:nvSpPr>
        <p:spPr bwMode="auto">
          <a:xfrm>
            <a:off x="2604614" y="6734175"/>
            <a:ext cx="43068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/>
              <a:t>Copyright © The McGraw-Hill Companies, Inc. Permission required for reproduction or display.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-204717" y="2210938"/>
            <a:ext cx="3299347" cy="1288577"/>
          </a:xfrm>
        </p:spPr>
        <p:txBody>
          <a:bodyPr/>
          <a:lstStyle/>
          <a:p>
            <a:r>
              <a:rPr lang="en-US" sz="2400" dirty="0" smtClean="0"/>
              <a:t>Rho-dependent</a:t>
            </a:r>
            <a:r>
              <a:rPr lang="en-US" sz="2400" baseline="0" dirty="0" smtClean="0"/>
              <a:t> termination, cont.</a:t>
            </a:r>
            <a:endParaRPr lang="en-US" sz="2400" dirty="0"/>
          </a:p>
        </p:txBody>
      </p:sp>
      <p:sp>
        <p:nvSpPr>
          <p:cNvPr id="23" name="Rectangle 974"/>
          <p:cNvSpPr>
            <a:spLocks noChangeArrowheads="1"/>
          </p:cNvSpPr>
          <p:nvPr/>
        </p:nvSpPr>
        <p:spPr bwMode="auto">
          <a:xfrm>
            <a:off x="5808900" y="229601"/>
            <a:ext cx="2802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+mn-lt"/>
              </a:rPr>
              <a:t>RNA polymerase reaches the</a:t>
            </a:r>
          </a:p>
          <a:p>
            <a:r>
              <a:rPr lang="en-US" sz="1400" b="1" dirty="0">
                <a:solidFill>
                  <a:srgbClr val="000000"/>
                </a:solidFill>
                <a:latin typeface="+mn-lt"/>
              </a:rPr>
              <a:t>terminator.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Stem-loop causes </a:t>
            </a:r>
            <a:r>
              <a:rPr lang="en-US" sz="1400" b="1" dirty="0">
                <a:solidFill>
                  <a:srgbClr val="000000"/>
                </a:solidFill>
                <a:latin typeface="+mn-lt"/>
              </a:rPr>
              <a:t>RNA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polymerase to </a:t>
            </a:r>
            <a:r>
              <a:rPr lang="en-US" sz="1400" b="1" dirty="0">
                <a:solidFill>
                  <a:srgbClr val="000000"/>
                </a:solidFill>
                <a:latin typeface="+mn-lt"/>
              </a:rPr>
              <a:t>pause.</a:t>
            </a:r>
            <a:endParaRPr lang="en-US" sz="1400" b="1" dirty="0">
              <a:latin typeface="+mn-lt"/>
            </a:endParaRPr>
          </a:p>
        </p:txBody>
      </p:sp>
      <p:sp>
        <p:nvSpPr>
          <p:cNvPr id="24" name="Rectangle 1078"/>
          <p:cNvSpPr>
            <a:spLocks noChangeArrowheads="1"/>
          </p:cNvSpPr>
          <p:nvPr/>
        </p:nvSpPr>
        <p:spPr bwMode="auto">
          <a:xfrm>
            <a:off x="5844518" y="6178674"/>
            <a:ext cx="32175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DNA strands close up and RNA polymerase and RNA strand fall away</a:t>
            </a:r>
            <a:endParaRPr lang="en-US" sz="1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92" descr="bro25332_14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1457" y="739068"/>
            <a:ext cx="6175375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00"/>
          <p:cNvGrpSpPr>
            <a:grpSpLocks/>
          </p:cNvGrpSpPr>
          <p:nvPr/>
        </p:nvGrpSpPr>
        <p:grpSpPr bwMode="auto">
          <a:xfrm>
            <a:off x="4530169" y="2855206"/>
            <a:ext cx="133350" cy="1244600"/>
            <a:chOff x="3806825" y="2636838"/>
            <a:chExt cx="133350" cy="1244600"/>
          </a:xfrm>
        </p:grpSpPr>
        <p:sp>
          <p:nvSpPr>
            <p:cNvPr id="35871" name="Line 496"/>
            <p:cNvSpPr>
              <a:spLocks noChangeShapeType="1"/>
            </p:cNvSpPr>
            <p:nvPr/>
          </p:nvSpPr>
          <p:spPr bwMode="auto">
            <a:xfrm>
              <a:off x="3873500" y="2636838"/>
              <a:ext cx="1588" cy="10636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35872" name="Freeform 497"/>
            <p:cNvSpPr>
              <a:spLocks/>
            </p:cNvSpPr>
            <p:nvPr/>
          </p:nvSpPr>
          <p:spPr bwMode="auto">
            <a:xfrm>
              <a:off x="3806825" y="3649663"/>
              <a:ext cx="133350" cy="231775"/>
            </a:xfrm>
            <a:custGeom>
              <a:avLst/>
              <a:gdLst>
                <a:gd name="T0" fmla="*/ 2147483647 w 84"/>
                <a:gd name="T1" fmla="*/ 0 h 146"/>
                <a:gd name="T2" fmla="*/ 2147483647 w 84"/>
                <a:gd name="T3" fmla="*/ 2147483647 h 146"/>
                <a:gd name="T4" fmla="*/ 0 w 84"/>
                <a:gd name="T5" fmla="*/ 0 h 146"/>
                <a:gd name="T6" fmla="*/ 2147483647 w 84"/>
                <a:gd name="T7" fmla="*/ 2147483647 h 146"/>
                <a:gd name="T8" fmla="*/ 2147483647 w 84"/>
                <a:gd name="T9" fmla="*/ 0 h 1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46"/>
                <a:gd name="T17" fmla="*/ 84 w 84"/>
                <a:gd name="T18" fmla="*/ 146 h 1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46">
                  <a:moveTo>
                    <a:pt x="84" y="0"/>
                  </a:moveTo>
                  <a:lnTo>
                    <a:pt x="42" y="18"/>
                  </a:lnTo>
                  <a:lnTo>
                    <a:pt x="0" y="0"/>
                  </a:lnTo>
                  <a:lnTo>
                    <a:pt x="42" y="14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1">
                <a:latin typeface="+mn-lt"/>
              </a:endParaRPr>
            </a:p>
          </p:txBody>
        </p:sp>
      </p:grpSp>
      <p:sp>
        <p:nvSpPr>
          <p:cNvPr id="35845" name="Rectangle 498"/>
          <p:cNvSpPr>
            <a:spLocks noChangeArrowheads="1"/>
          </p:cNvSpPr>
          <p:nvPr/>
        </p:nvSpPr>
        <p:spPr bwMode="auto">
          <a:xfrm>
            <a:off x="2412444" y="2051931"/>
            <a:ext cx="23781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+mn-lt"/>
              </a:rPr>
              <a:t>Stem-loop that causes</a:t>
            </a:r>
          </a:p>
          <a:p>
            <a:r>
              <a:rPr lang="en-US" sz="1500" b="1">
                <a:solidFill>
                  <a:srgbClr val="000000"/>
                </a:solidFill>
                <a:latin typeface="+mn-lt"/>
              </a:rPr>
              <a:t>RNA polymerase to pause</a:t>
            </a:r>
            <a:endParaRPr lang="en-US" sz="2400" b="1">
              <a:latin typeface="+mn-lt"/>
            </a:endParaRPr>
          </a:p>
        </p:txBody>
      </p:sp>
      <p:sp>
        <p:nvSpPr>
          <p:cNvPr id="35846" name="Rectangle 537"/>
          <p:cNvSpPr>
            <a:spLocks noChangeArrowheads="1"/>
          </p:cNvSpPr>
          <p:nvPr/>
        </p:nvSpPr>
        <p:spPr bwMode="auto">
          <a:xfrm>
            <a:off x="7136844" y="940681"/>
            <a:ext cx="124322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+mn-lt"/>
              </a:rPr>
              <a:t>U-rich RNA in</a:t>
            </a:r>
          </a:p>
          <a:p>
            <a:r>
              <a:rPr lang="en-US" sz="1500" b="1">
                <a:solidFill>
                  <a:srgbClr val="000000"/>
                </a:solidFill>
                <a:latin typeface="+mn-lt"/>
              </a:rPr>
              <a:t>the RNA-DNA</a:t>
            </a:r>
          </a:p>
          <a:p>
            <a:r>
              <a:rPr lang="en-US" sz="1500" b="1">
                <a:solidFill>
                  <a:srgbClr val="000000"/>
                </a:solidFill>
                <a:latin typeface="+mn-lt"/>
              </a:rPr>
              <a:t> hybrid</a:t>
            </a:r>
            <a:endParaRPr lang="en-US" sz="2400" b="1">
              <a:latin typeface="+mn-lt"/>
            </a:endParaRPr>
          </a:p>
        </p:txBody>
      </p:sp>
      <p:sp>
        <p:nvSpPr>
          <p:cNvPr id="35847" name="Rectangle 572"/>
          <p:cNvSpPr>
            <a:spLocks noChangeArrowheads="1"/>
          </p:cNvSpPr>
          <p:nvPr/>
        </p:nvSpPr>
        <p:spPr bwMode="auto">
          <a:xfrm>
            <a:off x="2412444" y="1286756"/>
            <a:ext cx="1538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+mn-lt"/>
              </a:rPr>
              <a:t>5′</a:t>
            </a:r>
            <a:endParaRPr lang="en-US" sz="2400" b="1">
              <a:latin typeface="+mn-lt"/>
            </a:endParaRPr>
          </a:p>
        </p:txBody>
      </p:sp>
      <p:sp>
        <p:nvSpPr>
          <p:cNvPr id="35848" name="Rectangle 574"/>
          <p:cNvSpPr>
            <a:spLocks noChangeArrowheads="1"/>
          </p:cNvSpPr>
          <p:nvPr/>
        </p:nvSpPr>
        <p:spPr bwMode="auto">
          <a:xfrm>
            <a:off x="3657044" y="5715881"/>
            <a:ext cx="1538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+mn-lt"/>
              </a:rPr>
              <a:t>5′</a:t>
            </a:r>
            <a:endParaRPr lang="en-US" sz="2400" b="1">
              <a:latin typeface="+mn-lt"/>
            </a:endParaRPr>
          </a:p>
        </p:txBody>
      </p:sp>
      <p:sp>
        <p:nvSpPr>
          <p:cNvPr id="35849" name="Rectangle 576"/>
          <p:cNvSpPr>
            <a:spLocks noChangeArrowheads="1"/>
          </p:cNvSpPr>
          <p:nvPr/>
        </p:nvSpPr>
        <p:spPr bwMode="auto">
          <a:xfrm>
            <a:off x="8244919" y="5880981"/>
            <a:ext cx="1538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+mn-lt"/>
              </a:rPr>
              <a:t>3′</a:t>
            </a:r>
            <a:endParaRPr lang="en-US" sz="2400" b="1">
              <a:latin typeface="+mn-lt"/>
            </a:endParaRPr>
          </a:p>
        </p:txBody>
      </p:sp>
      <p:sp>
        <p:nvSpPr>
          <p:cNvPr id="35850" name="Rectangle 578"/>
          <p:cNvSpPr>
            <a:spLocks noChangeArrowheads="1"/>
          </p:cNvSpPr>
          <p:nvPr/>
        </p:nvSpPr>
        <p:spPr bwMode="auto">
          <a:xfrm>
            <a:off x="4717494" y="2975856"/>
            <a:ext cx="3196260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  <a:latin typeface="+mn-lt"/>
              </a:rPr>
              <a:t>While RNA polymerase pauses,</a:t>
            </a:r>
          </a:p>
          <a:p>
            <a:r>
              <a:rPr lang="en-US" sz="1500" b="1" dirty="0">
                <a:solidFill>
                  <a:srgbClr val="000000"/>
                </a:solidFill>
                <a:latin typeface="+mn-lt"/>
              </a:rPr>
              <a:t>the U-rich sequence is not able to</a:t>
            </a:r>
          </a:p>
          <a:p>
            <a:r>
              <a:rPr lang="en-US" sz="1500" b="1" dirty="0">
                <a:solidFill>
                  <a:srgbClr val="000000"/>
                </a:solidFill>
                <a:latin typeface="+mn-lt"/>
              </a:rPr>
              <a:t>hold the RNA-DNA hybrid together</a:t>
            </a:r>
            <a:r>
              <a:rPr lang="en-US" sz="1500" b="1" dirty="0" smtClean="0">
                <a:solidFill>
                  <a:srgbClr val="000000"/>
                </a:solidFill>
                <a:latin typeface="+mn-lt"/>
              </a:rPr>
              <a:t>.</a:t>
            </a:r>
            <a:endParaRPr lang="en-US" sz="15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5851" name="Rectangle 679"/>
          <p:cNvSpPr>
            <a:spLocks noChangeArrowheads="1"/>
          </p:cNvSpPr>
          <p:nvPr/>
        </p:nvSpPr>
        <p:spPr bwMode="auto">
          <a:xfrm>
            <a:off x="7136844" y="2286881"/>
            <a:ext cx="50334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+mn-lt"/>
              </a:rPr>
              <a:t>NusA</a:t>
            </a:r>
            <a:endParaRPr lang="en-US" sz="2400" b="1">
              <a:latin typeface="+mn-lt"/>
            </a:endParaRPr>
          </a:p>
        </p:txBody>
      </p:sp>
      <p:sp>
        <p:nvSpPr>
          <p:cNvPr id="35852" name="Rectangle 683"/>
          <p:cNvSpPr>
            <a:spLocks noChangeArrowheads="1"/>
          </p:cNvSpPr>
          <p:nvPr/>
        </p:nvSpPr>
        <p:spPr bwMode="auto">
          <a:xfrm>
            <a:off x="6647894" y="3918831"/>
            <a:ext cx="99078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+mn-lt"/>
              </a:rPr>
              <a:t>Terminator</a:t>
            </a:r>
            <a:endParaRPr lang="en-US" sz="2400" b="1">
              <a:latin typeface="+mn-lt"/>
            </a:endParaRPr>
          </a:p>
        </p:txBody>
      </p:sp>
      <p:sp>
        <p:nvSpPr>
          <p:cNvPr id="35853" name="Rectangle 693"/>
          <p:cNvSpPr>
            <a:spLocks noChangeArrowheads="1"/>
          </p:cNvSpPr>
          <p:nvPr/>
        </p:nvSpPr>
        <p:spPr bwMode="auto">
          <a:xfrm>
            <a:off x="8000444" y="5957181"/>
            <a:ext cx="1394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+mn-lt"/>
              </a:rPr>
              <a:t>U</a:t>
            </a:r>
            <a:endParaRPr lang="en-US" sz="2400" b="1">
              <a:latin typeface="+mn-lt"/>
            </a:endParaRPr>
          </a:p>
        </p:txBody>
      </p:sp>
      <p:sp>
        <p:nvSpPr>
          <p:cNvPr id="35854" name="Rectangle 694"/>
          <p:cNvSpPr>
            <a:spLocks noChangeArrowheads="1"/>
          </p:cNvSpPr>
          <p:nvPr/>
        </p:nvSpPr>
        <p:spPr bwMode="auto">
          <a:xfrm>
            <a:off x="7721044" y="5798431"/>
            <a:ext cx="1394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+mn-lt"/>
              </a:rPr>
              <a:t>U</a:t>
            </a:r>
            <a:endParaRPr lang="en-US" sz="2400" b="1">
              <a:latin typeface="+mn-lt"/>
            </a:endParaRPr>
          </a:p>
        </p:txBody>
      </p:sp>
      <p:sp>
        <p:nvSpPr>
          <p:cNvPr id="35855" name="Rectangle 695"/>
          <p:cNvSpPr>
            <a:spLocks noChangeArrowheads="1"/>
          </p:cNvSpPr>
          <p:nvPr/>
        </p:nvSpPr>
        <p:spPr bwMode="auto">
          <a:xfrm>
            <a:off x="7432119" y="5941306"/>
            <a:ext cx="1394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+mn-lt"/>
              </a:rPr>
              <a:t>U</a:t>
            </a:r>
            <a:endParaRPr lang="en-US" sz="2400" b="1">
              <a:latin typeface="+mn-lt"/>
            </a:endParaRPr>
          </a:p>
        </p:txBody>
      </p:sp>
      <p:sp>
        <p:nvSpPr>
          <p:cNvPr id="35856" name="Rectangle 696"/>
          <p:cNvSpPr>
            <a:spLocks noChangeArrowheads="1"/>
          </p:cNvSpPr>
          <p:nvPr/>
        </p:nvSpPr>
        <p:spPr bwMode="auto">
          <a:xfrm>
            <a:off x="7184469" y="5785731"/>
            <a:ext cx="1394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 b="1">
                <a:solidFill>
                  <a:srgbClr val="000000"/>
                </a:solidFill>
                <a:latin typeface="+mn-lt"/>
              </a:rPr>
              <a:t>U</a:t>
            </a:r>
            <a:endParaRPr lang="en-US" sz="2400" b="1">
              <a:latin typeface="+mn-lt"/>
            </a:endParaRPr>
          </a:p>
        </p:txBody>
      </p:sp>
      <p:sp>
        <p:nvSpPr>
          <p:cNvPr id="35857" name="Rectangle 697"/>
          <p:cNvSpPr>
            <a:spLocks noChangeArrowheads="1"/>
          </p:cNvSpPr>
          <p:nvPr/>
        </p:nvSpPr>
        <p:spPr bwMode="auto">
          <a:xfrm>
            <a:off x="2787840" y="6734175"/>
            <a:ext cx="43053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/>
              <a:t>Copyright © The McGraw-Hill Companies, Inc. Permission required for reproduction or display.</a:t>
            </a:r>
          </a:p>
        </p:txBody>
      </p:sp>
      <p:grpSp>
        <p:nvGrpSpPr>
          <p:cNvPr id="3" name="Group 598"/>
          <p:cNvGrpSpPr>
            <a:grpSpLocks/>
          </p:cNvGrpSpPr>
          <p:nvPr/>
        </p:nvGrpSpPr>
        <p:grpSpPr bwMode="auto">
          <a:xfrm>
            <a:off x="6263719" y="1048631"/>
            <a:ext cx="835025" cy="598487"/>
            <a:chOff x="5540828" y="830263"/>
            <a:chExt cx="834572" cy="598487"/>
          </a:xfrm>
        </p:grpSpPr>
        <p:sp>
          <p:nvSpPr>
            <p:cNvPr id="35869" name="Freeform 564"/>
            <p:cNvSpPr>
              <a:spLocks/>
            </p:cNvSpPr>
            <p:nvPr/>
          </p:nvSpPr>
          <p:spPr bwMode="auto">
            <a:xfrm>
              <a:off x="5543550" y="830263"/>
              <a:ext cx="831850" cy="590550"/>
            </a:xfrm>
            <a:custGeom>
              <a:avLst/>
              <a:gdLst>
                <a:gd name="T0" fmla="*/ 2147483647 w 524"/>
                <a:gd name="T1" fmla="*/ 0 h 372"/>
                <a:gd name="T2" fmla="*/ 2147483647 w 524"/>
                <a:gd name="T3" fmla="*/ 0 h 372"/>
                <a:gd name="T4" fmla="*/ 0 w 524"/>
                <a:gd name="T5" fmla="*/ 2147483647 h 372"/>
                <a:gd name="T6" fmla="*/ 0 60000 65536"/>
                <a:gd name="T7" fmla="*/ 0 60000 65536"/>
                <a:gd name="T8" fmla="*/ 0 60000 65536"/>
                <a:gd name="T9" fmla="*/ 0 w 524"/>
                <a:gd name="T10" fmla="*/ 0 h 372"/>
                <a:gd name="T11" fmla="*/ 524 w 52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4" h="372">
                  <a:moveTo>
                    <a:pt x="524" y="0"/>
                  </a:moveTo>
                  <a:lnTo>
                    <a:pt x="266" y="0"/>
                  </a:lnTo>
                  <a:lnTo>
                    <a:pt x="0" y="372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35870" name="Freeform 565"/>
            <p:cNvSpPr>
              <a:spLocks/>
            </p:cNvSpPr>
            <p:nvPr/>
          </p:nvSpPr>
          <p:spPr bwMode="auto">
            <a:xfrm>
              <a:off x="5540828" y="838200"/>
              <a:ext cx="831850" cy="590550"/>
            </a:xfrm>
            <a:custGeom>
              <a:avLst/>
              <a:gdLst>
                <a:gd name="T0" fmla="*/ 2147483647 w 524"/>
                <a:gd name="T1" fmla="*/ 0 h 372"/>
                <a:gd name="T2" fmla="*/ 2147483647 w 524"/>
                <a:gd name="T3" fmla="*/ 0 h 372"/>
                <a:gd name="T4" fmla="*/ 0 w 524"/>
                <a:gd name="T5" fmla="*/ 2147483647 h 372"/>
                <a:gd name="T6" fmla="*/ 0 60000 65536"/>
                <a:gd name="T7" fmla="*/ 0 60000 65536"/>
                <a:gd name="T8" fmla="*/ 0 60000 65536"/>
                <a:gd name="T9" fmla="*/ 0 w 524"/>
                <a:gd name="T10" fmla="*/ 0 h 372"/>
                <a:gd name="T11" fmla="*/ 524 w 52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4" h="372">
                  <a:moveTo>
                    <a:pt x="524" y="0"/>
                  </a:moveTo>
                  <a:lnTo>
                    <a:pt x="266" y="0"/>
                  </a:lnTo>
                  <a:lnTo>
                    <a:pt x="0" y="37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latin typeface="+mn-lt"/>
              </a:endParaRPr>
            </a:p>
          </p:txBody>
        </p:sp>
      </p:grpSp>
      <p:grpSp>
        <p:nvGrpSpPr>
          <p:cNvPr id="4" name="Group 597"/>
          <p:cNvGrpSpPr>
            <a:grpSpLocks/>
          </p:cNvGrpSpPr>
          <p:nvPr/>
        </p:nvGrpSpPr>
        <p:grpSpPr bwMode="auto">
          <a:xfrm>
            <a:off x="5911294" y="1836031"/>
            <a:ext cx="1187450" cy="557212"/>
            <a:chOff x="5188403" y="1617663"/>
            <a:chExt cx="1186997" cy="557212"/>
          </a:xfrm>
        </p:grpSpPr>
        <p:sp>
          <p:nvSpPr>
            <p:cNvPr id="35867" name="Freeform 566"/>
            <p:cNvSpPr>
              <a:spLocks/>
            </p:cNvSpPr>
            <p:nvPr/>
          </p:nvSpPr>
          <p:spPr bwMode="auto">
            <a:xfrm>
              <a:off x="5191125" y="1617663"/>
              <a:ext cx="1184275" cy="549275"/>
            </a:xfrm>
            <a:custGeom>
              <a:avLst/>
              <a:gdLst>
                <a:gd name="T0" fmla="*/ 2147483647 w 746"/>
                <a:gd name="T1" fmla="*/ 2147483647 h 346"/>
                <a:gd name="T2" fmla="*/ 2147483647 w 746"/>
                <a:gd name="T3" fmla="*/ 2147483647 h 346"/>
                <a:gd name="T4" fmla="*/ 0 w 746"/>
                <a:gd name="T5" fmla="*/ 0 h 346"/>
                <a:gd name="T6" fmla="*/ 0 60000 65536"/>
                <a:gd name="T7" fmla="*/ 0 60000 65536"/>
                <a:gd name="T8" fmla="*/ 0 60000 65536"/>
                <a:gd name="T9" fmla="*/ 0 w 746"/>
                <a:gd name="T10" fmla="*/ 0 h 346"/>
                <a:gd name="T11" fmla="*/ 746 w 746"/>
                <a:gd name="T12" fmla="*/ 346 h 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6" h="346">
                  <a:moveTo>
                    <a:pt x="746" y="346"/>
                  </a:moveTo>
                  <a:lnTo>
                    <a:pt x="488" y="346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35868" name="Freeform 567"/>
            <p:cNvSpPr>
              <a:spLocks/>
            </p:cNvSpPr>
            <p:nvPr/>
          </p:nvSpPr>
          <p:spPr bwMode="auto">
            <a:xfrm>
              <a:off x="5188403" y="1625600"/>
              <a:ext cx="1184275" cy="549275"/>
            </a:xfrm>
            <a:custGeom>
              <a:avLst/>
              <a:gdLst>
                <a:gd name="T0" fmla="*/ 2147483647 w 746"/>
                <a:gd name="T1" fmla="*/ 2147483647 h 346"/>
                <a:gd name="T2" fmla="*/ 2147483647 w 746"/>
                <a:gd name="T3" fmla="*/ 2147483647 h 346"/>
                <a:gd name="T4" fmla="*/ 0 w 746"/>
                <a:gd name="T5" fmla="*/ 0 h 346"/>
                <a:gd name="T6" fmla="*/ 0 60000 65536"/>
                <a:gd name="T7" fmla="*/ 0 60000 65536"/>
                <a:gd name="T8" fmla="*/ 0 60000 65536"/>
                <a:gd name="T9" fmla="*/ 0 w 746"/>
                <a:gd name="T10" fmla="*/ 0 h 346"/>
                <a:gd name="T11" fmla="*/ 746 w 746"/>
                <a:gd name="T12" fmla="*/ 346 h 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6" h="346">
                  <a:moveTo>
                    <a:pt x="746" y="346"/>
                  </a:moveTo>
                  <a:lnTo>
                    <a:pt x="488" y="346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latin typeface="+mn-lt"/>
              </a:endParaRPr>
            </a:p>
          </p:txBody>
        </p:sp>
      </p:grpSp>
      <p:sp>
        <p:nvSpPr>
          <p:cNvPr id="35860" name="Line 569"/>
          <p:cNvSpPr>
            <a:spLocks noChangeShapeType="1"/>
          </p:cNvSpPr>
          <p:nvPr/>
        </p:nvSpPr>
        <p:spPr bwMode="auto">
          <a:xfrm>
            <a:off x="4358719" y="2174168"/>
            <a:ext cx="92710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b="1">
              <a:latin typeface="+mn-lt"/>
            </a:endParaRPr>
          </a:p>
        </p:txBody>
      </p:sp>
      <p:grpSp>
        <p:nvGrpSpPr>
          <p:cNvPr id="5" name="Group 599"/>
          <p:cNvGrpSpPr>
            <a:grpSpLocks/>
          </p:cNvGrpSpPr>
          <p:nvPr/>
        </p:nvGrpSpPr>
        <p:grpSpPr bwMode="auto">
          <a:xfrm>
            <a:off x="7111444" y="4153781"/>
            <a:ext cx="4763" cy="255587"/>
            <a:chOff x="6388553" y="3935413"/>
            <a:chExt cx="4310" cy="255587"/>
          </a:xfrm>
        </p:grpSpPr>
        <p:sp>
          <p:nvSpPr>
            <p:cNvPr id="35865" name="Line 570"/>
            <p:cNvSpPr>
              <a:spLocks noChangeShapeType="1"/>
            </p:cNvSpPr>
            <p:nvPr/>
          </p:nvSpPr>
          <p:spPr bwMode="auto">
            <a:xfrm flipV="1">
              <a:off x="6391275" y="3935413"/>
              <a:ext cx="1588" cy="24765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latin typeface="+mn-lt"/>
              </a:endParaRPr>
            </a:p>
          </p:txBody>
        </p:sp>
        <p:sp>
          <p:nvSpPr>
            <p:cNvPr id="35866" name="Line 571"/>
            <p:cNvSpPr>
              <a:spLocks noChangeShapeType="1"/>
            </p:cNvSpPr>
            <p:nvPr/>
          </p:nvSpPr>
          <p:spPr bwMode="auto">
            <a:xfrm flipV="1">
              <a:off x="6388553" y="3943350"/>
              <a:ext cx="1588" cy="2476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="1">
                <a:latin typeface="+mn-lt"/>
              </a:endParaRPr>
            </a:p>
          </p:txBody>
        </p:sp>
      </p:grpSp>
      <p:sp>
        <p:nvSpPr>
          <p:cNvPr id="35864" name="Text Box 13"/>
          <p:cNvSpPr txBox="1">
            <a:spLocks noChangeArrowheads="1"/>
          </p:cNvSpPr>
          <p:nvPr/>
        </p:nvSpPr>
        <p:spPr bwMode="auto">
          <a:xfrm>
            <a:off x="72784" y="6540696"/>
            <a:ext cx="15014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 b="1" dirty="0" err="1" smtClean="0">
                <a:latin typeface="+mn-lt"/>
              </a:rPr>
              <a:t>Brooker</a:t>
            </a:r>
            <a:r>
              <a:rPr lang="en-US" sz="1200" b="1" dirty="0" smtClean="0">
                <a:latin typeface="+mn-lt"/>
              </a:rPr>
              <a:t>, Fig </a:t>
            </a:r>
            <a:r>
              <a:rPr lang="en-US" sz="1200" b="1" dirty="0">
                <a:latin typeface="+mn-lt"/>
              </a:rPr>
              <a:t>14.11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136473" y="-60318"/>
            <a:ext cx="7588155" cy="756313"/>
          </a:xfrm>
        </p:spPr>
        <p:txBody>
          <a:bodyPr/>
          <a:lstStyle/>
          <a:p>
            <a:pPr algn="l"/>
            <a:r>
              <a:rPr lang="en-US" sz="2800" dirty="0" smtClean="0"/>
              <a:t>Rho-</a:t>
            </a:r>
            <a:r>
              <a:rPr lang="en-US" sz="2800" dirty="0" err="1" smtClean="0"/>
              <a:t>INdependent</a:t>
            </a:r>
            <a:r>
              <a:rPr lang="en-US" sz="2800" dirty="0" smtClean="0"/>
              <a:t> Termination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869744" y="6346208"/>
            <a:ext cx="350747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rgbClr val="000000"/>
                </a:solidFill>
                <a:latin typeface="+mn-lt"/>
              </a:rPr>
              <a:t>Termination occurs.</a:t>
            </a:r>
            <a:endParaRPr lang="en-US" sz="15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Study Guide/Outline—Transcription, cont.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16000"/>
            <a:ext cx="7975600" cy="52070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What is a promoter?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How is RNA polymerase correctly oriented on the promoter? What does “Y” “R” and “N” mean in a consensus sequence?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Bacterial Transcription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What components make up bacterial RNA polymerase? How does the sigma factor enable the bacteria to turn on or off specific genes?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How does transcription termination occur in bacteria?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smtClean="0"/>
              <a:t>Eukaryotic Transcription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How many RNA polymerases exist in eukaryotes?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What are the TFII transcription factors (and what is meant by the Roman numeral II)?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What role do enhancers and silencers play? How are they different, in function and location, from promoter sequences?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How is newly synthesized RNA released from the transcription machinery in eukaryotes? (hint: has to do with the polyA tail)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9438" y="750888"/>
            <a:ext cx="2730500" cy="2132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750888"/>
            <a:ext cx="2227263" cy="2133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88" y="738188"/>
            <a:ext cx="2049462" cy="2132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2184400" y="1155700"/>
            <a:ext cx="419100" cy="419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3289300" y="952500"/>
            <a:ext cx="2298700" cy="927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Rectangle 13"/>
          <p:cNvSpPr>
            <a:spLocks noChangeArrowheads="1"/>
          </p:cNvSpPr>
          <p:nvPr/>
        </p:nvSpPr>
        <p:spPr bwMode="auto">
          <a:xfrm>
            <a:off x="7391400" y="1079500"/>
            <a:ext cx="812800" cy="762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771525" y="201613"/>
            <a:ext cx="20494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400" b="1">
                <a:latin typeface="Arial" charset="0"/>
              </a:rPr>
              <a:t>Simple squamous </a:t>
            </a:r>
          </a:p>
          <a:p>
            <a:pPr algn="ctr" eaLnBrk="0" hangingPunct="0"/>
            <a:r>
              <a:rPr lang="en-US" altLang="en-US" sz="1400" b="1">
                <a:latin typeface="Arial" charset="0"/>
              </a:rPr>
              <a:t>epithelium</a:t>
            </a:r>
            <a:endParaRPr lang="en-US" altLang="en-US">
              <a:latin typeface="Times" pitchFamily="18" charset="0"/>
            </a:endParaRPr>
          </a:p>
        </p:txBody>
      </p:sp>
      <p:sp>
        <p:nvSpPr>
          <p:cNvPr id="6153" name="Text Box 15"/>
          <p:cNvSpPr txBox="1">
            <a:spLocks noChangeArrowheads="1"/>
          </p:cNvSpPr>
          <p:nvPr/>
        </p:nvSpPr>
        <p:spPr bwMode="auto">
          <a:xfrm>
            <a:off x="3749675" y="188913"/>
            <a:ext cx="1643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400" b="1">
                <a:latin typeface="Arial" charset="0"/>
              </a:rPr>
              <a:t>Simple cuboidal </a:t>
            </a:r>
          </a:p>
          <a:p>
            <a:pPr algn="ctr" eaLnBrk="0" hangingPunct="0"/>
            <a:r>
              <a:rPr lang="en-US" altLang="en-US" sz="1400" b="1">
                <a:latin typeface="Arial" charset="0"/>
              </a:rPr>
              <a:t>epithelium</a:t>
            </a:r>
            <a:endParaRPr lang="en-US" altLang="en-US">
              <a:latin typeface="Times" pitchFamily="18" charset="0"/>
            </a:endParaRPr>
          </a:p>
        </p:txBody>
      </p:sp>
      <p:sp>
        <p:nvSpPr>
          <p:cNvPr id="6154" name="Text Box 16"/>
          <p:cNvSpPr txBox="1">
            <a:spLocks noChangeArrowheads="1"/>
          </p:cNvSpPr>
          <p:nvPr/>
        </p:nvSpPr>
        <p:spPr bwMode="auto">
          <a:xfrm>
            <a:off x="6448425" y="176213"/>
            <a:ext cx="1643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400" b="1">
                <a:latin typeface="Arial" charset="0"/>
              </a:rPr>
              <a:t>Simple columnar </a:t>
            </a:r>
          </a:p>
          <a:p>
            <a:pPr algn="ctr" eaLnBrk="0" hangingPunct="0"/>
            <a:r>
              <a:rPr lang="en-US" altLang="en-US" sz="1400" b="1">
                <a:latin typeface="Arial" charset="0"/>
              </a:rPr>
              <a:t>epithelium</a:t>
            </a:r>
            <a:endParaRPr lang="en-US" altLang="en-US">
              <a:latin typeface="Times" pitchFamily="18" charset="0"/>
            </a:endParaRPr>
          </a:p>
        </p:txBody>
      </p:sp>
      <p:pic>
        <p:nvPicPr>
          <p:cNvPr id="6155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92638"/>
            <a:ext cx="5621338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4263" y="4344988"/>
            <a:ext cx="4249737" cy="25130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57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666750" y="3086100"/>
            <a:ext cx="7772400" cy="914400"/>
          </a:xfrm>
        </p:spPr>
        <p:txBody>
          <a:bodyPr/>
          <a:lstStyle/>
          <a:p>
            <a:pPr eaLnBrk="1" hangingPunct="1"/>
            <a:r>
              <a:rPr lang="en-US" sz="2800" smtClean="0"/>
              <a:t>All of these cells have the same DNA. How do they develop into different tissue types?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50888"/>
          </a:xfrm>
        </p:spPr>
        <p:txBody>
          <a:bodyPr/>
          <a:lstStyle/>
          <a:p>
            <a:r>
              <a:rPr lang="en-US" smtClean="0"/>
              <a:t>Definitions of a Gene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74688" y="1006475"/>
            <a:ext cx="7772400" cy="4114800"/>
          </a:xfrm>
        </p:spPr>
        <p:txBody>
          <a:bodyPr/>
          <a:lstStyle/>
          <a:p>
            <a:r>
              <a:rPr lang="en-US" sz="2800" smtClean="0"/>
              <a:t>Mendelian definition: heritable unit of a physical trait</a:t>
            </a:r>
          </a:p>
          <a:p>
            <a:r>
              <a:rPr lang="en-US" sz="2800" smtClean="0"/>
              <a:t>Early (~1906) molecular definition: one gene </a:t>
            </a:r>
            <a:r>
              <a:rPr lang="en-US" sz="2800" smtClean="0">
                <a:sym typeface="Wingdings" pitchFamily="2" charset="2"/>
              </a:rPr>
              <a:t> one enzyme</a:t>
            </a:r>
          </a:p>
          <a:p>
            <a:r>
              <a:rPr lang="en-US" sz="2800" smtClean="0">
                <a:sym typeface="Wingdings" pitchFamily="2" charset="2"/>
              </a:rPr>
              <a:t>Modern definitions: all sequences of DNA that are transcribed into a functional, single RNA molecule</a:t>
            </a:r>
          </a:p>
          <a:p>
            <a:pPr lvl="1"/>
            <a:r>
              <a:rPr lang="en-US" sz="2400" smtClean="0"/>
              <a:t>Non-coding genes: tRNAs, rRNAs, snRNAs, snoRNAs</a:t>
            </a:r>
          </a:p>
          <a:p>
            <a:pPr lvl="1"/>
            <a:r>
              <a:rPr lang="en-US" sz="2400" smtClean="0"/>
              <a:t>Coding genes: exons and introns, or the entire transcriptional unit (promoter, exons, introns)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1036637" y="84137"/>
            <a:ext cx="3056391" cy="1182687"/>
          </a:xfrm>
          <a:noFill/>
        </p:spPr>
        <p:txBody>
          <a:bodyPr/>
          <a:lstStyle/>
          <a:p>
            <a:pPr eaLnBrk="1" hangingPunct="1">
              <a:tabLst>
                <a:tab pos="855663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</a:rPr>
              <a:t>mRNA and protein synthesis are coupled in bacteria</a:t>
            </a:r>
            <a:endParaRPr lang="en-US" sz="4400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 cstate="print"/>
          <a:srcRect b="12688"/>
          <a:stretch>
            <a:fillRect/>
          </a:stretch>
        </p:blipFill>
        <p:spPr bwMode="auto">
          <a:xfrm>
            <a:off x="0" y="1266825"/>
            <a:ext cx="8959850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5053013" y="219075"/>
            <a:ext cx="355758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855663" algn="l"/>
              </a:tabLst>
            </a:pPr>
            <a:r>
              <a:rPr lang="en-US" sz="1800" dirty="0">
                <a:latin typeface="Georgia" pitchFamily="18" charset="0"/>
              </a:rPr>
              <a:t>mRNA must be processed and transported out of nucleus for translation</a:t>
            </a:r>
            <a:endParaRPr lang="en-US" sz="4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Orientation of transcribed DNA strand, non-transcribed DNA, and RNA</a:t>
            </a:r>
          </a:p>
        </p:txBody>
      </p:sp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317500" y="1712913"/>
          <a:ext cx="8509000" cy="388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Image" r:id="rId3" imgW="8509313" imgH="3888927" progId="Photoshop.Image.6">
                  <p:embed/>
                </p:oleObj>
              </mc:Choice>
              <mc:Fallback>
                <p:oleObj name="Image" r:id="rId3" imgW="8509313" imgH="3888927" progId="Photoshop.Image.6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712913"/>
                        <a:ext cx="8509000" cy="388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628650"/>
            <a:ext cx="7772400" cy="914400"/>
          </a:xfrm>
        </p:spPr>
        <p:txBody>
          <a:bodyPr/>
          <a:lstStyle/>
          <a:p>
            <a:pPr eaLnBrk="1" hangingPunct="1"/>
            <a:r>
              <a:rPr lang="en-US" sz="2800" i="1" smtClean="0"/>
              <a:t>Published</a:t>
            </a:r>
            <a:r>
              <a:rPr lang="en-US" sz="2800" smtClean="0"/>
              <a:t> gene sequences are the </a:t>
            </a:r>
            <a:r>
              <a:rPr lang="en-US" sz="2800" i="1" smtClean="0"/>
              <a:t>non-template strand</a:t>
            </a:r>
            <a:r>
              <a:rPr lang="en-US" sz="2800" smtClean="0"/>
              <a:t> (matches the RNA sense strand) for direct translation of sequence into protein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4394200"/>
            <a:ext cx="7772400" cy="1485900"/>
          </a:xfrm>
        </p:spPr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http://www.ncbi.nlm.nih.gov/entrez/query.fcgi?db=OMIM</a:t>
            </a:r>
            <a:endParaRPr lang="en-US" smtClean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88950" y="2349500"/>
            <a:ext cx="7772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latin typeface="Arial" charset="0"/>
              </a:rPr>
              <a:t>http://www.ncbi.nlm.nih.gov/entrez/query.fcgi?db=OMIM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-428625" y="1295400"/>
            <a:ext cx="9351963" cy="5348288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	   1 5’AATTGGAAGC AAATGACATC ACAGCAGGTC AGAGAAAAAG GGTTGAGCGG CAGGCACCCA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      61 GAGTAGTAGG TCTTTGGCAT TAGGAGCTTG AGCCCAGACG GCCCTAGCAG GGACCCCAGC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     121 GCCCGAGAGA CCATGCAGAG GTCGCCTCTG GAAAAGGCCA GCGTTGTCTC CAAACTTTTT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     181 TTCAGCTGGA CCAGACCAAT TTTGAGGAAA GGATACAGAC AGCGCCTGGA ATTGTCAGAC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     241 ATATACCAAA TCCCTTCTGT TGATTCTGCT GACAATCTAT CTGAAAAATT GGAAAGAGAA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     301 TGGGATAGAG AGCTGGCTTC AAAGAAAAAT CCTAAACTCA TTAATGCCCT TCGGCGATGT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     361 TTTTTCTGGA GATTTATGTT CTATGGAATC TTTTTATATT TAGGGGAAGT CACCAAAGCA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     421 GTACAGCCTC TCTTACTGGG AAGAATCATA GCTTCCTATG ACCCGGATAA CAAGGAGGAA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     481 CGCTCTATCG CGATTTATCT AGGCATAGGC TTATGCCTTC TCTTTATTGT GAGGACACTG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     541 CTCCTACACC CAGCCATTTT TGGCCTTCAT CACATTGGAA TGCAGATGAG AATAGCTATG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     601 TTTAGTTTGA TTTATAAGAA GACTTTAAAG CTGTCAAGCC GTGTTCTAGA TAAAATAAGT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     661 ATTGGACAAC TTGTTAGTCT CCTTTCCAAC AACCTGAACA AATTTGATGA AGGACTTGCA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      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42888" y="204788"/>
            <a:ext cx="82994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</a:rPr>
              <a:t>Published strand of the cystic fibrosis gene (CFTR-7q31.2). Sequence corresponds to its </a:t>
            </a:r>
            <a:r>
              <a:rPr lang="en-US" sz="1800" b="1" i="1" dirty="0">
                <a:latin typeface="+mn-lt"/>
              </a:rPr>
              <a:t>RNA sense </a:t>
            </a:r>
            <a:r>
              <a:rPr lang="en-US" sz="1800" b="1" i="1" dirty="0" smtClean="0">
                <a:latin typeface="+mn-lt"/>
              </a:rPr>
              <a:t>strand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(and </a:t>
            </a:r>
            <a:r>
              <a:rPr lang="en-US" sz="1800" b="1" u="sng" dirty="0" smtClean="0">
                <a:latin typeface="+mn-lt"/>
              </a:rPr>
              <a:t>is</a:t>
            </a:r>
            <a:r>
              <a:rPr lang="en-US" sz="1800" b="1" dirty="0" smtClean="0">
                <a:latin typeface="+mn-lt"/>
              </a:rPr>
              <a:t> the non-template strand of the gene)</a:t>
            </a:r>
            <a:endParaRPr lang="en-US" sz="1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1557</Words>
  <Application>Microsoft Office PowerPoint</Application>
  <PresentationFormat>On-screen Show (4:3)</PresentationFormat>
  <Paragraphs>353</Paragraphs>
  <Slides>21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Design</vt:lpstr>
      <vt:lpstr>Image</vt:lpstr>
      <vt:lpstr>PowerPoint Presentation</vt:lpstr>
      <vt:lpstr>Outline/Study Guide</vt:lpstr>
      <vt:lpstr>Study Guide/Outline—Transcription, cont.</vt:lpstr>
      <vt:lpstr>All of these cells have the same DNA. How do they develop into different tissue types?</vt:lpstr>
      <vt:lpstr>Definitions of a Gene</vt:lpstr>
      <vt:lpstr>mRNA and protein synthesis are coupled in bacteria</vt:lpstr>
      <vt:lpstr>Orientation of transcribed DNA strand, non-transcribed DNA, and RNA</vt:lpstr>
      <vt:lpstr>Published gene sequences are the non-template strand (matches the RNA sense strand) for direct translation of sequence into protein</vt:lpstr>
      <vt:lpstr>PowerPoint Presentation</vt:lpstr>
      <vt:lpstr>Complete unit of transcription: promoter, coding region, termination sequence</vt:lpstr>
      <vt:lpstr>Neighboring genes may be coded on opposite DNA strands</vt:lpstr>
      <vt:lpstr>Bacterial RNA Polymerase is made of five proteins (subunits)</vt:lpstr>
      <vt:lpstr>Specific gene expression in prokaryotes is specified by promoter sequence and sigma factor recognition</vt:lpstr>
      <vt:lpstr>Promoter sequences of various bacterial genes</vt:lpstr>
      <vt:lpstr>Upstream consensus sequences in bacterial promoters</vt:lpstr>
      <vt:lpstr>Stages of Transcription</vt:lpstr>
      <vt:lpstr>PowerPoint Presentation</vt:lpstr>
      <vt:lpstr>RNA transcription in bacteria</vt:lpstr>
      <vt:lpstr>Rho-dependent termination</vt:lpstr>
      <vt:lpstr>Rho-dependent termination, cont.</vt:lpstr>
      <vt:lpstr>Rho-INdependent Termination</vt:lpstr>
    </vt:vector>
  </TitlesOfParts>
  <Company>Georgia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 elegans</dc:title>
  <dc:creator>echen</dc:creator>
  <cp:lastModifiedBy>juser</cp:lastModifiedBy>
  <cp:revision>87</cp:revision>
  <dcterms:created xsi:type="dcterms:W3CDTF">2002-09-12T22:51:56Z</dcterms:created>
  <dcterms:modified xsi:type="dcterms:W3CDTF">2013-04-04T13:24:25Z</dcterms:modified>
</cp:coreProperties>
</file>